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305" r:id="rId12"/>
    <p:sldId id="272" r:id="rId13"/>
    <p:sldId id="273" r:id="rId14"/>
    <p:sldId id="274" r:id="rId15"/>
    <p:sldId id="275" r:id="rId16"/>
    <p:sldId id="276" r:id="rId17"/>
    <p:sldId id="30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7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6F2F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10017" y="1889251"/>
            <a:ext cx="3777615" cy="3910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301" y="540511"/>
            <a:ext cx="733879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792" y="1709419"/>
            <a:ext cx="8225814" cy="462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6F2F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15927" y="6810245"/>
            <a:ext cx="1857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7800" y="1089151"/>
            <a:ext cx="6955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ΑΙΣΘΗΤΗΡΙΑ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ΟΡΓΑΝΑ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-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ΑΙΣΘΗΣΕΙΣ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5812" y="2776218"/>
            <a:ext cx="5302885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5"/>
              </a:spcBef>
            </a:pP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Ο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άνθρωπος αντιλαμβάνεται το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εσωτερικό και το εξωτερικό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περιβάλλον με ένα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σύστημα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αισθητηρίων</a:t>
            </a:r>
            <a:r>
              <a:rPr sz="3200" spc="-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οργάνων.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7652" y="810259"/>
            <a:ext cx="6275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Αμφιβληστροειδής</a:t>
            </a:r>
            <a:r>
              <a:rPr sz="4400" spc="-15" dirty="0"/>
              <a:t> </a:t>
            </a:r>
            <a:r>
              <a:rPr sz="4400" spc="-5" dirty="0"/>
              <a:t>χιτώνας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899919"/>
            <a:ext cx="3742054" cy="42322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Είναι: ο </a:t>
            </a:r>
            <a:r>
              <a:rPr sz="2600" spc="-5" dirty="0">
                <a:latin typeface="Calibri"/>
                <a:cs typeface="Calibri"/>
              </a:rPr>
              <a:t>εσωτερικός </a:t>
            </a:r>
            <a:r>
              <a:rPr sz="2600" dirty="0">
                <a:latin typeface="Calibri"/>
                <a:cs typeface="Calibri"/>
              </a:rPr>
              <a:t> χιτώνας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του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οφθαλμικού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βολβού.</a:t>
            </a:r>
            <a:endParaRPr sz="26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Περιλαμβάνει</a:t>
            </a:r>
            <a:r>
              <a:rPr sz="2600" spc="-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354965" marR="328295" indent="-342900" algn="just">
              <a:lnSpc>
                <a:spcPct val="80200"/>
              </a:lnSpc>
              <a:spcBef>
                <a:spcPts val="61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Φωτοϋποδεκτικά </a:t>
            </a:r>
            <a:r>
              <a:rPr sz="2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κύτταρα</a:t>
            </a:r>
            <a:r>
              <a:rPr sz="2600" spc="-5" dirty="0">
                <a:latin typeface="Calibri"/>
                <a:cs typeface="Calibri"/>
              </a:rPr>
              <a:t>. </a:t>
            </a:r>
            <a:r>
              <a:rPr sz="2600" spc="5" dirty="0">
                <a:latin typeface="Calibri"/>
                <a:cs typeface="Calibri"/>
              </a:rPr>
              <a:t>Οι </a:t>
            </a:r>
            <a:r>
              <a:rPr sz="2600" spc="-5" dirty="0">
                <a:latin typeface="Calibri"/>
                <a:cs typeface="Calibri"/>
              </a:rPr>
              <a:t>απολήξεις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τους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λέγονται:</a:t>
            </a:r>
            <a:endParaRPr sz="2600">
              <a:latin typeface="Calibri"/>
              <a:cs typeface="Calibri"/>
            </a:endParaRPr>
          </a:p>
          <a:p>
            <a:pPr marL="354965" marR="1588770" indent="-342900" algn="just">
              <a:lnSpc>
                <a:spcPct val="80000"/>
              </a:lnSpc>
              <a:spcBef>
                <a:spcPts val="625"/>
              </a:spcBef>
            </a:pPr>
            <a:r>
              <a:rPr sz="2600" spc="-53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Ραβ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spc="-10" dirty="0">
                <a:latin typeface="Calibri"/>
                <a:cs typeface="Calibri"/>
              </a:rPr>
              <a:t>σ</a:t>
            </a:r>
            <a:r>
              <a:rPr sz="2600" spc="-5" dirty="0">
                <a:latin typeface="Calibri"/>
                <a:cs typeface="Calibri"/>
              </a:rPr>
              <a:t>τ</a:t>
            </a:r>
            <a:r>
              <a:rPr sz="2600" dirty="0">
                <a:latin typeface="Calibri"/>
                <a:cs typeface="Calibri"/>
              </a:rPr>
              <a:t>ην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περιφέρεια)</a:t>
            </a:r>
            <a:endParaRPr sz="2600">
              <a:latin typeface="Calibri"/>
              <a:cs typeface="Calibri"/>
            </a:endParaRPr>
          </a:p>
          <a:p>
            <a:pPr marL="354965" marR="821055" indent="-342900" algn="just">
              <a:lnSpc>
                <a:spcPct val="80200"/>
              </a:lnSpc>
              <a:spcBef>
                <a:spcPts val="630"/>
              </a:spcBef>
            </a:pPr>
            <a:r>
              <a:rPr sz="2600" spc="-53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ω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spc="-10" dirty="0">
                <a:latin typeface="Calibri"/>
                <a:cs typeface="Calibri"/>
              </a:rPr>
              <a:t>σ</a:t>
            </a:r>
            <a:r>
              <a:rPr sz="2600" spc="-5" dirty="0">
                <a:latin typeface="Calibri"/>
                <a:cs typeface="Calibri"/>
              </a:rPr>
              <a:t>τ</a:t>
            </a:r>
            <a:r>
              <a:rPr sz="2600" dirty="0">
                <a:latin typeface="Calibri"/>
                <a:cs typeface="Calibri"/>
              </a:rPr>
              <a:t>ο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κέ</a:t>
            </a:r>
            <a:r>
              <a:rPr sz="2600" spc="-10" dirty="0">
                <a:latin typeface="Calibri"/>
                <a:cs typeface="Calibri"/>
              </a:rPr>
              <a:t>ν</a:t>
            </a:r>
            <a:r>
              <a:rPr sz="2600" spc="-5" dirty="0">
                <a:latin typeface="Calibri"/>
                <a:cs typeface="Calibri"/>
              </a:rPr>
              <a:t>τ</a:t>
            </a:r>
            <a:r>
              <a:rPr sz="2600" spc="-10" dirty="0">
                <a:latin typeface="Calibri"/>
                <a:cs typeface="Calibri"/>
              </a:rPr>
              <a:t>ρο</a:t>
            </a:r>
            <a:r>
              <a:rPr sz="2600" dirty="0">
                <a:latin typeface="Calibri"/>
                <a:cs typeface="Calibri"/>
              </a:rPr>
              <a:t>,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κυρίως </a:t>
            </a:r>
            <a:r>
              <a:rPr sz="2600" spc="-5" dirty="0">
                <a:latin typeface="Calibri"/>
                <a:cs typeface="Calibri"/>
              </a:rPr>
              <a:t>στην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ωχρή </a:t>
            </a:r>
            <a:r>
              <a:rPr sz="2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κηλίδα</a:t>
            </a:r>
            <a:r>
              <a:rPr sz="2600" spc="-5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0633" y="2055906"/>
            <a:ext cx="3151979" cy="38099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301" y="540511"/>
            <a:ext cx="7338797" cy="615553"/>
          </a:xfrm>
        </p:spPr>
        <p:txBody>
          <a:bodyPr/>
          <a:lstStyle/>
          <a:p>
            <a:r>
              <a:rPr lang="el-GR" dirty="0" smtClean="0"/>
              <a:t>Αμφιβληστροειδής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 smtClean="0">
                <a:solidFill>
                  <a:schemeClr val="tx1"/>
                </a:solidFill>
              </a:rPr>
              <a:t> Είναι ο εσωτερικός </a:t>
            </a:r>
            <a:r>
              <a:rPr lang="el-GR" dirty="0">
                <a:solidFill>
                  <a:schemeClr val="tx1"/>
                </a:solidFill>
              </a:rPr>
              <a:t>χιτώνας που </a:t>
            </a:r>
            <a:r>
              <a:rPr lang="el-GR" dirty="0" smtClean="0">
                <a:solidFill>
                  <a:schemeClr val="tx1"/>
                </a:solidFill>
              </a:rPr>
              <a:t>περιέχει φωτοευαίσθητα </a:t>
            </a:r>
            <a:r>
              <a:rPr lang="el-GR" dirty="0">
                <a:solidFill>
                  <a:schemeClr val="tx1"/>
                </a:solidFill>
              </a:rPr>
              <a:t>κύτταρα και νευρικές ίνες</a:t>
            </a:r>
          </a:p>
          <a:p>
            <a:pPr algn="just"/>
            <a:r>
              <a:rPr lang="el-GR" dirty="0">
                <a:solidFill>
                  <a:schemeClr val="tx1"/>
                </a:solidFill>
              </a:rPr>
              <a:t>Τ</a:t>
            </a:r>
            <a:r>
              <a:rPr lang="el-GR" dirty="0" smtClean="0">
                <a:solidFill>
                  <a:schemeClr val="tx1"/>
                </a:solidFill>
              </a:rPr>
              <a:t>α </a:t>
            </a:r>
            <a:r>
              <a:rPr lang="el-GR" dirty="0">
                <a:solidFill>
                  <a:schemeClr val="tx1"/>
                </a:solidFill>
              </a:rPr>
              <a:t>φωτοευαίσθητα κύτταρα είναι </a:t>
            </a:r>
            <a:r>
              <a:rPr lang="el-GR" dirty="0" smtClean="0">
                <a:solidFill>
                  <a:schemeClr val="tx1"/>
                </a:solidFill>
              </a:rPr>
              <a:t>οι υποδοχείς </a:t>
            </a:r>
            <a:r>
              <a:rPr lang="el-GR" dirty="0">
                <a:solidFill>
                  <a:schemeClr val="tx1"/>
                </a:solidFill>
              </a:rPr>
              <a:t>των φωτεινών </a:t>
            </a:r>
            <a:r>
              <a:rPr lang="el-GR" dirty="0" smtClean="0">
                <a:solidFill>
                  <a:schemeClr val="tx1"/>
                </a:solidFill>
              </a:rPr>
              <a:t>ερεθισμάτων(ραβδία</a:t>
            </a:r>
            <a:r>
              <a:rPr lang="el-GR" dirty="0">
                <a:solidFill>
                  <a:schemeClr val="tx1"/>
                </a:solidFill>
              </a:rPr>
              <a:t>, </a:t>
            </a:r>
            <a:r>
              <a:rPr lang="el-GR" dirty="0" smtClean="0">
                <a:solidFill>
                  <a:schemeClr val="tx1"/>
                </a:solidFill>
              </a:rPr>
              <a:t>κονία)</a:t>
            </a:r>
            <a:endParaRPr lang="el-GR" dirty="0">
              <a:solidFill>
                <a:schemeClr val="tx1"/>
              </a:solidFill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ραβδία: υπεύθυνα για την όραση </a:t>
            </a:r>
            <a:r>
              <a:rPr lang="el-GR" dirty="0" smtClean="0">
                <a:solidFill>
                  <a:schemeClr val="tx1"/>
                </a:solidFill>
              </a:rPr>
              <a:t>σε αμυδρό </a:t>
            </a:r>
            <a:r>
              <a:rPr lang="el-GR" dirty="0">
                <a:solidFill>
                  <a:schemeClr val="tx1"/>
                </a:solidFill>
              </a:rPr>
              <a:t>φως, δεν διακρίνουν χρώματα</a:t>
            </a: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κονία: υπεύθυνα για την έγχρωμη και </a:t>
            </a:r>
            <a:r>
              <a:rPr lang="el-GR" dirty="0" smtClean="0">
                <a:solidFill>
                  <a:schemeClr val="tx1"/>
                </a:solidFill>
              </a:rPr>
              <a:t>την υψηλής </a:t>
            </a:r>
            <a:r>
              <a:rPr lang="el-GR" dirty="0">
                <a:solidFill>
                  <a:schemeClr val="tx1"/>
                </a:solidFill>
              </a:rPr>
              <a:t>ευκρίνειας όραση</a:t>
            </a: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τα φωτοευαίσθητα κύτταρα συνδέονται </a:t>
            </a:r>
            <a:r>
              <a:rPr lang="el-GR" dirty="0" smtClean="0">
                <a:solidFill>
                  <a:schemeClr val="tx1"/>
                </a:solidFill>
              </a:rPr>
              <a:t>με άλλα σχηματίζοντας το οπτικό </a:t>
            </a:r>
            <a:r>
              <a:rPr lang="el-GR" dirty="0">
                <a:solidFill>
                  <a:schemeClr val="tx1"/>
                </a:solidFill>
              </a:rPr>
              <a:t>νεύρο</a:t>
            </a:r>
          </a:p>
          <a:p>
            <a:pPr algn="just"/>
            <a:r>
              <a:rPr lang="el-GR" dirty="0">
                <a:solidFill>
                  <a:schemeClr val="tx1"/>
                </a:solidFill>
              </a:rPr>
              <a:t>Τ</a:t>
            </a:r>
            <a:r>
              <a:rPr lang="el-GR" dirty="0" smtClean="0">
                <a:solidFill>
                  <a:schemeClr val="tx1"/>
                </a:solidFill>
              </a:rPr>
              <a:t>ο </a:t>
            </a:r>
            <a:r>
              <a:rPr lang="el-GR" dirty="0">
                <a:solidFill>
                  <a:schemeClr val="tx1"/>
                </a:solidFill>
              </a:rPr>
              <a:t>οπτικό νεύρο μεταφέρει το </a:t>
            </a:r>
            <a:r>
              <a:rPr lang="el-GR" dirty="0" smtClean="0">
                <a:solidFill>
                  <a:schemeClr val="tx1"/>
                </a:solidFill>
              </a:rPr>
              <a:t>οπτικό ερέθισμα </a:t>
            </a:r>
            <a:r>
              <a:rPr lang="el-GR" dirty="0">
                <a:solidFill>
                  <a:schemeClr val="tx1"/>
                </a:solidFill>
              </a:rPr>
              <a:t>στο φλοιό του εγκεφάλου</a:t>
            </a:r>
          </a:p>
        </p:txBody>
      </p:sp>
    </p:spTree>
    <p:extLst>
      <p:ext uri="{BB962C8B-B14F-4D97-AF65-F5344CB8AC3E}">
        <p14:creationId xmlns:p14="http://schemas.microsoft.com/office/powerpoint/2010/main" xmlns="" val="10683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8945" marR="5080" indent="-29768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Έλεγχος έντασης του εισερχομένου </a:t>
            </a:r>
            <a:r>
              <a:rPr spc="-890" dirty="0"/>
              <a:t> </a:t>
            </a:r>
            <a:r>
              <a:rPr spc="-5" dirty="0"/>
              <a:t>φωτός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887727"/>
            <a:ext cx="7512050" cy="413766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4965" marR="869950" indent="-342900">
              <a:lnSpc>
                <a:spcPct val="798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Η </a:t>
            </a:r>
            <a:r>
              <a:rPr sz="3000" spc="-5" dirty="0">
                <a:latin typeface="Calibri"/>
                <a:cs typeface="Calibri"/>
              </a:rPr>
              <a:t>ένταση </a:t>
            </a:r>
            <a:r>
              <a:rPr sz="3000" dirty="0">
                <a:latin typeface="Calibri"/>
                <a:cs typeface="Calibri"/>
              </a:rPr>
              <a:t>του </a:t>
            </a:r>
            <a:r>
              <a:rPr sz="3000" spc="-5" dirty="0">
                <a:latin typeface="Calibri"/>
                <a:cs typeface="Calibri"/>
              </a:rPr>
              <a:t>φωτός που εισέρχεται στα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φωτοευαίσθητα κύτταρα </a:t>
            </a:r>
            <a:r>
              <a:rPr sz="3000" dirty="0">
                <a:latin typeface="Calibri"/>
                <a:cs typeface="Calibri"/>
              </a:rPr>
              <a:t>του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αμφιβληστροειδούς: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79800"/>
              </a:lnSpc>
              <a:spcBef>
                <a:spcPts val="730"/>
              </a:spcBef>
            </a:pPr>
            <a:r>
              <a:rPr sz="3000" spc="-3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3000" spc="-35" dirty="0">
                <a:solidFill>
                  <a:srgbClr val="C00000"/>
                </a:solidFill>
                <a:latin typeface="Calibri"/>
                <a:cs typeface="Calibri"/>
              </a:rPr>
              <a:t>Ελέγχεται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 από</a:t>
            </a:r>
            <a:r>
              <a:rPr sz="3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τις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 λείες μυϊκές</a:t>
            </a:r>
            <a:r>
              <a:rPr sz="3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ίνες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της</a:t>
            </a:r>
            <a:r>
              <a:rPr sz="3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ίριδας</a:t>
            </a:r>
            <a:r>
              <a:rPr sz="3000" dirty="0">
                <a:latin typeface="Calibri"/>
                <a:cs typeface="Calibri"/>
              </a:rPr>
              <a:t>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που περιβάλλουν</a:t>
            </a:r>
            <a:r>
              <a:rPr sz="3000" dirty="0">
                <a:latin typeface="Calibri"/>
                <a:cs typeface="Calibri"/>
              </a:rPr>
              <a:t> τη</a:t>
            </a:r>
            <a:r>
              <a:rPr sz="3000" spc="-5" dirty="0">
                <a:latin typeface="Calibri"/>
                <a:cs typeface="Calibri"/>
              </a:rPr>
              <a:t> διάμετρο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της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κόρης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του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ματιού.</a:t>
            </a:r>
            <a:endParaRPr sz="3000">
              <a:latin typeface="Calibri"/>
              <a:cs typeface="Calibri"/>
            </a:endParaRPr>
          </a:p>
          <a:p>
            <a:pPr marL="354965" marR="490855" indent="-342900">
              <a:lnSpc>
                <a:spcPct val="80000"/>
              </a:lnSpc>
              <a:spcBef>
                <a:spcPts val="720"/>
              </a:spcBef>
            </a:pPr>
            <a:r>
              <a:rPr sz="3000" spc="-150" dirty="0">
                <a:latin typeface="Wingdings"/>
                <a:cs typeface="Wingdings"/>
              </a:rPr>
              <a:t></a:t>
            </a:r>
            <a:r>
              <a:rPr sz="3000" spc="-150" dirty="0">
                <a:latin typeface="Calibri"/>
                <a:cs typeface="Calibri"/>
              </a:rPr>
              <a:t>Η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μεταβολή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της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διαμέτρου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της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κόρης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είναι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αντανακλαστική</a:t>
            </a:r>
            <a:r>
              <a:rPr sz="3000" spc="-5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Αυξάνεται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σε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ασθενές φως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Μειώνεται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σε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έντονο</a:t>
            </a:r>
            <a:r>
              <a:rPr sz="3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φως.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5259" y="810259"/>
            <a:ext cx="18808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Εστίαση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7957820" cy="363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8387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Είναι</a:t>
            </a:r>
            <a:r>
              <a:rPr sz="3200" spc="-5" dirty="0"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ο </a:t>
            </a:r>
            <a:r>
              <a:rPr sz="3200" spc="-5" dirty="0">
                <a:latin typeface="Calibri"/>
                <a:cs typeface="Calibri"/>
              </a:rPr>
              <a:t>ακριβής σχηματισμός του </a:t>
            </a:r>
            <a:r>
              <a:rPr sz="3200" dirty="0">
                <a:latin typeface="Calibri"/>
                <a:cs typeface="Calibri"/>
              </a:rPr>
              <a:t>ειδώλου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ενός</a:t>
            </a:r>
            <a:r>
              <a:rPr sz="3200" spc="-5" dirty="0">
                <a:latin typeface="Calibri"/>
                <a:cs typeface="Calibri"/>
              </a:rPr>
              <a:t> αντικειμένου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στον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αμφιβληστροειδή.</a:t>
            </a:r>
            <a:endParaRPr sz="3200">
              <a:latin typeface="Calibri"/>
              <a:cs typeface="Calibri"/>
            </a:endParaRPr>
          </a:p>
          <a:p>
            <a:pPr marL="355600" marR="27432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Πραγματοποιείται</a:t>
            </a:r>
            <a:r>
              <a:rPr sz="3200" spc="-5" dirty="0"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με διάθλαση των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εισερχομένων ακτίνων φωτός (εκτροπή από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την αρχική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τους</a:t>
            </a:r>
            <a:r>
              <a:rPr sz="3200" spc="-5" dirty="0">
                <a:latin typeface="Calibri"/>
                <a:cs typeface="Calibri"/>
              </a:rPr>
              <a:t> διεύθυνση).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Επιτυγχάνεται </a:t>
            </a:r>
            <a:r>
              <a:rPr sz="3200" dirty="0">
                <a:latin typeface="Calibri"/>
                <a:cs typeface="Calibri"/>
              </a:rPr>
              <a:t>με </a:t>
            </a:r>
            <a:r>
              <a:rPr sz="3200" spc="-5" dirty="0">
                <a:latin typeface="Calibri"/>
                <a:cs typeface="Calibri"/>
              </a:rPr>
              <a:t>τη </a:t>
            </a:r>
            <a:r>
              <a:rPr sz="3200" dirty="0">
                <a:latin typeface="Calibri"/>
                <a:cs typeface="Calibri"/>
              </a:rPr>
              <a:t>διέλευση </a:t>
            </a:r>
            <a:r>
              <a:rPr sz="3200" spc="-5" dirty="0">
                <a:latin typeface="Calibri"/>
                <a:cs typeface="Calibri"/>
              </a:rPr>
              <a:t>του φωτός από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τη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διαθλαστική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συσκευή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872" y="810259"/>
            <a:ext cx="5041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Διαθλαστική</a:t>
            </a:r>
            <a:r>
              <a:rPr sz="4400" spc="-80" dirty="0"/>
              <a:t> </a:t>
            </a:r>
            <a:r>
              <a:rPr sz="4400" spc="-5" dirty="0"/>
              <a:t>συσκευή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04" y="2664052"/>
            <a:ext cx="4576445" cy="29457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Απαρτίζεται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από: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spc="-125" dirty="0">
                <a:latin typeface="Wingdings"/>
                <a:cs typeface="Wingdings"/>
              </a:rPr>
              <a:t></a:t>
            </a:r>
            <a:r>
              <a:rPr sz="3200" spc="-125" dirty="0">
                <a:latin typeface="Calibri"/>
                <a:cs typeface="Calibri"/>
              </a:rPr>
              <a:t>Τον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κερατοειδή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05" dirty="0">
                <a:latin typeface="Wingdings"/>
                <a:cs typeface="Wingdings"/>
              </a:rPr>
              <a:t></a:t>
            </a:r>
            <a:r>
              <a:rPr sz="3200" spc="-5" dirty="0">
                <a:latin typeface="Calibri"/>
                <a:cs typeface="Calibri"/>
              </a:rPr>
              <a:t>Τ</a:t>
            </a:r>
            <a:r>
              <a:rPr sz="3200" dirty="0">
                <a:latin typeface="Calibri"/>
                <a:cs typeface="Calibri"/>
              </a:rPr>
              <a:t>ο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υδ</a:t>
            </a:r>
            <a:r>
              <a:rPr sz="3200" spc="-10" dirty="0">
                <a:latin typeface="Calibri"/>
                <a:cs typeface="Calibri"/>
              </a:rPr>
              <a:t>ατ</a:t>
            </a:r>
            <a:r>
              <a:rPr sz="3200" spc="-5" dirty="0">
                <a:latin typeface="Calibri"/>
                <a:cs typeface="Calibri"/>
              </a:rPr>
              <a:t>ώ</a:t>
            </a:r>
            <a:r>
              <a:rPr sz="3200" dirty="0">
                <a:latin typeface="Calibri"/>
                <a:cs typeface="Calibri"/>
              </a:rPr>
              <a:t>δ</a:t>
            </a:r>
            <a:r>
              <a:rPr sz="3200" spc="-10" dirty="0">
                <a:latin typeface="Calibri"/>
                <a:cs typeface="Calibri"/>
              </a:rPr>
              <a:t>ε</a:t>
            </a:r>
            <a:r>
              <a:rPr sz="3200" dirty="0">
                <a:latin typeface="Calibri"/>
                <a:cs typeface="Calibri"/>
              </a:rPr>
              <a:t>ς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υ</a:t>
            </a:r>
            <a:r>
              <a:rPr sz="3200" spc="-5" dirty="0">
                <a:latin typeface="Calibri"/>
                <a:cs typeface="Calibri"/>
              </a:rPr>
              <a:t>γ</a:t>
            </a:r>
            <a:r>
              <a:rPr sz="3200" spc="-15" dirty="0">
                <a:latin typeface="Calibri"/>
                <a:cs typeface="Calibri"/>
              </a:rPr>
              <a:t>ρ</a:t>
            </a:r>
            <a:r>
              <a:rPr sz="3200" dirty="0">
                <a:latin typeface="Calibri"/>
                <a:cs typeface="Calibri"/>
              </a:rPr>
              <a:t>ό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spc="-125" dirty="0">
                <a:latin typeface="Wingdings"/>
                <a:cs typeface="Wingdings"/>
              </a:rPr>
              <a:t></a:t>
            </a:r>
            <a:r>
              <a:rPr sz="3200" spc="-125" dirty="0">
                <a:latin typeface="Calibri"/>
                <a:cs typeface="Calibri"/>
              </a:rPr>
              <a:t>Τον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κρυσταλλοειδή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φακό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spc="-505" dirty="0">
                <a:latin typeface="Wingdings"/>
                <a:cs typeface="Wingdings"/>
              </a:rPr>
              <a:t></a:t>
            </a:r>
            <a:r>
              <a:rPr sz="3200" spc="-5" dirty="0">
                <a:latin typeface="Calibri"/>
                <a:cs typeface="Calibri"/>
              </a:rPr>
              <a:t>Τ</a:t>
            </a:r>
            <a:r>
              <a:rPr sz="3200" dirty="0">
                <a:latin typeface="Calibri"/>
                <a:cs typeface="Calibri"/>
              </a:rPr>
              <a:t>ο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υ</a:t>
            </a:r>
            <a:r>
              <a:rPr sz="3200" spc="-10" dirty="0">
                <a:latin typeface="Calibri"/>
                <a:cs typeface="Calibri"/>
              </a:rPr>
              <a:t>α</a:t>
            </a:r>
            <a:r>
              <a:rPr sz="3200" dirty="0">
                <a:latin typeface="Calibri"/>
                <a:cs typeface="Calibri"/>
              </a:rPr>
              <a:t>λ</a:t>
            </a:r>
            <a:r>
              <a:rPr sz="3200" spc="-15" dirty="0">
                <a:latin typeface="Calibri"/>
                <a:cs typeface="Calibri"/>
              </a:rPr>
              <a:t>ώ</a:t>
            </a:r>
            <a:r>
              <a:rPr sz="3200" dirty="0">
                <a:latin typeface="Calibri"/>
                <a:cs typeface="Calibri"/>
              </a:rPr>
              <a:t>δες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σ</a:t>
            </a:r>
            <a:r>
              <a:rPr sz="3200" spc="-5" dirty="0">
                <a:latin typeface="Calibri"/>
                <a:cs typeface="Calibri"/>
              </a:rPr>
              <a:t>ώ</a:t>
            </a:r>
            <a:r>
              <a:rPr sz="3200" spc="-15" dirty="0">
                <a:latin typeface="Calibri"/>
                <a:cs typeface="Calibri"/>
              </a:rPr>
              <a:t>μ</a:t>
            </a:r>
            <a:r>
              <a:rPr sz="3200" spc="-10" dirty="0">
                <a:latin typeface="Calibri"/>
                <a:cs typeface="Calibri"/>
              </a:rPr>
              <a:t>α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10014" y="1224787"/>
            <a:ext cx="7913370" cy="50888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4965" marR="54610" indent="-342900">
              <a:lnSpc>
                <a:spcPct val="89800"/>
              </a:lnSpc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Η </a:t>
            </a:r>
            <a:r>
              <a:rPr sz="3200" spc="-5" dirty="0">
                <a:latin typeface="Calibri"/>
                <a:cs typeface="Calibri"/>
              </a:rPr>
              <a:t>γωνία διάθλασης των ακτίνων </a:t>
            </a:r>
            <a:r>
              <a:rPr sz="3200" spc="-10" dirty="0">
                <a:latin typeface="Calibri"/>
                <a:cs typeface="Calibri"/>
              </a:rPr>
              <a:t>εξαρτάται </a:t>
            </a:r>
            <a:r>
              <a:rPr sz="3200" spc="-5" dirty="0">
                <a:latin typeface="Calibri"/>
                <a:cs typeface="Calibri"/>
              </a:rPr>
              <a:t> από την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απόσταση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του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αντικειμένου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από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τον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αμφιβληστροειδή.</a:t>
            </a:r>
            <a:endParaRPr sz="3200">
              <a:latin typeface="Calibri"/>
              <a:cs typeface="Calibri"/>
            </a:endParaRPr>
          </a:p>
          <a:p>
            <a:pPr marL="355600" marR="175895" indent="-342900">
              <a:lnSpc>
                <a:spcPct val="89800"/>
              </a:lnSpc>
              <a:spcBef>
                <a:spcPts val="765"/>
              </a:spcBef>
            </a:pPr>
            <a:r>
              <a:rPr sz="3200" spc="-130" dirty="0">
                <a:latin typeface="Wingdings"/>
                <a:cs typeface="Wingdings"/>
              </a:rPr>
              <a:t></a:t>
            </a:r>
            <a:r>
              <a:rPr sz="3200" spc="-130" dirty="0">
                <a:latin typeface="Calibri"/>
                <a:cs typeface="Calibri"/>
              </a:rPr>
              <a:t>Για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εστίαση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σε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μακρινά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αντικείμενα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(πάνω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από </a:t>
            </a:r>
            <a:r>
              <a:rPr sz="3200" dirty="0">
                <a:latin typeface="Calibri"/>
                <a:cs typeface="Calibri"/>
              </a:rPr>
              <a:t>6 μέτρα), οι </a:t>
            </a:r>
            <a:r>
              <a:rPr sz="3200" spc="-5" dirty="0">
                <a:latin typeface="Calibri"/>
                <a:cs typeface="Calibri"/>
              </a:rPr>
              <a:t>ακτίνες είναι </a:t>
            </a:r>
            <a:r>
              <a:rPr sz="3200" dirty="0">
                <a:latin typeface="Calibri"/>
                <a:cs typeface="Calibri"/>
              </a:rPr>
              <a:t>περίπου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παράλληλες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και δεν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χρειάζεται προσαρμογή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του φακού.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89900"/>
              </a:lnSpc>
              <a:spcBef>
                <a:spcPts val="760"/>
              </a:spcBef>
            </a:pPr>
            <a:r>
              <a:rPr sz="3200" spc="-130" dirty="0">
                <a:latin typeface="Wingdings"/>
                <a:cs typeface="Wingdings"/>
              </a:rPr>
              <a:t></a:t>
            </a:r>
            <a:r>
              <a:rPr sz="3200" spc="-130" dirty="0">
                <a:latin typeface="Calibri"/>
                <a:cs typeface="Calibri"/>
              </a:rPr>
              <a:t>Για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την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εστίαση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σε </a:t>
            </a:r>
            <a:r>
              <a:rPr sz="3200" spc="-5" dirty="0">
                <a:latin typeface="Calibri"/>
                <a:cs typeface="Calibri"/>
              </a:rPr>
              <a:t>κοντινά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αντικείμενα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αυξάνεται </a:t>
            </a:r>
            <a:r>
              <a:rPr sz="3200" dirty="0">
                <a:latin typeface="Calibri"/>
                <a:cs typeface="Calibri"/>
              </a:rPr>
              <a:t>η </a:t>
            </a:r>
            <a:r>
              <a:rPr sz="3200" spc="-5" dirty="0">
                <a:latin typeface="Calibri"/>
                <a:cs typeface="Calibri"/>
              </a:rPr>
              <a:t>κυρτότητα </a:t>
            </a:r>
            <a:r>
              <a:rPr sz="3200" dirty="0">
                <a:latin typeface="Calibri"/>
                <a:cs typeface="Calibri"/>
              </a:rPr>
              <a:t>του </a:t>
            </a:r>
            <a:r>
              <a:rPr sz="3200" spc="-5" dirty="0">
                <a:latin typeface="Calibri"/>
                <a:cs typeface="Calibri"/>
              </a:rPr>
              <a:t>κρυσταλλοειδούς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φακού. </a:t>
            </a:r>
            <a:r>
              <a:rPr sz="3200" dirty="0">
                <a:latin typeface="Calibri"/>
                <a:cs typeface="Calibri"/>
              </a:rPr>
              <a:t>Αυτή η </a:t>
            </a:r>
            <a:r>
              <a:rPr sz="3200" spc="-5" dirty="0">
                <a:latin typeface="Calibri"/>
                <a:cs typeface="Calibri"/>
              </a:rPr>
              <a:t>ικανότητα </a:t>
            </a:r>
            <a:r>
              <a:rPr sz="3200" dirty="0">
                <a:latin typeface="Calibri"/>
                <a:cs typeface="Calibri"/>
              </a:rPr>
              <a:t>μεταβολής </a:t>
            </a:r>
            <a:r>
              <a:rPr sz="3200" spc="-5" dirty="0">
                <a:latin typeface="Calibri"/>
                <a:cs typeface="Calibri"/>
              </a:rPr>
              <a:t>της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κυρτότητας λέγεται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προσαρμογή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540" y="810259"/>
            <a:ext cx="5017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Σχηματισμός</a:t>
            </a:r>
            <a:r>
              <a:rPr sz="4400" spc="-25" dirty="0"/>
              <a:t> </a:t>
            </a:r>
            <a:r>
              <a:rPr sz="4400" spc="-5" dirty="0"/>
              <a:t>ειδώλου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2683254"/>
            <a:ext cx="3818890" cy="3014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900">
              <a:lnSpc>
                <a:spcPct val="100099"/>
              </a:lnSpc>
              <a:spcBef>
                <a:spcPts val="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Το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είδωλο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σχηματίζεται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στον αμφιβληστροειδή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ανεστραμμένο.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Μαθαίνουμε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από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τις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εμπειρίες να βλέπουμε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τα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είδωλα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ανορθωμένα.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82062" y="1987295"/>
            <a:ext cx="4380230" cy="4017645"/>
            <a:chOff x="5282062" y="1987295"/>
            <a:chExt cx="4380230" cy="40176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2062" y="1987295"/>
              <a:ext cx="4379976" cy="260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2062" y="4590288"/>
              <a:ext cx="4379976" cy="14142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301" y="540511"/>
            <a:ext cx="7338797" cy="615553"/>
          </a:xfrm>
        </p:spPr>
        <p:txBody>
          <a:bodyPr/>
          <a:lstStyle/>
          <a:p>
            <a:r>
              <a:rPr lang="el-GR" dirty="0" smtClean="0"/>
              <a:t>Πώς βλέπουμε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123" y="1763183"/>
            <a:ext cx="8673155" cy="5373511"/>
          </a:xfrm>
        </p:spPr>
      </p:pic>
    </p:spTree>
    <p:extLst>
      <p:ext uri="{BB962C8B-B14F-4D97-AF65-F5344CB8AC3E}">
        <p14:creationId xmlns:p14="http://schemas.microsoft.com/office/powerpoint/2010/main" xmlns="" val="18483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0830" marR="5080" indent="-23926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Προβλήματα που αφορούν την </a:t>
            </a:r>
            <a:r>
              <a:rPr spc="-890" dirty="0"/>
              <a:t> </a:t>
            </a:r>
            <a:r>
              <a:rPr spc="-5" dirty="0"/>
              <a:t>εστίαση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69632" y="2122932"/>
            <a:ext cx="7033259" cy="3957954"/>
            <a:chOff x="1769632" y="2122932"/>
            <a:chExt cx="7033259" cy="39579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9632" y="2122932"/>
              <a:ext cx="7032869" cy="2016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2894" y="4137660"/>
              <a:ext cx="6553200" cy="1943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096" y="810259"/>
            <a:ext cx="29800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Πρεσβυωπία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266" y="2625851"/>
            <a:ext cx="6624828" cy="22326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5116" y="810259"/>
            <a:ext cx="2661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ΥΠΟΔΟΧΕΙΣ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4" y="1916683"/>
            <a:ext cx="8010525" cy="42125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marR="257175" indent="-342900" algn="just">
              <a:lnSpc>
                <a:spcPct val="898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Ειδικά κύτταρα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συλλογής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πληροφοριών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που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αφορούν την κατάσταση στο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σώμα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μας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ή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τις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μεταβολές του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εξωτερικού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περιβάλλοντος.</a:t>
            </a:r>
            <a:endParaRPr sz="3200">
              <a:latin typeface="Calibri"/>
              <a:cs typeface="Calibri"/>
            </a:endParaRPr>
          </a:p>
          <a:p>
            <a:pPr marL="354965" marR="920115" indent="-342900" algn="just">
              <a:lnSpc>
                <a:spcPct val="898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Οι μεταβολές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αυτές μεταφέρονται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με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τη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μορφή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νευρικών ώσεων </a:t>
            </a:r>
            <a:r>
              <a:rPr sz="3200" spc="-10" dirty="0">
                <a:solidFill>
                  <a:srgbClr val="6F2FA0"/>
                </a:solidFill>
                <a:latin typeface="Calibri"/>
                <a:cs typeface="Calibri"/>
              </a:rPr>
              <a:t>κατά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μήκος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των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αισθητικών</a:t>
            </a:r>
            <a:r>
              <a:rPr sz="3200" spc="-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οδών</a:t>
            </a:r>
            <a:r>
              <a:rPr sz="3200" spc="-2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στο ΚΝΣ.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898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Εκεί πραγματοποιείται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η ανάλυση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και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η </a:t>
            </a:r>
            <a:r>
              <a:rPr sz="3200" spc="5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επεξεργασία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τους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και επιλέγεται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η κατάλληλη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απάντηση.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6491" y="810259"/>
            <a:ext cx="19767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Μυω</a:t>
            </a:r>
            <a:r>
              <a:rPr sz="4400" spc="-15" dirty="0"/>
              <a:t>π</a:t>
            </a:r>
            <a:r>
              <a:rPr sz="4400" dirty="0"/>
              <a:t>ία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4" y="1954783"/>
            <a:ext cx="7969884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Όταν </a:t>
            </a:r>
            <a:r>
              <a:rPr sz="3200" dirty="0">
                <a:latin typeface="Calibri"/>
                <a:cs typeface="Calibri"/>
              </a:rPr>
              <a:t>ο βολβός </a:t>
            </a:r>
            <a:r>
              <a:rPr sz="3200" spc="-5" dirty="0">
                <a:latin typeface="Calibri"/>
                <a:cs typeface="Calibri"/>
              </a:rPr>
              <a:t>έχει </a:t>
            </a:r>
            <a:r>
              <a:rPr sz="3200" dirty="0">
                <a:latin typeface="Calibri"/>
                <a:cs typeface="Calibri"/>
              </a:rPr>
              <a:t>μεγαλύτερη </a:t>
            </a:r>
            <a:r>
              <a:rPr sz="3200" spc="-5" dirty="0">
                <a:latin typeface="Calibri"/>
                <a:cs typeface="Calibri"/>
              </a:rPr>
              <a:t>από το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φυσιολογικό προσθοπίσθια διάμετρο, τα </a:t>
            </a:r>
            <a:r>
              <a:rPr sz="3200" dirty="0">
                <a:latin typeface="Calibri"/>
                <a:cs typeface="Calibri"/>
              </a:rPr>
              <a:t> είδωλα </a:t>
            </a:r>
            <a:r>
              <a:rPr sz="3200" spc="-5" dirty="0">
                <a:latin typeface="Calibri"/>
                <a:cs typeface="Calibri"/>
              </a:rPr>
              <a:t>σχηματίζονται </a:t>
            </a:r>
            <a:r>
              <a:rPr sz="3200" dirty="0">
                <a:latin typeface="Calibri"/>
                <a:cs typeface="Calibri"/>
              </a:rPr>
              <a:t>σε επίπεδο </a:t>
            </a:r>
            <a:r>
              <a:rPr sz="3200" spc="-5" dirty="0">
                <a:latin typeface="Calibri"/>
                <a:cs typeface="Calibri"/>
              </a:rPr>
              <a:t>μπροστά από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τον αμφιβληστροειδή.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858" y="3994404"/>
            <a:ext cx="6696456" cy="23256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6976" y="810259"/>
            <a:ext cx="3377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Υπερμετρωπία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7675880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Όταν </a:t>
            </a:r>
            <a:r>
              <a:rPr sz="3200" dirty="0">
                <a:latin typeface="Calibri"/>
                <a:cs typeface="Calibri"/>
              </a:rPr>
              <a:t>η </a:t>
            </a:r>
            <a:r>
              <a:rPr sz="3200" spc="-5" dirty="0">
                <a:latin typeface="Calibri"/>
                <a:cs typeface="Calibri"/>
              </a:rPr>
              <a:t>διάμετρος του οφθαλμικού </a:t>
            </a:r>
            <a:r>
              <a:rPr sz="3200" dirty="0">
                <a:latin typeface="Calibri"/>
                <a:cs typeface="Calibri"/>
              </a:rPr>
              <a:t>βολβού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είναι μικρότερη </a:t>
            </a:r>
            <a:r>
              <a:rPr sz="3200" dirty="0">
                <a:latin typeface="Calibri"/>
                <a:cs typeface="Calibri"/>
              </a:rPr>
              <a:t>από </a:t>
            </a:r>
            <a:r>
              <a:rPr sz="3200" spc="-5" dirty="0">
                <a:latin typeface="Calibri"/>
                <a:cs typeface="Calibri"/>
              </a:rPr>
              <a:t>τη φυσιολογική, τα </a:t>
            </a:r>
            <a:r>
              <a:rPr sz="3200" dirty="0">
                <a:latin typeface="Calibri"/>
                <a:cs typeface="Calibri"/>
              </a:rPr>
              <a:t> είδωλα </a:t>
            </a:r>
            <a:r>
              <a:rPr sz="3200" spc="-5" dirty="0">
                <a:latin typeface="Calibri"/>
                <a:cs typeface="Calibri"/>
              </a:rPr>
              <a:t>σχηματίζονται </a:t>
            </a:r>
            <a:r>
              <a:rPr sz="3200" dirty="0">
                <a:latin typeface="Calibri"/>
                <a:cs typeface="Calibri"/>
              </a:rPr>
              <a:t>σε επίπεδο </a:t>
            </a:r>
            <a:r>
              <a:rPr sz="3200" spc="-5" dirty="0">
                <a:latin typeface="Calibri"/>
                <a:cs typeface="Calibri"/>
              </a:rPr>
              <a:t>πίσω από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τον αμφιβληστροειδή.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8010" y="4066032"/>
            <a:ext cx="6984492" cy="2209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1608" y="810259"/>
            <a:ext cx="2406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Γ</a:t>
            </a:r>
            <a:r>
              <a:rPr sz="4400" dirty="0"/>
              <a:t>λ</a:t>
            </a:r>
            <a:r>
              <a:rPr sz="4400" spc="-5" dirty="0"/>
              <a:t>α</a:t>
            </a:r>
            <a:r>
              <a:rPr sz="4400" dirty="0"/>
              <a:t>ύ</a:t>
            </a:r>
            <a:r>
              <a:rPr sz="4400" spc="-15" dirty="0"/>
              <a:t>κ</a:t>
            </a:r>
            <a:r>
              <a:rPr sz="4400" dirty="0"/>
              <a:t>ωμα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638" y="1833371"/>
            <a:ext cx="6841235" cy="38160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10017" y="1020571"/>
            <a:ext cx="2656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ΒΙΟΧΗΜΕΙΑ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ΤΗΣ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ΟΡΑΣΗΣ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8120" y="1265935"/>
            <a:ext cx="4828540" cy="4509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02615" indent="-342900">
              <a:lnSpc>
                <a:spcPct val="999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Είναι</a:t>
            </a:r>
            <a:r>
              <a:rPr sz="3200" spc="-5" dirty="0"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οι </a:t>
            </a:r>
            <a:r>
              <a:rPr sz="3200" spc="-5" dirty="0">
                <a:latin typeface="Calibri"/>
                <a:cs typeface="Calibri"/>
              </a:rPr>
              <a:t>απολήξεις των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φωτοευαίσθητων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κυττάρων του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αμφιβληστροειδούς.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999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Περιέχουν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φωτοευαίσθητες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χρωστικές </a:t>
            </a:r>
            <a:r>
              <a:rPr sz="3200" dirty="0">
                <a:latin typeface="Calibri"/>
                <a:cs typeface="Calibri"/>
              </a:rPr>
              <a:t>που </a:t>
            </a:r>
            <a:r>
              <a:rPr sz="3200" spc="-5" dirty="0">
                <a:latin typeface="Calibri"/>
                <a:cs typeface="Calibri"/>
              </a:rPr>
              <a:t>υφίστανται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μεταβολές όταν εκτίθενται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σε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φωτεινή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ακτινοβολία.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17" y="3538218"/>
            <a:ext cx="2421890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>
              <a:lnSpc>
                <a:spcPct val="100299"/>
              </a:lnSpc>
              <a:spcBef>
                <a:spcPts val="85"/>
              </a:spcBef>
            </a:pP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Τα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κωνία</a:t>
            </a:r>
            <a:r>
              <a:rPr sz="3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3600" spc="-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τα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ραβδία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747" y="810259"/>
            <a:ext cx="1692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Ραβδία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28875"/>
            <a:ext cx="7566025" cy="38080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653415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Επειδή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έχουν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μεγάλη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ευαισθησία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στη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φωτεινή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ακτινοβολία: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700" spc="-55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7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Εί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ύ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θυ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ια</a:t>
            </a:r>
            <a:r>
              <a:rPr sz="2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ην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αση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σε</a:t>
            </a:r>
            <a:r>
              <a:rPr sz="2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αμυδ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2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φω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ισμό</a:t>
            </a:r>
            <a:endParaRPr sz="2700">
              <a:latin typeface="Calibri"/>
              <a:cs typeface="Calibri"/>
            </a:endParaRPr>
          </a:p>
          <a:p>
            <a:pPr marL="355600" marR="316230" indent="-342900">
              <a:lnSpc>
                <a:spcPts val="2920"/>
              </a:lnSpc>
              <a:spcBef>
                <a:spcPts val="675"/>
              </a:spcBef>
            </a:pPr>
            <a:r>
              <a:rPr sz="2700" spc="-55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700" spc="-5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Τα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αντικείμενα εμφανίζονται θολά, γκρίζα, χωρίς </a:t>
            </a:r>
            <a:r>
              <a:rPr sz="2700" spc="-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σαφή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 όρια.</a:t>
            </a:r>
            <a:endParaRPr sz="2700">
              <a:latin typeface="Calibri"/>
              <a:cs typeface="Calibri"/>
            </a:endParaRPr>
          </a:p>
          <a:p>
            <a:pPr marL="355600" marR="95885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Περιέχουν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τη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χρωστική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ροδοψίνη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που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αποτελείται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από: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700" spc="-55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7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Τη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ωσ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ή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ψ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ω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ΐ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700" spc="-55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7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ωσ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ή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ί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ω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2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ης</a:t>
            </a:r>
            <a:r>
              <a:rPr sz="2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βι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spc="15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μί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ης</a:t>
            </a:r>
            <a:r>
              <a:rPr sz="2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Α)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1056" y="810259"/>
            <a:ext cx="6668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Τρόπος</a:t>
            </a:r>
            <a:r>
              <a:rPr sz="4400" spc="-40" dirty="0"/>
              <a:t> </a:t>
            </a:r>
            <a:r>
              <a:rPr sz="4400" dirty="0"/>
              <a:t>λειτουργίας</a:t>
            </a:r>
            <a:r>
              <a:rPr sz="4400" spc="-45" dirty="0"/>
              <a:t> </a:t>
            </a:r>
            <a:r>
              <a:rPr sz="4400" dirty="0"/>
              <a:t>ραβδίων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09986" y="1896871"/>
            <a:ext cx="7689215" cy="421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Η </a:t>
            </a:r>
            <a:r>
              <a:rPr sz="2700" spc="-5" dirty="0">
                <a:latin typeface="Calibri"/>
                <a:cs typeface="Calibri"/>
              </a:rPr>
              <a:t>απορρόφηση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φωτεινής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ακτινοβολίας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οδηγεί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στη: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35"/>
              </a:lnSpc>
            </a:pPr>
            <a:r>
              <a:rPr sz="2700" spc="-55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700" spc="-4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Διάσπαση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της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ροδοψίνης </a:t>
            </a:r>
            <a:r>
              <a:rPr sz="2700" dirty="0">
                <a:latin typeface="Calibri"/>
                <a:cs typeface="Calibri"/>
              </a:rPr>
              <a:t>σε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οψίνη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και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ρετινίνη</a:t>
            </a:r>
            <a:r>
              <a:rPr sz="2700" spc="-5" dirty="0">
                <a:latin typeface="Calibri"/>
                <a:cs typeface="Calibri"/>
              </a:rPr>
              <a:t>,</a:t>
            </a:r>
            <a:endParaRPr sz="2700">
              <a:latin typeface="Calibri"/>
              <a:cs typeface="Calibri"/>
            </a:endParaRPr>
          </a:p>
          <a:p>
            <a:pPr marL="355600" marR="385445" indent="-342900">
              <a:lnSpc>
                <a:spcPct val="80000"/>
              </a:lnSpc>
              <a:spcBef>
                <a:spcPts val="640"/>
              </a:spcBef>
            </a:pPr>
            <a:r>
              <a:rPr sz="2700" spc="-555" dirty="0">
                <a:latin typeface="Wingdings"/>
                <a:cs typeface="Wingdings"/>
              </a:rPr>
              <a:t></a:t>
            </a:r>
            <a:r>
              <a:rPr sz="2700" spc="-55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έπειτα στη δημιουργία νευρικής </a:t>
            </a:r>
            <a:r>
              <a:rPr sz="2700" dirty="0">
                <a:latin typeface="Calibri"/>
                <a:cs typeface="Calibri"/>
              </a:rPr>
              <a:t>ώσης </a:t>
            </a:r>
            <a:r>
              <a:rPr sz="2700" spc="-5" dirty="0">
                <a:latin typeface="Calibri"/>
                <a:cs typeface="Calibri"/>
              </a:rPr>
              <a:t>και στην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προώθησή της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στον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εγκέφαλο,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μέσω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του οπτικού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νεύρου.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Είναι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απαραίτητη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ανασύνθεση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της</a:t>
            </a:r>
            <a:r>
              <a:rPr sz="27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ροδοψίνης</a:t>
            </a:r>
            <a:r>
              <a:rPr sz="2700" spc="-5" dirty="0">
                <a:latin typeface="Calibri"/>
                <a:cs typeface="Calibri"/>
              </a:rPr>
              <a:t>,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για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να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μπορούν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ραβδία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να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αντιδράσουν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πάλι</a:t>
            </a:r>
            <a:r>
              <a:rPr sz="2700" dirty="0">
                <a:latin typeface="Calibri"/>
                <a:cs typeface="Calibri"/>
              </a:rPr>
              <a:t> σε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φωτεινή ακτινοβολία.</a:t>
            </a:r>
            <a:r>
              <a:rPr sz="2700" dirty="0">
                <a:latin typeface="Calibri"/>
                <a:cs typeface="Calibri"/>
              </a:rPr>
              <a:t> Γίνεται: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35"/>
              </a:lnSpc>
            </a:pPr>
            <a:r>
              <a:rPr sz="2700" spc="-555" dirty="0">
                <a:latin typeface="Wingdings"/>
                <a:cs typeface="Wingdings"/>
              </a:rPr>
              <a:t></a:t>
            </a:r>
            <a:r>
              <a:rPr sz="2700" spc="-4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Από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την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οψίνη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και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τη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ρετινίνη </a:t>
            </a:r>
            <a:r>
              <a:rPr sz="2700" dirty="0">
                <a:latin typeface="Calibri"/>
                <a:cs typeface="Calibri"/>
              </a:rPr>
              <a:t>με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κατανάλωση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ΑΤΡ</a:t>
            </a:r>
            <a:r>
              <a:rPr sz="2700" spc="-5" dirty="0">
                <a:latin typeface="Calibri"/>
                <a:cs typeface="Calibri"/>
              </a:rPr>
              <a:t>,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35"/>
              </a:lnSpc>
            </a:pPr>
            <a:r>
              <a:rPr sz="2700" spc="-555" dirty="0">
                <a:latin typeface="Wingdings"/>
                <a:cs typeface="Wingdings"/>
              </a:rPr>
              <a:t>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σε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ισ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2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χ</a:t>
            </a:r>
            <a:r>
              <a:rPr sz="2700" spc="-10" dirty="0">
                <a:latin typeface="Calibri"/>
                <a:cs typeface="Calibri"/>
              </a:rPr>
              <a:t>ρ</a:t>
            </a:r>
            <a:r>
              <a:rPr sz="2700" dirty="0">
                <a:latin typeface="Calibri"/>
                <a:cs typeface="Calibri"/>
              </a:rPr>
              <a:t>ό</a:t>
            </a:r>
            <a:r>
              <a:rPr sz="2700" spc="-5" dirty="0">
                <a:latin typeface="Calibri"/>
                <a:cs typeface="Calibri"/>
              </a:rPr>
              <a:t>ν</a:t>
            </a:r>
            <a:r>
              <a:rPr sz="2700" dirty="0">
                <a:latin typeface="Calibri"/>
                <a:cs typeface="Calibri"/>
              </a:rPr>
              <a:t>ο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α</a:t>
            </a:r>
            <a:r>
              <a:rPr sz="2700" spc="-10" dirty="0">
                <a:latin typeface="Calibri"/>
                <a:cs typeface="Calibri"/>
              </a:rPr>
              <a:t>π</a:t>
            </a:r>
            <a:r>
              <a:rPr sz="2700" dirty="0">
                <a:latin typeface="Calibri"/>
                <a:cs typeface="Calibri"/>
              </a:rPr>
              <a:t>ό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τ</a:t>
            </a:r>
            <a:r>
              <a:rPr sz="2700" dirty="0">
                <a:latin typeface="Calibri"/>
                <a:cs typeface="Calibri"/>
              </a:rPr>
              <a:t>η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διάσ</a:t>
            </a:r>
            <a:r>
              <a:rPr sz="2700" spc="-10" dirty="0">
                <a:latin typeface="Calibri"/>
                <a:cs typeface="Calibri"/>
              </a:rPr>
              <a:t>π</a:t>
            </a:r>
            <a:r>
              <a:rPr sz="2700" dirty="0">
                <a:latin typeface="Calibri"/>
                <a:cs typeface="Calibri"/>
              </a:rPr>
              <a:t>ασή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τ</a:t>
            </a:r>
            <a:r>
              <a:rPr sz="2700" dirty="0">
                <a:latin typeface="Calibri"/>
                <a:cs typeface="Calibri"/>
              </a:rPr>
              <a:t>η</a:t>
            </a:r>
            <a:r>
              <a:rPr sz="2700" spc="-10" dirty="0">
                <a:latin typeface="Calibri"/>
                <a:cs typeface="Calibri"/>
              </a:rPr>
              <a:t>ς</a:t>
            </a:r>
            <a:r>
              <a:rPr sz="2700" dirty="0">
                <a:latin typeface="Calibri"/>
                <a:cs typeface="Calibri"/>
              </a:rPr>
              <a:t>,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55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r>
              <a:rPr sz="27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αχύ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αι</a:t>
            </a:r>
            <a:r>
              <a:rPr sz="27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Calibri"/>
                <a:cs typeface="Calibri"/>
              </a:rPr>
              <a:t>σ</a:t>
            </a:r>
            <a:r>
              <a:rPr sz="2700" dirty="0">
                <a:latin typeface="Calibri"/>
                <a:cs typeface="Calibri"/>
              </a:rPr>
              <a:t>ε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χαμ</a:t>
            </a:r>
            <a:r>
              <a:rPr sz="2700" spc="-15" dirty="0">
                <a:latin typeface="Calibri"/>
                <a:cs typeface="Calibri"/>
              </a:rPr>
              <a:t>η</a:t>
            </a:r>
            <a:r>
              <a:rPr sz="2700" spc="-5" dirty="0">
                <a:latin typeface="Calibri"/>
                <a:cs typeface="Calibri"/>
              </a:rPr>
              <a:t>λ</a:t>
            </a:r>
            <a:r>
              <a:rPr sz="2700" dirty="0">
                <a:latin typeface="Calibri"/>
                <a:cs typeface="Calibri"/>
              </a:rPr>
              <a:t>ής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Calibri"/>
                <a:cs typeface="Calibri"/>
              </a:rPr>
              <a:t>έ</a:t>
            </a:r>
            <a:r>
              <a:rPr sz="2700" spc="-5" dirty="0">
                <a:latin typeface="Calibri"/>
                <a:cs typeface="Calibri"/>
              </a:rPr>
              <a:t>ντ</a:t>
            </a:r>
            <a:r>
              <a:rPr sz="2700" dirty="0">
                <a:latin typeface="Calibri"/>
                <a:cs typeface="Calibri"/>
              </a:rPr>
              <a:t>ασης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φω</a:t>
            </a:r>
            <a:r>
              <a:rPr sz="2700" spc="-5" dirty="0">
                <a:latin typeface="Calibri"/>
                <a:cs typeface="Calibri"/>
              </a:rPr>
              <a:t>τ</a:t>
            </a:r>
            <a:r>
              <a:rPr sz="2700" dirty="0">
                <a:latin typeface="Calibri"/>
                <a:cs typeface="Calibri"/>
              </a:rPr>
              <a:t>ισ</a:t>
            </a:r>
            <a:r>
              <a:rPr sz="2700" spc="-10" dirty="0">
                <a:latin typeface="Calibri"/>
                <a:cs typeface="Calibri"/>
              </a:rPr>
              <a:t>μ</a:t>
            </a:r>
            <a:r>
              <a:rPr sz="2700" dirty="0">
                <a:latin typeface="Calibri"/>
                <a:cs typeface="Calibri"/>
              </a:rPr>
              <a:t>ό.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0811" y="810259"/>
            <a:ext cx="14281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Κ</a:t>
            </a:r>
            <a:r>
              <a:rPr sz="4400" spc="-10" dirty="0"/>
              <a:t>ω</a:t>
            </a:r>
            <a:r>
              <a:rPr sz="4400" dirty="0"/>
              <a:t>νία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09994" y="1896871"/>
            <a:ext cx="7940675" cy="438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Είναι υπεύθυνα: για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την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όραση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σε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 επαρκή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φωτισμό.</a:t>
            </a:r>
            <a:endParaRPr sz="2700">
              <a:latin typeface="Calibri"/>
              <a:cs typeface="Calibri"/>
            </a:endParaRPr>
          </a:p>
          <a:p>
            <a:pPr marL="355600" marR="260985" indent="-342900">
              <a:lnSpc>
                <a:spcPct val="796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Τα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αντικείμενα εμφανίζονται: </a:t>
            </a:r>
            <a:r>
              <a:rPr sz="2700" dirty="0">
                <a:latin typeface="Calibri"/>
                <a:cs typeface="Calibri"/>
              </a:rPr>
              <a:t>με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τα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χρώματα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και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τις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λεπτομέρειες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τους.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Περιέχουν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τρεις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τύπους</a:t>
            </a:r>
            <a:r>
              <a:rPr sz="2700" dirty="0">
                <a:latin typeface="Calibri"/>
                <a:cs typeface="Calibri"/>
              </a:rPr>
              <a:t> της </a:t>
            </a:r>
            <a:r>
              <a:rPr sz="2700" spc="-5" dirty="0">
                <a:latin typeface="Calibri"/>
                <a:cs typeface="Calibri"/>
              </a:rPr>
              <a:t>χρωστικής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ιωδοψίνης.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555" dirty="0">
                <a:latin typeface="Wingdings"/>
                <a:cs typeface="Wingdings"/>
              </a:rPr>
              <a:t>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Εί</a:t>
            </a:r>
            <a:r>
              <a:rPr sz="2700" spc="-5" dirty="0">
                <a:latin typeface="Calibri"/>
                <a:cs typeface="Calibri"/>
              </a:rPr>
              <a:t>ν</a:t>
            </a:r>
            <a:r>
              <a:rPr sz="2700" spc="-10" dirty="0">
                <a:latin typeface="Calibri"/>
                <a:cs typeface="Calibri"/>
              </a:rPr>
              <a:t>α</a:t>
            </a:r>
            <a:r>
              <a:rPr sz="2700" dirty="0">
                <a:latin typeface="Calibri"/>
                <a:cs typeface="Calibri"/>
              </a:rPr>
              <a:t>ι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27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φω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οε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υαίσθη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α</a:t>
            </a:r>
            <a:r>
              <a:rPr sz="2700" spc="-10" dirty="0">
                <a:latin typeface="Calibri"/>
                <a:cs typeface="Calibri"/>
              </a:rPr>
              <a:t>π</a:t>
            </a:r>
            <a:r>
              <a:rPr sz="2700" dirty="0">
                <a:latin typeface="Calibri"/>
                <a:cs typeface="Calibri"/>
              </a:rPr>
              <a:t>ό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τ</a:t>
            </a:r>
            <a:r>
              <a:rPr sz="2700" dirty="0">
                <a:latin typeface="Calibri"/>
                <a:cs typeface="Calibri"/>
              </a:rPr>
              <a:t>η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Calibri"/>
                <a:cs typeface="Calibri"/>
              </a:rPr>
              <a:t>ρ</a:t>
            </a:r>
            <a:r>
              <a:rPr sz="2700" spc="15" dirty="0">
                <a:latin typeface="Calibri"/>
                <a:cs typeface="Calibri"/>
              </a:rPr>
              <a:t>ο</a:t>
            </a:r>
            <a:r>
              <a:rPr sz="2700" dirty="0">
                <a:latin typeface="Calibri"/>
                <a:cs typeface="Calibri"/>
              </a:rPr>
              <a:t>δο</a:t>
            </a:r>
            <a:r>
              <a:rPr sz="2700" spc="-5" dirty="0">
                <a:latin typeface="Calibri"/>
                <a:cs typeface="Calibri"/>
              </a:rPr>
              <a:t>ψ</a:t>
            </a:r>
            <a:r>
              <a:rPr sz="2700" dirty="0">
                <a:latin typeface="Calibri"/>
                <a:cs typeface="Calibri"/>
              </a:rPr>
              <a:t>ί</a:t>
            </a:r>
            <a:r>
              <a:rPr sz="2700" spc="-5" dirty="0">
                <a:latin typeface="Calibri"/>
                <a:cs typeface="Calibri"/>
              </a:rPr>
              <a:t>ν</a:t>
            </a:r>
            <a:r>
              <a:rPr sz="2700" dirty="0">
                <a:latin typeface="Calibri"/>
                <a:cs typeface="Calibri"/>
              </a:rPr>
              <a:t>η,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79600"/>
              </a:lnSpc>
              <a:spcBef>
                <a:spcPts val="660"/>
              </a:spcBef>
            </a:pPr>
            <a:r>
              <a:rPr sz="2700" spc="-555" dirty="0">
                <a:latin typeface="Wingdings"/>
                <a:cs typeface="Wingdings"/>
              </a:rPr>
              <a:t></a:t>
            </a:r>
            <a:r>
              <a:rPr sz="2700" spc="-4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γι’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αυτό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και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η </a:t>
            </a:r>
            <a:r>
              <a:rPr sz="2700" spc="-5" dirty="0">
                <a:latin typeface="Calibri"/>
                <a:cs typeface="Calibri"/>
              </a:rPr>
              <a:t>διάσπασή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της και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η </a:t>
            </a:r>
            <a:r>
              <a:rPr sz="2700" spc="-5" dirty="0">
                <a:latin typeface="Calibri"/>
                <a:cs typeface="Calibri"/>
              </a:rPr>
              <a:t>παραγωγή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νευρικής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ώσης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απαιτεί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επαρκή </a:t>
            </a:r>
            <a:r>
              <a:rPr sz="2700" dirty="0">
                <a:latin typeface="Calibri"/>
                <a:cs typeface="Calibri"/>
              </a:rPr>
              <a:t>φωτισμό.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555" dirty="0">
                <a:latin typeface="Wingdings"/>
                <a:cs typeface="Wingdings"/>
              </a:rPr>
              <a:t></a:t>
            </a:r>
            <a:r>
              <a:rPr sz="2700" spc="-4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Οι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τύποι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της ιωδοψίνης</a:t>
            </a:r>
            <a:r>
              <a:rPr sz="2700" dirty="0">
                <a:latin typeface="Calibri"/>
                <a:cs typeface="Calibri"/>
              </a:rPr>
              <a:t> αντιστοιχούν </a:t>
            </a:r>
            <a:r>
              <a:rPr sz="2700" spc="-5" dirty="0">
                <a:latin typeface="Calibri"/>
                <a:cs typeface="Calibri"/>
              </a:rPr>
              <a:t>στα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χρώματα: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700" spc="-5" dirty="0">
                <a:solidFill>
                  <a:srgbClr val="006FC0"/>
                </a:solidFill>
                <a:latin typeface="Calibri"/>
                <a:cs typeface="Calibri"/>
              </a:rPr>
              <a:t>Κυανό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235"/>
              </a:lnSpc>
              <a:buFont typeface="Wingdings"/>
              <a:buChar char=""/>
              <a:tabLst>
                <a:tab pos="356235" algn="l"/>
              </a:tabLst>
            </a:pP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Κόκκινο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235"/>
              </a:lnSpc>
              <a:buFont typeface="Wingdings"/>
              <a:buChar char=""/>
              <a:tabLst>
                <a:tab pos="356235" algn="l"/>
              </a:tabLst>
            </a:pPr>
            <a:r>
              <a:rPr sz="2700" spc="-5" dirty="0">
                <a:solidFill>
                  <a:srgbClr val="00B04F"/>
                </a:solidFill>
                <a:latin typeface="Calibri"/>
                <a:cs typeface="Calibri"/>
              </a:rPr>
              <a:t>Πράσινο.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085" y="810259"/>
            <a:ext cx="7743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Τριχρωματική</a:t>
            </a:r>
            <a:r>
              <a:rPr sz="4400" spc="-10" dirty="0"/>
              <a:t> </a:t>
            </a:r>
            <a:r>
              <a:rPr sz="4400" spc="-5" dirty="0"/>
              <a:t>θεωρία</a:t>
            </a:r>
            <a:r>
              <a:rPr sz="4400" spc="-10" dirty="0"/>
              <a:t> </a:t>
            </a:r>
            <a:r>
              <a:rPr sz="4400" spc="-5" dirty="0"/>
              <a:t>της</a:t>
            </a:r>
            <a:r>
              <a:rPr sz="4400" dirty="0"/>
              <a:t> όρασης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7808595" cy="4119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319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Όταν διεγείρεται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ένας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τύπος κωνίων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ο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εγκέφαλος το ερμηνεύει </a:t>
            </a:r>
            <a:r>
              <a:rPr sz="3200" dirty="0">
                <a:latin typeface="Calibri"/>
                <a:cs typeface="Calibri"/>
              </a:rPr>
              <a:t>ως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ένα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χρώμα </a:t>
            </a:r>
            <a:r>
              <a:rPr sz="3200" spc="-5" dirty="0">
                <a:latin typeface="Calibri"/>
                <a:cs typeface="Calibri"/>
              </a:rPr>
              <a:t>από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τρία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(κυανό,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κόκκινο,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πράσινο).</a:t>
            </a:r>
            <a:endParaRPr sz="3200">
              <a:latin typeface="Calibri"/>
              <a:cs typeface="Calibri"/>
            </a:endParaRPr>
          </a:p>
          <a:p>
            <a:pPr marL="354965" marR="99949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Η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αντίληψη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των υπολοίπων χρωμάτων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επιτυγχάνεται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με: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</a:pPr>
            <a:r>
              <a:rPr sz="3200" spc="-130" dirty="0">
                <a:latin typeface="Wingdings"/>
                <a:cs typeface="Wingdings"/>
              </a:rPr>
              <a:t></a:t>
            </a:r>
            <a:r>
              <a:rPr sz="3200" spc="-130" dirty="0">
                <a:latin typeface="Calibri"/>
                <a:cs typeface="Calibri"/>
              </a:rPr>
              <a:t>Την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ταυτόχρονη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διέγερση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κωνίων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των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τριών τύπων </a:t>
            </a:r>
            <a:r>
              <a:rPr sz="3200" dirty="0">
                <a:latin typeface="Calibri"/>
                <a:cs typeface="Calibri"/>
              </a:rPr>
              <a:t>σε </a:t>
            </a:r>
            <a:r>
              <a:rPr sz="3200" spc="-5" dirty="0">
                <a:latin typeface="Calibri"/>
                <a:cs typeface="Calibri"/>
              </a:rPr>
              <a:t>συγκεκριμένο ποσοστό κάθε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φορά.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3364" y="810259"/>
            <a:ext cx="326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Αχρωματοψία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33447"/>
            <a:ext cx="3876040" cy="43338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5080" indent="-342900">
              <a:lnSpc>
                <a:spcPct val="898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Η </a:t>
            </a:r>
            <a:r>
              <a:rPr sz="2400" b="1" spc="-5" dirty="0">
                <a:latin typeface="Calibri"/>
                <a:cs typeface="Calibri"/>
              </a:rPr>
              <a:t>αδυναμία που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παρουσιάζεται </a:t>
            </a:r>
            <a:r>
              <a:rPr sz="2400" b="1" spc="-10" dirty="0">
                <a:latin typeface="Calibri"/>
                <a:cs typeface="Calibri"/>
              </a:rPr>
              <a:t>στην </a:t>
            </a:r>
            <a:r>
              <a:rPr sz="2400" b="1" spc="-5" dirty="0">
                <a:latin typeface="Calibri"/>
                <a:cs typeface="Calibri"/>
              </a:rPr>
              <a:t> διάκριση των χρωμάτων. </a:t>
            </a:r>
            <a:r>
              <a:rPr sz="2400" b="1" dirty="0">
                <a:latin typeface="Calibri"/>
                <a:cs typeface="Calibri"/>
              </a:rPr>
              <a:t>Η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πιο συνηθισμένη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περίπτωση είναι </a:t>
            </a:r>
            <a:r>
              <a:rPr sz="2400" b="1" dirty="0">
                <a:latin typeface="Calibri"/>
                <a:cs typeface="Calibri"/>
              </a:rPr>
              <a:t>η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αδυναμία διάκρισης του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κόκκινου από το πράσινου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χρώματος.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Περίπου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8%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των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ανδρών πάσχουν </a:t>
            </a:r>
            <a:r>
              <a:rPr sz="2400" b="1" spc="-10" dirty="0">
                <a:latin typeface="Calibri"/>
                <a:cs typeface="Calibri"/>
              </a:rPr>
              <a:t>από </a:t>
            </a:r>
            <a:r>
              <a:rPr sz="2400" b="1" spc="-5" dirty="0">
                <a:latin typeface="Calibri"/>
                <a:cs typeface="Calibri"/>
              </a:rPr>
              <a:t> αχρωματοψία. Εντοπίζεται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με </a:t>
            </a:r>
            <a:r>
              <a:rPr sz="2400" b="1" spc="-5" dirty="0">
                <a:latin typeface="Calibri"/>
                <a:cs typeface="Calibri"/>
              </a:rPr>
              <a:t>ειδικούς πίνακες </a:t>
            </a:r>
            <a:r>
              <a:rPr sz="2400" b="1" spc="-10" dirty="0">
                <a:latin typeface="Calibri"/>
                <a:cs typeface="Calibri"/>
              </a:rPr>
              <a:t>που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αποτελούνται από </a:t>
            </a:r>
            <a:r>
              <a:rPr sz="2400" b="1" spc="-5" dirty="0">
                <a:latin typeface="Calibri"/>
                <a:cs typeface="Calibri"/>
              </a:rPr>
              <a:t> χρωματιστές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κουκκίδες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47238" y="1993392"/>
            <a:ext cx="4041775" cy="4014470"/>
            <a:chOff x="5547238" y="1993392"/>
            <a:chExt cx="4041775" cy="4014470"/>
          </a:xfrm>
        </p:grpSpPr>
        <p:sp>
          <p:nvSpPr>
            <p:cNvPr id="5" name="object 5"/>
            <p:cNvSpPr/>
            <p:nvPr/>
          </p:nvSpPr>
          <p:spPr>
            <a:xfrm>
              <a:off x="5547238" y="1997964"/>
              <a:ext cx="4041775" cy="439420"/>
            </a:xfrm>
            <a:custGeom>
              <a:avLst/>
              <a:gdLst/>
              <a:ahLst/>
              <a:cxnLst/>
              <a:rect l="l" t="t" r="r" b="b"/>
              <a:pathLst>
                <a:path w="4041775" h="439419">
                  <a:moveTo>
                    <a:pt x="0" y="0"/>
                  </a:moveTo>
                  <a:lnTo>
                    <a:pt x="4041647" y="0"/>
                  </a:lnTo>
                </a:path>
                <a:path w="4041775" h="439419">
                  <a:moveTo>
                    <a:pt x="0" y="9144"/>
                  </a:moveTo>
                  <a:lnTo>
                    <a:pt x="4041647" y="9144"/>
                  </a:lnTo>
                </a:path>
                <a:path w="4041775" h="439419">
                  <a:moveTo>
                    <a:pt x="0" y="18288"/>
                  </a:moveTo>
                  <a:lnTo>
                    <a:pt x="4041647" y="18288"/>
                  </a:lnTo>
                </a:path>
                <a:path w="4041775" h="439419">
                  <a:moveTo>
                    <a:pt x="0" y="27432"/>
                  </a:moveTo>
                  <a:lnTo>
                    <a:pt x="4041647" y="27432"/>
                  </a:lnTo>
                </a:path>
                <a:path w="4041775" h="439419">
                  <a:moveTo>
                    <a:pt x="0" y="36575"/>
                  </a:moveTo>
                  <a:lnTo>
                    <a:pt x="4041647" y="36575"/>
                  </a:lnTo>
                </a:path>
                <a:path w="4041775" h="439419">
                  <a:moveTo>
                    <a:pt x="0" y="45720"/>
                  </a:moveTo>
                  <a:lnTo>
                    <a:pt x="4041647" y="45720"/>
                  </a:lnTo>
                </a:path>
                <a:path w="4041775" h="439419">
                  <a:moveTo>
                    <a:pt x="0" y="54864"/>
                  </a:moveTo>
                  <a:lnTo>
                    <a:pt x="4041647" y="54864"/>
                  </a:lnTo>
                </a:path>
                <a:path w="4041775" h="439419">
                  <a:moveTo>
                    <a:pt x="0" y="64008"/>
                  </a:moveTo>
                  <a:lnTo>
                    <a:pt x="4041647" y="64008"/>
                  </a:lnTo>
                </a:path>
                <a:path w="4041775" h="439419">
                  <a:moveTo>
                    <a:pt x="0" y="73151"/>
                  </a:moveTo>
                  <a:lnTo>
                    <a:pt x="4041647" y="73151"/>
                  </a:lnTo>
                </a:path>
                <a:path w="4041775" h="439419">
                  <a:moveTo>
                    <a:pt x="0" y="82296"/>
                  </a:moveTo>
                  <a:lnTo>
                    <a:pt x="4041647" y="82296"/>
                  </a:lnTo>
                </a:path>
                <a:path w="4041775" h="439419">
                  <a:moveTo>
                    <a:pt x="0" y="91440"/>
                  </a:moveTo>
                  <a:lnTo>
                    <a:pt x="4041647" y="91440"/>
                  </a:lnTo>
                </a:path>
                <a:path w="4041775" h="439419">
                  <a:moveTo>
                    <a:pt x="0" y="100584"/>
                  </a:moveTo>
                  <a:lnTo>
                    <a:pt x="4041647" y="100584"/>
                  </a:lnTo>
                </a:path>
                <a:path w="4041775" h="439419">
                  <a:moveTo>
                    <a:pt x="0" y="109727"/>
                  </a:moveTo>
                  <a:lnTo>
                    <a:pt x="4041647" y="109727"/>
                  </a:lnTo>
                </a:path>
                <a:path w="4041775" h="439419">
                  <a:moveTo>
                    <a:pt x="0" y="118872"/>
                  </a:moveTo>
                  <a:lnTo>
                    <a:pt x="4041647" y="118872"/>
                  </a:lnTo>
                </a:path>
                <a:path w="4041775" h="439419">
                  <a:moveTo>
                    <a:pt x="0" y="128016"/>
                  </a:moveTo>
                  <a:lnTo>
                    <a:pt x="4041647" y="128016"/>
                  </a:lnTo>
                </a:path>
                <a:path w="4041775" h="439419">
                  <a:moveTo>
                    <a:pt x="0" y="137160"/>
                  </a:moveTo>
                  <a:lnTo>
                    <a:pt x="4041647" y="137160"/>
                  </a:lnTo>
                </a:path>
                <a:path w="4041775" h="439419">
                  <a:moveTo>
                    <a:pt x="0" y="146303"/>
                  </a:moveTo>
                  <a:lnTo>
                    <a:pt x="4041647" y="146303"/>
                  </a:lnTo>
                </a:path>
                <a:path w="4041775" h="439419">
                  <a:moveTo>
                    <a:pt x="0" y="155448"/>
                  </a:moveTo>
                  <a:lnTo>
                    <a:pt x="4041647" y="155448"/>
                  </a:lnTo>
                </a:path>
                <a:path w="4041775" h="439419">
                  <a:moveTo>
                    <a:pt x="0" y="164592"/>
                  </a:moveTo>
                  <a:lnTo>
                    <a:pt x="4041647" y="164592"/>
                  </a:lnTo>
                </a:path>
                <a:path w="4041775" h="439419">
                  <a:moveTo>
                    <a:pt x="0" y="173736"/>
                  </a:moveTo>
                  <a:lnTo>
                    <a:pt x="4041647" y="173736"/>
                  </a:lnTo>
                </a:path>
                <a:path w="4041775" h="439419">
                  <a:moveTo>
                    <a:pt x="0" y="182879"/>
                  </a:moveTo>
                  <a:lnTo>
                    <a:pt x="4041647" y="182879"/>
                  </a:lnTo>
                </a:path>
                <a:path w="4041775" h="439419">
                  <a:moveTo>
                    <a:pt x="0" y="192024"/>
                  </a:moveTo>
                  <a:lnTo>
                    <a:pt x="4041647" y="192024"/>
                  </a:lnTo>
                </a:path>
                <a:path w="4041775" h="439419">
                  <a:moveTo>
                    <a:pt x="0" y="201168"/>
                  </a:moveTo>
                  <a:lnTo>
                    <a:pt x="4041647" y="201168"/>
                  </a:lnTo>
                </a:path>
                <a:path w="4041775" h="439419">
                  <a:moveTo>
                    <a:pt x="0" y="210312"/>
                  </a:moveTo>
                  <a:lnTo>
                    <a:pt x="4041647" y="210312"/>
                  </a:lnTo>
                </a:path>
                <a:path w="4041775" h="439419">
                  <a:moveTo>
                    <a:pt x="0" y="219455"/>
                  </a:moveTo>
                  <a:lnTo>
                    <a:pt x="4041647" y="219455"/>
                  </a:lnTo>
                </a:path>
                <a:path w="4041775" h="439419">
                  <a:moveTo>
                    <a:pt x="0" y="228600"/>
                  </a:moveTo>
                  <a:lnTo>
                    <a:pt x="4041647" y="228600"/>
                  </a:lnTo>
                </a:path>
                <a:path w="4041775" h="439419">
                  <a:moveTo>
                    <a:pt x="0" y="237744"/>
                  </a:moveTo>
                  <a:lnTo>
                    <a:pt x="4041647" y="237744"/>
                  </a:lnTo>
                </a:path>
                <a:path w="4041775" h="439419">
                  <a:moveTo>
                    <a:pt x="0" y="246888"/>
                  </a:moveTo>
                  <a:lnTo>
                    <a:pt x="4041647" y="246888"/>
                  </a:lnTo>
                </a:path>
                <a:path w="4041775" h="439419">
                  <a:moveTo>
                    <a:pt x="0" y="256032"/>
                  </a:moveTo>
                  <a:lnTo>
                    <a:pt x="4041647" y="256032"/>
                  </a:lnTo>
                </a:path>
                <a:path w="4041775" h="439419">
                  <a:moveTo>
                    <a:pt x="0" y="265175"/>
                  </a:moveTo>
                  <a:lnTo>
                    <a:pt x="4041647" y="265175"/>
                  </a:lnTo>
                </a:path>
                <a:path w="4041775" h="439419">
                  <a:moveTo>
                    <a:pt x="0" y="274320"/>
                  </a:moveTo>
                  <a:lnTo>
                    <a:pt x="4041647" y="274320"/>
                  </a:lnTo>
                </a:path>
                <a:path w="4041775" h="439419">
                  <a:moveTo>
                    <a:pt x="0" y="283464"/>
                  </a:moveTo>
                  <a:lnTo>
                    <a:pt x="4041647" y="283464"/>
                  </a:lnTo>
                </a:path>
                <a:path w="4041775" h="439419">
                  <a:moveTo>
                    <a:pt x="0" y="292608"/>
                  </a:moveTo>
                  <a:lnTo>
                    <a:pt x="4041647" y="292608"/>
                  </a:lnTo>
                </a:path>
                <a:path w="4041775" h="439419">
                  <a:moveTo>
                    <a:pt x="0" y="301751"/>
                  </a:moveTo>
                  <a:lnTo>
                    <a:pt x="4041647" y="301751"/>
                  </a:lnTo>
                </a:path>
                <a:path w="4041775" h="439419">
                  <a:moveTo>
                    <a:pt x="0" y="310896"/>
                  </a:moveTo>
                  <a:lnTo>
                    <a:pt x="4041647" y="310896"/>
                  </a:lnTo>
                </a:path>
                <a:path w="4041775" h="439419">
                  <a:moveTo>
                    <a:pt x="0" y="320040"/>
                  </a:moveTo>
                  <a:lnTo>
                    <a:pt x="4041647" y="320040"/>
                  </a:lnTo>
                </a:path>
                <a:path w="4041775" h="439419">
                  <a:moveTo>
                    <a:pt x="0" y="329184"/>
                  </a:moveTo>
                  <a:lnTo>
                    <a:pt x="4041647" y="329184"/>
                  </a:lnTo>
                </a:path>
                <a:path w="4041775" h="439419">
                  <a:moveTo>
                    <a:pt x="0" y="338327"/>
                  </a:moveTo>
                  <a:lnTo>
                    <a:pt x="4041647" y="338327"/>
                  </a:lnTo>
                </a:path>
                <a:path w="4041775" h="439419">
                  <a:moveTo>
                    <a:pt x="0" y="347472"/>
                  </a:moveTo>
                  <a:lnTo>
                    <a:pt x="4041647" y="347472"/>
                  </a:lnTo>
                </a:path>
                <a:path w="4041775" h="439419">
                  <a:moveTo>
                    <a:pt x="0" y="356616"/>
                  </a:moveTo>
                  <a:lnTo>
                    <a:pt x="4041647" y="356616"/>
                  </a:lnTo>
                </a:path>
                <a:path w="4041775" h="439419">
                  <a:moveTo>
                    <a:pt x="0" y="365760"/>
                  </a:moveTo>
                  <a:lnTo>
                    <a:pt x="4041647" y="365760"/>
                  </a:lnTo>
                </a:path>
                <a:path w="4041775" h="439419">
                  <a:moveTo>
                    <a:pt x="0" y="374903"/>
                  </a:moveTo>
                  <a:lnTo>
                    <a:pt x="4041647" y="374903"/>
                  </a:lnTo>
                </a:path>
                <a:path w="4041775" h="439419">
                  <a:moveTo>
                    <a:pt x="0" y="384048"/>
                  </a:moveTo>
                  <a:lnTo>
                    <a:pt x="4041647" y="384048"/>
                  </a:lnTo>
                </a:path>
                <a:path w="4041775" h="439419">
                  <a:moveTo>
                    <a:pt x="0" y="393192"/>
                  </a:moveTo>
                  <a:lnTo>
                    <a:pt x="4041647" y="393192"/>
                  </a:lnTo>
                </a:path>
                <a:path w="4041775" h="439419">
                  <a:moveTo>
                    <a:pt x="0" y="402336"/>
                  </a:moveTo>
                  <a:lnTo>
                    <a:pt x="4041647" y="402336"/>
                  </a:lnTo>
                </a:path>
                <a:path w="4041775" h="439419">
                  <a:moveTo>
                    <a:pt x="0" y="411479"/>
                  </a:moveTo>
                  <a:lnTo>
                    <a:pt x="4041647" y="411479"/>
                  </a:lnTo>
                </a:path>
                <a:path w="4041775" h="439419">
                  <a:moveTo>
                    <a:pt x="0" y="420624"/>
                  </a:moveTo>
                  <a:lnTo>
                    <a:pt x="4041647" y="420624"/>
                  </a:lnTo>
                </a:path>
                <a:path w="4041775" h="439419">
                  <a:moveTo>
                    <a:pt x="0" y="429768"/>
                  </a:moveTo>
                  <a:lnTo>
                    <a:pt x="4041647" y="429768"/>
                  </a:lnTo>
                </a:path>
                <a:path w="4041775" h="439419">
                  <a:moveTo>
                    <a:pt x="0" y="438912"/>
                  </a:moveTo>
                  <a:lnTo>
                    <a:pt x="4041647" y="438912"/>
                  </a:lnTo>
                </a:path>
              </a:pathLst>
            </a:custGeom>
            <a:ln w="9144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238" y="2441448"/>
              <a:ext cx="4041647" cy="3099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238" y="5541263"/>
              <a:ext cx="4041647" cy="457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47238" y="5591556"/>
              <a:ext cx="4041775" cy="338455"/>
            </a:xfrm>
            <a:custGeom>
              <a:avLst/>
              <a:gdLst/>
              <a:ahLst/>
              <a:cxnLst/>
              <a:rect l="l" t="t" r="r" b="b"/>
              <a:pathLst>
                <a:path w="4041775" h="338454">
                  <a:moveTo>
                    <a:pt x="0" y="0"/>
                  </a:moveTo>
                  <a:lnTo>
                    <a:pt x="4041647" y="0"/>
                  </a:lnTo>
                </a:path>
                <a:path w="4041775" h="338454">
                  <a:moveTo>
                    <a:pt x="0" y="9143"/>
                  </a:moveTo>
                  <a:lnTo>
                    <a:pt x="4041647" y="9143"/>
                  </a:lnTo>
                </a:path>
                <a:path w="4041775" h="338454">
                  <a:moveTo>
                    <a:pt x="0" y="18287"/>
                  </a:moveTo>
                  <a:lnTo>
                    <a:pt x="4041647" y="18287"/>
                  </a:lnTo>
                </a:path>
                <a:path w="4041775" h="338454">
                  <a:moveTo>
                    <a:pt x="0" y="27432"/>
                  </a:moveTo>
                  <a:lnTo>
                    <a:pt x="4041647" y="27432"/>
                  </a:lnTo>
                </a:path>
                <a:path w="4041775" h="338454">
                  <a:moveTo>
                    <a:pt x="0" y="36575"/>
                  </a:moveTo>
                  <a:lnTo>
                    <a:pt x="4041647" y="36575"/>
                  </a:lnTo>
                </a:path>
                <a:path w="4041775" h="338454">
                  <a:moveTo>
                    <a:pt x="0" y="45720"/>
                  </a:moveTo>
                  <a:lnTo>
                    <a:pt x="4041647" y="45720"/>
                  </a:lnTo>
                </a:path>
                <a:path w="4041775" h="338454">
                  <a:moveTo>
                    <a:pt x="0" y="54863"/>
                  </a:moveTo>
                  <a:lnTo>
                    <a:pt x="4041647" y="54863"/>
                  </a:lnTo>
                </a:path>
                <a:path w="4041775" h="338454">
                  <a:moveTo>
                    <a:pt x="0" y="64008"/>
                  </a:moveTo>
                  <a:lnTo>
                    <a:pt x="4041647" y="64008"/>
                  </a:lnTo>
                </a:path>
                <a:path w="4041775" h="338454">
                  <a:moveTo>
                    <a:pt x="0" y="73151"/>
                  </a:moveTo>
                  <a:lnTo>
                    <a:pt x="4041647" y="73151"/>
                  </a:lnTo>
                </a:path>
                <a:path w="4041775" h="338454">
                  <a:moveTo>
                    <a:pt x="0" y="82296"/>
                  </a:moveTo>
                  <a:lnTo>
                    <a:pt x="4041647" y="82296"/>
                  </a:lnTo>
                </a:path>
                <a:path w="4041775" h="338454">
                  <a:moveTo>
                    <a:pt x="0" y="91439"/>
                  </a:moveTo>
                  <a:lnTo>
                    <a:pt x="4041647" y="91439"/>
                  </a:lnTo>
                </a:path>
                <a:path w="4041775" h="338454">
                  <a:moveTo>
                    <a:pt x="0" y="100584"/>
                  </a:moveTo>
                  <a:lnTo>
                    <a:pt x="4041647" y="100584"/>
                  </a:lnTo>
                </a:path>
                <a:path w="4041775" h="338454">
                  <a:moveTo>
                    <a:pt x="0" y="109727"/>
                  </a:moveTo>
                  <a:lnTo>
                    <a:pt x="4041647" y="109727"/>
                  </a:lnTo>
                </a:path>
                <a:path w="4041775" h="338454">
                  <a:moveTo>
                    <a:pt x="0" y="118872"/>
                  </a:moveTo>
                  <a:lnTo>
                    <a:pt x="4041647" y="118872"/>
                  </a:lnTo>
                </a:path>
                <a:path w="4041775" h="338454">
                  <a:moveTo>
                    <a:pt x="0" y="128015"/>
                  </a:moveTo>
                  <a:lnTo>
                    <a:pt x="4041647" y="128015"/>
                  </a:lnTo>
                </a:path>
                <a:path w="4041775" h="338454">
                  <a:moveTo>
                    <a:pt x="0" y="137160"/>
                  </a:moveTo>
                  <a:lnTo>
                    <a:pt x="4041647" y="137160"/>
                  </a:lnTo>
                </a:path>
                <a:path w="4041775" h="338454">
                  <a:moveTo>
                    <a:pt x="0" y="146303"/>
                  </a:moveTo>
                  <a:lnTo>
                    <a:pt x="4041647" y="146303"/>
                  </a:lnTo>
                </a:path>
                <a:path w="4041775" h="338454">
                  <a:moveTo>
                    <a:pt x="0" y="155448"/>
                  </a:moveTo>
                  <a:lnTo>
                    <a:pt x="4041647" y="155448"/>
                  </a:lnTo>
                </a:path>
                <a:path w="4041775" h="338454">
                  <a:moveTo>
                    <a:pt x="0" y="164591"/>
                  </a:moveTo>
                  <a:lnTo>
                    <a:pt x="4041647" y="164591"/>
                  </a:lnTo>
                </a:path>
                <a:path w="4041775" h="338454">
                  <a:moveTo>
                    <a:pt x="0" y="173736"/>
                  </a:moveTo>
                  <a:lnTo>
                    <a:pt x="4041647" y="173736"/>
                  </a:lnTo>
                </a:path>
                <a:path w="4041775" h="338454">
                  <a:moveTo>
                    <a:pt x="0" y="182879"/>
                  </a:moveTo>
                  <a:lnTo>
                    <a:pt x="4041647" y="182879"/>
                  </a:lnTo>
                </a:path>
                <a:path w="4041775" h="338454">
                  <a:moveTo>
                    <a:pt x="0" y="192024"/>
                  </a:moveTo>
                  <a:lnTo>
                    <a:pt x="4041647" y="192024"/>
                  </a:lnTo>
                </a:path>
                <a:path w="4041775" h="338454">
                  <a:moveTo>
                    <a:pt x="0" y="201167"/>
                  </a:moveTo>
                  <a:lnTo>
                    <a:pt x="4041647" y="201167"/>
                  </a:lnTo>
                </a:path>
                <a:path w="4041775" h="338454">
                  <a:moveTo>
                    <a:pt x="0" y="210312"/>
                  </a:moveTo>
                  <a:lnTo>
                    <a:pt x="4041647" y="210312"/>
                  </a:lnTo>
                </a:path>
                <a:path w="4041775" h="338454">
                  <a:moveTo>
                    <a:pt x="0" y="219455"/>
                  </a:moveTo>
                  <a:lnTo>
                    <a:pt x="4041647" y="219455"/>
                  </a:lnTo>
                </a:path>
                <a:path w="4041775" h="338454">
                  <a:moveTo>
                    <a:pt x="0" y="228600"/>
                  </a:moveTo>
                  <a:lnTo>
                    <a:pt x="4041647" y="228600"/>
                  </a:lnTo>
                </a:path>
                <a:path w="4041775" h="338454">
                  <a:moveTo>
                    <a:pt x="0" y="237743"/>
                  </a:moveTo>
                  <a:lnTo>
                    <a:pt x="4041647" y="237743"/>
                  </a:lnTo>
                </a:path>
                <a:path w="4041775" h="338454">
                  <a:moveTo>
                    <a:pt x="0" y="246887"/>
                  </a:moveTo>
                  <a:lnTo>
                    <a:pt x="4041647" y="246887"/>
                  </a:lnTo>
                </a:path>
                <a:path w="4041775" h="338454">
                  <a:moveTo>
                    <a:pt x="0" y="256031"/>
                  </a:moveTo>
                  <a:lnTo>
                    <a:pt x="4041647" y="256031"/>
                  </a:lnTo>
                </a:path>
                <a:path w="4041775" h="338454">
                  <a:moveTo>
                    <a:pt x="0" y="265175"/>
                  </a:moveTo>
                  <a:lnTo>
                    <a:pt x="4041647" y="265175"/>
                  </a:lnTo>
                </a:path>
                <a:path w="4041775" h="338454">
                  <a:moveTo>
                    <a:pt x="0" y="274320"/>
                  </a:moveTo>
                  <a:lnTo>
                    <a:pt x="4041647" y="274320"/>
                  </a:lnTo>
                </a:path>
                <a:path w="4041775" h="338454">
                  <a:moveTo>
                    <a:pt x="0" y="283463"/>
                  </a:moveTo>
                  <a:lnTo>
                    <a:pt x="4041647" y="283463"/>
                  </a:lnTo>
                </a:path>
                <a:path w="4041775" h="338454">
                  <a:moveTo>
                    <a:pt x="0" y="292608"/>
                  </a:moveTo>
                  <a:lnTo>
                    <a:pt x="4041647" y="292608"/>
                  </a:lnTo>
                </a:path>
                <a:path w="4041775" h="338454">
                  <a:moveTo>
                    <a:pt x="0" y="301751"/>
                  </a:moveTo>
                  <a:lnTo>
                    <a:pt x="4041647" y="301751"/>
                  </a:lnTo>
                </a:path>
                <a:path w="4041775" h="338454">
                  <a:moveTo>
                    <a:pt x="0" y="310896"/>
                  </a:moveTo>
                  <a:lnTo>
                    <a:pt x="4041647" y="310896"/>
                  </a:lnTo>
                </a:path>
                <a:path w="4041775" h="338454">
                  <a:moveTo>
                    <a:pt x="0" y="320039"/>
                  </a:moveTo>
                  <a:lnTo>
                    <a:pt x="4041647" y="320039"/>
                  </a:lnTo>
                </a:path>
                <a:path w="4041775" h="338454">
                  <a:moveTo>
                    <a:pt x="0" y="329184"/>
                  </a:moveTo>
                  <a:lnTo>
                    <a:pt x="4041647" y="329184"/>
                  </a:lnTo>
                </a:path>
                <a:path w="4041775" h="338454">
                  <a:moveTo>
                    <a:pt x="0" y="338327"/>
                  </a:moveTo>
                  <a:lnTo>
                    <a:pt x="4041647" y="338327"/>
                  </a:lnTo>
                </a:path>
              </a:pathLst>
            </a:custGeom>
            <a:ln w="9144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7238" y="5939027"/>
              <a:ext cx="4041775" cy="64135"/>
            </a:xfrm>
            <a:custGeom>
              <a:avLst/>
              <a:gdLst/>
              <a:ahLst/>
              <a:cxnLst/>
              <a:rect l="l" t="t" r="r" b="b"/>
              <a:pathLst>
                <a:path w="4041774" h="64135">
                  <a:moveTo>
                    <a:pt x="0" y="0"/>
                  </a:moveTo>
                  <a:lnTo>
                    <a:pt x="4041647" y="0"/>
                  </a:lnTo>
                </a:path>
                <a:path w="4041774" h="64135">
                  <a:moveTo>
                    <a:pt x="0" y="9143"/>
                  </a:moveTo>
                  <a:lnTo>
                    <a:pt x="4041647" y="9143"/>
                  </a:lnTo>
                </a:path>
                <a:path w="4041774" h="64135">
                  <a:moveTo>
                    <a:pt x="0" y="18287"/>
                  </a:moveTo>
                  <a:lnTo>
                    <a:pt x="4041647" y="18287"/>
                  </a:lnTo>
                </a:path>
                <a:path w="4041774" h="64135">
                  <a:moveTo>
                    <a:pt x="0" y="27431"/>
                  </a:moveTo>
                  <a:lnTo>
                    <a:pt x="4041647" y="27431"/>
                  </a:lnTo>
                </a:path>
                <a:path w="4041774" h="64135">
                  <a:moveTo>
                    <a:pt x="0" y="36575"/>
                  </a:moveTo>
                  <a:lnTo>
                    <a:pt x="4041647" y="36575"/>
                  </a:lnTo>
                </a:path>
                <a:path w="4041774" h="64135">
                  <a:moveTo>
                    <a:pt x="0" y="45719"/>
                  </a:moveTo>
                  <a:lnTo>
                    <a:pt x="4041647" y="45719"/>
                  </a:lnTo>
                </a:path>
                <a:path w="4041774" h="64135">
                  <a:moveTo>
                    <a:pt x="0" y="54863"/>
                  </a:moveTo>
                  <a:lnTo>
                    <a:pt x="4041647" y="54863"/>
                  </a:lnTo>
                </a:path>
                <a:path w="4041774" h="64135">
                  <a:moveTo>
                    <a:pt x="0" y="64007"/>
                  </a:moveTo>
                  <a:lnTo>
                    <a:pt x="4041647" y="64007"/>
                  </a:lnTo>
                </a:path>
              </a:pathLst>
            </a:custGeom>
            <a:ln w="9144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382" y="2013685"/>
            <a:ext cx="5676900" cy="37333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960" y="810259"/>
            <a:ext cx="59188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ΚΑΤΗΓΟΡΙΕΣ</a:t>
            </a:r>
            <a:r>
              <a:rPr sz="4400" spc="-3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ΥΠΟΔΟΧΕΩΝ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887727"/>
            <a:ext cx="7552690" cy="44100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490220" indent="-343535">
              <a:lnSpc>
                <a:spcPct val="799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6F2FA0"/>
                </a:solidFill>
                <a:latin typeface="Calibri"/>
                <a:cs typeface="Calibri"/>
              </a:rPr>
              <a:t>Χημειοϋποδοχείς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Ανιχνεύουν αλλαγές στη </a:t>
            </a:r>
            <a:r>
              <a:rPr sz="3000" spc="-66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συγκέντρωση</a:t>
            </a:r>
            <a:r>
              <a:rPr sz="3000" spc="-1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χημικών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ουσιών.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(</a:t>
            </a:r>
            <a:r>
              <a:rPr sz="3000" spc="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Γεύση, 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Όσφρηση, αλλαγή στη συγκέντρωση της 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γλυκόζης κ.λ.π.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).</a:t>
            </a:r>
            <a:endParaRPr sz="3000">
              <a:latin typeface="Calibri"/>
              <a:cs typeface="Calibri"/>
            </a:endParaRPr>
          </a:p>
          <a:p>
            <a:pPr marL="355600" marR="552450" indent="-343535">
              <a:lnSpc>
                <a:spcPct val="797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6F2FA0"/>
                </a:solidFill>
                <a:latin typeface="Calibri"/>
                <a:cs typeface="Calibri"/>
              </a:rPr>
              <a:t>Θερμοϋποδοχείς</a:t>
            </a:r>
            <a:r>
              <a:rPr sz="3000" spc="-5" dirty="0">
                <a:latin typeface="Calibri"/>
                <a:cs typeface="Calibri"/>
              </a:rPr>
              <a:t>: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Ανιχνεύουν</a:t>
            </a:r>
            <a:r>
              <a:rPr sz="3000" spc="1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αλλαγές</a:t>
            </a:r>
            <a:r>
              <a:rPr sz="3000" spc="1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στη </a:t>
            </a:r>
            <a:r>
              <a:rPr sz="3000" spc="-66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θερμοκρασία.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798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6F2FA0"/>
                </a:solidFill>
                <a:latin typeface="Calibri"/>
                <a:cs typeface="Calibri"/>
              </a:rPr>
              <a:t>Φωτοϋποδοχείς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Ανιχνεύουν 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τη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φωτεινή 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ακτινοβολία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και συμμετέχουν στη δημιουργία </a:t>
            </a:r>
            <a:r>
              <a:rPr sz="3000" spc="-66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της</a:t>
            </a:r>
            <a:r>
              <a:rPr sz="3000" spc="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όρασης.</a:t>
            </a:r>
            <a:endParaRPr sz="3000">
              <a:latin typeface="Calibri"/>
              <a:cs typeface="Calibri"/>
            </a:endParaRPr>
          </a:p>
          <a:p>
            <a:pPr marL="355600" marR="130810" indent="-343535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6F2FA0"/>
                </a:solidFill>
                <a:latin typeface="Calibri"/>
                <a:cs typeface="Calibri"/>
              </a:rPr>
              <a:t>Μηχανοϋποδοχείς</a:t>
            </a:r>
            <a:r>
              <a:rPr sz="3000" spc="-5" dirty="0">
                <a:latin typeface="Calibri"/>
                <a:cs typeface="Calibri"/>
              </a:rPr>
              <a:t>: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Ανιχνεύουν</a:t>
            </a:r>
            <a:r>
              <a:rPr sz="3000" spc="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αλλαγές</a:t>
            </a:r>
            <a:r>
              <a:rPr sz="3000" spc="1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στην </a:t>
            </a:r>
            <a:r>
              <a:rPr sz="3000" spc="-66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πίεση, στην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κίνηση</a:t>
            </a:r>
            <a:r>
              <a:rPr sz="3000" spc="1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ή</a:t>
            </a:r>
            <a:r>
              <a:rPr sz="3000" spc="-5" dirty="0">
                <a:solidFill>
                  <a:srgbClr val="92D04F"/>
                </a:solidFill>
                <a:latin typeface="Calibri"/>
                <a:cs typeface="Calibri"/>
              </a:rPr>
              <a:t> στη</a:t>
            </a:r>
            <a:r>
              <a:rPr sz="300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92D04F"/>
                </a:solidFill>
                <a:latin typeface="Calibri"/>
                <a:cs typeface="Calibri"/>
              </a:rPr>
              <a:t>τάση.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556" y="810259"/>
            <a:ext cx="40024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Ακοή</a:t>
            </a:r>
            <a:r>
              <a:rPr sz="4400" spc="-50" dirty="0"/>
              <a:t> </a:t>
            </a:r>
            <a:r>
              <a:rPr sz="4400" dirty="0"/>
              <a:t>-</a:t>
            </a:r>
            <a:r>
              <a:rPr sz="4400" spc="-40" dirty="0"/>
              <a:t> </a:t>
            </a:r>
            <a:r>
              <a:rPr sz="4400" dirty="0"/>
              <a:t>Ισορροπία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Αυτί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50"/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Είναι: το </a:t>
            </a:r>
            <a:r>
              <a:rPr sz="3200" b="0" spc="-5" dirty="0">
                <a:latin typeface="Calibri"/>
                <a:cs typeface="Calibri"/>
              </a:rPr>
              <a:t>υποδεκτικό </a:t>
            </a:r>
            <a:r>
              <a:rPr sz="3200" b="0" spc="-71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όργανο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των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αισθήσεων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b="0" spc="-90" dirty="0">
                <a:latin typeface="Wingdings"/>
                <a:cs typeface="Wingdings"/>
              </a:rPr>
              <a:t></a:t>
            </a:r>
            <a:r>
              <a:rPr sz="3200" b="0" spc="-90" dirty="0">
                <a:latin typeface="Calibri"/>
                <a:cs typeface="Calibri"/>
              </a:rPr>
              <a:t>Ακοής</a:t>
            </a:r>
            <a:r>
              <a:rPr sz="3200" b="0" spc="-25" dirty="0"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32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b="0" spc="-50" dirty="0">
                <a:latin typeface="Wingdings"/>
                <a:cs typeface="Wingdings"/>
              </a:rPr>
              <a:t></a:t>
            </a:r>
            <a:r>
              <a:rPr sz="3200" b="0" spc="-50" dirty="0">
                <a:latin typeface="Calibri"/>
                <a:cs typeface="Calibri"/>
              </a:rPr>
              <a:t>Ισορροπίας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7967" y="3340943"/>
            <a:ext cx="3429000" cy="22034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Αποτελείται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από: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spc="-50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ε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ξ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ω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ερ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ό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υ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ί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spc="-50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μέ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σ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υ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ί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0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ε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σω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τε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ρ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ό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υ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ί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053" y="955039"/>
            <a:ext cx="2271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Εξωτερικό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αυτί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03" y="1745994"/>
            <a:ext cx="2831465" cy="45351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800" dirty="0">
                <a:latin typeface="Calibri"/>
                <a:cs typeface="Calibri"/>
              </a:rPr>
              <a:t>Αποτελείται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από: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375" dirty="0">
                <a:latin typeface="Wingdings"/>
                <a:cs typeface="Wingdings"/>
              </a:rPr>
              <a:t></a:t>
            </a:r>
            <a:r>
              <a:rPr sz="1800" spc="-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π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ερύ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γ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ρό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395605">
              <a:lnSpc>
                <a:spcPct val="100299"/>
              </a:lnSpc>
              <a:spcBef>
                <a:spcPts val="42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Calibri"/>
                <a:cs typeface="Calibri"/>
              </a:rPr>
              <a:t>Τη συλλογή ήχων </a:t>
            </a:r>
            <a:r>
              <a:rPr sz="1800" dirty="0">
                <a:latin typeface="Calibri"/>
                <a:cs typeface="Calibri"/>
              </a:rPr>
              <a:t>και </a:t>
            </a:r>
            <a:r>
              <a:rPr sz="1800" spc="-5" dirty="0">
                <a:latin typeface="Calibri"/>
                <a:cs typeface="Calibri"/>
              </a:rPr>
              <a:t>τη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μεταφορά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στον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ακουστικό </a:t>
            </a:r>
            <a:r>
              <a:rPr sz="1800" dirty="0">
                <a:latin typeface="Calibri"/>
                <a:cs typeface="Calibri"/>
              </a:rPr>
              <a:t>πόρο.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800" spc="-100" dirty="0">
                <a:latin typeface="Wingdings"/>
                <a:cs typeface="Wingdings"/>
              </a:rPr>
              <a:t></a:t>
            </a:r>
            <a:r>
              <a:rPr sz="1800" spc="-100" dirty="0">
                <a:latin typeface="Calibri"/>
                <a:cs typeface="Calibri"/>
              </a:rPr>
              <a:t>Τον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ακουστικό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πόρο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42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Calibri"/>
                <a:cs typeface="Calibri"/>
              </a:rPr>
              <a:t>Στην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είσοδό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καλύπτεται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τριχίδια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κύτταρα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τα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οποία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εκκρίνουν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κυψελίδα.</a:t>
            </a:r>
            <a:endParaRPr sz="1800">
              <a:latin typeface="Calibri"/>
              <a:cs typeface="Calibri"/>
            </a:endParaRPr>
          </a:p>
          <a:p>
            <a:pPr marL="12700" marR="68580">
              <a:lnSpc>
                <a:spcPct val="100200"/>
              </a:lnSpc>
              <a:spcBef>
                <a:spcPts val="43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Τριχίδια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κυψελίδα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προστατεύουν 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αυτί από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είσοδο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μικροοργανισμών </a:t>
            </a:r>
            <a:r>
              <a:rPr sz="1800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σκόνης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146050">
              <a:lnSpc>
                <a:spcPct val="100000"/>
              </a:lnSpc>
              <a:spcBef>
                <a:spcPts val="44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Calibri"/>
                <a:cs typeface="Calibri"/>
              </a:rPr>
              <a:t>Στο </a:t>
            </a:r>
            <a:r>
              <a:rPr sz="1800" dirty="0">
                <a:latin typeface="Calibri"/>
                <a:cs typeface="Calibri"/>
              </a:rPr>
              <a:t>τέλος </a:t>
            </a:r>
            <a:r>
              <a:rPr sz="1800" spc="-5" dirty="0">
                <a:latin typeface="Calibri"/>
                <a:cs typeface="Calibri"/>
              </a:rPr>
              <a:t>του </a:t>
            </a:r>
            <a:r>
              <a:rPr sz="1800" dirty="0">
                <a:latin typeface="Calibri"/>
                <a:cs typeface="Calibri"/>
              </a:rPr>
              <a:t>συναντά </a:t>
            </a:r>
            <a:r>
              <a:rPr sz="1800" spc="-5" dirty="0">
                <a:latin typeface="Calibri"/>
                <a:cs typeface="Calibri"/>
              </a:rPr>
              <a:t>τον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τυμπανικό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υμένα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643" y="1545336"/>
            <a:ext cx="4998558" cy="44226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235" y="654811"/>
            <a:ext cx="1837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Μέσο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αυτί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5649" y="450504"/>
            <a:ext cx="2808605" cy="55683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5" dirty="0">
                <a:latin typeface="Calibri"/>
                <a:cs typeface="Calibri"/>
              </a:rPr>
              <a:t>Αποτελείται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από: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33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16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υμ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π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ό</a:t>
            </a:r>
            <a:r>
              <a:rPr sz="16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υ</a:t>
            </a:r>
            <a:r>
              <a:rPr sz="1600" spc="5" dirty="0">
                <a:solidFill>
                  <a:srgbClr val="C00000"/>
                </a:solidFill>
                <a:latin typeface="Calibri"/>
                <a:cs typeface="Calibri"/>
              </a:rPr>
              <a:t>μ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έν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549275">
              <a:lnSpc>
                <a:spcPts val="1430"/>
              </a:lnSpc>
              <a:spcBef>
                <a:spcPts val="36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spc="-5" dirty="0">
                <a:latin typeface="Calibri"/>
                <a:cs typeface="Calibri"/>
              </a:rPr>
              <a:t>Είναι: μεμβράνη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που φράσσει </a:t>
            </a:r>
            <a:r>
              <a:rPr sz="1200" dirty="0">
                <a:latin typeface="Calibri"/>
                <a:cs typeface="Calibri"/>
              </a:rPr>
              <a:t>τον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ακουστικό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πόρο.</a:t>
            </a:r>
            <a:endParaRPr sz="1200">
              <a:latin typeface="Calibri"/>
              <a:cs typeface="Calibri"/>
            </a:endParaRPr>
          </a:p>
          <a:p>
            <a:pPr marL="12700" marR="57785">
              <a:lnSpc>
                <a:spcPct val="100000"/>
              </a:lnSpc>
              <a:spcBef>
                <a:spcPts val="24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spc="-5" dirty="0">
                <a:latin typeface="Calibri"/>
                <a:cs typeface="Calibri"/>
              </a:rPr>
              <a:t>Εκτελεί παλμικές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κινήσεις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κάθε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φορά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που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προσπίπτουν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σε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αυτόν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ηχητικά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κύματα.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33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η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16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υμ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π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ή</a:t>
            </a:r>
            <a:r>
              <a:rPr sz="16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λ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ό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η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τ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32715" indent="-120650">
              <a:lnSpc>
                <a:spcPct val="100000"/>
              </a:lnSpc>
              <a:spcBef>
                <a:spcPts val="295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spc="-5" dirty="0">
                <a:latin typeface="Calibri"/>
                <a:cs typeface="Calibri"/>
              </a:rPr>
              <a:t>Είναι: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χώρος με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αέρα.</a:t>
            </a:r>
            <a:endParaRPr sz="1200">
              <a:latin typeface="Calibri"/>
              <a:cs typeface="Calibri"/>
            </a:endParaRPr>
          </a:p>
          <a:p>
            <a:pPr marL="12700" marR="207645">
              <a:lnSpc>
                <a:spcPct val="100000"/>
              </a:lnSpc>
              <a:spcBef>
                <a:spcPts val="285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spc="-5" dirty="0">
                <a:latin typeface="Calibri"/>
                <a:cs typeface="Calibri"/>
              </a:rPr>
              <a:t>Χωρίζει </a:t>
            </a:r>
            <a:r>
              <a:rPr sz="1200" dirty="0">
                <a:latin typeface="Calibri"/>
                <a:cs typeface="Calibri"/>
              </a:rPr>
              <a:t>το </a:t>
            </a:r>
            <a:r>
              <a:rPr sz="1200" spc="-5" dirty="0">
                <a:latin typeface="Calibri"/>
                <a:cs typeface="Calibri"/>
              </a:rPr>
              <a:t>εξωτερικό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από</a:t>
            </a:r>
            <a:r>
              <a:rPr sz="1200" dirty="0">
                <a:latin typeface="Calibri"/>
                <a:cs typeface="Calibri"/>
              </a:rPr>
              <a:t> το </a:t>
            </a:r>
            <a:r>
              <a:rPr sz="1200" spc="-5" dirty="0">
                <a:latin typeface="Calibri"/>
                <a:cs typeface="Calibri"/>
              </a:rPr>
              <a:t>εσωτερικό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αυτί.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99700"/>
              </a:lnSpc>
              <a:spcBef>
                <a:spcPts val="345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spc="-5" dirty="0">
                <a:latin typeface="Calibri"/>
                <a:cs typeface="Calibri"/>
              </a:rPr>
              <a:t>Καταλήγει σε αυτήν </a:t>
            </a:r>
            <a:r>
              <a:rPr sz="1200" dirty="0">
                <a:latin typeface="Calibri"/>
                <a:cs typeface="Calibri"/>
              </a:rPr>
              <a:t>η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ευσταχιανή </a:t>
            </a:r>
            <a:r>
              <a:rPr sz="1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σάλπιγγα </a:t>
            </a:r>
            <a:r>
              <a:rPr sz="1200" spc="-5" dirty="0">
                <a:latin typeface="Calibri"/>
                <a:cs typeface="Calibri"/>
              </a:rPr>
              <a:t>που </a:t>
            </a:r>
            <a:r>
              <a:rPr sz="1200" dirty="0">
                <a:latin typeface="Calibri"/>
                <a:cs typeface="Calibri"/>
              </a:rPr>
              <a:t>συνδέει το </a:t>
            </a:r>
            <a:r>
              <a:rPr sz="1200" spc="-5" dirty="0">
                <a:latin typeface="Calibri"/>
                <a:cs typeface="Calibri"/>
              </a:rPr>
              <a:t>μέσο αυτί με </a:t>
            </a:r>
            <a:r>
              <a:rPr sz="1200" dirty="0">
                <a:latin typeface="Calibri"/>
                <a:cs typeface="Calibri"/>
              </a:rPr>
              <a:t>τον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ρινοφάρυγγα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και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εξισορροπεί </a:t>
            </a:r>
            <a:r>
              <a:rPr sz="1200" dirty="0">
                <a:latin typeface="Calibri"/>
                <a:cs typeface="Calibri"/>
              </a:rPr>
              <a:t>την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πίεση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στις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δύο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πλευρές</a:t>
            </a:r>
            <a:r>
              <a:rPr sz="1200" dirty="0">
                <a:latin typeface="Calibri"/>
                <a:cs typeface="Calibri"/>
              </a:rPr>
              <a:t> του </a:t>
            </a:r>
            <a:r>
              <a:rPr sz="1200" spc="-5" dirty="0">
                <a:latin typeface="Calibri"/>
                <a:cs typeface="Calibri"/>
              </a:rPr>
              <a:t>τυμπανικού υμένα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(προϋπόθεση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για</a:t>
            </a:r>
            <a:r>
              <a:rPr sz="1200" dirty="0">
                <a:latin typeface="Calibri"/>
                <a:cs typeface="Calibri"/>
              </a:rPr>
              <a:t> να</a:t>
            </a:r>
            <a:r>
              <a:rPr sz="1200" spc="-5" dirty="0">
                <a:latin typeface="Calibri"/>
                <a:cs typeface="Calibri"/>
              </a:rPr>
              <a:t> ακούμε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σωστά).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600" spc="-70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1600" spc="-70" dirty="0">
                <a:solidFill>
                  <a:srgbClr val="C00000"/>
                </a:solidFill>
                <a:latin typeface="Calibri"/>
                <a:cs typeface="Calibri"/>
              </a:rPr>
              <a:t>Τρία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ακουστικά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οστάρια,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που</a:t>
            </a:r>
            <a:endParaRPr sz="1600">
              <a:latin typeface="Calibri"/>
              <a:cs typeface="Calibri"/>
            </a:endParaRPr>
          </a:p>
          <a:p>
            <a:pPr marL="12700" marR="85725">
              <a:lnSpc>
                <a:spcPct val="100000"/>
              </a:lnSpc>
              <a:spcBef>
                <a:spcPts val="15"/>
              </a:spcBef>
            </a:pPr>
            <a:r>
              <a:rPr sz="1200" spc="-5" dirty="0">
                <a:latin typeface="Calibri"/>
                <a:cs typeface="Calibri"/>
              </a:rPr>
              <a:t>συνδέονται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μεταξύ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τους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και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μεταδίδουν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τις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παλμικές κινήσεις</a:t>
            </a:r>
            <a:r>
              <a:rPr sz="1200" dirty="0">
                <a:latin typeface="Calibri"/>
                <a:cs typeface="Calibri"/>
              </a:rPr>
              <a:t> του</a:t>
            </a:r>
            <a:r>
              <a:rPr sz="1200" spc="-5" dirty="0">
                <a:latin typeface="Calibri"/>
                <a:cs typeface="Calibri"/>
              </a:rPr>
              <a:t> τυμπανικού υμένα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στο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εσωτερικό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αυτί.</a:t>
            </a:r>
            <a:endParaRPr sz="1200">
              <a:latin typeface="Calibri"/>
              <a:cs typeface="Calibri"/>
            </a:endParaRPr>
          </a:p>
          <a:p>
            <a:pPr marL="12700" marR="621030">
              <a:lnSpc>
                <a:spcPct val="100000"/>
              </a:lnSpc>
              <a:spcBef>
                <a:spcPts val="33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spc="-5" dirty="0">
                <a:latin typeface="Calibri"/>
                <a:cs typeface="Calibri"/>
              </a:rPr>
              <a:t>Είναι: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η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σφύρα,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άκμονας,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ο </a:t>
            </a:r>
            <a:r>
              <a:rPr sz="1400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αναβολέας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102235">
              <a:lnSpc>
                <a:spcPct val="99600"/>
              </a:lnSpc>
              <a:spcBef>
                <a:spcPts val="290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dirty="0">
                <a:latin typeface="Calibri"/>
                <a:cs typeface="Calibri"/>
              </a:rPr>
              <a:t>Ο</a:t>
            </a:r>
            <a:r>
              <a:rPr sz="1200" spc="-5" dirty="0">
                <a:latin typeface="Calibri"/>
                <a:cs typeface="Calibri"/>
              </a:rPr>
              <a:t> τυμπανικός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υμένας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συνδέεται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με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τη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σφύρα, που μεταβιβάζει παλμικές κινήσεις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στον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αναβολέα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μέσω του άκμονα.</a:t>
            </a:r>
            <a:endParaRPr sz="1200">
              <a:latin typeface="Calibri"/>
              <a:cs typeface="Calibri"/>
            </a:endParaRPr>
          </a:p>
          <a:p>
            <a:pPr marL="12700" marR="243204">
              <a:lnSpc>
                <a:spcPct val="100000"/>
              </a:lnSpc>
              <a:spcBef>
                <a:spcPts val="285"/>
              </a:spcBef>
              <a:buSzPct val="91666"/>
              <a:buFont typeface="Wingdings"/>
              <a:buChar char=""/>
              <a:tabLst>
                <a:tab pos="133350" algn="l"/>
              </a:tabLst>
            </a:pPr>
            <a:r>
              <a:rPr sz="1200" dirty="0">
                <a:latin typeface="Calibri"/>
                <a:cs typeface="Calibri"/>
              </a:rPr>
              <a:t>Ο </a:t>
            </a:r>
            <a:r>
              <a:rPr sz="1200" spc="-5" dirty="0">
                <a:latin typeface="Calibri"/>
                <a:cs typeface="Calibri"/>
              </a:rPr>
              <a:t>αναβολέας συνδέεται με </a:t>
            </a:r>
            <a:r>
              <a:rPr sz="1200" dirty="0">
                <a:latin typeface="Calibri"/>
                <a:cs typeface="Calibri"/>
              </a:rPr>
              <a:t>την </a:t>
            </a:r>
            <a:r>
              <a:rPr sz="1200" spc="-5" dirty="0">
                <a:latin typeface="Calibri"/>
                <a:cs typeface="Calibri"/>
              </a:rPr>
              <a:t>ωοειδή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μεμβράνη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(εσωτερικό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αυτί).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97208" y="1978151"/>
            <a:ext cx="5217795" cy="4113529"/>
            <a:chOff x="4397208" y="1978151"/>
            <a:chExt cx="5217795" cy="41135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7208" y="1978151"/>
              <a:ext cx="5065185" cy="3960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7014" y="2130551"/>
              <a:ext cx="5097779" cy="39608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5536" y="810259"/>
            <a:ext cx="35598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Εσωτερικό</a:t>
            </a:r>
            <a:r>
              <a:rPr sz="4400" spc="-60" dirty="0"/>
              <a:t> </a:t>
            </a:r>
            <a:r>
              <a:rPr sz="4400" dirty="0"/>
              <a:t>αυτί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93837" y="1515871"/>
            <a:ext cx="3608704" cy="478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4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Αποτελείται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240"/>
              </a:lnSpc>
            </a:pPr>
            <a:r>
              <a:rPr sz="2700" spc="-55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2700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Τον</a:t>
            </a:r>
            <a:r>
              <a:rPr sz="27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οχ</a:t>
            </a:r>
            <a:r>
              <a:rPr sz="2700" spc="-15" dirty="0">
                <a:solidFill>
                  <a:srgbClr val="C00000"/>
                </a:solidFill>
                <a:latin typeface="Calibri"/>
                <a:cs typeface="Calibri"/>
              </a:rPr>
              <a:t>λ</a:t>
            </a:r>
            <a:r>
              <a:rPr sz="2700" dirty="0">
                <a:solidFill>
                  <a:srgbClr val="C00000"/>
                </a:solidFill>
                <a:latin typeface="Calibri"/>
                <a:cs typeface="Calibri"/>
              </a:rPr>
              <a:t>ία</a:t>
            </a:r>
            <a:endParaRPr sz="2700">
              <a:latin typeface="Calibri"/>
              <a:cs typeface="Calibri"/>
            </a:endParaRPr>
          </a:p>
          <a:p>
            <a:pPr marL="354965" marR="1019810" indent="-342900">
              <a:lnSpc>
                <a:spcPct val="80000"/>
              </a:lnSpc>
              <a:spcBef>
                <a:spcPts val="484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Έχει σχήμα κελύφους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σαλιγκαριού.</a:t>
            </a:r>
            <a:endParaRPr sz="2000">
              <a:latin typeface="Calibri"/>
              <a:cs typeface="Calibri"/>
            </a:endParaRPr>
          </a:p>
          <a:p>
            <a:pPr marL="354965" marR="147320" indent="-342900">
              <a:lnSpc>
                <a:spcPct val="80300"/>
              </a:lnSpc>
              <a:spcBef>
                <a:spcPts val="4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Διαθέτει τρία </a:t>
            </a:r>
            <a:r>
              <a:rPr sz="2000" dirty="0">
                <a:latin typeface="Calibri"/>
                <a:cs typeface="Calibri"/>
              </a:rPr>
              <a:t>κανάλια </a:t>
            </a:r>
            <a:r>
              <a:rPr sz="2000" spc="-5" dirty="0">
                <a:latin typeface="Calibri"/>
                <a:cs typeface="Calibri"/>
              </a:rPr>
              <a:t>που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χωρίζονται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μεταξύ τους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μεμβράνες </a:t>
            </a:r>
            <a:r>
              <a:rPr sz="200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στο εσωτερικό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τους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κυκλοφορεί λέμφος.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900"/>
              </a:lnSpc>
              <a:spcBef>
                <a:spcPts val="520"/>
              </a:spcBef>
              <a:buFont typeface="Wingdings"/>
              <a:buChar char=""/>
              <a:tabLst>
                <a:tab pos="355600" algn="l"/>
              </a:tabLst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Το αιθουσαίο</a:t>
            </a:r>
            <a:r>
              <a:rPr sz="2000" spc="-5" dirty="0">
                <a:latin typeface="Calibri"/>
                <a:cs typeface="Calibri"/>
              </a:rPr>
              <a:t>, που ενώνεται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-5" dirty="0">
                <a:latin typeface="Calibri"/>
                <a:cs typeface="Calibri"/>
              </a:rPr>
              <a:t>το τυμπανικό στην κορυφή </a:t>
            </a:r>
            <a:r>
              <a:rPr sz="2000" dirty="0">
                <a:latin typeface="Calibri"/>
                <a:cs typeface="Calibri"/>
              </a:rPr>
              <a:t> του</a:t>
            </a:r>
            <a:r>
              <a:rPr sz="2000" spc="-5" dirty="0">
                <a:latin typeface="Calibri"/>
                <a:cs typeface="Calibri"/>
              </a:rPr>
              <a:t> κοχλία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ts val="2860"/>
              </a:lnSpc>
              <a:buFont typeface="Wingdings"/>
              <a:buChar char=""/>
              <a:tabLst>
                <a:tab pos="355600" algn="l"/>
              </a:tabLst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τυμπανικό</a:t>
            </a:r>
            <a:endParaRPr sz="2400">
              <a:latin typeface="Calibri"/>
              <a:cs typeface="Calibri"/>
            </a:endParaRPr>
          </a:p>
          <a:p>
            <a:pPr marL="355600" marR="218440" indent="-342900" algn="just">
              <a:lnSpc>
                <a:spcPct val="79900"/>
              </a:lnSpc>
              <a:spcBef>
                <a:spcPts val="575"/>
              </a:spcBef>
              <a:buFont typeface="Wingdings"/>
              <a:buChar char=""/>
              <a:tabLst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Ο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κοχλιακός πόρος</a:t>
            </a:r>
            <a:r>
              <a:rPr sz="2000" spc="-5" dirty="0">
                <a:latin typeface="Calibri"/>
                <a:cs typeface="Calibri"/>
              </a:rPr>
              <a:t>, όπου </a:t>
            </a:r>
            <a:r>
              <a:rPr sz="2000" spc="-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βρίσκεται το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όργανο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Corti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(υποδεκτικό όργανο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της </a:t>
            </a:r>
            <a:r>
              <a:rPr sz="2400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ακοής).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1290" y="1761744"/>
            <a:ext cx="4419978" cy="4419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5536" y="810259"/>
            <a:ext cx="35598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Εσωτερικό</a:t>
            </a:r>
            <a:r>
              <a:rPr sz="4400" spc="-60" dirty="0"/>
              <a:t> </a:t>
            </a:r>
            <a:r>
              <a:rPr sz="4400" dirty="0"/>
              <a:t>αυτί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06" y="1904491"/>
            <a:ext cx="3864610" cy="439356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marR="217804" indent="-342900">
              <a:lnSpc>
                <a:spcPct val="80900"/>
              </a:lnSpc>
              <a:spcBef>
                <a:spcPts val="650"/>
              </a:spcBef>
            </a:pPr>
            <a:r>
              <a:rPr sz="2400" spc="-49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2400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Τη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24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2400" spc="10" dirty="0">
                <a:solidFill>
                  <a:srgbClr val="C00000"/>
                </a:solidFill>
                <a:latin typeface="Calibri"/>
                <a:cs typeface="Calibri"/>
              </a:rPr>
              <a:t>ί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θ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υ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σ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π</a:t>
            </a:r>
            <a:r>
              <a:rPr sz="1800" spc="-5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β</a:t>
            </a:r>
            <a:r>
              <a:rPr sz="1800" spc="5" dirty="0">
                <a:latin typeface="Calibri"/>
                <a:cs typeface="Calibri"/>
              </a:rPr>
              <a:t>ρ</a:t>
            </a:r>
            <a:r>
              <a:rPr sz="1800" spc="-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σ</a:t>
            </a:r>
            <a:r>
              <a:rPr sz="1800" spc="-5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ντ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οι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6FC0"/>
                </a:solidFill>
                <a:latin typeface="Calibri"/>
                <a:cs typeface="Calibri"/>
              </a:rPr>
              <a:t>ακουστικές</a:t>
            </a:r>
            <a:r>
              <a:rPr sz="21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6FC0"/>
                </a:solidFill>
                <a:latin typeface="Calibri"/>
                <a:cs typeface="Calibri"/>
              </a:rPr>
              <a:t>κηλίδες</a:t>
            </a:r>
            <a:r>
              <a:rPr sz="1800" spc="-5" dirty="0">
                <a:latin typeface="Calibri"/>
                <a:cs typeface="Calibri"/>
              </a:rPr>
              <a:t>. Αυτές:</a:t>
            </a:r>
            <a:endParaRPr sz="1800">
              <a:latin typeface="Calibri"/>
              <a:cs typeface="Calibri"/>
            </a:endParaRPr>
          </a:p>
          <a:p>
            <a:pPr marL="355600" marR="834390" indent="-343535">
              <a:lnSpc>
                <a:spcPts val="2030"/>
              </a:lnSpc>
              <a:spcBef>
                <a:spcPts val="4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Είναι </a:t>
            </a:r>
            <a:r>
              <a:rPr sz="2100" spc="-5" dirty="0">
                <a:solidFill>
                  <a:srgbClr val="006FC0"/>
                </a:solidFill>
                <a:latin typeface="Calibri"/>
                <a:cs typeface="Calibri"/>
              </a:rPr>
              <a:t>υποδεκτικά όργανα </a:t>
            </a:r>
            <a:r>
              <a:rPr sz="2100" spc="-4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6FC0"/>
                </a:solidFill>
                <a:latin typeface="Calibri"/>
                <a:cs typeface="Calibri"/>
              </a:rPr>
              <a:t>ισορροπίας</a:t>
            </a:r>
            <a:r>
              <a:rPr sz="1800" spc="-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79900"/>
              </a:lnSpc>
              <a:spcBef>
                <a:spcPts val="47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Αποτελούνται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από </a:t>
            </a:r>
            <a:r>
              <a:rPr sz="1800" spc="-5" dirty="0">
                <a:latin typeface="Calibri"/>
                <a:cs typeface="Calibri"/>
              </a:rPr>
              <a:t>τριχοφόρα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κύτταρα, </a:t>
            </a:r>
            <a:r>
              <a:rPr sz="1800" dirty="0">
                <a:latin typeface="Calibri"/>
                <a:cs typeface="Calibri"/>
              </a:rPr>
              <a:t>των οποίων </a:t>
            </a:r>
            <a:r>
              <a:rPr sz="1800" spc="5" dirty="0">
                <a:latin typeface="Calibri"/>
                <a:cs typeface="Calibri"/>
              </a:rPr>
              <a:t>οι </a:t>
            </a:r>
            <a:r>
              <a:rPr sz="1800" dirty="0">
                <a:latin typeface="Calibri"/>
                <a:cs typeface="Calibri"/>
              </a:rPr>
              <a:t>βλεφαρίδες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στερεώνονται </a:t>
            </a:r>
            <a:r>
              <a:rPr sz="1800" spc="5" dirty="0">
                <a:latin typeface="Calibri"/>
                <a:cs typeface="Calibri"/>
              </a:rPr>
              <a:t>σε </a:t>
            </a:r>
            <a:r>
              <a:rPr sz="1800" dirty="0">
                <a:latin typeface="Calibri"/>
                <a:cs typeface="Calibri"/>
              </a:rPr>
              <a:t>ζελατινώδη </a:t>
            </a:r>
            <a:r>
              <a:rPr sz="1800" spc="-5" dirty="0">
                <a:latin typeface="Calibri"/>
                <a:cs typeface="Calibri"/>
              </a:rPr>
              <a:t>ουσία. </a:t>
            </a:r>
            <a:r>
              <a:rPr sz="1800" dirty="0">
                <a:latin typeface="Calibri"/>
                <a:cs typeface="Calibri"/>
              </a:rPr>
              <a:t> Σε αυτήν </a:t>
            </a:r>
            <a:r>
              <a:rPr sz="1800" spc="-5" dirty="0">
                <a:latin typeface="Calibri"/>
                <a:cs typeface="Calibri"/>
              </a:rPr>
              <a:t>υπάρχουν </a:t>
            </a:r>
            <a:r>
              <a:rPr sz="1800" dirty="0">
                <a:latin typeface="Calibri"/>
                <a:cs typeface="Calibri"/>
              </a:rPr>
              <a:t>ωτόλιθοι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(κρύσταλλοι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ανθρακικού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ασβεστίου).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645"/>
              </a:lnSpc>
            </a:pPr>
            <a:r>
              <a:rPr sz="2400" spc="-49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2400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Το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υ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ς</a:t>
            </a:r>
            <a:r>
              <a:rPr sz="24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η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μ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ικ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ύ</a:t>
            </a:r>
            <a:r>
              <a:rPr sz="2400" spc="10" dirty="0">
                <a:solidFill>
                  <a:srgbClr val="C00000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λι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ο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υ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ς</a:t>
            </a:r>
            <a:r>
              <a:rPr sz="24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σω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λ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ή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ες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55600" marR="29845" indent="-635">
              <a:lnSpc>
                <a:spcPct val="80200"/>
              </a:lnSpc>
              <a:spcBef>
                <a:spcPts val="215"/>
              </a:spcBef>
            </a:pPr>
            <a:r>
              <a:rPr sz="1800" spc="-5" dirty="0">
                <a:latin typeface="Calibri"/>
                <a:cs typeface="Calibri"/>
              </a:rPr>
              <a:t>στη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βάση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τους</a:t>
            </a:r>
            <a:r>
              <a:rPr sz="1800" dirty="0">
                <a:latin typeface="Calibri"/>
                <a:cs typeface="Calibri"/>
              </a:rPr>
              <a:t> βρίσκονται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οι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6FC0"/>
                </a:solidFill>
                <a:latin typeface="Calibri"/>
                <a:cs typeface="Calibri"/>
              </a:rPr>
              <a:t>ακουστικές</a:t>
            </a:r>
            <a:r>
              <a:rPr sz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6FC0"/>
                </a:solidFill>
                <a:latin typeface="Calibri"/>
                <a:cs typeface="Calibri"/>
              </a:rPr>
              <a:t>ακρολοφίες </a:t>
            </a:r>
            <a:r>
              <a:rPr sz="2100" spc="-5" dirty="0">
                <a:solidFill>
                  <a:srgbClr val="006FC0"/>
                </a:solidFill>
                <a:latin typeface="Calibri"/>
                <a:cs typeface="Calibri"/>
              </a:rPr>
              <a:t> (υποδεκτικά όργανα </a:t>
            </a:r>
            <a:r>
              <a:rPr sz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6FC0"/>
                </a:solidFill>
                <a:latin typeface="Calibri"/>
                <a:cs typeface="Calibri"/>
              </a:rPr>
              <a:t>ισορροπίας</a:t>
            </a:r>
            <a:r>
              <a:rPr sz="1800" spc="-5" dirty="0">
                <a:latin typeface="Calibri"/>
                <a:cs typeface="Calibri"/>
              </a:rPr>
              <a:t>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που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αποτελούνται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από τριχοφόρα κύτταρα, </a:t>
            </a:r>
            <a:r>
              <a:rPr sz="1800" dirty="0">
                <a:latin typeface="Calibri"/>
                <a:cs typeface="Calibri"/>
              </a:rPr>
              <a:t>των οποίων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οι </a:t>
            </a:r>
            <a:r>
              <a:rPr sz="1800" dirty="0">
                <a:latin typeface="Calibri"/>
                <a:cs typeface="Calibri"/>
              </a:rPr>
              <a:t>βλεφαρίδες στερεώνονται σε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ζελατινώδη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ουσία.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3330" y="1616963"/>
            <a:ext cx="2519172" cy="22326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977" y="3994403"/>
            <a:ext cx="4343400" cy="24673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185" y="845311"/>
            <a:ext cx="7666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Στάδια</a:t>
            </a:r>
            <a:r>
              <a:rPr dirty="0"/>
              <a:t> </a:t>
            </a:r>
            <a:r>
              <a:rPr spc="-5" dirty="0"/>
              <a:t>δημιουργίας αίσθησης</a:t>
            </a:r>
            <a:r>
              <a:rPr spc="-10" dirty="0"/>
              <a:t> </a:t>
            </a:r>
            <a:r>
              <a:rPr spc="-5" dirty="0"/>
              <a:t>ακοής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496059"/>
            <a:ext cx="3862704" cy="5209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307340" indent="-342900">
              <a:lnSpc>
                <a:spcPct val="100200"/>
              </a:lnSpc>
              <a:spcBef>
                <a:spcPts val="90"/>
              </a:spcBef>
              <a:tabLst>
                <a:tab pos="354965" algn="l"/>
              </a:tabLst>
            </a:pPr>
            <a:r>
              <a:rPr sz="1600" spc="-335" dirty="0">
                <a:latin typeface="Wingdings"/>
                <a:cs typeface="Wingdings"/>
              </a:rPr>
              <a:t></a:t>
            </a:r>
            <a:r>
              <a:rPr sz="1600" spc="-33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Calibri"/>
                <a:cs typeface="Calibri"/>
              </a:rPr>
              <a:t>Συλλογή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ήχων </a:t>
            </a:r>
            <a:r>
              <a:rPr sz="1600" dirty="0">
                <a:latin typeface="Calibri"/>
                <a:cs typeface="Calibri"/>
              </a:rPr>
              <a:t>στο </a:t>
            </a:r>
            <a:r>
              <a:rPr sz="1600" spc="-5" dirty="0">
                <a:latin typeface="Calibri"/>
                <a:cs typeface="Calibri"/>
              </a:rPr>
              <a:t>πτερύγιο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και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προώθησή τους </a:t>
            </a:r>
            <a:r>
              <a:rPr sz="1600" dirty="0">
                <a:latin typeface="Calibri"/>
                <a:cs typeface="Calibri"/>
              </a:rPr>
              <a:t>μέσω </a:t>
            </a:r>
            <a:r>
              <a:rPr sz="1600" spc="-5" dirty="0">
                <a:latin typeface="Calibri"/>
                <a:cs typeface="Calibri"/>
              </a:rPr>
              <a:t>του ακουστικού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πόρου </a:t>
            </a:r>
            <a:r>
              <a:rPr sz="1600" dirty="0">
                <a:latin typeface="Calibri"/>
                <a:cs typeface="Calibri"/>
              </a:rPr>
              <a:t>στον </a:t>
            </a:r>
            <a:r>
              <a:rPr sz="1600" spc="-5" dirty="0">
                <a:latin typeface="Calibri"/>
                <a:cs typeface="Calibri"/>
              </a:rPr>
              <a:t>τυμπανικό υμένα, που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τίθεται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παλμική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κίνηση.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ct val="100299"/>
              </a:lnSpc>
              <a:spcBef>
                <a:spcPts val="390"/>
              </a:spcBef>
              <a:tabLst>
                <a:tab pos="354965" algn="l"/>
              </a:tabLst>
            </a:pPr>
            <a:r>
              <a:rPr sz="1600" spc="-335" dirty="0">
                <a:latin typeface="Wingdings"/>
                <a:cs typeface="Wingdings"/>
              </a:rPr>
              <a:t></a:t>
            </a:r>
            <a:r>
              <a:rPr sz="1600" spc="-33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Calibri"/>
                <a:cs typeface="Calibri"/>
              </a:rPr>
              <a:t>Μεταβίβαση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παλμικών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κινήσεων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στην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ωοειδή θυρίδα μέσω σφύρας, </a:t>
            </a:r>
            <a:r>
              <a:rPr sz="1600" dirty="0">
                <a:latin typeface="Calibri"/>
                <a:cs typeface="Calibri"/>
              </a:rPr>
              <a:t>άκμονα </a:t>
            </a:r>
            <a:r>
              <a:rPr sz="1600" spc="-5" dirty="0">
                <a:latin typeface="Calibri"/>
                <a:cs typeface="Calibri"/>
              </a:rPr>
              <a:t>και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αναβολέα.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54965" algn="l"/>
              </a:tabLst>
            </a:pPr>
            <a:r>
              <a:rPr sz="1600" spc="-335" dirty="0">
                <a:latin typeface="Wingdings"/>
                <a:cs typeface="Wingdings"/>
              </a:rPr>
              <a:t></a:t>
            </a:r>
            <a:r>
              <a:rPr sz="1600" spc="-33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Calibri"/>
                <a:cs typeface="Calibri"/>
              </a:rPr>
              <a:t>Μετάδοση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κινήσεων:</a:t>
            </a:r>
            <a:endParaRPr sz="1600">
              <a:latin typeface="Calibri"/>
              <a:cs typeface="Calibri"/>
            </a:endParaRPr>
          </a:p>
          <a:p>
            <a:pPr marL="355600" marR="625475" indent="-342900">
              <a:lnSpc>
                <a:spcPct val="100600"/>
              </a:lnSpc>
              <a:spcBef>
                <a:spcPts val="3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Πρώτα </a:t>
            </a:r>
            <a:r>
              <a:rPr sz="1600" dirty="0">
                <a:latin typeface="Calibri"/>
                <a:cs typeface="Calibri"/>
              </a:rPr>
              <a:t>στη </a:t>
            </a:r>
            <a:r>
              <a:rPr sz="1600" spc="-5" dirty="0">
                <a:latin typeface="Calibri"/>
                <a:cs typeface="Calibri"/>
              </a:rPr>
              <a:t>λέμφο του αιθουσαίου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καναλιού,</a:t>
            </a:r>
            <a:endParaRPr sz="1600">
              <a:latin typeface="Calibri"/>
              <a:cs typeface="Calibri"/>
            </a:endParaRPr>
          </a:p>
          <a:p>
            <a:pPr marL="355600" marR="739775" indent="-34290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Μετά </a:t>
            </a:r>
            <a:r>
              <a:rPr sz="1600" dirty="0">
                <a:latin typeface="Calibri"/>
                <a:cs typeface="Calibri"/>
              </a:rPr>
              <a:t>στη </a:t>
            </a:r>
            <a:r>
              <a:rPr sz="1600" spc="-5" dirty="0">
                <a:latin typeface="Calibri"/>
                <a:cs typeface="Calibri"/>
              </a:rPr>
              <a:t>λέμφο </a:t>
            </a:r>
            <a:r>
              <a:rPr sz="1600" dirty="0">
                <a:latin typeface="Calibri"/>
                <a:cs typeface="Calibri"/>
              </a:rPr>
              <a:t>του </a:t>
            </a:r>
            <a:r>
              <a:rPr sz="1600" spc="-5" dirty="0">
                <a:latin typeface="Calibri"/>
                <a:cs typeface="Calibri"/>
              </a:rPr>
              <a:t>τυμπανικού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καναλιού.</a:t>
            </a:r>
            <a:endParaRPr sz="1600">
              <a:latin typeface="Calibri"/>
              <a:cs typeface="Calibri"/>
            </a:endParaRPr>
          </a:p>
          <a:p>
            <a:pPr marL="355600" marR="153670" indent="-342900">
              <a:lnSpc>
                <a:spcPct val="100200"/>
              </a:lnSpc>
              <a:spcBef>
                <a:spcPts val="395"/>
              </a:spcBef>
              <a:tabLst>
                <a:tab pos="354965" algn="l"/>
              </a:tabLst>
            </a:pPr>
            <a:r>
              <a:rPr sz="1600" spc="-335" dirty="0">
                <a:latin typeface="Wingdings"/>
                <a:cs typeface="Wingdings"/>
              </a:rPr>
              <a:t></a:t>
            </a:r>
            <a:r>
              <a:rPr sz="1600" spc="-33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Calibri"/>
                <a:cs typeface="Calibri"/>
              </a:rPr>
              <a:t>Πρόκληση δονήσεων </a:t>
            </a:r>
            <a:r>
              <a:rPr sz="1600" dirty="0">
                <a:latin typeface="Calibri"/>
                <a:cs typeface="Calibri"/>
              </a:rPr>
              <a:t>στη </a:t>
            </a:r>
            <a:r>
              <a:rPr sz="1600" spc="-5" dirty="0">
                <a:latin typeface="Calibri"/>
                <a:cs typeface="Calibri"/>
              </a:rPr>
              <a:t>βασική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μεμβράνη του οργάνου </a:t>
            </a:r>
            <a:r>
              <a:rPr sz="1600" dirty="0">
                <a:latin typeface="Calibri"/>
                <a:cs typeface="Calibri"/>
              </a:rPr>
              <a:t>Corti </a:t>
            </a:r>
            <a:r>
              <a:rPr sz="1600" spc="-5" dirty="0">
                <a:latin typeface="Calibri"/>
                <a:cs typeface="Calibri"/>
              </a:rPr>
              <a:t>(κοχλιακός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πόρος)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και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διέγερση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τριχοφόρων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κυττάρων </a:t>
            </a:r>
            <a:r>
              <a:rPr sz="1600" dirty="0">
                <a:latin typeface="Calibri"/>
                <a:cs typeface="Calibri"/>
              </a:rPr>
              <a:t>στο </a:t>
            </a:r>
            <a:r>
              <a:rPr sz="1600" spc="-5" dirty="0">
                <a:latin typeface="Calibri"/>
                <a:cs typeface="Calibri"/>
              </a:rPr>
              <a:t>όργανο </a:t>
            </a:r>
            <a:r>
              <a:rPr sz="1600" dirty="0">
                <a:latin typeface="Calibri"/>
                <a:cs typeface="Calibri"/>
              </a:rPr>
              <a:t>Corti: </a:t>
            </a:r>
            <a:r>
              <a:rPr sz="1600" spc="-5" dirty="0">
                <a:latin typeface="Calibri"/>
                <a:cs typeface="Calibri"/>
              </a:rPr>
              <a:t>παραγωγή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νευρικών</a:t>
            </a:r>
            <a:r>
              <a:rPr sz="1600" spc="-5" dirty="0">
                <a:latin typeface="Calibri"/>
                <a:cs typeface="Calibri"/>
              </a:rPr>
              <a:t> ώσεων.</a:t>
            </a:r>
            <a:endParaRPr sz="1600">
              <a:latin typeface="Calibri"/>
              <a:cs typeface="Calibri"/>
            </a:endParaRPr>
          </a:p>
          <a:p>
            <a:pPr marL="354965" marR="85090" indent="-342900">
              <a:lnSpc>
                <a:spcPct val="100299"/>
              </a:lnSpc>
              <a:spcBef>
                <a:spcPts val="390"/>
              </a:spcBef>
              <a:tabLst>
                <a:tab pos="354965" algn="l"/>
              </a:tabLst>
            </a:pPr>
            <a:r>
              <a:rPr sz="1600" spc="-335" dirty="0">
                <a:latin typeface="Wingdings"/>
                <a:cs typeface="Wingdings"/>
              </a:rPr>
              <a:t></a:t>
            </a:r>
            <a:r>
              <a:rPr sz="1600" spc="-33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Calibri"/>
                <a:cs typeface="Calibri"/>
              </a:rPr>
              <a:t>Μεταφορά νευρικών </a:t>
            </a:r>
            <a:r>
              <a:rPr sz="1600" spc="-10" dirty="0">
                <a:latin typeface="Calibri"/>
                <a:cs typeface="Calibri"/>
              </a:rPr>
              <a:t>ώσεων </a:t>
            </a:r>
            <a:r>
              <a:rPr sz="1600" spc="-5" dirty="0">
                <a:latin typeface="Calibri"/>
                <a:cs typeface="Calibri"/>
              </a:rPr>
              <a:t>στον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κροταφικό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λοβό του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εγκεφάλου, μέσω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του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κοχλιακού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νεύρου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και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ερμηνεία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τους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2916" y="6680705"/>
            <a:ext cx="776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ως</a:t>
            </a:r>
            <a:r>
              <a:rPr sz="1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ήχων.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5927" y="6772145"/>
            <a:ext cx="185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Καρβουντζή</a:t>
            </a:r>
            <a:r>
              <a:rPr sz="120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Ηλιάνα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Βιολόγος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477" y="2699004"/>
            <a:ext cx="4162044" cy="24475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664" y="810259"/>
            <a:ext cx="60820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Η</a:t>
            </a:r>
            <a:r>
              <a:rPr sz="4400" spc="-25" dirty="0"/>
              <a:t> </a:t>
            </a:r>
            <a:r>
              <a:rPr sz="4400" spc="-5" dirty="0"/>
              <a:t>αίσθηση</a:t>
            </a:r>
            <a:r>
              <a:rPr sz="4400" spc="-25" dirty="0"/>
              <a:t> </a:t>
            </a:r>
            <a:r>
              <a:rPr sz="4400" spc="-5" dirty="0"/>
              <a:t>της</a:t>
            </a:r>
            <a:r>
              <a:rPr sz="4400" spc="-20" dirty="0"/>
              <a:t> </a:t>
            </a:r>
            <a:r>
              <a:rPr sz="4400" dirty="0"/>
              <a:t>ισορροπίας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12111"/>
            <a:ext cx="3851275" cy="43167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70230" indent="-342900">
              <a:lnSpc>
                <a:spcPct val="80000"/>
              </a:lnSpc>
              <a:spcBef>
                <a:spcPts val="620"/>
              </a:spcBef>
            </a:pPr>
            <a:r>
              <a:rPr sz="2200" spc="-455" dirty="0">
                <a:solidFill>
                  <a:srgbClr val="C00000"/>
                </a:solidFill>
                <a:latin typeface="Wingdings"/>
                <a:cs typeface="Wingdings"/>
              </a:rPr>
              <a:t></a:t>
            </a:r>
            <a:r>
              <a:rPr sz="2200" spc="-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Περιστροφική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κίνηση του </a:t>
            </a:r>
            <a:r>
              <a:rPr sz="2200" spc="-48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κεφαλιού</a:t>
            </a:r>
            <a:endParaRPr sz="2200">
              <a:latin typeface="Calibri"/>
              <a:cs typeface="Calibri"/>
            </a:endParaRPr>
          </a:p>
          <a:p>
            <a:pPr marL="355600" marR="21590" indent="-342900">
              <a:lnSpc>
                <a:spcPct val="8000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Μετακινείται η ζελατινώδης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ουσία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των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ακουστικών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ακρολοφιών, διότι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μετατοπίζεται η </a:t>
            </a:r>
            <a:r>
              <a:rPr sz="2200" dirty="0">
                <a:latin typeface="Calibri"/>
                <a:cs typeface="Calibri"/>
              </a:rPr>
              <a:t>λέμφος </a:t>
            </a:r>
            <a:r>
              <a:rPr sz="2200" spc="-5" dirty="0">
                <a:latin typeface="Calibri"/>
                <a:cs typeface="Calibri"/>
              </a:rPr>
              <a:t>στους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ημικύκλιους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σωλήνες.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Κάμπτονται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οι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βλεφαρίδες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των τριχοφόρων κυττάρων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και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παράγεται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νευρική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ώση.</a:t>
            </a:r>
            <a:endParaRPr sz="2200">
              <a:latin typeface="Calibri"/>
              <a:cs typeface="Calibri"/>
            </a:endParaRPr>
          </a:p>
          <a:p>
            <a:pPr marL="355600" marR="56515" indent="-342900">
              <a:lnSpc>
                <a:spcPct val="80000"/>
              </a:lnSpc>
              <a:spcBef>
                <a:spcPts val="52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Μεταβίβαση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νευρικής ώσης: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μέσω </a:t>
            </a:r>
            <a:r>
              <a:rPr sz="2200" dirty="0">
                <a:latin typeface="Calibri"/>
                <a:cs typeface="Calibri"/>
              </a:rPr>
              <a:t>του </a:t>
            </a:r>
            <a:r>
              <a:rPr sz="2200" spc="-5" dirty="0">
                <a:latin typeface="Calibri"/>
                <a:cs typeface="Calibri"/>
              </a:rPr>
              <a:t>αιθουσαίου νεύρου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στην παρεγκεφαλίδα, </a:t>
            </a:r>
            <a:r>
              <a:rPr sz="2200" dirty="0">
                <a:latin typeface="Calibri"/>
                <a:cs typeface="Calibri"/>
              </a:rPr>
              <a:t>όπου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ρυθμίζεται η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ισορροπία</a:t>
            </a:r>
            <a:r>
              <a:rPr sz="2200" dirty="0">
                <a:latin typeface="Calibri"/>
                <a:cs typeface="Calibri"/>
              </a:rPr>
              <a:t> του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σώματος (αντανακλαστικά).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984" y="2697479"/>
            <a:ext cx="3958527" cy="28803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664" y="810259"/>
            <a:ext cx="60820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Η</a:t>
            </a:r>
            <a:r>
              <a:rPr sz="4400" spc="-25" dirty="0"/>
              <a:t> </a:t>
            </a:r>
            <a:r>
              <a:rPr sz="4400" spc="-5" dirty="0"/>
              <a:t>αίσθηση</a:t>
            </a:r>
            <a:r>
              <a:rPr sz="4400" spc="-25" dirty="0"/>
              <a:t> </a:t>
            </a:r>
            <a:r>
              <a:rPr sz="4400" spc="-5" dirty="0"/>
              <a:t>της</a:t>
            </a:r>
            <a:r>
              <a:rPr sz="4400" spc="-20" dirty="0"/>
              <a:t> </a:t>
            </a:r>
            <a:r>
              <a:rPr sz="4400" dirty="0"/>
              <a:t>ισορροπίας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33447"/>
            <a:ext cx="3854450" cy="45535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866140" indent="-342900">
              <a:lnSpc>
                <a:spcPts val="2580"/>
              </a:lnSpc>
              <a:spcBef>
                <a:spcPts val="434"/>
              </a:spcBef>
            </a:pPr>
            <a:r>
              <a:rPr sz="2400" spc="-495" dirty="0">
                <a:latin typeface="Wingdings"/>
                <a:cs typeface="Wingdings"/>
              </a:rPr>
              <a:t>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Κ</a:t>
            </a:r>
            <a:r>
              <a:rPr sz="2400" spc="-10" dirty="0">
                <a:latin typeface="Calibri"/>
                <a:cs typeface="Calibri"/>
              </a:rPr>
              <a:t>ά</a:t>
            </a:r>
            <a:r>
              <a:rPr sz="2400" spc="-5" dirty="0">
                <a:latin typeface="Calibri"/>
                <a:cs typeface="Calibri"/>
              </a:rPr>
              <a:t>μ</a:t>
            </a:r>
            <a:r>
              <a:rPr sz="2400" spc="5" dirty="0">
                <a:latin typeface="Calibri"/>
                <a:cs typeface="Calibri"/>
              </a:rPr>
              <a:t>ψ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κ</a:t>
            </a:r>
            <a:r>
              <a:rPr sz="2400" spc="-5" dirty="0">
                <a:latin typeface="Calibri"/>
                <a:cs typeface="Calibri"/>
              </a:rPr>
              <a:t>εφ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λι</a:t>
            </a:r>
            <a:r>
              <a:rPr sz="2400" spc="-10" dirty="0">
                <a:latin typeface="Calibri"/>
                <a:cs typeface="Calibri"/>
              </a:rPr>
              <a:t>ο</a:t>
            </a:r>
            <a:r>
              <a:rPr sz="2400" dirty="0">
                <a:latin typeface="Calibri"/>
                <a:cs typeface="Calibri"/>
              </a:rPr>
              <a:t>ύ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επιτάχυνση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σώματος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Μετακινούνται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οι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ωτόλιθοι.</a:t>
            </a:r>
            <a:endParaRPr sz="2400">
              <a:latin typeface="Calibri"/>
              <a:cs typeface="Calibri"/>
            </a:endParaRPr>
          </a:p>
          <a:p>
            <a:pPr marL="354965" marR="161290" indent="-342900">
              <a:lnSpc>
                <a:spcPct val="89700"/>
              </a:lnSpc>
              <a:spcBef>
                <a:spcPts val="58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Κάμπτονται οι βλεφαρίδες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των τριχοφόρων κυττάρων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και παράγεται νευρική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ώση.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89800"/>
              </a:lnSpc>
              <a:spcBef>
                <a:spcPts val="585"/>
              </a:spcBef>
            </a:pPr>
            <a:r>
              <a:rPr sz="2400" spc="-495" dirty="0">
                <a:latin typeface="Wingdings"/>
                <a:cs typeface="Wingdings"/>
              </a:rPr>
              <a:t>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Με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spc="-5" dirty="0">
                <a:latin typeface="Calibri"/>
                <a:cs typeface="Calibri"/>
              </a:rPr>
              <a:t>β</a:t>
            </a:r>
            <a:r>
              <a:rPr sz="2400" dirty="0">
                <a:latin typeface="Calibri"/>
                <a:cs typeface="Calibri"/>
              </a:rPr>
              <a:t>ί</a:t>
            </a:r>
            <a:r>
              <a:rPr sz="2400" spc="-5" dirty="0">
                <a:latin typeface="Calibri"/>
                <a:cs typeface="Calibri"/>
              </a:rPr>
              <a:t>β</a:t>
            </a:r>
            <a:r>
              <a:rPr sz="2400" spc="5" dirty="0">
                <a:latin typeface="Calibri"/>
                <a:cs typeface="Calibri"/>
              </a:rPr>
              <a:t>ασ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ευ</a:t>
            </a:r>
            <a:r>
              <a:rPr sz="2400" dirty="0">
                <a:latin typeface="Calibri"/>
                <a:cs typeface="Calibri"/>
              </a:rPr>
              <a:t>ρικ</a:t>
            </a:r>
            <a:r>
              <a:rPr sz="2400" spc="-10" dirty="0">
                <a:latin typeface="Calibri"/>
                <a:cs typeface="Calibri"/>
              </a:rPr>
              <a:t>ή</a:t>
            </a:r>
            <a:r>
              <a:rPr sz="2400" dirty="0">
                <a:latin typeface="Calibri"/>
                <a:cs typeface="Calibri"/>
              </a:rPr>
              <a:t>ς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ώσης: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μέσω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του </a:t>
            </a:r>
            <a:r>
              <a:rPr sz="2400" spc="-5" dirty="0">
                <a:latin typeface="Calibri"/>
                <a:cs typeface="Calibri"/>
              </a:rPr>
              <a:t> αιθουσαίου νεύρου στην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παρεγκεφαλίδα, όπου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ρυθμίζεται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ισορροπία </a:t>
            </a:r>
            <a:r>
              <a:rPr sz="2400" spc="-10" dirty="0">
                <a:latin typeface="Calibri"/>
                <a:cs typeface="Calibri"/>
              </a:rPr>
              <a:t>του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σώματος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(αντανακλαστικά).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0752" y="2482595"/>
            <a:ext cx="4372349" cy="33116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328" y="810259"/>
            <a:ext cx="4602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Όσφρηση</a:t>
            </a:r>
            <a:r>
              <a:rPr sz="4400" spc="-35" dirty="0"/>
              <a:t> </a:t>
            </a:r>
            <a:r>
              <a:rPr sz="4400" dirty="0"/>
              <a:t>και</a:t>
            </a:r>
            <a:r>
              <a:rPr sz="4400" spc="-30" dirty="0"/>
              <a:t> </a:t>
            </a:r>
            <a:r>
              <a:rPr sz="4400" spc="-5" dirty="0"/>
              <a:t>Γεύση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8006080" cy="363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1534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Ρόλος </a:t>
            </a:r>
            <a:r>
              <a:rPr sz="3200" spc="-10" dirty="0">
                <a:latin typeface="Calibri"/>
                <a:cs typeface="Calibri"/>
              </a:rPr>
              <a:t>των</a:t>
            </a:r>
            <a:r>
              <a:rPr sz="3200" spc="-5" dirty="0">
                <a:latin typeface="Calibri"/>
                <a:cs typeface="Calibri"/>
              </a:rPr>
              <a:t> αισθήσεων της γεύσης και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της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όσφρησης.</a:t>
            </a:r>
            <a:endParaRPr sz="3200">
              <a:latin typeface="Calibri"/>
              <a:cs typeface="Calibri"/>
            </a:endParaRPr>
          </a:p>
          <a:p>
            <a:pPr marL="354965" marR="165735" indent="-342900">
              <a:lnSpc>
                <a:spcPct val="100000"/>
              </a:lnSpc>
              <a:spcBef>
                <a:spcPts val="760"/>
              </a:spcBef>
            </a:pPr>
            <a:r>
              <a:rPr sz="3200" spc="-50" dirty="0">
                <a:latin typeface="Wingdings"/>
                <a:cs typeface="Wingdings"/>
              </a:rPr>
              <a:t></a:t>
            </a:r>
            <a:r>
              <a:rPr sz="3200" spc="-50" dirty="0">
                <a:latin typeface="Calibri"/>
                <a:cs typeface="Calibri"/>
              </a:rPr>
              <a:t>Επιτρέπουν</a:t>
            </a:r>
            <a:r>
              <a:rPr sz="3200" spc="-5" dirty="0">
                <a:latin typeface="Calibri"/>
                <a:cs typeface="Calibri"/>
              </a:rPr>
              <a:t> τη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διάκριση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των χημικών μορίων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στο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περιβάλλον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(τροφή,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αέρας).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Επομένως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είναι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χημειοαισθήσεις.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55"/>
              </a:spcBef>
            </a:pPr>
            <a:r>
              <a:rPr sz="3200" spc="-105" dirty="0">
                <a:latin typeface="Wingdings"/>
                <a:cs typeface="Wingdings"/>
              </a:rPr>
              <a:t></a:t>
            </a:r>
            <a:r>
              <a:rPr sz="3200" spc="-105" dirty="0">
                <a:latin typeface="Calibri"/>
                <a:cs typeface="Calibri"/>
              </a:rPr>
              <a:t>Μαζί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με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την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όραση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συμβάλλουν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στην </a:t>
            </a:r>
            <a:r>
              <a:rPr sz="3200" dirty="0">
                <a:latin typeface="Calibri"/>
                <a:cs typeface="Calibri"/>
              </a:rPr>
              <a:t>επιλογή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των τροφών </a:t>
            </a:r>
            <a:r>
              <a:rPr sz="3200" dirty="0">
                <a:latin typeface="Calibri"/>
                <a:cs typeface="Calibri"/>
              </a:rPr>
              <a:t>μας.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9143" y="479552"/>
            <a:ext cx="2237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Όσ</a:t>
            </a:r>
            <a:r>
              <a:rPr sz="4400" spc="-15" dirty="0"/>
              <a:t>φ</a:t>
            </a:r>
            <a:r>
              <a:rPr sz="4400" spc="-10" dirty="0"/>
              <a:t>ρ</a:t>
            </a:r>
            <a:r>
              <a:rPr sz="4400" spc="-5" dirty="0"/>
              <a:t>ησ</a:t>
            </a:r>
            <a:r>
              <a:rPr sz="4400" dirty="0"/>
              <a:t>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84122" y="1270507"/>
            <a:ext cx="4035425" cy="5429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marR="385445" indent="-342900">
              <a:lnSpc>
                <a:spcPct val="99700"/>
              </a:lnSpc>
              <a:spcBef>
                <a:spcPts val="10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latin typeface="Calibri"/>
                <a:cs typeface="Calibri"/>
              </a:rPr>
              <a:t>Οι υποδοχείς είναι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χημειοϋποδοχείς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(διεγείρονται από </a:t>
            </a:r>
            <a:r>
              <a:rPr sz="2400" dirty="0">
                <a:latin typeface="Calibri"/>
                <a:cs typeface="Calibri"/>
              </a:rPr>
              <a:t>χημικές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ουσίες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αέρια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μορφή).</a:t>
            </a:r>
            <a:endParaRPr sz="2400">
              <a:latin typeface="Calibri"/>
              <a:cs typeface="Calibri"/>
            </a:endParaRPr>
          </a:p>
          <a:p>
            <a:pPr marL="393065" marR="300990" indent="-342900">
              <a:lnSpc>
                <a:spcPct val="99800"/>
              </a:lnSpc>
              <a:spcBef>
                <a:spcPts val="58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Αισθητήριο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όργανο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είναι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ο </a:t>
            </a:r>
            <a:r>
              <a:rPr sz="2400" spc="-5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οσφρητικός βλεννογόνος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που:</a:t>
            </a:r>
            <a:endParaRPr sz="2400">
              <a:latin typeface="Calibri"/>
              <a:cs typeface="Calibri"/>
            </a:endParaRPr>
          </a:p>
          <a:p>
            <a:pPr marL="393700" marR="168910" indent="-342900">
              <a:lnSpc>
                <a:spcPct val="99800"/>
              </a:lnSpc>
              <a:spcBef>
                <a:spcPts val="580"/>
              </a:spcBef>
            </a:pPr>
            <a:r>
              <a:rPr sz="2400" spc="-495" dirty="0">
                <a:latin typeface="Wingdings"/>
                <a:cs typeface="Wingdings"/>
              </a:rPr>
              <a:t>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Επ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νδ</a:t>
            </a:r>
            <a:r>
              <a:rPr sz="2400" spc="-5" dirty="0">
                <a:latin typeface="Calibri"/>
                <a:cs typeface="Calibri"/>
              </a:rPr>
              <a:t>ύε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εσω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ρικά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τ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νω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τμήμα </a:t>
            </a:r>
            <a:r>
              <a:rPr sz="2400" spc="-10" dirty="0">
                <a:latin typeface="Calibri"/>
                <a:cs typeface="Calibri"/>
              </a:rPr>
              <a:t>της </a:t>
            </a:r>
            <a:r>
              <a:rPr sz="2400" dirty="0">
                <a:latin typeface="Calibri"/>
                <a:cs typeface="Calibri"/>
              </a:rPr>
              <a:t>ρινικής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κοιλότητας,</a:t>
            </a:r>
            <a:endParaRPr sz="2400">
              <a:latin typeface="Calibri"/>
              <a:cs typeface="Calibri"/>
            </a:endParaRPr>
          </a:p>
          <a:p>
            <a:pPr marL="50800" algn="just">
              <a:lnSpc>
                <a:spcPct val="100000"/>
              </a:lnSpc>
              <a:spcBef>
                <a:spcPts val="565"/>
              </a:spcBef>
            </a:pPr>
            <a:r>
              <a:rPr sz="2400" spc="-495" dirty="0">
                <a:latin typeface="Wingdings"/>
                <a:cs typeface="Wingdings"/>
              </a:rPr>
              <a:t>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πι</a:t>
            </a:r>
            <a:r>
              <a:rPr sz="2400" spc="-5" dirty="0">
                <a:latin typeface="Calibri"/>
                <a:cs typeface="Calibri"/>
              </a:rPr>
              <a:t>φ</a:t>
            </a:r>
            <a:r>
              <a:rPr sz="2400" spc="-10" dirty="0">
                <a:latin typeface="Calibri"/>
                <a:cs typeface="Calibri"/>
              </a:rPr>
              <a:t>ά</a:t>
            </a:r>
            <a:r>
              <a:rPr sz="2400" dirty="0">
                <a:latin typeface="Calibri"/>
                <a:cs typeface="Calibri"/>
              </a:rPr>
              <a:t>ν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ιά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το</a:t>
            </a:r>
            <a:r>
              <a:rPr sz="2400" dirty="0">
                <a:latin typeface="Calibri"/>
                <a:cs typeface="Calibri"/>
              </a:rPr>
              <a:t>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ίν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cm</a:t>
            </a:r>
            <a:r>
              <a:rPr sz="2400" spc="-22" baseline="2430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393700" marR="72390" indent="-342900" algn="just">
              <a:lnSpc>
                <a:spcPct val="99800"/>
              </a:lnSpc>
              <a:spcBef>
                <a:spcPts val="580"/>
              </a:spcBef>
            </a:pPr>
            <a:r>
              <a:rPr sz="2400" spc="-495" dirty="0">
                <a:latin typeface="Wingdings"/>
                <a:cs typeface="Wingdings"/>
              </a:rPr>
              <a:t>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Απ</a:t>
            </a:r>
            <a:r>
              <a:rPr sz="2400" spc="-10" dirty="0">
                <a:latin typeface="Calibri"/>
                <a:cs typeface="Calibri"/>
              </a:rPr>
              <a:t>οτ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spc="-10" dirty="0">
                <a:latin typeface="Calibri"/>
                <a:cs typeface="Calibri"/>
              </a:rPr>
              <a:t>λ</a:t>
            </a:r>
            <a:r>
              <a:rPr sz="2400" spc="-5" dirty="0">
                <a:latin typeface="Calibri"/>
                <a:cs typeface="Calibri"/>
              </a:rPr>
              <a:t>ε</a:t>
            </a:r>
            <a:r>
              <a:rPr sz="2400" dirty="0">
                <a:latin typeface="Calibri"/>
                <a:cs typeface="Calibri"/>
              </a:rPr>
              <a:t>ί</a:t>
            </a:r>
            <a:r>
              <a:rPr sz="2400" spc="-10" dirty="0">
                <a:latin typeface="Calibri"/>
                <a:cs typeface="Calibri"/>
              </a:rPr>
              <a:t>τα</a:t>
            </a:r>
            <a:r>
              <a:rPr sz="2400" dirty="0">
                <a:latin typeface="Calibri"/>
                <a:cs typeface="Calibri"/>
              </a:rPr>
              <a:t>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πό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πι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θ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ηλ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ι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κά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και τριχοφόρα κύτταρα, που </a:t>
            </a:r>
            <a:r>
              <a:rPr sz="2400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είναι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οι υποδοχείς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της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5124" y="6673085"/>
            <a:ext cx="139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ό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σφ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ρ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η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σ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η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ς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5927" y="6772145"/>
            <a:ext cx="185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Καρβουντζή</a:t>
            </a:r>
            <a:r>
              <a:rPr sz="120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Ηλιάνα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Βιολόγος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733" y="1616963"/>
            <a:ext cx="3960876" cy="4885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8880" marR="5080" indent="-226822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ΠΟΥ ΒΡΙΣΚΟΝΤΑΙ </a:t>
            </a:r>
            <a:r>
              <a:rPr spc="-10" dirty="0">
                <a:solidFill>
                  <a:srgbClr val="FF0000"/>
                </a:solidFill>
              </a:rPr>
              <a:t>ΟΙ </a:t>
            </a:r>
            <a:r>
              <a:rPr spc="-5" dirty="0">
                <a:solidFill>
                  <a:srgbClr val="FF0000"/>
                </a:solidFill>
              </a:rPr>
              <a:t>ΑΙΣΘΗΤΗΡΙΟΙ </a:t>
            </a:r>
            <a:r>
              <a:rPr spc="-89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ΥΠΟΔΟΧΕΙΣ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2209" y="2343402"/>
            <a:ext cx="7943850" cy="256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842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Στο σώμα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ως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ανεξάρτητα κύτταρα π.χ.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ελεύθερες νευρικές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απολήξεις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στο</a:t>
            </a:r>
            <a:r>
              <a:rPr sz="3200" spc="-2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δέρμα.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Σε ομάδες στα αισθητήρια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όργανα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π.χ. στον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οφθαλμό μαζί με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κύτταρα από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άλλους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ιστούς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οι</a:t>
            </a:r>
            <a:r>
              <a:rPr sz="3200" spc="-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οποίοι</a:t>
            </a:r>
            <a:r>
              <a:rPr sz="3200" spc="-25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τους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 προστατεύουν.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0800" marR="5080" indent="-25088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Τρόπος</a:t>
            </a:r>
            <a:r>
              <a:rPr spc="-10" dirty="0"/>
              <a:t> </a:t>
            </a:r>
            <a:r>
              <a:rPr spc="-5" dirty="0"/>
              <a:t>δημιουργίας</a:t>
            </a:r>
            <a:r>
              <a:rPr spc="5" dirty="0"/>
              <a:t> </a:t>
            </a:r>
            <a:r>
              <a:rPr spc="-5" dirty="0"/>
              <a:t>αίσθησης</a:t>
            </a:r>
            <a:r>
              <a:rPr spc="-10" dirty="0"/>
              <a:t> </a:t>
            </a:r>
            <a:r>
              <a:rPr spc="-5" dirty="0"/>
              <a:t>της </a:t>
            </a:r>
            <a:r>
              <a:rPr spc="-890" dirty="0"/>
              <a:t> </a:t>
            </a:r>
            <a:r>
              <a:rPr spc="-5" dirty="0"/>
              <a:t>όσφρησης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7326630" cy="4119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515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Είσοδος χημικών ουσιών </a:t>
            </a:r>
            <a:r>
              <a:rPr sz="3200" spc="-10" dirty="0">
                <a:latin typeface="Calibri"/>
                <a:cs typeface="Calibri"/>
              </a:rPr>
              <a:t>στη </a:t>
            </a:r>
            <a:r>
              <a:rPr sz="3200" spc="-5" dirty="0">
                <a:latin typeface="Calibri"/>
                <a:cs typeface="Calibri"/>
              </a:rPr>
              <a:t>ρινική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κοιλότητα.</a:t>
            </a:r>
            <a:endParaRPr sz="3200">
              <a:latin typeface="Calibri"/>
              <a:cs typeface="Calibri"/>
            </a:endParaRPr>
          </a:p>
          <a:p>
            <a:pPr marL="354965" marR="47244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Επαφή χημικών </a:t>
            </a:r>
            <a:r>
              <a:rPr sz="3200" dirty="0">
                <a:latin typeface="Calibri"/>
                <a:cs typeface="Calibri"/>
              </a:rPr>
              <a:t>ουσιών με </a:t>
            </a:r>
            <a:r>
              <a:rPr sz="3200" spc="-5" dirty="0">
                <a:latin typeface="Calibri"/>
                <a:cs typeface="Calibri"/>
              </a:rPr>
              <a:t>βλεφαρίδες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τριχοφόρων κυττάρων και παραγωγή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νευρικής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ώσης.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Μεταβίβαση νευρικής ώσης, μέσω του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οσφρητικού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νεύρου,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στο κέντρο της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όσφρησης </a:t>
            </a:r>
            <a:r>
              <a:rPr sz="3200" spc="-5" dirty="0">
                <a:latin typeface="Calibri"/>
                <a:cs typeface="Calibri"/>
              </a:rPr>
              <a:t>(βάση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του </a:t>
            </a:r>
            <a:r>
              <a:rPr sz="3200" spc="-5" dirty="0">
                <a:latin typeface="Calibri"/>
                <a:cs typeface="Calibri"/>
              </a:rPr>
              <a:t>κροταφικού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λοβού).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081" y="810259"/>
            <a:ext cx="7047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Χαρακτηριστικά</a:t>
            </a:r>
            <a:r>
              <a:rPr sz="4400" spc="-10" dirty="0"/>
              <a:t> </a:t>
            </a:r>
            <a:r>
              <a:rPr sz="4400" spc="-5" dirty="0"/>
              <a:t>της όσφρησης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7885430" cy="402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Ομάδες </a:t>
            </a:r>
            <a:r>
              <a:rPr sz="3200" spc="-5" dirty="0">
                <a:latin typeface="Calibri"/>
                <a:cs typeface="Calibri"/>
              </a:rPr>
              <a:t>υποδοχέων </a:t>
            </a:r>
            <a:r>
              <a:rPr sz="3200" dirty="0">
                <a:latin typeface="Calibri"/>
                <a:cs typeface="Calibri"/>
              </a:rPr>
              <a:t>συμβάλλουν </a:t>
            </a:r>
            <a:r>
              <a:rPr sz="3200" spc="-10" dirty="0">
                <a:latin typeface="Calibri"/>
                <a:cs typeface="Calibri"/>
              </a:rPr>
              <a:t>στην </a:t>
            </a:r>
            <a:r>
              <a:rPr sz="3200" spc="-5" dirty="0">
                <a:latin typeface="Calibri"/>
                <a:cs typeface="Calibri"/>
              </a:rPr>
              <a:t> αντίληψη διαφόρων </a:t>
            </a:r>
            <a:r>
              <a:rPr sz="3200" dirty="0">
                <a:latin typeface="Calibri"/>
                <a:cs typeface="Calibri"/>
              </a:rPr>
              <a:t>οσμηρών </a:t>
            </a:r>
            <a:r>
              <a:rPr sz="3200" spc="-5" dirty="0">
                <a:latin typeface="Calibri"/>
                <a:cs typeface="Calibri"/>
              </a:rPr>
              <a:t>ουσιών, </a:t>
            </a:r>
            <a:r>
              <a:rPr sz="3200" dirty="0">
                <a:latin typeface="Calibri"/>
                <a:cs typeface="Calibri"/>
              </a:rPr>
              <a:t>με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διαφορετικό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βαθμό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ευαισθησίας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κάθε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φορά.</a:t>
            </a:r>
            <a:endParaRPr sz="3200">
              <a:latin typeface="Calibri"/>
              <a:cs typeface="Calibri"/>
            </a:endParaRPr>
          </a:p>
          <a:p>
            <a:pPr marL="354965" marR="7620" indent="-342900">
              <a:lnSpc>
                <a:spcPct val="999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Η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έκθεση των υποδοχέων σε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ένα ερέθισμα 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(χημική ουσία)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για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ορισμένο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χρόνο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οδηγεί σε </a:t>
            </a:r>
            <a:r>
              <a:rPr sz="3200" spc="-7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μείωση ή απώλεια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της όσφρησης, καθώς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οι 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υποδοχείς εξοικειώνονται και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παύουν να 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παράγουν νευρικές ώσεις.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8431" y="810259"/>
            <a:ext cx="1412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>
                <a:solidFill>
                  <a:srgbClr val="000000"/>
                </a:solidFill>
              </a:rPr>
              <a:t>Γ</a:t>
            </a:r>
            <a:r>
              <a:rPr sz="4400" spc="-5" dirty="0">
                <a:solidFill>
                  <a:srgbClr val="000000"/>
                </a:solidFill>
              </a:rPr>
              <a:t>ε</a:t>
            </a:r>
            <a:r>
              <a:rPr sz="4400" spc="-15" dirty="0">
                <a:solidFill>
                  <a:srgbClr val="000000"/>
                </a:solidFill>
              </a:rPr>
              <a:t>ύ</a:t>
            </a:r>
            <a:r>
              <a:rPr sz="4400" spc="-5" dirty="0">
                <a:solidFill>
                  <a:srgbClr val="000000"/>
                </a:solidFill>
              </a:rPr>
              <a:t>σ</a:t>
            </a:r>
            <a:r>
              <a:rPr sz="4400" dirty="0">
                <a:solidFill>
                  <a:srgbClr val="000000"/>
                </a:solidFill>
              </a:rPr>
              <a:t>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07" y="1438147"/>
            <a:ext cx="3852545" cy="45847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Οι υποδοχείς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είναι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χημειοϋποδοχείς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(διεγείρονται από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χημικές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ουσίες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διαλυμένες στο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σάλιο).</a:t>
            </a:r>
            <a:endParaRPr sz="2200">
              <a:latin typeface="Calibri"/>
              <a:cs typeface="Calibri"/>
            </a:endParaRPr>
          </a:p>
          <a:p>
            <a:pPr marL="355600" marR="32766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Αισθητήρια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όργανα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είναι </a:t>
            </a:r>
            <a:r>
              <a:rPr sz="2200" spc="5" dirty="0">
                <a:solidFill>
                  <a:srgbClr val="C00000"/>
                </a:solidFill>
                <a:latin typeface="Calibri"/>
                <a:cs typeface="Calibri"/>
              </a:rPr>
              <a:t>οι </a:t>
            </a:r>
            <a:r>
              <a:rPr sz="2200" spc="-48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γευστικοί κάλυκες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που:</a:t>
            </a:r>
            <a:endParaRPr sz="2200">
              <a:latin typeface="Calibri"/>
              <a:cs typeface="Calibri"/>
            </a:endParaRPr>
          </a:p>
          <a:p>
            <a:pPr marL="355600" marR="104775" indent="-342900">
              <a:lnSpc>
                <a:spcPct val="80000"/>
              </a:lnSpc>
              <a:spcBef>
                <a:spcPts val="530"/>
              </a:spcBef>
            </a:pPr>
            <a:r>
              <a:rPr sz="2200" spc="-455" dirty="0">
                <a:latin typeface="Wingdings"/>
                <a:cs typeface="Wingdings"/>
              </a:rPr>
              <a:t></a:t>
            </a:r>
            <a:r>
              <a:rPr sz="2200" spc="-4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Εντοπίζονται </a:t>
            </a:r>
            <a:r>
              <a:rPr sz="2200" dirty="0">
                <a:latin typeface="Calibri"/>
                <a:cs typeface="Calibri"/>
              </a:rPr>
              <a:t>οι </a:t>
            </a:r>
            <a:r>
              <a:rPr sz="2200" spc="-5" dirty="0">
                <a:latin typeface="Calibri"/>
                <a:cs typeface="Calibri"/>
              </a:rPr>
              <a:t>περισσότεροι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στις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γευστικές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θηλές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(αναδιπλώσεις </a:t>
            </a:r>
            <a:r>
              <a:rPr sz="2200" dirty="0">
                <a:latin typeface="Calibri"/>
                <a:cs typeface="Calibri"/>
              </a:rPr>
              <a:t>του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βλεννογόνου της </a:t>
            </a:r>
            <a:r>
              <a:rPr sz="2200" dirty="0">
                <a:latin typeface="Calibri"/>
                <a:cs typeface="Calibri"/>
              </a:rPr>
              <a:t>γλώσσας)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και λιγότεροι στον ουρανίσκο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και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τον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φάρυγγα.</a:t>
            </a:r>
            <a:endParaRPr sz="2200">
              <a:latin typeface="Calibri"/>
              <a:cs typeface="Calibri"/>
            </a:endParaRPr>
          </a:p>
          <a:p>
            <a:pPr marL="355600" marR="84455" indent="-342900">
              <a:lnSpc>
                <a:spcPct val="80000"/>
              </a:lnSpc>
              <a:spcBef>
                <a:spcPts val="525"/>
              </a:spcBef>
            </a:pPr>
            <a:r>
              <a:rPr sz="2200" spc="-455" dirty="0">
                <a:latin typeface="Wingdings"/>
                <a:cs typeface="Wingdings"/>
              </a:rPr>
              <a:t></a:t>
            </a:r>
            <a:r>
              <a:rPr sz="2200" spc="-4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Αποτελούνται από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στηρικτικά </a:t>
            </a:r>
            <a:r>
              <a:rPr sz="2200" spc="-48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και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τριχοφόρα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κύτταρα τα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οποία είναι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τα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υποδεκτικά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όργανα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της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γεύσης.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1290" y="2554224"/>
            <a:ext cx="4569056" cy="35280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4175" marR="5080" indent="-28422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Τρόπος</a:t>
            </a:r>
            <a:r>
              <a:rPr spc="-10" dirty="0"/>
              <a:t> </a:t>
            </a:r>
            <a:r>
              <a:rPr spc="-5" dirty="0"/>
              <a:t>δημιουργίας</a:t>
            </a:r>
            <a:r>
              <a:rPr spc="5" dirty="0"/>
              <a:t> </a:t>
            </a:r>
            <a:r>
              <a:rPr spc="-5" dirty="0"/>
              <a:t>αίσθησης</a:t>
            </a:r>
            <a:r>
              <a:rPr spc="-10" dirty="0"/>
              <a:t> </a:t>
            </a:r>
            <a:r>
              <a:rPr spc="-5" dirty="0"/>
              <a:t>της </a:t>
            </a:r>
            <a:r>
              <a:rPr spc="-890" dirty="0"/>
              <a:t> </a:t>
            </a:r>
            <a:r>
              <a:rPr spc="-5" dirty="0"/>
              <a:t>γεύσης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17" y="1954783"/>
            <a:ext cx="8070215" cy="4119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9601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Είσοδος χημικών ουσιών </a:t>
            </a:r>
            <a:r>
              <a:rPr sz="3200" spc="-10" dirty="0">
                <a:latin typeface="Calibri"/>
                <a:cs typeface="Calibri"/>
              </a:rPr>
              <a:t>στη </a:t>
            </a:r>
            <a:r>
              <a:rPr sz="3200" spc="-5" dirty="0">
                <a:latin typeface="Calibri"/>
                <a:cs typeface="Calibri"/>
              </a:rPr>
              <a:t>στοματική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κοιλότητα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και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διάλυση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τους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στο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σάλιο.</a:t>
            </a:r>
            <a:endParaRPr sz="3200">
              <a:latin typeface="Calibri"/>
              <a:cs typeface="Calibri"/>
            </a:endParaRPr>
          </a:p>
          <a:p>
            <a:pPr marL="354965" marR="33401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Επαφή </a:t>
            </a:r>
            <a:r>
              <a:rPr sz="3200" dirty="0">
                <a:latin typeface="Calibri"/>
                <a:cs typeface="Calibri"/>
              </a:rPr>
              <a:t>των </a:t>
            </a:r>
            <a:r>
              <a:rPr sz="3200" spc="-5" dirty="0">
                <a:latin typeface="Calibri"/>
                <a:cs typeface="Calibri"/>
              </a:rPr>
              <a:t>χημικών ουσιών </a:t>
            </a:r>
            <a:r>
              <a:rPr sz="3200" dirty="0">
                <a:latin typeface="Calibri"/>
                <a:cs typeface="Calibri"/>
              </a:rPr>
              <a:t>με </a:t>
            </a:r>
            <a:r>
              <a:rPr sz="3200" spc="-5" dirty="0">
                <a:latin typeface="Calibri"/>
                <a:cs typeface="Calibri"/>
              </a:rPr>
              <a:t>τις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βλεφαρίδες των υποδεκτικών κυττάρων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(τριχοφόρων)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και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παραγωγή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νευρικής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ώσης.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Μεταβίβαση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της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νευρικής ώσης,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μέσω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της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γευστικής οδού, πρώτα στον θάλαμο και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τελικά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στον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βρεγματικό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λοβό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(κέντρο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γεύσης).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032" y="939799"/>
            <a:ext cx="6313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Χαρακτηριστικά</a:t>
            </a:r>
            <a:r>
              <a:rPr sz="4400" spc="-15" dirty="0"/>
              <a:t> </a:t>
            </a:r>
            <a:r>
              <a:rPr sz="4400" spc="-5" dirty="0"/>
              <a:t>της</a:t>
            </a:r>
            <a:r>
              <a:rPr sz="4400" spc="-10" dirty="0"/>
              <a:t> </a:t>
            </a:r>
            <a:r>
              <a:rPr sz="4400" spc="-5" dirty="0"/>
              <a:t>γεύσης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12111"/>
            <a:ext cx="4256405" cy="42494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26543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Υπάρχουν 4 </a:t>
            </a:r>
            <a:r>
              <a:rPr sz="2200" dirty="0">
                <a:latin typeface="Calibri"/>
                <a:cs typeface="Calibri"/>
              </a:rPr>
              <a:t>ομάδες </a:t>
            </a:r>
            <a:r>
              <a:rPr sz="2200" spc="-5" dirty="0">
                <a:latin typeface="Calibri"/>
                <a:cs typeface="Calibri"/>
              </a:rPr>
              <a:t>υποδοχέων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dirty="0">
                <a:latin typeface="Calibri"/>
                <a:cs typeface="Calibri"/>
              </a:rPr>
              <a:t>αναγνωρίζουν </a:t>
            </a:r>
            <a:r>
              <a:rPr sz="2200" spc="-5" dirty="0">
                <a:latin typeface="Calibri"/>
                <a:cs typeface="Calibri"/>
              </a:rPr>
              <a:t>τις γεύσεις: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γλυκό,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πικρό,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ξινό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και αλμυρό.</a:t>
            </a:r>
            <a:endParaRPr sz="2200">
              <a:latin typeface="Calibri"/>
              <a:cs typeface="Calibri"/>
            </a:endParaRPr>
          </a:p>
          <a:p>
            <a:pPr marL="355600" marR="44386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Καθεμία </a:t>
            </a:r>
            <a:r>
              <a:rPr sz="2200" dirty="0">
                <a:latin typeface="Calibri"/>
                <a:cs typeface="Calibri"/>
              </a:rPr>
              <a:t>ομάδα </a:t>
            </a:r>
            <a:r>
              <a:rPr sz="2200" spc="-5" dirty="0">
                <a:latin typeface="Calibri"/>
                <a:cs typeface="Calibri"/>
              </a:rPr>
              <a:t>υποδοχέων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διαθέτει κύτταρα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που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η </a:t>
            </a:r>
            <a:r>
              <a:rPr sz="2200" dirty="0">
                <a:latin typeface="Calibri"/>
                <a:cs typeface="Calibri"/>
              </a:rPr>
              <a:t> συγκέντρωσή </a:t>
            </a:r>
            <a:r>
              <a:rPr sz="2200" spc="-5" dirty="0">
                <a:latin typeface="Calibri"/>
                <a:cs typeface="Calibri"/>
              </a:rPr>
              <a:t>τους είναι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μεγαλύτερη σε συγκεκριμένες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περιοχές </a:t>
            </a:r>
            <a:r>
              <a:rPr sz="2200" dirty="0">
                <a:latin typeface="Calibri"/>
                <a:cs typeface="Calibri"/>
              </a:rPr>
              <a:t>της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γλώσσας.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Η έκθεση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των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υποδοχέων σε ένα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ερέθισμα</a:t>
            </a:r>
            <a:r>
              <a:rPr sz="2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(χημική ουσία)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για </a:t>
            </a:r>
            <a:r>
              <a:rPr sz="2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ορισμένο</a:t>
            </a:r>
            <a:r>
              <a:rPr sz="2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χρόνο οδηγεί</a:t>
            </a:r>
            <a:r>
              <a:rPr sz="2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σε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απώλεια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γεύσης,</a:t>
            </a:r>
            <a:r>
              <a:rPr sz="2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καθώς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οι </a:t>
            </a:r>
            <a:r>
              <a:rPr sz="22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υποδοχείς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εξοικειώνονται</a:t>
            </a:r>
            <a:r>
              <a:rPr sz="22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και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σταματούν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να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παράγουν νευρικές </a:t>
            </a:r>
            <a:r>
              <a:rPr sz="2200" spc="-48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ώσεις.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1479" y="1906524"/>
            <a:ext cx="3077094" cy="42525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0752" y="810259"/>
            <a:ext cx="2390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ΑΙΣΘΗΣΕΙΣ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06" y="1954783"/>
            <a:ext cx="7899400" cy="402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620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Αίσθηση είναι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η ερμηνεία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των ερεθισμάτων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που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φθάνουν στον εγκέφαλο.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Η ερμηνεία </a:t>
            </a:r>
            <a:r>
              <a:rPr sz="3200" spc="5" dirty="0">
                <a:solidFill>
                  <a:srgbClr val="6F2FA0"/>
                </a:solidFill>
                <a:latin typeface="Calibri"/>
                <a:cs typeface="Calibri"/>
              </a:rPr>
              <a:t>τα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καθιστά</a:t>
            </a:r>
            <a:r>
              <a:rPr sz="3200" spc="-15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συνειδητά.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999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Οι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 διαφορετικές</a:t>
            </a:r>
            <a:r>
              <a:rPr sz="3200" spc="5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αισθήσεις</a:t>
            </a:r>
            <a:r>
              <a:rPr sz="3200" spc="-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είναι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αποτέλεσμα </a:t>
            </a:r>
            <a:r>
              <a:rPr sz="3200" spc="-7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του τρόπου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ανάλυσης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και</a:t>
            </a:r>
            <a:r>
              <a:rPr sz="3200" spc="-1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ερμηνείας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των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νευρικών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ώσεων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που σχετίζονται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με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την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περιοχή του φλοιού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όπου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καταλήγουν </a:t>
            </a:r>
            <a:r>
              <a:rPr sz="3200" dirty="0">
                <a:solidFill>
                  <a:srgbClr val="6F2FA0"/>
                </a:solidFill>
                <a:latin typeface="Calibri"/>
                <a:cs typeface="Calibri"/>
              </a:rPr>
              <a:t>οι </a:t>
            </a:r>
            <a:r>
              <a:rPr sz="3200" spc="5" dirty="0">
                <a:solidFill>
                  <a:srgbClr val="6F2FA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A0"/>
                </a:solidFill>
                <a:latin typeface="Calibri"/>
                <a:cs typeface="Calibri"/>
              </a:rPr>
              <a:t>ώσεις.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1338" y="1225296"/>
            <a:ext cx="5011420" cy="603885"/>
            <a:chOff x="4061338" y="1225296"/>
            <a:chExt cx="5011420" cy="603885"/>
          </a:xfrm>
        </p:grpSpPr>
        <p:sp>
          <p:nvSpPr>
            <p:cNvPr id="3" name="object 3"/>
            <p:cNvSpPr/>
            <p:nvPr/>
          </p:nvSpPr>
          <p:spPr>
            <a:xfrm>
              <a:off x="6902074" y="1319784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79">
                  <a:moveTo>
                    <a:pt x="0" y="0"/>
                  </a:moveTo>
                  <a:lnTo>
                    <a:pt x="2164079" y="0"/>
                  </a:lnTo>
                </a:path>
              </a:pathLst>
            </a:custGeom>
            <a:ln w="609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1338" y="1225296"/>
              <a:ext cx="5010912" cy="603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83786" y="1825752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79">
                  <a:moveTo>
                    <a:pt x="0" y="0"/>
                  </a:moveTo>
                  <a:lnTo>
                    <a:pt x="2164079" y="0"/>
                  </a:lnTo>
                </a:path>
              </a:pathLst>
            </a:custGeom>
            <a:ln w="609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030858" y="1935479"/>
            <a:ext cx="36830" cy="67310"/>
          </a:xfrm>
          <a:custGeom>
            <a:avLst/>
            <a:gdLst/>
            <a:ahLst/>
            <a:cxnLst/>
            <a:rect l="l" t="t" r="r" b="b"/>
            <a:pathLst>
              <a:path w="36829" h="67310">
                <a:moveTo>
                  <a:pt x="12191" y="0"/>
                </a:moveTo>
                <a:lnTo>
                  <a:pt x="36575" y="0"/>
                </a:lnTo>
              </a:path>
              <a:path w="36829" h="67310">
                <a:moveTo>
                  <a:pt x="12191" y="6096"/>
                </a:moveTo>
                <a:lnTo>
                  <a:pt x="36575" y="6096"/>
                </a:lnTo>
              </a:path>
              <a:path w="36829" h="67310">
                <a:moveTo>
                  <a:pt x="6096" y="30479"/>
                </a:moveTo>
                <a:lnTo>
                  <a:pt x="30479" y="30479"/>
                </a:lnTo>
              </a:path>
              <a:path w="36829" h="67310">
                <a:moveTo>
                  <a:pt x="6096" y="36575"/>
                </a:moveTo>
                <a:lnTo>
                  <a:pt x="30479" y="36575"/>
                </a:lnTo>
              </a:path>
              <a:path w="36829" h="67310">
                <a:moveTo>
                  <a:pt x="0" y="67055"/>
                </a:moveTo>
                <a:lnTo>
                  <a:pt x="24383" y="67055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0682" y="1828800"/>
            <a:ext cx="3389375" cy="50596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969897" y="2033016"/>
            <a:ext cx="79375" cy="292735"/>
          </a:xfrm>
          <a:custGeom>
            <a:avLst/>
            <a:gdLst/>
            <a:ahLst/>
            <a:cxnLst/>
            <a:rect l="l" t="t" r="r" b="b"/>
            <a:pathLst>
              <a:path w="79375" h="292735">
                <a:moveTo>
                  <a:pt x="54863" y="0"/>
                </a:moveTo>
                <a:lnTo>
                  <a:pt x="79247" y="0"/>
                </a:lnTo>
              </a:path>
              <a:path w="79375" h="292735">
                <a:moveTo>
                  <a:pt x="48768" y="30480"/>
                </a:moveTo>
                <a:lnTo>
                  <a:pt x="73151" y="30480"/>
                </a:lnTo>
              </a:path>
              <a:path w="79375" h="292735">
                <a:moveTo>
                  <a:pt x="48768" y="36575"/>
                </a:moveTo>
                <a:lnTo>
                  <a:pt x="73151" y="36575"/>
                </a:lnTo>
              </a:path>
              <a:path w="79375" h="292735">
                <a:moveTo>
                  <a:pt x="42672" y="67056"/>
                </a:moveTo>
                <a:lnTo>
                  <a:pt x="67055" y="67056"/>
                </a:lnTo>
              </a:path>
              <a:path w="79375" h="292735">
                <a:moveTo>
                  <a:pt x="36575" y="97536"/>
                </a:moveTo>
                <a:lnTo>
                  <a:pt x="60959" y="97536"/>
                </a:lnTo>
              </a:path>
              <a:path w="79375" h="292735">
                <a:moveTo>
                  <a:pt x="30480" y="128016"/>
                </a:moveTo>
                <a:lnTo>
                  <a:pt x="54863" y="128016"/>
                </a:lnTo>
              </a:path>
              <a:path w="79375" h="292735">
                <a:moveTo>
                  <a:pt x="24384" y="158496"/>
                </a:moveTo>
                <a:lnTo>
                  <a:pt x="48767" y="158496"/>
                </a:lnTo>
              </a:path>
              <a:path w="79375" h="292735">
                <a:moveTo>
                  <a:pt x="24384" y="164592"/>
                </a:moveTo>
                <a:lnTo>
                  <a:pt x="48767" y="164592"/>
                </a:lnTo>
              </a:path>
              <a:path w="79375" h="292735">
                <a:moveTo>
                  <a:pt x="18287" y="195072"/>
                </a:moveTo>
                <a:lnTo>
                  <a:pt x="42671" y="195072"/>
                </a:lnTo>
              </a:path>
              <a:path w="79375" h="292735">
                <a:moveTo>
                  <a:pt x="12192" y="225551"/>
                </a:moveTo>
                <a:lnTo>
                  <a:pt x="36575" y="225551"/>
                </a:lnTo>
              </a:path>
              <a:path w="79375" h="292735">
                <a:moveTo>
                  <a:pt x="6096" y="256032"/>
                </a:moveTo>
                <a:lnTo>
                  <a:pt x="30479" y="256032"/>
                </a:lnTo>
              </a:path>
              <a:path w="79375" h="292735">
                <a:moveTo>
                  <a:pt x="6096" y="262127"/>
                </a:moveTo>
                <a:lnTo>
                  <a:pt x="30479" y="262127"/>
                </a:lnTo>
              </a:path>
              <a:path w="79375" h="292735">
                <a:moveTo>
                  <a:pt x="0" y="292608"/>
                </a:moveTo>
                <a:lnTo>
                  <a:pt x="24383" y="292608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2074" y="2331720"/>
            <a:ext cx="2164080" cy="0"/>
          </a:xfrm>
          <a:custGeom>
            <a:avLst/>
            <a:gdLst/>
            <a:ahLst/>
            <a:cxnLst/>
            <a:rect l="l" t="t" r="r" b="b"/>
            <a:pathLst>
              <a:path w="2164079">
                <a:moveTo>
                  <a:pt x="0" y="0"/>
                </a:moveTo>
                <a:lnTo>
                  <a:pt x="2164079" y="0"/>
                </a:lnTo>
              </a:path>
            </a:pathLst>
          </a:custGeom>
          <a:ln w="609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232795" y="1828800"/>
            <a:ext cx="4389120" cy="1140460"/>
            <a:chOff x="1232795" y="1828800"/>
            <a:chExt cx="4389120" cy="1140460"/>
          </a:xfrm>
        </p:grpSpPr>
        <p:sp>
          <p:nvSpPr>
            <p:cNvPr id="11" name="object 11"/>
            <p:cNvSpPr/>
            <p:nvPr/>
          </p:nvSpPr>
          <p:spPr>
            <a:xfrm>
              <a:off x="3963802" y="235610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2795" y="1828800"/>
              <a:ext cx="4389118" cy="11399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39417" y="2386583"/>
              <a:ext cx="43180" cy="97790"/>
            </a:xfrm>
            <a:custGeom>
              <a:avLst/>
              <a:gdLst/>
              <a:ahLst/>
              <a:cxnLst/>
              <a:rect l="l" t="t" r="r" b="b"/>
              <a:pathLst>
                <a:path w="43179" h="97789">
                  <a:moveTo>
                    <a:pt x="18287" y="0"/>
                  </a:moveTo>
                  <a:lnTo>
                    <a:pt x="42671" y="0"/>
                  </a:lnTo>
                </a:path>
                <a:path w="43179" h="97789">
                  <a:moveTo>
                    <a:pt x="12191" y="30479"/>
                  </a:moveTo>
                  <a:lnTo>
                    <a:pt x="36575" y="30479"/>
                  </a:lnTo>
                </a:path>
                <a:path w="43179" h="97789">
                  <a:moveTo>
                    <a:pt x="12191" y="36575"/>
                  </a:moveTo>
                  <a:lnTo>
                    <a:pt x="36575" y="36575"/>
                  </a:lnTo>
                </a:path>
                <a:path w="43179" h="97789">
                  <a:moveTo>
                    <a:pt x="6095" y="67055"/>
                  </a:moveTo>
                  <a:lnTo>
                    <a:pt x="30479" y="67055"/>
                  </a:lnTo>
                </a:path>
                <a:path w="43179" h="97789">
                  <a:moveTo>
                    <a:pt x="0" y="97536"/>
                  </a:moveTo>
                  <a:lnTo>
                    <a:pt x="24383" y="97536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8986" y="2334767"/>
            <a:ext cx="2493264" cy="35966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232795" y="2511551"/>
            <a:ext cx="2725420" cy="1231900"/>
            <a:chOff x="1232795" y="2511551"/>
            <a:chExt cx="2725420" cy="1231900"/>
          </a:xfrm>
        </p:grpSpPr>
        <p:sp>
          <p:nvSpPr>
            <p:cNvPr id="16" name="object 16"/>
            <p:cNvSpPr/>
            <p:nvPr/>
          </p:nvSpPr>
          <p:spPr>
            <a:xfrm>
              <a:off x="3847978" y="2514599"/>
              <a:ext cx="109855" cy="451484"/>
            </a:xfrm>
            <a:custGeom>
              <a:avLst/>
              <a:gdLst/>
              <a:ahLst/>
              <a:cxnLst/>
              <a:rect l="l" t="t" r="r" b="b"/>
              <a:pathLst>
                <a:path w="109854" h="451485">
                  <a:moveTo>
                    <a:pt x="85343" y="0"/>
                  </a:moveTo>
                  <a:lnTo>
                    <a:pt x="109727" y="0"/>
                  </a:lnTo>
                </a:path>
                <a:path w="109854" h="451485">
                  <a:moveTo>
                    <a:pt x="79247" y="36576"/>
                  </a:moveTo>
                  <a:lnTo>
                    <a:pt x="103631" y="36576"/>
                  </a:lnTo>
                </a:path>
                <a:path w="109854" h="451485">
                  <a:moveTo>
                    <a:pt x="73151" y="67056"/>
                  </a:moveTo>
                  <a:lnTo>
                    <a:pt x="97535" y="67056"/>
                  </a:lnTo>
                </a:path>
                <a:path w="109854" h="451485">
                  <a:moveTo>
                    <a:pt x="67055" y="97536"/>
                  </a:moveTo>
                  <a:lnTo>
                    <a:pt x="91439" y="97536"/>
                  </a:lnTo>
                </a:path>
                <a:path w="109854" h="451485">
                  <a:moveTo>
                    <a:pt x="60959" y="128015"/>
                  </a:moveTo>
                  <a:lnTo>
                    <a:pt x="85343" y="128015"/>
                  </a:lnTo>
                </a:path>
                <a:path w="109854" h="451485">
                  <a:moveTo>
                    <a:pt x="60959" y="134112"/>
                  </a:moveTo>
                  <a:lnTo>
                    <a:pt x="85343" y="134112"/>
                  </a:lnTo>
                </a:path>
                <a:path w="109854" h="451485">
                  <a:moveTo>
                    <a:pt x="54863" y="164591"/>
                  </a:moveTo>
                  <a:lnTo>
                    <a:pt x="79247" y="164591"/>
                  </a:lnTo>
                </a:path>
                <a:path w="109854" h="451485">
                  <a:moveTo>
                    <a:pt x="48767" y="195072"/>
                  </a:moveTo>
                  <a:lnTo>
                    <a:pt x="73151" y="195072"/>
                  </a:lnTo>
                </a:path>
                <a:path w="109854" h="451485">
                  <a:moveTo>
                    <a:pt x="42671" y="225552"/>
                  </a:moveTo>
                  <a:lnTo>
                    <a:pt x="67055" y="225552"/>
                  </a:lnTo>
                </a:path>
                <a:path w="109854" h="451485">
                  <a:moveTo>
                    <a:pt x="36575" y="262128"/>
                  </a:moveTo>
                  <a:lnTo>
                    <a:pt x="60959" y="262128"/>
                  </a:lnTo>
                </a:path>
                <a:path w="109854" h="451485">
                  <a:moveTo>
                    <a:pt x="30479" y="292608"/>
                  </a:moveTo>
                  <a:lnTo>
                    <a:pt x="54863" y="292608"/>
                  </a:lnTo>
                </a:path>
                <a:path w="109854" h="451485">
                  <a:moveTo>
                    <a:pt x="24383" y="323088"/>
                  </a:moveTo>
                  <a:lnTo>
                    <a:pt x="48767" y="323088"/>
                  </a:lnTo>
                </a:path>
                <a:path w="109854" h="451485">
                  <a:moveTo>
                    <a:pt x="18287" y="353567"/>
                  </a:moveTo>
                  <a:lnTo>
                    <a:pt x="42671" y="353567"/>
                  </a:lnTo>
                </a:path>
                <a:path w="109854" h="451485">
                  <a:moveTo>
                    <a:pt x="12191" y="390143"/>
                  </a:moveTo>
                  <a:lnTo>
                    <a:pt x="36575" y="390143"/>
                  </a:lnTo>
                </a:path>
                <a:path w="109854" h="451485">
                  <a:moveTo>
                    <a:pt x="6095" y="420624"/>
                  </a:moveTo>
                  <a:lnTo>
                    <a:pt x="30479" y="420624"/>
                  </a:lnTo>
                </a:path>
                <a:path w="109854" h="451485">
                  <a:moveTo>
                    <a:pt x="0" y="451104"/>
                  </a:moveTo>
                  <a:lnTo>
                    <a:pt x="24383" y="451104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2795" y="2968751"/>
              <a:ext cx="2639566" cy="304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2795" y="2993135"/>
              <a:ext cx="2633470" cy="426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795" y="3029711"/>
              <a:ext cx="2627374" cy="365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2795" y="3060191"/>
              <a:ext cx="2621278" cy="365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2795" y="3090671"/>
              <a:ext cx="2615182" cy="4267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17498" y="313029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2795" y="3133343"/>
              <a:ext cx="2609088" cy="3718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2795" y="3499103"/>
              <a:ext cx="2615182" cy="487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2795" y="3541775"/>
              <a:ext cx="2621278" cy="426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2795" y="3578351"/>
              <a:ext cx="2627374" cy="426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2795" y="3614927"/>
              <a:ext cx="2633470" cy="426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2795" y="3651503"/>
              <a:ext cx="2639566" cy="487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2795" y="3694175"/>
              <a:ext cx="2645662" cy="4267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54074" y="3733799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0" y="0"/>
                  </a:moveTo>
                  <a:lnTo>
                    <a:pt x="24383" y="0"/>
                  </a:lnTo>
                </a:path>
                <a:path w="24764" h="6350">
                  <a:moveTo>
                    <a:pt x="0" y="6095"/>
                  </a:moveTo>
                  <a:lnTo>
                    <a:pt x="24383" y="6095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6853305" y="375208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0170" y="3770376"/>
            <a:ext cx="30480" cy="43180"/>
          </a:xfrm>
          <a:custGeom>
            <a:avLst/>
            <a:gdLst/>
            <a:ahLst/>
            <a:cxnLst/>
            <a:rect l="l" t="t" r="r" b="b"/>
            <a:pathLst>
              <a:path w="30479" h="43179">
                <a:moveTo>
                  <a:pt x="0" y="0"/>
                </a:moveTo>
                <a:lnTo>
                  <a:pt x="24383" y="0"/>
                </a:lnTo>
              </a:path>
              <a:path w="30479" h="43179">
                <a:moveTo>
                  <a:pt x="0" y="6095"/>
                </a:moveTo>
                <a:lnTo>
                  <a:pt x="24383" y="6095"/>
                </a:lnTo>
              </a:path>
              <a:path w="30479" h="43179">
                <a:moveTo>
                  <a:pt x="6096" y="42671"/>
                </a:moveTo>
                <a:lnTo>
                  <a:pt x="30479" y="42671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32795" y="3736847"/>
            <a:ext cx="2578607" cy="213359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6767962" y="384352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72362" y="384962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61866" y="384962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72362" y="3855720"/>
            <a:ext cx="36830" cy="73660"/>
          </a:xfrm>
          <a:custGeom>
            <a:avLst/>
            <a:gdLst/>
            <a:ahLst/>
            <a:cxnLst/>
            <a:rect l="l" t="t" r="r" b="b"/>
            <a:pathLst>
              <a:path w="36829" h="73660">
                <a:moveTo>
                  <a:pt x="0" y="0"/>
                </a:moveTo>
                <a:lnTo>
                  <a:pt x="24383" y="0"/>
                </a:lnTo>
              </a:path>
              <a:path w="36829" h="73660">
                <a:moveTo>
                  <a:pt x="6096" y="30480"/>
                </a:moveTo>
                <a:lnTo>
                  <a:pt x="30479" y="30480"/>
                </a:lnTo>
              </a:path>
              <a:path w="36829" h="73660">
                <a:moveTo>
                  <a:pt x="6096" y="36575"/>
                </a:moveTo>
                <a:lnTo>
                  <a:pt x="30479" y="36575"/>
                </a:lnTo>
              </a:path>
              <a:path w="36829" h="73660">
                <a:moveTo>
                  <a:pt x="12192" y="73151"/>
                </a:moveTo>
                <a:lnTo>
                  <a:pt x="36575" y="73151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6521" y="3934967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6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90650" y="3965447"/>
            <a:ext cx="30480" cy="43180"/>
          </a:xfrm>
          <a:custGeom>
            <a:avLst/>
            <a:gdLst/>
            <a:ahLst/>
            <a:cxnLst/>
            <a:rect l="l" t="t" r="r" b="b"/>
            <a:pathLst>
              <a:path w="30479" h="43179">
                <a:moveTo>
                  <a:pt x="0" y="0"/>
                </a:moveTo>
                <a:lnTo>
                  <a:pt x="24383" y="0"/>
                </a:lnTo>
              </a:path>
              <a:path w="30479" h="43179">
                <a:moveTo>
                  <a:pt x="0" y="6096"/>
                </a:moveTo>
                <a:lnTo>
                  <a:pt x="24383" y="6096"/>
                </a:lnTo>
              </a:path>
              <a:path w="30479" h="43179">
                <a:moveTo>
                  <a:pt x="6096" y="36576"/>
                </a:moveTo>
                <a:lnTo>
                  <a:pt x="30479" y="36576"/>
                </a:lnTo>
              </a:path>
              <a:path w="30479" h="43179">
                <a:moveTo>
                  <a:pt x="6096" y="42672"/>
                </a:moveTo>
                <a:lnTo>
                  <a:pt x="30479" y="42672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85081" y="4032503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6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02842" y="4044696"/>
            <a:ext cx="36830" cy="79375"/>
          </a:xfrm>
          <a:custGeom>
            <a:avLst/>
            <a:gdLst/>
            <a:ahLst/>
            <a:cxnLst/>
            <a:rect l="l" t="t" r="r" b="b"/>
            <a:pathLst>
              <a:path w="36829" h="79375">
                <a:moveTo>
                  <a:pt x="0" y="0"/>
                </a:moveTo>
                <a:lnTo>
                  <a:pt x="24383" y="0"/>
                </a:lnTo>
              </a:path>
              <a:path w="36829" h="79375">
                <a:moveTo>
                  <a:pt x="6095" y="36575"/>
                </a:moveTo>
                <a:lnTo>
                  <a:pt x="30479" y="36575"/>
                </a:lnTo>
              </a:path>
              <a:path w="36829" h="79375">
                <a:moveTo>
                  <a:pt x="6095" y="42672"/>
                </a:moveTo>
                <a:lnTo>
                  <a:pt x="30479" y="42672"/>
                </a:lnTo>
              </a:path>
              <a:path w="36829" h="79375">
                <a:moveTo>
                  <a:pt x="12191" y="73151"/>
                </a:moveTo>
                <a:lnTo>
                  <a:pt x="36575" y="73151"/>
                </a:lnTo>
              </a:path>
              <a:path w="36829" h="79375">
                <a:moveTo>
                  <a:pt x="12191" y="79248"/>
                </a:moveTo>
                <a:lnTo>
                  <a:pt x="36575" y="79248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3642" y="4130040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5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21130" y="4160520"/>
            <a:ext cx="30480" cy="43180"/>
          </a:xfrm>
          <a:custGeom>
            <a:avLst/>
            <a:gdLst/>
            <a:ahLst/>
            <a:cxnLst/>
            <a:rect l="l" t="t" r="r" b="b"/>
            <a:pathLst>
              <a:path w="30479" h="43179">
                <a:moveTo>
                  <a:pt x="0" y="0"/>
                </a:moveTo>
                <a:lnTo>
                  <a:pt x="24383" y="0"/>
                </a:lnTo>
              </a:path>
              <a:path w="30479" h="43179">
                <a:moveTo>
                  <a:pt x="6095" y="36575"/>
                </a:moveTo>
                <a:lnTo>
                  <a:pt x="30479" y="36575"/>
                </a:lnTo>
              </a:path>
              <a:path w="30479" h="43179">
                <a:moveTo>
                  <a:pt x="6095" y="42672"/>
                </a:moveTo>
                <a:lnTo>
                  <a:pt x="30479" y="42672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08297" y="4221479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6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3321" y="4233671"/>
            <a:ext cx="36830" cy="79375"/>
          </a:xfrm>
          <a:custGeom>
            <a:avLst/>
            <a:gdLst/>
            <a:ahLst/>
            <a:cxnLst/>
            <a:rect l="l" t="t" r="r" b="b"/>
            <a:pathLst>
              <a:path w="36829" h="79375">
                <a:moveTo>
                  <a:pt x="0" y="0"/>
                </a:moveTo>
                <a:lnTo>
                  <a:pt x="24383" y="0"/>
                </a:lnTo>
              </a:path>
              <a:path w="36829" h="79375">
                <a:moveTo>
                  <a:pt x="0" y="6096"/>
                </a:moveTo>
                <a:lnTo>
                  <a:pt x="24383" y="6096"/>
                </a:lnTo>
              </a:path>
              <a:path w="36829" h="79375">
                <a:moveTo>
                  <a:pt x="6096" y="42672"/>
                </a:moveTo>
                <a:lnTo>
                  <a:pt x="30479" y="42672"/>
                </a:lnTo>
              </a:path>
              <a:path w="36829" h="79375">
                <a:moveTo>
                  <a:pt x="12191" y="79248"/>
                </a:moveTo>
                <a:lnTo>
                  <a:pt x="36575" y="79248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16858" y="4319015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6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1609" y="4349496"/>
            <a:ext cx="30480" cy="43180"/>
          </a:xfrm>
          <a:custGeom>
            <a:avLst/>
            <a:gdLst/>
            <a:ahLst/>
            <a:cxnLst/>
            <a:rect l="l" t="t" r="r" b="b"/>
            <a:pathLst>
              <a:path w="30479" h="43179">
                <a:moveTo>
                  <a:pt x="0" y="0"/>
                </a:moveTo>
                <a:lnTo>
                  <a:pt x="24383" y="0"/>
                </a:lnTo>
              </a:path>
              <a:path w="30479" h="43179">
                <a:moveTo>
                  <a:pt x="0" y="6096"/>
                </a:moveTo>
                <a:lnTo>
                  <a:pt x="24383" y="6096"/>
                </a:lnTo>
              </a:path>
              <a:path w="30479" h="43179">
                <a:moveTo>
                  <a:pt x="6096" y="42672"/>
                </a:moveTo>
                <a:lnTo>
                  <a:pt x="30479" y="42672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31514" y="441655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63802" y="4428744"/>
            <a:ext cx="36830" cy="79375"/>
          </a:xfrm>
          <a:custGeom>
            <a:avLst/>
            <a:gdLst/>
            <a:ahLst/>
            <a:cxnLst/>
            <a:rect l="l" t="t" r="r" b="b"/>
            <a:pathLst>
              <a:path w="36829" h="79375">
                <a:moveTo>
                  <a:pt x="0" y="0"/>
                </a:moveTo>
                <a:lnTo>
                  <a:pt x="24383" y="0"/>
                </a:lnTo>
              </a:path>
              <a:path w="36829" h="79375">
                <a:moveTo>
                  <a:pt x="6096" y="36575"/>
                </a:moveTo>
                <a:lnTo>
                  <a:pt x="30479" y="36575"/>
                </a:lnTo>
              </a:path>
              <a:path w="36829" h="79375">
                <a:moveTo>
                  <a:pt x="6096" y="42672"/>
                </a:moveTo>
                <a:lnTo>
                  <a:pt x="30479" y="42672"/>
                </a:lnTo>
              </a:path>
              <a:path w="36829" h="79375">
                <a:moveTo>
                  <a:pt x="12192" y="79248"/>
                </a:moveTo>
                <a:lnTo>
                  <a:pt x="36575" y="79248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40074" y="4507991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6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2090" y="4544567"/>
            <a:ext cx="30480" cy="43180"/>
          </a:xfrm>
          <a:custGeom>
            <a:avLst/>
            <a:gdLst/>
            <a:ahLst/>
            <a:cxnLst/>
            <a:rect l="l" t="t" r="r" b="b"/>
            <a:pathLst>
              <a:path w="30479" h="43179">
                <a:moveTo>
                  <a:pt x="0" y="0"/>
                </a:moveTo>
                <a:lnTo>
                  <a:pt x="24383" y="0"/>
                </a:lnTo>
              </a:path>
              <a:path w="30479" h="43179">
                <a:moveTo>
                  <a:pt x="6095" y="36575"/>
                </a:moveTo>
                <a:lnTo>
                  <a:pt x="30479" y="36575"/>
                </a:lnTo>
              </a:path>
              <a:path w="30479" h="43179">
                <a:moveTo>
                  <a:pt x="6095" y="42672"/>
                </a:moveTo>
                <a:lnTo>
                  <a:pt x="30479" y="42672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48633" y="4605528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6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94282" y="4623815"/>
            <a:ext cx="36830" cy="73660"/>
          </a:xfrm>
          <a:custGeom>
            <a:avLst/>
            <a:gdLst/>
            <a:ahLst/>
            <a:cxnLst/>
            <a:rect l="l" t="t" r="r" b="b"/>
            <a:pathLst>
              <a:path w="36829" h="73660">
                <a:moveTo>
                  <a:pt x="0" y="0"/>
                </a:moveTo>
                <a:lnTo>
                  <a:pt x="24383" y="0"/>
                </a:lnTo>
              </a:path>
              <a:path w="36829" h="73660">
                <a:moveTo>
                  <a:pt x="6096" y="36575"/>
                </a:moveTo>
                <a:lnTo>
                  <a:pt x="30479" y="36575"/>
                </a:lnTo>
              </a:path>
              <a:path w="36829" h="73660">
                <a:moveTo>
                  <a:pt x="12191" y="73151"/>
                </a:moveTo>
                <a:lnTo>
                  <a:pt x="36575" y="73151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69386" y="469696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06474" y="470306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63290" y="470306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12570" y="4739640"/>
            <a:ext cx="30480" cy="36830"/>
          </a:xfrm>
          <a:custGeom>
            <a:avLst/>
            <a:gdLst/>
            <a:ahLst/>
            <a:cxnLst/>
            <a:rect l="l" t="t" r="r" b="b"/>
            <a:pathLst>
              <a:path w="30479" h="36829">
                <a:moveTo>
                  <a:pt x="0" y="0"/>
                </a:moveTo>
                <a:lnTo>
                  <a:pt x="24383" y="0"/>
                </a:lnTo>
              </a:path>
              <a:path w="30479" h="36829">
                <a:moveTo>
                  <a:pt x="6096" y="36575"/>
                </a:moveTo>
                <a:lnTo>
                  <a:pt x="30479" y="36575"/>
                </a:lnTo>
              </a:path>
            </a:pathLst>
          </a:custGeom>
          <a:ln w="6095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71850" y="4794503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6096" y="0"/>
                </a:moveTo>
                <a:lnTo>
                  <a:pt x="36576" y="0"/>
                </a:lnTo>
              </a:path>
              <a:path w="36829" h="6350">
                <a:moveTo>
                  <a:pt x="0" y="6096"/>
                </a:moveTo>
                <a:lnTo>
                  <a:pt x="30480" y="6096"/>
                </a:lnTo>
              </a:path>
            </a:pathLst>
          </a:custGeom>
          <a:ln w="6095">
            <a:solidFill>
              <a:srgbClr val="467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3854074" y="3511296"/>
            <a:ext cx="5321935" cy="2658110"/>
            <a:chOff x="3854074" y="3511296"/>
            <a:chExt cx="5321935" cy="2658110"/>
          </a:xfrm>
        </p:grpSpPr>
        <p:sp>
          <p:nvSpPr>
            <p:cNvPr id="60" name="object 60"/>
            <p:cNvSpPr/>
            <p:nvPr/>
          </p:nvSpPr>
          <p:spPr>
            <a:xfrm>
              <a:off x="4024762" y="4812792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0" y="0"/>
                  </a:moveTo>
                  <a:lnTo>
                    <a:pt x="24383" y="0"/>
                  </a:lnTo>
                </a:path>
                <a:path w="24764" h="6350">
                  <a:moveTo>
                    <a:pt x="0" y="6096"/>
                  </a:moveTo>
                  <a:lnTo>
                    <a:pt x="24383" y="6096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4074" y="3511296"/>
              <a:ext cx="5321808" cy="265785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030858" y="4855464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0" y="0"/>
                  </a:moveTo>
                  <a:lnTo>
                    <a:pt x="24383" y="0"/>
                  </a:lnTo>
                </a:path>
                <a:path w="30479" h="36829">
                  <a:moveTo>
                    <a:pt x="6096" y="36575"/>
                  </a:moveTo>
                  <a:lnTo>
                    <a:pt x="30479" y="36575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6506" y="489204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6095">
              <a:solidFill>
                <a:srgbClr val="46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43050" y="4928616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0" y="0"/>
                  </a:moveTo>
                  <a:lnTo>
                    <a:pt x="24383" y="0"/>
                  </a:lnTo>
                </a:path>
                <a:path w="24764" h="6350">
                  <a:moveTo>
                    <a:pt x="0" y="6096"/>
                  </a:moveTo>
                  <a:lnTo>
                    <a:pt x="24383" y="6096"/>
                  </a:lnTo>
                </a:path>
              </a:pathLst>
            </a:custGeom>
            <a:ln w="6095">
              <a:solidFill>
                <a:srgbClr val="3C6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5066" y="4983480"/>
              <a:ext cx="36830" cy="6350"/>
            </a:xfrm>
            <a:custGeom>
              <a:avLst/>
              <a:gdLst/>
              <a:ahLst/>
              <a:cxnLst/>
              <a:rect l="l" t="t" r="r" b="b"/>
              <a:pathLst>
                <a:path w="36829" h="6350">
                  <a:moveTo>
                    <a:pt x="6095" y="0"/>
                  </a:moveTo>
                  <a:lnTo>
                    <a:pt x="36576" y="0"/>
                  </a:lnTo>
                </a:path>
                <a:path w="36829" h="6350">
                  <a:moveTo>
                    <a:pt x="0" y="6096"/>
                  </a:moveTo>
                  <a:lnTo>
                    <a:pt x="30480" y="6096"/>
                  </a:lnTo>
                </a:path>
              </a:pathLst>
            </a:custGeom>
            <a:ln w="6095">
              <a:solidFill>
                <a:srgbClr val="467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  <p:sp>
        <p:nvSpPr>
          <p:cNvPr id="67" name="66 - Στρογγυλεμένο ορθογώνιο"/>
          <p:cNvSpPr/>
          <p:nvPr/>
        </p:nvSpPr>
        <p:spPr>
          <a:xfrm>
            <a:off x="4127500" y="4311650"/>
            <a:ext cx="16002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084" y="810259"/>
            <a:ext cx="6220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ΕΙΔΙΚΕΣ</a:t>
            </a:r>
            <a:r>
              <a:rPr sz="4400" spc="-20" dirty="0"/>
              <a:t> </a:t>
            </a:r>
            <a:r>
              <a:rPr sz="4400" spc="-5" dirty="0"/>
              <a:t>ΑΙΣΘΗΣΕΙΣ</a:t>
            </a:r>
            <a:r>
              <a:rPr sz="4400" spc="-15" dirty="0"/>
              <a:t> </a:t>
            </a:r>
            <a:r>
              <a:rPr sz="4400" dirty="0"/>
              <a:t>-</a:t>
            </a:r>
            <a:r>
              <a:rPr sz="4400" spc="-15" dirty="0"/>
              <a:t> </a:t>
            </a:r>
            <a:r>
              <a:rPr sz="4400" spc="-5" dirty="0"/>
              <a:t>ΟΡΑΣΗ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873401"/>
            <a:ext cx="3821429" cy="42989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Ο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οφθαλμικός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βολβός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100099"/>
              </a:lnSpc>
              <a:spcBef>
                <a:spcPts val="680"/>
              </a:spcBef>
            </a:pPr>
            <a:r>
              <a:rPr sz="2800" spc="-580" dirty="0">
                <a:latin typeface="Wingdings"/>
                <a:cs typeface="Wingdings"/>
              </a:rPr>
              <a:t>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Πε</a:t>
            </a:r>
            <a:r>
              <a:rPr sz="2800" spc="-5" dirty="0">
                <a:latin typeface="Calibri"/>
                <a:cs typeface="Calibri"/>
              </a:rPr>
              <a:t>ριβ</a:t>
            </a:r>
            <a:r>
              <a:rPr sz="2800" spc="-10" dirty="0">
                <a:latin typeface="Calibri"/>
                <a:cs typeface="Calibri"/>
              </a:rPr>
              <a:t>ά</a:t>
            </a:r>
            <a:r>
              <a:rPr sz="2800" spc="-5" dirty="0">
                <a:latin typeface="Calibri"/>
                <a:cs typeface="Calibri"/>
              </a:rPr>
              <a:t>λ</a:t>
            </a:r>
            <a:r>
              <a:rPr sz="2800" spc="5" dirty="0">
                <a:latin typeface="Calibri"/>
                <a:cs typeface="Calibri"/>
              </a:rPr>
              <a:t>λ</a:t>
            </a:r>
            <a:r>
              <a:rPr sz="2800" dirty="0">
                <a:latin typeface="Calibri"/>
                <a:cs typeface="Calibri"/>
              </a:rPr>
              <a:t>ε</a:t>
            </a:r>
            <a:r>
              <a:rPr sz="2800" spc="-10" dirty="0">
                <a:latin typeface="Calibri"/>
                <a:cs typeface="Calibri"/>
              </a:rPr>
              <a:t>τα</a:t>
            </a:r>
            <a:r>
              <a:rPr sz="2800" spc="-5" dirty="0">
                <a:latin typeface="Calibri"/>
                <a:cs typeface="Calibri"/>
              </a:rPr>
              <a:t>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α</a:t>
            </a:r>
            <a:r>
              <a:rPr sz="2800" spc="-5" dirty="0">
                <a:latin typeface="Calibri"/>
                <a:cs typeface="Calibri"/>
              </a:rPr>
              <a:t>πό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τ</a:t>
            </a:r>
            <a:r>
              <a:rPr sz="2800" spc="-5" dirty="0">
                <a:latin typeface="Calibri"/>
                <a:cs typeface="Calibri"/>
              </a:rPr>
              <a:t>ρ</a:t>
            </a:r>
            <a:r>
              <a:rPr sz="2800" spc="-10" dirty="0">
                <a:latin typeface="Calibri"/>
                <a:cs typeface="Calibri"/>
              </a:rPr>
              <a:t>ε</a:t>
            </a:r>
            <a:r>
              <a:rPr sz="2800" spc="-5" dirty="0">
                <a:latin typeface="Calibri"/>
                <a:cs typeface="Calibri"/>
              </a:rPr>
              <a:t>ις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χιτώνες </a:t>
            </a:r>
            <a:r>
              <a:rPr sz="2800" dirty="0">
                <a:latin typeface="Calibri"/>
                <a:cs typeface="Calibri"/>
              </a:rPr>
              <a:t>(από </a:t>
            </a:r>
            <a:r>
              <a:rPr sz="2800" spc="-5" dirty="0">
                <a:latin typeface="Calibri"/>
                <a:cs typeface="Calibri"/>
              </a:rPr>
              <a:t>το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εξωτερικό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προς το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εσωτερικό)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Σκληρός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χιτώνας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Χοριοειδής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χιτώνας</a:t>
            </a:r>
            <a:endParaRPr sz="2800">
              <a:latin typeface="Calibri"/>
              <a:cs typeface="Calibri"/>
            </a:endParaRPr>
          </a:p>
          <a:p>
            <a:pPr marL="354965" marR="707390" indent="-342900">
              <a:lnSpc>
                <a:spcPct val="100000"/>
              </a:lnSpc>
              <a:spcBef>
                <a:spcPts val="68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Α</a:t>
            </a:r>
            <a:r>
              <a:rPr sz="2800" spc="-10" dirty="0">
                <a:latin typeface="Calibri"/>
                <a:cs typeface="Calibri"/>
              </a:rPr>
              <a:t>μ</a:t>
            </a:r>
            <a:r>
              <a:rPr sz="2800" spc="-5" dirty="0">
                <a:latin typeface="Calibri"/>
                <a:cs typeface="Calibri"/>
              </a:rPr>
              <a:t>φιβλ</a:t>
            </a:r>
            <a:r>
              <a:rPr sz="2800" spc="-10" dirty="0">
                <a:latin typeface="Calibri"/>
                <a:cs typeface="Calibri"/>
              </a:rPr>
              <a:t>η</a:t>
            </a:r>
            <a:r>
              <a:rPr sz="2800" spc="-5" dirty="0">
                <a:latin typeface="Calibri"/>
                <a:cs typeface="Calibri"/>
              </a:rPr>
              <a:t>σ</a:t>
            </a:r>
            <a:r>
              <a:rPr sz="2800" spc="-10" dirty="0">
                <a:latin typeface="Calibri"/>
                <a:cs typeface="Calibri"/>
              </a:rPr>
              <a:t>τ</a:t>
            </a:r>
            <a:r>
              <a:rPr sz="2800" spc="-5" dirty="0">
                <a:latin typeface="Calibri"/>
                <a:cs typeface="Calibri"/>
              </a:rPr>
              <a:t>ρο</a:t>
            </a:r>
            <a:r>
              <a:rPr sz="2800" spc="-10" dirty="0">
                <a:latin typeface="Calibri"/>
                <a:cs typeface="Calibri"/>
              </a:rPr>
              <a:t>ε</a:t>
            </a:r>
            <a:r>
              <a:rPr sz="2800" spc="-5" dirty="0">
                <a:latin typeface="Calibri"/>
                <a:cs typeface="Calibri"/>
              </a:rPr>
              <a:t>ι</a:t>
            </a:r>
            <a:r>
              <a:rPr sz="2800" spc="-10" dirty="0">
                <a:latin typeface="Calibri"/>
                <a:cs typeface="Calibri"/>
              </a:rPr>
              <a:t>δή</a:t>
            </a:r>
            <a:r>
              <a:rPr sz="2800" spc="-5" dirty="0">
                <a:latin typeface="Calibri"/>
                <a:cs typeface="Calibri"/>
              </a:rPr>
              <a:t>ς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χιτώνας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442" y="1833372"/>
            <a:ext cx="4335779" cy="41757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424" y="810259"/>
            <a:ext cx="3826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Σκληρός</a:t>
            </a:r>
            <a:r>
              <a:rPr sz="4400" spc="-65" dirty="0"/>
              <a:t> </a:t>
            </a:r>
            <a:r>
              <a:rPr sz="4400" dirty="0"/>
              <a:t>χιτώνας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892909"/>
            <a:ext cx="3709670" cy="43510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Θέση: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στο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εξωτερικό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901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Είναι: το λευκό </a:t>
            </a:r>
            <a:r>
              <a:rPr sz="2600" spc="-5" dirty="0">
                <a:latin typeface="Calibri"/>
                <a:cs typeface="Calibri"/>
              </a:rPr>
              <a:t>του </a:t>
            </a:r>
            <a:r>
              <a:rPr sz="2600" dirty="0">
                <a:latin typeface="Calibri"/>
                <a:cs typeface="Calibri"/>
              </a:rPr>
              <a:t> ματιού,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είναι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αδιαφανής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5" dirty="0">
                <a:latin typeface="Calibri"/>
                <a:cs typeface="Calibri"/>
              </a:rPr>
              <a:t> αποτελείται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από </a:t>
            </a:r>
            <a:r>
              <a:rPr sz="2600" dirty="0">
                <a:latin typeface="Calibri"/>
                <a:cs typeface="Calibri"/>
              </a:rPr>
              <a:t> συνδετικό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ιστό.</a:t>
            </a:r>
            <a:endParaRPr sz="2600">
              <a:latin typeface="Calibri"/>
              <a:cs typeface="Calibri"/>
            </a:endParaRPr>
          </a:p>
          <a:p>
            <a:pPr marL="354965" marR="306070" indent="-342900">
              <a:lnSpc>
                <a:spcPts val="281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Το </a:t>
            </a:r>
            <a:r>
              <a:rPr sz="2600" spc="-5" dirty="0">
                <a:latin typeface="Calibri"/>
                <a:cs typeface="Calibri"/>
              </a:rPr>
              <a:t>πρόσθιο τμήμα του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λέγεται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κερατοειδής </a:t>
            </a:r>
            <a:r>
              <a:rPr sz="26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χιτώνας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ο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οποίος: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Είναι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διαφανής</a:t>
            </a:r>
            <a:endParaRPr sz="2600">
              <a:latin typeface="Calibri"/>
              <a:cs typeface="Calibri"/>
            </a:endParaRPr>
          </a:p>
          <a:p>
            <a:pPr marL="354965" marR="1102995" indent="-342900">
              <a:lnSpc>
                <a:spcPts val="2820"/>
              </a:lnSpc>
              <a:spcBef>
                <a:spcPts val="65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Έχει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μεγαλύτερη </a:t>
            </a:r>
            <a:r>
              <a:rPr sz="2600" spc="-5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κυρτότητα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1290" y="2121408"/>
            <a:ext cx="4465320" cy="40325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6144" y="810259"/>
            <a:ext cx="44983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Χοριοειδής</a:t>
            </a:r>
            <a:r>
              <a:rPr sz="4400" spc="-65" dirty="0"/>
              <a:t> </a:t>
            </a:r>
            <a:r>
              <a:rPr sz="4400" spc="-5" dirty="0"/>
              <a:t>χιτώνας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6" y="1919731"/>
            <a:ext cx="3815079" cy="41154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28067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Θέση: εσωτερικά του σκληρού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χιτώνα.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Περιλαμβάνει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Πολλά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αγγεία</a:t>
            </a:r>
            <a:endParaRPr sz="2000">
              <a:latin typeface="Calibri"/>
              <a:cs typeface="Calibri"/>
            </a:endParaRPr>
          </a:p>
          <a:p>
            <a:pPr marL="355600" marR="158115" indent="-342900">
              <a:lnSpc>
                <a:spcPct val="802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Χρωστικές </a:t>
            </a:r>
            <a:r>
              <a:rPr sz="2000" spc="-5" dirty="0">
                <a:latin typeface="Calibri"/>
                <a:cs typeface="Calibri"/>
              </a:rPr>
              <a:t>που απορροφούν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ακτίνες </a:t>
            </a:r>
            <a:r>
              <a:rPr sz="2000" spc="-5" dirty="0">
                <a:latin typeface="Calibri"/>
                <a:cs typeface="Calibri"/>
              </a:rPr>
              <a:t>φωτός, ώστε </a:t>
            </a:r>
            <a:r>
              <a:rPr sz="2000" dirty="0">
                <a:latin typeface="Calibri"/>
                <a:cs typeface="Calibri"/>
              </a:rPr>
              <a:t>να μην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ανακλώνται</a:t>
            </a:r>
            <a:r>
              <a:rPr sz="2000" spc="-10" dirty="0">
                <a:latin typeface="Calibri"/>
                <a:cs typeface="Calibri"/>
              </a:rPr>
              <a:t> στο</a:t>
            </a:r>
            <a:r>
              <a:rPr sz="2000" spc="-5" dirty="0">
                <a:latin typeface="Calibri"/>
                <a:cs typeface="Calibri"/>
              </a:rPr>
              <a:t> μάτι.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Σχηματίζει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200"/>
              </a:lnSpc>
              <a:spcBef>
                <a:spcPts val="475"/>
              </a:spcBef>
              <a:tabLst>
                <a:tab pos="354965" algn="l"/>
              </a:tabLst>
            </a:pPr>
            <a:r>
              <a:rPr sz="2000" spc="-409" dirty="0">
                <a:latin typeface="Wingdings"/>
                <a:cs typeface="Wingdings"/>
              </a:rPr>
              <a:t></a:t>
            </a:r>
            <a:r>
              <a:rPr sz="2000" spc="-409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alibri"/>
                <a:cs typeface="Calibri"/>
              </a:rPr>
              <a:t>Στο πρόσθιο τμήμα, </a:t>
            </a:r>
            <a:r>
              <a:rPr sz="2000" dirty="0"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ίριδα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(αποτελείται από λείους μυς που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ρυθμίζουν το εύρος </a:t>
            </a:r>
            <a:r>
              <a:rPr sz="2000" dirty="0">
                <a:latin typeface="Calibri"/>
                <a:cs typeface="Calibri"/>
              </a:rPr>
              <a:t>της </a:t>
            </a:r>
            <a:r>
              <a:rPr sz="2000" spc="-5" dirty="0">
                <a:latin typeface="Calibri"/>
                <a:cs typeface="Calibri"/>
              </a:rPr>
              <a:t>κόρης </a:t>
            </a:r>
            <a:r>
              <a:rPr sz="2000" dirty="0">
                <a:latin typeface="Calibri"/>
                <a:cs typeface="Calibri"/>
              </a:rPr>
              <a:t> του</a:t>
            </a:r>
            <a:r>
              <a:rPr sz="2000" spc="-5" dirty="0">
                <a:latin typeface="Calibri"/>
                <a:cs typeface="Calibri"/>
              </a:rPr>
              <a:t> ματιού).</a:t>
            </a:r>
            <a:endParaRPr sz="2000">
              <a:latin typeface="Calibri"/>
              <a:cs typeface="Calibri"/>
            </a:endParaRPr>
          </a:p>
          <a:p>
            <a:pPr marL="355600" marR="113664" indent="-343535">
              <a:lnSpc>
                <a:spcPct val="80200"/>
              </a:lnSpc>
              <a:spcBef>
                <a:spcPts val="475"/>
              </a:spcBef>
              <a:tabLst>
                <a:tab pos="354965" algn="l"/>
              </a:tabLst>
            </a:pPr>
            <a:r>
              <a:rPr sz="2000" spc="-409" dirty="0">
                <a:latin typeface="Wingdings"/>
                <a:cs typeface="Wingdings"/>
              </a:rPr>
              <a:t></a:t>
            </a:r>
            <a:r>
              <a:rPr sz="2000" spc="-409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alibri"/>
                <a:cs typeface="Calibri"/>
              </a:rPr>
              <a:t>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ακτινωτό σώμα </a:t>
            </a:r>
            <a:r>
              <a:rPr sz="2000" spc="-5" dirty="0">
                <a:latin typeface="Calibri"/>
                <a:cs typeface="Calibri"/>
              </a:rPr>
              <a:t>(πίσω </a:t>
            </a:r>
            <a:r>
              <a:rPr sz="2000" spc="-10" dirty="0">
                <a:latin typeface="Calibri"/>
                <a:cs typeface="Calibri"/>
              </a:rPr>
              <a:t>από </a:t>
            </a:r>
            <a:r>
              <a:rPr sz="2000" spc="-5" dirty="0">
                <a:latin typeface="Calibri"/>
                <a:cs typeface="Calibri"/>
              </a:rPr>
              <a:t>το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σημείο σύνδεσης </a:t>
            </a:r>
            <a:r>
              <a:rPr sz="2000" dirty="0">
                <a:latin typeface="Calibri"/>
                <a:cs typeface="Calibri"/>
              </a:rPr>
              <a:t>του </a:t>
            </a:r>
            <a:r>
              <a:rPr sz="2000" spc="-5" dirty="0">
                <a:latin typeface="Calibri"/>
                <a:cs typeface="Calibri"/>
              </a:rPr>
              <a:t>σκληρού </a:t>
            </a:r>
            <a:r>
              <a:rPr sz="2000" dirty="0">
                <a:latin typeface="Calibri"/>
                <a:cs typeface="Calibri"/>
              </a:rPr>
              <a:t> και</a:t>
            </a:r>
            <a:r>
              <a:rPr sz="2000" spc="-5" dirty="0">
                <a:latin typeface="Calibri"/>
                <a:cs typeface="Calibri"/>
              </a:rPr>
              <a:t> του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κερατοειδούς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χιτώνα).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1290" y="1906523"/>
            <a:ext cx="4392167" cy="39593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Καρβουντζή</a:t>
            </a:r>
            <a:r>
              <a:rPr spc="-15" dirty="0"/>
              <a:t> </a:t>
            </a:r>
            <a:r>
              <a:rPr spc="-10" dirty="0"/>
              <a:t>Ηλιάνα </a:t>
            </a:r>
            <a:r>
              <a:rPr spc="-5" dirty="0"/>
              <a:t>Βιολόγος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1974</Words>
  <Application>Microsoft Office PowerPoint</Application>
  <PresentationFormat>Προσαρμογή</PresentationFormat>
  <Paragraphs>251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Office Theme</vt:lpstr>
      <vt:lpstr>ΑΙΣΘΗΤΗΡΙΑ ΟΡΓΑΝΑ - ΑΙΣΘΗΣΕΙΣ</vt:lpstr>
      <vt:lpstr>ΥΠΟΔΟΧΕΙΣ</vt:lpstr>
      <vt:lpstr>ΚΑΤΗΓΟΡΙΕΣ ΥΠΟΔΟΧΕΩΝ</vt:lpstr>
      <vt:lpstr>ΠΟΥ ΒΡΙΣΚΟΝΤΑΙ ΟΙ ΑΙΣΘΗΤΗΡΙΟΙ  ΥΠΟΔΟΧΕΙΣ</vt:lpstr>
      <vt:lpstr>ΑΙΣΘΗΣΕΙΣ</vt:lpstr>
      <vt:lpstr>Διαφάνεια 6</vt:lpstr>
      <vt:lpstr>ΕΙΔΙΚΕΣ ΑΙΣΘΗΣΕΙΣ - ΟΡΑΣΗ</vt:lpstr>
      <vt:lpstr>Σκληρός χιτώνας</vt:lpstr>
      <vt:lpstr>Χοριοειδής χιτώνας</vt:lpstr>
      <vt:lpstr>Αμφιβληστροειδής χιτώνας</vt:lpstr>
      <vt:lpstr>Αμφιβληστροειδής</vt:lpstr>
      <vt:lpstr>Έλεγχος έντασης του εισερχομένου  φωτός</vt:lpstr>
      <vt:lpstr>Εστίαση</vt:lpstr>
      <vt:lpstr>Διαθλαστική συσκευή</vt:lpstr>
      <vt:lpstr>Διαφάνεια 15</vt:lpstr>
      <vt:lpstr>Σχηματισμός ειδώλου</vt:lpstr>
      <vt:lpstr>Πώς βλέπουμε</vt:lpstr>
      <vt:lpstr>Προβλήματα που αφορούν την  εστίαση</vt:lpstr>
      <vt:lpstr>Πρεσβυωπία</vt:lpstr>
      <vt:lpstr>Μυωπία</vt:lpstr>
      <vt:lpstr>Υπερμετρωπία</vt:lpstr>
      <vt:lpstr>Γλαύκωμα</vt:lpstr>
      <vt:lpstr>Διαφάνεια 23</vt:lpstr>
      <vt:lpstr>Ραβδία</vt:lpstr>
      <vt:lpstr>Τρόπος λειτουργίας ραβδίων</vt:lpstr>
      <vt:lpstr>Κωνία</vt:lpstr>
      <vt:lpstr>Τριχρωματική θεωρία της όρασης</vt:lpstr>
      <vt:lpstr>Αχρωματοψία</vt:lpstr>
      <vt:lpstr>Διαφάνεια 29</vt:lpstr>
      <vt:lpstr>Ακοή - Ισορροπία</vt:lpstr>
      <vt:lpstr>Εξωτερικό αυτί</vt:lpstr>
      <vt:lpstr>Μέσο αυτί</vt:lpstr>
      <vt:lpstr>Εσωτερικό αυτί</vt:lpstr>
      <vt:lpstr>Εσωτερικό αυτί</vt:lpstr>
      <vt:lpstr>Στάδια δημιουργίας αίσθησης ακοής</vt:lpstr>
      <vt:lpstr>Η αίσθηση της ισορροπίας</vt:lpstr>
      <vt:lpstr>Η αίσθηση της ισορροπίας</vt:lpstr>
      <vt:lpstr>Όσφρηση και Γεύση</vt:lpstr>
      <vt:lpstr>Όσφρηση</vt:lpstr>
      <vt:lpstr>Τρόπος δημιουργίας αίσθησης της  όσφρησης</vt:lpstr>
      <vt:lpstr>Χαρακτηριστικά της όσφρησης</vt:lpstr>
      <vt:lpstr>Γεύση</vt:lpstr>
      <vt:lpstr>Τρόπος δημιουργίας αίσθησης της  γεύσης</vt:lpstr>
      <vt:lpstr>Χαρακτηριστικά της γεύσης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ais8itiria_organa_ais8iseis</dc:title>
  <dc:creator>OfficeUser</dc:creator>
  <cp:lastModifiedBy>LAGA</cp:lastModifiedBy>
  <cp:revision>7</cp:revision>
  <dcterms:created xsi:type="dcterms:W3CDTF">2022-02-28T15:17:48Z</dcterms:created>
  <dcterms:modified xsi:type="dcterms:W3CDTF">2023-02-19T17:05:52Z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2014-04-02T00:00:00Z</vt:filetime>
  </property>
  <property fmtid="{D5CDD505-2E9C-101B-9397-08002B2CF9AE}" pid="3" name="Creator">
    <vt:lpwstr>PDFCreator 1.9.2.0</vt:lpwstr>
  </property>
  <property fmtid="{D5CDD505-2E9C-101B-9397-08002B2CF9AE}" pid="4" name="LastSaved">
    <vt:filetime>2022-02-28T00:00:00Z</vt:filetime>
  </property>
</Properties>
</file>