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62" r:id="rId14"/>
    <p:sldId id="263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5" r:id="rId27"/>
    <p:sldId id="283" r:id="rId28"/>
    <p:sldId id="287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11392-4DBA-482B-BD13-A294AE64CEA0}" type="datetimeFigureOut">
              <a:rPr lang="en-US"/>
              <a:pPr>
                <a:defRPr/>
              </a:pPr>
              <a:t>11/9/2016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4D7B-2706-41C6-8932-76BC93634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20E6E-FCC1-4C6C-BAD0-3CEFC7546D6A}" type="datetimeFigureOut">
              <a:rPr lang="en-US"/>
              <a:pPr>
                <a:defRPr/>
              </a:pPr>
              <a:t>11/9/2016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83215-05BB-439C-8F00-46BDED469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E9ABD-7CBA-4D1E-9891-721FD56F7712}" type="datetimeFigureOut">
              <a:rPr lang="en-US"/>
              <a:pPr>
                <a:defRPr/>
              </a:pPr>
              <a:t>11/9/2016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756B1-F444-490C-A555-B5F236EAE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6A825-0FB9-4CB5-A768-407E9C224E3A}" type="datetimeFigureOut">
              <a:rPr lang="en-US"/>
              <a:pPr>
                <a:defRPr/>
              </a:pPr>
              <a:t>11/9/2016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D1A76-5F48-4FF5-94EF-EE8C56098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ABF71-2B96-46AB-A417-83549847981D}" type="datetimeFigureOut">
              <a:rPr lang="en-US"/>
              <a:pPr>
                <a:defRPr/>
              </a:pPr>
              <a:t>11/9/2016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E8374-8FFB-4903-BB50-E667D6BFA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7EF1F-1F4A-40CA-9F00-F8AA5F595A3F}" type="datetimeFigureOut">
              <a:rPr lang="en-US"/>
              <a:pPr>
                <a:defRPr/>
              </a:pPr>
              <a:t>11/9/2016</a:t>
            </a:fld>
            <a:endParaRPr 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2153A-818D-4F45-9121-027044AC8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6439-2881-4E4B-A731-8458CEF4119A}" type="datetimeFigureOut">
              <a:rPr lang="en-US"/>
              <a:pPr>
                <a:defRPr/>
              </a:pPr>
              <a:t>11/9/2016</a:t>
            </a:fld>
            <a:endParaRPr lang="en-US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9969B-71B1-4DF3-9F1C-C88ED3159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9988D-AB12-4245-BD99-588E302C7A57}" type="datetimeFigureOut">
              <a:rPr lang="en-US"/>
              <a:pPr>
                <a:defRPr/>
              </a:pPr>
              <a:t>11/9/2016</a:t>
            </a:fld>
            <a:endParaRPr lang="en-US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30C84-59FA-4803-AB7E-97EC028C4E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3F648-8390-45FF-BB10-430DA5276FAD}" type="datetimeFigureOut">
              <a:rPr lang="en-US"/>
              <a:pPr>
                <a:defRPr/>
              </a:pPr>
              <a:t>11/9/2016</a:t>
            </a:fld>
            <a:endParaRPr lang="en-US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6F615-988D-4BE6-B7CB-03259EEE3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98EEB-09A0-4246-A37C-B0028E3C639E}" type="datetimeFigureOut">
              <a:rPr lang="en-US"/>
              <a:pPr>
                <a:defRPr/>
              </a:pPr>
              <a:t>11/9/2016</a:t>
            </a:fld>
            <a:endParaRPr 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0829A-054E-4636-BD0E-65F288A1E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9E80F-5199-47B4-8059-6D488A51558A}" type="datetimeFigureOut">
              <a:rPr lang="en-US"/>
              <a:pPr>
                <a:defRPr/>
              </a:pPr>
              <a:t>11/9/2016</a:t>
            </a:fld>
            <a:endParaRPr 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0099C-D415-4C98-AC61-DE0E732D4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9D343E16-C55D-49AE-83FF-9152C5180E5E}" type="datetimeFigureOut">
              <a:rPr lang="en-US"/>
              <a:pPr>
                <a:defRPr/>
              </a:pPr>
              <a:t>11/9/2016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828F0ACA-FEEB-42D6-AFD3-0E5F261A0B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upload.wikimedia.org/wikipedia/commons/b/b6/Esophageal_varices_-_wale.jpg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Αιμορραγία από τον πεπτικό σωλήνα</a:t>
            </a:r>
          </a:p>
        </p:txBody>
      </p:sp>
      <p:sp>
        <p:nvSpPr>
          <p:cNvPr id="2051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z="2400" b="1" smtClean="0">
                <a:solidFill>
                  <a:srgbClr val="FFFF00"/>
                </a:solidFill>
              </a:rPr>
              <a:t>Ξενοφών Σινωπίδης</a:t>
            </a:r>
          </a:p>
          <a:p>
            <a:r>
              <a:rPr lang="el-GR" sz="2400" b="1" smtClean="0">
                <a:solidFill>
                  <a:srgbClr val="FFFF00"/>
                </a:solidFill>
              </a:rPr>
              <a:t>Επίκουρος Καθηγητής Παιδοχειρουργικής</a:t>
            </a:r>
          </a:p>
        </p:txBody>
      </p:sp>
      <p:sp>
        <p:nvSpPr>
          <p:cNvPr id="2052" name="3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Αιμορραγία – Εντόπιση βλάβης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914400" y="2332038"/>
            <a:ext cx="8229600" cy="4525962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l-GR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</a:t>
            </a:r>
            <a:r>
              <a:rPr lang="el-GR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Ανώτερο και κατώτερο γαστρεντερικό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Αιμορραγική νόσος νεογνών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Αιμαγγείωμα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Σύνδρομο </a:t>
            </a:r>
            <a:r>
              <a:rPr lang="en-U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Weber – Rendu – Osler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Αρτηριοφλεβική δυσπλασία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Νεόπλασμα</a:t>
            </a:r>
          </a:p>
        </p:txBody>
      </p:sp>
      <p:sp>
        <p:nvSpPr>
          <p:cNvPr id="11268" name="3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Αιμορραγία – Εντόπιση βλάβης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xfrm>
            <a:off x="381000" y="12954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l-GR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Κατώτερο γαστρεντερικό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Κολίτιδα – αλλεργία στο γάλα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Ηωσινοφιλική κολίτιδα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Γαστρεντερίτιδα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Εγκολεασμός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Πορφύρα </a:t>
            </a:r>
            <a:r>
              <a:rPr lang="en-U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Henoch – Schonlein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Πολύποδας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Φλεγμονώδης νόσος του εντέρου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Συστροφή του εντέρου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Εκκόλπωμα του </a:t>
            </a:r>
            <a:r>
              <a:rPr lang="en-U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Meckel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Λεμφοζιδιακή υπερπλασία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Ψευδομεμβρανώδης κολίτιδα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Αιμολυτικό – ουραιμικό σύνδρομο</a:t>
            </a:r>
          </a:p>
        </p:txBody>
      </p:sp>
      <p:sp>
        <p:nvSpPr>
          <p:cNvPr id="12292" name="3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Μικροσκοπική αιμορραγία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xfrm>
            <a:off x="685800" y="233203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Οισοφαγίτιδα από παλινδρόμηση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Ανατομικές ανωμαλίες (διπλασιασμός του εντέρου)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Φλεγμονώδης νόσος του εντέρου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Αμοιβάδωση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Τροφική αλλεργία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Διατροφή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Νεοπλασίες</a:t>
            </a:r>
          </a:p>
        </p:txBody>
      </p:sp>
      <p:sp>
        <p:nvSpPr>
          <p:cNvPr id="13316" name="3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Στόχοι της θεραπευτικής αντιμετώπισης της αιμορραγίας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xfrm>
            <a:off x="1752600" y="3048000"/>
            <a:ext cx="8229600" cy="4525963"/>
          </a:xfrm>
        </p:spPr>
        <p:txBody>
          <a:bodyPr/>
          <a:lstStyle/>
          <a:p>
            <a:pPr marL="609600" indent="-609600" eaLnBrk="1" hangingPunct="1">
              <a:buFont typeface="Arial" charset="0"/>
              <a:buAutoNum type="arabicPeriod"/>
              <a:defRPr/>
            </a:pP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Διόρθωση </a:t>
            </a:r>
            <a:r>
              <a:rPr lang="el-GR" sz="2400" b="1" dirty="0" smtClean="0">
                <a:solidFill>
                  <a:srgbClr val="FFFF00"/>
                </a:solidFill>
                <a:latin typeface="Arial" charset="0"/>
              </a:rPr>
              <a:t>υποογκαιμίας</a:t>
            </a:r>
          </a:p>
          <a:p>
            <a:pPr marL="609600" indent="-609600" eaLnBrk="1" hangingPunct="1">
              <a:buFont typeface="Arial" charset="0"/>
              <a:buAutoNum type="arabicPeriod"/>
              <a:defRPr/>
            </a:pP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Διόρθωση αναιμίας</a:t>
            </a:r>
          </a:p>
          <a:p>
            <a:pPr marL="609600" indent="-609600" eaLnBrk="1" hangingPunct="1">
              <a:buFont typeface="Arial" charset="0"/>
              <a:buAutoNum type="arabicPeriod"/>
              <a:defRPr/>
            </a:pP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Επίσχεση αιμορραγίας</a:t>
            </a:r>
          </a:p>
          <a:p>
            <a:pPr marL="609600" indent="-609600" eaLnBrk="1" hangingPunct="1">
              <a:buFont typeface="Arial" charset="0"/>
              <a:buAutoNum type="arabicPeriod"/>
              <a:defRPr/>
            </a:pP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Πρόληψη της υποτροπής</a:t>
            </a:r>
          </a:p>
          <a:p>
            <a:pPr marL="609600" indent="-609600" eaLnBrk="1" hangingPunct="1">
              <a:buFont typeface="Arial" charset="0"/>
              <a:buAutoNum type="arabicPeriod"/>
              <a:defRPr/>
            </a:pP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Αιτιολογική διάγνωση</a:t>
            </a:r>
          </a:p>
          <a:p>
            <a:pPr marL="609600" indent="-609600" eaLnBrk="1" hangingPunct="1">
              <a:buFont typeface="Arial" charset="0"/>
              <a:buAutoNum type="arabicPeriod"/>
              <a:defRPr/>
            </a:pPr>
            <a:endParaRPr lang="el-GR" sz="2400" b="1" dirty="0" smtClean="0">
              <a:solidFill>
                <a:srgbClr val="FFFF00"/>
              </a:solidFill>
              <a:latin typeface="Arial" charset="0"/>
            </a:endParaRPr>
          </a:p>
          <a:p>
            <a:pPr marL="609600" indent="-609600" eaLnBrk="1" hangingPunct="1">
              <a:buFont typeface="Arial" charset="0"/>
              <a:buAutoNum type="arabicPeriod"/>
              <a:defRPr/>
            </a:pPr>
            <a:endParaRPr lang="el-GR" dirty="0" smtClean="0">
              <a:latin typeface="Arial" charset="0"/>
            </a:endParaRPr>
          </a:p>
        </p:txBody>
      </p:sp>
      <p:sp>
        <p:nvSpPr>
          <p:cNvPr id="14340" name="3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Θεραπευτική παρέμβαση</a:t>
            </a:r>
            <a:r>
              <a:rPr lang="en-U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αιμορραγίας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Μέτρηση </a:t>
            </a:r>
            <a:r>
              <a:rPr lang="el-GR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σφύξεων</a:t>
            </a: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και αρτηριακής πίεσης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Τοποθέτηση δύο φλεβικών γραμμών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Χορήγηση κρυσταλλικών ή κολλοειδών διαλυμάτων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Διαδοχικές μετρήσεις </a:t>
            </a:r>
            <a:r>
              <a:rPr lang="en-U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Hb Ht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Προσδιορισμός ομάδας αίματος, </a:t>
            </a:r>
            <a:r>
              <a:rPr lang="el-GR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διασταύρωση</a:t>
            </a: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και ετοιμότητα για μετάγγιση αίματος ή συμπυκνωμένων ερυθρών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Τοποθέτηση ρινογαστρικού καθετήρα</a:t>
            </a:r>
          </a:p>
        </p:txBody>
      </p:sp>
      <p:sp>
        <p:nvSpPr>
          <p:cNvPr id="15364" name="3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7" descr="n55512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447800"/>
            <a:ext cx="569595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2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 descr="necrotizing-enterocolit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533400"/>
            <a:ext cx="428625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2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 descr="jp200844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143000"/>
            <a:ext cx="5105400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2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 descr="Pneumatosis intestinalis. Photo courtesy of Loren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05000"/>
            <a:ext cx="383381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7" descr="Unfortunately we are unable to provide accessible alternative text for this. If you require assistance to access this image, please contact help@nature.com or the auth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905000"/>
            <a:ext cx="3933825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3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 descr="ans7_intussuscep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447800"/>
            <a:ext cx="4572000" cy="421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2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- Τίτλος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Κλινικές μορφές</a:t>
            </a:r>
          </a:p>
        </p:txBody>
      </p:sp>
      <p:sp>
        <p:nvSpPr>
          <p:cNvPr id="14340" name="Rectangle 4"/>
          <p:cNvSpPr>
            <a:spLocks noGrp="1"/>
          </p:cNvSpPr>
          <p:nvPr>
            <p:ph type="body" idx="4294967295"/>
          </p:nvPr>
        </p:nvSpPr>
        <p:spPr>
          <a:xfrm>
            <a:off x="914400" y="23320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Αιματέμεση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Καφεοειδείς έμετοι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Μέλαινες κενώσεις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Αποβολή ερυθρού αίματος από το ορθό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Ερυθρές γραμμώσεις κοπράνων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Λανθάνουσα αιμορραγία</a:t>
            </a:r>
          </a:p>
          <a:p>
            <a:pPr eaLnBrk="1" hangingPunct="1">
              <a:defRPr/>
            </a:pPr>
            <a:endParaRPr lang="el-GR" sz="2400" b="1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76" name="3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Intussuscep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295400"/>
            <a:ext cx="3932238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2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 descr="intest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676400"/>
            <a:ext cx="6162675" cy="346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2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unusual-fig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533400"/>
            <a:ext cx="5562600" cy="567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2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File:Esophageal varices - wal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752600"/>
            <a:ext cx="379095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2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 descr="Imag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838200"/>
            <a:ext cx="4692650" cy="548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2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3" descr="C:\Users\Xenophon\Pictures\showimage.cfm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692150"/>
            <a:ext cx="4608512" cy="567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2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3887788" cy="4495800"/>
          </a:xfrm>
        </p:spPr>
        <p:txBody>
          <a:bodyPr/>
          <a:lstStyle/>
          <a:p>
            <a:pPr eaLnBrk="1" hangingPunct="1"/>
            <a:r>
              <a:rPr lang="el-GR" sz="2400" b="1" smtClean="0">
                <a:solidFill>
                  <a:srgbClr val="FFFF00"/>
                </a:solidFill>
                <a:latin typeface="Arial" charset="0"/>
                <a:cs typeface="Arial" charset="0"/>
              </a:rPr>
              <a:t>Νεογνό ηλικίας μίας ημέρας</a:t>
            </a:r>
          </a:p>
          <a:p>
            <a:pPr eaLnBrk="1" hangingPunct="1"/>
            <a:r>
              <a:rPr lang="el-GR" sz="2400" b="1" smtClean="0">
                <a:solidFill>
                  <a:srgbClr val="FFFF00"/>
                </a:solidFill>
                <a:latin typeface="Arial" charset="0"/>
                <a:cs typeface="Arial" charset="0"/>
              </a:rPr>
              <a:t>Μετεωρισμένη κοιλία</a:t>
            </a:r>
          </a:p>
          <a:p>
            <a:pPr eaLnBrk="1" hangingPunct="1"/>
            <a:r>
              <a:rPr lang="el-GR" sz="2400" b="1" smtClean="0">
                <a:solidFill>
                  <a:srgbClr val="FFFF00"/>
                </a:solidFill>
                <a:latin typeface="Arial" charset="0"/>
                <a:cs typeface="Arial" charset="0"/>
              </a:rPr>
              <a:t>Ανησυχία</a:t>
            </a:r>
          </a:p>
          <a:p>
            <a:pPr eaLnBrk="1" hangingPunct="1"/>
            <a:r>
              <a:rPr lang="el-GR" sz="2400" b="1" smtClean="0">
                <a:solidFill>
                  <a:srgbClr val="FFFF00"/>
                </a:solidFill>
                <a:latin typeface="Arial" charset="0"/>
                <a:cs typeface="Arial" charset="0"/>
              </a:rPr>
              <a:t>Νωθρότητα</a:t>
            </a:r>
          </a:p>
          <a:p>
            <a:pPr eaLnBrk="1" hangingPunct="1"/>
            <a:r>
              <a:rPr lang="el-GR" sz="2400" b="1" smtClean="0">
                <a:solidFill>
                  <a:srgbClr val="FFFF00"/>
                </a:solidFill>
                <a:latin typeface="Arial" charset="0"/>
                <a:cs typeface="Arial" charset="0"/>
              </a:rPr>
              <a:t>Έμετοι</a:t>
            </a:r>
          </a:p>
          <a:p>
            <a:pPr eaLnBrk="1" hangingPunct="1"/>
            <a:r>
              <a:rPr lang="el-GR" sz="2400" b="1" smtClean="0">
                <a:solidFill>
                  <a:srgbClr val="FFFF00"/>
                </a:solidFill>
                <a:latin typeface="Arial" charset="0"/>
                <a:cs typeface="Arial" charset="0"/>
              </a:rPr>
              <a:t>Αιματηρή κένωση</a:t>
            </a:r>
          </a:p>
        </p:txBody>
      </p:sp>
      <p:pic>
        <p:nvPicPr>
          <p:cNvPr id="27651" name="Picture 2" descr="Supine radiograph in a newborn with midgut volvul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1700213"/>
            <a:ext cx="3300412" cy="451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4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adhb.govt.nz/newborn/teachingresources/radiology/AXR/Malrotation/Volvulus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908050"/>
            <a:ext cx="4321175" cy="503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2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img.medscape.com/pi/emed/ckb/pediatrics_general/926676-930313-14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341438"/>
            <a:ext cx="5761037" cy="410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2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xfrm>
            <a:off x="609600" y="914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Διαφορική διάγνωση αιμορραγίας πεπτικού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685800" y="25908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Διατροφικά προϊόντα 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Ενώσεις που περιέχουν σίδηρο, βισμούθιο, άνθρακα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Κατάποση αίματος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Αιμόπτυση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Αιματουρία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Αιμορραγία γεννητικών οργάνων</a:t>
            </a:r>
          </a:p>
        </p:txBody>
      </p:sp>
      <p:sp>
        <p:nvSpPr>
          <p:cNvPr id="4100" name="3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Συνοδά συμπτώματα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1295400" y="233203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Ιστορικό κοιλιακού άλγους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Εντόπιση κοιλιακού άλγους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Είδος κοιλιακού άλγους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Ιστορικό θρόμβωσης ομφαλικής αρτηρίας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Ιστορικό ηπατοπάθειας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Πυρετός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Αναιμία</a:t>
            </a:r>
          </a:p>
          <a:p>
            <a:pPr eaLnBrk="1" hangingPunct="1">
              <a:lnSpc>
                <a:spcPct val="90000"/>
              </a:lnSpc>
              <a:defRPr/>
            </a:pPr>
            <a:endParaRPr lang="el-GR" sz="2400" b="1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l-GR" smtClean="0">
              <a:latin typeface="Arial" charset="0"/>
            </a:endParaRPr>
          </a:p>
        </p:txBody>
      </p:sp>
      <p:sp>
        <p:nvSpPr>
          <p:cNvPr id="5124" name="3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Διαγνωστική προσπέλαση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Κλινική εκτίμηση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Τοποθέτηση ρινογαστρικού καθετήρα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Διαδοχικές μετρήσεις </a:t>
            </a:r>
            <a:r>
              <a:rPr lang="en-U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Ht </a:t>
            </a: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και </a:t>
            </a:r>
            <a:r>
              <a:rPr lang="en-U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Hb</a:t>
            </a:r>
            <a:endParaRPr lang="el-GR" sz="2400" b="1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Βιοχημικές εξετάσεις</a:t>
            </a:r>
          </a:p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Apt test</a:t>
            </a:r>
            <a:endParaRPr lang="el-GR" sz="2400" b="1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Ενδοσκόπηση</a:t>
            </a:r>
            <a:endParaRPr lang="en-US" sz="2400" b="1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Αγγειογραφία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Σπινθηρογράφημα με Τεχνήτιο</a:t>
            </a:r>
            <a:r>
              <a:rPr lang="en-U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-99m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Σπινθηρογράφημα με Κολλοειδές ή Σεσημασμένα ερυθρά με Τεχνήτιο-</a:t>
            </a:r>
            <a:r>
              <a:rPr lang="en-U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99m</a:t>
            </a:r>
          </a:p>
          <a:p>
            <a:pPr eaLnBrk="1" hangingPunct="1">
              <a:defRPr/>
            </a:pPr>
            <a:endParaRPr lang="en-US" sz="2400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eaLnBrk="1" hangingPunct="1">
              <a:defRPr/>
            </a:pPr>
            <a:endParaRPr lang="el-GR" sz="2800" smtClean="0">
              <a:latin typeface="Arial" charset="0"/>
            </a:endParaRPr>
          </a:p>
          <a:p>
            <a:pPr eaLnBrk="1" hangingPunct="1">
              <a:defRPr/>
            </a:pPr>
            <a:endParaRPr lang="el-GR" sz="2800" smtClean="0">
              <a:latin typeface="Arial" charset="0"/>
            </a:endParaRPr>
          </a:p>
          <a:p>
            <a:pPr eaLnBrk="1" hangingPunct="1">
              <a:defRPr/>
            </a:pPr>
            <a:endParaRPr lang="el-GR" sz="2800" smtClean="0">
              <a:latin typeface="Arial" charset="0"/>
            </a:endParaRPr>
          </a:p>
        </p:txBody>
      </p:sp>
      <p:sp>
        <p:nvSpPr>
          <p:cNvPr id="6148" name="3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Αίτια αιμορραγίας ανάλογα με την ηλικία </a:t>
            </a:r>
            <a:b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Βρεφική ηλικία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Κατάποση μητρικού αίματος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Βακτηριακή γαστρεντερίτιδα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Ραγάδα πρωκτικού δακτυλίου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Αλλεργία στο γάλα της αγελάδας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Νεκρωτική εντεροκολίτιδα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Εγκολεασμός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Λεμφοζιδιακή</a:t>
            </a: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υπερπλασία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Συστροφή του εντέρου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Αιμορραγική νόσος νεογνών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Εκκόλπωμα</a:t>
            </a: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του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Meckel (</a:t>
            </a:r>
            <a:r>
              <a:rPr lang="el-GR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Μεκκέλειος</a:t>
            </a: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απόφυση)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Stress </a:t>
            </a: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έλκη</a:t>
            </a:r>
          </a:p>
        </p:txBody>
      </p:sp>
      <p:sp>
        <p:nvSpPr>
          <p:cNvPr id="7172" name="3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Αίτια αιμορραγίας ανάλογα με την ηλικία Παιδική ηλικία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l-GR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Βακτηριδιακή</a:t>
            </a: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γαστρεντερίτιδα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Ραγάδα πρωκτικού δακτυλίου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Εγκολεασμός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Έλκος – γαστρίτιδα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Επίσταξη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Πολύποδες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Σύνδρομο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Mallory – Weiss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Κιρσοί οισοφάγου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Οισοφαγίτιδα</a:t>
            </a:r>
          </a:p>
          <a:p>
            <a:pPr eaLnBrk="1" hangingPunct="1">
              <a:lnSpc>
                <a:spcPct val="80000"/>
              </a:lnSpc>
              <a:defRPr/>
            </a:pPr>
            <a:endParaRPr lang="el-GR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l-GR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7652" name="Rectangle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Διαταραχές πηκτικού μηχανισμού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Εκκόλπωμα του </a:t>
            </a:r>
            <a:r>
              <a:rPr lang="en-U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Meckel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Λεμφοζιδιακή υπερπλασία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Ξένο σώμα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Αιμαγγείωμα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Σεξουαλική κακοποίηση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Αιμολυτικό – Ουραιμικό σύνδρομο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Πορφύρα </a:t>
            </a:r>
            <a:r>
              <a:rPr lang="en-U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Henoch – Schonlein</a:t>
            </a:r>
            <a:endParaRPr lang="el-GR" sz="2400" b="1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8197" name="4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Αίτια αιμορραγίας </a:t>
            </a:r>
            <a:b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Εφηβική ηλικία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Βακτηριακή γαστρεντερίτιδα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Φλεγμονώδης νόσος του εντέρου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Έλκος -  γαστρίτιδα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Σύνδρομο </a:t>
            </a:r>
            <a:r>
              <a:rPr lang="en-U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Mallory -  Weiss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Πολύποδες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Κιρσοί οισοφάγου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Οισοφαγίτιδα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Διαταραχές πήξης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Τηλεαγγειεκτασία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Αιμορροΐδες</a:t>
            </a:r>
          </a:p>
          <a:p>
            <a:pPr eaLnBrk="1" hangingPunct="1">
              <a:lnSpc>
                <a:spcPct val="80000"/>
              </a:lnSpc>
              <a:defRPr/>
            </a:pPr>
            <a:endParaRPr lang="el-GR" sz="2400" b="1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220" name="3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Αιμορραγία – Εντόπιση βλάβης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l-GR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</a:t>
            </a:r>
            <a:r>
              <a:rPr lang="el-GR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Ανώτερο γαστρεντερικό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Επίσταξη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Οισοφαγίτιδα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Έλκος στομάχου – γαστρίτιδα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Έλκος δωδεκαδακτύλου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Κιρσοί οισοφάγου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Σύνδρομο </a:t>
            </a:r>
            <a:r>
              <a:rPr lang="en-U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Mallory – Weiss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Ξένο σώμα</a:t>
            </a:r>
          </a:p>
          <a:p>
            <a:pPr eaLnBrk="1" hangingPunct="1">
              <a:defRPr/>
            </a:pPr>
            <a:r>
              <a:rPr lang="el-GR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Κατάποση καυστικής ουσίας</a:t>
            </a:r>
          </a:p>
        </p:txBody>
      </p:sp>
      <p:sp>
        <p:nvSpPr>
          <p:cNvPr id="10244" name="3 - Ορθογώνιο"/>
          <p:cNvSpPr>
            <a:spLocks noChangeArrowheads="1"/>
          </p:cNvSpPr>
          <p:nvPr/>
        </p:nvSpPr>
        <p:spPr bwMode="auto">
          <a:xfrm>
            <a:off x="2438400" y="6488113"/>
            <a:ext cx="670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solidFill>
                  <a:srgbClr val="FFFF00"/>
                </a:solidFill>
              </a:rPr>
              <a:t>Facebook Page</a:t>
            </a:r>
            <a:r>
              <a:rPr lang="el-GR" i="1">
                <a:solidFill>
                  <a:srgbClr val="FFFF00"/>
                </a:solidFill>
              </a:rPr>
              <a:t>: Παιδοχειρουργική Πανεπιστημίου Πατρών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248</TotalTime>
  <Words>474</Words>
  <Application>Microsoft Office PowerPoint</Application>
  <PresentationFormat>Προβολή στην οθόνη (4:3)</PresentationFormat>
  <Paragraphs>166</Paragraphs>
  <Slides>28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31" baseType="lpstr">
      <vt:lpstr>Arial</vt:lpstr>
      <vt:lpstr>Calibri</vt:lpstr>
      <vt:lpstr>Θέμα του Office</vt:lpstr>
      <vt:lpstr>Αιμορραγία από τον πεπτικό σωλήνα</vt:lpstr>
      <vt:lpstr>Κλινικές μορφές</vt:lpstr>
      <vt:lpstr>Διαφορική διάγνωση αιμορραγίας πεπτικού</vt:lpstr>
      <vt:lpstr>Συνοδά συμπτώματα</vt:lpstr>
      <vt:lpstr>Διαγνωστική προσπέλαση</vt:lpstr>
      <vt:lpstr>Αίτια αιμορραγίας ανάλογα με την ηλικία  Βρεφική ηλικία</vt:lpstr>
      <vt:lpstr>Αίτια αιμορραγίας ανάλογα με την ηλικία Παιδική ηλικία</vt:lpstr>
      <vt:lpstr>Αίτια αιμορραγίας  Εφηβική ηλικία</vt:lpstr>
      <vt:lpstr>Αιμορραγία – Εντόπιση βλάβης</vt:lpstr>
      <vt:lpstr>Αιμορραγία – Εντόπιση βλάβης</vt:lpstr>
      <vt:lpstr>Αιμορραγία – Εντόπιση βλάβης</vt:lpstr>
      <vt:lpstr>Μικροσκοπική αιμορραγία</vt:lpstr>
      <vt:lpstr>Στόχοι της θεραπευτικής αντιμετώπισης της αιμορραγίας</vt:lpstr>
      <vt:lpstr>Θεραπευτική παρέμβαση αιμορραγίας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Αιμορραγία από τον πεπτικό σωλήνα</dc:title>
  <dc:creator>user</dc:creator>
  <cp:lastModifiedBy>user</cp:lastModifiedBy>
  <cp:revision>18</cp:revision>
  <dcterms:created xsi:type="dcterms:W3CDTF">2009-11-04T23:20:48Z</dcterms:created>
  <dcterms:modified xsi:type="dcterms:W3CDTF">2016-11-09T06:33:14Z</dcterms:modified>
</cp:coreProperties>
</file>