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sldIdLst>
    <p:sldId id="256" r:id="rId3"/>
    <p:sldId id="258" r:id="rId4"/>
    <p:sldId id="259" r:id="rId5"/>
    <p:sldId id="295" r:id="rId6"/>
    <p:sldId id="296" r:id="rId7"/>
    <p:sldId id="260" r:id="rId8"/>
    <p:sldId id="297" r:id="rId9"/>
    <p:sldId id="298" r:id="rId10"/>
    <p:sldId id="299" r:id="rId11"/>
    <p:sldId id="301" r:id="rId12"/>
    <p:sldId id="302" r:id="rId13"/>
    <p:sldId id="303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275" r:id="rId31"/>
    <p:sldId id="272" r:id="rId32"/>
    <p:sldId id="276" r:id="rId33"/>
    <p:sldId id="278" r:id="rId34"/>
    <p:sldId id="273" r:id="rId35"/>
    <p:sldId id="268" r:id="rId36"/>
    <p:sldId id="277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F58E2B84-2A7E-4A0B-BAE5-7B743EC1E32F}">
          <p14:sldIdLst>
            <p14:sldId id="256"/>
            <p14:sldId id="258"/>
            <p14:sldId id="259"/>
            <p14:sldId id="294"/>
            <p14:sldId id="295"/>
            <p14:sldId id="296"/>
            <p14:sldId id="260"/>
            <p14:sldId id="297"/>
            <p14:sldId id="298"/>
            <p14:sldId id="299"/>
            <p14:sldId id="300"/>
            <p14:sldId id="301"/>
            <p14:sldId id="302"/>
            <p14:sldId id="261"/>
            <p14:sldId id="303"/>
            <p14:sldId id="275"/>
            <p14:sldId id="272"/>
            <p14:sldId id="276"/>
            <p14:sldId id="278"/>
            <p14:sldId id="273"/>
            <p14:sldId id="268"/>
            <p14:sldId id="277"/>
          </p14:sldIdLst>
        </p14:section>
        <p14:section name="Untitled Section" id="{6B72420A-13FA-44EC-AA99-3FC5CC79086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O COMPUTERS" initials="IC" lastIdx="2" clrIdx="0">
    <p:extLst>
      <p:ext uri="{19B8F6BF-5375-455C-9EA6-DF929625EA0E}">
        <p15:presenceInfo xmlns:p15="http://schemas.microsoft.com/office/powerpoint/2012/main" xmlns="" userId="INFO COMPU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7.wmf"/><Relationship Id="rId7" Type="http://schemas.openxmlformats.org/officeDocument/2006/relationships/image" Target="../media/image14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3.wmf"/><Relationship Id="rId4" Type="http://schemas.openxmlformats.org/officeDocument/2006/relationships/image" Target="../media/image28.wmf"/><Relationship Id="rId9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6.wmf"/><Relationship Id="rId7" Type="http://schemas.openxmlformats.org/officeDocument/2006/relationships/image" Target="../media/image14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0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0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5F7C5E5-2A24-4A7C-9536-360BCC38158A}" type="slidenum">
              <a:rPr lang="en-GB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699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86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4E9F532-B5E4-4610-BC5B-E0A7C5394354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491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</a:t>
            </a:r>
            <a:endParaRPr/>
          </a:p>
        </p:txBody>
      </p:sp>
      <p:sp>
        <p:nvSpPr>
          <p:cNvPr id="390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6DED2FC-1E7E-4D10-83FE-5C841F61B98E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23878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35005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128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</a:t>
            </a:r>
            <a:endParaRPr/>
          </a:p>
        </p:txBody>
      </p:sp>
      <p:sp>
        <p:nvSpPr>
          <p:cNvPr id="392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D722289-6424-484A-ABBE-A1DF537F1015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376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8253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1484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1413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170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</a:t>
            </a:r>
            <a:endParaRPr/>
          </a:p>
        </p:txBody>
      </p:sp>
      <p:sp>
        <p:nvSpPr>
          <p:cNvPr id="392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D722289-6424-484A-ABBE-A1DF537F1015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165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</a:t>
            </a:r>
            <a:endParaRPr/>
          </a:p>
        </p:txBody>
      </p:sp>
      <p:sp>
        <p:nvSpPr>
          <p:cNvPr id="392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D722289-6424-484A-ABBE-A1DF537F1015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053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963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4981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1007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 rot="10800000">
            <a:off x="11796480" y="11796480"/>
            <a:ext cx="11796120" cy="11796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GB" sz="2000" strike="noStrike">
                <a:latin typeface="Arial"/>
              </a:rPr>
              <a:t>  </a:t>
            </a:r>
            <a:endParaRPr/>
          </a:p>
        </p:txBody>
      </p:sp>
      <p:sp>
        <p:nvSpPr>
          <p:cNvPr id="394" name="CustomShape 2"/>
          <p:cNvSpPr/>
          <p:nvPr/>
        </p:nvSpPr>
        <p:spPr>
          <a:xfrm rot="10800000">
            <a:off x="11796480" y="11796480"/>
            <a:ext cx="11796120" cy="1179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422124D-F853-46E6-B29D-65792140E8D8}" type="slidenum">
              <a:rPr lang="en-GB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127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241727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8644680" y="6441840"/>
            <a:ext cx="431640" cy="2671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C0A6B1B-53AB-4ABF-BCA1-3F0D64C6304B}" type="slidenum">
              <a:rPr lang="en-GB" sz="1200" strike="noStrike">
                <a:solidFill>
                  <a:srgbClr val="5075BC"/>
                </a:solidFill>
                <a:latin typeface="Calibri"/>
                <a:ea typeface="DejaVu Sans"/>
              </a:rPr>
              <a:pPr algn="ct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7" name="CustomShape 2"/>
          <p:cNvSpPr/>
          <p:nvPr/>
        </p:nvSpPr>
        <p:spPr>
          <a:xfrm>
            <a:off x="539640" y="6441480"/>
            <a:ext cx="7991640" cy="2671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000" strike="noStrike">
                <a:solidFill>
                  <a:srgbClr val="5075BC"/>
                </a:solidFill>
                <a:latin typeface="Calibri"/>
                <a:ea typeface="DejaVu Sans"/>
              </a:rPr>
              <a:t>Τίτλος Ενότητας</a:t>
            </a:r>
            <a:endParaRPr/>
          </a:p>
        </p:txBody>
      </p:sp>
      <p:pic>
        <p:nvPicPr>
          <p:cNvPr id="38" name="Picture 5"/>
          <p:cNvPicPr/>
          <p:nvPr/>
        </p:nvPicPr>
        <p:blipFill>
          <a:blip r:embed="rId15" cstate="print"/>
          <a:stretch/>
        </p:blipFill>
        <p:spPr>
          <a:xfrm>
            <a:off x="58680" y="6255360"/>
            <a:ext cx="430920" cy="568800"/>
          </a:xfrm>
          <a:prstGeom prst="rect">
            <a:avLst/>
          </a:prstGeom>
          <a:ln>
            <a:noFill/>
          </a:ln>
        </p:spPr>
      </p:pic>
      <p:sp>
        <p:nvSpPr>
          <p:cNvPr id="3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.png"/><Relationship Id="rId7" Type="http://schemas.openxmlformats.org/officeDocument/2006/relationships/image" Target="../media/image5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.png"/><Relationship Id="rId7" Type="http://schemas.openxmlformats.org/officeDocument/2006/relationships/image" Target="../media/image5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5.png"/><Relationship Id="rId7" Type="http://schemas.openxmlformats.org/officeDocument/2006/relationships/image" Target="../media/image6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58.wmf"/><Relationship Id="rId3" Type="http://schemas.openxmlformats.org/officeDocument/2006/relationships/image" Target="../media/image5.png"/><Relationship Id="rId7" Type="http://schemas.openxmlformats.org/officeDocument/2006/relationships/image" Target="../media/image89.wmf"/><Relationship Id="rId12" Type="http://schemas.openxmlformats.org/officeDocument/2006/relationships/image" Target="../media/image94.wmf"/><Relationship Id="rId17" Type="http://schemas.openxmlformats.org/officeDocument/2006/relationships/image" Target="../media/image57.wm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2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5" Type="http://schemas.openxmlformats.org/officeDocument/2006/relationships/image" Target="../media/image53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Relationship Id="rId14" Type="http://schemas.openxmlformats.org/officeDocument/2006/relationships/image" Target="../media/image9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wmf"/><Relationship Id="rId5" Type="http://schemas.openxmlformats.org/officeDocument/2006/relationships/image" Target="../media/image97.jpeg"/><Relationship Id="rId4" Type="http://schemas.openxmlformats.org/officeDocument/2006/relationships/image" Target="../media/image9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13.wmf"/><Relationship Id="rId3" Type="http://schemas.openxmlformats.org/officeDocument/2006/relationships/image" Target="../media/image5.png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5" Type="http://schemas.openxmlformats.org/officeDocument/2006/relationships/image" Target="../media/image115.png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89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899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85800" y="200664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strike="noStrike" dirty="0" err="1">
                <a:solidFill>
                  <a:srgbClr val="5075BC"/>
                </a:solidFill>
                <a:latin typeface="+mj-lt"/>
                <a:ea typeface="DejaVu Sans"/>
              </a:rPr>
              <a:t>Ψηφιακές</a:t>
            </a:r>
            <a:r>
              <a:rPr lang="en-GB" sz="4400" strike="noStrike" dirty="0">
                <a:solidFill>
                  <a:srgbClr val="5075BC"/>
                </a:solidFill>
                <a:latin typeface="+mj-lt"/>
                <a:ea typeface="DejaVu Sans"/>
              </a:rPr>
              <a:t> Επικοινωνίες Ι</a:t>
            </a:r>
            <a:endParaRPr dirty="0">
              <a:latin typeface="+mj-lt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683640" y="3384720"/>
            <a:ext cx="7775640" cy="2723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strike="noStrike" dirty="0" err="1">
                <a:solidFill>
                  <a:srgbClr val="5075BC"/>
                </a:solidFill>
                <a:ea typeface="DejaVu Sans"/>
              </a:rPr>
              <a:t>Ενότητ</a:t>
            </a:r>
            <a:r>
              <a:rPr lang="en-GB" sz="2800" strike="noStrike" dirty="0">
                <a:solidFill>
                  <a:srgbClr val="5075BC"/>
                </a:solidFill>
                <a:ea typeface="DejaVu Sans"/>
              </a:rPr>
              <a:t>α </a:t>
            </a:r>
            <a:r>
              <a:rPr lang="en-GB" sz="2800" strike="noStrike" dirty="0" smtClean="0">
                <a:solidFill>
                  <a:srgbClr val="5075BC"/>
                </a:solidFill>
                <a:ea typeface="DejaVu Sans"/>
              </a:rPr>
              <a:t>4: </a:t>
            </a:r>
            <a:r>
              <a:rPr lang="el-GR" sz="2800" dirty="0" smtClean="0">
                <a:solidFill>
                  <a:srgbClr val="000000"/>
                </a:solidFill>
                <a:ea typeface="DejaVu Sans"/>
              </a:rPr>
              <a:t>Ανίχνευση και Χώρος Σήματος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GB" sz="2800" strike="noStrike" dirty="0">
                <a:solidFill>
                  <a:srgbClr val="000000"/>
                </a:solidFill>
                <a:ea typeface="DejaVu Sans"/>
              </a:rPr>
              <a:t>Επ</a:t>
            </a:r>
            <a:r>
              <a:rPr lang="en-GB" sz="2800" strike="noStrike" dirty="0" err="1">
                <a:solidFill>
                  <a:srgbClr val="000000"/>
                </a:solidFill>
                <a:ea typeface="DejaVu Sans"/>
              </a:rPr>
              <a:t>ίκουρος</a:t>
            </a:r>
            <a:r>
              <a:rPr lang="en-GB" sz="2800" strike="noStrike" dirty="0">
                <a:solidFill>
                  <a:srgbClr val="000000"/>
                </a:solidFill>
                <a:ea typeface="DejaVu Sans"/>
              </a:rPr>
              <a:t> Κα</a:t>
            </a:r>
            <a:r>
              <a:rPr lang="en-GB" sz="2800" strike="noStrike" dirty="0" err="1">
                <a:solidFill>
                  <a:srgbClr val="000000"/>
                </a:solidFill>
                <a:ea typeface="DejaVu Sans"/>
              </a:rPr>
              <a:t>θηγητής</a:t>
            </a:r>
            <a:r>
              <a:rPr lang="en-GB" sz="2800" strike="noStrike" dirty="0">
                <a:solidFill>
                  <a:srgbClr val="000000"/>
                </a:solidFill>
                <a:ea typeface="DejaVu Sans"/>
              </a:rPr>
              <a:t> Βα</a:t>
            </a:r>
            <a:r>
              <a:rPr lang="en-GB" sz="2800" strike="noStrike" dirty="0" err="1">
                <a:solidFill>
                  <a:srgbClr val="000000"/>
                </a:solidFill>
                <a:ea typeface="DejaVu Sans"/>
              </a:rPr>
              <a:t>σίλης</a:t>
            </a:r>
            <a:r>
              <a:rPr lang="en-GB" sz="2800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sz="2800" strike="noStrike" dirty="0" err="1" smtClean="0">
                <a:solidFill>
                  <a:srgbClr val="000000"/>
                </a:solidFill>
                <a:ea typeface="DejaVu Sans"/>
              </a:rPr>
              <a:t>Στυλι</a:t>
            </a:r>
            <a:r>
              <a:rPr lang="en-GB" sz="2800" strike="noStrike" dirty="0" smtClean="0">
                <a:solidFill>
                  <a:srgbClr val="000000"/>
                </a:solidFill>
                <a:ea typeface="DejaVu Sans"/>
              </a:rPr>
              <a:t>ανάκης</a:t>
            </a:r>
            <a:endParaRPr lang="el-GR" sz="2800" strike="noStrike" dirty="0" smtClean="0">
              <a:solidFill>
                <a:srgbClr val="000000"/>
              </a:solidFill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GB" sz="2800" strike="noStrike" dirty="0" err="1" smtClean="0">
                <a:solidFill>
                  <a:srgbClr val="000000"/>
                </a:solidFill>
                <a:ea typeface="DejaVu Sans"/>
              </a:rPr>
              <a:t>Πολυτεχνική</a:t>
            </a:r>
            <a:r>
              <a:rPr lang="en-GB" sz="2800" strike="noStrike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en-GB" sz="2800" strike="noStrike" dirty="0" err="1">
                <a:solidFill>
                  <a:srgbClr val="000000"/>
                </a:solidFill>
                <a:ea typeface="DejaVu Sans"/>
              </a:rPr>
              <a:t>Σχολή</a:t>
            </a:r>
            <a:r>
              <a:rPr lang="en-GB" sz="2800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sz="2800" strike="noStrike" dirty="0" smtClean="0">
                <a:solidFill>
                  <a:srgbClr val="000000"/>
                </a:solidFill>
                <a:ea typeface="DejaVu Sans"/>
              </a:rPr>
              <a:t>Πα</a:t>
            </a:r>
            <a:r>
              <a:rPr lang="en-GB" sz="2800" strike="noStrike" dirty="0" err="1" smtClean="0">
                <a:solidFill>
                  <a:srgbClr val="000000"/>
                </a:solidFill>
                <a:ea typeface="DejaVu Sans"/>
              </a:rPr>
              <a:t>νε</a:t>
            </a:r>
            <a:r>
              <a:rPr lang="en-GB" sz="2800" strike="noStrike" dirty="0" smtClean="0">
                <a:solidFill>
                  <a:srgbClr val="000000"/>
                </a:solidFill>
                <a:ea typeface="DejaVu Sans"/>
              </a:rPr>
              <a:t>πιστημίου </a:t>
            </a:r>
            <a:r>
              <a:rPr lang="en-GB" sz="2800" strike="noStrike" dirty="0">
                <a:solidFill>
                  <a:srgbClr val="000000"/>
                </a:solidFill>
                <a:ea typeface="DejaVu Sans"/>
              </a:rPr>
              <a:t>Πατρών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GB" sz="2800" strike="noStrike" dirty="0" err="1">
                <a:solidFill>
                  <a:srgbClr val="000000"/>
                </a:solidFill>
                <a:ea typeface="DejaVu Sans"/>
              </a:rPr>
              <a:t>Τμήμ</a:t>
            </a:r>
            <a:r>
              <a:rPr lang="en-GB" sz="2800" strike="noStrike" dirty="0">
                <a:solidFill>
                  <a:srgbClr val="000000"/>
                </a:solidFill>
                <a:ea typeface="DejaVu Sans"/>
              </a:rPr>
              <a:t>α Ηλεκτρολόγων Μηχανικών και Τεχνολογίας Υπολογιστών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314" name="Εικόνα 3"/>
          <p:cNvPicPr/>
          <p:nvPr/>
        </p:nvPicPr>
        <p:blipFill>
          <a:blip r:embed="rId3" cstate="print"/>
          <a:stretch/>
        </p:blipFill>
        <p:spPr>
          <a:xfrm>
            <a:off x="4500000" y="506520"/>
            <a:ext cx="4513680" cy="933840"/>
          </a:xfrm>
          <a:prstGeom prst="rect">
            <a:avLst/>
          </a:prstGeom>
          <a:ln>
            <a:noFill/>
          </a:ln>
        </p:spPr>
      </p:pic>
      <p:pic>
        <p:nvPicPr>
          <p:cNvPr id="315" name="Εικόνα 12"/>
          <p:cNvPicPr/>
          <p:nvPr/>
        </p:nvPicPr>
        <p:blipFill>
          <a:blip r:embed="rId4" cstate="print"/>
          <a:stretch/>
        </p:blipFill>
        <p:spPr>
          <a:xfrm>
            <a:off x="591480" y="279720"/>
            <a:ext cx="3691440" cy="138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Διανυσματικός Χώρος</a:t>
            </a:r>
            <a:endParaRPr dirty="0"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173514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400" dirty="0" smtClean="0">
                <a:latin typeface="+mn-lt"/>
              </a:rPr>
              <a:t>Επικοινωνία Πομπού-Δέκτη μέσω συνόλου σημάτων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err="1" smtClean="0">
                <a:latin typeface="+mn-lt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,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 = 1, 2, … , </a:t>
            </a:r>
            <a:r>
              <a:rPr lang="el-GR" sz="2400" i="1" dirty="0" smtClean="0">
                <a:latin typeface="+mn-lt"/>
              </a:rPr>
              <a:t>Κ</a:t>
            </a:r>
            <a:endParaRPr lang="en-US" sz="2400" i="1" dirty="0" smtClean="0">
              <a:latin typeface="+mn-lt"/>
            </a:endParaRPr>
          </a:p>
          <a:p>
            <a:endParaRPr lang="en-US" sz="2400" i="1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Διανυσματικός Χώρος </a:t>
            </a:r>
            <a:r>
              <a:rPr lang="en-US" sz="2400" i="1" dirty="0" smtClean="0">
                <a:latin typeface="+mn-lt"/>
              </a:rPr>
              <a:t>N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διαστάσεων, </a:t>
            </a:r>
            <a:r>
              <a:rPr lang="el-GR" sz="2400" i="1" dirty="0" smtClean="0">
                <a:latin typeface="+mn-lt"/>
              </a:rPr>
              <a:t>Ν</a:t>
            </a:r>
            <a:r>
              <a:rPr lang="el-GR" sz="2400" dirty="0" smtClean="0">
                <a:latin typeface="+mn-lt"/>
              </a:rPr>
              <a:t> ≤ </a:t>
            </a:r>
            <a:r>
              <a:rPr lang="el-GR" sz="2400" i="1" dirty="0" smtClean="0">
                <a:latin typeface="+mn-lt"/>
              </a:rPr>
              <a:t>Κ </a:t>
            </a:r>
            <a:r>
              <a:rPr lang="el-GR" sz="2400" dirty="0" smtClean="0">
                <a:latin typeface="+mn-lt"/>
              </a:rPr>
              <a:t>με βάση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i="1" dirty="0" smtClean="0">
                <a:latin typeface="+mn-lt"/>
                <a:cs typeface="Times New Roman" pitchFamily="18" charset="0"/>
              </a:rPr>
              <a:t>ψ</a:t>
            </a:r>
            <a:r>
              <a:rPr lang="en-US" sz="2400" i="1" baseline="-25000" dirty="0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, </a:t>
            </a:r>
            <a:r>
              <a:rPr lang="en-US" sz="2400" i="1" dirty="0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 = 1, 2, … , </a:t>
            </a:r>
            <a:r>
              <a:rPr lang="el-GR" sz="2400" i="1" dirty="0" smtClean="0">
                <a:latin typeface="+mn-lt"/>
              </a:rPr>
              <a:t>Ν</a:t>
            </a:r>
            <a:endParaRPr lang="en-US" sz="2400" i="1" dirty="0" smtClean="0">
              <a:latin typeface="+mn-lt"/>
            </a:endParaRPr>
          </a:p>
          <a:p>
            <a:pPr>
              <a:buNone/>
            </a:pPr>
            <a:endParaRPr lang="el-GR" sz="24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Αντιστοίχιση σημάτων κυματομορφών </a:t>
            </a:r>
            <a:r>
              <a:rPr lang="en-US" sz="2400" i="1" dirty="0" err="1" smtClean="0">
                <a:latin typeface="+mn-lt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 σε </a:t>
            </a:r>
            <a:r>
              <a:rPr lang="el-GR" sz="2400" dirty="0" err="1" smtClean="0">
                <a:latin typeface="+mn-lt"/>
              </a:rPr>
              <a:t>διανύματα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b="1" i="1" dirty="0" err="1" smtClean="0">
                <a:latin typeface="+mn-lt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+mn-lt"/>
              </a:rPr>
              <a:t>k</a:t>
            </a:r>
            <a:endParaRPr lang="el-GR" sz="2400" i="1" baseline="-25000" dirty="0" smtClean="0">
              <a:latin typeface="+mn-lt"/>
            </a:endParaRPr>
          </a:p>
          <a:p>
            <a:endParaRPr lang="el-GR" sz="2400" i="1" baseline="-25000" dirty="0" smtClean="0">
              <a:latin typeface="+mn-lt"/>
            </a:endParaRPr>
          </a:p>
          <a:p>
            <a:r>
              <a:rPr lang="el-GR" sz="2400" dirty="0" smtClean="0">
                <a:latin typeface="+mn-lt"/>
              </a:rPr>
              <a:t>Κατασκευή Πομπού-Δέκτη με υλοποίηση συστοιχίας προσαρμοσμένων φίλτρων, ή </a:t>
            </a:r>
            <a:r>
              <a:rPr lang="el-GR" sz="2400" dirty="0" err="1" smtClean="0">
                <a:latin typeface="+mn-lt"/>
              </a:rPr>
              <a:t>ετεροσυσχετιστών</a:t>
            </a:r>
            <a:endParaRPr lang="el-GR" sz="24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1800" i="1" dirty="0"/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1800" i="1" dirty="0"/>
          </a:p>
        </p:txBody>
      </p:sp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Διαδικασία Ορθογωνιοποίησης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n-US" sz="4400" dirty="0" smtClean="0">
                <a:solidFill>
                  <a:srgbClr val="5075BC"/>
                </a:solidFill>
                <a:latin typeface="+mj-lt"/>
              </a:rPr>
              <a:t>Gram-Schmidt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Το πρώτο σήμα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 </a:t>
            </a:r>
            <a:r>
              <a:rPr lang="el-GR" sz="2400" dirty="0" smtClean="0">
                <a:latin typeface="+mn-lt"/>
              </a:rPr>
              <a:t>με Ενέργεια </a:t>
            </a:r>
            <a:r>
              <a:rPr lang="el-GR" sz="2400" i="1" dirty="0" smtClean="0">
                <a:latin typeface="+mn-lt"/>
              </a:rPr>
              <a:t>ε</a:t>
            </a:r>
            <a:r>
              <a:rPr lang="en-US" sz="2400" baseline="-25000" dirty="0" smtClean="0">
                <a:latin typeface="+mn-lt"/>
              </a:rPr>
              <a:t>1</a:t>
            </a:r>
          </a:p>
          <a:p>
            <a:pPr indent="0">
              <a:buNone/>
            </a:pPr>
            <a:endParaRPr lang="en-US" sz="2400" baseline="-25000" dirty="0" smtClean="0">
              <a:latin typeface="+mn-lt"/>
            </a:endParaRPr>
          </a:p>
          <a:p>
            <a:pPr marL="704850" indent="-342900">
              <a:buFont typeface="+mj-lt"/>
              <a:buAutoNum type="arabicPeriod"/>
            </a:pPr>
            <a:endParaRPr lang="en-US" sz="2400" baseline="-25000" dirty="0" smtClean="0">
              <a:latin typeface="+mn-lt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  <a:cs typeface="Times New Roman" pitchFamily="18" charset="0"/>
              </a:rPr>
              <a:t>Το σήμα αυτό αποτελεί το πρώτο σήμα της βάσης του Διανυσματικού Χώρου, και προέρχεται από το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s</a:t>
            </a:r>
            <a:r>
              <a:rPr lang="el-GR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  <a:cs typeface="Times New Roman" pitchFamily="18" charset="0"/>
              </a:rPr>
              <a:t>. </a:t>
            </a:r>
          </a:p>
          <a:p>
            <a:pPr lvl="1" indent="0">
              <a:buNone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  <a:cs typeface="Times New Roman" pitchFamily="18" charset="0"/>
              </a:rPr>
              <a:t>Στη συνέχεια της διαδικασίας, από κάθε σήμα </a:t>
            </a:r>
            <a:r>
              <a:rPr lang="en-US" sz="2400" i="1" dirty="0" err="1" smtClean="0">
                <a:latin typeface="+mn-lt"/>
                <a:cs typeface="Times New Roman" pitchFamily="18" charset="0"/>
              </a:rPr>
              <a:t>s</a:t>
            </a:r>
            <a:r>
              <a:rPr lang="en-US" sz="2400" i="1" baseline="-25000" dirty="0" err="1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  <a:cs typeface="Times New Roman" pitchFamily="18" charset="0"/>
              </a:rPr>
              <a:t>, θα δημιουργηθεί ένα σήμα </a:t>
            </a:r>
            <a:r>
              <a:rPr lang="el-GR" sz="2400" i="1" dirty="0" smtClean="0">
                <a:latin typeface="+mn-lt"/>
                <a:cs typeface="Times New Roman" pitchFamily="18" charset="0"/>
              </a:rPr>
              <a:t>ψ</a:t>
            </a:r>
            <a:r>
              <a:rPr lang="en-US" sz="2400" i="1" baseline="-25000" dirty="0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  <a:cs typeface="Times New Roman" pitchFamily="18" charset="0"/>
              </a:rPr>
              <a:t> για τη βάση του Χώρου, εφ όσον δεν υπάρχει γραμμική εξάρτηση με τα προηγούμενα.</a:t>
            </a:r>
            <a:endParaRPr lang="en-US" sz="2400" dirty="0" smtClean="0">
              <a:latin typeface="+mn-lt"/>
            </a:endParaRPr>
          </a:p>
          <a:p>
            <a:endParaRPr lang="el-GR" sz="2400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2400" i="1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2400" i="1" dirty="0">
              <a:latin typeface="+mn-lt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872947" y="1726095"/>
          <a:ext cx="1452001" cy="805070"/>
        </p:xfrm>
        <a:graphic>
          <a:graphicData uri="http://schemas.openxmlformats.org/presentationml/2006/ole">
            <p:oleObj spid="_x0000_s57346" name="Equation" r:id="rId5" imgW="838080" imgH="482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Διαδικασία Ορθογωνιοποίησης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n-US" sz="4400" dirty="0" smtClean="0">
                <a:solidFill>
                  <a:srgbClr val="5075BC"/>
                </a:solidFill>
                <a:latin typeface="+mj-lt"/>
              </a:rPr>
              <a:t>Gram-Schmidt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Δεύτερο σήμα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s</a:t>
            </a:r>
            <a:r>
              <a:rPr lang="el-GR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endParaRPr lang="el-GR" sz="2400" dirty="0" smtClean="0">
              <a:latin typeface="+mn-lt"/>
              <a:cs typeface="Times New Roman" pitchFamily="18" charset="0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  <a:cs typeface="Times New Roman" pitchFamily="18" charset="0"/>
              </a:rPr>
              <a:t>Προβολή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+mn-lt"/>
              </a:rPr>
              <a:t>21</a:t>
            </a:r>
            <a:r>
              <a:rPr lang="el-GR" sz="2400" dirty="0" smtClean="0">
                <a:latin typeface="+mn-lt"/>
              </a:rPr>
              <a:t> του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s</a:t>
            </a:r>
            <a:r>
              <a:rPr lang="el-GR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 στο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i="1" dirty="0" smtClean="0">
                <a:latin typeface="+mn-lt"/>
              </a:rPr>
              <a:t>ψ</a:t>
            </a:r>
            <a:r>
              <a:rPr lang="en-US" sz="2400" baseline="-25000" dirty="0" smtClean="0">
                <a:latin typeface="+mn-lt"/>
              </a:rPr>
              <a:t>1</a:t>
            </a:r>
            <a:endParaRPr lang="en-US" sz="2400" dirty="0" smtClean="0">
              <a:latin typeface="+mn-lt"/>
            </a:endParaRPr>
          </a:p>
          <a:p>
            <a:pPr lvl="2" indent="0">
              <a:buFont typeface="Arial" pitchFamily="34" charset="0"/>
              <a:buChar char="•"/>
            </a:pPr>
            <a:endParaRPr lang="el-GR" baseline="-25000" dirty="0" smtClean="0">
              <a:latin typeface="+mn-lt"/>
            </a:endParaRPr>
          </a:p>
          <a:p>
            <a:pPr lvl="2" indent="0">
              <a:buNone/>
            </a:pPr>
            <a:endParaRPr lang="el-GR" baseline="-25000" dirty="0" smtClean="0">
              <a:latin typeface="+mn-lt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Αφαίρεση από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s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 </a:t>
            </a:r>
            <a:r>
              <a:rPr lang="el-GR" sz="2400" dirty="0" smtClean="0">
                <a:latin typeface="+mn-lt"/>
              </a:rPr>
              <a:t>του γινομένου της προβολής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c</a:t>
            </a:r>
            <a:r>
              <a:rPr lang="en-US" sz="2400" baseline="-25000" dirty="0" smtClean="0">
                <a:latin typeface="+mn-lt"/>
              </a:rPr>
              <a:t>21</a:t>
            </a:r>
            <a:r>
              <a:rPr lang="el-GR" sz="2400" dirty="0" smtClean="0">
                <a:latin typeface="+mn-lt"/>
              </a:rPr>
              <a:t> με το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i="1" dirty="0" smtClean="0">
                <a:latin typeface="+mn-lt"/>
              </a:rPr>
              <a:t>ψ</a:t>
            </a:r>
            <a:r>
              <a:rPr lang="en-US" sz="2400" baseline="-25000" dirty="0" smtClean="0">
                <a:latin typeface="+mn-lt"/>
              </a:rPr>
              <a:t>1</a:t>
            </a:r>
            <a:endParaRPr lang="en-US" sz="2400" dirty="0" smtClean="0">
              <a:latin typeface="+mn-lt"/>
            </a:endParaRPr>
          </a:p>
          <a:p>
            <a:pPr lvl="2" indent="0">
              <a:buNone/>
            </a:pPr>
            <a:endParaRPr lang="el-GR" dirty="0" smtClean="0">
              <a:latin typeface="+mn-lt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Το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d</a:t>
            </a:r>
            <a:r>
              <a:rPr lang="el-GR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 </a:t>
            </a:r>
            <a:r>
              <a:rPr lang="el-GR" sz="2400" dirty="0" smtClean="0">
                <a:latin typeface="+mn-lt"/>
              </a:rPr>
              <a:t>είναι ορθογώνιο με το </a:t>
            </a:r>
            <a:r>
              <a:rPr lang="el-GR" sz="2400" i="1" dirty="0" smtClean="0">
                <a:latin typeface="+mn-lt"/>
              </a:rPr>
              <a:t>ψ</a:t>
            </a:r>
            <a:r>
              <a:rPr lang="el-GR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. Μετατρέπεται, με κανονικοποίηση στο </a:t>
            </a:r>
            <a:r>
              <a:rPr lang="el-GR" sz="2400" i="1" dirty="0" smtClean="0">
                <a:latin typeface="+mn-lt"/>
              </a:rPr>
              <a:t>ψ</a:t>
            </a:r>
            <a:r>
              <a:rPr lang="el-GR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, το οποίο είναι το δεύτερο σήμα της βάσης του διανυσματικού χώρου.</a:t>
            </a:r>
            <a:endParaRPr lang="en-US" sz="2400" baseline="-25000" dirty="0" smtClean="0">
              <a:latin typeface="+mn-lt"/>
            </a:endParaRPr>
          </a:p>
          <a:p>
            <a:pPr marL="704850" indent="-342900">
              <a:buNone/>
            </a:pPr>
            <a:endParaRPr lang="en-US" sz="2400" baseline="-25000" dirty="0" smtClean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None/>
            </a:pPr>
            <a:endParaRPr lang="en-GB" altLang="el-GR" sz="2400" i="1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2400" i="1" dirty="0">
              <a:latin typeface="+mn-lt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1084197"/>
              </p:ext>
            </p:extLst>
          </p:nvPr>
        </p:nvGraphicFramePr>
        <p:xfrm>
          <a:off x="2792505" y="2263982"/>
          <a:ext cx="2496790" cy="579779"/>
        </p:xfrm>
        <a:graphic>
          <a:graphicData uri="http://schemas.openxmlformats.org/presentationml/2006/ole">
            <p:oleObj spid="_x0000_s58371" name="Equation" r:id="rId5" imgW="1384200" imgH="330120" progId="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45891564"/>
              </p:ext>
            </p:extLst>
          </p:nvPr>
        </p:nvGraphicFramePr>
        <p:xfrm>
          <a:off x="2882153" y="3429394"/>
          <a:ext cx="2610878" cy="445121"/>
        </p:xfrm>
        <a:graphic>
          <a:graphicData uri="http://schemas.openxmlformats.org/presentationml/2006/ole">
            <p:oleObj spid="_x0000_s58372" name="Equation" r:id="rId6" imgW="1447560" imgH="253800" progId="">
              <p:embed/>
            </p:oleObj>
          </a:graphicData>
        </a:graphic>
      </p:graphicFrame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40" y="5343919"/>
            <a:ext cx="1668268" cy="8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76" y="5325990"/>
            <a:ext cx="2014004" cy="70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Διαδικασία Ορθογωνιοποίησης 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n-US" sz="4400" dirty="0" smtClean="0">
                <a:solidFill>
                  <a:srgbClr val="5075BC"/>
                </a:solidFill>
                <a:latin typeface="+mj-lt"/>
              </a:rPr>
              <a:t>Gram-Schmidt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Για κάθε σήμα 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s</a:t>
            </a:r>
            <a:r>
              <a:rPr lang="el-GR" sz="2400" i="1" baseline="-25000" dirty="0" smtClean="0">
                <a:latin typeface="+mn-lt"/>
              </a:rPr>
              <a:t>κ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 </a:t>
            </a:r>
            <a:r>
              <a:rPr lang="el-GR" sz="2400" dirty="0" smtClean="0">
                <a:latin typeface="+mn-lt"/>
              </a:rPr>
              <a:t>επαναλαμβάνεται η διαδικασία</a:t>
            </a:r>
            <a:endParaRPr lang="en-US" sz="24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Όταν ολοκληρωθεί η </a:t>
            </a:r>
            <a:r>
              <a:rPr lang="el-GR" sz="2400" smtClean="0">
                <a:latin typeface="+mn-lt"/>
              </a:rPr>
              <a:t>διαδικασία για </a:t>
            </a:r>
            <a:r>
              <a:rPr lang="el-GR" sz="2400" dirty="0" smtClean="0">
                <a:latin typeface="+mn-lt"/>
              </a:rPr>
              <a:t>όλα τα σήματα, τα </a:t>
            </a:r>
            <a:r>
              <a:rPr lang="el-GR" sz="2400" i="1" dirty="0" smtClean="0">
                <a:latin typeface="+mn-lt"/>
              </a:rPr>
              <a:t>ψ</a:t>
            </a:r>
            <a:r>
              <a:rPr lang="en-US" sz="2400" i="1" baseline="-25000" dirty="0" smtClean="0">
                <a:latin typeface="+mn-lt"/>
              </a:rPr>
              <a:t>k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i="1" dirty="0" smtClean="0">
                <a:latin typeface="+mn-lt"/>
                <a:cs typeface="Times New Roman" pitchFamily="18" charset="0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 που θα έχουν δημιουργηθεί θα αποτελούν την πλήρη βάση του διανυσματικού χώρου, και ο αριθμός τους θα δείχνει τις διαστάσεις του. </a:t>
            </a:r>
            <a:endParaRPr lang="en-US" sz="2400" dirty="0" smtClean="0">
              <a:latin typeface="+mn-lt"/>
            </a:endParaRPr>
          </a:p>
          <a:p>
            <a:pPr lvl="1" indent="0">
              <a:buNone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marL="704850" indent="-342900">
              <a:buNone/>
            </a:pPr>
            <a:endParaRPr lang="en-US" sz="2400" baseline="-25000" dirty="0" smtClean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None/>
            </a:pPr>
            <a:endParaRPr lang="en-GB" altLang="el-GR" sz="2400" i="1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2400" i="1" dirty="0">
              <a:latin typeface="+mn-lt"/>
            </a:endParaRPr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57624084"/>
              </p:ext>
            </p:extLst>
          </p:nvPr>
        </p:nvGraphicFramePr>
        <p:xfrm>
          <a:off x="1600200" y="1895112"/>
          <a:ext cx="3045572" cy="714166"/>
        </p:xfrm>
        <a:graphic>
          <a:graphicData uri="http://schemas.openxmlformats.org/presentationml/2006/ole">
            <p:oleObj spid="_x0000_s59396" name="Equation" r:id="rId5" imgW="1371600" imgH="330120" progId="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30157646"/>
              </p:ext>
            </p:extLst>
          </p:nvPr>
        </p:nvGraphicFramePr>
        <p:xfrm>
          <a:off x="1600200" y="2504712"/>
          <a:ext cx="3582350" cy="930720"/>
        </p:xfrm>
        <a:graphic>
          <a:graphicData uri="http://schemas.openxmlformats.org/presentationml/2006/ole">
            <p:oleObj spid="_x0000_s59397" name="Equation" r:id="rId6" imgW="1612800" imgH="431640" progId="">
              <p:embed/>
            </p:oleObj>
          </a:graphicData>
        </a:graphic>
      </p:graphicFrame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3402543"/>
            <a:ext cx="1769290" cy="86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95307"/>
            <a:ext cx="2259671" cy="73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chemeClr val="accent1"/>
                </a:solidFill>
                <a:latin typeface="+mj-lt"/>
              </a:rPr>
              <a:t>Αναπαράσταση σημάτων στο Διανυσματικό Χώρο</a:t>
            </a:r>
            <a:endParaRPr lang="el-GR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Ένα οποιοδήποτε σύνολο σημάτων                διάρκειας </a:t>
            </a:r>
            <a:r>
              <a:rPr lang="el-GR" sz="2800" i="1" dirty="0" smtClean="0">
                <a:latin typeface="+mn-lt"/>
              </a:rPr>
              <a:t>Τ</a:t>
            </a:r>
            <a:r>
              <a:rPr lang="el-GR" sz="2800" dirty="0" smtClean="0">
                <a:latin typeface="+mn-lt"/>
              </a:rPr>
              <a:t>, μπορεί να εκφραστεί ως γραμμικός συνδυασμός </a:t>
            </a:r>
            <a:r>
              <a:rPr lang="el-GR" sz="2800" i="1" dirty="0" smtClean="0">
                <a:latin typeface="+mn-lt"/>
              </a:rPr>
              <a:t>Ν </a:t>
            </a:r>
            <a:r>
              <a:rPr lang="el-GR" sz="2800" dirty="0" smtClean="0">
                <a:latin typeface="+mn-lt"/>
              </a:rPr>
              <a:t>ορθοκανονικών κυματομορφών</a:t>
            </a:r>
            <a:endParaRPr lang="en-US" sz="2800" i="1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Font typeface="Arial" pitchFamily="34" charset="0"/>
              <a:buChar char="•"/>
            </a:pPr>
            <a:endParaRPr lang="el-GR" sz="2400" baseline="-25000" dirty="0" smtClean="0">
              <a:latin typeface="+mn-lt"/>
            </a:endParaRPr>
          </a:p>
          <a:p>
            <a:pPr lvl="1" indent="0">
              <a:buNone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marL="704850" indent="-342900">
              <a:buNone/>
            </a:pPr>
            <a:endParaRPr lang="en-US" sz="2400" baseline="-25000" dirty="0" smtClean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None/>
            </a:pPr>
            <a:endParaRPr lang="en-GB" altLang="el-GR" sz="2400" i="1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2400" i="1" dirty="0">
              <a:latin typeface="+mn-lt"/>
            </a:endParaRPr>
          </a:p>
        </p:txBody>
      </p:sp>
      <p:pic>
        <p:nvPicPr>
          <p:cNvPr id="11" name="10 - Εικόνα"/>
          <p:cNvPicPr/>
          <p:nvPr/>
        </p:nvPicPr>
        <p:blipFill>
          <a:blip r:embed="rId4" cstate="print"/>
          <a:stretch/>
        </p:blipFill>
        <p:spPr>
          <a:xfrm>
            <a:off x="6871448" y="1362517"/>
            <a:ext cx="1054080" cy="533520"/>
          </a:xfrm>
          <a:prstGeom prst="rect">
            <a:avLst/>
          </a:prstGeom>
          <a:ln>
            <a:noFill/>
          </a:ln>
        </p:spPr>
      </p:pic>
      <p:pic>
        <p:nvPicPr>
          <p:cNvPr id="12" name="11 - Εικόνα"/>
          <p:cNvPicPr/>
          <p:nvPr/>
        </p:nvPicPr>
        <p:blipFill>
          <a:blip r:embed="rId5" cstate="print"/>
          <a:stretch/>
        </p:blipFill>
        <p:spPr>
          <a:xfrm>
            <a:off x="2501145" y="2985240"/>
            <a:ext cx="1752480" cy="533520"/>
          </a:xfrm>
          <a:prstGeom prst="rect">
            <a:avLst/>
          </a:prstGeom>
          <a:ln>
            <a:noFill/>
          </a:ln>
        </p:spPr>
      </p:pic>
      <p:pic>
        <p:nvPicPr>
          <p:cNvPr id="17" name="16 - Εικόνα"/>
          <p:cNvPicPr/>
          <p:nvPr/>
        </p:nvPicPr>
        <p:blipFill>
          <a:blip r:embed="rId6" cstate="print"/>
          <a:stretch/>
        </p:blipFill>
        <p:spPr>
          <a:xfrm>
            <a:off x="4748138" y="3025702"/>
            <a:ext cx="1104840" cy="368280"/>
          </a:xfrm>
          <a:prstGeom prst="rect">
            <a:avLst/>
          </a:prstGeom>
          <a:ln>
            <a:noFill/>
          </a:ln>
        </p:spPr>
      </p:pic>
      <p:pic>
        <p:nvPicPr>
          <p:cNvPr id="18" name="17 - Εικόνα"/>
          <p:cNvPicPr/>
          <p:nvPr/>
        </p:nvPicPr>
        <p:blipFill>
          <a:blip r:embed="rId7" cstate="print"/>
          <a:stretch/>
        </p:blipFill>
        <p:spPr>
          <a:xfrm>
            <a:off x="1515027" y="3509796"/>
            <a:ext cx="2082960" cy="812880"/>
          </a:xfrm>
          <a:prstGeom prst="rect">
            <a:avLst/>
          </a:prstGeom>
          <a:ln>
            <a:noFill/>
          </a:ln>
        </p:spPr>
      </p:pic>
      <p:pic>
        <p:nvPicPr>
          <p:cNvPr id="19" name="18 - Εικόνα"/>
          <p:cNvPicPr/>
          <p:nvPr/>
        </p:nvPicPr>
        <p:blipFill>
          <a:blip r:embed="rId8" cstate="print"/>
          <a:stretch/>
        </p:blipFill>
        <p:spPr>
          <a:xfrm>
            <a:off x="3801027" y="3814356"/>
            <a:ext cx="1549440" cy="380880"/>
          </a:xfrm>
          <a:prstGeom prst="rect">
            <a:avLst/>
          </a:prstGeom>
          <a:ln>
            <a:noFill/>
          </a:ln>
        </p:spPr>
      </p:pic>
      <p:pic>
        <p:nvPicPr>
          <p:cNvPr id="20" name="19 - Εικόνα"/>
          <p:cNvPicPr/>
          <p:nvPr/>
        </p:nvPicPr>
        <p:blipFill>
          <a:blip r:embed="rId6" cstate="print"/>
          <a:stretch/>
        </p:blipFill>
        <p:spPr>
          <a:xfrm>
            <a:off x="5782107" y="3814356"/>
            <a:ext cx="1066680" cy="317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40659" y="274680"/>
            <a:ext cx="8552329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n-US" sz="4400" dirty="0" err="1" smtClean="0">
                <a:solidFill>
                  <a:schemeClr val="accent1"/>
                </a:solidFill>
                <a:latin typeface="+mj-lt"/>
              </a:rPr>
              <a:t>Διανυσματική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+mj-lt"/>
              </a:rPr>
              <a:t>Αναπαράσταση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+mj-lt"/>
              </a:rPr>
              <a:t>της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+mj-lt"/>
              </a:rPr>
              <a:t>κυματομορφής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+mj-lt"/>
              </a:rPr>
              <a:t>και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+mj-lt"/>
              </a:rPr>
              <a:t>Ενέργεια</a:t>
            </a:r>
            <a:endParaRPr lang="el-GR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pic>
        <p:nvPicPr>
          <p:cNvPr id="13" name="12 - Εικόνα"/>
          <p:cNvPicPr/>
          <p:nvPr/>
        </p:nvPicPr>
        <p:blipFill>
          <a:blip r:embed="rId4" cstate="print"/>
          <a:stretch/>
        </p:blipFill>
        <p:spPr>
          <a:xfrm>
            <a:off x="772539" y="2424954"/>
            <a:ext cx="4076640" cy="888840"/>
          </a:xfrm>
          <a:prstGeom prst="rect">
            <a:avLst/>
          </a:prstGeom>
          <a:ln>
            <a:noFill/>
          </a:ln>
        </p:spPr>
      </p:pic>
      <p:pic>
        <p:nvPicPr>
          <p:cNvPr id="14" name="13 - Εικόνα"/>
          <p:cNvPicPr/>
          <p:nvPr/>
        </p:nvPicPr>
        <p:blipFill>
          <a:blip r:embed="rId5" cstate="print"/>
          <a:stretch/>
        </p:blipFill>
        <p:spPr>
          <a:xfrm>
            <a:off x="6534423" y="2702739"/>
            <a:ext cx="888840" cy="343080"/>
          </a:xfrm>
          <a:prstGeom prst="rect">
            <a:avLst/>
          </a:prstGeom>
          <a:ln>
            <a:noFill/>
          </a:ln>
        </p:spPr>
      </p:pic>
      <p:pic>
        <p:nvPicPr>
          <p:cNvPr id="15" name="14 - Εικόνα"/>
          <p:cNvPicPr/>
          <p:nvPr/>
        </p:nvPicPr>
        <p:blipFill>
          <a:blip r:embed="rId6" cstate="print"/>
          <a:stretch/>
        </p:blipFill>
        <p:spPr>
          <a:xfrm>
            <a:off x="5302503" y="3007659"/>
            <a:ext cx="1028880" cy="406440"/>
          </a:xfrm>
          <a:prstGeom prst="rect">
            <a:avLst/>
          </a:prstGeom>
          <a:ln>
            <a:noFill/>
          </a:ln>
        </p:spPr>
      </p:pic>
      <p:pic>
        <p:nvPicPr>
          <p:cNvPr id="16" name="15 - Εικόνα"/>
          <p:cNvPicPr/>
          <p:nvPr/>
        </p:nvPicPr>
        <p:blipFill>
          <a:blip r:embed="rId7" cstate="print"/>
          <a:stretch/>
        </p:blipFill>
        <p:spPr>
          <a:xfrm>
            <a:off x="5302503" y="2474139"/>
            <a:ext cx="1066680" cy="380880"/>
          </a:xfrm>
          <a:prstGeom prst="rect">
            <a:avLst/>
          </a:prstGeom>
          <a:ln>
            <a:noFill/>
          </a:ln>
        </p:spPr>
      </p:pic>
      <p:pic>
        <p:nvPicPr>
          <p:cNvPr id="21" name="20 - Εικόνα"/>
          <p:cNvPicPr/>
          <p:nvPr/>
        </p:nvPicPr>
        <p:blipFill>
          <a:blip r:embed="rId8" cstate="print"/>
          <a:stretch/>
        </p:blipFill>
        <p:spPr>
          <a:xfrm>
            <a:off x="1420905" y="4271683"/>
            <a:ext cx="2006640" cy="380880"/>
          </a:xfrm>
          <a:prstGeom prst="rect">
            <a:avLst/>
          </a:prstGeom>
          <a:ln>
            <a:noFill/>
          </a:ln>
        </p:spPr>
      </p:pic>
      <p:pic>
        <p:nvPicPr>
          <p:cNvPr id="22" name="21 - Εικόνα"/>
          <p:cNvPicPr/>
          <p:nvPr/>
        </p:nvPicPr>
        <p:blipFill>
          <a:blip r:embed="rId9" cstate="print"/>
          <a:stretch/>
        </p:blipFill>
        <p:spPr>
          <a:xfrm>
            <a:off x="4897638" y="4047445"/>
            <a:ext cx="1714680" cy="838080"/>
          </a:xfrm>
          <a:prstGeom prst="rect">
            <a:avLst/>
          </a:prstGeom>
          <a:ln>
            <a:noFill/>
          </a:ln>
        </p:spPr>
      </p:pic>
      <p:pic>
        <p:nvPicPr>
          <p:cNvPr id="23" name="22 - Εικόνα"/>
          <p:cNvPicPr/>
          <p:nvPr/>
        </p:nvPicPr>
        <p:blipFill>
          <a:blip r:embed="rId10" cstate="print"/>
          <a:stretch/>
        </p:blipFill>
        <p:spPr>
          <a:xfrm>
            <a:off x="2389214" y="4903575"/>
            <a:ext cx="4191120" cy="1092240"/>
          </a:xfrm>
          <a:prstGeom prst="rect">
            <a:avLst/>
          </a:prstGeom>
          <a:ln>
            <a:noFill/>
          </a:ln>
        </p:spPr>
      </p:pic>
      <p:sp>
        <p:nvSpPr>
          <p:cNvPr id="24" name="23 - Ορθογώνιο"/>
          <p:cNvSpPr/>
          <p:nvPr/>
        </p:nvSpPr>
        <p:spPr>
          <a:xfrm>
            <a:off x="732269" y="3423627"/>
            <a:ext cx="4772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40000"/>
              <a:buFont typeface="Arial" pitchFamily="34" charset="0"/>
              <a:buChar char="•"/>
            </a:pPr>
            <a:r>
              <a:rPr lang="el-GR" sz="2400" dirty="0" smtClean="0"/>
              <a:t> Παράδειγμα, αν Μ=3 και Ν=2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40659" y="274680"/>
            <a:ext cx="8552329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chemeClr val="accent1"/>
                </a:solidFill>
                <a:latin typeface="+mj-lt"/>
              </a:rPr>
              <a:t>Παράδειγμα</a:t>
            </a:r>
            <a:endParaRPr lang="el-GR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17" name="CustomShape 4"/>
          <p:cNvSpPr/>
          <p:nvPr/>
        </p:nvSpPr>
        <p:spPr>
          <a:xfrm>
            <a:off x="3410280" y="2383416"/>
            <a:ext cx="685440" cy="1422000"/>
          </a:xfrm>
          <a:prstGeom prst="rect">
            <a:avLst/>
          </a:prstGeom>
          <a:noFill/>
          <a:ln w="12600" cap="rnd">
            <a:solidFill>
              <a:srgbClr val="3399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5"/>
          <p:cNvSpPr/>
          <p:nvPr/>
        </p:nvSpPr>
        <p:spPr>
          <a:xfrm>
            <a:off x="3410280" y="3805776"/>
            <a:ext cx="1371240" cy="1828440"/>
          </a:xfrm>
          <a:prstGeom prst="rect">
            <a:avLst/>
          </a:prstGeom>
          <a:noFill/>
          <a:ln w="12600" cap="rnd">
            <a:solidFill>
              <a:srgbClr val="3399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6"/>
          <p:cNvSpPr/>
          <p:nvPr/>
        </p:nvSpPr>
        <p:spPr>
          <a:xfrm>
            <a:off x="2057760" y="3805776"/>
            <a:ext cx="856800" cy="1168200"/>
          </a:xfrm>
          <a:prstGeom prst="rect">
            <a:avLst/>
          </a:prstGeom>
          <a:noFill/>
          <a:ln w="12600" cap="rnd">
            <a:solidFill>
              <a:srgbClr val="3399FF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7"/>
          <p:cNvSpPr/>
          <p:nvPr/>
        </p:nvSpPr>
        <p:spPr>
          <a:xfrm>
            <a:off x="1813320" y="3812256"/>
            <a:ext cx="3311280" cy="1800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25" name="Line 8"/>
          <p:cNvSpPr/>
          <p:nvPr/>
        </p:nvSpPr>
        <p:spPr>
          <a:xfrm flipV="1">
            <a:off x="3409920" y="1767456"/>
            <a:ext cx="1440" cy="4381560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26" name="Line 9"/>
          <p:cNvSpPr/>
          <p:nvPr/>
        </p:nvSpPr>
        <p:spPr>
          <a:xfrm flipV="1">
            <a:off x="3409920" y="2376936"/>
            <a:ext cx="685800" cy="1435320"/>
          </a:xfrm>
          <a:prstGeom prst="line">
            <a:avLst/>
          </a:prstGeom>
          <a:ln w="28440">
            <a:solidFill>
              <a:srgbClr val="3399FF"/>
            </a:solidFill>
            <a:miter/>
            <a:tailEnd type="triangle" w="med" len="med"/>
          </a:ln>
        </p:spPr>
      </p:sp>
      <p:sp>
        <p:nvSpPr>
          <p:cNvPr id="27" name="Line 10"/>
          <p:cNvSpPr/>
          <p:nvPr/>
        </p:nvSpPr>
        <p:spPr>
          <a:xfrm flipH="1">
            <a:off x="2041920" y="3805776"/>
            <a:ext cx="1371600" cy="1168560"/>
          </a:xfrm>
          <a:prstGeom prst="line">
            <a:avLst/>
          </a:prstGeom>
          <a:ln w="28440">
            <a:solidFill>
              <a:srgbClr val="3399FF"/>
            </a:solidFill>
            <a:miter/>
            <a:tailEnd type="triangle" w="med" len="med"/>
          </a:ln>
        </p:spPr>
      </p:sp>
      <p:sp>
        <p:nvSpPr>
          <p:cNvPr id="28" name="Line 11"/>
          <p:cNvSpPr/>
          <p:nvPr/>
        </p:nvSpPr>
        <p:spPr>
          <a:xfrm>
            <a:off x="3409920" y="3805776"/>
            <a:ext cx="1371600" cy="1828800"/>
          </a:xfrm>
          <a:prstGeom prst="line">
            <a:avLst/>
          </a:prstGeom>
          <a:ln w="28440">
            <a:solidFill>
              <a:srgbClr val="3399FF"/>
            </a:solidFill>
            <a:miter/>
            <a:tailEnd type="triangle" w="med" len="med"/>
          </a:ln>
        </p:spPr>
      </p:sp>
      <p:pic>
        <p:nvPicPr>
          <p:cNvPr id="30" name="29 - Εικόνα"/>
          <p:cNvPicPr/>
          <p:nvPr/>
        </p:nvPicPr>
        <p:blipFill>
          <a:blip r:embed="rId4" cstate="print"/>
          <a:stretch/>
        </p:blipFill>
        <p:spPr>
          <a:xfrm>
            <a:off x="5153760" y="3450456"/>
            <a:ext cx="914400" cy="558720"/>
          </a:xfrm>
          <a:prstGeom prst="rect">
            <a:avLst/>
          </a:prstGeom>
          <a:ln>
            <a:noFill/>
          </a:ln>
        </p:spPr>
      </p:pic>
      <p:pic>
        <p:nvPicPr>
          <p:cNvPr id="31" name="30 - Εικόνα"/>
          <p:cNvPicPr/>
          <p:nvPr/>
        </p:nvPicPr>
        <p:blipFill>
          <a:blip r:embed="rId5" cstate="print"/>
          <a:stretch/>
        </p:blipFill>
        <p:spPr>
          <a:xfrm>
            <a:off x="3197880" y="1265976"/>
            <a:ext cx="1117440" cy="571680"/>
          </a:xfrm>
          <a:prstGeom prst="rect">
            <a:avLst/>
          </a:prstGeom>
          <a:ln>
            <a:noFill/>
          </a:ln>
        </p:spPr>
      </p:pic>
      <p:pic>
        <p:nvPicPr>
          <p:cNvPr id="32" name="31 - Εικόνα"/>
          <p:cNvPicPr/>
          <p:nvPr/>
        </p:nvPicPr>
        <p:blipFill>
          <a:blip r:embed="rId6" cstate="print"/>
          <a:stretch/>
        </p:blipFill>
        <p:spPr>
          <a:xfrm>
            <a:off x="3744000" y="1875456"/>
            <a:ext cx="2019240" cy="507960"/>
          </a:xfrm>
          <a:prstGeom prst="rect">
            <a:avLst/>
          </a:prstGeom>
          <a:ln>
            <a:noFill/>
          </a:ln>
        </p:spPr>
      </p:pic>
      <p:pic>
        <p:nvPicPr>
          <p:cNvPr id="33" name="32 - Εικόνα"/>
          <p:cNvPicPr/>
          <p:nvPr/>
        </p:nvPicPr>
        <p:blipFill>
          <a:blip r:embed="rId7" cstate="print"/>
          <a:stretch/>
        </p:blipFill>
        <p:spPr>
          <a:xfrm>
            <a:off x="4137840" y="5634576"/>
            <a:ext cx="1854360" cy="507960"/>
          </a:xfrm>
          <a:prstGeom prst="rect">
            <a:avLst/>
          </a:prstGeom>
          <a:ln>
            <a:noFill/>
          </a:ln>
        </p:spPr>
      </p:pic>
      <p:pic>
        <p:nvPicPr>
          <p:cNvPr id="34" name="33 - Εικόνα"/>
          <p:cNvPicPr/>
          <p:nvPr/>
        </p:nvPicPr>
        <p:blipFill>
          <a:blip r:embed="rId8" cstate="print"/>
          <a:stretch/>
        </p:blipFill>
        <p:spPr>
          <a:xfrm>
            <a:off x="1585080" y="4885416"/>
            <a:ext cx="1765440" cy="533520"/>
          </a:xfrm>
          <a:prstGeom prst="rect">
            <a:avLst/>
          </a:prstGeom>
          <a:ln>
            <a:noFill/>
          </a:ln>
        </p:spPr>
      </p:pic>
      <p:pic>
        <p:nvPicPr>
          <p:cNvPr id="35" name="34 - Εικόνα"/>
          <p:cNvPicPr/>
          <p:nvPr/>
        </p:nvPicPr>
        <p:blipFill>
          <a:blip r:embed="rId9" cstate="print"/>
          <a:stretch/>
        </p:blipFill>
        <p:spPr>
          <a:xfrm>
            <a:off x="6421608" y="3264408"/>
            <a:ext cx="2362320" cy="965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40659" y="274680"/>
            <a:ext cx="8552329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chemeClr val="accent1"/>
                </a:solidFill>
                <a:latin typeface="+mj-lt"/>
              </a:rPr>
              <a:t>Διαμόρφωση Πλάτους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(PAM)</a:t>
            </a:r>
            <a:endParaRPr lang="el-GR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70" name="TextShape 2"/>
          <p:cNvSpPr txBox="1"/>
          <p:nvPr/>
        </p:nvSpPr>
        <p:spPr>
          <a:xfrm>
            <a:off x="343080" y="1143000"/>
            <a:ext cx="6171840" cy="702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trike="noStrike" dirty="0" err="1">
                <a:solidFill>
                  <a:srgbClr val="000000"/>
                </a:solidFill>
                <a:latin typeface="Calibri"/>
              </a:rPr>
              <a:t>Δυαδική</a:t>
            </a:r>
            <a:endParaRPr dirty="0"/>
          </a:p>
          <a:p>
            <a:endParaRPr dirty="0"/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Times New Roman"/>
              </a:rPr>
              <a:t>M-</a:t>
            </a:r>
            <a:r>
              <a:rPr lang="en-US" strike="noStrike" dirty="0" err="1">
                <a:solidFill>
                  <a:srgbClr val="000000"/>
                </a:solidFill>
                <a:latin typeface="Times New Roman"/>
              </a:rPr>
              <a:t>αδική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1" name="Picture 2"/>
          <p:cNvPicPr/>
          <p:nvPr/>
        </p:nvPicPr>
        <p:blipFill>
          <a:blip r:embed="rId4" cstate="print"/>
          <a:stretch/>
        </p:blipFill>
        <p:spPr>
          <a:xfrm rot="5400000">
            <a:off x="2025544" y="444056"/>
            <a:ext cx="1841843" cy="3377612"/>
          </a:xfrm>
          <a:prstGeom prst="rect">
            <a:avLst/>
          </a:prstGeom>
          <a:ln>
            <a:noFill/>
          </a:ln>
        </p:spPr>
      </p:pic>
      <p:pic>
        <p:nvPicPr>
          <p:cNvPr id="72" name="Picture 142"/>
          <p:cNvPicPr/>
          <p:nvPr/>
        </p:nvPicPr>
        <p:blipFill>
          <a:blip r:embed="rId5" cstate="print"/>
          <a:stretch/>
        </p:blipFill>
        <p:spPr>
          <a:xfrm>
            <a:off x="1257480" y="2441879"/>
            <a:ext cx="3377612" cy="3970610"/>
          </a:xfrm>
          <a:prstGeom prst="rect">
            <a:avLst/>
          </a:prstGeom>
          <a:ln>
            <a:noFill/>
          </a:ln>
        </p:spPr>
      </p:pic>
      <p:pic>
        <p:nvPicPr>
          <p:cNvPr id="73" name="Picture 149"/>
          <p:cNvPicPr/>
          <p:nvPr/>
        </p:nvPicPr>
        <p:blipFill>
          <a:blip r:embed="rId6" cstate="print"/>
          <a:stretch/>
        </p:blipFill>
        <p:spPr>
          <a:xfrm>
            <a:off x="4214520" y="3048120"/>
            <a:ext cx="3512058" cy="1893078"/>
          </a:xfrm>
          <a:prstGeom prst="rect">
            <a:avLst/>
          </a:prstGeom>
          <a:ln>
            <a:noFill/>
          </a:ln>
        </p:spPr>
      </p:pic>
      <p:pic>
        <p:nvPicPr>
          <p:cNvPr id="74" name="Picture 150"/>
          <p:cNvPicPr/>
          <p:nvPr/>
        </p:nvPicPr>
        <p:blipFill>
          <a:blip r:embed="rId7" cstate="print"/>
          <a:stretch/>
        </p:blipFill>
        <p:spPr>
          <a:xfrm>
            <a:off x="4002119" y="1371599"/>
            <a:ext cx="3151761" cy="1363987"/>
          </a:xfrm>
          <a:prstGeom prst="rect">
            <a:avLst/>
          </a:prstGeom>
          <a:ln>
            <a:noFill/>
          </a:ln>
        </p:spPr>
      </p:pic>
      <p:pic>
        <p:nvPicPr>
          <p:cNvPr id="75" name="74 - Εικόνα"/>
          <p:cNvPicPr/>
          <p:nvPr/>
        </p:nvPicPr>
        <p:blipFill>
          <a:blip r:embed="rId8" cstate="print"/>
          <a:stretch/>
        </p:blipFill>
        <p:spPr>
          <a:xfrm>
            <a:off x="402336" y="3390839"/>
            <a:ext cx="815752" cy="321625"/>
          </a:xfrm>
          <a:prstGeom prst="rect">
            <a:avLst/>
          </a:prstGeom>
          <a:ln>
            <a:noFill/>
          </a:ln>
        </p:spPr>
      </p:pic>
      <p:pic>
        <p:nvPicPr>
          <p:cNvPr id="76" name="75 - Εικόνα"/>
          <p:cNvPicPr/>
          <p:nvPr/>
        </p:nvPicPr>
        <p:blipFill>
          <a:blip r:embed="rId9" cstate="print"/>
          <a:stretch/>
        </p:blipFill>
        <p:spPr>
          <a:xfrm>
            <a:off x="4846320" y="4882896"/>
            <a:ext cx="2944368" cy="16276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40659" y="274680"/>
            <a:ext cx="8552329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chemeClr val="accent1"/>
                </a:solidFill>
                <a:latin typeface="+mj-lt"/>
              </a:rPr>
              <a:t>Διαμόρφωση Πλάτους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</a:rPr>
              <a:t>(PAM)</a:t>
            </a:r>
            <a:endParaRPr lang="el-GR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grpSp>
        <p:nvGrpSpPr>
          <p:cNvPr id="49" name="48 - Ομάδα"/>
          <p:cNvGrpSpPr/>
          <p:nvPr/>
        </p:nvGrpSpPr>
        <p:grpSpPr>
          <a:xfrm>
            <a:off x="2074752" y="4782312"/>
            <a:ext cx="4343400" cy="820440"/>
            <a:chOff x="1324944" y="4782312"/>
            <a:chExt cx="4343400" cy="820440"/>
          </a:xfrm>
        </p:grpSpPr>
        <p:grpSp>
          <p:nvGrpSpPr>
            <p:cNvPr id="48" name="47 - Ομάδα"/>
            <p:cNvGrpSpPr/>
            <p:nvPr/>
          </p:nvGrpSpPr>
          <p:grpSpPr>
            <a:xfrm>
              <a:off x="1324944" y="4782312"/>
              <a:ext cx="4343400" cy="575640"/>
              <a:chOff x="1324944" y="4782312"/>
              <a:chExt cx="4343400" cy="575640"/>
            </a:xfrm>
          </p:grpSpPr>
          <p:sp>
            <p:nvSpPr>
              <p:cNvPr id="13" name="CustomShape 4"/>
              <p:cNvSpPr/>
              <p:nvPr/>
            </p:nvSpPr>
            <p:spPr>
              <a:xfrm>
                <a:off x="1538424" y="5186952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4" name="Line 5"/>
              <p:cNvSpPr/>
              <p:nvPr/>
            </p:nvSpPr>
            <p:spPr>
              <a:xfrm>
                <a:off x="1324944" y="5232312"/>
                <a:ext cx="4343400" cy="0"/>
              </a:xfrm>
              <a:prstGeom prst="line">
                <a:avLst/>
              </a:prstGeom>
              <a:ln w="19080">
                <a:solidFill>
                  <a:schemeClr val="tx1"/>
                </a:solidFill>
                <a:round/>
              </a:ln>
            </p:spPr>
          </p:sp>
          <p:sp>
            <p:nvSpPr>
              <p:cNvPr id="15" name="CustomShape 6"/>
              <p:cNvSpPr/>
              <p:nvPr/>
            </p:nvSpPr>
            <p:spPr>
              <a:xfrm>
                <a:off x="2318544" y="5186952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6" name="CustomShape 7"/>
              <p:cNvSpPr/>
              <p:nvPr/>
            </p:nvSpPr>
            <p:spPr>
              <a:xfrm>
                <a:off x="3099024" y="5186952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7" name="CustomShape 8"/>
              <p:cNvSpPr/>
              <p:nvPr/>
            </p:nvSpPr>
            <p:spPr>
              <a:xfrm>
                <a:off x="3879144" y="5186952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8" name="CustomShape 9"/>
              <p:cNvSpPr/>
              <p:nvPr/>
            </p:nvSpPr>
            <p:spPr>
              <a:xfrm>
                <a:off x="4659624" y="5186952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9" name="CustomShape 10"/>
              <p:cNvSpPr/>
              <p:nvPr/>
            </p:nvSpPr>
            <p:spPr>
              <a:xfrm>
                <a:off x="5439744" y="5186952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" name="Line 11"/>
              <p:cNvSpPr/>
              <p:nvPr/>
            </p:nvSpPr>
            <p:spPr>
              <a:xfrm>
                <a:off x="1583784" y="4843872"/>
                <a:ext cx="0" cy="228600"/>
              </a:xfrm>
              <a:prstGeom prst="line">
                <a:avLst/>
              </a:prstGeom>
              <a:ln w="19080">
                <a:solidFill>
                  <a:schemeClr val="tx1"/>
                </a:solidFill>
                <a:round/>
              </a:ln>
            </p:spPr>
          </p:sp>
          <p:sp>
            <p:nvSpPr>
              <p:cNvPr id="21" name="Line 12"/>
              <p:cNvSpPr/>
              <p:nvPr/>
            </p:nvSpPr>
            <p:spPr>
              <a:xfrm>
                <a:off x="5485464" y="4843872"/>
                <a:ext cx="0" cy="228600"/>
              </a:xfrm>
              <a:prstGeom prst="line">
                <a:avLst/>
              </a:prstGeom>
              <a:ln w="19080">
                <a:solidFill>
                  <a:schemeClr val="tx1"/>
                </a:solidFill>
                <a:round/>
              </a:ln>
            </p:spPr>
          </p:sp>
          <p:sp>
            <p:nvSpPr>
              <p:cNvPr id="22" name="Line 13"/>
              <p:cNvSpPr/>
              <p:nvPr/>
            </p:nvSpPr>
            <p:spPr>
              <a:xfrm>
                <a:off x="2364264" y="4843872"/>
                <a:ext cx="0" cy="228600"/>
              </a:xfrm>
              <a:prstGeom prst="line">
                <a:avLst/>
              </a:prstGeom>
              <a:ln w="19080">
                <a:solidFill>
                  <a:schemeClr val="tx1"/>
                </a:solidFill>
                <a:round/>
              </a:ln>
            </p:spPr>
          </p:sp>
          <p:sp>
            <p:nvSpPr>
              <p:cNvPr id="23" name="Line 14"/>
              <p:cNvSpPr/>
              <p:nvPr/>
            </p:nvSpPr>
            <p:spPr>
              <a:xfrm>
                <a:off x="3144384" y="4843872"/>
                <a:ext cx="0" cy="228600"/>
              </a:xfrm>
              <a:prstGeom prst="line">
                <a:avLst/>
              </a:prstGeom>
              <a:ln w="19080">
                <a:solidFill>
                  <a:schemeClr val="tx1"/>
                </a:solidFill>
                <a:round/>
              </a:ln>
            </p:spPr>
          </p:sp>
          <p:sp>
            <p:nvSpPr>
              <p:cNvPr id="24" name="Line 15"/>
              <p:cNvSpPr/>
              <p:nvPr/>
            </p:nvSpPr>
            <p:spPr>
              <a:xfrm>
                <a:off x="3924864" y="4843872"/>
                <a:ext cx="0" cy="228600"/>
              </a:xfrm>
              <a:prstGeom prst="line">
                <a:avLst/>
              </a:prstGeom>
              <a:ln w="19080">
                <a:solidFill>
                  <a:schemeClr val="tx1"/>
                </a:solidFill>
                <a:round/>
              </a:ln>
            </p:spPr>
          </p:sp>
          <p:sp>
            <p:nvSpPr>
              <p:cNvPr id="25" name="Line 16"/>
              <p:cNvSpPr/>
              <p:nvPr/>
            </p:nvSpPr>
            <p:spPr>
              <a:xfrm>
                <a:off x="4704984" y="4843872"/>
                <a:ext cx="0" cy="228600"/>
              </a:xfrm>
              <a:prstGeom prst="line">
                <a:avLst/>
              </a:prstGeom>
              <a:ln w="19080">
                <a:solidFill>
                  <a:schemeClr val="tx1"/>
                </a:solidFill>
                <a:round/>
              </a:ln>
            </p:spPr>
          </p:sp>
          <p:sp>
            <p:nvSpPr>
              <p:cNvPr id="26" name="CustomShape 17"/>
              <p:cNvSpPr/>
              <p:nvPr/>
            </p:nvSpPr>
            <p:spPr>
              <a:xfrm>
                <a:off x="208706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7" name="CustomShape 18"/>
              <p:cNvSpPr/>
              <p:nvPr/>
            </p:nvSpPr>
            <p:spPr>
              <a:xfrm>
                <a:off x="520826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8" name="CustomShape 19"/>
              <p:cNvSpPr/>
              <p:nvPr/>
            </p:nvSpPr>
            <p:spPr>
              <a:xfrm>
                <a:off x="442778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" name="CustomShape 20"/>
              <p:cNvSpPr/>
              <p:nvPr/>
            </p:nvSpPr>
            <p:spPr>
              <a:xfrm>
                <a:off x="364766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" name="CustomShape 21"/>
              <p:cNvSpPr/>
              <p:nvPr/>
            </p:nvSpPr>
            <p:spPr>
              <a:xfrm>
                <a:off x="286718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1" name="CustomShape 22"/>
              <p:cNvSpPr/>
              <p:nvPr/>
            </p:nvSpPr>
            <p:spPr>
              <a:xfrm>
                <a:off x="158414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2" name="CustomShape 23"/>
              <p:cNvSpPr/>
              <p:nvPr/>
            </p:nvSpPr>
            <p:spPr>
              <a:xfrm>
                <a:off x="470534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" name="CustomShape 24"/>
              <p:cNvSpPr/>
              <p:nvPr/>
            </p:nvSpPr>
            <p:spPr>
              <a:xfrm>
                <a:off x="392486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" name="CustomShape 25"/>
              <p:cNvSpPr/>
              <p:nvPr/>
            </p:nvSpPr>
            <p:spPr>
              <a:xfrm>
                <a:off x="314474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5" name="CustomShape 26"/>
              <p:cNvSpPr/>
              <p:nvPr/>
            </p:nvSpPr>
            <p:spPr>
              <a:xfrm>
                <a:off x="2364264" y="4953312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/>
                </a:solidFill>
                <a:round/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6" name="CustomShape 27"/>
              <p:cNvSpPr/>
              <p:nvPr/>
            </p:nvSpPr>
            <p:spPr>
              <a:xfrm>
                <a:off x="1814184" y="4804272"/>
                <a:ext cx="27108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l-GR" sz="1400" i="1" strike="noStrike">
                    <a:solidFill>
                      <a:srgbClr val="000000"/>
                    </a:solidFill>
                    <a:latin typeface="Times New Roman"/>
                  </a:rPr>
                  <a:t>d</a:t>
                </a:r>
                <a:endParaRPr/>
              </a:p>
            </p:txBody>
          </p:sp>
          <p:sp>
            <p:nvSpPr>
              <p:cNvPr id="37" name="CustomShape 28"/>
              <p:cNvSpPr/>
              <p:nvPr/>
            </p:nvSpPr>
            <p:spPr>
              <a:xfrm>
                <a:off x="2601864" y="4782312"/>
                <a:ext cx="27108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l-GR" sz="1400" i="1" strike="noStrike">
                    <a:solidFill>
                      <a:srgbClr val="000000"/>
                    </a:solidFill>
                    <a:latin typeface="Times New Roman"/>
                  </a:rPr>
                  <a:t>d</a:t>
                </a:r>
                <a:endParaRPr/>
              </a:p>
            </p:txBody>
          </p:sp>
          <p:sp>
            <p:nvSpPr>
              <p:cNvPr id="38" name="CustomShape 29"/>
              <p:cNvSpPr/>
              <p:nvPr/>
            </p:nvSpPr>
            <p:spPr>
              <a:xfrm>
                <a:off x="3392064" y="4794912"/>
                <a:ext cx="27108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l-GR" sz="1400" i="1" strike="noStrike">
                    <a:solidFill>
                      <a:srgbClr val="000000"/>
                    </a:solidFill>
                    <a:latin typeface="Times New Roman"/>
                  </a:rPr>
                  <a:t>d</a:t>
                </a:r>
                <a:endParaRPr/>
              </a:p>
            </p:txBody>
          </p:sp>
          <p:sp>
            <p:nvSpPr>
              <p:cNvPr id="39" name="CustomShape 30"/>
              <p:cNvSpPr/>
              <p:nvPr/>
            </p:nvSpPr>
            <p:spPr>
              <a:xfrm>
                <a:off x="4154904" y="4804272"/>
                <a:ext cx="27108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l-GR" sz="1400" i="1" strike="noStrike">
                    <a:solidFill>
                      <a:srgbClr val="000000"/>
                    </a:solidFill>
                    <a:latin typeface="Times New Roman"/>
                  </a:rPr>
                  <a:t>d</a:t>
                </a:r>
                <a:endParaRPr/>
              </a:p>
            </p:txBody>
          </p:sp>
          <p:sp>
            <p:nvSpPr>
              <p:cNvPr id="40" name="CustomShape 31"/>
              <p:cNvSpPr/>
              <p:nvPr/>
            </p:nvSpPr>
            <p:spPr>
              <a:xfrm>
                <a:off x="4935024" y="4794912"/>
                <a:ext cx="27108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5000" rIns="90000" bIns="45000"/>
              <a:lstStyle/>
              <a:p>
                <a:pPr>
                  <a:lnSpc>
                    <a:spcPct val="100000"/>
                  </a:lnSpc>
                </a:pPr>
                <a:r>
                  <a:rPr lang="el-GR" sz="1400" i="1" strike="noStrike">
                    <a:solidFill>
                      <a:srgbClr val="000000"/>
                    </a:solidFill>
                    <a:latin typeface="Times New Roman"/>
                  </a:rPr>
                  <a:t>d</a:t>
                </a:r>
                <a:endParaRPr/>
              </a:p>
            </p:txBody>
          </p:sp>
          <p:sp>
            <p:nvSpPr>
              <p:cNvPr id="41" name="Line 32"/>
              <p:cNvSpPr/>
              <p:nvPr/>
            </p:nvSpPr>
            <p:spPr>
              <a:xfrm>
                <a:off x="3525264" y="5129352"/>
                <a:ext cx="0" cy="228600"/>
              </a:xfrm>
              <a:prstGeom prst="line">
                <a:avLst/>
              </a:prstGeom>
              <a:ln>
                <a:solidFill>
                  <a:schemeClr val="tx1"/>
                </a:solidFill>
                <a:round/>
              </a:ln>
            </p:spPr>
          </p:sp>
        </p:grpSp>
        <p:sp>
          <p:nvSpPr>
            <p:cNvPr id="42" name="CustomShape 33"/>
            <p:cNvSpPr/>
            <p:nvPr/>
          </p:nvSpPr>
          <p:spPr>
            <a:xfrm>
              <a:off x="3402864" y="5299272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l-GR" sz="1400" strike="noStrike">
                  <a:solidFill>
                    <a:srgbClr val="000000"/>
                  </a:solidFill>
                  <a:latin typeface="Times New Roman"/>
                </a:rPr>
                <a:t>0</a:t>
              </a:r>
              <a:endParaRPr/>
            </a:p>
          </p:txBody>
        </p:sp>
      </p:grpSp>
      <p:pic>
        <p:nvPicPr>
          <p:cNvPr id="43" name="Picture 162"/>
          <p:cNvPicPr/>
          <p:nvPr/>
        </p:nvPicPr>
        <p:blipFill>
          <a:blip r:embed="rId4" cstate="print"/>
          <a:stretch/>
        </p:blipFill>
        <p:spPr>
          <a:xfrm>
            <a:off x="1375344" y="2154816"/>
            <a:ext cx="1371240" cy="647280"/>
          </a:xfrm>
          <a:prstGeom prst="rect">
            <a:avLst/>
          </a:prstGeom>
          <a:ln>
            <a:noFill/>
          </a:ln>
        </p:spPr>
      </p:pic>
      <p:pic>
        <p:nvPicPr>
          <p:cNvPr id="44" name="43 - Εικόνα"/>
          <p:cNvPicPr/>
          <p:nvPr/>
        </p:nvPicPr>
        <p:blipFill>
          <a:blip r:embed="rId5" cstate="print"/>
          <a:stretch/>
        </p:blipFill>
        <p:spPr>
          <a:xfrm>
            <a:off x="1022256" y="3300984"/>
            <a:ext cx="2908440" cy="368280"/>
          </a:xfrm>
          <a:prstGeom prst="rect">
            <a:avLst/>
          </a:prstGeom>
          <a:ln>
            <a:noFill/>
          </a:ln>
        </p:spPr>
      </p:pic>
      <p:pic>
        <p:nvPicPr>
          <p:cNvPr id="45" name="44 - Εικόνα"/>
          <p:cNvPicPr/>
          <p:nvPr/>
        </p:nvPicPr>
        <p:blipFill>
          <a:blip r:embed="rId6" cstate="print"/>
          <a:stretch/>
        </p:blipFill>
        <p:spPr>
          <a:xfrm>
            <a:off x="1030752" y="3624192"/>
            <a:ext cx="2933640" cy="1028880"/>
          </a:xfrm>
          <a:prstGeom prst="rect">
            <a:avLst/>
          </a:prstGeom>
          <a:ln>
            <a:noFill/>
          </a:ln>
        </p:spPr>
      </p:pic>
      <p:pic>
        <p:nvPicPr>
          <p:cNvPr id="46" name="Picture 142"/>
          <p:cNvPicPr/>
          <p:nvPr/>
        </p:nvPicPr>
        <p:blipFill>
          <a:blip r:embed="rId7" cstate="print"/>
          <a:srcRect t="68571"/>
          <a:stretch/>
        </p:blipFill>
        <p:spPr>
          <a:xfrm>
            <a:off x="3694176" y="1792224"/>
            <a:ext cx="4480560" cy="1426464"/>
          </a:xfrm>
          <a:prstGeom prst="rect">
            <a:avLst/>
          </a:prstGeom>
          <a:ln>
            <a:noFill/>
          </a:ln>
        </p:spPr>
      </p:pic>
      <p:sp>
        <p:nvSpPr>
          <p:cNvPr id="47" name="46 - Ορθογώνιο"/>
          <p:cNvSpPr/>
          <p:nvPr/>
        </p:nvSpPr>
        <p:spPr>
          <a:xfrm>
            <a:off x="1418923" y="1488686"/>
            <a:ext cx="6043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400" dirty="0" smtClean="0">
                <a:solidFill>
                  <a:srgbClr val="000000"/>
                </a:solidFill>
              </a:rPr>
              <a:t>Γεωμετρική αναπαράσταση: Μονοδιάστατα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40659" y="274680"/>
            <a:ext cx="8552329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chemeClr val="accent1"/>
                </a:solidFill>
                <a:latin typeface="+mj-lt"/>
              </a:rPr>
              <a:t>Ζωνοδιαβατά Σήματα Διαμόρφωσης Πλάτους</a:t>
            </a: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pic>
        <p:nvPicPr>
          <p:cNvPr id="48" name="Picture 229"/>
          <p:cNvPicPr/>
          <p:nvPr/>
        </p:nvPicPr>
        <p:blipFill>
          <a:blip r:embed="rId4" cstate="print"/>
          <a:stretch/>
        </p:blipFill>
        <p:spPr>
          <a:xfrm>
            <a:off x="1137024" y="2066544"/>
            <a:ext cx="3200040" cy="1436400"/>
          </a:xfrm>
          <a:prstGeom prst="rect">
            <a:avLst/>
          </a:prstGeom>
          <a:ln>
            <a:noFill/>
          </a:ln>
        </p:spPr>
      </p:pic>
      <p:pic>
        <p:nvPicPr>
          <p:cNvPr id="49" name="48 - Εικόνα"/>
          <p:cNvPicPr/>
          <p:nvPr/>
        </p:nvPicPr>
        <p:blipFill>
          <a:blip r:embed="rId5" cstate="print"/>
          <a:stretch/>
        </p:blipFill>
        <p:spPr>
          <a:xfrm>
            <a:off x="4729968" y="2184768"/>
            <a:ext cx="3975120" cy="1219320"/>
          </a:xfrm>
          <a:prstGeom prst="rect">
            <a:avLst/>
          </a:prstGeom>
          <a:ln>
            <a:noFill/>
          </a:ln>
        </p:spPr>
      </p:pic>
      <p:pic>
        <p:nvPicPr>
          <p:cNvPr id="50" name="49 - Εικόνα"/>
          <p:cNvPicPr/>
          <p:nvPr/>
        </p:nvPicPr>
        <p:blipFill>
          <a:blip r:embed="rId6" cstate="print"/>
          <a:stretch/>
        </p:blipFill>
        <p:spPr>
          <a:xfrm>
            <a:off x="2414664" y="3853728"/>
            <a:ext cx="4406760" cy="2108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Σκ</a:t>
            </a:r>
            <a:r>
              <a:rPr lang="en-GB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ο</a:t>
            </a:r>
            <a:r>
              <a:rPr lang="el-GR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ποί</a:t>
            </a:r>
            <a:r>
              <a:rPr lang="en-GB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  </a:t>
            </a:r>
            <a:r>
              <a:rPr lang="en-GB" sz="4400" strike="noStrike" dirty="0">
                <a:solidFill>
                  <a:srgbClr val="5075BC"/>
                </a:solidFill>
                <a:latin typeface="+mj-lt"/>
                <a:ea typeface="DejaVu Sans"/>
              </a:rPr>
              <a:t>ενότητας</a:t>
            </a:r>
            <a:endParaRPr dirty="0">
              <a:latin typeface="+mj-lt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3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l-GR" altLang="el-GR" dirty="0" smtClean="0"/>
              <a:t>Ανίχνευση:</a:t>
            </a:r>
            <a:endParaRPr lang="en-GB" altLang="el-GR" dirty="0" smtClean="0"/>
          </a:p>
          <a:p>
            <a:pPr lvl="1">
              <a:buClr>
                <a:schemeClr val="tx1"/>
              </a:buClr>
            </a:pPr>
            <a:r>
              <a:rPr lang="el-GR" altLang="el-GR" dirty="0" smtClean="0"/>
              <a:t>Εκτίμηση του λαμβανομένου συμβόλου που στηρίζεται στο λαμβανόμενο δείγμα</a:t>
            </a:r>
            <a:endParaRPr lang="en-GB" altLang="el-GR" dirty="0" smtClean="0"/>
          </a:p>
          <a:p>
            <a:pPr>
              <a:buClr>
                <a:schemeClr val="tx1"/>
              </a:buClr>
            </a:pPr>
            <a:r>
              <a:rPr lang="el-GR" altLang="el-GR" dirty="0" smtClean="0"/>
              <a:t>Ο Χώρος του σήματος που χρησιμοποιείται για την ανίχνευση</a:t>
            </a:r>
            <a:endParaRPr lang="en-GB" altLang="el-GR" dirty="0" smtClean="0"/>
          </a:p>
          <a:p>
            <a:pPr lvl="1">
              <a:buClr>
                <a:schemeClr val="tx1"/>
              </a:buClr>
            </a:pPr>
            <a:r>
              <a:rPr lang="el-GR" altLang="el-GR" dirty="0" smtClean="0"/>
              <a:t>Ορθογώνιος Ν-διάστατος χώρος</a:t>
            </a:r>
            <a:endParaRPr lang="en-GB" altLang="el-GR" dirty="0" smtClean="0"/>
          </a:p>
          <a:p>
            <a:pPr lvl="1">
              <a:buClr>
                <a:schemeClr val="tx1"/>
              </a:buClr>
            </a:pPr>
            <a:r>
              <a:rPr lang="el-GR" altLang="el-GR" dirty="0" smtClean="0"/>
              <a:t>Μετασχηματισμός σήματος σε κυματομορφή και αντίστροφα</a:t>
            </a:r>
            <a:endParaRPr lang="fr-FR" altLang="el-GR" dirty="0"/>
          </a:p>
        </p:txBody>
      </p:sp>
      <p:pic>
        <p:nvPicPr>
          <p:cNvPr id="7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Ο Βέλτιστος Δέκτης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Υλοποιείται με συστοιχία Ν παράλληλων κλάδων, όπου Ν είναι οι διαστάσεις του Διανυσματικού Χώρου.</a:t>
            </a:r>
            <a:endParaRPr lang="el-GR" sz="2400" dirty="0" smtClean="0">
              <a:latin typeface="+mn-lt"/>
              <a:cs typeface="Times New Roman" pitchFamily="18" charset="0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  <a:cs typeface="Times New Roman" pitchFamily="18" charset="0"/>
              </a:rPr>
              <a:t>Μ-</a:t>
            </a:r>
            <a:r>
              <a:rPr lang="el-GR" sz="2400" dirty="0" err="1" smtClean="0">
                <a:latin typeface="+mn-lt"/>
                <a:cs typeface="Times New Roman" pitchFamily="18" charset="0"/>
              </a:rPr>
              <a:t>αδική</a:t>
            </a:r>
            <a:r>
              <a:rPr lang="el-GR" sz="2400" dirty="0" smtClean="0">
                <a:latin typeface="+mn-lt"/>
                <a:cs typeface="Times New Roman" pitchFamily="18" charset="0"/>
              </a:rPr>
              <a:t> Μετάδοση Πλάτους με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AWGN </a:t>
            </a:r>
            <a:r>
              <a:rPr lang="el-GR" sz="2400" dirty="0" smtClean="0">
                <a:latin typeface="+mn-lt"/>
                <a:cs typeface="Times New Roman" pitchFamily="18" charset="0"/>
              </a:rPr>
              <a:t>(Μονοδιάστατη) Ν=1</a:t>
            </a:r>
            <a:endParaRPr lang="en-US" sz="2400" dirty="0" smtClean="0">
              <a:latin typeface="+mn-lt"/>
            </a:endParaRPr>
          </a:p>
          <a:p>
            <a:pPr marL="704850" indent="-342900">
              <a:buNone/>
            </a:pPr>
            <a:endParaRPr lang="en-US" sz="2400" baseline="-25000" dirty="0" smtClean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None/>
            </a:pPr>
            <a:endParaRPr lang="en-GB" altLang="el-GR" sz="2400" i="1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2400" i="1" dirty="0">
              <a:latin typeface="+mn-lt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2395728" y="3590424"/>
            <a:ext cx="1876176" cy="6854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trike="noStrike" dirty="0" err="1">
                <a:solidFill>
                  <a:srgbClr val="0D0D0D"/>
                </a:solidFill>
                <a:latin typeface="Calibri"/>
              </a:rPr>
              <a:t>Αποδιαμορφωτής</a:t>
            </a:r>
            <a:endParaRPr dirty="0"/>
          </a:p>
        </p:txBody>
      </p:sp>
      <p:sp>
        <p:nvSpPr>
          <p:cNvPr id="14" name="CustomShape 5"/>
          <p:cNvSpPr/>
          <p:nvPr/>
        </p:nvSpPr>
        <p:spPr>
          <a:xfrm>
            <a:off x="5884776" y="3590424"/>
            <a:ext cx="1523520" cy="6854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trike="noStrike" dirty="0">
                <a:solidFill>
                  <a:srgbClr val="0D0D0D"/>
                </a:solidFill>
                <a:latin typeface="Calibri"/>
              </a:rPr>
              <a:t>Ανιχνευτής</a:t>
            </a:r>
            <a:endParaRPr dirty="0"/>
          </a:p>
        </p:txBody>
      </p:sp>
      <p:sp>
        <p:nvSpPr>
          <p:cNvPr id="15" name="CustomShape 6"/>
          <p:cNvSpPr/>
          <p:nvPr/>
        </p:nvSpPr>
        <p:spPr>
          <a:xfrm>
            <a:off x="1562472" y="3933504"/>
            <a:ext cx="837720" cy="36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7"/>
          <p:cNvSpPr/>
          <p:nvPr/>
        </p:nvSpPr>
        <p:spPr>
          <a:xfrm flipV="1">
            <a:off x="4272264" y="3743064"/>
            <a:ext cx="304560" cy="19008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8"/>
          <p:cNvSpPr/>
          <p:nvPr/>
        </p:nvSpPr>
        <p:spPr>
          <a:xfrm>
            <a:off x="7408656" y="3933504"/>
            <a:ext cx="990360" cy="36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9"/>
          <p:cNvSpPr/>
          <p:nvPr/>
        </p:nvSpPr>
        <p:spPr>
          <a:xfrm>
            <a:off x="4653144" y="3933504"/>
            <a:ext cx="1260000" cy="360"/>
          </a:xfrm>
          <a:prstGeom prst="straightConnector1">
            <a:avLst/>
          </a:prstGeom>
          <a:noFill/>
          <a:ln w="28440">
            <a:solidFill>
              <a:schemeClr val="tx1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10"/>
          <p:cNvSpPr/>
          <p:nvPr/>
        </p:nvSpPr>
        <p:spPr>
          <a:xfrm>
            <a:off x="4577184" y="3895344"/>
            <a:ext cx="75960" cy="75960"/>
          </a:xfrm>
          <a:prstGeom prst="ellipse">
            <a:avLst/>
          </a:prstGeom>
          <a:solidFill>
            <a:schemeClr val="bg1"/>
          </a:solidFill>
          <a:ln w="648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1"/>
          <p:cNvSpPr/>
          <p:nvPr/>
        </p:nvSpPr>
        <p:spPr>
          <a:xfrm>
            <a:off x="4228344" y="3933504"/>
            <a:ext cx="1145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trike="noStrike" dirty="0">
                <a:solidFill>
                  <a:srgbClr val="000000"/>
                </a:solidFill>
                <a:latin typeface="Calibri"/>
              </a:rPr>
              <a:t>Δειγματοληψία</a:t>
            </a:r>
            <a:endParaRPr dirty="0"/>
          </a:p>
        </p:txBody>
      </p:sp>
      <p:sp>
        <p:nvSpPr>
          <p:cNvPr id="21" name="CustomShape 12"/>
          <p:cNvSpPr/>
          <p:nvPr/>
        </p:nvSpPr>
        <p:spPr>
          <a:xfrm>
            <a:off x="7432056" y="3609504"/>
            <a:ext cx="108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trike="noStrike" dirty="0">
                <a:solidFill>
                  <a:srgbClr val="000000"/>
                </a:solidFill>
                <a:latin typeface="Calibri"/>
              </a:rPr>
              <a:t>Απόφαση</a:t>
            </a:r>
            <a:endParaRPr dirty="0"/>
          </a:p>
        </p:txBody>
      </p:sp>
      <p:pic>
        <p:nvPicPr>
          <p:cNvPr id="22" name="21 - Εικόνα"/>
          <p:cNvPicPr/>
          <p:nvPr/>
        </p:nvPicPr>
        <p:blipFill>
          <a:blip r:embed="rId4" cstate="print"/>
          <a:stretch/>
        </p:blipFill>
        <p:spPr>
          <a:xfrm>
            <a:off x="841248" y="3438144"/>
            <a:ext cx="1534896" cy="424728"/>
          </a:xfrm>
          <a:prstGeom prst="rect">
            <a:avLst/>
          </a:prstGeom>
          <a:ln>
            <a:noFill/>
          </a:ln>
        </p:spPr>
      </p:pic>
      <p:pic>
        <p:nvPicPr>
          <p:cNvPr id="23" name="22 - Εικόνα"/>
          <p:cNvPicPr/>
          <p:nvPr/>
        </p:nvPicPr>
        <p:blipFill>
          <a:blip r:embed="rId5" cstate="print"/>
          <a:stretch/>
        </p:blipFill>
        <p:spPr>
          <a:xfrm>
            <a:off x="1624464" y="4581144"/>
            <a:ext cx="2235240" cy="368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Δέκτης με συστοιχία </a:t>
            </a:r>
            <a:r>
              <a:rPr lang="el-GR" sz="4400" dirty="0" err="1" smtClean="0">
                <a:solidFill>
                  <a:srgbClr val="5075BC"/>
                </a:solidFill>
                <a:latin typeface="+mj-lt"/>
              </a:rPr>
              <a:t>ετεροσυσχετιστών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pic>
        <p:nvPicPr>
          <p:cNvPr id="24" name="Picture 58"/>
          <p:cNvPicPr/>
          <p:nvPr/>
        </p:nvPicPr>
        <p:blipFill>
          <a:blip r:embed="rId4" cstate="print"/>
          <a:stretch/>
        </p:blipFill>
        <p:spPr>
          <a:xfrm>
            <a:off x="2033136" y="1527048"/>
            <a:ext cx="4266720" cy="3809520"/>
          </a:xfrm>
          <a:prstGeom prst="rect">
            <a:avLst/>
          </a:prstGeom>
          <a:ln>
            <a:noFill/>
          </a:ln>
        </p:spPr>
      </p:pic>
      <p:pic>
        <p:nvPicPr>
          <p:cNvPr id="25" name="24 - Εικόνα"/>
          <p:cNvPicPr/>
          <p:nvPr/>
        </p:nvPicPr>
        <p:blipFill>
          <a:blip r:embed="rId5" cstate="print"/>
          <a:stretch/>
        </p:blipFill>
        <p:spPr>
          <a:xfrm>
            <a:off x="219456" y="1450728"/>
            <a:ext cx="2235240" cy="368280"/>
          </a:xfrm>
          <a:prstGeom prst="rect">
            <a:avLst/>
          </a:prstGeom>
          <a:ln>
            <a:noFill/>
          </a:ln>
        </p:spPr>
      </p:pic>
      <p:pic>
        <p:nvPicPr>
          <p:cNvPr id="26" name="25 - Εικόνα"/>
          <p:cNvPicPr/>
          <p:nvPr/>
        </p:nvPicPr>
        <p:blipFill>
          <a:blip r:embed="rId6" cstate="print"/>
          <a:stretch/>
        </p:blipFill>
        <p:spPr>
          <a:xfrm>
            <a:off x="6525648" y="1633608"/>
            <a:ext cx="990720" cy="368280"/>
          </a:xfrm>
          <a:prstGeom prst="rect">
            <a:avLst/>
          </a:prstGeom>
          <a:ln>
            <a:noFill/>
          </a:ln>
        </p:spPr>
      </p:pic>
      <p:pic>
        <p:nvPicPr>
          <p:cNvPr id="27" name="26 - Εικόνα"/>
          <p:cNvPicPr/>
          <p:nvPr/>
        </p:nvPicPr>
        <p:blipFill>
          <a:blip r:embed="rId7" cstate="print"/>
          <a:stretch/>
        </p:blipFill>
        <p:spPr>
          <a:xfrm>
            <a:off x="1828800" y="5065776"/>
            <a:ext cx="5175504" cy="17007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Δέκτης Προσαρμοσμένων Φίλτρων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10" name="Line 3"/>
          <p:cNvSpPr/>
          <p:nvPr/>
        </p:nvSpPr>
        <p:spPr>
          <a:xfrm>
            <a:off x="1220112" y="2155824"/>
            <a:ext cx="457200" cy="2160"/>
          </a:xfrm>
          <a:prstGeom prst="line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11" name="Line 4"/>
          <p:cNvSpPr/>
          <p:nvPr/>
        </p:nvSpPr>
        <p:spPr>
          <a:xfrm>
            <a:off x="1220112" y="4067064"/>
            <a:ext cx="457200" cy="2160"/>
          </a:xfrm>
          <a:prstGeom prst="line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12" name="Line 5"/>
          <p:cNvSpPr/>
          <p:nvPr/>
        </p:nvSpPr>
        <p:spPr>
          <a:xfrm>
            <a:off x="1220112" y="2155824"/>
            <a:ext cx="1080" cy="19303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13" name="Line 6"/>
          <p:cNvSpPr/>
          <p:nvPr/>
        </p:nvSpPr>
        <p:spPr>
          <a:xfrm>
            <a:off x="762912" y="2968344"/>
            <a:ext cx="461880" cy="216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14" name="Line 7"/>
          <p:cNvSpPr/>
          <p:nvPr/>
        </p:nvSpPr>
        <p:spPr>
          <a:xfrm>
            <a:off x="2119032" y="2919744"/>
            <a:ext cx="1080" cy="304920"/>
          </a:xfrm>
          <a:prstGeom prst="line">
            <a:avLst/>
          </a:prstGeom>
          <a:ln w="28440" cap="rnd">
            <a:solidFill>
              <a:srgbClr val="000000"/>
            </a:solidFill>
            <a:custDash>
              <a:ds d="100000" sp="100000"/>
            </a:custDash>
            <a:miter/>
          </a:ln>
        </p:spPr>
      </p:sp>
      <p:sp>
        <p:nvSpPr>
          <p:cNvPr id="15" name="Line 8"/>
          <p:cNvSpPr/>
          <p:nvPr/>
        </p:nvSpPr>
        <p:spPr>
          <a:xfrm>
            <a:off x="2862072" y="2765304"/>
            <a:ext cx="1080" cy="304920"/>
          </a:xfrm>
          <a:prstGeom prst="line">
            <a:avLst/>
          </a:prstGeom>
          <a:ln w="28440" cap="rnd">
            <a:solidFill>
              <a:srgbClr val="000000"/>
            </a:solidFill>
            <a:custDash>
              <a:ds d="100000" sp="100000"/>
            </a:custDash>
            <a:miter/>
          </a:ln>
        </p:spPr>
      </p:sp>
      <p:sp>
        <p:nvSpPr>
          <p:cNvPr id="16" name="CustomShape 9"/>
          <p:cNvSpPr/>
          <p:nvPr/>
        </p:nvSpPr>
        <p:spPr>
          <a:xfrm>
            <a:off x="713232" y="1554480"/>
            <a:ext cx="3805560" cy="3017520"/>
          </a:xfrm>
          <a:prstGeom prst="rect">
            <a:avLst/>
          </a:prstGeom>
          <a:noFill/>
          <a:ln w="12600" cap="rnd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0"/>
          <p:cNvSpPr/>
          <p:nvPr/>
        </p:nvSpPr>
        <p:spPr>
          <a:xfrm>
            <a:off x="2633472" y="2155824"/>
            <a:ext cx="457200" cy="2160"/>
          </a:xfrm>
          <a:prstGeom prst="line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18" name="CustomShape 11"/>
          <p:cNvSpPr/>
          <p:nvPr/>
        </p:nvSpPr>
        <p:spPr>
          <a:xfrm>
            <a:off x="1661832" y="1700784"/>
            <a:ext cx="971280" cy="8125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2"/>
          <p:cNvSpPr/>
          <p:nvPr/>
        </p:nvSpPr>
        <p:spPr>
          <a:xfrm>
            <a:off x="2633472" y="4086144"/>
            <a:ext cx="457200" cy="2160"/>
          </a:xfrm>
          <a:prstGeom prst="line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20" name="CustomShape 13"/>
          <p:cNvSpPr/>
          <p:nvPr/>
        </p:nvSpPr>
        <p:spPr>
          <a:xfrm>
            <a:off x="1661832" y="3631104"/>
            <a:ext cx="971280" cy="8125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4"/>
          <p:cNvSpPr/>
          <p:nvPr/>
        </p:nvSpPr>
        <p:spPr>
          <a:xfrm>
            <a:off x="4976712" y="2644344"/>
            <a:ext cx="17521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l-GR" b="1" strike="noStrike">
                <a:solidFill>
                  <a:srgbClr val="000000"/>
                </a:solidFill>
                <a:latin typeface="Times New Roman"/>
              </a:rPr>
              <a:t>Διάνυσμα</a:t>
            </a:r>
            <a:endParaRPr/>
          </a:p>
          <a:p>
            <a:pPr algn="ctr">
              <a:lnSpc>
                <a:spcPct val="100000"/>
              </a:lnSpc>
            </a:pPr>
            <a:r>
              <a:rPr lang="el-GR" b="1" strike="noStrike">
                <a:solidFill>
                  <a:srgbClr val="000000"/>
                </a:solidFill>
                <a:latin typeface="Times New Roman"/>
              </a:rPr>
              <a:t>Παρατήρησης</a:t>
            </a:r>
            <a:endParaRPr/>
          </a:p>
        </p:txBody>
      </p:sp>
      <p:sp>
        <p:nvSpPr>
          <p:cNvPr id="22" name="Line 16"/>
          <p:cNvSpPr/>
          <p:nvPr/>
        </p:nvSpPr>
        <p:spPr>
          <a:xfrm>
            <a:off x="3204792" y="2155824"/>
            <a:ext cx="457200" cy="2160"/>
          </a:xfrm>
          <a:prstGeom prst="line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23" name="Line 17"/>
          <p:cNvSpPr/>
          <p:nvPr/>
        </p:nvSpPr>
        <p:spPr>
          <a:xfrm>
            <a:off x="3204792" y="4086144"/>
            <a:ext cx="457200" cy="2160"/>
          </a:xfrm>
          <a:prstGeom prst="line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28" name="Line 18"/>
          <p:cNvSpPr/>
          <p:nvPr/>
        </p:nvSpPr>
        <p:spPr>
          <a:xfrm>
            <a:off x="4519152" y="3021264"/>
            <a:ext cx="457200" cy="2160"/>
          </a:xfrm>
          <a:prstGeom prst="line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29" name="Line 19"/>
          <p:cNvSpPr/>
          <p:nvPr/>
        </p:nvSpPr>
        <p:spPr>
          <a:xfrm>
            <a:off x="3033432" y="1802304"/>
            <a:ext cx="17136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30" name="Line 20"/>
          <p:cNvSpPr/>
          <p:nvPr/>
        </p:nvSpPr>
        <p:spPr>
          <a:xfrm>
            <a:off x="3033432" y="3732624"/>
            <a:ext cx="171360" cy="406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</p:sp>
      <p:sp>
        <p:nvSpPr>
          <p:cNvPr id="31" name="CustomShape 21"/>
          <p:cNvSpPr/>
          <p:nvPr/>
        </p:nvSpPr>
        <p:spPr>
          <a:xfrm flipH="1">
            <a:off x="2975832" y="1783224"/>
            <a:ext cx="571320" cy="613440"/>
          </a:xfrm>
          <a:custGeom>
            <a:avLst/>
            <a:gdLst/>
            <a:ahLst/>
            <a:cxnLst/>
            <a:rect l="0" t="0" r="r" b="b"/>
            <a:pathLst>
              <a:path w="21601" h="21602">
                <a:moveTo>
                  <a:pt x="21600" y="10801"/>
                </a:moveTo>
                <a:cubicBezTo>
                  <a:pt x="21600" y="16765"/>
                  <a:pt x="16764" y="21601"/>
                  <a:pt x="10800" y="21601"/>
                </a:cubicBezTo>
                <a:cubicBezTo>
                  <a:pt x="4835" y="21601"/>
                  <a:pt x="0" y="16765"/>
                  <a:pt x="0" y="10801"/>
                </a:cubicBezTo>
                <a:cubicBezTo>
                  <a:pt x="0" y="4836"/>
                  <a:pt x="4835" y="1"/>
                  <a:pt x="10800" y="1"/>
                </a:cubicBezTo>
                <a:cubicBezTo>
                  <a:pt x="16764" y="0"/>
                  <a:pt x="21599" y="4836"/>
                  <a:pt x="21600" y="10800"/>
                </a:cubicBezTo>
                <a:lnTo>
                  <a:pt x="10800" y="10801"/>
                </a:lnTo>
                <a:lnTo>
                  <a:pt x="21600" y="10801"/>
                </a:lnTo>
                <a:cubicBezTo>
                  <a:pt x="21600" y="16765"/>
                  <a:pt x="16764" y="21601"/>
                  <a:pt x="10800" y="21601"/>
                </a:cubicBezTo>
                <a:cubicBezTo>
                  <a:pt x="4835" y="21601"/>
                  <a:pt x="0" y="16765"/>
                  <a:pt x="0" y="10801"/>
                </a:cubicBezTo>
                <a:cubicBezTo>
                  <a:pt x="0" y="4836"/>
                  <a:pt x="4835" y="1"/>
                  <a:pt x="10800" y="1"/>
                </a:cubicBezTo>
                <a:cubicBezTo>
                  <a:pt x="16764" y="0"/>
                  <a:pt x="21599" y="4836"/>
                  <a:pt x="21600" y="108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22"/>
          <p:cNvSpPr/>
          <p:nvPr/>
        </p:nvSpPr>
        <p:spPr>
          <a:xfrm flipH="1">
            <a:off x="2975832" y="3815424"/>
            <a:ext cx="571320" cy="615600"/>
          </a:xfrm>
          <a:custGeom>
            <a:avLst/>
            <a:gdLst/>
            <a:ahLst/>
            <a:cxnLst/>
            <a:rect l="0" t="0" r="r" b="b"/>
            <a:pathLst>
              <a:path w="21601" h="21602">
                <a:moveTo>
                  <a:pt x="21600" y="10801"/>
                </a:moveTo>
                <a:cubicBezTo>
                  <a:pt x="21600" y="16765"/>
                  <a:pt x="16764" y="21601"/>
                  <a:pt x="10800" y="21601"/>
                </a:cubicBezTo>
                <a:cubicBezTo>
                  <a:pt x="4835" y="21601"/>
                  <a:pt x="0" y="16765"/>
                  <a:pt x="0" y="10801"/>
                </a:cubicBezTo>
                <a:cubicBezTo>
                  <a:pt x="0" y="4836"/>
                  <a:pt x="4835" y="1"/>
                  <a:pt x="10800" y="1"/>
                </a:cubicBezTo>
                <a:cubicBezTo>
                  <a:pt x="16764" y="0"/>
                  <a:pt x="21599" y="4836"/>
                  <a:pt x="21600" y="10800"/>
                </a:cubicBezTo>
                <a:lnTo>
                  <a:pt x="10800" y="10801"/>
                </a:lnTo>
                <a:lnTo>
                  <a:pt x="21600" y="10801"/>
                </a:lnTo>
                <a:cubicBezTo>
                  <a:pt x="21600" y="16765"/>
                  <a:pt x="16764" y="21601"/>
                  <a:pt x="10800" y="21601"/>
                </a:cubicBezTo>
                <a:cubicBezTo>
                  <a:pt x="4835" y="21601"/>
                  <a:pt x="0" y="16765"/>
                  <a:pt x="0" y="10801"/>
                </a:cubicBezTo>
                <a:cubicBezTo>
                  <a:pt x="0" y="4836"/>
                  <a:pt x="4835" y="1"/>
                  <a:pt x="10800" y="1"/>
                </a:cubicBezTo>
                <a:cubicBezTo>
                  <a:pt x="16764" y="0"/>
                  <a:pt x="21599" y="4836"/>
                  <a:pt x="21600" y="10800"/>
                </a:cubicBezTo>
              </a:path>
            </a:pathLst>
          </a:custGeom>
          <a:noFill/>
          <a:ln w="1260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" name="32 - Εικόνα"/>
          <p:cNvPicPr/>
          <p:nvPr/>
        </p:nvPicPr>
        <p:blipFill>
          <a:blip r:embed="rId4" cstate="print"/>
          <a:stretch/>
        </p:blipFill>
        <p:spPr>
          <a:xfrm>
            <a:off x="499752" y="2424744"/>
            <a:ext cx="838080" cy="330120"/>
          </a:xfrm>
          <a:prstGeom prst="rect">
            <a:avLst/>
          </a:prstGeom>
          <a:ln>
            <a:noFill/>
          </a:ln>
        </p:spPr>
      </p:pic>
      <p:pic>
        <p:nvPicPr>
          <p:cNvPr id="34" name="33 - Εικόνα"/>
          <p:cNvPicPr/>
          <p:nvPr/>
        </p:nvPicPr>
        <p:blipFill>
          <a:blip r:embed="rId5" cstate="print"/>
          <a:stretch/>
        </p:blipFill>
        <p:spPr>
          <a:xfrm>
            <a:off x="3205152" y="1777104"/>
            <a:ext cx="228600" cy="343080"/>
          </a:xfrm>
          <a:prstGeom prst="rect">
            <a:avLst/>
          </a:prstGeom>
          <a:ln>
            <a:noFill/>
          </a:ln>
        </p:spPr>
      </p:pic>
      <p:pic>
        <p:nvPicPr>
          <p:cNvPr id="35" name="34 - Εικόνα"/>
          <p:cNvPicPr/>
          <p:nvPr/>
        </p:nvPicPr>
        <p:blipFill>
          <a:blip r:embed="rId6" cstate="print"/>
          <a:stretch/>
        </p:blipFill>
        <p:spPr>
          <a:xfrm>
            <a:off x="1744632" y="1878624"/>
            <a:ext cx="851040" cy="419040"/>
          </a:xfrm>
          <a:prstGeom prst="rect">
            <a:avLst/>
          </a:prstGeom>
          <a:ln>
            <a:noFill/>
          </a:ln>
        </p:spPr>
      </p:pic>
      <p:pic>
        <p:nvPicPr>
          <p:cNvPr id="36" name="35 - Εικόνα"/>
          <p:cNvPicPr/>
          <p:nvPr/>
        </p:nvPicPr>
        <p:blipFill>
          <a:blip r:embed="rId7" cstate="print"/>
          <a:stretch/>
        </p:blipFill>
        <p:spPr>
          <a:xfrm>
            <a:off x="1668312" y="3808944"/>
            <a:ext cx="914400" cy="431640"/>
          </a:xfrm>
          <a:prstGeom prst="rect">
            <a:avLst/>
          </a:prstGeom>
          <a:ln>
            <a:noFill/>
          </a:ln>
        </p:spPr>
      </p:pic>
      <p:pic>
        <p:nvPicPr>
          <p:cNvPr id="37" name="36 - Εικόνα"/>
          <p:cNvPicPr/>
          <p:nvPr/>
        </p:nvPicPr>
        <p:blipFill>
          <a:blip r:embed="rId8" cstate="print"/>
          <a:stretch/>
        </p:blipFill>
        <p:spPr>
          <a:xfrm>
            <a:off x="3205152" y="4037544"/>
            <a:ext cx="279360" cy="393840"/>
          </a:xfrm>
          <a:prstGeom prst="rect">
            <a:avLst/>
          </a:prstGeom>
          <a:ln>
            <a:noFill/>
          </a:ln>
        </p:spPr>
      </p:pic>
      <p:pic>
        <p:nvPicPr>
          <p:cNvPr id="38" name="37 - Εικόνα"/>
          <p:cNvPicPr/>
          <p:nvPr/>
        </p:nvPicPr>
        <p:blipFill>
          <a:blip r:embed="rId9" cstate="print"/>
          <a:stretch/>
        </p:blipFill>
        <p:spPr>
          <a:xfrm>
            <a:off x="3586032" y="2157984"/>
            <a:ext cx="520560" cy="1968480"/>
          </a:xfrm>
          <a:prstGeom prst="rect">
            <a:avLst/>
          </a:prstGeom>
          <a:ln>
            <a:noFill/>
          </a:ln>
        </p:spPr>
      </p:pic>
      <p:pic>
        <p:nvPicPr>
          <p:cNvPr id="39" name="38 - Εικόνα"/>
          <p:cNvPicPr/>
          <p:nvPr/>
        </p:nvPicPr>
        <p:blipFill>
          <a:blip r:embed="rId10" cstate="print"/>
          <a:stretch/>
        </p:blipFill>
        <p:spPr>
          <a:xfrm>
            <a:off x="4119552" y="2843784"/>
            <a:ext cx="355680" cy="266760"/>
          </a:xfrm>
          <a:prstGeom prst="rect">
            <a:avLst/>
          </a:prstGeom>
          <a:ln>
            <a:noFill/>
          </a:ln>
        </p:spPr>
      </p:pic>
      <p:pic>
        <p:nvPicPr>
          <p:cNvPr id="40" name="39 - Εικόνα"/>
          <p:cNvPicPr/>
          <p:nvPr/>
        </p:nvPicPr>
        <p:blipFill>
          <a:blip r:embed="rId11" cstate="print"/>
          <a:stretch/>
        </p:blipFill>
        <p:spPr>
          <a:xfrm>
            <a:off x="4640112" y="2691504"/>
            <a:ext cx="177840" cy="216000"/>
          </a:xfrm>
          <a:prstGeom prst="rect">
            <a:avLst/>
          </a:prstGeom>
          <a:ln>
            <a:noFill/>
          </a:ln>
        </p:spPr>
      </p:pic>
      <p:grpSp>
        <p:nvGrpSpPr>
          <p:cNvPr id="41" name="40 - Ομάδα"/>
          <p:cNvGrpSpPr/>
          <p:nvPr/>
        </p:nvGrpSpPr>
        <p:grpSpPr>
          <a:xfrm>
            <a:off x="2741616" y="4717656"/>
            <a:ext cx="5238720" cy="1994040"/>
            <a:chOff x="419040" y="5994360"/>
            <a:chExt cx="5238720" cy="1994040"/>
          </a:xfrm>
        </p:grpSpPr>
        <p:sp>
          <p:nvSpPr>
            <p:cNvPr id="42" name="CustomShape 15"/>
            <p:cNvSpPr/>
            <p:nvPr/>
          </p:nvSpPr>
          <p:spPr>
            <a:xfrm>
              <a:off x="4229280" y="6807240"/>
              <a:ext cx="1428480" cy="508680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3" name="42 - Εικόνα"/>
            <p:cNvPicPr/>
            <p:nvPr/>
          </p:nvPicPr>
          <p:blipFill>
            <a:blip r:embed="rId12" cstate="print"/>
            <a:stretch/>
          </p:blipFill>
          <p:spPr>
            <a:xfrm>
              <a:off x="419040" y="7569360"/>
              <a:ext cx="2184480" cy="4190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43 - Εικόνα"/>
            <p:cNvPicPr/>
            <p:nvPr/>
          </p:nvPicPr>
          <p:blipFill>
            <a:blip r:embed="rId13" cstate="print"/>
            <a:stretch/>
          </p:blipFill>
          <p:spPr>
            <a:xfrm>
              <a:off x="2971800" y="7620120"/>
              <a:ext cx="1231920" cy="304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44 - Εικόνα"/>
            <p:cNvPicPr/>
            <p:nvPr/>
          </p:nvPicPr>
          <p:blipFill>
            <a:blip r:embed="rId14" cstate="print"/>
            <a:stretch/>
          </p:blipFill>
          <p:spPr>
            <a:xfrm>
              <a:off x="622440" y="7010280"/>
              <a:ext cx="1981080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45 - Εικόνα"/>
            <p:cNvPicPr/>
            <p:nvPr/>
          </p:nvPicPr>
          <p:blipFill>
            <a:blip r:embed="rId15" cstate="print"/>
            <a:stretch/>
          </p:blipFill>
          <p:spPr>
            <a:xfrm>
              <a:off x="660240" y="5994360"/>
              <a:ext cx="1650960" cy="8128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46 - Εικόνα"/>
            <p:cNvPicPr/>
            <p:nvPr/>
          </p:nvPicPr>
          <p:blipFill>
            <a:blip r:embed="rId16" cstate="print"/>
            <a:stretch/>
          </p:blipFill>
          <p:spPr>
            <a:xfrm>
              <a:off x="4546440" y="6908760"/>
              <a:ext cx="812880" cy="2667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47 - Εικόνα"/>
            <p:cNvPicPr/>
            <p:nvPr/>
          </p:nvPicPr>
          <p:blipFill>
            <a:blip r:embed="rId17" cstate="print"/>
            <a:stretch/>
          </p:blipFill>
          <p:spPr>
            <a:xfrm>
              <a:off x="2933640" y="6248520"/>
              <a:ext cx="1181160" cy="38088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Ο Ανιχνευτής </a:t>
            </a:r>
            <a:r>
              <a:rPr lang="en-US" sz="4400" dirty="0" smtClean="0">
                <a:solidFill>
                  <a:srgbClr val="5075BC"/>
                </a:solidFill>
                <a:latin typeface="+mj-lt"/>
              </a:rPr>
              <a:t>(Detector)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Με βάση το διάνυσμα παρατήρησης στην έξοδο του αποδιαμορφωτή: </a:t>
            </a:r>
          </a:p>
          <a:p>
            <a:pPr indent="0">
              <a:buNone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indent="0">
              <a:buNone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indent="0">
              <a:buNone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indent="0">
              <a:buNone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  <a:cs typeface="Times New Roman" pitchFamily="18" charset="0"/>
              </a:rPr>
              <a:t>Οι μέγιστες εκ των υστέρων πιθανότητες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(Maximum a Posterior Probabilities – MAP)</a:t>
            </a:r>
            <a:endParaRPr lang="en-GB" altLang="el-GR" sz="2400" i="1" dirty="0">
              <a:latin typeface="+mn-lt"/>
            </a:endParaRPr>
          </a:p>
          <a:p>
            <a:pPr lvl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</a:pPr>
            <a:endParaRPr lang="en-GB" altLang="el-GR" sz="2400" i="1" dirty="0">
              <a:latin typeface="+mn-lt"/>
            </a:endParaRPr>
          </a:p>
        </p:txBody>
      </p:sp>
      <p:pic>
        <p:nvPicPr>
          <p:cNvPr id="24" name="23 - Εικόνα"/>
          <p:cNvPicPr/>
          <p:nvPr/>
        </p:nvPicPr>
        <p:blipFill>
          <a:blip r:embed="rId4" cstate="print"/>
          <a:stretch/>
        </p:blipFill>
        <p:spPr>
          <a:xfrm>
            <a:off x="2133720" y="2472048"/>
            <a:ext cx="1308240" cy="457200"/>
          </a:xfrm>
          <a:prstGeom prst="rect">
            <a:avLst/>
          </a:prstGeom>
          <a:ln>
            <a:noFill/>
          </a:ln>
        </p:spPr>
      </p:pic>
      <p:pic>
        <p:nvPicPr>
          <p:cNvPr id="25" name="Picture 2"/>
          <p:cNvPicPr/>
          <p:nvPr/>
        </p:nvPicPr>
        <p:blipFill>
          <a:blip r:embed="rId5" cstate="print"/>
          <a:stretch/>
        </p:blipFill>
        <p:spPr>
          <a:xfrm rot="16200000">
            <a:off x="4990876" y="1793972"/>
            <a:ext cx="2041304" cy="2330416"/>
          </a:xfrm>
          <a:prstGeom prst="rect">
            <a:avLst/>
          </a:prstGeom>
          <a:ln>
            <a:noFill/>
          </a:ln>
        </p:spPr>
      </p:pic>
      <p:pic>
        <p:nvPicPr>
          <p:cNvPr id="26" name="25 - Εικόνα"/>
          <p:cNvPicPr/>
          <p:nvPr/>
        </p:nvPicPr>
        <p:blipFill>
          <a:blip r:embed="rId6" cstate="print"/>
          <a:stretch/>
        </p:blipFill>
        <p:spPr>
          <a:xfrm>
            <a:off x="3063240" y="4928616"/>
            <a:ext cx="2489040" cy="825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Ο Ανιχνευτής </a:t>
            </a:r>
            <a:r>
              <a:rPr lang="en-US" sz="4400" dirty="0" smtClean="0">
                <a:solidFill>
                  <a:srgbClr val="5075BC"/>
                </a:solidFill>
                <a:latin typeface="+mj-lt"/>
              </a:rPr>
              <a:t>(Detector)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latin typeface="+mn-lt"/>
                <a:cs typeface="Times New Roman" pitchFamily="18" charset="0"/>
              </a:rPr>
              <a:t>Οι μέγιστες εκ των υστέρων πιθανότητες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(Maximum a Posterior Probabilities – MAP)</a:t>
            </a:r>
          </a:p>
          <a:p>
            <a:pPr indent="0">
              <a:buFont typeface="Arial" pitchFamily="34" charset="0"/>
              <a:buChar char="•"/>
            </a:pPr>
            <a:endParaRPr lang="en-US" altLang="el-GR" sz="2400" i="1" dirty="0" smtClean="0">
              <a:latin typeface="+mn-lt"/>
              <a:cs typeface="Times New Roman" pitchFamily="18" charset="0"/>
            </a:endParaRPr>
          </a:p>
          <a:p>
            <a:pPr indent="0">
              <a:buFont typeface="Arial" pitchFamily="34" charset="0"/>
              <a:buChar char="•"/>
            </a:pPr>
            <a:endParaRPr lang="en-US" altLang="el-GR" sz="2400" i="1" dirty="0" smtClean="0">
              <a:latin typeface="+mn-lt"/>
              <a:cs typeface="Times New Roman" pitchFamily="18" charset="0"/>
            </a:endParaRP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cs typeface="Times New Roman" pitchFamily="18" charset="0"/>
              </a:rPr>
              <a:t>Εάν                      ο ανιχνευτής λέγεται Μέγιστης </a:t>
            </a:r>
            <a:r>
              <a:rPr lang="el-GR" sz="2400" dirty="0" err="1" smtClean="0">
                <a:cs typeface="Times New Roman" pitchFamily="18" charset="0"/>
              </a:rPr>
              <a:t>Πιθανοφάνειας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(Maximum Likelihood-ML).</a:t>
            </a:r>
          </a:p>
          <a:p>
            <a:pPr indent="0">
              <a:buFont typeface="Arial" pitchFamily="34" charset="0"/>
              <a:buChar char="•"/>
            </a:pPr>
            <a:r>
              <a:rPr lang="el-GR" sz="2400" dirty="0" smtClean="0">
                <a:cs typeface="Times New Roman" pitchFamily="18" charset="0"/>
              </a:rPr>
              <a:t>Σε κανάλι Προσθετικού Λευκού </a:t>
            </a:r>
            <a:r>
              <a:rPr lang="el-GR" sz="2400" dirty="0" err="1" smtClean="0">
                <a:cs typeface="Times New Roman" pitchFamily="18" charset="0"/>
              </a:rPr>
              <a:t>Γκαουσιανού</a:t>
            </a:r>
            <a:r>
              <a:rPr lang="el-GR" sz="2400" dirty="0" smtClean="0">
                <a:cs typeface="Times New Roman" pitchFamily="18" charset="0"/>
              </a:rPr>
              <a:t> Θορύβου </a:t>
            </a:r>
            <a:r>
              <a:rPr lang="en-US" sz="2400" dirty="0" smtClean="0">
                <a:cs typeface="Times New Roman" pitchFamily="18" charset="0"/>
              </a:rPr>
              <a:t>(AWGN)</a:t>
            </a:r>
            <a:endParaRPr lang="en-GB" altLang="el-GR" sz="2400" i="1" dirty="0">
              <a:latin typeface="+mn-lt"/>
            </a:endParaRPr>
          </a:p>
        </p:txBody>
      </p:sp>
      <p:pic>
        <p:nvPicPr>
          <p:cNvPr id="26" name="25 - Εικόνα"/>
          <p:cNvPicPr/>
          <p:nvPr/>
        </p:nvPicPr>
        <p:blipFill>
          <a:blip r:embed="rId4" cstate="print"/>
          <a:stretch/>
        </p:blipFill>
        <p:spPr>
          <a:xfrm>
            <a:off x="2715768" y="2240280"/>
            <a:ext cx="2990088" cy="960120"/>
          </a:xfrm>
          <a:prstGeom prst="rect">
            <a:avLst/>
          </a:prstGeom>
          <a:ln>
            <a:noFill/>
          </a:ln>
        </p:spPr>
      </p:pic>
      <p:pic>
        <p:nvPicPr>
          <p:cNvPr id="10" name="9 - Εικόνα"/>
          <p:cNvPicPr/>
          <p:nvPr/>
        </p:nvPicPr>
        <p:blipFill>
          <a:blip r:embed="rId5" cstate="print"/>
          <a:stretch/>
        </p:blipFill>
        <p:spPr>
          <a:xfrm>
            <a:off x="1602520" y="3090672"/>
            <a:ext cx="1817336" cy="380360"/>
          </a:xfrm>
          <a:prstGeom prst="rect">
            <a:avLst/>
          </a:prstGeom>
          <a:ln>
            <a:noFill/>
          </a:ln>
        </p:spPr>
      </p:pic>
      <p:pic>
        <p:nvPicPr>
          <p:cNvPr id="11" name="Picture 14"/>
          <p:cNvPicPr/>
          <p:nvPr/>
        </p:nvPicPr>
        <p:blipFill>
          <a:blip r:embed="rId6" cstate="print"/>
          <a:stretch/>
        </p:blipFill>
        <p:spPr>
          <a:xfrm>
            <a:off x="987528" y="4677168"/>
            <a:ext cx="2377464" cy="1778496"/>
          </a:xfrm>
          <a:prstGeom prst="rect">
            <a:avLst/>
          </a:prstGeom>
          <a:ln>
            <a:noFill/>
          </a:ln>
        </p:spPr>
      </p:pic>
      <p:pic>
        <p:nvPicPr>
          <p:cNvPr id="12" name="11 - Εικόνα"/>
          <p:cNvPicPr/>
          <p:nvPr/>
        </p:nvPicPr>
        <p:blipFill>
          <a:blip r:embed="rId7" cstate="print"/>
          <a:stretch/>
        </p:blipFill>
        <p:spPr>
          <a:xfrm>
            <a:off x="3407544" y="4828032"/>
            <a:ext cx="5462136" cy="13533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Ο </a:t>
            </a:r>
            <a:r>
              <a:rPr lang="el-GR" sz="4400" dirty="0" err="1" smtClean="0">
                <a:solidFill>
                  <a:srgbClr val="5075BC"/>
                </a:solidFill>
                <a:latin typeface="+mj-lt"/>
              </a:rPr>
              <a:t>Αποδιαμορφωτής</a:t>
            </a: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 Προσαρμοσμένου Φίλτρου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l-GR" sz="2400" dirty="0" smtClean="0">
                <a:latin typeface="+mn-lt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Τα {</a:t>
            </a:r>
            <a:r>
              <a:rPr lang="el-GR" sz="2400" i="1" dirty="0" err="1" smtClean="0">
                <a:solidFill>
                  <a:srgbClr val="000000"/>
                </a:solidFill>
                <a:latin typeface="Times New Roman"/>
              </a:rPr>
              <a:t>r</a:t>
            </a:r>
            <a:r>
              <a:rPr lang="el-GR" sz="2400" baseline="-25000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} εμφανίζονται στην έξοδο μιας συστοιχίας προσαρμοσμένων φίλτρων</a:t>
            </a:r>
            <a:endParaRPr lang="el-GR" sz="2400" dirty="0" smtClean="0"/>
          </a:p>
          <a:p>
            <a:pPr>
              <a:lnSpc>
                <a:spcPct val="100000"/>
              </a:lnSpc>
            </a:pP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Κάθε φίλτρο είναι προσαρμοσμένο στο αντίστοιχο σήμα της βάσης του διανυσματικού χώρου </a:t>
            </a:r>
            <a:r>
              <a:rPr lang="el-GR" sz="2400" i="1" dirty="0" err="1" smtClean="0">
                <a:solidFill>
                  <a:srgbClr val="000000"/>
                </a:solidFill>
                <a:latin typeface="Calibri"/>
              </a:rPr>
              <a:t>h</a:t>
            </a:r>
            <a:r>
              <a:rPr lang="el-GR" sz="2400" i="1" baseline="-25000" dirty="0" err="1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l-GR" sz="2400" i="1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) = </a:t>
            </a:r>
            <a:r>
              <a:rPr lang="el-GR" sz="2400" i="1" dirty="0" err="1" smtClean="0">
                <a:solidFill>
                  <a:srgbClr val="000000"/>
                </a:solidFill>
                <a:latin typeface="Calibri"/>
              </a:rPr>
              <a:t>ψ</a:t>
            </a:r>
            <a:r>
              <a:rPr lang="el-GR" sz="2400" i="1" baseline="-25000" dirty="0" err="1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el-GR" sz="2400" i="1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-</a:t>
            </a:r>
            <a:r>
              <a:rPr lang="el-GR" sz="2400" i="1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l-GR" sz="2400" dirty="0" smtClean="0">
                <a:solidFill>
                  <a:srgbClr val="000000"/>
                </a:solidFill>
                <a:latin typeface="Calibri"/>
              </a:rPr>
              <a:t>)</a:t>
            </a:r>
            <a:endParaRPr lang="el-GR" sz="2400" dirty="0" smtClean="0"/>
          </a:p>
        </p:txBody>
      </p:sp>
      <p:pic>
        <p:nvPicPr>
          <p:cNvPr id="13" name="Picture 2"/>
          <p:cNvPicPr/>
          <p:nvPr/>
        </p:nvPicPr>
        <p:blipFill>
          <a:blip r:embed="rId4" cstate="print"/>
          <a:stretch/>
        </p:blipFill>
        <p:spPr>
          <a:xfrm>
            <a:off x="2392560" y="2956680"/>
            <a:ext cx="3971664" cy="38281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Ο </a:t>
            </a:r>
            <a:r>
              <a:rPr lang="el-GR" sz="4400" dirty="0" err="1" smtClean="0">
                <a:solidFill>
                  <a:srgbClr val="5075BC"/>
                </a:solidFill>
                <a:latin typeface="+mj-lt"/>
              </a:rPr>
              <a:t>Αποδιαμορφωτής</a:t>
            </a: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 Προσαρμοσμένου Φίλτρου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Όταν ένα σήμα 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) έχει αλλοιωθεί από AGWN, το φίλτρο με κρουστική απόκριση 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h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) = 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), δηλαδή το προσαρμοσμένο στο 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s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), μεγιστοποιεί το Λόγο Σήματος </a:t>
            </a:r>
            <a:r>
              <a:rPr lang="el-GR" sz="2200" dirty="0" err="1" smtClean="0">
                <a:solidFill>
                  <a:srgbClr val="000000"/>
                </a:solidFill>
                <a:latin typeface="+mn-lt"/>
              </a:rPr>
              <a:t>πρός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 Θόρυβο (SNR) στην έξοδό του τη στιγμή δειγματοληψίας </a:t>
            </a:r>
            <a:r>
              <a:rPr lang="el-GR" sz="2200" i="1" dirty="0" smtClean="0">
                <a:solidFill>
                  <a:srgbClr val="000000"/>
                </a:solidFill>
                <a:latin typeface="+mn-lt"/>
              </a:rPr>
              <a:t>Τ</a:t>
            </a:r>
            <a:r>
              <a:rPr lang="el-GR" sz="22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l-GR" sz="2200" dirty="0" smtClean="0">
              <a:latin typeface="+mn-lt"/>
            </a:endParaRPr>
          </a:p>
        </p:txBody>
      </p:sp>
      <p:pic>
        <p:nvPicPr>
          <p:cNvPr id="9" name="Picture 3"/>
          <p:cNvPicPr/>
          <p:nvPr/>
        </p:nvPicPr>
        <p:blipFill>
          <a:blip r:embed="rId4" cstate="print"/>
          <a:stretch/>
        </p:blipFill>
        <p:spPr>
          <a:xfrm>
            <a:off x="2871216" y="2779776"/>
            <a:ext cx="3749040" cy="3767328"/>
          </a:xfrm>
          <a:prstGeom prst="rect">
            <a:avLst/>
          </a:prstGeom>
          <a:ln>
            <a:noFill/>
          </a:ln>
        </p:spPr>
      </p:pic>
      <p:sp>
        <p:nvSpPr>
          <p:cNvPr id="10" name="CustomShape 4"/>
          <p:cNvSpPr/>
          <p:nvPr/>
        </p:nvSpPr>
        <p:spPr>
          <a:xfrm>
            <a:off x="349632" y="4129776"/>
            <a:ext cx="2503296" cy="3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400" strike="noStrike" dirty="0" err="1">
                <a:solidFill>
                  <a:srgbClr val="000000"/>
                </a:solidFill>
                <a:latin typeface="Calibri"/>
              </a:rPr>
              <a:t>Αποδιαμορφωτής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Πιθανότητα Σφάλματος στη δυαδική </a:t>
            </a:r>
            <a:r>
              <a:rPr lang="en-US" sz="4400" dirty="0" smtClean="0">
                <a:solidFill>
                  <a:srgbClr val="5075BC"/>
                </a:solidFill>
                <a:latin typeface="+mj-lt"/>
              </a:rPr>
              <a:t>PAM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9598" y="1359042"/>
            <a:ext cx="88151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603250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84250" indent="-52705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7013" defTabSz="457200">
              <a:spcBef>
                <a:spcPct val="20000"/>
              </a:spcBef>
              <a:buChar char="•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4050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imes New Roman"/>
              </a:rPr>
              <a:t>Εάν τα σήματα είναι </a:t>
            </a:r>
            <a:r>
              <a:rPr lang="el-GR" sz="2400" dirty="0" err="1" smtClean="0">
                <a:solidFill>
                  <a:srgbClr val="000000"/>
                </a:solidFill>
                <a:latin typeface="Times New Roman"/>
              </a:rPr>
              <a:t>ισοπίθανα</a:t>
            </a:r>
            <a:r>
              <a:rPr lang="el-GR" sz="2400" dirty="0" smtClean="0">
                <a:solidFill>
                  <a:srgbClr val="000000"/>
                </a:solidFill>
                <a:latin typeface="Times New Roman"/>
              </a:rPr>
              <a:t> και έχει μεταδοθεί το </a:t>
            </a:r>
            <a:r>
              <a:rPr lang="el-GR" sz="2400" i="1" dirty="0" smtClean="0">
                <a:solidFill>
                  <a:srgbClr val="000000"/>
                </a:solidFill>
                <a:latin typeface="Times New Roman"/>
              </a:rPr>
              <a:t>s</a:t>
            </a:r>
            <a:r>
              <a:rPr lang="el-GR" sz="2400" baseline="-25000" dirty="0" smtClean="0">
                <a:solidFill>
                  <a:srgbClr val="000000"/>
                </a:solidFill>
                <a:latin typeface="Calibri"/>
              </a:rPr>
              <a:t>1</a:t>
            </a:r>
          </a:p>
          <a:p>
            <a:endParaRPr lang="el-GR" sz="2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imes New Roman"/>
              </a:rPr>
              <a:t>Κανόνας Απόφασης</a:t>
            </a:r>
          </a:p>
          <a:p>
            <a:endParaRPr lang="el-GR" sz="24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imes New Roman"/>
              </a:rPr>
              <a:t>Οι δύο υπό συνθήκη Συναρτήσεις Πυκνότητας Πιθανότητας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(PDF) </a:t>
            </a:r>
            <a:r>
              <a:rPr lang="el-GR" sz="2400" dirty="0" smtClean="0">
                <a:solidFill>
                  <a:srgbClr val="000000"/>
                </a:solidFill>
                <a:latin typeface="Times New Roman"/>
              </a:rPr>
              <a:t>για το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r</a:t>
            </a:r>
            <a:endParaRPr lang="en-US" sz="2400" baseline="-25000" dirty="0" smtClean="0">
              <a:solidFill>
                <a:srgbClr val="000000"/>
              </a:solidFill>
              <a:latin typeface="Calibri"/>
            </a:endParaRPr>
          </a:p>
          <a:p>
            <a:endParaRPr lang="en-US" sz="2400" baseline="-25000" dirty="0" smtClean="0">
              <a:solidFill>
                <a:srgbClr val="000000"/>
              </a:solidFill>
              <a:latin typeface="Calibri"/>
            </a:endParaRPr>
          </a:p>
          <a:p>
            <a:pPr>
              <a:buNone/>
            </a:pPr>
            <a:endParaRPr lang="el-GR" sz="2400" dirty="0" smtClean="0"/>
          </a:p>
        </p:txBody>
      </p:sp>
      <p:pic>
        <p:nvPicPr>
          <p:cNvPr id="11" name="10 - Εικόνα"/>
          <p:cNvPicPr/>
          <p:nvPr/>
        </p:nvPicPr>
        <p:blipFill>
          <a:blip r:embed="rId4" cstate="print"/>
          <a:stretch/>
        </p:blipFill>
        <p:spPr>
          <a:xfrm>
            <a:off x="3386448" y="1655064"/>
            <a:ext cx="2108160" cy="368280"/>
          </a:xfrm>
          <a:prstGeom prst="rect">
            <a:avLst/>
          </a:prstGeom>
          <a:ln>
            <a:noFill/>
          </a:ln>
        </p:spPr>
      </p:pic>
      <p:grpSp>
        <p:nvGrpSpPr>
          <p:cNvPr id="26" name="25 - Ομάδα"/>
          <p:cNvGrpSpPr/>
          <p:nvPr/>
        </p:nvGrpSpPr>
        <p:grpSpPr>
          <a:xfrm>
            <a:off x="2179080" y="2082312"/>
            <a:ext cx="4343400" cy="838440"/>
            <a:chOff x="990360" y="1917720"/>
            <a:chExt cx="4343400" cy="838440"/>
          </a:xfrm>
        </p:grpSpPr>
        <p:sp>
          <p:nvSpPr>
            <p:cNvPr id="27" name="CustomShape 14"/>
            <p:cNvSpPr/>
            <p:nvPr/>
          </p:nvSpPr>
          <p:spPr>
            <a:xfrm>
              <a:off x="3068640" y="245268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l-GR" sz="1400" strike="noStrike">
                  <a:solidFill>
                    <a:srgbClr val="000000"/>
                  </a:solidFill>
                  <a:latin typeface="Times New Roman"/>
                </a:rPr>
                <a:t>0</a:t>
              </a:r>
              <a:endParaRPr/>
            </a:p>
          </p:txBody>
        </p:sp>
        <p:pic>
          <p:nvPicPr>
            <p:cNvPr id="28" name="27 - Εικόνα"/>
            <p:cNvPicPr/>
            <p:nvPr/>
          </p:nvPicPr>
          <p:blipFill>
            <a:blip r:embed="rId5" cstate="print"/>
            <a:stretch/>
          </p:blipFill>
          <p:spPr>
            <a:xfrm>
              <a:off x="1930320" y="2451240"/>
              <a:ext cx="165240" cy="2541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28 - Εικόνα"/>
            <p:cNvPicPr/>
            <p:nvPr/>
          </p:nvPicPr>
          <p:blipFill>
            <a:blip r:embed="rId6" cstate="print"/>
            <a:stretch/>
          </p:blipFill>
          <p:spPr>
            <a:xfrm>
              <a:off x="4317840" y="2451240"/>
              <a:ext cx="152280" cy="2541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0" name="29 - Ομάδα"/>
            <p:cNvGrpSpPr/>
            <p:nvPr/>
          </p:nvGrpSpPr>
          <p:grpSpPr>
            <a:xfrm>
              <a:off x="990360" y="1917720"/>
              <a:ext cx="4343400" cy="593640"/>
              <a:chOff x="990360" y="1917720"/>
              <a:chExt cx="4343400" cy="593640"/>
            </a:xfrm>
          </p:grpSpPr>
          <p:sp>
            <p:nvSpPr>
              <p:cNvPr id="31" name="Line 4"/>
              <p:cNvSpPr/>
              <p:nvPr/>
            </p:nvSpPr>
            <p:spPr>
              <a:xfrm>
                <a:off x="990360" y="2385720"/>
                <a:ext cx="4343400" cy="0"/>
              </a:xfrm>
              <a:prstGeom prst="line">
                <a:avLst/>
              </a:prstGeom>
              <a:ln w="19080">
                <a:solidFill>
                  <a:schemeClr val="tx1">
                    <a:lumMod val="95000"/>
                    <a:lumOff val="5000"/>
                  </a:schemeClr>
                </a:solidFill>
                <a:round/>
              </a:ln>
            </p:spPr>
          </p:sp>
          <p:sp>
            <p:nvSpPr>
              <p:cNvPr id="32" name="CustomShape 5"/>
              <p:cNvSpPr/>
              <p:nvPr/>
            </p:nvSpPr>
            <p:spPr>
              <a:xfrm>
                <a:off x="1984320" y="2340000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3" name="CustomShape 6"/>
              <p:cNvSpPr/>
              <p:nvPr/>
            </p:nvSpPr>
            <p:spPr>
              <a:xfrm>
                <a:off x="4325040" y="2340000"/>
                <a:ext cx="91080" cy="910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4" name="Line 7"/>
              <p:cNvSpPr/>
              <p:nvPr/>
            </p:nvSpPr>
            <p:spPr>
              <a:xfrm>
                <a:off x="3201120" y="1996920"/>
                <a:ext cx="0" cy="228600"/>
              </a:xfrm>
              <a:prstGeom prst="line">
                <a:avLst/>
              </a:prstGeom>
              <a:ln w="19080">
                <a:solidFill>
                  <a:schemeClr val="tx1">
                    <a:lumMod val="95000"/>
                    <a:lumOff val="5000"/>
                  </a:schemeClr>
                </a:solidFill>
                <a:round/>
              </a:ln>
            </p:spPr>
          </p:sp>
          <p:sp>
            <p:nvSpPr>
              <p:cNvPr id="35" name="Line 8"/>
              <p:cNvSpPr/>
              <p:nvPr/>
            </p:nvSpPr>
            <p:spPr>
              <a:xfrm>
                <a:off x="4362120" y="1996920"/>
                <a:ext cx="0" cy="228600"/>
              </a:xfrm>
              <a:prstGeom prst="line">
                <a:avLst/>
              </a:prstGeom>
              <a:ln w="19080">
                <a:solidFill>
                  <a:schemeClr val="tx1">
                    <a:lumMod val="95000"/>
                    <a:lumOff val="5000"/>
                  </a:schemeClr>
                </a:solidFill>
                <a:round/>
              </a:ln>
            </p:spPr>
          </p:sp>
          <p:sp>
            <p:nvSpPr>
              <p:cNvPr id="36" name="CustomShape 9"/>
              <p:cNvSpPr/>
              <p:nvPr/>
            </p:nvSpPr>
            <p:spPr>
              <a:xfrm>
                <a:off x="4084920" y="2106720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7" name="CustomShape 10"/>
              <p:cNvSpPr/>
              <p:nvPr/>
            </p:nvSpPr>
            <p:spPr>
              <a:xfrm>
                <a:off x="2923920" y="2106720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8" name="CustomShape 11"/>
              <p:cNvSpPr/>
              <p:nvPr/>
            </p:nvSpPr>
            <p:spPr>
              <a:xfrm>
                <a:off x="3201120" y="2106720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9" name="CustomShape 12"/>
              <p:cNvSpPr/>
              <p:nvPr/>
            </p:nvSpPr>
            <p:spPr>
              <a:xfrm>
                <a:off x="2028960" y="2106720"/>
                <a:ext cx="276840" cy="360"/>
              </a:xfrm>
              <a:prstGeom prst="straightConnector1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  <a:round/>
                <a:head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40" name="Line 13"/>
              <p:cNvSpPr/>
              <p:nvPr/>
            </p:nvSpPr>
            <p:spPr>
              <a:xfrm>
                <a:off x="3190680" y="2282760"/>
                <a:ext cx="0" cy="22860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round/>
              </a:ln>
            </p:spPr>
          </p:sp>
          <p:sp>
            <p:nvSpPr>
              <p:cNvPr id="41" name="Line 15"/>
              <p:cNvSpPr/>
              <p:nvPr/>
            </p:nvSpPr>
            <p:spPr>
              <a:xfrm>
                <a:off x="2029680" y="1996920"/>
                <a:ext cx="0" cy="228600"/>
              </a:xfrm>
              <a:prstGeom prst="line">
                <a:avLst/>
              </a:prstGeom>
              <a:ln w="19080">
                <a:solidFill>
                  <a:schemeClr val="tx1">
                    <a:lumMod val="95000"/>
                    <a:lumOff val="5000"/>
                  </a:schemeClr>
                </a:solidFill>
                <a:round/>
              </a:ln>
            </p:spPr>
          </p:sp>
          <p:pic>
            <p:nvPicPr>
              <p:cNvPr id="42" name="41 - Εικόνα"/>
              <p:cNvPicPr/>
              <p:nvPr/>
            </p:nvPicPr>
            <p:blipFill>
              <a:blip r:embed="rId7" cstate="print"/>
              <a:stretch/>
            </p:blipFill>
            <p:spPr>
              <a:xfrm>
                <a:off x="2400480" y="1943280"/>
                <a:ext cx="431640" cy="2919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42 - Εικόνα"/>
              <p:cNvPicPr/>
              <p:nvPr/>
            </p:nvPicPr>
            <p:blipFill>
              <a:blip r:embed="rId8" cstate="print"/>
              <a:stretch/>
            </p:blipFill>
            <p:spPr>
              <a:xfrm>
                <a:off x="3606840" y="1917720"/>
                <a:ext cx="330120" cy="29196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44" name="43 - Εικόνα"/>
          <p:cNvPicPr/>
          <p:nvPr/>
        </p:nvPicPr>
        <p:blipFill>
          <a:blip r:embed="rId9" cstate="print"/>
          <a:stretch/>
        </p:blipFill>
        <p:spPr>
          <a:xfrm>
            <a:off x="3450456" y="3185280"/>
            <a:ext cx="1841400" cy="393840"/>
          </a:xfrm>
          <a:prstGeom prst="rect">
            <a:avLst/>
          </a:prstGeom>
          <a:ln>
            <a:noFill/>
          </a:ln>
        </p:spPr>
      </p:pic>
      <p:grpSp>
        <p:nvGrpSpPr>
          <p:cNvPr id="45" name="44 - Ομάδα"/>
          <p:cNvGrpSpPr/>
          <p:nvPr/>
        </p:nvGrpSpPr>
        <p:grpSpPr>
          <a:xfrm>
            <a:off x="3438144" y="3675888"/>
            <a:ext cx="1463040" cy="896112"/>
            <a:chOff x="2984400" y="3962520"/>
            <a:chExt cx="698400" cy="685800"/>
          </a:xfrm>
        </p:grpSpPr>
        <p:pic>
          <p:nvPicPr>
            <p:cNvPr id="46" name="45 - Εικόνα"/>
            <p:cNvPicPr/>
            <p:nvPr/>
          </p:nvPicPr>
          <p:blipFill>
            <a:blip r:embed="rId10" cstate="print"/>
            <a:stretch/>
          </p:blipFill>
          <p:spPr>
            <a:xfrm>
              <a:off x="3213000" y="3962520"/>
              <a:ext cx="190440" cy="355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46 - Εικόνα"/>
            <p:cNvPicPr/>
            <p:nvPr/>
          </p:nvPicPr>
          <p:blipFill>
            <a:blip r:embed="rId11" cstate="print"/>
            <a:stretch/>
          </p:blipFill>
          <p:spPr>
            <a:xfrm>
              <a:off x="3225960" y="4254480"/>
              <a:ext cx="203040" cy="393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47 - Εικόνα"/>
            <p:cNvPicPr/>
            <p:nvPr/>
          </p:nvPicPr>
          <p:blipFill>
            <a:blip r:embed="rId12" cstate="print"/>
            <a:stretch/>
          </p:blipFill>
          <p:spPr>
            <a:xfrm>
              <a:off x="2984400" y="4216320"/>
              <a:ext cx="165240" cy="1778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48 - Εικόνα"/>
            <p:cNvPicPr/>
            <p:nvPr/>
          </p:nvPicPr>
          <p:blipFill>
            <a:blip r:embed="rId13" cstate="print"/>
            <a:stretch/>
          </p:blipFill>
          <p:spPr>
            <a:xfrm>
              <a:off x="3492360" y="4178160"/>
              <a:ext cx="190440" cy="2541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50" name="49 - Εικόνα"/>
          <p:cNvPicPr/>
          <p:nvPr/>
        </p:nvPicPr>
        <p:blipFill>
          <a:blip r:embed="rId14" cstate="print"/>
          <a:stretch/>
        </p:blipFill>
        <p:spPr>
          <a:xfrm>
            <a:off x="1318608" y="5154048"/>
            <a:ext cx="2832768" cy="1539360"/>
          </a:xfrm>
          <a:prstGeom prst="rect">
            <a:avLst/>
          </a:prstGeom>
          <a:ln>
            <a:noFill/>
          </a:ln>
        </p:spPr>
      </p:pic>
      <p:pic>
        <p:nvPicPr>
          <p:cNvPr id="51" name="Picture 275"/>
          <p:cNvPicPr/>
          <p:nvPr/>
        </p:nvPicPr>
        <p:blipFill>
          <a:blip r:embed="rId15" cstate="print"/>
          <a:stretch/>
        </p:blipFill>
        <p:spPr>
          <a:xfrm>
            <a:off x="4315968" y="5010912"/>
            <a:ext cx="3822192" cy="15727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5075BC"/>
                </a:solidFill>
                <a:latin typeface="+mj-lt"/>
              </a:rPr>
              <a:t>Πιθανότητα Σφάλματος Μ-δικής </a:t>
            </a:r>
            <a:r>
              <a:rPr lang="en-US" sz="4400" dirty="0" smtClean="0">
                <a:solidFill>
                  <a:srgbClr val="5075BC"/>
                </a:solidFill>
                <a:latin typeface="+mj-lt"/>
              </a:rPr>
              <a:t>PAM</a:t>
            </a:r>
            <a:endParaRPr lang="el-GR" sz="4400" dirty="0">
              <a:solidFill>
                <a:srgbClr val="5075BC"/>
              </a:solidFill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pic>
        <p:nvPicPr>
          <p:cNvPr id="52" name="51 - Εικόνα"/>
          <p:cNvPicPr/>
          <p:nvPr/>
        </p:nvPicPr>
        <p:blipFill>
          <a:blip r:embed="rId4" cstate="print"/>
          <a:stretch/>
        </p:blipFill>
        <p:spPr>
          <a:xfrm>
            <a:off x="667512" y="1609344"/>
            <a:ext cx="2641680" cy="406440"/>
          </a:xfrm>
          <a:prstGeom prst="rect">
            <a:avLst/>
          </a:prstGeom>
          <a:ln>
            <a:noFill/>
          </a:ln>
        </p:spPr>
      </p:pic>
      <p:pic>
        <p:nvPicPr>
          <p:cNvPr id="53" name="52 - Εικόνα"/>
          <p:cNvPicPr/>
          <p:nvPr/>
        </p:nvPicPr>
        <p:blipFill>
          <a:blip r:embed="rId5" cstate="print"/>
          <a:stretch/>
        </p:blipFill>
        <p:spPr>
          <a:xfrm>
            <a:off x="4281264" y="1636776"/>
            <a:ext cx="3263760" cy="368280"/>
          </a:xfrm>
          <a:prstGeom prst="rect">
            <a:avLst/>
          </a:prstGeom>
          <a:ln>
            <a:noFill/>
          </a:ln>
        </p:spPr>
      </p:pic>
      <p:pic>
        <p:nvPicPr>
          <p:cNvPr id="54" name="53 - Εικόνα"/>
          <p:cNvPicPr/>
          <p:nvPr/>
        </p:nvPicPr>
        <p:blipFill>
          <a:blip r:embed="rId6" cstate="print"/>
          <a:stretch/>
        </p:blipFill>
        <p:spPr>
          <a:xfrm>
            <a:off x="621792" y="2084832"/>
            <a:ext cx="2451240" cy="2717640"/>
          </a:xfrm>
          <a:prstGeom prst="rect">
            <a:avLst/>
          </a:prstGeom>
          <a:ln>
            <a:noFill/>
          </a:ln>
        </p:spPr>
      </p:pic>
      <p:pic>
        <p:nvPicPr>
          <p:cNvPr id="55" name="Picture 118"/>
          <p:cNvPicPr/>
          <p:nvPr/>
        </p:nvPicPr>
        <p:blipFill>
          <a:blip r:embed="rId7" cstate="print"/>
          <a:stretch/>
        </p:blipFill>
        <p:spPr>
          <a:xfrm>
            <a:off x="4343400" y="2312280"/>
            <a:ext cx="2624328" cy="632088"/>
          </a:xfrm>
          <a:prstGeom prst="rect">
            <a:avLst/>
          </a:prstGeom>
          <a:ln>
            <a:noFill/>
          </a:ln>
        </p:spPr>
      </p:pic>
      <p:pic>
        <p:nvPicPr>
          <p:cNvPr id="56" name="Picture 117"/>
          <p:cNvPicPr/>
          <p:nvPr/>
        </p:nvPicPr>
        <p:blipFill>
          <a:blip r:embed="rId8" cstate="print"/>
          <a:stretch/>
        </p:blipFill>
        <p:spPr>
          <a:xfrm>
            <a:off x="768096" y="5012784"/>
            <a:ext cx="7461504" cy="894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88775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6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1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Περιεχόμενα</a:t>
            </a:r>
            <a:r>
              <a:rPr lang="en-GB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 </a:t>
            </a:r>
            <a:r>
              <a:rPr lang="en-GB" sz="4400" strike="noStrike" dirty="0">
                <a:solidFill>
                  <a:srgbClr val="5075BC"/>
                </a:solidFill>
                <a:latin typeface="+mj-lt"/>
                <a:ea typeface="DejaVu Sans"/>
              </a:rPr>
              <a:t>ενότητας</a:t>
            </a:r>
            <a:endParaRPr dirty="0">
              <a:latin typeface="+mj-lt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Εικόνα 7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dirty="0" smtClean="0"/>
              <a:t>Χώρος του σήματος.</a:t>
            </a:r>
          </a:p>
          <a:p>
            <a:pPr lvl="1">
              <a:defRPr/>
            </a:pPr>
            <a:r>
              <a:rPr lang="el-GR" dirty="0" smtClean="0"/>
              <a:t>Οι διανυσματικές αναπαραστάσεις των σημάτων αποτελούν έναν Ν-διάστατο ορθογώνιο χώρο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Χρήση του χώρου σήματος</a:t>
            </a:r>
            <a:endParaRPr lang="en-US" dirty="0" smtClean="0"/>
          </a:p>
          <a:p>
            <a:pPr lvl="1">
              <a:defRPr/>
            </a:pPr>
            <a:r>
              <a:rPr lang="el-GR" dirty="0" smtClean="0"/>
              <a:t>Είναι ένα μέσο μετατροπής των σημάτων σε διανύσματα και αντίστροφα</a:t>
            </a:r>
          </a:p>
          <a:p>
            <a:pPr lvl="1">
              <a:defRPr/>
            </a:pPr>
            <a:r>
              <a:rPr lang="el-GR" dirty="0" smtClean="0"/>
              <a:t>Μέσω αυτού υπολογίζουμε την ενέργεια των σημάτων και τις Ευκλίδειες αποστάσεις μεταξύ των σημάτων</a:t>
            </a:r>
          </a:p>
          <a:p>
            <a:pPr>
              <a:defRPr/>
            </a:pPr>
            <a:r>
              <a:rPr lang="el-GR" dirty="0" smtClean="0"/>
              <a:t>Χρήση των Ευκλείδειων αποστάσεων</a:t>
            </a:r>
          </a:p>
          <a:p>
            <a:pPr lvl="1">
              <a:defRPr/>
            </a:pPr>
            <a:r>
              <a:rPr lang="el-GR" dirty="0" smtClean="0"/>
              <a:t>Για την ανίχνευση:Το λαμβανόμενο σήμα μετασχηματίζεται σε λαμβανόμενο διάνυσμα. Το σήμα που έχει την μικρότερη απόσταση από το λαμβανόμενο θεωρείται ως το μεταδιδόμενο σήμα.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9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smtClean="0">
                <a:solidFill>
                  <a:schemeClr val="accent1"/>
                </a:solidFill>
              </a:rPr>
              <a:t>Σημειώματα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3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34220" y="1556792"/>
            <a:ext cx="858625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 </a:t>
            </a:r>
            <a:r>
              <a:rPr lang="el-GR" sz="2000" dirty="0"/>
              <a:t>διαθέσιμη </a:t>
            </a:r>
            <a:r>
              <a:rPr lang="el-GR" sz="2000" dirty="0">
                <a:hlinkClick r:id="rId3"/>
              </a:rPr>
              <a:t>εδώ</a:t>
            </a:r>
            <a:r>
              <a:rPr lang="el-GR" sz="2000" dirty="0"/>
              <a:t>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4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156" y="155679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Πανεπιστήμιον Πατρών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Βασίλης Στυλιανάκης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Ψηφιακές Επικοινωνίες Ι. Ανίχνευση και Χώρος Σήματος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https</a:t>
            </a:r>
            <a:r>
              <a:rPr lang="en-US" sz="2000" dirty="0" smtClean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eclass.upatras.gr/modules/document/document.php?course=EE899</a:t>
            </a:r>
            <a:endParaRPr lang="en-US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4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764704"/>
            <a:ext cx="8928992" cy="144015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l-GR" sz="2000" dirty="0"/>
              <a:t>Το παρόν εκπαιδευτικό υλικό υπόκειται σε άδειες χρήσης Creative Commons. </a:t>
            </a:r>
          </a:p>
          <a:p>
            <a:pPr lvl="0"/>
            <a:r>
              <a:rPr lang="el-GR" sz="20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963" y="3901975"/>
            <a:ext cx="9036496" cy="3191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dirty="0" smtClean="0"/>
              <a:t>[1</a:t>
            </a:r>
            <a:r>
              <a:rPr lang="el-GR" dirty="0"/>
              <a:t>] http://</a:t>
            </a:r>
            <a:r>
              <a:rPr lang="el-GR" dirty="0" smtClean="0"/>
              <a:t>creativecommons.org/licenses/by/4.0</a:t>
            </a:r>
            <a:r>
              <a:rPr lang="el-GR" dirty="0"/>
              <a:t>/ 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8" descr="C:\Users\eorfanou\Downloads\b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0887"/>
            <a:ext cx="2239422" cy="87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pic>
        <p:nvPicPr>
          <p:cNvPr id="11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accent1"/>
                </a:solidFill>
              </a:rPr>
              <a:t>Διατήρηση </a:t>
            </a:r>
            <a:r>
              <a:rPr lang="el-GR" dirty="0" smtClean="0">
                <a:solidFill>
                  <a:schemeClr val="accent1"/>
                </a:solidFill>
              </a:rPr>
              <a:t>Σημειωμάτων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156" y="155679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/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/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/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/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8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3600"/>
            <a:ext cx="8229240" cy="112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smtClean="0">
                <a:solidFill>
                  <a:schemeClr val="accent1"/>
                </a:solidFill>
              </a:rPr>
              <a:t>Χώρος Σήματος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33400" y="1125538"/>
            <a:ext cx="79248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79400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7013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800" dirty="0" smtClean="0"/>
              <a:t>Για να διαμορφώσουμε τον χώρο σήματος χρειαζόμαστε το «εσωτερικό γινόμενο» μεταξύ δύο σημάτων (συναρτήσεων):</a:t>
            </a:r>
            <a:endParaRPr lang="en-GB" altLang="el-GR" sz="2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Εσωτερικό (βαθμωτό) γινόμενο:</a:t>
            </a:r>
            <a:endParaRPr lang="en-GB" altLang="el-GR" sz="2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800" dirty="0"/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18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Ιδιότητες «Εσωτερικού γινομένου»:</a:t>
            </a:r>
            <a:endParaRPr lang="en-GB" altLang="el-GR" sz="24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800" dirty="0"/>
          </a:p>
          <a:p>
            <a:pPr>
              <a:buClr>
                <a:schemeClr val="tx1"/>
              </a:buClr>
            </a:pPr>
            <a:endParaRPr lang="en-GB" altLang="el-GR" sz="2800" dirty="0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3471493"/>
              </p:ext>
            </p:extLst>
          </p:nvPr>
        </p:nvGraphicFramePr>
        <p:xfrm>
          <a:off x="1524002" y="3009898"/>
          <a:ext cx="3436938" cy="941388"/>
        </p:xfrm>
        <a:graphic>
          <a:graphicData uri="http://schemas.openxmlformats.org/presentationml/2006/ole">
            <p:oleObj spid="_x0000_s1114" name="Equation" r:id="rId5" imgW="491441" imgH="469843" progId="Equation.3">
              <p:embed/>
            </p:oleObj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1524000" y="4800600"/>
          <a:ext cx="3767138" cy="406400"/>
        </p:xfrm>
        <a:graphic>
          <a:graphicData uri="http://schemas.openxmlformats.org/presentationml/2006/ole">
            <p:oleObj spid="_x0000_s1115" r:id="rId6" imgW="491457" imgH="203185" progId="Equation.3">
              <p:embed/>
            </p:oleObj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1600200" y="5334000"/>
          <a:ext cx="3868738" cy="457200"/>
        </p:xfrm>
        <a:graphic>
          <a:graphicData uri="http://schemas.openxmlformats.org/presentationml/2006/ole">
            <p:oleObj spid="_x0000_s1116" r:id="rId7" imgW="491489" imgH="228593" progId="Equation.3">
              <p:embed/>
            </p:oleObj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990600" y="5918200"/>
          <a:ext cx="5878513" cy="406400"/>
        </p:xfrm>
        <a:graphic>
          <a:graphicData uri="http://schemas.openxmlformats.org/presentationml/2006/ole">
            <p:oleObj spid="_x0000_s1117" r:id="rId8" imgW="491473" imgH="20319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182949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3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chemeClr val="accent1"/>
                </a:solidFill>
                <a:latin typeface="+mj-lt"/>
              </a:rPr>
              <a:t>Χώρος Σήματος (συνέχεια)</a:t>
            </a:r>
            <a:endParaRPr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33400" y="1125538"/>
            <a:ext cx="7924800" cy="55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79400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7013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Η απόσταση στον χώρο του σήματος μετράται υπολογίζοντας τη «Νόρμα».</a:t>
            </a:r>
            <a:endParaRPr lang="en-GB" altLang="el-GR" sz="2400" dirty="0"/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Νόρμα (Μέτρο ή Πλάτος);</a:t>
            </a:r>
            <a:endParaRPr lang="en-GB" altLang="el-GR" sz="2400" dirty="0" smtClean="0"/>
          </a:p>
          <a:p>
            <a:pPr lvl="1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Νόρμα ενός σήματος:</a:t>
            </a:r>
            <a:endParaRPr lang="en-GB" altLang="el-GR" sz="2000" dirty="0" smtClean="0"/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 lvl="3">
              <a:spcBef>
                <a:spcPts val="4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1600" dirty="0"/>
          </a:p>
          <a:p>
            <a:pPr lvl="3">
              <a:spcBef>
                <a:spcPts val="4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1600" dirty="0"/>
          </a:p>
          <a:p>
            <a:pPr lvl="1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Η Νόρμα μεταξύ δύο σημάτων:</a:t>
            </a:r>
            <a:endParaRPr lang="en-GB" altLang="el-GR" sz="2000" dirty="0"/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 lvl="3">
              <a:spcBef>
                <a:spcPts val="45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1600" dirty="0"/>
          </a:p>
          <a:p>
            <a:pPr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Η Νόρμα μεταξύ δύο σημάτων αποτελεί την Ευκλείδεια απόστασή τους.</a:t>
            </a:r>
            <a:endParaRPr lang="en-GB" altLang="el-GR" sz="2400" dirty="0"/>
          </a:p>
        </p:txBody>
      </p: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119357"/>
              </p:ext>
            </p:extLst>
          </p:nvPr>
        </p:nvGraphicFramePr>
        <p:xfrm>
          <a:off x="1436688" y="2771274"/>
          <a:ext cx="5497512" cy="736600"/>
        </p:xfrm>
        <a:graphic>
          <a:graphicData uri="http://schemas.openxmlformats.org/presentationml/2006/ole">
            <p:oleObj spid="_x0000_s2113" r:id="rId5" imgW="491505" imgH="368295" progId="Equation.3">
              <p:embed/>
            </p:oleObj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0735361"/>
              </p:ext>
            </p:extLst>
          </p:nvPr>
        </p:nvGraphicFramePr>
        <p:xfrm>
          <a:off x="1392238" y="3601454"/>
          <a:ext cx="2036762" cy="508000"/>
        </p:xfrm>
        <a:graphic>
          <a:graphicData uri="http://schemas.openxmlformats.org/presentationml/2006/ole">
            <p:oleObj spid="_x0000_s2114" r:id="rId6" imgW="491400" imgH="253941" progId="Equation.3">
              <p:embed/>
            </p:oleObj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1644650" y="4826000"/>
          <a:ext cx="2241550" cy="508000"/>
        </p:xfrm>
        <a:graphic>
          <a:graphicData uri="http://schemas.openxmlformats.org/presentationml/2006/ole">
            <p:oleObj spid="_x0000_s2115" name="Equation" r:id="rId7" imgW="491376" imgH="253928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385949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Ορθογώνιος Χώρος Σήματος</a:t>
            </a:r>
            <a:endParaRPr dirty="0"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1295400"/>
            <a:ext cx="792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79400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Ο Ν-διάστατος ορθογώνιος χώρος χαρακτηρίζεται από Ν γραμμικώς ανεξάρτητες συναρτήσεις, τις συναρτήσεις βάσης. Τα διανύσματα-συναρτήσεις βάσης πρέπει να είναι ορθογώνια μεταξύ τους.</a:t>
            </a:r>
            <a:endParaRPr lang="en-GB" altLang="el-GR" sz="24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000" dirty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όπου</a:t>
            </a:r>
            <a:endParaRPr lang="en-GB" altLang="el-GR" sz="20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Ορθοκανονικός Χώρος Σήματος σημαίνει πως </a:t>
            </a:r>
            <a:r>
              <a:rPr lang="en-GB" altLang="el-GR" sz="2400" dirty="0" smtClean="0"/>
              <a:t> </a:t>
            </a:r>
            <a:endParaRPr lang="en-GB" altLang="el-GR" sz="2400" dirty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Tx/>
              <a:buNone/>
            </a:pPr>
            <a:r>
              <a:rPr lang="en-GB" altLang="el-GR" sz="2000" dirty="0"/>
              <a:t>            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endParaRPr lang="en-GB" altLang="el-GR" sz="2000" dirty="0"/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</a:pPr>
            <a:endParaRPr lang="en-GB" altLang="el-GR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6593960"/>
              </p:ext>
            </p:extLst>
          </p:nvPr>
        </p:nvGraphicFramePr>
        <p:xfrm>
          <a:off x="1162395" y="2755734"/>
          <a:ext cx="4681837" cy="968375"/>
        </p:xfrm>
        <a:graphic>
          <a:graphicData uri="http://schemas.openxmlformats.org/presentationml/2006/ole">
            <p:oleObj spid="_x0000_s3174" name="Equation" r:id="rId5" imgW="2336760" imgH="482400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353175" y="2846388"/>
          <a:ext cx="1114425" cy="354012"/>
        </p:xfrm>
        <a:graphic>
          <a:graphicData uri="http://schemas.openxmlformats.org/presentationml/2006/ole">
            <p:oleObj spid="_x0000_s3175" r:id="rId6" imgW="491247" imgH="177702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6172200" y="3252788"/>
          <a:ext cx="1517650" cy="404812"/>
        </p:xfrm>
        <a:graphic>
          <a:graphicData uri="http://schemas.openxmlformats.org/presentationml/2006/ole">
            <p:oleObj spid="_x0000_s3176" r:id="rId7" imgW="491295" imgH="203118" progId="Equation.3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133600" y="3963988"/>
          <a:ext cx="1481138" cy="684212"/>
        </p:xfrm>
        <a:graphic>
          <a:graphicData uri="http://schemas.openxmlformats.org/presentationml/2006/ole">
            <p:oleObj spid="_x0000_s3177" name="Equation" r:id="rId8" imgW="491424" imgH="457125" progId="Equation.3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7436109"/>
              </p:ext>
            </p:extLst>
          </p:nvPr>
        </p:nvGraphicFramePr>
        <p:xfrm>
          <a:off x="3789363" y="5431339"/>
          <a:ext cx="757237" cy="454025"/>
        </p:xfrm>
        <a:graphic>
          <a:graphicData uri="http://schemas.openxmlformats.org/presentationml/2006/ole">
            <p:oleObj spid="_x0000_s3178" name="Equation" r:id="rId9" imgW="380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Παράδειγμα ορθοκανονικής βάσης</a:t>
            </a:r>
            <a:endParaRPr dirty="0"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640" y="1495620"/>
            <a:ext cx="857808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6550" defTabSz="457200">
              <a:spcBef>
                <a:spcPct val="20000"/>
              </a:spcBef>
              <a:buChar char="•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79400" defTabSz="457200">
              <a:spcBef>
                <a:spcPct val="20000"/>
              </a:spcBef>
              <a:buChar char="–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Παράδειγμα 1:</a:t>
            </a:r>
            <a:r>
              <a:rPr lang="en-GB" altLang="el-GR" sz="2000" dirty="0" smtClean="0"/>
              <a:t> </a:t>
            </a:r>
            <a:r>
              <a:rPr lang="el-GR" altLang="el-GR" sz="2000" dirty="0" smtClean="0"/>
              <a:t>Μονοδιάστατος ορθοκανονικός χώρος σήματος</a:t>
            </a:r>
            <a:endParaRPr lang="en-GB" altLang="el-GR" sz="20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altLang="el-GR" sz="2400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2000" dirty="0" smtClean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l-GR" altLang="el-GR" sz="2000" dirty="0" smtClean="0"/>
              <a:t>Παράδειγμα 2:</a:t>
            </a:r>
            <a:r>
              <a:rPr lang="en-GB" altLang="el-GR" sz="2000" dirty="0" smtClean="0"/>
              <a:t> </a:t>
            </a:r>
            <a:r>
              <a:rPr lang="el-GR" altLang="el-GR" sz="2000" dirty="0" smtClean="0"/>
              <a:t>2-διάστατος </a:t>
            </a:r>
            <a:r>
              <a:rPr lang="el-GR" altLang="el-GR" sz="2000" dirty="0"/>
              <a:t>ορθοκανονικός χώρος </a:t>
            </a:r>
            <a:r>
              <a:rPr lang="el-GR" altLang="el-GR" sz="2000" dirty="0" smtClean="0"/>
              <a:t>σήματος</a:t>
            </a:r>
            <a:endParaRPr lang="en-GB" altLang="el-GR" sz="2400" dirty="0"/>
          </a:p>
          <a:p>
            <a:pPr>
              <a:buClr>
                <a:schemeClr val="tx1"/>
              </a:buClr>
            </a:pPr>
            <a:endParaRPr lang="en-GB" altLang="el-GR" sz="28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9138967"/>
              </p:ext>
            </p:extLst>
          </p:nvPr>
        </p:nvGraphicFramePr>
        <p:xfrm>
          <a:off x="1274370" y="3904724"/>
          <a:ext cx="4575546" cy="2476635"/>
        </p:xfrm>
        <a:graphic>
          <a:graphicData uri="http://schemas.openxmlformats.org/presentationml/2006/ole">
            <p:oleObj spid="_x0000_s4229" name="Equation" r:id="rId5" imgW="2234880" imgH="166356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267326" y="2056125"/>
            <a:ext cx="3091949" cy="1555233"/>
            <a:chOff x="950913" y="5127688"/>
            <a:chExt cx="3103562" cy="1501712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1192213" y="6318250"/>
              <a:ext cx="1905000" cy="158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447800" y="5708650"/>
              <a:ext cx="914400" cy="609600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6000"/>
                </a:lnSpc>
                <a:buClr>
                  <a:schemeClr val="tx1"/>
                </a:buClr>
                <a:buFont typeface="Times New Roman" panose="02020603050405020304" pitchFamily="18" charset="0"/>
                <a:buNone/>
              </a:pPr>
              <a:endParaRPr lang="en-US" altLang="el-GR"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178050" y="6256338"/>
              <a:ext cx="30638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buClr>
                  <a:schemeClr val="tx1"/>
                </a:buClr>
              </a:pPr>
              <a:r>
                <a:rPr lang="en-GB" altLang="el-GR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87650" y="6256338"/>
              <a:ext cx="2444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buClr>
                  <a:schemeClr val="tx1"/>
                </a:buClr>
              </a:pPr>
              <a:r>
                <a:rPr lang="en-GB" altLang="el-GR" i="1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</a:t>
              </a:r>
            </a:p>
          </p:txBody>
        </p:sp>
        <p:graphicFrame>
          <p:nvGraphicFramePr>
            <p:cNvPr id="1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35002485"/>
                </p:ext>
              </p:extLst>
            </p:nvPr>
          </p:nvGraphicFramePr>
          <p:xfrm>
            <a:off x="950913" y="5127688"/>
            <a:ext cx="458787" cy="322263"/>
          </p:xfrm>
          <a:graphic>
            <a:graphicData uri="http://schemas.openxmlformats.org/presentationml/2006/ole">
              <p:oleObj spid="_x0000_s4230" name="Equation" r:id="rId6" imgW="304560" imgH="215640" progId="Equation.3">
                <p:embed/>
              </p:oleObj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890424435"/>
                </p:ext>
              </p:extLst>
            </p:nvPr>
          </p:nvGraphicFramePr>
          <p:xfrm>
            <a:off x="1008063" y="5403850"/>
            <a:ext cx="488950" cy="609600"/>
          </p:xfrm>
          <a:graphic>
            <a:graphicData uri="http://schemas.openxmlformats.org/presentationml/2006/ole">
              <p:oleObj spid="_x0000_s4231" r:id="rId7" imgW="203045" imgH="253795" progId="Equation.3">
                <p:embed/>
              </p:oleObj>
            </a:graphicData>
          </a:graphic>
        </p:graphicFrame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254125" y="6242050"/>
              <a:ext cx="2952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buClr>
                  <a:schemeClr val="tx1"/>
                </a:buClr>
              </a:pPr>
              <a:r>
                <a:rPr lang="en-GB" altLang="el-GR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1447800" y="5397500"/>
              <a:ext cx="1588" cy="12319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1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20191140"/>
                </p:ext>
              </p:extLst>
            </p:nvPr>
          </p:nvGraphicFramePr>
          <p:xfrm>
            <a:off x="2916238" y="5480113"/>
            <a:ext cx="1138237" cy="382588"/>
          </p:xfrm>
          <a:graphic>
            <a:graphicData uri="http://schemas.openxmlformats.org/presentationml/2006/ole">
              <p:oleObj spid="_x0000_s4232" name="Equation" r:id="rId8" imgW="583920" imgH="253800" progId="Equation.3">
                <p:embed/>
              </p:oleObj>
            </a:graphicData>
          </a:graphic>
        </p:graphicFrame>
      </p:grpSp>
      <p:grpSp>
        <p:nvGrpSpPr>
          <p:cNvPr id="20" name="Group 19"/>
          <p:cNvGrpSpPr/>
          <p:nvPr/>
        </p:nvGrpSpPr>
        <p:grpSpPr>
          <a:xfrm>
            <a:off x="5023214" y="2935288"/>
            <a:ext cx="3109549" cy="516988"/>
            <a:chOff x="5029200" y="5650450"/>
            <a:chExt cx="3109549" cy="516988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029200" y="5802313"/>
              <a:ext cx="2438400" cy="1587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2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14637132"/>
                </p:ext>
              </p:extLst>
            </p:nvPr>
          </p:nvGraphicFramePr>
          <p:xfrm>
            <a:off x="7659324" y="5650450"/>
            <a:ext cx="479425" cy="339725"/>
          </p:xfrm>
          <a:graphic>
            <a:graphicData uri="http://schemas.openxmlformats.org/presentationml/2006/ole">
              <p:oleObj spid="_x0000_s4233" name="Equation" r:id="rId9" imgW="304560" imgH="215640" progId="Equation.3">
                <p:embed/>
              </p:oleObj>
            </a:graphicData>
          </a:graphic>
        </p:graphicFrame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970588" y="5799138"/>
              <a:ext cx="2952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buClr>
                  <a:schemeClr val="tx1"/>
                </a:buClr>
              </a:pPr>
              <a:r>
                <a:rPr lang="en-GB" altLang="el-GR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096000" y="5708650"/>
              <a:ext cx="1588" cy="1524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77202" y="3973513"/>
            <a:ext cx="3109636" cy="2322330"/>
            <a:chOff x="5537200" y="1792470"/>
            <a:chExt cx="3109636" cy="2322330"/>
          </a:xfrm>
        </p:grpSpPr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5537200" y="3117850"/>
              <a:ext cx="2438400" cy="15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6527800" y="2044700"/>
              <a:ext cx="1588" cy="20701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2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567340767"/>
                </p:ext>
              </p:extLst>
            </p:nvPr>
          </p:nvGraphicFramePr>
          <p:xfrm>
            <a:off x="8167411" y="2965632"/>
            <a:ext cx="479425" cy="339725"/>
          </p:xfrm>
          <a:graphic>
            <a:graphicData uri="http://schemas.openxmlformats.org/presentationml/2006/ole">
              <p:oleObj spid="_x0000_s4234" name="Equation" r:id="rId10" imgW="304560" imgH="215640" progId="Equation.3">
                <p:embed/>
              </p:oleObj>
            </a:graphicData>
          </a:graphic>
        </p:graphicFrame>
        <p:graphicFrame>
          <p:nvGraphicFramePr>
            <p:cNvPr id="2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03131520"/>
                </p:ext>
              </p:extLst>
            </p:nvPr>
          </p:nvGraphicFramePr>
          <p:xfrm>
            <a:off x="6289398" y="1792470"/>
            <a:ext cx="512763" cy="334962"/>
          </p:xfrm>
          <a:graphic>
            <a:graphicData uri="http://schemas.openxmlformats.org/presentationml/2006/ole">
              <p:oleObj spid="_x0000_s4235" name="Equation" r:id="rId11" imgW="330120" imgH="215640" progId="Equation.3">
                <p:embed/>
              </p:oleObj>
            </a:graphicData>
          </a:graphic>
        </p:graphicFrame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6478588" y="3114675"/>
              <a:ext cx="2952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buClr>
                  <a:schemeClr val="tx1"/>
                </a:buClr>
              </a:pPr>
              <a:r>
                <a:rPr lang="en-GB" altLang="el-GR">
                  <a:solidFill>
                    <a:srgbClr val="00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4225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 smtClean="0">
                <a:solidFill>
                  <a:srgbClr val="5075BC"/>
                </a:solidFill>
                <a:ea typeface="DejaVu Sans"/>
              </a:rPr>
              <a:t>Ο Χώρος Σήματος (συνέχεια)</a:t>
            </a:r>
            <a:endParaRPr dirty="0"/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1143000"/>
            <a:ext cx="83820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 smtClean="0"/>
              <a:t>Κάθε πεπερασμένο σύνολο των κυματομορφών </a:t>
            </a:r>
            <a:r>
              <a:rPr lang="en-US" altLang="el-GR" sz="2400" dirty="0" smtClean="0"/>
              <a:t>           </a:t>
            </a:r>
            <a:r>
              <a:rPr lang="el-GR" altLang="el-GR" sz="2400" dirty="0" smtClean="0"/>
              <a:t>όπου κάθε μέλος του είναι ένα σύνολο διάρκειας </a:t>
            </a:r>
            <a:r>
              <a:rPr lang="en-US" altLang="el-GR" sz="2400" dirty="0" smtClean="0"/>
              <a:t>T</a:t>
            </a:r>
            <a:r>
              <a:rPr lang="el-GR" altLang="el-GR" sz="2400" dirty="0" smtClean="0"/>
              <a:t>, μπορεί να εκφραστεί σαν γραμμικός συνδυασμός των </a:t>
            </a:r>
            <a:r>
              <a:rPr lang="en-US" altLang="el-GR" sz="2400" dirty="0" smtClean="0"/>
              <a:t>N</a:t>
            </a:r>
            <a:r>
              <a:rPr lang="el-GR" altLang="el-GR" sz="2400" dirty="0" smtClean="0"/>
              <a:t> ορθογώνιων κυματομορφών </a:t>
            </a:r>
            <a:r>
              <a:rPr lang="en-US" altLang="el-GR" sz="2400" dirty="0" smtClean="0"/>
              <a:t>              </a:t>
            </a:r>
            <a:r>
              <a:rPr lang="el-GR" altLang="el-GR" sz="2400" dirty="0" smtClean="0"/>
              <a:t>όπου</a:t>
            </a:r>
            <a:endParaRPr lang="en-GB" altLang="el-GR" sz="28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GB" altLang="el-GR" sz="2800" dirty="0"/>
          </a:p>
          <a:p>
            <a:pPr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l-GR" sz="2000" dirty="0" smtClean="0"/>
          </a:p>
          <a:p>
            <a:pPr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l-GR" sz="2000" dirty="0"/>
          </a:p>
          <a:p>
            <a:pPr marL="0" indent="0">
              <a:spcBef>
                <a:spcPts val="500"/>
              </a:spcBef>
              <a:buSzPct val="100000"/>
              <a:buNone/>
            </a:pPr>
            <a:r>
              <a:rPr lang="el-GR" altLang="el-GR" sz="2000" dirty="0" smtClean="0"/>
              <a:t>όπου</a:t>
            </a:r>
            <a:endParaRPr lang="en-GB" altLang="el-GR" sz="2000" dirty="0"/>
          </a:p>
          <a:p>
            <a:pPr>
              <a:spcBef>
                <a:spcPts val="500"/>
              </a:spcBef>
              <a:buSzPct val="75000"/>
            </a:pPr>
            <a:endParaRPr lang="en-GB" altLang="el-GR" sz="2000" dirty="0"/>
          </a:p>
          <a:p>
            <a:pPr>
              <a:spcBef>
                <a:spcPts val="500"/>
              </a:spcBef>
              <a:buSzPct val="75000"/>
            </a:pPr>
            <a:endParaRPr lang="en-GB" altLang="el-GR" sz="2000" dirty="0"/>
          </a:p>
          <a:p>
            <a:pPr>
              <a:spcBef>
                <a:spcPts val="500"/>
              </a:spcBef>
              <a:buSzPct val="75000"/>
            </a:pPr>
            <a:endParaRPr lang="en-GB" altLang="el-GR" sz="2000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8504571"/>
              </p:ext>
            </p:extLst>
          </p:nvPr>
        </p:nvGraphicFramePr>
        <p:xfrm>
          <a:off x="6688802" y="2287886"/>
          <a:ext cx="968375" cy="357188"/>
        </p:xfrm>
        <a:graphic>
          <a:graphicData uri="http://schemas.openxmlformats.org/presentationml/2006/ole">
            <p:oleObj spid="_x0000_s5329" name="Equation" r:id="rId5" imgW="482223" imgH="177658" progId="Equation.3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5514260"/>
              </p:ext>
            </p:extLst>
          </p:nvPr>
        </p:nvGraphicFramePr>
        <p:xfrm>
          <a:off x="7237158" y="1143000"/>
          <a:ext cx="1042988" cy="509588"/>
        </p:xfrm>
        <a:graphic>
          <a:graphicData uri="http://schemas.openxmlformats.org/presentationml/2006/ole">
            <p:oleObj spid="_x0000_s5330" name="Equation" r:id="rId6" imgW="491295" imgH="253887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5010446"/>
              </p:ext>
            </p:extLst>
          </p:nvPr>
        </p:nvGraphicFramePr>
        <p:xfrm>
          <a:off x="4621213" y="2238375"/>
          <a:ext cx="1301750" cy="585788"/>
        </p:xfrm>
        <a:graphic>
          <a:graphicData uri="http://schemas.openxmlformats.org/presentationml/2006/ole">
            <p:oleObj spid="_x0000_s5331" name="Equation" r:id="rId7" imgW="545760" imgH="291960" progId="Equation.3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1512727"/>
              </p:ext>
            </p:extLst>
          </p:nvPr>
        </p:nvGraphicFramePr>
        <p:xfrm>
          <a:off x="1171073" y="2851150"/>
          <a:ext cx="2722096" cy="887749"/>
        </p:xfrm>
        <a:graphic>
          <a:graphicData uri="http://schemas.openxmlformats.org/presentationml/2006/ole">
            <p:oleObj spid="_x0000_s5332" name="Equation" r:id="rId8" imgW="1054080" imgH="444240" progId="Equation.3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97126375"/>
              </p:ext>
            </p:extLst>
          </p:nvPr>
        </p:nvGraphicFramePr>
        <p:xfrm>
          <a:off x="4730750" y="3029286"/>
          <a:ext cx="1289050" cy="404813"/>
        </p:xfrm>
        <a:graphic>
          <a:graphicData uri="http://schemas.openxmlformats.org/presentationml/2006/ole">
            <p:oleObj spid="_x0000_s5333" r:id="rId9" imgW="491376" imgH="203152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30030"/>
              </p:ext>
            </p:extLst>
          </p:nvPr>
        </p:nvGraphicFramePr>
        <p:xfrm>
          <a:off x="4648200" y="3381711"/>
          <a:ext cx="968375" cy="357188"/>
        </p:xfrm>
        <a:graphic>
          <a:graphicData uri="http://schemas.openxmlformats.org/presentationml/2006/ole">
            <p:oleObj spid="_x0000_s5334" r:id="rId10" imgW="482223" imgH="177658" progId="Equation.3">
              <p:embed/>
            </p:oleObj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7265160"/>
              </p:ext>
            </p:extLst>
          </p:nvPr>
        </p:nvGraphicFramePr>
        <p:xfrm>
          <a:off x="1171072" y="4362118"/>
          <a:ext cx="4016878" cy="730250"/>
        </p:xfrm>
        <a:graphic>
          <a:graphicData uri="http://schemas.openxmlformats.org/presentationml/2006/ole">
            <p:oleObj spid="_x0000_s5335" name="Equation" r:id="rId11" imgW="2476440" imgH="482400" progId="Equation.3">
              <p:embed/>
            </p:oleObj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9332115"/>
              </p:ext>
            </p:extLst>
          </p:nvPr>
        </p:nvGraphicFramePr>
        <p:xfrm>
          <a:off x="6559550" y="4592054"/>
          <a:ext cx="831850" cy="263525"/>
        </p:xfrm>
        <a:graphic>
          <a:graphicData uri="http://schemas.openxmlformats.org/presentationml/2006/ole">
            <p:oleObj spid="_x0000_s5336" r:id="rId12" imgW="491247" imgH="177702" progId="Equation.3">
              <p:embed/>
            </p:oleObj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57202223"/>
              </p:ext>
            </p:extLst>
          </p:nvPr>
        </p:nvGraphicFramePr>
        <p:xfrm>
          <a:off x="5467350" y="4742867"/>
          <a:ext cx="973138" cy="306387"/>
        </p:xfrm>
        <a:graphic>
          <a:graphicData uri="http://schemas.openxmlformats.org/presentationml/2006/ole">
            <p:oleObj spid="_x0000_s5337" r:id="rId13" imgW="491376" imgH="203152" progId="Equation.3">
              <p:embed/>
            </p:oleObj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0067332"/>
              </p:ext>
            </p:extLst>
          </p:nvPr>
        </p:nvGraphicFramePr>
        <p:xfrm>
          <a:off x="5413375" y="4439654"/>
          <a:ext cx="987425" cy="304800"/>
        </p:xfrm>
        <a:graphic>
          <a:graphicData uri="http://schemas.openxmlformats.org/presentationml/2006/ole">
            <p:oleObj spid="_x0000_s5338" r:id="rId14" imgW="491320" imgH="203128" progId="Equation.3">
              <p:embed/>
            </p:oleObj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835953"/>
              </p:ext>
            </p:extLst>
          </p:nvPr>
        </p:nvGraphicFramePr>
        <p:xfrm>
          <a:off x="1444625" y="5863723"/>
          <a:ext cx="2128838" cy="412750"/>
        </p:xfrm>
        <a:graphic>
          <a:graphicData uri="http://schemas.openxmlformats.org/presentationml/2006/ole">
            <p:oleObj spid="_x0000_s5339" r:id="rId15" imgW="491400" imgH="228551" progId="Equation.3">
              <p:embed/>
            </p:oleObj>
          </a:graphicData>
        </a:graphic>
      </p:graphicFrame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02470" y="5255990"/>
            <a:ext cx="350430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buSzPct val="100000"/>
            </a:pPr>
            <a:r>
              <a:rPr lang="el-GR" altLang="el-GR" dirty="0" smtClean="0">
                <a:latin typeface="+mn-lt"/>
                <a:cs typeface="Arial" panose="020B0604020202020204" pitchFamily="34" charset="0"/>
              </a:rPr>
              <a:t>Διανυσματική αναπαράσταση της κυματομορφής</a:t>
            </a:r>
            <a:endParaRPr lang="en-GB" altLang="el-GR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1178361"/>
              </p:ext>
            </p:extLst>
          </p:nvPr>
        </p:nvGraphicFramePr>
        <p:xfrm>
          <a:off x="5535188" y="5673725"/>
          <a:ext cx="1931988" cy="803275"/>
        </p:xfrm>
        <a:graphic>
          <a:graphicData uri="http://schemas.openxmlformats.org/presentationml/2006/ole">
            <p:oleObj spid="_x0000_s5340" name="Equation" r:id="rId16" imgW="927000" imgH="444240" progId="Equation.3">
              <p:embed/>
            </p:oleObj>
          </a:graphicData>
        </a:graphic>
      </p:graphicFrame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797482" y="5328175"/>
            <a:ext cx="350430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buSzPct val="100000"/>
            </a:pPr>
            <a:r>
              <a:rPr lang="el-GR" altLang="el-GR" dirty="0" smtClean="0">
                <a:latin typeface="+mn-lt"/>
                <a:cs typeface="Arial" panose="020B0604020202020204" pitchFamily="34" charset="0"/>
              </a:rPr>
              <a:t>Ενέργεια της κυματομορφής</a:t>
            </a:r>
            <a:endParaRPr lang="en-GB" altLang="el-GR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78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 smtClean="0">
                <a:solidFill>
                  <a:srgbClr val="5075BC"/>
                </a:solidFill>
                <a:latin typeface="+mj-lt"/>
                <a:ea typeface="DejaVu Sans"/>
              </a:rPr>
              <a:t>Προβολή σημάτων σε έναν ορθοκανονικό χώρο</a:t>
            </a:r>
            <a:endParaRPr dirty="0">
              <a:latin typeface="+mj-lt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107640" y="6237360"/>
            <a:ext cx="355680" cy="574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4"/>
          <p:cNvSpPr/>
          <p:nvPr/>
        </p:nvSpPr>
        <p:spPr>
          <a:xfrm>
            <a:off x="464040" y="6453360"/>
            <a:ext cx="8067240" cy="28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2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040" cy="703440"/>
          </a:xfrm>
          <a:prstGeom prst="rect">
            <a:avLst/>
          </a:prstGeom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87014" y="1809247"/>
            <a:ext cx="6393438" cy="4610217"/>
            <a:chOff x="1087014" y="1809247"/>
            <a:chExt cx="6393438" cy="4610217"/>
          </a:xfrm>
        </p:grpSpPr>
        <p:grpSp>
          <p:nvGrpSpPr>
            <p:cNvPr id="41" name="Group 40"/>
            <p:cNvGrpSpPr/>
            <p:nvPr/>
          </p:nvGrpSpPr>
          <p:grpSpPr>
            <a:xfrm>
              <a:off x="1087014" y="1957137"/>
              <a:ext cx="6393438" cy="4462327"/>
              <a:chOff x="718294" y="1365250"/>
              <a:chExt cx="6762902" cy="5013391"/>
            </a:xfrm>
          </p:grpSpPr>
          <p:graphicFrame>
            <p:nvGraphicFramePr>
              <p:cNvPr id="4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45104949"/>
                  </p:ext>
                </p:extLst>
              </p:nvPr>
            </p:nvGraphicFramePr>
            <p:xfrm>
              <a:off x="2748100" y="4284291"/>
              <a:ext cx="4733096" cy="1438989"/>
            </p:xfrm>
            <a:graphic>
              <a:graphicData uri="http://schemas.openxmlformats.org/presentationml/2006/ole">
                <p:oleObj spid="_x0000_s6294" name="Equation" r:id="rId5" imgW="2527200" imgH="685800" progId="Equation.3">
                  <p:embed/>
                </p:oleObj>
              </a:graphicData>
            </a:graphic>
          </p:graphicFrame>
          <p:sp>
            <p:nvSpPr>
              <p:cNvPr id="43" name="Rectangle 4"/>
              <p:cNvSpPr>
                <a:spLocks noChangeArrowheads="1"/>
              </p:cNvSpPr>
              <p:nvPr/>
            </p:nvSpPr>
            <p:spPr bwMode="auto">
              <a:xfrm>
                <a:off x="3449638" y="2293052"/>
                <a:ext cx="912978" cy="602547"/>
              </a:xfrm>
              <a:prstGeom prst="rect">
                <a:avLst/>
              </a:prstGeom>
              <a:noFill/>
              <a:ln w="12600">
                <a:solidFill>
                  <a:srgbClr val="3399FF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lnSpc>
                    <a:spcPct val="8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l-GR"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5"/>
              <p:cNvSpPr>
                <a:spLocks noChangeArrowheads="1"/>
              </p:cNvSpPr>
              <p:nvPr/>
            </p:nvSpPr>
            <p:spPr bwMode="auto">
              <a:xfrm>
                <a:off x="3449638" y="2895600"/>
                <a:ext cx="1852184" cy="707658"/>
              </a:xfrm>
              <a:prstGeom prst="rect">
                <a:avLst/>
              </a:prstGeom>
              <a:noFill/>
              <a:ln w="12600">
                <a:solidFill>
                  <a:srgbClr val="3399FF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lnSpc>
                    <a:spcPct val="8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l-GR"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2876709" y="2895600"/>
                <a:ext cx="572929" cy="469439"/>
              </a:xfrm>
              <a:prstGeom prst="rect">
                <a:avLst/>
              </a:prstGeom>
              <a:noFill/>
              <a:ln w="12600">
                <a:solidFill>
                  <a:srgbClr val="3399FF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lnSpc>
                    <a:spcPct val="8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l-GR"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078038" y="2895600"/>
                <a:ext cx="3657600" cy="1588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flipH="1" flipV="1">
                <a:off x="3451225" y="1365250"/>
                <a:ext cx="222" cy="2803779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 flipV="1">
                <a:off x="3449638" y="2293051"/>
                <a:ext cx="926997" cy="608897"/>
              </a:xfrm>
              <a:prstGeom prst="line">
                <a:avLst/>
              </a:prstGeom>
              <a:noFill/>
              <a:ln w="28440">
                <a:solidFill>
                  <a:srgbClr val="3399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 flipH="1">
                <a:off x="2876708" y="2895600"/>
                <a:ext cx="579279" cy="469439"/>
              </a:xfrm>
              <a:prstGeom prst="line">
                <a:avLst/>
              </a:prstGeom>
              <a:noFill/>
              <a:ln w="28440">
                <a:solidFill>
                  <a:srgbClr val="3399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aphicFrame>
            <p:nvGraphicFramePr>
              <p:cNvPr id="50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855576834"/>
                  </p:ext>
                </p:extLst>
              </p:nvPr>
            </p:nvGraphicFramePr>
            <p:xfrm>
              <a:off x="5837061" y="2615797"/>
              <a:ext cx="584377" cy="413784"/>
            </p:xfrm>
            <a:graphic>
              <a:graphicData uri="http://schemas.openxmlformats.org/presentationml/2006/ole">
                <p:oleObj spid="_x0000_s6295" name="Equation" r:id="rId6" imgW="304560" imgH="215640" progId="Equation.3">
                  <p:embed/>
                </p:oleObj>
              </a:graphicData>
            </a:graphic>
          </p:graphicFrame>
          <p:graphicFrame>
            <p:nvGraphicFramePr>
              <p:cNvPr id="51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818287955"/>
                  </p:ext>
                </p:extLst>
              </p:nvPr>
            </p:nvGraphicFramePr>
            <p:xfrm>
              <a:off x="4131126" y="1820018"/>
              <a:ext cx="1447800" cy="385763"/>
            </p:xfrm>
            <a:graphic>
              <a:graphicData uri="http://schemas.openxmlformats.org/presentationml/2006/ole">
                <p:oleObj spid="_x0000_s6296" r:id="rId7" imgW="491247" imgH="215782" progId="Equation.3">
                  <p:embed/>
                </p:oleObj>
              </a:graphicData>
            </a:graphic>
          </p:graphicFrame>
          <p:graphicFrame>
            <p:nvGraphicFramePr>
              <p:cNvPr id="52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360701656"/>
                  </p:ext>
                </p:extLst>
              </p:nvPr>
            </p:nvGraphicFramePr>
            <p:xfrm>
              <a:off x="4671925" y="3663932"/>
              <a:ext cx="1706563" cy="433387"/>
            </p:xfrm>
            <a:graphic>
              <a:graphicData uri="http://schemas.openxmlformats.org/presentationml/2006/ole">
                <p:oleObj spid="_x0000_s6297" r:id="rId8" imgW="491287" imgH="215799" progId="Equation.3">
                  <p:embed/>
                </p:oleObj>
              </a:graphicData>
            </a:graphic>
          </p:graphicFrame>
          <p:graphicFrame>
            <p:nvGraphicFramePr>
              <p:cNvPr id="5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667063884"/>
                  </p:ext>
                </p:extLst>
              </p:nvPr>
            </p:nvGraphicFramePr>
            <p:xfrm>
              <a:off x="1947053" y="3385611"/>
              <a:ext cx="1468438" cy="401637"/>
            </p:xfrm>
            <a:graphic>
              <a:graphicData uri="http://schemas.openxmlformats.org/presentationml/2006/ole">
                <p:oleObj spid="_x0000_s6298" r:id="rId9" imgW="491449" imgH="228574" progId="Equation.3">
                  <p:embed/>
                </p:oleObj>
              </a:graphicData>
            </a:graphic>
          </p:graphicFrame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>
                <a:off x="3449638" y="2895600"/>
                <a:ext cx="1824148" cy="707658"/>
              </a:xfrm>
              <a:prstGeom prst="line">
                <a:avLst/>
              </a:prstGeom>
              <a:noFill/>
              <a:ln w="28440">
                <a:solidFill>
                  <a:srgbClr val="3399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" name="AutoShape 17"/>
              <p:cNvSpPr>
                <a:spLocks/>
              </p:cNvSpPr>
              <p:nvPr/>
            </p:nvSpPr>
            <p:spPr bwMode="auto">
              <a:xfrm>
                <a:off x="2514600" y="4504588"/>
                <a:ext cx="76200" cy="1143001"/>
              </a:xfrm>
              <a:prstGeom prst="leftBrace">
                <a:avLst>
                  <a:gd name="adj1" fmla="val 125000"/>
                  <a:gd name="adj2" fmla="val 50000"/>
                </a:avLst>
              </a:prstGeom>
              <a:noFill/>
              <a:ln w="28440">
                <a:solidFill>
                  <a:srgbClr val="0066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lnSpc>
                    <a:spcPct val="86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l-GR"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 Box 18"/>
              <p:cNvSpPr txBox="1">
                <a:spLocks noChangeArrowheads="1"/>
              </p:cNvSpPr>
              <p:nvPr/>
            </p:nvSpPr>
            <p:spPr bwMode="auto">
              <a:xfrm>
                <a:off x="718294" y="4641113"/>
                <a:ext cx="1605066" cy="659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defTabSz="4572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4572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4572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4572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4572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buSzPct val="100000"/>
                </a:pPr>
                <a:r>
                  <a:rPr lang="el-GR" altLang="el-GR" sz="1600" dirty="0" smtClean="0">
                    <a:latin typeface="+mn-lt"/>
                    <a:cs typeface="Arial" panose="020B0604020202020204" pitchFamily="34" charset="0"/>
                  </a:rPr>
                  <a:t>Μεταδιδόμενα </a:t>
                </a:r>
              </a:p>
              <a:p>
                <a:pPr algn="ctr" eaLnBrk="0" hangingPunct="0">
                  <a:buSzPct val="100000"/>
                </a:pPr>
                <a:r>
                  <a:rPr lang="el-GR" altLang="el-GR" sz="1600" dirty="0" smtClean="0">
                    <a:latin typeface="+mn-lt"/>
                    <a:cs typeface="Arial" panose="020B0604020202020204" pitchFamily="34" charset="0"/>
                  </a:rPr>
                  <a:t>σήματα</a:t>
                </a:r>
                <a:endParaRPr lang="en-GB" altLang="el-GR" sz="1600" dirty="0">
                  <a:latin typeface="+mn-lt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57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975746116"/>
                  </p:ext>
                </p:extLst>
              </p:nvPr>
            </p:nvGraphicFramePr>
            <p:xfrm>
              <a:off x="2098698" y="5649172"/>
              <a:ext cx="2095477" cy="729469"/>
            </p:xfrm>
            <a:graphic>
              <a:graphicData uri="http://schemas.openxmlformats.org/presentationml/2006/ole">
                <p:oleObj spid="_x0000_s6299" name="Equation" r:id="rId10" imgW="1117440" imgH="482400" progId="Equation.3">
                  <p:embed/>
                </p:oleObj>
              </a:graphicData>
            </a:graphic>
          </p:graphicFrame>
          <p:graphicFrame>
            <p:nvGraphicFramePr>
              <p:cNvPr id="58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958177418"/>
                  </p:ext>
                </p:extLst>
              </p:nvPr>
            </p:nvGraphicFramePr>
            <p:xfrm>
              <a:off x="6635750" y="5917464"/>
              <a:ext cx="831850" cy="263525"/>
            </p:xfrm>
            <a:graphic>
              <a:graphicData uri="http://schemas.openxmlformats.org/presentationml/2006/ole">
                <p:oleObj spid="_x0000_s6300" r:id="rId11" imgW="491247" imgH="177702" progId="Equation.3">
                  <p:embed/>
                </p:oleObj>
              </a:graphicData>
            </a:graphic>
          </p:graphicFrame>
          <p:graphicFrame>
            <p:nvGraphicFramePr>
              <p:cNvPr id="59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772053218"/>
                  </p:ext>
                </p:extLst>
              </p:nvPr>
            </p:nvGraphicFramePr>
            <p:xfrm>
              <a:off x="5410200" y="5917464"/>
              <a:ext cx="838200" cy="263525"/>
            </p:xfrm>
            <a:graphic>
              <a:graphicData uri="http://schemas.openxmlformats.org/presentationml/2006/ole">
                <p:oleObj spid="_x0000_s6301" r:id="rId12" imgW="491376" imgH="203152" progId="Equation.3">
                  <p:embed/>
                </p:oleObj>
              </a:graphicData>
            </a:graphic>
          </p:graphicFrame>
          <p:graphicFrame>
            <p:nvGraphicFramePr>
              <p:cNvPr id="60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40448501"/>
                  </p:ext>
                </p:extLst>
              </p:nvPr>
            </p:nvGraphicFramePr>
            <p:xfrm>
              <a:off x="4346575" y="5876189"/>
              <a:ext cx="911225" cy="280988"/>
            </p:xfrm>
            <a:graphic>
              <a:graphicData uri="http://schemas.openxmlformats.org/presentationml/2006/ole">
                <p:oleObj spid="_x0000_s6302" r:id="rId13" imgW="491320" imgH="203128" progId="Equation.3">
                  <p:embed/>
                </p:oleObj>
              </a:graphicData>
            </a:graphic>
          </p:graphicFrame>
        </p:grpSp>
        <p:graphicFrame>
          <p:nvGraphicFramePr>
            <p:cNvPr id="61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49714147"/>
                </p:ext>
              </p:extLst>
            </p:nvPr>
          </p:nvGraphicFramePr>
          <p:xfrm>
            <a:off x="3047294" y="1809247"/>
            <a:ext cx="559340" cy="365722"/>
          </p:xfrm>
          <a:graphic>
            <a:graphicData uri="http://schemas.openxmlformats.org/presentationml/2006/ole">
              <p:oleObj spid="_x0000_s6303" name="Equation" r:id="rId14" imgW="330120" imgH="21564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7304115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1108</Words>
  <Application>Microsoft Office PowerPoint</Application>
  <PresentationFormat>Προβολή στην οθόνη (4:3)</PresentationFormat>
  <Paragraphs>274</Paragraphs>
  <Slides>35</Slides>
  <Notes>33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Office Theme</vt:lpstr>
      <vt:lpstr>Office Theme</vt:lpstr>
      <vt:lpstr>Equation</vt:lpstr>
      <vt:lpstr>Microsoft Equation 3.0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Χρηματοδότηση</vt:lpstr>
      <vt:lpstr>Διαφάνεια 31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Manager>Στυλιανάκης Βασίλης</Manager>
  <Company>Πανεπιστήμιο Πατρών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Ψηφιακές Επικοινωνίες Ι</dc:title>
  <dc:subject>Ανίχνευση και Χώρος Σήματος</dc:subject>
  <dc:creator>Στυλιανάκης Βασίλης</dc:creator>
  <cp:keywords>σήμα,ψηφιακές,επικοινωνίες,πομπός,κανάλι,δέκτης,κωδικοποιητής,μορφοποιητής,διαμορφωτής,ζώνη εύρους,κατωδιαβατό,ζωνοδιαβατό,υψιπερατό; ανίχνευση; χώρος σήματος; απόσταση</cp:keywords>
  <cp:lastModifiedBy>Stylianakis</cp:lastModifiedBy>
  <cp:revision>151</cp:revision>
  <dcterms:modified xsi:type="dcterms:W3CDTF">2015-09-09T18:37:11Z</dcterms:modified>
  <dc:language>en-GB</dc:language>
</cp:coreProperties>
</file>