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sldIdLst>
    <p:sldId id="256" r:id="rId2"/>
    <p:sldId id="257" r:id="rId3"/>
    <p:sldId id="266" r:id="rId4"/>
    <p:sldId id="268" r:id="rId5"/>
    <p:sldId id="269" r:id="rId6"/>
    <p:sldId id="267" r:id="rId7"/>
    <p:sldId id="271" r:id="rId8"/>
    <p:sldId id="280" r:id="rId9"/>
    <p:sldId id="281" r:id="rId10"/>
    <p:sldId id="289" r:id="rId11"/>
    <p:sldId id="290" r:id="rId12"/>
    <p:sldId id="295" r:id="rId13"/>
    <p:sldId id="291" r:id="rId14"/>
    <p:sldId id="292" r:id="rId15"/>
    <p:sldId id="293" r:id="rId16"/>
    <p:sldId id="294" r:id="rId17"/>
    <p:sldId id="296" r:id="rId18"/>
    <p:sldId id="297" r:id="rId19"/>
    <p:sldId id="324" r:id="rId20"/>
    <p:sldId id="298" r:id="rId21"/>
    <p:sldId id="319" r:id="rId22"/>
    <p:sldId id="325" r:id="rId23"/>
    <p:sldId id="318" r:id="rId24"/>
    <p:sldId id="322" r:id="rId25"/>
    <p:sldId id="321" r:id="rId26"/>
    <p:sldId id="320" r:id="rId27"/>
    <p:sldId id="307" r:id="rId28"/>
    <p:sldId id="282" r:id="rId29"/>
    <p:sldId id="299" r:id="rId30"/>
    <p:sldId id="300" r:id="rId31"/>
    <p:sldId id="303" r:id="rId32"/>
    <p:sldId id="301" r:id="rId33"/>
    <p:sldId id="302" r:id="rId34"/>
    <p:sldId id="305" r:id="rId35"/>
    <p:sldId id="304" r:id="rId36"/>
    <p:sldId id="326" r:id="rId37"/>
    <p:sldId id="283" r:id="rId38"/>
    <p:sldId id="284" r:id="rId39"/>
    <p:sldId id="285" r:id="rId40"/>
    <p:sldId id="311" r:id="rId41"/>
    <p:sldId id="313" r:id="rId42"/>
    <p:sldId id="314" r:id="rId43"/>
    <p:sldId id="315" r:id="rId44"/>
    <p:sldId id="316" r:id="rId45"/>
    <p:sldId id="317" r:id="rId46"/>
    <p:sldId id="306" r:id="rId47"/>
    <p:sldId id="329" r:id="rId48"/>
    <p:sldId id="308" r:id="rId49"/>
    <p:sldId id="330" r:id="rId50"/>
    <p:sldId id="327" r:id="rId51"/>
    <p:sldId id="328" r:id="rId52"/>
    <p:sldId id="286" r:id="rId53"/>
    <p:sldId id="309" r:id="rId54"/>
    <p:sldId id="310" r:id="rId55"/>
    <p:sldId id="288"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387" autoAdjust="0"/>
  </p:normalViewPr>
  <p:slideViewPr>
    <p:cSldViewPr>
      <p:cViewPr varScale="1">
        <p:scale>
          <a:sx n="100" d="100"/>
          <a:sy n="100" d="100"/>
        </p:scale>
        <p:origin x="-1944" y="-96"/>
      </p:cViewPr>
      <p:guideLst>
        <p:guide orient="horz" pos="2160"/>
        <p:guide pos="2880"/>
      </p:guideLst>
    </p:cSldViewPr>
  </p:slideViewPr>
  <p:outlineViewPr>
    <p:cViewPr>
      <p:scale>
        <a:sx n="33" d="100"/>
        <a:sy n="33" d="100"/>
      </p:scale>
      <p:origin x="0" y="36690"/>
    </p:cViewPr>
  </p:outlineViewPr>
  <p:notesTextViewPr>
    <p:cViewPr>
      <p:scale>
        <a:sx n="100" d="100"/>
        <a:sy n="100" d="100"/>
      </p:scale>
      <p:origin x="0" y="0"/>
    </p:cViewPr>
  </p:notesTextViewPr>
  <p:sorterViewPr>
    <p:cViewPr>
      <p:scale>
        <a:sx n="66" d="100"/>
        <a:sy n="66" d="100"/>
      </p:scale>
      <p:origin x="0" y="16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A9C514B-C117-4A3F-8402-C64A75391E1D}" type="datetimeFigureOut">
              <a:rPr lang="en-US"/>
              <a:pPr>
                <a:defRPr/>
              </a:pPr>
              <a:t>5/4/2014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67FAEA2-64FC-4C7B-A6F7-557BE72AB82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A22D06-2AD0-4F7A-8912-83B96ECCF3FD}" type="slidenum">
              <a:rPr lang="en-GB" smtClean="0"/>
              <a:pPr fontAlgn="base">
                <a:spcBef>
                  <a:spcPct val="0"/>
                </a:spcBef>
                <a:spcAft>
                  <a:spcPct val="0"/>
                </a:spcAft>
                <a:defRPr/>
              </a:pPr>
              <a:t>1</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05573D9-F363-4B6D-8D95-90BF2647B1C2}"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510BFF9-B82E-4269-BC68-8B87B32F700B}"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D08C1CB-627A-42A9-BCD5-79EE0F402CC1}"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63F5A52-E1BE-489C-9167-6787C13AEF1E}"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0ABF811-2FA7-408E-982E-1242CD8577F8}"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F93BF39-A013-4EFA-8DBC-87CBB3D84107}"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E72E2BC-4D61-4637-A90D-74AA0E08BEDB}"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20CF2A4-CEE3-4343-93C6-90AD1D6CF259}"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B0A9AEB-F34C-48EE-B44E-57557E0A390A}"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038F290-E20C-4D17-AA6C-7627984B36A5}"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7C297-72C6-46A6-931F-565FC562332C}" type="slidenum">
              <a:rPr lang="en-GB" smtClean="0"/>
              <a:pPr fontAlgn="base">
                <a:spcBef>
                  <a:spcPct val="0"/>
                </a:spcBef>
                <a:spcAft>
                  <a:spcPct val="0"/>
                </a:spcAft>
                <a:defRPr/>
              </a:pPr>
              <a:t>2</a:t>
            </a:fld>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FCD4F97-498B-4021-BE45-F0CD8F2640E1}"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64C5981-ECC3-4477-8FCE-B0F6027CB0CD}"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4C7968F-73AA-44F6-924D-D1FCE6FF5842}"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A7FBEF7-752A-485B-A841-328DF4E43E09}"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BFF118D-9458-4069-9393-530CEA7E67B1}"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DF23252-029E-48A8-9975-59748EB25BF4}"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E555829-F352-459A-8B56-725EAE684FF5}"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6D229B1-0423-432E-9F62-AA32EB93C88F}"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4623C3F-9383-48B9-9FC5-FB3C35548EB7}"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A4EF48E4-D67E-4E12-AEA2-100450272839}"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08E18F-F337-404B-A9E9-64F0678A16F7}"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1B61832-849C-4395-A91E-0E62D9DF3A35}"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B35B93B6-A3B9-48C4-AD74-81BA24B98ACC}"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33B6D92-3AF6-4318-8ABB-C997E0D9AA08}"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761E7C-FF53-4BDD-A3EE-AB7B7BF03217}" type="slidenum">
              <a:rPr lang="en-GB" smtClean="0"/>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D8B6C6-B088-4B74-B848-4F7F063E9000}" type="slidenum">
              <a:rPr lang="en-GB" smtClean="0"/>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6F7649D-C05D-41B1-8046-1D389E699CCE}" type="slidenum">
              <a:rPr lang="en-GB" smtClean="0"/>
              <a:pPr>
                <a:defRPr/>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D1E94A8-C2CC-4E16-A25C-DBD50FBDAE49}" type="slidenum">
              <a:rPr lang="en-GB" smtClean="0"/>
              <a:pPr>
                <a:defRPr/>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D4D500B-F5E9-4EA4-9BDB-ED7E05FE811E}" type="slidenum">
              <a:rPr lang="en-GB" smtClean="0"/>
              <a:pPr>
                <a:defRPr/>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95F4428-CF97-4A43-B003-F05569297592}" type="slidenum">
              <a:rPr lang="en-GB" smtClean="0"/>
              <a:pPr>
                <a:defRPr/>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C46D24B-2406-476D-B962-D56D840F7696}" type="slidenum">
              <a:rPr lang="en-GB" smtClean="0"/>
              <a:pPr>
                <a:defRPr/>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196AA37-BF73-4CE9-8BD2-3107E4F2CF4E}" type="slidenum">
              <a:rPr lang="en-GB" smtClean="0"/>
              <a:pPr>
                <a:defRPr/>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AC54DAE-D622-4507-90FD-B845CE624C3F}" type="slidenum">
              <a:rPr lang="en-GB" smtClean="0"/>
              <a:pPr>
                <a:defRPr/>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782555-50F0-4247-B956-E0442EAF7509}" type="slidenum">
              <a:rPr lang="en-GB"/>
              <a:pPr>
                <a:defRPr/>
              </a:pPr>
              <a:t>41</a:t>
            </a:fld>
            <a:endParaRPr lang="en-GB"/>
          </a:p>
        </p:txBody>
      </p:sp>
      <p:sp>
        <p:nvSpPr>
          <p:cNvPr id="111619" name="Rectangle 2"/>
          <p:cNvSpPr>
            <a:spLocks noRo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2394FF-DA3E-4D39-8C88-92901DD161FF}" type="slidenum">
              <a:rPr lang="en-GB"/>
              <a:pPr>
                <a:defRPr/>
              </a:pPr>
              <a:t>42</a:t>
            </a:fld>
            <a:endParaRPr lang="en-GB"/>
          </a:p>
        </p:txBody>
      </p:sp>
      <p:sp>
        <p:nvSpPr>
          <p:cNvPr id="112643" name="Rectangle 2"/>
          <p:cNvSpPr>
            <a:spLocks noRo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D2AC9A5-EEEB-4D91-902C-23007F58D04A}" type="slidenum">
              <a:rPr lang="en-GB" smtClean="0"/>
              <a:pPr>
                <a:defRPr/>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0CE378A-C74B-4CB4-AA6A-ED3E17C2C263}" type="slidenum">
              <a:rPr lang="en-GB" smtClean="0"/>
              <a:pPr>
                <a:defRPr/>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52E41FA-E1E7-4AA0-8A91-DC0827136F78}" type="slidenum">
              <a:rPr lang="en-GB" smtClean="0"/>
              <a:pPr>
                <a:defRPr/>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174FE5A-F446-4534-90B4-B4146426E561}" type="slidenum">
              <a:rPr lang="en-GB" smtClean="0"/>
              <a:pPr>
                <a:defRPr/>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8F2B309-584E-49E1-8D5D-7CA8AE6B5495}" type="slidenum">
              <a:rPr lang="en-GB" smtClean="0"/>
              <a:pPr>
                <a:defRPr/>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6F6AF76-A3A9-40CB-9A25-C82751B858B2}" type="slidenum">
              <a:rPr lang="en-GB" smtClean="0"/>
              <a:pPr>
                <a:defRPr/>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CA7A95A-9D6E-41F6-A8C0-1C3840E3FC86}" type="slidenum">
              <a:rPr lang="en-GB" smtClean="0"/>
              <a:pPr>
                <a:defRPr/>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9117CF5-5E55-46AE-BD13-C5F9FEFFE8B2}" type="slidenum">
              <a:rPr lang="en-GB" smtClean="0"/>
              <a:pPr>
                <a:defRPr/>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624E5F3-EF1A-4D59-BD02-921C7D85609B}" type="slidenum">
              <a:rPr lang="en-GB" smtClean="0"/>
              <a:pPr>
                <a:defRPr/>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DD6850A-9119-413C-A8E4-B64ED3E44D52}" type="slidenum">
              <a:rPr lang="en-GB" smtClean="0"/>
              <a:pPr>
                <a:defRPr/>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769F75A-0956-4E75-AF72-5D6F95CDFDD5}" type="slidenum">
              <a:rPr lang="en-GB" smtClean="0"/>
              <a:pPr>
                <a:defRPr/>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15170E3-0AC4-491D-A209-08359F941527}" type="slidenum">
              <a:rPr lang="en-GB" smtClean="0"/>
              <a:pPr>
                <a:defRPr/>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7C94FFA-57AC-465D-A975-044B233FA454}" type="slidenum">
              <a:rPr lang="en-GB" smtClean="0"/>
              <a:pPr>
                <a:defRPr/>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B3CC04F-4B31-4FF6-8F38-E461B248D76C}" type="slidenum">
              <a:rPr lang="en-GB" smtClean="0"/>
              <a:pPr>
                <a:defRPr/>
              </a:pPr>
              <a:t>55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AD71B84-1DEA-4F4F-B7C6-C3F9EEF41C16}"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56AF5B8-4804-43F5-940C-37A7C53ABF02}"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48E62C0-8C3B-4380-B69A-E2186344B01B}"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D512247-AC49-4648-B435-302EC3F225F5}"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29046440-1C53-4E55-B6B9-DBDAC5CBD79A}" type="datetime1">
              <a:rPr lang="en-US"/>
              <a:pPr>
                <a:defRPr/>
              </a:pPr>
              <a:t>5/4/2014</a:t>
            </a:fld>
            <a:endParaRPr lang="en-US"/>
          </a:p>
        </p:txBody>
      </p:sp>
      <p:sp>
        <p:nvSpPr>
          <p:cNvPr id="7" name="Footer Placeholder 19"/>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EE86C7E1-8C64-4D56-8280-6F1B2BF40F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E001A14F-7B22-4492-AB20-5F72307DDE30}" type="datetime1">
              <a:rPr lang="en-US"/>
              <a:pPr>
                <a:defRPr/>
              </a:pPr>
              <a:t>5/4/2014</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2CB24A58-6359-4C36-95A0-E6AD7E729A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F4042837-0571-4D0E-938E-98D1587F6D12}" type="datetime1">
              <a:rPr lang="en-US"/>
              <a:pPr>
                <a:defRPr/>
              </a:pPr>
              <a:t>5/4/2014</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232EE837-3434-4469-924B-567CB66CBD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E67536B9-499E-47F0-96D6-9613E136DCFD}" type="datetime1">
              <a:rPr lang="en-US"/>
              <a:pPr>
                <a:defRPr/>
              </a:pPr>
              <a:t>5/4/2014</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2DCF25A-9857-436E-AC40-2FEB755B62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2DB427F-9A01-49F1-A3F5-5186E46BA5BF}" type="datetime1">
              <a:rPr lang="en-US"/>
              <a:pPr>
                <a:defRPr/>
              </a:pPr>
              <a:t>5/4/2014</a:t>
            </a:fld>
            <a:endParaRPr lang="en-US"/>
          </a:p>
        </p:txBody>
      </p:sp>
      <p:sp>
        <p:nvSpPr>
          <p:cNvPr id="9"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9434DA93-0460-421E-BAE3-21DE8628FD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B06DCE9-A74B-4E38-A741-D21FA58B5081}" type="datetime1">
              <a:rPr lang="en-US"/>
              <a:pPr>
                <a:defRPr/>
              </a:pPr>
              <a:t>5/4/2014</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068B97E-A182-4CDF-BAC1-83E4D077D5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6203931-45D9-4B52-AB0F-51BD282340AE}" type="datetime1">
              <a:rPr lang="en-US"/>
              <a:pPr>
                <a:defRPr/>
              </a:pPr>
              <a:t>5/4/2014</a:t>
            </a:fld>
            <a:endParaRPr lang="en-US"/>
          </a:p>
        </p:txBody>
      </p:sp>
      <p:sp>
        <p:nvSpPr>
          <p:cNvPr id="8" name="Footer Placeholder 7"/>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56C297E-BD7C-472C-BF37-3C9042EA51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4B41A3D-9D2A-4619-9A75-7B4A93568477}" type="datetime1">
              <a:rPr lang="en-US"/>
              <a:pPr>
                <a:defRPr/>
              </a:pPr>
              <a:t>5/4/2014</a:t>
            </a:fld>
            <a:endParaRPr lang="en-US"/>
          </a:p>
        </p:txBody>
      </p:sp>
      <p:sp>
        <p:nvSpPr>
          <p:cNvPr id="4" name="Footer Placeholder 3"/>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C6E5FFA-B98C-47BD-B470-58A367ACD6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5035FEDD-D828-4FB0-9788-CD0411BF9D8D}" type="datetime1">
              <a:rPr lang="en-US"/>
              <a:pPr>
                <a:defRPr/>
              </a:pPr>
              <a:t>5/4/2014</a:t>
            </a:fld>
            <a:endParaRPr lang="en-US"/>
          </a:p>
        </p:txBody>
      </p:sp>
      <p:sp>
        <p:nvSpPr>
          <p:cNvPr id="5" name="Footer Placeholder 2"/>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83683AB5-7C78-4CAF-864F-B33096DC65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96CB2DD-A04F-4F17-9D21-4675B5AE80DA}" type="datetime1">
              <a:rPr lang="en-US"/>
              <a:pPr>
                <a:defRPr/>
              </a:pPr>
              <a:t>5/4/2014</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FCCD99F-316B-4041-A6C3-818C5E7A5F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3260E2F8-D186-4635-B77C-6F426F8EF954}" type="datetime1">
              <a:rPr lang="en-US"/>
              <a:pPr>
                <a:defRPr/>
              </a:pPr>
              <a:t>5/4/2014</a:t>
            </a:fld>
            <a:endParaRPr lang="en-US"/>
          </a:p>
        </p:txBody>
      </p:sp>
      <p:sp>
        <p:nvSpPr>
          <p:cNvPr id="9"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r>
              <a:rPr lang="el-GR"/>
              <a:t>ΤΠΕ και Εκπαίδευση, Β. Κόμης</a:t>
            </a: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260D2B10-A02E-46F2-BE0E-E8AF2AE683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r="89000" b="90000"/>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8FD99F11-C5CC-4BD2-8B59-2F33D5C775D3}" type="datetime1">
              <a:rPr lang="en-US"/>
              <a:pPr>
                <a:defRPr/>
              </a:pPr>
              <a:t>5/4/2014</a:t>
            </a:fld>
            <a:endParaRPr lang="en-US">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chemeClr>
                </a:solidFill>
                <a:effectLst/>
                <a:latin typeface="+mn-lt"/>
              </a:defRPr>
            </a:lvl1pPr>
            <a:extLst/>
          </a:lstStyle>
          <a:p>
            <a:pPr>
              <a:defRPr/>
            </a:pPr>
            <a:r>
              <a:rPr lang="el-GR"/>
              <a:t>ΤΠΕ και Εκπαίδευση, Β. Κόμης</a:t>
            </a: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D7114FC6-CA32-410C-AB9F-88242F46EBFD}" type="slidenum">
              <a:rPr lang="en-US"/>
              <a:pPr>
                <a:defRPr/>
              </a:pPr>
              <a:t>‹#›</a:t>
            </a:fld>
            <a:endParaRPr lang="en-US">
              <a:solidFill>
                <a:schemeClr val="bg2">
                  <a:shade val="50000"/>
                </a:scheme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http://www.ecedu.upatras.gr/moodle/mod/glossary/showentry.php?courseid=10&amp;concept=%CE%94%CE%B9%CE%B4%CE%B1%CE%BA%CF%84%CE%B9%CE%BA%CE%AE+%CF%83%CF%84%CF%81%CE%B1%CF%84%CE%B7%CE%B3%CE%B9%CE%BA%CE%A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cedu.upatras.gr/moodle/mod/glossary/showentry.php?courseid=10&amp;concept=%CE%94%CE%B9%CE%B4%CE%B1%CE%BA%CF%84%CE%B9%CE%BA%CE%AE+%CF%83%CF%84%CF%81%CE%B1%CF%84%CE%B7%CE%B3%CE%B9%CE%BA%CE%A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a:noAutofit/>
          </a:bodyPr>
          <a:lstStyle/>
          <a:p>
            <a:pPr eaLnBrk="1" fontAlgn="auto" hangingPunct="1">
              <a:spcAft>
                <a:spcPts val="0"/>
              </a:spcAft>
              <a:defRPr/>
            </a:pPr>
            <a:r>
              <a:rPr lang="en-GB" sz="4400" b="1" dirty="0" smtClean="0">
                <a:solidFill>
                  <a:schemeClr val="tx2">
                    <a:satMod val="130000"/>
                  </a:schemeClr>
                </a:solidFill>
              </a:rPr>
              <a:t/>
            </a:r>
            <a:br>
              <a:rPr lang="en-GB" sz="4400" b="1" dirty="0" smtClean="0">
                <a:solidFill>
                  <a:schemeClr val="tx2">
                    <a:satMod val="130000"/>
                  </a:schemeClr>
                </a:solidFill>
              </a:rPr>
            </a:br>
            <a:r>
              <a:rPr lang="el-GR" sz="4000" b="1" dirty="0" smtClean="0">
                <a:solidFill>
                  <a:schemeClr val="tx2">
                    <a:satMod val="130000"/>
                  </a:schemeClr>
                </a:solidFill>
              </a:rPr>
              <a:t>Θεωρίες Μάθησης και ΤΠΕ</a:t>
            </a:r>
            <a:br>
              <a:rPr lang="el-GR" sz="4000" b="1" dirty="0" smtClean="0">
                <a:solidFill>
                  <a:schemeClr val="tx2">
                    <a:satMod val="130000"/>
                  </a:schemeClr>
                </a:solidFill>
              </a:rPr>
            </a:br>
            <a:r>
              <a:rPr lang="el-GR" sz="4000" b="1" dirty="0" err="1" smtClean="0">
                <a:solidFill>
                  <a:schemeClr val="tx2">
                    <a:satMod val="130000"/>
                  </a:schemeClr>
                </a:solidFill>
              </a:rPr>
              <a:t>Εποικοδομισμός</a:t>
            </a:r>
            <a:endParaRPr lang="en-GB" sz="4000" dirty="0">
              <a:solidFill>
                <a:schemeClr val="tx2">
                  <a:satMod val="130000"/>
                </a:schemeClr>
              </a:solidFill>
            </a:endParaRPr>
          </a:p>
        </p:txBody>
      </p:sp>
      <p:sp>
        <p:nvSpPr>
          <p:cNvPr id="3" name="Subtitle 2"/>
          <p:cNvSpPr>
            <a:spLocks noGrp="1"/>
          </p:cNvSpPr>
          <p:nvPr>
            <p:ph type="subTitle" idx="1"/>
          </p:nvPr>
        </p:nvSpPr>
        <p:spPr>
          <a:xfrm>
            <a:off x="1071563" y="2928938"/>
            <a:ext cx="7786687" cy="1571625"/>
          </a:xfrm>
        </p:spPr>
        <p:txBody>
          <a:bodyPr>
            <a:normAutofit/>
          </a:bodyPr>
          <a:lstStyle/>
          <a:p>
            <a:pPr eaLnBrk="1" fontAlgn="auto" hangingPunct="1">
              <a:spcAft>
                <a:spcPts val="0"/>
              </a:spcAft>
              <a:defRPr/>
            </a:pPr>
            <a:r>
              <a:rPr lang="el-GR" b="1" i="1" dirty="0" smtClean="0"/>
              <a:t>3</a:t>
            </a:r>
            <a:r>
              <a:rPr lang="el-GR" b="1" i="1" baseline="30000" dirty="0" smtClean="0"/>
              <a:t>ο</a:t>
            </a:r>
            <a:r>
              <a:rPr lang="el-GR" b="1" i="1" dirty="0" smtClean="0"/>
              <a:t> </a:t>
            </a:r>
            <a:r>
              <a:rPr lang="el-GR" b="1" dirty="0" smtClean="0"/>
              <a:t>Κεφάλαιο</a:t>
            </a:r>
            <a:r>
              <a:rPr lang="en-GB" b="1" dirty="0" smtClean="0"/>
              <a:t> - </a:t>
            </a:r>
            <a:r>
              <a:rPr lang="en-GB" b="1" i="1" dirty="0" smtClean="0"/>
              <a:t>4</a:t>
            </a:r>
            <a:r>
              <a:rPr lang="el-GR" b="1" i="1" baseline="30000" dirty="0" smtClean="0"/>
              <a:t>ο</a:t>
            </a:r>
            <a:r>
              <a:rPr lang="el-GR" b="1" i="1" dirty="0" smtClean="0"/>
              <a:t> </a:t>
            </a:r>
            <a:r>
              <a:rPr lang="el-GR" b="1" dirty="0" smtClean="0"/>
              <a:t>Κεφάλαιο</a:t>
            </a:r>
            <a:r>
              <a:rPr lang="en-GB" b="1" dirty="0" smtClean="0"/>
              <a:t> </a:t>
            </a:r>
            <a:endParaRPr lang="en-GB" dirty="0" smtClean="0"/>
          </a:p>
          <a:p>
            <a:pPr eaLnBrk="1" fontAlgn="auto" hangingPunct="1">
              <a:spcAft>
                <a:spcPts val="0"/>
              </a:spcAft>
              <a:buFont typeface="Wingdings 2"/>
              <a:buNone/>
              <a:defRPr/>
            </a:pPr>
            <a:r>
              <a:rPr lang="el-GR" dirty="0" smtClean="0"/>
              <a:t>Κόμης, Β. (2004), </a:t>
            </a:r>
            <a:r>
              <a:rPr lang="el-GR" i="1" dirty="0" smtClean="0"/>
              <a:t>Εισαγωγή στις Εφαρμογές των ΤΠΕ στην Εκπαίδευση, </a:t>
            </a:r>
            <a:r>
              <a:rPr lang="el-GR" dirty="0" smtClean="0"/>
              <a:t>Αθήνα, Εκδόσεις Νέων Τεχνολογιών</a:t>
            </a:r>
          </a:p>
        </p:txBody>
      </p:sp>
      <p:pic>
        <p:nvPicPr>
          <p:cNvPr id="13316" name="Picture 3" descr="index_top.jpg"/>
          <p:cNvPicPr>
            <a:picLocks noChangeAspect="1"/>
          </p:cNvPicPr>
          <p:nvPr/>
        </p:nvPicPr>
        <p:blipFill>
          <a:blip r:embed="rId3" cstate="print"/>
          <a:srcRect/>
          <a:stretch>
            <a:fillRect/>
          </a:stretch>
        </p:blipFill>
        <p:spPr bwMode="auto">
          <a:xfrm>
            <a:off x="6381750" y="0"/>
            <a:ext cx="2762250" cy="63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 δομικός </a:t>
            </a:r>
            <a:r>
              <a:rPr lang="el-GR" dirty="0" err="1" smtClean="0"/>
              <a:t>εποικοδομισμός</a:t>
            </a:r>
            <a:r>
              <a:rPr lang="el-GR" dirty="0" smtClean="0"/>
              <a:t> του </a:t>
            </a:r>
            <a:r>
              <a:rPr lang="en-GB" dirty="0" smtClean="0"/>
              <a:t>Piaget </a:t>
            </a:r>
            <a:r>
              <a:rPr lang="el-GR" dirty="0" smtClean="0"/>
              <a:t>(1)</a:t>
            </a:r>
            <a:endParaRPr lang="en-GB" dirty="0"/>
          </a:p>
        </p:txBody>
      </p:sp>
      <p:sp>
        <p:nvSpPr>
          <p:cNvPr id="22531" name="Content Placeholder 2"/>
          <p:cNvSpPr>
            <a:spLocks noGrp="1"/>
          </p:cNvSpPr>
          <p:nvPr>
            <p:ph idx="1"/>
          </p:nvPr>
        </p:nvSpPr>
        <p:spPr>
          <a:xfrm>
            <a:off x="1000125" y="1571625"/>
            <a:ext cx="7786688" cy="4676775"/>
          </a:xfrm>
        </p:spPr>
        <p:txBody>
          <a:bodyPr/>
          <a:lstStyle/>
          <a:p>
            <a:r>
              <a:rPr lang="el-GR" sz="2800" dirty="0" smtClean="0"/>
              <a:t>Ο </a:t>
            </a:r>
            <a:r>
              <a:rPr lang="el-GR" sz="2800" i="1" dirty="0" err="1" smtClean="0"/>
              <a:t>εποικοδομισμός</a:t>
            </a:r>
            <a:r>
              <a:rPr lang="el-GR" sz="2800" i="1" dirty="0" smtClean="0"/>
              <a:t> ή </a:t>
            </a:r>
            <a:r>
              <a:rPr lang="el-GR" sz="2800" i="1" dirty="0" err="1" smtClean="0"/>
              <a:t>οικοδομισμός</a:t>
            </a:r>
            <a:r>
              <a:rPr lang="el-GR" sz="2800" dirty="0" smtClean="0"/>
              <a:t> (</a:t>
            </a:r>
            <a:r>
              <a:rPr lang="en-US" sz="2800" dirty="0" smtClean="0"/>
              <a:t>constructivism</a:t>
            </a:r>
            <a:r>
              <a:rPr lang="el-GR" sz="2800" dirty="0" smtClean="0"/>
              <a:t>) ως θεωρία μάθησης εδράζεται σε μεγάλο βαθμό στις απόψεις του Ελβετού ψυχολόγου </a:t>
            </a:r>
            <a:r>
              <a:rPr lang="en-US" sz="2800" dirty="0" smtClean="0"/>
              <a:t>Jean Piaget</a:t>
            </a:r>
            <a:r>
              <a:rPr lang="el-GR" sz="2800" dirty="0" smtClean="0"/>
              <a:t>. </a:t>
            </a:r>
          </a:p>
          <a:p>
            <a:r>
              <a:rPr lang="el-GR" sz="2800" dirty="0" smtClean="0"/>
              <a:t>Οι θέσεις του </a:t>
            </a:r>
            <a:r>
              <a:rPr lang="fr-FR" sz="2800" dirty="0" smtClean="0"/>
              <a:t>Piaget </a:t>
            </a:r>
            <a:r>
              <a:rPr lang="el-GR" sz="2800" dirty="0" smtClean="0"/>
              <a:t>έχουν επηρεάσει σημαντικά το σχεδιασμό εκπαιδευτικών εφαρμογών των ΤΠΕ, </a:t>
            </a:r>
          </a:p>
          <a:p>
            <a:pPr lvl="1"/>
            <a:r>
              <a:rPr lang="el-GR" sz="2400" dirty="0" smtClean="0"/>
              <a:t>Το πιο χαρακτηριστικό παράδειγμα το παιδαγωγικό ρεύμα της </a:t>
            </a:r>
            <a:r>
              <a:rPr lang="el-GR" sz="2400" b="1" i="1" dirty="0" smtClean="0"/>
              <a:t>γλώσσας προγραμματισμού </a:t>
            </a:r>
            <a:r>
              <a:rPr lang="en-US" sz="2400" b="1" i="1" dirty="0" smtClean="0"/>
              <a:t>Logo</a:t>
            </a:r>
            <a:r>
              <a:rPr lang="el-GR" sz="2400" b="1" dirty="0" smtClean="0"/>
              <a:t> </a:t>
            </a:r>
            <a:r>
              <a:rPr lang="el-GR" sz="2400" dirty="0" smtClean="0"/>
              <a:t>(</a:t>
            </a:r>
            <a:r>
              <a:rPr lang="en-US" sz="2400" dirty="0" err="1" smtClean="0"/>
              <a:t>Papert</a:t>
            </a:r>
            <a:r>
              <a:rPr lang="el-GR" sz="2400" dirty="0" smtClean="0"/>
              <a:t>, 1980). </a:t>
            </a:r>
            <a:endParaRPr lang="en-GB" sz="2400" dirty="0" smtClean="0"/>
          </a:p>
          <a:p>
            <a:endParaRPr lang="en-GB" sz="28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F1F54A86-36FF-479E-B473-B89930AF6248}"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 δομικός </a:t>
            </a:r>
            <a:r>
              <a:rPr lang="el-GR" dirty="0" err="1" smtClean="0"/>
              <a:t>εποικοδομισμός</a:t>
            </a:r>
            <a:r>
              <a:rPr lang="el-GR" dirty="0" smtClean="0"/>
              <a:t> του </a:t>
            </a:r>
            <a:r>
              <a:rPr lang="en-GB" dirty="0" smtClean="0"/>
              <a:t>Piaget </a:t>
            </a:r>
            <a:r>
              <a:rPr lang="el-GR" dirty="0" smtClean="0"/>
              <a:t>(3)</a:t>
            </a:r>
            <a:endParaRPr lang="en-GB" dirty="0"/>
          </a:p>
        </p:txBody>
      </p:sp>
      <p:sp>
        <p:nvSpPr>
          <p:cNvPr id="23555" name="Content Placeholder 2"/>
          <p:cNvSpPr>
            <a:spLocks noGrp="1"/>
          </p:cNvSpPr>
          <p:nvPr>
            <p:ph idx="1"/>
          </p:nvPr>
        </p:nvSpPr>
        <p:spPr>
          <a:xfrm>
            <a:off x="214313" y="2786063"/>
            <a:ext cx="7715250" cy="3819525"/>
          </a:xfrm>
        </p:spPr>
        <p:txBody>
          <a:bodyPr/>
          <a:lstStyle/>
          <a:p>
            <a:pPr lvl="1"/>
            <a:r>
              <a:rPr lang="el-GR" sz="2400" dirty="0" smtClean="0">
                <a:solidFill>
                  <a:srgbClr val="FF0000"/>
                </a:solidFill>
              </a:rPr>
              <a:t>μέχρι 2 ετών το </a:t>
            </a:r>
            <a:r>
              <a:rPr lang="el-GR" sz="2400" i="1" dirty="0" err="1" smtClean="0">
                <a:solidFill>
                  <a:srgbClr val="FF0000"/>
                </a:solidFill>
              </a:rPr>
              <a:t>αισθησιοκινητικό</a:t>
            </a:r>
            <a:r>
              <a:rPr lang="el-GR" sz="2400" dirty="0" smtClean="0">
                <a:solidFill>
                  <a:srgbClr val="FF0000"/>
                </a:solidFill>
              </a:rPr>
              <a:t>, </a:t>
            </a:r>
          </a:p>
          <a:p>
            <a:pPr lvl="1"/>
            <a:endParaRPr lang="el-GR" sz="2400" dirty="0" smtClean="0">
              <a:solidFill>
                <a:srgbClr val="FF0000"/>
              </a:solidFill>
            </a:endParaRPr>
          </a:p>
          <a:p>
            <a:pPr lvl="1"/>
            <a:r>
              <a:rPr lang="el-GR" sz="2400" dirty="0" smtClean="0">
                <a:solidFill>
                  <a:srgbClr val="FF0000"/>
                </a:solidFill>
              </a:rPr>
              <a:t>από 2 έως 7 ετών το στάδιο της </a:t>
            </a:r>
            <a:r>
              <a:rPr lang="el-GR" sz="2400" i="1" dirty="0" smtClean="0">
                <a:solidFill>
                  <a:srgbClr val="FF0000"/>
                </a:solidFill>
              </a:rPr>
              <a:t>προλογικής σκέψης</a:t>
            </a:r>
            <a:r>
              <a:rPr lang="el-GR" sz="2400" dirty="0" smtClean="0">
                <a:solidFill>
                  <a:srgbClr val="FF0000"/>
                </a:solidFill>
              </a:rPr>
              <a:t>, </a:t>
            </a:r>
          </a:p>
          <a:p>
            <a:pPr lvl="1"/>
            <a:endParaRPr lang="el-GR" sz="2400" dirty="0" smtClean="0">
              <a:solidFill>
                <a:srgbClr val="FF0000"/>
              </a:solidFill>
            </a:endParaRPr>
          </a:p>
          <a:p>
            <a:pPr lvl="1"/>
            <a:r>
              <a:rPr lang="el-GR" sz="2400" dirty="0" smtClean="0">
                <a:solidFill>
                  <a:srgbClr val="FF0000"/>
                </a:solidFill>
              </a:rPr>
              <a:t>από 7 έως 12 ετών το στάδιο των </a:t>
            </a:r>
            <a:r>
              <a:rPr lang="el-GR" sz="2400" i="1" dirty="0" smtClean="0">
                <a:solidFill>
                  <a:srgbClr val="FF0000"/>
                </a:solidFill>
              </a:rPr>
              <a:t>συγκεκριμένων πράξεων</a:t>
            </a:r>
            <a:r>
              <a:rPr lang="el-GR" sz="2400" dirty="0" smtClean="0">
                <a:solidFill>
                  <a:srgbClr val="FF0000"/>
                </a:solidFill>
              </a:rPr>
              <a:t> </a:t>
            </a:r>
          </a:p>
          <a:p>
            <a:pPr lvl="1"/>
            <a:endParaRPr lang="el-GR" sz="2400" dirty="0" smtClean="0">
              <a:solidFill>
                <a:srgbClr val="FF0000"/>
              </a:solidFill>
            </a:endParaRPr>
          </a:p>
          <a:p>
            <a:pPr lvl="1"/>
            <a:r>
              <a:rPr lang="el-GR" sz="2400" dirty="0" smtClean="0">
                <a:solidFill>
                  <a:srgbClr val="FF0000"/>
                </a:solidFill>
              </a:rPr>
              <a:t>από 12 ετών το στάδιο των </a:t>
            </a:r>
            <a:r>
              <a:rPr lang="el-GR" sz="2400" i="1" dirty="0" smtClean="0">
                <a:solidFill>
                  <a:srgbClr val="FF0000"/>
                </a:solidFill>
              </a:rPr>
              <a:t>λογικών τυπικών πράξεων</a:t>
            </a:r>
            <a:r>
              <a:rPr lang="el-GR" sz="2400" dirty="0" smtClean="0"/>
              <a:t>. </a:t>
            </a:r>
            <a:endParaRPr lang="en-GB" sz="2400" dirty="0" smtClean="0"/>
          </a:p>
          <a:p>
            <a:endParaRPr lang="en-GB" sz="36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132E7F45-874E-4059-ACF9-880761F5CBD2}" type="slidenum">
              <a:rPr lang="en-US" smtClean="0"/>
              <a:pPr>
                <a:defRPr/>
              </a:pPr>
              <a:t>11</a:t>
            </a:fld>
            <a:endParaRPr lang="en-US"/>
          </a:p>
        </p:txBody>
      </p:sp>
      <p:pic>
        <p:nvPicPr>
          <p:cNvPr id="23558" name="Picture 7" descr="C:\Documents and Settings\vkomis\My Documents\Τρέχοντα\2. Courses\2. ΠΤΝ Β' έτος\1. Τεχνολογίες της Πληροφορίας και των Επικοινωνιών στην Εκπαίδευση\Images\Piaget1.jpg"/>
          <p:cNvPicPr>
            <a:picLocks noChangeAspect="1" noChangeArrowheads="1"/>
          </p:cNvPicPr>
          <p:nvPr/>
        </p:nvPicPr>
        <p:blipFill>
          <a:blip r:embed="rId3" cstate="print"/>
          <a:srcRect/>
          <a:stretch>
            <a:fillRect/>
          </a:stretch>
        </p:blipFill>
        <p:spPr bwMode="auto">
          <a:xfrm>
            <a:off x="5286375" y="2500313"/>
            <a:ext cx="928688" cy="1000125"/>
          </a:xfrm>
          <a:prstGeom prst="rect">
            <a:avLst/>
          </a:prstGeom>
          <a:noFill/>
          <a:ln w="9525">
            <a:noFill/>
            <a:miter lim="800000"/>
            <a:headEnd/>
            <a:tailEnd/>
          </a:ln>
        </p:spPr>
      </p:pic>
      <p:sp>
        <p:nvSpPr>
          <p:cNvPr id="23559" name="Rectangle 7"/>
          <p:cNvSpPr>
            <a:spLocks noChangeArrowheads="1"/>
          </p:cNvSpPr>
          <p:nvPr/>
        </p:nvSpPr>
        <p:spPr bwMode="auto">
          <a:xfrm>
            <a:off x="1071563" y="1428750"/>
            <a:ext cx="8072437" cy="1446213"/>
          </a:xfrm>
          <a:prstGeom prst="rect">
            <a:avLst/>
          </a:prstGeom>
          <a:noFill/>
          <a:ln w="9525">
            <a:noFill/>
            <a:miter lim="800000"/>
            <a:headEnd/>
            <a:tailEnd/>
          </a:ln>
        </p:spPr>
        <p:txBody>
          <a:bodyPr>
            <a:spAutoFit/>
          </a:bodyPr>
          <a:lstStyle/>
          <a:p>
            <a:r>
              <a:rPr lang="el-GR" sz="2800"/>
              <a:t>Πως αναπτύσσεται η λογική σκέψη του παιδιού</a:t>
            </a:r>
          </a:p>
          <a:p>
            <a:r>
              <a:rPr lang="el-GR" sz="2400">
                <a:solidFill>
                  <a:srgbClr val="FF0000"/>
                </a:solidFill>
              </a:rPr>
              <a:t>Εξελικτική θεωρία των σταδίων της γνωστικής ανάπτυξης:</a:t>
            </a:r>
            <a:r>
              <a:rPr lang="el-GR" sz="3200"/>
              <a:t> </a:t>
            </a:r>
          </a:p>
          <a:p>
            <a:r>
              <a:rPr lang="el-GR" sz="2800"/>
              <a:t> </a:t>
            </a:r>
          </a:p>
        </p:txBody>
      </p:sp>
      <p:pic>
        <p:nvPicPr>
          <p:cNvPr id="23560" name="Picture 8" descr="C:\Documents and Settings\vkomis\My Documents\Τρέχοντα\2. Courses\2. ΠΤΝ Β' έτος\1. Τεχνολογίες της Πληροφορίας και των Επικοινωνιών στην Εκπαίδευση\Images\Piaget2.jpg"/>
          <p:cNvPicPr>
            <a:picLocks noChangeAspect="1" noChangeArrowheads="1"/>
          </p:cNvPicPr>
          <p:nvPr/>
        </p:nvPicPr>
        <p:blipFill>
          <a:blip r:embed="rId4" cstate="print"/>
          <a:srcRect/>
          <a:stretch>
            <a:fillRect/>
          </a:stretch>
        </p:blipFill>
        <p:spPr bwMode="auto">
          <a:xfrm>
            <a:off x="7429500" y="3357563"/>
            <a:ext cx="1076325" cy="1000125"/>
          </a:xfrm>
          <a:prstGeom prst="rect">
            <a:avLst/>
          </a:prstGeom>
          <a:noFill/>
          <a:ln w="9525">
            <a:noFill/>
            <a:miter lim="800000"/>
            <a:headEnd/>
            <a:tailEnd/>
          </a:ln>
        </p:spPr>
      </p:pic>
      <p:pic>
        <p:nvPicPr>
          <p:cNvPr id="23561" name="Picture 9" descr="C:\Documents and Settings\vkomis\My Documents\Τρέχοντα\2. Courses\2. ΠΤΝ Β' έτος\1. Τεχνολογίες της Πληροφορίας και των Επικοινωνιών στην Εκπαίδευση\Images\Piaget3.jpg"/>
          <p:cNvPicPr>
            <a:picLocks noChangeAspect="1" noChangeArrowheads="1"/>
          </p:cNvPicPr>
          <p:nvPr/>
        </p:nvPicPr>
        <p:blipFill>
          <a:blip r:embed="rId5" cstate="print"/>
          <a:srcRect/>
          <a:stretch>
            <a:fillRect/>
          </a:stretch>
        </p:blipFill>
        <p:spPr bwMode="auto">
          <a:xfrm>
            <a:off x="7072313" y="4500563"/>
            <a:ext cx="933450" cy="928687"/>
          </a:xfrm>
          <a:prstGeom prst="rect">
            <a:avLst/>
          </a:prstGeom>
          <a:noFill/>
          <a:ln w="9525">
            <a:noFill/>
            <a:miter lim="800000"/>
            <a:headEnd/>
            <a:tailEnd/>
          </a:ln>
        </p:spPr>
      </p:pic>
      <p:pic>
        <p:nvPicPr>
          <p:cNvPr id="23562" name="Picture 10" descr="C:\Documents and Settings\vkomis\My Documents\Τρέχοντα\2. Courses\2. ΠΤΝ Β' έτος\1. Τεχνολογίες της Πληροφορίας και των Επικοινωνιών στην Εκπαίδευση\Images\Piaget4.jpg"/>
          <p:cNvPicPr>
            <a:picLocks noChangeAspect="1" noChangeArrowheads="1"/>
          </p:cNvPicPr>
          <p:nvPr/>
        </p:nvPicPr>
        <p:blipFill>
          <a:blip r:embed="rId6" cstate="print"/>
          <a:srcRect/>
          <a:stretch>
            <a:fillRect/>
          </a:stretch>
        </p:blipFill>
        <p:spPr bwMode="auto">
          <a:xfrm>
            <a:off x="7858125" y="5429250"/>
            <a:ext cx="1004888"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 δομικός </a:t>
            </a:r>
            <a:r>
              <a:rPr lang="el-GR" dirty="0" err="1" smtClean="0"/>
              <a:t>εποικοδομισμός</a:t>
            </a:r>
            <a:r>
              <a:rPr lang="el-GR" dirty="0" smtClean="0"/>
              <a:t> του </a:t>
            </a:r>
            <a:r>
              <a:rPr lang="en-GB" dirty="0" smtClean="0"/>
              <a:t>Piaget </a:t>
            </a:r>
            <a:r>
              <a:rPr lang="el-GR" dirty="0" smtClean="0"/>
              <a:t>(3)</a:t>
            </a:r>
            <a:endParaRPr lang="en-GB" dirty="0"/>
          </a:p>
        </p:txBody>
      </p:sp>
      <p:sp>
        <p:nvSpPr>
          <p:cNvPr id="24579" name="Content Placeholder 2"/>
          <p:cNvSpPr>
            <a:spLocks noGrp="1"/>
          </p:cNvSpPr>
          <p:nvPr>
            <p:ph idx="1"/>
          </p:nvPr>
        </p:nvSpPr>
        <p:spPr>
          <a:xfrm>
            <a:off x="928688" y="1571625"/>
            <a:ext cx="7858125" cy="4676775"/>
          </a:xfrm>
        </p:spPr>
        <p:txBody>
          <a:bodyPr/>
          <a:lstStyle/>
          <a:p>
            <a:r>
              <a:rPr lang="el-GR" sz="2800" dirty="0" smtClean="0"/>
              <a:t>Πως αναπτύσσεται η λογική σκέψη του παιδιού </a:t>
            </a:r>
          </a:p>
          <a:p>
            <a:pPr lvl="1"/>
            <a:r>
              <a:rPr lang="el-GR" dirty="0" smtClean="0">
                <a:solidFill>
                  <a:srgbClr val="FF0000"/>
                </a:solidFill>
              </a:rPr>
              <a:t>η </a:t>
            </a:r>
            <a:r>
              <a:rPr lang="el-GR" i="1" dirty="0" smtClean="0">
                <a:solidFill>
                  <a:srgbClr val="FF0000"/>
                </a:solidFill>
              </a:rPr>
              <a:t>αφομοίωση</a:t>
            </a:r>
            <a:r>
              <a:rPr lang="el-GR" dirty="0" smtClean="0">
                <a:solidFill>
                  <a:srgbClr val="FF0000"/>
                </a:solidFill>
              </a:rPr>
              <a:t>, </a:t>
            </a:r>
            <a:endParaRPr lang="en-GB" dirty="0" smtClean="0">
              <a:solidFill>
                <a:srgbClr val="FF0000"/>
              </a:solidFill>
            </a:endParaRPr>
          </a:p>
          <a:p>
            <a:pPr lvl="1"/>
            <a:r>
              <a:rPr lang="el-GR" dirty="0" smtClean="0">
                <a:solidFill>
                  <a:srgbClr val="FF0000"/>
                </a:solidFill>
              </a:rPr>
              <a:t>η </a:t>
            </a:r>
            <a:r>
              <a:rPr lang="el-GR" i="1" dirty="0" smtClean="0">
                <a:solidFill>
                  <a:srgbClr val="FF0000"/>
                </a:solidFill>
              </a:rPr>
              <a:t>συμμόρφωση</a:t>
            </a:r>
            <a:r>
              <a:rPr lang="el-GR" dirty="0" smtClean="0">
                <a:solidFill>
                  <a:srgbClr val="FF0000"/>
                </a:solidFill>
              </a:rPr>
              <a:t>, </a:t>
            </a:r>
            <a:endParaRPr lang="en-GB" dirty="0" smtClean="0">
              <a:solidFill>
                <a:srgbClr val="FF0000"/>
              </a:solidFill>
            </a:endParaRPr>
          </a:p>
          <a:p>
            <a:pPr lvl="1"/>
            <a:r>
              <a:rPr lang="el-GR" dirty="0" smtClean="0">
                <a:solidFill>
                  <a:srgbClr val="FF0000"/>
                </a:solidFill>
              </a:rPr>
              <a:t>η </a:t>
            </a:r>
            <a:r>
              <a:rPr lang="el-GR" i="1" dirty="0" smtClean="0">
                <a:solidFill>
                  <a:srgbClr val="FF0000"/>
                </a:solidFill>
              </a:rPr>
              <a:t>προσαρμογή</a:t>
            </a:r>
            <a:r>
              <a:rPr lang="el-GR" dirty="0" smtClean="0">
                <a:solidFill>
                  <a:srgbClr val="FF0000"/>
                </a:solidFill>
              </a:rPr>
              <a:t> </a:t>
            </a:r>
            <a:endParaRPr lang="en-GB" dirty="0" smtClean="0">
              <a:solidFill>
                <a:srgbClr val="FF0000"/>
              </a:solidFill>
            </a:endParaRPr>
          </a:p>
          <a:p>
            <a:pPr lvl="1"/>
            <a:r>
              <a:rPr lang="el-GR" dirty="0" smtClean="0">
                <a:solidFill>
                  <a:srgbClr val="FF0000"/>
                </a:solidFill>
              </a:rPr>
              <a:t>το </a:t>
            </a:r>
            <a:r>
              <a:rPr lang="el-GR" i="1" u="sng" dirty="0" smtClean="0">
                <a:solidFill>
                  <a:srgbClr val="FF0000"/>
                </a:solidFill>
              </a:rPr>
              <a:t>σχήμα</a:t>
            </a:r>
          </a:p>
          <a:p>
            <a:pPr lvl="2"/>
            <a:r>
              <a:rPr lang="el-GR" dirty="0" smtClean="0"/>
              <a:t>Το σχήμα αποτελεί κατά κάποιο τρόπο ένα είδος μονάδας μάθησης: πρόκειται για την προσαρμογή με τη χρησιμοποίηση της αφομοίωσης και της συμμόρφωσης ύστερα από μια σειρά δραστηριοτήτων</a:t>
            </a:r>
            <a:endParaRPr lang="en-GB" dirty="0" smtClean="0"/>
          </a:p>
          <a:p>
            <a:endParaRPr lang="en-GB" sz="28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79CC56D2-BEAB-4FFD-952E-B46F589EB7F0}"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 δομικός </a:t>
            </a:r>
            <a:r>
              <a:rPr lang="el-GR" dirty="0" err="1" smtClean="0"/>
              <a:t>εποικοδομισμός</a:t>
            </a:r>
            <a:r>
              <a:rPr lang="el-GR" dirty="0" smtClean="0"/>
              <a:t> του </a:t>
            </a:r>
            <a:r>
              <a:rPr lang="en-GB" dirty="0" smtClean="0"/>
              <a:t>Piaget </a:t>
            </a:r>
            <a:r>
              <a:rPr lang="el-GR" dirty="0" smtClean="0"/>
              <a:t>(4)</a:t>
            </a:r>
            <a:endParaRPr lang="en-GB" dirty="0"/>
          </a:p>
        </p:txBody>
      </p:sp>
      <p:sp>
        <p:nvSpPr>
          <p:cNvPr id="25603" name="Content Placeholder 2"/>
          <p:cNvSpPr>
            <a:spLocks noGrp="1"/>
          </p:cNvSpPr>
          <p:nvPr>
            <p:ph idx="1"/>
          </p:nvPr>
        </p:nvSpPr>
        <p:spPr>
          <a:xfrm>
            <a:off x="1071563" y="1571625"/>
            <a:ext cx="7715250" cy="4676775"/>
          </a:xfrm>
        </p:spPr>
        <p:txBody>
          <a:bodyPr/>
          <a:lstStyle/>
          <a:p>
            <a:r>
              <a:rPr lang="el-GR" sz="2800" dirty="0" smtClean="0"/>
              <a:t>Βασικές έννοιες της θεωρίας του </a:t>
            </a:r>
            <a:r>
              <a:rPr lang="en-GB" sz="2800" dirty="0" smtClean="0"/>
              <a:t>Piaget</a:t>
            </a:r>
            <a:r>
              <a:rPr lang="el-GR" sz="2800" dirty="0" smtClean="0"/>
              <a:t> &amp; Τεχνολογίες της Πληροφορίας και των Επικοινωνιών</a:t>
            </a:r>
          </a:p>
          <a:p>
            <a:pPr lvl="1"/>
            <a:r>
              <a:rPr lang="el-GR" sz="2400" dirty="0" smtClean="0"/>
              <a:t>Το παιδί οικοδομεί με ατομικό και ενεργητικό τρόπο τις γνώσεις του για τον κόσμο</a:t>
            </a:r>
          </a:p>
          <a:p>
            <a:pPr lvl="1"/>
            <a:r>
              <a:rPr lang="el-GR" sz="2400" dirty="0" smtClean="0"/>
              <a:t>Τα στάδια προσδιορίζουν το περιεχόμενο των εννοιών και των δραστηριοτήτων που ένα εκπαιδευτικό λογισμικό μπορεί να περιέχει σε σχέση με την ηλικιακή ομάδα στην οποία απευθύνεται</a:t>
            </a:r>
          </a:p>
          <a:p>
            <a:pPr lvl="1"/>
            <a:r>
              <a:rPr lang="el-GR" sz="2400" dirty="0" smtClean="0"/>
              <a:t>Οι  νέες γνώσεις χτίζονται πάνω στις υπάρχουσες γνώσεις </a:t>
            </a:r>
            <a:endParaRPr lang="en-GB" sz="2400" dirty="0" smtClean="0"/>
          </a:p>
          <a:p>
            <a:endParaRPr lang="el-GR" sz="2800" dirty="0" smtClean="0"/>
          </a:p>
          <a:p>
            <a:endParaRPr lang="en-GB" sz="28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DECBCA21-641E-4F64-871F-D39A427C44B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 δομικός </a:t>
            </a:r>
            <a:r>
              <a:rPr lang="el-GR" dirty="0" err="1" smtClean="0"/>
              <a:t>εποικοδομισμός</a:t>
            </a:r>
            <a:r>
              <a:rPr lang="el-GR" dirty="0" smtClean="0"/>
              <a:t> του </a:t>
            </a:r>
            <a:r>
              <a:rPr lang="en-GB" dirty="0" smtClean="0"/>
              <a:t>Piaget </a:t>
            </a:r>
            <a:r>
              <a:rPr lang="el-GR" dirty="0" smtClean="0"/>
              <a:t>(5)</a:t>
            </a:r>
            <a:endParaRPr lang="en-GB" dirty="0"/>
          </a:p>
        </p:txBody>
      </p:sp>
      <p:sp>
        <p:nvSpPr>
          <p:cNvPr id="26627" name="Content Placeholder 2"/>
          <p:cNvSpPr>
            <a:spLocks noGrp="1"/>
          </p:cNvSpPr>
          <p:nvPr>
            <p:ph idx="1"/>
          </p:nvPr>
        </p:nvSpPr>
        <p:spPr>
          <a:xfrm>
            <a:off x="928688" y="1447800"/>
            <a:ext cx="8005762" cy="4800600"/>
          </a:xfrm>
        </p:spPr>
        <p:txBody>
          <a:bodyPr/>
          <a:lstStyle/>
          <a:p>
            <a:r>
              <a:rPr lang="el-GR" sz="2800" dirty="0" smtClean="0"/>
              <a:t>οι εκπαιδευτικές εφαρμογές των ΤΠΕ πρέπει </a:t>
            </a:r>
          </a:p>
          <a:p>
            <a:r>
              <a:rPr lang="el-GR" sz="2400" dirty="0" smtClean="0"/>
              <a:t>να υποστηρίζουν την οικοδόμηση της γνώσης (αναπαριστώντας τις ιδέες, την κατανόηση και τις παραστάσεις των μαθητών), </a:t>
            </a:r>
          </a:p>
          <a:p>
            <a:r>
              <a:rPr lang="el-GR" sz="2400" dirty="0" smtClean="0"/>
              <a:t>να επιτρέπουν διερευνήσεις (για πρόσβαση στην απαιτούμενη πληροφορία, για σύγκριση με άλλες προοπτικές και όψεις του κόσμου), </a:t>
            </a:r>
          </a:p>
          <a:p>
            <a:r>
              <a:rPr lang="el-GR" sz="2400" dirty="0" smtClean="0"/>
              <a:t>να υποστηρίζουν τη μάθηση μέσω πράξης (προσομοιώνοντας πραγματικά προβλήματα και καταστάσεις) </a:t>
            </a:r>
          </a:p>
          <a:p>
            <a:r>
              <a:rPr lang="el-GR" sz="2400" dirty="0" smtClean="0"/>
              <a:t>να αποτελούν νοητικούς συνεργάτες (υποστηρίζοντας την έκφραση και τη σύνδεση των γνώσεων).     </a:t>
            </a:r>
            <a:endParaRPr lang="en-GB" sz="2400" dirty="0" smtClean="0"/>
          </a:p>
          <a:p>
            <a:endParaRPr lang="en-GB" sz="20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2436C266-2F80-4A51-8EBA-A0D289FC16CA}"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Η προσέγγιση του </a:t>
            </a:r>
            <a:r>
              <a:rPr lang="en-GB" dirty="0" smtClean="0"/>
              <a:t>Bruner</a:t>
            </a:r>
            <a:endParaRPr lang="en-GB" dirty="0"/>
          </a:p>
        </p:txBody>
      </p:sp>
      <p:sp>
        <p:nvSpPr>
          <p:cNvPr id="27651" name="Content Placeholder 2"/>
          <p:cNvSpPr>
            <a:spLocks noGrp="1"/>
          </p:cNvSpPr>
          <p:nvPr>
            <p:ph idx="1"/>
          </p:nvPr>
        </p:nvSpPr>
        <p:spPr>
          <a:xfrm>
            <a:off x="928688" y="1447800"/>
            <a:ext cx="8005762" cy="4800600"/>
          </a:xfrm>
        </p:spPr>
        <p:txBody>
          <a:bodyPr/>
          <a:lstStyle/>
          <a:p>
            <a:r>
              <a:rPr lang="el-GR" dirty="0" smtClean="0"/>
              <a:t>Η </a:t>
            </a:r>
            <a:r>
              <a:rPr lang="el-GR" i="1" dirty="0" err="1" smtClean="0"/>
              <a:t>ανακαλυπτική</a:t>
            </a:r>
            <a:r>
              <a:rPr lang="el-GR" i="1" dirty="0" smtClean="0"/>
              <a:t> μάθηση</a:t>
            </a:r>
            <a:endParaRPr lang="en-GB" dirty="0" smtClean="0"/>
          </a:p>
          <a:p>
            <a:pPr lvl="1"/>
            <a:r>
              <a:rPr lang="el-GR" sz="2400" dirty="0" smtClean="0"/>
              <a:t>Έμφαση στην κατανόηση των δομών και των επιστημονικών αρχών ενός γνωστικού αντικειμένου</a:t>
            </a:r>
            <a:endParaRPr lang="en-GB" sz="2400" dirty="0" smtClean="0"/>
          </a:p>
          <a:p>
            <a:pPr lvl="1"/>
            <a:r>
              <a:rPr lang="el-GR" sz="2400" dirty="0" smtClean="0"/>
              <a:t>οι μαθητές ανακαλύπτουν αρχές ή αναπτύσσουν δεξιότητες μέσω πειραματισμού και πρακτικής</a:t>
            </a:r>
            <a:endParaRPr lang="en-GB" sz="2400" dirty="0" smtClean="0"/>
          </a:p>
          <a:p>
            <a:pPr lvl="1"/>
            <a:r>
              <a:rPr lang="el-GR" sz="2400" dirty="0" smtClean="0"/>
              <a:t>οι μαθητές οικοδομούν τις γνώσεις τους πειραματιζόμενοι σε ένα χώρο και εξαγάγουν κανόνες και συμπεράσματα από τα αποτελέσματα αυτών των εμπειριών</a:t>
            </a:r>
          </a:p>
          <a:p>
            <a:r>
              <a:rPr lang="el-GR" sz="2400" dirty="0" smtClean="0"/>
              <a:t>Η γνωστική ανάπτυξη σχετίζεται με την οικοδόμηση </a:t>
            </a:r>
            <a:r>
              <a:rPr lang="el-GR" sz="2400" dirty="0" smtClean="0">
                <a:solidFill>
                  <a:srgbClr val="FF0000"/>
                </a:solidFill>
              </a:rPr>
              <a:t>αναπαραστάσεων</a:t>
            </a:r>
            <a:r>
              <a:rPr lang="el-GR" sz="2400" dirty="0" smtClean="0"/>
              <a:t> και </a:t>
            </a:r>
            <a:r>
              <a:rPr lang="el-GR" sz="2400" dirty="0" smtClean="0">
                <a:solidFill>
                  <a:srgbClr val="FF0000"/>
                </a:solidFill>
              </a:rPr>
              <a:t>νοητικών μοντέλων </a:t>
            </a:r>
            <a:endParaRPr lang="en-GB" sz="2400" dirty="0" smtClean="0">
              <a:solidFill>
                <a:srgbClr val="FF0000"/>
              </a:solidFill>
            </a:endParaRPr>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E365A371-E8DF-4B39-BF8E-207AD556376C}"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Οι αναπαραστάσεις (</a:t>
            </a:r>
            <a:r>
              <a:rPr lang="en-GB" dirty="0" smtClean="0"/>
              <a:t>Bruner</a:t>
            </a:r>
            <a:r>
              <a:rPr lang="el-GR" dirty="0" smtClean="0"/>
              <a:t>) (1)</a:t>
            </a:r>
            <a:endParaRPr lang="en-GB" dirty="0"/>
          </a:p>
        </p:txBody>
      </p:sp>
      <p:sp>
        <p:nvSpPr>
          <p:cNvPr id="28675" name="Content Placeholder 2"/>
          <p:cNvSpPr>
            <a:spLocks noGrp="1"/>
          </p:cNvSpPr>
          <p:nvPr>
            <p:ph idx="1"/>
          </p:nvPr>
        </p:nvSpPr>
        <p:spPr>
          <a:xfrm>
            <a:off x="1071563" y="1357313"/>
            <a:ext cx="7791450" cy="5053012"/>
          </a:xfrm>
        </p:spPr>
        <p:txBody>
          <a:bodyPr/>
          <a:lstStyle/>
          <a:p>
            <a:r>
              <a:rPr lang="el-GR" sz="2400" dirty="0" smtClean="0"/>
              <a:t>Α. </a:t>
            </a:r>
            <a:r>
              <a:rPr lang="el-GR" sz="2400" b="1" i="1" dirty="0" smtClean="0"/>
              <a:t>Έμπρακτες (ή </a:t>
            </a:r>
            <a:r>
              <a:rPr lang="el-GR" sz="2400" b="1" i="1" dirty="0" err="1" smtClean="0"/>
              <a:t>πραξιακές</a:t>
            </a:r>
            <a:r>
              <a:rPr lang="el-GR" sz="2400" b="1" i="1" dirty="0" smtClean="0"/>
              <a:t>) αναπαραστάσεις: </a:t>
            </a:r>
            <a:r>
              <a:rPr lang="el-GR" sz="2400" dirty="0" smtClean="0"/>
              <a:t>σχετίζονται με την εκτέλεση δράσεων σύμφωνα με τις λειτουργίες της </a:t>
            </a:r>
            <a:r>
              <a:rPr lang="el-GR" sz="2400" dirty="0" err="1" smtClean="0"/>
              <a:t>ψυχοκινητικότητας</a:t>
            </a:r>
            <a:r>
              <a:rPr lang="el-GR" sz="2400" dirty="0" smtClean="0"/>
              <a:t> και αναπτύσσονται κυρίως στις πολύ μικρές ηλικίες.</a:t>
            </a:r>
          </a:p>
          <a:p>
            <a:r>
              <a:rPr lang="el-GR" sz="2400" u="sng" dirty="0" smtClean="0"/>
              <a:t>Τα άτομα δρουν άμεσα πάνω στα πράγματα</a:t>
            </a:r>
          </a:p>
          <a:p>
            <a:pPr lvl="1"/>
            <a:r>
              <a:rPr lang="el-GR" sz="1800" dirty="0" smtClean="0"/>
              <a:t>Τέτοιου τύπου αναπαραστάσεις σχετίζονται, για παράδειγμα, με την χρήση τυφλού συστήματος πληκτρολόγησης και με την αλλαγή ταχυτήτων κατά την οδήγηση. </a:t>
            </a:r>
            <a:endParaRPr lang="en-GB" sz="1800" dirty="0" smtClean="0"/>
          </a:p>
          <a:p>
            <a:endParaRPr lang="en-GB" sz="24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CBDDBBCC-796B-4264-8D7E-EB68212CA055}" type="slidenum">
              <a:rPr lang="en-US" smtClean="0"/>
              <a:pPr>
                <a:defRPr/>
              </a:pPr>
              <a:t>16</a:t>
            </a:fld>
            <a:endParaRPr lang="en-US"/>
          </a:p>
        </p:txBody>
      </p:sp>
      <p:grpSp>
        <p:nvGrpSpPr>
          <p:cNvPr id="9" name="8 - Ομάδα"/>
          <p:cNvGrpSpPr/>
          <p:nvPr/>
        </p:nvGrpSpPr>
        <p:grpSpPr>
          <a:xfrm>
            <a:off x="1785938" y="4429125"/>
            <a:ext cx="6215062" cy="1604963"/>
            <a:chOff x="1785938" y="4429125"/>
            <a:chExt cx="6215062" cy="1604963"/>
          </a:xfrm>
        </p:grpSpPr>
        <p:pic>
          <p:nvPicPr>
            <p:cNvPr id="28678" name="Picture 6"/>
            <p:cNvPicPr>
              <a:picLocks noChangeAspect="1" noChangeArrowheads="1"/>
            </p:cNvPicPr>
            <p:nvPr/>
          </p:nvPicPr>
          <p:blipFill>
            <a:blip r:embed="rId3" cstate="print"/>
            <a:srcRect/>
            <a:stretch>
              <a:fillRect/>
            </a:stretch>
          </p:blipFill>
          <p:spPr bwMode="auto">
            <a:xfrm>
              <a:off x="1785938" y="4429125"/>
              <a:ext cx="1428750" cy="1604963"/>
            </a:xfrm>
            <a:prstGeom prst="rect">
              <a:avLst/>
            </a:prstGeom>
            <a:noFill/>
            <a:ln w="9525">
              <a:noFill/>
              <a:miter lim="800000"/>
              <a:headEnd/>
              <a:tailEnd/>
            </a:ln>
          </p:spPr>
        </p:pic>
        <p:pic>
          <p:nvPicPr>
            <p:cNvPr id="28679" name="Picture 7"/>
            <p:cNvPicPr>
              <a:picLocks noChangeAspect="1" noChangeArrowheads="1"/>
            </p:cNvPicPr>
            <p:nvPr/>
          </p:nvPicPr>
          <p:blipFill>
            <a:blip r:embed="rId4" cstate="print"/>
            <a:srcRect/>
            <a:stretch>
              <a:fillRect/>
            </a:stretch>
          </p:blipFill>
          <p:spPr bwMode="auto">
            <a:xfrm>
              <a:off x="3714750" y="4786313"/>
              <a:ext cx="2143125" cy="928687"/>
            </a:xfrm>
            <a:prstGeom prst="rect">
              <a:avLst/>
            </a:prstGeom>
            <a:noFill/>
            <a:ln w="9525">
              <a:noFill/>
              <a:miter lim="800000"/>
              <a:headEnd/>
              <a:tailEnd/>
            </a:ln>
          </p:spPr>
        </p:pic>
        <p:pic>
          <p:nvPicPr>
            <p:cNvPr id="28680" name="Picture 8" descr="C:\Documents and Settings\vkomis\My Documents\Τρέχοντα\2. Courses\2. ΠΤΝ Β' έτος\1. Τεχνολογίες της Πληροφορίας και των Επικοινωνιών στην Εκπαίδευση\Images\vitesse.jpg"/>
            <p:cNvPicPr>
              <a:picLocks noChangeAspect="1" noChangeArrowheads="1"/>
            </p:cNvPicPr>
            <p:nvPr/>
          </p:nvPicPr>
          <p:blipFill>
            <a:blip r:embed="rId5" cstate="print"/>
            <a:srcRect/>
            <a:stretch>
              <a:fillRect/>
            </a:stretch>
          </p:blipFill>
          <p:spPr bwMode="auto">
            <a:xfrm>
              <a:off x="7143750" y="4429125"/>
              <a:ext cx="857250" cy="12858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Οι αναπαραστάσεις (</a:t>
            </a:r>
            <a:r>
              <a:rPr lang="en-GB" dirty="0" smtClean="0"/>
              <a:t>Bruner</a:t>
            </a:r>
            <a:r>
              <a:rPr lang="el-GR" dirty="0" smtClean="0"/>
              <a:t>) (2)</a:t>
            </a:r>
            <a:endParaRPr lang="en-GB" dirty="0"/>
          </a:p>
        </p:txBody>
      </p:sp>
      <p:sp>
        <p:nvSpPr>
          <p:cNvPr id="29699" name="Content Placeholder 2"/>
          <p:cNvSpPr>
            <a:spLocks noGrp="1"/>
          </p:cNvSpPr>
          <p:nvPr>
            <p:ph idx="1"/>
          </p:nvPr>
        </p:nvSpPr>
        <p:spPr>
          <a:xfrm>
            <a:off x="1143000" y="1357313"/>
            <a:ext cx="7720013" cy="5053012"/>
          </a:xfrm>
        </p:spPr>
        <p:txBody>
          <a:bodyPr/>
          <a:lstStyle/>
          <a:p>
            <a:r>
              <a:rPr lang="el-GR" sz="2400" dirty="0" smtClean="0"/>
              <a:t>Β. </a:t>
            </a:r>
            <a:r>
              <a:rPr lang="el-GR" sz="2400" b="1" i="1" dirty="0" smtClean="0"/>
              <a:t>Εικονικές αναπαραστάσεις: </a:t>
            </a:r>
            <a:r>
              <a:rPr lang="el-GR" sz="2400" dirty="0" smtClean="0"/>
              <a:t>αντιστοιχούν στις δομές του χώρου και είναι σχετικά ανεξάρτητες της δράσης. </a:t>
            </a:r>
          </a:p>
          <a:p>
            <a:pPr lvl="1"/>
            <a:r>
              <a:rPr lang="el-GR" sz="1800" dirty="0" smtClean="0"/>
              <a:t>Οι αναπαραστάσεις αυτές σχετίζονται με την οπτική αντίληψη και αποτελούν εσωτερικές νοητικές εικόνες ή νοερά μοντέλα. </a:t>
            </a:r>
          </a:p>
          <a:p>
            <a:r>
              <a:rPr lang="el-GR" sz="2200" dirty="0" smtClean="0"/>
              <a:t>Τα άτομα </a:t>
            </a:r>
            <a:r>
              <a:rPr lang="el-GR" sz="2200" u="sng" dirty="0" smtClean="0"/>
              <a:t>κατασκευάζουν νοερές εικόνες για τα πράγματα</a:t>
            </a:r>
          </a:p>
          <a:p>
            <a:r>
              <a:rPr lang="el-GR" sz="2200" dirty="0" smtClean="0"/>
              <a:t>Τα άτομα </a:t>
            </a:r>
            <a:r>
              <a:rPr lang="el-GR" sz="2200" u="sng" dirty="0" smtClean="0"/>
              <a:t>χειρίζονται τις νοερές εικόνες δίχως να δρουν πάνω στα πράγματα </a:t>
            </a:r>
            <a:endParaRPr lang="en-GB" sz="2200" u="sng" dirty="0" smtClean="0"/>
          </a:p>
          <a:p>
            <a:endParaRPr lang="en-GB" sz="24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ED5E1DAF-3D0A-41F2-B2C2-48713DB847C5}" type="slidenum">
              <a:rPr lang="en-US" smtClean="0"/>
              <a:pPr>
                <a:defRPr/>
              </a:pPr>
              <a:t>17</a:t>
            </a:fld>
            <a:endParaRPr lang="en-US"/>
          </a:p>
        </p:txBody>
      </p:sp>
      <p:grpSp>
        <p:nvGrpSpPr>
          <p:cNvPr id="9" name="8 - Ομάδα"/>
          <p:cNvGrpSpPr/>
          <p:nvPr/>
        </p:nvGrpSpPr>
        <p:grpSpPr>
          <a:xfrm>
            <a:off x="1143000" y="4071938"/>
            <a:ext cx="7405688" cy="2286000"/>
            <a:chOff x="1143000" y="4071938"/>
            <a:chExt cx="7405688" cy="2286000"/>
          </a:xfrm>
        </p:grpSpPr>
        <p:pic>
          <p:nvPicPr>
            <p:cNvPr id="29702" name="Picture 2"/>
            <p:cNvPicPr>
              <a:picLocks noChangeAspect="1" noChangeArrowheads="1"/>
            </p:cNvPicPr>
            <p:nvPr/>
          </p:nvPicPr>
          <p:blipFill>
            <a:blip r:embed="rId3" cstate="print"/>
            <a:srcRect/>
            <a:stretch>
              <a:fillRect/>
            </a:stretch>
          </p:blipFill>
          <p:spPr bwMode="auto">
            <a:xfrm>
              <a:off x="1143000" y="4429125"/>
              <a:ext cx="1785938" cy="1762125"/>
            </a:xfrm>
            <a:prstGeom prst="rect">
              <a:avLst/>
            </a:prstGeom>
            <a:noFill/>
            <a:ln w="9525">
              <a:noFill/>
              <a:miter lim="800000"/>
              <a:headEnd/>
              <a:tailEnd/>
            </a:ln>
          </p:spPr>
        </p:pic>
        <p:pic>
          <p:nvPicPr>
            <p:cNvPr id="29703" name="Picture 3"/>
            <p:cNvPicPr>
              <a:picLocks noChangeAspect="1" noChangeArrowheads="1"/>
            </p:cNvPicPr>
            <p:nvPr/>
          </p:nvPicPr>
          <p:blipFill>
            <a:blip r:embed="rId4" cstate="print"/>
            <a:srcRect/>
            <a:stretch>
              <a:fillRect/>
            </a:stretch>
          </p:blipFill>
          <p:spPr bwMode="auto">
            <a:xfrm>
              <a:off x="6500813" y="4286250"/>
              <a:ext cx="2047875" cy="1990725"/>
            </a:xfrm>
            <a:prstGeom prst="rect">
              <a:avLst/>
            </a:prstGeom>
            <a:noFill/>
            <a:ln w="9525">
              <a:noFill/>
              <a:miter lim="800000"/>
              <a:headEnd/>
              <a:tailEnd/>
            </a:ln>
          </p:spPr>
        </p:pic>
        <p:pic>
          <p:nvPicPr>
            <p:cNvPr id="29704" name="Picture 4"/>
            <p:cNvPicPr>
              <a:picLocks noChangeAspect="1" noChangeArrowheads="1"/>
            </p:cNvPicPr>
            <p:nvPr/>
          </p:nvPicPr>
          <p:blipFill>
            <a:blip r:embed="rId5" cstate="print"/>
            <a:srcRect/>
            <a:stretch>
              <a:fillRect/>
            </a:stretch>
          </p:blipFill>
          <p:spPr bwMode="auto">
            <a:xfrm>
              <a:off x="4357688" y="4071938"/>
              <a:ext cx="1452562" cy="2286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Οι αναπαραστάσεις (</a:t>
            </a:r>
            <a:r>
              <a:rPr lang="en-GB" dirty="0" smtClean="0"/>
              <a:t>Bruner</a:t>
            </a:r>
            <a:r>
              <a:rPr lang="el-GR" dirty="0" smtClean="0"/>
              <a:t>) (3)</a:t>
            </a:r>
            <a:endParaRPr lang="en-GB" dirty="0"/>
          </a:p>
        </p:txBody>
      </p:sp>
      <p:sp>
        <p:nvSpPr>
          <p:cNvPr id="30723" name="Content Placeholder 2"/>
          <p:cNvSpPr>
            <a:spLocks noGrp="1"/>
          </p:cNvSpPr>
          <p:nvPr>
            <p:ph idx="1"/>
          </p:nvPr>
        </p:nvSpPr>
        <p:spPr>
          <a:xfrm>
            <a:off x="714375" y="1357313"/>
            <a:ext cx="8220075" cy="5053012"/>
          </a:xfrm>
        </p:spPr>
        <p:txBody>
          <a:bodyPr/>
          <a:lstStyle/>
          <a:p>
            <a:r>
              <a:rPr lang="el-GR" sz="2400" dirty="0" smtClean="0"/>
              <a:t>Γ. </a:t>
            </a:r>
            <a:r>
              <a:rPr lang="el-GR" sz="2400" b="1" i="1" dirty="0" smtClean="0"/>
              <a:t>Συμβολικές αναπαραστάσεις: </a:t>
            </a:r>
            <a:r>
              <a:rPr lang="el-GR" sz="2400" dirty="0" smtClean="0"/>
              <a:t>δεν έχουν εικονική (αναλογική) σχέση με αυτό που αναπαριστάται (αναπαράσταση σχέσεων με αφηρημένα σύμβολα, με δυνατότητα διαφόρων συσχετισμών και διατύπωσης θεωριών). </a:t>
            </a:r>
          </a:p>
          <a:p>
            <a:pPr lvl="1"/>
            <a:r>
              <a:rPr lang="el-GR" sz="1800" dirty="0" smtClean="0"/>
              <a:t>Κάθε συμβολική αναπαράσταση οικοδομείται κυρίως πολιτισμικά και επιτρέπει στο παιδί την ευρεία χρησιμοποίηση των αντιληπτικών χαρακτηριστικών του κόσμου ώστε να αναπτύσσει δραστηριότητες κατηγοριοποίησης και </a:t>
            </a:r>
            <a:r>
              <a:rPr lang="el-GR" sz="1800" dirty="0" err="1" smtClean="0"/>
              <a:t>εννοιοποίησης</a:t>
            </a:r>
            <a:r>
              <a:rPr lang="el-GR" sz="1800" dirty="0" smtClean="0"/>
              <a:t> για την καλύτερη επίτευξη των πράξεών του. </a:t>
            </a:r>
          </a:p>
          <a:p>
            <a:r>
              <a:rPr lang="el-GR" sz="2200" dirty="0" smtClean="0"/>
              <a:t>Τα άτομα </a:t>
            </a:r>
            <a:r>
              <a:rPr lang="el-GR" sz="2200" u="sng" dirty="0" smtClean="0"/>
              <a:t>χειρίζονται σύμβολα και όχι πλέον πράγματα ή νοερές εικόνες </a:t>
            </a:r>
            <a:endParaRPr lang="el-GR" sz="1800" u="sng" dirty="0" smtClean="0"/>
          </a:p>
          <a:p>
            <a:pPr lvl="1"/>
            <a:r>
              <a:rPr lang="el-GR" sz="2400" dirty="0" smtClean="0">
                <a:solidFill>
                  <a:srgbClr val="FF0000"/>
                </a:solidFill>
              </a:rPr>
              <a:t>Οι προηγούμενες φράσεις είναι παραδείγματα συμβολικών αναπαραστάσεων </a:t>
            </a:r>
            <a:endParaRPr lang="en-GB" sz="2400" dirty="0" smtClean="0">
              <a:solidFill>
                <a:srgbClr val="FF0000"/>
              </a:solidFill>
            </a:endParaRPr>
          </a:p>
          <a:p>
            <a:endParaRPr lang="en-GB" sz="24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03E9F054-591F-4730-9388-449FFBB3222A}"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l-GR" smtClean="0"/>
              <a:t>ΤΠΕ και Εκπαίδευση, Β. Κόμης</a:t>
            </a:r>
            <a:endParaRPr lang="en-GB"/>
          </a:p>
        </p:txBody>
      </p:sp>
      <p:sp>
        <p:nvSpPr>
          <p:cNvPr id="21506" name="Rectangle 2"/>
          <p:cNvSpPr>
            <a:spLocks noGrp="1" noChangeArrowheads="1"/>
          </p:cNvSpPr>
          <p:nvPr>
            <p:ph type="title"/>
          </p:nvPr>
        </p:nvSpPr>
        <p:spPr>
          <a:xfrm>
            <a:off x="1428750" y="214313"/>
            <a:ext cx="7499350" cy="1143000"/>
          </a:xfrm>
        </p:spPr>
        <p:txBody>
          <a:bodyPr/>
          <a:lstStyle/>
          <a:p>
            <a:pPr>
              <a:defRPr/>
            </a:pPr>
            <a:r>
              <a:rPr lang="el-GR" dirty="0"/>
              <a:t>Νοητικά μοντέλα</a:t>
            </a:r>
          </a:p>
        </p:txBody>
      </p:sp>
      <p:sp>
        <p:nvSpPr>
          <p:cNvPr id="31748" name="Rectangle 3"/>
          <p:cNvSpPr>
            <a:spLocks noGrp="1" noChangeArrowheads="1"/>
          </p:cNvSpPr>
          <p:nvPr>
            <p:ph type="body" idx="1"/>
          </p:nvPr>
        </p:nvSpPr>
        <p:spPr>
          <a:xfrm>
            <a:off x="500063" y="1357313"/>
            <a:ext cx="8429625" cy="4114800"/>
          </a:xfrm>
        </p:spPr>
        <p:txBody>
          <a:bodyPr/>
          <a:lstStyle/>
          <a:p>
            <a:r>
              <a:rPr lang="el-GR" sz="2800" dirty="0" smtClean="0"/>
              <a:t>Όταν αλληλεπιδρούμε με τον κόσμο </a:t>
            </a:r>
            <a:r>
              <a:rPr lang="el-GR" sz="2400" dirty="0" smtClean="0"/>
              <a:t>(τους άλλους ανθρώπους, το περιβάλλον, τα πράγματα, τα εργαλεία) </a:t>
            </a:r>
          </a:p>
          <a:p>
            <a:pPr lvl="1"/>
            <a:r>
              <a:rPr lang="el-GR" sz="2000" dirty="0" smtClean="0"/>
              <a:t>δημιουργούμε </a:t>
            </a:r>
            <a:r>
              <a:rPr lang="el-GR" sz="2000" u="sng" dirty="0" smtClean="0"/>
              <a:t>νοητικά μοντέλα</a:t>
            </a:r>
            <a:r>
              <a:rPr lang="el-GR" sz="2000" dirty="0" smtClean="0"/>
              <a:t> , τα οποία είναι αναπαραστάσεις που </a:t>
            </a:r>
          </a:p>
          <a:p>
            <a:pPr lvl="1"/>
            <a:r>
              <a:rPr lang="el-GR" sz="2000" dirty="0" smtClean="0"/>
              <a:t>επιτρέπουν να προσομοιώσουμε νοητικά την εξέλιξη ενός φαινομένου ή μιας διαδικασίας προβλέποντας έτσι τα αποτελέσματα μιας ενέργειας ή μιας δράσης</a:t>
            </a:r>
          </a:p>
          <a:p>
            <a:pPr lvl="1"/>
            <a:r>
              <a:rPr lang="el-GR" sz="2000" dirty="0" smtClean="0"/>
              <a:t>παρέχουν ένα πλαίσιο με προβλεπτική και επεξηγηματική ισχύ για την κατανόηση της αλληλεπίδρασης. </a:t>
            </a:r>
          </a:p>
          <a:p>
            <a:r>
              <a:rPr lang="el-GR" sz="2800" dirty="0" smtClean="0"/>
              <a:t>Τα νοητικά μοντέλα </a:t>
            </a:r>
          </a:p>
          <a:p>
            <a:pPr lvl="1"/>
            <a:r>
              <a:rPr lang="el-GR" sz="2000" dirty="0" smtClean="0"/>
              <a:t>δημιουργούνται από τους ανθρώπους και απαιτούν ένα σύστημα – στόχο ή ένα φαινόμενο </a:t>
            </a:r>
          </a:p>
          <a:p>
            <a:pPr lvl="1"/>
            <a:r>
              <a:rPr lang="el-GR" sz="2000" dirty="0" smtClean="0"/>
              <a:t>συνήθως δεν ταυτίζονται με το </a:t>
            </a:r>
            <a:r>
              <a:rPr lang="el-GR" sz="2000" b="1" dirty="0" smtClean="0"/>
              <a:t>εννοιολογικό μοντέλο </a:t>
            </a:r>
            <a:r>
              <a:rPr lang="el-GR" sz="2000" dirty="0" smtClean="0"/>
              <a:t>αυτού του συστήματος (το μοντέλο δηλαδή που περιγράφει την πλήρη λειτουργία του).  </a:t>
            </a:r>
          </a:p>
        </p:txBody>
      </p:sp>
      <p:sp>
        <p:nvSpPr>
          <p:cNvPr id="5" name="Slide Number Placeholder 4"/>
          <p:cNvSpPr>
            <a:spLocks noGrp="1"/>
          </p:cNvSpPr>
          <p:nvPr>
            <p:ph type="sldNum" sz="quarter" idx="12"/>
          </p:nvPr>
        </p:nvSpPr>
        <p:spPr/>
        <p:txBody>
          <a:bodyPr/>
          <a:lstStyle/>
          <a:p>
            <a:pPr>
              <a:defRPr/>
            </a:pPr>
            <a:fld id="{C62670B7-EC16-4A07-9373-575BDE493901}"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i="1" dirty="0" smtClean="0">
                <a:solidFill>
                  <a:schemeClr val="tx2">
                    <a:satMod val="130000"/>
                  </a:schemeClr>
                </a:solidFill>
              </a:rPr>
              <a:t>Σκοπός</a:t>
            </a:r>
            <a:r>
              <a:rPr lang="en-GB" b="1" dirty="0" smtClean="0">
                <a:solidFill>
                  <a:schemeClr val="tx2">
                    <a:satMod val="130000"/>
                  </a:schemeClr>
                </a:solidFill>
              </a:rPr>
              <a:t/>
            </a:r>
            <a:br>
              <a:rPr lang="en-GB" b="1" dirty="0" smtClean="0">
                <a:solidFill>
                  <a:schemeClr val="tx2">
                    <a:satMod val="130000"/>
                  </a:schemeClr>
                </a:solidFill>
              </a:rPr>
            </a:br>
            <a:endParaRPr lang="en-GB" dirty="0">
              <a:solidFill>
                <a:schemeClr val="tx2">
                  <a:satMod val="130000"/>
                </a:schemeClr>
              </a:solidFill>
            </a:endParaRPr>
          </a:p>
        </p:txBody>
      </p:sp>
      <p:sp>
        <p:nvSpPr>
          <p:cNvPr id="3" name="Content Placeholder 2"/>
          <p:cNvSpPr>
            <a:spLocks noGrp="1"/>
          </p:cNvSpPr>
          <p:nvPr>
            <p:ph idx="1"/>
          </p:nvPr>
        </p:nvSpPr>
        <p:spPr>
          <a:xfrm>
            <a:off x="1071563" y="1071563"/>
            <a:ext cx="7862887" cy="5176837"/>
          </a:xfrm>
        </p:spPr>
        <p:txBody>
          <a:bodyPr/>
          <a:lstStyle/>
          <a:p>
            <a:pPr eaLnBrk="1" hangingPunct="1"/>
            <a:r>
              <a:rPr lang="el-GR" sz="2400" dirty="0" smtClean="0"/>
              <a:t>Η συνοπτική παρουσίαση </a:t>
            </a:r>
          </a:p>
          <a:p>
            <a:pPr lvl="1" eaLnBrk="1" hangingPunct="1"/>
            <a:r>
              <a:rPr lang="el-GR" sz="2400" dirty="0" smtClean="0"/>
              <a:t>των βασικών αρχών της </a:t>
            </a:r>
            <a:r>
              <a:rPr lang="el-GR" sz="2400" dirty="0" err="1" smtClean="0"/>
              <a:t>εποικοδομιστικής</a:t>
            </a:r>
            <a:r>
              <a:rPr lang="el-GR" sz="2400" dirty="0" smtClean="0"/>
              <a:t> θεωρίας και των πιο γνωστών της μοντέλων</a:t>
            </a:r>
          </a:p>
          <a:p>
            <a:pPr lvl="1" eaLnBrk="1" hangingPunct="1"/>
            <a:r>
              <a:rPr lang="el-GR" sz="2400" dirty="0" smtClean="0"/>
              <a:t>και το πως επηρεάζει την ένταξη των ΤΠΕ στην εκπαίδευση και τη σχεδίαση εκπαιδευτικών εφαρμογών. </a:t>
            </a:r>
          </a:p>
          <a:p>
            <a:pPr eaLnBrk="1" hangingPunct="1"/>
            <a:r>
              <a:rPr lang="el-GR" sz="2400" dirty="0" smtClean="0"/>
              <a:t>Η έμφαση δίνεται </a:t>
            </a:r>
          </a:p>
          <a:p>
            <a:pPr lvl="1" eaLnBrk="1" hangingPunct="1"/>
            <a:r>
              <a:rPr lang="el-GR" sz="2400" dirty="0" smtClean="0"/>
              <a:t>στο πως η </a:t>
            </a:r>
            <a:r>
              <a:rPr lang="el-GR" sz="2400" dirty="0" err="1" smtClean="0"/>
              <a:t>εποικοδομιστική</a:t>
            </a:r>
            <a:r>
              <a:rPr lang="el-GR" sz="2400" dirty="0" smtClean="0"/>
              <a:t> θεωρία επιδρά στο σχεδιασμό και την ανάπτυξη μαθησιακών περιβαλλόντων με τη χρήση υπολογιστικών και δικτυακών τεχνολογιών.</a:t>
            </a:r>
          </a:p>
          <a:p>
            <a:pPr eaLnBrk="1" hangingPunct="1"/>
            <a:endParaRPr lang="en-GB" dirty="0" smtClean="0"/>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dirty="0"/>
          </a:p>
        </p:txBody>
      </p:sp>
      <p:sp>
        <p:nvSpPr>
          <p:cNvPr id="5" name="Slide Number Placeholder 4"/>
          <p:cNvSpPr>
            <a:spLocks noGrp="1"/>
          </p:cNvSpPr>
          <p:nvPr>
            <p:ph type="sldNum" sz="quarter" idx="12"/>
          </p:nvPr>
        </p:nvSpPr>
        <p:spPr/>
        <p:txBody>
          <a:bodyPr/>
          <a:lstStyle/>
          <a:p>
            <a:pPr>
              <a:defRPr/>
            </a:pPr>
            <a:fld id="{64E241FA-E715-4202-82A9-E423D555649C}" type="slidenum">
              <a:rPr lang="en-US" smtClean="0"/>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Σύμφωνα με τον </a:t>
            </a:r>
            <a:r>
              <a:rPr lang="en-GB" dirty="0" smtClean="0"/>
              <a:t>Bruner</a:t>
            </a:r>
            <a:endParaRPr lang="en-GB" dirty="0"/>
          </a:p>
        </p:txBody>
      </p:sp>
      <p:sp>
        <p:nvSpPr>
          <p:cNvPr id="32771" name="Content Placeholder 2"/>
          <p:cNvSpPr>
            <a:spLocks noGrp="1"/>
          </p:cNvSpPr>
          <p:nvPr>
            <p:ph idx="1"/>
          </p:nvPr>
        </p:nvSpPr>
        <p:spPr>
          <a:xfrm>
            <a:off x="1071563" y="1447800"/>
            <a:ext cx="7862887" cy="4800600"/>
          </a:xfrm>
        </p:spPr>
        <p:txBody>
          <a:bodyPr/>
          <a:lstStyle/>
          <a:p>
            <a:r>
              <a:rPr lang="el-GR" sz="2400" dirty="0" smtClean="0"/>
              <a:t>ο μαθητής πρέπει να έρχεται αντιμέτωπος με προβληματικές καταστάσεις</a:t>
            </a:r>
          </a:p>
          <a:p>
            <a:pPr lvl="1"/>
            <a:r>
              <a:rPr lang="el-GR" sz="2000" dirty="0" smtClean="0"/>
              <a:t>Η επίλυση </a:t>
            </a:r>
            <a:r>
              <a:rPr lang="el-GR" sz="2000" u="sng" dirty="0" smtClean="0"/>
              <a:t>όχι καλά δομημένων </a:t>
            </a:r>
            <a:r>
              <a:rPr lang="el-GR" sz="2000" dirty="0" smtClean="0"/>
              <a:t>προβλημάτων (τα δεδομένα και τα ζητούμενα δεν είναι καλά προσδιορισμένα στην εκφώνηση του προβλήματος) αποτελεί θεμέλιο της γνωστικής ανάπτυξης </a:t>
            </a:r>
            <a:endParaRPr lang="en-GB" sz="2000" dirty="0" smtClean="0"/>
          </a:p>
          <a:p>
            <a:r>
              <a:rPr lang="el-GR" sz="2400" dirty="0" smtClean="0"/>
              <a:t>το αναλυτικό πρόγραμμα πρέπει να οργανώνεται σε σπειροειδή μορφή</a:t>
            </a:r>
          </a:p>
          <a:p>
            <a:pPr lvl="1"/>
            <a:r>
              <a:rPr lang="el-GR" sz="2000" dirty="0" smtClean="0"/>
              <a:t>Προσεγγίζω δηλαδή κάτι σε μία τάξη και το </a:t>
            </a:r>
            <a:r>
              <a:rPr lang="el-GR" sz="2000" dirty="0" err="1" smtClean="0"/>
              <a:t>ξαναπροσεγγίζω</a:t>
            </a:r>
            <a:r>
              <a:rPr lang="el-GR" sz="2000" dirty="0" smtClean="0"/>
              <a:t> σε μεγαλύτερο εύρος και βάθος σε επόμενη τάξη </a:t>
            </a:r>
            <a:endParaRPr lang="en-GB" sz="2000" dirty="0" smtClean="0"/>
          </a:p>
          <a:p>
            <a:r>
              <a:rPr lang="el-GR" sz="2400" dirty="0" smtClean="0"/>
              <a:t>ο δάσκαλος πρέπει να έχει ρόλο </a:t>
            </a:r>
            <a:r>
              <a:rPr lang="el-GR" sz="2400" dirty="0" err="1" smtClean="0"/>
              <a:t>διευκολυντή</a:t>
            </a:r>
            <a:r>
              <a:rPr lang="el-GR" sz="2400" dirty="0" smtClean="0"/>
              <a:t>, εμψυχωτή και συντονιστή στη διαδικασία της μάθησης.</a:t>
            </a:r>
          </a:p>
          <a:p>
            <a:pPr lvl="1"/>
            <a:r>
              <a:rPr lang="el-GR" sz="2000" dirty="0" smtClean="0"/>
              <a:t>Ο δάσκαλος δεν «διδάσκει»  αλλά υποστηρίζει και βοηθά όταν και όπου είναι απαραίτητο </a:t>
            </a:r>
            <a:endParaRPr lang="en-GB" sz="20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8824ABDF-A93F-4385-8123-0BBF6A0D5D60}"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3600" dirty="0" smtClean="0"/>
              <a:t>Οι εκπαιδευτικές εφαρμογές με ΤΠΕ</a:t>
            </a:r>
            <a:endParaRPr lang="en-GB" sz="4800" dirty="0"/>
          </a:p>
        </p:txBody>
      </p:sp>
      <p:sp>
        <p:nvSpPr>
          <p:cNvPr id="33795" name="Content Placeholder 2"/>
          <p:cNvSpPr>
            <a:spLocks noGrp="1"/>
          </p:cNvSpPr>
          <p:nvPr>
            <p:ph idx="1"/>
          </p:nvPr>
        </p:nvSpPr>
        <p:spPr/>
        <p:txBody>
          <a:bodyPr/>
          <a:lstStyle/>
          <a:p>
            <a:r>
              <a:rPr lang="el-GR" sz="2400" dirty="0" smtClean="0"/>
              <a:t>Σύμφωνα με τις αρχές του </a:t>
            </a:r>
            <a:r>
              <a:rPr lang="en-GB" sz="2400" dirty="0" smtClean="0"/>
              <a:t>Bruner </a:t>
            </a:r>
          </a:p>
          <a:p>
            <a:r>
              <a:rPr lang="el-GR" sz="2400" dirty="0" smtClean="0"/>
              <a:t>Οι εκπαιδευτικές εφαρμογές με ΤΠΕ πρέπει </a:t>
            </a:r>
          </a:p>
          <a:p>
            <a:r>
              <a:rPr lang="el-GR" sz="2400" dirty="0" smtClean="0"/>
              <a:t>να έχουν μορφή συστημάτων προσομοίωσης και </a:t>
            </a:r>
            <a:r>
              <a:rPr lang="el-GR" sz="2400" dirty="0" err="1" smtClean="0"/>
              <a:t>υπερμέσων</a:t>
            </a:r>
            <a:r>
              <a:rPr lang="el-GR" sz="2400" dirty="0" smtClean="0"/>
              <a:t> </a:t>
            </a:r>
          </a:p>
          <a:p>
            <a:r>
              <a:rPr lang="el-GR" sz="2400" dirty="0" smtClean="0"/>
              <a:t>να υποστηρίζουν την προώθηση ανοικτού τύπου δραστηριοτήτων με επίλυση προβλημάτων καθημερινής ζωής </a:t>
            </a:r>
          </a:p>
          <a:p>
            <a:r>
              <a:rPr lang="el-GR" sz="2400" dirty="0" smtClean="0"/>
              <a:t>να παρέχουν δυνατότητες πολλαπλής αναπαράστασης της πληροφορίας </a:t>
            </a:r>
            <a:endParaRPr lang="en-GB"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F4DEE83A-A046-4FD7-AEBB-5291ECCA275F}"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Εξωτερικές αναπαραστάσεις</a:t>
            </a:r>
            <a:endParaRPr lang="en-GB" dirty="0"/>
          </a:p>
        </p:txBody>
      </p:sp>
      <p:sp>
        <p:nvSpPr>
          <p:cNvPr id="34819" name="Content Placeholder 2"/>
          <p:cNvSpPr>
            <a:spLocks noGrp="1"/>
          </p:cNvSpPr>
          <p:nvPr>
            <p:ph idx="1"/>
          </p:nvPr>
        </p:nvSpPr>
        <p:spPr>
          <a:xfrm>
            <a:off x="1000125" y="1447800"/>
            <a:ext cx="7934325" cy="4800600"/>
          </a:xfrm>
        </p:spPr>
        <p:txBody>
          <a:bodyPr/>
          <a:lstStyle/>
          <a:p>
            <a:r>
              <a:rPr lang="el-GR" sz="2400" dirty="0" smtClean="0"/>
              <a:t>Αναπαριστούν, συμβολίζουν ή απεικονίζουν αντικείμενα ή διαδικασίες </a:t>
            </a:r>
          </a:p>
          <a:p>
            <a:r>
              <a:rPr lang="el-GR" sz="2400" dirty="0" smtClean="0"/>
              <a:t>Συμβάλουν στην </a:t>
            </a:r>
            <a:r>
              <a:rPr lang="el-GR" sz="2400" dirty="0" err="1" smtClean="0"/>
              <a:t>οπτικοποίηση</a:t>
            </a:r>
            <a:r>
              <a:rPr lang="el-GR" sz="2400" dirty="0" smtClean="0"/>
              <a:t> της πληροφορίας </a:t>
            </a:r>
          </a:p>
          <a:p>
            <a:r>
              <a:rPr lang="el-GR" sz="2400" dirty="0" smtClean="0"/>
              <a:t>Είναι εικόνες, κινούμενες εικόνες, βίντεο, γραφήματα, σύμβολα, κείμενα και έχουν τις ακόλουθες δύο μορφές:</a:t>
            </a:r>
          </a:p>
          <a:p>
            <a:r>
              <a:rPr lang="el-GR" sz="2400" b="1" dirty="0" smtClean="0"/>
              <a:t>Εικονικές</a:t>
            </a:r>
            <a:r>
              <a:rPr lang="el-GR" sz="2400" dirty="0" smtClean="0"/>
              <a:t> (</a:t>
            </a:r>
            <a:r>
              <a:rPr lang="el-GR" sz="2400" b="1" dirty="0" smtClean="0"/>
              <a:t>συγκεκριμένες): </a:t>
            </a:r>
          </a:p>
          <a:p>
            <a:pPr lvl="1"/>
            <a:r>
              <a:rPr lang="el-GR" sz="2000" dirty="0" smtClean="0"/>
              <a:t>αυτό που αναπαριστά μοιάζει διαισθητικά με αυτό που αναπαρίσταται, όπως για παράδειγμα ένα σκίτσο που αναπαριστά ένα αντικείμενο) </a:t>
            </a:r>
          </a:p>
          <a:p>
            <a:r>
              <a:rPr lang="el-GR" sz="2400" b="1" dirty="0" smtClean="0"/>
              <a:t>Συμβολικές</a:t>
            </a:r>
            <a:r>
              <a:rPr lang="el-GR" sz="2400" dirty="0" smtClean="0"/>
              <a:t> (</a:t>
            </a:r>
            <a:r>
              <a:rPr lang="el-GR" sz="2400" b="1" dirty="0" smtClean="0"/>
              <a:t>αφηρημένες) </a:t>
            </a:r>
          </a:p>
          <a:p>
            <a:pPr lvl="1"/>
            <a:r>
              <a:rPr lang="el-GR" sz="2000" dirty="0" smtClean="0"/>
              <a:t>αυτό που αναπαριστά δεν μοιάζει διαισθητικά με αυτό που αναπαρίσταται, όπως για παράδειγμα η λέξη που συμβολίζει ένα αντικείμενο). </a:t>
            </a:r>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EA7FB933-68A7-4775-A9BF-FF6792B1A74C}"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(1)</a:t>
            </a:r>
            <a:endParaRPr lang="en-GB" dirty="0"/>
          </a:p>
        </p:txBody>
      </p:sp>
      <p:sp>
        <p:nvSpPr>
          <p:cNvPr id="35843" name="Content Placeholder 2"/>
          <p:cNvSpPr>
            <a:spLocks noGrp="1"/>
          </p:cNvSpPr>
          <p:nvPr>
            <p:ph idx="1"/>
          </p:nvPr>
        </p:nvSpPr>
        <p:spPr>
          <a:xfrm>
            <a:off x="785813" y="1500188"/>
            <a:ext cx="7999412" cy="4800600"/>
          </a:xfrm>
        </p:spPr>
        <p:txBody>
          <a:bodyPr/>
          <a:lstStyle/>
          <a:p>
            <a:r>
              <a:rPr lang="el-GR" sz="2400" dirty="0" smtClean="0"/>
              <a:t>Οι εξωτερικές αναπαραστάσεις είναι απαραίτητες για να παρουσιάσουμε και να χειριστούμε την πληροφορία. </a:t>
            </a:r>
            <a:endParaRPr lang="en-GB" sz="2400" dirty="0" smtClean="0"/>
          </a:p>
          <a:p>
            <a:r>
              <a:rPr lang="el-GR" sz="2400" dirty="0" smtClean="0"/>
              <a:t>Είναι εικονικές – συγκεκριμένες και συμβολικές – αφηρημένες  </a:t>
            </a:r>
          </a:p>
          <a:p>
            <a:r>
              <a:rPr lang="el-GR" sz="2400" dirty="0" smtClean="0"/>
              <a:t>Οι εξωτερικές αναπαραστάσεις είναι απαραίτητες για να παρουσιάσουμε και να χειριστούμε την πληροφορία</a:t>
            </a:r>
          </a:p>
          <a:p>
            <a:pPr lvl="1"/>
            <a:r>
              <a:rPr lang="el-GR" sz="2000" dirty="0" smtClean="0"/>
              <a:t>Έχουν πολλαπλές μορφές</a:t>
            </a:r>
          </a:p>
          <a:p>
            <a:pPr lvl="1"/>
            <a:r>
              <a:rPr lang="el-GR" sz="2000" dirty="0" err="1" smtClean="0"/>
              <a:t>Οπτικοποιούν</a:t>
            </a:r>
            <a:r>
              <a:rPr lang="el-GR" sz="2000" dirty="0" smtClean="0"/>
              <a:t> την πληροφορία, συνήθως με τη μορφή πολυμέσων </a:t>
            </a:r>
          </a:p>
          <a:p>
            <a:pPr lvl="1"/>
            <a:r>
              <a:rPr lang="el-GR" sz="2000" dirty="0" smtClean="0"/>
              <a:t>Πολυμέσα: </a:t>
            </a:r>
            <a:r>
              <a:rPr lang="el-GR" sz="2000" dirty="0" err="1" smtClean="0"/>
              <a:t>Πολυτροπική</a:t>
            </a:r>
            <a:r>
              <a:rPr lang="el-GR" sz="2000" dirty="0" smtClean="0"/>
              <a:t> αναπαράσταση της πληροφορίας</a:t>
            </a:r>
          </a:p>
          <a:p>
            <a:endParaRPr lang="el-GR" sz="2400" dirty="0" smtClean="0"/>
          </a:p>
          <a:p>
            <a:r>
              <a:rPr lang="el-GR" sz="2400" dirty="0" smtClean="0"/>
              <a:t>Τι είδους </a:t>
            </a:r>
            <a:r>
              <a:rPr lang="el-GR" sz="2400" u="sng" dirty="0" smtClean="0"/>
              <a:t>εξωτερικές αναπαραστάσεις </a:t>
            </a:r>
            <a:r>
              <a:rPr lang="el-GR" sz="2400" dirty="0" smtClean="0"/>
              <a:t>χρησιμοποιεί το εκπαιδευτικό λογισμικό;</a:t>
            </a:r>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52A06C59-30DB-44BC-9A03-5FA3E1F55E5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(2)</a:t>
            </a:r>
            <a:endParaRPr lang="en-GB" dirty="0"/>
          </a:p>
        </p:txBody>
      </p:sp>
      <p:sp>
        <p:nvSpPr>
          <p:cNvPr id="36867" name="Content Placeholder 2"/>
          <p:cNvSpPr>
            <a:spLocks noGrp="1"/>
          </p:cNvSpPr>
          <p:nvPr>
            <p:ph idx="1"/>
          </p:nvPr>
        </p:nvSpPr>
        <p:spPr>
          <a:xfrm>
            <a:off x="857250" y="1500188"/>
            <a:ext cx="7856538" cy="4800600"/>
          </a:xfrm>
        </p:spPr>
        <p:txBody>
          <a:bodyPr/>
          <a:lstStyle/>
          <a:p>
            <a:r>
              <a:rPr lang="el-GR" sz="2400" dirty="0" smtClean="0"/>
              <a:t>Επιτρέπει το λογισμικό τη δυνατότητα πολλαπλών αναπαραστάσεων (κείμενα, εικόνες, ήχοι, βίντεο);</a:t>
            </a:r>
          </a:p>
          <a:p>
            <a:pPr lvl="1"/>
            <a:r>
              <a:rPr lang="el-GR" sz="2000" dirty="0" smtClean="0"/>
              <a:t>Εφαρμογές πολυμέσων, </a:t>
            </a:r>
            <a:r>
              <a:rPr lang="el-GR" sz="2000" dirty="0" err="1" smtClean="0"/>
              <a:t>υπερμέσων</a:t>
            </a:r>
            <a:r>
              <a:rPr lang="el-GR" sz="2000" dirty="0" smtClean="0"/>
              <a:t>, προσομοιώσεων </a:t>
            </a:r>
          </a:p>
          <a:p>
            <a:r>
              <a:rPr lang="el-GR" sz="2400" dirty="0" smtClean="0"/>
              <a:t>Συνδέονται μεταξύ τους οι αναπαραστάσεις αυτές;</a:t>
            </a:r>
          </a:p>
          <a:p>
            <a:r>
              <a:rPr lang="el-GR" sz="2400" dirty="0" smtClean="0"/>
              <a:t>Μπορεί ο μαθητής να χειριστεί αυτές τις αναπαραστάσεις ταυτόχρονα; </a:t>
            </a:r>
          </a:p>
          <a:p>
            <a:pPr lvl="1"/>
            <a:r>
              <a:rPr lang="el-GR" sz="2000" dirty="0" smtClean="0"/>
              <a:t>Π.χ. μια μαθηματική εξίσωση και τη γραφική της αναπαράσταση</a:t>
            </a:r>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708CCB5A-41DE-4F30-A50D-3ABFA874D5F5}"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(3)</a:t>
            </a:r>
            <a:endParaRPr lang="en-GB" dirty="0"/>
          </a:p>
        </p:txBody>
      </p:sp>
      <p:sp>
        <p:nvSpPr>
          <p:cNvPr id="37891" name="Content Placeholder 2"/>
          <p:cNvSpPr>
            <a:spLocks noGrp="1"/>
          </p:cNvSpPr>
          <p:nvPr>
            <p:ph idx="1"/>
          </p:nvPr>
        </p:nvSpPr>
        <p:spPr/>
        <p:txBody>
          <a:bodyPr/>
          <a:lstStyle/>
          <a:p>
            <a:r>
              <a:rPr lang="el-GR" sz="2400" dirty="0" smtClean="0"/>
              <a:t>Οι αναπαραστάσεις που χρησιμοποιεί το εκπαιδευτικό λογισμικό είναι ανάλογες των νοητικών ικανοτήτων των μαθητών; </a:t>
            </a:r>
          </a:p>
          <a:p>
            <a:pPr lvl="1"/>
            <a:r>
              <a:rPr lang="el-GR" sz="2000" dirty="0" smtClean="0"/>
              <a:t>Οι αναπαραστάσεις του λογισμικού πηγαίνουν από το συγκεκριμένο (εικόνες, βίντεο) στο αφηρημένο (σύμβολα, γραφήματα, κείμενο); </a:t>
            </a:r>
          </a:p>
          <a:p>
            <a:r>
              <a:rPr lang="el-GR" sz="2400" dirty="0" smtClean="0"/>
              <a:t>Σχετίζονται οι εξωτερικές αναπαραστάσεις του λογισμικού με τις εσωτερικές αναπαραστάσεις των μαθητών; </a:t>
            </a:r>
          </a:p>
          <a:p>
            <a:pPr lvl="1"/>
            <a:r>
              <a:rPr lang="el-GR" sz="2000" dirty="0" smtClean="0"/>
              <a:t>Νοητικά μοντέλα</a:t>
            </a:r>
          </a:p>
          <a:p>
            <a:pPr lvl="1"/>
            <a:r>
              <a:rPr lang="el-GR" sz="2000" dirty="0" smtClean="0"/>
              <a:t>Γνωστικές αναπαραστάσεις </a:t>
            </a:r>
          </a:p>
          <a:p>
            <a:endParaRPr lang="en-GB" sz="2400" b="1" dirty="0" smtClean="0"/>
          </a:p>
          <a:p>
            <a:endParaRPr lang="en-GB"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68841E87-DB58-4D94-9D60-91C52192C78B}"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(4)</a:t>
            </a:r>
            <a:endParaRPr lang="en-GB" dirty="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5DAAEA02-F05B-4673-B95D-A2CB59B208B4}" type="slidenum">
              <a:rPr lang="en-US" smtClean="0"/>
              <a:pPr>
                <a:defRPr/>
              </a:pPr>
              <a:t>26</a:t>
            </a:fld>
            <a:endParaRPr lang="en-US"/>
          </a:p>
        </p:txBody>
      </p:sp>
      <p:pic>
        <p:nvPicPr>
          <p:cNvPr id="38917" name="Picture 2"/>
          <p:cNvPicPr>
            <a:picLocks noChangeAspect="1" noChangeArrowheads="1"/>
          </p:cNvPicPr>
          <p:nvPr/>
        </p:nvPicPr>
        <p:blipFill>
          <a:blip r:embed="rId3" cstate="print"/>
          <a:srcRect/>
          <a:stretch>
            <a:fillRect/>
          </a:stretch>
        </p:blipFill>
        <p:spPr bwMode="auto">
          <a:xfrm>
            <a:off x="1357313" y="1428750"/>
            <a:ext cx="685800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Η μάθηση στον </a:t>
            </a:r>
            <a:r>
              <a:rPr lang="el-GR" dirty="0" err="1" smtClean="0"/>
              <a:t>εποικοδομισμό</a:t>
            </a:r>
            <a:endParaRPr lang="en-GB" dirty="0"/>
          </a:p>
        </p:txBody>
      </p:sp>
      <p:sp>
        <p:nvSpPr>
          <p:cNvPr id="39939" name="Content Placeholder 2"/>
          <p:cNvSpPr>
            <a:spLocks noGrp="1"/>
          </p:cNvSpPr>
          <p:nvPr>
            <p:ph idx="1"/>
          </p:nvPr>
        </p:nvSpPr>
        <p:spPr>
          <a:xfrm>
            <a:off x="1143000" y="1447800"/>
            <a:ext cx="7791450" cy="4800600"/>
          </a:xfrm>
        </p:spPr>
        <p:txBody>
          <a:bodyPr/>
          <a:lstStyle/>
          <a:p>
            <a:r>
              <a:rPr lang="el-GR" sz="2800" dirty="0" smtClean="0"/>
              <a:t>Ενδιαφέρον στο εσωτερικό του γνωστικού συστήματος, και ειδικότερα στη δομή και τη λειτουργία του: </a:t>
            </a:r>
          </a:p>
          <a:p>
            <a:pPr lvl="1"/>
            <a:r>
              <a:rPr lang="el-GR" sz="2400" dirty="0" smtClean="0"/>
              <a:t>η </a:t>
            </a:r>
            <a:r>
              <a:rPr lang="el-GR" sz="2400" i="1" dirty="0" smtClean="0"/>
              <a:t>μάθηση</a:t>
            </a:r>
            <a:r>
              <a:rPr lang="el-GR" sz="2400" dirty="0" smtClean="0"/>
              <a:t> συνίσταται στην </a:t>
            </a:r>
            <a:r>
              <a:rPr lang="el-GR" sz="2400" i="1" dirty="0" smtClean="0"/>
              <a:t>τροποποίηση των γνώσεων</a:t>
            </a:r>
            <a:r>
              <a:rPr lang="el-GR" sz="2400" dirty="0" smtClean="0"/>
              <a:t> και εξαρτάται άμεσα από τις προϋπάρχουσες γνώσεις. </a:t>
            </a:r>
          </a:p>
          <a:p>
            <a:pPr lvl="1"/>
            <a:r>
              <a:rPr lang="el-GR" sz="2400" dirty="0" smtClean="0"/>
              <a:t>η μάθηση συνιστά μια ενεργή ατομική διαδικασία οικοδόμησης νοήματος μέσω εμπειριών </a:t>
            </a:r>
          </a:p>
          <a:p>
            <a:pPr lvl="1"/>
            <a:r>
              <a:rPr lang="el-GR" sz="2400" dirty="0" smtClean="0"/>
              <a:t>η μάθηση </a:t>
            </a:r>
            <a:r>
              <a:rPr lang="el-GR" sz="2400" u="sng" dirty="0" smtClean="0"/>
              <a:t>δεν είναι </a:t>
            </a:r>
            <a:r>
              <a:rPr lang="el-GR" sz="2400" dirty="0" smtClean="0"/>
              <a:t>απομνημόνευση εννοιών, γεγονότων και καθολικών αληθειών </a:t>
            </a:r>
            <a:endParaRPr lang="en-GB" sz="2400" b="1" dirty="0" smtClean="0"/>
          </a:p>
          <a:p>
            <a:endParaRPr lang="en-GB" sz="28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CDBE18BF-6FC2-44FE-B30A-74B772A3F741}"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74638"/>
            <a:ext cx="7720012" cy="1143000"/>
          </a:xfrm>
        </p:spPr>
        <p:txBody>
          <a:bodyPr>
            <a:normAutofit fontScale="90000"/>
          </a:bodyPr>
          <a:lstStyle/>
          <a:p>
            <a:pPr>
              <a:defRPr/>
            </a:pPr>
            <a:r>
              <a:rPr lang="el-GR" dirty="0" err="1" smtClean="0"/>
              <a:t>Εποικοδομισμός</a:t>
            </a:r>
            <a:r>
              <a:rPr lang="el-GR" dirty="0" smtClean="0"/>
              <a:t>: αλληλεπίδραση με το περιβάλλον</a:t>
            </a:r>
            <a:endParaRPr lang="en-GB" dirty="0"/>
          </a:p>
        </p:txBody>
      </p:sp>
      <p:pic>
        <p:nvPicPr>
          <p:cNvPr id="40963" name="Picture 3"/>
          <p:cNvPicPr>
            <a:picLocks noGrp="1" noChangeAspect="1" noChangeArrowheads="1"/>
          </p:cNvPicPr>
          <p:nvPr>
            <p:ph sz="half" idx="1"/>
          </p:nvPr>
        </p:nvPicPr>
        <p:blipFill>
          <a:blip r:embed="rId3" cstate="print"/>
          <a:srcRect/>
          <a:stretch>
            <a:fillRect/>
          </a:stretch>
        </p:blipFill>
        <p:spPr>
          <a:xfrm>
            <a:off x="7429500" y="5357813"/>
            <a:ext cx="1304925" cy="981075"/>
          </a:xfrm>
          <a:noFill/>
        </p:spPr>
      </p:pic>
      <p:sp>
        <p:nvSpPr>
          <p:cNvPr id="40964" name="Content Placeholder 9"/>
          <p:cNvSpPr>
            <a:spLocks noGrp="1"/>
          </p:cNvSpPr>
          <p:nvPr>
            <p:ph sz="half" idx="2"/>
          </p:nvPr>
        </p:nvSpPr>
        <p:spPr>
          <a:xfrm>
            <a:off x="1071563" y="1928813"/>
            <a:ext cx="5429250" cy="4664075"/>
          </a:xfrm>
        </p:spPr>
        <p:txBody>
          <a:bodyPr/>
          <a:lstStyle/>
          <a:p>
            <a:r>
              <a:rPr lang="el-GR" dirty="0" smtClean="0"/>
              <a:t>Η μάθηση λαμβάνει χώρα μέσα από δραστηριότητες </a:t>
            </a:r>
          </a:p>
          <a:p>
            <a:r>
              <a:rPr lang="el-GR" dirty="0" smtClean="0"/>
              <a:t>διερεύνησης, </a:t>
            </a:r>
          </a:p>
          <a:p>
            <a:r>
              <a:rPr lang="el-GR" dirty="0" smtClean="0"/>
              <a:t>ανακάλυψης, </a:t>
            </a:r>
          </a:p>
          <a:p>
            <a:r>
              <a:rPr lang="el-GR" dirty="0" smtClean="0"/>
              <a:t>έρευνας &amp; πειραματισμού </a:t>
            </a:r>
          </a:p>
          <a:p>
            <a:r>
              <a:rPr lang="el-GR" dirty="0" smtClean="0"/>
              <a:t>και επίλυσης προβλήματος</a:t>
            </a:r>
            <a:endParaRPr lang="en-GB" dirty="0" smtClean="0"/>
          </a:p>
          <a:p>
            <a:endParaRPr lang="en-GB" dirty="0" smtClean="0"/>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1CC989ED-62BF-4D9A-B8A0-97B550BBE71D}" type="slidenum">
              <a:rPr lang="en-US" smtClean="0"/>
              <a:pPr>
                <a:defRPr/>
              </a:pPr>
              <a:t>28</a:t>
            </a:fld>
            <a:endParaRPr lang="en-US"/>
          </a:p>
        </p:txBody>
      </p:sp>
      <p:pic>
        <p:nvPicPr>
          <p:cNvPr id="40967" name="Picture 2"/>
          <p:cNvPicPr>
            <a:picLocks noChangeAspect="1" noChangeArrowheads="1"/>
          </p:cNvPicPr>
          <p:nvPr/>
        </p:nvPicPr>
        <p:blipFill>
          <a:blip r:embed="rId4" cstate="print"/>
          <a:srcRect/>
          <a:stretch>
            <a:fillRect/>
          </a:stretch>
        </p:blipFill>
        <p:spPr bwMode="auto">
          <a:xfrm>
            <a:off x="7143750" y="928688"/>
            <a:ext cx="1643063" cy="1566862"/>
          </a:xfrm>
          <a:prstGeom prst="rect">
            <a:avLst/>
          </a:prstGeom>
          <a:noFill/>
          <a:ln w="9525">
            <a:noFill/>
            <a:miter lim="800000"/>
            <a:headEnd/>
            <a:tailEnd/>
          </a:ln>
        </p:spPr>
      </p:pic>
      <p:pic>
        <p:nvPicPr>
          <p:cNvPr id="40968" name="Picture 4"/>
          <p:cNvPicPr>
            <a:picLocks noChangeAspect="1" noChangeArrowheads="1"/>
          </p:cNvPicPr>
          <p:nvPr/>
        </p:nvPicPr>
        <p:blipFill>
          <a:blip r:embed="rId5" cstate="print"/>
          <a:srcRect/>
          <a:stretch>
            <a:fillRect/>
          </a:stretch>
        </p:blipFill>
        <p:spPr bwMode="auto">
          <a:xfrm>
            <a:off x="7000875" y="2928938"/>
            <a:ext cx="1643063" cy="164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Διερεύνηση</a:t>
            </a:r>
            <a:r>
              <a:rPr lang="en-GB" dirty="0" smtClean="0"/>
              <a:t> </a:t>
            </a:r>
            <a:r>
              <a:rPr lang="el-GR" dirty="0" smtClean="0"/>
              <a:t>(διερευνητική μάθηση)</a:t>
            </a:r>
            <a:endParaRPr lang="en-GB" dirty="0"/>
          </a:p>
        </p:txBody>
      </p:sp>
      <p:sp>
        <p:nvSpPr>
          <p:cNvPr id="41987" name="Content Placeholder 2"/>
          <p:cNvSpPr>
            <a:spLocks noGrp="1"/>
          </p:cNvSpPr>
          <p:nvPr>
            <p:ph idx="1"/>
          </p:nvPr>
        </p:nvSpPr>
        <p:spPr>
          <a:xfrm>
            <a:off x="1285875" y="1500188"/>
            <a:ext cx="7499350" cy="4800600"/>
          </a:xfrm>
        </p:spPr>
        <p:txBody>
          <a:bodyPr/>
          <a:lstStyle/>
          <a:p>
            <a:r>
              <a:rPr lang="el-GR" sz="2800" dirty="0" smtClean="0"/>
              <a:t>H διερευνητική μάθηση (</a:t>
            </a:r>
            <a:r>
              <a:rPr lang="el-GR" sz="2800" dirty="0" err="1" smtClean="0"/>
              <a:t>exploratory</a:t>
            </a:r>
            <a:r>
              <a:rPr lang="el-GR" sz="2800" dirty="0" smtClean="0"/>
              <a:t> </a:t>
            </a:r>
            <a:r>
              <a:rPr lang="el-GR" sz="2800" dirty="0" err="1" smtClean="0"/>
              <a:t>learning</a:t>
            </a:r>
            <a:r>
              <a:rPr lang="el-GR" sz="2800" dirty="0" smtClean="0"/>
              <a:t>) </a:t>
            </a:r>
          </a:p>
          <a:p>
            <a:r>
              <a:rPr lang="el-GR" sz="2800" dirty="0" smtClean="0"/>
              <a:t>μια </a:t>
            </a:r>
            <a:r>
              <a:rPr lang="el-GR" sz="2800" dirty="0" smtClean="0">
                <a:hlinkClick r:id="rId3" tooltip="Γλωσσάρι: Διδακτική στρατηγική"/>
              </a:rPr>
              <a:t>διδακτική στρατηγική</a:t>
            </a:r>
            <a:r>
              <a:rPr lang="el-GR" sz="2800" dirty="0" smtClean="0"/>
              <a:t> </a:t>
            </a:r>
          </a:p>
          <a:p>
            <a:r>
              <a:rPr lang="el-GR" sz="2800" dirty="0" smtClean="0"/>
              <a:t>ενθαρρύνει το μαθητή να εξερευνά και να πειραματίζεται με στόχο να ανακαλύπτει σχέσεις ανάμεσα σε έννοιες και γεγονότα. </a:t>
            </a:r>
          </a:p>
          <a:p>
            <a:pPr lvl="1"/>
            <a:r>
              <a:rPr lang="el-GR" sz="2400" dirty="0" smtClean="0"/>
              <a:t>Προσέγγιση μάθησης που σχετίζεται περισσότερο με γενικού τύπου μηχανισμούς σκέψης και υψηλού επιπέδου γνωστικές δεξιότητες, που αφορούν στην επίλυση προβλήματος και στη λήψη αποφάσεων.</a:t>
            </a:r>
          </a:p>
        </p:txBody>
      </p:sp>
      <p:sp>
        <p:nvSpPr>
          <p:cNvPr id="5" name="Footer Placeholder 4"/>
          <p:cNvSpPr>
            <a:spLocks noGrp="1"/>
          </p:cNvSpPr>
          <p:nvPr>
            <p:ph type="ftr" sz="quarter" idx="11"/>
          </p:nvPr>
        </p:nvSpPr>
        <p:spPr/>
        <p:txBody>
          <a:bodyPr/>
          <a:lstStyle/>
          <a:p>
            <a:pPr>
              <a:defRPr/>
            </a:pPr>
            <a:r>
              <a:rPr lang="el-GR" smtClean="0"/>
              <a:t>ΤΠΕ και Εκπαίδευση, Β. Κόμης</a:t>
            </a:r>
            <a:endParaRPr lang="en-US"/>
          </a:p>
        </p:txBody>
      </p:sp>
      <p:sp>
        <p:nvSpPr>
          <p:cNvPr id="6" name="Slide Number Placeholder 5"/>
          <p:cNvSpPr>
            <a:spLocks noGrp="1"/>
          </p:cNvSpPr>
          <p:nvPr>
            <p:ph type="sldNum" sz="quarter" idx="12"/>
          </p:nvPr>
        </p:nvSpPr>
        <p:spPr/>
        <p:txBody>
          <a:bodyPr/>
          <a:lstStyle/>
          <a:p>
            <a:pPr>
              <a:defRPr/>
            </a:pPr>
            <a:fld id="{A2FB993E-ED00-4FAF-9777-AF7EBBD6CA9B}"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750" y="142875"/>
            <a:ext cx="7499350" cy="1143000"/>
          </a:xfrm>
        </p:spPr>
        <p:txBody>
          <a:bodyPr/>
          <a:lstStyle/>
          <a:p>
            <a:pPr eaLnBrk="1" fontAlgn="auto" hangingPunct="1">
              <a:spcAft>
                <a:spcPts val="0"/>
              </a:spcAft>
              <a:defRPr/>
            </a:pPr>
            <a:r>
              <a:rPr lang="el-GR" i="1" dirty="0" smtClean="0">
                <a:solidFill>
                  <a:schemeClr val="tx2">
                    <a:satMod val="130000"/>
                  </a:schemeClr>
                </a:solidFill>
              </a:rPr>
              <a:t>Έννοιες – Κλειδιά</a:t>
            </a:r>
            <a:endParaRPr lang="en-GB" dirty="0">
              <a:solidFill>
                <a:schemeClr val="tx2">
                  <a:satMod val="130000"/>
                </a:schemeClr>
              </a:solidFill>
            </a:endParaRPr>
          </a:p>
        </p:txBody>
      </p:sp>
      <p:graphicFrame>
        <p:nvGraphicFramePr>
          <p:cNvPr id="8" name="Content Placeholder 7"/>
          <p:cNvGraphicFramePr>
            <a:graphicFrameLocks noGrp="1"/>
          </p:cNvGraphicFramePr>
          <p:nvPr>
            <p:ph idx="1"/>
          </p:nvPr>
        </p:nvGraphicFramePr>
        <p:xfrm>
          <a:off x="1071563" y="1285875"/>
          <a:ext cx="7862912" cy="5120640"/>
        </p:xfrm>
        <a:graphic>
          <a:graphicData uri="http://schemas.openxmlformats.org/drawingml/2006/table">
            <a:tbl>
              <a:tblPr firstRow="1" bandRow="1">
                <a:tableStyleId>{8A107856-5554-42FB-B03E-39F5DBC370BA}</a:tableStyleId>
              </a:tblPr>
              <a:tblGrid>
                <a:gridCol w="3931456"/>
                <a:gridCol w="3931456"/>
              </a:tblGrid>
              <a:tr h="4767282">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Εκπαιδευτικό λογισμικό</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Γνωστικές θεωρίες </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err="1" smtClean="0">
                          <a:solidFill>
                            <a:schemeClr val="dk1"/>
                          </a:solidFill>
                          <a:latin typeface="+mn-lt"/>
                          <a:ea typeface="+mn-ea"/>
                          <a:cs typeface="+mn-cs"/>
                        </a:rPr>
                        <a:t>Εποικοδομισμός</a:t>
                      </a:r>
                      <a:r>
                        <a:rPr kumimoji="0" lang="el-GR" sz="2000" b="1" kern="1200" dirty="0" smtClean="0">
                          <a:solidFill>
                            <a:schemeClr val="dk1"/>
                          </a:solidFill>
                          <a:latin typeface="+mn-lt"/>
                          <a:ea typeface="+mn-ea"/>
                          <a:cs typeface="+mn-cs"/>
                        </a:rPr>
                        <a:t> </a:t>
                      </a:r>
                    </a:p>
                    <a:p>
                      <a:pPr lvl="0">
                        <a:lnSpc>
                          <a:spcPct val="150000"/>
                        </a:lnSpc>
                        <a:buFont typeface="Arial" pitchFamily="34" charset="0"/>
                        <a:buChar char="•"/>
                      </a:pPr>
                      <a:r>
                        <a:rPr kumimoji="0" lang="el-GR" sz="2000" b="1" kern="1200" dirty="0" smtClean="0">
                          <a:solidFill>
                            <a:schemeClr val="dk1"/>
                          </a:solidFill>
                          <a:latin typeface="+mn-lt"/>
                          <a:ea typeface="+mn-ea"/>
                          <a:cs typeface="+mn-cs"/>
                        </a:rPr>
                        <a:t>Δομικός </a:t>
                      </a:r>
                      <a:r>
                        <a:rPr kumimoji="0" lang="el-GR" sz="2000" b="1" kern="1200" dirty="0" err="1" smtClean="0">
                          <a:solidFill>
                            <a:schemeClr val="dk1"/>
                          </a:solidFill>
                          <a:latin typeface="+mn-lt"/>
                          <a:ea typeface="+mn-ea"/>
                          <a:cs typeface="+mn-cs"/>
                        </a:rPr>
                        <a:t>εποικοδομισμός</a:t>
                      </a:r>
                      <a:endParaRPr kumimoji="0" lang="el-GR" sz="2000" b="1" kern="1200" dirty="0" smtClean="0">
                        <a:solidFill>
                          <a:schemeClr val="dk1"/>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Κοινωνικός </a:t>
                      </a:r>
                      <a:r>
                        <a:rPr kumimoji="0" lang="el-GR" sz="2000" b="1" kern="1200" dirty="0" err="1" smtClean="0">
                          <a:solidFill>
                            <a:schemeClr val="dk1"/>
                          </a:solidFill>
                          <a:latin typeface="+mn-lt"/>
                          <a:ea typeface="+mn-ea"/>
                          <a:cs typeface="+mn-cs"/>
                        </a:rPr>
                        <a:t>εποικοδομισμός</a:t>
                      </a:r>
                      <a:r>
                        <a:rPr kumimoji="0" lang="el-GR" sz="2000" b="1" kern="1200" dirty="0" smtClean="0">
                          <a:solidFill>
                            <a:schemeClr val="dk1"/>
                          </a:solidFill>
                          <a:latin typeface="+mn-lt"/>
                          <a:ea typeface="+mn-ea"/>
                          <a:cs typeface="+mn-cs"/>
                        </a:rPr>
                        <a:t>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Εξωτερικές 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Πολλαπλές 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Γνωστικές 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Νοητικό μοντέλο</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Ανακαλυπτική μάθηση </a:t>
                      </a:r>
                    </a:p>
                  </a:txBody>
                  <a:tcPr/>
                </a:tc>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Διερευνητική μάθηση</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Έρευνα</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Πειραματισμός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Επίλυση προβλήματος</a:t>
                      </a:r>
                      <a:endParaRPr lang="en-GB" sz="2000" dirty="0" smtClean="0"/>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Μάθηση μέσω επίλυσης</a:t>
                      </a:r>
                      <a:r>
                        <a:rPr kumimoji="0" lang="el-GR" sz="2000" b="1" kern="1200" baseline="0" dirty="0" smtClean="0">
                          <a:solidFill>
                            <a:schemeClr val="dk1"/>
                          </a:solidFill>
                          <a:latin typeface="+mn-lt"/>
                          <a:ea typeface="+mn-ea"/>
                          <a:cs typeface="+mn-cs"/>
                        </a:rPr>
                        <a:t> προβλήματος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Κριτική</a:t>
                      </a:r>
                      <a:r>
                        <a:rPr kumimoji="0" lang="el-GR" sz="2000" b="1" kern="1200" baseline="0" dirty="0" smtClean="0">
                          <a:solidFill>
                            <a:schemeClr val="dk1"/>
                          </a:solidFill>
                          <a:latin typeface="+mn-lt"/>
                          <a:ea typeface="+mn-ea"/>
                          <a:cs typeface="+mn-cs"/>
                        </a:rPr>
                        <a:t> σκέψη</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baseline="0" dirty="0" err="1" smtClean="0">
                          <a:solidFill>
                            <a:schemeClr val="dk1"/>
                          </a:solidFill>
                          <a:latin typeface="+mn-lt"/>
                          <a:ea typeface="+mn-ea"/>
                          <a:cs typeface="+mn-cs"/>
                        </a:rPr>
                        <a:t>Διαθεματική</a:t>
                      </a:r>
                      <a:r>
                        <a:rPr kumimoji="0" lang="el-GR" sz="2000" b="1" kern="1200" baseline="0" dirty="0" smtClean="0">
                          <a:solidFill>
                            <a:schemeClr val="dk1"/>
                          </a:solidFill>
                          <a:latin typeface="+mn-lt"/>
                          <a:ea typeface="+mn-ea"/>
                          <a:cs typeface="+mn-cs"/>
                        </a:rPr>
                        <a:t> προσέγγιση</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lang="el-GR" sz="2000" dirty="0" smtClean="0"/>
                        <a:t>Λογισμικό ανοικτού</a:t>
                      </a:r>
                      <a:r>
                        <a:rPr lang="el-GR" sz="2000" baseline="0" dirty="0" smtClean="0"/>
                        <a:t> τύπου</a:t>
                      </a:r>
                    </a:p>
                    <a:p>
                      <a:pPr lvl="0">
                        <a:lnSpc>
                          <a:spcPct val="150000"/>
                        </a:lnSpc>
                        <a:buFont typeface="Arial" pitchFamily="34" charset="0"/>
                        <a:buChar char="•"/>
                      </a:pPr>
                      <a:r>
                        <a:rPr lang="el-GR" sz="2000" baseline="0" dirty="0" smtClean="0"/>
                        <a:t>Λογισμικό υπερμέσων</a:t>
                      </a:r>
                    </a:p>
                    <a:p>
                      <a:pPr lvl="0">
                        <a:lnSpc>
                          <a:spcPct val="150000"/>
                        </a:lnSpc>
                        <a:buFont typeface="Arial" pitchFamily="34" charset="0"/>
                        <a:buChar char="•"/>
                      </a:pPr>
                      <a:r>
                        <a:rPr lang="el-GR" sz="2000" baseline="0" dirty="0" smtClean="0"/>
                        <a:t>Προσομοιώσεις</a:t>
                      </a:r>
                      <a:endParaRPr lang="en-GB" sz="2000" dirty="0"/>
                    </a:p>
                  </a:txBody>
                  <a:tcPr/>
                </a:tc>
              </a:tr>
            </a:tbl>
          </a:graphicData>
        </a:graphic>
      </p:graphicFrame>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6" name="Slide Number Placeholder 5"/>
          <p:cNvSpPr>
            <a:spLocks noGrp="1"/>
          </p:cNvSpPr>
          <p:nvPr>
            <p:ph type="sldNum" sz="quarter" idx="12"/>
          </p:nvPr>
        </p:nvSpPr>
        <p:spPr/>
        <p:txBody>
          <a:bodyPr/>
          <a:lstStyle/>
          <a:p>
            <a:pPr>
              <a:defRPr/>
            </a:pPr>
            <a:fld id="{09E1D2F9-94D8-4815-A813-36B7B55845CA}"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Ανακάλυψη (ανακαλυπτική μάθηση) (1)</a:t>
            </a:r>
            <a:endParaRPr lang="en-GB" dirty="0"/>
          </a:p>
        </p:txBody>
      </p:sp>
      <p:sp>
        <p:nvSpPr>
          <p:cNvPr id="43011" name="Content Placeholder 2"/>
          <p:cNvSpPr>
            <a:spLocks noGrp="1"/>
          </p:cNvSpPr>
          <p:nvPr>
            <p:ph idx="1"/>
          </p:nvPr>
        </p:nvSpPr>
        <p:spPr/>
        <p:txBody>
          <a:bodyPr/>
          <a:lstStyle/>
          <a:p>
            <a:r>
              <a:rPr lang="el-GR" sz="2400" dirty="0" smtClean="0"/>
              <a:t>Η </a:t>
            </a:r>
            <a:r>
              <a:rPr lang="el-GR" sz="2400" dirty="0" err="1" smtClean="0"/>
              <a:t>ανακαλυπτική</a:t>
            </a:r>
            <a:r>
              <a:rPr lang="el-GR" sz="2400" dirty="0" smtClean="0"/>
              <a:t> μάθηση (</a:t>
            </a:r>
            <a:r>
              <a:rPr lang="el-GR" sz="2400" dirty="0" err="1" smtClean="0"/>
              <a:t>discovery</a:t>
            </a:r>
            <a:r>
              <a:rPr lang="el-GR" sz="2400" dirty="0" smtClean="0"/>
              <a:t> </a:t>
            </a:r>
            <a:r>
              <a:rPr lang="el-GR" sz="2400" dirty="0" err="1" smtClean="0"/>
              <a:t>learning</a:t>
            </a:r>
            <a:r>
              <a:rPr lang="el-GR" sz="2400" dirty="0" smtClean="0"/>
              <a:t>) </a:t>
            </a:r>
          </a:p>
          <a:p>
            <a:r>
              <a:rPr lang="el-GR" sz="2400" dirty="0" smtClean="0"/>
              <a:t>ψυχολογική προσέγγιση και </a:t>
            </a:r>
            <a:r>
              <a:rPr lang="el-GR" sz="2400" dirty="0" smtClean="0">
                <a:hlinkClick r:id="rId3" tooltip="Γλωσσάρι: Διδακτική στρατηγική"/>
              </a:rPr>
              <a:t>διδακτική στρατηγική</a:t>
            </a:r>
            <a:r>
              <a:rPr lang="el-GR" sz="2400" dirty="0" smtClean="0"/>
              <a:t> </a:t>
            </a:r>
          </a:p>
          <a:p>
            <a:r>
              <a:rPr lang="el-GR" sz="2400" dirty="0" smtClean="0"/>
              <a:t>δίνει έμφαση </a:t>
            </a:r>
          </a:p>
          <a:p>
            <a:pPr lvl="1"/>
            <a:r>
              <a:rPr lang="el-GR" sz="2400" dirty="0" smtClean="0"/>
              <a:t>στη διευκόλυνση της μάθησης μέσω της κατανόησης των δομών και των επιστημονικών αρχών ενός γνωστικού αντικειμένου, </a:t>
            </a:r>
          </a:p>
          <a:p>
            <a:pPr lvl="1"/>
            <a:r>
              <a:rPr lang="el-GR" sz="2400" dirty="0" smtClean="0"/>
              <a:t>καθώς και στην υιοθέτηση της </a:t>
            </a:r>
            <a:r>
              <a:rPr lang="el-GR" sz="2400" dirty="0" err="1" smtClean="0"/>
              <a:t>ανακαλυπτικής</a:t>
            </a:r>
            <a:r>
              <a:rPr lang="el-GR" sz="2400" dirty="0" smtClean="0"/>
              <a:t> μεθόδου </a:t>
            </a:r>
          </a:p>
          <a:p>
            <a:pPr lvl="1"/>
            <a:r>
              <a:rPr lang="el-GR" sz="2400" dirty="0" smtClean="0"/>
              <a:t>ή της καθοδηγούμενης ανακάλυψης με την ανάπτυξη εσωτερικών κινήτρων μάθησης από το μαθητή</a:t>
            </a:r>
            <a:r>
              <a:rPr lang="el-GR" sz="2000" dirty="0" smtClean="0"/>
              <a:t>.</a:t>
            </a:r>
            <a:endParaRPr lang="en-GB" sz="2000" dirty="0" smtClean="0"/>
          </a:p>
        </p:txBody>
      </p:sp>
      <p:sp>
        <p:nvSpPr>
          <p:cNvPr id="5" name="Footer Placeholder 4"/>
          <p:cNvSpPr>
            <a:spLocks noGrp="1"/>
          </p:cNvSpPr>
          <p:nvPr>
            <p:ph type="ftr" sz="quarter" idx="11"/>
          </p:nvPr>
        </p:nvSpPr>
        <p:spPr/>
        <p:txBody>
          <a:bodyPr/>
          <a:lstStyle/>
          <a:p>
            <a:pPr>
              <a:defRPr/>
            </a:pPr>
            <a:r>
              <a:rPr lang="el-GR" smtClean="0"/>
              <a:t>ΤΠΕ και Εκπαίδευση, Β. Κόμης</a:t>
            </a:r>
            <a:endParaRPr lang="en-US"/>
          </a:p>
        </p:txBody>
      </p:sp>
      <p:sp>
        <p:nvSpPr>
          <p:cNvPr id="6" name="Slide Number Placeholder 5"/>
          <p:cNvSpPr>
            <a:spLocks noGrp="1"/>
          </p:cNvSpPr>
          <p:nvPr>
            <p:ph type="sldNum" sz="quarter" idx="12"/>
          </p:nvPr>
        </p:nvSpPr>
        <p:spPr/>
        <p:txBody>
          <a:bodyPr/>
          <a:lstStyle/>
          <a:p>
            <a:pPr>
              <a:defRPr/>
            </a:pPr>
            <a:fld id="{F39F478F-FC3D-455F-AFAD-1E631690325E}"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Ανακάλυψη (ανακαλυπτική μάθηση) (2)</a:t>
            </a:r>
            <a:endParaRPr lang="en-GB" dirty="0"/>
          </a:p>
        </p:txBody>
      </p:sp>
      <p:sp>
        <p:nvSpPr>
          <p:cNvPr id="44035" name="Content Placeholder 2"/>
          <p:cNvSpPr>
            <a:spLocks noGrp="1"/>
          </p:cNvSpPr>
          <p:nvPr>
            <p:ph idx="1"/>
          </p:nvPr>
        </p:nvSpPr>
        <p:spPr>
          <a:xfrm>
            <a:off x="1000125" y="1571625"/>
            <a:ext cx="7862888" cy="4657725"/>
          </a:xfrm>
        </p:spPr>
        <p:txBody>
          <a:bodyPr/>
          <a:lstStyle/>
          <a:p>
            <a:r>
              <a:rPr lang="el-GR" sz="2400" dirty="0" smtClean="0"/>
              <a:t>Αντιτίθεται στη μάθηση μέσω μετάδοσης των γνώσεων</a:t>
            </a:r>
          </a:p>
          <a:p>
            <a:r>
              <a:rPr lang="el-GR" sz="2400" dirty="0" smtClean="0"/>
              <a:t>Στην </a:t>
            </a:r>
            <a:r>
              <a:rPr lang="el-GR" sz="2400" dirty="0" err="1" smtClean="0"/>
              <a:t>ανακαλυπτική</a:t>
            </a:r>
            <a:r>
              <a:rPr lang="el-GR" sz="2400" dirty="0" smtClean="0"/>
              <a:t> μάθηση ο μαθητής εργάζεται με στόχο να ανακαλύψει το αντικείμενο προς μάθηση. </a:t>
            </a:r>
          </a:p>
          <a:p>
            <a:pPr lvl="1"/>
            <a:r>
              <a:rPr lang="el-GR" sz="2400" dirty="0" smtClean="0"/>
              <a:t>Σε αντίθεση με τις τυπικές σχολικές γνώσεις που κατά κανόνα αποκτούνται μέσω μετάδοσης, </a:t>
            </a:r>
            <a:r>
              <a:rPr lang="el-GR" sz="2400" u="sng" dirty="0" smtClean="0"/>
              <a:t>μεγάλο μέρος των γνώσεων που αποκτούμε στην καθημερινή μας ζωή</a:t>
            </a:r>
            <a:r>
              <a:rPr lang="el-GR" sz="2400" dirty="0" smtClean="0"/>
              <a:t> είναι απόρροια της </a:t>
            </a:r>
            <a:r>
              <a:rPr lang="el-GR" sz="2400" dirty="0" err="1" smtClean="0"/>
              <a:t>ανακαλυπτικής</a:t>
            </a:r>
            <a:r>
              <a:rPr lang="el-GR" sz="2400" dirty="0" smtClean="0"/>
              <a:t> μάθησης. </a:t>
            </a:r>
          </a:p>
          <a:p>
            <a:pPr lvl="1"/>
            <a:r>
              <a:rPr lang="el-GR" sz="2400" dirty="0" smtClean="0"/>
              <a:t>Η </a:t>
            </a:r>
            <a:r>
              <a:rPr lang="el-GR" sz="2400" dirty="0" err="1" smtClean="0"/>
              <a:t>ανακαλυπτική</a:t>
            </a:r>
            <a:r>
              <a:rPr lang="el-GR" sz="2400" dirty="0" smtClean="0"/>
              <a:t> μάθηση </a:t>
            </a:r>
            <a:r>
              <a:rPr lang="el-GR" sz="2400" u="sng" dirty="0" smtClean="0"/>
              <a:t>συνδέεται άμεσα με τις εμπειρίες μας</a:t>
            </a:r>
            <a:r>
              <a:rPr lang="el-GR" sz="2400" dirty="0" smtClean="0"/>
              <a:t>, προκύπτει και επηρεάζεται από το πλαίσιο μέσα στο οποίο λαμβάνει χώρα, απορρέει από τον πειραματισμό και την πρακτική.</a:t>
            </a:r>
            <a:endParaRPr lang="en-GB" sz="2400" dirty="0" smtClean="0"/>
          </a:p>
        </p:txBody>
      </p:sp>
      <p:sp>
        <p:nvSpPr>
          <p:cNvPr id="5" name="Footer Placeholder 4"/>
          <p:cNvSpPr>
            <a:spLocks noGrp="1"/>
          </p:cNvSpPr>
          <p:nvPr>
            <p:ph type="ftr" sz="quarter" idx="11"/>
          </p:nvPr>
        </p:nvSpPr>
        <p:spPr/>
        <p:txBody>
          <a:bodyPr/>
          <a:lstStyle/>
          <a:p>
            <a:pPr>
              <a:defRPr/>
            </a:pPr>
            <a:r>
              <a:rPr lang="el-GR" smtClean="0"/>
              <a:t>ΤΠΕ και Εκπαίδευση, Β. Κόμης</a:t>
            </a:r>
            <a:endParaRPr lang="en-US"/>
          </a:p>
        </p:txBody>
      </p:sp>
      <p:sp>
        <p:nvSpPr>
          <p:cNvPr id="6" name="Slide Number Placeholder 5"/>
          <p:cNvSpPr>
            <a:spLocks noGrp="1"/>
          </p:cNvSpPr>
          <p:nvPr>
            <p:ph type="sldNum" sz="quarter" idx="12"/>
          </p:nvPr>
        </p:nvSpPr>
        <p:spPr/>
        <p:txBody>
          <a:bodyPr/>
          <a:lstStyle/>
          <a:p>
            <a:pPr>
              <a:defRPr/>
            </a:pPr>
            <a:fld id="{725698C6-3A73-4945-A475-E09F0E5F0DF7}"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Έρευνα - Πειραματισμός</a:t>
            </a:r>
            <a:endParaRPr lang="en-GB" dirty="0"/>
          </a:p>
        </p:txBody>
      </p:sp>
      <p:sp>
        <p:nvSpPr>
          <p:cNvPr id="45059" name="Content Placeholder 6"/>
          <p:cNvSpPr>
            <a:spLocks noGrp="1"/>
          </p:cNvSpPr>
          <p:nvPr>
            <p:ph idx="1"/>
          </p:nvPr>
        </p:nvSpPr>
        <p:spPr/>
        <p:txBody>
          <a:bodyPr/>
          <a:lstStyle/>
          <a:p>
            <a:r>
              <a:rPr lang="el-GR" dirty="0" smtClean="0"/>
              <a:t>Η έρευνα και ο πειραματισμός αποτελούν βασικά συστατικά της επιστημονικής μεθόδου</a:t>
            </a:r>
          </a:p>
          <a:p>
            <a:pPr lvl="1"/>
            <a:r>
              <a:rPr lang="el-GR" dirty="0" smtClean="0"/>
              <a:t>Επιστημονική μέθοδος</a:t>
            </a:r>
          </a:p>
          <a:p>
            <a:pPr lvl="2"/>
            <a:r>
              <a:rPr lang="el-GR" dirty="0" smtClean="0"/>
              <a:t>Παρατήρηση</a:t>
            </a:r>
          </a:p>
          <a:p>
            <a:pPr lvl="2"/>
            <a:r>
              <a:rPr lang="el-GR" dirty="0" smtClean="0"/>
              <a:t>Υπόθεση</a:t>
            </a:r>
          </a:p>
          <a:p>
            <a:pPr lvl="2"/>
            <a:r>
              <a:rPr lang="el-GR" dirty="0" smtClean="0"/>
              <a:t>Πειραματισμός </a:t>
            </a:r>
          </a:p>
          <a:p>
            <a:pPr lvl="1"/>
            <a:endParaRPr lang="en-GB" dirty="0" smtClean="0"/>
          </a:p>
        </p:txBody>
      </p:sp>
      <p:sp>
        <p:nvSpPr>
          <p:cNvPr id="5" name="Footer Placeholder 4"/>
          <p:cNvSpPr>
            <a:spLocks noGrp="1"/>
          </p:cNvSpPr>
          <p:nvPr>
            <p:ph type="ftr" sz="quarter" idx="11"/>
          </p:nvPr>
        </p:nvSpPr>
        <p:spPr/>
        <p:txBody>
          <a:bodyPr/>
          <a:lstStyle/>
          <a:p>
            <a:pPr>
              <a:defRPr/>
            </a:pPr>
            <a:r>
              <a:rPr lang="el-GR" smtClean="0"/>
              <a:t>ΤΠΕ και Εκπαίδευση, Β. Κόμης</a:t>
            </a:r>
            <a:endParaRPr lang="en-US"/>
          </a:p>
        </p:txBody>
      </p:sp>
      <p:sp>
        <p:nvSpPr>
          <p:cNvPr id="6" name="Slide Number Placeholder 5"/>
          <p:cNvSpPr>
            <a:spLocks noGrp="1"/>
          </p:cNvSpPr>
          <p:nvPr>
            <p:ph type="sldNum" sz="quarter" idx="12"/>
          </p:nvPr>
        </p:nvSpPr>
        <p:spPr/>
        <p:txBody>
          <a:bodyPr/>
          <a:lstStyle/>
          <a:p>
            <a:pPr>
              <a:defRPr/>
            </a:pPr>
            <a:fld id="{315D21A8-0F09-4892-B4E0-9A9A33551C6E}"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Επίλυση προβλήματος (1)</a:t>
            </a:r>
            <a:endParaRPr lang="en-GB" dirty="0"/>
          </a:p>
        </p:txBody>
      </p:sp>
      <p:sp>
        <p:nvSpPr>
          <p:cNvPr id="7" name="Content Placeholder 6"/>
          <p:cNvSpPr>
            <a:spLocks noGrp="1"/>
          </p:cNvSpPr>
          <p:nvPr>
            <p:ph idx="1"/>
          </p:nvPr>
        </p:nvSpPr>
        <p:spPr>
          <a:xfrm>
            <a:off x="857250" y="1357313"/>
            <a:ext cx="8286750" cy="3000375"/>
          </a:xfrm>
        </p:spPr>
        <p:txBody>
          <a:bodyPr/>
          <a:lstStyle/>
          <a:p>
            <a:r>
              <a:rPr lang="el-GR" sz="2800" dirty="0" smtClean="0"/>
              <a:t>Ανώτερου επιπέδου γνωστική διεργασία</a:t>
            </a:r>
          </a:p>
          <a:p>
            <a:pPr lvl="1"/>
            <a:r>
              <a:rPr lang="el-GR" sz="2400" dirty="0" smtClean="0"/>
              <a:t>εμπερικλείει το συντονισμό ενός συνόλου από απαιτητικές και αλληλοσυνδεόμενες δεξιότητες</a:t>
            </a:r>
          </a:p>
          <a:p>
            <a:r>
              <a:rPr lang="el-GR" sz="2800" dirty="0" smtClean="0"/>
              <a:t>Πότε απαιτείται να λύσω ένα πρόβλημα; </a:t>
            </a:r>
          </a:p>
          <a:p>
            <a:pPr lvl="1"/>
            <a:r>
              <a:rPr lang="el-GR" sz="2400" dirty="0" smtClean="0"/>
              <a:t>Όταν δεν γνωρίζω εκ των προτέρων το πώς από μια αρχική κατάσταση θα οδηγηθώ σε μια τελική κατάσταση</a:t>
            </a:r>
          </a:p>
          <a:p>
            <a:pPr lvl="1"/>
            <a:endParaRPr lang="el-GR" sz="2400" dirty="0" smtClean="0"/>
          </a:p>
          <a:p>
            <a:pPr lvl="1"/>
            <a:endParaRPr lang="el-GR" sz="2400" dirty="0" smtClean="0"/>
          </a:p>
          <a:p>
            <a:endParaRPr lang="el-GR" sz="2800" dirty="0" smtClean="0"/>
          </a:p>
        </p:txBody>
      </p:sp>
      <p:sp>
        <p:nvSpPr>
          <p:cNvPr id="5" name="Footer Placeholder 4"/>
          <p:cNvSpPr>
            <a:spLocks noGrp="1"/>
          </p:cNvSpPr>
          <p:nvPr>
            <p:ph type="ftr" sz="quarter" idx="11"/>
          </p:nvPr>
        </p:nvSpPr>
        <p:spPr/>
        <p:txBody>
          <a:bodyPr/>
          <a:lstStyle/>
          <a:p>
            <a:pPr>
              <a:defRPr/>
            </a:pPr>
            <a:r>
              <a:rPr lang="el-GR" smtClean="0"/>
              <a:t>ΤΠΕ και Εκπαίδευση, Β. Κόμης</a:t>
            </a:r>
            <a:endParaRPr lang="en-US"/>
          </a:p>
        </p:txBody>
      </p:sp>
      <p:sp>
        <p:nvSpPr>
          <p:cNvPr id="6" name="Slide Number Placeholder 5"/>
          <p:cNvSpPr>
            <a:spLocks noGrp="1"/>
          </p:cNvSpPr>
          <p:nvPr>
            <p:ph type="sldNum" sz="quarter" idx="12"/>
          </p:nvPr>
        </p:nvSpPr>
        <p:spPr/>
        <p:txBody>
          <a:bodyPr/>
          <a:lstStyle/>
          <a:p>
            <a:pPr>
              <a:defRPr/>
            </a:pPr>
            <a:fld id="{4A8FF0B3-D9DB-4D47-98F0-8043E1056F4D}" type="slidenum">
              <a:rPr lang="en-US" smtClean="0"/>
              <a:pPr>
                <a:defRPr/>
              </a:pPr>
              <a:t>33</a:t>
            </a:fld>
            <a:endParaRPr lang="en-US"/>
          </a:p>
        </p:txBody>
      </p:sp>
      <p:grpSp>
        <p:nvGrpSpPr>
          <p:cNvPr id="15" name="14 - Ομάδα"/>
          <p:cNvGrpSpPr/>
          <p:nvPr/>
        </p:nvGrpSpPr>
        <p:grpSpPr>
          <a:xfrm>
            <a:off x="285750" y="4071938"/>
            <a:ext cx="8596313" cy="2000250"/>
            <a:chOff x="285750" y="4071938"/>
            <a:chExt cx="8596313" cy="2000250"/>
          </a:xfrm>
        </p:grpSpPr>
        <p:pic>
          <p:nvPicPr>
            <p:cNvPr id="36873" name="Picture 9" descr="C:\Documents and Settings\vkomis\My Documents\Τρέχοντα\2. Courses\2. ΠΤΝ Β' έτος\1. Τεχνολογίες της Πληροφορίας και των Επικοινωνιών στην Εκπαίδευση\Images\reflections.gif"/>
            <p:cNvPicPr>
              <a:picLocks noChangeAspect="1" noChangeArrowheads="1"/>
            </p:cNvPicPr>
            <p:nvPr/>
          </p:nvPicPr>
          <p:blipFill>
            <a:blip r:embed="rId3" cstate="print"/>
            <a:srcRect/>
            <a:stretch>
              <a:fillRect/>
            </a:stretch>
          </p:blipFill>
          <p:spPr bwMode="auto">
            <a:xfrm>
              <a:off x="3786188" y="4714875"/>
              <a:ext cx="1428750" cy="1357313"/>
            </a:xfrm>
            <a:prstGeom prst="rect">
              <a:avLst/>
            </a:prstGeom>
            <a:noFill/>
            <a:ln w="9525">
              <a:noFill/>
              <a:miter lim="800000"/>
              <a:headEnd/>
              <a:tailEnd/>
            </a:ln>
          </p:spPr>
        </p:pic>
        <p:pic>
          <p:nvPicPr>
            <p:cNvPr id="36874" name="Picture 10" descr="C:\Documents and Settings\vkomis\My Documents\Τρέχοντα\2. Courses\2. ΠΤΝ Β' έτος\1. Τεχνολογίες της Πληροφορίας και των Επικοινωνιών στην Εκπαίδευση\Images\PUZZLED.GIF"/>
            <p:cNvPicPr>
              <a:picLocks noChangeAspect="1" noChangeArrowheads="1"/>
            </p:cNvPicPr>
            <p:nvPr/>
          </p:nvPicPr>
          <p:blipFill>
            <a:blip r:embed="rId4" cstate="print"/>
            <a:srcRect/>
            <a:stretch>
              <a:fillRect/>
            </a:stretch>
          </p:blipFill>
          <p:spPr bwMode="auto">
            <a:xfrm>
              <a:off x="2071688" y="4572000"/>
              <a:ext cx="1357312" cy="1428750"/>
            </a:xfrm>
            <a:prstGeom prst="rect">
              <a:avLst/>
            </a:prstGeom>
            <a:noFill/>
            <a:ln w="9525">
              <a:noFill/>
              <a:miter lim="800000"/>
              <a:headEnd/>
              <a:tailEnd/>
            </a:ln>
          </p:spPr>
        </p:pic>
        <p:pic>
          <p:nvPicPr>
            <p:cNvPr id="36875" name="Picture 11" descr="C:\Documents and Settings\vkomis\My Documents\Τρέχοντα\2. Courses\2. ΠΤΝ Β' έτος\1. Τεχνολογίες της Πληροφορίας και των Επικοινωνιών στην Εκπαίδευση\Images\thinking_idea.gif"/>
            <p:cNvPicPr>
              <a:picLocks noChangeAspect="1" noChangeArrowheads="1"/>
            </p:cNvPicPr>
            <p:nvPr/>
          </p:nvPicPr>
          <p:blipFill>
            <a:blip r:embed="rId5" cstate="print"/>
            <a:srcRect/>
            <a:stretch>
              <a:fillRect/>
            </a:stretch>
          </p:blipFill>
          <p:spPr bwMode="auto">
            <a:xfrm>
              <a:off x="5715000" y="4786313"/>
              <a:ext cx="642938" cy="1219200"/>
            </a:xfrm>
            <a:prstGeom prst="rect">
              <a:avLst/>
            </a:prstGeom>
            <a:noFill/>
            <a:ln w="9525">
              <a:noFill/>
              <a:miter lim="800000"/>
              <a:headEnd/>
              <a:tailEnd/>
            </a:ln>
          </p:spPr>
        </p:pic>
        <p:grpSp>
          <p:nvGrpSpPr>
            <p:cNvPr id="3" name="Group 14"/>
            <p:cNvGrpSpPr>
              <a:grpSpLocks/>
            </p:cNvGrpSpPr>
            <p:nvPr/>
          </p:nvGrpSpPr>
          <p:grpSpPr bwMode="auto">
            <a:xfrm>
              <a:off x="285750" y="4071938"/>
              <a:ext cx="8596313" cy="1928812"/>
              <a:chOff x="285750" y="4071938"/>
              <a:chExt cx="8596368" cy="1928812"/>
            </a:xfrm>
          </p:grpSpPr>
          <p:pic>
            <p:nvPicPr>
              <p:cNvPr id="46090" name="Picture 7" descr="C:\Documents and Settings\vkomis\My Documents\Τρέχοντα\2. Courses\2. ΠΤΝ Β' έτος\1. Τεχνολογίες της Πληροφορίας και των Επικοινωνιών στην Εκπαίδευση\Images\Problem1.jpg"/>
              <p:cNvPicPr>
                <a:picLocks noChangeAspect="1" noChangeArrowheads="1"/>
              </p:cNvPicPr>
              <p:nvPr/>
            </p:nvPicPr>
            <p:blipFill>
              <a:blip r:embed="rId6" cstate="print"/>
              <a:srcRect/>
              <a:stretch>
                <a:fillRect/>
              </a:stretch>
            </p:blipFill>
            <p:spPr bwMode="auto">
              <a:xfrm>
                <a:off x="285750" y="4572000"/>
                <a:ext cx="1357313" cy="1428750"/>
              </a:xfrm>
              <a:prstGeom prst="rect">
                <a:avLst/>
              </a:prstGeom>
              <a:noFill/>
              <a:ln w="9525">
                <a:noFill/>
                <a:miter lim="800000"/>
                <a:headEnd/>
                <a:tailEnd/>
              </a:ln>
            </p:spPr>
          </p:pic>
          <p:sp>
            <p:nvSpPr>
              <p:cNvPr id="14" name="Curved Down Arrow 13"/>
              <p:cNvSpPr/>
              <p:nvPr/>
            </p:nvSpPr>
            <p:spPr>
              <a:xfrm>
                <a:off x="1285881" y="4071938"/>
                <a:ext cx="5572161" cy="7858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nvGrpSpPr>
              <p:cNvPr id="46092" name="Group 12"/>
              <p:cNvGrpSpPr>
                <a:grpSpLocks/>
              </p:cNvGrpSpPr>
              <p:nvPr/>
            </p:nvGrpSpPr>
            <p:grpSpPr bwMode="auto">
              <a:xfrm>
                <a:off x="7072313" y="4357694"/>
                <a:ext cx="1809805" cy="1643056"/>
                <a:chOff x="7072313" y="4357694"/>
                <a:chExt cx="1809805" cy="1643056"/>
              </a:xfrm>
            </p:grpSpPr>
            <p:pic>
              <p:nvPicPr>
                <p:cNvPr id="46093" name="Picture 8"/>
                <p:cNvPicPr>
                  <a:picLocks noChangeAspect="1" noChangeArrowheads="1"/>
                </p:cNvPicPr>
                <p:nvPr/>
              </p:nvPicPr>
              <p:blipFill>
                <a:blip r:embed="rId7" cstate="print"/>
                <a:srcRect/>
                <a:stretch>
                  <a:fillRect/>
                </a:stretch>
              </p:blipFill>
              <p:spPr bwMode="auto">
                <a:xfrm>
                  <a:off x="7072313" y="4714875"/>
                  <a:ext cx="1190625" cy="1285875"/>
                </a:xfrm>
                <a:prstGeom prst="rect">
                  <a:avLst/>
                </a:prstGeom>
                <a:noFill/>
                <a:ln w="9525">
                  <a:noFill/>
                  <a:miter lim="800000"/>
                  <a:headEnd/>
                  <a:tailEnd/>
                </a:ln>
              </p:spPr>
            </p:pic>
            <p:pic>
              <p:nvPicPr>
                <p:cNvPr id="46094" name="Picture 12" descr="C:\Documents and Settings\vkomis\My Documents\Τρέχοντα\2. Courses\2. ΠΤΝ Β' έτος\1. Τεχνολογίες της Πληροφορίας και των Επικοινωνιών στην Εκπαίδευση\Images\Typakos.GIF"/>
                <p:cNvPicPr>
                  <a:picLocks noChangeAspect="1" noChangeArrowheads="1"/>
                </p:cNvPicPr>
                <p:nvPr/>
              </p:nvPicPr>
              <p:blipFill>
                <a:blip r:embed="rId8" cstate="print"/>
                <a:srcRect/>
                <a:stretch>
                  <a:fillRect/>
                </a:stretch>
              </p:blipFill>
              <p:spPr bwMode="auto">
                <a:xfrm>
                  <a:off x="8215338" y="4357694"/>
                  <a:ext cx="666780" cy="1357322"/>
                </a:xfrm>
                <a:prstGeom prst="rect">
                  <a:avLst/>
                </a:prstGeom>
                <a:noFill/>
                <a:ln w="9525">
                  <a:noFill/>
                  <a:miter lim="800000"/>
                  <a:headEnd/>
                  <a:tailEnd/>
                </a:ln>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Επίλυση προβλήματος (2)</a:t>
            </a:r>
            <a:endParaRPr lang="en-GB" dirty="0"/>
          </a:p>
        </p:txBody>
      </p:sp>
      <p:sp>
        <p:nvSpPr>
          <p:cNvPr id="47107" name="Content Placeholder 6"/>
          <p:cNvSpPr>
            <a:spLocks noGrp="1"/>
          </p:cNvSpPr>
          <p:nvPr>
            <p:ph idx="1"/>
          </p:nvPr>
        </p:nvSpPr>
        <p:spPr>
          <a:xfrm>
            <a:off x="1214438" y="1447800"/>
            <a:ext cx="7720012" cy="4800600"/>
          </a:xfrm>
        </p:spPr>
        <p:txBody>
          <a:bodyPr/>
          <a:lstStyle/>
          <a:p>
            <a:r>
              <a:rPr lang="el-GR" dirty="0" smtClean="0"/>
              <a:t>Βήματα για την επίλυση προβλήματος</a:t>
            </a:r>
          </a:p>
          <a:p>
            <a:r>
              <a:rPr lang="el-GR" sz="2400" dirty="0" smtClean="0"/>
              <a:t>Κατανόηση και αναπαράσταση του προβλήματος </a:t>
            </a:r>
            <a:r>
              <a:rPr lang="el-GR" sz="2000" dirty="0" smtClean="0"/>
              <a:t>(συμπεριλαμβανομένου και του προσδιορισμού των ειδών της πληροφορίας που απαιτείται για τη λύση του) </a:t>
            </a:r>
            <a:endParaRPr lang="el-GR" sz="2400" dirty="0" smtClean="0"/>
          </a:p>
          <a:p>
            <a:r>
              <a:rPr lang="el-GR" sz="2400" dirty="0" smtClean="0"/>
              <a:t>Συλλογή και οργάνωση της κατάλληλης και ουσιώδους πληροφορίας</a:t>
            </a:r>
          </a:p>
          <a:p>
            <a:r>
              <a:rPr lang="el-GR" sz="2400" dirty="0" smtClean="0"/>
              <a:t>Κατασκευή και διαχείριση ενός σχεδίου δράσης ή μιας στρατηγικής</a:t>
            </a:r>
          </a:p>
          <a:p>
            <a:r>
              <a:rPr lang="el-GR" sz="2400" dirty="0" smtClean="0"/>
              <a:t>Χρήση διαφόρων εργαλείων επίλυσης προβλήματος</a:t>
            </a:r>
          </a:p>
          <a:p>
            <a:r>
              <a:rPr lang="el-GR" sz="2400" dirty="0" smtClean="0"/>
              <a:t>Συλλογισμός, έλεγχος υποθέσεων και λήψη απόφασης.</a:t>
            </a:r>
            <a:r>
              <a:rPr lang="el-GR" dirty="0" smtClean="0"/>
              <a:t>  </a:t>
            </a:r>
          </a:p>
          <a:p>
            <a:pPr lvl="1"/>
            <a:endParaRPr lang="el-GR" dirty="0" smtClean="0"/>
          </a:p>
          <a:p>
            <a:pPr lvl="1"/>
            <a:endParaRPr lang="el-GR" dirty="0" smtClean="0"/>
          </a:p>
          <a:p>
            <a:endParaRPr lang="el-GR" dirty="0" smtClean="0"/>
          </a:p>
        </p:txBody>
      </p:sp>
      <p:sp>
        <p:nvSpPr>
          <p:cNvPr id="5" name="Footer Placeholder 4"/>
          <p:cNvSpPr>
            <a:spLocks noGrp="1"/>
          </p:cNvSpPr>
          <p:nvPr>
            <p:ph type="ftr" sz="quarter" idx="11"/>
          </p:nvPr>
        </p:nvSpPr>
        <p:spPr/>
        <p:txBody>
          <a:bodyPr/>
          <a:lstStyle/>
          <a:p>
            <a:pPr>
              <a:defRPr/>
            </a:pPr>
            <a:r>
              <a:rPr lang="el-GR" smtClean="0"/>
              <a:t>ΤΠΕ και Εκπαίδευση, Β. Κόμης</a:t>
            </a:r>
            <a:endParaRPr lang="en-US"/>
          </a:p>
        </p:txBody>
      </p:sp>
      <p:sp>
        <p:nvSpPr>
          <p:cNvPr id="6" name="Slide Number Placeholder 5"/>
          <p:cNvSpPr>
            <a:spLocks noGrp="1"/>
          </p:cNvSpPr>
          <p:nvPr>
            <p:ph type="sldNum" sz="quarter" idx="12"/>
          </p:nvPr>
        </p:nvSpPr>
        <p:spPr/>
        <p:txBody>
          <a:bodyPr/>
          <a:lstStyle/>
          <a:p>
            <a:pPr>
              <a:defRPr/>
            </a:pPr>
            <a:fld id="{69066F02-C3B5-428A-96B9-FA9446F8205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74638"/>
            <a:ext cx="7720012" cy="1143000"/>
          </a:xfrm>
        </p:spPr>
        <p:txBody>
          <a:bodyPr>
            <a:noAutofit/>
          </a:bodyPr>
          <a:lstStyle/>
          <a:p>
            <a:pPr>
              <a:defRPr/>
            </a:pPr>
            <a:r>
              <a:rPr lang="el-GR" sz="3600" dirty="0" smtClean="0"/>
              <a:t>Μάθηση μέσω επίλυσης προβλήματος</a:t>
            </a:r>
            <a:endParaRPr lang="en-GB" sz="4800" dirty="0"/>
          </a:p>
        </p:txBody>
      </p:sp>
      <p:sp>
        <p:nvSpPr>
          <p:cNvPr id="48131" name="Content Placeholder 2"/>
          <p:cNvSpPr>
            <a:spLocks noGrp="1"/>
          </p:cNvSpPr>
          <p:nvPr>
            <p:ph idx="1"/>
          </p:nvPr>
        </p:nvSpPr>
        <p:spPr>
          <a:xfrm>
            <a:off x="1214438" y="1447800"/>
            <a:ext cx="7720012" cy="4800600"/>
          </a:xfrm>
        </p:spPr>
        <p:txBody>
          <a:bodyPr/>
          <a:lstStyle/>
          <a:p>
            <a:pPr lvl="1"/>
            <a:r>
              <a:rPr lang="el-GR" dirty="0" smtClean="0"/>
              <a:t>Επίλυση προβλήματος: διδακτική στρατηγική </a:t>
            </a:r>
            <a:r>
              <a:rPr lang="el-GR" dirty="0" err="1" smtClean="0"/>
              <a:t>εποικοδομιστικού</a:t>
            </a:r>
            <a:r>
              <a:rPr lang="el-GR" dirty="0" smtClean="0"/>
              <a:t> τύπου</a:t>
            </a:r>
          </a:p>
          <a:p>
            <a:pPr lvl="2"/>
            <a:r>
              <a:rPr lang="el-GR" dirty="0" smtClean="0"/>
              <a:t>Η μάθηση λαμβάνει χώρα στο πλαίσιο ουσιαστικών και ανοικτού τύπου προβλημάτων</a:t>
            </a:r>
          </a:p>
          <a:p>
            <a:pPr lvl="2"/>
            <a:r>
              <a:rPr lang="el-GR" dirty="0" smtClean="0"/>
              <a:t>Το πρόβλημα οδηγεί τη μάθηση: οι νέες γνώσεις αποκτούνται μέσα από την επίλυση του προβλήματος</a:t>
            </a:r>
          </a:p>
          <a:p>
            <a:pPr lvl="2"/>
            <a:r>
              <a:rPr lang="el-GR" dirty="0" smtClean="0"/>
              <a:t>Οι μαθητές δουλεύουν σε μικρές ομάδες</a:t>
            </a:r>
          </a:p>
          <a:p>
            <a:pPr lvl="2"/>
            <a:r>
              <a:rPr lang="el-GR" dirty="0" smtClean="0"/>
              <a:t>Οι δάσκαλοι έχουν το ρόλο του «</a:t>
            </a:r>
            <a:r>
              <a:rPr lang="el-GR" dirty="0" err="1" smtClean="0"/>
              <a:t>διευκολυντή</a:t>
            </a:r>
            <a:r>
              <a:rPr lang="el-GR" dirty="0" smtClean="0"/>
              <a:t>» της μάθησης</a:t>
            </a:r>
            <a:endParaRPr lang="en-GB" sz="2800" dirty="0" smtClean="0"/>
          </a:p>
          <a:p>
            <a:pPr lvl="1"/>
            <a:endParaRPr lang="en-GB" sz="32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8CBF6491-6C6C-4031-A4CA-547C392904CB}"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err="1" smtClean="0"/>
              <a:t>Διαθεματική</a:t>
            </a:r>
            <a:r>
              <a:rPr lang="el-GR" dirty="0" smtClean="0"/>
              <a:t> προσέγγιση</a:t>
            </a:r>
            <a:endParaRPr lang="en-GB" dirty="0"/>
          </a:p>
        </p:txBody>
      </p:sp>
      <p:sp>
        <p:nvSpPr>
          <p:cNvPr id="49155" name="Content Placeholder 2"/>
          <p:cNvSpPr>
            <a:spLocks noGrp="1"/>
          </p:cNvSpPr>
          <p:nvPr>
            <p:ph idx="1"/>
          </p:nvPr>
        </p:nvSpPr>
        <p:spPr>
          <a:xfrm>
            <a:off x="1143000" y="1447800"/>
            <a:ext cx="7791450" cy="4800600"/>
          </a:xfrm>
        </p:spPr>
        <p:txBody>
          <a:bodyPr/>
          <a:lstStyle/>
          <a:p>
            <a:r>
              <a:rPr lang="el-GR" sz="2800" dirty="0" err="1" smtClean="0"/>
              <a:t>Διαθεματικότητα</a:t>
            </a:r>
            <a:r>
              <a:rPr lang="el-GR" sz="2800" dirty="0" smtClean="0"/>
              <a:t>: η προσέγγιση ενός θέματος από διαφορετικές απόψεις με ολιστικό τρόπο</a:t>
            </a:r>
          </a:p>
          <a:p>
            <a:r>
              <a:rPr lang="el-GR" sz="2800" dirty="0" smtClean="0"/>
              <a:t>η </a:t>
            </a:r>
            <a:r>
              <a:rPr lang="el-GR" sz="2800" dirty="0" err="1" smtClean="0"/>
              <a:t>Διαθεματικότητα</a:t>
            </a:r>
            <a:r>
              <a:rPr lang="el-GR" sz="2800" dirty="0" smtClean="0"/>
              <a:t> έχει βασικά χαρακτηριστικά </a:t>
            </a:r>
            <a:endParaRPr lang="el-GR" sz="2400" dirty="0" smtClean="0"/>
          </a:p>
          <a:p>
            <a:r>
              <a:rPr lang="el-GR" sz="2400" dirty="0" smtClean="0"/>
              <a:t>την </a:t>
            </a:r>
            <a:r>
              <a:rPr lang="el-GR" sz="2400" dirty="0" err="1" smtClean="0"/>
              <a:t>ενιαιοποίηση</a:t>
            </a:r>
            <a:r>
              <a:rPr lang="el-GR" sz="2400" dirty="0" smtClean="0"/>
              <a:t> της γνώσης, με την κατάργηση των χωριστών μαθημάτων και την στροφή προς τον </a:t>
            </a:r>
            <a:r>
              <a:rPr lang="el-GR" sz="2400" dirty="0" err="1" smtClean="0"/>
              <a:t>παιδοκεντρισμό</a:t>
            </a:r>
            <a:r>
              <a:rPr lang="el-GR" sz="2400" dirty="0" smtClean="0"/>
              <a:t>, </a:t>
            </a:r>
          </a:p>
          <a:p>
            <a:r>
              <a:rPr lang="el-GR" sz="2400" dirty="0" smtClean="0"/>
              <a:t>τοποθετεί το μαθητή στο κέντρο της εκπαιδευτικής προσπάθειας και σε αμφίδρομη επικοινωνία και καθιστώντας τον υπεύθυνο της προσωπικής του πορείας και εξέλιξης</a:t>
            </a:r>
            <a:endParaRPr lang="en-GB" sz="24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68FC958E-D8CE-431F-9BF5-01D717291897}"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Λογισμικά «ανοικτού» τύπου (1)</a:t>
            </a:r>
            <a:endParaRPr lang="en-GB" dirty="0"/>
          </a:p>
        </p:txBody>
      </p:sp>
      <p:sp>
        <p:nvSpPr>
          <p:cNvPr id="50179" name="Content Placeholder 2"/>
          <p:cNvSpPr>
            <a:spLocks noGrp="1"/>
          </p:cNvSpPr>
          <p:nvPr>
            <p:ph idx="1"/>
          </p:nvPr>
        </p:nvSpPr>
        <p:spPr>
          <a:xfrm>
            <a:off x="1000125" y="1447800"/>
            <a:ext cx="7934325" cy="4800600"/>
          </a:xfrm>
        </p:spPr>
        <p:txBody>
          <a:bodyPr/>
          <a:lstStyle/>
          <a:p>
            <a:r>
              <a:rPr lang="el-GR" dirty="0" smtClean="0"/>
              <a:t>Περιβάλλοντα </a:t>
            </a:r>
            <a:r>
              <a:rPr lang="el-GR" dirty="0" err="1" smtClean="0"/>
              <a:t>υπερμέσων</a:t>
            </a:r>
            <a:r>
              <a:rPr lang="el-GR" dirty="0" smtClean="0"/>
              <a:t>, προσομοίωσης</a:t>
            </a:r>
          </a:p>
          <a:p>
            <a:r>
              <a:rPr lang="el-GR" dirty="0" smtClean="0"/>
              <a:t>Θεωρία μάθησης: </a:t>
            </a:r>
            <a:r>
              <a:rPr lang="el-GR" b="1" dirty="0" err="1" smtClean="0">
                <a:solidFill>
                  <a:srgbClr val="FF0000"/>
                </a:solidFill>
              </a:rPr>
              <a:t>Εποικοδομισμός</a:t>
            </a:r>
            <a:endParaRPr lang="el-GR" b="1" dirty="0" smtClean="0">
              <a:solidFill>
                <a:srgbClr val="FF0000"/>
              </a:solidFill>
            </a:endParaRPr>
          </a:p>
          <a:p>
            <a:r>
              <a:rPr lang="el-GR" dirty="0" smtClean="0"/>
              <a:t>Διδακτικό μοντέλο: </a:t>
            </a:r>
            <a:r>
              <a:rPr lang="el-GR" u="sng" dirty="0" smtClean="0"/>
              <a:t>η γνώση οικοδομείται από τον ίδιο το μαθητή</a:t>
            </a:r>
          </a:p>
          <a:p>
            <a:r>
              <a:rPr lang="el-GR" dirty="0" smtClean="0"/>
              <a:t>Ο υπολογιστής είναι εργαλείο για το μαθητή</a:t>
            </a:r>
          </a:p>
          <a:p>
            <a:r>
              <a:rPr lang="el-GR" dirty="0" smtClean="0"/>
              <a:t>Ο δάσκαλος είναι σύμβουλος ή βοηθός</a:t>
            </a:r>
          </a:p>
          <a:p>
            <a:r>
              <a:rPr lang="el-GR" dirty="0" smtClean="0"/>
              <a:t>Η προσέγγιση είναι </a:t>
            </a:r>
            <a:r>
              <a:rPr lang="el-GR" dirty="0" err="1" smtClean="0"/>
              <a:t>μαθητοκεντρική</a:t>
            </a:r>
            <a:r>
              <a:rPr lang="el-GR" dirty="0" smtClean="0"/>
              <a:t> </a:t>
            </a:r>
          </a:p>
          <a:p>
            <a:endParaRPr lang="en-GB" dirty="0" smtClean="0"/>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DEDA0E74-7874-40D8-A2BB-A18432D648F7}"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Λογισμικά «ανοικτού» τύπου (2)</a:t>
            </a:r>
            <a:endParaRPr lang="en-GB" dirty="0"/>
          </a:p>
        </p:txBody>
      </p:sp>
      <p:sp>
        <p:nvSpPr>
          <p:cNvPr id="51203" name="Content Placeholder 2"/>
          <p:cNvSpPr>
            <a:spLocks noGrp="1"/>
          </p:cNvSpPr>
          <p:nvPr>
            <p:ph idx="1"/>
          </p:nvPr>
        </p:nvSpPr>
        <p:spPr>
          <a:xfrm>
            <a:off x="1000125" y="1447800"/>
            <a:ext cx="7934325" cy="4800600"/>
          </a:xfrm>
        </p:spPr>
        <p:txBody>
          <a:bodyPr/>
          <a:lstStyle/>
          <a:p>
            <a:r>
              <a:rPr lang="el-GR" sz="2800" dirty="0" smtClean="0"/>
              <a:t>Πρόκειται για υπολογιστικά περιβάλλοντα μάθησης τα οποία ευνοούν τη </a:t>
            </a:r>
            <a:r>
              <a:rPr lang="el-GR" sz="2800" dirty="0" smtClean="0">
                <a:solidFill>
                  <a:srgbClr val="FF0000"/>
                </a:solidFill>
              </a:rPr>
              <a:t>διερεύνηση</a:t>
            </a:r>
            <a:r>
              <a:rPr lang="el-GR" sz="2800" dirty="0" smtClean="0"/>
              <a:t>,  την </a:t>
            </a:r>
            <a:r>
              <a:rPr lang="el-GR" sz="2800" dirty="0" smtClean="0">
                <a:solidFill>
                  <a:srgbClr val="FF0000"/>
                </a:solidFill>
              </a:rPr>
              <a:t>ανακάλυψη</a:t>
            </a:r>
            <a:r>
              <a:rPr lang="el-GR" sz="2800" dirty="0" smtClean="0"/>
              <a:t> και την </a:t>
            </a:r>
            <a:r>
              <a:rPr lang="el-GR" sz="2800" dirty="0" smtClean="0">
                <a:solidFill>
                  <a:srgbClr val="FF0000"/>
                </a:solidFill>
              </a:rPr>
              <a:t>οικοδόμηση</a:t>
            </a:r>
            <a:r>
              <a:rPr lang="el-GR" sz="2800" dirty="0" smtClean="0"/>
              <a:t> της γνώσης</a:t>
            </a:r>
          </a:p>
          <a:p>
            <a:r>
              <a:rPr lang="el-GR" sz="2800" dirty="0" smtClean="0"/>
              <a:t>Ο μαθητής χρησιμοποιεί το περιβάλλον ως εργαλείο, διερευνώντας τα «αντικείμενα» που περιέχει </a:t>
            </a:r>
          </a:p>
          <a:p>
            <a:r>
              <a:rPr lang="el-GR" sz="2800" dirty="0" smtClean="0"/>
              <a:t>και ανακαλύπτει πληροφορίες και γεγονότα, κατανοεί έννοιες και τις συσχετίζει μεταξύ τους, με άλλα λόγια οικοδομεί γνώσεις μέσω </a:t>
            </a:r>
            <a:r>
              <a:rPr lang="el-GR" sz="2800" dirty="0" smtClean="0">
                <a:solidFill>
                  <a:srgbClr val="FF0000"/>
                </a:solidFill>
              </a:rPr>
              <a:t>πειραματισμού</a:t>
            </a:r>
            <a:r>
              <a:rPr lang="el-GR" sz="2800" dirty="0" smtClean="0"/>
              <a:t> και </a:t>
            </a:r>
            <a:r>
              <a:rPr lang="el-GR" sz="2800" dirty="0" smtClean="0">
                <a:solidFill>
                  <a:srgbClr val="FF0000"/>
                </a:solidFill>
              </a:rPr>
              <a:t>επίλυσης προβλημάτων</a:t>
            </a:r>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2A018081-840B-4701-8496-66107F6C3CC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normAutofit fontScale="90000"/>
          </a:bodyPr>
          <a:lstStyle/>
          <a:p>
            <a:pPr>
              <a:defRPr/>
            </a:pPr>
            <a:r>
              <a:rPr lang="el-GR" dirty="0" smtClean="0"/>
              <a:t>Βασικές κατηγορίες λογισμικών «ανοικτού» τύπου</a:t>
            </a:r>
            <a:endParaRPr lang="en-GB" dirty="0"/>
          </a:p>
        </p:txBody>
      </p:sp>
      <p:sp>
        <p:nvSpPr>
          <p:cNvPr id="52227" name="Content Placeholder 2"/>
          <p:cNvSpPr>
            <a:spLocks noGrp="1"/>
          </p:cNvSpPr>
          <p:nvPr>
            <p:ph idx="1"/>
          </p:nvPr>
        </p:nvSpPr>
        <p:spPr>
          <a:xfrm>
            <a:off x="214313" y="1447800"/>
            <a:ext cx="8720137" cy="4800600"/>
          </a:xfrm>
        </p:spPr>
        <p:txBody>
          <a:bodyPr/>
          <a:lstStyle/>
          <a:p>
            <a:pPr lvl="1">
              <a:buFont typeface="Verdana" pitchFamily="34" charset="0"/>
              <a:buNone/>
            </a:pPr>
            <a:r>
              <a:rPr lang="el-GR" sz="2400" dirty="0" smtClean="0"/>
              <a:t>Υπάρχουν πολλές κατηγορίες λογισμικού</a:t>
            </a:r>
          </a:p>
          <a:p>
            <a:pPr lvl="1">
              <a:buFont typeface="Verdana" pitchFamily="34" charset="0"/>
              <a:buNone/>
            </a:pPr>
            <a:r>
              <a:rPr lang="el-GR" sz="2400" dirty="0" smtClean="0"/>
              <a:t>«ανοικτού» τύπου, με πιο χαρακτηριστικές</a:t>
            </a:r>
          </a:p>
          <a:p>
            <a:pPr lvl="1"/>
            <a:r>
              <a:rPr lang="el-GR" dirty="0" err="1" smtClean="0"/>
              <a:t>Υπερμέσα</a:t>
            </a:r>
            <a:r>
              <a:rPr lang="el-GR" dirty="0" smtClean="0"/>
              <a:t> (π.χ. ψηφιακές εγκυκλοπαίδειες)</a:t>
            </a:r>
          </a:p>
          <a:p>
            <a:pPr lvl="2"/>
            <a:r>
              <a:rPr lang="el-GR" sz="2000" dirty="0" smtClean="0"/>
              <a:t>Κόμβοι πληροφοριών συνδεμένοι με πολλαπλούς τρόπους. Ο χρήστης πλοηγείται ανάμεσα στους κόμβους χρησιμοποιώντας τους συνδέσμους</a:t>
            </a:r>
          </a:p>
          <a:p>
            <a:pPr lvl="1"/>
            <a:r>
              <a:rPr lang="el-GR" dirty="0" smtClean="0"/>
              <a:t>Προσομοιώσεις </a:t>
            </a:r>
          </a:p>
          <a:p>
            <a:pPr lvl="2"/>
            <a:r>
              <a:rPr lang="el-GR" dirty="0" smtClean="0"/>
              <a:t>Μίμηση της συμπεριφοράς ενός συστήματος από άλλο σύστημα </a:t>
            </a:r>
          </a:p>
          <a:p>
            <a:pPr lvl="2"/>
            <a:r>
              <a:rPr lang="el-GR" sz="2000" dirty="0" smtClean="0"/>
              <a:t>ένα μοντέλο κάποιου φαινομένου ή κάποιας δραστηριότητας, το οποίο οι χρήστες χρησιμοποιούν και μαθαίνουν μέσω της αλληλεπίδρασης</a:t>
            </a:r>
          </a:p>
          <a:p>
            <a:pPr lvl="1"/>
            <a:r>
              <a:rPr lang="el-GR" dirty="0" smtClean="0"/>
              <a:t>Βασική χρήση: </a:t>
            </a:r>
            <a:r>
              <a:rPr lang="el-GR" dirty="0" smtClean="0">
                <a:solidFill>
                  <a:srgbClr val="FF0000"/>
                </a:solidFill>
              </a:rPr>
              <a:t>γνωστικά εργαλεία </a:t>
            </a:r>
          </a:p>
          <a:p>
            <a:pPr lvl="1"/>
            <a:endParaRPr lang="el-GR" dirty="0" smtClean="0"/>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73319771-8453-4D8F-B30D-0B2446ADB244}"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4000" b="1" dirty="0" smtClean="0"/>
              <a:t>Εκπαιδευτικό Λογισμικό (1)</a:t>
            </a:r>
            <a:endParaRPr lang="en-GB" sz="4000" dirty="0"/>
          </a:p>
        </p:txBody>
      </p:sp>
      <p:sp>
        <p:nvSpPr>
          <p:cNvPr id="16387" name="Content Placeholder 2"/>
          <p:cNvSpPr>
            <a:spLocks noGrp="1"/>
          </p:cNvSpPr>
          <p:nvPr>
            <p:ph idx="1"/>
          </p:nvPr>
        </p:nvSpPr>
        <p:spPr>
          <a:xfrm>
            <a:off x="1143000" y="1447800"/>
            <a:ext cx="7500938" cy="4800600"/>
          </a:xfrm>
        </p:spPr>
        <p:txBody>
          <a:bodyPr/>
          <a:lstStyle/>
          <a:p>
            <a:r>
              <a:rPr lang="el-GR" sz="2400" dirty="0" smtClean="0"/>
              <a:t>Εφαρμογές λογισμικού (αλλά και υλικού) που χρησιμοποιούνται για την </a:t>
            </a:r>
            <a:r>
              <a:rPr lang="el-GR" sz="2400" i="1" dirty="0" smtClean="0"/>
              <a:t>υπολογιστική</a:t>
            </a:r>
            <a:r>
              <a:rPr lang="el-GR" sz="2400" dirty="0" smtClean="0"/>
              <a:t> υποστήριξη της διδασκαλίας και της μάθησης. </a:t>
            </a:r>
          </a:p>
          <a:p>
            <a:r>
              <a:rPr lang="el-GR" sz="2400" dirty="0" smtClean="0"/>
              <a:t>Έχει διάφορες μορφές:</a:t>
            </a:r>
            <a:endParaRPr lang="en-GB" sz="2400" dirty="0" smtClean="0"/>
          </a:p>
          <a:p>
            <a:pPr lvl="1"/>
            <a:r>
              <a:rPr lang="el-GR" sz="2000" dirty="0" smtClean="0"/>
              <a:t>ειδικό λογισμικό με σαφή μαθησιακό και διδακτικό σκοπό, π.χ. σε μορφή </a:t>
            </a:r>
            <a:r>
              <a:rPr lang="en-US" sz="2000" dirty="0" smtClean="0"/>
              <a:t>CD</a:t>
            </a:r>
            <a:r>
              <a:rPr lang="el-GR" sz="2000" dirty="0" smtClean="0"/>
              <a:t>-</a:t>
            </a:r>
            <a:r>
              <a:rPr lang="en-US" sz="2000" dirty="0" smtClean="0"/>
              <a:t>ROM</a:t>
            </a:r>
            <a:r>
              <a:rPr lang="el-GR" sz="2000" dirty="0" smtClean="0"/>
              <a:t>, δικτυακού τόπου, εφαρμογών ρομποτικής, κλπ.</a:t>
            </a:r>
            <a:endParaRPr lang="en-GB" sz="2000" dirty="0" smtClean="0"/>
          </a:p>
          <a:p>
            <a:pPr lvl="1"/>
            <a:r>
              <a:rPr lang="el-GR" sz="2000" dirty="0" smtClean="0">
                <a:solidFill>
                  <a:srgbClr val="FF0000"/>
                </a:solidFill>
              </a:rPr>
              <a:t>λογισμικό γενικής χρήσης, π.χ. λογισμικό επεξεργασίας εικόνων, κειμενογράφος, λογιστικό φύλλο, βάσεις δεδομένων, κλπ. που χρησιμοποιούνται για την ανάπτυξη γνώσεων και δεξιοτήτων σε διάφορα γνωστικά αντικείμενα. </a:t>
            </a:r>
            <a:endParaRPr lang="en-GB" sz="2000" dirty="0" smtClean="0">
              <a:solidFill>
                <a:srgbClr val="FF0000"/>
              </a:solidFill>
            </a:endParaRPr>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3A012EBB-C682-4ACA-8DBC-E787B5CDF3DD}"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 όρος Γνωστικό Εργαλείο</a:t>
            </a:r>
            <a:endParaRPr lang="en-GB" dirty="0"/>
          </a:p>
        </p:txBody>
      </p:sp>
      <p:sp>
        <p:nvSpPr>
          <p:cNvPr id="53251" name="Content Placeholder 2"/>
          <p:cNvSpPr>
            <a:spLocks noGrp="1"/>
          </p:cNvSpPr>
          <p:nvPr>
            <p:ph idx="1"/>
          </p:nvPr>
        </p:nvSpPr>
        <p:spPr/>
        <p:txBody>
          <a:bodyPr/>
          <a:lstStyle/>
          <a:p>
            <a:r>
              <a:rPr lang="en-US" dirty="0" smtClean="0"/>
              <a:t>Cognitive tool </a:t>
            </a:r>
            <a:r>
              <a:rPr lang="el-GR" dirty="0" smtClean="0"/>
              <a:t>ή </a:t>
            </a:r>
            <a:r>
              <a:rPr lang="en-US" dirty="0" err="1" smtClean="0"/>
              <a:t>mindtool</a:t>
            </a:r>
            <a:r>
              <a:rPr lang="en-US" dirty="0" smtClean="0"/>
              <a:t> </a:t>
            </a:r>
            <a:endParaRPr lang="el-GR" dirty="0" smtClean="0"/>
          </a:p>
          <a:p>
            <a:r>
              <a:rPr lang="el-GR" dirty="0" smtClean="0"/>
              <a:t>Είναι ένα εργαλείο που </a:t>
            </a:r>
          </a:p>
          <a:p>
            <a:pPr lvl="1"/>
            <a:r>
              <a:rPr lang="el-GR" dirty="0" smtClean="0"/>
              <a:t>υποστηρίζει,</a:t>
            </a:r>
          </a:p>
          <a:p>
            <a:pPr lvl="1"/>
            <a:r>
              <a:rPr lang="el-GR" dirty="0" smtClean="0"/>
              <a:t>ενισχύει  ή</a:t>
            </a:r>
          </a:p>
          <a:p>
            <a:pPr lvl="1"/>
            <a:r>
              <a:rPr lang="el-GR" dirty="0" smtClean="0"/>
              <a:t>επεκτείνει </a:t>
            </a:r>
          </a:p>
          <a:p>
            <a:pPr lvl="1"/>
            <a:r>
              <a:rPr lang="el-GR" dirty="0" smtClean="0"/>
              <a:t>τις ανθρώπινες γνωστικές ικανότητες</a:t>
            </a:r>
          </a:p>
          <a:p>
            <a:pPr lvl="1"/>
            <a:endParaRPr lang="el-GR" dirty="0" smtClean="0"/>
          </a:p>
          <a:p>
            <a:pPr lvl="1"/>
            <a:r>
              <a:rPr lang="el-GR" dirty="0" smtClean="0"/>
              <a:t>Τη σκέψη, τη νόηση, τη δυνατότητα επίλυσης προβλήματος, την κριτική σκέψη  </a:t>
            </a:r>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DA9113EC-923C-461E-9293-75D5000A21AB}"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l-GR" smtClean="0"/>
              <a:t>ΤΠΕ και Εκπαίδευση, Β. Κόμης</a:t>
            </a:r>
            <a:endParaRPr lang="en-GB"/>
          </a:p>
        </p:txBody>
      </p:sp>
      <p:sp>
        <p:nvSpPr>
          <p:cNvPr id="32770" name="Rectangle 2"/>
          <p:cNvSpPr>
            <a:spLocks noGrp="1" noChangeArrowheads="1"/>
          </p:cNvSpPr>
          <p:nvPr>
            <p:ph type="title"/>
          </p:nvPr>
        </p:nvSpPr>
        <p:spPr/>
        <p:txBody>
          <a:bodyPr/>
          <a:lstStyle/>
          <a:p>
            <a:pPr>
              <a:defRPr/>
            </a:pPr>
            <a:r>
              <a:rPr lang="el-GR" dirty="0"/>
              <a:t>Γνωστικό εργαλείο (1)</a:t>
            </a:r>
            <a:endParaRPr lang="en-GB" dirty="0"/>
          </a:p>
        </p:txBody>
      </p:sp>
      <p:sp>
        <p:nvSpPr>
          <p:cNvPr id="54276" name="Rectangle 3"/>
          <p:cNvSpPr>
            <a:spLocks noGrp="1" noChangeArrowheads="1"/>
          </p:cNvSpPr>
          <p:nvPr>
            <p:ph type="body" idx="1"/>
          </p:nvPr>
        </p:nvSpPr>
        <p:spPr>
          <a:xfrm>
            <a:off x="1285875" y="1500188"/>
            <a:ext cx="7499350" cy="4800600"/>
          </a:xfrm>
        </p:spPr>
        <p:txBody>
          <a:bodyPr/>
          <a:lstStyle/>
          <a:p>
            <a:r>
              <a:rPr lang="el-GR" sz="2800" dirty="0" smtClean="0"/>
              <a:t>Εφαρμογές και περιβάλλοντα που έχουν δημιουργηθεί ή προσαρμοστεί έτσι ώστε </a:t>
            </a:r>
            <a:endParaRPr lang="en-US" sz="2800" dirty="0" smtClean="0"/>
          </a:p>
          <a:p>
            <a:pPr lvl="1"/>
            <a:r>
              <a:rPr lang="el-GR" sz="2400" dirty="0" smtClean="0"/>
              <a:t>να λειτουργούν – στο κατάλληλο παιδαγωγικό πλαίσιο – ως </a:t>
            </a:r>
            <a:r>
              <a:rPr lang="el-GR" sz="2400" u="sng" dirty="0" smtClean="0"/>
              <a:t>διανοητικοί συνεργάτες</a:t>
            </a:r>
            <a:r>
              <a:rPr lang="el-GR" sz="2400" dirty="0" smtClean="0"/>
              <a:t> του μαθητή </a:t>
            </a:r>
            <a:endParaRPr lang="en-US" sz="2400" dirty="0" smtClean="0"/>
          </a:p>
          <a:p>
            <a:pPr lvl="1"/>
            <a:r>
              <a:rPr lang="el-GR" sz="2400" dirty="0" smtClean="0"/>
              <a:t>υποστηρίζοντας και ενισχύοντας την κριτική σκέψη και την ανάπτυξη γνώσεων και </a:t>
            </a:r>
            <a:r>
              <a:rPr lang="el-GR" sz="2400" u="sng" dirty="0" smtClean="0"/>
              <a:t>δεξιοτήτων υψηλού επιπέδου</a:t>
            </a:r>
            <a:endParaRPr lang="en-GB" sz="2400" u="sng" dirty="0" smtClean="0"/>
          </a:p>
        </p:txBody>
      </p:sp>
      <p:sp>
        <p:nvSpPr>
          <p:cNvPr id="6" name="Slide Number Placeholder 5"/>
          <p:cNvSpPr>
            <a:spLocks noGrp="1"/>
          </p:cNvSpPr>
          <p:nvPr>
            <p:ph type="sldNum" sz="quarter" idx="12"/>
          </p:nvPr>
        </p:nvSpPr>
        <p:spPr/>
        <p:txBody>
          <a:bodyPr/>
          <a:lstStyle/>
          <a:p>
            <a:pPr>
              <a:defRPr/>
            </a:pPr>
            <a:fld id="{150711FD-FAA1-4155-8CB5-C456010B11AD}"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l-GR" smtClean="0"/>
              <a:t>ΤΠΕ και Εκπαίδευση, Β. Κόμης</a:t>
            </a:r>
            <a:endParaRPr lang="en-GB"/>
          </a:p>
        </p:txBody>
      </p:sp>
      <p:sp>
        <p:nvSpPr>
          <p:cNvPr id="33794" name="Rectangle 2"/>
          <p:cNvSpPr>
            <a:spLocks noGrp="1" noChangeArrowheads="1"/>
          </p:cNvSpPr>
          <p:nvPr>
            <p:ph type="title"/>
          </p:nvPr>
        </p:nvSpPr>
        <p:spPr/>
        <p:txBody>
          <a:bodyPr/>
          <a:lstStyle/>
          <a:p>
            <a:pPr>
              <a:defRPr/>
            </a:pPr>
            <a:r>
              <a:rPr lang="el-GR" dirty="0"/>
              <a:t>Γνωστικό εργαλείο (2)</a:t>
            </a:r>
            <a:endParaRPr lang="en-GB" dirty="0"/>
          </a:p>
        </p:txBody>
      </p:sp>
      <p:sp>
        <p:nvSpPr>
          <p:cNvPr id="33795" name="Rectangle 3"/>
          <p:cNvSpPr>
            <a:spLocks noGrp="1" noChangeArrowheads="1"/>
          </p:cNvSpPr>
          <p:nvPr>
            <p:ph type="body" idx="1"/>
          </p:nvPr>
        </p:nvSpPr>
        <p:spPr/>
        <p:txBody>
          <a:bodyPr/>
          <a:lstStyle/>
          <a:p>
            <a:r>
              <a:rPr lang="el-GR" dirty="0" smtClean="0"/>
              <a:t>Τα γνωστικά εργαλεία λειτουργούν και ως </a:t>
            </a:r>
            <a:r>
              <a:rPr lang="el-GR" dirty="0" smtClean="0">
                <a:solidFill>
                  <a:srgbClr val="FF0000"/>
                </a:solidFill>
              </a:rPr>
              <a:t>πολιτισμικοί ενισχυτές</a:t>
            </a:r>
            <a:r>
              <a:rPr lang="el-GR" dirty="0" smtClean="0"/>
              <a:t>, οι οποίοι χορηγούν τα μέσα της μάθησης και ενισχύουν τις διανοητικές ικανότητες του ατόμου</a:t>
            </a:r>
          </a:p>
          <a:p>
            <a:r>
              <a:rPr lang="el-GR" dirty="0" smtClean="0"/>
              <a:t>Παραδείγματα γνωστικών εργαλείων;</a:t>
            </a:r>
            <a:endParaRPr lang="en-GB" u="sng" dirty="0" smtClean="0"/>
          </a:p>
        </p:txBody>
      </p:sp>
      <p:sp>
        <p:nvSpPr>
          <p:cNvPr id="6" name="Slide Number Placeholder 5"/>
          <p:cNvSpPr>
            <a:spLocks noGrp="1"/>
          </p:cNvSpPr>
          <p:nvPr>
            <p:ph type="sldNum" sz="quarter" idx="12"/>
          </p:nvPr>
        </p:nvSpPr>
        <p:spPr/>
        <p:txBody>
          <a:bodyPr/>
          <a:lstStyle/>
          <a:p>
            <a:pPr>
              <a:defRPr/>
            </a:pPr>
            <a:fld id="{3A3D0D4F-4A4E-4D24-A87A-B6E883DF6287}"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Δεξιότητες υψηλού επιπέδου (1)</a:t>
            </a:r>
            <a:endParaRPr lang="en-GB" dirty="0"/>
          </a:p>
        </p:txBody>
      </p:sp>
      <p:sp>
        <p:nvSpPr>
          <p:cNvPr id="56323" name="Content Placeholder 2"/>
          <p:cNvSpPr>
            <a:spLocks noGrp="1"/>
          </p:cNvSpPr>
          <p:nvPr>
            <p:ph idx="1"/>
          </p:nvPr>
        </p:nvSpPr>
        <p:spPr>
          <a:xfrm>
            <a:off x="1143000" y="1447800"/>
            <a:ext cx="7791450" cy="4800600"/>
          </a:xfrm>
        </p:spPr>
        <p:txBody>
          <a:bodyPr/>
          <a:lstStyle/>
          <a:p>
            <a:r>
              <a:rPr lang="el-GR" sz="2800" dirty="0" smtClean="0"/>
              <a:t>ικανότητα επίλυσης προβλημάτων, </a:t>
            </a:r>
            <a:endParaRPr lang="en-GB" sz="2800" dirty="0" smtClean="0"/>
          </a:p>
          <a:p>
            <a:r>
              <a:rPr lang="el-GR" sz="2800" dirty="0" smtClean="0"/>
              <a:t>ανάπτυξη της κριτικής σκέψης, </a:t>
            </a:r>
            <a:endParaRPr lang="en-GB" sz="2800" dirty="0" smtClean="0"/>
          </a:p>
          <a:p>
            <a:r>
              <a:rPr lang="el-GR" sz="2800" dirty="0" smtClean="0"/>
              <a:t>ικανότητα διερεύνησης και αναζήτησης πληροφοριών σε ένα ευρύ φάσμα δεδομένων,</a:t>
            </a:r>
            <a:endParaRPr lang="en-GB" sz="2800" dirty="0" smtClean="0"/>
          </a:p>
          <a:p>
            <a:r>
              <a:rPr lang="el-GR" sz="2800" dirty="0" smtClean="0"/>
              <a:t>ανάπτυξη δεξιοτήτων λήψης απόφασης, </a:t>
            </a:r>
            <a:endParaRPr lang="en-GB" sz="2800" dirty="0" smtClean="0"/>
          </a:p>
          <a:p>
            <a:r>
              <a:rPr lang="el-GR" sz="2800" dirty="0" smtClean="0"/>
              <a:t>δυνατότητα αναδιοργάνωσης των υπαρχουσών γνώσεων,</a:t>
            </a:r>
            <a:endParaRPr lang="en-GB" sz="2800" dirty="0" smtClean="0"/>
          </a:p>
          <a:p>
            <a:r>
              <a:rPr lang="el-GR" sz="2800" dirty="0" smtClean="0"/>
              <a:t>δυνατότητα μοντελοποίησης φαινομένων και καταστάσεων των πραγματικού κόσμου, </a:t>
            </a:r>
            <a:endParaRPr lang="en-GB" sz="2800" dirty="0" smtClean="0"/>
          </a:p>
          <a:p>
            <a:endParaRPr lang="en-GB" sz="28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E6E6C995-84DD-4A79-8981-4FC35BB72066}"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Δεξιότητες υψηλού επιπέδου (2)</a:t>
            </a:r>
            <a:endParaRPr lang="en-GB" dirty="0"/>
          </a:p>
        </p:txBody>
      </p:sp>
      <p:sp>
        <p:nvSpPr>
          <p:cNvPr id="57347" name="Content Placeholder 2"/>
          <p:cNvSpPr>
            <a:spLocks noGrp="1"/>
          </p:cNvSpPr>
          <p:nvPr>
            <p:ph idx="1"/>
          </p:nvPr>
        </p:nvSpPr>
        <p:spPr>
          <a:xfrm>
            <a:off x="1143000" y="1447800"/>
            <a:ext cx="7791450" cy="4800600"/>
          </a:xfrm>
        </p:spPr>
        <p:txBody>
          <a:bodyPr/>
          <a:lstStyle/>
          <a:p>
            <a:r>
              <a:rPr lang="el-GR" sz="2800" dirty="0" smtClean="0"/>
              <a:t>ικανότητα συνεργασίας και από κοινού προσέγγισης και επίλυσης προβλημάτων,</a:t>
            </a:r>
            <a:endParaRPr lang="en-GB" sz="2800" dirty="0" smtClean="0"/>
          </a:p>
          <a:p>
            <a:r>
              <a:rPr lang="el-GR" sz="2800" dirty="0" smtClean="0"/>
              <a:t>διεπιστημονική προσέγγιση της γνώσης,</a:t>
            </a:r>
            <a:endParaRPr lang="en-GB" sz="2800" dirty="0" smtClean="0"/>
          </a:p>
          <a:p>
            <a:r>
              <a:rPr lang="el-GR" sz="2800" dirty="0" smtClean="0"/>
              <a:t>ικανότητα γνωστικής επίγνωσης,</a:t>
            </a:r>
            <a:endParaRPr lang="en-GB" sz="2800" dirty="0" smtClean="0"/>
          </a:p>
          <a:p>
            <a:r>
              <a:rPr lang="el-GR" sz="2800" dirty="0" smtClean="0"/>
              <a:t>ανάπτυξη δεξιοτήτων μεταφοράς γνώσεων από ένα πλαίσιο σε ένα άλλο,</a:t>
            </a:r>
            <a:endParaRPr lang="en-GB" sz="2800" dirty="0" smtClean="0"/>
          </a:p>
          <a:p>
            <a:r>
              <a:rPr lang="el-GR" sz="2800" dirty="0" smtClean="0"/>
              <a:t>ικανότητα μάθησης για τους τρόπους με τους οποίους μαθαίνουμε (</a:t>
            </a:r>
            <a:r>
              <a:rPr lang="el-GR" sz="2800" dirty="0" err="1" smtClean="0"/>
              <a:t>μεταγνώση</a:t>
            </a:r>
            <a:r>
              <a:rPr lang="el-GR" sz="2800" dirty="0" smtClean="0"/>
              <a:t>).  </a:t>
            </a:r>
            <a:endParaRPr lang="en-GB" sz="2800" dirty="0" smtClean="0"/>
          </a:p>
          <a:p>
            <a:endParaRPr lang="en-GB" sz="28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BD0E3E88-D92C-4D3C-BC0F-698C00CEC538}"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Φυσικά &amp; γνωστικά εργαλεία	</a:t>
            </a:r>
            <a:endParaRPr lang="en-GB" dirty="0"/>
          </a:p>
        </p:txBody>
      </p:sp>
      <p:graphicFrame>
        <p:nvGraphicFramePr>
          <p:cNvPr id="6" name="Content Placeholder 5"/>
          <p:cNvGraphicFramePr>
            <a:graphicFrameLocks noGrp="1"/>
          </p:cNvGraphicFramePr>
          <p:nvPr>
            <p:ph idx="1"/>
          </p:nvPr>
        </p:nvGraphicFramePr>
        <p:xfrm>
          <a:off x="500063" y="1443038"/>
          <a:ext cx="8362978" cy="4858142"/>
        </p:xfrm>
        <a:graphic>
          <a:graphicData uri="http://schemas.openxmlformats.org/drawingml/2006/table">
            <a:tbl>
              <a:tblPr firstRow="1" bandRow="1">
                <a:tableStyleId>{5C22544A-7EE6-4342-B048-85BDC9FD1C3A}</a:tableStyleId>
              </a:tblPr>
              <a:tblGrid>
                <a:gridCol w="4071966"/>
                <a:gridCol w="4291012"/>
              </a:tblGrid>
              <a:tr h="801778">
                <a:tc>
                  <a:txBody>
                    <a:bodyPr/>
                    <a:lstStyle/>
                    <a:p>
                      <a:pPr algn="ctr"/>
                      <a:r>
                        <a:rPr lang="el-GR" sz="2400" dirty="0" smtClean="0"/>
                        <a:t>Φυσικά εργαλεία</a:t>
                      </a:r>
                    </a:p>
                    <a:p>
                      <a:pPr algn="ctr"/>
                      <a:r>
                        <a:rPr lang="el-GR" sz="2400" dirty="0" smtClean="0"/>
                        <a:t>(ιδιότητες &amp; παραδείγματα)</a:t>
                      </a:r>
                      <a:endParaRPr lang="en-GB" sz="2400" dirty="0"/>
                    </a:p>
                  </a:txBody>
                  <a:tcPr/>
                </a:tc>
                <a:tc>
                  <a:txBody>
                    <a:bodyPr/>
                    <a:lstStyle/>
                    <a:p>
                      <a:pPr algn="ctr"/>
                      <a:r>
                        <a:rPr lang="el-GR" sz="2400" dirty="0" smtClean="0"/>
                        <a:t>Γνωστικά εργαλεία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t>(ιδιότητες &amp; παραδείγματα)</a:t>
                      </a:r>
                      <a:endParaRPr lang="en-GB" sz="2400" dirty="0" smtClean="0"/>
                    </a:p>
                    <a:p>
                      <a:pPr algn="ctr"/>
                      <a:endParaRPr lang="en-GB" sz="2400" dirty="0"/>
                    </a:p>
                  </a:txBody>
                  <a:tcPr/>
                </a:tc>
              </a:tr>
              <a:tr h="943566">
                <a:tc>
                  <a:txBody>
                    <a:bodyPr/>
                    <a:lstStyle/>
                    <a:p>
                      <a:pPr algn="l"/>
                      <a:r>
                        <a:rPr lang="el-GR" sz="2400" dirty="0" smtClean="0">
                          <a:solidFill>
                            <a:srgbClr val="FF0000"/>
                          </a:solidFill>
                        </a:rPr>
                        <a:t>Υποστήριξη</a:t>
                      </a:r>
                      <a:r>
                        <a:rPr lang="el-GR" sz="2400" dirty="0" smtClean="0"/>
                        <a:t>: </a:t>
                      </a:r>
                      <a:r>
                        <a:rPr lang="el-GR" sz="2400" dirty="0" err="1" smtClean="0"/>
                        <a:t>σκαλίδα</a:t>
                      </a:r>
                      <a:r>
                        <a:rPr lang="el-GR" sz="2400" baseline="0" dirty="0" smtClean="0"/>
                        <a:t> για σκάψιμο (φυσική δύναμη)</a:t>
                      </a:r>
                      <a:endParaRPr lang="en-GB" sz="2400" dirty="0"/>
                    </a:p>
                  </a:txBody>
                  <a:tcPr/>
                </a:tc>
                <a:tc>
                  <a:txBody>
                    <a:bodyPr/>
                    <a:lstStyle/>
                    <a:p>
                      <a:pPr algn="l"/>
                      <a:r>
                        <a:rPr lang="el-GR" sz="2400" dirty="0" smtClean="0">
                          <a:solidFill>
                            <a:srgbClr val="FF0000"/>
                          </a:solidFill>
                        </a:rPr>
                        <a:t>Υποστήριξη: </a:t>
                      </a:r>
                      <a:r>
                        <a:rPr lang="el-GR" sz="2400" dirty="0" smtClean="0">
                          <a:solidFill>
                            <a:schemeClr val="tx1"/>
                          </a:solidFill>
                        </a:rPr>
                        <a:t>μολύβι (μνήμη) </a:t>
                      </a:r>
                      <a:endParaRPr lang="en-GB" sz="2400" dirty="0">
                        <a:solidFill>
                          <a:schemeClr val="tx1"/>
                        </a:solidFill>
                      </a:endParaRPr>
                    </a:p>
                  </a:txBody>
                  <a:tcPr/>
                </a:tc>
              </a:tr>
              <a:tr h="1362928">
                <a:tc>
                  <a:txBody>
                    <a:bodyPr/>
                    <a:lstStyle/>
                    <a:p>
                      <a:pPr algn="l"/>
                      <a:r>
                        <a:rPr lang="el-GR" sz="2400" dirty="0" smtClean="0">
                          <a:solidFill>
                            <a:srgbClr val="FF0000"/>
                          </a:solidFill>
                        </a:rPr>
                        <a:t>Ενίσχυση</a:t>
                      </a:r>
                      <a:r>
                        <a:rPr lang="el-GR" sz="2400" dirty="0" smtClean="0"/>
                        <a:t>: τρακτέρ (</a:t>
                      </a:r>
                      <a:r>
                        <a:rPr lang="el-GR" sz="2400" baseline="0" dirty="0" smtClean="0"/>
                        <a:t>φυσική δύναμη</a:t>
                      </a:r>
                      <a:r>
                        <a:rPr lang="el-GR" sz="2400" dirty="0" smtClean="0"/>
                        <a:t>)</a:t>
                      </a:r>
                      <a:endParaRPr lang="en-GB" sz="2400" dirty="0"/>
                    </a:p>
                  </a:txBody>
                  <a:tcPr/>
                </a:tc>
                <a:tc>
                  <a:txBody>
                    <a:bodyPr/>
                    <a:lstStyle/>
                    <a:p>
                      <a:pPr algn="l"/>
                      <a:r>
                        <a:rPr lang="el-GR" sz="2400" dirty="0" smtClean="0">
                          <a:solidFill>
                            <a:srgbClr val="FF0000"/>
                          </a:solidFill>
                        </a:rPr>
                        <a:t>Ενίσχυση: </a:t>
                      </a:r>
                      <a:r>
                        <a:rPr lang="el-GR" sz="2400" dirty="0" smtClean="0">
                          <a:solidFill>
                            <a:schemeClr val="tx1"/>
                          </a:solidFill>
                        </a:rPr>
                        <a:t>υπολογιστής</a:t>
                      </a:r>
                      <a:r>
                        <a:rPr lang="el-GR" sz="2400" baseline="0" dirty="0" smtClean="0">
                          <a:solidFill>
                            <a:schemeClr val="tx1"/>
                          </a:solidFill>
                        </a:rPr>
                        <a:t> τσέπης (δυνατότητα υπολογισμών)</a:t>
                      </a:r>
                      <a:r>
                        <a:rPr lang="el-GR" sz="2400" dirty="0" smtClean="0">
                          <a:solidFill>
                            <a:schemeClr val="tx1"/>
                          </a:solidFill>
                        </a:rPr>
                        <a:t> </a:t>
                      </a:r>
                      <a:endParaRPr lang="en-GB" sz="2400" dirty="0">
                        <a:solidFill>
                          <a:schemeClr val="tx1"/>
                        </a:solidFill>
                      </a:endParaRPr>
                    </a:p>
                  </a:txBody>
                  <a:tcPr/>
                </a:tc>
              </a:tr>
              <a:tr h="1362928">
                <a:tc>
                  <a:txBody>
                    <a:bodyPr/>
                    <a:lstStyle/>
                    <a:p>
                      <a:pPr algn="l"/>
                      <a:r>
                        <a:rPr lang="el-GR" sz="2400" dirty="0" smtClean="0">
                          <a:solidFill>
                            <a:srgbClr val="FF0000"/>
                          </a:solidFill>
                        </a:rPr>
                        <a:t>Επέκταση</a:t>
                      </a:r>
                      <a:r>
                        <a:rPr lang="el-GR" sz="2400" dirty="0" smtClean="0"/>
                        <a:t>: τηλεσκόπιο ή μικροσκόπιο (επέκταση της όρασης)</a:t>
                      </a:r>
                      <a:endParaRPr lang="en-GB" sz="2400" dirty="0"/>
                    </a:p>
                  </a:txBody>
                  <a:tcPr/>
                </a:tc>
                <a:tc>
                  <a:txBody>
                    <a:bodyPr/>
                    <a:lstStyle/>
                    <a:p>
                      <a:pPr algn="l"/>
                      <a:r>
                        <a:rPr lang="el-GR" sz="2400" dirty="0" smtClean="0">
                          <a:solidFill>
                            <a:srgbClr val="FF0000"/>
                          </a:solidFill>
                        </a:rPr>
                        <a:t>Επέκταση: </a:t>
                      </a:r>
                      <a:r>
                        <a:rPr lang="el-GR" sz="2400" dirty="0" smtClean="0">
                          <a:solidFill>
                            <a:schemeClr val="accent3">
                              <a:lumMod val="75000"/>
                            </a:schemeClr>
                          </a:solidFill>
                        </a:rPr>
                        <a:t>λογισμικό</a:t>
                      </a:r>
                      <a:r>
                        <a:rPr lang="el-GR" sz="2400" baseline="0" dirty="0" smtClean="0">
                          <a:solidFill>
                            <a:schemeClr val="accent3">
                              <a:lumMod val="75000"/>
                            </a:schemeClr>
                          </a:solidFill>
                        </a:rPr>
                        <a:t> ανοικτού τύπου που χρησιμοποιείται σε διερευνητικές δραστηριότητες</a:t>
                      </a:r>
                      <a:endParaRPr lang="en-GB" sz="2400" dirty="0">
                        <a:solidFill>
                          <a:schemeClr val="accent3">
                            <a:lumMod val="75000"/>
                          </a:schemeClr>
                        </a:solidFill>
                      </a:endParaRPr>
                    </a:p>
                  </a:txBody>
                  <a:tcPr/>
                </a:tc>
              </a:tr>
            </a:tbl>
          </a:graphicData>
        </a:graphic>
      </p:graphicFrame>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A0900AAB-7E5A-499B-91DD-B1940B33832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Γενικές προδιαγραφές λογισμικών ανοικτού τύπου (1)</a:t>
            </a:r>
            <a:endParaRPr lang="en-GB" dirty="0"/>
          </a:p>
        </p:txBody>
      </p:sp>
      <p:sp>
        <p:nvSpPr>
          <p:cNvPr id="59395" name="Content Placeholder 2"/>
          <p:cNvSpPr>
            <a:spLocks noGrp="1"/>
          </p:cNvSpPr>
          <p:nvPr>
            <p:ph idx="1"/>
          </p:nvPr>
        </p:nvSpPr>
        <p:spPr>
          <a:xfrm>
            <a:off x="928688" y="1643063"/>
            <a:ext cx="7862887" cy="4462462"/>
          </a:xfrm>
        </p:spPr>
        <p:txBody>
          <a:bodyPr/>
          <a:lstStyle/>
          <a:p>
            <a:r>
              <a:rPr lang="el-GR" sz="2800" dirty="0" smtClean="0"/>
              <a:t>προωθεί τις υπάρχουσες εμπειρίες των μαθητών και προσφέρει πολλαπλές προοπτικές της μαθησιακής κατάστασης καθώς και εργαλεία εκτίμησής της </a:t>
            </a:r>
            <a:endParaRPr lang="en-GB" sz="2800" b="1" dirty="0" smtClean="0"/>
          </a:p>
          <a:p>
            <a:r>
              <a:rPr lang="el-GR" sz="2800" dirty="0" smtClean="0"/>
              <a:t>παρέχει νέες καθώς και αυθεντικές εμπειρίες στους μαθητές σχετικά με τη διαδικασία οικοδόμησης της γνώσης</a:t>
            </a:r>
            <a:r>
              <a:rPr lang="el-GR" sz="2400" dirty="0" smtClean="0"/>
              <a:t> </a:t>
            </a:r>
            <a:endParaRPr lang="en-GB" sz="2400" b="1" dirty="0" smtClean="0"/>
          </a:p>
          <a:p>
            <a:endParaRPr lang="en-GB" sz="24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55BF421D-7AA0-48BC-8DCA-9E8C2B483C21}"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idx="4294967295"/>
          </p:nvPr>
        </p:nvSpPr>
        <p:spPr bwMode="auto"/>
        <p:txBody>
          <a:bodyPr vert="horz" wrap="square" lIns="91440" tIns="45720" rIns="91440" bIns="45720" numCol="1" anchorCtr="0" compatLnSpc="1">
            <a:prstTxWarp prst="textNoShape">
              <a:avLst/>
            </a:prstTxWarp>
            <a:normAutofit fontScale="90000"/>
          </a:bodyPr>
          <a:lstStyle/>
          <a:p>
            <a:pPr>
              <a:defRPr/>
            </a:pPr>
            <a:r>
              <a:rPr lang="el-GR" sz="3900" dirty="0" smtClean="0">
                <a:effectLst>
                  <a:outerShdw blurRad="38100" dist="38100" dir="2700000" algn="tl">
                    <a:srgbClr val="C0C0C0"/>
                  </a:outerShdw>
                </a:effectLst>
              </a:rPr>
              <a:t>Γενικές προδιαγραφές λογισμικών ανοικτού τύπου (</a:t>
            </a:r>
            <a:r>
              <a:rPr lang="el-GR" sz="3900" dirty="0" smtClean="0">
                <a:effectLst>
                  <a:outerShdw blurRad="38100" dist="38100" dir="2700000" algn="tl">
                    <a:srgbClr val="C0C0C0"/>
                  </a:outerShdw>
                </a:effectLst>
                <a:latin typeface="Arial" charset="0"/>
              </a:rPr>
              <a:t>2</a:t>
            </a:r>
            <a:r>
              <a:rPr lang="el-GR" sz="3900" dirty="0" smtClean="0">
                <a:effectLst>
                  <a:outerShdw blurRad="38100" dist="38100" dir="2700000" algn="tl">
                    <a:srgbClr val="C0C0C0"/>
                  </a:outerShdw>
                </a:effectLst>
              </a:rPr>
              <a:t>)</a:t>
            </a:r>
          </a:p>
        </p:txBody>
      </p:sp>
      <p:sp>
        <p:nvSpPr>
          <p:cNvPr id="60419" name="Rectangle 3"/>
          <p:cNvSpPr>
            <a:spLocks noGrp="1"/>
          </p:cNvSpPr>
          <p:nvPr>
            <p:ph type="body" idx="4294967295"/>
          </p:nvPr>
        </p:nvSpPr>
        <p:spPr/>
        <p:txBody>
          <a:bodyPr/>
          <a:lstStyle/>
          <a:p>
            <a:r>
              <a:rPr lang="el-GR" sz="2000" dirty="0" smtClean="0"/>
              <a:t>υποστηρίζει την ενσωμάτωση της μάθησης σε ρεαλιστικά περιβάλλοντα τα οποία σχετίζονται άμεσα (ή προσομοιάζουν) με τον πραγματικό κόσμο</a:t>
            </a:r>
            <a:endParaRPr lang="el-GR" sz="2000" dirty="0" smtClean="0">
              <a:latin typeface="Arial" charset="0"/>
            </a:endParaRPr>
          </a:p>
          <a:p>
            <a:r>
              <a:rPr lang="el-GR" sz="2000" dirty="0" smtClean="0">
                <a:latin typeface="Arial" charset="0"/>
              </a:rPr>
              <a:t>Σημείωση: αυθεντικά και ρεαλιστικά είναι τα περιβάλλονται που επιτρέπουν δραστηριότητες τις οποίες ο μαθητής αντιλαμβάνεται ως χρήσιμες εκτός σχολείου και κοινωνικά επιθυμητές στην καθημερινή του ζωή. Η μάθηση που λαμβάνει χώρα σε τέτοια περιβάλλοντα είναι δυνατόν να μεταφερθεί ευκολότερα σε παρόμοιες καταστάσεις στο πλαίσιο της καθημερινής ζωής.</a:t>
            </a:r>
            <a:r>
              <a:rPr lang="el-GR" sz="2000" dirty="0" smtClean="0">
                <a:latin typeface="Gill Sans MT" pitchFamily="34" charset="0"/>
              </a:rPr>
              <a:t> </a:t>
            </a:r>
            <a:endParaRPr lang="el-GR" sz="2000" dirty="0" smtClean="0"/>
          </a:p>
          <a:p>
            <a:r>
              <a:rPr lang="el-GR" sz="2000" dirty="0" smtClean="0"/>
              <a:t>ενθαρρύνει την έκφραση των απόψεων, των αντιλήψεων, των ιδεών και των νοητικών μοντέλων των μαθητών στο πλαίσιο της μαθησιακής διαδικασίας </a:t>
            </a:r>
            <a:endParaRPr lang="en-GB" sz="2000" b="1" dirty="0" smtClean="0"/>
          </a:p>
          <a:p>
            <a:pPr>
              <a:buFont typeface="Wingdings 2" pitchFamily="18" charset="2"/>
              <a:buNone/>
            </a:pPr>
            <a:r>
              <a:rPr lang="el-GR" sz="2000" dirty="0" smtClean="0"/>
              <a:t> </a:t>
            </a:r>
            <a:endParaRPr lang="en-GB" sz="2000" b="1" dirty="0" smtClean="0"/>
          </a:p>
          <a:p>
            <a:endParaRPr lang="el-GR" sz="2800" dirty="0" smtClean="0">
              <a:latin typeface="Gill Sans MT"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Γενικές προδιαγραφές λογισμικών ανοικτού τύπου (2)</a:t>
            </a:r>
            <a:endParaRPr lang="en-GB" dirty="0"/>
          </a:p>
        </p:txBody>
      </p:sp>
      <p:sp>
        <p:nvSpPr>
          <p:cNvPr id="61443" name="Content Placeholder 2"/>
          <p:cNvSpPr>
            <a:spLocks noGrp="1"/>
          </p:cNvSpPr>
          <p:nvPr>
            <p:ph idx="1"/>
          </p:nvPr>
        </p:nvSpPr>
        <p:spPr>
          <a:xfrm>
            <a:off x="1000125" y="1643063"/>
            <a:ext cx="7934325" cy="4605337"/>
          </a:xfrm>
        </p:spPr>
        <p:txBody>
          <a:bodyPr/>
          <a:lstStyle/>
          <a:p>
            <a:r>
              <a:rPr lang="el-GR" sz="2400" dirty="0" smtClean="0"/>
              <a:t>προσφέρει και ενθαρρύνει χρήσεις πολλαπλών και ταυτόχρονων μορφών αναπαράστασης της πραγματικότητας (διαισθητικού αλλά και συμβολικού ή φορμαλιστικού τύπου) </a:t>
            </a:r>
            <a:endParaRPr lang="el-GR" sz="2400" b="1" dirty="0" smtClean="0">
              <a:latin typeface="Arial" charset="0"/>
            </a:endParaRPr>
          </a:p>
          <a:p>
            <a:r>
              <a:rPr lang="el-GR" sz="2000" b="1" dirty="0" smtClean="0">
                <a:latin typeface="Arial" charset="0"/>
              </a:rPr>
              <a:t>Σημείωση</a:t>
            </a:r>
            <a:r>
              <a:rPr lang="el-GR" sz="2000" dirty="0" smtClean="0">
                <a:latin typeface="Arial" charset="0"/>
              </a:rPr>
              <a:t>: </a:t>
            </a:r>
            <a:r>
              <a:rPr lang="el-GR" sz="2000" i="1" dirty="0" smtClean="0">
                <a:latin typeface="Arial" charset="0"/>
              </a:rPr>
              <a:t>Οι εξωτερικές αναπαραστάσεις αναπαριστούν, συμβολίζουν ή απεικονίζουν αντικείμενα ή διαδικασίες και μπορεί να είναι εικόνες, κινούμενες εικόνες, βίντεο, γραφήματα, σύμβολα, κείμενα. Μπορεί να είναι με άλλα λόγια εικονικές (ή συγκεκριμένες, δηλαδή αυτό που αναπαριστά μοιάζει διαισθητικά με αυτό που αναπαρίσταται, όπως για παράδειγμα ένα σκίτσο που αναπαριστά ένα αντικείμενο) ή συμβολικές (ή αφηρημένες, δηλαδή αυτό που αναπαριστά δεν μοιάζει διαισθητικά με αυτό που αναπαρίσταται, όπως για παράδειγμα η λέξη που συμβολίζει ένα αντικείμενο). Οι εξωτερικές αναπαραστάσεις είναι απαραίτητες για να παρουσιάσουμε και να χειριστούμε την πληροφορία.</a:t>
            </a:r>
            <a:r>
              <a:rPr lang="el-GR" sz="2000" i="1" dirty="0" smtClean="0">
                <a:latin typeface="Gill Sans MT" pitchFamily="34" charset="0"/>
              </a:rPr>
              <a:t> </a:t>
            </a:r>
            <a:endParaRPr lang="en-GB" sz="2000" i="1"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4ACB2BEC-CD37-4EF4-A987-097D02D56ECE}"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idx="4294967295"/>
          </p:nvPr>
        </p:nvSpPr>
        <p:spPr bwMode="auto"/>
        <p:txBody>
          <a:bodyPr vert="horz" wrap="square" lIns="91440" tIns="45720" rIns="91440" bIns="45720" numCol="1" anchorCtr="0" compatLnSpc="1">
            <a:prstTxWarp prst="textNoShape">
              <a:avLst/>
            </a:prstTxWarp>
            <a:normAutofit fontScale="90000"/>
          </a:bodyPr>
          <a:lstStyle/>
          <a:p>
            <a:pPr>
              <a:defRPr/>
            </a:pPr>
            <a:r>
              <a:rPr lang="el-GR" sz="3900" dirty="0" smtClean="0">
                <a:effectLst>
                  <a:outerShdw blurRad="38100" dist="38100" dir="2700000" algn="tl">
                    <a:srgbClr val="C0C0C0"/>
                  </a:outerShdw>
                </a:effectLst>
              </a:rPr>
              <a:t>Γενικές προδιαγραφές λογισμικών ανοικτού τύπου (</a:t>
            </a:r>
            <a:r>
              <a:rPr lang="el-GR" sz="3900" dirty="0" smtClean="0">
                <a:effectLst>
                  <a:outerShdw blurRad="38100" dist="38100" dir="2700000" algn="tl">
                    <a:srgbClr val="C0C0C0"/>
                  </a:outerShdw>
                </a:effectLst>
                <a:latin typeface="Arial" charset="0"/>
              </a:rPr>
              <a:t>3</a:t>
            </a:r>
            <a:r>
              <a:rPr lang="el-GR" sz="3900" dirty="0" smtClean="0">
                <a:effectLst>
                  <a:outerShdw blurRad="38100" dist="38100" dir="2700000" algn="tl">
                    <a:srgbClr val="C0C0C0"/>
                  </a:outerShdw>
                </a:effectLst>
              </a:rPr>
              <a:t>)</a:t>
            </a:r>
          </a:p>
        </p:txBody>
      </p:sp>
      <p:sp>
        <p:nvSpPr>
          <p:cNvPr id="62467" name="Rectangle 3"/>
          <p:cNvSpPr>
            <a:spLocks noGrp="1"/>
          </p:cNvSpPr>
          <p:nvPr>
            <p:ph type="body" idx="4294967295"/>
          </p:nvPr>
        </p:nvSpPr>
        <p:spPr/>
        <p:txBody>
          <a:bodyPr/>
          <a:lstStyle/>
          <a:p>
            <a:r>
              <a:rPr lang="el-GR" sz="2400" dirty="0" smtClean="0"/>
              <a:t>προωθεί την ενθάρρυνση της προσωπικής επίγνωσης στη διαδικασία οικοδόμησης της γνώσης</a:t>
            </a:r>
          </a:p>
          <a:p>
            <a:r>
              <a:rPr lang="el-GR" sz="2400" dirty="0" smtClean="0"/>
              <a:t>προωθεί την εμπέδωση της μάθησης μέσω κοινωνικής εμπειρίας και αλληλεπίδρασης </a:t>
            </a:r>
            <a:endParaRPr lang="el-GR" sz="2400" b="1" dirty="0" smtClean="0"/>
          </a:p>
          <a:p>
            <a:pPr lvl="1"/>
            <a:r>
              <a:rPr lang="el-GR" sz="2000" dirty="0" smtClean="0"/>
              <a:t>Στο σημείο αυτό η </a:t>
            </a:r>
            <a:r>
              <a:rPr lang="el-GR" sz="2000" dirty="0" err="1" smtClean="0"/>
              <a:t>εποικοδομιστική</a:t>
            </a:r>
            <a:r>
              <a:rPr lang="el-GR" sz="2000" dirty="0" smtClean="0"/>
              <a:t> προσέγγιση συναντά την </a:t>
            </a:r>
            <a:r>
              <a:rPr lang="el-GR" sz="2000" dirty="0" err="1" smtClean="0"/>
              <a:t>κοινωνικοπολιτισμική</a:t>
            </a:r>
            <a:r>
              <a:rPr lang="el-GR" sz="2000" dirty="0" smtClean="0"/>
              <a:t> προσέγγιση </a:t>
            </a:r>
            <a:endParaRPr lang="en-GB" sz="2000" dirty="0" smtClean="0"/>
          </a:p>
          <a:p>
            <a:endParaRPr lang="el-GR" dirty="0" smtClean="0">
              <a:latin typeface="Gill Sans M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4400" b="1" dirty="0" smtClean="0"/>
              <a:t>Εκπαιδευτικό Λογισμικό (2)</a:t>
            </a:r>
            <a:endParaRPr lang="en-GB" dirty="0"/>
          </a:p>
        </p:txBody>
      </p:sp>
      <p:sp>
        <p:nvSpPr>
          <p:cNvPr id="17411" name="Content Placeholder 2"/>
          <p:cNvSpPr>
            <a:spLocks noGrp="1"/>
          </p:cNvSpPr>
          <p:nvPr>
            <p:ph idx="1"/>
          </p:nvPr>
        </p:nvSpPr>
        <p:spPr>
          <a:xfrm>
            <a:off x="1143000" y="1447800"/>
            <a:ext cx="7572375" cy="4800600"/>
          </a:xfrm>
        </p:spPr>
        <p:txBody>
          <a:bodyPr/>
          <a:lstStyle/>
          <a:p>
            <a:r>
              <a:rPr lang="el-GR" sz="2400" dirty="0" smtClean="0"/>
              <a:t>Συχνά, αντί του όρου «εκπαιδευτικό λογισμικό», χρησιμοποιείται ο όρος «</a:t>
            </a:r>
            <a:r>
              <a:rPr lang="el-GR" sz="2400" b="1" i="1" dirty="0" smtClean="0"/>
              <a:t>υπολογιστικό περιβάλλον για τη διδασκαλία και την ανθρώπινη μάθηση</a:t>
            </a:r>
            <a:r>
              <a:rPr lang="el-GR" sz="2400" dirty="0" smtClean="0"/>
              <a:t>». </a:t>
            </a:r>
            <a:endParaRPr lang="en-GB" sz="2400" dirty="0" smtClean="0"/>
          </a:p>
          <a:p>
            <a:r>
              <a:rPr lang="el-GR" sz="2400" dirty="0" smtClean="0"/>
              <a:t>Η </a:t>
            </a:r>
            <a:r>
              <a:rPr lang="el-GR" sz="2400" b="1" i="1" dirty="0" smtClean="0"/>
              <a:t>υπολογιστική υποστήριξη της διδασκαλίας</a:t>
            </a:r>
          </a:p>
          <a:p>
            <a:pPr lvl="1"/>
            <a:r>
              <a:rPr lang="el-GR" sz="2000" dirty="0" smtClean="0"/>
              <a:t>Σχετίζεται με τη βοήθεια προς το μαθητή ώστε να προσεγγίσει και να οικοδομήσει μια προκαθορισμένη από το αναλυτικό πρόγραμμα ύλη </a:t>
            </a:r>
            <a:r>
              <a:rPr lang="en-GB" sz="2000" dirty="0" smtClean="0"/>
              <a:t>(</a:t>
            </a:r>
            <a:r>
              <a:rPr lang="el-GR" sz="2000" dirty="0" smtClean="0"/>
              <a:t>σχετίζεται κυρίως με τον συμπεριφορισμό</a:t>
            </a:r>
            <a:r>
              <a:rPr lang="en-GB" sz="2000" dirty="0" smtClean="0"/>
              <a:t>)</a:t>
            </a:r>
            <a:endParaRPr lang="el-GR" sz="2000" dirty="0" smtClean="0"/>
          </a:p>
          <a:p>
            <a:r>
              <a:rPr lang="el-GR" sz="2400" dirty="0" smtClean="0">
                <a:solidFill>
                  <a:srgbClr val="FF0000"/>
                </a:solidFill>
              </a:rPr>
              <a:t>Η </a:t>
            </a:r>
            <a:r>
              <a:rPr lang="el-GR" sz="2400" b="1" i="1" dirty="0" smtClean="0">
                <a:solidFill>
                  <a:srgbClr val="FF0000"/>
                </a:solidFill>
              </a:rPr>
              <a:t>υπολογιστική υποστήριξη της μάθησης</a:t>
            </a:r>
          </a:p>
          <a:p>
            <a:pPr lvl="1"/>
            <a:r>
              <a:rPr lang="el-GR" sz="2000" dirty="0" smtClean="0">
                <a:solidFill>
                  <a:srgbClr val="FF0000"/>
                </a:solidFill>
              </a:rPr>
              <a:t>αφορά στην ενίσχυση του μαθητή ώστε να αναπτύξει δεξιότητες υψηλού επιπέδου που θα τον καταστήσουν ικανό να αντεπεξέλθει στις διαρκώς μεταβαλλόμενες και ολοένα αυξανόμενες απαιτήσεις του σύγχρονου κόσμου (σχετίζεται κυρίως με τον </a:t>
            </a:r>
            <a:r>
              <a:rPr lang="el-GR" sz="2000" dirty="0" err="1" smtClean="0">
                <a:solidFill>
                  <a:srgbClr val="FF0000"/>
                </a:solidFill>
              </a:rPr>
              <a:t>εποικοδομισμό</a:t>
            </a:r>
            <a:r>
              <a:rPr lang="el-GR" sz="2000" dirty="0" smtClean="0">
                <a:solidFill>
                  <a:srgbClr val="FF0000"/>
                </a:solidFill>
              </a:rPr>
              <a:t>)</a:t>
            </a:r>
            <a:endParaRPr lang="en-GB" sz="2000" dirty="0" smtClean="0">
              <a:solidFill>
                <a:srgbClr val="FF0000"/>
              </a:solidFill>
            </a:endParaRPr>
          </a:p>
          <a:p>
            <a:endParaRPr lang="en-GB" dirty="0" smtClean="0"/>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58599FF3-24B4-4229-B928-000365922C9F}"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normAutofit fontScale="90000"/>
          </a:bodyPr>
          <a:lstStyle/>
          <a:p>
            <a:r>
              <a:rPr lang="el-GR" sz="3900" dirty="0" smtClean="0">
                <a:effectLst/>
                <a:latin typeface="Arial" charset="0"/>
              </a:rPr>
              <a:t>Ειδικές προδιαγραφές λογισμικών εικαστικών</a:t>
            </a:r>
          </a:p>
        </p:txBody>
      </p:sp>
      <p:sp>
        <p:nvSpPr>
          <p:cNvPr id="63491" name="Rectangle 3"/>
          <p:cNvSpPr>
            <a:spLocks noGrp="1"/>
          </p:cNvSpPr>
          <p:nvPr>
            <p:ph type="body" idx="4294967295"/>
          </p:nvPr>
        </p:nvSpPr>
        <p:spPr/>
        <p:txBody>
          <a:bodyPr/>
          <a:lstStyle/>
          <a:p>
            <a:pPr>
              <a:lnSpc>
                <a:spcPct val="80000"/>
              </a:lnSpc>
            </a:pPr>
            <a:r>
              <a:rPr lang="el-GR" sz="2400" dirty="0" smtClean="0">
                <a:latin typeface="Comic Sans MS" pitchFamily="66" charset="0"/>
              </a:rPr>
              <a:t>Τα προγράμματα που αναπτύσσονται με βασική επιδίωξη την ανάπτυξη της δημιουργικότητας και αφορούν τα εικαστικά, οφείλουν να:</a:t>
            </a:r>
          </a:p>
          <a:p>
            <a:pPr>
              <a:lnSpc>
                <a:spcPct val="80000"/>
              </a:lnSpc>
            </a:pPr>
            <a:r>
              <a:rPr lang="el-GR" sz="2400" dirty="0" smtClean="0">
                <a:latin typeface="Comic Sans MS" pitchFamily="66" charset="0"/>
              </a:rPr>
              <a:t> ενεργοποιούν τις φυσικές ικανότητες των παιδιών, </a:t>
            </a:r>
          </a:p>
          <a:p>
            <a:pPr lvl="1">
              <a:lnSpc>
                <a:spcPct val="80000"/>
              </a:lnSpc>
            </a:pPr>
            <a:r>
              <a:rPr lang="el-GR" sz="2400" dirty="0" smtClean="0">
                <a:latin typeface="Comic Sans MS" pitchFamily="66" charset="0"/>
              </a:rPr>
              <a:t>συγκινούν, </a:t>
            </a:r>
          </a:p>
          <a:p>
            <a:pPr lvl="1">
              <a:lnSpc>
                <a:spcPct val="80000"/>
              </a:lnSpc>
            </a:pPr>
            <a:r>
              <a:rPr lang="el-GR" sz="2400" dirty="0" smtClean="0">
                <a:latin typeface="Gill Sans MT" pitchFamily="34" charset="0"/>
              </a:rPr>
              <a:t>µ</a:t>
            </a:r>
            <a:r>
              <a:rPr lang="el-GR" sz="2400" dirty="0" err="1" smtClean="0">
                <a:latin typeface="Comic Sans MS" pitchFamily="66" charset="0"/>
              </a:rPr>
              <a:t>αγεύουν</a:t>
            </a:r>
            <a:r>
              <a:rPr lang="el-GR" sz="2400" dirty="0" smtClean="0">
                <a:latin typeface="Comic Sans MS" pitchFamily="66" charset="0"/>
              </a:rPr>
              <a:t>, </a:t>
            </a:r>
          </a:p>
          <a:p>
            <a:pPr lvl="1">
              <a:lnSpc>
                <a:spcPct val="80000"/>
              </a:lnSpc>
            </a:pPr>
            <a:r>
              <a:rPr lang="el-GR" sz="2400" dirty="0" smtClean="0">
                <a:latin typeface="Comic Sans MS" pitchFamily="66" charset="0"/>
              </a:rPr>
              <a:t>αφυπνίζουν την περιέργειά τους, </a:t>
            </a:r>
          </a:p>
          <a:p>
            <a:pPr lvl="1">
              <a:lnSpc>
                <a:spcPct val="80000"/>
              </a:lnSpc>
            </a:pPr>
            <a:r>
              <a:rPr lang="el-GR" sz="2400" dirty="0" smtClean="0">
                <a:latin typeface="Comic Sans MS" pitchFamily="66" charset="0"/>
              </a:rPr>
              <a:t>κινητοποιούν τη φαντασία, </a:t>
            </a:r>
          </a:p>
          <a:p>
            <a:pPr lvl="1">
              <a:lnSpc>
                <a:spcPct val="80000"/>
              </a:lnSpc>
            </a:pPr>
            <a:r>
              <a:rPr lang="el-GR" sz="2400" dirty="0" smtClean="0">
                <a:latin typeface="Comic Sans MS" pitchFamily="66" charset="0"/>
              </a:rPr>
              <a:t>ενθαρρύνουν την έκφραση, </a:t>
            </a:r>
          </a:p>
          <a:p>
            <a:pPr lvl="1">
              <a:lnSpc>
                <a:spcPct val="80000"/>
              </a:lnSpc>
            </a:pPr>
            <a:r>
              <a:rPr lang="el-GR" sz="2400" dirty="0" smtClean="0">
                <a:latin typeface="Comic Sans MS" pitchFamily="66" charset="0"/>
              </a:rPr>
              <a:t>καλλιεργούν τη </a:t>
            </a:r>
            <a:r>
              <a:rPr lang="el-GR" sz="2400" dirty="0" err="1" smtClean="0">
                <a:latin typeface="Comic Sans MS" pitchFamily="66" charset="0"/>
              </a:rPr>
              <a:t>δη</a:t>
            </a:r>
            <a:r>
              <a:rPr lang="el-GR" sz="2400" dirty="0" err="1" smtClean="0">
                <a:latin typeface="Gill Sans MT" pitchFamily="34" charset="0"/>
              </a:rPr>
              <a:t>µ</a:t>
            </a:r>
            <a:r>
              <a:rPr lang="el-GR" sz="2400" dirty="0" err="1" smtClean="0">
                <a:latin typeface="Comic Sans MS" pitchFamily="66" charset="0"/>
              </a:rPr>
              <a:t>ιουργικότητα</a:t>
            </a:r>
            <a:r>
              <a:rPr lang="el-GR" sz="2400" dirty="0" smtClean="0">
                <a:latin typeface="Comic Sans MS" pitchFamily="66" charset="0"/>
              </a:rPr>
              <a:t> </a:t>
            </a:r>
          </a:p>
          <a:p>
            <a:pPr lvl="1">
              <a:lnSpc>
                <a:spcPct val="80000"/>
              </a:lnSpc>
            </a:pPr>
            <a:r>
              <a:rPr lang="el-GR" sz="2400" dirty="0" smtClean="0">
                <a:latin typeface="Comic Sans MS" pitchFamily="66" charset="0"/>
              </a:rPr>
              <a:t>και δίνουν ευκαιρίες για </a:t>
            </a:r>
            <a:r>
              <a:rPr lang="el-GR" sz="2400" dirty="0" err="1" smtClean="0">
                <a:latin typeface="Comic Sans MS" pitchFamily="66" charset="0"/>
              </a:rPr>
              <a:t>πειρα</a:t>
            </a:r>
            <a:r>
              <a:rPr lang="el-GR" sz="2400" dirty="0" err="1" smtClean="0">
                <a:latin typeface="Gill Sans MT" pitchFamily="34" charset="0"/>
              </a:rPr>
              <a:t>µ</a:t>
            </a:r>
            <a:r>
              <a:rPr lang="el-GR" sz="2400" dirty="0" err="1" smtClean="0">
                <a:latin typeface="Comic Sans MS" pitchFamily="66" charset="0"/>
              </a:rPr>
              <a:t>ατισ</a:t>
            </a:r>
            <a:r>
              <a:rPr lang="el-GR" sz="2400" dirty="0" err="1" smtClean="0">
                <a:latin typeface="Gill Sans MT" pitchFamily="34" charset="0"/>
              </a:rPr>
              <a:t>µ</a:t>
            </a:r>
            <a:r>
              <a:rPr lang="el-GR" sz="2400" dirty="0" err="1" smtClean="0">
                <a:latin typeface="Comic Sans MS" pitchFamily="66" charset="0"/>
              </a:rPr>
              <a:t>ό</a:t>
            </a:r>
            <a:r>
              <a:rPr lang="el-GR" sz="2400" dirty="0" smtClean="0">
                <a:latin typeface="Comic Sans MS" pitchFamily="66" charset="0"/>
              </a:rPr>
              <a:t> </a:t>
            </a:r>
            <a:r>
              <a:rPr lang="el-GR" sz="2400" dirty="0" smtClean="0">
                <a:latin typeface="Gill Sans MT" pitchFamily="34" charset="0"/>
              </a:rPr>
              <a:t>µ</a:t>
            </a:r>
            <a:r>
              <a:rPr lang="el-GR" sz="2400" dirty="0" smtClean="0">
                <a:latin typeface="Comic Sans MS" pitchFamily="66" charset="0"/>
              </a:rPr>
              <a:t>ε υλικά και τεχνικές. </a:t>
            </a:r>
          </a:p>
          <a:p>
            <a:pPr>
              <a:lnSpc>
                <a:spcPct val="80000"/>
              </a:lnSpc>
            </a:pPr>
            <a:endParaRPr lang="el-GR" sz="2800" dirty="0" smtClean="0">
              <a:latin typeface="Gill Sans MT"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normAutofit fontScale="90000"/>
          </a:bodyPr>
          <a:lstStyle/>
          <a:p>
            <a:r>
              <a:rPr lang="el-GR" sz="3900" dirty="0" smtClean="0">
                <a:effectLst/>
                <a:latin typeface="Arial" charset="0"/>
              </a:rPr>
              <a:t>Ειδικές προδιαγραφές λογισμικών εικαστικών</a:t>
            </a:r>
          </a:p>
        </p:txBody>
      </p:sp>
      <p:sp>
        <p:nvSpPr>
          <p:cNvPr id="64515" name="Rectangle 3"/>
          <p:cNvSpPr>
            <a:spLocks noGrp="1"/>
          </p:cNvSpPr>
          <p:nvPr>
            <p:ph type="body" idx="4294967295"/>
          </p:nvPr>
        </p:nvSpPr>
        <p:spPr/>
        <p:txBody>
          <a:bodyPr/>
          <a:lstStyle/>
          <a:p>
            <a:pPr marL="692150" indent="-609600">
              <a:lnSpc>
                <a:spcPct val="80000"/>
              </a:lnSpc>
            </a:pPr>
            <a:r>
              <a:rPr lang="el-GR" sz="2000" b="1" dirty="0" smtClean="0">
                <a:latin typeface="Arial" charset="0"/>
              </a:rPr>
              <a:t>Καλλιτεχνική δημιουργία: το εκπαιδευτικό λογισμικό οφείλει να παρέχει δυνατότητες ώστε τα παιδιά να αναπτύσσουν ενδιαφέρον για την καλλιτεχνική </a:t>
            </a:r>
            <a:r>
              <a:rPr lang="el-GR" sz="2000" b="1" dirty="0" err="1" smtClean="0">
                <a:latin typeface="Arial" charset="0"/>
              </a:rPr>
              <a:t>δηµιουργία</a:t>
            </a:r>
            <a:r>
              <a:rPr lang="el-GR" sz="2000" b="1" dirty="0" smtClean="0">
                <a:latin typeface="Arial" charset="0"/>
              </a:rPr>
              <a:t> καθώς και </a:t>
            </a:r>
            <a:r>
              <a:rPr lang="el-GR" sz="2000" b="1" dirty="0" err="1" smtClean="0">
                <a:latin typeface="Arial" charset="0"/>
              </a:rPr>
              <a:t>επιθυµία</a:t>
            </a:r>
            <a:r>
              <a:rPr lang="el-GR" sz="2000" b="1" dirty="0" smtClean="0">
                <a:latin typeface="Arial" charset="0"/>
              </a:rPr>
              <a:t> να </a:t>
            </a:r>
            <a:r>
              <a:rPr lang="el-GR" sz="2000" b="1" dirty="0" err="1" smtClean="0">
                <a:latin typeface="Arial" charset="0"/>
              </a:rPr>
              <a:t>συµµετέχουν</a:t>
            </a:r>
            <a:r>
              <a:rPr lang="el-GR" sz="2000" b="1" dirty="0" smtClean="0">
                <a:latin typeface="Arial" charset="0"/>
              </a:rPr>
              <a:t> σε καλλιτεχνικές δραστηριότητες;</a:t>
            </a:r>
          </a:p>
          <a:p>
            <a:pPr marL="692150" indent="-609600">
              <a:lnSpc>
                <a:spcPct val="80000"/>
              </a:lnSpc>
            </a:pPr>
            <a:r>
              <a:rPr lang="el-GR" sz="2000" b="1" dirty="0" smtClean="0">
                <a:latin typeface="Arial" charset="0"/>
              </a:rPr>
              <a:t>Έκφραση: το εκπαιδευτικό λογισμικό οφείλει να παρέχει δυνατότητες ώστε τα παιδιά να παρατηρούν, </a:t>
            </a:r>
            <a:r>
              <a:rPr lang="el-GR" sz="2000" b="1" dirty="0" err="1" smtClean="0">
                <a:latin typeface="Arial" charset="0"/>
              </a:rPr>
              <a:t>πειραµατίζονται</a:t>
            </a:r>
            <a:r>
              <a:rPr lang="el-GR" sz="2000" b="1" dirty="0" smtClean="0">
                <a:latin typeface="Arial" charset="0"/>
              </a:rPr>
              <a:t> µε διαφορετικά υλικά και τεχνικές, ερευνούν και </a:t>
            </a:r>
            <a:r>
              <a:rPr lang="el-GR" sz="2000" b="1" dirty="0" err="1" smtClean="0">
                <a:latin typeface="Arial" charset="0"/>
              </a:rPr>
              <a:t>χρησιµοποιούν</a:t>
            </a:r>
            <a:r>
              <a:rPr lang="el-GR" sz="2000" b="1" dirty="0" smtClean="0">
                <a:latin typeface="Arial" charset="0"/>
              </a:rPr>
              <a:t> τις </a:t>
            </a:r>
            <a:r>
              <a:rPr lang="el-GR" sz="2000" b="1" dirty="0" err="1" smtClean="0">
                <a:latin typeface="Arial" charset="0"/>
              </a:rPr>
              <a:t>εµπειρίες</a:t>
            </a:r>
            <a:r>
              <a:rPr lang="el-GR" sz="2000" b="1" dirty="0" smtClean="0">
                <a:latin typeface="Arial" charset="0"/>
              </a:rPr>
              <a:t> και τις ιδέες τους ως στοιχεία καλλιτεχνικής </a:t>
            </a:r>
            <a:r>
              <a:rPr lang="el-GR" sz="2000" b="1" dirty="0" err="1" smtClean="0">
                <a:latin typeface="Arial" charset="0"/>
              </a:rPr>
              <a:t>δηµιουργίας</a:t>
            </a:r>
            <a:r>
              <a:rPr lang="el-GR" sz="2000" b="1" dirty="0" smtClean="0">
                <a:latin typeface="Arial" charset="0"/>
              </a:rPr>
              <a:t> και έκφρασης;</a:t>
            </a:r>
          </a:p>
          <a:p>
            <a:pPr marL="692150" indent="-609600">
              <a:lnSpc>
                <a:spcPct val="80000"/>
              </a:lnSpc>
            </a:pPr>
            <a:r>
              <a:rPr lang="el-GR" sz="2000" b="1" dirty="0" smtClean="0">
                <a:latin typeface="Arial" charset="0"/>
              </a:rPr>
              <a:t>Επικοινωνία: το εκπαιδευτικό λογισμικό οφείλει να παρέχει δυνατότητες ώστε τα παιδιά να ανακαλύπτουν ότι η τέχνη είναι µέσο έκφρασης και επικοινωνίας μεταξύ των ανθρώπων;</a:t>
            </a:r>
          </a:p>
          <a:p>
            <a:pPr marL="692150" indent="-609600">
              <a:lnSpc>
                <a:spcPct val="80000"/>
              </a:lnSpc>
            </a:pPr>
            <a:r>
              <a:rPr lang="el-GR" sz="2000" b="1" dirty="0" smtClean="0">
                <a:latin typeface="Arial" charset="0"/>
              </a:rPr>
              <a:t>το εκπαιδευτικό λογισμικό οφείλει να παρέχει δυνατότητες ώστε τα παιδιά να </a:t>
            </a:r>
            <a:r>
              <a:rPr lang="el-GR" sz="2000" b="1" dirty="0" err="1" smtClean="0">
                <a:latin typeface="Arial" charset="0"/>
              </a:rPr>
              <a:t>χρησιµοποιούν</a:t>
            </a:r>
            <a:r>
              <a:rPr lang="el-GR" sz="2000" b="1" dirty="0" smtClean="0">
                <a:latin typeface="Arial" charset="0"/>
              </a:rPr>
              <a:t> την τέχνη σε </a:t>
            </a:r>
            <a:r>
              <a:rPr lang="el-GR" sz="2000" b="1" dirty="0" err="1" smtClean="0">
                <a:latin typeface="Arial" charset="0"/>
              </a:rPr>
              <a:t>συνδυασµό</a:t>
            </a:r>
            <a:r>
              <a:rPr lang="el-GR" sz="2000" b="1" dirty="0" smtClean="0">
                <a:latin typeface="Arial" charset="0"/>
              </a:rPr>
              <a:t> µε άλλες δραστηριότητες του </a:t>
            </a:r>
            <a:r>
              <a:rPr lang="el-GR" sz="2000" b="1" dirty="0" err="1" smtClean="0">
                <a:latin typeface="Arial" charset="0"/>
              </a:rPr>
              <a:t>προγράµµατος</a:t>
            </a:r>
            <a:r>
              <a:rPr lang="el-GR" sz="2000" b="1" dirty="0" smtClean="0">
                <a:latin typeface="Arial" charset="0"/>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err="1" smtClean="0"/>
              <a:t>Κοινωνικοπολιτισμική</a:t>
            </a:r>
            <a:r>
              <a:rPr lang="el-GR" dirty="0" smtClean="0"/>
              <a:t> θεωρία</a:t>
            </a:r>
            <a:endParaRPr lang="en-GB" dirty="0"/>
          </a:p>
        </p:txBody>
      </p:sp>
      <p:sp>
        <p:nvSpPr>
          <p:cNvPr id="65539" name="Content Placeholder 2"/>
          <p:cNvSpPr>
            <a:spLocks noGrp="1"/>
          </p:cNvSpPr>
          <p:nvPr>
            <p:ph idx="1"/>
          </p:nvPr>
        </p:nvSpPr>
        <p:spPr>
          <a:xfrm>
            <a:off x="1143000" y="1447800"/>
            <a:ext cx="7791450" cy="4800600"/>
          </a:xfrm>
        </p:spPr>
        <p:txBody>
          <a:bodyPr/>
          <a:lstStyle/>
          <a:p>
            <a:r>
              <a:rPr lang="el-GR" dirty="0" smtClean="0"/>
              <a:t>Ο </a:t>
            </a:r>
            <a:r>
              <a:rPr lang="el-GR" dirty="0" err="1" smtClean="0"/>
              <a:t>εποικοδομισμός</a:t>
            </a:r>
            <a:r>
              <a:rPr lang="el-GR" dirty="0" smtClean="0"/>
              <a:t> διακρίνεται από τις </a:t>
            </a:r>
            <a:r>
              <a:rPr lang="el-GR" dirty="0" err="1" smtClean="0"/>
              <a:t>κοινωνικοπολιτισμικές</a:t>
            </a:r>
            <a:r>
              <a:rPr lang="el-GR" dirty="0" smtClean="0"/>
              <a:t> θεωρίες για τη μάθηση</a:t>
            </a:r>
          </a:p>
          <a:p>
            <a:pPr lvl="1"/>
            <a:r>
              <a:rPr lang="el-GR" dirty="0" smtClean="0"/>
              <a:t>Η μάθηση, στο πλαίσιο των θεωριών αυτών, είναι ένα ιστορικό, κοινωνικό και πολιτιστικό φαινόμενο</a:t>
            </a:r>
          </a:p>
          <a:p>
            <a:pPr lvl="1"/>
            <a:r>
              <a:rPr lang="el-GR" dirty="0" smtClean="0"/>
              <a:t>Λαμβάνει χώρα σε ένα πλούσιο περιβάλλον από κοινωνικές αλληλεπιδράσεις</a:t>
            </a:r>
            <a:endParaRPr lang="en-GB" dirty="0" smtClean="0"/>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C8C06E02-3317-44CA-B716-644755405D4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Σύγχρονα περιβάλλοντα μάθησης</a:t>
            </a:r>
            <a:endParaRPr lang="en-GB" dirty="0"/>
          </a:p>
        </p:txBody>
      </p:sp>
      <p:sp>
        <p:nvSpPr>
          <p:cNvPr id="66563" name="Content Placeholder 2"/>
          <p:cNvSpPr>
            <a:spLocks noGrp="1"/>
          </p:cNvSpPr>
          <p:nvPr>
            <p:ph idx="1"/>
          </p:nvPr>
        </p:nvSpPr>
        <p:spPr>
          <a:xfrm>
            <a:off x="571500" y="1285875"/>
            <a:ext cx="8362950" cy="4800600"/>
          </a:xfrm>
        </p:spPr>
        <p:txBody>
          <a:bodyPr/>
          <a:lstStyle/>
          <a:p>
            <a:r>
              <a:rPr lang="el-GR" sz="2800" dirty="0" smtClean="0"/>
              <a:t>Η οικοδόμηση των γνώσεων από τα υποκείμενα που μαθαίνουν βασίζεται: </a:t>
            </a:r>
          </a:p>
          <a:p>
            <a:pPr lvl="1"/>
            <a:r>
              <a:rPr lang="el-GR" sz="2400" dirty="0" smtClean="0"/>
              <a:t>στην ίδια τη δραστηριότητα του μαθητευόμενου ως αυτόνομου όντος που μαθαίνει μέσα από την πράξη. </a:t>
            </a:r>
          </a:p>
          <a:p>
            <a:pPr lvl="1"/>
            <a:r>
              <a:rPr lang="el-GR" sz="2400" dirty="0" smtClean="0"/>
              <a:t>στην προσφορά ευνοϊκών για τη μάθηση καταστάσεων, την αναγκαιότητα δηλαδή της παιδαγωγικής και της διδακτικής. </a:t>
            </a:r>
            <a:endParaRPr lang="en-GB" sz="2400" dirty="0" smtClean="0"/>
          </a:p>
          <a:p>
            <a:pPr lvl="1"/>
            <a:r>
              <a:rPr lang="el-GR" sz="2400" dirty="0" smtClean="0"/>
              <a:t>Στη διαμεσολάβηση του ενήλικα και στο ρόλο του κοινωνικού περιβάλλοντος, αυτό δηλαδή που το παιδί δεν μπορεί να κάνει μόνο του αλλά το πετυχαίνει με τη βοήθεια του άλλου. </a:t>
            </a:r>
            <a:endParaRPr lang="en-GB" sz="2400" dirty="0" smtClean="0"/>
          </a:p>
          <a:p>
            <a:pPr lvl="1"/>
            <a:r>
              <a:rPr lang="el-GR" sz="2400" dirty="0" smtClean="0"/>
              <a:t>Στη χρήση γλωσσικών και συμβολικών μορφών για επικοινωνία και αναπαράσταση. </a:t>
            </a:r>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86CD03FB-848F-4AF7-A4DF-7C5FCFA2421B}"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74638"/>
            <a:ext cx="8072437" cy="1143000"/>
          </a:xfrm>
        </p:spPr>
        <p:txBody>
          <a:bodyPr>
            <a:noAutofit/>
          </a:bodyPr>
          <a:lstStyle/>
          <a:p>
            <a:pPr>
              <a:defRPr/>
            </a:pPr>
            <a:r>
              <a:rPr lang="el-GR" sz="3900" dirty="0" smtClean="0"/>
              <a:t>Σύγχρονα υπολογιστικά περιβάλλοντα μάθησης</a:t>
            </a:r>
            <a:endParaRPr lang="en-GB" sz="3900" dirty="0"/>
          </a:p>
        </p:txBody>
      </p:sp>
      <p:sp>
        <p:nvSpPr>
          <p:cNvPr id="67587" name="Content Placeholder 2"/>
          <p:cNvSpPr>
            <a:spLocks noGrp="1"/>
          </p:cNvSpPr>
          <p:nvPr>
            <p:ph idx="1"/>
          </p:nvPr>
        </p:nvSpPr>
        <p:spPr>
          <a:xfrm>
            <a:off x="1143000" y="1571625"/>
            <a:ext cx="7499350" cy="4800600"/>
          </a:xfrm>
        </p:spPr>
        <p:txBody>
          <a:bodyPr/>
          <a:lstStyle/>
          <a:p>
            <a:r>
              <a:rPr lang="el-GR" sz="2400" dirty="0" smtClean="0"/>
              <a:t>Τα υπολογιστικά μαθησιακά περιβάλλοντα πρέπει να είναι σχεδιασμένα ώστε να διευκολύνουν ενεργητικές &amp; συνεργατικές μαθησιακές διαδικασίες</a:t>
            </a:r>
            <a:endParaRPr lang="en-GB" sz="2400" dirty="0" smtClean="0"/>
          </a:p>
          <a:p>
            <a:r>
              <a:rPr lang="el-GR" sz="2400" dirty="0" smtClean="0"/>
              <a:t>οφείλουν συνεπώς να βοηθούν τους μαθητές </a:t>
            </a:r>
          </a:p>
          <a:p>
            <a:r>
              <a:rPr lang="el-GR" sz="2400" dirty="0" smtClean="0"/>
              <a:t>να κατανοούν και όχι να απομνημονεύουν, </a:t>
            </a:r>
          </a:p>
          <a:p>
            <a:r>
              <a:rPr lang="el-GR" sz="2400" dirty="0" smtClean="0"/>
              <a:t>να προάγουν την αλλαγή των ιδεών τους </a:t>
            </a:r>
          </a:p>
          <a:p>
            <a:r>
              <a:rPr lang="el-GR" sz="2400" dirty="0" smtClean="0"/>
              <a:t>και να γεφυρώνουν το χάσμα που υπάρχει μεταξύ των δραστηριοτήτων που λαμβάνουν χώρα στο σχολείο και αυτών που συνιστούν αυθεντικές πολιτισμικές δραστηριότητες. </a:t>
            </a:r>
            <a:endParaRPr lang="en-GB" sz="2400" dirty="0" smtClean="0"/>
          </a:p>
          <a:p>
            <a:endParaRPr lang="en-GB" sz="2400" dirty="0" smtClean="0"/>
          </a:p>
        </p:txBody>
      </p:sp>
      <p:sp>
        <p:nvSpPr>
          <p:cNvPr id="4" name="Footer Placeholder 3"/>
          <p:cNvSpPr>
            <a:spLocks noGrp="1"/>
          </p:cNvSpPr>
          <p:nvPr>
            <p:ph type="ftr" sz="quarter" idx="11"/>
          </p:nvPr>
        </p:nvSpPr>
        <p:spPr/>
        <p:txBody>
          <a:bodyPr/>
          <a:lstStyle/>
          <a:p>
            <a:pPr>
              <a:defRPr/>
            </a:pPr>
            <a:r>
              <a:rPr lang="el-GR" smtClean="0"/>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B56C0D4C-1E95-4386-BE28-C6D369957345}"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357188"/>
            <a:ext cx="7499350" cy="1143000"/>
          </a:xfrm>
        </p:spPr>
        <p:txBody>
          <a:bodyPr>
            <a:normAutofit fontScale="90000"/>
          </a:bodyPr>
          <a:lstStyle/>
          <a:p>
            <a:pPr>
              <a:defRPr/>
            </a:pPr>
            <a:r>
              <a:rPr lang="el-GR" sz="4400" dirty="0" smtClean="0"/>
              <a:t>Γενικές κατηγορίες εκπαιδευτικού λογισμικού &amp; Θεωρίες Μάθησης</a:t>
            </a:r>
            <a:r>
              <a:rPr lang="en-GB" sz="2800" dirty="0"/>
              <a:t/>
            </a:r>
            <a:br>
              <a:rPr lang="en-GB" sz="2800" dirty="0"/>
            </a:br>
            <a:endParaRPr lang="en-GB" kern="0" dirty="0" smtClean="0">
              <a:effectLst/>
            </a:endParaRPr>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7052CBC0-917D-4E6C-86B4-F01E9D6B23F3}" type="slidenum">
              <a:rPr lang="en-US" smtClean="0"/>
              <a:pPr>
                <a:defRPr/>
              </a:pPr>
              <a:t>55</a:t>
            </a:fld>
            <a:endParaRPr lang="en-US"/>
          </a:p>
        </p:txBody>
      </p:sp>
      <p:sp>
        <p:nvSpPr>
          <p:cNvPr id="68614" name="TextBox 6"/>
          <p:cNvSpPr txBox="1">
            <a:spLocks noChangeArrowheads="1"/>
          </p:cNvSpPr>
          <p:nvPr/>
        </p:nvSpPr>
        <p:spPr bwMode="auto">
          <a:xfrm>
            <a:off x="428625" y="3000375"/>
            <a:ext cx="2833688" cy="369888"/>
          </a:xfrm>
          <a:prstGeom prst="rect">
            <a:avLst/>
          </a:prstGeom>
          <a:noFill/>
          <a:ln w="9525">
            <a:noFill/>
            <a:miter lim="800000"/>
            <a:headEnd/>
            <a:tailEnd/>
          </a:ln>
        </p:spPr>
        <p:txBody>
          <a:bodyPr wrap="none">
            <a:spAutoFit/>
          </a:bodyPr>
          <a:lstStyle/>
          <a:p>
            <a:r>
              <a:rPr lang="el-GR">
                <a:solidFill>
                  <a:srgbClr val="FF0000"/>
                </a:solidFill>
              </a:rPr>
              <a:t>Λογισμικά κλειστού τύπου</a:t>
            </a:r>
            <a:endParaRPr lang="en-GB">
              <a:solidFill>
                <a:srgbClr val="FF0000"/>
              </a:solidFill>
            </a:endParaRPr>
          </a:p>
        </p:txBody>
      </p:sp>
      <p:sp>
        <p:nvSpPr>
          <p:cNvPr id="68615" name="TextBox 7"/>
          <p:cNvSpPr txBox="1">
            <a:spLocks noChangeArrowheads="1"/>
          </p:cNvSpPr>
          <p:nvPr/>
        </p:nvSpPr>
        <p:spPr bwMode="auto">
          <a:xfrm>
            <a:off x="5286375" y="2928938"/>
            <a:ext cx="2849563" cy="369887"/>
          </a:xfrm>
          <a:prstGeom prst="rect">
            <a:avLst/>
          </a:prstGeom>
          <a:noFill/>
          <a:ln w="9525">
            <a:noFill/>
            <a:miter lim="800000"/>
            <a:headEnd/>
            <a:tailEnd/>
          </a:ln>
        </p:spPr>
        <p:txBody>
          <a:bodyPr wrap="none">
            <a:spAutoFit/>
          </a:bodyPr>
          <a:lstStyle/>
          <a:p>
            <a:r>
              <a:rPr lang="el-GR">
                <a:solidFill>
                  <a:srgbClr val="FF0000"/>
                </a:solidFill>
              </a:rPr>
              <a:t>Λογισμικά ανοικτού τύπου</a:t>
            </a:r>
            <a:endParaRPr lang="en-GB">
              <a:solidFill>
                <a:srgbClr val="FF0000"/>
              </a:solidFill>
            </a:endParaRPr>
          </a:p>
        </p:txBody>
      </p:sp>
      <p:grpSp>
        <p:nvGrpSpPr>
          <p:cNvPr id="9" name="8 - Ομάδα"/>
          <p:cNvGrpSpPr/>
          <p:nvPr/>
        </p:nvGrpSpPr>
        <p:grpSpPr>
          <a:xfrm>
            <a:off x="179388" y="1500188"/>
            <a:ext cx="8966200" cy="4968875"/>
            <a:chOff x="179388" y="1500188"/>
            <a:chExt cx="8966200" cy="4968875"/>
          </a:xfrm>
        </p:grpSpPr>
        <p:pic>
          <p:nvPicPr>
            <p:cNvPr id="68613" name="Picture 4"/>
            <p:cNvPicPr>
              <a:picLocks noChangeAspect="1" noChangeArrowheads="1"/>
            </p:cNvPicPr>
            <p:nvPr>
              <p:ph idx="4294967295"/>
            </p:nvPr>
          </p:nvPicPr>
          <p:blipFill>
            <a:blip r:embed="rId3" cstate="print"/>
            <a:srcRect/>
            <a:stretch>
              <a:fillRect/>
            </a:stretch>
          </p:blipFill>
          <p:spPr>
            <a:xfrm>
              <a:off x="179388" y="1500188"/>
              <a:ext cx="8964612" cy="4968875"/>
            </a:xfrm>
            <a:noFill/>
          </p:spPr>
        </p:pic>
        <p:sp>
          <p:nvSpPr>
            <p:cNvPr id="8" name="Oval 7"/>
            <p:cNvSpPr/>
            <p:nvPr/>
          </p:nvSpPr>
          <p:spPr>
            <a:xfrm rot="1946959">
              <a:off x="4397375" y="3070225"/>
              <a:ext cx="4748213" cy="310673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Μοντέλα μάθησης </a:t>
            </a:r>
            <a:r>
              <a:rPr lang="en-GB" b="1" dirty="0" smtClean="0"/>
              <a:t>(</a:t>
            </a:r>
            <a:r>
              <a:rPr lang="el-GR" sz="4400" b="1" dirty="0" smtClean="0"/>
              <a:t>1</a:t>
            </a:r>
            <a:r>
              <a:rPr lang="en-GB" b="1" dirty="0" smtClean="0"/>
              <a:t>)</a:t>
            </a:r>
            <a:endParaRPr lang="en-GB" dirty="0"/>
          </a:p>
        </p:txBody>
      </p:sp>
      <p:sp>
        <p:nvSpPr>
          <p:cNvPr id="18435" name="Content Placeholder 2"/>
          <p:cNvSpPr>
            <a:spLocks noGrp="1"/>
          </p:cNvSpPr>
          <p:nvPr>
            <p:ph idx="1"/>
          </p:nvPr>
        </p:nvSpPr>
        <p:spPr>
          <a:xfrm>
            <a:off x="1000125" y="1447800"/>
            <a:ext cx="7934325" cy="4910138"/>
          </a:xfrm>
        </p:spPr>
        <p:txBody>
          <a:bodyPr/>
          <a:lstStyle/>
          <a:p>
            <a:r>
              <a:rPr lang="el-GR" sz="2800" dirty="0" smtClean="0"/>
              <a:t>Την ανάπτυξη εκπαιδευτικού λογισμικού επιδρούν  οι ακόλουθες ψυχολογικές θεωρίες</a:t>
            </a:r>
          </a:p>
          <a:p>
            <a:pPr lvl="1"/>
            <a:r>
              <a:rPr lang="el-GR" sz="2400" dirty="0" smtClean="0"/>
              <a:t>ο </a:t>
            </a:r>
            <a:r>
              <a:rPr lang="el-GR" sz="2400" b="1" i="1" dirty="0" smtClean="0"/>
              <a:t>συμπεριφορισμός</a:t>
            </a:r>
            <a:r>
              <a:rPr lang="el-GR" sz="2400" dirty="0" smtClean="0"/>
              <a:t> (</a:t>
            </a:r>
            <a:r>
              <a:rPr lang="el-GR" sz="2400" dirty="0" err="1" smtClean="0"/>
              <a:t>behaviorism</a:t>
            </a:r>
            <a:r>
              <a:rPr lang="el-GR" sz="2400" dirty="0" smtClean="0"/>
              <a:t>)</a:t>
            </a:r>
          </a:p>
          <a:p>
            <a:pPr lvl="2"/>
            <a:r>
              <a:rPr lang="en-GB" sz="2000" dirty="0" smtClean="0"/>
              <a:t>Pavlov, Skinner, Crowder, </a:t>
            </a:r>
            <a:r>
              <a:rPr lang="fr-FR" sz="2000" dirty="0" smtClean="0"/>
              <a:t>Gagné</a:t>
            </a:r>
            <a:endParaRPr lang="el-GR" sz="2000" dirty="0" smtClean="0"/>
          </a:p>
          <a:p>
            <a:pPr lvl="1"/>
            <a:r>
              <a:rPr lang="el-GR" sz="2400" dirty="0" smtClean="0"/>
              <a:t>η </a:t>
            </a:r>
            <a:r>
              <a:rPr lang="el-GR" sz="2400" b="1" dirty="0" smtClean="0"/>
              <a:t>γνωστική ψυχολογία </a:t>
            </a:r>
            <a:r>
              <a:rPr lang="el-GR" sz="2400" dirty="0" smtClean="0"/>
              <a:t>(</a:t>
            </a:r>
            <a:r>
              <a:rPr lang="en-GB" sz="2400" dirty="0" smtClean="0"/>
              <a:t>cognitive psychology</a:t>
            </a:r>
            <a:r>
              <a:rPr lang="el-GR" sz="2400" dirty="0" smtClean="0"/>
              <a:t>)</a:t>
            </a:r>
            <a:endParaRPr lang="en-GB" sz="2400" dirty="0" smtClean="0"/>
          </a:p>
          <a:p>
            <a:pPr lvl="2"/>
            <a:r>
              <a:rPr lang="en-GB" sz="2000" dirty="0" smtClean="0"/>
              <a:t>Newell, Simon,  Anderson </a:t>
            </a:r>
          </a:p>
          <a:p>
            <a:pPr lvl="1"/>
            <a:r>
              <a:rPr lang="el-GR" sz="2400" dirty="0" smtClean="0">
                <a:solidFill>
                  <a:srgbClr val="FF0000"/>
                </a:solidFill>
              </a:rPr>
              <a:t>ο </a:t>
            </a:r>
            <a:r>
              <a:rPr lang="el-GR" sz="2400" b="1" i="1" dirty="0" err="1" smtClean="0">
                <a:solidFill>
                  <a:srgbClr val="FF0000"/>
                </a:solidFill>
              </a:rPr>
              <a:t>εποικοδομισμός</a:t>
            </a:r>
            <a:r>
              <a:rPr lang="el-GR" sz="2400" dirty="0" smtClean="0">
                <a:solidFill>
                  <a:srgbClr val="FF0000"/>
                </a:solidFill>
              </a:rPr>
              <a:t> (</a:t>
            </a:r>
            <a:r>
              <a:rPr lang="el-GR" sz="2400" dirty="0" err="1" smtClean="0">
                <a:solidFill>
                  <a:srgbClr val="FF0000"/>
                </a:solidFill>
              </a:rPr>
              <a:t>constructivism</a:t>
            </a:r>
            <a:r>
              <a:rPr lang="el-GR" sz="2400" dirty="0" smtClean="0">
                <a:solidFill>
                  <a:srgbClr val="FF0000"/>
                </a:solidFill>
              </a:rPr>
              <a:t>)</a:t>
            </a:r>
            <a:endParaRPr lang="fr-FR" sz="2400" dirty="0" smtClean="0">
              <a:solidFill>
                <a:srgbClr val="FF0000"/>
              </a:solidFill>
            </a:endParaRPr>
          </a:p>
          <a:p>
            <a:pPr lvl="2"/>
            <a:r>
              <a:rPr lang="fr-FR" sz="2000" dirty="0" smtClean="0">
                <a:solidFill>
                  <a:srgbClr val="FF0000"/>
                </a:solidFill>
              </a:rPr>
              <a:t>Piaget</a:t>
            </a:r>
            <a:r>
              <a:rPr lang="en-GB" sz="2000" dirty="0" smtClean="0">
                <a:solidFill>
                  <a:srgbClr val="FF0000"/>
                </a:solidFill>
              </a:rPr>
              <a:t>, </a:t>
            </a:r>
            <a:r>
              <a:rPr lang="en-GB" sz="2000" dirty="0" err="1" smtClean="0">
                <a:solidFill>
                  <a:srgbClr val="FF0000"/>
                </a:solidFill>
              </a:rPr>
              <a:t>Papert</a:t>
            </a:r>
            <a:r>
              <a:rPr lang="en-GB" sz="2000" dirty="0" smtClean="0">
                <a:solidFill>
                  <a:srgbClr val="FF0000"/>
                </a:solidFill>
              </a:rPr>
              <a:t>, Bruner</a:t>
            </a:r>
            <a:endParaRPr lang="el-GR" sz="2000" dirty="0" smtClean="0">
              <a:solidFill>
                <a:srgbClr val="FF0000"/>
              </a:solidFill>
            </a:endParaRPr>
          </a:p>
          <a:p>
            <a:pPr lvl="1"/>
            <a:r>
              <a:rPr lang="el-GR" dirty="0" smtClean="0"/>
              <a:t> </a:t>
            </a:r>
            <a:r>
              <a:rPr lang="el-GR" sz="2400" dirty="0" smtClean="0"/>
              <a:t>οι </a:t>
            </a:r>
            <a:r>
              <a:rPr lang="el-GR" sz="2400" b="1" i="1" dirty="0" err="1" smtClean="0"/>
              <a:t>κοινωνικοπολιτισμικές</a:t>
            </a:r>
            <a:r>
              <a:rPr lang="el-GR" sz="2400" b="1" dirty="0" smtClean="0"/>
              <a:t> </a:t>
            </a:r>
            <a:r>
              <a:rPr lang="el-GR" sz="2400" dirty="0" smtClean="0"/>
              <a:t>(</a:t>
            </a:r>
            <a:r>
              <a:rPr lang="en-US" sz="2400" dirty="0" err="1" smtClean="0"/>
              <a:t>sociocultural</a:t>
            </a:r>
            <a:r>
              <a:rPr lang="el-GR" sz="2400" dirty="0" smtClean="0"/>
              <a:t>) ή</a:t>
            </a:r>
            <a:r>
              <a:rPr lang="el-GR" sz="2400" b="1" dirty="0" smtClean="0"/>
              <a:t> </a:t>
            </a:r>
            <a:r>
              <a:rPr lang="el-GR" sz="2400" b="1" i="1" dirty="0" err="1" smtClean="0"/>
              <a:t>ιστορικοπολιτισμικές</a:t>
            </a:r>
            <a:r>
              <a:rPr lang="el-GR" sz="2400" b="1" dirty="0" smtClean="0"/>
              <a:t> </a:t>
            </a:r>
            <a:r>
              <a:rPr lang="el-GR" sz="2400" dirty="0" smtClean="0"/>
              <a:t>(</a:t>
            </a:r>
            <a:r>
              <a:rPr lang="en-US" sz="2400" dirty="0" err="1" smtClean="0"/>
              <a:t>historicocultural</a:t>
            </a:r>
            <a:r>
              <a:rPr lang="el-GR" sz="2400" dirty="0" smtClean="0"/>
              <a:t>) </a:t>
            </a:r>
            <a:r>
              <a:rPr lang="el-GR" sz="2400" b="1" i="1" dirty="0" smtClean="0"/>
              <a:t>προσεγγίσεις</a:t>
            </a:r>
            <a:r>
              <a:rPr lang="el-GR" sz="2400" dirty="0" smtClean="0"/>
              <a:t>.</a:t>
            </a:r>
            <a:endParaRPr lang="en-GB" sz="2400" dirty="0" smtClean="0"/>
          </a:p>
          <a:p>
            <a:pPr lvl="2"/>
            <a:r>
              <a:rPr lang="en-GB" sz="2000" dirty="0" err="1" smtClean="0"/>
              <a:t>Vygotsky</a:t>
            </a:r>
            <a:r>
              <a:rPr lang="en-GB" sz="2000" dirty="0" smtClean="0"/>
              <a:t>, Luria,</a:t>
            </a:r>
            <a:r>
              <a:rPr lang="el-GR" sz="2000" dirty="0" smtClean="0"/>
              <a:t> </a:t>
            </a:r>
            <a:r>
              <a:rPr lang="en-GB" sz="2000" dirty="0" err="1" smtClean="0"/>
              <a:t>Leontiev</a:t>
            </a:r>
            <a:r>
              <a:rPr lang="en-GB" sz="2000" dirty="0" smtClean="0"/>
              <a:t>, Bruner</a:t>
            </a:r>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FDFA24CB-E346-432E-8CD0-EB2506A7DED8}" type="slidenum">
              <a:rPr lang="en-US" smtClean="0"/>
              <a:pPr>
                <a:defRPr/>
              </a:pPr>
              <a:t>6</a:t>
            </a:fld>
            <a:endParaRPr lang="en-US"/>
          </a:p>
        </p:txBody>
      </p:sp>
      <p:sp>
        <p:nvSpPr>
          <p:cNvPr id="7" name="Rectangle 6"/>
          <p:cNvSpPr/>
          <p:nvPr/>
        </p:nvSpPr>
        <p:spPr bwMode="auto">
          <a:xfrm>
            <a:off x="1285875" y="3214688"/>
            <a:ext cx="6643688" cy="1714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9" name="TextBox 9"/>
          <p:cNvSpPr txBox="1">
            <a:spLocks noChangeArrowheads="1"/>
          </p:cNvSpPr>
          <p:nvPr/>
        </p:nvSpPr>
        <p:spPr bwMode="auto">
          <a:xfrm>
            <a:off x="0" y="3786188"/>
            <a:ext cx="1284288" cy="646112"/>
          </a:xfrm>
          <a:prstGeom prst="rect">
            <a:avLst/>
          </a:prstGeom>
          <a:noFill/>
          <a:ln w="9525">
            <a:noFill/>
            <a:miter lim="800000"/>
            <a:headEnd/>
            <a:tailEnd/>
          </a:ln>
        </p:spPr>
        <p:txBody>
          <a:bodyPr wrap="none">
            <a:spAutoFit/>
          </a:bodyPr>
          <a:lstStyle/>
          <a:p>
            <a:pPr algn="ctr"/>
            <a:r>
              <a:rPr lang="el-GR">
                <a:solidFill>
                  <a:srgbClr val="FF0000"/>
                </a:solidFill>
              </a:rPr>
              <a:t>Γνωστικές </a:t>
            </a:r>
          </a:p>
          <a:p>
            <a:pPr algn="ctr"/>
            <a:r>
              <a:rPr lang="el-GR">
                <a:solidFill>
                  <a:srgbClr val="FF0000"/>
                </a:solidFill>
              </a:rPr>
              <a:t>θεωρίες</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Μοντέλα μάθησης </a:t>
            </a:r>
            <a:r>
              <a:rPr lang="en-GB" b="1" dirty="0" smtClean="0"/>
              <a:t>(</a:t>
            </a:r>
            <a:r>
              <a:rPr lang="el-GR" sz="4000" b="1" dirty="0" smtClean="0"/>
              <a:t>2</a:t>
            </a:r>
            <a:r>
              <a:rPr lang="en-GB" b="1" dirty="0" smtClean="0"/>
              <a:t>)</a:t>
            </a:r>
            <a:endParaRPr lang="en-GB" dirty="0"/>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92592D08-A30C-499A-BE5E-5DD81A3814C4}" type="slidenum">
              <a:rPr lang="en-US" smtClean="0"/>
              <a:pPr>
                <a:defRPr/>
              </a:pPr>
              <a:t>7</a:t>
            </a:fld>
            <a:endParaRPr lang="en-US"/>
          </a:p>
        </p:txBody>
      </p:sp>
      <p:graphicFrame>
        <p:nvGraphicFramePr>
          <p:cNvPr id="6" name="Table 5"/>
          <p:cNvGraphicFramePr>
            <a:graphicFrameLocks noGrp="1"/>
          </p:cNvGraphicFramePr>
          <p:nvPr/>
        </p:nvGraphicFramePr>
        <p:xfrm>
          <a:off x="428625" y="1285875"/>
          <a:ext cx="8501093" cy="5311140"/>
        </p:xfrm>
        <a:graphic>
          <a:graphicData uri="http://schemas.openxmlformats.org/drawingml/2006/table">
            <a:tbl>
              <a:tblPr/>
              <a:tblGrid>
                <a:gridCol w="2277169"/>
                <a:gridCol w="2866367"/>
                <a:gridCol w="3357557"/>
              </a:tblGrid>
              <a:tr h="528638">
                <a:tc>
                  <a:txBody>
                    <a:bodyPr/>
                    <a:lstStyle/>
                    <a:p>
                      <a:pPr marL="0" marR="0" lvl="0" indent="179388" algn="ctr" defTabSz="914400" rtl="0" eaLnBrk="1" fontAlgn="base" latinLnBrk="0" hangingPunct="1">
                        <a:lnSpc>
                          <a:spcPct val="150000"/>
                        </a:lnSpc>
                        <a:spcBef>
                          <a:spcPct val="0"/>
                        </a:spcBef>
                        <a:spcAft>
                          <a:spcPts val="600"/>
                        </a:spcAft>
                        <a:buClrTx/>
                        <a:buSzTx/>
                        <a:buFontTx/>
                        <a:buNone/>
                        <a:tabLst/>
                      </a:pP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Συμπεριφοριστικές θεωρίες</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ctr" defTabSz="914400" rtl="0" eaLnBrk="1" fontAlgn="base" latinLnBrk="0" hangingPunct="1">
                        <a:lnSpc>
                          <a:spcPct val="150000"/>
                        </a:lnSpc>
                        <a:spcBef>
                          <a:spcPct val="0"/>
                        </a:spcBef>
                        <a:spcAft>
                          <a:spcPts val="60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Γνωστικές θεωρίες</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ctr" defTabSz="914400" rtl="0" eaLnBrk="1" fontAlgn="base" latinLnBrk="0" hangingPunct="1">
                        <a:lnSpc>
                          <a:spcPct val="150000"/>
                        </a:lnSpc>
                        <a:spcBef>
                          <a:spcPct val="0"/>
                        </a:spcBef>
                        <a:spcAft>
                          <a:spcPts val="60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Κοινωνικοπολιτισμικές θεωρίες</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2025">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Γραμμική Οργάνωση Πληροφορίας (</a:t>
                      </a: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Skinner</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Δομικός εποικοδομισμός (Piaget)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Κοινωνικός εποικοδομισμός</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2025">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Μέθοδος πολλαπλών Επιλογών (Crowder)</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Εποικοδομισμός</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του </a:t>
                      </a: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Papert</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constructionism</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Κοινωνικοπολιτισμική θεωρία του Vygotsky</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Διδακτικός Σχεδιασμός (</a:t>
                      </a:r>
                      <a:r>
                        <a:rPr kumimoji="0" lang="fr-FR" sz="1600" b="0" i="0" u="none" strike="noStrike" cap="none" normalizeH="0" baseline="0" smtClean="0">
                          <a:ln>
                            <a:noFill/>
                          </a:ln>
                          <a:solidFill>
                            <a:schemeClr val="tx1"/>
                          </a:solidFill>
                          <a:effectLst/>
                          <a:latin typeface="Times New Roman" pitchFamily="18" charset="0"/>
                          <a:cs typeface="Times New Roman" pitchFamily="18" charset="0"/>
                        </a:rPr>
                        <a:t>Gagné</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Ανακαλυπτική μάθηση (Bruner)</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Εγκαθιδρυμένη γνώση (situated cognition)</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2025">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Επεξεργασία της πληροφορίας (γνωστικοί ψυχολόγοι)</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Κατανεμημένη γνώση (distributed cognition)</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2025">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Συνδεσιασμός</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(Varela,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Maturana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Θεωρία της δραστηριότητας (επίγονοι της θεωρίας του </a:t>
                      </a: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Vygotsky</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2714625" y="2000250"/>
            <a:ext cx="2857500" cy="2714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err="1" smtClean="0"/>
              <a:t>Εποικοδομισμός</a:t>
            </a:r>
            <a:endParaRPr lang="en-GB" dirty="0"/>
          </a:p>
        </p:txBody>
      </p:sp>
      <p:sp>
        <p:nvSpPr>
          <p:cNvPr id="20483" name="Content Placeholder 2"/>
          <p:cNvSpPr>
            <a:spLocks noGrp="1"/>
          </p:cNvSpPr>
          <p:nvPr>
            <p:ph idx="1"/>
          </p:nvPr>
        </p:nvSpPr>
        <p:spPr>
          <a:xfrm>
            <a:off x="1071563" y="1447800"/>
            <a:ext cx="7862887" cy="4800600"/>
          </a:xfrm>
        </p:spPr>
        <p:txBody>
          <a:bodyPr/>
          <a:lstStyle/>
          <a:p>
            <a:r>
              <a:rPr lang="el-GR" b="1" dirty="0" smtClean="0"/>
              <a:t>Μάθηση</a:t>
            </a:r>
            <a:r>
              <a:rPr lang="el-GR" dirty="0" smtClean="0"/>
              <a:t>: η τροποποίηση του </a:t>
            </a:r>
            <a:r>
              <a:rPr lang="el-GR" dirty="0" err="1" smtClean="0"/>
              <a:t>προϋπαρχουσών</a:t>
            </a:r>
            <a:r>
              <a:rPr lang="el-GR" dirty="0" smtClean="0"/>
              <a:t> γνώσεων</a:t>
            </a:r>
          </a:p>
          <a:p>
            <a:r>
              <a:rPr lang="el-GR" dirty="0" smtClean="0"/>
              <a:t>Στόχος της </a:t>
            </a:r>
            <a:r>
              <a:rPr lang="el-GR" b="1" dirty="0" smtClean="0"/>
              <a:t>διδασκαλίας</a:t>
            </a:r>
            <a:r>
              <a:rPr lang="el-GR" dirty="0" smtClean="0"/>
              <a:t>: η δημιουργία κατάλληλου και πλούσιου περιβάλλοντος με το οποίο αλληλεπιδρά ο μαθητής</a:t>
            </a:r>
          </a:p>
          <a:p>
            <a:pPr algn="ctr">
              <a:buFont typeface="Wingdings 2" pitchFamily="18" charset="2"/>
              <a:buNone/>
            </a:pPr>
            <a:r>
              <a:rPr lang="el-GR" b="1" dirty="0" smtClean="0"/>
              <a:t>Βασικοί εκπρόσωποι</a:t>
            </a:r>
          </a:p>
          <a:p>
            <a:r>
              <a:rPr lang="en-GB" dirty="0" smtClean="0"/>
              <a:t>Piaget		Bruner		</a:t>
            </a:r>
            <a:r>
              <a:rPr lang="en-GB" dirty="0" err="1" smtClean="0"/>
              <a:t>Papert</a:t>
            </a:r>
            <a:endParaRPr lang="en-GB" dirty="0" smtClean="0"/>
          </a:p>
          <a:p>
            <a:endParaRPr lang="en-GB" dirty="0" smtClean="0"/>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2804DC90-115E-44D2-ABBD-AD302A90F904}" type="slidenum">
              <a:rPr lang="en-US" smtClean="0"/>
              <a:pPr>
                <a:defRPr/>
              </a:pPr>
              <a:t>8</a:t>
            </a:fld>
            <a:endParaRPr lang="en-US"/>
          </a:p>
        </p:txBody>
      </p:sp>
      <p:pic>
        <p:nvPicPr>
          <p:cNvPr id="20486" name="Picture 3"/>
          <p:cNvPicPr>
            <a:picLocks noChangeAspect="1" noChangeArrowheads="1"/>
          </p:cNvPicPr>
          <p:nvPr/>
        </p:nvPicPr>
        <p:blipFill>
          <a:blip r:embed="rId3" cstate="print"/>
          <a:srcRect/>
          <a:stretch>
            <a:fillRect/>
          </a:stretch>
        </p:blipFill>
        <p:spPr bwMode="auto">
          <a:xfrm>
            <a:off x="1428750" y="5214938"/>
            <a:ext cx="1133475" cy="1019175"/>
          </a:xfrm>
          <a:prstGeom prst="rect">
            <a:avLst/>
          </a:prstGeom>
          <a:noFill/>
          <a:ln w="9525">
            <a:noFill/>
            <a:miter lim="800000"/>
            <a:headEnd/>
            <a:tailEnd/>
          </a:ln>
        </p:spPr>
      </p:pic>
      <p:pic>
        <p:nvPicPr>
          <p:cNvPr id="20487" name="Picture 4"/>
          <p:cNvPicPr>
            <a:picLocks noChangeAspect="1" noChangeArrowheads="1"/>
          </p:cNvPicPr>
          <p:nvPr/>
        </p:nvPicPr>
        <p:blipFill>
          <a:blip r:embed="rId4" cstate="print"/>
          <a:srcRect/>
          <a:stretch>
            <a:fillRect/>
          </a:stretch>
        </p:blipFill>
        <p:spPr bwMode="auto">
          <a:xfrm>
            <a:off x="4143375" y="5143500"/>
            <a:ext cx="847725" cy="1057275"/>
          </a:xfrm>
          <a:prstGeom prst="rect">
            <a:avLst/>
          </a:prstGeom>
          <a:noFill/>
          <a:ln w="9525">
            <a:noFill/>
            <a:miter lim="800000"/>
            <a:headEnd/>
            <a:tailEnd/>
          </a:ln>
        </p:spPr>
      </p:pic>
      <p:pic>
        <p:nvPicPr>
          <p:cNvPr id="20488" name="Picture 5"/>
          <p:cNvPicPr>
            <a:picLocks noChangeAspect="1" noChangeArrowheads="1"/>
          </p:cNvPicPr>
          <p:nvPr/>
        </p:nvPicPr>
        <p:blipFill>
          <a:blip r:embed="rId5" cstate="print"/>
          <a:srcRect/>
          <a:stretch>
            <a:fillRect/>
          </a:stretch>
        </p:blipFill>
        <p:spPr bwMode="auto">
          <a:xfrm>
            <a:off x="6786563" y="5143500"/>
            <a:ext cx="928687"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274638"/>
            <a:ext cx="8143875" cy="1143000"/>
          </a:xfrm>
        </p:spPr>
        <p:txBody>
          <a:bodyPr/>
          <a:lstStyle/>
          <a:p>
            <a:pPr>
              <a:defRPr/>
            </a:pPr>
            <a:r>
              <a:rPr lang="el-GR" dirty="0" smtClean="0"/>
              <a:t>Βασική αρχή του εποικοδομισμού</a:t>
            </a:r>
            <a:endParaRPr lang="en-GB" dirty="0"/>
          </a:p>
        </p:txBody>
      </p:sp>
      <p:sp>
        <p:nvSpPr>
          <p:cNvPr id="21507" name="Content Placeholder 2"/>
          <p:cNvSpPr>
            <a:spLocks noGrp="1"/>
          </p:cNvSpPr>
          <p:nvPr>
            <p:ph idx="1"/>
          </p:nvPr>
        </p:nvSpPr>
        <p:spPr>
          <a:xfrm>
            <a:off x="1435100" y="1447800"/>
            <a:ext cx="7208838" cy="4800600"/>
          </a:xfrm>
        </p:spPr>
        <p:txBody>
          <a:bodyPr/>
          <a:lstStyle/>
          <a:p>
            <a:r>
              <a:rPr lang="el-GR" dirty="0" smtClean="0"/>
              <a:t>Η </a:t>
            </a:r>
            <a:r>
              <a:rPr lang="el-GR" b="1" dirty="0" smtClean="0"/>
              <a:t>μάθηση</a:t>
            </a:r>
            <a:r>
              <a:rPr lang="el-GR" dirty="0" smtClean="0"/>
              <a:t> </a:t>
            </a:r>
            <a:r>
              <a:rPr lang="el-GR" u="sng" dirty="0" smtClean="0"/>
              <a:t>είναι</a:t>
            </a:r>
            <a:r>
              <a:rPr lang="el-GR" dirty="0" smtClean="0"/>
              <a:t> ατομική διαδικασία οικοδόμησης γνώσεων</a:t>
            </a:r>
          </a:p>
          <a:p>
            <a:r>
              <a:rPr lang="el-GR" dirty="0" smtClean="0"/>
              <a:t>Το νόημα αποκτάται μέσω εμπειριών</a:t>
            </a:r>
            <a:endParaRPr lang="en-GB" dirty="0" smtClean="0"/>
          </a:p>
          <a:p>
            <a:pPr lvl="1"/>
            <a:r>
              <a:rPr lang="el-GR" dirty="0" smtClean="0"/>
              <a:t>Το παιδί καταλαβαίνει τον κόσμο που το περιβάλλει μέσα από την αλληλεπίδρασή του με αυτόν</a:t>
            </a:r>
          </a:p>
          <a:p>
            <a:r>
              <a:rPr lang="el-GR" dirty="0" smtClean="0"/>
              <a:t>Η μάθηση </a:t>
            </a:r>
            <a:r>
              <a:rPr lang="el-GR" u="sng" dirty="0" smtClean="0"/>
              <a:t>δεν είναι </a:t>
            </a:r>
            <a:r>
              <a:rPr lang="el-GR" dirty="0" smtClean="0"/>
              <a:t>αποστήθιση εννοιών ή γεγονότων </a:t>
            </a:r>
          </a:p>
          <a:p>
            <a:endParaRPr lang="en-GB" dirty="0" smtClean="0"/>
          </a:p>
        </p:txBody>
      </p:sp>
      <p:sp>
        <p:nvSpPr>
          <p:cNvPr id="4" name="Footer Placeholder 3"/>
          <p:cNvSpPr>
            <a:spLocks noGrp="1"/>
          </p:cNvSpPr>
          <p:nvPr>
            <p:ph type="ftr" sz="quarter" idx="11"/>
          </p:nvPr>
        </p:nvSpPr>
        <p:spPr/>
        <p:txBody>
          <a:bodyPr/>
          <a:lstStyle/>
          <a:p>
            <a:pPr>
              <a:defRPr/>
            </a:pPr>
            <a:r>
              <a:rPr lang="el-GR"/>
              <a:t>ΤΠΕ και Εκπαίδευση, Β. Κόμης</a:t>
            </a:r>
            <a:endParaRPr lang="en-US"/>
          </a:p>
        </p:txBody>
      </p:sp>
      <p:sp>
        <p:nvSpPr>
          <p:cNvPr id="5" name="Slide Number Placeholder 4"/>
          <p:cNvSpPr>
            <a:spLocks noGrp="1"/>
          </p:cNvSpPr>
          <p:nvPr>
            <p:ph type="sldNum" sz="quarter" idx="12"/>
          </p:nvPr>
        </p:nvSpPr>
        <p:spPr/>
        <p:txBody>
          <a:bodyPr/>
          <a:lstStyle/>
          <a:p>
            <a:pPr>
              <a:defRPr/>
            </a:pPr>
            <a:fld id="{44C33E64-ACE0-464A-B6EC-00C3D4DED173}"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3129</TotalTime>
  <Words>3777</Words>
  <Application>Microsoft Office PowerPoint</Application>
  <PresentationFormat>Προβολή στην οθόνη (4:3)</PresentationFormat>
  <Paragraphs>508</Paragraphs>
  <Slides>55</Slides>
  <Notes>55</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55</vt:i4>
      </vt:variant>
    </vt:vector>
  </HeadingPairs>
  <TitlesOfParts>
    <vt:vector size="64" baseType="lpstr">
      <vt:lpstr>Arial</vt:lpstr>
      <vt:lpstr>Gill Sans MT</vt:lpstr>
      <vt:lpstr>Wingdings 2</vt:lpstr>
      <vt:lpstr>Verdana</vt:lpstr>
      <vt:lpstr>Calibri</vt:lpstr>
      <vt:lpstr>Corbel</vt:lpstr>
      <vt:lpstr>Times New Roman</vt:lpstr>
      <vt:lpstr>Comic Sans MS</vt:lpstr>
      <vt:lpstr>Solstice</vt:lpstr>
      <vt:lpstr> Θεωρίες Μάθησης και ΤΠΕ Εποικοδομισμός</vt:lpstr>
      <vt:lpstr>Σκοπός </vt:lpstr>
      <vt:lpstr>Έννοιες – Κλειδιά</vt:lpstr>
      <vt:lpstr>Εκπαιδευτικό Λογισμικό (1)</vt:lpstr>
      <vt:lpstr>Εκπαιδευτικό Λογισμικό (2)</vt:lpstr>
      <vt:lpstr>Μοντέλα μάθησης (1)</vt:lpstr>
      <vt:lpstr>Μοντέλα μάθησης (2)</vt:lpstr>
      <vt:lpstr>Εποικοδομισμός</vt:lpstr>
      <vt:lpstr>Βασική αρχή του εποικοδομισμού</vt:lpstr>
      <vt:lpstr>Ο δομικός εποικοδομισμός του Piaget (1)</vt:lpstr>
      <vt:lpstr>Ο δομικός εποικοδομισμός του Piaget (3)</vt:lpstr>
      <vt:lpstr>Ο δομικός εποικοδομισμός του Piaget (3)</vt:lpstr>
      <vt:lpstr>Ο δομικός εποικοδομισμός του Piaget (4)</vt:lpstr>
      <vt:lpstr>Ο δομικός εποικοδομισμός του Piaget (5)</vt:lpstr>
      <vt:lpstr>Η προσέγγιση του Bruner</vt:lpstr>
      <vt:lpstr>Οι αναπαραστάσεις (Bruner) (1)</vt:lpstr>
      <vt:lpstr>Οι αναπαραστάσεις (Bruner) (2)</vt:lpstr>
      <vt:lpstr>Οι αναπαραστάσεις (Bruner) (3)</vt:lpstr>
      <vt:lpstr>Νοητικά μοντέλα</vt:lpstr>
      <vt:lpstr>Σύμφωνα με τον Bruner</vt:lpstr>
      <vt:lpstr>Οι εκπαιδευτικές εφαρμογές με ΤΠΕ</vt:lpstr>
      <vt:lpstr>Εξωτερικές αναπαραστάσεις</vt:lpstr>
      <vt:lpstr>Πολλαπλές αναπαραστάσεις (1)</vt:lpstr>
      <vt:lpstr>Πολλαπλές αναπαραστάσεις (2)</vt:lpstr>
      <vt:lpstr>Πολλαπλές αναπαραστάσεις (3)</vt:lpstr>
      <vt:lpstr>Πολλαπλές αναπαραστάσεις (4)</vt:lpstr>
      <vt:lpstr>Η μάθηση στον εποικοδομισμό</vt:lpstr>
      <vt:lpstr>Εποικοδομισμός: αλληλεπίδραση με το περιβάλλον</vt:lpstr>
      <vt:lpstr>Διερεύνηση (διερευνητική μάθηση)</vt:lpstr>
      <vt:lpstr>Ανακάλυψη (ανακαλυπτική μάθηση) (1)</vt:lpstr>
      <vt:lpstr>Ανακάλυψη (ανακαλυπτική μάθηση) (2)</vt:lpstr>
      <vt:lpstr>Έρευνα - Πειραματισμός</vt:lpstr>
      <vt:lpstr>Επίλυση προβλήματος (1)</vt:lpstr>
      <vt:lpstr>Επίλυση προβλήματος (2)</vt:lpstr>
      <vt:lpstr>Μάθηση μέσω επίλυσης προβλήματος</vt:lpstr>
      <vt:lpstr>Διαθεματική προσέγγιση</vt:lpstr>
      <vt:lpstr>Λογισμικά «ανοικτού» τύπου (1)</vt:lpstr>
      <vt:lpstr>Λογισμικά «ανοικτού» τύπου (2)</vt:lpstr>
      <vt:lpstr>Βασικές κατηγορίες λογισμικών «ανοικτού» τύπου</vt:lpstr>
      <vt:lpstr>Ο όρος Γνωστικό Εργαλείο</vt:lpstr>
      <vt:lpstr>Γνωστικό εργαλείο (1)</vt:lpstr>
      <vt:lpstr>Γνωστικό εργαλείο (2)</vt:lpstr>
      <vt:lpstr>Δεξιότητες υψηλού επιπέδου (1)</vt:lpstr>
      <vt:lpstr>Δεξιότητες υψηλού επιπέδου (2)</vt:lpstr>
      <vt:lpstr>Φυσικά &amp; γνωστικά εργαλεία </vt:lpstr>
      <vt:lpstr>Γενικές προδιαγραφές λογισμικών ανοικτού τύπου (1)</vt:lpstr>
      <vt:lpstr>Γενικές προδιαγραφές λογισμικών ανοικτού τύπου (2)</vt:lpstr>
      <vt:lpstr>Γενικές προδιαγραφές λογισμικών ανοικτού τύπου (2)</vt:lpstr>
      <vt:lpstr>Γενικές προδιαγραφές λογισμικών ανοικτού τύπου (3)</vt:lpstr>
      <vt:lpstr>Ειδικές προδιαγραφές λογισμικών εικαστικών</vt:lpstr>
      <vt:lpstr>Ειδικές προδιαγραφές λογισμικών εικαστικών</vt:lpstr>
      <vt:lpstr>Κοινωνικοπολιτισμική θεωρία</vt:lpstr>
      <vt:lpstr>Σύγχρονα περιβάλλοντα μάθησης</vt:lpstr>
      <vt:lpstr>Σύγχρονα υπολογιστικά περιβάλλοντα μάθησης</vt:lpstr>
      <vt:lpstr>Γενικές κατηγορίες εκπαιδευτικού λογισμικού &amp; Θεωρίες Μάθησης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Φάσεις και Μοντέλα ένταξης των Τεχνολογιών της Πληροφορίας και των Επικοινωνιών στην Εκπαίδευση</dc:title>
  <dc:creator>maxoula</dc:creator>
  <cp:lastModifiedBy>maxoula</cp:lastModifiedBy>
  <cp:revision>510</cp:revision>
  <dcterms:created xsi:type="dcterms:W3CDTF">2007-03-24T20:13:53Z</dcterms:created>
  <dcterms:modified xsi:type="dcterms:W3CDTF">2014-05-04T17:43:02Z</dcterms:modified>
</cp:coreProperties>
</file>