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86"/>
    <a:srgbClr val="5A2781"/>
    <a:srgbClr val="00487E"/>
    <a:srgbClr val="003E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erina\Desktop\&#918;'%20&#949;&#958;&#940;&#956;&#951;&#957;&#959;!!!\&#917;&#961;&#947;&#945;&#963;&#943;&#945;%20&#922;&#959;&#965;&#964;&#963;&#959;&#947;&#953;&#940;&#957;&#957;&#951;&#962;\&#914;&#953;&#946;&#955;&#943;&#959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Ηλικία</a:t>
            </a:r>
            <a:endParaRPr lang="el-GR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897134733158362E-2"/>
          <c:y val="0.23397710702828814"/>
          <c:w val="0.81671150481189869"/>
          <c:h val="0.72174504228638314"/>
        </c:manualLayout>
      </c:layout>
      <c:pie3DChart>
        <c:varyColors val="1"/>
        <c:ser>
          <c:idx val="0"/>
          <c:order val="0"/>
          <c:tx>
            <c:strRef>
              <c:f>Φύλλο1!$A$66</c:f>
              <c:strCache>
                <c:ptCount val="1"/>
                <c:pt idx="0">
                  <c:v>ΑΤΟΜΑ</c:v>
                </c:pt>
              </c:strCache>
            </c:strRef>
          </c:tx>
          <c:dLbls>
            <c:numFmt formatCode="0.0%" sourceLinked="0"/>
            <c:showPercent val="1"/>
            <c:separator>, </c:separator>
            <c:showLeaderLines val="1"/>
          </c:dLbls>
          <c:cat>
            <c:numRef>
              <c:f>Φύλλο1!$B$67:$B$72</c:f>
              <c:numCache>
                <c:formatCode>General</c:formatCode>
                <c:ptCount val="6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26</c:v>
                </c:pt>
                <c:pt idx="5">
                  <c:v>28</c:v>
                </c:pt>
              </c:numCache>
            </c:numRef>
          </c:cat>
          <c:val>
            <c:numRef>
              <c:f>Φύλλο1!$A$67:$A$72</c:f>
              <c:numCache>
                <c:formatCode>General</c:formatCode>
                <c:ptCount val="6"/>
                <c:pt idx="0">
                  <c:v>2</c:v>
                </c:pt>
                <c:pt idx="1">
                  <c:v>42</c:v>
                </c:pt>
                <c:pt idx="2">
                  <c:v>10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Φύλλο1!$B$66</c:f>
              <c:strCache>
                <c:ptCount val="1"/>
                <c:pt idx="0">
                  <c:v>ΗΛΙΚΙΑ</c:v>
                </c:pt>
              </c:strCache>
            </c:strRef>
          </c:tx>
          <c:cat>
            <c:numRef>
              <c:f>Φύλλο1!$B$67:$B$72</c:f>
              <c:numCache>
                <c:formatCode>General</c:formatCode>
                <c:ptCount val="6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26</c:v>
                </c:pt>
                <c:pt idx="5">
                  <c:v>28</c:v>
                </c:pt>
              </c:numCache>
            </c:numRef>
          </c:cat>
          <c:val>
            <c:numRef>
              <c:f>Φύλλο1!$B$67:$B$72</c:f>
              <c:numCache>
                <c:formatCode>General</c:formatCode>
                <c:ptCount val="6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26</c:v>
                </c:pt>
                <c:pt idx="5">
                  <c:v>28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rtl="0">
            <a:defRPr/>
          </a:pPr>
          <a:endParaRPr lang="el-GR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Αδέρφια - φοιτητές</a:t>
            </a:r>
            <a:endParaRPr lang="el-GR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9.2442758135198824E-2"/>
          <c:y val="0.19547194799811038"/>
          <c:w val="0.5106899836154617"/>
          <c:h val="0.6840862914188206"/>
        </c:manualLayout>
      </c:layout>
      <c:doughnut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Φύλλο1!$K$74:$K$75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Φύλλο1!$L$74:$L$75</c:f>
              <c:numCache>
                <c:formatCode>General</c:formatCode>
                <c:ptCount val="2"/>
                <c:pt idx="0">
                  <c:v>23</c:v>
                </c:pt>
                <c:pt idx="1">
                  <c:v>37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404308836395455"/>
          <c:y val="0.45794947506561751"/>
          <c:w val="9.8661967953306812E-2"/>
          <c:h val="0.16743438320210036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Άποψη για τη σχολή</a:t>
            </a:r>
            <a:endParaRPr lang="el-GR" dirty="0"/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0.12891727859860241"/>
          <c:y val="0.19028944298629397"/>
          <c:w val="0.78912270341207369"/>
          <c:h val="0.69373067949839806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Φύλλο1!$N$67:$N$70</c:f>
              <c:strCache>
                <c:ptCount val="4"/>
                <c:pt idx="0">
                  <c:v>ΠΟΛΎ ΚΑΛΗ</c:v>
                </c:pt>
                <c:pt idx="1">
                  <c:v>ΚΑΛΗ</c:v>
                </c:pt>
                <c:pt idx="2">
                  <c:v>ΜΕΤΡΙΑ</c:v>
                </c:pt>
                <c:pt idx="3">
                  <c:v>ΧΑΛΙΑ</c:v>
                </c:pt>
              </c:strCache>
            </c:strRef>
          </c:cat>
          <c:val>
            <c:numRef>
              <c:f>Φύλλο1!$O$67:$O$70</c:f>
              <c:numCache>
                <c:formatCode>General</c:formatCode>
                <c:ptCount val="4"/>
                <c:pt idx="0">
                  <c:v>22</c:v>
                </c:pt>
                <c:pt idx="1">
                  <c:v>29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hape val="box"/>
        <c:axId val="78558720"/>
        <c:axId val="78560256"/>
        <c:axId val="0"/>
      </c:bar3DChart>
      <c:catAx>
        <c:axId val="78558720"/>
        <c:scaling>
          <c:orientation val="minMax"/>
        </c:scaling>
        <c:axPos val="b"/>
        <c:tickLblPos val="nextTo"/>
        <c:crossAx val="78560256"/>
        <c:crosses val="autoZero"/>
        <c:auto val="1"/>
        <c:lblAlgn val="ctr"/>
        <c:lblOffset val="100"/>
      </c:catAx>
      <c:valAx>
        <c:axId val="78560256"/>
        <c:scaling>
          <c:orientation val="minMax"/>
        </c:scaling>
        <c:axPos val="l"/>
        <c:majorGridlines/>
        <c:numFmt formatCode="General" sourceLinked="1"/>
        <c:tickLblPos val="nextTo"/>
        <c:crossAx val="78558720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Δυσκολία μαθημάτων</a:t>
            </a:r>
            <a:endParaRPr lang="el-GR" dirty="0"/>
          </a:p>
        </c:rich>
      </c:tx>
      <c:layout/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0555555555555582E-2"/>
          <c:y val="0.21296296296296352"/>
          <c:w val="0.62939020122484846"/>
          <c:h val="0.7361111111111116"/>
        </c:manualLayout>
      </c:layout>
      <c:pie3D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Φύλλο1!$O$72:$O$74</c:f>
              <c:strCache>
                <c:ptCount val="3"/>
                <c:pt idx="0">
                  <c:v>ΕΥΚΟΛΑ</c:v>
                </c:pt>
                <c:pt idx="1">
                  <c:v>ΜΕΤΡΙΑ</c:v>
                </c:pt>
                <c:pt idx="2">
                  <c:v>ΔΥΣΚΟΛΑ</c:v>
                </c:pt>
              </c:strCache>
            </c:strRef>
          </c:cat>
          <c:val>
            <c:numRef>
              <c:f>Φύλλο1!$P$72:$P$74</c:f>
              <c:numCache>
                <c:formatCode>General</c:formatCode>
                <c:ptCount val="3"/>
                <c:pt idx="0">
                  <c:v>6</c:v>
                </c:pt>
                <c:pt idx="1">
                  <c:v>40</c:v>
                </c:pt>
                <c:pt idx="2">
                  <c:v>14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772353455818374"/>
          <c:y val="0.38831291921843258"/>
          <c:w val="0.21505424321959771"/>
          <c:h val="0.29744787109944792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Μελλοντική απασχόληση με την Φυσικοθεραπεία;</a:t>
            </a:r>
            <a:endParaRPr lang="el-GR" dirty="0"/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3.4254772345556378E-2"/>
          <c:y val="0.27659458292512951"/>
          <c:w val="0.82640123319631154"/>
          <c:h val="0.72340541707487049"/>
        </c:manualLayout>
      </c:layout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Φύλλο1!$P$66:$P$67</c:f>
              <c:strCache>
                <c:ptCount val="2"/>
                <c:pt idx="0">
                  <c:v>ΝΑΙ</c:v>
                </c:pt>
                <c:pt idx="1">
                  <c:v>ΔΞ/ΔΑ</c:v>
                </c:pt>
              </c:strCache>
            </c:strRef>
          </c:cat>
          <c:val>
            <c:numRef>
              <c:f>Φύλλο1!$Q$66:$Q$67</c:f>
              <c:numCache>
                <c:formatCode>General</c:formatCode>
                <c:ptCount val="2"/>
                <c:pt idx="0">
                  <c:v>57</c:v>
                </c:pt>
                <c:pt idx="1">
                  <c:v>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3125996621290454"/>
          <c:y val="0.49915287190312185"/>
          <c:w val="0.13502237496487318"/>
          <c:h val="0.17004676248093648"/>
        </c:manualLayout>
      </c:layout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Τόπος</a:t>
            </a:r>
            <a:r>
              <a:rPr lang="el-GR" baseline="0" dirty="0" smtClean="0"/>
              <a:t> διαμονής κατά την διάρκεια σπουδών</a:t>
            </a:r>
            <a:endParaRPr lang="el-GR" dirty="0"/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7.1988407699037624E-2"/>
          <c:y val="0.26436351706036748"/>
          <c:w val="0.72883245844269462"/>
          <c:h val="0.61965660542432333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Φύλλο1!$Q$69:$Q$71</c:f>
              <c:strCache>
                <c:ptCount val="3"/>
                <c:pt idx="0">
                  <c:v>ΑΙΓΙΟ</c:v>
                </c:pt>
                <c:pt idx="1">
                  <c:v>ΠΑΤΡΑ</c:v>
                </c:pt>
                <c:pt idx="2">
                  <c:v>ΆΛΛΟ</c:v>
                </c:pt>
              </c:strCache>
            </c:strRef>
          </c:cat>
          <c:val>
            <c:numRef>
              <c:f>Φύλλο1!$R$69:$R$71</c:f>
              <c:numCache>
                <c:formatCode>General</c:formatCode>
                <c:ptCount val="3"/>
                <c:pt idx="0">
                  <c:v>46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</c:ser>
        <c:shape val="box"/>
        <c:axId val="76357632"/>
        <c:axId val="76359168"/>
        <c:axId val="0"/>
      </c:bar3DChart>
      <c:catAx>
        <c:axId val="76357632"/>
        <c:scaling>
          <c:orientation val="minMax"/>
        </c:scaling>
        <c:axPos val="b"/>
        <c:tickLblPos val="nextTo"/>
        <c:crossAx val="76359168"/>
        <c:crosses val="autoZero"/>
        <c:auto val="1"/>
        <c:lblAlgn val="ctr"/>
        <c:lblOffset val="100"/>
      </c:catAx>
      <c:valAx>
        <c:axId val="76359168"/>
        <c:scaling>
          <c:orientation val="minMax"/>
        </c:scaling>
        <c:axPos val="l"/>
        <c:majorGridlines/>
        <c:numFmt formatCode="General" sourceLinked="1"/>
        <c:tickLblPos val="nextTo"/>
        <c:crossAx val="76357632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Άποψη</a:t>
            </a:r>
            <a:r>
              <a:rPr lang="el-GR" baseline="0" dirty="0" smtClean="0"/>
              <a:t> για την πόλη</a:t>
            </a:r>
            <a:r>
              <a:rPr lang="el-GR" dirty="0" smtClean="0"/>
              <a:t> διαμονής</a:t>
            </a:r>
            <a:endParaRPr lang="el-GR" dirty="0"/>
          </a:p>
        </c:rich>
      </c:tx>
      <c:layout>
        <c:manualLayout>
          <c:xMode val="edge"/>
          <c:yMode val="edge"/>
          <c:x val="0.14769491229687376"/>
          <c:y val="0.14634898722836942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0555555555555582E-2"/>
          <c:y val="0.2323641817575825"/>
          <c:w val="0.66511331612631353"/>
          <c:h val="0.71671008776802581"/>
        </c:manualLayout>
      </c:layout>
      <c:pie3D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Φύλλο1!$R$75:$R$76</c:f>
              <c:strCache>
                <c:ptCount val="2"/>
                <c:pt idx="0">
                  <c:v>ΕΥΧΑΡΙΣΤΗΜΕΝΟΙ</c:v>
                </c:pt>
                <c:pt idx="1">
                  <c:v>ΔΥΣΑΡΕΣΤΗΜΕΝΟΙ</c:v>
                </c:pt>
              </c:strCache>
            </c:strRef>
          </c:cat>
          <c:val>
            <c:numRef>
              <c:f>Φύλλο1!$S$75:$S$76</c:f>
              <c:numCache>
                <c:formatCode>General</c:formatCode>
                <c:ptCount val="2"/>
                <c:pt idx="0">
                  <c:v>43</c:v>
                </c:pt>
                <c:pt idx="1">
                  <c:v>17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354646224551608"/>
          <c:y val="0.43934951672036443"/>
          <c:w val="0.30342125319339464"/>
          <c:h val="0.28003305188312411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26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Φύλο</a:t>
            </a:r>
            <a:endParaRPr lang="el-GR" dirty="0"/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7.1988407699037624E-2"/>
          <c:y val="0.17640055409740496"/>
          <c:w val="0.84745603674540682"/>
          <c:h val="0.7076195683872849"/>
        </c:manualLayout>
      </c:layout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Φύλλο1!$B$75:$B$76</c:f>
              <c:strCache>
                <c:ptCount val="2"/>
                <c:pt idx="0">
                  <c:v>ΘΗΛΥΚΟ</c:v>
                </c:pt>
                <c:pt idx="1">
                  <c:v>ΑΡΣΕΝΙΚΟ</c:v>
                </c:pt>
              </c:strCache>
            </c:strRef>
          </c:cat>
          <c:val>
            <c:numRef>
              <c:f>Φύλλο1!$C$75:$C$76</c:f>
              <c:numCache>
                <c:formatCode>General</c:formatCode>
                <c:ptCount val="2"/>
                <c:pt idx="0">
                  <c:v>36</c:v>
                </c:pt>
                <c:pt idx="1">
                  <c:v>24</c:v>
                </c:pt>
              </c:numCache>
            </c:numRef>
          </c:val>
        </c:ser>
        <c:shape val="box"/>
        <c:axId val="76847744"/>
        <c:axId val="76853632"/>
        <c:axId val="0"/>
      </c:bar3DChart>
      <c:catAx>
        <c:axId val="76847744"/>
        <c:scaling>
          <c:orientation val="minMax"/>
        </c:scaling>
        <c:axPos val="b"/>
        <c:tickLblPos val="nextTo"/>
        <c:crossAx val="76853632"/>
        <c:crosses val="autoZero"/>
        <c:auto val="1"/>
        <c:lblAlgn val="ctr"/>
        <c:lblOffset val="100"/>
      </c:catAx>
      <c:valAx>
        <c:axId val="76853632"/>
        <c:scaling>
          <c:orientation val="minMax"/>
        </c:scaling>
        <c:axPos val="l"/>
        <c:majorGridlines/>
        <c:numFmt formatCode="General" sourceLinked="1"/>
        <c:tickLblPos val="nextTo"/>
        <c:crossAx val="768477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>
        <c:manualLayout>
          <c:layoutTarget val="inner"/>
          <c:xMode val="edge"/>
          <c:yMode val="edge"/>
          <c:x val="0.16882575816636791"/>
          <c:y val="0.15841584158415897"/>
          <c:w val="0.47590759075907657"/>
          <c:h val="0.79317931793179364"/>
        </c:manualLayout>
      </c:layout>
      <c:pieChart>
        <c:varyColors val="1"/>
        <c:ser>
          <c:idx val="0"/>
          <c:order val="0"/>
          <c:dLbls>
            <c:showPercent val="1"/>
          </c:dLbls>
          <c:cat>
            <c:strRef>
              <c:f>Φύλλο1!$D$66:$D$67</c:f>
              <c:strCache>
                <c:ptCount val="2"/>
                <c:pt idx="0">
                  <c:v>ΓΕΛ</c:v>
                </c:pt>
                <c:pt idx="1">
                  <c:v>ΕΠΑΛ</c:v>
                </c:pt>
              </c:strCache>
            </c:strRef>
          </c:cat>
          <c:val>
            <c:numRef>
              <c:f>Φύλλο1!$E$66:$E$67</c:f>
              <c:numCache>
                <c:formatCode>General</c:formatCode>
                <c:ptCount val="2"/>
                <c:pt idx="0">
                  <c:v>44</c:v>
                </c:pt>
                <c:pt idx="1">
                  <c:v>16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40303526415634"/>
          <c:y val="0.34945488249612361"/>
          <c:w val="0.13530958135183596"/>
          <c:h val="0.30108988851641072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plotArea>
      <c:layout>
        <c:manualLayout>
          <c:layoutTarget val="inner"/>
          <c:xMode val="edge"/>
          <c:yMode val="edge"/>
          <c:x val="0.15931682176091624"/>
          <c:y val="0.20425698380059201"/>
          <c:w val="0.73838587449296111"/>
          <c:h val="0.37969573866960898"/>
        </c:manualLayout>
      </c:layout>
      <c:barChart>
        <c:barDir val="col"/>
        <c:grouping val="clustered"/>
        <c:ser>
          <c:idx val="0"/>
          <c:order val="0"/>
          <c:dPt>
            <c:idx val="3"/>
            <c:spPr>
              <a:solidFill>
                <a:schemeClr val="accent2"/>
              </a:solidFill>
            </c:spPr>
          </c:dPt>
          <c:dPt>
            <c:idx val="4"/>
            <c:spPr>
              <a:solidFill>
                <a:schemeClr val="accent2"/>
              </a:solidFill>
            </c:spPr>
          </c:dPt>
          <c:dPt>
            <c:idx val="5"/>
            <c:spPr>
              <a:solidFill>
                <a:schemeClr val="accent2"/>
              </a:solidFill>
            </c:spPr>
          </c:dPt>
          <c:dPt>
            <c:idx val="6"/>
            <c:spPr>
              <a:solidFill>
                <a:schemeClr val="accent2"/>
              </a:solidFill>
            </c:spPr>
          </c:dPt>
          <c:dPt>
            <c:idx val="7"/>
            <c:spPr>
              <a:solidFill>
                <a:schemeClr val="accent2"/>
              </a:solidFill>
            </c:spPr>
          </c:dPt>
          <c:dPt>
            <c:idx val="8"/>
            <c:spPr>
              <a:solidFill>
                <a:schemeClr val="accent2"/>
              </a:solidFill>
            </c:spPr>
          </c:dPt>
          <c:dPt>
            <c:idx val="9"/>
            <c:spPr>
              <a:solidFill>
                <a:schemeClr val="tx1"/>
              </a:solidFill>
            </c:spPr>
          </c:dPt>
          <c:cat>
            <c:strRef>
              <c:f>Φύλλο1!$L$80:$L$89</c:f>
              <c:strCache>
                <c:ptCount val="10"/>
                <c:pt idx="0">
                  <c:v>ΘΕΩΡΗΤΙΚΗ</c:v>
                </c:pt>
                <c:pt idx="1">
                  <c:v>ΘΕΤΙΚΗ</c:v>
                </c:pt>
                <c:pt idx="2">
                  <c:v>ΤΕΧΝΟΛΟΓΙΚΗ</c:v>
                </c:pt>
                <c:pt idx="3">
                  <c:v>ΝΟΣΗΛΕΥΤΙΚΗ</c:v>
                </c:pt>
                <c:pt idx="4">
                  <c:v>ΒΡΕΦΟΝΗΠΙΟΚΟΜΩΝ</c:v>
                </c:pt>
                <c:pt idx="5">
                  <c:v>ΙΑΤΡΙΚΑ ΕΡΓΑΣΤΗΡΙΑ</c:v>
                </c:pt>
                <c:pt idx="6">
                  <c:v>ΦΥΣΙΚΟΘΕΡΑΠΕΙΑΣ</c:v>
                </c:pt>
                <c:pt idx="7">
                  <c:v>ΗΛΕΚΤΡΟΝΙΚΩΝ</c:v>
                </c:pt>
                <c:pt idx="8">
                  <c:v>ΠΛΗΡΟΦΟΡΙΚΗ</c:v>
                </c:pt>
                <c:pt idx="9">
                  <c:v>ΔΞ/ΔΑ</c:v>
                </c:pt>
              </c:strCache>
            </c:strRef>
          </c:cat>
          <c:val>
            <c:numRef>
              <c:f>Φύλλο1!$M$80:$M$89</c:f>
              <c:numCache>
                <c:formatCode>General</c:formatCode>
                <c:ptCount val="10"/>
                <c:pt idx="0">
                  <c:v>20</c:v>
                </c:pt>
                <c:pt idx="1">
                  <c:v>19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</c:ser>
        <c:axId val="78096256"/>
        <c:axId val="78097792"/>
      </c:barChart>
      <c:catAx>
        <c:axId val="78096256"/>
        <c:scaling>
          <c:orientation val="minMax"/>
        </c:scaling>
        <c:axPos val="b"/>
        <c:tickLblPos val="nextTo"/>
        <c:crossAx val="78097792"/>
        <c:crosses val="autoZero"/>
        <c:auto val="1"/>
        <c:lblAlgn val="ctr"/>
        <c:lblOffset val="100"/>
      </c:catAx>
      <c:valAx>
        <c:axId val="78097792"/>
        <c:scaling>
          <c:orientation val="minMax"/>
        </c:scaling>
        <c:axPos val="l"/>
        <c:majorGridlines/>
        <c:numFmt formatCode="General" sourceLinked="1"/>
        <c:tickLblPos val="nextTo"/>
        <c:crossAx val="7809625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Συμμετοχή στις Πανελλαδικές εξετάσεις</a:t>
            </a:r>
            <a:endParaRPr lang="el-GR" dirty="0"/>
          </a:p>
        </c:rich>
      </c:tx>
      <c:layout>
        <c:manualLayout>
          <c:xMode val="edge"/>
          <c:yMode val="edge"/>
          <c:x val="6.8498642937404611E-2"/>
          <c:y val="2.1325706454076561E-2"/>
        </c:manualLayout>
      </c:layout>
      <c:overlay val="1"/>
    </c:title>
    <c:plotArea>
      <c:layout>
        <c:manualLayout>
          <c:layoutTarget val="inner"/>
          <c:xMode val="edge"/>
          <c:yMode val="edge"/>
          <c:x val="0.14616392226029887"/>
          <c:y val="0.26164145297804003"/>
          <c:w val="0.45555555555555555"/>
          <c:h val="0.75925925925925963"/>
        </c:manualLayout>
      </c:layout>
      <c:doughnut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Φύλλο1!$F$81:$F$83</c:f>
              <c:strCache>
                <c:ptCount val="3"/>
                <c:pt idx="0">
                  <c:v>1 ΦΟΡΑ</c:v>
                </c:pt>
                <c:pt idx="1">
                  <c:v>2 ΦΟΡΕΣ</c:v>
                </c:pt>
                <c:pt idx="2">
                  <c:v>ΔΞ/ΔΑ</c:v>
                </c:pt>
              </c:strCache>
            </c:strRef>
          </c:cat>
          <c:val>
            <c:numRef>
              <c:f>Φύλλο1!$G$81:$G$83</c:f>
              <c:numCache>
                <c:formatCode>General</c:formatCode>
                <c:ptCount val="3"/>
                <c:pt idx="0">
                  <c:v>51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996517198776824"/>
          <c:y val="0.45078204283188433"/>
          <c:w val="0.13676258193534049"/>
          <c:h val="0.32099118044003633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/>
              <a:t>Η </a:t>
            </a:r>
            <a:r>
              <a:rPr lang="el-GR" dirty="0" smtClean="0"/>
              <a:t>Φυσικοθεραπεία</a:t>
            </a:r>
            <a:r>
              <a:rPr lang="el-GR" baseline="0" dirty="0" smtClean="0"/>
              <a:t> σαν 1</a:t>
            </a:r>
            <a:r>
              <a:rPr lang="el-GR" baseline="30000" dirty="0" smtClean="0"/>
              <a:t>η</a:t>
            </a:r>
            <a:r>
              <a:rPr lang="el-GR" baseline="0" dirty="0" smtClean="0"/>
              <a:t> επιλογή;</a:t>
            </a:r>
            <a:endParaRPr lang="el-GR" dirty="0"/>
          </a:p>
        </c:rich>
      </c:tx>
      <c:layout>
        <c:manualLayout>
          <c:xMode val="edge"/>
          <c:yMode val="edge"/>
          <c:x val="7.8771451922488953E-2"/>
          <c:y val="8.3333333333333329E-2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0555555555555582E-2"/>
          <c:y val="0.22222222222222221"/>
          <c:w val="0.6701541994750656"/>
          <c:h val="0.72685185185185264"/>
        </c:manualLayout>
      </c:layout>
      <c:pie3D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Φύλλο1!$G$69:$G$70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Φύλλο1!$H$69:$H$70</c:f>
              <c:numCache>
                <c:formatCode>General</c:formatCode>
                <c:ptCount val="2"/>
                <c:pt idx="0">
                  <c:v>43</c:v>
                </c:pt>
                <c:pt idx="1">
                  <c:v>17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407937733610904"/>
          <c:y val="0.4551581482769218"/>
          <c:w val="0.12841623421677817"/>
          <c:h val="0.18167651786569111"/>
        </c:manualLayout>
      </c:layout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Φυσικοθεραπεία - πόλη προτίμησης</a:t>
            </a:r>
            <a:endParaRPr lang="el-GR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7257174103237094"/>
          <c:y val="0.25"/>
          <c:w val="0.58361723534558185"/>
          <c:h val="0.63864975211432107"/>
        </c:manualLayout>
      </c:layout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Φύλλο1!$H$72:$H$75</c:f>
              <c:strCache>
                <c:ptCount val="4"/>
                <c:pt idx="0">
                  <c:v>ΑΙΓΙΟ</c:v>
                </c:pt>
                <c:pt idx="1">
                  <c:v>ΑΘΗΝΑ</c:v>
                </c:pt>
                <c:pt idx="2">
                  <c:v>ΘΕΣ/ΝΙΚΗ</c:v>
                </c:pt>
                <c:pt idx="3">
                  <c:v>ΛΑΜΙΑ</c:v>
                </c:pt>
              </c:strCache>
            </c:strRef>
          </c:cat>
          <c:val>
            <c:numRef>
              <c:f>Φύλλο1!$I$72:$I$75</c:f>
              <c:numCache>
                <c:formatCode>General</c:formatCode>
                <c:ptCount val="4"/>
                <c:pt idx="0">
                  <c:v>19</c:v>
                </c:pt>
                <c:pt idx="1">
                  <c:v>13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</c:ser>
        <c:axId val="78156544"/>
        <c:axId val="78158080"/>
      </c:barChart>
      <c:catAx>
        <c:axId val="78156544"/>
        <c:scaling>
          <c:orientation val="minMax"/>
        </c:scaling>
        <c:axPos val="l"/>
        <c:tickLblPos val="nextTo"/>
        <c:crossAx val="78158080"/>
        <c:crosses val="autoZero"/>
        <c:auto val="1"/>
        <c:lblAlgn val="ctr"/>
        <c:lblOffset val="100"/>
      </c:catAx>
      <c:valAx>
        <c:axId val="78158080"/>
        <c:scaling>
          <c:orientation val="minMax"/>
        </c:scaling>
        <c:axPos val="b"/>
        <c:majorGridlines/>
        <c:numFmt formatCode="General" sourceLinked="1"/>
        <c:tickLblPos val="nextTo"/>
        <c:crossAx val="78156544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dirty="0"/>
              <a:t>1η </a:t>
            </a:r>
            <a:r>
              <a:rPr lang="el-GR" dirty="0" smtClean="0"/>
              <a:t>επιλογή (εκτός φ/θ)</a:t>
            </a:r>
            <a:endParaRPr lang="el-GR" dirty="0"/>
          </a:p>
        </c:rich>
      </c:tx>
      <c:layout/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0.32923842519685126"/>
          <c:y val="0.10065206965408394"/>
          <c:w val="0.60594225721784889"/>
          <c:h val="0.80994604841061535"/>
        </c:manualLayout>
      </c:layout>
      <c:bar3DChart>
        <c:barDir val="bar"/>
        <c:grouping val="stacked"/>
        <c:ser>
          <c:idx val="0"/>
          <c:order val="0"/>
          <c:dLbls>
            <c:showVal val="1"/>
          </c:dLbls>
          <c:cat>
            <c:strRef>
              <c:f>Φύλλο1!$I$77:$I$88</c:f>
              <c:strCache>
                <c:ptCount val="12"/>
                <c:pt idx="0">
                  <c:v>ΙΑΤΡΙΚΗ</c:v>
                </c:pt>
                <c:pt idx="1">
                  <c:v>ΑΓΓΛΙΚΗ ΦΙΛΟΛΟΓΙΑ</c:v>
                </c:pt>
                <c:pt idx="2">
                  <c:v>ΒΙΟΛΟΓΙΑ</c:v>
                </c:pt>
                <c:pt idx="3">
                  <c:v>ΚΤΗΝΙΑΤΡΙΚΗ</c:v>
                </c:pt>
                <c:pt idx="4">
                  <c:v>ΦΑΡΜΑΚΕΥΤΙΚΗ</c:v>
                </c:pt>
                <c:pt idx="5">
                  <c:v>ΝΟΜΙΚΗ</c:v>
                </c:pt>
                <c:pt idx="6">
                  <c:v>ΟΔΟΝΤΙΑΤΡΙΚΗ</c:v>
                </c:pt>
                <c:pt idx="7">
                  <c:v>ΨΥΧΟΛΟΓΙΑ</c:v>
                </c:pt>
                <c:pt idx="8">
                  <c:v>ΦΙΛΟΛΟΓΙΑ</c:v>
                </c:pt>
                <c:pt idx="9">
                  <c:v>ΧΗΜΕΙΑ</c:v>
                </c:pt>
                <c:pt idx="10">
                  <c:v>ΔΙΑΤΡΟΦΗ &amp; ΔΙΑΙΤΟΛΟΓΙΑ</c:v>
                </c:pt>
                <c:pt idx="11">
                  <c:v>ΣΤΡΑΤΙΩΤΙΚΕΣ ΣΧΟΛΕΣ</c:v>
                </c:pt>
              </c:strCache>
            </c:strRef>
          </c:cat>
          <c:val>
            <c:numRef>
              <c:f>Φύλλο1!$J$77:$J$88</c:f>
              <c:numCache>
                <c:formatCode>General</c:formatCode>
                <c:ptCount val="12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hape val="box"/>
        <c:axId val="78469376"/>
        <c:axId val="78479360"/>
        <c:axId val="0"/>
      </c:bar3DChart>
      <c:catAx>
        <c:axId val="78469376"/>
        <c:scaling>
          <c:orientation val="minMax"/>
        </c:scaling>
        <c:axPos val="l"/>
        <c:tickLblPos val="nextTo"/>
        <c:crossAx val="78479360"/>
        <c:crosses val="autoZero"/>
        <c:auto val="1"/>
        <c:lblAlgn val="ctr"/>
        <c:lblOffset val="100"/>
      </c:catAx>
      <c:valAx>
        <c:axId val="78479360"/>
        <c:scaling>
          <c:orientation val="minMax"/>
        </c:scaling>
        <c:axPos val="b"/>
        <c:majorGridlines/>
        <c:numFmt formatCode="General" sourceLinked="1"/>
        <c:tickLblPos val="nextTo"/>
        <c:crossAx val="78469376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Η οικονομική</a:t>
            </a:r>
            <a:r>
              <a:rPr lang="el-GR" baseline="0" dirty="0" smtClean="0"/>
              <a:t> κατάσταση επηρέασε τις επιλογές των φοιτητών;</a:t>
            </a:r>
            <a:endParaRPr lang="el-GR" dirty="0"/>
          </a:p>
        </c:rich>
      </c:tx>
      <c:layout>
        <c:manualLayout>
          <c:xMode val="edge"/>
          <c:yMode val="edge"/>
          <c:x val="0.12793693914044663"/>
          <c:y val="0.11794664058042514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1444465489753352E-3"/>
          <c:y val="0.20206347129038393"/>
          <c:w val="0.62710511087812182"/>
          <c:h val="0.7978289606239608"/>
        </c:manualLayout>
      </c:layout>
      <c:pie3D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Φύλλο1!$J$69:$J$71</c:f>
              <c:strCache>
                <c:ptCount val="3"/>
                <c:pt idx="0">
                  <c:v>ΔΕΝ ΕΠΗΡΕΑΣΕ</c:v>
                </c:pt>
                <c:pt idx="1">
                  <c:v>ΕΠΗΡΕΑΣΕ</c:v>
                </c:pt>
                <c:pt idx="2">
                  <c:v>ΔΞ/ΔΑ</c:v>
                </c:pt>
              </c:strCache>
            </c:strRef>
          </c:cat>
          <c:val>
            <c:numRef>
              <c:f>Φύλλο1!$K$69:$K$71</c:f>
              <c:numCache>
                <c:formatCode>General</c:formatCode>
                <c:ptCount val="3"/>
                <c:pt idx="0">
                  <c:v>30</c:v>
                </c:pt>
                <c:pt idx="1">
                  <c:v>28</c:v>
                </c:pt>
                <c:pt idx="2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865148970375864"/>
          <c:y val="0.40898747875750446"/>
          <c:w val="0.28060199193553675"/>
          <c:h val="0.21195844494644644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14/1/2014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4093253_or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484784"/>
            <a:ext cx="3120466" cy="4674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2 - Εικόνα" descr="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191125" cy="904875"/>
          </a:xfrm>
          <a:prstGeom prst="rect">
            <a:avLst/>
          </a:prstGeom>
        </p:spPr>
      </p:pic>
      <p:sp>
        <p:nvSpPr>
          <p:cNvPr id="4" name="3 - TextBox"/>
          <p:cNvSpPr txBox="1"/>
          <p:nvPr/>
        </p:nvSpPr>
        <p:spPr>
          <a:xfrm>
            <a:off x="4932040" y="2708920"/>
            <a:ext cx="3960440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l-GR" b="1" dirty="0" smtClean="0">
                <a:solidFill>
                  <a:srgbClr val="004D86"/>
                </a:solidFill>
              </a:rPr>
              <a:t>Επιμέλεια:</a:t>
            </a:r>
          </a:p>
          <a:p>
            <a:r>
              <a:rPr lang="el-GR" dirty="0" smtClean="0">
                <a:solidFill>
                  <a:srgbClr val="004D86"/>
                </a:solidFill>
              </a:rPr>
              <a:t>Κατερίνα </a:t>
            </a:r>
            <a:r>
              <a:rPr lang="el-GR" dirty="0" smtClean="0">
                <a:solidFill>
                  <a:srgbClr val="004D86"/>
                </a:solidFill>
              </a:rPr>
              <a:t>Στουζούκ</a:t>
            </a:r>
            <a:r>
              <a:rPr lang="el-GR" dirty="0" smtClean="0">
                <a:solidFill>
                  <a:srgbClr val="004D86"/>
                </a:solidFill>
              </a:rPr>
              <a:t> (Α.Μ.: 1379)</a:t>
            </a:r>
          </a:p>
          <a:p>
            <a:r>
              <a:rPr lang="el-GR" dirty="0" smtClean="0">
                <a:solidFill>
                  <a:srgbClr val="004D86"/>
                </a:solidFill>
              </a:rPr>
              <a:t>Οριάντα</a:t>
            </a:r>
            <a:r>
              <a:rPr lang="el-GR" dirty="0" smtClean="0">
                <a:solidFill>
                  <a:srgbClr val="004D86"/>
                </a:solidFill>
              </a:rPr>
              <a:t> </a:t>
            </a:r>
            <a:r>
              <a:rPr lang="el-GR" dirty="0" smtClean="0">
                <a:solidFill>
                  <a:srgbClr val="004D86"/>
                </a:solidFill>
              </a:rPr>
              <a:t>Λικολάρι</a:t>
            </a:r>
            <a:r>
              <a:rPr lang="el-GR" dirty="0" smtClean="0">
                <a:solidFill>
                  <a:srgbClr val="004D86"/>
                </a:solidFill>
              </a:rPr>
              <a:t> (Α.Μ.: 1293)</a:t>
            </a:r>
          </a:p>
          <a:p>
            <a:r>
              <a:rPr lang="el-GR" dirty="0" smtClean="0">
                <a:solidFill>
                  <a:srgbClr val="004D86"/>
                </a:solidFill>
              </a:rPr>
              <a:t>Χριστίνα Καπάρου (Α.Μ.: 1290)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 </a:t>
            </a:r>
          </a:p>
          <a:p>
            <a:r>
              <a:rPr lang="el-GR" b="1" dirty="0" smtClean="0">
                <a:solidFill>
                  <a:srgbClr val="5A2781"/>
                </a:solidFill>
              </a:rPr>
              <a:t>Εισηγητής:</a:t>
            </a:r>
            <a:r>
              <a:rPr lang="el-GR" dirty="0" smtClean="0">
                <a:solidFill>
                  <a:srgbClr val="5A2781"/>
                </a:solidFill>
              </a:rPr>
              <a:t>      </a:t>
            </a:r>
          </a:p>
          <a:p>
            <a:r>
              <a:rPr lang="el-GR" dirty="0" smtClean="0">
                <a:solidFill>
                  <a:srgbClr val="5A2781"/>
                </a:solidFill>
              </a:rPr>
              <a:t>Κωνσταντίνος </a:t>
            </a:r>
            <a:r>
              <a:rPr lang="el-GR" dirty="0" smtClean="0">
                <a:solidFill>
                  <a:srgbClr val="5A2781"/>
                </a:solidFill>
              </a:rPr>
              <a:t>Κουτσογιάννης</a:t>
            </a:r>
            <a:endParaRPr lang="el-GR" dirty="0" smtClean="0">
              <a:solidFill>
                <a:srgbClr val="5A2781"/>
              </a:solidFill>
            </a:endParaRPr>
          </a:p>
          <a:p>
            <a:r>
              <a:rPr lang="el-GR" dirty="0" smtClean="0">
                <a:solidFill>
                  <a:srgbClr val="5A2781"/>
                </a:solidFill>
              </a:rPr>
              <a:t>(Υγειοφυσικός)</a:t>
            </a:r>
          </a:p>
          <a:p>
            <a:endParaRPr lang="el-GR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39552" y="1196752"/>
            <a:ext cx="80648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ΠΡΩΤΟΕΤΕΙΣ ΦΟΙΤΗΤΕΣ: ΕΠΙΛΟΓΕΣ ΚΑΙ ΑΠΟΨΕΙΣ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(στα πλαίσια του μαθήματος 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Μεθοδολογία της έρευνας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l-GR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4211960" y="63813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Αίγιο 2014</a:t>
            </a:r>
            <a:endParaRPr lang="el-G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2 - Γράφημα"/>
          <p:cNvGraphicFramePr/>
          <p:nvPr/>
        </p:nvGraphicFramePr>
        <p:xfrm>
          <a:off x="0" y="188640"/>
          <a:ext cx="464400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13 - Γράφημα"/>
          <p:cNvGraphicFramePr/>
          <p:nvPr/>
        </p:nvGraphicFramePr>
        <p:xfrm>
          <a:off x="4860032" y="332656"/>
          <a:ext cx="406794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14 - Γράφημα"/>
          <p:cNvGraphicFramePr/>
          <p:nvPr/>
        </p:nvGraphicFramePr>
        <p:xfrm>
          <a:off x="4247456" y="3501008"/>
          <a:ext cx="489654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395536" y="4221088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περισσότεροι φοιτητές θεωρούν ότι η σχολή μας είναι καλή αλλά τα μαθήματα μέτριας δυσκολίας. Παρόλα αυτά, το 95% πιστεύει ότι θα ασχοληθεί με την </a:t>
            </a:r>
            <a:r>
              <a:rPr lang="el-GR" dirty="0" smtClean="0"/>
              <a:t>Φυσικοθεραπεία </a:t>
            </a:r>
            <a:r>
              <a:rPr lang="el-GR" dirty="0" smtClean="0"/>
              <a:t>στο μέλλον.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5 - Γράφημα"/>
          <p:cNvGraphicFramePr/>
          <p:nvPr/>
        </p:nvGraphicFramePr>
        <p:xfrm>
          <a:off x="251520" y="332656"/>
          <a:ext cx="518457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16 - Γράφημα"/>
          <p:cNvGraphicFramePr/>
          <p:nvPr/>
        </p:nvGraphicFramePr>
        <p:xfrm>
          <a:off x="4067944" y="3068960"/>
          <a:ext cx="507605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251520" y="4365104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τα 60 άτομα, τα 46 κατοικούν στο Αίγιο, τα 10 στην Πάτρα και οι υπόλοιποι 4 πηγαινοέρχονται από τον τόπο μόνιμης κατοικίας τους.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4932040" y="1268760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72% των ερωτηθέντων είναι ευχαριστημένοι με τον τόπο διαμονής τους, ενώ το 28% όχι.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51520" y="0"/>
            <a:ext cx="889248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Λόγος </a:t>
            </a:r>
            <a:r>
              <a:rPr lang="el-GR" sz="2000" b="1" dirty="0" smtClean="0"/>
              <a:t>επιλογής σχολής </a:t>
            </a:r>
            <a:r>
              <a:rPr lang="el-GR" sz="2000" b="1" dirty="0" smtClean="0"/>
              <a:t>Φυσικοθεραπείας</a:t>
            </a:r>
          </a:p>
          <a:p>
            <a:pPr algn="ctr"/>
            <a:r>
              <a:rPr lang="el-GR" sz="2000" b="1" dirty="0" smtClean="0"/>
              <a:t>(ερώτηση </a:t>
            </a:r>
            <a:r>
              <a:rPr lang="el-GR" sz="2000" b="1" dirty="0" smtClean="0"/>
              <a:t>με πολλές απαντήσεις):</a:t>
            </a:r>
            <a:endParaRPr lang="el-GR" sz="2000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Ενδιαφέρον για ιατρικές/παραϊατρικές </a:t>
            </a:r>
            <a:r>
              <a:rPr lang="el-GR" dirty="0" smtClean="0"/>
              <a:t>επιστήμες (32)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Επαγγελματική &amp; οικονομική αποκατάσταση </a:t>
            </a:r>
            <a:r>
              <a:rPr lang="el-GR" dirty="0" smtClean="0"/>
              <a:t>(26)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Επιθυμία για προσφορά βοήθειας στον συνάνθρωπο </a:t>
            </a:r>
            <a:r>
              <a:rPr lang="el-GR" dirty="0" smtClean="0"/>
              <a:t>(20)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Προσωπική εμπειρία (τραυματισμός, φυσικοθεραπεία κτλ</a:t>
            </a:r>
            <a:r>
              <a:rPr lang="el-GR" dirty="0" smtClean="0"/>
              <a:t>.) (8)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Ύπαρξη φυσικοθεραπευτή στο οικογενειακό/φιλικό </a:t>
            </a:r>
            <a:r>
              <a:rPr lang="el-GR" dirty="0" smtClean="0"/>
              <a:t>περιβάλλον (7)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Άλλο: ασχολία με τα παιδιά, αθλητική φυσικοθεραπεία.</a:t>
            </a:r>
          </a:p>
          <a:p>
            <a:r>
              <a:rPr lang="el-GR" dirty="0" smtClean="0"/>
              <a:t> </a:t>
            </a:r>
          </a:p>
          <a:p>
            <a:pPr algn="ctr"/>
            <a:r>
              <a:rPr lang="el-GR" sz="2000" b="1" dirty="0" smtClean="0"/>
              <a:t>Προτάσεις από δυσαρεστημένους </a:t>
            </a:r>
            <a:r>
              <a:rPr lang="el-GR" sz="2000" b="1" dirty="0" smtClean="0"/>
              <a:t>φοιτητές</a:t>
            </a:r>
          </a:p>
          <a:p>
            <a:pPr algn="ctr"/>
            <a:r>
              <a:rPr lang="el-GR" sz="2000" b="1" dirty="0" smtClean="0"/>
              <a:t>(ερώτηση </a:t>
            </a:r>
            <a:r>
              <a:rPr lang="el-GR" sz="2000" b="1" dirty="0" smtClean="0"/>
              <a:t>ανοιχτού τύπου):</a:t>
            </a:r>
            <a:endParaRPr lang="el-GR" sz="2000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Περισσότερες επιλογές και δραστηριότητες (π.χ. αθλητισμός, τέχνες, διασκέδαση, βιβλιοθήκες) </a:t>
            </a:r>
            <a:r>
              <a:rPr lang="el-GR" dirty="0" smtClean="0"/>
              <a:t>- 19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Αξιοποίηση κτιρίων και καλύτερες υποδομές ΤΕΙ </a:t>
            </a:r>
            <a:r>
              <a:rPr lang="el-GR" dirty="0" smtClean="0"/>
              <a:t>- 6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Καθαρισμός πόλης </a:t>
            </a:r>
            <a:r>
              <a:rPr lang="el-GR" dirty="0" smtClean="0"/>
              <a:t>- 6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Επαναφορά τρένου &amp; ανακατασκευή εθνικής οδού </a:t>
            </a:r>
            <a:r>
              <a:rPr lang="el-GR" dirty="0" smtClean="0"/>
              <a:t>- 5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Μείωση τιμών (ενοίκια, ρουχισμός κτλ.) </a:t>
            </a:r>
            <a:r>
              <a:rPr lang="el-GR" dirty="0" smtClean="0"/>
              <a:t>- 4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Περισσότερες σχολές στο Αίγιο (Νοσηλευτική) </a:t>
            </a:r>
            <a:r>
              <a:rPr lang="el-GR" dirty="0" smtClean="0"/>
              <a:t>- 4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Μεταφορά λέσχης κοντά στη σχολή &amp;δημιουργία φοιτητικής εστίας </a:t>
            </a:r>
            <a:r>
              <a:rPr lang="el-GR" dirty="0" smtClean="0"/>
              <a:t>– 4.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Καλύτερη ανθρώπινη συμπεριφορά (κατοίκων &amp; οδηγών) </a:t>
            </a:r>
            <a:r>
              <a:rPr lang="el-GR" dirty="0" smtClean="0"/>
              <a:t>- 4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Βελτίωση συγκοινωνίας &amp; μείωση τιμών εισιτηρίων </a:t>
            </a:r>
            <a:r>
              <a:rPr lang="el-GR" dirty="0" smtClean="0"/>
              <a:t>- 3 απόψεις.</a:t>
            </a:r>
            <a:endParaRPr lang="el-GR" dirty="0" smtClean="0"/>
          </a:p>
          <a:p>
            <a:pPr lvl="0">
              <a:buFont typeface="Arial" pitchFamily="34" charset="0"/>
              <a:buChar char="•"/>
            </a:pPr>
            <a:r>
              <a:rPr lang="el-GR" dirty="0" smtClean="0"/>
              <a:t>Καλύτερη λειτουργία νοσοκομείου </a:t>
            </a:r>
            <a:r>
              <a:rPr lang="el-GR" dirty="0" smtClean="0"/>
              <a:t>- 1 άποψη.</a:t>
            </a:r>
            <a:endParaRPr lang="el-GR" dirty="0" smtClean="0"/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467544" y="1196752"/>
            <a:ext cx="84249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Μετά τη μελέτη των αποτελεσμάτων της έρευνας, ένα θετικό συμπέρασμα που προκύπτει είναι ότι το 72% των επιτυχόντων εισήλθε στη σχολή που επιθυμούσε, παρότι μόνο το 44,2% από αυτούς κατάφερε να πετύχει και στην πόλη της επιλογής του. Αυτό που προκαλεί έκπληξη είναι ότι το 51% των φοιτητών δεν επηρεάστηκε από την οικονομική κρίση και την οικονομική κατάσταση της οικογένειάς τους. Η πλειοψηφία (το 85%) έχει καλή και πολύ καλή άποψη για τη σχολή, ενώ το 67% θεωρεί τα μαθήματα μέτριας δυσκολίας. Όσον αφορά την μελλοντική ενασχόλησή τους, παρόλο που είναι λίγο νωρίς για λήψη αποφάσεων, το 95% δήλωσε ότι επιθυμεί να ασχοληθεί με το επάγγελμα του Φυσικοθεραπευτή. Επιπλέον, το 72% είναι ευχαριστημένοι με την πόλη στην οποία επέλεξαν να περάσουν τα φοιτητικά τους χρόνια (Αίγιο ή Πάτρα), ενώ το υπόλοιπο 28% περιέγραψε τα μειονεκτήματα αυτών των περιοχών και πρότεινε λύσεις για τη βελτίωσή τους.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Ευχαριστίες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539552" y="1916832"/>
            <a:ext cx="4248472" cy="3456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Για την πραγματοποίηση της έρευνας οφείλουμε να ευχαριστήσουμε τους πρωτοετείς φοιτητές που συμπλήρωσαν τα ερωτηματολόγια με ειλικρίνεια, την καθηγήτρια που αφιέρωσε χρόνο από το μάθημά της καθώς και τον </a:t>
            </a:r>
            <a:r>
              <a:rPr lang="el-GR" sz="2000" dirty="0" smtClean="0"/>
              <a:t>κ.Κ.Κουτσογιάννη</a:t>
            </a:r>
            <a:r>
              <a:rPr lang="el-GR" sz="2000" dirty="0" smtClean="0"/>
              <a:t> </a:t>
            </a:r>
            <a:r>
              <a:rPr lang="el-GR" sz="2000" dirty="0" smtClean="0"/>
              <a:t>για τη σωστή καθοδήγησή μας.</a:t>
            </a:r>
            <a:endParaRPr lang="el-GR" sz="2000" dirty="0"/>
          </a:p>
        </p:txBody>
      </p:sp>
      <p:pic>
        <p:nvPicPr>
          <p:cNvPr id="6" name="5 - Εικόνα" descr="assets_LARGE_t_420_51452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420888"/>
            <a:ext cx="3888431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863588" y="1916832"/>
            <a:ext cx="741682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Κάθε χρόνο ο συνολικός αριθμός υποψηφίων οι οποίοι υποβάλουν μηχανογραφικό δελτίο ξεπερνάει τους 100.000, από τους οποίους οι 100 </a:t>
            </a:r>
            <a:r>
              <a:rPr lang="el-GR" sz="2000" dirty="0" smtClean="0"/>
              <a:t>εισήχθησαν </a:t>
            </a:r>
            <a:r>
              <a:rPr lang="el-GR" sz="2000" dirty="0" smtClean="0"/>
              <a:t>στο Τμήμα Φυσικοθεραπείας του ΤΕΙ Δυτικής Ελλάδας το έτος </a:t>
            </a:r>
            <a:r>
              <a:rPr lang="el-GR" sz="2000" dirty="0" smtClean="0"/>
              <a:t>2013. Για </a:t>
            </a:r>
            <a:r>
              <a:rPr lang="el-GR" sz="2000" dirty="0" smtClean="0"/>
              <a:t>το λόγο αυτό θεωρήθηκε σημαντικό να διαπιστώσουμε εάν οι φοιτητές  επέτυχαν στη σχολή που επιθυμούσαν, εάν είναι ευχαριστημένοι από το περιβάλλον της σχολής και της πόλης στην οποία διαμένουν και εάν η Φυσικοθεραπεία θα αποτελέσει μελλοντικό αντικείμενο ενασχόλησής τους. Αυτός είναι και ο σκοπός της παρακάτω έρευνας.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Μεθοδολογία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1079612" y="1556792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Για την περαίωση της έρευνας η οποία πραγματοποιήθηκε στο ΤΕΙ μας και για την συγκέντρωση των αποτελεσμάτων μοιράστηκαν 60 ερωτηματολόγια στους πρωτοετείς φοιτητές κατά την διάρκεια θεωρητικού μαθήματος. Για τη ακριβή ανάλυση των αποτελεσμάτων, χρησιμοποιήθηκε το  </a:t>
            </a:r>
            <a:r>
              <a:rPr lang="en-US" sz="2000" dirty="0" smtClean="0"/>
              <a:t>EXCEL</a:t>
            </a:r>
            <a:r>
              <a:rPr lang="el-GR" sz="2000" dirty="0" smtClean="0"/>
              <a:t>. Το προαναφερόμενο ερωτηματολόγιο </a:t>
            </a:r>
            <a:r>
              <a:rPr lang="el-GR" sz="2000" dirty="0" smtClean="0"/>
              <a:t>περιλαμβάνει </a:t>
            </a:r>
            <a:r>
              <a:rPr lang="el-GR" sz="2000" dirty="0" smtClean="0"/>
              <a:t>10 ερωτήσεις καθώς και τα γενικά στοιχεία των φοιτητών.</a:t>
            </a:r>
          </a:p>
          <a:p>
            <a:endParaRPr lang="el-GR" dirty="0"/>
          </a:p>
        </p:txBody>
      </p:sp>
      <p:pic>
        <p:nvPicPr>
          <p:cNvPr id="4" name="3 - Εικόνα" descr="egi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9301" y="4581128"/>
            <a:ext cx="9422602" cy="2435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Αποτελέσματα</a:t>
            </a:r>
            <a:endParaRPr lang="el-GR" dirty="0"/>
          </a:p>
        </p:txBody>
      </p:sp>
      <p:graphicFrame>
        <p:nvGraphicFramePr>
          <p:cNvPr id="3" name="1 - Γράφημα"/>
          <p:cNvGraphicFramePr/>
          <p:nvPr/>
        </p:nvGraphicFramePr>
        <p:xfrm>
          <a:off x="179512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2 - Γράφημα"/>
          <p:cNvGraphicFramePr/>
          <p:nvPr/>
        </p:nvGraphicFramePr>
        <p:xfrm>
          <a:off x="4283968" y="37890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539552" y="4509120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Παρατηρείται ότι το 70% των ερωτηθέντων είναι ηλικίας 18 ετών.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436096" y="1700808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άτομα που συμμετείχαν στην έρευνα </a:t>
            </a:r>
            <a:r>
              <a:rPr lang="el-GR" dirty="0" smtClean="0"/>
              <a:t>είναι: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36 κορίτσια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24 αγόρια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4 - Γράφημα"/>
          <p:cNvGraphicFramePr/>
          <p:nvPr/>
        </p:nvGraphicFramePr>
        <p:xfrm>
          <a:off x="0" y="1124744"/>
          <a:ext cx="481012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1 - Γράφημα"/>
          <p:cNvGraphicFramePr/>
          <p:nvPr/>
        </p:nvGraphicFramePr>
        <p:xfrm>
          <a:off x="3491880" y="2924944"/>
          <a:ext cx="5652120" cy="3732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611560" y="332656"/>
            <a:ext cx="806489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l-GR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Δ</a:t>
            </a:r>
            <a:r>
              <a:rPr lang="el-GR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ευτεροβάθμια εκπαίδευση</a:t>
            </a:r>
            <a:endParaRPr lang="el-GR" sz="41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23528" y="4293096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73% είναι απόφοιτοι Γενικού Λυκείου (ΓΕΛ), ενώ το 27% Επαγγελματικού (ΕΠΑΛ).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4355976" y="141277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μεγαλύτερο </a:t>
            </a:r>
            <a:r>
              <a:rPr lang="el-GR" dirty="0" smtClean="0"/>
              <a:t>ποσοστό προέρχεται </a:t>
            </a:r>
            <a:r>
              <a:rPr lang="el-GR" dirty="0" smtClean="0"/>
              <a:t>από Θεωρητική και Θετική κατεύθυνση Γενικού Λυκείου, ενώ από τα ΕΠΑΛ υπερτερεί η ειδικότητα της Νοσηλευτικής.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6 - Γράφημα"/>
          <p:cNvGraphicFramePr/>
          <p:nvPr/>
        </p:nvGraphicFramePr>
        <p:xfrm>
          <a:off x="0" y="188640"/>
          <a:ext cx="5724128" cy="382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7 - Γράφημα"/>
          <p:cNvGraphicFramePr/>
          <p:nvPr/>
        </p:nvGraphicFramePr>
        <p:xfrm>
          <a:off x="3995936" y="3284984"/>
          <a:ext cx="5364088" cy="33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323528" y="4293096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Παρατηρείται ότι το 85% επέτυχε στις Πανελλαδικές εξετάσεις με μία μόνο προσπάθεια.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076056" y="1484784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Επιπλέον, το 72% δήλωσε ότι η Φυσικοθεραπεία ήταν η πρώτη τους επιλογή.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7 - Γράφημα"/>
          <p:cNvGraphicFramePr/>
          <p:nvPr/>
        </p:nvGraphicFramePr>
        <p:xfrm>
          <a:off x="179512" y="188640"/>
          <a:ext cx="39604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9 - Γράφημα"/>
          <p:cNvGraphicFramePr/>
          <p:nvPr/>
        </p:nvGraphicFramePr>
        <p:xfrm>
          <a:off x="3733428" y="1700808"/>
          <a:ext cx="5410572" cy="531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179512" y="4581128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τα άτομα που δήλωσαν 1</a:t>
            </a:r>
            <a:r>
              <a:rPr lang="el-GR" baseline="30000" dirty="0" smtClean="0"/>
              <a:t>η</a:t>
            </a:r>
            <a:r>
              <a:rPr lang="el-GR" dirty="0" smtClean="0"/>
              <a:t> επιλογή την Φυσικοθεραπεία, ως πόλη προτίμησης επέλεξαν το Αίγιο.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4319464" y="620688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Παρακάτω φαίνονται οι σχολές που επέλεξαν οι υπόλοιποι φοιτητές. Υπερτερεί η Ιατρική σχολή.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0 - Γράφημα"/>
          <p:cNvGraphicFramePr/>
          <p:nvPr/>
        </p:nvGraphicFramePr>
        <p:xfrm>
          <a:off x="0" y="-171400"/>
          <a:ext cx="53640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11 - Γράφημα"/>
          <p:cNvGraphicFramePr/>
          <p:nvPr/>
        </p:nvGraphicFramePr>
        <p:xfrm>
          <a:off x="4337695" y="2852936"/>
          <a:ext cx="4806305" cy="375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395536" y="3861048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 εκπλήξεως ανακαλύφθηκε ότι η οικονομική κατάσταση δεν επηρέασε την επιλογή σχολής ή πόλης για τις σπουδές τους.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436096" y="105273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62% δήλωσαν ότι δεν έχουν αδέρφια - φοιτητές, ενώ το 38% έχουν.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747</Words>
  <Application>Microsoft Office PowerPoint</Application>
  <PresentationFormat>Προβολή στην οθόνη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Συγκέντρωση</vt:lpstr>
      <vt:lpstr>Διαφάνεια 1</vt:lpstr>
      <vt:lpstr>Ευχαριστίες</vt:lpstr>
      <vt:lpstr>Εισαγωγή</vt:lpstr>
      <vt:lpstr>Μεθοδολογία</vt:lpstr>
      <vt:lpstr>Αποτελέσματα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Συμπεράσματα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Katerina</dc:creator>
  <cp:lastModifiedBy>Katerina</cp:lastModifiedBy>
  <cp:revision>12</cp:revision>
  <dcterms:created xsi:type="dcterms:W3CDTF">2013-12-12T09:09:41Z</dcterms:created>
  <dcterms:modified xsi:type="dcterms:W3CDTF">2014-01-14T00:16:34Z</dcterms:modified>
</cp:coreProperties>
</file>