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65" r:id="rId4"/>
    <p:sldId id="267" r:id="rId5"/>
    <p:sldId id="269" r:id="rId6"/>
    <p:sldId id="266" r:id="rId7"/>
    <p:sldId id="268" r:id="rId8"/>
    <p:sldId id="264" r:id="rId9"/>
    <p:sldId id="258" r:id="rId10"/>
    <p:sldId id="259" r:id="rId11"/>
    <p:sldId id="260" r:id="rId12"/>
    <p:sldId id="263" r:id="rId13"/>
    <p:sldId id="261"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p:restoredTop sz="83401"/>
  </p:normalViewPr>
  <p:slideViewPr>
    <p:cSldViewPr snapToGrid="0" snapToObjects="1">
      <p:cViewPr varScale="1">
        <p:scale>
          <a:sx n="106" d="100"/>
          <a:sy n="106" d="100"/>
        </p:scale>
        <p:origin x="32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8D28D-9174-D540-86F1-4B5C22DB3B11}" type="datetimeFigureOut">
              <a:rPr lang="el-GR" smtClean="0"/>
              <a:t>20/2/23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F196C-97A2-3B40-BADD-2356113A7E41}" type="slidenum">
              <a:rPr lang="el-GR" smtClean="0"/>
              <a:t>‹#›</a:t>
            </a:fld>
            <a:endParaRPr lang="el-GR"/>
          </a:p>
        </p:txBody>
      </p:sp>
    </p:spTree>
    <p:extLst>
      <p:ext uri="{BB962C8B-B14F-4D97-AF65-F5344CB8AC3E}">
        <p14:creationId xmlns:p14="http://schemas.microsoft.com/office/powerpoint/2010/main" val="2689275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EBF196C-97A2-3B40-BADD-2356113A7E41}" type="slidenum">
              <a:rPr lang="el-GR" smtClean="0"/>
              <a:t>2</a:t>
            </a:fld>
            <a:endParaRPr lang="el-GR"/>
          </a:p>
        </p:txBody>
      </p:sp>
    </p:spTree>
    <p:extLst>
      <p:ext uri="{BB962C8B-B14F-4D97-AF65-F5344CB8AC3E}">
        <p14:creationId xmlns:p14="http://schemas.microsoft.com/office/powerpoint/2010/main" val="1638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Wales</a:t>
            </a:r>
            <a:endParaRPr lang="el-GR" dirty="0"/>
          </a:p>
        </p:txBody>
      </p:sp>
      <p:sp>
        <p:nvSpPr>
          <p:cNvPr id="4" name="Θέση αριθμού διαφάνειας 3"/>
          <p:cNvSpPr>
            <a:spLocks noGrp="1"/>
          </p:cNvSpPr>
          <p:nvPr>
            <p:ph type="sldNum" sz="quarter" idx="5"/>
          </p:nvPr>
        </p:nvSpPr>
        <p:spPr/>
        <p:txBody>
          <a:bodyPr/>
          <a:lstStyle/>
          <a:p>
            <a:fld id="{BEBF196C-97A2-3B40-BADD-2356113A7E41}" type="slidenum">
              <a:rPr lang="el-GR" smtClean="0"/>
              <a:t>3</a:t>
            </a:fld>
            <a:endParaRPr lang="el-GR"/>
          </a:p>
        </p:txBody>
      </p:sp>
    </p:spTree>
    <p:extLst>
      <p:ext uri="{BB962C8B-B14F-4D97-AF65-F5344CB8AC3E}">
        <p14:creationId xmlns:p14="http://schemas.microsoft.com/office/powerpoint/2010/main" val="1592828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err="1"/>
              <a:t>Καραμανλίδικα</a:t>
            </a:r>
            <a:endParaRPr lang="el-GR" dirty="0"/>
          </a:p>
        </p:txBody>
      </p:sp>
      <p:sp>
        <p:nvSpPr>
          <p:cNvPr id="4" name="Θέση αριθμού διαφάνειας 3"/>
          <p:cNvSpPr>
            <a:spLocks noGrp="1"/>
          </p:cNvSpPr>
          <p:nvPr>
            <p:ph type="sldNum" sz="quarter" idx="5"/>
          </p:nvPr>
        </p:nvSpPr>
        <p:spPr/>
        <p:txBody>
          <a:bodyPr/>
          <a:lstStyle/>
          <a:p>
            <a:fld id="{BEBF196C-97A2-3B40-BADD-2356113A7E41}" type="slidenum">
              <a:rPr lang="el-GR" smtClean="0"/>
              <a:t>7</a:t>
            </a:fld>
            <a:endParaRPr lang="el-GR"/>
          </a:p>
        </p:txBody>
      </p:sp>
    </p:spTree>
    <p:extLst>
      <p:ext uri="{BB962C8B-B14F-4D97-AF65-F5344CB8AC3E}">
        <p14:creationId xmlns:p14="http://schemas.microsoft.com/office/powerpoint/2010/main" val="2201786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Γλωσσική Επαφή</a:t>
            </a:r>
            <a:endParaRPr lang="en-US" dirty="0"/>
          </a:p>
        </p:txBody>
      </p:sp>
      <p:sp>
        <p:nvSpPr>
          <p:cNvPr id="3" name="Subtitle 2"/>
          <p:cNvSpPr>
            <a:spLocks noGrp="1"/>
          </p:cNvSpPr>
          <p:nvPr>
            <p:ph type="subTitle" idx="1"/>
          </p:nvPr>
        </p:nvSpPr>
        <p:spPr/>
        <p:txBody>
          <a:bodyPr/>
          <a:lstStyle/>
          <a:p>
            <a:r>
              <a:rPr lang="el-GR" dirty="0"/>
              <a:t>Εισαγωγή</a:t>
            </a:r>
            <a:endParaRPr lang="en-US" dirty="0"/>
          </a:p>
        </p:txBody>
      </p:sp>
    </p:spTree>
    <p:extLst>
      <p:ext uri="{BB962C8B-B14F-4D97-AF65-F5344CB8AC3E}">
        <p14:creationId xmlns:p14="http://schemas.microsoft.com/office/powerpoint/2010/main" val="816361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ΙΙ. Κοινωνική</a:t>
            </a:r>
            <a:endParaRPr lang="en-US" dirty="0"/>
          </a:p>
        </p:txBody>
      </p:sp>
      <p:sp>
        <p:nvSpPr>
          <p:cNvPr id="3" name="Content Placeholder 2"/>
          <p:cNvSpPr>
            <a:spLocks noGrp="1"/>
          </p:cNvSpPr>
          <p:nvPr>
            <p:ph idx="1"/>
          </p:nvPr>
        </p:nvSpPr>
        <p:spPr/>
        <p:txBody>
          <a:bodyPr/>
          <a:lstStyle/>
          <a:p>
            <a:r>
              <a:rPr lang="el-GR" dirty="0"/>
              <a:t>Η μελέτη της πολυγλωσσίας σε κοινωνικό επίπεδο μελετάει τους κοινωνικούς παράγοντες που καθορίζουν την γλωσσική επαφή</a:t>
            </a:r>
          </a:p>
          <a:p>
            <a:r>
              <a:rPr lang="el-GR" dirty="0"/>
              <a:t>Τι είδους πολυγλωσσία παρατηρείται, μερική ή πλήρης, ενηλίκων ή και παιδιών, και σε πόσο τμήμα του πληθυσμού; </a:t>
            </a:r>
          </a:p>
          <a:p>
            <a:r>
              <a:rPr lang="el-GR" dirty="0"/>
              <a:t>Οι </a:t>
            </a:r>
            <a:r>
              <a:rPr lang="el-GR" dirty="0" err="1"/>
              <a:t>κοινωνιογλωσσικές</a:t>
            </a:r>
            <a:r>
              <a:rPr lang="el-GR" dirty="0"/>
              <a:t> συνθήκες καθορίζουν και τα φαινόμενα επαφής που παρατηρούνται στις ίδιες τις γλώσσες: Ποιες είναι οι περιστάσεις χρήσης δύο ή περισσότερων γλωσσών από το άτομο αλλά και τις κοινότητες, ποια είναι η σχετική πολιτική και γλωσσική «ισχύς» των κοινοτήτων που εμπλέκονται κλπ.</a:t>
            </a:r>
            <a:endParaRPr lang="en-US" dirty="0"/>
          </a:p>
        </p:txBody>
      </p:sp>
    </p:spTree>
    <p:extLst>
      <p:ext uri="{BB962C8B-B14F-4D97-AF65-F5344CB8AC3E}">
        <p14:creationId xmlns:p14="http://schemas.microsoft.com/office/powerpoint/2010/main" val="1652534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ΙΙΙ. Ιστορική - Διαχρονική</a:t>
            </a:r>
            <a:endParaRPr lang="en-US" dirty="0"/>
          </a:p>
        </p:txBody>
      </p:sp>
      <p:sp>
        <p:nvSpPr>
          <p:cNvPr id="3" name="Content Placeholder 2"/>
          <p:cNvSpPr>
            <a:spLocks noGrp="1"/>
          </p:cNvSpPr>
          <p:nvPr>
            <p:ph idx="1"/>
          </p:nvPr>
        </p:nvSpPr>
        <p:spPr/>
        <p:txBody>
          <a:bodyPr>
            <a:normAutofit lnSpcReduction="10000"/>
          </a:bodyPr>
          <a:lstStyle/>
          <a:p>
            <a:r>
              <a:rPr lang="el-GR" dirty="0"/>
              <a:t>Η γλωσσική επαφή ιστορικά, ως ένας από τους βασικότερους παράγοντες / τα βασικότερα αίτια της γλωσσικής μεταβολής</a:t>
            </a:r>
          </a:p>
          <a:p>
            <a:r>
              <a:rPr lang="el-GR" dirty="0"/>
              <a:t>Παλαιότερα, οποιαδήποτε μεταβολή δεν μπορούσε εύκολα να εξηγηθεί αποδιδόταν στην επίδραση κάποιας άλλης γλώσσας (δηλ. στην γλωσσική επαφή). Αυτό είχε ως αποτέλεσμα να απαξιωθεί η μελέτη της γλωσσικής επαφής για μεγάλο χρονικό διάστημα</a:t>
            </a:r>
          </a:p>
          <a:p>
            <a:r>
              <a:rPr lang="el-GR" dirty="0"/>
              <a:t>Σήμερα έχει εν πολλοίς αποκατασταθεί το γόητρο της γλωσσικής επαφής, και μάλιστα αν συμπεριλάβουμε και την διαλεκτική επαφή στα πλαίσια της γλωσσικής επαφής, τότε πιθανότατα αποτελεί τον πιο βασικό παράγοντα γλωσσικής μεταβολής</a:t>
            </a:r>
          </a:p>
          <a:p>
            <a:r>
              <a:rPr lang="el-GR" dirty="0"/>
              <a:t>Ουσιαστικά, η διαχρονική μελέτη της γλωσσικής επαφής εστιάζει στα αποτελέσματά της τόσο στο γλωσσικό, όσο και στο κοινωνικό / </a:t>
            </a:r>
            <a:r>
              <a:rPr lang="el-GR" dirty="0" err="1"/>
              <a:t>κοινωνιογλωσσικό</a:t>
            </a:r>
            <a:r>
              <a:rPr lang="el-GR" dirty="0"/>
              <a:t> επίπεδο</a:t>
            </a:r>
            <a:endParaRPr lang="en-US" dirty="0"/>
          </a:p>
        </p:txBody>
      </p:sp>
    </p:spTree>
    <p:extLst>
      <p:ext uri="{BB962C8B-B14F-4D97-AF65-F5344CB8AC3E}">
        <p14:creationId xmlns:p14="http://schemas.microsoft.com/office/powerpoint/2010/main" val="87819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1F2EF6-220E-FF49-9C43-16E4D8A9EB70}"/>
              </a:ext>
            </a:extLst>
          </p:cNvPr>
          <p:cNvSpPr>
            <a:spLocks noGrp="1"/>
          </p:cNvSpPr>
          <p:nvPr>
            <p:ph type="title"/>
          </p:nvPr>
        </p:nvSpPr>
        <p:spPr/>
        <p:txBody>
          <a:bodyPr/>
          <a:lstStyle/>
          <a:p>
            <a:r>
              <a:rPr lang="el-GR" dirty="0"/>
              <a:t>Δυνάμεις της γλωσσικής επαφής</a:t>
            </a:r>
          </a:p>
        </p:txBody>
      </p:sp>
      <p:sp>
        <p:nvSpPr>
          <p:cNvPr id="3" name="Θέση περιεχομένου 2">
            <a:extLst>
              <a:ext uri="{FF2B5EF4-FFF2-40B4-BE49-F238E27FC236}">
                <a16:creationId xmlns:a16="http://schemas.microsoft.com/office/drawing/2014/main" id="{EEECE542-AA79-DA46-B59E-D566850F7078}"/>
              </a:ext>
            </a:extLst>
          </p:cNvPr>
          <p:cNvSpPr>
            <a:spLocks noGrp="1"/>
          </p:cNvSpPr>
          <p:nvPr>
            <p:ph idx="1"/>
          </p:nvPr>
        </p:nvSpPr>
        <p:spPr/>
        <p:txBody>
          <a:bodyPr/>
          <a:lstStyle/>
          <a:p>
            <a:pPr marL="0" indent="0">
              <a:buNone/>
            </a:pPr>
            <a:r>
              <a:rPr lang="el-GR" dirty="0"/>
              <a:t>2 συχνά αντιτιθέμενες τάσεις γλωσσικής (και ευρύτερης) συμπεριφοράς:</a:t>
            </a:r>
          </a:p>
          <a:p>
            <a:r>
              <a:rPr lang="el-GR" dirty="0"/>
              <a:t>α) Επικοινωνιακή αποτελεσματικότητα (προσαρμογή / </a:t>
            </a:r>
            <a:r>
              <a:rPr lang="en-US" dirty="0"/>
              <a:t>accommodation / </a:t>
            </a:r>
            <a:r>
              <a:rPr lang="el-GR" dirty="0"/>
              <a:t>σύγκλιση / </a:t>
            </a:r>
            <a:r>
              <a:rPr lang="en-US" dirty="0"/>
              <a:t>convergence)</a:t>
            </a:r>
          </a:p>
          <a:p>
            <a:r>
              <a:rPr lang="el-GR" dirty="0"/>
              <a:t>β) Αίσθηση ταυτότητας / του συν-</a:t>
            </a:r>
            <a:r>
              <a:rPr lang="el-GR" dirty="0" err="1"/>
              <a:t>ανήκειν</a:t>
            </a:r>
            <a:r>
              <a:rPr lang="el-GR" dirty="0"/>
              <a:t> (</a:t>
            </a:r>
            <a:r>
              <a:rPr lang="en-US" dirty="0"/>
              <a:t>group identity), </a:t>
            </a:r>
            <a:r>
              <a:rPr lang="el-GR" dirty="0"/>
              <a:t>απόκλιση (</a:t>
            </a:r>
            <a:r>
              <a:rPr lang="en-US"/>
              <a:t>divergence)</a:t>
            </a:r>
            <a:endParaRPr lang="en-US" dirty="0"/>
          </a:p>
          <a:p>
            <a:pPr marL="0" indent="0">
              <a:buNone/>
            </a:pPr>
            <a:endParaRPr lang="en-US" dirty="0"/>
          </a:p>
          <a:p>
            <a:pPr marL="0" indent="0">
              <a:buNone/>
            </a:pPr>
            <a:r>
              <a:rPr lang="el-GR" dirty="0"/>
              <a:t>Δ</a:t>
            </a:r>
            <a:r>
              <a:rPr lang="en-US" dirty="0" err="1"/>
              <a:t>ύ</a:t>
            </a:r>
            <a:r>
              <a:rPr lang="el-GR" dirty="0"/>
              <a:t>ο περιπτώσεις ως προς τις κοινωνικές συνέπειες του φαινομένου:</a:t>
            </a:r>
          </a:p>
          <a:p>
            <a:pPr>
              <a:buAutoNum type="arabicPeriod"/>
            </a:pPr>
            <a:r>
              <a:rPr lang="el-GR" dirty="0"/>
              <a:t>Γλωσσική διατήρηση </a:t>
            </a:r>
            <a:r>
              <a:rPr lang="en-US" dirty="0"/>
              <a:t>(language maintenance)</a:t>
            </a:r>
            <a:endParaRPr lang="el-GR" dirty="0"/>
          </a:p>
          <a:p>
            <a:pPr>
              <a:buAutoNum type="arabicPeriod"/>
            </a:pPr>
            <a:r>
              <a:rPr lang="el-GR" dirty="0"/>
              <a:t>Γλωσσική μετατόπιση</a:t>
            </a:r>
            <a:r>
              <a:rPr lang="en-US" dirty="0"/>
              <a:t> (language shift)</a:t>
            </a:r>
            <a:endParaRPr lang="el-GR" dirty="0"/>
          </a:p>
        </p:txBody>
      </p:sp>
    </p:spTree>
    <p:extLst>
      <p:ext uri="{BB962C8B-B14F-4D97-AF65-F5344CB8AC3E}">
        <p14:creationId xmlns:p14="http://schemas.microsoft.com/office/powerpoint/2010/main" val="1159918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Αποτελέσματα γλωσσικής επαφής Ι: Γλωσσικά </a:t>
            </a:r>
            <a:r>
              <a:rPr lang="en-US" dirty="0"/>
              <a:t>(</a:t>
            </a:r>
            <a:r>
              <a:rPr lang="el-GR" dirty="0"/>
              <a:t>Γλωσσική διατήρηση</a:t>
            </a:r>
            <a:r>
              <a:rPr lang="en-US" dirty="0"/>
              <a:t>)</a:t>
            </a:r>
          </a:p>
        </p:txBody>
      </p:sp>
      <p:sp>
        <p:nvSpPr>
          <p:cNvPr id="3" name="Content Placeholder 2"/>
          <p:cNvSpPr>
            <a:spLocks noGrp="1"/>
          </p:cNvSpPr>
          <p:nvPr>
            <p:ph idx="1"/>
          </p:nvPr>
        </p:nvSpPr>
        <p:spPr/>
        <p:txBody>
          <a:bodyPr/>
          <a:lstStyle/>
          <a:p>
            <a:pPr>
              <a:buFont typeface="+mj-lt"/>
              <a:buAutoNum type="arabicPeriod"/>
            </a:pPr>
            <a:r>
              <a:rPr lang="el-GR" dirty="0"/>
              <a:t>Δανεισμός: λεξιλογικός και δομικός (φωνολογικός, </a:t>
            </a:r>
            <a:r>
              <a:rPr lang="el-GR" dirty="0" err="1"/>
              <a:t>μορφοσυντακτικός</a:t>
            </a:r>
            <a:r>
              <a:rPr lang="el-GR" dirty="0"/>
              <a:t>)</a:t>
            </a:r>
            <a:r>
              <a:rPr lang="en-US" dirty="0"/>
              <a:t>.</a:t>
            </a:r>
            <a:endParaRPr lang="el-GR" dirty="0"/>
          </a:p>
          <a:p>
            <a:pPr>
              <a:buFont typeface="+mj-lt"/>
              <a:buAutoNum type="arabicPeriod"/>
            </a:pPr>
            <a:r>
              <a:rPr lang="el-GR" dirty="0"/>
              <a:t>Μείξη γλωσσών {περιστασιακή ή/και μόνιμη}: Μία μορφή «μεικτών» γλωσσών είναι και οι γλώσσες </a:t>
            </a:r>
            <a:r>
              <a:rPr lang="el-GR" dirty="0" err="1"/>
              <a:t>πίτζιν</a:t>
            </a:r>
            <a:r>
              <a:rPr lang="el-GR" dirty="0"/>
              <a:t> και οι κρεολές</a:t>
            </a:r>
            <a:endParaRPr lang="en-US" dirty="0"/>
          </a:p>
          <a:p>
            <a:pPr marL="0" indent="0">
              <a:buNone/>
            </a:pPr>
            <a:endParaRPr lang="en-US" dirty="0"/>
          </a:p>
          <a:p>
            <a:r>
              <a:rPr lang="el-GR" dirty="0"/>
              <a:t>Να </a:t>
            </a:r>
            <a:r>
              <a:rPr lang="el-GR" dirty="0" err="1"/>
              <a:t>σημειωθε</a:t>
            </a:r>
            <a:r>
              <a:rPr lang="en-US" dirty="0" err="1"/>
              <a:t>ί</a:t>
            </a:r>
            <a:r>
              <a:rPr lang="el-GR" dirty="0"/>
              <a:t>: Ο δανεισμός εμφανίζεται σε περίπτωση γλωσσικής διατήρησης, αλλά αν το φαινόμενο αποκτήσει πολύ μεγάλη έκταση, μπορεί να οδηγήσει στη γλωσσική μετατόπιση</a:t>
            </a:r>
          </a:p>
          <a:p>
            <a:r>
              <a:rPr lang="el-GR" dirty="0"/>
              <a:t>Το ζήτημα της διατήρησης ή μετατόπισης είναι απότοκος γλωσσικής πολιτικής και στάσης των ομιλητών</a:t>
            </a:r>
            <a:endParaRPr lang="en-US" dirty="0"/>
          </a:p>
        </p:txBody>
      </p:sp>
    </p:spTree>
    <p:extLst>
      <p:ext uri="{BB962C8B-B14F-4D97-AF65-F5344CB8AC3E}">
        <p14:creationId xmlns:p14="http://schemas.microsoft.com/office/powerpoint/2010/main" val="52229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Αποτελέσματα γλωσσικής επαφής ΙΙ: Κοινωνικά </a:t>
            </a:r>
            <a:br>
              <a:rPr lang="el-GR" dirty="0"/>
            </a:br>
            <a:r>
              <a:rPr lang="en-US" dirty="0"/>
              <a:t>(</a:t>
            </a:r>
            <a:r>
              <a:rPr lang="el-GR" dirty="0"/>
              <a:t>Γλωσσική </a:t>
            </a:r>
            <a:r>
              <a:rPr lang="el-GR" dirty="0" err="1"/>
              <a:t>διατ</a:t>
            </a:r>
            <a:r>
              <a:rPr lang="en-US" dirty="0" err="1"/>
              <a:t>ή</a:t>
            </a:r>
            <a:r>
              <a:rPr lang="el-GR" dirty="0" err="1"/>
              <a:t>ρηση</a:t>
            </a:r>
            <a:r>
              <a:rPr lang="el-GR" dirty="0"/>
              <a:t> / μετατόπιση</a:t>
            </a:r>
            <a:r>
              <a:rPr lang="en-US" dirty="0"/>
              <a:t>)</a:t>
            </a:r>
          </a:p>
        </p:txBody>
      </p:sp>
      <p:sp>
        <p:nvSpPr>
          <p:cNvPr id="3" name="Content Placeholder 2"/>
          <p:cNvSpPr>
            <a:spLocks noGrp="1"/>
          </p:cNvSpPr>
          <p:nvPr>
            <p:ph idx="1"/>
          </p:nvPr>
        </p:nvSpPr>
        <p:spPr/>
        <p:txBody>
          <a:bodyPr>
            <a:normAutofit lnSpcReduction="10000"/>
          </a:bodyPr>
          <a:lstStyle/>
          <a:p>
            <a:r>
              <a:rPr lang="el-GR" dirty="0"/>
              <a:t>Πολυγλωσσία σε επίπεδο κοινότητας</a:t>
            </a:r>
          </a:p>
          <a:p>
            <a:r>
              <a:rPr lang="el-GR" dirty="0"/>
              <a:t>Γλωσσική μετατόπιση: Φυσικοί ομιλητές μίας γλώσσας ουσιαστικά σταματούν να μιλούν αυτή την γλώσσα και χρησιμοποιούν αποκλειστικά μία δεύτερη γλώσσα, η οποία γίνεται η μητρική της συγκεκριμένης κοινότητας</a:t>
            </a:r>
          </a:p>
          <a:p>
            <a:r>
              <a:rPr lang="el-GR" dirty="0"/>
              <a:t>Αν η γλωσσική μετατόπιση επηρεάσει όλα τα μέλη μίας γλωσσικής (ή </a:t>
            </a:r>
            <a:r>
              <a:rPr lang="el-GR" dirty="0" err="1"/>
              <a:t>διαλεκτόφωνης</a:t>
            </a:r>
            <a:r>
              <a:rPr lang="el-GR" dirty="0"/>
              <a:t>) κοινότητας, τότε φτάνουμε στο φαινόμενο του «γλωσσικού θανάτου» (ή της εξαφάνισης των διαλέκτων)</a:t>
            </a:r>
          </a:p>
          <a:p>
            <a:r>
              <a:rPr lang="el-GR" dirty="0"/>
              <a:t>Πολύ συχνό φαινόμενο, ο ρυθμός εξαφάνισης των γλωσσών (και των διαλέκτων) είναι ταχύτατος</a:t>
            </a:r>
          </a:p>
          <a:p>
            <a:r>
              <a:rPr lang="el-GR" dirty="0"/>
              <a:t>Ερώτημα: Αυτό είναι μία ανεπιθύμητη ή καλοδεχούμενη συνέπεια της γλωσσικής επαφής; Και μήπως δικαιώνει όσους αγωνιούν για τις βλαβερές συνέπειες του δανεισμού;</a:t>
            </a:r>
            <a:endParaRPr lang="en-US" dirty="0"/>
          </a:p>
        </p:txBody>
      </p:sp>
    </p:spTree>
    <p:extLst>
      <p:ext uri="{BB962C8B-B14F-4D97-AF65-F5344CB8AC3E}">
        <p14:creationId xmlns:p14="http://schemas.microsoft.com/office/powerpoint/2010/main" val="135415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η γλωσσική επαφή;</a:t>
            </a:r>
            <a:endParaRPr lang="en-US" dirty="0"/>
          </a:p>
        </p:txBody>
      </p:sp>
      <p:sp>
        <p:nvSpPr>
          <p:cNvPr id="3" name="Content Placeholder 2"/>
          <p:cNvSpPr>
            <a:spLocks noGrp="1"/>
          </p:cNvSpPr>
          <p:nvPr>
            <p:ph idx="1"/>
          </p:nvPr>
        </p:nvSpPr>
        <p:spPr/>
        <p:txBody>
          <a:bodyPr/>
          <a:lstStyle/>
          <a:p>
            <a:r>
              <a:rPr lang="el-GR" dirty="0"/>
              <a:t>Η γλωσσική επαφή είναι παρούσα σε όλες τις γλώσσες που γνωρίζουμε, ζωντανές και νεκρές. </a:t>
            </a:r>
          </a:p>
          <a:p>
            <a:r>
              <a:rPr lang="el-GR" dirty="0"/>
              <a:t>Εμφανίζεται κυρίως με την μορφή δανείων (λεξιλογικών ή δομικών / γραμματικών) σε μία γλώσσα από μία άλλη γλώσσα</a:t>
            </a:r>
          </a:p>
          <a:p>
            <a:r>
              <a:rPr lang="el-GR" dirty="0"/>
              <a:t>Βασικό καθολικό: Δεν υπάρχει καμία γλώσσα χωρίς ενδείξεις δανεισμού</a:t>
            </a:r>
          </a:p>
          <a:p>
            <a:r>
              <a:rPr lang="el-GR" dirty="0"/>
              <a:t>Η γλωσσική επαφή δεν ταυτίζεται με τον δανεισμό: Ο δανεισμός είναι το αποτέλεσμα της επαφής, η γλωσσική επαφή αποτελεί κοινωνικό φαινόμενο</a:t>
            </a:r>
          </a:p>
        </p:txBody>
      </p:sp>
    </p:spTree>
    <p:extLst>
      <p:ext uri="{BB962C8B-B14F-4D97-AF65-F5344CB8AC3E}">
        <p14:creationId xmlns:p14="http://schemas.microsoft.com/office/powerpoint/2010/main" val="588166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Θέση εικόνας 5" descr="Εικόνα που περιέχει κείμενο, υπογραφή, υπαίθριος, οδός&#10;&#10;Περιγραφή που δημιουργήθηκε αυτόματα">
            <a:extLst>
              <a:ext uri="{FF2B5EF4-FFF2-40B4-BE49-F238E27FC236}">
                <a16:creationId xmlns:a16="http://schemas.microsoft.com/office/drawing/2014/main" id="{AD47679B-69EC-95E5-725B-A122E871BF4F}"/>
              </a:ext>
            </a:extLst>
          </p:cNvPr>
          <p:cNvPicPr>
            <a:picLocks noGrp="1" noChangeAspect="1"/>
          </p:cNvPicPr>
          <p:nvPr>
            <p:ph type="pic" idx="1"/>
          </p:nvPr>
        </p:nvPicPr>
        <p:blipFill>
          <a:blip r:embed="rId3"/>
          <a:srcRect t="20213" b="20213"/>
          <a:stretch>
            <a:fillRect/>
          </a:stretch>
        </p:blipFill>
        <p:spPr>
          <a:xfrm>
            <a:off x="1126309" y="1206284"/>
            <a:ext cx="9908287" cy="4427073"/>
          </a:xfrm>
          <a:prstGeom prst="rect">
            <a:avLst/>
          </a:prstGeom>
        </p:spPr>
      </p:pic>
    </p:spTree>
    <p:extLst>
      <p:ext uri="{BB962C8B-B14F-4D97-AF65-F5344CB8AC3E}">
        <p14:creationId xmlns:p14="http://schemas.microsoft.com/office/powerpoint/2010/main" val="339715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8" name="Rectangle 3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0" name="Rectangle 3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Isosceles Triangle 4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Isosceles Triangle 5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Freeform: Shape 55">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179E0A1A-7D9F-52CD-3681-2CDEECFB24FC}"/>
              </a:ext>
            </a:extLst>
          </p:cNvPr>
          <p:cNvSpPr>
            <a:spLocks noGrp="1"/>
          </p:cNvSpPr>
          <p:nvPr>
            <p:ph type="title"/>
          </p:nvPr>
        </p:nvSpPr>
        <p:spPr>
          <a:xfrm>
            <a:off x="7181723" y="609600"/>
            <a:ext cx="4512989" cy="2227730"/>
          </a:xfrm>
        </p:spPr>
        <p:txBody>
          <a:bodyPr vert="horz" lIns="91440" tIns="45720" rIns="91440" bIns="45720" rtlCol="0" anchor="ctr">
            <a:normAutofit/>
          </a:bodyPr>
          <a:lstStyle/>
          <a:p>
            <a:r>
              <a:rPr lang="en-US" sz="3600">
                <a:solidFill>
                  <a:srgbClr val="FFFFFF"/>
                </a:solidFill>
              </a:rPr>
              <a:t>Quebec, Καναδάς</a:t>
            </a:r>
          </a:p>
        </p:txBody>
      </p:sp>
      <p:pic>
        <p:nvPicPr>
          <p:cNvPr id="6" name="Θέση εικόνας 5" descr="Εικόνα που περιέχει κείμενο, υπαίθριος, δρόμος, υπογραφή&#10;&#10;Περιγραφή που δημιουργήθηκε αυτόματα">
            <a:extLst>
              <a:ext uri="{FF2B5EF4-FFF2-40B4-BE49-F238E27FC236}">
                <a16:creationId xmlns:a16="http://schemas.microsoft.com/office/drawing/2014/main" id="{E8C1AF52-2594-8724-247B-E0984797F92E}"/>
              </a:ext>
            </a:extLst>
          </p:cNvPr>
          <p:cNvPicPr>
            <a:picLocks noGrp="1" noChangeAspect="1"/>
          </p:cNvPicPr>
          <p:nvPr>
            <p:ph type="pic" idx="1"/>
          </p:nvPr>
        </p:nvPicPr>
        <p:blipFill rotWithShape="1">
          <a:blip r:embed="rId2"/>
          <a:srcRect r="2" b="3629"/>
          <a:stretch/>
        </p:blipFill>
        <p:spPr>
          <a:xfrm>
            <a:off x="757251" y="1792404"/>
            <a:ext cx="3856774" cy="3362091"/>
          </a:xfrm>
          <a:prstGeom prst="rect">
            <a:avLst/>
          </a:prstGeom>
        </p:spPr>
      </p:pic>
      <p:sp>
        <p:nvSpPr>
          <p:cNvPr id="4" name="Θέση κειμένου 3">
            <a:extLst>
              <a:ext uri="{FF2B5EF4-FFF2-40B4-BE49-F238E27FC236}">
                <a16:creationId xmlns:a16="http://schemas.microsoft.com/office/drawing/2014/main" id="{72081806-B065-643E-C141-499E40C78907}"/>
              </a:ext>
            </a:extLst>
          </p:cNvPr>
          <p:cNvSpPr>
            <a:spLocks noGrp="1"/>
          </p:cNvSpPr>
          <p:nvPr>
            <p:ph type="body" sz="half" idx="2"/>
          </p:nvPr>
        </p:nvSpPr>
        <p:spPr>
          <a:xfrm>
            <a:off x="7181725" y="2837329"/>
            <a:ext cx="4512988" cy="3317938"/>
          </a:xfrm>
        </p:spPr>
        <p:txBody>
          <a:bodyPr vert="horz" lIns="91440" tIns="45720" rIns="91440" bIns="45720" rtlCol="0" anchor="t">
            <a:normAutofit/>
          </a:bodyPr>
          <a:lstStyle/>
          <a:p>
            <a:pPr>
              <a:buFont typeface="Wingdings 3" charset="2"/>
              <a:buChar char=""/>
            </a:pPr>
            <a:endParaRPr lang="en-US">
              <a:solidFill>
                <a:srgbClr val="FFFFFF"/>
              </a:solidFill>
            </a:endParaRPr>
          </a:p>
        </p:txBody>
      </p:sp>
    </p:spTree>
    <p:extLst>
      <p:ext uri="{BB962C8B-B14F-4D97-AF65-F5344CB8AC3E}">
        <p14:creationId xmlns:p14="http://schemas.microsoft.com/office/powerpoint/2010/main" val="358070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6" name="Θέση εικόνας 5" descr="Εικόνα που περιέχει κείμενο, υπαίθριος, ουρανός, δέντρο&#10;&#10;Περιγραφή που δημιουργήθηκε αυτόματα">
            <a:extLst>
              <a:ext uri="{FF2B5EF4-FFF2-40B4-BE49-F238E27FC236}">
                <a16:creationId xmlns:a16="http://schemas.microsoft.com/office/drawing/2014/main" id="{4A53D1C8-8F3B-3D87-0661-B756341A935D}"/>
              </a:ext>
            </a:extLst>
          </p:cNvPr>
          <p:cNvPicPr>
            <a:picLocks noGrp="1" noChangeAspect="1"/>
          </p:cNvPicPr>
          <p:nvPr>
            <p:ph type="pic" idx="1"/>
          </p:nvPr>
        </p:nvPicPr>
        <p:blipFill rotWithShape="1">
          <a:blip r:embed="rId2"/>
          <a:srcRect l="2214" r="20678"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Τίτλος 1">
            <a:extLst>
              <a:ext uri="{FF2B5EF4-FFF2-40B4-BE49-F238E27FC236}">
                <a16:creationId xmlns:a16="http://schemas.microsoft.com/office/drawing/2014/main" id="{390B6821-893E-02DB-6FE6-9B5B82D11426}"/>
              </a:ext>
            </a:extLst>
          </p:cNvPr>
          <p:cNvSpPr>
            <a:spLocks noGrp="1"/>
          </p:cNvSpPr>
          <p:nvPr>
            <p:ph type="title"/>
          </p:nvPr>
        </p:nvSpPr>
        <p:spPr>
          <a:xfrm>
            <a:off x="677333" y="609600"/>
            <a:ext cx="3851123" cy="1320800"/>
          </a:xfrm>
        </p:spPr>
        <p:txBody>
          <a:bodyPr vert="horz" lIns="91440" tIns="45720" rIns="91440" bIns="45720" rtlCol="0" anchor="t">
            <a:normAutofit/>
          </a:bodyPr>
          <a:lstStyle/>
          <a:p>
            <a:r>
              <a:rPr lang="en-US" sz="3600" dirty="0"/>
              <a:t>India</a:t>
            </a:r>
          </a:p>
        </p:txBody>
      </p:sp>
      <p:sp>
        <p:nvSpPr>
          <p:cNvPr id="4" name="Θέση κειμένου 3">
            <a:extLst>
              <a:ext uri="{FF2B5EF4-FFF2-40B4-BE49-F238E27FC236}">
                <a16:creationId xmlns:a16="http://schemas.microsoft.com/office/drawing/2014/main" id="{2F60C494-5DDF-2DE5-E4C2-25C29B284E97}"/>
              </a:ext>
            </a:extLst>
          </p:cNvPr>
          <p:cNvSpPr>
            <a:spLocks noGrp="1"/>
          </p:cNvSpPr>
          <p:nvPr>
            <p:ph type="body" sz="half" idx="2"/>
          </p:nvPr>
        </p:nvSpPr>
        <p:spPr>
          <a:xfrm>
            <a:off x="677334" y="2160589"/>
            <a:ext cx="3851122" cy="3880773"/>
          </a:xfrm>
        </p:spPr>
        <p:txBody>
          <a:bodyPr vert="horz" lIns="91440" tIns="45720" rIns="91440" bIns="45720" rtlCol="0">
            <a:normAutofit/>
          </a:bodyPr>
          <a:lstStyle/>
          <a:p>
            <a:pPr>
              <a:buFont typeface="Wingdings 3" charset="2"/>
              <a:buChar char=""/>
            </a:pPr>
            <a:r>
              <a:rPr lang="en-US" b="0" i="0" dirty="0">
                <a:effectLst/>
              </a:rPr>
              <a:t>A sign at the border with Pakistan in the state of Punjab featuring the same message written in three different languages (Hindi/Urdu, Punjabi, and English) and four different scripts from the top down: Devanagari (Hindi), Punjabi, Roman (English), and Perso–Arabic (Urdu). Source: © </a:t>
            </a:r>
            <a:r>
              <a:rPr lang="en-US" b="0" i="0" dirty="0" err="1">
                <a:effectLst/>
              </a:rPr>
              <a:t>Hemis</a:t>
            </a:r>
            <a:r>
              <a:rPr lang="en-US" b="0" i="0" dirty="0">
                <a:effectLst/>
              </a:rPr>
              <a:t>/</a:t>
            </a:r>
            <a:r>
              <a:rPr lang="en-US" b="0" i="0" dirty="0" err="1">
                <a:effectLst/>
              </a:rPr>
              <a:t>Alamy</a:t>
            </a:r>
            <a:r>
              <a:rPr lang="en-US" b="0" i="0" dirty="0">
                <a:effectLst/>
              </a:rPr>
              <a:t>.</a:t>
            </a:r>
            <a:endParaRPr lang="en-US" dirty="0"/>
          </a:p>
        </p:txBody>
      </p:sp>
      <p:cxnSp>
        <p:nvCxnSpPr>
          <p:cNvPr id="23" name="Straight Connector 22">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7944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Τίτλος 1">
            <a:extLst>
              <a:ext uri="{FF2B5EF4-FFF2-40B4-BE49-F238E27FC236}">
                <a16:creationId xmlns:a16="http://schemas.microsoft.com/office/drawing/2014/main" id="{76F41360-D881-46FA-8765-E4CAFE61E3C4}"/>
              </a:ext>
            </a:extLst>
          </p:cNvPr>
          <p:cNvSpPr>
            <a:spLocks noGrp="1"/>
          </p:cNvSpPr>
          <p:nvPr>
            <p:ph type="title"/>
          </p:nvPr>
        </p:nvSpPr>
        <p:spPr>
          <a:xfrm>
            <a:off x="5536734" y="609600"/>
            <a:ext cx="3737268" cy="1320800"/>
          </a:xfrm>
        </p:spPr>
        <p:txBody>
          <a:bodyPr vert="horz" lIns="91440" tIns="45720" rIns="91440" bIns="45720" rtlCol="0" anchor="t">
            <a:normAutofit/>
          </a:bodyPr>
          <a:lstStyle/>
          <a:p>
            <a:r>
              <a:rPr lang="el-GR" sz="3600" dirty="0"/>
              <a:t>Αρχαιότητα</a:t>
            </a:r>
            <a:endParaRPr lang="en-US" sz="3600" dirty="0"/>
          </a:p>
        </p:txBody>
      </p:sp>
      <p:sp>
        <p:nvSpPr>
          <p:cNvPr id="4" name="Θέση κειμένου 3">
            <a:extLst>
              <a:ext uri="{FF2B5EF4-FFF2-40B4-BE49-F238E27FC236}">
                <a16:creationId xmlns:a16="http://schemas.microsoft.com/office/drawing/2014/main" id="{60E32F43-A7A9-D47B-E347-C19D1B0CB24F}"/>
              </a:ext>
            </a:extLst>
          </p:cNvPr>
          <p:cNvSpPr>
            <a:spLocks noGrp="1"/>
          </p:cNvSpPr>
          <p:nvPr>
            <p:ph type="body" sz="half" idx="2"/>
          </p:nvPr>
        </p:nvSpPr>
        <p:spPr>
          <a:xfrm>
            <a:off x="5209563" y="2160589"/>
            <a:ext cx="4064439" cy="3880773"/>
          </a:xfrm>
        </p:spPr>
        <p:txBody>
          <a:bodyPr vert="horz" lIns="91440" tIns="45720" rIns="91440" bIns="45720" rtlCol="0">
            <a:normAutofit/>
          </a:bodyPr>
          <a:lstStyle/>
          <a:p>
            <a:pPr>
              <a:buFont typeface="Wingdings 3" charset="2"/>
              <a:buChar char=""/>
            </a:pPr>
            <a:r>
              <a:rPr lang="el-GR" sz="1800" dirty="0"/>
              <a:t>Στήλη της </a:t>
            </a:r>
            <a:r>
              <a:rPr lang="el-GR" sz="1800" dirty="0" err="1"/>
              <a:t>Ροζέττας</a:t>
            </a:r>
            <a:r>
              <a:rPr lang="el-GR" sz="1800" dirty="0"/>
              <a:t>, Βρετανικό Μουσείο: Η πολυγλωσσία στην υπηρεσία της αποκρυπτογράφησης των αρχαίων γλωσσών / γραφών</a:t>
            </a:r>
            <a:endParaRPr lang="en-US" sz="1800" dirty="0"/>
          </a:p>
        </p:txBody>
      </p:sp>
      <p:pic>
        <p:nvPicPr>
          <p:cNvPr id="6" name="Θέση εικόνας 5" descr="Εικόνα που περιέχει κείμενο&#10;&#10;Περιγραφή που δημιουργήθηκε αυτόματα">
            <a:extLst>
              <a:ext uri="{FF2B5EF4-FFF2-40B4-BE49-F238E27FC236}">
                <a16:creationId xmlns:a16="http://schemas.microsoft.com/office/drawing/2014/main" id="{8D2DCD3D-CFFE-FE3B-626D-5426BEE7094A}"/>
              </a:ext>
            </a:extLst>
          </p:cNvPr>
          <p:cNvPicPr>
            <a:picLocks noGrp="1" noChangeAspect="1"/>
          </p:cNvPicPr>
          <p:nvPr>
            <p:ph type="pic" idx="1"/>
          </p:nvPr>
        </p:nvPicPr>
        <p:blipFill rotWithShape="1">
          <a:blip r:embed="rId2"/>
          <a:srcRect r="635" b="3"/>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3" name="Isosceles Triangle 22">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2292029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Θέση εικόνας 5" descr="Εικόνα που περιέχει κείμενο&#10;&#10;Περιγραφή που δημιουργήθηκε αυτόματα">
            <a:extLst>
              <a:ext uri="{FF2B5EF4-FFF2-40B4-BE49-F238E27FC236}">
                <a16:creationId xmlns:a16="http://schemas.microsoft.com/office/drawing/2014/main" id="{3431750C-E430-0D8F-4A17-AD68502B8F37}"/>
              </a:ext>
            </a:extLst>
          </p:cNvPr>
          <p:cNvPicPr>
            <a:picLocks noGrp="1" noChangeAspect="1"/>
          </p:cNvPicPr>
          <p:nvPr>
            <p:ph type="pic" idx="1"/>
          </p:nvPr>
        </p:nvPicPr>
        <p:blipFill>
          <a:blip r:embed="rId3"/>
          <a:srcRect t="19174" b="19174"/>
          <a:stretch>
            <a:fillRect/>
          </a:stretch>
        </p:blipFill>
        <p:spPr>
          <a:xfrm>
            <a:off x="1126309" y="1205427"/>
            <a:ext cx="9941259" cy="4443519"/>
          </a:xfrm>
          <a:prstGeom prst="rect">
            <a:avLst/>
          </a:prstGeom>
        </p:spPr>
      </p:pic>
    </p:spTree>
    <p:extLst>
      <p:ext uri="{BB962C8B-B14F-4D97-AF65-F5344CB8AC3E}">
        <p14:creationId xmlns:p14="http://schemas.microsoft.com/office/powerpoint/2010/main" val="3602956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AF2210-BCE9-F148-A054-D2E8835F1C6C}"/>
              </a:ext>
            </a:extLst>
          </p:cNvPr>
          <p:cNvSpPr>
            <a:spLocks noGrp="1"/>
          </p:cNvSpPr>
          <p:nvPr>
            <p:ph type="title"/>
          </p:nvPr>
        </p:nvSpPr>
        <p:spPr/>
        <p:txBody>
          <a:bodyPr/>
          <a:lstStyle/>
          <a:p>
            <a:r>
              <a:rPr lang="el-GR" dirty="0"/>
              <a:t>Βασικές παρατηρήσεις για την γλωσσική επαφή</a:t>
            </a:r>
          </a:p>
        </p:txBody>
      </p:sp>
      <p:sp>
        <p:nvSpPr>
          <p:cNvPr id="3" name="Θέση περιεχομένου 2">
            <a:extLst>
              <a:ext uri="{FF2B5EF4-FFF2-40B4-BE49-F238E27FC236}">
                <a16:creationId xmlns:a16="http://schemas.microsoft.com/office/drawing/2014/main" id="{DD193A40-8C51-C449-9074-9D359ADBAF3C}"/>
              </a:ext>
            </a:extLst>
          </p:cNvPr>
          <p:cNvSpPr>
            <a:spLocks noGrp="1"/>
          </p:cNvSpPr>
          <p:nvPr>
            <p:ph idx="1"/>
          </p:nvPr>
        </p:nvSpPr>
        <p:spPr/>
        <p:txBody>
          <a:bodyPr>
            <a:normAutofit lnSpcReduction="10000"/>
          </a:bodyPr>
          <a:lstStyle/>
          <a:p>
            <a:r>
              <a:rPr lang="el-GR" dirty="0"/>
              <a:t>Α) Η καθολικότητα του φαινομένου εμπεριέχει και το ιστορικό παρελθόν: Ακόμα και οι γλώσσες που γνωρίζουμε μόνο από τα γραπτά κείμενα, παρουσιάζουν όλες ενδείξεις γλωσσικής επαφής</a:t>
            </a:r>
          </a:p>
          <a:p>
            <a:r>
              <a:rPr lang="el-GR" dirty="0"/>
              <a:t>Ερώτημα: Είναι επομένως απαραίτητη και καθολική όσο και η γλωσσική μεταβολή;</a:t>
            </a:r>
          </a:p>
          <a:p>
            <a:r>
              <a:rPr lang="el-GR" dirty="0"/>
              <a:t>Β) Δίαυλος της γλωσσικής επαφής: Είτε η γραπτή μορφή είτε η προφορική επικοινωνία είτε συνδυασμός και των δύο.</a:t>
            </a:r>
          </a:p>
          <a:p>
            <a:r>
              <a:rPr lang="el-GR" dirty="0"/>
              <a:t>Συμπερασματικά: η γλωσσική επαφή είναι </a:t>
            </a:r>
            <a:r>
              <a:rPr lang="el-GR" dirty="0" err="1"/>
              <a:t>αφεν</a:t>
            </a:r>
            <a:r>
              <a:rPr lang="en-US" dirty="0" err="1"/>
              <a:t>ό</a:t>
            </a:r>
            <a:r>
              <a:rPr lang="el-GR" dirty="0"/>
              <a:t>ς η γνώση δύο ή περισσότερων γλωσσών από την πλευρά κάποιου / κάποιων ομιλητή/</a:t>
            </a:r>
            <a:r>
              <a:rPr lang="en-US" dirty="0"/>
              <a:t>-</a:t>
            </a:r>
            <a:r>
              <a:rPr lang="el-GR" dirty="0" err="1"/>
              <a:t>ών</a:t>
            </a:r>
            <a:r>
              <a:rPr lang="el-GR" dirty="0"/>
              <a:t> και αφετέρου μία μορφή πολιτισμικής επαφής</a:t>
            </a:r>
          </a:p>
          <a:p>
            <a:r>
              <a:rPr lang="el-GR" dirty="0"/>
              <a:t>Στην πραγματικότητα, γλωσσική επαφή σημαίνει πολυγλωσσία. Σε επαφή έρχονται ομιλήτριες και ομιλητές, ενώ οι γλώσσες έρχονται σε επαφή μόνο μέσα στο νου τους</a:t>
            </a:r>
          </a:p>
          <a:p>
            <a:endParaRPr lang="en-US" dirty="0"/>
          </a:p>
          <a:p>
            <a:pPr marL="0" indent="0">
              <a:buNone/>
            </a:pPr>
            <a:endParaRPr lang="el-GR" dirty="0"/>
          </a:p>
        </p:txBody>
      </p:sp>
    </p:spTree>
    <p:extLst>
      <p:ext uri="{BB962C8B-B14F-4D97-AF65-F5344CB8AC3E}">
        <p14:creationId xmlns:p14="http://schemas.microsoft.com/office/powerpoint/2010/main" val="4112642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Τρεις πλευρές: Ι. Ατομική</a:t>
            </a:r>
            <a:endParaRPr lang="en-US" dirty="0"/>
          </a:p>
        </p:txBody>
      </p:sp>
      <p:sp>
        <p:nvSpPr>
          <p:cNvPr id="3" name="Content Placeholder 2"/>
          <p:cNvSpPr>
            <a:spLocks noGrp="1"/>
          </p:cNvSpPr>
          <p:nvPr>
            <p:ph idx="1"/>
          </p:nvPr>
        </p:nvSpPr>
        <p:spPr/>
        <p:txBody>
          <a:bodyPr/>
          <a:lstStyle/>
          <a:p>
            <a:r>
              <a:rPr lang="el-GR" dirty="0"/>
              <a:t>Ατομική: Διγλωσσία / πολυγλωσσία: Η μελέτη της κατάκτησης, της χρήσης και της αλληλεπίδρασης δύο ή περισσότερων γλωσσών σε συγκεκριμένα άτομα που χαρακτηρίζονται δίγλωσσα / πολύγλωσσα</a:t>
            </a:r>
          </a:p>
          <a:p>
            <a:r>
              <a:rPr lang="el-GR" dirty="0"/>
              <a:t>Η μελέτη της ατομικής πολυγλωσσίας προσεγγίζει καταρχήν τον χώρο της ψυχογλωσσολογίας και ουσιαστικά πρόκειται για την μελέτη της αφετηρίας της γλωσσικής επαφής</a:t>
            </a:r>
          </a:p>
          <a:p>
            <a:r>
              <a:rPr lang="el-GR" dirty="0"/>
              <a:t>Προσεγγίζει όμως και τον χώρο της εκπαιδευτικής γλωσσολογίας, με την μελέτη της γλωσσικής εκμάθησης Γ2 (παράγοντες που καθορίζουν την πορεία εκμάθησης, πιθανά αποτελέσματα, τα «λάθη» στην πορεία προς Γ2 ή Γ3 κλπ.)</a:t>
            </a:r>
            <a:endParaRPr lang="en-US" dirty="0"/>
          </a:p>
        </p:txBody>
      </p:sp>
    </p:spTree>
    <p:extLst>
      <p:ext uri="{BB962C8B-B14F-4D97-AF65-F5344CB8AC3E}">
        <p14:creationId xmlns:p14="http://schemas.microsoft.com/office/powerpoint/2010/main" val="6783789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612</TotalTime>
  <Words>869</Words>
  <Application>Microsoft Macintosh PowerPoint</Application>
  <PresentationFormat>Ευρεία οθόνη</PresentationFormat>
  <Paragraphs>56</Paragraphs>
  <Slides>14</Slides>
  <Notes>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Trebuchet MS</vt:lpstr>
      <vt:lpstr>Wingdings 3</vt:lpstr>
      <vt:lpstr>Facet</vt:lpstr>
      <vt:lpstr>Γλωσσική Επαφή</vt:lpstr>
      <vt:lpstr>Τι είναι η γλωσσική επαφή;</vt:lpstr>
      <vt:lpstr>Παρουσίαση του PowerPoint</vt:lpstr>
      <vt:lpstr>Quebec, Καναδάς</vt:lpstr>
      <vt:lpstr>India</vt:lpstr>
      <vt:lpstr>Αρχαιότητα</vt:lpstr>
      <vt:lpstr>Παρουσίαση του PowerPoint</vt:lpstr>
      <vt:lpstr>Βασικές παρατηρήσεις για την γλωσσική επαφή</vt:lpstr>
      <vt:lpstr>Τρεις πλευρές: Ι. Ατομική</vt:lpstr>
      <vt:lpstr>ΙΙ. Κοινωνική</vt:lpstr>
      <vt:lpstr>ΙΙΙ. Ιστορική - Διαχρονική</vt:lpstr>
      <vt:lpstr>Δυνάμεις της γλωσσικής επαφής</vt:lpstr>
      <vt:lpstr>Αποτελέσματα γλωσσικής επαφής Ι: Γλωσσικά (Γλωσσική διατήρηση)</vt:lpstr>
      <vt:lpstr>Αποτελέσματα γλωσσικής επαφής ΙΙ: Κοινωνικά  (Γλωσσική διατήρηση / μετατόπιση)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Γλωσσική Επαφή</dc:title>
  <dc:creator>Microsoft Office User</dc:creator>
  <cp:lastModifiedBy>Μαρκόπουλος Θεόδωρος</cp:lastModifiedBy>
  <cp:revision>28</cp:revision>
  <dcterms:created xsi:type="dcterms:W3CDTF">2019-02-18T08:40:15Z</dcterms:created>
  <dcterms:modified xsi:type="dcterms:W3CDTF">2023-02-20T10:21:26Z</dcterms:modified>
</cp:coreProperties>
</file>