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6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3" r:id="rId15"/>
    <p:sldId id="269" r:id="rId16"/>
    <p:sldId id="272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8BDD25-8F4D-47F0-83EE-A051CB634BF3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419986-A82B-4A7C-91A4-5966C1329B4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File:Primary_Human_Language_Families_Map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Γλωσσικές Οικογένειες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Γλωσσικές «συγγένειες» σε πλανητικό επίπεδο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37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Πετυχημένη ορολογία;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όρος «γλωσσική οικογένεια» μπορεί να είναι παραπλανητικός, και να χρησιμοποιηθεί για εθνικούς κ.ά. λόγους</a:t>
            </a:r>
          </a:p>
          <a:p>
            <a:r>
              <a:rPr lang="el-GR" dirty="0" smtClean="0"/>
              <a:t>Γιατί δεν αλλάζει; Εγγενής συντηρητισμός επιστημονικής ορολογίας. Μόνο αν υπάρξει επιστημονική τομή / ρήξη («επιστημονική επανάσταση») είναι εύκολη και επιθυμητή η αλλαγή (πβ. </a:t>
            </a:r>
            <a:r>
              <a:rPr lang="el-GR" dirty="0"/>
              <a:t>κ</a:t>
            </a:r>
            <a:r>
              <a:rPr lang="el-GR" dirty="0" smtClean="0"/>
              <a:t>αι ονόματα μηνών κλπ.)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4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γλωσσικές οικογένειες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Έκταση και ποικιλία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9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Γλώσσες του κόσμου...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Ethnologue</a:t>
            </a:r>
            <a:r>
              <a:rPr lang="en-US" dirty="0" smtClean="0"/>
              <a:t>: </a:t>
            </a:r>
            <a:r>
              <a:rPr lang="el-GR" dirty="0" smtClean="0"/>
              <a:t>Λίγο πάνω από 7.000 οι σημερινές γλώσσες του κόσμου</a:t>
            </a:r>
          </a:p>
          <a:p>
            <a:r>
              <a:rPr lang="el-GR" dirty="0" smtClean="0"/>
              <a:t>Δεν μπορεί να υπάρξει ακριβής αριθμός (ο διαχωρισμός των γλωσσών συχνά προϊόν πολιτικής απόφασης, ζητήματα διαλέκτων κλπ.)</a:t>
            </a:r>
          </a:p>
          <a:p>
            <a:r>
              <a:rPr lang="el-GR" dirty="0" smtClean="0"/>
              <a:t>Ο αριθμός δεν συμπεριλαμβάνει τις νεκρές γλώσσες, αρχαίες γλώσσες που δεν ομιλούνται πλέον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64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οι οικογένειές τους...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Περίπου 25 γλωσσικές οικογένειες κυρίαρχες σε όλο τον κόσμο. Γιατί κυρίαρχες;</a:t>
            </a:r>
          </a:p>
          <a:p>
            <a:r>
              <a:rPr lang="el-GR" dirty="0" smtClean="0"/>
              <a:t>Α) Έχουν τους περισσότερους ομιλητές</a:t>
            </a:r>
          </a:p>
          <a:p>
            <a:r>
              <a:rPr lang="el-GR" dirty="0" smtClean="0"/>
              <a:t>Β) Δεν απειλείται η ύπαρξή τους</a:t>
            </a:r>
          </a:p>
          <a:p>
            <a:endParaRPr lang="el-GR" dirty="0"/>
          </a:p>
          <a:p>
            <a:r>
              <a:rPr lang="el-GR" dirty="0" smtClean="0"/>
              <a:t>Πιθανό στο παρελθόν να υπήρχαν (πολύ) περισσότερες πβ. Σουμεριακά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2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e/ed/Primary_Human_Language_Families_Map.png/550px-Primary_Human_Language_Families_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" y="1268760"/>
            <a:ext cx="914350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Ωστόσο...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εικόνα γίνεται πολύ πιο περίπλοκη αν θελήσουμε να υπολογίσουμε </a:t>
            </a:r>
            <a:r>
              <a:rPr lang="el-GR" u="sng" dirty="0" smtClean="0"/>
              <a:t>όλες</a:t>
            </a:r>
            <a:r>
              <a:rPr lang="el-GR" dirty="0" smtClean="0"/>
              <a:t> τις γλωσσικές οικογένειες του πλανήτη, και όχι μόνο τις βασικές / κυρίαρχες</a:t>
            </a:r>
          </a:p>
          <a:p>
            <a:endParaRPr lang="el-GR" dirty="0"/>
          </a:p>
          <a:p>
            <a:r>
              <a:rPr lang="el-GR" dirty="0" smtClean="0"/>
              <a:t>Αρκετές αμφιβολίες για πολλές από τις προφορικές γλώσσες, λόγω έλλειψης γραπτών πηγών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49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Κάποια στατιστικά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Αναντιστοιχίες: 6 γλωσσικές οικογένειες καλύπτουν το 85% του παγκόσμιου πληθυσμού, και οι υπόλοιπες 130 περίπου το υπόλοιπο 15%</a:t>
            </a:r>
          </a:p>
          <a:p>
            <a:endParaRPr lang="el-GR" dirty="0"/>
          </a:p>
          <a:p>
            <a:r>
              <a:rPr lang="el-GR" dirty="0" smtClean="0"/>
              <a:t>Η γλωσσική οικογένεια με τις περισσότερες γλώσσες: Νίγηρας-Κογκό (1524 γλώσσες) με μόλις το 7% του παγκόσμιου πληθυσμού, αλλά και η ΙΕ με 436 η 5η μεγαλύτερη αλλά με περίπου το 50% του παγκόσμιου πληθυσμού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6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reelang.net/families/maps/north-american-language-famil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3961"/>
            <a:ext cx="6336704" cy="496855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411760" y="551723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Γλ. Οικογένειες Β. Αμερικής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4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Όλες οι γλώσσες σε οικογένειες;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Όχι, υπάρχουν και οι «απομονωμένες» γλώσσες (π.χ. Βασκικά)</a:t>
            </a:r>
          </a:p>
          <a:p>
            <a:r>
              <a:rPr lang="el-GR" dirty="0" smtClean="0"/>
              <a:t>Είτε κατάλοιπα παλαιότερων οικογενειών είτε συγγενεύουν με υπάρχουσες οικογένειες, αλλά η συγγένεια είναι τόσο παλαιά που δεν μπορεί πλέον να ανευρεθεί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3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Pidgin / Creole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Και οι κρεολές γλώσσες (κυρίαρχη γλώσσα στο λεξιλογικό επίπεδο λ.χ. Αγγλικά ή Γαλλικά και μορφοσύνταξη από άλλες γλώσσες) δεν μπορούν να ενταχθούν σε κάποια οικογένεια</a:t>
            </a:r>
          </a:p>
          <a:p>
            <a:r>
              <a:rPr lang="el-GR" dirty="0" smtClean="0"/>
              <a:t>Είναι προϊόν του ευρωπαϊκού αποικισμού αλλά και της δουλείας</a:t>
            </a:r>
          </a:p>
          <a:p>
            <a:r>
              <a:rPr lang="el-GR" dirty="0" smtClean="0"/>
              <a:t>Κυρίως Κεντρική και Νότια Αμερική (π.χ. Τζαμάικα – </a:t>
            </a:r>
            <a:r>
              <a:rPr lang="en-US" dirty="0" err="1" smtClean="0"/>
              <a:t>Patwa</a:t>
            </a:r>
            <a:r>
              <a:rPr lang="en-US" dirty="0" smtClean="0"/>
              <a:t>(h)</a:t>
            </a:r>
            <a:r>
              <a:rPr lang="el-GR" dirty="0" smtClean="0"/>
              <a:t>), αλλά και Αφρική και Ωκεανία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6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Γλωσσική οικογένεια: ομάδα γλωσσών που, λόγω εκτεταμένης σύγκλισης, θεωρούμε ότι προέρχονται από έναν κοινό (γλωσσικό) πρόγονο, μια πρωτο-γλώσσα</a:t>
            </a:r>
          </a:p>
          <a:p>
            <a:pPr algn="just"/>
            <a:r>
              <a:rPr lang="el-GR" dirty="0" smtClean="0"/>
              <a:t>Π.χ. Ινδο-ευρωπαϊκή οικογένεια, όλες οι γλώσσες προέρχονται από την (υποτιθέμενη) Πρωτο-Ινδοευρωπαϊκή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4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Jamaican </a:t>
            </a:r>
            <a:r>
              <a:rPr lang="en-US" dirty="0" err="1" smtClean="0"/>
              <a:t>Patwa</a:t>
            </a:r>
            <a:r>
              <a:rPr lang="en-US" dirty="0" smtClean="0"/>
              <a:t> </a:t>
            </a:r>
            <a:r>
              <a:rPr lang="en-US" smtClean="0"/>
              <a:t>(Patois)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</a:t>
            </a:r>
            <a:r>
              <a:rPr lang="en-US" dirty="0"/>
              <a:t> mi a se, da </a:t>
            </a:r>
            <a:r>
              <a:rPr lang="en-US" dirty="0" err="1"/>
              <a:t>unu</a:t>
            </a:r>
            <a:r>
              <a:rPr lang="en-US" dirty="0"/>
              <a:t> man da </a:t>
            </a:r>
            <a:r>
              <a:rPr lang="en-US" dirty="0" err="1"/>
              <a:t>gwaan</a:t>
            </a:r>
            <a:r>
              <a:rPr lang="en-US" dirty="0"/>
              <a:t> </a:t>
            </a:r>
            <a:r>
              <a:rPr lang="en-US" dirty="0" err="1"/>
              <a:t>laik</a:t>
            </a:r>
            <a:r>
              <a:rPr lang="en-US" dirty="0"/>
              <a:t> se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blod-baat</a:t>
            </a:r>
            <a:r>
              <a:rPr lang="en-US" dirty="0"/>
              <a:t> </a:t>
            </a:r>
            <a:r>
              <a:rPr lang="en-US" dirty="0" err="1"/>
              <a:t>rispek</a:t>
            </a:r>
            <a:r>
              <a:rPr lang="en-US" dirty="0"/>
              <a:t> di man an</a:t>
            </a:r>
            <a:r>
              <a:rPr lang="en-US" dirty="0" smtClean="0"/>
              <a:t>,</a:t>
            </a:r>
          </a:p>
          <a:p>
            <a:r>
              <a:rPr lang="en-US" dirty="0"/>
              <a:t>What me [</a:t>
            </a:r>
            <a:r>
              <a:rPr lang="en-US" dirty="0" err="1"/>
              <a:t>Prog</a:t>
            </a:r>
            <a:r>
              <a:rPr lang="en-US" dirty="0"/>
              <a:t>] say, that [2pl] man </a:t>
            </a:r>
            <a:r>
              <a:rPr lang="en-US" dirty="0" err="1"/>
              <a:t>Prog</a:t>
            </a:r>
            <a:r>
              <a:rPr lang="en-US" dirty="0"/>
              <a:t> go on like say them **** **** respect the man and,</a:t>
            </a:r>
          </a:p>
          <a:p>
            <a:r>
              <a:rPr lang="en-US" dirty="0"/>
              <a:t>But what I'm saying is, that you guys pretend you bloody respect the man, </a:t>
            </a:r>
            <a:r>
              <a:rPr lang="en-US" dirty="0" smtClean="0"/>
              <a:t>and</a:t>
            </a:r>
          </a:p>
          <a:p>
            <a:r>
              <a:rPr lang="en-US" dirty="0"/>
              <a:t>http://dialectblog.com/2011/03/16/a-brief-look-at-jamaican-creole/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Την τεράστια ποικιλία στις γλώσσες του κόσμου την ερευνά η Τυπολογία</a:t>
            </a:r>
          </a:p>
          <a:p>
            <a:r>
              <a:rPr lang="el-GR" dirty="0" smtClean="0"/>
              <a:t>Όλα όμως ξεκίνησαν από την ΙΕ, με την οποία θα ασχοληθούμε από δω και πέρα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8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μέθοδος που καθορίζει το ποσοστό της σύγκλισης και, επομένως, αν δύο γλώσσες ανήκουν στην ίδια οικογένεια είναι η Συγκριτική μέθοδος</a:t>
            </a:r>
          </a:p>
          <a:p>
            <a:r>
              <a:rPr lang="el-GR" dirty="0" smtClean="0"/>
              <a:t>Την μορφή που πιθανώς είχε η </a:t>
            </a:r>
            <a:r>
              <a:rPr lang="el-GR" dirty="0" err="1" smtClean="0"/>
              <a:t>πρωτο</a:t>
            </a:r>
            <a:r>
              <a:rPr lang="el-GR" dirty="0" smtClean="0"/>
              <a:t>-γλώσσα από την οποία κατάγονται οι γλώσσες μιας οικογένειας προσπαθεί να φανερώσει η </a:t>
            </a:r>
            <a:r>
              <a:rPr lang="el-GR" dirty="0" err="1" smtClean="0"/>
              <a:t>επανασύνθεση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6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οικογένεια;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Πολύ έντονη επιρροή στην Ιστορική (ουσιαστικά ΙΕ) γλωσσολογία από την εξελικτική βιολογία («επιστημονικές» μέθοδοι κλπ.)</a:t>
            </a:r>
          </a:p>
          <a:p>
            <a:r>
              <a:rPr lang="el-GR" dirty="0" smtClean="0"/>
              <a:t>Η αντίληψη της γλώσσας ως ζωντανού οργανισμού (και με υποδηλώσεις περί παρακμής)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3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rhabay.wikispaces.com/file/view/Indoeuropean%2520language%2520family%2520tree.jpg/38912214/Indoeuropean%2520language%2520family%2520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32" y="692696"/>
            <a:ext cx="4508416" cy="56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Vk5_j2hi5Hd2EofucT_OzH6pIMs97NwZCpPTfJCRpFsqK_X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64" y="980728"/>
            <a:ext cx="3261888" cy="50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departments.bucknell.edu/linguistics/pi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79"/>
            <a:ext cx="7560840" cy="5872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1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IwHWbOdAiYg/UrO_dPisMWI/AAAAAAAACpQ/6yNtg3n641I/s1600/family+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5" y="1340768"/>
            <a:ext cx="84586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«Μητέρα-γλώσσα»</a:t>
            </a:r>
          </a:p>
          <a:p>
            <a:r>
              <a:rPr lang="el-GR" dirty="0" smtClean="0"/>
              <a:t>«Γλώσσα-αδερφή»</a:t>
            </a:r>
          </a:p>
          <a:p>
            <a:r>
              <a:rPr lang="el-GR" dirty="0" smtClean="0"/>
              <a:t>Επιμέρους κλάδοι («κλαδιά») κάθε οικογένειας</a:t>
            </a:r>
            <a:endParaRPr lang="el-GR" dirty="0"/>
          </a:p>
          <a:p>
            <a:endParaRPr lang="el-GR" sz="2400" b="1" dirty="0" smtClean="0"/>
          </a:p>
          <a:p>
            <a:r>
              <a:rPr lang="el-GR" sz="2400" b="1" dirty="0" smtClean="0"/>
              <a:t>Σε κάθε περίπτωση, οι σχέσεις αναφέρονται στις γλώσσες και όχι στους ομιλητές των γλωσσών, που μπορεί να μην έχουν «βιολογική» σχέση μεταξύ τους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8987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333</TotalTime>
  <Words>632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Γλωσσικές Οικογένειες</vt:lpstr>
      <vt:lpstr>Ορισμός</vt:lpstr>
      <vt:lpstr>Μέθοδοι</vt:lpstr>
      <vt:lpstr>Γιατί οικογένεια;</vt:lpstr>
      <vt:lpstr>PowerPoint Presentation</vt:lpstr>
      <vt:lpstr>PowerPoint Presentation</vt:lpstr>
      <vt:lpstr>PowerPoint Presentation</vt:lpstr>
      <vt:lpstr>PowerPoint Presentation</vt:lpstr>
      <vt:lpstr>Σχέσεις</vt:lpstr>
      <vt:lpstr>Πετυχημένη ορολογία;</vt:lpstr>
      <vt:lpstr>Οι γλωσσικές οικογένειες</vt:lpstr>
      <vt:lpstr>Γλώσσες του κόσμου...</vt:lpstr>
      <vt:lpstr>Και οι οικογένειές τους...</vt:lpstr>
      <vt:lpstr>PowerPoint Presentation</vt:lpstr>
      <vt:lpstr>Ωστόσο...</vt:lpstr>
      <vt:lpstr>Κάποια στατιστικά</vt:lpstr>
      <vt:lpstr>Γλ. Οικογένειες Β. Αμερικής</vt:lpstr>
      <vt:lpstr>Όλες οι γλώσσες σε οικογένειες;</vt:lpstr>
      <vt:lpstr>Pidgin / Creole</vt:lpstr>
      <vt:lpstr>Jamaican Patwa (Patois)</vt:lpstr>
      <vt:lpstr>Τέλος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Γλωσσικές Οικογένειες</dc:title>
  <dc:creator>Takis</dc:creator>
  <cp:lastModifiedBy>User</cp:lastModifiedBy>
  <cp:revision>38</cp:revision>
  <dcterms:created xsi:type="dcterms:W3CDTF">2014-03-04T08:45:43Z</dcterms:created>
  <dcterms:modified xsi:type="dcterms:W3CDTF">2016-02-23T08:09:34Z</dcterms:modified>
</cp:coreProperties>
</file>