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3" r:id="rId2"/>
    <p:sldId id="314" r:id="rId3"/>
    <p:sldId id="319" r:id="rId4"/>
    <p:sldId id="291" r:id="rId5"/>
    <p:sldId id="323" r:id="rId6"/>
    <p:sldId id="326" r:id="rId7"/>
    <p:sldId id="327" r:id="rId8"/>
    <p:sldId id="328" r:id="rId9"/>
    <p:sldId id="329" r:id="rId10"/>
    <p:sldId id="330" r:id="rId11"/>
    <p:sldId id="331" r:id="rId12"/>
    <p:sldId id="332" r:id="rId13"/>
    <p:sldId id="333" r:id="rId14"/>
    <p:sldId id="334" r:id="rId15"/>
    <p:sldId id="335" r:id="rId16"/>
    <p:sldId id="322" r:id="rId17"/>
    <p:sldId id="315" r:id="rId18"/>
    <p:sldId id="316" r:id="rId19"/>
    <p:sldId id="317" r:id="rId20"/>
    <p:sldId id="318"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570" autoAdjust="0"/>
  </p:normalViewPr>
  <p:slideViewPr>
    <p:cSldViewPr>
      <p:cViewPr>
        <p:scale>
          <a:sx n="75" d="100"/>
          <a:sy n="75" d="100"/>
        </p:scale>
        <p:origin x="-900" y="-558"/>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AB4EF-65F0-432F-9A3F-22D5F930FB97}" type="datetimeFigureOut">
              <a:rPr lang="en-US" smtClean="0"/>
              <a:pPr/>
              <a:t>7/30/2015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13C52-F79F-48D3-8877-AE06D83B6C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30/7/2015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30/7/2015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048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200" u="sng" dirty="0" smtClean="0">
                <a:solidFill>
                  <a:schemeClr val="tx2">
                    <a:lumMod val="75000"/>
                  </a:schemeClr>
                </a:solidFill>
                <a:latin typeface="Book Antiqua" pitchFamily="18" charset="0"/>
              </a:rPr>
              <a:t/>
            </a:r>
            <a:br>
              <a:rPr lang="el-GR" sz="3200" u="sng" dirty="0" smtClean="0">
                <a:solidFill>
                  <a:schemeClr val="tx2">
                    <a:lumMod val="75000"/>
                  </a:schemeClr>
                </a:solidFill>
                <a:latin typeface="Book Antiqua" pitchFamily="18" charset="0"/>
              </a:rPr>
            </a:br>
            <a:r>
              <a:rPr lang="el-GR" sz="32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12</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
            </a:r>
            <a:br>
              <a:rPr lang="en-US"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Ολοκλήρωση της Πραγματείας Περὶ αἰῶνος καὶ χρόνου</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715000"/>
          </a:xfrm>
        </p:spPr>
        <p:txBody>
          <a:bodyPr>
            <a:normAutofit fontScale="475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buNone/>
            </a:pPr>
            <a:r>
              <a:rPr lang="el-GR" sz="4400" b="1" dirty="0" smtClean="0">
                <a:solidFill>
                  <a:srgbClr val="002060"/>
                </a:solidFill>
                <a:latin typeface="Book Antiqua" pitchFamily="18" charset="0"/>
              </a:rPr>
              <a:t>«</a:t>
            </a:r>
            <a:r>
              <a:rPr lang="el-GR" sz="4400" b="1" i="1" dirty="0" smtClean="0">
                <a:solidFill>
                  <a:srgbClr val="002060"/>
                </a:solidFill>
                <a:latin typeface="Book Antiqua" pitchFamily="18" charset="0"/>
              </a:rPr>
              <a:t>—Πώς λοιπόν αυτός βρίσκεται παντού; —Επειδή και εκείνη δεν λείπει από κανένα μέρος του κόσμου, όπως και αυτή μέσα μας δεν λείπει από κανένα μέρος δικό μας</a:t>
            </a:r>
            <a:r>
              <a:rPr lang="el-GR" sz="4400" b="1" dirty="0" smtClean="0">
                <a:solidFill>
                  <a:srgbClr val="002060"/>
                </a:solidFill>
                <a:latin typeface="Book Antiqua" pitchFamily="18" charset="0"/>
              </a:rPr>
              <a:t>».</a:t>
            </a:r>
            <a:r>
              <a:rPr lang="el-GR" sz="4400" b="1" i="1" dirty="0" smtClean="0">
                <a:solidFill>
                  <a:srgbClr val="002060"/>
                </a:solidFill>
                <a:latin typeface="Book Antiqua" pitchFamily="18" charset="0"/>
              </a:rPr>
              <a:t> </a:t>
            </a:r>
          </a:p>
          <a:p>
            <a:pPr marL="0" indent="0" algn="just">
              <a:lnSpc>
                <a:spcPct val="120000"/>
              </a:lnSpc>
              <a:buNone/>
            </a:pPr>
            <a:endParaRPr lang="el-GR" sz="4400" b="1" i="1" dirty="0" smtClean="0">
              <a:solidFill>
                <a:srgbClr val="002060"/>
              </a:solidFill>
              <a:latin typeface="Book Antiqua" pitchFamily="18" charset="0"/>
            </a:endParaRPr>
          </a:p>
          <a:p>
            <a:pPr marL="982663" indent="0" algn="just">
              <a:lnSpc>
                <a:spcPct val="120000"/>
              </a:lnSpc>
              <a:buNone/>
            </a:pPr>
            <a:endParaRPr lang="el-GR" sz="2400" u="sng" dirty="0" smtClean="0">
              <a:solidFill>
                <a:srgbClr val="002060"/>
              </a:solidFill>
              <a:latin typeface="Book Antiqua" pitchFamily="18" charset="0"/>
            </a:endParaRPr>
          </a:p>
          <a:p>
            <a:pPr marL="982663" indent="0" algn="just">
              <a:lnSpc>
                <a:spcPct val="120000"/>
              </a:lnSpc>
              <a:buNone/>
            </a:pPr>
            <a:r>
              <a:rPr lang="el-GR" sz="5800" u="sng" dirty="0" smtClean="0">
                <a:solidFill>
                  <a:srgbClr val="002060"/>
                </a:solidFill>
                <a:latin typeface="Book Antiqua" pitchFamily="18" charset="0"/>
              </a:rPr>
              <a:t>Τι σημαίνει αυτό;</a:t>
            </a:r>
          </a:p>
          <a:p>
            <a:pPr marL="0" indent="0">
              <a:buNone/>
            </a:pPr>
            <a:r>
              <a:rPr lang="el-GR" sz="2400" dirty="0" smtClean="0"/>
              <a:t> </a:t>
            </a:r>
          </a:p>
          <a:p>
            <a:pPr marL="0" indent="0" algn="just">
              <a:lnSpc>
                <a:spcPct val="120000"/>
              </a:lnSpc>
              <a:buNone/>
            </a:pPr>
            <a:endParaRPr lang="el-GR" sz="8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15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15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r>
              <a:rPr lang="el-GR" sz="4400" b="1" dirty="0" smtClean="0">
                <a:solidFill>
                  <a:srgbClr val="C00000"/>
                </a:solidFill>
                <a:effectLst>
                  <a:outerShdw blurRad="38100" dist="38100" dir="2700000" algn="tl">
                    <a:srgbClr val="000000">
                      <a:alpha val="43137"/>
                    </a:srgbClr>
                  </a:outerShdw>
                </a:effectLst>
                <a:latin typeface="Book Antiqua" pitchFamily="18" charset="0"/>
              </a:rPr>
              <a:t>Η Ψυχή δεν έχει εντοπιότητα, δεν κομματιάζεται και δεν είναι σώμα για να πούμε ότι βρίσκεται εδώ ή εκεί, αλλά διαπερνά το σύμπαν σαν τη θάλασσα (Ψυχή) που διαπερνά το δίχτυ από παντού (σώμα).</a:t>
            </a:r>
          </a:p>
          <a:p>
            <a:pPr marL="0" indent="0" algn="just">
              <a:lnSpc>
                <a:spcPct val="120000"/>
              </a:lnSpc>
              <a:buNone/>
            </a:pPr>
            <a:endParaRPr lang="el-GR" sz="3400" b="1" dirty="0" smtClean="0">
              <a:solidFill>
                <a:srgbClr val="C00000"/>
              </a:solidFill>
              <a:effectLst>
                <a:outerShdw blurRad="38100" dist="38100" dir="2700000" algn="tl">
                  <a:srgbClr val="000000">
                    <a:alpha val="43137"/>
                  </a:srgbClr>
                </a:outerShdw>
              </a:effectLst>
              <a:latin typeface="Book Antiqua" pitchFamily="18" charset="0"/>
            </a:endParaRPr>
          </a:p>
          <a:p>
            <a:pPr marL="3225800" indent="-3225800" algn="just">
              <a:lnSpc>
                <a:spcPct val="120000"/>
              </a:lnSpc>
              <a:buNone/>
            </a:pPr>
            <a:r>
              <a:rPr lang="el-GR" sz="4500" b="1" dirty="0" smtClean="0">
                <a:solidFill>
                  <a:srgbClr val="002060"/>
                </a:solidFill>
                <a:latin typeface="Book Antiqua"/>
                <a:ea typeface="Calibri"/>
                <a:cs typeface="Times New Roman"/>
              </a:rPr>
              <a:t>	Οπότε, και ο χρόνος με τον ίδιο τρόπο, όπως η θάλασσα διαπερνά το δίκτυ, διαπερνά τον αἰσθητό κόσμο.</a:t>
            </a:r>
            <a:endParaRPr lang="el-GR" sz="4500" b="1" dirty="0" err="1" smtClean="0">
              <a:solidFill>
                <a:srgbClr val="002060"/>
              </a:solidFill>
              <a:latin typeface="Book Antiqua"/>
              <a:ea typeface="Calibri"/>
              <a:cs typeface="Times New Roman"/>
            </a:endParaRPr>
          </a:p>
          <a:p>
            <a:pPr algn="just"/>
            <a:endParaRPr lang="el-GR" sz="2200" b="1" dirty="0" smtClean="0">
              <a:solidFill>
                <a:srgbClr val="002060"/>
              </a:solidFill>
              <a:latin typeface="Book Antiqua"/>
              <a:ea typeface="Calibri"/>
              <a:cs typeface="Times New Roman"/>
            </a:endParaRPr>
          </a:p>
          <a:p>
            <a:pPr marL="0" indent="0">
              <a:buNone/>
            </a:pPr>
            <a:r>
              <a:rPr lang="el-GR" sz="700" dirty="0" smtClean="0"/>
              <a:t> </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493067"/>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47–53</a:t>
            </a: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762000" y="27432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AutoShape 2"/>
          <p:cNvSpPr>
            <a:spLocks noChangeArrowheads="1"/>
          </p:cNvSpPr>
          <p:nvPr/>
        </p:nvSpPr>
        <p:spPr bwMode="auto">
          <a:xfrm>
            <a:off x="2590800" y="5257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715000"/>
          </a:xfrm>
        </p:spPr>
        <p:txBody>
          <a:bodyPr>
            <a:normAutofit fontScale="40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buNone/>
            </a:pPr>
            <a:r>
              <a:rPr lang="el-GR" sz="4400" b="1" dirty="0" smtClean="0">
                <a:solidFill>
                  <a:srgbClr val="002060"/>
                </a:solidFill>
                <a:latin typeface="Book Antiqua" pitchFamily="18" charset="0"/>
              </a:rPr>
              <a:t>«</a:t>
            </a:r>
            <a:r>
              <a:rPr lang="el-GR" sz="4400" b="1" i="1" dirty="0" smtClean="0">
                <a:solidFill>
                  <a:srgbClr val="002060"/>
                </a:solidFill>
                <a:latin typeface="Book Antiqua" pitchFamily="18" charset="0"/>
              </a:rPr>
              <a:t>Και εάν κανείς ισχυριστεί ότι ο χρόνος είναι κάτι δίχως ὑπόσταση ή ανύπαρκτο, πρέπει προφανώς να θεωρήσαμε ότι ψεύδεται κάθε φορά που λέγει «ἦταν» ή «θα εἶναι»: αφού αυτός θα εἶναι ή ἦταν σαν αυτό μέσα στο οποίο λέγει ότι βρίσκεται. Αλλά για τέτοιου είδους αντιρρήσεις απαιτείται άλλος τρόπος επιχειρηματολογίας</a:t>
            </a:r>
            <a:r>
              <a:rPr lang="el-GR" sz="4400" b="1" dirty="0" smtClean="0">
                <a:solidFill>
                  <a:srgbClr val="002060"/>
                </a:solidFill>
                <a:latin typeface="Book Antiqua" pitchFamily="18" charset="0"/>
              </a:rPr>
              <a:t>».</a:t>
            </a:r>
            <a:r>
              <a:rPr lang="el-GR" sz="4400" b="1" i="1" dirty="0" smtClean="0">
                <a:solidFill>
                  <a:srgbClr val="002060"/>
                </a:solidFill>
                <a:latin typeface="Book Antiqua" pitchFamily="18" charset="0"/>
              </a:rPr>
              <a:t> </a:t>
            </a:r>
          </a:p>
          <a:p>
            <a:pPr marL="0" indent="0" algn="just">
              <a:lnSpc>
                <a:spcPct val="120000"/>
              </a:lnSpc>
              <a:buNone/>
            </a:pPr>
            <a:endParaRPr lang="el-GR" sz="2500" b="1" i="1" dirty="0" smtClean="0">
              <a:solidFill>
                <a:srgbClr val="002060"/>
              </a:solidFill>
              <a:latin typeface="Book Antiqua" pitchFamily="18" charset="0"/>
            </a:endParaRPr>
          </a:p>
          <a:p>
            <a:pPr marL="0" indent="0" algn="just">
              <a:lnSpc>
                <a:spcPct val="120000"/>
              </a:lnSpc>
              <a:buNone/>
            </a:pPr>
            <a:endParaRPr lang="el-GR" sz="15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r>
              <a:rPr lang="el-GR" sz="6000" b="1" dirty="0" smtClean="0">
                <a:solidFill>
                  <a:srgbClr val="C00000"/>
                </a:solidFill>
                <a:effectLst>
                  <a:outerShdw blurRad="38100" dist="38100" dir="2700000" algn="tl">
                    <a:srgbClr val="000000">
                      <a:alpha val="43137"/>
                    </a:srgbClr>
                  </a:outerShdw>
                </a:effectLst>
                <a:latin typeface="Book Antiqua" pitchFamily="18" charset="0"/>
              </a:rPr>
              <a:t>Ο Πλωτῖνος θα ισχυριστεί ότι </a:t>
            </a:r>
            <a:r>
              <a:rPr lang="el-GR" sz="6000" b="1" u="sng" dirty="0" smtClean="0">
                <a:solidFill>
                  <a:srgbClr val="C00000"/>
                </a:solidFill>
                <a:effectLst>
                  <a:outerShdw blurRad="38100" dist="38100" dir="2700000" algn="tl">
                    <a:srgbClr val="000000">
                      <a:alpha val="43137"/>
                    </a:srgbClr>
                  </a:outerShdw>
                </a:effectLst>
                <a:latin typeface="Book Antiqua" pitchFamily="18" charset="0"/>
              </a:rPr>
              <a:t>ο χρόνος είναι πραγματικός </a:t>
            </a:r>
            <a:r>
              <a:rPr lang="el-GR" sz="6000" b="1" dirty="0" smtClean="0">
                <a:solidFill>
                  <a:srgbClr val="C00000"/>
                </a:solidFill>
                <a:effectLst>
                  <a:outerShdw blurRad="38100" dist="38100" dir="2700000" algn="tl">
                    <a:srgbClr val="000000">
                      <a:alpha val="43137"/>
                    </a:srgbClr>
                  </a:outerShdw>
                </a:effectLst>
                <a:latin typeface="Book Antiqua" pitchFamily="18" charset="0"/>
              </a:rPr>
              <a:t>γιατί η Ψυχή είναι πραγματική και αυτό τεκμαίρεται από την ύπαρξη του αἰσθητοῦ κόσμου.</a:t>
            </a:r>
          </a:p>
          <a:p>
            <a:pPr marL="0" indent="0" algn="just">
              <a:lnSpc>
                <a:spcPct val="120000"/>
              </a:lnSpc>
              <a:buNone/>
            </a:pPr>
            <a:endParaRPr lang="el-GR" sz="44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2000" b="1" dirty="0" smtClean="0">
              <a:solidFill>
                <a:srgbClr val="C00000"/>
              </a:solidFill>
              <a:effectLst>
                <a:outerShdw blurRad="38100" dist="38100" dir="2700000" algn="tl">
                  <a:srgbClr val="000000">
                    <a:alpha val="43137"/>
                  </a:srgbClr>
                </a:outerShdw>
              </a:effectLst>
              <a:latin typeface="Book Antiqua" pitchFamily="18" charset="0"/>
            </a:endParaRPr>
          </a:p>
          <a:p>
            <a:pPr marL="1701800" indent="-1701800" algn="just">
              <a:lnSpc>
                <a:spcPct val="120000"/>
              </a:lnSpc>
              <a:buNone/>
            </a:pPr>
            <a:r>
              <a:rPr lang="el-GR" sz="5000" b="1" dirty="0" smtClean="0">
                <a:solidFill>
                  <a:srgbClr val="002060"/>
                </a:solidFill>
                <a:latin typeface="Book Antiqua"/>
                <a:ea typeface="Calibri"/>
                <a:cs typeface="Times New Roman"/>
              </a:rPr>
              <a:t>	Ο χρόνος δεν είναι υποκειμενικός με την έννοια ότι δεν εξαρτάται από το ὑποκείμενον, είναι όμως </a:t>
            </a:r>
            <a:r>
              <a:rPr lang="el-GR" sz="5000" b="1" dirty="0" err="1" smtClean="0">
                <a:solidFill>
                  <a:srgbClr val="002060"/>
                </a:solidFill>
                <a:latin typeface="Book Antiqua"/>
                <a:ea typeface="Calibri"/>
                <a:cs typeface="Times New Roman"/>
              </a:rPr>
              <a:t>ὀντολογικός</a:t>
            </a:r>
            <a:r>
              <a:rPr lang="el-GR" sz="5000" b="1" dirty="0" smtClean="0">
                <a:solidFill>
                  <a:srgbClr val="002060"/>
                </a:solidFill>
                <a:latin typeface="Book Antiqua"/>
                <a:ea typeface="Calibri"/>
                <a:cs typeface="Times New Roman"/>
              </a:rPr>
              <a:t> γιατί εξαρτάται από την Ψυχή. Επειδή η Ψυχή υπάρχει και αυτό, όπως ειπώθηκε, τεκμαίρεται από την ύπαρξη του αἰσθητοῦ κόσμου, ο χρόνος είναι πραγματικός. </a:t>
            </a:r>
            <a:endParaRPr lang="el-GR" sz="5000" b="1" dirty="0" err="1" smtClean="0">
              <a:solidFill>
                <a:srgbClr val="002060"/>
              </a:solidFill>
              <a:latin typeface="Book Antiqua"/>
              <a:ea typeface="Calibri"/>
              <a:cs typeface="Times New Roman"/>
            </a:endParaRPr>
          </a:p>
          <a:p>
            <a:pPr algn="just"/>
            <a:endParaRPr lang="el-GR" sz="2200" b="1" dirty="0" smtClean="0">
              <a:solidFill>
                <a:srgbClr val="002060"/>
              </a:solidFill>
              <a:latin typeface="Book Antiqua"/>
              <a:ea typeface="Calibri"/>
              <a:cs typeface="Times New Roman"/>
            </a:endParaRPr>
          </a:p>
          <a:p>
            <a:pPr marL="0" indent="0">
              <a:buNone/>
            </a:pPr>
            <a:r>
              <a:rPr lang="el-GR" sz="700" dirty="0" smtClean="0"/>
              <a:t> </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493067"/>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47–53</a:t>
            </a:r>
          </a:p>
        </p:txBody>
      </p:sp>
      <p:sp>
        <p:nvSpPr>
          <p:cNvPr id="7" name="AutoShape 2"/>
          <p:cNvSpPr>
            <a:spLocks noChangeArrowheads="1"/>
          </p:cNvSpPr>
          <p:nvPr/>
        </p:nvSpPr>
        <p:spPr bwMode="auto">
          <a:xfrm>
            <a:off x="1143000" y="47244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638800"/>
          </a:xfrm>
        </p:spPr>
        <p:txBody>
          <a:bodyPr>
            <a:normAutofit fontScale="40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buNone/>
            </a:pPr>
            <a:endParaRPr lang="el-GR" sz="1500" b="1" dirty="0" smtClean="0">
              <a:solidFill>
                <a:srgbClr val="C00000"/>
              </a:solidFill>
              <a:effectLst>
                <a:outerShdw blurRad="38100" dist="38100" dir="2700000" algn="tl">
                  <a:srgbClr val="000000">
                    <a:alpha val="43137"/>
                  </a:srgbClr>
                </a:outerShdw>
              </a:effectLst>
              <a:latin typeface="Book Antiqua" pitchFamily="18" charset="0"/>
            </a:endParaRPr>
          </a:p>
          <a:p>
            <a:pPr marL="990600" indent="0" algn="just">
              <a:lnSpc>
                <a:spcPct val="120000"/>
              </a:lnSpc>
              <a:buNone/>
            </a:pPr>
            <a:r>
              <a:rPr lang="el-GR" sz="5100" b="1" dirty="0" smtClean="0">
                <a:solidFill>
                  <a:srgbClr val="C00000"/>
                </a:solidFill>
                <a:effectLst>
                  <a:outerShdw blurRad="38100" dist="38100" dir="2700000" algn="tl">
                    <a:srgbClr val="000000">
                      <a:alpha val="43137"/>
                    </a:srgbClr>
                  </a:outerShdw>
                </a:effectLst>
                <a:latin typeface="Book Antiqua" pitchFamily="18" charset="0"/>
              </a:rPr>
              <a:t>Αναγωγή της κίνησης στον χρόνο: η κίνηση είναι εξωτερική έκφραση στον χρόνο. </a:t>
            </a:r>
          </a:p>
          <a:p>
            <a:pPr marL="990600" indent="0" algn="just">
              <a:lnSpc>
                <a:spcPct val="120000"/>
              </a:lnSpc>
              <a:buNone/>
            </a:pPr>
            <a:endParaRPr lang="el-GR" sz="5100" b="1" dirty="0" smtClean="0">
              <a:solidFill>
                <a:srgbClr val="C00000"/>
              </a:solidFill>
              <a:effectLst>
                <a:outerShdw blurRad="38100" dist="38100" dir="2700000" algn="tl">
                  <a:srgbClr val="000000">
                    <a:alpha val="43137"/>
                  </a:srgbClr>
                </a:outerShdw>
              </a:effectLst>
              <a:latin typeface="Book Antiqua" pitchFamily="18" charset="0"/>
            </a:endParaRPr>
          </a:p>
          <a:p>
            <a:pPr marL="990600" indent="0" algn="just">
              <a:lnSpc>
                <a:spcPct val="120000"/>
              </a:lnSpc>
              <a:buNone/>
            </a:pPr>
            <a:endParaRPr lang="el-GR" sz="51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r>
              <a:rPr lang="el-GR" sz="5300" b="1" dirty="0" smtClean="0">
                <a:solidFill>
                  <a:srgbClr val="002060"/>
                </a:solidFill>
                <a:latin typeface="Book Antiqua" pitchFamily="18" charset="0"/>
              </a:rPr>
              <a:t>«</a:t>
            </a:r>
            <a:r>
              <a:rPr lang="el-GR" sz="5300" b="1" i="1" dirty="0" smtClean="0">
                <a:solidFill>
                  <a:srgbClr val="002060"/>
                </a:solidFill>
                <a:latin typeface="Book Antiqua" pitchFamily="18" charset="0"/>
              </a:rPr>
              <a:t>Σε τι λοιπόν θα αναγάγουμε την κίνηση της ψυχῆς; Αφού αυτό στο οποίο θα σκεφτόταν κανείς είναι πια </a:t>
            </a:r>
            <a:r>
              <a:rPr lang="el-GR" sz="5300" b="1" i="1" dirty="0" err="1" smtClean="0">
                <a:solidFill>
                  <a:srgbClr val="002060"/>
                </a:solidFill>
                <a:latin typeface="Book Antiqua" pitchFamily="18" charset="0"/>
              </a:rPr>
              <a:t>ἀδιάστατο</a:t>
            </a:r>
            <a:r>
              <a:rPr lang="el-GR" sz="5300" b="1" dirty="0" smtClean="0">
                <a:solidFill>
                  <a:srgbClr val="002060"/>
                </a:solidFill>
                <a:latin typeface="Book Antiqua" pitchFamily="18" charset="0"/>
              </a:rPr>
              <a:t>».</a:t>
            </a:r>
          </a:p>
          <a:p>
            <a:pPr marL="0" indent="0" algn="just">
              <a:lnSpc>
                <a:spcPct val="120000"/>
              </a:lnSpc>
              <a:buNone/>
            </a:pPr>
            <a:endParaRPr lang="el-GR" sz="2000" b="1" dirty="0" smtClean="0">
              <a:solidFill>
                <a:srgbClr val="002060"/>
              </a:solidFill>
              <a:latin typeface="Book Antiqua" pitchFamily="18" charset="0"/>
            </a:endParaRPr>
          </a:p>
          <a:p>
            <a:pPr marL="0" indent="0" algn="just">
              <a:lnSpc>
                <a:spcPct val="120000"/>
              </a:lnSpc>
              <a:buNone/>
            </a:pPr>
            <a:endParaRPr lang="el-GR" sz="2000" b="1" dirty="0" smtClean="0">
              <a:solidFill>
                <a:srgbClr val="002060"/>
              </a:solidFill>
              <a:latin typeface="Book Antiqua" pitchFamily="18" charset="0"/>
            </a:endParaRPr>
          </a:p>
          <a:p>
            <a:pPr marL="0" indent="0" algn="just">
              <a:lnSpc>
                <a:spcPct val="120000"/>
              </a:lnSpc>
              <a:buNone/>
            </a:pPr>
            <a:endParaRPr lang="el-GR" sz="2000" b="1" dirty="0" smtClean="0">
              <a:solidFill>
                <a:srgbClr val="002060"/>
              </a:solidFill>
              <a:latin typeface="Book Antiqua" pitchFamily="18" charset="0"/>
            </a:endParaRPr>
          </a:p>
          <a:p>
            <a:pPr marL="0" indent="0" algn="just">
              <a:lnSpc>
                <a:spcPct val="120000"/>
              </a:lnSpc>
              <a:buNone/>
            </a:pPr>
            <a:r>
              <a:rPr lang="el-GR" sz="5300" b="1" dirty="0" smtClean="0">
                <a:solidFill>
                  <a:srgbClr val="002060"/>
                </a:solidFill>
                <a:latin typeface="Book Antiqua" pitchFamily="18" charset="0"/>
              </a:rPr>
              <a:t>Πράγματι, η κίνηση της Ψυχής ανάγεται στην σκέψη της και η σκέψη δεν έχει πραγματικές διαστάσεις, έχει μεν διαδοχικότητα, όπως μάς έδειξε ο Πλωτῖνος, αλλά δεν έχει χωρικές διαστάσεις.</a:t>
            </a:r>
          </a:p>
          <a:p>
            <a:pPr marL="0" indent="0" algn="just">
              <a:lnSpc>
                <a:spcPct val="120000"/>
              </a:lnSpc>
              <a:buNone/>
            </a:pPr>
            <a:endParaRPr lang="el-GR" sz="5300" b="1" dirty="0" smtClean="0">
              <a:solidFill>
                <a:srgbClr val="002060"/>
              </a:solidFill>
              <a:latin typeface="Book Antiqua" pitchFamily="18" charset="0"/>
            </a:endParaRPr>
          </a:p>
          <a:p>
            <a:pPr marL="990600" indent="0" algn="just">
              <a:lnSpc>
                <a:spcPct val="120000"/>
              </a:lnSpc>
              <a:buNone/>
            </a:pPr>
            <a:endParaRPr lang="el-GR" sz="5100" b="1" dirty="0" err="1"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44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3400" b="1" dirty="0" smtClean="0">
              <a:solidFill>
                <a:srgbClr val="C00000"/>
              </a:solidFill>
              <a:effectLst>
                <a:outerShdw blurRad="38100" dist="38100" dir="2700000" algn="tl">
                  <a:srgbClr val="000000">
                    <a:alpha val="43137"/>
                  </a:srgbClr>
                </a:outerShdw>
              </a:effectLst>
              <a:latin typeface="Book Antiqua" pitchFamily="18" charset="0"/>
            </a:endParaRPr>
          </a:p>
          <a:p>
            <a:pPr algn="just"/>
            <a:endParaRPr lang="el-GR" sz="2200" b="1" dirty="0" smtClean="0">
              <a:solidFill>
                <a:srgbClr val="002060"/>
              </a:solidFill>
              <a:latin typeface="Book Antiqua"/>
              <a:ea typeface="Calibri"/>
              <a:cs typeface="Times New Roman"/>
            </a:endParaRPr>
          </a:p>
          <a:p>
            <a:pPr marL="0" indent="0">
              <a:buNone/>
            </a:pPr>
            <a:r>
              <a:rPr lang="el-GR" sz="700" dirty="0" smtClean="0"/>
              <a:t> </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493067"/>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53–69</a:t>
            </a:r>
          </a:p>
        </p:txBody>
      </p:sp>
      <p:sp>
        <p:nvSpPr>
          <p:cNvPr id="7" name="AutoShape 2"/>
          <p:cNvSpPr>
            <a:spLocks noChangeArrowheads="1"/>
          </p:cNvSpPr>
          <p:nvPr/>
        </p:nvSpPr>
        <p:spPr bwMode="auto">
          <a:xfrm>
            <a:off x="533400" y="1447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762000"/>
            <a:ext cx="8686800" cy="5791200"/>
          </a:xfrm>
        </p:spPr>
        <p:txBody>
          <a:bodyPr>
            <a:normAutofit fontScale="325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buNone/>
            </a:pPr>
            <a:endParaRPr lang="el-GR" sz="1500" b="1" dirty="0" smtClean="0">
              <a:solidFill>
                <a:srgbClr val="C00000"/>
              </a:solidFill>
              <a:effectLst>
                <a:outerShdw blurRad="38100" dist="38100" dir="2700000" algn="tl">
                  <a:srgbClr val="000000">
                    <a:alpha val="43137"/>
                  </a:srgbClr>
                </a:outerShdw>
              </a:effectLst>
              <a:latin typeface="Book Antiqua" pitchFamily="18" charset="0"/>
            </a:endParaRPr>
          </a:p>
          <a:p>
            <a:pPr marL="990600" indent="-901700" algn="just">
              <a:lnSpc>
                <a:spcPct val="120000"/>
              </a:lnSpc>
              <a:buNone/>
            </a:pPr>
            <a:r>
              <a:rPr lang="el-GR" sz="5100" b="1" dirty="0" smtClean="0">
                <a:solidFill>
                  <a:srgbClr val="002060"/>
                </a:solidFill>
                <a:effectLst>
                  <a:outerShdw blurRad="38100" dist="38100" dir="2700000" algn="tl">
                    <a:srgbClr val="000000">
                      <a:alpha val="43137"/>
                    </a:srgbClr>
                  </a:outerShdw>
                </a:effectLst>
                <a:latin typeface="Book Antiqua" pitchFamily="18" charset="0"/>
              </a:rPr>
              <a:t>Ο Πλωτῖνος λέει τρία πράγματα σ' αυτό το τελευταίο χωρίο: </a:t>
            </a:r>
          </a:p>
          <a:p>
            <a:pPr marL="0" indent="0" algn="just">
              <a:lnSpc>
                <a:spcPct val="120000"/>
              </a:lnSpc>
              <a:buNone/>
            </a:pPr>
            <a:endParaRPr lang="el-GR" sz="2000" b="1" dirty="0" smtClean="0">
              <a:solidFill>
                <a:srgbClr val="002060"/>
              </a:solidFill>
              <a:latin typeface="Book Antiqua" pitchFamily="18" charset="0"/>
            </a:endParaRPr>
          </a:p>
          <a:p>
            <a:pPr marL="0" indent="0" algn="just">
              <a:lnSpc>
                <a:spcPct val="120000"/>
              </a:lnSpc>
              <a:buNone/>
            </a:pPr>
            <a:endParaRPr lang="el-GR" sz="2000" b="1" dirty="0" smtClean="0">
              <a:solidFill>
                <a:srgbClr val="002060"/>
              </a:solidFill>
              <a:latin typeface="Book Antiqua" pitchFamily="18" charset="0"/>
            </a:endParaRPr>
          </a:p>
          <a:p>
            <a:pPr marL="1028700" indent="-1028700" algn="just">
              <a:lnSpc>
                <a:spcPct val="120000"/>
              </a:lnSpc>
              <a:buFont typeface="+mj-lt"/>
              <a:buAutoNum type="romanLcPeriod"/>
            </a:pPr>
            <a:r>
              <a:rPr lang="el-GR" sz="5500" b="1" dirty="0" smtClean="0">
                <a:solidFill>
                  <a:srgbClr val="002060"/>
                </a:solidFill>
                <a:latin typeface="Book Antiqua" pitchFamily="18" charset="0"/>
              </a:rPr>
              <a:t>Η κίνηση του σώματος ανάγεται στη κίνηση της ψυχῆς που το κινεί –το σώμα χρειάζεται μία δύναμη για να το κινήσει. Όταν λοιπόν κινείται το σώμα, αυτή η κίνηση η εξωτερική είναι η έκφραση μίας εσωτερικής κίνησης που είναι η κίνηση της ψυχῆς. Αυτή η κίνηση της ψυχῆς  είναι η κίνηση του χρόνου.</a:t>
            </a:r>
          </a:p>
          <a:p>
            <a:pPr marL="0" indent="0" algn="just">
              <a:lnSpc>
                <a:spcPct val="120000"/>
              </a:lnSpc>
              <a:buNone/>
            </a:pPr>
            <a:endParaRPr lang="el-GR" b="1" dirty="0" smtClean="0">
              <a:solidFill>
                <a:srgbClr val="002060"/>
              </a:solidFill>
              <a:latin typeface="Book Antiqua" pitchFamily="18" charset="0"/>
            </a:endParaRPr>
          </a:p>
          <a:p>
            <a:pPr marL="0" indent="0" algn="ctr">
              <a:lnSpc>
                <a:spcPct val="120000"/>
              </a:lnSpc>
              <a:buNone/>
            </a:pPr>
            <a:r>
              <a:rPr lang="el-GR" sz="5500" b="1" dirty="0" smtClean="0">
                <a:solidFill>
                  <a:srgbClr val="C00000"/>
                </a:solidFill>
                <a:effectLst>
                  <a:outerShdw blurRad="38100" dist="38100" dir="2700000" algn="tl">
                    <a:srgbClr val="000000">
                      <a:alpha val="43137"/>
                    </a:srgbClr>
                  </a:outerShdw>
                </a:effectLst>
                <a:latin typeface="Book Antiqua" pitchFamily="18" charset="0"/>
              </a:rPr>
              <a:t>       Η κίνηση φανερώνει τον χρόνο ακόμα και στο επίπεδο του </a:t>
            </a:r>
            <a:r>
              <a:rPr lang="el-GR" sz="5500" b="1" dirty="0" err="1" smtClean="0">
                <a:solidFill>
                  <a:srgbClr val="C00000"/>
                </a:solidFill>
                <a:effectLst>
                  <a:outerShdw blurRad="38100" dist="38100" dir="2700000" algn="tl">
                    <a:srgbClr val="000000">
                      <a:alpha val="43137"/>
                    </a:srgbClr>
                  </a:outerShdw>
                </a:effectLst>
                <a:latin typeface="Book Antiqua" pitchFamily="18" charset="0"/>
              </a:rPr>
              <a:t>ὑποκειμένου</a:t>
            </a:r>
            <a:r>
              <a:rPr lang="el-GR" sz="5500" b="1" dirty="0" smtClean="0">
                <a:solidFill>
                  <a:srgbClr val="C00000"/>
                </a:solidFill>
                <a:effectLst>
                  <a:outerShdw blurRad="38100" dist="38100" dir="2700000" algn="tl">
                    <a:srgbClr val="000000">
                      <a:alpha val="43137"/>
                    </a:srgbClr>
                  </a:outerShdw>
                </a:effectLst>
                <a:latin typeface="Book Antiqua" pitchFamily="18" charset="0"/>
              </a:rPr>
              <a:t>. </a:t>
            </a:r>
          </a:p>
          <a:p>
            <a:pPr marL="0" indent="0" algn="ctr">
              <a:lnSpc>
                <a:spcPct val="120000"/>
              </a:lnSpc>
              <a:buNone/>
            </a:pPr>
            <a:r>
              <a:rPr lang="el-GR" sz="5500" b="1" dirty="0" smtClean="0">
                <a:solidFill>
                  <a:srgbClr val="C00000"/>
                </a:solidFill>
                <a:effectLst>
                  <a:outerShdw blurRad="38100" dist="38100" dir="2700000" algn="tl">
                    <a:srgbClr val="000000">
                      <a:alpha val="43137"/>
                    </a:srgbClr>
                  </a:outerShdw>
                </a:effectLst>
                <a:latin typeface="Book Antiqua" pitchFamily="18" charset="0"/>
              </a:rPr>
              <a:t>Δεν είναι ο χρόνος αυτός που μετράει την κίνηση.</a:t>
            </a:r>
          </a:p>
          <a:p>
            <a:pPr marL="0" indent="0" algn="just">
              <a:lnSpc>
                <a:spcPct val="120000"/>
              </a:lnSpc>
              <a:buNone/>
            </a:pPr>
            <a:endParaRPr lang="el-GR" sz="5300" b="1" dirty="0" smtClean="0">
              <a:solidFill>
                <a:srgbClr val="002060"/>
              </a:solidFill>
              <a:latin typeface="Book Antiqua" pitchFamily="18" charset="0"/>
            </a:endParaRPr>
          </a:p>
          <a:p>
            <a:pPr marL="1028700" lvl="0" indent="-1028700" algn="just">
              <a:lnSpc>
                <a:spcPct val="120000"/>
              </a:lnSpc>
              <a:buFont typeface="+mj-lt"/>
              <a:buAutoNum type="romanLcPeriod" startAt="2"/>
            </a:pPr>
            <a:r>
              <a:rPr lang="el-GR" sz="5500" b="1" dirty="0" smtClean="0">
                <a:solidFill>
                  <a:srgbClr val="002060"/>
                </a:solidFill>
                <a:latin typeface="Book Antiqua" pitchFamily="18" charset="0"/>
              </a:rPr>
              <a:t>Η κίνηση της Ψυχῆς είναι πρωτογενής. Αυτό σημαίνει ότι δεν ανάγεται σε καμία άλλη αιτία παρά την ίδια. Η κίνηση της Ψυχῆς είναι αιτιατό της ίδιας της Ψυχῆς,</a:t>
            </a:r>
          </a:p>
          <a:p>
            <a:pPr marL="1028700" lvl="0" indent="-1028700" algn="just">
              <a:lnSpc>
                <a:spcPct val="120000"/>
              </a:lnSpc>
              <a:buNone/>
            </a:pPr>
            <a:r>
              <a:rPr lang="el-GR" sz="2400" b="1" dirty="0" smtClean="0">
                <a:solidFill>
                  <a:srgbClr val="002060"/>
                </a:solidFill>
                <a:latin typeface="Book Antiqua" pitchFamily="18" charset="0"/>
              </a:rPr>
              <a:t> </a:t>
            </a:r>
          </a:p>
          <a:p>
            <a:pPr marL="1028700" lvl="0" indent="-1028700" algn="just">
              <a:lnSpc>
                <a:spcPct val="120000"/>
              </a:lnSpc>
              <a:buFont typeface="+mj-lt"/>
              <a:buAutoNum type="romanLcPeriod" startAt="2"/>
            </a:pPr>
            <a:r>
              <a:rPr lang="el-GR" sz="5500" b="1" dirty="0" smtClean="0">
                <a:solidFill>
                  <a:srgbClr val="002060"/>
                </a:solidFill>
                <a:latin typeface="Book Antiqua" pitchFamily="18" charset="0"/>
              </a:rPr>
              <a:t>Ερώτημα (εύλογο) ακροατή που συνιστά πρόβλημα το οποίο απασχολεί τον Πλωτῖνο σε όλη του την πορεία.</a:t>
            </a:r>
            <a:endParaRPr lang="el-GR" sz="5500" b="1" dirty="0" err="1" smtClean="0">
              <a:solidFill>
                <a:srgbClr val="002060"/>
              </a:solidFill>
              <a:latin typeface="Book Antiqua" pitchFamily="18" charset="0"/>
            </a:endParaRPr>
          </a:p>
          <a:p>
            <a:pPr marL="0" indent="0" algn="just">
              <a:lnSpc>
                <a:spcPct val="120000"/>
              </a:lnSpc>
              <a:buNone/>
            </a:pPr>
            <a:endParaRPr lang="el-GR" sz="44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3400" b="1" dirty="0" smtClean="0">
              <a:solidFill>
                <a:srgbClr val="C00000"/>
              </a:solidFill>
              <a:effectLst>
                <a:outerShdw blurRad="38100" dist="38100" dir="2700000" algn="tl">
                  <a:srgbClr val="000000">
                    <a:alpha val="43137"/>
                  </a:srgbClr>
                </a:outerShdw>
              </a:effectLst>
              <a:latin typeface="Book Antiqua" pitchFamily="18" charset="0"/>
            </a:endParaRPr>
          </a:p>
          <a:p>
            <a:pPr algn="just"/>
            <a:endParaRPr lang="el-GR" sz="2200" b="1" dirty="0" smtClean="0">
              <a:solidFill>
                <a:srgbClr val="002060"/>
              </a:solidFill>
              <a:latin typeface="Book Antiqua"/>
              <a:ea typeface="Calibri"/>
              <a:cs typeface="Times New Roman"/>
            </a:endParaRPr>
          </a:p>
          <a:p>
            <a:pPr marL="0" indent="0">
              <a:buNone/>
            </a:pPr>
            <a:r>
              <a:rPr lang="el-GR" sz="700" dirty="0" smtClean="0"/>
              <a:t> </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368686"/>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53–69</a:t>
            </a:r>
          </a:p>
        </p:txBody>
      </p:sp>
      <p:sp>
        <p:nvSpPr>
          <p:cNvPr id="6" name="AutoShape 2"/>
          <p:cNvSpPr>
            <a:spLocks noChangeArrowheads="1"/>
          </p:cNvSpPr>
          <p:nvPr/>
        </p:nvSpPr>
        <p:spPr bwMode="auto">
          <a:xfrm>
            <a:off x="152400" y="3352800"/>
            <a:ext cx="6096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76200"/>
            <a:ext cx="8610600" cy="1143000"/>
          </a:xfrm>
        </p:spPr>
        <p:txBody>
          <a:bodyPr>
            <a:normAutofit/>
          </a:bodyPr>
          <a:lstStyle/>
          <a:p>
            <a:r>
              <a:rPr lang="el-GR" sz="2800" b="1" dirty="0" smtClean="0">
                <a:solidFill>
                  <a:srgbClr val="C00000"/>
                </a:solidFill>
                <a:effectLst>
                  <a:outerShdw blurRad="38100" dist="38100" dir="2700000" algn="tl">
                    <a:srgbClr val="000000">
                      <a:alpha val="43137"/>
                    </a:srgbClr>
                  </a:outerShdw>
                </a:effectLst>
                <a:latin typeface="Book Antiqua"/>
                <a:ea typeface="Calibri"/>
                <a:cs typeface="Times New Roman"/>
              </a:rPr>
              <a:t>Υπάρχει διαφορετικός χρόνος για την κάθε ψυχή;</a:t>
            </a:r>
          </a:p>
        </p:txBody>
      </p:sp>
      <p:sp>
        <p:nvSpPr>
          <p:cNvPr id="3" name="2 - Θέση περιεχομένου"/>
          <p:cNvSpPr>
            <a:spLocks noGrp="1"/>
          </p:cNvSpPr>
          <p:nvPr>
            <p:ph idx="1"/>
          </p:nvPr>
        </p:nvSpPr>
        <p:spPr>
          <a:xfrm>
            <a:off x="304800" y="1341437"/>
            <a:ext cx="8610600" cy="5516563"/>
          </a:xfrm>
        </p:spPr>
        <p:txBody>
          <a:bodyPr>
            <a:normAutofit fontScale="70000" lnSpcReduction="20000"/>
          </a:bodyPr>
          <a:lstStyle/>
          <a:p>
            <a:pPr marL="768985" algn="just">
              <a:lnSpc>
                <a:spcPct val="115000"/>
              </a:lnSpc>
              <a:spcAft>
                <a:spcPts val="600"/>
              </a:spcAft>
              <a:buNone/>
            </a:pPr>
            <a:r>
              <a:rPr lang="el-GR" dirty="0" smtClean="0">
                <a:solidFill>
                  <a:srgbClr val="002060"/>
                </a:solidFill>
                <a:latin typeface="Book Antiqua"/>
                <a:ea typeface="Calibri"/>
                <a:cs typeface="Times New Roman"/>
              </a:rPr>
              <a:t>	</a:t>
            </a:r>
            <a:r>
              <a:rPr lang="el-GR" u="sng" dirty="0" smtClean="0">
                <a:solidFill>
                  <a:srgbClr val="002060"/>
                </a:solidFill>
                <a:latin typeface="Book Antiqua"/>
                <a:ea typeface="Calibri"/>
                <a:cs typeface="Times New Roman"/>
              </a:rPr>
              <a:t>Εάν έχουμε ατομικές ψυχές και τα άτομα διαφέρουν μεταξύ τους, τότε θα μπορούσαμε να πούμε, κάτι εντελώς παράδοξο, ότι ο καθένας έχει τον δικό του χρόνο που διαφέρει από τον χρόνο των άλλων</a:t>
            </a:r>
            <a:r>
              <a:rPr lang="el-GR" dirty="0" smtClean="0">
                <a:solidFill>
                  <a:srgbClr val="002060"/>
                </a:solidFill>
                <a:latin typeface="Book Antiqua"/>
                <a:ea typeface="Calibri"/>
                <a:cs typeface="Times New Roman"/>
              </a:rPr>
              <a:t>;</a:t>
            </a:r>
            <a:endParaRPr lang="el-GR" sz="2800" dirty="0" smtClean="0">
              <a:ea typeface="Calibri"/>
              <a:cs typeface="Times New Roman"/>
            </a:endParaRPr>
          </a:p>
          <a:p>
            <a:pPr marL="0" indent="0" algn="just">
              <a:lnSpc>
                <a:spcPct val="115000"/>
              </a:lnSpc>
              <a:spcAft>
                <a:spcPts val="600"/>
              </a:spcAft>
              <a:buNone/>
            </a:pPr>
            <a:r>
              <a:rPr lang="el-GR" b="1" dirty="0" smtClean="0">
                <a:solidFill>
                  <a:srgbClr val="C00000"/>
                </a:solidFill>
                <a:latin typeface="Book Antiqua"/>
                <a:ea typeface="Calibri"/>
                <a:cs typeface="Times New Roman"/>
              </a:rPr>
              <a:t>Ο Πλωτ</a:t>
            </a:r>
            <a:r>
              <a:rPr lang="el-GR" b="1" dirty="0" smtClean="0">
                <a:solidFill>
                  <a:srgbClr val="C00000"/>
                </a:solidFill>
                <a:latin typeface="Times New Roman"/>
                <a:ea typeface="Calibri"/>
                <a:cs typeface="Times New Roman"/>
              </a:rPr>
              <a:t>ῖ</a:t>
            </a:r>
            <a:r>
              <a:rPr lang="el-GR" b="1" dirty="0" smtClean="0">
                <a:solidFill>
                  <a:srgbClr val="C00000"/>
                </a:solidFill>
                <a:latin typeface="Book Antiqua"/>
                <a:ea typeface="Calibri"/>
                <a:cs typeface="Times New Roman"/>
              </a:rPr>
              <a:t>νος προσπαθεί ταυτόχρονα να εξηγήσει τη διαφορά μεταξύ των ατόμων, να πει ότι υπάρχουν ατομικές διαφορές και να υποστηρίξει ότι οι ψυχές είναι όλες το ίδιο. Δεν υπάρχουν διαφορές ο</a:t>
            </a:r>
            <a:r>
              <a:rPr lang="el-GR" b="1" dirty="0" smtClean="0">
                <a:solidFill>
                  <a:srgbClr val="C00000"/>
                </a:solidFill>
                <a:latin typeface="Times New Roman"/>
                <a:ea typeface="Calibri"/>
                <a:cs typeface="Times New Roman"/>
              </a:rPr>
              <a:t>ὐ</a:t>
            </a:r>
            <a:r>
              <a:rPr lang="el-GR" b="1" dirty="0" smtClean="0">
                <a:solidFill>
                  <a:srgbClr val="C00000"/>
                </a:solidFill>
                <a:latin typeface="Book Antiqua"/>
                <a:ea typeface="Calibri"/>
                <a:cs typeface="Times New Roman"/>
              </a:rPr>
              <a:t>σίας ανάμεσα στη μία ψυχή και στην άλλη. Κυρίως αυτό το υποστηρίζει στην πραγματεία: ΙV 9  </a:t>
            </a:r>
            <a:r>
              <a:rPr lang="el-GR" b="1" i="1" dirty="0" smtClean="0">
                <a:solidFill>
                  <a:srgbClr val="C00000"/>
                </a:solidFill>
                <a:latin typeface="Times New Roman"/>
                <a:ea typeface="Calibri"/>
                <a:cs typeface="Times New Roman"/>
              </a:rPr>
              <a:t>Περί </a:t>
            </a:r>
            <a:r>
              <a:rPr lang="el-GR" b="1" i="1" dirty="0" err="1" smtClean="0">
                <a:solidFill>
                  <a:srgbClr val="C00000"/>
                </a:solidFill>
                <a:latin typeface="Times New Roman"/>
                <a:ea typeface="Calibri"/>
                <a:cs typeface="Times New Roman"/>
              </a:rPr>
              <a:t>ὅλαι</a:t>
            </a:r>
            <a:r>
              <a:rPr lang="el-GR" b="1" i="1" dirty="0" smtClean="0">
                <a:solidFill>
                  <a:srgbClr val="C00000"/>
                </a:solidFill>
                <a:latin typeface="Times New Roman"/>
                <a:ea typeface="Calibri"/>
                <a:cs typeface="Times New Roman"/>
              </a:rPr>
              <a:t> </a:t>
            </a:r>
            <a:r>
              <a:rPr lang="el-GR" b="1" i="1" dirty="0" err="1" smtClean="0">
                <a:solidFill>
                  <a:srgbClr val="C00000"/>
                </a:solidFill>
                <a:latin typeface="Times New Roman"/>
                <a:ea typeface="Calibri"/>
                <a:cs typeface="Times New Roman"/>
              </a:rPr>
              <a:t>αἱ</a:t>
            </a:r>
            <a:r>
              <a:rPr lang="el-GR" b="1" i="1" dirty="0" smtClean="0">
                <a:solidFill>
                  <a:srgbClr val="C00000"/>
                </a:solidFill>
                <a:latin typeface="Times New Roman"/>
                <a:ea typeface="Calibri"/>
                <a:cs typeface="Times New Roman"/>
              </a:rPr>
              <a:t> </a:t>
            </a:r>
            <a:r>
              <a:rPr lang="el-GR" b="1" i="1" dirty="0" err="1" smtClean="0">
                <a:solidFill>
                  <a:srgbClr val="C00000"/>
                </a:solidFill>
                <a:latin typeface="Times New Roman"/>
                <a:ea typeface="Calibri"/>
                <a:cs typeface="Times New Roman"/>
              </a:rPr>
              <a:t>ψυχαί</a:t>
            </a:r>
            <a:r>
              <a:rPr lang="el-GR" b="1" i="1" dirty="0" smtClean="0">
                <a:solidFill>
                  <a:srgbClr val="C00000"/>
                </a:solidFill>
                <a:latin typeface="Times New Roman"/>
                <a:ea typeface="Calibri"/>
                <a:cs typeface="Times New Roman"/>
              </a:rPr>
              <a:t> μία</a:t>
            </a:r>
            <a:r>
              <a:rPr lang="el-GR" b="1" dirty="0" smtClean="0">
                <a:solidFill>
                  <a:srgbClr val="C00000"/>
                </a:solidFill>
                <a:latin typeface="Book Antiqua"/>
                <a:ea typeface="Calibri"/>
                <a:cs typeface="Times New Roman"/>
              </a:rPr>
              <a:t>.</a:t>
            </a:r>
            <a:endParaRPr lang="el-GR" sz="2800" dirty="0" smtClean="0">
              <a:ea typeface="Calibri"/>
              <a:cs typeface="Times New Roman"/>
            </a:endParaRPr>
          </a:p>
          <a:p>
            <a:pPr algn="just">
              <a:buNone/>
            </a:pPr>
            <a:endParaRPr lang="el-GR" sz="1100" b="1" dirty="0" smtClean="0">
              <a:solidFill>
                <a:srgbClr val="002060"/>
              </a:solidFill>
              <a:latin typeface="Book Antiqua"/>
              <a:ea typeface="Calibri"/>
              <a:cs typeface="Times New Roman"/>
            </a:endParaRPr>
          </a:p>
          <a:p>
            <a:pPr marL="4483100" indent="0" algn="just">
              <a:buNone/>
            </a:pPr>
            <a:r>
              <a:rPr lang="el-GR" b="1" dirty="0" smtClean="0">
                <a:solidFill>
                  <a:srgbClr val="002060"/>
                </a:solidFill>
                <a:latin typeface="Book Antiqua"/>
                <a:ea typeface="Calibri"/>
                <a:cs typeface="Times New Roman"/>
              </a:rPr>
              <a:t>Η απάντηση του Πλωτίνου είναι όχι, δεν έχει η κάθε ψυχή τον δικό της χρόνο επειδή ανάγονται όλες σε μία </a:t>
            </a:r>
            <a:r>
              <a:rPr lang="el-GR" b="1" dirty="0" smtClean="0">
                <a:solidFill>
                  <a:srgbClr val="002060"/>
                </a:solidFill>
                <a:latin typeface="Times New Roman"/>
                <a:ea typeface="Calibri"/>
              </a:rPr>
              <a:t>ἑ</a:t>
            </a:r>
            <a:r>
              <a:rPr lang="el-GR" b="1" dirty="0" smtClean="0">
                <a:solidFill>
                  <a:srgbClr val="002060"/>
                </a:solidFill>
                <a:latin typeface="Book Antiqua"/>
                <a:ea typeface="Calibri"/>
                <a:cs typeface="Times New Roman"/>
              </a:rPr>
              <a:t>ν</a:t>
            </a:r>
            <a:r>
              <a:rPr lang="el-GR" b="1" dirty="0" smtClean="0">
                <a:solidFill>
                  <a:srgbClr val="002060"/>
                </a:solidFill>
                <a:latin typeface="Times New Roman"/>
                <a:ea typeface="Calibri"/>
              </a:rPr>
              <a:t>ό</a:t>
            </a:r>
            <a:r>
              <a:rPr lang="el-GR" b="1" dirty="0" smtClean="0">
                <a:solidFill>
                  <a:srgbClr val="002060"/>
                </a:solidFill>
                <a:latin typeface="Book Antiqua"/>
                <a:ea typeface="Calibri"/>
                <a:cs typeface="Times New Roman"/>
              </a:rPr>
              <a:t>τητα. Η κάθε ψυχή είναι η ίδια με την άλλη.</a:t>
            </a:r>
            <a:endParaRPr lang="el-GR" dirty="0"/>
          </a:p>
        </p:txBody>
      </p:sp>
      <p:pic>
        <p:nvPicPr>
          <p:cNvPr id="4" name="78 - Εικόνα" descr="3534516458_48e4e8595f_b.jpg"/>
          <p:cNvPicPr/>
          <p:nvPr/>
        </p:nvPicPr>
        <p:blipFill>
          <a:blip r:embed="rId2" cstate="print">
            <a:duotone>
              <a:prstClr val="black"/>
              <a:srgbClr val="00B050">
                <a:tint val="45000"/>
                <a:satMod val="400000"/>
              </a:srgbClr>
            </a:duotone>
          </a:blip>
          <a:stretch>
            <a:fillRect/>
          </a:stretch>
        </p:blipFill>
        <p:spPr>
          <a:xfrm>
            <a:off x="304800" y="13716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p:cNvPicPr/>
          <p:nvPr/>
        </p:nvPicPr>
        <p:blipFill>
          <a:blip r:embed="rId3" cstate="print">
            <a:lum contrast="10000"/>
          </a:blip>
          <a:srcRect l="24716" t="31023" r="45530" b="60654"/>
          <a:stretch>
            <a:fillRect/>
          </a:stretch>
        </p:blipFill>
        <p:spPr bwMode="auto">
          <a:xfrm>
            <a:off x="228600" y="4724400"/>
            <a:ext cx="4343400"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noAutofit/>
          </a:bodyPr>
          <a:lstStyle/>
          <a:p>
            <a:pPr algn="just"/>
            <a:r>
              <a:rPr lang="el-GR" sz="3600" b="1" dirty="0" smtClean="0">
                <a:solidFill>
                  <a:srgbClr val="C00000"/>
                </a:solidFill>
                <a:effectLst>
                  <a:outerShdw blurRad="38100" dist="38100" dir="2700000" algn="tl">
                    <a:srgbClr val="000000">
                      <a:alpha val="43137"/>
                    </a:srgbClr>
                  </a:outerShdw>
                </a:effectLst>
                <a:latin typeface="Book Antiqua"/>
                <a:ea typeface="Calibri"/>
                <a:cs typeface="Times New Roman"/>
              </a:rPr>
              <a:t>Τι προσπαθεί ο Πλωτῖνος  να επιλύσει με την Ψυχή;</a:t>
            </a:r>
          </a:p>
        </p:txBody>
      </p:sp>
      <p:pic>
        <p:nvPicPr>
          <p:cNvPr id="4" name="3 - Θέση περιεχομένου"/>
          <p:cNvPicPr>
            <a:picLocks noGrp="1"/>
          </p:cNvPicPr>
          <p:nvPr>
            <p:ph idx="1"/>
          </p:nvPr>
        </p:nvPicPr>
        <p:blipFill>
          <a:blip r:embed="rId2" cstate="print">
            <a:lum contrast="10000"/>
          </a:blip>
          <a:srcRect l="22578" t="39341" r="22220" b="17331"/>
          <a:stretch>
            <a:fillRect/>
          </a:stretch>
        </p:blipFill>
        <p:spPr bwMode="auto">
          <a:xfrm>
            <a:off x="533400" y="1600201"/>
            <a:ext cx="8077200" cy="510539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0"/>
            <a:ext cx="8686800" cy="4525963"/>
          </a:xfrm>
        </p:spPr>
        <p:txBody>
          <a:bodyPr>
            <a:normAutofit/>
          </a:bodyPr>
          <a:lstStyle/>
          <a:p>
            <a:pPr lvl="0">
              <a:lnSpc>
                <a:spcPct val="115000"/>
              </a:lnSpc>
              <a:spcAft>
                <a:spcPts val="500"/>
              </a:spcAft>
              <a:buNone/>
              <a:defRPr/>
            </a:pPr>
            <a:r>
              <a:rPr lang="el-GR" sz="4000" b="1" dirty="0" smtClean="0">
                <a:solidFill>
                  <a:srgbClr val="C00000"/>
                </a:solidFill>
                <a:latin typeface="Book Antiqua" pitchFamily="18" charset="0"/>
              </a:rPr>
              <a:t>Σύμβολα:   </a:t>
            </a:r>
          </a:p>
          <a:p>
            <a:pPr lvl="0" algn="just">
              <a:lnSpc>
                <a:spcPct val="115000"/>
              </a:lnSpc>
              <a:spcAft>
                <a:spcPts val="500"/>
              </a:spcAft>
              <a:buNone/>
              <a:defRPr/>
            </a:pPr>
            <a:r>
              <a:rPr lang="el-GR" b="1" dirty="0" err="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 17330 -</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linkC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5029200"/>
            <a:ext cx="5501640" cy="13868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pPr algn="just"/>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295401"/>
            <a:ext cx="8686800" cy="4876799"/>
          </a:xfrm>
        </p:spPr>
        <p:txBody>
          <a:bodyPr>
            <a:normAutofit fontScale="25000" lnSpcReduction="20000"/>
          </a:bodyPr>
          <a:lstStyle/>
          <a:p>
            <a:pPr algn="just">
              <a:buNone/>
            </a:pPr>
            <a:r>
              <a:rPr lang="el-GR" dirty="0" smtClean="0">
                <a:latin typeface="Book Antiqua" pitchFamily="18" charset="0"/>
              </a:rPr>
              <a:t>   </a:t>
            </a:r>
          </a:p>
          <a:p>
            <a:pPr marL="0" indent="0" algn="just">
              <a:lnSpc>
                <a:spcPct val="120000"/>
              </a:lnSpc>
              <a:buNone/>
            </a:pPr>
            <a:r>
              <a:rPr lang="el-GR" sz="14400" b="1" dirty="0" smtClean="0">
                <a:solidFill>
                  <a:srgbClr val="002060"/>
                </a:solidFill>
                <a:latin typeface="Book Antiqua" pitchFamily="18" charset="0"/>
              </a:rPr>
              <a:t>Διεξοδική μελέτη</a:t>
            </a:r>
            <a:r>
              <a:rPr lang="en-US" sz="14400" b="1" dirty="0" smtClean="0">
                <a:solidFill>
                  <a:srgbClr val="002060"/>
                </a:solidFill>
                <a:latin typeface="Book Antiqua" pitchFamily="18" charset="0"/>
              </a:rPr>
              <a:t> </a:t>
            </a:r>
            <a:r>
              <a:rPr lang="el-GR" sz="14400" b="1" dirty="0" smtClean="0">
                <a:solidFill>
                  <a:srgbClr val="002060"/>
                </a:solidFill>
                <a:latin typeface="Book Antiqua" pitchFamily="18" charset="0"/>
              </a:rPr>
              <a:t>και ολοκλήρωση  του 13</a:t>
            </a:r>
            <a:r>
              <a:rPr lang="el-GR" sz="14400" b="1" baseline="30000" dirty="0" smtClean="0">
                <a:solidFill>
                  <a:srgbClr val="002060"/>
                </a:solidFill>
                <a:latin typeface="Book Antiqua" pitchFamily="18" charset="0"/>
              </a:rPr>
              <a:t>ου </a:t>
            </a:r>
            <a:r>
              <a:rPr lang="el-GR" sz="14400" b="1" dirty="0" smtClean="0">
                <a:solidFill>
                  <a:srgbClr val="002060"/>
                </a:solidFill>
                <a:latin typeface="Book Antiqua" pitchFamily="18" charset="0"/>
              </a:rPr>
              <a:t>κεφαλαίου της πραγματείας του Πλωτίνου </a:t>
            </a:r>
            <a:r>
              <a:rPr lang="el-GR" sz="14400" b="1" i="1" dirty="0" smtClean="0">
                <a:solidFill>
                  <a:srgbClr val="C00000"/>
                </a:solidFill>
                <a:latin typeface="Book Antiqua" pitchFamily="18" charset="0"/>
              </a:rPr>
              <a:t>Περί αἰώνος καί χρόνου</a:t>
            </a:r>
            <a:r>
              <a:rPr lang="el-GR" sz="14400" b="1" dirty="0" smtClean="0">
                <a:solidFill>
                  <a:srgbClr val="002060"/>
                </a:solidFill>
                <a:latin typeface="Book Antiqua" pitchFamily="18" charset="0"/>
              </a:rPr>
              <a:t> </a:t>
            </a:r>
            <a:r>
              <a:rPr lang="el-GR" sz="14400" b="1" dirty="0" smtClean="0">
                <a:solidFill>
                  <a:srgbClr val="C00000"/>
                </a:solidFill>
                <a:effectLst>
                  <a:outerShdw blurRad="38100" dist="38100" dir="2700000" algn="tl">
                    <a:srgbClr val="000000">
                      <a:alpha val="43137"/>
                    </a:srgbClr>
                  </a:outerShdw>
                </a:effectLst>
                <a:latin typeface="Book Antiqua" pitchFamily="18" charset="0"/>
              </a:rPr>
              <a:t>ΙΙΙ 7 [45] 13</a:t>
            </a:r>
            <a:r>
              <a:rPr lang="el-GR" sz="144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4400" b="1" dirty="0" smtClean="0">
              <a:solidFill>
                <a:srgbClr val="002060"/>
              </a:solidFill>
              <a:latin typeface="Book Antiqua" pitchFamily="18" charset="0"/>
            </a:endParaRPr>
          </a:p>
          <a:p>
            <a:pPr marL="0" indent="0" algn="just">
              <a:lnSpc>
                <a:spcPct val="140000"/>
              </a:lnSpc>
              <a:buNone/>
            </a:pPr>
            <a:endParaRPr lang="el-GR" sz="1200" b="1" dirty="0" smtClean="0">
              <a:solidFill>
                <a:srgbClr val="002060"/>
              </a:solidFill>
              <a:latin typeface="Book Antiqua" pitchFamily="18" charset="0"/>
            </a:endParaRPr>
          </a:p>
          <a:p>
            <a:pPr marL="0" indent="0" algn="just">
              <a:lnSpc>
                <a:spcPct val="140000"/>
              </a:lnSpc>
              <a:buNone/>
            </a:pPr>
            <a:endParaRPr lang="en-US" sz="2400" b="1" dirty="0" smtClean="0">
              <a:solidFill>
                <a:srgbClr val="002060"/>
              </a:solidFill>
              <a:latin typeface="Book Antiqua" pitchFamily="18" charset="0"/>
            </a:endParaRPr>
          </a:p>
          <a:p>
            <a:pPr marL="0" indent="0" algn="just">
              <a:lnSpc>
                <a:spcPct val="120000"/>
              </a:lnSpc>
              <a:buNone/>
            </a:pPr>
            <a:r>
              <a:rPr lang="el-GR" sz="12800" b="1" smtClean="0">
                <a:solidFill>
                  <a:srgbClr val="002060"/>
                </a:solidFill>
                <a:latin typeface="Book Antiqua" pitchFamily="18" charset="0"/>
              </a:rPr>
              <a:t>Ο </a:t>
            </a:r>
            <a:r>
              <a:rPr lang="el-GR" sz="12800" b="1" dirty="0" smtClean="0">
                <a:solidFill>
                  <a:srgbClr val="002060"/>
                </a:solidFill>
                <a:latin typeface="Book Antiqua" pitchFamily="18" charset="0"/>
              </a:rPr>
              <a:t>Πλωτῖνος στο κεφάλαιο αυτό ολοκληρώνει την πραγματεία.</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a:t>
            </a:r>
            <a:r>
              <a:rPr lang="el-GR" sz="3600" dirty="0" err="1" smtClean="0">
                <a:solidFill>
                  <a:srgbClr val="002060"/>
                </a:solidFill>
                <a:latin typeface="Book Antiqua" pitchFamily="18" charset="0"/>
              </a:rPr>
              <a:t>αδειοδόχο</a:t>
            </a:r>
            <a:endParaRPr lang="el-GR" sz="3600" dirty="0" smtClean="0">
              <a:solidFill>
                <a:srgbClr val="002060"/>
              </a:solidFill>
              <a:latin typeface="Book Antiqua" pitchFamily="18" charset="0"/>
            </a:endParaRP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err="1"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2819400"/>
            <a:ext cx="1648660" cy="609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28600" y="1219200"/>
            <a:ext cx="8610600" cy="1292662"/>
          </a:xfrm>
          <a:prstGeom prst="rect">
            <a:avLst/>
          </a:prstGeom>
        </p:spPr>
        <p:txBody>
          <a:bodyPr wrap="square">
            <a:spAutoFit/>
          </a:bodyPr>
          <a:lstStyle/>
          <a:p>
            <a:pPr algn="just"/>
            <a:r>
              <a:rPr lang="el-GR" sz="2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Η αντιστροφή αυτή συνίσταται στο ότι δεν είναι ο χρόνος που μετράει την κίνηση, αλλά η κίνηση κατά μία έννοια μετράει τον χρόνο.</a:t>
            </a:r>
            <a:endParaRPr lang="el-GR" sz="2600" dirty="0">
              <a:solidFill>
                <a:srgbClr val="002060"/>
              </a:solidFill>
              <a:effectLst>
                <a:outerShdw blurRad="38100" dist="38100" dir="2700000" algn="tl">
                  <a:srgbClr val="000000">
                    <a:alpha val="43137"/>
                  </a:srgbClr>
                </a:outerShdw>
              </a:effectLst>
              <a:latin typeface="Book Antiqua" pitchFamily="18" charset="0"/>
            </a:endParaRPr>
          </a:p>
        </p:txBody>
      </p:sp>
      <p:sp>
        <p:nvSpPr>
          <p:cNvPr id="9" name="1 - Τίτλος"/>
          <p:cNvSpPr>
            <a:spLocks noGrp="1"/>
          </p:cNvSpPr>
          <p:nvPr>
            <p:ph type="title"/>
          </p:nvPr>
        </p:nvSpPr>
        <p:spPr>
          <a:xfrm>
            <a:off x="228600" y="76200"/>
            <a:ext cx="8686800" cy="1143000"/>
          </a:xfrm>
        </p:spPr>
        <p:txBody>
          <a:bodyPr>
            <a:norm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Η αντιστροφή του Πλωτίνου</a:t>
            </a:r>
            <a:endParaRPr lang="el-GR" sz="4000" dirty="0"/>
          </a:p>
        </p:txBody>
      </p:sp>
      <p:sp>
        <p:nvSpPr>
          <p:cNvPr id="8" name="7 - Ορθογώνιο"/>
          <p:cNvSpPr/>
          <p:nvPr/>
        </p:nvSpPr>
        <p:spPr>
          <a:xfrm>
            <a:off x="2286000" y="2743200"/>
            <a:ext cx="6400800" cy="1661993"/>
          </a:xfrm>
          <a:prstGeom prst="rect">
            <a:avLst/>
          </a:prstGeom>
        </p:spPr>
        <p:txBody>
          <a:bodyPr wrap="square">
            <a:spAutoFit/>
          </a:bodyPr>
          <a:lstStyle/>
          <a:p>
            <a:r>
              <a:rPr lang="el-GR" sz="2600" b="1" u="sng"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Πώς το κάνει αυτό η κίνηση</a:t>
            </a:r>
            <a:r>
              <a:rPr lang="el-GR" sz="2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a:t>
            </a:r>
          </a:p>
          <a:p>
            <a:r>
              <a:rPr lang="el-GR" sz="1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a:t>
            </a:r>
          </a:p>
          <a:p>
            <a:r>
              <a:rPr lang="el-GR" sz="32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Φανερώνοντας τον χρόνο.</a:t>
            </a:r>
          </a:p>
          <a:p>
            <a:endParaRPr lang="el-GR" sz="32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p:txBody>
      </p:sp>
      <p:pic>
        <p:nvPicPr>
          <p:cNvPr id="11" name="78 - Εικόνα" descr="3534516458_48e4e8595f_b.jpg"/>
          <p:cNvPicPr/>
          <p:nvPr/>
        </p:nvPicPr>
        <p:blipFill>
          <a:blip r:embed="rId2" cstate="print">
            <a:duotone>
              <a:prstClr val="black"/>
              <a:srgbClr val="00B050">
                <a:tint val="45000"/>
                <a:satMod val="400000"/>
              </a:srgbClr>
            </a:duotone>
          </a:blip>
          <a:stretch>
            <a:fillRect/>
          </a:stretch>
        </p:blipFill>
        <p:spPr>
          <a:xfrm>
            <a:off x="1524000" y="2667000"/>
            <a:ext cx="6858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2 - Θέση περιεχομένου"/>
          <p:cNvSpPr>
            <a:spLocks noGrp="1"/>
          </p:cNvSpPr>
          <p:nvPr>
            <p:ph idx="1"/>
          </p:nvPr>
        </p:nvSpPr>
        <p:spPr>
          <a:xfrm>
            <a:off x="152400" y="4038600"/>
            <a:ext cx="8763000" cy="2286000"/>
          </a:xfrm>
        </p:spPr>
        <p:txBody>
          <a:bodyPr>
            <a:noAutofit/>
          </a:bodyPr>
          <a:lstStyle/>
          <a:p>
            <a:pPr marL="0" indent="0" algn="just">
              <a:buNone/>
            </a:pPr>
            <a:r>
              <a:rPr lang="el-GR" sz="2800" b="1" dirty="0" smtClean="0">
                <a:solidFill>
                  <a:srgbClr val="002060"/>
                </a:solidFill>
                <a:latin typeface="Book Antiqua"/>
                <a:ea typeface="Calibri"/>
                <a:cs typeface="Times New Roman"/>
              </a:rPr>
              <a:t>Δεν είναι ο χρόνος που μετράει την κίνηση η οποία φανερώνοντας τον χρόνο στην ουσία τον μετράει.</a:t>
            </a:r>
          </a:p>
          <a:p>
            <a:pPr marL="0" indent="0" algn="just">
              <a:buNone/>
            </a:pPr>
            <a:endParaRPr lang="el-GR" sz="28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buNone/>
            </a:pPr>
            <a:r>
              <a:rPr lang="el-GR" sz="2800" b="1" dirty="0" smtClean="0">
                <a:solidFill>
                  <a:srgbClr val="C00000"/>
                </a:solidFill>
                <a:effectLst>
                  <a:outerShdw blurRad="38100" dist="38100" dir="2700000" algn="tl">
                    <a:srgbClr val="000000">
                      <a:alpha val="43137"/>
                    </a:srgbClr>
                  </a:outerShdw>
                </a:effectLst>
                <a:latin typeface="Book Antiqua" pitchFamily="18" charset="0"/>
              </a:rPr>
              <a:t>              αποκάθαρση της έννοιας: χρόνος ≠ χώρος </a:t>
            </a:r>
          </a:p>
          <a:p>
            <a:pPr marL="0" indent="0" algn="just">
              <a:buNone/>
            </a:pPr>
            <a:r>
              <a:rPr lang="el-GR" sz="2800" b="1" dirty="0" smtClean="0">
                <a:solidFill>
                  <a:srgbClr val="C00000"/>
                </a:solidFill>
                <a:effectLst>
                  <a:outerShdw blurRad="38100" dist="38100" dir="2700000" algn="tl">
                    <a:srgbClr val="000000">
                      <a:alpha val="43137"/>
                    </a:srgbClr>
                  </a:outerShdw>
                </a:effectLst>
                <a:latin typeface="Book Antiqua" pitchFamily="18" charset="0"/>
              </a:rPr>
              <a:t>    αποφυγή της κυκλικότητας του ορισμού</a:t>
            </a:r>
            <a:endParaRPr lang="el-GR" sz="2800" b="1" dirty="0">
              <a:solidFill>
                <a:srgbClr val="C00000"/>
              </a:solidFill>
              <a:effectLst>
                <a:outerShdw blurRad="38100" dist="38100" dir="2700000" algn="tl">
                  <a:srgbClr val="000000">
                    <a:alpha val="43137"/>
                  </a:srgbClr>
                </a:outerShdw>
              </a:effectLst>
              <a:latin typeface="Book Antiqua" pitchFamily="18" charset="0"/>
            </a:endParaRPr>
          </a:p>
        </p:txBody>
      </p:sp>
      <p:sp>
        <p:nvSpPr>
          <p:cNvPr id="14" name="13 - Βέλος προς τα κάτω"/>
          <p:cNvSpPr/>
          <p:nvPr/>
        </p:nvSpPr>
        <p:spPr>
          <a:xfrm>
            <a:off x="914400" y="5029200"/>
            <a:ext cx="457200" cy="6096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2438400"/>
            <a:ext cx="8001000" cy="3276599"/>
          </a:xfrm>
        </p:spPr>
        <p:txBody>
          <a:bodyPr>
            <a:noAutofit/>
          </a:bodyPr>
          <a:lstStyle/>
          <a:p>
            <a:pPr marL="0" indent="0" algn="just">
              <a:buNone/>
            </a:pPr>
            <a:r>
              <a:rPr lang="el-GR" sz="2800" b="1" dirty="0" smtClean="0">
                <a:solidFill>
                  <a:srgbClr val="002060"/>
                </a:solidFill>
                <a:latin typeface="Book Antiqua" pitchFamily="18" charset="0"/>
                <a:ea typeface="Calibri"/>
                <a:cs typeface="Times New Roman"/>
              </a:rPr>
              <a:t>Επειδή η κίνηση μετράει τον χρόνο φανερώνοντάς τον, η κίνηση προϋποθέτει τον χρόνο και σ' αυτό ενδεχομένως να οφείλεται η σύγχυση των προγενέστερων ή εν τέλει να μην υφίσταται καν σύγχυση.</a:t>
            </a:r>
            <a:endParaRPr lang="el-GR" sz="2800" dirty="0">
              <a:solidFill>
                <a:srgbClr val="002060"/>
              </a:solidFill>
              <a:latin typeface="Book Antiqua" pitchFamily="18" charset="0"/>
            </a:endParaRPr>
          </a:p>
        </p:txBody>
      </p:sp>
      <p:sp>
        <p:nvSpPr>
          <p:cNvPr id="5" name="1 - Τίτλος"/>
          <p:cNvSpPr>
            <a:spLocks noGrp="1"/>
          </p:cNvSpPr>
          <p:nvPr>
            <p:ph type="title"/>
          </p:nvPr>
        </p:nvSpPr>
        <p:spPr>
          <a:xfrm>
            <a:off x="228600" y="274638"/>
            <a:ext cx="8686800" cy="1143000"/>
          </a:xfrm>
        </p:spPr>
        <p:txBody>
          <a:bodyPr>
            <a:no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Η οφειλή του Πλωτίνου στους παλαιότερους</a:t>
            </a:r>
            <a:endParaRPr lang="el-GR" sz="36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562600"/>
          </a:xfrm>
        </p:spPr>
        <p:txBody>
          <a:bodyPr>
            <a:normAutofit fontScale="625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531813" algn="just">
              <a:lnSpc>
                <a:spcPct val="120000"/>
              </a:lnSpc>
              <a:spcAft>
                <a:spcPts val="600"/>
              </a:spcAft>
              <a:buNone/>
            </a:pPr>
            <a:endParaRPr lang="el-GR" sz="500" b="1" dirty="0" smtClean="0"/>
          </a:p>
          <a:p>
            <a:pPr marL="0" indent="0" algn="just">
              <a:lnSpc>
                <a:spcPct val="120000"/>
              </a:lnSpc>
              <a:buNone/>
            </a:pPr>
            <a:r>
              <a:rPr lang="el-GR" dirty="0" smtClean="0">
                <a:solidFill>
                  <a:srgbClr val="002060"/>
                </a:solidFill>
                <a:latin typeface="Book Antiqua" pitchFamily="18" charset="0"/>
              </a:rPr>
              <a:t>«</a:t>
            </a:r>
            <a:r>
              <a:rPr lang="el-GR" b="1" i="1" dirty="0" smtClean="0">
                <a:solidFill>
                  <a:srgbClr val="002060"/>
                </a:solidFill>
                <a:latin typeface="Book Antiqua" pitchFamily="18" charset="0"/>
              </a:rPr>
              <a:t>Γι' αυτό και ορισμένοι οδηγήθηκαν στο να πουν «μέτρο της κίνησης», αντί ότι μετριέται με την κίνηση, και μετά στο να προσθέσουν τι είναι αυτό που μετριέται με την κίνηση, αντί να αναφέρουν το συμβεβηκός ενός μέρους του, ακολουθώντας την αντίστροφη σειρά</a:t>
            </a:r>
            <a:r>
              <a:rPr lang="el-GR" i="1" dirty="0" smtClean="0">
                <a:solidFill>
                  <a:srgbClr val="002060"/>
                </a:solidFill>
                <a:latin typeface="Book Antiqua" pitchFamily="18" charset="0"/>
              </a:rPr>
              <a:t>».</a:t>
            </a:r>
            <a:r>
              <a:rPr lang="el-GR" dirty="0" smtClean="0">
                <a:solidFill>
                  <a:srgbClr val="002060"/>
                </a:solidFill>
                <a:latin typeface="Book Antiqua" pitchFamily="18" charset="0"/>
              </a:rPr>
              <a:t> </a:t>
            </a:r>
          </a:p>
          <a:p>
            <a:pPr marL="982663" indent="0" algn="just">
              <a:lnSpc>
                <a:spcPct val="120000"/>
              </a:lnSpc>
              <a:buNone/>
            </a:pPr>
            <a:endParaRPr lang="el-GR" sz="2400" u="sng" dirty="0" smtClean="0">
              <a:solidFill>
                <a:srgbClr val="002060"/>
              </a:solidFill>
              <a:latin typeface="Book Antiqua" pitchFamily="18" charset="0"/>
            </a:endParaRPr>
          </a:p>
          <a:p>
            <a:pPr marL="982663" indent="0" algn="just">
              <a:lnSpc>
                <a:spcPct val="120000"/>
              </a:lnSpc>
              <a:buNone/>
            </a:pPr>
            <a:r>
              <a:rPr lang="el-GR" sz="3400" u="sng" dirty="0" smtClean="0">
                <a:solidFill>
                  <a:srgbClr val="002060"/>
                </a:solidFill>
                <a:latin typeface="Book Antiqua" pitchFamily="18" charset="0"/>
              </a:rPr>
              <a:t>Ποια είναι αυτή η αντίστροφη σειρά στη θεωρία του Ἀριστοτέλη και των </a:t>
            </a:r>
            <a:r>
              <a:rPr lang="el-GR" sz="3400" u="sng" dirty="0" err="1" smtClean="0">
                <a:solidFill>
                  <a:srgbClr val="002060"/>
                </a:solidFill>
                <a:latin typeface="Book Antiqua" pitchFamily="18" charset="0"/>
              </a:rPr>
              <a:t>Περιπατητικῶν</a:t>
            </a:r>
            <a:r>
              <a:rPr lang="el-GR" sz="3400" dirty="0" smtClean="0">
                <a:solidFill>
                  <a:srgbClr val="002060"/>
                </a:solidFill>
                <a:latin typeface="Book Antiqua" pitchFamily="18" charset="0"/>
              </a:rPr>
              <a:t>;</a:t>
            </a:r>
          </a:p>
          <a:p>
            <a:pPr marL="0" indent="0">
              <a:buNone/>
            </a:pPr>
            <a:r>
              <a:rPr lang="el-GR" sz="2400" dirty="0" smtClean="0"/>
              <a:t> </a:t>
            </a:r>
          </a:p>
          <a:p>
            <a:pPr marL="0" indent="0" algn="just">
              <a:lnSpc>
                <a:spcPct val="120000"/>
              </a:lnSpc>
              <a:buNone/>
            </a:pPr>
            <a:r>
              <a:rPr lang="el-GR" sz="3800" b="1" dirty="0" smtClean="0">
                <a:solidFill>
                  <a:srgbClr val="C00000"/>
                </a:solidFill>
                <a:effectLst>
                  <a:outerShdw blurRad="38100" dist="38100" dir="2700000" algn="tl">
                    <a:srgbClr val="000000">
                      <a:alpha val="43137"/>
                    </a:srgbClr>
                  </a:outerShdw>
                </a:effectLst>
                <a:latin typeface="Book Antiqua" pitchFamily="18" charset="0"/>
              </a:rPr>
              <a:t>Ο Πλωτῖνος με τη θεωρία του αποκαθιστά την πραγματική ὀντολογική προτεραιότητα του χρόνου έναντι της κίνησης.</a:t>
            </a:r>
            <a:endParaRPr lang="el-GR" b="1" dirty="0" smtClean="0">
              <a:solidFill>
                <a:srgbClr val="002060"/>
              </a:solidFill>
              <a:effectLst>
                <a:outerShdw blurRad="38100" dist="38100" dir="2700000" algn="tl">
                  <a:srgbClr val="000000">
                    <a:alpha val="43137"/>
                  </a:srgbClr>
                </a:outerShdw>
              </a:effectLst>
              <a:latin typeface="Book Antiqua"/>
              <a:cs typeface="Times New Roman"/>
            </a:endParaRPr>
          </a:p>
          <a:p>
            <a:pPr marL="0" indent="0" algn="just">
              <a:lnSpc>
                <a:spcPct val="120000"/>
              </a:lnSpc>
              <a:buNone/>
            </a:pPr>
            <a:endParaRPr lang="el-GR" sz="3400" b="1" dirty="0" smtClean="0">
              <a:solidFill>
                <a:srgbClr val="C00000"/>
              </a:solidFill>
              <a:effectLst>
                <a:outerShdw blurRad="38100" dist="38100" dir="2700000" algn="tl">
                  <a:srgbClr val="000000">
                    <a:alpha val="43137"/>
                  </a:srgbClr>
                </a:outerShdw>
              </a:effectLst>
              <a:latin typeface="Book Antiqua" pitchFamily="18" charset="0"/>
            </a:endParaRPr>
          </a:p>
          <a:p>
            <a:pPr algn="just"/>
            <a:r>
              <a:rPr lang="el-GR" sz="4500" b="1" dirty="0" smtClean="0">
                <a:solidFill>
                  <a:srgbClr val="002060"/>
                </a:solidFill>
                <a:latin typeface="Book Antiqua"/>
                <a:ea typeface="Calibri"/>
                <a:cs typeface="Times New Roman"/>
              </a:rPr>
              <a:t>Επειδή υπάρχει χρόνος     </a:t>
            </a:r>
            <a:r>
              <a:rPr lang="el-GR" sz="4500" b="1" dirty="0" smtClean="0">
                <a:solidFill>
                  <a:srgbClr val="002060"/>
                </a:solidFill>
                <a:latin typeface="Book Antiqua"/>
                <a:ea typeface="Calibri"/>
                <a:cs typeface="Times New Roman"/>
                <a:sym typeface="Wingdings"/>
              </a:rPr>
              <a:t></a:t>
            </a:r>
            <a:r>
              <a:rPr lang="el-GR" sz="4500" b="1" dirty="0" smtClean="0">
                <a:solidFill>
                  <a:srgbClr val="002060"/>
                </a:solidFill>
                <a:latin typeface="Book Antiqua"/>
                <a:ea typeface="Calibri"/>
                <a:cs typeface="Times New Roman"/>
              </a:rPr>
              <a:t>  υπάρχει κίνηση,</a:t>
            </a:r>
          </a:p>
          <a:p>
            <a:pPr algn="just"/>
            <a:endParaRPr lang="el-GR" sz="2200" b="1" dirty="0" smtClean="0">
              <a:solidFill>
                <a:srgbClr val="002060"/>
              </a:solidFill>
              <a:latin typeface="Book Antiqua"/>
              <a:ea typeface="Calibri"/>
              <a:cs typeface="Times New Roman"/>
            </a:endParaRPr>
          </a:p>
          <a:p>
            <a:pPr algn="just"/>
            <a:r>
              <a:rPr lang="el-GR" sz="4500" b="1" u="sng" dirty="0" smtClean="0">
                <a:solidFill>
                  <a:srgbClr val="002060"/>
                </a:solidFill>
                <a:latin typeface="Book Antiqua"/>
                <a:ea typeface="Calibri"/>
                <a:cs typeface="Times New Roman"/>
              </a:rPr>
              <a:t>όχι το αντίστροφο</a:t>
            </a:r>
            <a:r>
              <a:rPr lang="el-GR" sz="4500" b="1" dirty="0" smtClean="0">
                <a:solidFill>
                  <a:srgbClr val="002060"/>
                </a:solidFill>
                <a:latin typeface="Book Antiqua"/>
                <a:ea typeface="Calibri"/>
                <a:cs typeface="Times New Roman"/>
              </a:rPr>
              <a:t>: </a:t>
            </a:r>
          </a:p>
          <a:p>
            <a:pPr algn="just">
              <a:buNone/>
            </a:pPr>
            <a:r>
              <a:rPr lang="el-GR" sz="4500" b="1" dirty="0" smtClean="0">
                <a:solidFill>
                  <a:srgbClr val="002060"/>
                </a:solidFill>
                <a:latin typeface="Book Antiqua"/>
                <a:ea typeface="Calibri"/>
                <a:cs typeface="Times New Roman"/>
              </a:rPr>
              <a:t>	επειδή υπάρχει κίνηση </a:t>
            </a:r>
            <a:r>
              <a:rPr lang="el-GR" sz="4500" b="1" dirty="0" smtClean="0">
                <a:solidFill>
                  <a:srgbClr val="002060"/>
                </a:solidFill>
                <a:latin typeface="Book Antiqua"/>
                <a:ea typeface="Calibri"/>
                <a:cs typeface="Times New Roman"/>
                <a:sym typeface="Wingdings"/>
              </a:rPr>
              <a:t></a:t>
            </a:r>
            <a:r>
              <a:rPr lang="el-GR" sz="4500" b="1" dirty="0" smtClean="0">
                <a:solidFill>
                  <a:srgbClr val="002060"/>
                </a:solidFill>
                <a:latin typeface="Book Antiqua"/>
                <a:ea typeface="Calibri"/>
                <a:cs typeface="Times New Roman"/>
              </a:rPr>
              <a:t> υπάρχει χρόνος.</a:t>
            </a:r>
          </a:p>
          <a:p>
            <a:pPr marL="0" indent="0">
              <a:buNone/>
            </a:pPr>
            <a:r>
              <a:rPr lang="el-GR" sz="700" dirty="0" smtClean="0"/>
              <a:t> </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493067"/>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9–18</a:t>
            </a:r>
            <a:endParaRPr lang="el-GR" sz="24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endParaRPr>
          </a:p>
        </p:txBody>
      </p:sp>
      <p:pic>
        <p:nvPicPr>
          <p:cNvPr id="6" name="78 - Εικόνα" descr="3534516458_48e4e8595f_b.jpg"/>
          <p:cNvPicPr/>
          <p:nvPr/>
        </p:nvPicPr>
        <p:blipFill>
          <a:blip r:embed="rId2" cstate="print">
            <a:duotone>
              <a:prstClr val="black"/>
              <a:srgbClr val="00B050">
                <a:tint val="45000"/>
                <a:satMod val="400000"/>
              </a:srgbClr>
            </a:duotone>
          </a:blip>
          <a:stretch>
            <a:fillRect/>
          </a:stretch>
        </p:blipFill>
        <p:spPr>
          <a:xfrm>
            <a:off x="685800" y="2667000"/>
            <a:ext cx="457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914400"/>
            <a:ext cx="8686800" cy="5638800"/>
          </a:xfrm>
        </p:spPr>
        <p:txBody>
          <a:bodyPr>
            <a:normAutofit fontScale="55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algn="ctr">
              <a:buNone/>
            </a:pPr>
            <a:r>
              <a:rPr lang="el-GR" b="1" dirty="0" smtClean="0">
                <a:solidFill>
                  <a:srgbClr val="002060"/>
                </a:solidFill>
                <a:latin typeface="Book Antiqua" pitchFamily="18" charset="0"/>
              </a:rPr>
              <a:t>(Αναφορά στον Πλάτωνα και τη θέση του στον </a:t>
            </a:r>
            <a:r>
              <a:rPr lang="el-GR" b="1" i="1" dirty="0" smtClean="0">
                <a:solidFill>
                  <a:srgbClr val="002060"/>
                </a:solidFill>
                <a:latin typeface="Book Antiqua" pitchFamily="18" charset="0"/>
              </a:rPr>
              <a:t>Τίμαιο</a:t>
            </a:r>
            <a:r>
              <a:rPr lang="el-GR" b="1" dirty="0" smtClean="0">
                <a:solidFill>
                  <a:srgbClr val="002060"/>
                </a:solidFill>
                <a:latin typeface="Book Antiqua" pitchFamily="18" charset="0"/>
              </a:rPr>
              <a:t>: χωρίο 39</a:t>
            </a:r>
            <a:r>
              <a:rPr lang="en-US" b="1" dirty="0" smtClean="0">
                <a:solidFill>
                  <a:srgbClr val="002060"/>
                </a:solidFill>
                <a:latin typeface="Book Antiqua" pitchFamily="18" charset="0"/>
              </a:rPr>
              <a:t>b</a:t>
            </a:r>
            <a:r>
              <a:rPr lang="el-GR" b="1" baseline="-25000" dirty="0" smtClean="0">
                <a:solidFill>
                  <a:srgbClr val="002060"/>
                </a:solidFill>
                <a:latin typeface="Book Antiqua" pitchFamily="18" charset="0"/>
              </a:rPr>
              <a:t>2</a:t>
            </a:r>
            <a:r>
              <a:rPr lang="el-GR" b="1" dirty="0" smtClean="0">
                <a:solidFill>
                  <a:srgbClr val="002060"/>
                </a:solidFill>
                <a:latin typeface="Book Antiqua" pitchFamily="18" charset="0"/>
              </a:rPr>
              <a:t>)</a:t>
            </a:r>
          </a:p>
          <a:p>
            <a:pPr marL="0" indent="0" algn="just">
              <a:buNone/>
            </a:pPr>
            <a:endParaRPr lang="el-GR" sz="1300" b="1" dirty="0" smtClean="0">
              <a:solidFill>
                <a:srgbClr val="002060"/>
              </a:solidFill>
              <a:latin typeface="Book Antiqua" pitchFamily="18" charset="0"/>
            </a:endParaRPr>
          </a:p>
          <a:p>
            <a:pPr marL="0" indent="0" algn="just">
              <a:buNone/>
            </a:pPr>
            <a:endParaRPr lang="el-GR" sz="200" b="1" dirty="0" smtClean="0">
              <a:solidFill>
                <a:srgbClr val="002060"/>
              </a:solidFill>
              <a:latin typeface="Book Antiqua" pitchFamily="18" charset="0"/>
            </a:endParaRPr>
          </a:p>
          <a:p>
            <a:pPr marL="0" indent="0" algn="just">
              <a:lnSpc>
                <a:spcPct val="120000"/>
              </a:lnSpc>
              <a:buNone/>
            </a:pPr>
            <a:r>
              <a:rPr lang="el-GR" sz="3800" b="1" dirty="0" smtClean="0">
                <a:solidFill>
                  <a:srgbClr val="C00000"/>
                </a:solidFill>
                <a:effectLst>
                  <a:outerShdw blurRad="38100" dist="38100" dir="2700000" algn="tl">
                    <a:srgbClr val="000000">
                      <a:alpha val="43137"/>
                    </a:srgbClr>
                  </a:outerShdw>
                </a:effectLst>
                <a:latin typeface="Book Antiqua" pitchFamily="18" charset="0"/>
              </a:rPr>
              <a:t>Με αυτόν τον τρόπο το συμπέρασμα επιστρέφει στην εισαγωγή της πραγματείας.</a:t>
            </a:r>
          </a:p>
          <a:p>
            <a:pPr>
              <a:buNone/>
            </a:pPr>
            <a:endParaRPr lang="el-GR" sz="1300" dirty="0" smtClean="0">
              <a:solidFill>
                <a:srgbClr val="002060"/>
              </a:solidFill>
              <a:latin typeface="Book Antiqua" pitchFamily="18" charset="0"/>
            </a:endParaRPr>
          </a:p>
          <a:p>
            <a:pPr marL="0" indent="0" algn="just">
              <a:lnSpc>
                <a:spcPct val="120000"/>
              </a:lnSpc>
              <a:buNone/>
            </a:pPr>
            <a:r>
              <a:rPr lang="el-GR" sz="3600" b="1" dirty="0" smtClean="0">
                <a:solidFill>
                  <a:srgbClr val="002060"/>
                </a:solidFill>
                <a:latin typeface="Book Antiqua" pitchFamily="18" charset="0"/>
              </a:rPr>
              <a:t>«</a:t>
            </a:r>
            <a:r>
              <a:rPr lang="el-GR" sz="3600" b="1" i="1" dirty="0" smtClean="0">
                <a:solidFill>
                  <a:srgbClr val="002060"/>
                </a:solidFill>
                <a:latin typeface="Book Antiqua" pitchFamily="18" charset="0"/>
              </a:rPr>
              <a:t>Ενώ ο Πλάτων δεν έχει πει ότι η </a:t>
            </a:r>
            <a:r>
              <a:rPr lang="el-GR" sz="3600" b="1" i="1" dirty="0" err="1" smtClean="0">
                <a:solidFill>
                  <a:srgbClr val="002060"/>
                </a:solidFill>
                <a:latin typeface="Book Antiqua" pitchFamily="18" charset="0"/>
              </a:rPr>
              <a:t>οὐσία</a:t>
            </a:r>
            <a:r>
              <a:rPr lang="el-GR" sz="3600" b="1" i="1" dirty="0" smtClean="0">
                <a:solidFill>
                  <a:srgbClr val="002060"/>
                </a:solidFill>
                <a:latin typeface="Book Antiqua" pitchFamily="18" charset="0"/>
              </a:rPr>
              <a:t> του χρόνου είναι ούτε αυτό που μετράει ούτε αυτό που μετριέται από κάτι, αλλά πως, για να φανερωθεί αυτός, ένα ελάχιστο μέρος της περιφοράς του σύμπαντος αντιστοιχήθηκε με ένα ελάχιστο μέρος του, έτσι ώστε από αυτό να μπορεί κανείς να γνωρίσει τι λογής και πόσος είναι ο χρόνος</a:t>
            </a:r>
            <a:r>
              <a:rPr lang="el-GR" sz="3600" b="1" dirty="0" smtClean="0">
                <a:solidFill>
                  <a:srgbClr val="002060"/>
                </a:solidFill>
                <a:latin typeface="Book Antiqua" pitchFamily="18" charset="0"/>
              </a:rPr>
              <a:t>».</a:t>
            </a:r>
            <a:r>
              <a:rPr lang="el-GR" sz="3600" b="1" i="1" dirty="0" smtClean="0">
                <a:solidFill>
                  <a:srgbClr val="002060"/>
                </a:solidFill>
                <a:latin typeface="Book Antiqua" pitchFamily="18" charset="0"/>
              </a:rPr>
              <a:t> </a:t>
            </a:r>
          </a:p>
          <a:p>
            <a:pPr marL="982663" indent="0" algn="just">
              <a:lnSpc>
                <a:spcPct val="120000"/>
              </a:lnSpc>
              <a:buNone/>
            </a:pPr>
            <a:endParaRPr lang="el-GR" sz="1300" u="sng" dirty="0" smtClean="0">
              <a:solidFill>
                <a:srgbClr val="002060"/>
              </a:solidFill>
              <a:latin typeface="Book Antiqua" pitchFamily="18" charset="0"/>
            </a:endParaRPr>
          </a:p>
          <a:p>
            <a:pPr marL="0" indent="0" algn="just">
              <a:lnSpc>
                <a:spcPct val="120000"/>
              </a:lnSpc>
              <a:buNone/>
            </a:pPr>
            <a:r>
              <a:rPr lang="el-GR" sz="3800" b="1" dirty="0" smtClean="0">
                <a:solidFill>
                  <a:srgbClr val="002060"/>
                </a:solidFill>
                <a:effectLst>
                  <a:outerShdw blurRad="38100" dist="38100" dir="2700000" algn="tl">
                    <a:srgbClr val="000000">
                      <a:alpha val="43137"/>
                    </a:srgbClr>
                  </a:outerShdw>
                </a:effectLst>
                <a:latin typeface="Book Antiqua" pitchFamily="18" charset="0"/>
              </a:rPr>
              <a:t>Ο Πλωτῖνος εξηγεί τη ταυτοχρονία, τη συγχρονία του χρόνου με το σύμπαν ως συγχρονία της Ψυχῆς με τον αἰσθητό κόσμο.</a:t>
            </a:r>
          </a:p>
          <a:p>
            <a:pPr marL="0" indent="0" algn="just">
              <a:lnSpc>
                <a:spcPct val="120000"/>
              </a:lnSpc>
              <a:buNone/>
            </a:pPr>
            <a:endParaRPr lang="el-GR" sz="1500" b="1" dirty="0" smtClean="0">
              <a:solidFill>
                <a:srgbClr val="002060"/>
              </a:solidFill>
              <a:effectLst>
                <a:outerShdw blurRad="38100" dist="38100" dir="2700000" algn="tl">
                  <a:srgbClr val="000000">
                    <a:alpha val="43137"/>
                  </a:srgbClr>
                </a:outerShdw>
              </a:effectLst>
              <a:latin typeface="Book Antiqua" pitchFamily="18" charset="0"/>
            </a:endParaRPr>
          </a:p>
          <a:p>
            <a:pPr marL="0" indent="0">
              <a:buNone/>
            </a:pPr>
            <a:r>
              <a:rPr lang="el-GR" sz="1300" dirty="0" smtClean="0"/>
              <a:t> </a:t>
            </a:r>
          </a:p>
          <a:p>
            <a:pPr marL="0" indent="0" algn="ctr">
              <a:lnSpc>
                <a:spcPct val="120000"/>
              </a:lnSpc>
              <a:buNone/>
            </a:pPr>
            <a:r>
              <a:rPr lang="el-GR" sz="3800" b="1" dirty="0" smtClean="0">
                <a:solidFill>
                  <a:srgbClr val="C00000"/>
                </a:solidFill>
                <a:effectLst>
                  <a:outerShdw blurRad="38100" dist="38100" dir="2700000" algn="tl">
                    <a:srgbClr val="000000">
                      <a:alpha val="43137"/>
                    </a:srgbClr>
                  </a:outerShdw>
                </a:effectLst>
                <a:latin typeface="Book Antiqua" pitchFamily="18" charset="0"/>
              </a:rPr>
              <a:t>η στιγμή </a:t>
            </a:r>
            <a:r>
              <a:rPr lang="el-GR" sz="3800" b="1" dirty="0" err="1" smtClean="0">
                <a:solidFill>
                  <a:srgbClr val="C00000"/>
                </a:solidFill>
                <a:effectLst>
                  <a:outerShdw blurRad="38100" dist="38100" dir="2700000" algn="tl">
                    <a:srgbClr val="000000">
                      <a:alpha val="43137"/>
                    </a:srgbClr>
                  </a:outerShdw>
                </a:effectLst>
                <a:latin typeface="Book Antiqua" pitchFamily="18" charset="0"/>
              </a:rPr>
              <a:t>παραγωγῆς</a:t>
            </a:r>
            <a:r>
              <a:rPr lang="el-GR" sz="3800" b="1" dirty="0" smtClean="0">
                <a:solidFill>
                  <a:srgbClr val="C00000"/>
                </a:solidFill>
                <a:effectLst>
                  <a:outerShdw blurRad="38100" dist="38100" dir="2700000" algn="tl">
                    <a:srgbClr val="000000">
                      <a:alpha val="43137"/>
                    </a:srgbClr>
                  </a:outerShdw>
                </a:effectLst>
                <a:latin typeface="Book Antiqua" pitchFamily="18" charset="0"/>
              </a:rPr>
              <a:t> του αἰσθητοῦ κόσμου</a:t>
            </a:r>
          </a:p>
          <a:p>
            <a:pPr marL="0" indent="0" algn="just">
              <a:lnSpc>
                <a:spcPct val="120000"/>
              </a:lnSpc>
              <a:buNone/>
            </a:pPr>
            <a:endParaRPr lang="el-GR" sz="15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17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17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endParaRPr lang="el-GR" sz="1700" b="1" dirty="0" smtClean="0">
              <a:solidFill>
                <a:srgbClr val="C00000"/>
              </a:solidFill>
              <a:effectLst>
                <a:outerShdw blurRad="38100" dist="38100" dir="2700000" algn="tl">
                  <a:srgbClr val="000000">
                    <a:alpha val="43137"/>
                  </a:srgbClr>
                </a:outerShdw>
              </a:effectLst>
              <a:latin typeface="Book Antiqua" pitchFamily="18" charset="0"/>
            </a:endParaRPr>
          </a:p>
          <a:p>
            <a:pPr marL="0" indent="0" algn="just">
              <a:lnSpc>
                <a:spcPct val="120000"/>
              </a:lnSpc>
              <a:buNone/>
            </a:pPr>
            <a:r>
              <a:rPr lang="el-GR" sz="3800" b="1" dirty="0" smtClean="0">
                <a:solidFill>
                  <a:srgbClr val="C00000"/>
                </a:solidFill>
                <a:effectLst>
                  <a:outerShdw blurRad="38100" dist="38100" dir="2700000" algn="tl">
                    <a:srgbClr val="000000">
                      <a:alpha val="43137"/>
                    </a:srgbClr>
                  </a:outerShdw>
                </a:effectLst>
                <a:latin typeface="Book Antiqua" pitchFamily="18" charset="0"/>
              </a:rPr>
              <a:t>η στιγμή </a:t>
            </a:r>
            <a:r>
              <a:rPr lang="el-GR" sz="3800" b="1" dirty="0" err="1" smtClean="0">
                <a:solidFill>
                  <a:srgbClr val="C00000"/>
                </a:solidFill>
                <a:effectLst>
                  <a:outerShdw blurRad="38100" dist="38100" dir="2700000" algn="tl">
                    <a:srgbClr val="000000">
                      <a:alpha val="43137"/>
                    </a:srgbClr>
                  </a:outerShdw>
                </a:effectLst>
                <a:latin typeface="Book Antiqua" pitchFamily="18" charset="0"/>
              </a:rPr>
              <a:t>αὐτοπαραγωγῆς</a:t>
            </a:r>
            <a:r>
              <a:rPr lang="el-GR" sz="3800" b="1" dirty="0" smtClean="0">
                <a:solidFill>
                  <a:srgbClr val="C00000"/>
                </a:solidFill>
                <a:effectLst>
                  <a:outerShdw blurRad="38100" dist="38100" dir="2700000" algn="tl">
                    <a:srgbClr val="000000">
                      <a:alpha val="43137"/>
                    </a:srgbClr>
                  </a:outerShdw>
                </a:effectLst>
                <a:latin typeface="Book Antiqua" pitchFamily="18" charset="0"/>
              </a:rPr>
              <a:t> της Ψυχῆς ως κάτι διακριτό από τον Νοῦ</a:t>
            </a: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381000"/>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18–26 – Επιστροφή στον ορισμό του </a:t>
            </a:r>
            <a:r>
              <a:rPr lang="el-GR" sz="2400" b="1" i="1" dirty="0" smtClean="0">
                <a:solidFill>
                  <a:srgbClr val="C00000"/>
                </a:solidFill>
                <a:effectLst>
                  <a:outerShdw blurRad="38100" dist="38100" dir="2700000" algn="tl">
                    <a:srgbClr val="000000">
                      <a:alpha val="43137"/>
                    </a:srgbClr>
                  </a:outerShdw>
                </a:effectLst>
                <a:latin typeface="Book Antiqua"/>
                <a:ea typeface="Calibri"/>
                <a:cs typeface="Times New Roman"/>
              </a:rPr>
              <a:t>Τιμαίου</a:t>
            </a:r>
            <a:endPar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endParaRPr>
          </a:p>
        </p:txBody>
      </p:sp>
      <p:sp>
        <p:nvSpPr>
          <p:cNvPr id="7" name="6 - Βέλος προς τα κάτω"/>
          <p:cNvSpPr/>
          <p:nvPr/>
        </p:nvSpPr>
        <p:spPr>
          <a:xfrm>
            <a:off x="3886200" y="5410200"/>
            <a:ext cx="457200" cy="5334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762000"/>
            <a:ext cx="8686800" cy="1905000"/>
          </a:xfrm>
        </p:spPr>
        <p:txBody>
          <a:bodyPr>
            <a:normAutofit fontScale="70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algn="ctr">
              <a:buNone/>
            </a:pPr>
            <a:r>
              <a:rPr lang="el-GR" b="1" dirty="0" smtClean="0">
                <a:solidFill>
                  <a:srgbClr val="002060"/>
                </a:solidFill>
                <a:latin typeface="Book Antiqua" pitchFamily="18" charset="0"/>
              </a:rPr>
              <a:t>(επισήμανση για τα </a:t>
            </a:r>
            <a:r>
              <a:rPr lang="el-GR" b="1" i="1" dirty="0" smtClean="0">
                <a:solidFill>
                  <a:srgbClr val="002060"/>
                </a:solidFill>
                <a:latin typeface="Book Antiqua" pitchFamily="18" charset="0"/>
              </a:rPr>
              <a:t>πριν</a:t>
            </a:r>
            <a:r>
              <a:rPr lang="el-GR" b="1" dirty="0" smtClean="0">
                <a:solidFill>
                  <a:srgbClr val="002060"/>
                </a:solidFill>
                <a:latin typeface="Book Antiqua" pitchFamily="18" charset="0"/>
              </a:rPr>
              <a:t> και </a:t>
            </a:r>
            <a:r>
              <a:rPr lang="el-GR" b="1" i="1" dirty="0" smtClean="0">
                <a:solidFill>
                  <a:srgbClr val="002060"/>
                </a:solidFill>
                <a:latin typeface="Book Antiqua" pitchFamily="18" charset="0"/>
              </a:rPr>
              <a:t>μετά</a:t>
            </a:r>
            <a:r>
              <a:rPr lang="el-GR" b="1" dirty="0" smtClean="0">
                <a:solidFill>
                  <a:srgbClr val="002060"/>
                </a:solidFill>
                <a:latin typeface="Book Antiqua" pitchFamily="18" charset="0"/>
              </a:rPr>
              <a:t> στον χρόνο)</a:t>
            </a:r>
          </a:p>
          <a:p>
            <a:pPr marL="0" indent="0" algn="just">
              <a:buNone/>
            </a:pPr>
            <a:endParaRPr lang="el-GR" sz="1300" b="1" dirty="0" smtClean="0">
              <a:solidFill>
                <a:srgbClr val="002060"/>
              </a:solidFill>
              <a:latin typeface="Book Antiqua" pitchFamily="18" charset="0"/>
            </a:endParaRPr>
          </a:p>
          <a:p>
            <a:pPr marL="0" indent="0" algn="just">
              <a:lnSpc>
                <a:spcPct val="120000"/>
              </a:lnSpc>
              <a:buNone/>
            </a:pPr>
            <a:r>
              <a:rPr lang="el-GR" dirty="0" smtClean="0">
                <a:solidFill>
                  <a:srgbClr val="002060"/>
                </a:solidFill>
                <a:effectLst>
                  <a:outerShdw blurRad="38100" dist="38100" dir="2700000" algn="tl">
                    <a:srgbClr val="000000">
                      <a:alpha val="43137"/>
                    </a:srgbClr>
                  </a:outerShdw>
                </a:effectLst>
                <a:latin typeface="Book Antiqua" pitchFamily="18" charset="0"/>
              </a:rPr>
              <a:t>Το </a:t>
            </a:r>
            <a:r>
              <a:rPr lang="el-GR" b="1" i="1" dirty="0" smtClean="0">
                <a:solidFill>
                  <a:srgbClr val="002060"/>
                </a:solidFill>
                <a:effectLst>
                  <a:outerShdw blurRad="38100" dist="38100" dir="2700000" algn="tl">
                    <a:srgbClr val="000000">
                      <a:alpha val="43137"/>
                    </a:srgbClr>
                  </a:outerShdw>
                </a:effectLst>
                <a:latin typeface="Book Antiqua" pitchFamily="18" charset="0"/>
              </a:rPr>
              <a:t>πριν</a:t>
            </a:r>
            <a:r>
              <a:rPr lang="el-GR" dirty="0" smtClean="0">
                <a:solidFill>
                  <a:srgbClr val="002060"/>
                </a:solidFill>
                <a:effectLst>
                  <a:outerShdw blurRad="38100" dist="38100" dir="2700000" algn="tl">
                    <a:srgbClr val="000000">
                      <a:alpha val="43137"/>
                    </a:srgbClr>
                  </a:outerShdw>
                </a:effectLst>
                <a:latin typeface="Book Antiqua" pitchFamily="18" charset="0"/>
              </a:rPr>
              <a:t> και το </a:t>
            </a:r>
            <a:r>
              <a:rPr lang="el-GR" b="1" i="1" dirty="0" smtClean="0">
                <a:solidFill>
                  <a:srgbClr val="002060"/>
                </a:solidFill>
                <a:effectLst>
                  <a:outerShdw blurRad="38100" dist="38100" dir="2700000" algn="tl">
                    <a:srgbClr val="000000">
                      <a:alpha val="43137"/>
                    </a:srgbClr>
                  </a:outerShdw>
                </a:effectLst>
                <a:latin typeface="Book Antiqua" pitchFamily="18" charset="0"/>
              </a:rPr>
              <a:t>μετά</a:t>
            </a:r>
            <a:r>
              <a:rPr lang="el-GR" dirty="0" smtClean="0">
                <a:solidFill>
                  <a:srgbClr val="002060"/>
                </a:solidFill>
                <a:effectLst>
                  <a:outerShdw blurRad="38100" dist="38100" dir="2700000" algn="tl">
                    <a:srgbClr val="000000">
                      <a:alpha val="43137"/>
                    </a:srgbClr>
                  </a:outerShdw>
                </a:effectLst>
                <a:latin typeface="Book Antiqua" pitchFamily="18" charset="0"/>
              </a:rPr>
              <a:t> τα κατανοούμε όχι ως σημεία χρονικά και όχι ως τοπικά, ως σημεία χρονικά, ως σημεία στη διαδοχικότητα των νοημάτων της σκέψης. </a:t>
            </a:r>
          </a:p>
          <a:p>
            <a:pPr>
              <a:buNone/>
            </a:pPr>
            <a:endParaRPr lang="el-GR" sz="1300" dirty="0" smtClean="0">
              <a:solidFill>
                <a:srgbClr val="002060"/>
              </a:solidFill>
              <a:latin typeface="Book Antiqua" pitchFamily="18" charset="0"/>
            </a:endParaRP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381000"/>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30–40 </a:t>
            </a:r>
          </a:p>
        </p:txBody>
      </p:sp>
      <p:pic>
        <p:nvPicPr>
          <p:cNvPr id="6" name="5 - Εικόνα"/>
          <p:cNvPicPr/>
          <p:nvPr/>
        </p:nvPicPr>
        <p:blipFill>
          <a:blip r:embed="rId2" cstate="print">
            <a:lum contrast="10000"/>
          </a:blip>
          <a:srcRect l="23216" t="29289" r="19985" b="32555"/>
          <a:stretch>
            <a:fillRect/>
          </a:stretch>
        </p:blipFill>
        <p:spPr bwMode="auto">
          <a:xfrm>
            <a:off x="304800" y="2590800"/>
            <a:ext cx="75438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762000"/>
            <a:ext cx="8686800" cy="609600"/>
          </a:xfrm>
        </p:spPr>
        <p:txBody>
          <a:bodyPr>
            <a:normAutofit fontScale="85000" lnSpcReduction="20000"/>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algn="ctr">
              <a:buNone/>
            </a:pPr>
            <a:r>
              <a:rPr lang="el-GR" b="1" dirty="0" smtClean="0">
                <a:solidFill>
                  <a:srgbClr val="002060"/>
                </a:solidFill>
                <a:latin typeface="Book Antiqua" pitchFamily="18" charset="0"/>
              </a:rPr>
              <a:t>(επισήμανση για τα </a:t>
            </a:r>
            <a:r>
              <a:rPr lang="el-GR" b="1" i="1" dirty="0" smtClean="0">
                <a:solidFill>
                  <a:srgbClr val="002060"/>
                </a:solidFill>
                <a:latin typeface="Book Antiqua" pitchFamily="18" charset="0"/>
              </a:rPr>
              <a:t>πριν</a:t>
            </a:r>
            <a:r>
              <a:rPr lang="el-GR" b="1" dirty="0" smtClean="0">
                <a:solidFill>
                  <a:srgbClr val="002060"/>
                </a:solidFill>
                <a:latin typeface="Book Antiqua" pitchFamily="18" charset="0"/>
              </a:rPr>
              <a:t> και </a:t>
            </a:r>
            <a:r>
              <a:rPr lang="el-GR" b="1" i="1" dirty="0" smtClean="0">
                <a:solidFill>
                  <a:srgbClr val="002060"/>
                </a:solidFill>
                <a:latin typeface="Book Antiqua" pitchFamily="18" charset="0"/>
              </a:rPr>
              <a:t>μετά</a:t>
            </a:r>
            <a:r>
              <a:rPr lang="el-GR" b="1" dirty="0" smtClean="0">
                <a:solidFill>
                  <a:srgbClr val="002060"/>
                </a:solidFill>
                <a:latin typeface="Book Antiqua" pitchFamily="18" charset="0"/>
              </a:rPr>
              <a:t> στον χρόνο)</a:t>
            </a:r>
          </a:p>
          <a:p>
            <a:pPr marL="0" indent="0" algn="just">
              <a:buNone/>
            </a:pPr>
            <a:endParaRPr lang="el-GR" sz="1300" b="1" dirty="0" smtClean="0">
              <a:solidFill>
                <a:srgbClr val="002060"/>
              </a:solidFill>
              <a:latin typeface="Book Antiqua" pitchFamily="18" charset="0"/>
            </a:endParaRPr>
          </a:p>
          <a:p>
            <a:pPr>
              <a:buNone/>
            </a:pPr>
            <a:endParaRPr lang="el-GR" sz="1300" dirty="0" smtClean="0">
              <a:solidFill>
                <a:srgbClr val="002060"/>
              </a:solidFill>
              <a:latin typeface="Book Antiqua" pitchFamily="18" charset="0"/>
            </a:endParaRP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381000"/>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30–40       </a:t>
            </a:r>
          </a:p>
        </p:txBody>
      </p:sp>
      <p:pic>
        <p:nvPicPr>
          <p:cNvPr id="7" name="6 - Εικόνα"/>
          <p:cNvPicPr/>
          <p:nvPr/>
        </p:nvPicPr>
        <p:blipFill>
          <a:blip r:embed="rId2" cstate="print">
            <a:lum contrast="10000"/>
          </a:blip>
          <a:srcRect l="23909" t="58579" r="19309" b="16981"/>
          <a:stretch>
            <a:fillRect/>
          </a:stretch>
        </p:blipFill>
        <p:spPr bwMode="auto">
          <a:xfrm>
            <a:off x="381000" y="1905000"/>
            <a:ext cx="83820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228600" y="762000"/>
            <a:ext cx="8686800" cy="609600"/>
          </a:xfrm>
        </p:spPr>
        <p:txBody>
          <a:bodyPr>
            <a:normAutofit/>
          </a:bodyPr>
          <a:lstStyle/>
          <a:p>
            <a:pPr marL="95250" indent="19050" algn="ctr">
              <a:lnSpc>
                <a:spcPct val="120000"/>
              </a:lnSpc>
              <a:spcAft>
                <a:spcPts val="600"/>
              </a:spcAft>
              <a:buNone/>
            </a:pPr>
            <a:endParaRPr lang="el-GR" sz="200" b="1" dirty="0" smtClean="0">
              <a:solidFill>
                <a:srgbClr val="002060"/>
              </a:solidFill>
              <a:effectLst>
                <a:outerShdw blurRad="38100" dist="38100" dir="2700000" algn="tl">
                  <a:srgbClr val="000000">
                    <a:alpha val="43137"/>
                  </a:srgbClr>
                </a:outerShdw>
              </a:effectLst>
              <a:ea typeface="Calibri"/>
              <a:cs typeface="Times New Roman"/>
            </a:endParaRPr>
          </a:p>
          <a:p>
            <a:pPr marL="0" indent="0" algn="just">
              <a:buNone/>
            </a:pPr>
            <a:endParaRPr lang="el-GR" sz="1300" b="1" dirty="0" smtClean="0">
              <a:solidFill>
                <a:srgbClr val="002060"/>
              </a:solidFill>
              <a:latin typeface="Book Antiqua" pitchFamily="18" charset="0"/>
            </a:endParaRPr>
          </a:p>
          <a:p>
            <a:pPr>
              <a:buNone/>
            </a:pPr>
            <a:endParaRPr lang="el-GR" sz="1300" dirty="0" smtClean="0">
              <a:solidFill>
                <a:srgbClr val="002060"/>
              </a:solidFill>
              <a:latin typeface="Book Antiqua" pitchFamily="18" charset="0"/>
            </a:endParaRPr>
          </a:p>
          <a:p>
            <a:pPr marL="95250" indent="19050" algn="ctr">
              <a:lnSpc>
                <a:spcPct val="120000"/>
              </a:lnSpc>
              <a:spcAft>
                <a:spcPts val="600"/>
              </a:spcAft>
              <a:buNone/>
            </a:pPr>
            <a:endParaRPr lang="el-GR" sz="2400" b="1" dirty="0" smtClean="0">
              <a:solidFill>
                <a:srgbClr val="002060"/>
              </a:solidFill>
              <a:effectLst>
                <a:outerShdw blurRad="38100" dist="38100" dir="2700000" algn="tl">
                  <a:srgbClr val="000000">
                    <a:alpha val="43137"/>
                  </a:srgbClr>
                </a:outerShdw>
              </a:effectLst>
              <a:ea typeface="Calibri"/>
              <a:cs typeface="Times New Roman"/>
            </a:endParaRPr>
          </a:p>
          <a:p>
            <a:pPr marL="95250" indent="19050" algn="ctr">
              <a:lnSpc>
                <a:spcPct val="115000"/>
              </a:lnSpc>
              <a:spcAft>
                <a:spcPts val="600"/>
              </a:spcAft>
              <a:buNone/>
            </a:pPr>
            <a:endParaRPr lang="el-GR" sz="2200" b="1" dirty="0" smtClean="0">
              <a:solidFill>
                <a:srgbClr val="002060"/>
              </a:solidFill>
              <a:effectLst>
                <a:outerShdw blurRad="38100" dist="38100" dir="2700000" algn="tl">
                  <a:srgbClr val="000000">
                    <a:alpha val="43137"/>
                  </a:srgbClr>
                </a:outerShdw>
              </a:effectLst>
              <a:ea typeface="Calibri"/>
              <a:cs typeface="Times New Roman"/>
            </a:endParaRPr>
          </a:p>
        </p:txBody>
      </p:sp>
      <p:sp>
        <p:nvSpPr>
          <p:cNvPr id="4" name="3 - Τίτλος"/>
          <p:cNvSpPr>
            <a:spLocks noGrp="1"/>
          </p:cNvSpPr>
          <p:nvPr>
            <p:ph type="title"/>
          </p:nvPr>
        </p:nvSpPr>
        <p:spPr>
          <a:xfrm>
            <a:off x="0" y="381000"/>
            <a:ext cx="8915400" cy="461665"/>
          </a:xfrm>
          <a:prstGeom prst="rect">
            <a:avLst/>
          </a:prstGeom>
        </p:spPr>
        <p:txBody>
          <a:bodyPr wrap="square">
            <a:spAutoFit/>
          </a:bodyPr>
          <a:lstStyle/>
          <a:p>
            <a:pPr algn="just"/>
            <a:r>
              <a:rPr lang="el-GR" sz="2400" b="1" dirty="0" smtClean="0">
                <a:solidFill>
                  <a:srgbClr val="C00000"/>
                </a:solidFill>
                <a:effectLst>
                  <a:outerShdw blurRad="38100" dist="38100" dir="2700000" algn="tl">
                    <a:srgbClr val="000000">
                      <a:alpha val="43137"/>
                    </a:srgbClr>
                  </a:outerShdw>
                </a:effectLst>
                <a:latin typeface="Book Antiqua"/>
                <a:ea typeface="Calibri"/>
                <a:cs typeface="Times New Roman"/>
              </a:rPr>
              <a:t>  ΙΙΙ 7 [45] 13. 40–45       </a:t>
            </a:r>
          </a:p>
        </p:txBody>
      </p:sp>
      <p:pic>
        <p:nvPicPr>
          <p:cNvPr id="6" name="5 - Εικόνα"/>
          <p:cNvPicPr/>
          <p:nvPr/>
        </p:nvPicPr>
        <p:blipFill>
          <a:blip r:embed="rId2" cstate="print">
            <a:lum contrast="10000"/>
          </a:blip>
          <a:srcRect l="23216" t="46274" r="19985" b="12978"/>
          <a:stretch>
            <a:fillRect/>
          </a:stretch>
        </p:blipFill>
        <p:spPr bwMode="auto">
          <a:xfrm>
            <a:off x="304800" y="1143000"/>
            <a:ext cx="8458199" cy="5486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983</Words>
  <Application>Microsoft Office PowerPoint</Application>
  <PresentationFormat>Προβολή στην οθόνη (4:3)</PresentationFormat>
  <Paragraphs>173</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   Χρόνος καί αἰωνιότητα στόν Πλωτῖνο   Ενότητα 12η:   Ολοκλήρωση της Πραγματείας Περὶ αἰῶνος καὶ χρόνου   Ελένη Περδικούρη  Σχολή Ανθρωπιστικών και Κοινωνικών Σπουδών Τμήμα Φιλοσοφίας </vt:lpstr>
      <vt:lpstr>Σκοπός ενότητας</vt:lpstr>
      <vt:lpstr>Η αντιστροφή του Πλωτίνου</vt:lpstr>
      <vt:lpstr>Η οφειλή του Πλωτίνου στους παλαιότερους</vt:lpstr>
      <vt:lpstr>  ΙΙΙ 7 [45] 13. 9–18</vt:lpstr>
      <vt:lpstr>  ΙΙΙ 7 [45] 13. 18–26 – Επιστροφή στον ορισμό του Τιμαίου</vt:lpstr>
      <vt:lpstr>  ΙΙΙ 7 [45] 13. 30–40 </vt:lpstr>
      <vt:lpstr>  ΙΙΙ 7 [45] 13. 30–40       </vt:lpstr>
      <vt:lpstr>  ΙΙΙ 7 [45] 13. 40–45       </vt:lpstr>
      <vt:lpstr>  ΙΙΙ 7 [45] 13. 47–53</vt:lpstr>
      <vt:lpstr>  ΙΙΙ 7 [45] 13. 47–53</vt:lpstr>
      <vt:lpstr>  ΙΙΙ 7 [45] 13. 53–69</vt:lpstr>
      <vt:lpstr>  ΙΙΙ 7 [45] 13. 53–69</vt:lpstr>
      <vt:lpstr>Υπάρχει διαφορετικός χρόνος για την κάθε ψυχή;</vt:lpstr>
      <vt:lpstr>Τι προσπαθεί ο Πλωτῖνος  να επιλύσει με την Ψυχή;</vt:lpstr>
      <vt:lpstr>Εικόνες – Πηγές:</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186</cp:revision>
  <dcterms:created xsi:type="dcterms:W3CDTF">2015-05-05T07:26:37Z</dcterms:created>
  <dcterms:modified xsi:type="dcterms:W3CDTF">2015-07-30T17:51:23Z</dcterms:modified>
</cp:coreProperties>
</file>