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4"/>
  </p:sldMasterIdLst>
  <p:notesMasterIdLst>
    <p:notesMasterId r:id="rId35"/>
  </p:notesMasterIdLst>
  <p:handoutMasterIdLst>
    <p:handoutMasterId r:id="rId36"/>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71" r:id="rId17"/>
    <p:sldId id="268" r:id="rId18"/>
    <p:sldId id="269" r:id="rId19"/>
    <p:sldId id="270" r:id="rId20"/>
    <p:sldId id="272" r:id="rId21"/>
    <p:sldId id="273" r:id="rId22"/>
    <p:sldId id="274" r:id="rId23"/>
    <p:sldId id="275" r:id="rId24"/>
    <p:sldId id="276" r:id="rId25"/>
    <p:sldId id="278" r:id="rId26"/>
    <p:sldId id="279" r:id="rId27"/>
    <p:sldId id="280" r:id="rId28"/>
    <p:sldId id="281" r:id="rId29"/>
    <p:sldId id="282" r:id="rId30"/>
    <p:sldId id="283" r:id="rId31"/>
    <p:sldId id="284" r:id="rId32"/>
    <p:sldId id="285" r:id="rId33"/>
    <p:sldId id="28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E7CC73-C8C0-4017-8069-55DA27CD3D52}" v="3" dt="2022-05-09T13:40:02.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p:scale>
          <a:sx n="100" d="100"/>
          <a:sy n="100" d="100"/>
        </p:scale>
        <p:origin x="91" y="-58"/>
      </p:cViewPr>
      <p:guideLst>
        <p:guide orient="horz" pos="2160"/>
        <p:guide pos="3840"/>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A6EEED-2AC1-46E3-8B4E-55AF15A13291}" type="doc">
      <dgm:prSet loTypeId="urn:microsoft.com/office/officeart/2005/8/layout/vProcess5" loCatId="process" qsTypeId="urn:microsoft.com/office/officeart/2005/8/quickstyle/simple5" qsCatId="simple" csTypeId="urn:microsoft.com/office/officeart/2005/8/colors/colorful1" csCatId="colorful" phldr="1"/>
      <dgm:spPr/>
      <dgm:t>
        <a:bodyPr/>
        <a:lstStyle/>
        <a:p>
          <a:endParaRPr lang="el-GR"/>
        </a:p>
      </dgm:t>
    </dgm:pt>
    <dgm:pt modelId="{0DC69201-F98B-4FBF-BD70-20EFA0C3FDCD}">
      <dgm:prSet phldrT="[Κείμενο]" custT="1"/>
      <dgm:spPr/>
      <dgm:t>
        <a:bodyPr/>
        <a:lstStyle/>
        <a:p>
          <a:r>
            <a:rPr lang="el-GR" sz="2000" kern="1200" dirty="0" smtClean="0">
              <a:solidFill>
                <a:schemeClr val="tx1"/>
              </a:solidFill>
            </a:rPr>
            <a:t>2. </a:t>
          </a:r>
          <a:r>
            <a:rPr lang="el-GR" sz="2400" kern="1200" cap="none" dirty="0" smtClean="0">
              <a:solidFill>
                <a:schemeClr val="tx1">
                  <a:lumMod val="85000"/>
                  <a:lumOff val="15000"/>
                </a:schemeClr>
              </a:solidFill>
              <a:effectLst/>
              <a:latin typeface="Calibri" pitchFamily="34" charset="0"/>
              <a:ea typeface="+mn-ea"/>
              <a:cs typeface="+mn-cs"/>
            </a:rPr>
            <a:t>Διατύπωση στόχων του προγράμματος</a:t>
          </a:r>
          <a:r>
            <a:rPr lang="el-GR" sz="2000" kern="1200" dirty="0" smtClean="0">
              <a:solidFill>
                <a:schemeClr val="tx1"/>
              </a:solidFill>
            </a:rPr>
            <a:t>.</a:t>
          </a:r>
          <a:endParaRPr lang="el-GR" sz="2000" kern="1200" dirty="0">
            <a:solidFill>
              <a:schemeClr val="tx1"/>
            </a:solidFill>
          </a:endParaRPr>
        </a:p>
      </dgm:t>
    </dgm:pt>
    <dgm:pt modelId="{7726E34E-0D68-4717-9036-4BE3587B74BD}" type="parTrans" cxnId="{6DC4C3BB-AB8B-4DCC-9CF9-F04979FE3711}">
      <dgm:prSet/>
      <dgm:spPr/>
      <dgm:t>
        <a:bodyPr/>
        <a:lstStyle/>
        <a:p>
          <a:endParaRPr lang="el-GR"/>
        </a:p>
      </dgm:t>
    </dgm:pt>
    <dgm:pt modelId="{1C300947-483C-4BAE-A58C-E1976BC8C76E}" type="sibTrans" cxnId="{6DC4C3BB-AB8B-4DCC-9CF9-F04979FE3711}">
      <dgm:prSet/>
      <dgm:spPr/>
      <dgm:t>
        <a:bodyPr/>
        <a:lstStyle/>
        <a:p>
          <a:endParaRPr lang="el-GR"/>
        </a:p>
      </dgm:t>
    </dgm:pt>
    <dgm:pt modelId="{FDDF9885-F0B4-41E6-9DFE-7A30D972D0EF}">
      <dgm:prSet phldrT="[Κείμενο]" custT="1"/>
      <dgm:spPr/>
      <dgm:t>
        <a:bodyPr/>
        <a:lstStyle/>
        <a:p>
          <a:r>
            <a:rPr lang="el-GR" sz="2000" kern="1200" dirty="0" smtClean="0">
              <a:solidFill>
                <a:schemeClr val="tx1"/>
              </a:solidFill>
            </a:rPr>
            <a:t>3. </a:t>
          </a:r>
          <a:r>
            <a:rPr lang="el-GR" sz="2400" kern="1200" cap="none" dirty="0" smtClean="0">
              <a:solidFill>
                <a:schemeClr val="tx1">
                  <a:lumMod val="85000"/>
                  <a:lumOff val="15000"/>
                </a:schemeClr>
              </a:solidFill>
              <a:effectLst/>
              <a:latin typeface="Calibri" pitchFamily="34" charset="0"/>
              <a:ea typeface="+mn-ea"/>
              <a:cs typeface="+mn-cs"/>
            </a:rPr>
            <a:t>Καθορισμός και οργάνωση του περιεχομένου.</a:t>
          </a:r>
          <a:endParaRPr lang="el-GR" sz="2400" kern="1200" cap="none" dirty="0">
            <a:solidFill>
              <a:schemeClr val="tx1">
                <a:lumMod val="85000"/>
                <a:lumOff val="15000"/>
              </a:schemeClr>
            </a:solidFill>
            <a:effectLst/>
            <a:latin typeface="Calibri" pitchFamily="34" charset="0"/>
            <a:ea typeface="+mn-ea"/>
            <a:cs typeface="+mn-cs"/>
          </a:endParaRPr>
        </a:p>
      </dgm:t>
    </dgm:pt>
    <dgm:pt modelId="{0D36A1F8-5503-45EC-A6F3-11D0B5BF4162}" type="parTrans" cxnId="{7C511C71-79DA-436B-87EC-9980F2738B29}">
      <dgm:prSet/>
      <dgm:spPr/>
      <dgm:t>
        <a:bodyPr/>
        <a:lstStyle/>
        <a:p>
          <a:endParaRPr lang="el-GR"/>
        </a:p>
      </dgm:t>
    </dgm:pt>
    <dgm:pt modelId="{2577C097-FB0C-4266-9443-82775D6CC229}" type="sibTrans" cxnId="{7C511C71-79DA-436B-87EC-9980F2738B29}">
      <dgm:prSet/>
      <dgm:spPr/>
      <dgm:t>
        <a:bodyPr/>
        <a:lstStyle/>
        <a:p>
          <a:endParaRPr lang="el-GR"/>
        </a:p>
      </dgm:t>
    </dgm:pt>
    <dgm:pt modelId="{230BDE31-86AA-40C3-A277-551294D40612}">
      <dgm:prSet phldrT="[Κείμενο]" custT="1"/>
      <dgm:spPr/>
      <dgm:t>
        <a:bodyPr/>
        <a:lstStyle/>
        <a:p>
          <a:pPr algn="just"/>
          <a:r>
            <a:rPr lang="el-GR" sz="2000" kern="1200" dirty="0" smtClean="0">
              <a:solidFill>
                <a:schemeClr val="tx1"/>
              </a:solidFill>
            </a:rPr>
            <a:t>5. </a:t>
          </a:r>
          <a:r>
            <a:rPr lang="el-GR" sz="2400" kern="1200" cap="none" dirty="0" smtClean="0">
              <a:solidFill>
                <a:schemeClr val="tx1">
                  <a:lumMod val="85000"/>
                  <a:lumOff val="15000"/>
                </a:schemeClr>
              </a:solidFill>
              <a:effectLst/>
              <a:latin typeface="Calibri" pitchFamily="34" charset="0"/>
              <a:ea typeface="+mn-ea"/>
              <a:cs typeface="+mn-cs"/>
            </a:rPr>
            <a:t>Σχεδιασμός της αξιολόγησης.</a:t>
          </a:r>
        </a:p>
      </dgm:t>
    </dgm:pt>
    <dgm:pt modelId="{16EAB3DF-B733-4C95-B886-289461371431}" type="parTrans" cxnId="{75DA1E93-06E0-4447-AD79-6925BC1AB0B9}">
      <dgm:prSet/>
      <dgm:spPr/>
      <dgm:t>
        <a:bodyPr/>
        <a:lstStyle/>
        <a:p>
          <a:endParaRPr lang="el-GR"/>
        </a:p>
      </dgm:t>
    </dgm:pt>
    <dgm:pt modelId="{FA5562E3-8DD1-4BE4-B381-5EA65DD44C37}" type="sibTrans" cxnId="{75DA1E93-06E0-4447-AD79-6925BC1AB0B9}">
      <dgm:prSet/>
      <dgm:spPr/>
      <dgm:t>
        <a:bodyPr/>
        <a:lstStyle/>
        <a:p>
          <a:endParaRPr lang="el-GR"/>
        </a:p>
      </dgm:t>
    </dgm:pt>
    <dgm:pt modelId="{8D20AE2B-EFD3-4874-812F-2722B4721979}">
      <dgm:prSet custT="1"/>
      <dgm:spPr/>
      <dgm:t>
        <a:bodyPr/>
        <a:lstStyle/>
        <a:p>
          <a:pPr algn="just"/>
          <a:r>
            <a:rPr lang="el-GR" sz="2000" kern="1200" dirty="0" smtClean="0">
              <a:solidFill>
                <a:schemeClr val="tx1"/>
              </a:solidFill>
            </a:rPr>
            <a:t>1. </a:t>
          </a:r>
          <a:r>
            <a:rPr lang="el-GR" sz="2400" kern="1200" cap="none" dirty="0" smtClean="0">
              <a:solidFill>
                <a:schemeClr val="tx1">
                  <a:lumMod val="85000"/>
                  <a:lumOff val="15000"/>
                </a:schemeClr>
              </a:solidFill>
              <a:effectLst/>
              <a:latin typeface="Calibri" pitchFamily="34" charset="0"/>
              <a:ea typeface="+mn-ea"/>
              <a:cs typeface="+mn-cs"/>
            </a:rPr>
            <a:t>Μελέτη και αξιοποίηση των διαθέσιμων πληροφοριών με στόχο τον εντοπισμό των παραγόντων/δεδομένων εκείνων που επηρεάζουν το πλαίσιο ανάπτυξης ενός προγράμματος. </a:t>
          </a:r>
        </a:p>
      </dgm:t>
    </dgm:pt>
    <dgm:pt modelId="{20703BF0-D9FD-48CF-9E14-ED7CF0AD2576}" type="parTrans" cxnId="{858A0CC0-D412-4A3D-AEF6-0355F4EB7EC6}">
      <dgm:prSet/>
      <dgm:spPr/>
      <dgm:t>
        <a:bodyPr/>
        <a:lstStyle/>
        <a:p>
          <a:endParaRPr lang="el-GR"/>
        </a:p>
      </dgm:t>
    </dgm:pt>
    <dgm:pt modelId="{0F85012F-71BF-42B0-9966-886E45812482}" type="sibTrans" cxnId="{858A0CC0-D412-4A3D-AEF6-0355F4EB7EC6}">
      <dgm:prSet/>
      <dgm:spPr/>
      <dgm:t>
        <a:bodyPr/>
        <a:lstStyle/>
        <a:p>
          <a:endParaRPr lang="el-GR"/>
        </a:p>
      </dgm:t>
    </dgm:pt>
    <dgm:pt modelId="{4747253E-6692-477E-B654-E826F5D0F77F}">
      <dgm:prSet custT="1"/>
      <dgm:spPr/>
      <dgm:t>
        <a:bodyPr/>
        <a:lstStyle/>
        <a:p>
          <a:pPr algn="just"/>
          <a:r>
            <a:rPr lang="el-GR" sz="2000" kern="1200" dirty="0" smtClean="0">
              <a:solidFill>
                <a:schemeClr val="tx1"/>
              </a:solidFill>
            </a:rPr>
            <a:t>4. </a:t>
          </a:r>
          <a:r>
            <a:rPr lang="el-GR" sz="2400" kern="1200" cap="none" dirty="0" smtClean="0">
              <a:solidFill>
                <a:schemeClr val="tx1">
                  <a:lumMod val="85000"/>
                  <a:lumOff val="15000"/>
                </a:schemeClr>
              </a:solidFill>
              <a:effectLst/>
              <a:latin typeface="Calibri" pitchFamily="34" charset="0"/>
              <a:ea typeface="+mn-ea"/>
              <a:cs typeface="+mn-cs"/>
            </a:rPr>
            <a:t>Επιλογή των κατάλληλων εκπαιδευτικών τεχνικών και μέσων.</a:t>
          </a:r>
        </a:p>
      </dgm:t>
    </dgm:pt>
    <dgm:pt modelId="{CADB1BDA-CDAE-47C2-9033-A8E08DCE9901}" type="parTrans" cxnId="{6DB0F13F-6DB4-405A-9E9E-7247AC7A6B8F}">
      <dgm:prSet/>
      <dgm:spPr/>
      <dgm:t>
        <a:bodyPr/>
        <a:lstStyle/>
        <a:p>
          <a:endParaRPr lang="el-GR"/>
        </a:p>
      </dgm:t>
    </dgm:pt>
    <dgm:pt modelId="{5552442A-5C60-4047-95E2-0801B4E74C24}" type="sibTrans" cxnId="{6DB0F13F-6DB4-405A-9E9E-7247AC7A6B8F}">
      <dgm:prSet/>
      <dgm:spPr/>
      <dgm:t>
        <a:bodyPr/>
        <a:lstStyle/>
        <a:p>
          <a:endParaRPr lang="el-GR"/>
        </a:p>
      </dgm:t>
    </dgm:pt>
    <dgm:pt modelId="{B72A27BF-2740-4589-BDC3-67C28B832196}" type="pres">
      <dgm:prSet presAssocID="{B4A6EEED-2AC1-46E3-8B4E-55AF15A13291}" presName="outerComposite" presStyleCnt="0">
        <dgm:presLayoutVars>
          <dgm:chMax val="5"/>
          <dgm:dir/>
          <dgm:resizeHandles val="exact"/>
        </dgm:presLayoutVars>
      </dgm:prSet>
      <dgm:spPr/>
      <dgm:t>
        <a:bodyPr/>
        <a:lstStyle/>
        <a:p>
          <a:endParaRPr lang="el-GR"/>
        </a:p>
      </dgm:t>
    </dgm:pt>
    <dgm:pt modelId="{FB05E96B-432B-48B7-9894-51432F93A3DE}" type="pres">
      <dgm:prSet presAssocID="{B4A6EEED-2AC1-46E3-8B4E-55AF15A13291}" presName="dummyMaxCanvas" presStyleCnt="0">
        <dgm:presLayoutVars/>
      </dgm:prSet>
      <dgm:spPr/>
    </dgm:pt>
    <dgm:pt modelId="{6EBA69FB-4465-4A6A-986D-FE4E597C903B}" type="pres">
      <dgm:prSet presAssocID="{B4A6EEED-2AC1-46E3-8B4E-55AF15A13291}" presName="FiveNodes_1" presStyleLbl="node1" presStyleIdx="0" presStyleCnt="5" custScaleX="129870" custScaleY="173439" custLinFactNeighborX="10623" custLinFactNeighborY="13477">
        <dgm:presLayoutVars>
          <dgm:bulletEnabled val="1"/>
        </dgm:presLayoutVars>
      </dgm:prSet>
      <dgm:spPr/>
      <dgm:t>
        <a:bodyPr/>
        <a:lstStyle/>
        <a:p>
          <a:endParaRPr lang="el-GR"/>
        </a:p>
      </dgm:t>
    </dgm:pt>
    <dgm:pt modelId="{39B774E6-53DC-48F3-B0C9-B7C2C3BE2847}" type="pres">
      <dgm:prSet presAssocID="{B4A6EEED-2AC1-46E3-8B4E-55AF15A13291}" presName="FiveNodes_2" presStyleLbl="node1" presStyleIdx="1" presStyleCnt="5" custScaleX="119060" custScaleY="77725" custLinFactNeighborX="6117" custLinFactNeighborY="25645">
        <dgm:presLayoutVars>
          <dgm:bulletEnabled val="1"/>
        </dgm:presLayoutVars>
      </dgm:prSet>
      <dgm:spPr/>
      <dgm:t>
        <a:bodyPr/>
        <a:lstStyle/>
        <a:p>
          <a:endParaRPr lang="el-GR"/>
        </a:p>
      </dgm:t>
    </dgm:pt>
    <dgm:pt modelId="{E6079DD6-85BE-4C27-8871-B3E5BBB099D8}" type="pres">
      <dgm:prSet presAssocID="{B4A6EEED-2AC1-46E3-8B4E-55AF15A13291}" presName="FiveNodes_3" presStyleLbl="node1" presStyleIdx="2" presStyleCnt="5" custScaleX="119644" custLinFactNeighborX="-5453" custLinFactNeighborY="18595">
        <dgm:presLayoutVars>
          <dgm:bulletEnabled val="1"/>
        </dgm:presLayoutVars>
      </dgm:prSet>
      <dgm:spPr/>
      <dgm:t>
        <a:bodyPr/>
        <a:lstStyle/>
        <a:p>
          <a:endParaRPr lang="el-GR"/>
        </a:p>
      </dgm:t>
    </dgm:pt>
    <dgm:pt modelId="{DBB3EC69-9E01-419D-9122-6BC227F6B544}" type="pres">
      <dgm:prSet presAssocID="{B4A6EEED-2AC1-46E3-8B4E-55AF15A13291}" presName="FiveNodes_4" presStyleLbl="node1" presStyleIdx="3" presStyleCnt="5" custScaleX="129870" custLinFactY="3844" custLinFactNeighborX="-13525" custLinFactNeighborY="100000">
        <dgm:presLayoutVars>
          <dgm:bulletEnabled val="1"/>
        </dgm:presLayoutVars>
      </dgm:prSet>
      <dgm:spPr/>
      <dgm:t>
        <a:bodyPr/>
        <a:lstStyle/>
        <a:p>
          <a:endParaRPr lang="el-GR"/>
        </a:p>
      </dgm:t>
    </dgm:pt>
    <dgm:pt modelId="{5F82401F-BE1E-440E-B36E-8F7FC4FF1FE2}" type="pres">
      <dgm:prSet presAssocID="{B4A6EEED-2AC1-46E3-8B4E-55AF15A13291}" presName="FiveNodes_5" presStyleLbl="node1" presStyleIdx="4" presStyleCnt="5" custScaleX="117349" custScaleY="89549" custLinFactY="-17467" custLinFactNeighborX="-8100" custLinFactNeighborY="-100000">
        <dgm:presLayoutVars>
          <dgm:bulletEnabled val="1"/>
        </dgm:presLayoutVars>
      </dgm:prSet>
      <dgm:spPr/>
      <dgm:t>
        <a:bodyPr/>
        <a:lstStyle/>
        <a:p>
          <a:endParaRPr lang="el-GR"/>
        </a:p>
      </dgm:t>
    </dgm:pt>
    <dgm:pt modelId="{B69FB4DF-5CF6-4C7E-962F-E74045B5EE19}" type="pres">
      <dgm:prSet presAssocID="{B4A6EEED-2AC1-46E3-8B4E-55AF15A13291}" presName="FiveConn_1-2" presStyleLbl="fgAccFollowNode1" presStyleIdx="0" presStyleCnt="4" custLinFactX="100000" custLinFactNeighborX="177189" custLinFactNeighborY="-79680">
        <dgm:presLayoutVars>
          <dgm:bulletEnabled val="1"/>
        </dgm:presLayoutVars>
      </dgm:prSet>
      <dgm:spPr/>
      <dgm:t>
        <a:bodyPr/>
        <a:lstStyle/>
        <a:p>
          <a:endParaRPr lang="el-GR"/>
        </a:p>
      </dgm:t>
    </dgm:pt>
    <dgm:pt modelId="{3B8856C2-ABEE-4F42-8619-1FD506302B03}" type="pres">
      <dgm:prSet presAssocID="{B4A6EEED-2AC1-46E3-8B4E-55AF15A13291}" presName="FiveConn_2-3" presStyleLbl="fgAccFollowNode1" presStyleIdx="1" presStyleCnt="4" custLinFactX="100000" custLinFactNeighborX="104119" custLinFactNeighborY="-14811">
        <dgm:presLayoutVars>
          <dgm:bulletEnabled val="1"/>
        </dgm:presLayoutVars>
      </dgm:prSet>
      <dgm:spPr/>
      <dgm:t>
        <a:bodyPr/>
        <a:lstStyle/>
        <a:p>
          <a:endParaRPr lang="el-GR"/>
        </a:p>
      </dgm:t>
    </dgm:pt>
    <dgm:pt modelId="{E8A6D40B-27DA-49EA-A343-A4A02EBFAE1F}" type="pres">
      <dgm:prSet presAssocID="{B4A6EEED-2AC1-46E3-8B4E-55AF15A13291}" presName="FiveConn_3-4" presStyleLbl="fgAccFollowNode1" presStyleIdx="2" presStyleCnt="4" custLinFactNeighborX="40381" custLinFactNeighborY="-56364">
        <dgm:presLayoutVars>
          <dgm:bulletEnabled val="1"/>
        </dgm:presLayoutVars>
      </dgm:prSet>
      <dgm:spPr/>
      <dgm:t>
        <a:bodyPr/>
        <a:lstStyle/>
        <a:p>
          <a:endParaRPr lang="el-GR"/>
        </a:p>
      </dgm:t>
    </dgm:pt>
    <dgm:pt modelId="{3CD641CD-1E90-4733-AB72-882A74380D6A}" type="pres">
      <dgm:prSet presAssocID="{B4A6EEED-2AC1-46E3-8B4E-55AF15A13291}" presName="FiveConn_4-5" presStyleLbl="fgAccFollowNode1" presStyleIdx="3" presStyleCnt="4" custLinFactNeighborX="58304" custLinFactNeighborY="-96576">
        <dgm:presLayoutVars>
          <dgm:bulletEnabled val="1"/>
        </dgm:presLayoutVars>
      </dgm:prSet>
      <dgm:spPr/>
      <dgm:t>
        <a:bodyPr/>
        <a:lstStyle/>
        <a:p>
          <a:endParaRPr lang="el-GR"/>
        </a:p>
      </dgm:t>
    </dgm:pt>
    <dgm:pt modelId="{F25E375E-DEEE-4664-9278-9BB32A87EE4A}" type="pres">
      <dgm:prSet presAssocID="{B4A6EEED-2AC1-46E3-8B4E-55AF15A13291}" presName="FiveNodes_1_text" presStyleLbl="node1" presStyleIdx="4" presStyleCnt="5">
        <dgm:presLayoutVars>
          <dgm:bulletEnabled val="1"/>
        </dgm:presLayoutVars>
      </dgm:prSet>
      <dgm:spPr/>
      <dgm:t>
        <a:bodyPr/>
        <a:lstStyle/>
        <a:p>
          <a:endParaRPr lang="el-GR"/>
        </a:p>
      </dgm:t>
    </dgm:pt>
    <dgm:pt modelId="{291EEEF1-D68A-4B1A-B250-219F0CA50A8D}" type="pres">
      <dgm:prSet presAssocID="{B4A6EEED-2AC1-46E3-8B4E-55AF15A13291}" presName="FiveNodes_2_text" presStyleLbl="node1" presStyleIdx="4" presStyleCnt="5">
        <dgm:presLayoutVars>
          <dgm:bulletEnabled val="1"/>
        </dgm:presLayoutVars>
      </dgm:prSet>
      <dgm:spPr/>
      <dgm:t>
        <a:bodyPr/>
        <a:lstStyle/>
        <a:p>
          <a:endParaRPr lang="el-GR"/>
        </a:p>
      </dgm:t>
    </dgm:pt>
    <dgm:pt modelId="{7EF0DC3E-343C-4CB6-9C5A-BA801B5E4794}" type="pres">
      <dgm:prSet presAssocID="{B4A6EEED-2AC1-46E3-8B4E-55AF15A13291}" presName="FiveNodes_3_text" presStyleLbl="node1" presStyleIdx="4" presStyleCnt="5">
        <dgm:presLayoutVars>
          <dgm:bulletEnabled val="1"/>
        </dgm:presLayoutVars>
      </dgm:prSet>
      <dgm:spPr/>
      <dgm:t>
        <a:bodyPr/>
        <a:lstStyle/>
        <a:p>
          <a:endParaRPr lang="el-GR"/>
        </a:p>
      </dgm:t>
    </dgm:pt>
    <dgm:pt modelId="{DB0B7F72-282D-42FA-A78F-F74606AB2714}" type="pres">
      <dgm:prSet presAssocID="{B4A6EEED-2AC1-46E3-8B4E-55AF15A13291}" presName="FiveNodes_4_text" presStyleLbl="node1" presStyleIdx="4" presStyleCnt="5">
        <dgm:presLayoutVars>
          <dgm:bulletEnabled val="1"/>
        </dgm:presLayoutVars>
      </dgm:prSet>
      <dgm:spPr/>
      <dgm:t>
        <a:bodyPr/>
        <a:lstStyle/>
        <a:p>
          <a:endParaRPr lang="el-GR"/>
        </a:p>
      </dgm:t>
    </dgm:pt>
    <dgm:pt modelId="{E034728B-0724-4611-ADC0-E63F2CFE54D7}" type="pres">
      <dgm:prSet presAssocID="{B4A6EEED-2AC1-46E3-8B4E-55AF15A13291}" presName="FiveNodes_5_text" presStyleLbl="node1" presStyleIdx="4" presStyleCnt="5">
        <dgm:presLayoutVars>
          <dgm:bulletEnabled val="1"/>
        </dgm:presLayoutVars>
      </dgm:prSet>
      <dgm:spPr/>
      <dgm:t>
        <a:bodyPr/>
        <a:lstStyle/>
        <a:p>
          <a:endParaRPr lang="el-GR"/>
        </a:p>
      </dgm:t>
    </dgm:pt>
  </dgm:ptLst>
  <dgm:cxnLst>
    <dgm:cxn modelId="{858A0CC0-D412-4A3D-AEF6-0355F4EB7EC6}" srcId="{B4A6EEED-2AC1-46E3-8B4E-55AF15A13291}" destId="{8D20AE2B-EFD3-4874-812F-2722B4721979}" srcOrd="0" destOrd="0" parTransId="{20703BF0-D9FD-48CF-9E14-ED7CF0AD2576}" sibTransId="{0F85012F-71BF-42B0-9966-886E45812482}"/>
    <dgm:cxn modelId="{6DB0F13F-6DB4-405A-9E9E-7247AC7A6B8F}" srcId="{B4A6EEED-2AC1-46E3-8B4E-55AF15A13291}" destId="{4747253E-6692-477E-B654-E826F5D0F77F}" srcOrd="4" destOrd="0" parTransId="{CADB1BDA-CDAE-47C2-9033-A8E08DCE9901}" sibTransId="{5552442A-5C60-4047-95E2-0801B4E74C24}"/>
    <dgm:cxn modelId="{4DFC1B76-3B96-491A-8E98-5D905CC49E8F}" type="presOf" srcId="{4747253E-6692-477E-B654-E826F5D0F77F}" destId="{E034728B-0724-4611-ADC0-E63F2CFE54D7}" srcOrd="1" destOrd="0" presId="urn:microsoft.com/office/officeart/2005/8/layout/vProcess5"/>
    <dgm:cxn modelId="{E837181A-4901-4FED-9146-A484A1E1C0CC}" type="presOf" srcId="{8D20AE2B-EFD3-4874-812F-2722B4721979}" destId="{6EBA69FB-4465-4A6A-986D-FE4E597C903B}" srcOrd="0" destOrd="0" presId="urn:microsoft.com/office/officeart/2005/8/layout/vProcess5"/>
    <dgm:cxn modelId="{E0EC13E2-B588-4462-B61A-22264229B630}" type="presOf" srcId="{8D20AE2B-EFD3-4874-812F-2722B4721979}" destId="{F25E375E-DEEE-4664-9278-9BB32A87EE4A}" srcOrd="1" destOrd="0" presId="urn:microsoft.com/office/officeart/2005/8/layout/vProcess5"/>
    <dgm:cxn modelId="{3CF5CA50-96A9-49F3-BDBA-9C1AD61ADED7}" type="presOf" srcId="{230BDE31-86AA-40C3-A277-551294D40612}" destId="{DB0B7F72-282D-42FA-A78F-F74606AB2714}" srcOrd="1" destOrd="0" presId="urn:microsoft.com/office/officeart/2005/8/layout/vProcess5"/>
    <dgm:cxn modelId="{1FA80C8F-2DF0-44E0-AF46-1D50D96BFBB4}" type="presOf" srcId="{230BDE31-86AA-40C3-A277-551294D40612}" destId="{DBB3EC69-9E01-419D-9122-6BC227F6B544}" srcOrd="0" destOrd="0" presId="urn:microsoft.com/office/officeart/2005/8/layout/vProcess5"/>
    <dgm:cxn modelId="{75DA1E93-06E0-4447-AD79-6925BC1AB0B9}" srcId="{B4A6EEED-2AC1-46E3-8B4E-55AF15A13291}" destId="{230BDE31-86AA-40C3-A277-551294D40612}" srcOrd="3" destOrd="0" parTransId="{16EAB3DF-B733-4C95-B886-289461371431}" sibTransId="{FA5562E3-8DD1-4BE4-B381-5EA65DD44C37}"/>
    <dgm:cxn modelId="{1AEA71F3-7B9A-49D3-A7A1-1CC0811584BA}" type="presOf" srcId="{0DC69201-F98B-4FBF-BD70-20EFA0C3FDCD}" destId="{39B774E6-53DC-48F3-B0C9-B7C2C3BE2847}" srcOrd="0" destOrd="0" presId="urn:microsoft.com/office/officeart/2005/8/layout/vProcess5"/>
    <dgm:cxn modelId="{A1F650A5-4887-4586-B88B-10AD2B457C4A}" type="presOf" srcId="{FA5562E3-8DD1-4BE4-B381-5EA65DD44C37}" destId="{3CD641CD-1E90-4733-AB72-882A74380D6A}" srcOrd="0" destOrd="0" presId="urn:microsoft.com/office/officeart/2005/8/layout/vProcess5"/>
    <dgm:cxn modelId="{7937B78B-E491-4C16-A33C-0AA93474DB47}" type="presOf" srcId="{4747253E-6692-477E-B654-E826F5D0F77F}" destId="{5F82401F-BE1E-440E-B36E-8F7FC4FF1FE2}" srcOrd="0" destOrd="0" presId="urn:microsoft.com/office/officeart/2005/8/layout/vProcess5"/>
    <dgm:cxn modelId="{7E069891-DB10-4A94-95C6-5F706D3295BE}" type="presOf" srcId="{FDDF9885-F0B4-41E6-9DFE-7A30D972D0EF}" destId="{7EF0DC3E-343C-4CB6-9C5A-BA801B5E4794}" srcOrd="1" destOrd="0" presId="urn:microsoft.com/office/officeart/2005/8/layout/vProcess5"/>
    <dgm:cxn modelId="{5A8A4859-5260-4F91-87C8-4B2EEADCD645}" type="presOf" srcId="{0F85012F-71BF-42B0-9966-886E45812482}" destId="{B69FB4DF-5CF6-4C7E-962F-E74045B5EE19}" srcOrd="0" destOrd="0" presId="urn:microsoft.com/office/officeart/2005/8/layout/vProcess5"/>
    <dgm:cxn modelId="{0823C3B7-4FC9-44D3-88B1-0CF75338B4DF}" type="presOf" srcId="{2577C097-FB0C-4266-9443-82775D6CC229}" destId="{E8A6D40B-27DA-49EA-A343-A4A02EBFAE1F}" srcOrd="0" destOrd="0" presId="urn:microsoft.com/office/officeart/2005/8/layout/vProcess5"/>
    <dgm:cxn modelId="{7C511C71-79DA-436B-87EC-9980F2738B29}" srcId="{B4A6EEED-2AC1-46E3-8B4E-55AF15A13291}" destId="{FDDF9885-F0B4-41E6-9DFE-7A30D972D0EF}" srcOrd="2" destOrd="0" parTransId="{0D36A1F8-5503-45EC-A6F3-11D0B5BF4162}" sibTransId="{2577C097-FB0C-4266-9443-82775D6CC229}"/>
    <dgm:cxn modelId="{34CDBECB-2E09-4310-BAA7-E12B7CA261F3}" type="presOf" srcId="{FDDF9885-F0B4-41E6-9DFE-7A30D972D0EF}" destId="{E6079DD6-85BE-4C27-8871-B3E5BBB099D8}" srcOrd="0" destOrd="0" presId="urn:microsoft.com/office/officeart/2005/8/layout/vProcess5"/>
    <dgm:cxn modelId="{6DC4C3BB-AB8B-4DCC-9CF9-F04979FE3711}" srcId="{B4A6EEED-2AC1-46E3-8B4E-55AF15A13291}" destId="{0DC69201-F98B-4FBF-BD70-20EFA0C3FDCD}" srcOrd="1" destOrd="0" parTransId="{7726E34E-0D68-4717-9036-4BE3587B74BD}" sibTransId="{1C300947-483C-4BAE-A58C-E1976BC8C76E}"/>
    <dgm:cxn modelId="{9ADE9BDF-C061-4D77-9F66-96A3F3D154F2}" type="presOf" srcId="{0DC69201-F98B-4FBF-BD70-20EFA0C3FDCD}" destId="{291EEEF1-D68A-4B1A-B250-219F0CA50A8D}" srcOrd="1" destOrd="0" presId="urn:microsoft.com/office/officeart/2005/8/layout/vProcess5"/>
    <dgm:cxn modelId="{F82B83D8-6954-489D-993B-65A3B56473A8}" type="presOf" srcId="{1C300947-483C-4BAE-A58C-E1976BC8C76E}" destId="{3B8856C2-ABEE-4F42-8619-1FD506302B03}" srcOrd="0" destOrd="0" presId="urn:microsoft.com/office/officeart/2005/8/layout/vProcess5"/>
    <dgm:cxn modelId="{BF6641C3-1053-4521-9B84-7E3E08697412}" type="presOf" srcId="{B4A6EEED-2AC1-46E3-8B4E-55AF15A13291}" destId="{B72A27BF-2740-4589-BDC3-67C28B832196}" srcOrd="0" destOrd="0" presId="urn:microsoft.com/office/officeart/2005/8/layout/vProcess5"/>
    <dgm:cxn modelId="{745D8344-8177-49E7-8D08-0B6E1EA0E1B3}" type="presParOf" srcId="{B72A27BF-2740-4589-BDC3-67C28B832196}" destId="{FB05E96B-432B-48B7-9894-51432F93A3DE}" srcOrd="0" destOrd="0" presId="urn:microsoft.com/office/officeart/2005/8/layout/vProcess5"/>
    <dgm:cxn modelId="{03D9A58B-EB17-4031-968B-D068B9793D61}" type="presParOf" srcId="{B72A27BF-2740-4589-BDC3-67C28B832196}" destId="{6EBA69FB-4465-4A6A-986D-FE4E597C903B}" srcOrd="1" destOrd="0" presId="urn:microsoft.com/office/officeart/2005/8/layout/vProcess5"/>
    <dgm:cxn modelId="{100D7700-9DA1-4644-BB03-36F97FB289EB}" type="presParOf" srcId="{B72A27BF-2740-4589-BDC3-67C28B832196}" destId="{39B774E6-53DC-48F3-B0C9-B7C2C3BE2847}" srcOrd="2" destOrd="0" presId="urn:microsoft.com/office/officeart/2005/8/layout/vProcess5"/>
    <dgm:cxn modelId="{D0FD76BA-92B8-43B4-91DE-9D3B7FA79AA5}" type="presParOf" srcId="{B72A27BF-2740-4589-BDC3-67C28B832196}" destId="{E6079DD6-85BE-4C27-8871-B3E5BBB099D8}" srcOrd="3" destOrd="0" presId="urn:microsoft.com/office/officeart/2005/8/layout/vProcess5"/>
    <dgm:cxn modelId="{EFB89D97-160C-4D6C-B406-CECB6B8D792F}" type="presParOf" srcId="{B72A27BF-2740-4589-BDC3-67C28B832196}" destId="{DBB3EC69-9E01-419D-9122-6BC227F6B544}" srcOrd="4" destOrd="0" presId="urn:microsoft.com/office/officeart/2005/8/layout/vProcess5"/>
    <dgm:cxn modelId="{B4849927-E073-41C7-B7BA-A5F3B87EB300}" type="presParOf" srcId="{B72A27BF-2740-4589-BDC3-67C28B832196}" destId="{5F82401F-BE1E-440E-B36E-8F7FC4FF1FE2}" srcOrd="5" destOrd="0" presId="urn:microsoft.com/office/officeart/2005/8/layout/vProcess5"/>
    <dgm:cxn modelId="{7FE5E9EB-91E2-43B4-B00E-83E339936504}" type="presParOf" srcId="{B72A27BF-2740-4589-BDC3-67C28B832196}" destId="{B69FB4DF-5CF6-4C7E-962F-E74045B5EE19}" srcOrd="6" destOrd="0" presId="urn:microsoft.com/office/officeart/2005/8/layout/vProcess5"/>
    <dgm:cxn modelId="{BB50E0F1-712B-4751-9561-8CD7DDFAEEC6}" type="presParOf" srcId="{B72A27BF-2740-4589-BDC3-67C28B832196}" destId="{3B8856C2-ABEE-4F42-8619-1FD506302B03}" srcOrd="7" destOrd="0" presId="urn:microsoft.com/office/officeart/2005/8/layout/vProcess5"/>
    <dgm:cxn modelId="{3924EB2D-5D33-481E-8FDB-53589D232419}" type="presParOf" srcId="{B72A27BF-2740-4589-BDC3-67C28B832196}" destId="{E8A6D40B-27DA-49EA-A343-A4A02EBFAE1F}" srcOrd="8" destOrd="0" presId="urn:microsoft.com/office/officeart/2005/8/layout/vProcess5"/>
    <dgm:cxn modelId="{3B171E5B-7F82-4D50-B84C-C3AD4704F496}" type="presParOf" srcId="{B72A27BF-2740-4589-BDC3-67C28B832196}" destId="{3CD641CD-1E90-4733-AB72-882A74380D6A}" srcOrd="9" destOrd="0" presId="urn:microsoft.com/office/officeart/2005/8/layout/vProcess5"/>
    <dgm:cxn modelId="{8CA77CE5-09FC-40BD-9FE5-ABEF11384C0D}" type="presParOf" srcId="{B72A27BF-2740-4589-BDC3-67C28B832196}" destId="{F25E375E-DEEE-4664-9278-9BB32A87EE4A}" srcOrd="10" destOrd="0" presId="urn:microsoft.com/office/officeart/2005/8/layout/vProcess5"/>
    <dgm:cxn modelId="{77B60706-87B7-45E3-9553-F5E36B3D4891}" type="presParOf" srcId="{B72A27BF-2740-4589-BDC3-67C28B832196}" destId="{291EEEF1-D68A-4B1A-B250-219F0CA50A8D}" srcOrd="11" destOrd="0" presId="urn:microsoft.com/office/officeart/2005/8/layout/vProcess5"/>
    <dgm:cxn modelId="{1E4B63C7-4C6C-4416-907F-9E2F5FDCE8A5}" type="presParOf" srcId="{B72A27BF-2740-4589-BDC3-67C28B832196}" destId="{7EF0DC3E-343C-4CB6-9C5A-BA801B5E4794}" srcOrd="12" destOrd="0" presId="urn:microsoft.com/office/officeart/2005/8/layout/vProcess5"/>
    <dgm:cxn modelId="{B9CE520C-C615-40E2-9764-B2111D78DE64}" type="presParOf" srcId="{B72A27BF-2740-4589-BDC3-67C28B832196}" destId="{DB0B7F72-282D-42FA-A78F-F74606AB2714}" srcOrd="13" destOrd="0" presId="urn:microsoft.com/office/officeart/2005/8/layout/vProcess5"/>
    <dgm:cxn modelId="{CDCCC4E7-F1BD-40B7-ACA7-27FE15B44CBB}" type="presParOf" srcId="{B72A27BF-2740-4589-BDC3-67C28B832196}" destId="{E034728B-0724-4611-ADC0-E63F2CFE54D7}"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9CFDD8-6995-44C9-B665-7AEB9F6E687A}"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l-GR"/>
        </a:p>
      </dgm:t>
    </dgm:pt>
    <dgm:pt modelId="{4B6DAB74-2672-40FD-8537-AE40998E2A35}">
      <dgm:prSet phldrT="[Κείμενο]">
        <dgm:style>
          <a:lnRef idx="2">
            <a:schemeClr val="dk1"/>
          </a:lnRef>
          <a:fillRef idx="1">
            <a:schemeClr val="lt1"/>
          </a:fillRef>
          <a:effectRef idx="0">
            <a:schemeClr val="dk1"/>
          </a:effectRef>
          <a:fontRef idx="minor">
            <a:schemeClr val="dk1"/>
          </a:fontRef>
        </dgm:style>
      </dgm:prSet>
      <dgm:spPr/>
      <dgm:t>
        <a:bodyPr/>
        <a:lstStyle/>
        <a:p>
          <a:pPr algn="just"/>
          <a:r>
            <a:rPr lang="el-GR" b="1" dirty="0" err="1" smtClean="0">
              <a:solidFill>
                <a:schemeClr val="tx1"/>
              </a:solidFill>
            </a:rPr>
            <a:t>Μικρο</a:t>
          </a:r>
          <a:r>
            <a:rPr lang="el-GR" b="1" dirty="0" smtClean="0">
              <a:solidFill>
                <a:schemeClr val="tx1"/>
              </a:solidFill>
            </a:rPr>
            <a:t> - επίπεδο</a:t>
          </a:r>
          <a:r>
            <a:rPr lang="el-GR" b="0" dirty="0" smtClean="0">
              <a:solidFill>
                <a:schemeClr val="tx1"/>
              </a:solidFill>
            </a:rPr>
            <a:t>: Πρόκειται για τις ανάγκες που αφορούν ένα άτομο ή μια μικρή ομάδα ατόμων.</a:t>
          </a:r>
          <a:endParaRPr lang="el-GR" b="0" dirty="0">
            <a:solidFill>
              <a:schemeClr val="tx1"/>
            </a:solidFill>
          </a:endParaRPr>
        </a:p>
      </dgm:t>
    </dgm:pt>
    <dgm:pt modelId="{CFDA6E72-0088-4287-92D0-6C474C7F28A4}" type="parTrans" cxnId="{30AD2088-E4E7-4503-B7CF-3613A772C89B}">
      <dgm:prSet/>
      <dgm:spPr/>
      <dgm:t>
        <a:bodyPr/>
        <a:lstStyle/>
        <a:p>
          <a:endParaRPr lang="el-GR"/>
        </a:p>
      </dgm:t>
    </dgm:pt>
    <dgm:pt modelId="{B802F38B-8D24-4A35-BB52-29ACF13DDF1A}" type="sibTrans" cxnId="{30AD2088-E4E7-4503-B7CF-3613A772C89B}">
      <dgm:prSet/>
      <dgm:spPr/>
      <dgm:t>
        <a:bodyPr/>
        <a:lstStyle/>
        <a:p>
          <a:endParaRPr lang="el-GR"/>
        </a:p>
      </dgm:t>
    </dgm:pt>
    <dgm:pt modelId="{FC0D4130-4E79-4F1E-9A6C-D0ACF2DBABA7}">
      <dgm:prSet phldrT="[Κείμενο]"/>
      <dgm:spPr>
        <a:solidFill>
          <a:schemeClr val="accent1">
            <a:lumMod val="60000"/>
            <a:lumOff val="40000"/>
          </a:schemeClr>
        </a:solidFill>
      </dgm:spPr>
      <dgm:t>
        <a:bodyPr/>
        <a:lstStyle/>
        <a:p>
          <a:r>
            <a:rPr lang="el-GR" dirty="0" smtClean="0">
              <a:solidFill>
                <a:schemeClr val="tx1"/>
              </a:solidFill>
            </a:rPr>
            <a:t> </a:t>
          </a:r>
          <a:r>
            <a:rPr lang="el-GR" b="1" dirty="0" err="1" smtClean="0">
              <a:solidFill>
                <a:schemeClr val="tx1"/>
              </a:solidFill>
            </a:rPr>
            <a:t>Μεσο</a:t>
          </a:r>
          <a:r>
            <a:rPr lang="el-GR" b="1" dirty="0" smtClean="0">
              <a:solidFill>
                <a:schemeClr val="tx1"/>
              </a:solidFill>
            </a:rPr>
            <a:t> – επίπεδο: </a:t>
          </a:r>
          <a:r>
            <a:rPr lang="el-GR" dirty="0" smtClean="0">
              <a:solidFill>
                <a:schemeClr val="tx1"/>
              </a:solidFill>
            </a:rPr>
            <a:t>Εδώ εντάσσονται οι ανάγκες   που εντοπίζονται σε οργανισμούς και φορείς.</a:t>
          </a:r>
          <a:endParaRPr lang="el-GR" dirty="0">
            <a:solidFill>
              <a:schemeClr val="tx1"/>
            </a:solidFill>
          </a:endParaRPr>
        </a:p>
      </dgm:t>
    </dgm:pt>
    <dgm:pt modelId="{5189FA02-1B32-4568-AA3E-5FB613A2B9DE}" type="parTrans" cxnId="{CA45C360-93C6-4C6B-9C2A-B06C33A91832}">
      <dgm:prSet/>
      <dgm:spPr/>
      <dgm:t>
        <a:bodyPr/>
        <a:lstStyle/>
        <a:p>
          <a:endParaRPr lang="el-GR"/>
        </a:p>
      </dgm:t>
    </dgm:pt>
    <dgm:pt modelId="{66F82A22-E5B0-413F-9063-24BA181888A4}" type="sibTrans" cxnId="{CA45C360-93C6-4C6B-9C2A-B06C33A91832}">
      <dgm:prSet/>
      <dgm:spPr/>
      <dgm:t>
        <a:bodyPr/>
        <a:lstStyle/>
        <a:p>
          <a:endParaRPr lang="el-GR"/>
        </a:p>
      </dgm:t>
    </dgm:pt>
    <dgm:pt modelId="{63EE9FF8-C3CF-4E42-AAFB-F7A33B545219}">
      <dgm:prSet phldrT="[Κείμενο]">
        <dgm:style>
          <a:lnRef idx="2">
            <a:schemeClr val="dk1"/>
          </a:lnRef>
          <a:fillRef idx="1">
            <a:schemeClr val="lt1"/>
          </a:fillRef>
          <a:effectRef idx="0">
            <a:schemeClr val="dk1"/>
          </a:effectRef>
          <a:fontRef idx="minor">
            <a:schemeClr val="dk1"/>
          </a:fontRef>
        </dgm:style>
      </dgm:prSet>
      <dgm:spPr/>
      <dgm:t>
        <a:bodyPr/>
        <a:lstStyle/>
        <a:p>
          <a:pPr algn="just"/>
          <a:r>
            <a:rPr lang="el-GR" b="1" dirty="0" err="1" smtClean="0">
              <a:solidFill>
                <a:schemeClr val="tx1"/>
              </a:solidFill>
            </a:rPr>
            <a:t>Μακρο</a:t>
          </a:r>
          <a:r>
            <a:rPr lang="el-GR" b="1" dirty="0" smtClean="0">
              <a:solidFill>
                <a:schemeClr val="tx1"/>
              </a:solidFill>
            </a:rPr>
            <a:t>-επίπεδο: </a:t>
          </a:r>
          <a:r>
            <a:rPr lang="el-GR" dirty="0" smtClean="0">
              <a:solidFill>
                <a:schemeClr val="tx1"/>
              </a:solidFill>
            </a:rPr>
            <a:t>πρόκειται για τις ανάγκες που αφορούν μεγάλα τμήματα του πληθυσμού ή συστήματα (ανάγκες εκπαιδευτικών ενός νομού ή μιας περιφέρειας).</a:t>
          </a:r>
          <a:endParaRPr lang="el-GR" dirty="0">
            <a:solidFill>
              <a:schemeClr val="tx1"/>
            </a:solidFill>
          </a:endParaRPr>
        </a:p>
      </dgm:t>
    </dgm:pt>
    <dgm:pt modelId="{84FDB99E-2272-40EC-A849-6637629F4469}" type="parTrans" cxnId="{43EB6E7B-3871-482B-AD62-591C799D9701}">
      <dgm:prSet/>
      <dgm:spPr/>
      <dgm:t>
        <a:bodyPr/>
        <a:lstStyle/>
        <a:p>
          <a:endParaRPr lang="el-GR"/>
        </a:p>
      </dgm:t>
    </dgm:pt>
    <dgm:pt modelId="{DA4ABAC9-9AC5-4192-81DA-11134AF067DD}" type="sibTrans" cxnId="{43EB6E7B-3871-482B-AD62-591C799D9701}">
      <dgm:prSet/>
      <dgm:spPr/>
      <dgm:t>
        <a:bodyPr/>
        <a:lstStyle/>
        <a:p>
          <a:endParaRPr lang="el-GR"/>
        </a:p>
      </dgm:t>
    </dgm:pt>
    <dgm:pt modelId="{01E75092-1472-450D-A413-46C64C609F9B}" type="pres">
      <dgm:prSet presAssocID="{F69CFDD8-6995-44C9-B665-7AEB9F6E687A}" presName="linear" presStyleCnt="0">
        <dgm:presLayoutVars>
          <dgm:dir/>
          <dgm:resizeHandles val="exact"/>
        </dgm:presLayoutVars>
      </dgm:prSet>
      <dgm:spPr/>
      <dgm:t>
        <a:bodyPr/>
        <a:lstStyle/>
        <a:p>
          <a:endParaRPr lang="el-GR"/>
        </a:p>
      </dgm:t>
    </dgm:pt>
    <dgm:pt modelId="{4450A2CC-4268-4B56-BB03-A0B0C31820A8}" type="pres">
      <dgm:prSet presAssocID="{4B6DAB74-2672-40FD-8537-AE40998E2A35}" presName="comp" presStyleCnt="0"/>
      <dgm:spPr/>
    </dgm:pt>
    <dgm:pt modelId="{0F93DE07-6477-42AB-BD83-B0D40A929E1D}" type="pres">
      <dgm:prSet presAssocID="{4B6DAB74-2672-40FD-8537-AE40998E2A35}" presName="box" presStyleLbl="node1" presStyleIdx="0" presStyleCnt="3" custLinFactNeighborX="1142" custLinFactNeighborY="-64533"/>
      <dgm:spPr/>
      <dgm:t>
        <a:bodyPr/>
        <a:lstStyle/>
        <a:p>
          <a:endParaRPr lang="el-GR"/>
        </a:p>
      </dgm:t>
    </dgm:pt>
    <dgm:pt modelId="{E94C9482-A0CF-409A-9DB5-0E01CFC29D49}" type="pres">
      <dgm:prSet presAssocID="{4B6DAB74-2672-40FD-8537-AE40998E2A35}" presName="img" presStyleLbl="fgImgPlace1" presStyleIdx="0" presStyleCnt="3" custLinFactNeighborX="1355" custLinFactNeighborY="-3609"/>
      <dgm:spPr>
        <a:blipFill rotWithShape="0">
          <a:blip xmlns:r="http://schemas.openxmlformats.org/officeDocument/2006/relationships" r:embed="rId1"/>
          <a:stretch>
            <a:fillRect/>
          </a:stretch>
        </a:blipFill>
      </dgm:spPr>
    </dgm:pt>
    <dgm:pt modelId="{38975B39-74CD-4E4A-B7A1-F9762CE3A856}" type="pres">
      <dgm:prSet presAssocID="{4B6DAB74-2672-40FD-8537-AE40998E2A35}" presName="text" presStyleLbl="node1" presStyleIdx="0" presStyleCnt="3">
        <dgm:presLayoutVars>
          <dgm:bulletEnabled val="1"/>
        </dgm:presLayoutVars>
      </dgm:prSet>
      <dgm:spPr/>
      <dgm:t>
        <a:bodyPr/>
        <a:lstStyle/>
        <a:p>
          <a:endParaRPr lang="el-GR"/>
        </a:p>
      </dgm:t>
    </dgm:pt>
    <dgm:pt modelId="{5624FEFA-C87B-4FA7-A56E-D781EB396EE0}" type="pres">
      <dgm:prSet presAssocID="{B802F38B-8D24-4A35-BB52-29ACF13DDF1A}" presName="spacer" presStyleCnt="0"/>
      <dgm:spPr/>
    </dgm:pt>
    <dgm:pt modelId="{1C48481F-3D91-4897-842F-468388AF3050}" type="pres">
      <dgm:prSet presAssocID="{FC0D4130-4E79-4F1E-9A6C-D0ACF2DBABA7}" presName="comp" presStyleCnt="0"/>
      <dgm:spPr/>
    </dgm:pt>
    <dgm:pt modelId="{8570D0DB-E290-4665-BBE9-1C74123CD618}" type="pres">
      <dgm:prSet presAssocID="{FC0D4130-4E79-4F1E-9A6C-D0ACF2DBABA7}" presName="box" presStyleLbl="node1" presStyleIdx="1" presStyleCnt="3"/>
      <dgm:spPr/>
      <dgm:t>
        <a:bodyPr/>
        <a:lstStyle/>
        <a:p>
          <a:endParaRPr lang="el-GR"/>
        </a:p>
      </dgm:t>
    </dgm:pt>
    <dgm:pt modelId="{5DFE604C-F2E1-4E76-9C4B-32327F03C927}" type="pres">
      <dgm:prSet presAssocID="{FC0D4130-4E79-4F1E-9A6C-D0ACF2DBABA7}" presName="img" presStyleLbl="fgImgPlace1" presStyleIdx="1" presStyleCnt="3" custScaleX="105758" custScaleY="105021"/>
      <dgm:spPr>
        <a:blipFill rotWithShape="0">
          <a:blip xmlns:r="http://schemas.openxmlformats.org/officeDocument/2006/relationships" r:embed="rId2"/>
          <a:stretch>
            <a:fillRect/>
          </a:stretch>
        </a:blipFill>
      </dgm:spPr>
    </dgm:pt>
    <dgm:pt modelId="{16858637-3001-4BC7-9531-818341D25BE2}" type="pres">
      <dgm:prSet presAssocID="{FC0D4130-4E79-4F1E-9A6C-D0ACF2DBABA7}" presName="text" presStyleLbl="node1" presStyleIdx="1" presStyleCnt="3">
        <dgm:presLayoutVars>
          <dgm:bulletEnabled val="1"/>
        </dgm:presLayoutVars>
      </dgm:prSet>
      <dgm:spPr/>
      <dgm:t>
        <a:bodyPr/>
        <a:lstStyle/>
        <a:p>
          <a:endParaRPr lang="el-GR"/>
        </a:p>
      </dgm:t>
    </dgm:pt>
    <dgm:pt modelId="{7E015553-E338-43CA-93B0-434C1C973BDA}" type="pres">
      <dgm:prSet presAssocID="{66F82A22-E5B0-413F-9063-24BA181888A4}" presName="spacer" presStyleCnt="0"/>
      <dgm:spPr/>
    </dgm:pt>
    <dgm:pt modelId="{850B9BC4-6A16-43BF-ACA0-D1FCB91C99FB}" type="pres">
      <dgm:prSet presAssocID="{63EE9FF8-C3CF-4E42-AAFB-F7A33B545219}" presName="comp" presStyleCnt="0"/>
      <dgm:spPr/>
    </dgm:pt>
    <dgm:pt modelId="{D10C7E36-1584-4033-A55B-D795B8E0A85A}" type="pres">
      <dgm:prSet presAssocID="{63EE9FF8-C3CF-4E42-AAFB-F7A33B545219}" presName="box" presStyleLbl="node1" presStyleIdx="2" presStyleCnt="3"/>
      <dgm:spPr/>
      <dgm:t>
        <a:bodyPr/>
        <a:lstStyle/>
        <a:p>
          <a:endParaRPr lang="el-GR"/>
        </a:p>
      </dgm:t>
    </dgm:pt>
    <dgm:pt modelId="{97FE8ED2-F940-4FB7-8E3F-7604461C293F}" type="pres">
      <dgm:prSet presAssocID="{63EE9FF8-C3CF-4E42-AAFB-F7A33B545219}" presName="img" presStyleLbl="fgImgPlace1" presStyleIdx="2" presStyleCnt="3"/>
      <dgm:spPr>
        <a:blipFill rotWithShape="0">
          <a:blip xmlns:r="http://schemas.openxmlformats.org/officeDocument/2006/relationships" r:embed="rId3"/>
          <a:stretch>
            <a:fillRect/>
          </a:stretch>
        </a:blipFill>
      </dgm:spPr>
    </dgm:pt>
    <dgm:pt modelId="{310FCDA9-9179-422C-8853-57B9F6F34F95}" type="pres">
      <dgm:prSet presAssocID="{63EE9FF8-C3CF-4E42-AAFB-F7A33B545219}" presName="text" presStyleLbl="node1" presStyleIdx="2" presStyleCnt="3">
        <dgm:presLayoutVars>
          <dgm:bulletEnabled val="1"/>
        </dgm:presLayoutVars>
      </dgm:prSet>
      <dgm:spPr/>
      <dgm:t>
        <a:bodyPr/>
        <a:lstStyle/>
        <a:p>
          <a:endParaRPr lang="el-GR"/>
        </a:p>
      </dgm:t>
    </dgm:pt>
  </dgm:ptLst>
  <dgm:cxnLst>
    <dgm:cxn modelId="{55473E93-4AB4-42BE-8B0E-8383DC61AA33}" type="presOf" srcId="{FC0D4130-4E79-4F1E-9A6C-D0ACF2DBABA7}" destId="{16858637-3001-4BC7-9531-818341D25BE2}" srcOrd="1" destOrd="0" presId="urn:microsoft.com/office/officeart/2005/8/layout/vList4"/>
    <dgm:cxn modelId="{30AD2088-E4E7-4503-B7CF-3613A772C89B}" srcId="{F69CFDD8-6995-44C9-B665-7AEB9F6E687A}" destId="{4B6DAB74-2672-40FD-8537-AE40998E2A35}" srcOrd="0" destOrd="0" parTransId="{CFDA6E72-0088-4287-92D0-6C474C7F28A4}" sibTransId="{B802F38B-8D24-4A35-BB52-29ACF13DDF1A}"/>
    <dgm:cxn modelId="{DE1E7568-5412-4700-A24A-0CB121FFE6A9}" type="presOf" srcId="{F69CFDD8-6995-44C9-B665-7AEB9F6E687A}" destId="{01E75092-1472-450D-A413-46C64C609F9B}" srcOrd="0" destOrd="0" presId="urn:microsoft.com/office/officeart/2005/8/layout/vList4"/>
    <dgm:cxn modelId="{865A7B99-C13E-43BE-A802-A8F6843E7D7D}" type="presOf" srcId="{63EE9FF8-C3CF-4E42-AAFB-F7A33B545219}" destId="{310FCDA9-9179-422C-8853-57B9F6F34F95}" srcOrd="1" destOrd="0" presId="urn:microsoft.com/office/officeart/2005/8/layout/vList4"/>
    <dgm:cxn modelId="{43EB6E7B-3871-482B-AD62-591C799D9701}" srcId="{F69CFDD8-6995-44C9-B665-7AEB9F6E687A}" destId="{63EE9FF8-C3CF-4E42-AAFB-F7A33B545219}" srcOrd="2" destOrd="0" parTransId="{84FDB99E-2272-40EC-A849-6637629F4469}" sibTransId="{DA4ABAC9-9AC5-4192-81DA-11134AF067DD}"/>
    <dgm:cxn modelId="{89D831B2-5F5D-4A87-991F-54E1D2D9D8E0}" type="presOf" srcId="{4B6DAB74-2672-40FD-8537-AE40998E2A35}" destId="{38975B39-74CD-4E4A-B7A1-F9762CE3A856}" srcOrd="1" destOrd="0" presId="urn:microsoft.com/office/officeart/2005/8/layout/vList4"/>
    <dgm:cxn modelId="{0D2CD789-9174-4793-8474-72CE4A1B87A8}" type="presOf" srcId="{63EE9FF8-C3CF-4E42-AAFB-F7A33B545219}" destId="{D10C7E36-1584-4033-A55B-D795B8E0A85A}" srcOrd="0" destOrd="0" presId="urn:microsoft.com/office/officeart/2005/8/layout/vList4"/>
    <dgm:cxn modelId="{CA45C360-93C6-4C6B-9C2A-B06C33A91832}" srcId="{F69CFDD8-6995-44C9-B665-7AEB9F6E687A}" destId="{FC0D4130-4E79-4F1E-9A6C-D0ACF2DBABA7}" srcOrd="1" destOrd="0" parTransId="{5189FA02-1B32-4568-AA3E-5FB613A2B9DE}" sibTransId="{66F82A22-E5B0-413F-9063-24BA181888A4}"/>
    <dgm:cxn modelId="{BF829B7E-7CD2-4389-9AAA-F47B81642E3D}" type="presOf" srcId="{4B6DAB74-2672-40FD-8537-AE40998E2A35}" destId="{0F93DE07-6477-42AB-BD83-B0D40A929E1D}" srcOrd="0" destOrd="0" presId="urn:microsoft.com/office/officeart/2005/8/layout/vList4"/>
    <dgm:cxn modelId="{277D399A-0B25-4787-B602-9D068FF7CEF9}" type="presOf" srcId="{FC0D4130-4E79-4F1E-9A6C-D0ACF2DBABA7}" destId="{8570D0DB-E290-4665-BBE9-1C74123CD618}" srcOrd="0" destOrd="0" presId="urn:microsoft.com/office/officeart/2005/8/layout/vList4"/>
    <dgm:cxn modelId="{EB24D060-FF1E-4BA5-BD52-35291D956E4D}" type="presParOf" srcId="{01E75092-1472-450D-A413-46C64C609F9B}" destId="{4450A2CC-4268-4B56-BB03-A0B0C31820A8}" srcOrd="0" destOrd="0" presId="urn:microsoft.com/office/officeart/2005/8/layout/vList4"/>
    <dgm:cxn modelId="{25DF37A3-F6A9-4557-98A4-CBCBB3D45EA7}" type="presParOf" srcId="{4450A2CC-4268-4B56-BB03-A0B0C31820A8}" destId="{0F93DE07-6477-42AB-BD83-B0D40A929E1D}" srcOrd="0" destOrd="0" presId="urn:microsoft.com/office/officeart/2005/8/layout/vList4"/>
    <dgm:cxn modelId="{B49D497D-A706-4F61-A869-2F77B50CAA7D}" type="presParOf" srcId="{4450A2CC-4268-4B56-BB03-A0B0C31820A8}" destId="{E94C9482-A0CF-409A-9DB5-0E01CFC29D49}" srcOrd="1" destOrd="0" presId="urn:microsoft.com/office/officeart/2005/8/layout/vList4"/>
    <dgm:cxn modelId="{C0780B31-0EAA-4AAA-9183-F99681FB5CC6}" type="presParOf" srcId="{4450A2CC-4268-4B56-BB03-A0B0C31820A8}" destId="{38975B39-74CD-4E4A-B7A1-F9762CE3A856}" srcOrd="2" destOrd="0" presId="urn:microsoft.com/office/officeart/2005/8/layout/vList4"/>
    <dgm:cxn modelId="{F3ED8CF9-9ECE-49A8-A2D6-0F9B68B44FFD}" type="presParOf" srcId="{01E75092-1472-450D-A413-46C64C609F9B}" destId="{5624FEFA-C87B-4FA7-A56E-D781EB396EE0}" srcOrd="1" destOrd="0" presId="urn:microsoft.com/office/officeart/2005/8/layout/vList4"/>
    <dgm:cxn modelId="{750B8D88-7812-4D63-8DCD-348AAACF1F61}" type="presParOf" srcId="{01E75092-1472-450D-A413-46C64C609F9B}" destId="{1C48481F-3D91-4897-842F-468388AF3050}" srcOrd="2" destOrd="0" presId="urn:microsoft.com/office/officeart/2005/8/layout/vList4"/>
    <dgm:cxn modelId="{597C5C3C-74C5-48B4-9F4E-3A2139EC23EC}" type="presParOf" srcId="{1C48481F-3D91-4897-842F-468388AF3050}" destId="{8570D0DB-E290-4665-BBE9-1C74123CD618}" srcOrd="0" destOrd="0" presId="urn:microsoft.com/office/officeart/2005/8/layout/vList4"/>
    <dgm:cxn modelId="{E10C792D-6EDC-469A-8E26-FCEA56605ACD}" type="presParOf" srcId="{1C48481F-3D91-4897-842F-468388AF3050}" destId="{5DFE604C-F2E1-4E76-9C4B-32327F03C927}" srcOrd="1" destOrd="0" presId="urn:microsoft.com/office/officeart/2005/8/layout/vList4"/>
    <dgm:cxn modelId="{A8BC94CE-1FB4-4FE9-976D-92C57AED0FC3}" type="presParOf" srcId="{1C48481F-3D91-4897-842F-468388AF3050}" destId="{16858637-3001-4BC7-9531-818341D25BE2}" srcOrd="2" destOrd="0" presId="urn:microsoft.com/office/officeart/2005/8/layout/vList4"/>
    <dgm:cxn modelId="{0B12966B-5E45-47B9-B24F-94D2D8B054EA}" type="presParOf" srcId="{01E75092-1472-450D-A413-46C64C609F9B}" destId="{7E015553-E338-43CA-93B0-434C1C973BDA}" srcOrd="3" destOrd="0" presId="urn:microsoft.com/office/officeart/2005/8/layout/vList4"/>
    <dgm:cxn modelId="{83128423-998E-4885-8A8C-3C5793A70589}" type="presParOf" srcId="{01E75092-1472-450D-A413-46C64C609F9B}" destId="{850B9BC4-6A16-43BF-ACA0-D1FCB91C99FB}" srcOrd="4" destOrd="0" presId="urn:microsoft.com/office/officeart/2005/8/layout/vList4"/>
    <dgm:cxn modelId="{6FAD908E-E092-4739-80E1-AC1157D18DD6}" type="presParOf" srcId="{850B9BC4-6A16-43BF-ACA0-D1FCB91C99FB}" destId="{D10C7E36-1584-4033-A55B-D795B8E0A85A}" srcOrd="0" destOrd="0" presId="urn:microsoft.com/office/officeart/2005/8/layout/vList4"/>
    <dgm:cxn modelId="{6BD92ABC-7191-425E-9A81-964558B7633A}" type="presParOf" srcId="{850B9BC4-6A16-43BF-ACA0-D1FCB91C99FB}" destId="{97FE8ED2-F940-4FB7-8E3F-7604461C293F}" srcOrd="1" destOrd="0" presId="urn:microsoft.com/office/officeart/2005/8/layout/vList4"/>
    <dgm:cxn modelId="{A1BBDE41-ED14-4EB0-A6A4-B9FAF1F69519}" type="presParOf" srcId="{850B9BC4-6A16-43BF-ACA0-D1FCB91C99FB}" destId="{310FCDA9-9179-422C-8853-57B9F6F34F95}"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2A76F12D-2985-47C3-A07C-9F03DD159D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24F83A19-1DC2-46DB-B3A1-ECF7C417E9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9919E1-43AC-4CED-9500-DF4C100BDBF7}" type="datetimeFigureOut">
              <a:rPr lang="en-US" smtClean="0"/>
              <a:pPr/>
              <a:t>4/26/2023</a:t>
            </a:fld>
            <a:endParaRPr lang="en-US"/>
          </a:p>
        </p:txBody>
      </p:sp>
      <p:sp>
        <p:nvSpPr>
          <p:cNvPr id="4" name="Footer Placeholder 3">
            <a:extLst>
              <a:ext uri="{FF2B5EF4-FFF2-40B4-BE49-F238E27FC236}">
                <a16:creationId xmlns="" xmlns:a16="http://schemas.microsoft.com/office/drawing/2014/main" id="{6A3D6289-F1C3-4041-A186-E428808BD1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CE17ECA2-D3CC-4290-9914-977FED6D36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98A85-43CB-4CDC-8FF1-647F52B29F1B}" type="slidenum">
              <a:rPr lang="en-US" smtClean="0"/>
              <a:pPr/>
              <a:t>‹#›</a:t>
            </a:fld>
            <a:endParaRPr lang="en-US"/>
          </a:p>
        </p:txBody>
      </p:sp>
    </p:spTree>
    <p:extLst>
      <p:ext uri="{BB962C8B-B14F-4D97-AF65-F5344CB8AC3E}">
        <p14:creationId xmlns="" xmlns:p14="http://schemas.microsoft.com/office/powerpoint/2010/main" val="2821091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9B7A66-B7EB-42C9-B5DD-873741A09959}" type="datetimeFigureOut">
              <a:rPr lang="en-US" smtClean="0"/>
              <a:pPr/>
              <a:t>4/26/2023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B4569-3B6E-468D-B981-DA515F47BCE4}" type="slidenum">
              <a:rPr lang="en-US" smtClean="0"/>
              <a:pPr/>
              <a:t>‹#›</a:t>
            </a:fld>
            <a:endParaRPr lang="en-US"/>
          </a:p>
        </p:txBody>
      </p:sp>
    </p:spTree>
    <p:extLst>
      <p:ext uri="{BB962C8B-B14F-4D97-AF65-F5344CB8AC3E}">
        <p14:creationId xmlns="" xmlns:p14="http://schemas.microsoft.com/office/powerpoint/2010/main" val="2338208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3B4569-3B6E-468D-B981-DA515F47BCE4}" type="slidenum">
              <a:rPr lang="en-US" smtClean="0"/>
              <a:pPr/>
              <a:t>1</a:t>
            </a:fld>
            <a:endParaRPr lang="en-US"/>
          </a:p>
        </p:txBody>
      </p:sp>
    </p:spTree>
    <p:extLst>
      <p:ext uri="{BB962C8B-B14F-4D97-AF65-F5344CB8AC3E}">
        <p14:creationId xmlns="" xmlns:p14="http://schemas.microsoft.com/office/powerpoint/2010/main" val="3406569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4/26/2023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339071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3141269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383784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890898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2801192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581496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499461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037587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32047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647F38-B617-4D2F-AE0A-013F0C4D2C57}" type="datetimeFigureOut">
              <a:rPr lang="en-US" dirty="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extLst>
      <p:ext uri="{BB962C8B-B14F-4D97-AF65-F5344CB8AC3E}">
        <p14:creationId xmlns="" xmlns:p14="http://schemas.microsoft.com/office/powerpoint/2010/main" val="2274581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27684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pPr/>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extLst>
      <p:ext uri="{BB962C8B-B14F-4D97-AF65-F5344CB8AC3E}">
        <p14:creationId xmlns="" xmlns:p14="http://schemas.microsoft.com/office/powerpoint/2010/main" val="1553812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887871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94342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302961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05521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3208000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4/26/2023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26690140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752FD7-76EF-4EBF-8807-5A08A9C8EA09}"/>
              </a:ext>
            </a:extLst>
          </p:cNvPr>
          <p:cNvSpPr>
            <a:spLocks noGrp="1"/>
          </p:cNvSpPr>
          <p:nvPr>
            <p:ph type="ctrTitle"/>
          </p:nvPr>
        </p:nvSpPr>
        <p:spPr/>
        <p:txBody>
          <a:bodyPr/>
          <a:lstStyle/>
          <a:p>
            <a:r>
              <a:rPr lang="el-GR" sz="3200" dirty="0" smtClean="0"/>
              <a:t>ΣΧΕΔΙΑΣΜΟΣ ΠΡΟΓΡΑΜΜΑΤΩΝ ΕΚΠΑΙΔΕΥΣΗΣ ΕΝΗΛΙΚΩΝ</a:t>
            </a:r>
            <a:endParaRPr lang="en-US" sz="3200" dirty="0"/>
          </a:p>
        </p:txBody>
      </p:sp>
      <p:sp>
        <p:nvSpPr>
          <p:cNvPr id="3" name="Subtitle 2">
            <a:extLst>
              <a:ext uri="{FF2B5EF4-FFF2-40B4-BE49-F238E27FC236}">
                <a16:creationId xmlns="" xmlns:a16="http://schemas.microsoft.com/office/drawing/2014/main" id="{F4C8D8C1-1062-49B2-BB56-D9F8E5DA6EB6}"/>
              </a:ext>
            </a:extLst>
          </p:cNvPr>
          <p:cNvSpPr>
            <a:spLocks noGrp="1"/>
          </p:cNvSpPr>
          <p:nvPr>
            <p:ph type="subTitle" idx="1"/>
          </p:nvPr>
        </p:nvSpPr>
        <p:spPr/>
        <p:txBody>
          <a:bodyPr>
            <a:normAutofit lnSpcReduction="10000"/>
          </a:bodyPr>
          <a:lstStyle/>
          <a:p>
            <a:r>
              <a:rPr lang="el-GR" smtClean="0"/>
              <a:t>ΤΜΗΜΑ </a:t>
            </a:r>
            <a:r>
              <a:rPr lang="el-GR" smtClean="0"/>
              <a:t>ΙΣΤΟΡΙΑΣ ΑΡΧΑΙΟΛΟΓΙΑΣ</a:t>
            </a:r>
            <a:endParaRPr lang="el-GR" dirty="0" smtClean="0"/>
          </a:p>
          <a:p>
            <a:r>
              <a:rPr lang="el-GR" dirty="0" smtClean="0"/>
              <a:t>ΚΑΡΑΝΙΚΟΛΑ ΖΩΗ</a:t>
            </a:r>
          </a:p>
          <a:p>
            <a:r>
              <a:rPr lang="el-GR" dirty="0" smtClean="0"/>
              <a:t>ΕΔΙΠ</a:t>
            </a:r>
            <a:endParaRPr lang="en-US" dirty="0"/>
          </a:p>
        </p:txBody>
      </p:sp>
    </p:spTree>
    <p:extLst>
      <p:ext uri="{BB962C8B-B14F-4D97-AF65-F5344CB8AC3E}">
        <p14:creationId xmlns="" xmlns:p14="http://schemas.microsoft.com/office/powerpoint/2010/main" val="4262868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Shork</a:t>
            </a:r>
            <a:r>
              <a:rPr lang="en-US" dirty="0" smtClean="0"/>
              <a:t> </a:t>
            </a:r>
            <a:r>
              <a:rPr lang="el-GR" dirty="0" smtClean="0"/>
              <a:t>και </a:t>
            </a:r>
            <a:r>
              <a:rPr lang="en-US" dirty="0" err="1" smtClean="0"/>
              <a:t>Buskey</a:t>
            </a:r>
            <a:r>
              <a:rPr lang="en-US" dirty="0" smtClean="0"/>
              <a:t> (1986)</a:t>
            </a:r>
            <a:r>
              <a:rPr lang="el-GR" dirty="0" smtClean="0"/>
              <a:t>: συμπεράσματα</a:t>
            </a:r>
            <a:endParaRPr lang="el-GR" dirty="0"/>
          </a:p>
        </p:txBody>
      </p:sp>
      <p:sp>
        <p:nvSpPr>
          <p:cNvPr id="3" name="2 - Θέση περιεχομένου"/>
          <p:cNvSpPr>
            <a:spLocks noGrp="1"/>
          </p:cNvSpPr>
          <p:nvPr>
            <p:ph idx="1"/>
          </p:nvPr>
        </p:nvSpPr>
        <p:spPr/>
        <p:txBody>
          <a:bodyPr>
            <a:normAutofit/>
          </a:bodyPr>
          <a:lstStyle/>
          <a:p>
            <a:pPr>
              <a:lnSpc>
                <a:spcPct val="80000"/>
              </a:lnSpc>
            </a:pPr>
            <a:r>
              <a:rPr lang="el-GR" sz="2200" dirty="0" smtClean="0">
                <a:latin typeface="Calibri" pitchFamily="34" charset="0"/>
              </a:rPr>
              <a:t>Τα μοντέλα αναπτύσσονται παράλληλα και μεμονωμένα, καθώς οι συγγραφείς τους δεν επιχειρούν να βελτιώσουν  ή να διευρύνουν υπάρχοντα μοντέλα. Επίσης δεν παρατηρείται ανταλλαγή εμπειριών μεταξύ των διαφορετικών πλαισίων σχεδιασμού, η οποία θα μπορούσε να συνεισφέρει στον εμπλουτισμό των διαδικασιών σε κάθε πλαίσιο. </a:t>
            </a:r>
          </a:p>
          <a:p>
            <a:pPr>
              <a:lnSpc>
                <a:spcPct val="80000"/>
              </a:lnSpc>
            </a:pPr>
            <a:r>
              <a:rPr lang="el-GR" sz="2200" dirty="0" smtClean="0">
                <a:latin typeface="Calibri" pitchFamily="34" charset="0"/>
              </a:rPr>
              <a:t>Παρατηρείται χαμηλός βαθμός θεωρητικής επεξήγησης, ασαφής θεωρητική τεκμηρίωση.</a:t>
            </a:r>
          </a:p>
          <a:p>
            <a:pPr>
              <a:lnSpc>
                <a:spcPct val="80000"/>
              </a:lnSpc>
            </a:pPr>
            <a:r>
              <a:rPr lang="el-GR" sz="2200" dirty="0" smtClean="0">
                <a:latin typeface="Calibri" pitchFamily="34" charset="0"/>
              </a:rPr>
              <a:t>Περιγράφουν αναλυτικά μερικά βήματα με απλή αναφορά στα υπόλοιπα.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Shork</a:t>
            </a:r>
            <a:r>
              <a:rPr lang="en-US" dirty="0" smtClean="0"/>
              <a:t> </a:t>
            </a:r>
            <a:r>
              <a:rPr lang="el-GR" dirty="0" smtClean="0"/>
              <a:t>και </a:t>
            </a:r>
            <a:r>
              <a:rPr lang="en-US" dirty="0" err="1" smtClean="0"/>
              <a:t>Buskey</a:t>
            </a:r>
            <a:r>
              <a:rPr lang="en-US" dirty="0" smtClean="0"/>
              <a:t> (1986)</a:t>
            </a:r>
            <a:r>
              <a:rPr lang="el-GR" dirty="0" smtClean="0"/>
              <a:t>: συμπεράσματα…</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latin typeface="Calibri" pitchFamily="34" charset="0"/>
              </a:rPr>
              <a:t>Οι συγγραφείς φαίνεται να μην αναγνωρίζουν τη χρησιμότητα της προσέγγισής τους σε άλλα περιβάλλοντα.</a:t>
            </a:r>
          </a:p>
          <a:p>
            <a:r>
              <a:rPr lang="el-GR" dirty="0" smtClean="0">
                <a:latin typeface="Calibri" pitchFamily="34" charset="0"/>
              </a:rPr>
              <a:t>Τα περισσότερα μοντέλα αναφέρονται σε δια ζώσης διδασκαλία.</a:t>
            </a:r>
          </a:p>
          <a:p>
            <a:r>
              <a:rPr lang="el-GR" dirty="0" smtClean="0">
                <a:latin typeface="Calibri" pitchFamily="34" charset="0"/>
              </a:rPr>
              <a:t>Ο ρόλος και τα προσόντα των σχεδιαστών δεν αναφέρονται στην πλειονότητα των μοντέλων. </a:t>
            </a:r>
          </a:p>
          <a:p>
            <a:r>
              <a:rPr lang="el-GR" dirty="0" smtClean="0">
                <a:latin typeface="Calibri" pitchFamily="34" charset="0"/>
              </a:rPr>
              <a:t>Επιπλέον, δεν αναγνωρίζεται το γεγονός ότι ο σχεδιασμός αποτελεί συλλογική προσπάθεια και δεν αποσαφηνίζονται οι διακριτοί ρόλοι των συμμετεχόντων στη διαδικασία.</a:t>
            </a:r>
          </a:p>
          <a:p>
            <a:r>
              <a:rPr lang="el-GR" dirty="0" smtClean="0">
                <a:latin typeface="Calibri" pitchFamily="34" charset="0"/>
              </a:rPr>
              <a:t>Ο σχεδιαστής συχνά ταυτίζεται με τον εκπαιδευτή.</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Langenbach</a:t>
            </a:r>
            <a:r>
              <a:rPr lang="en-US" dirty="0" smtClean="0"/>
              <a:t> (1988)</a:t>
            </a:r>
            <a:endParaRPr lang="el-GR" dirty="0"/>
          </a:p>
        </p:txBody>
      </p:sp>
      <p:sp>
        <p:nvSpPr>
          <p:cNvPr id="3" name="2 - Θέση περιεχομένου"/>
          <p:cNvSpPr>
            <a:spLocks noGrp="1"/>
          </p:cNvSpPr>
          <p:nvPr>
            <p:ph idx="1"/>
          </p:nvPr>
        </p:nvSpPr>
        <p:spPr/>
        <p:txBody>
          <a:bodyPr>
            <a:noAutofit/>
          </a:bodyPr>
          <a:lstStyle/>
          <a:p>
            <a:r>
              <a:rPr lang="el-GR" dirty="0" smtClean="0">
                <a:latin typeface="Calibri" pitchFamily="34" charset="0"/>
              </a:rPr>
              <a:t>Δεν υπάρχει συστηματική ενασχόληση ούτε επαρκής πληροφόρηση σχεδιαστών και εκπαιδευτών σε σχέση με τα υπάρχοντα μοντέλα σχεδιασμού.</a:t>
            </a:r>
          </a:p>
          <a:p>
            <a:r>
              <a:rPr lang="el-GR" dirty="0" smtClean="0">
                <a:latin typeface="Calibri" pitchFamily="34" charset="0"/>
              </a:rPr>
              <a:t>Επιλογή μοντέλων με βάση 2 κριτήρια: σαφήνεια σκοπού, επαρκείς λεπτομέρειες σχεδιασμού.</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Langenbach</a:t>
            </a:r>
            <a:r>
              <a:rPr lang="en-US" dirty="0" smtClean="0"/>
              <a:t> (1988)</a:t>
            </a:r>
            <a:endParaRPr lang="el-GR" dirty="0"/>
          </a:p>
        </p:txBody>
      </p:sp>
      <p:sp>
        <p:nvSpPr>
          <p:cNvPr id="3" name="2 - Θέση περιεχομένου"/>
          <p:cNvSpPr>
            <a:spLocks noGrp="1"/>
          </p:cNvSpPr>
          <p:nvPr>
            <p:ph idx="1"/>
          </p:nvPr>
        </p:nvSpPr>
        <p:spPr/>
        <p:txBody>
          <a:bodyPr/>
          <a:lstStyle/>
          <a:p>
            <a:r>
              <a:rPr lang="el-GR" dirty="0" smtClean="0">
                <a:latin typeface="Calibri" pitchFamily="34" charset="0"/>
              </a:rPr>
              <a:t>Τα μοντέλα κατηγοριοποιήθηκαν ως εξής:</a:t>
            </a:r>
          </a:p>
          <a:p>
            <a:pPr marL="285750" lvl="1"/>
            <a:r>
              <a:rPr lang="el-GR" sz="2400" dirty="0" smtClean="0">
                <a:latin typeface="Calibri" pitchFamily="34" charset="0"/>
              </a:rPr>
              <a:t>Αποτελεσματικότητα οργανισμού</a:t>
            </a:r>
          </a:p>
          <a:p>
            <a:pPr marL="285750" lvl="1"/>
            <a:r>
              <a:rPr lang="el-GR" sz="2400" dirty="0" smtClean="0">
                <a:latin typeface="Calibri" pitchFamily="34" charset="0"/>
              </a:rPr>
              <a:t>Ελεύθερη εκπαίδευση</a:t>
            </a:r>
          </a:p>
          <a:p>
            <a:pPr marL="285750" lvl="1"/>
            <a:r>
              <a:rPr lang="el-GR" sz="2400" dirty="0" smtClean="0">
                <a:latin typeface="Calibri" pitchFamily="34" charset="0"/>
              </a:rPr>
              <a:t>Βασική εκπαίδευση ενηλίκων</a:t>
            </a:r>
          </a:p>
          <a:p>
            <a:pPr marL="285750" lvl="1"/>
            <a:r>
              <a:rPr lang="el-GR" sz="2400" dirty="0" smtClean="0">
                <a:latin typeface="Calibri" pitchFamily="34" charset="0"/>
              </a:rPr>
              <a:t>Συνεχιζόμενη επαγγελματική εκπαίδευση</a:t>
            </a:r>
          </a:p>
          <a:p>
            <a:pPr marL="285750" lvl="1"/>
            <a:r>
              <a:rPr lang="el-GR" sz="2400" dirty="0" smtClean="0">
                <a:latin typeface="Calibri" pitchFamily="34" charset="0"/>
              </a:rPr>
              <a:t>Αυτοκατευθυνόμενη μάθηση</a:t>
            </a:r>
          </a:p>
          <a:p>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Langenbach</a:t>
            </a:r>
            <a:r>
              <a:rPr lang="en-US" dirty="0" smtClean="0"/>
              <a:t> (1988</a:t>
            </a:r>
            <a:r>
              <a:rPr lang="el-GR" dirty="0" smtClean="0"/>
              <a:t>): διαπιστώσεις</a:t>
            </a:r>
            <a:endParaRPr lang="el-GR" dirty="0"/>
          </a:p>
        </p:txBody>
      </p:sp>
      <p:sp>
        <p:nvSpPr>
          <p:cNvPr id="3" name="2 - Θέση περιεχομένου"/>
          <p:cNvSpPr>
            <a:spLocks noGrp="1"/>
          </p:cNvSpPr>
          <p:nvPr>
            <p:ph idx="1"/>
          </p:nvPr>
        </p:nvSpPr>
        <p:spPr/>
        <p:txBody>
          <a:bodyPr>
            <a:noAutofit/>
          </a:bodyPr>
          <a:lstStyle/>
          <a:p>
            <a:r>
              <a:rPr lang="el-GR" dirty="0" smtClean="0">
                <a:latin typeface="Calibri" pitchFamily="34" charset="0"/>
              </a:rPr>
              <a:t>Ο βαθμός συμμετοχής των εκπαιδευομένων στη διαδικασία σχεδιασμού </a:t>
            </a:r>
            <a:r>
              <a:rPr lang="el-GR" dirty="0" err="1" smtClean="0">
                <a:latin typeface="Calibri" pitchFamily="34" charset="0"/>
              </a:rPr>
              <a:t>διαφοροπ</a:t>
            </a:r>
            <a:r>
              <a:rPr lang="en-US" dirty="0" smtClean="0">
                <a:latin typeface="Calibri" pitchFamily="34" charset="0"/>
              </a:rPr>
              <a:t>o</a:t>
            </a:r>
            <a:r>
              <a:rPr lang="el-GR" dirty="0" err="1" smtClean="0">
                <a:latin typeface="Calibri" pitchFamily="34" charset="0"/>
              </a:rPr>
              <a:t>ιείται</a:t>
            </a:r>
            <a:r>
              <a:rPr lang="el-GR" dirty="0" smtClean="0">
                <a:latin typeface="Calibri" pitchFamily="34" charset="0"/>
              </a:rPr>
              <a:t> ανάλογα με τον σκοπό </a:t>
            </a:r>
            <a:r>
              <a:rPr lang="el-GR" smtClean="0">
                <a:latin typeface="Calibri" pitchFamily="34" charset="0"/>
              </a:rPr>
              <a:t>του μοντέλου.</a:t>
            </a:r>
            <a:endParaRPr lang="el-GR" dirty="0" smtClean="0">
              <a:latin typeface="Calibri" pitchFamily="34" charset="0"/>
            </a:endParaRPr>
          </a:p>
          <a:p>
            <a:r>
              <a:rPr lang="el-GR" dirty="0" smtClean="0">
                <a:latin typeface="Calibri" pitchFamily="34" charset="0"/>
              </a:rPr>
              <a:t>Η εθελοντική συμμετοχή των εκπαιδευομένων στο πρόγραμμα διαφέρει από κατηγορία σε κατηγορία μοντέλων. Για παράδειγμα σε κάποια μοντέλα αλφαβητισμού η εθελοντική συμμετοχή των εκπαιδευομένων θεωρείται αναγκαία και προβλέπεται από τον σχεδιασμό. </a:t>
            </a:r>
          </a:p>
          <a:p>
            <a:r>
              <a:rPr lang="el-GR" dirty="0" smtClean="0">
                <a:latin typeface="Calibri" pitchFamily="34" charset="0"/>
              </a:rPr>
              <a:t>Η ολόπλευρη ανάπτυξη των εκπαιδευομένων δεν αποτελεί προτεραιότητα στα μοντέλα βελτίωσης της αποτελεσματικότητας οργανισμών και επαγγελματικής κατάρτισης.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Langenbach</a:t>
            </a:r>
            <a:r>
              <a:rPr lang="en-US" dirty="0" smtClean="0"/>
              <a:t> (1988</a:t>
            </a:r>
            <a:r>
              <a:rPr lang="el-GR" dirty="0" smtClean="0"/>
              <a:t>): διαπιστώσεις…</a:t>
            </a:r>
            <a:endParaRPr lang="el-GR" dirty="0"/>
          </a:p>
        </p:txBody>
      </p:sp>
      <p:sp>
        <p:nvSpPr>
          <p:cNvPr id="3" name="2 - Θέση περιεχομένου"/>
          <p:cNvSpPr>
            <a:spLocks noGrp="1"/>
          </p:cNvSpPr>
          <p:nvPr>
            <p:ph idx="1"/>
          </p:nvPr>
        </p:nvSpPr>
        <p:spPr/>
        <p:txBody>
          <a:bodyPr>
            <a:normAutofit/>
          </a:bodyPr>
          <a:lstStyle/>
          <a:p>
            <a:r>
              <a:rPr lang="el-GR" dirty="0" smtClean="0">
                <a:latin typeface="Calibri" pitchFamily="34" charset="0"/>
              </a:rPr>
              <a:t>Υπάρχει ανάγκη διεξαγωγής εμπειρικής έρευνας στον σχεδιασμό των ΠΕ σε διάφορα πλαίσια.</a:t>
            </a:r>
          </a:p>
          <a:p>
            <a:r>
              <a:rPr lang="el-GR" dirty="0" smtClean="0">
                <a:latin typeface="Calibri" pitchFamily="34" charset="0"/>
              </a:rPr>
              <a:t>Κανένα μοντέλο δεν μπορεί να αντιμετωπίσει επαρκώς όλες τις καταστάσεις, αφού ο σχεδιασμός στην εκπαίδευση ενηλίκων δεν μπορεί να υποβαθμιστεί σε έναν απλό κανόνα.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Πρόγραμμα </a:t>
            </a:r>
            <a:endParaRPr lang="el-GR" dirty="0"/>
          </a:p>
        </p:txBody>
      </p:sp>
      <p:sp>
        <p:nvSpPr>
          <p:cNvPr id="3" name="2 - Θέση περιεχομένου"/>
          <p:cNvSpPr>
            <a:spLocks noGrp="1"/>
          </p:cNvSpPr>
          <p:nvPr>
            <p:ph idx="1"/>
          </p:nvPr>
        </p:nvSpPr>
        <p:spPr/>
        <p:txBody>
          <a:bodyPr/>
          <a:lstStyle/>
          <a:p>
            <a:r>
              <a:rPr lang="el-GR" dirty="0" smtClean="0">
                <a:latin typeface="Calibri" pitchFamily="34" charset="0"/>
              </a:rPr>
              <a:t>Με τον όρο </a:t>
            </a:r>
            <a:r>
              <a:rPr lang="el-GR" b="1" dirty="0" smtClean="0">
                <a:latin typeface="Calibri" pitchFamily="34" charset="0"/>
              </a:rPr>
              <a:t>πρόγραμμα </a:t>
            </a:r>
            <a:r>
              <a:rPr lang="el-GR" dirty="0" smtClean="0">
                <a:latin typeface="Calibri" pitchFamily="34" charset="0"/>
              </a:rPr>
              <a:t>θα εννοούμε στη συνέχεια μια </a:t>
            </a:r>
            <a:r>
              <a:rPr lang="el-GR" b="1" u="sng" dirty="0" smtClean="0">
                <a:latin typeface="Calibri" pitchFamily="34" charset="0"/>
              </a:rPr>
              <a:t>οργανωμένη</a:t>
            </a:r>
            <a:r>
              <a:rPr lang="el-GR" b="1" dirty="0" smtClean="0">
                <a:latin typeface="Calibri" pitchFamily="34" charset="0"/>
              </a:rPr>
              <a:t> &amp; </a:t>
            </a:r>
            <a:r>
              <a:rPr lang="el-GR" b="1" u="sng" dirty="0" err="1" smtClean="0">
                <a:latin typeface="Calibri" pitchFamily="34" charset="0"/>
              </a:rPr>
              <a:t>στοχοθετημένη</a:t>
            </a:r>
            <a:r>
              <a:rPr lang="el-GR" b="1" dirty="0" smtClean="0">
                <a:latin typeface="Calibri" pitchFamily="34" charset="0"/>
              </a:rPr>
              <a:t> </a:t>
            </a:r>
            <a:r>
              <a:rPr lang="el-GR" dirty="0" smtClean="0">
                <a:latin typeface="Calibri" pitchFamily="34" charset="0"/>
              </a:rPr>
              <a:t>εκπαιδευτική παρέμβαση που απευθύνεται σε ενηλίκους και περιλαμβάνει ένα σύνολο παραγόντων, συντελεστών, διαδικασιών &amp; δραστηριοτήτων με σαφές εκπαιδευτικό περιεχόμενο, τα οποία διαρθρώνονται με βάση </a:t>
            </a:r>
            <a:r>
              <a:rPr lang="el-GR" b="1" dirty="0" smtClean="0">
                <a:latin typeface="Calibri" pitchFamily="34" charset="0"/>
              </a:rPr>
              <a:t>έναν κεντρικό σκοπό</a:t>
            </a:r>
            <a:r>
              <a:rPr lang="el-GR" dirty="0" smtClean="0">
                <a:latin typeface="Calibri" pitchFamily="34" charset="0"/>
              </a:rPr>
              <a:t> και επιμέρους </a:t>
            </a:r>
            <a:r>
              <a:rPr lang="el-GR" b="1" dirty="0" smtClean="0">
                <a:latin typeface="Calibri" pitchFamily="34" charset="0"/>
              </a:rPr>
              <a:t>στόχους.</a:t>
            </a:r>
          </a:p>
          <a:p>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Πληθυσμός-στόχος</a:t>
            </a:r>
            <a:endParaRPr lang="el-GR" dirty="0"/>
          </a:p>
        </p:txBody>
      </p:sp>
      <p:sp>
        <p:nvSpPr>
          <p:cNvPr id="3" name="2 - Θέση περιεχομένου"/>
          <p:cNvSpPr>
            <a:spLocks noGrp="1"/>
          </p:cNvSpPr>
          <p:nvPr>
            <p:ph idx="1"/>
          </p:nvPr>
        </p:nvSpPr>
        <p:spPr/>
        <p:txBody>
          <a:bodyPr/>
          <a:lstStyle/>
          <a:p>
            <a:pPr marL="45720" indent="0" algn="just">
              <a:buNone/>
            </a:pPr>
            <a:r>
              <a:rPr lang="el-GR" dirty="0" smtClean="0">
                <a:latin typeface="Calibri" pitchFamily="34" charset="0"/>
              </a:rPr>
              <a:t>Με τον όρο </a:t>
            </a:r>
            <a:r>
              <a:rPr lang="el-GR" b="1" dirty="0" smtClean="0">
                <a:latin typeface="Calibri" pitchFamily="34" charset="0"/>
              </a:rPr>
              <a:t>πληθυσμός-στόχος </a:t>
            </a:r>
            <a:r>
              <a:rPr lang="el-GR" dirty="0" smtClean="0">
                <a:latin typeface="Calibri" pitchFamily="34" charset="0"/>
              </a:rPr>
              <a:t>εννοείται ένα υποσύνολο του γενικού πληθυσμού για το οποίο σχεδιάζεται μια συγκεκριμένη εκπαιδευτική παρέμβαση.</a:t>
            </a:r>
          </a:p>
          <a:p>
            <a:pPr marL="45720" indent="0" algn="just">
              <a:buNone/>
            </a:pPr>
            <a:r>
              <a:rPr lang="el-GR" dirty="0" smtClean="0">
                <a:latin typeface="Calibri" pitchFamily="34" charset="0"/>
              </a:rPr>
              <a:t>Για το επίπεδο του προγράμματος συνήθως χρησιμοποιείται ο όρος </a:t>
            </a:r>
            <a:r>
              <a:rPr lang="el-GR" b="1" dirty="0" smtClean="0">
                <a:latin typeface="Calibri" pitchFamily="34" charset="0"/>
              </a:rPr>
              <a:t>ομάδα εκπαιδευομένων</a:t>
            </a:r>
            <a:r>
              <a:rPr lang="el-GR" dirty="0" smtClean="0">
                <a:latin typeface="Calibri" pitchFamily="34" charset="0"/>
              </a:rPr>
              <a:t>.</a:t>
            </a:r>
          </a:p>
          <a:p>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Εκπαιδευτική ανάγκη</a:t>
            </a:r>
            <a:endParaRPr lang="el-GR" dirty="0"/>
          </a:p>
        </p:txBody>
      </p:sp>
      <p:sp>
        <p:nvSpPr>
          <p:cNvPr id="3" name="2 - Θέση περιεχομένου"/>
          <p:cNvSpPr>
            <a:spLocks noGrp="1"/>
          </p:cNvSpPr>
          <p:nvPr>
            <p:ph idx="1"/>
          </p:nvPr>
        </p:nvSpPr>
        <p:spPr/>
        <p:txBody>
          <a:bodyPr>
            <a:normAutofit fontScale="77500" lnSpcReduction="20000"/>
          </a:bodyPr>
          <a:lstStyle/>
          <a:p>
            <a:pPr marL="45720" indent="0" algn="just"/>
            <a:r>
              <a:rPr lang="el-GR" dirty="0" smtClean="0">
                <a:latin typeface="Calibri" pitchFamily="34" charset="0"/>
              </a:rPr>
              <a:t>Μια εκπαιδευτική ανάγκη είναι αυτό που ένας άνθρωπος πρέπει να μάθει προκειμένου να έχει όφελος ο ίδιος, ένας οργανισμός ή η κοινωνία.</a:t>
            </a:r>
          </a:p>
          <a:p>
            <a:pPr marL="45720" indent="0" algn="just">
              <a:buNone/>
            </a:pPr>
            <a:endParaRPr lang="el-GR" dirty="0" smtClean="0">
              <a:latin typeface="Calibri" pitchFamily="34" charset="0"/>
            </a:endParaRPr>
          </a:p>
          <a:p>
            <a:pPr marL="45720" indent="0" algn="just"/>
            <a:r>
              <a:rPr lang="el-GR" dirty="0" smtClean="0">
                <a:latin typeface="Calibri" pitchFamily="34" charset="0"/>
              </a:rPr>
              <a:t>Είναι το </a:t>
            </a:r>
            <a:r>
              <a:rPr lang="el-GR" b="1" dirty="0" smtClean="0">
                <a:latin typeface="Calibri" pitchFamily="34" charset="0"/>
              </a:rPr>
              <a:t>χάσμα</a:t>
            </a:r>
            <a:r>
              <a:rPr lang="el-GR" dirty="0" smtClean="0">
                <a:latin typeface="Calibri" pitchFamily="34" charset="0"/>
              </a:rPr>
              <a:t> μεταξύ του </a:t>
            </a:r>
            <a:r>
              <a:rPr lang="el-GR" b="1" dirty="0" smtClean="0">
                <a:latin typeface="Calibri" pitchFamily="34" charset="0"/>
              </a:rPr>
              <a:t>υφιστάμενου επιπέδου προσόντων </a:t>
            </a:r>
            <a:r>
              <a:rPr lang="el-GR" dirty="0" smtClean="0">
                <a:latin typeface="Calibri" pitchFamily="34" charset="0"/>
              </a:rPr>
              <a:t>και ενός </a:t>
            </a:r>
            <a:r>
              <a:rPr lang="el-GR" b="1" dirty="0" smtClean="0">
                <a:latin typeface="Calibri" pitchFamily="34" charset="0"/>
              </a:rPr>
              <a:t>ανώτερου επιπέδου προσόντων</a:t>
            </a:r>
            <a:r>
              <a:rPr lang="el-GR" dirty="0" smtClean="0">
                <a:latin typeface="Calibri" pitchFamily="34" charset="0"/>
              </a:rPr>
              <a:t>, τα οποία είναι προαπαιτούμενα της αποτελεσματικής απόδοσης, όπως αυτή ορίζεται τόσο από τον ίδιο όσο από το πλαίσιο του οργανισμού ή της κοινωνίας όπου ανήκει.</a:t>
            </a:r>
          </a:p>
          <a:p>
            <a:pPr marL="45720" indent="0" algn="just">
              <a:buNone/>
            </a:pPr>
            <a:endParaRPr lang="el-GR" i="1" dirty="0" smtClean="0">
              <a:latin typeface="Calibri" pitchFamily="34" charset="0"/>
            </a:endParaRPr>
          </a:p>
          <a:p>
            <a:pPr marL="45720" indent="0" algn="just"/>
            <a:r>
              <a:rPr lang="el-GR" dirty="0" smtClean="0">
                <a:latin typeface="Calibri" pitchFamily="34" charset="0"/>
              </a:rPr>
              <a:t>Με τον όρο </a:t>
            </a:r>
            <a:r>
              <a:rPr lang="el-GR" b="1" dirty="0" smtClean="0">
                <a:latin typeface="Calibri" pitchFamily="34" charset="0"/>
              </a:rPr>
              <a:t>εκπαιδευτική ανάγκη </a:t>
            </a:r>
            <a:r>
              <a:rPr lang="el-GR" dirty="0" smtClean="0">
                <a:latin typeface="Calibri" pitchFamily="34" charset="0"/>
              </a:rPr>
              <a:t>ορίζουμε οποιοδήποτε </a:t>
            </a:r>
            <a:r>
              <a:rPr lang="el-GR" b="1" dirty="0" smtClean="0">
                <a:latin typeface="Calibri" pitchFamily="34" charset="0"/>
              </a:rPr>
              <a:t>έλλειμμα</a:t>
            </a:r>
            <a:r>
              <a:rPr lang="el-GR" dirty="0" smtClean="0">
                <a:latin typeface="Calibri" pitchFamily="34" charset="0"/>
              </a:rPr>
              <a:t> σε επίπεδο προσόντων, γνώσεων, δεξιοτήτων, στάσεων και γενικότερα ικανοτήτων (που αφορούν  άτομα, κοινωνικές  ομάδες, οργανισμούς  και συστήματα). Η κάλυψή του είναι δυνατόν να αποτελέσει αντικείμενο κατάλληλα </a:t>
            </a:r>
            <a:r>
              <a:rPr lang="el-GR" dirty="0" err="1" smtClean="0">
                <a:latin typeface="Calibri" pitchFamily="34" charset="0"/>
              </a:rPr>
              <a:t>στοχοθετημένης</a:t>
            </a:r>
            <a:r>
              <a:rPr lang="el-GR" dirty="0" smtClean="0">
                <a:latin typeface="Calibri" pitchFamily="34" charset="0"/>
              </a:rPr>
              <a:t> εκπαιδευτικής παρέμβασης.</a:t>
            </a:r>
          </a:p>
          <a:p>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Αξιολόγηση </a:t>
            </a:r>
            <a:endParaRPr lang="el-GR" dirty="0"/>
          </a:p>
        </p:txBody>
      </p:sp>
      <p:sp>
        <p:nvSpPr>
          <p:cNvPr id="3" name="2 - Θέση περιεχομένου"/>
          <p:cNvSpPr>
            <a:spLocks noGrp="1"/>
          </p:cNvSpPr>
          <p:nvPr>
            <p:ph idx="1"/>
          </p:nvPr>
        </p:nvSpPr>
        <p:spPr/>
        <p:txBody>
          <a:bodyPr>
            <a:normAutofit lnSpcReduction="10000"/>
          </a:bodyPr>
          <a:lstStyle/>
          <a:p>
            <a:pPr algn="just">
              <a:buNone/>
            </a:pPr>
            <a:r>
              <a:rPr lang="el-GR" dirty="0" smtClean="0">
                <a:latin typeface="Calibri" pitchFamily="34" charset="0"/>
              </a:rPr>
              <a:t>Η αξιολόγηση συνιστά:</a:t>
            </a:r>
          </a:p>
          <a:p>
            <a:pPr algn="just"/>
            <a:r>
              <a:rPr lang="el-GR" dirty="0" smtClean="0">
                <a:latin typeface="Calibri" pitchFamily="34" charset="0"/>
              </a:rPr>
              <a:t>Διαδικασία  </a:t>
            </a:r>
            <a:r>
              <a:rPr lang="el-GR" b="1" dirty="0" smtClean="0">
                <a:latin typeface="Calibri" pitchFamily="34" charset="0"/>
              </a:rPr>
              <a:t>προσδιορισμού</a:t>
            </a:r>
            <a:r>
              <a:rPr lang="el-GR" dirty="0" smtClean="0">
                <a:latin typeface="Calibri" pitchFamily="34" charset="0"/>
              </a:rPr>
              <a:t>  της αξίας ενός αντικειμένου  </a:t>
            </a:r>
            <a:r>
              <a:rPr lang="el-GR" sz="1050" dirty="0" smtClean="0">
                <a:latin typeface="Calibri" pitchFamily="34" charset="0"/>
              </a:rPr>
              <a:t>(</a:t>
            </a:r>
            <a:r>
              <a:rPr lang="en-US" sz="1050" dirty="0" err="1" smtClean="0">
                <a:latin typeface="Calibri" pitchFamily="34" charset="0"/>
              </a:rPr>
              <a:t>Scriven</a:t>
            </a:r>
            <a:r>
              <a:rPr lang="en-US" sz="1050" dirty="0" smtClean="0">
                <a:latin typeface="Calibri" pitchFamily="34" charset="0"/>
              </a:rPr>
              <a:t>, 1991)</a:t>
            </a:r>
            <a:r>
              <a:rPr lang="el-GR" sz="1050" dirty="0" smtClean="0">
                <a:latin typeface="Calibri" pitchFamily="34" charset="0"/>
              </a:rPr>
              <a:t>.</a:t>
            </a:r>
          </a:p>
          <a:p>
            <a:pPr algn="just"/>
            <a:r>
              <a:rPr lang="el-GR" dirty="0" smtClean="0">
                <a:latin typeface="Calibri" pitchFamily="34" charset="0"/>
              </a:rPr>
              <a:t>Διαδικασία  που μας </a:t>
            </a:r>
            <a:r>
              <a:rPr lang="el-GR" b="1" dirty="0" smtClean="0">
                <a:latin typeface="Calibri" pitchFamily="34" charset="0"/>
              </a:rPr>
              <a:t>οδηγεί</a:t>
            </a:r>
            <a:r>
              <a:rPr lang="el-GR" dirty="0" smtClean="0">
                <a:latin typeface="Calibri" pitchFamily="34" charset="0"/>
              </a:rPr>
              <a:t> σε κρίσεις και αποφάσεις.</a:t>
            </a:r>
          </a:p>
          <a:p>
            <a:pPr algn="just"/>
            <a:r>
              <a:rPr lang="el-GR" dirty="0" smtClean="0">
                <a:latin typeface="Calibri" pitchFamily="34" charset="0"/>
              </a:rPr>
              <a:t>Διαδικασία </a:t>
            </a:r>
            <a:r>
              <a:rPr lang="el-GR" b="1" dirty="0" smtClean="0">
                <a:latin typeface="Calibri" pitchFamily="34" charset="0"/>
              </a:rPr>
              <a:t>έρευνας</a:t>
            </a:r>
            <a:r>
              <a:rPr lang="el-GR" dirty="0" smtClean="0">
                <a:latin typeface="Calibri" pitchFamily="34" charset="0"/>
              </a:rPr>
              <a:t> και συγκεκριμένα αφορά  μια  συστηματική  εφαρμογή ερευνητικών μεθόδων των κοινωνικών επιστημών για την </a:t>
            </a:r>
            <a:r>
              <a:rPr lang="el-GR" b="1" dirty="0" smtClean="0">
                <a:latin typeface="Calibri" pitchFamily="34" charset="0"/>
              </a:rPr>
              <a:t>αποτίμηση</a:t>
            </a:r>
            <a:r>
              <a:rPr lang="el-GR" dirty="0" smtClean="0">
                <a:latin typeface="Calibri" pitchFamily="34" charset="0"/>
              </a:rPr>
              <a:t> του εννοιολογικού περιεχομένου, του σχεδιασμού, της υλοποίησης &amp; της ωφέλειας προγραμμάτων ή κοινωνικών παρεμβάσεων </a:t>
            </a:r>
            <a:r>
              <a:rPr lang="el-GR" sz="1050" dirty="0" smtClean="0">
                <a:latin typeface="Calibri" pitchFamily="34" charset="0"/>
              </a:rPr>
              <a:t>(</a:t>
            </a:r>
            <a:r>
              <a:rPr lang="en-US" sz="1050" dirty="0" smtClean="0">
                <a:latin typeface="Calibri" pitchFamily="34" charset="0"/>
              </a:rPr>
              <a:t>Rossi &amp; Freeman, 1993</a:t>
            </a:r>
            <a:r>
              <a:rPr lang="el-GR" sz="1050" dirty="0" smtClean="0">
                <a:latin typeface="Calibri" pitchFamily="34" charset="0"/>
              </a:rPr>
              <a:t>).</a:t>
            </a:r>
          </a:p>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ΑΝΑΛΥΤΙΚΟ ΠΡΟΓΡΑΜΜΑ</a:t>
            </a:r>
            <a:endParaRPr lang="el-GR" dirty="0"/>
          </a:p>
        </p:txBody>
      </p:sp>
      <p:sp>
        <p:nvSpPr>
          <p:cNvPr id="3" name="2 - Θέση περιεχομένου"/>
          <p:cNvSpPr>
            <a:spLocks noGrp="1"/>
          </p:cNvSpPr>
          <p:nvPr>
            <p:ph idx="1"/>
          </p:nvPr>
        </p:nvSpPr>
        <p:spPr/>
        <p:txBody>
          <a:bodyPr>
            <a:normAutofit/>
          </a:bodyPr>
          <a:lstStyle/>
          <a:p>
            <a:pPr algn="just">
              <a:lnSpc>
                <a:spcPct val="90000"/>
              </a:lnSpc>
            </a:pPr>
            <a:r>
              <a:rPr lang="el-GR" sz="2200" dirty="0" smtClean="0">
                <a:latin typeface="Calibri" pitchFamily="34" charset="0"/>
              </a:rPr>
              <a:t>Το αναλυτικό πρόγραμμα είναι ένα διάγραμμα μαθημάτων που περιλαμβάνει τους γενικούς σκοπούς κάθε μαθήματος, τη διδακτέα ύλη και τη χρονική διάρκειά της, καθώς και διάφορες άλλες δραστηριότητες για τους εκπαιδευομένους. </a:t>
            </a:r>
          </a:p>
          <a:p>
            <a:pPr algn="just">
              <a:lnSpc>
                <a:spcPct val="90000"/>
              </a:lnSpc>
            </a:pPr>
            <a:r>
              <a:rPr lang="el-GR" sz="2200" dirty="0" smtClean="0">
                <a:latin typeface="Calibri" pitchFamily="34" charset="0"/>
              </a:rPr>
              <a:t>Αφορά στη διδακτέα ύλη διαφορετικών βαθμίδων εκπαίδευσης και κύκλων σπουδών</a:t>
            </a:r>
            <a:r>
              <a:rPr lang="en-US" sz="2200" dirty="0" smtClean="0">
                <a:latin typeface="Calibri" pitchFamily="34" charset="0"/>
              </a:rPr>
              <a:t> </a:t>
            </a:r>
            <a:r>
              <a:rPr lang="el-GR" sz="2200" dirty="0" smtClean="0">
                <a:latin typeface="Calibri" pitchFamily="34" charset="0"/>
              </a:rPr>
              <a:t>ενός ή περισσοτέρων επιστημονικών κλάδων.</a:t>
            </a:r>
          </a:p>
          <a:p>
            <a:pPr algn="just">
              <a:lnSpc>
                <a:spcPct val="90000"/>
              </a:lnSpc>
            </a:pPr>
            <a:r>
              <a:rPr lang="el-GR" sz="2200" dirty="0" smtClean="0">
                <a:latin typeface="Calibri" pitchFamily="34" charset="0"/>
              </a:rPr>
              <a:t>Στην έννοια του ΑΠ συμπεριλαμβάνεται και το φιλοσοφικό πλαίσιο με βάση το οποίο ένα ΑΠ σχεδιάζεται και αναπτύσσεται.</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bwMode="auto">
          <a:xfrm>
            <a:off x="408511" y="260648"/>
            <a:ext cx="11379200" cy="914384"/>
          </a:xfrm>
          <a:ln/>
        </p:spPr>
        <p:style>
          <a:lnRef idx="2">
            <a:schemeClr val="dk1"/>
          </a:lnRef>
          <a:fillRef idx="1">
            <a:schemeClr val="lt1"/>
          </a:fillRef>
          <a:effectRef idx="0">
            <a:schemeClr val="dk1"/>
          </a:effectRef>
          <a:fontRef idx="minor">
            <a:schemeClr val="dk1"/>
          </a:fontRef>
        </p:style>
        <p:txBody>
          <a:bodyPr wrap="square" lIns="91440" tIns="45720" rIns="91440" bIns="45720" numCol="1" anchorCtr="0" compatLnSpc="1">
            <a:prstTxWarp prst="textNoShape">
              <a:avLst/>
            </a:prstTxWarp>
            <a:noAutofit/>
          </a:bodyPr>
          <a:lstStyle/>
          <a:p>
            <a:r>
              <a:rPr lang="el-GR" sz="2800" b="1" dirty="0" smtClean="0">
                <a:solidFill>
                  <a:schemeClr val="tx1"/>
                </a:solidFill>
              </a:rPr>
              <a:t>Βασικά στάδια σχεδιασμού ενός προγράμματος εκπαίδευσης ενηλίκων</a:t>
            </a:r>
            <a:endParaRPr lang="el-GR" sz="2800" b="1" dirty="0" smtClean="0">
              <a:solidFill>
                <a:schemeClr val="tx1"/>
              </a:solidFill>
              <a:effectLst/>
            </a:endParaRPr>
          </a:p>
        </p:txBody>
      </p:sp>
      <p:graphicFrame>
        <p:nvGraphicFramePr>
          <p:cNvPr id="4" name="3 - Διάγραμμα"/>
          <p:cNvGraphicFramePr/>
          <p:nvPr/>
        </p:nvGraphicFramePr>
        <p:xfrm>
          <a:off x="1199456" y="1340768"/>
          <a:ext cx="9720004" cy="4952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Έλλειψη"/>
          <p:cNvSpPr/>
          <p:nvPr/>
        </p:nvSpPr>
        <p:spPr>
          <a:xfrm>
            <a:off x="1424941" y="2674620"/>
            <a:ext cx="3375660" cy="28128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Δημογραφικές, πολιτικές εξελίξεις, οικονομική και κοινωνική κατάσταση, τεχνολογία, εκπαίδευση</a:t>
            </a:r>
            <a:endParaRPr lang="el-GR" b="1" dirty="0">
              <a:solidFill>
                <a:schemeClr val="tx1"/>
              </a:solidFill>
            </a:endParaRPr>
          </a:p>
        </p:txBody>
      </p:sp>
      <p:sp>
        <p:nvSpPr>
          <p:cNvPr id="6" name="5 - Έλλειψη"/>
          <p:cNvSpPr/>
          <p:nvPr/>
        </p:nvSpPr>
        <p:spPr>
          <a:xfrm>
            <a:off x="6819900" y="2598420"/>
            <a:ext cx="3169920" cy="30628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Προβλήματα κοινωνικού αποκλεισμού, υγείας, συνθηκών ζωής, διαπροσωπικών σχέσεων, εργασίας, τεχνολογίας</a:t>
            </a:r>
            <a:endParaRPr lang="el-GR" b="1" dirty="0">
              <a:solidFill>
                <a:schemeClr val="tx1"/>
              </a:solidFill>
            </a:endParaRPr>
          </a:p>
        </p:txBody>
      </p:sp>
      <p:sp>
        <p:nvSpPr>
          <p:cNvPr id="7" name="6 - Τίτλος"/>
          <p:cNvSpPr>
            <a:spLocks noGrp="1"/>
          </p:cNvSpPr>
          <p:nvPr>
            <p:ph type="title"/>
          </p:nvPr>
        </p:nvSpPr>
        <p:spPr/>
        <p:txBody>
          <a:bodyPr>
            <a:normAutofit fontScale="90000"/>
          </a:bodyPr>
          <a:lstStyle/>
          <a:p>
            <a:r>
              <a:rPr lang="el-GR" b="1" dirty="0" smtClean="0">
                <a:solidFill>
                  <a:schemeClr val="tx1"/>
                </a:solidFill>
                <a:latin typeface="Calibri" pitchFamily="34" charset="0"/>
              </a:rPr>
              <a:t>1</a:t>
            </a:r>
            <a:r>
              <a:rPr lang="el-GR" b="1" baseline="30000" dirty="0" smtClean="0">
                <a:solidFill>
                  <a:schemeClr val="tx1"/>
                </a:solidFill>
                <a:latin typeface="Calibri" pitchFamily="34" charset="0"/>
              </a:rPr>
              <a:t>ο</a:t>
            </a:r>
            <a:r>
              <a:rPr lang="el-GR" b="1" dirty="0" smtClean="0">
                <a:solidFill>
                  <a:schemeClr val="tx1"/>
                </a:solidFill>
                <a:latin typeface="Calibri" pitchFamily="34" charset="0"/>
              </a:rPr>
              <a:t> ΣΤΑΔΙΟ: Μελέτη υπάρχουσας κατάστασης &amp; προβλημάτων</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p:spPr>
        <p:style>
          <a:lnRef idx="2">
            <a:schemeClr val="dk1"/>
          </a:lnRef>
          <a:fillRef idx="1">
            <a:schemeClr val="lt1"/>
          </a:fillRef>
          <a:effectRef idx="0">
            <a:schemeClr val="dk1"/>
          </a:effectRef>
          <a:fontRef idx="minor">
            <a:schemeClr val="dk1"/>
          </a:fontRef>
        </p:style>
        <p:txBody>
          <a:bodyPr>
            <a:normAutofit/>
          </a:bodyPr>
          <a:lstStyle/>
          <a:p>
            <a:pPr lvl="3" algn="l" rtl="0">
              <a:spcBef>
                <a:spcPct val="0"/>
              </a:spcBef>
            </a:pPr>
            <a:r>
              <a:rPr lang="el-GR" sz="2400" b="1" dirty="0" smtClean="0">
                <a:latin typeface="Calibri" pitchFamily="34" charset="0"/>
              </a:rPr>
              <a:t>1</a:t>
            </a:r>
            <a:r>
              <a:rPr lang="el-GR" sz="2400" b="1" baseline="30000" dirty="0" smtClean="0">
                <a:latin typeface="Calibri" pitchFamily="34" charset="0"/>
              </a:rPr>
              <a:t>ο</a:t>
            </a:r>
            <a:r>
              <a:rPr lang="el-GR" sz="2400" b="1" dirty="0" smtClean="0">
                <a:latin typeface="Calibri" pitchFamily="34" charset="0"/>
              </a:rPr>
              <a:t> ΣΤΑΔΙΟ: Μελέτη &amp; Αξιοποίηση διαθέσιμων πληροφοριών</a:t>
            </a:r>
            <a:r>
              <a:rPr lang="el-GR" b="1" dirty="0" smtClean="0"/>
              <a:t/>
            </a:r>
            <a:br>
              <a:rPr lang="el-GR" b="1" dirty="0" smtClean="0"/>
            </a:br>
            <a:endParaRPr lang="el-GR" dirty="0"/>
          </a:p>
        </p:txBody>
      </p:sp>
      <p:sp>
        <p:nvSpPr>
          <p:cNvPr id="3" name="2 - Θέση περιεχομένου"/>
          <p:cNvSpPr>
            <a:spLocks noGrp="1"/>
          </p:cNvSpPr>
          <p:nvPr>
            <p:ph sz="quarter" idx="1"/>
          </p:nvPr>
        </p:nvSpPr>
        <p:spPr>
          <a:xfrm>
            <a:off x="239349" y="1484784"/>
            <a:ext cx="11617291" cy="4572000"/>
          </a:xfrm>
        </p:spPr>
        <p:txBody>
          <a:bodyPr>
            <a:normAutofit/>
          </a:bodyPr>
          <a:lstStyle/>
          <a:p>
            <a:pPr>
              <a:buNone/>
            </a:pPr>
            <a:endParaRPr lang="el-GR" dirty="0" smtClean="0"/>
          </a:p>
          <a:p>
            <a:pPr>
              <a:buNone/>
            </a:pPr>
            <a:r>
              <a:rPr lang="el-GR" dirty="0" smtClean="0"/>
              <a:t> </a:t>
            </a:r>
          </a:p>
          <a:p>
            <a:endParaRPr lang="el-GR" sz="2800" dirty="0" smtClean="0">
              <a:latin typeface="Calibri" pitchFamily="34" charset="0"/>
            </a:endParaRPr>
          </a:p>
          <a:p>
            <a:pPr>
              <a:buNone/>
            </a:pPr>
            <a:endParaRPr lang="el-GR" sz="2800" dirty="0" smtClean="0">
              <a:latin typeface="Calibri" pitchFamily="34" charset="0"/>
            </a:endParaRPr>
          </a:p>
          <a:p>
            <a:endParaRPr lang="el-GR" sz="2800" dirty="0" smtClean="0">
              <a:latin typeface="Calibri" pitchFamily="34" charset="0"/>
            </a:endParaRPr>
          </a:p>
          <a:p>
            <a:pPr>
              <a:buNone/>
            </a:pPr>
            <a:endParaRPr lang="el-GR" sz="2800" dirty="0" smtClean="0">
              <a:latin typeface="Calibri" pitchFamily="34" charset="0"/>
            </a:endParaRPr>
          </a:p>
          <a:p>
            <a:endParaRPr lang="el-GR" sz="2800" dirty="0" smtClean="0">
              <a:latin typeface="Calibri" pitchFamily="34" charset="0"/>
            </a:endParaRPr>
          </a:p>
          <a:p>
            <a:endParaRPr lang="el-GR" sz="2800" dirty="0" smtClean="0">
              <a:latin typeface="Calibri" pitchFamily="34" charset="0"/>
            </a:endParaRPr>
          </a:p>
          <a:p>
            <a:pPr>
              <a:buNone/>
            </a:pPr>
            <a:endParaRPr lang="el-GR" sz="2800" dirty="0" smtClean="0">
              <a:latin typeface="Calibri" pitchFamily="34" charset="0"/>
            </a:endParaRPr>
          </a:p>
          <a:p>
            <a:endParaRPr lang="el-GR" sz="2800" dirty="0" smtClean="0">
              <a:latin typeface="Calibri" pitchFamily="34" charset="0"/>
            </a:endParaRPr>
          </a:p>
          <a:p>
            <a:endParaRPr lang="el-GR" sz="2800" dirty="0" smtClean="0">
              <a:latin typeface="Calibri" pitchFamily="34" charset="0"/>
            </a:endParaRPr>
          </a:p>
          <a:p>
            <a:endParaRPr lang="el-GR" sz="2800" dirty="0" smtClean="0">
              <a:latin typeface="Calibri" pitchFamily="34" charset="0"/>
            </a:endParaRPr>
          </a:p>
          <a:p>
            <a:pPr>
              <a:buNone/>
            </a:pPr>
            <a:endParaRPr lang="el-GR" sz="2800" dirty="0" smtClean="0">
              <a:latin typeface="Calibri" pitchFamily="34" charset="0"/>
            </a:endParaRPr>
          </a:p>
          <a:p>
            <a:pPr>
              <a:buNone/>
            </a:pPr>
            <a:endParaRPr lang="el-GR" dirty="0"/>
          </a:p>
        </p:txBody>
      </p:sp>
      <p:sp>
        <p:nvSpPr>
          <p:cNvPr id="5" name="4 - Βέλος προς τα κάτω"/>
          <p:cNvSpPr/>
          <p:nvPr/>
        </p:nvSpPr>
        <p:spPr>
          <a:xfrm>
            <a:off x="2744768" y="2628528"/>
            <a:ext cx="960107"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Έλλειψη"/>
          <p:cNvSpPr/>
          <p:nvPr/>
        </p:nvSpPr>
        <p:spPr>
          <a:xfrm>
            <a:off x="815413" y="3436620"/>
            <a:ext cx="3596567" cy="280069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l-GR" sz="2400" dirty="0" smtClean="0">
                <a:solidFill>
                  <a:schemeClr val="tx1">
                    <a:lumMod val="85000"/>
                    <a:lumOff val="15000"/>
                  </a:schemeClr>
                </a:solidFill>
                <a:latin typeface="Calibri" pitchFamily="34" charset="0"/>
              </a:rPr>
              <a:t>Δομή &amp; λειτουργία οργανισμού            (όραμα, αποστολή, φιλοσοφία, κουλτούρα)</a:t>
            </a:r>
            <a:endParaRPr lang="el-GR" sz="2400" dirty="0">
              <a:solidFill>
                <a:schemeClr val="tx1">
                  <a:lumMod val="85000"/>
                  <a:lumOff val="15000"/>
                </a:schemeClr>
              </a:solidFill>
              <a:latin typeface="Calibri" pitchFamily="34" charset="0"/>
            </a:endParaRPr>
          </a:p>
        </p:txBody>
      </p:sp>
      <p:sp>
        <p:nvSpPr>
          <p:cNvPr id="8" name="7 - Βέλος προς τα κάτω"/>
          <p:cNvSpPr/>
          <p:nvPr/>
        </p:nvSpPr>
        <p:spPr>
          <a:xfrm>
            <a:off x="7648925" y="2614052"/>
            <a:ext cx="960107"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Έλλειψη"/>
          <p:cNvSpPr/>
          <p:nvPr/>
        </p:nvSpPr>
        <p:spPr>
          <a:xfrm>
            <a:off x="6210300" y="3398520"/>
            <a:ext cx="3749040" cy="27813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l-GR" sz="2400" dirty="0" smtClean="0">
                <a:solidFill>
                  <a:schemeClr val="tx1">
                    <a:lumMod val="85000"/>
                    <a:lumOff val="15000"/>
                  </a:schemeClr>
                </a:solidFill>
                <a:latin typeface="Calibri" pitchFamily="34" charset="0"/>
              </a:rPr>
              <a:t>Γνώσεις για το ανθρώπινο δυναμικό του οργανισμού</a:t>
            </a:r>
          </a:p>
          <a:p>
            <a:pPr algn="ctr"/>
            <a:r>
              <a:rPr lang="el-GR" sz="2400" dirty="0" smtClean="0">
                <a:solidFill>
                  <a:schemeClr val="tx1">
                    <a:lumMod val="85000"/>
                    <a:lumOff val="15000"/>
                  </a:schemeClr>
                </a:solidFill>
                <a:latin typeface="Calibri" pitchFamily="34" charset="0"/>
              </a:rPr>
              <a:t>(επιστημονικοί υπεύθυνοι, εκπαιδευτές)</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sz="quarter" idx="1"/>
          </p:nvPr>
        </p:nvSpPr>
        <p:spPr>
          <a:xfrm>
            <a:off x="335360" y="332656"/>
            <a:ext cx="11329259" cy="6048672"/>
          </a:xfrm>
        </p:spPr>
        <p:style>
          <a:lnRef idx="2">
            <a:schemeClr val="dk1"/>
          </a:lnRef>
          <a:fillRef idx="1">
            <a:schemeClr val="lt1"/>
          </a:fillRef>
          <a:effectRef idx="0">
            <a:schemeClr val="dk1"/>
          </a:effectRef>
          <a:fontRef idx="minor">
            <a:schemeClr val="dk1"/>
          </a:fontRef>
        </p:style>
        <p:txBody>
          <a:bodyPr/>
          <a:lstStyle/>
          <a:p>
            <a:pPr>
              <a:buNone/>
            </a:pPr>
            <a:r>
              <a:rPr lang="el-GR" sz="3200" b="1" dirty="0" smtClean="0"/>
              <a:t>1</a:t>
            </a:r>
            <a:r>
              <a:rPr lang="el-GR" sz="3200" b="1" baseline="30000" dirty="0" smtClean="0"/>
              <a:t>ο</a:t>
            </a:r>
            <a:r>
              <a:rPr lang="el-GR" sz="3200" b="1" dirty="0" smtClean="0"/>
              <a:t> στάδιο…</a:t>
            </a:r>
            <a:endParaRPr lang="el-GR" sz="3200" b="1" u="sng" dirty="0" smtClean="0">
              <a:latin typeface="Calibri" pitchFamily="34" charset="0"/>
            </a:endParaRPr>
          </a:p>
          <a:p>
            <a:pPr algn="just"/>
            <a:r>
              <a:rPr lang="el-GR" sz="2400" b="1" u="sng" dirty="0" smtClean="0">
                <a:latin typeface="Calibri" pitchFamily="34" charset="0"/>
              </a:rPr>
              <a:t>ΑΝΑΓΚΗ</a:t>
            </a:r>
            <a:r>
              <a:rPr lang="el-GR" sz="2400" dirty="0" smtClean="0">
                <a:latin typeface="Calibri" pitchFamily="34" charset="0"/>
              </a:rPr>
              <a:t> συσχετισμού του σκοπού και του περιεχομένου του προγράμματος με τα βασικά </a:t>
            </a:r>
            <a:r>
              <a:rPr lang="el-GR" sz="2400" b="1" u="sng" dirty="0" smtClean="0">
                <a:latin typeface="Calibri" pitchFamily="34" charset="0"/>
              </a:rPr>
              <a:t>χαρακτηριστικά</a:t>
            </a:r>
            <a:r>
              <a:rPr lang="el-GR" sz="2400" dirty="0" smtClean="0">
                <a:latin typeface="Calibri" pitchFamily="34" charset="0"/>
              </a:rPr>
              <a:t> των εκπαιδευόμενων.</a:t>
            </a:r>
          </a:p>
        </p:txBody>
      </p:sp>
      <p:sp>
        <p:nvSpPr>
          <p:cNvPr id="3" name="2 - Βέλος προς τα κάτω"/>
          <p:cNvSpPr/>
          <p:nvPr/>
        </p:nvSpPr>
        <p:spPr>
          <a:xfrm>
            <a:off x="9168341" y="1772816"/>
            <a:ext cx="57150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Έλλειψη"/>
          <p:cNvSpPr/>
          <p:nvPr/>
        </p:nvSpPr>
        <p:spPr>
          <a:xfrm>
            <a:off x="7344139" y="2492896"/>
            <a:ext cx="4128459" cy="2304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bg1"/>
                </a:solidFill>
              </a:rPr>
              <a:t>Κοινωνικά, οικονομικά, πολιτιστικά, επαγγελματικά,</a:t>
            </a:r>
          </a:p>
          <a:p>
            <a:pPr algn="ctr"/>
            <a:r>
              <a:rPr lang="el-GR" sz="2000" dirty="0" smtClean="0">
                <a:solidFill>
                  <a:schemeClr val="bg1"/>
                </a:solidFill>
              </a:rPr>
              <a:t>εκπαιδευτικά </a:t>
            </a:r>
            <a:endParaRPr lang="el-GR" sz="2000" dirty="0">
              <a:solidFill>
                <a:schemeClr val="bg1"/>
              </a:solidFill>
            </a:endParaRPr>
          </a:p>
        </p:txBody>
      </p:sp>
      <p:sp>
        <p:nvSpPr>
          <p:cNvPr id="15" name="14 - TextBox"/>
          <p:cNvSpPr txBox="1"/>
          <p:nvPr/>
        </p:nvSpPr>
        <p:spPr>
          <a:xfrm>
            <a:off x="719403" y="2492897"/>
            <a:ext cx="4608512" cy="400110"/>
          </a:xfrm>
          <a:prstGeom prst="rect">
            <a:avLst/>
          </a:prstGeom>
          <a:solidFill>
            <a:schemeClr val="accent1"/>
          </a:solidFill>
        </p:spPr>
        <p:txBody>
          <a:bodyPr wrap="square" rtlCol="0">
            <a:spAutoFit/>
          </a:bodyPr>
          <a:lstStyle/>
          <a:p>
            <a:r>
              <a:rPr lang="el-GR" sz="2000" b="1" dirty="0" smtClean="0">
                <a:solidFill>
                  <a:schemeClr val="bg1"/>
                </a:solidFill>
              </a:rPr>
              <a:t>Διερεύνηση εξωτερικού περιβάλλοντος</a:t>
            </a:r>
            <a:endParaRPr lang="el-GR" sz="2000" b="1" dirty="0">
              <a:solidFill>
                <a:schemeClr val="bg1"/>
              </a:solidFill>
            </a:endParaRPr>
          </a:p>
        </p:txBody>
      </p:sp>
      <p:sp>
        <p:nvSpPr>
          <p:cNvPr id="22" name="21 - Έλλειψη"/>
          <p:cNvSpPr/>
          <p:nvPr/>
        </p:nvSpPr>
        <p:spPr>
          <a:xfrm>
            <a:off x="911424" y="3789040"/>
            <a:ext cx="4416491" cy="24482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bg1"/>
                </a:solidFill>
              </a:rPr>
              <a:t>Θεσμικό πλαίσιο, στρατηγική, προτεραιότητες, μελλοντικοί εκπαιδευόμενοι</a:t>
            </a:r>
            <a:endParaRPr lang="el-GR" b="1" dirty="0">
              <a:solidFill>
                <a:schemeClr val="bg1"/>
              </a:solidFill>
            </a:endParaRPr>
          </a:p>
        </p:txBody>
      </p:sp>
      <p:sp>
        <p:nvSpPr>
          <p:cNvPr id="30" name="29 - Βέλος προς τα κάτω"/>
          <p:cNvSpPr/>
          <p:nvPr/>
        </p:nvSpPr>
        <p:spPr>
          <a:xfrm>
            <a:off x="2639616" y="3212976"/>
            <a:ext cx="672075"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3" name="32 - Ευθύγραμμο βέλος σύνδεσης"/>
          <p:cNvCxnSpPr/>
          <p:nvPr/>
        </p:nvCxnSpPr>
        <p:spPr>
          <a:xfrm>
            <a:off x="5327915" y="2708920"/>
            <a:ext cx="2208245"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1</a:t>
            </a:r>
            <a:r>
              <a:rPr lang="el-GR" baseline="30000" dirty="0" smtClean="0"/>
              <a:t>ο</a:t>
            </a:r>
            <a:r>
              <a:rPr lang="el-GR" dirty="0" smtClean="0"/>
              <a:t> στάδιο…</a:t>
            </a:r>
            <a:endParaRPr lang="el-GR" dirty="0"/>
          </a:p>
        </p:txBody>
      </p:sp>
      <p:sp>
        <p:nvSpPr>
          <p:cNvPr id="3" name="2 - Θέση περιεχομένου"/>
          <p:cNvSpPr>
            <a:spLocks noGrp="1"/>
          </p:cNvSpPr>
          <p:nvPr>
            <p:ph idx="1"/>
          </p:nvPr>
        </p:nvSpPr>
        <p:spPr/>
        <p:txBody>
          <a:bodyPr>
            <a:normAutofit fontScale="77500" lnSpcReduction="20000"/>
          </a:bodyPr>
          <a:lstStyle/>
          <a:p>
            <a:pPr>
              <a:buNone/>
            </a:pPr>
            <a:r>
              <a:rPr lang="el-GR" sz="2800" b="1" u="sng" dirty="0" smtClean="0">
                <a:latin typeface="Calibri" pitchFamily="34" charset="0"/>
              </a:rPr>
              <a:t>ΑΝΑΓΚΗ </a:t>
            </a:r>
            <a:r>
              <a:rPr lang="el-GR" sz="2800" dirty="0" smtClean="0">
                <a:latin typeface="Calibri" pitchFamily="34" charset="0"/>
              </a:rPr>
              <a:t>απάντησης στα εξής βασικά ερωτήματα:</a:t>
            </a:r>
            <a:br>
              <a:rPr lang="el-GR" sz="2800" dirty="0" smtClean="0">
                <a:latin typeface="Calibri" pitchFamily="34" charset="0"/>
              </a:rPr>
            </a:br>
            <a:endParaRPr lang="el-GR" b="1" dirty="0" smtClean="0"/>
          </a:p>
          <a:p>
            <a:r>
              <a:rPr lang="el-GR" sz="2800" b="1" dirty="0" smtClean="0">
                <a:latin typeface="Calibri" pitchFamily="34" charset="0"/>
              </a:rPr>
              <a:t>ΠΟΙΟΣ</a:t>
            </a:r>
            <a:r>
              <a:rPr lang="el-GR" sz="2800" dirty="0" smtClean="0">
                <a:latin typeface="Calibri" pitchFamily="34" charset="0"/>
              </a:rPr>
              <a:t> είναι ο τυπικός εκπαιδευόμενος;</a:t>
            </a:r>
          </a:p>
          <a:p>
            <a:r>
              <a:rPr lang="el-GR" sz="2800" b="1" dirty="0" smtClean="0">
                <a:latin typeface="Calibri" pitchFamily="34" charset="0"/>
              </a:rPr>
              <a:t>ΓΙΑΤΙ </a:t>
            </a:r>
            <a:r>
              <a:rPr lang="el-GR" sz="2800" dirty="0" smtClean="0">
                <a:latin typeface="Calibri" pitchFamily="34" charset="0"/>
              </a:rPr>
              <a:t>έχει αναπτυχθεί και υλοποιείται το παρόν πρόγραμμα;</a:t>
            </a:r>
          </a:p>
          <a:p>
            <a:r>
              <a:rPr lang="el-GR" sz="2800" b="1" dirty="0" smtClean="0">
                <a:latin typeface="Calibri" pitchFamily="34" charset="0"/>
              </a:rPr>
              <a:t>ΠΟΙΟ </a:t>
            </a:r>
            <a:r>
              <a:rPr lang="el-GR" sz="2800" dirty="0" smtClean="0">
                <a:latin typeface="Calibri" pitchFamily="34" charset="0"/>
              </a:rPr>
              <a:t>είναι το περιεχόμενό του;</a:t>
            </a:r>
          </a:p>
          <a:p>
            <a:r>
              <a:rPr lang="el-GR" sz="2800" b="1" dirty="0" smtClean="0">
                <a:latin typeface="Calibri" pitchFamily="34" charset="0"/>
              </a:rPr>
              <a:t>ΠΟΥ</a:t>
            </a:r>
            <a:r>
              <a:rPr lang="el-GR" sz="2800" dirty="0" smtClean="0">
                <a:latin typeface="Calibri" pitchFamily="34" charset="0"/>
              </a:rPr>
              <a:t> θα διεξαχθεί (τόπος, χώρος);</a:t>
            </a:r>
          </a:p>
          <a:p>
            <a:r>
              <a:rPr lang="el-GR" sz="2800" b="1" dirty="0" smtClean="0">
                <a:latin typeface="Calibri" pitchFamily="34" charset="0"/>
              </a:rPr>
              <a:t>ΠΟΤΕ</a:t>
            </a:r>
            <a:r>
              <a:rPr lang="el-GR" sz="2800" dirty="0" smtClean="0">
                <a:latin typeface="Calibri" pitchFamily="34" charset="0"/>
              </a:rPr>
              <a:t> θα διεξαχθεί (χρονική διάρκεια, ωράριο);</a:t>
            </a:r>
          </a:p>
          <a:p>
            <a:r>
              <a:rPr lang="el-GR" sz="2800" b="1" dirty="0" smtClean="0">
                <a:latin typeface="Calibri" pitchFamily="34" charset="0"/>
              </a:rPr>
              <a:t>ΤΙ</a:t>
            </a:r>
            <a:r>
              <a:rPr lang="el-GR" sz="2800" dirty="0" smtClean="0">
                <a:latin typeface="Calibri" pitchFamily="34" charset="0"/>
              </a:rPr>
              <a:t> διατίθεται για την υλοποίησή του (πόροι, εκπαιδευτικά μέσα);</a:t>
            </a:r>
          </a:p>
          <a:p>
            <a:pPr>
              <a:buNone/>
            </a:pP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632460" y="510540"/>
            <a:ext cx="10949940" cy="542196"/>
          </a:xfrm>
        </p:spPr>
        <p:style>
          <a:lnRef idx="2">
            <a:schemeClr val="dk1"/>
          </a:lnRef>
          <a:fillRef idx="1">
            <a:schemeClr val="lt1"/>
          </a:fillRef>
          <a:effectRef idx="0">
            <a:schemeClr val="dk1"/>
          </a:effectRef>
          <a:fontRef idx="minor">
            <a:schemeClr val="dk1"/>
          </a:fontRef>
        </p:style>
        <p:txBody>
          <a:bodyPr>
            <a:normAutofit fontScale="90000"/>
          </a:bodyPr>
          <a:lstStyle/>
          <a:p>
            <a:pPr algn="ctr" eaLnBrk="1" fontAlgn="auto" hangingPunct="1">
              <a:spcAft>
                <a:spcPts val="0"/>
              </a:spcAft>
              <a:defRPr/>
            </a:pPr>
            <a:r>
              <a:rPr lang="el-GR" sz="3600" b="1" dirty="0" smtClean="0">
                <a:solidFill>
                  <a:schemeClr val="tx1"/>
                </a:solidFill>
                <a:latin typeface="Calibri" pitchFamily="34" charset="0"/>
              </a:rPr>
              <a:t>Έννοια  της «α</a:t>
            </a:r>
            <a:r>
              <a:rPr lang="el-GR" sz="3600" b="1" dirty="0" smtClean="0">
                <a:solidFill>
                  <a:schemeClr val="tx1"/>
                </a:solidFill>
                <a:effectLst/>
                <a:latin typeface="Calibri" pitchFamily="34" charset="0"/>
              </a:rPr>
              <a:t>νάγκης»</a:t>
            </a:r>
            <a:endParaRPr lang="el-GR" sz="36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2" name="1 - Θέση περιεχομένου"/>
          <p:cNvSpPr>
            <a:spLocks noGrp="1"/>
          </p:cNvSpPr>
          <p:nvPr>
            <p:ph sz="quarter" idx="1"/>
          </p:nvPr>
        </p:nvSpPr>
        <p:spPr>
          <a:xfrm>
            <a:off x="609600" y="1125538"/>
            <a:ext cx="10972800" cy="5255790"/>
          </a:xfrm>
        </p:spPr>
        <p:txBody>
          <a:bodyPr>
            <a:normAutofit fontScale="55000" lnSpcReduction="20000"/>
          </a:bodyPr>
          <a:lstStyle/>
          <a:p>
            <a:pPr marL="365760" indent="-256032" algn="just" eaLnBrk="1" fontAlgn="auto" hangingPunct="1">
              <a:lnSpc>
                <a:spcPct val="110000"/>
              </a:lnSpc>
              <a:spcAft>
                <a:spcPts val="0"/>
              </a:spcAft>
              <a:buFont typeface="Wingdings 3"/>
              <a:buChar char=""/>
              <a:defRPr/>
            </a:pPr>
            <a:endParaRPr lang="el-GR" sz="2900" dirty="0" smtClean="0">
              <a:solidFill>
                <a:schemeClr val="accent1">
                  <a:lumMod val="75000"/>
                </a:schemeClr>
              </a:solidFill>
              <a:latin typeface="Calibri" pitchFamily="34" charset="0"/>
            </a:endParaRPr>
          </a:p>
          <a:p>
            <a:pPr marL="365760" indent="-256032" algn="just" eaLnBrk="1" fontAlgn="auto" hangingPunct="1">
              <a:lnSpc>
                <a:spcPct val="110000"/>
              </a:lnSpc>
              <a:spcAft>
                <a:spcPts val="0"/>
              </a:spcAft>
              <a:buNone/>
              <a:defRPr/>
            </a:pPr>
            <a:r>
              <a:rPr lang="el-GR" sz="3300" b="1" dirty="0" smtClean="0">
                <a:latin typeface="Calibri" pitchFamily="34" charset="0"/>
              </a:rPr>
              <a:t>Η έννοια αυτή ορίζεται πάντοτε στο πλαίσιο μιας θεωρητικής προσέγγισης και επιδέχεται διαφορετικούς ορισμούς</a:t>
            </a:r>
            <a:r>
              <a:rPr lang="en-US" sz="3300" b="1" dirty="0" smtClean="0">
                <a:latin typeface="Calibri" pitchFamily="34" charset="0"/>
              </a:rPr>
              <a:t>:</a:t>
            </a:r>
            <a:endParaRPr lang="el-GR" sz="3300" b="1" dirty="0" smtClean="0">
              <a:latin typeface="Calibri" pitchFamily="34" charset="0"/>
            </a:endParaRPr>
          </a:p>
          <a:p>
            <a:pPr marL="365760" indent="-256032" algn="just" eaLnBrk="1" fontAlgn="auto" hangingPunct="1">
              <a:lnSpc>
                <a:spcPct val="110000"/>
              </a:lnSpc>
              <a:spcAft>
                <a:spcPts val="0"/>
              </a:spcAft>
              <a:buFont typeface="Wingdings 3"/>
              <a:buNone/>
              <a:defRPr/>
            </a:pPr>
            <a:endParaRPr lang="el-GR" sz="2800" dirty="0" smtClean="0">
              <a:latin typeface="Calibri" pitchFamily="34" charset="0"/>
            </a:endParaRPr>
          </a:p>
          <a:p>
            <a:pPr marL="365760" indent="-256032" algn="just" eaLnBrk="1" fontAlgn="auto" hangingPunct="1">
              <a:spcAft>
                <a:spcPts val="0"/>
              </a:spcAft>
              <a:buFont typeface="Wingdings" pitchFamily="2" charset="2"/>
              <a:buChar char="ü"/>
              <a:defRPr/>
            </a:pPr>
            <a:r>
              <a:rPr lang="el-GR" sz="3300" b="1" u="sng" dirty="0" smtClean="0">
                <a:latin typeface="Calibri" pitchFamily="34" charset="0"/>
              </a:rPr>
              <a:t>Ψυχολογική προσέγγιση </a:t>
            </a:r>
            <a:r>
              <a:rPr lang="en-US" sz="3300" b="1" u="sng" dirty="0" smtClean="0">
                <a:latin typeface="Calibri" pitchFamily="34" charset="0"/>
              </a:rPr>
              <a:t> </a:t>
            </a:r>
            <a:r>
              <a:rPr lang="el-GR" sz="3300" dirty="0" smtClean="0">
                <a:latin typeface="Calibri" pitchFamily="34" charset="0"/>
              </a:rPr>
              <a:t>(</a:t>
            </a:r>
            <a:r>
              <a:rPr lang="en-US" sz="3300" dirty="0" smtClean="0">
                <a:latin typeface="Calibri" pitchFamily="34" charset="0"/>
              </a:rPr>
              <a:t>Maslow)</a:t>
            </a:r>
            <a:r>
              <a:rPr lang="el-GR" sz="3300" dirty="0" smtClean="0">
                <a:latin typeface="Calibri" pitchFamily="34" charset="0"/>
              </a:rPr>
              <a:t>.</a:t>
            </a:r>
          </a:p>
          <a:p>
            <a:pPr marL="365760" indent="-256032" algn="just" eaLnBrk="1" fontAlgn="auto" hangingPunct="1">
              <a:spcAft>
                <a:spcPts val="0"/>
              </a:spcAft>
              <a:buNone/>
              <a:defRPr/>
            </a:pPr>
            <a:endParaRPr lang="en-US" sz="2900" dirty="0" smtClean="0">
              <a:latin typeface="Calibri" pitchFamily="34" charset="0"/>
            </a:endParaRPr>
          </a:p>
          <a:p>
            <a:pPr marL="365760" indent="-256032" algn="just" eaLnBrk="1" fontAlgn="auto" hangingPunct="1">
              <a:spcAft>
                <a:spcPts val="0"/>
              </a:spcAft>
              <a:buFont typeface="Wingdings" pitchFamily="2" charset="2"/>
              <a:buChar char="ü"/>
              <a:defRPr/>
            </a:pPr>
            <a:r>
              <a:rPr lang="el-GR" sz="3300" b="1" u="sng" dirty="0" err="1" smtClean="0">
                <a:latin typeface="Calibri" pitchFamily="34" charset="0"/>
              </a:rPr>
              <a:t>Ψυχο</a:t>
            </a:r>
            <a:r>
              <a:rPr lang="el-GR" sz="3300" b="1" u="sng" dirty="0" smtClean="0">
                <a:latin typeface="Calibri" pitchFamily="34" charset="0"/>
              </a:rPr>
              <a:t>-κοινωνιολογική προσέγγιση </a:t>
            </a:r>
          </a:p>
          <a:p>
            <a:pPr marL="365760" indent="-256032" algn="just" eaLnBrk="1" fontAlgn="auto" hangingPunct="1">
              <a:spcAft>
                <a:spcPts val="0"/>
              </a:spcAft>
              <a:buFont typeface="Wingdings 3"/>
              <a:buNone/>
              <a:defRPr/>
            </a:pPr>
            <a:r>
              <a:rPr lang="el-GR" sz="2900" dirty="0" smtClean="0">
                <a:latin typeface="Calibri" pitchFamily="34" charset="0"/>
              </a:rPr>
              <a:t>     </a:t>
            </a:r>
            <a:r>
              <a:rPr lang="el-GR" sz="3300" dirty="0" smtClean="0">
                <a:latin typeface="Calibri" pitchFamily="34" charset="0"/>
              </a:rPr>
              <a:t>(Οι κοινωνικές ανάγκες  μιας ομάδας ατόμων εκφράζονται όταν συνειδητοποιείται μία έλλειψη σε σχέση με το γενικό πρότυπο).</a:t>
            </a:r>
          </a:p>
          <a:p>
            <a:pPr marL="365760" indent="-256032" algn="just" eaLnBrk="1" fontAlgn="auto" hangingPunct="1">
              <a:spcAft>
                <a:spcPts val="0"/>
              </a:spcAft>
              <a:buFont typeface="Wingdings 3"/>
              <a:buNone/>
              <a:defRPr/>
            </a:pPr>
            <a:endParaRPr lang="el-GR" sz="2900" dirty="0" smtClean="0">
              <a:latin typeface="Calibri" pitchFamily="34" charset="0"/>
            </a:endParaRPr>
          </a:p>
          <a:p>
            <a:pPr marL="365760" indent="-256032" algn="just" eaLnBrk="1" fontAlgn="auto" hangingPunct="1">
              <a:spcAft>
                <a:spcPts val="0"/>
              </a:spcAft>
              <a:buFont typeface="Wingdings" pitchFamily="2" charset="2"/>
              <a:buChar char="ü"/>
              <a:defRPr/>
            </a:pPr>
            <a:r>
              <a:rPr lang="el-GR" sz="3300" b="1" u="sng" dirty="0" smtClean="0">
                <a:latin typeface="Calibri" pitchFamily="34" charset="0"/>
              </a:rPr>
              <a:t>Πολιτιστική προσέγγιση </a:t>
            </a:r>
            <a:r>
              <a:rPr lang="el-GR" sz="3300" b="1" dirty="0" smtClean="0">
                <a:latin typeface="Calibri" pitchFamily="34" charset="0"/>
              </a:rPr>
              <a:t>  </a:t>
            </a:r>
            <a:r>
              <a:rPr lang="el-GR" sz="3300" dirty="0" smtClean="0">
                <a:latin typeface="Calibri" pitchFamily="34" charset="0"/>
              </a:rPr>
              <a:t>(έμφαση στη συμβολή των πολιτιστικών παραγόντων στη διαμόρφωση των αναγκών).</a:t>
            </a:r>
          </a:p>
          <a:p>
            <a:pPr marL="365760" indent="-256032" algn="just" eaLnBrk="1" fontAlgn="auto" hangingPunct="1">
              <a:spcAft>
                <a:spcPts val="0"/>
              </a:spcAft>
              <a:buFont typeface="Wingdings" pitchFamily="2" charset="2"/>
              <a:buChar char="ü"/>
              <a:defRPr/>
            </a:pPr>
            <a:endParaRPr lang="el-GR" sz="3300" b="1" dirty="0" smtClean="0">
              <a:latin typeface="Calibri" pitchFamily="34" charset="0"/>
            </a:endParaRPr>
          </a:p>
          <a:p>
            <a:pPr marL="365760" indent="-256032" algn="just" eaLnBrk="1" fontAlgn="auto" hangingPunct="1">
              <a:spcAft>
                <a:spcPts val="0"/>
              </a:spcAft>
              <a:buFont typeface="Wingdings" pitchFamily="2" charset="2"/>
              <a:buChar char="ü"/>
              <a:defRPr/>
            </a:pPr>
            <a:r>
              <a:rPr lang="el-GR" sz="3300" b="1" u="sng" dirty="0" smtClean="0">
                <a:latin typeface="Calibri" pitchFamily="34" charset="0"/>
              </a:rPr>
              <a:t>Οικονομική προσέγγιση </a:t>
            </a:r>
            <a:r>
              <a:rPr lang="el-GR" sz="3300" b="1" dirty="0" smtClean="0">
                <a:latin typeface="Calibri" pitchFamily="34" charset="0"/>
              </a:rPr>
              <a:t> </a:t>
            </a:r>
            <a:r>
              <a:rPr lang="el-GR" sz="3300" dirty="0" smtClean="0">
                <a:latin typeface="Calibri" pitchFamily="34" charset="0"/>
              </a:rPr>
              <a:t>(οι ανάγκες προκύπτουν από την παραγωγή και ταυτίζονται με το σύστημα διανομής των προϊόντων</a:t>
            </a:r>
            <a:r>
              <a:rPr lang="el-GR" sz="2900" dirty="0" smtClean="0">
                <a:latin typeface="Calibri" pitchFamily="34" charset="0"/>
              </a:rPr>
              <a:t>).</a:t>
            </a:r>
          </a:p>
          <a:p>
            <a:pPr marL="365760" indent="-256032" algn="just" eaLnBrk="1" fontAlgn="auto" hangingPunct="1">
              <a:spcAft>
                <a:spcPts val="0"/>
              </a:spcAft>
              <a:buFont typeface="Wingdings" pitchFamily="2" charset="2"/>
              <a:buChar char="ü"/>
              <a:defRPr/>
            </a:pPr>
            <a:endParaRPr lang="el-GR" sz="2900" dirty="0" smtClean="0">
              <a:latin typeface="Calibri" pitchFamily="34" charset="0"/>
            </a:endParaRPr>
          </a:p>
          <a:p>
            <a:pPr marL="365760" indent="-256032" algn="just" eaLnBrk="1" fontAlgn="auto" hangingPunct="1">
              <a:spcAft>
                <a:spcPts val="0"/>
              </a:spcAft>
              <a:buFont typeface="Wingdings" pitchFamily="2" charset="2"/>
              <a:buChar char="ü"/>
              <a:defRPr/>
            </a:pPr>
            <a:r>
              <a:rPr lang="el-GR" sz="3300" b="1" u="sng" dirty="0" err="1" smtClean="0">
                <a:latin typeface="Calibri" pitchFamily="34" charset="0"/>
              </a:rPr>
              <a:t>Δομολειτουργική</a:t>
            </a:r>
            <a:r>
              <a:rPr lang="el-GR" sz="3300" b="1" u="sng" dirty="0" smtClean="0">
                <a:latin typeface="Calibri" pitchFamily="34" charset="0"/>
              </a:rPr>
              <a:t> και </a:t>
            </a:r>
            <a:r>
              <a:rPr lang="el-GR" sz="3300" b="1" u="sng" dirty="0" err="1" smtClean="0">
                <a:latin typeface="Calibri" pitchFamily="34" charset="0"/>
              </a:rPr>
              <a:t>συστημική</a:t>
            </a:r>
            <a:r>
              <a:rPr lang="el-GR" sz="3300" b="1" u="sng" dirty="0" smtClean="0">
                <a:latin typeface="Calibri" pitchFamily="34" charset="0"/>
              </a:rPr>
              <a:t> προσέγγιση</a:t>
            </a:r>
            <a:r>
              <a:rPr lang="el-GR" sz="2900" dirty="0" smtClean="0">
                <a:latin typeface="Calibri" pitchFamily="34" charset="0"/>
              </a:rPr>
              <a:t> (</a:t>
            </a:r>
            <a:r>
              <a:rPr lang="el-GR" sz="3300" dirty="0" smtClean="0">
                <a:latin typeface="Calibri" pitchFamily="34" charset="0"/>
              </a:rPr>
              <a:t>οι ανάγκες των ανθρώπων και των κοινωνικών ομάδων προσδιορίζονται μέσα από τις δομές του συστήματος στο οποίο ζουν ή εργάζονται καθώς και από τις λειτουργίες που επιτελούν). </a:t>
            </a:r>
          </a:p>
          <a:p>
            <a:pPr marL="365760" indent="-256032" eaLnBrk="1" fontAlgn="auto" hangingPunct="1">
              <a:spcAft>
                <a:spcPts val="0"/>
              </a:spcAft>
              <a:buFont typeface="Wingdings 3"/>
              <a:buChar char=""/>
              <a:defRPr/>
            </a:pPr>
            <a:endParaRPr lang="el-GR"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594360" y="510540"/>
            <a:ext cx="10980420" cy="436926"/>
          </a:xfrm>
        </p:spPr>
        <p:style>
          <a:lnRef idx="2">
            <a:schemeClr val="dk1"/>
          </a:lnRef>
          <a:fillRef idx="1">
            <a:schemeClr val="lt1"/>
          </a:fillRef>
          <a:effectRef idx="0">
            <a:schemeClr val="dk1"/>
          </a:effectRef>
          <a:fontRef idx="minor">
            <a:schemeClr val="dk1"/>
          </a:fontRef>
        </p:style>
        <p:txBody>
          <a:bodyPr>
            <a:normAutofit fontScale="90000"/>
          </a:bodyPr>
          <a:lstStyle/>
          <a:p>
            <a:r>
              <a:rPr lang="el-GR" sz="3200" dirty="0" smtClean="0">
                <a:solidFill>
                  <a:schemeClr val="tx1"/>
                </a:solidFill>
                <a:latin typeface="Calibri" pitchFamily="34" charset="0"/>
              </a:rPr>
              <a:t>Οι επιμορφωτικές ανάγκες προσδιορίζονται ως:</a:t>
            </a:r>
            <a:endParaRPr lang="el-GR" dirty="0"/>
          </a:p>
        </p:txBody>
      </p:sp>
      <p:sp>
        <p:nvSpPr>
          <p:cNvPr id="4" name="3 - TextBox"/>
          <p:cNvSpPr txBox="1"/>
          <p:nvPr/>
        </p:nvSpPr>
        <p:spPr>
          <a:xfrm>
            <a:off x="4367808" y="3501008"/>
            <a:ext cx="3456384" cy="707886"/>
          </a:xfrm>
          <a:prstGeom prst="rect">
            <a:avLst/>
          </a:prstGeom>
          <a:solidFill>
            <a:schemeClr val="accent1">
              <a:lumMod val="60000"/>
              <a:lumOff val="40000"/>
            </a:schemeClr>
          </a:solidFill>
        </p:spPr>
        <p:txBody>
          <a:bodyPr wrap="square" rtlCol="0">
            <a:spAutoFit/>
          </a:bodyPr>
          <a:lstStyle/>
          <a:p>
            <a:r>
              <a:rPr lang="el-GR" sz="4000" dirty="0" smtClean="0"/>
              <a:t>ΑΝΑΓΚΕΣ</a:t>
            </a:r>
            <a:r>
              <a:rPr lang="el-GR" sz="3600" dirty="0" smtClean="0"/>
              <a:t> </a:t>
            </a:r>
            <a:endParaRPr lang="el-GR" sz="3600" dirty="0"/>
          </a:p>
        </p:txBody>
      </p:sp>
      <p:sp>
        <p:nvSpPr>
          <p:cNvPr id="5" name="4 - Έλλειψη"/>
          <p:cNvSpPr/>
          <p:nvPr/>
        </p:nvSpPr>
        <p:spPr>
          <a:xfrm>
            <a:off x="815413" y="1844824"/>
            <a:ext cx="2688299" cy="1368152"/>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ΑΤΟΜΟΥ</a:t>
            </a:r>
            <a:endParaRPr lang="el-GR" dirty="0"/>
          </a:p>
        </p:txBody>
      </p:sp>
      <p:sp>
        <p:nvSpPr>
          <p:cNvPr id="9" name="8 - Έλλειψη"/>
          <p:cNvSpPr/>
          <p:nvPr/>
        </p:nvSpPr>
        <p:spPr>
          <a:xfrm>
            <a:off x="1103446" y="4437112"/>
            <a:ext cx="3360373" cy="1872208"/>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ΟΙΚΟΝΟΜΙΑΣ </a:t>
            </a:r>
          </a:p>
          <a:p>
            <a:pPr algn="ctr"/>
            <a:r>
              <a:rPr lang="el-GR" dirty="0" smtClean="0"/>
              <a:t>ΑΓΟΡΑΣ/</a:t>
            </a:r>
          </a:p>
          <a:p>
            <a:pPr algn="ctr"/>
            <a:r>
              <a:rPr lang="el-GR" dirty="0" smtClean="0"/>
              <a:t>ΕΡΓΑΣΙΑΣ</a:t>
            </a:r>
            <a:endParaRPr lang="el-GR" dirty="0"/>
          </a:p>
        </p:txBody>
      </p:sp>
      <p:sp>
        <p:nvSpPr>
          <p:cNvPr id="10" name="9 - Έλλειψη"/>
          <p:cNvSpPr/>
          <p:nvPr/>
        </p:nvSpPr>
        <p:spPr>
          <a:xfrm>
            <a:off x="8496267" y="1700808"/>
            <a:ext cx="3264363" cy="2160240"/>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ΚΟΙΝΩΝΙΚΩΝ </a:t>
            </a:r>
          </a:p>
          <a:p>
            <a:pPr algn="ctr"/>
            <a:r>
              <a:rPr lang="el-GR" dirty="0" smtClean="0"/>
              <a:t>ΟΜΑΔΩΝ</a:t>
            </a:r>
            <a:endParaRPr lang="el-GR" dirty="0"/>
          </a:p>
        </p:txBody>
      </p:sp>
      <p:sp>
        <p:nvSpPr>
          <p:cNvPr id="11" name="10 - Έλλειψη"/>
          <p:cNvSpPr/>
          <p:nvPr/>
        </p:nvSpPr>
        <p:spPr>
          <a:xfrm>
            <a:off x="7728181" y="4509120"/>
            <a:ext cx="3456384" cy="172819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ΓΕΩΓΡΑΦΙΚΗΣ ΠΕΡΙΟΧΗΣ</a:t>
            </a:r>
            <a:endParaRPr lang="el-GR" dirty="0"/>
          </a:p>
        </p:txBody>
      </p:sp>
      <p:sp>
        <p:nvSpPr>
          <p:cNvPr id="12" name="11 - Έλλειψη"/>
          <p:cNvSpPr/>
          <p:nvPr/>
        </p:nvSpPr>
        <p:spPr>
          <a:xfrm>
            <a:off x="4367808" y="1052736"/>
            <a:ext cx="3168352" cy="1800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ΣΥΛΛΟΓΙΚΟΥ ΦΟΡΕΑ</a:t>
            </a:r>
            <a:endParaRPr lang="el-GR" dirty="0"/>
          </a:p>
        </p:txBody>
      </p:sp>
      <p:cxnSp>
        <p:nvCxnSpPr>
          <p:cNvPr id="14" name="13 - Ευθύγραμμο βέλος σύνδεσης"/>
          <p:cNvCxnSpPr>
            <a:stCxn id="4" idx="0"/>
          </p:cNvCxnSpPr>
          <p:nvPr/>
        </p:nvCxnSpPr>
        <p:spPr>
          <a:xfrm flipV="1">
            <a:off x="6096000" y="2924944"/>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 Ευθύγραμμο βέλος σύνδεσης"/>
          <p:cNvCxnSpPr/>
          <p:nvPr/>
        </p:nvCxnSpPr>
        <p:spPr>
          <a:xfrm flipV="1">
            <a:off x="7920203" y="3573016"/>
            <a:ext cx="960107"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 Ευθύγραμμο βέλος σύνδεσης"/>
          <p:cNvCxnSpPr/>
          <p:nvPr/>
        </p:nvCxnSpPr>
        <p:spPr>
          <a:xfrm>
            <a:off x="5999990" y="4221088"/>
            <a:ext cx="1632181"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 Ευθύγραμμο βέλος σύνδεσης"/>
          <p:cNvCxnSpPr>
            <a:stCxn id="4" idx="1"/>
          </p:cNvCxnSpPr>
          <p:nvPr/>
        </p:nvCxnSpPr>
        <p:spPr>
          <a:xfrm flipH="1">
            <a:off x="2543605" y="3854951"/>
            <a:ext cx="1824203" cy="5821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 Ευθύγραμμο βέλος σύνδεσης"/>
          <p:cNvCxnSpPr/>
          <p:nvPr/>
        </p:nvCxnSpPr>
        <p:spPr>
          <a:xfrm flipH="1" flipV="1">
            <a:off x="3503712" y="2780928"/>
            <a:ext cx="960107"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p:txBody>
          <a:bodyPr numCol="2">
            <a:normAutofit fontScale="92500" lnSpcReduction="20000"/>
          </a:bodyPr>
          <a:lstStyle/>
          <a:p>
            <a:r>
              <a:rPr lang="el-GR" sz="2800" b="1" dirty="0" smtClean="0">
                <a:latin typeface="Calibri" pitchFamily="34" charset="0"/>
              </a:rPr>
              <a:t>Συνειδητές και ρητέ</a:t>
            </a:r>
            <a:r>
              <a:rPr lang="el-GR" sz="2800" dirty="0" smtClean="0">
                <a:latin typeface="Calibri" pitchFamily="34" charset="0"/>
              </a:rPr>
              <a:t>ς: Οι εκπαιδευόμενοι διαπιστώνουν και  διατυπώνουν τις ανάγκες τους</a:t>
            </a:r>
            <a:r>
              <a:rPr lang="el-GR" dirty="0" smtClean="0"/>
              <a:t>.</a:t>
            </a:r>
          </a:p>
          <a:p>
            <a:pPr>
              <a:buNone/>
            </a:pPr>
            <a:endParaRPr lang="el-GR" dirty="0" smtClean="0"/>
          </a:p>
          <a:p>
            <a:pPr>
              <a:buNone/>
            </a:pPr>
            <a:endParaRPr lang="el-GR" dirty="0" smtClean="0"/>
          </a:p>
          <a:p>
            <a:pPr>
              <a:buNone/>
            </a:pPr>
            <a:endParaRPr lang="el-GR" dirty="0" smtClean="0"/>
          </a:p>
          <a:p>
            <a:pPr>
              <a:buNone/>
            </a:pPr>
            <a:endParaRPr lang="el-GR" dirty="0" smtClean="0"/>
          </a:p>
          <a:p>
            <a:r>
              <a:rPr lang="el-GR" b="1" u="sng" dirty="0" smtClean="0"/>
              <a:t>Διερευνώνται με:</a:t>
            </a:r>
          </a:p>
          <a:p>
            <a:pPr>
              <a:buFont typeface="Wingdings" pitchFamily="2" charset="2"/>
              <a:buChar char="§"/>
            </a:pPr>
            <a:r>
              <a:rPr lang="el-GR" sz="2800" dirty="0" smtClean="0">
                <a:latin typeface="Calibri" pitchFamily="34" charset="0"/>
              </a:rPr>
              <a:t>Ερωτηματολόγια.</a:t>
            </a:r>
          </a:p>
          <a:p>
            <a:pPr>
              <a:buFont typeface="Wingdings" pitchFamily="2" charset="2"/>
              <a:buChar char="§"/>
            </a:pPr>
            <a:r>
              <a:rPr lang="el-GR" sz="2800" dirty="0" smtClean="0">
                <a:latin typeface="Calibri" pitchFamily="34" charset="0"/>
              </a:rPr>
              <a:t>Κατευθυνόμενες συνεντεύξεις.</a:t>
            </a:r>
          </a:p>
          <a:p>
            <a:pPr>
              <a:buFont typeface="Wingdings" pitchFamily="2" charset="2"/>
              <a:buChar char="§"/>
            </a:pPr>
            <a:r>
              <a:rPr lang="el-GR" sz="2800" dirty="0" smtClean="0">
                <a:latin typeface="Calibri" pitchFamily="34" charset="0"/>
              </a:rPr>
              <a:t>Στατιστικές μεθόδους ανάλυσης.</a:t>
            </a:r>
          </a:p>
          <a:p>
            <a:endParaRPr lang="el-GR" dirty="0" smtClean="0"/>
          </a:p>
        </p:txBody>
      </p:sp>
      <p:sp>
        <p:nvSpPr>
          <p:cNvPr id="4" name="3 - Τίτλος"/>
          <p:cNvSpPr>
            <a:spLocks noGrp="1"/>
          </p:cNvSpPr>
          <p:nvPr>
            <p:ph type="title"/>
          </p:nvPr>
        </p:nvSpPr>
        <p:spPr/>
        <p:txBody>
          <a:bodyPr/>
          <a:lstStyle/>
          <a:p>
            <a:r>
              <a:rPr lang="el-GR" dirty="0" smtClean="0"/>
              <a:t>Κατηγορίες αναγκών (1)</a:t>
            </a:r>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24840" y="464820"/>
            <a:ext cx="10949940" cy="731932"/>
          </a:xfrm>
        </p:spPr>
        <p:style>
          <a:lnRef idx="2">
            <a:schemeClr val="dk1"/>
          </a:lnRef>
          <a:fillRef idx="1">
            <a:schemeClr val="lt1"/>
          </a:fillRef>
          <a:effectRef idx="0">
            <a:schemeClr val="dk1"/>
          </a:effectRef>
          <a:fontRef idx="minor">
            <a:schemeClr val="dk1"/>
          </a:fontRef>
        </p:style>
        <p:txBody>
          <a:bodyPr>
            <a:noAutofit/>
          </a:bodyPr>
          <a:lstStyle/>
          <a:p>
            <a:r>
              <a:rPr lang="el-GR" sz="2800" b="1" dirty="0" smtClean="0">
                <a:solidFill>
                  <a:schemeClr val="tx1"/>
                </a:solidFill>
              </a:rPr>
              <a:t/>
            </a:r>
            <a:br>
              <a:rPr lang="el-GR" sz="2800" b="1" dirty="0" smtClean="0">
                <a:solidFill>
                  <a:schemeClr val="tx1"/>
                </a:solidFill>
              </a:rPr>
            </a:br>
            <a:r>
              <a:rPr lang="el-GR" sz="2800" b="1" dirty="0" smtClean="0">
                <a:solidFill>
                  <a:schemeClr val="tx1"/>
                </a:solidFill>
              </a:rPr>
              <a:t>Κατηγορίες εκπαιδευτικών αναγκών και διερεύνησή τους (2)</a:t>
            </a:r>
            <a:endParaRPr lang="el-GR" sz="2800" dirty="0"/>
          </a:p>
        </p:txBody>
      </p:sp>
      <p:sp>
        <p:nvSpPr>
          <p:cNvPr id="3" name="2 - Θέση περιεχομένου"/>
          <p:cNvSpPr>
            <a:spLocks noGrp="1"/>
          </p:cNvSpPr>
          <p:nvPr>
            <p:ph sz="quarter" idx="1"/>
          </p:nvPr>
        </p:nvSpPr>
        <p:spPr/>
        <p:txBody>
          <a:bodyPr numCol="2">
            <a:normAutofit fontScale="70000" lnSpcReduction="20000"/>
          </a:bodyPr>
          <a:lstStyle/>
          <a:p>
            <a:pPr algn="just"/>
            <a:r>
              <a:rPr lang="el-GR" sz="4600" b="1" u="sng" dirty="0" smtClean="0"/>
              <a:t>Συνειδητές και μη ρητές</a:t>
            </a:r>
            <a:endParaRPr lang="el-GR" sz="4600" b="1" dirty="0" smtClean="0"/>
          </a:p>
          <a:p>
            <a:pPr>
              <a:buNone/>
            </a:pPr>
            <a:r>
              <a:rPr lang="el-GR" sz="2000" dirty="0" smtClean="0"/>
              <a:t>   </a:t>
            </a:r>
            <a:r>
              <a:rPr lang="el-GR" sz="3100" dirty="0" smtClean="0">
                <a:latin typeface="Calibri" pitchFamily="34" charset="0"/>
              </a:rPr>
              <a:t>Οι εκπαιδευόμενοι συνειδητοποιούν τις ανάγκες τους, αλλά δεν τις αποκαλύπτουν (αρνητική προδιάθεση, ανασφάλεια, λόγοι κοινωνικού κύρους).</a:t>
            </a:r>
          </a:p>
          <a:p>
            <a:pPr>
              <a:buNone/>
            </a:pPr>
            <a:endParaRPr lang="el-GR" sz="2000" dirty="0" smtClean="0"/>
          </a:p>
          <a:p>
            <a:pPr>
              <a:buNone/>
            </a:pPr>
            <a:endParaRPr lang="el-GR" sz="2000" dirty="0" smtClean="0"/>
          </a:p>
          <a:p>
            <a:pPr>
              <a:buNone/>
            </a:pPr>
            <a:endParaRPr lang="el-GR" sz="2000" dirty="0" smtClean="0"/>
          </a:p>
          <a:p>
            <a:pPr>
              <a:buNone/>
            </a:pPr>
            <a:endParaRPr lang="el-GR" sz="2400" dirty="0" smtClean="0"/>
          </a:p>
          <a:p>
            <a:pPr>
              <a:buNone/>
            </a:pPr>
            <a:endParaRPr lang="el-GR" sz="2400" dirty="0" smtClean="0"/>
          </a:p>
          <a:p>
            <a:pPr algn="just"/>
            <a:r>
              <a:rPr lang="el-GR" sz="2400" dirty="0" smtClean="0"/>
              <a:t>  </a:t>
            </a:r>
            <a:r>
              <a:rPr lang="el-GR" sz="2400" b="1" u="sng" dirty="0" smtClean="0"/>
              <a:t>Διερευνώνται με:</a:t>
            </a:r>
          </a:p>
          <a:p>
            <a:pPr marL="365760" indent="-256032">
              <a:buFont typeface="Wingdings" pitchFamily="2" charset="2"/>
              <a:buChar char="Ø"/>
              <a:defRPr/>
            </a:pPr>
            <a:r>
              <a:rPr lang="el-GR" sz="2400" b="1" dirty="0" smtClean="0">
                <a:solidFill>
                  <a:schemeClr val="accent1">
                    <a:lumMod val="75000"/>
                  </a:schemeClr>
                </a:solidFill>
                <a:latin typeface="Calibri" pitchFamily="34" charset="0"/>
              </a:rPr>
              <a:t>Ιστορίες ζωής</a:t>
            </a:r>
          </a:p>
          <a:p>
            <a:pPr marL="365760" indent="-256032">
              <a:buNone/>
              <a:defRPr/>
            </a:pPr>
            <a:endParaRPr lang="el-GR" sz="2400" b="1" dirty="0" smtClean="0">
              <a:solidFill>
                <a:schemeClr val="accent1">
                  <a:lumMod val="75000"/>
                </a:schemeClr>
              </a:solidFill>
              <a:latin typeface="Calibri" pitchFamily="34" charset="0"/>
            </a:endParaRPr>
          </a:p>
          <a:p>
            <a:pPr marL="365760" indent="-256032">
              <a:buFont typeface="Wingdings" pitchFamily="2" charset="2"/>
              <a:buChar char="Ø"/>
              <a:defRPr/>
            </a:pPr>
            <a:r>
              <a:rPr lang="el-GR" sz="2400" b="1" dirty="0" smtClean="0">
                <a:solidFill>
                  <a:schemeClr val="accent1">
                    <a:lumMod val="75000"/>
                  </a:schemeClr>
                </a:solidFill>
                <a:latin typeface="Calibri" pitchFamily="34" charset="0"/>
              </a:rPr>
              <a:t>Μελέτες περίπτωσης</a:t>
            </a:r>
          </a:p>
          <a:p>
            <a:pPr marL="365760" indent="-256032">
              <a:buNone/>
              <a:defRPr/>
            </a:pPr>
            <a:endParaRPr lang="el-GR" sz="2400" b="1" dirty="0" smtClean="0">
              <a:solidFill>
                <a:schemeClr val="accent1">
                  <a:lumMod val="75000"/>
                </a:schemeClr>
              </a:solidFill>
              <a:latin typeface="Calibri" pitchFamily="34" charset="0"/>
            </a:endParaRPr>
          </a:p>
          <a:p>
            <a:pPr marL="365760" indent="-256032">
              <a:buFont typeface="Wingdings" pitchFamily="2" charset="2"/>
              <a:buChar char="Ø"/>
              <a:defRPr/>
            </a:pPr>
            <a:r>
              <a:rPr lang="el-GR" sz="2400" b="1" dirty="0" smtClean="0">
                <a:solidFill>
                  <a:schemeClr val="accent1">
                    <a:lumMod val="75000"/>
                  </a:schemeClr>
                </a:solidFill>
                <a:latin typeface="Calibri" pitchFamily="34" charset="0"/>
              </a:rPr>
              <a:t>Ατομική και ομαδική συνέντευξη</a:t>
            </a:r>
          </a:p>
          <a:p>
            <a:pPr algn="just"/>
            <a:endParaRPr lang="el-GR" sz="2400" b="1" u="sng" dirty="0" smtClean="0"/>
          </a:p>
          <a:p>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r>
              <a:rPr lang="el-GR" sz="2400" b="1" dirty="0" smtClean="0">
                <a:solidFill>
                  <a:schemeClr val="tx1"/>
                </a:solidFill>
              </a:rPr>
              <a:t>Κατηγορίες εκπαιδευτικών αναγκών και διερεύνησή τους (3)</a:t>
            </a:r>
            <a:endParaRPr lang="el-GR" sz="2400" dirty="0"/>
          </a:p>
        </p:txBody>
      </p:sp>
      <p:sp>
        <p:nvSpPr>
          <p:cNvPr id="3" name="2 - Θέση περιεχομένου"/>
          <p:cNvSpPr>
            <a:spLocks noGrp="1"/>
          </p:cNvSpPr>
          <p:nvPr>
            <p:ph sz="quarter" idx="1"/>
          </p:nvPr>
        </p:nvSpPr>
        <p:spPr/>
        <p:txBody>
          <a:bodyPr>
            <a:normAutofit fontScale="62500" lnSpcReduction="20000"/>
          </a:bodyPr>
          <a:lstStyle/>
          <a:p>
            <a:pPr algn="just"/>
            <a:r>
              <a:rPr lang="el-GR" sz="5100" b="1" u="sng" dirty="0" smtClean="0"/>
              <a:t>Λανθάνουσες:</a:t>
            </a:r>
            <a:r>
              <a:rPr lang="el-GR" sz="5100" b="1" dirty="0" smtClean="0"/>
              <a:t> </a:t>
            </a:r>
            <a:r>
              <a:rPr lang="el-GR" sz="3100" dirty="0" smtClean="0">
                <a:latin typeface="Calibri" pitchFamily="34" charset="0"/>
              </a:rPr>
              <a:t>οι εκπαιδευόμενοι δε γνωρίζουν τις ανάγκες τους, καθώς δεν έχουν πλήρη εποπτεία των απαιτήσεων του κοινωνικού και οικονομικού περιβάλλοντος και των ενδεχόμενων αλλαγών και μεταβολών σε αυτό.</a:t>
            </a:r>
          </a:p>
          <a:p>
            <a:endParaRPr lang="el-GR" dirty="0" smtClean="0"/>
          </a:p>
          <a:p>
            <a:pPr marL="365760" indent="-256032">
              <a:buNone/>
              <a:defRPr/>
            </a:pPr>
            <a:r>
              <a:rPr lang="el-GR" sz="2800" b="1" u="sng" dirty="0" smtClean="0">
                <a:latin typeface="Calibri" pitchFamily="34" charset="0"/>
              </a:rPr>
              <a:t>Όταν δεν ισχύει αποκλειστικά κάτι από τα παραπάνω- πολυπληθής ομάδα- στόχος</a:t>
            </a:r>
          </a:p>
          <a:p>
            <a:pPr marL="365760" indent="-256032">
              <a:buFont typeface="Wingdings" pitchFamily="2" charset="2"/>
              <a:buChar char="Ø"/>
              <a:defRPr/>
            </a:pPr>
            <a:endParaRPr lang="el-GR" sz="2800" dirty="0" smtClean="0">
              <a:solidFill>
                <a:srgbClr val="FF0000"/>
              </a:solidFill>
              <a:latin typeface="Calibri" pitchFamily="34" charset="0"/>
            </a:endParaRPr>
          </a:p>
          <a:p>
            <a:pPr marL="365760" indent="-256032">
              <a:buFont typeface="Wingdings" pitchFamily="2" charset="2"/>
              <a:buChar char="Ø"/>
              <a:defRPr/>
            </a:pPr>
            <a:r>
              <a:rPr lang="el-GR" sz="2800" dirty="0" smtClean="0">
                <a:solidFill>
                  <a:schemeClr val="accent1">
                    <a:lumMod val="75000"/>
                  </a:schemeClr>
                </a:solidFill>
                <a:latin typeface="Calibri" pitchFamily="34" charset="0"/>
              </a:rPr>
              <a:t>Πολύ-μεθοδική  και διεπιστημονική προσέγγιση. </a:t>
            </a:r>
          </a:p>
          <a:p>
            <a:pPr marL="365760" indent="-256032">
              <a:buNone/>
              <a:defRPr/>
            </a:pPr>
            <a:endParaRPr lang="el-GR" sz="2800" dirty="0" smtClean="0">
              <a:solidFill>
                <a:schemeClr val="accent1">
                  <a:lumMod val="75000"/>
                </a:schemeClr>
              </a:solidFill>
              <a:latin typeface="Calibri" pitchFamily="34" charset="0"/>
            </a:endParaRPr>
          </a:p>
          <a:p>
            <a:pPr marL="365760" indent="-256032">
              <a:buNone/>
              <a:defRPr/>
            </a:pPr>
            <a:r>
              <a:rPr lang="el-GR" sz="2800" dirty="0" smtClean="0">
                <a:latin typeface="Calibri" pitchFamily="34" charset="0"/>
              </a:rPr>
              <a:t>Περιλαμβάνει τόσο ποιοτικές όσο και ποσοτικές μεθόδους.</a:t>
            </a:r>
          </a:p>
          <a:p>
            <a:pPr>
              <a:buNone/>
            </a:pP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ΑΝΑΛΥΤΙΚΟ ΠΡΟΓΡΑΜΜΑ</a:t>
            </a:r>
            <a:endParaRPr lang="el-GR" dirty="0"/>
          </a:p>
        </p:txBody>
      </p:sp>
      <p:sp>
        <p:nvSpPr>
          <p:cNvPr id="3" name="2 - Θέση περιεχομένου"/>
          <p:cNvSpPr>
            <a:spLocks noGrp="1"/>
          </p:cNvSpPr>
          <p:nvPr>
            <p:ph idx="1"/>
          </p:nvPr>
        </p:nvSpPr>
        <p:spPr/>
        <p:txBody>
          <a:bodyPr>
            <a:normAutofit/>
          </a:bodyPr>
          <a:lstStyle/>
          <a:p>
            <a:pPr algn="just">
              <a:lnSpc>
                <a:spcPct val="90000"/>
              </a:lnSpc>
            </a:pPr>
            <a:r>
              <a:rPr lang="el-GR" sz="2200" dirty="0" smtClean="0">
                <a:latin typeface="Calibri" pitchFamily="34" charset="0"/>
              </a:rPr>
              <a:t>Κάθε απόπειρα σχεδιασμού ή αναθεώρησης του ΑΠ καθορίζεται από τις παραδοχές, τις πεποιθήσεις και τις αξίες των συμμετεχόντων στη διαδικασία, οι οποίες με τη σειρά τους διαμορφώνονται μέσα σε ένα συγκεκριμένο πλαίσιο, εμπλέκοντας ιστορικά, κοινωνικά, πολιτικά, ηθικά, πολιτισμικά και οικονομικά ζητήματα. </a:t>
            </a:r>
          </a:p>
          <a:p>
            <a:pPr>
              <a:lnSpc>
                <a:spcPct val="90000"/>
              </a:lnSpc>
            </a:pPr>
            <a:r>
              <a:rPr lang="el-GR" sz="2200" dirty="0" smtClean="0">
                <a:latin typeface="Calibri" pitchFamily="34" charset="0"/>
              </a:rPr>
              <a:t>Προκύπτει ως αποτέλεσμα κοινωνικής διεργασίας για την επιλογή στοιχείων πολιτισμού που θα συμπεριληφθούν σε αυτό, για το τι θα μεταδοθεί και με ποιον τρόπο.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60000"/>
              <a:lumOff val="40000"/>
            </a:schemeClr>
          </a:solidFill>
        </p:spPr>
        <p:txBody>
          <a:bodyPr>
            <a:normAutofit/>
          </a:bodyPr>
          <a:lstStyle/>
          <a:p>
            <a:r>
              <a:rPr lang="el-GR" sz="2800" b="1" dirty="0" smtClean="0">
                <a:solidFill>
                  <a:schemeClr val="tx1"/>
                </a:solidFill>
              </a:rPr>
              <a:t>Επίπεδο διερεύνησης εκπαιδευτικών αναγκών</a:t>
            </a:r>
            <a:endParaRPr lang="el-GR" sz="2800" b="1" dirty="0">
              <a:solidFill>
                <a:schemeClr val="tx1"/>
              </a:solidFill>
            </a:endParaRPr>
          </a:p>
        </p:txBody>
      </p:sp>
      <p:graphicFrame>
        <p:nvGraphicFramePr>
          <p:cNvPr id="5" name="4 - Θέση περιεχομένου"/>
          <p:cNvGraphicFramePr>
            <a:graphicFrameLocks noGrp="1"/>
          </p:cNvGraphicFramePr>
          <p:nvPr>
            <p:ph sz="quarter" idx="1"/>
          </p:nvPr>
        </p:nvGraphicFramePr>
        <p:xfrm>
          <a:off x="402167" y="1527175"/>
          <a:ext cx="11338984"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ΑΠ ΣΤΗΝ ΕΚΠΑΙΔΕΥΣΗ ΕΝΗΛΙΚΩΝ</a:t>
            </a:r>
            <a:endParaRPr lang="el-GR" dirty="0"/>
          </a:p>
        </p:txBody>
      </p:sp>
      <p:sp>
        <p:nvSpPr>
          <p:cNvPr id="3" name="2 - Θέση περιεχομένου"/>
          <p:cNvSpPr>
            <a:spLocks noGrp="1"/>
          </p:cNvSpPr>
          <p:nvPr>
            <p:ph idx="1"/>
          </p:nvPr>
        </p:nvSpPr>
        <p:spPr/>
        <p:txBody>
          <a:bodyPr/>
          <a:lstStyle/>
          <a:p>
            <a:pPr>
              <a:lnSpc>
                <a:spcPct val="90000"/>
              </a:lnSpc>
            </a:pPr>
            <a:r>
              <a:rPr lang="el-GR" sz="2200" dirty="0" smtClean="0">
                <a:latin typeface="Calibri" pitchFamily="34" charset="0"/>
              </a:rPr>
              <a:t>Ως όρος χρησιμοποιείται λιγότερο στην εκπαίδευση ενηλίκων, όπου η χρήση του όρου «Εκπαιδευτικό Πρόγραμμα» (ΕΠ) επικρατεί. </a:t>
            </a:r>
          </a:p>
          <a:p>
            <a:pPr algn="just">
              <a:lnSpc>
                <a:spcPct val="90000"/>
              </a:lnSpc>
            </a:pPr>
            <a:r>
              <a:rPr lang="el-GR" sz="2200" dirty="0" smtClean="0">
                <a:latin typeface="Calibri" pitchFamily="34" charset="0"/>
              </a:rPr>
              <a:t>Ως πρόγραμμα νοείται συνήθως ένα γενικότερο σχέδιο, στο οποίο δεσμεύεται μια ομάδα ή ένα άτομο, και το οποίο περιλαμβάνει συγκεκριμένους στόχους και συστηματικές διαδικασίες μέσω των οποίων αυτοί θα επιτευχθούν. </a:t>
            </a:r>
          </a:p>
          <a:p>
            <a:pPr>
              <a:lnSpc>
                <a:spcPct val="90000"/>
              </a:lnSpc>
            </a:pPr>
            <a:r>
              <a:rPr lang="el-GR" sz="2200" dirty="0" smtClean="0">
                <a:latin typeface="Calibri" pitchFamily="34" charset="0"/>
              </a:rPr>
              <a:t>Το ΕΠ χρησιμοποιείται για να περιγράψει εκπαιδευτικές δραστηριότητες φορέων που αναπτύσσονται κυρίως στο πλαίσιο της μη τυπικής εκπαίδευσης</a:t>
            </a:r>
            <a:r>
              <a:rPr lang="el-GR" dirty="0" smtClean="0"/>
              <a:t>. </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Δυσκολίες σχεδιασμού προγραμμάτων εκπαίδευσης</a:t>
            </a:r>
            <a:endParaRPr lang="el-GR" dirty="0"/>
          </a:p>
        </p:txBody>
      </p:sp>
      <p:sp>
        <p:nvSpPr>
          <p:cNvPr id="3" name="2 - Θέση περιεχομένου"/>
          <p:cNvSpPr>
            <a:spLocks noGrp="1"/>
          </p:cNvSpPr>
          <p:nvPr>
            <p:ph idx="1"/>
          </p:nvPr>
        </p:nvSpPr>
        <p:spPr/>
        <p:txBody>
          <a:bodyPr>
            <a:normAutofit/>
          </a:bodyPr>
          <a:lstStyle/>
          <a:p>
            <a:pPr>
              <a:lnSpc>
                <a:spcPct val="90000"/>
              </a:lnSpc>
            </a:pPr>
            <a:r>
              <a:rPr lang="el-GR" sz="2200" dirty="0" smtClean="0">
                <a:latin typeface="Calibri" pitchFamily="34" charset="0"/>
              </a:rPr>
              <a:t>Θεωρία μάθησης</a:t>
            </a:r>
          </a:p>
          <a:p>
            <a:pPr>
              <a:lnSpc>
                <a:spcPct val="90000"/>
              </a:lnSpc>
            </a:pPr>
            <a:r>
              <a:rPr lang="el-GR" sz="2200" dirty="0" smtClean="0">
                <a:latin typeface="Calibri" pitchFamily="34" charset="0"/>
              </a:rPr>
              <a:t>Τρόπος οργάνωσης της διδασκαλίας</a:t>
            </a:r>
          </a:p>
          <a:p>
            <a:pPr>
              <a:lnSpc>
                <a:spcPct val="90000"/>
              </a:lnSpc>
            </a:pPr>
            <a:r>
              <a:rPr lang="el-GR" sz="2200" dirty="0" smtClean="0">
                <a:latin typeface="Calibri" pitchFamily="34" charset="0"/>
              </a:rPr>
              <a:t>Ηθική διάσταση</a:t>
            </a:r>
          </a:p>
          <a:p>
            <a:pPr>
              <a:lnSpc>
                <a:spcPct val="90000"/>
              </a:lnSpc>
            </a:pPr>
            <a:r>
              <a:rPr lang="el-GR" sz="2200" dirty="0" smtClean="0">
                <a:latin typeface="Calibri" pitchFamily="34" charset="0"/>
              </a:rPr>
              <a:t>Τι θα διδαχτεί, πώς, προς όφελος ποιου, ενάντια σε τι και σε ποιον</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Μοντέλα σχεδιασμού προγραμμάτων εκπαίδευσης</a:t>
            </a:r>
            <a:endParaRPr lang="el-GR" dirty="0"/>
          </a:p>
        </p:txBody>
      </p:sp>
      <p:sp>
        <p:nvSpPr>
          <p:cNvPr id="3" name="2 - Θέση περιεχομένου"/>
          <p:cNvSpPr>
            <a:spLocks noGrp="1"/>
          </p:cNvSpPr>
          <p:nvPr>
            <p:ph idx="1"/>
          </p:nvPr>
        </p:nvSpPr>
        <p:spPr/>
        <p:txBody>
          <a:bodyPr>
            <a:normAutofit/>
          </a:bodyPr>
          <a:lstStyle/>
          <a:p>
            <a:pPr>
              <a:lnSpc>
                <a:spcPct val="90000"/>
              </a:lnSpc>
            </a:pPr>
            <a:r>
              <a:rPr lang="el-GR" sz="2200" dirty="0" smtClean="0">
                <a:latin typeface="Calibri" pitchFamily="34" charset="0"/>
              </a:rPr>
              <a:t>Ένα μοντέλο σχεδιασμού εκπαιδευτικών προγραμμάτων είναι η απλοποιημένη περιγραφή μιας πραγματικής διαδικασίας, όπου αποτυπώνονται τα βασικά στοιχεία της και οι μεταξύ τους σχέσεις.</a:t>
            </a:r>
          </a:p>
          <a:p>
            <a:pPr>
              <a:lnSpc>
                <a:spcPct val="90000"/>
              </a:lnSpc>
            </a:pPr>
            <a:r>
              <a:rPr lang="el-GR" sz="2200" dirty="0" smtClean="0">
                <a:latin typeface="Calibri" pitchFamily="34" charset="0"/>
              </a:rPr>
              <a:t>Περιλαμβάνουν μια αλληλουχία βασικών διαδικασιών, ένα σύνολο βημάτων, καθηκόντων και προδιαγραφών, η αποτελεσματική εφαρμογή των οποίων οδηγεί στον σχεδιασμό ενός εκπαιδευτικού προγράμματος.</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Κοινά βήματα μοντέλων σχεδιασμού ΕΠ</a:t>
            </a:r>
            <a:endParaRPr lang="el-GR" dirty="0"/>
          </a:p>
        </p:txBody>
      </p:sp>
      <p:sp>
        <p:nvSpPr>
          <p:cNvPr id="3" name="2 - Θέση περιεχομένου"/>
          <p:cNvSpPr>
            <a:spLocks noGrp="1"/>
          </p:cNvSpPr>
          <p:nvPr>
            <p:ph idx="1"/>
          </p:nvPr>
        </p:nvSpPr>
        <p:spPr/>
        <p:txBody>
          <a:bodyPr>
            <a:normAutofit/>
          </a:bodyPr>
          <a:lstStyle/>
          <a:p>
            <a:pPr>
              <a:lnSpc>
                <a:spcPct val="90000"/>
              </a:lnSpc>
            </a:pPr>
            <a:r>
              <a:rPr lang="el-GR" sz="2200" dirty="0" smtClean="0">
                <a:latin typeface="Calibri" pitchFamily="34" charset="0"/>
              </a:rPr>
              <a:t>Ανάλυση του περιβάλλοντος σχεδιασμού</a:t>
            </a:r>
          </a:p>
          <a:p>
            <a:pPr>
              <a:lnSpc>
                <a:spcPct val="90000"/>
              </a:lnSpc>
            </a:pPr>
            <a:r>
              <a:rPr lang="el-GR" sz="2200" dirty="0" smtClean="0">
                <a:latin typeface="Calibri" pitchFamily="34" charset="0"/>
              </a:rPr>
              <a:t>Διερεύνηση των εκπαιδευτικών αναγκών του πληθυσμού στόχου</a:t>
            </a:r>
          </a:p>
          <a:p>
            <a:pPr>
              <a:lnSpc>
                <a:spcPct val="90000"/>
              </a:lnSpc>
            </a:pPr>
            <a:r>
              <a:rPr lang="el-GR" sz="2200" dirty="0" smtClean="0">
                <a:latin typeface="Calibri" pitchFamily="34" charset="0"/>
              </a:rPr>
              <a:t>Προσδιορισμός εκπαιδευτικού σκοπού και στόχων του προγράμματος</a:t>
            </a:r>
          </a:p>
          <a:p>
            <a:pPr>
              <a:lnSpc>
                <a:spcPct val="90000"/>
              </a:lnSpc>
            </a:pPr>
            <a:r>
              <a:rPr lang="el-GR" sz="2200" dirty="0" smtClean="0">
                <a:latin typeface="Calibri" pitchFamily="34" charset="0"/>
              </a:rPr>
              <a:t>Επιλογή και δόμηση περιεχομένου</a:t>
            </a:r>
          </a:p>
          <a:p>
            <a:pPr>
              <a:lnSpc>
                <a:spcPct val="90000"/>
              </a:lnSpc>
            </a:pPr>
            <a:r>
              <a:rPr lang="el-GR" sz="2200" dirty="0" smtClean="0">
                <a:latin typeface="Calibri" pitchFamily="34" charset="0"/>
              </a:rPr>
              <a:t>Επιλογή διδακτικής μεθοδολογίας</a:t>
            </a:r>
          </a:p>
          <a:p>
            <a:pPr>
              <a:lnSpc>
                <a:spcPct val="90000"/>
              </a:lnSpc>
            </a:pPr>
            <a:r>
              <a:rPr lang="el-GR" sz="2200" dirty="0" smtClean="0">
                <a:latin typeface="Calibri" pitchFamily="34" charset="0"/>
              </a:rPr>
              <a:t>Οργάνωση εφαρμογής/υλοποίησης προγράμματος</a:t>
            </a:r>
          </a:p>
          <a:p>
            <a:pPr>
              <a:lnSpc>
                <a:spcPct val="90000"/>
              </a:lnSpc>
            </a:pPr>
            <a:r>
              <a:rPr lang="el-GR" sz="2200" dirty="0" smtClean="0">
                <a:latin typeface="Calibri" pitchFamily="34" charset="0"/>
              </a:rPr>
              <a:t>Προσδιορισμός μεθοδολογίας αξιολόγησης του προγράμματος</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Επισκόπηση και συγκριτική ανάλυση μοντέλων σχεδιασμού ΠΕ ενηλίκων</a:t>
            </a:r>
            <a:endParaRPr lang="el-GR" dirty="0"/>
          </a:p>
        </p:txBody>
      </p:sp>
      <p:sp>
        <p:nvSpPr>
          <p:cNvPr id="3" name="2 - Θέση περιεχομένου"/>
          <p:cNvSpPr>
            <a:spLocks noGrp="1"/>
          </p:cNvSpPr>
          <p:nvPr>
            <p:ph idx="1"/>
          </p:nvPr>
        </p:nvSpPr>
        <p:spPr/>
        <p:txBody>
          <a:bodyPr/>
          <a:lstStyle/>
          <a:p>
            <a:pPr>
              <a:lnSpc>
                <a:spcPct val="80000"/>
              </a:lnSpc>
            </a:pPr>
            <a:r>
              <a:rPr lang="en-US" dirty="0" smtClean="0"/>
              <a:t>1</a:t>
            </a:r>
            <a:r>
              <a:rPr lang="en-US" sz="2200" dirty="0" smtClean="0">
                <a:latin typeface="Calibri" pitchFamily="34" charset="0"/>
              </a:rPr>
              <a:t>. </a:t>
            </a:r>
            <a:r>
              <a:rPr lang="en-US" sz="2200" dirty="0" err="1" smtClean="0">
                <a:latin typeface="Calibri" pitchFamily="34" charset="0"/>
              </a:rPr>
              <a:t>Shork</a:t>
            </a:r>
            <a:r>
              <a:rPr lang="en-US" sz="2200" dirty="0" smtClean="0">
                <a:latin typeface="Calibri" pitchFamily="34" charset="0"/>
              </a:rPr>
              <a:t> </a:t>
            </a:r>
            <a:r>
              <a:rPr lang="el-GR" sz="2200" dirty="0" smtClean="0">
                <a:latin typeface="Calibri" pitchFamily="34" charset="0"/>
              </a:rPr>
              <a:t>και </a:t>
            </a:r>
            <a:r>
              <a:rPr lang="en-US" sz="2200" dirty="0" err="1" smtClean="0">
                <a:latin typeface="Calibri" pitchFamily="34" charset="0"/>
              </a:rPr>
              <a:t>Buskey</a:t>
            </a:r>
            <a:r>
              <a:rPr lang="en-US" sz="2200" dirty="0" smtClean="0">
                <a:latin typeface="Calibri" pitchFamily="34" charset="0"/>
              </a:rPr>
              <a:t> (1986) </a:t>
            </a:r>
            <a:r>
              <a:rPr lang="el-GR" sz="2200" dirty="0" smtClean="0">
                <a:latin typeface="Calibri" pitchFamily="34" charset="0"/>
              </a:rPr>
              <a:t>επιχειρούν την επισκόπηση της βιβλιογραφίας σχετικά με τον σχεδιασμό προγραμμάτων για την περίοδο 1950-1983.</a:t>
            </a:r>
          </a:p>
          <a:p>
            <a:pPr>
              <a:lnSpc>
                <a:spcPct val="80000"/>
              </a:lnSpc>
            </a:pPr>
            <a:r>
              <a:rPr lang="el-GR" sz="2200" dirty="0" smtClean="0">
                <a:latin typeface="Calibri" pitchFamily="34" charset="0"/>
              </a:rPr>
              <a:t>Εξετάζουν 93 εκδόσεις (βιβλία, μονογραφίες, άρθρα σε περιοδικά, κεφάλαια σε βιβλία, εκθέσεις/αναφορές), οι οποίες περιλαμβάνουν διάφορα μοντέλα σχεδιασμού, στην πλειονότητά τους κανονιστικά (με συστάσεις για αποτελεσματικό σχεδιασμό) και μερικά περιγραφικά (με παρουσίαση της διαδικασίας σχεδιασμού στην πράξη).</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Shork</a:t>
            </a:r>
            <a:r>
              <a:rPr lang="en-US" dirty="0" smtClean="0"/>
              <a:t> </a:t>
            </a:r>
            <a:r>
              <a:rPr lang="el-GR" dirty="0" smtClean="0"/>
              <a:t>και </a:t>
            </a:r>
            <a:r>
              <a:rPr lang="en-US" dirty="0" err="1" smtClean="0"/>
              <a:t>Buskey</a:t>
            </a:r>
            <a:r>
              <a:rPr lang="en-US" dirty="0" smtClean="0"/>
              <a:t> (1986)</a:t>
            </a:r>
            <a:r>
              <a:rPr lang="el-GR" dirty="0" smtClean="0"/>
              <a:t>…</a:t>
            </a:r>
            <a:endParaRPr lang="el-GR" dirty="0"/>
          </a:p>
        </p:txBody>
      </p:sp>
      <p:sp>
        <p:nvSpPr>
          <p:cNvPr id="3" name="2 - Θέση περιεχομένου"/>
          <p:cNvSpPr>
            <a:spLocks noGrp="1"/>
          </p:cNvSpPr>
          <p:nvPr>
            <p:ph idx="1"/>
          </p:nvPr>
        </p:nvSpPr>
        <p:spPr/>
        <p:txBody>
          <a:bodyPr>
            <a:normAutofit/>
          </a:bodyPr>
          <a:lstStyle/>
          <a:p>
            <a:pPr>
              <a:lnSpc>
                <a:spcPct val="80000"/>
              </a:lnSpc>
            </a:pPr>
            <a:r>
              <a:rPr lang="el-GR" sz="2200" dirty="0" smtClean="0">
                <a:latin typeface="Calibri" pitchFamily="34" charset="0"/>
              </a:rPr>
              <a:t>Η αξιολόγηση και η συγκριτική αποτίμηση των μοντέλων γίνεται σύμφωνα με 3 βασικά κριτήρια:</a:t>
            </a:r>
          </a:p>
          <a:p>
            <a:pPr>
              <a:lnSpc>
                <a:spcPct val="80000"/>
              </a:lnSpc>
              <a:buNone/>
            </a:pPr>
            <a:r>
              <a:rPr lang="el-GR" sz="2200" dirty="0" smtClean="0">
                <a:latin typeface="Calibri" pitchFamily="34" charset="0"/>
              </a:rPr>
              <a:t>1. ευκολία χρήσης τους (απλά ή επιτηδευμένα)</a:t>
            </a:r>
          </a:p>
          <a:p>
            <a:pPr>
              <a:lnSpc>
                <a:spcPct val="80000"/>
              </a:lnSpc>
              <a:buNone/>
            </a:pPr>
            <a:r>
              <a:rPr lang="el-GR" sz="2200" dirty="0" smtClean="0">
                <a:latin typeface="Calibri" pitchFamily="34" charset="0"/>
              </a:rPr>
              <a:t>2. αποσαφήνιση του θεωρητικού πλαισίου βάσει του οποίου γίνεται ο σχεδιασμός</a:t>
            </a:r>
          </a:p>
          <a:p>
            <a:pPr>
              <a:lnSpc>
                <a:spcPct val="80000"/>
              </a:lnSpc>
              <a:buNone/>
            </a:pPr>
            <a:r>
              <a:rPr lang="el-GR" sz="2200" dirty="0" smtClean="0">
                <a:latin typeface="Calibri" pitchFamily="34" charset="0"/>
              </a:rPr>
              <a:t>3. εύρος των βημάτων σχεδιασμού σε συνδυασμό με τη λεπτομερή περιγραφή τους.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239BB0-53B8-40A5-8BB9-15D2ED1AEBC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BA7C683C-DA35-4A0E-ADD0-CC297892D8C4}">
  <ds:schemaRefs>
    <ds:schemaRef ds:uri="http://schemas.microsoft.com/sharepoint/v3/contenttype/forms"/>
  </ds:schemaRefs>
</ds:datastoreItem>
</file>

<file path=customXml/itemProps3.xml><?xml version="1.0" encoding="utf-8"?>
<ds:datastoreItem xmlns:ds="http://schemas.openxmlformats.org/officeDocument/2006/customXml" ds:itemID="{1E480F86-A978-4060-BF60-56AAB322F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Atlas</Template>
  <TotalTime>185</TotalTime>
  <Words>1586</Words>
  <Application>Microsoft Office PowerPoint</Application>
  <PresentationFormat>Προσαρμογή</PresentationFormat>
  <Paragraphs>182</Paragraphs>
  <Slides>30</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30</vt:i4>
      </vt:variant>
    </vt:vector>
  </HeadingPairs>
  <TitlesOfParts>
    <vt:vector size="31" baseType="lpstr">
      <vt:lpstr>Organic</vt:lpstr>
      <vt:lpstr>ΣΧΕΔΙΑΣΜΟΣ ΠΡΟΓΡΑΜΜΑΤΩΝ ΕΚΠΑΙΔΕΥΣΗΣ ΕΝΗΛΙΚΩΝ</vt:lpstr>
      <vt:lpstr>ΑΝΑΛΥΤΙΚΟ ΠΡΟΓΡΑΜΜΑ</vt:lpstr>
      <vt:lpstr>ΑΝΑΛΥΤΙΚΟ ΠΡΟΓΡΑΜΜΑ</vt:lpstr>
      <vt:lpstr>ΤΟ ΑΠ ΣΤΗΝ ΕΚΠΑΙΔΕΥΣΗ ΕΝΗΛΙΚΩΝ</vt:lpstr>
      <vt:lpstr>Δυσκολίες σχεδιασμού προγραμμάτων εκπαίδευσης</vt:lpstr>
      <vt:lpstr>Μοντέλα σχεδιασμού προγραμμάτων εκπαίδευσης</vt:lpstr>
      <vt:lpstr>Κοινά βήματα μοντέλων σχεδιασμού ΕΠ</vt:lpstr>
      <vt:lpstr>Επισκόπηση και συγκριτική ανάλυση μοντέλων σχεδιασμού ΠΕ ενηλίκων</vt:lpstr>
      <vt:lpstr>Shork και Buskey (1986)…</vt:lpstr>
      <vt:lpstr>Shork και Buskey (1986): συμπεράσματα</vt:lpstr>
      <vt:lpstr>Shork και Buskey (1986): συμπεράσματα…</vt:lpstr>
      <vt:lpstr>Langenbach (1988)</vt:lpstr>
      <vt:lpstr>Langenbach (1988)</vt:lpstr>
      <vt:lpstr>Langenbach (1988): διαπιστώσεις</vt:lpstr>
      <vt:lpstr>Langenbach (1988): διαπιστώσεις…</vt:lpstr>
      <vt:lpstr>Πρόγραμμα </vt:lpstr>
      <vt:lpstr>Πληθυσμός-στόχος</vt:lpstr>
      <vt:lpstr>Εκπαιδευτική ανάγκη</vt:lpstr>
      <vt:lpstr>Αξιολόγηση </vt:lpstr>
      <vt:lpstr>Βασικά στάδια σχεδιασμού ενός προγράμματος εκπαίδευσης ενηλίκων</vt:lpstr>
      <vt:lpstr>1ο ΣΤΑΔΙΟ: Μελέτη υπάρχουσας κατάστασης &amp; προβλημάτων</vt:lpstr>
      <vt:lpstr>1ο ΣΤΑΔΙΟ: Μελέτη &amp; Αξιοποίηση διαθέσιμων πληροφοριών </vt:lpstr>
      <vt:lpstr>Διαφάνεια 23</vt:lpstr>
      <vt:lpstr>1ο στάδιο…</vt:lpstr>
      <vt:lpstr>Έννοια  της «ανάγκης»</vt:lpstr>
      <vt:lpstr>Οι επιμορφωτικές ανάγκες προσδιορίζονται ως:</vt:lpstr>
      <vt:lpstr>Κατηγορίες αναγκών (1)</vt:lpstr>
      <vt:lpstr> Κατηγορίες εκπαιδευτικών αναγκών και διερεύνησή τους (2)</vt:lpstr>
      <vt:lpstr>Κατηγορίες εκπαιδευτικών αναγκών και διερεύνησή τους (3)</vt:lpstr>
      <vt:lpstr>Επίπεδο διερεύνησης εκπαιδευτικών αναγκών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22</cp:revision>
  <dcterms:created xsi:type="dcterms:W3CDTF">2022-05-09T13:37:42Z</dcterms:created>
  <dcterms:modified xsi:type="dcterms:W3CDTF">2023-04-26T12:21:23Z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