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9"/>
  </p:notesMasterIdLst>
  <p:sldIdLst>
    <p:sldId id="660" r:id="rId3"/>
    <p:sldId id="661" r:id="rId4"/>
    <p:sldId id="662" r:id="rId5"/>
    <p:sldId id="259" r:id="rId6"/>
    <p:sldId id="322" r:id="rId7"/>
    <p:sldId id="400" r:id="rId8"/>
    <p:sldId id="354" r:id="rId9"/>
    <p:sldId id="302" r:id="rId10"/>
    <p:sldId id="332" r:id="rId11"/>
    <p:sldId id="401" r:id="rId12"/>
    <p:sldId id="402" r:id="rId13"/>
    <p:sldId id="403" r:id="rId14"/>
    <p:sldId id="296" r:id="rId15"/>
    <p:sldId id="299" r:id="rId16"/>
    <p:sldId id="273" r:id="rId17"/>
    <p:sldId id="257" r:id="rId18"/>
    <p:sldId id="404" r:id="rId19"/>
    <p:sldId id="405" r:id="rId20"/>
    <p:sldId id="406" r:id="rId21"/>
    <p:sldId id="407" r:id="rId22"/>
    <p:sldId id="408" r:id="rId23"/>
    <p:sldId id="409" r:id="rId24"/>
    <p:sldId id="410" r:id="rId25"/>
    <p:sldId id="411" r:id="rId26"/>
    <p:sldId id="412" r:id="rId27"/>
    <p:sldId id="653" r:id="rId28"/>
    <p:sldId id="413" r:id="rId29"/>
    <p:sldId id="414" r:id="rId30"/>
    <p:sldId id="415" r:id="rId31"/>
    <p:sldId id="416" r:id="rId32"/>
    <p:sldId id="417" r:id="rId33"/>
    <p:sldId id="419" r:id="rId34"/>
    <p:sldId id="420" r:id="rId35"/>
    <p:sldId id="421" r:id="rId36"/>
    <p:sldId id="422" r:id="rId37"/>
    <p:sldId id="445" r:id="rId38"/>
    <p:sldId id="446" r:id="rId39"/>
    <p:sldId id="423" r:id="rId40"/>
    <p:sldId id="448" r:id="rId41"/>
    <p:sldId id="652" r:id="rId42"/>
    <p:sldId id="424" r:id="rId43"/>
    <p:sldId id="425" r:id="rId44"/>
    <p:sldId id="426" r:id="rId45"/>
    <p:sldId id="435" r:id="rId46"/>
    <p:sldId id="428" r:id="rId47"/>
    <p:sldId id="651" r:id="rId48"/>
    <p:sldId id="432" r:id="rId49"/>
    <p:sldId id="434" r:id="rId50"/>
    <p:sldId id="436" r:id="rId51"/>
    <p:sldId id="437" r:id="rId52"/>
    <p:sldId id="438" r:id="rId53"/>
    <p:sldId id="439" r:id="rId54"/>
    <p:sldId id="441" r:id="rId55"/>
    <p:sldId id="440" r:id="rId56"/>
    <p:sldId id="442" r:id="rId57"/>
    <p:sldId id="443" r:id="rId58"/>
    <p:sldId id="444" r:id="rId59"/>
    <p:sldId id="447" r:id="rId60"/>
    <p:sldId id="663" r:id="rId61"/>
    <p:sldId id="664" r:id="rId62"/>
    <p:sldId id="665" r:id="rId63"/>
    <p:sldId id="666" r:id="rId64"/>
    <p:sldId id="671" r:id="rId65"/>
    <p:sldId id="668" r:id="rId66"/>
    <p:sldId id="669" r:id="rId67"/>
    <p:sldId id="670" r:id="rId68"/>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7E7EC"/>
    <a:srgbClr val="FFFFFF"/>
    <a:srgbClr val="E3E1E2"/>
    <a:srgbClr val="E5E5E5"/>
    <a:srgbClr val="CC95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804" y="8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53FE76-2AF2-3444-8B90-FC342AFE3FD8}" type="datetimeFigureOut">
              <a:rPr lang="de-DE" smtClean="0"/>
              <a:t>21.07.2015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DB173A-96A7-FA40-B2A5-B68B6F556034}" type="slidenum">
              <a:rPr lang="de-DE" smtClean="0"/>
              <a:t>‹#›</a:t>
            </a:fld>
            <a:endParaRPr lang="de-DE"/>
          </a:p>
        </p:txBody>
      </p:sp>
    </p:spTree>
    <p:extLst>
      <p:ext uri="{BB962C8B-B14F-4D97-AF65-F5344CB8AC3E}">
        <p14:creationId xmlns:p14="http://schemas.microsoft.com/office/powerpoint/2010/main" val="18155987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63541A-7E23-854F-B047-8E8D7B6FCEE9}" type="slidenum">
              <a:rPr lang="de-DE" sz="1200"/>
              <a:pPr/>
              <a:t>24</a:t>
            </a:fld>
            <a:endParaRPr lang="de-DE"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63541A-7E23-854F-B047-8E8D7B6FCEE9}" type="slidenum">
              <a:rPr lang="de-DE" sz="1200"/>
              <a:pPr/>
              <a:t>26</a:t>
            </a:fld>
            <a:endParaRPr lang="de-DE"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6D9BA55-46D2-2442-9E7A-A9E0217A0697}" type="slidenum">
              <a:rPr lang="de-DE" sz="1200"/>
              <a:pPr/>
              <a:t>30</a:t>
            </a:fld>
            <a:endParaRPr lang="de-DE"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5B40F4E-3ACC-A341-BA6B-A8EBB271D4D0}" type="slidenum">
              <a:rPr lang="de-DE" sz="1200"/>
              <a:pPr/>
              <a:t>32</a:t>
            </a:fld>
            <a:endParaRPr lang="de-DE"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99207EF-85C2-9D45-B3D3-E8B4BC76ECD4}" type="slidenum">
              <a:rPr lang="de-DE" sz="1200"/>
              <a:pPr/>
              <a:t>33</a:t>
            </a:fld>
            <a:endParaRPr lang="de-DE"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E0475C-67E6-7349-9CB8-996E3C44810D}" type="slidenum">
              <a:rPr lang="de-DE" sz="1200"/>
              <a:pPr/>
              <a:t>34</a:t>
            </a:fld>
            <a:endParaRPr lang="de-DE"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A85B6B1-00C0-A342-9068-E4CC2FF9F750}" type="slidenum">
              <a:rPr lang="de-DE" sz="1200"/>
              <a:pPr/>
              <a:t>35</a:t>
            </a:fld>
            <a:endParaRPr lang="de-DE"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2054495-7A77-6548-914D-8536CC68294A}" type="slidenum">
              <a:rPr lang="de-DE" sz="1200"/>
              <a:pPr/>
              <a:t>38</a:t>
            </a:fld>
            <a:endParaRPr lang="de-DE"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498551-0EFC-DD45-A066-040D58976810}" type="slidenum">
              <a:rPr lang="de-DE" sz="1200"/>
              <a:pPr/>
              <a:t>41</a:t>
            </a:fld>
            <a:endParaRPr lang="de-DE"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59</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415683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60</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61</a:t>
            </a:fld>
            <a:endParaRPr lang="el-GR">
              <a:solidFill>
                <a:prstClr val="black"/>
              </a:solidFill>
            </a:endParaRPr>
          </a:p>
        </p:txBody>
      </p:sp>
    </p:spTree>
    <p:extLst>
      <p:ext uri="{BB962C8B-B14F-4D97-AF65-F5344CB8AC3E}">
        <p14:creationId xmlns:p14="http://schemas.microsoft.com/office/powerpoint/2010/main" val="405180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62</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63</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64</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75379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88ABC7D-700E-DE4E-9F19-56CD4EBFDCF8}" type="slidenum">
              <a:rPr lang="de-DE" sz="1200"/>
              <a:pPr/>
              <a:t>17</a:t>
            </a:fld>
            <a:endParaRPr lang="de-DE"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D7DDFF-B049-074B-A088-6DDE089DE3FF}" type="slidenum">
              <a:rPr lang="de-DE" sz="1200"/>
              <a:pPr/>
              <a:t>18</a:t>
            </a:fld>
            <a:endParaRPr lang="de-DE"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F6A083F-9B18-2D42-AE37-7B1A016A6EC9}" type="slidenum">
              <a:rPr lang="de-DE" sz="1200"/>
              <a:pPr/>
              <a:t>19</a:t>
            </a:fld>
            <a:endParaRPr lang="de-DE"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FD03B3B-2946-3E41-95D3-9FDA5BDF4AED}" type="slidenum">
              <a:rPr lang="de-DE" sz="1200"/>
              <a:pPr/>
              <a:t>20</a:t>
            </a:fld>
            <a:endParaRPr lang="de-DE"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6BD6612-FD61-BB4C-BCAA-A92C2890E57F}" type="slidenum">
              <a:rPr lang="de-DE" sz="1200"/>
              <a:pPr/>
              <a:t>21</a:t>
            </a:fld>
            <a:endParaRPr lang="de-DE"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6719F15-9683-0A43-B94B-3C0859034001}" type="slidenum">
              <a:rPr lang="de-DE" sz="1200"/>
              <a:pPr/>
              <a:t>22</a:t>
            </a:fld>
            <a:endParaRPr lang="de-DE"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2381623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3392178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9282896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6805290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7797716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7713262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76919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31693250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36753440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9934803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052747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A1823D5C-385A-394D-B114-E7032C3F7EF5}"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84D591-B5C8-C143-ACFB-79DBD36F923E}"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951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23D5C-385A-394D-B114-E7032C3F7EF5}" type="datetimeFigureOut">
              <a:rPr lang="de-DE" smtClean="0"/>
              <a:pPr/>
              <a:t>21.07.2015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4D591-B5C8-C143-ACFB-79DBD36F923E}"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291672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8" Type="http://schemas.openxmlformats.org/officeDocument/2006/relationships/hyperlink" Target="https://s3.amazonaws.com/classconnection/34/flashcards/6225034/jpg/picture82-1499612956D49A3F785.jpg" TargetMode="External"/><Relationship Id="rId13" Type="http://schemas.openxmlformats.org/officeDocument/2006/relationships/hyperlink" Target="http://www.quotecollection.com/author-images/caesar-augustus-2.jpg" TargetMode="External"/><Relationship Id="rId3" Type="http://schemas.openxmlformats.org/officeDocument/2006/relationships/hyperlink" Target="https://www.flickr.com/photos/56381868@N06/5210510120" TargetMode="External"/><Relationship Id="rId7" Type="http://schemas.openxmlformats.org/officeDocument/2006/relationships/hyperlink" Target="https://s-media-cache-ak0.pinimg.com/736x/27/a3/77/27a37798c720fc6f2d065399978fe72d.jpg" TargetMode="External"/><Relationship Id="rId12" Type="http://schemas.openxmlformats.org/officeDocument/2006/relationships/hyperlink" Target="http://www.namespedia.com/image/Livius_7.jpg" TargetMode="External"/><Relationship Id="rId17" Type="http://schemas.openxmlformats.org/officeDocument/2006/relationships/hyperlink" Target="http://player.myshared.ru/334434/data/images/img4.jpg" TargetMode="External"/><Relationship Id="rId2" Type="http://schemas.openxmlformats.org/officeDocument/2006/relationships/notesSlide" Target="../notesSlides/notesSlide24.xml"/><Relationship Id="rId16" Type="http://schemas.openxmlformats.org/officeDocument/2006/relationships/hyperlink" Target="http://cdn.20m.es/img/2008/10/18/882846.jpg" TargetMode="External"/><Relationship Id="rId1" Type="http://schemas.openxmlformats.org/officeDocument/2006/relationships/slideLayout" Target="../slideLayouts/slideLayout13.xml"/><Relationship Id="rId6" Type="http://schemas.openxmlformats.org/officeDocument/2006/relationships/hyperlink" Target="http://www.glyptoteket.com/sites/default/files/styles/zoom_large/public/Pompejus_HR_1.jpg" TargetMode="External"/><Relationship Id="rId11" Type="http://schemas.openxmlformats.org/officeDocument/2006/relationships/hyperlink" Target="https://upload.wikimedia.org/wikipedia/commons/thumb/e/eb/Statue-Augustus.jpg/682px-Statue-Augustus.jpg" TargetMode="External"/><Relationship Id="rId5" Type="http://schemas.openxmlformats.org/officeDocument/2006/relationships/hyperlink" Target="http://www.louvre.fr/sites/default/files/imagecache/940x768/medias/medias_images/images/louvre-statue-funeraire-honorifique-marcellus_1.jpg" TargetMode="External"/><Relationship Id="rId15" Type="http://schemas.openxmlformats.org/officeDocument/2006/relationships/hyperlink" Target="http://www.nadlanu.com/upload/thumbs/archive/Uploads/Logos/Beta-News/20110123_126-ItemID-189867-lrg_672x0.jpg" TargetMode="External"/><Relationship Id="rId10" Type="http://schemas.openxmlformats.org/officeDocument/2006/relationships/hyperlink" Target="http://www.antikensammlung-kiel.de/typo3temp/pics/08eb54c42f.jpg" TargetMode="External"/><Relationship Id="rId4" Type="http://schemas.openxmlformats.org/officeDocument/2006/relationships/hyperlink" Target="https://trastearte.files.wordpress.com/2014/11/imagen5.png" TargetMode="External"/><Relationship Id="rId9" Type="http://schemas.openxmlformats.org/officeDocument/2006/relationships/hyperlink" Target="https://el.wikipedia.org/wiki/%CE%9F%CE%BA%CF%84%CE%B1%CE%B2%CE%B9%CE%B1%CE%BD%CF%8C%CF%82_%CE%91%CF%8D%CE%B3%CE%BF%CF%85%CF%83%CF%84%CE%BF%CF%82#/media/File:August_Labicana_Massimo_Inv56230.jpg" TargetMode="External"/><Relationship Id="rId14" Type="http://schemas.openxmlformats.org/officeDocument/2006/relationships/hyperlink" Target="https://upload.wikimedia.org/wikipedia/commons/5/53/Portrait_Tiberius_BM.jpg"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imperioromano.com/imagenes/galeria/1174072206.jpg" TargetMode="External"/><Relationship Id="rId13" Type="http://schemas.openxmlformats.org/officeDocument/2006/relationships/hyperlink" Target="https://upload.wikimedia.org/wikipedia/commons/8/87/Serapis_vatican.jpg" TargetMode="External"/><Relationship Id="rId3" Type="http://schemas.openxmlformats.org/officeDocument/2006/relationships/hyperlink" Target="http://micro-robotics.com/AHCV/unit/4/Rome/data/images/img64.jpg" TargetMode="External"/><Relationship Id="rId7" Type="http://schemas.openxmlformats.org/officeDocument/2006/relationships/hyperlink" Target="https://upload.wikimedia.org/wikipedia/commons/thumb/c/cd/Caeciliusiucundus.jpg/220px-Caeciliusiucundus.jpg" TargetMode="External"/><Relationship Id="rId12" Type="http://schemas.openxmlformats.org/officeDocument/2006/relationships/hyperlink" Target="http://www.muntenbodemvondsten.nl/Lx/Muntenboek/Pictures/RomanStatues/septimius.jpg" TargetMode="External"/><Relationship Id="rId2" Type="http://schemas.openxmlformats.org/officeDocument/2006/relationships/hyperlink" Target="http://wikiimages.qwika.com/thumb/en/6/6d/Bust_of_the_Roman_Emperor_Vitellius.jpg/180px-Bust_of_the_Roman_Emperor_Vitellius.jpg" TargetMode="External"/><Relationship Id="rId16" Type="http://schemas.openxmlformats.org/officeDocument/2006/relationships/hyperlink" Target="https://upload.wikimedia.org/wikipedia/commons/thumb/a/a8/Emperor_Traianus_Decius_(Mary_Harrsch).jpg/200px-Emperor_Traianus_Decius_(Mary_Harrsch).jpg" TargetMode="External"/><Relationship Id="rId1" Type="http://schemas.openxmlformats.org/officeDocument/2006/relationships/slideLayout" Target="../slideLayouts/slideLayout13.xml"/><Relationship Id="rId6" Type="http://schemas.openxmlformats.org/officeDocument/2006/relationships/hyperlink" Target="https://s-media-cache-ak0.pinimg.com/736x/f7/eb/6c/f7eb6c3181d147f47b447b5cde3931d1.jpg" TargetMode="External"/><Relationship Id="rId11" Type="http://schemas.openxmlformats.org/officeDocument/2006/relationships/hyperlink" Target="http://mavrogianes.com/mavrogianes.com/101_Welcome_files/111-1193_IMG_2.jpg" TargetMode="External"/><Relationship Id="rId5" Type="http://schemas.openxmlformats.org/officeDocument/2006/relationships/hyperlink" Target="http://www.histurion.pl/grafika/slownik/starozytnosc/normal/domicjan.jpg" TargetMode="External"/><Relationship Id="rId15" Type="http://schemas.openxmlformats.org/officeDocument/2006/relationships/hyperlink" Target="http://www.monarchie-noblesse.net/emprom/philippea.jpg" TargetMode="External"/><Relationship Id="rId10" Type="http://schemas.openxmlformats.org/officeDocument/2006/relationships/hyperlink" Target="https://s3.amazonaws.com/classconnection/471/flashcards/6327471/jpg/italica_hadrian_sevilla_mus-14959546FD45E23718C.jpg" TargetMode="External"/><Relationship Id="rId4" Type="http://schemas.openxmlformats.org/officeDocument/2006/relationships/hyperlink" Target="http://www.namespedia.com/image/Livius_5.jpg" TargetMode="External"/><Relationship Id="rId9" Type="http://schemas.openxmlformats.org/officeDocument/2006/relationships/hyperlink" Target="http://4.bp.blogspot.com/_2pvWH_NNW3s/SUVc8x4dh4I/AAAAAAAAC8o/gZU7OX-vYfE/s320/arco+de+trajano+en+Benevento.jpg" TargetMode="External"/><Relationship Id="rId14" Type="http://schemas.openxmlformats.org/officeDocument/2006/relationships/hyperlink" Target="http://artclassic.edu.ru/attach.asp?a_no=9246"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classconnection.s3.amazonaws.com/596/flashcards/1422596/png/screen_shot_2013-05-06_at_100530_pm-13E7CF3B57C4D989AAA.png" TargetMode="External"/><Relationship Id="rId13" Type="http://schemas.openxmlformats.org/officeDocument/2006/relationships/hyperlink" Target="http://www.uni-regensburg.de/Fakultaeten/phil_Fak_IV/Klass_Phil/Latein/Res_gestae/Exkursion_Rom_2006/Fotos/Tag2/tag2(12).jpg" TargetMode="External"/><Relationship Id="rId3" Type="http://schemas.openxmlformats.org/officeDocument/2006/relationships/hyperlink" Target="http://1.bp.blogspot.com/_D9RYgdOo6ZQ/SgzCwRoN9fI/AAAAAAAAAZk/9u_2-MjJ_Ug/s400/latin.jpg" TargetMode="External"/><Relationship Id="rId7" Type="http://schemas.openxmlformats.org/officeDocument/2006/relationships/hyperlink" Target="http://www.sandrashaw.com/images/AH1L17Can1.jpg" TargetMode="External"/><Relationship Id="rId12" Type="http://schemas.openxmlformats.org/officeDocument/2006/relationships/hyperlink" Target="https://upload.wikimedia.org/wikipedia/commons/thumb/4/47/Marc_Aurel_Capitol_Roma_BW_1.JPG/1280px-Marc_Aurel_Capitol_Roma_BW_1.JPG" TargetMode="External"/><Relationship Id="rId2" Type="http://schemas.openxmlformats.org/officeDocument/2006/relationships/hyperlink" Target="http://photos1.blogger.com/blogger/480/1409/1600/Constantino%20el%20Grande.jpg" TargetMode="External"/><Relationship Id="rId16" Type="http://schemas.openxmlformats.org/officeDocument/2006/relationships/hyperlink" Target="https://upload.wikimedia.org/wikipedia/commons/thumb/3/3c/Capitoline_Venus_Musei_Capitolini_MC0409.jpg/180px-Capitoline_Venus_Musei_Capitolini_MC0409.jpg" TargetMode="External"/><Relationship Id="rId1" Type="http://schemas.openxmlformats.org/officeDocument/2006/relationships/slideLayout" Target="../slideLayouts/slideLayout13.xml"/><Relationship Id="rId6" Type="http://schemas.openxmlformats.org/officeDocument/2006/relationships/hyperlink" Target="https://upload.wikimedia.org/wikipedia/commons/thumb/f/f5/Hand_Constantine_Musei_Capitolini_MC786.jpg/440px-Hand_Constantine_Musei_Capitolini_MC786.jpg" TargetMode="External"/><Relationship Id="rId11" Type="http://schemas.openxmlformats.org/officeDocument/2006/relationships/hyperlink" Target="https://upload.wikimedia.org/wikipedia/commons/thumb/2/2a/NAMA_Auguste.jpg/939px-NAMA_Auguste.jpg" TargetMode="External"/><Relationship Id="rId5" Type="http://schemas.openxmlformats.org/officeDocument/2006/relationships/hyperlink" Target="http://www.archeo.it/uploads/media/2012/GENNAIO/COSTANTINO/thumbnail/view_03_89005652.jpg" TargetMode="External"/><Relationship Id="rId15" Type="http://schemas.openxmlformats.org/officeDocument/2006/relationships/hyperlink" Target="http://cs616628.vk.me/v616628777/e19f/wWyE09xfqAo.jpg" TargetMode="External"/><Relationship Id="rId10" Type="http://schemas.openxmlformats.org/officeDocument/2006/relationships/hyperlink" Target="https://upload.wikimedia.org/wikipedia/commons/8/80/Gemma_Augustea.jpg" TargetMode="External"/><Relationship Id="rId4" Type="http://schemas.openxmlformats.org/officeDocument/2006/relationships/hyperlink" Target="https://upload.wikimedia.org/wikipedia/commons/5/5d/Musei_Capitolini-statua_di_Costantino-testa-antmoose.jpg" TargetMode="External"/><Relationship Id="rId9" Type="http://schemas.openxmlformats.org/officeDocument/2006/relationships/hyperlink" Target="http://www.hellenica.de/Rom/Kunst/AugustusVonPrimaporta2.jpg" TargetMode="External"/><Relationship Id="rId14" Type="http://schemas.openxmlformats.org/officeDocument/2006/relationships/hyperlink" Target="http://cache3.asset-cache.net/xt/549710567.jpg?v=1&amp;g=fs2|0|editorial296|10|567&amp;s=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Εισαγωγή στις εικαστικές τέχνες</a:t>
            </a:r>
            <a:endParaRPr lang="el-GR" dirty="0">
              <a:solidFill>
                <a:srgbClr val="5075BC"/>
              </a:solidFill>
            </a:endParaRPr>
          </a:p>
        </p:txBody>
      </p:sp>
      <p:sp>
        <p:nvSpPr>
          <p:cNvPr id="3" name="Υπότιτλος 2"/>
          <p:cNvSpPr>
            <a:spLocks noGrp="1"/>
          </p:cNvSpPr>
          <p:nvPr>
            <p:ph type="subTitle" idx="1"/>
          </p:nvPr>
        </p:nvSpPr>
        <p:spPr>
          <a:xfrm>
            <a:off x="591305" y="3384823"/>
            <a:ext cx="7869127" cy="2842556"/>
          </a:xfrm>
        </p:spPr>
        <p:txBody>
          <a:bodyPr>
            <a:noAutofit/>
          </a:bodyPr>
          <a:lstStyle/>
          <a:p>
            <a:r>
              <a:rPr lang="el-GR" sz="2800" dirty="0">
                <a:solidFill>
                  <a:schemeClr val="tx2">
                    <a:lumMod val="40000"/>
                    <a:lumOff val="60000"/>
                  </a:schemeClr>
                </a:solidFill>
                <a:latin typeface="+mj-lt"/>
                <a:ea typeface="+mj-ea"/>
                <a:cs typeface="+mj-cs"/>
              </a:rPr>
              <a:t>Ενότητα </a:t>
            </a:r>
            <a:r>
              <a:rPr lang="el-GR" sz="2800" dirty="0" smtClean="0">
                <a:solidFill>
                  <a:schemeClr val="tx2">
                    <a:lumMod val="40000"/>
                    <a:lumOff val="60000"/>
                  </a:schemeClr>
                </a:solidFill>
              </a:rPr>
              <a:t>6α</a:t>
            </a:r>
            <a:r>
              <a:rPr lang="el-GR" sz="2800" dirty="0">
                <a:solidFill>
                  <a:schemeClr val="tx2">
                    <a:lumMod val="40000"/>
                    <a:lumOff val="60000"/>
                  </a:schemeClr>
                </a:solidFill>
              </a:rPr>
              <a:t>: Ρωμαϊκή τέχνη: Πορτραίτο </a:t>
            </a:r>
            <a:endParaRPr lang="en-US" sz="2800" dirty="0" smtClean="0">
              <a:solidFill>
                <a:schemeClr val="tx2">
                  <a:lumMod val="40000"/>
                  <a:lumOff val="60000"/>
                </a:schemeClr>
              </a:solidFill>
            </a:endParaRPr>
          </a:p>
          <a:p>
            <a:endParaRPr lang="el-GR" sz="2800" dirty="0" smtClean="0"/>
          </a:p>
          <a:p>
            <a:r>
              <a:rPr lang="el-GR" sz="2800" dirty="0" smtClean="0"/>
              <a:t>Μάρτιν </a:t>
            </a:r>
            <a:r>
              <a:rPr lang="el-GR" sz="2800" dirty="0" err="1" smtClean="0"/>
              <a:t>Κρέεμπ</a:t>
            </a:r>
            <a:endParaRPr lang="el-GR" sz="2800" dirty="0" smtClean="0"/>
          </a:p>
          <a:p>
            <a:r>
              <a:rPr lang="el-GR" sz="2800" dirty="0" smtClean="0"/>
              <a:t>Σχολή  Ανθρωπιστικών και </a:t>
            </a:r>
            <a:r>
              <a:rPr lang="el-GR" sz="2800" dirty="0"/>
              <a:t>Κ</a:t>
            </a:r>
            <a:r>
              <a:rPr lang="el-GR" sz="2800" dirty="0" smtClean="0"/>
              <a:t>οινωνικών </a:t>
            </a:r>
            <a:r>
              <a:rPr lang="el-GR" sz="2800" dirty="0"/>
              <a:t>Σ</a:t>
            </a:r>
            <a:r>
              <a:rPr lang="el-GR" sz="2800" dirty="0" smtClean="0"/>
              <a:t>πουδών</a:t>
            </a:r>
          </a:p>
          <a:p>
            <a:r>
              <a:rPr lang="el-GR" sz="2800" dirty="0" smtClean="0"/>
              <a:t>Τμήμα Θεατρικών Σπουδών</a:t>
            </a:r>
          </a:p>
          <a:p>
            <a:endParaRPr lang="el-GR" sz="2800" dirty="0" smtClean="0"/>
          </a:p>
        </p:txBody>
      </p:sp>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06460"/>
            <a:ext cx="4514857" cy="935086"/>
          </a:xfrm>
          <a:prstGeom prst="rect">
            <a:avLst/>
          </a:prstGeom>
        </p:spPr>
      </p:pic>
      <p:pic>
        <p:nvPicPr>
          <p:cNvPr id="13" name="Εικόνα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05" y="279862"/>
            <a:ext cx="3692664" cy="1388283"/>
          </a:xfrm>
          <a:prstGeom prst="rect">
            <a:avLst/>
          </a:prstGeom>
        </p:spPr>
      </p:pic>
    </p:spTree>
    <p:extLst>
      <p:ext uri="{BB962C8B-B14F-4D97-AF65-F5344CB8AC3E}">
        <p14:creationId xmlns:p14="http://schemas.microsoft.com/office/powerpoint/2010/main" val="295526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Bild 1" descr="Römer mit Ahnenbüste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44775" y="0"/>
            <a:ext cx="385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599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Bild 1" descr="Feldherr von Tivoli.jpg"/>
          <p:cNvPicPr>
            <a:picLocks noChangeAspect="1"/>
          </p:cNvPicPr>
          <p:nvPr/>
        </p:nvPicPr>
        <p:blipFill>
          <a:blip r:embed="rId2" cstate="print">
            <a:lum bright="14000" contrast="10000"/>
            <a:extLst>
              <a:ext uri="{28A0092B-C50C-407E-A947-70E740481C1C}">
                <a14:useLocalDpi xmlns:a14="http://schemas.microsoft.com/office/drawing/2010/main"/>
              </a:ext>
            </a:extLst>
          </a:blip>
          <a:srcRect/>
          <a:stretch>
            <a:fillRect/>
          </a:stretch>
        </p:blipFill>
        <p:spPr bwMode="auto">
          <a:xfrm>
            <a:off x="3065463" y="0"/>
            <a:ext cx="3013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959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Bild 1" descr="Römer_Statue_sog_Germanicu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78125" y="0"/>
            <a:ext cx="358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440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alexander_azara_louvre04.JPG"/>
          <p:cNvPicPr>
            <a:picLocks noChangeAspect="1"/>
          </p:cNvPicPr>
          <p:nvPr/>
        </p:nvPicPr>
        <p:blipFill>
          <a:blip r:embed="rId2"/>
          <a:stretch>
            <a:fillRect/>
          </a:stretch>
        </p:blipFill>
        <p:spPr>
          <a:xfrm>
            <a:off x="5592679" y="1582737"/>
            <a:ext cx="2746375" cy="3692525"/>
          </a:xfrm>
          <a:prstGeom prst="rect">
            <a:avLst/>
          </a:prstGeom>
        </p:spPr>
      </p:pic>
      <p:pic>
        <p:nvPicPr>
          <p:cNvPr id="3" name="Bild 2" descr="Pompeius Kopf.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226" y="1460500"/>
            <a:ext cx="4330701" cy="3937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esar Kopf Basalt.jpg"/>
          <p:cNvPicPr>
            <a:picLocks noChangeAspect="1"/>
          </p:cNvPicPr>
          <p:nvPr/>
        </p:nvPicPr>
        <p:blipFill>
          <a:blip r:embed="rId2" cstate="print">
            <a:lum bright="12000" contrast="7000"/>
            <a:extLst>
              <a:ext uri="{28A0092B-C50C-407E-A947-70E740481C1C}">
                <a14:useLocalDpi xmlns:a14="http://schemas.microsoft.com/office/drawing/2010/main"/>
              </a:ext>
            </a:extLst>
          </a:blip>
          <a:stretch>
            <a:fillRect/>
          </a:stretch>
        </p:blipFill>
        <p:spPr>
          <a:xfrm>
            <a:off x="2355850" y="38100"/>
            <a:ext cx="4432300" cy="678180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Augustus togatus pontifex maximus MNR.JPG"/>
          <p:cNvPicPr>
            <a:picLocks noChangeAspect="1"/>
          </p:cNvPicPr>
          <p:nvPr/>
        </p:nvPicPr>
        <p:blipFill>
          <a:blip r:embed="rId2"/>
          <a:stretch>
            <a:fillRect/>
          </a:stretch>
        </p:blipFill>
        <p:spPr>
          <a:xfrm>
            <a:off x="2000250" y="0"/>
            <a:ext cx="5143499"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Augustus Primaporta gut.jpg"/>
          <p:cNvPicPr>
            <a:picLocks noChangeAspect="1"/>
          </p:cNvPicPr>
          <p:nvPr/>
        </p:nvPicPr>
        <p:blipFill>
          <a:blip r:embed="rId2"/>
          <a:stretch>
            <a:fillRect/>
          </a:stretch>
        </p:blipFill>
        <p:spPr>
          <a:xfrm>
            <a:off x="4038600" y="0"/>
            <a:ext cx="4572000" cy="6858000"/>
          </a:xfrm>
          <a:prstGeom prst="rect">
            <a:avLst/>
          </a:prstGeom>
        </p:spPr>
      </p:pic>
      <p:pic>
        <p:nvPicPr>
          <p:cNvPr id="3" name="Bild 2" descr="Polyklet Doryphoros.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46100" y="0"/>
            <a:ext cx="29972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7"/>
          <p:cNvSpPr>
            <a:spLocks noChangeArrowheads="1"/>
          </p:cNvSpPr>
          <p:nvPr/>
        </p:nvSpPr>
        <p:spPr bwMode="auto">
          <a:xfrm>
            <a:off x="352779" y="6248400"/>
            <a:ext cx="1231200" cy="461963"/>
          </a:xfrm>
          <a:prstGeom prst="rect">
            <a:avLst/>
          </a:prstGeom>
          <a:solidFill>
            <a:schemeClr val="bg1"/>
          </a:solidFill>
          <a:ln>
            <a:noFill/>
          </a:ln>
          <a:extLst/>
        </p:spPr>
        <p:txBody>
          <a:bodyPr wrap="none">
            <a:spAutoFit/>
          </a:bodyPr>
          <a:lstStyle/>
          <a:p>
            <a:r>
              <a:rPr lang="de-DE" dirty="0" err="1"/>
              <a:t>Α</a:t>
            </a:r>
            <a:r>
              <a:rPr lang="de-DE" altLang="ja-JP" dirty="0" err="1"/>
              <a:t>ύγουστος</a:t>
            </a:r>
            <a:endParaRPr lang="de-DE" dirty="0"/>
          </a:p>
        </p:txBody>
      </p:sp>
      <p:pic>
        <p:nvPicPr>
          <p:cNvPr id="1433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779" y="-47625"/>
            <a:ext cx="417539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 1"/>
          <p:cNvPicPr>
            <a:picLocks noChangeAspect="1"/>
          </p:cNvPicPr>
          <p:nvPr/>
        </p:nvPicPr>
        <p:blipFill>
          <a:blip r:embed="rId4"/>
          <a:stretch>
            <a:fillRect/>
          </a:stretch>
        </p:blipFill>
        <p:spPr>
          <a:xfrm>
            <a:off x="4930422" y="-47625"/>
            <a:ext cx="3860800" cy="5867400"/>
          </a:xfrm>
          <a:prstGeom prst="rect">
            <a:avLst/>
          </a:prstGeom>
        </p:spPr>
      </p:pic>
      <p:sp>
        <p:nvSpPr>
          <p:cNvPr id="6" name="Line 10"/>
          <p:cNvSpPr>
            <a:spLocks noChangeShapeType="1"/>
          </p:cNvSpPr>
          <p:nvPr/>
        </p:nvSpPr>
        <p:spPr bwMode="auto">
          <a:xfrm flipV="1">
            <a:off x="2207682" y="98637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7" name="Line 11"/>
          <p:cNvSpPr>
            <a:spLocks noChangeShapeType="1"/>
          </p:cNvSpPr>
          <p:nvPr/>
        </p:nvSpPr>
        <p:spPr bwMode="auto">
          <a:xfrm flipV="1">
            <a:off x="2703688" y="94827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8" name="Line 10"/>
          <p:cNvSpPr>
            <a:spLocks noChangeShapeType="1"/>
          </p:cNvSpPr>
          <p:nvPr/>
        </p:nvSpPr>
        <p:spPr bwMode="auto">
          <a:xfrm flipV="1">
            <a:off x="6395860" y="121497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9" name="Line 11"/>
          <p:cNvSpPr>
            <a:spLocks noChangeShapeType="1"/>
          </p:cNvSpPr>
          <p:nvPr/>
        </p:nvSpPr>
        <p:spPr bwMode="auto">
          <a:xfrm flipV="1">
            <a:off x="6934199" y="117687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990370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00"/>
            <a:ext cx="4570413"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6975" y="304800"/>
            <a:ext cx="41370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7"/>
          <p:cNvSpPr>
            <a:spLocks noChangeArrowheads="1"/>
          </p:cNvSpPr>
          <p:nvPr/>
        </p:nvSpPr>
        <p:spPr bwMode="auto">
          <a:xfrm>
            <a:off x="965633" y="5884863"/>
            <a:ext cx="2850284" cy="369332"/>
          </a:xfrm>
          <a:prstGeom prst="rect">
            <a:avLst/>
          </a:prstGeom>
          <a:solidFill>
            <a:schemeClr val="bg1"/>
          </a:solidFill>
          <a:ln>
            <a:noFill/>
          </a:ln>
          <a:extLst/>
        </p:spPr>
        <p:txBody>
          <a:bodyPr wrap="none">
            <a:spAutoFit/>
          </a:bodyPr>
          <a:lstStyle/>
          <a:p>
            <a:pPr algn="ctr"/>
            <a:r>
              <a:rPr lang="de-DE" dirty="0" err="1"/>
              <a:t>Α</a:t>
            </a:r>
            <a:r>
              <a:rPr lang="de-DE" altLang="ja-JP" dirty="0" err="1"/>
              <a:t>ύγουστος</a:t>
            </a:r>
            <a:r>
              <a:rPr lang="de-DE" altLang="ja-JP" dirty="0"/>
              <a:t>, 31 π.</a:t>
            </a:r>
            <a:r>
              <a:rPr lang="de-DE" altLang="ja-JP" dirty="0" err="1"/>
              <a:t>Χ</a:t>
            </a:r>
            <a:r>
              <a:rPr lang="de-DE" altLang="ja-JP" dirty="0"/>
              <a:t>. – 14 </a:t>
            </a:r>
            <a:r>
              <a:rPr lang="de-DE" altLang="ja-JP" dirty="0" err="1"/>
              <a:t>μ.Χ</a:t>
            </a:r>
            <a:r>
              <a:rPr lang="de-DE" altLang="ja-JP" dirty="0"/>
              <a:t>.  </a:t>
            </a:r>
            <a:endParaRPr lang="de-DE" dirty="0"/>
          </a:p>
        </p:txBody>
      </p:sp>
      <p:sp>
        <p:nvSpPr>
          <p:cNvPr id="16389" name="Rectangle 8"/>
          <p:cNvSpPr>
            <a:spLocks noChangeArrowheads="1"/>
          </p:cNvSpPr>
          <p:nvPr/>
        </p:nvSpPr>
        <p:spPr bwMode="auto">
          <a:xfrm>
            <a:off x="6077023" y="5867400"/>
            <a:ext cx="2093767" cy="369332"/>
          </a:xfrm>
          <a:prstGeom prst="rect">
            <a:avLst/>
          </a:prstGeom>
          <a:solidFill>
            <a:schemeClr val="bg1"/>
          </a:solidFill>
          <a:ln>
            <a:noFill/>
          </a:ln>
          <a:extLst/>
        </p:spPr>
        <p:txBody>
          <a:bodyPr wrap="none">
            <a:spAutoFit/>
          </a:bodyPr>
          <a:lstStyle/>
          <a:p>
            <a:pPr algn="ctr"/>
            <a:r>
              <a:rPr lang="de-DE" dirty="0" err="1"/>
              <a:t>Τι</a:t>
            </a:r>
            <a:r>
              <a:rPr lang="de-DE" dirty="0"/>
              <a:t>β</a:t>
            </a:r>
            <a:r>
              <a:rPr lang="de-DE" altLang="ja-JP" dirty="0" err="1"/>
              <a:t>έριος</a:t>
            </a:r>
            <a:r>
              <a:rPr lang="de-DE" altLang="ja-JP" dirty="0"/>
              <a:t>, 14–37 </a:t>
            </a:r>
            <a:r>
              <a:rPr lang="de-DE" altLang="ja-JP" dirty="0" err="1"/>
              <a:t>μ.Χ</a:t>
            </a:r>
            <a:r>
              <a:rPr lang="de-DE" altLang="ja-JP" dirty="0"/>
              <a:t>.  </a:t>
            </a:r>
            <a:endParaRPr lang="de-DE" dirty="0"/>
          </a:p>
        </p:txBody>
      </p:sp>
      <p:sp>
        <p:nvSpPr>
          <p:cNvPr id="16390" name="Rectangle 9"/>
          <p:cNvSpPr>
            <a:spLocks noChangeArrowheads="1"/>
          </p:cNvSpPr>
          <p:nvPr/>
        </p:nvSpPr>
        <p:spPr bwMode="auto">
          <a:xfrm>
            <a:off x="3322201" y="6400800"/>
            <a:ext cx="2937748" cy="369332"/>
          </a:xfrm>
          <a:prstGeom prst="rect">
            <a:avLst/>
          </a:prstGeom>
          <a:solidFill>
            <a:schemeClr val="bg1"/>
          </a:solidFill>
          <a:ln>
            <a:noFill/>
          </a:ln>
          <a:extLst/>
        </p:spPr>
        <p:txBody>
          <a:bodyPr wrap="none">
            <a:spAutoFit/>
          </a:bodyPr>
          <a:lstStyle/>
          <a:p>
            <a:pPr algn="ctr"/>
            <a:r>
              <a:rPr lang="de-DE" dirty="0" err="1"/>
              <a:t>Ιουλιο-κλ</a:t>
            </a:r>
            <a:r>
              <a:rPr lang="de-DE" dirty="0"/>
              <a:t>α</a:t>
            </a:r>
            <a:r>
              <a:rPr lang="de-DE" dirty="0" err="1"/>
              <a:t>υδι</a:t>
            </a:r>
            <a:r>
              <a:rPr lang="de-DE" dirty="0"/>
              <a:t>α</a:t>
            </a:r>
            <a:r>
              <a:rPr lang="de-DE" dirty="0" err="1"/>
              <a:t>ν</a:t>
            </a:r>
            <a:r>
              <a:rPr lang="de-DE" altLang="ja-JP" dirty="0" err="1"/>
              <a:t>ή</a:t>
            </a:r>
            <a:r>
              <a:rPr lang="de-DE" altLang="ja-JP" dirty="0"/>
              <a:t> </a:t>
            </a:r>
            <a:r>
              <a:rPr lang="de-DE" altLang="ja-JP" dirty="0" err="1"/>
              <a:t>οικογένει</a:t>
            </a:r>
            <a:r>
              <a:rPr lang="de-DE" altLang="ja-JP" dirty="0"/>
              <a:t>α</a:t>
            </a:r>
            <a:endParaRPr lang="de-DE" dirty="0"/>
          </a:p>
        </p:txBody>
      </p:sp>
      <p:sp>
        <p:nvSpPr>
          <p:cNvPr id="6154" name="Line 10"/>
          <p:cNvSpPr>
            <a:spLocks noChangeShapeType="1"/>
          </p:cNvSpPr>
          <p:nvPr/>
        </p:nvSpPr>
        <p:spPr bwMode="auto">
          <a:xfrm flipV="1">
            <a:off x="2038350" y="140970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155" name="Line 11"/>
          <p:cNvSpPr>
            <a:spLocks noChangeShapeType="1"/>
          </p:cNvSpPr>
          <p:nvPr/>
        </p:nvSpPr>
        <p:spPr bwMode="auto">
          <a:xfrm flipV="1">
            <a:off x="2590800" y="137160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156" name="Line 12"/>
          <p:cNvSpPr>
            <a:spLocks noChangeShapeType="1"/>
          </p:cNvSpPr>
          <p:nvPr/>
        </p:nvSpPr>
        <p:spPr bwMode="auto">
          <a:xfrm flipV="1">
            <a:off x="6858000" y="167640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157" name="Line 13"/>
          <p:cNvSpPr>
            <a:spLocks noChangeShapeType="1"/>
          </p:cNvSpPr>
          <p:nvPr/>
        </p:nvSpPr>
        <p:spPr bwMode="auto">
          <a:xfrm flipV="1">
            <a:off x="7715250" y="175260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1367871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P spid="6155" grpId="0" animBg="1"/>
      <p:bldP spid="6156" grpId="0" animBg="1"/>
      <p:bldP spid="61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5650" y="0"/>
            <a:ext cx="457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200"/>
            <a:ext cx="41370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1" y="5486401"/>
            <a:ext cx="1092200" cy="646331"/>
          </a:xfrm>
          <a:prstGeom prst="rect">
            <a:avLst/>
          </a:prstGeom>
          <a:solidFill>
            <a:schemeClr val="bg1"/>
          </a:solidFill>
          <a:ln>
            <a:noFill/>
          </a:ln>
          <a:extLst/>
        </p:spPr>
        <p:txBody>
          <a:bodyPr wrap="square">
            <a:spAutoFit/>
          </a:bodyPr>
          <a:lstStyle/>
          <a:p>
            <a:pPr algn="ctr"/>
            <a:r>
              <a:rPr lang="de-DE" dirty="0" err="1"/>
              <a:t>Τι</a:t>
            </a:r>
            <a:r>
              <a:rPr lang="de-DE" dirty="0"/>
              <a:t>β</a:t>
            </a:r>
            <a:r>
              <a:rPr lang="de-DE" altLang="ja-JP" dirty="0" err="1"/>
              <a:t>έριος</a:t>
            </a:r>
            <a:r>
              <a:rPr lang="de-DE" altLang="ja-JP" dirty="0"/>
              <a:t> , </a:t>
            </a:r>
          </a:p>
          <a:p>
            <a:pPr algn="ctr"/>
            <a:r>
              <a:rPr lang="de-DE" altLang="ja-JP" dirty="0"/>
              <a:t>14–37  </a:t>
            </a:r>
            <a:endParaRPr lang="de-DE" dirty="0"/>
          </a:p>
        </p:txBody>
      </p:sp>
      <p:sp>
        <p:nvSpPr>
          <p:cNvPr id="18437" name="Rectangle 5"/>
          <p:cNvSpPr>
            <a:spLocks noChangeArrowheads="1"/>
          </p:cNvSpPr>
          <p:nvPr/>
        </p:nvSpPr>
        <p:spPr bwMode="auto">
          <a:xfrm>
            <a:off x="3219699" y="5626100"/>
            <a:ext cx="1345703" cy="646331"/>
          </a:xfrm>
          <a:prstGeom prst="rect">
            <a:avLst/>
          </a:prstGeom>
          <a:solidFill>
            <a:schemeClr val="bg1"/>
          </a:solidFill>
          <a:ln>
            <a:noFill/>
          </a:ln>
          <a:extLst/>
        </p:spPr>
        <p:txBody>
          <a:bodyPr wrap="none">
            <a:spAutoFit/>
          </a:bodyPr>
          <a:lstStyle/>
          <a:p>
            <a:pPr algn="ctr"/>
            <a:r>
              <a:rPr lang="de-DE" dirty="0" err="1"/>
              <a:t>Κ</a:t>
            </a:r>
            <a:r>
              <a:rPr lang="de-DE" dirty="0"/>
              <a:t>α</a:t>
            </a:r>
            <a:r>
              <a:rPr lang="de-DE" dirty="0" err="1"/>
              <a:t>λιγο</a:t>
            </a:r>
            <a:r>
              <a:rPr lang="de-DE" altLang="ja-JP" dirty="0" err="1"/>
              <a:t>ύλ</a:t>
            </a:r>
            <a:r>
              <a:rPr lang="de-DE" altLang="ja-JP" dirty="0"/>
              <a:t>α</a:t>
            </a:r>
            <a:r>
              <a:rPr lang="de-DE" altLang="ja-JP" dirty="0" err="1"/>
              <a:t>ς</a:t>
            </a:r>
            <a:r>
              <a:rPr lang="de-DE" altLang="ja-JP" dirty="0"/>
              <a:t>,</a:t>
            </a:r>
          </a:p>
          <a:p>
            <a:pPr algn="ctr"/>
            <a:r>
              <a:rPr lang="de-DE" altLang="ja-JP" dirty="0"/>
              <a:t>37–41</a:t>
            </a:r>
            <a:endParaRPr lang="de-DE" dirty="0"/>
          </a:p>
        </p:txBody>
      </p:sp>
      <p:sp>
        <p:nvSpPr>
          <p:cNvPr id="18438" name="Rectangle 7"/>
          <p:cNvSpPr>
            <a:spLocks noChangeArrowheads="1"/>
          </p:cNvSpPr>
          <p:nvPr/>
        </p:nvSpPr>
        <p:spPr bwMode="auto">
          <a:xfrm>
            <a:off x="674251" y="6392863"/>
            <a:ext cx="2937748" cy="369332"/>
          </a:xfrm>
          <a:prstGeom prst="rect">
            <a:avLst/>
          </a:prstGeom>
          <a:solidFill>
            <a:schemeClr val="bg1"/>
          </a:solidFill>
          <a:ln>
            <a:noFill/>
          </a:ln>
          <a:extLst/>
        </p:spPr>
        <p:txBody>
          <a:bodyPr wrap="none">
            <a:spAutoFit/>
          </a:bodyPr>
          <a:lstStyle/>
          <a:p>
            <a:pPr algn="ctr"/>
            <a:r>
              <a:rPr lang="de-DE" dirty="0" err="1"/>
              <a:t>Ιουλιο-κλ</a:t>
            </a:r>
            <a:r>
              <a:rPr lang="de-DE" dirty="0"/>
              <a:t>α</a:t>
            </a:r>
            <a:r>
              <a:rPr lang="de-DE" dirty="0" err="1"/>
              <a:t>υδι</a:t>
            </a:r>
            <a:r>
              <a:rPr lang="de-DE" dirty="0"/>
              <a:t>α</a:t>
            </a:r>
            <a:r>
              <a:rPr lang="de-DE" dirty="0" err="1"/>
              <a:t>ν</a:t>
            </a:r>
            <a:r>
              <a:rPr lang="de-DE" altLang="ja-JP" dirty="0" err="1"/>
              <a:t>ή</a:t>
            </a:r>
            <a:r>
              <a:rPr lang="de-DE" altLang="ja-JP" dirty="0"/>
              <a:t> </a:t>
            </a:r>
            <a:r>
              <a:rPr lang="de-DE" altLang="ja-JP" dirty="0" err="1"/>
              <a:t>οικογένει</a:t>
            </a:r>
            <a:r>
              <a:rPr lang="de-DE" altLang="ja-JP" dirty="0"/>
              <a:t>α</a:t>
            </a:r>
            <a:endParaRPr lang="de-DE" dirty="0"/>
          </a:p>
        </p:txBody>
      </p:sp>
      <p:sp>
        <p:nvSpPr>
          <p:cNvPr id="7176" name="Line 8"/>
          <p:cNvSpPr>
            <a:spLocks noChangeShapeType="1"/>
          </p:cNvSpPr>
          <p:nvPr/>
        </p:nvSpPr>
        <p:spPr bwMode="auto">
          <a:xfrm flipH="1" flipV="1">
            <a:off x="6477000" y="914400"/>
            <a:ext cx="304800" cy="3048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7177" name="Line 9"/>
          <p:cNvSpPr>
            <a:spLocks noChangeShapeType="1"/>
          </p:cNvSpPr>
          <p:nvPr/>
        </p:nvSpPr>
        <p:spPr bwMode="auto">
          <a:xfrm flipV="1">
            <a:off x="7289800" y="87630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7178" name="Line 10"/>
          <p:cNvSpPr>
            <a:spLocks noChangeShapeType="1"/>
          </p:cNvSpPr>
          <p:nvPr/>
        </p:nvSpPr>
        <p:spPr bwMode="auto">
          <a:xfrm flipH="1" flipV="1">
            <a:off x="2070100" y="1447800"/>
            <a:ext cx="304800" cy="3048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7179" name="Line 11"/>
          <p:cNvSpPr>
            <a:spLocks noChangeShapeType="1"/>
          </p:cNvSpPr>
          <p:nvPr/>
        </p:nvSpPr>
        <p:spPr bwMode="auto">
          <a:xfrm flipV="1">
            <a:off x="2755900" y="144780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10903007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7" grpId="0" animBg="1"/>
      <p:bldP spid="7178" grpId="0" animBg="1"/>
      <p:bldP spid="7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p:txBody>
          <a:bodyPr/>
          <a:lstStyle/>
          <a:p>
            <a:r>
              <a:rPr lang="el-GR" dirty="0" smtClean="0"/>
              <a:t>Να έρθουν οι φοιτητές σε πρώτη επαφή με την έννοια της «ρωμαϊκής τέχνης».</a:t>
            </a:r>
            <a:endParaRPr lang="en-US" dirty="0" smtClean="0"/>
          </a:p>
          <a:p>
            <a:r>
              <a:rPr lang="el-GR" dirty="0" smtClean="0"/>
              <a:t>Να </a:t>
            </a:r>
            <a:r>
              <a:rPr lang="el-GR" dirty="0"/>
              <a:t>κατανοήσουν οι φοιτητές τη λειτουργία του πορτραίτου στο πλαίσιο της ρωμαϊκής κοινωνίας. </a:t>
            </a:r>
            <a:endParaRPr lang="en-US" dirty="0" smtClean="0"/>
          </a:p>
          <a:p>
            <a:r>
              <a:rPr lang="el-GR" dirty="0" smtClean="0"/>
              <a:t>Να </a:t>
            </a:r>
            <a:r>
              <a:rPr lang="el-GR" dirty="0"/>
              <a:t>έρθουν σε επαφή με την τεχνοτροπία του αυτοκρατορικού πορτραίτου.</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105338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685800"/>
            <a:ext cx="36830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685800"/>
            <a:ext cx="41370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1512032" y="6324600"/>
            <a:ext cx="1730499" cy="369332"/>
          </a:xfrm>
          <a:prstGeom prst="rect">
            <a:avLst/>
          </a:prstGeom>
          <a:solidFill>
            <a:schemeClr val="bg1"/>
          </a:solidFill>
          <a:ln>
            <a:noFill/>
          </a:ln>
          <a:extLst/>
        </p:spPr>
        <p:txBody>
          <a:bodyPr wrap="none">
            <a:spAutoFit/>
          </a:bodyPr>
          <a:lstStyle/>
          <a:p>
            <a:pPr algn="ctr"/>
            <a:r>
              <a:rPr lang="de-DE" dirty="0" err="1"/>
              <a:t>Τι</a:t>
            </a:r>
            <a:r>
              <a:rPr lang="de-DE" dirty="0"/>
              <a:t>β</a:t>
            </a:r>
            <a:r>
              <a:rPr lang="de-DE" altLang="ja-JP" dirty="0" err="1"/>
              <a:t>έριος</a:t>
            </a:r>
            <a:r>
              <a:rPr lang="de-DE" altLang="ja-JP" dirty="0"/>
              <a:t> , 14–37</a:t>
            </a:r>
            <a:endParaRPr lang="de-DE" dirty="0"/>
          </a:p>
        </p:txBody>
      </p:sp>
      <p:sp>
        <p:nvSpPr>
          <p:cNvPr id="20485" name="Rectangle 5"/>
          <p:cNvSpPr>
            <a:spLocks noChangeArrowheads="1"/>
          </p:cNvSpPr>
          <p:nvPr/>
        </p:nvSpPr>
        <p:spPr bwMode="auto">
          <a:xfrm>
            <a:off x="6094997" y="6343650"/>
            <a:ext cx="1513305" cy="369332"/>
          </a:xfrm>
          <a:prstGeom prst="rect">
            <a:avLst/>
          </a:prstGeom>
          <a:solidFill>
            <a:schemeClr val="bg1"/>
          </a:solidFill>
          <a:ln>
            <a:noFill/>
          </a:ln>
          <a:extLst/>
        </p:spPr>
        <p:txBody>
          <a:bodyPr wrap="none">
            <a:spAutoFit/>
          </a:bodyPr>
          <a:lstStyle/>
          <a:p>
            <a:pPr algn="ctr"/>
            <a:r>
              <a:rPr lang="de-DE" dirty="0" err="1"/>
              <a:t>Ν</a:t>
            </a:r>
            <a:r>
              <a:rPr lang="de-DE" altLang="ja-JP" dirty="0" err="1"/>
              <a:t>έρων</a:t>
            </a:r>
            <a:r>
              <a:rPr lang="de-DE" altLang="ja-JP" dirty="0"/>
              <a:t>, 54–68</a:t>
            </a:r>
            <a:endParaRPr lang="de-DE" dirty="0"/>
          </a:p>
        </p:txBody>
      </p:sp>
      <p:sp>
        <p:nvSpPr>
          <p:cNvPr id="20486" name="Rectangle 6"/>
          <p:cNvSpPr>
            <a:spLocks noChangeArrowheads="1"/>
          </p:cNvSpPr>
          <p:nvPr/>
        </p:nvSpPr>
        <p:spPr bwMode="auto">
          <a:xfrm>
            <a:off x="3246001" y="0"/>
            <a:ext cx="2937748" cy="369332"/>
          </a:xfrm>
          <a:prstGeom prst="rect">
            <a:avLst/>
          </a:prstGeom>
          <a:solidFill>
            <a:schemeClr val="bg1"/>
          </a:solidFill>
          <a:ln>
            <a:noFill/>
          </a:ln>
          <a:extLst/>
        </p:spPr>
        <p:txBody>
          <a:bodyPr wrap="none">
            <a:spAutoFit/>
          </a:bodyPr>
          <a:lstStyle/>
          <a:p>
            <a:pPr algn="ctr"/>
            <a:r>
              <a:rPr lang="de-DE" dirty="0" err="1"/>
              <a:t>Ιουλιο-κλ</a:t>
            </a:r>
            <a:r>
              <a:rPr lang="de-DE" dirty="0"/>
              <a:t>α</a:t>
            </a:r>
            <a:r>
              <a:rPr lang="de-DE" dirty="0" err="1"/>
              <a:t>υδι</a:t>
            </a:r>
            <a:r>
              <a:rPr lang="de-DE" dirty="0"/>
              <a:t>α</a:t>
            </a:r>
            <a:r>
              <a:rPr lang="de-DE" dirty="0" err="1"/>
              <a:t>ν</a:t>
            </a:r>
            <a:r>
              <a:rPr lang="de-DE" altLang="ja-JP" dirty="0" err="1"/>
              <a:t>ή</a:t>
            </a:r>
            <a:r>
              <a:rPr lang="de-DE" altLang="ja-JP" dirty="0"/>
              <a:t> </a:t>
            </a:r>
            <a:r>
              <a:rPr lang="de-DE" altLang="ja-JP" dirty="0" err="1"/>
              <a:t>οικογένει</a:t>
            </a:r>
            <a:r>
              <a:rPr lang="de-DE" altLang="ja-JP" dirty="0"/>
              <a:t>α</a:t>
            </a:r>
            <a:endParaRPr lang="de-DE" dirty="0"/>
          </a:p>
        </p:txBody>
      </p:sp>
      <p:sp>
        <p:nvSpPr>
          <p:cNvPr id="8199" name="Line 7"/>
          <p:cNvSpPr>
            <a:spLocks noChangeShapeType="1"/>
          </p:cNvSpPr>
          <p:nvPr/>
        </p:nvSpPr>
        <p:spPr bwMode="auto">
          <a:xfrm flipH="1" flipV="1">
            <a:off x="6324600" y="1752600"/>
            <a:ext cx="304800" cy="3048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8200" name="Line 8"/>
          <p:cNvSpPr>
            <a:spLocks noChangeShapeType="1"/>
          </p:cNvSpPr>
          <p:nvPr/>
        </p:nvSpPr>
        <p:spPr bwMode="auto">
          <a:xfrm flipV="1">
            <a:off x="6667500" y="154305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8201" name="Line 9"/>
          <p:cNvSpPr>
            <a:spLocks noChangeShapeType="1"/>
          </p:cNvSpPr>
          <p:nvPr/>
        </p:nvSpPr>
        <p:spPr bwMode="auto">
          <a:xfrm flipV="1">
            <a:off x="7620000" y="1752600"/>
            <a:ext cx="152400" cy="3810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1784255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nimBg="1"/>
      <p:bldP spid="8200" grpId="0" animBg="1"/>
      <p:bldP spid="82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41910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152400"/>
            <a:ext cx="453072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5650318" y="6324600"/>
            <a:ext cx="2278839" cy="369332"/>
          </a:xfrm>
          <a:prstGeom prst="rect">
            <a:avLst/>
          </a:prstGeom>
          <a:solidFill>
            <a:schemeClr val="bg1"/>
          </a:solidFill>
          <a:ln>
            <a:noFill/>
          </a:ln>
          <a:extLst/>
        </p:spPr>
        <p:txBody>
          <a:bodyPr wrap="none">
            <a:spAutoFit/>
          </a:bodyPr>
          <a:lstStyle/>
          <a:p>
            <a:pPr algn="ctr"/>
            <a:r>
              <a:rPr lang="de-DE" dirty="0" err="1"/>
              <a:t>Ουεσ</a:t>
            </a:r>
            <a:r>
              <a:rPr lang="de-DE" dirty="0"/>
              <a:t>πα</a:t>
            </a:r>
            <a:r>
              <a:rPr lang="de-DE" dirty="0" err="1"/>
              <a:t>σι</a:t>
            </a:r>
            <a:r>
              <a:rPr lang="de-DE" dirty="0"/>
              <a:t>α</a:t>
            </a:r>
            <a:r>
              <a:rPr lang="de-DE" dirty="0" err="1"/>
              <a:t>ν</a:t>
            </a:r>
            <a:r>
              <a:rPr lang="de-DE" altLang="ja-JP" dirty="0" err="1"/>
              <a:t>ός</a:t>
            </a:r>
            <a:r>
              <a:rPr lang="de-DE" altLang="ja-JP" dirty="0"/>
              <a:t>, 69–79</a:t>
            </a:r>
            <a:endParaRPr lang="de-DE" dirty="0"/>
          </a:p>
        </p:txBody>
      </p:sp>
      <p:sp>
        <p:nvSpPr>
          <p:cNvPr id="22533" name="Rectangle 5"/>
          <p:cNvSpPr>
            <a:spLocks noChangeArrowheads="1"/>
          </p:cNvSpPr>
          <p:nvPr/>
        </p:nvSpPr>
        <p:spPr bwMode="auto">
          <a:xfrm>
            <a:off x="0" y="6324600"/>
            <a:ext cx="3074988"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t>Ουιτ</a:t>
            </a:r>
            <a:r>
              <a:rPr lang="de-DE" altLang="ja-JP"/>
              <a:t>έλλιος (;), 68–69 </a:t>
            </a:r>
            <a:endParaRPr lang="de-DE"/>
          </a:p>
        </p:txBody>
      </p:sp>
    </p:spTree>
    <p:extLst>
      <p:ext uri="{BB962C8B-B14F-4D97-AF65-F5344CB8AC3E}">
        <p14:creationId xmlns:p14="http://schemas.microsoft.com/office/powerpoint/2010/main" val="98180970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638" y="0"/>
            <a:ext cx="3602038"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3600" y="0"/>
            <a:ext cx="3124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76600" y="3359150"/>
            <a:ext cx="3113088"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6"/>
          <p:cNvSpPr>
            <a:spLocks noGrp="1" noChangeArrowheads="1"/>
          </p:cNvSpPr>
          <p:nvPr>
            <p:ph type="title" idx="4294967295"/>
          </p:nvPr>
        </p:nvSpPr>
        <p:spPr>
          <a:xfrm>
            <a:off x="73025" y="4667935"/>
            <a:ext cx="2029531" cy="646331"/>
          </a:xfrm>
          <a:solidFill>
            <a:schemeClr val="bg1"/>
          </a:solidFill>
        </p:spPr>
        <p:txBody>
          <a:bodyPr wrap="square">
            <a:spAutoFit/>
          </a:bodyPr>
          <a:lstStyle/>
          <a:p>
            <a:pPr eaLnBrk="1" hangingPunct="1"/>
            <a:r>
              <a:rPr lang="de-DE" sz="1800" dirty="0" err="1">
                <a:solidFill>
                  <a:schemeClr val="tx1"/>
                </a:solidFill>
                <a:latin typeface="Arial" charset="0"/>
                <a:ea typeface="ＭＳ Ｐゴシック" charset="0"/>
                <a:cs typeface="ＭＳ Ｐゴシック" charset="0"/>
              </a:rPr>
              <a:t>Ουεσ</a:t>
            </a:r>
            <a:r>
              <a:rPr lang="de-DE" sz="1800" dirty="0">
                <a:solidFill>
                  <a:schemeClr val="tx1"/>
                </a:solidFill>
                <a:latin typeface="Arial" charset="0"/>
                <a:ea typeface="ＭＳ Ｐゴシック" charset="0"/>
                <a:cs typeface="ＭＳ Ｐゴシック" charset="0"/>
              </a:rPr>
              <a:t>πα</a:t>
            </a:r>
            <a:r>
              <a:rPr lang="de-DE" sz="1800" dirty="0" err="1">
                <a:solidFill>
                  <a:schemeClr val="tx1"/>
                </a:solidFill>
                <a:latin typeface="Arial" charset="0"/>
                <a:ea typeface="ＭＳ Ｐゴシック" charset="0"/>
                <a:cs typeface="ＭＳ Ｐゴシック" charset="0"/>
              </a:rPr>
              <a:t>σι</a:t>
            </a:r>
            <a:r>
              <a:rPr lang="de-DE" sz="1800" dirty="0">
                <a:solidFill>
                  <a:schemeClr val="tx1"/>
                </a:solidFill>
                <a:latin typeface="Arial" charset="0"/>
                <a:ea typeface="ＭＳ Ｐゴシック" charset="0"/>
                <a:cs typeface="ＭＳ Ｐゴシック" charset="0"/>
              </a:rPr>
              <a:t>α</a:t>
            </a:r>
            <a:r>
              <a:rPr lang="de-DE" sz="1800" dirty="0" err="1">
                <a:solidFill>
                  <a:schemeClr val="tx1"/>
                </a:solidFill>
                <a:latin typeface="Arial" charset="0"/>
                <a:ea typeface="ＭＳ Ｐゴシック" charset="0"/>
                <a:cs typeface="ＭＳ Ｐゴシック" charset="0"/>
              </a:rPr>
              <a:t>ν</a:t>
            </a:r>
            <a:r>
              <a:rPr lang="de-DE" altLang="ja-JP" sz="1800" dirty="0" err="1">
                <a:solidFill>
                  <a:schemeClr val="tx1"/>
                </a:solidFill>
                <a:latin typeface="Arial" charset="0"/>
                <a:ea typeface="ＭＳ Ｐゴシック" charset="0"/>
                <a:cs typeface="ＭＳ Ｐゴシック" charset="0"/>
              </a:rPr>
              <a:t>ός</a:t>
            </a:r>
            <a:r>
              <a:rPr lang="de-DE" altLang="ja-JP" sz="1800" dirty="0">
                <a:solidFill>
                  <a:schemeClr val="tx1"/>
                </a:solidFill>
                <a:latin typeface="Arial" charset="0"/>
                <a:ea typeface="ＭＳ Ｐゴシック" charset="0"/>
                <a:cs typeface="ＭＳ Ｐゴシック" charset="0"/>
              </a:rPr>
              <a:t>,</a:t>
            </a:r>
            <a:br>
              <a:rPr lang="de-DE" altLang="ja-JP" sz="1800" dirty="0">
                <a:solidFill>
                  <a:schemeClr val="tx1"/>
                </a:solidFill>
                <a:latin typeface="Arial" charset="0"/>
                <a:ea typeface="ＭＳ Ｐゴシック" charset="0"/>
                <a:cs typeface="ＭＳ Ｐゴシック" charset="0"/>
              </a:rPr>
            </a:br>
            <a:r>
              <a:rPr lang="de-DE" altLang="ja-JP" sz="1800" dirty="0">
                <a:solidFill>
                  <a:schemeClr val="tx1"/>
                </a:solidFill>
                <a:latin typeface="Arial" charset="0"/>
                <a:ea typeface="ＭＳ Ｐゴシック" charset="0"/>
                <a:cs typeface="ＭＳ Ｐゴシック" charset="0"/>
              </a:rPr>
              <a:t> 69–79</a:t>
            </a:r>
            <a:endParaRPr lang="de-DE" sz="1800" dirty="0">
              <a:solidFill>
                <a:schemeClr val="tx1"/>
              </a:solidFill>
              <a:latin typeface="Arial" charset="0"/>
              <a:ea typeface="ＭＳ Ｐゴシック" charset="0"/>
              <a:cs typeface="ＭＳ Ｐゴシック" charset="0"/>
            </a:endParaRPr>
          </a:p>
        </p:txBody>
      </p:sp>
      <p:sp>
        <p:nvSpPr>
          <p:cNvPr id="24582" name="Rectangle 7"/>
          <p:cNvSpPr>
            <a:spLocks noChangeArrowheads="1"/>
          </p:cNvSpPr>
          <p:nvPr/>
        </p:nvSpPr>
        <p:spPr bwMode="auto">
          <a:xfrm>
            <a:off x="4800600" y="76200"/>
            <a:ext cx="1033200" cy="676800"/>
          </a:xfrm>
          <a:prstGeom prst="rect">
            <a:avLst/>
          </a:prstGeom>
          <a:solidFill>
            <a:schemeClr val="bg1"/>
          </a:solidFill>
          <a:ln>
            <a:noFill/>
          </a:ln>
          <a:extLst/>
        </p:spPr>
        <p:txBody>
          <a:bodyPr wrap="none">
            <a:normAutofit/>
          </a:bodyPr>
          <a:lstStyle/>
          <a:p>
            <a:pPr algn="ctr"/>
            <a:r>
              <a:rPr lang="de-DE" dirty="0" err="1"/>
              <a:t>Τ</a:t>
            </a:r>
            <a:r>
              <a:rPr lang="de-DE" altLang="ja-JP" dirty="0" err="1"/>
              <a:t>ίτος</a:t>
            </a:r>
            <a:r>
              <a:rPr lang="de-DE" altLang="ja-JP" dirty="0"/>
              <a:t>,</a:t>
            </a:r>
          </a:p>
          <a:p>
            <a:pPr algn="ctr"/>
            <a:r>
              <a:rPr lang="de-DE" altLang="ja-JP" dirty="0"/>
              <a:t>79–81</a:t>
            </a:r>
            <a:endParaRPr lang="de-DE" dirty="0"/>
          </a:p>
        </p:txBody>
      </p:sp>
      <p:sp>
        <p:nvSpPr>
          <p:cNvPr id="24583" name="Rectangle 8"/>
          <p:cNvSpPr>
            <a:spLocks noChangeArrowheads="1"/>
          </p:cNvSpPr>
          <p:nvPr/>
        </p:nvSpPr>
        <p:spPr bwMode="auto">
          <a:xfrm>
            <a:off x="6886934" y="6073775"/>
            <a:ext cx="1288333" cy="646331"/>
          </a:xfrm>
          <a:prstGeom prst="rect">
            <a:avLst/>
          </a:prstGeom>
          <a:solidFill>
            <a:schemeClr val="bg1"/>
          </a:solidFill>
          <a:ln>
            <a:noFill/>
          </a:ln>
          <a:extLst/>
        </p:spPr>
        <p:txBody>
          <a:bodyPr wrap="none">
            <a:spAutoFit/>
          </a:bodyPr>
          <a:lstStyle/>
          <a:p>
            <a:pPr algn="ctr"/>
            <a:r>
              <a:rPr lang="de-DE" dirty="0" err="1"/>
              <a:t>Δομιτι</a:t>
            </a:r>
            <a:r>
              <a:rPr lang="de-DE" dirty="0"/>
              <a:t>α</a:t>
            </a:r>
            <a:r>
              <a:rPr lang="de-DE" dirty="0" err="1"/>
              <a:t>ν</a:t>
            </a:r>
            <a:r>
              <a:rPr lang="de-DE" altLang="ja-JP" dirty="0" err="1"/>
              <a:t>ός</a:t>
            </a:r>
            <a:r>
              <a:rPr lang="de-DE" altLang="ja-JP" dirty="0"/>
              <a:t>,</a:t>
            </a:r>
          </a:p>
          <a:p>
            <a:pPr algn="ctr"/>
            <a:r>
              <a:rPr lang="de-DE" altLang="ja-JP" dirty="0"/>
              <a:t>81–96</a:t>
            </a:r>
            <a:endParaRPr lang="de-DE" dirty="0"/>
          </a:p>
        </p:txBody>
      </p:sp>
      <p:sp>
        <p:nvSpPr>
          <p:cNvPr id="24584" name="Rectangle 9"/>
          <p:cNvSpPr>
            <a:spLocks noChangeArrowheads="1"/>
          </p:cNvSpPr>
          <p:nvPr/>
        </p:nvSpPr>
        <p:spPr bwMode="auto">
          <a:xfrm>
            <a:off x="73025" y="6035675"/>
            <a:ext cx="1735960" cy="769441"/>
          </a:xfrm>
          <a:prstGeom prst="rect">
            <a:avLst/>
          </a:prstGeom>
          <a:solidFill>
            <a:schemeClr val="bg1"/>
          </a:solidFill>
          <a:ln>
            <a:noFill/>
          </a:ln>
          <a:extLst/>
        </p:spPr>
        <p:txBody>
          <a:bodyPr wrap="none">
            <a:spAutoFit/>
          </a:bodyPr>
          <a:lstStyle/>
          <a:p>
            <a:pPr algn="ctr"/>
            <a:r>
              <a:rPr lang="de-DE" sz="2200" dirty="0" err="1"/>
              <a:t>Οικογ</a:t>
            </a:r>
            <a:r>
              <a:rPr lang="de-DE" altLang="ja-JP" sz="2200" dirty="0" err="1"/>
              <a:t>ένει</a:t>
            </a:r>
            <a:r>
              <a:rPr lang="de-DE" altLang="ja-JP" sz="2200" dirty="0"/>
              <a:t>α</a:t>
            </a:r>
          </a:p>
          <a:p>
            <a:pPr algn="ctr"/>
            <a:r>
              <a:rPr lang="de-DE" altLang="ja-JP" sz="2200" dirty="0" err="1"/>
              <a:t>των</a:t>
            </a:r>
            <a:r>
              <a:rPr lang="de-DE" altLang="ja-JP" sz="2200" dirty="0"/>
              <a:t> </a:t>
            </a:r>
            <a:r>
              <a:rPr lang="de-DE" altLang="ja-JP" sz="2200" dirty="0" err="1"/>
              <a:t>Φλ</a:t>
            </a:r>
            <a:r>
              <a:rPr lang="de-DE" altLang="ja-JP" sz="2200" dirty="0"/>
              <a:t>αβ</a:t>
            </a:r>
            <a:r>
              <a:rPr lang="de-DE" altLang="ja-JP" sz="2200" dirty="0" err="1"/>
              <a:t>ίων</a:t>
            </a:r>
            <a:endParaRPr lang="de-DE" sz="2200" dirty="0"/>
          </a:p>
        </p:txBody>
      </p:sp>
    </p:spTree>
    <p:extLst>
      <p:ext uri="{BB962C8B-B14F-4D97-AF65-F5344CB8AC3E}">
        <p14:creationId xmlns:p14="http://schemas.microsoft.com/office/powerpoint/2010/main" val="319431599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Bild 2" descr="Caecilius Iucundus größ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1150"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Bild 3" descr="Caecilius Iucundus schlechte Qualitä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15000" y="0"/>
            <a:ext cx="313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p:cNvSpPr>
            <a:spLocks noChangeArrowheads="1"/>
          </p:cNvSpPr>
          <p:nvPr/>
        </p:nvSpPr>
        <p:spPr bwMode="auto">
          <a:xfrm>
            <a:off x="5715000" y="6073775"/>
            <a:ext cx="3133725" cy="646331"/>
          </a:xfrm>
          <a:prstGeom prst="rect">
            <a:avLst/>
          </a:prstGeom>
          <a:solidFill>
            <a:schemeClr val="bg1"/>
          </a:solidFill>
          <a:ln>
            <a:noFill/>
          </a:ln>
          <a:extLst/>
        </p:spPr>
        <p:txBody>
          <a:bodyPr wrap="square">
            <a:spAutoFit/>
          </a:bodyPr>
          <a:lstStyle/>
          <a:p>
            <a:pPr algn="ctr"/>
            <a:r>
              <a:rPr lang="el-GR" dirty="0" smtClean="0"/>
              <a:t>Λεύκιος Καικίλιος Ιωκούνδος</a:t>
            </a:r>
            <a:r>
              <a:rPr lang="de-DE" altLang="ja-JP" dirty="0" smtClean="0"/>
              <a:t>,</a:t>
            </a:r>
            <a:endParaRPr lang="de-DE" altLang="ja-JP" dirty="0"/>
          </a:p>
          <a:p>
            <a:pPr algn="ctr"/>
            <a:r>
              <a:rPr lang="el-GR" altLang="ja-JP" dirty="0" smtClean="0"/>
              <a:t>Πομπηία, περίπου 62 μ.Χ.</a:t>
            </a:r>
            <a:endParaRPr lang="de-DE" dirty="0"/>
          </a:p>
        </p:txBody>
      </p:sp>
    </p:spTree>
    <p:extLst>
      <p:ext uri="{BB962C8B-B14F-4D97-AF65-F5344CB8AC3E}">
        <p14:creationId xmlns:p14="http://schemas.microsoft.com/office/powerpoint/2010/main" val="3969109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9772" b="2280"/>
          <a:stretch/>
        </p:blipFill>
        <p:spPr bwMode="auto">
          <a:xfrm>
            <a:off x="1524000" y="0"/>
            <a:ext cx="615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185972" y="6019800"/>
            <a:ext cx="1059981" cy="646331"/>
          </a:xfrm>
          <a:prstGeom prst="rect">
            <a:avLst/>
          </a:prstGeom>
          <a:solidFill>
            <a:schemeClr val="bg1"/>
          </a:solidFill>
          <a:ln>
            <a:noFill/>
          </a:ln>
          <a:extLst/>
        </p:spPr>
        <p:txBody>
          <a:bodyPr wrap="none">
            <a:spAutoFit/>
          </a:bodyPr>
          <a:lstStyle/>
          <a:p>
            <a:pPr algn="ctr"/>
            <a:r>
              <a:rPr lang="de-DE" dirty="0" err="1"/>
              <a:t>Τρ</a:t>
            </a:r>
            <a:r>
              <a:rPr lang="de-DE" dirty="0"/>
              <a:t>α</a:t>
            </a:r>
            <a:r>
              <a:rPr lang="de-DE" altLang="ja-JP" dirty="0" err="1"/>
              <a:t>ϊ</a:t>
            </a:r>
            <a:r>
              <a:rPr lang="de-DE" altLang="ja-JP" dirty="0"/>
              <a:t>α</a:t>
            </a:r>
            <a:r>
              <a:rPr lang="de-DE" altLang="ja-JP" dirty="0" err="1"/>
              <a:t>νός</a:t>
            </a:r>
            <a:endParaRPr lang="de-DE" altLang="ja-JP" dirty="0"/>
          </a:p>
          <a:p>
            <a:pPr algn="ctr"/>
            <a:r>
              <a:rPr lang="de-DE" altLang="ja-JP" dirty="0"/>
              <a:t>98–117</a:t>
            </a:r>
            <a:endParaRPr lang="de-DE" dirty="0"/>
          </a:p>
        </p:txBody>
      </p:sp>
      <p:sp>
        <p:nvSpPr>
          <p:cNvPr id="11269" name="Line 5"/>
          <p:cNvSpPr>
            <a:spLocks noChangeShapeType="1"/>
          </p:cNvSpPr>
          <p:nvPr/>
        </p:nvSpPr>
        <p:spPr bwMode="auto">
          <a:xfrm>
            <a:off x="3352800" y="762000"/>
            <a:ext cx="1600200" cy="0"/>
          </a:xfrm>
          <a:prstGeom prst="line">
            <a:avLst/>
          </a:prstGeom>
          <a:noFill/>
          <a:ln w="25400">
            <a:solidFill>
              <a:srgbClr val="F60606"/>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21630591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Bild 1" descr="Bild 6.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2600" y="0"/>
            <a:ext cx="5718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422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
          <p:cNvGrpSpPr/>
          <p:nvPr/>
        </p:nvGrpSpPr>
        <p:grpSpPr>
          <a:xfrm>
            <a:off x="-1" y="959556"/>
            <a:ext cx="9144001" cy="4938889"/>
            <a:chOff x="-1" y="0"/>
            <a:chExt cx="9144001" cy="4938889"/>
          </a:xfrm>
        </p:grpSpPr>
        <p:pic>
          <p:nvPicPr>
            <p:cNvPr id="2969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4963959" cy="493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1" descr="Bild 6.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5973" y="0"/>
              <a:ext cx="4118027" cy="493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8156877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6370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1219200" y="2743200"/>
            <a:ext cx="914400" cy="381000"/>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 name="Rechteck 7"/>
          <p:cNvSpPr>
            <a:spLocks noChangeArrowheads="1"/>
          </p:cNvSpPr>
          <p:nvPr/>
        </p:nvSpPr>
        <p:spPr bwMode="auto">
          <a:xfrm>
            <a:off x="2057400" y="838200"/>
            <a:ext cx="1524000" cy="1600200"/>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pic>
        <p:nvPicPr>
          <p:cNvPr id="32773" name="Bild 10" descr="Bild 7.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7363" y="0"/>
            <a:ext cx="35766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DSCN9784"/>
          <p:cNvPicPr>
            <a:picLocks noChangeAspect="1" noChangeArrowheads="1"/>
          </p:cNvPicPr>
          <p:nvPr/>
        </p:nvPicPr>
        <p:blipFill>
          <a:blip r:embed="rId4" cstate="print">
            <a:lum bright="10000" contrast="16000"/>
            <a:extLst>
              <a:ext uri="{28A0092B-C50C-407E-A947-70E740481C1C}">
                <a14:useLocalDpi xmlns:a14="http://schemas.microsoft.com/office/drawing/2010/main"/>
              </a:ext>
            </a:extLst>
          </a:blip>
          <a:srcRect/>
          <a:stretch>
            <a:fillRect/>
          </a:stretch>
        </p:blipFill>
        <p:spPr bwMode="auto">
          <a:xfrm>
            <a:off x="3200400" y="3059113"/>
            <a:ext cx="2878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a:spLocks noChangeArrowheads="1"/>
          </p:cNvSpPr>
          <p:nvPr/>
        </p:nvSpPr>
        <p:spPr bwMode="auto">
          <a:xfrm>
            <a:off x="4343400" y="3200400"/>
            <a:ext cx="1828800" cy="2514600"/>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 name="Rechteck 8"/>
          <p:cNvSpPr>
            <a:spLocks noChangeArrowheads="1"/>
          </p:cNvSpPr>
          <p:nvPr/>
        </p:nvSpPr>
        <p:spPr bwMode="auto">
          <a:xfrm>
            <a:off x="7391400" y="304800"/>
            <a:ext cx="1524000" cy="1981200"/>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 name="Rechteck 5"/>
          <p:cNvSpPr>
            <a:spLocks noChangeArrowheads="1"/>
          </p:cNvSpPr>
          <p:nvPr/>
        </p:nvSpPr>
        <p:spPr bwMode="auto">
          <a:xfrm>
            <a:off x="6248400" y="2438400"/>
            <a:ext cx="1371600" cy="381000"/>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 name="Rechteck 6"/>
          <p:cNvSpPr>
            <a:spLocks noChangeArrowheads="1"/>
          </p:cNvSpPr>
          <p:nvPr/>
        </p:nvSpPr>
        <p:spPr bwMode="auto">
          <a:xfrm>
            <a:off x="3429000" y="5867400"/>
            <a:ext cx="1143000" cy="533400"/>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Tree>
    <p:extLst>
      <p:ext uri="{BB962C8B-B14F-4D97-AF65-F5344CB8AC3E}">
        <p14:creationId xmlns:p14="http://schemas.microsoft.com/office/powerpoint/2010/main" val="4168225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9"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6370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Bild 4" descr="Bild 7.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7363" y="0"/>
            <a:ext cx="35766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DSCN9784"/>
          <p:cNvPicPr>
            <a:picLocks noChangeAspect="1" noChangeArrowheads="1"/>
          </p:cNvPicPr>
          <p:nvPr/>
        </p:nvPicPr>
        <p:blipFill>
          <a:blip r:embed="rId4" cstate="print">
            <a:lum bright="10000" contrast="16000"/>
            <a:extLst>
              <a:ext uri="{28A0092B-C50C-407E-A947-70E740481C1C}">
                <a14:useLocalDpi xmlns:a14="http://schemas.microsoft.com/office/drawing/2010/main"/>
              </a:ext>
            </a:extLst>
          </a:blip>
          <a:srcRect/>
          <a:stretch>
            <a:fillRect/>
          </a:stretch>
        </p:blipFill>
        <p:spPr bwMode="auto">
          <a:xfrm>
            <a:off x="3200400" y="3059113"/>
            <a:ext cx="2878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a:spLocks noChangeArrowheads="1"/>
          </p:cNvSpPr>
          <p:nvPr/>
        </p:nvSpPr>
        <p:spPr bwMode="auto">
          <a:xfrm>
            <a:off x="838200" y="1143000"/>
            <a:ext cx="1828800" cy="838200"/>
          </a:xfrm>
          <a:prstGeom prst="rect">
            <a:avLst/>
          </a:pr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 name="Rechteck 11"/>
          <p:cNvSpPr>
            <a:spLocks noChangeArrowheads="1"/>
          </p:cNvSpPr>
          <p:nvPr/>
        </p:nvSpPr>
        <p:spPr bwMode="auto">
          <a:xfrm>
            <a:off x="5867400" y="609600"/>
            <a:ext cx="2209800" cy="838200"/>
          </a:xfrm>
          <a:prstGeom prst="rect">
            <a:avLst/>
          </a:pr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Tree>
    <p:extLst>
      <p:ext uri="{BB962C8B-B14F-4D97-AF65-F5344CB8AC3E}">
        <p14:creationId xmlns:p14="http://schemas.microsoft.com/office/powerpoint/2010/main" val="551142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Bild 1" descr="Bild 13.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86868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14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ενότητας</a:t>
            </a:r>
            <a:endParaRPr lang="el-GR" dirty="0"/>
          </a:p>
        </p:txBody>
      </p:sp>
      <p:sp>
        <p:nvSpPr>
          <p:cNvPr id="3" name="Content Placeholder 2"/>
          <p:cNvSpPr>
            <a:spLocks noGrp="1"/>
          </p:cNvSpPr>
          <p:nvPr>
            <p:ph idx="1"/>
          </p:nvPr>
        </p:nvSpPr>
        <p:spPr/>
        <p:txBody>
          <a:bodyPr>
            <a:normAutofit/>
          </a:bodyPr>
          <a:lstStyle/>
          <a:p>
            <a:r>
              <a:rPr lang="el-GR" dirty="0"/>
              <a:t>Σύντομη εισαγωγή στη ρωμαϊκή τέχνη. </a:t>
            </a:r>
            <a:endParaRPr lang="en-US" dirty="0" smtClean="0"/>
          </a:p>
          <a:p>
            <a:r>
              <a:rPr lang="el-GR" dirty="0" smtClean="0"/>
              <a:t>Το </a:t>
            </a:r>
            <a:r>
              <a:rPr lang="el-GR" dirty="0"/>
              <a:t>ρωμαϊκό πορτραίτο. </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7"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768614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76200"/>
            <a:ext cx="56515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ChangeArrowheads="1"/>
          </p:cNvSpPr>
          <p:nvPr/>
        </p:nvSpPr>
        <p:spPr bwMode="auto">
          <a:xfrm>
            <a:off x="267024" y="5943600"/>
            <a:ext cx="1070914" cy="646331"/>
          </a:xfrm>
          <a:prstGeom prst="rect">
            <a:avLst/>
          </a:prstGeom>
          <a:solidFill>
            <a:schemeClr val="bg1"/>
          </a:solidFill>
          <a:ln>
            <a:noFill/>
          </a:ln>
          <a:extLst/>
        </p:spPr>
        <p:txBody>
          <a:bodyPr wrap="none">
            <a:spAutoFit/>
          </a:bodyPr>
          <a:lstStyle/>
          <a:p>
            <a:pPr algn="ctr"/>
            <a:r>
              <a:rPr lang="de-DE" dirty="0" err="1"/>
              <a:t>Αδρι</a:t>
            </a:r>
            <a:r>
              <a:rPr lang="de-DE" dirty="0"/>
              <a:t>α</a:t>
            </a:r>
            <a:r>
              <a:rPr lang="de-DE" dirty="0" err="1"/>
              <a:t>ν</a:t>
            </a:r>
            <a:r>
              <a:rPr lang="de-DE" altLang="ja-JP" dirty="0" err="1"/>
              <a:t>ός</a:t>
            </a:r>
            <a:endParaRPr lang="de-DE" altLang="ja-JP" dirty="0"/>
          </a:p>
          <a:p>
            <a:pPr algn="ctr"/>
            <a:r>
              <a:rPr lang="de-DE" altLang="ja-JP" dirty="0"/>
              <a:t>117–138</a:t>
            </a:r>
            <a:endParaRPr lang="de-DE" dirty="0"/>
          </a:p>
        </p:txBody>
      </p:sp>
    </p:spTree>
    <p:extLst>
      <p:ext uri="{BB962C8B-B14F-4D97-AF65-F5344CB8AC3E}">
        <p14:creationId xmlns:p14="http://schemas.microsoft.com/office/powerpoint/2010/main" val="425056433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ild 1" descr="thumb0044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800" y="12954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304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81000"/>
            <a:ext cx="484187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448057" y="381000"/>
            <a:ext cx="1129540" cy="646331"/>
          </a:xfrm>
          <a:prstGeom prst="rect">
            <a:avLst/>
          </a:prstGeom>
          <a:solidFill>
            <a:schemeClr val="bg1"/>
          </a:solidFill>
          <a:ln>
            <a:noFill/>
          </a:ln>
          <a:extLst/>
        </p:spPr>
        <p:txBody>
          <a:bodyPr wrap="none">
            <a:spAutoFit/>
          </a:bodyPr>
          <a:lstStyle/>
          <a:p>
            <a:pPr algn="ctr"/>
            <a:r>
              <a:rPr lang="de-DE" dirty="0" err="1" smtClean="0"/>
              <a:t>Κ</a:t>
            </a:r>
            <a:r>
              <a:rPr lang="de-DE" altLang="ja-JP" dirty="0" err="1" smtClean="0"/>
              <a:t>όμμ</a:t>
            </a:r>
            <a:r>
              <a:rPr lang="el-GR" altLang="ja-JP" dirty="0" smtClean="0"/>
              <a:t>ο</a:t>
            </a:r>
            <a:r>
              <a:rPr lang="de-DE" altLang="ja-JP" dirty="0" err="1" smtClean="0"/>
              <a:t>δος</a:t>
            </a:r>
            <a:endParaRPr lang="de-DE" altLang="ja-JP" dirty="0"/>
          </a:p>
          <a:p>
            <a:pPr algn="ctr"/>
            <a:r>
              <a:rPr lang="de-DE" altLang="ja-JP" dirty="0"/>
              <a:t>180–192</a:t>
            </a:r>
            <a:endParaRPr lang="de-DE" dirty="0"/>
          </a:p>
        </p:txBody>
      </p:sp>
      <p:sp>
        <p:nvSpPr>
          <p:cNvPr id="39940" name="Rectangle 4"/>
          <p:cNvSpPr>
            <a:spLocks noChangeArrowheads="1"/>
          </p:cNvSpPr>
          <p:nvPr/>
        </p:nvSpPr>
        <p:spPr bwMode="auto">
          <a:xfrm>
            <a:off x="379167" y="5594350"/>
            <a:ext cx="1238741" cy="923330"/>
          </a:xfrm>
          <a:prstGeom prst="rect">
            <a:avLst/>
          </a:prstGeom>
          <a:solidFill>
            <a:schemeClr val="bg1"/>
          </a:solidFill>
          <a:ln>
            <a:noFill/>
          </a:ln>
          <a:extLst/>
        </p:spPr>
        <p:txBody>
          <a:bodyPr wrap="none">
            <a:spAutoFit/>
          </a:bodyPr>
          <a:lstStyle/>
          <a:p>
            <a:pPr algn="ctr"/>
            <a:r>
              <a:rPr lang="de-DE" dirty="0" err="1"/>
              <a:t>Οικογ</a:t>
            </a:r>
            <a:r>
              <a:rPr lang="de-DE" altLang="ja-JP" dirty="0" err="1"/>
              <a:t>ένει</a:t>
            </a:r>
            <a:r>
              <a:rPr lang="de-DE" altLang="ja-JP" dirty="0"/>
              <a:t>α</a:t>
            </a:r>
          </a:p>
          <a:p>
            <a:pPr algn="ctr"/>
            <a:r>
              <a:rPr lang="de-DE" dirty="0" err="1"/>
              <a:t>των</a:t>
            </a:r>
            <a:endParaRPr lang="de-DE" dirty="0"/>
          </a:p>
          <a:p>
            <a:pPr algn="ctr"/>
            <a:r>
              <a:rPr lang="de-DE" dirty="0" err="1"/>
              <a:t>Αντων</a:t>
            </a:r>
            <a:r>
              <a:rPr lang="de-DE" altLang="ja-JP" dirty="0" err="1"/>
              <a:t>ίνων</a:t>
            </a:r>
            <a:endParaRPr lang="de-DE" dirty="0"/>
          </a:p>
        </p:txBody>
      </p:sp>
    </p:spTree>
    <p:extLst>
      <p:ext uri="{BB962C8B-B14F-4D97-AF65-F5344CB8AC3E}">
        <p14:creationId xmlns:p14="http://schemas.microsoft.com/office/powerpoint/2010/main" val="22441324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152400"/>
            <a:ext cx="5080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ChangeArrowheads="1"/>
          </p:cNvSpPr>
          <p:nvPr/>
        </p:nvSpPr>
        <p:spPr bwMode="auto">
          <a:xfrm>
            <a:off x="268251" y="152400"/>
            <a:ext cx="1082748" cy="923330"/>
          </a:xfrm>
          <a:prstGeom prst="rect">
            <a:avLst/>
          </a:prstGeom>
          <a:solidFill>
            <a:schemeClr val="bg1"/>
          </a:solidFill>
          <a:ln>
            <a:noFill/>
          </a:ln>
          <a:extLst/>
        </p:spPr>
        <p:txBody>
          <a:bodyPr wrap="none">
            <a:spAutoFit/>
          </a:bodyPr>
          <a:lstStyle/>
          <a:p>
            <a:pPr algn="ctr"/>
            <a:r>
              <a:rPr lang="de-DE" dirty="0" err="1"/>
              <a:t>Σε</a:t>
            </a:r>
            <a:r>
              <a:rPr lang="de-DE" dirty="0"/>
              <a:t>π</a:t>
            </a:r>
            <a:r>
              <a:rPr lang="de-DE" dirty="0" err="1"/>
              <a:t>τ</a:t>
            </a:r>
            <a:r>
              <a:rPr lang="de-DE" altLang="ja-JP" dirty="0" err="1"/>
              <a:t>ίμιος</a:t>
            </a:r>
            <a:endParaRPr lang="de-DE" altLang="ja-JP" dirty="0"/>
          </a:p>
          <a:p>
            <a:pPr algn="ctr"/>
            <a:r>
              <a:rPr lang="de-DE" altLang="ja-JP" dirty="0" err="1"/>
              <a:t>Σε</a:t>
            </a:r>
            <a:r>
              <a:rPr lang="de-DE" altLang="ja-JP" dirty="0"/>
              <a:t>β</a:t>
            </a:r>
            <a:r>
              <a:rPr lang="de-DE" altLang="ja-JP" dirty="0" err="1"/>
              <a:t>ήρος</a:t>
            </a:r>
            <a:endParaRPr lang="de-DE" altLang="ja-JP" dirty="0"/>
          </a:p>
          <a:p>
            <a:pPr algn="ctr"/>
            <a:r>
              <a:rPr lang="de-DE" altLang="ja-JP" dirty="0"/>
              <a:t>193–211</a:t>
            </a:r>
            <a:endParaRPr lang="de-DE" dirty="0"/>
          </a:p>
        </p:txBody>
      </p:sp>
      <p:sp>
        <p:nvSpPr>
          <p:cNvPr id="41988" name="Rectangle 4"/>
          <p:cNvSpPr>
            <a:spLocks noChangeArrowheads="1"/>
          </p:cNvSpPr>
          <p:nvPr/>
        </p:nvSpPr>
        <p:spPr bwMode="auto">
          <a:xfrm>
            <a:off x="317254" y="5518150"/>
            <a:ext cx="1238741" cy="923330"/>
          </a:xfrm>
          <a:prstGeom prst="rect">
            <a:avLst/>
          </a:prstGeom>
          <a:solidFill>
            <a:schemeClr val="bg1"/>
          </a:solidFill>
          <a:ln>
            <a:noFill/>
          </a:ln>
          <a:extLst/>
        </p:spPr>
        <p:txBody>
          <a:bodyPr wrap="none">
            <a:spAutoFit/>
          </a:bodyPr>
          <a:lstStyle/>
          <a:p>
            <a:pPr algn="ctr"/>
            <a:r>
              <a:rPr lang="de-DE" dirty="0" err="1"/>
              <a:t>Οικογ</a:t>
            </a:r>
            <a:r>
              <a:rPr lang="de-DE" altLang="ja-JP" dirty="0" err="1"/>
              <a:t>ένει</a:t>
            </a:r>
            <a:r>
              <a:rPr lang="de-DE" altLang="ja-JP" dirty="0"/>
              <a:t>α</a:t>
            </a:r>
          </a:p>
          <a:p>
            <a:pPr algn="ctr"/>
            <a:r>
              <a:rPr lang="de-DE" altLang="ja-JP" dirty="0" err="1"/>
              <a:t>των</a:t>
            </a:r>
            <a:endParaRPr lang="de-DE" altLang="ja-JP" dirty="0"/>
          </a:p>
          <a:p>
            <a:pPr algn="ctr"/>
            <a:r>
              <a:rPr lang="de-DE" dirty="0" err="1"/>
              <a:t>Σε</a:t>
            </a:r>
            <a:r>
              <a:rPr lang="de-DE" dirty="0"/>
              <a:t>β</a:t>
            </a:r>
            <a:r>
              <a:rPr lang="de-DE" altLang="ja-JP" dirty="0" err="1"/>
              <a:t>ήρων</a:t>
            </a:r>
            <a:endParaRPr lang="de-DE" dirty="0"/>
          </a:p>
        </p:txBody>
      </p:sp>
      <p:sp>
        <p:nvSpPr>
          <p:cNvPr id="14341" name="Line 5"/>
          <p:cNvSpPr>
            <a:spLocks noChangeShapeType="1"/>
          </p:cNvSpPr>
          <p:nvPr/>
        </p:nvSpPr>
        <p:spPr bwMode="auto">
          <a:xfrm flipH="1" flipV="1">
            <a:off x="3524250" y="1981200"/>
            <a:ext cx="19050" cy="5334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4342" name="Line 6"/>
          <p:cNvSpPr>
            <a:spLocks noChangeShapeType="1"/>
          </p:cNvSpPr>
          <p:nvPr/>
        </p:nvSpPr>
        <p:spPr bwMode="auto">
          <a:xfrm flipH="1" flipV="1">
            <a:off x="3962400" y="1981200"/>
            <a:ext cx="19050" cy="5334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4343" name="Line 7"/>
          <p:cNvSpPr>
            <a:spLocks noChangeShapeType="1"/>
          </p:cNvSpPr>
          <p:nvPr/>
        </p:nvSpPr>
        <p:spPr bwMode="auto">
          <a:xfrm flipH="1" flipV="1">
            <a:off x="4476750" y="1981200"/>
            <a:ext cx="19050" cy="5334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4344" name="Line 8"/>
          <p:cNvSpPr>
            <a:spLocks noChangeShapeType="1"/>
          </p:cNvSpPr>
          <p:nvPr/>
        </p:nvSpPr>
        <p:spPr bwMode="auto">
          <a:xfrm flipH="1" flipV="1">
            <a:off x="5010150" y="1981200"/>
            <a:ext cx="19050" cy="5334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2217026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erapis_vatic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0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1066800"/>
            <a:ext cx="2362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5"/>
          <p:cNvSpPr>
            <a:spLocks noChangeShapeType="1"/>
          </p:cNvSpPr>
          <p:nvPr/>
        </p:nvSpPr>
        <p:spPr bwMode="auto">
          <a:xfrm flipH="1" flipV="1">
            <a:off x="2286000" y="2057400"/>
            <a:ext cx="19050" cy="5334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5" name="Line 5"/>
          <p:cNvSpPr>
            <a:spLocks noChangeShapeType="1"/>
          </p:cNvSpPr>
          <p:nvPr/>
        </p:nvSpPr>
        <p:spPr bwMode="auto">
          <a:xfrm flipH="1" flipV="1">
            <a:off x="2438400" y="2057400"/>
            <a:ext cx="19050" cy="5334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 name="Line 5"/>
          <p:cNvSpPr>
            <a:spLocks noChangeShapeType="1"/>
          </p:cNvSpPr>
          <p:nvPr/>
        </p:nvSpPr>
        <p:spPr bwMode="auto">
          <a:xfrm flipH="1" flipV="1">
            <a:off x="2590800" y="2057400"/>
            <a:ext cx="19050" cy="5334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7" name="Line 5"/>
          <p:cNvSpPr>
            <a:spLocks noChangeShapeType="1"/>
          </p:cNvSpPr>
          <p:nvPr/>
        </p:nvSpPr>
        <p:spPr bwMode="auto">
          <a:xfrm flipH="1" flipV="1">
            <a:off x="2724150" y="2057400"/>
            <a:ext cx="19050" cy="533400"/>
          </a:xfrm>
          <a:prstGeom prst="line">
            <a:avLst/>
          </a:prstGeom>
          <a:noFill/>
          <a:ln w="25400">
            <a:solidFill>
              <a:srgbClr val="F6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2255417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18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p:cNvSpPr>
            <a:spLocks noChangeArrowheads="1"/>
          </p:cNvSpPr>
          <p:nvPr/>
        </p:nvSpPr>
        <p:spPr bwMode="auto">
          <a:xfrm>
            <a:off x="317254" y="5518150"/>
            <a:ext cx="1238741" cy="923330"/>
          </a:xfrm>
          <a:prstGeom prst="rect">
            <a:avLst/>
          </a:prstGeom>
          <a:solidFill>
            <a:schemeClr val="bg1"/>
          </a:solidFill>
          <a:ln>
            <a:noFill/>
          </a:ln>
          <a:extLst/>
        </p:spPr>
        <p:txBody>
          <a:bodyPr wrap="none">
            <a:spAutoFit/>
          </a:bodyPr>
          <a:lstStyle/>
          <a:p>
            <a:pPr algn="ctr"/>
            <a:r>
              <a:rPr lang="de-DE" dirty="0" err="1"/>
              <a:t>Οικογ</a:t>
            </a:r>
            <a:r>
              <a:rPr lang="de-DE" altLang="ja-JP" dirty="0" err="1"/>
              <a:t>ένει</a:t>
            </a:r>
            <a:r>
              <a:rPr lang="de-DE" altLang="ja-JP" dirty="0"/>
              <a:t>α</a:t>
            </a:r>
          </a:p>
          <a:p>
            <a:r>
              <a:rPr lang="de-DE" altLang="ja-JP" dirty="0" err="1"/>
              <a:t>των</a:t>
            </a:r>
            <a:endParaRPr lang="de-DE" altLang="ja-JP" dirty="0"/>
          </a:p>
          <a:p>
            <a:r>
              <a:rPr lang="de-DE" dirty="0" err="1"/>
              <a:t>Σε</a:t>
            </a:r>
            <a:r>
              <a:rPr lang="de-DE" dirty="0"/>
              <a:t>β</a:t>
            </a:r>
            <a:r>
              <a:rPr lang="de-DE" altLang="ja-JP" dirty="0" err="1"/>
              <a:t>ήρων</a:t>
            </a:r>
            <a:endParaRPr lang="de-DE" dirty="0"/>
          </a:p>
        </p:txBody>
      </p:sp>
      <p:sp>
        <p:nvSpPr>
          <p:cNvPr id="46084" name="Rectangle 4"/>
          <p:cNvSpPr>
            <a:spLocks noChangeArrowheads="1"/>
          </p:cNvSpPr>
          <p:nvPr/>
        </p:nvSpPr>
        <p:spPr bwMode="auto">
          <a:xfrm>
            <a:off x="305143" y="204788"/>
            <a:ext cx="1264551" cy="646331"/>
          </a:xfrm>
          <a:prstGeom prst="rect">
            <a:avLst/>
          </a:prstGeom>
          <a:solidFill>
            <a:schemeClr val="bg1"/>
          </a:solidFill>
          <a:ln>
            <a:noFill/>
          </a:ln>
          <a:extLst/>
        </p:spPr>
        <p:txBody>
          <a:bodyPr wrap="none">
            <a:spAutoFit/>
          </a:bodyPr>
          <a:lstStyle/>
          <a:p>
            <a:pPr algn="ctr"/>
            <a:r>
              <a:rPr lang="de-DE" dirty="0" err="1"/>
              <a:t>Κ</a:t>
            </a:r>
            <a:r>
              <a:rPr lang="de-DE" dirty="0"/>
              <a:t>α</a:t>
            </a:r>
            <a:r>
              <a:rPr lang="de-DE" dirty="0" err="1"/>
              <a:t>ρ</a:t>
            </a:r>
            <a:r>
              <a:rPr lang="de-DE" dirty="0"/>
              <a:t>α</a:t>
            </a:r>
            <a:r>
              <a:rPr lang="de-DE" dirty="0" err="1"/>
              <a:t>κ</a:t>
            </a:r>
            <a:r>
              <a:rPr lang="de-DE" altLang="ja-JP" dirty="0" err="1"/>
              <a:t>άλλ</a:t>
            </a:r>
            <a:r>
              <a:rPr lang="de-DE" altLang="ja-JP" dirty="0"/>
              <a:t>α</a:t>
            </a:r>
          </a:p>
          <a:p>
            <a:pPr algn="ctr"/>
            <a:r>
              <a:rPr lang="de-DE" altLang="ja-JP" dirty="0"/>
              <a:t>211–217</a:t>
            </a:r>
            <a:endParaRPr lang="de-DE" dirty="0"/>
          </a:p>
        </p:txBody>
      </p:sp>
    </p:spTree>
    <p:extLst>
      <p:ext uri="{BB962C8B-B14F-4D97-AF65-F5344CB8AC3E}">
        <p14:creationId xmlns:p14="http://schemas.microsoft.com/office/powerpoint/2010/main" val="423448699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Bild 1" descr="Philippus Arabs.jpg"/>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9435"/>
                    </a14:imgEffect>
                    <a14:imgEffect>
                      <a14:brightnessContrast bright="24000"/>
                    </a14:imgEffect>
                  </a14:imgLayer>
                </a14:imgProps>
              </a:ext>
              <a:ext uri="{28A0092B-C50C-407E-A947-70E740481C1C}">
                <a14:useLocalDpi xmlns:a14="http://schemas.microsoft.com/office/drawing/2010/main"/>
              </a:ext>
            </a:extLst>
          </a:blip>
          <a:srcRect/>
          <a:stretch>
            <a:fillRect/>
          </a:stretch>
        </p:blipFill>
        <p:spPr bwMode="auto">
          <a:xfrm>
            <a:off x="2216150" y="323850"/>
            <a:ext cx="47117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7172750" y="5610820"/>
            <a:ext cx="1720243" cy="923330"/>
          </a:xfrm>
          <a:prstGeom prst="rect">
            <a:avLst/>
          </a:prstGeom>
          <a:solidFill>
            <a:schemeClr val="bg1"/>
          </a:solidFill>
        </p:spPr>
        <p:txBody>
          <a:bodyPr wrap="none" rtlCol="0">
            <a:spAutoFit/>
          </a:bodyPr>
          <a:lstStyle/>
          <a:p>
            <a:r>
              <a:rPr lang="el-GR" dirty="0" smtClean="0"/>
              <a:t>Φίλιππος Άραψ,</a:t>
            </a:r>
          </a:p>
          <a:p>
            <a:r>
              <a:rPr lang="el-GR" dirty="0"/>
              <a:t>α</a:t>
            </a:r>
            <a:r>
              <a:rPr lang="el-GR" dirty="0" smtClean="0"/>
              <a:t>υτοκράτορας</a:t>
            </a:r>
          </a:p>
          <a:p>
            <a:r>
              <a:rPr lang="el-GR" dirty="0" smtClean="0"/>
              <a:t>2</a:t>
            </a:r>
            <a:r>
              <a:rPr lang="de-DE" dirty="0" smtClean="0"/>
              <a:t>44-249</a:t>
            </a:r>
            <a:endParaRPr lang="de-DE" dirty="0"/>
          </a:p>
        </p:txBody>
      </p:sp>
      <p:sp>
        <p:nvSpPr>
          <p:cNvPr id="5" name="Rahmen 4"/>
          <p:cNvSpPr/>
          <p:nvPr/>
        </p:nvSpPr>
        <p:spPr>
          <a:xfrm>
            <a:off x="2641600" y="323850"/>
            <a:ext cx="3848100" cy="1447800"/>
          </a:xfrm>
          <a:prstGeom prst="frame">
            <a:avLst/>
          </a:prstGeom>
          <a:solidFill>
            <a:srgbClr val="FF0000"/>
          </a:solidFill>
          <a:ln w="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6" name="Rahmen 5"/>
          <p:cNvSpPr/>
          <p:nvPr/>
        </p:nvSpPr>
        <p:spPr>
          <a:xfrm>
            <a:off x="2908300" y="2736850"/>
            <a:ext cx="3175000" cy="2254250"/>
          </a:xfrm>
          <a:prstGeom prst="frame">
            <a:avLst/>
          </a:prstGeom>
          <a:solidFill>
            <a:srgbClr val="FF0000"/>
          </a:solidFill>
          <a:ln w="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8488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Bild 1" descr="Trebonianus.jpg"/>
          <p:cNvPicPr>
            <a:picLocks noChangeAspect="1"/>
          </p:cNvPicPr>
          <p:nvPr/>
        </p:nvPicPr>
        <p:blipFill>
          <a:blip r:embed="rId2" cstate="print">
            <a:lum bright="18000" contrast="20000"/>
            <a:extLst>
              <a:ext uri="{28A0092B-C50C-407E-A947-70E740481C1C}">
                <a14:useLocalDpi xmlns:a14="http://schemas.microsoft.com/office/drawing/2010/main"/>
              </a:ext>
            </a:extLst>
          </a:blip>
          <a:srcRect/>
          <a:stretch>
            <a:fillRect/>
          </a:stretch>
        </p:blipFill>
        <p:spPr bwMode="auto">
          <a:xfrm>
            <a:off x="2224088" y="427038"/>
            <a:ext cx="469582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7099300" y="4985385"/>
            <a:ext cx="1854201" cy="1477328"/>
          </a:xfrm>
          <a:prstGeom prst="rect">
            <a:avLst/>
          </a:prstGeom>
          <a:solidFill>
            <a:schemeClr val="bg1"/>
          </a:solidFill>
        </p:spPr>
        <p:txBody>
          <a:bodyPr wrap="square" rtlCol="0">
            <a:spAutoFit/>
          </a:bodyPr>
          <a:lstStyle/>
          <a:p>
            <a:r>
              <a:rPr lang="el-GR" dirty="0" smtClean="0"/>
              <a:t>Γάιος Μέσσιος Κοίντος Τραϊανός </a:t>
            </a:r>
            <a:r>
              <a:rPr lang="el-GR" b="1" dirty="0" smtClean="0"/>
              <a:t>Δέκιος</a:t>
            </a:r>
            <a:r>
              <a:rPr lang="el-GR" dirty="0" smtClean="0"/>
              <a:t>,</a:t>
            </a:r>
          </a:p>
          <a:p>
            <a:r>
              <a:rPr lang="el-GR" dirty="0" smtClean="0"/>
              <a:t>αυτοκράτορας</a:t>
            </a:r>
          </a:p>
          <a:p>
            <a:r>
              <a:rPr lang="de-DE" dirty="0" smtClean="0"/>
              <a:t>249</a:t>
            </a:r>
            <a:r>
              <a:rPr lang="el-GR" dirty="0" smtClean="0"/>
              <a:t>-251</a:t>
            </a:r>
            <a:endParaRPr lang="de-DE" dirty="0"/>
          </a:p>
        </p:txBody>
      </p:sp>
      <p:sp>
        <p:nvSpPr>
          <p:cNvPr id="2" name="Rahmen 1"/>
          <p:cNvSpPr/>
          <p:nvPr/>
        </p:nvSpPr>
        <p:spPr>
          <a:xfrm>
            <a:off x="2819400" y="838200"/>
            <a:ext cx="1587500" cy="1803400"/>
          </a:xfrm>
          <a:prstGeom prst="frame">
            <a:avLst/>
          </a:prstGeom>
          <a:solidFill>
            <a:srgbClr val="FF0000"/>
          </a:solidFill>
          <a:ln w="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71416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2514600"/>
            <a:ext cx="1905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5"/>
          <p:cNvSpPr>
            <a:spLocks noChangeArrowheads="1"/>
          </p:cNvSpPr>
          <p:nvPr/>
        </p:nvSpPr>
        <p:spPr bwMode="auto">
          <a:xfrm>
            <a:off x="5320846" y="282575"/>
            <a:ext cx="1488396" cy="923330"/>
          </a:xfrm>
          <a:prstGeom prst="rect">
            <a:avLst/>
          </a:prstGeom>
          <a:solidFill>
            <a:schemeClr val="bg1"/>
          </a:solidFill>
          <a:ln>
            <a:noFill/>
          </a:ln>
          <a:extLst/>
        </p:spPr>
        <p:txBody>
          <a:bodyPr wrap="none">
            <a:spAutoFit/>
          </a:bodyPr>
          <a:lstStyle/>
          <a:p>
            <a:pPr algn="ctr"/>
            <a:r>
              <a:rPr lang="de-DE" dirty="0" err="1"/>
              <a:t>Κωνστ</a:t>
            </a:r>
            <a:r>
              <a:rPr lang="de-DE" dirty="0"/>
              <a:t>α</a:t>
            </a:r>
            <a:r>
              <a:rPr lang="de-DE" dirty="0" err="1"/>
              <a:t>ντ</a:t>
            </a:r>
            <a:r>
              <a:rPr lang="de-DE" altLang="ja-JP" dirty="0" err="1"/>
              <a:t>ίνος</a:t>
            </a:r>
            <a:endParaRPr lang="de-DE" altLang="ja-JP" dirty="0"/>
          </a:p>
          <a:p>
            <a:pPr algn="ctr"/>
            <a:r>
              <a:rPr lang="de-DE" altLang="ja-JP" dirty="0" err="1"/>
              <a:t>ο</a:t>
            </a:r>
            <a:r>
              <a:rPr lang="de-DE" altLang="ja-JP" dirty="0"/>
              <a:t> </a:t>
            </a:r>
            <a:r>
              <a:rPr lang="de-DE" altLang="ja-JP" dirty="0" err="1"/>
              <a:t>Μέγ</a:t>
            </a:r>
            <a:r>
              <a:rPr lang="de-DE" altLang="ja-JP" dirty="0"/>
              <a:t>α</a:t>
            </a:r>
            <a:r>
              <a:rPr lang="de-DE" altLang="ja-JP" dirty="0" err="1"/>
              <a:t>ς</a:t>
            </a:r>
            <a:endParaRPr lang="de-DE" altLang="ja-JP" dirty="0"/>
          </a:p>
          <a:p>
            <a:pPr algn="ctr"/>
            <a:r>
              <a:rPr lang="de-DE" altLang="ja-JP" dirty="0"/>
              <a:t>306–337</a:t>
            </a:r>
            <a:endParaRPr lang="de-DE" dirty="0"/>
          </a:p>
        </p:txBody>
      </p:sp>
      <p:sp>
        <p:nvSpPr>
          <p:cNvPr id="48133" name="Rectangle 6"/>
          <p:cNvSpPr>
            <a:spLocks noChangeArrowheads="1"/>
          </p:cNvSpPr>
          <p:nvPr/>
        </p:nvSpPr>
        <p:spPr bwMode="auto">
          <a:xfrm>
            <a:off x="6500356" y="4876800"/>
            <a:ext cx="1210588" cy="646331"/>
          </a:xfrm>
          <a:prstGeom prst="rect">
            <a:avLst/>
          </a:prstGeom>
          <a:solidFill>
            <a:schemeClr val="bg1"/>
          </a:solidFill>
          <a:ln>
            <a:noFill/>
          </a:ln>
          <a:extLst/>
        </p:spPr>
        <p:txBody>
          <a:bodyPr wrap="none">
            <a:spAutoFit/>
          </a:bodyPr>
          <a:lstStyle/>
          <a:p>
            <a:pPr algn="ctr"/>
            <a:r>
              <a:rPr lang="de-DE" dirty="0" err="1"/>
              <a:t>Θεοδ</a:t>
            </a:r>
            <a:r>
              <a:rPr lang="de-DE" altLang="ja-JP" dirty="0" err="1"/>
              <a:t>όσιος</a:t>
            </a:r>
            <a:endParaRPr lang="de-DE" altLang="ja-JP" dirty="0"/>
          </a:p>
          <a:p>
            <a:pPr algn="ctr"/>
            <a:r>
              <a:rPr lang="de-DE" altLang="ja-JP" dirty="0"/>
              <a:t>379–395</a:t>
            </a:r>
            <a:endParaRPr lang="de-DE" dirty="0"/>
          </a:p>
        </p:txBody>
      </p:sp>
      <p:sp>
        <p:nvSpPr>
          <p:cNvPr id="16391" name="Line 7"/>
          <p:cNvSpPr>
            <a:spLocks noChangeShapeType="1"/>
          </p:cNvSpPr>
          <p:nvPr/>
        </p:nvSpPr>
        <p:spPr bwMode="auto">
          <a:xfrm>
            <a:off x="457200" y="1219200"/>
            <a:ext cx="4572000" cy="228600"/>
          </a:xfrm>
          <a:prstGeom prst="line">
            <a:avLst/>
          </a:prstGeom>
          <a:noFill/>
          <a:ln w="50800">
            <a:solidFill>
              <a:srgbClr val="F60606"/>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23191015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Bild 1" descr="Konstantin Kopf Bronz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84700"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7452151" y="5657671"/>
            <a:ext cx="1691849" cy="1200329"/>
          </a:xfrm>
          <a:prstGeom prst="rect">
            <a:avLst/>
          </a:prstGeom>
          <a:solidFill>
            <a:schemeClr val="bg1"/>
          </a:solidFill>
        </p:spPr>
        <p:txBody>
          <a:bodyPr wrap="square" rtlCol="0">
            <a:spAutoFit/>
          </a:bodyPr>
          <a:lstStyle/>
          <a:p>
            <a:r>
              <a:rPr lang="el-GR" dirty="0" smtClean="0"/>
              <a:t>Κωνσταντίνος ο Μέγας,</a:t>
            </a:r>
          </a:p>
          <a:p>
            <a:r>
              <a:rPr lang="el-GR" dirty="0"/>
              <a:t>α</a:t>
            </a:r>
            <a:r>
              <a:rPr lang="el-GR" dirty="0" smtClean="0"/>
              <a:t>υτοκράτορας</a:t>
            </a:r>
          </a:p>
          <a:p>
            <a:r>
              <a:rPr lang="de-DE" dirty="0" smtClean="0"/>
              <a:t>306-337</a:t>
            </a:r>
            <a:endParaRPr lang="de-DE" dirty="0"/>
          </a:p>
        </p:txBody>
      </p:sp>
      <p:pic>
        <p:nvPicPr>
          <p:cNvPr id="4" name="Bild 3" descr="Musei_Capitolini-statua_di_Costantino-testa-antmo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465320" cy="6791960"/>
          </a:xfrm>
          <a:prstGeom prst="rect">
            <a:avLst/>
          </a:prstGeom>
        </p:spPr>
      </p:pic>
      <p:cxnSp>
        <p:nvCxnSpPr>
          <p:cNvPr id="5" name="Gerade Verbindung 4"/>
          <p:cNvCxnSpPr/>
          <p:nvPr/>
        </p:nvCxnSpPr>
        <p:spPr>
          <a:xfrm flipV="1">
            <a:off x="5194300" y="1257300"/>
            <a:ext cx="2514600" cy="15240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247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531920" y="1594072"/>
            <a:ext cx="6045646" cy="3200876"/>
          </a:xfrm>
          <a:prstGeom prst="rect">
            <a:avLst/>
          </a:prstGeom>
          <a:solidFill>
            <a:schemeClr val="bg1"/>
          </a:solidFill>
        </p:spPr>
        <p:txBody>
          <a:bodyPr wrap="none" rtlCol="0">
            <a:spAutoFit/>
          </a:bodyPr>
          <a:lstStyle/>
          <a:p>
            <a:pPr algn="ctr"/>
            <a:endParaRPr lang="el-GR" sz="4000" dirty="0" smtClean="0"/>
          </a:p>
          <a:p>
            <a:pPr algn="ctr"/>
            <a:r>
              <a:rPr lang="el-GR" sz="4000" dirty="0" smtClean="0"/>
              <a:t>Η Τέχνη στη ρωμαϊκή εποχή</a:t>
            </a:r>
          </a:p>
          <a:p>
            <a:pPr algn="ctr"/>
            <a:endParaRPr lang="el-GR" sz="4000" dirty="0" smtClean="0"/>
          </a:p>
          <a:p>
            <a:pPr algn="ctr"/>
            <a:endParaRPr lang="el-GR" dirty="0" smtClean="0"/>
          </a:p>
          <a:p>
            <a:pPr algn="ctr"/>
            <a:r>
              <a:rPr lang="el-GR" sz="3200" dirty="0" smtClean="0"/>
              <a:t>Γλυπτική </a:t>
            </a:r>
            <a:r>
              <a:rPr lang="el-GR" sz="3200" dirty="0"/>
              <a:t>– </a:t>
            </a:r>
            <a:r>
              <a:rPr lang="el-GR" sz="3200" dirty="0" smtClean="0"/>
              <a:t>Αρχιτεκτονική</a:t>
            </a:r>
          </a:p>
          <a:p>
            <a:pPr algn="ctr"/>
            <a:endParaRPr lang="de-DE"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452151" y="4554309"/>
            <a:ext cx="1691849" cy="2308324"/>
          </a:xfrm>
          <a:prstGeom prst="rect">
            <a:avLst/>
          </a:prstGeom>
          <a:solidFill>
            <a:schemeClr val="bg1"/>
          </a:solidFill>
        </p:spPr>
        <p:txBody>
          <a:bodyPr wrap="square" rtlCol="0">
            <a:spAutoFit/>
          </a:bodyPr>
          <a:lstStyle/>
          <a:p>
            <a:r>
              <a:rPr lang="el-GR" dirty="0" smtClean="0"/>
              <a:t>Δεξιό χέρι Κωνσταντίνου του Μεγάλου,</a:t>
            </a:r>
          </a:p>
          <a:p>
            <a:r>
              <a:rPr lang="el-GR" dirty="0" smtClean="0"/>
              <a:t>αυτοκράτορα</a:t>
            </a:r>
          </a:p>
          <a:p>
            <a:r>
              <a:rPr lang="de-DE" dirty="0" smtClean="0"/>
              <a:t>306-337</a:t>
            </a:r>
            <a:r>
              <a:rPr lang="el-GR" dirty="0" smtClean="0"/>
              <a:t>, από κολοσσιαίων διαστάσεων ανδιράντα του.</a:t>
            </a:r>
            <a:endParaRPr lang="de-DE" dirty="0"/>
          </a:p>
        </p:txBody>
      </p:sp>
      <p:pic>
        <p:nvPicPr>
          <p:cNvPr id="2" name="Bild 1" descr="Hand_Constantine_Musei_Capitolini_MC78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11400" y="0"/>
            <a:ext cx="4505255" cy="6858000"/>
          </a:xfrm>
          <a:prstGeom prst="rect">
            <a:avLst/>
          </a:prstGeom>
        </p:spPr>
      </p:pic>
    </p:spTree>
    <p:extLst>
      <p:ext uri="{BB962C8B-B14F-4D97-AF65-F5344CB8AC3E}">
        <p14:creationId xmlns:p14="http://schemas.microsoft.com/office/powerpoint/2010/main" val="41854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47625"/>
            <a:ext cx="57912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7"/>
          <p:cNvSpPr>
            <a:spLocks noChangeArrowheads="1"/>
          </p:cNvSpPr>
          <p:nvPr/>
        </p:nvSpPr>
        <p:spPr bwMode="auto">
          <a:xfrm>
            <a:off x="7325108" y="6248400"/>
            <a:ext cx="1221608" cy="369332"/>
          </a:xfrm>
          <a:prstGeom prst="rect">
            <a:avLst/>
          </a:prstGeom>
          <a:solidFill>
            <a:schemeClr val="bg1"/>
          </a:solidFill>
          <a:ln>
            <a:noFill/>
          </a:ln>
          <a:extLst/>
        </p:spPr>
        <p:txBody>
          <a:bodyPr wrap="none">
            <a:spAutoFit/>
          </a:bodyPr>
          <a:lstStyle/>
          <a:p>
            <a:pPr algn="ctr"/>
            <a:r>
              <a:rPr lang="de-DE" dirty="0" err="1"/>
              <a:t>Α</a:t>
            </a:r>
            <a:r>
              <a:rPr lang="de-DE" altLang="ja-JP" dirty="0" err="1"/>
              <a:t>ύγουστος</a:t>
            </a:r>
            <a:endParaRPr lang="de-DE" dirty="0"/>
          </a:p>
        </p:txBody>
      </p:sp>
    </p:spTree>
    <p:extLst>
      <p:ext uri="{BB962C8B-B14F-4D97-AF65-F5344CB8AC3E}">
        <p14:creationId xmlns:p14="http://schemas.microsoft.com/office/powerpoint/2010/main" val="201235499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Bild 1" descr="Augustus Primaporta H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384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3716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feld 3"/>
          <p:cNvSpPr txBox="1">
            <a:spLocks noChangeArrowheads="1"/>
          </p:cNvSpPr>
          <p:nvPr/>
        </p:nvSpPr>
        <p:spPr bwMode="auto">
          <a:xfrm>
            <a:off x="7315200" y="5287963"/>
            <a:ext cx="1828800" cy="157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l-GR"/>
              <a:t>Αύγουστος του τύπου της </a:t>
            </a:r>
            <a:r>
              <a:rPr lang="de-DE"/>
              <a:t>Primaporta</a:t>
            </a:r>
          </a:p>
        </p:txBody>
      </p:sp>
    </p:spTree>
    <p:extLst>
      <p:ext uri="{BB962C8B-B14F-4D97-AF65-F5344CB8AC3E}">
        <p14:creationId xmlns:p14="http://schemas.microsoft.com/office/powerpoint/2010/main" val="35643692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Bild 1" descr="Augustus Primaporta H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624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2" descr="DSCN978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79375"/>
            <a:ext cx="25908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7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Bild 1" descr="Augustus Primaporta farbig H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14600" y="0"/>
            <a:ext cx="4321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3106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Bild 1" descr="Augustus Primaporta H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27225" y="0"/>
            <a:ext cx="538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0053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feld 1"/>
          <p:cNvSpPr txBox="1">
            <a:spLocks noChangeArrowheads="1"/>
          </p:cNvSpPr>
          <p:nvPr/>
        </p:nvSpPr>
        <p:spPr bwMode="auto">
          <a:xfrm>
            <a:off x="1177159" y="4828570"/>
            <a:ext cx="6789682" cy="2031325"/>
          </a:xfrm>
          <a:prstGeom prst="rect">
            <a:avLst/>
          </a:prstGeom>
          <a:solidFill>
            <a:schemeClr val="bg1"/>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400" dirty="0" err="1"/>
              <a:t>Caelus</a:t>
            </a:r>
            <a:r>
              <a:rPr lang="de-DE" sz="1400" dirty="0"/>
              <a:t>, </a:t>
            </a:r>
            <a:r>
              <a:rPr lang="el-GR" sz="1400" dirty="0"/>
              <a:t>ο Ουρανός</a:t>
            </a:r>
          </a:p>
          <a:p>
            <a:r>
              <a:rPr lang="el-GR" sz="1400" dirty="0"/>
              <a:t>Η Αύρα, η Σελήνη και </a:t>
            </a:r>
            <a:r>
              <a:rPr lang="el-GR" sz="1400" dirty="0" smtClean="0"/>
              <a:t>ο Ήλιος</a:t>
            </a:r>
            <a:endParaRPr lang="de-DE" sz="1400" dirty="0"/>
          </a:p>
          <a:p>
            <a:r>
              <a:rPr lang="el-GR" sz="1400" dirty="0" smtClean="0"/>
              <a:t>Στο κέντρο η </a:t>
            </a:r>
            <a:r>
              <a:rPr lang="el-GR" sz="1400" dirty="0"/>
              <a:t>θεά Ρώμη με έναν ηττημένο βάρβαρο που της παραδίδει το </a:t>
            </a:r>
            <a:r>
              <a:rPr lang="el-GR" sz="1400" dirty="0" smtClean="0"/>
              <a:t>σπασμένο «</a:t>
            </a:r>
            <a:r>
              <a:rPr lang="el-GR" sz="1400" dirty="0"/>
              <a:t>σημεῖον</a:t>
            </a:r>
            <a:r>
              <a:rPr lang="de-DE" sz="1400" dirty="0"/>
              <a:t>»</a:t>
            </a:r>
            <a:r>
              <a:rPr lang="el-GR" sz="1400" dirty="0"/>
              <a:t>, δηλ. το </a:t>
            </a:r>
            <a:r>
              <a:rPr lang="el-GR" sz="1400" dirty="0" smtClean="0"/>
              <a:t>λάβαρο του στρατού του</a:t>
            </a:r>
            <a:endParaRPr lang="de-DE" sz="1400" dirty="0"/>
          </a:p>
          <a:p>
            <a:r>
              <a:rPr lang="el-GR" sz="1400" dirty="0" smtClean="0"/>
              <a:t>Οι </a:t>
            </a:r>
            <a:r>
              <a:rPr lang="el-GR" sz="1400" dirty="0"/>
              <a:t>προσωποποιήσεις των ηττημένων λαών</a:t>
            </a:r>
            <a:endParaRPr lang="de-DE" sz="1400" dirty="0"/>
          </a:p>
          <a:p>
            <a:r>
              <a:rPr lang="el-GR" sz="1400" dirty="0"/>
              <a:t>Ο </a:t>
            </a:r>
            <a:r>
              <a:rPr lang="el-GR" sz="1400" dirty="0" smtClean="0"/>
              <a:t>Απόλλων πάνω σε γρύπα</a:t>
            </a:r>
            <a:endParaRPr lang="de-DE" sz="1400" dirty="0"/>
          </a:p>
          <a:p>
            <a:r>
              <a:rPr lang="el-GR" sz="1400" dirty="0"/>
              <a:t>Η </a:t>
            </a:r>
            <a:r>
              <a:rPr lang="el-GR" sz="1400" dirty="0" smtClean="0"/>
              <a:t>Άρτεμις πάνω σε ελάφι</a:t>
            </a:r>
            <a:endParaRPr lang="de-DE" sz="1400" dirty="0"/>
          </a:p>
          <a:p>
            <a:r>
              <a:rPr lang="el-GR" sz="1400" dirty="0"/>
              <a:t>Η Γη</a:t>
            </a:r>
            <a:r>
              <a:rPr lang="de-DE" sz="1400" dirty="0"/>
              <a:t> </a:t>
            </a:r>
            <a:r>
              <a:rPr lang="el-GR" sz="1400" dirty="0"/>
              <a:t>(</a:t>
            </a:r>
            <a:r>
              <a:rPr lang="de-DE" sz="1400" i="1" dirty="0"/>
              <a:t>Ceres/</a:t>
            </a:r>
            <a:r>
              <a:rPr lang="de-DE" sz="1400" i="1" dirty="0" err="1"/>
              <a:t>Tellus</a:t>
            </a:r>
            <a:r>
              <a:rPr lang="el-GR" sz="1400" dirty="0"/>
              <a:t>)</a:t>
            </a:r>
            <a:r>
              <a:rPr lang="de-DE" sz="1400" dirty="0"/>
              <a:t> </a:t>
            </a:r>
            <a:r>
              <a:rPr lang="el-GR" sz="1400" dirty="0" smtClean="0"/>
              <a:t>με κέρας γεμάτο φρούτα («κέρας </a:t>
            </a:r>
            <a:r>
              <a:rPr lang="el-GR" sz="1400" dirty="0"/>
              <a:t>Αμαλθείας</a:t>
            </a:r>
            <a:r>
              <a:rPr lang="de-DE" sz="1400" dirty="0" smtClean="0"/>
              <a:t>»)</a:t>
            </a:r>
            <a:endParaRPr lang="de-DE" sz="1400" dirty="0"/>
          </a:p>
          <a:p>
            <a:r>
              <a:rPr lang="el-GR" sz="1400" dirty="0" smtClean="0"/>
              <a:t>Στους </a:t>
            </a:r>
            <a:r>
              <a:rPr lang="el-GR" sz="1400" dirty="0"/>
              <a:t>ώμους από μία σφίγγα</a:t>
            </a:r>
            <a:endParaRPr lang="de-DE" sz="1400" dirty="0"/>
          </a:p>
        </p:txBody>
      </p:sp>
      <p:pic>
        <p:nvPicPr>
          <p:cNvPr id="3" name="Bild 1" descr="AugustusVonPrimaporta Brustpanz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86475" y="0"/>
            <a:ext cx="4771050" cy="478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7158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Bild 2" descr="Gemma Augustea Kunsthistorisches_Museum_Vienna.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39800" y="0"/>
            <a:ext cx="736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6021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Bild 1" descr="Gemma Augustea Kunsthistorisches_Museum_Vienna.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688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7792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Bild 1" descr="Athen NM Bronze Equestrian August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3988" y="0"/>
            <a:ext cx="6296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708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upa_capitolina_Musei_Capitolini_MC118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8937"/>
            <a:ext cx="9144000" cy="608012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Bild 1" descr="Marc_Aurel_Capitol_Roma_BW_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115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7633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Bild 1" descr="Marc Aurel Kapitol Kopf Bronz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9138" y="0"/>
            <a:ext cx="516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943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Bild 1" descr="Augustus togatus pontifex maximus MN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0159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Bild 1" descr="Domitian MN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5286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Bild 1" descr="Livia Kopf Basalt.jpg"/>
          <p:cNvPicPr>
            <a:picLocks noChangeAspect="1"/>
          </p:cNvPicPr>
          <p:nvPr/>
        </p:nvPicPr>
        <p:blipFill>
          <a:blip r:embed="rId2" cstate="print">
            <a:lum bright="8000" contrast="4000"/>
            <a:extLst>
              <a:ext uri="{28A0092B-C50C-407E-A947-70E740481C1C}">
                <a14:useLocalDpi xmlns:a14="http://schemas.microsoft.com/office/drawing/2010/main"/>
              </a:ext>
            </a:extLst>
          </a:blip>
          <a:srcRect/>
          <a:stretch>
            <a:fillRect/>
          </a:stretch>
        </p:blipFill>
        <p:spPr bwMode="auto">
          <a:xfrm>
            <a:off x="21717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5375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Bild 1" descr="Dame flavisch.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22500" y="0"/>
            <a:ext cx="469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5350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Bild 1" descr="Mumienporträ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73363" y="0"/>
            <a:ext cx="359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534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Bild 1" descr="Neapel Bürgerliche ältere Frau als Venus Capitolina.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34819" y="-794"/>
            <a:ext cx="26193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Bild 2" descr="Capitoline_Venus_Musei_Capitolini_MC040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989807" y="-794"/>
            <a:ext cx="31559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1" descr="Neapel Bürgerliche ältere Frau als Venus Capitolina.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826001" y="-1588"/>
            <a:ext cx="4339094"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54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Bild 1" descr="Weibl Porträt 3 Jh.jpg"/>
          <p:cNvPicPr>
            <a:picLocks noChangeAspect="1"/>
          </p:cNvPicPr>
          <p:nvPr/>
        </p:nvPicPr>
        <p:blipFill>
          <a:blip r:embed="rId2" cstate="print">
            <a:lum bright="12000" contrast="10000"/>
            <a:extLst>
              <a:ext uri="{28A0092B-C50C-407E-A947-70E740481C1C}">
                <a14:useLocalDpi xmlns:a14="http://schemas.microsoft.com/office/drawing/2010/main"/>
              </a:ext>
            </a:extLst>
          </a:blip>
          <a:srcRect/>
          <a:stretch>
            <a:fillRect/>
          </a:stretch>
        </p:blipFill>
        <p:spPr bwMode="auto">
          <a:xfrm>
            <a:off x="2138363" y="0"/>
            <a:ext cx="486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172750" y="5380672"/>
            <a:ext cx="1971250" cy="1477328"/>
          </a:xfrm>
          <a:prstGeom prst="rect">
            <a:avLst/>
          </a:prstGeom>
          <a:solidFill>
            <a:schemeClr val="bg1"/>
          </a:solidFill>
        </p:spPr>
        <p:txBody>
          <a:bodyPr wrap="none" rtlCol="0">
            <a:spAutoFit/>
          </a:bodyPr>
          <a:lstStyle/>
          <a:p>
            <a:r>
              <a:rPr lang="el-GR" dirty="0" smtClean="0"/>
              <a:t>Ιουλία Μαμμαία,</a:t>
            </a:r>
          </a:p>
          <a:p>
            <a:r>
              <a:rPr lang="el-GR" dirty="0" smtClean="0"/>
              <a:t>μητέρα του</a:t>
            </a:r>
          </a:p>
          <a:p>
            <a:r>
              <a:rPr lang="el-GR" dirty="0" smtClean="0"/>
              <a:t>αυτοκράτορα</a:t>
            </a:r>
          </a:p>
          <a:p>
            <a:r>
              <a:rPr lang="el-GR" dirty="0" smtClean="0"/>
              <a:t>Αλέξανδρου</a:t>
            </a:r>
          </a:p>
          <a:p>
            <a:r>
              <a:rPr lang="el-GR" dirty="0" smtClean="0"/>
              <a:t>Σεβήρου (222-235</a:t>
            </a:r>
            <a:r>
              <a:rPr lang="de-DE" dirty="0" smtClean="0"/>
              <a:t>)</a:t>
            </a:r>
            <a:endParaRPr lang="de-DE" dirty="0"/>
          </a:p>
        </p:txBody>
      </p:sp>
    </p:spTree>
    <p:extLst>
      <p:ext uri="{BB962C8B-B14F-4D97-AF65-F5344CB8AC3E}">
        <p14:creationId xmlns:p14="http://schemas.microsoft.com/office/powerpoint/2010/main" val="2222738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Tree>
    <p:extLst>
      <p:ext uri="{BB962C8B-B14F-4D97-AF65-F5344CB8AC3E}">
        <p14:creationId xmlns:p14="http://schemas.microsoft.com/office/powerpoint/2010/main" val="4156730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2151728"/>
            <a:ext cx="9144000" cy="2554545"/>
          </a:xfrm>
          <a:prstGeom prst="rect">
            <a:avLst/>
          </a:prstGeom>
          <a:solidFill>
            <a:schemeClr val="bg1"/>
          </a:solidFill>
        </p:spPr>
        <p:txBody>
          <a:bodyPr wrap="square" rtlCol="0">
            <a:spAutoFit/>
          </a:bodyPr>
          <a:lstStyle/>
          <a:p>
            <a:pPr algn="ctr"/>
            <a:endParaRPr lang="el-GR" sz="4000" dirty="0" smtClean="0"/>
          </a:p>
          <a:p>
            <a:pPr algn="ctr"/>
            <a:r>
              <a:rPr lang="el-GR" sz="4000" dirty="0" smtClean="0"/>
              <a:t>Τί είναι και από πότε υπάρχει </a:t>
            </a:r>
          </a:p>
          <a:p>
            <a:pPr algn="ctr"/>
            <a:r>
              <a:rPr lang="el-GR" sz="4000" dirty="0" smtClean="0"/>
              <a:t>η </a:t>
            </a:r>
            <a:r>
              <a:rPr lang="de-DE" sz="4000" dirty="0" smtClean="0"/>
              <a:t>«</a:t>
            </a:r>
            <a:r>
              <a:rPr lang="el-GR" sz="4000" dirty="0" smtClean="0"/>
              <a:t>ρωμαϊκή</a:t>
            </a:r>
            <a:r>
              <a:rPr lang="de-DE" sz="4000" dirty="0" smtClean="0"/>
              <a:t>»</a:t>
            </a:r>
            <a:r>
              <a:rPr lang="el-GR" sz="4000" dirty="0" smtClean="0"/>
              <a:t> τέχνη;</a:t>
            </a:r>
          </a:p>
          <a:p>
            <a:pPr marL="742950" indent="-742950" algn="ctr"/>
            <a:endParaRPr lang="el-GR" sz="40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5" name="Ορθογώνιο 4"/>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31630694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a:t>
            </a:r>
            <a:endParaRPr lang="el-GR" sz="2000" dirty="0"/>
          </a:p>
        </p:txBody>
      </p:sp>
      <p:sp>
        <p:nvSpPr>
          <p:cNvPr id="6" name="Ορθογώνιο 5"/>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7" name="Ορθογώνιο 6"/>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765357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Πανεπιστήμιο Πατρών, Μάρτιν </a:t>
            </a:r>
            <a:r>
              <a:rPr lang="el-GR" sz="2000" dirty="0" err="1" smtClean="0"/>
              <a:t>Κρέεμπ</a:t>
            </a:r>
            <a:r>
              <a:rPr lang="el-GR" sz="2000" dirty="0" smtClean="0"/>
              <a:t>. «Εισαγωγή στις εικαστικές τέχνες». </a:t>
            </a:r>
            <a:r>
              <a:rPr lang="el-GR" sz="2000" dirty="0"/>
              <a:t>Έκδοση: </a:t>
            </a:r>
            <a:r>
              <a:rPr lang="el-GR" sz="2000" dirty="0" smtClean="0"/>
              <a:t>1.0</a:t>
            </a:r>
            <a:r>
              <a:rPr lang="el-GR" sz="2000" dirty="0"/>
              <a:t>. </a:t>
            </a:r>
            <a:r>
              <a:rPr lang="el-GR" sz="2000" dirty="0" smtClean="0"/>
              <a:t>Πάτρα 2015. </a:t>
            </a:r>
            <a:r>
              <a:rPr lang="el-GR" sz="2000" dirty="0"/>
              <a:t>Διαθέσιμο από τη δικτυακή </a:t>
            </a:r>
            <a:r>
              <a:rPr lang="el-GR" sz="2000" dirty="0" smtClean="0"/>
              <a:t>διεύθυνση: </a:t>
            </a:r>
            <a:r>
              <a:rPr lang="en-US" sz="2000" dirty="0"/>
              <a:t>https://eclass.upatras.gr/courses/THE719/</a:t>
            </a:r>
            <a:endParaRPr lang="el-GR" sz="2000" dirty="0"/>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35970860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a:t>
            </a:r>
            <a:r>
              <a:rPr lang="el-GR" sz="2000" dirty="0" err="1"/>
              <a:t>Creative</a:t>
            </a:r>
            <a:r>
              <a:rPr lang="el-GR" sz="2000" dirty="0"/>
              <a:t> </a:t>
            </a:r>
            <a:r>
              <a:rPr lang="el-GR" sz="2000" dirty="0" err="1" smtClean="0"/>
              <a:t>Commons</a:t>
            </a:r>
            <a:r>
              <a:rPr lang="el-GR" sz="2000" dirty="0" smtClean="0"/>
              <a:t>. Εξαιρούνται </a:t>
            </a:r>
            <a:r>
              <a:rPr lang="el-GR" sz="2000" dirty="0"/>
              <a:t>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357922"/>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8" name="Ορθογώνιο 7"/>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4" name="Ορθογώνιο 3"/>
          <p:cNvSpPr/>
          <p:nvPr/>
        </p:nvSpPr>
        <p:spPr>
          <a:xfrm>
            <a:off x="464155" y="2933986"/>
            <a:ext cx="8333003" cy="3416320"/>
          </a:xfrm>
          <a:prstGeom prst="rect">
            <a:avLst/>
          </a:prstGeom>
        </p:spPr>
        <p:txBody>
          <a:bodyPr wrap="square">
            <a:spAutoFit/>
          </a:bodyPr>
          <a:lstStyle/>
          <a:p>
            <a:r>
              <a:rPr lang="el-GR" dirty="0">
                <a:solidFill>
                  <a:prstClr val="black"/>
                </a:solidFill>
                <a:ea typeface="ＭＳ Ｐゴシック" charset="-128"/>
              </a:rPr>
              <a:t>[1] http://creativecommons.org/licenses/by-nc-sa/4.0/ </a:t>
            </a:r>
            <a:endParaRPr lang="en-US" dirty="0">
              <a:solidFill>
                <a:prstClr val="black"/>
              </a:solidFill>
              <a:ea typeface="ＭＳ Ｐゴシック" charset="-128"/>
            </a:endParaRPr>
          </a:p>
          <a:p>
            <a:endParaRPr lang="el-GR" dirty="0">
              <a:solidFill>
                <a:prstClr val="black"/>
              </a:solidFill>
              <a:ea typeface="ＭＳ Ｐゴシック" charset="-128"/>
            </a:endParaRPr>
          </a:p>
          <a:p>
            <a:r>
              <a:rPr lang="el-GR" dirty="0">
                <a:solidFill>
                  <a:prstClr val="black"/>
                </a:solidFill>
                <a:ea typeface="ＭＳ Ｐゴシック" charset="-128"/>
              </a:rPr>
              <a:t>Ως </a:t>
            </a:r>
            <a:r>
              <a:rPr lang="el-GR" b="1" dirty="0">
                <a:solidFill>
                  <a:prstClr val="black"/>
                </a:solidFill>
                <a:ea typeface="ＭＳ Ｐゴシック" charset="-128"/>
              </a:rPr>
              <a:t>Μη Εμπορική</a:t>
            </a:r>
            <a:r>
              <a:rPr lang="el-GR" dirty="0">
                <a:solidFill>
                  <a:prstClr val="black"/>
                </a:solidFill>
                <a:ea typeface="ＭＳ Ｐゴシック" charset="-128"/>
              </a:rPr>
              <a:t> ορίζεται η χρήση:</a:t>
            </a:r>
          </a:p>
          <a:p>
            <a:pPr marL="342900" indent="-342900">
              <a:buFont typeface="Arial" panose="020B0604020202020204" pitchFamily="34" charset="0"/>
              <a:buChar char="•"/>
            </a:pPr>
            <a:r>
              <a:rPr lang="el-GR" dirty="0">
                <a:solidFill>
                  <a:prstClr val="black"/>
                </a:solidFill>
                <a:ea typeface="ＭＳ Ｐゴシック" charset="-128"/>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ea typeface="ＭＳ Ｐゴシック" charset="-128"/>
              </a:rPr>
              <a:t>αδειοδόχο</a:t>
            </a:r>
            <a:endParaRPr lang="el-GR" dirty="0">
              <a:solidFill>
                <a:prstClr val="black"/>
              </a:solidFill>
              <a:ea typeface="ＭＳ Ｐゴシック" charset="-128"/>
            </a:endParaRP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προσπορίζει στο διανομέα του έργου και</a:t>
            </a:r>
            <a:r>
              <a:rPr lang="en-GB" dirty="0">
                <a:solidFill>
                  <a:prstClr val="black"/>
                </a:solidFill>
                <a:ea typeface="ＭＳ Ｐゴシック" charset="-128"/>
              </a:rPr>
              <a:t> </a:t>
            </a:r>
            <a:r>
              <a:rPr lang="el-GR" dirty="0" err="1">
                <a:solidFill>
                  <a:prstClr val="black"/>
                </a:solidFill>
                <a:ea typeface="ＭＳ Ｐゴシック" charset="-128"/>
              </a:rPr>
              <a:t>αδειοδόχο</a:t>
            </a:r>
            <a:r>
              <a:rPr lang="en-GB" dirty="0">
                <a:solidFill>
                  <a:prstClr val="black"/>
                </a:solidFill>
                <a:ea typeface="ＭＳ Ｐゴシック" charset="-128"/>
              </a:rPr>
              <a:t> </a:t>
            </a:r>
            <a:r>
              <a:rPr lang="el-GR" dirty="0">
                <a:solidFill>
                  <a:prstClr val="black"/>
                </a:solidFill>
                <a:ea typeface="ＭＳ Ｐゴシック" charset="-128"/>
              </a:rPr>
              <a:t>έμμεσο οικονομικό όφελος (π.χ. διαφημίσεις) από την προβολή του έργου σε διαδικτυακό τόπο</a:t>
            </a:r>
            <a:endParaRPr lang="en-US" dirty="0">
              <a:solidFill>
                <a:prstClr val="black"/>
              </a:solidFill>
              <a:ea typeface="ＭＳ Ｐゴシック" charset="-128"/>
            </a:endParaRPr>
          </a:p>
          <a:p>
            <a:pPr marL="342900" indent="-342900">
              <a:buFont typeface="Arial" panose="020B0604020202020204" pitchFamily="34" charset="0"/>
              <a:buChar char="•"/>
            </a:pPr>
            <a:endParaRPr lang="el-GR" dirty="0">
              <a:solidFill>
                <a:prstClr val="black"/>
              </a:solidFill>
              <a:ea typeface="ＭＳ Ｐゴシック" charset="-128"/>
            </a:endParaRPr>
          </a:p>
          <a:p>
            <a:r>
              <a:rPr lang="el-GR" dirty="0">
                <a:solidFill>
                  <a:prstClr val="black"/>
                </a:solidFill>
                <a:ea typeface="ＭＳ Ｐゴシック" charset="-128"/>
              </a:rPr>
              <a:t>Ο δικαιούχος μπορεί να παρέχει στον </a:t>
            </a:r>
            <a:r>
              <a:rPr lang="el-GR" dirty="0" err="1">
                <a:solidFill>
                  <a:prstClr val="black"/>
                </a:solidFill>
                <a:ea typeface="ＭＳ Ｐゴシック" charset="-128"/>
              </a:rPr>
              <a:t>αδειοδόχο</a:t>
            </a:r>
            <a:r>
              <a:rPr lang="el-GR" dirty="0">
                <a:solidFill>
                  <a:prstClr val="black"/>
                </a:solidFill>
                <a:ea typeface="ＭＳ Ｐゴシック" charset="-128"/>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35136993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304"/>
            <a:ext cx="9144000" cy="1143000"/>
          </a:xfrm>
        </p:spPr>
        <p:txBody>
          <a:bodyPr>
            <a:noAutofit/>
          </a:bodyPr>
          <a:lstStyle/>
          <a:p>
            <a:r>
              <a:rPr lang="el-GR" dirty="0"/>
              <a:t>Σημείωμα Χρήσης Έργων </a:t>
            </a:r>
            <a:r>
              <a:rPr lang="el-GR" dirty="0" smtClean="0"/>
              <a:t>Τρίτων</a:t>
            </a:r>
            <a:r>
              <a:rPr lang="en-US" dirty="0" smtClean="0"/>
              <a:t> (1/</a:t>
            </a:r>
            <a:r>
              <a:rPr lang="el-GR" dirty="0" smtClean="0"/>
              <a:t>3</a:t>
            </a:r>
            <a:r>
              <a:rPr lang="en-US" dirty="0" smtClean="0"/>
              <a:t>)</a:t>
            </a:r>
            <a:endParaRPr lang="el-GR" dirty="0"/>
          </a:p>
        </p:txBody>
      </p:sp>
      <p:sp>
        <p:nvSpPr>
          <p:cNvPr id="3" name="Content Placeholder 2"/>
          <p:cNvSpPr>
            <a:spLocks noGrp="1"/>
          </p:cNvSpPr>
          <p:nvPr>
            <p:ph idx="1"/>
          </p:nvPr>
        </p:nvSpPr>
        <p:spPr>
          <a:xfrm>
            <a:off x="179512" y="476672"/>
            <a:ext cx="8856984" cy="6120680"/>
          </a:xfrm>
        </p:spPr>
        <p:txBody>
          <a:bodyPr>
            <a:noAutofit/>
          </a:bodyPr>
          <a:lstStyle/>
          <a:p>
            <a:pPr marL="0" indent="0">
              <a:buNone/>
            </a:pPr>
            <a:r>
              <a:rPr lang="el-GR" sz="1200" dirty="0" smtClean="0"/>
              <a:t>Το Έργο αυτό κάνει χρήση των ακόλουθων έργων:</a:t>
            </a:r>
          </a:p>
          <a:p>
            <a:pPr marL="0" indent="0">
              <a:buNone/>
            </a:pPr>
            <a:r>
              <a:rPr lang="el-GR" sz="1200" dirty="0" smtClean="0"/>
              <a:t>Εικόνα 5:  </a:t>
            </a:r>
            <a:r>
              <a:rPr lang="en-US" sz="1200" dirty="0" smtClean="0">
                <a:hlinkClick r:id="rId3"/>
              </a:rPr>
              <a:t>https://www.flickr.com/photos/56381868@N06/5210510120</a:t>
            </a:r>
            <a:r>
              <a:rPr lang="el-GR" sz="1200" dirty="0" smtClean="0"/>
              <a:t> </a:t>
            </a:r>
          </a:p>
          <a:p>
            <a:pPr marL="0" indent="0">
              <a:buNone/>
            </a:pPr>
            <a:r>
              <a:rPr lang="el-GR" sz="1200" dirty="0" smtClean="0"/>
              <a:t>Εικόνα 10:  </a:t>
            </a:r>
            <a:r>
              <a:rPr lang="en-US" sz="1200" dirty="0" smtClean="0">
                <a:hlinkClick r:id="rId4"/>
              </a:rPr>
              <a:t>https://trastearte.files.wordpress.com/2014/11/imagen5.png</a:t>
            </a:r>
            <a:r>
              <a:rPr lang="el-GR" sz="1200" dirty="0" smtClean="0"/>
              <a:t> </a:t>
            </a:r>
          </a:p>
          <a:p>
            <a:pPr marL="0" indent="0">
              <a:buNone/>
            </a:pPr>
            <a:r>
              <a:rPr lang="el-GR" sz="1200" dirty="0" smtClean="0"/>
              <a:t>Εικόνα 12:  </a:t>
            </a:r>
            <a:r>
              <a:rPr lang="en-US" sz="1200" dirty="0" smtClean="0">
                <a:hlinkClick r:id="rId5"/>
              </a:rPr>
              <a:t>http://www.louvre.fr/sites/default/files/imagecache/940x768/medias/medias_images/images/louvre-statue-funeraire-honorifique-marcellus_1.jpg</a:t>
            </a:r>
            <a:r>
              <a:rPr lang="el-GR" sz="1200" dirty="0" smtClean="0"/>
              <a:t> </a:t>
            </a:r>
          </a:p>
          <a:p>
            <a:pPr marL="0" indent="0">
              <a:buNone/>
            </a:pPr>
            <a:r>
              <a:rPr lang="el-GR" sz="1200" dirty="0" smtClean="0"/>
              <a:t>Εικόνα 13α: </a:t>
            </a:r>
            <a:r>
              <a:rPr lang="en-US" sz="1200" dirty="0" smtClean="0">
                <a:hlinkClick r:id="rId6"/>
              </a:rPr>
              <a:t>http://www.glyptoteket.com/sites/default/files/styles/zoom_large/public/Pompejus_HR_1.jpg</a:t>
            </a:r>
            <a:r>
              <a:rPr lang="el-GR" sz="1200" dirty="0" smtClean="0"/>
              <a:t>  </a:t>
            </a:r>
          </a:p>
          <a:p>
            <a:pPr marL="0" indent="0">
              <a:buNone/>
            </a:pPr>
            <a:r>
              <a:rPr lang="el-GR" sz="1200" dirty="0" smtClean="0"/>
              <a:t>Εικόνα 13β:  </a:t>
            </a:r>
            <a:r>
              <a:rPr lang="en-US" sz="1200" dirty="0" smtClean="0">
                <a:hlinkClick r:id="rId7"/>
              </a:rPr>
              <a:t>https://s-media-cache-ak0.pinimg.com/736x/27/a3/77/27a37798c720fc6f2d065399978fe72d.jpg</a:t>
            </a:r>
            <a:r>
              <a:rPr lang="el-GR" sz="1200" dirty="0" smtClean="0"/>
              <a:t> </a:t>
            </a:r>
          </a:p>
          <a:p>
            <a:pPr marL="0" indent="0">
              <a:buNone/>
            </a:pPr>
            <a:r>
              <a:rPr lang="el-GR" sz="1200" dirty="0" smtClean="0"/>
              <a:t>Εικόνα 14: </a:t>
            </a:r>
            <a:r>
              <a:rPr lang="en-US" sz="1200" dirty="0" smtClean="0">
                <a:hlinkClick r:id="rId8"/>
              </a:rPr>
              <a:t>https://s3.amazonaws.com/classconnection/34/flashcards/6225034/jpg/picture82-1499612956D49A3F785.jpg</a:t>
            </a:r>
            <a:r>
              <a:rPr lang="el-GR" sz="1200" dirty="0" smtClean="0"/>
              <a:t> </a:t>
            </a:r>
          </a:p>
          <a:p>
            <a:pPr marL="0" indent="0">
              <a:buNone/>
            </a:pPr>
            <a:r>
              <a:rPr lang="el-GR" sz="1200" dirty="0" smtClean="0"/>
              <a:t>Εικόνα 15: </a:t>
            </a:r>
            <a:r>
              <a:rPr lang="en-US" sz="1200" dirty="0">
                <a:hlinkClick r:id="rId9"/>
              </a:rPr>
              <a:t>https://el.wikipedia.org/wiki/%CE%9F%CE%BA%CF%84%CE%B1%CE%B2%CE%B9%CE%B1%CE%BD%CF%8C%CF%82_%CE%91%CF%8D%CE%B3%CE%BF%CF%85%CF%83%CF%84%CE%BF%CF%82#/</a:t>
            </a:r>
            <a:r>
              <a:rPr lang="en-US" sz="1200" dirty="0" smtClean="0">
                <a:hlinkClick r:id="rId9"/>
              </a:rPr>
              <a:t>media/File:August_Labicana_Massimo_Inv56230.jpg</a:t>
            </a:r>
            <a:endParaRPr lang="el-GR" sz="1200" dirty="0" smtClean="0"/>
          </a:p>
          <a:p>
            <a:pPr marL="0" indent="0">
              <a:buNone/>
            </a:pPr>
            <a:r>
              <a:rPr lang="el-GR" sz="1200" dirty="0" smtClean="0"/>
              <a:t>Εικόνα 16α: </a:t>
            </a:r>
            <a:r>
              <a:rPr lang="en-US" sz="1200" dirty="0" smtClean="0">
                <a:hlinkClick r:id="rId10"/>
              </a:rPr>
              <a:t>http://www.antikensammlung-kiel.de/typo3temp/pics/08eb54c42f.jpg</a:t>
            </a:r>
            <a:r>
              <a:rPr lang="el-GR" sz="1200" dirty="0" smtClean="0"/>
              <a:t> </a:t>
            </a:r>
          </a:p>
          <a:p>
            <a:pPr marL="0" indent="0">
              <a:buNone/>
            </a:pPr>
            <a:r>
              <a:rPr lang="el-GR" sz="1200" dirty="0" smtClean="0"/>
              <a:t>Εικόνα 16β:  </a:t>
            </a:r>
            <a:r>
              <a:rPr lang="en-US" sz="1200" dirty="0" smtClean="0">
                <a:hlinkClick r:id="rId11"/>
              </a:rPr>
              <a:t>https://upload.wikimedia.org/wikipedia/commons/thumb/e/eb/Statue-Augustus.jpg/682px-Statue-Augustus.jpg</a:t>
            </a:r>
            <a:r>
              <a:rPr lang="el-GR" sz="1200" dirty="0" smtClean="0"/>
              <a:t> </a:t>
            </a:r>
          </a:p>
          <a:p>
            <a:pPr marL="0" indent="0">
              <a:buNone/>
            </a:pPr>
            <a:r>
              <a:rPr lang="el-GR" sz="1200" dirty="0" smtClean="0"/>
              <a:t>Εικόνα 17α: </a:t>
            </a:r>
            <a:r>
              <a:rPr lang="en-US" sz="1200" dirty="0" smtClean="0">
                <a:hlinkClick r:id="rId12"/>
              </a:rPr>
              <a:t>http://www.namespedia.com/image/Livius_7.jpg</a:t>
            </a:r>
            <a:r>
              <a:rPr lang="el-GR" sz="1200" dirty="0" smtClean="0"/>
              <a:t> </a:t>
            </a:r>
          </a:p>
          <a:p>
            <a:pPr marL="0" indent="0">
              <a:buNone/>
            </a:pPr>
            <a:r>
              <a:rPr lang="el-GR" sz="1200" dirty="0" smtClean="0"/>
              <a:t>Εικόνα 17β: </a:t>
            </a:r>
            <a:r>
              <a:rPr lang="en-US" sz="1200" dirty="0" smtClean="0">
                <a:hlinkClick r:id="rId13"/>
              </a:rPr>
              <a:t>http://www.quotecollection.com/author-images/caesar-augustus-2.jpg</a:t>
            </a:r>
            <a:r>
              <a:rPr lang="el-GR" sz="1200" dirty="0" smtClean="0"/>
              <a:t> </a:t>
            </a:r>
          </a:p>
          <a:p>
            <a:pPr marL="0" indent="0">
              <a:buNone/>
            </a:pPr>
            <a:r>
              <a:rPr lang="el-GR" sz="1200" dirty="0" smtClean="0"/>
              <a:t>Εικόνα 18β: </a:t>
            </a:r>
            <a:r>
              <a:rPr lang="en-US" sz="1200" dirty="0" smtClean="0">
                <a:hlinkClick r:id="rId14"/>
              </a:rPr>
              <a:t>https://upload.wikimedia.org/wikipedia/commons/5/53/Portrait_Tiberius_BM.jpg</a:t>
            </a:r>
            <a:r>
              <a:rPr lang="el-GR" sz="1200" dirty="0" smtClean="0"/>
              <a:t> </a:t>
            </a:r>
          </a:p>
          <a:p>
            <a:pPr marL="0" indent="0">
              <a:buNone/>
            </a:pPr>
            <a:r>
              <a:rPr lang="el-GR" sz="1200" dirty="0" smtClean="0"/>
              <a:t>Εικόνα  18β: </a:t>
            </a:r>
            <a:r>
              <a:rPr lang="en-US" sz="1200" dirty="0" smtClean="0">
                <a:hlinkClick r:id="rId15"/>
              </a:rPr>
              <a:t>http://www.nadlanu.com/upload/thumbs/archive/Uploads/Logos/Beta-News/20110123_126-ItemID-189867-lrg_672x0.jpg</a:t>
            </a:r>
            <a:r>
              <a:rPr lang="el-GR" sz="1200" dirty="0" smtClean="0"/>
              <a:t> </a:t>
            </a:r>
          </a:p>
          <a:p>
            <a:pPr marL="0" indent="0">
              <a:buNone/>
            </a:pPr>
            <a:r>
              <a:rPr lang="el-GR" sz="1200" dirty="0" smtClean="0"/>
              <a:t>Εικόνα 19β:  </a:t>
            </a:r>
            <a:r>
              <a:rPr lang="en-US" sz="1200" dirty="0" smtClean="0">
                <a:hlinkClick r:id="rId16"/>
              </a:rPr>
              <a:t>http://cdn.20m.es/img/2008/10/18/882846.jpg</a:t>
            </a:r>
            <a:r>
              <a:rPr lang="el-GR" sz="1200" dirty="0" smtClean="0"/>
              <a:t> </a:t>
            </a:r>
          </a:p>
          <a:p>
            <a:pPr marL="0" indent="0">
              <a:buNone/>
            </a:pPr>
            <a:r>
              <a:rPr lang="el-GR" sz="1200" dirty="0" smtClean="0"/>
              <a:t>Εικόνα 20β: </a:t>
            </a:r>
            <a:r>
              <a:rPr lang="en-US" sz="1200" dirty="0" smtClean="0">
                <a:hlinkClick r:id="rId17"/>
              </a:rPr>
              <a:t>http://player.myshared.ru/334434/data/images/img4.jpg</a:t>
            </a:r>
            <a:r>
              <a:rPr lang="el-GR" sz="1200" dirty="0" smtClean="0"/>
              <a:t> </a:t>
            </a:r>
          </a:p>
          <a:p>
            <a:pPr marL="0" indent="0">
              <a:buNone/>
            </a:pPr>
            <a:endParaRPr lang="el-GR" sz="1600" dirty="0"/>
          </a:p>
          <a:p>
            <a:pPr marL="0" indent="0">
              <a:buNone/>
            </a:pPr>
            <a:endParaRPr lang="el-GR" sz="1400" dirty="0"/>
          </a:p>
        </p:txBody>
      </p:sp>
    </p:spTree>
    <p:extLst>
      <p:ext uri="{BB962C8B-B14F-4D97-AF65-F5344CB8AC3E}">
        <p14:creationId xmlns:p14="http://schemas.microsoft.com/office/powerpoint/2010/main" val="15206054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930166"/>
          </a:xfrm>
        </p:spPr>
        <p:txBody>
          <a:bodyPr>
            <a:normAutofit fontScale="90000"/>
          </a:bodyPr>
          <a:lstStyle/>
          <a:p>
            <a:r>
              <a:rPr lang="el-GR" dirty="0"/>
              <a:t>Σημείωμα Χρήσης Έργων Τρίτων </a:t>
            </a:r>
            <a:r>
              <a:rPr lang="el-GR" dirty="0" smtClean="0"/>
              <a:t>(2/3)</a:t>
            </a:r>
            <a:endParaRPr lang="el-GR" dirty="0"/>
          </a:p>
        </p:txBody>
      </p:sp>
      <p:sp>
        <p:nvSpPr>
          <p:cNvPr id="3" name="Θέση περιεχομένου 2"/>
          <p:cNvSpPr>
            <a:spLocks noGrp="1"/>
          </p:cNvSpPr>
          <p:nvPr>
            <p:ph idx="1"/>
          </p:nvPr>
        </p:nvSpPr>
        <p:spPr>
          <a:xfrm>
            <a:off x="0" y="772510"/>
            <a:ext cx="9143999" cy="6085490"/>
          </a:xfrm>
        </p:spPr>
        <p:txBody>
          <a:bodyPr>
            <a:noAutofit/>
          </a:bodyPr>
          <a:lstStyle/>
          <a:p>
            <a:pPr marL="0" indent="0">
              <a:buNone/>
            </a:pPr>
            <a:r>
              <a:rPr lang="el-GR" sz="1100" dirty="0" smtClean="0"/>
              <a:t>Το Έργο αυτό κάνει χρήση των ακόλουθων έργων:</a:t>
            </a:r>
          </a:p>
          <a:p>
            <a:pPr marL="0" indent="0">
              <a:buNone/>
            </a:pPr>
            <a:r>
              <a:rPr lang="el-GR" sz="1100" dirty="0"/>
              <a:t>Εικόνα 21α: </a:t>
            </a:r>
            <a:r>
              <a:rPr lang="en-US" sz="1100" dirty="0">
                <a:hlinkClick r:id="rId2"/>
              </a:rPr>
              <a:t>http://wikiimages.qwika.com/thumb/en/6/6d/Bust_of_the_Roman_Emperor_Vitellius.jpg/180px-Bust_of_the_Roman_Emperor_Vitellius.jpg</a:t>
            </a:r>
            <a:r>
              <a:rPr lang="el-GR" sz="1100" dirty="0"/>
              <a:t> </a:t>
            </a:r>
          </a:p>
          <a:p>
            <a:pPr marL="0" indent="0">
              <a:buNone/>
            </a:pPr>
            <a:r>
              <a:rPr lang="el-GR" sz="1100" dirty="0"/>
              <a:t>Εικόνα 21β: </a:t>
            </a:r>
            <a:r>
              <a:rPr lang="en-US" sz="1100" dirty="0">
                <a:hlinkClick r:id="rId3"/>
              </a:rPr>
              <a:t>http://micro-robotics.com/AHCV/unit/4/Rome/data/images/img64.jpg</a:t>
            </a:r>
            <a:r>
              <a:rPr lang="el-GR" sz="1100" dirty="0"/>
              <a:t> </a:t>
            </a:r>
          </a:p>
          <a:p>
            <a:pPr marL="0" indent="0">
              <a:buNone/>
            </a:pPr>
            <a:r>
              <a:rPr lang="el-GR" sz="1100" dirty="0"/>
              <a:t>Εικόνα 22β: </a:t>
            </a:r>
            <a:r>
              <a:rPr lang="en-US" sz="1100" dirty="0">
                <a:hlinkClick r:id="rId4"/>
              </a:rPr>
              <a:t>http://www.namespedia.com/image/Livius_5.jpg</a:t>
            </a:r>
            <a:r>
              <a:rPr lang="el-GR" sz="1100" dirty="0"/>
              <a:t> </a:t>
            </a:r>
          </a:p>
          <a:p>
            <a:pPr marL="0" indent="0">
              <a:buNone/>
            </a:pPr>
            <a:r>
              <a:rPr lang="el-GR" sz="1100" dirty="0"/>
              <a:t>Εικόνα 22γ: </a:t>
            </a:r>
            <a:r>
              <a:rPr lang="en-US" sz="1100" dirty="0">
                <a:hlinkClick r:id="rId5"/>
              </a:rPr>
              <a:t>http://www.histurion.pl/grafika/slownik/starozytnosc/normal/domicjan.jpg</a:t>
            </a:r>
            <a:r>
              <a:rPr lang="el-GR" sz="1100" dirty="0"/>
              <a:t> </a:t>
            </a:r>
          </a:p>
          <a:p>
            <a:pPr marL="0" indent="0">
              <a:buNone/>
            </a:pPr>
            <a:r>
              <a:rPr lang="el-GR" sz="1100" dirty="0"/>
              <a:t>Εικόνα 23α: </a:t>
            </a:r>
            <a:r>
              <a:rPr lang="en-US" sz="1100" dirty="0">
                <a:hlinkClick r:id="rId6"/>
              </a:rPr>
              <a:t>https://s-media-cache-ak0.pinimg.com/736x/f7/eb/6c/f7eb6c3181d147f47b447b5cde3931d1.jpg</a:t>
            </a:r>
            <a:r>
              <a:rPr lang="el-GR" sz="1100" dirty="0"/>
              <a:t> </a:t>
            </a:r>
          </a:p>
          <a:p>
            <a:pPr marL="0" indent="0">
              <a:buNone/>
            </a:pPr>
            <a:r>
              <a:rPr lang="el-GR" sz="1100" dirty="0" smtClean="0"/>
              <a:t>Εικόνα 23 β: </a:t>
            </a:r>
            <a:r>
              <a:rPr lang="en-US" sz="1100" dirty="0">
                <a:hlinkClick r:id="rId7"/>
              </a:rPr>
              <a:t>https://</a:t>
            </a:r>
            <a:r>
              <a:rPr lang="en-US" sz="1100" dirty="0" smtClean="0">
                <a:hlinkClick r:id="rId7"/>
              </a:rPr>
              <a:t>upload.wikimedia.org/wikipedia/commons/thumb/c/cd/Caeciliusiucundus.jpg/220px-Caeciliusiucundus.jpg</a:t>
            </a:r>
            <a:r>
              <a:rPr lang="el-GR" sz="1100" dirty="0" smtClean="0"/>
              <a:t>   </a:t>
            </a:r>
            <a:endParaRPr lang="el-GR" sz="1100" dirty="0"/>
          </a:p>
          <a:p>
            <a:pPr marL="0" indent="0">
              <a:buNone/>
            </a:pPr>
            <a:r>
              <a:rPr lang="el-GR" sz="1100" dirty="0" smtClean="0"/>
              <a:t>Εικόνα 24:  </a:t>
            </a:r>
            <a:r>
              <a:rPr lang="en-US" sz="1100" dirty="0">
                <a:hlinkClick r:id="rId8"/>
              </a:rPr>
              <a:t>http://</a:t>
            </a:r>
            <a:r>
              <a:rPr lang="en-US" sz="1100" dirty="0" smtClean="0">
                <a:hlinkClick r:id="rId8"/>
              </a:rPr>
              <a:t>imperioromano.com/imagenes/galeria/1174072206.jpg</a:t>
            </a:r>
            <a:endParaRPr lang="el-GR" sz="1100" dirty="0" smtClean="0"/>
          </a:p>
          <a:p>
            <a:pPr marL="0" indent="0">
              <a:buNone/>
            </a:pPr>
            <a:r>
              <a:rPr lang="el-GR" sz="1100" dirty="0" smtClean="0"/>
              <a:t>Εικόνα 29:  </a:t>
            </a:r>
            <a:r>
              <a:rPr lang="en-US" sz="1100" dirty="0">
                <a:hlinkClick r:id="rId9"/>
              </a:rPr>
              <a:t>http://4.bp.blogspot.com/_</a:t>
            </a:r>
            <a:r>
              <a:rPr lang="en-US" sz="1100" dirty="0" smtClean="0">
                <a:hlinkClick r:id="rId9"/>
              </a:rPr>
              <a:t>2pvWH_NNW3s/SUVc8x4dh4I/AAAAAAAAC8o/gZU7OX-vYfE/s320/arco+de+trajano+en+Benevento.jpg</a:t>
            </a:r>
            <a:r>
              <a:rPr lang="el-GR" sz="1100" dirty="0" smtClean="0"/>
              <a:t> </a:t>
            </a:r>
            <a:endParaRPr lang="el-GR" sz="1100" dirty="0"/>
          </a:p>
          <a:p>
            <a:pPr marL="0" indent="0">
              <a:buNone/>
            </a:pPr>
            <a:r>
              <a:rPr lang="el-GR" sz="1100" dirty="0" smtClean="0"/>
              <a:t>Εικόνα 30:  </a:t>
            </a:r>
            <a:r>
              <a:rPr lang="en-US" sz="1100" dirty="0">
                <a:hlinkClick r:id="rId10"/>
              </a:rPr>
              <a:t>https://</a:t>
            </a:r>
            <a:r>
              <a:rPr lang="en-US" sz="1100" dirty="0" smtClean="0">
                <a:hlinkClick r:id="rId10"/>
              </a:rPr>
              <a:t>s3.amazonaws.com/classconnection/471/flashcards/6327471/jpg/italica_hadrian_sevilla_mus-14959546FD45E23718C.jpg</a:t>
            </a:r>
            <a:r>
              <a:rPr lang="el-GR" sz="1100" dirty="0" smtClean="0"/>
              <a:t> </a:t>
            </a:r>
            <a:endParaRPr lang="el-GR" sz="1100" dirty="0"/>
          </a:p>
          <a:p>
            <a:pPr marL="0" indent="0">
              <a:buNone/>
            </a:pPr>
            <a:r>
              <a:rPr lang="el-GR" sz="1100" dirty="0" smtClean="0"/>
              <a:t>Εικόνα 32:  </a:t>
            </a:r>
            <a:r>
              <a:rPr lang="en-US" sz="1100" dirty="0">
                <a:hlinkClick r:id="rId11"/>
              </a:rPr>
              <a:t>http://</a:t>
            </a:r>
            <a:r>
              <a:rPr lang="en-US" sz="1100" dirty="0" smtClean="0">
                <a:hlinkClick r:id="rId11"/>
              </a:rPr>
              <a:t>mavrogianes.com/mavrogianes.com/101_Welcome_files/111-1193_IMG_2.jpg</a:t>
            </a:r>
            <a:r>
              <a:rPr lang="el-GR" sz="1100" dirty="0" smtClean="0"/>
              <a:t> </a:t>
            </a:r>
            <a:endParaRPr lang="el-GR" sz="1100" dirty="0"/>
          </a:p>
          <a:p>
            <a:pPr marL="0" indent="0">
              <a:buNone/>
            </a:pPr>
            <a:r>
              <a:rPr lang="el-GR" sz="1100" dirty="0" smtClean="0"/>
              <a:t>Εικόνα</a:t>
            </a:r>
            <a:r>
              <a:rPr lang="en-US" sz="1100" dirty="0"/>
              <a:t> 33: </a:t>
            </a:r>
            <a:r>
              <a:rPr lang="en-US" sz="1100" dirty="0">
                <a:hlinkClick r:id="rId12"/>
              </a:rPr>
              <a:t>http://</a:t>
            </a:r>
            <a:r>
              <a:rPr lang="en-US" sz="1100" dirty="0" smtClean="0">
                <a:hlinkClick r:id="rId12"/>
              </a:rPr>
              <a:t>www.muntenbodemvondsten.nl/Lx/Muntenboek/Pictures/RomanStatues/septimius.jpg</a:t>
            </a:r>
            <a:r>
              <a:rPr lang="en-US" sz="1100" dirty="0" smtClean="0"/>
              <a:t> </a:t>
            </a:r>
            <a:endParaRPr lang="el-GR" sz="1100" dirty="0"/>
          </a:p>
          <a:p>
            <a:pPr marL="0" indent="0">
              <a:buNone/>
            </a:pPr>
            <a:r>
              <a:rPr lang="el-GR" sz="1100" dirty="0" smtClean="0"/>
              <a:t>Εικόνα</a:t>
            </a:r>
            <a:r>
              <a:rPr lang="en-US" sz="1100" dirty="0"/>
              <a:t> 34: </a:t>
            </a:r>
            <a:r>
              <a:rPr lang="en-US" sz="1100" dirty="0">
                <a:hlinkClick r:id="rId13"/>
              </a:rPr>
              <a:t>https://</a:t>
            </a:r>
            <a:r>
              <a:rPr lang="en-US" sz="1100" dirty="0" smtClean="0">
                <a:hlinkClick r:id="rId13"/>
              </a:rPr>
              <a:t>upload.wikimedia.org/wikipedia/commons/8/87/Serapis_vatican.jpg</a:t>
            </a:r>
            <a:r>
              <a:rPr lang="en-US" sz="1100" dirty="0" smtClean="0"/>
              <a:t> </a:t>
            </a:r>
            <a:endParaRPr lang="el-GR" sz="1100" dirty="0"/>
          </a:p>
          <a:p>
            <a:pPr marL="0" indent="0">
              <a:buNone/>
            </a:pPr>
            <a:r>
              <a:rPr lang="el-GR" sz="1100" dirty="0" smtClean="0"/>
              <a:t>Εικόνα 35: </a:t>
            </a:r>
            <a:r>
              <a:rPr lang="en-US" sz="1100" dirty="0">
                <a:hlinkClick r:id="rId14"/>
              </a:rPr>
              <a:t>http://</a:t>
            </a:r>
            <a:r>
              <a:rPr lang="en-US" sz="1100" dirty="0" smtClean="0">
                <a:hlinkClick r:id="rId14"/>
              </a:rPr>
              <a:t>artclassic.edu.ru/attach.asp?a_no=9246</a:t>
            </a:r>
            <a:r>
              <a:rPr lang="el-GR" sz="1100" dirty="0" smtClean="0"/>
              <a:t> </a:t>
            </a:r>
            <a:endParaRPr lang="el-GR" sz="1100" dirty="0"/>
          </a:p>
          <a:p>
            <a:pPr marL="0" indent="0">
              <a:buNone/>
            </a:pPr>
            <a:r>
              <a:rPr lang="el-GR" sz="1100" dirty="0" smtClean="0"/>
              <a:t>Εικόνα 36:  </a:t>
            </a:r>
            <a:r>
              <a:rPr lang="en-US" sz="1100" dirty="0">
                <a:hlinkClick r:id="rId15"/>
              </a:rPr>
              <a:t>http://</a:t>
            </a:r>
            <a:r>
              <a:rPr lang="en-US" sz="1100" dirty="0" smtClean="0">
                <a:hlinkClick r:id="rId15"/>
              </a:rPr>
              <a:t>www.monarchie-noblesse.net/emprom/philippea.jpg</a:t>
            </a:r>
            <a:r>
              <a:rPr lang="el-GR" sz="1100" dirty="0" smtClean="0"/>
              <a:t> </a:t>
            </a:r>
            <a:endParaRPr lang="el-GR" sz="1100" dirty="0"/>
          </a:p>
          <a:p>
            <a:pPr marL="0" indent="0">
              <a:buNone/>
            </a:pPr>
            <a:r>
              <a:rPr lang="el-GR" sz="1100" dirty="0" smtClean="0"/>
              <a:t>Εικόνα 37: </a:t>
            </a:r>
            <a:r>
              <a:rPr lang="en-US" sz="1100" dirty="0">
                <a:hlinkClick r:id="rId16"/>
              </a:rPr>
              <a:t>https://upload.wikimedia.org/wikipedia/commons/thumb/a/a8/Emperor_Traianus_Decius_(Mary_Harrsch).jpg/200px-Emperor_Traianus_Decius_(Mary_Harrsch).</a:t>
            </a:r>
            <a:r>
              <a:rPr lang="en-US" sz="1100" dirty="0" smtClean="0">
                <a:hlinkClick r:id="rId16"/>
              </a:rPr>
              <a:t>jpg</a:t>
            </a:r>
            <a:r>
              <a:rPr lang="el-GR" sz="1100" dirty="0" smtClean="0"/>
              <a:t> </a:t>
            </a:r>
            <a:endParaRPr lang="el-GR" sz="1100" dirty="0"/>
          </a:p>
        </p:txBody>
      </p:sp>
    </p:spTree>
    <p:extLst>
      <p:ext uri="{BB962C8B-B14F-4D97-AF65-F5344CB8AC3E}">
        <p14:creationId xmlns:p14="http://schemas.microsoft.com/office/powerpoint/2010/main" val="38035485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867103"/>
          </a:xfrm>
        </p:spPr>
        <p:txBody>
          <a:bodyPr>
            <a:normAutofit fontScale="90000"/>
          </a:bodyPr>
          <a:lstStyle/>
          <a:p>
            <a:r>
              <a:rPr lang="el-GR" dirty="0"/>
              <a:t>Σημείωμα Χρήσης Έργων Τρίτων </a:t>
            </a:r>
            <a:r>
              <a:rPr lang="el-GR" dirty="0" smtClean="0"/>
              <a:t>(3/3)</a:t>
            </a:r>
            <a:endParaRPr lang="el-GR" dirty="0"/>
          </a:p>
        </p:txBody>
      </p:sp>
      <p:sp>
        <p:nvSpPr>
          <p:cNvPr id="3" name="Θέση περιεχομένου 2"/>
          <p:cNvSpPr>
            <a:spLocks noGrp="1"/>
          </p:cNvSpPr>
          <p:nvPr>
            <p:ph idx="1"/>
          </p:nvPr>
        </p:nvSpPr>
        <p:spPr>
          <a:xfrm>
            <a:off x="0" y="627321"/>
            <a:ext cx="9143999" cy="6230679"/>
          </a:xfrm>
        </p:spPr>
        <p:txBody>
          <a:bodyPr>
            <a:noAutofit/>
          </a:bodyPr>
          <a:lstStyle/>
          <a:p>
            <a:pPr marL="0" indent="0">
              <a:buNone/>
            </a:pPr>
            <a:r>
              <a:rPr lang="el-GR" sz="1100" dirty="0"/>
              <a:t>Το Έργο αυτό κάνει χρήση των ακόλουθων έργων</a:t>
            </a:r>
            <a:r>
              <a:rPr lang="el-GR" sz="1100" dirty="0" smtClean="0"/>
              <a:t>:</a:t>
            </a:r>
          </a:p>
          <a:p>
            <a:pPr marL="0" indent="0">
              <a:buNone/>
            </a:pPr>
            <a:r>
              <a:rPr lang="el-GR" sz="1100" dirty="0"/>
              <a:t>Εικόνα 38α: </a:t>
            </a:r>
            <a:r>
              <a:rPr lang="en-US" sz="1100" dirty="0">
                <a:hlinkClick r:id="rId2"/>
              </a:rPr>
              <a:t>http://photos1.blogger.com/blogger/480/1409/1600/Constantino%20el%20Grande.jpg</a:t>
            </a:r>
            <a:r>
              <a:rPr lang="el-GR" sz="1100" dirty="0"/>
              <a:t> </a:t>
            </a:r>
          </a:p>
          <a:p>
            <a:pPr marL="0" indent="0">
              <a:buNone/>
            </a:pPr>
            <a:r>
              <a:rPr lang="el-GR" sz="1100" dirty="0"/>
              <a:t>Εικόνα 38β: </a:t>
            </a:r>
            <a:r>
              <a:rPr lang="en-US" sz="1100" dirty="0">
                <a:hlinkClick r:id="rId3"/>
              </a:rPr>
              <a:t>http://1.bp.blogspot.com/_D9RYgdOo6ZQ/SgzCwRoN9fI/AAAAAAAAAZk/9u_2-MjJ_Ug/s400/latin.jpg</a:t>
            </a:r>
            <a:r>
              <a:rPr lang="el-GR" sz="1100" dirty="0"/>
              <a:t> </a:t>
            </a:r>
          </a:p>
          <a:p>
            <a:pPr marL="0" indent="0">
              <a:buNone/>
            </a:pPr>
            <a:r>
              <a:rPr lang="el-GR" sz="1100" dirty="0"/>
              <a:t>Εικόνα 39α: </a:t>
            </a:r>
            <a:r>
              <a:rPr lang="en-US" sz="1100" dirty="0">
                <a:hlinkClick r:id="rId4"/>
              </a:rPr>
              <a:t>https://upload.wikimedia.org/wikipedia/commons/5/5d/Musei_Capitolini-statua_di_Costantino-testa-antmoose.jpg</a:t>
            </a:r>
            <a:r>
              <a:rPr lang="el-GR" sz="1100" dirty="0"/>
              <a:t> </a:t>
            </a:r>
          </a:p>
          <a:p>
            <a:pPr marL="0" indent="0">
              <a:buNone/>
            </a:pPr>
            <a:r>
              <a:rPr lang="el-GR" sz="1100" dirty="0"/>
              <a:t>Εικόνα 39β: </a:t>
            </a:r>
            <a:r>
              <a:rPr lang="en-US" sz="1100" dirty="0">
                <a:hlinkClick r:id="rId5"/>
              </a:rPr>
              <a:t>http://www.archeo.it/uploads/media/2012/GENNAIO/COSTANTINO/thumbnail/view_03_89005652.jpg</a:t>
            </a:r>
            <a:r>
              <a:rPr lang="el-GR" sz="1100" dirty="0"/>
              <a:t> </a:t>
            </a:r>
          </a:p>
          <a:p>
            <a:pPr marL="0" indent="0">
              <a:buNone/>
            </a:pPr>
            <a:r>
              <a:rPr lang="el-GR" sz="1100" dirty="0" smtClean="0"/>
              <a:t>Εικόνα </a:t>
            </a:r>
            <a:r>
              <a:rPr lang="el-GR" sz="1100" dirty="0"/>
              <a:t>40: </a:t>
            </a:r>
            <a:r>
              <a:rPr lang="en-US" sz="1100" dirty="0">
                <a:hlinkClick r:id="rId6"/>
              </a:rPr>
              <a:t>https://upload.wikimedia.org/wikipedia/commons/thumb/f/f5/Hand_Constantine_Musei_Capitolini_MC786.jpg/440px-Hand_Constantine_Musei_Capitolini_MC786.jpg</a:t>
            </a:r>
            <a:r>
              <a:rPr lang="el-GR" sz="1100" dirty="0"/>
              <a:t> </a:t>
            </a:r>
          </a:p>
          <a:p>
            <a:pPr marL="0" indent="0">
              <a:buNone/>
            </a:pPr>
            <a:r>
              <a:rPr lang="el-GR" sz="1100" dirty="0"/>
              <a:t>Εικόνα 43α: </a:t>
            </a:r>
            <a:r>
              <a:rPr lang="en-US" sz="1100" dirty="0">
                <a:hlinkClick r:id="rId7"/>
              </a:rPr>
              <a:t>http://www.sandrashaw.com/images/AH1L17Can1.jpg</a:t>
            </a:r>
            <a:r>
              <a:rPr lang="el-GR" sz="1100" dirty="0"/>
              <a:t> </a:t>
            </a:r>
          </a:p>
          <a:p>
            <a:pPr marL="0" indent="0">
              <a:buNone/>
            </a:pPr>
            <a:r>
              <a:rPr lang="el-GR" sz="1100" dirty="0"/>
              <a:t>Εικόνα 44: </a:t>
            </a:r>
            <a:r>
              <a:rPr lang="en-US" sz="1100" dirty="0">
                <a:hlinkClick r:id="rId8"/>
              </a:rPr>
              <a:t>https://classconnection.s3.amazonaws.com/596/flashcards/1422596/png/screen_shot_2013-05-06_at_100530_pm-13E7CF3B57C4D989AAA.png</a:t>
            </a:r>
            <a:r>
              <a:rPr lang="el-GR" sz="1100" dirty="0"/>
              <a:t> </a:t>
            </a:r>
          </a:p>
          <a:p>
            <a:pPr marL="0" indent="0">
              <a:buNone/>
            </a:pPr>
            <a:r>
              <a:rPr lang="el-GR" sz="1100" dirty="0"/>
              <a:t>Εικόνα 46: </a:t>
            </a:r>
            <a:r>
              <a:rPr lang="en-US" sz="1100" dirty="0">
                <a:hlinkClick r:id="rId9"/>
              </a:rPr>
              <a:t>http://www.hellenica.de/Rom/Kunst/AugustusVonPrimaporta2.jpg</a:t>
            </a:r>
            <a:r>
              <a:rPr lang="el-GR" sz="1100" dirty="0"/>
              <a:t> </a:t>
            </a:r>
          </a:p>
          <a:p>
            <a:pPr marL="0" indent="0">
              <a:buNone/>
            </a:pPr>
            <a:r>
              <a:rPr lang="el-GR" sz="1100" dirty="0"/>
              <a:t>Εικόνα 47: </a:t>
            </a:r>
            <a:r>
              <a:rPr lang="en-US" sz="1100" dirty="0">
                <a:hlinkClick r:id="rId10"/>
              </a:rPr>
              <a:t>https://upload.wikimedia.org/wikipedia/commons/8/80/Gemma_Augustea.jpg</a:t>
            </a:r>
            <a:r>
              <a:rPr lang="el-GR" sz="1100" dirty="0"/>
              <a:t> </a:t>
            </a:r>
          </a:p>
          <a:p>
            <a:pPr marL="0" indent="0">
              <a:buNone/>
            </a:pPr>
            <a:r>
              <a:rPr lang="el-GR" sz="1100" dirty="0" smtClean="0"/>
              <a:t>Εικόνα </a:t>
            </a:r>
            <a:r>
              <a:rPr lang="el-GR" sz="1100" dirty="0"/>
              <a:t>49: </a:t>
            </a:r>
            <a:r>
              <a:rPr lang="en-US" sz="1100" dirty="0">
                <a:hlinkClick r:id="rId11"/>
              </a:rPr>
              <a:t>https://upload.wikimedia.org/wikipedia/commons/thumb/2/2a/NAMA_Auguste.jpg/939px-NAMA_Auguste.jpg</a:t>
            </a:r>
            <a:r>
              <a:rPr lang="el-GR" sz="1100" dirty="0"/>
              <a:t> </a:t>
            </a:r>
          </a:p>
          <a:p>
            <a:pPr marL="0" indent="0">
              <a:buNone/>
            </a:pPr>
            <a:r>
              <a:rPr lang="el-GR" sz="1100" dirty="0"/>
              <a:t>Εικόνα 50: </a:t>
            </a:r>
            <a:r>
              <a:rPr lang="en-US" sz="1100" dirty="0">
                <a:hlinkClick r:id="rId12"/>
              </a:rPr>
              <a:t>https://upload.wikimedia.org/wikipedia/commons/thumb/4/47/Marc_Aurel_Capitol_Roma_BW_1.JPG/1280px-Marc_Aurel_Capitol_Roma_BW_1.JPG</a:t>
            </a:r>
            <a:r>
              <a:rPr lang="el-GR" sz="1100" dirty="0"/>
              <a:t> </a:t>
            </a:r>
            <a:endParaRPr lang="el-GR" sz="1100" dirty="0" smtClean="0"/>
          </a:p>
          <a:p>
            <a:pPr marL="0" indent="0">
              <a:buNone/>
            </a:pPr>
            <a:r>
              <a:rPr lang="el-GR" sz="1100" dirty="0" smtClean="0"/>
              <a:t>Εικόνα 53: </a:t>
            </a:r>
            <a:r>
              <a:rPr lang="en-US" sz="1100" dirty="0">
                <a:hlinkClick r:id="rId13"/>
              </a:rPr>
              <a:t>http://www.uni-regensburg.de/Fakultaeten/phil_Fak_IV/Klass_Phil/Latein/Res_gestae/Exkursion_Rom_2006/Fotos/Tag2/tag2(12).</a:t>
            </a:r>
            <a:r>
              <a:rPr lang="en-US" sz="1100" dirty="0" smtClean="0">
                <a:hlinkClick r:id="rId13"/>
              </a:rPr>
              <a:t>jpg</a:t>
            </a:r>
            <a:r>
              <a:rPr lang="el-GR" sz="1100" dirty="0" smtClean="0"/>
              <a:t> </a:t>
            </a:r>
            <a:endParaRPr lang="el-GR" sz="1100" dirty="0"/>
          </a:p>
          <a:p>
            <a:pPr marL="0" indent="0">
              <a:buNone/>
            </a:pPr>
            <a:r>
              <a:rPr lang="el-GR" sz="1100" dirty="0" smtClean="0"/>
              <a:t>Εικόνα 54: </a:t>
            </a:r>
            <a:r>
              <a:rPr lang="en-US" sz="1100" dirty="0">
                <a:hlinkClick r:id="rId14"/>
              </a:rPr>
              <a:t>http://</a:t>
            </a:r>
            <a:r>
              <a:rPr lang="en-US" sz="1100" dirty="0" smtClean="0">
                <a:hlinkClick r:id="rId14"/>
              </a:rPr>
              <a:t>cache3.asset-cache.net/xt/549710567.jpg?v=1&amp;g=fs2%7C0%7Ceditorial296%7C10%7C567&amp;s=1</a:t>
            </a:r>
            <a:r>
              <a:rPr lang="el-GR" sz="1100" dirty="0" smtClean="0"/>
              <a:t> </a:t>
            </a:r>
            <a:endParaRPr lang="el-GR" sz="1100" dirty="0"/>
          </a:p>
          <a:p>
            <a:pPr marL="0" indent="0">
              <a:buNone/>
            </a:pPr>
            <a:r>
              <a:rPr lang="el-GR" sz="1100" dirty="0" smtClean="0"/>
              <a:t>Εικόνα 55: </a:t>
            </a:r>
            <a:r>
              <a:rPr lang="en-US" sz="1100" dirty="0">
                <a:hlinkClick r:id="rId15"/>
              </a:rPr>
              <a:t>http://</a:t>
            </a:r>
            <a:r>
              <a:rPr lang="en-US" sz="1100" dirty="0" smtClean="0">
                <a:hlinkClick r:id="rId15"/>
              </a:rPr>
              <a:t>cs616628.vk.me/v616628777/e19f/wWyE09xfqAo.jpg</a:t>
            </a:r>
            <a:r>
              <a:rPr lang="el-GR" sz="1100" dirty="0" smtClean="0"/>
              <a:t> </a:t>
            </a:r>
            <a:endParaRPr lang="el-GR" sz="1100" dirty="0"/>
          </a:p>
          <a:p>
            <a:pPr marL="0" indent="0">
              <a:buNone/>
            </a:pPr>
            <a:r>
              <a:rPr lang="el-GR" sz="1100" dirty="0" smtClean="0"/>
              <a:t>Εικόνα 57</a:t>
            </a:r>
            <a:r>
              <a:rPr lang="el-GR" sz="1100" baseline="30000" dirty="0" smtClean="0"/>
              <a:t>:</a:t>
            </a:r>
            <a:r>
              <a:rPr lang="el-GR" sz="1100" dirty="0" smtClean="0"/>
              <a:t>α: </a:t>
            </a:r>
            <a:r>
              <a:rPr lang="en-US" sz="1100" dirty="0">
                <a:hlinkClick r:id="rId16"/>
              </a:rPr>
              <a:t>https://</a:t>
            </a:r>
            <a:r>
              <a:rPr lang="en-US" sz="1100" dirty="0" smtClean="0">
                <a:hlinkClick r:id="rId16"/>
              </a:rPr>
              <a:t>upload.wikimedia.org/wikipedia/commons/thumb/3/3c/Capitoline_Venus_Musei_Capitolini_MC0409.jpg/180px-Capitoline_Venus_Musei_Capitolini_MC0409.jpg</a:t>
            </a:r>
            <a:r>
              <a:rPr lang="el-GR" sz="1100" dirty="0" smtClean="0"/>
              <a:t> </a:t>
            </a:r>
            <a:endParaRPr lang="el-GR" sz="1100" dirty="0"/>
          </a:p>
        </p:txBody>
      </p:sp>
    </p:spTree>
    <p:extLst>
      <p:ext uri="{BB962C8B-B14F-4D97-AF65-F5344CB8AC3E}">
        <p14:creationId xmlns:p14="http://schemas.microsoft.com/office/powerpoint/2010/main" val="3620995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02433" y="428178"/>
            <a:ext cx="8539134" cy="6001644"/>
          </a:xfrm>
          <a:prstGeom prst="rect">
            <a:avLst/>
          </a:prstGeom>
          <a:solidFill>
            <a:schemeClr val="bg1"/>
          </a:solidFill>
        </p:spPr>
        <p:txBody>
          <a:bodyPr wrap="square" rtlCol="0">
            <a:spAutoFit/>
          </a:bodyPr>
          <a:lstStyle/>
          <a:p>
            <a:pPr algn="ctr"/>
            <a:r>
              <a:rPr lang="el-GR" sz="2400" b="1" dirty="0" smtClean="0"/>
              <a:t>Αρχή της «Ρωμαϊκής τέχνης»</a:t>
            </a:r>
          </a:p>
          <a:p>
            <a:endParaRPr lang="el-GR" dirty="0" smtClean="0"/>
          </a:p>
          <a:p>
            <a:pPr marL="342900" indent="-342900"/>
            <a:r>
              <a:rPr lang="el-GR" dirty="0" smtClean="0"/>
              <a:t>	Κατά τον </a:t>
            </a:r>
            <a:r>
              <a:rPr lang="de-DE" dirty="0" smtClean="0"/>
              <a:t>Zanker, </a:t>
            </a:r>
            <a:r>
              <a:rPr lang="de-DE" i="1" dirty="0" smtClean="0"/>
              <a:t>Die römische Kunst </a:t>
            </a:r>
            <a:r>
              <a:rPr lang="de-DE" dirty="0" smtClean="0"/>
              <a:t>(2007) 9, </a:t>
            </a:r>
            <a:r>
              <a:rPr lang="el-GR" dirty="0" smtClean="0"/>
              <a:t>η καθαρά «ρωμαϊκή» τέχνη αρχίζει με τη νίκη των Ρωμαίων κατά των Συρακουσών, το 211 π.Χ., κατά του Τάραντα, το 209 π.Χ., κατά των Μακεδόνων υπό τον Περσέα, το 168 π.Χ., και με την κατάκτηση και καταστροφή της Καρχηδόνας και της Κορίνθου, και οι δύο πόλεις το 146 π.Χ.</a:t>
            </a:r>
          </a:p>
          <a:p>
            <a:pPr marL="342900" indent="-342900"/>
            <a:r>
              <a:rPr lang="el-GR" dirty="0" smtClean="0"/>
              <a:t>	Εάν δεχτούμε αυτή τη θέση, η «ρωμαϊκή» τέχνη ξεκινά από τις αρχές ή το πρώτο μισό του 2</a:t>
            </a:r>
            <a:r>
              <a:rPr lang="el-GR" baseline="30000" dirty="0" smtClean="0"/>
              <a:t>ου</a:t>
            </a:r>
            <a:r>
              <a:rPr lang="el-GR" dirty="0" smtClean="0"/>
              <a:t> αιώνα π.Χ.</a:t>
            </a:r>
          </a:p>
          <a:p>
            <a:pPr marL="342900" indent="-342900"/>
            <a:r>
              <a:rPr lang="el-GR" dirty="0" smtClean="0"/>
              <a:t>	Προϋπάρχει σε ιταλιωτικό έδαφος η ετρουσκική τέχνη (προ παντός βόρεια της Ρώμης), και υπήρξαν επαφές με τους Έλληνες της Κάτω Ιταλίας και Σικελίας. Εξάλλου, η Πομπηία κατοικήθηκε από αρκετούς Έλληνες, οι περισσότεροι από αυτούς έμποροι.</a:t>
            </a:r>
          </a:p>
          <a:p>
            <a:pPr marL="342900" indent="-342900"/>
            <a:r>
              <a:rPr lang="el-GR" dirty="0" smtClean="0"/>
              <a:t>	Επαφές με την ελληνική τέχνη υπήρχαν και μέσω των </a:t>
            </a:r>
            <a:r>
              <a:rPr lang="de-DE" dirty="0" smtClean="0"/>
              <a:t>‘</a:t>
            </a:r>
            <a:r>
              <a:rPr lang="el-GR" dirty="0" smtClean="0"/>
              <a:t>μορφωμένων</a:t>
            </a:r>
            <a:r>
              <a:rPr lang="de-DE" dirty="0" smtClean="0"/>
              <a:t>’</a:t>
            </a:r>
            <a:r>
              <a:rPr lang="el-GR" dirty="0" smtClean="0"/>
              <a:t> Ρωμαίων. Έτσι, ο Κικέρωνας π.χ. γνώριζε καλά την ελληνική φιλοσοφία και τέχνη, και παρήγγειλε από τον παιδικό του φίλο Αττικό (</a:t>
            </a:r>
            <a:r>
              <a:rPr lang="de-DE" i="1" dirty="0" smtClean="0"/>
              <a:t>Titus </a:t>
            </a:r>
            <a:r>
              <a:rPr lang="de-DE" i="1" dirty="0" err="1" smtClean="0"/>
              <a:t>Pomponius</a:t>
            </a:r>
            <a:r>
              <a:rPr lang="de-DE" i="1" dirty="0" smtClean="0"/>
              <a:t> </a:t>
            </a:r>
            <a:r>
              <a:rPr lang="de-DE" i="1" dirty="0" err="1" smtClean="0"/>
              <a:t>Atticus</a:t>
            </a:r>
            <a:r>
              <a:rPr lang="de-DE" dirty="0" smtClean="0"/>
              <a:t>, </a:t>
            </a:r>
            <a:r>
              <a:rPr lang="el-GR" dirty="0" smtClean="0"/>
              <a:t>σπούδαζε στην Αθήνα μετά το 85 π.Χ.) διάφορα ελληνικά γλυπτά για την οικία και τον κήπο του. – Ο περιφερειάρχης της ρωμαϊκής αποικίας / περιφέρειας της Σικελίας</a:t>
            </a:r>
            <a:r>
              <a:rPr lang="de-DE" dirty="0" smtClean="0"/>
              <a:t>, </a:t>
            </a:r>
            <a:r>
              <a:rPr lang="de-DE" i="1" dirty="0" smtClean="0"/>
              <a:t>C. </a:t>
            </a:r>
            <a:r>
              <a:rPr lang="de-DE" i="1" dirty="0" err="1" smtClean="0"/>
              <a:t>Verres</a:t>
            </a:r>
            <a:r>
              <a:rPr lang="de-DE" dirty="0" smtClean="0"/>
              <a:t>,</a:t>
            </a:r>
            <a:r>
              <a:rPr lang="el-GR" dirty="0" smtClean="0"/>
              <a:t> άδειαζε συστηματικά ιερά και οικίες πλουσίων και τους άρπαζε τα έργα (ελληνικής) τέχνης που κατείχαν. Διατηρήθηκαν δικαστικές ομιλίες κατά του </a:t>
            </a:r>
            <a:r>
              <a:rPr lang="de-DE" dirty="0" err="1" smtClean="0"/>
              <a:t>Verres</a:t>
            </a:r>
            <a:r>
              <a:rPr lang="el-GR" dirty="0" smtClean="0"/>
              <a:t> που εξήγγειλε ο Κικέρων, με αρκετές αναφορές στα έργα τέχνης και την αξία τους, τόσο χρηματική όσο και καλλιτεχνική.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07070" y="1"/>
            <a:ext cx="8539134" cy="6848028"/>
          </a:xfrm>
          <a:prstGeom prst="rect">
            <a:avLst/>
          </a:prstGeom>
          <a:solidFill>
            <a:schemeClr val="bg1"/>
          </a:solidFill>
        </p:spPr>
        <p:txBody>
          <a:bodyPr wrap="square" rtlCol="0">
            <a:spAutoFit/>
          </a:bodyPr>
          <a:lstStyle/>
          <a:p>
            <a:pPr algn="ctr"/>
            <a:r>
              <a:rPr lang="el-GR" sz="2400" b="1" dirty="0" smtClean="0"/>
              <a:t>Ιστορικές ερμηνείες της Ρωμαϊκής τέχνης</a:t>
            </a:r>
          </a:p>
          <a:p>
            <a:endParaRPr lang="el-GR" dirty="0" smtClean="0"/>
          </a:p>
          <a:p>
            <a:pPr marL="342900" indent="-342900"/>
            <a:r>
              <a:rPr lang="el-GR" dirty="0" smtClean="0"/>
              <a:t>	</a:t>
            </a:r>
            <a:r>
              <a:rPr lang="el-GR" sz="1700" dirty="0" smtClean="0"/>
              <a:t>Το </a:t>
            </a:r>
            <a:r>
              <a:rPr lang="el-GR" sz="1700" i="1" dirty="0" smtClean="0"/>
              <a:t>εθνικό / εθνικιστικό κλίμα </a:t>
            </a:r>
            <a:r>
              <a:rPr lang="el-GR" sz="1700" dirty="0" smtClean="0"/>
              <a:t>των δεκαετιών στα τέλη του 19</a:t>
            </a:r>
            <a:r>
              <a:rPr lang="el-GR" sz="1700" baseline="30000" dirty="0" smtClean="0"/>
              <a:t>ου</a:t>
            </a:r>
            <a:r>
              <a:rPr lang="el-GR" sz="1700" dirty="0" smtClean="0"/>
              <a:t> / αρχές του 20</a:t>
            </a:r>
            <a:r>
              <a:rPr lang="el-GR" sz="1700" baseline="30000" dirty="0" smtClean="0"/>
              <a:t>ου</a:t>
            </a:r>
            <a:r>
              <a:rPr lang="el-GR" sz="1700" dirty="0" smtClean="0"/>
              <a:t> αιώνα προκάλεσε την αναζήτηση «ειδικών μορφολογικών ιδιαιτεροτήτων και επιδόσεων μιας Ρωμαϊκής τέχνης </a:t>
            </a:r>
            <a:r>
              <a:rPr lang="de-DE" sz="1700" dirty="0" smtClean="0"/>
              <a:t>…</a:t>
            </a:r>
            <a:r>
              <a:rPr lang="el-GR" sz="1700" dirty="0" smtClean="0"/>
              <a:t>, ώστε να μπορεί να υπάρξει διαφοροποίησή της προ παντός από την τέχνη των Ελλήνων.» Αποτέλεσμα ήταν η διερεύνηση της συμβολής των Ρωμαίων στην παγκόσμια τέχνη, δηλαδή συγκέντρωση της έρευνας στα θέματα </a:t>
            </a:r>
          </a:p>
          <a:p>
            <a:pPr marL="800100" lvl="1" indent="-342900">
              <a:buFont typeface="Arial"/>
              <a:buChar char="•"/>
            </a:pPr>
            <a:r>
              <a:rPr lang="el-GR" sz="1700" dirty="0" smtClean="0"/>
              <a:t>της αντιπροσωπευτικής τέχνης πολιτικού περιεχομένου όπως τα </a:t>
            </a:r>
            <a:r>
              <a:rPr lang="de-DE" sz="1700" dirty="0" smtClean="0"/>
              <a:t>‘</a:t>
            </a:r>
            <a:r>
              <a:rPr lang="el-GR" sz="1700" dirty="0" smtClean="0"/>
              <a:t>ιστορικά ανάγλυφα</a:t>
            </a:r>
            <a:r>
              <a:rPr lang="de-DE" sz="1700" dirty="0" smtClean="0"/>
              <a:t>’</a:t>
            </a:r>
            <a:r>
              <a:rPr lang="el-GR" sz="1700" dirty="0" smtClean="0"/>
              <a:t> ή οι ανδριάντες αξιοματούχων με </a:t>
            </a:r>
            <a:r>
              <a:rPr lang="de-DE" sz="1700" dirty="0" smtClean="0"/>
              <a:t>‘</a:t>
            </a:r>
            <a:r>
              <a:rPr lang="el-GR" sz="1700" dirty="0" smtClean="0"/>
              <a:t>ρωμαϊκά</a:t>
            </a:r>
            <a:r>
              <a:rPr lang="de-DE" sz="1700" dirty="0" smtClean="0"/>
              <a:t>’</a:t>
            </a:r>
            <a:r>
              <a:rPr lang="el-GR" sz="1700" dirty="0" smtClean="0"/>
              <a:t> στοιχεία</a:t>
            </a:r>
          </a:p>
          <a:p>
            <a:pPr marL="800100" lvl="1" indent="-342900">
              <a:buFont typeface="Arial"/>
              <a:buChar char="•"/>
            </a:pPr>
            <a:r>
              <a:rPr lang="el-GR" sz="1700" dirty="0" smtClean="0"/>
              <a:t>του ρωμαϊκού πορτραίτου (έως σήμερα υπάρχουν επιστημονικά ρεύματα που διακρίνουν σε πορτραίτα την καταγωγή του απεικονιζόμενου, ελληνική από ρωμαϊκή </a:t>
            </a:r>
            <a:r>
              <a:rPr lang="de-DE" sz="1700" dirty="0" smtClean="0"/>
              <a:t>…)</a:t>
            </a:r>
          </a:p>
          <a:p>
            <a:pPr marL="800100" lvl="1" indent="-342900">
              <a:buFont typeface="Arial"/>
              <a:buChar char="•"/>
            </a:pPr>
            <a:r>
              <a:rPr lang="el-GR" sz="1700" dirty="0" smtClean="0"/>
              <a:t>των τοιχογραφιών και της εξέλιξής τους		και</a:t>
            </a:r>
          </a:p>
          <a:p>
            <a:pPr marL="800100" lvl="1" indent="-342900">
              <a:buFont typeface="Arial"/>
              <a:buChar char="•"/>
            </a:pPr>
            <a:r>
              <a:rPr lang="el-GR" sz="1700" dirty="0" smtClean="0"/>
              <a:t>της αρχιτεκτονικής.</a:t>
            </a:r>
          </a:p>
          <a:p>
            <a:pPr marL="342900" indent="-342900"/>
            <a:r>
              <a:rPr lang="de-DE" sz="1700" dirty="0" smtClean="0"/>
              <a:t>	</a:t>
            </a:r>
            <a:r>
              <a:rPr lang="el-GR" sz="1700" dirty="0" smtClean="0"/>
              <a:t>Η </a:t>
            </a:r>
            <a:r>
              <a:rPr lang="el-GR" sz="1700" i="1" dirty="0" smtClean="0"/>
              <a:t>εξιδανίκευση της Ελληνικής τέχνης </a:t>
            </a:r>
            <a:r>
              <a:rPr lang="el-GR" sz="1700" dirty="0" smtClean="0"/>
              <a:t>από τον </a:t>
            </a:r>
            <a:r>
              <a:rPr lang="de-DE" sz="1700" dirty="0" smtClean="0"/>
              <a:t>Johann Joachim Winckelmann (1717-</a:t>
            </a:r>
            <a:r>
              <a:rPr lang="el-GR" sz="1700" dirty="0" smtClean="0"/>
              <a:t> </a:t>
            </a:r>
            <a:r>
              <a:rPr lang="de-DE" sz="1700" dirty="0" smtClean="0"/>
              <a:t>1768)</a:t>
            </a:r>
            <a:r>
              <a:rPr lang="el-GR" sz="1700" dirty="0" smtClean="0"/>
              <a:t> και την εποχή του, δηλ. τον 18</a:t>
            </a:r>
            <a:r>
              <a:rPr lang="el-GR" sz="1700" baseline="30000" dirty="0" smtClean="0"/>
              <a:t>ο</a:t>
            </a:r>
            <a:r>
              <a:rPr lang="el-GR" sz="1700" dirty="0" smtClean="0"/>
              <a:t> αιώνα και μετά, είδε τα ρωμαϊκά αγάλματα αποκλειστικά ως μαρτυρία για τα εξαφανισθέντα έργα των μεγάλων Ελλήνων καλλιτεχνών, ως αντίγραφα του </a:t>
            </a:r>
            <a:r>
              <a:rPr lang="de-DE" sz="1700" dirty="0" smtClean="0"/>
              <a:t>‘</a:t>
            </a:r>
            <a:r>
              <a:rPr lang="el-GR" sz="1700" dirty="0" smtClean="0"/>
              <a:t>γνήσιου</a:t>
            </a:r>
            <a:r>
              <a:rPr lang="de-DE" sz="1700" dirty="0" smtClean="0"/>
              <a:t>’</a:t>
            </a:r>
            <a:r>
              <a:rPr lang="el-GR" sz="1700" dirty="0" smtClean="0"/>
              <a:t> δηλαδή. Αυτό απέκλεισε από την έρευνα</a:t>
            </a:r>
          </a:p>
          <a:p>
            <a:pPr marL="800100" lvl="1" indent="-342900">
              <a:buFont typeface="Arial"/>
              <a:buChar char="•"/>
            </a:pPr>
            <a:r>
              <a:rPr lang="el-GR" sz="1700" dirty="0" smtClean="0"/>
              <a:t>τα </a:t>
            </a:r>
            <a:r>
              <a:rPr lang="de-DE" sz="1700" dirty="0" smtClean="0"/>
              <a:t>‘</a:t>
            </a:r>
            <a:r>
              <a:rPr lang="el-GR" sz="1700" dirty="0" smtClean="0"/>
              <a:t>ιστορικά ανάγλυφα</a:t>
            </a:r>
            <a:r>
              <a:rPr lang="de-DE" sz="1700" dirty="0" smtClean="0"/>
              <a:t>’</a:t>
            </a:r>
            <a:r>
              <a:rPr lang="el-GR" sz="1700" dirty="0" smtClean="0"/>
              <a:t>,</a:t>
            </a:r>
          </a:p>
          <a:p>
            <a:pPr marL="800100" lvl="1" indent="-342900">
              <a:buFont typeface="Arial"/>
              <a:buChar char="•"/>
            </a:pPr>
            <a:r>
              <a:rPr lang="el-GR" sz="1700" dirty="0" smtClean="0"/>
              <a:t>το ρωμαϊκό πορτραίτο (το οποίο δείχνει περισσότερα καθαρά προσωπικά στοιχεία από ό, τι το ελληνικό)		και</a:t>
            </a:r>
          </a:p>
          <a:p>
            <a:pPr marL="800100" lvl="1" indent="-342900">
              <a:spcAft>
                <a:spcPts val="600"/>
              </a:spcAft>
              <a:buFont typeface="Arial"/>
              <a:buChar char="•"/>
            </a:pPr>
            <a:r>
              <a:rPr lang="el-GR" sz="1700" dirty="0" smtClean="0"/>
              <a:t>τις σαρκοφάγους με ανάγλυφα ποικίλης θεματολογίας, π.χ. από την ελληνική μυθολογία.</a:t>
            </a:r>
          </a:p>
          <a:p>
            <a:pPr marL="342900" indent="-342900"/>
            <a:r>
              <a:rPr lang="de-DE" sz="1700" dirty="0" smtClean="0"/>
              <a:t>	</a:t>
            </a:r>
            <a:r>
              <a:rPr lang="el-GR" sz="1700" dirty="0" smtClean="0"/>
              <a:t>Πηγή: </a:t>
            </a:r>
            <a:r>
              <a:rPr lang="de-DE" sz="1700" dirty="0" smtClean="0"/>
              <a:t>Paul Zanker, Die römische Kunst. Beck Wissen: Kunstepochen. München 2007, 7 </a:t>
            </a:r>
            <a:r>
              <a:rPr lang="el-GR" sz="1700" dirty="0" smtClean="0"/>
              <a:t>κ.εξ</a:t>
            </a:r>
            <a:r>
              <a:rPr lang="de-DE" sz="1700" dirty="0" smtClean="0"/>
              <a:t>. </a:t>
            </a:r>
            <a:endParaRPr lang="el-GR" sz="17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2459504"/>
            <a:ext cx="9144000" cy="1938992"/>
          </a:xfrm>
          <a:prstGeom prst="rect">
            <a:avLst/>
          </a:prstGeom>
          <a:solidFill>
            <a:schemeClr val="bg1"/>
          </a:solidFill>
        </p:spPr>
        <p:txBody>
          <a:bodyPr wrap="square" rtlCol="0">
            <a:spAutoFit/>
          </a:bodyPr>
          <a:lstStyle/>
          <a:p>
            <a:pPr marL="742950" indent="-742950" algn="ctr">
              <a:buFont typeface="+mj-lt"/>
              <a:buAutoNum type="arabicPeriod"/>
            </a:pPr>
            <a:endParaRPr lang="el-GR" sz="4000" dirty="0" smtClean="0"/>
          </a:p>
          <a:p>
            <a:pPr marL="742950" indent="-742950" algn="ctr">
              <a:buFont typeface="+mj-lt"/>
              <a:buAutoNum type="arabicPeriod"/>
            </a:pPr>
            <a:r>
              <a:rPr lang="el-GR" sz="4000" dirty="0" smtClean="0"/>
              <a:t>Το πορτραίτο</a:t>
            </a:r>
            <a:endParaRPr lang="el-GR" sz="4000" dirty="0"/>
          </a:p>
          <a:p>
            <a:pPr algn="ctr"/>
            <a:endParaRPr lang="de-DE" sz="40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TotalTime>
  <Words>882</Words>
  <Application>Microsoft Office PowerPoint</Application>
  <PresentationFormat>Προβολή στην οθόνη (4:3)</PresentationFormat>
  <Paragraphs>212</Paragraphs>
  <Slides>66</Slides>
  <Notes>24</Notes>
  <HiddenSlides>0</HiddenSlides>
  <MMClips>0</MMClips>
  <ScaleCrop>false</ScaleCrop>
  <HeadingPairs>
    <vt:vector size="4" baseType="variant">
      <vt:variant>
        <vt:lpstr>Θέμα</vt:lpstr>
      </vt:variant>
      <vt:variant>
        <vt:i4>2</vt:i4>
      </vt:variant>
      <vt:variant>
        <vt:lpstr>Τίτλοι διαφανειών</vt:lpstr>
      </vt:variant>
      <vt:variant>
        <vt:i4>66</vt:i4>
      </vt:variant>
    </vt:vector>
  </HeadingPairs>
  <TitlesOfParts>
    <vt:vector size="68" baseType="lpstr">
      <vt:lpstr>Office-Design</vt:lpstr>
      <vt:lpstr>Θέμα του Office</vt:lpstr>
      <vt:lpstr>Εισαγωγή στις εικαστικές τέχνες</vt:lpstr>
      <vt:lpstr>Σκοποί  ενότητας</vt:lpstr>
      <vt:lpstr>Περιεχόμενα ενότητας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Ουεσπασιανός,  69–79</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Τέλος Ενότητας</vt:lpstr>
      <vt:lpstr>Χρηματοδότηση</vt:lpstr>
      <vt:lpstr>Σημείωμα Ιστορικού Εκδόσεων Έργου</vt:lpstr>
      <vt:lpstr>Σημείωμα Αναφοράς</vt:lpstr>
      <vt:lpstr>Σημείωμα Αδειοδότησης</vt:lpstr>
      <vt:lpstr>Σημείωμα Χρήσης Έργων Τρίτων (1/3)</vt:lpstr>
      <vt:lpstr>Σημείωμα Χρήσης Έργων Τρίτων (2/3)</vt:lpstr>
      <vt:lpstr>Σημείωμα Χρήσης Έργων Τρίτων (3/3)</vt:lpstr>
    </vt:vector>
  </TitlesOfParts>
  <Company>Universität Patras, Theater Studies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Martin Kreeb</dc:creator>
  <cp:lastModifiedBy>Mania</cp:lastModifiedBy>
  <cp:revision>54</cp:revision>
  <cp:lastPrinted>2013-11-01T15:14:21Z</cp:lastPrinted>
  <dcterms:created xsi:type="dcterms:W3CDTF">2012-05-25T10:20:22Z</dcterms:created>
  <dcterms:modified xsi:type="dcterms:W3CDTF">2015-07-21T06:27:54Z</dcterms:modified>
</cp:coreProperties>
</file>