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Default Extension="doc" ContentType="application/msword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86" r:id="rId3"/>
    <p:sldId id="295" r:id="rId4"/>
    <p:sldId id="288" r:id="rId5"/>
    <p:sldId id="296" r:id="rId6"/>
    <p:sldId id="290" r:id="rId7"/>
    <p:sldId id="291" r:id="rId8"/>
    <p:sldId id="29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308" r:id="rId18"/>
    <p:sldId id="30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10" r:id="rId32"/>
    <p:sldId id="311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6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95010-643C-4117-A6CB-69391747D9C4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8C91E-BF7A-40C0-9609-89924D21133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D72BD-959F-487D-9D03-4039409978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565FD-90F7-4300-94A7-D0B75C4993A8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dirty="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879A9-148D-4C5B-9E68-C450C9E3812F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dirty="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9945A-189E-4EC7-9121-5F7D8B6824E4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dirty="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5CD7C-B814-45F2-B12E-F906F0EB9D7A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dirty="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5BCD7-22AA-4173-9EFC-85215B30056B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l-GR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33A8B-E1F1-4679-BA64-6FF68717CF06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l-G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AA897-77DD-4A49-BE60-E538FF461E73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l-G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FEA1-3F86-48E7-AE95-266B90AADD1A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l-G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04915-4307-4654-B631-5F97D9D39FA4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l-G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06DFF-5BF1-48CA-9A22-A0BD04DB5BB0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l-G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8C91E-BF7A-40C0-9609-89924D21133E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CB837-10CE-44A6-B094-292B3796BB34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l-G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1C30-302F-49F8-95FA-73A11BAF2A48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l-G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E5259-87D4-41F7-84E0-94919B0923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6" tIns="45153" rIns="90306" bIns="45153" anchor="b"/>
          <a:lstStyle/>
          <a:p>
            <a:pPr algn="r" defTabSz="903288" eaLnBrk="0" hangingPunct="0"/>
            <a:fld id="{40BF3407-45B0-4E15-A602-460E6219218F}" type="slidenum">
              <a:rPr lang="en-US" sz="1200">
                <a:latin typeface="Times New Roman" pitchFamily="18" charset="0"/>
              </a:rPr>
              <a:pPr algn="r" defTabSz="903288" eaLnBrk="0" hangingPunct="0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lIns="90306" tIns="45153" rIns="90306" bIns="451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C8B81-971A-418B-BDA6-F4501109B5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b="1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5F526-D9AA-42DE-A24C-AB9145612B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b="1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81415-6451-458C-8DD0-B22811E2DA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19CB0-06E7-4707-B388-A52A25586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701E5-C5C6-4852-A03F-E8255FD263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C3533-CD74-42C6-A117-CDDA7212AE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b="1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8/12/2013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8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7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0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9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3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46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5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48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7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0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9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52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1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54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3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56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5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58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57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://smiswi.sasktelwebhosting.com/Images/US%20machine.gi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meddean.luc.edu/lumen/meded/radio/curriculum/GI/Image15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spoint.com/wp-content/uploads/2010/10/Stones-in-Gallbladder.jpg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____________Microsoft_Office_Word_97_-_20031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ww.meddean.luc.edu/lumen/meded/radio/curriculum/GI/Image16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hyperlink" Target="http://www.ultrasound-images.com/images/NORMAL-PANCREAS-1b.jpg" TargetMode="External"/><Relationship Id="rId4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www.ultrasound-images.com/images/FATTY-PANCREAS-1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hyperlink" Target="http://www.ultrasound-images.com/images/FATTY-PANCREAS-1b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meddean.luc.edu/lumen/meded/radio/curriculum/GI/salena50a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7.xml"/><Relationship Id="rId7" Type="http://schemas.openxmlformats.org/officeDocument/2006/relationships/image" Target="../media/image18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27784" y="980728"/>
            <a:ext cx="5597054" cy="25202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ΑΚΤΙΝΟΑΝΑΤΟΜΙΑ </a:t>
            </a:r>
            <a:r>
              <a:rPr lang="en-US" sz="5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l-GR" sz="5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ΤΗΣ ΚΟΙΛΙΑΣ</a:t>
            </a:r>
            <a:endParaRPr kumimoji="0" lang="el-GR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627784" y="4437063"/>
            <a:ext cx="5412905" cy="841375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Χριστίνα Καλογεροπούλου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Επίκουρη Καθηγήτρια Ακτινολογίας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G:\abdo images normal\abdo images0019.jpg"/>
          <p:cNvPicPr>
            <a:picLocks noChangeAspect="1" noChangeArrowheads="1"/>
          </p:cNvPicPr>
          <p:nvPr/>
        </p:nvPicPr>
        <p:blipFill>
          <a:blip r:embed="rId2" cstate="print"/>
          <a:srcRect l="19682" t="10120" r="13863" b="8852"/>
          <a:stretch>
            <a:fillRect/>
          </a:stretch>
        </p:blipFill>
        <p:spPr bwMode="auto">
          <a:xfrm>
            <a:off x="107504" y="3501008"/>
            <a:ext cx="2232025" cy="33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npo00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96196"/>
            <a:ext cx="2088232" cy="263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medison.ru/uzi/img/p240.jpg"/>
          <p:cNvPicPr>
            <a:picLocks noChangeAspect="1" noChangeArrowheads="1"/>
          </p:cNvPicPr>
          <p:nvPr/>
        </p:nvPicPr>
        <p:blipFill>
          <a:blip r:embed="rId4" cstate="print"/>
          <a:srcRect l="7281" t="11015" r="16443" b="14035"/>
          <a:stretch>
            <a:fillRect/>
          </a:stretch>
        </p:blipFill>
        <p:spPr bwMode="auto">
          <a:xfrm>
            <a:off x="29980" y="44970"/>
            <a:ext cx="2014565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gi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21780" t="4910" r="22348"/>
          <a:stretch>
            <a:fillRect/>
          </a:stretch>
        </p:blipFill>
        <p:spPr bwMode="auto">
          <a:xfrm>
            <a:off x="1752600" y="1219200"/>
            <a:ext cx="5600700" cy="5410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300575" y="228600"/>
            <a:ext cx="21355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ΣΤΟΜΑΧΟΣ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05400" y="2133600"/>
            <a:ext cx="76200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5867400" y="2819400"/>
            <a:ext cx="5822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ΘΟΛΟΣ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4876800" y="1828800"/>
            <a:ext cx="5854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ΚΑΡΔΙΑ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657600" y="3505200"/>
            <a:ext cx="1023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ΕΛΑΣΣΟΝ ΤΟΞΟ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3962400"/>
            <a:ext cx="7620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ugi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2567" t="3999" b="3310"/>
          <a:stretch>
            <a:fillRect/>
          </a:stretch>
        </p:blipFill>
        <p:spPr bwMode="auto">
          <a:xfrm>
            <a:off x="1739081" y="228600"/>
            <a:ext cx="5784850" cy="6400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 rot="20296442">
            <a:off x="2096054" y="2947909"/>
            <a:ext cx="8322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12ΔΑΚΤΥΛΟ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05881" y="3048000"/>
            <a:ext cx="533400" cy="152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4177481" y="2590800"/>
            <a:ext cx="6399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ΒΟΛΒΟΣ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291781" y="2933700"/>
            <a:ext cx="4572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4253681" y="4495800"/>
            <a:ext cx="554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dirty="0" smtClean="0">
                <a:solidFill>
                  <a:schemeClr val="bg1"/>
                </a:solidFill>
                <a:latin typeface="+mj-lt"/>
              </a:rPr>
              <a:t>ΑΝΤΡΟ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863281" y="3962400"/>
            <a:ext cx="354013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903760" y="3581400"/>
            <a:ext cx="5116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000" dirty="0" smtClean="0">
                <a:solidFill>
                  <a:schemeClr val="bg1"/>
                </a:solidFill>
                <a:latin typeface="+mj-lt"/>
              </a:rPr>
              <a:t>ΣΩΜΑ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692081" y="2971800"/>
            <a:ext cx="454025" cy="533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6692081" y="4953000"/>
            <a:ext cx="6591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ΝΗΣΤΙΔΑ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>
            <a:stCxn id="18444" idx="2"/>
          </p:cNvCxnSpPr>
          <p:nvPr/>
        </p:nvCxnSpPr>
        <p:spPr>
          <a:xfrm flipH="1">
            <a:off x="6387285" y="5199221"/>
            <a:ext cx="634374" cy="36337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22"/>
          <p:cNvSpPr txBox="1">
            <a:spLocks noChangeArrowheads="1"/>
          </p:cNvSpPr>
          <p:nvPr/>
        </p:nvSpPr>
        <p:spPr bwMode="auto">
          <a:xfrm>
            <a:off x="6844481" y="1219200"/>
            <a:ext cx="5902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ΠΤΥΧΕΣ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>
            <a:stCxn id="18446" idx="2"/>
          </p:cNvCxnSpPr>
          <p:nvPr/>
        </p:nvCxnSpPr>
        <p:spPr>
          <a:xfrm flipH="1">
            <a:off x="6539683" y="1465421"/>
            <a:ext cx="599911" cy="21097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996881" y="2060848"/>
            <a:ext cx="527447" cy="52995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27"/>
          <p:cNvSpPr txBox="1">
            <a:spLocks noChangeArrowheads="1"/>
          </p:cNvSpPr>
          <p:nvPr/>
        </p:nvSpPr>
        <p:spPr bwMode="auto">
          <a:xfrm>
            <a:off x="5244281" y="533400"/>
            <a:ext cx="5822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ΘΟΛΟΣ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0" name="Straight Arrow Connector 29"/>
          <p:cNvCxnSpPr>
            <a:stCxn id="18449" idx="2"/>
          </p:cNvCxnSpPr>
          <p:nvPr/>
        </p:nvCxnSpPr>
        <p:spPr>
          <a:xfrm>
            <a:off x="5535387" y="779621"/>
            <a:ext cx="13694" cy="43957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446" idx="2"/>
          </p:cNvCxnSpPr>
          <p:nvPr/>
        </p:nvCxnSpPr>
        <p:spPr>
          <a:xfrm flipH="1">
            <a:off x="6158683" y="1465421"/>
            <a:ext cx="980911" cy="97297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452320" y="1988840"/>
            <a:ext cx="954107" cy="2462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ΜΕΙΖΟΝ ΤΟΞΟ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CIN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56792"/>
            <a:ext cx="4127376" cy="43338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000" y="478413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ΣΤΟΜΑΧΟΣ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581" name="Line 16"/>
          <p:cNvSpPr>
            <a:spLocks noChangeShapeType="1"/>
          </p:cNvSpPr>
          <p:nvPr/>
        </p:nvSpPr>
        <p:spPr bwMode="auto">
          <a:xfrm flipH="1">
            <a:off x="3124200" y="1124744"/>
            <a:ext cx="1231776" cy="184705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2" name="Line 16"/>
          <p:cNvSpPr>
            <a:spLocks noChangeShapeType="1"/>
          </p:cNvSpPr>
          <p:nvPr/>
        </p:nvSpPr>
        <p:spPr bwMode="auto">
          <a:xfrm>
            <a:off x="4495800" y="1371600"/>
            <a:ext cx="236220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7" name="Picture 3" descr="Image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t="12120" r="3951" b="12122"/>
          <a:stretch>
            <a:fillRect/>
          </a:stretch>
        </p:blipFill>
        <p:spPr bwMode="auto">
          <a:xfrm>
            <a:off x="4427984" y="1556792"/>
            <a:ext cx="4427984" cy="4312971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99992" y="1196752"/>
            <a:ext cx="3240360" cy="208823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M BOWEL IM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lum bright="-20000"/>
          </a:blip>
          <a:srcRect l="7321" b="8888"/>
          <a:stretch>
            <a:fillRect/>
          </a:stretch>
        </p:blipFill>
        <p:spPr bwMode="auto">
          <a:xfrm>
            <a:off x="1763688" y="1035514"/>
            <a:ext cx="5184576" cy="559388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0" y="2057400"/>
            <a:ext cx="228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839888" y="1708524"/>
            <a:ext cx="1188132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ΔΑΚΤΥΛΟ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2678088" y="2011044"/>
            <a:ext cx="409309" cy="19875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4229472" y="364801"/>
            <a:ext cx="88683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ΣΤΟΜΑΧΟΣ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5724128" y="3573016"/>
            <a:ext cx="1023272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ΝΗΣΤΙΔΑ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10" name="Line 19"/>
          <p:cNvSpPr>
            <a:spLocks noChangeShapeType="1"/>
          </p:cNvSpPr>
          <p:nvPr/>
        </p:nvSpPr>
        <p:spPr bwMode="auto">
          <a:xfrm>
            <a:off x="4964088" y="467148"/>
            <a:ext cx="682181" cy="6625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15816" y="332656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ΛΕΠΤΟ ΕΝΤΕΡΟ</a:t>
            </a:r>
            <a:endParaRPr lang="el-GR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CASES\new cases\jej ill1.jp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/>
          <a:srcRect l="1587" t="4314" r="3175"/>
          <a:stretch>
            <a:fillRect/>
          </a:stretch>
        </p:blipFill>
        <p:spPr>
          <a:xfrm>
            <a:off x="2369840" y="925736"/>
            <a:ext cx="4572000" cy="5689600"/>
          </a:xfrm>
          <a:ln>
            <a:solidFill>
              <a:srgbClr val="0070C0"/>
            </a:solidFill>
          </a:ln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3737992" y="4557936"/>
            <a:ext cx="79648" cy="3139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696072" y="4862736"/>
            <a:ext cx="609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ΕΙΛΕΟΣ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915816" y="332656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ΛΕΠΤΟ ΕΝΤΕΡΟ</a:t>
            </a:r>
            <a:endParaRPr lang="el-GR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875040" y="1662336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JEJUNUM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5951240" y="1890936"/>
            <a:ext cx="457200" cy="68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gi abd\sbowell\sbftspot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6010" t="13509" r="3841" b="9729"/>
          <a:stretch>
            <a:fillRect/>
          </a:stretch>
        </p:blipFill>
        <p:spPr>
          <a:xfrm>
            <a:off x="1752600" y="1263352"/>
            <a:ext cx="5426075" cy="5334000"/>
          </a:xfrm>
          <a:noFill/>
        </p:spPr>
      </p:pic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2743200" y="3015952"/>
            <a:ext cx="14013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dirty="0" smtClean="0">
                <a:solidFill>
                  <a:schemeClr val="bg1"/>
                </a:solidFill>
                <a:latin typeface="+mj-lt"/>
              </a:rPr>
              <a:t>ΕΙΛΕΟΚΟΛΙΚΗ ΒΑΛΒΙΔΑ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75" name="TextBox 8"/>
          <p:cNvSpPr txBox="1">
            <a:spLocks noChangeArrowheads="1"/>
          </p:cNvSpPr>
          <p:nvPr/>
        </p:nvSpPr>
        <p:spPr bwMode="auto">
          <a:xfrm>
            <a:off x="4495800" y="3930352"/>
            <a:ext cx="1127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000" dirty="0" smtClean="0">
                <a:solidFill>
                  <a:schemeClr val="bg1"/>
                </a:solidFill>
                <a:latin typeface="+mj-lt"/>
              </a:rPr>
              <a:t>ΤΕΛΙΚΟΣ ΕΙΛΕΟΣΨ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905000" y="4387552"/>
            <a:ext cx="1082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000" dirty="0" smtClean="0">
                <a:solidFill>
                  <a:schemeClr val="bg1"/>
                </a:solidFill>
                <a:latin typeface="+mj-lt"/>
              </a:rPr>
              <a:t>ΣΚΩΛΗΚΟΕΙΔΗΣ ΑΠΟΦΥΣΗ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654" name="Freeform 12"/>
          <p:cNvSpPr>
            <a:spLocks noChangeArrowheads="1"/>
          </p:cNvSpPr>
          <p:nvPr/>
        </p:nvSpPr>
        <p:spPr bwMode="auto">
          <a:xfrm>
            <a:off x="4038600" y="3396952"/>
            <a:ext cx="350838" cy="1181100"/>
          </a:xfrm>
          <a:custGeom>
            <a:avLst/>
            <a:gdLst>
              <a:gd name="T0" fmla="*/ 0 w 350838"/>
              <a:gd name="T1" fmla="*/ 0 h 1181100"/>
              <a:gd name="T2" fmla="*/ 161925 w 350838"/>
              <a:gd name="T3" fmla="*/ 123825 h 1181100"/>
              <a:gd name="T4" fmla="*/ 323850 w 350838"/>
              <a:gd name="T5" fmla="*/ 400050 h 1181100"/>
              <a:gd name="T6" fmla="*/ 323850 w 350838"/>
              <a:gd name="T7" fmla="*/ 647700 h 1181100"/>
              <a:gd name="T8" fmla="*/ 342900 w 350838"/>
              <a:gd name="T9" fmla="*/ 904875 h 1181100"/>
              <a:gd name="T10" fmla="*/ 323850 w 350838"/>
              <a:gd name="T11" fmla="*/ 1181100 h 1181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0838"/>
              <a:gd name="T19" fmla="*/ 0 h 1181100"/>
              <a:gd name="T20" fmla="*/ 350838 w 350838"/>
              <a:gd name="T21" fmla="*/ 1181100 h 1181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0838" h="1181100">
                <a:moveTo>
                  <a:pt x="0" y="0"/>
                </a:moveTo>
                <a:cubicBezTo>
                  <a:pt x="53975" y="28575"/>
                  <a:pt x="107950" y="57150"/>
                  <a:pt x="161925" y="123825"/>
                </a:cubicBezTo>
                <a:cubicBezTo>
                  <a:pt x="215900" y="190500"/>
                  <a:pt x="296863" y="312738"/>
                  <a:pt x="323850" y="400050"/>
                </a:cubicBezTo>
                <a:cubicBezTo>
                  <a:pt x="350838" y="487363"/>
                  <a:pt x="320675" y="563563"/>
                  <a:pt x="323850" y="647700"/>
                </a:cubicBezTo>
                <a:cubicBezTo>
                  <a:pt x="327025" y="731837"/>
                  <a:pt x="342900" y="815975"/>
                  <a:pt x="342900" y="904875"/>
                </a:cubicBezTo>
                <a:cubicBezTo>
                  <a:pt x="342900" y="993775"/>
                  <a:pt x="333375" y="1087437"/>
                  <a:pt x="323850" y="1181100"/>
                </a:cubicBezTo>
              </a:path>
            </a:pathLst>
          </a:custGeom>
          <a:noFill/>
          <a:ln w="9525" algn="ctr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cxnSp>
        <p:nvCxnSpPr>
          <p:cNvPr id="27655" name="Straight Arrow Connector 13"/>
          <p:cNvCxnSpPr>
            <a:cxnSpLocks noChangeShapeType="1"/>
          </p:cNvCxnSpPr>
          <p:nvPr/>
        </p:nvCxnSpPr>
        <p:spPr bwMode="auto">
          <a:xfrm>
            <a:off x="3352800" y="3244552"/>
            <a:ext cx="381000" cy="228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7656" name="Straight Arrow Connector 15"/>
          <p:cNvCxnSpPr>
            <a:cxnSpLocks noChangeShapeType="1"/>
          </p:cNvCxnSpPr>
          <p:nvPr/>
        </p:nvCxnSpPr>
        <p:spPr bwMode="auto">
          <a:xfrm flipV="1">
            <a:off x="2438400" y="4235152"/>
            <a:ext cx="198438" cy="20002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3276600" y="4082752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+mj-lt"/>
              </a:rPr>
              <a:t>ΤΥΦΛΟ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99792" y="332656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ΤΕΛΙΚΟΣ ΕΙΛΕΟΣ</a:t>
            </a:r>
            <a:endParaRPr lang="el-GR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4664"/>
            <a:ext cx="4270375" cy="6172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699" name="Picture 3" descr="p101001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362200"/>
            <a:ext cx="3290888" cy="34274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700" name="Line 5"/>
          <p:cNvSpPr>
            <a:spLocks noChangeShapeType="1"/>
          </p:cNvSpPr>
          <p:nvPr/>
        </p:nvSpPr>
        <p:spPr bwMode="auto">
          <a:xfrm flipH="1">
            <a:off x="2438400" y="4495800"/>
            <a:ext cx="304800" cy="76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590800" y="42672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b="1" dirty="0" smtClean="0">
                <a:solidFill>
                  <a:schemeClr val="bg1"/>
                </a:solidFill>
                <a:latin typeface="+mj-lt"/>
              </a:rPr>
              <a:t>ΤΕΛΙΚΟΣ</a:t>
            </a:r>
          </a:p>
          <a:p>
            <a:pPr algn="ctr">
              <a:defRPr/>
            </a:pPr>
            <a:r>
              <a:rPr lang="el-GR" b="1" dirty="0" smtClean="0">
                <a:solidFill>
                  <a:schemeClr val="bg1"/>
                </a:solidFill>
                <a:latin typeface="+mj-lt"/>
              </a:rPr>
              <a:t> ΕΙΛΕΟΣ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5614979" y="762000"/>
            <a:ext cx="2595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ΠΑΧΥ ΕΝΤΕΡΟ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5616" y="4419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ΤΥΦΛΟ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4391895">
            <a:off x="488760" y="2996296"/>
            <a:ext cx="12166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ΑΝΙΟΝ</a:t>
            </a:r>
            <a:endParaRPr lang="en-US" sz="1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71600" y="879376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ΔΕ ΚΟΛΙΚΗ </a:t>
            </a:r>
          </a:p>
          <a:p>
            <a:pPr algn="ctr">
              <a:defRPr/>
            </a:pP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ΚΑΜΠΗ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20913185">
            <a:off x="1835696" y="2708920"/>
            <a:ext cx="151216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ΕΓΚΑΡΣΙΟ</a:t>
            </a:r>
            <a:endParaRPr lang="en-US" sz="1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59832" y="519336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ΑΡ ΚΟΛΙΚΗ </a:t>
            </a:r>
          </a:p>
          <a:p>
            <a:pPr algn="ctr">
              <a:defRPr/>
            </a:pP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ΚΑΜΠΗ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rot="16473351">
            <a:off x="3484455" y="2824610"/>
            <a:ext cx="19442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ΚΑΤΙΟΝ</a:t>
            </a:r>
            <a:endParaRPr lang="en-US" sz="16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71800" y="5517232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ΣΙΓΜΟΕΙΔΕΣ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45432" y="6063952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ΟΡΘΟ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8"/>
          <a:stretch>
            <a:fillRect/>
          </a:stretch>
        </p:blipFill>
        <p:spPr>
          <a:xfrm>
            <a:off x="104775" y="115888"/>
            <a:ext cx="4251325" cy="37322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6I04_A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637" y="1347453"/>
            <a:ext cx="2873635" cy="287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/>
            <a:lightRig rig="threePt" dir="t"/>
          </a:scene3d>
        </p:spPr>
      </p:pic>
      <p:pic>
        <p:nvPicPr>
          <p:cNvPr id="8" name="Picture 8" descr="6I12_A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564904"/>
            <a:ext cx="2816070" cy="281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/>
            <a:lightRig rig="threePt" dir="t"/>
          </a:scene3d>
        </p:spPr>
      </p:pic>
      <p:pic>
        <p:nvPicPr>
          <p:cNvPr id="10" name="Picture 7" descr="6I17_ABD_LABE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91210"/>
            <a:ext cx="2874094" cy="28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ages.wikia.com/athletics/images/1/13/Body_pl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2268538" cy="272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8" descr="6I04_ABD"/>
          <p:cNvPicPr>
            <a:picLocks noChangeAspect="1" noChangeArrowheads="1"/>
          </p:cNvPicPr>
          <p:nvPr/>
        </p:nvPicPr>
        <p:blipFill>
          <a:blip r:embed="rId3" cstate="print"/>
          <a:srcRect l="5476" t="16428" r="4176" b="6914"/>
          <a:stretch>
            <a:fillRect/>
          </a:stretch>
        </p:blipFill>
        <p:spPr bwMode="auto">
          <a:xfrm>
            <a:off x="611188" y="3213100"/>
            <a:ext cx="309721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abdo images normal\abdo images0017.jpg"/>
          <p:cNvPicPr>
            <a:picLocks noChangeAspect="1" noChangeArrowheads="1"/>
          </p:cNvPicPr>
          <p:nvPr/>
        </p:nvPicPr>
        <p:blipFill>
          <a:blip r:embed="rId4" cstate="print"/>
          <a:srcRect l="17670" t="7204" r="7237" b="8167"/>
          <a:stretch>
            <a:fillRect/>
          </a:stretch>
        </p:blipFill>
        <p:spPr bwMode="auto">
          <a:xfrm>
            <a:off x="3779838" y="333375"/>
            <a:ext cx="24479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G:\abdo images normal\abdo images0029.jpg"/>
          <p:cNvPicPr>
            <a:picLocks noChangeAspect="1" noChangeArrowheads="1"/>
          </p:cNvPicPr>
          <p:nvPr/>
        </p:nvPicPr>
        <p:blipFill>
          <a:blip r:embed="rId5" cstate="print"/>
          <a:srcRect l="13467" t="7948" r="19189" b="10796"/>
          <a:stretch>
            <a:fillRect/>
          </a:stretch>
        </p:blipFill>
        <p:spPr bwMode="auto">
          <a:xfrm>
            <a:off x="6300788" y="2914650"/>
            <a:ext cx="2663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1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t="10567" r="5672" b="7635"/>
          <a:stretch>
            <a:fillRect/>
          </a:stretch>
        </p:blipFill>
        <p:spPr bwMode="auto">
          <a:xfrm>
            <a:off x="0" y="609600"/>
            <a:ext cx="5334000" cy="57150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2947" name="Text Box 4"/>
          <p:cNvSpPr txBox="1">
            <a:spLocks noChangeArrowheads="1"/>
          </p:cNvSpPr>
          <p:nvPr/>
        </p:nvSpPr>
        <p:spPr bwMode="auto">
          <a:xfrm rot="-1650517">
            <a:off x="914400" y="126365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ΗΠΑΡ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2948" name="Line 5"/>
          <p:cNvSpPr>
            <a:spLocks noChangeShapeType="1"/>
          </p:cNvSpPr>
          <p:nvPr/>
        </p:nvSpPr>
        <p:spPr bwMode="auto">
          <a:xfrm>
            <a:off x="1295400" y="1600200"/>
            <a:ext cx="22860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2667000" y="685800"/>
            <a:ext cx="112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ΟΙΣΟΦΑΓΟΣ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 flipH="1">
            <a:off x="2971800" y="990600"/>
            <a:ext cx="381000" cy="2133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 flipV="1">
            <a:off x="3581400" y="4419600"/>
            <a:ext cx="892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ΣΠΛΗΝΑΣ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2057400" y="5638800"/>
            <a:ext cx="1676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ΗΜΙΔΘΑΦΡΑΓΜΑΤΑ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2953" name="Line 10"/>
          <p:cNvSpPr>
            <a:spLocks noChangeShapeType="1"/>
          </p:cNvSpPr>
          <p:nvPr/>
        </p:nvSpPr>
        <p:spPr bwMode="auto">
          <a:xfrm flipV="1">
            <a:off x="2895600" y="4191000"/>
            <a:ext cx="304800" cy="144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954" name="Line 11"/>
          <p:cNvSpPr>
            <a:spLocks noChangeShapeType="1"/>
          </p:cNvSpPr>
          <p:nvPr/>
        </p:nvSpPr>
        <p:spPr bwMode="auto">
          <a:xfrm flipH="1" flipV="1">
            <a:off x="2267744" y="4077072"/>
            <a:ext cx="465584" cy="1524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955" name="Text Box 12"/>
          <p:cNvSpPr txBox="1">
            <a:spLocks noChangeArrowheads="1"/>
          </p:cNvSpPr>
          <p:nvPr/>
        </p:nvSpPr>
        <p:spPr bwMode="auto">
          <a:xfrm>
            <a:off x="7162800" y="27432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</a:t>
            </a:r>
            <a:r>
              <a:rPr lang="en-US" sz="1000" b="1">
                <a:latin typeface="Calibri" pitchFamily="34" charset="0"/>
              </a:rPr>
              <a:t> </a:t>
            </a: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LEVEL</a:t>
            </a:r>
          </a:p>
        </p:txBody>
      </p:sp>
      <p:sp>
        <p:nvSpPr>
          <p:cNvPr id="82956" name="Text Box 13"/>
          <p:cNvSpPr txBox="1">
            <a:spLocks noChangeArrowheads="1"/>
          </p:cNvSpPr>
          <p:nvPr/>
        </p:nvSpPr>
        <p:spPr bwMode="auto">
          <a:xfrm>
            <a:off x="1524000" y="2971800"/>
            <a:ext cx="913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ΗΠΑΤΙΚΕΣ</a:t>
            </a:r>
          </a:p>
          <a:p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ΦΛΕΒΕΣ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2957" name="Freeform 14"/>
          <p:cNvSpPr>
            <a:spLocks/>
          </p:cNvSpPr>
          <p:nvPr/>
        </p:nvSpPr>
        <p:spPr bwMode="auto">
          <a:xfrm>
            <a:off x="1066800" y="3429000"/>
            <a:ext cx="838200" cy="533400"/>
          </a:xfrm>
          <a:custGeom>
            <a:avLst/>
            <a:gdLst>
              <a:gd name="T0" fmla="*/ 0 w 480"/>
              <a:gd name="T1" fmla="*/ 2147483647 h 384"/>
              <a:gd name="T2" fmla="*/ 2147483647 w 480"/>
              <a:gd name="T3" fmla="*/ 2147483647 h 384"/>
              <a:gd name="T4" fmla="*/ 2147483647 w 480"/>
              <a:gd name="T5" fmla="*/ 2147483647 h 384"/>
              <a:gd name="T6" fmla="*/ 2147483647 w 480"/>
              <a:gd name="T7" fmla="*/ 2147483647 h 384"/>
              <a:gd name="T8" fmla="*/ 2147483647 w 480"/>
              <a:gd name="T9" fmla="*/ 2147483647 h 384"/>
              <a:gd name="T10" fmla="*/ 2147483647 w 480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384"/>
              <a:gd name="T20" fmla="*/ 480 w 48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384">
                <a:moveTo>
                  <a:pt x="0" y="384"/>
                </a:moveTo>
                <a:cubicBezTo>
                  <a:pt x="12" y="376"/>
                  <a:pt x="24" y="368"/>
                  <a:pt x="48" y="336"/>
                </a:cubicBezTo>
                <a:cubicBezTo>
                  <a:pt x="72" y="304"/>
                  <a:pt x="112" y="232"/>
                  <a:pt x="144" y="192"/>
                </a:cubicBezTo>
                <a:cubicBezTo>
                  <a:pt x="176" y="152"/>
                  <a:pt x="206" y="124"/>
                  <a:pt x="240" y="96"/>
                </a:cubicBezTo>
                <a:cubicBezTo>
                  <a:pt x="274" y="68"/>
                  <a:pt x="310" y="42"/>
                  <a:pt x="350" y="26"/>
                </a:cubicBezTo>
                <a:cubicBezTo>
                  <a:pt x="390" y="10"/>
                  <a:pt x="453" y="5"/>
                  <a:pt x="480" y="0"/>
                </a:cubicBezTo>
              </a:path>
            </a:pathLst>
          </a:custGeom>
          <a:noFill/>
          <a:ln w="9525">
            <a:solidFill>
              <a:srgbClr val="FFFF00">
                <a:alpha val="25098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8" name="Freeform 15"/>
          <p:cNvSpPr>
            <a:spLocks/>
          </p:cNvSpPr>
          <p:nvPr/>
        </p:nvSpPr>
        <p:spPr bwMode="auto">
          <a:xfrm>
            <a:off x="1219200" y="3276600"/>
            <a:ext cx="704850" cy="1117600"/>
          </a:xfrm>
          <a:custGeom>
            <a:avLst/>
            <a:gdLst>
              <a:gd name="T0" fmla="*/ 0 w 444"/>
              <a:gd name="T1" fmla="*/ 2147483647 h 704"/>
              <a:gd name="T2" fmla="*/ 2147483647 w 444"/>
              <a:gd name="T3" fmla="*/ 2147483647 h 704"/>
              <a:gd name="T4" fmla="*/ 2147483647 w 444"/>
              <a:gd name="T5" fmla="*/ 2147483647 h 704"/>
              <a:gd name="T6" fmla="*/ 2147483647 w 444"/>
              <a:gd name="T7" fmla="*/ 2147483647 h 704"/>
              <a:gd name="T8" fmla="*/ 2147483647 w 444"/>
              <a:gd name="T9" fmla="*/ 2147483647 h 704"/>
              <a:gd name="T10" fmla="*/ 2147483647 w 444"/>
              <a:gd name="T11" fmla="*/ 2147483647 h 7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4"/>
              <a:gd name="T19" fmla="*/ 0 h 704"/>
              <a:gd name="T20" fmla="*/ 444 w 444"/>
              <a:gd name="T21" fmla="*/ 704 h 7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4" h="704">
                <a:moveTo>
                  <a:pt x="0" y="704"/>
                </a:moveTo>
                <a:cubicBezTo>
                  <a:pt x="22" y="680"/>
                  <a:pt x="102" y="612"/>
                  <a:pt x="132" y="560"/>
                </a:cubicBezTo>
                <a:cubicBezTo>
                  <a:pt x="162" y="508"/>
                  <a:pt x="156" y="449"/>
                  <a:pt x="178" y="393"/>
                </a:cubicBezTo>
                <a:cubicBezTo>
                  <a:pt x="200" y="337"/>
                  <a:pt x="228" y="278"/>
                  <a:pt x="262" y="226"/>
                </a:cubicBezTo>
                <a:cubicBezTo>
                  <a:pt x="296" y="174"/>
                  <a:pt x="356" y="112"/>
                  <a:pt x="384" y="80"/>
                </a:cubicBezTo>
                <a:cubicBezTo>
                  <a:pt x="412" y="48"/>
                  <a:pt x="444" y="0"/>
                  <a:pt x="432" y="32"/>
                </a:cubicBezTo>
              </a:path>
            </a:pathLst>
          </a:custGeom>
          <a:noFill/>
          <a:ln w="9525">
            <a:solidFill>
              <a:srgbClr val="FFFF00">
                <a:alpha val="25098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9" name="Oval 16"/>
          <p:cNvSpPr>
            <a:spLocks noChangeArrowheads="1"/>
          </p:cNvSpPr>
          <p:nvPr/>
        </p:nvSpPr>
        <p:spPr bwMode="auto">
          <a:xfrm>
            <a:off x="1981200" y="2895600"/>
            <a:ext cx="228600" cy="152400"/>
          </a:xfrm>
          <a:prstGeom prst="ellipse">
            <a:avLst/>
          </a:prstGeom>
          <a:noFill/>
          <a:ln w="9525">
            <a:solidFill>
              <a:srgbClr val="FFFF00">
                <a:alpha val="27843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960" name="Freeform 17"/>
          <p:cNvSpPr>
            <a:spLocks/>
          </p:cNvSpPr>
          <p:nvPr/>
        </p:nvSpPr>
        <p:spPr bwMode="auto">
          <a:xfrm>
            <a:off x="2362200" y="2514600"/>
            <a:ext cx="304800" cy="304800"/>
          </a:xfrm>
          <a:custGeom>
            <a:avLst/>
            <a:gdLst>
              <a:gd name="T0" fmla="*/ 0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0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192"/>
                </a:moveTo>
                <a:cubicBezTo>
                  <a:pt x="21" y="175"/>
                  <a:pt x="95" y="125"/>
                  <a:pt x="127" y="93"/>
                </a:cubicBezTo>
                <a:cubicBezTo>
                  <a:pt x="159" y="61"/>
                  <a:pt x="178" y="20"/>
                  <a:pt x="192" y="0"/>
                </a:cubicBezTo>
              </a:path>
            </a:pathLst>
          </a:custGeom>
          <a:noFill/>
          <a:ln w="9525">
            <a:solidFill>
              <a:srgbClr val="FFFF00">
                <a:alpha val="27843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1" name="Line 18"/>
          <p:cNvSpPr>
            <a:spLocks noChangeShapeType="1"/>
          </p:cNvSpPr>
          <p:nvPr/>
        </p:nvSpPr>
        <p:spPr bwMode="auto">
          <a:xfrm flipH="1">
            <a:off x="1981200" y="3352800"/>
            <a:ext cx="15240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962" name="Line 19"/>
          <p:cNvSpPr>
            <a:spLocks noChangeShapeType="1"/>
          </p:cNvSpPr>
          <p:nvPr/>
        </p:nvSpPr>
        <p:spPr bwMode="auto">
          <a:xfrm flipV="1">
            <a:off x="2286000" y="2743200"/>
            <a:ext cx="2286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963" name="Line 20"/>
          <p:cNvSpPr>
            <a:spLocks noChangeShapeType="1"/>
          </p:cNvSpPr>
          <p:nvPr/>
        </p:nvSpPr>
        <p:spPr bwMode="auto">
          <a:xfrm flipH="1" flipV="1">
            <a:off x="2133600" y="2895600"/>
            <a:ext cx="15240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965" name="Text Box 23"/>
          <p:cNvSpPr txBox="1">
            <a:spLocks noChangeArrowheads="1"/>
          </p:cNvSpPr>
          <p:nvPr/>
        </p:nvSpPr>
        <p:spPr bwMode="auto">
          <a:xfrm>
            <a:off x="6477000" y="3276600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1000" b="1">
              <a:latin typeface="Calibri" pitchFamily="34" charset="0"/>
            </a:endParaRPr>
          </a:p>
        </p:txBody>
      </p:sp>
      <p:sp>
        <p:nvSpPr>
          <p:cNvPr id="82966" name="Text Box 24"/>
          <p:cNvSpPr txBox="1">
            <a:spLocks noChangeArrowheads="1"/>
          </p:cNvSpPr>
          <p:nvPr/>
        </p:nvSpPr>
        <p:spPr bwMode="auto">
          <a:xfrm>
            <a:off x="6400800" y="2743200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15A</a:t>
            </a:r>
          </a:p>
        </p:txBody>
      </p:sp>
      <p:pic>
        <p:nvPicPr>
          <p:cNvPr id="82967" name="Picture 25" descr="Image15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l="8673" t="10345" r="10620"/>
          <a:stretch>
            <a:fillRect/>
          </a:stretch>
        </p:blipFill>
        <p:spPr bwMode="auto">
          <a:xfrm>
            <a:off x="5867400" y="457200"/>
            <a:ext cx="2895600" cy="39624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2968" name="Text Box 26"/>
          <p:cNvSpPr txBox="1">
            <a:spLocks noChangeArrowheads="1"/>
          </p:cNvSpPr>
          <p:nvPr/>
        </p:nvSpPr>
        <p:spPr bwMode="auto">
          <a:xfrm>
            <a:off x="6781800" y="4114800"/>
            <a:ext cx="1295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82969" name="Line 27"/>
          <p:cNvSpPr>
            <a:spLocks noChangeShapeType="1"/>
          </p:cNvSpPr>
          <p:nvPr/>
        </p:nvSpPr>
        <p:spPr bwMode="auto">
          <a:xfrm>
            <a:off x="5791200" y="762000"/>
            <a:ext cx="3124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428625" y="285750"/>
            <a:ext cx="7543800" cy="949325"/>
          </a:xfrm>
        </p:spPr>
        <p:txBody>
          <a:bodyPr/>
          <a:lstStyle/>
          <a:p>
            <a:r>
              <a:rPr lang="el-GR" dirty="0" smtClean="0"/>
              <a:t>Απεικονιστικές μέθοδοι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7206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Απλές Ακτινογραφίες</a:t>
            </a:r>
          </a:p>
          <a:p>
            <a:pPr lvl="1"/>
            <a:r>
              <a:rPr lang="el-GR" sz="1800" dirty="0" smtClean="0"/>
              <a:t>Θώρακος</a:t>
            </a:r>
          </a:p>
          <a:p>
            <a:r>
              <a:rPr lang="el-GR" sz="2000" dirty="0" smtClean="0"/>
              <a:t>Ειδικές απεικονιστικές εξετάσεις με τη χορήγηση αέρα και διαλυμάτων βαρίου</a:t>
            </a:r>
            <a:r>
              <a:rPr lang="en-US" sz="2000" dirty="0" smtClean="0"/>
              <a:t> (</a:t>
            </a:r>
            <a:r>
              <a:rPr lang="el-GR" sz="2000" dirty="0" smtClean="0"/>
              <a:t>ή </a:t>
            </a:r>
            <a:r>
              <a:rPr lang="el-GR" sz="2000" dirty="0" err="1" smtClean="0"/>
              <a:t>γαστρογραφίνης</a:t>
            </a:r>
            <a:r>
              <a:rPr lang="el-GR" sz="2000" dirty="0" smtClean="0"/>
              <a:t>)</a:t>
            </a:r>
          </a:p>
          <a:p>
            <a:pPr lvl="1"/>
            <a:r>
              <a:rPr lang="el-GR" sz="1800" dirty="0" smtClean="0"/>
              <a:t>Ακτινολογικός έλεγχος ανώτερου πεπτικού (Βαριούχο γεύμα)</a:t>
            </a:r>
          </a:p>
          <a:p>
            <a:pPr lvl="1"/>
            <a:r>
              <a:rPr lang="el-GR" sz="1800" dirty="0" err="1" smtClean="0"/>
              <a:t>Εντερόκλυση</a:t>
            </a:r>
            <a:endParaRPr lang="el-GR" sz="1800" dirty="0" smtClean="0"/>
          </a:p>
          <a:p>
            <a:pPr lvl="1"/>
            <a:r>
              <a:rPr lang="el-GR" sz="1800" dirty="0" smtClean="0"/>
              <a:t>Βαριούχος υποκλυσμός</a:t>
            </a:r>
            <a:endParaRPr lang="en-US" sz="1800" dirty="0" smtClean="0"/>
          </a:p>
          <a:p>
            <a:endParaRPr lang="el-GR" sz="2000" dirty="0" smtClean="0"/>
          </a:p>
          <a:p>
            <a:r>
              <a:rPr lang="el-GR" sz="2000" dirty="0" smtClean="0"/>
              <a:t>Αξονική τομογραφία </a:t>
            </a:r>
          </a:p>
          <a:p>
            <a:pPr lvl="1"/>
            <a:r>
              <a:rPr lang="en-US" sz="1800" dirty="0" smtClean="0"/>
              <a:t>CT </a:t>
            </a:r>
            <a:r>
              <a:rPr lang="en-US" sz="1800" dirty="0" err="1" smtClean="0"/>
              <a:t>enteroclysis</a:t>
            </a:r>
            <a:endParaRPr lang="el-GR" sz="1800" dirty="0" smtClean="0"/>
          </a:p>
          <a:p>
            <a:pPr lvl="1"/>
            <a:r>
              <a:rPr lang="en-US" sz="1800" dirty="0" smtClean="0"/>
              <a:t>CT colonoscopy</a:t>
            </a:r>
            <a:endParaRPr lang="el-GR" sz="1800" dirty="0" smtClean="0"/>
          </a:p>
          <a:p>
            <a:r>
              <a:rPr lang="el-GR" sz="2000" dirty="0" smtClean="0"/>
              <a:t>Μαγνητική τομογραφία</a:t>
            </a:r>
          </a:p>
          <a:p>
            <a:pPr lvl="1"/>
            <a:r>
              <a:rPr lang="en-US" sz="1800" dirty="0" smtClean="0"/>
              <a:t>MR </a:t>
            </a:r>
            <a:r>
              <a:rPr lang="en-US" sz="1800" dirty="0" err="1" smtClean="0"/>
              <a:t>enteroclysis</a:t>
            </a:r>
            <a:endParaRPr lang="el-GR" sz="1800" dirty="0" smtClean="0"/>
          </a:p>
          <a:p>
            <a:r>
              <a:rPr lang="el-GR" sz="2000" dirty="0" smtClean="0"/>
              <a:t>Υπέρηχοι</a:t>
            </a:r>
          </a:p>
          <a:p>
            <a:pPr lvl="1"/>
            <a:endParaRPr lang="el-GR" sz="1800" dirty="0" smtClean="0"/>
          </a:p>
          <a:p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e20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7022" t="9435" r="6973"/>
          <a:stretch>
            <a:fillRect/>
          </a:stretch>
        </p:blipFill>
        <p:spPr bwMode="auto">
          <a:xfrm>
            <a:off x="6096000" y="381000"/>
            <a:ext cx="2819400" cy="36576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83971" name="Picture 3" descr="Image2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12120" r="3951" b="12122"/>
          <a:stretch>
            <a:fillRect/>
          </a:stretch>
        </p:blipFill>
        <p:spPr bwMode="auto">
          <a:xfrm>
            <a:off x="0" y="228600"/>
            <a:ext cx="5867400" cy="57150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6172200" y="838200"/>
            <a:ext cx="2743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934200" y="37338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83974" name="Freeform 6"/>
          <p:cNvSpPr>
            <a:spLocks/>
          </p:cNvSpPr>
          <p:nvPr/>
        </p:nvSpPr>
        <p:spPr bwMode="auto">
          <a:xfrm>
            <a:off x="2133600" y="2057400"/>
            <a:ext cx="444500" cy="660400"/>
          </a:xfrm>
          <a:custGeom>
            <a:avLst/>
            <a:gdLst>
              <a:gd name="T0" fmla="*/ 2147483647 w 280"/>
              <a:gd name="T1" fmla="*/ 2147483647 h 416"/>
              <a:gd name="T2" fmla="*/ 2147483647 w 280"/>
              <a:gd name="T3" fmla="*/ 2147483647 h 416"/>
              <a:gd name="T4" fmla="*/ 2147483647 w 280"/>
              <a:gd name="T5" fmla="*/ 2147483647 h 416"/>
              <a:gd name="T6" fmla="*/ 2147483647 w 280"/>
              <a:gd name="T7" fmla="*/ 2147483647 h 416"/>
              <a:gd name="T8" fmla="*/ 2147483647 w 280"/>
              <a:gd name="T9" fmla="*/ 2147483647 h 416"/>
              <a:gd name="T10" fmla="*/ 2147483647 w 280"/>
              <a:gd name="T11" fmla="*/ 2147483647 h 416"/>
              <a:gd name="T12" fmla="*/ 2147483647 w 280"/>
              <a:gd name="T13" fmla="*/ 2147483647 h 416"/>
              <a:gd name="T14" fmla="*/ 2147483647 w 280"/>
              <a:gd name="T15" fmla="*/ 2147483647 h 416"/>
              <a:gd name="T16" fmla="*/ 2147483647 w 280"/>
              <a:gd name="T17" fmla="*/ 2147483647 h 416"/>
              <a:gd name="T18" fmla="*/ 2147483647 w 280"/>
              <a:gd name="T19" fmla="*/ 2147483647 h 416"/>
              <a:gd name="T20" fmla="*/ 2147483647 w 280"/>
              <a:gd name="T21" fmla="*/ 2147483647 h 4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0"/>
              <a:gd name="T34" fmla="*/ 0 h 416"/>
              <a:gd name="T35" fmla="*/ 280 w 280"/>
              <a:gd name="T36" fmla="*/ 416 h 4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0" h="416">
                <a:moveTo>
                  <a:pt x="120" y="104"/>
                </a:moveTo>
                <a:cubicBezTo>
                  <a:pt x="136" y="128"/>
                  <a:pt x="184" y="168"/>
                  <a:pt x="168" y="200"/>
                </a:cubicBezTo>
                <a:cubicBezTo>
                  <a:pt x="152" y="232"/>
                  <a:pt x="48" y="264"/>
                  <a:pt x="24" y="296"/>
                </a:cubicBezTo>
                <a:cubicBezTo>
                  <a:pt x="0" y="328"/>
                  <a:pt x="0" y="376"/>
                  <a:pt x="24" y="392"/>
                </a:cubicBezTo>
                <a:cubicBezTo>
                  <a:pt x="48" y="408"/>
                  <a:pt x="128" y="416"/>
                  <a:pt x="168" y="392"/>
                </a:cubicBezTo>
                <a:cubicBezTo>
                  <a:pt x="208" y="368"/>
                  <a:pt x="248" y="288"/>
                  <a:pt x="264" y="248"/>
                </a:cubicBezTo>
                <a:cubicBezTo>
                  <a:pt x="280" y="208"/>
                  <a:pt x="272" y="176"/>
                  <a:pt x="264" y="152"/>
                </a:cubicBezTo>
                <a:cubicBezTo>
                  <a:pt x="256" y="128"/>
                  <a:pt x="232" y="128"/>
                  <a:pt x="216" y="104"/>
                </a:cubicBezTo>
                <a:cubicBezTo>
                  <a:pt x="200" y="80"/>
                  <a:pt x="192" y="16"/>
                  <a:pt x="168" y="8"/>
                </a:cubicBezTo>
                <a:cubicBezTo>
                  <a:pt x="144" y="0"/>
                  <a:pt x="80" y="40"/>
                  <a:pt x="72" y="56"/>
                </a:cubicBezTo>
                <a:cubicBezTo>
                  <a:pt x="64" y="72"/>
                  <a:pt x="104" y="80"/>
                  <a:pt x="120" y="104"/>
                </a:cubicBezTo>
                <a:close/>
              </a:path>
            </a:pathLst>
          </a:custGeom>
          <a:noFill/>
          <a:ln w="9525">
            <a:solidFill>
              <a:srgbClr val="FFFF00">
                <a:alpha val="38039"/>
              </a:srgb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33400" y="533400"/>
            <a:ext cx="1120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ΠΥΛΑΙΑ ΦΛ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1524000" y="1066800"/>
            <a:ext cx="762000" cy="144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 rot="634411" flipV="1">
            <a:off x="759514" y="5481609"/>
            <a:ext cx="1299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ΔΕ ΝΕΦΡΟΣ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1447800" y="4343400"/>
            <a:ext cx="38100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343400" y="914400"/>
            <a:ext cx="104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ΣΤΟΜΑΧΟΣ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4419600" y="1219200"/>
            <a:ext cx="22860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3886200" y="2971800"/>
            <a:ext cx="1045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ΤΡΟΦΕΣ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3276600" y="5562600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ΕΠΙΝΕΦΡΙΔΙΑ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H="1" flipV="1">
            <a:off x="3581400" y="3657600"/>
            <a:ext cx="381000" cy="2057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H="1" flipV="1">
            <a:off x="2362200" y="3505200"/>
            <a:ext cx="1600200" cy="2209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age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t="11224" r="5463" b="14285"/>
          <a:stretch>
            <a:fillRect/>
          </a:stretch>
        </p:blipFill>
        <p:spPr bwMode="auto">
          <a:xfrm>
            <a:off x="0" y="228600"/>
            <a:ext cx="5715000" cy="55626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l="4878" t="9662" r="9756"/>
          <a:stretch>
            <a:fillRect/>
          </a:stretch>
        </p:blipFill>
        <p:spPr bwMode="auto">
          <a:xfrm>
            <a:off x="6172200" y="685800"/>
            <a:ext cx="2667000" cy="356235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010400" y="3962400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6172200" y="1219200"/>
            <a:ext cx="2590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ΔΕ ΝΕΦΡΟΣ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V="1">
            <a:off x="1143000" y="4267200"/>
            <a:ext cx="38100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962400" y="53340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ΑΡ ΝΕΦΡΟΣ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H="1" flipV="1">
            <a:off x="3886200" y="4343400"/>
            <a:ext cx="533400" cy="1143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895600" y="3048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124200" y="2590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438400" y="28956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362200" y="25908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28600" y="457200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1-</a:t>
            </a: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ΑΟΡΤΗ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2-</a:t>
            </a: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ΚΟΙΛΙΑΚΗ ΑΡΤΗΡΙΑ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3-</a:t>
            </a: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ΚΚΦ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4-</a:t>
            </a: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ΠΥΛΑΙΑ ΦΛ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mage25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7143" t="9804" r="11905"/>
          <a:stretch>
            <a:fillRect/>
          </a:stretch>
        </p:blipFill>
        <p:spPr bwMode="auto">
          <a:xfrm>
            <a:off x="6172200" y="762000"/>
            <a:ext cx="2590800" cy="35052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86019" name="Picture 3" descr="Image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15018" r="5859" b="10745"/>
          <a:stretch>
            <a:fillRect/>
          </a:stretch>
        </p:blipFill>
        <p:spPr bwMode="auto">
          <a:xfrm>
            <a:off x="0" y="228600"/>
            <a:ext cx="5943600" cy="57912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934200" y="40386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86022" name="Freeform 7"/>
          <p:cNvSpPr>
            <a:spLocks/>
          </p:cNvSpPr>
          <p:nvPr/>
        </p:nvSpPr>
        <p:spPr bwMode="auto">
          <a:xfrm>
            <a:off x="2971800" y="1981200"/>
            <a:ext cx="1073150" cy="936625"/>
          </a:xfrm>
          <a:custGeom>
            <a:avLst/>
            <a:gdLst>
              <a:gd name="T0" fmla="*/ 0 w 676"/>
              <a:gd name="T1" fmla="*/ 2147483647 h 590"/>
              <a:gd name="T2" fmla="*/ 2147483647 w 676"/>
              <a:gd name="T3" fmla="*/ 2147483647 h 590"/>
              <a:gd name="T4" fmla="*/ 2147483647 w 676"/>
              <a:gd name="T5" fmla="*/ 2147483647 h 590"/>
              <a:gd name="T6" fmla="*/ 2147483647 w 676"/>
              <a:gd name="T7" fmla="*/ 2147483647 h 590"/>
              <a:gd name="T8" fmla="*/ 2147483647 w 676"/>
              <a:gd name="T9" fmla="*/ 2147483647 h 590"/>
              <a:gd name="T10" fmla="*/ 2147483647 w 676"/>
              <a:gd name="T11" fmla="*/ 2147483647 h 590"/>
              <a:gd name="T12" fmla="*/ 2147483647 w 676"/>
              <a:gd name="T13" fmla="*/ 2147483647 h 590"/>
              <a:gd name="T14" fmla="*/ 2147483647 w 676"/>
              <a:gd name="T15" fmla="*/ 2147483647 h 590"/>
              <a:gd name="T16" fmla="*/ 2147483647 w 676"/>
              <a:gd name="T17" fmla="*/ 2147483647 h 590"/>
              <a:gd name="T18" fmla="*/ 2147483647 w 676"/>
              <a:gd name="T19" fmla="*/ 2147483647 h 590"/>
              <a:gd name="T20" fmla="*/ 2147483647 w 676"/>
              <a:gd name="T21" fmla="*/ 2147483647 h 590"/>
              <a:gd name="T22" fmla="*/ 2147483647 w 676"/>
              <a:gd name="T23" fmla="*/ 2147483647 h 590"/>
              <a:gd name="T24" fmla="*/ 2147483647 w 676"/>
              <a:gd name="T25" fmla="*/ 2147483647 h 590"/>
              <a:gd name="T26" fmla="*/ 2147483647 w 676"/>
              <a:gd name="T27" fmla="*/ 2147483647 h 590"/>
              <a:gd name="T28" fmla="*/ 2147483647 w 676"/>
              <a:gd name="T29" fmla="*/ 2147483647 h 590"/>
              <a:gd name="T30" fmla="*/ 0 w 676"/>
              <a:gd name="T31" fmla="*/ 2147483647 h 5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76"/>
              <a:gd name="T49" fmla="*/ 0 h 590"/>
              <a:gd name="T50" fmla="*/ 676 w 676"/>
              <a:gd name="T51" fmla="*/ 590 h 5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76" h="590">
                <a:moveTo>
                  <a:pt x="0" y="194"/>
                </a:moveTo>
                <a:cubicBezTo>
                  <a:pt x="0" y="162"/>
                  <a:pt x="56" y="122"/>
                  <a:pt x="96" y="98"/>
                </a:cubicBezTo>
                <a:cubicBezTo>
                  <a:pt x="136" y="74"/>
                  <a:pt x="198" y="64"/>
                  <a:pt x="240" y="50"/>
                </a:cubicBezTo>
                <a:cubicBezTo>
                  <a:pt x="282" y="36"/>
                  <a:pt x="307" y="0"/>
                  <a:pt x="350" y="14"/>
                </a:cubicBezTo>
                <a:cubicBezTo>
                  <a:pt x="393" y="28"/>
                  <a:pt x="469" y="89"/>
                  <a:pt x="499" y="135"/>
                </a:cubicBezTo>
                <a:cubicBezTo>
                  <a:pt x="529" y="181"/>
                  <a:pt x="507" y="232"/>
                  <a:pt x="528" y="290"/>
                </a:cubicBezTo>
                <a:cubicBezTo>
                  <a:pt x="549" y="348"/>
                  <a:pt x="600" y="434"/>
                  <a:pt x="624" y="482"/>
                </a:cubicBezTo>
                <a:cubicBezTo>
                  <a:pt x="648" y="530"/>
                  <a:pt x="676" y="566"/>
                  <a:pt x="672" y="578"/>
                </a:cubicBezTo>
                <a:cubicBezTo>
                  <a:pt x="668" y="590"/>
                  <a:pt x="622" y="571"/>
                  <a:pt x="601" y="553"/>
                </a:cubicBezTo>
                <a:cubicBezTo>
                  <a:pt x="580" y="535"/>
                  <a:pt x="570" y="506"/>
                  <a:pt x="545" y="469"/>
                </a:cubicBezTo>
                <a:cubicBezTo>
                  <a:pt x="520" y="432"/>
                  <a:pt x="478" y="370"/>
                  <a:pt x="452" y="330"/>
                </a:cubicBezTo>
                <a:cubicBezTo>
                  <a:pt x="426" y="290"/>
                  <a:pt x="412" y="258"/>
                  <a:pt x="387" y="228"/>
                </a:cubicBezTo>
                <a:cubicBezTo>
                  <a:pt x="362" y="198"/>
                  <a:pt x="343" y="165"/>
                  <a:pt x="303" y="153"/>
                </a:cubicBezTo>
                <a:cubicBezTo>
                  <a:pt x="263" y="141"/>
                  <a:pt x="185" y="138"/>
                  <a:pt x="146" y="153"/>
                </a:cubicBezTo>
                <a:cubicBezTo>
                  <a:pt x="107" y="168"/>
                  <a:pt x="95" y="239"/>
                  <a:pt x="71" y="246"/>
                </a:cubicBezTo>
                <a:cubicBezTo>
                  <a:pt x="47" y="253"/>
                  <a:pt x="15" y="205"/>
                  <a:pt x="0" y="194"/>
                </a:cubicBezTo>
                <a:close/>
              </a:path>
            </a:pathLst>
          </a:custGeom>
          <a:noFill/>
          <a:ln w="9525">
            <a:solidFill>
              <a:srgbClr val="FFFF00">
                <a:alpha val="76077"/>
              </a:srgb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3048000" y="304800"/>
            <a:ext cx="13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ΠΑΝΚΡΕΑΣ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6024" name="Line 9"/>
          <p:cNvSpPr>
            <a:spLocks noChangeShapeType="1"/>
          </p:cNvSpPr>
          <p:nvPr/>
        </p:nvSpPr>
        <p:spPr bwMode="auto">
          <a:xfrm flipH="1">
            <a:off x="3505200" y="685800"/>
            <a:ext cx="152400" cy="144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6025" name="Text Box 10"/>
          <p:cNvSpPr txBox="1">
            <a:spLocks noChangeArrowheads="1"/>
          </p:cNvSpPr>
          <p:nvPr/>
        </p:nvSpPr>
        <p:spPr bwMode="auto">
          <a:xfrm rot="-915307">
            <a:off x="4540633" y="4638414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ΑΠΟΤΙΤΑΝΩΣΕΙΣ ΣΤΟ ΣΠΛΗΝΑ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 flipH="1" flipV="1">
            <a:off x="4953000" y="4191000"/>
            <a:ext cx="9144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 flipH="1" flipV="1">
            <a:off x="5257800" y="3733800"/>
            <a:ext cx="60960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6028" name="Freeform 13"/>
          <p:cNvSpPr>
            <a:spLocks/>
          </p:cNvSpPr>
          <p:nvPr/>
        </p:nvSpPr>
        <p:spPr bwMode="auto">
          <a:xfrm>
            <a:off x="3810000" y="2971800"/>
            <a:ext cx="773113" cy="736600"/>
          </a:xfrm>
          <a:custGeom>
            <a:avLst/>
            <a:gdLst>
              <a:gd name="T0" fmla="*/ 2147483647 w 487"/>
              <a:gd name="T1" fmla="*/ 2147483647 h 464"/>
              <a:gd name="T2" fmla="*/ 2147483647 w 487"/>
              <a:gd name="T3" fmla="*/ 2147483647 h 464"/>
              <a:gd name="T4" fmla="*/ 2147483647 w 487"/>
              <a:gd name="T5" fmla="*/ 2147483647 h 464"/>
              <a:gd name="T6" fmla="*/ 2147483647 w 487"/>
              <a:gd name="T7" fmla="*/ 2147483647 h 464"/>
              <a:gd name="T8" fmla="*/ 2147483647 w 487"/>
              <a:gd name="T9" fmla="*/ 2147483647 h 464"/>
              <a:gd name="T10" fmla="*/ 2147483647 w 487"/>
              <a:gd name="T11" fmla="*/ 2147483647 h 464"/>
              <a:gd name="T12" fmla="*/ 2147483647 w 487"/>
              <a:gd name="T13" fmla="*/ 2147483647 h 464"/>
              <a:gd name="T14" fmla="*/ 2147483647 w 487"/>
              <a:gd name="T15" fmla="*/ 2147483647 h 464"/>
              <a:gd name="T16" fmla="*/ 2147483647 w 487"/>
              <a:gd name="T17" fmla="*/ 2147483647 h 464"/>
              <a:gd name="T18" fmla="*/ 2147483647 w 487"/>
              <a:gd name="T19" fmla="*/ 2147483647 h 464"/>
              <a:gd name="T20" fmla="*/ 2147483647 w 487"/>
              <a:gd name="T21" fmla="*/ 2147483647 h 464"/>
              <a:gd name="T22" fmla="*/ 2147483647 w 487"/>
              <a:gd name="T23" fmla="*/ 2147483647 h 4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7"/>
              <a:gd name="T37" fmla="*/ 0 h 464"/>
              <a:gd name="T38" fmla="*/ 487 w 487"/>
              <a:gd name="T39" fmla="*/ 464 h 4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7" h="464">
                <a:moveTo>
                  <a:pt x="471" y="416"/>
                </a:moveTo>
                <a:cubicBezTo>
                  <a:pt x="455" y="384"/>
                  <a:pt x="375" y="320"/>
                  <a:pt x="327" y="272"/>
                </a:cubicBezTo>
                <a:cubicBezTo>
                  <a:pt x="279" y="224"/>
                  <a:pt x="217" y="164"/>
                  <a:pt x="183" y="128"/>
                </a:cubicBezTo>
                <a:cubicBezTo>
                  <a:pt x="149" y="92"/>
                  <a:pt x="143" y="79"/>
                  <a:pt x="120" y="58"/>
                </a:cubicBezTo>
                <a:cubicBezTo>
                  <a:pt x="97" y="37"/>
                  <a:pt x="64" y="0"/>
                  <a:pt x="45" y="3"/>
                </a:cubicBezTo>
                <a:cubicBezTo>
                  <a:pt x="26" y="6"/>
                  <a:pt x="0" y="52"/>
                  <a:pt x="8" y="77"/>
                </a:cubicBezTo>
                <a:cubicBezTo>
                  <a:pt x="16" y="102"/>
                  <a:pt x="63" y="126"/>
                  <a:pt x="92" y="151"/>
                </a:cubicBezTo>
                <a:cubicBezTo>
                  <a:pt x="121" y="176"/>
                  <a:pt x="160" y="204"/>
                  <a:pt x="183" y="224"/>
                </a:cubicBezTo>
                <a:cubicBezTo>
                  <a:pt x="206" y="244"/>
                  <a:pt x="199" y="240"/>
                  <a:pt x="231" y="272"/>
                </a:cubicBezTo>
                <a:cubicBezTo>
                  <a:pt x="263" y="304"/>
                  <a:pt x="343" y="384"/>
                  <a:pt x="375" y="416"/>
                </a:cubicBezTo>
                <a:cubicBezTo>
                  <a:pt x="407" y="448"/>
                  <a:pt x="407" y="464"/>
                  <a:pt x="423" y="464"/>
                </a:cubicBezTo>
                <a:cubicBezTo>
                  <a:pt x="439" y="464"/>
                  <a:pt x="487" y="448"/>
                  <a:pt x="471" y="416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6029" name="Freeform 14"/>
          <p:cNvSpPr>
            <a:spLocks/>
          </p:cNvSpPr>
          <p:nvPr/>
        </p:nvSpPr>
        <p:spPr bwMode="auto">
          <a:xfrm rot="599767">
            <a:off x="2819400" y="2209800"/>
            <a:ext cx="908050" cy="536575"/>
          </a:xfrm>
          <a:custGeom>
            <a:avLst/>
            <a:gdLst>
              <a:gd name="T0" fmla="*/ 2147483647 w 572"/>
              <a:gd name="T1" fmla="*/ 2147483647 h 242"/>
              <a:gd name="T2" fmla="*/ 2147483647 w 572"/>
              <a:gd name="T3" fmla="*/ 2147483647 h 242"/>
              <a:gd name="T4" fmla="*/ 2147483647 w 572"/>
              <a:gd name="T5" fmla="*/ 2147483647 h 242"/>
              <a:gd name="T6" fmla="*/ 2147483647 w 572"/>
              <a:gd name="T7" fmla="*/ 2147483647 h 242"/>
              <a:gd name="T8" fmla="*/ 2147483647 w 572"/>
              <a:gd name="T9" fmla="*/ 2147483647 h 242"/>
              <a:gd name="T10" fmla="*/ 2147483647 w 572"/>
              <a:gd name="T11" fmla="*/ 2147483647 h 242"/>
              <a:gd name="T12" fmla="*/ 2147483647 w 572"/>
              <a:gd name="T13" fmla="*/ 2147483647 h 242"/>
              <a:gd name="T14" fmla="*/ 2147483647 w 572"/>
              <a:gd name="T15" fmla="*/ 2147483647 h 242"/>
              <a:gd name="T16" fmla="*/ 2147483647 w 572"/>
              <a:gd name="T17" fmla="*/ 2147483647 h 242"/>
              <a:gd name="T18" fmla="*/ 2147483647 w 572"/>
              <a:gd name="T19" fmla="*/ 2147483647 h 242"/>
              <a:gd name="T20" fmla="*/ 2147483647 w 572"/>
              <a:gd name="T21" fmla="*/ 2147483647 h 242"/>
              <a:gd name="T22" fmla="*/ 2147483647 w 572"/>
              <a:gd name="T23" fmla="*/ 2147483647 h 242"/>
              <a:gd name="T24" fmla="*/ 2147483647 w 572"/>
              <a:gd name="T25" fmla="*/ 2147483647 h 242"/>
              <a:gd name="T26" fmla="*/ 2147483647 w 572"/>
              <a:gd name="T27" fmla="*/ 2147483647 h 242"/>
              <a:gd name="T28" fmla="*/ 2147483647 w 572"/>
              <a:gd name="T29" fmla="*/ 2147483647 h 2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2"/>
              <a:gd name="T46" fmla="*/ 0 h 242"/>
              <a:gd name="T47" fmla="*/ 572 w 572"/>
              <a:gd name="T48" fmla="*/ 242 h 2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2" h="242">
                <a:moveTo>
                  <a:pt x="564" y="197"/>
                </a:moveTo>
                <a:cubicBezTo>
                  <a:pt x="572" y="185"/>
                  <a:pt x="564" y="126"/>
                  <a:pt x="547" y="101"/>
                </a:cubicBezTo>
                <a:cubicBezTo>
                  <a:pt x="530" y="76"/>
                  <a:pt x="492" y="61"/>
                  <a:pt x="463" y="45"/>
                </a:cubicBezTo>
                <a:cubicBezTo>
                  <a:pt x="434" y="29"/>
                  <a:pt x="405" y="10"/>
                  <a:pt x="372" y="5"/>
                </a:cubicBezTo>
                <a:cubicBezTo>
                  <a:pt x="339" y="0"/>
                  <a:pt x="305" y="0"/>
                  <a:pt x="265" y="16"/>
                </a:cubicBezTo>
                <a:cubicBezTo>
                  <a:pt x="225" y="32"/>
                  <a:pt x="169" y="84"/>
                  <a:pt x="132" y="101"/>
                </a:cubicBezTo>
                <a:cubicBezTo>
                  <a:pt x="95" y="118"/>
                  <a:pt x="66" y="111"/>
                  <a:pt x="45" y="120"/>
                </a:cubicBezTo>
                <a:cubicBezTo>
                  <a:pt x="24" y="129"/>
                  <a:pt x="8" y="137"/>
                  <a:pt x="8" y="157"/>
                </a:cubicBezTo>
                <a:cubicBezTo>
                  <a:pt x="8" y="177"/>
                  <a:pt x="0" y="236"/>
                  <a:pt x="42" y="239"/>
                </a:cubicBezTo>
                <a:cubicBezTo>
                  <a:pt x="84" y="242"/>
                  <a:pt x="212" y="190"/>
                  <a:pt x="259" y="175"/>
                </a:cubicBezTo>
                <a:cubicBezTo>
                  <a:pt x="306" y="160"/>
                  <a:pt x="306" y="161"/>
                  <a:pt x="324" y="149"/>
                </a:cubicBezTo>
                <a:cubicBezTo>
                  <a:pt x="342" y="137"/>
                  <a:pt x="346" y="106"/>
                  <a:pt x="370" y="101"/>
                </a:cubicBezTo>
                <a:cubicBezTo>
                  <a:pt x="394" y="96"/>
                  <a:pt x="447" y="107"/>
                  <a:pt x="469" y="119"/>
                </a:cubicBezTo>
                <a:cubicBezTo>
                  <a:pt x="491" y="131"/>
                  <a:pt x="485" y="162"/>
                  <a:pt x="501" y="175"/>
                </a:cubicBezTo>
                <a:cubicBezTo>
                  <a:pt x="517" y="188"/>
                  <a:pt x="551" y="193"/>
                  <a:pt x="564" y="197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6030" name="Text Box 15"/>
          <p:cNvSpPr txBox="1">
            <a:spLocks noChangeArrowheads="1"/>
          </p:cNvSpPr>
          <p:nvPr/>
        </p:nvSpPr>
        <p:spPr bwMode="auto">
          <a:xfrm>
            <a:off x="2895600" y="2362200"/>
            <a:ext cx="20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86031" name="Text Box 16"/>
          <p:cNvSpPr txBox="1">
            <a:spLocks noChangeArrowheads="1"/>
          </p:cNvSpPr>
          <p:nvPr/>
        </p:nvSpPr>
        <p:spPr bwMode="auto">
          <a:xfrm>
            <a:off x="3886200" y="30480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86032" name="Oval 17"/>
          <p:cNvSpPr>
            <a:spLocks noChangeArrowheads="1"/>
          </p:cNvSpPr>
          <p:nvPr/>
        </p:nvSpPr>
        <p:spPr bwMode="auto">
          <a:xfrm rot="7029071">
            <a:off x="3167063" y="2587625"/>
            <a:ext cx="304800" cy="266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6033" name="Text Box 18"/>
          <p:cNvSpPr txBox="1">
            <a:spLocks noChangeArrowheads="1"/>
          </p:cNvSpPr>
          <p:nvPr/>
        </p:nvSpPr>
        <p:spPr bwMode="auto">
          <a:xfrm>
            <a:off x="3200400" y="2590800"/>
            <a:ext cx="390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alibri" pitchFamily="34" charset="0"/>
              </a:rPr>
              <a:t>1</a:t>
            </a:r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457200" y="212824"/>
            <a:ext cx="19050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1-</a:t>
            </a: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ΑΜΑ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2-</a:t>
            </a: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ΣΠΛΗΝΙΚΗ ΦΛ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248400" y="1371600"/>
            <a:ext cx="24384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mage27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8488" t="9615" r="10957"/>
          <a:stretch>
            <a:fillRect/>
          </a:stretch>
        </p:blipFill>
        <p:spPr bwMode="auto">
          <a:xfrm>
            <a:off x="6324600" y="685800"/>
            <a:ext cx="2590800" cy="35814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87043" name="Picture 3" descr="Image2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9242" b="13734"/>
          <a:stretch>
            <a:fillRect/>
          </a:stretch>
        </p:blipFill>
        <p:spPr bwMode="auto">
          <a:xfrm>
            <a:off x="0" y="228600"/>
            <a:ext cx="6019800" cy="57150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162800" y="3962400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295400" y="381000"/>
            <a:ext cx="16002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ΣΤΡΟΓΓΥΛΟΣ ΣΥΝΔ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 flipH="1">
            <a:off x="1905000" y="762000"/>
            <a:ext cx="762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47" name="Freeform 8"/>
          <p:cNvSpPr>
            <a:spLocks/>
          </p:cNvSpPr>
          <p:nvPr/>
        </p:nvSpPr>
        <p:spPr bwMode="auto">
          <a:xfrm>
            <a:off x="3175000" y="1828800"/>
            <a:ext cx="1358900" cy="1625600"/>
          </a:xfrm>
          <a:custGeom>
            <a:avLst/>
            <a:gdLst>
              <a:gd name="T0" fmla="*/ 2147483647 w 856"/>
              <a:gd name="T1" fmla="*/ 0 h 1024"/>
              <a:gd name="T2" fmla="*/ 2147483647 w 856"/>
              <a:gd name="T3" fmla="*/ 2147483647 h 1024"/>
              <a:gd name="T4" fmla="*/ 2147483647 w 856"/>
              <a:gd name="T5" fmla="*/ 2147483647 h 1024"/>
              <a:gd name="T6" fmla="*/ 2147483647 w 856"/>
              <a:gd name="T7" fmla="*/ 2147483647 h 1024"/>
              <a:gd name="T8" fmla="*/ 2147483647 w 856"/>
              <a:gd name="T9" fmla="*/ 2147483647 h 1024"/>
              <a:gd name="T10" fmla="*/ 2147483647 w 856"/>
              <a:gd name="T11" fmla="*/ 2147483647 h 1024"/>
              <a:gd name="T12" fmla="*/ 2147483647 w 856"/>
              <a:gd name="T13" fmla="*/ 2147483647 h 1024"/>
              <a:gd name="T14" fmla="*/ 2147483647 w 856"/>
              <a:gd name="T15" fmla="*/ 2147483647 h 1024"/>
              <a:gd name="T16" fmla="*/ 2147483647 w 856"/>
              <a:gd name="T17" fmla="*/ 2147483647 h 1024"/>
              <a:gd name="T18" fmla="*/ 2147483647 w 856"/>
              <a:gd name="T19" fmla="*/ 2147483647 h 1024"/>
              <a:gd name="T20" fmla="*/ 2147483647 w 856"/>
              <a:gd name="T21" fmla="*/ 2147483647 h 1024"/>
              <a:gd name="T22" fmla="*/ 2147483647 w 856"/>
              <a:gd name="T23" fmla="*/ 2147483647 h 1024"/>
              <a:gd name="T24" fmla="*/ 2147483647 w 856"/>
              <a:gd name="T25" fmla="*/ 2147483647 h 1024"/>
              <a:gd name="T26" fmla="*/ 2147483647 w 856"/>
              <a:gd name="T27" fmla="*/ 2147483647 h 1024"/>
              <a:gd name="T28" fmla="*/ 2147483647 w 856"/>
              <a:gd name="T29" fmla="*/ 2147483647 h 1024"/>
              <a:gd name="T30" fmla="*/ 2147483647 w 856"/>
              <a:gd name="T31" fmla="*/ 2147483647 h 1024"/>
              <a:gd name="T32" fmla="*/ 2147483647 w 856"/>
              <a:gd name="T33" fmla="*/ 2147483647 h 1024"/>
              <a:gd name="T34" fmla="*/ 2147483647 w 856"/>
              <a:gd name="T35" fmla="*/ 2147483647 h 1024"/>
              <a:gd name="T36" fmla="*/ 2147483647 w 856"/>
              <a:gd name="T37" fmla="*/ 2147483647 h 1024"/>
              <a:gd name="T38" fmla="*/ 2147483647 w 856"/>
              <a:gd name="T39" fmla="*/ 2147483647 h 1024"/>
              <a:gd name="T40" fmla="*/ 2147483647 w 856"/>
              <a:gd name="T41" fmla="*/ 2147483647 h 1024"/>
              <a:gd name="T42" fmla="*/ 2147483647 w 856"/>
              <a:gd name="T43" fmla="*/ 2147483647 h 1024"/>
              <a:gd name="T44" fmla="*/ 2147483647 w 856"/>
              <a:gd name="T45" fmla="*/ 0 h 102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56"/>
              <a:gd name="T70" fmla="*/ 0 h 1024"/>
              <a:gd name="T71" fmla="*/ 856 w 856"/>
              <a:gd name="T72" fmla="*/ 1024 h 102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56" h="1024">
                <a:moveTo>
                  <a:pt x="160" y="0"/>
                </a:moveTo>
                <a:cubicBezTo>
                  <a:pt x="192" y="0"/>
                  <a:pt x="184" y="24"/>
                  <a:pt x="208" y="48"/>
                </a:cubicBezTo>
                <a:cubicBezTo>
                  <a:pt x="232" y="72"/>
                  <a:pt x="288" y="112"/>
                  <a:pt x="304" y="144"/>
                </a:cubicBezTo>
                <a:cubicBezTo>
                  <a:pt x="320" y="176"/>
                  <a:pt x="296" y="208"/>
                  <a:pt x="304" y="240"/>
                </a:cubicBezTo>
                <a:cubicBezTo>
                  <a:pt x="312" y="272"/>
                  <a:pt x="336" y="304"/>
                  <a:pt x="352" y="336"/>
                </a:cubicBezTo>
                <a:cubicBezTo>
                  <a:pt x="368" y="368"/>
                  <a:pt x="384" y="408"/>
                  <a:pt x="400" y="432"/>
                </a:cubicBezTo>
                <a:cubicBezTo>
                  <a:pt x="416" y="456"/>
                  <a:pt x="424" y="448"/>
                  <a:pt x="448" y="480"/>
                </a:cubicBezTo>
                <a:cubicBezTo>
                  <a:pt x="472" y="512"/>
                  <a:pt x="504" y="584"/>
                  <a:pt x="544" y="624"/>
                </a:cubicBezTo>
                <a:cubicBezTo>
                  <a:pt x="584" y="664"/>
                  <a:pt x="640" y="688"/>
                  <a:pt x="688" y="720"/>
                </a:cubicBezTo>
                <a:cubicBezTo>
                  <a:pt x="736" y="752"/>
                  <a:pt x="808" y="776"/>
                  <a:pt x="832" y="816"/>
                </a:cubicBezTo>
                <a:cubicBezTo>
                  <a:pt x="856" y="856"/>
                  <a:pt x="840" y="928"/>
                  <a:pt x="832" y="960"/>
                </a:cubicBezTo>
                <a:cubicBezTo>
                  <a:pt x="824" y="992"/>
                  <a:pt x="808" y="1000"/>
                  <a:pt x="784" y="1008"/>
                </a:cubicBezTo>
                <a:cubicBezTo>
                  <a:pt x="760" y="1016"/>
                  <a:pt x="720" y="1024"/>
                  <a:pt x="688" y="1008"/>
                </a:cubicBezTo>
                <a:cubicBezTo>
                  <a:pt x="656" y="992"/>
                  <a:pt x="624" y="952"/>
                  <a:pt x="592" y="912"/>
                </a:cubicBezTo>
                <a:cubicBezTo>
                  <a:pt x="560" y="872"/>
                  <a:pt x="528" y="800"/>
                  <a:pt x="496" y="768"/>
                </a:cubicBezTo>
                <a:cubicBezTo>
                  <a:pt x="464" y="736"/>
                  <a:pt x="432" y="744"/>
                  <a:pt x="400" y="720"/>
                </a:cubicBezTo>
                <a:cubicBezTo>
                  <a:pt x="368" y="696"/>
                  <a:pt x="344" y="664"/>
                  <a:pt x="304" y="624"/>
                </a:cubicBezTo>
                <a:cubicBezTo>
                  <a:pt x="264" y="584"/>
                  <a:pt x="192" y="520"/>
                  <a:pt x="160" y="480"/>
                </a:cubicBezTo>
                <a:cubicBezTo>
                  <a:pt x="128" y="440"/>
                  <a:pt x="120" y="416"/>
                  <a:pt x="112" y="384"/>
                </a:cubicBezTo>
                <a:cubicBezTo>
                  <a:pt x="104" y="352"/>
                  <a:pt x="120" y="328"/>
                  <a:pt x="112" y="288"/>
                </a:cubicBezTo>
                <a:cubicBezTo>
                  <a:pt x="104" y="248"/>
                  <a:pt x="80" y="184"/>
                  <a:pt x="64" y="144"/>
                </a:cubicBezTo>
                <a:cubicBezTo>
                  <a:pt x="48" y="104"/>
                  <a:pt x="0" y="64"/>
                  <a:pt x="16" y="48"/>
                </a:cubicBezTo>
                <a:cubicBezTo>
                  <a:pt x="32" y="32"/>
                  <a:pt x="128" y="0"/>
                  <a:pt x="160" y="0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48" name="Freeform 9"/>
          <p:cNvSpPr>
            <a:spLocks/>
          </p:cNvSpPr>
          <p:nvPr/>
        </p:nvSpPr>
        <p:spPr bwMode="auto">
          <a:xfrm>
            <a:off x="3276600" y="2514600"/>
            <a:ext cx="1265238" cy="1536700"/>
          </a:xfrm>
          <a:custGeom>
            <a:avLst/>
            <a:gdLst>
              <a:gd name="T0" fmla="*/ 2147483647 w 797"/>
              <a:gd name="T1" fmla="*/ 0 h 968"/>
              <a:gd name="T2" fmla="*/ 2147483647 w 797"/>
              <a:gd name="T3" fmla="*/ 2147483647 h 968"/>
              <a:gd name="T4" fmla="*/ 2147483647 w 797"/>
              <a:gd name="T5" fmla="*/ 2147483647 h 968"/>
              <a:gd name="T6" fmla="*/ 2147483647 w 797"/>
              <a:gd name="T7" fmla="*/ 2147483647 h 968"/>
              <a:gd name="T8" fmla="*/ 2147483647 w 797"/>
              <a:gd name="T9" fmla="*/ 2147483647 h 968"/>
              <a:gd name="T10" fmla="*/ 2147483647 w 797"/>
              <a:gd name="T11" fmla="*/ 2147483647 h 968"/>
              <a:gd name="T12" fmla="*/ 2147483647 w 797"/>
              <a:gd name="T13" fmla="*/ 2147483647 h 968"/>
              <a:gd name="T14" fmla="*/ 2147483647 w 797"/>
              <a:gd name="T15" fmla="*/ 2147483647 h 968"/>
              <a:gd name="T16" fmla="*/ 2147483647 w 797"/>
              <a:gd name="T17" fmla="*/ 2147483647 h 968"/>
              <a:gd name="T18" fmla="*/ 2147483647 w 797"/>
              <a:gd name="T19" fmla="*/ 2147483647 h 968"/>
              <a:gd name="T20" fmla="*/ 2147483647 w 797"/>
              <a:gd name="T21" fmla="*/ 2147483647 h 968"/>
              <a:gd name="T22" fmla="*/ 2147483647 w 797"/>
              <a:gd name="T23" fmla="*/ 2147483647 h 968"/>
              <a:gd name="T24" fmla="*/ 2147483647 w 797"/>
              <a:gd name="T25" fmla="*/ 2147483647 h 968"/>
              <a:gd name="T26" fmla="*/ 2147483647 w 797"/>
              <a:gd name="T27" fmla="*/ 2147483647 h 968"/>
              <a:gd name="T28" fmla="*/ 2147483647 w 797"/>
              <a:gd name="T29" fmla="*/ 2147483647 h 968"/>
              <a:gd name="T30" fmla="*/ 2147483647 w 797"/>
              <a:gd name="T31" fmla="*/ 2147483647 h 968"/>
              <a:gd name="T32" fmla="*/ 2147483647 w 797"/>
              <a:gd name="T33" fmla="*/ 2147483647 h 968"/>
              <a:gd name="T34" fmla="*/ 2147483647 w 797"/>
              <a:gd name="T35" fmla="*/ 2147483647 h 968"/>
              <a:gd name="T36" fmla="*/ 2147483647 w 797"/>
              <a:gd name="T37" fmla="*/ 2147483647 h 968"/>
              <a:gd name="T38" fmla="*/ 2147483647 w 797"/>
              <a:gd name="T39" fmla="*/ 0 h 9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97"/>
              <a:gd name="T61" fmla="*/ 0 h 968"/>
              <a:gd name="T62" fmla="*/ 797 w 797"/>
              <a:gd name="T63" fmla="*/ 968 h 9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97" h="968">
                <a:moveTo>
                  <a:pt x="125" y="0"/>
                </a:moveTo>
                <a:cubicBezTo>
                  <a:pt x="173" y="0"/>
                  <a:pt x="197" y="24"/>
                  <a:pt x="221" y="48"/>
                </a:cubicBezTo>
                <a:cubicBezTo>
                  <a:pt x="245" y="72"/>
                  <a:pt x="245" y="96"/>
                  <a:pt x="269" y="144"/>
                </a:cubicBezTo>
                <a:cubicBezTo>
                  <a:pt x="293" y="192"/>
                  <a:pt x="325" y="264"/>
                  <a:pt x="365" y="336"/>
                </a:cubicBezTo>
                <a:cubicBezTo>
                  <a:pt x="405" y="408"/>
                  <a:pt x="469" y="520"/>
                  <a:pt x="509" y="576"/>
                </a:cubicBezTo>
                <a:cubicBezTo>
                  <a:pt x="549" y="632"/>
                  <a:pt x="573" y="648"/>
                  <a:pt x="605" y="672"/>
                </a:cubicBezTo>
                <a:cubicBezTo>
                  <a:pt x="637" y="696"/>
                  <a:pt x="677" y="704"/>
                  <a:pt x="701" y="720"/>
                </a:cubicBezTo>
                <a:cubicBezTo>
                  <a:pt x="725" y="736"/>
                  <a:pt x="733" y="744"/>
                  <a:pt x="749" y="768"/>
                </a:cubicBezTo>
                <a:cubicBezTo>
                  <a:pt x="765" y="792"/>
                  <a:pt x="797" y="832"/>
                  <a:pt x="797" y="864"/>
                </a:cubicBezTo>
                <a:cubicBezTo>
                  <a:pt x="797" y="896"/>
                  <a:pt x="773" y="952"/>
                  <a:pt x="749" y="960"/>
                </a:cubicBezTo>
                <a:cubicBezTo>
                  <a:pt x="725" y="968"/>
                  <a:pt x="693" y="944"/>
                  <a:pt x="653" y="912"/>
                </a:cubicBezTo>
                <a:cubicBezTo>
                  <a:pt x="613" y="880"/>
                  <a:pt x="549" y="800"/>
                  <a:pt x="509" y="768"/>
                </a:cubicBezTo>
                <a:cubicBezTo>
                  <a:pt x="469" y="736"/>
                  <a:pt x="451" y="752"/>
                  <a:pt x="413" y="720"/>
                </a:cubicBezTo>
                <a:cubicBezTo>
                  <a:pt x="375" y="688"/>
                  <a:pt x="316" y="615"/>
                  <a:pt x="278" y="574"/>
                </a:cubicBezTo>
                <a:cubicBezTo>
                  <a:pt x="240" y="533"/>
                  <a:pt x="210" y="504"/>
                  <a:pt x="185" y="472"/>
                </a:cubicBezTo>
                <a:cubicBezTo>
                  <a:pt x="160" y="440"/>
                  <a:pt x="143" y="406"/>
                  <a:pt x="125" y="384"/>
                </a:cubicBezTo>
                <a:cubicBezTo>
                  <a:pt x="107" y="362"/>
                  <a:pt x="95" y="369"/>
                  <a:pt x="77" y="336"/>
                </a:cubicBezTo>
                <a:cubicBezTo>
                  <a:pt x="59" y="303"/>
                  <a:pt x="28" y="232"/>
                  <a:pt x="18" y="184"/>
                </a:cubicBezTo>
                <a:cubicBezTo>
                  <a:pt x="8" y="136"/>
                  <a:pt x="0" y="75"/>
                  <a:pt x="18" y="45"/>
                </a:cubicBezTo>
                <a:cubicBezTo>
                  <a:pt x="36" y="15"/>
                  <a:pt x="103" y="9"/>
                  <a:pt x="125" y="0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49" name="Freeform 10"/>
          <p:cNvSpPr>
            <a:spLocks/>
          </p:cNvSpPr>
          <p:nvPr/>
        </p:nvSpPr>
        <p:spPr bwMode="auto">
          <a:xfrm>
            <a:off x="1524000" y="2286000"/>
            <a:ext cx="563563" cy="762000"/>
          </a:xfrm>
          <a:custGeom>
            <a:avLst/>
            <a:gdLst>
              <a:gd name="T0" fmla="*/ 2147483647 w 355"/>
              <a:gd name="T1" fmla="*/ 0 h 464"/>
              <a:gd name="T2" fmla="*/ 2147483647 w 355"/>
              <a:gd name="T3" fmla="*/ 2147483647 h 464"/>
              <a:gd name="T4" fmla="*/ 2147483647 w 355"/>
              <a:gd name="T5" fmla="*/ 2147483647 h 464"/>
              <a:gd name="T6" fmla="*/ 2147483647 w 355"/>
              <a:gd name="T7" fmla="*/ 2147483647 h 464"/>
              <a:gd name="T8" fmla="*/ 2147483647 w 355"/>
              <a:gd name="T9" fmla="*/ 2147483647 h 464"/>
              <a:gd name="T10" fmla="*/ 2147483647 w 355"/>
              <a:gd name="T11" fmla="*/ 2147483647 h 464"/>
              <a:gd name="T12" fmla="*/ 2147483647 w 355"/>
              <a:gd name="T13" fmla="*/ 2147483647 h 464"/>
              <a:gd name="T14" fmla="*/ 2147483647 w 355"/>
              <a:gd name="T15" fmla="*/ 2147483647 h 464"/>
              <a:gd name="T16" fmla="*/ 2147483647 w 355"/>
              <a:gd name="T17" fmla="*/ 2147483647 h 464"/>
              <a:gd name="T18" fmla="*/ 2147483647 w 355"/>
              <a:gd name="T19" fmla="*/ 2147483647 h 464"/>
              <a:gd name="T20" fmla="*/ 2147483647 w 355"/>
              <a:gd name="T21" fmla="*/ 2147483647 h 464"/>
              <a:gd name="T22" fmla="*/ 2147483647 w 355"/>
              <a:gd name="T23" fmla="*/ 2147483647 h 464"/>
              <a:gd name="T24" fmla="*/ 2147483647 w 355"/>
              <a:gd name="T25" fmla="*/ 2147483647 h 464"/>
              <a:gd name="T26" fmla="*/ 2147483647 w 355"/>
              <a:gd name="T27" fmla="*/ 0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5"/>
              <a:gd name="T43" fmla="*/ 0 h 464"/>
              <a:gd name="T44" fmla="*/ 355 w 355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5" h="464">
                <a:moveTo>
                  <a:pt x="112" y="0"/>
                </a:moveTo>
                <a:cubicBezTo>
                  <a:pt x="152" y="0"/>
                  <a:pt x="224" y="32"/>
                  <a:pt x="256" y="48"/>
                </a:cubicBezTo>
                <a:cubicBezTo>
                  <a:pt x="288" y="64"/>
                  <a:pt x="295" y="79"/>
                  <a:pt x="304" y="96"/>
                </a:cubicBezTo>
                <a:cubicBezTo>
                  <a:pt x="313" y="113"/>
                  <a:pt x="305" y="120"/>
                  <a:pt x="313" y="152"/>
                </a:cubicBezTo>
                <a:cubicBezTo>
                  <a:pt x="321" y="184"/>
                  <a:pt x="349" y="254"/>
                  <a:pt x="352" y="288"/>
                </a:cubicBezTo>
                <a:cubicBezTo>
                  <a:pt x="355" y="322"/>
                  <a:pt x="347" y="332"/>
                  <a:pt x="331" y="356"/>
                </a:cubicBezTo>
                <a:cubicBezTo>
                  <a:pt x="315" y="380"/>
                  <a:pt x="284" y="415"/>
                  <a:pt x="256" y="432"/>
                </a:cubicBezTo>
                <a:cubicBezTo>
                  <a:pt x="228" y="449"/>
                  <a:pt x="189" y="464"/>
                  <a:pt x="164" y="458"/>
                </a:cubicBezTo>
                <a:cubicBezTo>
                  <a:pt x="139" y="452"/>
                  <a:pt x="125" y="421"/>
                  <a:pt x="108" y="393"/>
                </a:cubicBezTo>
                <a:cubicBezTo>
                  <a:pt x="91" y="365"/>
                  <a:pt x="76" y="314"/>
                  <a:pt x="64" y="288"/>
                </a:cubicBezTo>
                <a:cubicBezTo>
                  <a:pt x="52" y="262"/>
                  <a:pt x="42" y="259"/>
                  <a:pt x="34" y="235"/>
                </a:cubicBezTo>
                <a:cubicBezTo>
                  <a:pt x="26" y="211"/>
                  <a:pt x="19" y="175"/>
                  <a:pt x="16" y="144"/>
                </a:cubicBezTo>
                <a:cubicBezTo>
                  <a:pt x="13" y="113"/>
                  <a:pt x="0" y="72"/>
                  <a:pt x="16" y="48"/>
                </a:cubicBezTo>
                <a:cubicBezTo>
                  <a:pt x="32" y="24"/>
                  <a:pt x="72" y="0"/>
                  <a:pt x="112" y="0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50" name="Text Box 11"/>
          <p:cNvSpPr txBox="1">
            <a:spLocks noChangeArrowheads="1"/>
          </p:cNvSpPr>
          <p:nvPr/>
        </p:nvSpPr>
        <p:spPr bwMode="auto">
          <a:xfrm rot="2940721">
            <a:off x="3295650" y="3105150"/>
            <a:ext cx="9683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b="1" dirty="0" smtClean="0">
                <a:solidFill>
                  <a:srgbClr val="FFFF00"/>
                </a:solidFill>
                <a:latin typeface="Calibri" pitchFamily="34" charset="0"/>
              </a:rPr>
              <a:t>ΠΑΝΚΡΕΑΣ</a:t>
            </a:r>
            <a:endParaRPr lang="en-US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7051" name="Freeform 12"/>
          <p:cNvSpPr>
            <a:spLocks/>
          </p:cNvSpPr>
          <p:nvPr/>
        </p:nvSpPr>
        <p:spPr bwMode="auto">
          <a:xfrm>
            <a:off x="1752600" y="2057400"/>
            <a:ext cx="1765300" cy="1350963"/>
          </a:xfrm>
          <a:custGeom>
            <a:avLst/>
            <a:gdLst>
              <a:gd name="T0" fmla="*/ 2147483647 w 1112"/>
              <a:gd name="T1" fmla="*/ 2147483647 h 851"/>
              <a:gd name="T2" fmla="*/ 2147483647 w 1112"/>
              <a:gd name="T3" fmla="*/ 2147483647 h 851"/>
              <a:gd name="T4" fmla="*/ 2147483647 w 1112"/>
              <a:gd name="T5" fmla="*/ 2147483647 h 851"/>
              <a:gd name="T6" fmla="*/ 2147483647 w 1112"/>
              <a:gd name="T7" fmla="*/ 2147483647 h 851"/>
              <a:gd name="T8" fmla="*/ 2147483647 w 1112"/>
              <a:gd name="T9" fmla="*/ 2147483647 h 851"/>
              <a:gd name="T10" fmla="*/ 2147483647 w 1112"/>
              <a:gd name="T11" fmla="*/ 2147483647 h 851"/>
              <a:gd name="T12" fmla="*/ 2147483647 w 1112"/>
              <a:gd name="T13" fmla="*/ 2147483647 h 851"/>
              <a:gd name="T14" fmla="*/ 2147483647 w 1112"/>
              <a:gd name="T15" fmla="*/ 2147483647 h 851"/>
              <a:gd name="T16" fmla="*/ 2147483647 w 1112"/>
              <a:gd name="T17" fmla="*/ 2147483647 h 851"/>
              <a:gd name="T18" fmla="*/ 2147483647 w 1112"/>
              <a:gd name="T19" fmla="*/ 2147483647 h 851"/>
              <a:gd name="T20" fmla="*/ 2147483647 w 1112"/>
              <a:gd name="T21" fmla="*/ 2147483647 h 851"/>
              <a:gd name="T22" fmla="*/ 2147483647 w 1112"/>
              <a:gd name="T23" fmla="*/ 2147483647 h 851"/>
              <a:gd name="T24" fmla="*/ 2147483647 w 1112"/>
              <a:gd name="T25" fmla="*/ 2147483647 h 851"/>
              <a:gd name="T26" fmla="*/ 2147483647 w 1112"/>
              <a:gd name="T27" fmla="*/ 2147483647 h 851"/>
              <a:gd name="T28" fmla="*/ 2147483647 w 1112"/>
              <a:gd name="T29" fmla="*/ 2147483647 h 851"/>
              <a:gd name="T30" fmla="*/ 2147483647 w 1112"/>
              <a:gd name="T31" fmla="*/ 2147483647 h 851"/>
              <a:gd name="T32" fmla="*/ 2147483647 w 1112"/>
              <a:gd name="T33" fmla="*/ 2147483647 h 851"/>
              <a:gd name="T34" fmla="*/ 2147483647 w 1112"/>
              <a:gd name="T35" fmla="*/ 2147483647 h 851"/>
              <a:gd name="T36" fmla="*/ 2147483647 w 1112"/>
              <a:gd name="T37" fmla="*/ 2147483647 h 851"/>
              <a:gd name="T38" fmla="*/ 2147483647 w 1112"/>
              <a:gd name="T39" fmla="*/ 2147483647 h 851"/>
              <a:gd name="T40" fmla="*/ 2147483647 w 1112"/>
              <a:gd name="T41" fmla="*/ 2147483647 h 851"/>
              <a:gd name="T42" fmla="*/ 2147483647 w 1112"/>
              <a:gd name="T43" fmla="*/ 2147483647 h 851"/>
              <a:gd name="T44" fmla="*/ 2147483647 w 1112"/>
              <a:gd name="T45" fmla="*/ 2147483647 h 851"/>
              <a:gd name="T46" fmla="*/ 2147483647 w 1112"/>
              <a:gd name="T47" fmla="*/ 2147483647 h 851"/>
              <a:gd name="T48" fmla="*/ 2147483647 w 1112"/>
              <a:gd name="T49" fmla="*/ 2147483647 h 851"/>
              <a:gd name="T50" fmla="*/ 2147483647 w 1112"/>
              <a:gd name="T51" fmla="*/ 2147483647 h 851"/>
              <a:gd name="T52" fmla="*/ 2147483647 w 1112"/>
              <a:gd name="T53" fmla="*/ 2147483647 h 851"/>
              <a:gd name="T54" fmla="*/ 2147483647 w 1112"/>
              <a:gd name="T55" fmla="*/ 2147483647 h 851"/>
              <a:gd name="T56" fmla="*/ 2147483647 w 1112"/>
              <a:gd name="T57" fmla="*/ 2147483647 h 8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12"/>
              <a:gd name="T88" fmla="*/ 0 h 851"/>
              <a:gd name="T89" fmla="*/ 1112 w 1112"/>
              <a:gd name="T90" fmla="*/ 851 h 8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12" h="851">
                <a:moveTo>
                  <a:pt x="56" y="784"/>
                </a:moveTo>
                <a:cubicBezTo>
                  <a:pt x="32" y="760"/>
                  <a:pt x="0" y="712"/>
                  <a:pt x="8" y="688"/>
                </a:cubicBezTo>
                <a:cubicBezTo>
                  <a:pt x="16" y="664"/>
                  <a:pt x="72" y="664"/>
                  <a:pt x="104" y="640"/>
                </a:cubicBezTo>
                <a:cubicBezTo>
                  <a:pt x="136" y="616"/>
                  <a:pt x="176" y="576"/>
                  <a:pt x="200" y="544"/>
                </a:cubicBezTo>
                <a:cubicBezTo>
                  <a:pt x="224" y="512"/>
                  <a:pt x="240" y="480"/>
                  <a:pt x="248" y="448"/>
                </a:cubicBezTo>
                <a:cubicBezTo>
                  <a:pt x="256" y="416"/>
                  <a:pt x="248" y="384"/>
                  <a:pt x="248" y="352"/>
                </a:cubicBezTo>
                <a:cubicBezTo>
                  <a:pt x="248" y="320"/>
                  <a:pt x="240" y="288"/>
                  <a:pt x="248" y="256"/>
                </a:cubicBezTo>
                <a:cubicBezTo>
                  <a:pt x="256" y="224"/>
                  <a:pt x="272" y="184"/>
                  <a:pt x="296" y="160"/>
                </a:cubicBezTo>
                <a:cubicBezTo>
                  <a:pt x="320" y="136"/>
                  <a:pt x="360" y="120"/>
                  <a:pt x="392" y="112"/>
                </a:cubicBezTo>
                <a:cubicBezTo>
                  <a:pt x="424" y="104"/>
                  <a:pt x="448" y="112"/>
                  <a:pt x="488" y="112"/>
                </a:cubicBezTo>
                <a:cubicBezTo>
                  <a:pt x="528" y="112"/>
                  <a:pt x="594" y="116"/>
                  <a:pt x="632" y="112"/>
                </a:cubicBezTo>
                <a:cubicBezTo>
                  <a:pt x="670" y="108"/>
                  <a:pt x="685" y="93"/>
                  <a:pt x="717" y="85"/>
                </a:cubicBezTo>
                <a:cubicBezTo>
                  <a:pt x="749" y="77"/>
                  <a:pt x="782" y="75"/>
                  <a:pt x="824" y="64"/>
                </a:cubicBezTo>
                <a:cubicBezTo>
                  <a:pt x="866" y="53"/>
                  <a:pt x="928" y="24"/>
                  <a:pt x="968" y="16"/>
                </a:cubicBezTo>
                <a:cubicBezTo>
                  <a:pt x="1008" y="8"/>
                  <a:pt x="1040" y="0"/>
                  <a:pt x="1064" y="16"/>
                </a:cubicBezTo>
                <a:cubicBezTo>
                  <a:pt x="1088" y="32"/>
                  <a:pt x="1112" y="80"/>
                  <a:pt x="1112" y="112"/>
                </a:cubicBezTo>
                <a:cubicBezTo>
                  <a:pt x="1112" y="144"/>
                  <a:pt x="1080" y="176"/>
                  <a:pt x="1064" y="208"/>
                </a:cubicBezTo>
                <a:cubicBezTo>
                  <a:pt x="1048" y="240"/>
                  <a:pt x="1040" y="288"/>
                  <a:pt x="1016" y="304"/>
                </a:cubicBezTo>
                <a:cubicBezTo>
                  <a:pt x="992" y="320"/>
                  <a:pt x="960" y="304"/>
                  <a:pt x="920" y="304"/>
                </a:cubicBezTo>
                <a:cubicBezTo>
                  <a:pt x="880" y="304"/>
                  <a:pt x="815" y="305"/>
                  <a:pt x="776" y="304"/>
                </a:cubicBezTo>
                <a:cubicBezTo>
                  <a:pt x="737" y="303"/>
                  <a:pt x="720" y="294"/>
                  <a:pt x="688" y="298"/>
                </a:cubicBezTo>
                <a:cubicBezTo>
                  <a:pt x="656" y="302"/>
                  <a:pt x="619" y="309"/>
                  <a:pt x="586" y="326"/>
                </a:cubicBezTo>
                <a:cubicBezTo>
                  <a:pt x="553" y="343"/>
                  <a:pt x="520" y="372"/>
                  <a:pt x="488" y="400"/>
                </a:cubicBezTo>
                <a:cubicBezTo>
                  <a:pt x="456" y="428"/>
                  <a:pt x="419" y="464"/>
                  <a:pt x="392" y="496"/>
                </a:cubicBezTo>
                <a:cubicBezTo>
                  <a:pt x="365" y="528"/>
                  <a:pt x="341" y="563"/>
                  <a:pt x="325" y="595"/>
                </a:cubicBezTo>
                <a:cubicBezTo>
                  <a:pt x="309" y="627"/>
                  <a:pt x="307" y="649"/>
                  <a:pt x="296" y="688"/>
                </a:cubicBezTo>
                <a:cubicBezTo>
                  <a:pt x="285" y="727"/>
                  <a:pt x="284" y="803"/>
                  <a:pt x="260" y="827"/>
                </a:cubicBezTo>
                <a:cubicBezTo>
                  <a:pt x="236" y="851"/>
                  <a:pt x="186" y="839"/>
                  <a:pt x="152" y="832"/>
                </a:cubicBezTo>
                <a:cubicBezTo>
                  <a:pt x="118" y="825"/>
                  <a:pt x="80" y="808"/>
                  <a:pt x="56" y="784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52" name="Text Box 13"/>
          <p:cNvSpPr txBox="1">
            <a:spLocks noChangeArrowheads="1"/>
          </p:cNvSpPr>
          <p:nvPr/>
        </p:nvSpPr>
        <p:spPr bwMode="auto">
          <a:xfrm>
            <a:off x="2971800" y="457200"/>
            <a:ext cx="19812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ΑΝΤΡΟ ΚΑΙ ΒΟΛΒΟΣ 12ΔΑΚΤΥΛΟΥ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7053" name="Line 14"/>
          <p:cNvSpPr>
            <a:spLocks noChangeShapeType="1"/>
          </p:cNvSpPr>
          <p:nvPr/>
        </p:nvSpPr>
        <p:spPr bwMode="auto">
          <a:xfrm flipH="1">
            <a:off x="2743200" y="914400"/>
            <a:ext cx="914400" cy="144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54" name="Oval 15"/>
          <p:cNvSpPr>
            <a:spLocks noChangeArrowheads="1"/>
          </p:cNvSpPr>
          <p:nvPr/>
        </p:nvSpPr>
        <p:spPr bwMode="auto">
          <a:xfrm flipH="1" flipV="1">
            <a:off x="3124200" y="2743200"/>
            <a:ext cx="228600" cy="228600"/>
          </a:xfrm>
          <a:prstGeom prst="ellipse">
            <a:avLst/>
          </a:prstGeom>
          <a:noFill/>
          <a:ln w="9525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7055" name="Oval 16"/>
          <p:cNvSpPr>
            <a:spLocks noChangeArrowheads="1"/>
          </p:cNvSpPr>
          <p:nvPr/>
        </p:nvSpPr>
        <p:spPr bwMode="auto">
          <a:xfrm>
            <a:off x="2667000" y="19050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7056" name="Oval 17"/>
          <p:cNvSpPr>
            <a:spLocks noChangeArrowheads="1"/>
          </p:cNvSpPr>
          <p:nvPr/>
        </p:nvSpPr>
        <p:spPr bwMode="auto">
          <a:xfrm>
            <a:off x="2743200" y="2667000"/>
            <a:ext cx="304800" cy="2286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7057" name="Text Box 18"/>
          <p:cNvSpPr txBox="1">
            <a:spLocks noChangeArrowheads="1"/>
          </p:cNvSpPr>
          <p:nvPr/>
        </p:nvSpPr>
        <p:spPr bwMode="auto">
          <a:xfrm>
            <a:off x="4343400" y="5638800"/>
            <a:ext cx="533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ΑΜΑ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7058" name="Line 19"/>
          <p:cNvSpPr>
            <a:spLocks noChangeShapeType="1"/>
          </p:cNvSpPr>
          <p:nvPr/>
        </p:nvSpPr>
        <p:spPr bwMode="auto">
          <a:xfrm flipH="1" flipV="1">
            <a:off x="3276600" y="3048000"/>
            <a:ext cx="1371600" cy="2667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59" name="Text Box 20"/>
          <p:cNvSpPr txBox="1">
            <a:spLocks noChangeArrowheads="1"/>
          </p:cNvSpPr>
          <p:nvPr/>
        </p:nvSpPr>
        <p:spPr bwMode="auto">
          <a:xfrm>
            <a:off x="1371600" y="5638800"/>
            <a:ext cx="762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ΑΜΦ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7060" name="Line 21"/>
          <p:cNvSpPr>
            <a:spLocks noChangeShapeType="1"/>
          </p:cNvSpPr>
          <p:nvPr/>
        </p:nvSpPr>
        <p:spPr bwMode="auto">
          <a:xfrm flipV="1">
            <a:off x="1828800" y="2895600"/>
            <a:ext cx="990600" cy="2819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7061" name="Text Box 22"/>
          <p:cNvSpPr txBox="1">
            <a:spLocks noChangeArrowheads="1"/>
          </p:cNvSpPr>
          <p:nvPr/>
        </p:nvSpPr>
        <p:spPr bwMode="auto">
          <a:xfrm>
            <a:off x="0" y="764704"/>
            <a:ext cx="1403648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ΧΟΛΗΔΟΧΟΣ </a:t>
            </a:r>
          </a:p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ΚΥΣΤΗ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7062" name="Line 23"/>
          <p:cNvSpPr>
            <a:spLocks noChangeShapeType="1"/>
          </p:cNvSpPr>
          <p:nvPr/>
        </p:nvSpPr>
        <p:spPr bwMode="auto">
          <a:xfrm>
            <a:off x="609600" y="1219200"/>
            <a:ext cx="11430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cxnSp>
        <p:nvCxnSpPr>
          <p:cNvPr id="30" name="Straight Connector 29"/>
          <p:cNvCxnSpPr/>
          <p:nvPr/>
        </p:nvCxnSpPr>
        <p:spPr>
          <a:xfrm>
            <a:off x="6400800" y="1371600"/>
            <a:ext cx="25146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mage30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9776" t="10127" r="12277"/>
          <a:stretch>
            <a:fillRect/>
          </a:stretch>
        </p:blipFill>
        <p:spPr bwMode="auto">
          <a:xfrm>
            <a:off x="6096000" y="685800"/>
            <a:ext cx="2590800" cy="36576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88067" name="Picture 3" descr="Image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12170" r="2934" b="3734"/>
          <a:stretch>
            <a:fillRect/>
          </a:stretch>
        </p:blipFill>
        <p:spPr bwMode="auto">
          <a:xfrm>
            <a:off x="0" y="533400"/>
            <a:ext cx="5410200" cy="57912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2286000" y="5486400"/>
            <a:ext cx="7620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ΑΟΡΤΗ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8069" name="Line 6"/>
          <p:cNvSpPr>
            <a:spLocks noChangeShapeType="1"/>
          </p:cNvSpPr>
          <p:nvPr/>
        </p:nvSpPr>
        <p:spPr bwMode="auto">
          <a:xfrm flipV="1">
            <a:off x="2667000" y="3200400"/>
            <a:ext cx="152400" cy="2286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160290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ΔΕ ΝΕΦΡΙΚΗ Φ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609600" y="990600"/>
            <a:ext cx="1371600" cy="2362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3995936" y="762000"/>
            <a:ext cx="14285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ΑΡ ΝΕΦΡΙΚΗ ΦΛ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8073" name="Line 10"/>
          <p:cNvSpPr>
            <a:spLocks noChangeShapeType="1"/>
          </p:cNvSpPr>
          <p:nvPr/>
        </p:nvSpPr>
        <p:spPr bwMode="auto">
          <a:xfrm flipH="1">
            <a:off x="3505200" y="1143000"/>
            <a:ext cx="990600" cy="2209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3527425" y="5334000"/>
            <a:ext cx="15779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1000" b="1">
              <a:latin typeface="Calibri" pitchFamily="34" charset="0"/>
            </a:endParaRPr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 rot="-938535">
            <a:off x="3653633" y="5351135"/>
            <a:ext cx="16619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ΑΡ ΝΕΦΡΙΚΗ ΑΡΤ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8076" name="Line 13"/>
          <p:cNvSpPr>
            <a:spLocks noChangeShapeType="1"/>
          </p:cNvSpPr>
          <p:nvPr/>
        </p:nvSpPr>
        <p:spPr bwMode="auto">
          <a:xfrm flipH="1" flipV="1">
            <a:off x="3429000" y="3581400"/>
            <a:ext cx="990600" cy="175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8077" name="Line 14"/>
          <p:cNvSpPr>
            <a:spLocks noChangeShapeType="1"/>
          </p:cNvSpPr>
          <p:nvPr/>
        </p:nvSpPr>
        <p:spPr bwMode="auto">
          <a:xfrm flipH="1" flipV="1">
            <a:off x="3048000" y="3200400"/>
            <a:ext cx="5334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8078" name="Text Box 15"/>
          <p:cNvSpPr txBox="1">
            <a:spLocks noChangeArrowheads="1"/>
          </p:cNvSpPr>
          <p:nvPr/>
        </p:nvSpPr>
        <p:spPr bwMode="auto">
          <a:xfrm rot="-1554391">
            <a:off x="2133600" y="2890880"/>
            <a:ext cx="53340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ΚΚΦ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8079" name="Text Box 18"/>
          <p:cNvSpPr txBox="1">
            <a:spLocks noChangeArrowheads="1"/>
          </p:cNvSpPr>
          <p:nvPr/>
        </p:nvSpPr>
        <p:spPr bwMode="auto">
          <a:xfrm>
            <a:off x="6858000" y="4038600"/>
            <a:ext cx="1143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19800" y="1447800"/>
            <a:ext cx="27432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3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t="13000" r="1184" b="11000"/>
          <a:stretch>
            <a:fillRect/>
          </a:stretch>
        </p:blipFill>
        <p:spPr bwMode="auto">
          <a:xfrm>
            <a:off x="0" y="228600"/>
            <a:ext cx="6019800" cy="57912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89091" name="Picture 3" descr="Image33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l="5128" t="11539" r="7692"/>
          <a:stretch>
            <a:fillRect/>
          </a:stretch>
        </p:blipFill>
        <p:spPr bwMode="auto">
          <a:xfrm>
            <a:off x="6324600" y="685800"/>
            <a:ext cx="2590800" cy="35052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162800" y="3962400"/>
            <a:ext cx="1066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89094" name="Freeform 7"/>
          <p:cNvSpPr>
            <a:spLocks/>
          </p:cNvSpPr>
          <p:nvPr/>
        </p:nvSpPr>
        <p:spPr bwMode="auto">
          <a:xfrm>
            <a:off x="2819400" y="1600200"/>
            <a:ext cx="2022475" cy="952500"/>
          </a:xfrm>
          <a:custGeom>
            <a:avLst/>
            <a:gdLst>
              <a:gd name="T0" fmla="*/ 2147483647 w 1274"/>
              <a:gd name="T1" fmla="*/ 2147483647 h 600"/>
              <a:gd name="T2" fmla="*/ 2147483647 w 1274"/>
              <a:gd name="T3" fmla="*/ 2147483647 h 600"/>
              <a:gd name="T4" fmla="*/ 2147483647 w 1274"/>
              <a:gd name="T5" fmla="*/ 2147483647 h 600"/>
              <a:gd name="T6" fmla="*/ 2147483647 w 1274"/>
              <a:gd name="T7" fmla="*/ 2147483647 h 600"/>
              <a:gd name="T8" fmla="*/ 2147483647 w 1274"/>
              <a:gd name="T9" fmla="*/ 2147483647 h 600"/>
              <a:gd name="T10" fmla="*/ 2147483647 w 1274"/>
              <a:gd name="T11" fmla="*/ 2147483647 h 600"/>
              <a:gd name="T12" fmla="*/ 2147483647 w 1274"/>
              <a:gd name="T13" fmla="*/ 2147483647 h 600"/>
              <a:gd name="T14" fmla="*/ 2147483647 w 1274"/>
              <a:gd name="T15" fmla="*/ 2147483647 h 600"/>
              <a:gd name="T16" fmla="*/ 2147483647 w 1274"/>
              <a:gd name="T17" fmla="*/ 2147483647 h 600"/>
              <a:gd name="T18" fmla="*/ 2147483647 w 1274"/>
              <a:gd name="T19" fmla="*/ 2147483647 h 600"/>
              <a:gd name="T20" fmla="*/ 2147483647 w 1274"/>
              <a:gd name="T21" fmla="*/ 2147483647 h 600"/>
              <a:gd name="T22" fmla="*/ 2147483647 w 1274"/>
              <a:gd name="T23" fmla="*/ 2147483647 h 600"/>
              <a:gd name="T24" fmla="*/ 2147483647 w 1274"/>
              <a:gd name="T25" fmla="*/ 2147483647 h 600"/>
              <a:gd name="T26" fmla="*/ 2147483647 w 1274"/>
              <a:gd name="T27" fmla="*/ 2147483647 h 600"/>
              <a:gd name="T28" fmla="*/ 2147483647 w 1274"/>
              <a:gd name="T29" fmla="*/ 2147483647 h 600"/>
              <a:gd name="T30" fmla="*/ 2147483647 w 1274"/>
              <a:gd name="T31" fmla="*/ 2147483647 h 600"/>
              <a:gd name="T32" fmla="*/ 2147483647 w 1274"/>
              <a:gd name="T33" fmla="*/ 2147483647 h 600"/>
              <a:gd name="T34" fmla="*/ 2147483647 w 1274"/>
              <a:gd name="T35" fmla="*/ 2147483647 h 600"/>
              <a:gd name="T36" fmla="*/ 2147483647 w 1274"/>
              <a:gd name="T37" fmla="*/ 2147483647 h 600"/>
              <a:gd name="T38" fmla="*/ 2147483647 w 1274"/>
              <a:gd name="T39" fmla="*/ 2147483647 h 600"/>
              <a:gd name="T40" fmla="*/ 2147483647 w 1274"/>
              <a:gd name="T41" fmla="*/ 2147483647 h 600"/>
              <a:gd name="T42" fmla="*/ 2147483647 w 1274"/>
              <a:gd name="T43" fmla="*/ 2147483647 h 600"/>
              <a:gd name="T44" fmla="*/ 2147483647 w 1274"/>
              <a:gd name="T45" fmla="*/ 2147483647 h 600"/>
              <a:gd name="T46" fmla="*/ 2147483647 w 1274"/>
              <a:gd name="T47" fmla="*/ 2147483647 h 600"/>
              <a:gd name="T48" fmla="*/ 2147483647 w 1274"/>
              <a:gd name="T49" fmla="*/ 2147483647 h 600"/>
              <a:gd name="T50" fmla="*/ 2147483647 w 1274"/>
              <a:gd name="T51" fmla="*/ 2147483647 h 600"/>
              <a:gd name="T52" fmla="*/ 2147483647 w 1274"/>
              <a:gd name="T53" fmla="*/ 2147483647 h 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74"/>
              <a:gd name="T82" fmla="*/ 0 h 600"/>
              <a:gd name="T83" fmla="*/ 1274 w 1274"/>
              <a:gd name="T84" fmla="*/ 600 h 6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74" h="600">
                <a:moveTo>
                  <a:pt x="16" y="248"/>
                </a:moveTo>
                <a:cubicBezTo>
                  <a:pt x="32" y="200"/>
                  <a:pt x="72" y="136"/>
                  <a:pt x="112" y="104"/>
                </a:cubicBezTo>
                <a:cubicBezTo>
                  <a:pt x="152" y="72"/>
                  <a:pt x="216" y="64"/>
                  <a:pt x="256" y="56"/>
                </a:cubicBezTo>
                <a:cubicBezTo>
                  <a:pt x="296" y="48"/>
                  <a:pt x="320" y="56"/>
                  <a:pt x="352" y="56"/>
                </a:cubicBezTo>
                <a:cubicBezTo>
                  <a:pt x="384" y="56"/>
                  <a:pt x="424" y="48"/>
                  <a:pt x="448" y="56"/>
                </a:cubicBezTo>
                <a:cubicBezTo>
                  <a:pt x="472" y="64"/>
                  <a:pt x="472" y="104"/>
                  <a:pt x="496" y="104"/>
                </a:cubicBezTo>
                <a:cubicBezTo>
                  <a:pt x="520" y="104"/>
                  <a:pt x="560" y="72"/>
                  <a:pt x="592" y="56"/>
                </a:cubicBezTo>
                <a:cubicBezTo>
                  <a:pt x="624" y="40"/>
                  <a:pt x="656" y="16"/>
                  <a:pt x="688" y="8"/>
                </a:cubicBezTo>
                <a:cubicBezTo>
                  <a:pt x="720" y="0"/>
                  <a:pt x="744" y="8"/>
                  <a:pt x="784" y="8"/>
                </a:cubicBezTo>
                <a:cubicBezTo>
                  <a:pt x="824" y="8"/>
                  <a:pt x="884" y="4"/>
                  <a:pt x="928" y="8"/>
                </a:cubicBezTo>
                <a:cubicBezTo>
                  <a:pt x="972" y="12"/>
                  <a:pt x="1006" y="25"/>
                  <a:pt x="1046" y="33"/>
                </a:cubicBezTo>
                <a:cubicBezTo>
                  <a:pt x="1086" y="41"/>
                  <a:pt x="1140" y="38"/>
                  <a:pt x="1168" y="56"/>
                </a:cubicBezTo>
                <a:cubicBezTo>
                  <a:pt x="1196" y="74"/>
                  <a:pt x="1197" y="112"/>
                  <a:pt x="1213" y="144"/>
                </a:cubicBezTo>
                <a:cubicBezTo>
                  <a:pt x="1229" y="176"/>
                  <a:pt x="1258" y="208"/>
                  <a:pt x="1264" y="248"/>
                </a:cubicBezTo>
                <a:cubicBezTo>
                  <a:pt x="1270" y="288"/>
                  <a:pt x="1274" y="338"/>
                  <a:pt x="1250" y="386"/>
                </a:cubicBezTo>
                <a:cubicBezTo>
                  <a:pt x="1226" y="434"/>
                  <a:pt x="1171" y="508"/>
                  <a:pt x="1120" y="536"/>
                </a:cubicBezTo>
                <a:cubicBezTo>
                  <a:pt x="1069" y="564"/>
                  <a:pt x="991" y="553"/>
                  <a:pt x="943" y="553"/>
                </a:cubicBezTo>
                <a:cubicBezTo>
                  <a:pt x="895" y="553"/>
                  <a:pt x="866" y="539"/>
                  <a:pt x="832" y="536"/>
                </a:cubicBezTo>
                <a:cubicBezTo>
                  <a:pt x="798" y="533"/>
                  <a:pt x="768" y="544"/>
                  <a:pt x="736" y="536"/>
                </a:cubicBezTo>
                <a:cubicBezTo>
                  <a:pt x="704" y="528"/>
                  <a:pt x="672" y="480"/>
                  <a:pt x="640" y="488"/>
                </a:cubicBezTo>
                <a:cubicBezTo>
                  <a:pt x="608" y="496"/>
                  <a:pt x="576" y="568"/>
                  <a:pt x="544" y="584"/>
                </a:cubicBezTo>
                <a:cubicBezTo>
                  <a:pt x="512" y="600"/>
                  <a:pt x="488" y="588"/>
                  <a:pt x="448" y="584"/>
                </a:cubicBezTo>
                <a:cubicBezTo>
                  <a:pt x="408" y="580"/>
                  <a:pt x="350" y="578"/>
                  <a:pt x="302" y="562"/>
                </a:cubicBezTo>
                <a:cubicBezTo>
                  <a:pt x="254" y="546"/>
                  <a:pt x="200" y="508"/>
                  <a:pt x="160" y="488"/>
                </a:cubicBezTo>
                <a:cubicBezTo>
                  <a:pt x="120" y="468"/>
                  <a:pt x="88" y="456"/>
                  <a:pt x="64" y="440"/>
                </a:cubicBezTo>
                <a:cubicBezTo>
                  <a:pt x="40" y="424"/>
                  <a:pt x="24" y="424"/>
                  <a:pt x="16" y="392"/>
                </a:cubicBezTo>
                <a:cubicBezTo>
                  <a:pt x="8" y="360"/>
                  <a:pt x="0" y="296"/>
                  <a:pt x="16" y="248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2743200" y="457200"/>
            <a:ext cx="12954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ΣΤΟΜΑΧΟΣ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>
            <a:off x="3276600" y="762000"/>
            <a:ext cx="2286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097" name="Freeform 10"/>
          <p:cNvSpPr>
            <a:spLocks/>
          </p:cNvSpPr>
          <p:nvPr/>
        </p:nvSpPr>
        <p:spPr bwMode="auto">
          <a:xfrm>
            <a:off x="1371600" y="1600200"/>
            <a:ext cx="1028700" cy="1905000"/>
          </a:xfrm>
          <a:custGeom>
            <a:avLst/>
            <a:gdLst>
              <a:gd name="T0" fmla="*/ 2147483647 w 648"/>
              <a:gd name="T1" fmla="*/ 0 h 1200"/>
              <a:gd name="T2" fmla="*/ 2147483647 w 648"/>
              <a:gd name="T3" fmla="*/ 2147483647 h 1200"/>
              <a:gd name="T4" fmla="*/ 2147483647 w 648"/>
              <a:gd name="T5" fmla="*/ 2147483647 h 1200"/>
              <a:gd name="T6" fmla="*/ 2147483647 w 648"/>
              <a:gd name="T7" fmla="*/ 2147483647 h 1200"/>
              <a:gd name="T8" fmla="*/ 2147483647 w 648"/>
              <a:gd name="T9" fmla="*/ 2147483647 h 1200"/>
              <a:gd name="T10" fmla="*/ 2147483647 w 648"/>
              <a:gd name="T11" fmla="*/ 2147483647 h 1200"/>
              <a:gd name="T12" fmla="*/ 2147483647 w 648"/>
              <a:gd name="T13" fmla="*/ 2147483647 h 1200"/>
              <a:gd name="T14" fmla="*/ 2147483647 w 648"/>
              <a:gd name="T15" fmla="*/ 2147483647 h 1200"/>
              <a:gd name="T16" fmla="*/ 2147483647 w 648"/>
              <a:gd name="T17" fmla="*/ 2147483647 h 1200"/>
              <a:gd name="T18" fmla="*/ 2147483647 w 648"/>
              <a:gd name="T19" fmla="*/ 2147483647 h 1200"/>
              <a:gd name="T20" fmla="*/ 2147483647 w 648"/>
              <a:gd name="T21" fmla="*/ 2147483647 h 1200"/>
              <a:gd name="T22" fmla="*/ 2147483647 w 648"/>
              <a:gd name="T23" fmla="*/ 2147483647 h 1200"/>
              <a:gd name="T24" fmla="*/ 2147483647 w 648"/>
              <a:gd name="T25" fmla="*/ 2147483647 h 1200"/>
              <a:gd name="T26" fmla="*/ 2147483647 w 648"/>
              <a:gd name="T27" fmla="*/ 2147483647 h 1200"/>
              <a:gd name="T28" fmla="*/ 2147483647 w 648"/>
              <a:gd name="T29" fmla="*/ 2147483647 h 1200"/>
              <a:gd name="T30" fmla="*/ 2147483647 w 648"/>
              <a:gd name="T31" fmla="*/ 2147483647 h 1200"/>
              <a:gd name="T32" fmla="*/ 2147483647 w 648"/>
              <a:gd name="T33" fmla="*/ 2147483647 h 1200"/>
              <a:gd name="T34" fmla="*/ 2147483647 w 648"/>
              <a:gd name="T35" fmla="*/ 2147483647 h 1200"/>
              <a:gd name="T36" fmla="*/ 2147483647 w 648"/>
              <a:gd name="T37" fmla="*/ 2147483647 h 1200"/>
              <a:gd name="T38" fmla="*/ 2147483647 w 648"/>
              <a:gd name="T39" fmla="*/ 2147483647 h 1200"/>
              <a:gd name="T40" fmla="*/ 2147483647 w 648"/>
              <a:gd name="T41" fmla="*/ 2147483647 h 1200"/>
              <a:gd name="T42" fmla="*/ 2147483647 w 648"/>
              <a:gd name="T43" fmla="*/ 2147483647 h 1200"/>
              <a:gd name="T44" fmla="*/ 2147483647 w 648"/>
              <a:gd name="T45" fmla="*/ 2147483647 h 1200"/>
              <a:gd name="T46" fmla="*/ 2147483647 w 648"/>
              <a:gd name="T47" fmla="*/ 0 h 12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8"/>
              <a:gd name="T73" fmla="*/ 0 h 1200"/>
              <a:gd name="T74" fmla="*/ 648 w 648"/>
              <a:gd name="T75" fmla="*/ 1200 h 12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8" h="1200">
                <a:moveTo>
                  <a:pt x="448" y="0"/>
                </a:moveTo>
                <a:cubicBezTo>
                  <a:pt x="408" y="0"/>
                  <a:pt x="344" y="8"/>
                  <a:pt x="304" y="48"/>
                </a:cubicBezTo>
                <a:cubicBezTo>
                  <a:pt x="264" y="88"/>
                  <a:pt x="203" y="190"/>
                  <a:pt x="208" y="240"/>
                </a:cubicBezTo>
                <a:cubicBezTo>
                  <a:pt x="213" y="290"/>
                  <a:pt x="308" y="326"/>
                  <a:pt x="332" y="350"/>
                </a:cubicBezTo>
                <a:cubicBezTo>
                  <a:pt x="356" y="374"/>
                  <a:pt x="357" y="354"/>
                  <a:pt x="352" y="384"/>
                </a:cubicBezTo>
                <a:cubicBezTo>
                  <a:pt x="347" y="414"/>
                  <a:pt x="309" y="486"/>
                  <a:pt x="304" y="528"/>
                </a:cubicBezTo>
                <a:cubicBezTo>
                  <a:pt x="299" y="570"/>
                  <a:pt x="331" y="614"/>
                  <a:pt x="323" y="638"/>
                </a:cubicBezTo>
                <a:cubicBezTo>
                  <a:pt x="315" y="662"/>
                  <a:pt x="275" y="642"/>
                  <a:pt x="256" y="672"/>
                </a:cubicBezTo>
                <a:cubicBezTo>
                  <a:pt x="237" y="702"/>
                  <a:pt x="224" y="768"/>
                  <a:pt x="208" y="816"/>
                </a:cubicBezTo>
                <a:cubicBezTo>
                  <a:pt x="192" y="864"/>
                  <a:pt x="192" y="904"/>
                  <a:pt x="160" y="960"/>
                </a:cubicBezTo>
                <a:cubicBezTo>
                  <a:pt x="128" y="1016"/>
                  <a:pt x="0" y="1112"/>
                  <a:pt x="16" y="1152"/>
                </a:cubicBezTo>
                <a:cubicBezTo>
                  <a:pt x="32" y="1192"/>
                  <a:pt x="200" y="1200"/>
                  <a:pt x="256" y="1200"/>
                </a:cubicBezTo>
                <a:cubicBezTo>
                  <a:pt x="312" y="1200"/>
                  <a:pt x="328" y="1176"/>
                  <a:pt x="352" y="1152"/>
                </a:cubicBezTo>
                <a:cubicBezTo>
                  <a:pt x="376" y="1128"/>
                  <a:pt x="384" y="1096"/>
                  <a:pt x="400" y="1056"/>
                </a:cubicBezTo>
                <a:cubicBezTo>
                  <a:pt x="416" y="1016"/>
                  <a:pt x="440" y="952"/>
                  <a:pt x="448" y="912"/>
                </a:cubicBezTo>
                <a:cubicBezTo>
                  <a:pt x="456" y="872"/>
                  <a:pt x="427" y="849"/>
                  <a:pt x="448" y="816"/>
                </a:cubicBezTo>
                <a:cubicBezTo>
                  <a:pt x="469" y="783"/>
                  <a:pt x="549" y="744"/>
                  <a:pt x="573" y="712"/>
                </a:cubicBezTo>
                <a:cubicBezTo>
                  <a:pt x="597" y="680"/>
                  <a:pt x="581" y="663"/>
                  <a:pt x="592" y="624"/>
                </a:cubicBezTo>
                <a:cubicBezTo>
                  <a:pt x="603" y="585"/>
                  <a:pt x="632" y="520"/>
                  <a:pt x="640" y="480"/>
                </a:cubicBezTo>
                <a:cubicBezTo>
                  <a:pt x="648" y="440"/>
                  <a:pt x="640" y="432"/>
                  <a:pt x="640" y="384"/>
                </a:cubicBezTo>
                <a:cubicBezTo>
                  <a:pt x="640" y="336"/>
                  <a:pt x="648" y="232"/>
                  <a:pt x="640" y="192"/>
                </a:cubicBezTo>
                <a:cubicBezTo>
                  <a:pt x="632" y="152"/>
                  <a:pt x="608" y="168"/>
                  <a:pt x="592" y="144"/>
                </a:cubicBezTo>
                <a:cubicBezTo>
                  <a:pt x="576" y="120"/>
                  <a:pt x="576" y="72"/>
                  <a:pt x="544" y="48"/>
                </a:cubicBezTo>
                <a:cubicBezTo>
                  <a:pt x="512" y="24"/>
                  <a:pt x="488" y="0"/>
                  <a:pt x="448" y="0"/>
                </a:cubicBezTo>
                <a:close/>
              </a:path>
            </a:pathLst>
          </a:custGeom>
          <a:noFill/>
          <a:ln w="9525">
            <a:solidFill>
              <a:srgbClr val="FFFF00">
                <a:alpha val="78038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098" name="Text Box 11"/>
          <p:cNvSpPr txBox="1">
            <a:spLocks noChangeArrowheads="1"/>
          </p:cNvSpPr>
          <p:nvPr/>
        </p:nvSpPr>
        <p:spPr bwMode="auto">
          <a:xfrm>
            <a:off x="609600" y="381000"/>
            <a:ext cx="10668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ΔΕ ΚΟΛΟ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9099" name="Line 12"/>
          <p:cNvSpPr>
            <a:spLocks noChangeShapeType="1"/>
          </p:cNvSpPr>
          <p:nvPr/>
        </p:nvSpPr>
        <p:spPr bwMode="auto">
          <a:xfrm>
            <a:off x="1295400" y="609600"/>
            <a:ext cx="6096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100" name="Text Box 13"/>
          <p:cNvSpPr txBox="1">
            <a:spLocks noChangeArrowheads="1"/>
          </p:cNvSpPr>
          <p:nvPr/>
        </p:nvSpPr>
        <p:spPr bwMode="auto">
          <a:xfrm>
            <a:off x="2362200" y="5410200"/>
            <a:ext cx="15350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ΝΕΦΡΙΚΗ ΠΥΕΛΟΣ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9101" name="Line 14"/>
          <p:cNvSpPr>
            <a:spLocks noChangeShapeType="1"/>
          </p:cNvSpPr>
          <p:nvPr/>
        </p:nvSpPr>
        <p:spPr bwMode="auto">
          <a:xfrm flipH="1" flipV="1">
            <a:off x="1905000" y="3581400"/>
            <a:ext cx="685800" cy="1828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102" name="Line 15"/>
          <p:cNvSpPr>
            <a:spLocks noChangeShapeType="1"/>
          </p:cNvSpPr>
          <p:nvPr/>
        </p:nvSpPr>
        <p:spPr bwMode="auto">
          <a:xfrm flipV="1">
            <a:off x="3200400" y="3733800"/>
            <a:ext cx="838200" cy="1676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103" name="Freeform 16"/>
          <p:cNvSpPr>
            <a:spLocks/>
          </p:cNvSpPr>
          <p:nvPr/>
        </p:nvSpPr>
        <p:spPr bwMode="auto">
          <a:xfrm>
            <a:off x="3276600" y="2362200"/>
            <a:ext cx="1644650" cy="1290638"/>
          </a:xfrm>
          <a:custGeom>
            <a:avLst/>
            <a:gdLst>
              <a:gd name="T0" fmla="*/ 2147483647 w 1036"/>
              <a:gd name="T1" fmla="*/ 2147483647 h 813"/>
              <a:gd name="T2" fmla="*/ 2147483647 w 1036"/>
              <a:gd name="T3" fmla="*/ 2147483647 h 813"/>
              <a:gd name="T4" fmla="*/ 2147483647 w 1036"/>
              <a:gd name="T5" fmla="*/ 2147483647 h 813"/>
              <a:gd name="T6" fmla="*/ 2147483647 w 1036"/>
              <a:gd name="T7" fmla="*/ 2147483647 h 813"/>
              <a:gd name="T8" fmla="*/ 2147483647 w 1036"/>
              <a:gd name="T9" fmla="*/ 2147483647 h 813"/>
              <a:gd name="T10" fmla="*/ 2147483647 w 1036"/>
              <a:gd name="T11" fmla="*/ 2147483647 h 813"/>
              <a:gd name="T12" fmla="*/ 2147483647 w 1036"/>
              <a:gd name="T13" fmla="*/ 2147483647 h 813"/>
              <a:gd name="T14" fmla="*/ 2147483647 w 1036"/>
              <a:gd name="T15" fmla="*/ 2147483647 h 813"/>
              <a:gd name="T16" fmla="*/ 2147483647 w 1036"/>
              <a:gd name="T17" fmla="*/ 2147483647 h 813"/>
              <a:gd name="T18" fmla="*/ 2147483647 w 1036"/>
              <a:gd name="T19" fmla="*/ 2147483647 h 813"/>
              <a:gd name="T20" fmla="*/ 2147483647 w 1036"/>
              <a:gd name="T21" fmla="*/ 2147483647 h 813"/>
              <a:gd name="T22" fmla="*/ 2147483647 w 1036"/>
              <a:gd name="T23" fmla="*/ 2147483647 h 813"/>
              <a:gd name="T24" fmla="*/ 2147483647 w 1036"/>
              <a:gd name="T25" fmla="*/ 2147483647 h 813"/>
              <a:gd name="T26" fmla="*/ 2147483647 w 1036"/>
              <a:gd name="T27" fmla="*/ 2147483647 h 813"/>
              <a:gd name="T28" fmla="*/ 2147483647 w 1036"/>
              <a:gd name="T29" fmla="*/ 2147483647 h 813"/>
              <a:gd name="T30" fmla="*/ 2147483647 w 1036"/>
              <a:gd name="T31" fmla="*/ 2147483647 h 813"/>
              <a:gd name="T32" fmla="*/ 2147483647 w 1036"/>
              <a:gd name="T33" fmla="*/ 2147483647 h 813"/>
              <a:gd name="T34" fmla="*/ 2147483647 w 1036"/>
              <a:gd name="T35" fmla="*/ 2147483647 h 813"/>
              <a:gd name="T36" fmla="*/ 2147483647 w 1036"/>
              <a:gd name="T37" fmla="*/ 2147483647 h 813"/>
              <a:gd name="T38" fmla="*/ 2147483647 w 1036"/>
              <a:gd name="T39" fmla="*/ 2147483647 h 813"/>
              <a:gd name="T40" fmla="*/ 2147483647 w 1036"/>
              <a:gd name="T41" fmla="*/ 2147483647 h 813"/>
              <a:gd name="T42" fmla="*/ 2147483647 w 1036"/>
              <a:gd name="T43" fmla="*/ 2147483647 h 813"/>
              <a:gd name="T44" fmla="*/ 2147483647 w 1036"/>
              <a:gd name="T45" fmla="*/ 2147483647 h 813"/>
              <a:gd name="T46" fmla="*/ 2147483647 w 1036"/>
              <a:gd name="T47" fmla="*/ 2147483647 h 813"/>
              <a:gd name="T48" fmla="*/ 2147483647 w 1036"/>
              <a:gd name="T49" fmla="*/ 2147483647 h 813"/>
              <a:gd name="T50" fmla="*/ 2147483647 w 1036"/>
              <a:gd name="T51" fmla="*/ 2147483647 h 813"/>
              <a:gd name="T52" fmla="*/ 2147483647 w 1036"/>
              <a:gd name="T53" fmla="*/ 2147483647 h 813"/>
              <a:gd name="T54" fmla="*/ 2147483647 w 1036"/>
              <a:gd name="T55" fmla="*/ 2147483647 h 813"/>
              <a:gd name="T56" fmla="*/ 2147483647 w 1036"/>
              <a:gd name="T57" fmla="*/ 2147483647 h 813"/>
              <a:gd name="T58" fmla="*/ 2147483647 w 1036"/>
              <a:gd name="T59" fmla="*/ 2147483647 h 813"/>
              <a:gd name="T60" fmla="*/ 2147483647 w 1036"/>
              <a:gd name="T61" fmla="*/ 2147483647 h 813"/>
              <a:gd name="T62" fmla="*/ 2147483647 w 1036"/>
              <a:gd name="T63" fmla="*/ 2147483647 h 813"/>
              <a:gd name="T64" fmla="*/ 2147483647 w 1036"/>
              <a:gd name="T65" fmla="*/ 2147483647 h 8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36"/>
              <a:gd name="T100" fmla="*/ 0 h 813"/>
              <a:gd name="T101" fmla="*/ 1036 w 1036"/>
              <a:gd name="T102" fmla="*/ 813 h 8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36" h="813">
                <a:moveTo>
                  <a:pt x="8" y="237"/>
                </a:moveTo>
                <a:cubicBezTo>
                  <a:pt x="16" y="205"/>
                  <a:pt x="32" y="205"/>
                  <a:pt x="56" y="189"/>
                </a:cubicBezTo>
                <a:cubicBezTo>
                  <a:pt x="80" y="173"/>
                  <a:pt x="125" y="151"/>
                  <a:pt x="152" y="141"/>
                </a:cubicBezTo>
                <a:cubicBezTo>
                  <a:pt x="179" y="131"/>
                  <a:pt x="195" y="143"/>
                  <a:pt x="219" y="127"/>
                </a:cubicBezTo>
                <a:cubicBezTo>
                  <a:pt x="243" y="111"/>
                  <a:pt x="285" y="65"/>
                  <a:pt x="296" y="45"/>
                </a:cubicBezTo>
                <a:cubicBezTo>
                  <a:pt x="307" y="25"/>
                  <a:pt x="268" y="0"/>
                  <a:pt x="284" y="6"/>
                </a:cubicBezTo>
                <a:cubicBezTo>
                  <a:pt x="300" y="12"/>
                  <a:pt x="369" y="70"/>
                  <a:pt x="395" y="81"/>
                </a:cubicBezTo>
                <a:cubicBezTo>
                  <a:pt x="421" y="92"/>
                  <a:pt x="427" y="61"/>
                  <a:pt x="442" y="71"/>
                </a:cubicBezTo>
                <a:cubicBezTo>
                  <a:pt x="457" y="81"/>
                  <a:pt x="464" y="121"/>
                  <a:pt x="488" y="141"/>
                </a:cubicBezTo>
                <a:cubicBezTo>
                  <a:pt x="512" y="161"/>
                  <a:pt x="560" y="189"/>
                  <a:pt x="584" y="189"/>
                </a:cubicBezTo>
                <a:cubicBezTo>
                  <a:pt x="608" y="189"/>
                  <a:pt x="608" y="141"/>
                  <a:pt x="632" y="141"/>
                </a:cubicBezTo>
                <a:cubicBezTo>
                  <a:pt x="656" y="141"/>
                  <a:pt x="688" y="165"/>
                  <a:pt x="728" y="189"/>
                </a:cubicBezTo>
                <a:cubicBezTo>
                  <a:pt x="768" y="213"/>
                  <a:pt x="844" y="249"/>
                  <a:pt x="872" y="285"/>
                </a:cubicBezTo>
                <a:cubicBezTo>
                  <a:pt x="900" y="321"/>
                  <a:pt x="873" y="366"/>
                  <a:pt x="897" y="406"/>
                </a:cubicBezTo>
                <a:cubicBezTo>
                  <a:pt x="921" y="446"/>
                  <a:pt x="996" y="481"/>
                  <a:pt x="1016" y="525"/>
                </a:cubicBezTo>
                <a:cubicBezTo>
                  <a:pt x="1036" y="569"/>
                  <a:pt x="1016" y="629"/>
                  <a:pt x="1016" y="669"/>
                </a:cubicBezTo>
                <a:cubicBezTo>
                  <a:pt x="1016" y="709"/>
                  <a:pt x="1032" y="741"/>
                  <a:pt x="1016" y="765"/>
                </a:cubicBezTo>
                <a:cubicBezTo>
                  <a:pt x="1000" y="789"/>
                  <a:pt x="944" y="813"/>
                  <a:pt x="920" y="813"/>
                </a:cubicBezTo>
                <a:cubicBezTo>
                  <a:pt x="896" y="813"/>
                  <a:pt x="904" y="773"/>
                  <a:pt x="872" y="765"/>
                </a:cubicBezTo>
                <a:cubicBezTo>
                  <a:pt x="840" y="757"/>
                  <a:pt x="768" y="773"/>
                  <a:pt x="728" y="765"/>
                </a:cubicBezTo>
                <a:cubicBezTo>
                  <a:pt x="688" y="757"/>
                  <a:pt x="656" y="733"/>
                  <a:pt x="632" y="717"/>
                </a:cubicBezTo>
                <a:cubicBezTo>
                  <a:pt x="608" y="701"/>
                  <a:pt x="600" y="685"/>
                  <a:pt x="584" y="669"/>
                </a:cubicBezTo>
                <a:cubicBezTo>
                  <a:pt x="568" y="653"/>
                  <a:pt x="560" y="629"/>
                  <a:pt x="536" y="621"/>
                </a:cubicBezTo>
                <a:cubicBezTo>
                  <a:pt x="512" y="613"/>
                  <a:pt x="472" y="613"/>
                  <a:pt x="440" y="621"/>
                </a:cubicBezTo>
                <a:cubicBezTo>
                  <a:pt x="408" y="629"/>
                  <a:pt x="376" y="669"/>
                  <a:pt x="344" y="669"/>
                </a:cubicBezTo>
                <a:cubicBezTo>
                  <a:pt x="312" y="669"/>
                  <a:pt x="272" y="637"/>
                  <a:pt x="248" y="621"/>
                </a:cubicBezTo>
                <a:cubicBezTo>
                  <a:pt x="224" y="605"/>
                  <a:pt x="214" y="589"/>
                  <a:pt x="200" y="573"/>
                </a:cubicBezTo>
                <a:cubicBezTo>
                  <a:pt x="186" y="557"/>
                  <a:pt x="171" y="551"/>
                  <a:pt x="163" y="527"/>
                </a:cubicBezTo>
                <a:cubicBezTo>
                  <a:pt x="155" y="503"/>
                  <a:pt x="174" y="435"/>
                  <a:pt x="152" y="429"/>
                </a:cubicBezTo>
                <a:cubicBezTo>
                  <a:pt x="130" y="423"/>
                  <a:pt x="49" y="489"/>
                  <a:pt x="33" y="489"/>
                </a:cubicBezTo>
                <a:cubicBezTo>
                  <a:pt x="17" y="489"/>
                  <a:pt x="60" y="447"/>
                  <a:pt x="56" y="429"/>
                </a:cubicBezTo>
                <a:cubicBezTo>
                  <a:pt x="52" y="411"/>
                  <a:pt x="16" y="405"/>
                  <a:pt x="8" y="381"/>
                </a:cubicBezTo>
                <a:cubicBezTo>
                  <a:pt x="0" y="357"/>
                  <a:pt x="0" y="269"/>
                  <a:pt x="8" y="237"/>
                </a:cubicBezTo>
                <a:close/>
              </a:path>
            </a:pathLst>
          </a:custGeom>
          <a:noFill/>
          <a:ln w="9525">
            <a:solidFill>
              <a:srgbClr val="FFFF00">
                <a:alpha val="47058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104" name="Freeform 17"/>
          <p:cNvSpPr>
            <a:spLocks/>
          </p:cNvSpPr>
          <p:nvPr/>
        </p:nvSpPr>
        <p:spPr bwMode="auto">
          <a:xfrm>
            <a:off x="4800600" y="2209800"/>
            <a:ext cx="628650" cy="1803400"/>
          </a:xfrm>
          <a:custGeom>
            <a:avLst/>
            <a:gdLst>
              <a:gd name="T0" fmla="*/ 2147483647 w 396"/>
              <a:gd name="T1" fmla="*/ 2147483647 h 1136"/>
              <a:gd name="T2" fmla="*/ 2147483647 w 396"/>
              <a:gd name="T3" fmla="*/ 2147483647 h 1136"/>
              <a:gd name="T4" fmla="*/ 2147483647 w 396"/>
              <a:gd name="T5" fmla="*/ 2147483647 h 1136"/>
              <a:gd name="T6" fmla="*/ 2147483647 w 396"/>
              <a:gd name="T7" fmla="*/ 2147483647 h 1136"/>
              <a:gd name="T8" fmla="*/ 2147483647 w 396"/>
              <a:gd name="T9" fmla="*/ 2147483647 h 1136"/>
              <a:gd name="T10" fmla="*/ 2147483647 w 396"/>
              <a:gd name="T11" fmla="*/ 2147483647 h 1136"/>
              <a:gd name="T12" fmla="*/ 2147483647 w 396"/>
              <a:gd name="T13" fmla="*/ 2147483647 h 1136"/>
              <a:gd name="T14" fmla="*/ 2147483647 w 396"/>
              <a:gd name="T15" fmla="*/ 2147483647 h 1136"/>
              <a:gd name="T16" fmla="*/ 2147483647 w 396"/>
              <a:gd name="T17" fmla="*/ 2147483647 h 1136"/>
              <a:gd name="T18" fmla="*/ 2147483647 w 396"/>
              <a:gd name="T19" fmla="*/ 2147483647 h 1136"/>
              <a:gd name="T20" fmla="*/ 2147483647 w 396"/>
              <a:gd name="T21" fmla="*/ 2147483647 h 1136"/>
              <a:gd name="T22" fmla="*/ 2147483647 w 396"/>
              <a:gd name="T23" fmla="*/ 2147483647 h 1136"/>
              <a:gd name="T24" fmla="*/ 2147483647 w 396"/>
              <a:gd name="T25" fmla="*/ 2147483647 h 1136"/>
              <a:gd name="T26" fmla="*/ 2147483647 w 396"/>
              <a:gd name="T27" fmla="*/ 2147483647 h 1136"/>
              <a:gd name="T28" fmla="*/ 2147483647 w 396"/>
              <a:gd name="T29" fmla="*/ 2147483647 h 1136"/>
              <a:gd name="T30" fmla="*/ 2147483647 w 396"/>
              <a:gd name="T31" fmla="*/ 2147483647 h 1136"/>
              <a:gd name="T32" fmla="*/ 2147483647 w 396"/>
              <a:gd name="T33" fmla="*/ 2147483647 h 1136"/>
              <a:gd name="T34" fmla="*/ 2147483647 w 396"/>
              <a:gd name="T35" fmla="*/ 2147483647 h 1136"/>
              <a:gd name="T36" fmla="*/ 2147483647 w 396"/>
              <a:gd name="T37" fmla="*/ 2147483647 h 1136"/>
              <a:gd name="T38" fmla="*/ 2147483647 w 396"/>
              <a:gd name="T39" fmla="*/ 2147483647 h 1136"/>
              <a:gd name="T40" fmla="*/ 2147483647 w 396"/>
              <a:gd name="T41" fmla="*/ 2147483647 h 1136"/>
              <a:gd name="T42" fmla="*/ 2147483647 w 396"/>
              <a:gd name="T43" fmla="*/ 2147483647 h 1136"/>
              <a:gd name="T44" fmla="*/ 2147483647 w 396"/>
              <a:gd name="T45" fmla="*/ 2147483647 h 1136"/>
              <a:gd name="T46" fmla="*/ 2147483647 w 396"/>
              <a:gd name="T47" fmla="*/ 2147483647 h 1136"/>
              <a:gd name="T48" fmla="*/ 2147483647 w 396"/>
              <a:gd name="T49" fmla="*/ 2147483647 h 1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6"/>
              <a:gd name="T76" fmla="*/ 0 h 1136"/>
              <a:gd name="T77" fmla="*/ 396 w 396"/>
              <a:gd name="T78" fmla="*/ 1136 h 11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6" h="1136">
                <a:moveTo>
                  <a:pt x="255" y="50"/>
                </a:moveTo>
                <a:cubicBezTo>
                  <a:pt x="263" y="68"/>
                  <a:pt x="289" y="110"/>
                  <a:pt x="296" y="160"/>
                </a:cubicBezTo>
                <a:cubicBezTo>
                  <a:pt x="303" y="210"/>
                  <a:pt x="288" y="296"/>
                  <a:pt x="296" y="352"/>
                </a:cubicBezTo>
                <a:cubicBezTo>
                  <a:pt x="304" y="408"/>
                  <a:pt x="340" y="460"/>
                  <a:pt x="344" y="496"/>
                </a:cubicBezTo>
                <a:cubicBezTo>
                  <a:pt x="348" y="532"/>
                  <a:pt x="312" y="546"/>
                  <a:pt x="320" y="570"/>
                </a:cubicBezTo>
                <a:cubicBezTo>
                  <a:pt x="328" y="594"/>
                  <a:pt x="388" y="604"/>
                  <a:pt x="392" y="640"/>
                </a:cubicBezTo>
                <a:cubicBezTo>
                  <a:pt x="396" y="676"/>
                  <a:pt x="352" y="736"/>
                  <a:pt x="344" y="784"/>
                </a:cubicBezTo>
                <a:cubicBezTo>
                  <a:pt x="336" y="832"/>
                  <a:pt x="344" y="888"/>
                  <a:pt x="344" y="928"/>
                </a:cubicBezTo>
                <a:cubicBezTo>
                  <a:pt x="344" y="968"/>
                  <a:pt x="360" y="992"/>
                  <a:pt x="344" y="1024"/>
                </a:cubicBezTo>
                <a:cubicBezTo>
                  <a:pt x="328" y="1056"/>
                  <a:pt x="280" y="1104"/>
                  <a:pt x="248" y="1120"/>
                </a:cubicBezTo>
                <a:cubicBezTo>
                  <a:pt x="216" y="1136"/>
                  <a:pt x="184" y="1128"/>
                  <a:pt x="152" y="1120"/>
                </a:cubicBezTo>
                <a:cubicBezTo>
                  <a:pt x="120" y="1112"/>
                  <a:pt x="72" y="1104"/>
                  <a:pt x="56" y="1072"/>
                </a:cubicBezTo>
                <a:cubicBezTo>
                  <a:pt x="40" y="1040"/>
                  <a:pt x="48" y="968"/>
                  <a:pt x="56" y="928"/>
                </a:cubicBezTo>
                <a:cubicBezTo>
                  <a:pt x="64" y="888"/>
                  <a:pt x="104" y="864"/>
                  <a:pt x="104" y="832"/>
                </a:cubicBezTo>
                <a:cubicBezTo>
                  <a:pt x="104" y="800"/>
                  <a:pt x="63" y="769"/>
                  <a:pt x="56" y="736"/>
                </a:cubicBezTo>
                <a:cubicBezTo>
                  <a:pt x="49" y="703"/>
                  <a:pt x="60" y="659"/>
                  <a:pt x="60" y="635"/>
                </a:cubicBezTo>
                <a:cubicBezTo>
                  <a:pt x="60" y="611"/>
                  <a:pt x="65" y="615"/>
                  <a:pt x="56" y="592"/>
                </a:cubicBezTo>
                <a:cubicBezTo>
                  <a:pt x="47" y="569"/>
                  <a:pt x="16" y="528"/>
                  <a:pt x="8" y="496"/>
                </a:cubicBezTo>
                <a:cubicBezTo>
                  <a:pt x="0" y="464"/>
                  <a:pt x="0" y="448"/>
                  <a:pt x="8" y="400"/>
                </a:cubicBezTo>
                <a:cubicBezTo>
                  <a:pt x="16" y="352"/>
                  <a:pt x="49" y="262"/>
                  <a:pt x="56" y="208"/>
                </a:cubicBezTo>
                <a:cubicBezTo>
                  <a:pt x="63" y="154"/>
                  <a:pt x="35" y="109"/>
                  <a:pt x="51" y="77"/>
                </a:cubicBezTo>
                <a:cubicBezTo>
                  <a:pt x="67" y="45"/>
                  <a:pt x="119" y="26"/>
                  <a:pt x="152" y="16"/>
                </a:cubicBezTo>
                <a:cubicBezTo>
                  <a:pt x="185" y="6"/>
                  <a:pt x="224" y="0"/>
                  <a:pt x="248" y="16"/>
                </a:cubicBezTo>
                <a:cubicBezTo>
                  <a:pt x="272" y="32"/>
                  <a:pt x="288" y="80"/>
                  <a:pt x="296" y="112"/>
                </a:cubicBezTo>
                <a:cubicBezTo>
                  <a:pt x="304" y="144"/>
                  <a:pt x="296" y="192"/>
                  <a:pt x="296" y="208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105" name="Text Box 18"/>
          <p:cNvSpPr txBox="1">
            <a:spLocks noChangeArrowheads="1"/>
          </p:cNvSpPr>
          <p:nvPr/>
        </p:nvSpPr>
        <p:spPr bwMode="auto">
          <a:xfrm>
            <a:off x="4648200" y="381000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ΑΡ ΚΟΛΟ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9106" name="Line 19"/>
          <p:cNvSpPr>
            <a:spLocks noChangeShapeType="1"/>
          </p:cNvSpPr>
          <p:nvPr/>
        </p:nvSpPr>
        <p:spPr bwMode="auto">
          <a:xfrm>
            <a:off x="4876800" y="838200"/>
            <a:ext cx="3048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9107" name="Text Box 20"/>
          <p:cNvSpPr txBox="1">
            <a:spLocks noChangeArrowheads="1"/>
          </p:cNvSpPr>
          <p:nvPr/>
        </p:nvSpPr>
        <p:spPr bwMode="auto">
          <a:xfrm rot="-1455677">
            <a:off x="4641613" y="4890706"/>
            <a:ext cx="144455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ΛΕΠΤΟ ΕΝΤΕΡΟ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9108" name="Line 21"/>
          <p:cNvSpPr>
            <a:spLocks noChangeShapeType="1"/>
          </p:cNvSpPr>
          <p:nvPr/>
        </p:nvSpPr>
        <p:spPr bwMode="auto">
          <a:xfrm flipH="1" flipV="1">
            <a:off x="4343400" y="3124200"/>
            <a:ext cx="838200" cy="1905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cxnSp>
        <p:nvCxnSpPr>
          <p:cNvPr id="25" name="Straight Connector 24"/>
          <p:cNvCxnSpPr/>
          <p:nvPr/>
        </p:nvCxnSpPr>
        <p:spPr>
          <a:xfrm>
            <a:off x="6324600" y="1447800"/>
            <a:ext cx="25908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mage4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t="18484" r="3569" b="12709"/>
          <a:stretch>
            <a:fillRect/>
          </a:stretch>
        </p:blipFill>
        <p:spPr bwMode="auto">
          <a:xfrm>
            <a:off x="0" y="228600"/>
            <a:ext cx="5791200" cy="51054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0115" name="Picture 3" descr="Image47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l="6329" t="11456" r="7594"/>
          <a:stretch>
            <a:fillRect/>
          </a:stretch>
        </p:blipFill>
        <p:spPr bwMode="auto">
          <a:xfrm>
            <a:off x="6324600" y="685800"/>
            <a:ext cx="2590800" cy="3533775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7086600" y="3962400"/>
            <a:ext cx="1143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990600" y="228600"/>
            <a:ext cx="1600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ΥΠΟΔΟΡΙΟ ΛΙΠΟΣ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>
            <a:off x="1447800" y="609600"/>
            <a:ext cx="83820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119" name="Freeform 9"/>
          <p:cNvSpPr>
            <a:spLocks/>
          </p:cNvSpPr>
          <p:nvPr/>
        </p:nvSpPr>
        <p:spPr bwMode="auto">
          <a:xfrm>
            <a:off x="2057400" y="1447800"/>
            <a:ext cx="2400300" cy="655638"/>
          </a:xfrm>
          <a:custGeom>
            <a:avLst/>
            <a:gdLst>
              <a:gd name="T0" fmla="*/ 0 w 1512"/>
              <a:gd name="T1" fmla="*/ 2147483647 h 509"/>
              <a:gd name="T2" fmla="*/ 2147483647 w 1512"/>
              <a:gd name="T3" fmla="*/ 2147483647 h 509"/>
              <a:gd name="T4" fmla="*/ 2147483647 w 1512"/>
              <a:gd name="T5" fmla="*/ 2147483647 h 509"/>
              <a:gd name="T6" fmla="*/ 2147483647 w 1512"/>
              <a:gd name="T7" fmla="*/ 2147483647 h 509"/>
              <a:gd name="T8" fmla="*/ 2147483647 w 1512"/>
              <a:gd name="T9" fmla="*/ 2147483647 h 509"/>
              <a:gd name="T10" fmla="*/ 2147483647 w 1512"/>
              <a:gd name="T11" fmla="*/ 2147483647 h 509"/>
              <a:gd name="T12" fmla="*/ 2147483647 w 1512"/>
              <a:gd name="T13" fmla="*/ 2147483647 h 509"/>
              <a:gd name="T14" fmla="*/ 2147483647 w 1512"/>
              <a:gd name="T15" fmla="*/ 2147483647 h 509"/>
              <a:gd name="T16" fmla="*/ 2147483647 w 1512"/>
              <a:gd name="T17" fmla="*/ 2147483647 h 509"/>
              <a:gd name="T18" fmla="*/ 2147483647 w 1512"/>
              <a:gd name="T19" fmla="*/ 2147483647 h 509"/>
              <a:gd name="T20" fmla="*/ 2147483647 w 1512"/>
              <a:gd name="T21" fmla="*/ 2147483647 h 509"/>
              <a:gd name="T22" fmla="*/ 2147483647 w 1512"/>
              <a:gd name="T23" fmla="*/ 2147483647 h 509"/>
              <a:gd name="T24" fmla="*/ 2147483647 w 1512"/>
              <a:gd name="T25" fmla="*/ 2147483647 h 509"/>
              <a:gd name="T26" fmla="*/ 2147483647 w 1512"/>
              <a:gd name="T27" fmla="*/ 2147483647 h 509"/>
              <a:gd name="T28" fmla="*/ 2147483647 w 1512"/>
              <a:gd name="T29" fmla="*/ 2147483647 h 509"/>
              <a:gd name="T30" fmla="*/ 2147483647 w 1512"/>
              <a:gd name="T31" fmla="*/ 2147483647 h 509"/>
              <a:gd name="T32" fmla="*/ 2147483647 w 1512"/>
              <a:gd name="T33" fmla="*/ 2147483647 h 509"/>
              <a:gd name="T34" fmla="*/ 2147483647 w 1512"/>
              <a:gd name="T35" fmla="*/ 2147483647 h 509"/>
              <a:gd name="T36" fmla="*/ 2147483647 w 1512"/>
              <a:gd name="T37" fmla="*/ 2147483647 h 509"/>
              <a:gd name="T38" fmla="*/ 2147483647 w 1512"/>
              <a:gd name="T39" fmla="*/ 2147483647 h 509"/>
              <a:gd name="T40" fmla="*/ 2147483647 w 1512"/>
              <a:gd name="T41" fmla="*/ 2147483647 h 509"/>
              <a:gd name="T42" fmla="*/ 2147483647 w 1512"/>
              <a:gd name="T43" fmla="*/ 2147483647 h 509"/>
              <a:gd name="T44" fmla="*/ 2147483647 w 1512"/>
              <a:gd name="T45" fmla="*/ 2147483647 h 509"/>
              <a:gd name="T46" fmla="*/ 2147483647 w 1512"/>
              <a:gd name="T47" fmla="*/ 2147483647 h 509"/>
              <a:gd name="T48" fmla="*/ 2147483647 w 1512"/>
              <a:gd name="T49" fmla="*/ 2147483647 h 509"/>
              <a:gd name="T50" fmla="*/ 2147483647 w 1512"/>
              <a:gd name="T51" fmla="*/ 2147483647 h 509"/>
              <a:gd name="T52" fmla="*/ 2147483647 w 1512"/>
              <a:gd name="T53" fmla="*/ 2147483647 h 509"/>
              <a:gd name="T54" fmla="*/ 2147483647 w 1512"/>
              <a:gd name="T55" fmla="*/ 2147483647 h 509"/>
              <a:gd name="T56" fmla="*/ 2147483647 w 1512"/>
              <a:gd name="T57" fmla="*/ 2147483647 h 509"/>
              <a:gd name="T58" fmla="*/ 2147483647 w 1512"/>
              <a:gd name="T59" fmla="*/ 2147483647 h 509"/>
              <a:gd name="T60" fmla="*/ 2147483647 w 1512"/>
              <a:gd name="T61" fmla="*/ 2147483647 h 509"/>
              <a:gd name="T62" fmla="*/ 2147483647 w 1512"/>
              <a:gd name="T63" fmla="*/ 2147483647 h 509"/>
              <a:gd name="T64" fmla="*/ 2147483647 w 1512"/>
              <a:gd name="T65" fmla="*/ 2147483647 h 509"/>
              <a:gd name="T66" fmla="*/ 0 w 1512"/>
              <a:gd name="T67" fmla="*/ 2147483647 h 5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12"/>
              <a:gd name="T103" fmla="*/ 0 h 509"/>
              <a:gd name="T104" fmla="*/ 1512 w 1512"/>
              <a:gd name="T105" fmla="*/ 509 h 50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12" h="509">
                <a:moveTo>
                  <a:pt x="0" y="208"/>
                </a:moveTo>
                <a:cubicBezTo>
                  <a:pt x="0" y="184"/>
                  <a:pt x="32" y="136"/>
                  <a:pt x="48" y="112"/>
                </a:cubicBezTo>
                <a:cubicBezTo>
                  <a:pt x="64" y="88"/>
                  <a:pt x="71" y="80"/>
                  <a:pt x="96" y="64"/>
                </a:cubicBezTo>
                <a:cubicBezTo>
                  <a:pt x="121" y="48"/>
                  <a:pt x="165" y="26"/>
                  <a:pt x="197" y="18"/>
                </a:cubicBezTo>
                <a:cubicBezTo>
                  <a:pt x="229" y="10"/>
                  <a:pt x="257" y="16"/>
                  <a:pt x="288" y="16"/>
                </a:cubicBezTo>
                <a:cubicBezTo>
                  <a:pt x="319" y="16"/>
                  <a:pt x="344" y="16"/>
                  <a:pt x="384" y="16"/>
                </a:cubicBezTo>
                <a:cubicBezTo>
                  <a:pt x="424" y="16"/>
                  <a:pt x="472" y="16"/>
                  <a:pt x="528" y="16"/>
                </a:cubicBezTo>
                <a:cubicBezTo>
                  <a:pt x="584" y="16"/>
                  <a:pt x="662" y="17"/>
                  <a:pt x="720" y="16"/>
                </a:cubicBezTo>
                <a:cubicBezTo>
                  <a:pt x="778" y="15"/>
                  <a:pt x="835" y="0"/>
                  <a:pt x="875" y="8"/>
                </a:cubicBezTo>
                <a:cubicBezTo>
                  <a:pt x="915" y="16"/>
                  <a:pt x="931" y="56"/>
                  <a:pt x="960" y="64"/>
                </a:cubicBezTo>
                <a:cubicBezTo>
                  <a:pt x="989" y="72"/>
                  <a:pt x="1019" y="47"/>
                  <a:pt x="1051" y="55"/>
                </a:cubicBezTo>
                <a:cubicBezTo>
                  <a:pt x="1083" y="63"/>
                  <a:pt x="1109" y="107"/>
                  <a:pt x="1152" y="112"/>
                </a:cubicBezTo>
                <a:cubicBezTo>
                  <a:pt x="1195" y="117"/>
                  <a:pt x="1279" y="75"/>
                  <a:pt x="1311" y="83"/>
                </a:cubicBezTo>
                <a:cubicBezTo>
                  <a:pt x="1343" y="91"/>
                  <a:pt x="1315" y="131"/>
                  <a:pt x="1344" y="160"/>
                </a:cubicBezTo>
                <a:cubicBezTo>
                  <a:pt x="1373" y="189"/>
                  <a:pt x="1464" y="216"/>
                  <a:pt x="1488" y="256"/>
                </a:cubicBezTo>
                <a:cubicBezTo>
                  <a:pt x="1512" y="296"/>
                  <a:pt x="1502" y="364"/>
                  <a:pt x="1488" y="400"/>
                </a:cubicBezTo>
                <a:cubicBezTo>
                  <a:pt x="1474" y="436"/>
                  <a:pt x="1444" y="465"/>
                  <a:pt x="1404" y="473"/>
                </a:cubicBezTo>
                <a:cubicBezTo>
                  <a:pt x="1364" y="481"/>
                  <a:pt x="1293" y="443"/>
                  <a:pt x="1248" y="448"/>
                </a:cubicBezTo>
                <a:cubicBezTo>
                  <a:pt x="1203" y="453"/>
                  <a:pt x="1167" y="493"/>
                  <a:pt x="1135" y="501"/>
                </a:cubicBezTo>
                <a:cubicBezTo>
                  <a:pt x="1103" y="509"/>
                  <a:pt x="1093" y="497"/>
                  <a:pt x="1056" y="496"/>
                </a:cubicBezTo>
                <a:cubicBezTo>
                  <a:pt x="1019" y="495"/>
                  <a:pt x="952" y="504"/>
                  <a:pt x="912" y="496"/>
                </a:cubicBezTo>
                <a:cubicBezTo>
                  <a:pt x="872" y="488"/>
                  <a:pt x="858" y="461"/>
                  <a:pt x="816" y="448"/>
                </a:cubicBezTo>
                <a:cubicBezTo>
                  <a:pt x="774" y="435"/>
                  <a:pt x="693" y="433"/>
                  <a:pt x="661" y="417"/>
                </a:cubicBezTo>
                <a:cubicBezTo>
                  <a:pt x="629" y="401"/>
                  <a:pt x="636" y="354"/>
                  <a:pt x="624" y="352"/>
                </a:cubicBezTo>
                <a:cubicBezTo>
                  <a:pt x="612" y="350"/>
                  <a:pt x="588" y="414"/>
                  <a:pt x="587" y="408"/>
                </a:cubicBezTo>
                <a:cubicBezTo>
                  <a:pt x="586" y="402"/>
                  <a:pt x="620" y="338"/>
                  <a:pt x="615" y="315"/>
                </a:cubicBezTo>
                <a:cubicBezTo>
                  <a:pt x="610" y="292"/>
                  <a:pt x="590" y="276"/>
                  <a:pt x="559" y="268"/>
                </a:cubicBezTo>
                <a:cubicBezTo>
                  <a:pt x="528" y="260"/>
                  <a:pt x="458" y="262"/>
                  <a:pt x="429" y="268"/>
                </a:cubicBezTo>
                <a:cubicBezTo>
                  <a:pt x="400" y="274"/>
                  <a:pt x="409" y="304"/>
                  <a:pt x="384" y="304"/>
                </a:cubicBezTo>
                <a:cubicBezTo>
                  <a:pt x="359" y="304"/>
                  <a:pt x="304" y="284"/>
                  <a:pt x="280" y="268"/>
                </a:cubicBezTo>
                <a:cubicBezTo>
                  <a:pt x="256" y="252"/>
                  <a:pt x="257" y="208"/>
                  <a:pt x="240" y="208"/>
                </a:cubicBezTo>
                <a:cubicBezTo>
                  <a:pt x="223" y="208"/>
                  <a:pt x="210" y="260"/>
                  <a:pt x="178" y="268"/>
                </a:cubicBezTo>
                <a:cubicBezTo>
                  <a:pt x="146" y="276"/>
                  <a:pt x="78" y="266"/>
                  <a:pt x="48" y="256"/>
                </a:cubicBezTo>
                <a:cubicBezTo>
                  <a:pt x="18" y="246"/>
                  <a:pt x="0" y="232"/>
                  <a:pt x="0" y="208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120" name="Text Box 10"/>
          <p:cNvSpPr txBox="1">
            <a:spLocks noChangeArrowheads="1"/>
          </p:cNvSpPr>
          <p:nvPr/>
        </p:nvSpPr>
        <p:spPr bwMode="auto">
          <a:xfrm>
            <a:off x="3352800" y="228600"/>
            <a:ext cx="1600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ΕΓΚΑΡΣΙΟ ΚΟΛΟ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>
            <a:off x="3657600" y="685800"/>
            <a:ext cx="1524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122" name="Oval 12"/>
          <p:cNvSpPr>
            <a:spLocks noChangeArrowheads="1"/>
          </p:cNvSpPr>
          <p:nvPr/>
        </p:nvSpPr>
        <p:spPr bwMode="auto">
          <a:xfrm>
            <a:off x="2971800" y="2743200"/>
            <a:ext cx="381000" cy="381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0123" name="Freeform 13"/>
          <p:cNvSpPr>
            <a:spLocks/>
          </p:cNvSpPr>
          <p:nvPr/>
        </p:nvSpPr>
        <p:spPr bwMode="auto">
          <a:xfrm>
            <a:off x="3733800" y="1905000"/>
            <a:ext cx="1422400" cy="1485900"/>
          </a:xfrm>
          <a:custGeom>
            <a:avLst/>
            <a:gdLst>
              <a:gd name="T0" fmla="*/ 2147483647 w 896"/>
              <a:gd name="T1" fmla="*/ 2147483647 h 936"/>
              <a:gd name="T2" fmla="*/ 2147483647 w 896"/>
              <a:gd name="T3" fmla="*/ 2147483647 h 936"/>
              <a:gd name="T4" fmla="*/ 2147483647 w 896"/>
              <a:gd name="T5" fmla="*/ 2147483647 h 936"/>
              <a:gd name="T6" fmla="*/ 2147483647 w 896"/>
              <a:gd name="T7" fmla="*/ 2147483647 h 936"/>
              <a:gd name="T8" fmla="*/ 2147483647 w 896"/>
              <a:gd name="T9" fmla="*/ 2147483647 h 936"/>
              <a:gd name="T10" fmla="*/ 2147483647 w 896"/>
              <a:gd name="T11" fmla="*/ 2147483647 h 936"/>
              <a:gd name="T12" fmla="*/ 2147483647 w 896"/>
              <a:gd name="T13" fmla="*/ 2147483647 h 936"/>
              <a:gd name="T14" fmla="*/ 2147483647 w 896"/>
              <a:gd name="T15" fmla="*/ 2147483647 h 936"/>
              <a:gd name="T16" fmla="*/ 2147483647 w 896"/>
              <a:gd name="T17" fmla="*/ 2147483647 h 936"/>
              <a:gd name="T18" fmla="*/ 2147483647 w 896"/>
              <a:gd name="T19" fmla="*/ 2147483647 h 936"/>
              <a:gd name="T20" fmla="*/ 2147483647 w 896"/>
              <a:gd name="T21" fmla="*/ 2147483647 h 936"/>
              <a:gd name="T22" fmla="*/ 2147483647 w 896"/>
              <a:gd name="T23" fmla="*/ 2147483647 h 936"/>
              <a:gd name="T24" fmla="*/ 2147483647 w 896"/>
              <a:gd name="T25" fmla="*/ 2147483647 h 936"/>
              <a:gd name="T26" fmla="*/ 2147483647 w 896"/>
              <a:gd name="T27" fmla="*/ 2147483647 h 936"/>
              <a:gd name="T28" fmla="*/ 2147483647 w 896"/>
              <a:gd name="T29" fmla="*/ 2147483647 h 936"/>
              <a:gd name="T30" fmla="*/ 2147483647 w 896"/>
              <a:gd name="T31" fmla="*/ 2147483647 h 936"/>
              <a:gd name="T32" fmla="*/ 2147483647 w 896"/>
              <a:gd name="T33" fmla="*/ 2147483647 h 936"/>
              <a:gd name="T34" fmla="*/ 2147483647 w 896"/>
              <a:gd name="T35" fmla="*/ 2147483647 h 936"/>
              <a:gd name="T36" fmla="*/ 2147483647 w 896"/>
              <a:gd name="T37" fmla="*/ 2147483647 h 936"/>
              <a:gd name="T38" fmla="*/ 2147483647 w 896"/>
              <a:gd name="T39" fmla="*/ 2147483647 h 936"/>
              <a:gd name="T40" fmla="*/ 2147483647 w 896"/>
              <a:gd name="T41" fmla="*/ 2147483647 h 936"/>
              <a:gd name="T42" fmla="*/ 2147483647 w 896"/>
              <a:gd name="T43" fmla="*/ 2147483647 h 936"/>
              <a:gd name="T44" fmla="*/ 2147483647 w 896"/>
              <a:gd name="T45" fmla="*/ 2147483647 h 936"/>
              <a:gd name="T46" fmla="*/ 2147483647 w 896"/>
              <a:gd name="T47" fmla="*/ 2147483647 h 936"/>
              <a:gd name="T48" fmla="*/ 2147483647 w 896"/>
              <a:gd name="T49" fmla="*/ 2147483647 h 936"/>
              <a:gd name="T50" fmla="*/ 2147483647 w 896"/>
              <a:gd name="T51" fmla="*/ 2147483647 h 936"/>
              <a:gd name="T52" fmla="*/ 2147483647 w 896"/>
              <a:gd name="T53" fmla="*/ 2147483647 h 936"/>
              <a:gd name="T54" fmla="*/ 2147483647 w 896"/>
              <a:gd name="T55" fmla="*/ 2147483647 h 936"/>
              <a:gd name="T56" fmla="*/ 2147483647 w 896"/>
              <a:gd name="T57" fmla="*/ 2147483647 h 936"/>
              <a:gd name="T58" fmla="*/ 2147483647 w 896"/>
              <a:gd name="T59" fmla="*/ 2147483647 h 936"/>
              <a:gd name="T60" fmla="*/ 2147483647 w 896"/>
              <a:gd name="T61" fmla="*/ 2147483647 h 936"/>
              <a:gd name="T62" fmla="*/ 2147483647 w 896"/>
              <a:gd name="T63" fmla="*/ 2147483647 h 9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96"/>
              <a:gd name="T97" fmla="*/ 0 h 936"/>
              <a:gd name="T98" fmla="*/ 896 w 896"/>
              <a:gd name="T99" fmla="*/ 936 h 9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96" h="936">
                <a:moveTo>
                  <a:pt x="544" y="16"/>
                </a:moveTo>
                <a:cubicBezTo>
                  <a:pt x="576" y="8"/>
                  <a:pt x="648" y="0"/>
                  <a:pt x="688" y="16"/>
                </a:cubicBezTo>
                <a:cubicBezTo>
                  <a:pt x="728" y="32"/>
                  <a:pt x="760" y="80"/>
                  <a:pt x="784" y="112"/>
                </a:cubicBezTo>
                <a:cubicBezTo>
                  <a:pt x="808" y="144"/>
                  <a:pt x="832" y="184"/>
                  <a:pt x="832" y="208"/>
                </a:cubicBezTo>
                <a:cubicBezTo>
                  <a:pt x="832" y="232"/>
                  <a:pt x="776" y="240"/>
                  <a:pt x="784" y="256"/>
                </a:cubicBezTo>
                <a:cubicBezTo>
                  <a:pt x="792" y="272"/>
                  <a:pt x="864" y="280"/>
                  <a:pt x="880" y="304"/>
                </a:cubicBezTo>
                <a:cubicBezTo>
                  <a:pt x="896" y="328"/>
                  <a:pt x="880" y="360"/>
                  <a:pt x="880" y="400"/>
                </a:cubicBezTo>
                <a:cubicBezTo>
                  <a:pt x="880" y="440"/>
                  <a:pt x="896" y="512"/>
                  <a:pt x="880" y="544"/>
                </a:cubicBezTo>
                <a:cubicBezTo>
                  <a:pt x="864" y="576"/>
                  <a:pt x="800" y="568"/>
                  <a:pt x="784" y="592"/>
                </a:cubicBezTo>
                <a:cubicBezTo>
                  <a:pt x="768" y="616"/>
                  <a:pt x="792" y="656"/>
                  <a:pt x="784" y="688"/>
                </a:cubicBezTo>
                <a:cubicBezTo>
                  <a:pt x="776" y="720"/>
                  <a:pt x="752" y="760"/>
                  <a:pt x="736" y="784"/>
                </a:cubicBezTo>
                <a:cubicBezTo>
                  <a:pt x="720" y="808"/>
                  <a:pt x="704" y="816"/>
                  <a:pt x="688" y="832"/>
                </a:cubicBezTo>
                <a:cubicBezTo>
                  <a:pt x="672" y="848"/>
                  <a:pt x="672" y="880"/>
                  <a:pt x="640" y="880"/>
                </a:cubicBezTo>
                <a:cubicBezTo>
                  <a:pt x="608" y="880"/>
                  <a:pt x="544" y="824"/>
                  <a:pt x="496" y="832"/>
                </a:cubicBezTo>
                <a:cubicBezTo>
                  <a:pt x="448" y="840"/>
                  <a:pt x="384" y="928"/>
                  <a:pt x="352" y="928"/>
                </a:cubicBezTo>
                <a:cubicBezTo>
                  <a:pt x="320" y="928"/>
                  <a:pt x="320" y="832"/>
                  <a:pt x="304" y="832"/>
                </a:cubicBezTo>
                <a:cubicBezTo>
                  <a:pt x="288" y="832"/>
                  <a:pt x="288" y="920"/>
                  <a:pt x="256" y="928"/>
                </a:cubicBezTo>
                <a:cubicBezTo>
                  <a:pt x="224" y="936"/>
                  <a:pt x="144" y="904"/>
                  <a:pt x="112" y="880"/>
                </a:cubicBezTo>
                <a:cubicBezTo>
                  <a:pt x="80" y="856"/>
                  <a:pt x="72" y="816"/>
                  <a:pt x="64" y="784"/>
                </a:cubicBezTo>
                <a:cubicBezTo>
                  <a:pt x="56" y="752"/>
                  <a:pt x="48" y="704"/>
                  <a:pt x="64" y="688"/>
                </a:cubicBezTo>
                <a:cubicBezTo>
                  <a:pt x="80" y="672"/>
                  <a:pt x="144" y="704"/>
                  <a:pt x="160" y="688"/>
                </a:cubicBezTo>
                <a:cubicBezTo>
                  <a:pt x="176" y="672"/>
                  <a:pt x="168" y="616"/>
                  <a:pt x="160" y="592"/>
                </a:cubicBezTo>
                <a:cubicBezTo>
                  <a:pt x="152" y="568"/>
                  <a:pt x="136" y="568"/>
                  <a:pt x="112" y="544"/>
                </a:cubicBezTo>
                <a:cubicBezTo>
                  <a:pt x="88" y="520"/>
                  <a:pt x="32" y="488"/>
                  <a:pt x="16" y="448"/>
                </a:cubicBezTo>
                <a:cubicBezTo>
                  <a:pt x="0" y="408"/>
                  <a:pt x="16" y="344"/>
                  <a:pt x="16" y="304"/>
                </a:cubicBezTo>
                <a:cubicBezTo>
                  <a:pt x="16" y="264"/>
                  <a:pt x="8" y="232"/>
                  <a:pt x="16" y="208"/>
                </a:cubicBezTo>
                <a:cubicBezTo>
                  <a:pt x="24" y="184"/>
                  <a:pt x="40" y="176"/>
                  <a:pt x="64" y="160"/>
                </a:cubicBezTo>
                <a:cubicBezTo>
                  <a:pt x="88" y="144"/>
                  <a:pt x="120" y="120"/>
                  <a:pt x="160" y="112"/>
                </a:cubicBezTo>
                <a:cubicBezTo>
                  <a:pt x="200" y="104"/>
                  <a:pt x="264" y="112"/>
                  <a:pt x="304" y="112"/>
                </a:cubicBezTo>
                <a:cubicBezTo>
                  <a:pt x="344" y="112"/>
                  <a:pt x="368" y="120"/>
                  <a:pt x="400" y="112"/>
                </a:cubicBezTo>
                <a:cubicBezTo>
                  <a:pt x="432" y="104"/>
                  <a:pt x="464" y="80"/>
                  <a:pt x="496" y="64"/>
                </a:cubicBezTo>
                <a:cubicBezTo>
                  <a:pt x="528" y="48"/>
                  <a:pt x="512" y="24"/>
                  <a:pt x="544" y="16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124" name="Text Box 14"/>
          <p:cNvSpPr txBox="1">
            <a:spLocks noChangeArrowheads="1"/>
          </p:cNvSpPr>
          <p:nvPr/>
        </p:nvSpPr>
        <p:spPr bwMode="auto">
          <a:xfrm rot="-895885">
            <a:off x="4179342" y="4692749"/>
            <a:ext cx="13409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ΛΕΠΤΟ ΕΝΤΕΡΟ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 flipH="1" flipV="1">
            <a:off x="4648200" y="2819400"/>
            <a:ext cx="228600" cy="175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126" name="Text Box 16"/>
          <p:cNvSpPr txBox="1">
            <a:spLocks noChangeArrowheads="1"/>
          </p:cNvSpPr>
          <p:nvPr/>
        </p:nvSpPr>
        <p:spPr bwMode="auto">
          <a:xfrm>
            <a:off x="2590800" y="2667000"/>
            <a:ext cx="70910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ΑΟΡΤΗ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0127" name="Line 17"/>
          <p:cNvSpPr>
            <a:spLocks noChangeShapeType="1"/>
          </p:cNvSpPr>
          <p:nvPr/>
        </p:nvSpPr>
        <p:spPr bwMode="auto">
          <a:xfrm flipV="1">
            <a:off x="2895600" y="2286000"/>
            <a:ext cx="0" cy="381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0128" name="Text Box 18"/>
          <p:cNvSpPr txBox="1">
            <a:spLocks noChangeArrowheads="1"/>
          </p:cNvSpPr>
          <p:nvPr/>
        </p:nvSpPr>
        <p:spPr bwMode="auto">
          <a:xfrm>
            <a:off x="2362200" y="2362200"/>
            <a:ext cx="5245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ΚΚΦ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324600" y="1905000"/>
            <a:ext cx="25146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52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9755" t="10909" r="12195"/>
          <a:stretch>
            <a:fillRect/>
          </a:stretch>
        </p:blipFill>
        <p:spPr bwMode="auto">
          <a:xfrm>
            <a:off x="6553200" y="685800"/>
            <a:ext cx="2438400" cy="37338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1139" name="Picture 3" descr="Image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12122" r="3751" b="13132"/>
          <a:stretch>
            <a:fillRect/>
          </a:stretch>
        </p:blipFill>
        <p:spPr bwMode="auto">
          <a:xfrm>
            <a:off x="228600" y="94456"/>
            <a:ext cx="5867400" cy="56388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971800" y="457200"/>
            <a:ext cx="11430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ΟΜΦΑΛΟΣ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H="1">
            <a:off x="3352800" y="914400"/>
            <a:ext cx="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42" name="Freeform 6"/>
          <p:cNvSpPr>
            <a:spLocks/>
          </p:cNvSpPr>
          <p:nvPr/>
        </p:nvSpPr>
        <p:spPr bwMode="auto">
          <a:xfrm>
            <a:off x="3505200" y="3048000"/>
            <a:ext cx="790575" cy="917575"/>
          </a:xfrm>
          <a:custGeom>
            <a:avLst/>
            <a:gdLst>
              <a:gd name="T0" fmla="*/ 2147483647 w 498"/>
              <a:gd name="T1" fmla="*/ 2147483647 h 578"/>
              <a:gd name="T2" fmla="*/ 2147483647 w 498"/>
              <a:gd name="T3" fmla="*/ 2147483647 h 578"/>
              <a:gd name="T4" fmla="*/ 2147483647 w 498"/>
              <a:gd name="T5" fmla="*/ 2147483647 h 578"/>
              <a:gd name="T6" fmla="*/ 2147483647 w 498"/>
              <a:gd name="T7" fmla="*/ 2147483647 h 578"/>
              <a:gd name="T8" fmla="*/ 2147483647 w 498"/>
              <a:gd name="T9" fmla="*/ 2147483647 h 578"/>
              <a:gd name="T10" fmla="*/ 2147483647 w 498"/>
              <a:gd name="T11" fmla="*/ 2147483647 h 578"/>
              <a:gd name="T12" fmla="*/ 2147483647 w 498"/>
              <a:gd name="T13" fmla="*/ 2147483647 h 578"/>
              <a:gd name="T14" fmla="*/ 2147483647 w 498"/>
              <a:gd name="T15" fmla="*/ 2147483647 h 578"/>
              <a:gd name="T16" fmla="*/ 2147483647 w 498"/>
              <a:gd name="T17" fmla="*/ 2147483647 h 578"/>
              <a:gd name="T18" fmla="*/ 2147483647 w 498"/>
              <a:gd name="T19" fmla="*/ 2147483647 h 578"/>
              <a:gd name="T20" fmla="*/ 2147483647 w 498"/>
              <a:gd name="T21" fmla="*/ 2147483647 h 578"/>
              <a:gd name="T22" fmla="*/ 2147483647 w 498"/>
              <a:gd name="T23" fmla="*/ 2147483647 h 578"/>
              <a:gd name="T24" fmla="*/ 2147483647 w 498"/>
              <a:gd name="T25" fmla="*/ 2147483647 h 578"/>
              <a:gd name="T26" fmla="*/ 2147483647 w 498"/>
              <a:gd name="T27" fmla="*/ 2147483647 h 578"/>
              <a:gd name="T28" fmla="*/ 2147483647 w 498"/>
              <a:gd name="T29" fmla="*/ 2147483647 h 578"/>
              <a:gd name="T30" fmla="*/ 2147483647 w 498"/>
              <a:gd name="T31" fmla="*/ 2147483647 h 578"/>
              <a:gd name="T32" fmla="*/ 2147483647 w 498"/>
              <a:gd name="T33" fmla="*/ 2147483647 h 578"/>
              <a:gd name="T34" fmla="*/ 2147483647 w 498"/>
              <a:gd name="T35" fmla="*/ 2147483647 h 5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8"/>
              <a:gd name="T55" fmla="*/ 0 h 578"/>
              <a:gd name="T56" fmla="*/ 498 w 498"/>
              <a:gd name="T57" fmla="*/ 578 h 5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8" h="578">
                <a:moveTo>
                  <a:pt x="69" y="98"/>
                </a:moveTo>
                <a:cubicBezTo>
                  <a:pt x="92" y="87"/>
                  <a:pt x="146" y="77"/>
                  <a:pt x="173" y="64"/>
                </a:cubicBezTo>
                <a:cubicBezTo>
                  <a:pt x="200" y="52"/>
                  <a:pt x="203" y="32"/>
                  <a:pt x="230" y="22"/>
                </a:cubicBezTo>
                <a:cubicBezTo>
                  <a:pt x="257" y="12"/>
                  <a:pt x="298" y="0"/>
                  <a:pt x="336" y="6"/>
                </a:cubicBezTo>
                <a:cubicBezTo>
                  <a:pt x="374" y="12"/>
                  <a:pt x="431" y="32"/>
                  <a:pt x="457" y="61"/>
                </a:cubicBezTo>
                <a:cubicBezTo>
                  <a:pt x="483" y="90"/>
                  <a:pt x="498" y="145"/>
                  <a:pt x="493" y="180"/>
                </a:cubicBezTo>
                <a:cubicBezTo>
                  <a:pt x="488" y="215"/>
                  <a:pt x="443" y="243"/>
                  <a:pt x="426" y="274"/>
                </a:cubicBezTo>
                <a:cubicBezTo>
                  <a:pt x="409" y="305"/>
                  <a:pt x="405" y="344"/>
                  <a:pt x="392" y="368"/>
                </a:cubicBezTo>
                <a:cubicBezTo>
                  <a:pt x="379" y="392"/>
                  <a:pt x="375" y="405"/>
                  <a:pt x="349" y="420"/>
                </a:cubicBezTo>
                <a:cubicBezTo>
                  <a:pt x="323" y="435"/>
                  <a:pt x="255" y="438"/>
                  <a:pt x="234" y="461"/>
                </a:cubicBezTo>
                <a:cubicBezTo>
                  <a:pt x="213" y="484"/>
                  <a:pt x="242" y="540"/>
                  <a:pt x="225" y="557"/>
                </a:cubicBezTo>
                <a:cubicBezTo>
                  <a:pt x="208" y="574"/>
                  <a:pt x="158" y="578"/>
                  <a:pt x="132" y="563"/>
                </a:cubicBezTo>
                <a:cubicBezTo>
                  <a:pt x="106" y="548"/>
                  <a:pt x="76" y="499"/>
                  <a:pt x="67" y="470"/>
                </a:cubicBezTo>
                <a:cubicBezTo>
                  <a:pt x="58" y="441"/>
                  <a:pt x="84" y="419"/>
                  <a:pt x="76" y="387"/>
                </a:cubicBezTo>
                <a:cubicBezTo>
                  <a:pt x="68" y="355"/>
                  <a:pt x="32" y="307"/>
                  <a:pt x="20" y="275"/>
                </a:cubicBezTo>
                <a:cubicBezTo>
                  <a:pt x="8" y="243"/>
                  <a:pt x="4" y="218"/>
                  <a:pt x="2" y="192"/>
                </a:cubicBezTo>
                <a:cubicBezTo>
                  <a:pt x="0" y="166"/>
                  <a:pt x="0" y="133"/>
                  <a:pt x="11" y="117"/>
                </a:cubicBezTo>
                <a:cubicBezTo>
                  <a:pt x="22" y="101"/>
                  <a:pt x="57" y="102"/>
                  <a:pt x="69" y="98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43" name="Freeform 7"/>
          <p:cNvSpPr>
            <a:spLocks/>
          </p:cNvSpPr>
          <p:nvPr/>
        </p:nvSpPr>
        <p:spPr bwMode="auto">
          <a:xfrm>
            <a:off x="2057400" y="2971800"/>
            <a:ext cx="627063" cy="965200"/>
          </a:xfrm>
          <a:custGeom>
            <a:avLst/>
            <a:gdLst>
              <a:gd name="T0" fmla="*/ 2147483647 w 395"/>
              <a:gd name="T1" fmla="*/ 2147483647 h 608"/>
              <a:gd name="T2" fmla="*/ 2147483647 w 395"/>
              <a:gd name="T3" fmla="*/ 2147483647 h 608"/>
              <a:gd name="T4" fmla="*/ 2147483647 w 395"/>
              <a:gd name="T5" fmla="*/ 2147483647 h 608"/>
              <a:gd name="T6" fmla="*/ 2147483647 w 395"/>
              <a:gd name="T7" fmla="*/ 2147483647 h 608"/>
              <a:gd name="T8" fmla="*/ 2147483647 w 395"/>
              <a:gd name="T9" fmla="*/ 2147483647 h 608"/>
              <a:gd name="T10" fmla="*/ 2147483647 w 395"/>
              <a:gd name="T11" fmla="*/ 2147483647 h 608"/>
              <a:gd name="T12" fmla="*/ 2147483647 w 395"/>
              <a:gd name="T13" fmla="*/ 2147483647 h 608"/>
              <a:gd name="T14" fmla="*/ 2147483647 w 395"/>
              <a:gd name="T15" fmla="*/ 2147483647 h 608"/>
              <a:gd name="T16" fmla="*/ 2147483647 w 395"/>
              <a:gd name="T17" fmla="*/ 2147483647 h 608"/>
              <a:gd name="T18" fmla="*/ 2147483647 w 395"/>
              <a:gd name="T19" fmla="*/ 2147483647 h 608"/>
              <a:gd name="T20" fmla="*/ 2147483647 w 395"/>
              <a:gd name="T21" fmla="*/ 2147483647 h 608"/>
              <a:gd name="T22" fmla="*/ 2147483647 w 395"/>
              <a:gd name="T23" fmla="*/ 2147483647 h 608"/>
              <a:gd name="T24" fmla="*/ 2147483647 w 395"/>
              <a:gd name="T25" fmla="*/ 2147483647 h 608"/>
              <a:gd name="T26" fmla="*/ 2147483647 w 395"/>
              <a:gd name="T27" fmla="*/ 2147483647 h 608"/>
              <a:gd name="T28" fmla="*/ 2147483647 w 395"/>
              <a:gd name="T29" fmla="*/ 2147483647 h 608"/>
              <a:gd name="T30" fmla="*/ 2147483647 w 395"/>
              <a:gd name="T31" fmla="*/ 2147483647 h 608"/>
              <a:gd name="T32" fmla="*/ 2147483647 w 395"/>
              <a:gd name="T33" fmla="*/ 2147483647 h 608"/>
              <a:gd name="T34" fmla="*/ 2147483647 w 395"/>
              <a:gd name="T35" fmla="*/ 2147483647 h 6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5"/>
              <a:gd name="T55" fmla="*/ 0 h 608"/>
              <a:gd name="T56" fmla="*/ 395 w 395"/>
              <a:gd name="T57" fmla="*/ 608 h 6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5" h="608">
                <a:moveTo>
                  <a:pt x="330" y="23"/>
                </a:moveTo>
                <a:cubicBezTo>
                  <a:pt x="310" y="25"/>
                  <a:pt x="288" y="17"/>
                  <a:pt x="265" y="14"/>
                </a:cubicBezTo>
                <a:cubicBezTo>
                  <a:pt x="242" y="11"/>
                  <a:pt x="214" y="0"/>
                  <a:pt x="191" y="5"/>
                </a:cubicBezTo>
                <a:cubicBezTo>
                  <a:pt x="168" y="10"/>
                  <a:pt x="149" y="31"/>
                  <a:pt x="126" y="42"/>
                </a:cubicBezTo>
                <a:cubicBezTo>
                  <a:pt x="103" y="53"/>
                  <a:pt x="72" y="44"/>
                  <a:pt x="52" y="70"/>
                </a:cubicBezTo>
                <a:cubicBezTo>
                  <a:pt x="32" y="96"/>
                  <a:pt x="6" y="154"/>
                  <a:pt x="3" y="197"/>
                </a:cubicBezTo>
                <a:cubicBezTo>
                  <a:pt x="0" y="240"/>
                  <a:pt x="9" y="298"/>
                  <a:pt x="33" y="330"/>
                </a:cubicBezTo>
                <a:cubicBezTo>
                  <a:pt x="57" y="362"/>
                  <a:pt x="113" y="377"/>
                  <a:pt x="147" y="389"/>
                </a:cubicBezTo>
                <a:cubicBezTo>
                  <a:pt x="181" y="401"/>
                  <a:pt x="222" y="388"/>
                  <a:pt x="238" y="404"/>
                </a:cubicBezTo>
                <a:cubicBezTo>
                  <a:pt x="254" y="420"/>
                  <a:pt x="237" y="462"/>
                  <a:pt x="243" y="485"/>
                </a:cubicBezTo>
                <a:cubicBezTo>
                  <a:pt x="249" y="508"/>
                  <a:pt x="257" y="527"/>
                  <a:pt x="275" y="544"/>
                </a:cubicBezTo>
                <a:cubicBezTo>
                  <a:pt x="293" y="561"/>
                  <a:pt x="330" y="608"/>
                  <a:pt x="349" y="590"/>
                </a:cubicBezTo>
                <a:cubicBezTo>
                  <a:pt x="368" y="572"/>
                  <a:pt x="381" y="478"/>
                  <a:pt x="387" y="437"/>
                </a:cubicBezTo>
                <a:cubicBezTo>
                  <a:pt x="393" y="396"/>
                  <a:pt x="395" y="389"/>
                  <a:pt x="387" y="341"/>
                </a:cubicBezTo>
                <a:cubicBezTo>
                  <a:pt x="379" y="293"/>
                  <a:pt x="347" y="197"/>
                  <a:pt x="339" y="149"/>
                </a:cubicBezTo>
                <a:cubicBezTo>
                  <a:pt x="331" y="101"/>
                  <a:pt x="345" y="72"/>
                  <a:pt x="339" y="53"/>
                </a:cubicBezTo>
                <a:cubicBezTo>
                  <a:pt x="333" y="34"/>
                  <a:pt x="304" y="38"/>
                  <a:pt x="303" y="33"/>
                </a:cubicBezTo>
                <a:cubicBezTo>
                  <a:pt x="302" y="28"/>
                  <a:pt x="325" y="25"/>
                  <a:pt x="330" y="23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447800" y="5257800"/>
            <a:ext cx="1295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ΨΟΙΤΗΣ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343400" y="5257800"/>
            <a:ext cx="88517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ΛΑΓΟΝΙΟ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H="1" flipV="1">
            <a:off x="4724400" y="4267200"/>
            <a:ext cx="762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2590800" y="2895600"/>
            <a:ext cx="5245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ΚΚΦ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1148" name="Line 13"/>
          <p:cNvSpPr>
            <a:spLocks noChangeShapeType="1"/>
          </p:cNvSpPr>
          <p:nvPr/>
        </p:nvSpPr>
        <p:spPr bwMode="auto">
          <a:xfrm flipV="1">
            <a:off x="2057400" y="3124200"/>
            <a:ext cx="304800" cy="2057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49" name="Line 14"/>
          <p:cNvSpPr>
            <a:spLocks noChangeShapeType="1"/>
          </p:cNvSpPr>
          <p:nvPr/>
        </p:nvSpPr>
        <p:spPr bwMode="auto">
          <a:xfrm flipV="1">
            <a:off x="2133600" y="3886200"/>
            <a:ext cx="1600200" cy="1371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50" name="Line 15"/>
          <p:cNvSpPr>
            <a:spLocks noChangeShapeType="1"/>
          </p:cNvSpPr>
          <p:nvPr/>
        </p:nvSpPr>
        <p:spPr bwMode="auto">
          <a:xfrm flipV="1">
            <a:off x="2057400" y="3352800"/>
            <a:ext cx="1752600" cy="1828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51" name="Text Box 16"/>
          <p:cNvSpPr txBox="1">
            <a:spLocks noChangeArrowheads="1"/>
          </p:cNvSpPr>
          <p:nvPr/>
        </p:nvSpPr>
        <p:spPr bwMode="auto">
          <a:xfrm>
            <a:off x="3962400" y="838200"/>
            <a:ext cx="1295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ΑΡ ΚΟΙΝΗ ΛΑΓΟΝΙΟΣ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1152" name="Line 17"/>
          <p:cNvSpPr>
            <a:spLocks noChangeShapeType="1"/>
          </p:cNvSpPr>
          <p:nvPr/>
        </p:nvSpPr>
        <p:spPr bwMode="auto">
          <a:xfrm flipH="1">
            <a:off x="3276600" y="990600"/>
            <a:ext cx="1219200" cy="1524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53" name="Line 18"/>
          <p:cNvSpPr>
            <a:spLocks noChangeShapeType="1"/>
          </p:cNvSpPr>
          <p:nvPr/>
        </p:nvSpPr>
        <p:spPr bwMode="auto">
          <a:xfrm flipH="1">
            <a:off x="3352800" y="1143000"/>
            <a:ext cx="990600" cy="1676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54" name="Text Box 19"/>
          <p:cNvSpPr txBox="1">
            <a:spLocks noChangeArrowheads="1"/>
          </p:cNvSpPr>
          <p:nvPr/>
        </p:nvSpPr>
        <p:spPr bwMode="auto">
          <a:xfrm>
            <a:off x="838200" y="914400"/>
            <a:ext cx="1600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 smtClean="0">
                <a:solidFill>
                  <a:srgbClr val="FFFF00"/>
                </a:solidFill>
                <a:latin typeface="Calibri" pitchFamily="34" charset="0"/>
              </a:rPr>
              <a:t>ΔΕ ΚΟΙΝΗ ΛΑΓΟΝΙΟΣ ΑΡΤ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1155" name="Line 20"/>
          <p:cNvSpPr>
            <a:spLocks noChangeShapeType="1"/>
          </p:cNvSpPr>
          <p:nvPr/>
        </p:nvSpPr>
        <p:spPr bwMode="auto">
          <a:xfrm>
            <a:off x="1905000" y="1295400"/>
            <a:ext cx="91440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1156" name="Oval 21"/>
          <p:cNvSpPr>
            <a:spLocks noChangeArrowheads="1"/>
          </p:cNvSpPr>
          <p:nvPr/>
        </p:nvSpPr>
        <p:spPr bwMode="auto">
          <a:xfrm>
            <a:off x="3124200" y="2743200"/>
            <a:ext cx="304800" cy="3048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1157" name="Oval 22"/>
          <p:cNvSpPr>
            <a:spLocks noChangeArrowheads="1"/>
          </p:cNvSpPr>
          <p:nvPr/>
        </p:nvSpPr>
        <p:spPr bwMode="auto">
          <a:xfrm>
            <a:off x="2819400" y="2590800"/>
            <a:ext cx="304800" cy="2286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1158" name="Text Box 23"/>
          <p:cNvSpPr txBox="1">
            <a:spLocks noChangeArrowheads="1"/>
          </p:cNvSpPr>
          <p:nvPr/>
        </p:nvSpPr>
        <p:spPr bwMode="auto">
          <a:xfrm>
            <a:off x="7315200" y="4038600"/>
            <a:ext cx="1066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91163" name="Text Box 31"/>
          <p:cNvSpPr txBox="1">
            <a:spLocks noChangeArrowheads="1"/>
          </p:cNvSpPr>
          <p:nvPr/>
        </p:nvSpPr>
        <p:spPr bwMode="auto">
          <a:xfrm>
            <a:off x="0" y="6096000"/>
            <a:ext cx="45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52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629400" y="2209800"/>
            <a:ext cx="22860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63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7059" t="9547" r="10588"/>
          <a:stretch>
            <a:fillRect/>
          </a:stretch>
        </p:blipFill>
        <p:spPr bwMode="auto">
          <a:xfrm>
            <a:off x="6324600" y="685800"/>
            <a:ext cx="2667000" cy="3609975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2163" name="Picture 3" descr="Image6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22594" b="11682"/>
          <a:stretch>
            <a:fillRect/>
          </a:stretch>
        </p:blipFill>
        <p:spPr bwMode="auto">
          <a:xfrm>
            <a:off x="0" y="609600"/>
            <a:ext cx="6005513" cy="48768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92164" name="Freeform 4"/>
          <p:cNvSpPr>
            <a:spLocks/>
          </p:cNvSpPr>
          <p:nvPr/>
        </p:nvSpPr>
        <p:spPr bwMode="auto">
          <a:xfrm>
            <a:off x="1625600" y="1498600"/>
            <a:ext cx="1511300" cy="355600"/>
          </a:xfrm>
          <a:custGeom>
            <a:avLst/>
            <a:gdLst>
              <a:gd name="T0" fmla="*/ 2147483647 w 952"/>
              <a:gd name="T1" fmla="*/ 2147483647 h 224"/>
              <a:gd name="T2" fmla="*/ 2147483647 w 952"/>
              <a:gd name="T3" fmla="*/ 2147483647 h 224"/>
              <a:gd name="T4" fmla="*/ 2147483647 w 952"/>
              <a:gd name="T5" fmla="*/ 2147483647 h 224"/>
              <a:gd name="T6" fmla="*/ 2147483647 w 952"/>
              <a:gd name="T7" fmla="*/ 2147483647 h 224"/>
              <a:gd name="T8" fmla="*/ 2147483647 w 952"/>
              <a:gd name="T9" fmla="*/ 2147483647 h 224"/>
              <a:gd name="T10" fmla="*/ 2147483647 w 952"/>
              <a:gd name="T11" fmla="*/ 2147483647 h 224"/>
              <a:gd name="T12" fmla="*/ 2147483647 w 952"/>
              <a:gd name="T13" fmla="*/ 2147483647 h 224"/>
              <a:gd name="T14" fmla="*/ 2147483647 w 952"/>
              <a:gd name="T15" fmla="*/ 2147483647 h 224"/>
              <a:gd name="T16" fmla="*/ 2147483647 w 952"/>
              <a:gd name="T17" fmla="*/ 2147483647 h 224"/>
              <a:gd name="T18" fmla="*/ 2147483647 w 952"/>
              <a:gd name="T19" fmla="*/ 2147483647 h 224"/>
              <a:gd name="T20" fmla="*/ 2147483647 w 952"/>
              <a:gd name="T21" fmla="*/ 2147483647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2"/>
              <a:gd name="T34" fmla="*/ 0 h 224"/>
              <a:gd name="T35" fmla="*/ 952 w 952"/>
              <a:gd name="T36" fmla="*/ 224 h 2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2" h="224">
                <a:moveTo>
                  <a:pt x="32" y="160"/>
                </a:moveTo>
                <a:cubicBezTo>
                  <a:pt x="64" y="136"/>
                  <a:pt x="192" y="88"/>
                  <a:pt x="320" y="64"/>
                </a:cubicBezTo>
                <a:cubicBezTo>
                  <a:pt x="448" y="40"/>
                  <a:pt x="696" y="24"/>
                  <a:pt x="800" y="16"/>
                </a:cubicBezTo>
                <a:cubicBezTo>
                  <a:pt x="904" y="8"/>
                  <a:pt x="936" y="0"/>
                  <a:pt x="944" y="16"/>
                </a:cubicBezTo>
                <a:cubicBezTo>
                  <a:pt x="952" y="32"/>
                  <a:pt x="896" y="96"/>
                  <a:pt x="848" y="112"/>
                </a:cubicBezTo>
                <a:cubicBezTo>
                  <a:pt x="800" y="128"/>
                  <a:pt x="712" y="96"/>
                  <a:pt x="656" y="112"/>
                </a:cubicBezTo>
                <a:cubicBezTo>
                  <a:pt x="600" y="128"/>
                  <a:pt x="552" y="192"/>
                  <a:pt x="512" y="208"/>
                </a:cubicBezTo>
                <a:cubicBezTo>
                  <a:pt x="472" y="224"/>
                  <a:pt x="456" y="208"/>
                  <a:pt x="416" y="208"/>
                </a:cubicBezTo>
                <a:cubicBezTo>
                  <a:pt x="376" y="208"/>
                  <a:pt x="320" y="208"/>
                  <a:pt x="272" y="208"/>
                </a:cubicBezTo>
                <a:cubicBezTo>
                  <a:pt x="224" y="208"/>
                  <a:pt x="160" y="216"/>
                  <a:pt x="128" y="208"/>
                </a:cubicBezTo>
                <a:cubicBezTo>
                  <a:pt x="96" y="200"/>
                  <a:pt x="0" y="184"/>
                  <a:pt x="32" y="160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65" name="Freeform 5"/>
          <p:cNvSpPr>
            <a:spLocks/>
          </p:cNvSpPr>
          <p:nvPr/>
        </p:nvSpPr>
        <p:spPr bwMode="auto">
          <a:xfrm>
            <a:off x="3048000" y="1511300"/>
            <a:ext cx="1384300" cy="406400"/>
          </a:xfrm>
          <a:custGeom>
            <a:avLst/>
            <a:gdLst>
              <a:gd name="T0" fmla="*/ 2147483647 w 872"/>
              <a:gd name="T1" fmla="*/ 2147483647 h 256"/>
              <a:gd name="T2" fmla="*/ 2147483647 w 872"/>
              <a:gd name="T3" fmla="*/ 2147483647 h 256"/>
              <a:gd name="T4" fmla="*/ 2147483647 w 872"/>
              <a:gd name="T5" fmla="*/ 2147483647 h 256"/>
              <a:gd name="T6" fmla="*/ 2147483647 w 872"/>
              <a:gd name="T7" fmla="*/ 2147483647 h 256"/>
              <a:gd name="T8" fmla="*/ 2147483647 w 872"/>
              <a:gd name="T9" fmla="*/ 2147483647 h 256"/>
              <a:gd name="T10" fmla="*/ 2147483647 w 872"/>
              <a:gd name="T11" fmla="*/ 2147483647 h 256"/>
              <a:gd name="T12" fmla="*/ 2147483647 w 872"/>
              <a:gd name="T13" fmla="*/ 2147483647 h 256"/>
              <a:gd name="T14" fmla="*/ 2147483647 w 872"/>
              <a:gd name="T15" fmla="*/ 2147483647 h 256"/>
              <a:gd name="T16" fmla="*/ 2147483647 w 872"/>
              <a:gd name="T17" fmla="*/ 2147483647 h 256"/>
              <a:gd name="T18" fmla="*/ 2147483647 w 872"/>
              <a:gd name="T19" fmla="*/ 2147483647 h 2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72"/>
              <a:gd name="T31" fmla="*/ 0 h 256"/>
              <a:gd name="T32" fmla="*/ 872 w 872"/>
              <a:gd name="T33" fmla="*/ 256 h 2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72" h="256">
                <a:moveTo>
                  <a:pt x="48" y="8"/>
                </a:moveTo>
                <a:cubicBezTo>
                  <a:pt x="96" y="0"/>
                  <a:pt x="280" y="32"/>
                  <a:pt x="384" y="56"/>
                </a:cubicBezTo>
                <a:cubicBezTo>
                  <a:pt x="488" y="80"/>
                  <a:pt x="592" y="128"/>
                  <a:pt x="672" y="152"/>
                </a:cubicBezTo>
                <a:cubicBezTo>
                  <a:pt x="752" y="176"/>
                  <a:pt x="856" y="184"/>
                  <a:pt x="864" y="200"/>
                </a:cubicBezTo>
                <a:cubicBezTo>
                  <a:pt x="872" y="216"/>
                  <a:pt x="768" y="240"/>
                  <a:pt x="720" y="248"/>
                </a:cubicBezTo>
                <a:cubicBezTo>
                  <a:pt x="672" y="256"/>
                  <a:pt x="640" y="256"/>
                  <a:pt x="576" y="248"/>
                </a:cubicBezTo>
                <a:cubicBezTo>
                  <a:pt x="512" y="240"/>
                  <a:pt x="400" y="216"/>
                  <a:pt x="336" y="200"/>
                </a:cubicBezTo>
                <a:cubicBezTo>
                  <a:pt x="272" y="184"/>
                  <a:pt x="232" y="168"/>
                  <a:pt x="192" y="152"/>
                </a:cubicBezTo>
                <a:cubicBezTo>
                  <a:pt x="152" y="136"/>
                  <a:pt x="120" y="120"/>
                  <a:pt x="96" y="104"/>
                </a:cubicBezTo>
                <a:cubicBezTo>
                  <a:pt x="72" y="88"/>
                  <a:pt x="0" y="16"/>
                  <a:pt x="48" y="8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667000" y="762000"/>
            <a:ext cx="114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Calibri" pitchFamily="34" charset="0"/>
              </a:rPr>
              <a:t>   </a:t>
            </a: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ΟΡΘΟΙ ΚΟΙΛΙΑΚΟΙ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H="1">
            <a:off x="2819400" y="1143000"/>
            <a:ext cx="3048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68" name="Freeform 8"/>
          <p:cNvSpPr>
            <a:spLocks/>
          </p:cNvSpPr>
          <p:nvPr/>
        </p:nvSpPr>
        <p:spPr bwMode="auto">
          <a:xfrm>
            <a:off x="3810000" y="2133600"/>
            <a:ext cx="838200" cy="1562100"/>
          </a:xfrm>
          <a:custGeom>
            <a:avLst/>
            <a:gdLst>
              <a:gd name="T0" fmla="*/ 2147483647 w 505"/>
              <a:gd name="T1" fmla="*/ 2147483647 h 984"/>
              <a:gd name="T2" fmla="*/ 2147483647 w 505"/>
              <a:gd name="T3" fmla="*/ 2147483647 h 984"/>
              <a:gd name="T4" fmla="*/ 2147483647 w 505"/>
              <a:gd name="T5" fmla="*/ 2147483647 h 984"/>
              <a:gd name="T6" fmla="*/ 2147483647 w 505"/>
              <a:gd name="T7" fmla="*/ 2147483647 h 984"/>
              <a:gd name="T8" fmla="*/ 2147483647 w 505"/>
              <a:gd name="T9" fmla="*/ 2147483647 h 984"/>
              <a:gd name="T10" fmla="*/ 2147483647 w 505"/>
              <a:gd name="T11" fmla="*/ 2147483647 h 984"/>
              <a:gd name="T12" fmla="*/ 2147483647 w 505"/>
              <a:gd name="T13" fmla="*/ 2147483647 h 984"/>
              <a:gd name="T14" fmla="*/ 2147483647 w 505"/>
              <a:gd name="T15" fmla="*/ 2147483647 h 984"/>
              <a:gd name="T16" fmla="*/ 2147483647 w 505"/>
              <a:gd name="T17" fmla="*/ 2147483647 h 984"/>
              <a:gd name="T18" fmla="*/ 2147483647 w 505"/>
              <a:gd name="T19" fmla="*/ 2147483647 h 984"/>
              <a:gd name="T20" fmla="*/ 2147483647 w 505"/>
              <a:gd name="T21" fmla="*/ 2147483647 h 984"/>
              <a:gd name="T22" fmla="*/ 2147483647 w 505"/>
              <a:gd name="T23" fmla="*/ 2147483647 h 984"/>
              <a:gd name="T24" fmla="*/ 2147483647 w 505"/>
              <a:gd name="T25" fmla="*/ 2147483647 h 984"/>
              <a:gd name="T26" fmla="*/ 2147483647 w 505"/>
              <a:gd name="T27" fmla="*/ 2147483647 h 984"/>
              <a:gd name="T28" fmla="*/ 2147483647 w 505"/>
              <a:gd name="T29" fmla="*/ 2147483647 h 984"/>
              <a:gd name="T30" fmla="*/ 2147483647 w 505"/>
              <a:gd name="T31" fmla="*/ 2147483647 h 984"/>
              <a:gd name="T32" fmla="*/ 2147483647 w 505"/>
              <a:gd name="T33" fmla="*/ 2147483647 h 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5"/>
              <a:gd name="T52" fmla="*/ 0 h 984"/>
              <a:gd name="T53" fmla="*/ 505 w 505"/>
              <a:gd name="T54" fmla="*/ 984 h 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5" h="984">
                <a:moveTo>
                  <a:pt x="16" y="872"/>
                </a:moveTo>
                <a:cubicBezTo>
                  <a:pt x="32" y="832"/>
                  <a:pt x="120" y="776"/>
                  <a:pt x="160" y="728"/>
                </a:cubicBezTo>
                <a:cubicBezTo>
                  <a:pt x="200" y="680"/>
                  <a:pt x="232" y="632"/>
                  <a:pt x="256" y="584"/>
                </a:cubicBezTo>
                <a:cubicBezTo>
                  <a:pt x="280" y="536"/>
                  <a:pt x="290" y="497"/>
                  <a:pt x="304" y="440"/>
                </a:cubicBezTo>
                <a:cubicBezTo>
                  <a:pt x="318" y="383"/>
                  <a:pt x="331" y="283"/>
                  <a:pt x="339" y="243"/>
                </a:cubicBezTo>
                <a:cubicBezTo>
                  <a:pt x="347" y="203"/>
                  <a:pt x="334" y="223"/>
                  <a:pt x="352" y="200"/>
                </a:cubicBezTo>
                <a:cubicBezTo>
                  <a:pt x="370" y="177"/>
                  <a:pt x="424" y="136"/>
                  <a:pt x="448" y="104"/>
                </a:cubicBezTo>
                <a:cubicBezTo>
                  <a:pt x="472" y="72"/>
                  <a:pt x="488" y="0"/>
                  <a:pt x="496" y="8"/>
                </a:cubicBezTo>
                <a:cubicBezTo>
                  <a:pt x="504" y="16"/>
                  <a:pt x="505" y="108"/>
                  <a:pt x="496" y="152"/>
                </a:cubicBezTo>
                <a:cubicBezTo>
                  <a:pt x="487" y="196"/>
                  <a:pt x="455" y="230"/>
                  <a:pt x="441" y="271"/>
                </a:cubicBezTo>
                <a:cubicBezTo>
                  <a:pt x="427" y="312"/>
                  <a:pt x="420" y="341"/>
                  <a:pt x="413" y="401"/>
                </a:cubicBezTo>
                <a:cubicBezTo>
                  <a:pt x="406" y="461"/>
                  <a:pt x="410" y="570"/>
                  <a:pt x="400" y="632"/>
                </a:cubicBezTo>
                <a:cubicBezTo>
                  <a:pt x="390" y="694"/>
                  <a:pt x="368" y="736"/>
                  <a:pt x="352" y="776"/>
                </a:cubicBezTo>
                <a:cubicBezTo>
                  <a:pt x="336" y="816"/>
                  <a:pt x="336" y="840"/>
                  <a:pt x="304" y="872"/>
                </a:cubicBezTo>
                <a:cubicBezTo>
                  <a:pt x="272" y="904"/>
                  <a:pt x="200" y="952"/>
                  <a:pt x="160" y="968"/>
                </a:cubicBezTo>
                <a:cubicBezTo>
                  <a:pt x="120" y="984"/>
                  <a:pt x="88" y="984"/>
                  <a:pt x="64" y="968"/>
                </a:cubicBezTo>
                <a:cubicBezTo>
                  <a:pt x="40" y="952"/>
                  <a:pt x="0" y="912"/>
                  <a:pt x="16" y="872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 rot="2224284">
            <a:off x="4572000" y="1431925"/>
            <a:ext cx="16002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ΛΑΓΟΝΟΨΟΙΤΗΣ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H="1">
            <a:off x="4419600" y="1676400"/>
            <a:ext cx="7620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124200" y="1143000"/>
            <a:ext cx="30480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72" name="Freeform 12"/>
          <p:cNvSpPr>
            <a:spLocks/>
          </p:cNvSpPr>
          <p:nvPr/>
        </p:nvSpPr>
        <p:spPr bwMode="auto">
          <a:xfrm>
            <a:off x="3657600" y="2590800"/>
            <a:ext cx="412750" cy="774700"/>
          </a:xfrm>
          <a:custGeom>
            <a:avLst/>
            <a:gdLst>
              <a:gd name="T0" fmla="*/ 2147483647 w 260"/>
              <a:gd name="T1" fmla="*/ 0 h 488"/>
              <a:gd name="T2" fmla="*/ 2147483647 w 260"/>
              <a:gd name="T3" fmla="*/ 2147483647 h 488"/>
              <a:gd name="T4" fmla="*/ 2147483647 w 260"/>
              <a:gd name="T5" fmla="*/ 2147483647 h 488"/>
              <a:gd name="T6" fmla="*/ 2147483647 w 260"/>
              <a:gd name="T7" fmla="*/ 2147483647 h 488"/>
              <a:gd name="T8" fmla="*/ 2147483647 w 260"/>
              <a:gd name="T9" fmla="*/ 2147483647 h 488"/>
              <a:gd name="T10" fmla="*/ 2147483647 w 260"/>
              <a:gd name="T11" fmla="*/ 2147483647 h 488"/>
              <a:gd name="T12" fmla="*/ 2147483647 w 260"/>
              <a:gd name="T13" fmla="*/ 2147483647 h 488"/>
              <a:gd name="T14" fmla="*/ 2147483647 w 260"/>
              <a:gd name="T15" fmla="*/ 2147483647 h 488"/>
              <a:gd name="T16" fmla="*/ 2147483647 w 260"/>
              <a:gd name="T17" fmla="*/ 2147483647 h 488"/>
              <a:gd name="T18" fmla="*/ 2147483647 w 260"/>
              <a:gd name="T19" fmla="*/ 2147483647 h 488"/>
              <a:gd name="T20" fmla="*/ 2147483647 w 260"/>
              <a:gd name="T21" fmla="*/ 2147483647 h 488"/>
              <a:gd name="T22" fmla="*/ 2147483647 w 260"/>
              <a:gd name="T23" fmla="*/ 2147483647 h 488"/>
              <a:gd name="T24" fmla="*/ 2147483647 w 260"/>
              <a:gd name="T25" fmla="*/ 0 h 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0"/>
              <a:gd name="T40" fmla="*/ 0 h 488"/>
              <a:gd name="T41" fmla="*/ 260 w 260"/>
              <a:gd name="T42" fmla="*/ 488 h 4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0" h="488">
                <a:moveTo>
                  <a:pt x="156" y="0"/>
                </a:moveTo>
                <a:cubicBezTo>
                  <a:pt x="140" y="0"/>
                  <a:pt x="131" y="26"/>
                  <a:pt x="108" y="48"/>
                </a:cubicBezTo>
                <a:cubicBezTo>
                  <a:pt x="85" y="70"/>
                  <a:pt x="38" y="96"/>
                  <a:pt x="20" y="132"/>
                </a:cubicBezTo>
                <a:cubicBezTo>
                  <a:pt x="2" y="168"/>
                  <a:pt x="2" y="228"/>
                  <a:pt x="1" y="262"/>
                </a:cubicBezTo>
                <a:cubicBezTo>
                  <a:pt x="0" y="296"/>
                  <a:pt x="2" y="308"/>
                  <a:pt x="12" y="336"/>
                </a:cubicBezTo>
                <a:cubicBezTo>
                  <a:pt x="22" y="364"/>
                  <a:pt x="44" y="408"/>
                  <a:pt x="60" y="432"/>
                </a:cubicBezTo>
                <a:cubicBezTo>
                  <a:pt x="76" y="456"/>
                  <a:pt x="84" y="488"/>
                  <a:pt x="108" y="480"/>
                </a:cubicBezTo>
                <a:cubicBezTo>
                  <a:pt x="132" y="472"/>
                  <a:pt x="180" y="408"/>
                  <a:pt x="204" y="384"/>
                </a:cubicBezTo>
                <a:cubicBezTo>
                  <a:pt x="228" y="360"/>
                  <a:pt x="244" y="368"/>
                  <a:pt x="252" y="336"/>
                </a:cubicBezTo>
                <a:cubicBezTo>
                  <a:pt x="260" y="304"/>
                  <a:pt x="252" y="232"/>
                  <a:pt x="252" y="192"/>
                </a:cubicBezTo>
                <a:cubicBezTo>
                  <a:pt x="252" y="152"/>
                  <a:pt x="260" y="120"/>
                  <a:pt x="252" y="96"/>
                </a:cubicBezTo>
                <a:cubicBezTo>
                  <a:pt x="244" y="72"/>
                  <a:pt x="220" y="64"/>
                  <a:pt x="204" y="48"/>
                </a:cubicBezTo>
                <a:cubicBezTo>
                  <a:pt x="188" y="32"/>
                  <a:pt x="172" y="0"/>
                  <a:pt x="156" y="0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362200" y="5105400"/>
            <a:ext cx="70243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ΨΟΙΤΗΣ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H="1" flipV="1">
            <a:off x="3886200" y="3124200"/>
            <a:ext cx="914400" cy="1905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3048000" y="3048000"/>
            <a:ext cx="838200" cy="2057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176" name="Text Box 17"/>
          <p:cNvSpPr txBox="1">
            <a:spLocks noChangeArrowheads="1"/>
          </p:cNvSpPr>
          <p:nvPr/>
        </p:nvSpPr>
        <p:spPr bwMode="auto">
          <a:xfrm>
            <a:off x="7239000" y="4038600"/>
            <a:ext cx="1066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 flipH="1">
            <a:off x="6324600" y="2490788"/>
            <a:ext cx="2667000" cy="158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7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t="16830" b="10892"/>
          <a:stretch>
            <a:fillRect/>
          </a:stretch>
        </p:blipFill>
        <p:spPr bwMode="auto">
          <a:xfrm>
            <a:off x="0" y="228600"/>
            <a:ext cx="6230938" cy="55626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3187" name="Picture 3" descr="Image70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l="7317" t="10909" r="9756"/>
          <a:stretch>
            <a:fillRect/>
          </a:stretch>
        </p:blipFill>
        <p:spPr bwMode="auto">
          <a:xfrm>
            <a:off x="6553200" y="685800"/>
            <a:ext cx="2590800" cy="37338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2590800" y="2590800"/>
            <a:ext cx="11171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ΟΥΡΟΔΟΧΟΣ ΚΥΣΤΗ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3189" name="Oval 7"/>
          <p:cNvSpPr>
            <a:spLocks noChangeArrowheads="1"/>
          </p:cNvSpPr>
          <p:nvPr/>
        </p:nvSpPr>
        <p:spPr bwMode="auto">
          <a:xfrm>
            <a:off x="2057400" y="3200400"/>
            <a:ext cx="304800" cy="228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3190" name="Oval 8"/>
          <p:cNvSpPr>
            <a:spLocks noChangeArrowheads="1"/>
          </p:cNvSpPr>
          <p:nvPr/>
        </p:nvSpPr>
        <p:spPr bwMode="auto">
          <a:xfrm>
            <a:off x="1981200" y="2286000"/>
            <a:ext cx="304800" cy="304800"/>
          </a:xfrm>
          <a:prstGeom prst="ellipse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2346325" y="287338"/>
            <a:ext cx="1258678" cy="276999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ΛΑΓΟΝΟΨΟΙΤΗΣ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3192" name="Freeform 10"/>
          <p:cNvSpPr>
            <a:spLocks/>
          </p:cNvSpPr>
          <p:nvPr/>
        </p:nvSpPr>
        <p:spPr bwMode="auto">
          <a:xfrm>
            <a:off x="1143000" y="1981200"/>
            <a:ext cx="954088" cy="1344613"/>
          </a:xfrm>
          <a:custGeom>
            <a:avLst/>
            <a:gdLst>
              <a:gd name="T0" fmla="*/ 2147483647 w 601"/>
              <a:gd name="T1" fmla="*/ 0 h 847"/>
              <a:gd name="T2" fmla="*/ 2147483647 w 601"/>
              <a:gd name="T3" fmla="*/ 2147483647 h 847"/>
              <a:gd name="T4" fmla="*/ 2147483647 w 601"/>
              <a:gd name="T5" fmla="*/ 2147483647 h 847"/>
              <a:gd name="T6" fmla="*/ 2147483647 w 601"/>
              <a:gd name="T7" fmla="*/ 2147483647 h 847"/>
              <a:gd name="T8" fmla="*/ 2147483647 w 601"/>
              <a:gd name="T9" fmla="*/ 2147483647 h 847"/>
              <a:gd name="T10" fmla="*/ 2147483647 w 601"/>
              <a:gd name="T11" fmla="*/ 2147483647 h 847"/>
              <a:gd name="T12" fmla="*/ 2147483647 w 601"/>
              <a:gd name="T13" fmla="*/ 2147483647 h 847"/>
              <a:gd name="T14" fmla="*/ 2147483647 w 601"/>
              <a:gd name="T15" fmla="*/ 2147483647 h 847"/>
              <a:gd name="T16" fmla="*/ 2147483647 w 601"/>
              <a:gd name="T17" fmla="*/ 2147483647 h 847"/>
              <a:gd name="T18" fmla="*/ 2147483647 w 601"/>
              <a:gd name="T19" fmla="*/ 2147483647 h 847"/>
              <a:gd name="T20" fmla="*/ 2147483647 w 601"/>
              <a:gd name="T21" fmla="*/ 2147483647 h 847"/>
              <a:gd name="T22" fmla="*/ 2147483647 w 601"/>
              <a:gd name="T23" fmla="*/ 2147483647 h 847"/>
              <a:gd name="T24" fmla="*/ 2147483647 w 601"/>
              <a:gd name="T25" fmla="*/ 2147483647 h 847"/>
              <a:gd name="T26" fmla="*/ 2147483647 w 601"/>
              <a:gd name="T27" fmla="*/ 2147483647 h 847"/>
              <a:gd name="T28" fmla="*/ 2147483647 w 601"/>
              <a:gd name="T29" fmla="*/ 2147483647 h 847"/>
              <a:gd name="T30" fmla="*/ 2147483647 w 601"/>
              <a:gd name="T31" fmla="*/ 2147483647 h 847"/>
              <a:gd name="T32" fmla="*/ 2147483647 w 601"/>
              <a:gd name="T33" fmla="*/ 2147483647 h 847"/>
              <a:gd name="T34" fmla="*/ 2147483647 w 601"/>
              <a:gd name="T35" fmla="*/ 2147483647 h 847"/>
              <a:gd name="T36" fmla="*/ 2147483647 w 601"/>
              <a:gd name="T37" fmla="*/ 2147483647 h 847"/>
              <a:gd name="T38" fmla="*/ 2147483647 w 601"/>
              <a:gd name="T39" fmla="*/ 2147483647 h 847"/>
              <a:gd name="T40" fmla="*/ 2147483647 w 601"/>
              <a:gd name="T41" fmla="*/ 0 h 8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01"/>
              <a:gd name="T64" fmla="*/ 0 h 847"/>
              <a:gd name="T65" fmla="*/ 601 w 601"/>
              <a:gd name="T66" fmla="*/ 847 h 84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01" h="847">
                <a:moveTo>
                  <a:pt x="150" y="0"/>
                </a:moveTo>
                <a:cubicBezTo>
                  <a:pt x="190" y="32"/>
                  <a:pt x="262" y="117"/>
                  <a:pt x="313" y="159"/>
                </a:cubicBezTo>
                <a:cubicBezTo>
                  <a:pt x="364" y="201"/>
                  <a:pt x="425" y="231"/>
                  <a:pt x="457" y="255"/>
                </a:cubicBezTo>
                <a:cubicBezTo>
                  <a:pt x="489" y="279"/>
                  <a:pt x="489" y="279"/>
                  <a:pt x="505" y="303"/>
                </a:cubicBezTo>
                <a:cubicBezTo>
                  <a:pt x="521" y="327"/>
                  <a:pt x="537" y="359"/>
                  <a:pt x="553" y="399"/>
                </a:cubicBezTo>
                <a:cubicBezTo>
                  <a:pt x="569" y="439"/>
                  <a:pt x="601" y="495"/>
                  <a:pt x="601" y="543"/>
                </a:cubicBezTo>
                <a:cubicBezTo>
                  <a:pt x="601" y="591"/>
                  <a:pt x="569" y="639"/>
                  <a:pt x="553" y="687"/>
                </a:cubicBezTo>
                <a:cubicBezTo>
                  <a:pt x="537" y="735"/>
                  <a:pt x="521" y="815"/>
                  <a:pt x="505" y="831"/>
                </a:cubicBezTo>
                <a:cubicBezTo>
                  <a:pt x="489" y="847"/>
                  <a:pt x="481" y="807"/>
                  <a:pt x="457" y="783"/>
                </a:cubicBezTo>
                <a:cubicBezTo>
                  <a:pt x="433" y="759"/>
                  <a:pt x="385" y="719"/>
                  <a:pt x="361" y="687"/>
                </a:cubicBezTo>
                <a:cubicBezTo>
                  <a:pt x="337" y="655"/>
                  <a:pt x="329" y="623"/>
                  <a:pt x="313" y="591"/>
                </a:cubicBezTo>
                <a:cubicBezTo>
                  <a:pt x="297" y="559"/>
                  <a:pt x="281" y="535"/>
                  <a:pt x="265" y="495"/>
                </a:cubicBezTo>
                <a:cubicBezTo>
                  <a:pt x="249" y="455"/>
                  <a:pt x="225" y="391"/>
                  <a:pt x="217" y="351"/>
                </a:cubicBezTo>
                <a:cubicBezTo>
                  <a:pt x="209" y="311"/>
                  <a:pt x="225" y="279"/>
                  <a:pt x="217" y="255"/>
                </a:cubicBezTo>
                <a:cubicBezTo>
                  <a:pt x="209" y="231"/>
                  <a:pt x="193" y="207"/>
                  <a:pt x="169" y="207"/>
                </a:cubicBezTo>
                <a:cubicBezTo>
                  <a:pt x="145" y="207"/>
                  <a:pt x="97" y="255"/>
                  <a:pt x="73" y="255"/>
                </a:cubicBezTo>
                <a:cubicBezTo>
                  <a:pt x="49" y="255"/>
                  <a:pt x="37" y="225"/>
                  <a:pt x="25" y="207"/>
                </a:cubicBezTo>
                <a:cubicBezTo>
                  <a:pt x="13" y="189"/>
                  <a:pt x="4" y="178"/>
                  <a:pt x="2" y="148"/>
                </a:cubicBezTo>
                <a:cubicBezTo>
                  <a:pt x="0" y="118"/>
                  <a:pt x="2" y="50"/>
                  <a:pt x="11" y="27"/>
                </a:cubicBezTo>
                <a:cubicBezTo>
                  <a:pt x="20" y="4"/>
                  <a:pt x="35" y="13"/>
                  <a:pt x="58" y="9"/>
                </a:cubicBezTo>
                <a:cubicBezTo>
                  <a:pt x="81" y="5"/>
                  <a:pt x="131" y="2"/>
                  <a:pt x="150" y="0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193" name="Freeform 11"/>
          <p:cNvSpPr>
            <a:spLocks/>
          </p:cNvSpPr>
          <p:nvPr/>
        </p:nvSpPr>
        <p:spPr bwMode="auto">
          <a:xfrm>
            <a:off x="4038600" y="2057400"/>
            <a:ext cx="927100" cy="1257300"/>
          </a:xfrm>
          <a:custGeom>
            <a:avLst/>
            <a:gdLst>
              <a:gd name="T0" fmla="*/ 2147483647 w 584"/>
              <a:gd name="T1" fmla="*/ 2147483647 h 792"/>
              <a:gd name="T2" fmla="*/ 2147483647 w 584"/>
              <a:gd name="T3" fmla="*/ 2147483647 h 792"/>
              <a:gd name="T4" fmla="*/ 2147483647 w 584"/>
              <a:gd name="T5" fmla="*/ 2147483647 h 792"/>
              <a:gd name="T6" fmla="*/ 2147483647 w 584"/>
              <a:gd name="T7" fmla="*/ 2147483647 h 792"/>
              <a:gd name="T8" fmla="*/ 2147483647 w 584"/>
              <a:gd name="T9" fmla="*/ 2147483647 h 792"/>
              <a:gd name="T10" fmla="*/ 2147483647 w 584"/>
              <a:gd name="T11" fmla="*/ 2147483647 h 792"/>
              <a:gd name="T12" fmla="*/ 2147483647 w 584"/>
              <a:gd name="T13" fmla="*/ 2147483647 h 792"/>
              <a:gd name="T14" fmla="*/ 2147483647 w 584"/>
              <a:gd name="T15" fmla="*/ 2147483647 h 792"/>
              <a:gd name="T16" fmla="*/ 2147483647 w 584"/>
              <a:gd name="T17" fmla="*/ 2147483647 h 792"/>
              <a:gd name="T18" fmla="*/ 2147483647 w 584"/>
              <a:gd name="T19" fmla="*/ 2147483647 h 792"/>
              <a:gd name="T20" fmla="*/ 2147483647 w 584"/>
              <a:gd name="T21" fmla="*/ 2147483647 h 792"/>
              <a:gd name="T22" fmla="*/ 2147483647 w 584"/>
              <a:gd name="T23" fmla="*/ 2147483647 h 792"/>
              <a:gd name="T24" fmla="*/ 2147483647 w 584"/>
              <a:gd name="T25" fmla="*/ 2147483647 h 792"/>
              <a:gd name="T26" fmla="*/ 2147483647 w 584"/>
              <a:gd name="T27" fmla="*/ 2147483647 h 792"/>
              <a:gd name="T28" fmla="*/ 2147483647 w 584"/>
              <a:gd name="T29" fmla="*/ 2147483647 h 792"/>
              <a:gd name="T30" fmla="*/ 2147483647 w 584"/>
              <a:gd name="T31" fmla="*/ 2147483647 h 792"/>
              <a:gd name="T32" fmla="*/ 2147483647 w 584"/>
              <a:gd name="T33" fmla="*/ 2147483647 h 792"/>
              <a:gd name="T34" fmla="*/ 2147483647 w 584"/>
              <a:gd name="T35" fmla="*/ 2147483647 h 792"/>
              <a:gd name="T36" fmla="*/ 2147483647 w 584"/>
              <a:gd name="T37" fmla="*/ 2147483647 h 792"/>
              <a:gd name="T38" fmla="*/ 2147483647 w 584"/>
              <a:gd name="T39" fmla="*/ 2147483647 h 7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4"/>
              <a:gd name="T61" fmla="*/ 0 h 792"/>
              <a:gd name="T62" fmla="*/ 584 w 584"/>
              <a:gd name="T63" fmla="*/ 792 h 7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4" h="792">
                <a:moveTo>
                  <a:pt x="488" y="16"/>
                </a:moveTo>
                <a:cubicBezTo>
                  <a:pt x="464" y="8"/>
                  <a:pt x="424" y="0"/>
                  <a:pt x="392" y="16"/>
                </a:cubicBezTo>
                <a:cubicBezTo>
                  <a:pt x="360" y="32"/>
                  <a:pt x="336" y="72"/>
                  <a:pt x="296" y="112"/>
                </a:cubicBezTo>
                <a:cubicBezTo>
                  <a:pt x="256" y="152"/>
                  <a:pt x="184" y="216"/>
                  <a:pt x="152" y="256"/>
                </a:cubicBezTo>
                <a:cubicBezTo>
                  <a:pt x="120" y="296"/>
                  <a:pt x="123" y="322"/>
                  <a:pt x="104" y="352"/>
                </a:cubicBezTo>
                <a:cubicBezTo>
                  <a:pt x="85" y="382"/>
                  <a:pt x="55" y="404"/>
                  <a:pt x="39" y="436"/>
                </a:cubicBezTo>
                <a:cubicBezTo>
                  <a:pt x="23" y="468"/>
                  <a:pt x="13" y="494"/>
                  <a:pt x="8" y="544"/>
                </a:cubicBezTo>
                <a:cubicBezTo>
                  <a:pt x="3" y="594"/>
                  <a:pt x="0" y="696"/>
                  <a:pt x="8" y="736"/>
                </a:cubicBezTo>
                <a:cubicBezTo>
                  <a:pt x="16" y="776"/>
                  <a:pt x="40" y="792"/>
                  <a:pt x="56" y="784"/>
                </a:cubicBezTo>
                <a:cubicBezTo>
                  <a:pt x="72" y="776"/>
                  <a:pt x="80" y="720"/>
                  <a:pt x="104" y="688"/>
                </a:cubicBezTo>
                <a:cubicBezTo>
                  <a:pt x="128" y="656"/>
                  <a:pt x="176" y="624"/>
                  <a:pt x="200" y="592"/>
                </a:cubicBezTo>
                <a:cubicBezTo>
                  <a:pt x="224" y="560"/>
                  <a:pt x="232" y="520"/>
                  <a:pt x="248" y="496"/>
                </a:cubicBezTo>
                <a:cubicBezTo>
                  <a:pt x="264" y="472"/>
                  <a:pt x="280" y="488"/>
                  <a:pt x="296" y="448"/>
                </a:cubicBezTo>
                <a:cubicBezTo>
                  <a:pt x="312" y="408"/>
                  <a:pt x="328" y="296"/>
                  <a:pt x="344" y="256"/>
                </a:cubicBezTo>
                <a:cubicBezTo>
                  <a:pt x="360" y="216"/>
                  <a:pt x="376" y="208"/>
                  <a:pt x="392" y="208"/>
                </a:cubicBezTo>
                <a:cubicBezTo>
                  <a:pt x="408" y="208"/>
                  <a:pt x="416" y="248"/>
                  <a:pt x="440" y="256"/>
                </a:cubicBezTo>
                <a:cubicBezTo>
                  <a:pt x="464" y="264"/>
                  <a:pt x="512" y="264"/>
                  <a:pt x="536" y="256"/>
                </a:cubicBezTo>
                <a:cubicBezTo>
                  <a:pt x="560" y="248"/>
                  <a:pt x="584" y="240"/>
                  <a:pt x="584" y="208"/>
                </a:cubicBezTo>
                <a:cubicBezTo>
                  <a:pt x="584" y="176"/>
                  <a:pt x="552" y="96"/>
                  <a:pt x="536" y="64"/>
                </a:cubicBezTo>
                <a:cubicBezTo>
                  <a:pt x="520" y="32"/>
                  <a:pt x="512" y="24"/>
                  <a:pt x="488" y="16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194" name="Line 12"/>
          <p:cNvSpPr>
            <a:spLocks noChangeShapeType="1"/>
          </p:cNvSpPr>
          <p:nvPr/>
        </p:nvSpPr>
        <p:spPr bwMode="auto">
          <a:xfrm flipH="1">
            <a:off x="1600200" y="381000"/>
            <a:ext cx="685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195" name="Line 13"/>
          <p:cNvSpPr>
            <a:spLocks noChangeShapeType="1"/>
          </p:cNvSpPr>
          <p:nvPr/>
        </p:nvSpPr>
        <p:spPr bwMode="auto">
          <a:xfrm>
            <a:off x="3962400" y="381000"/>
            <a:ext cx="685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196" name="Line 14"/>
          <p:cNvSpPr>
            <a:spLocks noChangeShapeType="1"/>
          </p:cNvSpPr>
          <p:nvPr/>
        </p:nvSpPr>
        <p:spPr bwMode="auto">
          <a:xfrm>
            <a:off x="4648200" y="381000"/>
            <a:ext cx="0" cy="2057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197" name="Line 15"/>
          <p:cNvSpPr>
            <a:spLocks noChangeShapeType="1"/>
          </p:cNvSpPr>
          <p:nvPr/>
        </p:nvSpPr>
        <p:spPr bwMode="auto">
          <a:xfrm flipH="1">
            <a:off x="1600200" y="381000"/>
            <a:ext cx="0" cy="213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198" name="Freeform 16"/>
          <p:cNvSpPr>
            <a:spLocks/>
          </p:cNvSpPr>
          <p:nvPr/>
        </p:nvSpPr>
        <p:spPr bwMode="auto">
          <a:xfrm rot="-231038">
            <a:off x="3124200" y="3962400"/>
            <a:ext cx="990600" cy="660400"/>
          </a:xfrm>
          <a:custGeom>
            <a:avLst/>
            <a:gdLst>
              <a:gd name="T0" fmla="*/ 2147483647 w 624"/>
              <a:gd name="T1" fmla="*/ 2147483647 h 416"/>
              <a:gd name="T2" fmla="*/ 2147483647 w 624"/>
              <a:gd name="T3" fmla="*/ 2147483647 h 416"/>
              <a:gd name="T4" fmla="*/ 2147483647 w 624"/>
              <a:gd name="T5" fmla="*/ 2147483647 h 416"/>
              <a:gd name="T6" fmla="*/ 2147483647 w 624"/>
              <a:gd name="T7" fmla="*/ 2147483647 h 416"/>
              <a:gd name="T8" fmla="*/ 2147483647 w 624"/>
              <a:gd name="T9" fmla="*/ 2147483647 h 416"/>
              <a:gd name="T10" fmla="*/ 2147483647 w 624"/>
              <a:gd name="T11" fmla="*/ 2147483647 h 416"/>
              <a:gd name="T12" fmla="*/ 2147483647 w 624"/>
              <a:gd name="T13" fmla="*/ 2147483647 h 416"/>
              <a:gd name="T14" fmla="*/ 2147483647 w 624"/>
              <a:gd name="T15" fmla="*/ 2147483647 h 416"/>
              <a:gd name="T16" fmla="*/ 2147483647 w 624"/>
              <a:gd name="T17" fmla="*/ 2147483647 h 416"/>
              <a:gd name="T18" fmla="*/ 2147483647 w 624"/>
              <a:gd name="T19" fmla="*/ 2147483647 h 416"/>
              <a:gd name="T20" fmla="*/ 2147483647 w 624"/>
              <a:gd name="T21" fmla="*/ 2147483647 h 4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4"/>
              <a:gd name="T34" fmla="*/ 0 h 416"/>
              <a:gd name="T35" fmla="*/ 624 w 624"/>
              <a:gd name="T36" fmla="*/ 416 h 4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4" h="416">
                <a:moveTo>
                  <a:pt x="608" y="24"/>
                </a:moveTo>
                <a:cubicBezTo>
                  <a:pt x="592" y="0"/>
                  <a:pt x="512" y="16"/>
                  <a:pt x="464" y="24"/>
                </a:cubicBezTo>
                <a:cubicBezTo>
                  <a:pt x="416" y="32"/>
                  <a:pt x="368" y="48"/>
                  <a:pt x="320" y="72"/>
                </a:cubicBezTo>
                <a:cubicBezTo>
                  <a:pt x="272" y="96"/>
                  <a:pt x="216" y="128"/>
                  <a:pt x="176" y="168"/>
                </a:cubicBezTo>
                <a:cubicBezTo>
                  <a:pt x="136" y="208"/>
                  <a:pt x="104" y="272"/>
                  <a:pt x="80" y="312"/>
                </a:cubicBezTo>
                <a:cubicBezTo>
                  <a:pt x="56" y="352"/>
                  <a:pt x="0" y="400"/>
                  <a:pt x="32" y="408"/>
                </a:cubicBezTo>
                <a:cubicBezTo>
                  <a:pt x="64" y="416"/>
                  <a:pt x="216" y="376"/>
                  <a:pt x="272" y="360"/>
                </a:cubicBezTo>
                <a:cubicBezTo>
                  <a:pt x="328" y="344"/>
                  <a:pt x="336" y="328"/>
                  <a:pt x="368" y="312"/>
                </a:cubicBezTo>
                <a:cubicBezTo>
                  <a:pt x="400" y="296"/>
                  <a:pt x="432" y="288"/>
                  <a:pt x="464" y="264"/>
                </a:cubicBezTo>
                <a:cubicBezTo>
                  <a:pt x="496" y="240"/>
                  <a:pt x="536" y="200"/>
                  <a:pt x="560" y="168"/>
                </a:cubicBezTo>
                <a:cubicBezTo>
                  <a:pt x="584" y="136"/>
                  <a:pt x="624" y="48"/>
                  <a:pt x="608" y="24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199" name="Freeform 17"/>
          <p:cNvSpPr>
            <a:spLocks/>
          </p:cNvSpPr>
          <p:nvPr/>
        </p:nvSpPr>
        <p:spPr bwMode="auto">
          <a:xfrm>
            <a:off x="1981200" y="3886200"/>
            <a:ext cx="698500" cy="723900"/>
          </a:xfrm>
          <a:custGeom>
            <a:avLst/>
            <a:gdLst>
              <a:gd name="T0" fmla="*/ 2147483647 w 440"/>
              <a:gd name="T1" fmla="*/ 2147483647 h 456"/>
              <a:gd name="T2" fmla="*/ 2147483647 w 440"/>
              <a:gd name="T3" fmla="*/ 2147483647 h 456"/>
              <a:gd name="T4" fmla="*/ 2147483647 w 440"/>
              <a:gd name="T5" fmla="*/ 2147483647 h 456"/>
              <a:gd name="T6" fmla="*/ 2147483647 w 440"/>
              <a:gd name="T7" fmla="*/ 2147483647 h 456"/>
              <a:gd name="T8" fmla="*/ 2147483647 w 440"/>
              <a:gd name="T9" fmla="*/ 2147483647 h 456"/>
              <a:gd name="T10" fmla="*/ 2147483647 w 440"/>
              <a:gd name="T11" fmla="*/ 0 h 456"/>
              <a:gd name="T12" fmla="*/ 0 w 440"/>
              <a:gd name="T13" fmla="*/ 2147483647 h 456"/>
              <a:gd name="T14" fmla="*/ 2147483647 w 440"/>
              <a:gd name="T15" fmla="*/ 2147483647 h 456"/>
              <a:gd name="T16" fmla="*/ 2147483647 w 440"/>
              <a:gd name="T17" fmla="*/ 2147483647 h 456"/>
              <a:gd name="T18" fmla="*/ 2147483647 w 440"/>
              <a:gd name="T19" fmla="*/ 2147483647 h 456"/>
              <a:gd name="T20" fmla="*/ 2147483647 w 440"/>
              <a:gd name="T21" fmla="*/ 2147483647 h 456"/>
              <a:gd name="T22" fmla="*/ 2147483647 w 440"/>
              <a:gd name="T23" fmla="*/ 2147483647 h 456"/>
              <a:gd name="T24" fmla="*/ 2147483647 w 440"/>
              <a:gd name="T25" fmla="*/ 2147483647 h 4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0"/>
              <a:gd name="T40" fmla="*/ 0 h 456"/>
              <a:gd name="T41" fmla="*/ 440 w 440"/>
              <a:gd name="T42" fmla="*/ 456 h 4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0" h="456">
                <a:moveTo>
                  <a:pt x="432" y="432"/>
                </a:moveTo>
                <a:cubicBezTo>
                  <a:pt x="440" y="408"/>
                  <a:pt x="400" y="320"/>
                  <a:pt x="384" y="288"/>
                </a:cubicBezTo>
                <a:cubicBezTo>
                  <a:pt x="368" y="256"/>
                  <a:pt x="360" y="264"/>
                  <a:pt x="336" y="240"/>
                </a:cubicBezTo>
                <a:cubicBezTo>
                  <a:pt x="312" y="216"/>
                  <a:pt x="272" y="176"/>
                  <a:pt x="240" y="144"/>
                </a:cubicBezTo>
                <a:cubicBezTo>
                  <a:pt x="208" y="112"/>
                  <a:pt x="176" y="72"/>
                  <a:pt x="144" y="48"/>
                </a:cubicBezTo>
                <a:cubicBezTo>
                  <a:pt x="112" y="24"/>
                  <a:pt x="72" y="0"/>
                  <a:pt x="48" y="0"/>
                </a:cubicBezTo>
                <a:cubicBezTo>
                  <a:pt x="24" y="0"/>
                  <a:pt x="0" y="24"/>
                  <a:pt x="0" y="48"/>
                </a:cubicBezTo>
                <a:cubicBezTo>
                  <a:pt x="0" y="72"/>
                  <a:pt x="24" y="104"/>
                  <a:pt x="48" y="144"/>
                </a:cubicBezTo>
                <a:cubicBezTo>
                  <a:pt x="72" y="184"/>
                  <a:pt x="120" y="256"/>
                  <a:pt x="144" y="288"/>
                </a:cubicBezTo>
                <a:cubicBezTo>
                  <a:pt x="168" y="320"/>
                  <a:pt x="168" y="320"/>
                  <a:pt x="192" y="336"/>
                </a:cubicBezTo>
                <a:cubicBezTo>
                  <a:pt x="216" y="352"/>
                  <a:pt x="264" y="368"/>
                  <a:pt x="288" y="384"/>
                </a:cubicBezTo>
                <a:cubicBezTo>
                  <a:pt x="312" y="400"/>
                  <a:pt x="312" y="424"/>
                  <a:pt x="336" y="432"/>
                </a:cubicBezTo>
                <a:cubicBezTo>
                  <a:pt x="360" y="440"/>
                  <a:pt x="424" y="456"/>
                  <a:pt x="432" y="432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00" name="Freeform 18"/>
          <p:cNvSpPr>
            <a:spLocks/>
          </p:cNvSpPr>
          <p:nvPr/>
        </p:nvSpPr>
        <p:spPr bwMode="auto">
          <a:xfrm>
            <a:off x="2667000" y="3352800"/>
            <a:ext cx="1176338" cy="1295400"/>
          </a:xfrm>
          <a:custGeom>
            <a:avLst/>
            <a:gdLst>
              <a:gd name="T0" fmla="*/ 2147483647 w 741"/>
              <a:gd name="T1" fmla="*/ 2147483647 h 816"/>
              <a:gd name="T2" fmla="*/ 2147483647 w 741"/>
              <a:gd name="T3" fmla="*/ 2147483647 h 816"/>
              <a:gd name="T4" fmla="*/ 2147483647 w 741"/>
              <a:gd name="T5" fmla="*/ 2147483647 h 816"/>
              <a:gd name="T6" fmla="*/ 2147483647 w 741"/>
              <a:gd name="T7" fmla="*/ 2147483647 h 816"/>
              <a:gd name="T8" fmla="*/ 2147483647 w 741"/>
              <a:gd name="T9" fmla="*/ 2147483647 h 816"/>
              <a:gd name="T10" fmla="*/ 2147483647 w 741"/>
              <a:gd name="T11" fmla="*/ 2147483647 h 816"/>
              <a:gd name="T12" fmla="*/ 2147483647 w 741"/>
              <a:gd name="T13" fmla="*/ 2147483647 h 816"/>
              <a:gd name="T14" fmla="*/ 2147483647 w 741"/>
              <a:gd name="T15" fmla="*/ 2147483647 h 816"/>
              <a:gd name="T16" fmla="*/ 2147483647 w 741"/>
              <a:gd name="T17" fmla="*/ 2147483647 h 816"/>
              <a:gd name="T18" fmla="*/ 2147483647 w 741"/>
              <a:gd name="T19" fmla="*/ 2147483647 h 816"/>
              <a:gd name="T20" fmla="*/ 2147483647 w 741"/>
              <a:gd name="T21" fmla="*/ 2147483647 h 816"/>
              <a:gd name="T22" fmla="*/ 2147483647 w 741"/>
              <a:gd name="T23" fmla="*/ 2147483647 h 816"/>
              <a:gd name="T24" fmla="*/ 2147483647 w 741"/>
              <a:gd name="T25" fmla="*/ 0 h 816"/>
              <a:gd name="T26" fmla="*/ 2147483647 w 741"/>
              <a:gd name="T27" fmla="*/ 2147483647 h 816"/>
              <a:gd name="T28" fmla="*/ 2147483647 w 741"/>
              <a:gd name="T29" fmla="*/ 2147483647 h 816"/>
              <a:gd name="T30" fmla="*/ 2147483647 w 741"/>
              <a:gd name="T31" fmla="*/ 2147483647 h 816"/>
              <a:gd name="T32" fmla="*/ 2147483647 w 741"/>
              <a:gd name="T33" fmla="*/ 2147483647 h 816"/>
              <a:gd name="T34" fmla="*/ 2147483647 w 741"/>
              <a:gd name="T35" fmla="*/ 2147483647 h 816"/>
              <a:gd name="T36" fmla="*/ 2147483647 w 741"/>
              <a:gd name="T37" fmla="*/ 2147483647 h 816"/>
              <a:gd name="T38" fmla="*/ 2147483647 w 741"/>
              <a:gd name="T39" fmla="*/ 2147483647 h 8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1"/>
              <a:gd name="T61" fmla="*/ 0 h 816"/>
              <a:gd name="T62" fmla="*/ 741 w 741"/>
              <a:gd name="T63" fmla="*/ 816 h 8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1" h="816">
                <a:moveTo>
                  <a:pt x="301" y="672"/>
                </a:moveTo>
                <a:cubicBezTo>
                  <a:pt x="285" y="704"/>
                  <a:pt x="277" y="744"/>
                  <a:pt x="253" y="768"/>
                </a:cubicBezTo>
                <a:cubicBezTo>
                  <a:pt x="229" y="792"/>
                  <a:pt x="189" y="816"/>
                  <a:pt x="157" y="816"/>
                </a:cubicBezTo>
                <a:cubicBezTo>
                  <a:pt x="125" y="816"/>
                  <a:pt x="85" y="792"/>
                  <a:pt x="61" y="768"/>
                </a:cubicBezTo>
                <a:cubicBezTo>
                  <a:pt x="37" y="744"/>
                  <a:pt x="20" y="703"/>
                  <a:pt x="13" y="672"/>
                </a:cubicBezTo>
                <a:cubicBezTo>
                  <a:pt x="6" y="641"/>
                  <a:pt x="0" y="608"/>
                  <a:pt x="16" y="584"/>
                </a:cubicBezTo>
                <a:cubicBezTo>
                  <a:pt x="32" y="560"/>
                  <a:pt x="77" y="545"/>
                  <a:pt x="109" y="528"/>
                </a:cubicBezTo>
                <a:cubicBezTo>
                  <a:pt x="141" y="511"/>
                  <a:pt x="165" y="504"/>
                  <a:pt x="205" y="480"/>
                </a:cubicBezTo>
                <a:cubicBezTo>
                  <a:pt x="245" y="456"/>
                  <a:pt x="317" y="424"/>
                  <a:pt x="349" y="384"/>
                </a:cubicBezTo>
                <a:cubicBezTo>
                  <a:pt x="381" y="344"/>
                  <a:pt x="375" y="264"/>
                  <a:pt x="397" y="240"/>
                </a:cubicBezTo>
                <a:cubicBezTo>
                  <a:pt x="419" y="216"/>
                  <a:pt x="457" y="264"/>
                  <a:pt x="481" y="240"/>
                </a:cubicBezTo>
                <a:cubicBezTo>
                  <a:pt x="505" y="216"/>
                  <a:pt x="515" y="136"/>
                  <a:pt x="541" y="96"/>
                </a:cubicBezTo>
                <a:cubicBezTo>
                  <a:pt x="567" y="56"/>
                  <a:pt x="605" y="0"/>
                  <a:pt x="637" y="0"/>
                </a:cubicBezTo>
                <a:cubicBezTo>
                  <a:pt x="669" y="0"/>
                  <a:pt x="725" y="64"/>
                  <a:pt x="733" y="96"/>
                </a:cubicBezTo>
                <a:cubicBezTo>
                  <a:pt x="741" y="128"/>
                  <a:pt x="709" y="168"/>
                  <a:pt x="685" y="192"/>
                </a:cubicBezTo>
                <a:cubicBezTo>
                  <a:pt x="661" y="216"/>
                  <a:pt x="621" y="208"/>
                  <a:pt x="589" y="240"/>
                </a:cubicBezTo>
                <a:cubicBezTo>
                  <a:pt x="557" y="272"/>
                  <a:pt x="517" y="344"/>
                  <a:pt x="493" y="384"/>
                </a:cubicBezTo>
                <a:cubicBezTo>
                  <a:pt x="469" y="424"/>
                  <a:pt x="469" y="448"/>
                  <a:pt x="445" y="480"/>
                </a:cubicBezTo>
                <a:cubicBezTo>
                  <a:pt x="421" y="512"/>
                  <a:pt x="365" y="544"/>
                  <a:pt x="349" y="576"/>
                </a:cubicBezTo>
                <a:cubicBezTo>
                  <a:pt x="333" y="608"/>
                  <a:pt x="317" y="640"/>
                  <a:pt x="301" y="672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01" name="Text Box 19"/>
          <p:cNvSpPr txBox="1">
            <a:spLocks noChangeArrowheads="1"/>
          </p:cNvSpPr>
          <p:nvPr/>
        </p:nvSpPr>
        <p:spPr bwMode="auto">
          <a:xfrm>
            <a:off x="2438400" y="5334000"/>
            <a:ext cx="14478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ΟΡΘΟΣΙΓΜΟΕΙΔΕΣ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3202" name="Line 20"/>
          <p:cNvSpPr>
            <a:spLocks noChangeShapeType="1"/>
          </p:cNvSpPr>
          <p:nvPr/>
        </p:nvSpPr>
        <p:spPr bwMode="auto">
          <a:xfrm flipH="1" flipV="1">
            <a:off x="2895600" y="4343400"/>
            <a:ext cx="762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03" name="Text Box 21"/>
          <p:cNvSpPr txBox="1">
            <a:spLocks noChangeArrowheads="1"/>
          </p:cNvSpPr>
          <p:nvPr/>
        </p:nvSpPr>
        <p:spPr bwMode="auto">
          <a:xfrm rot="-1357191">
            <a:off x="4191000" y="5089525"/>
            <a:ext cx="1752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ΑΡ ΑΠΙΟΕΙΔΗΣ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3204" name="Line 22"/>
          <p:cNvSpPr>
            <a:spLocks noChangeShapeType="1"/>
          </p:cNvSpPr>
          <p:nvPr/>
        </p:nvSpPr>
        <p:spPr bwMode="auto">
          <a:xfrm flipH="1" flipV="1">
            <a:off x="3581400" y="4419600"/>
            <a:ext cx="129540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05" name="Text Box 23"/>
          <p:cNvSpPr txBox="1">
            <a:spLocks noChangeArrowheads="1"/>
          </p:cNvSpPr>
          <p:nvPr/>
        </p:nvSpPr>
        <p:spPr bwMode="auto">
          <a:xfrm rot="1556148">
            <a:off x="228600" y="5013325"/>
            <a:ext cx="1752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ΔΕ ΑΠΙΟΕΙΔΗΣ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3206" name="Line 24"/>
          <p:cNvSpPr>
            <a:spLocks noChangeShapeType="1"/>
          </p:cNvSpPr>
          <p:nvPr/>
        </p:nvSpPr>
        <p:spPr bwMode="auto">
          <a:xfrm flipV="1">
            <a:off x="1143000" y="4267200"/>
            <a:ext cx="121920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08" name="Text Box 27"/>
          <p:cNvSpPr txBox="1">
            <a:spLocks noChangeArrowheads="1"/>
          </p:cNvSpPr>
          <p:nvPr/>
        </p:nvSpPr>
        <p:spPr bwMode="auto">
          <a:xfrm>
            <a:off x="2209800" y="990600"/>
            <a:ext cx="2057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Calibri" pitchFamily="34" charset="0"/>
              </a:rPr>
              <a:t>EXTERNAL ILIAC ARTERIES</a:t>
            </a:r>
          </a:p>
        </p:txBody>
      </p:sp>
      <p:sp>
        <p:nvSpPr>
          <p:cNvPr id="93209" name="Line 28"/>
          <p:cNvSpPr>
            <a:spLocks noChangeShapeType="1"/>
          </p:cNvSpPr>
          <p:nvPr/>
        </p:nvSpPr>
        <p:spPr bwMode="auto">
          <a:xfrm flipH="1">
            <a:off x="2057400" y="1295400"/>
            <a:ext cx="106680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10" name="Line 29"/>
          <p:cNvSpPr>
            <a:spLocks noChangeShapeType="1"/>
          </p:cNvSpPr>
          <p:nvPr/>
        </p:nvSpPr>
        <p:spPr bwMode="auto">
          <a:xfrm>
            <a:off x="3200400" y="1143000"/>
            <a:ext cx="609600" cy="1447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11" name="Line 30"/>
          <p:cNvSpPr>
            <a:spLocks noChangeShapeType="1"/>
          </p:cNvSpPr>
          <p:nvPr/>
        </p:nvSpPr>
        <p:spPr bwMode="auto">
          <a:xfrm>
            <a:off x="3124200" y="1295400"/>
            <a:ext cx="685800" cy="1371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3212" name="Text Box 31"/>
          <p:cNvSpPr txBox="1">
            <a:spLocks noChangeArrowheads="1"/>
          </p:cNvSpPr>
          <p:nvPr/>
        </p:nvSpPr>
        <p:spPr bwMode="auto">
          <a:xfrm>
            <a:off x="7315200" y="4191000"/>
            <a:ext cx="1143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32" name="Oval 31"/>
          <p:cNvSpPr/>
          <p:nvPr/>
        </p:nvSpPr>
        <p:spPr>
          <a:xfrm>
            <a:off x="3810000" y="2514600"/>
            <a:ext cx="228600" cy="304800"/>
          </a:xfrm>
          <a:prstGeom prst="ellipse">
            <a:avLst/>
          </a:prstGeom>
          <a:noFill/>
          <a:ln w="127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629400" y="2743200"/>
            <a:ext cx="25146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99792" y="2438400"/>
            <a:ext cx="2088232" cy="37338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2800" b="1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2800" b="1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l-GR" sz="2800" b="1" dirty="0" smtClean="0">
                <a:latin typeface="+mj-lt"/>
              </a:rPr>
              <a:t>Μαλακοί ιστοί</a:t>
            </a:r>
            <a:endParaRPr lang="en-US" sz="2800" b="1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2800" b="1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l-GR" sz="2800" b="1" dirty="0" smtClean="0">
                <a:latin typeface="+mj-lt"/>
              </a:rPr>
              <a:t>Λίπος</a:t>
            </a:r>
            <a:endParaRPr lang="en-US" sz="2800" b="1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2800" b="1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l-GR" sz="2800" b="1" dirty="0" smtClean="0">
                <a:latin typeface="+mj-lt"/>
              </a:rPr>
              <a:t>Αέρας </a:t>
            </a:r>
            <a:endParaRPr lang="en-US" sz="2800" b="1" dirty="0">
              <a:latin typeface="+mj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 Narrow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52400" y="260648"/>
            <a:ext cx="8839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X - RAY --- 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4 ΒΑΣΙΚΕΣ ΠΥΚΝΟΤΗΤΕΣ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4" name="Picture 10" descr="density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9665" t="3400" r="3194" b="10199"/>
          <a:stretch>
            <a:fillRect/>
          </a:stretch>
        </p:blipFill>
        <p:spPr bwMode="auto">
          <a:xfrm>
            <a:off x="4956729" y="1412776"/>
            <a:ext cx="4151775" cy="487417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427984" y="3645024"/>
            <a:ext cx="1800200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51920" y="4509120"/>
            <a:ext cx="1800200" cy="36004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79912" y="4437112"/>
            <a:ext cx="2736304" cy="1224136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:\Documents and Settings\radiology\Desktop\DENSITY SCALE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l="6649" r="8002"/>
          <a:stretch>
            <a:fillRect/>
          </a:stretch>
        </p:blipFill>
        <p:spPr bwMode="auto">
          <a:xfrm>
            <a:off x="0" y="1412776"/>
            <a:ext cx="2304256" cy="489674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9" name="Straight Arrow Connector 5"/>
          <p:cNvCxnSpPr/>
          <p:nvPr/>
        </p:nvCxnSpPr>
        <p:spPr>
          <a:xfrm>
            <a:off x="3851920" y="2780928"/>
            <a:ext cx="3600400" cy="648072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Ορθογώνιο"/>
          <p:cNvSpPr/>
          <p:nvPr/>
        </p:nvSpPr>
        <p:spPr>
          <a:xfrm>
            <a:off x="2699792" y="2492896"/>
            <a:ext cx="105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latin typeface="Calibri"/>
              </a:rPr>
              <a:t>Οστά </a:t>
            </a: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mage80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8888" t="10526" r="11111"/>
          <a:stretch>
            <a:fillRect/>
          </a:stretch>
        </p:blipFill>
        <p:spPr bwMode="auto">
          <a:xfrm>
            <a:off x="6248400" y="838200"/>
            <a:ext cx="2743200" cy="38862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4211" name="Picture 3" descr="Image8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18484" r="1031" b="8601"/>
          <a:stretch>
            <a:fillRect/>
          </a:stretch>
        </p:blipFill>
        <p:spPr bwMode="auto">
          <a:xfrm>
            <a:off x="0" y="0"/>
            <a:ext cx="5943600" cy="5410200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362200" y="1905000"/>
            <a:ext cx="98566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ΟΥΡΟΔΟΧΟΣ 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425080" y="2514600"/>
            <a:ext cx="10668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ΠΡΟΣΤΑΤΗΣ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14" name="Freeform 6"/>
          <p:cNvSpPr>
            <a:spLocks/>
          </p:cNvSpPr>
          <p:nvPr/>
        </p:nvSpPr>
        <p:spPr bwMode="auto">
          <a:xfrm>
            <a:off x="2286000" y="1676400"/>
            <a:ext cx="1163638" cy="725488"/>
          </a:xfrm>
          <a:custGeom>
            <a:avLst/>
            <a:gdLst>
              <a:gd name="T0" fmla="*/ 2147483647 w 733"/>
              <a:gd name="T1" fmla="*/ 2147483647 h 457"/>
              <a:gd name="T2" fmla="*/ 2147483647 w 733"/>
              <a:gd name="T3" fmla="*/ 2147483647 h 457"/>
              <a:gd name="T4" fmla="*/ 0 w 733"/>
              <a:gd name="T5" fmla="*/ 2147483647 h 457"/>
              <a:gd name="T6" fmla="*/ 2147483647 w 733"/>
              <a:gd name="T7" fmla="*/ 2147483647 h 457"/>
              <a:gd name="T8" fmla="*/ 2147483647 w 733"/>
              <a:gd name="T9" fmla="*/ 2147483647 h 457"/>
              <a:gd name="T10" fmla="*/ 2147483647 w 733"/>
              <a:gd name="T11" fmla="*/ 2147483647 h 457"/>
              <a:gd name="T12" fmla="*/ 2147483647 w 733"/>
              <a:gd name="T13" fmla="*/ 2147483647 h 457"/>
              <a:gd name="T14" fmla="*/ 2147483647 w 733"/>
              <a:gd name="T15" fmla="*/ 2147483647 h 457"/>
              <a:gd name="T16" fmla="*/ 2147483647 w 733"/>
              <a:gd name="T17" fmla="*/ 2147483647 h 457"/>
              <a:gd name="T18" fmla="*/ 2147483647 w 733"/>
              <a:gd name="T19" fmla="*/ 2147483647 h 457"/>
              <a:gd name="T20" fmla="*/ 2147483647 w 733"/>
              <a:gd name="T21" fmla="*/ 2147483647 h 457"/>
              <a:gd name="T22" fmla="*/ 2147483647 w 733"/>
              <a:gd name="T23" fmla="*/ 2147483647 h 457"/>
              <a:gd name="T24" fmla="*/ 2147483647 w 733"/>
              <a:gd name="T25" fmla="*/ 2147483647 h 457"/>
              <a:gd name="T26" fmla="*/ 2147483647 w 733"/>
              <a:gd name="T27" fmla="*/ 2147483647 h 457"/>
              <a:gd name="T28" fmla="*/ 2147483647 w 733"/>
              <a:gd name="T29" fmla="*/ 2147483647 h 457"/>
              <a:gd name="T30" fmla="*/ 2147483647 w 733"/>
              <a:gd name="T31" fmla="*/ 2147483647 h 457"/>
              <a:gd name="T32" fmla="*/ 2147483647 w 733"/>
              <a:gd name="T33" fmla="*/ 2147483647 h 457"/>
              <a:gd name="T34" fmla="*/ 2147483647 w 733"/>
              <a:gd name="T35" fmla="*/ 2147483647 h 457"/>
              <a:gd name="T36" fmla="*/ 2147483647 w 733"/>
              <a:gd name="T37" fmla="*/ 2147483647 h 457"/>
              <a:gd name="T38" fmla="*/ 2147483647 w 733"/>
              <a:gd name="T39" fmla="*/ 2147483647 h 457"/>
              <a:gd name="T40" fmla="*/ 2147483647 w 733"/>
              <a:gd name="T41" fmla="*/ 2147483647 h 4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3"/>
              <a:gd name="T64" fmla="*/ 0 h 457"/>
              <a:gd name="T65" fmla="*/ 733 w 733"/>
              <a:gd name="T66" fmla="*/ 457 h 4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3" h="457">
                <a:moveTo>
                  <a:pt x="96" y="392"/>
                </a:moveTo>
                <a:cubicBezTo>
                  <a:pt x="72" y="384"/>
                  <a:pt x="64" y="368"/>
                  <a:pt x="48" y="344"/>
                </a:cubicBezTo>
                <a:cubicBezTo>
                  <a:pt x="32" y="320"/>
                  <a:pt x="0" y="280"/>
                  <a:pt x="0" y="248"/>
                </a:cubicBezTo>
                <a:cubicBezTo>
                  <a:pt x="0" y="216"/>
                  <a:pt x="32" y="184"/>
                  <a:pt x="48" y="152"/>
                </a:cubicBezTo>
                <a:cubicBezTo>
                  <a:pt x="64" y="120"/>
                  <a:pt x="80" y="80"/>
                  <a:pt x="96" y="56"/>
                </a:cubicBezTo>
                <a:cubicBezTo>
                  <a:pt x="112" y="32"/>
                  <a:pt x="112" y="16"/>
                  <a:pt x="144" y="8"/>
                </a:cubicBezTo>
                <a:cubicBezTo>
                  <a:pt x="176" y="0"/>
                  <a:pt x="248" y="8"/>
                  <a:pt x="288" y="8"/>
                </a:cubicBezTo>
                <a:cubicBezTo>
                  <a:pt x="328" y="8"/>
                  <a:pt x="352" y="0"/>
                  <a:pt x="384" y="8"/>
                </a:cubicBezTo>
                <a:cubicBezTo>
                  <a:pt x="416" y="16"/>
                  <a:pt x="448" y="32"/>
                  <a:pt x="480" y="56"/>
                </a:cubicBezTo>
                <a:cubicBezTo>
                  <a:pt x="512" y="80"/>
                  <a:pt x="552" y="128"/>
                  <a:pt x="576" y="152"/>
                </a:cubicBezTo>
                <a:cubicBezTo>
                  <a:pt x="600" y="176"/>
                  <a:pt x="608" y="184"/>
                  <a:pt x="624" y="200"/>
                </a:cubicBezTo>
                <a:cubicBezTo>
                  <a:pt x="640" y="216"/>
                  <a:pt x="656" y="224"/>
                  <a:pt x="672" y="248"/>
                </a:cubicBezTo>
                <a:cubicBezTo>
                  <a:pt x="688" y="272"/>
                  <a:pt x="712" y="312"/>
                  <a:pt x="720" y="344"/>
                </a:cubicBezTo>
                <a:cubicBezTo>
                  <a:pt x="728" y="376"/>
                  <a:pt x="733" y="423"/>
                  <a:pt x="720" y="440"/>
                </a:cubicBezTo>
                <a:cubicBezTo>
                  <a:pt x="707" y="457"/>
                  <a:pt x="664" y="450"/>
                  <a:pt x="641" y="446"/>
                </a:cubicBezTo>
                <a:cubicBezTo>
                  <a:pt x="618" y="442"/>
                  <a:pt x="612" y="435"/>
                  <a:pt x="585" y="418"/>
                </a:cubicBezTo>
                <a:cubicBezTo>
                  <a:pt x="558" y="401"/>
                  <a:pt x="521" y="356"/>
                  <a:pt x="480" y="344"/>
                </a:cubicBezTo>
                <a:cubicBezTo>
                  <a:pt x="439" y="332"/>
                  <a:pt x="373" y="344"/>
                  <a:pt x="336" y="344"/>
                </a:cubicBezTo>
                <a:cubicBezTo>
                  <a:pt x="299" y="344"/>
                  <a:pt x="284" y="336"/>
                  <a:pt x="260" y="344"/>
                </a:cubicBezTo>
                <a:cubicBezTo>
                  <a:pt x="236" y="352"/>
                  <a:pt x="219" y="384"/>
                  <a:pt x="192" y="392"/>
                </a:cubicBezTo>
                <a:cubicBezTo>
                  <a:pt x="165" y="400"/>
                  <a:pt x="120" y="400"/>
                  <a:pt x="96" y="392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2438400" y="2286000"/>
            <a:ext cx="914400" cy="762000"/>
          </a:xfrm>
          <a:prstGeom prst="ellipse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2667000" y="3124200"/>
            <a:ext cx="609600" cy="7620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696851" y="3429000"/>
            <a:ext cx="57900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ΟΡΘΟ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438400" y="4800600"/>
            <a:ext cx="762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ΙΕΡΟ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V="1">
            <a:off x="2819400" y="4191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20" name="Text Box 13"/>
          <p:cNvSpPr txBox="1">
            <a:spLocks noChangeArrowheads="1"/>
          </p:cNvSpPr>
          <p:nvPr/>
        </p:nvSpPr>
        <p:spPr bwMode="auto">
          <a:xfrm rot="-1415222">
            <a:off x="-17463" y="1284288"/>
            <a:ext cx="1600201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ΚΕΦΑΛΗ ΜΗΡΙΑΙΟΥ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21" name="Line 14"/>
          <p:cNvSpPr>
            <a:spLocks noChangeShapeType="1"/>
          </p:cNvSpPr>
          <p:nvPr/>
        </p:nvSpPr>
        <p:spPr bwMode="auto">
          <a:xfrm>
            <a:off x="533400" y="1752600"/>
            <a:ext cx="6858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23" name="Text Box 16"/>
          <p:cNvSpPr txBox="1">
            <a:spLocks noChangeArrowheads="1"/>
          </p:cNvSpPr>
          <p:nvPr/>
        </p:nvSpPr>
        <p:spPr bwMode="auto">
          <a:xfrm rot="-999764">
            <a:off x="1066800" y="1203325"/>
            <a:ext cx="1295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ΚΟΤΥΛΗ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24" name="Line 17"/>
          <p:cNvSpPr>
            <a:spLocks noChangeShapeType="1"/>
          </p:cNvSpPr>
          <p:nvPr/>
        </p:nvSpPr>
        <p:spPr bwMode="auto">
          <a:xfrm>
            <a:off x="1600200" y="1524000"/>
            <a:ext cx="762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25" name="Text Box 18"/>
          <p:cNvSpPr txBox="1">
            <a:spLocks noChangeArrowheads="1"/>
          </p:cNvSpPr>
          <p:nvPr/>
        </p:nvSpPr>
        <p:spPr bwMode="auto">
          <a:xfrm>
            <a:off x="7086600" y="4419600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00"/>
                </a:solidFill>
                <a:latin typeface="Calibri" pitchFamily="34" charset="0"/>
              </a:rPr>
              <a:t>SCAN LEVEL</a:t>
            </a:r>
          </a:p>
        </p:txBody>
      </p:sp>
      <p:sp>
        <p:nvSpPr>
          <p:cNvPr id="94227" name="Text Box 20"/>
          <p:cNvSpPr txBox="1">
            <a:spLocks noChangeArrowheads="1"/>
          </p:cNvSpPr>
          <p:nvPr/>
        </p:nvSpPr>
        <p:spPr bwMode="auto">
          <a:xfrm>
            <a:off x="3733800" y="838200"/>
            <a:ext cx="2057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ΚΟΙΝΕΣ ΜΗΡΙΑΙΕΣ ΦΛ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28" name="Oval 21"/>
          <p:cNvSpPr>
            <a:spLocks noChangeArrowheads="1"/>
          </p:cNvSpPr>
          <p:nvPr/>
        </p:nvSpPr>
        <p:spPr bwMode="auto">
          <a:xfrm>
            <a:off x="4038600" y="1676400"/>
            <a:ext cx="228600" cy="228600"/>
          </a:xfrm>
          <a:prstGeom prst="ellipse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4229" name="Oval 22"/>
          <p:cNvSpPr>
            <a:spLocks noChangeArrowheads="1"/>
          </p:cNvSpPr>
          <p:nvPr/>
        </p:nvSpPr>
        <p:spPr bwMode="auto">
          <a:xfrm>
            <a:off x="1752600" y="1524000"/>
            <a:ext cx="228600" cy="228600"/>
          </a:xfrm>
          <a:prstGeom prst="ellipse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4230" name="Text Box 23"/>
          <p:cNvSpPr txBox="1">
            <a:spLocks noChangeArrowheads="1"/>
          </p:cNvSpPr>
          <p:nvPr/>
        </p:nvSpPr>
        <p:spPr bwMode="auto">
          <a:xfrm>
            <a:off x="2438400" y="533400"/>
            <a:ext cx="129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ΚΟΙΝΕΣ ΜΗΡΙΑΙΕΣ ΑΡΤ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31" name="Line 24"/>
          <p:cNvSpPr>
            <a:spLocks noChangeShapeType="1"/>
          </p:cNvSpPr>
          <p:nvPr/>
        </p:nvSpPr>
        <p:spPr bwMode="auto">
          <a:xfrm flipH="1">
            <a:off x="1905000" y="914400"/>
            <a:ext cx="1066800" cy="6858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32" name="Line 25"/>
          <p:cNvSpPr>
            <a:spLocks noChangeShapeType="1"/>
          </p:cNvSpPr>
          <p:nvPr/>
        </p:nvSpPr>
        <p:spPr bwMode="auto">
          <a:xfrm flipH="1">
            <a:off x="-1447800" y="1371600"/>
            <a:ext cx="762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33" name="Line 26"/>
          <p:cNvSpPr>
            <a:spLocks noChangeShapeType="1"/>
          </p:cNvSpPr>
          <p:nvPr/>
        </p:nvSpPr>
        <p:spPr bwMode="auto">
          <a:xfrm>
            <a:off x="2971800" y="914400"/>
            <a:ext cx="1066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34" name="Oval 27"/>
          <p:cNvSpPr>
            <a:spLocks noChangeArrowheads="1"/>
          </p:cNvSpPr>
          <p:nvPr/>
        </p:nvSpPr>
        <p:spPr bwMode="auto">
          <a:xfrm>
            <a:off x="3810000" y="1676400"/>
            <a:ext cx="2286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4235" name="Oval 28"/>
          <p:cNvSpPr>
            <a:spLocks noChangeArrowheads="1"/>
          </p:cNvSpPr>
          <p:nvPr/>
        </p:nvSpPr>
        <p:spPr bwMode="auto">
          <a:xfrm>
            <a:off x="1905000" y="1600200"/>
            <a:ext cx="2286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4236" name="Line 29"/>
          <p:cNvSpPr>
            <a:spLocks noChangeShapeType="1"/>
          </p:cNvSpPr>
          <p:nvPr/>
        </p:nvSpPr>
        <p:spPr bwMode="auto">
          <a:xfrm flipH="1">
            <a:off x="2057400" y="1066800"/>
            <a:ext cx="1752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37" name="Line 30"/>
          <p:cNvSpPr>
            <a:spLocks noChangeShapeType="1"/>
          </p:cNvSpPr>
          <p:nvPr/>
        </p:nvSpPr>
        <p:spPr bwMode="auto">
          <a:xfrm>
            <a:off x="3810000" y="1066800"/>
            <a:ext cx="106363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38" name="Text Box 31"/>
          <p:cNvSpPr txBox="1">
            <a:spLocks noChangeArrowheads="1"/>
          </p:cNvSpPr>
          <p:nvPr/>
        </p:nvSpPr>
        <p:spPr bwMode="auto">
          <a:xfrm rot="-907623">
            <a:off x="4033244" y="4515408"/>
            <a:ext cx="175688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ΑΡ ΕΣΩ ΘΥΡΟΕΙΔΗΣ ΜΥΣ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39" name="Freeform 32"/>
          <p:cNvSpPr>
            <a:spLocks/>
          </p:cNvSpPr>
          <p:nvPr/>
        </p:nvSpPr>
        <p:spPr bwMode="auto">
          <a:xfrm>
            <a:off x="3581400" y="2590800"/>
            <a:ext cx="292100" cy="1117600"/>
          </a:xfrm>
          <a:custGeom>
            <a:avLst/>
            <a:gdLst>
              <a:gd name="T0" fmla="*/ 2147483647 w 184"/>
              <a:gd name="T1" fmla="*/ 0 h 704"/>
              <a:gd name="T2" fmla="*/ 2147483647 w 184"/>
              <a:gd name="T3" fmla="*/ 2147483647 h 704"/>
              <a:gd name="T4" fmla="*/ 2147483647 w 184"/>
              <a:gd name="T5" fmla="*/ 2147483647 h 704"/>
              <a:gd name="T6" fmla="*/ 2147483647 w 184"/>
              <a:gd name="T7" fmla="*/ 2147483647 h 704"/>
              <a:gd name="T8" fmla="*/ 2147483647 w 184"/>
              <a:gd name="T9" fmla="*/ 2147483647 h 704"/>
              <a:gd name="T10" fmla="*/ 2147483647 w 184"/>
              <a:gd name="T11" fmla="*/ 2147483647 h 704"/>
              <a:gd name="T12" fmla="*/ 2147483647 w 184"/>
              <a:gd name="T13" fmla="*/ 2147483647 h 704"/>
              <a:gd name="T14" fmla="*/ 2147483647 w 184"/>
              <a:gd name="T15" fmla="*/ 2147483647 h 704"/>
              <a:gd name="T16" fmla="*/ 2147483647 w 184"/>
              <a:gd name="T17" fmla="*/ 2147483647 h 704"/>
              <a:gd name="T18" fmla="*/ 2147483647 w 184"/>
              <a:gd name="T19" fmla="*/ 2147483647 h 704"/>
              <a:gd name="T20" fmla="*/ 2147483647 w 184"/>
              <a:gd name="T21" fmla="*/ 0 h 7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4"/>
              <a:gd name="T34" fmla="*/ 0 h 704"/>
              <a:gd name="T35" fmla="*/ 184 w 184"/>
              <a:gd name="T36" fmla="*/ 704 h 7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4" h="704">
                <a:moveTo>
                  <a:pt x="168" y="0"/>
                </a:moveTo>
                <a:cubicBezTo>
                  <a:pt x="184" y="0"/>
                  <a:pt x="168" y="56"/>
                  <a:pt x="168" y="96"/>
                </a:cubicBezTo>
                <a:cubicBezTo>
                  <a:pt x="168" y="136"/>
                  <a:pt x="168" y="184"/>
                  <a:pt x="168" y="240"/>
                </a:cubicBezTo>
                <a:cubicBezTo>
                  <a:pt x="168" y="296"/>
                  <a:pt x="184" y="360"/>
                  <a:pt x="168" y="432"/>
                </a:cubicBezTo>
                <a:cubicBezTo>
                  <a:pt x="152" y="504"/>
                  <a:pt x="96" y="640"/>
                  <a:pt x="72" y="672"/>
                </a:cubicBezTo>
                <a:cubicBezTo>
                  <a:pt x="48" y="704"/>
                  <a:pt x="33" y="683"/>
                  <a:pt x="24" y="624"/>
                </a:cubicBezTo>
                <a:cubicBezTo>
                  <a:pt x="15" y="565"/>
                  <a:pt x="19" y="381"/>
                  <a:pt x="18" y="319"/>
                </a:cubicBezTo>
                <a:cubicBezTo>
                  <a:pt x="17" y="257"/>
                  <a:pt x="20" y="280"/>
                  <a:pt x="18" y="254"/>
                </a:cubicBezTo>
                <a:cubicBezTo>
                  <a:pt x="16" y="228"/>
                  <a:pt x="0" y="187"/>
                  <a:pt x="9" y="161"/>
                </a:cubicBezTo>
                <a:cubicBezTo>
                  <a:pt x="18" y="135"/>
                  <a:pt x="46" y="123"/>
                  <a:pt x="72" y="96"/>
                </a:cubicBezTo>
                <a:cubicBezTo>
                  <a:pt x="98" y="69"/>
                  <a:pt x="152" y="0"/>
                  <a:pt x="168" y="0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40" name="Line 33"/>
          <p:cNvSpPr>
            <a:spLocks noChangeShapeType="1"/>
          </p:cNvSpPr>
          <p:nvPr/>
        </p:nvSpPr>
        <p:spPr bwMode="auto">
          <a:xfrm flipH="1" flipV="1">
            <a:off x="3657600" y="3200400"/>
            <a:ext cx="914400" cy="1219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41" name="Text Box 34"/>
          <p:cNvSpPr txBox="1">
            <a:spLocks noChangeArrowheads="1"/>
          </p:cNvSpPr>
          <p:nvPr/>
        </p:nvSpPr>
        <p:spPr bwMode="auto">
          <a:xfrm rot="1006958">
            <a:off x="303666" y="4535183"/>
            <a:ext cx="193144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rgbClr val="FFFF00"/>
                </a:solidFill>
                <a:latin typeface="Calibri" pitchFamily="34" charset="0"/>
              </a:rPr>
              <a:t>ΔΕ ΕΣΩ ΘΥΡΟΕΙΔΗΣ ΜΥΣ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4242" name="Freeform 35"/>
          <p:cNvSpPr>
            <a:spLocks/>
          </p:cNvSpPr>
          <p:nvPr/>
        </p:nvSpPr>
        <p:spPr bwMode="auto">
          <a:xfrm>
            <a:off x="1981200" y="2590800"/>
            <a:ext cx="254000" cy="1079500"/>
          </a:xfrm>
          <a:custGeom>
            <a:avLst/>
            <a:gdLst>
              <a:gd name="T0" fmla="*/ 2147483647 w 160"/>
              <a:gd name="T1" fmla="*/ 2147483647 h 680"/>
              <a:gd name="T2" fmla="*/ 2147483647 w 160"/>
              <a:gd name="T3" fmla="*/ 2147483647 h 680"/>
              <a:gd name="T4" fmla="*/ 2147483647 w 160"/>
              <a:gd name="T5" fmla="*/ 2147483647 h 680"/>
              <a:gd name="T6" fmla="*/ 2147483647 w 160"/>
              <a:gd name="T7" fmla="*/ 2147483647 h 680"/>
              <a:gd name="T8" fmla="*/ 2147483647 w 160"/>
              <a:gd name="T9" fmla="*/ 2147483647 h 680"/>
              <a:gd name="T10" fmla="*/ 2147483647 w 160"/>
              <a:gd name="T11" fmla="*/ 2147483647 h 680"/>
              <a:gd name="T12" fmla="*/ 2147483647 w 160"/>
              <a:gd name="T13" fmla="*/ 2147483647 h 680"/>
              <a:gd name="T14" fmla="*/ 2147483647 w 160"/>
              <a:gd name="T15" fmla="*/ 2147483647 h 680"/>
              <a:gd name="T16" fmla="*/ 2147483647 w 160"/>
              <a:gd name="T17" fmla="*/ 2147483647 h 680"/>
              <a:gd name="T18" fmla="*/ 2147483647 w 160"/>
              <a:gd name="T19" fmla="*/ 2147483647 h 680"/>
              <a:gd name="T20" fmla="*/ 2147483647 w 160"/>
              <a:gd name="T21" fmla="*/ 2147483647 h 680"/>
              <a:gd name="T22" fmla="*/ 2147483647 w 160"/>
              <a:gd name="T23" fmla="*/ 2147483647 h 6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0"/>
              <a:gd name="T37" fmla="*/ 0 h 680"/>
              <a:gd name="T38" fmla="*/ 160 w 160"/>
              <a:gd name="T39" fmla="*/ 680 h 6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0" h="680">
                <a:moveTo>
                  <a:pt x="104" y="8"/>
                </a:moveTo>
                <a:cubicBezTo>
                  <a:pt x="120" y="0"/>
                  <a:pt x="144" y="24"/>
                  <a:pt x="152" y="56"/>
                </a:cubicBezTo>
                <a:cubicBezTo>
                  <a:pt x="160" y="88"/>
                  <a:pt x="152" y="160"/>
                  <a:pt x="152" y="200"/>
                </a:cubicBezTo>
                <a:cubicBezTo>
                  <a:pt x="152" y="240"/>
                  <a:pt x="152" y="256"/>
                  <a:pt x="152" y="296"/>
                </a:cubicBezTo>
                <a:cubicBezTo>
                  <a:pt x="152" y="336"/>
                  <a:pt x="160" y="392"/>
                  <a:pt x="152" y="440"/>
                </a:cubicBezTo>
                <a:cubicBezTo>
                  <a:pt x="144" y="488"/>
                  <a:pt x="112" y="544"/>
                  <a:pt x="104" y="584"/>
                </a:cubicBezTo>
                <a:cubicBezTo>
                  <a:pt x="96" y="624"/>
                  <a:pt x="112" y="680"/>
                  <a:pt x="104" y="680"/>
                </a:cubicBezTo>
                <a:cubicBezTo>
                  <a:pt x="96" y="680"/>
                  <a:pt x="72" y="640"/>
                  <a:pt x="56" y="584"/>
                </a:cubicBezTo>
                <a:cubicBezTo>
                  <a:pt x="40" y="528"/>
                  <a:pt x="16" y="408"/>
                  <a:pt x="8" y="344"/>
                </a:cubicBezTo>
                <a:cubicBezTo>
                  <a:pt x="0" y="280"/>
                  <a:pt x="0" y="240"/>
                  <a:pt x="8" y="200"/>
                </a:cubicBezTo>
                <a:cubicBezTo>
                  <a:pt x="16" y="160"/>
                  <a:pt x="40" y="128"/>
                  <a:pt x="56" y="104"/>
                </a:cubicBezTo>
                <a:cubicBezTo>
                  <a:pt x="72" y="80"/>
                  <a:pt x="88" y="16"/>
                  <a:pt x="104" y="8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4243" name="Line 36"/>
          <p:cNvSpPr>
            <a:spLocks noChangeShapeType="1"/>
          </p:cNvSpPr>
          <p:nvPr/>
        </p:nvSpPr>
        <p:spPr bwMode="auto">
          <a:xfrm flipV="1">
            <a:off x="1295400" y="2971800"/>
            <a:ext cx="762000" cy="144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cxnSp>
        <p:nvCxnSpPr>
          <p:cNvPr id="39" name="Straight Connector 38"/>
          <p:cNvCxnSpPr/>
          <p:nvPr/>
        </p:nvCxnSpPr>
        <p:spPr>
          <a:xfrm>
            <a:off x="6324600" y="3352800"/>
            <a:ext cx="26670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:\abdo images normal\abdo images0017.jpg"/>
          <p:cNvPicPr>
            <a:picLocks noChangeAspect="1" noChangeArrowheads="1"/>
          </p:cNvPicPr>
          <p:nvPr/>
        </p:nvPicPr>
        <p:blipFill>
          <a:blip r:embed="rId2" cstate="print"/>
          <a:srcRect l="17670" t="7204" r="7237" b="8167"/>
          <a:stretch>
            <a:fillRect/>
          </a:stretch>
        </p:blipFill>
        <p:spPr bwMode="auto">
          <a:xfrm>
            <a:off x="5867400" y="0"/>
            <a:ext cx="24495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G:\abdo images normal\abdo images0018.jpg"/>
          <p:cNvPicPr>
            <a:picLocks noChangeAspect="1" noChangeArrowheads="1"/>
          </p:cNvPicPr>
          <p:nvPr/>
        </p:nvPicPr>
        <p:blipFill>
          <a:blip r:embed="rId3" cstate="print"/>
          <a:srcRect l="13252" t="8852" r="7237" b="6519"/>
          <a:stretch>
            <a:fillRect/>
          </a:stretch>
        </p:blipFill>
        <p:spPr bwMode="auto">
          <a:xfrm>
            <a:off x="107950" y="3473450"/>
            <a:ext cx="25923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G:\abdo images normal\abdo images0019.jpg"/>
          <p:cNvPicPr>
            <a:picLocks noChangeAspect="1" noChangeArrowheads="1"/>
          </p:cNvPicPr>
          <p:nvPr/>
        </p:nvPicPr>
        <p:blipFill>
          <a:blip r:embed="rId4" cstate="print"/>
          <a:srcRect l="19682" t="10120" r="13863" b="8852"/>
          <a:stretch>
            <a:fillRect/>
          </a:stretch>
        </p:blipFill>
        <p:spPr bwMode="auto">
          <a:xfrm>
            <a:off x="2771775" y="3492500"/>
            <a:ext cx="22320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G:\abdo images normal\abdo images0020.jpg"/>
          <p:cNvPicPr>
            <a:picLocks noChangeAspect="1" noChangeArrowheads="1"/>
          </p:cNvPicPr>
          <p:nvPr/>
        </p:nvPicPr>
        <p:blipFill>
          <a:blip r:embed="rId5" cstate="print"/>
          <a:srcRect l="24248" t="10219" r="22070" b="8167"/>
          <a:stretch>
            <a:fillRect/>
          </a:stretch>
        </p:blipFill>
        <p:spPr bwMode="auto">
          <a:xfrm>
            <a:off x="5076825" y="3455988"/>
            <a:ext cx="17986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G:\abdo images normal\abdo images0033.jpg"/>
          <p:cNvPicPr>
            <a:picLocks noChangeAspect="1" noChangeArrowheads="1"/>
          </p:cNvPicPr>
          <p:nvPr/>
        </p:nvPicPr>
        <p:blipFill>
          <a:blip r:embed="rId6" cstate="print"/>
          <a:srcRect l="14563" t="10274" r="8656" b="11478"/>
          <a:stretch>
            <a:fillRect/>
          </a:stretch>
        </p:blipFill>
        <p:spPr bwMode="auto">
          <a:xfrm>
            <a:off x="250825" y="0"/>
            <a:ext cx="270033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G:\abdo images normal\abdo images0038.jpg"/>
          <p:cNvPicPr>
            <a:picLocks noChangeAspect="1" noChangeArrowheads="1"/>
          </p:cNvPicPr>
          <p:nvPr/>
        </p:nvPicPr>
        <p:blipFill>
          <a:blip r:embed="rId7" cstate="print"/>
          <a:srcRect l="14563" t="11478" r="10133" b="10274"/>
          <a:stretch>
            <a:fillRect/>
          </a:stretch>
        </p:blipFill>
        <p:spPr bwMode="auto">
          <a:xfrm>
            <a:off x="3132138" y="0"/>
            <a:ext cx="26638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G:\abdo images normal\abdo images0046.jpg"/>
          <p:cNvPicPr>
            <a:picLocks noChangeAspect="1" noChangeArrowheads="1"/>
          </p:cNvPicPr>
          <p:nvPr/>
        </p:nvPicPr>
        <p:blipFill>
          <a:blip r:embed="rId8" cstate="print"/>
          <a:srcRect l="23422" t="9071" r="20470" b="11478"/>
          <a:stretch>
            <a:fillRect/>
          </a:stretch>
        </p:blipFill>
        <p:spPr bwMode="auto">
          <a:xfrm>
            <a:off x="6948488" y="3460750"/>
            <a:ext cx="19065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G:\abdo images normal\abdo images0027.jpg"/>
          <p:cNvPicPr>
            <a:picLocks noChangeAspect="1" noChangeArrowheads="1"/>
          </p:cNvPicPr>
          <p:nvPr/>
        </p:nvPicPr>
        <p:blipFill>
          <a:blip r:embed="rId2" cstate="print"/>
          <a:srcRect l="8081" t="7948" r="19189" b="11241"/>
          <a:stretch>
            <a:fillRect/>
          </a:stretch>
        </p:blipFill>
        <p:spPr bwMode="auto">
          <a:xfrm>
            <a:off x="2916238" y="44450"/>
            <a:ext cx="24828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G:\abdo images normal\abdo images0028.jpg"/>
          <p:cNvPicPr>
            <a:picLocks noChangeAspect="1" noChangeArrowheads="1"/>
          </p:cNvPicPr>
          <p:nvPr/>
        </p:nvPicPr>
        <p:blipFill>
          <a:blip r:embed="rId3" cstate="print"/>
          <a:srcRect l="16162" t="7948" r="13803" b="11241"/>
          <a:stretch>
            <a:fillRect/>
          </a:stretch>
        </p:blipFill>
        <p:spPr bwMode="auto">
          <a:xfrm>
            <a:off x="468313" y="44450"/>
            <a:ext cx="23907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 descr="G:\abdo images normal\abdo images0029.jpg"/>
          <p:cNvPicPr>
            <a:picLocks noChangeAspect="1" noChangeArrowheads="1"/>
          </p:cNvPicPr>
          <p:nvPr/>
        </p:nvPicPr>
        <p:blipFill>
          <a:blip r:embed="rId4" cstate="print"/>
          <a:srcRect l="13467" t="7948" r="19189" b="10796"/>
          <a:stretch>
            <a:fillRect/>
          </a:stretch>
        </p:blipFill>
        <p:spPr bwMode="auto">
          <a:xfrm>
            <a:off x="5508625" y="25400"/>
            <a:ext cx="22987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G:\abdo images normal\abdo images0030.jpg"/>
          <p:cNvPicPr>
            <a:picLocks noChangeAspect="1" noChangeArrowheads="1"/>
          </p:cNvPicPr>
          <p:nvPr/>
        </p:nvPicPr>
        <p:blipFill>
          <a:blip r:embed="rId5" cstate="print"/>
          <a:srcRect l="16162" t="8784" r="13803" b="9959"/>
          <a:stretch>
            <a:fillRect/>
          </a:stretch>
        </p:blipFill>
        <p:spPr bwMode="auto">
          <a:xfrm>
            <a:off x="2987675" y="3500438"/>
            <a:ext cx="234473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G:\abdo images normal\abdo images0031.jpg"/>
          <p:cNvPicPr>
            <a:picLocks noChangeAspect="1" noChangeArrowheads="1"/>
          </p:cNvPicPr>
          <p:nvPr/>
        </p:nvPicPr>
        <p:blipFill>
          <a:blip r:embed="rId6" cstate="print"/>
          <a:srcRect l="21548" t="8784" r="13803" b="9959"/>
          <a:stretch>
            <a:fillRect/>
          </a:stretch>
        </p:blipFill>
        <p:spPr bwMode="auto">
          <a:xfrm>
            <a:off x="608013" y="3500438"/>
            <a:ext cx="2163762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2" descr="G:\abdo images normal\abdo images0032.jpg"/>
          <p:cNvPicPr>
            <a:picLocks noChangeAspect="1" noChangeArrowheads="1"/>
          </p:cNvPicPr>
          <p:nvPr/>
        </p:nvPicPr>
        <p:blipFill>
          <a:blip r:embed="rId7" cstate="print"/>
          <a:srcRect l="24243" t="8784" r="11108" b="9959"/>
          <a:stretch>
            <a:fillRect/>
          </a:stretch>
        </p:blipFill>
        <p:spPr bwMode="auto">
          <a:xfrm>
            <a:off x="5795963" y="3500438"/>
            <a:ext cx="2163762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elibrary\GI\abscess in bile duct fossa 2y post cholocystectomy\mpr-s0013.jpg"/>
          <p:cNvPicPr>
            <a:picLocks noChangeAspect="1" noChangeArrowheads="1"/>
          </p:cNvPicPr>
          <p:nvPr/>
        </p:nvPicPr>
        <p:blipFill>
          <a:blip r:embed="rId2" cstate="print"/>
          <a:srcRect l="10669" t="7561" r="7025"/>
          <a:stretch>
            <a:fillRect/>
          </a:stretch>
        </p:blipFill>
        <p:spPr bwMode="auto">
          <a:xfrm>
            <a:off x="395288" y="544513"/>
            <a:ext cx="439261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Users\Christina\Desktop\ca mimiking diverticul;itis\ref0005.jpg"/>
          <p:cNvPicPr>
            <a:picLocks noChangeAspect="1" noChangeArrowheads="1"/>
          </p:cNvPicPr>
          <p:nvPr/>
        </p:nvPicPr>
        <p:blipFill>
          <a:blip r:embed="rId3" cstate="print"/>
          <a:srcRect l="7703" t="7204"/>
          <a:stretch>
            <a:fillRect/>
          </a:stretch>
        </p:blipFill>
        <p:spPr bwMode="auto">
          <a:xfrm>
            <a:off x="5219700" y="1268413"/>
            <a:ext cx="36004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miswi.sasktelwebhosting.com/Images/US%20machi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16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2" name="3 - Τίτλος"/>
          <p:cNvSpPr>
            <a:spLocks noGrp="1"/>
          </p:cNvSpPr>
          <p:nvPr>
            <p:ph type="title"/>
          </p:nvPr>
        </p:nvSpPr>
        <p:spPr>
          <a:xfrm>
            <a:off x="3348038" y="333375"/>
            <a:ext cx="4392314" cy="12954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Υπερηχογραφία</a:t>
            </a:r>
          </a:p>
        </p:txBody>
      </p:sp>
      <p:grpSp>
        <p:nvGrpSpPr>
          <p:cNvPr id="8" name="7 - Ομάδα"/>
          <p:cNvGrpSpPr/>
          <p:nvPr/>
        </p:nvGrpSpPr>
        <p:grpSpPr>
          <a:xfrm>
            <a:off x="2484438" y="2333890"/>
            <a:ext cx="5651500" cy="3816350"/>
            <a:chOff x="2484438" y="2333890"/>
            <a:chExt cx="5651500" cy="3816350"/>
          </a:xfrm>
        </p:grpSpPr>
        <p:pic>
          <p:nvPicPr>
            <p:cNvPr id="37891" name="Picture 4" descr="http://www.medison.ru/uzi/img/p240.jpg"/>
            <p:cNvPicPr>
              <a:picLocks noChangeAspect="1" noChangeArrowheads="1"/>
            </p:cNvPicPr>
            <p:nvPr/>
          </p:nvPicPr>
          <p:blipFill>
            <a:blip r:embed="rId4" cstate="print"/>
            <a:srcRect l="7281" t="11015" b="5510"/>
            <a:stretch>
              <a:fillRect/>
            </a:stretch>
          </p:blipFill>
          <p:spPr bwMode="auto">
            <a:xfrm>
              <a:off x="2484438" y="2333890"/>
              <a:ext cx="5651500" cy="381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- Ορθογώνιο"/>
            <p:cNvSpPr/>
            <p:nvPr/>
          </p:nvSpPr>
          <p:spPr>
            <a:xfrm>
              <a:off x="4788024" y="5733256"/>
              <a:ext cx="92474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</a:rPr>
                <a:t>ΗΠΑΡ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6" name="5 - Ορθογώνιο"/>
            <p:cNvSpPr/>
            <p:nvPr/>
          </p:nvSpPr>
          <p:spPr>
            <a:xfrm>
              <a:off x="5303439" y="4715852"/>
              <a:ext cx="9247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</a:rPr>
                <a:t>ΚΚΦ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4355976" y="4211796"/>
              <a:ext cx="9247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</a:rPr>
                <a:t>ΗΦ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atty-liver.com/wp-content/uploads/2009/02/liver_us_normal.jpg"/>
          <p:cNvPicPr>
            <a:picLocks noChangeAspect="1" noChangeArrowheads="1"/>
          </p:cNvPicPr>
          <p:nvPr/>
        </p:nvPicPr>
        <p:blipFill>
          <a:blip r:embed="rId2" cstate="print"/>
          <a:srcRect t="8400" r="1575" b="5501"/>
          <a:stretch>
            <a:fillRect/>
          </a:stretch>
        </p:blipFill>
        <p:spPr bwMode="auto">
          <a:xfrm>
            <a:off x="107950" y="765175"/>
            <a:ext cx="44989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Fatty Liver"/>
          <p:cNvPicPr>
            <a:picLocks noChangeAspect="1" noChangeArrowheads="1"/>
          </p:cNvPicPr>
          <p:nvPr/>
        </p:nvPicPr>
        <p:blipFill>
          <a:blip r:embed="rId3" cstate="print"/>
          <a:srcRect t="5646" r="3862" b="8205"/>
          <a:stretch>
            <a:fillRect/>
          </a:stretch>
        </p:blipFill>
        <p:spPr bwMode="auto">
          <a:xfrm>
            <a:off x="107950" y="3789363"/>
            <a:ext cx="44989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http://radiographics.rsna.org/content/23/5/1093/F3.large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643438" y="1844675"/>
            <a:ext cx="424497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6 - Τίτλος"/>
          <p:cNvSpPr>
            <a:spLocks noGrp="1"/>
          </p:cNvSpPr>
          <p:nvPr>
            <p:ph type="title"/>
          </p:nvPr>
        </p:nvSpPr>
        <p:spPr>
          <a:xfrm>
            <a:off x="4932363" y="409575"/>
            <a:ext cx="3068637" cy="858838"/>
          </a:xfrm>
        </p:spPr>
        <p:txBody>
          <a:bodyPr/>
          <a:lstStyle/>
          <a:p>
            <a:pPr algn="ctr"/>
            <a:r>
              <a:rPr lang="el-GR" smtClean="0"/>
              <a:t>Ήπαρ</a:t>
            </a:r>
          </a:p>
        </p:txBody>
      </p:sp>
      <p:sp>
        <p:nvSpPr>
          <p:cNvPr id="38918" name="7 - TextBox"/>
          <p:cNvSpPr txBox="1">
            <a:spLocks noChangeArrowheads="1"/>
          </p:cNvSpPr>
          <p:nvPr/>
        </p:nvSpPr>
        <p:spPr bwMode="auto">
          <a:xfrm>
            <a:off x="2195513" y="6011863"/>
            <a:ext cx="1311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ΔΕ νεφρός</a:t>
            </a:r>
          </a:p>
        </p:txBody>
      </p:sp>
      <p:sp>
        <p:nvSpPr>
          <p:cNvPr id="38919" name="8 - TextBox"/>
          <p:cNvSpPr txBox="1">
            <a:spLocks noChangeArrowheads="1"/>
          </p:cNvSpPr>
          <p:nvPr/>
        </p:nvSpPr>
        <p:spPr bwMode="auto">
          <a:xfrm>
            <a:off x="1403350" y="4508500"/>
            <a:ext cx="80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Ήπαρ</a:t>
            </a:r>
          </a:p>
        </p:txBody>
      </p:sp>
      <p:sp>
        <p:nvSpPr>
          <p:cNvPr id="38920" name="9 - TextBox"/>
          <p:cNvSpPr txBox="1">
            <a:spLocks noChangeArrowheads="1"/>
          </p:cNvSpPr>
          <p:nvPr/>
        </p:nvSpPr>
        <p:spPr bwMode="auto">
          <a:xfrm>
            <a:off x="1476375" y="3203575"/>
            <a:ext cx="1598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Ημιδιάφραγμα</a:t>
            </a:r>
          </a:p>
        </p:txBody>
      </p:sp>
      <p:sp>
        <p:nvSpPr>
          <p:cNvPr id="38921" name="10 - TextBox"/>
          <p:cNvSpPr txBox="1">
            <a:spLocks noChangeArrowheads="1"/>
          </p:cNvSpPr>
          <p:nvPr/>
        </p:nvSpPr>
        <p:spPr bwMode="auto">
          <a:xfrm>
            <a:off x="6300788" y="4005263"/>
            <a:ext cx="163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Πυλαία φλέβα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miswi.sasktelwebhosting.com/Images/US%20liver%20hepatic%20vein%20dop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68413"/>
            <a:ext cx="53530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2 - Τίτλος"/>
          <p:cNvSpPr>
            <a:spLocks noGrp="1"/>
          </p:cNvSpPr>
          <p:nvPr>
            <p:ph type="title"/>
          </p:nvPr>
        </p:nvSpPr>
        <p:spPr>
          <a:xfrm>
            <a:off x="628600" y="122238"/>
            <a:ext cx="7543800" cy="785812"/>
          </a:xfrm>
        </p:spPr>
        <p:txBody>
          <a:bodyPr/>
          <a:lstStyle/>
          <a:p>
            <a:pPr algn="ctr"/>
            <a:r>
              <a:rPr lang="el-GR" sz="3200" dirty="0" smtClean="0"/>
              <a:t>Έγχρωμη </a:t>
            </a:r>
            <a:r>
              <a:rPr lang="el-GR" sz="3200" dirty="0" err="1" smtClean="0"/>
              <a:t>υπερηχοτομογραφία</a:t>
            </a:r>
            <a:r>
              <a:rPr lang="el-GR" sz="3200" dirty="0" smtClean="0"/>
              <a:t> </a:t>
            </a:r>
            <a:r>
              <a:rPr lang="en-US" sz="3200" dirty="0" smtClean="0"/>
              <a:t>Doppler</a:t>
            </a:r>
            <a:endParaRPr lang="el-GR" sz="3200" dirty="0" smtClean="0"/>
          </a:p>
        </p:txBody>
      </p:sp>
      <p:sp>
        <p:nvSpPr>
          <p:cNvPr id="40964" name="3 - TextBox"/>
          <p:cNvSpPr txBox="1">
            <a:spLocks noChangeArrowheads="1"/>
          </p:cNvSpPr>
          <p:nvPr/>
        </p:nvSpPr>
        <p:spPr bwMode="auto">
          <a:xfrm>
            <a:off x="5148263" y="2708275"/>
            <a:ext cx="196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Ηπατικές φλέβες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adpod.org/wp-content/uploads/2007/01/portal_vein.jpg"/>
          <p:cNvPicPr>
            <a:picLocks noChangeAspect="1" noChangeArrowheads="1"/>
          </p:cNvPicPr>
          <p:nvPr/>
        </p:nvPicPr>
        <p:blipFill>
          <a:blip r:embed="rId2" cstate="print"/>
          <a:srcRect l="9" t="9450"/>
          <a:stretch>
            <a:fillRect/>
          </a:stretch>
        </p:blipFill>
        <p:spPr bwMode="auto">
          <a:xfrm>
            <a:off x="1076325" y="1196975"/>
            <a:ext cx="6519863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- Τίτλος"/>
          <p:cNvSpPr txBox="1">
            <a:spLocks/>
          </p:cNvSpPr>
          <p:nvPr/>
        </p:nvSpPr>
        <p:spPr>
          <a:xfrm>
            <a:off x="457200" y="122238"/>
            <a:ext cx="7543800" cy="78581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l-GR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Έγχρωμη υπερηχοτομογραφία </a:t>
            </a: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Doppler</a:t>
            </a:r>
            <a:endParaRPr lang="el-G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8" name="4 - TextBox"/>
          <p:cNvSpPr txBox="1">
            <a:spLocks noChangeArrowheads="1"/>
          </p:cNvSpPr>
          <p:nvPr/>
        </p:nvSpPr>
        <p:spPr bwMode="auto">
          <a:xfrm>
            <a:off x="1403350" y="5876925"/>
            <a:ext cx="5545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/>
              <a:t>Καταγραφή ταχύτητας πυλαίας φλέβας σε κυματομορφή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eddean.luc.edu/lumen/meded/radio/curriculum/GI/image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9538" t="7957" r="8183" b="7690"/>
          <a:stretch>
            <a:fillRect/>
          </a:stretch>
        </p:blipFill>
        <p:spPr bwMode="auto">
          <a:xfrm>
            <a:off x="5862638" y="0"/>
            <a:ext cx="32813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2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5770563" cy="858837"/>
          </a:xfrm>
        </p:spPr>
        <p:txBody>
          <a:bodyPr/>
          <a:lstStyle/>
          <a:p>
            <a:pPr algn="ctr"/>
            <a:r>
              <a:rPr lang="el-GR" smtClean="0"/>
              <a:t>Χοληδόχος κύστη</a:t>
            </a:r>
          </a:p>
        </p:txBody>
      </p:sp>
      <p:grpSp>
        <p:nvGrpSpPr>
          <p:cNvPr id="9" name="8 - Ομάδα"/>
          <p:cNvGrpSpPr/>
          <p:nvPr/>
        </p:nvGrpSpPr>
        <p:grpSpPr>
          <a:xfrm>
            <a:off x="539750" y="2420938"/>
            <a:ext cx="7310438" cy="3887787"/>
            <a:chOff x="539750" y="2420938"/>
            <a:chExt cx="7310438" cy="3887787"/>
          </a:xfrm>
        </p:grpSpPr>
        <p:pic>
          <p:nvPicPr>
            <p:cNvPr id="43012" name="Picture 2" descr="http://www.ultrasound-images.com/images/GALL-BLADDER-normal-1d.jpg"/>
            <p:cNvPicPr>
              <a:picLocks noChangeAspect="1" noChangeArrowheads="1"/>
            </p:cNvPicPr>
            <p:nvPr/>
          </p:nvPicPr>
          <p:blipFill>
            <a:blip r:embed="rId4" cstate="print"/>
            <a:srcRect t="7092" b="21986"/>
            <a:stretch>
              <a:fillRect/>
            </a:stretch>
          </p:blipFill>
          <p:spPr bwMode="auto">
            <a:xfrm>
              <a:off x="539750" y="2420938"/>
              <a:ext cx="7310438" cy="388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- Ορθογώνιο"/>
            <p:cNvSpPr/>
            <p:nvPr/>
          </p:nvSpPr>
          <p:spPr>
            <a:xfrm>
              <a:off x="899592" y="4243371"/>
              <a:ext cx="1008112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chemeClr val="bg1"/>
                  </a:solidFill>
                  <a:latin typeface="Calibri" pitchFamily="34" charset="0"/>
                </a:rPr>
                <a:t>ΑΥΧΕΝΑΣ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5 - Ορθογώνιο"/>
            <p:cNvSpPr/>
            <p:nvPr/>
          </p:nvSpPr>
          <p:spPr>
            <a:xfrm>
              <a:off x="2915816" y="3933056"/>
              <a:ext cx="1008112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chemeClr val="bg1"/>
                  </a:solidFill>
                  <a:latin typeface="Calibri" pitchFamily="34" charset="0"/>
                </a:rPr>
                <a:t>ΣΩΜΑ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3275856" y="3265239"/>
              <a:ext cx="1152128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chemeClr val="bg1"/>
                  </a:solidFill>
                  <a:latin typeface="Calibri" pitchFamily="34" charset="0"/>
                </a:rPr>
                <a:t>ΠΥΘΜΕΝΑΣ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4067944" y="4417948"/>
              <a:ext cx="93610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Calibri" pitchFamily="34" charset="0"/>
                </a:rPr>
                <a:t>ΚΥΣΤΙΚΟΣ</a:t>
              </a:r>
            </a:p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Calibri" pitchFamily="34" charset="0"/>
                </a:rPr>
                <a:t>ΠΟΡΟΣ</a:t>
              </a:r>
              <a:endParaRPr lang="el-GR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http://www.genesis-ultrasound.com/images/ul-gallstone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445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4 - Τίτλος"/>
          <p:cNvSpPr>
            <a:spLocks noGrp="1"/>
          </p:cNvSpPr>
          <p:nvPr>
            <p:ph type="title"/>
          </p:nvPr>
        </p:nvSpPr>
        <p:spPr>
          <a:xfrm>
            <a:off x="827088" y="260350"/>
            <a:ext cx="3971925" cy="858838"/>
          </a:xfrm>
        </p:spPr>
        <p:txBody>
          <a:bodyPr/>
          <a:lstStyle/>
          <a:p>
            <a:pPr algn="ctr"/>
            <a:r>
              <a:rPr lang="el-GR" smtClean="0"/>
              <a:t>Χολόλιθοι</a:t>
            </a:r>
          </a:p>
        </p:txBody>
      </p:sp>
      <p:grpSp>
        <p:nvGrpSpPr>
          <p:cNvPr id="2" name="13 - Ομάδα"/>
          <p:cNvGrpSpPr>
            <a:grpSpLocks/>
          </p:cNvGrpSpPr>
          <p:nvPr/>
        </p:nvGrpSpPr>
        <p:grpSpPr bwMode="auto">
          <a:xfrm>
            <a:off x="179388" y="2420938"/>
            <a:ext cx="5222875" cy="4032250"/>
            <a:chOff x="142056" y="1772816"/>
            <a:chExt cx="4501952" cy="3571260"/>
          </a:xfrm>
        </p:grpSpPr>
        <p:pic>
          <p:nvPicPr>
            <p:cNvPr id="44037" name="Picture 4" descr="Stones in Gallbladde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056" y="1772816"/>
              <a:ext cx="4501952" cy="357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8" name="5 - TextBox"/>
            <p:cNvSpPr txBox="1">
              <a:spLocks noChangeArrowheads="1"/>
            </p:cNvSpPr>
            <p:nvPr/>
          </p:nvSpPr>
          <p:spPr bwMode="auto">
            <a:xfrm>
              <a:off x="2627784" y="4581128"/>
              <a:ext cx="17636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1"/>
                  </a:solidFill>
                </a:rPr>
                <a:t>Ακουστική σκιά</a:t>
              </a:r>
            </a:p>
          </p:txBody>
        </p:sp>
        <p:sp>
          <p:nvSpPr>
            <p:cNvPr id="44039" name="6 - TextBox"/>
            <p:cNvSpPr txBox="1">
              <a:spLocks noChangeArrowheads="1"/>
            </p:cNvSpPr>
            <p:nvPr/>
          </p:nvSpPr>
          <p:spPr bwMode="auto">
            <a:xfrm>
              <a:off x="3333448" y="2996952"/>
              <a:ext cx="7344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1"/>
                  </a:solidFill>
                </a:rPr>
                <a:t>Λίθοι</a:t>
              </a:r>
            </a:p>
          </p:txBody>
        </p:sp>
        <p:cxnSp>
          <p:nvCxnSpPr>
            <p:cNvPr id="9" name="8 - Ευθύγραμμο βέλος σύνδεσης"/>
            <p:cNvCxnSpPr/>
            <p:nvPr/>
          </p:nvCxnSpPr>
          <p:spPr>
            <a:xfrm rot="10800000" flipV="1">
              <a:off x="3204478" y="3357386"/>
              <a:ext cx="431038" cy="717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- Τίτλος"/>
          <p:cNvSpPr>
            <a:spLocks noGrp="1"/>
          </p:cNvSpPr>
          <p:nvPr>
            <p:ph type="title"/>
          </p:nvPr>
        </p:nvSpPr>
        <p:spPr>
          <a:xfrm>
            <a:off x="250825" y="44450"/>
            <a:ext cx="6059488" cy="930275"/>
          </a:xfrm>
        </p:spPr>
        <p:txBody>
          <a:bodyPr/>
          <a:lstStyle/>
          <a:p>
            <a:pPr algn="ctr"/>
            <a:r>
              <a:rPr lang="el-GR" b="1" dirty="0" smtClean="0"/>
              <a:t>Ακτινογραφία κοιλίας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19838" y="0"/>
          <a:ext cx="2824162" cy="1912938"/>
        </p:xfrm>
        <a:graphic>
          <a:graphicData uri="http://schemas.openxmlformats.org/presentationml/2006/ole">
            <p:oleObj spid="_x0000_s1026" name="Document" r:id="rId4" imgW="3439080" imgH="2329920" progId="Word.Document.8">
              <p:embed/>
            </p:oleObj>
          </a:graphicData>
        </a:graphic>
      </p:graphicFrame>
      <p:sp>
        <p:nvSpPr>
          <p:cNvPr id="1029" name="6 - Ορθογώνιο"/>
          <p:cNvSpPr>
            <a:spLocks noChangeArrowheads="1"/>
          </p:cNvSpPr>
          <p:nvPr/>
        </p:nvSpPr>
        <p:spPr bwMode="auto">
          <a:xfrm>
            <a:off x="5003800" y="2581275"/>
            <a:ext cx="403225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l-GR" sz="2800" b="1" dirty="0">
                <a:solidFill>
                  <a:srgbClr val="000066"/>
                </a:solidFill>
              </a:rPr>
              <a:t>Τα οστά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l-GR" sz="2800" b="1" dirty="0">
                <a:solidFill>
                  <a:srgbClr val="000066"/>
                </a:solidFill>
              </a:rPr>
              <a:t>Τα συμπαγή όργανα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l-GR" sz="2800" b="1" dirty="0" smtClean="0">
                <a:solidFill>
                  <a:srgbClr val="000066"/>
                </a:solidFill>
              </a:rPr>
              <a:t>Αέρα στο ΓΕΣ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l-GR" sz="2800" b="1" dirty="0" smtClean="0">
                <a:solidFill>
                  <a:srgbClr val="000066"/>
                </a:solidFill>
              </a:rPr>
              <a:t>Αποτιτανώσεις-λίθους</a:t>
            </a:r>
            <a:endParaRPr lang="el-GR" sz="2800" b="1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l-GR" sz="2800" b="1" dirty="0" smtClean="0">
                <a:solidFill>
                  <a:srgbClr val="000066"/>
                </a:solidFill>
              </a:rPr>
              <a:t>Λίπος</a:t>
            </a:r>
            <a:endParaRPr lang="el-GR" sz="2800" b="1" dirty="0">
              <a:solidFill>
                <a:srgbClr val="000066"/>
              </a:solidFill>
            </a:endParaRPr>
          </a:p>
        </p:txBody>
      </p:sp>
      <p:pic>
        <p:nvPicPr>
          <p:cNvPr id="7" name="Picture 5" descr="npo0000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28775"/>
            <a:ext cx="3649662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meddean.luc.edu/lumen/meded/radio/curriculum/GI/image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262" t="6197" r="3738" b="13248"/>
          <a:stretch>
            <a:fillRect/>
          </a:stretch>
        </p:blipFill>
        <p:spPr bwMode="auto">
          <a:xfrm>
            <a:off x="4788024" y="3500438"/>
            <a:ext cx="43195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www.meddean.luc.edu/lumen/meded/radio/curriculum/GI/Hema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891" y="0"/>
            <a:ext cx="369611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ultrasound image of normal pancre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3095" t="9196" r="13794" b="22751"/>
          <a:stretch>
            <a:fillRect/>
          </a:stretch>
        </p:blipFill>
        <p:spPr bwMode="auto">
          <a:xfrm>
            <a:off x="179388" y="1557338"/>
            <a:ext cx="46418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4 - Τίτλος"/>
          <p:cNvSpPr>
            <a:spLocks noGrp="1"/>
          </p:cNvSpPr>
          <p:nvPr>
            <p:ph type="title"/>
          </p:nvPr>
        </p:nvSpPr>
        <p:spPr>
          <a:xfrm>
            <a:off x="755650" y="188913"/>
            <a:ext cx="3095625" cy="1295400"/>
          </a:xfrm>
        </p:spPr>
        <p:txBody>
          <a:bodyPr/>
          <a:lstStyle/>
          <a:p>
            <a:r>
              <a:rPr lang="el-GR" dirty="0" smtClean="0"/>
              <a:t>Πάγκρεας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ancreas is hyperecho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467" b="15335"/>
          <a:stretch>
            <a:fillRect/>
          </a:stretch>
        </p:blipFill>
        <p:spPr bwMode="auto">
          <a:xfrm>
            <a:off x="107950" y="1989138"/>
            <a:ext cx="4535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hyperechoic pancreas due to age related fatty chan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8467" r="13483" b="15335"/>
          <a:stretch>
            <a:fillRect/>
          </a:stretch>
        </p:blipFill>
        <p:spPr bwMode="auto">
          <a:xfrm>
            <a:off x="4751388" y="1989138"/>
            <a:ext cx="3924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mtClean="0"/>
              <a:t>Πάγκρεας</a:t>
            </a:r>
          </a:p>
        </p:txBody>
      </p:sp>
      <p:sp>
        <p:nvSpPr>
          <p:cNvPr id="47109" name="6 - TextBox"/>
          <p:cNvSpPr txBox="1">
            <a:spLocks noChangeArrowheads="1"/>
          </p:cNvSpPr>
          <p:nvPr/>
        </p:nvSpPr>
        <p:spPr bwMode="auto">
          <a:xfrm>
            <a:off x="1042988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Λιπώδες πάγκρεας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eddean.luc.edu/lumen/meded/radio/curriculum/GI/salena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25538"/>
            <a:ext cx="6840537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2 - Τίτλος"/>
          <p:cNvSpPr>
            <a:spLocks noGrp="1"/>
          </p:cNvSpPr>
          <p:nvPr>
            <p:ph type="title"/>
          </p:nvPr>
        </p:nvSpPr>
        <p:spPr>
          <a:xfrm>
            <a:off x="457200" y="338138"/>
            <a:ext cx="75438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l-GR" smtClean="0"/>
              <a:t>Σπλήνας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gi abd\anatomy\abby plane\428046890.jpg"/>
          <p:cNvPicPr>
            <a:picLocks noChangeAspect="1" noChangeArrowheads="1"/>
          </p:cNvPicPr>
          <p:nvPr/>
        </p:nvPicPr>
        <p:blipFill>
          <a:blip r:embed="rId2" cstate="print"/>
          <a:srcRect l="4649" t="2985" r="8179" b="12997"/>
          <a:stretch>
            <a:fillRect/>
          </a:stretch>
        </p:blipFill>
        <p:spPr bwMode="auto">
          <a:xfrm>
            <a:off x="144016" y="1198634"/>
            <a:ext cx="4355976" cy="51106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457200" y="122238"/>
            <a:ext cx="7543800" cy="1003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Συμπαγή όργανα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67" t="7556" r="53137" b="7867"/>
          <a:stretch>
            <a:fillRect/>
          </a:stretch>
        </p:blipFill>
        <p:spPr bwMode="auto">
          <a:xfrm>
            <a:off x="4802767" y="1196752"/>
            <a:ext cx="416107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Μισοφέγγαρο"/>
          <p:cNvSpPr/>
          <p:nvPr/>
        </p:nvSpPr>
        <p:spPr>
          <a:xfrm>
            <a:off x="1115616" y="2708920"/>
            <a:ext cx="792088" cy="1512168"/>
          </a:xfrm>
          <a:prstGeom prst="moon">
            <a:avLst>
              <a:gd name="adj" fmla="val 87500"/>
            </a:avLst>
          </a:prstGeom>
          <a:solidFill>
            <a:srgbClr val="FFFF0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Μισοφέγγαρο"/>
          <p:cNvSpPr/>
          <p:nvPr/>
        </p:nvSpPr>
        <p:spPr>
          <a:xfrm flipH="1">
            <a:off x="2627784" y="2348880"/>
            <a:ext cx="864096" cy="1656184"/>
          </a:xfrm>
          <a:prstGeom prst="moon">
            <a:avLst>
              <a:gd name="adj" fmla="val 87500"/>
            </a:avLst>
          </a:prstGeom>
          <a:solidFill>
            <a:srgbClr val="FFFF0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14 - Ομάδα"/>
          <p:cNvGrpSpPr/>
          <p:nvPr/>
        </p:nvGrpSpPr>
        <p:grpSpPr>
          <a:xfrm>
            <a:off x="611560" y="2867926"/>
            <a:ext cx="1296144" cy="1353162"/>
            <a:chOff x="611560" y="2795918"/>
            <a:chExt cx="1296144" cy="1353162"/>
          </a:xfrm>
        </p:grpSpPr>
        <p:cxnSp>
          <p:nvCxnSpPr>
            <p:cNvPr id="12" name="11 - Ευθεία γραμμή σύνδεσης"/>
            <p:cNvCxnSpPr/>
            <p:nvPr/>
          </p:nvCxnSpPr>
          <p:spPr>
            <a:xfrm>
              <a:off x="611560" y="2795918"/>
              <a:ext cx="432048" cy="1296144"/>
            </a:xfrm>
            <a:prstGeom prst="line">
              <a:avLst/>
            </a:prstGeom>
            <a:ln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εία γραμμή σύνδεσης"/>
            <p:cNvCxnSpPr/>
            <p:nvPr/>
          </p:nvCxnSpPr>
          <p:spPr>
            <a:xfrm flipV="1">
              <a:off x="1043608" y="2996952"/>
              <a:ext cx="864096" cy="1152128"/>
            </a:xfrm>
            <a:prstGeom prst="line">
              <a:avLst/>
            </a:prstGeom>
            <a:ln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16 - Ευθύγραμμο βέλος σύνδεσης"/>
          <p:cNvCxnSpPr/>
          <p:nvPr/>
        </p:nvCxnSpPr>
        <p:spPr>
          <a:xfrm flipH="1">
            <a:off x="5436096" y="1628800"/>
            <a:ext cx="1008112" cy="2808312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7164288" y="1700808"/>
            <a:ext cx="792088" cy="288032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Ελεύθερη σχεδίαση"/>
          <p:cNvSpPr/>
          <p:nvPr/>
        </p:nvSpPr>
        <p:spPr>
          <a:xfrm>
            <a:off x="3275856" y="2590356"/>
            <a:ext cx="674280" cy="719527"/>
          </a:xfrm>
          <a:custGeom>
            <a:avLst/>
            <a:gdLst>
              <a:gd name="connsiteX0" fmla="*/ 779488 w 787211"/>
              <a:gd name="connsiteY0" fmla="*/ 239842 h 719527"/>
              <a:gd name="connsiteX1" fmla="*/ 734518 w 787211"/>
              <a:gd name="connsiteY1" fmla="*/ 374754 h 719527"/>
              <a:gd name="connsiteX2" fmla="*/ 689547 w 787211"/>
              <a:gd name="connsiteY2" fmla="*/ 464695 h 719527"/>
              <a:gd name="connsiteX3" fmla="*/ 644577 w 787211"/>
              <a:gd name="connsiteY3" fmla="*/ 494675 h 719527"/>
              <a:gd name="connsiteX4" fmla="*/ 599606 w 787211"/>
              <a:gd name="connsiteY4" fmla="*/ 569626 h 719527"/>
              <a:gd name="connsiteX5" fmla="*/ 569626 w 787211"/>
              <a:gd name="connsiteY5" fmla="*/ 614596 h 719527"/>
              <a:gd name="connsiteX6" fmla="*/ 524655 w 787211"/>
              <a:gd name="connsiteY6" fmla="*/ 629586 h 719527"/>
              <a:gd name="connsiteX7" fmla="*/ 509665 w 787211"/>
              <a:gd name="connsiteY7" fmla="*/ 674557 h 719527"/>
              <a:gd name="connsiteX8" fmla="*/ 404734 w 787211"/>
              <a:gd name="connsiteY8" fmla="*/ 719527 h 719527"/>
              <a:gd name="connsiteX9" fmla="*/ 389744 w 787211"/>
              <a:gd name="connsiteY9" fmla="*/ 659567 h 719527"/>
              <a:gd name="connsiteX10" fmla="*/ 359764 w 787211"/>
              <a:gd name="connsiteY10" fmla="*/ 629586 h 719527"/>
              <a:gd name="connsiteX11" fmla="*/ 269823 w 787211"/>
              <a:gd name="connsiteY11" fmla="*/ 494675 h 719527"/>
              <a:gd name="connsiteX12" fmla="*/ 239842 w 787211"/>
              <a:gd name="connsiteY12" fmla="*/ 449704 h 719527"/>
              <a:gd name="connsiteX13" fmla="*/ 209862 w 787211"/>
              <a:gd name="connsiteY13" fmla="*/ 404734 h 719527"/>
              <a:gd name="connsiteX14" fmla="*/ 149901 w 787211"/>
              <a:gd name="connsiteY14" fmla="*/ 284813 h 719527"/>
              <a:gd name="connsiteX15" fmla="*/ 119921 w 787211"/>
              <a:gd name="connsiteY15" fmla="*/ 194872 h 719527"/>
              <a:gd name="connsiteX16" fmla="*/ 104931 w 787211"/>
              <a:gd name="connsiteY16" fmla="*/ 149901 h 719527"/>
              <a:gd name="connsiteX17" fmla="*/ 74950 w 787211"/>
              <a:gd name="connsiteY17" fmla="*/ 119921 h 719527"/>
              <a:gd name="connsiteX18" fmla="*/ 59960 w 787211"/>
              <a:gd name="connsiteY18" fmla="*/ 74950 h 719527"/>
              <a:gd name="connsiteX19" fmla="*/ 0 w 787211"/>
              <a:gd name="connsiteY19" fmla="*/ 0 h 71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7211" h="719527">
                <a:moveTo>
                  <a:pt x="779488" y="239842"/>
                </a:moveTo>
                <a:cubicBezTo>
                  <a:pt x="751660" y="406812"/>
                  <a:pt x="787211" y="269368"/>
                  <a:pt x="734518" y="374754"/>
                </a:cubicBezTo>
                <a:cubicBezTo>
                  <a:pt x="710136" y="423518"/>
                  <a:pt x="732503" y="421738"/>
                  <a:pt x="689547" y="464695"/>
                </a:cubicBezTo>
                <a:cubicBezTo>
                  <a:pt x="676808" y="477434"/>
                  <a:pt x="659567" y="484682"/>
                  <a:pt x="644577" y="494675"/>
                </a:cubicBezTo>
                <a:cubicBezTo>
                  <a:pt x="618543" y="572771"/>
                  <a:pt x="646638" y="510835"/>
                  <a:pt x="599606" y="569626"/>
                </a:cubicBezTo>
                <a:cubicBezTo>
                  <a:pt x="588352" y="583694"/>
                  <a:pt x="583694" y="603342"/>
                  <a:pt x="569626" y="614596"/>
                </a:cubicBezTo>
                <a:cubicBezTo>
                  <a:pt x="557287" y="624467"/>
                  <a:pt x="539645" y="624589"/>
                  <a:pt x="524655" y="629586"/>
                </a:cubicBezTo>
                <a:cubicBezTo>
                  <a:pt x="519658" y="644576"/>
                  <a:pt x="520838" y="663384"/>
                  <a:pt x="509665" y="674557"/>
                </a:cubicBezTo>
                <a:cubicBezTo>
                  <a:pt x="491142" y="693081"/>
                  <a:pt x="431610" y="710569"/>
                  <a:pt x="404734" y="719527"/>
                </a:cubicBezTo>
                <a:cubicBezTo>
                  <a:pt x="399737" y="699540"/>
                  <a:pt x="398957" y="677994"/>
                  <a:pt x="389744" y="659567"/>
                </a:cubicBezTo>
                <a:cubicBezTo>
                  <a:pt x="383424" y="646926"/>
                  <a:pt x="368244" y="640892"/>
                  <a:pt x="359764" y="629586"/>
                </a:cubicBezTo>
                <a:cubicBezTo>
                  <a:pt x="359759" y="629579"/>
                  <a:pt x="284816" y="517164"/>
                  <a:pt x="269823" y="494675"/>
                </a:cubicBezTo>
                <a:lnTo>
                  <a:pt x="239842" y="449704"/>
                </a:lnTo>
                <a:lnTo>
                  <a:pt x="209862" y="404734"/>
                </a:lnTo>
                <a:cubicBezTo>
                  <a:pt x="175413" y="301385"/>
                  <a:pt x="202228" y="337139"/>
                  <a:pt x="149901" y="284813"/>
                </a:cubicBezTo>
                <a:lnTo>
                  <a:pt x="119921" y="194872"/>
                </a:lnTo>
                <a:cubicBezTo>
                  <a:pt x="114924" y="179882"/>
                  <a:pt x="116104" y="161074"/>
                  <a:pt x="104931" y="149901"/>
                </a:cubicBezTo>
                <a:lnTo>
                  <a:pt x="74950" y="119921"/>
                </a:lnTo>
                <a:cubicBezTo>
                  <a:pt x="69953" y="104931"/>
                  <a:pt x="67026" y="89083"/>
                  <a:pt x="59960" y="74950"/>
                </a:cubicBezTo>
                <a:cubicBezTo>
                  <a:pt x="41051" y="37131"/>
                  <a:pt x="27885" y="27885"/>
                  <a:pt x="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251520" y="393305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ΗΠΑΡ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059832" y="198884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ΣΠΛΗΝΑΣ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979712" y="4787860"/>
            <a:ext cx="105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ΝΕΦΡΟΙ</a:t>
            </a:r>
            <a:endParaRPr lang="el-GR" dirty="0">
              <a:solidFill>
                <a:srgbClr val="FFFF00"/>
              </a:solidFill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H="1" flipV="1">
            <a:off x="1907704" y="3933056"/>
            <a:ext cx="360040" cy="79208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flipV="1">
            <a:off x="2420144" y="3717032"/>
            <a:ext cx="495672" cy="1160512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6228184" y="1268760"/>
            <a:ext cx="105266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ΨΟΙΤΕΣ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7 - Τίτλος"/>
          <p:cNvSpPr>
            <a:spLocks noGrp="1"/>
          </p:cNvSpPr>
          <p:nvPr>
            <p:ph type="title"/>
          </p:nvPr>
        </p:nvSpPr>
        <p:spPr>
          <a:xfrm>
            <a:off x="457200" y="338138"/>
            <a:ext cx="7543800" cy="1146175"/>
          </a:xfrm>
        </p:spPr>
        <p:txBody>
          <a:bodyPr>
            <a:noAutofit/>
          </a:bodyPr>
          <a:lstStyle/>
          <a:p>
            <a:pPr marL="342900" indent="-342900" algn="ctr"/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Αποτιτανώσεις-λίθοι</a:t>
            </a:r>
            <a:r>
              <a:rPr lang="el-GR" sz="4000" b="1" dirty="0" smtClean="0">
                <a:solidFill>
                  <a:srgbClr val="000066"/>
                </a:solidFill>
              </a:rPr>
              <a:t/>
            </a:r>
            <a:br>
              <a:rPr lang="el-GR" sz="4000" b="1" dirty="0" smtClean="0">
                <a:solidFill>
                  <a:srgbClr val="000066"/>
                </a:solidFill>
              </a:rPr>
            </a:br>
            <a:endParaRPr lang="el-GR" sz="4800" b="1" dirty="0" smtClean="0"/>
          </a:p>
        </p:txBody>
      </p:sp>
      <p:pic>
        <p:nvPicPr>
          <p:cNvPr id="8195" name="Picture 4" descr="C:\1_MedicalFinals\CDRom_XRays_March2006\xrays\ScrubsAXR4_w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981075"/>
            <a:ext cx="3582988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5" descr="C:\1_MedicalFinals\CDRom_XRays_March2006\xrays\ScrubsAXR5_w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81075"/>
            <a:ext cx="4235450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8 - TextBox"/>
          <p:cNvSpPr txBox="1">
            <a:spLocks noChangeArrowheads="1"/>
          </p:cNvSpPr>
          <p:nvPr/>
        </p:nvSpPr>
        <p:spPr bwMode="auto">
          <a:xfrm>
            <a:off x="827088" y="5732463"/>
            <a:ext cx="320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Αποτιτανώσεις στο πάγκρεας</a:t>
            </a:r>
          </a:p>
        </p:txBody>
      </p:sp>
      <p:sp>
        <p:nvSpPr>
          <p:cNvPr id="8198" name="9 - TextBox"/>
          <p:cNvSpPr txBox="1">
            <a:spLocks noChangeArrowheads="1"/>
          </p:cNvSpPr>
          <p:nvPr/>
        </p:nvSpPr>
        <p:spPr bwMode="auto">
          <a:xfrm>
            <a:off x="6084888" y="5732463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Χολόλιθοι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2952750" y="1592263"/>
            <a:ext cx="358775" cy="2889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2664619" y="1593057"/>
            <a:ext cx="358775" cy="2873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6407945" y="2024856"/>
            <a:ext cx="360362" cy="2889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411760" y="2017415"/>
            <a:ext cx="3435350" cy="457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1115616" y="764704"/>
            <a:ext cx="47880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 2" pitchFamily="18" charset="2"/>
              <a:buChar char="ß"/>
            </a:pPr>
            <a:r>
              <a:rPr lang="el-GR" sz="2000" b="1" dirty="0">
                <a:solidFill>
                  <a:srgbClr val="000066"/>
                </a:solidFill>
              </a:rPr>
              <a:t>Αναδεικνύει </a:t>
            </a:r>
            <a:r>
              <a:rPr lang="el-GR" sz="2000" b="1" dirty="0" smtClean="0">
                <a:solidFill>
                  <a:srgbClr val="000066"/>
                </a:solidFill>
              </a:rPr>
              <a:t>καλύτερα την </a:t>
            </a:r>
            <a:r>
              <a:rPr lang="el-GR" sz="2000" b="1" dirty="0">
                <a:solidFill>
                  <a:srgbClr val="000066"/>
                </a:solidFill>
              </a:rPr>
              <a:t>κατανομή </a:t>
            </a:r>
            <a:r>
              <a:rPr lang="el-GR" sz="2000" b="1" dirty="0" smtClean="0">
                <a:solidFill>
                  <a:srgbClr val="000066"/>
                </a:solidFill>
              </a:rPr>
              <a:t>-μορφολογία </a:t>
            </a:r>
            <a:r>
              <a:rPr lang="el-GR" sz="2000" b="1" dirty="0">
                <a:solidFill>
                  <a:srgbClr val="000066"/>
                </a:solidFill>
              </a:rPr>
              <a:t>του </a:t>
            </a:r>
            <a:r>
              <a:rPr lang="el-GR" sz="2000" b="1" dirty="0" smtClean="0">
                <a:solidFill>
                  <a:srgbClr val="000066"/>
                </a:solidFill>
              </a:rPr>
              <a:t>αέρα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title" idx="4294967295"/>
          </p:nvPr>
        </p:nvSpPr>
        <p:spPr>
          <a:xfrm>
            <a:off x="323850" y="116632"/>
            <a:ext cx="6408738" cy="504478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Ύπτια ακτινογραφία κοιλίας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 t="4726" r="32919" b="3139"/>
          <a:stretch>
            <a:fillRect/>
          </a:stretch>
        </p:blipFill>
        <p:spPr bwMode="auto">
          <a:xfrm>
            <a:off x="7071777" y="0"/>
            <a:ext cx="207222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nlm.nih.gov/medlineplus/ency/images/ency/fullsize/8735.jpg"/>
          <p:cNvPicPr>
            <a:picLocks noChangeAspect="1" noChangeArrowheads="1"/>
          </p:cNvPicPr>
          <p:nvPr/>
        </p:nvPicPr>
        <p:blipFill>
          <a:blip r:embed="rId3" cstate="print"/>
          <a:srcRect l="25472" t="4020" r="29110" b="6977"/>
          <a:stretch>
            <a:fillRect/>
          </a:stretch>
        </p:blipFill>
        <p:spPr bwMode="auto">
          <a:xfrm>
            <a:off x="4499993" y="1844824"/>
            <a:ext cx="3168352" cy="478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22784" t="3633" r="19760" b="3633"/>
          <a:stretch>
            <a:fillRect/>
          </a:stretch>
        </p:blipFill>
        <p:spPr bwMode="auto">
          <a:xfrm>
            <a:off x="251842" y="1844824"/>
            <a:ext cx="39264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83568" y="4247510"/>
            <a:ext cx="7627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ΚΟΛΟ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67744" y="2663334"/>
            <a:ext cx="9707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ΣΤΟΜΑΧΟΣ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50487" y="3678218"/>
            <a:ext cx="9014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ΛΕΠΤΟ ΕΝΤΕΡΟ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144953" y="2348880"/>
            <a:ext cx="9067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ΒΟΛΒΟΣ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- Τίτλος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43800" cy="936625"/>
          </a:xfrm>
        </p:spPr>
        <p:txBody>
          <a:bodyPr/>
          <a:lstStyle/>
          <a:p>
            <a:r>
              <a:rPr lang="el-GR" sz="3600" b="1" dirty="0" smtClean="0"/>
              <a:t>Αέρας στην α/α κοιλίας</a:t>
            </a:r>
          </a:p>
        </p:txBody>
      </p:sp>
      <p:sp>
        <p:nvSpPr>
          <p:cNvPr id="10243" name="3 - Θέση περιεχομένου"/>
          <p:cNvSpPr>
            <a:spLocks noGrp="1"/>
          </p:cNvSpPr>
          <p:nvPr>
            <p:ph idx="1"/>
          </p:nvPr>
        </p:nvSpPr>
        <p:spPr>
          <a:xfrm>
            <a:off x="241300" y="1628775"/>
            <a:ext cx="4186238" cy="4214813"/>
          </a:xfrm>
        </p:spPr>
        <p:txBody>
          <a:bodyPr/>
          <a:lstStyle/>
          <a:p>
            <a:r>
              <a:rPr lang="el-GR" sz="2800" smtClean="0"/>
              <a:t>Στομάχι: πάντα </a:t>
            </a:r>
            <a:endParaRPr lang="el-GR" sz="2800" smtClean="0">
              <a:solidFill>
                <a:srgbClr val="C00000"/>
              </a:solidFill>
            </a:endParaRPr>
          </a:p>
          <a:p>
            <a:r>
              <a:rPr lang="el-GR" sz="2800" smtClean="0"/>
              <a:t>Λεπτό έντερο: δυο τρείς έλικες, μη διατεταμένες (&lt;2.5</a:t>
            </a:r>
            <a:r>
              <a:rPr lang="en-US" sz="2800" smtClean="0"/>
              <a:t>cm)</a:t>
            </a:r>
          </a:p>
          <a:p>
            <a:r>
              <a:rPr lang="el-GR" sz="2800" smtClean="0"/>
              <a:t>Παχύ έντερο: στο σιγμοειδές και στο ορθό (σχεδόν πάντα) </a:t>
            </a:r>
          </a:p>
          <a:p>
            <a:endParaRPr lang="el-GR" sz="2800" smtClean="0"/>
          </a:p>
        </p:txBody>
      </p:sp>
      <p:pic>
        <p:nvPicPr>
          <p:cNvPr id="5" name="Picture 6" descr="C:\1_MedicalFinals\CDRom_XRays_March2006\xrays\ScrubsAXR2_w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72" y="2385590"/>
            <a:ext cx="345598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52127746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860032" y="1484784"/>
            <a:ext cx="3878541" cy="472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07832" y="3537992"/>
            <a:ext cx="7627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ΚΟΛΟ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212832" y="1789584"/>
            <a:ext cx="277364" cy="71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84368" y="1556792"/>
            <a:ext cx="9707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ΣΤΟΜΑΧΟΣ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450832" y="3084984"/>
            <a:ext cx="208023" cy="287299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97824" y="2680668"/>
            <a:ext cx="9014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ΛΕΠΤΟ ΕΝΤΕΡΟ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6307832" y="3770784"/>
            <a:ext cx="346705" cy="1436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FBEB9B-D3AD-4555-BD2C-42F9F6F994E9}" type="slidenum">
              <a:rPr lang="en-US" sz="1400">
                <a:latin typeface="Constantia" pitchFamily="18" charset="0"/>
              </a:rPr>
              <a:pPr algn="r"/>
              <a:t>9</a:t>
            </a:fld>
            <a:endParaRPr lang="en-US" sz="1400">
              <a:latin typeface="Constantia" pitchFamily="18" charset="0"/>
            </a:endParaRPr>
          </a:p>
        </p:txBody>
      </p:sp>
      <p:pic>
        <p:nvPicPr>
          <p:cNvPr id="20483" name="Picture 4" descr="gi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"/>
            <a:ext cx="2601913" cy="3352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4" name="Picture 5" descr="be"/>
          <p:cNvPicPr>
            <a:picLocks noGrp="1" noChangeAspect="1" noChangeArrowheads="1"/>
          </p:cNvPicPr>
          <p:nvPr>
            <p:ph type="body" idx="4294967295"/>
            <p:custDataLst>
              <p:tags r:id="rId3"/>
            </p:custDataLst>
          </p:nvPr>
        </p:nvPicPr>
        <p:blipFill>
          <a:blip r:embed="rId8" cstate="print"/>
          <a:srcRect b="949"/>
          <a:stretch>
            <a:fillRect/>
          </a:stretch>
        </p:blipFill>
        <p:spPr>
          <a:xfrm>
            <a:off x="6477000" y="3200400"/>
            <a:ext cx="2667000" cy="3471863"/>
          </a:xfrm>
          <a:ln w="19050">
            <a:solidFill>
              <a:schemeClr val="accent1"/>
            </a:solidFill>
          </a:ln>
        </p:spPr>
      </p:pic>
      <p:pic>
        <p:nvPicPr>
          <p:cNvPr id="20485" name="Picture 6" descr="abfa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 l="12610" t="6757" r="10350"/>
          <a:stretch>
            <a:fillRect/>
          </a:stretch>
        </p:blipFill>
        <p:spPr bwMode="auto">
          <a:xfrm>
            <a:off x="3200400" y="2057400"/>
            <a:ext cx="2705100" cy="33099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681203" y="623590"/>
            <a:ext cx="47072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ΕΞΕΤΑΣΕΙΣ ΠΕΠΤΙΚΟΥ ΜΕ ΧΟΡΗΓΗΣΗ ΒΑΡΙΟΥ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1905000" y="914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ΣΤΟΜΑΧΟΣ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7543800" y="4495800"/>
            <a:ext cx="685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Constantia" pitchFamily="18" charset="0"/>
              </a:rPr>
              <a:t>COLON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2627784" y="1196752"/>
            <a:ext cx="1224136" cy="7200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7524328" y="1772816"/>
            <a:ext cx="792088" cy="151216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3d28a83-796c-4d66-86ee-e892edf9bc1f"/>
  <p:tag name="AUDIO_ID" val="548"/>
  <p:tag name="ELAPSEDTIME" val="18.8"/>
  <p:tag name="ANNOTATION_COUNT" val="0"/>
  <p:tag name="ARTICULATE_SLIDE_NAV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9"/>
  <p:tag name="ELAPSEDTIME" val="8.0"/>
  <p:tag name="ANNOTATION_COUNT" val="0"/>
  <p:tag name="ARTICULATE_SLIDE_NAV" val="14"/>
  <p:tag name="ARTICULATE_SLIDE_GUID" val="a8b036c9-561e-4889-9e87-461abf7f6ee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12.5"/>
  <p:tag name="ANNOTATION_COUNT" val="0"/>
  <p:tag name="ARTICULATE_SLIDE_NAV" val="15"/>
  <p:tag name="ARTICULATE_SLIDE_GUID" val="0472ea23-1fb0-4ef7-b674-7a5d1293dc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1"/>
  <p:tag name="ELAPSEDTIME" val="8.3"/>
  <p:tag name="ANNOTATION_COUNT" val="0"/>
  <p:tag name="ARTICULATE_SLIDE_NAV" val="16"/>
  <p:tag name="ARTICULATE_SLIDE_GUID" val="ba92e8b3-c457-4102-80f6-c2ab159010f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ELAPSEDTIME" val="7.3"/>
  <p:tag name="ANNOTATION_COUNT" val="0"/>
  <p:tag name="ARTICULATE_SLIDE_NAV" val="17"/>
  <p:tag name="ARTICULATE_SLIDE_GUID" val="5096ce25-5b00-49e9-8b45-04fac4d3c2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2"/>
  <p:tag name="ELAPSEDTIME" val="12.6"/>
  <p:tag name="ANNOTATION_COUNT" val="0"/>
  <p:tag name="ARTICULATE_SLIDE_NAV" val="18"/>
  <p:tag name="ARTICULATE_SLIDE_GUID" val="17088b69-4499-4d86-8942-83f82db7b31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1"/>
  <p:tag name="ELAPSEDTIME" val="13.3"/>
  <p:tag name="ANNOTATION_COUNT" val="0"/>
  <p:tag name="ARTICULATE_SLIDE_NAV" val="19"/>
  <p:tag name="ARTICULATE_SLIDE_GUID" val="e662324b-ed5b-4f4a-b626-161e481df1d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2"/>
  <p:tag name="ELAPSEDTIME" val="8.1"/>
  <p:tag name="ANNOTATION_COUNT" val="0"/>
  <p:tag name="ARTICULATE_SLIDE_NAV" val="58"/>
  <p:tag name="ARTICULATE_SLIDE_GUID" val="ba9f2aab-8dcb-4760-bee9-3a8ac19dffd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3"/>
  <p:tag name="ELAPSEDTIME" val="8.3"/>
  <p:tag name="ANNOTATION_COUNT" val="0"/>
  <p:tag name="ARTICULATE_SLIDE_NAV" val="59"/>
  <p:tag name="ARTICULATE_SLIDE_GUID" val="f0f3d065-02c0-48ea-bc99-41c835dafa6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4"/>
  <p:tag name="ELAPSEDTIME" val="10.8"/>
  <p:tag name="ANNOTATION_COUNT" val="0"/>
  <p:tag name="ARTICULATE_SLIDE_NAV" val="60"/>
  <p:tag name="ARTICULATE_SLIDE_GUID" val="fe640fe6-1102-4118-8014-8e4b5ed770e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5"/>
  <p:tag name="ELAPSEDTIME" val="12.1"/>
  <p:tag name="ANNOTATION_COUNT" val="0"/>
  <p:tag name="ARTICULATE_SLIDE_NAV" val="61"/>
  <p:tag name="ARTICULATE_SLIDE_GUID" val="ff4b4e67-279c-4f7c-9ea1-52beac42c0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6"/>
  <p:tag name="ELAPSEDTIME" val="7.1"/>
  <p:tag name="ANNOTATION_COUNT" val="0"/>
  <p:tag name="ARTICULATE_SLIDE_NAV" val="62"/>
  <p:tag name="ARTICULATE_SLIDE_GUID" val="a0716522-4ffe-412e-ba44-76a6c16bd87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7"/>
  <p:tag name="ELAPSEDTIME" val="6.5"/>
  <p:tag name="ANNOTATION_COUNT" val="0"/>
  <p:tag name="ARTICULATE_SLIDE_NAV" val="63"/>
  <p:tag name="ARTICULATE_SLIDE_GUID" val="25e7c5ac-da2f-49c4-a62d-85c33f70a2a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3"/>
  <p:tag name="ELAPSEDTIME" val="20.4"/>
  <p:tag name="ANNOTATION_COUNT" val="0"/>
  <p:tag name="ARTICULATE_SLIDE_NAV" val="13"/>
  <p:tag name="ARTICULATE_SLIDE_GUID" val="caaa83bc-aba1-4897-89cd-34b31c43358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8"/>
  <p:tag name="ELAPSEDTIME" val="7.6"/>
  <p:tag name="ANNOTATION_COUNT" val="0"/>
  <p:tag name="ARTICULATE_SLIDE_NAV" val="64"/>
  <p:tag name="ARTICULATE_SLIDE_GUID" val="394db118-3bbf-491b-84aa-21022fe5333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9"/>
  <p:tag name="ELAPSEDTIME" val="4.7"/>
  <p:tag name="ANNOTATION_COUNT" val="0"/>
  <p:tag name="ARTICULATE_SLIDE_NAV" val="65"/>
  <p:tag name="ARTICULATE_SLIDE_GUID" val="3c328cd5-9acd-4465-a58b-be1a9b296d0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0"/>
  <p:tag name="ELAPSEDTIME" val="6.7"/>
  <p:tag name="ANNOTATION_COUNT" val="0"/>
  <p:tag name="ARTICULATE_SLIDE_NAV" val="66"/>
  <p:tag name="ARTICULATE_SLIDE_GUID" val="e88b4bd2-366d-4b2f-8cbd-3b5d19fca97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1"/>
  <p:tag name="ELAPSEDTIME" val="8.2"/>
  <p:tag name="ANNOTATION_COUNT" val="0"/>
  <p:tag name="ARTICULATE_SLIDE_NAV" val="67"/>
  <p:tag name="ARTICULATE_SLIDE_GUID" val="2e797fc8-ae84-4c0c-b3c8-0449cfec37c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2"/>
  <p:tag name="ELAPSEDTIME" val="10.4"/>
  <p:tag name="ANNOTATION_COUNT" val="0"/>
  <p:tag name="ARTICULATE_SLIDE_NAV" val="68"/>
  <p:tag name="ARTICULATE_SLIDE_GUID" val="50c4b5f8-5d6e-4299-8772-5dd635ee61a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3"/>
  <p:tag name="ELAPSEDTIME" val="5.6"/>
  <p:tag name="ANNOTATION_COUNT" val="0"/>
  <p:tag name="ARTICULATE_SLIDE_NAV" val="69"/>
  <p:tag name="ARTICULATE_SLIDE_GUID" val="59d91a46-16ef-49ab-8047-57e8add12c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414</Words>
  <Application>Microsoft Office PowerPoint</Application>
  <PresentationFormat>Προβολή στην οθόνη (4:3)</PresentationFormat>
  <Paragraphs>236</Paragraphs>
  <Slides>42</Slides>
  <Notes>21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4" baseType="lpstr">
      <vt:lpstr>Ροή</vt:lpstr>
      <vt:lpstr>Document</vt:lpstr>
      <vt:lpstr>Διαφάνεια 1</vt:lpstr>
      <vt:lpstr>Απεικονιστικές μέθοδοι</vt:lpstr>
      <vt:lpstr>Διαφάνεια 3</vt:lpstr>
      <vt:lpstr>Ακτινογραφία κοιλίας</vt:lpstr>
      <vt:lpstr>Διαφάνεια 5</vt:lpstr>
      <vt:lpstr>Αποτιτανώσεις-λίθοι </vt:lpstr>
      <vt:lpstr>Ύπτια ακτινογραφία κοιλίας</vt:lpstr>
      <vt:lpstr>Αέρας στην α/α κοιλίας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Υπερηχογραφία</vt:lpstr>
      <vt:lpstr>Ήπαρ</vt:lpstr>
      <vt:lpstr>Έγχρωμη υπερηχοτομογραφία Doppler</vt:lpstr>
      <vt:lpstr>Διαφάνεια 37</vt:lpstr>
      <vt:lpstr>Χοληδόχος κύστη</vt:lpstr>
      <vt:lpstr>Χολόλιθοι</vt:lpstr>
      <vt:lpstr>Πάγκρεας</vt:lpstr>
      <vt:lpstr>Πάγκρεας</vt:lpstr>
      <vt:lpstr>Σπλήνας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Christina</dc:creator>
  <cp:lastModifiedBy>Christina</cp:lastModifiedBy>
  <cp:revision>28</cp:revision>
  <dcterms:created xsi:type="dcterms:W3CDTF">2013-12-07T08:28:49Z</dcterms:created>
  <dcterms:modified xsi:type="dcterms:W3CDTF">2013-12-08T17:29:32Z</dcterms:modified>
</cp:coreProperties>
</file>