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8" r:id="rId2"/>
    <p:sldId id="309" r:id="rId3"/>
    <p:sldId id="310" r:id="rId4"/>
    <p:sldId id="311" r:id="rId5"/>
    <p:sldId id="312" r:id="rId6"/>
    <p:sldId id="257" r:id="rId7"/>
    <p:sldId id="258" r:id="rId8"/>
    <p:sldId id="296" r:id="rId9"/>
    <p:sldId id="297" r:id="rId10"/>
    <p:sldId id="298" r:id="rId11"/>
    <p:sldId id="299" r:id="rId12"/>
    <p:sldId id="300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94" r:id="rId26"/>
    <p:sldId id="271" r:id="rId27"/>
    <p:sldId id="272" r:id="rId28"/>
    <p:sldId id="293" r:id="rId29"/>
    <p:sldId id="273" r:id="rId30"/>
    <p:sldId id="274" r:id="rId31"/>
    <p:sldId id="276" r:id="rId32"/>
    <p:sldId id="275" r:id="rId33"/>
    <p:sldId id="295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303" r:id="rId49"/>
    <p:sldId id="301" r:id="rId50"/>
    <p:sldId id="302" r:id="rId51"/>
    <p:sldId id="291" r:id="rId52"/>
    <p:sldId id="292" r:id="rId53"/>
    <p:sldId id="313" r:id="rId54"/>
    <p:sldId id="314" r:id="rId55"/>
    <p:sldId id="315" r:id="rId56"/>
    <p:sldId id="307" r:id="rId5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96A544-4D6C-4097-A7A9-1385FCDE16C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520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EA048-E6E2-44AD-B211-EDBEEE13578F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CFA3-15CD-40B4-84CE-57AE55DCA78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D2B70-E5A0-4FCB-A859-C9167CD37DF3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3112-59A4-4BE5-822C-1E5397277A8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A9E51-DC46-411C-AA44-183B76868D6C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9B79-F587-4247-9ED7-D5A159D515E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B79E12-E4D8-4645-B1EE-9CD6989C68A3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677507-4DB9-457F-9BFB-8E78749396E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5C4C6-09EA-41D7-96C8-08E9436E6F46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B87BD2-1313-42E5-B056-10F483B4495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DFB7AD-A4AA-4618-9E4B-29690943E5B5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5A9402-9C75-4C84-AAA4-8804A2719E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1AA599-476F-4173-96A8-58EE91EE3BF2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3518D3-4C2C-40C4-AE90-B55F09873E4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1CB36F-E10F-4646-9870-6B8AD3757A0F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1B662D-F4CD-42F7-B366-C7DF4FEE91C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46F418-EBDA-4E23-B043-9E29590D89AC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67264-47B0-4389-8AAD-F05D3B22CD8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6504D-9021-4224-8550-B83FB2BD91B3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8500E-F93C-4648-9F12-E7C6F21DEE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4F9B5-4AB1-4459-9191-7CB47C4AB170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840C6-2802-4086-9934-DBB49B3EFCF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01F7C-2E19-44A9-A30B-98DE73D2884E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C44F-C2D1-493F-AA43-085AD01F7A5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9290B-825C-4B16-A54E-7100224795E2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5EA2F-05ED-4AC7-B75C-D3F7050AE6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8F27F-EC58-417F-AF27-94BC5DCFAAA7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7A96-3B44-45F1-BB80-50FA60285B2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0831D-07A3-4B2B-A4C6-4DD9C103CC62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2A79B-0343-4A3C-A4CD-61F3C17C320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D2E21-70D4-4967-A643-4B2B59A57F55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57EEA-63EA-48B2-AD78-C148541D67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2E4C1D-FF0E-4DF2-849C-399580FE1ED4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l-GR"/>
              <a:t>Φυσικοχημεία : Κεφάλαιο 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804B9-568D-4BFB-B224-1482A4E8528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3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1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 smtClean="0"/>
              <a:t>Φυσικοχημεία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6864" cy="2160240"/>
          </a:xfrm>
        </p:spPr>
        <p:txBody>
          <a:bodyPr>
            <a:noAutofit/>
          </a:bodyPr>
          <a:lstStyle/>
          <a:p>
            <a:endParaRPr lang="en-US" sz="2800" b="1" dirty="0" smtClean="0">
              <a:latin typeface="+mj-lt"/>
            </a:endParaRPr>
          </a:p>
          <a:p>
            <a:r>
              <a:rPr lang="el-GR" sz="2800" b="1" dirty="0" smtClean="0">
                <a:latin typeface="+mj-lt"/>
              </a:rPr>
              <a:t>Κεφάλαιο </a:t>
            </a:r>
            <a:r>
              <a:rPr lang="en-US" sz="2800" b="1" dirty="0" smtClean="0">
                <a:latin typeface="+mj-lt"/>
              </a:rPr>
              <a:t>8</a:t>
            </a:r>
            <a:r>
              <a:rPr lang="el-GR" sz="2800" b="1" baseline="30000" dirty="0" smtClean="0">
                <a:latin typeface="+mj-lt"/>
              </a:rPr>
              <a:t>ο</a:t>
            </a:r>
            <a:r>
              <a:rPr lang="el-GR" sz="2800" b="1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/>
              <a:t>ΧΗΜΙΚΗ </a:t>
            </a:r>
            <a:r>
              <a:rPr lang="el-GR" sz="2800" dirty="0" smtClean="0"/>
              <a:t>ΚΙΝΗΤΙΚΗ</a:t>
            </a:r>
            <a:endParaRPr lang="en-US" sz="2800" dirty="0" smtClean="0"/>
          </a:p>
          <a:p>
            <a:r>
              <a:rPr lang="el-GR" sz="2800" dirty="0" smtClean="0">
                <a:latin typeface="+mj-lt"/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latin typeface="+mj-lt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5" y="5591694"/>
            <a:ext cx="2495351" cy="8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251520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 smtClean="0"/>
              <a:t>Οξείδωση :</a:t>
            </a:r>
            <a:r>
              <a:rPr lang="el-GR" sz="2000" dirty="0" smtClean="0"/>
              <a:t> προσθήκη </a:t>
            </a:r>
            <a:r>
              <a:rPr lang="el-GR" sz="2000" dirty="0" err="1" smtClean="0"/>
              <a:t>ηλεκτρο</a:t>
            </a:r>
            <a:r>
              <a:rPr lang="el-GR" sz="2000" dirty="0" smtClean="0"/>
              <a:t>-αρνητικού ατόμου ή ρίζας, απομάκρυνση </a:t>
            </a:r>
            <a:r>
              <a:rPr lang="el-GR" sz="2000" dirty="0" err="1" smtClean="0"/>
              <a:t>ηλεκτροθετικού</a:t>
            </a:r>
            <a:r>
              <a:rPr lang="el-GR" sz="2000" dirty="0" smtClean="0"/>
              <a:t> ατόμου, ρίζας ή ηλεκτρονίου</a:t>
            </a:r>
          </a:p>
          <a:p>
            <a:pPr marL="0" indent="0">
              <a:buNone/>
            </a:pPr>
            <a:r>
              <a:rPr lang="el-GR" sz="1800" dirty="0" smtClean="0"/>
              <a:t>Οξειδωτική διάσπαση μπορεί να συμβεί με αυτό-οξείδωση (αντίδραση μη-</a:t>
            </a:r>
            <a:r>
              <a:rPr lang="el-GR" sz="1800" dirty="0" err="1" smtClean="0"/>
              <a:t>καταλυόμενη,</a:t>
            </a:r>
            <a:r>
              <a:rPr lang="el-GR" sz="1800" dirty="0" smtClean="0"/>
              <a:t> προχωρά αργά υπό την επίδραση μοριακού οξυγόνου ή μπορεί να συμβεί με διεργασίες που περιλαμβάνουν τρεις διαδοχικές αντιδράσεις (έναρξη, διάδοση, τερματισμός) </a:t>
            </a:r>
          </a:p>
          <a:p>
            <a:pPr marL="0" indent="0">
              <a:buNone/>
            </a:pPr>
            <a:r>
              <a:rPr lang="el-GR" sz="1800" dirty="0" err="1" smtClean="0"/>
              <a:t>Βιοδραστικές</a:t>
            </a:r>
            <a:r>
              <a:rPr lang="el-GR" sz="1800" dirty="0" smtClean="0"/>
              <a:t> ενώσεις που διασπώνται με οξείδωση : </a:t>
            </a:r>
            <a:r>
              <a:rPr lang="el-GR" sz="1800" dirty="0" err="1" smtClean="0"/>
              <a:t>στερόλες</a:t>
            </a:r>
            <a:r>
              <a:rPr lang="el-GR" sz="1800" dirty="0" smtClean="0"/>
              <a:t>, στεροειδή, πολύ-ακόρεστα λιπαρά οξέα, </a:t>
            </a:r>
            <a:r>
              <a:rPr lang="en-US" sz="1800" dirty="0" err="1" smtClean="0"/>
              <a:t>phenothiazines</a:t>
            </a:r>
            <a:r>
              <a:rPr lang="en-US" sz="1800" dirty="0" smtClean="0"/>
              <a:t>, </a:t>
            </a:r>
            <a:r>
              <a:rPr lang="en-US" sz="1800" dirty="0" err="1" smtClean="0"/>
              <a:t>polyene</a:t>
            </a:r>
            <a:r>
              <a:rPr lang="en-US" sz="1800" dirty="0" smtClean="0"/>
              <a:t> antibiotics (</a:t>
            </a:r>
            <a:r>
              <a:rPr lang="el-GR" sz="1800" dirty="0" smtClean="0"/>
              <a:t>συζυγείς διπλοί δεσμοί)</a:t>
            </a:r>
          </a:p>
          <a:p>
            <a:pPr marL="0" indent="0">
              <a:buNone/>
            </a:pPr>
            <a:r>
              <a:rPr lang="el-GR" sz="1800" dirty="0" smtClean="0"/>
              <a:t>Για την αποφυγή της οξείδωσης :</a:t>
            </a:r>
          </a:p>
          <a:p>
            <a:pPr marL="0" indent="0">
              <a:buNone/>
            </a:pPr>
            <a:r>
              <a:rPr lang="el-GR" sz="1800" dirty="0" smtClean="0"/>
              <a:t>λαμβάνονται προφυλάξεις στην βιομηχανική διαδικασία και στην αποθήκευση όπως</a:t>
            </a:r>
          </a:p>
          <a:p>
            <a:pPr marL="0" indent="0">
              <a:buNone/>
            </a:pPr>
            <a:r>
              <a:rPr lang="el-GR" sz="1800" dirty="0" smtClean="0"/>
              <a:t>Α) απομάκρυνση οξυγόνου με άζωτο ή 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l-GR" sz="1800" dirty="0" smtClean="0"/>
              <a:t>από τις συσκευασίες,</a:t>
            </a:r>
          </a:p>
          <a:p>
            <a:pPr marL="0" indent="0">
              <a:buNone/>
            </a:pPr>
            <a:r>
              <a:rPr lang="el-GR" sz="1800" dirty="0" smtClean="0"/>
              <a:t>Β) αποφυγή επαφής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με ιόντα βαρέων μετάλλων </a:t>
            </a:r>
            <a:r>
              <a:rPr lang="en-US" sz="1800" dirty="0" smtClean="0"/>
              <a:t>(Fe, Co, Ni) </a:t>
            </a:r>
            <a:r>
              <a:rPr lang="el-GR" sz="1800" dirty="0" smtClean="0"/>
              <a:t>που καταλύουν την οξείδωση</a:t>
            </a:r>
          </a:p>
          <a:p>
            <a:pPr marL="0" indent="0">
              <a:buNone/>
            </a:pPr>
            <a:r>
              <a:rPr lang="el-GR" sz="1800" dirty="0" smtClean="0"/>
              <a:t>Γ) αποθήκευση σε χαμηλές θερμοκρασίες και</a:t>
            </a:r>
          </a:p>
          <a:p>
            <a:pPr marL="0" indent="0">
              <a:buNone/>
            </a:pPr>
            <a:r>
              <a:rPr lang="el-GR" sz="1800" dirty="0" smtClean="0"/>
              <a:t>Δ) προσθήκη αντιοξειδωτικών</a:t>
            </a:r>
            <a:endParaRPr lang="el-GR" sz="1800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Χημική Διάσπαση </a:t>
            </a:r>
            <a:r>
              <a:rPr lang="el-GR" sz="2800" b="1" dirty="0" err="1" smtClean="0"/>
              <a:t>Βιοδραστικών</a:t>
            </a:r>
            <a:r>
              <a:rPr lang="el-GR" sz="2800" b="1" dirty="0" smtClean="0"/>
              <a:t> Ενώσεων (2)</a:t>
            </a:r>
            <a:endParaRPr lang="el-GR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8147248" cy="4713387"/>
          </a:xfrm>
        </p:spPr>
        <p:txBody>
          <a:bodyPr/>
          <a:lstStyle/>
          <a:p>
            <a:pPr>
              <a:buNone/>
            </a:pPr>
            <a:r>
              <a:rPr lang="el-GR" sz="2000" b="1" dirty="0" err="1" smtClean="0"/>
              <a:t>Ισομερίωση</a:t>
            </a:r>
            <a:endParaRPr lang="el-GR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Μετατροπή της </a:t>
            </a:r>
            <a:r>
              <a:rPr lang="el-GR" sz="2000" dirty="0" err="1" smtClean="0"/>
              <a:t>β.ε</a:t>
            </a:r>
            <a:r>
              <a:rPr lang="el-GR" sz="2000" dirty="0" smtClean="0"/>
              <a:t>. σε οπτικά ή γεωμετρικά ισομερές, τα οποία συχνά έχουν μικρότερο θεραπευτικό αποτέλεσμα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Αδρεναλίνη (</a:t>
            </a:r>
            <a:r>
              <a:rPr lang="el-GR" sz="2000" dirty="0" err="1" smtClean="0"/>
              <a:t>επινεφρίνη</a:t>
            </a:r>
            <a:r>
              <a:rPr lang="el-GR" sz="2000" dirty="0" smtClean="0"/>
              <a:t> : </a:t>
            </a:r>
            <a:r>
              <a:rPr lang="el-GR" sz="2000" dirty="0" err="1" smtClean="0"/>
              <a:t>ρακεμοποίηση</a:t>
            </a:r>
            <a:r>
              <a:rPr lang="el-GR" sz="2000" dirty="0" smtClean="0"/>
              <a:t> σε όξινο περιβάλλον)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err="1" smtClean="0"/>
              <a:t>Τετρακυκλίνες</a:t>
            </a:r>
            <a:r>
              <a:rPr lang="el-GR" sz="2000" dirty="0" smtClean="0"/>
              <a:t> (</a:t>
            </a:r>
            <a:r>
              <a:rPr lang="el-GR" sz="2000" dirty="0" err="1" smtClean="0"/>
              <a:t>επιμερίωση</a:t>
            </a:r>
            <a:r>
              <a:rPr lang="el-GR" sz="2000" dirty="0" smtClean="0"/>
              <a:t> σε όξινο περιβάλλον)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err="1" smtClean="0"/>
              <a:t>Κεφαλοσπορίνες</a:t>
            </a:r>
            <a:r>
              <a:rPr lang="el-GR" sz="2000" dirty="0" smtClean="0"/>
              <a:t> (</a:t>
            </a:r>
            <a:r>
              <a:rPr lang="el-GR" sz="2000" dirty="0" err="1" smtClean="0"/>
              <a:t>ισομερίωση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καταλυόμενη</a:t>
            </a:r>
            <a:r>
              <a:rPr lang="el-GR" sz="2000" dirty="0" smtClean="0"/>
              <a:t> από βάση)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Vitamin-A (</a:t>
            </a:r>
            <a:r>
              <a:rPr lang="en-US" sz="2000" dirty="0" err="1" smtClean="0"/>
              <a:t>cis</a:t>
            </a:r>
            <a:r>
              <a:rPr lang="en-US" sz="2000" dirty="0" smtClean="0"/>
              <a:t>-trans </a:t>
            </a:r>
            <a:r>
              <a:rPr lang="el-GR" sz="2000" dirty="0" err="1" smtClean="0"/>
              <a:t>ισομερίωση</a:t>
            </a:r>
            <a:r>
              <a:rPr lang="el-GR" sz="2000" dirty="0" smtClean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000" b="1" dirty="0" smtClean="0"/>
              <a:t>Πολυμερισμός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smtClean="0"/>
              <a:t>Όταν δύο ή περισσότερα ίδια μόρια σχηματίζουν </a:t>
            </a:r>
            <a:r>
              <a:rPr lang="el-GR" sz="2000" dirty="0" err="1" smtClean="0"/>
              <a:t>σύμπλοκο</a:t>
            </a:r>
            <a:endParaRPr lang="el-GR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err="1" smtClean="0"/>
              <a:t>Αμινο</a:t>
            </a:r>
            <a:r>
              <a:rPr lang="el-GR" sz="2000" dirty="0" smtClean="0"/>
              <a:t>-</a:t>
            </a:r>
            <a:r>
              <a:rPr lang="el-GR" sz="2000" dirty="0" err="1" smtClean="0"/>
              <a:t>πενικιλλίνες</a:t>
            </a:r>
            <a:r>
              <a:rPr lang="el-GR" sz="2000" dirty="0" smtClean="0"/>
              <a:t> (</a:t>
            </a:r>
            <a:r>
              <a:rPr lang="en-US" sz="2000" dirty="0" err="1" smtClean="0"/>
              <a:t>amplicilin</a:t>
            </a:r>
            <a:r>
              <a:rPr lang="en-US" sz="2000" dirty="0" smtClean="0"/>
              <a:t> sodium </a:t>
            </a:r>
            <a:r>
              <a:rPr lang="el-GR" sz="2000" dirty="0" smtClean="0"/>
              <a:t>σε υδατικό περιβάλλον)</a:t>
            </a:r>
            <a:endParaRPr lang="en-US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err="1" smtClean="0"/>
              <a:t>Φορμαλδεϋδη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Χημική Διάσπαση </a:t>
            </a:r>
            <a:r>
              <a:rPr lang="el-GR" sz="2800" b="1" dirty="0" err="1" smtClean="0"/>
              <a:t>Βιοδραστικών</a:t>
            </a:r>
            <a:r>
              <a:rPr lang="el-GR" sz="2800" b="1" dirty="0" smtClean="0"/>
              <a:t> Ενώσεων (3)</a:t>
            </a:r>
            <a:endParaRPr lang="el-GR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 smtClean="0"/>
              <a:t>Φωτοχημική Διάσπαση</a:t>
            </a:r>
          </a:p>
          <a:p>
            <a:pPr>
              <a:spcBef>
                <a:spcPts val="600"/>
              </a:spcBef>
              <a:buNone/>
            </a:pPr>
            <a:r>
              <a:rPr lang="el-GR" sz="2000" dirty="0" smtClean="0"/>
              <a:t>Μπορεί να συμβεί στην αποθήκευση αλλά και στην χρήση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(</a:t>
            </a:r>
            <a:r>
              <a:rPr lang="el-GR" sz="2000" dirty="0" err="1" smtClean="0"/>
              <a:t>β.ε</a:t>
            </a:r>
            <a:r>
              <a:rPr lang="el-GR" sz="2000" dirty="0" smtClean="0"/>
              <a:t>. στα μάτια ή σε επιφανειακά αγγεία – επίδραση ακτινοβολίας)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 smtClean="0"/>
              <a:t>Phenothiazines</a:t>
            </a:r>
            <a:r>
              <a:rPr lang="en-US" sz="2000" dirty="0" smtClean="0"/>
              <a:t>, Hydrocortisone, </a:t>
            </a:r>
            <a:r>
              <a:rPr lang="en-US" sz="2000" dirty="0" err="1" smtClean="0"/>
              <a:t>Prednisolone</a:t>
            </a:r>
            <a:r>
              <a:rPr lang="en-US" sz="2000" dirty="0" smtClean="0"/>
              <a:t>, Riboflavin, Ascorbic acid, folic acid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Προστασία σκευασμάτων με χρήση σκουρόχρωμων </a:t>
            </a:r>
            <a:r>
              <a:rPr lang="el-GR" sz="2000" dirty="0" err="1" smtClean="0"/>
              <a:t>περιεκτών</a:t>
            </a:r>
            <a:r>
              <a:rPr lang="el-GR" sz="2000" dirty="0" smtClean="0"/>
              <a:t> (λ&lt;470</a:t>
            </a:r>
            <a:r>
              <a:rPr lang="en-US" sz="2000" dirty="0" smtClean="0"/>
              <a:t>nm)</a:t>
            </a:r>
            <a:r>
              <a:rPr lang="el-GR" sz="2000" dirty="0" smtClean="0"/>
              <a:t>, αποθήκευση σε σκοτεινό χώρο, χρήση </a:t>
            </a:r>
            <a:r>
              <a:rPr lang="el-GR" sz="2000" dirty="0" err="1" smtClean="0"/>
              <a:t>πολυμερικών</a:t>
            </a:r>
            <a:r>
              <a:rPr lang="el-GR" sz="2000" dirty="0" smtClean="0"/>
              <a:t> </a:t>
            </a:r>
            <a:r>
              <a:rPr lang="el-GR" sz="2000" dirty="0" err="1" smtClean="0"/>
              <a:t>υμενίων</a:t>
            </a:r>
            <a:r>
              <a:rPr lang="el-GR" sz="2000" dirty="0" smtClean="0"/>
              <a:t> που περιέχουν χημικές ενώσεις που απορροφούν στο </a:t>
            </a:r>
            <a:r>
              <a:rPr lang="en-US" sz="2000" dirty="0" smtClean="0"/>
              <a:t>UV</a:t>
            </a:r>
            <a:endParaRPr lang="el-GR" sz="2000" dirty="0" smtClean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Χημική Διάσπαση </a:t>
            </a:r>
            <a:r>
              <a:rPr lang="el-GR" sz="2800" b="1" dirty="0" err="1" smtClean="0"/>
              <a:t>Βιοδραστικών</a:t>
            </a:r>
            <a:r>
              <a:rPr lang="el-GR" sz="2800" b="1" dirty="0" smtClean="0"/>
              <a:t> Ενώσεων (4)</a:t>
            </a:r>
            <a:endParaRPr lang="el-GR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Κινητικές Εξισώσεις (1)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5184775" cy="54006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Κινητικές εξισώσεις : εμπειρικοί νόμοι της ταχύτητας των χημ. Αντιδράσεων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b="1" dirty="0"/>
              <a:t>Ορισμός της ταχύτητας αντίδρασης</a:t>
            </a:r>
          </a:p>
          <a:p>
            <a:pPr marL="0" indent="0">
              <a:buFontTx/>
              <a:buNone/>
            </a:pPr>
            <a:r>
              <a:rPr lang="el-GR" sz="1800" dirty="0"/>
              <a:t>Αντιδρώντα : μείωση της συγκέντρωσης</a:t>
            </a:r>
          </a:p>
          <a:p>
            <a:pPr marL="0" indent="0">
              <a:buFontTx/>
              <a:buNone/>
            </a:pPr>
            <a:r>
              <a:rPr lang="el-GR" sz="1800" dirty="0"/>
              <a:t>Προϊόντα : αύξηση της συγκέντρωσης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b="1" dirty="0"/>
              <a:t>Διαστάσεις ταχύτητας :</a:t>
            </a:r>
          </a:p>
          <a:p>
            <a:pPr marL="0" indent="0">
              <a:buFontTx/>
              <a:buNone/>
            </a:pPr>
            <a:r>
              <a:rPr lang="el-GR" sz="1800" dirty="0"/>
              <a:t>(συγκέντρωση).(χρόνος)</a:t>
            </a:r>
            <a:r>
              <a:rPr lang="el-GR" sz="1800" baseline="30000" dirty="0"/>
              <a:t>-1</a:t>
            </a:r>
            <a:r>
              <a:rPr lang="en-US" sz="1800" dirty="0"/>
              <a:t> </a:t>
            </a:r>
            <a:r>
              <a:rPr lang="el-GR" sz="1800" dirty="0"/>
              <a:t>: </a:t>
            </a:r>
            <a:r>
              <a:rPr lang="en-US" sz="1800" dirty="0"/>
              <a:t>mol.dm</a:t>
            </a:r>
            <a:r>
              <a:rPr lang="en-US" sz="1800" baseline="30000" dirty="0"/>
              <a:t>-3</a:t>
            </a:r>
            <a:r>
              <a:rPr lang="en-US" sz="1800" dirty="0"/>
              <a:t>.s</a:t>
            </a:r>
            <a:r>
              <a:rPr lang="en-US" sz="1800" baseline="30000" dirty="0"/>
              <a:t>-1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Αέρια συστήματα : </a:t>
            </a:r>
            <a:r>
              <a:rPr lang="en-US" sz="1800" dirty="0"/>
              <a:t>atm.s</a:t>
            </a:r>
            <a:r>
              <a:rPr lang="en-US" sz="1800" baseline="30000" dirty="0"/>
              <a:t>-1</a:t>
            </a: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l-GR" sz="1800" b="1" dirty="0"/>
              <a:t>Πειραματικός προσδιορισμός </a:t>
            </a:r>
          </a:p>
          <a:p>
            <a:pPr marL="0" indent="0">
              <a:buFontTx/>
              <a:buNone/>
            </a:pPr>
            <a:r>
              <a:rPr lang="el-GR" sz="1800" dirty="0"/>
              <a:t>Α) σταθερή θερμοκρασία</a:t>
            </a:r>
          </a:p>
          <a:p>
            <a:pPr marL="0" indent="0">
              <a:buFontTx/>
              <a:buNone/>
            </a:pPr>
            <a:r>
              <a:rPr lang="el-GR" sz="1800" dirty="0"/>
              <a:t>Β) μέτρηση χρόνου</a:t>
            </a:r>
          </a:p>
          <a:p>
            <a:pPr marL="0" indent="0">
              <a:buFontTx/>
              <a:buNone/>
            </a:pPr>
            <a:r>
              <a:rPr lang="el-GR" sz="1800" dirty="0"/>
              <a:t>Γ) μέτρηση συγκέντρωσης : συνεχής - ασυνεχής</a:t>
            </a:r>
            <a:endParaRPr lang="el-GR" sz="1800" baseline="30000" dirty="0"/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1196975"/>
          <a:ext cx="3198813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Εξίσωση" r:id="rId3" imgW="1841500" imgH="1320800" progId="Equation.3">
                  <p:embed/>
                </p:oleObj>
              </mc:Choice>
              <mc:Fallback>
                <p:oleObj name="Εξίσωση" r:id="rId3" imgW="1841500" imgH="13208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196975"/>
                        <a:ext cx="3198813" cy="229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Κινητικές Εξισώσεις (2)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257800" cy="55435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Τάξη και Μοριακότητα Χημικής Αντίδρασης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Αδυναμία πρόβλεψης της κινητικής εξίσωσης από την στοιχειομετρία της αντίδρασης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Πρώτης τάξης ως προς Η</a:t>
            </a:r>
            <a:r>
              <a:rPr lang="el-GR" sz="1800" baseline="-25000"/>
              <a:t>2</a:t>
            </a:r>
            <a:r>
              <a:rPr lang="el-GR" sz="1800"/>
              <a:t> ή </a:t>
            </a:r>
            <a:r>
              <a:rPr lang="en-US" sz="1800"/>
              <a:t>J</a:t>
            </a:r>
            <a:r>
              <a:rPr lang="en-US" sz="1800" baseline="-25000"/>
              <a:t>2</a:t>
            </a:r>
            <a:r>
              <a:rPr lang="el-GR" sz="1800"/>
              <a:t> ξεχωριστά και δευτέρας τάξεως συνολικά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Σταθερή συγκέντρωση ενός από τα αντιδρώντα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Ψευδο –</a:t>
            </a:r>
            <a:r>
              <a:rPr lang="en-US" sz="1800"/>
              <a:t> n </a:t>
            </a:r>
            <a:r>
              <a:rPr lang="el-GR" sz="1800"/>
              <a:t>τάξεως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Υδρόλυση εστέρων σε όξινο περιβάλλον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Υδρόλυση </a:t>
            </a:r>
            <a:r>
              <a:rPr lang="en-US" sz="1800"/>
              <a:t>Crystal Violet </a:t>
            </a:r>
            <a:r>
              <a:rPr lang="el-GR" sz="1800"/>
              <a:t>σε αλκαλικό περιβάλλον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Αντιδράσεις σε ένα στάδιο : μοριακότητα = τάξη της αντίδρασης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Μονομοριακές – Διμοριακές – Τριμοριακές (σπάνια)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Μοριακότητα : ακέραιος αριθμός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Τάξη : κλασματικός ή και αρνητικός (πολύπλοκος μηχανισμός)</a:t>
            </a:r>
          </a:p>
        </p:txBody>
      </p:sp>
      <p:graphicFrame>
        <p:nvGraphicFramePr>
          <p:cNvPr id="81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580063" y="1341438"/>
          <a:ext cx="3197225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Εξίσωση" r:id="rId3" imgW="1676400" imgH="1905000" progId="Equation.3">
                  <p:embed/>
                </p:oleObj>
              </mc:Choice>
              <mc:Fallback>
                <p:oleObj name="Εξίσωση" r:id="rId3" imgW="1676400" imgH="1905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341438"/>
                        <a:ext cx="3197225" cy="363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Κινητικές Εξισώσεις (3)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>
              <a:buFontTx/>
              <a:buNone/>
            </a:pPr>
            <a:r>
              <a:rPr lang="el-GR" sz="1800" b="1" dirty="0"/>
              <a:t>Καθορίζον την ταχύτητα στάδιο : βραδύτερο στάδιο</a:t>
            </a:r>
          </a:p>
          <a:p>
            <a:pPr>
              <a:buFontTx/>
              <a:buNone/>
            </a:pPr>
            <a:r>
              <a:rPr lang="el-GR" sz="1600" dirty="0"/>
              <a:t>Μονομοριακό μηχανισμό (αλλοίωση ενός μορίου)</a:t>
            </a:r>
          </a:p>
          <a:p>
            <a:pPr>
              <a:buFontTx/>
              <a:buNone/>
            </a:pPr>
            <a:r>
              <a:rPr lang="el-GR" sz="1600" dirty="0"/>
              <a:t>Διμοριακό μηχανισμό (σύγκρουση δύο μορίων)</a:t>
            </a:r>
          </a:p>
          <a:p>
            <a:pPr>
              <a:buFontTx/>
              <a:buNone/>
            </a:pPr>
            <a:r>
              <a:rPr lang="el-GR" sz="1600" dirty="0"/>
              <a:t>Τάξη αντίδρασης </a:t>
            </a:r>
            <a:r>
              <a:rPr lang="el-GR" sz="1600" dirty="0">
                <a:sym typeface="Symbol" pitchFamily="18" charset="2"/>
              </a:rPr>
              <a:t> πειραματική κινητική εξίσωση</a:t>
            </a: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Μοριακότητα  στοιχειώδεις αντιδράσεις (μηχανισμός χημικής αντίδρασης)</a:t>
            </a:r>
          </a:p>
          <a:p>
            <a:pPr>
              <a:buFontTx/>
              <a:buNone/>
            </a:pPr>
            <a:endParaRPr lang="el-GR" sz="1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800" b="1" dirty="0">
                <a:sym typeface="Symbol" pitchFamily="18" charset="2"/>
              </a:rPr>
              <a:t>Σταθερά Ταχύτητας Χημικής Αντίδρασης </a:t>
            </a: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Σταθερά ταχύτητας : σταθερή σε όλη την διάρκεια της αντίδρασης</a:t>
            </a: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Εξαρτάται μόνο από την θερμοκρασία</a:t>
            </a: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[συγκεντρώσεις] = 1 </a:t>
            </a:r>
            <a:r>
              <a:rPr lang="en-US" sz="1600" dirty="0">
                <a:sym typeface="Symbol" pitchFamily="18" charset="2"/>
              </a:rPr>
              <a:t>mol.dm</a:t>
            </a:r>
            <a:r>
              <a:rPr lang="en-US" sz="1600" baseline="30000" dirty="0">
                <a:sym typeface="Symbol" pitchFamily="18" charset="2"/>
              </a:rPr>
              <a:t>-3</a:t>
            </a:r>
            <a:r>
              <a:rPr lang="el-GR" sz="1600" dirty="0">
                <a:sym typeface="Symbol" pitchFamily="18" charset="2"/>
              </a:rPr>
              <a:t> : ειδική ταχύτητα της αντίδρασης</a:t>
            </a: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Διαστάσεις : (συγκέντρωση)</a:t>
            </a:r>
            <a:r>
              <a:rPr lang="el-GR" sz="1600" baseline="30000" dirty="0">
                <a:sym typeface="Symbol" pitchFamily="18" charset="2"/>
              </a:rPr>
              <a:t>1-</a:t>
            </a:r>
            <a:r>
              <a:rPr lang="en-US" sz="1600" baseline="30000" dirty="0">
                <a:sym typeface="Symbol" pitchFamily="18" charset="2"/>
              </a:rPr>
              <a:t>n</a:t>
            </a:r>
            <a:r>
              <a:rPr lang="en-US" sz="1600" dirty="0">
                <a:sym typeface="Symbol" pitchFamily="18" charset="2"/>
              </a:rPr>
              <a:t>.(</a:t>
            </a:r>
            <a:r>
              <a:rPr lang="el-GR" sz="1600" dirty="0">
                <a:sym typeface="Symbol" pitchFamily="18" charset="2"/>
              </a:rPr>
              <a:t>χρόνος)</a:t>
            </a:r>
            <a:r>
              <a:rPr lang="el-GR" sz="1600" baseline="30000" dirty="0">
                <a:sym typeface="Symbol" pitchFamily="18" charset="2"/>
              </a:rPr>
              <a:t>-1</a:t>
            </a:r>
            <a:endParaRPr lang="el-GR" sz="1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	Πρώτης τάξης :</a:t>
            </a:r>
            <a:r>
              <a:rPr lang="en-US" sz="1600" dirty="0">
                <a:sym typeface="Symbol" pitchFamily="18" charset="2"/>
              </a:rPr>
              <a:t>	</a:t>
            </a:r>
            <a:r>
              <a:rPr lang="el-GR" sz="1600" dirty="0">
                <a:sym typeface="Symbol" pitchFamily="18" charset="2"/>
              </a:rPr>
              <a:t>	</a:t>
            </a:r>
            <a:r>
              <a:rPr lang="en-US" sz="1600" dirty="0">
                <a:sym typeface="Symbol" pitchFamily="18" charset="2"/>
              </a:rPr>
              <a:t>	</a:t>
            </a:r>
            <a:r>
              <a:rPr lang="el-GR" sz="1600" dirty="0">
                <a:sym typeface="Symbol" pitchFamily="18" charset="2"/>
              </a:rPr>
              <a:t> </a:t>
            </a:r>
            <a:r>
              <a:rPr lang="en-US" sz="1600" dirty="0">
                <a:sym typeface="Symbol" pitchFamily="18" charset="2"/>
              </a:rPr>
              <a:t>s</a:t>
            </a:r>
            <a:r>
              <a:rPr lang="en-US" sz="1600" baseline="30000" dirty="0">
                <a:sym typeface="Symbol" pitchFamily="18" charset="2"/>
              </a:rPr>
              <a:t>-1</a:t>
            </a:r>
            <a:endParaRPr lang="en-US" sz="1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	Δευτέρας τάξης : </a:t>
            </a:r>
            <a:r>
              <a:rPr lang="en-US" sz="1600" dirty="0">
                <a:sym typeface="Symbol" pitchFamily="18" charset="2"/>
              </a:rPr>
              <a:t>		dm</a:t>
            </a:r>
            <a:r>
              <a:rPr lang="en-US" sz="1600" baseline="30000" dirty="0">
                <a:sym typeface="Symbol" pitchFamily="18" charset="2"/>
              </a:rPr>
              <a:t>3</a:t>
            </a:r>
            <a:r>
              <a:rPr lang="en-US" sz="1600" dirty="0">
                <a:sym typeface="Symbol" pitchFamily="18" charset="2"/>
              </a:rPr>
              <a:t>.mol</a:t>
            </a:r>
            <a:r>
              <a:rPr lang="en-US" sz="1600" baseline="30000" dirty="0">
                <a:sym typeface="Symbol" pitchFamily="18" charset="2"/>
              </a:rPr>
              <a:t>-1</a:t>
            </a:r>
            <a:r>
              <a:rPr lang="en-US" sz="1600" dirty="0">
                <a:sym typeface="Symbol" pitchFamily="18" charset="2"/>
              </a:rPr>
              <a:t>.s</a:t>
            </a:r>
            <a:r>
              <a:rPr lang="en-US" sz="1600" baseline="30000" dirty="0">
                <a:sym typeface="Symbol" pitchFamily="18" charset="2"/>
              </a:rPr>
              <a:t>-1</a:t>
            </a:r>
            <a:endParaRPr lang="en-US" sz="1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600" dirty="0">
                <a:sym typeface="Symbol" pitchFamily="18" charset="2"/>
              </a:rPr>
              <a:t>	Τρίτης τάξης : </a:t>
            </a:r>
            <a:r>
              <a:rPr lang="en-US" sz="1600" dirty="0">
                <a:sym typeface="Symbol" pitchFamily="18" charset="2"/>
              </a:rPr>
              <a:t>		</a:t>
            </a:r>
            <a:r>
              <a:rPr lang="el-GR" sz="1600" dirty="0">
                <a:sym typeface="Symbol" pitchFamily="18" charset="2"/>
              </a:rPr>
              <a:t>	</a:t>
            </a:r>
            <a:r>
              <a:rPr lang="en-US" sz="1600" dirty="0">
                <a:sym typeface="Symbol" pitchFamily="18" charset="2"/>
              </a:rPr>
              <a:t>dm</a:t>
            </a:r>
            <a:r>
              <a:rPr lang="en-US" sz="1600" baseline="30000" dirty="0">
                <a:sym typeface="Symbol" pitchFamily="18" charset="2"/>
              </a:rPr>
              <a:t>6</a:t>
            </a:r>
            <a:r>
              <a:rPr lang="en-US" sz="1600" dirty="0">
                <a:sym typeface="Symbol" pitchFamily="18" charset="2"/>
              </a:rPr>
              <a:t>.mol</a:t>
            </a:r>
            <a:r>
              <a:rPr lang="en-US" sz="1600" baseline="30000" dirty="0">
                <a:sym typeface="Symbol" pitchFamily="18" charset="2"/>
              </a:rPr>
              <a:t>-2</a:t>
            </a:r>
            <a:r>
              <a:rPr lang="en-US" sz="1600" dirty="0">
                <a:sym typeface="Symbol" pitchFamily="18" charset="2"/>
              </a:rPr>
              <a:t>.s</a:t>
            </a:r>
            <a:r>
              <a:rPr lang="en-US" sz="1600" baseline="30000" dirty="0">
                <a:sym typeface="Symbol" pitchFamily="18" charset="2"/>
              </a:rPr>
              <a:t>-1</a:t>
            </a:r>
            <a:endParaRPr lang="en-US" sz="1600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1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800" dirty="0">
                <a:sym typeface="Symbol" pitchFamily="18" charset="2"/>
              </a:rPr>
              <a:t>Μελέτη της κινητικής χημικής αντίδρασης :</a:t>
            </a:r>
          </a:p>
          <a:p>
            <a:pPr>
              <a:buFontTx/>
              <a:buNone/>
            </a:pPr>
            <a:r>
              <a:rPr lang="el-GR" sz="1800" dirty="0">
                <a:sym typeface="Symbol" pitchFamily="18" charset="2"/>
              </a:rPr>
              <a:t>	α) Διαφορική μέθοδος και β) μέθοδος της ολοκλήρωσης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l-GR" sz="2400" b="1" dirty="0"/>
              <a:t>Διαφορική Μέθοδος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176713" cy="410368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/>
              <a:t>Μέτρηση της συγκέντρωσης ενός αντιδρώντος με τον χρόνο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/>
              <a:t>t = 0s : C</a:t>
            </a:r>
            <a:r>
              <a:rPr lang="en-US" sz="1800" baseline="-25000"/>
              <a:t>A</a:t>
            </a:r>
            <a:r>
              <a:rPr lang="en-US" sz="1800"/>
              <a:t> = (C</a:t>
            </a:r>
            <a:r>
              <a:rPr lang="en-US" sz="1800" baseline="-25000"/>
              <a:t>A</a:t>
            </a:r>
            <a:r>
              <a:rPr lang="en-US" sz="1800"/>
              <a:t>)</a:t>
            </a:r>
            <a:r>
              <a:rPr lang="en-US" sz="1800" baseline="-25000"/>
              <a:t>0</a:t>
            </a:r>
            <a:endParaRPr lang="en-US" sz="18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/>
              <a:t>Μείωση με τον χρόνο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/>
              <a:t>t = </a:t>
            </a:r>
            <a:r>
              <a:rPr lang="en-US" sz="1800">
                <a:cs typeface="Arial" charset="0"/>
              </a:rPr>
              <a:t>∞ : </a:t>
            </a:r>
            <a:r>
              <a:rPr lang="en-US" sz="1800"/>
              <a:t>C</a:t>
            </a:r>
            <a:r>
              <a:rPr lang="en-US" sz="1800" baseline="-25000"/>
              <a:t>A</a:t>
            </a:r>
            <a:r>
              <a:rPr lang="en-US" sz="1800"/>
              <a:t> = (C</a:t>
            </a:r>
            <a:r>
              <a:rPr lang="en-US" sz="1800" baseline="-25000"/>
              <a:t>A</a:t>
            </a:r>
            <a:r>
              <a:rPr lang="en-US" sz="1800"/>
              <a:t>)</a:t>
            </a:r>
            <a:r>
              <a:rPr lang="en-US" sz="1800" baseline="-25000">
                <a:cs typeface="Arial" charset="0"/>
              </a:rPr>
              <a:t>∞</a:t>
            </a:r>
            <a:endParaRPr lang="en-US" sz="180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00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>
                <a:cs typeface="Arial" charset="0"/>
              </a:rPr>
              <a:t>Ταχύτητα σε χρόνο </a:t>
            </a:r>
            <a:r>
              <a:rPr lang="en-US" sz="1800">
                <a:cs typeface="Arial" charset="0"/>
              </a:rPr>
              <a:t>t</a:t>
            </a:r>
            <a:r>
              <a:rPr lang="el-GR" sz="1800">
                <a:cs typeface="Arial" charset="0"/>
              </a:rPr>
              <a:t>1 </a:t>
            </a:r>
            <a:r>
              <a:rPr lang="en-US" sz="1800">
                <a:cs typeface="Arial" charset="0"/>
              </a:rPr>
              <a:t>: -(dC</a:t>
            </a:r>
            <a:r>
              <a:rPr lang="en-US" sz="1800" baseline="-25000">
                <a:cs typeface="Arial" charset="0"/>
              </a:rPr>
              <a:t>A</a:t>
            </a:r>
            <a:r>
              <a:rPr lang="en-US" sz="1800">
                <a:cs typeface="Arial" charset="0"/>
              </a:rPr>
              <a:t>/dt)</a:t>
            </a:r>
            <a:r>
              <a:rPr lang="el-GR" sz="1800" baseline="-25000">
                <a:cs typeface="Arial" charset="0"/>
              </a:rPr>
              <a:t>1</a:t>
            </a:r>
            <a:endParaRPr lang="en-US" sz="180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>
                <a:cs typeface="Arial" charset="0"/>
              </a:rPr>
              <a:t>Προσδιορίζεται γραφικά ή με παραγώγιση</a:t>
            </a:r>
            <a:endParaRPr lang="en-US" sz="1800"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600">
                <a:cs typeface="Arial" charset="0"/>
              </a:rPr>
              <a:t>Εφαρμογή για κάθε συστατικό ξεχωριστά</a:t>
            </a:r>
            <a:r>
              <a:rPr lang="en-US" sz="1600">
                <a:cs typeface="Arial" charset="0"/>
              </a:rPr>
              <a:t> </a:t>
            </a:r>
            <a:r>
              <a:rPr lang="el-GR" sz="1600">
                <a:cs typeface="Arial" charset="0"/>
              </a:rPr>
              <a:t>και για διαφορετικές συγκεντρώσεις – σταθερές οι συγκεντρώσεις των υπολοίπων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600">
                <a:cs typeface="Arial" charset="0"/>
              </a:rPr>
              <a:t>Γραφική παράσταση του </a:t>
            </a:r>
            <a:r>
              <a:rPr lang="en-US" sz="1600">
                <a:cs typeface="Arial" charset="0"/>
              </a:rPr>
              <a:t>log[-(dC</a:t>
            </a:r>
            <a:r>
              <a:rPr lang="en-US" sz="1600" baseline="-25000">
                <a:cs typeface="Arial" charset="0"/>
              </a:rPr>
              <a:t>A</a:t>
            </a:r>
            <a:r>
              <a:rPr lang="en-US" sz="1600">
                <a:cs typeface="Arial" charset="0"/>
              </a:rPr>
              <a:t>/dt</a:t>
            </a:r>
            <a:r>
              <a:rPr lang="el-GR" sz="1600">
                <a:cs typeface="Arial" charset="0"/>
              </a:rPr>
              <a:t>)</a:t>
            </a:r>
            <a:r>
              <a:rPr lang="el-GR" sz="1600" baseline="-25000">
                <a:cs typeface="Arial" charset="0"/>
              </a:rPr>
              <a:t>0</a:t>
            </a:r>
            <a:r>
              <a:rPr lang="el-GR" sz="1600">
                <a:cs typeface="Arial" charset="0"/>
              </a:rPr>
              <a:t>]</a:t>
            </a:r>
            <a:r>
              <a:rPr lang="en-US" sz="1600">
                <a:cs typeface="Arial" charset="0"/>
              </a:rPr>
              <a:t> </a:t>
            </a:r>
            <a:r>
              <a:rPr lang="el-GR" sz="1600">
                <a:cs typeface="Arial" charset="0"/>
              </a:rPr>
              <a:t>έναντι του </a:t>
            </a:r>
            <a:r>
              <a:rPr lang="en-US" sz="1600">
                <a:cs typeface="Arial" charset="0"/>
              </a:rPr>
              <a:t>logC</a:t>
            </a:r>
            <a:r>
              <a:rPr lang="en-US" sz="1600" baseline="-25000">
                <a:cs typeface="Arial" charset="0"/>
              </a:rPr>
              <a:t>A</a:t>
            </a:r>
            <a:r>
              <a:rPr lang="en-US" sz="1600">
                <a:cs typeface="Arial" charset="0"/>
              </a:rPr>
              <a:t> </a:t>
            </a:r>
            <a:r>
              <a:rPr lang="el-GR" sz="1600">
                <a:cs typeface="Arial" charset="0"/>
              </a:rPr>
              <a:t>: κλίση = α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600">
                <a:cs typeface="Arial" charset="0"/>
              </a:rPr>
              <a:t>Προσδιορισμός τάξης αντίδρασης και της σταθεράς </a:t>
            </a:r>
            <a:r>
              <a:rPr lang="en-US" sz="1600">
                <a:cs typeface="Arial" charset="0"/>
              </a:rPr>
              <a:t>k </a:t>
            </a:r>
            <a:endParaRPr lang="el-GR" sz="1600">
              <a:cs typeface="Arial" charset="0"/>
            </a:endParaRPr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79613" y="5157788"/>
          <a:ext cx="54006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Εξίσωση" r:id="rId3" imgW="3098800" imgH="457200" progId="Equation.3">
                  <p:embed/>
                </p:oleObj>
              </mc:Choice>
              <mc:Fallback>
                <p:oleObj name="Εξίσωση" r:id="rId3" imgW="3098800" imgH="4572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157788"/>
                        <a:ext cx="5400675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0" y="836613"/>
            <a:ext cx="4608513" cy="3887787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Μέθοδος της ολοκλήρωσης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6265863" cy="5000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Κινητική εξίσωση : διαφορική εξίσωση</a:t>
            </a:r>
          </a:p>
          <a:p>
            <a:pPr marL="0" indent="0">
              <a:buFontTx/>
              <a:buNone/>
            </a:pPr>
            <a:r>
              <a:rPr lang="el-GR" sz="1800"/>
              <a:t>Πειραματικά δεδομένα : </a:t>
            </a:r>
            <a:r>
              <a:rPr lang="en-US" sz="1800"/>
              <a:t>C</a:t>
            </a:r>
            <a:r>
              <a:rPr lang="en-US" sz="1800" baseline="-25000"/>
              <a:t>A</a:t>
            </a:r>
            <a:r>
              <a:rPr lang="en-US" sz="1800"/>
              <a:t>, t</a:t>
            </a:r>
          </a:p>
          <a:p>
            <a:pPr marL="0" indent="0">
              <a:buFontTx/>
              <a:buNone/>
            </a:pPr>
            <a:r>
              <a:rPr lang="el-GR" sz="1800"/>
              <a:t>Ολοκλήρωση της εξίσωσης για καθορισμένες τιμές των α, β, γ …  </a:t>
            </a:r>
            <a:r>
              <a:rPr lang="el-GR" sz="1800">
                <a:sym typeface="Symbol" pitchFamily="18" charset="2"/>
              </a:rPr>
              <a:t> αναλυτική εξίσωση </a:t>
            </a:r>
            <a:r>
              <a:rPr lang="en-US" sz="1800">
                <a:sym typeface="Symbol" pitchFamily="18" charset="2"/>
              </a:rPr>
              <a:t>C</a:t>
            </a:r>
            <a:r>
              <a:rPr lang="en-US" sz="1800" baseline="-25000">
                <a:sym typeface="Symbol" pitchFamily="18" charset="2"/>
              </a:rPr>
              <a:t>A</a:t>
            </a:r>
            <a:r>
              <a:rPr lang="en-US" sz="1800">
                <a:sym typeface="Symbol" pitchFamily="18" charset="2"/>
              </a:rPr>
              <a:t> </a:t>
            </a:r>
            <a:r>
              <a:rPr lang="el-GR" sz="1800">
                <a:sym typeface="Symbol" pitchFamily="18" charset="2"/>
              </a:rPr>
              <a:t>έναντι </a:t>
            </a:r>
            <a:r>
              <a:rPr lang="en-US" sz="1800">
                <a:sym typeface="Symbol" pitchFamily="18" charset="2"/>
              </a:rPr>
              <a:t>t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Προσδιορισμός της αναλυτικής εξίσωσης που ακολουθούν τα πειραματικά δεδομένα 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Τάξη της αντίδρασης καθορίζεται από τις καθορισμένες τιμές των α, β, γ, .. που έχουν ορισθεί στην αντίστοιχη εξίσωση</a:t>
            </a:r>
          </a:p>
          <a:p>
            <a:pPr marL="0" indent="0">
              <a:buFontTx/>
              <a:buNone/>
            </a:pPr>
            <a:endParaRPr lang="el-GR" sz="180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Λιγότερο γενική από την διαφορική μέθοδο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Χρειάζεται μικρότερο αριθμό πειραματικών δεδομένων</a:t>
            </a:r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1331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588125" y="1125538"/>
          <a:ext cx="2317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Εξίσωση" r:id="rId3" imgW="1295400" imgH="393700" progId="Equation.3">
                  <p:embed/>
                </p:oleObj>
              </mc:Choice>
              <mc:Fallback>
                <p:oleObj name="Εξίσωση" r:id="rId3" imgW="1295400" imgH="3937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25538"/>
                        <a:ext cx="23177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Κινητική Μηδενικής Τάξεως για ένα αντιδρών (1)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679950" cy="5073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Η ταχύτητα είναι ανεξάρτητη της συγκέντρωσης των αντιδρώντων</a:t>
            </a:r>
          </a:p>
          <a:p>
            <a:pPr marL="0" indent="0">
              <a:buFontTx/>
              <a:buNone/>
            </a:pPr>
            <a:r>
              <a:rPr lang="el-GR" sz="1800"/>
              <a:t>Παραδείγματα :</a:t>
            </a:r>
          </a:p>
          <a:p>
            <a:pPr marL="0" indent="0">
              <a:buFontTx/>
              <a:buNone/>
            </a:pPr>
            <a:r>
              <a:rPr lang="el-GR" sz="1800"/>
              <a:t>Φωτοσύνθεση, προσβολή φωτογραφικού </a:t>
            </a:r>
            <a:r>
              <a:rPr lang="en-US" sz="1800"/>
              <a:t>film, </a:t>
            </a:r>
            <a:r>
              <a:rPr lang="el-GR" sz="1800"/>
              <a:t>αντιδράσεις στην επιφάνεια των μετάλλων </a:t>
            </a:r>
          </a:p>
          <a:p>
            <a:pPr marL="0" indent="0">
              <a:buFontTx/>
              <a:buNone/>
            </a:pPr>
            <a:endParaRPr lang="el-GR" sz="1800"/>
          </a:p>
          <a:p>
            <a:pPr marL="0" indent="0">
              <a:buFontTx/>
              <a:buNone/>
            </a:pPr>
            <a:r>
              <a:rPr lang="el-GR" sz="1800"/>
              <a:t>Ολοκλήρωση ανάμεσα σε χρόνο </a:t>
            </a:r>
            <a:r>
              <a:rPr lang="en-US" sz="1800"/>
              <a:t>t</a:t>
            </a:r>
            <a:r>
              <a:rPr lang="el-GR" sz="1800" baseline="-25000"/>
              <a:t>1</a:t>
            </a:r>
            <a:r>
              <a:rPr lang="en-US" sz="1800"/>
              <a:t> = 0 </a:t>
            </a:r>
            <a:r>
              <a:rPr lang="el-GR" sz="1800"/>
              <a:t>και </a:t>
            </a:r>
          </a:p>
          <a:p>
            <a:pPr marL="0" indent="0">
              <a:buFontTx/>
              <a:buNone/>
            </a:pPr>
            <a:r>
              <a:rPr lang="en-US" sz="1800"/>
              <a:t>t</a:t>
            </a:r>
            <a:r>
              <a:rPr lang="en-US" sz="1800" baseline="-25000"/>
              <a:t>2</a:t>
            </a:r>
            <a:r>
              <a:rPr lang="en-US" sz="1800"/>
              <a:t> = t</a:t>
            </a:r>
          </a:p>
          <a:p>
            <a:pPr marL="0" indent="0">
              <a:buFontTx/>
              <a:buNone/>
            </a:pPr>
            <a:endParaRPr lang="en-US" sz="1800"/>
          </a:p>
          <a:p>
            <a:pPr marL="0" indent="0">
              <a:buFontTx/>
              <a:buNone/>
            </a:pPr>
            <a:r>
              <a:rPr lang="el-GR" sz="1800"/>
              <a:t>Γραφική παράσταση του όρου </a:t>
            </a:r>
            <a:r>
              <a:rPr lang="en-US" sz="1800"/>
              <a:t>C </a:t>
            </a:r>
            <a:r>
              <a:rPr lang="el-GR" sz="1800"/>
              <a:t>έναντι του χρόνου </a:t>
            </a:r>
            <a:r>
              <a:rPr lang="en-US" sz="1800"/>
              <a:t>t </a:t>
            </a:r>
            <a:r>
              <a:rPr lang="el-GR" sz="1800"/>
              <a:t>: ευθεία με κλίση ίση με –</a:t>
            </a:r>
            <a:r>
              <a:rPr lang="en-US" sz="1800"/>
              <a:t>k</a:t>
            </a:r>
            <a:endParaRPr lang="el-GR" sz="1800"/>
          </a:p>
          <a:p>
            <a:pPr marL="0" indent="0">
              <a:buFontTx/>
              <a:buNone/>
            </a:pPr>
            <a:r>
              <a:rPr lang="el-GR" sz="1800"/>
              <a:t>Χρόνος ημιζωής : εξαρτάται από την αρχική συγκέντρωση</a:t>
            </a:r>
            <a:endParaRPr lang="en-US" sz="1800"/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1638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1268413"/>
          <a:ext cx="3529013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Εξίσωση" r:id="rId3" imgW="1905000" imgH="1549400" progId="Equation.3">
                  <p:embed/>
                </p:oleObj>
              </mc:Choice>
              <mc:Fallback>
                <p:oleObj name="Εξίσωση" r:id="rId3" imgW="1905000" imgH="1549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68413"/>
                        <a:ext cx="3529013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Κινητική Μηδενικής Τάξεως για ένα αντιδρών (2)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557338"/>
          <a:ext cx="4392613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Graph" r:id="rId3" imgW="3727094" imgH="2898038" progId="">
                  <p:embed/>
                </p:oleObj>
              </mc:Choice>
              <mc:Fallback>
                <p:oleObj name="Graph" r:id="rId3" imgW="3727094" imgH="2898038" progId="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4392613" cy="341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1484313"/>
          <a:ext cx="45370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Graph" r:id="rId5" imgW="3652723" imgH="2899258" progId="">
                  <p:embed/>
                </p:oleObj>
              </mc:Choice>
              <mc:Fallback>
                <p:oleObj name="Graph" r:id="rId5" imgW="3652723" imgH="2899258" progId="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84313"/>
                        <a:ext cx="4537075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Κινητική Πρώτης Τάξεως για ένα αντιδρών (1)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5184775" cy="4929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Σύγκριση της ολοκληρωμένης εξίσωσης με τα πειραματικά δεδομένα</a:t>
            </a:r>
          </a:p>
          <a:p>
            <a:pPr marL="0" indent="0">
              <a:buFontTx/>
              <a:buNone/>
            </a:pPr>
            <a:r>
              <a:rPr lang="el-GR" sz="1800" dirty="0"/>
              <a:t>Α) υπολογισμός του </a:t>
            </a:r>
            <a:r>
              <a:rPr lang="en-US" sz="1800" dirty="0"/>
              <a:t>k </a:t>
            </a:r>
            <a:r>
              <a:rPr lang="el-GR" sz="1800" dirty="0"/>
              <a:t>από την αντικατάσταση διαδοχικών τιμών στην εξίσωση :</a:t>
            </a:r>
          </a:p>
          <a:p>
            <a:pPr marL="0" indent="0" algn="ctr">
              <a:buFontTx/>
              <a:buNone/>
            </a:pPr>
            <a:r>
              <a:rPr lang="en-US" sz="1800" dirty="0"/>
              <a:t>K = (1/t)*</a:t>
            </a:r>
            <a:r>
              <a:rPr lang="en-US" sz="1800" dirty="0" err="1"/>
              <a:t>ln</a:t>
            </a:r>
            <a:r>
              <a:rPr lang="en-US" sz="1800" dirty="0"/>
              <a:t>(C</a:t>
            </a:r>
            <a:r>
              <a:rPr lang="en-US" sz="1800" baseline="-25000" dirty="0"/>
              <a:t>0</a:t>
            </a:r>
            <a:r>
              <a:rPr lang="en-US" sz="1800" dirty="0"/>
              <a:t>/C)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Σταθερότητα στην υπολογιζόμενη τιμή της </a:t>
            </a:r>
            <a:r>
              <a:rPr lang="en-US" sz="1800" dirty="0"/>
              <a:t>k </a:t>
            </a:r>
            <a:r>
              <a:rPr lang="el-GR" sz="1800" dirty="0"/>
              <a:t>δείχνει ότι η αντίδραση είναι πρώτης τάξεως</a:t>
            </a:r>
          </a:p>
          <a:p>
            <a:pPr marL="0" indent="0">
              <a:buFontTx/>
              <a:buNone/>
            </a:pPr>
            <a:r>
              <a:rPr lang="el-GR" sz="1800" dirty="0"/>
              <a:t>Β) Γραφική παράσταση του </a:t>
            </a:r>
            <a:r>
              <a:rPr lang="en-US" sz="1800" dirty="0" err="1"/>
              <a:t>lnC</a:t>
            </a:r>
            <a:r>
              <a:rPr lang="en-US" sz="1800" dirty="0"/>
              <a:t> </a:t>
            </a:r>
            <a:r>
              <a:rPr lang="el-GR" sz="1800" dirty="0"/>
              <a:t>έναντι του </a:t>
            </a:r>
            <a:r>
              <a:rPr lang="en-US" sz="1800" dirty="0"/>
              <a:t>t </a:t>
            </a:r>
            <a:r>
              <a:rPr lang="el-GR" sz="1800" dirty="0"/>
              <a:t>: ευθεία με κλίση ίση με –</a:t>
            </a:r>
            <a:r>
              <a:rPr lang="en-US" sz="1800" dirty="0" smtClean="0"/>
              <a:t>k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Γ) Χρόνος υποδιπλασιασμού – ανεξάρτητος της αρχικής συγκέντρωσης του αντιδρώντος</a:t>
            </a:r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1557338"/>
          <a:ext cx="3240088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Εξίσωση" r:id="rId3" imgW="2159000" imgH="1320800" progId="Equation.3">
                  <p:embed/>
                </p:oleObj>
              </mc:Choice>
              <mc:Fallback>
                <p:oleObj name="Εξίσωση" r:id="rId3" imgW="2159000" imgH="13208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57338"/>
                        <a:ext cx="3240088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Κινητική Πρώτης Τάξεως για ένα αντιδρών (2)</a:t>
            </a:r>
          </a:p>
        </p:txBody>
      </p:sp>
      <p:graphicFrame>
        <p:nvGraphicFramePr>
          <p:cNvPr id="2253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557338"/>
          <a:ext cx="4716463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Graph" r:id="rId3" imgW="3746602" imgH="2898038" progId="">
                  <p:embed/>
                </p:oleObj>
              </mc:Choice>
              <mc:Fallback>
                <p:oleObj name="Graph" r:id="rId3" imgW="3746602" imgH="2898038" progId="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4716463" cy="364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1628775"/>
          <a:ext cx="4541837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Graph" r:id="rId5" imgW="3727094" imgH="2898038" progId="">
                  <p:embed/>
                </p:oleObj>
              </mc:Choice>
              <mc:Fallback>
                <p:oleObj name="Graph" r:id="rId5" imgW="3727094" imgH="2898038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628775"/>
                        <a:ext cx="4541837" cy="353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Κινητική Πρώτης Τάξεως για ένα αντιδρών (3)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041900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Υπολογισμός του χρόνου υποδιπλασιασμού</a:t>
            </a:r>
          </a:p>
          <a:p>
            <a:pPr marL="0" indent="0">
              <a:buFontTx/>
              <a:buNone/>
            </a:pPr>
            <a:r>
              <a:rPr lang="el-GR" sz="1800"/>
              <a:t>Ανεξάρτητος της αρχικής συγκέντρωσης</a:t>
            </a:r>
          </a:p>
          <a:p>
            <a:pPr marL="0" indent="0">
              <a:buFontTx/>
              <a:buNone/>
            </a:pPr>
            <a:endParaRPr lang="el-GR" sz="1800"/>
          </a:p>
          <a:p>
            <a:pPr marL="0" indent="0">
              <a:buFontTx/>
              <a:buNone/>
            </a:pPr>
            <a:r>
              <a:rPr lang="el-GR" sz="1800"/>
              <a:t>Μαθηματική ανάλυση με την μέτρηση του προϊόντος της αντίδρασης</a:t>
            </a:r>
          </a:p>
          <a:p>
            <a:pPr marL="0" indent="0">
              <a:buFontTx/>
              <a:buNone/>
            </a:pPr>
            <a:r>
              <a:rPr lang="el-GR" sz="1800"/>
              <a:t>  	Α      </a:t>
            </a:r>
            <a:r>
              <a:rPr lang="el-GR" sz="1800">
                <a:sym typeface="Symbol" pitchFamily="18" charset="2"/>
              </a:rPr>
              <a:t>    Β    +  Γ</a:t>
            </a:r>
          </a:p>
          <a:p>
            <a:pPr marL="0" indent="0">
              <a:buFontTx/>
              <a:buNone/>
            </a:pPr>
            <a:r>
              <a:rPr lang="en-US" sz="1800"/>
              <a:t>t = 0       C</a:t>
            </a:r>
            <a:r>
              <a:rPr lang="en-US" sz="1800" baseline="-25000"/>
              <a:t>0</a:t>
            </a:r>
            <a:r>
              <a:rPr lang="en-US" sz="1800"/>
              <a:t>             0        0</a:t>
            </a:r>
          </a:p>
          <a:p>
            <a:pPr marL="0" indent="0">
              <a:buFontTx/>
              <a:buNone/>
            </a:pPr>
            <a:r>
              <a:rPr lang="en-US" sz="1800"/>
              <a:t>t          C</a:t>
            </a:r>
            <a:r>
              <a:rPr lang="en-US" sz="1800" baseline="-25000"/>
              <a:t>0</a:t>
            </a:r>
            <a:r>
              <a:rPr lang="en-US" sz="1800"/>
              <a:t> – x          x        x </a:t>
            </a:r>
            <a:endParaRPr lang="el-GR" sz="1800"/>
          </a:p>
          <a:p>
            <a:pPr marL="0" indent="0">
              <a:buFontTx/>
              <a:buNone/>
            </a:pPr>
            <a:endParaRPr lang="el-GR" sz="1800"/>
          </a:p>
          <a:p>
            <a:pPr marL="0" indent="0">
              <a:buFontTx/>
              <a:buNone/>
            </a:pPr>
            <a:r>
              <a:rPr lang="el-GR" sz="1800"/>
              <a:t>Διάσπαση ραδιενεργών πυρήνων : κινητική πρώτης τάξης – ανεξάρτητη πολλών παραγόντων</a:t>
            </a:r>
          </a:p>
          <a:p>
            <a:pPr marL="0" indent="0">
              <a:buFontTx/>
              <a:buNone/>
            </a:pPr>
            <a:r>
              <a:rPr lang="el-GR" sz="1800"/>
              <a:t>Μέτρηση χρόνου ημιζωής ισοτόπων</a:t>
            </a:r>
          </a:p>
          <a:p>
            <a:pPr marL="0" indent="0">
              <a:buFontTx/>
              <a:buNone/>
            </a:pPr>
            <a:r>
              <a:rPr lang="el-GR" sz="1800"/>
              <a:t>Ραδιοχρονολόγηση</a:t>
            </a:r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981075"/>
          <a:ext cx="3357563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Εξίσωση" r:id="rId3" imgW="1841500" imgH="2527300" progId="Equation.3">
                  <p:embed/>
                </p:oleObj>
              </mc:Choice>
              <mc:Fallback>
                <p:oleObj name="Εξίσωση" r:id="rId3" imgW="1841500" imgH="25273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981075"/>
                        <a:ext cx="3357563" cy="460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Κινητική </a:t>
            </a:r>
            <a:r>
              <a:rPr lang="en-US" sz="2400" b="1" dirty="0"/>
              <a:t>n-</a:t>
            </a:r>
            <a:r>
              <a:rPr lang="el-GR" sz="2400" b="1" dirty="0"/>
              <a:t>τάξεως για ένα αντιδρών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44008" y="2060848"/>
            <a:ext cx="4392612" cy="331214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Σύγκριση με τις πειραματικές τιμές :</a:t>
            </a:r>
          </a:p>
          <a:p>
            <a:pPr marL="0" indent="0">
              <a:buFontTx/>
              <a:buAutoNum type="alphaLcParenR"/>
            </a:pPr>
            <a:r>
              <a:rPr lang="en-US" sz="1800" dirty="0"/>
              <a:t> </a:t>
            </a:r>
            <a:r>
              <a:rPr lang="el-GR" sz="1800" dirty="0"/>
              <a:t>αντικατάσταση στις εξισώσεις για </a:t>
            </a:r>
            <a:r>
              <a:rPr lang="en-US" sz="1800" dirty="0"/>
              <a:t>n = 2 </a:t>
            </a:r>
            <a:r>
              <a:rPr lang="el-GR" sz="1800" dirty="0"/>
              <a:t>και </a:t>
            </a:r>
            <a:r>
              <a:rPr lang="en-US" sz="1800" dirty="0"/>
              <a:t>n = 3 </a:t>
            </a:r>
            <a:r>
              <a:rPr lang="el-GR" sz="1800" dirty="0"/>
              <a:t>και υπολογισμός της </a:t>
            </a:r>
            <a:r>
              <a:rPr lang="en-US" sz="1800" dirty="0"/>
              <a:t>k</a:t>
            </a:r>
          </a:p>
          <a:p>
            <a:pPr marL="0" indent="0">
              <a:buFontTx/>
              <a:buAutoNum type="alphaLcParenR"/>
            </a:pPr>
            <a:r>
              <a:rPr lang="en-US" sz="1800" dirty="0"/>
              <a:t> </a:t>
            </a:r>
            <a:r>
              <a:rPr lang="el-GR" sz="1800" dirty="0"/>
              <a:t>γραφική παράσταση του όρου 1/</a:t>
            </a:r>
            <a:r>
              <a:rPr lang="en-US" sz="1800" dirty="0"/>
              <a:t>C </a:t>
            </a:r>
            <a:r>
              <a:rPr lang="el-GR" sz="1800" dirty="0"/>
              <a:t>ή </a:t>
            </a:r>
            <a:r>
              <a:rPr lang="en-US" sz="1800" dirty="0"/>
              <a:t>1/C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  <a:r>
              <a:rPr lang="el-GR" sz="1800" dirty="0"/>
              <a:t>έναντι του χρόνου </a:t>
            </a:r>
            <a:r>
              <a:rPr lang="en-US" sz="1800" dirty="0"/>
              <a:t>: </a:t>
            </a:r>
            <a:r>
              <a:rPr lang="el-GR" sz="1800" dirty="0"/>
              <a:t>ευθεία με κλίση ίση με 2</a:t>
            </a:r>
            <a:r>
              <a:rPr lang="en-US" sz="1800" dirty="0"/>
              <a:t>k</a:t>
            </a:r>
          </a:p>
          <a:p>
            <a:pPr marL="0" indent="0">
              <a:buFontTx/>
              <a:buAutoNum type="alphaLcParenR"/>
            </a:pPr>
            <a:r>
              <a:rPr lang="en-US" sz="1800" dirty="0"/>
              <a:t> </a:t>
            </a:r>
            <a:r>
              <a:rPr lang="el-GR" sz="1800" dirty="0"/>
              <a:t>από την γενική σχέση για τον χρόνο υποδιπλασιασμού – εξαρτάται από την αρχική συγκέντρωση του αντιδρώντος</a:t>
            </a:r>
          </a:p>
          <a:p>
            <a:pPr marL="0" indent="0">
              <a:buFontTx/>
              <a:buNone/>
            </a:pPr>
            <a:endParaRPr lang="el-GR" sz="1800" dirty="0"/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520" y="1124743"/>
          <a:ext cx="4248472" cy="445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Εξίσωση" r:id="rId3" imgW="2819400" imgH="2959100" progId="Equation.3">
                  <p:embed/>
                </p:oleObj>
              </mc:Choice>
              <mc:Fallback>
                <p:oleObj name="Εξίσωση" r:id="rId3" imgW="2819400" imgH="29591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3"/>
                        <a:ext cx="4248472" cy="4458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251520" y="1052736"/>
            <a:ext cx="10801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Κινητική δευτέρας τάξεως για ένα αντιδρών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268413"/>
          <a:ext cx="581977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Graph" r:id="rId3" imgW="3727094" imgH="2898038" progId="">
                  <p:embed/>
                </p:oleObj>
              </mc:Choice>
              <mc:Fallback>
                <p:oleObj name="Graph" r:id="rId3" imgW="3727094" imgH="2898038" progId="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68413"/>
                        <a:ext cx="5819775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683568" y="2204864"/>
          <a:ext cx="2286195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Εξίσωση" r:id="rId3" imgW="1295400" imgH="1346200" progId="Equation.3">
                  <p:embed/>
                </p:oleObj>
              </mc:Choice>
              <mc:Fallback>
                <p:oleObj name="Εξίσωση" r:id="rId3" imgW="1295400" imgH="1346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04864"/>
                        <a:ext cx="2286195" cy="2376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67544" y="1628800"/>
            <a:ext cx="31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Χρόνος Υποδιπλασιασμού</a:t>
            </a:r>
            <a:endParaRPr lang="el-GR" b="1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995936" y="1484784"/>
            <a:ext cx="50406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Χρόνος υποδιπλασιασμού – προσδιορισμός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τάξης αντίδρασης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(n-1)logC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Γραφική παράσταση του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έναντι του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logC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δίνει κλίση ίση με 1-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f(n, k)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συνάρτηση των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 smtClean="0">
                <a:latin typeface="+mn-lt"/>
              </a:rPr>
              <a:t>Κινητική πρώτης τάξεως με ένα αντιδρών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χρόνος υποδιπλασιασμού ανεξάρτητος της αρχικής συγκέντρωσης</a:t>
            </a:r>
            <a:endParaRPr kumimoji="0" lang="el-GR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2400" b="1" dirty="0"/>
              <a:t>Κινητική </a:t>
            </a:r>
            <a:r>
              <a:rPr lang="en-US" sz="2400" b="1" dirty="0"/>
              <a:t>n-</a:t>
            </a:r>
            <a:r>
              <a:rPr lang="el-GR" sz="2400" b="1" dirty="0"/>
              <a:t>τάξεως για ένα </a:t>
            </a:r>
            <a:r>
              <a:rPr lang="el-GR" sz="2400" b="1" dirty="0" smtClean="0"/>
              <a:t>αντιδρών – Χρόνος Υποδιπλασιασμού</a:t>
            </a:r>
            <a:endParaRPr lang="el-GR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Κινητική δευτέρας τάξεως με δύο αντιδρώντα (1)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3744913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/>
              <a:t>C</a:t>
            </a:r>
            <a:r>
              <a:rPr lang="en-US" sz="1800" baseline="-25000" dirty="0"/>
              <a:t>A</a:t>
            </a:r>
            <a:r>
              <a:rPr lang="en-US" sz="1800" dirty="0"/>
              <a:t>, C</a:t>
            </a:r>
            <a:r>
              <a:rPr lang="en-US" sz="1800" baseline="-25000" dirty="0"/>
              <a:t>B</a:t>
            </a:r>
            <a:r>
              <a:rPr lang="en-US" sz="1800" dirty="0"/>
              <a:t>: </a:t>
            </a:r>
            <a:r>
              <a:rPr lang="el-GR" sz="1800" dirty="0"/>
              <a:t>εξαρτημένες μεταξύ τους μεταβολές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	Α </a:t>
            </a:r>
            <a:r>
              <a:rPr lang="en-US" sz="1800" dirty="0"/>
              <a:t>  </a:t>
            </a:r>
            <a:r>
              <a:rPr lang="el-GR" sz="1800" dirty="0"/>
              <a:t>+ </a:t>
            </a:r>
            <a:r>
              <a:rPr lang="en-US" sz="1800" dirty="0"/>
              <a:t>  </a:t>
            </a:r>
            <a:r>
              <a:rPr lang="el-GR" sz="1800" dirty="0"/>
              <a:t>Β </a:t>
            </a:r>
            <a:r>
              <a:rPr lang="en-US" sz="1800" dirty="0"/>
              <a:t>   </a:t>
            </a:r>
            <a:r>
              <a:rPr lang="el-GR" sz="1800" dirty="0">
                <a:sym typeface="Symbol" pitchFamily="18" charset="2"/>
              </a:rPr>
              <a:t> </a:t>
            </a:r>
            <a:r>
              <a:rPr lang="en-US" sz="1800" dirty="0">
                <a:sym typeface="Symbol" pitchFamily="18" charset="2"/>
              </a:rPr>
              <a:t>   </a:t>
            </a:r>
            <a:r>
              <a:rPr lang="el-GR" sz="1800" dirty="0">
                <a:sym typeface="Symbol" pitchFamily="18" charset="2"/>
              </a:rPr>
              <a:t>προϊόντα</a:t>
            </a:r>
          </a:p>
          <a:p>
            <a:pPr marL="0" indent="0">
              <a:buFontTx/>
              <a:buNone/>
            </a:pPr>
            <a:r>
              <a:rPr lang="en-US" sz="1800" dirty="0">
                <a:sym typeface="Symbol" pitchFamily="18" charset="2"/>
              </a:rPr>
              <a:t>t = 0 	a        b         	0</a:t>
            </a:r>
          </a:p>
          <a:p>
            <a:pPr marL="0" indent="0">
              <a:buFontTx/>
              <a:buNone/>
            </a:pPr>
            <a:r>
              <a:rPr lang="en-US" sz="1800" dirty="0">
                <a:sym typeface="Symbol" pitchFamily="18" charset="2"/>
              </a:rPr>
              <a:t>t </a:t>
            </a:r>
            <a:r>
              <a:rPr lang="el-GR" sz="1800" dirty="0">
                <a:sym typeface="Symbol" pitchFamily="18" charset="2"/>
              </a:rPr>
              <a:t>      </a:t>
            </a:r>
            <a:r>
              <a:rPr lang="en-US" sz="1800" dirty="0">
                <a:sym typeface="Symbol" pitchFamily="18" charset="2"/>
              </a:rPr>
              <a:t>C</a:t>
            </a:r>
            <a:r>
              <a:rPr lang="en-US" sz="1800" baseline="-25000" dirty="0">
                <a:sym typeface="Symbol" pitchFamily="18" charset="2"/>
              </a:rPr>
              <a:t>A</a:t>
            </a:r>
            <a:r>
              <a:rPr lang="en-US" sz="1800" dirty="0">
                <a:sym typeface="Symbol" pitchFamily="18" charset="2"/>
              </a:rPr>
              <a:t>= a-x  C</a:t>
            </a:r>
            <a:r>
              <a:rPr lang="en-US" sz="1800" baseline="-25000" dirty="0">
                <a:sym typeface="Symbol" pitchFamily="18" charset="2"/>
              </a:rPr>
              <a:t>B</a:t>
            </a:r>
            <a:r>
              <a:rPr lang="en-US" sz="1800" dirty="0">
                <a:sym typeface="Symbol" pitchFamily="18" charset="2"/>
              </a:rPr>
              <a:t> = b-x</a:t>
            </a: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Μετατροπή κλάσματος σε άθροισμα κλασμάτων</a:t>
            </a:r>
            <a:r>
              <a:rPr lang="en-US" sz="1800" dirty="0">
                <a:sym typeface="Symbol" pitchFamily="18" charset="2"/>
              </a:rPr>
              <a:t> </a:t>
            </a:r>
            <a:endParaRPr lang="el-GR" sz="1800" dirty="0">
              <a:sym typeface="Symbol" pitchFamily="18" charset="2"/>
            </a:endParaRPr>
          </a:p>
        </p:txBody>
      </p:sp>
      <p:graphicFrame>
        <p:nvGraphicFramePr>
          <p:cNvPr id="3277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492500" y="2276475"/>
          <a:ext cx="5472113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Εξίσωση" r:id="rId3" imgW="3492500" imgH="2603500" progId="Equation.3">
                  <p:embed/>
                </p:oleObj>
              </mc:Choice>
              <mc:Fallback>
                <p:oleObj name="Εξίσωση" r:id="rId3" imgW="3492500" imgH="26035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276475"/>
                        <a:ext cx="5472113" cy="407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3347864" y="2204864"/>
            <a:ext cx="172819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084168" y="1988840"/>
            <a:ext cx="96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 ≠ C</a:t>
            </a:r>
            <a:r>
              <a:rPr lang="en-US" baseline="-25000" dirty="0" smtClean="0"/>
              <a:t>B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800" b="1" dirty="0"/>
              <a:t>Κινητική δευτέρας τάξεως με δύο αντιδρώντα (2)</a:t>
            </a:r>
          </a:p>
        </p:txBody>
      </p:sp>
      <p:graphicFrame>
        <p:nvGraphicFramePr>
          <p:cNvPr id="3482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981075"/>
          <a:ext cx="5543550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Εξίσωση" r:id="rId3" imgW="3175000" imgH="2921000" progId="Equation.3">
                  <p:embed/>
                </p:oleObj>
              </mc:Choice>
              <mc:Fallback>
                <p:oleObj name="Εξίσωση" r:id="rId3" imgW="3175000" imgH="2921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81075"/>
                        <a:ext cx="5543550" cy="509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4005064"/>
            <a:ext cx="2808288" cy="23764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600" dirty="0"/>
              <a:t>Γραμμική σχέση μεταξύ</a:t>
            </a:r>
          </a:p>
          <a:p>
            <a:pPr marL="0" indent="0">
              <a:buFontTx/>
              <a:buNone/>
            </a:pPr>
            <a:r>
              <a:rPr lang="en-US" sz="1600" dirty="0" err="1"/>
              <a:t>ln</a:t>
            </a:r>
            <a:r>
              <a:rPr lang="en-US" sz="1600" dirty="0"/>
              <a:t>[(a-x)(b-x)] </a:t>
            </a:r>
            <a:r>
              <a:rPr lang="el-GR" sz="1600" dirty="0"/>
              <a:t>και του χρόνου</a:t>
            </a:r>
          </a:p>
          <a:p>
            <a:pPr marL="0" indent="0">
              <a:buFontTx/>
              <a:buNone/>
            </a:pPr>
            <a:r>
              <a:rPr lang="el-GR" sz="1600" dirty="0"/>
              <a:t>Για ίσες αρχικές συγκεντρώσεις Α και Β γίνεται απροσδιόριστη – εφαρμογή αντίδραση δευτέρας τάξης με ένα αντιδρών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Διαφορικοί και ολοκληρωμένοι τύποι του νόμου της ταχύτητας</a:t>
            </a:r>
          </a:p>
        </p:txBody>
      </p:sp>
      <p:graphicFrame>
        <p:nvGraphicFramePr>
          <p:cNvPr id="76881" name="Group 8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9526014"/>
              </p:ext>
            </p:extLst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1450975"/>
                <a:gridCol w="1841500"/>
                <a:gridCol w="2117725"/>
                <a:gridCol w="1584325"/>
                <a:gridCol w="1235075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Τάξη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Διαφορική μορφή νόμου ταχύτητας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Ολοκληρωμένη μορφή νόμου ταχύτητας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Κινητικό διάγραμμα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Κλίση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Μηδενική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-(d[A]/dt) = k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= [A]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kt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= f(t)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Πρώτη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-(d[A]/dt) = k[A]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= [A]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-kt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ln([A]) = f(t)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Δεύτερη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-(d[A]/dt) = k[A]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/(1 + kt[A]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1/[A] = f(t)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Μηχανισμός υδρόλυσης αλκυλαλογονιδίων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713788" cy="3743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Ερμηνεία κινητικής εξίσωσης από ορισμένο μηχανισμό</a:t>
            </a:r>
          </a:p>
          <a:p>
            <a:pPr marL="0" indent="0" algn="ctr">
              <a:buFontTx/>
              <a:buNone/>
            </a:pPr>
            <a:r>
              <a:rPr lang="en-US" sz="2000" dirty="0"/>
              <a:t>OH</a:t>
            </a:r>
            <a:r>
              <a:rPr lang="en-US" sz="2000" baseline="30000" dirty="0"/>
              <a:t>-</a:t>
            </a:r>
            <a:r>
              <a:rPr lang="en-US" sz="2000" dirty="0"/>
              <a:t> + </a:t>
            </a:r>
            <a:r>
              <a:rPr lang="en-US" sz="2000" dirty="0" err="1"/>
              <a:t>RBr</a:t>
            </a:r>
            <a:r>
              <a:rPr lang="en-US" sz="2000" dirty="0"/>
              <a:t>  </a:t>
            </a:r>
            <a:r>
              <a:rPr lang="en-US" sz="2000" dirty="0">
                <a:sym typeface="Symbol" pitchFamily="18" charset="2"/>
              </a:rPr>
              <a:t>  ROH  + Br</a:t>
            </a:r>
            <a:r>
              <a:rPr lang="en-US" sz="2000" baseline="30000" dirty="0">
                <a:sym typeface="Symbol" pitchFamily="18" charset="2"/>
              </a:rPr>
              <a:t>-</a:t>
            </a:r>
            <a:endParaRPr lang="en-US" sz="20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n-US" sz="1800" dirty="0"/>
              <a:t>R – Br (</a:t>
            </a:r>
            <a:r>
              <a:rPr lang="el-GR" sz="1800" dirty="0"/>
              <a:t>όπου </a:t>
            </a:r>
            <a:r>
              <a:rPr lang="en-US" sz="1800" dirty="0"/>
              <a:t>R : CH</a:t>
            </a:r>
            <a:r>
              <a:rPr lang="en-US" sz="1800" baseline="-25000" dirty="0"/>
              <a:t>3</a:t>
            </a:r>
            <a:r>
              <a:rPr lang="en-US" sz="1800" dirty="0"/>
              <a:t>- </a:t>
            </a:r>
            <a:r>
              <a:rPr lang="el-GR" sz="1800" dirty="0"/>
              <a:t>ή (</a:t>
            </a:r>
            <a:r>
              <a:rPr lang="en-US" sz="1800" dirty="0"/>
              <a:t>CH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C- )</a:t>
            </a:r>
          </a:p>
          <a:p>
            <a:pPr marL="0" indent="0">
              <a:buFontTx/>
              <a:buNone/>
            </a:pPr>
            <a:r>
              <a:rPr lang="el-GR" sz="1800" dirty="0"/>
              <a:t>Διαλύτης : υδατικό διάλυμα αλκοόλης 80% - παρουσία </a:t>
            </a:r>
            <a:r>
              <a:rPr lang="en-US" sz="1800" dirty="0" err="1"/>
              <a:t>NaOH</a:t>
            </a:r>
            <a:r>
              <a:rPr lang="en-US" sz="1800" dirty="0"/>
              <a:t> </a:t>
            </a:r>
            <a:r>
              <a:rPr lang="el-GR" sz="1800" dirty="0"/>
              <a:t>ή </a:t>
            </a:r>
            <a:r>
              <a:rPr lang="en-US" sz="1800" dirty="0"/>
              <a:t>KOH</a:t>
            </a:r>
          </a:p>
          <a:p>
            <a:pPr marL="0" indent="0">
              <a:buFontTx/>
              <a:buAutoNum type="alphaLcParenR"/>
            </a:pPr>
            <a:r>
              <a:rPr lang="el-GR" sz="1800" dirty="0"/>
              <a:t> </a:t>
            </a:r>
            <a:r>
              <a:rPr lang="en-US" sz="1800" dirty="0"/>
              <a:t>CH</a:t>
            </a:r>
            <a:r>
              <a:rPr lang="en-US" sz="1800" baseline="-25000" dirty="0"/>
              <a:t>3</a:t>
            </a:r>
            <a:r>
              <a:rPr lang="en-US" sz="1800" dirty="0"/>
              <a:t>Br : </a:t>
            </a:r>
            <a:r>
              <a:rPr lang="el-GR" sz="1800" dirty="0"/>
              <a:t>δευτέρας τάξεως – πρώτης για κάθε αντιδρών</a:t>
            </a:r>
          </a:p>
          <a:p>
            <a:pPr marL="0" indent="0">
              <a:buFontTx/>
              <a:buAutoNum type="alphaLcParenR"/>
            </a:pPr>
            <a:r>
              <a:rPr lang="el-GR" sz="1800" dirty="0"/>
              <a:t> </a:t>
            </a:r>
            <a:r>
              <a:rPr lang="en-US" sz="1800" dirty="0"/>
              <a:t>(CH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CBr : </a:t>
            </a:r>
            <a:r>
              <a:rPr lang="el-GR" sz="1800" dirty="0"/>
              <a:t>πρώτης τάξεως (μόνο για το </a:t>
            </a:r>
            <a:r>
              <a:rPr lang="en-US" sz="1800" dirty="0" err="1"/>
              <a:t>RBr</a:t>
            </a:r>
            <a:r>
              <a:rPr lang="en-US" sz="1800" dirty="0"/>
              <a:t>) – </a:t>
            </a:r>
            <a:r>
              <a:rPr lang="el-GR" sz="1800" dirty="0"/>
              <a:t>μηδενικής για το </a:t>
            </a:r>
            <a:r>
              <a:rPr lang="en-US" sz="1800" dirty="0" err="1"/>
              <a:t>NaOH</a:t>
            </a:r>
            <a:endParaRPr lang="en-US" sz="1800" dirty="0"/>
          </a:p>
          <a:p>
            <a:pPr marL="0" indent="0">
              <a:buFontTx/>
              <a:buNone/>
            </a:pPr>
            <a:endParaRPr lang="en-US" sz="1000" dirty="0"/>
          </a:p>
          <a:p>
            <a:pPr marL="0" indent="0">
              <a:buFontTx/>
              <a:buNone/>
            </a:pPr>
            <a:r>
              <a:rPr lang="el-GR" sz="1800" u="sng" dirty="0"/>
              <a:t>Διμοριακό</a:t>
            </a:r>
            <a:r>
              <a:rPr lang="el-GR" sz="1800" dirty="0"/>
              <a:t> μηχανισμό για το </a:t>
            </a:r>
            <a:r>
              <a:rPr lang="en-US" sz="1800" dirty="0"/>
              <a:t>CH</a:t>
            </a:r>
            <a:r>
              <a:rPr lang="en-US" sz="1800" baseline="-25000" dirty="0"/>
              <a:t>3</a:t>
            </a:r>
            <a:r>
              <a:rPr lang="en-US" sz="1800" dirty="0"/>
              <a:t>Br</a:t>
            </a:r>
            <a:r>
              <a:rPr lang="el-GR" sz="1800" dirty="0"/>
              <a:t> (ένα στάδιο, προσβολή </a:t>
            </a:r>
            <a:r>
              <a:rPr lang="en-US" sz="1800" dirty="0"/>
              <a:t>OH</a:t>
            </a:r>
            <a:r>
              <a:rPr lang="el-GR" sz="1800" baseline="30000" dirty="0"/>
              <a:t>-</a:t>
            </a:r>
            <a:r>
              <a:rPr lang="en-US" sz="1800" dirty="0"/>
              <a:t> – </a:t>
            </a:r>
            <a:r>
              <a:rPr lang="el-GR" sz="1800" dirty="0"/>
              <a:t>απομάκρυνση </a:t>
            </a:r>
            <a:r>
              <a:rPr lang="en-US" sz="1800" dirty="0"/>
              <a:t>Br</a:t>
            </a:r>
            <a:r>
              <a:rPr lang="el-GR" sz="1800" baseline="30000" dirty="0"/>
              <a:t>-</a:t>
            </a:r>
            <a:r>
              <a:rPr lang="en-US" sz="1800" dirty="0"/>
              <a:t>)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u="sng" dirty="0"/>
              <a:t>Μονομοριακό</a:t>
            </a:r>
            <a:r>
              <a:rPr lang="el-GR" sz="1800" dirty="0"/>
              <a:t> μηχανισμό για το </a:t>
            </a:r>
            <a:r>
              <a:rPr lang="en-US" sz="1800" dirty="0"/>
              <a:t>(CH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Br (</a:t>
            </a:r>
            <a:r>
              <a:rPr lang="el-GR" sz="1800" dirty="0"/>
              <a:t>δύο στάδια)</a:t>
            </a:r>
          </a:p>
          <a:p>
            <a:pPr marL="0" indent="0">
              <a:buFontTx/>
              <a:buNone/>
            </a:pPr>
            <a:r>
              <a:rPr lang="en-US" sz="1800" dirty="0"/>
              <a:t>(CH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CBr </a:t>
            </a:r>
            <a:r>
              <a:rPr lang="en-US" sz="1800" dirty="0">
                <a:sym typeface="Symbol" pitchFamily="18" charset="2"/>
              </a:rPr>
              <a:t> (CH</a:t>
            </a:r>
            <a:r>
              <a:rPr lang="en-US" sz="1800" baseline="-25000" dirty="0">
                <a:sym typeface="Symbol" pitchFamily="18" charset="2"/>
              </a:rPr>
              <a:t>3</a:t>
            </a:r>
            <a:r>
              <a:rPr lang="en-US" sz="1800" dirty="0">
                <a:sym typeface="Symbol" pitchFamily="18" charset="2"/>
              </a:rPr>
              <a:t>)</a:t>
            </a:r>
            <a:r>
              <a:rPr lang="en-US" sz="1800" baseline="-25000" dirty="0">
                <a:sym typeface="Symbol" pitchFamily="18" charset="2"/>
              </a:rPr>
              <a:t>3</a:t>
            </a:r>
            <a:r>
              <a:rPr lang="en-US" sz="1800" dirty="0">
                <a:sym typeface="Symbol" pitchFamily="18" charset="2"/>
              </a:rPr>
              <a:t>C</a:t>
            </a:r>
            <a:r>
              <a:rPr lang="en-US" sz="1800" baseline="30000" dirty="0">
                <a:sym typeface="Symbol" pitchFamily="18" charset="2"/>
              </a:rPr>
              <a:t>+</a:t>
            </a:r>
            <a:r>
              <a:rPr lang="en-US" sz="1800" dirty="0">
                <a:sym typeface="Symbol" pitchFamily="18" charset="2"/>
              </a:rPr>
              <a:t> + Br</a:t>
            </a:r>
            <a:r>
              <a:rPr lang="en-US" sz="1800" baseline="30000" dirty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  (</a:t>
            </a:r>
            <a:r>
              <a:rPr lang="el-GR" sz="1800" dirty="0">
                <a:sym typeface="Symbol" pitchFamily="18" charset="2"/>
              </a:rPr>
              <a:t>βραδεία)</a:t>
            </a:r>
          </a:p>
          <a:p>
            <a:pPr marL="0" indent="0">
              <a:buFontTx/>
              <a:buNone/>
            </a:pPr>
            <a:r>
              <a:rPr lang="en-US" sz="1800" dirty="0">
                <a:sym typeface="Symbol" pitchFamily="18" charset="2"/>
              </a:rPr>
              <a:t>(CH</a:t>
            </a:r>
            <a:r>
              <a:rPr lang="en-US" sz="1800" baseline="-25000" dirty="0">
                <a:sym typeface="Symbol" pitchFamily="18" charset="2"/>
              </a:rPr>
              <a:t>3</a:t>
            </a:r>
            <a:r>
              <a:rPr lang="en-US" sz="1800" dirty="0">
                <a:sym typeface="Symbol" pitchFamily="18" charset="2"/>
              </a:rPr>
              <a:t>)</a:t>
            </a:r>
            <a:r>
              <a:rPr lang="en-US" sz="1800" baseline="-25000" dirty="0">
                <a:sym typeface="Symbol" pitchFamily="18" charset="2"/>
              </a:rPr>
              <a:t>3</a:t>
            </a:r>
            <a:r>
              <a:rPr lang="en-US" sz="1800" dirty="0">
                <a:sym typeface="Symbol" pitchFamily="18" charset="2"/>
              </a:rPr>
              <a:t>C</a:t>
            </a:r>
            <a:r>
              <a:rPr lang="en-US" sz="1800" baseline="30000" dirty="0">
                <a:sym typeface="Symbol" pitchFamily="18" charset="2"/>
              </a:rPr>
              <a:t>+</a:t>
            </a:r>
            <a:r>
              <a:rPr lang="en-US" sz="1800" dirty="0">
                <a:sym typeface="Symbol" pitchFamily="18" charset="2"/>
              </a:rPr>
              <a:t> + </a:t>
            </a:r>
            <a:r>
              <a:rPr lang="el-GR" sz="1800" dirty="0">
                <a:sym typeface="Symbol" pitchFamily="18" charset="2"/>
              </a:rPr>
              <a:t>ΟΗ</a:t>
            </a:r>
            <a:r>
              <a:rPr lang="en-US" sz="1800" baseline="30000" dirty="0">
                <a:sym typeface="Symbol" pitchFamily="18" charset="2"/>
              </a:rPr>
              <a:t>-</a:t>
            </a:r>
            <a:r>
              <a:rPr lang="el-GR" sz="1800" baseline="30000" dirty="0">
                <a:sym typeface="Symbol" pitchFamily="18" charset="2"/>
              </a:rPr>
              <a:t>   </a:t>
            </a:r>
            <a:r>
              <a:rPr lang="en-US" sz="1800" dirty="0">
                <a:sym typeface="Symbol" pitchFamily="18" charset="2"/>
              </a:rPr>
              <a:t>(CH</a:t>
            </a:r>
            <a:r>
              <a:rPr lang="en-US" sz="1800" baseline="-25000" dirty="0">
                <a:sym typeface="Symbol" pitchFamily="18" charset="2"/>
              </a:rPr>
              <a:t>3</a:t>
            </a:r>
            <a:r>
              <a:rPr lang="en-US" sz="1800" dirty="0">
                <a:sym typeface="Symbol" pitchFamily="18" charset="2"/>
              </a:rPr>
              <a:t>)</a:t>
            </a:r>
            <a:r>
              <a:rPr lang="en-US" sz="1800" baseline="-25000" dirty="0">
                <a:sym typeface="Symbol" pitchFamily="18" charset="2"/>
              </a:rPr>
              <a:t>3</a:t>
            </a:r>
            <a:r>
              <a:rPr lang="en-US" sz="1800" dirty="0">
                <a:sym typeface="Symbol" pitchFamily="18" charset="2"/>
              </a:rPr>
              <a:t>C</a:t>
            </a:r>
            <a:r>
              <a:rPr lang="el-GR" sz="1800" dirty="0">
                <a:sym typeface="Symbol" pitchFamily="18" charset="2"/>
              </a:rPr>
              <a:t>ΟΗ  (ταχεία)</a:t>
            </a:r>
            <a:r>
              <a:rPr lang="en-US" sz="1800" dirty="0">
                <a:sym typeface="Symbol" pitchFamily="18" charset="2"/>
              </a:rPr>
              <a:t> </a:t>
            </a:r>
            <a:endParaRPr lang="el-GR" sz="1800" dirty="0">
              <a:sym typeface="Symbol" pitchFamily="18" charset="2"/>
            </a:endParaRPr>
          </a:p>
        </p:txBody>
      </p:sp>
      <p:pic>
        <p:nvPicPr>
          <p:cNvPr id="378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4797152"/>
            <a:ext cx="6408738" cy="121602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09148"/>
            <a:ext cx="5832648" cy="138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5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Κινητικές εξισώσεις από τον μηχανισμό της αντίδρασης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073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Αντιδράσεις με </a:t>
            </a:r>
            <a:r>
              <a:rPr lang="el-GR" sz="1800" dirty="0" smtClean="0"/>
              <a:t>πολύπλοκο </a:t>
            </a:r>
            <a:r>
              <a:rPr lang="el-GR" sz="1800" dirty="0"/>
              <a:t>μηχανισμό</a:t>
            </a:r>
          </a:p>
          <a:p>
            <a:pPr marL="0" indent="0">
              <a:buFontTx/>
              <a:buNone/>
            </a:pPr>
            <a:r>
              <a:rPr lang="el-GR" sz="1800" dirty="0"/>
              <a:t>Π.χ. </a:t>
            </a:r>
            <a:r>
              <a:rPr lang="en-US" sz="1800" dirty="0"/>
              <a:t>H</a:t>
            </a:r>
            <a:r>
              <a:rPr lang="en-US" sz="1800" baseline="-25000" dirty="0"/>
              <a:t>2</a:t>
            </a:r>
            <a:r>
              <a:rPr lang="en-US" sz="1800" dirty="0"/>
              <a:t> + Br</a:t>
            </a:r>
            <a:r>
              <a:rPr lang="en-US" sz="1800" baseline="-25000" dirty="0"/>
              <a:t>2</a:t>
            </a:r>
            <a:r>
              <a:rPr lang="en-US" sz="1800" dirty="0"/>
              <a:t>  </a:t>
            </a:r>
            <a:r>
              <a:rPr lang="en-US" sz="1800" dirty="0">
                <a:sym typeface="Symbol" pitchFamily="18" charset="2"/>
              </a:rPr>
              <a:t>  2HBr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Μέθοδος : εξαγωγή θεωρητικής κινητικής εξίσωσης – σύγκριση με την πειραματική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ή σύγκριση της ολοκληρωμένης θεωρητικής με τα πειραματικά δεδομένα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Γενική αρχή : σε κάθε στάδιο η ταχύτητα είναι ανάλογη του γινομένου των συγκεντρώσεων των μορίων, ιόντων, ριζών, </a:t>
            </a:r>
            <a:r>
              <a:rPr lang="el-GR" sz="1800" dirty="0" err="1">
                <a:sym typeface="Symbol" pitchFamily="18" charset="2"/>
              </a:rPr>
              <a:t>κ.λ</a:t>
            </a:r>
            <a:r>
              <a:rPr lang="el-GR" sz="1800" dirty="0">
                <a:sym typeface="Symbol" pitchFamily="18" charset="2"/>
              </a:rPr>
              <a:t>. που συμμετέχουν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Εμπειρικοί κανόνες: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l-GR" sz="1600" dirty="0">
                <a:sym typeface="Symbol" pitchFamily="18" charset="2"/>
              </a:rPr>
              <a:t>Α) ο ρυθμός μεταβολής της συγκέντρωσης μιας ένωσης ισούται με τόσους όρους στην κινητική εξίσωση όσα τα βέλη που εκκινούν ή καταλήγουν στην ένωση αυτή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l-GR" sz="1600" dirty="0">
                <a:sym typeface="Symbol" pitchFamily="18" charset="2"/>
              </a:rPr>
              <a:t>Β) ο κάθε όρος αποτελείται από το γινόμενο της σταθεράς ταχύτητας, </a:t>
            </a:r>
            <a:r>
              <a:rPr lang="en-US" sz="1600" dirty="0">
                <a:sym typeface="Symbol" pitchFamily="18" charset="2"/>
              </a:rPr>
              <a:t>k,</a:t>
            </a:r>
            <a:r>
              <a:rPr lang="el-GR" sz="1600" dirty="0">
                <a:sym typeface="Symbol" pitchFamily="18" charset="2"/>
              </a:rPr>
              <a:t> που αναφέρεται σε κάθε βέλος επί τις συγκεντρώσεις των ουσιών που βρίσκονται στην αρχή του βέλους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l-GR" sz="1600" dirty="0">
                <a:sym typeface="Symbol" pitchFamily="18" charset="2"/>
              </a:rPr>
              <a:t>Γ) το πρόσημο κάθε όρου είναι (+) εάν το αντίστοιχο βέλος καταλήγει στην εξεταζόμενη ουσία και (–) εάν εκκινεί από αυτήν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l-GR" sz="1600" dirty="0">
              <a:sym typeface="Symbol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l-GR" sz="1800" b="1" dirty="0">
                <a:sym typeface="Symbol" pitchFamily="18" charset="2"/>
              </a:rPr>
              <a:t>Διαδοχικές – Αμφίδρομες – Παράλληλες Αντιδράσεις</a:t>
            </a:r>
            <a:endParaRPr lang="en-US" sz="1800" b="1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Κινητικές εξισώσεις από τον μηχανισμό της αντίδρασης (2)</a:t>
            </a:r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1844675"/>
          <a:ext cx="2497137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Εξίσωση" r:id="rId3" imgW="1485900" imgH="1689100" progId="Equation.3">
                  <p:embed/>
                </p:oleObj>
              </mc:Choice>
              <mc:Fallback>
                <p:oleObj name="Εξίσωση" r:id="rId3" imgW="1485900" imgH="1689100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2497137" cy="283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6540975"/>
              </p:ext>
            </p:extLst>
          </p:nvPr>
        </p:nvGraphicFramePr>
        <p:xfrm>
          <a:off x="4211638" y="1052513"/>
          <a:ext cx="39751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5" imgW="2590560" imgH="3314520" progId="Equation.3">
                  <p:embed/>
                </p:oleObj>
              </mc:Choice>
              <mc:Fallback>
                <p:oleObj name="Equation" r:id="rId5" imgW="2590560" imgH="331452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052513"/>
                        <a:ext cx="3975100" cy="508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Ολοκλήρωση θεωρητικών κινητικών εξισώσεων (1)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569325" cy="1223963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Εμπειρικές – Θεωρητικές κινητικές εξισώσεις : διαφορικές εξισώσεις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Ολοκλήρωση : κλασσικές μέθοδοι, ολοκληρωτικοί μετασχηματισμοί </a:t>
            </a:r>
            <a:r>
              <a:rPr lang="el-GR" sz="1600"/>
              <a:t>(</a:t>
            </a:r>
            <a:r>
              <a:rPr lang="en-US" sz="1600"/>
              <a:t>Laplace – </a:t>
            </a:r>
            <a:r>
              <a:rPr lang="el-GR" sz="1600"/>
              <a:t>γραμμικές εξισώσεις πρώτου βαθμού ως προς τις συγκεντρώσεις και τις παραγώγους των)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95536" y="2276872"/>
          <a:ext cx="2788929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Εξίσωση" r:id="rId3" imgW="1485900" imgH="1689100" progId="Equation.3">
                  <p:embed/>
                </p:oleObj>
              </mc:Choice>
              <mc:Fallback>
                <p:oleObj name="Εξίσωση" r:id="rId3" imgW="1485900" imgH="16891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76872"/>
                        <a:ext cx="2788929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131840" y="3140968"/>
          <a:ext cx="5902195" cy="20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Εξίσωση" r:id="rId5" imgW="3048000" imgH="1066800" progId="Equation.3">
                  <p:embed/>
                </p:oleObj>
              </mc:Choice>
              <mc:Fallback>
                <p:oleObj name="Εξίσωση" r:id="rId5" imgW="3048000" imgH="1066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40968"/>
                        <a:ext cx="5902195" cy="20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11 - Ευθύγραμμο βέλος σύνδεσης"/>
          <p:cNvCxnSpPr/>
          <p:nvPr/>
        </p:nvCxnSpPr>
        <p:spPr>
          <a:xfrm flipH="1">
            <a:off x="4572000" y="3717032"/>
            <a:ext cx="27363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Ολοκλήρωση θεωρητικών κινητικών εξισώσεων </a:t>
            </a:r>
            <a:r>
              <a:rPr lang="el-GR" sz="2400" b="1" dirty="0" smtClean="0"/>
              <a:t>(2)</a:t>
            </a:r>
            <a:endParaRPr lang="el-GR" sz="2400" b="1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83568" y="1700808"/>
          <a:ext cx="7444839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Εξίσωση" r:id="rId3" imgW="4191000" imgH="2108200" progId="Equation.3">
                  <p:embed/>
                </p:oleObj>
              </mc:Choice>
              <mc:Fallback>
                <p:oleObj name="Εξίσωση" r:id="rId3" imgW="4191000" imgH="2108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00808"/>
                        <a:ext cx="7444839" cy="3744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Ολοκλήρωση θεωρητικών κινητικών εξισώσεων </a:t>
            </a:r>
            <a:r>
              <a:rPr lang="el-GR" sz="2400" b="1" dirty="0" smtClean="0"/>
              <a:t>(3)</a:t>
            </a:r>
            <a:endParaRPr lang="el-GR" sz="2400" b="1" dirty="0"/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412875"/>
          <a:ext cx="6581775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Εξίσωση" r:id="rId3" imgW="3619500" imgH="2463800" progId="Equation.3">
                  <p:embed/>
                </p:oleObj>
              </mc:Choice>
              <mc:Fallback>
                <p:oleObj name="Εξίσωση" r:id="rId3" imgW="3619500" imgH="24638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12875"/>
                        <a:ext cx="6581775" cy="447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Ολοκλήρωση θεωρητικών κινητικών εξισώσεων (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714488"/>
            <a:ext cx="3744913" cy="373222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Μεταβολή των </a:t>
            </a:r>
            <a:r>
              <a:rPr lang="en-US" sz="1800" dirty="0"/>
              <a:t>C</a:t>
            </a:r>
            <a:r>
              <a:rPr lang="en-US" sz="1800" baseline="-25000" dirty="0"/>
              <a:t>A</a:t>
            </a:r>
            <a:r>
              <a:rPr lang="en-US" sz="1800" dirty="0"/>
              <a:t>, C</a:t>
            </a:r>
            <a:r>
              <a:rPr lang="en-US" sz="1800" baseline="-25000" dirty="0"/>
              <a:t>B</a:t>
            </a:r>
            <a:r>
              <a:rPr lang="en-US" sz="1800" dirty="0"/>
              <a:t> </a:t>
            </a:r>
            <a:r>
              <a:rPr lang="el-GR" sz="1800" dirty="0"/>
              <a:t>και </a:t>
            </a:r>
            <a:r>
              <a:rPr lang="en-US" sz="1800" dirty="0"/>
              <a:t>C</a:t>
            </a:r>
            <a:r>
              <a:rPr lang="el-GR" sz="1800" baseline="-25000" dirty="0"/>
              <a:t>Γ</a:t>
            </a:r>
            <a:r>
              <a:rPr lang="en-US" sz="1800" dirty="0"/>
              <a:t> </a:t>
            </a:r>
            <a:r>
              <a:rPr lang="el-GR" sz="1800" dirty="0"/>
              <a:t>έναντι του χρόνου</a:t>
            </a:r>
          </a:p>
          <a:p>
            <a:pPr marL="0" indent="0">
              <a:buFontTx/>
              <a:buNone/>
            </a:pPr>
            <a:r>
              <a:rPr lang="el-GR" sz="1800" dirty="0"/>
              <a:t>Περίοδος επαγωγής (εκκολαπτική περίοδος) – σημείο </a:t>
            </a:r>
            <a:r>
              <a:rPr lang="el-GR" sz="1800" dirty="0" smtClean="0"/>
              <a:t>καμπής, η </a:t>
            </a:r>
            <a:r>
              <a:rPr lang="en-US" sz="1800" dirty="0" smtClean="0"/>
              <a:t>C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 </a:t>
            </a:r>
            <a:r>
              <a:rPr lang="el-GR" sz="1800" dirty="0" smtClean="0"/>
              <a:t>λαμβάνει την μέγιστη τιμή της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600" dirty="0"/>
              <a:t>Πειραματική ένδειξη για την ύπαρξη διαδοχικών αντιδράσεων</a:t>
            </a:r>
          </a:p>
          <a:p>
            <a:pPr marL="0" indent="0">
              <a:buFontTx/>
              <a:buNone/>
            </a:pPr>
            <a:r>
              <a:rPr lang="el-GR" sz="1600" dirty="0"/>
              <a:t>Αντιδράσεις πολυμερισμού, </a:t>
            </a:r>
            <a:r>
              <a:rPr lang="el-GR" sz="1600" dirty="0" err="1"/>
              <a:t>αποπολυμερισμού</a:t>
            </a:r>
            <a:r>
              <a:rPr lang="el-GR" sz="1600" dirty="0"/>
              <a:t>, διάσπαση ραδιενεργών ισοτόπων, πυρόλυση</a:t>
            </a:r>
          </a:p>
          <a:p>
            <a:pPr marL="0" indent="0">
              <a:buFontTx/>
              <a:buNone/>
            </a:pPr>
            <a:endParaRPr lang="el-GR" sz="1600" dirty="0"/>
          </a:p>
        </p:txBody>
      </p:sp>
      <p:pic>
        <p:nvPicPr>
          <p:cNvPr id="471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484313"/>
            <a:ext cx="4824413" cy="3963987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Μέθοδος της σταθερής κατάστασης (1)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17195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600"/>
              <a:t>Αδυναμία εύρεσης αναλυτικής εξίσωσης – ολοκλήρωση διαφορικής εξίσωσης</a:t>
            </a:r>
          </a:p>
          <a:p>
            <a:pPr marL="0" indent="0">
              <a:buFontTx/>
              <a:buNone/>
            </a:pPr>
            <a:r>
              <a:rPr lang="el-GR" sz="1600"/>
              <a:t>Προβληματική σύγκριση με τις εμπειρικές κινητικές εξισώσεις</a:t>
            </a:r>
          </a:p>
          <a:p>
            <a:pPr marL="0" indent="0">
              <a:buFontTx/>
              <a:buNone/>
            </a:pPr>
            <a:r>
              <a:rPr lang="el-GR" sz="1600"/>
              <a:t>Μέθοδος της σταθερής κατάστασης </a:t>
            </a:r>
            <a:r>
              <a:rPr lang="en-US" sz="1600"/>
              <a:t>(steady state) – </a:t>
            </a:r>
            <a:r>
              <a:rPr lang="el-GR" sz="1600"/>
              <a:t>προσεγγιστική μέθοδος</a:t>
            </a:r>
          </a:p>
          <a:p>
            <a:pPr marL="0" indent="0">
              <a:buFontTx/>
              <a:buNone/>
            </a:pPr>
            <a:r>
              <a:rPr lang="el-GR" sz="1600"/>
              <a:t>Υπόθεση : η συγκέντρωση κάθε ενδιάμεσου είναι σταθερή</a:t>
            </a:r>
          </a:p>
        </p:txBody>
      </p:sp>
      <p:graphicFrame>
        <p:nvGraphicFramePr>
          <p:cNvPr id="4915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268413"/>
          <a:ext cx="4038600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Εξίσωση" r:id="rId3" imgW="2565400" imgH="2082800" progId="Equation.3">
                  <p:embed/>
                </p:oleObj>
              </mc:Choice>
              <mc:Fallback>
                <p:oleObj name="Εξίσωση" r:id="rId3" imgW="2565400" imgH="20828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413"/>
                        <a:ext cx="4038600" cy="327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Μέθοδος της σταθερής κατάστασης (2)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392613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Σύγκριση των αναλυτικών εξισώσεων</a:t>
            </a:r>
          </a:p>
          <a:p>
            <a:pPr marL="0" indent="0">
              <a:buFontTx/>
              <a:buNone/>
            </a:pPr>
            <a:r>
              <a:rPr lang="el-GR" sz="1800" dirty="0" smtClean="0"/>
              <a:t>για </a:t>
            </a:r>
            <a:r>
              <a:rPr lang="el-GR" sz="1800" dirty="0"/>
              <a:t>την εξίσωση της </a:t>
            </a:r>
            <a:r>
              <a:rPr lang="en-US" sz="1800" dirty="0"/>
              <a:t>C</a:t>
            </a:r>
            <a:r>
              <a:rPr lang="en-US" sz="1800" baseline="-25000" dirty="0"/>
              <a:t>B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Προσεγγίσεις :</a:t>
            </a:r>
          </a:p>
          <a:p>
            <a:pPr marL="0" indent="0">
              <a:buFontTx/>
              <a:buAutoNum type="arabicPeriod"/>
            </a:pPr>
            <a:r>
              <a:rPr lang="en-US" sz="1800" dirty="0"/>
              <a:t>k</a:t>
            </a:r>
            <a:r>
              <a:rPr lang="en-US" sz="1800" baseline="-25000" dirty="0"/>
              <a:t>2</a:t>
            </a:r>
            <a:r>
              <a:rPr lang="en-US" sz="1800" dirty="0"/>
              <a:t> &gt;&gt;k</a:t>
            </a:r>
            <a:r>
              <a:rPr lang="en-US" sz="1800" baseline="-25000" dirty="0"/>
              <a:t>1 </a:t>
            </a:r>
            <a:endParaRPr lang="en-US" sz="1800" dirty="0"/>
          </a:p>
          <a:p>
            <a:pPr marL="0" indent="0">
              <a:buFontTx/>
              <a:buAutoNum type="arabicPeriod"/>
            </a:pPr>
            <a:r>
              <a:rPr lang="en-US" sz="1800" dirty="0"/>
              <a:t>e</a:t>
            </a:r>
            <a:r>
              <a:rPr lang="en-US" sz="1800" baseline="30000" dirty="0"/>
              <a:t>-k</a:t>
            </a:r>
            <a:r>
              <a:rPr lang="en-US" sz="1800" baseline="-25000" dirty="0"/>
              <a:t>2</a:t>
            </a:r>
            <a:r>
              <a:rPr lang="en-US" sz="1800" baseline="30000" dirty="0"/>
              <a:t>t</a:t>
            </a:r>
            <a:r>
              <a:rPr lang="el-GR" sz="1800" dirty="0"/>
              <a:t> </a:t>
            </a:r>
            <a:r>
              <a:rPr lang="el-GR" sz="1800" dirty="0">
                <a:sym typeface="Symbol" pitchFamily="18" charset="2"/>
              </a:rPr>
              <a:t></a:t>
            </a:r>
            <a:r>
              <a:rPr lang="en-US" sz="1800" dirty="0">
                <a:sym typeface="Symbol" pitchFamily="18" charset="2"/>
              </a:rPr>
              <a:t> 0  k</a:t>
            </a:r>
            <a:r>
              <a:rPr lang="en-US" sz="1800" baseline="-25000" dirty="0">
                <a:sym typeface="Symbol" pitchFamily="18" charset="2"/>
              </a:rPr>
              <a:t>2</a:t>
            </a:r>
            <a:r>
              <a:rPr lang="en-US" sz="1800" dirty="0">
                <a:sym typeface="Symbol" pitchFamily="18" charset="2"/>
              </a:rPr>
              <a:t>t &gt;&gt;1</a:t>
            </a:r>
            <a:r>
              <a:rPr lang="el-GR" sz="1800" dirty="0">
                <a:sym typeface="Symbol" pitchFamily="18" charset="2"/>
              </a:rPr>
              <a:t>  </a:t>
            </a:r>
            <a:r>
              <a:rPr lang="en-US" sz="1800" dirty="0">
                <a:sym typeface="Symbol" pitchFamily="18" charset="2"/>
              </a:rPr>
              <a:t>t &gt;&gt;1/k</a:t>
            </a:r>
            <a:r>
              <a:rPr lang="en-US" sz="1800" baseline="-25000" dirty="0">
                <a:sym typeface="Symbol" pitchFamily="18" charset="2"/>
              </a:rPr>
              <a:t>2</a:t>
            </a:r>
            <a:endParaRPr lang="en-US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600" dirty="0">
                <a:sym typeface="Symbol" pitchFamily="18" charset="2"/>
              </a:rPr>
              <a:t>Ταχεία διάσπαση του ενδιάμεσου προϊόντος – η συγκέντρωση του είναι πολύ μικρή, περίπου σταθερή με τον χρόνο</a:t>
            </a:r>
          </a:p>
          <a:p>
            <a:pPr marL="0" indent="0">
              <a:buFontTx/>
              <a:buNone/>
            </a:pPr>
            <a:r>
              <a:rPr lang="el-GR" sz="1600" dirty="0">
                <a:sym typeface="Symbol" pitchFamily="18" charset="2"/>
              </a:rPr>
              <a:t>Η μέθοδος μπορεί να εφαρμοσθεί μετά την περίοδο επαγωγής</a:t>
            </a:r>
            <a:endParaRPr lang="en-US" sz="1600" dirty="0">
              <a:sym typeface="Symbol" pitchFamily="18" charset="2"/>
            </a:endParaRPr>
          </a:p>
          <a:p>
            <a:pPr marL="0" indent="0">
              <a:buFontTx/>
              <a:buAutoNum type="arabicPeriod"/>
            </a:pPr>
            <a:endParaRPr lang="el-GR" sz="1800" dirty="0">
              <a:sym typeface="Symbol" pitchFamily="18" charset="2"/>
            </a:endParaRPr>
          </a:p>
        </p:txBody>
      </p:sp>
      <p:graphicFrame>
        <p:nvGraphicFramePr>
          <p:cNvPr id="5120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1125538"/>
          <a:ext cx="3960812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Εξίσωση" r:id="rId3" imgW="2374900" imgH="2159000" progId="Equation.3">
                  <p:embed/>
                </p:oleObj>
              </mc:Choice>
              <mc:Fallback>
                <p:oleObj name="Εξίσωση" r:id="rId3" imgW="2374900" imgH="2159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25538"/>
                        <a:ext cx="3960812" cy="360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4860032" y="1124744"/>
            <a:ext cx="2664296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860032" y="1844824"/>
            <a:ext cx="2016224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860032" y="2636912"/>
            <a:ext cx="3960440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4860032" y="4293096"/>
            <a:ext cx="244827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Μέθοδος της σταθερής κατάστασης (3)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537075" cy="2087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Αλυσωτές αντιδράσεις</a:t>
            </a:r>
          </a:p>
          <a:p>
            <a:pPr marL="0" indent="0">
              <a:buFontTx/>
              <a:buNone/>
            </a:pPr>
            <a:r>
              <a:rPr lang="el-GR" sz="1800"/>
              <a:t>Ενδιάμεσα προϊόντα </a:t>
            </a:r>
            <a:r>
              <a:rPr lang="en-US" sz="1800"/>
              <a:t>H, Br – </a:t>
            </a:r>
            <a:r>
              <a:rPr lang="el-GR" sz="1800"/>
              <a:t>πολύ μικρές συγκεντρώσεις λόγω μεγάλης δραστικότητας</a:t>
            </a:r>
          </a:p>
          <a:p>
            <a:pPr marL="0" indent="0">
              <a:buFontTx/>
              <a:buNone/>
            </a:pPr>
            <a:r>
              <a:rPr lang="el-GR" sz="1800"/>
              <a:t>Χρόνος επαγωγής </a:t>
            </a:r>
            <a:r>
              <a:rPr lang="el-GR" sz="1800">
                <a:sym typeface="Symbol" pitchFamily="18" charset="2"/>
              </a:rPr>
              <a:t> 10</a:t>
            </a:r>
            <a:r>
              <a:rPr lang="el-GR" sz="1800" baseline="30000">
                <a:sym typeface="Symbol" pitchFamily="18" charset="2"/>
              </a:rPr>
              <a:t>-9</a:t>
            </a:r>
            <a:r>
              <a:rPr lang="en-US" sz="1800">
                <a:sym typeface="Symbol" pitchFamily="18" charset="2"/>
              </a:rPr>
              <a:t>s</a:t>
            </a:r>
          </a:p>
          <a:p>
            <a:pPr marL="0" indent="0">
              <a:buFontTx/>
              <a:buNone/>
            </a:pPr>
            <a:endParaRPr lang="el-GR" sz="180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5325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8063" y="1600200"/>
          <a:ext cx="11572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Εξίσωση" r:id="rId3" imgW="114151" imgH="215619" progId="Equation.3">
                  <p:embed/>
                </p:oleObj>
              </mc:Choice>
              <mc:Fallback>
                <p:oleObj name="Εξίσωση" r:id="rId3" imgW="114151" imgH="215619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1600200"/>
                        <a:ext cx="1157287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59338" y="1125538"/>
          <a:ext cx="417671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Εξίσωση" r:id="rId5" imgW="2336800" imgH="812800" progId="Equation.3">
                  <p:embed/>
                </p:oleObj>
              </mc:Choice>
              <mc:Fallback>
                <p:oleObj name="Εξίσωση" r:id="rId5" imgW="2336800" imgH="812800" progId="Equation.3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25538"/>
                        <a:ext cx="4176712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547664" y="3140968"/>
          <a:ext cx="6696075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7" imgW="4089400" imgH="1752600" progId="Equation.3">
                  <p:embed/>
                </p:oleObj>
              </mc:Choice>
              <mc:Fallback>
                <p:oleObj name="Equation" r:id="rId7" imgW="4089400" imgH="1752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140968"/>
                        <a:ext cx="6696075" cy="286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Μέθοδος της σταθερής κατάστασης (4)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4392613" cy="4929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Ταύτιση του μηχανισμού και της αντίστοιχης εξίσωσης με τα πειραματικά δεδομένα</a:t>
            </a:r>
          </a:p>
          <a:p>
            <a:pPr marL="0" indent="0">
              <a:buFontTx/>
              <a:buNone/>
            </a:pPr>
            <a:r>
              <a:rPr lang="el-GR" sz="1800"/>
              <a:t>Το </a:t>
            </a:r>
            <a:r>
              <a:rPr lang="en-US" sz="1800"/>
              <a:t>HBr </a:t>
            </a:r>
            <a:r>
              <a:rPr lang="el-GR" sz="1800"/>
              <a:t>δρα ως παρεμποδιστής</a:t>
            </a:r>
          </a:p>
          <a:p>
            <a:pPr marL="0" indent="0">
              <a:buFontTx/>
              <a:buNone/>
            </a:pPr>
            <a:r>
              <a:rPr lang="el-GR" sz="1600"/>
              <a:t>Εμφάνιση παρεμπόδισης </a:t>
            </a:r>
            <a:r>
              <a:rPr lang="el-GR" sz="1600">
                <a:sym typeface="Symbol" pitchFamily="18" charset="2"/>
              </a:rPr>
              <a:t> ο μηχανισμός προχωρεί με τον σχηματισμό ατόμων ή ελεύθερων ριζών</a:t>
            </a:r>
          </a:p>
        </p:txBody>
      </p:sp>
      <p:graphicFrame>
        <p:nvGraphicFramePr>
          <p:cNvPr id="5632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1341438"/>
          <a:ext cx="410527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Εξίσωση" r:id="rId3" imgW="2120900" imgH="1676400" progId="Equation.3">
                  <p:embed/>
                </p:oleObj>
              </mc:Choice>
              <mc:Fallback>
                <p:oleObj name="Εξίσωση" r:id="rId3" imgW="2120900" imgH="1676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341438"/>
                        <a:ext cx="4105275" cy="324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l-GR" sz="2000" dirty="0"/>
          </a:p>
          <a:p>
            <a:pPr eaLnBrk="1" hangingPunct="1">
              <a:buFontTx/>
              <a:buNone/>
            </a:pPr>
            <a:endParaRPr lang="el-GR" sz="3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1484784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Βασικοί στόχοι είναι η παρουσίαση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Α) των βασικών εννοιών της κινητικής των χημικών αντιδράσεων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Β) των τεχνικών προσδιορισμού της τάξης της κινητικής των χημικών αντιδράσεων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Γ) της εφαρμογής θεωρητικών προτύπων για τον προσδιορισμό του μηχανισμού των χημικών αντιδράσεων και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Δ) της εφαρμογής της κινητικής χημικών αντιδράσεων στην μελέτη της σταθερότητας </a:t>
            </a:r>
            <a:r>
              <a:rPr lang="el-GR" sz="2400" dirty="0" err="1" smtClean="0"/>
              <a:t>βιοδραστικών</a:t>
            </a:r>
            <a:r>
              <a:rPr lang="el-GR" sz="2400" dirty="0" smtClean="0"/>
              <a:t> ενώσεων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33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Ομογενής Κατάλυση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280" cy="5000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Καταλύτες : αύξηση της ταχύτητας χημικής αντίδρασης – δεν υφίστανται καμία μεταβολή</a:t>
            </a:r>
          </a:p>
          <a:p>
            <a:pPr marL="0" indent="0">
              <a:buFontTx/>
              <a:buNone/>
            </a:pPr>
            <a:r>
              <a:rPr lang="el-GR" sz="1800" dirty="0"/>
              <a:t>Θετική κατάλυση </a:t>
            </a:r>
          </a:p>
          <a:p>
            <a:pPr marL="0" indent="0">
              <a:buFontTx/>
              <a:buNone/>
            </a:pPr>
            <a:r>
              <a:rPr lang="el-GR" sz="1800" dirty="0"/>
              <a:t>Αρνητική κατάλυση – </a:t>
            </a:r>
            <a:r>
              <a:rPr lang="el-GR" sz="1800" dirty="0" err="1"/>
              <a:t>παρεμποδιστές</a:t>
            </a:r>
            <a:r>
              <a:rPr lang="el-GR" sz="1800" dirty="0"/>
              <a:t> </a:t>
            </a:r>
            <a:r>
              <a:rPr lang="el-GR" sz="1800" dirty="0" smtClean="0"/>
              <a:t>(μείωση της συγκέντρωσης των, αλλοίωση)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Ομογενής κατάλυση – Ετερογενής κατάλυση</a:t>
            </a:r>
          </a:p>
          <a:p>
            <a:pPr marL="0" indent="0">
              <a:buFontTx/>
              <a:buNone/>
            </a:pPr>
            <a:r>
              <a:rPr lang="el-GR" sz="1800" dirty="0"/>
              <a:t>Ταχύτητα </a:t>
            </a:r>
            <a:r>
              <a:rPr lang="el-GR" sz="1800" dirty="0" err="1"/>
              <a:t>καταλυόμενης</a:t>
            </a:r>
            <a:r>
              <a:rPr lang="el-GR" sz="1800" dirty="0"/>
              <a:t> αντίδρασης ανάλογη της συγκέντρωσης του καταλύτη</a:t>
            </a:r>
          </a:p>
          <a:p>
            <a:pPr marL="0" indent="0">
              <a:buFontTx/>
              <a:buNone/>
            </a:pPr>
            <a:r>
              <a:rPr lang="el-GR" sz="1800" dirty="0"/>
              <a:t>Ομογενή κατάλυση : η παρουσία καταλύτη μετατρέπει τον μηχανισμό σε άλλο μηχανισμό με μεγαλύτερη ταχύτητα</a:t>
            </a:r>
          </a:p>
          <a:p>
            <a:pPr marL="0" indent="0">
              <a:buFontTx/>
              <a:buNone/>
            </a:pPr>
            <a:r>
              <a:rPr lang="el-GR" sz="1800" dirty="0"/>
              <a:t>Δεν μεταβάλλεται η θέση της χημικής ισορροπίας αλλά μόνο ο χρόνος αποκατάστασης της (καταλύει και τις δύο φορές της αντίδρασης)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Κατάλυση από οξέα ή βάσεις </a:t>
            </a:r>
          </a:p>
          <a:p>
            <a:pPr marL="0" indent="0">
              <a:buFontTx/>
              <a:buNone/>
            </a:pPr>
            <a:r>
              <a:rPr lang="en-US" sz="1800" dirty="0"/>
              <a:t>S </a:t>
            </a:r>
            <a:r>
              <a:rPr lang="el-GR" sz="1800" dirty="0"/>
              <a:t>: υπόστρωμα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Ομογενής Κατάλυση (2)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569325" cy="22320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b="1" dirty="0"/>
              <a:t>Αντίδραση σε δύο στάδια</a:t>
            </a:r>
          </a:p>
          <a:p>
            <a:pPr marL="0" indent="0">
              <a:buFontTx/>
              <a:buNone/>
            </a:pPr>
            <a:r>
              <a:rPr lang="el-GR" sz="1800" dirty="0"/>
              <a:t>Α) πρόσληψη πρωτονίου από το υπόστρωμα</a:t>
            </a:r>
          </a:p>
          <a:p>
            <a:pPr marL="0" indent="0">
              <a:buFontTx/>
              <a:buNone/>
            </a:pPr>
            <a:r>
              <a:rPr lang="el-GR" sz="1800" dirty="0"/>
              <a:t>Β) διάσπαση του </a:t>
            </a:r>
            <a:r>
              <a:rPr lang="el-GR" sz="1800" dirty="0" err="1"/>
              <a:t>πρωτονιωμένου</a:t>
            </a:r>
            <a:r>
              <a:rPr lang="el-GR" sz="1800" dirty="0"/>
              <a:t> υποστρώματος</a:t>
            </a:r>
          </a:p>
          <a:p>
            <a:pPr marL="0" indent="0">
              <a:buFontTx/>
              <a:buNone/>
            </a:pPr>
            <a:r>
              <a:rPr lang="el-GR" sz="1800" dirty="0"/>
              <a:t>	</a:t>
            </a:r>
            <a:r>
              <a:rPr lang="el-GR" sz="1800" u="sng" dirty="0"/>
              <a:t>Πρωτολυτικός</a:t>
            </a:r>
            <a:r>
              <a:rPr lang="el-GR" sz="1800" dirty="0"/>
              <a:t> μηχανισμός (μεταφορά Η</a:t>
            </a:r>
            <a:r>
              <a:rPr lang="el-GR" sz="1800" baseline="30000" dirty="0"/>
              <a:t>+</a:t>
            </a:r>
            <a:r>
              <a:rPr lang="el-GR" sz="1800" dirty="0"/>
              <a:t> σε μόριο του διαλύτη)</a:t>
            </a:r>
          </a:p>
          <a:p>
            <a:pPr marL="0" indent="0">
              <a:buFontTx/>
              <a:buNone/>
            </a:pPr>
            <a:r>
              <a:rPr lang="el-GR" sz="1800" dirty="0"/>
              <a:t>	</a:t>
            </a:r>
            <a:r>
              <a:rPr lang="el-GR" sz="1800" u="sng" dirty="0" err="1"/>
              <a:t>Πρωτοτροπικός</a:t>
            </a:r>
            <a:r>
              <a:rPr lang="el-GR" sz="1800" dirty="0"/>
              <a:t> μηχανισμός (μεταφορά Η</a:t>
            </a:r>
            <a:r>
              <a:rPr lang="el-GR" sz="1800" baseline="30000" dirty="0"/>
              <a:t>+</a:t>
            </a:r>
            <a:r>
              <a:rPr lang="el-GR" sz="1800" dirty="0"/>
              <a:t> σε μόριο διαλυμένης βάσης Β)</a:t>
            </a:r>
          </a:p>
          <a:p>
            <a:pPr marL="0" indent="0">
              <a:buFontTx/>
              <a:buNone/>
            </a:pPr>
            <a:r>
              <a:rPr lang="el-GR" sz="1800" dirty="0"/>
              <a:t>Εφαρμογή της μεθόδου της σταθερής κατάστασης για το ενδιάμεσο προϊόν </a:t>
            </a:r>
            <a:r>
              <a:rPr lang="en-US" sz="1800" dirty="0"/>
              <a:t>SH</a:t>
            </a:r>
            <a:r>
              <a:rPr lang="en-US" sz="1800" baseline="30000" dirty="0"/>
              <a:t>+</a:t>
            </a:r>
            <a:endParaRPr lang="el-GR" sz="1800" dirty="0"/>
          </a:p>
        </p:txBody>
      </p:sp>
      <p:graphicFrame>
        <p:nvGraphicFramePr>
          <p:cNvPr id="593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776" y="3284984"/>
          <a:ext cx="5327650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Εξίσωση" r:id="rId3" imgW="2959100" imgH="1651000" progId="Equation.3">
                  <p:embed/>
                </p:oleObj>
              </mc:Choice>
              <mc:Fallback>
                <p:oleObj name="Εξίσωση" r:id="rId3" imgW="2959100" imgH="1651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84984"/>
                        <a:ext cx="5327650" cy="297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39552" y="3861048"/>
            <a:ext cx="17813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Πρωτολυτικός</a:t>
            </a:r>
          </a:p>
          <a:p>
            <a:pPr>
              <a:spcBef>
                <a:spcPts val="1200"/>
              </a:spcBef>
            </a:pPr>
            <a:r>
              <a:rPr lang="el-GR" dirty="0" err="1" smtClean="0"/>
              <a:t>Πρωτοτροπικός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Ομογενής Κατάλυση (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184775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b="1" u="sng" dirty="0"/>
              <a:t>Πρωτολυτικός Μηχανισμός</a:t>
            </a:r>
          </a:p>
          <a:p>
            <a:pPr marL="0" indent="0">
              <a:buFontTx/>
              <a:buNone/>
            </a:pPr>
            <a:r>
              <a:rPr lang="el-GR" sz="1800" dirty="0"/>
              <a:t>Ταχύτητα </a:t>
            </a:r>
            <a:r>
              <a:rPr lang="el-GR" sz="1800" dirty="0">
                <a:sym typeface="Symbol" pitchFamily="18" charset="2"/>
              </a:rPr>
              <a:t> αρχική ταχύτητα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Μικρή συγκέντρωση του </a:t>
            </a:r>
            <a:r>
              <a:rPr lang="en-US" sz="1800" dirty="0">
                <a:sym typeface="Symbol" pitchFamily="18" charset="2"/>
              </a:rPr>
              <a:t>SH</a:t>
            </a:r>
            <a:r>
              <a:rPr lang="en-US" sz="1800" baseline="30000" dirty="0">
                <a:sym typeface="Symbol" pitchFamily="18" charset="2"/>
              </a:rPr>
              <a:t>+</a:t>
            </a:r>
            <a:r>
              <a:rPr lang="el-GR" sz="1800" dirty="0">
                <a:sym typeface="Symbol" pitchFamily="18" charset="2"/>
              </a:rPr>
              <a:t> : οι συγκεντρώσεις των </a:t>
            </a:r>
            <a:r>
              <a:rPr lang="en-US" sz="1800" dirty="0">
                <a:sym typeface="Symbol" pitchFamily="18" charset="2"/>
              </a:rPr>
              <a:t>S </a:t>
            </a:r>
            <a:r>
              <a:rPr lang="el-GR" sz="1800" dirty="0">
                <a:sym typeface="Symbol" pitchFamily="18" charset="2"/>
              </a:rPr>
              <a:t>και ΗΒ είναι σταθερές</a:t>
            </a:r>
          </a:p>
          <a:p>
            <a:pPr marL="0" indent="0">
              <a:buFontTx/>
              <a:buNone/>
            </a:pPr>
            <a:endParaRPr lang="el-GR" sz="9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Α) </a:t>
            </a: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-1</a:t>
            </a:r>
            <a:r>
              <a:rPr lang="en-US" sz="1800" dirty="0">
                <a:sym typeface="Symbol" pitchFamily="18" charset="2"/>
              </a:rPr>
              <a:t>[B] &gt;&gt; k</a:t>
            </a:r>
            <a:r>
              <a:rPr lang="en-US" sz="1800" baseline="-25000" dirty="0">
                <a:sym typeface="Symbol" pitchFamily="18" charset="2"/>
              </a:rPr>
              <a:t>2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l-GR" sz="1800" dirty="0">
                <a:sym typeface="Symbol" pitchFamily="18" charset="2"/>
              </a:rPr>
              <a:t>: αργή διάσπαση του </a:t>
            </a:r>
            <a:r>
              <a:rPr lang="en-US" sz="1800" dirty="0">
                <a:sym typeface="Symbol" pitchFamily="18" charset="2"/>
              </a:rPr>
              <a:t>SH</a:t>
            </a:r>
            <a:r>
              <a:rPr lang="el-GR" sz="1800" baseline="30000" dirty="0">
                <a:sym typeface="Symbol" pitchFamily="18" charset="2"/>
              </a:rPr>
              <a:t>+</a:t>
            </a:r>
            <a:r>
              <a:rPr lang="el-GR" sz="1800" dirty="0">
                <a:sym typeface="Symbol" pitchFamily="18" charset="2"/>
              </a:rPr>
              <a:t> στα προϊόντα – γρήγορος </a:t>
            </a:r>
            <a:r>
              <a:rPr lang="el-GR" sz="1800" dirty="0" err="1">
                <a:sym typeface="Symbol" pitchFamily="18" charset="2"/>
              </a:rPr>
              <a:t>επανασχηματισμός</a:t>
            </a:r>
            <a:r>
              <a:rPr lang="el-GR" sz="1800" dirty="0">
                <a:sym typeface="Symbol" pitchFamily="18" charset="2"/>
              </a:rPr>
              <a:t> των αντιδρώντων – </a:t>
            </a:r>
            <a:r>
              <a:rPr lang="el-GR" sz="1800" dirty="0" err="1">
                <a:sym typeface="Symbol" pitchFamily="18" charset="2"/>
              </a:rPr>
              <a:t>Σύμπλοκο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Arrhenius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Διάσταση οξέος 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Εξάρτηση της ταχύτητας από την συγκέντρωση των Η</a:t>
            </a:r>
            <a:r>
              <a:rPr lang="el-GR" sz="1800" baseline="30000" dirty="0">
                <a:sym typeface="Symbol" pitchFamily="18" charset="2"/>
              </a:rPr>
              <a:t>+</a:t>
            </a:r>
            <a:r>
              <a:rPr lang="el-GR" sz="1800" dirty="0">
                <a:sym typeface="Symbol" pitchFamily="18" charset="2"/>
              </a:rPr>
              <a:t> και όχι από την συγκέντρωση του οξέος </a:t>
            </a:r>
          </a:p>
          <a:p>
            <a:pPr marL="0" indent="0">
              <a:buFontTx/>
              <a:buNone/>
            </a:pPr>
            <a:r>
              <a:rPr lang="el-GR" sz="1600" b="1" dirty="0" smtClean="0">
                <a:sym typeface="Symbol" pitchFamily="18" charset="2"/>
              </a:rPr>
              <a:t>Ειδική </a:t>
            </a:r>
            <a:r>
              <a:rPr lang="el-GR" sz="1600" b="1" dirty="0">
                <a:sym typeface="Symbol" pitchFamily="18" charset="2"/>
              </a:rPr>
              <a:t>όξινη </a:t>
            </a:r>
            <a:r>
              <a:rPr lang="el-GR" sz="1600" b="1" dirty="0" smtClean="0">
                <a:sym typeface="Symbol" pitchFamily="18" charset="2"/>
              </a:rPr>
              <a:t>κατάλυση</a:t>
            </a:r>
            <a:endParaRPr lang="el-GR" sz="1600" b="1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600" dirty="0">
                <a:sym typeface="Symbol" pitchFamily="18" charset="2"/>
              </a:rPr>
              <a:t>Υδρόλυση εστέρων, ιμβερτοποίηση καλαμοσακχάρου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Β)</a:t>
            </a:r>
            <a:r>
              <a:rPr lang="el-GR" sz="16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-1</a:t>
            </a:r>
            <a:r>
              <a:rPr lang="en-US" sz="1800" dirty="0">
                <a:sym typeface="Symbol" pitchFamily="18" charset="2"/>
              </a:rPr>
              <a:t>[B] </a:t>
            </a:r>
            <a:r>
              <a:rPr lang="el-GR" sz="1800" dirty="0">
                <a:sym typeface="Symbol" pitchFamily="18" charset="2"/>
              </a:rPr>
              <a:t>&lt;&lt;</a:t>
            </a:r>
            <a:r>
              <a:rPr lang="en-US" sz="1800" dirty="0">
                <a:sym typeface="Symbol" pitchFamily="18" charset="2"/>
              </a:rPr>
              <a:t> k</a:t>
            </a:r>
            <a:r>
              <a:rPr lang="en-US" sz="1800" baseline="-25000" dirty="0">
                <a:sym typeface="Symbol" pitchFamily="18" charset="2"/>
              </a:rPr>
              <a:t>2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l-GR" sz="1800" dirty="0">
                <a:sym typeface="Symbol" pitchFamily="18" charset="2"/>
              </a:rPr>
              <a:t>: ταχεία διάσπαση του </a:t>
            </a:r>
            <a:r>
              <a:rPr lang="en-US" sz="1800" dirty="0">
                <a:sym typeface="Symbol" pitchFamily="18" charset="2"/>
              </a:rPr>
              <a:t>SH</a:t>
            </a:r>
            <a:r>
              <a:rPr lang="el-GR" sz="1800" baseline="30000" dirty="0">
                <a:sym typeface="Symbol" pitchFamily="18" charset="2"/>
              </a:rPr>
              <a:t>+</a:t>
            </a:r>
            <a:r>
              <a:rPr lang="el-GR" sz="1800" dirty="0">
                <a:sym typeface="Symbol" pitchFamily="18" charset="2"/>
              </a:rPr>
              <a:t> στα προϊόντα – καθορίζον την ταχύτητα στάδιο ο σχηματισμός του </a:t>
            </a:r>
            <a:r>
              <a:rPr lang="en-US" sz="1800" dirty="0">
                <a:sym typeface="Symbol" pitchFamily="18" charset="2"/>
              </a:rPr>
              <a:t>SH</a:t>
            </a:r>
            <a:r>
              <a:rPr lang="en-US" sz="1800" baseline="30000" dirty="0">
                <a:sym typeface="Symbol" pitchFamily="18" charset="2"/>
              </a:rPr>
              <a:t>+</a:t>
            </a:r>
            <a:r>
              <a:rPr lang="el-GR" sz="1800" dirty="0">
                <a:sym typeface="Symbol" pitchFamily="18" charset="2"/>
              </a:rPr>
              <a:t> – </a:t>
            </a:r>
            <a:r>
              <a:rPr lang="el-GR" sz="1800" dirty="0" err="1">
                <a:sym typeface="Symbol" pitchFamily="18" charset="2"/>
              </a:rPr>
              <a:t>Σύμπλοκο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Van’t</a:t>
            </a:r>
            <a:r>
              <a:rPr lang="en-US" sz="1800" dirty="0">
                <a:sym typeface="Symbol" pitchFamily="18" charset="2"/>
              </a:rPr>
              <a:t> Hoff</a:t>
            </a:r>
          </a:p>
          <a:p>
            <a:pPr marL="0" indent="0">
              <a:buFontTx/>
              <a:buNone/>
            </a:pPr>
            <a:r>
              <a:rPr lang="el-GR" sz="1600" b="1" dirty="0">
                <a:sym typeface="Symbol" pitchFamily="18" charset="2"/>
              </a:rPr>
              <a:t>Γενική όξινη κατάλυση</a:t>
            </a:r>
          </a:p>
        </p:txBody>
      </p:sp>
      <p:graphicFrame>
        <p:nvGraphicFramePr>
          <p:cNvPr id="6144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364163" y="1412875"/>
          <a:ext cx="35814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Εξίσωση" r:id="rId3" imgW="2044700" imgH="2260600" progId="Equation.3">
                  <p:embed/>
                </p:oleObj>
              </mc:Choice>
              <mc:Fallback>
                <p:oleObj name="Εξίσωση" r:id="rId3" imgW="2044700" imgH="22606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412875"/>
                        <a:ext cx="3581400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Ομογενής Κατάλυση (4)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7129463" cy="1223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b="1" u="sng" dirty="0" err="1"/>
              <a:t>Πρωτοτροπικός</a:t>
            </a:r>
            <a:r>
              <a:rPr lang="el-GR" sz="1800" b="1" u="sng" dirty="0"/>
              <a:t> μηχανισμός</a:t>
            </a:r>
          </a:p>
          <a:p>
            <a:pPr marL="0" indent="0">
              <a:buFontTx/>
              <a:buNone/>
            </a:pPr>
            <a:r>
              <a:rPr lang="el-GR" sz="1800" dirty="0"/>
              <a:t>Εφαρμογή της μεθόδου της σταθερής κατάστασης</a:t>
            </a:r>
          </a:p>
          <a:p>
            <a:pPr marL="0" indent="0">
              <a:buFontTx/>
              <a:buNone/>
            </a:pPr>
            <a:r>
              <a:rPr lang="el-GR" sz="1800" dirty="0"/>
              <a:t>Γενική όξινη κατάλυση – ανεξάρτητα από το είδος του </a:t>
            </a:r>
            <a:r>
              <a:rPr lang="el-GR" sz="1800" dirty="0" err="1"/>
              <a:t>συμπλόκου</a:t>
            </a:r>
            <a:endParaRPr lang="el-GR" sz="1800" dirty="0"/>
          </a:p>
        </p:txBody>
      </p:sp>
      <p:graphicFrame>
        <p:nvGraphicFramePr>
          <p:cNvPr id="6349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491880" y="2420888"/>
          <a:ext cx="5243965" cy="331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Εξίσωση" r:id="rId3" imgW="3136900" imgH="1981200" progId="Equation.3">
                  <p:embed/>
                </p:oleObj>
              </mc:Choice>
              <mc:Fallback>
                <p:oleObj name="Εξίσωση" r:id="rId3" imgW="3136900" imgH="1981200" progId="Equation.3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20888"/>
                        <a:ext cx="5243965" cy="331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323528" y="2348880"/>
          <a:ext cx="2886934" cy="143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Εξίσωση" r:id="rId5" imgW="1485900" imgH="736600" progId="Equation.3">
                  <p:embed/>
                </p:oleObj>
              </mc:Choice>
              <mc:Fallback>
                <p:oleObj name="Εξίσωση" r:id="rId5" imgW="1485900" imgH="736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48880"/>
                        <a:ext cx="2886934" cy="1434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Ενζυμική κατάλυση (1)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571612"/>
            <a:ext cx="8501122" cy="298092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dirty="0"/>
              <a:t>Εξάρτηση της ταχύτητας χημικής </a:t>
            </a:r>
            <a:r>
              <a:rPr lang="el-GR" sz="2000" dirty="0" smtClean="0"/>
              <a:t>αντίδρασης</a:t>
            </a:r>
            <a:r>
              <a:rPr lang="en-US" sz="2000" dirty="0" smtClean="0"/>
              <a:t> </a:t>
            </a:r>
            <a:r>
              <a:rPr lang="el-GR" sz="2000" dirty="0" smtClean="0"/>
              <a:t>από την παρουσία ενζύμου</a:t>
            </a:r>
            <a:endParaRPr lang="el-GR" sz="2000" dirty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l-GR" sz="2000" dirty="0"/>
              <a:t>Α) είναι ανάλογη της συγκέντρωσης του ενζύμου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l-GR" sz="2000" dirty="0"/>
              <a:t>Β) </a:t>
            </a:r>
            <a:r>
              <a:rPr lang="el-GR" sz="2000" dirty="0" smtClean="0"/>
              <a:t>παρατηρείται γραμμική </a:t>
            </a:r>
            <a:r>
              <a:rPr lang="el-GR" sz="2000" dirty="0"/>
              <a:t>μεταβολή για μικρές συγκεντρώσεις υποστρώματος και ανεξάρτητη του υποστρώματος σε μεγαλύτερες συγκεντρώσεις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l-GR" sz="2000" dirty="0"/>
              <a:t>(πρώτης τάξεως – μηδενικής τάξεως</a:t>
            </a:r>
            <a:r>
              <a:rPr lang="el-GR" sz="2000" dirty="0" smtClean="0"/>
              <a:t>)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l-GR" sz="2000" dirty="0" smtClean="0"/>
              <a:t>Γ) επίτευξη οριακής μέγιστης ταχύτητας </a:t>
            </a:r>
            <a:endParaRPr lang="el-GR" sz="2000" dirty="0"/>
          </a:p>
          <a:p>
            <a:pPr marL="0" indent="0">
              <a:buFontTx/>
              <a:buNone/>
            </a:pPr>
            <a:endParaRPr lang="el-GR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Ενζυμική κατάλυση (2)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3744913" cy="4857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err="1"/>
              <a:t>Michaelis-Menten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Σχηματισμός </a:t>
            </a:r>
            <a:r>
              <a:rPr lang="el-GR" sz="1800" dirty="0" err="1"/>
              <a:t>συμπλόκου</a:t>
            </a:r>
            <a:r>
              <a:rPr lang="el-GR" sz="1800" dirty="0"/>
              <a:t> </a:t>
            </a:r>
            <a:r>
              <a:rPr lang="en-US" sz="1800" dirty="0"/>
              <a:t>ES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Εφαρμογή της μεθόδου </a:t>
            </a:r>
            <a:r>
              <a:rPr lang="el-GR" sz="1800" dirty="0" smtClean="0"/>
              <a:t>σταθερής </a:t>
            </a:r>
            <a:r>
              <a:rPr lang="el-GR" sz="1800" dirty="0"/>
              <a:t>κατάστασης</a:t>
            </a:r>
          </a:p>
          <a:p>
            <a:pPr marL="0" indent="0">
              <a:buFontTx/>
              <a:buNone/>
            </a:pPr>
            <a:r>
              <a:rPr lang="el-GR" sz="1800" dirty="0"/>
              <a:t>[</a:t>
            </a:r>
            <a:r>
              <a:rPr lang="en-US" sz="1800" dirty="0"/>
              <a:t>S]</a:t>
            </a:r>
            <a:r>
              <a:rPr lang="en-US" sz="1800" baseline="-25000" dirty="0"/>
              <a:t>0</a:t>
            </a:r>
            <a:r>
              <a:rPr lang="en-US" sz="1800" dirty="0"/>
              <a:t> &gt;&gt;[E]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 </a:t>
            </a:r>
            <a:r>
              <a:rPr lang="el-GR" sz="1800" dirty="0">
                <a:sym typeface="Symbol" pitchFamily="18" charset="2"/>
              </a:rPr>
              <a:t>σημαντική ποσότητα ενζύμου </a:t>
            </a:r>
            <a:r>
              <a:rPr lang="el-GR" sz="1800" dirty="0" err="1">
                <a:sym typeface="Symbol" pitchFamily="18" charset="2"/>
              </a:rPr>
              <a:t>συμπλοκοποιημένη</a:t>
            </a:r>
            <a:endParaRPr lang="el-GR" sz="1800" dirty="0"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l-GR" sz="1800" dirty="0" smtClean="0">
                <a:sym typeface="Symbol" pitchFamily="18" charset="2"/>
              </a:rPr>
              <a:t>Ισοζύγιο μάζας για το ένζυμο</a:t>
            </a: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 smtClean="0">
                <a:sym typeface="Symbol" pitchFamily="18" charset="2"/>
              </a:rPr>
              <a:t>Σταθερά </a:t>
            </a:r>
            <a:r>
              <a:rPr lang="en-US" sz="1800" dirty="0" err="1">
                <a:sym typeface="Symbol" pitchFamily="18" charset="2"/>
              </a:rPr>
              <a:t>MIchaelis</a:t>
            </a:r>
            <a:r>
              <a:rPr lang="en-US" sz="1800" dirty="0">
                <a:sym typeface="Symbol" pitchFamily="18" charset="2"/>
              </a:rPr>
              <a:t>, </a:t>
            </a:r>
          </a:p>
          <a:p>
            <a:pPr marL="0" indent="0">
              <a:buFontTx/>
              <a:buNone/>
            </a:pP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m</a:t>
            </a:r>
            <a:r>
              <a:rPr lang="en-US" sz="1800" dirty="0">
                <a:sym typeface="Symbol" pitchFamily="18" charset="2"/>
              </a:rPr>
              <a:t> =</a:t>
            </a:r>
            <a:r>
              <a:rPr lang="el-GR" sz="1800" dirty="0">
                <a:sym typeface="Symbol" pitchFamily="18" charset="2"/>
              </a:rPr>
              <a:t> (</a:t>
            </a: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-1</a:t>
            </a:r>
            <a:r>
              <a:rPr lang="en-US" sz="1800" dirty="0">
                <a:sym typeface="Symbol" pitchFamily="18" charset="2"/>
              </a:rPr>
              <a:t> + k</a:t>
            </a:r>
            <a:r>
              <a:rPr lang="en-US" sz="1800" baseline="-25000" dirty="0">
                <a:sym typeface="Symbol" pitchFamily="18" charset="2"/>
              </a:rPr>
              <a:t>2</a:t>
            </a:r>
            <a:r>
              <a:rPr lang="en-US" sz="1800" dirty="0">
                <a:sym typeface="Symbol" pitchFamily="18" charset="2"/>
              </a:rPr>
              <a:t>)/k</a:t>
            </a:r>
            <a:r>
              <a:rPr lang="en-US" sz="1800" baseline="-25000" dirty="0">
                <a:sym typeface="Symbol" pitchFamily="18" charset="2"/>
              </a:rPr>
              <a:t>1</a:t>
            </a:r>
            <a:endParaRPr lang="en-US" sz="1800" dirty="0">
              <a:sym typeface="Symbol" pitchFamily="18" charset="2"/>
            </a:endParaRPr>
          </a:p>
        </p:txBody>
      </p:sp>
      <p:graphicFrame>
        <p:nvGraphicFramePr>
          <p:cNvPr id="6758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8938" y="1268413"/>
          <a:ext cx="4419600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Εξίσωση" r:id="rId3" imgW="2654300" imgH="2705100" progId="Equation.3">
                  <p:embed/>
                </p:oleObj>
              </mc:Choice>
              <mc:Fallback>
                <p:oleObj name="Εξίσωση" r:id="rId3" imgW="2654300" imgH="27051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1268413"/>
                        <a:ext cx="4419600" cy="450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Ενζυμική κατάλυση (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752975" cy="5543550"/>
          </a:xfrm>
        </p:spPr>
        <p:txBody>
          <a:bodyPr/>
          <a:lstStyle/>
          <a:p>
            <a:pPr marL="0" indent="0">
              <a:spcBef>
                <a:spcPct val="35000"/>
              </a:spcBef>
              <a:buFontTx/>
              <a:buAutoNum type="alphaLcParenR"/>
            </a:pPr>
            <a:r>
              <a:rPr lang="el-GR" sz="1800" dirty="0"/>
              <a:t> </a:t>
            </a:r>
            <a:r>
              <a:rPr lang="en-US" sz="1800" b="1" dirty="0"/>
              <a:t>[S] &lt;&lt; K</a:t>
            </a:r>
            <a:r>
              <a:rPr lang="en-US" sz="1800" b="1" baseline="-25000" dirty="0"/>
              <a:t>m</a:t>
            </a:r>
            <a:r>
              <a:rPr lang="en-US" sz="1800" b="1" dirty="0"/>
              <a:t> </a:t>
            </a:r>
            <a:r>
              <a:rPr lang="el-GR" sz="1800" dirty="0"/>
              <a:t>: ανάλογη της συγκέντρωσης του υποστρώματος – πρώτης τάξεως</a:t>
            </a:r>
          </a:p>
          <a:p>
            <a:pPr marL="0" indent="0">
              <a:spcBef>
                <a:spcPct val="35000"/>
              </a:spcBef>
              <a:buFontTx/>
              <a:buAutoNum type="alphaLcParenR"/>
            </a:pPr>
            <a:r>
              <a:rPr lang="el-GR" sz="1800" dirty="0"/>
              <a:t> </a:t>
            </a:r>
            <a:r>
              <a:rPr lang="en-US" sz="1800" b="1" dirty="0"/>
              <a:t>[S] </a:t>
            </a:r>
            <a:r>
              <a:rPr lang="el-GR" sz="1800" b="1" dirty="0"/>
              <a:t>&gt;&gt;</a:t>
            </a:r>
            <a:r>
              <a:rPr lang="en-US" sz="1800" b="1" dirty="0"/>
              <a:t> K</a:t>
            </a:r>
            <a:r>
              <a:rPr lang="en-US" sz="1800" b="1" baseline="-25000" dirty="0"/>
              <a:t>m</a:t>
            </a:r>
            <a:r>
              <a:rPr lang="en-US" sz="1800" b="1" dirty="0"/>
              <a:t> </a:t>
            </a:r>
            <a:r>
              <a:rPr lang="el-GR" sz="1800" dirty="0"/>
              <a:t>: ανεξάρτητη της συγκέντρωσης του υποστρώματος – μηδενικής τάξεως</a:t>
            </a:r>
          </a:p>
          <a:p>
            <a:pPr marL="0" indent="0">
              <a:spcBef>
                <a:spcPct val="35000"/>
              </a:spcBef>
              <a:buFontTx/>
              <a:buAutoNum type="alphaLcParenR"/>
            </a:pPr>
            <a:r>
              <a:rPr lang="el-GR" sz="1800" dirty="0"/>
              <a:t> </a:t>
            </a:r>
            <a:r>
              <a:rPr lang="en-US" sz="1800" b="1" dirty="0"/>
              <a:t>[S] </a:t>
            </a:r>
            <a:r>
              <a:rPr lang="el-GR" sz="1800" b="1" dirty="0"/>
              <a:t>=</a:t>
            </a:r>
            <a:r>
              <a:rPr lang="en-US" sz="1800" b="1" dirty="0"/>
              <a:t> K</a:t>
            </a:r>
            <a:r>
              <a:rPr lang="en-US" sz="1800" b="1" baseline="-25000" dirty="0"/>
              <a:t>m</a:t>
            </a:r>
            <a:r>
              <a:rPr lang="en-US" sz="1800" b="1" dirty="0"/>
              <a:t> </a:t>
            </a:r>
            <a:r>
              <a:rPr lang="el-GR" sz="1800" dirty="0"/>
              <a:t>: η ταχύτητα ισούται με το ήμισυ της οριακής ταχύτητας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Μη ακριβής προσδιορισμός του </a:t>
            </a:r>
            <a:r>
              <a:rPr lang="en-US" sz="1800" dirty="0"/>
              <a:t>K</a:t>
            </a:r>
            <a:r>
              <a:rPr lang="en-US" sz="1800" baseline="-25000" dirty="0"/>
              <a:t>m</a:t>
            </a:r>
            <a:r>
              <a:rPr lang="el-GR" sz="1800" dirty="0"/>
              <a:t> 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Μετατροπή σε γραμμική μορφή – χρήση του αντιστρόφου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Γραφική παράσταση του 1/</a:t>
            </a:r>
            <a:r>
              <a:rPr lang="en-US" sz="1800" dirty="0"/>
              <a:t>r </a:t>
            </a:r>
            <a:r>
              <a:rPr lang="el-GR" sz="1800" dirty="0"/>
              <a:t>έναντι του 1/[</a:t>
            </a:r>
            <a:r>
              <a:rPr lang="en-US" sz="1800" dirty="0"/>
              <a:t>S]</a:t>
            </a:r>
            <a:r>
              <a:rPr lang="el-GR" sz="1800" dirty="0"/>
              <a:t> δίνει ευθεία με κλίση = </a:t>
            </a:r>
            <a:r>
              <a:rPr lang="en-US" sz="1800" dirty="0"/>
              <a:t>K</a:t>
            </a:r>
            <a:r>
              <a:rPr lang="en-US" sz="1800" baseline="-25000" dirty="0"/>
              <a:t>m</a:t>
            </a:r>
            <a:r>
              <a:rPr lang="en-US" sz="1800" dirty="0"/>
              <a:t>/(k</a:t>
            </a:r>
            <a:r>
              <a:rPr lang="en-US" sz="1800" baseline="-25000" dirty="0"/>
              <a:t>2</a:t>
            </a:r>
            <a:r>
              <a:rPr lang="en-US" sz="1800" dirty="0"/>
              <a:t>[E]</a:t>
            </a:r>
            <a:r>
              <a:rPr lang="en-US" sz="1800" baseline="-25000" dirty="0"/>
              <a:t>0</a:t>
            </a:r>
            <a:r>
              <a:rPr lang="en-US" sz="1800" dirty="0"/>
              <a:t>) </a:t>
            </a:r>
            <a:r>
              <a:rPr lang="el-GR" sz="1800" dirty="0"/>
              <a:t>και τεταγμένη ίση με 1/(</a:t>
            </a:r>
            <a:r>
              <a:rPr lang="en-US" sz="1800" dirty="0"/>
              <a:t>k</a:t>
            </a:r>
            <a:r>
              <a:rPr lang="en-US" sz="1800" baseline="-25000" dirty="0"/>
              <a:t>2</a:t>
            </a:r>
            <a:r>
              <a:rPr lang="en-US" sz="1800" dirty="0"/>
              <a:t>[E]</a:t>
            </a:r>
            <a:r>
              <a:rPr lang="en-US" sz="1800" baseline="-25000" dirty="0"/>
              <a:t>0</a:t>
            </a:r>
            <a:r>
              <a:rPr lang="en-US" sz="1800" dirty="0"/>
              <a:t>)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Διαφορετική επίδραση των σημείων στην ευθεία (περισσότερο τα πρώτα-λιγότερο τα τελευταία)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Χρήση του διπλού αντιστρόφου : γραφική παράσταση του [</a:t>
            </a:r>
            <a:r>
              <a:rPr lang="en-US" sz="1800" dirty="0"/>
              <a:t>S]/r </a:t>
            </a:r>
            <a:r>
              <a:rPr lang="el-GR" sz="1800" dirty="0"/>
              <a:t>έναντι του </a:t>
            </a:r>
            <a:r>
              <a:rPr lang="en-US" sz="1800" dirty="0"/>
              <a:t>[S]</a:t>
            </a:r>
            <a:endParaRPr lang="el-GR" sz="1800" dirty="0"/>
          </a:p>
        </p:txBody>
      </p:sp>
      <p:graphicFrame>
        <p:nvGraphicFramePr>
          <p:cNvPr id="696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1125538"/>
          <a:ext cx="3478213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Εξίσωση" r:id="rId3" imgW="1854200" imgH="2413000" progId="Equation.3">
                  <p:embed/>
                </p:oleObj>
              </mc:Choice>
              <mc:Fallback>
                <p:oleObj name="Εξίσωση" r:id="rId3" imgW="1854200" imgH="2413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125538"/>
                        <a:ext cx="3478213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066800"/>
          </a:xfrm>
        </p:spPr>
        <p:txBody>
          <a:bodyPr/>
          <a:lstStyle/>
          <a:p>
            <a:r>
              <a:rPr lang="el-GR" sz="2400" b="1" dirty="0"/>
              <a:t>Μεταβολή της σταθεράς χημικής αντίδρασης με την θερμοκρασία</a:t>
            </a:r>
            <a:r>
              <a:rPr lang="en-US" sz="2400" b="1" dirty="0"/>
              <a:t> (1)</a:t>
            </a:r>
            <a:endParaRPr lang="el-GR" sz="24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569325" cy="2808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Μηχανισμός στοιχειώδους αντίδρασης</a:t>
            </a:r>
          </a:p>
          <a:p>
            <a:pPr marL="0" indent="0">
              <a:buFontTx/>
              <a:buNone/>
            </a:pPr>
            <a:r>
              <a:rPr lang="el-GR" sz="1800"/>
              <a:t>Η εξάρτηση της ταχύτητας από την συγκέντρωση δίνει πληροφορίες για τα ενδιάμεσα στάδια αλλά όχι για τον μηχανισμό κάθε σταδίου</a:t>
            </a:r>
          </a:p>
          <a:p>
            <a:pPr marL="0" indent="0">
              <a:buFontTx/>
              <a:buNone/>
            </a:pPr>
            <a:r>
              <a:rPr lang="el-GR" sz="1800"/>
              <a:t>Στοιχεία για τα λεπτομερή φαινόμενα κάθε σταδίου μπορούν να αντληθούν από την σταθερά </a:t>
            </a:r>
            <a:r>
              <a:rPr lang="en-US" sz="1800"/>
              <a:t>k = f(T)</a:t>
            </a:r>
            <a:endParaRPr lang="el-GR" sz="1800"/>
          </a:p>
          <a:p>
            <a:pPr marL="0" indent="0">
              <a:buFontTx/>
              <a:buNone/>
            </a:pPr>
            <a:r>
              <a:rPr lang="el-GR" sz="1600"/>
              <a:t>Η αύξηση της θερμοκρασίας οδηγεί σε αύξηση της ταχύτητας αντίδρασης – κατά 10</a:t>
            </a:r>
            <a:r>
              <a:rPr lang="el-GR" sz="1600">
                <a:sym typeface="Symbol" pitchFamily="18" charset="2"/>
              </a:rPr>
              <a:t></a:t>
            </a:r>
            <a:r>
              <a:rPr lang="en-US" sz="1600">
                <a:sym typeface="Symbol" pitchFamily="18" charset="2"/>
              </a:rPr>
              <a:t>C </a:t>
            </a:r>
            <a:r>
              <a:rPr lang="el-GR" sz="1600">
                <a:sym typeface="Symbol" pitchFamily="18" charset="2"/>
              </a:rPr>
              <a:t>αύξηση, αυξάνει 2-3 φορές την ταχύτητα χημικής αντίδρασης (δεν είναι γενικός κανόνας)</a:t>
            </a:r>
          </a:p>
          <a:p>
            <a:pPr marL="0" indent="0">
              <a:buFontTx/>
              <a:buNone/>
            </a:pPr>
            <a:r>
              <a:rPr lang="el-GR" sz="1600">
                <a:sym typeface="Symbol" pitchFamily="18" charset="2"/>
              </a:rPr>
              <a:t>Ακριβής σχέση </a:t>
            </a:r>
            <a:r>
              <a:rPr lang="en-US" sz="1600">
                <a:sym typeface="Symbol" pitchFamily="18" charset="2"/>
              </a:rPr>
              <a:t>k </a:t>
            </a:r>
            <a:r>
              <a:rPr lang="el-GR" sz="1600">
                <a:sym typeface="Symbol" pitchFamily="18" charset="2"/>
              </a:rPr>
              <a:t>και </a:t>
            </a:r>
            <a:r>
              <a:rPr lang="en-US" sz="1600">
                <a:sym typeface="Symbol" pitchFamily="18" charset="2"/>
              </a:rPr>
              <a:t>T </a:t>
            </a:r>
            <a:r>
              <a:rPr lang="el-GR" sz="1600">
                <a:sym typeface="Symbol" pitchFamily="18" charset="2"/>
              </a:rPr>
              <a:t>(</a:t>
            </a:r>
            <a:r>
              <a:rPr lang="en-US" sz="1600">
                <a:sym typeface="Symbol" pitchFamily="18" charset="2"/>
              </a:rPr>
              <a:t>HOOD) </a:t>
            </a:r>
          </a:p>
          <a:p>
            <a:pPr marL="0" indent="0">
              <a:buFontTx/>
              <a:buNone/>
            </a:pPr>
            <a:r>
              <a:rPr lang="el-GR" sz="1600">
                <a:sym typeface="Symbol" pitchFamily="18" charset="2"/>
              </a:rPr>
              <a:t>Θεωρητική επεξεργασία </a:t>
            </a:r>
            <a:r>
              <a:rPr lang="en-US" sz="1600">
                <a:sym typeface="Symbol" pitchFamily="18" charset="2"/>
              </a:rPr>
              <a:t>VAN’T HOFF </a:t>
            </a:r>
            <a:r>
              <a:rPr lang="el-GR" sz="1600">
                <a:sym typeface="Symbol" pitchFamily="18" charset="2"/>
              </a:rPr>
              <a:t>και </a:t>
            </a:r>
            <a:r>
              <a:rPr lang="en-US" sz="1600">
                <a:sym typeface="Symbol" pitchFamily="18" charset="2"/>
              </a:rPr>
              <a:t>ARRHENIUS</a:t>
            </a:r>
            <a:endParaRPr lang="el-GR" sz="1600">
              <a:sym typeface="Symbol" pitchFamily="18" charset="2"/>
            </a:endParaRPr>
          </a:p>
        </p:txBody>
      </p:sp>
      <p:graphicFrame>
        <p:nvGraphicFramePr>
          <p:cNvPr id="716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313" y="3933825"/>
          <a:ext cx="381635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Εξίσωση" r:id="rId3" imgW="2184400" imgH="1358900" progId="Equation.3">
                  <p:embed/>
                </p:oleObj>
              </mc:Choice>
              <mc:Fallback>
                <p:oleObj name="Εξίσωση" r:id="rId3" imgW="2184400" imgH="13589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933825"/>
                        <a:ext cx="3816350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2443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εία γραμμή σύνδεσης"/>
          <p:cNvCxnSpPr/>
          <p:nvPr/>
        </p:nvCxnSpPr>
        <p:spPr>
          <a:xfrm flipV="1">
            <a:off x="3707904" y="3284984"/>
            <a:ext cx="0" cy="1008112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Μεταβολή της σταθεράς χημικής αντίδρασης με την θερμοκρασία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611560" y="5157192"/>
            <a:ext cx="804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Αύξηση της θερμοκρασίας οδηγεί σε αύξηση του ποσοστού των μορίων που ξεπερνούν ορισμένη ταχύτητα με συνέπεια κατά την σύγκρουση τους η ολική ενέργεια τους να ξεπερνά την Ενέργεια Ενεργοποίησης για την αντίδραση</a:t>
            </a:r>
            <a:endParaRPr lang="el-GR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Μεταβολή της σταθεράς χημικής αντίδρασης με την θερμοκρασία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464496" cy="27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321" y="1988840"/>
            <a:ext cx="452167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dirty="0" smtClean="0"/>
              <a:t>Ορισμοί</a:t>
            </a:r>
          </a:p>
          <a:p>
            <a:pPr eaLnBrk="1" hangingPunct="1"/>
            <a:r>
              <a:rPr lang="el-GR" sz="2000" dirty="0" smtClean="0"/>
              <a:t>Διάσπαση </a:t>
            </a:r>
            <a:r>
              <a:rPr lang="el-GR" sz="2000" dirty="0" err="1" smtClean="0"/>
              <a:t>βιοδραστικών</a:t>
            </a:r>
            <a:r>
              <a:rPr lang="el-GR" sz="2000" dirty="0" smtClean="0"/>
              <a:t> ενώσεων</a:t>
            </a:r>
          </a:p>
          <a:p>
            <a:pPr eaLnBrk="1" hangingPunct="1"/>
            <a:r>
              <a:rPr lang="el-GR" sz="2000" dirty="0" smtClean="0"/>
              <a:t>Κινητικές εξισώσεις</a:t>
            </a:r>
          </a:p>
          <a:p>
            <a:pPr eaLnBrk="1" hangingPunct="1"/>
            <a:r>
              <a:rPr lang="el-GR" sz="2000" dirty="0" smtClean="0"/>
              <a:t>Διαφορική μέθοδος</a:t>
            </a:r>
          </a:p>
          <a:p>
            <a:pPr eaLnBrk="1" hangingPunct="1"/>
            <a:r>
              <a:rPr lang="el-GR" sz="2000" dirty="0" smtClean="0"/>
              <a:t>Μέθοδος της ολοκλήρωσης</a:t>
            </a:r>
          </a:p>
          <a:p>
            <a:pPr eaLnBrk="1" hangingPunct="1"/>
            <a:r>
              <a:rPr lang="el-GR" sz="2000" dirty="0" smtClean="0"/>
              <a:t>Κινητικές εξισώσεις από τον μηχανισμό της αντίδρασης </a:t>
            </a:r>
          </a:p>
          <a:p>
            <a:pPr eaLnBrk="1" hangingPunct="1"/>
            <a:r>
              <a:rPr lang="el-GR" sz="2000" dirty="0" smtClean="0"/>
              <a:t>Ολοκλήρωση θεωρητικών κινητικών εξισώσεων</a:t>
            </a:r>
          </a:p>
          <a:p>
            <a:pPr eaLnBrk="1" hangingPunct="1"/>
            <a:r>
              <a:rPr lang="el-GR" sz="2000" dirty="0" smtClean="0"/>
              <a:t>Μέθοδος της σταθερής κατάστασης</a:t>
            </a:r>
          </a:p>
          <a:p>
            <a:pPr eaLnBrk="1" hangingPunct="1"/>
            <a:r>
              <a:rPr lang="el-GR" sz="2000" dirty="0" err="1" smtClean="0"/>
              <a:t>Ενζυμική</a:t>
            </a:r>
            <a:r>
              <a:rPr lang="el-GR" sz="2000" dirty="0" smtClean="0"/>
              <a:t> κατάλυση</a:t>
            </a:r>
          </a:p>
          <a:p>
            <a:pPr eaLnBrk="1" hangingPunct="1"/>
            <a:r>
              <a:rPr lang="el-GR" sz="2000" dirty="0" smtClean="0"/>
              <a:t>Μεταβολή της σταθεράς κινητικής εξίσωσης με την θερμοκρασία</a:t>
            </a:r>
          </a:p>
          <a:p>
            <a:pPr eaLnBrk="1" hangingPunct="1"/>
            <a:endParaRPr lang="el-GR" sz="2000" dirty="0" smtClean="0"/>
          </a:p>
          <a:p>
            <a:pPr eaLnBrk="1" hangingPunct="1"/>
            <a:endParaRPr lang="el-GR" sz="2000" dirty="0" smtClean="0"/>
          </a:p>
          <a:p>
            <a:pPr eaLnBrk="1" hangingPunct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Μεταβολή της σταθεράς χημικής αντίδρασης με την θερμοκρασία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400600" cy="32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899592" y="5373216"/>
            <a:ext cx="691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Αλλαγή μηχανισμού της αντίδρασης παρουσία καταλύτη / ενζύμου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Μεταβολή της σταθεράς χημικής αντίδρασης με την θερμοκρασία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737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68538" y="1557338"/>
          <a:ext cx="4665662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Εξίσωση" r:id="rId3" imgW="2717800" imgH="2476500" progId="Equation.3">
                  <p:embed/>
                </p:oleObj>
              </mc:Choice>
              <mc:Fallback>
                <p:oleObj name="Εξίσωση" r:id="rId3" imgW="2717800" imgH="24765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557338"/>
                        <a:ext cx="4665662" cy="425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Μεταβολή της σταθεράς χημικής αντίδρασης με την θερμοκρασία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 dirty="0"/>
              <a:t>A </a:t>
            </a:r>
            <a:r>
              <a:rPr lang="el-GR" sz="1800" dirty="0"/>
              <a:t>: παράγοντας συχνότητας ή </a:t>
            </a:r>
            <a:r>
              <a:rPr lang="el-GR" sz="1800" dirty="0" err="1"/>
              <a:t>προεκθετικός</a:t>
            </a:r>
            <a:r>
              <a:rPr lang="el-GR" sz="1800" dirty="0"/>
              <a:t> παράγοντας</a:t>
            </a:r>
          </a:p>
          <a:p>
            <a:pPr marL="0" indent="0">
              <a:buFontTx/>
              <a:buNone/>
            </a:pPr>
            <a:r>
              <a:rPr lang="el-GR" sz="1800" dirty="0"/>
              <a:t>Ε</a:t>
            </a:r>
            <a:r>
              <a:rPr lang="el-GR" sz="1800" baseline="-25000" dirty="0"/>
              <a:t>α</a:t>
            </a:r>
            <a:r>
              <a:rPr lang="en-US" sz="1800" dirty="0"/>
              <a:t> </a:t>
            </a:r>
            <a:r>
              <a:rPr lang="el-GR" sz="1800" dirty="0"/>
              <a:t>: ενέργεια ενεργοποίησης</a:t>
            </a:r>
          </a:p>
          <a:p>
            <a:pPr marL="0" indent="0">
              <a:buFontTx/>
              <a:buNone/>
            </a:pPr>
            <a:r>
              <a:rPr lang="el-GR" sz="1800" dirty="0"/>
              <a:t>Γραφική παράσταση του </a:t>
            </a:r>
            <a:r>
              <a:rPr lang="en-US" sz="1800" dirty="0" err="1"/>
              <a:t>lnk</a:t>
            </a:r>
            <a:r>
              <a:rPr lang="en-US" sz="1800" dirty="0"/>
              <a:t> </a:t>
            </a:r>
            <a:r>
              <a:rPr lang="el-GR" sz="1800" dirty="0"/>
              <a:t>έναντι του </a:t>
            </a:r>
            <a:r>
              <a:rPr lang="en-US" sz="1800" dirty="0"/>
              <a:t>1/T</a:t>
            </a:r>
            <a:r>
              <a:rPr lang="el-GR" sz="1800" dirty="0"/>
              <a:t> </a:t>
            </a:r>
            <a:r>
              <a:rPr lang="el-GR" sz="1800" dirty="0">
                <a:sym typeface="Symbol" pitchFamily="18" charset="2"/>
              </a:rPr>
              <a:t> ευθεία με κλίση ίση με –Ε</a:t>
            </a:r>
            <a:r>
              <a:rPr lang="el-GR" sz="1800" baseline="-25000" dirty="0">
                <a:sym typeface="Symbol" pitchFamily="18" charset="2"/>
              </a:rPr>
              <a:t>α</a:t>
            </a:r>
            <a:r>
              <a:rPr lang="en-US" sz="1800" dirty="0">
                <a:sym typeface="Symbol" pitchFamily="18" charset="2"/>
              </a:rPr>
              <a:t>/R </a:t>
            </a:r>
            <a:r>
              <a:rPr lang="el-GR" sz="1800" dirty="0">
                <a:sym typeface="Symbol" pitchFamily="18" charset="2"/>
              </a:rPr>
              <a:t>και τεταγμένη ίση με </a:t>
            </a:r>
            <a:r>
              <a:rPr lang="en-US" sz="1800" dirty="0" err="1">
                <a:sym typeface="Symbol" pitchFamily="18" charset="2"/>
              </a:rPr>
              <a:t>lnA</a:t>
            </a:r>
            <a:r>
              <a:rPr lang="el-GR" sz="1800" dirty="0">
                <a:sym typeface="Symbol" pitchFamily="18" charset="2"/>
              </a:rPr>
              <a:t> (υπολογισμός από πειραματικά δεδομένα)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Α) ο παράγοντας συχνότητας έχει τις ίδιες διαστάσεις με την ταχύτητα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Β) η κλίση είναι πάντα αρνητική  η Ε</a:t>
            </a:r>
            <a:r>
              <a:rPr lang="el-GR" sz="1800" baseline="-25000" dirty="0">
                <a:sym typeface="Symbol" pitchFamily="18" charset="2"/>
              </a:rPr>
              <a:t>α</a:t>
            </a:r>
            <a:r>
              <a:rPr lang="el-GR" sz="1800" dirty="0">
                <a:sym typeface="Symbol" pitchFamily="18" charset="2"/>
              </a:rPr>
              <a:t> έχει πάντα θετικές τιμές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Ερμηνεία του παράγοντα συχνότητας με </a:t>
            </a:r>
            <a:endParaRPr lang="el-GR" sz="18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 smtClean="0">
                <a:sym typeface="Symbol" pitchFamily="18" charset="2"/>
              </a:rPr>
              <a:t>	α</a:t>
            </a:r>
            <a:r>
              <a:rPr lang="el-GR" sz="1800" dirty="0">
                <a:sym typeface="Symbol" pitchFamily="18" charset="2"/>
              </a:rPr>
              <a:t>) την θεωρία των συγκρούσεων και </a:t>
            </a:r>
            <a:endParaRPr lang="el-GR" sz="18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 smtClean="0">
                <a:sym typeface="Symbol" pitchFamily="18" charset="2"/>
              </a:rPr>
              <a:t>	β</a:t>
            </a:r>
            <a:r>
              <a:rPr lang="el-GR" sz="1800" dirty="0">
                <a:sym typeface="Symbol" pitchFamily="18" charset="2"/>
              </a:rPr>
              <a:t>) την θεωρία του ενεργοποιημένου </a:t>
            </a:r>
            <a:r>
              <a:rPr lang="el-GR" sz="1800" dirty="0" err="1">
                <a:sym typeface="Symbol" pitchFamily="18" charset="2"/>
              </a:rPr>
              <a:t>συμπλόκου</a:t>
            </a:r>
            <a:endParaRPr lang="el-GR" sz="1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b="1" dirty="0" smtClean="0"/>
              <a:t>«</a:t>
            </a:r>
            <a:r>
              <a:rPr lang="el-GR" b="1" dirty="0"/>
              <a:t>Χημική </a:t>
            </a:r>
            <a:r>
              <a:rPr lang="el-GR" b="1" dirty="0" smtClean="0"/>
              <a:t>Κινητική».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r>
              <a:rPr lang="el-GR" dirty="0" smtClean="0"/>
              <a:t>   </a:t>
            </a:r>
          </a:p>
          <a:p>
            <a:pPr>
              <a:buNone/>
              <a:defRPr/>
            </a:pPr>
            <a:r>
              <a:rPr lang="el-GR" dirty="0"/>
              <a:t>	</a:t>
            </a:r>
            <a:r>
              <a:rPr lang="el-GR" dirty="0" smtClean="0"/>
              <a:t>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://eclass.upatras.gr/courses/PHA1611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9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61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	</a:t>
            </a:r>
            <a:endParaRPr lang="en-US" sz="12800" dirty="0" smtClean="0"/>
          </a:p>
          <a:p>
            <a:pPr>
              <a:buNone/>
            </a:pPr>
            <a:r>
              <a:rPr lang="el-GR" sz="12800" dirty="0" smtClean="0"/>
              <a:t>Το </a:t>
            </a:r>
            <a:r>
              <a:rPr lang="el-GR" sz="12800" dirty="0" smtClean="0"/>
              <a:t>υλικό της παρουσίασης προέρχεται από το βιβλίο</a:t>
            </a:r>
            <a:r>
              <a:rPr lang="el-GR" sz="12800" dirty="0" smtClean="0"/>
              <a:t>:</a:t>
            </a:r>
            <a:r>
              <a:rPr lang="en-US" sz="12800" dirty="0" smtClean="0"/>
              <a:t> </a:t>
            </a:r>
          </a:p>
          <a:p>
            <a:pPr marL="0" indent="0" algn="ctr">
              <a:buNone/>
            </a:pPr>
            <a:r>
              <a:rPr lang="en-US" sz="12800" dirty="0"/>
              <a:t> </a:t>
            </a:r>
            <a:endParaRPr lang="el-GR" sz="12800" dirty="0"/>
          </a:p>
          <a:p>
            <a:pPr marL="0" indent="0" algn="ctr">
              <a:buNone/>
            </a:pPr>
            <a:r>
              <a:rPr lang="el-GR" sz="12800" dirty="0"/>
              <a:t>«ΦΥΣΙΚΟΧΗΜΕΙΑ – Βασική θεώρηση»</a:t>
            </a:r>
          </a:p>
          <a:p>
            <a:pPr marL="0" indent="0" algn="ctr">
              <a:buNone/>
            </a:pPr>
            <a:r>
              <a:rPr lang="el-GR" sz="12800" dirty="0"/>
              <a:t>Συγγραφέας : Ν.Α. ΚΑΤΣΑΝΟΣ</a:t>
            </a:r>
          </a:p>
          <a:p>
            <a:pPr marL="0" indent="0" algn="ctr">
              <a:buNone/>
            </a:pPr>
            <a:r>
              <a:rPr lang="el-GR" sz="12800" dirty="0"/>
              <a:t>Τρίτη Έκδοση – Συμπληρωμένη</a:t>
            </a:r>
          </a:p>
          <a:p>
            <a:pPr marL="0" indent="0">
              <a:buNone/>
            </a:pPr>
            <a:r>
              <a:rPr lang="el-GR" sz="12800" dirty="0"/>
              <a:t/>
            </a:r>
            <a:br>
              <a:rPr lang="el-GR" sz="12800" dirty="0"/>
            </a:br>
            <a:r>
              <a:rPr lang="el-GR" sz="12800" dirty="0"/>
              <a:t> </a:t>
            </a:r>
          </a:p>
          <a:p>
            <a:pPr>
              <a:buNone/>
            </a:pPr>
            <a:endParaRPr lang="el-GR" sz="128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86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937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9275"/>
            <a:ext cx="8712968" cy="5576888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b="1" dirty="0" smtClean="0"/>
          </a:p>
          <a:p>
            <a:pPr marL="0" indent="0">
              <a:buFontTx/>
              <a:buNone/>
            </a:pPr>
            <a:r>
              <a:rPr lang="el-GR" sz="2000" b="1" dirty="0" smtClean="0"/>
              <a:t>Θερμοδυναμική :</a:t>
            </a:r>
            <a:endParaRPr lang="en-US" sz="2000" dirty="0" smtClean="0"/>
          </a:p>
          <a:p>
            <a:pPr marL="0" indent="0">
              <a:buFontTx/>
              <a:buNone/>
            </a:pPr>
            <a:r>
              <a:rPr lang="el-GR" sz="2000" dirty="0" smtClean="0"/>
              <a:t>Α</a:t>
            </a:r>
            <a:r>
              <a:rPr lang="el-GR" sz="2000" dirty="0"/>
              <a:t>) πρόβλεψη για την πραγματοποίηση μιας αντίδρασης</a:t>
            </a:r>
          </a:p>
          <a:p>
            <a:pPr marL="0" indent="0">
              <a:buFontTx/>
              <a:buNone/>
            </a:pPr>
            <a:r>
              <a:rPr lang="el-GR" sz="2000" dirty="0"/>
              <a:t>Β) προσδιορισμός σταθεράς χημικής ισορροπίας (βαθμός αντίδρασης)</a:t>
            </a:r>
          </a:p>
          <a:p>
            <a:pPr marL="0" indent="0">
              <a:buFontTx/>
              <a:buNone/>
            </a:pPr>
            <a:r>
              <a:rPr lang="el-GR" sz="2000" dirty="0"/>
              <a:t>	Μέγιστη δυνατή απόδοση</a:t>
            </a:r>
          </a:p>
          <a:p>
            <a:pPr marL="0" indent="0">
              <a:buFontTx/>
              <a:buNone/>
            </a:pPr>
            <a:r>
              <a:rPr lang="el-GR" sz="2000" dirty="0"/>
              <a:t>	Απουσία της παραμέτρου του χρόνου</a:t>
            </a:r>
          </a:p>
          <a:p>
            <a:pPr marL="0" indent="0">
              <a:buFontTx/>
              <a:buNone/>
            </a:pPr>
            <a:r>
              <a:rPr lang="el-GR" sz="2000" dirty="0"/>
              <a:t>	Αρχική και τελική κατάσταση του συστήματος</a:t>
            </a:r>
          </a:p>
          <a:p>
            <a:pPr marL="0" indent="0">
              <a:buFontTx/>
              <a:buNone/>
            </a:pPr>
            <a:endParaRPr lang="en-US" sz="2000" smtClean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2000" b="1" dirty="0"/>
              <a:t>Απόδοση σε ορισμένο χρόνο</a:t>
            </a:r>
          </a:p>
          <a:p>
            <a:pPr marL="0" indent="0">
              <a:buFontTx/>
              <a:buNone/>
            </a:pPr>
            <a:r>
              <a:rPr lang="el-GR" sz="2000" dirty="0" smtClean="0"/>
              <a:t>Η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+ 1/2Ο</a:t>
            </a:r>
            <a:r>
              <a:rPr lang="el-GR" sz="2000" baseline="-25000" dirty="0"/>
              <a:t>2</a:t>
            </a:r>
            <a:r>
              <a:rPr lang="el-GR" sz="2000" dirty="0"/>
              <a:t> </a:t>
            </a:r>
            <a:r>
              <a:rPr lang="el-GR" sz="2000" dirty="0">
                <a:sym typeface="Symbol" pitchFamily="18" charset="2"/>
              </a:rPr>
              <a:t> Η</a:t>
            </a:r>
            <a:r>
              <a:rPr lang="el-GR" sz="2000" baseline="-25000" dirty="0">
                <a:sym typeface="Symbol" pitchFamily="18" charset="2"/>
              </a:rPr>
              <a:t>2</a:t>
            </a:r>
            <a:r>
              <a:rPr lang="el-GR" sz="2000" dirty="0">
                <a:sym typeface="Symbol" pitchFamily="18" charset="2"/>
              </a:rPr>
              <a:t>Ο   Κ = 2.10</a:t>
            </a:r>
            <a:r>
              <a:rPr lang="el-GR" sz="2000" baseline="30000" dirty="0">
                <a:sym typeface="Symbol" pitchFamily="18" charset="2"/>
              </a:rPr>
              <a:t>41</a:t>
            </a:r>
            <a:r>
              <a:rPr lang="el-GR" sz="2000" dirty="0">
                <a:sym typeface="Symbol" pitchFamily="18" charset="2"/>
              </a:rPr>
              <a:t> </a:t>
            </a:r>
          </a:p>
          <a:p>
            <a:pPr marL="0" indent="0">
              <a:buFontTx/>
              <a:buNone/>
            </a:pPr>
            <a:r>
              <a:rPr lang="el-GR" sz="2000" dirty="0">
                <a:sym typeface="Symbol" pitchFamily="18" charset="2"/>
              </a:rPr>
              <a:t>Αδυναμία της θερμοδυναμικής 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Α) στην πρόβλεψη της επίτευξης ορισμένου βαθμού </a:t>
            </a:r>
            <a:r>
              <a:rPr lang="el-GR" sz="1800" dirty="0" smtClean="0">
                <a:sym typeface="Symbol" pitchFamily="18" charset="2"/>
              </a:rPr>
              <a:t>αντίδρασης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σε ορισμένο χρόνο</a:t>
            </a: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Β) στην εύρεση του μηχανισμού των χημικών αντιδράσεων</a:t>
            </a:r>
          </a:p>
          <a:p>
            <a:pPr marL="0" indent="0">
              <a:buFontTx/>
              <a:buNone/>
            </a:pPr>
            <a:endParaRPr lang="el-GR" sz="20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5327650" cy="590393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b="1" dirty="0"/>
              <a:t>Αντιδράσεις σε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Α) ένα στάδιο (στοιχειώδης αντίδραση)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Β) περισσότερα από ένα στάδια (παράλληλα ή διαδοχικά</a:t>
            </a:r>
            <a:r>
              <a:rPr lang="el-GR" sz="1800" dirty="0" smtClean="0"/>
              <a:t>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 smtClean="0"/>
              <a:t>Λεπτομερή στερεοχημική αναπαράσταση κάθε σταδίου</a:t>
            </a:r>
            <a:endParaRPr lang="el-GR" sz="1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Μηχανισμός Χημικής Αντίδρασης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	Μέτρηση ταχύτητας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	Δεδομένα : χρόνος, συγκέντρωση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Δεν υπάρχουν γενικοί κανόνες για την εύρεση του μηχανισμού χημικής αντίδρασης από τους εμπειρικούς νόμους της ταχύτητας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Αντικείμενο Χημικής Κινητικής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Α) ταχύτητα χημικών αντιδράσεων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Β) σχέση ταχύτητας και μηχανισμού χημικής αντίδρασης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Ομογενείς – Ετερογενείς αντιδράσεις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Κλειστά – Ανοικτά συστήματα (ως προς την ανταλλαγή ύλης με το περιβάλλον)</a:t>
            </a:r>
            <a:endParaRPr lang="el-GR" sz="1600" dirty="0"/>
          </a:p>
        </p:txBody>
      </p:sp>
      <p:graphicFrame>
        <p:nvGraphicFramePr>
          <p:cNvPr id="410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880100" y="620713"/>
          <a:ext cx="2540000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Εξίσωση" r:id="rId3" imgW="1282700" imgH="1371600" progId="Equation.3">
                  <p:embed/>
                </p:oleObj>
              </mc:Choice>
              <mc:Fallback>
                <p:oleObj name="Εξίσωση" r:id="rId3" imgW="1282700" imgH="13716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620713"/>
                        <a:ext cx="2540000" cy="271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800" b="1" dirty="0" smtClean="0"/>
              <a:t>Διάσπαση </a:t>
            </a:r>
            <a:r>
              <a:rPr lang="el-GR" sz="2800" b="1" dirty="0" err="1" smtClean="0"/>
              <a:t>Βιοδραστικών</a:t>
            </a:r>
            <a:r>
              <a:rPr lang="el-GR" sz="2800" b="1" dirty="0" smtClean="0"/>
              <a:t> Ενώσεων</a:t>
            </a:r>
            <a:endParaRPr lang="el-GR" sz="28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>
              <a:buNone/>
            </a:pPr>
            <a:r>
              <a:rPr lang="el-GR" sz="2000" dirty="0" err="1" smtClean="0"/>
              <a:t>Βιοδραστική</a:t>
            </a:r>
            <a:r>
              <a:rPr lang="el-GR" sz="2000" dirty="0" smtClean="0"/>
              <a:t> ένωση (</a:t>
            </a:r>
            <a:r>
              <a:rPr lang="en-US" sz="2000" dirty="0" smtClean="0"/>
              <a:t>API : Active Pharmaceutical Ingredient)</a:t>
            </a:r>
          </a:p>
          <a:p>
            <a:pPr>
              <a:buNone/>
            </a:pPr>
            <a:r>
              <a:rPr lang="el-GR" sz="2000" dirty="0" smtClean="0"/>
              <a:t>Διάσπαση : φυσική, χημική, μικροβιακή</a:t>
            </a:r>
          </a:p>
          <a:p>
            <a:pPr>
              <a:buNone/>
            </a:pPr>
            <a:r>
              <a:rPr lang="el-GR" sz="1800" dirty="0" smtClean="0"/>
              <a:t>Μειούμενη σταθερότητα : </a:t>
            </a:r>
            <a:r>
              <a:rPr lang="en-US" sz="1800" dirty="0" smtClean="0"/>
              <a:t>more processing, more contact with water</a:t>
            </a:r>
          </a:p>
          <a:p>
            <a:pPr marL="0" indent="0">
              <a:buNone/>
            </a:pPr>
            <a:r>
              <a:rPr lang="el-GR" sz="1800" dirty="0" smtClean="0"/>
              <a:t>Ταχύτερη διάσπαση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παρουσία εκδόχων, υγρασίας και βιομηχανικών διεργασιών</a:t>
            </a:r>
          </a:p>
          <a:p>
            <a:pPr marL="0" indent="0">
              <a:buNone/>
            </a:pPr>
            <a:r>
              <a:rPr lang="el-GR" sz="1800" dirty="0" smtClean="0"/>
              <a:t>Φάρμακο : τελικό σκεύασμα, </a:t>
            </a:r>
            <a:r>
              <a:rPr lang="el-GR" sz="1800" dirty="0" err="1" smtClean="0"/>
              <a:t>βιοδραστική</a:t>
            </a:r>
            <a:r>
              <a:rPr lang="el-GR" sz="1800" dirty="0" smtClean="0"/>
              <a:t> ένωση – έκδοχα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Οι </a:t>
            </a:r>
            <a:r>
              <a:rPr lang="el-GR" sz="1800" dirty="0" err="1" smtClean="0"/>
              <a:t>βιοδραστικές</a:t>
            </a:r>
            <a:r>
              <a:rPr lang="el-GR" sz="1800" dirty="0" smtClean="0"/>
              <a:t> ενώσεις μπορούν να διασπασθούν σε υδατικό περιβάλλον αλλά και σε στερεή κατάσταση (δισκία, </a:t>
            </a:r>
            <a:r>
              <a:rPr lang="el-GR" sz="1800" dirty="0" err="1" smtClean="0"/>
              <a:t>κόνεις</a:t>
            </a:r>
            <a:r>
              <a:rPr lang="el-GR" sz="1800" dirty="0" smtClean="0"/>
              <a:t>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Μπορούμε να προβλέψουμε την διάσπαση των </a:t>
            </a:r>
            <a:r>
              <a:rPr lang="el-GR" sz="1800" dirty="0" err="1" smtClean="0"/>
              <a:t>βιοδραστικών</a:t>
            </a:r>
            <a:r>
              <a:rPr lang="el-GR" sz="1800" dirty="0" smtClean="0"/>
              <a:t> ενώσεων από το είδος των χαρακτηριστικών ομάδων τους.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Οι συνηθέστερες αιτίες διάσπασης </a:t>
            </a:r>
            <a:r>
              <a:rPr lang="el-GR" sz="1800" dirty="0" err="1" smtClean="0"/>
              <a:t>βιοδραστικών</a:t>
            </a:r>
            <a:r>
              <a:rPr lang="el-GR" sz="1800" dirty="0" smtClean="0"/>
              <a:t> ενώσεων είναι η υδρόλυση και η οξείδωση, επιπλέον μπορεί να συμβεί </a:t>
            </a:r>
            <a:r>
              <a:rPr lang="el-GR" sz="1800" dirty="0" err="1" smtClean="0"/>
              <a:t>ισομερίωση</a:t>
            </a:r>
            <a:r>
              <a:rPr lang="el-GR" sz="1800" dirty="0" smtClean="0"/>
              <a:t>, φωτοχημική διάσπαση και πολυμερισμός.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Μπορεί να μειωθεί η διάσπαση </a:t>
            </a:r>
            <a:r>
              <a:rPr lang="el-GR" sz="1800" dirty="0" err="1" smtClean="0"/>
              <a:t>βιοδραστικών</a:t>
            </a:r>
            <a:r>
              <a:rPr lang="el-GR" sz="1800" dirty="0" smtClean="0"/>
              <a:t> ενώσεων με την κατάλληλη μορφοποίηση τους και την αποθήκευση τους σε κατάλληλες συνθήκες</a:t>
            </a:r>
            <a:endParaRPr lang="el-GR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Χημική Διάσπαση </a:t>
            </a:r>
            <a:r>
              <a:rPr lang="el-GR" sz="2800" b="1" dirty="0" err="1" smtClean="0"/>
              <a:t>Βιοδραστικών</a:t>
            </a:r>
            <a:r>
              <a:rPr lang="el-GR" sz="2800" b="1" dirty="0" smtClean="0"/>
              <a:t> Ενώσεων (1)</a:t>
            </a:r>
            <a:endParaRPr lang="el-GR" sz="28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l-GR" sz="2000" b="1" dirty="0" smtClean="0"/>
              <a:t>Υδρόλυση</a:t>
            </a:r>
            <a:r>
              <a:rPr lang="el-GR" sz="2000" dirty="0" smtClean="0"/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el-GR" sz="2000" dirty="0" smtClean="0"/>
              <a:t>Ομάδες : εστέρες, </a:t>
            </a:r>
            <a:r>
              <a:rPr lang="el-GR" sz="2000" dirty="0" err="1" smtClean="0"/>
              <a:t>λακτάμες</a:t>
            </a:r>
            <a:r>
              <a:rPr lang="el-GR" sz="2000" dirty="0" smtClean="0"/>
              <a:t>, </a:t>
            </a:r>
            <a:r>
              <a:rPr lang="el-GR" sz="2000" dirty="0" err="1" smtClean="0"/>
              <a:t>λακτόνες</a:t>
            </a:r>
            <a:r>
              <a:rPr lang="el-GR" sz="2000" dirty="0" smtClean="0"/>
              <a:t>, </a:t>
            </a:r>
            <a:r>
              <a:rPr lang="el-GR" sz="2000" dirty="0" err="1" smtClean="0"/>
              <a:t>αμίδια</a:t>
            </a:r>
            <a:r>
              <a:rPr lang="el-GR" sz="2000" dirty="0" smtClean="0"/>
              <a:t>, </a:t>
            </a:r>
            <a:r>
              <a:rPr lang="el-GR" sz="2000" dirty="0" err="1" smtClean="0"/>
              <a:t>ιμίδια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καρβαμίδια</a:t>
            </a:r>
            <a:endParaRPr lang="el-GR" sz="2000" dirty="0" smtClean="0"/>
          </a:p>
          <a:p>
            <a:pPr>
              <a:spcBef>
                <a:spcPts val="1200"/>
              </a:spcBef>
              <a:buNone/>
            </a:pPr>
            <a:r>
              <a:rPr lang="el-GR" sz="2000" dirty="0" smtClean="0"/>
              <a:t>Ειδική όξινη κατάλυση (υδρόλυση </a:t>
            </a:r>
            <a:r>
              <a:rPr lang="el-GR" sz="2000" dirty="0" err="1" smtClean="0"/>
              <a:t>καταλυόμενη</a:t>
            </a:r>
            <a:r>
              <a:rPr lang="el-GR" sz="2000" dirty="0" smtClean="0"/>
              <a:t> από </a:t>
            </a:r>
            <a:r>
              <a:rPr lang="en-US" sz="2000" dirty="0" smtClean="0"/>
              <a:t>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l-GR" sz="2000" dirty="0" smtClean="0"/>
              <a:t>Ειδική βασική κατάλυση (υδρόλυση </a:t>
            </a:r>
            <a:r>
              <a:rPr lang="el-GR" sz="2000" dirty="0" err="1" smtClean="0"/>
              <a:t>καταλυόμενη</a:t>
            </a:r>
            <a:r>
              <a:rPr lang="el-GR" sz="2000" dirty="0" smtClean="0"/>
              <a:t> από </a:t>
            </a:r>
            <a:r>
              <a:rPr lang="en-US" sz="2000" dirty="0" smtClean="0"/>
              <a:t>OH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err="1" smtClean="0"/>
              <a:t>Βιοδραστικές</a:t>
            </a:r>
            <a:r>
              <a:rPr lang="el-GR" sz="2000" dirty="0" smtClean="0"/>
              <a:t> ενώσεις μπορούν να σταθεροποιηθούν σε διαλύματα με κατάλληλη επιλογή </a:t>
            </a:r>
            <a:r>
              <a:rPr lang="en-US" sz="2000" dirty="0" smtClean="0"/>
              <a:t>pH </a:t>
            </a:r>
            <a:r>
              <a:rPr lang="el-GR" sz="2000" dirty="0" smtClean="0"/>
              <a:t>και μεταβολή της διηλεκτρικής σταθεράς με την προσθήκη αναμίξιμων μη-υδατικών διαλυτών (ορισμένες περιπτώσεις)</a:t>
            </a:r>
            <a:endParaRPr lang="el-G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2980</Words>
  <Application>Microsoft Office PowerPoint</Application>
  <PresentationFormat>On-screen Show (4:3)</PresentationFormat>
  <Paragraphs>427</Paragraphs>
  <Slides>56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Προεπιλεγμένη σχεδίαση</vt:lpstr>
      <vt:lpstr>Εξίσωση</vt:lpstr>
      <vt:lpstr>Graph</vt:lpstr>
      <vt:lpstr>Equation</vt:lpstr>
      <vt:lpstr>Φυσικοχημεία</vt:lpstr>
      <vt:lpstr>Άδειες Χρήσης</vt:lpstr>
      <vt:lpstr>Χρηματοδότηση</vt:lpstr>
      <vt:lpstr>Σκοποί  ενότητας</vt:lpstr>
      <vt:lpstr>Περιεχόμενα ενότητας</vt:lpstr>
      <vt:lpstr>PowerPoint Presentation</vt:lpstr>
      <vt:lpstr>PowerPoint Presentation</vt:lpstr>
      <vt:lpstr>Διάσπαση Βιοδραστικών Ενώσεων</vt:lpstr>
      <vt:lpstr>Χημική Διάσπαση Βιοδραστικών Ενώσεων (1)</vt:lpstr>
      <vt:lpstr>Χημική Διάσπαση Βιοδραστικών Ενώσεων (2)</vt:lpstr>
      <vt:lpstr>Χημική Διάσπαση Βιοδραστικών Ενώσεων (3)</vt:lpstr>
      <vt:lpstr>Χημική Διάσπαση Βιοδραστικών Ενώσεων (4)</vt:lpstr>
      <vt:lpstr>Κινητικές Εξισώσεις (1)</vt:lpstr>
      <vt:lpstr>Κινητικές Εξισώσεις (2)</vt:lpstr>
      <vt:lpstr>Κινητικές Εξισώσεις (3)</vt:lpstr>
      <vt:lpstr>Διαφορική Μέθοδος</vt:lpstr>
      <vt:lpstr>Μέθοδος της ολοκλήρωσης</vt:lpstr>
      <vt:lpstr>Κινητική Μηδενικής Τάξεως για ένα αντιδρών (1)</vt:lpstr>
      <vt:lpstr>Κινητική Μηδενικής Τάξεως για ένα αντιδρών (2)</vt:lpstr>
      <vt:lpstr>Κινητική Πρώτης Τάξεως για ένα αντιδρών (1)</vt:lpstr>
      <vt:lpstr>Κινητική Πρώτης Τάξεως για ένα αντιδρών (2)</vt:lpstr>
      <vt:lpstr>Κινητική Πρώτης Τάξεως για ένα αντιδρών (3)</vt:lpstr>
      <vt:lpstr>Κινητική n-τάξεως για ένα αντιδρών</vt:lpstr>
      <vt:lpstr>Κινητική δευτέρας τάξεως για ένα αντιδρών</vt:lpstr>
      <vt:lpstr>Κινητική n-τάξεως για ένα αντιδρών – Χρόνος Υποδιπλασιασμού</vt:lpstr>
      <vt:lpstr>Κινητική δευτέρας τάξεως με δύο αντιδρώντα (1)</vt:lpstr>
      <vt:lpstr>Κινητική δευτέρας τάξεως με δύο αντιδρώντα (2)</vt:lpstr>
      <vt:lpstr>Διαφορικοί και ολοκληρωμένοι τύποι του νόμου της ταχύτητας</vt:lpstr>
      <vt:lpstr>Μηχανισμός υδρόλυσης αλκυλαλογονιδίων</vt:lpstr>
      <vt:lpstr>Κινητικές εξισώσεις από τον μηχανισμό της αντίδρασης (1)</vt:lpstr>
      <vt:lpstr>Κινητικές εξισώσεις από τον μηχανισμό της αντίδρασης (2)</vt:lpstr>
      <vt:lpstr>Ολοκλήρωση θεωρητικών κινητικών εξισώσεων (1)</vt:lpstr>
      <vt:lpstr>Ολοκλήρωση θεωρητικών κινητικών εξισώσεων (2)</vt:lpstr>
      <vt:lpstr>Ολοκλήρωση θεωρητικών κινητικών εξισώσεων (3)</vt:lpstr>
      <vt:lpstr>Ολοκλήρωση θεωρητικών κινητικών εξισώσεων (3)</vt:lpstr>
      <vt:lpstr>Μέθοδος της σταθερής κατάστασης (1)</vt:lpstr>
      <vt:lpstr>Μέθοδος της σταθερής κατάστασης (2)</vt:lpstr>
      <vt:lpstr>Μέθοδος της σταθερής κατάστασης (3)</vt:lpstr>
      <vt:lpstr>Μέθοδος της σταθερής κατάστασης (4)</vt:lpstr>
      <vt:lpstr>Ομογενής Κατάλυση (1)</vt:lpstr>
      <vt:lpstr>Ομογενής Κατάλυση (2)</vt:lpstr>
      <vt:lpstr>Ομογενής Κατάλυση (3)</vt:lpstr>
      <vt:lpstr>Ομογενής Κατάλυση (4)</vt:lpstr>
      <vt:lpstr>Ενζυμική κατάλυση (1)</vt:lpstr>
      <vt:lpstr>Ενζυμική κατάλυση (2)</vt:lpstr>
      <vt:lpstr>Ενζυμική κατάλυση (3)</vt:lpstr>
      <vt:lpstr>Μεταβολή της σταθεράς χημικής αντίδρασης με την θερμοκρασία (1)</vt:lpstr>
      <vt:lpstr>Μεταβολή της σταθεράς χημικής αντίδρασης με την θερμοκρασία (2)</vt:lpstr>
      <vt:lpstr>Μεταβολή της σταθεράς χημικής αντίδρασης με την θερμοκρασία (3)</vt:lpstr>
      <vt:lpstr>Μεταβολή της σταθεράς χημικής αντίδρασης με την θερμοκρασία (4)</vt:lpstr>
      <vt:lpstr>Μεταβολή της σταθεράς χημικής αντίδρασης με την θερμοκρασία (5)</vt:lpstr>
      <vt:lpstr>Μεταβολή της σταθεράς χημικής αντίδρασης με την θερμοκρασία (6)</vt:lpstr>
      <vt:lpstr>Σημείωμα Αναφοράς</vt:lpstr>
      <vt:lpstr>Σημείωμα Χρήσης Έργων Τρίτων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ΧΗΜΙΚΗ ΚΙΝΗΤΙΚΗ</dc:title>
  <dc:creator>Pavlos Klepetsanis</dc:creator>
  <cp:lastModifiedBy>admin</cp:lastModifiedBy>
  <cp:revision>96</cp:revision>
  <dcterms:created xsi:type="dcterms:W3CDTF">2007-11-23T20:40:35Z</dcterms:created>
  <dcterms:modified xsi:type="dcterms:W3CDTF">2015-03-31T07:03:03Z</dcterms:modified>
</cp:coreProperties>
</file>