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Lst>
  <p:notesMasterIdLst>
    <p:notesMasterId r:id="rId106"/>
  </p:notesMasterIdLst>
  <p:handoutMasterIdLst>
    <p:handoutMasterId r:id="rId107"/>
  </p:handoutMasterIdLst>
  <p:sldIdLst>
    <p:sldId id="256" r:id="rId2"/>
    <p:sldId id="257" r:id="rId3"/>
    <p:sldId id="258" r:id="rId4"/>
    <p:sldId id="259" r:id="rId5"/>
    <p:sldId id="260" r:id="rId6"/>
    <p:sldId id="261" r:id="rId7"/>
    <p:sldId id="262" r:id="rId8"/>
    <p:sldId id="318" r:id="rId9"/>
    <p:sldId id="320" r:id="rId10"/>
    <p:sldId id="321" r:id="rId11"/>
    <p:sldId id="322" r:id="rId12"/>
    <p:sldId id="323" r:id="rId13"/>
    <p:sldId id="324" r:id="rId14"/>
    <p:sldId id="325" r:id="rId15"/>
    <p:sldId id="326" r:id="rId16"/>
    <p:sldId id="327" r:id="rId17"/>
    <p:sldId id="328" r:id="rId18"/>
    <p:sldId id="329" r:id="rId19"/>
    <p:sldId id="330" r:id="rId20"/>
    <p:sldId id="280" r:id="rId21"/>
    <p:sldId id="281" r:id="rId22"/>
    <p:sldId id="282" r:id="rId23"/>
    <p:sldId id="283" r:id="rId24"/>
    <p:sldId id="284" r:id="rId25"/>
    <p:sldId id="331" r:id="rId26"/>
    <p:sldId id="332" r:id="rId27"/>
    <p:sldId id="333" r:id="rId28"/>
    <p:sldId id="263" r:id="rId29"/>
    <p:sldId id="264" r:id="rId30"/>
    <p:sldId id="265" r:id="rId31"/>
    <p:sldId id="266" r:id="rId32"/>
    <p:sldId id="267" r:id="rId33"/>
    <p:sldId id="268" r:id="rId34"/>
    <p:sldId id="269" r:id="rId35"/>
    <p:sldId id="270" r:id="rId36"/>
    <p:sldId id="271" r:id="rId37"/>
    <p:sldId id="272" r:id="rId38"/>
    <p:sldId id="273" r:id="rId39"/>
    <p:sldId id="274" r:id="rId40"/>
    <p:sldId id="275" r:id="rId41"/>
    <p:sldId id="334" r:id="rId42"/>
    <p:sldId id="335" r:id="rId43"/>
    <p:sldId id="276" r:id="rId44"/>
    <p:sldId id="277" r:id="rId45"/>
    <p:sldId id="278" r:id="rId46"/>
    <p:sldId id="279" r:id="rId47"/>
    <p:sldId id="336" r:id="rId48"/>
    <p:sldId id="337" r:id="rId49"/>
    <p:sldId id="338" r:id="rId50"/>
    <p:sldId id="339" r:id="rId51"/>
    <p:sldId id="340" r:id="rId52"/>
    <p:sldId id="341" r:id="rId53"/>
    <p:sldId id="342" r:id="rId54"/>
    <p:sldId id="343" r:id="rId55"/>
    <p:sldId id="285" r:id="rId56"/>
    <p:sldId id="286" r:id="rId57"/>
    <p:sldId id="287" r:id="rId58"/>
    <p:sldId id="288" r:id="rId59"/>
    <p:sldId id="344" r:id="rId60"/>
    <p:sldId id="345" r:id="rId61"/>
    <p:sldId id="346" r:id="rId62"/>
    <p:sldId id="347" r:id="rId63"/>
    <p:sldId id="348" r:id="rId64"/>
    <p:sldId id="289" r:id="rId65"/>
    <p:sldId id="290" r:id="rId66"/>
    <p:sldId id="291" r:id="rId67"/>
    <p:sldId id="292" r:id="rId68"/>
    <p:sldId id="293" r:id="rId69"/>
    <p:sldId id="294" r:id="rId70"/>
    <p:sldId id="295" r:id="rId71"/>
    <p:sldId id="296" r:id="rId72"/>
    <p:sldId id="297" r:id="rId73"/>
    <p:sldId id="298" r:id="rId74"/>
    <p:sldId id="299" r:id="rId75"/>
    <p:sldId id="300" r:id="rId76"/>
    <p:sldId id="301" r:id="rId77"/>
    <p:sldId id="302" r:id="rId78"/>
    <p:sldId id="303" r:id="rId79"/>
    <p:sldId id="349" r:id="rId80"/>
    <p:sldId id="350" r:id="rId81"/>
    <p:sldId id="351" r:id="rId82"/>
    <p:sldId id="352" r:id="rId83"/>
    <p:sldId id="353" r:id="rId84"/>
    <p:sldId id="354" r:id="rId85"/>
    <p:sldId id="355" r:id="rId86"/>
    <p:sldId id="356" r:id="rId87"/>
    <p:sldId id="357" r:id="rId88"/>
    <p:sldId id="358" r:id="rId89"/>
    <p:sldId id="359" r:id="rId90"/>
    <p:sldId id="360" r:id="rId91"/>
    <p:sldId id="361" r:id="rId92"/>
    <p:sldId id="304" r:id="rId93"/>
    <p:sldId id="305" r:id="rId94"/>
    <p:sldId id="306" r:id="rId95"/>
    <p:sldId id="307" r:id="rId96"/>
    <p:sldId id="308" r:id="rId97"/>
    <p:sldId id="309" r:id="rId98"/>
    <p:sldId id="311" r:id="rId99"/>
    <p:sldId id="312" r:id="rId100"/>
    <p:sldId id="313" r:id="rId101"/>
    <p:sldId id="314" r:id="rId102"/>
    <p:sldId id="315" r:id="rId103"/>
    <p:sldId id="316" r:id="rId104"/>
    <p:sldId id="310" r:id="rId105"/>
  </p:sldIdLst>
  <p:sldSz cx="118459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p:restoredLeft sz="15524" autoAdjust="0"/>
    <p:restoredTop sz="94660"/>
  </p:normalViewPr>
  <p:slideViewPr>
    <p:cSldViewPr snapToGrid="0" snapToObjects="1">
      <p:cViewPr>
        <p:scale>
          <a:sx n="76" d="100"/>
          <a:sy n="76" d="100"/>
        </p:scale>
        <p:origin x="-594" y="150"/>
      </p:cViewPr>
      <p:guideLst>
        <p:guide orient="horz" pos="2160"/>
        <p:guide pos="3731"/>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handoutMaster" Target="handoutMasters/handoutMaster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2EDD428-0F04-634B-9D45-60F8796BC8D4}" type="datetimeFigureOut">
              <a:rPr lang="en-US" smtClean="0"/>
              <a:pPr/>
              <a:t>12/28/2019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AE973A9-9DFF-A947-9C4E-4BACB2AEEC61}" type="slidenum">
              <a:rPr lang="en-US" smtClean="0"/>
              <a:pPr/>
              <a:t>‹#›</a:t>
            </a:fld>
            <a:endParaRPr lang="en-US"/>
          </a:p>
        </p:txBody>
      </p:sp>
    </p:spTree>
    <p:extLst>
      <p:ext uri="{BB962C8B-B14F-4D97-AF65-F5344CB8AC3E}">
        <p14:creationId xmlns="" xmlns:p14="http://schemas.microsoft.com/office/powerpoint/2010/main" val="8026021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9048A6-19A9-5C4D-9DA0-53890142D2F1}" type="datetimeFigureOut">
              <a:rPr lang="en-US" smtClean="0"/>
              <a:pPr/>
              <a:t>12/28/2019</a:t>
            </a:fld>
            <a:endParaRPr lang="en-US"/>
          </a:p>
        </p:txBody>
      </p:sp>
      <p:sp>
        <p:nvSpPr>
          <p:cNvPr id="4" name="Slide Image Placeholder 3"/>
          <p:cNvSpPr>
            <a:spLocks noGrp="1" noRot="1" noChangeAspect="1"/>
          </p:cNvSpPr>
          <p:nvPr>
            <p:ph type="sldImg" idx="2"/>
          </p:nvPr>
        </p:nvSpPr>
        <p:spPr>
          <a:xfrm>
            <a:off x="468313" y="685800"/>
            <a:ext cx="592137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ED10E7-2209-C745-AB0A-3EC4D4E266CF}" type="slidenum">
              <a:rPr lang="en-US" smtClean="0"/>
              <a:pPr/>
              <a:t>‹#›</a:t>
            </a:fld>
            <a:endParaRPr lang="en-US"/>
          </a:p>
        </p:txBody>
      </p:sp>
    </p:spTree>
    <p:extLst>
      <p:ext uri="{BB962C8B-B14F-4D97-AF65-F5344CB8AC3E}">
        <p14:creationId xmlns="" xmlns:p14="http://schemas.microsoft.com/office/powerpoint/2010/main" val="31385084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a:xfrm>
            <a:off x="468313" y="685800"/>
            <a:ext cx="5921375" cy="3429000"/>
          </a:xfrm>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DBED10E7-2209-C745-AB0A-3EC4D4E266CF}" type="slidenum">
              <a:rPr lang="en-US" smtClean="0"/>
              <a:pPr/>
              <a:t>55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1185510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Τίτλος"/>
          <p:cNvSpPr>
            <a:spLocks noGrp="1"/>
          </p:cNvSpPr>
          <p:nvPr>
            <p:ph type="ctrTitle"/>
          </p:nvPr>
        </p:nvSpPr>
        <p:spPr>
          <a:xfrm>
            <a:off x="888445" y="1752602"/>
            <a:ext cx="10069036"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888445" y="3611607"/>
            <a:ext cx="10069036"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4877" y="4953000"/>
            <a:ext cx="11850803"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r>
              <a:rPr lang="el-GR" smtClean="0"/>
              <a:t>12/13/2019</a:t>
            </a:r>
            <a:endParaRPr lang="en-US" dirty="0">
              <a:solidFill>
                <a:srgbClr val="FFFFFF"/>
              </a:solidFill>
            </a:endParaRP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endParaRPr kumimoji="0" lang="en-US">
              <a:solidFill>
                <a:schemeClr val="accent1">
                  <a:tint val="20000"/>
                </a:schemeClr>
              </a:solidFill>
            </a:endParaRP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fld id="{D5BBC35B-A44B-4119-B8DA-DE9E3DFADA20}" type="slidenum">
              <a:rPr kumimoji="0" lang="en-US" smtClean="0"/>
              <a:pPr/>
              <a:t>‹#›</a:t>
            </a:fld>
            <a:endParaRPr kumimoji="0" lang="en-US" dirty="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592296" y="1481330"/>
            <a:ext cx="10661333"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r>
              <a:rPr lang="el-GR" smtClean="0"/>
              <a:t>12/13/2019</a:t>
            </a:r>
            <a:endParaRPr lang="en-US"/>
          </a:p>
        </p:txBody>
      </p:sp>
      <p:sp>
        <p:nvSpPr>
          <p:cNvPr id="5" name="4 - Θέση υποσέλιδου"/>
          <p:cNvSpPr>
            <a:spLocks noGrp="1"/>
          </p:cNvSpPr>
          <p:nvPr>
            <p:ph type="ftr" sz="quarter" idx="11"/>
          </p:nvPr>
        </p:nvSpPr>
        <p:spPr/>
        <p:txBody>
          <a:bodyPr/>
          <a:lstStyle>
            <a:extLst/>
          </a:lstStyle>
          <a:p>
            <a:endParaRPr kumimoji="0" lang="en-US"/>
          </a:p>
        </p:txBody>
      </p:sp>
      <p:sp>
        <p:nvSpPr>
          <p:cNvPr id="6" name="5 - Θέση αριθμού διαφάνειας"/>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866324" y="274641"/>
            <a:ext cx="2302688"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592296" y="274641"/>
            <a:ext cx="8193431"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r>
              <a:rPr lang="el-GR" smtClean="0"/>
              <a:t>12/13/2019</a:t>
            </a:r>
            <a:endParaRPr lang="en-US"/>
          </a:p>
        </p:txBody>
      </p:sp>
      <p:sp>
        <p:nvSpPr>
          <p:cNvPr id="5" name="4 - Θέση υποσέλιδου"/>
          <p:cNvSpPr>
            <a:spLocks noGrp="1"/>
          </p:cNvSpPr>
          <p:nvPr>
            <p:ph type="ftr" sz="quarter" idx="11"/>
          </p:nvPr>
        </p:nvSpPr>
        <p:spPr/>
        <p:txBody>
          <a:bodyPr/>
          <a:lstStyle>
            <a:extLst/>
          </a:lstStyle>
          <a:p>
            <a:endParaRPr kumimoji="0" lang="en-US"/>
          </a:p>
        </p:txBody>
      </p:sp>
      <p:sp>
        <p:nvSpPr>
          <p:cNvPr id="6" name="5 - Θέση αριθμού διαφάνειας"/>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r>
              <a:rPr lang="el-GR" smtClean="0"/>
              <a:t>12/13/2019</a:t>
            </a:r>
            <a:endParaRPr lang="en-US"/>
          </a:p>
        </p:txBody>
      </p:sp>
      <p:sp>
        <p:nvSpPr>
          <p:cNvPr id="5" name="4 - Θέση υποσέλιδου"/>
          <p:cNvSpPr>
            <a:spLocks noGrp="1"/>
          </p:cNvSpPr>
          <p:nvPr>
            <p:ph type="ftr" sz="quarter" idx="11"/>
          </p:nvPr>
        </p:nvSpPr>
        <p:spPr/>
        <p:txBody>
          <a:bodyPr/>
          <a:lstStyle>
            <a:extLst/>
          </a:lstStyle>
          <a:p>
            <a:endParaRPr kumimoji="0" lang="en-US"/>
          </a:p>
        </p:txBody>
      </p:sp>
      <p:sp>
        <p:nvSpPr>
          <p:cNvPr id="6" name="5 - Θέση αριθμού διαφάνειας"/>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35828" y="1059712"/>
            <a:ext cx="10069036"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081820" y="2931712"/>
            <a:ext cx="5922963"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r>
              <a:rPr lang="el-GR" smtClean="0"/>
              <a:t>12/13/2019</a:t>
            </a:r>
            <a:endParaRPr lang="en-US"/>
          </a:p>
        </p:txBody>
      </p:sp>
      <p:sp>
        <p:nvSpPr>
          <p:cNvPr id="5" name="4 - Θέση υποσέλιδου"/>
          <p:cNvSpPr>
            <a:spLocks noGrp="1"/>
          </p:cNvSpPr>
          <p:nvPr>
            <p:ph type="ftr" sz="quarter" idx="11"/>
          </p:nvPr>
        </p:nvSpPr>
        <p:spPr/>
        <p:txBody>
          <a:bodyPr/>
          <a:lstStyle>
            <a:extLst/>
          </a:lstStyle>
          <a:p>
            <a:endParaRPr kumimoji="0" lang="en-US"/>
          </a:p>
        </p:txBody>
      </p:sp>
      <p:sp>
        <p:nvSpPr>
          <p:cNvPr id="6" name="5 - Θέση αριθμού διαφάνειας"/>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7" name="6 - Διάσημα"/>
          <p:cNvSpPr/>
          <p:nvPr/>
        </p:nvSpPr>
        <p:spPr>
          <a:xfrm>
            <a:off x="4711268" y="3005472"/>
            <a:ext cx="236919"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 Διάσημα"/>
          <p:cNvSpPr/>
          <p:nvPr/>
        </p:nvSpPr>
        <p:spPr>
          <a:xfrm>
            <a:off x="4469769" y="3005472"/>
            <a:ext cx="236919"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592296" y="1481329"/>
            <a:ext cx="523195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6021679" y="1481329"/>
            <a:ext cx="523195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r>
              <a:rPr lang="el-GR" smtClean="0"/>
              <a:t>12/13/2019</a:t>
            </a:r>
            <a:endParaRPr lang="en-US"/>
          </a:p>
        </p:txBody>
      </p:sp>
      <p:sp>
        <p:nvSpPr>
          <p:cNvPr id="6" name="5 - Θέση υποσέλιδου"/>
          <p:cNvSpPr>
            <a:spLocks noGrp="1"/>
          </p:cNvSpPr>
          <p:nvPr>
            <p:ph type="ftr" sz="quarter" idx="11"/>
          </p:nvPr>
        </p:nvSpPr>
        <p:spPr/>
        <p:txBody>
          <a:bodyPr/>
          <a:lstStyle>
            <a:extLst/>
          </a:lstStyle>
          <a:p>
            <a:endParaRPr kumimoji="0" lang="en-US"/>
          </a:p>
        </p:txBody>
      </p:sp>
      <p:sp>
        <p:nvSpPr>
          <p:cNvPr id="7" name="6 - Θέση αριθμού διαφάνειας"/>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92296" y="273050"/>
            <a:ext cx="10661333"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92296" y="5410200"/>
            <a:ext cx="523400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6017568" y="5410200"/>
            <a:ext cx="523606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592296" y="1444295"/>
            <a:ext cx="523400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6017566" y="1444295"/>
            <a:ext cx="523606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r>
              <a:rPr lang="el-GR" smtClean="0"/>
              <a:t>12/13/2019</a:t>
            </a:r>
            <a:endParaRPr lang="en-US"/>
          </a:p>
        </p:txBody>
      </p:sp>
      <p:sp>
        <p:nvSpPr>
          <p:cNvPr id="8" name="7 - Θέση υποσέλιδου"/>
          <p:cNvSpPr>
            <a:spLocks noGrp="1"/>
          </p:cNvSpPr>
          <p:nvPr>
            <p:ph type="ftr" sz="quarter" idx="11"/>
          </p:nvPr>
        </p:nvSpPr>
        <p:spPr/>
        <p:txBody>
          <a:bodyPr/>
          <a:lstStyle>
            <a:extLst/>
          </a:lstStyle>
          <a:p>
            <a:endParaRPr kumimoji="0" lang="en-US"/>
          </a:p>
        </p:txBody>
      </p:sp>
      <p:sp>
        <p:nvSpPr>
          <p:cNvPr id="9" name="8 - Θέση αριθμού διαφάνειας"/>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r>
              <a:rPr lang="el-GR" smtClean="0"/>
              <a:t>12/13/2019</a:t>
            </a:r>
            <a:endParaRPr lang="en-US"/>
          </a:p>
        </p:txBody>
      </p:sp>
      <p:sp>
        <p:nvSpPr>
          <p:cNvPr id="4" name="3 - Θέση υποσέλιδου"/>
          <p:cNvSpPr>
            <a:spLocks noGrp="1"/>
          </p:cNvSpPr>
          <p:nvPr>
            <p:ph type="ftr" sz="quarter" idx="11"/>
          </p:nvPr>
        </p:nvSpPr>
        <p:spPr/>
        <p:txBody>
          <a:bodyPr/>
          <a:lstStyle>
            <a:extLst/>
          </a:lstStyle>
          <a:p>
            <a:endParaRPr kumimoji="0" lang="en-US"/>
          </a:p>
        </p:txBody>
      </p:sp>
      <p:sp>
        <p:nvSpPr>
          <p:cNvPr id="5" name="4 - Θέση αριθμού διαφάνειας"/>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r>
              <a:rPr lang="el-GR" smtClean="0"/>
              <a:t>12/13/2019</a:t>
            </a:r>
            <a:endParaRPr lang="en-US"/>
          </a:p>
        </p:txBody>
      </p:sp>
      <p:sp>
        <p:nvSpPr>
          <p:cNvPr id="3" name="2 - Θέση υποσέλιδου"/>
          <p:cNvSpPr>
            <a:spLocks noGrp="1"/>
          </p:cNvSpPr>
          <p:nvPr>
            <p:ph type="ftr" sz="quarter" idx="11"/>
          </p:nvPr>
        </p:nvSpPr>
        <p:spPr/>
        <p:txBody>
          <a:bodyPr/>
          <a:lstStyle>
            <a:extLst/>
          </a:lstStyle>
          <a:p>
            <a:endParaRPr kumimoji="0" lang="en-US"/>
          </a:p>
        </p:txBody>
      </p:sp>
      <p:sp>
        <p:nvSpPr>
          <p:cNvPr id="4" name="3 - Θέση αριθμού διαφάνειας"/>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184592" y="4876800"/>
            <a:ext cx="9692537"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725530" y="5355102"/>
            <a:ext cx="5149029"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184592" y="274320"/>
            <a:ext cx="9689967"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8714777" y="6407944"/>
            <a:ext cx="2487644" cy="365760"/>
          </a:xfrm>
        </p:spPr>
        <p:txBody>
          <a:bodyPr/>
          <a:lstStyle>
            <a:extLst/>
          </a:lstStyle>
          <a:p>
            <a:r>
              <a:rPr lang="el-GR" smtClean="0"/>
              <a:t>12/13/2019</a:t>
            </a:r>
            <a:endParaRPr lang="en-US"/>
          </a:p>
        </p:txBody>
      </p:sp>
      <p:sp>
        <p:nvSpPr>
          <p:cNvPr id="6" name="5 - Θέση υποσέλιδου"/>
          <p:cNvSpPr>
            <a:spLocks noGrp="1"/>
          </p:cNvSpPr>
          <p:nvPr>
            <p:ph type="ftr" sz="quarter" idx="11"/>
          </p:nvPr>
        </p:nvSpPr>
        <p:spPr/>
        <p:txBody>
          <a:bodyPr/>
          <a:lstStyle>
            <a:extLst/>
          </a:lstStyle>
          <a:p>
            <a:endParaRPr kumimoji="0" lang="en-US"/>
          </a:p>
        </p:txBody>
      </p:sp>
      <p:sp>
        <p:nvSpPr>
          <p:cNvPr id="7" name="6 - Θέση αριθμού διαφάνειας"/>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478450" y="5443402"/>
            <a:ext cx="9279308"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96148" y="189968"/>
            <a:ext cx="11253629"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r>
              <a:rPr lang="el-GR" smtClean="0"/>
              <a:t>12/13/2019</a:t>
            </a:r>
            <a:endParaRPr lang="en-US">
              <a:solidFill>
                <a:schemeClr val="tx1"/>
              </a:solidFill>
            </a:endParaRPr>
          </a:p>
        </p:txBody>
      </p:sp>
      <p:sp>
        <p:nvSpPr>
          <p:cNvPr id="6" name="5 - Θέση υποσέλιδου"/>
          <p:cNvSpPr>
            <a:spLocks noGrp="1"/>
          </p:cNvSpPr>
          <p:nvPr>
            <p:ph type="ftr" sz="quarter" idx="11"/>
          </p:nvPr>
        </p:nvSpPr>
        <p:spPr>
          <a:xfrm>
            <a:off x="5674323" y="6407945"/>
            <a:ext cx="3045275" cy="365125"/>
          </a:xfrm>
        </p:spPr>
        <p:txBody>
          <a:bodyPr/>
          <a:lstStyle>
            <a:lvl1pPr>
              <a:defRPr>
                <a:solidFill>
                  <a:schemeClr val="tx1"/>
                </a:solidFill>
              </a:defRPr>
            </a:lvl1pPr>
            <a:extLst/>
          </a:lstStyle>
          <a:p>
            <a:endParaRPr kumimoji="0" lang="en-US">
              <a:solidFill>
                <a:schemeClr val="tx1"/>
              </a:solidFill>
            </a:endParaRP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fld id="{D5BBC35B-A44B-4119-B8DA-DE9E3DFADA20}" type="slidenum">
              <a:rPr kumimoji="0" lang="en-US" smtClean="0"/>
              <a:pPr/>
              <a:t>‹#›</a:t>
            </a:fld>
            <a:endParaRPr kumimoji="0" lang="en-US">
              <a:solidFill>
                <a:schemeClr val="tx1"/>
              </a:solidFill>
            </a:endParaRPr>
          </a:p>
        </p:txBody>
      </p:sp>
      <p:sp>
        <p:nvSpPr>
          <p:cNvPr id="2" name="1 - Τίτλος"/>
          <p:cNvSpPr>
            <a:spLocks noGrp="1"/>
          </p:cNvSpPr>
          <p:nvPr>
            <p:ph type="title"/>
          </p:nvPr>
        </p:nvSpPr>
        <p:spPr>
          <a:xfrm>
            <a:off x="296148" y="4865122"/>
            <a:ext cx="10461610"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928134" y="5001994"/>
            <a:ext cx="4925442"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 Ελεύθερη σχεδίαση"/>
          <p:cNvSpPr>
            <a:spLocks/>
          </p:cNvSpPr>
          <p:nvPr/>
        </p:nvSpPr>
        <p:spPr bwMode="auto">
          <a:xfrm>
            <a:off x="-69387" y="5785023"/>
            <a:ext cx="4925442"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 Ορθογώνιο τρίγωνο"/>
          <p:cNvSpPr>
            <a:spLocks/>
          </p:cNvSpPr>
          <p:nvPr/>
        </p:nvSpPr>
        <p:spPr bwMode="auto">
          <a:xfrm>
            <a:off x="-7828" y="5791253"/>
            <a:ext cx="4407651"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 Ευθεία γραμμή σύνδεσης"/>
          <p:cNvCxnSpPr/>
          <p:nvPr/>
        </p:nvCxnSpPr>
        <p:spPr>
          <a:xfrm>
            <a:off x="-11966" y="5787739"/>
            <a:ext cx="4411790"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11224237" y="4988440"/>
            <a:ext cx="236919"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 Διάσημα"/>
          <p:cNvSpPr/>
          <p:nvPr/>
        </p:nvSpPr>
        <p:spPr>
          <a:xfrm>
            <a:off x="10982737" y="4988440"/>
            <a:ext cx="236919"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928134" y="5001994"/>
            <a:ext cx="4925442"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Ελεύθερη σχεδίαση"/>
          <p:cNvSpPr>
            <a:spLocks/>
          </p:cNvSpPr>
          <p:nvPr/>
        </p:nvSpPr>
        <p:spPr bwMode="auto">
          <a:xfrm>
            <a:off x="-69387" y="5785023"/>
            <a:ext cx="4925442"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 Ορθογώνιο τρίγωνο"/>
          <p:cNvSpPr>
            <a:spLocks/>
          </p:cNvSpPr>
          <p:nvPr/>
        </p:nvSpPr>
        <p:spPr bwMode="auto">
          <a:xfrm>
            <a:off x="-7828" y="5791253"/>
            <a:ext cx="4407651"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 Ευθεία γραμμή σύνδεσης"/>
          <p:cNvCxnSpPr/>
          <p:nvPr/>
        </p:nvCxnSpPr>
        <p:spPr>
          <a:xfrm>
            <a:off x="-11966" y="5787739"/>
            <a:ext cx="4411790"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592296" y="274638"/>
            <a:ext cx="10661333"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592296" y="1481329"/>
            <a:ext cx="10661333"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8714777" y="6407944"/>
            <a:ext cx="2487644" cy="365760"/>
          </a:xfrm>
          <a:prstGeom prst="rect">
            <a:avLst/>
          </a:prstGeom>
        </p:spPr>
        <p:txBody>
          <a:bodyPr vert="horz" anchor="b"/>
          <a:lstStyle>
            <a:lvl1pPr algn="l" eaLnBrk="1" latinLnBrk="0" hangingPunct="1">
              <a:defRPr kumimoji="0" sz="1000">
                <a:solidFill>
                  <a:schemeClr val="tx1"/>
                </a:solidFill>
              </a:defRPr>
            </a:lvl1pPr>
            <a:extLst/>
          </a:lstStyle>
          <a:p>
            <a:r>
              <a:rPr lang="el-GR" smtClean="0"/>
              <a:t>12/13/2019</a:t>
            </a:r>
            <a:endParaRPr lang="en-US" sz="1000" dirty="0">
              <a:solidFill>
                <a:schemeClr val="tx1"/>
              </a:solidFill>
            </a:endParaRPr>
          </a:p>
        </p:txBody>
      </p:sp>
      <p:sp>
        <p:nvSpPr>
          <p:cNvPr id="22" name="21 - Θέση υποσέλιδου"/>
          <p:cNvSpPr>
            <a:spLocks noGrp="1"/>
          </p:cNvSpPr>
          <p:nvPr>
            <p:ph type="ftr" sz="quarter" idx="3"/>
          </p:nvPr>
        </p:nvSpPr>
        <p:spPr>
          <a:xfrm>
            <a:off x="5674323" y="6407945"/>
            <a:ext cx="3045275" cy="365125"/>
          </a:xfrm>
          <a:prstGeom prst="rect">
            <a:avLst/>
          </a:prstGeom>
        </p:spPr>
        <p:txBody>
          <a:bodyPr vert="horz" anchor="b"/>
          <a:lstStyle>
            <a:lvl1pPr algn="r" eaLnBrk="1" latinLnBrk="0" hangingPunct="1">
              <a:defRPr kumimoji="0" sz="1000">
                <a:solidFill>
                  <a:schemeClr val="tx1"/>
                </a:solidFill>
              </a:defRPr>
            </a:lvl1pPr>
            <a:extLst/>
          </a:lstStyle>
          <a:p>
            <a:pPr algn="r" eaLnBrk="1" latinLnBrk="0" hangingPunct="1"/>
            <a:endParaRPr kumimoji="0" lang="en-US" sz="1000" dirty="0">
              <a:solidFill>
                <a:schemeClr val="tx1"/>
              </a:solidFill>
            </a:endParaRPr>
          </a:p>
        </p:txBody>
      </p:sp>
      <p:sp>
        <p:nvSpPr>
          <p:cNvPr id="18" name="17 - Θέση αριθμού διαφάνειας"/>
          <p:cNvSpPr>
            <a:spLocks noGrp="1"/>
          </p:cNvSpPr>
          <p:nvPr>
            <p:ph type="sldNum" sz="quarter" idx="4"/>
          </p:nvPr>
        </p:nvSpPr>
        <p:spPr>
          <a:xfrm>
            <a:off x="11202421" y="6407945"/>
            <a:ext cx="473837" cy="365125"/>
          </a:xfrm>
          <a:prstGeom prst="rect">
            <a:avLst/>
          </a:prstGeom>
        </p:spPr>
        <p:txBody>
          <a:bodyPr vert="horz" anchor="b"/>
          <a:lstStyle>
            <a:lvl1pPr algn="r" eaLnBrk="1" latinLnBrk="0" hangingPunct="1">
              <a:defRPr kumimoji="0" sz="1000" b="0">
                <a:solidFill>
                  <a:schemeClr val="tx1"/>
                </a:solidFill>
              </a:defRPr>
            </a:lvl1pPr>
            <a:extLst/>
          </a:lstStyle>
          <a:p>
            <a:fld id="{D5BBC35B-A44B-4119-B8DA-DE9E3DFADA20}" type="slidenum">
              <a:rPr kumimoji="0" lang="en-US" smtClean="0"/>
              <a:pPr/>
              <a:t>‹#›</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Lst>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888445" y="1074140"/>
            <a:ext cx="10069036" cy="2069569"/>
          </a:xfrm>
        </p:spPr>
        <p:txBody>
          <a:bodyPr>
            <a:normAutofit fontScale="90000"/>
          </a:bodyPr>
          <a:lstStyle/>
          <a:p>
            <a:r>
              <a:rPr lang="el-GR" b="1" dirty="0" smtClean="0"/>
              <a:t>Μαθησιακή Αξιολόγηση και </a:t>
            </a:r>
            <a:r>
              <a:rPr lang="el-GR" b="1" dirty="0" smtClean="0"/>
              <a:t>Εξατομικευμένο Πρόγραμμα </a:t>
            </a:r>
            <a:r>
              <a:rPr lang="el-GR" b="1" dirty="0" smtClean="0"/>
              <a:t>Εκπαίδευσης</a:t>
            </a:r>
            <a:endParaRPr lang="en-US" b="1" dirty="0"/>
          </a:p>
        </p:txBody>
      </p:sp>
      <p:sp>
        <p:nvSpPr>
          <p:cNvPr id="2" name="Subtitle 1"/>
          <p:cNvSpPr>
            <a:spLocks noGrp="1"/>
          </p:cNvSpPr>
          <p:nvPr>
            <p:ph type="subTitle" idx="1"/>
          </p:nvPr>
        </p:nvSpPr>
        <p:spPr/>
        <p:txBody>
          <a:bodyPr>
            <a:normAutofit fontScale="70000" lnSpcReduction="20000"/>
          </a:bodyPr>
          <a:lstStyle/>
          <a:p>
            <a:r>
              <a:rPr lang="el-GR" dirty="0" smtClean="0"/>
              <a:t>Παιδιά με Ειδικές Εκπαιδευτικές Ανάγκες ή/και Αναπηρία</a:t>
            </a:r>
          </a:p>
          <a:p>
            <a:r>
              <a:rPr lang="el-GR" dirty="0" smtClean="0"/>
              <a:t>ΤΕΕΑΠΗ ΠΑΤΡΩΝ</a:t>
            </a:r>
          </a:p>
          <a:p>
            <a:r>
              <a:rPr lang="el-GR" dirty="0" smtClean="0"/>
              <a:t>Χειμερινό  Εξάμηνο 2019</a:t>
            </a:r>
          </a:p>
          <a:p>
            <a:r>
              <a:rPr lang="el-GR" dirty="0" smtClean="0"/>
              <a:t>Δρ. Ρήγα Ασημίνα</a:t>
            </a:r>
          </a:p>
          <a:p>
            <a:endParaRPr lang="en-US" dirty="0"/>
          </a:p>
        </p:txBody>
      </p:sp>
      <p:sp>
        <p:nvSpPr>
          <p:cNvPr id="5" name="4 - Θέση υποσέλιδου"/>
          <p:cNvSpPr>
            <a:spLocks noGrp="1"/>
          </p:cNvSpPr>
          <p:nvPr>
            <p:ph type="ftr" sz="quarter" idx="11"/>
          </p:nvPr>
        </p:nvSpPr>
        <p:spPr/>
        <p:txBody>
          <a:bodyPr/>
          <a:lstStyle/>
          <a:p>
            <a:endParaRPr kumimoji="0" lang="en-US">
              <a:solidFill>
                <a:schemeClr val="accent1">
                  <a:tint val="20000"/>
                </a:schemeClr>
              </a:solidFill>
            </a:endParaRPr>
          </a:p>
        </p:txBody>
      </p:sp>
    </p:spTree>
    <p:extLst>
      <p:ext uri="{BB962C8B-B14F-4D97-AF65-F5344CB8AC3E}">
        <p14:creationId xmlns="" xmlns:p14="http://schemas.microsoft.com/office/powerpoint/2010/main" val="4285964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2000" fill="hold"/>
                                        <p:tgtEl>
                                          <p:spTgt spid="3"/>
                                        </p:tgtEl>
                                        <p:attrNameLst>
                                          <p:attrName>fillcolor</p:attrName>
                                        </p:attrNameLst>
                                      </p:cBhvr>
                                      <p:to>
                                        <a:schemeClr val="accent2"/>
                                      </p:to>
                                    </p:animClr>
                                    <p:set>
                                      <p:cBhvr>
                                        <p:cTn id="7" dur="2000" fill="hold"/>
                                        <p:tgtEl>
                                          <p:spTgt spid="3"/>
                                        </p:tgtEl>
                                        <p:attrNameLst>
                                          <p:attrName>fill.type</p:attrName>
                                        </p:attrNameLst>
                                      </p:cBhvr>
                                      <p:to>
                                        <p:strVal val="solid"/>
                                      </p:to>
                                    </p:set>
                                    <p:set>
                                      <p:cBhvr>
                                        <p:cTn id="8" dur="2000" fill="hold"/>
                                        <p:tgtEl>
                                          <p:spTgt spid="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764704"/>
            <a:ext cx="10661333" cy="5361461"/>
          </a:xfrm>
        </p:spPr>
        <p:txBody>
          <a:bodyPr/>
          <a:lstStyle/>
          <a:p>
            <a:r>
              <a:rPr lang="el-GR" sz="3200" dirty="0" smtClean="0"/>
              <a:t>Πρέπει να αναφερθούν οι δυσκολίες, οι οποίες μπορεί να παραπέμπουν σε κλινική διάγνωση.</a:t>
            </a:r>
          </a:p>
          <a:p>
            <a:r>
              <a:rPr lang="el-GR" sz="3200" dirty="0" smtClean="0"/>
              <a:t>Επίσης από την αξιολόγηση αυτή μπορεί να προκύψει ανάγκη και για </a:t>
            </a:r>
            <a:r>
              <a:rPr lang="el-GR" sz="3200" b="1" dirty="0" smtClean="0"/>
              <a:t>περαιτέρω διερεύνηση </a:t>
            </a:r>
            <a:r>
              <a:rPr lang="el-GR" sz="3200" dirty="0" smtClean="0"/>
              <a:t>από άλλους ειδικούς/θεραπευτές.</a:t>
            </a:r>
          </a:p>
          <a:p>
            <a:r>
              <a:rPr lang="el-GR" sz="3200" b="1" dirty="0" smtClean="0"/>
              <a:t>Εισηγήσεις για αλλαγή πλαισίου επίσης μπορεί να υπάρξουν</a:t>
            </a:r>
          </a:p>
          <a:p>
            <a:endParaRPr lang="el-GR" dirty="0"/>
          </a:p>
        </p:txBody>
      </p:sp>
      <p:sp>
        <p:nvSpPr>
          <p:cNvPr id="4" name="Footer Placeholder 3"/>
          <p:cNvSpPr>
            <a:spLocks noGrp="1"/>
          </p:cNvSpPr>
          <p:nvPr>
            <p:ph type="ftr" sz="quarter" idx="11"/>
          </p:nvPr>
        </p:nvSpPr>
        <p:spPr/>
        <p:txBody>
          <a:bodyPr/>
          <a:lstStyle/>
          <a:p>
            <a:endParaRPr lang="en-GB"/>
          </a:p>
        </p:txBody>
      </p:sp>
    </p:spTree>
    <p:extLst>
      <p:ext uri="{BB962C8B-B14F-4D97-AF65-F5344CB8AC3E}">
        <p14:creationId xmlns="" xmlns:p14="http://schemas.microsoft.com/office/powerpoint/2010/main" val="913112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dirty="0" smtClean="0"/>
              <a:t>Να εφαρμόζει τα σημεία στίξεως στο γραπτό λόγο</a:t>
            </a:r>
          </a:p>
          <a:p>
            <a:endParaRPr lang="el-GR" dirty="0"/>
          </a:p>
          <a:p>
            <a:r>
              <a:rPr lang="el-GR" dirty="0" smtClean="0"/>
              <a:t>Να μπορεί να παραμείνει καθισμένος τουλάχιστον δέκα λεπτά</a:t>
            </a:r>
          </a:p>
          <a:p>
            <a:endParaRPr lang="el-GR" dirty="0"/>
          </a:p>
          <a:p>
            <a:r>
              <a:rPr lang="el-GR" dirty="0" smtClean="0"/>
              <a:t>Να απαντά προφορικά σε ερωτήσεις</a:t>
            </a:r>
            <a:endParaRPr lang="en-US" dirty="0" smtClean="0"/>
          </a:p>
          <a:p>
            <a:endParaRPr lang="en-US" dirty="0"/>
          </a:p>
          <a:p>
            <a:r>
              <a:rPr lang="el-GR" dirty="0" smtClean="0"/>
              <a:t>Να αναπτύξει τη δημιουργικότητά του</a:t>
            </a:r>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normAutofit fontScale="90000"/>
          </a:bodyPr>
          <a:lstStyle/>
          <a:p>
            <a:r>
              <a:rPr lang="el-GR" b="1" dirty="0" smtClean="0"/>
              <a:t>Λανθασμένα παραδείγμα στόχων </a:t>
            </a:r>
            <a:r>
              <a:rPr lang="el-GR" b="1" dirty="0" smtClean="0"/>
              <a:t>Ε.Π.Ε</a:t>
            </a:r>
            <a:r>
              <a:rPr lang="el-GR" b="1" dirty="0" smtClean="0"/>
              <a:t>.</a:t>
            </a:r>
            <a:endParaRPr lang="en-US" b="1" dirty="0"/>
          </a:p>
        </p:txBody>
      </p:sp>
    </p:spTree>
    <p:extLst>
      <p:ext uri="{BB962C8B-B14F-4D97-AF65-F5344CB8AC3E}">
        <p14:creationId xmlns="" xmlns:p14="http://schemas.microsoft.com/office/powerpoint/2010/main" val="1475907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ox(i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ox(in)">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1600201"/>
            <a:ext cx="10661333" cy="5095121"/>
          </a:xfrm>
        </p:spPr>
        <p:txBody>
          <a:bodyPr>
            <a:normAutofit/>
          </a:bodyPr>
          <a:lstStyle/>
          <a:p>
            <a:r>
              <a:rPr lang="el-GR" b="1" dirty="0" smtClean="0"/>
              <a:t>Φωνολογική Επίγνωση</a:t>
            </a:r>
          </a:p>
          <a:p>
            <a:r>
              <a:rPr lang="el-GR" dirty="0" smtClean="0"/>
              <a:t>Η Μαρία να μπορεί</a:t>
            </a:r>
            <a:r>
              <a:rPr lang="en-US" dirty="0" smtClean="0"/>
              <a:t>:</a:t>
            </a:r>
          </a:p>
          <a:p>
            <a:pPr lvl="1"/>
            <a:r>
              <a:rPr lang="el-GR" dirty="0" smtClean="0"/>
              <a:t>Να ανακαλέσει δύο λέξεις που ξεκινούν από το φώνημα /α/, χωρίς οποιαδήποτε καθοδήγηση</a:t>
            </a:r>
          </a:p>
          <a:p>
            <a:pPr lvl="1"/>
            <a:r>
              <a:rPr lang="el-GR" dirty="0" smtClean="0"/>
              <a:t>Να ξεχωρίσει ανάμεσα από τρεις εικόνες τη λέξη που ξεκινά από το φώνημα /α/</a:t>
            </a:r>
          </a:p>
          <a:p>
            <a:pPr lvl="1"/>
            <a:r>
              <a:rPr lang="el-GR" dirty="0" smtClean="0"/>
              <a:t>Να μπορέσει να σπάσει μια τρισύλλαβη λέξη στις συλλαβές της</a:t>
            </a:r>
          </a:p>
          <a:p>
            <a:pPr lvl="1"/>
            <a:r>
              <a:rPr lang="el-GR" dirty="0" smtClean="0"/>
              <a:t>Να μπορεί να τονίσει στη συλλαβή στην οποία υπάρχει ο τόνος</a:t>
            </a:r>
          </a:p>
          <a:p>
            <a:pPr lvl="1"/>
            <a:r>
              <a:rPr lang="el-GR" dirty="0" smtClean="0"/>
              <a:t>Να μπορεί από τις τρεις λέξεις που ακούει να εντοπίσει τη λέξη που ξεκινά από το /α/</a:t>
            </a:r>
          </a:p>
          <a:p>
            <a:pPr lvl="1"/>
            <a:r>
              <a:rPr lang="el-GR" dirty="0" smtClean="0"/>
              <a:t>Να μπορεί να εντοπίζει από τρεις λέξεις τη λέξη που δεν ξεκινά από /α/</a:t>
            </a:r>
            <a:endParaRPr lang="en-US" dirty="0" smtClean="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normAutofit/>
          </a:bodyPr>
          <a:lstStyle/>
          <a:p>
            <a:r>
              <a:rPr lang="el-GR" b="1" dirty="0" smtClean="0"/>
              <a:t>Παραδείγματα ανάλυσης στόχων</a:t>
            </a:r>
            <a:endParaRPr lang="en-US" b="1" dirty="0"/>
          </a:p>
        </p:txBody>
      </p:sp>
    </p:spTree>
    <p:extLst>
      <p:ext uri="{BB962C8B-B14F-4D97-AF65-F5344CB8AC3E}">
        <p14:creationId xmlns="" xmlns:p14="http://schemas.microsoft.com/office/powerpoint/2010/main" val="2261356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ox(in)">
                                      <p:cBhvr>
                                        <p:cTn id="20" dur="500"/>
                                        <p:tgtEl>
                                          <p:spTgt spid="3">
                                            <p:txEl>
                                              <p:pRg st="2" end="2"/>
                                            </p:txEl>
                                          </p:spTgt>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ox(in)">
                                      <p:cBhvr>
                                        <p:cTn id="23" dur="500"/>
                                        <p:tgtEl>
                                          <p:spTgt spid="3">
                                            <p:txEl>
                                              <p:pRg st="3" end="3"/>
                                            </p:txEl>
                                          </p:spTgt>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box(in)">
                                      <p:cBhvr>
                                        <p:cTn id="26" dur="500"/>
                                        <p:tgtEl>
                                          <p:spTgt spid="3">
                                            <p:txEl>
                                              <p:pRg st="4" end="4"/>
                                            </p:txEl>
                                          </p:spTgt>
                                        </p:tgtEl>
                                      </p:cBhvr>
                                    </p:animEffect>
                                  </p:childTnLst>
                                </p:cTn>
                              </p:par>
                              <p:par>
                                <p:cTn id="27" presetID="4" presetClass="entr" presetSubtype="16"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box(in)">
                                      <p:cBhvr>
                                        <p:cTn id="29" dur="500"/>
                                        <p:tgtEl>
                                          <p:spTgt spid="3">
                                            <p:txEl>
                                              <p:pRg st="5" end="5"/>
                                            </p:txEl>
                                          </p:spTgt>
                                        </p:tgtEl>
                                      </p:cBhvr>
                                    </p:animEffect>
                                  </p:childTnLst>
                                </p:cTn>
                              </p:par>
                              <p:par>
                                <p:cTn id="30" presetID="4" presetClass="entr" presetSubtype="16" fill="hold" grpId="0"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ox(in)">
                                      <p:cBhvr>
                                        <p:cTn id="32" dur="500"/>
                                        <p:tgtEl>
                                          <p:spTgt spid="3">
                                            <p:txEl>
                                              <p:pRg st="6" end="6"/>
                                            </p:txEl>
                                          </p:spTgt>
                                        </p:tgtEl>
                                      </p:cBhvr>
                                    </p:animEffect>
                                  </p:childTnLst>
                                </p:cTn>
                              </p:par>
                              <p:par>
                                <p:cTn id="33" presetID="4" presetClass="entr" presetSubtype="16"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box(in)">
                                      <p:cBhvr>
                                        <p:cTn id="3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1600201"/>
            <a:ext cx="10661333" cy="5048081"/>
          </a:xfrm>
        </p:spPr>
        <p:txBody>
          <a:bodyPr>
            <a:normAutofit lnSpcReduction="10000"/>
          </a:bodyPr>
          <a:lstStyle/>
          <a:p>
            <a:pPr marL="57150" indent="0">
              <a:buNone/>
            </a:pPr>
            <a:r>
              <a:rPr lang="el-GR" dirty="0" smtClean="0"/>
              <a:t>Το παιδί</a:t>
            </a:r>
            <a:r>
              <a:rPr lang="en-US" dirty="0" smtClean="0"/>
              <a:t>:</a:t>
            </a:r>
            <a:endParaRPr lang="el-GR" dirty="0" smtClean="0"/>
          </a:p>
          <a:p>
            <a:pPr marL="914400" lvl="1" indent="-457200"/>
            <a:r>
              <a:rPr lang="el-GR" dirty="0" smtClean="0"/>
              <a:t>Να είναι σε θέση να γράφει προτάσεις οι οποίες να έχουν τουλάχιστον ένα επίθετο</a:t>
            </a:r>
          </a:p>
          <a:p>
            <a:pPr marL="914400" lvl="1" indent="-457200"/>
            <a:r>
              <a:rPr lang="el-GR" dirty="0" smtClean="0"/>
              <a:t>Να είναι σε θέση να γράφει προτάσεις στις οποίες η προσωπική αντωνυμία θα ταυτίζεται με το πρόσωπο του ρήματος</a:t>
            </a:r>
          </a:p>
          <a:p>
            <a:pPr marL="914400" lvl="1" indent="-457200"/>
            <a:r>
              <a:rPr lang="el-GR" dirty="0" smtClean="0"/>
              <a:t>Να είναι σε θέση να προβαίνει σε γραπτή περιγραφή ατόμου με βάση τα εξωτερικά του χαρακτηριστικά</a:t>
            </a:r>
          </a:p>
          <a:p>
            <a:pPr marL="914400" lvl="1" indent="-457200"/>
            <a:r>
              <a:rPr lang="el-GR" dirty="0" smtClean="0"/>
              <a:t>Να είναι σε θέση να προβαίνει σε γραπτή περιγραφή ατόμου με βάση τη προσωπικότητά του</a:t>
            </a:r>
          </a:p>
          <a:p>
            <a:pPr marL="914400" lvl="1" indent="-457200"/>
            <a:r>
              <a:rPr lang="el-GR" dirty="0" smtClean="0"/>
              <a:t>Να είναι σε θέση στις δραστηριότητες γραπτού λόγου να χρησιμοποιεί το οπτικό διάγραμμα που του δίνεται</a:t>
            </a:r>
          </a:p>
          <a:p>
            <a:pPr marL="914400" lvl="1" indent="-457200"/>
            <a:r>
              <a:rPr lang="el-GR" dirty="0" smtClean="0"/>
              <a:t>Να είναι σε θέση να συμπληρώνει ένα διάγραμμα γραπτού λόγου προτού ξεκινήσει το γραπτό κείμενο</a:t>
            </a:r>
          </a:p>
        </p:txBody>
      </p:sp>
      <p:sp>
        <p:nvSpPr>
          <p:cNvPr id="4" name="Footer Placeholder 3"/>
          <p:cNvSpPr>
            <a:spLocks noGrp="1"/>
          </p:cNvSpPr>
          <p:nvPr>
            <p:ph type="ftr" sz="quarter" idx="11"/>
          </p:nvPr>
        </p:nvSpPr>
        <p:spPr/>
        <p:txBody>
          <a:bodyPr/>
          <a:lstStyle/>
          <a:p>
            <a:endParaRPr lang="en-US" dirty="0"/>
          </a:p>
        </p:txBody>
      </p:sp>
      <p:sp>
        <p:nvSpPr>
          <p:cNvPr id="2" name="Title 1"/>
          <p:cNvSpPr>
            <a:spLocks noGrp="1"/>
          </p:cNvSpPr>
          <p:nvPr>
            <p:ph type="title"/>
          </p:nvPr>
        </p:nvSpPr>
        <p:spPr/>
        <p:txBody>
          <a:bodyPr/>
          <a:lstStyle/>
          <a:p>
            <a:r>
              <a:rPr lang="el-GR" b="1" dirty="0" smtClean="0"/>
              <a:t>Γραπτός Λόγος</a:t>
            </a:r>
            <a:endParaRPr lang="en-US" b="1" dirty="0"/>
          </a:p>
        </p:txBody>
      </p:sp>
    </p:spTree>
    <p:extLst>
      <p:ext uri="{BB962C8B-B14F-4D97-AF65-F5344CB8AC3E}">
        <p14:creationId xmlns="" xmlns:p14="http://schemas.microsoft.com/office/powerpoint/2010/main" val="1139063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ox(in)">
                                      <p:cBhvr>
                                        <p:cTn id="15" dur="500"/>
                                        <p:tgtEl>
                                          <p:spTgt spid="3">
                                            <p:txEl>
                                              <p:pRg st="1" end="1"/>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ox(in)">
                                      <p:cBhvr>
                                        <p:cTn id="18" dur="500"/>
                                        <p:tgtEl>
                                          <p:spTgt spid="3">
                                            <p:txEl>
                                              <p:pRg st="2" end="2"/>
                                            </p:txEl>
                                          </p:spTgt>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ox(in)">
                                      <p:cBhvr>
                                        <p:cTn id="21" dur="500"/>
                                        <p:tgtEl>
                                          <p:spTgt spid="3">
                                            <p:txEl>
                                              <p:pRg st="3" end="3"/>
                                            </p:txEl>
                                          </p:spTgt>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box(in)">
                                      <p:cBhvr>
                                        <p:cTn id="24" dur="500"/>
                                        <p:tgtEl>
                                          <p:spTgt spid="3">
                                            <p:txEl>
                                              <p:pRg st="4" end="4"/>
                                            </p:txEl>
                                          </p:spTgt>
                                        </p:tgtEl>
                                      </p:cBhvr>
                                    </p:animEffect>
                                  </p:childTnLst>
                                </p:cTn>
                              </p:par>
                              <p:par>
                                <p:cTn id="25" presetID="4" presetClass="entr" presetSubtype="16"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ox(in)">
                                      <p:cBhvr>
                                        <p:cTn id="27" dur="500"/>
                                        <p:tgtEl>
                                          <p:spTgt spid="3">
                                            <p:txEl>
                                              <p:pRg st="5" end="5"/>
                                            </p:txEl>
                                          </p:spTgt>
                                        </p:tgtEl>
                                      </p:cBhvr>
                                    </p:animEffect>
                                  </p:childTnLst>
                                </p:cTn>
                              </p:par>
                              <p:par>
                                <p:cTn id="28" presetID="4" presetClass="entr" presetSubtype="16" fill="hold" grpId="0"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box(in)">
                                      <p:cBhvr>
                                        <p:cTn id="3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1600201"/>
            <a:ext cx="10661333" cy="5016721"/>
          </a:xfrm>
        </p:spPr>
        <p:txBody>
          <a:bodyPr>
            <a:normAutofit/>
          </a:bodyPr>
          <a:lstStyle/>
          <a:p>
            <a:r>
              <a:rPr lang="el-GR" dirty="0" smtClean="0"/>
              <a:t>Ο Νίκος να είναι σε θέση</a:t>
            </a:r>
            <a:r>
              <a:rPr lang="en-US" dirty="0" smtClean="0"/>
              <a:t>:</a:t>
            </a:r>
          </a:p>
          <a:p>
            <a:pPr lvl="1"/>
            <a:r>
              <a:rPr lang="el-GR" dirty="0" smtClean="0"/>
              <a:t>Να μετρά σταθερά μέχρι το δέκα χωρίς να παραλείπει οποιοδήποτε αριθμό</a:t>
            </a:r>
          </a:p>
          <a:p>
            <a:pPr lvl="1"/>
            <a:r>
              <a:rPr lang="el-GR" dirty="0" smtClean="0"/>
              <a:t>Να είναι σε θέση να εντοπίζει ποιος είναι ο προηγούμενος αριθμός</a:t>
            </a:r>
          </a:p>
          <a:p>
            <a:pPr lvl="1"/>
            <a:r>
              <a:rPr lang="el-GR" dirty="0" smtClean="0"/>
              <a:t>Να είναι σε θέση να εντοπίζει ποιος είναι ο επόμενος αριθμός</a:t>
            </a:r>
          </a:p>
          <a:p>
            <a:pPr lvl="1"/>
            <a:r>
              <a:rPr lang="el-GR" dirty="0" smtClean="0"/>
              <a:t>Να μετρά σταθερά σωστά το πλήθος των αντικειμένων ενός συμβόλου</a:t>
            </a:r>
          </a:p>
          <a:p>
            <a:pPr lvl="1"/>
            <a:r>
              <a:rPr lang="el-GR" dirty="0" smtClean="0"/>
              <a:t>Να ξεχωρίσει την διαφορά ανάμεσα στους αριθμούς 6 και 9</a:t>
            </a:r>
          </a:p>
          <a:p>
            <a:pPr lvl="1"/>
            <a:r>
              <a:rPr lang="el-GR" dirty="0" smtClean="0"/>
              <a:t>Να μπορεί να αντιληφθεί τη σημασία του συμβόλου της πρόσθεσης</a:t>
            </a:r>
          </a:p>
          <a:p>
            <a:pPr lvl="1"/>
            <a:r>
              <a:rPr lang="el-GR" dirty="0" smtClean="0"/>
              <a:t>Να χρησιμοποιεί πραγματικά αντικείμενα για να επιλύει πράξεις πρόσθεσης μέχρι το δέκα</a:t>
            </a:r>
          </a:p>
        </p:txBody>
      </p:sp>
      <p:sp>
        <p:nvSpPr>
          <p:cNvPr id="4" name="Footer Placeholder 3"/>
          <p:cNvSpPr>
            <a:spLocks noGrp="1"/>
          </p:cNvSpPr>
          <p:nvPr>
            <p:ph type="ftr" sz="quarter" idx="11"/>
          </p:nvPr>
        </p:nvSpPr>
        <p:spPr/>
        <p:txBody>
          <a:bodyPr/>
          <a:lstStyle/>
          <a:p>
            <a:endParaRPr lang="en-US" dirty="0"/>
          </a:p>
        </p:txBody>
      </p:sp>
      <p:sp>
        <p:nvSpPr>
          <p:cNvPr id="2" name="Title 1"/>
          <p:cNvSpPr>
            <a:spLocks noGrp="1"/>
          </p:cNvSpPr>
          <p:nvPr>
            <p:ph type="title"/>
          </p:nvPr>
        </p:nvSpPr>
        <p:spPr/>
        <p:txBody>
          <a:bodyPr/>
          <a:lstStyle/>
          <a:p>
            <a:r>
              <a:rPr lang="el-GR" b="1" dirty="0" smtClean="0"/>
              <a:t>Μαθηματικά</a:t>
            </a:r>
            <a:endParaRPr lang="en-US" b="1" dirty="0"/>
          </a:p>
        </p:txBody>
      </p:sp>
    </p:spTree>
    <p:extLst>
      <p:ext uri="{BB962C8B-B14F-4D97-AF65-F5344CB8AC3E}">
        <p14:creationId xmlns="" xmlns:p14="http://schemas.microsoft.com/office/powerpoint/2010/main" val="716377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ox(in)">
                                      <p:cBhvr>
                                        <p:cTn id="15" dur="500"/>
                                        <p:tgtEl>
                                          <p:spTgt spid="3">
                                            <p:txEl>
                                              <p:pRg st="1" end="1"/>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ox(in)">
                                      <p:cBhvr>
                                        <p:cTn id="18" dur="500"/>
                                        <p:tgtEl>
                                          <p:spTgt spid="3">
                                            <p:txEl>
                                              <p:pRg st="2" end="2"/>
                                            </p:txEl>
                                          </p:spTgt>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ox(in)">
                                      <p:cBhvr>
                                        <p:cTn id="21" dur="500"/>
                                        <p:tgtEl>
                                          <p:spTgt spid="3">
                                            <p:txEl>
                                              <p:pRg st="3" end="3"/>
                                            </p:txEl>
                                          </p:spTgt>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box(in)">
                                      <p:cBhvr>
                                        <p:cTn id="24" dur="500"/>
                                        <p:tgtEl>
                                          <p:spTgt spid="3">
                                            <p:txEl>
                                              <p:pRg st="4" end="4"/>
                                            </p:txEl>
                                          </p:spTgt>
                                        </p:tgtEl>
                                      </p:cBhvr>
                                    </p:animEffect>
                                  </p:childTnLst>
                                </p:cTn>
                              </p:par>
                              <p:par>
                                <p:cTn id="25" presetID="4" presetClass="entr" presetSubtype="16"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ox(in)">
                                      <p:cBhvr>
                                        <p:cTn id="27" dur="500"/>
                                        <p:tgtEl>
                                          <p:spTgt spid="3">
                                            <p:txEl>
                                              <p:pRg st="5" end="5"/>
                                            </p:txEl>
                                          </p:spTgt>
                                        </p:tgtEl>
                                      </p:cBhvr>
                                    </p:animEffect>
                                  </p:childTnLst>
                                </p:cTn>
                              </p:par>
                              <p:par>
                                <p:cTn id="28" presetID="4" presetClass="entr" presetSubtype="16" fill="hold" grpId="0"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box(in)">
                                      <p:cBhvr>
                                        <p:cTn id="30" dur="500"/>
                                        <p:tgtEl>
                                          <p:spTgt spid="3">
                                            <p:txEl>
                                              <p:pRg st="6" end="6"/>
                                            </p:txEl>
                                          </p:spTgt>
                                        </p:tgtEl>
                                      </p:cBhvr>
                                    </p:animEffect>
                                  </p:childTnLst>
                                </p:cTn>
                              </p:par>
                              <p:par>
                                <p:cTn id="31" presetID="4" presetClass="entr" presetSubtype="16"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box(in)">
                                      <p:cBhvr>
                                        <p:cTn id="3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dirty="0" smtClean="0"/>
              <a:t>Το παιδί</a:t>
            </a:r>
            <a:r>
              <a:rPr lang="en-US" dirty="0" smtClean="0"/>
              <a:t>:</a:t>
            </a:r>
          </a:p>
          <a:p>
            <a:pPr lvl="1"/>
            <a:r>
              <a:rPr lang="el-GR" dirty="0" smtClean="0"/>
              <a:t>Να είναι σε θέση να ζητά κάτι που θέλει χωρίς να το παίρνει από μόνος του</a:t>
            </a:r>
          </a:p>
          <a:p>
            <a:pPr lvl="1"/>
            <a:r>
              <a:rPr lang="el-GR" dirty="0" smtClean="0"/>
              <a:t>Να εκφράζει τη δυσαρέσκειά του όταν δεν του αρέσει κάποιο παιγνίδι</a:t>
            </a:r>
          </a:p>
          <a:p>
            <a:pPr lvl="1"/>
            <a:r>
              <a:rPr lang="el-GR" dirty="0" smtClean="0"/>
              <a:t>Να μπορεί να μοιραστεί για χρονικό διάστημα πέντε περίπου λεπτών το παιγνίδι του με άλλα παιδιά</a:t>
            </a:r>
          </a:p>
          <a:p>
            <a:pPr lvl="1"/>
            <a:r>
              <a:rPr lang="el-GR" dirty="0" smtClean="0"/>
              <a:t>Να αντέξει να παίζει με ένα άλλο τουλάχιστον παιδί το παιγνίδι που έχει επιλέξει ένας συμμαθητής του</a:t>
            </a:r>
          </a:p>
          <a:p>
            <a:pPr lvl="1"/>
            <a:r>
              <a:rPr lang="el-GR" dirty="0" smtClean="0"/>
              <a:t>Να χρησιμοποιεί τη φράση «είμαι θυμωμένος» όταν θυμώσει, αντί να χτυπά</a:t>
            </a:r>
            <a:endParaRPr lang="en-US" dirty="0"/>
          </a:p>
        </p:txBody>
      </p:sp>
      <p:sp>
        <p:nvSpPr>
          <p:cNvPr id="4" name="Footer Placeholder 3"/>
          <p:cNvSpPr>
            <a:spLocks noGrp="1"/>
          </p:cNvSpPr>
          <p:nvPr>
            <p:ph type="ftr" sz="quarter" idx="11"/>
          </p:nvPr>
        </p:nvSpPr>
        <p:spPr/>
        <p:txBody>
          <a:bodyPr/>
          <a:lstStyle/>
          <a:p>
            <a:endParaRPr lang="en-US" dirty="0"/>
          </a:p>
        </p:txBody>
      </p:sp>
      <p:sp>
        <p:nvSpPr>
          <p:cNvPr id="2" name="Title 1"/>
          <p:cNvSpPr>
            <a:spLocks noGrp="1"/>
          </p:cNvSpPr>
          <p:nvPr>
            <p:ph type="title"/>
          </p:nvPr>
        </p:nvSpPr>
        <p:spPr/>
        <p:txBody>
          <a:bodyPr>
            <a:normAutofit/>
          </a:bodyPr>
          <a:lstStyle/>
          <a:p>
            <a:r>
              <a:rPr lang="el-GR" b="1" dirty="0" smtClean="0"/>
              <a:t>Κοινωνική Συμπεριφορά</a:t>
            </a:r>
            <a:endParaRPr lang="en-US" b="1" dirty="0"/>
          </a:p>
        </p:txBody>
      </p:sp>
    </p:spTree>
    <p:extLst>
      <p:ext uri="{BB962C8B-B14F-4D97-AF65-F5344CB8AC3E}">
        <p14:creationId xmlns="" xmlns:p14="http://schemas.microsoft.com/office/powerpoint/2010/main" val="857954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ox(in)">
                                      <p:cBhvr>
                                        <p:cTn id="15" dur="500"/>
                                        <p:tgtEl>
                                          <p:spTgt spid="3">
                                            <p:txEl>
                                              <p:pRg st="1" end="1"/>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ox(in)">
                                      <p:cBhvr>
                                        <p:cTn id="18" dur="500"/>
                                        <p:tgtEl>
                                          <p:spTgt spid="3">
                                            <p:txEl>
                                              <p:pRg st="2" end="2"/>
                                            </p:txEl>
                                          </p:spTgt>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ox(in)">
                                      <p:cBhvr>
                                        <p:cTn id="21" dur="500"/>
                                        <p:tgtEl>
                                          <p:spTgt spid="3">
                                            <p:txEl>
                                              <p:pRg st="3" end="3"/>
                                            </p:txEl>
                                          </p:spTgt>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box(in)">
                                      <p:cBhvr>
                                        <p:cTn id="24" dur="500"/>
                                        <p:tgtEl>
                                          <p:spTgt spid="3">
                                            <p:txEl>
                                              <p:pRg st="4" end="4"/>
                                            </p:txEl>
                                          </p:spTgt>
                                        </p:tgtEl>
                                      </p:cBhvr>
                                    </p:animEffect>
                                  </p:childTnLst>
                                </p:cTn>
                              </p:par>
                              <p:par>
                                <p:cTn id="25" presetID="4" presetClass="entr" presetSubtype="16"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ox(i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5841" y="1600200"/>
            <a:ext cx="11287529" cy="4997152"/>
          </a:xfrm>
        </p:spPr>
        <p:txBody>
          <a:bodyPr>
            <a:noAutofit/>
          </a:bodyPr>
          <a:lstStyle/>
          <a:p>
            <a:r>
              <a:rPr lang="el-GR" sz="2400" dirty="0" smtClean="0"/>
              <a:t>Η συμπλήρωση ιστορικού, είναι ιδιαίτερα </a:t>
            </a:r>
            <a:r>
              <a:rPr lang="el-GR" sz="2400" b="1" dirty="0" smtClean="0"/>
              <a:t>επίπονη διεργασία</a:t>
            </a:r>
            <a:r>
              <a:rPr lang="el-GR" sz="2400" dirty="0" smtClean="0"/>
              <a:t>, για την οποία θα πρέπει κάποιος να εκπαιδευτεί.</a:t>
            </a:r>
          </a:p>
          <a:p>
            <a:pPr>
              <a:buNone/>
            </a:pPr>
            <a:endParaRPr lang="el-GR" sz="2400" dirty="0" smtClean="0"/>
          </a:p>
          <a:p>
            <a:r>
              <a:rPr lang="el-GR" sz="2400" dirty="0" smtClean="0"/>
              <a:t>Για σκοπούς εμπλοκής της διεύθυνσης των σχολείων </a:t>
            </a:r>
            <a:r>
              <a:rPr lang="el-GR" sz="2400" b="1" dirty="0" smtClean="0"/>
              <a:t>το ιστορικό θα έπρεπε να δίνεται στους γονείς, από εκπρόσωπο της διεύθυνσης του σχολείου. </a:t>
            </a:r>
          </a:p>
          <a:p>
            <a:pPr>
              <a:buNone/>
            </a:pPr>
            <a:endParaRPr lang="el-GR" sz="2400" dirty="0" smtClean="0"/>
          </a:p>
          <a:p>
            <a:r>
              <a:rPr lang="el-GR" sz="2400" dirty="0" smtClean="0"/>
              <a:t>Με τον τρόπο αυτό, </a:t>
            </a:r>
            <a:r>
              <a:rPr lang="el-GR" sz="2400" b="1" dirty="0" smtClean="0"/>
              <a:t>εμπλέκεται άμεσα η διεύθυνση του σχολείου </a:t>
            </a:r>
            <a:r>
              <a:rPr lang="el-GR" sz="2400" dirty="0" smtClean="0"/>
              <a:t>και το μήνυμα το οποίο δίνεται στους γονείς, είναι ότι η περίπτωση του παιδιού τους έχει σημασία για το σχολείο.</a:t>
            </a:r>
          </a:p>
          <a:p>
            <a:pPr>
              <a:buNone/>
            </a:pPr>
            <a:endParaRPr lang="en-GB" sz="2400" dirty="0"/>
          </a:p>
        </p:txBody>
      </p:sp>
      <p:sp>
        <p:nvSpPr>
          <p:cNvPr id="4" name="Footer Placeholder 3"/>
          <p:cNvSpPr>
            <a:spLocks noGrp="1"/>
          </p:cNvSpPr>
          <p:nvPr>
            <p:ph type="ftr" sz="quarter" idx="11"/>
          </p:nvPr>
        </p:nvSpPr>
        <p:spPr/>
        <p:txBody>
          <a:bodyPr/>
          <a:lstStyle/>
          <a:p>
            <a:endParaRPr lang="en-GB"/>
          </a:p>
        </p:txBody>
      </p:sp>
      <p:sp>
        <p:nvSpPr>
          <p:cNvPr id="2" name="Title 1"/>
          <p:cNvSpPr>
            <a:spLocks noGrp="1"/>
          </p:cNvSpPr>
          <p:nvPr>
            <p:ph type="title"/>
          </p:nvPr>
        </p:nvSpPr>
        <p:spPr/>
        <p:txBody>
          <a:bodyPr/>
          <a:lstStyle/>
          <a:p>
            <a:r>
              <a:rPr lang="el-GR" b="1" dirty="0" smtClean="0"/>
              <a:t>Ιστορικό Περίπτωσης </a:t>
            </a:r>
            <a:endParaRPr lang="en-GB" b="1" dirty="0"/>
          </a:p>
        </p:txBody>
      </p:sp>
    </p:spTree>
    <p:extLst>
      <p:ext uri="{BB962C8B-B14F-4D97-AF65-F5344CB8AC3E}">
        <p14:creationId xmlns="" xmlns:p14="http://schemas.microsoft.com/office/powerpoint/2010/main" val="1927571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ox(i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548681"/>
            <a:ext cx="10661333" cy="5577485"/>
          </a:xfrm>
        </p:spPr>
        <p:txBody>
          <a:bodyPr>
            <a:normAutofit lnSpcReduction="10000"/>
          </a:bodyPr>
          <a:lstStyle/>
          <a:p>
            <a:r>
              <a:rPr lang="el-GR" sz="2400" dirty="0" smtClean="0"/>
              <a:t>Το παρόν ιστορικό, όπως αυτό έχει εγκριθεί και χρησιμοποιείται παρουσιάζει αρκετά μειονεκτήματα. Κρίνεται ιδιαίτερα σημαντικό, κάποιες περαιτέρω πληροφορίες να παρθούν από τους γονείς.</a:t>
            </a:r>
          </a:p>
          <a:p>
            <a:endParaRPr lang="el-GR" sz="2400" dirty="0" smtClean="0"/>
          </a:p>
          <a:p>
            <a:r>
              <a:rPr lang="el-GR" sz="2400" dirty="0" smtClean="0"/>
              <a:t>Για τη συμπλήρωση του ιστορικού, είναι ιδιαίτερα επωφελές να </a:t>
            </a:r>
            <a:r>
              <a:rPr lang="el-GR" sz="2400" b="1" dirty="0" smtClean="0"/>
              <a:t>παρευρίσκονται και οι δύο γονείς.</a:t>
            </a:r>
          </a:p>
          <a:p>
            <a:endParaRPr lang="el-GR" sz="2400" b="1" dirty="0" smtClean="0"/>
          </a:p>
          <a:p>
            <a:r>
              <a:rPr lang="el-GR" sz="2400" dirty="0" smtClean="0"/>
              <a:t>Ο χώρος, στον οποίο θα συμπληρωθεί το ιστορικό είναι επίσης ιδιαίτερα σημαντικός.</a:t>
            </a:r>
          </a:p>
          <a:p>
            <a:endParaRPr lang="el-GR" sz="2400" dirty="0" smtClean="0"/>
          </a:p>
          <a:p>
            <a:r>
              <a:rPr lang="el-GR" sz="2400" dirty="0" smtClean="0"/>
              <a:t>Δεν πρέπει να ξεχνούμε ότι οι γονείς αυτοί, στις πλείστες των περιπτώσεων, έχουν ήδη περάσει τέτοιες διαδικασίες και στο παρελθόν, οι οποίες μπορεί να ήταν και </a:t>
            </a:r>
            <a:r>
              <a:rPr lang="el-GR" sz="2400" b="1" dirty="0" smtClean="0"/>
              <a:t>επώδυνες</a:t>
            </a:r>
            <a:r>
              <a:rPr lang="el-GR" sz="2400" dirty="0" smtClean="0"/>
              <a:t> για τους ίδιους.</a:t>
            </a:r>
          </a:p>
          <a:p>
            <a:endParaRPr lang="el-GR" sz="2400" dirty="0"/>
          </a:p>
        </p:txBody>
      </p:sp>
      <p:sp>
        <p:nvSpPr>
          <p:cNvPr id="4" name="Footer Placeholder 3"/>
          <p:cNvSpPr>
            <a:spLocks noGrp="1"/>
          </p:cNvSpPr>
          <p:nvPr>
            <p:ph type="ftr" sz="quarter" idx="11"/>
          </p:nvPr>
        </p:nvSpPr>
        <p:spPr/>
        <p:txBody>
          <a:bodyPr/>
          <a:lstStyle/>
          <a:p>
            <a:endParaRPr lang="en-GB"/>
          </a:p>
        </p:txBody>
      </p:sp>
    </p:spTree>
    <p:extLst>
      <p:ext uri="{BB962C8B-B14F-4D97-AF65-F5344CB8AC3E}">
        <p14:creationId xmlns="" xmlns:p14="http://schemas.microsoft.com/office/powerpoint/2010/main" val="4220227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ox(i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ox(in)">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404665"/>
            <a:ext cx="10661333" cy="5721499"/>
          </a:xfrm>
        </p:spPr>
        <p:txBody>
          <a:bodyPr>
            <a:normAutofit fontScale="85000" lnSpcReduction="20000"/>
          </a:bodyPr>
          <a:lstStyle/>
          <a:p>
            <a:r>
              <a:rPr lang="el-GR" dirty="0"/>
              <a:t>Ιδιαίτερη προσοχή σε γονείς που παιρνούν τη διαδικασία αυτή πρώτη φορά</a:t>
            </a:r>
            <a:r>
              <a:rPr lang="el-GR" dirty="0" smtClean="0"/>
              <a:t>.</a:t>
            </a:r>
          </a:p>
          <a:p>
            <a:endParaRPr lang="el-GR" dirty="0"/>
          </a:p>
          <a:p>
            <a:r>
              <a:rPr lang="el-GR" dirty="0"/>
              <a:t>Σε καμιά περίπτωση δεν δίνεται το ιστορικό για συμπλήρωση στους ίδιους τους γονείς</a:t>
            </a:r>
            <a:r>
              <a:rPr lang="el-GR" dirty="0" smtClean="0"/>
              <a:t>!!!</a:t>
            </a:r>
          </a:p>
          <a:p>
            <a:pPr>
              <a:buNone/>
            </a:pPr>
            <a:endParaRPr lang="el-GR" dirty="0"/>
          </a:p>
          <a:p>
            <a:r>
              <a:rPr lang="el-GR" dirty="0"/>
              <a:t>Στόχος του ιστορικού είναι πέρα από τη συλλογή πληροφοριών, να αντιληφθεί κανείς και το πως οι γονείς βιώνουν τις δυσκολίες του παιδιού τους, αν αντιλαμβάνονται τη σοβαρότητά τους, αν συμφωνούν μεταξύ τους, ποια είναι η ποιότητα της σχέσης τους με το παιδί τους, με τα άλλα τους παιδιά αν έχουν ή μεταξύ </a:t>
            </a:r>
            <a:r>
              <a:rPr lang="el-GR" dirty="0" smtClean="0"/>
              <a:t>τους</a:t>
            </a:r>
          </a:p>
          <a:p>
            <a:pPr>
              <a:buNone/>
            </a:pPr>
            <a:endParaRPr lang="el-GR" dirty="0"/>
          </a:p>
          <a:p>
            <a:r>
              <a:rPr lang="el-GR" dirty="0"/>
              <a:t>Οι γονείς πολλές φορές για τη συμπλήρωση ιστορικού αναφέρουν πολλές πληροφορίες και για άλλους συναδέλφους οι οποίοι είχαν στο παρελθόν διενεργήσει αξιολόγηση ή παρακολουθούσαν το παιδί τους. Πολλές φορές γίνονται πολύ έντονοι ιδιαίτερα συναισθηματικά, γεγονός που θα τους αναστατώσει και θα μετακινήσει αλλού το σκοπό της συμπλήρωσης του </a:t>
            </a:r>
            <a:r>
              <a:rPr lang="el-GR" dirty="0" smtClean="0"/>
              <a:t>ιστορικού.</a:t>
            </a:r>
            <a:endParaRPr lang="en-GB" dirty="0"/>
          </a:p>
        </p:txBody>
      </p:sp>
      <p:sp>
        <p:nvSpPr>
          <p:cNvPr id="4" name="Footer Placeholder 3"/>
          <p:cNvSpPr>
            <a:spLocks noGrp="1"/>
          </p:cNvSpPr>
          <p:nvPr>
            <p:ph type="ftr" sz="quarter" idx="11"/>
          </p:nvPr>
        </p:nvSpPr>
        <p:spPr/>
        <p:txBody>
          <a:bodyPr/>
          <a:lstStyle/>
          <a:p>
            <a:endParaRPr lang="en-GB"/>
          </a:p>
        </p:txBody>
      </p:sp>
    </p:spTree>
    <p:extLst>
      <p:ext uri="{BB962C8B-B14F-4D97-AF65-F5344CB8AC3E}">
        <p14:creationId xmlns="" xmlns:p14="http://schemas.microsoft.com/office/powerpoint/2010/main" val="3303710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ox(i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ox(in)">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l-GR" sz="2400" dirty="0" smtClean="0"/>
              <a:t>Η πρώτη συνάντηση κρίνεται ως ιδιαίτερα σημαντική για ένα παιδί, ιδιαίτερα αν</a:t>
            </a:r>
            <a:r>
              <a:rPr lang="en-GB" sz="2400" dirty="0" smtClean="0"/>
              <a:t>:</a:t>
            </a:r>
            <a:endParaRPr lang="el-GR" sz="2400" dirty="0" smtClean="0"/>
          </a:p>
          <a:p>
            <a:pPr lvl="1"/>
            <a:r>
              <a:rPr lang="el-GR" sz="2400" dirty="0" smtClean="0"/>
              <a:t> το παιδί αυτό έχει κάνει και παλαιότερα αξιολογήσεις οι οποίες μπορεί να αποτελούσαν καλές ή επίπονες εμπερίες για το παιδί</a:t>
            </a:r>
          </a:p>
          <a:p>
            <a:pPr lvl="1"/>
            <a:r>
              <a:rPr lang="el-GR" sz="2400" dirty="0" smtClean="0"/>
              <a:t>Αν η εμπειρία αυτή βιώνεται για πρώτη φορά από το παιδί</a:t>
            </a:r>
          </a:p>
          <a:p>
            <a:pPr lvl="1"/>
            <a:r>
              <a:rPr lang="el-GR" sz="2400" dirty="0" smtClean="0"/>
              <a:t>Αν ο Ειδικός Παιδαγωγός που θα διενεργήσει την αξιολόγηση είναι άγνωστος προς το παιδί</a:t>
            </a:r>
          </a:p>
          <a:p>
            <a:pPr lvl="1"/>
            <a:r>
              <a:rPr lang="el-GR" sz="2400" dirty="0" smtClean="0"/>
              <a:t>Αν ο Ειδικός Παιδαγωγός είναι γνωστή φυσιογνωμία για το παιδί</a:t>
            </a:r>
          </a:p>
          <a:p>
            <a:pPr lvl="1"/>
            <a:r>
              <a:rPr lang="el-GR" sz="2400" dirty="0" smtClean="0"/>
              <a:t>Αν οι γονείς έχουν προκαταλάβει αρνητικά ή θετικά το παιδί για την αξιολόγηση</a:t>
            </a:r>
          </a:p>
        </p:txBody>
      </p:sp>
      <p:sp>
        <p:nvSpPr>
          <p:cNvPr id="4" name="Footer Placeholder 3"/>
          <p:cNvSpPr>
            <a:spLocks noGrp="1"/>
          </p:cNvSpPr>
          <p:nvPr>
            <p:ph type="ftr" sz="quarter" idx="11"/>
          </p:nvPr>
        </p:nvSpPr>
        <p:spPr/>
        <p:txBody>
          <a:bodyPr/>
          <a:lstStyle/>
          <a:p>
            <a:endParaRPr lang="en-GB"/>
          </a:p>
        </p:txBody>
      </p:sp>
      <p:sp>
        <p:nvSpPr>
          <p:cNvPr id="2" name="Title 1"/>
          <p:cNvSpPr>
            <a:spLocks noGrp="1"/>
          </p:cNvSpPr>
          <p:nvPr>
            <p:ph type="title"/>
          </p:nvPr>
        </p:nvSpPr>
        <p:spPr/>
        <p:txBody>
          <a:bodyPr>
            <a:normAutofit fontScale="90000"/>
          </a:bodyPr>
          <a:lstStyle/>
          <a:p>
            <a:r>
              <a:rPr lang="el-GR" b="1" dirty="0" smtClean="0"/>
              <a:t>1</a:t>
            </a:r>
            <a:r>
              <a:rPr lang="el-GR" b="1" baseline="30000" dirty="0" smtClean="0"/>
              <a:t>η</a:t>
            </a:r>
            <a:r>
              <a:rPr lang="el-GR" b="1" dirty="0" smtClean="0"/>
              <a:t> Συνάντηση</a:t>
            </a:r>
            <a:r>
              <a:rPr lang="el-GR" b="1" dirty="0"/>
              <a:t> </a:t>
            </a:r>
            <a:r>
              <a:rPr lang="el-GR" b="1" dirty="0" smtClean="0"/>
              <a:t>με το παιδί</a:t>
            </a:r>
            <a:br>
              <a:rPr lang="el-GR" b="1" dirty="0" smtClean="0"/>
            </a:br>
            <a:r>
              <a:rPr lang="el-GR" b="1" dirty="0" smtClean="0"/>
              <a:t>Γενικά στοιχεία</a:t>
            </a:r>
            <a:endParaRPr lang="en-GB" b="1" dirty="0"/>
          </a:p>
        </p:txBody>
      </p:sp>
    </p:spTree>
    <p:extLst>
      <p:ext uri="{BB962C8B-B14F-4D97-AF65-F5344CB8AC3E}">
        <p14:creationId xmlns="" xmlns:p14="http://schemas.microsoft.com/office/powerpoint/2010/main" val="711008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ox(in)">
                                      <p:cBhvr>
                                        <p:cTn id="15" dur="500"/>
                                        <p:tgtEl>
                                          <p:spTgt spid="3">
                                            <p:txEl>
                                              <p:pRg st="1" end="1"/>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ox(in)">
                                      <p:cBhvr>
                                        <p:cTn id="18" dur="500"/>
                                        <p:tgtEl>
                                          <p:spTgt spid="3">
                                            <p:txEl>
                                              <p:pRg st="2" end="2"/>
                                            </p:txEl>
                                          </p:spTgt>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ox(in)">
                                      <p:cBhvr>
                                        <p:cTn id="21" dur="500"/>
                                        <p:tgtEl>
                                          <p:spTgt spid="3">
                                            <p:txEl>
                                              <p:pRg st="3" end="3"/>
                                            </p:txEl>
                                          </p:spTgt>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box(in)">
                                      <p:cBhvr>
                                        <p:cTn id="24" dur="500"/>
                                        <p:tgtEl>
                                          <p:spTgt spid="3">
                                            <p:txEl>
                                              <p:pRg st="4" end="4"/>
                                            </p:txEl>
                                          </p:spTgt>
                                        </p:tgtEl>
                                      </p:cBhvr>
                                    </p:animEffect>
                                  </p:childTnLst>
                                </p:cTn>
                              </p:par>
                              <p:par>
                                <p:cTn id="25" presetID="4" presetClass="entr" presetSubtype="16"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ox(i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476673"/>
            <a:ext cx="10661333" cy="5649493"/>
          </a:xfrm>
        </p:spPr>
        <p:txBody>
          <a:bodyPr>
            <a:normAutofit/>
          </a:bodyPr>
          <a:lstStyle/>
          <a:p>
            <a:r>
              <a:rPr lang="el-GR" sz="2400" dirty="0"/>
              <a:t>Το παιδί θα πρέπει να ενημερωθεί για την αξιολόγηση.</a:t>
            </a:r>
          </a:p>
          <a:p>
            <a:r>
              <a:rPr lang="el-GR" sz="2400" dirty="0"/>
              <a:t>Υπάρχουν περιπτώσεις που το παιδί </a:t>
            </a:r>
            <a:r>
              <a:rPr lang="el-GR" sz="2400" b="1" dirty="0"/>
              <a:t>παρουσιάζει μεγάλες αντιστάσεις </a:t>
            </a:r>
            <a:r>
              <a:rPr lang="el-GR" sz="2400" dirty="0"/>
              <a:t>μέχρι να δεχθεί να μπει με τον Ειδικό Παιδαγωγό, σε ξεχωριστό δωμάτιο</a:t>
            </a:r>
            <a:r>
              <a:rPr lang="el-GR" sz="2400" dirty="0" smtClean="0"/>
              <a:t>.</a:t>
            </a:r>
          </a:p>
          <a:p>
            <a:pPr>
              <a:buNone/>
            </a:pPr>
            <a:endParaRPr lang="el-GR" sz="2400" dirty="0"/>
          </a:p>
          <a:p>
            <a:r>
              <a:rPr lang="el-GR" sz="2400" dirty="0"/>
              <a:t>Αυτό θα πρέπει να γίνει σεβαστό από τον Ειδικό Παιδαγωγό, ο οποίος θα πρέπει </a:t>
            </a:r>
            <a:r>
              <a:rPr lang="el-GR" sz="2400" b="1" dirty="0"/>
              <a:t>να παραχωρήσει στο παιδί, το χρόνο που χρειάζεται. </a:t>
            </a:r>
            <a:endParaRPr lang="el-GR" sz="2400" b="1" dirty="0" smtClean="0"/>
          </a:p>
          <a:p>
            <a:pPr>
              <a:buNone/>
            </a:pPr>
            <a:endParaRPr lang="el-GR" sz="2400" dirty="0" smtClean="0"/>
          </a:p>
          <a:p>
            <a:r>
              <a:rPr lang="el-GR" sz="2400" dirty="0" smtClean="0"/>
              <a:t>Κατά την πρώτη συνάντηση οι κύριοι σκοποί της αξιολόγησης είναι</a:t>
            </a:r>
            <a:r>
              <a:rPr lang="en-GB" sz="2400" dirty="0" smtClean="0"/>
              <a:t>:</a:t>
            </a:r>
            <a:endParaRPr lang="el-GR" sz="2400" dirty="0"/>
          </a:p>
          <a:p>
            <a:pPr lvl="1"/>
            <a:r>
              <a:rPr lang="el-GR" sz="2400" b="1" dirty="0" smtClean="0"/>
              <a:t>Να κατανοήσει το παιδί τι πρόκεται να γίνει</a:t>
            </a:r>
          </a:p>
          <a:p>
            <a:pPr lvl="1"/>
            <a:r>
              <a:rPr lang="el-GR" sz="2400" b="1" dirty="0" smtClean="0"/>
              <a:t>Να νοιώσει άνετα με την υποφαινόμενη/τον υποφαινόμενο</a:t>
            </a:r>
            <a:endParaRPr lang="el-GR" sz="2400" b="1" dirty="0"/>
          </a:p>
          <a:p>
            <a:endParaRPr lang="en-GB" sz="2400" dirty="0"/>
          </a:p>
        </p:txBody>
      </p:sp>
      <p:sp>
        <p:nvSpPr>
          <p:cNvPr id="4" name="Footer Placeholder 3"/>
          <p:cNvSpPr>
            <a:spLocks noGrp="1"/>
          </p:cNvSpPr>
          <p:nvPr>
            <p:ph type="ftr" sz="quarter" idx="11"/>
          </p:nvPr>
        </p:nvSpPr>
        <p:spPr/>
        <p:txBody>
          <a:bodyPr/>
          <a:lstStyle/>
          <a:p>
            <a:endParaRPr lang="en-GB"/>
          </a:p>
        </p:txBody>
      </p:sp>
    </p:spTree>
    <p:extLst>
      <p:ext uri="{BB962C8B-B14F-4D97-AF65-F5344CB8AC3E}">
        <p14:creationId xmlns="" xmlns:p14="http://schemas.microsoft.com/office/powerpoint/2010/main" val="1460782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ox(i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ox(in)">
                                      <p:cBhvr>
                                        <p:cTn id="22" dur="500"/>
                                        <p:tgtEl>
                                          <p:spTgt spid="3">
                                            <p:txEl>
                                              <p:pRg st="5" end="5"/>
                                            </p:txEl>
                                          </p:spTgt>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ox(in)">
                                      <p:cBhvr>
                                        <p:cTn id="25" dur="500"/>
                                        <p:tgtEl>
                                          <p:spTgt spid="3">
                                            <p:txEl>
                                              <p:pRg st="6" end="6"/>
                                            </p:txEl>
                                          </p:spTgt>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ox(in)">
                                      <p:cBhvr>
                                        <p:cTn id="2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404665"/>
            <a:ext cx="10661333" cy="5721501"/>
          </a:xfrm>
        </p:spPr>
        <p:txBody>
          <a:bodyPr/>
          <a:lstStyle/>
          <a:p>
            <a:r>
              <a:rPr lang="el-GR" sz="2000" dirty="0" smtClean="0"/>
              <a:t>Γενικά συστήνεται </a:t>
            </a:r>
            <a:r>
              <a:rPr lang="el-GR" sz="2000" b="1" dirty="0" smtClean="0"/>
              <a:t>ότι η πρώτη εικόνα </a:t>
            </a:r>
            <a:r>
              <a:rPr lang="el-GR" sz="2000" dirty="0" smtClean="0"/>
              <a:t>που θα σχηματίσει κάποιος για το παιδί θα προέρθει</a:t>
            </a:r>
            <a:r>
              <a:rPr lang="el-GR" sz="2000" dirty="0" smtClean="0">
                <a:solidFill>
                  <a:srgbClr val="FF0000"/>
                </a:solidFill>
              </a:rPr>
              <a:t> </a:t>
            </a:r>
            <a:r>
              <a:rPr lang="el-GR" sz="2000" b="1" dirty="0" smtClean="0"/>
              <a:t>μέσα από τη διαδικασία της παρατήρησης.</a:t>
            </a:r>
          </a:p>
          <a:p>
            <a:pPr>
              <a:buNone/>
            </a:pPr>
            <a:endParaRPr lang="el-GR" sz="2000" b="1" dirty="0" smtClean="0"/>
          </a:p>
          <a:p>
            <a:r>
              <a:rPr lang="el-GR" sz="2000" b="1" dirty="0" smtClean="0"/>
              <a:t>Η παρατήρηση θεωρείται μια εξαιρετικά αποτελεσματική μέθοδος, ειδικά για παιδιά μικρότερης ηλικίας.</a:t>
            </a:r>
          </a:p>
          <a:p>
            <a:pPr>
              <a:buNone/>
            </a:pPr>
            <a:endParaRPr lang="el-GR" sz="2000" dirty="0" smtClean="0"/>
          </a:p>
          <a:p>
            <a:r>
              <a:rPr lang="el-GR" sz="2000" dirty="0" smtClean="0"/>
              <a:t>Τα δεδομένα που συλλέγονται είναι πολύ σημαντικά, γιατί γίνεται παρατήρηση του παιδιού μέσα στο σχολικό πλαίσιο του παιδιού, ένα πλαίσιο γνώριμο.</a:t>
            </a:r>
          </a:p>
          <a:p>
            <a:pPr>
              <a:buNone/>
            </a:pPr>
            <a:endParaRPr lang="el-GR" sz="2000" dirty="0" smtClean="0"/>
          </a:p>
          <a:p>
            <a:r>
              <a:rPr lang="el-GR" sz="2000" dirty="0" smtClean="0"/>
              <a:t>Σε τέτοια περίπτωση </a:t>
            </a:r>
            <a:r>
              <a:rPr lang="el-GR" sz="2000" b="1" dirty="0" smtClean="0"/>
              <a:t>το παιδί δεν είναι απαραίτητο να γνωρίζει τον λόγο για τον οποίο είστε παρόντες,</a:t>
            </a:r>
            <a:r>
              <a:rPr lang="el-GR" sz="2000" dirty="0" smtClean="0"/>
              <a:t> για να μην αλλάξει η συμπεριφορά του.</a:t>
            </a:r>
          </a:p>
          <a:p>
            <a:pPr>
              <a:buNone/>
            </a:pPr>
            <a:endParaRPr lang="el-GR" sz="2000" dirty="0" smtClean="0"/>
          </a:p>
          <a:p>
            <a:r>
              <a:rPr lang="el-GR" sz="2000" dirty="0" smtClean="0"/>
              <a:t>Σε μεγαλύτερες ηλικίες η παρατήρηση, παρουσιάζει δυσκολίες ως μέθοδος συλλογής δεδομένων</a:t>
            </a:r>
          </a:p>
          <a:p>
            <a:pPr>
              <a:buNone/>
            </a:pPr>
            <a:endParaRPr lang="el-GR" sz="2000" dirty="0" smtClean="0"/>
          </a:p>
        </p:txBody>
      </p:sp>
      <p:sp>
        <p:nvSpPr>
          <p:cNvPr id="4" name="Footer Placeholder 3"/>
          <p:cNvSpPr>
            <a:spLocks noGrp="1"/>
          </p:cNvSpPr>
          <p:nvPr>
            <p:ph type="ftr" sz="quarter" idx="11"/>
          </p:nvPr>
        </p:nvSpPr>
        <p:spPr/>
        <p:txBody>
          <a:bodyPr/>
          <a:lstStyle/>
          <a:p>
            <a:endParaRPr lang="en-GB"/>
          </a:p>
        </p:txBody>
      </p:sp>
    </p:spTree>
    <p:extLst>
      <p:ext uri="{BB962C8B-B14F-4D97-AF65-F5344CB8AC3E}">
        <p14:creationId xmlns="" xmlns:p14="http://schemas.microsoft.com/office/powerpoint/2010/main" val="834834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ox(i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ox(in)">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ox(in)">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836712"/>
            <a:ext cx="10661333" cy="5289453"/>
          </a:xfrm>
        </p:spPr>
        <p:txBody>
          <a:bodyPr/>
          <a:lstStyle/>
          <a:p>
            <a:r>
              <a:rPr lang="el-GR" sz="3200" dirty="0" smtClean="0"/>
              <a:t>Γενικά </a:t>
            </a:r>
            <a:r>
              <a:rPr lang="el-GR" sz="3200" b="1" dirty="0" smtClean="0"/>
              <a:t>όσες περισσότερες μεθόδους χρησιμοποιήσει κάποιος τόσο πιο αντικειμενική θα είναι η αξιολόγηση </a:t>
            </a:r>
            <a:r>
              <a:rPr lang="el-GR" sz="3200" dirty="0" smtClean="0"/>
              <a:t>που θα γίνει.</a:t>
            </a:r>
          </a:p>
          <a:p>
            <a:r>
              <a:rPr lang="el-GR" sz="3200" b="1" dirty="0" smtClean="0"/>
              <a:t>Δεν μπορεί </a:t>
            </a:r>
            <a:r>
              <a:rPr lang="el-GR" sz="3200" dirty="0" smtClean="0"/>
              <a:t>κάποιος </a:t>
            </a:r>
            <a:r>
              <a:rPr lang="el-GR" sz="3200" b="1" dirty="0" smtClean="0"/>
              <a:t>να προκαθορίσει από προηγουμένως τον αριθμό των συναντήσεων και τη διάρκεια των συναντήσεων</a:t>
            </a:r>
            <a:r>
              <a:rPr lang="el-GR" sz="3200" dirty="0" smtClean="0"/>
              <a:t> που απαιτούνται για μια αξιολόγηση.</a:t>
            </a:r>
          </a:p>
          <a:p>
            <a:endParaRPr lang="el-GR" dirty="0"/>
          </a:p>
        </p:txBody>
      </p:sp>
      <p:sp>
        <p:nvSpPr>
          <p:cNvPr id="4" name="Footer Placeholder 3"/>
          <p:cNvSpPr>
            <a:spLocks noGrp="1"/>
          </p:cNvSpPr>
          <p:nvPr>
            <p:ph type="ftr" sz="quarter" idx="11"/>
          </p:nvPr>
        </p:nvSpPr>
        <p:spPr/>
        <p:txBody>
          <a:bodyPr/>
          <a:lstStyle/>
          <a:p>
            <a:endParaRPr lang="en-GB"/>
          </a:p>
        </p:txBody>
      </p:sp>
    </p:spTree>
    <p:extLst>
      <p:ext uri="{BB962C8B-B14F-4D97-AF65-F5344CB8AC3E}">
        <p14:creationId xmlns="" xmlns:p14="http://schemas.microsoft.com/office/powerpoint/2010/main" val="3786191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sz="2400" dirty="0" smtClean="0"/>
              <a:t>Γνωριμία με το παιδί</a:t>
            </a:r>
          </a:p>
          <a:p>
            <a:r>
              <a:rPr lang="el-GR" sz="2400" dirty="0" smtClean="0"/>
              <a:t>Άνεση και των δύο</a:t>
            </a:r>
          </a:p>
          <a:p>
            <a:r>
              <a:rPr lang="el-GR" sz="2400" dirty="0" smtClean="0"/>
              <a:t>Οριοθέτηση των συναντήσεων</a:t>
            </a:r>
          </a:p>
          <a:p>
            <a:r>
              <a:rPr lang="el-GR" sz="2400" dirty="0" smtClean="0"/>
              <a:t>Κανόνες που θα διέπουν τις συναντήσεις, που να είναι κοινά αποδεκτοί από το παιδί</a:t>
            </a:r>
          </a:p>
          <a:p>
            <a:r>
              <a:rPr lang="el-GR" sz="2400" dirty="0" smtClean="0"/>
              <a:t>Δημιουργία κλίματος εμπιστοσύνης με το παιδί</a:t>
            </a:r>
          </a:p>
          <a:p>
            <a:r>
              <a:rPr lang="el-GR" sz="2400" dirty="0" smtClean="0"/>
              <a:t>Συζήτηση με το παιδί σχετικά με τα ενδιαφέροντ</a:t>
            </a:r>
            <a:r>
              <a:rPr lang="el-GR" sz="2400" dirty="0" smtClean="0">
                <a:solidFill>
                  <a:srgbClr val="FF0000"/>
                </a:solidFill>
              </a:rPr>
              <a:t>α</a:t>
            </a:r>
            <a:r>
              <a:rPr lang="el-GR" sz="2400" dirty="0" smtClean="0"/>
              <a:t> του</a:t>
            </a:r>
          </a:p>
          <a:p>
            <a:r>
              <a:rPr lang="el-GR" sz="2400" dirty="0" smtClean="0"/>
              <a:t>Συζητάμε τις δυσκολίες, μόνον εφόσον το παιδί είναι έτοιμο να τις συζητήσει, δεν κάνουμε εμείς αναφορά σε αυτές.</a:t>
            </a:r>
          </a:p>
          <a:p>
            <a:r>
              <a:rPr lang="el-GR" sz="2400" dirty="0" smtClean="0"/>
              <a:t>Συζητάμε για την οικογένειά του</a:t>
            </a:r>
          </a:p>
          <a:p>
            <a:endParaRPr lang="en-GB" dirty="0"/>
          </a:p>
        </p:txBody>
      </p:sp>
      <p:sp>
        <p:nvSpPr>
          <p:cNvPr id="4" name="Footer Placeholder 3"/>
          <p:cNvSpPr>
            <a:spLocks noGrp="1"/>
          </p:cNvSpPr>
          <p:nvPr>
            <p:ph type="ftr" sz="quarter" idx="11"/>
          </p:nvPr>
        </p:nvSpPr>
        <p:spPr/>
        <p:txBody>
          <a:bodyPr/>
          <a:lstStyle/>
          <a:p>
            <a:endParaRPr lang="en-GB"/>
          </a:p>
        </p:txBody>
      </p:sp>
      <p:sp>
        <p:nvSpPr>
          <p:cNvPr id="2" name="Title 1"/>
          <p:cNvSpPr>
            <a:spLocks noGrp="1"/>
          </p:cNvSpPr>
          <p:nvPr>
            <p:ph type="title"/>
          </p:nvPr>
        </p:nvSpPr>
        <p:spPr/>
        <p:txBody>
          <a:bodyPr>
            <a:normAutofit fontScale="90000"/>
          </a:bodyPr>
          <a:lstStyle/>
          <a:p>
            <a:r>
              <a:rPr lang="el-GR" b="1" dirty="0" smtClean="0"/>
              <a:t>Τι μπορώ να κάνω κατά την πρώτη συνάντηση</a:t>
            </a:r>
            <a:endParaRPr lang="en-GB" b="1" dirty="0"/>
          </a:p>
        </p:txBody>
      </p:sp>
    </p:spTree>
    <p:extLst>
      <p:ext uri="{BB962C8B-B14F-4D97-AF65-F5344CB8AC3E}">
        <p14:creationId xmlns="" xmlns:p14="http://schemas.microsoft.com/office/powerpoint/2010/main" val="1062654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ox(in)">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ox(in)">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ox(in)">
                                      <p:cBhvr>
                                        <p:cTn id="4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548681"/>
            <a:ext cx="10661333" cy="5577485"/>
          </a:xfrm>
        </p:spPr>
        <p:txBody>
          <a:bodyPr/>
          <a:lstStyle/>
          <a:p>
            <a:r>
              <a:rPr lang="el-GR" dirty="0"/>
              <a:t>Παίζουμε παιγνίδια, επιτραπέζια, στον υπολογιστή,i-pad </a:t>
            </a:r>
          </a:p>
          <a:p>
            <a:r>
              <a:rPr lang="el-GR" dirty="0"/>
              <a:t>Μπορούμε να προχωρήσουμε και σε μαθησιακή δραστηριότητα, η οποία όμως δεν θα είναι επώδυνη για το παιδί.</a:t>
            </a:r>
          </a:p>
          <a:p>
            <a:endParaRPr lang="en-GB" dirty="0"/>
          </a:p>
        </p:txBody>
      </p:sp>
      <p:sp>
        <p:nvSpPr>
          <p:cNvPr id="4" name="Footer Placeholder 3"/>
          <p:cNvSpPr>
            <a:spLocks noGrp="1"/>
          </p:cNvSpPr>
          <p:nvPr>
            <p:ph type="ftr" sz="quarter" idx="11"/>
          </p:nvPr>
        </p:nvSpPr>
        <p:spPr/>
        <p:txBody>
          <a:bodyPr/>
          <a:lstStyle/>
          <a:p>
            <a:endParaRPr lang="en-GB"/>
          </a:p>
        </p:txBody>
      </p:sp>
    </p:spTree>
    <p:extLst>
      <p:ext uri="{BB962C8B-B14F-4D97-AF65-F5344CB8AC3E}">
        <p14:creationId xmlns="" xmlns:p14="http://schemas.microsoft.com/office/powerpoint/2010/main" val="3853909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l-GR" dirty="0" smtClean="0"/>
              <a:t>Η Ψυχοπαιδαγωγική διαγνωστική αξιολόγηση των δυσκολιών που αντιμετωπίζει ένας μαθητής περιλαμβάνει</a:t>
            </a:r>
            <a:r>
              <a:rPr lang="en-US" dirty="0" smtClean="0"/>
              <a:t>:</a:t>
            </a:r>
          </a:p>
          <a:p>
            <a:pPr lvl="1"/>
            <a:r>
              <a:rPr lang="el-GR" dirty="0" smtClean="0"/>
              <a:t>Την Ψυχολογική Αξιολόγηση</a:t>
            </a:r>
          </a:p>
          <a:p>
            <a:pPr lvl="1"/>
            <a:r>
              <a:rPr lang="el-GR" dirty="0" smtClean="0"/>
              <a:t>Την Εκπαιδευτική-Μαθησιακή Αξιολόγηση</a:t>
            </a:r>
          </a:p>
          <a:p>
            <a:r>
              <a:rPr lang="el-GR" dirty="0" smtClean="0"/>
              <a:t>Οι μέθοδοι αξιολόγησης είναι δυνατόν να </a:t>
            </a:r>
            <a:r>
              <a:rPr lang="el-GR" b="1" dirty="0" smtClean="0"/>
              <a:t>διαφέρουν</a:t>
            </a:r>
            <a:r>
              <a:rPr lang="el-GR" dirty="0" smtClean="0"/>
              <a:t> για τις διαφορετικές περιπτώσεις μαθητών</a:t>
            </a:r>
          </a:p>
          <a:p>
            <a:r>
              <a:rPr lang="el-GR" dirty="0" smtClean="0"/>
              <a:t>Τα μέσα που χρησιμοποιούνται κάθε φορά, πρέπει να </a:t>
            </a:r>
            <a:r>
              <a:rPr lang="el-GR" b="1" dirty="0" smtClean="0"/>
              <a:t>ανταποκρίνονται στις ανάγκες του πρωταρχικού στόχου της αξιολόγησης </a:t>
            </a:r>
            <a:r>
              <a:rPr lang="el-GR" dirty="0" smtClean="0"/>
              <a:t>και να </a:t>
            </a:r>
            <a:r>
              <a:rPr lang="el-GR" b="1" dirty="0" smtClean="0"/>
              <a:t>αναφέρονται στο συγκεκριμένο τομέα των δυσκολιών</a:t>
            </a:r>
          </a:p>
        </p:txBody>
      </p:sp>
      <p:sp>
        <p:nvSpPr>
          <p:cNvPr id="4" name="Footer Placeholder 3"/>
          <p:cNvSpPr>
            <a:spLocks noGrp="1"/>
          </p:cNvSpPr>
          <p:nvPr>
            <p:ph type="ftr" sz="quarter" idx="11"/>
          </p:nvPr>
        </p:nvSpPr>
        <p:spPr/>
        <p:txBody>
          <a:bodyPr/>
          <a:lstStyle/>
          <a:p>
            <a:endParaRPr lang="en-US" dirty="0"/>
          </a:p>
        </p:txBody>
      </p:sp>
      <p:sp>
        <p:nvSpPr>
          <p:cNvPr id="2" name="Title 1"/>
          <p:cNvSpPr>
            <a:spLocks noGrp="1"/>
          </p:cNvSpPr>
          <p:nvPr>
            <p:ph type="title"/>
          </p:nvPr>
        </p:nvSpPr>
        <p:spPr/>
        <p:txBody>
          <a:bodyPr/>
          <a:lstStyle/>
          <a:p>
            <a:r>
              <a:rPr lang="el-GR" b="1" dirty="0" smtClean="0"/>
              <a:t>Γενικά Στοιχεία</a:t>
            </a:r>
            <a:endParaRPr lang="en-US" b="1" dirty="0"/>
          </a:p>
        </p:txBody>
      </p:sp>
    </p:spTree>
    <p:extLst>
      <p:ext uri="{BB962C8B-B14F-4D97-AF65-F5344CB8AC3E}">
        <p14:creationId xmlns="" xmlns:p14="http://schemas.microsoft.com/office/powerpoint/2010/main" val="1962626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ox(in)">
                                      <p:cBhvr>
                                        <p:cTn id="15" dur="500"/>
                                        <p:tgtEl>
                                          <p:spTgt spid="3">
                                            <p:txEl>
                                              <p:pRg st="1" end="1"/>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ox(in)">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ox(in)">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box(in)">
                                      <p:cBhvr>
                                        <p:cTn id="2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dirty="0" smtClean="0"/>
              <a:t>Η μάθηση της γλώσσας, είναι μια διαδικασία που αρχίζει με τη γέννηση του παιδιού και ολοκληρώνεται στο τέλος της παιδικής ηλικίας.</a:t>
            </a:r>
          </a:p>
          <a:p>
            <a:r>
              <a:rPr lang="el-GR" dirty="0" smtClean="0"/>
              <a:t>Η διαδικασία της γλωσσικής απόκτησης περιλαμβάνει τρία βασικά συστήματα της γλώσσας</a:t>
            </a:r>
            <a:r>
              <a:rPr lang="en-US" dirty="0" smtClean="0"/>
              <a:t>:</a:t>
            </a:r>
          </a:p>
          <a:p>
            <a:pPr lvl="1"/>
            <a:r>
              <a:rPr lang="el-GR" dirty="0" smtClean="0"/>
              <a:t>Το φωνολογικό-το παιδί γνωρίζει, κατανοεί και παράγει τους συνδιασμούς των ήχων της ομιλίας</a:t>
            </a:r>
          </a:p>
          <a:p>
            <a:pPr lvl="1"/>
            <a:r>
              <a:rPr lang="el-GR" dirty="0" smtClean="0"/>
              <a:t>Το συντακτικό-ανακάλυψη των κανόνων δομής των λέξεων σε προτάσεις</a:t>
            </a:r>
          </a:p>
          <a:p>
            <a:pPr lvl="1"/>
            <a:r>
              <a:rPr lang="el-GR" dirty="0" smtClean="0"/>
              <a:t>Το σημασιολογικό-μάθηση του σημασιολογικού περιεχομένου των λέξεων και των προτάσεων</a:t>
            </a:r>
            <a:endParaRPr lang="en-US"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normAutofit/>
          </a:bodyPr>
          <a:lstStyle/>
          <a:p>
            <a:r>
              <a:rPr lang="el-GR" b="1" dirty="0" smtClean="0"/>
              <a:t>Αξιολόγηση Προφορικού Λόγου</a:t>
            </a:r>
            <a:endParaRPr lang="en-US" b="1" dirty="0"/>
          </a:p>
        </p:txBody>
      </p:sp>
    </p:spTree>
    <p:extLst>
      <p:ext uri="{BB962C8B-B14F-4D97-AF65-F5344CB8AC3E}">
        <p14:creationId xmlns="" xmlns:p14="http://schemas.microsoft.com/office/powerpoint/2010/main" val="2387269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ox(in)">
                                      <p:cBhvr>
                                        <p:cTn id="20" dur="500"/>
                                        <p:tgtEl>
                                          <p:spTgt spid="3">
                                            <p:txEl>
                                              <p:pRg st="2" end="2"/>
                                            </p:txEl>
                                          </p:spTgt>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ox(in)">
                                      <p:cBhvr>
                                        <p:cTn id="23" dur="500"/>
                                        <p:tgtEl>
                                          <p:spTgt spid="3">
                                            <p:txEl>
                                              <p:pRg st="3" end="3"/>
                                            </p:txEl>
                                          </p:spTgt>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box(in)">
                                      <p:cBhvr>
                                        <p:cTn id="2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216161"/>
            <a:ext cx="10661333" cy="6309157"/>
          </a:xfrm>
        </p:spPr>
        <p:txBody>
          <a:bodyPr>
            <a:normAutofit fontScale="92500" lnSpcReduction="10000"/>
          </a:bodyPr>
          <a:lstStyle/>
          <a:p>
            <a:r>
              <a:rPr lang="el-GR" dirty="0" smtClean="0"/>
              <a:t>Κατά την αξιολόγηση του προφορικού λόγου πρέπει να εντοπίσουμε, </a:t>
            </a:r>
            <a:r>
              <a:rPr lang="el-GR" b="1" dirty="0" smtClean="0"/>
              <a:t>αν οι αδυναμίες του παιδιού οφείλονται σε δυσκολία στη πρόσληψη (αντίληψη) και κατανόηση της γλώσσας ή στην παραγωγή της γλώσσας. </a:t>
            </a:r>
          </a:p>
          <a:p>
            <a:r>
              <a:rPr lang="el-GR" dirty="0" smtClean="0"/>
              <a:t>Προβλήματα στην πρόσληψη και κατανόηση της γλώσσας συνεπάγονται προβλήματα και στην παραγωγή ενώ το αντίθετο δεν ισχύει πάντα.</a:t>
            </a:r>
          </a:p>
          <a:p>
            <a:r>
              <a:rPr lang="el-GR" dirty="0" smtClean="0"/>
              <a:t>Τα παιδιά που έχουν δυσκολία στην πρόσληψη ή αντίληψη της γλώσσας είναι δυνατόν να παρουσιάζουν </a:t>
            </a:r>
            <a:r>
              <a:rPr lang="el-GR" b="1" dirty="0" smtClean="0"/>
              <a:t>αδυναμία στη φωνολογική αντίληψη</a:t>
            </a:r>
            <a:r>
              <a:rPr lang="el-GR" dirty="0" smtClean="0"/>
              <a:t>, </a:t>
            </a:r>
            <a:r>
              <a:rPr lang="el-GR" b="1" dirty="0" smtClean="0"/>
              <a:t>να έχουν περιορισμένο λεξιλόγιο και να δυσκολεύονται με λέξεις που έχουν περισσότερες από μια έννοιες</a:t>
            </a:r>
            <a:r>
              <a:rPr lang="el-GR" dirty="0" smtClean="0"/>
              <a:t>, </a:t>
            </a:r>
            <a:r>
              <a:rPr lang="el-GR" b="1" dirty="0" smtClean="0"/>
              <a:t>να δυσκολεύονται στη κατανόηση σύνθετων προτάσεων ή να μην μπορούν να εντοπίσουν τη πρόθεση του ομιλητή</a:t>
            </a:r>
            <a:r>
              <a:rPr lang="el-GR" dirty="0" smtClean="0"/>
              <a:t>.</a:t>
            </a:r>
          </a:p>
          <a:p>
            <a:r>
              <a:rPr lang="el-GR" dirty="0" smtClean="0"/>
              <a:t>Επίσης, είναι δυνατόν </a:t>
            </a:r>
            <a:r>
              <a:rPr lang="el-GR" b="1" dirty="0" smtClean="0"/>
              <a:t>να μην μπορούν να εντοπίζουν γλωσσικά λάθη και να τα διορθώνουν</a:t>
            </a:r>
          </a:p>
          <a:p>
            <a:endParaRPr lang="el-GR" dirty="0"/>
          </a:p>
          <a:p>
            <a:endParaRPr lang="en-US" dirty="0"/>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 xmlns:p14="http://schemas.microsoft.com/office/powerpoint/2010/main" val="4140162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1600201"/>
            <a:ext cx="10661333" cy="5019687"/>
          </a:xfrm>
        </p:spPr>
        <p:txBody>
          <a:bodyPr>
            <a:normAutofit fontScale="92500" lnSpcReduction="10000"/>
          </a:bodyPr>
          <a:lstStyle/>
          <a:p>
            <a:r>
              <a:rPr lang="el-GR" dirty="0" smtClean="0"/>
              <a:t>Αξιολογούμε δυο διαφορετικές, αλλά και συνδεόμενες λειτουργίες ή ικανότητες, τη διάκριση και την αντίληψη των φωνολογικών στοιχείων της γλώσσας, αλλά και την κατανόηση του σημασιολογικού περιεχομένου της γλώσσας. </a:t>
            </a:r>
            <a:endParaRPr lang="el-GR" dirty="0"/>
          </a:p>
          <a:p>
            <a:r>
              <a:rPr lang="el-GR" dirty="0" smtClean="0"/>
              <a:t>Ζητούμε από το παιδί, να επαναλάβει λέξεις ή φράσεις που του λέμε</a:t>
            </a:r>
          </a:p>
          <a:p>
            <a:r>
              <a:rPr lang="el-GR" dirty="0" smtClean="0"/>
              <a:t>Του ζητάμε να εξηγήσει με δικά του λόγια τη σημασία κάποιων λέξεων που χρησιμοποιούμε καθημερινά</a:t>
            </a:r>
          </a:p>
          <a:p>
            <a:r>
              <a:rPr lang="el-GR" dirty="0" smtClean="0"/>
              <a:t>Του παρουσιάζουμε προτάσεις με λέξεις που έχουν περισσότερες από μια σημασία, καθώς και προτάσεις με σύνθετη συντακτική δομή</a:t>
            </a:r>
          </a:p>
          <a:p>
            <a:r>
              <a:rPr lang="el-GR" dirty="0" smtClean="0"/>
              <a:t>Δίνουμε οδηγίες στο παιδί και παρατηρούμε αν μπορεί να τις εκτελέσει</a:t>
            </a:r>
            <a:endParaRPr lang="en-US"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normAutofit fontScale="90000"/>
          </a:bodyPr>
          <a:lstStyle/>
          <a:p>
            <a:r>
              <a:rPr lang="el-GR" b="1" dirty="0" smtClean="0"/>
              <a:t>Αξιολόγηση της πρόσληψης και κατανόησης της γλώσσας</a:t>
            </a:r>
            <a:endParaRPr lang="en-US" b="1" dirty="0"/>
          </a:p>
        </p:txBody>
      </p:sp>
    </p:spTree>
    <p:extLst>
      <p:ext uri="{BB962C8B-B14F-4D97-AF65-F5344CB8AC3E}">
        <p14:creationId xmlns="" xmlns:p14="http://schemas.microsoft.com/office/powerpoint/2010/main" val="256875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dirty="0" smtClean="0"/>
              <a:t>Τα παιδιά, τα οποία παρουσιάζουν δυσκολίες στο τομέα της γλωσσικής παραγωγής παρουσιάζουν συνήθως</a:t>
            </a:r>
            <a:r>
              <a:rPr lang="en-US" dirty="0" smtClean="0"/>
              <a:t>:</a:t>
            </a:r>
          </a:p>
          <a:p>
            <a:r>
              <a:rPr lang="el-GR" b="1" dirty="0" smtClean="0"/>
              <a:t> προβλήματα άρθρωσης, </a:t>
            </a:r>
            <a:endParaRPr lang="en-US" b="1" dirty="0" smtClean="0"/>
          </a:p>
          <a:p>
            <a:r>
              <a:rPr lang="el-GR" b="1" dirty="0" smtClean="0"/>
              <a:t>έχουν περιορισμένο λεξιλόγιο, </a:t>
            </a:r>
            <a:endParaRPr lang="en-US" b="1" dirty="0" smtClean="0"/>
          </a:p>
          <a:p>
            <a:r>
              <a:rPr lang="el-GR" b="1" dirty="0" smtClean="0"/>
              <a:t>δυσκολεύονται στη χρήση των γραμματικών και μορφολογικών κανόνων της γλώσσας, </a:t>
            </a:r>
            <a:endParaRPr lang="en-US" b="1" dirty="0" smtClean="0"/>
          </a:p>
          <a:p>
            <a:r>
              <a:rPr lang="el-GR" b="1" dirty="0" smtClean="0"/>
              <a:t>δεν μπορούν να ανταποκριθούν στις απαιτήσεις της γλωσσικής επικοινωνίας ή δυσκολεύονται να δομήσουν το λόγο τους σε μια λογική σειρά</a:t>
            </a:r>
            <a:endParaRPr lang="en-US" b="1"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normAutofit fontScale="90000"/>
          </a:bodyPr>
          <a:lstStyle/>
          <a:p>
            <a:r>
              <a:rPr lang="el-GR" b="1" dirty="0" smtClean="0"/>
              <a:t>Αξιολόγηση της γλωσσικής παραγωγής</a:t>
            </a:r>
            <a:endParaRPr lang="en-US" b="1" dirty="0"/>
          </a:p>
        </p:txBody>
      </p:sp>
    </p:spTree>
    <p:extLst>
      <p:ext uri="{BB962C8B-B14F-4D97-AF65-F5344CB8AC3E}">
        <p14:creationId xmlns="" xmlns:p14="http://schemas.microsoft.com/office/powerpoint/2010/main" val="4200047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216161"/>
            <a:ext cx="10661333" cy="5910003"/>
          </a:xfrm>
        </p:spPr>
        <p:txBody>
          <a:bodyPr>
            <a:normAutofit/>
          </a:bodyPr>
          <a:lstStyle/>
          <a:p>
            <a:r>
              <a:rPr lang="el-GR" dirty="0" smtClean="0"/>
              <a:t>Ζητούμε από το παιδί να περιγράψει μια εμπειρία ή να διηγηθεί μια ιστορία ή μια ταινία που του άρεσε</a:t>
            </a:r>
          </a:p>
          <a:p>
            <a:r>
              <a:rPr lang="el-GR" dirty="0" smtClean="0"/>
              <a:t>Κατά την αξιολόγηση αυτή προσέχουμε</a:t>
            </a:r>
            <a:r>
              <a:rPr lang="en-US" dirty="0" smtClean="0"/>
              <a:t>:</a:t>
            </a:r>
          </a:p>
          <a:p>
            <a:r>
              <a:rPr lang="el-GR" dirty="0" smtClean="0"/>
              <a:t> την άρθρωση, </a:t>
            </a:r>
            <a:endParaRPr lang="en-US" dirty="0" smtClean="0"/>
          </a:p>
          <a:p>
            <a:r>
              <a:rPr lang="el-GR" dirty="0" smtClean="0"/>
              <a:t>τη χρήση του λεξιλογίου, </a:t>
            </a:r>
            <a:endParaRPr lang="en-US" dirty="0" smtClean="0"/>
          </a:p>
          <a:p>
            <a:r>
              <a:rPr lang="el-GR" dirty="0" smtClean="0"/>
              <a:t>τη χρήση των γραμματικών κανόνων, </a:t>
            </a:r>
            <a:endParaRPr lang="en-US" dirty="0" smtClean="0"/>
          </a:p>
          <a:p>
            <a:r>
              <a:rPr lang="el-GR" dirty="0" smtClean="0"/>
              <a:t>τη δόμηση του λόγου, </a:t>
            </a:r>
            <a:endParaRPr lang="en-US" dirty="0" smtClean="0"/>
          </a:p>
          <a:p>
            <a:r>
              <a:rPr lang="el-GR" dirty="0" smtClean="0"/>
              <a:t>την ικανότητα του μαθητή να προσαρμόζει το λόγο στο επίπεδο του ακροατή </a:t>
            </a:r>
            <a:endParaRPr lang="en-US" dirty="0" smtClean="0"/>
          </a:p>
          <a:p>
            <a:r>
              <a:rPr lang="el-GR" dirty="0" smtClean="0"/>
              <a:t>όπως και την ικανότητά του να διορθώνει τα λάθη του.</a:t>
            </a:r>
            <a:endParaRPr lang="en-US" dirty="0"/>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 xmlns:p14="http://schemas.microsoft.com/office/powerpoint/2010/main" val="1216939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ox(i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ox(in)">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l-GR" dirty="0" smtClean="0"/>
              <a:t>Ανάγνωση Λέξεων</a:t>
            </a:r>
          </a:p>
          <a:p>
            <a:r>
              <a:rPr lang="el-GR" dirty="0" smtClean="0"/>
              <a:t>Ανάγνωση Κειμένων</a:t>
            </a:r>
          </a:p>
          <a:p>
            <a:r>
              <a:rPr lang="el-GR" dirty="0" smtClean="0"/>
              <a:t>Ανάγνωση Ψευδολέξεων</a:t>
            </a:r>
          </a:p>
          <a:p>
            <a:r>
              <a:rPr lang="el-GR" dirty="0" smtClean="0"/>
              <a:t>Φωνολογική Ενημερότητα/Επίγνωση</a:t>
            </a:r>
          </a:p>
          <a:p>
            <a:pPr marL="0" indent="0">
              <a:buNone/>
            </a:pPr>
            <a:endParaRPr lang="en-GB" dirty="0"/>
          </a:p>
        </p:txBody>
      </p:sp>
      <p:sp>
        <p:nvSpPr>
          <p:cNvPr id="4" name="Footer Placeholder 3"/>
          <p:cNvSpPr>
            <a:spLocks noGrp="1"/>
          </p:cNvSpPr>
          <p:nvPr>
            <p:ph type="ftr" sz="quarter" idx="11"/>
          </p:nvPr>
        </p:nvSpPr>
        <p:spPr/>
        <p:txBody>
          <a:bodyPr/>
          <a:lstStyle/>
          <a:p>
            <a:endParaRPr lang="en-GB"/>
          </a:p>
        </p:txBody>
      </p:sp>
      <p:sp>
        <p:nvSpPr>
          <p:cNvPr id="2" name="Title 1"/>
          <p:cNvSpPr>
            <a:spLocks noGrp="1"/>
          </p:cNvSpPr>
          <p:nvPr>
            <p:ph type="title"/>
          </p:nvPr>
        </p:nvSpPr>
        <p:spPr/>
        <p:txBody>
          <a:bodyPr/>
          <a:lstStyle/>
          <a:p>
            <a:r>
              <a:rPr lang="el-GR" b="1" dirty="0" smtClean="0"/>
              <a:t>Αναγνωστική ικανότητα</a:t>
            </a:r>
            <a:endParaRPr lang="en-GB" b="1" dirty="0"/>
          </a:p>
        </p:txBody>
      </p:sp>
    </p:spTree>
    <p:extLst>
      <p:ext uri="{BB962C8B-B14F-4D97-AF65-F5344CB8AC3E}">
        <p14:creationId xmlns="" xmlns:p14="http://schemas.microsoft.com/office/powerpoint/2010/main" val="4107369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5697" y="1268760"/>
            <a:ext cx="10661333" cy="5087590"/>
          </a:xfrm>
        </p:spPr>
        <p:txBody>
          <a:bodyPr>
            <a:normAutofit lnSpcReduction="10000"/>
          </a:bodyPr>
          <a:lstStyle/>
          <a:p>
            <a:r>
              <a:rPr lang="el-GR" sz="2400" dirty="0" smtClean="0"/>
              <a:t>Ταχύτητα- πόσο γρήγορα διαβάζει το παιδί</a:t>
            </a:r>
          </a:p>
          <a:p>
            <a:r>
              <a:rPr lang="el-GR" sz="2400" dirty="0" smtClean="0"/>
              <a:t>Ένταση φωνής</a:t>
            </a:r>
          </a:p>
          <a:p>
            <a:r>
              <a:rPr lang="el-GR" sz="2400" dirty="0" smtClean="0"/>
              <a:t>Αναγνωρίζει τα φωνήεντα</a:t>
            </a:r>
          </a:p>
          <a:p>
            <a:r>
              <a:rPr lang="el-GR" sz="2400" dirty="0" smtClean="0"/>
              <a:t>Αναγνωρίζει τα σύμφωνα</a:t>
            </a:r>
          </a:p>
          <a:p>
            <a:r>
              <a:rPr lang="el-GR" sz="2400" dirty="0" smtClean="0"/>
              <a:t>Αν παρουσιάζει δυσκολία αναγνώρισης φωνηέντων ή συμφώνων σε συγκεκριμένη θέση</a:t>
            </a:r>
          </a:p>
          <a:p>
            <a:r>
              <a:rPr lang="el-GR" sz="2400" dirty="0" smtClean="0"/>
              <a:t>Σπάζει τις λέξεις σε συλλαβές για να τις διαβάσει</a:t>
            </a:r>
          </a:p>
          <a:p>
            <a:r>
              <a:rPr lang="el-GR" sz="2400" dirty="0" smtClean="0"/>
              <a:t>Αν αναλύει τη συλλαβή σε γράμματα προτού τη διαβάσει</a:t>
            </a:r>
          </a:p>
          <a:p>
            <a:r>
              <a:rPr lang="el-GR" sz="2400" dirty="0" smtClean="0"/>
              <a:t>Αν παρουσιάζει δυσκολίες άρθρωσης. Αν ναι σε ποια φωνήματα</a:t>
            </a:r>
            <a:r>
              <a:rPr lang="en-GB" sz="2400" dirty="0" smtClean="0"/>
              <a:t>;</a:t>
            </a:r>
            <a:endParaRPr lang="el-GR" sz="2400" dirty="0" smtClean="0"/>
          </a:p>
          <a:p>
            <a:r>
              <a:rPr lang="el-GR" sz="2400" dirty="0" smtClean="0"/>
              <a:t>Δυσκολεύεται να τονίσει, παρατονίζει</a:t>
            </a:r>
          </a:p>
          <a:p>
            <a:r>
              <a:rPr lang="el-GR" sz="2400" dirty="0" smtClean="0"/>
              <a:t>Μπορεί να αποδώσει τις τελείες, τα ερωτηματικά, θαυμαστικά, κόμματα</a:t>
            </a:r>
          </a:p>
          <a:p>
            <a:endParaRPr lang="el-GR" sz="2400" dirty="0" smtClean="0"/>
          </a:p>
          <a:p>
            <a:endParaRPr lang="en-GB" sz="2400" dirty="0"/>
          </a:p>
        </p:txBody>
      </p:sp>
      <p:sp>
        <p:nvSpPr>
          <p:cNvPr id="4" name="Footer Placeholder 3"/>
          <p:cNvSpPr>
            <a:spLocks noGrp="1"/>
          </p:cNvSpPr>
          <p:nvPr>
            <p:ph type="ftr" sz="quarter" idx="11"/>
          </p:nvPr>
        </p:nvSpPr>
        <p:spPr/>
        <p:txBody>
          <a:bodyPr/>
          <a:lstStyle/>
          <a:p>
            <a:endParaRPr lang="en-GB"/>
          </a:p>
        </p:txBody>
      </p:sp>
      <p:sp>
        <p:nvSpPr>
          <p:cNvPr id="2" name="Title 1"/>
          <p:cNvSpPr>
            <a:spLocks noGrp="1"/>
          </p:cNvSpPr>
          <p:nvPr>
            <p:ph type="title"/>
          </p:nvPr>
        </p:nvSpPr>
        <p:spPr>
          <a:xfrm>
            <a:off x="605697" y="18937"/>
            <a:ext cx="10661333" cy="1143000"/>
          </a:xfrm>
        </p:spPr>
        <p:txBody>
          <a:bodyPr/>
          <a:lstStyle/>
          <a:p>
            <a:r>
              <a:rPr lang="el-GR" b="1" dirty="0" smtClean="0"/>
              <a:t>Τι παρατηρώ</a:t>
            </a:r>
            <a:endParaRPr lang="en-GB" b="1" dirty="0"/>
          </a:p>
        </p:txBody>
      </p:sp>
    </p:spTree>
    <p:extLst>
      <p:ext uri="{BB962C8B-B14F-4D97-AF65-F5344CB8AC3E}">
        <p14:creationId xmlns="" xmlns:p14="http://schemas.microsoft.com/office/powerpoint/2010/main" val="2650850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ox(in)">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ox(in)">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ox(in)">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box(in)">
                                      <p:cBhvr>
                                        <p:cTn id="52" dur="5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box(in)">
                                      <p:cBhvr>
                                        <p:cTn id="5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188640"/>
            <a:ext cx="10661333" cy="6264696"/>
          </a:xfrm>
        </p:spPr>
        <p:txBody>
          <a:bodyPr>
            <a:normAutofit/>
          </a:bodyPr>
          <a:lstStyle/>
          <a:p>
            <a:r>
              <a:rPr lang="el-GR" sz="2400" dirty="0" smtClean="0"/>
              <a:t>Μαντεύει λέξεις</a:t>
            </a:r>
          </a:p>
          <a:p>
            <a:r>
              <a:rPr lang="el-GR" sz="2400" dirty="0" smtClean="0"/>
              <a:t>Αντιστρέφει ή αλλάζει τη σειρά των γραμμάτων, συλλαβών, λέξεω</a:t>
            </a:r>
          </a:p>
          <a:p>
            <a:r>
              <a:rPr lang="el-GR" sz="2400" dirty="0" smtClean="0"/>
              <a:t>Αν παρεμβάλει άλλα φωνήεντα/σύμφωνα στην αρχή/μέση/τέλος της πρότασης</a:t>
            </a:r>
          </a:p>
          <a:p>
            <a:r>
              <a:rPr lang="el-GR" sz="2400" dirty="0" smtClean="0"/>
              <a:t>Αν παραλείπει φωνήεντα, σύμφωνα, συλλαβές, λέξεις</a:t>
            </a:r>
          </a:p>
          <a:p>
            <a:r>
              <a:rPr lang="el-GR" sz="2400" dirty="0" smtClean="0"/>
              <a:t>Παραλείπει τα τελικά σύμφωνα</a:t>
            </a:r>
          </a:p>
          <a:p>
            <a:r>
              <a:rPr lang="el-GR" sz="2400" dirty="0" smtClean="0"/>
              <a:t>Συγχίζει γράμματα που μοιάζουν οπτικά</a:t>
            </a:r>
          </a:p>
          <a:p>
            <a:r>
              <a:rPr lang="el-GR" sz="2400" dirty="0" smtClean="0"/>
              <a:t>Αν δείχνει με το δάχτυλο εκεί που διαβάζει</a:t>
            </a:r>
          </a:p>
          <a:p>
            <a:r>
              <a:rPr lang="el-GR" sz="2400" dirty="0" smtClean="0"/>
              <a:t>Αν χάνει τη γραμμή κατά την ανάγνωση</a:t>
            </a:r>
          </a:p>
          <a:p>
            <a:r>
              <a:rPr lang="el-GR" sz="2400" dirty="0" smtClean="0"/>
              <a:t>Αν νοιώθει άγχος και διαβάζει διστακτικά</a:t>
            </a:r>
          </a:p>
          <a:p>
            <a:r>
              <a:rPr lang="el-GR" sz="2400" dirty="0" smtClean="0"/>
              <a:t>Αν νοιώθει άγχος και κάνει άσκοπες κινήσεις</a:t>
            </a:r>
          </a:p>
          <a:p>
            <a:r>
              <a:rPr lang="el-GR" sz="2400" dirty="0" smtClean="0"/>
              <a:t>Αν παρουσιάζει δυσκολίες στην αναπνοή του κατά την ανάγνωση</a:t>
            </a:r>
          </a:p>
          <a:p>
            <a:r>
              <a:rPr lang="el-GR" sz="2400" dirty="0" smtClean="0"/>
              <a:t>Αν δεν μπορεί να χειριστεί το σάλιο του κατά την ανάγνωση</a:t>
            </a:r>
            <a:endParaRPr lang="en-GB" sz="2400" dirty="0"/>
          </a:p>
        </p:txBody>
      </p:sp>
      <p:sp>
        <p:nvSpPr>
          <p:cNvPr id="4" name="Footer Placeholder 3"/>
          <p:cNvSpPr>
            <a:spLocks noGrp="1"/>
          </p:cNvSpPr>
          <p:nvPr>
            <p:ph type="ftr" sz="quarter" idx="11"/>
          </p:nvPr>
        </p:nvSpPr>
        <p:spPr/>
        <p:txBody>
          <a:bodyPr/>
          <a:lstStyle/>
          <a:p>
            <a:endParaRPr lang="en-GB"/>
          </a:p>
        </p:txBody>
      </p:sp>
    </p:spTree>
    <p:extLst>
      <p:ext uri="{BB962C8B-B14F-4D97-AF65-F5344CB8AC3E}">
        <p14:creationId xmlns="" xmlns:p14="http://schemas.microsoft.com/office/powerpoint/2010/main" val="2864053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ox(i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ox(i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ox(i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ox(in)">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box(in)">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box(in)">
                                      <p:cBhvr>
                                        <p:cTn id="6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dirty="0" smtClean="0"/>
              <a:t>Η διαγνωστική αξιολόγηση της αναγνωστικής επίδοσης ενός μαθητή, πρέπει να γίνεται σε τρία επίπεδα</a:t>
            </a:r>
            <a:r>
              <a:rPr lang="en-US" dirty="0" smtClean="0"/>
              <a:t>:</a:t>
            </a:r>
          </a:p>
          <a:p>
            <a:r>
              <a:rPr lang="el-GR" b="1" dirty="0" smtClean="0"/>
              <a:t>Στη φωνολογική επίγνωση</a:t>
            </a:r>
          </a:p>
          <a:p>
            <a:r>
              <a:rPr lang="el-GR" b="1" dirty="0" smtClean="0"/>
              <a:t>Στη βασική ανάγνωση (ανάγνωση γραμμάτων, συλλαβών, λέξεων, μικρών προτάσεων και κειμένων)</a:t>
            </a:r>
          </a:p>
          <a:p>
            <a:r>
              <a:rPr lang="el-GR" b="1" dirty="0" smtClean="0"/>
              <a:t>Στη κατανόηση και τη σημασιολογική επεξεργασία των όσων διαβάζει το παιδί</a:t>
            </a:r>
            <a:endParaRPr lang="en-US" b="1"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normAutofit/>
          </a:bodyPr>
          <a:lstStyle/>
          <a:p>
            <a:r>
              <a:rPr lang="el-GR" b="1" dirty="0" smtClean="0"/>
              <a:t>Αξιολόγηση Αναγνωστικής Λειτουργίας</a:t>
            </a:r>
            <a:endParaRPr lang="en-US" b="1" dirty="0"/>
          </a:p>
        </p:txBody>
      </p:sp>
    </p:spTree>
    <p:extLst>
      <p:ext uri="{BB962C8B-B14F-4D97-AF65-F5344CB8AC3E}">
        <p14:creationId xmlns="" xmlns:p14="http://schemas.microsoft.com/office/powerpoint/2010/main" val="2399684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l-GR" dirty="0" smtClean="0"/>
              <a:t>Η φωνολογική επίγνωση, αναφέρεται στην ικανότητα του ατόμου να κινείται από τα διαφανή στα αδιαφανή στοιχεία της γλώσσας που μιλά και να αποκτήσει επίγνωση και ικανότητα χειρισμού των βασικών συστατικών της λέξης (συλλαβές και φωνήματα)</a:t>
            </a:r>
            <a:endParaRPr lang="en-US"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normAutofit fontScale="90000"/>
          </a:bodyPr>
          <a:lstStyle/>
          <a:p>
            <a:r>
              <a:rPr lang="el-GR" b="1" dirty="0" smtClean="0"/>
              <a:t>Αξιολόγηση της φωνολογικής επίγνωσης</a:t>
            </a:r>
            <a:endParaRPr lang="en-US" b="1" dirty="0"/>
          </a:p>
        </p:txBody>
      </p:sp>
    </p:spTree>
    <p:extLst>
      <p:ext uri="{BB962C8B-B14F-4D97-AF65-F5344CB8AC3E}">
        <p14:creationId xmlns="" xmlns:p14="http://schemas.microsoft.com/office/powerpoint/2010/main" val="1450862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l-GR" b="1" dirty="0" smtClean="0"/>
              <a:t>Τυπικά Μέσα Αξιολόγησης: </a:t>
            </a:r>
            <a:r>
              <a:rPr lang="el-GR" dirty="0" smtClean="0"/>
              <a:t>σταθμισμένα </a:t>
            </a:r>
            <a:r>
              <a:rPr lang="el-GR" dirty="0" err="1" smtClean="0"/>
              <a:t>τέστ</a:t>
            </a:r>
            <a:r>
              <a:rPr lang="el-GR" dirty="0" smtClean="0"/>
              <a:t> (περνούν από αυστηρούς ελέγχους και αναθεωρήσεις. Το περιεχόμενό τους βασίζεται σε συγκεκριμένες προδιαγραφές. Τα κριτήρια και οι προδιαγραφές πρέπει να είναι σταθερές και να μην αλλάζουν. Περιλαμβάνουν  πίνακες με νόρμες επιδόσεων).</a:t>
            </a:r>
          </a:p>
          <a:p>
            <a:r>
              <a:rPr lang="el-GR" b="1" dirty="0" smtClean="0"/>
              <a:t>Άτυπα μέσα αξιολόγησης: </a:t>
            </a:r>
            <a:r>
              <a:rPr lang="el-GR" dirty="0" smtClean="0"/>
              <a:t>Δοκιμασίες-</a:t>
            </a:r>
            <a:r>
              <a:rPr lang="en-US" dirty="0" smtClean="0"/>
              <a:t>tests</a:t>
            </a:r>
            <a:r>
              <a:rPr lang="el-GR" dirty="0" smtClean="0"/>
              <a:t> που δημιουργούν οι εκπαιδευτικοί της τάξης.</a:t>
            </a:r>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lstStyle/>
          <a:p>
            <a:r>
              <a:rPr lang="el-GR" b="1" dirty="0" smtClean="0"/>
              <a:t>Διάκριση Μέσων Αξιολόγησης</a:t>
            </a:r>
            <a:endParaRPr lang="en-US" b="1" dirty="0"/>
          </a:p>
        </p:txBody>
      </p:sp>
    </p:spTree>
    <p:extLst>
      <p:ext uri="{BB962C8B-B14F-4D97-AF65-F5344CB8AC3E}">
        <p14:creationId xmlns="" xmlns:p14="http://schemas.microsoft.com/office/powerpoint/2010/main" val="191056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88901"/>
            <a:ext cx="10661333" cy="6037263"/>
          </a:xfrm>
        </p:spPr>
        <p:txBody>
          <a:bodyPr>
            <a:normAutofit/>
          </a:bodyPr>
          <a:lstStyle/>
          <a:p>
            <a:r>
              <a:rPr lang="el-GR" dirty="0" smtClean="0"/>
              <a:t>Ερευνητικά γνωρίζουμε ότι</a:t>
            </a:r>
            <a:r>
              <a:rPr lang="en-US" dirty="0" smtClean="0"/>
              <a:t>:</a:t>
            </a:r>
          </a:p>
          <a:p>
            <a:pPr lvl="1"/>
            <a:r>
              <a:rPr lang="el-GR" dirty="0" smtClean="0"/>
              <a:t>Η γνώση της γραφημικής-φωνημικής αντιστοιχίας σχετίζεται άμεσα με την απόκτηση της βασικής αναγνωστικής ικανότητας</a:t>
            </a:r>
          </a:p>
          <a:p>
            <a:pPr lvl="1"/>
            <a:r>
              <a:rPr lang="el-GR" dirty="0" smtClean="0"/>
              <a:t>Οι ικανοί, αλλά αρχάριοι αναγνώστες είναι περισσότερο ικανοί στην κατοχή των κανόνων της γραφημικής-φωνημικής αντιστοιχίας σε σχέση με τους λιγότερο ικανούς αρχάριους αναγνώστες</a:t>
            </a:r>
          </a:p>
          <a:p>
            <a:pPr lvl="1"/>
            <a:r>
              <a:rPr lang="el-GR" dirty="0" smtClean="0"/>
              <a:t>Η ικανότητα φωνολογικής ανακωδικοποίησης αποτελεί αξιόπιστο παράγοντα πρόβλεψης της μετέπειτα αναγνωστικής ικανότητας</a:t>
            </a:r>
          </a:p>
          <a:p>
            <a:pPr lvl="1"/>
            <a:r>
              <a:rPr lang="el-GR" dirty="0" smtClean="0"/>
              <a:t>Επιτυχημένοι αναγνώστες είναι αυτοί οι οποίοι διαθέτουν καλύτερα επίπεδα φωνολογικής επίγνωσης</a:t>
            </a:r>
            <a:endParaRPr lang="en-US" dirty="0"/>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 xmlns:p14="http://schemas.microsoft.com/office/powerpoint/2010/main" val="763118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ox(in)">
                                      <p:cBhvr>
                                        <p:cTn id="13" dur="500"/>
                                        <p:tgtEl>
                                          <p:spTgt spid="3">
                                            <p:txEl>
                                              <p:pRg st="2" end="2"/>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ox(in)">
                                      <p:cBhvr>
                                        <p:cTn id="16" dur="500"/>
                                        <p:tgtEl>
                                          <p:spTgt spid="3">
                                            <p:txEl>
                                              <p:pRg st="3" end="3"/>
                                            </p:txEl>
                                          </p:spTgt>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ox(in)">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b="1" dirty="0" smtClean="0"/>
              <a:t>Ικανότητα διάκρισης της ομοιότητας ή διαφοράς μεταξύ προφορικών λέξεων</a:t>
            </a:r>
          </a:p>
          <a:p>
            <a:pPr lvl="1"/>
            <a:r>
              <a:rPr lang="el-GR" dirty="0" smtClean="0"/>
              <a:t>Ικανότητα επισήμανσης της ομοιότητας στη συλλαβή, π.χ. Γάλα-γάτα, μέρα-χώρα</a:t>
            </a:r>
          </a:p>
          <a:p>
            <a:pPr lvl="1"/>
            <a:r>
              <a:rPr lang="el-GR" dirty="0" smtClean="0"/>
              <a:t>Ικανότητα επισήμανσης της ομοιότητας στο φώνημα, π.χ. Τα-το, τα-να</a:t>
            </a:r>
          </a:p>
          <a:p>
            <a:r>
              <a:rPr lang="el-GR" b="1" dirty="0" smtClean="0"/>
              <a:t>Ικανότητα επισύμανσης της ομοιοκαταληξίας</a:t>
            </a:r>
          </a:p>
          <a:p>
            <a:pPr lvl="1"/>
            <a:r>
              <a:rPr lang="el-GR" dirty="0" smtClean="0"/>
              <a:t>Βόδι, πόδι, χώμα</a:t>
            </a:r>
          </a:p>
          <a:p>
            <a:pPr lvl="1"/>
            <a:r>
              <a:rPr lang="el-GR" dirty="0" smtClean="0"/>
              <a:t>Δέμα, μήλο, ρέμα</a:t>
            </a:r>
          </a:p>
          <a:p>
            <a:r>
              <a:rPr lang="el-GR" b="1" dirty="0" smtClean="0"/>
              <a:t>Ικανότητα εντοπισμού της ομοιότητας-διαφοράς στο φώνημα,</a:t>
            </a:r>
            <a:r>
              <a:rPr lang="el-GR" dirty="0" smtClean="0"/>
              <a:t> π.χ. Γάλα-γάτα, μέλι ή μάτι, δέκα, δέμα</a:t>
            </a:r>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normAutofit fontScale="90000"/>
          </a:bodyPr>
          <a:lstStyle/>
          <a:p>
            <a:r>
              <a:rPr lang="el-GR" b="1" dirty="0" smtClean="0"/>
              <a:t>Τι πρέπει να περιλαμβάνει η αξιολόγηση</a:t>
            </a:r>
            <a:endParaRPr lang="en-US" b="1" dirty="0"/>
          </a:p>
        </p:txBody>
      </p:sp>
    </p:spTree>
    <p:extLst>
      <p:ext uri="{BB962C8B-B14F-4D97-AF65-F5344CB8AC3E}">
        <p14:creationId xmlns="" xmlns:p14="http://schemas.microsoft.com/office/powerpoint/2010/main" val="1049014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ox(in)">
                                      <p:cBhvr>
                                        <p:cTn id="15" dur="500"/>
                                        <p:tgtEl>
                                          <p:spTgt spid="3">
                                            <p:txEl>
                                              <p:pRg st="1" end="1"/>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ox(in)">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ox(in)">
                                      <p:cBhvr>
                                        <p:cTn id="23" dur="500"/>
                                        <p:tgtEl>
                                          <p:spTgt spid="3">
                                            <p:txEl>
                                              <p:pRg st="3" end="3"/>
                                            </p:txEl>
                                          </p:spTgt>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box(in)">
                                      <p:cBhvr>
                                        <p:cTn id="26" dur="500"/>
                                        <p:tgtEl>
                                          <p:spTgt spid="3">
                                            <p:txEl>
                                              <p:pRg st="4" end="4"/>
                                            </p:txEl>
                                          </p:spTgt>
                                        </p:tgtEl>
                                      </p:cBhvr>
                                    </p:animEffect>
                                  </p:childTnLst>
                                </p:cTn>
                              </p:par>
                              <p:par>
                                <p:cTn id="27" presetID="4" presetClass="entr" presetSubtype="16"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box(in)">
                                      <p:cBhvr>
                                        <p:cTn id="29" dur="500"/>
                                        <p:tgtEl>
                                          <p:spTgt spid="3">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grpId="0"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box(in)">
                                      <p:cBhvr>
                                        <p:cTn id="3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215901"/>
            <a:ext cx="10661333" cy="5910263"/>
          </a:xfrm>
        </p:spPr>
        <p:txBody>
          <a:bodyPr>
            <a:normAutofit/>
          </a:bodyPr>
          <a:lstStyle/>
          <a:p>
            <a:r>
              <a:rPr lang="el-GR" b="1" dirty="0" smtClean="0"/>
              <a:t>Ικανότητα εντοπισμού ομοιότητας-διαφοράς στο φώνημα</a:t>
            </a:r>
          </a:p>
          <a:p>
            <a:pPr lvl="1"/>
            <a:r>
              <a:rPr lang="el-GR" dirty="0" smtClean="0"/>
              <a:t>Με-σε-ρα</a:t>
            </a:r>
          </a:p>
          <a:p>
            <a:pPr lvl="1"/>
            <a:r>
              <a:rPr lang="el-GR" dirty="0" smtClean="0"/>
              <a:t>Κο, τι, τε</a:t>
            </a:r>
          </a:p>
          <a:p>
            <a:pPr marL="514350" indent="-457200"/>
            <a:r>
              <a:rPr lang="el-GR" b="1" dirty="0" smtClean="0"/>
              <a:t>Ικανότητα συλλαβικής κατάτμησης</a:t>
            </a:r>
          </a:p>
          <a:p>
            <a:pPr marL="914400" lvl="1" indent="-457200"/>
            <a:r>
              <a:rPr lang="el-GR" dirty="0" smtClean="0"/>
              <a:t>Γάτα γα-τα</a:t>
            </a:r>
          </a:p>
          <a:p>
            <a:pPr marL="914400" lvl="1" indent="-457200"/>
            <a:r>
              <a:rPr lang="el-GR" dirty="0" smtClean="0"/>
              <a:t>Πεπόνι πε-πό-νι</a:t>
            </a:r>
          </a:p>
          <a:p>
            <a:pPr marL="514350" indent="-457200"/>
            <a:r>
              <a:rPr lang="el-GR" b="1" dirty="0" smtClean="0"/>
              <a:t>Ικανότητα φωνημικής κατάτμησης</a:t>
            </a:r>
          </a:p>
          <a:p>
            <a:pPr marL="914400" lvl="1" indent="-457200"/>
            <a:r>
              <a:rPr lang="el-GR" dirty="0" smtClean="0"/>
              <a:t>Το, τ-ο</a:t>
            </a:r>
          </a:p>
          <a:p>
            <a:pPr marL="914400" lvl="1" indent="-457200"/>
            <a:r>
              <a:rPr lang="el-GR" dirty="0" smtClean="0"/>
              <a:t>Γη γ-η</a:t>
            </a:r>
          </a:p>
          <a:p>
            <a:pPr marL="914400" lvl="1" indent="-457200"/>
            <a:r>
              <a:rPr lang="el-GR" dirty="0" smtClean="0"/>
              <a:t>Στο σ-τ-ο-</a:t>
            </a:r>
          </a:p>
          <a:p>
            <a:pPr marL="514350" indent="-457200"/>
            <a:r>
              <a:rPr lang="el-GR" b="1" dirty="0" smtClean="0"/>
              <a:t>Ικανότητα σύνθεσης συλλαβών</a:t>
            </a:r>
          </a:p>
          <a:p>
            <a:pPr marL="914400" lvl="1" indent="-457200"/>
            <a:r>
              <a:rPr lang="el-GR" dirty="0" smtClean="0"/>
              <a:t>Μή-λο   μήλο</a:t>
            </a:r>
          </a:p>
          <a:p>
            <a:pPr marL="914400" lvl="1" indent="-457200"/>
            <a:r>
              <a:rPr lang="el-GR" dirty="0" smtClean="0"/>
              <a:t>Πο-τη-ρι   ποτήρι</a:t>
            </a: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 xmlns:p14="http://schemas.microsoft.com/office/powerpoint/2010/main" val="665019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ox(in)">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ox(in)">
                                      <p:cBhvr>
                                        <p:cTn id="18" dur="500"/>
                                        <p:tgtEl>
                                          <p:spTgt spid="3">
                                            <p:txEl>
                                              <p:pRg st="3" end="3"/>
                                            </p:txEl>
                                          </p:spTgt>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ox(in)">
                                      <p:cBhvr>
                                        <p:cTn id="21" dur="500"/>
                                        <p:tgtEl>
                                          <p:spTgt spid="3">
                                            <p:txEl>
                                              <p:pRg st="4" end="4"/>
                                            </p:txEl>
                                          </p:spTgt>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ox(in)">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box(in)">
                                      <p:cBhvr>
                                        <p:cTn id="29" dur="500"/>
                                        <p:tgtEl>
                                          <p:spTgt spid="3">
                                            <p:txEl>
                                              <p:pRg st="6" end="6"/>
                                            </p:txEl>
                                          </p:spTgt>
                                        </p:tgtEl>
                                      </p:cBhvr>
                                    </p:animEffect>
                                  </p:childTnLst>
                                </p:cTn>
                              </p:par>
                              <p:par>
                                <p:cTn id="30" presetID="4" presetClass="entr" presetSubtype="16"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ox(in)">
                                      <p:cBhvr>
                                        <p:cTn id="32" dur="500"/>
                                        <p:tgtEl>
                                          <p:spTgt spid="3">
                                            <p:txEl>
                                              <p:pRg st="7" end="7"/>
                                            </p:txEl>
                                          </p:spTgt>
                                        </p:tgtEl>
                                      </p:cBhvr>
                                    </p:animEffect>
                                  </p:childTnLst>
                                </p:cTn>
                              </p:par>
                              <p:par>
                                <p:cTn id="33" presetID="4" presetClass="entr" presetSubtype="16"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box(in)">
                                      <p:cBhvr>
                                        <p:cTn id="35" dur="500"/>
                                        <p:tgtEl>
                                          <p:spTgt spid="3">
                                            <p:txEl>
                                              <p:pRg st="8" end="8"/>
                                            </p:txEl>
                                          </p:spTgt>
                                        </p:tgtEl>
                                      </p:cBhvr>
                                    </p:animEffect>
                                  </p:childTnLst>
                                </p:cTn>
                              </p:par>
                              <p:par>
                                <p:cTn id="36" presetID="4" presetClass="entr" presetSubtype="16" fill="hold" grpId="0" nodeType="with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box(in)">
                                      <p:cBhvr>
                                        <p:cTn id="38" dur="500"/>
                                        <p:tgtEl>
                                          <p:spTgt spid="3">
                                            <p:txEl>
                                              <p:pRg st="9" end="9"/>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 presetClass="entr" presetSubtype="16"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Effect transition="in" filter="box(in)">
                                      <p:cBhvr>
                                        <p:cTn id="43" dur="500"/>
                                        <p:tgtEl>
                                          <p:spTgt spid="3">
                                            <p:txEl>
                                              <p:pRg st="10" end="10"/>
                                            </p:txEl>
                                          </p:spTgt>
                                        </p:tgtEl>
                                      </p:cBhvr>
                                    </p:animEffect>
                                  </p:childTnLst>
                                </p:cTn>
                              </p:par>
                              <p:par>
                                <p:cTn id="44" presetID="4" presetClass="entr" presetSubtype="16" fill="hold" grpId="0" nodeType="withEffect">
                                  <p:stCondLst>
                                    <p:cond delay="0"/>
                                  </p:stCondLst>
                                  <p:childTnLst>
                                    <p:set>
                                      <p:cBhvr>
                                        <p:cTn id="45" dur="1" fill="hold">
                                          <p:stCondLst>
                                            <p:cond delay="0"/>
                                          </p:stCondLst>
                                        </p:cTn>
                                        <p:tgtEl>
                                          <p:spTgt spid="3">
                                            <p:txEl>
                                              <p:pRg st="11" end="11"/>
                                            </p:txEl>
                                          </p:spTgt>
                                        </p:tgtEl>
                                        <p:attrNameLst>
                                          <p:attrName>style.visibility</p:attrName>
                                        </p:attrNameLst>
                                      </p:cBhvr>
                                      <p:to>
                                        <p:strVal val="visible"/>
                                      </p:to>
                                    </p:set>
                                    <p:animEffect transition="in" filter="box(in)">
                                      <p:cBhvr>
                                        <p:cTn id="46" dur="500"/>
                                        <p:tgtEl>
                                          <p:spTgt spid="3">
                                            <p:txEl>
                                              <p:pRg st="11" end="11"/>
                                            </p:txEl>
                                          </p:spTgt>
                                        </p:tgtEl>
                                      </p:cBhvr>
                                    </p:animEffect>
                                  </p:childTnLst>
                                </p:cTn>
                              </p:par>
                              <p:par>
                                <p:cTn id="47" presetID="4" presetClass="entr" presetSubtype="16" fill="hold" grpId="0" nodeType="withEffect">
                                  <p:stCondLst>
                                    <p:cond delay="0"/>
                                  </p:stCondLst>
                                  <p:childTnLst>
                                    <p:set>
                                      <p:cBhvr>
                                        <p:cTn id="48" dur="1" fill="hold">
                                          <p:stCondLst>
                                            <p:cond delay="0"/>
                                          </p:stCondLst>
                                        </p:cTn>
                                        <p:tgtEl>
                                          <p:spTgt spid="3">
                                            <p:txEl>
                                              <p:pRg st="12" end="12"/>
                                            </p:txEl>
                                          </p:spTgt>
                                        </p:tgtEl>
                                        <p:attrNameLst>
                                          <p:attrName>style.visibility</p:attrName>
                                        </p:attrNameLst>
                                      </p:cBhvr>
                                      <p:to>
                                        <p:strVal val="visible"/>
                                      </p:to>
                                    </p:set>
                                    <p:animEffect transition="in" filter="box(in)">
                                      <p:cBhvr>
                                        <p:cTn id="49"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215901"/>
            <a:ext cx="10661333" cy="5910263"/>
          </a:xfrm>
        </p:spPr>
        <p:txBody>
          <a:bodyPr>
            <a:normAutofit/>
          </a:bodyPr>
          <a:lstStyle/>
          <a:p>
            <a:r>
              <a:rPr lang="el-GR" b="1" dirty="0" smtClean="0"/>
              <a:t>Ικανότητα φωνημικής σύνθεσης</a:t>
            </a:r>
          </a:p>
          <a:p>
            <a:pPr lvl="1"/>
            <a:r>
              <a:rPr lang="el-GR" dirty="0" smtClean="0"/>
              <a:t>Τ-ι   τι</a:t>
            </a:r>
          </a:p>
          <a:p>
            <a:pPr lvl="1"/>
            <a:r>
              <a:rPr lang="el-GR" dirty="0" smtClean="0"/>
              <a:t>Μ-ε   με</a:t>
            </a:r>
          </a:p>
          <a:p>
            <a:pPr lvl="1"/>
            <a:r>
              <a:rPr lang="el-GR" dirty="0" smtClean="0"/>
              <a:t>Χ-ε-ρ-ι   χέρι</a:t>
            </a:r>
          </a:p>
          <a:p>
            <a:r>
              <a:rPr lang="el-GR" b="1" dirty="0" smtClean="0"/>
              <a:t>Ικανότητα απαλοιφής συλλαβής</a:t>
            </a:r>
          </a:p>
          <a:p>
            <a:pPr lvl="1"/>
            <a:r>
              <a:rPr lang="el-GR" dirty="0" smtClean="0"/>
              <a:t>Ρόδα (ρο)=δα</a:t>
            </a:r>
          </a:p>
          <a:p>
            <a:pPr lvl="1"/>
            <a:r>
              <a:rPr lang="el-GR" dirty="0" smtClean="0"/>
              <a:t>Γάτα (γα)= τα</a:t>
            </a:r>
          </a:p>
          <a:p>
            <a:r>
              <a:rPr lang="el-GR" b="1" dirty="0" smtClean="0"/>
              <a:t>Ικανότητα απαλοιφής φωνήματος</a:t>
            </a:r>
          </a:p>
          <a:p>
            <a:pPr lvl="1"/>
            <a:r>
              <a:rPr lang="el-GR" dirty="0" smtClean="0"/>
              <a:t>Μα (μ)=α</a:t>
            </a:r>
          </a:p>
          <a:p>
            <a:pPr lvl="1"/>
            <a:r>
              <a:rPr lang="el-GR" dirty="0" smtClean="0"/>
              <a:t>μας (σ)= μα</a:t>
            </a:r>
          </a:p>
          <a:p>
            <a:r>
              <a:rPr lang="el-GR" b="1" dirty="0" smtClean="0"/>
              <a:t>Ικανότητα αντιστροφής της σειράς των συλλαβών</a:t>
            </a:r>
          </a:p>
          <a:p>
            <a:pPr lvl="1"/>
            <a:r>
              <a:rPr lang="el-GR" dirty="0" smtClean="0"/>
              <a:t>Μέλι (λιμε)</a:t>
            </a:r>
          </a:p>
          <a:p>
            <a:pPr lvl="1"/>
            <a:r>
              <a:rPr lang="el-GR" dirty="0" smtClean="0"/>
              <a:t>Γάλα (λάγα)</a:t>
            </a:r>
            <a:endParaRPr lang="en-US" dirty="0"/>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 xmlns:p14="http://schemas.microsoft.com/office/powerpoint/2010/main" val="3685325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ox(in)">
                                      <p:cBhvr>
                                        <p:cTn id="13" dur="500"/>
                                        <p:tgtEl>
                                          <p:spTgt spid="3">
                                            <p:txEl>
                                              <p:pRg st="2" end="2"/>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ox(in)">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ox(in)">
                                      <p:cBhvr>
                                        <p:cTn id="21" dur="500"/>
                                        <p:tgtEl>
                                          <p:spTgt spid="3">
                                            <p:txEl>
                                              <p:pRg st="4" end="4"/>
                                            </p:txEl>
                                          </p:spTgt>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ox(in)">
                                      <p:cBhvr>
                                        <p:cTn id="24" dur="500"/>
                                        <p:tgtEl>
                                          <p:spTgt spid="3">
                                            <p:txEl>
                                              <p:pRg st="5" end="5"/>
                                            </p:txEl>
                                          </p:spTgt>
                                        </p:tgtEl>
                                      </p:cBhvr>
                                    </p:animEffect>
                                  </p:childTnLst>
                                </p:cTn>
                              </p:par>
                              <p:par>
                                <p:cTn id="25" presetID="4" presetClass="entr" presetSubtype="16"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ox(in)">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ox(in)">
                                      <p:cBhvr>
                                        <p:cTn id="32" dur="500"/>
                                        <p:tgtEl>
                                          <p:spTgt spid="3">
                                            <p:txEl>
                                              <p:pRg st="7" end="7"/>
                                            </p:txEl>
                                          </p:spTgt>
                                        </p:tgtEl>
                                      </p:cBhvr>
                                    </p:animEffect>
                                  </p:childTnLst>
                                </p:cTn>
                              </p:par>
                              <p:par>
                                <p:cTn id="33" presetID="4" presetClass="entr" presetSubtype="16"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box(in)">
                                      <p:cBhvr>
                                        <p:cTn id="35" dur="500"/>
                                        <p:tgtEl>
                                          <p:spTgt spid="3">
                                            <p:txEl>
                                              <p:pRg st="8" end="8"/>
                                            </p:txEl>
                                          </p:spTgt>
                                        </p:tgtEl>
                                      </p:cBhvr>
                                    </p:animEffect>
                                  </p:childTnLst>
                                </p:cTn>
                              </p:par>
                              <p:par>
                                <p:cTn id="36" presetID="4" presetClass="entr" presetSubtype="16" fill="hold" grpId="0" nodeType="with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box(in)">
                                      <p:cBhvr>
                                        <p:cTn id="38" dur="500"/>
                                        <p:tgtEl>
                                          <p:spTgt spid="3">
                                            <p:txEl>
                                              <p:pRg st="9" end="9"/>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 presetClass="entr" presetSubtype="16"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Effect transition="in" filter="box(in)">
                                      <p:cBhvr>
                                        <p:cTn id="43" dur="500"/>
                                        <p:tgtEl>
                                          <p:spTgt spid="3">
                                            <p:txEl>
                                              <p:pRg st="10" end="10"/>
                                            </p:txEl>
                                          </p:spTgt>
                                        </p:tgtEl>
                                      </p:cBhvr>
                                    </p:animEffect>
                                  </p:childTnLst>
                                </p:cTn>
                              </p:par>
                              <p:par>
                                <p:cTn id="44" presetID="4" presetClass="entr" presetSubtype="16" fill="hold" grpId="0" nodeType="withEffect">
                                  <p:stCondLst>
                                    <p:cond delay="0"/>
                                  </p:stCondLst>
                                  <p:childTnLst>
                                    <p:set>
                                      <p:cBhvr>
                                        <p:cTn id="45" dur="1" fill="hold">
                                          <p:stCondLst>
                                            <p:cond delay="0"/>
                                          </p:stCondLst>
                                        </p:cTn>
                                        <p:tgtEl>
                                          <p:spTgt spid="3">
                                            <p:txEl>
                                              <p:pRg st="11" end="11"/>
                                            </p:txEl>
                                          </p:spTgt>
                                        </p:tgtEl>
                                        <p:attrNameLst>
                                          <p:attrName>style.visibility</p:attrName>
                                        </p:attrNameLst>
                                      </p:cBhvr>
                                      <p:to>
                                        <p:strVal val="visible"/>
                                      </p:to>
                                    </p:set>
                                    <p:animEffect transition="in" filter="box(in)">
                                      <p:cBhvr>
                                        <p:cTn id="46" dur="500"/>
                                        <p:tgtEl>
                                          <p:spTgt spid="3">
                                            <p:txEl>
                                              <p:pRg st="11" end="11"/>
                                            </p:txEl>
                                          </p:spTgt>
                                        </p:tgtEl>
                                      </p:cBhvr>
                                    </p:animEffect>
                                  </p:childTnLst>
                                </p:cTn>
                              </p:par>
                              <p:par>
                                <p:cTn id="47" presetID="4" presetClass="entr" presetSubtype="16" fill="hold" grpId="0" nodeType="withEffect">
                                  <p:stCondLst>
                                    <p:cond delay="0"/>
                                  </p:stCondLst>
                                  <p:childTnLst>
                                    <p:set>
                                      <p:cBhvr>
                                        <p:cTn id="48" dur="1" fill="hold">
                                          <p:stCondLst>
                                            <p:cond delay="0"/>
                                          </p:stCondLst>
                                        </p:cTn>
                                        <p:tgtEl>
                                          <p:spTgt spid="3">
                                            <p:txEl>
                                              <p:pRg st="12" end="12"/>
                                            </p:txEl>
                                          </p:spTgt>
                                        </p:tgtEl>
                                        <p:attrNameLst>
                                          <p:attrName>style.visibility</p:attrName>
                                        </p:attrNameLst>
                                      </p:cBhvr>
                                      <p:to>
                                        <p:strVal val="visible"/>
                                      </p:to>
                                    </p:set>
                                    <p:animEffect transition="in" filter="box(in)">
                                      <p:cBhvr>
                                        <p:cTn id="49"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203201"/>
            <a:ext cx="10661333" cy="5922963"/>
          </a:xfrm>
        </p:spPr>
        <p:txBody>
          <a:bodyPr/>
          <a:lstStyle/>
          <a:p>
            <a:r>
              <a:rPr lang="el-GR" b="1" dirty="0" smtClean="0"/>
              <a:t>Ικανότητα αντιστροφής της σειράς των φωνημάτων</a:t>
            </a:r>
          </a:p>
          <a:p>
            <a:pPr lvl="1"/>
            <a:r>
              <a:rPr lang="el-GR" dirty="0" smtClean="0"/>
              <a:t>Αν (να)</a:t>
            </a:r>
          </a:p>
          <a:p>
            <a:pPr lvl="1"/>
            <a:r>
              <a:rPr lang="el-GR" dirty="0" smtClean="0"/>
              <a:t>Με (εμ)</a:t>
            </a:r>
          </a:p>
          <a:p>
            <a:endParaRPr lang="en-US" dirty="0"/>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 xmlns:p14="http://schemas.microsoft.com/office/powerpoint/2010/main" val="995267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ox(in)">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l-GR" b="1" dirty="0" smtClean="0"/>
              <a:t>Ο χρόνος </a:t>
            </a:r>
            <a:r>
              <a:rPr lang="el-GR" dirty="0" smtClean="0"/>
              <a:t>που απαιτείται για την αναγνωστική διεκπεραίωση</a:t>
            </a:r>
          </a:p>
          <a:p>
            <a:r>
              <a:rPr lang="el-GR" b="1" dirty="0" smtClean="0"/>
              <a:t>Η ακρίβεια </a:t>
            </a:r>
            <a:r>
              <a:rPr lang="el-GR" dirty="0" smtClean="0"/>
              <a:t>της ανάγνωσης δηλαδή το ποσοστό των λαθών που κάνει καθώς και το είδος των λαθών</a:t>
            </a:r>
          </a:p>
          <a:p>
            <a:pPr marL="0" indent="0">
              <a:buNone/>
            </a:pPr>
            <a:endParaRPr lang="el-GR"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normAutofit fontScale="90000"/>
          </a:bodyPr>
          <a:lstStyle/>
          <a:p>
            <a:r>
              <a:rPr lang="el-GR" b="1" dirty="0" smtClean="0"/>
              <a:t>Αξιολόγηση της Αναγνωστικής Ικανότητας</a:t>
            </a:r>
            <a:endParaRPr lang="en-US" b="1" dirty="0"/>
          </a:p>
        </p:txBody>
      </p:sp>
    </p:spTree>
    <p:extLst>
      <p:ext uri="{BB962C8B-B14F-4D97-AF65-F5344CB8AC3E}">
        <p14:creationId xmlns="" xmlns:p14="http://schemas.microsoft.com/office/powerpoint/2010/main" val="2336258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l-GR" dirty="0" smtClean="0"/>
              <a:t>Σκοπός είναι η αξιολόγηση της γνώσης και της ικανότητας του μαθητή να αναγνωρίζει τα γραφημικά και φωνολογικά χαρακτηριστικά των γραμμάτων.</a:t>
            </a:r>
          </a:p>
          <a:p>
            <a:r>
              <a:rPr lang="el-GR" dirty="0" smtClean="0"/>
              <a:t>Η αξιολόγηση μπορεί να γίνει με δυο τρόπους</a:t>
            </a:r>
            <a:r>
              <a:rPr lang="en-US" dirty="0" smtClean="0"/>
              <a:t>:</a:t>
            </a:r>
          </a:p>
          <a:p>
            <a:pPr lvl="1"/>
            <a:r>
              <a:rPr lang="el-GR" b="1" dirty="0" smtClean="0"/>
              <a:t>Με την παρουσίαση μεμονωμένων γραμμάτων ή μιας σειράς γραμμάτων</a:t>
            </a:r>
            <a:r>
              <a:rPr lang="el-GR" dirty="0" smtClean="0"/>
              <a:t> όπου δείχνουμε ένα-ένα γράμμα και ο μαθητής πρέπει να αναφέρει τον ήχο του γράμματος</a:t>
            </a:r>
          </a:p>
          <a:p>
            <a:pPr lvl="1"/>
            <a:r>
              <a:rPr lang="el-GR" b="1" dirty="0" smtClean="0"/>
              <a:t>Στη περίπτωση της ορθογραφίας εκφωνούμε τον ήχο του γράμματος και ο μαθητής καλείται να γράψει το γράμμα</a:t>
            </a:r>
          </a:p>
          <a:p>
            <a:r>
              <a:rPr lang="el-GR" dirty="0" smtClean="0"/>
              <a:t>Υπάρχει περιπτωση ο μαθητής να συγχίζει γράμματα τα οποία έχουν κοινά οπτικά χαρακτηριστικά όπως είναι το β με το θ, ή το π, με το τ</a:t>
            </a:r>
          </a:p>
          <a:p>
            <a:r>
              <a:rPr lang="el-GR" dirty="0" smtClean="0"/>
              <a:t>Μπορεί ακόμη να συγχίζει τους φθόγγους των γραμμάτων  όπως για παράδειγμα  το νι με το σι</a:t>
            </a:r>
            <a:endParaRPr lang="en-US" dirty="0" smtClean="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normAutofit fontScale="90000"/>
          </a:bodyPr>
          <a:lstStyle/>
          <a:p>
            <a:r>
              <a:rPr lang="el-GR" b="1" dirty="0" smtClean="0"/>
              <a:t>Αξιολόγηση ανάγνωσης και γραφής των γραμμάτων</a:t>
            </a:r>
            <a:endParaRPr lang="en-US" b="1" dirty="0"/>
          </a:p>
        </p:txBody>
      </p:sp>
    </p:spTree>
    <p:extLst>
      <p:ext uri="{BB962C8B-B14F-4D97-AF65-F5344CB8AC3E}">
        <p14:creationId xmlns="" xmlns:p14="http://schemas.microsoft.com/office/powerpoint/2010/main" val="603866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ox(in)">
                                      <p:cBhvr>
                                        <p:cTn id="20" dur="500"/>
                                        <p:tgtEl>
                                          <p:spTgt spid="3">
                                            <p:txEl>
                                              <p:pRg st="2" end="2"/>
                                            </p:txEl>
                                          </p:spTgt>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ox(in)">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box(in)">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box(in)">
                                      <p:cBhvr>
                                        <p:cTn id="3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1600200"/>
            <a:ext cx="10661333" cy="4851400"/>
          </a:xfrm>
        </p:spPr>
        <p:txBody>
          <a:bodyPr>
            <a:normAutofit fontScale="92500"/>
          </a:bodyPr>
          <a:lstStyle/>
          <a:p>
            <a:r>
              <a:rPr lang="el-GR" dirty="0" smtClean="0"/>
              <a:t>Όταν θα ελέγξουμε συλλαβές οι συλλαβές αυτές θα πρέπει</a:t>
            </a:r>
            <a:r>
              <a:rPr lang="en-US" dirty="0" smtClean="0"/>
              <a:t>:</a:t>
            </a:r>
          </a:p>
          <a:p>
            <a:pPr lvl="1"/>
            <a:r>
              <a:rPr lang="el-GR" dirty="0" smtClean="0"/>
              <a:t>Να περιλαμβάνουν μόνο διδαγμένα γράμματα</a:t>
            </a:r>
          </a:p>
          <a:p>
            <a:pPr lvl="1"/>
            <a:r>
              <a:rPr lang="el-GR" dirty="0" smtClean="0"/>
              <a:t>Η αξιολόγηση να αρχίζει με συλλαβές αποτελούμενες απο δυο γράμματα</a:t>
            </a:r>
          </a:p>
          <a:p>
            <a:pPr lvl="1"/>
            <a:r>
              <a:rPr lang="el-GR" dirty="0" smtClean="0"/>
              <a:t>Να αποτελούν όλους τους πιθανούς συνδυασμούς διδαγμένων γραμμάτων</a:t>
            </a:r>
          </a:p>
          <a:p>
            <a:pPr lvl="1"/>
            <a:r>
              <a:rPr lang="el-GR" dirty="0" smtClean="0"/>
              <a:t>Να υπάρχουν και συλλαβές με δίψηφα φωνήεντα</a:t>
            </a:r>
          </a:p>
          <a:p>
            <a:pPr lvl="1"/>
            <a:r>
              <a:rPr lang="el-GR" dirty="0" smtClean="0"/>
              <a:t>Η αξιολόγηση να προχωρά σταδιακά σε ολοένα και πιο σύνθετες μορφές συλλαβών</a:t>
            </a:r>
          </a:p>
          <a:p>
            <a:pPr lvl="1"/>
            <a:r>
              <a:rPr lang="el-GR" dirty="0" smtClean="0"/>
              <a:t>Αν έχω αποτυχία επιστρέφω πίσω στο σχήμα Σύμφωνο-Φωνήεν</a:t>
            </a:r>
          </a:p>
          <a:p>
            <a:pPr lvl="1"/>
            <a:r>
              <a:rPr lang="el-GR" dirty="0" smtClean="0"/>
              <a:t>Η συλλαβή πρέπει να αρθρώνεται ως μια ενιαία μονάδα δομημένης άρθρωσης και όχι μια σειρά από μεμωνομένους φθόγγους</a:t>
            </a:r>
          </a:p>
          <a:p>
            <a:pPr lvl="1"/>
            <a:endParaRPr lang="en-US"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normAutofit fontScale="90000"/>
          </a:bodyPr>
          <a:lstStyle/>
          <a:p>
            <a:r>
              <a:rPr lang="el-GR" b="1" dirty="0" smtClean="0"/>
              <a:t>Αξιολόγηση της ανάγνωσης και της γραφής των συλλαβών</a:t>
            </a:r>
            <a:endParaRPr lang="en-US" b="1" dirty="0"/>
          </a:p>
        </p:txBody>
      </p:sp>
    </p:spTree>
    <p:extLst>
      <p:ext uri="{BB962C8B-B14F-4D97-AF65-F5344CB8AC3E}">
        <p14:creationId xmlns="" xmlns:p14="http://schemas.microsoft.com/office/powerpoint/2010/main" val="2338653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ox(in)">
                                      <p:cBhvr>
                                        <p:cTn id="15" dur="500"/>
                                        <p:tgtEl>
                                          <p:spTgt spid="3">
                                            <p:txEl>
                                              <p:pRg st="1" end="1"/>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ox(in)">
                                      <p:cBhvr>
                                        <p:cTn id="18" dur="500"/>
                                        <p:tgtEl>
                                          <p:spTgt spid="3">
                                            <p:txEl>
                                              <p:pRg st="2" end="2"/>
                                            </p:txEl>
                                          </p:spTgt>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ox(in)">
                                      <p:cBhvr>
                                        <p:cTn id="21" dur="500"/>
                                        <p:tgtEl>
                                          <p:spTgt spid="3">
                                            <p:txEl>
                                              <p:pRg st="3" end="3"/>
                                            </p:txEl>
                                          </p:spTgt>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box(in)">
                                      <p:cBhvr>
                                        <p:cTn id="24" dur="500"/>
                                        <p:tgtEl>
                                          <p:spTgt spid="3">
                                            <p:txEl>
                                              <p:pRg st="4" end="4"/>
                                            </p:txEl>
                                          </p:spTgt>
                                        </p:tgtEl>
                                      </p:cBhvr>
                                    </p:animEffect>
                                  </p:childTnLst>
                                </p:cTn>
                              </p:par>
                              <p:par>
                                <p:cTn id="25" presetID="4" presetClass="entr" presetSubtype="16"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ox(in)">
                                      <p:cBhvr>
                                        <p:cTn id="27" dur="500"/>
                                        <p:tgtEl>
                                          <p:spTgt spid="3">
                                            <p:txEl>
                                              <p:pRg st="5" end="5"/>
                                            </p:txEl>
                                          </p:spTgt>
                                        </p:tgtEl>
                                      </p:cBhvr>
                                    </p:animEffect>
                                  </p:childTnLst>
                                </p:cTn>
                              </p:par>
                              <p:par>
                                <p:cTn id="28" presetID="4" presetClass="entr" presetSubtype="16" fill="hold" grpId="0"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box(in)">
                                      <p:cBhvr>
                                        <p:cTn id="30" dur="500"/>
                                        <p:tgtEl>
                                          <p:spTgt spid="3">
                                            <p:txEl>
                                              <p:pRg st="6" end="6"/>
                                            </p:txEl>
                                          </p:spTgt>
                                        </p:tgtEl>
                                      </p:cBhvr>
                                    </p:animEffect>
                                  </p:childTnLst>
                                </p:cTn>
                              </p:par>
                              <p:par>
                                <p:cTn id="31" presetID="4" presetClass="entr" presetSubtype="16"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box(in)">
                                      <p:cBhvr>
                                        <p:cTn id="33"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dirty="0" smtClean="0"/>
              <a:t>Οι λέξεις παρουσιάζουν μια </a:t>
            </a:r>
            <a:r>
              <a:rPr lang="el-GR" b="1" dirty="0" smtClean="0"/>
              <a:t>πρόσθετη γνωστική πολυπλοκότητα</a:t>
            </a:r>
          </a:p>
          <a:p>
            <a:r>
              <a:rPr lang="el-GR" dirty="0" smtClean="0"/>
              <a:t>Στην αξιολόγηση της ανάγνωσης των λέξεων, ελέγχεται </a:t>
            </a:r>
            <a:r>
              <a:rPr lang="el-GR" b="1" dirty="0" smtClean="0"/>
              <a:t>η ικανότητα του παιδιού να αποκωδικοποιεί τη γραφημική αναπαράσταση </a:t>
            </a:r>
            <a:r>
              <a:rPr lang="el-GR" dirty="0" smtClean="0"/>
              <a:t>και ταυτόχρονα να έχει </a:t>
            </a:r>
            <a:r>
              <a:rPr lang="el-GR" b="1" dirty="0" smtClean="0"/>
              <a:t>πρόσβαση στο σημασιολογικό κώδικα της λέξης</a:t>
            </a:r>
            <a:r>
              <a:rPr lang="el-GR" dirty="0" smtClean="0"/>
              <a:t>.</a:t>
            </a:r>
          </a:p>
          <a:p>
            <a:r>
              <a:rPr lang="el-GR" dirty="0" smtClean="0"/>
              <a:t>Η ομαλή ανάγνωση των λέξεων, πρέπει να ορίζεται από την ικανότητα του παιδιού να αναγνωρίζει τις επιμέρους συλλαβές και να προβαίνει στην ενοποίηση τους σε μια λέξη</a:t>
            </a:r>
            <a:endParaRPr lang="en-US"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normAutofit/>
          </a:bodyPr>
          <a:lstStyle/>
          <a:p>
            <a:r>
              <a:rPr lang="el-GR" b="1" dirty="0" smtClean="0"/>
              <a:t>Αξιολόγηση ανάγνωσης λέξεων</a:t>
            </a:r>
            <a:endParaRPr lang="en-US" b="1" dirty="0"/>
          </a:p>
        </p:txBody>
      </p:sp>
    </p:spTree>
    <p:extLst>
      <p:ext uri="{BB962C8B-B14F-4D97-AF65-F5344CB8AC3E}">
        <p14:creationId xmlns="" xmlns:p14="http://schemas.microsoft.com/office/powerpoint/2010/main" val="2503223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165101"/>
            <a:ext cx="10661333" cy="5961063"/>
          </a:xfrm>
        </p:spPr>
        <p:txBody>
          <a:bodyPr>
            <a:normAutofit/>
          </a:bodyPr>
          <a:lstStyle/>
          <a:p>
            <a:r>
              <a:rPr lang="el-GR" dirty="0" smtClean="0"/>
              <a:t>Παράμετρους που πρέπει να λάβουμε υπόψη μας για τη δόμηση των άτυπων τεστ αξιολόγησης της βασικής αναγνωστικής ικανότητας λέξεων είναι</a:t>
            </a:r>
            <a:r>
              <a:rPr lang="en-US" dirty="0" smtClean="0"/>
              <a:t>:</a:t>
            </a:r>
          </a:p>
          <a:p>
            <a:pPr lvl="1"/>
            <a:r>
              <a:rPr lang="el-GR" dirty="0" smtClean="0"/>
              <a:t>Οι λέξεις να αποτελούνται από διδαγμένα γράμματα</a:t>
            </a:r>
          </a:p>
          <a:p>
            <a:pPr lvl="1"/>
            <a:r>
              <a:rPr lang="el-GR" dirty="0" smtClean="0"/>
              <a:t>Η πρώτη προσέγγιση αξιολογησης πρέπει να γίνεται με μονοσύλλαβες λέξεις ή συλλαβές</a:t>
            </a:r>
          </a:p>
          <a:p>
            <a:pPr lvl="1"/>
            <a:r>
              <a:rPr lang="el-GR" dirty="0" smtClean="0"/>
              <a:t>Με τις μικρές αυτές λέξεις μπορούμε να δομήσουμε μικρές προτάσεις</a:t>
            </a:r>
          </a:p>
          <a:p>
            <a:pPr lvl="1"/>
            <a:r>
              <a:rPr lang="el-GR" dirty="0" smtClean="0"/>
              <a:t>Μπορούμε να παρουσιάσουε 5-10 λέξεις</a:t>
            </a:r>
          </a:p>
          <a:p>
            <a:pPr lvl="1"/>
            <a:r>
              <a:rPr lang="el-GR" dirty="0" smtClean="0"/>
              <a:t>Δίνουμε τις ίδιες λέξεις για ανάγνωση και ορθογραφία σε διαφορετικές χρονικές στιγμές</a:t>
            </a:r>
            <a:endParaRPr lang="en-US" dirty="0"/>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 xmlns:p14="http://schemas.microsoft.com/office/powerpoint/2010/main" val="4292430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ox(in)">
                                      <p:cBhvr>
                                        <p:cTn id="13" dur="500"/>
                                        <p:tgtEl>
                                          <p:spTgt spid="3">
                                            <p:txEl>
                                              <p:pRg st="2" end="2"/>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ox(in)">
                                      <p:cBhvr>
                                        <p:cTn id="16" dur="500"/>
                                        <p:tgtEl>
                                          <p:spTgt spid="3">
                                            <p:txEl>
                                              <p:pRg st="3" end="3"/>
                                            </p:txEl>
                                          </p:spTgt>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ox(in)">
                                      <p:cBhvr>
                                        <p:cTn id="19" dur="500"/>
                                        <p:tgtEl>
                                          <p:spTgt spid="3">
                                            <p:txEl>
                                              <p:pRg st="4" end="4"/>
                                            </p:txEl>
                                          </p:spTgt>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ox(in)">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dirty="0" smtClean="0"/>
              <a:t>Μπορούν να συνταχθούν εύκολα από τα γνωστικά υλικά του αναλυτικού προγράμματος του σχολείου</a:t>
            </a:r>
          </a:p>
          <a:p>
            <a:r>
              <a:rPr lang="el-GR" dirty="0" smtClean="0"/>
              <a:t>Μειώνουν τις αγωνίες, το άγχος, τις φοβίες των παιδιών, λόγω του μη επίσημου χαρακτήρα τους</a:t>
            </a:r>
          </a:p>
          <a:p>
            <a:r>
              <a:rPr lang="el-GR" dirty="0" smtClean="0"/>
              <a:t>Μπορούν να γίνονται συχνά</a:t>
            </a:r>
          </a:p>
          <a:p>
            <a:r>
              <a:rPr lang="el-GR" dirty="0" smtClean="0"/>
              <a:t>Γίνονται κυρίως από οικεία άτομα του παιδιού</a:t>
            </a:r>
            <a:endParaRPr lang="en-US"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normAutofit fontScale="90000"/>
          </a:bodyPr>
          <a:lstStyle/>
          <a:p>
            <a:r>
              <a:rPr lang="el-GR" b="1" dirty="0" smtClean="0"/>
              <a:t>Πλεονεκτήματα Άτυπων Μέσων Αξιολόγησης</a:t>
            </a:r>
            <a:endParaRPr lang="en-US" b="1" dirty="0"/>
          </a:p>
        </p:txBody>
      </p:sp>
    </p:spTree>
    <p:extLst>
      <p:ext uri="{BB962C8B-B14F-4D97-AF65-F5344CB8AC3E}">
        <p14:creationId xmlns="" xmlns:p14="http://schemas.microsoft.com/office/powerpoint/2010/main" val="1192896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203201"/>
            <a:ext cx="10661333" cy="5922963"/>
          </a:xfrm>
        </p:spPr>
        <p:txBody>
          <a:bodyPr/>
          <a:lstStyle/>
          <a:p>
            <a:r>
              <a:rPr lang="el-GR" dirty="0" smtClean="0"/>
              <a:t>Οι λέξεις που θα επιλεγούν πρέπει</a:t>
            </a:r>
            <a:r>
              <a:rPr lang="en-US" dirty="0" smtClean="0"/>
              <a:t>:</a:t>
            </a:r>
          </a:p>
          <a:p>
            <a:pPr lvl="1"/>
            <a:r>
              <a:rPr lang="el-GR" dirty="0" smtClean="0"/>
              <a:t>Να είναι μονοσύλλαβες, δισύλλαβες, τρισύλλαβες ή τετρασύλλαβες. Όσο αυξάνεται ο αριθμός των συλλαβών τόσο αυξάνεται και ο χρόνος γνωστικής επεξεργασίας των λέξεων</a:t>
            </a:r>
          </a:p>
          <a:p>
            <a:pPr lvl="1"/>
            <a:r>
              <a:rPr lang="el-GR" dirty="0" smtClean="0"/>
              <a:t>Η συχνότητα των λέξεων- επιλέγουμε λέξεις από αυτές που το παιδί έχει διδαχθεί στο σχολείο</a:t>
            </a:r>
          </a:p>
          <a:p>
            <a:pPr lvl="1"/>
            <a:r>
              <a:rPr lang="el-GR" dirty="0" smtClean="0"/>
              <a:t>Η ορθογραφική κανονικότητα των λέξεων. Παρουσιάζω κανονικά ορθογραφημένες λέξεις όπως οι λέξεις λιμάνι όπως επίσης και ορθογραφικά εξαιρέσιμες λέξεις όπως είναι η λέξη παιδί, αύρα, πηγαίνω κ.λ.π.</a:t>
            </a:r>
            <a:endParaRPr lang="en-US" dirty="0"/>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 xmlns:p14="http://schemas.microsoft.com/office/powerpoint/2010/main" val="1877408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ox(in)">
                                      <p:cBhvr>
                                        <p:cTn id="13" dur="500"/>
                                        <p:tgtEl>
                                          <p:spTgt spid="3">
                                            <p:txEl>
                                              <p:pRg st="2" end="2"/>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ox(in)">
                                      <p:cBhvr>
                                        <p:cTn id="1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2556" y="1412777"/>
            <a:ext cx="11021073" cy="4713387"/>
          </a:xfrm>
        </p:spPr>
        <p:txBody>
          <a:bodyPr>
            <a:normAutofit fontScale="25000" lnSpcReduction="20000"/>
          </a:bodyPr>
          <a:lstStyle/>
          <a:p>
            <a:r>
              <a:rPr lang="el-GR" sz="9600" dirty="0" smtClean="0"/>
              <a:t>Η δοκιμασία απομόνωσης φωνημάτων εξετάζει την ικανότητα της φωνολογικής επεξεργασίας του</a:t>
            </a:r>
          </a:p>
          <a:p>
            <a:pPr marL="0" indent="0">
              <a:buNone/>
            </a:pPr>
            <a:r>
              <a:rPr lang="el-GR" sz="9600" dirty="0" smtClean="0"/>
              <a:t> λόγου και κυρίως τη φωνολογική ενημερότητα, την ικανότητα δηλαδή συνειδητού χειρισμού των φωνημάτων μιας λέξης ή ψευδολέξης (Adams 1990).</a:t>
            </a:r>
          </a:p>
          <a:p>
            <a:r>
              <a:rPr lang="el-GR" sz="9600" dirty="0" smtClean="0"/>
              <a:t>Θα πρέπει να βρεθούν λέξεις με βάση τρία κριτήρια</a:t>
            </a:r>
            <a:r>
              <a:rPr lang="en-GB" sz="9600" dirty="0" smtClean="0"/>
              <a:t>:</a:t>
            </a:r>
            <a:endParaRPr lang="el-GR" sz="9600" dirty="0" smtClean="0"/>
          </a:p>
          <a:p>
            <a:pPr lvl="1"/>
            <a:r>
              <a:rPr lang="el-GR" sz="9600" dirty="0" smtClean="0"/>
              <a:t> σεβασμό στη φωνοτακτική δομή της ελληνικής γλώσσας, όπως π.χ. να περιλαμβάνονται συμφωνικά συμπλέγματα σε θέσεις που απαντούν στην ελληνική γλώσσα.</a:t>
            </a:r>
          </a:p>
          <a:p>
            <a:pPr lvl="1"/>
            <a:r>
              <a:rPr lang="el-GR" sz="9600" dirty="0" smtClean="0"/>
              <a:t> ποικιλία στη θέση των φωνημάτων προς απομόνωση, δηλαδή θέση συλλαβής μέσα στη λέξη, υποσυλλαβική θέση μέσα στη συλλαβή και θέση μέσα στο σύμπλεγμα (για συμφωνικά  συμπλέγματα).</a:t>
            </a:r>
          </a:p>
          <a:p>
            <a:pPr lvl="1"/>
            <a:r>
              <a:rPr lang="el-GR" sz="9600" dirty="0" smtClean="0"/>
              <a:t>ποικιλία στα είδη φωνημάτων προς απομόνωση, χρησιμοποιώντας σύμφωνα όλων των τρόπων και τόπων άρθρωσης, φωνούμενων και άφωνων, καθώς και ένα φωνήεν.</a:t>
            </a:r>
          </a:p>
        </p:txBody>
      </p:sp>
      <p:sp>
        <p:nvSpPr>
          <p:cNvPr id="4" name="Footer Placeholder 3"/>
          <p:cNvSpPr>
            <a:spLocks noGrp="1"/>
          </p:cNvSpPr>
          <p:nvPr>
            <p:ph type="ftr" sz="quarter" idx="11"/>
          </p:nvPr>
        </p:nvSpPr>
        <p:spPr/>
        <p:txBody>
          <a:bodyPr/>
          <a:lstStyle/>
          <a:p>
            <a:endParaRPr lang="en-GB"/>
          </a:p>
        </p:txBody>
      </p:sp>
      <p:sp>
        <p:nvSpPr>
          <p:cNvPr id="2" name="Title 1"/>
          <p:cNvSpPr>
            <a:spLocks noGrp="1"/>
          </p:cNvSpPr>
          <p:nvPr>
            <p:ph type="title"/>
          </p:nvPr>
        </p:nvSpPr>
        <p:spPr/>
        <p:txBody>
          <a:bodyPr/>
          <a:lstStyle/>
          <a:p>
            <a:r>
              <a:rPr lang="el-GR" b="1" dirty="0" smtClean="0"/>
              <a:t>Ψευδολέξεις</a:t>
            </a:r>
            <a:endParaRPr lang="en-GB" b="1" dirty="0"/>
          </a:p>
        </p:txBody>
      </p:sp>
    </p:spTree>
    <p:extLst>
      <p:ext uri="{BB962C8B-B14F-4D97-AF65-F5344CB8AC3E}">
        <p14:creationId xmlns="" xmlns:p14="http://schemas.microsoft.com/office/powerpoint/2010/main" val="841904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box(in)">
                                      <p:cBhvr>
                                        <p:cTn id="25" dur="500"/>
                                        <p:tgtEl>
                                          <p:spTgt spid="3">
                                            <p:txEl>
                                              <p:pRg st="3" end="3"/>
                                            </p:txEl>
                                          </p:spTgt>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box(in)">
                                      <p:cBhvr>
                                        <p:cTn id="28" dur="500"/>
                                        <p:tgtEl>
                                          <p:spTgt spid="3">
                                            <p:txEl>
                                              <p:pRg st="4" end="4"/>
                                            </p:txEl>
                                          </p:spTgt>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box(in)">
                                      <p:cBhvr>
                                        <p:cTn id="3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476673"/>
            <a:ext cx="10661333" cy="5649491"/>
          </a:xfrm>
        </p:spPr>
        <p:txBody>
          <a:bodyPr>
            <a:normAutofit/>
          </a:bodyPr>
          <a:lstStyle/>
          <a:p>
            <a:r>
              <a:rPr lang="el-GR" dirty="0" smtClean="0"/>
              <a:t>Το έργο του εξεταζόμενου είναι να επέμβει σε κάθε ψευδολέξη απομονώνοντας και απαλείφοντας το κατάλληλο φώνημα και να προφέρει σωστά τη νέα ψευδολέξη που προκύπτει. </a:t>
            </a:r>
          </a:p>
          <a:p>
            <a:r>
              <a:rPr lang="el-GR" dirty="0" smtClean="0"/>
              <a:t>Για καθεμιά ψευδολέξη, ο μαθητής πρέπει να τη συγκρατήσει στη μνήμη του, όσο χρόνο χρειάζεται για να την επαναλάβει και για να την επεξεργαστεί για την απομόνωση του φωνήματος, πριν την εκφέρει στη νέα μορφή της. Συνεπώς, για την εκτέλεση της δοκιμασίας είναι απαραίτητη και η φωνολογική μνήμη.</a:t>
            </a:r>
          </a:p>
          <a:p>
            <a:endParaRPr lang="en-GB" dirty="0"/>
          </a:p>
        </p:txBody>
      </p:sp>
      <p:sp>
        <p:nvSpPr>
          <p:cNvPr id="4" name="Footer Placeholder 3"/>
          <p:cNvSpPr>
            <a:spLocks noGrp="1"/>
          </p:cNvSpPr>
          <p:nvPr>
            <p:ph type="ftr" sz="quarter" idx="11"/>
          </p:nvPr>
        </p:nvSpPr>
        <p:spPr/>
        <p:txBody>
          <a:bodyPr/>
          <a:lstStyle/>
          <a:p>
            <a:endParaRPr lang="en-GB"/>
          </a:p>
        </p:txBody>
      </p:sp>
    </p:spTree>
    <p:extLst>
      <p:ext uri="{BB962C8B-B14F-4D97-AF65-F5344CB8AC3E}">
        <p14:creationId xmlns="" xmlns:p14="http://schemas.microsoft.com/office/powerpoint/2010/main" val="2969458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l-GR" dirty="0" smtClean="0"/>
              <a:t>Αξιολογούμε δύο παραμέτρους</a:t>
            </a:r>
          </a:p>
          <a:p>
            <a:pPr lvl="1"/>
            <a:r>
              <a:rPr lang="el-GR" b="1" dirty="0" smtClean="0"/>
              <a:t>Το χρόνο </a:t>
            </a:r>
            <a:r>
              <a:rPr lang="el-GR" dirty="0" smtClean="0"/>
              <a:t>που απαιτείται για την ανάγνωση των λέξεων ανά κατηγορία. Ο χρόνος μετριέται μόνο σε όσες λέξεις έχουν διαβαστεί σωστά</a:t>
            </a:r>
          </a:p>
          <a:p>
            <a:pPr lvl="1"/>
            <a:r>
              <a:rPr lang="el-GR" b="1" dirty="0" smtClean="0"/>
              <a:t>Τον</a:t>
            </a:r>
            <a:r>
              <a:rPr lang="el-GR" b="1" dirty="0" smtClean="0">
                <a:solidFill>
                  <a:srgbClr val="FF0000"/>
                </a:solidFill>
              </a:rPr>
              <a:t> </a:t>
            </a:r>
            <a:r>
              <a:rPr lang="el-GR" b="1" dirty="0" smtClean="0"/>
              <a:t>αριθμό και το είδος των λαθών</a:t>
            </a:r>
          </a:p>
          <a:p>
            <a:pPr lvl="2"/>
            <a:r>
              <a:rPr lang="el-GR" dirty="0" smtClean="0"/>
              <a:t>Φωνολογικά λάθη </a:t>
            </a:r>
          </a:p>
          <a:p>
            <a:pPr lvl="2"/>
            <a:r>
              <a:rPr lang="el-GR" dirty="0" smtClean="0"/>
              <a:t>Οπτικά λάθη π.χ. Αυτί-κουτί</a:t>
            </a:r>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normAutofit fontScale="90000"/>
          </a:bodyPr>
          <a:lstStyle/>
          <a:p>
            <a:r>
              <a:rPr lang="el-GR" b="1" dirty="0" smtClean="0"/>
              <a:t>Τι αξιολογούμε κατά την ανάγνωση λέξεων-ψευδολέξεων</a:t>
            </a:r>
            <a:endParaRPr lang="en-US" b="1" dirty="0"/>
          </a:p>
        </p:txBody>
      </p:sp>
    </p:spTree>
    <p:extLst>
      <p:ext uri="{BB962C8B-B14F-4D97-AF65-F5344CB8AC3E}">
        <p14:creationId xmlns="" xmlns:p14="http://schemas.microsoft.com/office/powerpoint/2010/main" val="358581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ox(in)">
                                      <p:cBhvr>
                                        <p:cTn id="15" dur="500"/>
                                        <p:tgtEl>
                                          <p:spTgt spid="3">
                                            <p:txEl>
                                              <p:pRg st="1" end="1"/>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ox(in)">
                                      <p:cBhvr>
                                        <p:cTn id="18" dur="500"/>
                                        <p:tgtEl>
                                          <p:spTgt spid="3">
                                            <p:txEl>
                                              <p:pRg st="2" end="2"/>
                                            </p:txEl>
                                          </p:spTgt>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ox(in)">
                                      <p:cBhvr>
                                        <p:cTn id="21" dur="500"/>
                                        <p:tgtEl>
                                          <p:spTgt spid="3">
                                            <p:txEl>
                                              <p:pRg st="3" end="3"/>
                                            </p:txEl>
                                          </p:spTgt>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box(in)">
                                      <p:cBhvr>
                                        <p:cTn id="2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l-GR" dirty="0" smtClean="0"/>
              <a:t>Πριν την αξιολόγηση της κατανόησης κειμένων πρέπει να προηγηθεί η </a:t>
            </a:r>
            <a:r>
              <a:rPr lang="el-GR" b="1" dirty="0" smtClean="0"/>
              <a:t>αξιολόγηση των μεμονωμένων λέξεων</a:t>
            </a:r>
          </a:p>
          <a:p>
            <a:r>
              <a:rPr lang="el-GR" dirty="0" smtClean="0"/>
              <a:t>Αυτό μπορεί να γίνει με τη χρήση από πλευράς του μαθητή των λέξεων σε προτάσεις ή την εύρεση άλλων λέξεων με παρόμοια σημασία </a:t>
            </a:r>
            <a:endParaRPr lang="en-US"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normAutofit/>
          </a:bodyPr>
          <a:lstStyle/>
          <a:p>
            <a:r>
              <a:rPr lang="el-GR" b="1" dirty="0" smtClean="0"/>
              <a:t>Αξιολόγηση στη κατανόηση λέξεων</a:t>
            </a:r>
            <a:endParaRPr lang="en-US" b="1" dirty="0"/>
          </a:p>
        </p:txBody>
      </p:sp>
    </p:spTree>
    <p:extLst>
      <p:ext uri="{BB962C8B-B14F-4D97-AF65-F5344CB8AC3E}">
        <p14:creationId xmlns="" xmlns:p14="http://schemas.microsoft.com/office/powerpoint/2010/main" val="2485902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dirty="0" smtClean="0"/>
              <a:t>Πρέπει να λαμβάνουμε υπόψη τις ακόλουθες παραμέτρους</a:t>
            </a:r>
            <a:r>
              <a:rPr lang="en-US" dirty="0" smtClean="0"/>
              <a:t>:</a:t>
            </a:r>
          </a:p>
          <a:p>
            <a:pPr lvl="1"/>
            <a:r>
              <a:rPr lang="el-GR" dirty="0" smtClean="0"/>
              <a:t>Τα κείμενα να είναι μικρά σε έκταση</a:t>
            </a:r>
          </a:p>
          <a:p>
            <a:pPr lvl="1"/>
            <a:r>
              <a:rPr lang="el-GR" dirty="0" smtClean="0"/>
              <a:t>Το λεξιλόγιο των κειμένων να είναι συμβατό με τις προυπάρχουσες γνώσεις του παιδιού </a:t>
            </a:r>
          </a:p>
          <a:p>
            <a:pPr lvl="1"/>
            <a:r>
              <a:rPr lang="el-GR" dirty="0" smtClean="0"/>
              <a:t>Αρχικά το λεξιλόγιο θα πρέπει να αναφέρεται σε συγκεκριμένα ουσιαστικά</a:t>
            </a:r>
          </a:p>
          <a:p>
            <a:pPr lvl="1"/>
            <a:r>
              <a:rPr lang="el-GR" dirty="0" smtClean="0"/>
              <a:t>Η συντακτική δομή των κειμένων να είναι απλή και προσιτή στο γνωστικό επίπεδο ενός παιδιού με συγκεκριμένη αναγνωστική ηλικία</a:t>
            </a:r>
          </a:p>
          <a:p>
            <a:pPr lvl="1"/>
            <a:endParaRPr lang="en-US"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normAutofit/>
          </a:bodyPr>
          <a:lstStyle/>
          <a:p>
            <a:r>
              <a:rPr lang="el-GR" b="1" dirty="0" smtClean="0"/>
              <a:t>Αξιολόγηση στη Κατανόηση Κειμένων</a:t>
            </a:r>
            <a:endParaRPr lang="en-US" b="1" dirty="0"/>
          </a:p>
        </p:txBody>
      </p:sp>
    </p:spTree>
    <p:extLst>
      <p:ext uri="{BB962C8B-B14F-4D97-AF65-F5344CB8AC3E}">
        <p14:creationId xmlns="" xmlns:p14="http://schemas.microsoft.com/office/powerpoint/2010/main" val="3102657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ox(in)">
                                      <p:cBhvr>
                                        <p:cTn id="15" dur="500"/>
                                        <p:tgtEl>
                                          <p:spTgt spid="3">
                                            <p:txEl>
                                              <p:pRg st="1" end="1"/>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ox(in)">
                                      <p:cBhvr>
                                        <p:cTn id="18" dur="500"/>
                                        <p:tgtEl>
                                          <p:spTgt spid="3">
                                            <p:txEl>
                                              <p:pRg st="2" end="2"/>
                                            </p:txEl>
                                          </p:spTgt>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ox(in)">
                                      <p:cBhvr>
                                        <p:cTn id="21" dur="500"/>
                                        <p:tgtEl>
                                          <p:spTgt spid="3">
                                            <p:txEl>
                                              <p:pRg st="3" end="3"/>
                                            </p:txEl>
                                          </p:spTgt>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box(in)">
                                      <p:cBhvr>
                                        <p:cTn id="2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l-GR" dirty="0" smtClean="0"/>
              <a:t>Συμπλήρωση παραληφθέντων στοιχείων</a:t>
            </a:r>
          </a:p>
          <a:p>
            <a:r>
              <a:rPr lang="el-GR" dirty="0" smtClean="0"/>
              <a:t>Απάντηση ερωτήσεων για το περιεχόμενο του κειμένου</a:t>
            </a:r>
          </a:p>
          <a:p>
            <a:pPr lvl="1"/>
            <a:r>
              <a:rPr lang="el-GR" dirty="0" smtClean="0"/>
              <a:t>Ερωτήσεις πολλαπλής επιλογής</a:t>
            </a:r>
          </a:p>
          <a:p>
            <a:pPr lvl="1"/>
            <a:r>
              <a:rPr lang="el-GR" dirty="0" smtClean="0"/>
              <a:t>Συμπλήρωση στοιχείων</a:t>
            </a:r>
          </a:p>
          <a:p>
            <a:pPr lvl="1"/>
            <a:r>
              <a:rPr lang="el-GR" dirty="0" smtClean="0"/>
              <a:t>Αντιστοίχηση</a:t>
            </a:r>
          </a:p>
          <a:p>
            <a:pPr lvl="1"/>
            <a:r>
              <a:rPr lang="el-GR" dirty="0" smtClean="0"/>
              <a:t>Ερωτήσεις αποκλίνουσας και μεταγνωστικής μορφής</a:t>
            </a:r>
            <a:endParaRPr lang="en-US"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normAutofit fontScale="90000"/>
          </a:bodyPr>
          <a:lstStyle/>
          <a:p>
            <a:r>
              <a:rPr lang="el-GR" b="1" dirty="0" smtClean="0"/>
              <a:t>Τρόποι αξιολόγησης στην κατανόηση κειμένων</a:t>
            </a:r>
            <a:endParaRPr lang="en-US" b="1" dirty="0"/>
          </a:p>
        </p:txBody>
      </p:sp>
    </p:spTree>
    <p:extLst>
      <p:ext uri="{BB962C8B-B14F-4D97-AF65-F5344CB8AC3E}">
        <p14:creationId xmlns="" xmlns:p14="http://schemas.microsoft.com/office/powerpoint/2010/main" val="1014288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ox(in)">
                                      <p:cBhvr>
                                        <p:cTn id="20" dur="500"/>
                                        <p:tgtEl>
                                          <p:spTgt spid="3">
                                            <p:txEl>
                                              <p:pRg st="2" end="2"/>
                                            </p:txEl>
                                          </p:spTgt>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ox(in)">
                                      <p:cBhvr>
                                        <p:cTn id="23" dur="500"/>
                                        <p:tgtEl>
                                          <p:spTgt spid="3">
                                            <p:txEl>
                                              <p:pRg st="3" end="3"/>
                                            </p:txEl>
                                          </p:spTgt>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box(in)">
                                      <p:cBhvr>
                                        <p:cTn id="26" dur="500"/>
                                        <p:tgtEl>
                                          <p:spTgt spid="3">
                                            <p:txEl>
                                              <p:pRg st="4" end="4"/>
                                            </p:txEl>
                                          </p:spTgt>
                                        </p:tgtEl>
                                      </p:cBhvr>
                                    </p:animEffect>
                                  </p:childTnLst>
                                </p:cTn>
                              </p:par>
                              <p:par>
                                <p:cTn id="27" presetID="4" presetClass="entr" presetSubtype="16"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box(in)">
                                      <p:cBhvr>
                                        <p:cTn id="29"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sz="2400" dirty="0" smtClean="0"/>
              <a:t>Το παιδί καλείται να ακούσει κάποιες εντολές και στη συνέχεια να τις εκτελέσει</a:t>
            </a:r>
          </a:p>
          <a:p>
            <a:r>
              <a:rPr lang="el-GR" sz="2400" dirty="0" smtClean="0"/>
              <a:t>Ξεκινάμε πάντα από απλές εντολές, με απλό λεξιλόγιο, ενός σκέλους</a:t>
            </a:r>
          </a:p>
          <a:p>
            <a:r>
              <a:rPr lang="el-GR" sz="2400" dirty="0" smtClean="0"/>
              <a:t>Προχωρούμε σε διπλές εντολές με απλό λεξιλόγιο, τριπλές εντολές κ.ο.κ.</a:t>
            </a:r>
          </a:p>
          <a:p>
            <a:r>
              <a:rPr lang="el-GR" sz="2400" dirty="0" smtClean="0"/>
              <a:t>Στη συνέχεια το παιδί πρέπει να είναι σε θέση να διαβάσει εντολές και να τις εκτελέσει</a:t>
            </a:r>
          </a:p>
          <a:p>
            <a:r>
              <a:rPr lang="el-GR" sz="2400" dirty="0" smtClean="0"/>
              <a:t>Ξεκινούμε με εντολές ενός σκέλους με απλό λεξιλόγιο και προχωρούμε σε εκτέλεση εντολών με πιο πολλά σκέλη και με πιο σύνθετο λεξιλόγιο</a:t>
            </a:r>
            <a:r>
              <a:rPr lang="el-GR" dirty="0" smtClean="0"/>
              <a:t>. </a:t>
            </a:r>
          </a:p>
        </p:txBody>
      </p:sp>
      <p:sp>
        <p:nvSpPr>
          <p:cNvPr id="4" name="Footer Placeholder 3"/>
          <p:cNvSpPr>
            <a:spLocks noGrp="1"/>
          </p:cNvSpPr>
          <p:nvPr>
            <p:ph type="ftr" sz="quarter" idx="11"/>
          </p:nvPr>
        </p:nvSpPr>
        <p:spPr/>
        <p:txBody>
          <a:bodyPr/>
          <a:lstStyle/>
          <a:p>
            <a:endParaRPr lang="en-GB"/>
          </a:p>
        </p:txBody>
      </p:sp>
      <p:sp>
        <p:nvSpPr>
          <p:cNvPr id="2" name="Title 1"/>
          <p:cNvSpPr>
            <a:spLocks noGrp="1"/>
          </p:cNvSpPr>
          <p:nvPr>
            <p:ph type="title"/>
          </p:nvPr>
        </p:nvSpPr>
        <p:spPr/>
        <p:txBody>
          <a:bodyPr/>
          <a:lstStyle/>
          <a:p>
            <a:r>
              <a:rPr lang="el-GR" b="1" dirty="0" smtClean="0"/>
              <a:t>Εκτέλεση Εντολών</a:t>
            </a:r>
            <a:endParaRPr lang="en-GB" b="1" dirty="0"/>
          </a:p>
        </p:txBody>
      </p:sp>
    </p:spTree>
    <p:extLst>
      <p:ext uri="{BB962C8B-B14F-4D97-AF65-F5344CB8AC3E}">
        <p14:creationId xmlns="" xmlns:p14="http://schemas.microsoft.com/office/powerpoint/2010/main" val="933976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2" name="Title 1"/>
          <p:cNvSpPr>
            <a:spLocks noGrp="1"/>
          </p:cNvSpPr>
          <p:nvPr>
            <p:ph type="title"/>
          </p:nvPr>
        </p:nvSpPr>
        <p:spPr>
          <a:xfrm>
            <a:off x="592296" y="111166"/>
            <a:ext cx="10661333" cy="1143000"/>
          </a:xfrm>
        </p:spPr>
        <p:txBody>
          <a:bodyPr/>
          <a:lstStyle/>
          <a:p>
            <a:r>
              <a:rPr lang="el-GR" b="1" dirty="0" smtClean="0"/>
              <a:t>Ορθογραφία Λέξεων</a:t>
            </a:r>
            <a:endParaRPr lang="en-US" b="1" dirty="0"/>
          </a:p>
        </p:txBody>
      </p:sp>
      <p:sp>
        <p:nvSpPr>
          <p:cNvPr id="4" name="Content Placeholder 2"/>
          <p:cNvSpPr>
            <a:spLocks noGrp="1"/>
          </p:cNvSpPr>
          <p:nvPr/>
        </p:nvSpPr>
        <p:spPr>
          <a:xfrm>
            <a:off x="358352" y="1254167"/>
            <a:ext cx="11141438" cy="5291457"/>
          </a:xfrm>
          <a:prstGeom prst="rect">
            <a:avLst/>
          </a:prstGeom>
        </p:spPr>
        <p:txBody>
          <a:bodyPr lIns="87276" tIns="43638" rIns="87276" bIns="43638">
            <a:normAutofit fontScale="77500" lnSpcReduction="20000"/>
          </a:bodyPr>
          <a:lstStyle>
            <a:lvl1pPr marL="327064" indent="-327064" algn="l" defTabSz="435622" rtl="0" eaLnBrk="1" fontAlgn="base" hangingPunct="1">
              <a:spcBef>
                <a:spcPct val="20000"/>
              </a:spcBef>
              <a:spcAft>
                <a:spcPct val="0"/>
              </a:spcAft>
              <a:buFont typeface="Arial" charset="0"/>
              <a:buChar char="•"/>
              <a:defRPr sz="3100" kern="1200">
                <a:solidFill>
                  <a:schemeClr val="tx1"/>
                </a:solidFill>
                <a:latin typeface="+mn-lt"/>
                <a:ea typeface="+mn-ea"/>
                <a:cs typeface="+mn-cs"/>
              </a:defRPr>
            </a:lvl1pPr>
            <a:lvl2pPr marL="708407" indent="-271394" algn="l" defTabSz="435622" rtl="0" eaLnBrk="1" fontAlgn="base" hangingPunct="1">
              <a:spcBef>
                <a:spcPct val="20000"/>
              </a:spcBef>
              <a:spcAft>
                <a:spcPct val="0"/>
              </a:spcAft>
              <a:buFont typeface="Arial" charset="0"/>
              <a:buChar char="–"/>
              <a:defRPr sz="2600" kern="1200">
                <a:solidFill>
                  <a:schemeClr val="tx1"/>
                </a:solidFill>
                <a:latin typeface="+mn-lt"/>
                <a:ea typeface="+mn-ea"/>
                <a:cs typeface="+mn-cs"/>
              </a:defRPr>
            </a:lvl2pPr>
            <a:lvl3pPr marL="1089749" indent="-217115" algn="l" defTabSz="435622" rtl="0" eaLnBrk="1" fontAlgn="base" hangingPunct="1">
              <a:spcBef>
                <a:spcPct val="20000"/>
              </a:spcBef>
              <a:spcAft>
                <a:spcPct val="0"/>
              </a:spcAft>
              <a:buFont typeface="Arial" charset="0"/>
              <a:buChar char="•"/>
              <a:defRPr sz="2300" kern="1200">
                <a:solidFill>
                  <a:schemeClr val="tx1"/>
                </a:solidFill>
                <a:latin typeface="+mn-lt"/>
                <a:ea typeface="+mn-ea"/>
                <a:cs typeface="+mn-cs"/>
              </a:defRPr>
            </a:lvl3pPr>
            <a:lvl4pPr marL="1526763" indent="-217115" algn="l" defTabSz="435622" rtl="0" eaLnBrk="1" fontAlgn="base" hangingPunct="1">
              <a:spcBef>
                <a:spcPct val="20000"/>
              </a:spcBef>
              <a:spcAft>
                <a:spcPct val="0"/>
              </a:spcAft>
              <a:buFont typeface="Arial" charset="0"/>
              <a:buChar char="–"/>
              <a:defRPr sz="1900" kern="1200">
                <a:solidFill>
                  <a:schemeClr val="tx1"/>
                </a:solidFill>
                <a:latin typeface="+mn-lt"/>
                <a:ea typeface="+mn-ea"/>
                <a:cs typeface="+mn-cs"/>
              </a:defRPr>
            </a:lvl4pPr>
            <a:lvl5pPr marL="1962383" indent="-217115" algn="l" defTabSz="435622" rtl="0" eaLnBrk="1" fontAlgn="base" hangingPunct="1">
              <a:spcBef>
                <a:spcPct val="20000"/>
              </a:spcBef>
              <a:spcAft>
                <a:spcPct val="0"/>
              </a:spcAft>
              <a:buFont typeface="Arial" charset="0"/>
              <a:buChar char="»"/>
              <a:defRPr sz="1900" kern="1200">
                <a:solidFill>
                  <a:schemeClr val="tx1"/>
                </a:solidFill>
                <a:latin typeface="+mn-lt"/>
                <a:ea typeface="+mn-ea"/>
                <a:cs typeface="+mn-cs"/>
              </a:defRPr>
            </a:lvl5pPr>
            <a:lvl6pPr marL="2400093" indent="-218190" algn="l" defTabSz="436381" rtl="0" eaLnBrk="1" latinLnBrk="0" hangingPunct="1">
              <a:spcBef>
                <a:spcPct val="20000"/>
              </a:spcBef>
              <a:buFont typeface="Arial"/>
              <a:buChar char="•"/>
              <a:defRPr sz="1900" kern="1200">
                <a:solidFill>
                  <a:schemeClr val="tx1"/>
                </a:solidFill>
                <a:latin typeface="+mn-lt"/>
                <a:ea typeface="+mn-ea"/>
                <a:cs typeface="+mn-cs"/>
              </a:defRPr>
            </a:lvl6pPr>
            <a:lvl7pPr marL="2836474" indent="-218190" algn="l" defTabSz="436381" rtl="0" eaLnBrk="1" latinLnBrk="0" hangingPunct="1">
              <a:spcBef>
                <a:spcPct val="20000"/>
              </a:spcBef>
              <a:buFont typeface="Arial"/>
              <a:buChar char="•"/>
              <a:defRPr sz="1900" kern="1200">
                <a:solidFill>
                  <a:schemeClr val="tx1"/>
                </a:solidFill>
                <a:latin typeface="+mn-lt"/>
                <a:ea typeface="+mn-ea"/>
                <a:cs typeface="+mn-cs"/>
              </a:defRPr>
            </a:lvl7pPr>
            <a:lvl8pPr marL="3272854" indent="-218190" algn="l" defTabSz="436381" rtl="0" eaLnBrk="1" latinLnBrk="0" hangingPunct="1">
              <a:spcBef>
                <a:spcPct val="20000"/>
              </a:spcBef>
              <a:buFont typeface="Arial"/>
              <a:buChar char="•"/>
              <a:defRPr sz="1900" kern="1200">
                <a:solidFill>
                  <a:schemeClr val="tx1"/>
                </a:solidFill>
                <a:latin typeface="+mn-lt"/>
                <a:ea typeface="+mn-ea"/>
                <a:cs typeface="+mn-cs"/>
              </a:defRPr>
            </a:lvl8pPr>
            <a:lvl9pPr marL="3709235" indent="-218190" algn="l" defTabSz="436381" rtl="0" eaLnBrk="1" latinLnBrk="0" hangingPunct="1">
              <a:spcBef>
                <a:spcPct val="20000"/>
              </a:spcBef>
              <a:buFont typeface="Arial"/>
              <a:buChar char="•"/>
              <a:defRPr sz="1900" kern="1200">
                <a:solidFill>
                  <a:schemeClr val="tx1"/>
                </a:solidFill>
                <a:latin typeface="+mn-lt"/>
                <a:ea typeface="+mn-ea"/>
                <a:cs typeface="+mn-cs"/>
              </a:defRPr>
            </a:lvl9pPr>
          </a:lstStyle>
          <a:p>
            <a:r>
              <a:rPr lang="el-GR" kern="1200" dirty="0" smtClean="0"/>
              <a:t>Η ορθογραφία λέξεων αποτελεί ένα από τα σημαντικότερα παραμένοντα προβληματικά πεδία.</a:t>
            </a:r>
          </a:p>
          <a:p>
            <a:r>
              <a:rPr lang="el-GR" kern="1200" dirty="0" smtClean="0"/>
              <a:t>Ιδιαίτερα προβλήματα παρουσιάζονται σε λέξεις για τις οποίες υπάρχουν φωνολογικά αποδεκτοί εναλλακτικοί τρόποι γραφής διότι φαίνεται ότι οι μαθητές με μαθησιακές δυσκολίες βασίζονται στη φωνολογική-ορθογραφική κωδικοποίηση για τη γραφή των λέξεων και αγνοούν τους ιστορικούς και μορφολογικούς κανόνες γραφής (Porpodas 1999). </a:t>
            </a:r>
          </a:p>
          <a:p>
            <a:r>
              <a:rPr lang="el-GR" kern="1200" dirty="0" smtClean="0"/>
              <a:t>Συνεπώς, λόγω του μορφολογικού συστήματος και της ιστορικής ορθογραφίας της ελληνικής γλώσσας, υπάρχουν πολλές λέξεις που προκαλούν δυσκολία.</a:t>
            </a:r>
          </a:p>
          <a:p>
            <a:r>
              <a:rPr lang="el-GR" kern="1200" dirty="0" smtClean="0"/>
              <a:t>Παρουσιάζονται στα παιδιά λέξεις με μορφολογική ποικιλία που παρέχει ευκαιρίες για ορθογραφικά λάθη σε καταλήξεις ονοματικών και ρηματικών κλίσεων.</a:t>
            </a:r>
          </a:p>
          <a:p>
            <a:r>
              <a:rPr lang="el-GR" kern="1200" dirty="0" smtClean="0"/>
              <a:t>Τα παιδιά γράφουν λέξεις που ακούνε, αλλά εντοπίζουν και λάθη σε κατάλογο λέξεων ή σε μικρά κείμενα που διαβάζουν.</a:t>
            </a:r>
            <a:endParaRPr lang="en-GB" kern="1200" dirty="0"/>
          </a:p>
        </p:txBody>
      </p:sp>
    </p:spTree>
    <p:extLst>
      <p:ext uri="{BB962C8B-B14F-4D97-AF65-F5344CB8AC3E}">
        <p14:creationId xmlns="" xmlns:p14="http://schemas.microsoft.com/office/powerpoint/2010/main" val="4071633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p:txBody>
          <a:bodyPr/>
          <a:lstStyle/>
          <a:p>
            <a:r>
              <a:rPr lang="el-GR" dirty="0" smtClean="0"/>
              <a:t>Τις λέξεις υπαγορεύει ο εξεταστής με ρυθμό που προσαρμόζεται στην ταχύτητα γραφής του εξεταζόμενου. </a:t>
            </a:r>
          </a:p>
          <a:p>
            <a:r>
              <a:rPr lang="el-GR" dirty="0" smtClean="0"/>
              <a:t>Τα λάθη καταγράφονται και κατηγοριοποιούνται ανάλογα με το αν παραβιάζεται η φωνολογική, γραμματική (μορφολογική), ή ιστορική (οπτική) ταυτότητα της λέξης.</a:t>
            </a:r>
            <a:endParaRPr lang="en-GB" dirty="0"/>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 xmlns:p14="http://schemas.microsoft.com/office/powerpoint/2010/main" val="975650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l-GR" dirty="0" smtClean="0"/>
              <a:t>Η χρησιμότητά της είναι </a:t>
            </a:r>
            <a:r>
              <a:rPr lang="el-GR" b="1" dirty="0" smtClean="0"/>
              <a:t>αναμφισβήτητη</a:t>
            </a:r>
            <a:r>
              <a:rPr lang="el-GR" dirty="0" smtClean="0"/>
              <a:t> με την προϋπόθεση, ότι </a:t>
            </a:r>
            <a:r>
              <a:rPr lang="el-GR" b="1" dirty="0" smtClean="0"/>
              <a:t>τηρούνται οι βασικές προυποθέσεις</a:t>
            </a:r>
            <a:r>
              <a:rPr lang="el-GR" dirty="0" smtClean="0"/>
              <a:t> που πρέπει να διέπουν κάθε ενέργεια αξιολόγησης ικανοτήτων και δεξιοτήτων των ανθρώπων</a:t>
            </a:r>
            <a:endParaRPr lang="en-US"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normAutofit/>
          </a:bodyPr>
          <a:lstStyle/>
          <a:p>
            <a:r>
              <a:rPr lang="el-GR" b="1" dirty="0" smtClean="0"/>
              <a:t>Σημασία Μαθησιακής Αξιολόγησης</a:t>
            </a:r>
            <a:endParaRPr lang="en-US" b="1" dirty="0"/>
          </a:p>
        </p:txBody>
      </p:sp>
    </p:spTree>
    <p:extLst>
      <p:ext uri="{BB962C8B-B14F-4D97-AF65-F5344CB8AC3E}">
        <p14:creationId xmlns="" xmlns:p14="http://schemas.microsoft.com/office/powerpoint/2010/main" val="2229803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normAutofit/>
          </a:bodyPr>
          <a:lstStyle/>
          <a:p>
            <a:r>
              <a:rPr lang="el-GR" b="1" dirty="0" smtClean="0"/>
              <a:t>Γραπτή έκφραση-καθοδηγούμενη</a:t>
            </a:r>
            <a:endParaRPr lang="en-US" b="1" dirty="0"/>
          </a:p>
        </p:txBody>
      </p:sp>
      <p:sp>
        <p:nvSpPr>
          <p:cNvPr id="4" name="Content Placeholder 2"/>
          <p:cNvSpPr>
            <a:spLocks noGrp="1"/>
          </p:cNvSpPr>
          <p:nvPr/>
        </p:nvSpPr>
        <p:spPr>
          <a:xfrm>
            <a:off x="592296" y="1628757"/>
            <a:ext cx="10661333" cy="4525963"/>
          </a:xfrm>
          <a:prstGeom prst="rect">
            <a:avLst/>
          </a:prstGeom>
        </p:spPr>
        <p:txBody>
          <a:bodyPr lIns="87276" tIns="43638" rIns="87276" bIns="43638"/>
          <a:lstStyle>
            <a:lvl1pPr marL="327064" indent="-327064" algn="l" defTabSz="435622" rtl="0" eaLnBrk="1" fontAlgn="base" hangingPunct="1">
              <a:spcBef>
                <a:spcPct val="20000"/>
              </a:spcBef>
              <a:spcAft>
                <a:spcPct val="0"/>
              </a:spcAft>
              <a:buFont typeface="Arial" charset="0"/>
              <a:buChar char="•"/>
              <a:defRPr sz="3100" kern="1200">
                <a:solidFill>
                  <a:schemeClr val="tx1"/>
                </a:solidFill>
                <a:latin typeface="+mn-lt"/>
                <a:ea typeface="+mn-ea"/>
                <a:cs typeface="+mn-cs"/>
              </a:defRPr>
            </a:lvl1pPr>
            <a:lvl2pPr marL="708407" indent="-271394" algn="l" defTabSz="435622" rtl="0" eaLnBrk="1" fontAlgn="base" hangingPunct="1">
              <a:spcBef>
                <a:spcPct val="20000"/>
              </a:spcBef>
              <a:spcAft>
                <a:spcPct val="0"/>
              </a:spcAft>
              <a:buFont typeface="Arial" charset="0"/>
              <a:buChar char="–"/>
              <a:defRPr sz="2600" kern="1200">
                <a:solidFill>
                  <a:schemeClr val="tx1"/>
                </a:solidFill>
                <a:latin typeface="+mn-lt"/>
                <a:ea typeface="+mn-ea"/>
                <a:cs typeface="+mn-cs"/>
              </a:defRPr>
            </a:lvl2pPr>
            <a:lvl3pPr marL="1089749" indent="-217115" algn="l" defTabSz="435622" rtl="0" eaLnBrk="1" fontAlgn="base" hangingPunct="1">
              <a:spcBef>
                <a:spcPct val="20000"/>
              </a:spcBef>
              <a:spcAft>
                <a:spcPct val="0"/>
              </a:spcAft>
              <a:buFont typeface="Arial" charset="0"/>
              <a:buChar char="•"/>
              <a:defRPr sz="2300" kern="1200">
                <a:solidFill>
                  <a:schemeClr val="tx1"/>
                </a:solidFill>
                <a:latin typeface="+mn-lt"/>
                <a:ea typeface="+mn-ea"/>
                <a:cs typeface="+mn-cs"/>
              </a:defRPr>
            </a:lvl3pPr>
            <a:lvl4pPr marL="1526763" indent="-217115" algn="l" defTabSz="435622" rtl="0" eaLnBrk="1" fontAlgn="base" hangingPunct="1">
              <a:spcBef>
                <a:spcPct val="20000"/>
              </a:spcBef>
              <a:spcAft>
                <a:spcPct val="0"/>
              </a:spcAft>
              <a:buFont typeface="Arial" charset="0"/>
              <a:buChar char="–"/>
              <a:defRPr sz="1900" kern="1200">
                <a:solidFill>
                  <a:schemeClr val="tx1"/>
                </a:solidFill>
                <a:latin typeface="+mn-lt"/>
                <a:ea typeface="+mn-ea"/>
                <a:cs typeface="+mn-cs"/>
              </a:defRPr>
            </a:lvl4pPr>
            <a:lvl5pPr marL="1962383" indent="-217115" algn="l" defTabSz="435622" rtl="0" eaLnBrk="1" fontAlgn="base" hangingPunct="1">
              <a:spcBef>
                <a:spcPct val="20000"/>
              </a:spcBef>
              <a:spcAft>
                <a:spcPct val="0"/>
              </a:spcAft>
              <a:buFont typeface="Arial" charset="0"/>
              <a:buChar char="»"/>
              <a:defRPr sz="1900" kern="1200">
                <a:solidFill>
                  <a:schemeClr val="tx1"/>
                </a:solidFill>
                <a:latin typeface="+mn-lt"/>
                <a:ea typeface="+mn-ea"/>
                <a:cs typeface="+mn-cs"/>
              </a:defRPr>
            </a:lvl5pPr>
            <a:lvl6pPr marL="2400093" indent="-218190" algn="l" defTabSz="436381" rtl="0" eaLnBrk="1" latinLnBrk="0" hangingPunct="1">
              <a:spcBef>
                <a:spcPct val="20000"/>
              </a:spcBef>
              <a:buFont typeface="Arial"/>
              <a:buChar char="•"/>
              <a:defRPr sz="1900" kern="1200">
                <a:solidFill>
                  <a:schemeClr val="tx1"/>
                </a:solidFill>
                <a:latin typeface="+mn-lt"/>
                <a:ea typeface="+mn-ea"/>
                <a:cs typeface="+mn-cs"/>
              </a:defRPr>
            </a:lvl6pPr>
            <a:lvl7pPr marL="2836474" indent="-218190" algn="l" defTabSz="436381" rtl="0" eaLnBrk="1" latinLnBrk="0" hangingPunct="1">
              <a:spcBef>
                <a:spcPct val="20000"/>
              </a:spcBef>
              <a:buFont typeface="Arial"/>
              <a:buChar char="•"/>
              <a:defRPr sz="1900" kern="1200">
                <a:solidFill>
                  <a:schemeClr val="tx1"/>
                </a:solidFill>
                <a:latin typeface="+mn-lt"/>
                <a:ea typeface="+mn-ea"/>
                <a:cs typeface="+mn-cs"/>
              </a:defRPr>
            </a:lvl7pPr>
            <a:lvl8pPr marL="3272854" indent="-218190" algn="l" defTabSz="436381" rtl="0" eaLnBrk="1" latinLnBrk="0" hangingPunct="1">
              <a:spcBef>
                <a:spcPct val="20000"/>
              </a:spcBef>
              <a:buFont typeface="Arial"/>
              <a:buChar char="•"/>
              <a:defRPr sz="1900" kern="1200">
                <a:solidFill>
                  <a:schemeClr val="tx1"/>
                </a:solidFill>
                <a:latin typeface="+mn-lt"/>
                <a:ea typeface="+mn-ea"/>
                <a:cs typeface="+mn-cs"/>
              </a:defRPr>
            </a:lvl8pPr>
            <a:lvl9pPr marL="3709235" indent="-218190" algn="l" defTabSz="436381" rtl="0" eaLnBrk="1" latinLnBrk="0" hangingPunct="1">
              <a:spcBef>
                <a:spcPct val="20000"/>
              </a:spcBef>
              <a:buFont typeface="Arial"/>
              <a:buChar char="•"/>
              <a:defRPr sz="1900" kern="1200">
                <a:solidFill>
                  <a:schemeClr val="tx1"/>
                </a:solidFill>
                <a:latin typeface="+mn-lt"/>
                <a:ea typeface="+mn-ea"/>
                <a:cs typeface="+mn-cs"/>
              </a:defRPr>
            </a:lvl9pPr>
          </a:lstStyle>
          <a:p>
            <a:r>
              <a:rPr lang="el-GR" sz="2800" kern="1200" dirty="0" smtClean="0"/>
              <a:t>Κατά την καθοδηγούμενη γραπτή έκφραση, δίνουμε ερωτήσεις, οι οποίες απαντώνται από τα κείμενα τα οποία το παιδί έχει διαβάσει</a:t>
            </a:r>
          </a:p>
          <a:p>
            <a:r>
              <a:rPr lang="el-GR" sz="2800" kern="1200" dirty="0" smtClean="0"/>
              <a:t>Οι ερωτήσεις αυτές πρέπει να είναι διαβαθμισμένες</a:t>
            </a:r>
          </a:p>
          <a:p>
            <a:r>
              <a:rPr lang="el-GR" sz="2800" kern="1200" dirty="0" smtClean="0"/>
              <a:t>Παρουσιάζονται κλειστού τύπου ερωτήσεις και στη συνέχεια ανοικτού τύπου ερωτήσεις.</a:t>
            </a:r>
          </a:p>
          <a:p>
            <a:r>
              <a:rPr lang="el-GR" sz="2800" kern="1200" dirty="0" smtClean="0"/>
              <a:t>Μπορεί να δωθούν επίσης παράγραφοι, οι οποίες να είναι ξεκινημένες και το παιδί να πρέπει να της συνεχίσει.</a:t>
            </a:r>
          </a:p>
        </p:txBody>
      </p:sp>
    </p:spTree>
    <p:extLst>
      <p:ext uri="{BB962C8B-B14F-4D97-AF65-F5344CB8AC3E}">
        <p14:creationId xmlns="" xmlns:p14="http://schemas.microsoft.com/office/powerpoint/2010/main" val="4145959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nvSpPr>
        <p:spPr>
          <a:xfrm>
            <a:off x="590994" y="332656"/>
            <a:ext cx="10661333" cy="5793509"/>
          </a:xfrm>
          <a:prstGeom prst="rect">
            <a:avLst/>
          </a:prstGeom>
        </p:spPr>
        <p:txBody>
          <a:bodyPr lIns="87276" tIns="43638" rIns="87276" bIns="43638"/>
          <a:lstStyle>
            <a:lvl1pPr marL="327064" indent="-327064" algn="l" defTabSz="435622" rtl="0" eaLnBrk="1" fontAlgn="base" hangingPunct="1">
              <a:spcBef>
                <a:spcPct val="20000"/>
              </a:spcBef>
              <a:spcAft>
                <a:spcPct val="0"/>
              </a:spcAft>
              <a:buFont typeface="Arial" charset="0"/>
              <a:buChar char="•"/>
              <a:defRPr sz="3100" kern="1200">
                <a:solidFill>
                  <a:schemeClr val="tx1"/>
                </a:solidFill>
                <a:latin typeface="+mn-lt"/>
                <a:ea typeface="+mn-ea"/>
                <a:cs typeface="+mn-cs"/>
              </a:defRPr>
            </a:lvl1pPr>
            <a:lvl2pPr marL="708407" indent="-271394" algn="l" defTabSz="435622" rtl="0" eaLnBrk="1" fontAlgn="base" hangingPunct="1">
              <a:spcBef>
                <a:spcPct val="20000"/>
              </a:spcBef>
              <a:spcAft>
                <a:spcPct val="0"/>
              </a:spcAft>
              <a:buFont typeface="Arial" charset="0"/>
              <a:buChar char="–"/>
              <a:defRPr sz="2600" kern="1200">
                <a:solidFill>
                  <a:schemeClr val="tx1"/>
                </a:solidFill>
                <a:latin typeface="+mn-lt"/>
                <a:ea typeface="+mn-ea"/>
                <a:cs typeface="+mn-cs"/>
              </a:defRPr>
            </a:lvl2pPr>
            <a:lvl3pPr marL="1089749" indent="-217115" algn="l" defTabSz="435622" rtl="0" eaLnBrk="1" fontAlgn="base" hangingPunct="1">
              <a:spcBef>
                <a:spcPct val="20000"/>
              </a:spcBef>
              <a:spcAft>
                <a:spcPct val="0"/>
              </a:spcAft>
              <a:buFont typeface="Arial" charset="0"/>
              <a:buChar char="•"/>
              <a:defRPr sz="2300" kern="1200">
                <a:solidFill>
                  <a:schemeClr val="tx1"/>
                </a:solidFill>
                <a:latin typeface="+mn-lt"/>
                <a:ea typeface="+mn-ea"/>
                <a:cs typeface="+mn-cs"/>
              </a:defRPr>
            </a:lvl3pPr>
            <a:lvl4pPr marL="1526763" indent="-217115" algn="l" defTabSz="435622" rtl="0" eaLnBrk="1" fontAlgn="base" hangingPunct="1">
              <a:spcBef>
                <a:spcPct val="20000"/>
              </a:spcBef>
              <a:spcAft>
                <a:spcPct val="0"/>
              </a:spcAft>
              <a:buFont typeface="Arial" charset="0"/>
              <a:buChar char="–"/>
              <a:defRPr sz="1900" kern="1200">
                <a:solidFill>
                  <a:schemeClr val="tx1"/>
                </a:solidFill>
                <a:latin typeface="+mn-lt"/>
                <a:ea typeface="+mn-ea"/>
                <a:cs typeface="+mn-cs"/>
              </a:defRPr>
            </a:lvl4pPr>
            <a:lvl5pPr marL="1962383" indent="-217115" algn="l" defTabSz="435622" rtl="0" eaLnBrk="1" fontAlgn="base" hangingPunct="1">
              <a:spcBef>
                <a:spcPct val="20000"/>
              </a:spcBef>
              <a:spcAft>
                <a:spcPct val="0"/>
              </a:spcAft>
              <a:buFont typeface="Arial" charset="0"/>
              <a:buChar char="»"/>
              <a:defRPr sz="1900" kern="1200">
                <a:solidFill>
                  <a:schemeClr val="tx1"/>
                </a:solidFill>
                <a:latin typeface="+mn-lt"/>
                <a:ea typeface="+mn-ea"/>
                <a:cs typeface="+mn-cs"/>
              </a:defRPr>
            </a:lvl5pPr>
            <a:lvl6pPr marL="2400093" indent="-218190" algn="l" defTabSz="436381" rtl="0" eaLnBrk="1" latinLnBrk="0" hangingPunct="1">
              <a:spcBef>
                <a:spcPct val="20000"/>
              </a:spcBef>
              <a:buFont typeface="Arial"/>
              <a:buChar char="•"/>
              <a:defRPr sz="1900" kern="1200">
                <a:solidFill>
                  <a:schemeClr val="tx1"/>
                </a:solidFill>
                <a:latin typeface="+mn-lt"/>
                <a:ea typeface="+mn-ea"/>
                <a:cs typeface="+mn-cs"/>
              </a:defRPr>
            </a:lvl6pPr>
            <a:lvl7pPr marL="2836474" indent="-218190" algn="l" defTabSz="436381" rtl="0" eaLnBrk="1" latinLnBrk="0" hangingPunct="1">
              <a:spcBef>
                <a:spcPct val="20000"/>
              </a:spcBef>
              <a:buFont typeface="Arial"/>
              <a:buChar char="•"/>
              <a:defRPr sz="1900" kern="1200">
                <a:solidFill>
                  <a:schemeClr val="tx1"/>
                </a:solidFill>
                <a:latin typeface="+mn-lt"/>
                <a:ea typeface="+mn-ea"/>
                <a:cs typeface="+mn-cs"/>
              </a:defRPr>
            </a:lvl7pPr>
            <a:lvl8pPr marL="3272854" indent="-218190" algn="l" defTabSz="436381" rtl="0" eaLnBrk="1" latinLnBrk="0" hangingPunct="1">
              <a:spcBef>
                <a:spcPct val="20000"/>
              </a:spcBef>
              <a:buFont typeface="Arial"/>
              <a:buChar char="•"/>
              <a:defRPr sz="1900" kern="1200">
                <a:solidFill>
                  <a:schemeClr val="tx1"/>
                </a:solidFill>
                <a:latin typeface="+mn-lt"/>
                <a:ea typeface="+mn-ea"/>
                <a:cs typeface="+mn-cs"/>
              </a:defRPr>
            </a:lvl8pPr>
            <a:lvl9pPr marL="3709235" indent="-218190" algn="l" defTabSz="436381" rtl="0" eaLnBrk="1" latinLnBrk="0" hangingPunct="1">
              <a:spcBef>
                <a:spcPct val="20000"/>
              </a:spcBef>
              <a:buFont typeface="Arial"/>
              <a:buChar char="•"/>
              <a:defRPr sz="1900" kern="1200">
                <a:solidFill>
                  <a:schemeClr val="tx1"/>
                </a:solidFill>
                <a:latin typeface="+mn-lt"/>
                <a:ea typeface="+mn-ea"/>
                <a:cs typeface="+mn-cs"/>
              </a:defRPr>
            </a:lvl9pPr>
          </a:lstStyle>
          <a:p>
            <a:r>
              <a:rPr lang="el-GR" sz="2400" kern="1200" dirty="0"/>
              <a:t>Κύριοι στόχοι των δραστηριοτήτων αυτών είναι:</a:t>
            </a:r>
          </a:p>
          <a:p>
            <a:pPr lvl="1"/>
            <a:r>
              <a:rPr lang="el-GR" sz="2400" kern="1200" dirty="0" smtClean="0"/>
              <a:t>Να </a:t>
            </a:r>
            <a:r>
              <a:rPr lang="el-GR" sz="2400" kern="1200" dirty="0"/>
              <a:t>διερευνηθεί η ικανότητα του παιδιού να απαντά στις ερωτήσεις μέσω του </a:t>
            </a:r>
            <a:r>
              <a:rPr lang="el-GR" sz="2400" kern="1200" dirty="0" smtClean="0"/>
              <a:t>γρα</a:t>
            </a:r>
            <a:r>
              <a:rPr lang="el-GR" sz="2400" dirty="0" smtClean="0"/>
              <a:t>πτ</a:t>
            </a:r>
            <a:r>
              <a:rPr lang="el-GR" sz="2400" kern="1200" dirty="0" smtClean="0"/>
              <a:t>ού </a:t>
            </a:r>
            <a:r>
              <a:rPr lang="el-GR" sz="2400" kern="1200" dirty="0"/>
              <a:t>λόγου</a:t>
            </a:r>
          </a:p>
          <a:p>
            <a:pPr lvl="1"/>
            <a:r>
              <a:rPr lang="el-GR" sz="2400" kern="1200" dirty="0"/>
              <a:t>Να διερευνηθεί η ικανότητα ανάκλησης των πληροφοριών</a:t>
            </a:r>
          </a:p>
          <a:p>
            <a:pPr lvl="1"/>
            <a:r>
              <a:rPr lang="el-GR" sz="2400" kern="1200" dirty="0"/>
              <a:t>Να διερευνηθεί η ικανότητα οργάνωσης σκέψης κατά τη γραπτή </a:t>
            </a:r>
            <a:r>
              <a:rPr lang="el-GR" sz="2400" kern="1200" dirty="0" smtClean="0"/>
              <a:t>έκφραση</a:t>
            </a:r>
          </a:p>
          <a:p>
            <a:pPr lvl="1"/>
            <a:r>
              <a:rPr lang="el-GR" sz="2400" kern="1200" dirty="0" smtClean="0"/>
              <a:t>Να διερευνηθεί το είδος του λεξιλογίου που χρησιμοποιεί το παιδί</a:t>
            </a:r>
            <a:endParaRPr lang="el-GR" sz="2400" kern="1200" dirty="0"/>
          </a:p>
          <a:p>
            <a:pPr lvl="1"/>
            <a:r>
              <a:rPr lang="el-GR" sz="2400" kern="1200" dirty="0"/>
              <a:t>Να εντοπιστούν τυχόν ορθογραφικά, συντακτικά, ή φωνολογικά λάθη, τα οποία μπορεί να κάνει το παιδί.</a:t>
            </a:r>
          </a:p>
          <a:p>
            <a:pPr lvl="1"/>
            <a:r>
              <a:rPr lang="el-GR" sz="2400" kern="1200" dirty="0"/>
              <a:t>Να εντοπιστεί το χρονικό διάστημα που χρειάζεται το παιδί</a:t>
            </a:r>
          </a:p>
          <a:p>
            <a:pPr lvl="1"/>
            <a:r>
              <a:rPr lang="el-GR" sz="2400" kern="1200" dirty="0"/>
              <a:t>Να εντοπιστεί η ικανότητα του παιδιού να εντοπίζει τις απαντήσεις  μέσα από το κείμενο, σε περίπτωση που δεν τις θυμάται</a:t>
            </a:r>
          </a:p>
          <a:p>
            <a:pPr lvl="1"/>
            <a:r>
              <a:rPr lang="el-GR" sz="2400" kern="1200" dirty="0"/>
              <a:t>Να αυτοδιορθώνεται με το τέλος της δραστηριότητας</a:t>
            </a:r>
          </a:p>
          <a:p>
            <a:endParaRPr lang="el-GR" sz="2400" kern="1200" dirty="0"/>
          </a:p>
          <a:p>
            <a:endParaRPr lang="en-GB" sz="2400" kern="1200" dirty="0"/>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 xmlns:p14="http://schemas.microsoft.com/office/powerpoint/2010/main" val="179842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lstStyle/>
          <a:p>
            <a:r>
              <a:rPr lang="el-GR" b="1" dirty="0" smtClean="0"/>
              <a:t>Ελεύθερη γραπτή έκφραση</a:t>
            </a:r>
            <a:endParaRPr lang="en-US" b="1" dirty="0"/>
          </a:p>
        </p:txBody>
      </p:sp>
      <p:sp>
        <p:nvSpPr>
          <p:cNvPr id="4" name="Content Placeholder 2"/>
          <p:cNvSpPr>
            <a:spLocks noGrp="1"/>
          </p:cNvSpPr>
          <p:nvPr/>
        </p:nvSpPr>
        <p:spPr>
          <a:xfrm>
            <a:off x="568865" y="1546797"/>
            <a:ext cx="10661333" cy="4525963"/>
          </a:xfrm>
          <a:prstGeom prst="rect">
            <a:avLst/>
          </a:prstGeom>
        </p:spPr>
        <p:txBody>
          <a:bodyPr lIns="87276" tIns="43638" rIns="87276" bIns="43638"/>
          <a:lstStyle>
            <a:lvl1pPr marL="327064" indent="-327064" algn="l" defTabSz="435622" rtl="0" eaLnBrk="1" fontAlgn="base" hangingPunct="1">
              <a:spcBef>
                <a:spcPct val="20000"/>
              </a:spcBef>
              <a:spcAft>
                <a:spcPct val="0"/>
              </a:spcAft>
              <a:buFont typeface="Arial" charset="0"/>
              <a:buChar char="•"/>
              <a:defRPr sz="3100" kern="1200">
                <a:solidFill>
                  <a:schemeClr val="tx1"/>
                </a:solidFill>
                <a:latin typeface="+mn-lt"/>
                <a:ea typeface="+mn-ea"/>
                <a:cs typeface="+mn-cs"/>
              </a:defRPr>
            </a:lvl1pPr>
            <a:lvl2pPr marL="708407" indent="-271394" algn="l" defTabSz="435622" rtl="0" eaLnBrk="1" fontAlgn="base" hangingPunct="1">
              <a:spcBef>
                <a:spcPct val="20000"/>
              </a:spcBef>
              <a:spcAft>
                <a:spcPct val="0"/>
              </a:spcAft>
              <a:buFont typeface="Arial" charset="0"/>
              <a:buChar char="–"/>
              <a:defRPr sz="2600" kern="1200">
                <a:solidFill>
                  <a:schemeClr val="tx1"/>
                </a:solidFill>
                <a:latin typeface="+mn-lt"/>
                <a:ea typeface="+mn-ea"/>
                <a:cs typeface="+mn-cs"/>
              </a:defRPr>
            </a:lvl2pPr>
            <a:lvl3pPr marL="1089749" indent="-217115" algn="l" defTabSz="435622" rtl="0" eaLnBrk="1" fontAlgn="base" hangingPunct="1">
              <a:spcBef>
                <a:spcPct val="20000"/>
              </a:spcBef>
              <a:spcAft>
                <a:spcPct val="0"/>
              </a:spcAft>
              <a:buFont typeface="Arial" charset="0"/>
              <a:buChar char="•"/>
              <a:defRPr sz="2300" kern="1200">
                <a:solidFill>
                  <a:schemeClr val="tx1"/>
                </a:solidFill>
                <a:latin typeface="+mn-lt"/>
                <a:ea typeface="+mn-ea"/>
                <a:cs typeface="+mn-cs"/>
              </a:defRPr>
            </a:lvl3pPr>
            <a:lvl4pPr marL="1526763" indent="-217115" algn="l" defTabSz="435622" rtl="0" eaLnBrk="1" fontAlgn="base" hangingPunct="1">
              <a:spcBef>
                <a:spcPct val="20000"/>
              </a:spcBef>
              <a:spcAft>
                <a:spcPct val="0"/>
              </a:spcAft>
              <a:buFont typeface="Arial" charset="0"/>
              <a:buChar char="–"/>
              <a:defRPr sz="1900" kern="1200">
                <a:solidFill>
                  <a:schemeClr val="tx1"/>
                </a:solidFill>
                <a:latin typeface="+mn-lt"/>
                <a:ea typeface="+mn-ea"/>
                <a:cs typeface="+mn-cs"/>
              </a:defRPr>
            </a:lvl4pPr>
            <a:lvl5pPr marL="1962383" indent="-217115" algn="l" defTabSz="435622" rtl="0" eaLnBrk="1" fontAlgn="base" hangingPunct="1">
              <a:spcBef>
                <a:spcPct val="20000"/>
              </a:spcBef>
              <a:spcAft>
                <a:spcPct val="0"/>
              </a:spcAft>
              <a:buFont typeface="Arial" charset="0"/>
              <a:buChar char="»"/>
              <a:defRPr sz="1900" kern="1200">
                <a:solidFill>
                  <a:schemeClr val="tx1"/>
                </a:solidFill>
                <a:latin typeface="+mn-lt"/>
                <a:ea typeface="+mn-ea"/>
                <a:cs typeface="+mn-cs"/>
              </a:defRPr>
            </a:lvl5pPr>
            <a:lvl6pPr marL="2400093" indent="-218190" algn="l" defTabSz="436381" rtl="0" eaLnBrk="1" latinLnBrk="0" hangingPunct="1">
              <a:spcBef>
                <a:spcPct val="20000"/>
              </a:spcBef>
              <a:buFont typeface="Arial"/>
              <a:buChar char="•"/>
              <a:defRPr sz="1900" kern="1200">
                <a:solidFill>
                  <a:schemeClr val="tx1"/>
                </a:solidFill>
                <a:latin typeface="+mn-lt"/>
                <a:ea typeface="+mn-ea"/>
                <a:cs typeface="+mn-cs"/>
              </a:defRPr>
            </a:lvl6pPr>
            <a:lvl7pPr marL="2836474" indent="-218190" algn="l" defTabSz="436381" rtl="0" eaLnBrk="1" latinLnBrk="0" hangingPunct="1">
              <a:spcBef>
                <a:spcPct val="20000"/>
              </a:spcBef>
              <a:buFont typeface="Arial"/>
              <a:buChar char="•"/>
              <a:defRPr sz="1900" kern="1200">
                <a:solidFill>
                  <a:schemeClr val="tx1"/>
                </a:solidFill>
                <a:latin typeface="+mn-lt"/>
                <a:ea typeface="+mn-ea"/>
                <a:cs typeface="+mn-cs"/>
              </a:defRPr>
            </a:lvl7pPr>
            <a:lvl8pPr marL="3272854" indent="-218190" algn="l" defTabSz="436381" rtl="0" eaLnBrk="1" latinLnBrk="0" hangingPunct="1">
              <a:spcBef>
                <a:spcPct val="20000"/>
              </a:spcBef>
              <a:buFont typeface="Arial"/>
              <a:buChar char="•"/>
              <a:defRPr sz="1900" kern="1200">
                <a:solidFill>
                  <a:schemeClr val="tx1"/>
                </a:solidFill>
                <a:latin typeface="+mn-lt"/>
                <a:ea typeface="+mn-ea"/>
                <a:cs typeface="+mn-cs"/>
              </a:defRPr>
            </a:lvl8pPr>
            <a:lvl9pPr marL="3709235" indent="-218190" algn="l" defTabSz="436381" rtl="0" eaLnBrk="1" latinLnBrk="0" hangingPunct="1">
              <a:spcBef>
                <a:spcPct val="20000"/>
              </a:spcBef>
              <a:buFont typeface="Arial"/>
              <a:buChar char="•"/>
              <a:defRPr sz="1900" kern="1200">
                <a:solidFill>
                  <a:schemeClr val="tx1"/>
                </a:solidFill>
                <a:latin typeface="+mn-lt"/>
                <a:ea typeface="+mn-ea"/>
                <a:cs typeface="+mn-cs"/>
              </a:defRPr>
            </a:lvl9pPr>
          </a:lstStyle>
          <a:p>
            <a:r>
              <a:rPr lang="el-GR" sz="2400" kern="1200" dirty="0" smtClean="0"/>
              <a:t>Είναι πολύ πιο σύνθετη ως δραστηριότητα</a:t>
            </a:r>
          </a:p>
          <a:p>
            <a:r>
              <a:rPr lang="el-GR" sz="2400" kern="1200" dirty="0" smtClean="0"/>
              <a:t>Μεγάλη προσοχή στο θέμα το οποίο θα επιλεγεί</a:t>
            </a:r>
          </a:p>
          <a:p>
            <a:r>
              <a:rPr lang="el-GR" sz="2400" kern="1200" dirty="0" smtClean="0"/>
              <a:t>Δεν επιλέγονται θέματα αφηρημένα ή που να προυπόθέτουν έννοιες που μπορεί να δυσκολεύουν το παιδί.</a:t>
            </a:r>
          </a:p>
          <a:p>
            <a:pPr lvl="1"/>
            <a:r>
              <a:rPr lang="el-GR" sz="2400" kern="1200" dirty="0" smtClean="0"/>
              <a:t>Πώς φαντάζεσαι τη ζωή σου μετά από είκοσι χρόνια</a:t>
            </a:r>
            <a:r>
              <a:rPr lang="en-GB" sz="2400" kern="1200" dirty="0" smtClean="0"/>
              <a:t>;</a:t>
            </a:r>
            <a:endParaRPr lang="el-GR" sz="2400" kern="1200" dirty="0" smtClean="0"/>
          </a:p>
          <a:p>
            <a:pPr lvl="1"/>
            <a:r>
              <a:rPr lang="el-GR" sz="2400" kern="1200" dirty="0" smtClean="0"/>
              <a:t>Περιγράφω το αγαπημένο μου παιγνίδι, την αγαπημένη μου ομάδα, το αγαπημένο μου ζώο, τον αγαπημένο μου φίλο</a:t>
            </a:r>
          </a:p>
          <a:p>
            <a:r>
              <a:rPr lang="el-GR" sz="2400" kern="1200" dirty="0" smtClean="0"/>
              <a:t>Συνήθως, οι μαθητές αντιμετωπίζουν δυσκολία στις δραστηριότητες αυτές και προσπαθούν να τις αποφύγουν ή έχουν καθαρά διεκπεραιωτική συμπεριφορά.</a:t>
            </a:r>
          </a:p>
          <a:p>
            <a:r>
              <a:rPr lang="el-GR" sz="2400" kern="1200" dirty="0" smtClean="0"/>
              <a:t>Μεγάλη προσοχή να μη βοηθήσουμε ένα μαθητή</a:t>
            </a:r>
          </a:p>
        </p:txBody>
      </p:sp>
    </p:spTree>
    <p:extLst>
      <p:ext uri="{BB962C8B-B14F-4D97-AF65-F5344CB8AC3E}">
        <p14:creationId xmlns="" xmlns:p14="http://schemas.microsoft.com/office/powerpoint/2010/main" val="1655122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nvSpPr>
        <p:spPr>
          <a:xfrm>
            <a:off x="480345" y="515002"/>
            <a:ext cx="10661333" cy="5721501"/>
          </a:xfrm>
          <a:prstGeom prst="rect">
            <a:avLst/>
          </a:prstGeom>
        </p:spPr>
        <p:txBody>
          <a:bodyPr lIns="87276" tIns="43638" rIns="87276" bIns="43638"/>
          <a:lstStyle>
            <a:lvl1pPr marL="327064" indent="-327064" algn="l" defTabSz="435622" rtl="0" eaLnBrk="1" fontAlgn="base" hangingPunct="1">
              <a:spcBef>
                <a:spcPct val="20000"/>
              </a:spcBef>
              <a:spcAft>
                <a:spcPct val="0"/>
              </a:spcAft>
              <a:buFont typeface="Arial" charset="0"/>
              <a:buChar char="•"/>
              <a:defRPr sz="3100" kern="1200">
                <a:solidFill>
                  <a:schemeClr val="tx1"/>
                </a:solidFill>
                <a:latin typeface="+mn-lt"/>
                <a:ea typeface="+mn-ea"/>
                <a:cs typeface="+mn-cs"/>
              </a:defRPr>
            </a:lvl1pPr>
            <a:lvl2pPr marL="708407" indent="-271394" algn="l" defTabSz="435622" rtl="0" eaLnBrk="1" fontAlgn="base" hangingPunct="1">
              <a:spcBef>
                <a:spcPct val="20000"/>
              </a:spcBef>
              <a:spcAft>
                <a:spcPct val="0"/>
              </a:spcAft>
              <a:buFont typeface="Arial" charset="0"/>
              <a:buChar char="–"/>
              <a:defRPr sz="2600" kern="1200">
                <a:solidFill>
                  <a:schemeClr val="tx1"/>
                </a:solidFill>
                <a:latin typeface="+mn-lt"/>
                <a:ea typeface="+mn-ea"/>
                <a:cs typeface="+mn-cs"/>
              </a:defRPr>
            </a:lvl2pPr>
            <a:lvl3pPr marL="1089749" indent="-217115" algn="l" defTabSz="435622" rtl="0" eaLnBrk="1" fontAlgn="base" hangingPunct="1">
              <a:spcBef>
                <a:spcPct val="20000"/>
              </a:spcBef>
              <a:spcAft>
                <a:spcPct val="0"/>
              </a:spcAft>
              <a:buFont typeface="Arial" charset="0"/>
              <a:buChar char="•"/>
              <a:defRPr sz="2300" kern="1200">
                <a:solidFill>
                  <a:schemeClr val="tx1"/>
                </a:solidFill>
                <a:latin typeface="+mn-lt"/>
                <a:ea typeface="+mn-ea"/>
                <a:cs typeface="+mn-cs"/>
              </a:defRPr>
            </a:lvl3pPr>
            <a:lvl4pPr marL="1526763" indent="-217115" algn="l" defTabSz="435622" rtl="0" eaLnBrk="1" fontAlgn="base" hangingPunct="1">
              <a:spcBef>
                <a:spcPct val="20000"/>
              </a:spcBef>
              <a:spcAft>
                <a:spcPct val="0"/>
              </a:spcAft>
              <a:buFont typeface="Arial" charset="0"/>
              <a:buChar char="–"/>
              <a:defRPr sz="1900" kern="1200">
                <a:solidFill>
                  <a:schemeClr val="tx1"/>
                </a:solidFill>
                <a:latin typeface="+mn-lt"/>
                <a:ea typeface="+mn-ea"/>
                <a:cs typeface="+mn-cs"/>
              </a:defRPr>
            </a:lvl4pPr>
            <a:lvl5pPr marL="1962383" indent="-217115" algn="l" defTabSz="435622" rtl="0" eaLnBrk="1" fontAlgn="base" hangingPunct="1">
              <a:spcBef>
                <a:spcPct val="20000"/>
              </a:spcBef>
              <a:spcAft>
                <a:spcPct val="0"/>
              </a:spcAft>
              <a:buFont typeface="Arial" charset="0"/>
              <a:buChar char="»"/>
              <a:defRPr sz="1900" kern="1200">
                <a:solidFill>
                  <a:schemeClr val="tx1"/>
                </a:solidFill>
                <a:latin typeface="+mn-lt"/>
                <a:ea typeface="+mn-ea"/>
                <a:cs typeface="+mn-cs"/>
              </a:defRPr>
            </a:lvl5pPr>
            <a:lvl6pPr marL="2400093" indent="-218190" algn="l" defTabSz="436381" rtl="0" eaLnBrk="1" latinLnBrk="0" hangingPunct="1">
              <a:spcBef>
                <a:spcPct val="20000"/>
              </a:spcBef>
              <a:buFont typeface="Arial"/>
              <a:buChar char="•"/>
              <a:defRPr sz="1900" kern="1200">
                <a:solidFill>
                  <a:schemeClr val="tx1"/>
                </a:solidFill>
                <a:latin typeface="+mn-lt"/>
                <a:ea typeface="+mn-ea"/>
                <a:cs typeface="+mn-cs"/>
              </a:defRPr>
            </a:lvl6pPr>
            <a:lvl7pPr marL="2836474" indent="-218190" algn="l" defTabSz="436381" rtl="0" eaLnBrk="1" latinLnBrk="0" hangingPunct="1">
              <a:spcBef>
                <a:spcPct val="20000"/>
              </a:spcBef>
              <a:buFont typeface="Arial"/>
              <a:buChar char="•"/>
              <a:defRPr sz="1900" kern="1200">
                <a:solidFill>
                  <a:schemeClr val="tx1"/>
                </a:solidFill>
                <a:latin typeface="+mn-lt"/>
                <a:ea typeface="+mn-ea"/>
                <a:cs typeface="+mn-cs"/>
              </a:defRPr>
            </a:lvl7pPr>
            <a:lvl8pPr marL="3272854" indent="-218190" algn="l" defTabSz="436381" rtl="0" eaLnBrk="1" latinLnBrk="0" hangingPunct="1">
              <a:spcBef>
                <a:spcPct val="20000"/>
              </a:spcBef>
              <a:buFont typeface="Arial"/>
              <a:buChar char="•"/>
              <a:defRPr sz="1900" kern="1200">
                <a:solidFill>
                  <a:schemeClr val="tx1"/>
                </a:solidFill>
                <a:latin typeface="+mn-lt"/>
                <a:ea typeface="+mn-ea"/>
                <a:cs typeface="+mn-cs"/>
              </a:defRPr>
            </a:lvl8pPr>
            <a:lvl9pPr marL="3709235" indent="-218190" algn="l" defTabSz="436381" rtl="0" eaLnBrk="1" latinLnBrk="0" hangingPunct="1">
              <a:spcBef>
                <a:spcPct val="20000"/>
              </a:spcBef>
              <a:buFont typeface="Arial"/>
              <a:buChar char="•"/>
              <a:defRPr sz="1900" kern="1200">
                <a:solidFill>
                  <a:schemeClr val="tx1"/>
                </a:solidFill>
                <a:latin typeface="+mn-lt"/>
                <a:ea typeface="+mn-ea"/>
                <a:cs typeface="+mn-cs"/>
              </a:defRPr>
            </a:lvl9pPr>
          </a:lstStyle>
          <a:p>
            <a:r>
              <a:rPr lang="el-GR" sz="2400" kern="1200" dirty="0" smtClean="0"/>
              <a:t>Σκοπός της δραστηριότητας αυτής είναι να εντοπίσουμε τη</a:t>
            </a:r>
            <a:r>
              <a:rPr lang="el-GR" sz="2400" kern="1200" dirty="0" smtClean="0">
                <a:solidFill>
                  <a:srgbClr val="FF0000"/>
                </a:solidFill>
              </a:rPr>
              <a:t>ν</a:t>
            </a:r>
            <a:r>
              <a:rPr lang="el-GR" sz="2400" kern="1200" dirty="0" smtClean="0"/>
              <a:t> κατάσταση του μαθητή στην αυθόρμητη γραπτή έκφραση</a:t>
            </a:r>
          </a:p>
          <a:p>
            <a:r>
              <a:rPr lang="el-GR" sz="2400" kern="1200" dirty="0"/>
              <a:t>Κύριοι στόχοι </a:t>
            </a:r>
            <a:r>
              <a:rPr lang="el-GR" sz="2400" kern="1200" dirty="0" smtClean="0"/>
              <a:t>της δραστηριότητας αυτής </a:t>
            </a:r>
            <a:r>
              <a:rPr lang="el-GR" sz="2400" kern="1200" dirty="0"/>
              <a:t>είναι:</a:t>
            </a:r>
          </a:p>
          <a:p>
            <a:pPr lvl="1"/>
            <a:r>
              <a:rPr lang="el-GR" sz="2400" kern="1200" dirty="0" smtClean="0"/>
              <a:t>Να </a:t>
            </a:r>
            <a:r>
              <a:rPr lang="el-GR" sz="2400" kern="1200" dirty="0"/>
              <a:t>διερευνηθεί η ικανότητα οργάνωσης σκέψης κατά τη γραπτή </a:t>
            </a:r>
            <a:r>
              <a:rPr lang="el-GR" sz="2400" kern="1200" dirty="0" smtClean="0"/>
              <a:t>έκφραση</a:t>
            </a:r>
          </a:p>
          <a:p>
            <a:pPr lvl="1"/>
            <a:r>
              <a:rPr lang="el-GR" sz="2400" kern="1200" dirty="0" smtClean="0"/>
              <a:t>Να διερευνηθεί η κατανόηση του παιδιού σε συγκεκριμένο τίτλο</a:t>
            </a:r>
          </a:p>
          <a:p>
            <a:pPr lvl="1"/>
            <a:r>
              <a:rPr lang="el-GR" sz="2400" kern="1200" dirty="0" smtClean="0"/>
              <a:t>Να διερευνηθεί η ικανότητα του παιδιού να παραμείνει πιστό στο θέμα</a:t>
            </a:r>
          </a:p>
          <a:p>
            <a:pPr lvl="1"/>
            <a:r>
              <a:rPr lang="el-GR" sz="2400" kern="1200" dirty="0" smtClean="0"/>
              <a:t>Να </a:t>
            </a:r>
            <a:r>
              <a:rPr lang="el-GR" sz="2400" kern="1200" dirty="0"/>
              <a:t>διερευνηθεί το είδος του λεξιλογίου που χρησιμοποιεί το παιδί</a:t>
            </a:r>
          </a:p>
          <a:p>
            <a:pPr lvl="1"/>
            <a:r>
              <a:rPr lang="el-GR" sz="2400" kern="1200" dirty="0"/>
              <a:t>Να εντοπιστούν τυχόν ορθογραφικά, συντακτικά, ή φωνολογικά λάθη, τα οποία μπορεί να κάνει το παιδί</a:t>
            </a:r>
            <a:r>
              <a:rPr lang="el-GR" sz="2400" kern="1200" dirty="0" smtClean="0"/>
              <a:t>.</a:t>
            </a:r>
            <a:endParaRPr lang="el-GR" sz="2400" kern="1200" dirty="0"/>
          </a:p>
        </p:txBody>
      </p:sp>
      <p:sp>
        <p:nvSpPr>
          <p:cNvPr id="2" name="Footer Placeholder 1" hidden="1"/>
          <p:cNvSpPr>
            <a:spLocks noGrp="1"/>
          </p:cNvSpPr>
          <p:nvPr>
            <p:ph type="ftr" sz="quarter" idx="11"/>
          </p:nvPr>
        </p:nvSpPr>
        <p:spPr/>
        <p:txBody>
          <a:bodyPr/>
          <a:lstStyle/>
          <a:p>
            <a:endParaRPr lang="en-US"/>
          </a:p>
        </p:txBody>
      </p:sp>
    </p:spTree>
    <p:extLst>
      <p:ext uri="{BB962C8B-B14F-4D97-AF65-F5344CB8AC3E}">
        <p14:creationId xmlns="" xmlns:p14="http://schemas.microsoft.com/office/powerpoint/2010/main" val="2241576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nvSpPr>
        <p:spPr>
          <a:xfrm>
            <a:off x="688626" y="727173"/>
            <a:ext cx="10661333" cy="5361461"/>
          </a:xfrm>
          <a:prstGeom prst="rect">
            <a:avLst/>
          </a:prstGeom>
        </p:spPr>
        <p:txBody>
          <a:bodyPr lIns="87276" tIns="43638" rIns="87276" bIns="43638"/>
          <a:lstStyle>
            <a:lvl1pPr marL="327064" indent="-327064" algn="l" defTabSz="435622" rtl="0" eaLnBrk="1" fontAlgn="base" hangingPunct="1">
              <a:spcBef>
                <a:spcPct val="20000"/>
              </a:spcBef>
              <a:spcAft>
                <a:spcPct val="0"/>
              </a:spcAft>
              <a:buFont typeface="Arial" charset="0"/>
              <a:buChar char="•"/>
              <a:defRPr sz="3100" kern="1200">
                <a:solidFill>
                  <a:schemeClr val="tx1"/>
                </a:solidFill>
                <a:latin typeface="+mn-lt"/>
                <a:ea typeface="+mn-ea"/>
                <a:cs typeface="+mn-cs"/>
              </a:defRPr>
            </a:lvl1pPr>
            <a:lvl2pPr marL="708407" indent="-271394" algn="l" defTabSz="435622" rtl="0" eaLnBrk="1" fontAlgn="base" hangingPunct="1">
              <a:spcBef>
                <a:spcPct val="20000"/>
              </a:spcBef>
              <a:spcAft>
                <a:spcPct val="0"/>
              </a:spcAft>
              <a:buFont typeface="Arial" charset="0"/>
              <a:buChar char="–"/>
              <a:defRPr sz="2600" kern="1200">
                <a:solidFill>
                  <a:schemeClr val="tx1"/>
                </a:solidFill>
                <a:latin typeface="+mn-lt"/>
                <a:ea typeface="+mn-ea"/>
                <a:cs typeface="+mn-cs"/>
              </a:defRPr>
            </a:lvl2pPr>
            <a:lvl3pPr marL="1089749" indent="-217115" algn="l" defTabSz="435622" rtl="0" eaLnBrk="1" fontAlgn="base" hangingPunct="1">
              <a:spcBef>
                <a:spcPct val="20000"/>
              </a:spcBef>
              <a:spcAft>
                <a:spcPct val="0"/>
              </a:spcAft>
              <a:buFont typeface="Arial" charset="0"/>
              <a:buChar char="•"/>
              <a:defRPr sz="2300" kern="1200">
                <a:solidFill>
                  <a:schemeClr val="tx1"/>
                </a:solidFill>
                <a:latin typeface="+mn-lt"/>
                <a:ea typeface="+mn-ea"/>
                <a:cs typeface="+mn-cs"/>
              </a:defRPr>
            </a:lvl3pPr>
            <a:lvl4pPr marL="1526763" indent="-217115" algn="l" defTabSz="435622" rtl="0" eaLnBrk="1" fontAlgn="base" hangingPunct="1">
              <a:spcBef>
                <a:spcPct val="20000"/>
              </a:spcBef>
              <a:spcAft>
                <a:spcPct val="0"/>
              </a:spcAft>
              <a:buFont typeface="Arial" charset="0"/>
              <a:buChar char="–"/>
              <a:defRPr sz="1900" kern="1200">
                <a:solidFill>
                  <a:schemeClr val="tx1"/>
                </a:solidFill>
                <a:latin typeface="+mn-lt"/>
                <a:ea typeface="+mn-ea"/>
                <a:cs typeface="+mn-cs"/>
              </a:defRPr>
            </a:lvl4pPr>
            <a:lvl5pPr marL="1962383" indent="-217115" algn="l" defTabSz="435622" rtl="0" eaLnBrk="1" fontAlgn="base" hangingPunct="1">
              <a:spcBef>
                <a:spcPct val="20000"/>
              </a:spcBef>
              <a:spcAft>
                <a:spcPct val="0"/>
              </a:spcAft>
              <a:buFont typeface="Arial" charset="0"/>
              <a:buChar char="»"/>
              <a:defRPr sz="1900" kern="1200">
                <a:solidFill>
                  <a:schemeClr val="tx1"/>
                </a:solidFill>
                <a:latin typeface="+mn-lt"/>
                <a:ea typeface="+mn-ea"/>
                <a:cs typeface="+mn-cs"/>
              </a:defRPr>
            </a:lvl5pPr>
            <a:lvl6pPr marL="2400093" indent="-218190" algn="l" defTabSz="436381" rtl="0" eaLnBrk="1" latinLnBrk="0" hangingPunct="1">
              <a:spcBef>
                <a:spcPct val="20000"/>
              </a:spcBef>
              <a:buFont typeface="Arial"/>
              <a:buChar char="•"/>
              <a:defRPr sz="1900" kern="1200">
                <a:solidFill>
                  <a:schemeClr val="tx1"/>
                </a:solidFill>
                <a:latin typeface="+mn-lt"/>
                <a:ea typeface="+mn-ea"/>
                <a:cs typeface="+mn-cs"/>
              </a:defRPr>
            </a:lvl6pPr>
            <a:lvl7pPr marL="2836474" indent="-218190" algn="l" defTabSz="436381" rtl="0" eaLnBrk="1" latinLnBrk="0" hangingPunct="1">
              <a:spcBef>
                <a:spcPct val="20000"/>
              </a:spcBef>
              <a:buFont typeface="Arial"/>
              <a:buChar char="•"/>
              <a:defRPr sz="1900" kern="1200">
                <a:solidFill>
                  <a:schemeClr val="tx1"/>
                </a:solidFill>
                <a:latin typeface="+mn-lt"/>
                <a:ea typeface="+mn-ea"/>
                <a:cs typeface="+mn-cs"/>
              </a:defRPr>
            </a:lvl7pPr>
            <a:lvl8pPr marL="3272854" indent="-218190" algn="l" defTabSz="436381" rtl="0" eaLnBrk="1" latinLnBrk="0" hangingPunct="1">
              <a:spcBef>
                <a:spcPct val="20000"/>
              </a:spcBef>
              <a:buFont typeface="Arial"/>
              <a:buChar char="•"/>
              <a:defRPr sz="1900" kern="1200">
                <a:solidFill>
                  <a:schemeClr val="tx1"/>
                </a:solidFill>
                <a:latin typeface="+mn-lt"/>
                <a:ea typeface="+mn-ea"/>
                <a:cs typeface="+mn-cs"/>
              </a:defRPr>
            </a:lvl8pPr>
            <a:lvl9pPr marL="3709235" indent="-218190" algn="l" defTabSz="436381" rtl="0" eaLnBrk="1" latinLnBrk="0" hangingPunct="1">
              <a:spcBef>
                <a:spcPct val="20000"/>
              </a:spcBef>
              <a:buFont typeface="Arial"/>
              <a:buChar char="•"/>
              <a:defRPr sz="1900" kern="1200">
                <a:solidFill>
                  <a:schemeClr val="tx1"/>
                </a:solidFill>
                <a:latin typeface="+mn-lt"/>
                <a:ea typeface="+mn-ea"/>
                <a:cs typeface="+mn-cs"/>
              </a:defRPr>
            </a:lvl9pPr>
          </a:lstStyle>
          <a:p>
            <a:r>
              <a:rPr lang="el-GR" kern="1200" dirty="0"/>
              <a:t>Να εντοπιστεί το χρονικό διάστημα που χρειάζεται το παιδί</a:t>
            </a:r>
          </a:p>
          <a:p>
            <a:r>
              <a:rPr lang="el-GR" kern="1200" dirty="0"/>
              <a:t>Να εντοπιστεί η ικανότητα του παιδιού να εντοπίζει τις απαντήσεις  μέσα από το κείμενο, σε περίπτωση που δεν τις θυμάται</a:t>
            </a:r>
          </a:p>
          <a:p>
            <a:r>
              <a:rPr lang="el-GR" kern="1200" dirty="0"/>
              <a:t>Να αυτοδιορθώνεται με το τέλος της δραστηριότητας</a:t>
            </a:r>
          </a:p>
          <a:p>
            <a:endParaRPr lang="el-GR" kern="1200" dirty="0"/>
          </a:p>
          <a:p>
            <a:endParaRPr lang="en-GB" kern="1200" dirty="0"/>
          </a:p>
        </p:txBody>
      </p:sp>
      <p:sp>
        <p:nvSpPr>
          <p:cNvPr id="2" name="Footer Placeholder 1" hidden="1"/>
          <p:cNvSpPr>
            <a:spLocks noGrp="1"/>
          </p:cNvSpPr>
          <p:nvPr>
            <p:ph type="ftr" sz="quarter" idx="11"/>
          </p:nvPr>
        </p:nvSpPr>
        <p:spPr/>
        <p:txBody>
          <a:bodyPr/>
          <a:lstStyle/>
          <a:p>
            <a:endParaRPr lang="en-US" dirty="0"/>
          </a:p>
        </p:txBody>
      </p:sp>
    </p:spTree>
    <p:extLst>
      <p:ext uri="{BB962C8B-B14F-4D97-AF65-F5344CB8AC3E}">
        <p14:creationId xmlns="" xmlns:p14="http://schemas.microsoft.com/office/powerpoint/2010/main" val="4018441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1143000"/>
            <a:ext cx="10661333" cy="5213350"/>
          </a:xfrm>
        </p:spPr>
        <p:txBody>
          <a:bodyPr>
            <a:normAutofit fontScale="70000" lnSpcReduction="20000"/>
          </a:bodyPr>
          <a:lstStyle/>
          <a:p>
            <a:r>
              <a:rPr lang="el-GR" sz="3400" dirty="0" smtClean="0"/>
              <a:t>Η αξιολόγηση στα μαθηματικά ξεκινά </a:t>
            </a:r>
            <a:r>
              <a:rPr lang="el-GR" sz="3400" b="1" dirty="0" smtClean="0"/>
              <a:t>από το γενικό προς το ειδικό στοιχείο. </a:t>
            </a:r>
          </a:p>
          <a:p>
            <a:r>
              <a:rPr lang="el-GR" sz="3400" dirty="0" smtClean="0"/>
              <a:t>Πρακτικά σημαίνει, ότι αξιολογώντας το μαθηματικό επίπεδο ενός μαθητή ξεκινούμε από τα γενικά μαθηματικά στοιχεία και ικανότητες προς τα ειδικότερα.</a:t>
            </a:r>
          </a:p>
          <a:p>
            <a:r>
              <a:rPr lang="el-GR" sz="3400" dirty="0" smtClean="0"/>
              <a:t>Στο γενικό επίπεδο δοκιμάζονται και ελέγχονται οι ικανότητες διαχείρισης των μαθηματικών εννοιών, ώστε να χαρτογραφηθούν οι αδυναμίες και οι ικανότητες του συγκεκριμένου μαθητή</a:t>
            </a:r>
          </a:p>
          <a:p>
            <a:r>
              <a:rPr lang="el-GR" sz="3400" dirty="0" smtClean="0"/>
              <a:t>Στο ειδικό επίπεδο της λύσης προβλημάτων ελέγχεται η ικανότητα του μαθητή να εφαρμόσει μαθηματικές έννοιες και χειρισμούς σε προβλήματα που σχετίζονται με την πραγματική ζωή. </a:t>
            </a:r>
          </a:p>
          <a:p>
            <a:r>
              <a:rPr lang="el-GR" sz="3400" dirty="0" smtClean="0"/>
              <a:t>Καταγραφή της γενικής στάσης του μαθητή απέναντι στα μαθηματικά, καθώς και των συναισθημάτων που αυτός βιώνει μέσα από την ενασχόληση με το αντίκειμενο</a:t>
            </a:r>
            <a:r>
              <a:rPr lang="el-GR" dirty="0" smtClean="0"/>
              <a:t>.</a:t>
            </a:r>
            <a:endParaRPr lang="el-GR" dirty="0"/>
          </a:p>
        </p:txBody>
      </p:sp>
      <p:sp>
        <p:nvSpPr>
          <p:cNvPr id="4" name="Footer Placeholder 3" hidden="1"/>
          <p:cNvSpPr>
            <a:spLocks noGrp="1"/>
          </p:cNvSpPr>
          <p:nvPr>
            <p:ph type="ftr" sz="quarter" idx="11"/>
          </p:nvPr>
        </p:nvSpPr>
        <p:spPr/>
        <p:txBody>
          <a:bodyPr/>
          <a:lstStyle/>
          <a:p>
            <a:endParaRPr lang="en-US" dirty="0"/>
          </a:p>
        </p:txBody>
      </p:sp>
      <p:sp>
        <p:nvSpPr>
          <p:cNvPr id="2" name="Title 1"/>
          <p:cNvSpPr>
            <a:spLocks noGrp="1"/>
          </p:cNvSpPr>
          <p:nvPr>
            <p:ph type="title"/>
          </p:nvPr>
        </p:nvSpPr>
        <p:spPr>
          <a:xfrm>
            <a:off x="592296" y="0"/>
            <a:ext cx="10661333" cy="1143000"/>
          </a:xfrm>
        </p:spPr>
        <p:txBody>
          <a:bodyPr/>
          <a:lstStyle/>
          <a:p>
            <a:r>
              <a:rPr lang="el-GR" b="1" dirty="0" smtClean="0"/>
              <a:t>Αξιολόγηση στα μαθηματικά</a:t>
            </a:r>
            <a:endParaRPr lang="en-US" b="1" dirty="0"/>
          </a:p>
        </p:txBody>
      </p:sp>
    </p:spTree>
    <p:extLst>
      <p:ext uri="{BB962C8B-B14F-4D97-AF65-F5344CB8AC3E}">
        <p14:creationId xmlns="" xmlns:p14="http://schemas.microsoft.com/office/powerpoint/2010/main" val="464449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1600201"/>
            <a:ext cx="10661333" cy="5100747"/>
          </a:xfrm>
        </p:spPr>
        <p:txBody>
          <a:bodyPr>
            <a:normAutofit fontScale="92500" lnSpcReduction="20000"/>
          </a:bodyPr>
          <a:lstStyle/>
          <a:p>
            <a:r>
              <a:rPr lang="el-GR" dirty="0" smtClean="0"/>
              <a:t>Σύμφωνα με τον Αγαλιώτη (2000) τα χαρακτηριστικά των μαθητών με δυσαρυθμισία είναι τα ακόλουθα</a:t>
            </a:r>
            <a:r>
              <a:rPr lang="en-US" dirty="0" smtClean="0"/>
              <a:t>:</a:t>
            </a:r>
          </a:p>
          <a:p>
            <a:pPr lvl="1"/>
            <a:r>
              <a:rPr lang="el-GR" dirty="0" smtClean="0"/>
              <a:t>Παρουσιάζουν τουλάχιστον κανονική γλωσσική ανάπτυξη τόσο στο προφορικό, όσο και στο γραπτό λόγο και ικανοποιητική επίδοση σε αντικείμενα εκτός του χώρου των μαθηματικών</a:t>
            </a:r>
          </a:p>
          <a:p>
            <a:pPr lvl="1"/>
            <a:r>
              <a:rPr lang="el-GR" dirty="0" smtClean="0"/>
              <a:t>Παρουσιάζουν δυσκολίες στην κατανόηση των εννοιών του χρόνου και του προσανατολισμού στο χώρο</a:t>
            </a:r>
          </a:p>
          <a:p>
            <a:pPr lvl="1"/>
            <a:r>
              <a:rPr lang="el-GR" dirty="0" smtClean="0"/>
              <a:t>Δυσκολεύονται στην ανάκληση σειρών γεγονότων</a:t>
            </a:r>
          </a:p>
          <a:p>
            <a:pPr lvl="1"/>
            <a:r>
              <a:rPr lang="el-GR" dirty="0" smtClean="0"/>
              <a:t>Παρουσιάζουν δυσκολίες στην ανάκληση ονομάτων και τη χρήση χρημάτων</a:t>
            </a:r>
          </a:p>
          <a:p>
            <a:pPr lvl="1"/>
            <a:r>
              <a:rPr lang="el-GR" dirty="0" smtClean="0"/>
              <a:t>Σημειώνουν παραλείψεις, αντιμεταθέσεις και αντικαταστάσεις κατά τη γραφή και την ανάγνωση αριθμών</a:t>
            </a:r>
          </a:p>
          <a:p>
            <a:pPr lvl="1"/>
            <a:r>
              <a:rPr lang="el-GR" dirty="0" smtClean="0"/>
              <a:t>Δεν κατανοούν το νοερό λογισμό των πράξεων</a:t>
            </a:r>
          </a:p>
          <a:p>
            <a:pPr lvl="1"/>
            <a:r>
              <a:rPr lang="el-GR" dirty="0" smtClean="0"/>
              <a:t>Αδυνατούν να κατανοήσουν και να ανακαλέσουν μαθηματικές έννοιες, αλγόριθμούς καθώς και στην απομνημόνευση αριθμητικών δεδομένων</a:t>
            </a:r>
          </a:p>
          <a:p>
            <a:pPr lvl="1"/>
            <a:r>
              <a:rPr lang="el-GR" dirty="0" smtClean="0"/>
              <a:t>Σχηματίζουν ασαφείς νοητικές αναπαραστάσεις και δεν επιτυγχάνουν στην ανάπτυξη στρατηγικού σχεδιασμού</a:t>
            </a:r>
            <a:endParaRPr lang="en-US" dirty="0"/>
          </a:p>
        </p:txBody>
      </p:sp>
      <p:sp>
        <p:nvSpPr>
          <p:cNvPr id="4" name="Footer Placeholder 3" hidden="1"/>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lstStyle/>
          <a:p>
            <a:r>
              <a:rPr lang="el-GR" b="1" dirty="0" smtClean="0"/>
              <a:t>Δυσαριθμησία</a:t>
            </a:r>
            <a:endParaRPr lang="en-US" b="1" dirty="0"/>
          </a:p>
        </p:txBody>
      </p:sp>
    </p:spTree>
    <p:extLst>
      <p:ext uri="{BB962C8B-B14F-4D97-AF65-F5344CB8AC3E}">
        <p14:creationId xmlns="" xmlns:p14="http://schemas.microsoft.com/office/powerpoint/2010/main" val="3224330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ox(in)">
                                      <p:cBhvr>
                                        <p:cTn id="15" dur="500"/>
                                        <p:tgtEl>
                                          <p:spTgt spid="3">
                                            <p:txEl>
                                              <p:pRg st="1" end="1"/>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ox(in)">
                                      <p:cBhvr>
                                        <p:cTn id="18" dur="500"/>
                                        <p:tgtEl>
                                          <p:spTgt spid="3">
                                            <p:txEl>
                                              <p:pRg st="2" end="2"/>
                                            </p:txEl>
                                          </p:spTgt>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ox(in)">
                                      <p:cBhvr>
                                        <p:cTn id="21" dur="500"/>
                                        <p:tgtEl>
                                          <p:spTgt spid="3">
                                            <p:txEl>
                                              <p:pRg st="3" end="3"/>
                                            </p:txEl>
                                          </p:spTgt>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box(in)">
                                      <p:cBhvr>
                                        <p:cTn id="24" dur="500"/>
                                        <p:tgtEl>
                                          <p:spTgt spid="3">
                                            <p:txEl>
                                              <p:pRg st="4" end="4"/>
                                            </p:txEl>
                                          </p:spTgt>
                                        </p:tgtEl>
                                      </p:cBhvr>
                                    </p:animEffect>
                                  </p:childTnLst>
                                </p:cTn>
                              </p:par>
                              <p:par>
                                <p:cTn id="25" presetID="4" presetClass="entr" presetSubtype="16"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ox(in)">
                                      <p:cBhvr>
                                        <p:cTn id="27" dur="500"/>
                                        <p:tgtEl>
                                          <p:spTgt spid="3">
                                            <p:txEl>
                                              <p:pRg st="5" end="5"/>
                                            </p:txEl>
                                          </p:spTgt>
                                        </p:tgtEl>
                                      </p:cBhvr>
                                    </p:animEffect>
                                  </p:childTnLst>
                                </p:cTn>
                              </p:par>
                              <p:par>
                                <p:cTn id="28" presetID="4" presetClass="entr" presetSubtype="16" fill="hold" grpId="0"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box(in)">
                                      <p:cBhvr>
                                        <p:cTn id="30" dur="500"/>
                                        <p:tgtEl>
                                          <p:spTgt spid="3">
                                            <p:txEl>
                                              <p:pRg st="6" end="6"/>
                                            </p:txEl>
                                          </p:spTgt>
                                        </p:tgtEl>
                                      </p:cBhvr>
                                    </p:animEffect>
                                  </p:childTnLst>
                                </p:cTn>
                              </p:par>
                              <p:par>
                                <p:cTn id="31" presetID="4" presetClass="entr" presetSubtype="16"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box(in)">
                                      <p:cBhvr>
                                        <p:cTn id="33" dur="500"/>
                                        <p:tgtEl>
                                          <p:spTgt spid="3">
                                            <p:txEl>
                                              <p:pRg st="7" end="7"/>
                                            </p:txEl>
                                          </p:spTgt>
                                        </p:tgtEl>
                                      </p:cBhvr>
                                    </p:animEffect>
                                  </p:childTnLst>
                                </p:cTn>
                              </p:par>
                              <p:par>
                                <p:cTn id="34" presetID="4" presetClass="entr" presetSubtype="16" fill="hold" grpId="0" nodeType="with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box(in)">
                                      <p:cBhvr>
                                        <p:cTn id="3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216161"/>
            <a:ext cx="10661333" cy="5910003"/>
          </a:xfrm>
        </p:spPr>
        <p:txBody>
          <a:bodyPr>
            <a:normAutofit/>
          </a:bodyPr>
          <a:lstStyle/>
          <a:p>
            <a:r>
              <a:rPr lang="el-GR" dirty="0" smtClean="0"/>
              <a:t>Οι </a:t>
            </a:r>
            <a:r>
              <a:rPr lang="en-US" dirty="0" err="1" smtClean="0"/>
              <a:t>Ramaa</a:t>
            </a:r>
            <a:r>
              <a:rPr lang="en-US" dirty="0" smtClean="0"/>
              <a:t> and </a:t>
            </a:r>
            <a:r>
              <a:rPr lang="en-US" dirty="0" err="1" smtClean="0"/>
              <a:t>Gowramma</a:t>
            </a:r>
            <a:r>
              <a:rPr lang="en-US" dirty="0" smtClean="0"/>
              <a:t> (2002)</a:t>
            </a:r>
            <a:r>
              <a:rPr lang="el-GR" dirty="0" smtClean="0"/>
              <a:t> αναφέρουν παράγοντες που σχετίζονται με τη δυσαριθμησία</a:t>
            </a:r>
            <a:r>
              <a:rPr lang="en-US" dirty="0" smtClean="0"/>
              <a:t>:</a:t>
            </a:r>
          </a:p>
          <a:p>
            <a:pPr lvl="1"/>
            <a:r>
              <a:rPr lang="el-GR" dirty="0" smtClean="0"/>
              <a:t>Η καθυστέρηση της απόκτησης των εννοιών της διατήρησης, σειροθέτησης και της ταξινόμησης</a:t>
            </a:r>
          </a:p>
          <a:p>
            <a:pPr lvl="1"/>
            <a:r>
              <a:rPr lang="el-GR" dirty="0" smtClean="0"/>
              <a:t>Η εμμονή του παιδιού στη χρήση των δαχτύλων για την αρίθμηση και την εύρεση αποτελεσμάτων που πολλές φορές κάνει λάθη</a:t>
            </a:r>
          </a:p>
          <a:p>
            <a:pPr lvl="1"/>
            <a:r>
              <a:rPr lang="el-GR" dirty="0" smtClean="0"/>
              <a:t>Η αδυναμία του να ανακαλέσει έννοιες που έχει ήδη διδαχθεί καθώς και προαπαιτούμενες δεξιότητες και γνώσεις</a:t>
            </a:r>
          </a:p>
          <a:p>
            <a:pPr lvl="1"/>
            <a:r>
              <a:rPr lang="el-GR" dirty="0" smtClean="0"/>
              <a:t>Η αδυναμία διατήρησης και ανάκλησης από </a:t>
            </a:r>
            <a:r>
              <a:rPr lang="el-GR" dirty="0" smtClean="0">
                <a:solidFill>
                  <a:srgbClr val="FF0000"/>
                </a:solidFill>
              </a:rPr>
              <a:t> </a:t>
            </a:r>
            <a:r>
              <a:rPr lang="el-GR" dirty="0" smtClean="0"/>
              <a:t>μνήμη  αριθμών</a:t>
            </a:r>
          </a:p>
          <a:p>
            <a:pPr lvl="1"/>
            <a:r>
              <a:rPr lang="el-GR" dirty="0" smtClean="0"/>
              <a:t>Η αργή επεξεργασία των πληροφοριών</a:t>
            </a:r>
          </a:p>
          <a:p>
            <a:pPr lvl="1"/>
            <a:r>
              <a:rPr lang="el-GR" dirty="0" smtClean="0"/>
              <a:t>Δυσκολία σε συγκρίσεις, εξισώσεις, συνδιασμούς στοιχείων</a:t>
            </a:r>
          </a:p>
          <a:p>
            <a:pPr lvl="1"/>
            <a:r>
              <a:rPr lang="el-GR" dirty="0" smtClean="0"/>
              <a:t>Ψηλά επίπεδα άγχους στην ενασχόλησή τους με τα μαθηματικά</a:t>
            </a:r>
            <a:endParaRPr lang="en-US" dirty="0"/>
          </a:p>
        </p:txBody>
      </p:sp>
      <p:sp>
        <p:nvSpPr>
          <p:cNvPr id="2" name="Footer Placeholder 1" hidden="1"/>
          <p:cNvSpPr>
            <a:spLocks noGrp="1"/>
          </p:cNvSpPr>
          <p:nvPr>
            <p:ph type="ftr" sz="quarter" idx="11"/>
          </p:nvPr>
        </p:nvSpPr>
        <p:spPr/>
        <p:txBody>
          <a:bodyPr/>
          <a:lstStyle/>
          <a:p>
            <a:endParaRPr lang="en-US"/>
          </a:p>
        </p:txBody>
      </p:sp>
    </p:spTree>
    <p:extLst>
      <p:ext uri="{BB962C8B-B14F-4D97-AF65-F5344CB8AC3E}">
        <p14:creationId xmlns="" xmlns:p14="http://schemas.microsoft.com/office/powerpoint/2010/main" val="116590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ox(in)">
                                      <p:cBhvr>
                                        <p:cTn id="13" dur="500"/>
                                        <p:tgtEl>
                                          <p:spTgt spid="3">
                                            <p:txEl>
                                              <p:pRg st="2" end="2"/>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ox(in)">
                                      <p:cBhvr>
                                        <p:cTn id="16" dur="500"/>
                                        <p:tgtEl>
                                          <p:spTgt spid="3">
                                            <p:txEl>
                                              <p:pRg st="3" end="3"/>
                                            </p:txEl>
                                          </p:spTgt>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ox(in)">
                                      <p:cBhvr>
                                        <p:cTn id="19" dur="500"/>
                                        <p:tgtEl>
                                          <p:spTgt spid="3">
                                            <p:txEl>
                                              <p:pRg st="4" end="4"/>
                                            </p:txEl>
                                          </p:spTgt>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ox(in)">
                                      <p:cBhvr>
                                        <p:cTn id="22" dur="500"/>
                                        <p:tgtEl>
                                          <p:spTgt spid="3">
                                            <p:txEl>
                                              <p:pRg st="5" end="5"/>
                                            </p:txEl>
                                          </p:spTgt>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ox(in)">
                                      <p:cBhvr>
                                        <p:cTn id="25" dur="500"/>
                                        <p:tgtEl>
                                          <p:spTgt spid="3">
                                            <p:txEl>
                                              <p:pRg st="6" end="6"/>
                                            </p:txEl>
                                          </p:spTgt>
                                        </p:tgtEl>
                                      </p:cBhvr>
                                    </p:animEffect>
                                  </p:childTnLst>
                                </p:cTn>
                              </p:par>
                              <p:par>
                                <p:cTn id="26" presetID="4" presetClass="entr" presetSubtype="16"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ox(in)">
                                      <p:cBhvr>
                                        <p:cTn id="2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310730"/>
            <a:ext cx="10661333" cy="5815434"/>
          </a:xfrm>
        </p:spPr>
        <p:txBody>
          <a:bodyPr/>
          <a:lstStyle/>
          <a:p>
            <a:r>
              <a:rPr lang="el-GR" dirty="0" smtClean="0"/>
              <a:t>Οι μαθητές αυτοί</a:t>
            </a:r>
            <a:r>
              <a:rPr lang="en-US" dirty="0" smtClean="0"/>
              <a:t>:</a:t>
            </a:r>
          </a:p>
          <a:p>
            <a:pPr lvl="1"/>
            <a:r>
              <a:rPr lang="el-GR" dirty="0" smtClean="0"/>
              <a:t>Δεν παρουσιάζουν κανένα αισθητηριακό ή κινητικό πρόβλημα</a:t>
            </a:r>
          </a:p>
          <a:p>
            <a:pPr lvl="1"/>
            <a:r>
              <a:rPr lang="el-GR" dirty="0" smtClean="0"/>
              <a:t>Δεν παρουσιάζουν χαμηλή νοημοσύνη</a:t>
            </a:r>
          </a:p>
          <a:p>
            <a:pPr lvl="1"/>
            <a:r>
              <a:rPr lang="el-GR" dirty="0" smtClean="0"/>
              <a:t>Δεν παρουσιάζουν συναισθηματικά προβλήματα ή προβλήματα συμπεριφοράς</a:t>
            </a:r>
          </a:p>
          <a:p>
            <a:pPr lvl="1"/>
            <a:r>
              <a:rPr lang="el-GR" dirty="0" smtClean="0"/>
              <a:t>Δεν παρουσιάζουν περιβαλλοντική και κοινωνική αποστέρηση</a:t>
            </a:r>
            <a:endParaRPr lang="en-US" dirty="0"/>
          </a:p>
        </p:txBody>
      </p:sp>
      <p:sp>
        <p:nvSpPr>
          <p:cNvPr id="2" name="Footer Placeholder 1" hidden="1"/>
          <p:cNvSpPr>
            <a:spLocks noGrp="1"/>
          </p:cNvSpPr>
          <p:nvPr>
            <p:ph type="ftr" sz="quarter" idx="11"/>
          </p:nvPr>
        </p:nvSpPr>
        <p:spPr/>
        <p:txBody>
          <a:bodyPr/>
          <a:lstStyle/>
          <a:p>
            <a:endParaRPr lang="en-US"/>
          </a:p>
        </p:txBody>
      </p:sp>
    </p:spTree>
    <p:extLst>
      <p:ext uri="{BB962C8B-B14F-4D97-AF65-F5344CB8AC3E}">
        <p14:creationId xmlns="" xmlns:p14="http://schemas.microsoft.com/office/powerpoint/2010/main" val="1138715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ox(in)">
                                      <p:cBhvr>
                                        <p:cTn id="13" dur="500"/>
                                        <p:tgtEl>
                                          <p:spTgt spid="3">
                                            <p:txEl>
                                              <p:pRg st="2" end="2"/>
                                            </p:txEl>
                                          </p:spTgt>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ox(in)">
                                      <p:cBhvr>
                                        <p:cTn id="16" dur="500"/>
                                        <p:tgtEl>
                                          <p:spTgt spid="3">
                                            <p:txEl>
                                              <p:pRg st="3" end="3"/>
                                            </p:txEl>
                                          </p:spTgt>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ox(in)">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l-GR" dirty="0"/>
              <a:t>Η λεπτή κίνηση θεωρείται ιδιαίτερα σημαντικός τομέας δεξιοτήτων για τα παιδιά ειδικά των μικρότερων ηλικιών</a:t>
            </a:r>
          </a:p>
          <a:p>
            <a:r>
              <a:rPr lang="el-GR" dirty="0"/>
              <a:t>Παιδιά με δυσκολία στις λεπτές κινήσεις πιθανόν να παρουσιάσουν επιπλέον δυσκολίες στη μαθησιακή τους ζωή.</a:t>
            </a:r>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lstStyle/>
          <a:p>
            <a:r>
              <a:rPr lang="el-GR" b="1" dirty="0" smtClean="0"/>
              <a:t>Λεπτή Κίνηση</a:t>
            </a:r>
            <a:endParaRPr lang="en-US" b="1" dirty="0"/>
          </a:p>
        </p:txBody>
      </p:sp>
    </p:spTree>
    <p:extLst>
      <p:ext uri="{BB962C8B-B14F-4D97-AF65-F5344CB8AC3E}">
        <p14:creationId xmlns="" xmlns:p14="http://schemas.microsoft.com/office/powerpoint/2010/main" val="475380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1637926"/>
            <a:ext cx="10661333" cy="5026737"/>
          </a:xfrm>
        </p:spPr>
        <p:txBody>
          <a:bodyPr>
            <a:normAutofit fontScale="92500" lnSpcReduction="20000"/>
          </a:bodyPr>
          <a:lstStyle/>
          <a:p>
            <a:r>
              <a:rPr lang="el-GR" dirty="0" smtClean="0"/>
              <a:t>Ο εξεταστής θα πρέπει να ακολουθεί τις </a:t>
            </a:r>
            <a:r>
              <a:rPr lang="el-GR" b="1" dirty="0" smtClean="0"/>
              <a:t>δεοντολογικές αρχές</a:t>
            </a:r>
            <a:r>
              <a:rPr lang="el-GR" dirty="0" smtClean="0"/>
              <a:t> που προβλέπονται για την αξιολόγηση προσώπων και να έχει αποκτήσει την προβλεπόμενη γνώση και εμπειρία για να δημιουργήσει τις κατάλληλες συνθήκες, για να πραγματοποιηθεί η αξιολόγηση.</a:t>
            </a:r>
          </a:p>
          <a:p>
            <a:r>
              <a:rPr lang="el-GR" dirty="0" smtClean="0"/>
              <a:t>Βασική αρχή </a:t>
            </a:r>
            <a:r>
              <a:rPr lang="el-GR" b="1" dirty="0" smtClean="0"/>
              <a:t>ο σεβασμός και η προστασία της προσωπικότητας του εξεταζόμενου</a:t>
            </a:r>
            <a:r>
              <a:rPr lang="el-GR" dirty="0" smtClean="0"/>
              <a:t>.</a:t>
            </a:r>
          </a:p>
          <a:p>
            <a:r>
              <a:rPr lang="el-GR" dirty="0" smtClean="0"/>
              <a:t>Η αξιολόγηση γίνεται πάντα προς </a:t>
            </a:r>
            <a:r>
              <a:rPr lang="el-GR" b="1" dirty="0" smtClean="0"/>
              <a:t>όφελος του παιδιού</a:t>
            </a:r>
          </a:p>
          <a:p>
            <a:r>
              <a:rPr lang="el-GR" dirty="0" smtClean="0"/>
              <a:t>Ο εξεταστής έχει ως υποχρέωσή του να είναι ηθικά και επιστημονικά σωστός και να αξιοποιεί σωστά και μόνο </a:t>
            </a:r>
            <a:r>
              <a:rPr lang="el-GR" b="1" dirty="0" smtClean="0"/>
              <a:t>προς όφελος του εξεταζομένου </a:t>
            </a:r>
            <a:r>
              <a:rPr lang="el-GR" dirty="0" smtClean="0"/>
              <a:t>τα στοιχεία που προκύπτουν από την αξιολόγηση</a:t>
            </a:r>
          </a:p>
          <a:p>
            <a:r>
              <a:rPr lang="el-GR" dirty="0" smtClean="0"/>
              <a:t>Θα πρέπει επίσης να περιβάλει τη διαδικασία με </a:t>
            </a:r>
            <a:r>
              <a:rPr lang="el-GR" b="1" dirty="0" smtClean="0"/>
              <a:t>εχεμύθεια</a:t>
            </a:r>
            <a:r>
              <a:rPr lang="el-GR" dirty="0" smtClean="0"/>
              <a:t> τόσο ως προς τα αποτελέσματα, όσο και ως προς τις αντιδράσεις</a:t>
            </a:r>
            <a:endParaRPr lang="en-US"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lstStyle/>
          <a:p>
            <a:r>
              <a:rPr lang="el-GR" b="1" dirty="0" smtClean="0"/>
              <a:t>Κρίσιμα στοιχεία</a:t>
            </a:r>
            <a:endParaRPr lang="en-US" b="1" dirty="0"/>
          </a:p>
        </p:txBody>
      </p:sp>
    </p:spTree>
    <p:extLst>
      <p:ext uri="{BB962C8B-B14F-4D97-AF65-F5344CB8AC3E}">
        <p14:creationId xmlns="" xmlns:p14="http://schemas.microsoft.com/office/powerpoint/2010/main" val="3053528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l-GR" b="1" dirty="0"/>
              <a:t>3-4 ετών</a:t>
            </a:r>
          </a:p>
          <a:p>
            <a:r>
              <a:rPr lang="el-GR" dirty="0"/>
              <a:t>Πειραματίζεται με το ψαλίδι, πραγματοποιώντας μικρά ψαλιδίσματα περιμετρικά του χαρτιού, περνά μεγάλες χάντρες σε κορδόνι, σχηματίζει με </a:t>
            </a:r>
            <a:r>
              <a:rPr lang="el-GR" dirty="0" smtClean="0"/>
              <a:t>πλαστελίνη </a:t>
            </a:r>
            <a:r>
              <a:rPr lang="el-GR" dirty="0"/>
              <a:t>ένα φιδάκι, σχεδιάζει και αντιγράφει μια οριζόντια γραμμή. Επιπλέον είναι σε θέση να ολοκληρώσει μικρά παζλ, να φτιάξει ένα πύργο με εννιά τουλάχιστο τουβλάκια, να βάλει και να βγάλει τα ρούχα του σχεδόν μόνο του (χρειάζεται βοήθεια στα κουμπιά, μπερδεύει ακόμα το μπρόστα με το πίσω στις μπλούζες και το αριστερό-δεξί στα παπούτσια), πίνει με το ένα χέρι από ποτήρι και τρώει χωρίς να ρίχνει καθόλου ή σχεδόν καθόλου το φαγητό του έξω.</a:t>
            </a:r>
          </a:p>
          <a:p>
            <a:endParaRPr lang="en-US" dirty="0"/>
          </a:p>
        </p:txBody>
      </p:sp>
      <p:sp>
        <p:nvSpPr>
          <p:cNvPr id="4" name="Footer Placeholder 3" hidden="1"/>
          <p:cNvSpPr>
            <a:spLocks noGrp="1"/>
          </p:cNvSpPr>
          <p:nvPr>
            <p:ph type="ftr" sz="quarter" idx="11"/>
          </p:nvPr>
        </p:nvSpPr>
        <p:spPr/>
        <p:txBody>
          <a:bodyPr/>
          <a:lstStyle/>
          <a:p>
            <a:endParaRPr lang="en-US" dirty="0"/>
          </a:p>
        </p:txBody>
      </p:sp>
      <p:sp>
        <p:nvSpPr>
          <p:cNvPr id="2" name="Title 1"/>
          <p:cNvSpPr>
            <a:spLocks noGrp="1"/>
          </p:cNvSpPr>
          <p:nvPr>
            <p:ph type="title"/>
          </p:nvPr>
        </p:nvSpPr>
        <p:spPr/>
        <p:txBody>
          <a:bodyPr>
            <a:normAutofit/>
          </a:bodyPr>
          <a:lstStyle/>
          <a:p>
            <a:r>
              <a:rPr lang="el-GR" b="1" dirty="0" smtClean="0"/>
              <a:t>Ικανότητες λεπτής κίνησης για παιδιά</a:t>
            </a:r>
            <a:endParaRPr lang="en-US" b="1" dirty="0"/>
          </a:p>
        </p:txBody>
      </p:sp>
    </p:spTree>
    <p:extLst>
      <p:ext uri="{BB962C8B-B14F-4D97-AF65-F5344CB8AC3E}">
        <p14:creationId xmlns="" xmlns:p14="http://schemas.microsoft.com/office/powerpoint/2010/main" val="1493718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l-GR" dirty="0"/>
              <a:t>Καθώς πλησιάζουμε στα 4, το παιδί μπορεί να σερβίρει μόνο του το χυμό του από μια ελαφριά κανάτα, να χειριστεί μανταλάκια και πιο μικρές </a:t>
            </a:r>
            <a:r>
              <a:rPr lang="el-GR" dirty="0" smtClean="0"/>
              <a:t>χάντρες, </a:t>
            </a:r>
            <a:r>
              <a:rPr lang="el-GR" dirty="0"/>
              <a:t>καθώς και να κρατήσει το μολύβι με την </a:t>
            </a:r>
            <a:r>
              <a:rPr lang="el-GR" dirty="0" err="1" smtClean="0"/>
              <a:t>τριπολική</a:t>
            </a:r>
            <a:r>
              <a:rPr lang="el-GR" dirty="0" smtClean="0"/>
              <a:t> </a:t>
            </a:r>
            <a:r>
              <a:rPr lang="el-GR" dirty="0"/>
              <a:t>λαβή</a:t>
            </a:r>
            <a:endParaRPr lang="en-GB" dirty="0"/>
          </a:p>
        </p:txBody>
      </p:sp>
      <p:sp>
        <p:nvSpPr>
          <p:cNvPr id="2" name="Footer Placeholder 1" hidden="1"/>
          <p:cNvSpPr>
            <a:spLocks noGrp="1"/>
          </p:cNvSpPr>
          <p:nvPr>
            <p:ph type="ftr" sz="quarter" idx="11"/>
          </p:nvPr>
        </p:nvSpPr>
        <p:spPr/>
        <p:txBody>
          <a:bodyPr/>
          <a:lstStyle/>
          <a:p>
            <a:endParaRPr lang="en-US"/>
          </a:p>
        </p:txBody>
      </p:sp>
    </p:spTree>
    <p:extLst>
      <p:ext uri="{BB962C8B-B14F-4D97-AF65-F5344CB8AC3E}">
        <p14:creationId xmlns="" xmlns:p14="http://schemas.microsoft.com/office/powerpoint/2010/main" val="1826488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dirty="0"/>
              <a:t>Το παιδί μπορεί να κόψει με το ψαλίδι τόσο ευθείες όσο και κυρτές γραμμές.</a:t>
            </a:r>
          </a:p>
          <a:p>
            <a:r>
              <a:rPr lang="el-GR" dirty="0"/>
              <a:t>Μπορεί να σχεδιάσει και να αντιγράψει ένα σταυρό</a:t>
            </a:r>
          </a:p>
          <a:p>
            <a:r>
              <a:rPr lang="el-GR" dirty="0"/>
              <a:t>Να αντιγράψει ένα τρίγωνο </a:t>
            </a:r>
          </a:p>
          <a:p>
            <a:r>
              <a:rPr lang="el-GR" dirty="0"/>
              <a:t>Να σχεδιάσει απλές εικόνες, όπως ένα λουλούδι, ένα ήλιο, ένα σπιτάκι, ένα άνθρωπο</a:t>
            </a:r>
          </a:p>
          <a:p>
            <a:r>
              <a:rPr lang="el-GR" dirty="0"/>
              <a:t>Μπορεί να χειριστεί ανεξάρτητα κουμπιά και φερμουάρ</a:t>
            </a:r>
          </a:p>
          <a:p>
            <a:r>
              <a:rPr lang="el-GR" dirty="0"/>
              <a:t>Μπορεί να χειριστεί αποτελεσματικά το πηρούνι</a:t>
            </a:r>
          </a:p>
          <a:p>
            <a:r>
              <a:rPr lang="el-GR" dirty="0"/>
              <a:t>Μπορεί να ανοίξει μια κλειδαριά</a:t>
            </a:r>
            <a:endParaRPr lang="en-GB"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lstStyle/>
          <a:p>
            <a:r>
              <a:rPr lang="el-GR" b="1" dirty="0" smtClean="0"/>
              <a:t>4-5 ετών</a:t>
            </a:r>
            <a:endParaRPr lang="en-US" b="1" dirty="0"/>
          </a:p>
        </p:txBody>
      </p:sp>
    </p:spTree>
    <p:extLst>
      <p:ext uri="{BB962C8B-B14F-4D97-AF65-F5344CB8AC3E}">
        <p14:creationId xmlns="" xmlns:p14="http://schemas.microsoft.com/office/powerpoint/2010/main" val="4249840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ox(in)">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ox(in)">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dirty="0"/>
              <a:t>Μπορεί να χειριστεί το ψαλίδι με μεγάλη επιδεξιότητα και να κόψει σχήματα και εικόνες. </a:t>
            </a:r>
          </a:p>
          <a:p>
            <a:r>
              <a:rPr lang="el-GR" dirty="0"/>
              <a:t>Παρουσιάζει μεγάλη επιδεξιότητα κατά τη γραφή, όπου πλέον χρησιμοποιεί μόνο τους </a:t>
            </a:r>
            <a:r>
              <a:rPr lang="el-GR" dirty="0" smtClean="0"/>
              <a:t>μύες </a:t>
            </a:r>
            <a:r>
              <a:rPr lang="el-GR" dirty="0"/>
              <a:t>της άκρας χείρας και των δαχτύλων, μπορεί να αντιγράψει όλα τα κεφαλαία και τους αριθμούς, να </a:t>
            </a:r>
            <a:r>
              <a:rPr lang="el-GR" dirty="0" smtClean="0"/>
              <a:t>γράφει </a:t>
            </a:r>
            <a:r>
              <a:rPr lang="el-GR" dirty="0"/>
              <a:t>το όνομά </a:t>
            </a:r>
            <a:r>
              <a:rPr lang="el-GR" dirty="0" smtClean="0"/>
              <a:t>του και </a:t>
            </a:r>
            <a:r>
              <a:rPr lang="el-GR" dirty="0"/>
              <a:t>να χρωματίζει στο πλαίσιο</a:t>
            </a:r>
          </a:p>
          <a:p>
            <a:r>
              <a:rPr lang="el-GR" dirty="0"/>
              <a:t>Μπορεί να χρησιμοποιήσει </a:t>
            </a:r>
            <a:r>
              <a:rPr lang="el-GR" dirty="0" smtClean="0"/>
              <a:t>μαχαίρι, </a:t>
            </a:r>
            <a:r>
              <a:rPr lang="el-GR" dirty="0"/>
              <a:t>για να απλώσει το βούτυρο ή να κόψει μαλακά φαγητά. </a:t>
            </a:r>
            <a:endParaRPr lang="en-GB"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lstStyle/>
          <a:p>
            <a:r>
              <a:rPr lang="el-GR" b="1" dirty="0" smtClean="0"/>
              <a:t>5-6 ετών</a:t>
            </a:r>
            <a:endParaRPr lang="en-US" b="1" dirty="0"/>
          </a:p>
        </p:txBody>
      </p:sp>
    </p:spTree>
    <p:extLst>
      <p:ext uri="{BB962C8B-B14F-4D97-AF65-F5344CB8AC3E}">
        <p14:creationId xmlns="" xmlns:p14="http://schemas.microsoft.com/office/powerpoint/2010/main" val="1104236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l-GR" dirty="0" smtClean="0"/>
              <a:t>ΗΧΟΣ/ΑΚΟΗ</a:t>
            </a:r>
          </a:p>
          <a:p>
            <a:r>
              <a:rPr lang="el-GR" dirty="0" smtClean="0"/>
              <a:t>Να </a:t>
            </a:r>
            <a:r>
              <a:rPr lang="el-GR" dirty="0"/>
              <a:t>υπάρχει διάγνωση προβλήματος ακοής σε κάποια </a:t>
            </a:r>
            <a:r>
              <a:rPr lang="el-GR" dirty="0" err="1"/>
              <a:t>δεδομένη</a:t>
            </a:r>
            <a:r>
              <a:rPr lang="el-GR" dirty="0"/>
              <a:t> </a:t>
            </a:r>
            <a:r>
              <a:rPr lang="el-GR" dirty="0" err="1" smtClean="0"/>
              <a:t>στιγμή</a:t>
            </a:r>
            <a:endParaRPr lang="el-GR" dirty="0" smtClean="0"/>
          </a:p>
          <a:p>
            <a:r>
              <a:rPr lang="el-GR" dirty="0" smtClean="0"/>
              <a:t> </a:t>
            </a:r>
            <a:r>
              <a:rPr lang="el-GR" dirty="0"/>
              <a:t>• Να αντιδρά σε ανεπάντεχους ήχους</a:t>
            </a:r>
            <a:br>
              <a:rPr lang="el-GR" dirty="0"/>
            </a:br>
            <a:r>
              <a:rPr lang="el-GR" dirty="0"/>
              <a:t>• Να φοβάται ορισμένους ήχους</a:t>
            </a:r>
            <a:br>
              <a:rPr lang="el-GR" dirty="0"/>
            </a:br>
            <a:r>
              <a:rPr lang="el-GR" dirty="0"/>
              <a:t>• Να διασπάται από ορισμένους ήχους </a:t>
            </a:r>
          </a:p>
          <a:p>
            <a:r>
              <a:rPr lang="el-GR" dirty="0"/>
              <a:t>• Να μη μπορεί να προσδιορίσει την πηγή του ήχου</a:t>
            </a:r>
            <a:br>
              <a:rPr lang="el-GR" dirty="0"/>
            </a:br>
            <a:r>
              <a:rPr lang="el-GR" dirty="0"/>
              <a:t>• Να προκαλεί ο ίδιος ήχους</a:t>
            </a:r>
            <a:br>
              <a:rPr lang="el-GR" dirty="0"/>
            </a:br>
            <a:r>
              <a:rPr lang="el-GR" dirty="0"/>
              <a:t>• Να του αρέσουν ήχοι που είναι συνεχείς και επισκιάζουν τους εξωτερικούς ήχους</a:t>
            </a:r>
            <a:br>
              <a:rPr lang="el-GR" dirty="0"/>
            </a:br>
            <a:endParaRPr lang="el-GR" dirty="0"/>
          </a:p>
          <a:p>
            <a:endParaRPr lang="en-US" dirty="0"/>
          </a:p>
        </p:txBody>
      </p:sp>
      <p:sp>
        <p:nvSpPr>
          <p:cNvPr id="4" name="Footer Placeholder 3" hidden="1"/>
          <p:cNvSpPr>
            <a:spLocks noGrp="1"/>
          </p:cNvSpPr>
          <p:nvPr>
            <p:ph type="ftr" sz="quarter" idx="11"/>
          </p:nvPr>
        </p:nvSpPr>
        <p:spPr/>
        <p:txBody>
          <a:bodyPr/>
          <a:lstStyle/>
          <a:p>
            <a:endParaRPr lang="en-US" dirty="0"/>
          </a:p>
        </p:txBody>
      </p:sp>
      <p:sp>
        <p:nvSpPr>
          <p:cNvPr id="2" name="Title 1"/>
          <p:cNvSpPr>
            <a:spLocks noGrp="1"/>
          </p:cNvSpPr>
          <p:nvPr>
            <p:ph type="title"/>
          </p:nvPr>
        </p:nvSpPr>
        <p:spPr/>
        <p:txBody>
          <a:bodyPr/>
          <a:lstStyle/>
          <a:p>
            <a:r>
              <a:rPr lang="el-GR" b="1" dirty="0" smtClean="0"/>
              <a:t>Αισθητηριακές Προκλήσεις</a:t>
            </a:r>
            <a:endParaRPr lang="en-US" b="1" dirty="0"/>
          </a:p>
        </p:txBody>
      </p:sp>
    </p:spTree>
    <p:extLst>
      <p:ext uri="{BB962C8B-B14F-4D97-AF65-F5344CB8AC3E}">
        <p14:creationId xmlns="" xmlns:p14="http://schemas.microsoft.com/office/powerpoint/2010/main" val="2615720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1600200"/>
            <a:ext cx="10661333" cy="4850144"/>
          </a:xfrm>
        </p:spPr>
        <p:txBody>
          <a:bodyPr>
            <a:normAutofit fontScale="85000" lnSpcReduction="20000"/>
          </a:bodyPr>
          <a:lstStyle/>
          <a:p>
            <a:r>
              <a:rPr lang="el-GR" dirty="0" smtClean="0"/>
              <a:t>Να </a:t>
            </a:r>
            <a:r>
              <a:rPr lang="el-GR" dirty="0"/>
              <a:t>υπάρχει διάγνωση προβλήματος όρασης</a:t>
            </a:r>
            <a:br>
              <a:rPr lang="el-GR" dirty="0"/>
            </a:br>
            <a:r>
              <a:rPr lang="el-GR" dirty="0"/>
              <a:t>• Να είναι ευαίσθητος στο φως</a:t>
            </a:r>
            <a:br>
              <a:rPr lang="el-GR" dirty="0"/>
            </a:br>
            <a:r>
              <a:rPr lang="el-GR" dirty="0"/>
              <a:t>• Να αποφεύγει τη βλεμματική επαφή</a:t>
            </a:r>
            <a:br>
              <a:rPr lang="el-GR" dirty="0"/>
            </a:br>
            <a:r>
              <a:rPr lang="el-GR" dirty="0"/>
              <a:t>• Να διασπάται από λίγα ή πάρα πολλά οπτικά ερεθίσματα </a:t>
            </a:r>
            <a:endParaRPr lang="el-GR" dirty="0" smtClean="0"/>
          </a:p>
          <a:p>
            <a:pPr marL="0" indent="0">
              <a:buNone/>
            </a:pPr>
            <a:r>
              <a:rPr lang="el-GR" dirty="0" smtClean="0"/>
              <a:t>	• </a:t>
            </a:r>
            <a:r>
              <a:rPr lang="el-GR" dirty="0"/>
              <a:t>Του αρέσει να βλέπει κινούμενα οπτικά αντικείμενα </a:t>
            </a:r>
          </a:p>
          <a:p>
            <a:r>
              <a:rPr lang="el-GR" dirty="0"/>
              <a:t>• Έχει δυσκολία στην ιχνηλασία</a:t>
            </a:r>
            <a:br>
              <a:rPr lang="el-GR" dirty="0"/>
            </a:br>
            <a:r>
              <a:rPr lang="el-GR" dirty="0"/>
              <a:t>• Διεγείρεται με την ποικιλία οπτικών ερεθισμάτων</a:t>
            </a:r>
            <a:br>
              <a:rPr lang="el-GR" dirty="0"/>
            </a:br>
            <a:r>
              <a:rPr lang="el-GR" dirty="0"/>
              <a:t>• Έχει δυσκολία με τις σκάλες ή τα ύψη</a:t>
            </a:r>
            <a:br>
              <a:rPr lang="el-GR" dirty="0"/>
            </a:br>
            <a:r>
              <a:rPr lang="el-GR" dirty="0"/>
              <a:t>• Του αρέσουν τα σχήματα</a:t>
            </a:r>
            <a:br>
              <a:rPr lang="el-GR" dirty="0"/>
            </a:br>
            <a:r>
              <a:rPr lang="el-GR" dirty="0"/>
              <a:t>• </a:t>
            </a:r>
            <a:r>
              <a:rPr lang="el-GR" dirty="0" err="1" smtClean="0"/>
              <a:t>Αναστατώνεται</a:t>
            </a:r>
            <a:r>
              <a:rPr lang="el-GR" dirty="0" smtClean="0"/>
              <a:t>, </a:t>
            </a:r>
            <a:r>
              <a:rPr lang="el-GR" dirty="0"/>
              <a:t>όταν τα αντικείμενα φαίνονται διαφορετικά</a:t>
            </a:r>
            <a:br>
              <a:rPr lang="el-GR" dirty="0"/>
            </a:br>
            <a:r>
              <a:rPr lang="el-GR" dirty="0"/>
              <a:t>• Αποφασίζει για την τροφή την ενδυμασία και τα αντικείμενα από την όψη τους • Τακτοποιεί το χώρο με τέτοιο τρόπο και μπορεί να πει αν κάτι δεν είναι στη θέση του</a:t>
            </a:r>
            <a:br>
              <a:rPr lang="el-GR" dirty="0"/>
            </a:br>
            <a:r>
              <a:rPr lang="el-GR" dirty="0"/>
              <a:t>• Εξετάζει με προσοχή τα αντικείμενα ή τα χέρια</a:t>
            </a:r>
            <a:br>
              <a:rPr lang="el-GR" dirty="0"/>
            </a:br>
            <a:r>
              <a:rPr lang="el-GR" dirty="0"/>
              <a:t>• Του αρέσει η τηλεόραση και το βίντεο</a:t>
            </a:r>
            <a:br>
              <a:rPr lang="el-GR" dirty="0"/>
            </a:br>
            <a:endParaRPr lang="el-GR"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lstStyle/>
          <a:p>
            <a:r>
              <a:rPr lang="el-GR" b="1" dirty="0" smtClean="0"/>
              <a:t>Όραση</a:t>
            </a:r>
            <a:endParaRPr lang="en-US" b="1" dirty="0"/>
          </a:p>
        </p:txBody>
      </p:sp>
    </p:spTree>
    <p:extLst>
      <p:ext uri="{BB962C8B-B14F-4D97-AF65-F5344CB8AC3E}">
        <p14:creationId xmlns="" xmlns:p14="http://schemas.microsoft.com/office/powerpoint/2010/main" val="4268117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l-GR" dirty="0"/>
              <a:t>Είναι ευαίσθητος στις μυρωδιές</a:t>
            </a:r>
            <a:br>
              <a:rPr lang="el-GR" dirty="0"/>
            </a:br>
            <a:r>
              <a:rPr lang="el-GR" dirty="0"/>
              <a:t>• Μυρίζει τα αντικείμενα, τις τροφές, τους ανθρώπους </a:t>
            </a:r>
            <a:endParaRPr lang="el-GR" dirty="0" smtClean="0"/>
          </a:p>
          <a:p>
            <a:pPr marL="0" indent="0">
              <a:buNone/>
            </a:pPr>
            <a:r>
              <a:rPr lang="el-GR" dirty="0"/>
              <a:t>	</a:t>
            </a:r>
            <a:r>
              <a:rPr lang="el-GR" dirty="0" smtClean="0"/>
              <a:t>• Εξερευνά </a:t>
            </a:r>
            <a:r>
              <a:rPr lang="el-GR" dirty="0"/>
              <a:t>το περιβάλλον με την όσφρηση</a:t>
            </a:r>
            <a:br>
              <a:rPr lang="el-GR" dirty="0"/>
            </a:br>
            <a:r>
              <a:rPr lang="el-GR" dirty="0" smtClean="0"/>
              <a:t>	• Αντιδρά </a:t>
            </a:r>
            <a:r>
              <a:rPr lang="el-GR" dirty="0"/>
              <a:t>έντονα σε μερικές οσμές</a:t>
            </a:r>
            <a:br>
              <a:rPr lang="el-GR" dirty="0"/>
            </a:br>
            <a:r>
              <a:rPr lang="el-GR" dirty="0" smtClean="0"/>
              <a:t>	• Αγνοεί </a:t>
            </a:r>
            <a:r>
              <a:rPr lang="el-GR" dirty="0"/>
              <a:t>δυνατές μυρωδιές</a:t>
            </a:r>
            <a:br>
              <a:rPr lang="el-GR" dirty="0"/>
            </a:br>
            <a:endParaRPr lang="el-GR" dirty="0"/>
          </a:p>
          <a:p>
            <a:endParaRPr lang="en-US"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lstStyle/>
          <a:p>
            <a:r>
              <a:rPr lang="el-GR" b="1" dirty="0" smtClean="0"/>
              <a:t>Μυρωδιές/Όσφρηση</a:t>
            </a:r>
            <a:endParaRPr lang="en-US" b="1" dirty="0"/>
          </a:p>
        </p:txBody>
      </p:sp>
    </p:spTree>
    <p:extLst>
      <p:ext uri="{BB962C8B-B14F-4D97-AF65-F5344CB8AC3E}">
        <p14:creationId xmlns="" xmlns:p14="http://schemas.microsoft.com/office/powerpoint/2010/main" val="17478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1600201"/>
            <a:ext cx="10661333" cy="5109889"/>
          </a:xfrm>
        </p:spPr>
        <p:txBody>
          <a:bodyPr>
            <a:normAutofit fontScale="77500" lnSpcReduction="20000"/>
          </a:bodyPr>
          <a:lstStyle/>
          <a:p>
            <a:r>
              <a:rPr lang="el-GR" dirty="0"/>
              <a:t>Είναι αμυντικός όταν τον αγγίζουν</a:t>
            </a:r>
            <a:br>
              <a:rPr lang="el-GR" dirty="0"/>
            </a:br>
            <a:r>
              <a:rPr lang="el-GR" dirty="0"/>
              <a:t>• Προτιμάει το έντονο πιάσιμο από το απαλό</a:t>
            </a:r>
            <a:br>
              <a:rPr lang="el-GR" dirty="0"/>
            </a:br>
            <a:r>
              <a:rPr lang="el-GR" dirty="0"/>
              <a:t>• Πρέπει να γνωρίζει από πριν ότι κάποιος θα τον αγγίξει • Εισάγει το αγκάλιασμα, το κανάκεμα</a:t>
            </a:r>
            <a:br>
              <a:rPr lang="el-GR" dirty="0"/>
            </a:br>
            <a:r>
              <a:rPr lang="el-GR" dirty="0"/>
              <a:t>• Γίνεται ευεραίσθητος αν το σπρώξουν ή τον αγγίξουν</a:t>
            </a:r>
            <a:br>
              <a:rPr lang="el-GR" dirty="0"/>
            </a:br>
            <a:r>
              <a:rPr lang="el-GR" dirty="0"/>
              <a:t>• Δεν του αρέσει η αίσθηση κάποιων υφασμάτων </a:t>
            </a:r>
          </a:p>
          <a:p>
            <a:r>
              <a:rPr lang="el-GR" dirty="0" smtClean="0"/>
              <a:t>• </a:t>
            </a:r>
            <a:r>
              <a:rPr lang="el-GR" dirty="0"/>
              <a:t>Αρνείται να αγγίξει ορισμένα πράγματα.</a:t>
            </a:r>
            <a:br>
              <a:rPr lang="el-GR" dirty="0"/>
            </a:br>
            <a:r>
              <a:rPr lang="el-GR" dirty="0"/>
              <a:t>• Είναι ευαίσθητος σε ορισμένα ρούχα</a:t>
            </a:r>
            <a:br>
              <a:rPr lang="el-GR" dirty="0"/>
            </a:br>
            <a:r>
              <a:rPr lang="el-GR" dirty="0"/>
              <a:t>• Δεν ντύνεται σύμφωνα με τη θερμοκρασία</a:t>
            </a:r>
            <a:br>
              <a:rPr lang="el-GR" dirty="0"/>
            </a:br>
            <a:r>
              <a:rPr lang="el-GR" dirty="0"/>
              <a:t>• Δεν του αρέσει να πλένεται</a:t>
            </a:r>
            <a:br>
              <a:rPr lang="el-GR" dirty="0"/>
            </a:br>
            <a:r>
              <a:rPr lang="el-GR" dirty="0"/>
              <a:t>• Του αρέσει να παίζει με το νερό</a:t>
            </a:r>
            <a:br>
              <a:rPr lang="el-GR" dirty="0"/>
            </a:br>
            <a:r>
              <a:rPr lang="el-GR" dirty="0"/>
              <a:t>• Βάζει στο στόμα του αντικείμενα ή υφάσματα</a:t>
            </a:r>
            <a:br>
              <a:rPr lang="el-GR" dirty="0"/>
            </a:br>
            <a:r>
              <a:rPr lang="el-GR" dirty="0"/>
              <a:t>• Αρνείται να περπατήσει σε συγκεκριμένες επιφάνειες</a:t>
            </a:r>
            <a:br>
              <a:rPr lang="el-GR" dirty="0"/>
            </a:br>
            <a:r>
              <a:rPr lang="el-GR" dirty="0"/>
              <a:t>• Δείχνει να έχει δυσκολίες με την αντίληψη του βάθους</a:t>
            </a:r>
            <a:br>
              <a:rPr lang="el-GR" dirty="0"/>
            </a:br>
            <a:r>
              <a:rPr lang="el-GR" dirty="0"/>
              <a:t>• Δεν του αρέσει να του αγγίζουν τα μαλλιά, το πρόσωπο, ή το στόμα </a:t>
            </a:r>
            <a:endParaRPr lang="el-GR" dirty="0" smtClean="0"/>
          </a:p>
          <a:p>
            <a:pPr marL="0" indent="0">
              <a:buNone/>
            </a:pPr>
            <a:r>
              <a:rPr lang="el-GR" dirty="0"/>
              <a:t>	</a:t>
            </a:r>
            <a:r>
              <a:rPr lang="el-GR" dirty="0" smtClean="0"/>
              <a:t>• </a:t>
            </a:r>
            <a:r>
              <a:rPr lang="el-GR" dirty="0"/>
              <a:t>Εκνευρίζεται όταν τα χέρια του έχουν κόλλα</a:t>
            </a:r>
            <a:br>
              <a:rPr lang="el-GR" dirty="0"/>
            </a:br>
            <a:endParaRPr lang="en-US"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lstStyle/>
          <a:p>
            <a:r>
              <a:rPr lang="el-GR" b="1" dirty="0" smtClean="0"/>
              <a:t>Άγγιγμα/Αφή</a:t>
            </a:r>
            <a:endParaRPr lang="en-US" b="1" dirty="0"/>
          </a:p>
        </p:txBody>
      </p:sp>
    </p:spTree>
    <p:extLst>
      <p:ext uri="{BB962C8B-B14F-4D97-AF65-F5344CB8AC3E}">
        <p14:creationId xmlns="" xmlns:p14="http://schemas.microsoft.com/office/powerpoint/2010/main" val="2313762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l-GR" dirty="0"/>
              <a:t>Έχει δυσκολίες με το φαγητό</a:t>
            </a:r>
            <a:br>
              <a:rPr lang="el-GR" dirty="0"/>
            </a:br>
            <a:r>
              <a:rPr lang="el-GR" dirty="0"/>
              <a:t>• Δεν του αρέσουν ορισμένες τροφές / υφές </a:t>
            </a:r>
            <a:endParaRPr lang="el-GR" dirty="0" smtClean="0"/>
          </a:p>
          <a:p>
            <a:pPr marL="0" indent="0">
              <a:buNone/>
            </a:pPr>
            <a:r>
              <a:rPr lang="el-GR" dirty="0" smtClean="0"/>
              <a:t>• </a:t>
            </a:r>
            <a:r>
              <a:rPr lang="el-GR" dirty="0"/>
              <a:t>Τρώει μόνο ορισμένες τροφές</a:t>
            </a:r>
            <a:br>
              <a:rPr lang="el-GR" dirty="0"/>
            </a:br>
            <a:r>
              <a:rPr lang="el-GR" dirty="0"/>
              <a:t>• Δοκιμάζει πράγματα που δεν τρώγονται</a:t>
            </a:r>
            <a:br>
              <a:rPr lang="el-GR" dirty="0"/>
            </a:br>
            <a:r>
              <a:rPr lang="el-GR" dirty="0"/>
              <a:t>• Εξερευνά το περιβάλλον με τη γεύση</a:t>
            </a:r>
            <a:br>
              <a:rPr lang="el-GR" dirty="0"/>
            </a:br>
            <a:endParaRPr lang="el-GR"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lstStyle/>
          <a:p>
            <a:r>
              <a:rPr lang="el-GR" b="1" dirty="0" smtClean="0"/>
              <a:t>Γεύση</a:t>
            </a:r>
            <a:endParaRPr lang="en-US" b="1" dirty="0"/>
          </a:p>
        </p:txBody>
      </p:sp>
    </p:spTree>
    <p:extLst>
      <p:ext uri="{BB962C8B-B14F-4D97-AF65-F5344CB8AC3E}">
        <p14:creationId xmlns="" xmlns:p14="http://schemas.microsoft.com/office/powerpoint/2010/main" val="3741260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l-GR" dirty="0"/>
              <a:t>Δείχνει έντρομος στον αέρα</a:t>
            </a:r>
            <a:br>
              <a:rPr lang="el-GR" dirty="0"/>
            </a:br>
            <a:r>
              <a:rPr lang="el-GR" dirty="0"/>
              <a:t>• Τεντώνεται προς τα πίσω όταν κρατούν ή τον κινούν</a:t>
            </a:r>
            <a:br>
              <a:rPr lang="el-GR" dirty="0"/>
            </a:br>
            <a:r>
              <a:rPr lang="el-GR" dirty="0"/>
              <a:t>• Στριφογυρίζει γύρω από τον εαυτό του</a:t>
            </a:r>
            <a:br>
              <a:rPr lang="el-GR" dirty="0"/>
            </a:br>
            <a:r>
              <a:rPr lang="el-GR" dirty="0"/>
              <a:t>• Κινεί έντονα μέρη του σώματός του</a:t>
            </a:r>
            <a:br>
              <a:rPr lang="el-GR" dirty="0"/>
            </a:br>
            <a:r>
              <a:rPr lang="el-GR" dirty="0"/>
              <a:t>• Του αρέσει να κουνιέται μπρος πίσω να τον κουνούν στην κούνια ή να τον στριφογυρίζουν</a:t>
            </a:r>
            <a:br>
              <a:rPr lang="el-GR" dirty="0"/>
            </a:br>
            <a:r>
              <a:rPr lang="el-GR" dirty="0"/>
              <a:t>• Περπατάει στις μύτες των ποδιών του</a:t>
            </a:r>
            <a:br>
              <a:rPr lang="el-GR" dirty="0"/>
            </a:br>
            <a:r>
              <a:rPr lang="el-GR" dirty="0"/>
              <a:t>• Δείχνει αδέξιος και πέφτει πάνω στα πράγματα</a:t>
            </a:r>
            <a:br>
              <a:rPr lang="el-GR" dirty="0"/>
            </a:br>
            <a:r>
              <a:rPr lang="el-GR" dirty="0"/>
              <a:t>• Σκαρφαλώνει συχνά και δεν πέφτει</a:t>
            </a:r>
            <a:br>
              <a:rPr lang="el-GR" dirty="0"/>
            </a:br>
            <a:r>
              <a:rPr lang="el-GR" dirty="0"/>
              <a:t>• Αποφεύγει τις ασκήσεις ισορροπίας</a:t>
            </a:r>
            <a:br>
              <a:rPr lang="el-GR" dirty="0"/>
            </a:br>
            <a:endParaRPr lang="el-GR" dirty="0"/>
          </a:p>
          <a:p>
            <a:endParaRPr lang="en-US"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lstStyle/>
          <a:p>
            <a:r>
              <a:rPr lang="el-GR" b="1" dirty="0" smtClean="0"/>
              <a:t>Κίνηση/Αιθουσαίο</a:t>
            </a:r>
            <a:endParaRPr lang="en-US" b="1" dirty="0"/>
          </a:p>
        </p:txBody>
      </p:sp>
    </p:spTree>
    <p:extLst>
      <p:ext uri="{BB962C8B-B14F-4D97-AF65-F5344CB8AC3E}">
        <p14:creationId xmlns="" xmlns:p14="http://schemas.microsoft.com/office/powerpoint/2010/main" val="1212907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238126"/>
            <a:ext cx="10661333" cy="5888038"/>
          </a:xfrm>
        </p:spPr>
        <p:txBody>
          <a:bodyPr>
            <a:normAutofit/>
          </a:bodyPr>
          <a:lstStyle/>
          <a:p>
            <a:r>
              <a:rPr lang="el-GR" dirty="0" smtClean="0"/>
              <a:t>Ο μαθητής </a:t>
            </a:r>
            <a:r>
              <a:rPr lang="el-GR" b="1" dirty="0" smtClean="0"/>
              <a:t>θα πρέπει να ενημερωθεί </a:t>
            </a:r>
            <a:r>
              <a:rPr lang="el-GR" dirty="0" smtClean="0"/>
              <a:t>για αυτό που πρόκειται να γίνει, ώστε να αισθάνεται ψυχολικά άνετα και επιπλέον ευχάριστα σε αυτή τη διαδικασία. </a:t>
            </a:r>
          </a:p>
          <a:p>
            <a:r>
              <a:rPr lang="el-GR" dirty="0" smtClean="0"/>
              <a:t>Η αξιολόγηση είναι </a:t>
            </a:r>
            <a:r>
              <a:rPr lang="el-GR" b="1" dirty="0" smtClean="0"/>
              <a:t>ατομική</a:t>
            </a:r>
            <a:r>
              <a:rPr lang="el-GR" dirty="0" smtClean="0"/>
              <a:t> και πρέπει να γίνεται σε χώρο στον οποίο δεν υπάρχουν άλλα άτομα</a:t>
            </a:r>
          </a:p>
          <a:p>
            <a:r>
              <a:rPr lang="el-GR" dirty="0" smtClean="0"/>
              <a:t>Η </a:t>
            </a:r>
            <a:r>
              <a:rPr lang="el-GR" b="1" dirty="0" smtClean="0"/>
              <a:t>μαγνητοφώνηση</a:t>
            </a:r>
            <a:r>
              <a:rPr lang="el-GR" dirty="0" smtClean="0"/>
              <a:t> κομματιών της </a:t>
            </a:r>
            <a:r>
              <a:rPr lang="el-GR" dirty="0" err="1" smtClean="0"/>
              <a:t>αξιολογητικής</a:t>
            </a:r>
            <a:r>
              <a:rPr lang="el-GR" dirty="0" smtClean="0"/>
              <a:t> διαδικασίας, όπως είναι η αξιολόγηση της ανάγνωσης ή της αναγνωστικής ικανότητας </a:t>
            </a:r>
            <a:r>
              <a:rPr lang="el-GR" b="1" dirty="0" smtClean="0"/>
              <a:t>συνίσταται πάντα με τη σύμφωνη</a:t>
            </a:r>
            <a:r>
              <a:rPr lang="el-GR" b="1" dirty="0" smtClean="0">
                <a:solidFill>
                  <a:srgbClr val="FF0000"/>
                </a:solidFill>
              </a:rPr>
              <a:t> </a:t>
            </a:r>
            <a:r>
              <a:rPr lang="el-GR" b="1" dirty="0" smtClean="0"/>
              <a:t>γνώμη του ατόμου</a:t>
            </a:r>
          </a:p>
          <a:p>
            <a:pPr marL="0" indent="0">
              <a:buNone/>
            </a:pPr>
            <a:endParaRPr lang="en-US" dirty="0"/>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 xmlns:p14="http://schemas.microsoft.com/office/powerpoint/2010/main" val="3446504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dirty="0" smtClean="0"/>
              <a:t>Δυσκολεύεται </a:t>
            </a:r>
            <a:r>
              <a:rPr lang="el-GR" dirty="0"/>
              <a:t>σε δραστηριότητες με μολύβι και </a:t>
            </a:r>
            <a:r>
              <a:rPr lang="el-GR" dirty="0" err="1"/>
              <a:t>χαρτί</a:t>
            </a:r>
            <a:r>
              <a:rPr lang="el-GR" dirty="0"/>
              <a:t> </a:t>
            </a:r>
            <a:endParaRPr lang="el-GR" dirty="0" smtClean="0"/>
          </a:p>
          <a:p>
            <a:pPr marL="0" indent="0">
              <a:buNone/>
            </a:pPr>
            <a:r>
              <a:rPr lang="el-GR" dirty="0" smtClean="0"/>
              <a:t>• </a:t>
            </a:r>
            <a:r>
              <a:rPr lang="el-GR" dirty="0"/>
              <a:t>Έχει δυσκολία με την αίσθηση του χρόνου</a:t>
            </a:r>
            <a:br>
              <a:rPr lang="el-GR" dirty="0"/>
            </a:br>
            <a:r>
              <a:rPr lang="el-GR" dirty="0"/>
              <a:t>• Έχει δυσκολία με τη θέση του σώματός του στο </a:t>
            </a:r>
            <a:r>
              <a:rPr lang="el-GR" dirty="0" err="1"/>
              <a:t>χώρο</a:t>
            </a:r>
            <a:r>
              <a:rPr lang="el-GR" dirty="0"/>
              <a:t> </a:t>
            </a:r>
            <a:endParaRPr lang="el-GR" dirty="0" smtClean="0"/>
          </a:p>
          <a:p>
            <a:pPr marL="0" indent="0">
              <a:buNone/>
            </a:pPr>
            <a:r>
              <a:rPr lang="el-GR" dirty="0" smtClean="0"/>
              <a:t>• </a:t>
            </a:r>
            <a:r>
              <a:rPr lang="el-GR" dirty="0"/>
              <a:t>Βασίζεται στη γνώση του για τη θέση των επίπλων </a:t>
            </a:r>
          </a:p>
          <a:p>
            <a:pPr marL="0" indent="0">
              <a:buNone/>
            </a:pPr>
            <a:r>
              <a:rPr lang="el-GR" dirty="0"/>
              <a:t>• Έχει δυσκολία με τη χρησιμοποίηση μερικών εργαλείων</a:t>
            </a:r>
            <a:br>
              <a:rPr lang="el-GR" dirty="0"/>
            </a:br>
            <a:r>
              <a:rPr lang="el-GR" dirty="0"/>
              <a:t>• Έχει δυσκολία στην οργάνωση των υλικών και να τα </a:t>
            </a:r>
            <a:r>
              <a:rPr lang="el-GR" dirty="0" err="1"/>
              <a:t>αποσύρει</a:t>
            </a:r>
            <a:r>
              <a:rPr lang="el-GR" dirty="0"/>
              <a:t> </a:t>
            </a:r>
            <a:r>
              <a:rPr lang="el-GR" dirty="0" err="1" smtClean="0"/>
              <a:t>κατάλληλα</a:t>
            </a:r>
            <a:endParaRPr lang="el-GR" dirty="0" smtClean="0"/>
          </a:p>
          <a:p>
            <a:pPr marL="0" indent="0">
              <a:buNone/>
            </a:pPr>
            <a:r>
              <a:rPr lang="el-GR" dirty="0" smtClean="0"/>
              <a:t> </a:t>
            </a:r>
            <a:r>
              <a:rPr lang="el-GR" dirty="0"/>
              <a:t>• Διασπάται από τις πόρτες, τα ανοιχτά ντουλάπια, τις τρύπες ή την </a:t>
            </a:r>
            <a:r>
              <a:rPr lang="el-GR" dirty="0" err="1" smtClean="0"/>
              <a:t>κίνηση</a:t>
            </a:r>
            <a:endParaRPr lang="el-GR" dirty="0" smtClean="0"/>
          </a:p>
          <a:p>
            <a:pPr marL="0" indent="0">
              <a:buNone/>
            </a:pPr>
            <a:r>
              <a:rPr lang="el-GR" dirty="0" smtClean="0"/>
              <a:t> </a:t>
            </a:r>
            <a:r>
              <a:rPr lang="el-GR" dirty="0"/>
              <a:t>• Κάτι άλλο </a:t>
            </a:r>
          </a:p>
          <a:p>
            <a:endParaRPr lang="en-US"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lstStyle/>
          <a:p>
            <a:r>
              <a:rPr lang="el-GR" b="1" dirty="0" smtClean="0"/>
              <a:t>Αντίληψη της Κίνησης</a:t>
            </a:r>
            <a:endParaRPr lang="en-US" b="1" dirty="0"/>
          </a:p>
        </p:txBody>
      </p:sp>
    </p:spTree>
    <p:extLst>
      <p:ext uri="{BB962C8B-B14F-4D97-AF65-F5344CB8AC3E}">
        <p14:creationId xmlns="" xmlns:p14="http://schemas.microsoft.com/office/powerpoint/2010/main" val="2852007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ox(in)">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dirty="0" smtClean="0"/>
              <a:t>Προσωπική οργάνωση/αυτοέλεγχος</a:t>
            </a:r>
          </a:p>
          <a:p>
            <a:r>
              <a:rPr lang="el-GR" dirty="0" smtClean="0"/>
              <a:t>Αμοιβαία Συναλλαγή</a:t>
            </a:r>
          </a:p>
          <a:p>
            <a:r>
              <a:rPr lang="el-GR" dirty="0" smtClean="0"/>
              <a:t>Κατάλληλη ανταπόδοση της κοινωνικής συναλλαγής</a:t>
            </a:r>
          </a:p>
          <a:p>
            <a:r>
              <a:rPr lang="el-GR" dirty="0" smtClean="0"/>
              <a:t>Τρόπος συναλλαγής</a:t>
            </a:r>
          </a:p>
          <a:p>
            <a:r>
              <a:rPr lang="el-GR" dirty="0" smtClean="0"/>
              <a:t>Συγκεκριμένη συμπεριφορά κατά τη μάθηση</a:t>
            </a:r>
          </a:p>
          <a:p>
            <a:r>
              <a:rPr lang="el-GR" dirty="0" smtClean="0"/>
              <a:t>Αφηρημένες κοινωνικές έννοιες</a:t>
            </a:r>
          </a:p>
          <a:p>
            <a:r>
              <a:rPr lang="el-GR" dirty="0" smtClean="0"/>
              <a:t>Συμπεριφορά στην ομάδα</a:t>
            </a:r>
            <a:endParaRPr lang="en-US"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lstStyle/>
          <a:p>
            <a:r>
              <a:rPr lang="el-GR" b="1" dirty="0" smtClean="0"/>
              <a:t>Κοινωνική Οργάνωση</a:t>
            </a:r>
            <a:endParaRPr lang="en-US" b="1" dirty="0"/>
          </a:p>
        </p:txBody>
      </p:sp>
    </p:spTree>
    <p:extLst>
      <p:ext uri="{BB962C8B-B14F-4D97-AF65-F5344CB8AC3E}">
        <p14:creationId xmlns="" xmlns:p14="http://schemas.microsoft.com/office/powerpoint/2010/main" val="3262948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ox(in)">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ox(in)">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1600200"/>
            <a:ext cx="10661333" cy="5037738"/>
          </a:xfrm>
        </p:spPr>
        <p:txBody>
          <a:bodyPr>
            <a:normAutofit fontScale="92500" lnSpcReduction="20000"/>
          </a:bodyPr>
          <a:lstStyle/>
          <a:p>
            <a:r>
              <a:rPr lang="el-GR" dirty="0"/>
              <a:t>Δυσκολεύεται να περιμένει</a:t>
            </a:r>
            <a:br>
              <a:rPr lang="el-GR" dirty="0"/>
            </a:br>
            <a:r>
              <a:rPr lang="el-GR" dirty="0"/>
              <a:t>• Δεν τελειώνει την εργασία του</a:t>
            </a:r>
            <a:br>
              <a:rPr lang="el-GR" dirty="0"/>
            </a:br>
            <a:r>
              <a:rPr lang="el-GR" dirty="0"/>
              <a:t>• Δυσκολεύεται να φροντίσει τα πράγματά του και τα πράγματα του </a:t>
            </a:r>
            <a:r>
              <a:rPr lang="el-GR" dirty="0" smtClean="0"/>
              <a:t>σχολείου </a:t>
            </a:r>
            <a:endParaRPr lang="en-GB" dirty="0" smtClean="0"/>
          </a:p>
          <a:p>
            <a:r>
              <a:rPr lang="el-GR" dirty="0" smtClean="0"/>
              <a:t>• </a:t>
            </a:r>
            <a:r>
              <a:rPr lang="el-GR" dirty="0"/>
              <a:t>Δυσκολεύεται να μείνει σιωπηλός όταν χρειάζεται</a:t>
            </a:r>
            <a:br>
              <a:rPr lang="el-GR" dirty="0"/>
            </a:br>
            <a:r>
              <a:rPr lang="el-GR" dirty="0"/>
              <a:t>• Να μιλάει όταν του μιλούν, ιδιαίτερα όταν του κάνουν μια ερώτηση</a:t>
            </a:r>
            <a:br>
              <a:rPr lang="el-GR" dirty="0"/>
            </a:br>
            <a:r>
              <a:rPr lang="el-GR" dirty="0"/>
              <a:t>• Δυσκολεύεται να δουλέψει από μόνος του, χωρίς να ενοχλεί τους άλλους</a:t>
            </a:r>
            <a:br>
              <a:rPr lang="el-GR" dirty="0"/>
            </a:br>
            <a:r>
              <a:rPr lang="el-GR" dirty="0"/>
              <a:t>• Δυσκολεύεται να προετοιμαστεί για τις δραστηριότητες και τα μαθήματά του </a:t>
            </a:r>
            <a:endParaRPr lang="en-GB" dirty="0" smtClean="0"/>
          </a:p>
          <a:p>
            <a:r>
              <a:rPr lang="el-GR" dirty="0" smtClean="0"/>
              <a:t>• </a:t>
            </a:r>
            <a:r>
              <a:rPr lang="el-GR" dirty="0"/>
              <a:t>Δυσκολεύεται να είναι συνεπής στις εργασίες του</a:t>
            </a:r>
            <a:br>
              <a:rPr lang="el-GR" dirty="0"/>
            </a:br>
            <a:r>
              <a:rPr lang="el-GR" dirty="0"/>
              <a:t>• </a:t>
            </a:r>
            <a:r>
              <a:rPr lang="el-GR" dirty="0" smtClean="0"/>
              <a:t>Δυσκολεύεται </a:t>
            </a:r>
            <a:r>
              <a:rPr lang="el-GR" dirty="0"/>
              <a:t>να αλλάξει δραστηριότητα</a:t>
            </a:r>
            <a:br>
              <a:rPr lang="el-GR" dirty="0"/>
            </a:br>
            <a:r>
              <a:rPr lang="el-GR" dirty="0"/>
              <a:t>• </a:t>
            </a:r>
            <a:r>
              <a:rPr lang="el-GR" dirty="0" smtClean="0"/>
              <a:t>Δυσκολεύεται </a:t>
            </a:r>
            <a:r>
              <a:rPr lang="el-GR" dirty="0"/>
              <a:t>να τον διορθώσουν</a:t>
            </a:r>
            <a:br>
              <a:rPr lang="el-GR" dirty="0"/>
            </a:br>
            <a:r>
              <a:rPr lang="el-GR" dirty="0"/>
              <a:t>• </a:t>
            </a:r>
            <a:r>
              <a:rPr lang="el-GR" dirty="0" smtClean="0"/>
              <a:t>Δυσκολεύεται </a:t>
            </a:r>
            <a:r>
              <a:rPr lang="el-GR" dirty="0"/>
              <a:t>να δεχθεί ότι τα λάθη μπορεί να διορθωθούν. </a:t>
            </a:r>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normAutofit/>
          </a:bodyPr>
          <a:lstStyle/>
          <a:p>
            <a:r>
              <a:rPr lang="el-GR" b="1" dirty="0" smtClean="0"/>
              <a:t>Προσωπική Οργάνωση/Αυτοέλεγχος</a:t>
            </a:r>
            <a:endParaRPr lang="en-US" b="1" dirty="0"/>
          </a:p>
        </p:txBody>
      </p:sp>
    </p:spTree>
    <p:extLst>
      <p:ext uri="{BB962C8B-B14F-4D97-AF65-F5344CB8AC3E}">
        <p14:creationId xmlns="" xmlns:p14="http://schemas.microsoft.com/office/powerpoint/2010/main" val="2918940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1600200"/>
            <a:ext cx="10661333" cy="5124320"/>
          </a:xfrm>
        </p:spPr>
        <p:txBody>
          <a:bodyPr>
            <a:normAutofit fontScale="70000" lnSpcReduction="20000"/>
          </a:bodyPr>
          <a:lstStyle/>
          <a:p>
            <a:r>
              <a:rPr lang="el-GR" dirty="0" smtClean="0"/>
              <a:t>Δυσκολεύεται </a:t>
            </a:r>
            <a:r>
              <a:rPr lang="el-GR" dirty="0"/>
              <a:t>να μιμηθεί</a:t>
            </a:r>
            <a:br>
              <a:rPr lang="el-GR" dirty="0"/>
            </a:br>
            <a:r>
              <a:rPr lang="el-GR" dirty="0"/>
              <a:t>• να μοιραστεί</a:t>
            </a:r>
            <a:br>
              <a:rPr lang="el-GR" dirty="0"/>
            </a:br>
            <a:r>
              <a:rPr lang="el-GR" dirty="0"/>
              <a:t>• να πάρει τη σειρά του</a:t>
            </a:r>
            <a:br>
              <a:rPr lang="el-GR" dirty="0"/>
            </a:br>
            <a:r>
              <a:rPr lang="el-GR" dirty="0"/>
              <a:t>• να καθίσει και να συμμετέχει στην ομάδα • να διαπραγματευτεί </a:t>
            </a:r>
          </a:p>
          <a:p>
            <a:r>
              <a:rPr lang="el-GR" dirty="0"/>
              <a:t>• να εισάγει την κοινωνική συναλλαγή</a:t>
            </a:r>
            <a:br>
              <a:rPr lang="el-GR" dirty="0"/>
            </a:br>
            <a:r>
              <a:rPr lang="el-GR" dirty="0"/>
              <a:t>• να επιτύχει την κοινή προσοχή (δείχνω, κοιτάζω, μιλάω)</a:t>
            </a:r>
            <a:br>
              <a:rPr lang="el-GR" dirty="0"/>
            </a:br>
            <a:r>
              <a:rPr lang="el-GR" dirty="0"/>
              <a:t>• να παίξει</a:t>
            </a:r>
            <a:br>
              <a:rPr lang="el-GR" dirty="0"/>
            </a:br>
            <a:r>
              <a:rPr lang="el-GR" dirty="0"/>
              <a:t>• να χαιρετήσει</a:t>
            </a:r>
            <a:br>
              <a:rPr lang="el-GR" dirty="0"/>
            </a:br>
            <a:r>
              <a:rPr lang="el-GR" dirty="0"/>
              <a:t>• να καλοπιάσει</a:t>
            </a:r>
            <a:br>
              <a:rPr lang="el-GR" dirty="0"/>
            </a:br>
            <a:r>
              <a:rPr lang="el-GR" dirty="0"/>
              <a:t>• να προσφέρει βοήθεια, ανακούφιση</a:t>
            </a:r>
            <a:br>
              <a:rPr lang="el-GR" dirty="0"/>
            </a:br>
            <a:r>
              <a:rPr lang="el-GR" dirty="0"/>
              <a:t>• να προσκαλέσει άλλους να συμμετέχουν</a:t>
            </a:r>
            <a:br>
              <a:rPr lang="el-GR" dirty="0"/>
            </a:br>
            <a:r>
              <a:rPr lang="el-GR" dirty="0"/>
              <a:t>• να ζητήσει επιβεβαίωση, επιβράβευση</a:t>
            </a:r>
            <a:br>
              <a:rPr lang="el-GR" dirty="0"/>
            </a:br>
            <a:r>
              <a:rPr lang="el-GR" dirty="0"/>
              <a:t>• να ζητήσει μια χάρη</a:t>
            </a:r>
            <a:br>
              <a:rPr lang="el-GR" dirty="0"/>
            </a:br>
            <a:r>
              <a:rPr lang="el-GR" dirty="0"/>
              <a:t>• να κουτσομπολέψει</a:t>
            </a:r>
            <a:br>
              <a:rPr lang="el-GR" dirty="0"/>
            </a:br>
            <a:r>
              <a:rPr lang="el-GR" dirty="0"/>
              <a:t>• να τραβήξει την προσοχή με συγκεκριμένο τρόπο, σηκώνοντας το χέρι, περιμένοντας</a:t>
            </a:r>
            <a:br>
              <a:rPr lang="el-GR" dirty="0"/>
            </a:br>
            <a:r>
              <a:rPr lang="el-GR" dirty="0"/>
              <a:t>• να φροντίσει κάποιον που χτύπησε ή είναι άρρωστος, χωρίς να γελάει</a:t>
            </a:r>
            <a:br>
              <a:rPr lang="el-GR" dirty="0"/>
            </a:br>
            <a:r>
              <a:rPr lang="el-GR" dirty="0"/>
              <a:t>• να δώσει στους άλλους να καταλάβουν ότι χτύπησε ή ότι είναι άρρωστος • να ζητήσει σε κάποιον να παίξουν ή να κάνουν μια δραστηριότητα </a:t>
            </a:r>
          </a:p>
          <a:p>
            <a:endParaRPr lang="en-US"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lstStyle/>
          <a:p>
            <a:r>
              <a:rPr lang="el-GR" b="1" dirty="0" smtClean="0"/>
              <a:t>Αμοιβαία συναλλαγή</a:t>
            </a:r>
            <a:endParaRPr lang="en-US" b="1" dirty="0"/>
          </a:p>
        </p:txBody>
      </p:sp>
    </p:spTree>
    <p:extLst>
      <p:ext uri="{BB962C8B-B14F-4D97-AF65-F5344CB8AC3E}">
        <p14:creationId xmlns="" xmlns:p14="http://schemas.microsoft.com/office/powerpoint/2010/main" val="737934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dirty="0"/>
              <a:t>Δυσκολεύεται να ακούσει προσεκτικά</a:t>
            </a:r>
            <a:br>
              <a:rPr lang="el-GR" dirty="0"/>
            </a:br>
            <a:r>
              <a:rPr lang="el-GR" dirty="0"/>
              <a:t>• Να σχολιάσει πάνω σε ένα συγκεκριμένο θέμα</a:t>
            </a:r>
            <a:br>
              <a:rPr lang="el-GR" dirty="0"/>
            </a:br>
            <a:r>
              <a:rPr lang="el-GR" dirty="0"/>
              <a:t>• Να απαντήσει σε ερωτήσεις</a:t>
            </a:r>
            <a:br>
              <a:rPr lang="el-GR" dirty="0"/>
            </a:br>
            <a:r>
              <a:rPr lang="el-GR" dirty="0"/>
              <a:t>• Να χρησιμοποιήσει με αξιοπιστία το Ναι/ όχι</a:t>
            </a:r>
            <a:br>
              <a:rPr lang="el-GR" dirty="0"/>
            </a:br>
            <a:r>
              <a:rPr lang="el-GR" dirty="0"/>
              <a:t>• Να δεχτεί βοήθεια</a:t>
            </a:r>
            <a:br>
              <a:rPr lang="el-GR" dirty="0"/>
            </a:br>
            <a:r>
              <a:rPr lang="el-GR" dirty="0"/>
              <a:t>• Να αποδεχθεί ότι μερικά πράγματα </a:t>
            </a:r>
            <a:r>
              <a:rPr lang="el-GR" dirty="0" err="1"/>
              <a:t>είναι</a:t>
            </a:r>
            <a:r>
              <a:rPr lang="el-GR" dirty="0"/>
              <a:t> </a:t>
            </a:r>
            <a:r>
              <a:rPr lang="el-GR" dirty="0" err="1" smtClean="0"/>
              <a:t>αδύνατα</a:t>
            </a:r>
            <a:endParaRPr lang="el-GR" dirty="0" smtClean="0"/>
          </a:p>
          <a:p>
            <a:pPr marL="0" indent="0">
              <a:buNone/>
            </a:pPr>
            <a:r>
              <a:rPr lang="el-GR" dirty="0" smtClean="0"/>
              <a:t> </a:t>
            </a:r>
            <a:r>
              <a:rPr lang="el-GR" dirty="0"/>
              <a:t>• Να απαντήσει στο πείραγμα</a:t>
            </a:r>
            <a:br>
              <a:rPr lang="el-GR" dirty="0"/>
            </a:br>
            <a:r>
              <a:rPr lang="el-GR" dirty="0"/>
              <a:t>• Να κάνει επιλογές</a:t>
            </a:r>
            <a:br>
              <a:rPr lang="el-GR" dirty="0"/>
            </a:br>
            <a:r>
              <a:rPr lang="el-GR" dirty="0"/>
              <a:t>• Να μοιραστεί τη χαρά του άλλου</a:t>
            </a:r>
            <a:br>
              <a:rPr lang="el-GR" dirty="0"/>
            </a:br>
            <a:r>
              <a:rPr lang="el-GR" dirty="0"/>
              <a:t>• Να κάνει την κατάλληλη βλεματική επαφή </a:t>
            </a:r>
          </a:p>
          <a:p>
            <a:endParaRPr lang="en-US"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normAutofit fontScale="90000"/>
          </a:bodyPr>
          <a:lstStyle/>
          <a:p>
            <a:r>
              <a:rPr lang="el-GR" b="1" dirty="0" smtClean="0"/>
              <a:t>Κατάλληλη ανταπόδοση της κοινωνικής συναλλαγής</a:t>
            </a:r>
            <a:endParaRPr lang="en-US" b="1" dirty="0"/>
          </a:p>
        </p:txBody>
      </p:sp>
    </p:spTree>
    <p:extLst>
      <p:ext uri="{BB962C8B-B14F-4D97-AF65-F5344CB8AC3E}">
        <p14:creationId xmlns="" xmlns:p14="http://schemas.microsoft.com/office/powerpoint/2010/main" val="2559028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dirty="0"/>
              <a:t>Δυσκολεύεται να </a:t>
            </a:r>
            <a:r>
              <a:rPr lang="el-GR" dirty="0" err="1"/>
              <a:t>είναι</a:t>
            </a:r>
            <a:r>
              <a:rPr lang="el-GR" dirty="0"/>
              <a:t> </a:t>
            </a:r>
            <a:r>
              <a:rPr lang="el-GR" dirty="0" err="1" smtClean="0"/>
              <a:t>ευγενικός</a:t>
            </a:r>
            <a:endParaRPr lang="el-GR" dirty="0" smtClean="0"/>
          </a:p>
          <a:p>
            <a:pPr marL="0" indent="0">
              <a:buNone/>
            </a:pPr>
            <a:r>
              <a:rPr lang="el-GR" dirty="0" smtClean="0"/>
              <a:t> </a:t>
            </a:r>
            <a:r>
              <a:rPr lang="el-GR" dirty="0"/>
              <a:t>• Να είναι καλός</a:t>
            </a:r>
            <a:br>
              <a:rPr lang="el-GR" dirty="0"/>
            </a:br>
            <a:r>
              <a:rPr lang="el-GR" dirty="0"/>
              <a:t>• Να νοιάζεται</a:t>
            </a:r>
            <a:br>
              <a:rPr lang="el-GR" dirty="0"/>
            </a:br>
            <a:r>
              <a:rPr lang="el-GR" dirty="0"/>
              <a:t>• Να μην είναι πολυλογάς </a:t>
            </a:r>
          </a:p>
          <a:p>
            <a:pPr marL="0" indent="0">
              <a:buNone/>
            </a:pPr>
            <a:r>
              <a:rPr lang="el-GR" dirty="0"/>
              <a:t>• Να είναι ευγενικός</a:t>
            </a:r>
            <a:br>
              <a:rPr lang="el-GR" dirty="0"/>
            </a:br>
            <a:r>
              <a:rPr lang="el-GR" dirty="0"/>
              <a:t>• Να μη χτυπάει, να μην κλωτσάει, να μη βρίζει</a:t>
            </a:r>
            <a:br>
              <a:rPr lang="el-GR" dirty="0"/>
            </a:br>
            <a:r>
              <a:rPr lang="el-GR" dirty="0"/>
              <a:t>• Να κοιτάζει αυτόν που μιλάει</a:t>
            </a:r>
            <a:br>
              <a:rPr lang="el-GR" dirty="0"/>
            </a:br>
            <a:r>
              <a:rPr lang="el-GR" dirty="0"/>
              <a:t>• Να μη φεύγει όταν κάποιος μιλάει</a:t>
            </a:r>
            <a:br>
              <a:rPr lang="el-GR" dirty="0"/>
            </a:br>
            <a:r>
              <a:rPr lang="el-GR" dirty="0"/>
              <a:t>• Να κρατά την απαραίτητη απόσταση από τον άλλον </a:t>
            </a:r>
          </a:p>
          <a:p>
            <a:endParaRPr lang="en-US"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lstStyle/>
          <a:p>
            <a:r>
              <a:rPr lang="el-GR" b="1" dirty="0" smtClean="0"/>
              <a:t>Τρόπος Συναλλαγής</a:t>
            </a:r>
            <a:endParaRPr lang="en-US" b="1" dirty="0"/>
          </a:p>
        </p:txBody>
      </p:sp>
    </p:spTree>
    <p:extLst>
      <p:ext uri="{BB962C8B-B14F-4D97-AF65-F5344CB8AC3E}">
        <p14:creationId xmlns="" xmlns:p14="http://schemas.microsoft.com/office/powerpoint/2010/main" val="396891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l-GR" dirty="0"/>
              <a:t>Δεν ξέρει πώς να συμπεριφέρεται</a:t>
            </a:r>
            <a:br>
              <a:rPr lang="el-GR" dirty="0"/>
            </a:br>
            <a:r>
              <a:rPr lang="el-GR" dirty="0"/>
              <a:t>• Με τους ομηλίκους, όχι με τους </a:t>
            </a:r>
            <a:r>
              <a:rPr lang="el-GR" dirty="0" err="1" smtClean="0"/>
              <a:t>ενήλικες</a:t>
            </a:r>
            <a:endParaRPr lang="el-GR" dirty="0" smtClean="0"/>
          </a:p>
          <a:p>
            <a:pPr marL="0" indent="0">
              <a:buNone/>
            </a:pPr>
            <a:r>
              <a:rPr lang="el-GR" dirty="0" smtClean="0"/>
              <a:t> </a:t>
            </a:r>
            <a:r>
              <a:rPr lang="el-GR" dirty="0"/>
              <a:t>• Στην εκκλησία, στο σχολείο, στο σπίτι</a:t>
            </a:r>
            <a:br>
              <a:rPr lang="el-GR" dirty="0"/>
            </a:br>
            <a:r>
              <a:rPr lang="el-GR" dirty="0"/>
              <a:t>• Στο γήπεδο</a:t>
            </a:r>
            <a:br>
              <a:rPr lang="el-GR" dirty="0"/>
            </a:br>
            <a:r>
              <a:rPr lang="el-GR" dirty="0"/>
              <a:t>• Σε ένα μαγαζί</a:t>
            </a:r>
            <a:br>
              <a:rPr lang="el-GR" dirty="0"/>
            </a:br>
            <a:r>
              <a:rPr lang="el-GR" dirty="0"/>
              <a:t>• Με τους ξένους</a:t>
            </a:r>
            <a:br>
              <a:rPr lang="el-GR" dirty="0"/>
            </a:br>
            <a:r>
              <a:rPr lang="el-GR" dirty="0"/>
              <a:t>• Τι και πού είναι ιδιωτικός χώρος</a:t>
            </a:r>
            <a:br>
              <a:rPr lang="el-GR" dirty="0"/>
            </a:br>
            <a:r>
              <a:rPr lang="el-GR" dirty="0"/>
              <a:t>• Με τα πρόσωπα εξουσίας </a:t>
            </a:r>
          </a:p>
          <a:p>
            <a:endParaRPr lang="en-US"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normAutofit fontScale="90000"/>
          </a:bodyPr>
          <a:lstStyle/>
          <a:p>
            <a:r>
              <a:rPr lang="el-GR" b="1" dirty="0" smtClean="0"/>
              <a:t>Συγκεκριμένη συμπεριφορά κατά τη μάθηση</a:t>
            </a:r>
            <a:endParaRPr lang="en-US" b="1" dirty="0"/>
          </a:p>
        </p:txBody>
      </p:sp>
    </p:spTree>
    <p:extLst>
      <p:ext uri="{BB962C8B-B14F-4D97-AF65-F5344CB8AC3E}">
        <p14:creationId xmlns="" xmlns:p14="http://schemas.microsoft.com/office/powerpoint/2010/main" val="1447366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dirty="0"/>
              <a:t>Δεν κατανοεί πως πρέπει </a:t>
            </a:r>
            <a:r>
              <a:rPr lang="en-US" dirty="0" smtClean="0"/>
              <a:t>:</a:t>
            </a:r>
            <a:endParaRPr lang="el-GR" dirty="0" smtClean="0"/>
          </a:p>
          <a:p>
            <a:r>
              <a:rPr lang="el-GR" dirty="0"/>
              <a:t>Ν</a:t>
            </a:r>
            <a:r>
              <a:rPr lang="el-GR" dirty="0" smtClean="0"/>
              <a:t>α </a:t>
            </a:r>
            <a:r>
              <a:rPr lang="el-GR" dirty="0"/>
              <a:t>είναι καλός</a:t>
            </a:r>
            <a:br>
              <a:rPr lang="el-GR" dirty="0"/>
            </a:br>
            <a:r>
              <a:rPr lang="el-GR" dirty="0"/>
              <a:t>• Να συγχρονίζεται</a:t>
            </a:r>
            <a:br>
              <a:rPr lang="el-GR" dirty="0"/>
            </a:br>
            <a:r>
              <a:rPr lang="el-GR" dirty="0"/>
              <a:t>• Να είναι δίκαιος </a:t>
            </a:r>
          </a:p>
          <a:p>
            <a:pPr marL="0" indent="0">
              <a:buNone/>
            </a:pPr>
            <a:r>
              <a:rPr lang="el-GR" dirty="0"/>
              <a:t>• Να δείχνει φιλία</a:t>
            </a:r>
            <a:br>
              <a:rPr lang="el-GR" dirty="0"/>
            </a:br>
            <a:r>
              <a:rPr lang="el-GR" dirty="0"/>
              <a:t>• Να είναι ευγενικός</a:t>
            </a:r>
            <a:br>
              <a:rPr lang="el-GR" dirty="0"/>
            </a:br>
            <a:r>
              <a:rPr lang="el-GR" dirty="0"/>
              <a:t>• Να δείχνει καλοσύνη</a:t>
            </a:r>
            <a:br>
              <a:rPr lang="el-GR" dirty="0"/>
            </a:br>
            <a:r>
              <a:rPr lang="el-GR" dirty="0"/>
              <a:t>• Να κάνει το καλύτερο για τον </a:t>
            </a:r>
            <a:r>
              <a:rPr lang="el-GR" dirty="0" err="1"/>
              <a:t>άλλον</a:t>
            </a:r>
            <a:r>
              <a:rPr lang="el-GR" dirty="0"/>
              <a:t> </a:t>
            </a:r>
            <a:endParaRPr lang="el-GR" dirty="0" smtClean="0"/>
          </a:p>
          <a:p>
            <a:pPr marL="0" indent="0">
              <a:buNone/>
            </a:pPr>
            <a:r>
              <a:rPr lang="el-GR" dirty="0" smtClean="0"/>
              <a:t>• </a:t>
            </a:r>
            <a:r>
              <a:rPr lang="el-GR" dirty="0"/>
              <a:t>Να φροντίζει</a:t>
            </a:r>
            <a:br>
              <a:rPr lang="el-GR" dirty="0"/>
            </a:br>
            <a:r>
              <a:rPr lang="el-GR" dirty="0"/>
              <a:t>• Να εκτιμά το χιούμορ </a:t>
            </a:r>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normAutofit/>
          </a:bodyPr>
          <a:lstStyle/>
          <a:p>
            <a:r>
              <a:rPr lang="el-GR" b="1" dirty="0" smtClean="0"/>
              <a:t>Αφηρημένες κοινωνικές έννοιες</a:t>
            </a:r>
            <a:endParaRPr lang="en-US" b="1" dirty="0"/>
          </a:p>
        </p:txBody>
      </p:sp>
    </p:spTree>
    <p:extLst>
      <p:ext uri="{BB962C8B-B14F-4D97-AF65-F5344CB8AC3E}">
        <p14:creationId xmlns="" xmlns:p14="http://schemas.microsoft.com/office/powerpoint/2010/main" val="2719149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dirty="0" smtClean="0"/>
              <a:t>Έχει </a:t>
            </a:r>
            <a:r>
              <a:rPr lang="el-GR" dirty="0"/>
              <a:t>δυσκολίες στο</a:t>
            </a:r>
            <a:br>
              <a:rPr lang="el-GR" dirty="0"/>
            </a:br>
            <a:r>
              <a:rPr lang="el-GR" dirty="0"/>
              <a:t>• Να έρχεται όταν τον καλούν στην </a:t>
            </a:r>
            <a:r>
              <a:rPr lang="el-GR" dirty="0" err="1"/>
              <a:t>ομάδα</a:t>
            </a:r>
            <a:r>
              <a:rPr lang="el-GR" dirty="0"/>
              <a:t> </a:t>
            </a:r>
            <a:endParaRPr lang="el-GR" dirty="0" smtClean="0"/>
          </a:p>
          <a:p>
            <a:r>
              <a:rPr lang="el-GR" dirty="0" smtClean="0"/>
              <a:t>• </a:t>
            </a:r>
            <a:r>
              <a:rPr lang="el-GR" dirty="0"/>
              <a:t>Να παραμένει σε συγκεκριμένα μέρη</a:t>
            </a:r>
            <a:br>
              <a:rPr lang="el-GR" dirty="0"/>
            </a:br>
            <a:r>
              <a:rPr lang="el-GR" dirty="0"/>
              <a:t>• Να συμμετέχει στην ομάδα </a:t>
            </a:r>
          </a:p>
          <a:p>
            <a:pPr marL="0" indent="0">
              <a:buNone/>
            </a:pPr>
            <a:r>
              <a:rPr lang="el-GR" dirty="0"/>
              <a:t>• Να ακολουθεί τους κανόνες της ομάδας: -να μιλάει ένας κάθε φορά</a:t>
            </a:r>
            <a:br>
              <a:rPr lang="el-GR" dirty="0"/>
            </a:br>
            <a:r>
              <a:rPr lang="el-GR" dirty="0"/>
              <a:t>-να καθαρίζει, να μαζεύει,</a:t>
            </a:r>
            <a:br>
              <a:rPr lang="el-GR" dirty="0"/>
            </a:br>
            <a:r>
              <a:rPr lang="el-GR" dirty="0"/>
              <a:t>-να φεύγει </a:t>
            </a:r>
          </a:p>
          <a:p>
            <a:r>
              <a:rPr lang="el-GR" dirty="0" smtClean="0"/>
              <a:t>-Να </a:t>
            </a:r>
            <a:r>
              <a:rPr lang="el-GR" dirty="0"/>
              <a:t>περπατάει, να κάθεται ήσυχος, -να ψηφίζει – κανόνες πλειοψηφίας -να κερδίζει και να χάνει </a:t>
            </a:r>
          </a:p>
          <a:p>
            <a:endParaRPr lang="en-US"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lstStyle/>
          <a:p>
            <a:r>
              <a:rPr lang="el-GR" b="1" dirty="0" smtClean="0"/>
              <a:t>Συμπεριφορά στην ομάδα</a:t>
            </a:r>
            <a:endParaRPr lang="en-US" b="1" dirty="0"/>
          </a:p>
        </p:txBody>
      </p:sp>
    </p:spTree>
    <p:extLst>
      <p:ext uri="{BB962C8B-B14F-4D97-AF65-F5344CB8AC3E}">
        <p14:creationId xmlns="" xmlns:p14="http://schemas.microsoft.com/office/powerpoint/2010/main" val="1380409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r>
              <a:rPr lang="el-GR" sz="2400" dirty="0"/>
              <a:t>Ελέγχω αν κατά τη διάρκεια της αξιολόγησης το παιδί</a:t>
            </a:r>
            <a:r>
              <a:rPr lang="en-US" sz="2400" dirty="0"/>
              <a:t>:</a:t>
            </a:r>
            <a:endParaRPr lang="el-GR" sz="2400" dirty="0"/>
          </a:p>
          <a:p>
            <a:pPr marL="381343" lvl="1" indent="0"/>
            <a:r>
              <a:rPr lang="el-GR" sz="1900" dirty="0"/>
              <a:t>Δεν μπορεί να εστιάσει την προσοχή του σε λεπτομέρειες ή κάνει λάθη απροσεξίας στις σχολικές εργασίες </a:t>
            </a:r>
          </a:p>
          <a:p>
            <a:pPr marL="381343" lvl="1" indent="0"/>
            <a:r>
              <a:rPr lang="el-GR" sz="1900" dirty="0"/>
              <a:t>Χτυπάει τα χέρια και πόδια ή στριφογυρίζει όταν κάθεται </a:t>
            </a:r>
          </a:p>
          <a:p>
            <a:pPr marL="381343" lvl="1" indent="0"/>
            <a:r>
              <a:rPr lang="el-GR" sz="1900" dirty="0"/>
              <a:t>Δυσκολεύεται να δώσει προσοχή για ένα μεγάλο χρονικό διάστημα σε σχολικά έργα ή σε παιγνίδια</a:t>
            </a:r>
          </a:p>
          <a:p>
            <a:pPr marL="381343" lvl="1" indent="0"/>
            <a:r>
              <a:rPr lang="el-GR" sz="1900" dirty="0"/>
              <a:t>Σηκώνεται όρθιος σε περιπτώσεις που παραμένει καθιστός</a:t>
            </a:r>
          </a:p>
          <a:p>
            <a:pPr marL="381343" lvl="1" indent="0"/>
            <a:r>
              <a:rPr lang="el-GR" sz="1900" dirty="0"/>
              <a:t>Φαίνεται σαν να μην ακούει όταν οι άλλοι του απευθύνουν το λόγο</a:t>
            </a:r>
          </a:p>
          <a:p>
            <a:pPr marL="381343" lvl="1" indent="0"/>
            <a:r>
              <a:rPr lang="el-GR" sz="1900" dirty="0"/>
              <a:t>Τρέχει εδώ και εκεί ή σκαρφαλώνει ενώ οι περιστάσεις δεν το επιτρέπουν</a:t>
            </a:r>
          </a:p>
          <a:p>
            <a:pPr marL="381343" lvl="1" indent="0"/>
            <a:r>
              <a:rPr lang="el-GR" sz="1900" dirty="0"/>
              <a:t>Δεν τελειώνει ό,τι του ανατεθεί</a:t>
            </a:r>
          </a:p>
          <a:p>
            <a:pPr marL="381343" lvl="1" indent="0"/>
            <a:r>
              <a:rPr lang="el-GR" sz="1900" dirty="0"/>
              <a:t>Έχει δυσκολίες να ασχοληθεί με ήσυχες δραστηριότητες</a:t>
            </a:r>
          </a:p>
          <a:p>
            <a:pPr marL="381343" lvl="1" indent="0"/>
            <a:r>
              <a:rPr lang="el-GR" sz="1900" dirty="0"/>
              <a:t>Δυσκολεύεται να οργανώσει εργασίες ή κοινές δραστηριότητες</a:t>
            </a:r>
          </a:p>
          <a:p>
            <a:pPr marL="381343" lvl="1" indent="0"/>
            <a:r>
              <a:rPr lang="el-GR" sz="1900" dirty="0"/>
              <a:t>Είναι συνεχώς σε κίνηση</a:t>
            </a:r>
          </a:p>
          <a:p>
            <a:pPr marL="381343" lvl="1" indent="0"/>
            <a:r>
              <a:rPr lang="el-GR" sz="1900" dirty="0"/>
              <a:t>Αποφεύγει εργασίες που απαιτούν νοητική ένταση</a:t>
            </a:r>
          </a:p>
          <a:p>
            <a:endParaRPr lang="en-US"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lstStyle/>
          <a:p>
            <a:r>
              <a:rPr lang="el-GR" b="1" dirty="0" smtClean="0"/>
              <a:t>Συγκέντρωση-Προσοχή</a:t>
            </a:r>
            <a:endParaRPr lang="en-US" b="1" dirty="0"/>
          </a:p>
        </p:txBody>
      </p:sp>
    </p:spTree>
    <p:extLst>
      <p:ext uri="{BB962C8B-B14F-4D97-AF65-F5344CB8AC3E}">
        <p14:creationId xmlns="" xmlns:p14="http://schemas.microsoft.com/office/powerpoint/2010/main" val="3621692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ox(in)">
                                      <p:cBhvr>
                                        <p:cTn id="15" dur="500"/>
                                        <p:tgtEl>
                                          <p:spTgt spid="3">
                                            <p:txEl>
                                              <p:pRg st="1" end="1"/>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ox(in)">
                                      <p:cBhvr>
                                        <p:cTn id="18" dur="500"/>
                                        <p:tgtEl>
                                          <p:spTgt spid="3">
                                            <p:txEl>
                                              <p:pRg st="2" end="2"/>
                                            </p:txEl>
                                          </p:spTgt>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ox(in)">
                                      <p:cBhvr>
                                        <p:cTn id="21" dur="500"/>
                                        <p:tgtEl>
                                          <p:spTgt spid="3">
                                            <p:txEl>
                                              <p:pRg st="3" end="3"/>
                                            </p:txEl>
                                          </p:spTgt>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box(in)">
                                      <p:cBhvr>
                                        <p:cTn id="24" dur="500"/>
                                        <p:tgtEl>
                                          <p:spTgt spid="3">
                                            <p:txEl>
                                              <p:pRg st="4" end="4"/>
                                            </p:txEl>
                                          </p:spTgt>
                                        </p:tgtEl>
                                      </p:cBhvr>
                                    </p:animEffect>
                                  </p:childTnLst>
                                </p:cTn>
                              </p:par>
                              <p:par>
                                <p:cTn id="25" presetID="4" presetClass="entr" presetSubtype="16"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ox(in)">
                                      <p:cBhvr>
                                        <p:cTn id="27" dur="500"/>
                                        <p:tgtEl>
                                          <p:spTgt spid="3">
                                            <p:txEl>
                                              <p:pRg st="5" end="5"/>
                                            </p:txEl>
                                          </p:spTgt>
                                        </p:tgtEl>
                                      </p:cBhvr>
                                    </p:animEffect>
                                  </p:childTnLst>
                                </p:cTn>
                              </p:par>
                              <p:par>
                                <p:cTn id="28" presetID="4" presetClass="entr" presetSubtype="16" fill="hold" grpId="0"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box(in)">
                                      <p:cBhvr>
                                        <p:cTn id="30" dur="500"/>
                                        <p:tgtEl>
                                          <p:spTgt spid="3">
                                            <p:txEl>
                                              <p:pRg st="6" end="6"/>
                                            </p:txEl>
                                          </p:spTgt>
                                        </p:tgtEl>
                                      </p:cBhvr>
                                    </p:animEffect>
                                  </p:childTnLst>
                                </p:cTn>
                              </p:par>
                              <p:par>
                                <p:cTn id="31" presetID="4" presetClass="entr" presetSubtype="16"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box(in)">
                                      <p:cBhvr>
                                        <p:cTn id="33" dur="500"/>
                                        <p:tgtEl>
                                          <p:spTgt spid="3">
                                            <p:txEl>
                                              <p:pRg st="7" end="7"/>
                                            </p:txEl>
                                          </p:spTgt>
                                        </p:tgtEl>
                                      </p:cBhvr>
                                    </p:animEffect>
                                  </p:childTnLst>
                                </p:cTn>
                              </p:par>
                              <p:par>
                                <p:cTn id="34" presetID="4" presetClass="entr" presetSubtype="16" fill="hold" grpId="0" nodeType="with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box(in)">
                                      <p:cBhvr>
                                        <p:cTn id="36" dur="500"/>
                                        <p:tgtEl>
                                          <p:spTgt spid="3">
                                            <p:txEl>
                                              <p:pRg st="8" end="8"/>
                                            </p:txEl>
                                          </p:spTgt>
                                        </p:tgtEl>
                                      </p:cBhvr>
                                    </p:animEffect>
                                  </p:childTnLst>
                                </p:cTn>
                              </p:par>
                              <p:par>
                                <p:cTn id="37" presetID="4" presetClass="entr" presetSubtype="16" fill="hold" grpId="0"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Effect transition="in" filter="box(in)">
                                      <p:cBhvr>
                                        <p:cTn id="39" dur="500"/>
                                        <p:tgtEl>
                                          <p:spTgt spid="3">
                                            <p:txEl>
                                              <p:pRg st="9" end="9"/>
                                            </p:txEl>
                                          </p:spTgt>
                                        </p:tgtEl>
                                      </p:cBhvr>
                                    </p:animEffect>
                                  </p:childTnLst>
                                </p:cTn>
                              </p:par>
                              <p:par>
                                <p:cTn id="40" presetID="4" presetClass="entr" presetSubtype="16" fill="hold" grpId="0" nodeType="with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box(in)">
                                      <p:cBhvr>
                                        <p:cTn id="42" dur="500"/>
                                        <p:tgtEl>
                                          <p:spTgt spid="3">
                                            <p:txEl>
                                              <p:pRg st="10" end="10"/>
                                            </p:txEl>
                                          </p:spTgt>
                                        </p:tgtEl>
                                      </p:cBhvr>
                                    </p:animEffect>
                                  </p:childTnLst>
                                </p:cTn>
                              </p:par>
                              <p:par>
                                <p:cTn id="43" presetID="4" presetClass="entr" presetSubtype="16" fill="hold" grpId="0" nodeType="withEffect">
                                  <p:stCondLst>
                                    <p:cond delay="0"/>
                                  </p:stCondLst>
                                  <p:childTnLst>
                                    <p:set>
                                      <p:cBhvr>
                                        <p:cTn id="44" dur="1" fill="hold">
                                          <p:stCondLst>
                                            <p:cond delay="0"/>
                                          </p:stCondLst>
                                        </p:cTn>
                                        <p:tgtEl>
                                          <p:spTgt spid="3">
                                            <p:txEl>
                                              <p:pRg st="11" end="11"/>
                                            </p:txEl>
                                          </p:spTgt>
                                        </p:tgtEl>
                                        <p:attrNameLst>
                                          <p:attrName>style.visibility</p:attrName>
                                        </p:attrNameLst>
                                      </p:cBhvr>
                                      <p:to>
                                        <p:strVal val="visible"/>
                                      </p:to>
                                    </p:set>
                                    <p:animEffect transition="in" filter="box(in)">
                                      <p:cBhvr>
                                        <p:cTn id="45"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3"/>
            <a:ext cx="11845925" cy="4525963"/>
          </a:xfrm>
        </p:spPr>
        <p:txBody>
          <a:bodyPr>
            <a:normAutofit lnSpcReduction="10000"/>
          </a:bodyPr>
          <a:lstStyle/>
          <a:p>
            <a:r>
              <a:rPr lang="el-GR" sz="2400" dirty="0" smtClean="0"/>
              <a:t>Τηλεφωνική ενημέρωση των γονέων για τις μέρες και το χρονικό διάστημα κατά το οποίο θα διενεργηθεί η αξιολόγηση.</a:t>
            </a:r>
          </a:p>
          <a:p>
            <a:r>
              <a:rPr lang="el-GR" sz="2400" dirty="0" smtClean="0"/>
              <a:t>Πριν από την αξιολόγηση θα πρέπει ο εκπαιδευτικός, να διαβάσει πολύ προσεχτικά το ιστορικό.</a:t>
            </a:r>
          </a:p>
          <a:p>
            <a:endParaRPr lang="el-GR" sz="2400" dirty="0" smtClean="0"/>
          </a:p>
          <a:p>
            <a:r>
              <a:rPr lang="el-GR" sz="2400" dirty="0" smtClean="0"/>
              <a:t>Θα πρέπει να γίνει η οργάνωση του υλικού αξιολόγησης με βάση το παιδί, το οποίο πρόκεται να αξιολογηθεί.</a:t>
            </a:r>
          </a:p>
          <a:p>
            <a:endParaRPr lang="el-GR" sz="2400" dirty="0" smtClean="0"/>
          </a:p>
          <a:p>
            <a:r>
              <a:rPr lang="el-GR" sz="2400" dirty="0" smtClean="0"/>
              <a:t>Υπάρχουν συγκεκριμένες δραστηριότητες που πρέπει να γίνουν, όπως και συγκεκριμένοι τομείς που πρέπει να εξεταστούν. Η μεθοδολογία όμως, η σειρά των δραστηριοτήτων και το υλικό που θα χρησιμοποιηθεί διαφέρει.  </a:t>
            </a:r>
            <a:endParaRPr lang="en-GB" sz="2400" dirty="0"/>
          </a:p>
        </p:txBody>
      </p:sp>
      <p:sp>
        <p:nvSpPr>
          <p:cNvPr id="4" name="Footer Placeholder 3"/>
          <p:cNvSpPr>
            <a:spLocks noGrp="1"/>
          </p:cNvSpPr>
          <p:nvPr>
            <p:ph type="ftr" sz="quarter" idx="11"/>
          </p:nvPr>
        </p:nvSpPr>
        <p:spPr/>
        <p:txBody>
          <a:bodyPr/>
          <a:lstStyle/>
          <a:p>
            <a:endParaRPr lang="en-GB"/>
          </a:p>
        </p:txBody>
      </p:sp>
      <p:sp>
        <p:nvSpPr>
          <p:cNvPr id="2" name="Title 1"/>
          <p:cNvSpPr>
            <a:spLocks noGrp="1"/>
          </p:cNvSpPr>
          <p:nvPr>
            <p:ph type="title"/>
          </p:nvPr>
        </p:nvSpPr>
        <p:spPr/>
        <p:txBody>
          <a:bodyPr/>
          <a:lstStyle/>
          <a:p>
            <a:r>
              <a:rPr lang="el-GR" b="1" dirty="0" smtClean="0"/>
              <a:t>Πριν από την αξιολόγηση</a:t>
            </a:r>
            <a:endParaRPr lang="en-GB" b="1" dirty="0"/>
          </a:p>
        </p:txBody>
      </p:sp>
    </p:spTree>
    <p:extLst>
      <p:ext uri="{BB962C8B-B14F-4D97-AF65-F5344CB8AC3E}">
        <p14:creationId xmlns="" xmlns:p14="http://schemas.microsoft.com/office/powerpoint/2010/main" val="445123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ox(i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nvSpPr>
        <p:spPr>
          <a:xfrm>
            <a:off x="480345" y="603744"/>
            <a:ext cx="10661333" cy="5865517"/>
          </a:xfrm>
          <a:prstGeom prst="rect">
            <a:avLst/>
          </a:prstGeom>
        </p:spPr>
        <p:txBody>
          <a:bodyPr lIns="87276" tIns="43638" rIns="87276" bIns="43638"/>
          <a:lstStyle>
            <a:lvl1pPr marL="327064" indent="-327064" algn="l" defTabSz="435622" rtl="0" eaLnBrk="1" fontAlgn="base" hangingPunct="1">
              <a:spcBef>
                <a:spcPct val="20000"/>
              </a:spcBef>
              <a:spcAft>
                <a:spcPct val="0"/>
              </a:spcAft>
              <a:buFont typeface="Arial" charset="0"/>
              <a:buChar char="•"/>
              <a:defRPr sz="3100" kern="1200">
                <a:solidFill>
                  <a:schemeClr val="tx1"/>
                </a:solidFill>
                <a:latin typeface="+mn-lt"/>
                <a:ea typeface="+mn-ea"/>
                <a:cs typeface="+mn-cs"/>
              </a:defRPr>
            </a:lvl1pPr>
            <a:lvl2pPr marL="708407" indent="-271394" algn="l" defTabSz="435622" rtl="0" eaLnBrk="1" fontAlgn="base" hangingPunct="1">
              <a:spcBef>
                <a:spcPct val="20000"/>
              </a:spcBef>
              <a:spcAft>
                <a:spcPct val="0"/>
              </a:spcAft>
              <a:buFont typeface="Arial" charset="0"/>
              <a:buChar char="–"/>
              <a:defRPr sz="2600" kern="1200">
                <a:solidFill>
                  <a:schemeClr val="tx1"/>
                </a:solidFill>
                <a:latin typeface="+mn-lt"/>
                <a:ea typeface="+mn-ea"/>
                <a:cs typeface="+mn-cs"/>
              </a:defRPr>
            </a:lvl2pPr>
            <a:lvl3pPr marL="1089749" indent="-217115" algn="l" defTabSz="435622" rtl="0" eaLnBrk="1" fontAlgn="base" hangingPunct="1">
              <a:spcBef>
                <a:spcPct val="20000"/>
              </a:spcBef>
              <a:spcAft>
                <a:spcPct val="0"/>
              </a:spcAft>
              <a:buFont typeface="Arial" charset="0"/>
              <a:buChar char="•"/>
              <a:defRPr sz="2300" kern="1200">
                <a:solidFill>
                  <a:schemeClr val="tx1"/>
                </a:solidFill>
                <a:latin typeface="+mn-lt"/>
                <a:ea typeface="+mn-ea"/>
                <a:cs typeface="+mn-cs"/>
              </a:defRPr>
            </a:lvl3pPr>
            <a:lvl4pPr marL="1526763" indent="-217115" algn="l" defTabSz="435622" rtl="0" eaLnBrk="1" fontAlgn="base" hangingPunct="1">
              <a:spcBef>
                <a:spcPct val="20000"/>
              </a:spcBef>
              <a:spcAft>
                <a:spcPct val="0"/>
              </a:spcAft>
              <a:buFont typeface="Arial" charset="0"/>
              <a:buChar char="–"/>
              <a:defRPr sz="1900" kern="1200">
                <a:solidFill>
                  <a:schemeClr val="tx1"/>
                </a:solidFill>
                <a:latin typeface="+mn-lt"/>
                <a:ea typeface="+mn-ea"/>
                <a:cs typeface="+mn-cs"/>
              </a:defRPr>
            </a:lvl4pPr>
            <a:lvl5pPr marL="1962383" indent="-217115" algn="l" defTabSz="435622" rtl="0" eaLnBrk="1" fontAlgn="base" hangingPunct="1">
              <a:spcBef>
                <a:spcPct val="20000"/>
              </a:spcBef>
              <a:spcAft>
                <a:spcPct val="0"/>
              </a:spcAft>
              <a:buFont typeface="Arial" charset="0"/>
              <a:buChar char="»"/>
              <a:defRPr sz="1900" kern="1200">
                <a:solidFill>
                  <a:schemeClr val="tx1"/>
                </a:solidFill>
                <a:latin typeface="+mn-lt"/>
                <a:ea typeface="+mn-ea"/>
                <a:cs typeface="+mn-cs"/>
              </a:defRPr>
            </a:lvl5pPr>
            <a:lvl6pPr marL="2400093" indent="-218190" algn="l" defTabSz="436381" rtl="0" eaLnBrk="1" latinLnBrk="0" hangingPunct="1">
              <a:spcBef>
                <a:spcPct val="20000"/>
              </a:spcBef>
              <a:buFont typeface="Arial"/>
              <a:buChar char="•"/>
              <a:defRPr sz="1900" kern="1200">
                <a:solidFill>
                  <a:schemeClr val="tx1"/>
                </a:solidFill>
                <a:latin typeface="+mn-lt"/>
                <a:ea typeface="+mn-ea"/>
                <a:cs typeface="+mn-cs"/>
              </a:defRPr>
            </a:lvl6pPr>
            <a:lvl7pPr marL="2836474" indent="-218190" algn="l" defTabSz="436381" rtl="0" eaLnBrk="1" latinLnBrk="0" hangingPunct="1">
              <a:spcBef>
                <a:spcPct val="20000"/>
              </a:spcBef>
              <a:buFont typeface="Arial"/>
              <a:buChar char="•"/>
              <a:defRPr sz="1900" kern="1200">
                <a:solidFill>
                  <a:schemeClr val="tx1"/>
                </a:solidFill>
                <a:latin typeface="+mn-lt"/>
                <a:ea typeface="+mn-ea"/>
                <a:cs typeface="+mn-cs"/>
              </a:defRPr>
            </a:lvl7pPr>
            <a:lvl8pPr marL="3272854" indent="-218190" algn="l" defTabSz="436381" rtl="0" eaLnBrk="1" latinLnBrk="0" hangingPunct="1">
              <a:spcBef>
                <a:spcPct val="20000"/>
              </a:spcBef>
              <a:buFont typeface="Arial"/>
              <a:buChar char="•"/>
              <a:defRPr sz="1900" kern="1200">
                <a:solidFill>
                  <a:schemeClr val="tx1"/>
                </a:solidFill>
                <a:latin typeface="+mn-lt"/>
                <a:ea typeface="+mn-ea"/>
                <a:cs typeface="+mn-cs"/>
              </a:defRPr>
            </a:lvl8pPr>
            <a:lvl9pPr marL="3709235" indent="-218190" algn="l" defTabSz="436381" rtl="0" eaLnBrk="1" latinLnBrk="0" hangingPunct="1">
              <a:spcBef>
                <a:spcPct val="20000"/>
              </a:spcBef>
              <a:buFont typeface="Arial"/>
              <a:buChar char="•"/>
              <a:defRPr sz="1900" kern="1200">
                <a:solidFill>
                  <a:schemeClr val="tx1"/>
                </a:solidFill>
                <a:latin typeface="+mn-lt"/>
                <a:ea typeface="+mn-ea"/>
                <a:cs typeface="+mn-cs"/>
              </a:defRPr>
            </a:lvl9pPr>
          </a:lstStyle>
          <a:p>
            <a:r>
              <a:rPr lang="el-GR" kern="1200" dirty="0" smtClean="0"/>
              <a:t>Μιλά πάρα πολύ</a:t>
            </a:r>
          </a:p>
          <a:p>
            <a:r>
              <a:rPr lang="el-GR" kern="1200" dirty="0" smtClean="0"/>
              <a:t>Χάνει αντικείμενα που τα χρειάζεται για τις σχολικές του δραστηριότητες</a:t>
            </a:r>
          </a:p>
          <a:p>
            <a:r>
              <a:rPr lang="el-GR" kern="1200" dirty="0" smtClean="0"/>
              <a:t>Διακόπτει με έτοιμη απάντηση πριν τελειώσει μια ερώτηση</a:t>
            </a:r>
          </a:p>
          <a:p>
            <a:r>
              <a:rPr lang="el-GR" kern="1200" dirty="0" smtClean="0"/>
              <a:t>Διασπάται με άλλα ερεθίσματα</a:t>
            </a:r>
          </a:p>
          <a:p>
            <a:r>
              <a:rPr lang="el-GR" kern="1200" dirty="0" smtClean="0"/>
              <a:t>Με δυσκολία περιμένει τη σειρά του</a:t>
            </a:r>
          </a:p>
          <a:p>
            <a:r>
              <a:rPr lang="el-GR" kern="1200" dirty="0" smtClean="0"/>
              <a:t>Ξεχνά καθημερινά θέματα</a:t>
            </a:r>
          </a:p>
          <a:p>
            <a:r>
              <a:rPr lang="el-GR" kern="1200" dirty="0" smtClean="0"/>
              <a:t>Διακόπτει και ενοχλεί τους άλλους</a:t>
            </a:r>
            <a:endParaRPr lang="el-GR" kern="1200" dirty="0"/>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 xmlns:p14="http://schemas.microsoft.com/office/powerpoint/2010/main" val="408781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sz="2400" dirty="0"/>
              <a:t>Κρίνεται ιδιαίτερα ως η πιο σημαντική παράμετρος</a:t>
            </a:r>
          </a:p>
          <a:p>
            <a:r>
              <a:rPr lang="el-GR" sz="2400" dirty="0"/>
              <a:t>Στόχος δεν είναι να την αντιμετωπίσουμε ως Ειδικοί Παιδαγωγοί, αλλά αν παρατηρούμε δυσκολίες θα πρέπει να παραπέμψουμε άμεσα για διερεύνηση και αντιμετώπιση</a:t>
            </a:r>
          </a:p>
          <a:p>
            <a:r>
              <a:rPr lang="el-GR" sz="2400" dirty="0"/>
              <a:t>Κατά την αξιολόγηση θα διαφανεί</a:t>
            </a:r>
            <a:r>
              <a:rPr lang="en-GB" sz="2400" dirty="0"/>
              <a:t>:</a:t>
            </a:r>
            <a:endParaRPr lang="el-GR" sz="2400" dirty="0"/>
          </a:p>
          <a:p>
            <a:pPr lvl="1"/>
            <a:r>
              <a:rPr lang="el-GR" sz="2400" dirty="0"/>
              <a:t>Πως νοιώθει το παιδί για τις δυσκολίες του</a:t>
            </a:r>
          </a:p>
          <a:p>
            <a:pPr lvl="1"/>
            <a:r>
              <a:rPr lang="el-GR" sz="2400" dirty="0"/>
              <a:t>Πόση πίεση του ασκείται από το σπίτι</a:t>
            </a:r>
          </a:p>
          <a:p>
            <a:pPr lvl="1"/>
            <a:r>
              <a:rPr lang="el-GR" sz="2400" dirty="0"/>
              <a:t>Πόσο θλιμμένο ή όχι είναι</a:t>
            </a:r>
          </a:p>
          <a:p>
            <a:pPr lvl="1"/>
            <a:r>
              <a:rPr lang="el-GR" sz="2400" dirty="0"/>
              <a:t>Πόσο χαρούμενο ή όχι είναι</a:t>
            </a:r>
          </a:p>
          <a:p>
            <a:pPr lvl="1"/>
            <a:r>
              <a:rPr lang="el-GR" sz="2400" dirty="0"/>
              <a:t>Χαμηλές προσδοκίες</a:t>
            </a:r>
          </a:p>
          <a:p>
            <a:pPr lvl="1"/>
            <a:r>
              <a:rPr lang="el-GR" sz="2400" dirty="0"/>
              <a:t>Χαμηλή αυτοεικόνα</a:t>
            </a:r>
          </a:p>
          <a:p>
            <a:endParaRPr lang="en-US"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lstStyle/>
          <a:p>
            <a:r>
              <a:rPr lang="el-GR" b="1" dirty="0" smtClean="0"/>
              <a:t>Συναισθηματική κατάσταση</a:t>
            </a:r>
            <a:endParaRPr lang="en-US" b="1" dirty="0"/>
          </a:p>
        </p:txBody>
      </p:sp>
    </p:spTree>
    <p:extLst>
      <p:ext uri="{BB962C8B-B14F-4D97-AF65-F5344CB8AC3E}">
        <p14:creationId xmlns="" xmlns:p14="http://schemas.microsoft.com/office/powerpoint/2010/main" val="2948342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checkerboard(across)">
                                      <p:cBhvr>
                                        <p:cTn id="25" dur="500"/>
                                        <p:tgtEl>
                                          <p:spTgt spid="3">
                                            <p:txEl>
                                              <p:pRg st="3" end="3"/>
                                            </p:txEl>
                                          </p:spTgt>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checkerboard(across)">
                                      <p:cBhvr>
                                        <p:cTn id="28" dur="500"/>
                                        <p:tgtEl>
                                          <p:spTgt spid="3">
                                            <p:txEl>
                                              <p:pRg st="4" end="4"/>
                                            </p:txEl>
                                          </p:spTgt>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checkerboard(across)">
                                      <p:cBhvr>
                                        <p:cTn id="31" dur="500"/>
                                        <p:tgtEl>
                                          <p:spTgt spid="3">
                                            <p:txEl>
                                              <p:pRg st="5" end="5"/>
                                            </p:txEl>
                                          </p:spTgt>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checkerboard(across)">
                                      <p:cBhvr>
                                        <p:cTn id="34" dur="500"/>
                                        <p:tgtEl>
                                          <p:spTgt spid="3">
                                            <p:txEl>
                                              <p:pRg st="6" end="6"/>
                                            </p:txEl>
                                          </p:spTgt>
                                        </p:tgtEl>
                                      </p:cBhvr>
                                    </p:animEffect>
                                  </p:childTnLst>
                                </p:cTn>
                              </p:par>
                              <p:par>
                                <p:cTn id="35" presetID="5" presetClass="entr" presetSubtype="10" fill="hold" grpId="0"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checkerboard(across)">
                                      <p:cBhvr>
                                        <p:cTn id="37" dur="500"/>
                                        <p:tgtEl>
                                          <p:spTgt spid="3">
                                            <p:txEl>
                                              <p:pRg st="7" end="7"/>
                                            </p:txEl>
                                          </p:spTgt>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animEffect transition="in" filter="checkerboard(across)">
                                      <p:cBhvr>
                                        <p:cTn id="4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l-GR" dirty="0"/>
              <a:t>Πολύ προσεχτική χρήση του λόγου</a:t>
            </a:r>
          </a:p>
          <a:p>
            <a:r>
              <a:rPr lang="el-GR" dirty="0"/>
              <a:t>Όχι χρήση ιατρικού μοντέλου</a:t>
            </a:r>
          </a:p>
          <a:p>
            <a:r>
              <a:rPr lang="el-GR" dirty="0"/>
              <a:t>Όχι κρυμμένα μηνύματα</a:t>
            </a:r>
          </a:p>
          <a:p>
            <a:r>
              <a:rPr lang="el-GR" dirty="0"/>
              <a:t>Ξεκάθαρα αποτελέσματα</a:t>
            </a:r>
          </a:p>
          <a:p>
            <a:r>
              <a:rPr lang="el-GR" dirty="0"/>
              <a:t>Ξεκάθαρες εισηγήσεις</a:t>
            </a:r>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lstStyle/>
          <a:p>
            <a:r>
              <a:rPr lang="el-GR" b="1" dirty="0" smtClean="0"/>
              <a:t>Παρουσίαση Αποτελεσμάτων</a:t>
            </a:r>
            <a:endParaRPr lang="en-US" b="1" dirty="0"/>
          </a:p>
        </p:txBody>
      </p:sp>
    </p:spTree>
    <p:extLst>
      <p:ext uri="{BB962C8B-B14F-4D97-AF65-F5344CB8AC3E}">
        <p14:creationId xmlns="" xmlns:p14="http://schemas.microsoft.com/office/powerpoint/2010/main" val="532606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hidden="1"/>
          <p:cNvSpPr>
            <a:spLocks noGrp="1"/>
          </p:cNvSpPr>
          <p:nvPr>
            <p:ph type="ftr" sz="quarter" idx="11"/>
          </p:nvPr>
        </p:nvSpPr>
        <p:spPr/>
        <p:txBody>
          <a:bodyPr/>
          <a:lstStyle/>
          <a:p>
            <a:endParaRPr lang="en-US"/>
          </a:p>
        </p:txBody>
      </p:sp>
      <p:sp>
        <p:nvSpPr>
          <p:cNvPr id="2" name="Title 1"/>
          <p:cNvSpPr>
            <a:spLocks noGrp="1"/>
          </p:cNvSpPr>
          <p:nvPr>
            <p:ph type="title"/>
          </p:nvPr>
        </p:nvSpPr>
        <p:spPr>
          <a:xfrm>
            <a:off x="592296" y="9257"/>
            <a:ext cx="10661333" cy="1143000"/>
          </a:xfrm>
        </p:spPr>
        <p:txBody>
          <a:bodyPr/>
          <a:lstStyle/>
          <a:p>
            <a:r>
              <a:rPr lang="el-GR" b="1" dirty="0" smtClean="0"/>
              <a:t>Συμπεράσματα</a:t>
            </a:r>
            <a:endParaRPr lang="en-US" b="1" dirty="0"/>
          </a:p>
        </p:txBody>
      </p:sp>
      <p:sp>
        <p:nvSpPr>
          <p:cNvPr id="4" name="Content Placeholder 2"/>
          <p:cNvSpPr>
            <a:spLocks noGrp="1"/>
          </p:cNvSpPr>
          <p:nvPr/>
        </p:nvSpPr>
        <p:spPr>
          <a:xfrm>
            <a:off x="592296" y="1198872"/>
            <a:ext cx="10661333" cy="5073429"/>
          </a:xfrm>
          <a:prstGeom prst="rect">
            <a:avLst/>
          </a:prstGeom>
        </p:spPr>
        <p:txBody>
          <a:bodyPr lIns="87276" tIns="43638" rIns="87276" bIns="43638"/>
          <a:lstStyle>
            <a:lvl1pPr marL="327064" indent="-327064" algn="l" defTabSz="435622" rtl="0" eaLnBrk="1" fontAlgn="base" hangingPunct="1">
              <a:spcBef>
                <a:spcPct val="20000"/>
              </a:spcBef>
              <a:spcAft>
                <a:spcPct val="0"/>
              </a:spcAft>
              <a:buFont typeface="Arial" charset="0"/>
              <a:buChar char="•"/>
              <a:defRPr sz="3100" kern="1200">
                <a:solidFill>
                  <a:schemeClr val="tx1"/>
                </a:solidFill>
                <a:latin typeface="+mn-lt"/>
                <a:ea typeface="+mn-ea"/>
                <a:cs typeface="+mn-cs"/>
              </a:defRPr>
            </a:lvl1pPr>
            <a:lvl2pPr marL="708407" indent="-271394" algn="l" defTabSz="435622" rtl="0" eaLnBrk="1" fontAlgn="base" hangingPunct="1">
              <a:spcBef>
                <a:spcPct val="20000"/>
              </a:spcBef>
              <a:spcAft>
                <a:spcPct val="0"/>
              </a:spcAft>
              <a:buFont typeface="Arial" charset="0"/>
              <a:buChar char="–"/>
              <a:defRPr sz="2600" kern="1200">
                <a:solidFill>
                  <a:schemeClr val="tx1"/>
                </a:solidFill>
                <a:latin typeface="+mn-lt"/>
                <a:ea typeface="+mn-ea"/>
                <a:cs typeface="+mn-cs"/>
              </a:defRPr>
            </a:lvl2pPr>
            <a:lvl3pPr marL="1089749" indent="-217115" algn="l" defTabSz="435622" rtl="0" eaLnBrk="1" fontAlgn="base" hangingPunct="1">
              <a:spcBef>
                <a:spcPct val="20000"/>
              </a:spcBef>
              <a:spcAft>
                <a:spcPct val="0"/>
              </a:spcAft>
              <a:buFont typeface="Arial" charset="0"/>
              <a:buChar char="•"/>
              <a:defRPr sz="2300" kern="1200">
                <a:solidFill>
                  <a:schemeClr val="tx1"/>
                </a:solidFill>
                <a:latin typeface="+mn-lt"/>
                <a:ea typeface="+mn-ea"/>
                <a:cs typeface="+mn-cs"/>
              </a:defRPr>
            </a:lvl3pPr>
            <a:lvl4pPr marL="1526763" indent="-217115" algn="l" defTabSz="435622" rtl="0" eaLnBrk="1" fontAlgn="base" hangingPunct="1">
              <a:spcBef>
                <a:spcPct val="20000"/>
              </a:spcBef>
              <a:spcAft>
                <a:spcPct val="0"/>
              </a:spcAft>
              <a:buFont typeface="Arial" charset="0"/>
              <a:buChar char="–"/>
              <a:defRPr sz="1900" kern="1200">
                <a:solidFill>
                  <a:schemeClr val="tx1"/>
                </a:solidFill>
                <a:latin typeface="+mn-lt"/>
                <a:ea typeface="+mn-ea"/>
                <a:cs typeface="+mn-cs"/>
              </a:defRPr>
            </a:lvl4pPr>
            <a:lvl5pPr marL="1962383" indent="-217115" algn="l" defTabSz="435622" rtl="0" eaLnBrk="1" fontAlgn="base" hangingPunct="1">
              <a:spcBef>
                <a:spcPct val="20000"/>
              </a:spcBef>
              <a:spcAft>
                <a:spcPct val="0"/>
              </a:spcAft>
              <a:buFont typeface="Arial" charset="0"/>
              <a:buChar char="»"/>
              <a:defRPr sz="1900" kern="1200">
                <a:solidFill>
                  <a:schemeClr val="tx1"/>
                </a:solidFill>
                <a:latin typeface="+mn-lt"/>
                <a:ea typeface="+mn-ea"/>
                <a:cs typeface="+mn-cs"/>
              </a:defRPr>
            </a:lvl5pPr>
            <a:lvl6pPr marL="2400093" indent="-218190" algn="l" defTabSz="436381" rtl="0" eaLnBrk="1" latinLnBrk="0" hangingPunct="1">
              <a:spcBef>
                <a:spcPct val="20000"/>
              </a:spcBef>
              <a:buFont typeface="Arial"/>
              <a:buChar char="•"/>
              <a:defRPr sz="1900" kern="1200">
                <a:solidFill>
                  <a:schemeClr val="tx1"/>
                </a:solidFill>
                <a:latin typeface="+mn-lt"/>
                <a:ea typeface="+mn-ea"/>
                <a:cs typeface="+mn-cs"/>
              </a:defRPr>
            </a:lvl6pPr>
            <a:lvl7pPr marL="2836474" indent="-218190" algn="l" defTabSz="436381" rtl="0" eaLnBrk="1" latinLnBrk="0" hangingPunct="1">
              <a:spcBef>
                <a:spcPct val="20000"/>
              </a:spcBef>
              <a:buFont typeface="Arial"/>
              <a:buChar char="•"/>
              <a:defRPr sz="1900" kern="1200">
                <a:solidFill>
                  <a:schemeClr val="tx1"/>
                </a:solidFill>
                <a:latin typeface="+mn-lt"/>
                <a:ea typeface="+mn-ea"/>
                <a:cs typeface="+mn-cs"/>
              </a:defRPr>
            </a:lvl7pPr>
            <a:lvl8pPr marL="3272854" indent="-218190" algn="l" defTabSz="436381" rtl="0" eaLnBrk="1" latinLnBrk="0" hangingPunct="1">
              <a:spcBef>
                <a:spcPct val="20000"/>
              </a:spcBef>
              <a:buFont typeface="Arial"/>
              <a:buChar char="•"/>
              <a:defRPr sz="1900" kern="1200">
                <a:solidFill>
                  <a:schemeClr val="tx1"/>
                </a:solidFill>
                <a:latin typeface="+mn-lt"/>
                <a:ea typeface="+mn-ea"/>
                <a:cs typeface="+mn-cs"/>
              </a:defRPr>
            </a:lvl8pPr>
            <a:lvl9pPr marL="3709235" indent="-218190" algn="l" defTabSz="436381" rtl="0" eaLnBrk="1" latinLnBrk="0" hangingPunct="1">
              <a:spcBef>
                <a:spcPct val="20000"/>
              </a:spcBef>
              <a:buFont typeface="Arial"/>
              <a:buChar char="•"/>
              <a:defRPr sz="1900" kern="1200">
                <a:solidFill>
                  <a:schemeClr val="tx1"/>
                </a:solidFill>
                <a:latin typeface="+mn-lt"/>
                <a:ea typeface="+mn-ea"/>
                <a:cs typeface="+mn-cs"/>
              </a:defRPr>
            </a:lvl9pPr>
          </a:lstStyle>
          <a:p>
            <a:r>
              <a:rPr lang="el-GR" sz="2400" kern="1200" dirty="0" smtClean="0"/>
              <a:t>Εισήγηση για ένταξη του παιδιού σε</a:t>
            </a:r>
            <a:r>
              <a:rPr lang="en-GB" sz="2400" kern="1200" dirty="0" smtClean="0"/>
              <a:t>:</a:t>
            </a:r>
            <a:endParaRPr lang="el-GR" sz="2400" kern="1200" dirty="0" smtClean="0"/>
          </a:p>
          <a:p>
            <a:pPr lvl="1"/>
            <a:r>
              <a:rPr lang="el-GR" sz="2400" kern="1200" dirty="0" smtClean="0"/>
              <a:t> πρόγραμμα Ειδικής Εκπαίδευσης-αναφο</a:t>
            </a:r>
            <a:r>
              <a:rPr lang="el-GR" sz="2400" dirty="0" smtClean="0"/>
              <a:t>ρά και σε συχνότητα</a:t>
            </a:r>
            <a:endParaRPr lang="el-GR" sz="2400" kern="1200" dirty="0" smtClean="0"/>
          </a:p>
          <a:p>
            <a:pPr lvl="1"/>
            <a:r>
              <a:rPr lang="el-GR" sz="2400" kern="1200" dirty="0" smtClean="0"/>
              <a:t>Λογοθεραπευτική παρέμβαση</a:t>
            </a:r>
          </a:p>
          <a:p>
            <a:pPr lvl="1"/>
            <a:r>
              <a:rPr lang="el-GR" sz="2400" dirty="0" smtClean="0"/>
              <a:t>Εργοθεραπευτική παρέμβαση</a:t>
            </a:r>
            <a:endParaRPr lang="el-GR" sz="2400" kern="1200" dirty="0" smtClean="0"/>
          </a:p>
          <a:p>
            <a:r>
              <a:rPr lang="el-GR" sz="2400" kern="1200" dirty="0" smtClean="0"/>
              <a:t>Βελτίωση ουσιαστικότερης ένταξης του παιδιού στο μαθησιακό αλλά και στο κοινωνικό πλαίσιο του σχολείου</a:t>
            </a:r>
          </a:p>
          <a:p>
            <a:r>
              <a:rPr lang="el-GR" sz="2400" kern="1200" dirty="0" smtClean="0"/>
              <a:t>Εισηγήσεις για εφαρμογές διαφοροποίησης στην καθημερινότητα του σχολείου</a:t>
            </a:r>
          </a:p>
          <a:p>
            <a:r>
              <a:rPr lang="el-GR" sz="2400" kern="1200" dirty="0" smtClean="0"/>
              <a:t>Περαιτέρω αξιολόγηση του παιδιού από</a:t>
            </a:r>
            <a:r>
              <a:rPr lang="en-GB" sz="2400" kern="1200" dirty="0" smtClean="0"/>
              <a:t>:</a:t>
            </a:r>
            <a:endParaRPr lang="el-GR" sz="2400" kern="1200" dirty="0" smtClean="0"/>
          </a:p>
          <a:p>
            <a:pPr lvl="1"/>
            <a:r>
              <a:rPr lang="el-GR" sz="2400" kern="1200" dirty="0" smtClean="0"/>
              <a:t>Παιδονευρολόγο, Παιδοψυχίατρο</a:t>
            </a:r>
            <a:r>
              <a:rPr lang="el-GR" sz="2400" dirty="0" smtClean="0"/>
              <a:t>, </a:t>
            </a:r>
            <a:r>
              <a:rPr lang="el-GR" sz="2400" kern="1200" dirty="0" smtClean="0"/>
              <a:t>Κλινικό Ψυχολόγο</a:t>
            </a:r>
            <a:r>
              <a:rPr lang="el-GR" sz="2400" dirty="0" smtClean="0"/>
              <a:t>, </a:t>
            </a:r>
            <a:r>
              <a:rPr lang="el-GR" sz="2400" kern="1200" dirty="0" smtClean="0"/>
              <a:t>Μουσικοθεραπευτή., Συμβουλευτικό Ψυχολόγο κ.ο.κ.</a:t>
            </a:r>
          </a:p>
        </p:txBody>
      </p:sp>
    </p:spTree>
    <p:extLst>
      <p:ext uri="{BB962C8B-B14F-4D97-AF65-F5344CB8AC3E}">
        <p14:creationId xmlns="" xmlns:p14="http://schemas.microsoft.com/office/powerpoint/2010/main" val="3262330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337576"/>
            <a:ext cx="10661333" cy="5788588"/>
          </a:xfrm>
        </p:spPr>
        <p:txBody>
          <a:bodyPr/>
          <a:lstStyle/>
          <a:p>
            <a:r>
              <a:rPr lang="el-GR" dirty="0" smtClean="0"/>
              <a:t>Εισήγηση για ένταξη γονέων σε Συμβουλευτικό Ψυχολόγο</a:t>
            </a:r>
          </a:p>
          <a:p>
            <a:r>
              <a:rPr lang="el-GR" dirty="0" smtClean="0"/>
              <a:t>Όλες οι εισηγήσεις θα πρέπει να στοιχειωθετούνται</a:t>
            </a:r>
            <a:endParaRPr lang="en-US" dirty="0"/>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 xmlns:p14="http://schemas.microsoft.com/office/powerpoint/2010/main" val="3186219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hidden="1"/>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normAutofit/>
          </a:bodyPr>
          <a:lstStyle/>
          <a:p>
            <a:r>
              <a:rPr lang="el-GR" b="1" dirty="0" smtClean="0"/>
              <a:t>Εισηγήσεις για περαιτέρω διερεύνηση</a:t>
            </a:r>
            <a:endParaRPr lang="en-US" b="1" dirty="0"/>
          </a:p>
        </p:txBody>
      </p:sp>
      <p:sp>
        <p:nvSpPr>
          <p:cNvPr id="4" name="Content Placeholder 2"/>
          <p:cNvSpPr>
            <a:spLocks noGrp="1"/>
          </p:cNvSpPr>
          <p:nvPr/>
        </p:nvSpPr>
        <p:spPr>
          <a:xfrm>
            <a:off x="592296" y="1691473"/>
            <a:ext cx="10661333" cy="4525963"/>
          </a:xfrm>
          <a:prstGeom prst="rect">
            <a:avLst/>
          </a:prstGeom>
        </p:spPr>
        <p:txBody>
          <a:bodyPr lIns="87276" tIns="43638" rIns="87276" bIns="43638"/>
          <a:lstStyle>
            <a:lvl1pPr marL="327064" indent="-327064" algn="l" defTabSz="435622" rtl="0" eaLnBrk="1" fontAlgn="base" hangingPunct="1">
              <a:spcBef>
                <a:spcPct val="20000"/>
              </a:spcBef>
              <a:spcAft>
                <a:spcPct val="0"/>
              </a:spcAft>
              <a:buFont typeface="Arial" charset="0"/>
              <a:buChar char="•"/>
              <a:defRPr sz="3100" kern="1200">
                <a:solidFill>
                  <a:schemeClr val="tx1"/>
                </a:solidFill>
                <a:latin typeface="+mn-lt"/>
                <a:ea typeface="+mn-ea"/>
                <a:cs typeface="+mn-cs"/>
              </a:defRPr>
            </a:lvl1pPr>
            <a:lvl2pPr marL="708407" indent="-271394" algn="l" defTabSz="435622" rtl="0" eaLnBrk="1" fontAlgn="base" hangingPunct="1">
              <a:spcBef>
                <a:spcPct val="20000"/>
              </a:spcBef>
              <a:spcAft>
                <a:spcPct val="0"/>
              </a:spcAft>
              <a:buFont typeface="Arial" charset="0"/>
              <a:buChar char="–"/>
              <a:defRPr sz="2600" kern="1200">
                <a:solidFill>
                  <a:schemeClr val="tx1"/>
                </a:solidFill>
                <a:latin typeface="+mn-lt"/>
                <a:ea typeface="+mn-ea"/>
                <a:cs typeface="+mn-cs"/>
              </a:defRPr>
            </a:lvl2pPr>
            <a:lvl3pPr marL="1089749" indent="-217115" algn="l" defTabSz="435622" rtl="0" eaLnBrk="1" fontAlgn="base" hangingPunct="1">
              <a:spcBef>
                <a:spcPct val="20000"/>
              </a:spcBef>
              <a:spcAft>
                <a:spcPct val="0"/>
              </a:spcAft>
              <a:buFont typeface="Arial" charset="0"/>
              <a:buChar char="•"/>
              <a:defRPr sz="2300" kern="1200">
                <a:solidFill>
                  <a:schemeClr val="tx1"/>
                </a:solidFill>
                <a:latin typeface="+mn-lt"/>
                <a:ea typeface="+mn-ea"/>
                <a:cs typeface="+mn-cs"/>
              </a:defRPr>
            </a:lvl3pPr>
            <a:lvl4pPr marL="1526763" indent="-217115" algn="l" defTabSz="435622" rtl="0" eaLnBrk="1" fontAlgn="base" hangingPunct="1">
              <a:spcBef>
                <a:spcPct val="20000"/>
              </a:spcBef>
              <a:spcAft>
                <a:spcPct val="0"/>
              </a:spcAft>
              <a:buFont typeface="Arial" charset="0"/>
              <a:buChar char="–"/>
              <a:defRPr sz="1900" kern="1200">
                <a:solidFill>
                  <a:schemeClr val="tx1"/>
                </a:solidFill>
                <a:latin typeface="+mn-lt"/>
                <a:ea typeface="+mn-ea"/>
                <a:cs typeface="+mn-cs"/>
              </a:defRPr>
            </a:lvl4pPr>
            <a:lvl5pPr marL="1962383" indent="-217115" algn="l" defTabSz="435622" rtl="0" eaLnBrk="1" fontAlgn="base" hangingPunct="1">
              <a:spcBef>
                <a:spcPct val="20000"/>
              </a:spcBef>
              <a:spcAft>
                <a:spcPct val="0"/>
              </a:spcAft>
              <a:buFont typeface="Arial" charset="0"/>
              <a:buChar char="»"/>
              <a:defRPr sz="1900" kern="1200">
                <a:solidFill>
                  <a:schemeClr val="tx1"/>
                </a:solidFill>
                <a:latin typeface="+mn-lt"/>
                <a:ea typeface="+mn-ea"/>
                <a:cs typeface="+mn-cs"/>
              </a:defRPr>
            </a:lvl5pPr>
            <a:lvl6pPr marL="2400093" indent="-218190" algn="l" defTabSz="436381" rtl="0" eaLnBrk="1" latinLnBrk="0" hangingPunct="1">
              <a:spcBef>
                <a:spcPct val="20000"/>
              </a:spcBef>
              <a:buFont typeface="Arial"/>
              <a:buChar char="•"/>
              <a:defRPr sz="1900" kern="1200">
                <a:solidFill>
                  <a:schemeClr val="tx1"/>
                </a:solidFill>
                <a:latin typeface="+mn-lt"/>
                <a:ea typeface="+mn-ea"/>
                <a:cs typeface="+mn-cs"/>
              </a:defRPr>
            </a:lvl6pPr>
            <a:lvl7pPr marL="2836474" indent="-218190" algn="l" defTabSz="436381" rtl="0" eaLnBrk="1" latinLnBrk="0" hangingPunct="1">
              <a:spcBef>
                <a:spcPct val="20000"/>
              </a:spcBef>
              <a:buFont typeface="Arial"/>
              <a:buChar char="•"/>
              <a:defRPr sz="1900" kern="1200">
                <a:solidFill>
                  <a:schemeClr val="tx1"/>
                </a:solidFill>
                <a:latin typeface="+mn-lt"/>
                <a:ea typeface="+mn-ea"/>
                <a:cs typeface="+mn-cs"/>
              </a:defRPr>
            </a:lvl7pPr>
            <a:lvl8pPr marL="3272854" indent="-218190" algn="l" defTabSz="436381" rtl="0" eaLnBrk="1" latinLnBrk="0" hangingPunct="1">
              <a:spcBef>
                <a:spcPct val="20000"/>
              </a:spcBef>
              <a:buFont typeface="Arial"/>
              <a:buChar char="•"/>
              <a:defRPr sz="1900" kern="1200">
                <a:solidFill>
                  <a:schemeClr val="tx1"/>
                </a:solidFill>
                <a:latin typeface="+mn-lt"/>
                <a:ea typeface="+mn-ea"/>
                <a:cs typeface="+mn-cs"/>
              </a:defRPr>
            </a:lvl8pPr>
            <a:lvl9pPr marL="3709235" indent="-218190" algn="l" defTabSz="436381" rtl="0" eaLnBrk="1" latinLnBrk="0" hangingPunct="1">
              <a:spcBef>
                <a:spcPct val="20000"/>
              </a:spcBef>
              <a:buFont typeface="Arial"/>
              <a:buChar char="•"/>
              <a:defRPr sz="1900" kern="1200">
                <a:solidFill>
                  <a:schemeClr val="tx1"/>
                </a:solidFill>
                <a:latin typeface="+mn-lt"/>
                <a:ea typeface="+mn-ea"/>
                <a:cs typeface="+mn-cs"/>
              </a:defRPr>
            </a:lvl9pPr>
          </a:lstStyle>
          <a:p>
            <a:r>
              <a:rPr lang="el-GR" sz="2400" kern="1200" dirty="0" smtClean="0"/>
              <a:t>Μεγάλη προσοχή, όταν μας ζητείται από τους γονείς να τους </a:t>
            </a:r>
            <a:r>
              <a:rPr lang="el-GR" sz="2400" b="1" kern="1200" dirty="0" smtClean="0"/>
              <a:t>εισηγηθούμε επαγγελματίες </a:t>
            </a:r>
            <a:r>
              <a:rPr lang="el-GR" sz="2400" kern="1200" dirty="0" smtClean="0"/>
              <a:t>με τους οποίους θα μπορούσε να εργαστεί το παιδί τους.</a:t>
            </a:r>
          </a:p>
          <a:p>
            <a:r>
              <a:rPr lang="el-GR" sz="2400" kern="1200" dirty="0" smtClean="0"/>
              <a:t>Θα πρέπει για σκοπούς επαγγελματικής δεοντολογίας, </a:t>
            </a:r>
            <a:r>
              <a:rPr lang="el-GR" sz="2400" b="1" kern="1200" dirty="0" smtClean="0"/>
              <a:t>να μην δίνουμε ποτέ ένα μόνο όνομα επαγγελματία</a:t>
            </a:r>
            <a:r>
              <a:rPr lang="el-GR" sz="2400" kern="1200" dirty="0" smtClean="0"/>
              <a:t>. Θα πρέπει να δίνεται στο γονιό το δικαίωμα να επιλέξει ανάλογα και με τα δικά του πιστεύω</a:t>
            </a:r>
          </a:p>
          <a:p>
            <a:r>
              <a:rPr lang="el-GR" sz="2400" kern="1200" dirty="0" smtClean="0"/>
              <a:t>Στα επαγγέλματα, στα οποία υπάρχει σχετική νομοθεσία για την άσκηση επαγγέλματος θα πρέπει </a:t>
            </a:r>
            <a:r>
              <a:rPr lang="el-GR" sz="2400" b="1" kern="1200" dirty="0" smtClean="0"/>
              <a:t>οι επαγγελματίες να προέρχονται από τα μητρώα των μελών των συλλόγων</a:t>
            </a:r>
            <a:r>
              <a:rPr lang="el-GR" sz="2400" kern="1200" dirty="0" smtClean="0"/>
              <a:t>, π.χ. Μητρώο εγγεγραμένων Ψυχολόγων, Μητρώο Εγγεγραμμένων Λογοθεραπευτών, Μητρώο Εγγεγραμένων Εργοθεραπευτών, κ.ο.κ. </a:t>
            </a:r>
          </a:p>
        </p:txBody>
      </p:sp>
    </p:spTree>
    <p:extLst>
      <p:ext uri="{BB962C8B-B14F-4D97-AF65-F5344CB8AC3E}">
        <p14:creationId xmlns="" xmlns:p14="http://schemas.microsoft.com/office/powerpoint/2010/main" val="4191896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1191292"/>
            <a:ext cx="10661333" cy="5360197"/>
          </a:xfrm>
        </p:spPr>
        <p:txBody>
          <a:bodyPr>
            <a:normAutofit fontScale="92500" lnSpcReduction="20000"/>
          </a:bodyPr>
          <a:lstStyle/>
          <a:p>
            <a:r>
              <a:rPr lang="el-GR" dirty="0"/>
              <a:t>Σε περίπτωση που εργαζόμαστε στο Δημόσιο Τομέα, οι </a:t>
            </a:r>
            <a:r>
              <a:rPr lang="el-GR" b="1" dirty="0"/>
              <a:t>γονείς θα ενημερωθούν για την απόφαση της Επαρχιακής Επιτροπής Ειδικής Αγωγής και Εκπαίδευσης γραπτώς</a:t>
            </a:r>
            <a:r>
              <a:rPr lang="el-GR" dirty="0"/>
              <a:t>.</a:t>
            </a:r>
          </a:p>
          <a:p>
            <a:r>
              <a:rPr lang="el-GR" dirty="0"/>
              <a:t>Δεν θα πρέπει να ενημερώσουμε τους γονείς για τα αποτελέσματα της δικής μας Μαθησιακής Αξιολόγησης, μια και η αξιολόγηση αυτή, αποτελεί μια αξιολόγηση, ανάμεσα σε άλλες, τις οποίες θα λάβει υπόψη της η Επαρχιακή Επιτροπή Ειδικής Αγωγής και Εκπαίδευσης. </a:t>
            </a:r>
          </a:p>
          <a:p>
            <a:r>
              <a:rPr lang="el-GR" dirty="0"/>
              <a:t>Σε περίπτωση που εργαζόμαστε στον ιδιωτικό τομέα, τότε τα πράγματα είναι εντελώς διαφορετικά. </a:t>
            </a:r>
            <a:r>
              <a:rPr lang="el-GR" b="1" dirty="0"/>
              <a:t>Οι γονείς με το τέλος κάθε αξιολόγησης πρέπει να ενημερώνονται για τα αποτελέσματα της αξιολόγησης.</a:t>
            </a:r>
          </a:p>
          <a:p>
            <a:r>
              <a:rPr lang="el-GR" dirty="0"/>
              <a:t>Φροντίζουμε πάντοντε να είναι παρόντες και οι δύο </a:t>
            </a:r>
            <a:r>
              <a:rPr lang="el-GR" dirty="0" smtClean="0"/>
              <a:t>γονείς, όταν πρόκειται να αναφέρουμε αποτελέσματα αξιολόγησης στον ιδιωτικό τομέα.</a:t>
            </a:r>
            <a:endParaRPr lang="en-GB" dirty="0"/>
          </a:p>
          <a:p>
            <a:endParaRPr lang="en-US" dirty="0"/>
          </a:p>
        </p:txBody>
      </p:sp>
      <p:sp>
        <p:nvSpPr>
          <p:cNvPr id="4" name="Footer Placeholder 3" hidden="1"/>
          <p:cNvSpPr>
            <a:spLocks noGrp="1"/>
          </p:cNvSpPr>
          <p:nvPr>
            <p:ph type="ftr" sz="quarter" idx="11"/>
          </p:nvPr>
        </p:nvSpPr>
        <p:spPr/>
        <p:txBody>
          <a:bodyPr/>
          <a:lstStyle/>
          <a:p>
            <a:endParaRPr lang="en-US" dirty="0"/>
          </a:p>
        </p:txBody>
      </p:sp>
      <p:sp>
        <p:nvSpPr>
          <p:cNvPr id="2" name="Title 1"/>
          <p:cNvSpPr>
            <a:spLocks noGrp="1"/>
          </p:cNvSpPr>
          <p:nvPr>
            <p:ph type="title"/>
          </p:nvPr>
        </p:nvSpPr>
        <p:spPr>
          <a:xfrm>
            <a:off x="592296" y="48291"/>
            <a:ext cx="10661333" cy="1143000"/>
          </a:xfrm>
        </p:spPr>
        <p:txBody>
          <a:bodyPr/>
          <a:lstStyle/>
          <a:p>
            <a:r>
              <a:rPr lang="el-GR" b="1" dirty="0" smtClean="0"/>
              <a:t>Γονείς και Αξιολόγηση</a:t>
            </a:r>
            <a:endParaRPr lang="en-US" b="1" dirty="0"/>
          </a:p>
        </p:txBody>
      </p:sp>
    </p:spTree>
    <p:extLst>
      <p:ext uri="{BB962C8B-B14F-4D97-AF65-F5344CB8AC3E}">
        <p14:creationId xmlns="" xmlns:p14="http://schemas.microsoft.com/office/powerpoint/2010/main" val="1165583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385801"/>
            <a:ext cx="10661333" cy="5740363"/>
          </a:xfrm>
        </p:spPr>
        <p:txBody>
          <a:bodyPr>
            <a:normAutofit fontScale="92500"/>
          </a:bodyPr>
          <a:lstStyle/>
          <a:p>
            <a:r>
              <a:rPr lang="el-GR" dirty="0"/>
              <a:t>Παρουσιάζουμε τα ευρήματά μας, </a:t>
            </a:r>
            <a:r>
              <a:rPr lang="el-GR" b="1" dirty="0"/>
              <a:t>χωρίς σχόλια και σεβόμαστε τα δικά τους σχόλια και την έκφραση των συναισθημάτων τους.</a:t>
            </a:r>
          </a:p>
          <a:p>
            <a:r>
              <a:rPr lang="el-GR" dirty="0"/>
              <a:t>Σε καμιά περίπτωση </a:t>
            </a:r>
            <a:r>
              <a:rPr lang="el-GR" b="1" dirty="0"/>
              <a:t>δεν ταυτιζόμαστε με τους γονείς</a:t>
            </a:r>
            <a:r>
              <a:rPr lang="el-GR" dirty="0"/>
              <a:t>, ούτε γινόμαστε ιδιαίτερα φιλικοί μαζί τους κατά τη φάση αυτή, γιατί αυτό δυσχεραίνει ακόμη περισσότερο την κατάσταση.</a:t>
            </a:r>
          </a:p>
          <a:p>
            <a:r>
              <a:rPr lang="el-GR" dirty="0"/>
              <a:t>Οι συναντήσεις για τα αποτελέσματα της αξιολόγησης, θα πρέπει να είναι </a:t>
            </a:r>
            <a:r>
              <a:rPr lang="el-GR" b="1" dirty="0"/>
              <a:t>χρονικά πλαισιωμένες</a:t>
            </a:r>
            <a:r>
              <a:rPr lang="el-GR" dirty="0"/>
              <a:t>, όπως και σε όλες τις άλλες περιπτώσεις. </a:t>
            </a:r>
          </a:p>
          <a:p>
            <a:r>
              <a:rPr lang="el-GR" dirty="0"/>
              <a:t>Θα πρέπει να δίνουμε στους </a:t>
            </a:r>
            <a:r>
              <a:rPr lang="el-GR" dirty="0" smtClean="0"/>
              <a:t>γονείς, </a:t>
            </a:r>
            <a:r>
              <a:rPr lang="el-GR" b="1" dirty="0"/>
              <a:t>είτε σημείωμα με τα γενικά αποτελέσματα, είτε αναλυτική έκθεση</a:t>
            </a:r>
            <a:r>
              <a:rPr lang="el-GR" dirty="0"/>
              <a:t>, γιατί υπάρχει σοβαρή πιθανότητα μια μερίδα γονέων, να συγχιστεί. Έτσι το σημείωμα ή η έκθεση αποτελεί την ασφαλιστική δικλείδα για τους γονείς. </a:t>
            </a:r>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 xmlns:p14="http://schemas.microsoft.com/office/powerpoint/2010/main" val="3086346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401876"/>
            <a:ext cx="10661333" cy="5724288"/>
          </a:xfrm>
        </p:spPr>
        <p:txBody>
          <a:bodyPr>
            <a:normAutofit fontScale="92500" lnSpcReduction="20000"/>
          </a:bodyPr>
          <a:lstStyle/>
          <a:p>
            <a:r>
              <a:rPr lang="el-GR" dirty="0"/>
              <a:t>Κατά την παρουσίαση των αποτελεσμάτων οι γονείς </a:t>
            </a:r>
            <a:r>
              <a:rPr lang="el-GR" b="1" dirty="0"/>
              <a:t>χρειάζονται να ακούσουν και θετικά στοιχεία </a:t>
            </a:r>
            <a:r>
              <a:rPr lang="el-GR" dirty="0"/>
              <a:t>για το παιδί τους, όχι μόνο δυσκολίες.</a:t>
            </a:r>
          </a:p>
          <a:p>
            <a:r>
              <a:rPr lang="el-GR" dirty="0"/>
              <a:t>Σε πολλές περιπτώσεις οι γονείς </a:t>
            </a:r>
            <a:r>
              <a:rPr lang="el-GR" dirty="0" smtClean="0"/>
              <a:t>δυσκολεύονται, </a:t>
            </a:r>
            <a:r>
              <a:rPr lang="el-GR" dirty="0"/>
              <a:t>όταν αναφέρονται οι συμπεριφορές των γονέων οι οποίες ενισχύουν τις δυσκολίες του παιδιού. Πρέπει να είμαστε ιδιαίτερα προσεχτικοί στις περιπτώσεις αυτές.</a:t>
            </a:r>
          </a:p>
          <a:p>
            <a:r>
              <a:rPr lang="el-GR" dirty="0"/>
              <a:t>Θα πρέπει συνεχώς να έχουμε στο μυαλό μας, ότι εμείς είμαστε εκεί για το παιδί και εκείνο που μας ενδιαφέρει είναι </a:t>
            </a:r>
            <a:r>
              <a:rPr lang="el-GR" b="1" dirty="0"/>
              <a:t>η βελτίωση τόσο της μαθησιακής, όσο και της συναισθηματικής εικόνας του παιδιού</a:t>
            </a:r>
            <a:r>
              <a:rPr lang="el-GR" dirty="0"/>
              <a:t>. </a:t>
            </a:r>
          </a:p>
          <a:p>
            <a:r>
              <a:rPr lang="el-GR" dirty="0" smtClean="0"/>
              <a:t>Επίσης, </a:t>
            </a:r>
            <a:r>
              <a:rPr lang="el-GR" dirty="0"/>
              <a:t>πολλές φορές οι γονείς μπορεί να τσακωθούν και να είναι ιδιαίτερα έντονοι μεταξύ τους στη φάση αυτή. Επιλέγουμε απλά να </a:t>
            </a:r>
            <a:r>
              <a:rPr lang="el-GR" dirty="0" smtClean="0"/>
              <a:t>είμαστε </a:t>
            </a:r>
            <a:r>
              <a:rPr lang="el-GR" b="1" dirty="0"/>
              <a:t>παρατηρητές</a:t>
            </a:r>
            <a:r>
              <a:rPr lang="el-GR" dirty="0"/>
              <a:t> και προσπαθούμε να επαναφέρουμε την </a:t>
            </a:r>
            <a:r>
              <a:rPr lang="el-GR" dirty="0" smtClean="0"/>
              <a:t>κατάσταση, </a:t>
            </a:r>
            <a:r>
              <a:rPr lang="el-GR" dirty="0"/>
              <a:t>αν </a:t>
            </a:r>
            <a:r>
              <a:rPr lang="el-GR" dirty="0" smtClean="0"/>
              <a:t>αυτή </a:t>
            </a:r>
            <a:r>
              <a:rPr lang="el-GR" dirty="0"/>
              <a:t>είναι εκτός ελέγχου. </a:t>
            </a:r>
            <a:endParaRPr lang="en-GB" dirty="0"/>
          </a:p>
          <a:p>
            <a:endParaRPr lang="en-US" dirty="0"/>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 xmlns:p14="http://schemas.microsoft.com/office/powerpoint/2010/main" val="2068081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l-GR" dirty="0"/>
              <a:t>Δεν πρέπει ο </a:t>
            </a:r>
            <a:r>
              <a:rPr lang="el-GR" dirty="0" smtClean="0"/>
              <a:t>αξιολογητής/</a:t>
            </a:r>
            <a:r>
              <a:rPr lang="el-GR" dirty="0" err="1" smtClean="0"/>
              <a:t>αξιολογήτρια</a:t>
            </a:r>
            <a:r>
              <a:rPr lang="el-GR" dirty="0" smtClean="0"/>
              <a:t>, </a:t>
            </a:r>
            <a:r>
              <a:rPr lang="el-GR" dirty="0"/>
              <a:t>να διατηρεί οποιαδήποτε μορφής σχέση με το παιδί</a:t>
            </a:r>
          </a:p>
          <a:p>
            <a:r>
              <a:rPr lang="el-GR" dirty="0"/>
              <a:t>Προσοχή στις </a:t>
            </a:r>
            <a:r>
              <a:rPr lang="el-GR" dirty="0" smtClean="0"/>
              <a:t>προσδοκίες, </a:t>
            </a:r>
            <a:r>
              <a:rPr lang="el-GR" dirty="0"/>
              <a:t>οι οποίες μπορεί να προβληθούν από τον αξιολογητή στο παιδί</a:t>
            </a:r>
          </a:p>
          <a:p>
            <a:r>
              <a:rPr lang="el-GR" dirty="0"/>
              <a:t>Αν το παιδί δεν μπορεί να συνεχίσει την αξιολόγηση, επειδή για παράδειγμα είναι πολύ αγχωμένο, θα πρέπει η αξιολόγηση να τερματιστεί, γιατί τα αποτελέσματα δεν θα είναι αντικειμενικά.</a:t>
            </a:r>
          </a:p>
          <a:p>
            <a:r>
              <a:rPr lang="el-GR" dirty="0"/>
              <a:t>Αν συνδεθούμε συναισθηματικά με ένα μαθητή κατά τη διάρκεια της αξιολόγησης, αυτό θα έχει άμεσο αντίκτυπο στα αποτελέσματα της αξιολόγησης.</a:t>
            </a:r>
          </a:p>
          <a:p>
            <a:r>
              <a:rPr lang="el-GR" dirty="0"/>
              <a:t>Η Αμερικάνικη Επιτροπή Δεοντολογίας των Ψυχολόγων στην Αμερική </a:t>
            </a:r>
            <a:r>
              <a:rPr lang="el-GR" dirty="0" smtClean="0"/>
              <a:t>υποστηρίζει, </a:t>
            </a:r>
            <a:r>
              <a:rPr lang="el-GR" dirty="0"/>
              <a:t>ότι ο αξιολογητής δεν μπορεί να μοιραστεί με άλλους τις πληροφορίες που του ανέφερε το παιδί, εκτός και αν το παιδί συμφωνει</a:t>
            </a:r>
            <a:endParaRPr lang="en-US" dirty="0"/>
          </a:p>
        </p:txBody>
      </p:sp>
      <p:sp>
        <p:nvSpPr>
          <p:cNvPr id="4" name="Footer Placeholder 3"/>
          <p:cNvSpPr>
            <a:spLocks noGrp="1"/>
          </p:cNvSpPr>
          <p:nvPr>
            <p:ph type="ftr" sz="quarter" idx="11"/>
          </p:nvPr>
        </p:nvSpPr>
        <p:spPr/>
        <p:txBody>
          <a:bodyPr/>
          <a:lstStyle/>
          <a:p>
            <a:endParaRPr lang="en-US" dirty="0"/>
          </a:p>
        </p:txBody>
      </p:sp>
      <p:sp>
        <p:nvSpPr>
          <p:cNvPr id="2" name="Title 1"/>
          <p:cNvSpPr>
            <a:spLocks noGrp="1"/>
          </p:cNvSpPr>
          <p:nvPr>
            <p:ph type="title"/>
          </p:nvPr>
        </p:nvSpPr>
        <p:spPr/>
        <p:txBody>
          <a:bodyPr/>
          <a:lstStyle/>
          <a:p>
            <a:r>
              <a:rPr lang="el-GR" b="1" dirty="0" smtClean="0"/>
              <a:t>Ηθικά Ζητήματα</a:t>
            </a:r>
            <a:endParaRPr lang="en-US" b="1" dirty="0"/>
          </a:p>
        </p:txBody>
      </p:sp>
    </p:spTree>
    <p:extLst>
      <p:ext uri="{BB962C8B-B14F-4D97-AF65-F5344CB8AC3E}">
        <p14:creationId xmlns="" xmlns:p14="http://schemas.microsoft.com/office/powerpoint/2010/main" val="3774828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l-GR" sz="2400" dirty="0" smtClean="0"/>
              <a:t>Ο σκοπός της αξιολόγησης είναι </a:t>
            </a:r>
            <a:r>
              <a:rPr lang="el-GR" sz="2400" b="1" dirty="0" smtClean="0"/>
              <a:t>να παρουσιάσει τη μαθησιακή εικόνα ενός παιδιού.</a:t>
            </a:r>
          </a:p>
          <a:p>
            <a:pPr>
              <a:buNone/>
            </a:pPr>
            <a:endParaRPr lang="el-GR" sz="2400" dirty="0" smtClean="0"/>
          </a:p>
          <a:p>
            <a:r>
              <a:rPr lang="el-GR" sz="2400" dirty="0" smtClean="0"/>
              <a:t>Πρέπει </a:t>
            </a:r>
            <a:r>
              <a:rPr lang="el-GR" sz="2400" b="1" dirty="0" smtClean="0"/>
              <a:t>να παρουσιαστούν οι τομείς που παρουσιάζουν δυσκολίες </a:t>
            </a:r>
            <a:r>
              <a:rPr lang="el-GR" sz="2400" dirty="0" smtClean="0"/>
              <a:t>και να γίνει αναφορά σε συγκεκριμένης  μορφής δυσκολιών που παρουσιάζει το παιδί.</a:t>
            </a:r>
          </a:p>
          <a:p>
            <a:pPr>
              <a:buNone/>
            </a:pPr>
            <a:endParaRPr lang="el-GR" sz="2400" dirty="0" smtClean="0"/>
          </a:p>
          <a:p>
            <a:r>
              <a:rPr lang="el-GR" sz="2400" dirty="0" smtClean="0"/>
              <a:t>Ο σκοπός </a:t>
            </a:r>
            <a:r>
              <a:rPr lang="el-GR" sz="2400" b="1" dirty="0" smtClean="0"/>
              <a:t>δεν είναι </a:t>
            </a:r>
            <a:r>
              <a:rPr lang="el-GR" sz="2400" dirty="0" smtClean="0"/>
              <a:t>να γίνει αναφορά σε συγκεκριμένη </a:t>
            </a:r>
            <a:r>
              <a:rPr lang="el-GR" sz="2400" b="1" dirty="0" smtClean="0"/>
              <a:t>κλινική διάγνωση</a:t>
            </a:r>
          </a:p>
          <a:p>
            <a:pPr>
              <a:buNone/>
            </a:pPr>
            <a:endParaRPr lang="el-GR" sz="2400" dirty="0" smtClean="0"/>
          </a:p>
        </p:txBody>
      </p:sp>
      <p:sp>
        <p:nvSpPr>
          <p:cNvPr id="4" name="Footer Placeholder 3"/>
          <p:cNvSpPr>
            <a:spLocks noGrp="1"/>
          </p:cNvSpPr>
          <p:nvPr>
            <p:ph type="ftr" sz="quarter" idx="11"/>
          </p:nvPr>
        </p:nvSpPr>
        <p:spPr/>
        <p:txBody>
          <a:bodyPr/>
          <a:lstStyle/>
          <a:p>
            <a:endParaRPr lang="en-GB"/>
          </a:p>
        </p:txBody>
      </p:sp>
      <p:sp>
        <p:nvSpPr>
          <p:cNvPr id="2" name="Title 1"/>
          <p:cNvSpPr>
            <a:spLocks noGrp="1"/>
          </p:cNvSpPr>
          <p:nvPr>
            <p:ph type="title"/>
          </p:nvPr>
        </p:nvSpPr>
        <p:spPr/>
        <p:txBody>
          <a:bodyPr/>
          <a:lstStyle/>
          <a:p>
            <a:r>
              <a:rPr lang="el-GR" b="1" dirty="0" smtClean="0"/>
              <a:t>Σκοπός της αξιολόγησης</a:t>
            </a:r>
            <a:endParaRPr lang="en-GB" b="1" dirty="0"/>
          </a:p>
        </p:txBody>
      </p:sp>
    </p:spTree>
    <p:extLst>
      <p:ext uri="{BB962C8B-B14F-4D97-AF65-F5344CB8AC3E}">
        <p14:creationId xmlns="" xmlns:p14="http://schemas.microsoft.com/office/powerpoint/2010/main" val="2745429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ox(i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2296" y="289351"/>
            <a:ext cx="10661333" cy="5836813"/>
          </a:xfrm>
        </p:spPr>
        <p:txBody>
          <a:bodyPr>
            <a:normAutofit fontScale="92500"/>
          </a:bodyPr>
          <a:lstStyle/>
          <a:p>
            <a:r>
              <a:rPr lang="el-GR" b="1" dirty="0"/>
              <a:t>Η ετικετοποίηση των δυσκολιών των ανθρώπων είναι πολύ σοβαρή και ακολουθεί τα άτομα για όλη τους τη ζωή.</a:t>
            </a:r>
          </a:p>
          <a:p>
            <a:r>
              <a:rPr lang="el-GR" dirty="0"/>
              <a:t>Πολλές φορές η διάγνωση αποτελεί και πρόγνωση για τη μελλοντική κατάσταση του ατόμου, γεγονός όμως το οποίο δεν είναι πάντα αληθές.</a:t>
            </a:r>
          </a:p>
          <a:p>
            <a:r>
              <a:rPr lang="el-GR" dirty="0"/>
              <a:t>Σε περίπτωση που δεν είναι και οι δύο γονείς σύμφωνοι με την αξιολόγηση, δεν μπορούμε να προχωρήσουμε σε αξιολόγηση.</a:t>
            </a:r>
          </a:p>
          <a:p>
            <a:r>
              <a:rPr lang="el-GR" dirty="0"/>
              <a:t>Σε περίπτωση γονέων που είναι διαζευγένοι, χρειάζεται η συγκατάθεση και των δύο γονέων για τη διενέργεια της αξιολόγησης</a:t>
            </a:r>
            <a:r>
              <a:rPr lang="en-US" dirty="0"/>
              <a:t>.</a:t>
            </a:r>
            <a:endParaRPr lang="el-GR" dirty="0"/>
          </a:p>
          <a:p>
            <a:r>
              <a:rPr lang="el-GR" dirty="0"/>
              <a:t>Σε περίπτωση διαφωνίας με τους γονείς, θα πρέπει να οριστεί άμεσα συνάντηση, στην οποία θα συζητηθεί το θέμα.</a:t>
            </a:r>
          </a:p>
          <a:p>
            <a:endParaRPr lang="el-GR" dirty="0"/>
          </a:p>
          <a:p>
            <a:endParaRPr lang="en-US" dirty="0"/>
          </a:p>
        </p:txBody>
      </p:sp>
      <p:sp>
        <p:nvSpPr>
          <p:cNvPr id="4" name="3 - Θέση υποσέλιδου"/>
          <p:cNvSpPr>
            <a:spLocks noGrp="1"/>
          </p:cNvSpPr>
          <p:nvPr>
            <p:ph type="ftr" sz="quarter" idx="11"/>
          </p:nvPr>
        </p:nvSpPr>
        <p:spPr/>
        <p:txBody>
          <a:bodyPr/>
          <a:lstStyle/>
          <a:p>
            <a:endParaRPr kumimoji="0" lang="en-US"/>
          </a:p>
        </p:txBody>
      </p:sp>
    </p:spTree>
    <p:extLst>
      <p:ext uri="{BB962C8B-B14F-4D97-AF65-F5344CB8AC3E}">
        <p14:creationId xmlns="" xmlns:p14="http://schemas.microsoft.com/office/powerpoint/2010/main" val="1371860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8584" y="192901"/>
            <a:ext cx="10661333" cy="5933263"/>
          </a:xfrm>
        </p:spPr>
        <p:txBody>
          <a:bodyPr>
            <a:normAutofit fontScale="92500" lnSpcReduction="10000"/>
          </a:bodyPr>
          <a:lstStyle/>
          <a:p>
            <a:r>
              <a:rPr lang="el-GR" dirty="0"/>
              <a:t>Αν οι γονείς εξακολουθούν να ενεργούν με τρόπο, που εγώ ως επαγγελματίας, θεωρώ, ότι δεν αρμόζει με τα πιστεύω μου ή είναι εναντίον του παιδιού, τότε θα πρέπει να τερματίσω τη συνεργασία.</a:t>
            </a:r>
          </a:p>
          <a:p>
            <a:r>
              <a:rPr lang="el-GR" dirty="0"/>
              <a:t>Σε περίπτωση που παρατηρήσω οτιδήποτε, το οποίο με προβληματίζει και χρήζει διερεύνησης, οφείλω να το αναφέρω για διερεύνηση.</a:t>
            </a:r>
            <a:endParaRPr lang="en-US" dirty="0"/>
          </a:p>
          <a:p>
            <a:r>
              <a:rPr lang="en-US" dirty="0"/>
              <a:t>To </a:t>
            </a:r>
            <a:r>
              <a:rPr lang="el-GR" dirty="0"/>
              <a:t>ζήτημα της πληρωμής, σε περίπτωση που η αξιολόγηση γίνει στον ιδιωτικό τομέα, θα πρέπει να καθοριστεί κατά την πρώτη συνάντηση με τους γονείς.</a:t>
            </a:r>
          </a:p>
          <a:p>
            <a:r>
              <a:rPr lang="el-GR" dirty="0"/>
              <a:t>Σε περίπτωση που υπάρχει διαφωνία με άλλους θεραπευτές/εκπαιδευτικούς/γιατρούς, θα πρέπει να γίνει πολύ προσεχτικός χειρισμός της διαφωνίας.</a:t>
            </a:r>
          </a:p>
          <a:p>
            <a:r>
              <a:rPr lang="el-GR" dirty="0"/>
              <a:t>Στο τομέα της εκπαίδευσης των ατόμων με αναπηρίες, θα πρέπει όλα τα μέλη της Πολυθεματικής ομάδας να συνεργάζονται και να στηρίζουν το ένα το άλλο.</a:t>
            </a:r>
          </a:p>
          <a:p>
            <a:endParaRPr lang="el-GR" dirty="0"/>
          </a:p>
        </p:txBody>
      </p:sp>
      <p:sp>
        <p:nvSpPr>
          <p:cNvPr id="2" name="Footer Placeholder 1"/>
          <p:cNvSpPr>
            <a:spLocks noGrp="1"/>
          </p:cNvSpPr>
          <p:nvPr>
            <p:ph type="ftr" sz="quarter" idx="11"/>
          </p:nvPr>
        </p:nvSpPr>
        <p:spPr/>
        <p:txBody>
          <a:bodyPr/>
          <a:lstStyle/>
          <a:p>
            <a:endParaRPr lang="en-US"/>
          </a:p>
        </p:txBody>
      </p:sp>
    </p:spTree>
    <p:extLst>
      <p:ext uri="{BB962C8B-B14F-4D97-AF65-F5344CB8AC3E}">
        <p14:creationId xmlns="" xmlns:p14="http://schemas.microsoft.com/office/powerpoint/2010/main" val="205317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l-GR" dirty="0" smtClean="0"/>
              <a:t>Κάθε παιδί το οποίο έχει διαγνωστεί, </a:t>
            </a:r>
            <a:r>
              <a:rPr lang="el-GR" b="1" dirty="0" smtClean="0"/>
              <a:t>θα πρέπει να έχει Ατομικό Πρόγραμμα Εκπαίδευσης</a:t>
            </a:r>
          </a:p>
          <a:p>
            <a:r>
              <a:rPr lang="el-GR" dirty="0" smtClean="0"/>
              <a:t>Το Α.Π.Ε. είναι </a:t>
            </a:r>
            <a:r>
              <a:rPr lang="el-GR" b="1" dirty="0" smtClean="0"/>
              <a:t>σχεδιασμένο αποκλειστικά </a:t>
            </a:r>
            <a:r>
              <a:rPr lang="el-GR" dirty="0" smtClean="0"/>
              <a:t>για το κάθε παιδί ξεχωριστά </a:t>
            </a:r>
          </a:p>
          <a:p>
            <a:r>
              <a:rPr lang="el-GR" dirty="0" smtClean="0"/>
              <a:t>Το Α.Π.Ε. είναι μια ευκαιρία για τους εκπαιδευτικούς, γονεις, θεραπευτές, να </a:t>
            </a:r>
            <a:r>
              <a:rPr lang="el-GR" b="1" dirty="0" smtClean="0"/>
              <a:t>δουλέψουν μαζί</a:t>
            </a:r>
            <a:r>
              <a:rPr lang="el-GR" dirty="0" smtClean="0"/>
              <a:t>, για να βελτιώσουν την εικόνα ενός παιδιού</a:t>
            </a:r>
          </a:p>
          <a:p>
            <a:r>
              <a:rPr lang="el-GR" dirty="0" smtClean="0"/>
              <a:t>Οι επαγγελματίες με βάση τις γνώσεις τους και το αναλυτικό πρόγραμμα θα πρέπει να προχωρήσουν στο να οργανώσουν το ΑΠΕ</a:t>
            </a:r>
          </a:p>
          <a:p>
            <a:r>
              <a:rPr lang="el-GR" dirty="0" smtClean="0"/>
              <a:t>Οι γονείς έχουν συμβουλευτικό ρόλο, δεν ορίζουν τι θα περιλαμβάνει το Ατομικό Πρόγραμμα Εκπαίδευσης.</a:t>
            </a:r>
          </a:p>
          <a:p>
            <a:endParaRPr lang="en-US"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normAutofit/>
          </a:bodyPr>
          <a:lstStyle/>
          <a:p>
            <a:r>
              <a:rPr lang="el-GR" b="1" dirty="0" smtClean="0"/>
              <a:t>Ατομικό Πρόγραμμα Εκπαίδευσης</a:t>
            </a:r>
            <a:endParaRPr lang="en-US" b="1" dirty="0"/>
          </a:p>
        </p:txBody>
      </p:sp>
    </p:spTree>
    <p:extLst>
      <p:ext uri="{BB962C8B-B14F-4D97-AF65-F5344CB8AC3E}">
        <p14:creationId xmlns="" xmlns:p14="http://schemas.microsoft.com/office/powerpoint/2010/main" val="398210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l-GR" dirty="0" smtClean="0"/>
              <a:t>Ειδικός Παιδαγωγός</a:t>
            </a:r>
          </a:p>
          <a:p>
            <a:r>
              <a:rPr lang="el-GR" dirty="0" smtClean="0"/>
              <a:t>Γενικός Εκπαιδευτικός γενικής τάξης</a:t>
            </a:r>
          </a:p>
          <a:p>
            <a:r>
              <a:rPr lang="el-GR" dirty="0" smtClean="0"/>
              <a:t>Εκπαιδευτικός Ψυχολόγος</a:t>
            </a:r>
          </a:p>
          <a:p>
            <a:r>
              <a:rPr lang="el-GR" dirty="0" smtClean="0"/>
              <a:t>Λογοθεραπευτής</a:t>
            </a:r>
          </a:p>
          <a:p>
            <a:r>
              <a:rPr lang="el-GR" dirty="0" smtClean="0"/>
              <a:t>Εργοθεραπευτής</a:t>
            </a:r>
          </a:p>
          <a:p>
            <a:r>
              <a:rPr lang="el-GR" dirty="0" smtClean="0"/>
              <a:t>Φυσιοθεραπευτής</a:t>
            </a:r>
          </a:p>
          <a:p>
            <a:r>
              <a:rPr lang="el-GR" dirty="0" smtClean="0"/>
              <a:t>Μουσικοθεραπευτής</a:t>
            </a:r>
          </a:p>
          <a:p>
            <a:r>
              <a:rPr lang="el-GR" dirty="0" smtClean="0"/>
              <a:t>Γονείς</a:t>
            </a:r>
          </a:p>
          <a:p>
            <a:r>
              <a:rPr lang="el-GR" dirty="0" smtClean="0"/>
              <a:t>Σε περίπτωση παιδιού που θα μετακινηθεί σε άλλο πλαίσιο άτομα από τη συγκεκριμένη υπηρεσία</a:t>
            </a:r>
          </a:p>
          <a:p>
            <a:r>
              <a:rPr lang="el-GR" dirty="0" smtClean="0"/>
              <a:t>Άλλοι επαγγελματίες του ιδιωτικού τομέα οι οποίοι γνωρίζουν πολύ καλά το παιδί</a:t>
            </a:r>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normAutofit/>
          </a:bodyPr>
          <a:lstStyle/>
          <a:p>
            <a:r>
              <a:rPr lang="el-GR" b="1" dirty="0" smtClean="0"/>
              <a:t>Συμμετέχοντες στην ομάδα ΑΠΕ</a:t>
            </a:r>
            <a:endParaRPr lang="en-US" b="1" dirty="0"/>
          </a:p>
        </p:txBody>
      </p:sp>
    </p:spTree>
    <p:extLst>
      <p:ext uri="{BB962C8B-B14F-4D97-AF65-F5344CB8AC3E}">
        <p14:creationId xmlns="" xmlns:p14="http://schemas.microsoft.com/office/powerpoint/2010/main" val="1784233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ox(in)">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ox(in)">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ox(in)">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box(in)">
                                      <p:cBhvr>
                                        <p:cTn id="52" dur="5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box(in)">
                                      <p:cBhvr>
                                        <p:cTn id="5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dirty="0" smtClean="0"/>
              <a:t>Οι δυνατοί τομείς του παιδιού</a:t>
            </a:r>
          </a:p>
          <a:p>
            <a:r>
              <a:rPr lang="el-GR" dirty="0" smtClean="0"/>
              <a:t>Οι ιδέες των γονέων για ανάπτυξη του παιδιού τους</a:t>
            </a:r>
          </a:p>
          <a:p>
            <a:r>
              <a:rPr lang="el-GR" dirty="0" smtClean="0"/>
              <a:t>Τα αποτελέσματα των αξιολογήσεων που έχουν γίνει στο παιδί</a:t>
            </a:r>
          </a:p>
          <a:p>
            <a:r>
              <a:rPr lang="el-GR" dirty="0" smtClean="0"/>
              <a:t>Πού βρίσκεται το παιδί σε σχέση με το γενικό αναλυτικό πρόγραμμα</a:t>
            </a:r>
          </a:p>
          <a:p>
            <a:r>
              <a:rPr lang="el-GR" dirty="0" smtClean="0"/>
              <a:t>Πώς το παιδί θα συμμετέχει σε εξωσχολικές ή δραστηριότητες που δεν είναι μαθησιακές και γίνονται μέσα στο σχολείο</a:t>
            </a:r>
          </a:p>
          <a:p>
            <a:r>
              <a:rPr lang="el-GR" dirty="0" smtClean="0"/>
              <a:t>Με ποια παιδιά θα μπορούσε να ομαδοποιηθεί</a:t>
            </a:r>
            <a:endParaRPr lang="en-US"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lstStyle/>
          <a:p>
            <a:r>
              <a:rPr lang="el-GR" b="1" dirty="0" smtClean="0"/>
              <a:t>Θα πρέπει να συζητηθούν</a:t>
            </a:r>
            <a:endParaRPr lang="en-US" b="1" dirty="0"/>
          </a:p>
        </p:txBody>
      </p:sp>
    </p:spTree>
    <p:extLst>
      <p:ext uri="{BB962C8B-B14F-4D97-AF65-F5344CB8AC3E}">
        <p14:creationId xmlns="" xmlns:p14="http://schemas.microsoft.com/office/powerpoint/2010/main" val="1528447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ox(in)">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dirty="0" smtClean="0"/>
              <a:t>Αν η συμπεριφορά του παιδιού εμποδίζει τη μαθησιακή του ανάπτυξη, θα πρέπει να γίνει σύσταση εισηγήσεων από την ομάδα</a:t>
            </a:r>
          </a:p>
          <a:p>
            <a:r>
              <a:rPr lang="el-GR" dirty="0" smtClean="0"/>
              <a:t>Αν το παιδί παρουσιάζει επικοινωνικού τύπου ζητήματα θα πρέπει να συζητηθούν από την ομάδα ΑΠΕ</a:t>
            </a:r>
          </a:p>
          <a:p>
            <a:r>
              <a:rPr lang="el-GR" dirty="0" smtClean="0"/>
              <a:t>Αξιολόγηση από την ομάδα της υποστηρικτικής τεχνολογίας σε περίπτωση που το παιδί το χρειάζεται</a:t>
            </a:r>
            <a:endParaRPr lang="en-US"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normAutofit/>
          </a:bodyPr>
          <a:lstStyle/>
          <a:p>
            <a:r>
              <a:rPr lang="el-GR" b="1" dirty="0" smtClean="0"/>
              <a:t>Εξειδικευμένοι τομείς συζήτησης</a:t>
            </a:r>
            <a:endParaRPr lang="en-US" b="1" dirty="0"/>
          </a:p>
        </p:txBody>
      </p:sp>
    </p:spTree>
    <p:extLst>
      <p:ext uri="{BB962C8B-B14F-4D97-AF65-F5344CB8AC3E}">
        <p14:creationId xmlns="" xmlns:p14="http://schemas.microsoft.com/office/powerpoint/2010/main" val="3795872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l-GR" dirty="0" smtClean="0"/>
              <a:t>Αποφασίζονται ανάλογα με την αξιολόγηση που θα γίνει στο παιδί. </a:t>
            </a:r>
          </a:p>
          <a:p>
            <a:r>
              <a:rPr lang="el-GR" dirty="0" smtClean="0"/>
              <a:t>Οι τομείς θα διαφοροποιούνται ανάλογα με την περίπτωση του μαθητή που θα έχουμε μπροστά μας</a:t>
            </a:r>
          </a:p>
          <a:p>
            <a:endParaRPr lang="en-US"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lstStyle/>
          <a:p>
            <a:r>
              <a:rPr lang="el-GR" b="1" dirty="0" smtClean="0"/>
              <a:t>Τομείς Παρέμβασης</a:t>
            </a:r>
            <a:endParaRPr lang="en-US" b="1" dirty="0"/>
          </a:p>
        </p:txBody>
      </p:sp>
    </p:spTree>
    <p:extLst>
      <p:ext uri="{BB962C8B-B14F-4D97-AF65-F5344CB8AC3E}">
        <p14:creationId xmlns="" xmlns:p14="http://schemas.microsoft.com/office/powerpoint/2010/main" val="2098446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l-GR" dirty="0" smtClean="0"/>
              <a:t>Προφορικός Λόγος</a:t>
            </a:r>
          </a:p>
          <a:p>
            <a:r>
              <a:rPr lang="el-GR" dirty="0" smtClean="0"/>
              <a:t>Κατανόηση</a:t>
            </a:r>
          </a:p>
          <a:p>
            <a:r>
              <a:rPr lang="el-GR" dirty="0" smtClean="0"/>
              <a:t>Φωνολογική επίγνωση</a:t>
            </a:r>
          </a:p>
          <a:p>
            <a:r>
              <a:rPr lang="el-GR" dirty="0" smtClean="0"/>
              <a:t>Λεπτή Κίνηση</a:t>
            </a:r>
          </a:p>
          <a:p>
            <a:r>
              <a:rPr lang="el-GR" dirty="0" smtClean="0"/>
              <a:t>Αδρή Κίνηση</a:t>
            </a:r>
          </a:p>
          <a:p>
            <a:r>
              <a:rPr lang="el-GR" dirty="0" smtClean="0"/>
              <a:t>Προμαθηματικές Έννοιες</a:t>
            </a:r>
          </a:p>
          <a:p>
            <a:r>
              <a:rPr lang="el-GR" dirty="0" smtClean="0"/>
              <a:t>Ατομική Φροντίδα</a:t>
            </a:r>
          </a:p>
          <a:p>
            <a:r>
              <a:rPr lang="el-GR" dirty="0" smtClean="0"/>
              <a:t>Συγκέντρωση-Προσοχή</a:t>
            </a:r>
          </a:p>
          <a:p>
            <a:r>
              <a:rPr lang="el-GR" dirty="0" smtClean="0"/>
              <a:t>Κοινωνικοποίηση</a:t>
            </a:r>
          </a:p>
          <a:p>
            <a:r>
              <a:rPr lang="el-GR" dirty="0" smtClean="0"/>
              <a:t>Αισθητηριακά Ζητήματα</a:t>
            </a:r>
          </a:p>
          <a:p>
            <a:r>
              <a:rPr lang="el-GR" dirty="0" smtClean="0"/>
              <a:t>Συναισθηματική Κατάσταση παιδιού</a:t>
            </a:r>
            <a:endParaRPr lang="en-US"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normAutofit fontScale="90000"/>
          </a:bodyPr>
          <a:lstStyle/>
          <a:p>
            <a:r>
              <a:rPr lang="el-GR" b="1" dirty="0" smtClean="0"/>
              <a:t>Τομείς σχεδιασμού ΑΠΕ για ένα μαθητή ηλικίας νηπιαγωγείου</a:t>
            </a:r>
            <a:endParaRPr lang="en-US" b="1" dirty="0"/>
          </a:p>
        </p:txBody>
      </p:sp>
    </p:spTree>
    <p:extLst>
      <p:ext uri="{BB962C8B-B14F-4D97-AF65-F5344CB8AC3E}">
        <p14:creationId xmlns="" xmlns:p14="http://schemas.microsoft.com/office/powerpoint/2010/main" val="4237104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ox(in)">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ox(in)">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ox(in)">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box(in)">
                                      <p:cBhvr>
                                        <p:cTn id="52" dur="5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box(in)">
                                      <p:cBhvr>
                                        <p:cTn id="57" dur="500"/>
                                        <p:tgtEl>
                                          <p:spTgt spid="3">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box(in)">
                                      <p:cBhvr>
                                        <p:cTn id="6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l-GR" dirty="0"/>
              <a:t>Προφορικός Λόγος</a:t>
            </a:r>
          </a:p>
          <a:p>
            <a:r>
              <a:rPr lang="el-GR" dirty="0" smtClean="0"/>
              <a:t>Ανάγνωση</a:t>
            </a:r>
          </a:p>
          <a:p>
            <a:r>
              <a:rPr lang="el-GR" dirty="0" smtClean="0"/>
              <a:t>Κατανόηση</a:t>
            </a:r>
            <a:endParaRPr lang="el-GR" dirty="0"/>
          </a:p>
          <a:p>
            <a:r>
              <a:rPr lang="el-GR" dirty="0"/>
              <a:t>Φωνολογική </a:t>
            </a:r>
            <a:r>
              <a:rPr lang="el-GR" dirty="0" smtClean="0"/>
              <a:t>επίγνωση</a:t>
            </a:r>
          </a:p>
          <a:p>
            <a:r>
              <a:rPr lang="el-GR" dirty="0" smtClean="0"/>
              <a:t>Γραπτός Λόγος</a:t>
            </a:r>
          </a:p>
          <a:p>
            <a:r>
              <a:rPr lang="el-GR" dirty="0" smtClean="0"/>
              <a:t>Ορθογραφία</a:t>
            </a:r>
            <a:endParaRPr lang="el-GR" dirty="0"/>
          </a:p>
          <a:p>
            <a:r>
              <a:rPr lang="el-GR" dirty="0"/>
              <a:t>Λεπτή Κίνηση</a:t>
            </a:r>
          </a:p>
          <a:p>
            <a:r>
              <a:rPr lang="el-GR" dirty="0"/>
              <a:t>Αδρή Κίνηση</a:t>
            </a:r>
          </a:p>
          <a:p>
            <a:r>
              <a:rPr lang="el-GR" dirty="0" smtClean="0"/>
              <a:t>Μαθηματικά</a:t>
            </a:r>
          </a:p>
          <a:p>
            <a:r>
              <a:rPr lang="el-GR" dirty="0" smtClean="0"/>
              <a:t>Ατομική </a:t>
            </a:r>
            <a:r>
              <a:rPr lang="el-GR" dirty="0"/>
              <a:t>Φροντίδα</a:t>
            </a:r>
          </a:p>
          <a:p>
            <a:r>
              <a:rPr lang="el-GR" dirty="0"/>
              <a:t>Συγκέντρωση-Προσοχή</a:t>
            </a:r>
          </a:p>
          <a:p>
            <a:r>
              <a:rPr lang="el-GR" dirty="0"/>
              <a:t>Κοινωνικοποίηση</a:t>
            </a:r>
          </a:p>
          <a:p>
            <a:r>
              <a:rPr lang="el-GR" dirty="0"/>
              <a:t>Αισθητηριακά Ζητήματα</a:t>
            </a:r>
          </a:p>
          <a:p>
            <a:r>
              <a:rPr lang="el-GR" dirty="0"/>
              <a:t>Συναισθηματική Κατάσταση παιδιού</a:t>
            </a:r>
            <a:endParaRPr lang="en-US" dirty="0"/>
          </a:p>
          <a:p>
            <a:endParaRPr lang="en-US" dirty="0"/>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normAutofit fontScale="90000"/>
          </a:bodyPr>
          <a:lstStyle/>
          <a:p>
            <a:r>
              <a:rPr lang="el-GR" b="1" dirty="0"/>
              <a:t>Τομείς σχεδιασμού ΑΠΕ για ένα μαθητή ηλικίας </a:t>
            </a:r>
            <a:r>
              <a:rPr lang="el-GR" b="1" dirty="0" smtClean="0"/>
              <a:t>δημοτικού</a:t>
            </a:r>
            <a:endParaRPr lang="en-US" b="1" dirty="0"/>
          </a:p>
        </p:txBody>
      </p:sp>
    </p:spTree>
    <p:extLst>
      <p:ext uri="{BB962C8B-B14F-4D97-AF65-F5344CB8AC3E}">
        <p14:creationId xmlns="" xmlns:p14="http://schemas.microsoft.com/office/powerpoint/2010/main" val="829254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ox(in)">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ox(in)">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ox(in)">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box(in)">
                                      <p:cBhvr>
                                        <p:cTn id="52" dur="5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box(in)">
                                      <p:cBhvr>
                                        <p:cTn id="57" dur="500"/>
                                        <p:tgtEl>
                                          <p:spTgt spid="3">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box(in)">
                                      <p:cBhvr>
                                        <p:cTn id="62" dur="500"/>
                                        <p:tgtEl>
                                          <p:spTgt spid="3">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grpId="0"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Effect transition="in" filter="box(in)">
                                      <p:cBhvr>
                                        <p:cTn id="67" dur="500"/>
                                        <p:tgtEl>
                                          <p:spTgt spid="3">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grpId="0" nodeType="clickEffect">
                                  <p:stCondLst>
                                    <p:cond delay="0"/>
                                  </p:stCondLst>
                                  <p:childTnLst>
                                    <p:set>
                                      <p:cBhvr>
                                        <p:cTn id="71" dur="1" fill="hold">
                                          <p:stCondLst>
                                            <p:cond delay="0"/>
                                          </p:stCondLst>
                                        </p:cTn>
                                        <p:tgtEl>
                                          <p:spTgt spid="3">
                                            <p:txEl>
                                              <p:pRg st="12" end="12"/>
                                            </p:txEl>
                                          </p:spTgt>
                                        </p:tgtEl>
                                        <p:attrNameLst>
                                          <p:attrName>style.visibility</p:attrName>
                                        </p:attrNameLst>
                                      </p:cBhvr>
                                      <p:to>
                                        <p:strVal val="visible"/>
                                      </p:to>
                                    </p:set>
                                    <p:animEffect transition="in" filter="box(in)">
                                      <p:cBhvr>
                                        <p:cTn id="72" dur="500"/>
                                        <p:tgtEl>
                                          <p:spTgt spid="3">
                                            <p:txEl>
                                              <p:pRg st="12" end="12"/>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grpId="0" nodeType="clickEffect">
                                  <p:stCondLst>
                                    <p:cond delay="0"/>
                                  </p:stCondLst>
                                  <p:childTnLst>
                                    <p:set>
                                      <p:cBhvr>
                                        <p:cTn id="76" dur="1" fill="hold">
                                          <p:stCondLst>
                                            <p:cond delay="0"/>
                                          </p:stCondLst>
                                        </p:cTn>
                                        <p:tgtEl>
                                          <p:spTgt spid="3">
                                            <p:txEl>
                                              <p:pRg st="13" end="13"/>
                                            </p:txEl>
                                          </p:spTgt>
                                        </p:tgtEl>
                                        <p:attrNameLst>
                                          <p:attrName>style.visibility</p:attrName>
                                        </p:attrNameLst>
                                      </p:cBhvr>
                                      <p:to>
                                        <p:strVal val="visible"/>
                                      </p:to>
                                    </p:set>
                                    <p:animEffect transition="in" filter="box(in)">
                                      <p:cBhvr>
                                        <p:cTn id="77"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l-GR" dirty="0" smtClean="0"/>
              <a:t>Η συγγραφή των στόχων του ΑΠΕ είναι </a:t>
            </a:r>
            <a:r>
              <a:rPr lang="el-GR" b="1" dirty="0" smtClean="0"/>
              <a:t>κρίσιμη</a:t>
            </a:r>
            <a:r>
              <a:rPr lang="el-GR" dirty="0" smtClean="0"/>
              <a:t> για την αποτελεσματικότητα των ΑΠΕ</a:t>
            </a:r>
          </a:p>
          <a:p>
            <a:r>
              <a:rPr lang="el-GR" dirty="0" smtClean="0"/>
              <a:t>Οι στόχοι θα πρέπει αναμφίβολα να</a:t>
            </a:r>
            <a:r>
              <a:rPr lang="en-US" dirty="0" smtClean="0"/>
              <a:t>:</a:t>
            </a:r>
            <a:endParaRPr lang="el-GR" dirty="0" smtClean="0"/>
          </a:p>
          <a:p>
            <a:r>
              <a:rPr lang="el-GR" b="1" dirty="0" smtClean="0"/>
              <a:t>ΕΧΟΥΝ ΕΝΑ ΣΚΕΛΟΣ</a:t>
            </a:r>
            <a:r>
              <a:rPr lang="el-GR" b="1" dirty="0"/>
              <a:t> </a:t>
            </a:r>
            <a:r>
              <a:rPr lang="el-GR" b="1" dirty="0" smtClean="0"/>
              <a:t>ΓΙΑ ΝΑ ΜΠΟΡΟΥΝ ΝΑ ΑΞΙΟΛΟΓΗΘΟΥΝ ΕΥΚΟΛΑ</a:t>
            </a:r>
          </a:p>
          <a:p>
            <a:r>
              <a:rPr lang="el-GR" b="1" dirty="0" smtClean="0"/>
              <a:t>ΝΑ ΧΡΗΣΙΜΟΠΟΙΟΥΝΤΑΙ ΜΕΤΡΗΣΙΜΑ ΡΗΜΑΤΑ</a:t>
            </a:r>
          </a:p>
          <a:p>
            <a:r>
              <a:rPr lang="el-GR" b="1" dirty="0" smtClean="0"/>
              <a:t>ΝΑ ΕΙΝΑΙ ΞΕΚΑΘΑΡΟΙ-</a:t>
            </a:r>
            <a:r>
              <a:rPr lang="el-GR" b="1" dirty="0"/>
              <a:t>Ο</a:t>
            </a:r>
            <a:r>
              <a:rPr lang="el-GR" b="1" dirty="0" smtClean="0"/>
              <a:t>ΛΟΙ ΝΑ ΚΑΤΑΛΑΒΑΙΝΟΥΜΕ ΤΟ ΙΔΙΟ!!</a:t>
            </a:r>
          </a:p>
        </p:txBody>
      </p:sp>
      <p:sp>
        <p:nvSpPr>
          <p:cNvPr id="4" name="Footer Placeholder 3"/>
          <p:cNvSpPr>
            <a:spLocks noGrp="1"/>
          </p:cNvSpPr>
          <p:nvPr>
            <p:ph type="ftr" sz="quarter" idx="11"/>
          </p:nvPr>
        </p:nvSpPr>
        <p:spPr/>
        <p:txBody>
          <a:bodyPr/>
          <a:lstStyle/>
          <a:p>
            <a:endParaRPr lang="en-US"/>
          </a:p>
        </p:txBody>
      </p:sp>
      <p:sp>
        <p:nvSpPr>
          <p:cNvPr id="2" name="Title 1"/>
          <p:cNvSpPr>
            <a:spLocks noGrp="1"/>
          </p:cNvSpPr>
          <p:nvPr>
            <p:ph type="title"/>
          </p:nvPr>
        </p:nvSpPr>
        <p:spPr/>
        <p:txBody>
          <a:bodyPr/>
          <a:lstStyle/>
          <a:p>
            <a:r>
              <a:rPr lang="el-GR" b="1" dirty="0" smtClean="0"/>
              <a:t>Προσοχή στους στόχους</a:t>
            </a:r>
            <a:endParaRPr lang="en-US" b="1" dirty="0"/>
          </a:p>
        </p:txBody>
      </p:sp>
    </p:spTree>
    <p:extLst>
      <p:ext uri="{BB962C8B-B14F-4D97-AF65-F5344CB8AC3E}">
        <p14:creationId xmlns="" xmlns:p14="http://schemas.microsoft.com/office/powerpoint/2010/main" val="3079337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2236</TotalTime>
  <Words>6331</Words>
  <Application>Microsoft Office PowerPoint</Application>
  <PresentationFormat>Προσαρμογή</PresentationFormat>
  <Paragraphs>617</Paragraphs>
  <Slides>104</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104</vt:i4>
      </vt:variant>
    </vt:vector>
  </HeadingPairs>
  <TitlesOfParts>
    <vt:vector size="105" baseType="lpstr">
      <vt:lpstr>Συγκέντρωση</vt:lpstr>
      <vt:lpstr>Μαθησιακή Αξιολόγηση και Εξατομικευμένο Πρόγραμμα Εκπαίδευσης</vt:lpstr>
      <vt:lpstr>Γενικά Στοιχεία</vt:lpstr>
      <vt:lpstr>Διάκριση Μέσων Αξιολόγησης</vt:lpstr>
      <vt:lpstr>Πλεονεκτήματα Άτυπων Μέσων Αξιολόγησης</vt:lpstr>
      <vt:lpstr>Σημασία Μαθησιακής Αξιολόγησης</vt:lpstr>
      <vt:lpstr>Κρίσιμα στοιχεία</vt:lpstr>
      <vt:lpstr>Διαφάνεια 7</vt:lpstr>
      <vt:lpstr>Πριν από την αξιολόγηση</vt:lpstr>
      <vt:lpstr>Σκοπός της αξιολόγησης</vt:lpstr>
      <vt:lpstr>Διαφάνεια 10</vt:lpstr>
      <vt:lpstr>Ιστορικό Περίπτωσης </vt:lpstr>
      <vt:lpstr>Διαφάνεια 12</vt:lpstr>
      <vt:lpstr>Διαφάνεια 13</vt:lpstr>
      <vt:lpstr>1η Συνάντηση με το παιδί Γενικά στοιχεία</vt:lpstr>
      <vt:lpstr>Διαφάνεια 15</vt:lpstr>
      <vt:lpstr>Διαφάνεια 16</vt:lpstr>
      <vt:lpstr>Διαφάνεια 17</vt:lpstr>
      <vt:lpstr>Τι μπορώ να κάνω κατά την πρώτη συνάντηση</vt:lpstr>
      <vt:lpstr>Διαφάνεια 19</vt:lpstr>
      <vt:lpstr>Αξιολόγηση Προφορικού Λόγου</vt:lpstr>
      <vt:lpstr>Διαφάνεια 21</vt:lpstr>
      <vt:lpstr>Αξιολόγηση της πρόσληψης και κατανόησης της γλώσσας</vt:lpstr>
      <vt:lpstr>Αξιολόγηση της γλωσσικής παραγωγής</vt:lpstr>
      <vt:lpstr>Διαφάνεια 24</vt:lpstr>
      <vt:lpstr>Αναγνωστική ικανότητα</vt:lpstr>
      <vt:lpstr>Τι παρατηρώ</vt:lpstr>
      <vt:lpstr>Διαφάνεια 27</vt:lpstr>
      <vt:lpstr>Αξιολόγηση Αναγνωστικής Λειτουργίας</vt:lpstr>
      <vt:lpstr>Αξιολόγηση της φωνολογικής επίγνωσης</vt:lpstr>
      <vt:lpstr>Διαφάνεια 30</vt:lpstr>
      <vt:lpstr>Τι πρέπει να περιλαμβάνει η αξιολόγηση</vt:lpstr>
      <vt:lpstr>Διαφάνεια 32</vt:lpstr>
      <vt:lpstr>Διαφάνεια 33</vt:lpstr>
      <vt:lpstr>Διαφάνεια 34</vt:lpstr>
      <vt:lpstr>Αξιολόγηση της Αναγνωστικής Ικανότητας</vt:lpstr>
      <vt:lpstr>Αξιολόγηση ανάγνωσης και γραφής των γραμμάτων</vt:lpstr>
      <vt:lpstr>Αξιολόγηση της ανάγνωσης και της γραφής των συλλαβών</vt:lpstr>
      <vt:lpstr>Αξιολόγηση ανάγνωσης λέξεων</vt:lpstr>
      <vt:lpstr>Διαφάνεια 39</vt:lpstr>
      <vt:lpstr>Διαφάνεια 40</vt:lpstr>
      <vt:lpstr>Ψευδολέξεις</vt:lpstr>
      <vt:lpstr>Διαφάνεια 42</vt:lpstr>
      <vt:lpstr>Τι αξιολογούμε κατά την ανάγνωση λέξεων-ψευδολέξεων</vt:lpstr>
      <vt:lpstr>Αξιολόγηση στη κατανόηση λέξεων</vt:lpstr>
      <vt:lpstr>Αξιολόγηση στη Κατανόηση Κειμένων</vt:lpstr>
      <vt:lpstr>Τρόποι αξιολόγησης στην κατανόηση κειμένων</vt:lpstr>
      <vt:lpstr>Εκτέλεση Εντολών</vt:lpstr>
      <vt:lpstr>Ορθογραφία Λέξεων</vt:lpstr>
      <vt:lpstr>Διαφάνεια 49</vt:lpstr>
      <vt:lpstr>Γραπτή έκφραση-καθοδηγούμενη</vt:lpstr>
      <vt:lpstr>Διαφάνεια 51</vt:lpstr>
      <vt:lpstr>Ελεύθερη γραπτή έκφραση</vt:lpstr>
      <vt:lpstr>Διαφάνεια 53</vt:lpstr>
      <vt:lpstr>Διαφάνεια 54</vt:lpstr>
      <vt:lpstr>Αξιολόγηση στα μαθηματικά</vt:lpstr>
      <vt:lpstr>Δυσαριθμησία</vt:lpstr>
      <vt:lpstr>Διαφάνεια 57</vt:lpstr>
      <vt:lpstr>Διαφάνεια 58</vt:lpstr>
      <vt:lpstr>Λεπτή Κίνηση</vt:lpstr>
      <vt:lpstr>Ικανότητες λεπτής κίνησης για παιδιά</vt:lpstr>
      <vt:lpstr>Διαφάνεια 61</vt:lpstr>
      <vt:lpstr>4-5 ετών</vt:lpstr>
      <vt:lpstr>5-6 ετών</vt:lpstr>
      <vt:lpstr>Αισθητηριακές Προκλήσεις</vt:lpstr>
      <vt:lpstr>Όραση</vt:lpstr>
      <vt:lpstr>Μυρωδιές/Όσφρηση</vt:lpstr>
      <vt:lpstr>Άγγιγμα/Αφή</vt:lpstr>
      <vt:lpstr>Γεύση</vt:lpstr>
      <vt:lpstr>Κίνηση/Αιθουσαίο</vt:lpstr>
      <vt:lpstr>Αντίληψη της Κίνησης</vt:lpstr>
      <vt:lpstr>Κοινωνική Οργάνωση</vt:lpstr>
      <vt:lpstr>Προσωπική Οργάνωση/Αυτοέλεγχος</vt:lpstr>
      <vt:lpstr>Αμοιβαία συναλλαγή</vt:lpstr>
      <vt:lpstr>Κατάλληλη ανταπόδοση της κοινωνικής συναλλαγής</vt:lpstr>
      <vt:lpstr>Τρόπος Συναλλαγής</vt:lpstr>
      <vt:lpstr>Συγκεκριμένη συμπεριφορά κατά τη μάθηση</vt:lpstr>
      <vt:lpstr>Αφηρημένες κοινωνικές έννοιες</vt:lpstr>
      <vt:lpstr>Συμπεριφορά στην ομάδα</vt:lpstr>
      <vt:lpstr>Συγκέντρωση-Προσοχή</vt:lpstr>
      <vt:lpstr>Διαφάνεια 80</vt:lpstr>
      <vt:lpstr>Συναισθηματική κατάσταση</vt:lpstr>
      <vt:lpstr>Παρουσίαση Αποτελεσμάτων</vt:lpstr>
      <vt:lpstr>Συμπεράσματα</vt:lpstr>
      <vt:lpstr>Διαφάνεια 84</vt:lpstr>
      <vt:lpstr>Εισηγήσεις για περαιτέρω διερεύνηση</vt:lpstr>
      <vt:lpstr>Γονείς και Αξιολόγηση</vt:lpstr>
      <vt:lpstr>Διαφάνεια 87</vt:lpstr>
      <vt:lpstr>Διαφάνεια 88</vt:lpstr>
      <vt:lpstr>Ηθικά Ζητήματα</vt:lpstr>
      <vt:lpstr>Διαφάνεια 90</vt:lpstr>
      <vt:lpstr>Διαφάνεια 91</vt:lpstr>
      <vt:lpstr>Ατομικό Πρόγραμμα Εκπαίδευσης</vt:lpstr>
      <vt:lpstr>Συμμετέχοντες στην ομάδα ΑΠΕ</vt:lpstr>
      <vt:lpstr>Θα πρέπει να συζητηθούν</vt:lpstr>
      <vt:lpstr>Εξειδικευμένοι τομείς συζήτησης</vt:lpstr>
      <vt:lpstr>Τομείς Παρέμβασης</vt:lpstr>
      <vt:lpstr>Τομείς σχεδιασμού ΑΠΕ για ένα μαθητή ηλικίας νηπιαγωγείου</vt:lpstr>
      <vt:lpstr>Τομείς σχεδιασμού ΑΠΕ για ένα μαθητή ηλικίας δημοτικού</vt:lpstr>
      <vt:lpstr>Προσοχή στους στόχους</vt:lpstr>
      <vt:lpstr>Λανθασμένα παραδείγμα στόχων Ε.Π.Ε.</vt:lpstr>
      <vt:lpstr>Παραδείγματα ανάλυσης στόχων</vt:lpstr>
      <vt:lpstr>Γραπτός Λόγος</vt:lpstr>
      <vt:lpstr>Μαθηματικά</vt:lpstr>
      <vt:lpstr>Κοινωνική Συμπεριφορά</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Anastasia Hadjiyiannakou</dc:creator>
  <cp:lastModifiedBy>Νικος</cp:lastModifiedBy>
  <cp:revision>89</cp:revision>
  <dcterms:created xsi:type="dcterms:W3CDTF">2016-07-22T08:34:27Z</dcterms:created>
  <dcterms:modified xsi:type="dcterms:W3CDTF">2019-12-28T16:50:58Z</dcterms:modified>
</cp:coreProperties>
</file>