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99"/>
  </p:notesMasterIdLst>
  <p:sldIdLst>
    <p:sldId id="401" r:id="rId4"/>
    <p:sldId id="402" r:id="rId5"/>
    <p:sldId id="403" r:id="rId6"/>
    <p:sldId id="362" r:id="rId7"/>
    <p:sldId id="258" r:id="rId8"/>
    <p:sldId id="257" r:id="rId9"/>
    <p:sldId id="282" r:id="rId10"/>
    <p:sldId id="352" r:id="rId11"/>
    <p:sldId id="259" r:id="rId12"/>
    <p:sldId id="357" r:id="rId13"/>
    <p:sldId id="358" r:id="rId14"/>
    <p:sldId id="349" r:id="rId15"/>
    <p:sldId id="350" r:id="rId16"/>
    <p:sldId id="351" r:id="rId17"/>
    <p:sldId id="285" r:id="rId18"/>
    <p:sldId id="325" r:id="rId19"/>
    <p:sldId id="292" r:id="rId20"/>
    <p:sldId id="297" r:id="rId21"/>
    <p:sldId id="286" r:id="rId22"/>
    <p:sldId id="293" r:id="rId23"/>
    <p:sldId id="288" r:id="rId24"/>
    <p:sldId id="287" r:id="rId25"/>
    <p:sldId id="289" r:id="rId26"/>
    <p:sldId id="290" r:id="rId27"/>
    <p:sldId id="291" r:id="rId28"/>
    <p:sldId id="303" r:id="rId29"/>
    <p:sldId id="304" r:id="rId30"/>
    <p:sldId id="295" r:id="rId31"/>
    <p:sldId id="296" r:id="rId32"/>
    <p:sldId id="333" r:id="rId33"/>
    <p:sldId id="348" r:id="rId34"/>
    <p:sldId id="359" r:id="rId35"/>
    <p:sldId id="330" r:id="rId36"/>
    <p:sldId id="336" r:id="rId37"/>
    <p:sldId id="331" r:id="rId38"/>
    <p:sldId id="339" r:id="rId39"/>
    <p:sldId id="340" r:id="rId40"/>
    <p:sldId id="344" r:id="rId41"/>
    <p:sldId id="341" r:id="rId42"/>
    <p:sldId id="345" r:id="rId43"/>
    <p:sldId id="353" r:id="rId44"/>
    <p:sldId id="327" r:id="rId45"/>
    <p:sldId id="354" r:id="rId46"/>
    <p:sldId id="355" r:id="rId47"/>
    <p:sldId id="363" r:id="rId48"/>
    <p:sldId id="298" r:id="rId49"/>
    <p:sldId id="326" r:id="rId50"/>
    <p:sldId id="337" r:id="rId51"/>
    <p:sldId id="328" r:id="rId52"/>
    <p:sldId id="334" r:id="rId53"/>
    <p:sldId id="335" r:id="rId54"/>
    <p:sldId id="329" r:id="rId55"/>
    <p:sldId id="338" r:id="rId56"/>
    <p:sldId id="283" r:id="rId57"/>
    <p:sldId id="360" r:id="rId58"/>
    <p:sldId id="310" r:id="rId59"/>
    <p:sldId id="361" r:id="rId60"/>
    <p:sldId id="314" r:id="rId61"/>
    <p:sldId id="260" r:id="rId62"/>
    <p:sldId id="356" r:id="rId63"/>
    <p:sldId id="315" r:id="rId64"/>
    <p:sldId id="373" r:id="rId65"/>
    <p:sldId id="374" r:id="rId66"/>
    <p:sldId id="309" r:id="rId67"/>
    <p:sldId id="307" r:id="rId68"/>
    <p:sldId id="312" r:id="rId69"/>
    <p:sldId id="346" r:id="rId70"/>
    <p:sldId id="372" r:id="rId71"/>
    <p:sldId id="365" r:id="rId72"/>
    <p:sldId id="366" r:id="rId73"/>
    <p:sldId id="364" r:id="rId74"/>
    <p:sldId id="311" r:id="rId75"/>
    <p:sldId id="375" r:id="rId76"/>
    <p:sldId id="367" r:id="rId77"/>
    <p:sldId id="368" r:id="rId78"/>
    <p:sldId id="369" r:id="rId79"/>
    <p:sldId id="371" r:id="rId80"/>
    <p:sldId id="370" r:id="rId81"/>
    <p:sldId id="379" r:id="rId82"/>
    <p:sldId id="399" r:id="rId83"/>
    <p:sldId id="400" r:id="rId84"/>
    <p:sldId id="377" r:id="rId85"/>
    <p:sldId id="378" r:id="rId86"/>
    <p:sldId id="380" r:id="rId87"/>
    <p:sldId id="381" r:id="rId88"/>
    <p:sldId id="382" r:id="rId89"/>
    <p:sldId id="383" r:id="rId90"/>
    <p:sldId id="404" r:id="rId91"/>
    <p:sldId id="405" r:id="rId92"/>
    <p:sldId id="406" r:id="rId93"/>
    <p:sldId id="407" r:id="rId94"/>
    <p:sldId id="412" r:id="rId95"/>
    <p:sldId id="409" r:id="rId96"/>
    <p:sldId id="410" r:id="rId97"/>
    <p:sldId id="411" r:id="rId98"/>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C5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snapToObjects="1" showGuides="1">
      <p:cViewPr>
        <p:scale>
          <a:sx n="70" d="100"/>
          <a:sy n="70" d="100"/>
        </p:scale>
        <p:origin x="-1380" y="-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82BD8A-378F-470F-A9CA-E097FAC3E654}" type="datetimeFigureOut">
              <a:rPr lang="el-GR" smtClean="0"/>
              <a:t>21/7/2015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9D13D2-257B-497C-9111-363EC0559BA9}" type="slidenum">
              <a:rPr lang="el-GR" smtClean="0"/>
              <a:t>‹#›</a:t>
            </a:fld>
            <a:endParaRPr lang="el-GR"/>
          </a:p>
        </p:txBody>
      </p:sp>
    </p:spTree>
    <p:extLst>
      <p:ext uri="{BB962C8B-B14F-4D97-AF65-F5344CB8AC3E}">
        <p14:creationId xmlns:p14="http://schemas.microsoft.com/office/powerpoint/2010/main" val="139151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415683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75379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88</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89</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90</a:t>
            </a:fld>
            <a:endParaRPr lang="el-GR">
              <a:solidFill>
                <a:prstClr val="black"/>
              </a:solidFill>
            </a:endParaRPr>
          </a:p>
        </p:txBody>
      </p:sp>
    </p:spTree>
    <p:extLst>
      <p:ext uri="{BB962C8B-B14F-4D97-AF65-F5344CB8AC3E}">
        <p14:creationId xmlns:p14="http://schemas.microsoft.com/office/powerpoint/2010/main" val="40518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91</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92</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Datumsplatzhalter 3"/>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el-GR"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Datumsplatzhalter 3"/>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21419242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7285268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7300816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32268938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5861218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8740654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6559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7573031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mtClean="0"/>
              <a:t>Mastertitelformat bearbeiten</a:t>
            </a:r>
            <a:endParaRPr lang="de-DE"/>
          </a:p>
        </p:txBody>
      </p:sp>
      <p:sp>
        <p:nvSpPr>
          <p:cNvPr id="3" name="Inhaltsplatzhalter 2"/>
          <p:cNvSpPr>
            <a:spLocks noGrp="1"/>
          </p:cNvSpPr>
          <p:nvPr>
            <p:ph idx="1"/>
          </p:nvPr>
        </p:nvSpPr>
        <p:spPr/>
        <p:txBody>
          <a:body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Datumsplatzhalter 3"/>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75119041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406025470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92668561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0754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89037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08874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59274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41994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30068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1761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l-GR"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Mastertextformat bearbeiten</a:t>
            </a:r>
          </a:p>
        </p:txBody>
      </p:sp>
      <p:sp>
        <p:nvSpPr>
          <p:cNvPr id="4" name="Datumsplatzhalter 3"/>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12991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46086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71608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0442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5" name="Datumsplatzhalter 4"/>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l-GR"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7" name="Datumsplatzhalter 6"/>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mtClean="0"/>
              <a:t>Mastertitelformat bearbeiten</a:t>
            </a:r>
            <a:endParaRPr lang="de-DE"/>
          </a:p>
        </p:txBody>
      </p:sp>
      <p:sp>
        <p:nvSpPr>
          <p:cNvPr id="3" name="Datumsplatzhalter 2"/>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l-GR"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Mastertextformat bearbeiten</a:t>
            </a:r>
          </a:p>
          <a:p>
            <a:pPr lvl="1"/>
            <a:r>
              <a:rPr lang="el-GR" smtClean="0"/>
              <a:t>Zweite Ebene</a:t>
            </a:r>
          </a:p>
          <a:p>
            <a:pPr lvl="2"/>
            <a:r>
              <a:rPr lang="el-GR" smtClean="0"/>
              <a:t>Dritte Ebene</a:t>
            </a:r>
          </a:p>
          <a:p>
            <a:pPr lvl="3"/>
            <a:r>
              <a:rPr lang="el-GR" smtClean="0"/>
              <a:t>Vierte Ebene</a:t>
            </a:r>
          </a:p>
          <a:p>
            <a:pPr lvl="4"/>
            <a:r>
              <a:rPr lang="el-GR"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Mastertextformat bearbeiten</a:t>
            </a:r>
          </a:p>
        </p:txBody>
      </p:sp>
      <p:sp>
        <p:nvSpPr>
          <p:cNvPr id="5" name="Datumsplatzhalter 4"/>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l-GR"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Mastertextformat bearbeiten</a:t>
            </a:r>
          </a:p>
        </p:txBody>
      </p:sp>
      <p:sp>
        <p:nvSpPr>
          <p:cNvPr id="5" name="Datumsplatzhalter 4"/>
          <p:cNvSpPr>
            <a:spLocks noGrp="1"/>
          </p:cNvSpPr>
          <p:nvPr>
            <p:ph type="dt" sz="half" idx="10"/>
          </p:nvPr>
        </p:nvSpPr>
        <p:spPr/>
        <p:txBody>
          <a:bodyPr/>
          <a:lstStyle/>
          <a:p>
            <a:fld id="{B71F54EB-0902-CF4A-A094-2FC914C6AF7A}"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E92B361-DA03-384F-8838-8D252059A0DB}"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F54EB-0902-CF4A-A094-2FC914C6AF7A}" type="datetimeFigureOut">
              <a:rPr lang="de-DE" smtClean="0"/>
              <a:pPr/>
              <a:t>21.07.2015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2B361-DA03-384F-8838-8D252059A0DB}"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866566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4785242-EEA0-4BB5-B8A8-41708DBB04BF}" type="datetimeFigureOut">
              <a:rPr lang="el-GR" smtClean="0">
                <a:solidFill>
                  <a:prstClr val="black">
                    <a:tint val="75000"/>
                  </a:prstClr>
                </a:solidFill>
              </a:rPr>
              <a:pPr defTabSz="914400"/>
              <a:t>21/7/2015</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0292322-E41C-49CD-A78E-743BFB9AD2C8}"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2357597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8" Type="http://schemas.openxmlformats.org/officeDocument/2006/relationships/hyperlink" Target="https://byzbets.files.wordpress.com/2014/03/sinai-cruxicon-m.jpg?w=529" TargetMode="External"/><Relationship Id="rId13" Type="http://schemas.openxmlformats.org/officeDocument/2006/relationships/hyperlink" Target="https://upload.wikimedia.org/wikipedia/commons/f/fd/Sarc%C3%B2fags_al_camposanto_de_Pisa.JPG" TargetMode="External"/><Relationship Id="rId18" Type="http://schemas.openxmlformats.org/officeDocument/2006/relationships/hyperlink" Target="https://upload.wikimedia.org/wikipedia/commons/thumb/6/61/Cathedrale-de-Strasbourg-IMG_1429.jpg/80px-Cathedrale-de-Strasbourg-IMG_1429.jpg" TargetMode="External"/><Relationship Id="rId3" Type="http://schemas.openxmlformats.org/officeDocument/2006/relationships/hyperlink" Target="https://upload.wikimedia.org/wikipedia/commons/e/eb/Pulpito_del_duomo_di_siena_03.JPG" TargetMode="External"/><Relationship Id="rId21" Type="http://schemas.openxmlformats.org/officeDocument/2006/relationships/hyperlink" Target="https://classconnection.s3.amazonaws.com/1579/flashcards/280301/jpg/adoration-of-magi.jpg" TargetMode="External"/><Relationship Id="rId7" Type="http://schemas.openxmlformats.org/officeDocument/2006/relationships/hyperlink" Target="https://s-media-cache-ak0.pinimg.com/736x/0a/2b/bc/0a2bbcca7db38b344d88eac8ed5985e4.jpg" TargetMode="External"/><Relationship Id="rId12" Type="http://schemas.openxmlformats.org/officeDocument/2006/relationships/hyperlink" Target="https://upload.wikimedia.org/wikipedia/commons/4/4d/Inner_court_-_Camposanto_-_Pisa_2014.jpg" TargetMode="External"/><Relationship Id="rId17" Type="http://schemas.openxmlformats.org/officeDocument/2006/relationships/hyperlink" Target="https://upload.wikimedia.org/wikipedia/commons/thumb/5/51/Cathedrale-de-Strasbourg-IMG_1426.jpg/80px-Cathedrale-de-Strasbourg-IMG_1426.jpg" TargetMode="External"/><Relationship Id="rId2" Type="http://schemas.openxmlformats.org/officeDocument/2006/relationships/hyperlink" Target="https://upload.wikimedia.org/wikipedia/commons/1/17/Pisa_Campo_Miracoli.jpg" TargetMode="External"/><Relationship Id="rId16" Type="http://schemas.openxmlformats.org/officeDocument/2006/relationships/hyperlink" Target="https://upload.wikimedia.org/wikipedia/commons/thumb/e/ee/Deposizione_dalla_croce_di_benedetto_antelami_09.JPG/1280px-Deposizione_dalla_croce_di_benedetto_antelami_09.JPG" TargetMode="External"/><Relationship Id="rId20" Type="http://schemas.openxmlformats.org/officeDocument/2006/relationships/hyperlink" Target="https://classconnection.s3.amazonaws.com/1579/flashcards/280301/jpg/nativity.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2/2f/Pulpit_in_the_Baptistry_of_S._John_Baptist,_Pisa_20100930.jpg" TargetMode="External"/><Relationship Id="rId11" Type="http://schemas.openxmlformats.org/officeDocument/2006/relationships/hyperlink" Target="https://upload.wikimedia.org/wikipedia/commons/2/2b/Camposanto_Pisa_100.JPG" TargetMode="External"/><Relationship Id="rId5" Type="http://schemas.openxmlformats.org/officeDocument/2006/relationships/hyperlink" Target="http://koofers-static.s3.amazonaws.com/flashcard_images/5297f27e2067effe111aa0ffbf2d9467.png" TargetMode="External"/><Relationship Id="rId15" Type="http://schemas.openxmlformats.org/officeDocument/2006/relationships/hyperlink" Target="http://www.vroma.org/images/mcmanus_images/medeasarcophagus.jpg" TargetMode="External"/><Relationship Id="rId10" Type="http://schemas.openxmlformats.org/officeDocument/2006/relationships/hyperlink" Target="https://classconnection.s3.amazonaws.com/195/flashcards/2105195/jpg/452px-giunta_pisano_crusifix1350337148366.jpg" TargetMode="External"/><Relationship Id="rId19" Type="http://schemas.openxmlformats.org/officeDocument/2006/relationships/hyperlink" Target="https://upload.wikimedia.org/wikipedia/commons/2/23/Statues_'L'%C3%89glise'_et_'La_Synagogue'_de_la_Cath%C3%A9drale_de_Strasbourg,_original_gothique_conserv%C3%A9_au_Mus%C3%A9e_de_l'Oeuvre_Notre-Dame.JPG" TargetMode="External"/><Relationship Id="rId4" Type="http://schemas.openxmlformats.org/officeDocument/2006/relationships/hyperlink" Target="http://www.geometriefluide.com/foto/PIC1791O.jpg" TargetMode="External"/><Relationship Id="rId9" Type="http://schemas.openxmlformats.org/officeDocument/2006/relationships/hyperlink" Target="https://upload.wikimedia.org/wikipedia/commons/thumb/3/3e/San_Domenico39.jpg/500px-San_Domenico39.jpg" TargetMode="External"/><Relationship Id="rId14" Type="http://schemas.openxmlformats.org/officeDocument/2006/relationships/hyperlink" Target="https://media.holidaycheck.com/data/urlaubsbilder/images/13/1156709564.jpg" TargetMode="External"/><Relationship Id="rId22" Type="http://schemas.openxmlformats.org/officeDocument/2006/relationships/hyperlink" Target="http://rubens.anu.edu.au/htdocs/surveys/italren/pics.art/0198/19807.JPG"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upload.wikimedia.org/wikipedia/commons/4/44/Siena.Duomo.pulpit02.jpg" TargetMode="External"/><Relationship Id="rId13" Type="http://schemas.openxmlformats.org/officeDocument/2006/relationships/hyperlink" Target="https://upload.wikimedia.org/wikipedia/commons/c/c5/Fontana_Maggiore,_Perugia.jpg" TargetMode="External"/><Relationship Id="rId18" Type="http://schemas.openxmlformats.org/officeDocument/2006/relationships/hyperlink" Target="https://commons.wikimedia.org/wiki/Fontana_Maggiore?uselang=zh-cn#/media/File:Perugia_-_Fontana_Maggiore_-_2_-_Arti_liberali_-_7_-_Astrologia_%2B_la_Filosofia_-_Foto_G._Dall%27Orto_5_ago.jpg" TargetMode="External"/><Relationship Id="rId3" Type="http://schemas.openxmlformats.org/officeDocument/2006/relationships/hyperlink" Target="http://kunstdirekt.net/weinrausch/kunst/kuenstler/antike/poet-xl.jpg" TargetMode="External"/><Relationship Id="rId21" Type="http://schemas.openxmlformats.org/officeDocument/2006/relationships/hyperlink" Target="https://upload.wikimedia.org/wikipedia/commons/thumb/5/5b/Pistoia_200310_025.jpg/230px-Pistoia_200310_025.jpg" TargetMode="External"/><Relationship Id="rId7" Type="http://schemas.openxmlformats.org/officeDocument/2006/relationships/hyperlink" Target="https://upload.wikimedia.org/wikipedia/commons/thumb/2/2c/Siena_cathedral_panoramic_frontview.jpg/1280px-Siena_cathedral_panoramic_frontview.jpg" TargetMode="External"/><Relationship Id="rId12" Type="http://schemas.openxmlformats.org/officeDocument/2006/relationships/hyperlink" Target="https://commons.wikimedia.org/wiki/File:Perugia,_fontana_maggiore_01.JPG" TargetMode="External"/><Relationship Id="rId17" Type="http://schemas.openxmlformats.org/officeDocument/2006/relationships/hyperlink" Target="https://commons.wikimedia.org/wiki/Fontana_Maggiore?uselang=zh-cn#/media/File:Perugia_035.JPG" TargetMode="External"/><Relationship Id="rId2" Type="http://schemas.openxmlformats.org/officeDocument/2006/relationships/hyperlink" Target="https://s3.amazonaws.com/classconnection/912/flashcards/1126912/png/screen_shot_2014-11-09_at_52541_pm-14995971ED661B72984.png" TargetMode="External"/><Relationship Id="rId16" Type="http://schemas.openxmlformats.org/officeDocument/2006/relationships/hyperlink" Target="https://upload.wikimedia.org/wikipedia/commons/thumb/f/fb/Perugia_-_Fontana_Maggiore_(sec._XIII)_-_Foto_G._Dall'Orto_6_ago_2006_-_04.jpg/1280px-Perugia_-_Fontana_Maggiore_(sec._XIII)_-_Foto_G._Dall'Orto_6_ago_2006_-_04.jpg" TargetMode="External"/><Relationship Id="rId20" Type="http://schemas.openxmlformats.org/officeDocument/2006/relationships/hyperlink" Target="http://www.soulrebels.com/beth/images/Hekate2.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thumb/4/4f/Diadoumenos-Atenas.jpg/179px-Diadoumenos-Atenas.jpg" TargetMode="External"/><Relationship Id="rId11" Type="http://schemas.openxmlformats.org/officeDocument/2006/relationships/hyperlink" Target="https://upload.wikimedia.org/wikipedia/commons/thumb/3/38/Perugia_017.JPG/638px-Perugia_017.JPG" TargetMode="External"/><Relationship Id="rId5" Type="http://schemas.openxmlformats.org/officeDocument/2006/relationships/hyperlink" Target="https://upload.wikimedia.org/wikipedia/commons/4/40/Pisa,_battistero,_pulpito_di_Nicola_Pisano,_6.JPG" TargetMode="External"/><Relationship Id="rId15" Type="http://schemas.openxmlformats.org/officeDocument/2006/relationships/hyperlink" Target="https://upload.wikimedia.org/wikipedia/commons/thumb/0/0c/Perugia_-_Fontana_Maggiore_(sec._XIII)_-_Foto_G._Dall'Orto_6_ago_2006_-_07.jpg/120px-Perugia_-_Fontana_Maggiore_(sec._XIII)_-_Foto_G._Dall'Orto_6_ago_2006_-_07.jpg" TargetMode="External"/><Relationship Id="rId23" Type="http://schemas.openxmlformats.org/officeDocument/2006/relationships/hyperlink" Target="https://c2.staticflickr.com/6/5031/5886226013_eb7a0c82b8_b.jpg" TargetMode="External"/><Relationship Id="rId10" Type="http://schemas.openxmlformats.org/officeDocument/2006/relationships/hyperlink" Target="https://s3.amazonaws.com/classconnection/912/flashcards/1126912/png/screen_shot_2014-11-09_at_52933_pm-149959A99CF7894BB1E.png" TargetMode="External"/><Relationship Id="rId19" Type="http://schemas.openxmlformats.org/officeDocument/2006/relationships/hyperlink" Target="https://parliamoditalia.files.wordpress.com/2012/07/img_1701.jpg" TargetMode="External"/><Relationship Id="rId4" Type="http://schemas.openxmlformats.org/officeDocument/2006/relationships/hyperlink" Target="http://koofers-static.s3.amazonaws.com/flashcard_images/5066e2b91c3223b8b43672f58ddf5a89.png" TargetMode="External"/><Relationship Id="rId9" Type="http://schemas.openxmlformats.org/officeDocument/2006/relationships/hyperlink" Target="https://s3.amazonaws.com/test.classconnection/145/flashcards/399145/jpg/19-duomo_pulpit.jpg" TargetMode="External"/><Relationship Id="rId14" Type="http://schemas.openxmlformats.org/officeDocument/2006/relationships/hyperlink" Target="http://www.controluce.it/notizie-old-html/giornali/a13n04/20-fontana5.jpg" TargetMode="External"/><Relationship Id="rId22" Type="http://schemas.openxmlformats.org/officeDocument/2006/relationships/hyperlink" Target="https://classconnection.s3.amazonaws.com/828/flashcards/1160828/jpg/giovannipisano1328665464096.jpg"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upload.wikimedia.org/wikipedia/commons/f/f8/Pistoia_chiesa_san_andria_007.JPG" TargetMode="External"/><Relationship Id="rId2" Type="http://schemas.openxmlformats.org/officeDocument/2006/relationships/hyperlink" Target="https://upload.wikimedia.org/wikipedia/commons/thumb/4/43/Giovanni_pisano,_pulpito_di_sant'andrea_15_nativit%C3%A0.JPG/1024px-Giovanni_pisano,_pulpito_di_sant'andrea_15_nativit%C3%A0.JPG" TargetMode="External"/><Relationship Id="rId1" Type="http://schemas.openxmlformats.org/officeDocument/2006/relationships/slideLayout" Target="../slideLayouts/slideLayout24.xml"/><Relationship Id="rId5" Type="http://schemas.openxmlformats.org/officeDocument/2006/relationships/hyperlink" Target="https://upload.wikimedia.org/wikipedia/commons/thumb/e/e7/Pistoia_200310_038.jpg/320px-Pistoia_200310_038.jpg" TargetMode="External"/><Relationship Id="rId4" Type="http://schemas.openxmlformats.org/officeDocument/2006/relationships/hyperlink" Target="https://upload.wikimedia.org/wikipedia/commons/thumb/4/41/Pistoia_200310_035.jpg/120px-Pistoia_200310_035.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Εισαγωγή στις εικαστικές τέχνες</a:t>
            </a:r>
            <a:endParaRPr lang="el-GR" dirty="0">
              <a:solidFill>
                <a:srgbClr val="5075BC"/>
              </a:solidFill>
            </a:endParaRPr>
          </a:p>
        </p:txBody>
      </p:sp>
      <p:sp>
        <p:nvSpPr>
          <p:cNvPr id="3" name="Υπότιτλος 2"/>
          <p:cNvSpPr>
            <a:spLocks noGrp="1"/>
          </p:cNvSpPr>
          <p:nvPr>
            <p:ph type="subTitle" idx="1"/>
          </p:nvPr>
        </p:nvSpPr>
        <p:spPr>
          <a:xfrm>
            <a:off x="591305" y="3384823"/>
            <a:ext cx="7869127" cy="2842556"/>
          </a:xfrm>
        </p:spPr>
        <p:txBody>
          <a:bodyPr>
            <a:noAutofit/>
          </a:bodyPr>
          <a:lstStyle/>
          <a:p>
            <a:r>
              <a:rPr lang="el-GR" sz="2800" dirty="0">
                <a:solidFill>
                  <a:schemeClr val="tx2">
                    <a:lumMod val="40000"/>
                    <a:lumOff val="60000"/>
                  </a:schemeClr>
                </a:solidFill>
                <a:latin typeface="+mj-lt"/>
                <a:ea typeface="+mj-ea"/>
                <a:cs typeface="+mj-cs"/>
              </a:rPr>
              <a:t>Ενότητα </a:t>
            </a:r>
            <a:r>
              <a:rPr lang="el-GR" sz="2800" dirty="0">
                <a:solidFill>
                  <a:schemeClr val="tx2">
                    <a:lumMod val="40000"/>
                    <a:lumOff val="60000"/>
                  </a:schemeClr>
                </a:solidFill>
              </a:rPr>
              <a:t>10: </a:t>
            </a:r>
            <a:r>
              <a:rPr lang="el-GR" sz="2800" dirty="0" err="1" smtClean="0">
                <a:solidFill>
                  <a:schemeClr val="tx2">
                    <a:lumMod val="40000"/>
                    <a:lumOff val="60000"/>
                  </a:schemeClr>
                </a:solidFill>
              </a:rPr>
              <a:t>Πιζάνο</a:t>
            </a:r>
            <a:r>
              <a:rPr lang="el-GR" sz="2800" dirty="0" smtClean="0">
                <a:solidFill>
                  <a:schemeClr val="tx2">
                    <a:lumMod val="40000"/>
                    <a:lumOff val="60000"/>
                  </a:schemeClr>
                </a:solidFill>
              </a:rPr>
              <a:t>, </a:t>
            </a:r>
            <a:r>
              <a:rPr lang="el-GR" sz="2800" dirty="0">
                <a:solidFill>
                  <a:schemeClr val="tx2">
                    <a:lumMod val="40000"/>
                    <a:lumOff val="60000"/>
                  </a:schemeClr>
                </a:solidFill>
              </a:rPr>
              <a:t>πατέρας και γιος</a:t>
            </a:r>
            <a:endParaRPr lang="en-US" sz="2800" dirty="0" smtClean="0">
              <a:solidFill>
                <a:schemeClr val="tx2">
                  <a:lumMod val="40000"/>
                  <a:lumOff val="60000"/>
                </a:schemeClr>
              </a:solidFill>
            </a:endParaRPr>
          </a:p>
          <a:p>
            <a:endParaRPr lang="el-GR" sz="2800" dirty="0" smtClean="0"/>
          </a:p>
          <a:p>
            <a:r>
              <a:rPr lang="el-GR" sz="2800" dirty="0" smtClean="0"/>
              <a:t>Μάρτιν </a:t>
            </a:r>
            <a:r>
              <a:rPr lang="el-GR" sz="2800" dirty="0" err="1" smtClean="0"/>
              <a:t>Κρέεμπ</a:t>
            </a:r>
            <a:endParaRPr lang="el-GR" sz="2800" dirty="0" smtClean="0"/>
          </a:p>
          <a:p>
            <a:r>
              <a:rPr lang="el-GR" sz="2800" dirty="0" smtClean="0"/>
              <a:t>Σχολή  Ανθρωπιστικών και </a:t>
            </a:r>
            <a:r>
              <a:rPr lang="el-GR" sz="2800" dirty="0"/>
              <a:t>Κ</a:t>
            </a:r>
            <a:r>
              <a:rPr lang="el-GR" sz="2800" dirty="0" smtClean="0"/>
              <a:t>οινωνικών </a:t>
            </a:r>
            <a:r>
              <a:rPr lang="el-GR" sz="2800" dirty="0"/>
              <a:t>Σ</a:t>
            </a:r>
            <a:r>
              <a:rPr lang="el-GR" sz="2800" dirty="0" smtClean="0"/>
              <a:t>πουδών</a:t>
            </a:r>
          </a:p>
          <a:p>
            <a:r>
              <a:rPr lang="el-GR" sz="2800" dirty="0" smtClean="0"/>
              <a:t>Τμήμα Θεατρικών Σπουδών</a:t>
            </a:r>
          </a:p>
          <a:p>
            <a:endParaRPr lang="el-GR" sz="2800" dirty="0" smtClean="0"/>
          </a:p>
        </p:txBody>
      </p:sp>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06460"/>
            <a:ext cx="4514857" cy="935086"/>
          </a:xfrm>
          <a:prstGeom prst="rect">
            <a:avLst/>
          </a:prstGeom>
        </p:spPr>
      </p:pic>
      <p:pic>
        <p:nvPicPr>
          <p:cNvPr id="13" name="Εικόνα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05" y="279862"/>
            <a:ext cx="3692664" cy="1388283"/>
          </a:xfrm>
          <a:prstGeom prst="rect">
            <a:avLst/>
          </a:prstGeom>
        </p:spPr>
      </p:pic>
    </p:spTree>
    <p:extLst>
      <p:ext uri="{BB962C8B-B14F-4D97-AF65-F5344CB8AC3E}">
        <p14:creationId xmlns:p14="http://schemas.microsoft.com/office/powerpoint/2010/main" val="140658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Ambo Zuga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9900" y="1254944"/>
            <a:ext cx="3124200" cy="4348113"/>
          </a:xfrm>
          <a:prstGeom prst="rect">
            <a:avLst/>
          </a:prstGeom>
        </p:spPr>
      </p:pic>
    </p:spTree>
    <p:extLst>
      <p:ext uri="{BB962C8B-B14F-4D97-AF65-F5344CB8AC3E}">
        <p14:creationId xmlns:p14="http://schemas.microsoft.com/office/powerpoint/2010/main" val="2226696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Pisano Pisa Kanzel Baptisterium gesam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8730" y="0"/>
            <a:ext cx="5092700" cy="6858000"/>
          </a:xfrm>
          <a:prstGeom prst="rect">
            <a:avLst/>
          </a:prstGeom>
        </p:spPr>
      </p:pic>
    </p:spTree>
    <p:extLst>
      <p:ext uri="{BB962C8B-B14F-4D97-AF65-F5344CB8AC3E}">
        <p14:creationId xmlns:p14="http://schemas.microsoft.com/office/powerpoint/2010/main" val="911557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79400" y="400050"/>
            <a:ext cx="8585200" cy="6057900"/>
          </a:xfrm>
          <a:solidFill>
            <a:schemeClr val="bg1"/>
          </a:solidFill>
        </p:spPr>
        <p:txBody>
          <a:bodyPr>
            <a:normAutofit fontScale="92500" lnSpcReduction="20000"/>
          </a:bodyPr>
          <a:lstStyle/>
          <a:p>
            <a:pPr lvl="1" indent="-457200" algn="l">
              <a:buFont typeface="Arial"/>
              <a:buChar char="•"/>
            </a:pPr>
            <a:r>
              <a:rPr lang="el-GR" dirty="0" smtClean="0">
                <a:solidFill>
                  <a:schemeClr val="tx1"/>
                </a:solidFill>
              </a:rPr>
              <a:t>Ο άμβωνας είναι εξάγωνος, και το κυρίως σώμα του στηρίζεται σε έξη αρράβδωτους κίονες διαφορετικού ύψους: κάθε δεύτερος κίονας είναι πιο κοντός, και η βάση του ακουμπά την πλάτη λιονταριού, κάθε πρώτος έχει κανονικό ύψος. Το κέντρο στηρίζει ο έβδομος κίονας.</a:t>
            </a:r>
          </a:p>
          <a:p>
            <a:pPr lvl="1" indent="-457200" algn="l">
              <a:buFont typeface="Arial"/>
              <a:buChar char="•"/>
            </a:pPr>
            <a:r>
              <a:rPr lang="el-GR" dirty="0" smtClean="0">
                <a:solidFill>
                  <a:schemeClr val="tx1"/>
                </a:solidFill>
              </a:rPr>
              <a:t>Στον άμβωνα ανέβαινε ο ιερέας για την ανάγνωση της Αγίας Γραφής. Από τη μία πλευρά υπάρχει διάδρομος, απέναντι αναλόγιο.</a:t>
            </a:r>
          </a:p>
          <a:p>
            <a:pPr lvl="1" indent="-457200" algn="l">
              <a:buFont typeface="Arial"/>
              <a:buChar char="•"/>
            </a:pPr>
            <a:r>
              <a:rPr lang="el-GR" dirty="0" smtClean="0">
                <a:solidFill>
                  <a:schemeClr val="tx1"/>
                </a:solidFill>
              </a:rPr>
              <a:t>Ανά δύο κίονες συνδέονται από επιστύλιο με ημικυκλικό τόξο από το οποίο κρέμονται τριφυλλόσχημα μικρά τόξα. Τη σφενδόνη δεξιά και αριστερά κοσμούν ανάγλυφες μορφές προφητών και των τεσσάρων ευαγγελιστών.</a:t>
            </a:r>
          </a:p>
          <a:p>
            <a:pPr lvl="1" indent="-457200" algn="l">
              <a:buFont typeface="Arial"/>
              <a:buChar char="•"/>
            </a:pPr>
            <a:r>
              <a:rPr lang="el-GR" dirty="0" smtClean="0">
                <a:solidFill>
                  <a:schemeClr val="tx1"/>
                </a:solidFill>
              </a:rPr>
              <a:t>Πάνω από κάθε κίονα, δίπλα στους προφήτες, είναι τοποθετημένες έξη μορφές, οι δύο ο Ιωάννης ο Πρόδρομος και ο αρχάγγελος Μιχαήλ, οι άλλες τέσσερις αλληγορίες για την Ελεημοσύνη, την Ταπεινοφροσύνη, την Πίστη και τη Δύναμη (η τελευταία εμφανίζεται ως Ηρακλής).</a:t>
            </a:r>
            <a:endParaRPr lang="de-DE" dirty="0" smtClean="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79400" y="292100"/>
            <a:ext cx="8585200" cy="6273800"/>
          </a:xfrm>
          <a:solidFill>
            <a:schemeClr val="bg1"/>
          </a:solidFill>
        </p:spPr>
        <p:txBody>
          <a:bodyPr>
            <a:normAutofit fontScale="92500" lnSpcReduction="10000"/>
          </a:bodyPr>
          <a:lstStyle/>
          <a:p>
            <a:pPr lvl="1" indent="-457200" algn="l">
              <a:buFont typeface="Arial"/>
              <a:buChar char="•"/>
            </a:pPr>
            <a:r>
              <a:rPr lang="el-GR" dirty="0" smtClean="0">
                <a:solidFill>
                  <a:schemeClr val="tx1"/>
                </a:solidFill>
              </a:rPr>
              <a:t>Το στηθαίο φέρει πέντε πλάκες με ανάγλυφα (στην έκτη θέση βρίσκεται η είσοδος του ιερέα).</a:t>
            </a:r>
          </a:p>
          <a:p>
            <a:pPr lvl="1" indent="-457200" algn="l">
              <a:buFont typeface="Arial"/>
              <a:buChar char="•"/>
            </a:pPr>
            <a:r>
              <a:rPr lang="el-GR" dirty="0" smtClean="0">
                <a:solidFill>
                  <a:schemeClr val="tx1"/>
                </a:solidFill>
              </a:rPr>
              <a:t>Τα ανάγλυφα απεικονίζουν τον Ευαγγελισμό και τη Γέννηση του Χριστού, την Προσκύνηση των Μάγων, την Υπαπαντή, τη Σταύρωση και την Τελευταία Κρίση.</a:t>
            </a:r>
            <a:endParaRPr lang="de-DE" dirty="0" smtClean="0">
              <a:solidFill>
                <a:schemeClr val="tx1"/>
              </a:solidFill>
            </a:endParaRPr>
          </a:p>
          <a:p>
            <a:pPr lvl="1" indent="-457200" algn="l">
              <a:buFont typeface="Arial"/>
              <a:buChar char="•"/>
            </a:pPr>
            <a:r>
              <a:rPr lang="el-GR" dirty="0" smtClean="0">
                <a:solidFill>
                  <a:schemeClr val="tx1"/>
                </a:solidFill>
              </a:rPr>
              <a:t>Είναι γνωστό ότι ο </a:t>
            </a:r>
            <a:r>
              <a:rPr lang="de-DE" dirty="0" err="1" smtClean="0">
                <a:solidFill>
                  <a:schemeClr val="tx1"/>
                </a:solidFill>
              </a:rPr>
              <a:t>Pisano</a:t>
            </a:r>
            <a:r>
              <a:rPr lang="el-GR" dirty="0" smtClean="0">
                <a:solidFill>
                  <a:schemeClr val="tx1"/>
                </a:solidFill>
              </a:rPr>
              <a:t> είχε μελετήσει και χρησιμοποιεί στις συνθέσεις του αρχαία εικονογραφικά θέματα. Ειδικά στην Πίζα, το μεγάλο νεκροταφείο </a:t>
            </a:r>
            <a:r>
              <a:rPr lang="de-DE" dirty="0" err="1" smtClean="0">
                <a:solidFill>
                  <a:schemeClr val="tx1"/>
                </a:solidFill>
              </a:rPr>
              <a:t>Camposanto</a:t>
            </a:r>
            <a:r>
              <a:rPr lang="de-DE" dirty="0" smtClean="0">
                <a:solidFill>
                  <a:schemeClr val="tx1"/>
                </a:solidFill>
              </a:rPr>
              <a:t>,</a:t>
            </a:r>
            <a:r>
              <a:rPr lang="el-GR" dirty="0" smtClean="0">
                <a:solidFill>
                  <a:schemeClr val="tx1"/>
                </a:solidFill>
              </a:rPr>
              <a:t> γεμάτο ρωμαϊκές σαρκοφάγους, προσφερόταν για τέτοιες σπουδές.</a:t>
            </a:r>
          </a:p>
          <a:p>
            <a:pPr lvl="1" indent="-457200" algn="l">
              <a:buFont typeface="Arial"/>
              <a:buChar char="•"/>
            </a:pPr>
            <a:r>
              <a:rPr lang="el-GR" dirty="0" smtClean="0">
                <a:solidFill>
                  <a:schemeClr val="tx1"/>
                </a:solidFill>
              </a:rPr>
              <a:t>Επιρροές αρχαίων θεμάτων αναγνωρίζονται στο ανάγλυφο της Υπαπαντής, όπου η μορφή του ηλικιωμένου δεξιά που τον στηρίζει ένα παιδί, προέρχεται από διονυσιακό ανάγλυφο, ένα αντίγραφο του οποίου βρίσκεται σε μαρμάρινο κρατήρα νεοαττικού τύπου στο </a:t>
            </a:r>
            <a:r>
              <a:rPr lang="de-DE" dirty="0" err="1" smtClean="0">
                <a:solidFill>
                  <a:schemeClr val="tx1"/>
                </a:solidFill>
              </a:rPr>
              <a:t>Camposanto</a:t>
            </a:r>
            <a:r>
              <a:rPr lang="de-DE" dirty="0" smtClean="0">
                <a:solidFill>
                  <a:schemeClr val="tx1"/>
                </a:solidFill>
              </a:rPr>
              <a:t>.</a:t>
            </a:r>
            <a:endParaRPr lang="el-GR" dirty="0" smtClean="0">
              <a:solidFill>
                <a:schemeClr val="tx1"/>
              </a:solidFill>
            </a:endParaRPr>
          </a:p>
          <a:p>
            <a:pPr lvl="1" indent="-457200" algn="l">
              <a:buFont typeface="Arial"/>
              <a:buChar char="•"/>
            </a:pPr>
            <a:endParaRPr lang="de-DE"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79400" y="-12700"/>
            <a:ext cx="8585200" cy="6870700"/>
          </a:xfrm>
          <a:solidFill>
            <a:schemeClr val="bg1"/>
          </a:solidFill>
        </p:spPr>
        <p:txBody>
          <a:bodyPr>
            <a:noAutofit/>
          </a:bodyPr>
          <a:lstStyle/>
          <a:p>
            <a:pPr lvl="1" indent="-457200" algn="l">
              <a:buFont typeface="Arial"/>
              <a:buChar char="•"/>
            </a:pPr>
            <a:r>
              <a:rPr lang="el-GR" sz="2400" dirty="0" smtClean="0">
                <a:solidFill>
                  <a:schemeClr val="tx1"/>
                </a:solidFill>
              </a:rPr>
              <a:t>Λεπτομέρειες αρχαίων αναγλύφων, τέλος, χρησιμοποιούνται π.χ. στα μαντήλια διαφόρων προσώπων στη σκηνή της Σταύρωσης, αλλά και της Υπαπαντής.</a:t>
            </a:r>
          </a:p>
          <a:p>
            <a:pPr lvl="1" indent="-457200" algn="l">
              <a:buFont typeface="Arial"/>
              <a:buChar char="•"/>
            </a:pPr>
            <a:r>
              <a:rPr lang="el-GR" sz="2400" dirty="0" smtClean="0">
                <a:solidFill>
                  <a:schemeClr val="tx1"/>
                </a:solidFill>
              </a:rPr>
              <a:t>Ένα από τα πρότυπα θα μπορούσε να ήταν η μορφή της τροφού όπως εμφανίζεται σε σαρκοφάγους με τα παιδιά της Μήδειας. Υπενθυμίζεται ότι πολλές αρχαίες σαρκοφάγοι βρίσκονται στο </a:t>
            </a:r>
            <a:r>
              <a:rPr lang="de-DE" sz="2400" dirty="0" err="1" smtClean="0">
                <a:solidFill>
                  <a:schemeClr val="tx1"/>
                </a:solidFill>
              </a:rPr>
              <a:t>Camposanto</a:t>
            </a:r>
            <a:r>
              <a:rPr lang="el-GR" sz="2400" dirty="0" smtClean="0">
                <a:solidFill>
                  <a:schemeClr val="tx1"/>
                </a:solidFill>
              </a:rPr>
              <a:t>.</a:t>
            </a:r>
          </a:p>
          <a:p>
            <a:pPr lvl="1" indent="-457200" algn="l">
              <a:buFont typeface="Arial"/>
              <a:buChar char="•"/>
            </a:pPr>
            <a:r>
              <a:rPr lang="el-GR" sz="2400" dirty="0" smtClean="0">
                <a:solidFill>
                  <a:schemeClr val="tx1"/>
                </a:solidFill>
              </a:rPr>
              <a:t>Για τη Σταύρωση, ο καλλιτέχνης εφαρμόζει έναν νέο εικονογραφικό τύπο: Ενώ στους βυζαντινούς αλλά και στους δυτικούς σταυρούς ως τώρα, στη δεξιά και την αριστερή πλευρά του Χριστού βρίσκονταν η Παναγία και ο Αγ. Ιωάννης, τώρα και οι δύο έχουν συγκεντρωθεί στα δεξιά του Χριστού· στα αριστερά Του στέκονται αρκετοί από τους σκεπτικιστές, πλην του αξιωματικού Λογγίνου ακριβώς δίπλα Του ο οποίος έχει πεισθεί πλέον για τη θεία φύση Του, και του ανθρώπου που Του είχε δώσει να πιεί όξος με το σφουγγάρι. Επάνω αρ. ένας άγγελος φέρει την «Εκκλησία», δ. άλλος εξορίζει τη «Συναγωγή».</a:t>
            </a:r>
            <a:endParaRPr lang="de-DE" sz="24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Kreuzigun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8175" y="0"/>
            <a:ext cx="5327650" cy="68580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Pulpit_in_the_Baptistry_of_S._John_Baptist,_Pisa_201009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Kreuzigu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05822"/>
            <a:ext cx="9161522" cy="666692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Kreuzigu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5181" y="1238250"/>
            <a:ext cx="6142419" cy="4381500"/>
          </a:xfrm>
          <a:prstGeom prst="rect">
            <a:avLst/>
          </a:prstGeom>
        </p:spPr>
      </p:pic>
      <p:pic>
        <p:nvPicPr>
          <p:cNvPr id="3" name="Bild 2" descr="Kreuzigung Sina ca 9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35624" y="1238250"/>
            <a:ext cx="2746552" cy="4381500"/>
          </a:xfrm>
          <a:prstGeom prst="rect">
            <a:avLst/>
          </a:prstGeom>
        </p:spPr>
      </p:pic>
      <p:sp>
        <p:nvSpPr>
          <p:cNvPr id="5" name="Textfeld 4"/>
          <p:cNvSpPr txBox="1"/>
          <p:nvPr/>
        </p:nvSpPr>
        <p:spPr>
          <a:xfrm>
            <a:off x="6335624" y="5934670"/>
            <a:ext cx="2746552" cy="923330"/>
          </a:xfrm>
          <a:prstGeom prst="rect">
            <a:avLst/>
          </a:prstGeom>
          <a:solidFill>
            <a:schemeClr val="bg1"/>
          </a:solidFill>
        </p:spPr>
        <p:txBody>
          <a:bodyPr wrap="square" rtlCol="0">
            <a:spAutoFit/>
          </a:bodyPr>
          <a:lstStyle/>
          <a:p>
            <a:r>
              <a:rPr lang="el-GR" dirty="0" smtClean="0"/>
              <a:t>Σταύρωση. Εικόνα του 6</a:t>
            </a:r>
            <a:r>
              <a:rPr lang="el-GR" baseline="30000" dirty="0" smtClean="0"/>
              <a:t>ου</a:t>
            </a:r>
            <a:r>
              <a:rPr lang="el-GR" dirty="0" smtClean="0"/>
              <a:t> αι., Ιερά Μονή της Αγίας Αικατερίνης, Σινά.</a:t>
            </a:r>
            <a:endParaRPr lang="de-D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Giunta Pisano Kruzifix 1260 Pis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36251" y="681383"/>
            <a:ext cx="4099799" cy="5518152"/>
          </a:xfrm>
          <a:prstGeom prst="rect">
            <a:avLst/>
          </a:prstGeom>
        </p:spPr>
      </p:pic>
      <p:pic>
        <p:nvPicPr>
          <p:cNvPr id="3" name="Bild 2" descr="Giunta Pisano Kruzifix 1250 Bologn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1" y="681384"/>
            <a:ext cx="4593350" cy="5518151"/>
          </a:xfrm>
          <a:prstGeom prst="rect">
            <a:avLst/>
          </a:prstGeom>
        </p:spPr>
      </p:pic>
      <p:sp>
        <p:nvSpPr>
          <p:cNvPr id="4" name="Textfeld 3"/>
          <p:cNvSpPr txBox="1"/>
          <p:nvPr/>
        </p:nvSpPr>
        <p:spPr>
          <a:xfrm>
            <a:off x="127001" y="6488668"/>
            <a:ext cx="8909049" cy="369332"/>
          </a:xfrm>
          <a:prstGeom prst="rect">
            <a:avLst/>
          </a:prstGeom>
          <a:solidFill>
            <a:schemeClr val="bg1"/>
          </a:solidFill>
        </p:spPr>
        <p:txBody>
          <a:bodyPr wrap="square" rtlCol="0">
            <a:spAutoFit/>
          </a:bodyPr>
          <a:lstStyle/>
          <a:p>
            <a:pPr algn="ctr"/>
            <a:r>
              <a:rPr lang="el-GR" dirty="0" smtClean="0"/>
              <a:t>Δύο εικόνες με την παραδοσιακή εικονογραφία της Σταύρωσης.</a:t>
            </a:r>
            <a:endParaRPr lang="de-D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p:txBody>
          <a:bodyPr/>
          <a:lstStyle/>
          <a:p>
            <a:r>
              <a:rPr lang="el-GR" dirty="0"/>
              <a:t>Να έρθουν σε επαφή οι φοιτητές με τις ιδιαιτερότητες της τέχνης του </a:t>
            </a:r>
            <a:r>
              <a:rPr lang="el-GR" dirty="0" err="1"/>
              <a:t>Niccolò</a:t>
            </a:r>
            <a:r>
              <a:rPr lang="el-GR" dirty="0"/>
              <a:t> </a:t>
            </a:r>
            <a:r>
              <a:rPr lang="el-GR" dirty="0" err="1"/>
              <a:t>Pisano</a:t>
            </a:r>
            <a:r>
              <a:rPr lang="el-GR" dirty="0"/>
              <a:t> μέσα από την επαφή με αντιπροσωπευτικά της τεχνοτροπίας του έργα. </a:t>
            </a:r>
          </a:p>
          <a:p>
            <a:r>
              <a:rPr lang="el-GR" dirty="0"/>
              <a:t>Να έρθουν σε επαφή οι φοιτητές με τις ιδιαιτερότητες της τέχνης του </a:t>
            </a:r>
            <a:r>
              <a:rPr lang="el-GR" dirty="0" err="1"/>
              <a:t>Giovanni</a:t>
            </a:r>
            <a:r>
              <a:rPr lang="el-GR" dirty="0"/>
              <a:t> </a:t>
            </a:r>
            <a:r>
              <a:rPr lang="el-GR" dirty="0" err="1"/>
              <a:t>Pisano</a:t>
            </a:r>
            <a:r>
              <a:rPr lang="el-GR" dirty="0"/>
              <a:t> μέσα από την επαφή με αντιπροσωπευτικά της τεχνοτροπίας του έργα.</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189280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Giunta Pisano Kruzifix 1260 Pis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637591" y="393700"/>
            <a:ext cx="4519685" cy="6083300"/>
          </a:xfrm>
          <a:prstGeom prst="rect">
            <a:avLst/>
          </a:prstGeom>
        </p:spPr>
      </p:pic>
      <p:pic>
        <p:nvPicPr>
          <p:cNvPr id="4" name="Bild 3" descr="Pisano Pisa Kanzel Baptisterium Kreuzigu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95536"/>
            <a:ext cx="4457700" cy="666692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mposanto_Pisa_1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Camposant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mposanto-pisa-3.jpg"/>
          <p:cNvPicPr>
            <a:picLocks noChangeAspect="1"/>
          </p:cNvPicPr>
          <p:nvPr/>
        </p:nvPicPr>
        <p:blipFill>
          <a:blip r:embed="rId2"/>
          <a:stretch>
            <a:fillRect/>
          </a:stretch>
        </p:blipFill>
        <p:spPr>
          <a:xfrm>
            <a:off x="889000" y="971550"/>
            <a:ext cx="7366000" cy="4914900"/>
          </a:xfrm>
          <a:prstGeom prst="rect">
            <a:avLst/>
          </a:prstGeom>
        </p:spPr>
      </p:pic>
      <p:sp>
        <p:nvSpPr>
          <p:cNvPr id="3" name="Rechteck 2"/>
          <p:cNvSpPr/>
          <p:nvPr/>
        </p:nvSpPr>
        <p:spPr>
          <a:xfrm>
            <a:off x="889000" y="971550"/>
            <a:ext cx="1625600" cy="450850"/>
          </a:xfrm>
          <a:prstGeom prst="rect">
            <a:avLst/>
          </a:prstGeom>
          <a:solidFill>
            <a:srgbClr val="A9C5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mposanto Pisa röm Sarkophag.jpg"/>
          <p:cNvPicPr>
            <a:picLocks noChangeAspect="1"/>
          </p:cNvPicPr>
          <p:nvPr/>
        </p:nvPicPr>
        <p:blipFill>
          <a:blip r:embed="rId2"/>
          <a:stretch>
            <a:fillRect/>
          </a:stretch>
        </p:blipFill>
        <p:spPr>
          <a:xfrm>
            <a:off x="-1" y="9525"/>
            <a:ext cx="9127585" cy="684847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erlin Altes_Museum_-_Medea-Sarkopha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22475"/>
            <a:ext cx="9144000" cy="28130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erlin Altes_Museum_-_Medea-Sarkopha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65200" y="0"/>
            <a:ext cx="7213600" cy="6887122"/>
          </a:xfrm>
          <a:prstGeom prst="rect">
            <a:avLst/>
          </a:prstGeom>
        </p:spPr>
      </p:pic>
      <p:sp>
        <p:nvSpPr>
          <p:cNvPr id="3" name="Oval 2"/>
          <p:cNvSpPr/>
          <p:nvPr/>
        </p:nvSpPr>
        <p:spPr>
          <a:xfrm>
            <a:off x="1790700" y="349250"/>
            <a:ext cx="1828800" cy="1765300"/>
          </a:xfrm>
          <a:prstGeom prst="ellipse">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erlin Altes_Museum_-_Medea-Sarkophag.jpg"/>
          <p:cNvPicPr>
            <a:picLocks noChangeAspect="1"/>
          </p:cNvPicPr>
          <p:nvPr/>
        </p:nvPicPr>
        <p:blipFill>
          <a:blip r:embed="rId2" cstate="screen">
            <a:lum contrast="15000"/>
            <a:extLst>
              <a:ext uri="{28A0092B-C50C-407E-A947-70E740481C1C}">
                <a14:useLocalDpi xmlns:a14="http://schemas.microsoft.com/office/drawing/2010/main"/>
              </a:ext>
            </a:extLst>
          </a:blip>
          <a:srcRect/>
          <a:stretch>
            <a:fillRect/>
          </a:stretch>
        </p:blipFill>
        <p:spPr>
          <a:xfrm>
            <a:off x="-6351" y="0"/>
            <a:ext cx="5091193" cy="6858000"/>
          </a:xfrm>
          <a:prstGeom prst="rect">
            <a:avLst/>
          </a:prstGeom>
        </p:spPr>
      </p:pic>
      <p:pic>
        <p:nvPicPr>
          <p:cNvPr id="4" name="Bild 3" descr="Pisano Pisa Kanzel Baptisterium Kreuzigung.jpg"/>
          <p:cNvPicPr>
            <a:picLocks noChangeAspect="1"/>
          </p:cNvPicPr>
          <p:nvPr/>
        </p:nvPicPr>
        <p:blipFill>
          <a:blip r:embed="rId3" cstate="screen">
            <a:lum contrast="5000"/>
            <a:extLst>
              <a:ext uri="{28A0092B-C50C-407E-A947-70E740481C1C}">
                <a14:useLocalDpi xmlns:a14="http://schemas.microsoft.com/office/drawing/2010/main"/>
              </a:ext>
            </a:extLst>
          </a:blip>
          <a:srcRect/>
          <a:stretch>
            <a:fillRect/>
          </a:stretch>
        </p:blipFill>
        <p:spPr>
          <a:xfrm>
            <a:off x="5397499" y="952500"/>
            <a:ext cx="3809327" cy="36703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Kreuzigu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64574" y="0"/>
            <a:ext cx="7614851" cy="6858000"/>
          </a:xfrm>
          <a:prstGeom prst="rect">
            <a:avLst/>
          </a:prstGeom>
        </p:spPr>
      </p:pic>
      <p:sp>
        <p:nvSpPr>
          <p:cNvPr id="3" name="Oval 2"/>
          <p:cNvSpPr/>
          <p:nvPr/>
        </p:nvSpPr>
        <p:spPr>
          <a:xfrm>
            <a:off x="3670300" y="1847850"/>
            <a:ext cx="1219200" cy="1339850"/>
          </a:xfrm>
          <a:prstGeom prst="ellipse">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Rechteck 3"/>
          <p:cNvSpPr/>
          <p:nvPr/>
        </p:nvSpPr>
        <p:spPr>
          <a:xfrm>
            <a:off x="3403600" y="1847850"/>
            <a:ext cx="1968500" cy="501015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echteck 4"/>
          <p:cNvSpPr/>
          <p:nvPr/>
        </p:nvSpPr>
        <p:spPr>
          <a:xfrm>
            <a:off x="764574" y="1625600"/>
            <a:ext cx="3070826" cy="52324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Pisano Pisa Kanzel Baptisterium Kreuzigu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77800"/>
            <a:ext cx="9171185" cy="6502400"/>
          </a:xfrm>
          <a:prstGeom prst="rect">
            <a:avLst/>
          </a:prstGeom>
        </p:spPr>
      </p:pic>
      <p:sp>
        <p:nvSpPr>
          <p:cNvPr id="4" name="Rechteck 3"/>
          <p:cNvSpPr/>
          <p:nvPr/>
        </p:nvSpPr>
        <p:spPr>
          <a:xfrm>
            <a:off x="0" y="177800"/>
            <a:ext cx="2565400" cy="20447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echteck 4"/>
          <p:cNvSpPr/>
          <p:nvPr/>
        </p:nvSpPr>
        <p:spPr>
          <a:xfrm>
            <a:off x="4749800" y="177800"/>
            <a:ext cx="4394200" cy="65024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p:nvSpPr>
        <p:spPr>
          <a:xfrm>
            <a:off x="6819900" y="177800"/>
            <a:ext cx="2324100" cy="20447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812800" y="939800"/>
            <a:ext cx="2565400" cy="15875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ενότητας</a:t>
            </a:r>
            <a:endParaRPr lang="el-GR" dirty="0"/>
          </a:p>
        </p:txBody>
      </p:sp>
      <p:sp>
        <p:nvSpPr>
          <p:cNvPr id="3" name="Content Placeholder 2"/>
          <p:cNvSpPr>
            <a:spLocks noGrp="1"/>
          </p:cNvSpPr>
          <p:nvPr>
            <p:ph idx="1"/>
          </p:nvPr>
        </p:nvSpPr>
        <p:spPr/>
        <p:txBody>
          <a:bodyPr>
            <a:normAutofit/>
          </a:bodyPr>
          <a:lstStyle/>
          <a:p>
            <a:r>
              <a:rPr lang="el-GR" dirty="0"/>
              <a:t>Η τέχνη του </a:t>
            </a:r>
            <a:r>
              <a:rPr lang="el-GR" dirty="0" err="1" smtClean="0"/>
              <a:t>Niccolò</a:t>
            </a:r>
            <a:r>
              <a:rPr lang="el-GR" dirty="0" smtClean="0"/>
              <a:t> </a:t>
            </a:r>
            <a:r>
              <a:rPr lang="el-GR" dirty="0" err="1"/>
              <a:t>Pisano</a:t>
            </a:r>
            <a:r>
              <a:rPr lang="el-GR" dirty="0"/>
              <a:t>. </a:t>
            </a:r>
          </a:p>
          <a:p>
            <a:r>
              <a:rPr lang="el-GR" dirty="0"/>
              <a:t>Η τέχνη του </a:t>
            </a:r>
            <a:r>
              <a:rPr lang="el-GR" dirty="0" err="1"/>
              <a:t>Giovanni</a:t>
            </a:r>
            <a:r>
              <a:rPr lang="el-GR" dirty="0"/>
              <a:t> </a:t>
            </a:r>
            <a:r>
              <a:rPr lang="el-GR" dirty="0" err="1"/>
              <a:t>Pisano</a:t>
            </a:r>
            <a:r>
              <a:rPr lang="el-GR" dirty="0"/>
              <a:t>.</a:t>
            </a: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7"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4281382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eposizione_dalla_croce_di_benedetto_antelami_0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3600" y="0"/>
            <a:ext cx="7416800" cy="5562600"/>
          </a:xfrm>
          <a:prstGeom prst="rect">
            <a:avLst/>
          </a:prstGeom>
        </p:spPr>
      </p:pic>
      <p:sp>
        <p:nvSpPr>
          <p:cNvPr id="4" name="Textfeld 3"/>
          <p:cNvSpPr txBox="1"/>
          <p:nvPr/>
        </p:nvSpPr>
        <p:spPr>
          <a:xfrm>
            <a:off x="1086500" y="5825609"/>
            <a:ext cx="6971001" cy="1077218"/>
          </a:xfrm>
          <a:prstGeom prst="rect">
            <a:avLst/>
          </a:prstGeom>
          <a:solidFill>
            <a:schemeClr val="bg1"/>
          </a:solidFill>
        </p:spPr>
        <p:txBody>
          <a:bodyPr wrap="square" rtlCol="0">
            <a:spAutoFit/>
          </a:bodyPr>
          <a:lstStyle/>
          <a:p>
            <a:r>
              <a:rPr lang="de-DE" sz="3200" dirty="0" smtClean="0"/>
              <a:t>Benedetto </a:t>
            </a:r>
            <a:r>
              <a:rPr lang="de-DE" sz="3200" dirty="0" err="1" smtClean="0"/>
              <a:t>Antelami</a:t>
            </a:r>
            <a:r>
              <a:rPr lang="de-DE" sz="3200" dirty="0" smtClean="0"/>
              <a:t>,</a:t>
            </a:r>
            <a:r>
              <a:rPr lang="el-GR" sz="3200" dirty="0" smtClean="0"/>
              <a:t> Η Κάθοδος από τον Σταυρό, μητρόπολη της </a:t>
            </a:r>
            <a:r>
              <a:rPr lang="de-DE" sz="3200" dirty="0" smtClean="0"/>
              <a:t>Parma</a:t>
            </a:r>
            <a:r>
              <a:rPr lang="el-GR" sz="3200" dirty="0" smtClean="0"/>
              <a:t>, 1178.</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cathedrale-de-strasbourg-ecclesi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2286000" cy="3429000"/>
          </a:xfrm>
          <a:prstGeom prst="rect">
            <a:avLst/>
          </a:prstGeom>
        </p:spPr>
      </p:pic>
      <p:pic>
        <p:nvPicPr>
          <p:cNvPr id="4" name="Bild 3" descr="cathedrale-de-strasbourg-synagogu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9900" y="3429000"/>
            <a:ext cx="2286000" cy="3429000"/>
          </a:xfrm>
          <a:prstGeom prst="rect">
            <a:avLst/>
          </a:prstGeom>
        </p:spPr>
      </p:pic>
      <p:pic>
        <p:nvPicPr>
          <p:cNvPr id="5" name="Bild 4" descr="ecclesia_synagoga.jpg"/>
          <p:cNvPicPr>
            <a:picLocks noChangeAspect="1"/>
          </p:cNvPicPr>
          <p:nvPr/>
        </p:nvPicPr>
        <p:blipFill>
          <a:blip r:embed="rId4"/>
          <a:stretch>
            <a:fillRect/>
          </a:stretch>
        </p:blipFill>
        <p:spPr>
          <a:xfrm>
            <a:off x="4654550" y="0"/>
            <a:ext cx="4489450" cy="6858000"/>
          </a:xfrm>
          <a:prstGeom prst="rect">
            <a:avLst/>
          </a:prstGeom>
        </p:spPr>
      </p:pic>
      <p:sp>
        <p:nvSpPr>
          <p:cNvPr id="6" name="Textfeld 5"/>
          <p:cNvSpPr txBox="1"/>
          <p:nvPr/>
        </p:nvSpPr>
        <p:spPr>
          <a:xfrm>
            <a:off x="2501900" y="0"/>
            <a:ext cx="1917700" cy="2031325"/>
          </a:xfrm>
          <a:prstGeom prst="rect">
            <a:avLst/>
          </a:prstGeom>
          <a:solidFill>
            <a:schemeClr val="bg1"/>
          </a:solidFill>
        </p:spPr>
        <p:txBody>
          <a:bodyPr wrap="square" rtlCol="0">
            <a:spAutoFit/>
          </a:bodyPr>
          <a:lstStyle/>
          <a:p>
            <a:r>
              <a:rPr lang="el-GR" dirty="0" smtClean="0"/>
              <a:t>Οι μορφές της Εκκλησίας (αρ.) και της Συναγω-γής, Καθεδρικός Ναός του Στρα-σβούργου </a:t>
            </a:r>
          </a:p>
          <a:p>
            <a:r>
              <a:rPr lang="el-GR" dirty="0" smtClean="0"/>
              <a:t>(π. 1220/30)</a:t>
            </a:r>
            <a:endParaRPr lang="de-D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Gebur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000" y="0"/>
            <a:ext cx="5080000" cy="6858000"/>
          </a:xfrm>
          <a:prstGeom prst="rect">
            <a:avLst/>
          </a:prstGeom>
        </p:spPr>
      </p:pic>
    </p:spTree>
    <p:extLst>
      <p:ext uri="{BB962C8B-B14F-4D97-AF65-F5344CB8AC3E}">
        <p14:creationId xmlns:p14="http://schemas.microsoft.com/office/powerpoint/2010/main" val="1367026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Hlg Drei König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1837" y="0"/>
            <a:ext cx="5140325"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Hlg Drei König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790543"/>
            <a:ext cx="9144000" cy="803636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Jüngstes Gericht 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1662" y="0"/>
            <a:ext cx="5400675" cy="685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Τελευταία κρίση.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8125"/>
            <a:ext cx="9144000" cy="638175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Christi Darbringung im Tempe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3562" y="0"/>
            <a:ext cx="5476875"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Christi Darbringung im Tempe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Darbringung Detai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6275" y="0"/>
            <a:ext cx="525145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19489"/>
            <a:ext cx="7772400" cy="1470025"/>
          </a:xfrm>
          <a:solidFill>
            <a:schemeClr val="bg1"/>
          </a:solidFill>
        </p:spPr>
        <p:txBody>
          <a:bodyPr/>
          <a:lstStyle/>
          <a:p>
            <a:r>
              <a:rPr lang="de-DE" dirty="0" err="1" smtClean="0"/>
              <a:t>Niccolò</a:t>
            </a:r>
            <a:r>
              <a:rPr lang="de-DE" dirty="0" smtClean="0"/>
              <a:t> </a:t>
            </a:r>
            <a:r>
              <a:rPr lang="de-DE" dirty="0" err="1" smtClean="0"/>
              <a:t>Pisano</a:t>
            </a:r>
            <a:r>
              <a:rPr lang="de-DE" dirty="0" smtClean="0"/>
              <a:t> </a:t>
            </a:r>
            <a:r>
              <a:rPr lang="el-GR" dirty="0" smtClean="0"/>
              <a:t>(1220/25 – πριν από το 1284)</a:t>
            </a:r>
            <a:endParaRPr lang="de-DE" dirty="0"/>
          </a:p>
        </p:txBody>
      </p:sp>
      <p:sp>
        <p:nvSpPr>
          <p:cNvPr id="3" name="Untertitel 2"/>
          <p:cNvSpPr>
            <a:spLocks noGrp="1"/>
          </p:cNvSpPr>
          <p:nvPr>
            <p:ph type="subTitle" idx="1"/>
          </p:nvPr>
        </p:nvSpPr>
        <p:spPr>
          <a:xfrm>
            <a:off x="1371600" y="2975264"/>
            <a:ext cx="6400800" cy="3567426"/>
          </a:xfrm>
          <a:solidFill>
            <a:schemeClr val="bg1"/>
          </a:solidFill>
        </p:spPr>
        <p:txBody>
          <a:bodyPr>
            <a:normAutofit fontScale="92500" lnSpcReduction="10000"/>
          </a:bodyPr>
          <a:lstStyle/>
          <a:p>
            <a:r>
              <a:rPr lang="el-GR" dirty="0" smtClean="0">
                <a:solidFill>
                  <a:schemeClr val="tx1"/>
                </a:solidFill>
              </a:rPr>
              <a:t>(</a:t>
            </a:r>
            <a:r>
              <a:rPr lang="de-DE" dirty="0" smtClean="0">
                <a:solidFill>
                  <a:schemeClr val="tx1"/>
                </a:solidFill>
              </a:rPr>
              <a:t>Nicola </a:t>
            </a:r>
            <a:r>
              <a:rPr lang="de-DE" dirty="0" err="1" smtClean="0">
                <a:solidFill>
                  <a:schemeClr val="tx1"/>
                </a:solidFill>
              </a:rPr>
              <a:t>Pisano</a:t>
            </a:r>
            <a:r>
              <a:rPr lang="de-DE" dirty="0" smtClean="0">
                <a:solidFill>
                  <a:schemeClr val="tx1"/>
                </a:solidFill>
              </a:rPr>
              <a:t>)</a:t>
            </a:r>
          </a:p>
          <a:p>
            <a:r>
              <a:rPr lang="el-GR" dirty="0" smtClean="0">
                <a:solidFill>
                  <a:schemeClr val="tx1"/>
                </a:solidFill>
              </a:rPr>
              <a:t>Γλύπτης (από την Απουλία;)</a:t>
            </a:r>
          </a:p>
          <a:p>
            <a:r>
              <a:rPr lang="el-GR" dirty="0" smtClean="0">
                <a:solidFill>
                  <a:schemeClr val="tx1"/>
                </a:solidFill>
              </a:rPr>
              <a:t>Δρούσε στην </a:t>
            </a:r>
            <a:r>
              <a:rPr lang="de-DE" dirty="0" smtClean="0">
                <a:solidFill>
                  <a:schemeClr val="tx1"/>
                </a:solidFill>
              </a:rPr>
              <a:t>Pisa</a:t>
            </a:r>
            <a:r>
              <a:rPr lang="el-GR" dirty="0" smtClean="0">
                <a:solidFill>
                  <a:schemeClr val="tx1"/>
                </a:solidFill>
              </a:rPr>
              <a:t> (άμβωνας στο βαπτιστήριο</a:t>
            </a:r>
            <a:r>
              <a:rPr lang="de-DE" dirty="0" smtClean="0">
                <a:solidFill>
                  <a:schemeClr val="tx1"/>
                </a:solidFill>
              </a:rPr>
              <a:t>, 1260</a:t>
            </a:r>
            <a:r>
              <a:rPr lang="el-GR" dirty="0" smtClean="0">
                <a:solidFill>
                  <a:schemeClr val="tx1"/>
                </a:solidFill>
              </a:rPr>
              <a:t>), </a:t>
            </a:r>
            <a:r>
              <a:rPr lang="de-DE" dirty="0" smtClean="0">
                <a:solidFill>
                  <a:schemeClr val="tx1"/>
                </a:solidFill>
              </a:rPr>
              <a:t>Bologna </a:t>
            </a:r>
            <a:r>
              <a:rPr lang="el-GR" dirty="0" smtClean="0">
                <a:solidFill>
                  <a:schemeClr val="tx1"/>
                </a:solidFill>
              </a:rPr>
              <a:t>(λειψανοθήκη του Αγίου Δομήνικου</a:t>
            </a:r>
            <a:r>
              <a:rPr lang="de-DE" dirty="0" smtClean="0">
                <a:solidFill>
                  <a:schemeClr val="tx1"/>
                </a:solidFill>
              </a:rPr>
              <a:t>, 1264/67</a:t>
            </a:r>
            <a:r>
              <a:rPr lang="el-GR" dirty="0" smtClean="0">
                <a:solidFill>
                  <a:schemeClr val="tx1"/>
                </a:solidFill>
              </a:rPr>
              <a:t>) και </a:t>
            </a:r>
            <a:r>
              <a:rPr lang="de-DE" dirty="0" smtClean="0">
                <a:solidFill>
                  <a:schemeClr val="tx1"/>
                </a:solidFill>
              </a:rPr>
              <a:t>Siena </a:t>
            </a:r>
            <a:r>
              <a:rPr lang="el-GR" dirty="0" smtClean="0">
                <a:solidFill>
                  <a:schemeClr val="tx1"/>
                </a:solidFill>
              </a:rPr>
              <a:t>(άμβωνας στον Καθεδρικό Ναό, </a:t>
            </a:r>
            <a:r>
              <a:rPr lang="de-DE" dirty="0" smtClean="0">
                <a:solidFill>
                  <a:schemeClr val="tx1"/>
                </a:solidFill>
              </a:rPr>
              <a:t>1265/68, </a:t>
            </a:r>
            <a:r>
              <a:rPr lang="el-GR" dirty="0" smtClean="0">
                <a:solidFill>
                  <a:schemeClr val="tx1"/>
                </a:solidFill>
              </a:rPr>
              <a:t>αλλαγές ανάμεσα στο 1329 και το 1542).</a:t>
            </a:r>
            <a:endParaRPr lang="de-DE" dirty="0">
              <a:solidFill>
                <a:schemeClr val="tx1"/>
              </a:solidFill>
            </a:endParaRPr>
          </a:p>
        </p:txBody>
      </p:sp>
    </p:spTree>
    <p:extLst>
      <p:ext uri="{BB962C8B-B14F-4D97-AF65-F5344CB8AC3E}">
        <p14:creationId xmlns:p14="http://schemas.microsoft.com/office/powerpoint/2010/main" val="26116994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Christi Darbringung im Tempe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400" y="0"/>
            <a:ext cx="9144000" cy="6858000"/>
          </a:xfrm>
          <a:prstGeom prst="rect">
            <a:avLst/>
          </a:prstGeom>
        </p:spPr>
      </p:pic>
      <p:pic>
        <p:nvPicPr>
          <p:cNvPr id="3" name="Bild 2" descr="Berlin Altes_Museum_-_Medea-Sarkophag.jpg"/>
          <p:cNvPicPr>
            <a:picLocks noChangeAspect="1"/>
          </p:cNvPicPr>
          <p:nvPr/>
        </p:nvPicPr>
        <p:blipFill>
          <a:blip r:embed="rId3" cstate="screen">
            <a:lum contrast="15000"/>
            <a:extLst>
              <a:ext uri="{28A0092B-C50C-407E-A947-70E740481C1C}">
                <a14:useLocalDpi xmlns:a14="http://schemas.microsoft.com/office/drawing/2010/main"/>
              </a:ext>
            </a:extLst>
          </a:blip>
          <a:srcRect/>
          <a:stretch>
            <a:fillRect/>
          </a:stretch>
        </p:blipFill>
        <p:spPr>
          <a:xfrm>
            <a:off x="690000" y="4381500"/>
            <a:ext cx="1927600" cy="2006600"/>
          </a:xfrm>
          <a:prstGeom prst="rect">
            <a:avLst/>
          </a:prstGeom>
        </p:spPr>
      </p:pic>
      <p:sp>
        <p:nvSpPr>
          <p:cNvPr id="4" name="Oval 3"/>
          <p:cNvSpPr/>
          <p:nvPr/>
        </p:nvSpPr>
        <p:spPr>
          <a:xfrm>
            <a:off x="5016500" y="1041400"/>
            <a:ext cx="1422400" cy="1371600"/>
          </a:xfrm>
          <a:prstGeom prst="ellipse">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Oval 4"/>
          <p:cNvSpPr/>
          <p:nvPr/>
        </p:nvSpPr>
        <p:spPr>
          <a:xfrm>
            <a:off x="381000" y="317500"/>
            <a:ext cx="1422400" cy="1371600"/>
          </a:xfrm>
          <a:prstGeom prst="ellipse">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Darbringung Detai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33400" y="0"/>
            <a:ext cx="2625725" cy="6858000"/>
          </a:xfrm>
          <a:prstGeom prst="rect">
            <a:avLst/>
          </a:prstGeom>
        </p:spPr>
      </p:pic>
      <p:pic>
        <p:nvPicPr>
          <p:cNvPr id="4" name="Bild 3" descr="Ikariusrelief B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530600" y="0"/>
            <a:ext cx="3949700" cy="2442802"/>
          </a:xfrm>
          <a:prstGeom prst="rect">
            <a:avLst/>
          </a:prstGeom>
        </p:spPr>
      </p:pic>
      <p:pic>
        <p:nvPicPr>
          <p:cNvPr id="5" name="Bild 4" descr="Ikariusrelief B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530600" y="2541956"/>
            <a:ext cx="2540000" cy="4316044"/>
          </a:xfrm>
          <a:prstGeom prst="rect">
            <a:avLst/>
          </a:prstGeom>
        </p:spPr>
      </p:pic>
      <p:sp>
        <p:nvSpPr>
          <p:cNvPr id="6" name="Textfeld 5"/>
          <p:cNvSpPr txBox="1"/>
          <p:nvPr/>
        </p:nvSpPr>
        <p:spPr>
          <a:xfrm>
            <a:off x="6197600" y="3441680"/>
            <a:ext cx="2946400" cy="3416320"/>
          </a:xfrm>
          <a:prstGeom prst="rect">
            <a:avLst/>
          </a:prstGeom>
          <a:solidFill>
            <a:schemeClr val="bg1"/>
          </a:solidFill>
        </p:spPr>
        <p:txBody>
          <a:bodyPr wrap="square" rtlCol="0">
            <a:spAutoFit/>
          </a:bodyPr>
          <a:lstStyle/>
          <a:p>
            <a:r>
              <a:rPr lang="el-GR" dirty="0" smtClean="0"/>
              <a:t>Ιερέας (;) που τον στηρίζει νεαρός (αρ.) και η αντίστοιχη μορφή Διονύσου που τον στηρίζει νεαρός σάτυρος, σε ανάγλυφο του Βρετανικού Μουσείου. Ο </a:t>
            </a:r>
            <a:r>
              <a:rPr lang="de-DE" dirty="0" err="1" smtClean="0"/>
              <a:t>Pisano</a:t>
            </a:r>
            <a:r>
              <a:rPr lang="el-GR" dirty="0" smtClean="0"/>
              <a:t> εμ</a:t>
            </a:r>
            <a:r>
              <a:rPr lang="de-DE" dirty="0" smtClean="0"/>
              <a:t>-</a:t>
            </a:r>
            <a:r>
              <a:rPr lang="el-GR" dirty="0" smtClean="0"/>
              <a:t>πνεύστηκε τη δική του μορφή μάλλον από επανά</a:t>
            </a:r>
            <a:r>
              <a:rPr lang="de-DE" dirty="0" smtClean="0"/>
              <a:t>-</a:t>
            </a:r>
            <a:r>
              <a:rPr lang="el-GR" dirty="0" smtClean="0"/>
              <a:t>ληψη του συμπλέγματος σε ρωμαϊκό μαρμάρινο κρατήρα με ανάγλυφα, που βρίσκεται στο </a:t>
            </a:r>
            <a:r>
              <a:rPr lang="de-DE" dirty="0" err="1" smtClean="0"/>
              <a:t>Camposanto</a:t>
            </a:r>
            <a:r>
              <a:rPr lang="de-DE" dirty="0" smtClean="0"/>
              <a:t>.</a:t>
            </a:r>
            <a:endParaRPr lang="de-DE"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450px-Pisa,_battistero,_pulpito_di_Nicola_Pisano,_6.JPG"/>
          <p:cNvPicPr>
            <a:picLocks noChangeAspect="1"/>
          </p:cNvPicPr>
          <p:nvPr/>
        </p:nvPicPr>
        <p:blipFill>
          <a:blip r:embed="rId2"/>
          <a:stretch>
            <a:fillRect/>
          </a:stretch>
        </p:blipFill>
        <p:spPr>
          <a:xfrm>
            <a:off x="4171950" y="0"/>
            <a:ext cx="5143500" cy="6858000"/>
          </a:xfrm>
          <a:prstGeom prst="rect">
            <a:avLst/>
          </a:prstGeom>
        </p:spPr>
      </p:pic>
      <p:pic>
        <p:nvPicPr>
          <p:cNvPr id="3" name="Bild 2" descr="Pisano Pisa Kanzel Baptisterium Fortitud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892550"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Pisano Pisa Kanzel Baptisterium Fortitud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892550" cy="6858000"/>
          </a:xfrm>
          <a:prstGeom prst="rect">
            <a:avLst/>
          </a:prstGeom>
        </p:spPr>
      </p:pic>
      <p:pic>
        <p:nvPicPr>
          <p:cNvPr id="4" name="Bild 3" descr="Diadoumenos wikipedi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7475" y="0"/>
            <a:ext cx="5126525" cy="6858000"/>
          </a:xfrm>
          <a:prstGeom prst="rect">
            <a:avLst/>
          </a:prstGeom>
        </p:spPr>
      </p:pic>
      <p:sp>
        <p:nvSpPr>
          <p:cNvPr id="5" name="Textfeld 4"/>
          <p:cNvSpPr txBox="1"/>
          <p:nvPr/>
        </p:nvSpPr>
        <p:spPr>
          <a:xfrm>
            <a:off x="7353300" y="0"/>
            <a:ext cx="1790700" cy="646331"/>
          </a:xfrm>
          <a:prstGeom prst="rect">
            <a:avLst/>
          </a:prstGeom>
          <a:solidFill>
            <a:schemeClr val="bg1"/>
          </a:solidFill>
        </p:spPr>
        <p:txBody>
          <a:bodyPr wrap="square" rtlCol="0">
            <a:spAutoFit/>
          </a:bodyPr>
          <a:lstStyle/>
          <a:p>
            <a:r>
              <a:rPr lang="el-GR" dirty="0" smtClean="0"/>
              <a:t>Ο Διαδούμενος του Πολυκλείτου</a:t>
            </a:r>
            <a:endParaRPr lang="de-DE"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2693987"/>
            <a:ext cx="7772400" cy="1470025"/>
          </a:xfrm>
          <a:solidFill>
            <a:schemeClr val="bg1"/>
          </a:solidFill>
        </p:spPr>
        <p:txBody>
          <a:bodyPr>
            <a:normAutofit/>
          </a:bodyPr>
          <a:lstStyle/>
          <a:p>
            <a:r>
              <a:rPr lang="el-GR" dirty="0" smtClean="0"/>
              <a:t>2. Ο άμβωνας στον Καθεδρικό Ναό της </a:t>
            </a:r>
            <a:r>
              <a:rPr lang="de-DE" dirty="0" smtClean="0"/>
              <a:t>Siena</a:t>
            </a:r>
            <a:r>
              <a:rPr lang="el-GR" dirty="0" smtClean="0"/>
              <a:t> </a:t>
            </a:r>
            <a:r>
              <a:rPr lang="de-DE" dirty="0" smtClean="0"/>
              <a:t>(</a:t>
            </a:r>
            <a:r>
              <a:rPr lang="el-GR" dirty="0" smtClean="0"/>
              <a:t>1266-68) </a:t>
            </a:r>
            <a:endParaRPr lang="de-DE"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iena_cathedral_panoramic_frontview.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667" y="0"/>
            <a:ext cx="8198667" cy="6858000"/>
          </a:xfrm>
          <a:prstGeom prst="rect">
            <a:avLst/>
          </a:prstGeom>
        </p:spPr>
      </p:pic>
    </p:spTree>
    <p:extLst>
      <p:ext uri="{BB962C8B-B14F-4D97-AF65-F5344CB8AC3E}">
        <p14:creationId xmlns:p14="http://schemas.microsoft.com/office/powerpoint/2010/main" val="6395939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iena.Duomo.pulpit0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Pisano Pisa Kanzel Baptisterium gesam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700" y="114300"/>
            <a:ext cx="4533900" cy="6629400"/>
          </a:xfrm>
          <a:prstGeom prst="rect">
            <a:avLst/>
          </a:prstGeom>
        </p:spPr>
      </p:pic>
      <p:pic>
        <p:nvPicPr>
          <p:cNvPr id="3" name="Bild 2" descr="Siena.Duomo.pulpit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49800" y="444661"/>
            <a:ext cx="4533900" cy="596867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Gebur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4700" y="0"/>
            <a:ext cx="5080000" cy="6858000"/>
          </a:xfrm>
          <a:prstGeom prst="rect">
            <a:avLst/>
          </a:prstGeom>
        </p:spPr>
      </p:pic>
      <p:sp>
        <p:nvSpPr>
          <p:cNvPr id="3" name="Textfeld 2"/>
          <p:cNvSpPr txBox="1"/>
          <p:nvPr/>
        </p:nvSpPr>
        <p:spPr>
          <a:xfrm>
            <a:off x="0" y="6211669"/>
            <a:ext cx="2476500" cy="646331"/>
          </a:xfrm>
          <a:prstGeom prst="rect">
            <a:avLst/>
          </a:prstGeom>
          <a:solidFill>
            <a:schemeClr val="bg1"/>
          </a:solidFill>
        </p:spPr>
        <p:txBody>
          <a:bodyPr wrap="square" rtlCol="0">
            <a:spAutoFit/>
          </a:bodyPr>
          <a:lstStyle/>
          <a:p>
            <a:r>
              <a:rPr lang="el-GR" dirty="0" smtClean="0"/>
              <a:t>Γέννηση. Άμβωνας στο Βαπτιστήριο, Πίζα.</a:t>
            </a:r>
            <a:endParaRPr lang="de-DE"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Pisano Pisa Kanzel Baptisterium Gebur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3125" y="0"/>
            <a:ext cx="4883150" cy="6858000"/>
          </a:xfrm>
          <a:prstGeom prst="rect">
            <a:avLst/>
          </a:prstGeom>
        </p:spPr>
      </p:pic>
      <p:sp>
        <p:nvSpPr>
          <p:cNvPr id="3" name="Textfeld 2"/>
          <p:cNvSpPr txBox="1"/>
          <p:nvPr/>
        </p:nvSpPr>
        <p:spPr>
          <a:xfrm>
            <a:off x="0" y="6211669"/>
            <a:ext cx="2463800" cy="646331"/>
          </a:xfrm>
          <a:prstGeom prst="rect">
            <a:avLst/>
          </a:prstGeom>
          <a:solidFill>
            <a:schemeClr val="bg1"/>
          </a:solidFill>
        </p:spPr>
        <p:txBody>
          <a:bodyPr wrap="square" rtlCol="0">
            <a:spAutoFit/>
          </a:bodyPr>
          <a:lstStyle/>
          <a:p>
            <a:r>
              <a:rPr lang="el-GR" dirty="0" smtClean="0"/>
              <a:t>Γέννηση. Άμβωνας στον Καθεδρικό Ναό, Σιένα.</a:t>
            </a:r>
            <a:endParaRPr lang="de-DE"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19489"/>
            <a:ext cx="7772400" cy="1470025"/>
          </a:xfrm>
          <a:solidFill>
            <a:schemeClr val="bg1"/>
          </a:solidFill>
        </p:spPr>
        <p:txBody>
          <a:bodyPr/>
          <a:lstStyle/>
          <a:p>
            <a:r>
              <a:rPr lang="de-DE" dirty="0" err="1" smtClean="0"/>
              <a:t>Niccolò</a:t>
            </a:r>
            <a:r>
              <a:rPr lang="de-DE" dirty="0" smtClean="0"/>
              <a:t> </a:t>
            </a:r>
            <a:r>
              <a:rPr lang="de-DE" dirty="0" err="1" smtClean="0"/>
              <a:t>Pisano</a:t>
            </a:r>
            <a:r>
              <a:rPr lang="de-DE" dirty="0" smtClean="0"/>
              <a:t> </a:t>
            </a:r>
            <a:r>
              <a:rPr lang="el-GR" dirty="0" smtClean="0"/>
              <a:t>(1220/25 – πριν από το 1284)</a:t>
            </a:r>
            <a:endParaRPr lang="de-DE" dirty="0"/>
          </a:p>
        </p:txBody>
      </p:sp>
      <p:sp>
        <p:nvSpPr>
          <p:cNvPr id="3" name="Untertitel 2"/>
          <p:cNvSpPr>
            <a:spLocks noGrp="1"/>
          </p:cNvSpPr>
          <p:nvPr>
            <p:ph type="subTitle" idx="1"/>
          </p:nvPr>
        </p:nvSpPr>
        <p:spPr>
          <a:xfrm>
            <a:off x="1371600" y="2975264"/>
            <a:ext cx="6400800" cy="3567426"/>
          </a:xfrm>
          <a:solidFill>
            <a:schemeClr val="bg1"/>
          </a:solidFill>
        </p:spPr>
        <p:txBody>
          <a:bodyPr>
            <a:normAutofit fontScale="92500"/>
          </a:bodyPr>
          <a:lstStyle/>
          <a:p>
            <a:r>
              <a:rPr lang="el-GR" dirty="0" smtClean="0">
                <a:solidFill>
                  <a:schemeClr val="tx1"/>
                </a:solidFill>
              </a:rPr>
              <a:t>Δρούσε και στην </a:t>
            </a:r>
            <a:r>
              <a:rPr lang="de-DE" dirty="0" smtClean="0">
                <a:solidFill>
                  <a:schemeClr val="tx1"/>
                </a:solidFill>
              </a:rPr>
              <a:t>Pistoia</a:t>
            </a:r>
            <a:r>
              <a:rPr lang="el-GR" dirty="0" smtClean="0">
                <a:solidFill>
                  <a:schemeClr val="tx1"/>
                </a:solidFill>
              </a:rPr>
              <a:t> (βωμός του Αγίου Ιακώβου, το 1273, σήμερα κατεστραμμένος) καθώς και στην </a:t>
            </a:r>
            <a:r>
              <a:rPr lang="de-DE" dirty="0" smtClean="0">
                <a:solidFill>
                  <a:schemeClr val="tx1"/>
                </a:solidFill>
              </a:rPr>
              <a:t>Perugia </a:t>
            </a:r>
            <a:r>
              <a:rPr lang="el-GR" dirty="0" smtClean="0">
                <a:solidFill>
                  <a:schemeClr val="tx1"/>
                </a:solidFill>
              </a:rPr>
              <a:t>(Μεγάλη Κρήνη στην πρόσοψη του δημαρχείου, το 1277/78), και ξανά στην </a:t>
            </a:r>
            <a:r>
              <a:rPr lang="de-DE" dirty="0" smtClean="0">
                <a:solidFill>
                  <a:schemeClr val="tx1"/>
                </a:solidFill>
              </a:rPr>
              <a:t>Pisa </a:t>
            </a:r>
            <a:r>
              <a:rPr lang="el-GR" dirty="0" smtClean="0">
                <a:solidFill>
                  <a:schemeClr val="tx1"/>
                </a:solidFill>
              </a:rPr>
              <a:t>(άμβωνας στον Καθεδρικό Ναό, 1302-1310).</a:t>
            </a:r>
            <a:endParaRPr lang="de-DE"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Gebur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571625"/>
            <a:ext cx="4572000" cy="3683000"/>
          </a:xfrm>
          <a:prstGeom prst="rect">
            <a:avLst/>
          </a:prstGeom>
        </p:spPr>
      </p:pic>
      <p:pic>
        <p:nvPicPr>
          <p:cNvPr id="3" name="Bild 2" descr="Pisano Pisa Kanzel Baptisterium Gebur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0" y="1571625"/>
            <a:ext cx="4572000" cy="371475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Pisano Pisa Kanzel Baptisterium Hlg Drei Könige 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4675" y="0"/>
            <a:ext cx="5483225" cy="6858000"/>
          </a:xfrm>
          <a:prstGeom prst="rect">
            <a:avLst/>
          </a:prstGeom>
        </p:spPr>
      </p:pic>
      <p:sp>
        <p:nvSpPr>
          <p:cNvPr id="4" name="Textfeld 3"/>
          <p:cNvSpPr txBox="1"/>
          <p:nvPr/>
        </p:nvSpPr>
        <p:spPr>
          <a:xfrm>
            <a:off x="0" y="5934670"/>
            <a:ext cx="2578100" cy="923330"/>
          </a:xfrm>
          <a:prstGeom prst="rect">
            <a:avLst/>
          </a:prstGeom>
          <a:solidFill>
            <a:schemeClr val="bg1"/>
          </a:solidFill>
        </p:spPr>
        <p:txBody>
          <a:bodyPr wrap="square" rtlCol="0">
            <a:spAutoFit/>
          </a:bodyPr>
          <a:lstStyle/>
          <a:p>
            <a:r>
              <a:rPr lang="el-GR" dirty="0" smtClean="0"/>
              <a:t>Οι Τρεις Μάγοι. Άμβωνας στον Καθεδρικό Ναό, Σιένα.</a:t>
            </a:r>
            <a:endParaRPr lang="de-DE"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Hlg Drei Könige Detai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2012" y="0"/>
            <a:ext cx="4879975" cy="6858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isano Pisa Kanzel Baptisterium Hlg Drei König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737596"/>
            <a:ext cx="4381500" cy="3380014"/>
          </a:xfrm>
          <a:prstGeom prst="rect">
            <a:avLst/>
          </a:prstGeom>
        </p:spPr>
      </p:pic>
      <p:pic>
        <p:nvPicPr>
          <p:cNvPr id="3" name="Bild 2" descr="Pisano Pisa Kanzel Baptisterium Hlg Drei Könige 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0" y="1575288"/>
            <a:ext cx="4572000" cy="3707423"/>
          </a:xfrm>
          <a:prstGeom prst="rect">
            <a:avLst/>
          </a:prstGeom>
        </p:spPr>
      </p:pic>
      <p:sp>
        <p:nvSpPr>
          <p:cNvPr id="4" name="Textfeld 3"/>
          <p:cNvSpPr txBox="1"/>
          <p:nvPr/>
        </p:nvSpPr>
        <p:spPr>
          <a:xfrm>
            <a:off x="2590800" y="6119336"/>
            <a:ext cx="3975100" cy="369332"/>
          </a:xfrm>
          <a:prstGeom prst="rect">
            <a:avLst/>
          </a:prstGeom>
          <a:solidFill>
            <a:schemeClr val="bg1"/>
          </a:solidFill>
        </p:spPr>
        <p:txBody>
          <a:bodyPr wrap="square" rtlCol="0">
            <a:spAutoFit/>
          </a:bodyPr>
          <a:lstStyle/>
          <a:p>
            <a:pPr algn="ctr"/>
            <a:r>
              <a:rPr lang="el-GR" dirty="0" smtClean="0"/>
              <a:t>Οι Τρείς Μάγοι. Πίζα (αρ.) και Σιένα (δ.).</a:t>
            </a:r>
            <a:endParaRPr lang="de-DE"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2693987"/>
            <a:ext cx="7772400" cy="1470025"/>
          </a:xfrm>
          <a:solidFill>
            <a:schemeClr val="bg1"/>
          </a:solidFill>
        </p:spPr>
        <p:txBody>
          <a:bodyPr/>
          <a:lstStyle/>
          <a:p>
            <a:r>
              <a:rPr lang="el-GR" dirty="0" smtClean="0"/>
              <a:t>3. Η Μεγάλη Κρήνη στην </a:t>
            </a:r>
            <a:r>
              <a:rPr lang="de-DE" dirty="0" smtClean="0"/>
              <a:t>Perugia (</a:t>
            </a:r>
            <a:r>
              <a:rPr lang="el-GR" dirty="0" smtClean="0"/>
              <a:t>εγκαινιάστηκε στις 13/2/12</a:t>
            </a:r>
            <a:r>
              <a:rPr lang="de-DE" dirty="0" smtClean="0"/>
              <a:t>78</a:t>
            </a:r>
            <a:r>
              <a:rPr lang="el-GR" dirty="0" smtClean="0"/>
              <a:t>) </a:t>
            </a:r>
            <a:endParaRPr lang="de-DE"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0" y="0"/>
            <a:ext cx="9144000" cy="6858000"/>
          </a:xfrm>
          <a:solidFill>
            <a:schemeClr val="bg1"/>
          </a:solidFill>
        </p:spPr>
        <p:txBody>
          <a:bodyPr>
            <a:noAutofit/>
          </a:bodyPr>
          <a:lstStyle/>
          <a:p>
            <a:pPr lvl="1" indent="-457200" algn="l">
              <a:spcBef>
                <a:spcPts val="400"/>
              </a:spcBef>
              <a:buFont typeface="Arial"/>
              <a:buChar char="•"/>
            </a:pPr>
            <a:r>
              <a:rPr lang="el-GR" sz="2400" dirty="0" smtClean="0">
                <a:solidFill>
                  <a:schemeClr val="tx1"/>
                </a:solidFill>
              </a:rPr>
              <a:t>Μνημείο που έγινε κατ</a:t>
            </a:r>
            <a:r>
              <a:rPr lang="de-DE" sz="2400" dirty="0" smtClean="0">
                <a:solidFill>
                  <a:schemeClr val="tx1"/>
                </a:solidFill>
              </a:rPr>
              <a:t>’</a:t>
            </a:r>
            <a:r>
              <a:rPr lang="el-GR" sz="2400" dirty="0" smtClean="0">
                <a:solidFill>
                  <a:schemeClr val="tx1"/>
                </a:solidFill>
              </a:rPr>
              <a:t>εντολήν του </a:t>
            </a:r>
            <a:r>
              <a:rPr lang="el-GR" sz="2400" b="1" dirty="0" smtClean="0">
                <a:solidFill>
                  <a:schemeClr val="tx1"/>
                </a:solidFill>
              </a:rPr>
              <a:t>Δήμου </a:t>
            </a:r>
            <a:r>
              <a:rPr lang="el-GR" sz="2400" dirty="0" smtClean="0">
                <a:solidFill>
                  <a:schemeClr val="tx1"/>
                </a:solidFill>
              </a:rPr>
              <a:t>της Περούτζια.</a:t>
            </a:r>
          </a:p>
          <a:p>
            <a:pPr lvl="1" indent="-457200" algn="l">
              <a:spcBef>
                <a:spcPts val="400"/>
              </a:spcBef>
              <a:buFont typeface="Arial"/>
              <a:buChar char="•"/>
            </a:pPr>
            <a:r>
              <a:rPr lang="el-GR" sz="2400" dirty="0" smtClean="0">
                <a:solidFill>
                  <a:schemeClr val="tx1"/>
                </a:solidFill>
              </a:rPr>
              <a:t>Μία από τις μεγάλες κρήνες στην κεντρική πλατεία πόλεων στον 13</a:t>
            </a:r>
            <a:r>
              <a:rPr lang="el-GR" sz="2400" baseline="30000" dirty="0" smtClean="0">
                <a:solidFill>
                  <a:schemeClr val="tx1"/>
                </a:solidFill>
              </a:rPr>
              <a:t>ο</a:t>
            </a:r>
            <a:r>
              <a:rPr lang="el-GR" sz="2400" dirty="0" smtClean="0">
                <a:solidFill>
                  <a:schemeClr val="tx1"/>
                </a:solidFill>
              </a:rPr>
              <a:t> αι. (Άλλες κατασκευάστηκαν στις πόλεις </a:t>
            </a:r>
            <a:r>
              <a:rPr lang="de-DE" sz="2400" dirty="0" err="1" smtClean="0">
                <a:solidFill>
                  <a:schemeClr val="tx1"/>
                </a:solidFill>
              </a:rPr>
              <a:t>Viterbo</a:t>
            </a:r>
            <a:r>
              <a:rPr lang="el-GR" sz="2400" dirty="0" smtClean="0">
                <a:solidFill>
                  <a:schemeClr val="tx1"/>
                </a:solidFill>
              </a:rPr>
              <a:t> και </a:t>
            </a:r>
            <a:r>
              <a:rPr lang="de-DE" sz="2400" dirty="0" smtClean="0">
                <a:solidFill>
                  <a:schemeClr val="tx1"/>
                </a:solidFill>
              </a:rPr>
              <a:t>Verona –</a:t>
            </a:r>
            <a:r>
              <a:rPr lang="el-GR" sz="2400" dirty="0" smtClean="0">
                <a:solidFill>
                  <a:schemeClr val="tx1"/>
                </a:solidFill>
              </a:rPr>
              <a:t> όταν μια πόλη δεν βρισκόταν δίπλα σε ποτάμι, δεν είχε νερό!</a:t>
            </a:r>
            <a:r>
              <a:rPr lang="de-DE" sz="2400" dirty="0" smtClean="0">
                <a:solidFill>
                  <a:schemeClr val="tx1"/>
                </a:solidFill>
              </a:rPr>
              <a:t>)</a:t>
            </a:r>
            <a:r>
              <a:rPr lang="el-GR" sz="2400" dirty="0" smtClean="0">
                <a:solidFill>
                  <a:schemeClr val="tx1"/>
                </a:solidFill>
              </a:rPr>
              <a:t>.</a:t>
            </a:r>
          </a:p>
          <a:p>
            <a:pPr lvl="1" indent="-457200" algn="l">
              <a:spcBef>
                <a:spcPts val="400"/>
              </a:spcBef>
              <a:buFont typeface="Arial"/>
              <a:buChar char="•"/>
            </a:pPr>
            <a:r>
              <a:rPr lang="el-GR" sz="2400" dirty="0">
                <a:solidFill>
                  <a:srgbClr val="A6A6A6"/>
                </a:solidFill>
              </a:rPr>
              <a:t>Δύο πολυγωνικές μαρμάρινες λεκάνες (κάτω: 25, πάνω: 24 γωνίες) φέρουν χάλκινο κίονα με μια τρίτη λεκάνη και ένα επίσης χάλκινο σύνταγμα γυναικών σε φυσικό μέγεθος.</a:t>
            </a:r>
          </a:p>
          <a:p>
            <a:pPr lvl="1" indent="-457200" algn="l">
              <a:spcBef>
                <a:spcPts val="400"/>
              </a:spcBef>
              <a:buFont typeface="Arial"/>
              <a:buChar char="•"/>
            </a:pPr>
            <a:r>
              <a:rPr lang="el-GR" sz="2400" dirty="0" smtClean="0">
                <a:solidFill>
                  <a:schemeClr val="bg1">
                    <a:lumMod val="65000"/>
                  </a:schemeClr>
                </a:solidFill>
              </a:rPr>
              <a:t>Το εικονικό πρόγραμμα των αναγλύφων (1</a:t>
            </a:r>
            <a:r>
              <a:rPr lang="el-GR" sz="2400" baseline="30000" dirty="0" smtClean="0">
                <a:solidFill>
                  <a:schemeClr val="bg1">
                    <a:lumMod val="65000"/>
                  </a:schemeClr>
                </a:solidFill>
              </a:rPr>
              <a:t>η</a:t>
            </a:r>
            <a:r>
              <a:rPr lang="el-GR" sz="2400" dirty="0" smtClean="0">
                <a:solidFill>
                  <a:schemeClr val="bg1">
                    <a:lumMod val="65000"/>
                  </a:schemeClr>
                </a:solidFill>
              </a:rPr>
              <a:t> λεκάνη) και ανάγλυφων αγαλματίων (2</a:t>
            </a:r>
            <a:r>
              <a:rPr lang="el-GR" sz="2400" baseline="30000" dirty="0" smtClean="0">
                <a:solidFill>
                  <a:schemeClr val="bg1">
                    <a:lumMod val="65000"/>
                  </a:schemeClr>
                </a:solidFill>
              </a:rPr>
              <a:t>α</a:t>
            </a:r>
            <a:r>
              <a:rPr lang="el-GR" sz="2400" dirty="0" smtClean="0">
                <a:solidFill>
                  <a:schemeClr val="bg1">
                    <a:lumMod val="65000"/>
                  </a:schemeClr>
                </a:solidFill>
              </a:rPr>
              <a:t> λεκάνη) προέρχεται μεν από παλαιότερα πρότυπα σε πύλες εισόδου ρομανικών και γοτθικών ναών, φέρει εδώ όμως (για πρώτη φορά στην τέχνη) έντονα στοιχεία σχετικά με την κοσμική (μη εκκλησιαστική) κοινότητα.</a:t>
            </a:r>
          </a:p>
          <a:p>
            <a:pPr lvl="1" indent="-457200" algn="l">
              <a:spcBef>
                <a:spcPts val="400"/>
              </a:spcBef>
              <a:buFont typeface="Arial"/>
              <a:buChar char="•"/>
            </a:pPr>
            <a:r>
              <a:rPr lang="el-GR" sz="2400" dirty="0" smtClean="0">
                <a:solidFill>
                  <a:schemeClr val="bg1">
                    <a:lumMod val="65000"/>
                  </a:schemeClr>
                </a:solidFill>
              </a:rPr>
              <a:t>Εκτός από σκηνές της παγκόσμιας ιστορίας (Παλαιά Διαθήκη: Αδάμ και Εύα· Δαυίδ κ.α. Ρωμαϊκή ιστορία: λύκαινα, Ρωμύλος και Ρέμος κ.α.) απεικονίζονται εικόνες των μηνών και του ζωδίακου καθώς αλληγορίες των «ελεύθερων σπουδών» (</a:t>
            </a:r>
            <a:r>
              <a:rPr lang="de-DE" sz="2400" i="1" dirty="0" err="1" smtClean="0">
                <a:solidFill>
                  <a:schemeClr val="bg1">
                    <a:lumMod val="65000"/>
                  </a:schemeClr>
                </a:solidFill>
              </a:rPr>
              <a:t>artes</a:t>
            </a:r>
            <a:r>
              <a:rPr lang="de-DE" sz="2400" i="1" dirty="0" smtClean="0">
                <a:solidFill>
                  <a:schemeClr val="bg1">
                    <a:lumMod val="65000"/>
                  </a:schemeClr>
                </a:solidFill>
              </a:rPr>
              <a:t> liberales</a:t>
            </a:r>
            <a:r>
              <a:rPr lang="el-GR" sz="2400" dirty="0" smtClean="0">
                <a:solidFill>
                  <a:schemeClr val="bg1">
                    <a:lumMod val="65000"/>
                  </a:schemeClr>
                </a:solidFill>
              </a:rPr>
              <a:t>) Γραμματική, Ρητορική, Γεωμετρία, Αριθμητική, Μουσική, Αστρονομία, Φιλοσοφία κ.α.</a:t>
            </a:r>
            <a:endParaRPr lang="de-DE" sz="2400" dirty="0">
              <a:solidFill>
                <a:schemeClr val="bg1">
                  <a:lumMod val="65000"/>
                </a:schemeClr>
              </a:solidFill>
            </a:endParaRPr>
          </a:p>
        </p:txBody>
      </p:sp>
    </p:spTree>
    <p:extLst>
      <p:ext uri="{BB962C8B-B14F-4D97-AF65-F5344CB8AC3E}">
        <p14:creationId xmlns:p14="http://schemas.microsoft.com/office/powerpoint/2010/main" val="3477827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erugia_0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695"/>
            <a:ext cx="9144000" cy="6886695"/>
          </a:xfrm>
          <a:prstGeom prst="rect">
            <a:avLst/>
          </a:prstGeom>
        </p:spPr>
      </p:pic>
      <p:sp>
        <p:nvSpPr>
          <p:cNvPr id="3" name="Textfeld 2"/>
          <p:cNvSpPr txBox="1"/>
          <p:nvPr/>
        </p:nvSpPr>
        <p:spPr>
          <a:xfrm>
            <a:off x="6210300" y="0"/>
            <a:ext cx="2933700" cy="369332"/>
          </a:xfrm>
          <a:prstGeom prst="rect">
            <a:avLst/>
          </a:prstGeom>
          <a:solidFill>
            <a:schemeClr val="bg1"/>
          </a:solidFill>
        </p:spPr>
        <p:txBody>
          <a:bodyPr wrap="square" rtlCol="0">
            <a:spAutoFit/>
          </a:bodyPr>
          <a:lstStyle/>
          <a:p>
            <a:pPr algn="r"/>
            <a:r>
              <a:rPr lang="el-GR" dirty="0" smtClean="0"/>
              <a:t>Η Μεγάλη Κρήνη. Περούτζια.</a:t>
            </a:r>
            <a:endParaRPr lang="de-DE"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0" y="0"/>
            <a:ext cx="9144000" cy="6858000"/>
          </a:xfrm>
          <a:solidFill>
            <a:schemeClr val="bg1"/>
          </a:solidFill>
        </p:spPr>
        <p:txBody>
          <a:bodyPr>
            <a:noAutofit/>
          </a:bodyPr>
          <a:lstStyle/>
          <a:p>
            <a:pPr lvl="1" indent="-457200" algn="l">
              <a:spcBef>
                <a:spcPts val="400"/>
              </a:spcBef>
              <a:buFont typeface="Arial"/>
              <a:buChar char="•"/>
            </a:pPr>
            <a:r>
              <a:rPr lang="el-GR" sz="2400" dirty="0" smtClean="0">
                <a:solidFill>
                  <a:srgbClr val="A6A6A6"/>
                </a:solidFill>
              </a:rPr>
              <a:t>Μνημείο που έγινε κατ</a:t>
            </a:r>
            <a:r>
              <a:rPr lang="de-DE" sz="2400" dirty="0" smtClean="0">
                <a:solidFill>
                  <a:srgbClr val="A6A6A6"/>
                </a:solidFill>
              </a:rPr>
              <a:t>’</a:t>
            </a:r>
            <a:r>
              <a:rPr lang="el-GR" sz="2400" dirty="0" smtClean="0">
                <a:solidFill>
                  <a:srgbClr val="A6A6A6"/>
                </a:solidFill>
              </a:rPr>
              <a:t>εντολήν του Δήμου της Περούτζια.</a:t>
            </a:r>
          </a:p>
          <a:p>
            <a:pPr lvl="1" indent="-457200" algn="l">
              <a:spcBef>
                <a:spcPts val="400"/>
              </a:spcBef>
              <a:buFont typeface="Arial"/>
              <a:buChar char="•"/>
            </a:pPr>
            <a:r>
              <a:rPr lang="el-GR" sz="2400" dirty="0">
                <a:solidFill>
                  <a:schemeClr val="bg1">
                    <a:lumMod val="65000"/>
                  </a:schemeClr>
                </a:solidFill>
              </a:rPr>
              <a:t>Μία από τις μεγάλες κρήνες στην κεντρική πλατεία πόλεων στον 13</a:t>
            </a:r>
            <a:r>
              <a:rPr lang="el-GR" sz="2400" baseline="30000" dirty="0">
                <a:solidFill>
                  <a:schemeClr val="bg1">
                    <a:lumMod val="65000"/>
                  </a:schemeClr>
                </a:solidFill>
              </a:rPr>
              <a:t>ο</a:t>
            </a:r>
            <a:r>
              <a:rPr lang="el-GR" sz="2400" dirty="0">
                <a:solidFill>
                  <a:schemeClr val="bg1">
                    <a:lumMod val="65000"/>
                  </a:schemeClr>
                </a:solidFill>
              </a:rPr>
              <a:t> αι. (Άλλες ανεγέρθηκαν στις πόλεις </a:t>
            </a:r>
            <a:r>
              <a:rPr lang="de-DE" sz="2400" dirty="0" err="1">
                <a:solidFill>
                  <a:schemeClr val="bg1">
                    <a:lumMod val="65000"/>
                  </a:schemeClr>
                </a:solidFill>
              </a:rPr>
              <a:t>Viterbo</a:t>
            </a:r>
            <a:r>
              <a:rPr lang="el-GR" sz="2400" dirty="0">
                <a:solidFill>
                  <a:schemeClr val="bg1">
                    <a:lumMod val="65000"/>
                  </a:schemeClr>
                </a:solidFill>
              </a:rPr>
              <a:t> και </a:t>
            </a:r>
            <a:r>
              <a:rPr lang="de-DE" sz="2400" dirty="0">
                <a:solidFill>
                  <a:schemeClr val="bg1">
                    <a:lumMod val="65000"/>
                  </a:schemeClr>
                </a:solidFill>
              </a:rPr>
              <a:t>Verona –</a:t>
            </a:r>
            <a:r>
              <a:rPr lang="el-GR" sz="2400" dirty="0">
                <a:solidFill>
                  <a:schemeClr val="bg1">
                    <a:lumMod val="65000"/>
                  </a:schemeClr>
                </a:solidFill>
              </a:rPr>
              <a:t> όταν μια πόλη δεν βρισκόταν δίπλα σε ποτάμι, δεν είχε νερό!</a:t>
            </a:r>
            <a:r>
              <a:rPr lang="de-DE" sz="2400" dirty="0">
                <a:solidFill>
                  <a:schemeClr val="bg1">
                    <a:lumMod val="65000"/>
                  </a:schemeClr>
                </a:solidFill>
              </a:rPr>
              <a:t>)</a:t>
            </a:r>
            <a:r>
              <a:rPr lang="el-GR" sz="2400" dirty="0">
                <a:solidFill>
                  <a:schemeClr val="bg1">
                    <a:lumMod val="65000"/>
                  </a:schemeClr>
                </a:solidFill>
              </a:rPr>
              <a:t>.</a:t>
            </a:r>
          </a:p>
          <a:p>
            <a:pPr lvl="1" indent="-457200" algn="l">
              <a:spcBef>
                <a:spcPts val="400"/>
              </a:spcBef>
              <a:buFont typeface="Arial"/>
              <a:buChar char="•"/>
            </a:pPr>
            <a:r>
              <a:rPr lang="el-GR" sz="2400" dirty="0" smtClean="0">
                <a:solidFill>
                  <a:schemeClr val="tx1"/>
                </a:solidFill>
              </a:rPr>
              <a:t>Δύο πολυγωνικές μαρμάρινες λεκάνες (κάτω: 25, πάνω: 24 γωνίες) φέρουν χάλκινο κίονα με μια τρίτη λεκάνη και ένα επίσης χάλκινο σύνταγμα γυναικών σε φυσικό μέγεθος.</a:t>
            </a:r>
          </a:p>
          <a:p>
            <a:pPr lvl="1" indent="-457200" algn="l">
              <a:spcBef>
                <a:spcPts val="400"/>
              </a:spcBef>
              <a:buFont typeface="Arial"/>
              <a:buChar char="•"/>
            </a:pPr>
            <a:r>
              <a:rPr lang="el-GR" sz="2400" dirty="0" smtClean="0">
                <a:solidFill>
                  <a:srgbClr val="A6A6A6"/>
                </a:solidFill>
              </a:rPr>
              <a:t>Το εικονικό πρόγραμμα των αναγλύφων (1</a:t>
            </a:r>
            <a:r>
              <a:rPr lang="el-GR" sz="2400" baseline="30000" dirty="0" smtClean="0">
                <a:solidFill>
                  <a:srgbClr val="A6A6A6"/>
                </a:solidFill>
              </a:rPr>
              <a:t>η</a:t>
            </a:r>
            <a:r>
              <a:rPr lang="el-GR" sz="2400" dirty="0" smtClean="0">
                <a:solidFill>
                  <a:srgbClr val="A6A6A6"/>
                </a:solidFill>
              </a:rPr>
              <a:t> λεκάνη) και ανάγλυφων αγαλματίων (2</a:t>
            </a:r>
            <a:r>
              <a:rPr lang="el-GR" sz="2400" baseline="30000" dirty="0" smtClean="0">
                <a:solidFill>
                  <a:srgbClr val="A6A6A6"/>
                </a:solidFill>
              </a:rPr>
              <a:t>α</a:t>
            </a:r>
            <a:r>
              <a:rPr lang="el-GR" sz="2400" dirty="0" smtClean="0">
                <a:solidFill>
                  <a:srgbClr val="A6A6A6"/>
                </a:solidFill>
              </a:rPr>
              <a:t> λεκάνη) προέρχεται μεν από παλαιότερα πρότυπα σε πύλες εισόδου ρομανικών και γοτθικών ναών, φέρει εδώ όμως (για πρώτη φορά στην τέχνη) έντονα στοιχεία σχετικά με την κοσμική (μη εκκλησιαστική) κοινότητα.</a:t>
            </a:r>
          </a:p>
          <a:p>
            <a:pPr lvl="1" indent="-457200" algn="l">
              <a:spcBef>
                <a:spcPts val="400"/>
              </a:spcBef>
              <a:buFont typeface="Arial"/>
              <a:buChar char="•"/>
            </a:pPr>
            <a:r>
              <a:rPr lang="el-GR" sz="2400" dirty="0" smtClean="0">
                <a:solidFill>
                  <a:srgbClr val="A6A6A6"/>
                </a:solidFill>
              </a:rPr>
              <a:t>Εκτός από σκηνές της παγκόσμιας ιστορίας (Παλαιά Διαθήκη: Αδάμ και Εύα· Δαυίδ κ.α. Ρωμαϊκή ιστορία: λύκαινα, Ρωμύλος και Ρέμος κ.α.) απεικονίζονται εικόνες των μηνών και του ζωδίακου καθώς αλληγορίες των «ελεύθερων σπουδών» (</a:t>
            </a:r>
            <a:r>
              <a:rPr lang="de-DE" sz="2400" i="1" dirty="0" err="1" smtClean="0">
                <a:solidFill>
                  <a:srgbClr val="A6A6A6"/>
                </a:solidFill>
              </a:rPr>
              <a:t>artes</a:t>
            </a:r>
            <a:r>
              <a:rPr lang="de-DE" sz="2400" i="1" dirty="0" smtClean="0">
                <a:solidFill>
                  <a:srgbClr val="A6A6A6"/>
                </a:solidFill>
              </a:rPr>
              <a:t> liberales</a:t>
            </a:r>
            <a:r>
              <a:rPr lang="el-GR" sz="2400" dirty="0" smtClean="0">
                <a:solidFill>
                  <a:srgbClr val="A6A6A6"/>
                </a:solidFill>
              </a:rPr>
              <a:t>) Γραμματική, Ρητορική, Γεωμετρία, Αριθμητική, Μουσική, Αστρονομία, Φιλοσοφία κ.α.</a:t>
            </a:r>
            <a:endParaRPr lang="de-DE" sz="2400" dirty="0">
              <a:solidFill>
                <a:srgbClr val="A6A6A6"/>
              </a:solidFill>
            </a:endParaRPr>
          </a:p>
        </p:txBody>
      </p:sp>
    </p:spTree>
    <p:extLst>
      <p:ext uri="{BB962C8B-B14F-4D97-AF65-F5344CB8AC3E}">
        <p14:creationId xmlns:p14="http://schemas.microsoft.com/office/powerpoint/2010/main" val="20193573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erugia,_fontana_maggiore_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300" y="466725"/>
            <a:ext cx="7899400" cy="592455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ontana_Maggiore,_Perugi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0975" y="1087437"/>
            <a:ext cx="6242050" cy="468312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19489"/>
            <a:ext cx="7772400" cy="1470025"/>
          </a:xfrm>
          <a:solidFill>
            <a:schemeClr val="bg1"/>
          </a:solidFill>
        </p:spPr>
        <p:txBody>
          <a:bodyPr/>
          <a:lstStyle/>
          <a:p>
            <a:r>
              <a:rPr lang="de-DE" dirty="0" err="1" smtClean="0"/>
              <a:t>Niccolò</a:t>
            </a:r>
            <a:r>
              <a:rPr lang="de-DE" dirty="0" smtClean="0"/>
              <a:t> </a:t>
            </a:r>
            <a:r>
              <a:rPr lang="de-DE" dirty="0" err="1" smtClean="0"/>
              <a:t>Pisano</a:t>
            </a:r>
            <a:r>
              <a:rPr lang="de-DE" dirty="0" smtClean="0"/>
              <a:t> </a:t>
            </a:r>
            <a:r>
              <a:rPr lang="el-GR" dirty="0" smtClean="0"/>
              <a:t>(1220/25 – πριν από το 1284)</a:t>
            </a:r>
            <a:endParaRPr lang="de-DE" dirty="0"/>
          </a:p>
        </p:txBody>
      </p:sp>
      <p:sp>
        <p:nvSpPr>
          <p:cNvPr id="3" name="Untertitel 2"/>
          <p:cNvSpPr>
            <a:spLocks noGrp="1"/>
          </p:cNvSpPr>
          <p:nvPr>
            <p:ph type="subTitle" idx="1"/>
          </p:nvPr>
        </p:nvSpPr>
        <p:spPr>
          <a:xfrm>
            <a:off x="1371600" y="2975264"/>
            <a:ext cx="6400800" cy="2587336"/>
          </a:xfrm>
          <a:solidFill>
            <a:schemeClr val="bg1"/>
          </a:solidFill>
        </p:spPr>
        <p:txBody>
          <a:bodyPr>
            <a:normAutofit/>
          </a:bodyPr>
          <a:lstStyle/>
          <a:p>
            <a:r>
              <a:rPr lang="el-GR" dirty="0" smtClean="0">
                <a:solidFill>
                  <a:schemeClr val="tx1"/>
                </a:solidFill>
              </a:rPr>
              <a:t>Ο γιός του </a:t>
            </a:r>
            <a:r>
              <a:rPr lang="de-DE" dirty="0" smtClean="0">
                <a:solidFill>
                  <a:schemeClr val="tx1"/>
                </a:solidFill>
              </a:rPr>
              <a:t>Giovanni,</a:t>
            </a:r>
            <a:r>
              <a:rPr lang="el-GR" dirty="0" smtClean="0">
                <a:solidFill>
                  <a:schemeClr val="tx1"/>
                </a:solidFill>
              </a:rPr>
              <a:t> γλύπτης όπως ο πατέρας, γεννήθηκε στην </a:t>
            </a:r>
            <a:r>
              <a:rPr lang="de-DE" dirty="0" smtClean="0">
                <a:solidFill>
                  <a:schemeClr val="tx1"/>
                </a:solidFill>
              </a:rPr>
              <a:t>Pisa</a:t>
            </a:r>
            <a:r>
              <a:rPr lang="el-GR" dirty="0" smtClean="0">
                <a:solidFill>
                  <a:schemeClr val="tx1"/>
                </a:solidFill>
              </a:rPr>
              <a:t> πριν από το 1250. Συμμετείχε στο έργο του άμβωνα της </a:t>
            </a:r>
            <a:r>
              <a:rPr lang="de-DE" dirty="0" smtClean="0">
                <a:solidFill>
                  <a:schemeClr val="tx1"/>
                </a:solidFill>
              </a:rPr>
              <a:t>Siena.</a:t>
            </a:r>
            <a:r>
              <a:rPr lang="el-GR" dirty="0" smtClean="0">
                <a:solidFill>
                  <a:schemeClr val="tx1"/>
                </a:solidFill>
              </a:rPr>
              <a:t> Εξελίχτηκε σε σημαντικό γλύπτη και αυτός.</a:t>
            </a:r>
            <a:endParaRPr lang="de-DE"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0" y="0"/>
            <a:ext cx="9144000" cy="6858000"/>
          </a:xfrm>
          <a:solidFill>
            <a:schemeClr val="bg1"/>
          </a:solidFill>
        </p:spPr>
        <p:txBody>
          <a:bodyPr>
            <a:noAutofit/>
          </a:bodyPr>
          <a:lstStyle/>
          <a:p>
            <a:pPr lvl="1" indent="-457200" algn="l">
              <a:spcBef>
                <a:spcPts val="400"/>
              </a:spcBef>
              <a:buFont typeface="Arial"/>
              <a:buChar char="•"/>
            </a:pPr>
            <a:r>
              <a:rPr lang="el-GR" sz="2400" dirty="0" smtClean="0">
                <a:solidFill>
                  <a:srgbClr val="A6A6A6"/>
                </a:solidFill>
              </a:rPr>
              <a:t>Μνημείο που έγινε κατ</a:t>
            </a:r>
            <a:r>
              <a:rPr lang="de-DE" sz="2400" dirty="0" smtClean="0">
                <a:solidFill>
                  <a:srgbClr val="A6A6A6"/>
                </a:solidFill>
              </a:rPr>
              <a:t>’</a:t>
            </a:r>
            <a:r>
              <a:rPr lang="el-GR" sz="2400" dirty="0" smtClean="0">
                <a:solidFill>
                  <a:srgbClr val="A6A6A6"/>
                </a:solidFill>
              </a:rPr>
              <a:t>εντολήν του Δήμου της Περούτζια.</a:t>
            </a:r>
          </a:p>
          <a:p>
            <a:pPr lvl="1" indent="-457200" algn="l">
              <a:spcBef>
                <a:spcPts val="400"/>
              </a:spcBef>
              <a:buFont typeface="Arial"/>
              <a:buChar char="•"/>
            </a:pPr>
            <a:r>
              <a:rPr lang="el-GR" sz="2400" dirty="0">
                <a:solidFill>
                  <a:srgbClr val="A6A6A6"/>
                </a:solidFill>
              </a:rPr>
              <a:t>Μία από τις μεγάλες κρήνες στην κεντρική πλατεία πόλεων στον 13</a:t>
            </a:r>
            <a:r>
              <a:rPr lang="el-GR" sz="2400" baseline="30000" dirty="0">
                <a:solidFill>
                  <a:srgbClr val="A6A6A6"/>
                </a:solidFill>
              </a:rPr>
              <a:t>ο</a:t>
            </a:r>
            <a:r>
              <a:rPr lang="el-GR" sz="2400" dirty="0">
                <a:solidFill>
                  <a:srgbClr val="A6A6A6"/>
                </a:solidFill>
              </a:rPr>
              <a:t> αι. (Άλλες ανεγέρθηκαν στις πόλεις </a:t>
            </a:r>
            <a:r>
              <a:rPr lang="de-DE" sz="2400" dirty="0" err="1">
                <a:solidFill>
                  <a:srgbClr val="A6A6A6"/>
                </a:solidFill>
              </a:rPr>
              <a:t>Viterbo</a:t>
            </a:r>
            <a:r>
              <a:rPr lang="el-GR" sz="2400" dirty="0">
                <a:solidFill>
                  <a:srgbClr val="A6A6A6"/>
                </a:solidFill>
              </a:rPr>
              <a:t> και </a:t>
            </a:r>
            <a:r>
              <a:rPr lang="de-DE" sz="2400" dirty="0">
                <a:solidFill>
                  <a:srgbClr val="A6A6A6"/>
                </a:solidFill>
              </a:rPr>
              <a:t>Verona –</a:t>
            </a:r>
            <a:r>
              <a:rPr lang="el-GR" sz="2400" dirty="0">
                <a:solidFill>
                  <a:srgbClr val="A6A6A6"/>
                </a:solidFill>
              </a:rPr>
              <a:t> όταν μια πόλη δεν βρισκόταν δίπλα σε ποτάμι, δεν είχε νερό!</a:t>
            </a:r>
            <a:r>
              <a:rPr lang="de-DE" sz="2400" dirty="0">
                <a:solidFill>
                  <a:srgbClr val="A6A6A6"/>
                </a:solidFill>
              </a:rPr>
              <a:t>)</a:t>
            </a:r>
            <a:r>
              <a:rPr lang="el-GR" sz="2400" dirty="0">
                <a:solidFill>
                  <a:srgbClr val="A6A6A6"/>
                </a:solidFill>
              </a:rPr>
              <a:t>.</a:t>
            </a:r>
          </a:p>
          <a:p>
            <a:pPr lvl="1" indent="-457200" algn="l">
              <a:spcBef>
                <a:spcPts val="400"/>
              </a:spcBef>
              <a:buFont typeface="Arial"/>
              <a:buChar char="•"/>
            </a:pPr>
            <a:r>
              <a:rPr lang="el-GR" sz="2400" dirty="0">
                <a:solidFill>
                  <a:srgbClr val="A6A6A6"/>
                </a:solidFill>
              </a:rPr>
              <a:t>Δύο πολυγωνικές μαρμάρινες λεκάνες (κάτω: 25, πάνω: 24 γωνίες) φέρουν χάλκινο κίονα με μια τρίτη λεκάνη και ένα επίσης χάλκινο σύνταγμα γυναικών σε φυσικό μέγεθος.</a:t>
            </a:r>
          </a:p>
          <a:p>
            <a:pPr lvl="1" indent="-457200" algn="l">
              <a:spcBef>
                <a:spcPts val="400"/>
              </a:spcBef>
              <a:buFont typeface="Arial"/>
              <a:buChar char="•"/>
            </a:pPr>
            <a:r>
              <a:rPr lang="el-GR" sz="2400" dirty="0" smtClean="0">
                <a:solidFill>
                  <a:schemeClr val="tx1"/>
                </a:solidFill>
              </a:rPr>
              <a:t>Το εικονικό πρόγραμμα των αναγλύφων (1</a:t>
            </a:r>
            <a:r>
              <a:rPr lang="el-GR" sz="2400" baseline="30000" dirty="0" smtClean="0">
                <a:solidFill>
                  <a:schemeClr val="tx1"/>
                </a:solidFill>
              </a:rPr>
              <a:t>η</a:t>
            </a:r>
            <a:r>
              <a:rPr lang="el-GR" sz="2400" dirty="0" smtClean="0">
                <a:solidFill>
                  <a:schemeClr val="tx1"/>
                </a:solidFill>
              </a:rPr>
              <a:t> λεκάνη) και ανάγλυφων αγαλματίων (2</a:t>
            </a:r>
            <a:r>
              <a:rPr lang="el-GR" sz="2400" baseline="30000" dirty="0" smtClean="0">
                <a:solidFill>
                  <a:schemeClr val="tx1"/>
                </a:solidFill>
              </a:rPr>
              <a:t>α</a:t>
            </a:r>
            <a:r>
              <a:rPr lang="el-GR" sz="2400" dirty="0" smtClean="0">
                <a:solidFill>
                  <a:schemeClr val="tx1"/>
                </a:solidFill>
              </a:rPr>
              <a:t> λεκάνη) προέρχεται μεν από παλαιότερα πρότυπα σε πύλες εισόδου ρομανικών και γοτθικών ναών, φέρει εδώ όμως (για πρώτη φορά στην τέχνη) και έντονα στοιχεία σχετικά με την κοσμική (μη εκκλησιαστική) κοινότητα.</a:t>
            </a:r>
          </a:p>
          <a:p>
            <a:pPr lvl="1" indent="-457200" algn="l">
              <a:spcBef>
                <a:spcPts val="400"/>
              </a:spcBef>
              <a:buFont typeface="Arial"/>
              <a:buChar char="•"/>
            </a:pPr>
            <a:r>
              <a:rPr lang="el-GR" sz="2400" dirty="0" smtClean="0">
                <a:solidFill>
                  <a:schemeClr val="tx1"/>
                </a:solidFill>
              </a:rPr>
              <a:t>Εκτός από σκηνές της παγκόσμιας ιστορίας (Παλαιά Διαθήκη: Αδάμ και Εύα· Δαυίδ κ.α. Ρωμαϊκή ιστορία: λύκαινα, Ρωμύλος και Ρέμος κ.α.) απεικονίζονται εικόνες των μηνών και του ζωδίακου καθώς αλληγορίες των «ελεύθερων σπουδών» (</a:t>
            </a:r>
            <a:r>
              <a:rPr lang="de-DE" sz="2400" i="1" dirty="0" err="1" smtClean="0">
                <a:solidFill>
                  <a:schemeClr val="tx1"/>
                </a:solidFill>
              </a:rPr>
              <a:t>artes</a:t>
            </a:r>
            <a:r>
              <a:rPr lang="de-DE" sz="2400" i="1" dirty="0" smtClean="0">
                <a:solidFill>
                  <a:schemeClr val="tx1"/>
                </a:solidFill>
              </a:rPr>
              <a:t> liberales</a:t>
            </a:r>
            <a:r>
              <a:rPr lang="el-GR" sz="2400" dirty="0" smtClean="0">
                <a:solidFill>
                  <a:schemeClr val="tx1"/>
                </a:solidFill>
              </a:rPr>
              <a:t>) στο Πανεπιστήμιο της πόλης, δηλαδή Γραμματική, Ρητορική, Γεωμετρία, Αριθμητική, Μουσική, Αστρονομία, Φιλοσοφία κ.α.</a:t>
            </a:r>
            <a:endParaRPr lang="de-DE" sz="2400"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SC_00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66837" y="0"/>
            <a:ext cx="6410325" cy="6261100"/>
          </a:xfrm>
          <a:prstGeom prst="rect">
            <a:avLst/>
          </a:prstGeom>
        </p:spPr>
      </p:pic>
      <p:sp>
        <p:nvSpPr>
          <p:cNvPr id="3" name="Textfeld 2"/>
          <p:cNvSpPr txBox="1"/>
          <p:nvPr/>
        </p:nvSpPr>
        <p:spPr>
          <a:xfrm>
            <a:off x="1366837" y="6494502"/>
            <a:ext cx="6410325" cy="369332"/>
          </a:xfrm>
          <a:prstGeom prst="rect">
            <a:avLst/>
          </a:prstGeom>
          <a:solidFill>
            <a:schemeClr val="bg1"/>
          </a:solidFill>
        </p:spPr>
        <p:txBody>
          <a:bodyPr wrap="square" rtlCol="0">
            <a:spAutoFit/>
          </a:bodyPr>
          <a:lstStyle/>
          <a:p>
            <a:pPr algn="ctr"/>
            <a:r>
              <a:rPr lang="el-GR" dirty="0" smtClean="0"/>
              <a:t>Η Μεγάλη Κρήνη. Περούτζια. Σχήμα του εικονικού προγράμματος.</a:t>
            </a:r>
            <a:endParaRPr lang="de-DE" dirty="0"/>
          </a:p>
        </p:txBody>
      </p:sp>
      <p:sp>
        <p:nvSpPr>
          <p:cNvPr id="4" name="Textfeld 3"/>
          <p:cNvSpPr txBox="1"/>
          <p:nvPr/>
        </p:nvSpPr>
        <p:spPr>
          <a:xfrm>
            <a:off x="469900" y="4762500"/>
            <a:ext cx="809537" cy="369332"/>
          </a:xfrm>
          <a:prstGeom prst="rect">
            <a:avLst/>
          </a:prstGeom>
          <a:noFill/>
        </p:spPr>
        <p:txBody>
          <a:bodyPr wrap="none" rtlCol="0">
            <a:spAutoFit/>
          </a:bodyPr>
          <a:lstStyle/>
          <a:p>
            <a:r>
              <a:rPr lang="el-GR" dirty="0" smtClean="0">
                <a:solidFill>
                  <a:srgbClr val="FF0000"/>
                </a:solidFill>
              </a:rPr>
              <a:t>Μήνες</a:t>
            </a:r>
            <a:endParaRPr lang="de-DE"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2 -0.05741 L 0.31198 0.04444 C 0.33559 0.06759 0.37083 0.08125 0.40747 0.08125 C 0.44965 0.08125 0.48299 0.06759 0.50677 0.04444 L 0.61944 -0.05741 " pathEditMode="relative" rAng="0" ptsTypes="FffFF">
                                      <p:cBhvr>
                                        <p:cTn id="6" dur="2000" fill="hold"/>
                                        <p:tgtEl>
                                          <p:spTgt spid="4"/>
                                        </p:tgtEl>
                                        <p:attrNameLst>
                                          <p:attrName>ppt_x</p:attrName>
                                          <p:attrName>ppt_y</p:attrName>
                                        </p:attrNameLst>
                                      </p:cBhvr>
                                      <p:rCtr x="20972" y="6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SC_00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66837" y="0"/>
            <a:ext cx="6410325" cy="6261100"/>
          </a:xfrm>
          <a:prstGeom prst="rect">
            <a:avLst/>
          </a:prstGeom>
        </p:spPr>
      </p:pic>
      <p:sp>
        <p:nvSpPr>
          <p:cNvPr id="3" name="Textfeld 2"/>
          <p:cNvSpPr txBox="1"/>
          <p:nvPr/>
        </p:nvSpPr>
        <p:spPr>
          <a:xfrm>
            <a:off x="1366837" y="6494502"/>
            <a:ext cx="6410325" cy="369332"/>
          </a:xfrm>
          <a:prstGeom prst="rect">
            <a:avLst/>
          </a:prstGeom>
          <a:solidFill>
            <a:schemeClr val="bg1"/>
          </a:solidFill>
        </p:spPr>
        <p:txBody>
          <a:bodyPr wrap="square" rtlCol="0">
            <a:spAutoFit/>
          </a:bodyPr>
          <a:lstStyle/>
          <a:p>
            <a:pPr algn="ctr"/>
            <a:r>
              <a:rPr lang="el-GR" dirty="0" smtClean="0"/>
              <a:t>Η Μεγάλη Κρήνη. Περούτζια. Σχήμα του εικονικού προγράμματος.</a:t>
            </a:r>
            <a:endParaRPr lang="de-DE" dirty="0"/>
          </a:p>
        </p:txBody>
      </p:sp>
      <p:sp>
        <p:nvSpPr>
          <p:cNvPr id="6" name="Textfeld 5"/>
          <p:cNvSpPr txBox="1"/>
          <p:nvPr/>
        </p:nvSpPr>
        <p:spPr>
          <a:xfrm>
            <a:off x="0" y="-52864"/>
            <a:ext cx="2082621" cy="1477328"/>
          </a:xfrm>
          <a:prstGeom prst="rect">
            <a:avLst/>
          </a:prstGeom>
          <a:solidFill>
            <a:schemeClr val="bg1"/>
          </a:solidFill>
        </p:spPr>
        <p:txBody>
          <a:bodyPr wrap="none" rtlCol="0">
            <a:spAutoFit/>
          </a:bodyPr>
          <a:lstStyle/>
          <a:p>
            <a:r>
              <a:rPr lang="el-GR" dirty="0" smtClean="0"/>
              <a:t>Ζευγάρια στα οποία</a:t>
            </a:r>
          </a:p>
          <a:p>
            <a:r>
              <a:rPr lang="el-GR" dirty="0" smtClean="0"/>
              <a:t>οι γυναίκες έκαναν</a:t>
            </a:r>
          </a:p>
          <a:p>
            <a:r>
              <a:rPr lang="el-GR" dirty="0" smtClean="0"/>
              <a:t>κακό στους άνδρες:</a:t>
            </a:r>
          </a:p>
          <a:p>
            <a:r>
              <a:rPr lang="el-GR" dirty="0" smtClean="0"/>
              <a:t>Αδάμ και Έυα,</a:t>
            </a:r>
          </a:p>
          <a:p>
            <a:r>
              <a:rPr lang="el-GR" dirty="0" smtClean="0"/>
              <a:t>Σαμσών και Δαλιδά</a:t>
            </a:r>
            <a:endParaRPr lang="de-DE" dirty="0"/>
          </a:p>
        </p:txBody>
      </p:sp>
      <p:cxnSp>
        <p:nvCxnSpPr>
          <p:cNvPr id="8" name="Gerade Verbindung mit Pfeil 7"/>
          <p:cNvCxnSpPr/>
          <p:nvPr/>
        </p:nvCxnSpPr>
        <p:spPr>
          <a:xfrm>
            <a:off x="1930400" y="330200"/>
            <a:ext cx="495300" cy="495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2342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SC_00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66837" y="0"/>
            <a:ext cx="6410325" cy="6261100"/>
          </a:xfrm>
          <a:prstGeom prst="rect">
            <a:avLst/>
          </a:prstGeom>
        </p:spPr>
      </p:pic>
      <p:sp>
        <p:nvSpPr>
          <p:cNvPr id="3" name="Textfeld 2"/>
          <p:cNvSpPr txBox="1"/>
          <p:nvPr/>
        </p:nvSpPr>
        <p:spPr>
          <a:xfrm>
            <a:off x="1366837" y="6494502"/>
            <a:ext cx="6410325" cy="369332"/>
          </a:xfrm>
          <a:prstGeom prst="rect">
            <a:avLst/>
          </a:prstGeom>
          <a:solidFill>
            <a:schemeClr val="bg1"/>
          </a:solidFill>
        </p:spPr>
        <p:txBody>
          <a:bodyPr wrap="square" rtlCol="0">
            <a:spAutoFit/>
          </a:bodyPr>
          <a:lstStyle/>
          <a:p>
            <a:pPr algn="ctr"/>
            <a:r>
              <a:rPr lang="el-GR" dirty="0" smtClean="0"/>
              <a:t>Η Μεγάλη Κρήνη. Περούτζια. Σχήμα του εικονικού προγράμματος.</a:t>
            </a:r>
            <a:endParaRPr lang="de-DE" dirty="0"/>
          </a:p>
        </p:txBody>
      </p:sp>
      <p:sp>
        <p:nvSpPr>
          <p:cNvPr id="4" name="Textfeld 3"/>
          <p:cNvSpPr txBox="1"/>
          <p:nvPr/>
        </p:nvSpPr>
        <p:spPr>
          <a:xfrm>
            <a:off x="9543524" y="984766"/>
            <a:ext cx="1390124" cy="369332"/>
          </a:xfrm>
          <a:prstGeom prst="rect">
            <a:avLst/>
          </a:prstGeom>
          <a:noFill/>
        </p:spPr>
        <p:txBody>
          <a:bodyPr wrap="none" rtlCol="0">
            <a:spAutoFit/>
          </a:bodyPr>
          <a:lstStyle/>
          <a:p>
            <a:r>
              <a:rPr lang="el-GR" dirty="0" smtClean="0">
                <a:solidFill>
                  <a:srgbClr val="FF0000"/>
                </a:solidFill>
              </a:rPr>
              <a:t>«Επιστήμες</a:t>
            </a:r>
            <a:r>
              <a:rPr lang="de-DE" dirty="0" smtClean="0">
                <a:solidFill>
                  <a:srgbClr val="FF0000"/>
                </a:solidFill>
              </a:rPr>
              <a:t>»</a:t>
            </a:r>
            <a:endParaRPr lang="de-DE" dirty="0">
              <a:solidFill>
                <a:srgbClr val="FF0000"/>
              </a:solidFill>
            </a:endParaRPr>
          </a:p>
        </p:txBody>
      </p:sp>
    </p:spTree>
    <p:extLst>
      <p:ext uri="{BB962C8B-B14F-4D97-AF65-F5344CB8AC3E}">
        <p14:creationId xmlns:p14="http://schemas.microsoft.com/office/powerpoint/2010/main" val="19453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66667 -0.06296 L -0.68629 -0.06296 C -0.6684 -0.07083 -0.61493 -0.07801 -0.59045 -0.07778 C -0.56597 -0.07755 -0.55156 -0.06597 -0.53906 -0.06111 C -0.52726 -0.05764 -0.52309 -0.0537 -0.51545 -0.04815 C -0.50781 -0.04259 -0.50729 -0.04282 -0.49323 -0.02778 L -0.43073 0.04236 " pathEditMode="relative" rAng="0" ptsTypes="FfafaFF">
                                      <p:cBhvr>
                                        <p:cTn id="6" dur="2000" fill="hold"/>
                                        <p:tgtEl>
                                          <p:spTgt spid="4"/>
                                        </p:tgtEl>
                                        <p:attrNameLst>
                                          <p:attrName>ppt_x</p:attrName>
                                          <p:attrName>ppt_y</p:attrName>
                                        </p:attrNameLst>
                                      </p:cBhvr>
                                      <p:rCtr x="10816" y="4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erugia_-_Fontana_Maggiore_(sec._XIII)_-_Foto_G._Dall'Orto_6_ago_2006_-_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096000"/>
          </a:xfrm>
          <a:prstGeom prst="rect">
            <a:avLst/>
          </a:prstGeom>
        </p:spPr>
      </p:pic>
      <p:sp>
        <p:nvSpPr>
          <p:cNvPr id="3" name="Textfeld 2"/>
          <p:cNvSpPr txBox="1"/>
          <p:nvPr/>
        </p:nvSpPr>
        <p:spPr>
          <a:xfrm>
            <a:off x="2870200" y="6082268"/>
            <a:ext cx="1280118" cy="830997"/>
          </a:xfrm>
          <a:prstGeom prst="rect">
            <a:avLst/>
          </a:prstGeom>
          <a:solidFill>
            <a:schemeClr val="bg1"/>
          </a:solidFill>
        </p:spPr>
        <p:txBody>
          <a:bodyPr wrap="none" rtlCol="0">
            <a:spAutoFit/>
          </a:bodyPr>
          <a:lstStyle/>
          <a:p>
            <a:r>
              <a:rPr lang="el-GR" sz="1600" dirty="0" smtClean="0"/>
              <a:t>Η Εύα δίνει</a:t>
            </a:r>
          </a:p>
          <a:p>
            <a:r>
              <a:rPr lang="el-GR" sz="1600" dirty="0" smtClean="0"/>
              <a:t>το μήλο στον</a:t>
            </a:r>
          </a:p>
          <a:p>
            <a:r>
              <a:rPr lang="el-GR" sz="1600" dirty="0" smtClean="0"/>
              <a:t>Αδάμ / </a:t>
            </a:r>
            <a:endParaRPr lang="de-DE" sz="1600" dirty="0"/>
          </a:p>
        </p:txBody>
      </p:sp>
      <p:sp>
        <p:nvSpPr>
          <p:cNvPr id="4" name="Textfeld 3"/>
          <p:cNvSpPr txBox="1"/>
          <p:nvPr/>
        </p:nvSpPr>
        <p:spPr>
          <a:xfrm>
            <a:off x="4470400" y="6082268"/>
            <a:ext cx="1435910" cy="830997"/>
          </a:xfrm>
          <a:prstGeom prst="rect">
            <a:avLst/>
          </a:prstGeom>
          <a:solidFill>
            <a:schemeClr val="bg1"/>
          </a:solidFill>
        </p:spPr>
        <p:txBody>
          <a:bodyPr wrap="none" rtlCol="0">
            <a:spAutoFit/>
          </a:bodyPr>
          <a:lstStyle/>
          <a:p>
            <a:r>
              <a:rPr lang="el-GR" sz="1600" dirty="0" smtClean="0"/>
              <a:t>Αδάμ και Εύα</a:t>
            </a:r>
          </a:p>
          <a:p>
            <a:r>
              <a:rPr lang="el-GR" sz="1600" dirty="0" smtClean="0"/>
              <a:t>φεύγουν από</a:t>
            </a:r>
          </a:p>
          <a:p>
            <a:r>
              <a:rPr lang="el-GR" sz="1600" dirty="0" smtClean="0"/>
              <a:t>τον παράδεισο</a:t>
            </a:r>
            <a:endParaRPr lang="de-DE" sz="1600" dirty="0"/>
          </a:p>
        </p:txBody>
      </p:sp>
      <p:sp>
        <p:nvSpPr>
          <p:cNvPr id="5" name="Textfeld 4"/>
          <p:cNvSpPr txBox="1"/>
          <p:nvPr/>
        </p:nvSpPr>
        <p:spPr>
          <a:xfrm>
            <a:off x="6375400" y="6082268"/>
            <a:ext cx="1179830" cy="830997"/>
          </a:xfrm>
          <a:prstGeom prst="rect">
            <a:avLst/>
          </a:prstGeom>
          <a:solidFill>
            <a:schemeClr val="bg1"/>
          </a:solidFill>
        </p:spPr>
        <p:txBody>
          <a:bodyPr wrap="none" rtlCol="0">
            <a:spAutoFit/>
          </a:bodyPr>
          <a:lstStyle/>
          <a:p>
            <a:r>
              <a:rPr lang="el-GR" sz="1600" dirty="0" smtClean="0"/>
              <a:t>Ο Σαμψών</a:t>
            </a:r>
          </a:p>
          <a:p>
            <a:r>
              <a:rPr lang="el-GR" sz="1600" dirty="0" smtClean="0"/>
              <a:t>στη δύναμή</a:t>
            </a:r>
          </a:p>
          <a:p>
            <a:r>
              <a:rPr lang="el-GR" sz="1600" dirty="0" smtClean="0"/>
              <a:t>του /</a:t>
            </a:r>
            <a:endParaRPr lang="de-DE" sz="1600" dirty="0"/>
          </a:p>
        </p:txBody>
      </p:sp>
      <p:sp>
        <p:nvSpPr>
          <p:cNvPr id="6" name="Textfeld 5"/>
          <p:cNvSpPr txBox="1"/>
          <p:nvPr/>
        </p:nvSpPr>
        <p:spPr>
          <a:xfrm>
            <a:off x="7707630" y="6082268"/>
            <a:ext cx="1164401" cy="584776"/>
          </a:xfrm>
          <a:prstGeom prst="rect">
            <a:avLst/>
          </a:prstGeom>
          <a:solidFill>
            <a:schemeClr val="bg1"/>
          </a:solidFill>
        </p:spPr>
        <p:txBody>
          <a:bodyPr wrap="none" rtlCol="0">
            <a:spAutoFit/>
          </a:bodyPr>
          <a:lstStyle/>
          <a:p>
            <a:r>
              <a:rPr lang="el-GR" sz="1600" dirty="0" smtClean="0"/>
              <a:t>Σαμσών και</a:t>
            </a:r>
          </a:p>
          <a:p>
            <a:r>
              <a:rPr lang="el-GR" sz="1600" dirty="0" smtClean="0"/>
              <a:t>Δαλιδά</a:t>
            </a:r>
            <a:endParaRPr lang="de-DE" sz="16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erugia_-_Fontana_Maggiore_(sec._XIII)_-_Foto_G._Dall'Orto_6_ago_2006_-_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0500"/>
            <a:ext cx="9144000" cy="6096000"/>
          </a:xfrm>
          <a:prstGeom prst="rect">
            <a:avLst/>
          </a:prstGeom>
        </p:spPr>
      </p:pic>
      <p:sp>
        <p:nvSpPr>
          <p:cNvPr id="3" name="Textfeld 2"/>
          <p:cNvSpPr txBox="1"/>
          <p:nvPr/>
        </p:nvSpPr>
        <p:spPr>
          <a:xfrm>
            <a:off x="0" y="6477000"/>
            <a:ext cx="9144000" cy="369332"/>
          </a:xfrm>
          <a:prstGeom prst="rect">
            <a:avLst/>
          </a:prstGeom>
          <a:solidFill>
            <a:schemeClr val="bg1"/>
          </a:solidFill>
        </p:spPr>
        <p:txBody>
          <a:bodyPr wrap="square" rtlCol="0">
            <a:spAutoFit/>
          </a:bodyPr>
          <a:lstStyle/>
          <a:p>
            <a:pPr algn="ctr"/>
            <a:r>
              <a:rPr lang="el-GR" dirty="0" smtClean="0"/>
              <a:t>Οι «επιστήμες</a:t>
            </a:r>
            <a:r>
              <a:rPr lang="de-DE" dirty="0" smtClean="0"/>
              <a:t>» </a:t>
            </a:r>
            <a:r>
              <a:rPr lang="de-DE" dirty="0" err="1"/>
              <a:t>Gramatica</a:t>
            </a:r>
            <a:r>
              <a:rPr lang="de-DE" dirty="0"/>
              <a:t>, </a:t>
            </a:r>
            <a:r>
              <a:rPr lang="de-DE" dirty="0" err="1" smtClean="0"/>
              <a:t>Dialectica</a:t>
            </a:r>
            <a:r>
              <a:rPr lang="de-DE" dirty="0" smtClean="0"/>
              <a:t>, </a:t>
            </a:r>
            <a:r>
              <a:rPr lang="de-DE" dirty="0" err="1" smtClean="0"/>
              <a:t>Rectorica</a:t>
            </a:r>
            <a:r>
              <a:rPr lang="de-DE" dirty="0" smtClean="0"/>
              <a:t>, </a:t>
            </a:r>
            <a:r>
              <a:rPr lang="de-DE" dirty="0" err="1"/>
              <a:t>Arismetrica</a:t>
            </a:r>
            <a:r>
              <a:rPr lang="de-DE" dirty="0"/>
              <a:t>, </a:t>
            </a:r>
            <a:r>
              <a:rPr lang="de-DE" dirty="0" err="1" smtClean="0"/>
              <a:t>Geometria</a:t>
            </a:r>
            <a:r>
              <a:rPr lang="de-DE" dirty="0" smtClean="0"/>
              <a:t>, </a:t>
            </a:r>
            <a:r>
              <a:rPr lang="de-DE" dirty="0" err="1" smtClean="0"/>
              <a:t>Musica</a:t>
            </a:r>
            <a:r>
              <a:rPr lang="de-DE" dirty="0"/>
              <a:t> </a:t>
            </a:r>
            <a:r>
              <a:rPr lang="el-GR" dirty="0" smtClean="0"/>
              <a:t>(από αρ.</a:t>
            </a:r>
            <a:r>
              <a:rPr lang="de-DE" dirty="0" smtClean="0"/>
              <a:t>)</a:t>
            </a:r>
            <a:endParaRPr lang="de-DE"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erugia_0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608" y="-22352"/>
            <a:ext cx="8558784" cy="6445504"/>
          </a:xfrm>
          <a:prstGeom prst="rect">
            <a:avLst/>
          </a:prstGeom>
        </p:spPr>
      </p:pic>
      <p:sp>
        <p:nvSpPr>
          <p:cNvPr id="3" name="Textfeld 2"/>
          <p:cNvSpPr txBox="1"/>
          <p:nvPr/>
        </p:nvSpPr>
        <p:spPr>
          <a:xfrm>
            <a:off x="0" y="6477000"/>
            <a:ext cx="9144000" cy="353943"/>
          </a:xfrm>
          <a:prstGeom prst="rect">
            <a:avLst/>
          </a:prstGeom>
          <a:solidFill>
            <a:schemeClr val="bg1"/>
          </a:solidFill>
        </p:spPr>
        <p:txBody>
          <a:bodyPr wrap="square" rtlCol="0">
            <a:spAutoFit/>
          </a:bodyPr>
          <a:lstStyle/>
          <a:p>
            <a:pPr algn="ctr"/>
            <a:r>
              <a:rPr lang="el-GR" sz="1700" dirty="0" smtClean="0"/>
              <a:t>Οι «εστεμμένες επιστήμες</a:t>
            </a:r>
            <a:r>
              <a:rPr lang="de-DE" sz="1700" dirty="0" smtClean="0"/>
              <a:t>»</a:t>
            </a:r>
            <a:r>
              <a:rPr lang="el-GR" sz="1700" dirty="0" smtClean="0"/>
              <a:t> </a:t>
            </a:r>
            <a:r>
              <a:rPr lang="de-DE" sz="1700" dirty="0" err="1" smtClean="0"/>
              <a:t>Astrolomia</a:t>
            </a:r>
            <a:r>
              <a:rPr lang="el-GR" sz="1700" dirty="0" smtClean="0"/>
              <a:t> (κρατά αστρολάβο</a:t>
            </a:r>
            <a:r>
              <a:rPr lang="de-DE" sz="1700" dirty="0" smtClean="0"/>
              <a:t>)</a:t>
            </a:r>
            <a:r>
              <a:rPr lang="el-GR" sz="1700" dirty="0" smtClean="0"/>
              <a:t> και </a:t>
            </a:r>
            <a:r>
              <a:rPr lang="de-DE" sz="1700" dirty="0" err="1" smtClean="0"/>
              <a:t>Fylosofia</a:t>
            </a:r>
            <a:r>
              <a:rPr lang="el-GR" sz="1700" dirty="0" smtClean="0"/>
              <a:t> (με σφαίρα και σκήπτρο</a:t>
            </a:r>
            <a:r>
              <a:rPr lang="de-DE" sz="1700" dirty="0" smtClean="0"/>
              <a:t>)</a:t>
            </a:r>
            <a:endParaRPr lang="de-DE" sz="17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erugia_03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1600" y="0"/>
            <a:ext cx="9345918" cy="6858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0" y="1095375"/>
            <a:ext cx="9144000" cy="4667250"/>
          </a:xfrm>
          <a:solidFill>
            <a:schemeClr val="bg1"/>
          </a:solidFill>
        </p:spPr>
        <p:txBody>
          <a:bodyPr>
            <a:noAutofit/>
          </a:bodyPr>
          <a:lstStyle/>
          <a:p>
            <a:pPr lvl="1" indent="-457200" algn="l">
              <a:spcBef>
                <a:spcPts val="400"/>
              </a:spcBef>
              <a:buFont typeface="Arial"/>
              <a:buChar char="•"/>
            </a:pPr>
            <a:r>
              <a:rPr lang="el-GR" sz="2400" dirty="0" smtClean="0">
                <a:solidFill>
                  <a:schemeClr val="tx1"/>
                </a:solidFill>
              </a:rPr>
              <a:t>Στη δεύτερη λεκάνη μεμονωμένες ανάγλυφες μορφές:</a:t>
            </a:r>
          </a:p>
          <a:p>
            <a:pPr lvl="1" indent="-457200" algn="l">
              <a:spcBef>
                <a:spcPts val="400"/>
              </a:spcBef>
              <a:buFont typeface="Arial"/>
              <a:buChar char="•"/>
            </a:pPr>
            <a:r>
              <a:rPr lang="el-GR" sz="2400" dirty="0" smtClean="0">
                <a:solidFill>
                  <a:schemeClr val="tx1"/>
                </a:solidFill>
              </a:rPr>
              <a:t>Ανάγλυφη μορφή της πόλης της </a:t>
            </a:r>
            <a:r>
              <a:rPr lang="de-DE" sz="2400" dirty="0" smtClean="0">
                <a:solidFill>
                  <a:schemeClr val="tx1"/>
                </a:solidFill>
              </a:rPr>
              <a:t>Perugia</a:t>
            </a:r>
            <a:r>
              <a:rPr lang="el-GR" sz="2400" dirty="0" smtClean="0">
                <a:solidFill>
                  <a:schemeClr val="tx1"/>
                </a:solidFill>
              </a:rPr>
              <a:t> ανάμεσα στις πιο πρόσφατες κτήσεις της, περιοχές της πόλης </a:t>
            </a:r>
            <a:r>
              <a:rPr lang="de-DE" sz="2400" dirty="0" err="1" smtClean="0">
                <a:solidFill>
                  <a:schemeClr val="tx1"/>
                </a:solidFill>
              </a:rPr>
              <a:t>Chiusi</a:t>
            </a:r>
            <a:r>
              <a:rPr lang="de-DE" sz="2400" dirty="0" smtClean="0">
                <a:solidFill>
                  <a:schemeClr val="tx1"/>
                </a:solidFill>
              </a:rPr>
              <a:t> </a:t>
            </a:r>
            <a:r>
              <a:rPr lang="el-GR" sz="2400" dirty="0" smtClean="0">
                <a:solidFill>
                  <a:schemeClr val="tx1"/>
                </a:solidFill>
              </a:rPr>
              <a:t>και γύρω από τη λίμνη </a:t>
            </a:r>
            <a:r>
              <a:rPr lang="de-DE" sz="2400" dirty="0" smtClean="0">
                <a:solidFill>
                  <a:schemeClr val="tx1"/>
                </a:solidFill>
              </a:rPr>
              <a:t>Lago </a:t>
            </a:r>
            <a:r>
              <a:rPr lang="de-DE" sz="2400" dirty="0" err="1" smtClean="0">
                <a:solidFill>
                  <a:schemeClr val="tx1"/>
                </a:solidFill>
              </a:rPr>
              <a:t>Trasimeno</a:t>
            </a:r>
            <a:r>
              <a:rPr lang="de-DE" sz="2400" dirty="0" smtClean="0">
                <a:solidFill>
                  <a:schemeClr val="tx1"/>
                </a:solidFill>
              </a:rPr>
              <a:t>.</a:t>
            </a:r>
            <a:endParaRPr lang="el-GR" sz="2400" dirty="0" smtClean="0">
              <a:solidFill>
                <a:schemeClr val="tx1"/>
              </a:solidFill>
            </a:endParaRPr>
          </a:p>
          <a:p>
            <a:pPr lvl="1" indent="-457200" algn="l">
              <a:spcBef>
                <a:spcPts val="400"/>
              </a:spcBef>
              <a:buFont typeface="Arial"/>
              <a:buChar char="•"/>
            </a:pPr>
            <a:r>
              <a:rPr lang="el-GR" sz="2400" dirty="0" smtClean="0">
                <a:solidFill>
                  <a:schemeClr val="tx1"/>
                </a:solidFill>
              </a:rPr>
              <a:t>Απέναντι προσωποποίηση της Ρώμης, της Ρωμαϊκής εκκλησίας («</a:t>
            </a:r>
            <a:r>
              <a:rPr lang="de-DE" sz="2400" i="1" dirty="0" smtClean="0">
                <a:solidFill>
                  <a:schemeClr val="tx1"/>
                </a:solidFill>
              </a:rPr>
              <a:t>Ecclesia Romana</a:t>
            </a:r>
            <a:r>
              <a:rPr lang="de-DE" sz="2400" dirty="0" smtClean="0">
                <a:solidFill>
                  <a:schemeClr val="tx1"/>
                </a:solidFill>
              </a:rPr>
              <a:t>»)</a:t>
            </a:r>
            <a:r>
              <a:rPr lang="el-GR" sz="2400" dirty="0" smtClean="0">
                <a:solidFill>
                  <a:schemeClr val="tx1"/>
                </a:solidFill>
              </a:rPr>
              <a:t> και της ειδωλολατρικής θρησκείας («</a:t>
            </a:r>
            <a:r>
              <a:rPr lang="de-DE" sz="2400" i="1" dirty="0" err="1" smtClean="0">
                <a:solidFill>
                  <a:schemeClr val="tx1"/>
                </a:solidFill>
              </a:rPr>
              <a:t>divinitas</a:t>
            </a:r>
            <a:r>
              <a:rPr lang="de-DE" sz="2400" i="1" dirty="0" smtClean="0">
                <a:solidFill>
                  <a:schemeClr val="tx1"/>
                </a:solidFill>
              </a:rPr>
              <a:t> </a:t>
            </a:r>
            <a:r>
              <a:rPr lang="de-DE" sz="2400" i="1" dirty="0" err="1" smtClean="0">
                <a:solidFill>
                  <a:schemeClr val="tx1"/>
                </a:solidFill>
              </a:rPr>
              <a:t>eccelsa</a:t>
            </a:r>
            <a:r>
              <a:rPr lang="de-DE" sz="2400" dirty="0" smtClean="0">
                <a:solidFill>
                  <a:schemeClr val="tx1"/>
                </a:solidFill>
              </a:rPr>
              <a:t>»)</a:t>
            </a:r>
            <a:r>
              <a:rPr lang="el-GR" sz="2400" dirty="0" smtClean="0">
                <a:solidFill>
                  <a:schemeClr val="tx1"/>
                </a:solidFill>
              </a:rPr>
              <a:t>.</a:t>
            </a:r>
            <a:endParaRPr lang="de-DE" sz="2400" dirty="0" smtClean="0">
              <a:solidFill>
                <a:schemeClr val="tx1"/>
              </a:solidFill>
            </a:endParaRPr>
          </a:p>
          <a:p>
            <a:pPr lvl="1" indent="-457200" algn="l">
              <a:spcBef>
                <a:spcPts val="400"/>
              </a:spcBef>
              <a:buFont typeface="Arial"/>
              <a:buChar char="•"/>
            </a:pPr>
            <a:r>
              <a:rPr lang="el-GR" sz="2400" dirty="0" smtClean="0">
                <a:solidFill>
                  <a:schemeClr val="tx1"/>
                </a:solidFill>
              </a:rPr>
              <a:t>Ενώ οι μορφές δεξιά και αριστερά της </a:t>
            </a:r>
            <a:r>
              <a:rPr lang="de-DE" sz="2400" dirty="0" smtClean="0">
                <a:solidFill>
                  <a:schemeClr val="tx1"/>
                </a:solidFill>
              </a:rPr>
              <a:t>Perugia</a:t>
            </a:r>
            <a:r>
              <a:rPr lang="el-GR" sz="2400" dirty="0" smtClean="0">
                <a:solidFill>
                  <a:schemeClr val="tx1"/>
                </a:solidFill>
              </a:rPr>
              <a:t> δείχνουν νέες κτήσεις της και ως εκ τούτου ενοποίηση της δύναμής της, οι μορφές δίπλα στη Ρώμη δείχνουν διαίρεση της δύναμης της τόσο σημαντικής πόλης, σε αρχαιότητα και χριστιανισμό – η </a:t>
            </a:r>
            <a:r>
              <a:rPr lang="de-DE" sz="2400" dirty="0" smtClean="0">
                <a:solidFill>
                  <a:schemeClr val="tx1"/>
                </a:solidFill>
              </a:rPr>
              <a:t>Perugia</a:t>
            </a:r>
            <a:r>
              <a:rPr lang="el-GR" sz="2400" dirty="0" smtClean="0">
                <a:solidFill>
                  <a:schemeClr val="tx1"/>
                </a:solidFill>
              </a:rPr>
              <a:t> φαίνεται να είναι πιο σπουδαία από τη Ρώμη!</a:t>
            </a:r>
            <a:endParaRPr lang="de-DE" sz="2400" dirty="0">
              <a:solidFill>
                <a:schemeClr val="tx1"/>
              </a:solidFill>
            </a:endParaRPr>
          </a:p>
        </p:txBody>
      </p:sp>
    </p:spTree>
    <p:extLst>
      <p:ext uri="{BB962C8B-B14F-4D97-AF65-F5344CB8AC3E}">
        <p14:creationId xmlns:p14="http://schemas.microsoft.com/office/powerpoint/2010/main" val="34045815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Perusia mittleres Beck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980"/>
            <a:ext cx="9144000" cy="6348041"/>
          </a:xfrm>
          <a:prstGeom prst="rect">
            <a:avLst/>
          </a:prstGeom>
        </p:spPr>
      </p:pic>
    </p:spTree>
    <p:extLst>
      <p:ext uri="{BB962C8B-B14F-4D97-AF65-F5344CB8AC3E}">
        <p14:creationId xmlns:p14="http://schemas.microsoft.com/office/powerpoint/2010/main" val="3340878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2693987"/>
            <a:ext cx="7772400" cy="1470025"/>
          </a:xfrm>
          <a:solidFill>
            <a:schemeClr val="bg1"/>
          </a:solidFill>
        </p:spPr>
        <p:txBody>
          <a:bodyPr/>
          <a:lstStyle/>
          <a:p>
            <a:r>
              <a:rPr lang="el-GR" dirty="0" smtClean="0"/>
              <a:t>1. Ο άμβωνας στο Βαπτιστήριο της </a:t>
            </a:r>
            <a:r>
              <a:rPr lang="de-DE" dirty="0" smtClean="0"/>
              <a:t>Pisa (</a:t>
            </a:r>
            <a:r>
              <a:rPr lang="el-GR" dirty="0" smtClean="0"/>
              <a:t>1260) </a:t>
            </a:r>
            <a:endParaRPr lang="de-DE"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Roma mittleres Beck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2316"/>
            <a:ext cx="9079992" cy="6373368"/>
          </a:xfrm>
          <a:prstGeom prst="rect">
            <a:avLst/>
          </a:prstGeom>
        </p:spPr>
      </p:pic>
    </p:spTree>
    <p:extLst>
      <p:ext uri="{BB962C8B-B14F-4D97-AF65-F5344CB8AC3E}">
        <p14:creationId xmlns:p14="http://schemas.microsoft.com/office/powerpoint/2010/main" val="36087866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0" y="0"/>
            <a:ext cx="9144000" cy="6858000"/>
          </a:xfrm>
          <a:solidFill>
            <a:schemeClr val="bg1"/>
          </a:solidFill>
        </p:spPr>
        <p:txBody>
          <a:bodyPr>
            <a:noAutofit/>
          </a:bodyPr>
          <a:lstStyle/>
          <a:p>
            <a:pPr lvl="1" indent="-457200" algn="l">
              <a:spcBef>
                <a:spcPts val="400"/>
              </a:spcBef>
              <a:buFont typeface="Arial"/>
              <a:buChar char="•"/>
            </a:pPr>
            <a:r>
              <a:rPr lang="el-GR" sz="2400" dirty="0" smtClean="0">
                <a:solidFill>
                  <a:schemeClr val="tx1"/>
                </a:solidFill>
              </a:rPr>
              <a:t>Την άνω απόληξη αποτελεί χάλκινο σύνταγμα τριών γυναίκων σε μεγάλο μέγεθος οι οποίες κρατούν με το αριστερό τους χέρι τη λαβή αμφορέα που καταλήγει σε συντριβάνι. Καλλιτέχνης ήταν ο </a:t>
            </a:r>
            <a:r>
              <a:rPr lang="de-DE" sz="2400" dirty="0" smtClean="0">
                <a:solidFill>
                  <a:schemeClr val="tx1"/>
                </a:solidFill>
              </a:rPr>
              <a:t>Rosso</a:t>
            </a:r>
            <a:r>
              <a:rPr lang="el-GR" sz="2400" dirty="0" smtClean="0">
                <a:solidFill>
                  <a:schemeClr val="tx1"/>
                </a:solidFill>
              </a:rPr>
              <a:t>, αγνώστων λοιπών στοιχείων, που είχε εργαστεί ήδη για την κρήνη στη γείτονα πόλη </a:t>
            </a:r>
            <a:r>
              <a:rPr lang="de-DE" sz="2400" dirty="0" err="1" smtClean="0">
                <a:solidFill>
                  <a:schemeClr val="tx1"/>
                </a:solidFill>
              </a:rPr>
              <a:t>Orvieto</a:t>
            </a:r>
            <a:r>
              <a:rPr lang="de-DE" sz="2400" dirty="0" smtClean="0">
                <a:solidFill>
                  <a:schemeClr val="tx1"/>
                </a:solidFill>
              </a:rPr>
              <a:t>.</a:t>
            </a:r>
            <a:endParaRPr lang="el-GR" sz="2400" dirty="0" smtClean="0">
              <a:solidFill>
                <a:schemeClr val="tx1"/>
              </a:solidFill>
            </a:endParaRPr>
          </a:p>
          <a:p>
            <a:pPr lvl="1" indent="-457200" algn="l">
              <a:spcBef>
                <a:spcPts val="400"/>
              </a:spcBef>
              <a:buFont typeface="Arial"/>
              <a:buChar char="•"/>
            </a:pPr>
            <a:r>
              <a:rPr lang="el-GR" sz="2400" dirty="0" smtClean="0">
                <a:solidFill>
                  <a:schemeClr val="tx1"/>
                </a:solidFill>
              </a:rPr>
              <a:t>Πάνω από τον αμφορέα υπήρξε (ίσως από τον 14</a:t>
            </a:r>
            <a:r>
              <a:rPr lang="el-GR" sz="2400" baseline="30000" dirty="0" smtClean="0">
                <a:solidFill>
                  <a:schemeClr val="tx1"/>
                </a:solidFill>
              </a:rPr>
              <a:t>ο</a:t>
            </a:r>
            <a:r>
              <a:rPr lang="el-GR" sz="2400" dirty="0" smtClean="0">
                <a:solidFill>
                  <a:schemeClr val="tx1"/>
                </a:solidFill>
              </a:rPr>
              <a:t> αι.</a:t>
            </a:r>
            <a:r>
              <a:rPr lang="de-DE" sz="2400" dirty="0" smtClean="0">
                <a:solidFill>
                  <a:schemeClr val="tx1"/>
                </a:solidFill>
              </a:rPr>
              <a:t>)</a:t>
            </a:r>
            <a:r>
              <a:rPr lang="el-GR" sz="2400" dirty="0" smtClean="0">
                <a:solidFill>
                  <a:schemeClr val="tx1"/>
                </a:solidFill>
              </a:rPr>
              <a:t> σωλήνας με γρύπες και λιοντάρια που θα εκτόξευε το νερό υψηλά (και χωρίς να βρέχει, όπως σήμερα, τα αγάλματα των γυναικών</a:t>
            </a:r>
            <a:r>
              <a:rPr lang="de-DE" sz="2400" dirty="0" smtClean="0">
                <a:solidFill>
                  <a:schemeClr val="tx1"/>
                </a:solidFill>
              </a:rPr>
              <a:t>)</a:t>
            </a:r>
            <a:r>
              <a:rPr lang="el-GR" sz="2400" dirty="0" smtClean="0">
                <a:solidFill>
                  <a:schemeClr val="tx1"/>
                </a:solidFill>
              </a:rPr>
              <a:t>.</a:t>
            </a:r>
          </a:p>
          <a:p>
            <a:pPr lvl="1" indent="-457200" algn="l">
              <a:spcBef>
                <a:spcPts val="400"/>
              </a:spcBef>
              <a:buFont typeface="Arial"/>
              <a:buChar char="•"/>
            </a:pPr>
            <a:r>
              <a:rPr lang="el-GR" sz="2400" dirty="0" smtClean="0">
                <a:solidFill>
                  <a:schemeClr val="tx1"/>
                </a:solidFill>
              </a:rPr>
              <a:t>Οι τρεις γυναικείες μορφές γύρω από τον κεντρικό άξονα παρατηρούν τα γεγονότα στην κεντρική αγορά προς τρεις διαφορετικές κατευθύνσεις. Κατά πάσα πιθανότητα, το σύνταγμα εξαρτάται από σύνταγμα της θεάς Εκάτης όπως εμφανίζεται στην αρχαία τέχνη. Ίσως να βρέθηκε ένα Εκαταίο κάπου στα εδάφη της </a:t>
            </a:r>
            <a:r>
              <a:rPr lang="de-DE" sz="2400" dirty="0" smtClean="0">
                <a:solidFill>
                  <a:schemeClr val="tx1"/>
                </a:solidFill>
              </a:rPr>
              <a:t>Perugia</a:t>
            </a:r>
            <a:r>
              <a:rPr lang="el-GR" sz="2400" dirty="0" smtClean="0">
                <a:solidFill>
                  <a:schemeClr val="tx1"/>
                </a:solidFill>
              </a:rPr>
              <a:t> και να χρησίμευε ως πρότυπο.</a:t>
            </a:r>
          </a:p>
          <a:p>
            <a:pPr lvl="1" indent="-457200" algn="l">
              <a:spcBef>
                <a:spcPts val="400"/>
              </a:spcBef>
              <a:buFont typeface="Arial"/>
              <a:buChar char="•"/>
            </a:pPr>
            <a:r>
              <a:rPr lang="el-GR" sz="2400" dirty="0" smtClean="0">
                <a:solidFill>
                  <a:schemeClr val="tx1"/>
                </a:solidFill>
              </a:rPr>
              <a:t>Η κόμμωση των γυναικών όπως και οι πτυχές στο πάνω μέρος του σώματος δεν μοιάζουν με τον γοτθικό ρυθμό, αλλά με την αρχαία τέχνη. Το κάτω μέρος του σώματος δείχνει τις πτυχές γοτθικών αγαλμάτων, όπως και τα μυτερά παπούτσια.</a:t>
            </a:r>
            <a:endParaRPr lang="de-DE" sz="2400" dirty="0">
              <a:solidFill>
                <a:schemeClr val="tx1"/>
              </a:solidFill>
            </a:endParaRPr>
          </a:p>
        </p:txBody>
      </p:sp>
    </p:spTree>
    <p:extLst>
      <p:ext uri="{BB962C8B-B14F-4D97-AF65-F5344CB8AC3E}">
        <p14:creationId xmlns:p14="http://schemas.microsoft.com/office/powerpoint/2010/main" val="24346552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erugia_0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9137" y="25400"/>
            <a:ext cx="5165725" cy="68580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190500" y="501650"/>
            <a:ext cx="2946400" cy="5854700"/>
          </a:xfrm>
          <a:prstGeom prst="rect">
            <a:avLst/>
          </a:prstGeom>
        </p:spPr>
      </p:pic>
      <p:pic>
        <p:nvPicPr>
          <p:cNvPr id="4" name="Bild 3" descr="Perugia_04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36975" y="711200"/>
            <a:ext cx="5165725" cy="3136900"/>
          </a:xfrm>
          <a:prstGeom prst="rect">
            <a:avLst/>
          </a:prstGeom>
        </p:spPr>
      </p:pic>
    </p:spTree>
    <p:extLst>
      <p:ext uri="{BB962C8B-B14F-4D97-AF65-F5344CB8AC3E}">
        <p14:creationId xmlns:p14="http://schemas.microsoft.com/office/powerpoint/2010/main" val="35062411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Oberes Becken mit Bronzegestal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604" y="0"/>
            <a:ext cx="4760793" cy="6858000"/>
          </a:xfrm>
          <a:prstGeom prst="rect">
            <a:avLst/>
          </a:prstGeom>
        </p:spPr>
      </p:pic>
    </p:spTree>
    <p:extLst>
      <p:ext uri="{BB962C8B-B14F-4D97-AF65-F5344CB8AC3E}">
        <p14:creationId xmlns:p14="http://schemas.microsoft.com/office/powerpoint/2010/main" val="21539373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runnenfrau Stich Massari 18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2604" y="114808"/>
            <a:ext cx="7098792" cy="6729984"/>
          </a:xfrm>
          <a:prstGeom prst="rect">
            <a:avLst/>
          </a:prstGeom>
        </p:spPr>
      </p:pic>
      <p:sp>
        <p:nvSpPr>
          <p:cNvPr id="3" name="Rahmen 2"/>
          <p:cNvSpPr/>
          <p:nvPr/>
        </p:nvSpPr>
        <p:spPr>
          <a:xfrm>
            <a:off x="2971800" y="3327400"/>
            <a:ext cx="4051300" cy="3517392"/>
          </a:xfrm>
          <a:prstGeom prst="frame">
            <a:avLst>
              <a:gd name="adj1" fmla="val 130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pic>
        <p:nvPicPr>
          <p:cNvPr id="6" name="Bild 5" descr="Brunnenfrau Stich Massari 1827.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490280" y="50800"/>
            <a:ext cx="1913319" cy="1587500"/>
          </a:xfrm>
          <a:prstGeom prst="rect">
            <a:avLst/>
          </a:prstGeom>
        </p:spPr>
      </p:pic>
      <p:sp>
        <p:nvSpPr>
          <p:cNvPr id="4" name="Rahmen 3"/>
          <p:cNvSpPr/>
          <p:nvPr/>
        </p:nvSpPr>
        <p:spPr>
          <a:xfrm>
            <a:off x="1473200" y="25400"/>
            <a:ext cx="1943099" cy="1612900"/>
          </a:xfrm>
          <a:prstGeom prst="frame">
            <a:avLst>
              <a:gd name="adj1" fmla="val 142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6643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runnenfrau gesam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4852" y="0"/>
            <a:ext cx="4314297" cy="6858000"/>
          </a:xfrm>
          <a:prstGeom prst="rect">
            <a:avLst/>
          </a:prstGeom>
        </p:spPr>
      </p:pic>
    </p:spTree>
    <p:extLst>
      <p:ext uri="{BB962C8B-B14F-4D97-AF65-F5344CB8AC3E}">
        <p14:creationId xmlns:p14="http://schemas.microsoft.com/office/powerpoint/2010/main" val="33346580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runnenfrau Detail #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796" y="1002792"/>
            <a:ext cx="7074408" cy="4852416"/>
          </a:xfrm>
          <a:prstGeom prst="rect">
            <a:avLst/>
          </a:prstGeom>
        </p:spPr>
      </p:pic>
    </p:spTree>
    <p:extLst>
      <p:ext uri="{BB962C8B-B14F-4D97-AF65-F5344CB8AC3E}">
        <p14:creationId xmlns:p14="http://schemas.microsoft.com/office/powerpoint/2010/main" val="25742393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runnenfrau Detai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5201" y="0"/>
            <a:ext cx="4873598" cy="6858000"/>
          </a:xfrm>
          <a:prstGeom prst="rect">
            <a:avLst/>
          </a:prstGeom>
        </p:spPr>
      </p:pic>
    </p:spTree>
    <p:extLst>
      <p:ext uri="{BB962C8B-B14F-4D97-AF65-F5344CB8AC3E}">
        <p14:creationId xmlns:p14="http://schemas.microsoft.com/office/powerpoint/2010/main" val="3399854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300" y="0"/>
            <a:ext cx="4590893" cy="6858000"/>
          </a:xfrm>
          <a:prstGeom prst="rect">
            <a:avLst/>
          </a:prstGeom>
        </p:spPr>
      </p:pic>
      <p:sp>
        <p:nvSpPr>
          <p:cNvPr id="3" name="Textfeld 2"/>
          <p:cNvSpPr txBox="1"/>
          <p:nvPr/>
        </p:nvSpPr>
        <p:spPr>
          <a:xfrm>
            <a:off x="0" y="5103673"/>
            <a:ext cx="2006600" cy="1754327"/>
          </a:xfrm>
          <a:prstGeom prst="rect">
            <a:avLst/>
          </a:prstGeom>
          <a:solidFill>
            <a:schemeClr val="bg1"/>
          </a:solidFill>
        </p:spPr>
        <p:txBody>
          <a:bodyPr wrap="square" rtlCol="0">
            <a:spAutoFit/>
          </a:bodyPr>
          <a:lstStyle/>
          <a:p>
            <a:r>
              <a:rPr lang="de-DE" dirty="0" smtClean="0"/>
              <a:t>Giovanni Pisano,</a:t>
            </a:r>
          </a:p>
          <a:p>
            <a:r>
              <a:rPr lang="el-GR" dirty="0" smtClean="0"/>
              <a:t>εκκλησία του </a:t>
            </a:r>
            <a:r>
              <a:rPr lang="de-DE" dirty="0" err="1" smtClean="0"/>
              <a:t>Sant’Andrea</a:t>
            </a:r>
            <a:r>
              <a:rPr lang="de-DE" dirty="0" smtClean="0"/>
              <a:t>, </a:t>
            </a:r>
            <a:r>
              <a:rPr lang="de-DE" dirty="0" err="1" smtClean="0"/>
              <a:t>Pistoia</a:t>
            </a:r>
            <a:r>
              <a:rPr lang="de-DE" dirty="0" smtClean="0"/>
              <a:t> (1298 / 1301).</a:t>
            </a:r>
          </a:p>
          <a:p>
            <a:r>
              <a:rPr lang="el-GR" dirty="0" smtClean="0"/>
              <a:t>Άμβωνας.</a:t>
            </a:r>
            <a:endParaRPr lang="de-DE" dirty="0"/>
          </a:p>
        </p:txBody>
      </p:sp>
    </p:spTree>
    <p:extLst>
      <p:ext uri="{BB962C8B-B14F-4D97-AF65-F5344CB8AC3E}">
        <p14:creationId xmlns:p14="http://schemas.microsoft.com/office/powerpoint/2010/main" val="1837825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Pisa_Campo_Miracol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372" y="0"/>
            <a:ext cx="8519255" cy="6858000"/>
          </a:xfrm>
          <a:prstGeom prst="rect">
            <a:avLst/>
          </a:prstGeom>
        </p:spPr>
      </p:pic>
      <p:sp>
        <p:nvSpPr>
          <p:cNvPr id="6" name="Textfeld 5"/>
          <p:cNvSpPr txBox="1"/>
          <p:nvPr/>
        </p:nvSpPr>
        <p:spPr>
          <a:xfrm>
            <a:off x="5283200" y="9533"/>
            <a:ext cx="3886200" cy="1200329"/>
          </a:xfrm>
          <a:prstGeom prst="rect">
            <a:avLst/>
          </a:prstGeom>
          <a:solidFill>
            <a:schemeClr val="bg1"/>
          </a:solidFill>
        </p:spPr>
        <p:txBody>
          <a:bodyPr wrap="square" rtlCol="0">
            <a:spAutoFit/>
          </a:bodyPr>
          <a:lstStyle/>
          <a:p>
            <a:r>
              <a:rPr lang="el-GR" dirty="0" smtClean="0"/>
              <a:t>Πίζα, Βαπτιστήριο (ρομανικού ρυθμού, </a:t>
            </a:r>
            <a:r>
              <a:rPr lang="de-DE" dirty="0" smtClean="0"/>
              <a:t>1152/1260, </a:t>
            </a:r>
            <a:r>
              <a:rPr lang="el-GR" dirty="0" smtClean="0"/>
              <a:t>αρ.), Καθεδρικός Ναός (1118, κέντρο) και Κεκλιμένος Πύργος (1173/1372).</a:t>
            </a:r>
            <a:endParaRPr lang="de-DE"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103673"/>
            <a:ext cx="2006600" cy="1754327"/>
          </a:xfrm>
          <a:prstGeom prst="rect">
            <a:avLst/>
          </a:prstGeom>
          <a:solidFill>
            <a:schemeClr val="bg1"/>
          </a:solidFill>
        </p:spPr>
        <p:txBody>
          <a:bodyPr wrap="square" rtlCol="0">
            <a:spAutoFit/>
          </a:bodyPr>
          <a:lstStyle/>
          <a:p>
            <a:r>
              <a:rPr lang="de-DE" dirty="0" smtClean="0"/>
              <a:t>Giovanni Pisano,</a:t>
            </a:r>
          </a:p>
          <a:p>
            <a:r>
              <a:rPr lang="el-GR" dirty="0" smtClean="0"/>
              <a:t>εκκλησία του </a:t>
            </a:r>
            <a:r>
              <a:rPr lang="de-DE" dirty="0" err="1" smtClean="0"/>
              <a:t>Sant’Andrea</a:t>
            </a:r>
            <a:r>
              <a:rPr lang="de-DE" dirty="0" smtClean="0"/>
              <a:t>, </a:t>
            </a:r>
            <a:r>
              <a:rPr lang="de-DE" dirty="0" err="1" smtClean="0"/>
              <a:t>Pistoia</a:t>
            </a:r>
            <a:r>
              <a:rPr lang="de-DE" dirty="0" smtClean="0"/>
              <a:t> (1298 / 1301).</a:t>
            </a:r>
          </a:p>
          <a:p>
            <a:r>
              <a:rPr lang="el-GR" dirty="0" smtClean="0"/>
              <a:t>Άμβωνας.</a:t>
            </a:r>
            <a:endParaRPr lang="de-DE" dirty="0"/>
          </a:p>
        </p:txBody>
      </p:sp>
      <p:pic>
        <p:nvPicPr>
          <p:cNvPr id="4" name="Bil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4100" y="0"/>
            <a:ext cx="4487529" cy="6858000"/>
          </a:xfrm>
          <a:prstGeom prst="rect">
            <a:avLst/>
          </a:prstGeom>
        </p:spPr>
      </p:pic>
    </p:spTree>
    <p:extLst>
      <p:ext uri="{BB962C8B-B14F-4D97-AF65-F5344CB8AC3E}">
        <p14:creationId xmlns:p14="http://schemas.microsoft.com/office/powerpoint/2010/main" val="15048630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
          <p:cNvGrpSpPr/>
          <p:nvPr/>
        </p:nvGrpSpPr>
        <p:grpSpPr>
          <a:xfrm>
            <a:off x="260350" y="488599"/>
            <a:ext cx="8623300" cy="5880802"/>
            <a:chOff x="0" y="977198"/>
            <a:chExt cx="8623300" cy="5880802"/>
          </a:xfrm>
        </p:grpSpPr>
        <p:pic>
          <p:nvPicPr>
            <p:cNvPr id="4" name="Bil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5200" y="977198"/>
              <a:ext cx="3848100" cy="5880802"/>
            </a:xfrm>
            <a:prstGeom prst="rect">
              <a:avLst/>
            </a:prstGeom>
          </p:spPr>
        </p:pic>
        <p:pic>
          <p:nvPicPr>
            <p:cNvPr id="5" name="Bild 4" descr="Pisano Pisa Kanzel Baptisterium gesam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77900"/>
              <a:ext cx="4366519" cy="5880100"/>
            </a:xfrm>
            <a:prstGeom prst="rect">
              <a:avLst/>
            </a:prstGeom>
          </p:spPr>
        </p:pic>
      </p:grpSp>
    </p:spTree>
    <p:extLst>
      <p:ext uri="{BB962C8B-B14F-4D97-AF65-F5344CB8AC3E}">
        <p14:creationId xmlns:p14="http://schemas.microsoft.com/office/powerpoint/2010/main" val="15523677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2286000" y="277346"/>
            <a:ext cx="6858000" cy="6303309"/>
          </a:xfrm>
          <a:prstGeom prst="rect">
            <a:avLst/>
          </a:prstGeom>
        </p:spPr>
      </p:pic>
      <p:sp>
        <p:nvSpPr>
          <p:cNvPr id="3" name="Textfeld 2"/>
          <p:cNvSpPr txBox="1"/>
          <p:nvPr/>
        </p:nvSpPr>
        <p:spPr>
          <a:xfrm>
            <a:off x="0" y="4549330"/>
            <a:ext cx="2006600" cy="2031325"/>
          </a:xfrm>
          <a:prstGeom prst="rect">
            <a:avLst/>
          </a:prstGeom>
          <a:solidFill>
            <a:schemeClr val="bg1"/>
          </a:solidFill>
        </p:spPr>
        <p:txBody>
          <a:bodyPr wrap="square" rtlCol="0">
            <a:spAutoFit/>
          </a:bodyPr>
          <a:lstStyle/>
          <a:p>
            <a:r>
              <a:rPr lang="de-DE" dirty="0" smtClean="0"/>
              <a:t>Giovanni Pisano,</a:t>
            </a:r>
          </a:p>
          <a:p>
            <a:r>
              <a:rPr lang="el-GR" dirty="0" smtClean="0"/>
              <a:t>εκκλησία του </a:t>
            </a:r>
            <a:r>
              <a:rPr lang="de-DE" dirty="0" err="1" smtClean="0"/>
              <a:t>Sant’Andrea</a:t>
            </a:r>
            <a:r>
              <a:rPr lang="de-DE" dirty="0" smtClean="0"/>
              <a:t>, </a:t>
            </a:r>
            <a:r>
              <a:rPr lang="de-DE" dirty="0" err="1" smtClean="0"/>
              <a:t>Pistoia</a:t>
            </a:r>
            <a:r>
              <a:rPr lang="de-DE" dirty="0" smtClean="0"/>
              <a:t> (1298 / 1301).</a:t>
            </a:r>
          </a:p>
          <a:p>
            <a:r>
              <a:rPr lang="el-GR" dirty="0" smtClean="0"/>
              <a:t>Ανάγλυφο του άμβωνα, Γέννεση.</a:t>
            </a:r>
            <a:endParaRPr lang="de-DE" dirty="0"/>
          </a:p>
        </p:txBody>
      </p:sp>
    </p:spTree>
    <p:extLst>
      <p:ext uri="{BB962C8B-B14F-4D97-AF65-F5344CB8AC3E}">
        <p14:creationId xmlns:p14="http://schemas.microsoft.com/office/powerpoint/2010/main" val="18506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73100"/>
            <a:ext cx="9144000" cy="5495806"/>
          </a:xfrm>
          <a:prstGeom prst="rect">
            <a:avLst/>
          </a:prstGeom>
        </p:spPr>
      </p:pic>
    </p:spTree>
    <p:extLst>
      <p:ext uri="{BB962C8B-B14F-4D97-AF65-F5344CB8AC3E}">
        <p14:creationId xmlns:p14="http://schemas.microsoft.com/office/powerpoint/2010/main" val="14645750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190500"/>
            <a:ext cx="9144000" cy="6477000"/>
          </a:xfrm>
          <a:prstGeom prst="rect">
            <a:avLst/>
          </a:prstGeom>
        </p:spPr>
      </p:pic>
      <p:sp>
        <p:nvSpPr>
          <p:cNvPr id="3" name="Textfeld 2"/>
          <p:cNvSpPr txBox="1"/>
          <p:nvPr/>
        </p:nvSpPr>
        <p:spPr>
          <a:xfrm>
            <a:off x="0" y="5107078"/>
            <a:ext cx="2451100" cy="1754327"/>
          </a:xfrm>
          <a:prstGeom prst="rect">
            <a:avLst/>
          </a:prstGeom>
          <a:solidFill>
            <a:schemeClr val="bg1"/>
          </a:solidFill>
        </p:spPr>
        <p:txBody>
          <a:bodyPr wrap="square" rtlCol="0">
            <a:spAutoFit/>
          </a:bodyPr>
          <a:lstStyle/>
          <a:p>
            <a:r>
              <a:rPr lang="de-DE" dirty="0" smtClean="0"/>
              <a:t>Giovanni Pisano,</a:t>
            </a:r>
          </a:p>
          <a:p>
            <a:r>
              <a:rPr lang="el-GR" dirty="0" smtClean="0"/>
              <a:t>εκκλησία του </a:t>
            </a:r>
            <a:r>
              <a:rPr lang="de-DE" dirty="0" err="1" smtClean="0"/>
              <a:t>Sant’Andrea</a:t>
            </a:r>
            <a:r>
              <a:rPr lang="de-DE" dirty="0" smtClean="0"/>
              <a:t>, </a:t>
            </a:r>
            <a:r>
              <a:rPr lang="de-DE" dirty="0" err="1" smtClean="0"/>
              <a:t>Pistoia</a:t>
            </a:r>
            <a:r>
              <a:rPr lang="de-DE" dirty="0" smtClean="0"/>
              <a:t> (1298 / 1301).</a:t>
            </a:r>
          </a:p>
          <a:p>
            <a:r>
              <a:rPr lang="el-GR" dirty="0" smtClean="0"/>
              <a:t>Ανάγλυφο του άμβωνα, Σφαγή των Νηπίων.</a:t>
            </a:r>
            <a:endParaRPr lang="de-DE" dirty="0"/>
          </a:p>
        </p:txBody>
      </p:sp>
    </p:spTree>
    <p:extLst>
      <p:ext uri="{BB962C8B-B14F-4D97-AF65-F5344CB8AC3E}">
        <p14:creationId xmlns:p14="http://schemas.microsoft.com/office/powerpoint/2010/main" val="118693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8300"/>
            <a:ext cx="9144000" cy="6121190"/>
          </a:xfrm>
          <a:prstGeom prst="rect">
            <a:avLst/>
          </a:prstGeom>
        </p:spPr>
      </p:pic>
      <p:sp>
        <p:nvSpPr>
          <p:cNvPr id="3" name="Textfeld 2"/>
          <p:cNvSpPr txBox="1"/>
          <p:nvPr/>
        </p:nvSpPr>
        <p:spPr>
          <a:xfrm>
            <a:off x="0" y="5107078"/>
            <a:ext cx="2451100" cy="1754327"/>
          </a:xfrm>
          <a:prstGeom prst="rect">
            <a:avLst/>
          </a:prstGeom>
          <a:solidFill>
            <a:schemeClr val="bg1"/>
          </a:solidFill>
        </p:spPr>
        <p:txBody>
          <a:bodyPr wrap="square" rtlCol="0">
            <a:spAutoFit/>
          </a:bodyPr>
          <a:lstStyle/>
          <a:p>
            <a:r>
              <a:rPr lang="de-DE" dirty="0" smtClean="0"/>
              <a:t>Giovanni Pisano,</a:t>
            </a:r>
          </a:p>
          <a:p>
            <a:r>
              <a:rPr lang="el-GR" dirty="0" smtClean="0"/>
              <a:t>εκκλησία του </a:t>
            </a:r>
            <a:r>
              <a:rPr lang="de-DE" dirty="0" err="1" smtClean="0"/>
              <a:t>Sant’Andrea</a:t>
            </a:r>
            <a:r>
              <a:rPr lang="de-DE" dirty="0" smtClean="0"/>
              <a:t>, </a:t>
            </a:r>
            <a:r>
              <a:rPr lang="de-DE" dirty="0" err="1" smtClean="0"/>
              <a:t>Pistoia</a:t>
            </a:r>
            <a:r>
              <a:rPr lang="de-DE" dirty="0" smtClean="0"/>
              <a:t> (1298 / 1301).</a:t>
            </a:r>
          </a:p>
          <a:p>
            <a:r>
              <a:rPr lang="el-GR" dirty="0" smtClean="0"/>
              <a:t>Ανάγλυφο του άμβωνα, οι Τρεις Μάγοι.</a:t>
            </a:r>
            <a:endParaRPr lang="de-DE" dirty="0"/>
          </a:p>
        </p:txBody>
      </p:sp>
    </p:spTree>
    <p:extLst>
      <p:ext uri="{BB962C8B-B14F-4D97-AF65-F5344CB8AC3E}">
        <p14:creationId xmlns:p14="http://schemas.microsoft.com/office/powerpoint/2010/main" val="48871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8300"/>
            <a:ext cx="9144000" cy="6121190"/>
          </a:xfrm>
          <a:prstGeom prst="rect">
            <a:avLst/>
          </a:prstGeom>
        </p:spPr>
      </p:pic>
      <p:sp>
        <p:nvSpPr>
          <p:cNvPr id="3" name="Textfeld 2"/>
          <p:cNvSpPr txBox="1"/>
          <p:nvPr/>
        </p:nvSpPr>
        <p:spPr>
          <a:xfrm>
            <a:off x="0" y="5107078"/>
            <a:ext cx="2451100" cy="1754327"/>
          </a:xfrm>
          <a:prstGeom prst="rect">
            <a:avLst/>
          </a:prstGeom>
          <a:solidFill>
            <a:schemeClr val="bg1"/>
          </a:solidFill>
        </p:spPr>
        <p:txBody>
          <a:bodyPr wrap="square" rtlCol="0">
            <a:spAutoFit/>
          </a:bodyPr>
          <a:lstStyle/>
          <a:p>
            <a:r>
              <a:rPr lang="de-DE" dirty="0" smtClean="0"/>
              <a:t>Giovanni Pisano,</a:t>
            </a:r>
          </a:p>
          <a:p>
            <a:r>
              <a:rPr lang="el-GR" dirty="0" smtClean="0"/>
              <a:t>εκκλησία του </a:t>
            </a:r>
            <a:r>
              <a:rPr lang="de-DE" dirty="0" err="1" smtClean="0"/>
              <a:t>Sant’Andrea</a:t>
            </a:r>
            <a:r>
              <a:rPr lang="de-DE" dirty="0" smtClean="0"/>
              <a:t>, </a:t>
            </a:r>
            <a:r>
              <a:rPr lang="de-DE" dirty="0" err="1" smtClean="0"/>
              <a:t>Pistoia</a:t>
            </a:r>
            <a:r>
              <a:rPr lang="de-DE" dirty="0" smtClean="0"/>
              <a:t> (1298 / 1301).</a:t>
            </a:r>
          </a:p>
          <a:p>
            <a:r>
              <a:rPr lang="el-GR" dirty="0" smtClean="0"/>
              <a:t>Ανάγλυφο του άμβωνα, η Σταύρωση.</a:t>
            </a:r>
            <a:endParaRPr lang="de-DE" dirty="0"/>
          </a:p>
        </p:txBody>
      </p:sp>
    </p:spTree>
    <p:extLst>
      <p:ext uri="{BB962C8B-B14F-4D97-AF65-F5344CB8AC3E}">
        <p14:creationId xmlns:p14="http://schemas.microsoft.com/office/powerpoint/2010/main" val="6458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0800" y="3109030"/>
            <a:ext cx="5283200" cy="3748969"/>
          </a:xfrm>
          <a:prstGeom prst="rect">
            <a:avLst/>
          </a:prstGeom>
        </p:spPr>
      </p:pic>
      <p:pic>
        <p:nvPicPr>
          <p:cNvPr id="3" name="Bild 2" descr="Pisano Pisa Kanzel Baptisterium Kreuzigu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4537524" cy="3302000"/>
          </a:xfrm>
          <a:prstGeom prst="rect">
            <a:avLst/>
          </a:prstGeom>
        </p:spPr>
      </p:pic>
    </p:spTree>
    <p:extLst>
      <p:ext uri="{BB962C8B-B14F-4D97-AF65-F5344CB8AC3E}">
        <p14:creationId xmlns:p14="http://schemas.microsoft.com/office/powerpoint/2010/main" val="40512886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Tree>
    <p:extLst>
      <p:ext uri="{BB962C8B-B14F-4D97-AF65-F5344CB8AC3E}">
        <p14:creationId xmlns:p14="http://schemas.microsoft.com/office/powerpoint/2010/main" val="8497708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5" name="Ορθογώνιο 4"/>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225606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Pisano Pisa Kanzel Baptisterium gesam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8730" y="0"/>
            <a:ext cx="5092700" cy="6858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a:t>
            </a:r>
            <a:endParaRPr lang="el-GR" sz="2000" dirty="0"/>
          </a:p>
        </p:txBody>
      </p:sp>
      <p:sp>
        <p:nvSpPr>
          <p:cNvPr id="6" name="Ορθογώνιο 5"/>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7" name="Ορθογώνιο 6"/>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1763019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Πανεπιστήμιο Πατρών, Μάρτιν </a:t>
            </a:r>
            <a:r>
              <a:rPr lang="el-GR" sz="2000" dirty="0" err="1" smtClean="0"/>
              <a:t>Κρέεμπ</a:t>
            </a:r>
            <a:r>
              <a:rPr lang="el-GR" sz="2000" dirty="0" smtClean="0"/>
              <a:t>. «Εισαγωγή στις εικαστικές τέχνες». </a:t>
            </a:r>
            <a:r>
              <a:rPr lang="el-GR" sz="2000" dirty="0"/>
              <a:t>Έκδοση: </a:t>
            </a:r>
            <a:r>
              <a:rPr lang="el-GR" sz="2000" dirty="0" smtClean="0"/>
              <a:t>1.0</a:t>
            </a:r>
            <a:r>
              <a:rPr lang="el-GR" sz="2000" dirty="0"/>
              <a:t>. </a:t>
            </a:r>
            <a:r>
              <a:rPr lang="el-GR" sz="2000" dirty="0" smtClean="0"/>
              <a:t>Πάτρα 2015. </a:t>
            </a:r>
            <a:r>
              <a:rPr lang="el-GR" sz="2000" dirty="0"/>
              <a:t>Διαθέσιμο από τη δικτυακή </a:t>
            </a:r>
            <a:r>
              <a:rPr lang="el-GR" sz="2000" dirty="0" smtClean="0"/>
              <a:t>διεύθυνση: </a:t>
            </a:r>
            <a:r>
              <a:rPr lang="en-US" sz="2000" dirty="0"/>
              <a:t>https://eclass.upatras.gr/courses/THE719/</a:t>
            </a:r>
            <a:endParaRPr lang="el-GR" sz="2000" dirty="0"/>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3138703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a:t>
            </a:r>
            <a:r>
              <a:rPr lang="el-GR" sz="2000" dirty="0" err="1"/>
              <a:t>Creative</a:t>
            </a:r>
            <a:r>
              <a:rPr lang="el-GR" sz="2000" dirty="0"/>
              <a:t> </a:t>
            </a:r>
            <a:r>
              <a:rPr lang="el-GR" sz="2000" dirty="0" err="1" smtClean="0"/>
              <a:t>Commons</a:t>
            </a:r>
            <a:r>
              <a:rPr lang="el-GR" sz="2000" dirty="0" smtClean="0"/>
              <a:t>. Εξαιρούνται </a:t>
            </a:r>
            <a:r>
              <a:rPr lang="el-GR" sz="2000" dirty="0"/>
              <a:t>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357922"/>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8" name="Ορθογώνιο 7"/>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4" name="Ορθογώνιο 3"/>
          <p:cNvSpPr/>
          <p:nvPr/>
        </p:nvSpPr>
        <p:spPr>
          <a:xfrm>
            <a:off x="464155" y="2933986"/>
            <a:ext cx="8333003" cy="3416320"/>
          </a:xfrm>
          <a:prstGeom prst="rect">
            <a:avLst/>
          </a:prstGeom>
        </p:spPr>
        <p:txBody>
          <a:bodyPr wrap="square">
            <a:spAutoFit/>
          </a:bodyPr>
          <a:lstStyle/>
          <a:p>
            <a:r>
              <a:rPr lang="el-GR" dirty="0">
                <a:solidFill>
                  <a:prstClr val="black"/>
                </a:solidFill>
                <a:ea typeface="ＭＳ Ｐゴシック" charset="-128"/>
              </a:rPr>
              <a:t>[1] http://creativecommons.org/licenses/by-nc-sa/4.0/ </a:t>
            </a:r>
            <a:endParaRPr lang="en-US" dirty="0">
              <a:solidFill>
                <a:prstClr val="black"/>
              </a:solidFill>
              <a:ea typeface="ＭＳ Ｐゴシック" charset="-128"/>
            </a:endParaRPr>
          </a:p>
          <a:p>
            <a:endParaRPr lang="el-GR" dirty="0">
              <a:solidFill>
                <a:prstClr val="black"/>
              </a:solidFill>
              <a:ea typeface="ＭＳ Ｐゴシック" charset="-128"/>
            </a:endParaRPr>
          </a:p>
          <a:p>
            <a:r>
              <a:rPr lang="el-GR" dirty="0">
                <a:solidFill>
                  <a:prstClr val="black"/>
                </a:solidFill>
                <a:ea typeface="ＭＳ Ｐゴシック" charset="-128"/>
              </a:rPr>
              <a:t>Ως </a:t>
            </a:r>
            <a:r>
              <a:rPr lang="el-GR" b="1" dirty="0">
                <a:solidFill>
                  <a:prstClr val="black"/>
                </a:solidFill>
                <a:ea typeface="ＭＳ Ｐゴシック" charset="-128"/>
              </a:rPr>
              <a:t>Μη Εμπορική</a:t>
            </a:r>
            <a:r>
              <a:rPr lang="el-GR" dirty="0">
                <a:solidFill>
                  <a:prstClr val="black"/>
                </a:solidFill>
                <a:ea typeface="ＭＳ Ｐゴシック" charset="-128"/>
              </a:rPr>
              <a:t> ορίζεται η χρήση:</a:t>
            </a:r>
          </a:p>
          <a:p>
            <a:pPr marL="342900" indent="-342900">
              <a:buFont typeface="Arial" panose="020B0604020202020204" pitchFamily="34" charset="0"/>
              <a:buChar char="•"/>
            </a:pPr>
            <a:r>
              <a:rPr lang="el-GR" dirty="0">
                <a:solidFill>
                  <a:prstClr val="black"/>
                </a:solidFill>
                <a:ea typeface="ＭＳ Ｐゴシック" charset="-128"/>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ea typeface="ＭＳ Ｐゴシック" charset="-128"/>
              </a:rPr>
              <a:t>αδειοδόχο</a:t>
            </a:r>
            <a:endParaRPr lang="el-GR" dirty="0">
              <a:solidFill>
                <a:prstClr val="black"/>
              </a:solidFill>
              <a:ea typeface="ＭＳ Ｐゴシック" charset="-128"/>
            </a:endParaRP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προσπορίζει στο διανομέα του έργου και</a:t>
            </a:r>
            <a:r>
              <a:rPr lang="en-GB" dirty="0">
                <a:solidFill>
                  <a:prstClr val="black"/>
                </a:solidFill>
                <a:ea typeface="ＭＳ Ｐゴシック" charset="-128"/>
              </a:rPr>
              <a:t> </a:t>
            </a:r>
            <a:r>
              <a:rPr lang="el-GR" dirty="0" err="1">
                <a:solidFill>
                  <a:prstClr val="black"/>
                </a:solidFill>
                <a:ea typeface="ＭＳ Ｐゴシック" charset="-128"/>
              </a:rPr>
              <a:t>αδειοδόχο</a:t>
            </a:r>
            <a:r>
              <a:rPr lang="en-GB" dirty="0">
                <a:solidFill>
                  <a:prstClr val="black"/>
                </a:solidFill>
                <a:ea typeface="ＭＳ Ｐゴシック" charset="-128"/>
              </a:rPr>
              <a:t> </a:t>
            </a:r>
            <a:r>
              <a:rPr lang="el-GR" dirty="0">
                <a:solidFill>
                  <a:prstClr val="black"/>
                </a:solidFill>
                <a:ea typeface="ＭＳ Ｐゴシック" charset="-128"/>
              </a:rPr>
              <a:t>έμμεσο οικονομικό όφελος (π.χ. διαφημίσεις) από την προβολή του έργου σε διαδικτυακό τόπο</a:t>
            </a:r>
            <a:endParaRPr lang="en-US" dirty="0">
              <a:solidFill>
                <a:prstClr val="black"/>
              </a:solidFill>
              <a:ea typeface="ＭＳ Ｐゴシック" charset="-128"/>
            </a:endParaRPr>
          </a:p>
          <a:p>
            <a:pPr marL="342900" indent="-342900">
              <a:buFont typeface="Arial" panose="020B0604020202020204" pitchFamily="34" charset="0"/>
              <a:buChar char="•"/>
            </a:pPr>
            <a:endParaRPr lang="el-GR" dirty="0">
              <a:solidFill>
                <a:prstClr val="black"/>
              </a:solidFill>
              <a:ea typeface="ＭＳ Ｐゴシック" charset="-128"/>
            </a:endParaRPr>
          </a:p>
          <a:p>
            <a:r>
              <a:rPr lang="el-GR" dirty="0">
                <a:solidFill>
                  <a:prstClr val="black"/>
                </a:solidFill>
                <a:ea typeface="ＭＳ Ｐゴシック" charset="-128"/>
              </a:rPr>
              <a:t>Ο δικαιούχος μπορεί να παρέχει στον </a:t>
            </a:r>
            <a:r>
              <a:rPr lang="el-GR" dirty="0" err="1">
                <a:solidFill>
                  <a:prstClr val="black"/>
                </a:solidFill>
                <a:ea typeface="ＭＳ Ｐゴシック" charset="-128"/>
              </a:rPr>
              <a:t>αδειοδόχο</a:t>
            </a:r>
            <a:r>
              <a:rPr lang="el-GR" dirty="0">
                <a:solidFill>
                  <a:prstClr val="black"/>
                </a:solidFill>
                <a:ea typeface="ＭＳ Ｐゴシック" charset="-128"/>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35136993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(1/3)</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smtClean="0"/>
              <a:t>Εικόνα</a:t>
            </a:r>
            <a:r>
              <a:rPr lang="en-US" sz="1200" dirty="0" smtClean="0"/>
              <a:t> 8</a:t>
            </a:r>
            <a:r>
              <a:rPr lang="el-GR" sz="1200" dirty="0" smtClean="0"/>
              <a:t>: </a:t>
            </a:r>
            <a:r>
              <a:rPr lang="en-US" sz="1200" dirty="0">
                <a:hlinkClick r:id="rId2"/>
              </a:rPr>
              <a:t>https://</a:t>
            </a:r>
            <a:r>
              <a:rPr lang="en-US" sz="1200" dirty="0" smtClean="0">
                <a:hlinkClick r:id="rId2"/>
              </a:rPr>
              <a:t>upload.wikimedia.org/wikipedia/commons/1/17/Pisa_Campo_Miracoli.jpg</a:t>
            </a:r>
            <a:r>
              <a:rPr lang="el-GR" sz="1200" dirty="0" smtClean="0"/>
              <a:t> </a:t>
            </a:r>
            <a:endParaRPr lang="el-GR" sz="1200" dirty="0"/>
          </a:p>
          <a:p>
            <a:pPr marL="0" indent="0">
              <a:buNone/>
            </a:pPr>
            <a:r>
              <a:rPr lang="el-GR" sz="1200" dirty="0"/>
              <a:t>Εικόνα </a:t>
            </a:r>
            <a:r>
              <a:rPr lang="el-GR" sz="1200" dirty="0" smtClean="0"/>
              <a:t> 9: </a:t>
            </a:r>
            <a:r>
              <a:rPr lang="en-US" sz="1200" dirty="0">
                <a:hlinkClick r:id="rId3"/>
              </a:rPr>
              <a:t>https://</a:t>
            </a:r>
            <a:r>
              <a:rPr lang="en-US" sz="1200" dirty="0" smtClean="0">
                <a:hlinkClick r:id="rId3"/>
              </a:rPr>
              <a:t>upload.wikimedia.org/wikipedia/commons/e/eb/Pulpito_del_duomo_di_siena_03.JPG</a:t>
            </a:r>
            <a:r>
              <a:rPr lang="el-GR" sz="1200" dirty="0" smtClean="0"/>
              <a:t> </a:t>
            </a:r>
            <a:endParaRPr lang="el-GR" sz="1200" dirty="0"/>
          </a:p>
          <a:p>
            <a:pPr marL="0" indent="0">
              <a:buNone/>
            </a:pPr>
            <a:r>
              <a:rPr lang="el-GR" sz="1200" dirty="0"/>
              <a:t>Εικόνα </a:t>
            </a:r>
            <a:r>
              <a:rPr lang="el-GR" sz="1200" dirty="0" smtClean="0"/>
              <a:t>10: </a:t>
            </a:r>
            <a:r>
              <a:rPr lang="en-US" sz="1200" dirty="0">
                <a:hlinkClick r:id="rId4"/>
              </a:rPr>
              <a:t>http://</a:t>
            </a:r>
            <a:r>
              <a:rPr lang="en-US" sz="1200" dirty="0" smtClean="0">
                <a:hlinkClick r:id="rId4"/>
              </a:rPr>
              <a:t>www.geometriefluide.com/foto/PIC1791O.jpg</a:t>
            </a:r>
            <a:r>
              <a:rPr lang="el-GR" sz="1200" dirty="0" smtClean="0"/>
              <a:t> </a:t>
            </a:r>
            <a:endParaRPr lang="el-GR" sz="1200" dirty="0"/>
          </a:p>
          <a:p>
            <a:pPr marL="0" indent="0">
              <a:buNone/>
            </a:pPr>
            <a:r>
              <a:rPr lang="el-GR" sz="1200" dirty="0" smtClean="0"/>
              <a:t>Εικόνα 15: </a:t>
            </a:r>
            <a:r>
              <a:rPr lang="en-US" sz="1200" dirty="0">
                <a:hlinkClick r:id="rId5"/>
              </a:rPr>
              <a:t>http://</a:t>
            </a:r>
            <a:r>
              <a:rPr lang="en-US" sz="1200" dirty="0" smtClean="0">
                <a:hlinkClick r:id="rId5"/>
              </a:rPr>
              <a:t>koofers-static.s3.amazonaws.com/flashcard_images/5297f27e2067effe111aa0ffbf2d9467.png</a:t>
            </a:r>
            <a:r>
              <a:rPr lang="el-GR" sz="1200" dirty="0" smtClean="0"/>
              <a:t> </a:t>
            </a:r>
            <a:endParaRPr lang="el-GR" sz="1200" dirty="0"/>
          </a:p>
          <a:p>
            <a:pPr marL="0" indent="0">
              <a:buNone/>
            </a:pPr>
            <a:r>
              <a:rPr lang="el-GR" sz="1200" dirty="0" smtClean="0"/>
              <a:t>Εικόνα  16: </a:t>
            </a:r>
            <a:r>
              <a:rPr lang="en-US" sz="1200" dirty="0">
                <a:hlinkClick r:id="rId6"/>
              </a:rPr>
              <a:t>https://upload.wikimedia.org/wikipedia/commons/2/2f/Pulpit_in_the_Baptistry_of_S._John_Baptist,_</a:t>
            </a:r>
            <a:r>
              <a:rPr lang="en-US" sz="1200" dirty="0" smtClean="0">
                <a:hlinkClick r:id="rId6"/>
              </a:rPr>
              <a:t>Pisa_20100930.jpg</a:t>
            </a:r>
            <a:r>
              <a:rPr lang="el-GR" sz="1200" dirty="0" smtClean="0"/>
              <a:t> </a:t>
            </a:r>
            <a:endParaRPr lang="el-GR" sz="1200" dirty="0"/>
          </a:p>
          <a:p>
            <a:pPr marL="0" indent="0">
              <a:buNone/>
            </a:pPr>
            <a:r>
              <a:rPr lang="el-GR" sz="1200" dirty="0"/>
              <a:t>Εικόνα </a:t>
            </a:r>
            <a:r>
              <a:rPr lang="el-GR" sz="1200" dirty="0" smtClean="0"/>
              <a:t>17, 18α: </a:t>
            </a:r>
            <a:r>
              <a:rPr lang="en-US" sz="1200" dirty="0">
                <a:hlinkClick r:id="rId7"/>
              </a:rPr>
              <a:t>https://</a:t>
            </a:r>
            <a:r>
              <a:rPr lang="en-US" sz="1200" dirty="0" smtClean="0">
                <a:hlinkClick r:id="rId7"/>
              </a:rPr>
              <a:t>s-media-cache-ak0.pinimg.com/736x/0a/2b/bc/0a2bbcca7db38b344d88eac8ed5985e4.jpg</a:t>
            </a:r>
            <a:r>
              <a:rPr lang="el-GR" sz="1200" dirty="0" smtClean="0"/>
              <a:t> </a:t>
            </a:r>
            <a:endParaRPr lang="el-GR" sz="1200" dirty="0"/>
          </a:p>
          <a:p>
            <a:pPr marL="0" indent="0">
              <a:buNone/>
            </a:pPr>
            <a:r>
              <a:rPr lang="el-GR" sz="1200" dirty="0" smtClean="0"/>
              <a:t>Εικόνα 18β: </a:t>
            </a:r>
            <a:r>
              <a:rPr lang="en-US" sz="1200" dirty="0">
                <a:hlinkClick r:id="rId8"/>
              </a:rPr>
              <a:t>https://</a:t>
            </a:r>
            <a:r>
              <a:rPr lang="en-US" sz="1200" dirty="0" smtClean="0">
                <a:hlinkClick r:id="rId8"/>
              </a:rPr>
              <a:t>byzbets.files.wordpress.com/2014/03/sinai-cruxicon-m.jpg?w=529</a:t>
            </a:r>
            <a:r>
              <a:rPr lang="el-GR" sz="1200" dirty="0" smtClean="0"/>
              <a:t> </a:t>
            </a:r>
            <a:endParaRPr lang="el-GR" sz="1200" dirty="0"/>
          </a:p>
          <a:p>
            <a:pPr marL="0" indent="0">
              <a:buNone/>
            </a:pPr>
            <a:r>
              <a:rPr lang="el-GR" sz="1200" dirty="0"/>
              <a:t>Εικόνα </a:t>
            </a:r>
            <a:r>
              <a:rPr lang="el-GR" sz="1200" dirty="0" smtClean="0"/>
              <a:t>19α: </a:t>
            </a:r>
            <a:r>
              <a:rPr lang="en-US" sz="1200" dirty="0">
                <a:hlinkClick r:id="rId9"/>
              </a:rPr>
              <a:t>https://</a:t>
            </a:r>
            <a:r>
              <a:rPr lang="en-US" sz="1200" dirty="0" smtClean="0">
                <a:hlinkClick r:id="rId9"/>
              </a:rPr>
              <a:t>upload.wikimedia.org/wikipedia/commons/thumb/3/3e/San_Domenico39.jpg/500px-San_Domenico39.jpg</a:t>
            </a:r>
            <a:r>
              <a:rPr lang="el-GR" sz="1200" dirty="0" smtClean="0"/>
              <a:t> </a:t>
            </a:r>
            <a:endParaRPr lang="el-GR" sz="1200" dirty="0"/>
          </a:p>
          <a:p>
            <a:pPr marL="0" indent="0">
              <a:buNone/>
            </a:pPr>
            <a:r>
              <a:rPr lang="el-GR" sz="1200" dirty="0"/>
              <a:t>Εικόνα </a:t>
            </a:r>
            <a:r>
              <a:rPr lang="el-GR" sz="1200" dirty="0" smtClean="0"/>
              <a:t>19β; </a:t>
            </a:r>
            <a:r>
              <a:rPr lang="en-US" sz="1200" dirty="0">
                <a:hlinkClick r:id="rId10"/>
              </a:rPr>
              <a:t>https://</a:t>
            </a:r>
            <a:r>
              <a:rPr lang="en-US" sz="1200" dirty="0" smtClean="0">
                <a:hlinkClick r:id="rId10"/>
              </a:rPr>
              <a:t>classconnection.s3.amazonaws.com/195/flashcards/2105195/jpg/452px-giunta_pisano_crusifix1350337148366.jpg</a:t>
            </a:r>
            <a:r>
              <a:rPr lang="el-GR" sz="1200" dirty="0" smtClean="0"/>
              <a:t> </a:t>
            </a:r>
            <a:endParaRPr lang="el-GR" sz="1200" dirty="0"/>
          </a:p>
          <a:p>
            <a:pPr marL="0" indent="0">
              <a:buNone/>
            </a:pPr>
            <a:r>
              <a:rPr lang="el-GR" sz="1200" dirty="0" smtClean="0"/>
              <a:t>Εικόνα 21: </a:t>
            </a:r>
            <a:r>
              <a:rPr lang="en-US" sz="1200" dirty="0">
                <a:hlinkClick r:id="rId11"/>
              </a:rPr>
              <a:t>https://</a:t>
            </a:r>
            <a:r>
              <a:rPr lang="en-US" sz="1200" dirty="0" smtClean="0">
                <a:hlinkClick r:id="rId11"/>
              </a:rPr>
              <a:t>upload.wikimedia.org/wikipedia/commons/2/2b/Camposanto_Pisa_100.JPG</a:t>
            </a:r>
            <a:r>
              <a:rPr lang="el-GR" sz="1200" dirty="0" smtClean="0"/>
              <a:t> </a:t>
            </a:r>
            <a:endParaRPr lang="el-GR" sz="1200" dirty="0"/>
          </a:p>
          <a:p>
            <a:pPr marL="0" indent="0">
              <a:buNone/>
            </a:pPr>
            <a:r>
              <a:rPr lang="el-GR" sz="1200" dirty="0"/>
              <a:t>Εικόνα </a:t>
            </a:r>
            <a:r>
              <a:rPr lang="el-GR" sz="1200" dirty="0" smtClean="0"/>
              <a:t>22: </a:t>
            </a:r>
            <a:r>
              <a:rPr lang="en-US" sz="1200" dirty="0">
                <a:hlinkClick r:id="rId12"/>
              </a:rPr>
              <a:t>https://upload.wikimedia.org/wikipedia/commons/4/4d/Inner_court_-_Camposanto_-_</a:t>
            </a:r>
            <a:r>
              <a:rPr lang="en-US" sz="1200" dirty="0" smtClean="0">
                <a:hlinkClick r:id="rId12"/>
              </a:rPr>
              <a:t>Pisa_2014.jpg</a:t>
            </a:r>
            <a:r>
              <a:rPr lang="el-GR" sz="1200" dirty="0" smtClean="0"/>
              <a:t> </a:t>
            </a:r>
            <a:endParaRPr lang="el-GR" sz="1200" dirty="0"/>
          </a:p>
          <a:p>
            <a:pPr marL="0" indent="0">
              <a:buNone/>
            </a:pPr>
            <a:r>
              <a:rPr lang="el-GR" sz="1200" dirty="0"/>
              <a:t>Εικόνα </a:t>
            </a:r>
            <a:r>
              <a:rPr lang="el-GR" sz="1200" dirty="0" smtClean="0"/>
              <a:t>23: </a:t>
            </a:r>
            <a:r>
              <a:rPr lang="en-US" sz="1200" dirty="0">
                <a:hlinkClick r:id="rId13"/>
              </a:rPr>
              <a:t>https://</a:t>
            </a:r>
            <a:r>
              <a:rPr lang="en-US" sz="1200" dirty="0" smtClean="0">
                <a:hlinkClick r:id="rId13"/>
              </a:rPr>
              <a:t>upload.wikimedia.org/wikipedia/commons/f/fd/Sarc%C3%B2fags_al_camposanto_de_Pisa.JPG</a:t>
            </a:r>
            <a:r>
              <a:rPr lang="el-GR" sz="1200" dirty="0" smtClean="0"/>
              <a:t> </a:t>
            </a:r>
            <a:endParaRPr lang="el-GR" sz="1200" dirty="0"/>
          </a:p>
          <a:p>
            <a:pPr marL="0" indent="0">
              <a:buNone/>
            </a:pPr>
            <a:r>
              <a:rPr lang="el-GR" sz="1200" dirty="0" smtClean="0"/>
              <a:t>Εικόνα 24: </a:t>
            </a:r>
            <a:r>
              <a:rPr lang="en-US" sz="1200" dirty="0">
                <a:hlinkClick r:id="rId14"/>
              </a:rPr>
              <a:t>https://</a:t>
            </a:r>
            <a:r>
              <a:rPr lang="en-US" sz="1200" dirty="0" smtClean="0">
                <a:hlinkClick r:id="rId14"/>
              </a:rPr>
              <a:t>media.holidaycheck.com/data/urlaubsbilder/images/13/1156709564.jpg</a:t>
            </a:r>
            <a:r>
              <a:rPr lang="el-GR" sz="1200" dirty="0" smtClean="0"/>
              <a:t> </a:t>
            </a:r>
          </a:p>
          <a:p>
            <a:pPr marL="0" indent="0">
              <a:buNone/>
            </a:pPr>
            <a:r>
              <a:rPr lang="el-GR" sz="1200" dirty="0" smtClean="0"/>
              <a:t>Εικόνα 25, 26, 27α: </a:t>
            </a:r>
            <a:r>
              <a:rPr lang="en-US" sz="1200" dirty="0">
                <a:hlinkClick r:id="rId15"/>
              </a:rPr>
              <a:t>http://</a:t>
            </a:r>
            <a:r>
              <a:rPr lang="en-US" sz="1200" dirty="0" smtClean="0">
                <a:hlinkClick r:id="rId15"/>
              </a:rPr>
              <a:t>www.vroma.org/images/mcmanus_images/medeasarcophagus.jpg</a:t>
            </a:r>
            <a:r>
              <a:rPr lang="el-GR" sz="1200" dirty="0" smtClean="0"/>
              <a:t> </a:t>
            </a:r>
            <a:endParaRPr lang="el-GR" sz="1200" dirty="0"/>
          </a:p>
          <a:p>
            <a:pPr marL="0" indent="0">
              <a:buNone/>
            </a:pPr>
            <a:r>
              <a:rPr lang="el-GR" sz="1200" dirty="0"/>
              <a:t>Εικόνα </a:t>
            </a:r>
            <a:r>
              <a:rPr lang="el-GR" sz="1200" dirty="0" smtClean="0"/>
              <a:t>27β, 28, 29= 17, 18</a:t>
            </a:r>
            <a:endParaRPr lang="el-GR" sz="1200" dirty="0"/>
          </a:p>
          <a:p>
            <a:pPr marL="0" indent="0">
              <a:buNone/>
            </a:pPr>
            <a:r>
              <a:rPr lang="el-GR" sz="1200" dirty="0"/>
              <a:t>Εικόνα </a:t>
            </a:r>
            <a:r>
              <a:rPr lang="el-GR" sz="1200" dirty="0" smtClean="0"/>
              <a:t>30: </a:t>
            </a:r>
            <a:r>
              <a:rPr lang="en-US" sz="1200" dirty="0">
                <a:hlinkClick r:id="rId16"/>
              </a:rPr>
              <a:t>https://</a:t>
            </a:r>
            <a:r>
              <a:rPr lang="en-US" sz="1200" dirty="0" smtClean="0">
                <a:hlinkClick r:id="rId16"/>
              </a:rPr>
              <a:t>upload.wikimedia.org/wikipedia/commons/thumb/e/ee/Deposizione_dalla_croce_di_benedetto_antelami_09.JPG/1280px-Deposizione_dalla_croce_di_benedetto_antelami_09.JPG</a:t>
            </a:r>
            <a:r>
              <a:rPr lang="el-GR" sz="1200" dirty="0" smtClean="0"/>
              <a:t> </a:t>
            </a:r>
            <a:endParaRPr lang="el-GR" sz="1200" dirty="0"/>
          </a:p>
          <a:p>
            <a:pPr marL="0" indent="0">
              <a:buNone/>
            </a:pPr>
            <a:r>
              <a:rPr lang="el-GR" sz="1200" dirty="0" smtClean="0"/>
              <a:t>Εικόνα  31α: </a:t>
            </a:r>
            <a:r>
              <a:rPr lang="en-US" sz="1200" dirty="0">
                <a:hlinkClick r:id="rId17"/>
              </a:rPr>
              <a:t>https://</a:t>
            </a:r>
            <a:r>
              <a:rPr lang="en-US" sz="1200" dirty="0" smtClean="0">
                <a:hlinkClick r:id="rId17"/>
              </a:rPr>
              <a:t>upload.wikimedia.org/wikipedia/commons/thumb/5/51/Cathedrale-de-Strasbourg-IMG_1426.jpg/80px-Cathedrale-de-Strasbourg-IMG_1426.jpg</a:t>
            </a:r>
            <a:r>
              <a:rPr lang="el-GR" sz="1200" dirty="0" smtClean="0"/>
              <a:t> </a:t>
            </a:r>
            <a:endParaRPr lang="el-GR" sz="1200" dirty="0"/>
          </a:p>
          <a:p>
            <a:pPr marL="0" indent="0">
              <a:buNone/>
            </a:pPr>
            <a:r>
              <a:rPr lang="el-GR" sz="1200" dirty="0"/>
              <a:t> Εικόνα </a:t>
            </a:r>
            <a:r>
              <a:rPr lang="el-GR" sz="1200" dirty="0" smtClean="0"/>
              <a:t>31β: </a:t>
            </a:r>
            <a:r>
              <a:rPr lang="en-US" sz="1200" dirty="0">
                <a:hlinkClick r:id="rId18"/>
              </a:rPr>
              <a:t>https://</a:t>
            </a:r>
            <a:r>
              <a:rPr lang="en-US" sz="1200" dirty="0" smtClean="0">
                <a:hlinkClick r:id="rId18"/>
              </a:rPr>
              <a:t>upload.wikimedia.org/wikipedia/commons/thumb/6/61/Cathedrale-de-Strasbourg-IMG_1429.jpg/80px-Cathedrale-de-Strasbourg-IMG_1429.jpg</a:t>
            </a:r>
            <a:r>
              <a:rPr lang="el-GR" sz="1200" dirty="0" smtClean="0"/>
              <a:t> </a:t>
            </a:r>
            <a:endParaRPr lang="el-GR" sz="1200" dirty="0"/>
          </a:p>
          <a:p>
            <a:pPr marL="0" indent="0">
              <a:buNone/>
            </a:pPr>
            <a:r>
              <a:rPr lang="el-GR" sz="1200" dirty="0"/>
              <a:t>Εικόνα </a:t>
            </a:r>
            <a:r>
              <a:rPr lang="el-GR" sz="1200" dirty="0" smtClean="0"/>
              <a:t>31γ: </a:t>
            </a:r>
            <a:r>
              <a:rPr lang="en-US" sz="1200" dirty="0">
                <a:hlinkClick r:id="rId19"/>
              </a:rPr>
              <a:t>https://upload.wikimedia.org/wikipedia/commons/2/23/Statues_'L'%C3%89glise'_et_'La_Synagogue'_de_la_Cath%C3%A9drale_de_Strasbourg,_</a:t>
            </a:r>
            <a:r>
              <a:rPr lang="en-US" sz="1200" dirty="0" smtClean="0">
                <a:hlinkClick r:id="rId19"/>
              </a:rPr>
              <a:t>original_gothique_conserv%C3%A9_au_Mus%C3%A9e_de_l'Oeuvre_Notre-Dame.JPG</a:t>
            </a:r>
            <a:r>
              <a:rPr lang="el-GR" sz="1200" dirty="0" smtClean="0"/>
              <a:t> </a:t>
            </a:r>
            <a:endParaRPr lang="el-GR" sz="1200" dirty="0"/>
          </a:p>
          <a:p>
            <a:pPr marL="0" indent="0">
              <a:buNone/>
            </a:pPr>
            <a:r>
              <a:rPr lang="el-GR" sz="1200" dirty="0" smtClean="0"/>
              <a:t>Εικόνα 32: </a:t>
            </a:r>
            <a:r>
              <a:rPr lang="en-US" sz="1200" dirty="0">
                <a:hlinkClick r:id="rId20"/>
              </a:rPr>
              <a:t>https://</a:t>
            </a:r>
            <a:r>
              <a:rPr lang="en-US" sz="1200" dirty="0" smtClean="0">
                <a:hlinkClick r:id="rId20"/>
              </a:rPr>
              <a:t>classconnection.s3.amazonaws.com/1579/flashcards/280301/jpg/nativity.jpg</a:t>
            </a:r>
            <a:r>
              <a:rPr lang="el-GR" sz="1200" dirty="0" smtClean="0"/>
              <a:t> </a:t>
            </a:r>
            <a:endParaRPr lang="el-GR" sz="1200" dirty="0"/>
          </a:p>
          <a:p>
            <a:pPr marL="0" indent="0">
              <a:buNone/>
            </a:pPr>
            <a:r>
              <a:rPr lang="el-GR" sz="1200" dirty="0"/>
              <a:t>Εικόνα </a:t>
            </a:r>
            <a:r>
              <a:rPr lang="el-GR" sz="1200" dirty="0" smtClean="0"/>
              <a:t>34: </a:t>
            </a:r>
            <a:r>
              <a:rPr lang="en-US" sz="1200" dirty="0">
                <a:hlinkClick r:id="rId21"/>
              </a:rPr>
              <a:t>https://</a:t>
            </a:r>
            <a:r>
              <a:rPr lang="en-US" sz="1200" dirty="0" smtClean="0">
                <a:hlinkClick r:id="rId21"/>
              </a:rPr>
              <a:t>classconnection.s3.amazonaws.com/1579/flashcards/280301/jpg/adoration-of-magi.jpg</a:t>
            </a:r>
            <a:r>
              <a:rPr lang="el-GR" sz="1200" dirty="0" smtClean="0"/>
              <a:t> </a:t>
            </a:r>
            <a:endParaRPr lang="el-GR" sz="1200" dirty="0"/>
          </a:p>
          <a:p>
            <a:pPr marL="0" indent="0">
              <a:buNone/>
            </a:pPr>
            <a:r>
              <a:rPr lang="el-GR" sz="1200" dirty="0"/>
              <a:t>Εικόνα </a:t>
            </a:r>
            <a:r>
              <a:rPr lang="el-GR" sz="1200" dirty="0" smtClean="0"/>
              <a:t>36: </a:t>
            </a:r>
            <a:r>
              <a:rPr lang="en-US" sz="1200" dirty="0">
                <a:hlinkClick r:id="rId22"/>
              </a:rPr>
              <a:t>http://</a:t>
            </a:r>
            <a:r>
              <a:rPr lang="en-US" sz="1200" dirty="0" smtClean="0">
                <a:hlinkClick r:id="rId22"/>
              </a:rPr>
              <a:t>rubens.anu.edu.au/htdocs/surveys/italren/pics.art/0198/19807.JPG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4164866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(2/3)</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lvl="0" indent="0">
              <a:buNone/>
            </a:pPr>
            <a:r>
              <a:rPr lang="el-GR" sz="1200" dirty="0">
                <a:solidFill>
                  <a:prstClr val="black"/>
                </a:solidFill>
              </a:rPr>
              <a:t>Εικόνα 38, 39, 40, 41α: </a:t>
            </a:r>
            <a:r>
              <a:rPr lang="en-US" sz="1200" dirty="0">
                <a:solidFill>
                  <a:prstClr val="black"/>
                </a:solidFill>
                <a:hlinkClick r:id="rId2"/>
              </a:rPr>
              <a:t>https://s3.amazonaws.com/classconnection/912/flashcards/1126912/png/screen_shot_2014-11-09_at_52541_pm-14995971ED661B72984.png</a:t>
            </a:r>
            <a:r>
              <a:rPr lang="el-GR" sz="1200" dirty="0">
                <a:solidFill>
                  <a:prstClr val="black"/>
                </a:solidFill>
              </a:rPr>
              <a:t> </a:t>
            </a:r>
          </a:p>
          <a:p>
            <a:pPr marL="0" indent="0">
              <a:buNone/>
            </a:pPr>
            <a:r>
              <a:rPr lang="el-GR" sz="1200" dirty="0" smtClean="0"/>
              <a:t>Εικόνα 41β, γ: </a:t>
            </a:r>
            <a:r>
              <a:rPr lang="en-US" sz="1200" dirty="0">
                <a:hlinkClick r:id="rId3"/>
              </a:rPr>
              <a:t>http://</a:t>
            </a:r>
            <a:r>
              <a:rPr lang="en-US" sz="1200" dirty="0" smtClean="0">
                <a:hlinkClick r:id="rId3"/>
              </a:rPr>
              <a:t>kunstdirekt.net/weinrausch/kunst/kuenstler/antike/poet-xl.jpg</a:t>
            </a:r>
            <a:r>
              <a:rPr lang="el-GR" sz="1200" dirty="0" smtClean="0"/>
              <a:t> </a:t>
            </a:r>
            <a:endParaRPr lang="el-GR" sz="1200" dirty="0"/>
          </a:p>
          <a:p>
            <a:pPr marL="0" indent="0">
              <a:buNone/>
            </a:pPr>
            <a:r>
              <a:rPr lang="el-GR" sz="1200" dirty="0"/>
              <a:t>Εικόνα </a:t>
            </a:r>
            <a:r>
              <a:rPr lang="el-GR" sz="1200" dirty="0" smtClean="0"/>
              <a:t>42α: </a:t>
            </a:r>
            <a:r>
              <a:rPr lang="en-US" sz="1200" dirty="0">
                <a:hlinkClick r:id="rId4"/>
              </a:rPr>
              <a:t>http://</a:t>
            </a:r>
            <a:r>
              <a:rPr lang="en-US" sz="1200" dirty="0" smtClean="0">
                <a:hlinkClick r:id="rId4"/>
              </a:rPr>
              <a:t>koofers-static.s3.amazonaws.com/flashcard_images/5066e2b91c3223b8b43672f58ddf5a89.png</a:t>
            </a:r>
            <a:endParaRPr lang="el-GR" sz="1200" dirty="0" smtClean="0"/>
          </a:p>
          <a:p>
            <a:pPr marL="0" indent="0">
              <a:buNone/>
            </a:pPr>
            <a:r>
              <a:rPr lang="el-GR" sz="1200" dirty="0" smtClean="0"/>
              <a:t>Εικόνα 42β: </a:t>
            </a:r>
            <a:r>
              <a:rPr lang="en-US" sz="1200" dirty="0">
                <a:hlinkClick r:id="rId5"/>
              </a:rPr>
              <a:t>https://upload.wikimedia.org/wikipedia/commons/4/40/Pisa,_battistero,_pulpito_di_Nicola_Pisano,_</a:t>
            </a:r>
            <a:r>
              <a:rPr lang="en-US" sz="1200" dirty="0" smtClean="0">
                <a:hlinkClick r:id="rId5"/>
              </a:rPr>
              <a:t>6.JPG</a:t>
            </a:r>
            <a:r>
              <a:rPr lang="el-GR" sz="1200" dirty="0" smtClean="0"/>
              <a:t> </a:t>
            </a:r>
            <a:endParaRPr lang="el-GR" sz="1200" dirty="0"/>
          </a:p>
          <a:p>
            <a:pPr marL="0" indent="0">
              <a:buNone/>
            </a:pPr>
            <a:r>
              <a:rPr lang="el-GR" sz="1200" dirty="0" smtClean="0"/>
              <a:t>Εικόνα 43β: </a:t>
            </a:r>
            <a:r>
              <a:rPr lang="en-US" sz="1200" dirty="0">
                <a:hlinkClick r:id="rId6"/>
              </a:rPr>
              <a:t>https://</a:t>
            </a:r>
            <a:r>
              <a:rPr lang="en-US" sz="1200" dirty="0" smtClean="0">
                <a:hlinkClick r:id="rId6"/>
              </a:rPr>
              <a:t>upload.wikimedia.org/wikipedia/commons/thumb/4/4f/Diadoumenos-Atenas.jpg/179px-Diadoumenos-Atenas.jpg</a:t>
            </a:r>
            <a:r>
              <a:rPr lang="el-GR" sz="1200" dirty="0" smtClean="0"/>
              <a:t> </a:t>
            </a:r>
            <a:endParaRPr lang="el-GR" sz="1200" dirty="0"/>
          </a:p>
          <a:p>
            <a:pPr marL="0" indent="0">
              <a:buNone/>
            </a:pPr>
            <a:r>
              <a:rPr lang="el-GR" sz="1200" dirty="0"/>
              <a:t> Εικόνα </a:t>
            </a:r>
            <a:r>
              <a:rPr lang="el-GR" sz="1200" dirty="0" smtClean="0"/>
              <a:t>45: </a:t>
            </a:r>
            <a:r>
              <a:rPr lang="en-US" sz="1200" dirty="0">
                <a:hlinkClick r:id="rId7"/>
              </a:rPr>
              <a:t>https://</a:t>
            </a:r>
            <a:r>
              <a:rPr lang="en-US" sz="1200" dirty="0" smtClean="0">
                <a:hlinkClick r:id="rId7"/>
              </a:rPr>
              <a:t>upload.wikimedia.org/wikipedia/commons/thumb/2/2c/Siena_cathedral_panoramic_frontview.jpg/1280px-Siena_cathedral_panoramic_frontview.jpg</a:t>
            </a:r>
            <a:r>
              <a:rPr lang="el-GR" sz="1200" dirty="0" smtClean="0"/>
              <a:t> </a:t>
            </a:r>
            <a:endParaRPr lang="el-GR" sz="1200" dirty="0"/>
          </a:p>
          <a:p>
            <a:pPr marL="0" indent="0">
              <a:buNone/>
            </a:pPr>
            <a:r>
              <a:rPr lang="el-GR" sz="1200" dirty="0"/>
              <a:t>Εικόνα </a:t>
            </a:r>
            <a:r>
              <a:rPr lang="el-GR" sz="1200" dirty="0" smtClean="0"/>
              <a:t>46: </a:t>
            </a:r>
            <a:r>
              <a:rPr lang="en-US" sz="1200" dirty="0">
                <a:hlinkClick r:id="rId8"/>
              </a:rPr>
              <a:t>https://</a:t>
            </a:r>
            <a:r>
              <a:rPr lang="en-US" sz="1200" dirty="0" smtClean="0">
                <a:hlinkClick r:id="rId8"/>
              </a:rPr>
              <a:t>upload.wikimedia.org/wikipedia/commons/4/44/Siena.Duomo.pulpit02.jpg</a:t>
            </a:r>
            <a:r>
              <a:rPr lang="el-GR" sz="1200" dirty="0" smtClean="0"/>
              <a:t> </a:t>
            </a:r>
            <a:endParaRPr lang="el-GR" sz="1200" dirty="0"/>
          </a:p>
          <a:p>
            <a:pPr marL="0" indent="0">
              <a:buNone/>
            </a:pPr>
            <a:r>
              <a:rPr lang="el-GR" sz="1200" dirty="0" smtClean="0"/>
              <a:t>Εικόνα 49, 50β: </a:t>
            </a:r>
            <a:r>
              <a:rPr lang="en-US" sz="1200" dirty="0">
                <a:hlinkClick r:id="rId9"/>
              </a:rPr>
              <a:t>https://</a:t>
            </a:r>
            <a:r>
              <a:rPr lang="en-US" sz="1200" dirty="0" smtClean="0">
                <a:hlinkClick r:id="rId9"/>
              </a:rPr>
              <a:t>s3.amazonaws.com/test.classconnection/145/flashcards/399145/jpg/19-duomo_pulpit.jpg</a:t>
            </a:r>
            <a:r>
              <a:rPr lang="el-GR" sz="1200" dirty="0" smtClean="0"/>
              <a:t> </a:t>
            </a:r>
            <a:endParaRPr lang="el-GR" sz="1200" dirty="0"/>
          </a:p>
          <a:p>
            <a:pPr marL="0" indent="0">
              <a:buNone/>
            </a:pPr>
            <a:r>
              <a:rPr lang="el-GR" sz="1200" dirty="0"/>
              <a:t>Εικόνα </a:t>
            </a:r>
            <a:r>
              <a:rPr lang="el-GR" sz="1200" dirty="0" smtClean="0"/>
              <a:t>51, 52, 53β: </a:t>
            </a:r>
            <a:r>
              <a:rPr lang="en-US" sz="1200" dirty="0">
                <a:hlinkClick r:id="rId10"/>
              </a:rPr>
              <a:t>https://</a:t>
            </a:r>
            <a:r>
              <a:rPr lang="en-US" sz="1200" dirty="0" smtClean="0">
                <a:hlinkClick r:id="rId10"/>
              </a:rPr>
              <a:t>s3.amazonaws.com/classconnection/912/flashcards/1126912/png/screen_shot_2014-11-09_at_52933_pm-149959A99CF7894BB1E.png</a:t>
            </a:r>
            <a:r>
              <a:rPr lang="el-GR" sz="1200" dirty="0" smtClean="0"/>
              <a:t> </a:t>
            </a:r>
            <a:endParaRPr lang="el-GR" sz="1200" dirty="0"/>
          </a:p>
          <a:p>
            <a:pPr marL="0" indent="0">
              <a:buNone/>
            </a:pPr>
            <a:r>
              <a:rPr lang="el-GR" sz="1200" dirty="0"/>
              <a:t>Εικόνα </a:t>
            </a:r>
            <a:r>
              <a:rPr lang="el-GR" sz="1200" dirty="0" smtClean="0"/>
              <a:t>56: </a:t>
            </a:r>
            <a:r>
              <a:rPr lang="en-US" sz="1200" dirty="0">
                <a:hlinkClick r:id="rId11"/>
              </a:rPr>
              <a:t>https://</a:t>
            </a:r>
            <a:r>
              <a:rPr lang="en-US" sz="1200" dirty="0" smtClean="0">
                <a:hlinkClick r:id="rId11"/>
              </a:rPr>
              <a:t>upload.wikimedia.org/wikipedia/commons/thumb/3/38/Perugia_017.JPG/638px-Perugia_017.JPG</a:t>
            </a:r>
            <a:r>
              <a:rPr lang="el-GR" sz="1200" dirty="0" smtClean="0"/>
              <a:t> </a:t>
            </a:r>
            <a:endParaRPr lang="el-GR" sz="1200" dirty="0"/>
          </a:p>
          <a:p>
            <a:pPr marL="0" indent="0">
              <a:buNone/>
            </a:pPr>
            <a:r>
              <a:rPr lang="el-GR" sz="1200" dirty="0" smtClean="0"/>
              <a:t>Εικόνα 58: </a:t>
            </a:r>
            <a:r>
              <a:rPr lang="en-US" sz="1200" dirty="0">
                <a:hlinkClick r:id="rId12"/>
              </a:rPr>
              <a:t>https://commons.wikimedia.org/wiki/File:Perugia,_</a:t>
            </a:r>
            <a:r>
              <a:rPr lang="en-US" sz="1200" dirty="0" smtClean="0">
                <a:hlinkClick r:id="rId12"/>
              </a:rPr>
              <a:t>fontana_maggiore_01.JPG</a:t>
            </a:r>
            <a:r>
              <a:rPr lang="el-GR" sz="1200" dirty="0" smtClean="0"/>
              <a:t> </a:t>
            </a:r>
            <a:endParaRPr lang="el-GR" sz="1200" dirty="0"/>
          </a:p>
          <a:p>
            <a:pPr marL="0" indent="0">
              <a:buNone/>
            </a:pPr>
            <a:r>
              <a:rPr lang="el-GR" sz="1200" dirty="0"/>
              <a:t>Εικόνα </a:t>
            </a:r>
            <a:r>
              <a:rPr lang="el-GR" sz="1200" dirty="0" smtClean="0"/>
              <a:t>59: </a:t>
            </a:r>
            <a:r>
              <a:rPr lang="en-US" sz="1200" dirty="0">
                <a:hlinkClick r:id="rId13"/>
              </a:rPr>
              <a:t>https://upload.wikimedia.org/wikipedia/commons/c/c5/Fontana_Maggiore,_</a:t>
            </a:r>
            <a:r>
              <a:rPr lang="en-US" sz="1200" dirty="0" smtClean="0">
                <a:hlinkClick r:id="rId13"/>
              </a:rPr>
              <a:t>Perugia.jpg</a:t>
            </a:r>
            <a:r>
              <a:rPr lang="el-GR" sz="1200" dirty="0" smtClean="0"/>
              <a:t> </a:t>
            </a:r>
            <a:endParaRPr lang="el-GR" sz="1200" dirty="0"/>
          </a:p>
          <a:p>
            <a:pPr marL="0" indent="0">
              <a:buNone/>
            </a:pPr>
            <a:r>
              <a:rPr lang="el-GR" sz="1200" dirty="0"/>
              <a:t>Εικόνα </a:t>
            </a:r>
            <a:r>
              <a:rPr lang="el-GR" sz="1200" dirty="0" smtClean="0"/>
              <a:t>61, 62, 63: </a:t>
            </a:r>
            <a:r>
              <a:rPr lang="en-US" sz="1200" dirty="0">
                <a:hlinkClick r:id="rId14"/>
              </a:rPr>
              <a:t>http://</a:t>
            </a:r>
            <a:r>
              <a:rPr lang="en-US" sz="1200" dirty="0" smtClean="0">
                <a:hlinkClick r:id="rId14"/>
              </a:rPr>
              <a:t>www.controluce.it/notizie-old-html/giornali/a13n04/20-fontana5.jpg</a:t>
            </a:r>
            <a:r>
              <a:rPr lang="el-GR" sz="1200" dirty="0" smtClean="0"/>
              <a:t> </a:t>
            </a:r>
            <a:endParaRPr lang="el-GR" sz="1200" dirty="0"/>
          </a:p>
          <a:p>
            <a:pPr marL="0" indent="0">
              <a:buNone/>
            </a:pPr>
            <a:r>
              <a:rPr lang="el-GR" sz="1200" dirty="0" smtClean="0"/>
              <a:t>Εικόνα 64: </a:t>
            </a:r>
            <a:r>
              <a:rPr lang="en-US" sz="1200" dirty="0">
                <a:hlinkClick r:id="rId15"/>
              </a:rPr>
              <a:t>https://upload.wikimedia.org/wikipedia/commons/thumb/0/0c/Perugia_-_Fontana_Maggiore_(sec._XIII)_-_Foto_G._Dall'Orto_6_ago_2006_-_07.jpg/120px-Perugia_-_Fontana_Maggiore_(sec._XIII)_-_Foto_G._Dall'Orto_6_ago_2006_-_</a:t>
            </a:r>
            <a:r>
              <a:rPr lang="en-US" sz="1200" dirty="0" smtClean="0">
                <a:hlinkClick r:id="rId15"/>
              </a:rPr>
              <a:t>07.jpg</a:t>
            </a:r>
            <a:r>
              <a:rPr lang="el-GR" sz="1200" dirty="0" smtClean="0"/>
              <a:t> </a:t>
            </a:r>
          </a:p>
          <a:p>
            <a:pPr marL="0" indent="0">
              <a:buNone/>
            </a:pPr>
            <a:r>
              <a:rPr lang="el-GR" sz="1200" dirty="0" smtClean="0"/>
              <a:t>Εικόνα 65: </a:t>
            </a:r>
            <a:r>
              <a:rPr lang="en-US" sz="1200" dirty="0">
                <a:hlinkClick r:id="rId16"/>
              </a:rPr>
              <a:t>https://upload.wikimedia.org/wikipedia/commons/thumb/f/fb/Perugia_-_Fontana_Maggiore_(sec._XIII)_-_Foto_G._Dall'Orto_6_ago_2006_-_04.jpg/1280px-Perugia_-_Fontana_Maggiore_(sec._XIII)_-_Foto_G._Dall'Orto_6_ago_2006_-_</a:t>
            </a:r>
            <a:r>
              <a:rPr lang="en-US" sz="1200" dirty="0" smtClean="0">
                <a:hlinkClick r:id="rId16"/>
              </a:rPr>
              <a:t>04.jpg</a:t>
            </a:r>
            <a:r>
              <a:rPr lang="el-GR" sz="1200" dirty="0" smtClean="0"/>
              <a:t> </a:t>
            </a:r>
          </a:p>
          <a:p>
            <a:pPr marL="0" indent="0">
              <a:buNone/>
            </a:pPr>
            <a:r>
              <a:rPr lang="el-GR" sz="1200" dirty="0" smtClean="0"/>
              <a:t>Εικόνα 66: </a:t>
            </a:r>
            <a:r>
              <a:rPr lang="en-US" sz="1200" dirty="0">
                <a:hlinkClick r:id="rId17"/>
              </a:rPr>
              <a:t>https://commons.wikimedia.org/wiki/Fontana_Maggiore?uselang=zh-cn#/</a:t>
            </a:r>
            <a:r>
              <a:rPr lang="en-US" sz="1200" dirty="0" smtClean="0">
                <a:hlinkClick r:id="rId17"/>
              </a:rPr>
              <a:t>media/File:Perugia_035.JPG</a:t>
            </a:r>
            <a:r>
              <a:rPr lang="el-GR" sz="1200" dirty="0" smtClean="0"/>
              <a:t> </a:t>
            </a:r>
            <a:endParaRPr lang="el-GR" sz="1200" dirty="0"/>
          </a:p>
          <a:p>
            <a:pPr marL="0" indent="0">
              <a:buNone/>
            </a:pPr>
            <a:r>
              <a:rPr lang="el-GR" sz="1200" dirty="0"/>
              <a:t>Εικόνα </a:t>
            </a:r>
            <a:r>
              <a:rPr lang="el-GR" sz="1200" dirty="0" smtClean="0"/>
              <a:t>67: </a:t>
            </a:r>
            <a:r>
              <a:rPr lang="en-US" sz="1200" dirty="0">
                <a:hlinkClick r:id="rId18"/>
              </a:rPr>
              <a:t>https://commons.wikimedia.org/wiki/Fontana_Maggiore?uselang=zh-cn#/media/File:Perugia_-_Fontana_Maggiore_-_2_-_Arti_liberali_-_7_-_Astrologia_%2B_la_Filosofia_-_Foto_G._</a:t>
            </a:r>
            <a:r>
              <a:rPr lang="en-US" sz="1200" dirty="0" smtClean="0">
                <a:hlinkClick r:id="rId18"/>
              </a:rPr>
              <a:t>Dall%27Orto_5_ago.jpg</a:t>
            </a:r>
            <a:r>
              <a:rPr lang="el-GR" sz="1200" dirty="0" smtClean="0"/>
              <a:t> </a:t>
            </a:r>
            <a:endParaRPr lang="el-GR" sz="1200" dirty="0"/>
          </a:p>
          <a:p>
            <a:pPr marL="0" indent="0">
              <a:buNone/>
            </a:pPr>
            <a:r>
              <a:rPr lang="el-GR" sz="1200" dirty="0"/>
              <a:t>Εικόνα </a:t>
            </a:r>
            <a:r>
              <a:rPr lang="el-GR" sz="1200" dirty="0" smtClean="0"/>
              <a:t>72, 73β: </a:t>
            </a:r>
            <a:r>
              <a:rPr lang="en-US" sz="1200" dirty="0">
                <a:hlinkClick r:id="rId19"/>
              </a:rPr>
              <a:t>https://</a:t>
            </a:r>
            <a:r>
              <a:rPr lang="en-US" sz="1200" dirty="0" smtClean="0">
                <a:hlinkClick r:id="rId19"/>
              </a:rPr>
              <a:t>parliamoditalia.files.wordpress.com/2012/07/img_1701.jpg</a:t>
            </a:r>
            <a:r>
              <a:rPr lang="el-GR" sz="1200" dirty="0" smtClean="0"/>
              <a:t> </a:t>
            </a:r>
            <a:endParaRPr lang="el-GR" sz="1200" dirty="0"/>
          </a:p>
          <a:p>
            <a:pPr marL="0" indent="0">
              <a:buNone/>
            </a:pPr>
            <a:r>
              <a:rPr lang="el-GR" sz="1200" dirty="0" smtClean="0"/>
              <a:t>Εικόνα 73α: </a:t>
            </a:r>
            <a:r>
              <a:rPr lang="en-US" sz="1200" dirty="0">
                <a:hlinkClick r:id="rId20"/>
              </a:rPr>
              <a:t>http://</a:t>
            </a:r>
            <a:r>
              <a:rPr lang="en-US" sz="1200" dirty="0" smtClean="0">
                <a:hlinkClick r:id="rId20"/>
              </a:rPr>
              <a:t>www.soulrebels.com/beth/images/Hekate2.jpg</a:t>
            </a:r>
            <a:r>
              <a:rPr lang="el-GR" sz="1200" dirty="0" smtClean="0"/>
              <a:t> </a:t>
            </a:r>
            <a:endParaRPr lang="el-GR" sz="1200" dirty="0"/>
          </a:p>
          <a:p>
            <a:pPr marL="0" indent="0">
              <a:buNone/>
            </a:pPr>
            <a:r>
              <a:rPr lang="el-GR" sz="1200" dirty="0" smtClean="0"/>
              <a:t>Εικόνα 79: </a:t>
            </a:r>
            <a:r>
              <a:rPr lang="en-US" sz="1200" dirty="0">
                <a:hlinkClick r:id="rId21"/>
              </a:rPr>
              <a:t>https://</a:t>
            </a:r>
            <a:r>
              <a:rPr lang="en-US" sz="1200" dirty="0" smtClean="0">
                <a:hlinkClick r:id="rId21"/>
              </a:rPr>
              <a:t>upload.wikimedia.org/wikipedia/commons/thumb/5/5b/Pistoia_200310_025.jpg/230px-Pistoia_200310_025.jpg</a:t>
            </a:r>
            <a:r>
              <a:rPr lang="el-GR" sz="1200" dirty="0" smtClean="0"/>
              <a:t> </a:t>
            </a:r>
            <a:endParaRPr lang="el-GR" sz="1200" dirty="0"/>
          </a:p>
          <a:p>
            <a:pPr marL="0" indent="0">
              <a:buNone/>
            </a:pPr>
            <a:r>
              <a:rPr lang="el-GR" sz="1200" dirty="0" smtClean="0"/>
              <a:t>Εικόνα 80, 81β: </a:t>
            </a:r>
            <a:r>
              <a:rPr lang="en-US" sz="1200" dirty="0">
                <a:hlinkClick r:id="rId22"/>
              </a:rPr>
              <a:t>https://</a:t>
            </a:r>
            <a:r>
              <a:rPr lang="en-US" sz="1200" dirty="0" smtClean="0">
                <a:hlinkClick r:id="rId22"/>
              </a:rPr>
              <a:t>classconnection.s3.amazonaws.com/828/flashcards/1160828/jpg/giovannipisano1328665464096.jpg</a:t>
            </a:r>
            <a:r>
              <a:rPr lang="el-GR" sz="1200" dirty="0" smtClean="0"/>
              <a:t> </a:t>
            </a:r>
            <a:endParaRPr lang="el-GR" sz="1200" dirty="0"/>
          </a:p>
          <a:p>
            <a:pPr marL="0" indent="0">
              <a:buNone/>
            </a:pPr>
            <a:r>
              <a:rPr lang="el-GR" sz="1200" dirty="0"/>
              <a:t>Εικόνα </a:t>
            </a:r>
            <a:r>
              <a:rPr lang="el-GR" sz="1200" dirty="0" smtClean="0"/>
              <a:t>82: </a:t>
            </a:r>
            <a:r>
              <a:rPr lang="en-US" sz="1200" dirty="0">
                <a:hlinkClick r:id="rId23"/>
              </a:rPr>
              <a:t>https://</a:t>
            </a:r>
            <a:r>
              <a:rPr lang="en-US" sz="1200" dirty="0" smtClean="0">
                <a:hlinkClick r:id="rId23"/>
              </a:rPr>
              <a:t>c2.staticflickr.com/6/5031/5886226013_eb7a0c82b8_b.jpg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31435551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(3/3)</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a:t>Εικόνα 83: </a:t>
            </a:r>
            <a:r>
              <a:rPr lang="en-US" sz="1200" dirty="0">
                <a:hlinkClick r:id="rId2"/>
              </a:rPr>
              <a:t>https://upload.wikimedia.org/wikipedia/commons/thumb/4/43/Giovanni_pisano,_pulpito_di_sant'andrea_15_nativit%C3%A0.JPG/1024px-Giovanni_pisano,_pulpito_di_sant'andrea_15_nativit%C3%A0.JPG</a:t>
            </a:r>
            <a:r>
              <a:rPr lang="el-GR" sz="1200" dirty="0"/>
              <a:t> </a:t>
            </a:r>
          </a:p>
          <a:p>
            <a:pPr marL="0" indent="0">
              <a:buNone/>
            </a:pPr>
            <a:r>
              <a:rPr lang="el-GR" sz="1200" dirty="0" smtClean="0"/>
              <a:t>Εικόνα 84: </a:t>
            </a:r>
            <a:r>
              <a:rPr lang="en-US" sz="1200" dirty="0">
                <a:hlinkClick r:id="rId3"/>
              </a:rPr>
              <a:t>https://</a:t>
            </a:r>
            <a:r>
              <a:rPr lang="en-US" sz="1200" dirty="0" smtClean="0">
                <a:hlinkClick r:id="rId3"/>
              </a:rPr>
              <a:t>upload.wikimedia.org/wikipedia/commons/f/f8/Pistoia_chiesa_san_andria_007.JPG</a:t>
            </a:r>
            <a:r>
              <a:rPr lang="el-GR" sz="1200" dirty="0" smtClean="0"/>
              <a:t> </a:t>
            </a:r>
            <a:endParaRPr lang="el-GR" sz="1200" dirty="0"/>
          </a:p>
          <a:p>
            <a:pPr marL="0" indent="0">
              <a:buNone/>
            </a:pPr>
            <a:r>
              <a:rPr lang="el-GR" sz="1200" dirty="0"/>
              <a:t>Εικόνα </a:t>
            </a:r>
            <a:r>
              <a:rPr lang="el-GR" sz="1200" dirty="0" smtClean="0"/>
              <a:t> 85: </a:t>
            </a:r>
            <a:r>
              <a:rPr lang="en-US" sz="1200" dirty="0">
                <a:hlinkClick r:id="rId4"/>
              </a:rPr>
              <a:t>https://</a:t>
            </a:r>
            <a:r>
              <a:rPr lang="en-US" sz="1200" dirty="0" smtClean="0">
                <a:hlinkClick r:id="rId4"/>
              </a:rPr>
              <a:t>upload.wikimedia.org/wikipedia/commons/thumb/4/41/Pistoia_200310_035.jpg/120px-Pistoia_200310_035.jpg</a:t>
            </a:r>
            <a:r>
              <a:rPr lang="el-GR" sz="1200" dirty="0" smtClean="0"/>
              <a:t> </a:t>
            </a:r>
            <a:endParaRPr lang="el-GR" sz="1200" dirty="0"/>
          </a:p>
          <a:p>
            <a:pPr marL="0" indent="0">
              <a:buNone/>
            </a:pPr>
            <a:r>
              <a:rPr lang="el-GR" sz="1200" dirty="0"/>
              <a:t>Εικόνα </a:t>
            </a:r>
            <a:r>
              <a:rPr lang="el-GR" sz="1200" dirty="0" smtClean="0"/>
              <a:t> 86, 87β: </a:t>
            </a:r>
            <a:r>
              <a:rPr lang="en-US" sz="1200" dirty="0">
                <a:hlinkClick r:id="rId5"/>
              </a:rPr>
              <a:t>https://</a:t>
            </a:r>
            <a:r>
              <a:rPr lang="en-US" sz="1200" dirty="0" smtClean="0">
                <a:hlinkClick r:id="rId5"/>
              </a:rPr>
              <a:t>upload.wikimedia.org/wikipedia/commons/thumb/e/e7/Pistoia_200310_038.jpg/320px-Pistoia_200310_038.jpg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2280703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2666</Words>
  <Application>Microsoft Office PowerPoint</Application>
  <PresentationFormat>Προβολή στην οθόνη (4:3)</PresentationFormat>
  <Paragraphs>200</Paragraphs>
  <Slides>95</Slides>
  <Notes>8</Notes>
  <HiddenSlides>0</HiddenSlides>
  <MMClips>0</MMClips>
  <ScaleCrop>false</ScaleCrop>
  <HeadingPairs>
    <vt:vector size="4" baseType="variant">
      <vt:variant>
        <vt:lpstr>Θέμα</vt:lpstr>
      </vt:variant>
      <vt:variant>
        <vt:i4>3</vt:i4>
      </vt:variant>
      <vt:variant>
        <vt:lpstr>Τίτλοι διαφανειών</vt:lpstr>
      </vt:variant>
      <vt:variant>
        <vt:i4>95</vt:i4>
      </vt:variant>
    </vt:vector>
  </HeadingPairs>
  <TitlesOfParts>
    <vt:vector size="98" baseType="lpstr">
      <vt:lpstr>Office-Design</vt:lpstr>
      <vt:lpstr>Θέμα του Office</vt:lpstr>
      <vt:lpstr>1_Θέμα του Office</vt:lpstr>
      <vt:lpstr>Εισαγωγή στις εικαστικές τέχνες</vt:lpstr>
      <vt:lpstr>Σκοποί  ενότητας</vt:lpstr>
      <vt:lpstr>Περιεχόμενα ενότητας</vt:lpstr>
      <vt:lpstr>Niccolò Pisano (1220/25 – πριν από το 1284)</vt:lpstr>
      <vt:lpstr>Niccolò Pisano (1220/25 – πριν από το 1284)</vt:lpstr>
      <vt:lpstr>Niccolò Pisano (1220/25 – πριν από το 1284)</vt:lpstr>
      <vt:lpstr>1. Ο άμβωνας στο Βαπτιστήριο της Pisa (1260)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2. Ο άμβωνας στον Καθεδρικό Ναό της Siena (1266-68)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3. Η Μεγάλη Κρήνη στην Perugia (εγκαινιάστηκε στις 13/2/1278)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Τέλος Ενότητας</vt:lpstr>
      <vt:lpstr>Χρηματοδότηση</vt:lpstr>
      <vt:lpstr>Σημείωμα Ιστορικού Εκδόσεων Έργου</vt:lpstr>
      <vt:lpstr>Σημείωμα Αναφοράς</vt:lpstr>
      <vt:lpstr>Σημείωμα Αδειοδότησης</vt:lpstr>
      <vt:lpstr>Σημείωμα Χρήσης Έργων Τρίτων (1/3)</vt:lpstr>
      <vt:lpstr>Σημείωμα Χρήσης Έργων Τρίτων (2/3)</vt:lpstr>
      <vt:lpstr>Σημείωμα Χρήσης Έργων Τρίτων (3/3)</vt:lpstr>
    </vt:vector>
  </TitlesOfParts>
  <Company>Universität Patras, Theater Studies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Niccolò Pisano (1220/25 – πριν από το 1284)</dc:title>
  <dc:creator>Martin Kreeb</dc:creator>
  <cp:lastModifiedBy>Mania</cp:lastModifiedBy>
  <cp:revision>72</cp:revision>
  <dcterms:created xsi:type="dcterms:W3CDTF">2012-06-07T05:34:25Z</dcterms:created>
  <dcterms:modified xsi:type="dcterms:W3CDTF">2015-07-21T06:29:28Z</dcterms:modified>
</cp:coreProperties>
</file>