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6" r:id="rId9"/>
    <p:sldId id="285" r:id="rId10"/>
    <p:sldId id="284" r:id="rId11"/>
    <p:sldId id="283" r:id="rId12"/>
    <p:sldId id="282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6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n-US" sz="2800" dirty="0" smtClean="0"/>
              <a:t>267-323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296-305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χωρὶς γὰρ ἄλλης </a:t>
            </a:r>
            <a:r>
              <a:rPr lang="el-GR" sz="2000" b="1" dirty="0"/>
              <a:t>ἧς ἔχουσιν</a:t>
            </a:r>
            <a:r>
              <a:rPr lang="el-GR" sz="2000" dirty="0"/>
              <a:t> ἀργίας</a:t>
            </a:r>
          </a:p>
          <a:p>
            <a:pPr marL="0" indent="0">
              <a:buNone/>
            </a:pPr>
            <a:r>
              <a:rPr lang="el-GR" sz="2000" dirty="0" err="1"/>
              <a:t>φθόνον</a:t>
            </a:r>
            <a:r>
              <a:rPr lang="el-GR" sz="2000" dirty="0"/>
              <a:t> πρὸς </a:t>
            </a:r>
            <a:r>
              <a:rPr lang="el-GR" sz="2000" dirty="0" err="1"/>
              <a:t>ἀστῶν</a:t>
            </a:r>
            <a:r>
              <a:rPr lang="el-GR" sz="2000" dirty="0"/>
              <a:t> </a:t>
            </a:r>
            <a:r>
              <a:rPr lang="el-GR" sz="2000" u="sng" dirty="0" err="1"/>
              <a:t>ἀλφάνουσι</a:t>
            </a:r>
            <a:r>
              <a:rPr lang="el-GR" sz="2000" dirty="0"/>
              <a:t> </a:t>
            </a:r>
            <a:r>
              <a:rPr lang="el-GR" sz="2000" dirty="0" err="1"/>
              <a:t>δυσμενῆ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σκαιοῖσι</a:t>
            </a:r>
            <a:r>
              <a:rPr lang="el-GR" sz="2000" dirty="0"/>
              <a:t> μὲν γὰρ </a:t>
            </a:r>
            <a:r>
              <a:rPr lang="el-GR" sz="2000" dirty="0" err="1"/>
              <a:t>καινὰ</a:t>
            </a:r>
            <a:r>
              <a:rPr lang="el-GR" sz="2000" dirty="0"/>
              <a:t> </a:t>
            </a:r>
            <a:r>
              <a:rPr lang="el-GR" sz="2000" dirty="0" err="1"/>
              <a:t>προσφέρων</a:t>
            </a:r>
            <a:r>
              <a:rPr lang="el-GR" sz="2000" dirty="0"/>
              <a:t> </a:t>
            </a:r>
            <a:r>
              <a:rPr lang="el-GR" sz="2000" dirty="0" err="1"/>
              <a:t>σοφὰ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δόξεις</a:t>
            </a:r>
            <a:r>
              <a:rPr lang="el-GR" sz="2000" dirty="0"/>
              <a:t> </a:t>
            </a:r>
            <a:r>
              <a:rPr lang="el-GR" sz="2000" b="1" dirty="0" err="1"/>
              <a:t>ἀχρεῖος</a:t>
            </a:r>
            <a:r>
              <a:rPr lang="el-GR" sz="2000" dirty="0"/>
              <a:t> </a:t>
            </a:r>
            <a:r>
              <a:rPr lang="el-GR" sz="2000" dirty="0" err="1"/>
              <a:t>κοὐ</a:t>
            </a:r>
            <a:r>
              <a:rPr lang="el-GR" sz="2000" dirty="0"/>
              <a:t> </a:t>
            </a:r>
            <a:r>
              <a:rPr lang="el-GR" sz="2000" dirty="0" err="1"/>
              <a:t>σοφὸς</a:t>
            </a:r>
            <a:r>
              <a:rPr lang="el-GR" sz="2000" dirty="0"/>
              <a:t> πεφυκέναι·</a:t>
            </a:r>
          </a:p>
          <a:p>
            <a:pPr marL="0" indent="0">
              <a:buNone/>
            </a:pPr>
            <a:r>
              <a:rPr lang="el-GR" sz="2000" b="1" dirty="0"/>
              <a:t>τῶν δ΄ αὖ </a:t>
            </a:r>
            <a:r>
              <a:rPr lang="el-GR" sz="2000" b="1" dirty="0" err="1"/>
              <a:t>δοκούντων</a:t>
            </a:r>
            <a:r>
              <a:rPr lang="el-GR" sz="2000" dirty="0"/>
              <a:t> </a:t>
            </a:r>
            <a:r>
              <a:rPr lang="el-GR" sz="2000" dirty="0" err="1"/>
              <a:t>εἰδέναι</a:t>
            </a:r>
            <a:r>
              <a:rPr lang="el-GR" sz="2000" dirty="0"/>
              <a:t> τι </a:t>
            </a:r>
            <a:r>
              <a:rPr lang="el-GR" sz="2000" dirty="0" err="1"/>
              <a:t>ποικίλον</a:t>
            </a:r>
            <a:r>
              <a:rPr lang="el-GR" sz="2000" dirty="0"/>
              <a:t> (300)</a:t>
            </a:r>
          </a:p>
          <a:p>
            <a:pPr marL="0" indent="0">
              <a:buNone/>
            </a:pPr>
            <a:r>
              <a:rPr lang="el-GR" sz="2000" dirty="0" err="1"/>
              <a:t>κρείσσων</a:t>
            </a:r>
            <a:r>
              <a:rPr lang="el-GR" sz="2000" dirty="0"/>
              <a:t> </a:t>
            </a:r>
            <a:r>
              <a:rPr lang="el-GR" sz="2000" dirty="0" err="1"/>
              <a:t>νομισθεὶς</a:t>
            </a:r>
            <a:r>
              <a:rPr lang="el-GR" sz="2000" dirty="0"/>
              <a:t> ἐν πόλει </a:t>
            </a:r>
            <a:r>
              <a:rPr lang="el-GR" sz="2000" u="sng" dirty="0" err="1"/>
              <a:t>λυπρὸς</a:t>
            </a:r>
            <a:r>
              <a:rPr lang="el-GR" sz="2000" dirty="0"/>
              <a:t> </a:t>
            </a:r>
            <a:r>
              <a:rPr lang="el-GR" sz="2000" dirty="0" err="1"/>
              <a:t>φανῇ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ἐγὼ δὲ </a:t>
            </a:r>
            <a:r>
              <a:rPr lang="el-GR" sz="2000" dirty="0" err="1"/>
              <a:t>καὐτὴ</a:t>
            </a:r>
            <a:r>
              <a:rPr lang="el-GR" sz="2000" dirty="0"/>
              <a:t> </a:t>
            </a:r>
            <a:r>
              <a:rPr lang="el-GR" sz="2000" dirty="0" err="1"/>
              <a:t>τῆσδε</a:t>
            </a:r>
            <a:r>
              <a:rPr lang="el-GR" sz="2000" dirty="0"/>
              <a:t> </a:t>
            </a:r>
            <a:r>
              <a:rPr lang="el-GR" sz="2000" dirty="0" err="1"/>
              <a:t>κοινωνῶ</a:t>
            </a:r>
            <a:r>
              <a:rPr lang="el-GR" sz="2000" dirty="0"/>
              <a:t> </a:t>
            </a:r>
            <a:r>
              <a:rPr lang="el-GR" sz="2000" dirty="0" err="1"/>
              <a:t>τύχης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σοφὴ</a:t>
            </a:r>
            <a:r>
              <a:rPr lang="el-GR" sz="2000" dirty="0"/>
              <a:t> γὰρ </a:t>
            </a:r>
            <a:r>
              <a:rPr lang="el-GR" sz="2000" dirty="0" err="1"/>
              <a:t>οὖσα͵</a:t>
            </a:r>
            <a:r>
              <a:rPr lang="el-GR" sz="2000" dirty="0"/>
              <a:t> τοῖς μέν </a:t>
            </a:r>
            <a:r>
              <a:rPr lang="el-GR" sz="2000" dirty="0" err="1"/>
              <a:t>εἰμ΄</a:t>
            </a:r>
            <a:r>
              <a:rPr lang="el-GR" sz="2000" dirty="0"/>
              <a:t> </a:t>
            </a:r>
            <a:r>
              <a:rPr lang="el-GR" sz="2000" dirty="0" err="1"/>
              <a:t>ἐπίφθονος͵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τοῖς δ΄ </a:t>
            </a:r>
            <a:r>
              <a:rPr lang="el-GR" sz="2000" dirty="0" err="1"/>
              <a:t>ἡσυχαία͵</a:t>
            </a:r>
            <a:r>
              <a:rPr lang="el-GR" sz="2000" dirty="0"/>
              <a:t> τοῖς δὲ </a:t>
            </a:r>
            <a:r>
              <a:rPr lang="el-GR" sz="2000" u="sng" dirty="0" err="1"/>
              <a:t>θατέρου</a:t>
            </a:r>
            <a:r>
              <a:rPr lang="el-GR" sz="2000" dirty="0"/>
              <a:t> </a:t>
            </a:r>
            <a:r>
              <a:rPr lang="el-GR" sz="2000" b="1" dirty="0" err="1"/>
              <a:t>τρόπου</a:t>
            </a:r>
            <a:r>
              <a:rPr lang="el-GR" sz="2000" dirty="0" err="1"/>
              <a:t>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τοῖς δ΄ αὖ </a:t>
            </a:r>
            <a:r>
              <a:rPr lang="el-GR" sz="2000" u="sng" dirty="0" err="1"/>
              <a:t>προσάντης</a:t>
            </a:r>
            <a:r>
              <a:rPr lang="el-GR" sz="2000" dirty="0"/>
              <a:t>· </a:t>
            </a:r>
            <a:r>
              <a:rPr lang="el-GR" sz="2000" dirty="0" err="1"/>
              <a:t>εἰμὶ</a:t>
            </a:r>
            <a:r>
              <a:rPr lang="el-GR" sz="2000" dirty="0"/>
              <a:t> δ΄ οὐκ </a:t>
            </a:r>
            <a:r>
              <a:rPr lang="el-GR" sz="2000" dirty="0" err="1"/>
              <a:t>ἄγαν</a:t>
            </a:r>
            <a:r>
              <a:rPr lang="el-GR" sz="2000" dirty="0"/>
              <a:t> </a:t>
            </a:r>
            <a:r>
              <a:rPr lang="el-GR" sz="2000" dirty="0" err="1"/>
              <a:t>σοφή</a:t>
            </a:r>
            <a:r>
              <a:rPr lang="el-GR" sz="2000" dirty="0" smtClean="0"/>
              <a:t>. (305)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57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306-315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σὺ δ΄ οὖν </a:t>
            </a:r>
            <a:r>
              <a:rPr lang="el-GR" sz="2000" dirty="0" err="1"/>
              <a:t>φοβῇ</a:t>
            </a:r>
            <a:r>
              <a:rPr lang="el-GR" sz="2000" dirty="0"/>
              <a:t> με· μὴ </a:t>
            </a:r>
            <a:r>
              <a:rPr lang="el-GR" sz="2000" dirty="0" err="1"/>
              <a:t>τί</a:t>
            </a:r>
            <a:r>
              <a:rPr lang="el-GR" sz="2000" dirty="0"/>
              <a:t> </a:t>
            </a:r>
            <a:r>
              <a:rPr lang="el-GR" sz="2000" u="sng" dirty="0" err="1"/>
              <a:t>πλημμελὲς</a:t>
            </a:r>
            <a:r>
              <a:rPr lang="el-GR" sz="2000" dirty="0"/>
              <a:t> </a:t>
            </a:r>
            <a:r>
              <a:rPr lang="el-GR" sz="2000" dirty="0" err="1"/>
              <a:t>πάθῃς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dirty="0"/>
              <a:t>οὐχ </a:t>
            </a:r>
            <a:r>
              <a:rPr lang="el-GR" sz="2000" dirty="0" err="1"/>
              <a:t>ὧδ΄</a:t>
            </a:r>
            <a:r>
              <a:rPr lang="el-GR" sz="2000" dirty="0"/>
              <a:t> ἔχει μοι μὴ </a:t>
            </a:r>
            <a:r>
              <a:rPr lang="el-GR" sz="2000" u="sng" dirty="0" err="1"/>
              <a:t>τρέσῃς</a:t>
            </a:r>
            <a:r>
              <a:rPr lang="el-GR" sz="2000" dirty="0"/>
              <a:t> </a:t>
            </a:r>
            <a:r>
              <a:rPr lang="el-GR" sz="2000" dirty="0" err="1"/>
              <a:t>ἡμᾶς͵</a:t>
            </a:r>
            <a:r>
              <a:rPr lang="el-GR" sz="2000" dirty="0"/>
              <a:t> </a:t>
            </a:r>
            <a:r>
              <a:rPr lang="el-GR" sz="2000" dirty="0" err="1"/>
              <a:t>Κρέον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ὥστ΄</a:t>
            </a:r>
            <a:r>
              <a:rPr lang="el-GR" sz="2000" dirty="0"/>
              <a:t> ἐς </a:t>
            </a:r>
            <a:r>
              <a:rPr lang="el-GR" sz="2000" dirty="0" err="1"/>
              <a:t>τυράννους</a:t>
            </a:r>
            <a:r>
              <a:rPr lang="el-GR" sz="2000" dirty="0"/>
              <a:t> ἄνδρας </a:t>
            </a:r>
            <a:r>
              <a:rPr lang="el-GR" sz="2000" dirty="0" err="1"/>
              <a:t>ἐξαμαρτάνειν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σὺ γὰρ </a:t>
            </a:r>
            <a:r>
              <a:rPr lang="el-GR" sz="2000" dirty="0" err="1"/>
              <a:t>τί</a:t>
            </a:r>
            <a:r>
              <a:rPr lang="el-GR" sz="2000" dirty="0"/>
              <a:t> </a:t>
            </a:r>
            <a:r>
              <a:rPr lang="el-GR" sz="2000" dirty="0" err="1"/>
              <a:t>μ΄</a:t>
            </a:r>
            <a:r>
              <a:rPr lang="el-GR" sz="2000" dirty="0"/>
              <a:t> </a:t>
            </a:r>
            <a:r>
              <a:rPr lang="el-GR" sz="2000" dirty="0" err="1"/>
              <a:t>ἠδίκηκας</a:t>
            </a:r>
            <a:r>
              <a:rPr lang="el-GR" sz="2000" dirty="0"/>
              <a:t>; </a:t>
            </a:r>
            <a:r>
              <a:rPr lang="el-GR" sz="2000" u="sng" dirty="0" err="1"/>
              <a:t>ἐξέδου</a:t>
            </a:r>
            <a:r>
              <a:rPr lang="el-GR" sz="2000" dirty="0"/>
              <a:t> κόρην</a:t>
            </a:r>
          </a:p>
          <a:p>
            <a:pPr marL="0" indent="0">
              <a:buNone/>
            </a:pPr>
            <a:r>
              <a:rPr lang="el-GR" sz="2000" u="sng" dirty="0" err="1"/>
              <a:t>ὅτῳ</a:t>
            </a:r>
            <a:r>
              <a:rPr lang="el-GR" sz="2000" dirty="0"/>
              <a:t> σε </a:t>
            </a:r>
            <a:r>
              <a:rPr lang="el-GR" sz="2000" dirty="0" err="1"/>
              <a:t>θυμὸς</a:t>
            </a:r>
            <a:r>
              <a:rPr lang="el-GR" sz="2000" dirty="0"/>
              <a:t> </a:t>
            </a:r>
            <a:r>
              <a:rPr lang="el-GR" sz="2000" dirty="0" err="1"/>
              <a:t>ἦγεν</a:t>
            </a:r>
            <a:r>
              <a:rPr lang="el-GR" sz="2000" dirty="0"/>
              <a:t>. </a:t>
            </a: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ἐμὸν</a:t>
            </a:r>
            <a:r>
              <a:rPr lang="el-GR" sz="2000" dirty="0"/>
              <a:t> πόσιν (310)</a:t>
            </a:r>
          </a:p>
          <a:p>
            <a:pPr marL="0" indent="0">
              <a:buNone/>
            </a:pPr>
            <a:r>
              <a:rPr lang="el-GR" sz="2000" dirty="0" err="1"/>
              <a:t>μισῶ</a:t>
            </a:r>
            <a:r>
              <a:rPr lang="el-GR" sz="2000" dirty="0"/>
              <a:t>· σὺ </a:t>
            </a:r>
            <a:r>
              <a:rPr lang="el-GR" sz="2000" dirty="0" err="1"/>
              <a:t>δ΄͵</a:t>
            </a:r>
            <a:r>
              <a:rPr lang="el-GR" sz="2000" dirty="0"/>
              <a:t> </a:t>
            </a:r>
            <a:r>
              <a:rPr lang="el-GR" sz="2000" dirty="0" err="1"/>
              <a:t>οἶμαι͵</a:t>
            </a:r>
            <a:r>
              <a:rPr lang="el-GR" sz="2000" dirty="0"/>
              <a:t> </a:t>
            </a:r>
            <a:r>
              <a:rPr lang="el-GR" sz="2000" dirty="0" err="1"/>
              <a:t>σωφρονῶν</a:t>
            </a:r>
            <a:r>
              <a:rPr lang="el-GR" sz="2000" dirty="0"/>
              <a:t> </a:t>
            </a:r>
            <a:r>
              <a:rPr lang="el-GR" sz="2000" u="sng" dirty="0" err="1"/>
              <a:t>ἔδρας</a:t>
            </a:r>
            <a:r>
              <a:rPr lang="el-GR" sz="2000" dirty="0"/>
              <a:t> </a:t>
            </a:r>
            <a:r>
              <a:rPr lang="el-GR" sz="2000" dirty="0" err="1"/>
              <a:t>τάδε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καὶ νῦν τὸ μὲν </a:t>
            </a:r>
            <a:r>
              <a:rPr lang="el-GR" sz="2000" dirty="0" err="1"/>
              <a:t>σὸν</a:t>
            </a:r>
            <a:r>
              <a:rPr lang="el-GR" sz="2000" dirty="0"/>
              <a:t> οὐ </a:t>
            </a:r>
            <a:r>
              <a:rPr lang="el-GR" sz="2000" dirty="0" err="1"/>
              <a:t>φθονῶ</a:t>
            </a:r>
            <a:r>
              <a:rPr lang="el-GR" sz="2000" dirty="0"/>
              <a:t> καλῶς ἔχειν·</a:t>
            </a:r>
          </a:p>
          <a:p>
            <a:pPr marL="0" indent="0">
              <a:buNone/>
            </a:pPr>
            <a:r>
              <a:rPr lang="el-GR" sz="2000" dirty="0" err="1"/>
              <a:t>νυμφεύετ΄͵</a:t>
            </a:r>
            <a:r>
              <a:rPr lang="el-GR" sz="2000" dirty="0"/>
              <a:t> </a:t>
            </a:r>
            <a:r>
              <a:rPr lang="el-GR" sz="2000" u="sng" dirty="0"/>
              <a:t>εὖ </a:t>
            </a:r>
            <a:r>
              <a:rPr lang="el-GR" sz="2000" u="sng" dirty="0" err="1"/>
              <a:t>πράσσοιτε</a:t>
            </a:r>
            <a:r>
              <a:rPr lang="el-GR" sz="2000" dirty="0"/>
              <a:t>· </a:t>
            </a:r>
            <a:r>
              <a:rPr lang="el-GR" sz="2000" dirty="0" err="1"/>
              <a:t>τήνδε</a:t>
            </a:r>
            <a:r>
              <a:rPr lang="el-GR" sz="2000" dirty="0"/>
              <a:t> δὲ </a:t>
            </a:r>
            <a:r>
              <a:rPr lang="el-GR" sz="2000" dirty="0" err="1"/>
              <a:t>χθόνα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ἐᾶτέ</a:t>
            </a:r>
            <a:r>
              <a:rPr lang="el-GR" sz="2000" dirty="0"/>
              <a:t> </a:t>
            </a:r>
            <a:r>
              <a:rPr lang="el-GR" sz="2000" dirty="0" err="1"/>
              <a:t>μ΄</a:t>
            </a:r>
            <a:r>
              <a:rPr lang="el-GR" sz="2000" dirty="0"/>
              <a:t> οἰκεῖν. καὶ γὰρ </a:t>
            </a:r>
            <a:r>
              <a:rPr lang="el-GR" sz="2000" dirty="0" err="1"/>
              <a:t>ἠδικημένοι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σιγησόμεσθα͵</a:t>
            </a:r>
            <a:r>
              <a:rPr lang="el-GR" sz="2000" dirty="0"/>
              <a:t> </a:t>
            </a:r>
            <a:r>
              <a:rPr lang="el-GR" sz="2000" dirty="0" err="1"/>
              <a:t>κρεισσόνων</a:t>
            </a:r>
            <a:r>
              <a:rPr lang="el-GR" sz="2000" dirty="0"/>
              <a:t> </a:t>
            </a:r>
            <a:r>
              <a:rPr lang="el-GR" sz="2000" dirty="0" err="1"/>
              <a:t>νικώμενοι</a:t>
            </a:r>
            <a:r>
              <a:rPr lang="el-GR" sz="2000" dirty="0" smtClean="0"/>
              <a:t>. (315)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71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316-323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err="1"/>
              <a:t>Κρ</a:t>
            </a:r>
            <a:r>
              <a:rPr lang="el-GR" sz="2000" b="1" dirty="0"/>
              <a:t>.</a:t>
            </a:r>
            <a:r>
              <a:rPr lang="el-GR" sz="2000" dirty="0"/>
              <a:t> </a:t>
            </a:r>
            <a:r>
              <a:rPr lang="el-GR" sz="2000" dirty="0" err="1"/>
              <a:t>λέγεις</a:t>
            </a:r>
            <a:r>
              <a:rPr lang="el-GR" sz="2000" dirty="0"/>
              <a:t> </a:t>
            </a:r>
            <a:r>
              <a:rPr lang="el-GR" sz="2000" dirty="0" err="1"/>
              <a:t>ἀκοῦσαι</a:t>
            </a:r>
            <a:r>
              <a:rPr lang="el-GR" sz="2000" dirty="0"/>
              <a:t> </a:t>
            </a:r>
            <a:r>
              <a:rPr lang="el-GR" sz="2000" dirty="0" err="1"/>
              <a:t>μαλθάκ΄͵</a:t>
            </a:r>
            <a:r>
              <a:rPr lang="el-GR" sz="2000" dirty="0"/>
              <a:t> </a:t>
            </a: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ἔσω</a:t>
            </a:r>
            <a:r>
              <a:rPr lang="el-GR" sz="2000" dirty="0"/>
              <a:t> </a:t>
            </a:r>
            <a:r>
              <a:rPr lang="el-GR" sz="2000" dirty="0" err="1"/>
              <a:t>φρενῶν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ὀρρωδία</a:t>
            </a:r>
            <a:r>
              <a:rPr lang="el-GR" sz="2000" dirty="0"/>
              <a:t> μοι μή τι </a:t>
            </a:r>
            <a:r>
              <a:rPr lang="el-GR" sz="2000" dirty="0" err="1"/>
              <a:t>βουλεύσῃς</a:t>
            </a:r>
            <a:r>
              <a:rPr lang="el-GR" sz="2000" dirty="0"/>
              <a:t> </a:t>
            </a:r>
            <a:r>
              <a:rPr lang="el-GR" sz="2000" dirty="0" err="1"/>
              <a:t>κακόν͵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τόσῳ</a:t>
            </a:r>
            <a:r>
              <a:rPr lang="el-GR" sz="2000" dirty="0"/>
              <a:t> δέ </a:t>
            </a:r>
            <a:r>
              <a:rPr lang="el-GR" sz="2000" dirty="0" err="1"/>
              <a:t>γ΄</a:t>
            </a:r>
            <a:r>
              <a:rPr lang="el-GR" sz="2000" dirty="0"/>
              <a:t> </a:t>
            </a:r>
            <a:r>
              <a:rPr lang="el-GR" sz="2000" dirty="0" err="1"/>
              <a:t>ἧσσον</a:t>
            </a:r>
            <a:r>
              <a:rPr lang="el-GR" sz="2000" dirty="0"/>
              <a:t> ἢ </a:t>
            </a:r>
            <a:r>
              <a:rPr lang="el-GR" sz="2000" u="sng" dirty="0" err="1"/>
              <a:t>πάρος</a:t>
            </a:r>
            <a:r>
              <a:rPr lang="el-GR" sz="2000" dirty="0"/>
              <a:t> </a:t>
            </a:r>
            <a:r>
              <a:rPr lang="el-GR" sz="2000" dirty="0" err="1"/>
              <a:t>πέποιθά</a:t>
            </a:r>
            <a:r>
              <a:rPr lang="el-GR" sz="2000" dirty="0"/>
              <a:t> σοι·</a:t>
            </a:r>
          </a:p>
          <a:p>
            <a:pPr marL="0" indent="0">
              <a:buNone/>
            </a:pPr>
            <a:r>
              <a:rPr lang="el-GR" sz="2000" dirty="0"/>
              <a:t>γυνὴ γὰρ </a:t>
            </a:r>
            <a:r>
              <a:rPr lang="el-GR" sz="2000" dirty="0" err="1"/>
              <a:t>ὀξύθυμος͵</a:t>
            </a:r>
            <a:r>
              <a:rPr lang="el-GR" sz="2000" dirty="0"/>
              <a:t> ὡς δ΄ αὔτως </a:t>
            </a:r>
            <a:r>
              <a:rPr lang="el-GR" sz="2000" dirty="0" err="1"/>
              <a:t>ἀνήρ͵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ῥᾴων</a:t>
            </a:r>
            <a:r>
              <a:rPr lang="el-GR" sz="2000" dirty="0"/>
              <a:t> </a:t>
            </a:r>
            <a:r>
              <a:rPr lang="el-GR" sz="2000" dirty="0" err="1"/>
              <a:t>φυλάσσειν</a:t>
            </a:r>
            <a:r>
              <a:rPr lang="el-GR" sz="2000" dirty="0"/>
              <a:t> ἢ </a:t>
            </a:r>
            <a:r>
              <a:rPr lang="el-GR" sz="2000" dirty="0" err="1"/>
              <a:t>σιωπηλὸς</a:t>
            </a:r>
            <a:r>
              <a:rPr lang="el-GR" sz="2000" dirty="0"/>
              <a:t> </a:t>
            </a:r>
            <a:r>
              <a:rPr lang="el-GR" sz="2000" dirty="0" err="1"/>
              <a:t>σοφός</a:t>
            </a:r>
            <a:r>
              <a:rPr lang="el-GR" sz="2000" dirty="0"/>
              <a:t>. 320</a:t>
            </a:r>
          </a:p>
          <a:p>
            <a:pPr marL="0" indent="0">
              <a:buNone/>
            </a:pP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ἔξιθ΄</a:t>
            </a:r>
            <a:r>
              <a:rPr lang="el-GR" sz="2000" dirty="0"/>
              <a:t> ὡς </a:t>
            </a:r>
            <a:r>
              <a:rPr lang="el-GR" sz="2000" dirty="0" err="1"/>
              <a:t>τάχιστα͵</a:t>
            </a:r>
            <a:r>
              <a:rPr lang="el-GR" sz="2000" dirty="0"/>
              <a:t> μὴ </a:t>
            </a:r>
            <a:r>
              <a:rPr lang="el-GR" sz="2000" dirty="0" err="1"/>
              <a:t>λόγους</a:t>
            </a:r>
            <a:r>
              <a:rPr lang="el-GR" sz="2000" dirty="0"/>
              <a:t> </a:t>
            </a:r>
            <a:r>
              <a:rPr lang="el-GR" sz="2000" dirty="0" err="1"/>
              <a:t>λέγε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ὡς </a:t>
            </a:r>
            <a:r>
              <a:rPr lang="el-GR" sz="2000" dirty="0" err="1"/>
              <a:t>ταῦτ΄</a:t>
            </a:r>
            <a:r>
              <a:rPr lang="el-GR" sz="2000" dirty="0"/>
              <a:t> </a:t>
            </a:r>
            <a:r>
              <a:rPr lang="el-GR" sz="2000" u="sng" dirty="0" err="1"/>
              <a:t>ἄραρε</a:t>
            </a:r>
            <a:r>
              <a:rPr lang="el-GR" sz="2000" dirty="0" err="1"/>
              <a:t>͵</a:t>
            </a:r>
            <a:r>
              <a:rPr lang="el-GR" sz="2000" dirty="0"/>
              <a:t> κοὐκ </a:t>
            </a:r>
            <a:r>
              <a:rPr lang="el-GR" sz="2000" dirty="0" err="1"/>
              <a:t>ἔχεις</a:t>
            </a:r>
            <a:r>
              <a:rPr lang="el-GR" sz="2000" dirty="0"/>
              <a:t> </a:t>
            </a:r>
            <a:r>
              <a:rPr lang="el-GR" sz="2000" dirty="0" err="1"/>
              <a:t>τέχνην</a:t>
            </a:r>
            <a:r>
              <a:rPr lang="el-GR" sz="2000" dirty="0"/>
              <a:t> ὅπως</a:t>
            </a:r>
          </a:p>
          <a:p>
            <a:pPr marL="0" indent="0">
              <a:buNone/>
            </a:pPr>
            <a:r>
              <a:rPr lang="el-GR" sz="2000" dirty="0" err="1"/>
              <a:t>μενεῖς</a:t>
            </a:r>
            <a:r>
              <a:rPr lang="el-GR" sz="2000" dirty="0"/>
              <a:t> </a:t>
            </a:r>
            <a:r>
              <a:rPr lang="el-GR" sz="2000" dirty="0" err="1"/>
              <a:t>παρ΄</a:t>
            </a:r>
            <a:r>
              <a:rPr lang="el-GR" sz="2000" dirty="0"/>
              <a:t> ἡμῖν οὖσα </a:t>
            </a:r>
            <a:r>
              <a:rPr lang="el-GR" sz="2000" dirty="0" err="1"/>
              <a:t>δυσμενὴς</a:t>
            </a:r>
            <a:r>
              <a:rPr lang="el-GR" sz="2000" dirty="0"/>
              <a:t> ἐμοί.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2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267-323 της </a:t>
            </a:r>
            <a:r>
              <a:rPr lang="el-GR" i="1" dirty="0"/>
              <a:t>Μήδειας</a:t>
            </a:r>
            <a:r>
              <a:rPr lang="el-GR" dirty="0"/>
              <a:t>, καθώς και βασικών σημείων για την πραγματολογική ερμηνεία του κειμένου.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267-323, καθώς και σύντομες </a:t>
            </a:r>
            <a:r>
              <a:rPr lang="el-GR" dirty="0" err="1"/>
              <a:t>ερωταπαντήσεις</a:t>
            </a:r>
            <a:r>
              <a:rPr lang="el-GR" dirty="0"/>
              <a:t> με σκοπό την κατανόησή </a:t>
            </a:r>
            <a:r>
              <a:rPr lang="el-GR" dirty="0" smtClean="0"/>
              <a:t>τους</a:t>
            </a:r>
            <a:r>
              <a:rPr lang="en-US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267-323</a:t>
            </a:r>
            <a:r>
              <a:rPr lang="el-GR" dirty="0" smtClean="0"/>
              <a:t>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267-275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</a:t>
            </a:r>
            <a:r>
              <a:rPr lang="el-GR" sz="2800" dirty="0" err="1"/>
              <a:t>δράσω</a:t>
            </a:r>
            <a:r>
              <a:rPr lang="el-GR" sz="2800" dirty="0"/>
              <a:t> </a:t>
            </a:r>
            <a:r>
              <a:rPr lang="el-GR" sz="2800" dirty="0" err="1"/>
              <a:t>τάδ΄</a:t>
            </a:r>
            <a:r>
              <a:rPr lang="el-GR" sz="2800" dirty="0"/>
              <a:t>· </a:t>
            </a:r>
            <a:r>
              <a:rPr lang="el-GR" sz="2800" dirty="0" err="1"/>
              <a:t>ἐνδίκως</a:t>
            </a:r>
            <a:r>
              <a:rPr lang="el-GR" sz="2800" dirty="0"/>
              <a:t> γὰρ </a:t>
            </a:r>
            <a:r>
              <a:rPr lang="el-GR" sz="2800" u="sng" dirty="0" err="1"/>
              <a:t>ἐκτείσῃ</a:t>
            </a:r>
            <a:r>
              <a:rPr lang="el-GR" sz="2800" dirty="0"/>
              <a:t> </a:t>
            </a:r>
            <a:r>
              <a:rPr lang="el-GR" sz="2800" dirty="0" err="1"/>
              <a:t>πόσιν͵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Μήδεια</a:t>
            </a:r>
            <a:r>
              <a:rPr lang="el-GR" sz="2800" dirty="0"/>
              <a:t>. </a:t>
            </a:r>
            <a:r>
              <a:rPr lang="el-GR" sz="2800" u="sng" dirty="0" err="1"/>
              <a:t>πενθεῖν</a:t>
            </a:r>
            <a:r>
              <a:rPr lang="el-GR" sz="2800" u="sng" dirty="0"/>
              <a:t> δ΄ </a:t>
            </a:r>
            <a:r>
              <a:rPr lang="el-GR" sz="2800" u="sng" dirty="0" err="1"/>
              <a:t>οὔ</a:t>
            </a:r>
            <a:r>
              <a:rPr lang="el-GR" sz="2800" u="sng" dirty="0"/>
              <a:t> σε </a:t>
            </a:r>
            <a:r>
              <a:rPr lang="el-GR" sz="2800" u="sng" dirty="0" err="1"/>
              <a:t>θαυμάζω</a:t>
            </a:r>
            <a:r>
              <a:rPr lang="el-GR" sz="2800" u="sng" dirty="0"/>
              <a:t> </a:t>
            </a:r>
            <a:r>
              <a:rPr lang="el-GR" sz="2800" u="sng" dirty="0" err="1"/>
              <a:t>τύχας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ὁρῶ δὲ καὶ </a:t>
            </a:r>
            <a:r>
              <a:rPr lang="el-GR" sz="2800" dirty="0" err="1"/>
              <a:t>Κρέοντα͵</a:t>
            </a:r>
            <a:r>
              <a:rPr lang="el-GR" sz="2800" dirty="0"/>
              <a:t> </a:t>
            </a:r>
            <a:r>
              <a:rPr lang="el-GR" sz="2800" dirty="0" err="1"/>
              <a:t>τῆσδ΄</a:t>
            </a:r>
            <a:r>
              <a:rPr lang="el-GR" sz="2800" dirty="0"/>
              <a:t> </a:t>
            </a:r>
            <a:r>
              <a:rPr lang="el-GR" sz="2800" dirty="0" err="1"/>
              <a:t>ἄνακτα</a:t>
            </a:r>
            <a:r>
              <a:rPr lang="el-GR" sz="2800" dirty="0"/>
              <a:t> </a:t>
            </a:r>
            <a:r>
              <a:rPr lang="el-GR" sz="2800" dirty="0" err="1"/>
              <a:t>γῆς͵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στείχοντα</a:t>
            </a:r>
            <a:r>
              <a:rPr lang="el-GR" sz="2800" dirty="0" err="1"/>
              <a:t>͵</a:t>
            </a:r>
            <a:r>
              <a:rPr lang="el-GR" sz="2800" dirty="0"/>
              <a:t> </a:t>
            </a:r>
            <a:r>
              <a:rPr lang="el-GR" sz="2800" dirty="0" err="1"/>
              <a:t>καινῶν</a:t>
            </a:r>
            <a:r>
              <a:rPr lang="el-GR" sz="2800" dirty="0"/>
              <a:t> </a:t>
            </a:r>
            <a:r>
              <a:rPr lang="el-GR" sz="2800" dirty="0" err="1"/>
              <a:t>ἄγγελον</a:t>
            </a:r>
            <a:r>
              <a:rPr lang="el-GR" sz="2800" dirty="0"/>
              <a:t> </a:t>
            </a:r>
            <a:r>
              <a:rPr lang="el-GR" sz="2800" dirty="0" err="1"/>
              <a:t>βουλευμάτων</a:t>
            </a:r>
            <a:r>
              <a:rPr lang="el-GR" sz="2800" dirty="0"/>
              <a:t>.  (270)</a:t>
            </a:r>
          </a:p>
          <a:p>
            <a:pPr marL="0" indent="0">
              <a:buNone/>
            </a:pPr>
            <a:r>
              <a:rPr lang="el-GR" sz="2800" dirty="0"/>
              <a:t> </a:t>
            </a:r>
          </a:p>
          <a:p>
            <a:pPr marL="0" indent="0">
              <a:buNone/>
            </a:pPr>
            <a:r>
              <a:rPr lang="el-GR" sz="2800" dirty="0"/>
              <a:t>ΚΡΕΩΝ</a:t>
            </a:r>
          </a:p>
          <a:p>
            <a:pPr marL="0" indent="0">
              <a:buNone/>
            </a:pPr>
            <a:r>
              <a:rPr lang="el-GR" sz="2800" dirty="0"/>
              <a:t>σὲ τὴν </a:t>
            </a:r>
            <a:r>
              <a:rPr lang="el-GR" sz="2800" dirty="0" err="1"/>
              <a:t>σκυθρωπὸν</a:t>
            </a:r>
            <a:r>
              <a:rPr lang="el-GR" sz="2800" dirty="0"/>
              <a:t> καὶ </a:t>
            </a:r>
            <a:r>
              <a:rPr lang="el-GR" sz="2800" b="1" dirty="0" err="1"/>
              <a:t>πόσει</a:t>
            </a:r>
            <a:r>
              <a:rPr lang="el-GR" sz="2800" dirty="0"/>
              <a:t> </a:t>
            </a:r>
            <a:r>
              <a:rPr lang="el-GR" sz="2800" u="sng" dirty="0" err="1"/>
              <a:t>θυμουμένην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Μήδει’ἀνεῖπον</a:t>
            </a:r>
            <a:r>
              <a:rPr lang="el-GR" sz="2800" dirty="0"/>
              <a:t> </a:t>
            </a:r>
            <a:r>
              <a:rPr lang="el-GR" sz="2800" dirty="0" err="1"/>
              <a:t>τῆσδε</a:t>
            </a:r>
            <a:r>
              <a:rPr lang="el-GR" sz="2800" dirty="0"/>
              <a:t> γῆς </a:t>
            </a:r>
            <a:r>
              <a:rPr lang="el-GR" sz="2800" dirty="0" err="1"/>
              <a:t>ἔξω</a:t>
            </a:r>
            <a:r>
              <a:rPr lang="el-GR" sz="2800" dirty="0"/>
              <a:t> </a:t>
            </a:r>
            <a:r>
              <a:rPr lang="el-GR" sz="2800" dirty="0" err="1"/>
              <a:t>περᾶν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φυγάδα͵</a:t>
            </a:r>
            <a:r>
              <a:rPr lang="el-GR" sz="2800" dirty="0"/>
              <a:t> </a:t>
            </a:r>
            <a:r>
              <a:rPr lang="el-GR" sz="2800" dirty="0" err="1"/>
              <a:t>λαβοῦσαν</a:t>
            </a:r>
            <a:r>
              <a:rPr lang="el-GR" sz="2800" dirty="0"/>
              <a:t> </a:t>
            </a:r>
            <a:r>
              <a:rPr lang="el-GR" sz="2800" dirty="0" err="1"/>
              <a:t>δισσὰ</a:t>
            </a:r>
            <a:r>
              <a:rPr lang="el-GR" sz="2800" dirty="0"/>
              <a:t> σὺν </a:t>
            </a:r>
            <a:r>
              <a:rPr lang="el-GR" sz="2800" dirty="0" err="1"/>
              <a:t>σαυτῇ</a:t>
            </a:r>
            <a:r>
              <a:rPr lang="el-GR" sz="2800" dirty="0"/>
              <a:t> </a:t>
            </a:r>
            <a:r>
              <a:rPr lang="el-GR" sz="2800" dirty="0" err="1"/>
              <a:t>τέκνα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καὶ μή τι </a:t>
            </a:r>
            <a:r>
              <a:rPr lang="el-GR" sz="2800" b="1" dirty="0" err="1"/>
              <a:t>μέλλειν</a:t>
            </a:r>
            <a:r>
              <a:rPr lang="el-GR" sz="2800" dirty="0"/>
              <a:t>· ὡς ἐγὼ </a:t>
            </a:r>
            <a:r>
              <a:rPr lang="el-GR" sz="2800" u="sng" dirty="0" err="1"/>
              <a:t>βραβεὺς</a:t>
            </a:r>
            <a:r>
              <a:rPr lang="el-GR" sz="2800" dirty="0"/>
              <a:t> </a:t>
            </a:r>
            <a:r>
              <a:rPr lang="el-GR" sz="2800" dirty="0" err="1"/>
              <a:t>λόγου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τοῦδ΄</a:t>
            </a:r>
            <a:r>
              <a:rPr lang="el-GR" sz="2800" dirty="0"/>
              <a:t> </a:t>
            </a:r>
            <a:r>
              <a:rPr lang="el-GR" sz="2800" dirty="0" err="1"/>
              <a:t>εἰμί͵</a:t>
            </a:r>
            <a:r>
              <a:rPr lang="el-GR" sz="2800" dirty="0"/>
              <a:t> κοὐκ </a:t>
            </a:r>
            <a:r>
              <a:rPr lang="el-GR" sz="2800" dirty="0" err="1"/>
              <a:t>ἄπειμι</a:t>
            </a:r>
            <a:r>
              <a:rPr lang="el-GR" sz="2800" dirty="0"/>
              <a:t> πρὸς </a:t>
            </a:r>
            <a:r>
              <a:rPr lang="el-GR" sz="2800" dirty="0" err="1"/>
              <a:t>δόμους</a:t>
            </a:r>
            <a:r>
              <a:rPr lang="el-GR" sz="2800" dirty="0"/>
              <a:t> </a:t>
            </a:r>
            <a:r>
              <a:rPr lang="el-GR" sz="2800" dirty="0" err="1" smtClean="0"/>
              <a:t>πάλιν</a:t>
            </a:r>
            <a:r>
              <a:rPr lang="el-GR" sz="2800" dirty="0" smtClean="0"/>
              <a:t> (275)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276-285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πρὶν ἄν σε </a:t>
            </a:r>
            <a:r>
              <a:rPr lang="el-GR" sz="2000" dirty="0" err="1"/>
              <a:t>γαίας</a:t>
            </a:r>
            <a:r>
              <a:rPr lang="el-GR" sz="2000" dirty="0"/>
              <a:t> </a:t>
            </a:r>
            <a:r>
              <a:rPr lang="el-GR" sz="2000" u="sng" dirty="0" err="1"/>
              <a:t>τερμόνων</a:t>
            </a:r>
            <a:r>
              <a:rPr lang="el-GR" sz="2000" dirty="0"/>
              <a:t> </a:t>
            </a:r>
            <a:r>
              <a:rPr lang="el-GR" sz="2000" dirty="0" err="1"/>
              <a:t>ἔξω</a:t>
            </a:r>
            <a:r>
              <a:rPr lang="el-GR" sz="2000" dirty="0"/>
              <a:t> </a:t>
            </a:r>
            <a:r>
              <a:rPr lang="el-GR" sz="2000" dirty="0" err="1"/>
              <a:t>βάλω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αἰαῖ</a:t>
            </a:r>
            <a:r>
              <a:rPr lang="el-GR" sz="2000" dirty="0"/>
              <a:t>· </a:t>
            </a:r>
            <a:r>
              <a:rPr lang="el-GR" sz="2000" u="sng" dirty="0" err="1"/>
              <a:t>πανώλης</a:t>
            </a:r>
            <a:r>
              <a:rPr lang="el-GR" sz="2000" dirty="0"/>
              <a:t> ἡ </a:t>
            </a:r>
            <a:r>
              <a:rPr lang="el-GR" sz="2000" dirty="0" err="1"/>
              <a:t>τάλαιν΄</a:t>
            </a:r>
            <a:r>
              <a:rPr lang="el-GR" sz="2000" dirty="0"/>
              <a:t> ἀπόλλυμαι.</a:t>
            </a:r>
          </a:p>
          <a:p>
            <a:pPr marL="0" indent="0">
              <a:buNone/>
            </a:pPr>
            <a:r>
              <a:rPr lang="el-GR" sz="2000" dirty="0"/>
              <a:t>ἐχθροὶ γὰρ </a:t>
            </a:r>
            <a:r>
              <a:rPr lang="el-GR" sz="2000" u="sng" dirty="0" err="1"/>
              <a:t>ἐξιᾶσι</a:t>
            </a:r>
            <a:r>
              <a:rPr lang="el-GR" sz="2000" dirty="0"/>
              <a:t> </a:t>
            </a:r>
            <a:r>
              <a:rPr lang="el-GR" sz="2000" dirty="0" err="1"/>
              <a:t>πάντα</a:t>
            </a:r>
            <a:r>
              <a:rPr lang="el-GR" sz="2000" dirty="0"/>
              <a:t> δὴ </a:t>
            </a:r>
            <a:r>
              <a:rPr lang="el-GR" sz="2000" u="sng" dirty="0" err="1"/>
              <a:t>κάλων</a:t>
            </a:r>
            <a:r>
              <a:rPr lang="el-GR" sz="2000" dirty="0" err="1"/>
              <a:t>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κοὐκ ἔστιν </a:t>
            </a:r>
            <a:r>
              <a:rPr lang="el-GR" sz="2000" dirty="0" err="1"/>
              <a:t>ἄτης</a:t>
            </a:r>
            <a:r>
              <a:rPr lang="el-GR" sz="2000" dirty="0"/>
              <a:t> </a:t>
            </a:r>
            <a:r>
              <a:rPr lang="el-GR" sz="2000" u="sng" dirty="0" err="1"/>
              <a:t>εὐπρόσοιστος</a:t>
            </a:r>
            <a:r>
              <a:rPr lang="el-GR" sz="2000" dirty="0"/>
              <a:t> </a:t>
            </a:r>
            <a:r>
              <a:rPr lang="el-GR" sz="2000" u="sng" dirty="0" err="1"/>
              <a:t>ἔκβασις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ἐρήσομαι</a:t>
            </a:r>
            <a:r>
              <a:rPr lang="el-GR" sz="2000" dirty="0"/>
              <a:t> δὲ καὶ κακῶς </a:t>
            </a:r>
            <a:r>
              <a:rPr lang="el-GR" sz="2000" b="1" dirty="0" err="1"/>
              <a:t>πάσχουσ</a:t>
            </a:r>
            <a:r>
              <a:rPr lang="el-GR" sz="2000" dirty="0" err="1"/>
              <a:t>΄</a:t>
            </a:r>
            <a:r>
              <a:rPr lang="el-GR" sz="2000" dirty="0"/>
              <a:t> ὅμως· (280)</a:t>
            </a:r>
          </a:p>
          <a:p>
            <a:pPr marL="0" indent="0">
              <a:buNone/>
            </a:pPr>
            <a:r>
              <a:rPr lang="el-GR" sz="2000" dirty="0" err="1"/>
              <a:t>τίνος</a:t>
            </a:r>
            <a:r>
              <a:rPr lang="el-GR" sz="2000" dirty="0"/>
              <a:t> </a:t>
            </a:r>
            <a:r>
              <a:rPr lang="el-GR" sz="2000" dirty="0" err="1"/>
              <a:t>μ΄</a:t>
            </a:r>
            <a:r>
              <a:rPr lang="el-GR" sz="2000" dirty="0"/>
              <a:t> </a:t>
            </a:r>
            <a:r>
              <a:rPr lang="el-GR" sz="2000" u="sng" dirty="0" err="1"/>
              <a:t>ἕκατι</a:t>
            </a:r>
            <a:r>
              <a:rPr lang="el-GR" sz="2000" dirty="0"/>
              <a:t> γῆς </a:t>
            </a:r>
            <a:r>
              <a:rPr lang="el-GR" sz="2000" dirty="0" err="1"/>
              <a:t>ἀποστέλλεις͵</a:t>
            </a:r>
            <a:r>
              <a:rPr lang="el-GR" sz="2000" dirty="0"/>
              <a:t> </a:t>
            </a:r>
            <a:r>
              <a:rPr lang="el-GR" sz="2000" dirty="0" err="1"/>
              <a:t>Κρέον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b="1" dirty="0" err="1"/>
              <a:t>Κρ</a:t>
            </a:r>
            <a:r>
              <a:rPr lang="el-GR" sz="2000" dirty="0"/>
              <a:t>. </a:t>
            </a:r>
            <a:r>
              <a:rPr lang="el-GR" sz="2000" dirty="0" err="1"/>
              <a:t>δέδοικά</a:t>
            </a:r>
            <a:r>
              <a:rPr lang="el-GR" sz="2000" dirty="0"/>
              <a:t> </a:t>
            </a:r>
            <a:r>
              <a:rPr lang="el-GR" sz="2000" dirty="0" err="1"/>
              <a:t>σ΄—οὐδὲν</a:t>
            </a:r>
            <a:r>
              <a:rPr lang="el-GR" sz="2000" dirty="0"/>
              <a:t> δεῖ </a:t>
            </a:r>
            <a:r>
              <a:rPr lang="el-GR" sz="2000" u="sng" dirty="0" err="1"/>
              <a:t>παραμπίσχειν</a:t>
            </a:r>
            <a:r>
              <a:rPr lang="el-GR" sz="2000" dirty="0"/>
              <a:t> </a:t>
            </a:r>
            <a:r>
              <a:rPr lang="el-GR" sz="2000" dirty="0" err="1"/>
              <a:t>λόγους</a:t>
            </a:r>
            <a:r>
              <a:rPr lang="el-GR" sz="2000" dirty="0"/>
              <a:t>—</a:t>
            </a:r>
          </a:p>
          <a:p>
            <a:pPr marL="0" indent="0">
              <a:buNone/>
            </a:pPr>
            <a:r>
              <a:rPr lang="el-GR" sz="2000" dirty="0"/>
              <a:t>μή μοί τι </a:t>
            </a:r>
            <a:r>
              <a:rPr lang="el-GR" sz="2000" dirty="0" err="1"/>
              <a:t>δράσῃς</a:t>
            </a:r>
            <a:r>
              <a:rPr lang="el-GR" sz="2000" dirty="0"/>
              <a:t> </a:t>
            </a:r>
            <a:r>
              <a:rPr lang="el-GR" sz="2000" dirty="0" err="1"/>
              <a:t>παῖδ΄</a:t>
            </a:r>
            <a:r>
              <a:rPr lang="el-GR" sz="2000" dirty="0"/>
              <a:t> </a:t>
            </a:r>
            <a:r>
              <a:rPr lang="el-GR" sz="2000" u="sng" dirty="0" err="1"/>
              <a:t>ἀνήκεστον</a:t>
            </a:r>
            <a:r>
              <a:rPr lang="el-GR" sz="2000" dirty="0"/>
              <a:t> </a:t>
            </a:r>
            <a:r>
              <a:rPr lang="el-GR" sz="2000" dirty="0" err="1"/>
              <a:t>κακόν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συμβάλλεται</a:t>
            </a:r>
            <a:r>
              <a:rPr lang="el-GR" sz="2000" dirty="0"/>
              <a:t> δὲ πολλὰ τοῦδε </a:t>
            </a:r>
            <a:r>
              <a:rPr lang="el-GR" sz="2000" u="sng" dirty="0" err="1"/>
              <a:t>δείγματα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σοφὴ</a:t>
            </a:r>
            <a:r>
              <a:rPr lang="el-GR" sz="2000" dirty="0"/>
              <a:t> </a:t>
            </a:r>
            <a:r>
              <a:rPr lang="el-GR" sz="2000" dirty="0" err="1"/>
              <a:t>πέφυκας</a:t>
            </a:r>
            <a:r>
              <a:rPr lang="el-GR" sz="2000" dirty="0"/>
              <a:t> καὶ κακῶν πολλῶν </a:t>
            </a:r>
            <a:r>
              <a:rPr lang="el-GR" sz="2000" u="sng" dirty="0" err="1"/>
              <a:t>ἴδρις</a:t>
            </a:r>
            <a:r>
              <a:rPr lang="el-GR" sz="2000" dirty="0" err="1" smtClean="0"/>
              <a:t>͵</a:t>
            </a:r>
            <a:r>
              <a:rPr lang="el-GR" sz="2000" dirty="0" smtClean="0"/>
              <a:t> (285)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286-295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κλύω</a:t>
            </a:r>
            <a:r>
              <a:rPr lang="el-GR" sz="2000" dirty="0"/>
              <a:t> δ΄ </a:t>
            </a:r>
            <a:r>
              <a:rPr lang="el-GR" sz="2000" dirty="0" err="1"/>
              <a:t>ἀπειλεῖν</a:t>
            </a:r>
            <a:r>
              <a:rPr lang="el-GR" sz="2000" dirty="0"/>
              <a:t> </a:t>
            </a:r>
            <a:r>
              <a:rPr lang="el-GR" sz="2000" dirty="0" err="1"/>
              <a:t>σ΄͵</a:t>
            </a:r>
            <a:r>
              <a:rPr lang="el-GR" sz="2000" dirty="0"/>
              <a:t> ὡς </a:t>
            </a:r>
            <a:r>
              <a:rPr lang="el-GR" sz="2000" dirty="0" err="1"/>
              <a:t>ἀπαγγέλλουσί</a:t>
            </a:r>
            <a:r>
              <a:rPr lang="el-GR" sz="2000" dirty="0"/>
              <a:t> </a:t>
            </a:r>
            <a:r>
              <a:rPr lang="el-GR" sz="2000" dirty="0" err="1"/>
              <a:t>μοι͵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τὸν </a:t>
            </a:r>
            <a:r>
              <a:rPr lang="el-GR" sz="2000" dirty="0" err="1"/>
              <a:t>δόντα</a:t>
            </a:r>
            <a:r>
              <a:rPr lang="el-GR" sz="2000" dirty="0"/>
              <a:t> καὶ </a:t>
            </a:r>
            <a:r>
              <a:rPr lang="el-GR" sz="2000" dirty="0" err="1"/>
              <a:t>γήμαντα</a:t>
            </a:r>
            <a:r>
              <a:rPr lang="el-GR" sz="2000" dirty="0"/>
              <a:t> καὶ </a:t>
            </a:r>
            <a:r>
              <a:rPr lang="el-GR" sz="2000" dirty="0" err="1"/>
              <a:t>γαμουμένην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δράσειν</a:t>
            </a:r>
            <a:r>
              <a:rPr lang="el-GR" sz="2000" dirty="0"/>
              <a:t> τι. </a:t>
            </a:r>
            <a:r>
              <a:rPr lang="el-GR" sz="2000" dirty="0" err="1"/>
              <a:t>ταῦτ΄</a:t>
            </a:r>
            <a:r>
              <a:rPr lang="el-GR" sz="2000" dirty="0"/>
              <a:t> οὖν πρὶν </a:t>
            </a:r>
            <a:r>
              <a:rPr lang="el-GR" sz="2000" dirty="0" err="1"/>
              <a:t>παθεῖν</a:t>
            </a:r>
            <a:r>
              <a:rPr lang="el-GR" sz="2000" dirty="0"/>
              <a:t> </a:t>
            </a:r>
            <a:r>
              <a:rPr lang="el-GR" sz="2000" dirty="0" err="1"/>
              <a:t>φυλάξομαι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κρεῖσσον</a:t>
            </a:r>
            <a:r>
              <a:rPr lang="el-GR" sz="2000" dirty="0"/>
              <a:t> δέ μοι νῦν πρός </a:t>
            </a:r>
            <a:r>
              <a:rPr lang="el-GR" sz="2000" dirty="0" err="1"/>
              <a:t>σ΄</a:t>
            </a:r>
            <a:r>
              <a:rPr lang="el-GR" sz="2000" dirty="0"/>
              <a:t> </a:t>
            </a:r>
            <a:r>
              <a:rPr lang="el-GR" sz="2000" b="1" u="sng" dirty="0" err="1"/>
              <a:t>ἀπεχθέσθαι</a:t>
            </a:r>
            <a:r>
              <a:rPr lang="el-GR" sz="2000" dirty="0" err="1"/>
              <a:t>͵</a:t>
            </a:r>
            <a:r>
              <a:rPr lang="el-GR" sz="2000" dirty="0"/>
              <a:t> </a:t>
            </a:r>
            <a:r>
              <a:rPr lang="el-GR" sz="2000" dirty="0" err="1"/>
              <a:t>γύναι͵</a:t>
            </a:r>
            <a:r>
              <a:rPr lang="el-GR" sz="2000" dirty="0"/>
              <a:t> (290)</a:t>
            </a:r>
          </a:p>
          <a:p>
            <a:pPr marL="0" indent="0">
              <a:buNone/>
            </a:pPr>
            <a:r>
              <a:rPr lang="el-GR" sz="2000" dirty="0"/>
              <a:t>ἢ </a:t>
            </a:r>
            <a:r>
              <a:rPr lang="el-GR" sz="2000" dirty="0" err="1"/>
              <a:t>μαλθακισθένθ΄</a:t>
            </a:r>
            <a:r>
              <a:rPr lang="el-GR" sz="2000" dirty="0"/>
              <a:t> ὕστερον </a:t>
            </a:r>
            <a:r>
              <a:rPr lang="el-GR" sz="2000" dirty="0" err="1"/>
              <a:t>μέγα</a:t>
            </a:r>
            <a:r>
              <a:rPr lang="el-GR" sz="2000" dirty="0"/>
              <a:t> </a:t>
            </a:r>
            <a:r>
              <a:rPr lang="el-GR" sz="2000" dirty="0" err="1"/>
              <a:t>στένειν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φεῦ</a:t>
            </a:r>
            <a:r>
              <a:rPr lang="el-GR" sz="2000" dirty="0"/>
              <a:t> </a:t>
            </a:r>
            <a:r>
              <a:rPr lang="el-GR" sz="2000" dirty="0" err="1"/>
              <a:t>φεῦ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οὐ νῦν </a:t>
            </a:r>
            <a:r>
              <a:rPr lang="el-GR" sz="2000" b="1" dirty="0"/>
              <a:t>με</a:t>
            </a:r>
            <a:r>
              <a:rPr lang="el-GR" sz="2000" dirty="0"/>
              <a:t> </a:t>
            </a:r>
            <a:r>
              <a:rPr lang="el-GR" sz="2000" dirty="0" err="1"/>
              <a:t>πρῶτον͵</a:t>
            </a:r>
            <a:r>
              <a:rPr lang="el-GR" sz="2000" dirty="0"/>
              <a:t> ἀλλὰ </a:t>
            </a:r>
            <a:r>
              <a:rPr lang="el-GR" sz="2000" dirty="0" err="1"/>
              <a:t>πολλάκις͵</a:t>
            </a:r>
            <a:r>
              <a:rPr lang="el-GR" sz="2000" dirty="0"/>
              <a:t> </a:t>
            </a:r>
            <a:r>
              <a:rPr lang="el-GR" sz="2000" dirty="0" err="1"/>
              <a:t>Κρέον͵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ἔβλαψε</a:t>
            </a:r>
            <a:r>
              <a:rPr lang="el-GR" sz="2000" dirty="0"/>
              <a:t> </a:t>
            </a:r>
            <a:r>
              <a:rPr lang="el-GR" sz="2000" dirty="0" err="1"/>
              <a:t>δόξα</a:t>
            </a:r>
            <a:r>
              <a:rPr lang="el-GR" sz="2000" dirty="0"/>
              <a:t> </a:t>
            </a:r>
            <a:r>
              <a:rPr lang="el-GR" sz="2000" dirty="0" err="1"/>
              <a:t>μεγάλα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u="sng" dirty="0" err="1"/>
              <a:t>εἴργασται</a:t>
            </a:r>
            <a:r>
              <a:rPr lang="el-GR" sz="2000" dirty="0"/>
              <a:t> </a:t>
            </a:r>
            <a:r>
              <a:rPr lang="el-GR" sz="2000" dirty="0" err="1"/>
              <a:t>κακά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χρὴ δ΄ </a:t>
            </a:r>
            <a:r>
              <a:rPr lang="el-GR" sz="2000" dirty="0" err="1"/>
              <a:t>οὔποθ΄</a:t>
            </a:r>
            <a:r>
              <a:rPr lang="el-GR" sz="2000" dirty="0"/>
              <a:t> ὅστις </a:t>
            </a:r>
            <a:r>
              <a:rPr lang="el-GR" sz="2000" u="sng" dirty="0" err="1"/>
              <a:t>ἀρτίφρων</a:t>
            </a:r>
            <a:r>
              <a:rPr lang="el-GR" sz="2000" dirty="0"/>
              <a:t> </a:t>
            </a:r>
            <a:r>
              <a:rPr lang="el-GR" sz="2000" dirty="0" err="1"/>
              <a:t>πέφυκ΄</a:t>
            </a:r>
            <a:r>
              <a:rPr lang="el-GR" sz="2000" dirty="0"/>
              <a:t> ἀνὴρ</a:t>
            </a:r>
          </a:p>
          <a:p>
            <a:pPr marL="0" indent="0">
              <a:buNone/>
            </a:pPr>
            <a:r>
              <a:rPr lang="el-GR" sz="2000" dirty="0" err="1"/>
              <a:t>παῖδας</a:t>
            </a:r>
            <a:r>
              <a:rPr lang="el-GR" sz="2000" dirty="0"/>
              <a:t> </a:t>
            </a:r>
            <a:r>
              <a:rPr lang="el-GR" sz="2000" dirty="0" err="1"/>
              <a:t>περισσῶς</a:t>
            </a:r>
            <a:r>
              <a:rPr lang="el-GR" sz="2000" dirty="0"/>
              <a:t> </a:t>
            </a:r>
            <a:r>
              <a:rPr lang="el-GR" sz="2000" dirty="0" err="1"/>
              <a:t>ἐκδιδάσκεσθαι</a:t>
            </a:r>
            <a:r>
              <a:rPr lang="el-GR" sz="2000" dirty="0"/>
              <a:t> </a:t>
            </a:r>
            <a:r>
              <a:rPr lang="el-GR" sz="2000" dirty="0" err="1"/>
              <a:t>σοφούς</a:t>
            </a:r>
            <a:r>
              <a:rPr lang="el-GR" sz="2000" dirty="0" smtClean="0"/>
              <a:t>· (295)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72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702</Words>
  <Application>Microsoft Office PowerPoint</Application>
  <PresentationFormat>Προβολή στην οθόνη (4:3)</PresentationFormat>
  <Paragraphs>117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267-275</vt:lpstr>
      <vt:lpstr>Στίχοι 276-285</vt:lpstr>
      <vt:lpstr>Στίχοι 286-295</vt:lpstr>
      <vt:lpstr>Στίχοι 296-305</vt:lpstr>
      <vt:lpstr>Στίχοι 306-315</vt:lpstr>
      <vt:lpstr>Στίχοι 316-323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2014-12-06T10:44:08Z</dcterms:modified>
</cp:coreProperties>
</file>