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340" r:id="rId6"/>
    <p:sldId id="389" r:id="rId7"/>
    <p:sldId id="390" r:id="rId8"/>
    <p:sldId id="391" r:id="rId9"/>
    <p:sldId id="363" r:id="rId10"/>
    <p:sldId id="392" r:id="rId11"/>
    <p:sldId id="364" r:id="rId12"/>
    <p:sldId id="366" r:id="rId13"/>
    <p:sldId id="365" r:id="rId14"/>
    <p:sldId id="367" r:id="rId15"/>
    <p:sldId id="420" r:id="rId16"/>
    <p:sldId id="419" r:id="rId17"/>
    <p:sldId id="421" r:id="rId18"/>
    <p:sldId id="422" r:id="rId19"/>
    <p:sldId id="439" r:id="rId20"/>
    <p:sldId id="424" r:id="rId21"/>
    <p:sldId id="440" r:id="rId22"/>
    <p:sldId id="425" r:id="rId23"/>
    <p:sldId id="441" r:id="rId24"/>
    <p:sldId id="442" r:id="rId25"/>
    <p:sldId id="426" r:id="rId26"/>
    <p:sldId id="443" r:id="rId27"/>
    <p:sldId id="444" r:id="rId28"/>
    <p:sldId id="427" r:id="rId29"/>
    <p:sldId id="445" r:id="rId30"/>
    <p:sldId id="436" r:id="rId31"/>
    <p:sldId id="437" r:id="rId32"/>
    <p:sldId id="429" r:id="rId33"/>
    <p:sldId id="430" r:id="rId34"/>
    <p:sldId id="431" r:id="rId35"/>
    <p:sldId id="446" r:id="rId36"/>
    <p:sldId id="432" r:id="rId37"/>
    <p:sldId id="447" r:id="rId38"/>
    <p:sldId id="448" r:id="rId39"/>
    <p:sldId id="433" r:id="rId40"/>
    <p:sldId id="449" r:id="rId41"/>
    <p:sldId id="434" r:id="rId42"/>
    <p:sldId id="450" r:id="rId43"/>
    <p:sldId id="451" r:id="rId44"/>
    <p:sldId id="452" r:id="rId45"/>
    <p:sldId id="435" r:id="rId46"/>
    <p:sldId id="453" r:id="rId47"/>
    <p:sldId id="456" r:id="rId48"/>
    <p:sldId id="461" r:id="rId49"/>
    <p:sldId id="454" r:id="rId50"/>
    <p:sldId id="438" r:id="rId51"/>
    <p:sldId id="460" r:id="rId52"/>
    <p:sldId id="457" r:id="rId53"/>
    <p:sldId id="458" r:id="rId54"/>
    <p:sldId id="459" r:id="rId55"/>
    <p:sldId id="393" r:id="rId56"/>
    <p:sldId id="371" r:id="rId57"/>
    <p:sldId id="394" r:id="rId58"/>
    <p:sldId id="372" r:id="rId59"/>
    <p:sldId id="395" r:id="rId60"/>
    <p:sldId id="396" r:id="rId61"/>
    <p:sldId id="373" r:id="rId62"/>
    <p:sldId id="375" r:id="rId63"/>
    <p:sldId id="374" r:id="rId64"/>
    <p:sldId id="376" r:id="rId65"/>
    <p:sldId id="384" r:id="rId66"/>
    <p:sldId id="398" r:id="rId67"/>
    <p:sldId id="386" r:id="rId68"/>
    <p:sldId id="455" r:id="rId69"/>
    <p:sldId id="462" r:id="rId70"/>
    <p:sldId id="463" r:id="rId71"/>
    <p:sldId id="418" r:id="rId72"/>
  </p:sldIdLst>
  <p:sldSz cx="12192000" cy="6858000"/>
  <p:notesSz cx="6797675" cy="992632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65578" autoAdjust="0"/>
  </p:normalViewPr>
  <p:slideViewPr>
    <p:cSldViewPr>
      <p:cViewPr varScale="1">
        <p:scale>
          <a:sx n="53" d="100"/>
          <a:sy n="53" d="100"/>
        </p:scale>
        <p:origin x="1056" y="43"/>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4557B60-10F6-4C40-8CD1-CB5072B112B9}" type="datetimeFigureOut">
              <a:rPr lang="el-GR"/>
            </a:fld>
            <a:endParaRPr lang="el-GR"/>
          </a:p>
        </p:txBody>
      </p:sp>
      <p:sp>
        <p:nvSpPr>
          <p:cNvPr id="4" name="Θέση εικόνας διαφάνειας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l-GR" noProof="0"/>
              <a:t>Στυλ υποδείγματος κειμένου</a:t>
            </a:r>
            <a:endParaRPr lang="el-GR" noProof="0"/>
          </a:p>
          <a:p>
            <a:pPr lvl="1"/>
            <a:r>
              <a:rPr lang="el-GR" noProof="0"/>
              <a:t>Δεύτερου επιπέδου</a:t>
            </a:r>
            <a:endParaRPr lang="el-GR" noProof="0"/>
          </a:p>
          <a:p>
            <a:pPr lvl="2"/>
            <a:r>
              <a:rPr lang="el-GR" noProof="0"/>
              <a:t>Τρίτου επιπέδου</a:t>
            </a:r>
            <a:endParaRPr lang="el-GR" noProof="0"/>
          </a:p>
          <a:p>
            <a:pPr lvl="3"/>
            <a:r>
              <a:rPr lang="el-GR" noProof="0"/>
              <a:t>Τέταρτου επιπέδου</a:t>
            </a:r>
            <a:endParaRPr lang="el-GR" noProof="0"/>
          </a:p>
          <a:p>
            <a:pPr lvl="4"/>
            <a:r>
              <a:rPr lang="el-GR" noProof="0"/>
              <a:t>Πέμπτου επιπέδου</a:t>
            </a:r>
            <a:endParaRPr lang="el-GR" noProof="0"/>
          </a:p>
        </p:txBody>
      </p:sp>
      <p:sp>
        <p:nvSpPr>
          <p:cNvPr id="6" name="Θέση υποσέλιδου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6F117A0-B282-4853-910D-AC04670BFCA7}" type="slidenum">
              <a:rPr lang="el-GR"/>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 </a:t>
            </a:r>
            <a:r>
              <a:rPr lang="el-GR" sz="1800" dirty="0">
                <a:effectLst/>
                <a:latin typeface="Times New Roman" panose="02020603050405020304" pitchFamily="18" charset="0"/>
                <a:ea typeface="Calibri" panose="020F0502020204030204" pitchFamily="34" charset="0"/>
              </a:rPr>
              <a:t>Για να διερευνήσουμε αν και κατά πόσο παρεισφρέουν ρατσιστικά στοιχεία σε αντιρατσιστικά κείμενα, υιοθετήσαμε την εμπειρική μεθοδολογική προσέγγιση των σωμάτων κειμένων (βλ. ενδεικτικά </a:t>
            </a:r>
            <a:r>
              <a:rPr lang="el-GR" sz="1800" dirty="0" err="1">
                <a:effectLst/>
                <a:latin typeface="Times New Roman" panose="02020603050405020304" pitchFamily="18" charset="0"/>
                <a:ea typeface="Calibri" panose="020F0502020204030204" pitchFamily="34" charset="0"/>
              </a:rPr>
              <a:t>Biber</a:t>
            </a:r>
            <a:r>
              <a:rPr lang="el-GR" sz="1800" dirty="0">
                <a:effectLst/>
                <a:latin typeface="Times New Roman" panose="02020603050405020304" pitchFamily="18" charset="0"/>
                <a:ea typeface="Calibri" panose="020F0502020204030204" pitchFamily="34" charset="0"/>
              </a:rPr>
              <a:t> &amp; </a:t>
            </a:r>
            <a:r>
              <a:rPr lang="el-GR" sz="1800" dirty="0" err="1">
                <a:effectLst/>
                <a:latin typeface="Times New Roman" panose="02020603050405020304" pitchFamily="18" charset="0"/>
                <a:ea typeface="Calibri" panose="020F0502020204030204" pitchFamily="34" charset="0"/>
              </a:rPr>
              <a:t>Reppen</a:t>
            </a:r>
            <a:r>
              <a:rPr lang="el-GR" sz="1800" dirty="0">
                <a:effectLst/>
                <a:latin typeface="Times New Roman" panose="02020603050405020304" pitchFamily="18" charset="0"/>
                <a:ea typeface="Calibri" panose="020F0502020204030204" pitchFamily="34" charset="0"/>
              </a:rPr>
              <a:t> 2015: 1). Έτσι, με γνώμονα το ερευνητικό μας ερώτημα, καθορίσαμε ορισμένα κριτήρια για τη δημιουργία του σώματος. Κατόπιν, με βάση τα κριτήρια αυτά, συλλέξαμε τα κείμενα, διαμορφώνοντας το είδος και τα χαρακτηριστικά του σώματος που θέσαμε υπό μελέτη (</a:t>
            </a:r>
            <a:endParaRPr lang="el-GR" altLang="el-GR" dirty="0"/>
          </a:p>
          <a:p>
            <a:pPr eaLnBrk="1" hangingPunct="1">
              <a:spcBef>
                <a:spcPct val="0"/>
              </a:spcBef>
            </a:pPr>
            <a:r>
              <a:rPr lang="el-GR" altLang="el-GR" dirty="0"/>
              <a:t>Βασικό μας  κριτήριο ήταν να περιλαμβάνει κείμενα που κυκλοφορούν στην ελληνική δημόσια σφαίρα. Ως εκ τούτου, συλλέξαμε κείμενα γραμμένα στην ελληνική γλώσσα. Τα κείμενα αυτά είναι δημόσια, δηλαδή </a:t>
            </a:r>
            <a:r>
              <a:rPr lang="el-GR" altLang="el-GR" dirty="0" err="1"/>
              <a:t>προσβάσιμα</a:t>
            </a:r>
            <a:r>
              <a:rPr lang="el-GR" altLang="el-GR" dirty="0"/>
              <a:t> στο ευρύ κοινό και όχι ιδιωτικά, και δημιουργημένα στο πλαίσιο θεσμών και φορέων, οι οποίοι επιχειρούν να εκφράσουν αλλά και διαμορφώσουν την «κοινή γνώμη» για το μεταναστευτικό-προσφυγικό μέσα από την τοποθέτησή τους απέναντι σε αυτό (</a:t>
            </a:r>
            <a:r>
              <a:rPr lang="el-GR" altLang="el-GR" dirty="0" err="1"/>
              <a:t>πρβλ</a:t>
            </a:r>
            <a:r>
              <a:rPr lang="el-GR" altLang="el-GR" dirty="0"/>
              <a:t>. </a:t>
            </a:r>
            <a:r>
              <a:rPr lang="el-GR" altLang="el-GR" dirty="0" err="1"/>
              <a:t>Habermas</a:t>
            </a:r>
            <a:r>
              <a:rPr lang="el-GR" altLang="el-GR" dirty="0"/>
              <a:t> κ.ά. 1979). </a:t>
            </a:r>
            <a:endParaRPr lang="el-GR" altLang="el-GR" dirty="0"/>
          </a:p>
          <a:p>
            <a:pPr eaLnBrk="1" hangingPunct="1">
              <a:spcBef>
                <a:spcPct val="0"/>
              </a:spcBef>
            </a:pPr>
            <a:r>
              <a:rPr lang="el-GR" altLang="el-GR" dirty="0"/>
              <a:t>Παράλληλα, ένα από τα κριτήριά μας ήταν ο χρόνος δημοσίευσης των κειμένων. Συγκεκριμένα, επιλέχτηκαν κείμενα δημοσιευμένα από το 2015 που άρχισε να παρατηρείται η συνεχώς αυξανόμενη μετακίνηση μεταναστευτικών και προσφυγικών πληθυσμών προς την Ευρώπη μέχρι το 2020 που ολοκληρώθηκε η συλλογή των δεδομένων μας. </a:t>
            </a:r>
            <a:endParaRPr lang="el-GR" altLang="el-GR" dirty="0"/>
          </a:p>
          <a:p>
            <a:pPr eaLnBrk="1" hangingPunct="1">
              <a:spcBef>
                <a:spcPct val="0"/>
              </a:spcBef>
            </a:pPr>
            <a:r>
              <a:rPr lang="el-GR" altLang="el-GR" dirty="0"/>
              <a:t>Ειδικότερα, για να εξασφαλίσουμε τη συνάφεια των κειμένων με το μεταναστευτικό-προσφυγικό ζήτημα αναζητήσαμε κείμενα τα οποία περιείχαν τις ακόλουθες λέξεις κλειδιά: </a:t>
            </a:r>
            <a:r>
              <a:rPr lang="el-GR" altLang="el-GR" dirty="0" err="1"/>
              <a:t>αιτούντ</a:t>
            </a:r>
            <a:r>
              <a:rPr lang="el-GR" altLang="el-GR" dirty="0"/>
              <a:t>* </a:t>
            </a:r>
            <a:r>
              <a:rPr lang="el-GR" altLang="el-GR" dirty="0" err="1"/>
              <a:t>άσυλ</a:t>
            </a:r>
            <a:r>
              <a:rPr lang="el-GR" altLang="el-GR" dirty="0"/>
              <a:t>*, </a:t>
            </a:r>
            <a:r>
              <a:rPr lang="el-GR" altLang="el-GR" dirty="0" err="1"/>
              <a:t>αλλοδαπ</a:t>
            </a:r>
            <a:r>
              <a:rPr lang="el-GR" altLang="el-GR" dirty="0"/>
              <a:t>*, </a:t>
            </a:r>
            <a:r>
              <a:rPr lang="el-GR" altLang="el-GR" dirty="0" err="1"/>
              <a:t>ασυνόδευτ</a:t>
            </a:r>
            <a:r>
              <a:rPr lang="el-GR" altLang="el-GR" dirty="0"/>
              <a:t>* </a:t>
            </a:r>
            <a:r>
              <a:rPr lang="el-GR" altLang="el-GR" dirty="0" err="1"/>
              <a:t>παιδι</a:t>
            </a:r>
            <a:r>
              <a:rPr lang="el-GR" altLang="el-GR" dirty="0"/>
              <a:t>*, </a:t>
            </a:r>
            <a:r>
              <a:rPr lang="el-GR" altLang="el-GR" dirty="0" err="1"/>
              <a:t>μετανάστ</a:t>
            </a:r>
            <a:r>
              <a:rPr lang="el-GR" altLang="el-GR" dirty="0"/>
              <a:t>*, </a:t>
            </a:r>
            <a:r>
              <a:rPr lang="el-GR" altLang="el-GR" dirty="0" err="1"/>
              <a:t>μεταναστευτικ</a:t>
            </a:r>
            <a:r>
              <a:rPr lang="el-GR" altLang="el-GR" dirty="0"/>
              <a:t>*, </a:t>
            </a:r>
            <a:r>
              <a:rPr lang="el-GR" altLang="el-GR" dirty="0" err="1"/>
              <a:t>ξέν</a:t>
            </a:r>
            <a:r>
              <a:rPr lang="el-GR" altLang="el-GR" dirty="0"/>
              <a:t>*, </a:t>
            </a:r>
            <a:r>
              <a:rPr lang="el-GR" altLang="el-GR" dirty="0" err="1"/>
              <a:t>προσφυγ</a:t>
            </a:r>
            <a:r>
              <a:rPr lang="el-GR" altLang="el-GR" dirty="0"/>
              <a:t>*, </a:t>
            </a:r>
            <a:r>
              <a:rPr lang="el-GR" altLang="el-GR" dirty="0" err="1"/>
              <a:t>προσφυγικ</a:t>
            </a:r>
            <a:r>
              <a:rPr lang="el-GR" altLang="el-GR" dirty="0"/>
              <a:t>* </a:t>
            </a:r>
            <a:r>
              <a:rPr lang="el-GR" altLang="el-GR" dirty="0" err="1"/>
              <a:t>πληθυσμ</a:t>
            </a:r>
            <a:r>
              <a:rPr lang="el-GR" altLang="el-GR" dirty="0"/>
              <a:t>*, </a:t>
            </a:r>
            <a:r>
              <a:rPr lang="el-GR" altLang="el-GR" dirty="0" err="1"/>
              <a:t>προσφυγικ</a:t>
            </a:r>
            <a:r>
              <a:rPr lang="el-GR" altLang="el-GR" dirty="0"/>
              <a:t>* κύμα*. </a:t>
            </a:r>
            <a:endParaRPr lang="el-GR" altLang="el-GR" dirty="0"/>
          </a:p>
          <a:p>
            <a:pPr eaLnBrk="1" hangingPunct="1">
              <a:spcBef>
                <a:spcPct val="0"/>
              </a:spcBef>
            </a:pPr>
            <a:r>
              <a:rPr lang="el-GR" altLang="el-GR" dirty="0"/>
              <a:t>Σημαντικότατο κριτήριο αποτέλεσε επίσης η κατοχύρωση του αντιρατσιστικού πλαισίου εντός του οποίου έχουν δημιουργηθεί τα κείμενα. Δεδομένου ότι στόχος μας είναι να μελετήσουμε αντιρατσιστικά κείμενα στα οποία πιθανότατα παρεισφρέουν ρατσιστικές θέσεις και όχι αμιγώς ρατσιστικά κείμενα, επιλέξαμε κείμενα από πηγές που προγραμματικά τουλάχιστον συντονίζονται με το ελληνικό αντιρατσιστικό νομοθετικό πλαίσιο. Το νομοθετικό αυτό πλαίσιο (έστω και προσχηματικά) απαγορεύει τις εκδηλώσεις ρατσισμού, προτάσσει την ισότητα των </a:t>
            </a:r>
            <a:r>
              <a:rPr lang="el-GR" altLang="el-GR" dirty="0" err="1"/>
              <a:t>πλειονοτικών</a:t>
            </a:r>
            <a:r>
              <a:rPr lang="el-GR" altLang="el-GR" dirty="0"/>
              <a:t> με τους μεταναστευτικούς/προσφυγικούς πληθυσμούς και κατοχυρώνει νομικά την αποδοχή τους. Με δυο λόγια, συλλέξαμε κείμενα από πηγές που δεν συναρτώνται με </a:t>
            </a:r>
            <a:r>
              <a:rPr lang="el-GR" altLang="el-GR" dirty="0" err="1"/>
              <a:t>αντι</a:t>
            </a:r>
            <a:r>
              <a:rPr lang="el-GR" altLang="el-GR" dirty="0"/>
              <a:t>-μεταναστευτικές, ακροδεξιές, </a:t>
            </a:r>
            <a:r>
              <a:rPr lang="el-GR" altLang="el-GR" dirty="0" err="1"/>
              <a:t>ξενοφοβικές</a:t>
            </a:r>
            <a:r>
              <a:rPr lang="el-GR" altLang="el-GR" dirty="0"/>
              <a:t> ή φασιστικές οργανώσεις και, ως εκ τούτου, θεωρούμε ότι απευθύνονται σε κοινό με αντιρατσιστικές στάσεις απέναντι στους/στις μετανάστες/</a:t>
            </a:r>
            <a:r>
              <a:rPr lang="el-GR" altLang="el-GR" dirty="0" err="1"/>
              <a:t>τριες</a:t>
            </a:r>
            <a:r>
              <a:rPr lang="el-GR" altLang="el-GR" dirty="0"/>
              <a:t> και πρόσφυγες/</a:t>
            </a:r>
            <a:r>
              <a:rPr lang="el-GR" altLang="el-GR" dirty="0" err="1"/>
              <a:t>ισσες</a:t>
            </a:r>
            <a:r>
              <a:rPr lang="el-GR" altLang="el-GR" dirty="0"/>
              <a:t>. </a:t>
            </a:r>
            <a:endParaRPr lang="el-GR" altLang="el-GR" dirty="0"/>
          </a:p>
          <a:p>
            <a:pPr eaLnBrk="1" hangingPunct="1">
              <a:spcBef>
                <a:spcPct val="0"/>
              </a:spcBef>
            </a:pPr>
            <a:endParaRPr lang="el-GR" altLang="el-GR" dirty="0"/>
          </a:p>
        </p:txBody>
      </p:sp>
      <p:sp>
        <p:nvSpPr>
          <p:cNvPr id="18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Μέσα από αυτή την ερευνητική διαδικασία καταλήξαμε στη συλλογή και καταχώρηση 830 αντιρατσιστικών κείμενων ή </a:t>
            </a:r>
            <a:r>
              <a:rPr lang="el-GR" altLang="el-GR" dirty="0" err="1"/>
              <a:t>κειμενικών</a:t>
            </a:r>
            <a:r>
              <a:rPr lang="el-GR" altLang="el-GR" dirty="0"/>
              <a:t> αποσπάσματων, τα οποία είναι αυθεντικά, καθώς δημιουργήθηκαν στο πλαίσιο κοινωνικών και επικοινωνιακών δραστηριοτήτων φορέων και θεσμών. Τα κείμενα αυτά προέρχονται από 41 διαφορετικές πηγές και αριθμούν περίπου 501 χιλιάδες λέξεις. Πρόκειται για θεσμικά και </a:t>
            </a:r>
            <a:r>
              <a:rPr lang="el-GR" altLang="el-GR" dirty="0" err="1"/>
              <a:t>μιντιακά</a:t>
            </a:r>
            <a:r>
              <a:rPr lang="el-GR" altLang="el-GR" dirty="0"/>
              <a:t> κείμενα ποικίλης θεματολογίας (στο πλαίσιο βέβαια των μεταναστευτικών/προσφυγικών ζητημάτων), συνταγμένα από πολυάριθμους συγγραφείς. </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o	Μονόγλωσσο, καθώς περιέχει κείμενα της ελληνικής δημόσιας σφαίρας. Ωστόσο, σε κάποια από αυτά τα κείμενα περιλαμβάνονται στοιχεία και από άλλες γλώσσες.</a:t>
            </a:r>
            <a:endParaRPr lang="el-GR" altLang="el-GR" dirty="0"/>
          </a:p>
          <a:p>
            <a:pPr eaLnBrk="1" hangingPunct="1">
              <a:spcBef>
                <a:spcPct val="0"/>
              </a:spcBef>
            </a:pPr>
            <a:r>
              <a:rPr lang="el-GR" altLang="el-GR" dirty="0"/>
              <a:t>o	Εξειδικευμένο, καθώς περιέχει κείμενα που αναφέρονται στο μεταναστευτικό -προσφυγικό ζήτημα.</a:t>
            </a:r>
            <a:endParaRPr lang="el-GR" altLang="el-GR" dirty="0"/>
          </a:p>
          <a:p>
            <a:pPr eaLnBrk="1" hangingPunct="1">
              <a:spcBef>
                <a:spcPct val="0"/>
              </a:spcBef>
            </a:pPr>
            <a:r>
              <a:rPr lang="el-GR" altLang="el-GR" dirty="0"/>
              <a:t>o	o	Συγχρονικό, καθώς περιέχει κείμενα μιας συγκεκριμένης χρονικής περιόδου (2015-2020). </a:t>
            </a:r>
            <a:endParaRPr lang="el-GR" altLang="el-GR" dirty="0"/>
          </a:p>
          <a:p>
            <a:pPr eaLnBrk="1" hangingPunct="1">
              <a:spcBef>
                <a:spcPct val="0"/>
              </a:spcBef>
            </a:pPr>
            <a:r>
              <a:rPr lang="el-GR" altLang="el-GR" dirty="0"/>
              <a:t>o	περιλαμβάνει δε την προσθήκη </a:t>
            </a:r>
            <a:r>
              <a:rPr lang="el-GR" altLang="el-GR" dirty="0" err="1"/>
              <a:t>μεταδεδομένων</a:t>
            </a:r>
            <a:r>
              <a:rPr lang="el-GR" altLang="el-GR" dirty="0"/>
              <a:t>, δηλαδή πληροφοριών σχετικά με </a:t>
            </a:r>
            <a:r>
              <a:rPr lang="el-GR" altLang="el-GR" dirty="0" err="1"/>
              <a:t>περικειμενικούς</a:t>
            </a:r>
            <a:r>
              <a:rPr lang="el-GR" altLang="el-GR" dirty="0"/>
              <a:t> παράγοντες από τους οποίους μπορεί να εξαρτάται η εμφάνιση των υποκατηγοριών ρατσισμού στα κείμενα</a:t>
            </a:r>
            <a:r>
              <a:rPr lang="en-US" altLang="el-GR" dirty="0"/>
              <a:t>, </a:t>
            </a:r>
            <a:r>
              <a:rPr lang="el-GR" altLang="el-GR" dirty="0"/>
              <a:t>όπως ημερομηνία δημοσίευσης, πηγή προέλευσης, πληροφορίες σχετικές με την αφηγηματικότητα και τη </a:t>
            </a:r>
            <a:r>
              <a:rPr lang="el-GR" altLang="el-GR" dirty="0" err="1"/>
              <a:t>χιουμοριστικότητα</a:t>
            </a:r>
            <a:r>
              <a:rPr lang="el-GR" altLang="el-GR" dirty="0"/>
              <a:t> του κειμένου κλπ.</a:t>
            </a:r>
            <a:endParaRPr lang="en-US" altLang="el-GR" dirty="0"/>
          </a:p>
          <a:p>
            <a:pPr eaLnBrk="1" hangingPunct="1">
              <a:spcBef>
                <a:spcPct val="0"/>
              </a:spcBef>
            </a:pPr>
            <a:r>
              <a:rPr lang="el-GR" altLang="el-GR" dirty="0"/>
              <a:t>Σχετικά με την </a:t>
            </a:r>
            <a:r>
              <a:rPr lang="el-GR" altLang="el-GR" dirty="0" err="1"/>
              <a:t>τροπικότητα</a:t>
            </a:r>
            <a:r>
              <a:rPr lang="el-GR" altLang="el-GR" dirty="0"/>
              <a:t>, περιλαμβάνει 204 </a:t>
            </a:r>
            <a:r>
              <a:rPr lang="el-GR" altLang="el-GR" dirty="0" err="1"/>
              <a:t>μονοτροπικά</a:t>
            </a:r>
            <a:r>
              <a:rPr lang="el-GR" altLang="el-GR" dirty="0"/>
              <a:t> (γραπτά) κείμενα, αλλά και 626 </a:t>
            </a:r>
            <a:r>
              <a:rPr lang="el-GR" altLang="el-GR" dirty="0" err="1"/>
              <a:t>πολυτροπικά</a:t>
            </a:r>
            <a:r>
              <a:rPr lang="el-GR" altLang="el-GR" dirty="0"/>
              <a:t> κείμενα: γραπτό κείμενο με εικόνες, βίντεο (κινούμενη εικόνα) με ήχο (μουσική ή εξωτερικοί ήχοι) και γραπτό κείμενο, βίντεο με ήχο και προφορικό κείμενο. </a:t>
            </a:r>
            <a:endParaRPr lang="el-GR" altLang="el-GR" dirty="0"/>
          </a:p>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Έχοντας διαμορφώσει το σώμα των ελληνικών αντιρατσιστικών κειμένων, προχωρήσαμε στην κριτική επεξεργασία των κειμένων, ώστε να εντοπίσουμε τους τρόπους με τους οποίους ο ρατσισμός εμφιλοχωρεί στα αντιρατσιστικά κείμενα.  Από την ανάλυση των κειμένων, αναδείχθηκε ότι ο ρατσισμός παρεισφρέει στα αντιρατσιστικά κείμενα μέσω δύο οδών: της διάκρισης και της αφομοίωσης και, ειδικότερα, μέσω 3 υποκατηγοριών διάκρισης και 2 υποκατηγοριών της αφομοίωσης.  Στη βάση αυτών των 5 υποκατηγοριών ρατσισμού δημιουργήσαμε την εργαλειοθήκη TRACE</a:t>
            </a:r>
            <a:endParaRPr lang="el-GR" altLang="el-GR" dirty="0"/>
          </a:p>
          <a:p>
            <a:pPr eaLnBrk="1" hangingPunct="1">
              <a:spcBef>
                <a:spcPct val="0"/>
              </a:spcBef>
            </a:pPr>
            <a:r>
              <a:rPr lang="el-GR" altLang="el-GR" dirty="0"/>
              <a:t>Για την ανίχνευση των 5 υποκατηγοριών ρατσισμού που εντοπίζονται σε αντιρατσιστικά κείμενα της ελληνικής δημόσιας σφαίρας, η εργαλειοθήκη περιλαμβάνει 5 αντίστοιχα εργαλεία</a:t>
            </a:r>
            <a:endParaRPr lang="el-GR" altLang="el-GR" dirty="0"/>
          </a:p>
          <a:p>
            <a:pPr eaLnBrk="1" hangingPunct="1">
              <a:spcBef>
                <a:spcPct val="0"/>
              </a:spcBef>
            </a:pPr>
            <a:r>
              <a:rPr lang="el-GR" altLang="el-GR" dirty="0"/>
              <a:t>κάθε εργαλείο αποτελεί μια ερώτηση για την ανίχνευση ρατσιστικών απόψεων σε αντιρατσιστικά κείμενα</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Πώς μπορούμε γενικά να καταλάβουμε αν εντοπίζουμε την κατηγορία της διάκρισης σε ένα κείμενο; Θα μπορούσαμε να αναρωτηθούμε αν στο κείμενο ο τρόπος με τον οποίο παρουσιάζονται οι μεταναστευτικοί-προσφυγικοί πληθυσμοί δημιουργεί μια αίσθηση απόστασης ανάμεσα σε «εμάς» και τους «άλλους». </a:t>
            </a:r>
            <a:endParaRPr lang="el-GR" altLang="el-GR" dirty="0"/>
          </a:p>
          <a:p>
            <a:pPr eaLnBrk="1" hangingPunct="1">
              <a:spcBef>
                <a:spcPct val="0"/>
              </a:spcBef>
            </a:pPr>
            <a:r>
              <a:rPr lang="el-GR" altLang="el-GR" dirty="0"/>
              <a:t>Πιο συγκεκριμένα, η αίσθηση αυτή της απόστασης ανάμεσα στους </a:t>
            </a:r>
            <a:r>
              <a:rPr lang="el-GR" altLang="el-GR" dirty="0" err="1"/>
              <a:t>πλειονοτικούς</a:t>
            </a:r>
            <a:r>
              <a:rPr lang="el-GR" altLang="el-GR" dirty="0"/>
              <a:t> και τους μεταναστευτικούς/προσφυγικούς πληθυσμούς μπορεί να επιτυγχάνεται στο κείμενο </a:t>
            </a:r>
            <a:r>
              <a:rPr lang="el-GR" sz="1800" dirty="0">
                <a:effectLst/>
                <a:latin typeface="Times New Roman" panose="02020603050405020304" pitchFamily="18" charset="0"/>
                <a:ea typeface="Calibri" panose="020F0502020204030204" pitchFamily="34" charset="0"/>
              </a:rPr>
              <a:t>μέσω ειδικών </a:t>
            </a:r>
            <a:r>
              <a:rPr lang="el-GR" sz="1800" i="1" dirty="0">
                <a:effectLst/>
                <a:latin typeface="Times New Roman" panose="02020603050405020304" pitchFamily="18" charset="0"/>
                <a:ea typeface="Calibri" panose="020F0502020204030204" pitchFamily="34" charset="0"/>
              </a:rPr>
              <a:t>γλωσσικών αναφορών</a:t>
            </a:r>
            <a:r>
              <a:rPr lang="el-GR" sz="1800" dirty="0">
                <a:effectLst/>
                <a:latin typeface="Times New Roman" panose="02020603050405020304" pitchFamily="18" charset="0"/>
                <a:ea typeface="Calibri" panose="020F0502020204030204" pitchFamily="34" charset="0"/>
              </a:rPr>
              <a:t> που διαφοροποιούν με τρόπο συνήθως άμεσα </a:t>
            </a:r>
            <a:r>
              <a:rPr lang="el-GR" sz="1800" dirty="0" err="1">
                <a:effectLst/>
                <a:latin typeface="Times New Roman" panose="02020603050405020304" pitchFamily="18" charset="0"/>
                <a:ea typeface="Calibri" panose="020F0502020204030204" pitchFamily="34" charset="0"/>
              </a:rPr>
              <a:t>απαξιωτικό</a:t>
            </a:r>
            <a:r>
              <a:rPr lang="el-GR" sz="1800" dirty="0">
                <a:effectLst/>
                <a:latin typeface="Times New Roman" panose="02020603050405020304" pitchFamily="18" charset="0"/>
                <a:ea typeface="Calibri" panose="020F0502020204030204" pitchFamily="34" charset="0"/>
              </a:rPr>
              <a:t> (και ορισμένες φορές έμμεσα </a:t>
            </a:r>
            <a:r>
              <a:rPr lang="el-GR" sz="1800" dirty="0" err="1">
                <a:effectLst/>
                <a:latin typeface="Times New Roman" panose="02020603050405020304" pitchFamily="18" charset="0"/>
                <a:ea typeface="Calibri" panose="020F0502020204030204" pitchFamily="34" charset="0"/>
              </a:rPr>
              <a:t>απαξιωτικό</a:t>
            </a:r>
            <a:r>
              <a:rPr lang="el-GR" sz="1800" dirty="0">
                <a:effectLst/>
                <a:latin typeface="Times New Roman" panose="02020603050405020304" pitchFamily="18" charset="0"/>
                <a:ea typeface="Calibri" panose="020F0502020204030204" pitchFamily="34" charset="0"/>
              </a:rPr>
              <a:t>) τους/τις Άλλους/</a:t>
            </a:r>
            <a:r>
              <a:rPr lang="el-GR" sz="1800" dirty="0" err="1">
                <a:effectLst/>
                <a:latin typeface="Times New Roman" panose="02020603050405020304" pitchFamily="18" charset="0"/>
                <a:ea typeface="Calibri" panose="020F0502020204030204" pitchFamily="34" charset="0"/>
              </a:rPr>
              <a:t>ες</a:t>
            </a:r>
            <a:r>
              <a:rPr lang="el-GR" sz="1800" dirty="0">
                <a:effectLst/>
                <a:latin typeface="Times New Roman" panose="02020603050405020304" pitchFamily="18" charset="0"/>
                <a:ea typeface="Calibri" panose="020F0502020204030204" pitchFamily="34" charset="0"/>
              </a:rPr>
              <a:t> από τους/τις </a:t>
            </a:r>
            <a:r>
              <a:rPr lang="el-GR" sz="1800" dirty="0" err="1">
                <a:effectLst/>
                <a:latin typeface="Times New Roman" panose="02020603050405020304" pitchFamily="18" charset="0"/>
                <a:ea typeface="Calibri" panose="020F0502020204030204" pitchFamily="34" charset="0"/>
              </a:rPr>
              <a:t>πλειονοτικούς</a:t>
            </a:r>
            <a:r>
              <a:rPr lang="el-GR" sz="1800" dirty="0">
                <a:effectLst/>
                <a:latin typeface="Times New Roman" panose="02020603050405020304" pitchFamily="18" charset="0"/>
                <a:ea typeface="Calibri" panose="020F0502020204030204" pitchFamily="34" charset="0"/>
              </a:rPr>
              <a:t>/</a:t>
            </a:r>
            <a:r>
              <a:rPr lang="el-GR" sz="1800" dirty="0" err="1">
                <a:effectLst/>
                <a:latin typeface="Times New Roman" panose="02020603050405020304" pitchFamily="18" charset="0"/>
                <a:ea typeface="Calibri" panose="020F0502020204030204" pitchFamily="34" charset="0"/>
              </a:rPr>
              <a:t>ές</a:t>
            </a:r>
            <a:r>
              <a:rPr lang="el-GR" sz="1800" dirty="0">
                <a:effectLst/>
                <a:latin typeface="Times New Roman" panose="02020603050405020304" pitchFamily="18" charset="0"/>
                <a:ea typeface="Calibri" panose="020F0502020204030204" pitchFamily="34" charset="0"/>
              </a:rPr>
              <a:t>, και β) μέσω των </a:t>
            </a:r>
            <a:r>
              <a:rPr lang="el-GR" sz="1800" i="1" dirty="0">
                <a:effectLst/>
                <a:latin typeface="Times New Roman" panose="02020603050405020304" pitchFamily="18" charset="0"/>
                <a:ea typeface="Calibri" panose="020F0502020204030204" pitchFamily="34" charset="0"/>
              </a:rPr>
              <a:t>επιχειρημάτων</a:t>
            </a:r>
            <a:r>
              <a:rPr lang="el-GR" sz="1800" dirty="0">
                <a:effectLst/>
                <a:latin typeface="Times New Roman" panose="02020603050405020304" pitchFamily="18" charset="0"/>
                <a:ea typeface="Calibri" panose="020F0502020204030204" pitchFamily="34" charset="0"/>
              </a:rPr>
              <a:t> με τα οποία νομιμοποιείται η διάκριση σε βάρος των Άλλων. </a:t>
            </a:r>
            <a:r>
              <a:rPr lang="el-GR" altLang="el-GR" dirty="0"/>
              <a:t>Ειδικότερα, στο πλαίσιο της διάκρισης εντοπίζονται οι ακόλουθες 3 υποκατηγορίες:</a:t>
            </a:r>
            <a:endParaRPr lang="el-GR" altLang="el-GR" dirty="0"/>
          </a:p>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Για να εντοπίσουμε αυτή την υποκατηγορία διάκρισης θα μπορούσαμε να αναρωτηθούμε αν παρά την </a:t>
            </a:r>
            <a:r>
              <a:rPr lang="el-GR" altLang="el-GR" dirty="0" err="1"/>
              <a:t>αντιρατσιστικότητα</a:t>
            </a:r>
            <a:r>
              <a:rPr lang="el-GR" altLang="el-GR" dirty="0"/>
              <a:t> των κειμένων και τη συνακόλουθη θετική τους στάση απέναντι στο μεταναστευτικό-προσφυγικό ζήτημα, οι μετανάστες/τρεις και πρόσφυγες/</a:t>
            </a:r>
            <a:r>
              <a:rPr lang="el-GR" altLang="el-GR" dirty="0" err="1"/>
              <a:t>ισσες</a:t>
            </a:r>
            <a:r>
              <a:rPr lang="el-GR" altLang="el-GR" dirty="0"/>
              <a:t>  παρουσιάζονται ως πηγή προβλημάτων για την χώρα υποδοχής, ως βάρος για την κοινωνία.  </a:t>
            </a:r>
            <a:endParaRPr lang="el-GR" altLang="el-GR" dirty="0"/>
          </a:p>
          <a:p>
            <a:pPr eaLnBrk="1" hangingPunct="1">
              <a:spcBef>
                <a:spcPct val="0"/>
              </a:spcBef>
            </a:pPr>
            <a:r>
              <a:rPr lang="el-GR" altLang="el-GR" dirty="0"/>
              <a:t>η αναπαράσταση του/της Άλλου/ης ως προβλήματος;</a:t>
            </a:r>
            <a:endParaRPr lang="el-GR" altLang="el-GR" dirty="0"/>
          </a:p>
          <a:p>
            <a:pPr eaLnBrk="1" hangingPunct="1">
              <a:spcBef>
                <a:spcPct val="0"/>
              </a:spcBef>
            </a:pPr>
            <a:endParaRPr lang="el-GR" altLang="el-GR" dirty="0"/>
          </a:p>
          <a:p>
            <a:pPr eaLnBrk="1" hangingPunct="1">
              <a:spcBef>
                <a:spcPct val="0"/>
              </a:spcBef>
            </a:pPr>
            <a:r>
              <a:rPr lang="el-GR" altLang="el-GR" dirty="0"/>
              <a:t>Επιτυγχάνεται: α) με τη χρήση αρνητικά φορτισμένου λεξιλογίου (π.χ. πρόβλημα, προσφυγική κρίση, προσφυγικές/μεταναστευτικές ροές, αποσυμφόρηση περιοχών, επιβάρυνση, διαχείριση προβλήματος/κρίσης) ή με τη χρήση πολιτικών/νομικών όρων (π.χ. παράτυποι/</a:t>
            </a:r>
            <a:r>
              <a:rPr lang="el-GR" altLang="el-GR" dirty="0" err="1"/>
              <a:t>ες</a:t>
            </a:r>
            <a:r>
              <a:rPr lang="el-GR" altLang="el-GR" dirty="0"/>
              <a:t>, παράνομοι/</a:t>
            </a:r>
            <a:r>
              <a:rPr lang="el-GR" altLang="el-GR" dirty="0" err="1"/>
              <a:t>ες</a:t>
            </a:r>
            <a:r>
              <a:rPr lang="el-GR" altLang="el-GR" dirty="0"/>
              <a:t>, μη νόμιμοι/</a:t>
            </a:r>
            <a:r>
              <a:rPr lang="el-GR" altLang="el-GR" dirty="0" err="1"/>
              <a:t>ες</a:t>
            </a:r>
            <a:r>
              <a:rPr lang="el-GR" altLang="el-GR" dirty="0"/>
              <a:t>), μέσω των οποίων διακρίνονται οι μετανάστες/</a:t>
            </a:r>
            <a:r>
              <a:rPr lang="el-GR" altLang="el-GR" dirty="0" err="1"/>
              <a:t>τριες</a:t>
            </a:r>
            <a:r>
              <a:rPr lang="el-GR" altLang="el-GR" dirty="0"/>
              <a:t> και πρόσφυγες/</a:t>
            </a:r>
            <a:r>
              <a:rPr lang="el-GR" altLang="el-GR" dirty="0" err="1"/>
              <a:t>ισσες</a:t>
            </a:r>
            <a:r>
              <a:rPr lang="el-GR" altLang="el-GR" dirty="0"/>
              <a:t> σε νόμιμους/</a:t>
            </a:r>
            <a:r>
              <a:rPr lang="el-GR" altLang="el-GR" dirty="0" err="1"/>
              <a:t>ες</a:t>
            </a:r>
            <a:r>
              <a:rPr lang="el-GR" altLang="el-GR" dirty="0"/>
              <a:t> ή παράνομους/</a:t>
            </a:r>
            <a:r>
              <a:rPr lang="el-GR" altLang="el-GR" dirty="0" err="1"/>
              <a:t>ες</a:t>
            </a:r>
            <a:r>
              <a:rPr lang="el-GR" altLang="el-GR" dirty="0"/>
              <a:t> και, ως εκ τούτου, σε ‘καλούς/</a:t>
            </a:r>
            <a:r>
              <a:rPr lang="el-GR" altLang="el-GR" dirty="0" err="1"/>
              <a:t>ές</a:t>
            </a:r>
            <a:r>
              <a:rPr lang="el-GR" altLang="el-GR" dirty="0"/>
              <a:t>’ και ‘κακούς/</a:t>
            </a:r>
            <a:r>
              <a:rPr lang="el-GR" altLang="el-GR" dirty="0" err="1"/>
              <a:t>ές</a:t>
            </a:r>
            <a:r>
              <a:rPr lang="el-GR" altLang="el-GR" dirty="0"/>
              <a:t>’· β) με την αναφορά σε αριθμητικές μετρήσεις και ποσοστά που μεγεθύνουν το πρόβλημα για το οποίο πρέπει να βρεθεί λύση (π.χ. τόσο μεγάλος αριθμός προσώπων)</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Για να εντοπίσουμε αυτή την υποκατηγορία διάκρισης θα μπορούσαμε να αναρωτηθούμε αν παρά την </a:t>
            </a:r>
            <a:r>
              <a:rPr lang="el-GR" altLang="el-GR" dirty="0" err="1"/>
              <a:t>αντιρατσιστικότητα</a:t>
            </a:r>
            <a:r>
              <a:rPr lang="el-GR" altLang="el-GR" dirty="0"/>
              <a:t> των κειμένων και τη συνακόλουθη θετική τους στάση απέναντι στο μεταναστευτικό-προσφυγικό ζήτημα, οι μετανάστες/τρεις και πρόσφυγες/</a:t>
            </a:r>
            <a:r>
              <a:rPr lang="el-GR" altLang="el-GR" dirty="0" err="1"/>
              <a:t>ισσες</a:t>
            </a:r>
            <a:r>
              <a:rPr lang="el-GR" altLang="el-GR" dirty="0"/>
              <a:t>  παρουσιάζονται ως πηγή προβλημάτων για την χώρα υποδοχής, ως βάρος για την κοινωνία.  </a:t>
            </a:r>
            <a:endParaRPr lang="el-GR" altLang="el-GR" dirty="0"/>
          </a:p>
          <a:p>
            <a:pPr eaLnBrk="1" hangingPunct="1">
              <a:spcBef>
                <a:spcPct val="0"/>
              </a:spcBef>
            </a:pPr>
            <a:r>
              <a:rPr lang="el-GR" altLang="el-GR" dirty="0"/>
              <a:t>η αναπαράσταση του/της Άλλου/ης ως προβλήματος;</a:t>
            </a:r>
            <a:endParaRPr lang="el-GR" altLang="el-GR" dirty="0"/>
          </a:p>
          <a:p>
            <a:pPr eaLnBrk="1" hangingPunct="1">
              <a:spcBef>
                <a:spcPct val="0"/>
              </a:spcBef>
            </a:pPr>
            <a:endParaRPr lang="el-GR" altLang="el-GR" dirty="0"/>
          </a:p>
          <a:p>
            <a:pPr eaLnBrk="1" hangingPunct="1">
              <a:spcBef>
                <a:spcPct val="0"/>
              </a:spcBef>
            </a:pPr>
            <a:r>
              <a:rPr lang="el-GR" altLang="el-GR" dirty="0"/>
              <a:t>Επιτυγχάνεται: α) με τη χρήση αρνητικά φορτισμένου λεξιλογίου (π.χ. πρόβλημα, προσφυγική κρίση, προσφυγικές/μεταναστευτικές ροές, αποσυμφόρηση περιοχών, επιβάρυνση, διαχείριση προβλήματος/κρίσης) ή με τη χρήση πολιτικών/νομικών όρων (π.χ. παράτυποι/</a:t>
            </a:r>
            <a:r>
              <a:rPr lang="el-GR" altLang="el-GR" dirty="0" err="1"/>
              <a:t>ες</a:t>
            </a:r>
            <a:r>
              <a:rPr lang="el-GR" altLang="el-GR" dirty="0"/>
              <a:t>, παράνομοι/</a:t>
            </a:r>
            <a:r>
              <a:rPr lang="el-GR" altLang="el-GR" dirty="0" err="1"/>
              <a:t>ες</a:t>
            </a:r>
            <a:r>
              <a:rPr lang="el-GR" altLang="el-GR" dirty="0"/>
              <a:t>, μη νόμιμοι/</a:t>
            </a:r>
            <a:r>
              <a:rPr lang="el-GR" altLang="el-GR" dirty="0" err="1"/>
              <a:t>ες</a:t>
            </a:r>
            <a:r>
              <a:rPr lang="el-GR" altLang="el-GR" dirty="0"/>
              <a:t>), μέσω των οποίων διακρίνονται οι μετανάστες/</a:t>
            </a:r>
            <a:r>
              <a:rPr lang="el-GR" altLang="el-GR" dirty="0" err="1"/>
              <a:t>τριες</a:t>
            </a:r>
            <a:r>
              <a:rPr lang="el-GR" altLang="el-GR" dirty="0"/>
              <a:t> και πρόσφυγες/</a:t>
            </a:r>
            <a:r>
              <a:rPr lang="el-GR" altLang="el-GR" dirty="0" err="1"/>
              <a:t>ισσες</a:t>
            </a:r>
            <a:r>
              <a:rPr lang="el-GR" altLang="el-GR" dirty="0"/>
              <a:t> σε νόμιμους/</a:t>
            </a:r>
            <a:r>
              <a:rPr lang="el-GR" altLang="el-GR" dirty="0" err="1"/>
              <a:t>ες</a:t>
            </a:r>
            <a:r>
              <a:rPr lang="el-GR" altLang="el-GR" dirty="0"/>
              <a:t> ή παράνομους/</a:t>
            </a:r>
            <a:r>
              <a:rPr lang="el-GR" altLang="el-GR" dirty="0" err="1"/>
              <a:t>ες</a:t>
            </a:r>
            <a:r>
              <a:rPr lang="el-GR" altLang="el-GR" dirty="0"/>
              <a:t> και, ως εκ τούτου, σε ‘καλούς/</a:t>
            </a:r>
            <a:r>
              <a:rPr lang="el-GR" altLang="el-GR" dirty="0" err="1"/>
              <a:t>ές</a:t>
            </a:r>
            <a:r>
              <a:rPr lang="el-GR" altLang="el-GR" dirty="0"/>
              <a:t>’ και ‘κακούς/</a:t>
            </a:r>
            <a:r>
              <a:rPr lang="el-GR" altLang="el-GR" dirty="0" err="1"/>
              <a:t>ές</a:t>
            </a:r>
            <a:r>
              <a:rPr lang="el-GR" altLang="el-GR" dirty="0"/>
              <a:t>’· β) με την αναφορά σε αριθμητικές μετρήσεις και ποσοστά που μεγεθύνουν το πρόβλημα για το οποίο πρέπει να βρεθεί λύση (π.χ. τόσο μεγάλος αριθμός προσώπων)</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Εξάλειψη του </a:t>
            </a:r>
            <a:r>
              <a:rPr lang="el-GR" altLang="el-GR" dirty="0" err="1"/>
              <a:t>συνοστισμού</a:t>
            </a:r>
            <a:r>
              <a:rPr lang="el-GR" altLang="el-GR" dirty="0"/>
              <a:t> και περιορισμός των αρνητικών του </a:t>
            </a:r>
            <a:r>
              <a:rPr lang="el-GR" altLang="el-GR" dirty="0" err="1"/>
              <a:t>επιτπωσεων</a:t>
            </a:r>
            <a:endParaRPr lang="el-GR" altLang="el-GR" dirty="0"/>
          </a:p>
          <a:p>
            <a:pPr eaLnBrk="1" hangingPunct="1">
              <a:spcBef>
                <a:spcPct val="0"/>
              </a:spcBef>
            </a:pPr>
            <a:r>
              <a:rPr lang="el-GR" altLang="el-GR" dirty="0"/>
              <a:t>Διπλάσιος αριθμός, δείχνει το μέγεθος του </a:t>
            </a:r>
            <a:r>
              <a:rPr lang="el-GR" altLang="el-GR" dirty="0" err="1"/>
              <a:t>προβήματος</a:t>
            </a:r>
            <a:r>
              <a:rPr lang="el-GR" altLang="el-GR" dirty="0"/>
              <a:t> στο οποίο πρέπει να βρεθεί λύση</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Θέση εικόνας διαφάνειας 1"/>
          <p:cNvSpPr>
            <a:spLocks noGrp="1" noRot="1" noChangeAspect="1"/>
          </p:cNvSpPr>
          <p:nvPr>
            <p:ph type="sldImg"/>
          </p:nvPr>
        </p:nvSpPr>
        <p:spPr bwMode="auto">
          <a:xfrm>
            <a:off x="90488" y="744538"/>
            <a:ext cx="6616700" cy="3722687"/>
          </a:xfrm>
          <a:noFill/>
          <a:ln>
            <a:solidFill>
              <a:srgbClr val="000000"/>
            </a:solidFill>
            <a:miter lim="800000"/>
          </a:ln>
        </p:spPr>
      </p:sp>
      <p:sp>
        <p:nvSpPr>
          <p:cNvPr id="16386" name="Θέση σημειώσεων 2"/>
          <p:cNvSpPr>
            <a:spLocks noGrp="1"/>
          </p:cNvSpPr>
          <p:nvPr>
            <p:ph type="body" idx="1"/>
          </p:nvPr>
        </p:nvSpPr>
        <p:spPr bwMode="auto">
          <a:noFill/>
        </p:spPr>
        <p:txBody>
          <a:bodyPr wrap="square" numCol="1" anchor="t" anchorCtr="0" compatLnSpc="1"/>
          <a:lstStyle/>
          <a:p>
            <a:pPr>
              <a:spcBef>
                <a:spcPct val="0"/>
              </a:spcBef>
            </a:pPr>
            <a:endParaRPr lang="el-GR" dirty="0"/>
          </a:p>
        </p:txBody>
      </p:sp>
      <p:sp>
        <p:nvSpPr>
          <p:cNvPr id="16387" name="Θέση αριθμού διαφάνειας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424ECE3-1333-4B2D-A0C0-F5E131230600}" type="slidenum">
              <a:rPr lang="el-GR">
                <a:cs typeface="Arial" panose="020B0604020202020204" pitchFamily="34" charset="0"/>
              </a:rPr>
            </a:fld>
            <a:endParaRPr lang="el-GR">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Για να εντοπίσουμε τη συγκεκριμένη υποκατηγορία διάκρισης μέσα στο κείμενο θα μπορούσαμε να αναρωτηθούμε αν οι μετανάστες/</a:t>
            </a:r>
            <a:r>
              <a:rPr lang="el-GR" altLang="el-GR" dirty="0" err="1"/>
              <a:t>τριες</a:t>
            </a:r>
            <a:r>
              <a:rPr lang="el-GR" altLang="el-GR" dirty="0"/>
              <a:t> και οι πρόσφυγες/</a:t>
            </a:r>
            <a:r>
              <a:rPr lang="el-GR" altLang="el-GR" dirty="0" err="1"/>
              <a:t>ισσες</a:t>
            </a:r>
            <a:r>
              <a:rPr lang="el-GR" altLang="el-GR" dirty="0"/>
              <a:t> αναφέρονται με τα ονόματά τους ή αν παρουσιάζονται ως ανώνυμο πλήθος, ως μια ενιαία ομάδα με κοινά χαρακτηριστικά και επιδιώξεις. </a:t>
            </a:r>
            <a:r>
              <a:rPr lang="el-GR" sz="1200" dirty="0"/>
              <a:t>Επιπλέον, θα μπορούσαμε να αναρωτηθούμε αν οι μετανάστες/</a:t>
            </a:r>
            <a:r>
              <a:rPr lang="el-GR" sz="1200" dirty="0" err="1"/>
              <a:t>τριες</a:t>
            </a:r>
            <a:r>
              <a:rPr lang="el-GR" sz="1200" dirty="0"/>
              <a:t> και πρόσφυγες/</a:t>
            </a:r>
            <a:r>
              <a:rPr lang="el-GR" sz="1200" dirty="0" err="1"/>
              <a:t>ισσες</a:t>
            </a:r>
            <a:r>
              <a:rPr lang="el-GR" sz="1200" dirty="0"/>
              <a:t> παρουσιάζονται ως άτομα που ήρθαν προσωρινά στην Ελλάδα και μετακινούνται συνεχώς, παρά ως άνθρωποι με τους οποίους ερχόμαστε καθημερινά σε επαφή. </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Σύριοι εθνικός όρος, παρουσιάζει τα άτομα ως ενιαία ομάδα με βάση την εθνική τους καταγωγή</a:t>
            </a:r>
            <a:endParaRPr lang="el-GR" altLang="el-GR" dirty="0"/>
          </a:p>
          <a:p>
            <a:pPr eaLnBrk="1" hangingPunct="1">
              <a:spcBef>
                <a:spcPct val="0"/>
              </a:spcBef>
            </a:pPr>
            <a:r>
              <a:rPr lang="el-GR" altLang="el-GR" dirty="0"/>
              <a:t>Πρόσφυγες, όρος με αποκλειστική και όχι συμπεριληπτική αναφορά</a:t>
            </a:r>
            <a:endParaRPr lang="el-GR" altLang="el-GR" dirty="0"/>
          </a:p>
          <a:p>
            <a:pPr eaLnBrk="1" hangingPunct="1">
              <a:spcBef>
                <a:spcPct val="0"/>
              </a:spcBef>
            </a:pPr>
            <a:r>
              <a:rPr lang="el-GR" altLang="el-GR" dirty="0"/>
              <a:t>Ποσοτικός προσδιορισμός, </a:t>
            </a:r>
            <a:r>
              <a:rPr lang="el-GR" altLang="el-GR" dirty="0" err="1"/>
              <a:t>αντικειμενοποίηση</a:t>
            </a:r>
            <a:r>
              <a:rPr lang="el-GR" altLang="el-GR" dirty="0"/>
              <a:t> ανθρώπου</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Για να εντοπίσουμε αυτή την υποκατηγορία διάκρισης θα μπορούσαμε να αναρωτηθούμε ποιος/α παρουσιάζεται να μιλάει, να ενεργεί ή να αποφασίζει μέσα στο κείμενο για τη ζωή και το μέλλον των μεταναστών/προσφύγων.  Αν αυτοί/</a:t>
            </a:r>
            <a:r>
              <a:rPr lang="el-GR" altLang="el-GR" dirty="0" err="1"/>
              <a:t>ες</a:t>
            </a:r>
            <a:r>
              <a:rPr lang="el-GR" altLang="el-GR" dirty="0"/>
              <a:t> που μιλούν, ενεργούν και αποφασίζουν είναι οι </a:t>
            </a:r>
            <a:r>
              <a:rPr lang="el-GR" altLang="el-GR" dirty="0" err="1"/>
              <a:t>πλειονοτικοί</a:t>
            </a:r>
            <a:r>
              <a:rPr lang="el-GR" altLang="el-GR" dirty="0"/>
              <a:t>/</a:t>
            </a:r>
            <a:r>
              <a:rPr lang="el-GR" altLang="el-GR" dirty="0" err="1"/>
              <a:t>ες</a:t>
            </a:r>
            <a:r>
              <a:rPr lang="el-GR" altLang="el-GR" dirty="0"/>
              <a:t>, ενώ δεν μεταφέρεται από το κείμενο η φωνή, η οπτική ή οι ενέργειες των ίδιων των μεταναστών/τριών και προσφύγων/</a:t>
            </a:r>
            <a:r>
              <a:rPr lang="el-GR" altLang="el-GR" dirty="0" err="1"/>
              <a:t>ισσών</a:t>
            </a:r>
            <a:r>
              <a:rPr lang="el-GR" altLang="el-GR" dirty="0"/>
              <a:t>, τότε οι μετανάστες/</a:t>
            </a:r>
            <a:r>
              <a:rPr lang="el-GR" altLang="el-GR" dirty="0" err="1"/>
              <a:t>τριες</a:t>
            </a:r>
            <a:r>
              <a:rPr lang="el-GR" altLang="el-GR" dirty="0"/>
              <a:t>-πρόσφυγες/</a:t>
            </a:r>
            <a:r>
              <a:rPr lang="el-GR" altLang="el-GR" dirty="0" err="1"/>
              <a:t>ισσες</a:t>
            </a:r>
            <a:r>
              <a:rPr lang="el-GR" altLang="el-GR" dirty="0"/>
              <a:t> παρουσιάζονται ως αδρανείς άλλοι/</a:t>
            </a:r>
            <a:r>
              <a:rPr lang="el-GR" altLang="el-GR" dirty="0" err="1"/>
              <a:t>ες</a:t>
            </a:r>
            <a:r>
              <a:rPr lang="el-GR" altLang="el-GR" dirty="0"/>
              <a:t>. Δηλαδή, ως σιωπηλοί δέκτες ή θεατές των δράσεων των </a:t>
            </a:r>
            <a:r>
              <a:rPr lang="el-GR" altLang="el-GR" dirty="0" err="1"/>
              <a:t>πελιονοτικών</a:t>
            </a:r>
            <a:r>
              <a:rPr lang="el-GR" altLang="el-GR" dirty="0"/>
              <a:t> γι’ αυτούς.</a:t>
            </a:r>
            <a:endParaRPr lang="el-GR" altLang="el-GR" dirty="0"/>
          </a:p>
          <a:p>
            <a:pPr eaLnBrk="1" hangingPunct="1">
              <a:spcBef>
                <a:spcPct val="0"/>
              </a:spcBef>
            </a:pPr>
            <a:endParaRPr lang="el-GR" altLang="el-GR" dirty="0"/>
          </a:p>
          <a:p>
            <a:pPr eaLnBrk="1" hangingPunct="1">
              <a:spcBef>
                <a:spcPct val="0"/>
              </a:spcBef>
            </a:pPr>
            <a:r>
              <a:rPr lang="el-GR" altLang="el-GR" dirty="0"/>
              <a:t>Υπαγορεύεται στους/στις μεταναστευτικούς και προσφυγικούς πληθυσμούς</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Δομές πρέπει να με υποτακτική μέσω των οποίων </a:t>
            </a:r>
            <a:r>
              <a:rPr lang="el-GR" altLang="el-GR" dirty="0" err="1"/>
              <a:t>υπαγορεύοναι</a:t>
            </a:r>
            <a:r>
              <a:rPr lang="el-GR" altLang="el-GR" dirty="0"/>
              <a:t> συγκεκριμένες ενέργειες στους/στις μεταναστευτικούς και προσφυγικούς πληθυσμούς</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Για να εντοπίσουμε αυτή την υποκατηγορία διάκρισης θα μπορούσαμε να αναρωτηθούμε ποιος/α παρουσιάζεται να μιλάει, να ενεργεί ή να αποφασίζει μέσα στο κείμενο για τη ζωή και το μέλλον των μεταναστών/προσφύγων.  Αν αυτοί/</a:t>
            </a:r>
            <a:r>
              <a:rPr lang="el-GR" altLang="el-GR" dirty="0" err="1"/>
              <a:t>ες</a:t>
            </a:r>
            <a:r>
              <a:rPr lang="el-GR" altLang="el-GR" dirty="0"/>
              <a:t> που μιλούν, ενεργούν και αποφασίζουν είναι οι </a:t>
            </a:r>
            <a:r>
              <a:rPr lang="el-GR" altLang="el-GR" dirty="0" err="1"/>
              <a:t>πλειονοτικοί</a:t>
            </a:r>
            <a:r>
              <a:rPr lang="el-GR" altLang="el-GR" dirty="0"/>
              <a:t>/</a:t>
            </a:r>
            <a:r>
              <a:rPr lang="el-GR" altLang="el-GR" dirty="0" err="1"/>
              <a:t>ες</a:t>
            </a:r>
            <a:r>
              <a:rPr lang="el-GR" altLang="el-GR" dirty="0"/>
              <a:t>, ενώ δεν μεταφέρεται από το κείμενο η φωνή, η οπτική ή οι ενέργειες των ίδιων των μεταναστών/τριών και προσφύγων/</a:t>
            </a:r>
            <a:r>
              <a:rPr lang="el-GR" altLang="el-GR" dirty="0" err="1"/>
              <a:t>ισσών</a:t>
            </a:r>
            <a:r>
              <a:rPr lang="el-GR" altLang="el-GR" dirty="0"/>
              <a:t>, τότε οι μετανάστες/</a:t>
            </a:r>
            <a:r>
              <a:rPr lang="el-GR" altLang="el-GR" dirty="0" err="1"/>
              <a:t>τριες</a:t>
            </a:r>
            <a:r>
              <a:rPr lang="el-GR" altLang="el-GR" dirty="0"/>
              <a:t>-πρόσφυγες/</a:t>
            </a:r>
            <a:r>
              <a:rPr lang="el-GR" altLang="el-GR" dirty="0" err="1"/>
              <a:t>ισσες</a:t>
            </a:r>
            <a:r>
              <a:rPr lang="el-GR" altLang="el-GR" dirty="0"/>
              <a:t> παρουσιάζονται ως αδρανείς άλλοι/</a:t>
            </a:r>
            <a:r>
              <a:rPr lang="el-GR" altLang="el-GR" dirty="0" err="1"/>
              <a:t>ες</a:t>
            </a:r>
            <a:r>
              <a:rPr lang="el-GR" altLang="el-GR" dirty="0"/>
              <a:t>. Δηλαδή, ως σιωπηλοί δέκτες ή θεατές των δράσεων των </a:t>
            </a:r>
            <a:r>
              <a:rPr lang="el-GR" altLang="el-GR" dirty="0" err="1"/>
              <a:t>πελιονοτικών</a:t>
            </a:r>
            <a:r>
              <a:rPr lang="el-GR" altLang="el-GR" dirty="0"/>
              <a:t> γι’ αυτούς.</a:t>
            </a:r>
            <a:endParaRPr lang="el-GR" altLang="el-GR" dirty="0"/>
          </a:p>
          <a:p>
            <a:pPr eaLnBrk="1" hangingPunct="1">
              <a:spcBef>
                <a:spcPct val="0"/>
              </a:spcBef>
            </a:pPr>
            <a:endParaRPr lang="el-GR" altLang="el-GR" dirty="0"/>
          </a:p>
          <a:p>
            <a:pPr eaLnBrk="1" hangingPunct="1">
              <a:spcBef>
                <a:spcPct val="0"/>
              </a:spcBef>
            </a:pPr>
            <a:r>
              <a:rPr lang="el-GR" altLang="el-GR" dirty="0"/>
              <a:t>Υπαγορεύεται στους/στις μεταναστευτικούς και προσφυγικούς πληθυσμούς</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Ένα σώμα κειμένων αποτελεί μια συστηματική συλλογή μεγάλου όγκου γλωσσικών δεδομένων. Τα δεδομένα αυτά είναι </a:t>
            </a:r>
            <a:r>
              <a:rPr lang="el-GR" altLang="el-GR" dirty="0" err="1"/>
              <a:t>κειμενικά</a:t>
            </a:r>
            <a:r>
              <a:rPr lang="el-GR" altLang="el-GR" dirty="0"/>
              <a:t>, πρόκειται δηλαδή για ολόκληρα κείμενα ή τμήματα κειμένων. Επίσης είναι αυθεντικά, δηλαδή έχουν δημιουργηθεί από ομιλητές/</a:t>
            </a:r>
            <a:r>
              <a:rPr lang="el-GR" altLang="el-GR" dirty="0" err="1"/>
              <a:t>τριες</a:t>
            </a:r>
            <a:r>
              <a:rPr lang="el-GR" altLang="el-GR" dirty="0"/>
              <a:t> ή γράφοντες/ γράφουσες σε συγκεκριμένες κοινωνικές επικοινωνιακές περιστάσεις. Είναι δε αποθηκευμένα σε ηλεκτρονική μορφή με τρόπο ώστε να ανακαλούνται με ταχύτητα και ακρίβεια.</a:t>
            </a:r>
            <a:endParaRPr lang="el-GR" altLang="el-GR" dirty="0"/>
          </a:p>
          <a:p>
            <a:pPr eaLnBrk="1" hangingPunct="1">
              <a:spcBef>
                <a:spcPct val="0"/>
              </a:spcBef>
            </a:pPr>
            <a:endParaRPr lang="el-GR" altLang="el-GR" dirty="0"/>
          </a:p>
          <a:p>
            <a:pPr eaLnBrk="1" hangingPunct="1">
              <a:spcBef>
                <a:spcPct val="0"/>
              </a:spcBef>
            </a:pPr>
            <a:r>
              <a:rPr lang="el-GR" altLang="el-GR" dirty="0"/>
              <a:t>Για τη συλλογή των δεδομένων, ο/η ερευνητής/</a:t>
            </a:r>
            <a:r>
              <a:rPr lang="el-GR" altLang="el-GR" dirty="0" err="1"/>
              <a:t>τρια</a:t>
            </a:r>
            <a:r>
              <a:rPr lang="el-GR" altLang="el-GR" dirty="0"/>
              <a:t> θέτει τα κριτήρια δημιουργίας του σώματος κειμένων, βάσει των ερευνητικών ερωτημάτων που επιχειρεί να απαντήσει. Ανάλογα λοιπόν με τα κριτήρια που θέτει ο ερευνητής για τη συλλογή των δεδομένων του, τα σώματα διακρίνονται σε διάφορα είδη. ‘</a:t>
            </a:r>
            <a:r>
              <a:rPr lang="el-GR" altLang="el-GR" dirty="0" err="1"/>
              <a:t>Ετσι</a:t>
            </a:r>
            <a:r>
              <a:rPr lang="el-GR" altLang="el-GR" dirty="0"/>
              <a:t> βάση το χαρακτηριστικό της γλώσσας των δεδομένων, τα σώματα διακρίνονται σε μονόγλωσσα, αν περιλαμβάνουν κείμενα σε μία μόνο γλώσσα, και πολύγλωσσα. Βέβαια, ένα μονόγλωσσο σώμα κειμένων μπορεί να περιλαμβάνει μερικές λέξεις, προτάσεις ή μικρά αποσπάσματα από άλλη γλώσσα.</a:t>
            </a:r>
            <a:endParaRPr lang="el-GR" altLang="el-GR" dirty="0"/>
          </a:p>
          <a:p>
            <a:pPr eaLnBrk="1" hangingPunct="1">
              <a:spcBef>
                <a:spcPct val="0"/>
              </a:spcBef>
            </a:pPr>
            <a:endParaRPr lang="el-GR" altLang="el-GR" dirty="0"/>
          </a:p>
        </p:txBody>
      </p:sp>
      <p:sp>
        <p:nvSpPr>
          <p:cNvPr id="18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Πώς μπορούμε να καταλάβουμε αν εντοπίζεται στο κείμενο η κατηγορία της αφομοίωσης; Θα μπορούσαμε να αναρωτηθούμε αν στο κείμενο υπαγορεύεται στους μετανάστες- πρόσφυγες να υιοθετήσουν τις αξίες, τις συνήθειες, τις πεποιθήσεις και τις συμπεριφορές των </a:t>
            </a:r>
            <a:r>
              <a:rPr lang="el-GR" altLang="el-GR" dirty="0" err="1"/>
              <a:t>πλειονοτικών</a:t>
            </a:r>
            <a:r>
              <a:rPr lang="el-GR" altLang="el-GR" dirty="0"/>
              <a:t>. Με άλλα λόγια θα μπορούσαμε να αναρωτηθούμε αν το κείμενο καλεί τους μετανάστες-πρόσφυγες να πάψουν να είναι διαφορετικοί/</a:t>
            </a:r>
            <a:r>
              <a:rPr lang="el-GR" altLang="el-GR" dirty="0" err="1"/>
              <a:t>ες</a:t>
            </a:r>
            <a:r>
              <a:rPr lang="el-GR" altLang="el-GR" dirty="0"/>
              <a:t> και να γίνουν όμοιοι/</a:t>
            </a:r>
            <a:r>
              <a:rPr lang="el-GR" altLang="el-GR" dirty="0" err="1"/>
              <a:t>ες</a:t>
            </a:r>
            <a:r>
              <a:rPr lang="el-GR" altLang="el-GR" dirty="0"/>
              <a:t> με τους/τις </a:t>
            </a:r>
            <a:r>
              <a:rPr lang="el-GR" altLang="el-GR" dirty="0" err="1"/>
              <a:t>πλειονοτικούς</a:t>
            </a:r>
            <a:r>
              <a:rPr lang="el-GR" altLang="el-GR" dirty="0"/>
              <a:t>/</a:t>
            </a:r>
            <a:r>
              <a:rPr lang="el-GR" altLang="el-GR" dirty="0" err="1"/>
              <a:t>ες</a:t>
            </a:r>
            <a:r>
              <a:rPr lang="el-GR" altLang="el-GR" dirty="0"/>
              <a:t>, ώστε να γίνουν αποδεκτοί/</a:t>
            </a:r>
            <a:r>
              <a:rPr lang="el-GR" altLang="el-GR" dirty="0" err="1"/>
              <a:t>ές</a:t>
            </a:r>
            <a:r>
              <a:rPr lang="el-GR" altLang="el-GR" dirty="0"/>
              <a:t>.</a:t>
            </a:r>
            <a:endParaRPr lang="el-GR" altLang="el-GR" dirty="0"/>
          </a:p>
          <a:p>
            <a:pPr eaLnBrk="1" hangingPunct="1">
              <a:spcBef>
                <a:spcPct val="0"/>
              </a:spcBef>
            </a:pPr>
            <a:r>
              <a:rPr lang="el-GR" altLang="el-GR" dirty="0"/>
              <a:t>Ειδικότερα, στο πλαίσιο της αφομοίωσης εντοπίζονται οι ακόλουθες 2 υποκατηγορίες:</a:t>
            </a:r>
            <a:endParaRPr lang="el-GR" altLang="el-GR" dirty="0"/>
          </a:p>
          <a:p>
            <a:pPr eaLnBrk="1" hangingPunct="1">
              <a:spcBef>
                <a:spcPct val="0"/>
              </a:spcBef>
            </a:pPr>
            <a:endParaRPr lang="el-GR" altLang="el-GR" dirty="0"/>
          </a:p>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Για να εντοπίσουμε αυτή την υποκατηγορία της αφομοίωσης θα μπορούσαμε να αναρωτηθούμε αν στα κείμενα που χρησιμοποιούνται όροι όπως «ένταξη/ενσωμάτωση ή εντάσσω/ενσωματώνω» διασαφηνίζεται τι ακριβώς σημαίνουν αυτοί οι όροι και με ποιες προϋποθέσεις οι μετανάστες/πρόσφυγες θα γίνουν αποδεκτοί/</a:t>
            </a:r>
            <a:r>
              <a:rPr lang="el-GR" altLang="el-GR" dirty="0" err="1"/>
              <a:t>ες</a:t>
            </a:r>
            <a:r>
              <a:rPr lang="el-GR" altLang="el-GR" dirty="0"/>
              <a:t> και θα ενσωματωθούν στην κοινωνία υποδοχής. Είναι σημαντικό επομένως  να αναρωτηθούμε αν στο πλαίσιο της λεγόμενης «ένταξης/ενσωμάτωσής» γίνεται λόγος για το πώς και αν προβλέπεται να διαφυλαχτούν τα ιδιαίτερα στοιχεία της πολιτισμικής ταυτότητας των μεταναστών/προσφύγων.  Αν δεν διασαφηνίζονται τέτοιου είδους πληροφορίες, τότε εντοπίζουμε την συγκεκριμένη υποκατηγορία αφομοίωσης. </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Για να εντοπίσουμε αυτή την υποκατηγορία της αφομοίωσης θα μπορούσαμε να αναρωτηθούμε αν στα κείμενα που χρησιμοποιούνται όροι όπως «ένταξη/ενσωμάτωση ή εντάσσω/ενσωματώνω» διασαφηνίζεται τι ακριβώς σημαίνουν αυτοί οι όροι και με ποιες προϋποθέσεις οι μετανάστες/πρόσφυγες θα γίνουν αποδεκτοί/</a:t>
            </a:r>
            <a:r>
              <a:rPr lang="el-GR" altLang="el-GR" dirty="0" err="1"/>
              <a:t>ες</a:t>
            </a:r>
            <a:r>
              <a:rPr lang="el-GR" altLang="el-GR" dirty="0"/>
              <a:t> και θα ενσωματωθούν στην κοινωνία υποδοχής. Είναι σημαντικό επομένως  να αναρωτηθούμε αν στο πλαίσιο της λεγόμενης «ένταξης/ενσωμάτωσής» γίνεται λόγος για το πώς και αν προβλέπεται να διαφυλαχτούν τα ιδιαίτερα στοιχεία της πολιτισμικής ταυτότητας των μεταναστών/προσφύγων.  Αν δεν διασαφηνίζονται τέτοιου είδους πληροφορίες, τότε εντοπίζουμε την συγκεκριμένη υποκατηγορία αφομοίωσης. </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Παράλληλα, τα σώματα κειμένων διακρίνονται σε γενικά σώματα κειμένων και ειδικά ή εξειδικευμένα σώματα κειμένων. Τα γενικά σώματα κειμένων περιλαμβάνουν ένα ευρύ φάσμα </a:t>
            </a:r>
            <a:r>
              <a:rPr lang="el-GR" altLang="el-GR" dirty="0" err="1"/>
              <a:t>κειμενικών</a:t>
            </a:r>
            <a:r>
              <a:rPr lang="el-GR" altLang="el-GR" dirty="0"/>
              <a:t> ειδών από ποικίλες πηγές και έχουν ως στόχο να προσφέρουν στοιχεία για μια γλώσσα στο σύνολό της. Αντίθετα, τα εξειδικευμένα σώματα κειμένων περιλαμβάνουν δεδομένα από μια γεωγραφική ή κοινωνική ποικιλία της γλώσσας, από ένα μέσο (π.χ. ηλεκτρονική επικοινωνία) ή από ένα πεδίο (όρος που αναφέρεται στο σχετικά με τι γίνεται λόγος στο κείμενο, π.χ. οικονομικά, προσφυγικό-μεταναστευτικό).</a:t>
            </a:r>
            <a:endParaRPr lang="el-GR" altLang="el-GR" dirty="0"/>
          </a:p>
        </p:txBody>
      </p:sp>
      <p:sp>
        <p:nvSpPr>
          <p:cNvPr id="18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Για να εντοπίσουμε αυτή την υποκατηγορία της αφομοίωσης θα μπορούσαμε να αναρωτηθούμε αν στα κείμενα που χρησιμοποιούνται όροι όπως «ένταξη/ενσωμάτωση ή εντάσσω/ενσωματώνω» διασαφηνίζεται τι ακριβώς σημαίνουν αυτοί οι όροι και με ποιες προϋποθέσεις οι μετανάστες/πρόσφυγες θα γίνουν αποδεκτοί/</a:t>
            </a:r>
            <a:r>
              <a:rPr lang="el-GR" altLang="el-GR" dirty="0" err="1"/>
              <a:t>ες</a:t>
            </a:r>
            <a:r>
              <a:rPr lang="el-GR" altLang="el-GR" dirty="0"/>
              <a:t> και θα ενσωματωθούν στην κοινωνία υποδοχής. Είναι σημαντικό επομένως  να αναρωτηθούμε αν στο πλαίσιο της λεγόμενης «ένταξης/ενσωμάτωσής» γίνεται λόγος για το πώς και αν προβλέπεται να διαφυλαχτούν τα ιδιαίτερα στοιχεία της πολιτισμικής ταυτότητας των μεταναστών/προσφύγων.  Αν δεν διασαφηνίζονται τέτοιου είδους πληροφορίες, τότε εντοπίζουμε την συγκεκριμένη υποκατηγορία αφομοίωσης. </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Για να εντοπίσουμε αυτή την υποκατηγορία της αφομοίωσης θα μπορούσαμε να αναρωτηθούμε αν στα κείμενα που χρησιμοποιούνται όροι όπως «ένταξη/ενσωμάτωση ή εντάσσω/ενσωματώνω» διασαφηνίζεται τι ακριβώς σημαίνουν αυτοί οι όροι και με ποιες προϋποθέσεις οι μετανάστες/πρόσφυγες θα γίνουν αποδεκτοί/</a:t>
            </a:r>
            <a:r>
              <a:rPr lang="el-GR" altLang="el-GR" dirty="0" err="1"/>
              <a:t>ες</a:t>
            </a:r>
            <a:r>
              <a:rPr lang="el-GR" altLang="el-GR" dirty="0"/>
              <a:t> και θα ενσωματωθούν στην κοινωνία υποδοχής. Είναι σημαντικό επομένως  να αναρωτηθούμε αν στο πλαίσιο της λεγόμενης «ένταξης/ενσωμάτωσής» γίνεται λόγος για το πώς και αν προβλέπεται να διαφυλαχτούν τα ιδιαίτερα στοιχεία της πολιτισμικής ταυτότητας των μεταναστών/προσφύγων.  Αν δεν διασαφηνίζονται τέτοιου είδους πληροφορίες, τότε εντοπίζουμε την συγκεκριμένη υποκατηγορία αφομοίωσης. </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Για να εντοπίσουμε αυτή την υποκατηγορία της αφομοίωσης θα μπορούσαμε να αναρωτηθούμε αν στα κείμενα που χρησιμοποιούνται όροι όπως «ένταξη/ενσωμάτωση ή εντάσσω/ενσωματώνω» διασαφηνίζεται τι ακριβώς σημαίνουν αυτοί οι όροι και με ποιες προϋποθέσεις οι μετανάστες/πρόσφυγες θα γίνουν αποδεκτοί/</a:t>
            </a:r>
            <a:r>
              <a:rPr lang="el-GR" altLang="el-GR" dirty="0" err="1"/>
              <a:t>ες</a:t>
            </a:r>
            <a:r>
              <a:rPr lang="el-GR" altLang="el-GR" dirty="0"/>
              <a:t> και θα ενσωματωθούν στην κοινωνία υποδοχής. Είναι σημαντικό επομένως  να αναρωτηθούμε αν στο πλαίσιο της λεγόμενης «ένταξης/ενσωμάτωσής» γίνεται λόγος για το πώς και αν προβλέπεται να διαφυλαχτούν τα ιδιαίτερα στοιχεία της πολιτισμικής ταυτότητας των μεταναστών/προσφύγων.  Αν δεν διασαφηνίζονται τέτοιου είδους πληροφορίες, τότε εντοπίζουμε την συγκεκριμένη υποκατηγορία αφομοίωσης. </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Στο σημείο αυτό, είναι σημαντικό να τονίσουμε ότι σε ένα αντιρατσιστικό κείμενο μπορεί να ανιχνεύονται περισσότερες από μία υποκατηγορίες ρατσισμού είτε από την κατηγορία της διάκρισης είτε της αφομοίωσης, όπως επίσης είναι δυνατό να ανιχνεύουμε στο ίδιο κείμενο υποκατηγορίες τόσο της διάκρισης όσο και της αφομοίωσης. </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Ως εδώ δείξαμε πώς συγκεκριμένες ερωτήσεις είναι δυνατό να μας οδηγήσουν στην ανίχνευση των υποκατηγοριών ρατσισμού, δηλαδή να μας αποκαλύψουν ρατσιστικά στοιχεία που εμφιλοχωρούν σε αντιρατσιστικά κείμενα μέσω της διάκρισης και της αφομοίωσης. Ωστόσο, είναι επίσης δυνατό να θέσουμε αυτές τις ερωτήσεις και οι απαντήσεις που θα δώσουμε παρατηρώντας τα κείμενα να είναι αρνητικές, συνεπώς να μην ανιχνεύουμε κάποια υποκατηγορία ρατσισμού στο κείμενο. Στην περίπτωση αυτή, το κείμενο το οποίο μελετάμε είναι αμιγώς αντιρατσιστικό, δηλαδή δεν εμπεριέχει ρατσιστικά στοιχεία</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Έχοντας δημιουργήσει την εργαλειοθήκη TRACE, εφαρμόσαμε τα εργαλεία/ερωτήσεις σε κάθε κείμενο του σώματος ελληνικών αντιρατσιστικών κειμένων για μεταναστευτικούς και προσφυγικούς πληθυσμούς που διαμορφώσαμε (βλ. ενότητα 4.1). Βάσει της εφαρμογής αυτής, </a:t>
            </a:r>
            <a:r>
              <a:rPr lang="el-GR" altLang="el-GR" dirty="0" err="1"/>
              <a:t>επισημειώσαμε</a:t>
            </a:r>
            <a:r>
              <a:rPr lang="el-GR" altLang="el-GR" dirty="0"/>
              <a:t> τα κείμενα, προσθέτοντας τις πληροφορίες που προσδιορίζουν τη </a:t>
            </a:r>
            <a:r>
              <a:rPr lang="el-GR" altLang="el-GR" dirty="0" err="1"/>
              <a:t>ρατσιστικότητά</a:t>
            </a:r>
            <a:r>
              <a:rPr lang="el-GR" altLang="el-GR" dirty="0"/>
              <a:t> τους. Πιο συγκεκριμένα, πρόκειται για πληροφορίες σχετικά με τις υποκατηγορίες ρατσισμού που εντοπίσαμε σε κάθε κείμενο ή την πληροφορία ότι το κείμενο είναι αμιγώς αντιρατσιστικό</a:t>
            </a:r>
            <a:endParaRPr lang="el-GR" altLang="el-GR" dirty="0"/>
          </a:p>
          <a:p>
            <a:pPr eaLnBrk="1" hangingPunct="1">
              <a:spcBef>
                <a:spcPct val="0"/>
              </a:spcBef>
            </a:pPr>
            <a:endParaRPr lang="el-GR" altLang="el-GR" dirty="0"/>
          </a:p>
          <a:p>
            <a:pPr eaLnBrk="1" hangingPunct="1">
              <a:spcBef>
                <a:spcPct val="0"/>
              </a:spcBef>
            </a:pPr>
            <a:r>
              <a:rPr lang="el-GR" altLang="el-GR" dirty="0"/>
              <a:t>1)	ένα </a:t>
            </a:r>
            <a:r>
              <a:rPr lang="el-GR" altLang="el-GR" dirty="0" err="1"/>
              <a:t>υπο</a:t>
            </a:r>
            <a:r>
              <a:rPr lang="el-GR" altLang="el-GR" dirty="0"/>
              <a:t>-σώμα 814 κειμένων ρευστού ρατσισμού, δηλαδή ένα υποσύνολο κειμένων στα οποία ανιχνεύτηκαν υποκατηγορίες ρατσισμού, και </a:t>
            </a:r>
            <a:endParaRPr lang="el-GR" altLang="el-GR" dirty="0"/>
          </a:p>
          <a:p>
            <a:pPr eaLnBrk="1" hangingPunct="1">
              <a:spcBef>
                <a:spcPct val="0"/>
              </a:spcBef>
            </a:pPr>
            <a:r>
              <a:rPr lang="el-GR" altLang="el-GR" dirty="0"/>
              <a:t>2)	ένα </a:t>
            </a:r>
            <a:r>
              <a:rPr lang="el-GR" altLang="el-GR" dirty="0" err="1"/>
              <a:t>υπο</a:t>
            </a:r>
            <a:r>
              <a:rPr lang="el-GR" altLang="el-GR" dirty="0"/>
              <a:t>-σώμα 16 αμιγώς αντιρατσιστικών κειμένων, δηλαδή ένα υποσύνολο κειμένων στα οποία οι απαντήσεις που δόθηκαν κατά την εφαρμογή των εργαλείων/ερωτήσεων ήταν αρνητικές και, ως εκ τούτου, δεν ανιχνεύτηκαν υποκατηγορίες ρατσισμού σε αυτά. </a:t>
            </a:r>
            <a:endParaRPr lang="el-GR" altLang="el-GR" dirty="0"/>
          </a:p>
          <a:p>
            <a:pPr marL="0" marR="0" lvl="0" indent="0" algn="l" defTabSz="914400" rtl="0" eaLnBrk="1" fontAlgn="base" latinLnBrk="0" hangingPunct="1">
              <a:lnSpc>
                <a:spcPct val="100000"/>
              </a:lnSpc>
              <a:spcBef>
                <a:spcPct val="0"/>
              </a:spcBef>
              <a:spcAft>
                <a:spcPct val="0"/>
              </a:spcAft>
              <a:buClrTx/>
              <a:buSzTx/>
              <a:buFontTx/>
              <a:buNone/>
              <a:defRPr/>
            </a:pP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Φθάνοντας σε αυτό το σημείο επεξεργασίας των δεδομένων μας, μπορούμε να προσδιορίσουμε το σώμα κειμένων που διαμορφώσαμε ως </a:t>
            </a:r>
            <a:r>
              <a:rPr lang="el-GR" sz="1800" i="1" dirty="0" err="1">
                <a:effectLst/>
                <a:latin typeface="Times New Roman" panose="02020603050405020304" pitchFamily="18" charset="0"/>
                <a:ea typeface="Calibri" panose="020F0502020204030204" pitchFamily="34" charset="0"/>
                <a:cs typeface="Times New Roman" panose="02020603050405020304" pitchFamily="18" charset="0"/>
              </a:rPr>
              <a:t>επισημειωμένο</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annotated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καθώς περιέχει πρόσθετες πληροφορίες για τα γλωσσικά δεδομένα, οι οποίες είναι το αποτέλεσμα ενός συγκεκριμένου τύπου γλωσσολογικής ανάλυσης</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(βλ.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Gries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2009: 1234)</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επισημειωμένο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σώμα των ελληνικών αντιρατσιστικών κειμένων και η εργαλειοθήκη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TRACE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έχουν καταχωρηθεί και αποθηκευτεί σε μια ψηφιακή βάση δεδομένων, διαμορφωμένη ως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wiki</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Wiki</a:t>
            </a:r>
            <a:r>
              <a:rPr lang="el-G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TRACE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για τη δομή και τις δυνατότητες του οποίου θα αναφερθούμε στις ενότητες που ακολουθούν.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Έχοντας δημιουργήσει την εργαλειοθήκη TRACE, εφαρμόσαμε τα εργαλεία/ερωτήσεις σε κάθε κείμενο του σώματος ελληνικών αντιρατσιστικών κειμένων για μεταναστευτικούς και προσφυγικούς πληθυσμούς που διαμορφώσαμε (βλ. ενότητα 4.1). Βάσει της εφαρμογής αυτής, </a:t>
            </a:r>
            <a:r>
              <a:rPr lang="el-GR" altLang="el-GR" dirty="0" err="1"/>
              <a:t>επισημειώσαμε</a:t>
            </a:r>
            <a:r>
              <a:rPr lang="el-GR" altLang="el-GR" dirty="0"/>
              <a:t> τα κείμενα, προσθέτοντας τις πληροφορίες που προσδιορίζουν τη </a:t>
            </a:r>
            <a:r>
              <a:rPr lang="el-GR" altLang="el-GR" dirty="0" err="1"/>
              <a:t>ρατσιστικότητά</a:t>
            </a:r>
            <a:r>
              <a:rPr lang="el-GR" altLang="el-GR" dirty="0"/>
              <a:t> τους. Πιο συγκεκριμένα, πρόκειται για πληροφορίες σχετικά με τις υποκατηγορίες ρατσισμού που εντοπίσαμε σε κάθε κείμενο ή την πληροφορία ότι το κείμενο είναι αμιγώς αντιρατσιστικό</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l"/>
            <a:r>
              <a:rPr lang="el-GR" altLang="el-GR" dirty="0"/>
              <a:t>  </a:t>
            </a:r>
            <a:r>
              <a:rPr lang="el-GR" sz="1800" b="0" i="0" u="none" strike="noStrike" baseline="0" dirty="0">
                <a:latin typeface="Times New Roman" panose="02020603050405020304" pitchFamily="18" charset="0"/>
              </a:rPr>
              <a:t>Σύμφωνα με την </a:t>
            </a:r>
            <a:r>
              <a:rPr lang="el-GR" sz="1800" b="0" i="0" u="none" strike="noStrike" baseline="0" dirty="0" err="1">
                <a:latin typeface="Times New Roman" panose="02020603050405020304" pitchFamily="18" charset="0"/>
              </a:rPr>
              <a:t>τροπικότητα</a:t>
            </a:r>
            <a:r>
              <a:rPr lang="el-GR" sz="1800" b="0" i="0" u="none" strike="noStrike" baseline="0" dirty="0">
                <a:latin typeface="Times New Roman" panose="02020603050405020304" pitchFamily="18" charset="0"/>
              </a:rPr>
              <a:t> των κειμένων, δηλαδή τους σημειωτικούς τρόπους που χρησιμοποιούνται για την μετάδοση του μηνύματος, ένα σώμα κειμένων μπορεί να</a:t>
            </a:r>
            <a:endParaRPr lang="el-GR" sz="1800" b="0" i="0" u="none" strike="noStrike" baseline="0" dirty="0">
              <a:latin typeface="Times New Roman" panose="02020603050405020304" pitchFamily="18" charset="0"/>
            </a:endParaRPr>
          </a:p>
          <a:p>
            <a:pPr algn="l"/>
            <a:r>
              <a:rPr lang="el-GR" sz="1800" b="0" i="0" u="none" strike="noStrike" baseline="0" dirty="0">
                <a:latin typeface="Times New Roman" panose="02020603050405020304" pitchFamily="18" charset="0"/>
              </a:rPr>
              <a:t>χαρακτηρίζεται ως </a:t>
            </a:r>
            <a:r>
              <a:rPr lang="el-GR" sz="1800" b="0" i="1" u="none" strike="noStrike" baseline="0" dirty="0">
                <a:latin typeface="Times New Roman,Italic"/>
              </a:rPr>
              <a:t>προφορικό</a:t>
            </a:r>
            <a:r>
              <a:rPr lang="el-GR" sz="1800" b="0" i="0" u="none" strike="noStrike" baseline="0" dirty="0">
                <a:latin typeface="Times New Roman" panose="02020603050405020304" pitchFamily="18" charset="0"/>
              </a:rPr>
              <a:t>, </a:t>
            </a:r>
            <a:r>
              <a:rPr lang="el-GR" sz="1800" b="0" i="1" u="none" strike="noStrike" baseline="0" dirty="0">
                <a:latin typeface="Times New Roman,Italic"/>
              </a:rPr>
              <a:t>γραπτό</a:t>
            </a:r>
            <a:r>
              <a:rPr lang="el-GR" sz="1800" b="0" i="0" u="none" strike="noStrike" baseline="0" dirty="0">
                <a:latin typeface="Times New Roman" panose="02020603050405020304" pitchFamily="18" charset="0"/>
              </a:rPr>
              <a:t> ή </a:t>
            </a:r>
            <a:r>
              <a:rPr lang="el-GR" sz="1800" b="0" i="1" u="none" strike="noStrike" baseline="0" dirty="0" err="1">
                <a:latin typeface="Times New Roman,Italic"/>
              </a:rPr>
              <a:t>πολυτροπικό</a:t>
            </a:r>
            <a:r>
              <a:rPr lang="el-GR" sz="1800" b="0" i="0" u="none" strike="noStrike" baseline="0" dirty="0">
                <a:latin typeface="Times New Roman" panose="02020603050405020304" pitchFamily="18" charset="0"/>
              </a:rPr>
              <a:t>. </a:t>
            </a:r>
            <a:endParaRPr lang="el-GR" sz="1800" b="0" i="0" u="none" strike="noStrike" baseline="0" dirty="0">
              <a:latin typeface="Times New Roman" panose="02020603050405020304" pitchFamily="18" charset="0"/>
            </a:endParaRPr>
          </a:p>
          <a:p>
            <a:pPr algn="l"/>
            <a:r>
              <a:rPr lang="el-GR" altLang="el-GR" sz="1800" b="0" i="0" u="none" strike="noStrike" baseline="0" dirty="0">
                <a:latin typeface="Times New Roman" panose="02020603050405020304" pitchFamily="18" charset="0"/>
              </a:rPr>
              <a:t>Με βάση την παράμετρο της χρονικής περιόδου που καλύπτουν τα σώματα κειμένων διακρίνονται σε συγχρονικά, που περιλαμβάνουν κείμενα από μία συγκεκριμένη χρονική περίοδο, και διαχρονικά, που περιλαμβάνουν κείμενα της ίδιας γλώσσας ή γλωσσικής ποικιλίας από διαφορετικές χρονικές περιόδους.</a:t>
            </a:r>
            <a:endParaRPr lang="el-GR" altLang="el-GR" sz="1800" b="0" i="0" u="none" strike="noStrike" baseline="0" dirty="0">
              <a:latin typeface="Times New Roman" panose="02020603050405020304" pitchFamily="18" charset="0"/>
            </a:endParaRPr>
          </a:p>
        </p:txBody>
      </p:sp>
      <p:sp>
        <p:nvSpPr>
          <p:cNvPr id="18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Έχοντας δημιουργήσει την εργαλειοθήκη TRACE, εφαρμόσαμε τα εργαλεία/ερωτήσεις σε κάθε κείμενο του σώματος ελληνικών αντιρατσιστικών κειμένων για μεταναστευτικούς και προσφυγικούς πληθυσμούς που διαμορφώσαμε (βλ. ενότητα 4.1). Βάσει της εφαρμογής αυτής, </a:t>
            </a:r>
            <a:r>
              <a:rPr lang="el-GR" altLang="el-GR" dirty="0" err="1"/>
              <a:t>επισημειώσαμε</a:t>
            </a:r>
            <a:r>
              <a:rPr lang="el-GR" altLang="el-GR" dirty="0"/>
              <a:t> τα κείμενα, προσθέτοντας τις πληροφορίες που προσδιορίζουν τη </a:t>
            </a:r>
            <a:r>
              <a:rPr lang="el-GR" altLang="el-GR" dirty="0" err="1"/>
              <a:t>ρατσιστικότητά</a:t>
            </a:r>
            <a:r>
              <a:rPr lang="el-GR" altLang="el-GR" dirty="0"/>
              <a:t> τους. Πιο συγκεκριμένα, πρόκειται για πληροφορίες σχετικά με τις υποκατηγορίες ρατσισμού που εντοπίσαμε σε κάθε κείμενο ή την πληροφορία ότι το κείμενο είναι αμιγώς αντιρατσιστικό</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Έχοντας δημιουργήσει την εργαλειοθήκη TRACE, εφαρμόσαμε τα εργαλεία/ερωτήσεις σε κάθε κείμενο του σώματος ελληνικών αντιρατσιστικών κειμένων για μεταναστευτικούς και προσφυγικούς πληθυσμούς που διαμορφώσαμε (βλ. ενότητα 4.1). Βάσει της εφαρμογής αυτής, </a:t>
            </a:r>
            <a:r>
              <a:rPr lang="el-GR" altLang="el-GR" dirty="0" err="1"/>
              <a:t>επισημειώσαμε</a:t>
            </a:r>
            <a:r>
              <a:rPr lang="el-GR" altLang="el-GR" dirty="0"/>
              <a:t> τα κείμενα, προσθέτοντας τις πληροφορίες που προσδιορίζουν τη </a:t>
            </a:r>
            <a:r>
              <a:rPr lang="el-GR" altLang="el-GR" dirty="0" err="1"/>
              <a:t>ρατσιστικότητά</a:t>
            </a:r>
            <a:r>
              <a:rPr lang="el-GR" altLang="el-GR" dirty="0"/>
              <a:t> τους. Πιο συγκεκριμένα, πρόκειται για πληροφορίες σχετικά με τις υποκατηγορίες ρατσισμού που εντοπίσαμε σε κάθε κείμενο ή την πληροφορία ότι το κείμενο είναι αμιγώς αντιρατσιστικό</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Κάθε καταχώρηση περιλαμβάνει τον τίτλο του κειμένου και το γραπτό κείμενο μαζί τις εικόνες ή/και το βίντεο που μπορεί να το συνοδεύουν. Εδώ είναι σημαντικό να αναφέρουμε ότι επιδιώξαμε τη διατήρηση του ύφους των κειμένων, όπως αυτό προσδιορίστηκε από τους ποικίλους σημειωτικούς τρόπους που χρησιμοποίησαν οι συγγραφείς τους και από τις μορφοποιήσεις των περιεχομένων τους (π.χ. πλάγια γράμματα, έντονα γράμματα, σειρά εικόνων). Έτσι επιχειρήσαμε την κατά το δυνατό πιστή μεταφορά τους, δηλαδή προσπαθήσαμε το κάθε κείμενο να έχει τη μορφή με την οποία εμφανίζεται στην πηγή προέλευσής του. Στις περιπτώσεις που το κείμενο δεν περιέχει στοιχεία γραπτού λόγου και είναι μόνο βίντεο με προφορικό λόγο, δίνουμε την </a:t>
            </a:r>
            <a:r>
              <a:rPr lang="el-GR" altLang="el-GR" dirty="0" err="1"/>
              <a:t>απομαγνητοφωνημένη</a:t>
            </a:r>
            <a:r>
              <a:rPr lang="el-GR" altLang="el-GR" dirty="0"/>
              <a:t> εκδοχή του κειμένου. Εντός της καταχώρησης, μετά το κείμενο, ακολουθεί ένας πίνακας με </a:t>
            </a:r>
            <a:r>
              <a:rPr lang="el-GR" altLang="el-GR" dirty="0" err="1"/>
              <a:t>κειμενικές</a:t>
            </a:r>
            <a:r>
              <a:rPr lang="el-GR" altLang="el-GR" dirty="0"/>
              <a:t> πληροφορίες. Πιο συγκεκριμένα, ο πίνακας αυτός περιέχει: α) τα περιγραφικά </a:t>
            </a:r>
            <a:r>
              <a:rPr lang="el-GR" altLang="el-GR" dirty="0" err="1"/>
              <a:t>μεταδεδομένα</a:t>
            </a:r>
            <a:r>
              <a:rPr lang="el-GR" altLang="el-GR" dirty="0"/>
              <a:t> σχετικά με τους </a:t>
            </a:r>
            <a:r>
              <a:rPr lang="el-GR" altLang="el-GR" dirty="0" err="1"/>
              <a:t>περικειμενικούς</a:t>
            </a:r>
            <a:r>
              <a:rPr lang="el-GR" altLang="el-GR" dirty="0"/>
              <a:t> παράγοντες (π.χ. πηγή προέλευσης, τομέας δημόσιας σφαίρας, </a:t>
            </a:r>
            <a:r>
              <a:rPr lang="el-GR" altLang="el-GR" dirty="0" err="1"/>
              <a:t>τροπικότητα</a:t>
            </a:r>
            <a:r>
              <a:rPr lang="el-GR" altLang="el-GR" dirty="0"/>
              <a:t>, αφηγηματικότητα· βλ. ενότητα 4.1), και β) τις επισημειώσεις για τον προσδιορισμό της </a:t>
            </a:r>
            <a:r>
              <a:rPr lang="el-GR" altLang="el-GR" dirty="0" err="1"/>
              <a:t>ρατσιστικότητας</a:t>
            </a:r>
            <a:r>
              <a:rPr lang="el-GR" altLang="el-GR" dirty="0"/>
              <a:t> των κειμένων. Μετά τον πίνακα, δίνεται το κείμενο στην πρωτότυπη εκδοχή του, κυρίως, σε μορφή </a:t>
            </a:r>
            <a:r>
              <a:rPr lang="el-GR" altLang="el-GR" dirty="0" err="1"/>
              <a:t>pdf</a:t>
            </a:r>
            <a:r>
              <a:rPr lang="el-GR" altLang="el-GR" dirty="0"/>
              <a:t>. Αν το κείμενο είναι βίντεο, τότε αντί για </a:t>
            </a:r>
            <a:r>
              <a:rPr lang="el-GR" altLang="el-GR" dirty="0" err="1"/>
              <a:t>pdf</a:t>
            </a:r>
            <a:r>
              <a:rPr lang="el-GR" altLang="el-GR" dirty="0"/>
              <a:t>, ανεβαίνει το αντίστοιχο βίντεο στην πρωτότυπη εκδοχή του (βλ. </a:t>
            </a:r>
            <a:r>
              <a:rPr lang="el-GR" altLang="el-GR" dirty="0" err="1"/>
              <a:t>Eικόνες</a:t>
            </a:r>
            <a:r>
              <a:rPr lang="el-GR" altLang="el-GR" dirty="0"/>
              <a:t> 4-6). </a:t>
            </a:r>
            <a:endParaRPr lang="el-GR" altLang="el-GR" dirty="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7B7F8-D007-4217-8683-569FD981C367}"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Πάμε να δούμε αναλυτικά τις </a:t>
            </a:r>
            <a:r>
              <a:rPr lang="el-GR" dirty="0" err="1"/>
              <a:t>κειμενικές</a:t>
            </a:r>
            <a:r>
              <a:rPr lang="el-GR" dirty="0"/>
              <a:t> πληροφορίες που περιέχει ο πίνακας εντός της καταχώρησης των </a:t>
            </a:r>
            <a:r>
              <a:rPr lang="el-GR" dirty="0" err="1"/>
              <a:t>κειμένν</a:t>
            </a:r>
            <a:endParaRPr lang="el-GR" dirty="0"/>
          </a:p>
          <a:p>
            <a:endParaRPr lang="el-GR" dirty="0"/>
          </a:p>
          <a:p>
            <a:endParaRPr lang="el-GR" dirty="0"/>
          </a:p>
          <a:p>
            <a:r>
              <a:rPr lang="el-GR" dirty="0"/>
              <a:t>θα συναντήσει υπερκείμενους όρους σχετικούς με τις </a:t>
            </a:r>
            <a:r>
              <a:rPr lang="el-GR" dirty="0" err="1"/>
              <a:t>κειμενικές</a:t>
            </a:r>
            <a:r>
              <a:rPr lang="el-GR" dirty="0"/>
              <a:t> πληροφορίες που έχουμε προσθέσει για τα κείμενα . Θα βρει δηλαδή μπλε λέξεις ή φράσεις για τα περιγραφικά </a:t>
            </a:r>
            <a:r>
              <a:rPr lang="el-GR" dirty="0" err="1"/>
              <a:t>μεταδεδομένα</a:t>
            </a:r>
            <a:r>
              <a:rPr lang="el-GR" dirty="0"/>
              <a:t> των κειμένων (τομέας δημόσιας σφαίρας, πηγή προέλευσης, συγγραφικές πληροφορίες, </a:t>
            </a:r>
            <a:r>
              <a:rPr lang="el-GR" dirty="0" err="1"/>
              <a:t>τροπικότητα</a:t>
            </a:r>
            <a:r>
              <a:rPr lang="el-GR" dirty="0"/>
              <a:t>, αφηγηματικότητα, χιούμορ, </a:t>
            </a:r>
            <a:r>
              <a:rPr lang="el-GR" dirty="0" err="1"/>
              <a:t>κειμενικό</a:t>
            </a:r>
            <a:r>
              <a:rPr lang="el-GR" dirty="0"/>
              <a:t> είδος) και αντίστοιχες φράσεις για την επισημείωση των κειμένων σχετικά με τον εντοπισμό ή όχι υποκατηγοριών ρατσισμού σε αυτά (εντοπισμός ή μη στοιχείων ρατσισμού, (</a:t>
            </a:r>
            <a:r>
              <a:rPr lang="el-GR" dirty="0" err="1"/>
              <a:t>υπο</a:t>
            </a:r>
            <a:r>
              <a:rPr lang="el-GR" dirty="0"/>
              <a:t>)κατηγορίες ρατσισμού). </a:t>
            </a:r>
            <a:endParaRPr lang="el-GR" dirty="0"/>
          </a:p>
          <a:p>
            <a:endParaRPr lang="el-GR" dirty="0"/>
          </a:p>
          <a:p>
            <a:r>
              <a:rPr lang="el-GR" dirty="0"/>
              <a:t>Επιλέγοντας τις </a:t>
            </a:r>
            <a:r>
              <a:rPr lang="el-GR" dirty="0" err="1"/>
              <a:t>κειμενικές</a:t>
            </a:r>
            <a:r>
              <a:rPr lang="el-GR" dirty="0"/>
              <a:t> αυτές πληροφορίες, θα μπορεί να </a:t>
            </a:r>
            <a:r>
              <a:rPr lang="el-GR" dirty="0" err="1"/>
              <a:t>πλοηγηθεί</a:t>
            </a:r>
            <a:r>
              <a:rPr lang="el-GR" dirty="0"/>
              <a:t> στις ποικίλες ταξινομήσεις που έχουμε πραγματοποιήσει στα κείμενα, ανάλογα με τα χαρακτηριστικά τους και τα στοιχεία που προσδιορίζουν τη </a:t>
            </a:r>
            <a:r>
              <a:rPr lang="el-GR" dirty="0" err="1"/>
              <a:t>ρατσιστικότητά</a:t>
            </a:r>
            <a:r>
              <a:rPr lang="el-GR" dirty="0"/>
              <a:t> τους. </a:t>
            </a:r>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1.	</a:t>
            </a:r>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1.	</a:t>
            </a:r>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πεδίο αυτό παρέχονται γενικές πληροφορίες σχετικές με το αν στο κείμενο χρησιμοποιείται ένας σημειωτικός τρόπος για τη μετάδοση των μηνυμάτων (</a:t>
            </a:r>
            <a:r>
              <a:rPr lang="el-GR" dirty="0" err="1"/>
              <a:t>Μονοτροπικό</a:t>
            </a:r>
            <a:r>
              <a:rPr lang="el-GR" dirty="0"/>
              <a:t> κείμενο) ή αν χρησιμοποιείται συνδυασμός σημειωτικών τρόπων (</a:t>
            </a:r>
            <a:r>
              <a:rPr lang="el-GR" dirty="0" err="1"/>
              <a:t>Πολυτροπικό</a:t>
            </a:r>
            <a:r>
              <a:rPr lang="el-GR" dirty="0"/>
              <a:t> κείμενο). </a:t>
            </a:r>
            <a:r>
              <a:rPr lang="el-GR" dirty="0" err="1"/>
              <a:t>Eπίσης</a:t>
            </a:r>
            <a:r>
              <a:rPr lang="el-GR" dirty="0"/>
              <a:t> παρέχονται συγκεκριμένες πληροφορίες σχετικές με το ποιος ή ποιοι είναι οι σημειωτικοί τρόποι που χρησιμοποιούνται (Ήχος, Βίντεο, Γραπτό κείμενο, Εικόνα, Προφορικό κείμενο).</a:t>
            </a:r>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Ως προς το χιούμορ λάβαμε υπόψη μας τη διάκριση ανάμεσα στον χιουμοριστικό και μη χιουμοριστικό τρόπο, διότι η παρουσία χιούμορ μπορεί να συγκαλύπτει ή να αποσπά την προσοχή από τις ρατσιστικές θέσεις ή απόψεις ενός κειμένου (βλ. </a:t>
            </a:r>
            <a:r>
              <a:rPr lang="el-GR" dirty="0" err="1"/>
              <a:t>Weaver</a:t>
            </a:r>
            <a:r>
              <a:rPr lang="el-GR" dirty="0"/>
              <a:t> 2016, </a:t>
            </a:r>
            <a:r>
              <a:rPr lang="el-GR" dirty="0" err="1"/>
              <a:t>Archakis</a:t>
            </a:r>
            <a:r>
              <a:rPr lang="el-GR" dirty="0"/>
              <a:t> κ.ά. 2018, </a:t>
            </a:r>
            <a:r>
              <a:rPr lang="el-GR" dirty="0" err="1"/>
              <a:t>Archakis</a:t>
            </a:r>
            <a:r>
              <a:rPr lang="el-GR" dirty="0"/>
              <a:t> &amp; </a:t>
            </a:r>
            <a:r>
              <a:rPr lang="el-GR" dirty="0" err="1"/>
              <a:t>Tsakona</a:t>
            </a:r>
            <a:r>
              <a:rPr lang="el-GR" dirty="0"/>
              <a:t> 2019, υπό </a:t>
            </a:r>
            <a:r>
              <a:rPr lang="el-GR" dirty="0" err="1"/>
              <a:t>δημ</a:t>
            </a:r>
            <a:r>
              <a:rPr lang="el-GR" dirty="0"/>
              <a:t>./2021). Ακολουθώντας τους </a:t>
            </a:r>
            <a:r>
              <a:rPr lang="el-GR" dirty="0" err="1"/>
              <a:t>Αρχάκη</a:t>
            </a:r>
            <a:r>
              <a:rPr lang="el-GR" dirty="0"/>
              <a:t> &amp; Τσάκωνα (2020: 566), ο χιουμοριστικός τρόπος καταρχάς «βασίζεται στην ασυμβατότητα (</a:t>
            </a:r>
            <a:r>
              <a:rPr lang="el-GR" dirty="0" err="1"/>
              <a:t>incongruity</a:t>
            </a:r>
            <a:r>
              <a:rPr lang="el-GR" dirty="0"/>
              <a:t>), δηλαδή στην απόκλιση από τη νόρμα ή από μία ευρύτερα αποδεκτή σύμβαση» και </a:t>
            </a:r>
            <a:r>
              <a:rPr lang="el-GR" dirty="0" err="1"/>
              <a:t>στοχοποιεί</a:t>
            </a:r>
            <a:r>
              <a:rPr lang="el-GR" dirty="0"/>
              <a:t> άτομα  «που συμπεριφέρονται με ασύμβατο τρόπο» αποκλίνοντας «από τις προσδοκίες και τα κυρίαρχα νοήματα» (βλ. επίσης </a:t>
            </a:r>
            <a:r>
              <a:rPr lang="el-GR" dirty="0" err="1"/>
              <a:t>Raskin</a:t>
            </a:r>
            <a:r>
              <a:rPr lang="el-GR" dirty="0"/>
              <a:t> 1985, </a:t>
            </a:r>
            <a:r>
              <a:rPr lang="el-GR" dirty="0" err="1"/>
              <a:t>Attardo</a:t>
            </a:r>
            <a:r>
              <a:rPr lang="el-GR" dirty="0"/>
              <a:t> 2001, </a:t>
            </a:r>
            <a:r>
              <a:rPr lang="el-GR" dirty="0" err="1"/>
              <a:t>Billig</a:t>
            </a:r>
            <a:r>
              <a:rPr lang="el-GR" dirty="0"/>
              <a:t> 2005β). Αντίστροφα, θεωρούμε ότι ο μη χιουμοριστικός τρόπος δεν οργανώνεται γύρω από την ασυμβατότητα και την απορρέουσα από αυτήν </a:t>
            </a:r>
            <a:r>
              <a:rPr lang="el-GR" dirty="0" err="1"/>
              <a:t>στοχοποίηση</a:t>
            </a:r>
            <a:r>
              <a:rPr lang="el-GR" dirty="0"/>
              <a:t>.</a:t>
            </a:r>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  Τέλος, ως προς την επεξεργασία τους, τα σώματα κειμένων μπορεί να είναι απλά (</a:t>
            </a:r>
            <a:r>
              <a:rPr lang="el-GR" altLang="el-GR" dirty="0" err="1"/>
              <a:t>raw</a:t>
            </a:r>
            <a:r>
              <a:rPr lang="el-GR" altLang="el-GR" dirty="0"/>
              <a:t> </a:t>
            </a:r>
            <a:r>
              <a:rPr lang="el-GR" altLang="el-GR" dirty="0" err="1"/>
              <a:t>corpora</a:t>
            </a:r>
            <a:r>
              <a:rPr lang="el-GR" altLang="el-GR" dirty="0"/>
              <a:t>) ή </a:t>
            </a:r>
            <a:r>
              <a:rPr lang="el-GR" altLang="el-GR" dirty="0" err="1"/>
              <a:t>επισημειωμένα</a:t>
            </a:r>
            <a:r>
              <a:rPr lang="el-GR" altLang="el-GR" dirty="0"/>
              <a:t> (</a:t>
            </a:r>
            <a:r>
              <a:rPr lang="el-GR" altLang="el-GR" dirty="0" err="1"/>
              <a:t>annotated</a:t>
            </a:r>
            <a:r>
              <a:rPr lang="el-GR" altLang="el-GR" dirty="0"/>
              <a:t> </a:t>
            </a:r>
            <a:r>
              <a:rPr lang="el-GR" altLang="el-GR" dirty="0" err="1"/>
              <a:t>corpora</a:t>
            </a:r>
            <a:r>
              <a:rPr lang="el-GR" altLang="el-GR" dirty="0"/>
              <a:t>). Ως απλά θεωρούνται αυτά που περιέχουν μόνο τα ακατέργαστα γλωσσικά δεδομένα, ενώ μπορεί να περιλαμβάνουν και </a:t>
            </a:r>
            <a:r>
              <a:rPr lang="el-GR" altLang="el-GR" dirty="0" err="1"/>
              <a:t>μεταδεδομένα</a:t>
            </a:r>
            <a:r>
              <a:rPr lang="el-GR" altLang="el-GR" dirty="0"/>
              <a:t> (</a:t>
            </a:r>
            <a:r>
              <a:rPr lang="el-GR" altLang="el-GR" dirty="0" err="1"/>
              <a:t>Gries</a:t>
            </a:r>
            <a:r>
              <a:rPr lang="el-GR" altLang="el-GR" dirty="0"/>
              <a:t> 2009: 1234). Ο όρος </a:t>
            </a:r>
            <a:r>
              <a:rPr lang="el-GR" altLang="el-GR" dirty="0" err="1"/>
              <a:t>μεταδεδομένα</a:t>
            </a:r>
            <a:r>
              <a:rPr lang="el-GR" altLang="el-GR" dirty="0"/>
              <a:t> (</a:t>
            </a:r>
            <a:r>
              <a:rPr lang="el-GR" altLang="el-GR" dirty="0" err="1"/>
              <a:t>metadata</a:t>
            </a:r>
            <a:r>
              <a:rPr lang="el-GR" altLang="el-GR" dirty="0"/>
              <a:t>) αναφέρεται στις πληροφορίες που αφορούν τα ίδια τα κείμενα, όπως το ποιος/α έγραψε το κείμενο, πότε δημοσιεύτηκε το κείμενο ή σε ποια γλώσσα είναι γραμμένο ένα κείμενο (</a:t>
            </a:r>
            <a:r>
              <a:rPr lang="el-GR" altLang="el-GR" dirty="0" err="1"/>
              <a:t>McEnery</a:t>
            </a:r>
            <a:r>
              <a:rPr lang="el-GR" altLang="el-GR" dirty="0"/>
              <a:t> &amp; </a:t>
            </a:r>
            <a:r>
              <a:rPr lang="el-GR" altLang="el-GR" dirty="0" err="1"/>
              <a:t>Hardie</a:t>
            </a:r>
            <a:r>
              <a:rPr lang="el-GR" altLang="el-GR" dirty="0"/>
              <a:t> 2012: 29). Ωστόσο, η συνήθης επεξεργασία των σωμάτων κειμένων περιλαμβάνει τη διαδικασία της επισημείωσης (</a:t>
            </a:r>
            <a:r>
              <a:rPr lang="el-GR" altLang="el-GR" dirty="0" err="1"/>
              <a:t>annotation</a:t>
            </a:r>
            <a:r>
              <a:rPr lang="el-GR" altLang="el-GR" dirty="0"/>
              <a:t>), δηλαδή την «προσθήκη ερμηνευτικών γλωσσικών πληροφοριών» (</a:t>
            </a:r>
            <a:r>
              <a:rPr lang="el-GR" altLang="el-GR" dirty="0" err="1"/>
              <a:t>Leech</a:t>
            </a:r>
            <a:r>
              <a:rPr lang="el-GR" altLang="el-GR" dirty="0"/>
              <a:t> 2005· βλ. σχετικά Γούτσος &amp; </a:t>
            </a:r>
            <a:r>
              <a:rPr lang="el-GR" altLang="el-GR" dirty="0" err="1"/>
              <a:t>Φραγκάκη</a:t>
            </a:r>
            <a:r>
              <a:rPr lang="el-GR" altLang="el-GR" dirty="0"/>
              <a:t> 2015: 34). Πιο συγκεκριμένα, η επισημείωση προσφέρει πληροφορίες για τα γλωσσικά δεδομένα, οι οποίες είναι το αποτέλεσμα ενός συγκεκριμένου τύπου γλωσσολογικής ανάλυσης βάσει μιας θεωρίας ή ενός μοντέλου (</a:t>
            </a:r>
            <a:r>
              <a:rPr lang="el-GR" altLang="el-GR" dirty="0" err="1"/>
              <a:t>Gries</a:t>
            </a:r>
            <a:r>
              <a:rPr lang="el-GR" altLang="el-GR" dirty="0"/>
              <a:t> 2009: 1234).</a:t>
            </a:r>
            <a:endParaRPr lang="el-GR" altLang="el-GR" dirty="0"/>
          </a:p>
        </p:txBody>
      </p:sp>
      <p:sp>
        <p:nvSpPr>
          <p:cNvPr id="18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σύμφωνα με τους Γεωργακοπούλου &amp; Γούτσο (2011: 63-64) ο λόγος, είτε ο προφορικός είτε ο γραπτός είτε στις ποικίλες διαβαθμίσεις του (π.χ. γραπτό κείμενο με στοιχεία </a:t>
            </a:r>
            <a:r>
              <a:rPr lang="el-GR" dirty="0" err="1"/>
              <a:t>προφορικότητας</a:t>
            </a:r>
            <a:r>
              <a:rPr lang="el-GR" dirty="0"/>
              <a:t>) </a:t>
            </a:r>
            <a:r>
              <a:rPr lang="el-GR" dirty="0" err="1"/>
              <a:t>διέπεται</a:t>
            </a:r>
            <a:r>
              <a:rPr lang="el-GR" dirty="0"/>
              <a:t> από μια θεμελιώδη διάκριση σε δύο τρόπους: τον αφηγηματικό τρόπο και τον μη αφηγηματικό τρόπο. Στον αφηγηματικό τρόπο συμμετέχουν όσα κείμενα αναφέρονται στη </a:t>
            </a:r>
            <a:r>
              <a:rPr lang="el-GR" dirty="0" err="1"/>
              <a:t>στοχευμένη</a:t>
            </a:r>
            <a:r>
              <a:rPr lang="el-GR" dirty="0"/>
              <a:t> ανθρώπινη δράση και, ειδικότερα, στη διαδοχή παρελθοντικών κυρίως γεγονότων. Στο μη αφηγηματικό τρόπο συμμετέχουν όσα κείμενα σκοπεύουν στην ανταλλαγή πληροφοριών και την προώθηση της γνώσης χωρίς να στηρίζονται στην αφήγηση, δηλαδή τα περιγραφικά κείμενα ή αυτά στα οποία αναπτύσσονται πεποιθήσεις και επιχειρήματα (</a:t>
            </a:r>
            <a:r>
              <a:rPr lang="el-GR" dirty="0" err="1"/>
              <a:t>ό.π</a:t>
            </a:r>
            <a:r>
              <a:rPr lang="el-GR" dirty="0"/>
              <a:t>.: 202, βλ. επίσης Αρχάκης 2008: 138). Με δυο λόγια, η αφήγηση αποτελεί τη βάση διάκρισης των κειμένων (Γεωργακοπούλου &amp; Γούτσος 2011: 64)</a:t>
            </a:r>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Κατηγοριοποιήσαμε τα κείμενα και ως προς το </a:t>
            </a:r>
            <a:r>
              <a:rPr lang="el-GR" dirty="0" err="1"/>
              <a:t>κειμενικό</a:t>
            </a:r>
            <a:r>
              <a:rPr lang="el-GR" dirty="0"/>
              <a:t> τους είδος</a:t>
            </a:r>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Προσφέρει σε ερευνητές/</a:t>
            </a:r>
            <a:r>
              <a:rPr lang="el-GR" dirty="0" err="1"/>
              <a:t>τριες</a:t>
            </a:r>
            <a:r>
              <a:rPr lang="el-GR" dirty="0"/>
              <a:t> ένα ήδη διαμορφωμένο και επεξεργασμένο σώμα αντιρατσιστικών κειμένων.</a:t>
            </a:r>
            <a:endParaRPr lang="el-GR" dirty="0"/>
          </a:p>
          <a:p>
            <a:r>
              <a:rPr lang="el-GR" dirty="0"/>
              <a:t>Ο/η ερευνητής/</a:t>
            </a:r>
            <a:r>
              <a:rPr lang="el-GR" dirty="0" err="1"/>
              <a:t>τρια</a:t>
            </a:r>
            <a:r>
              <a:rPr lang="el-GR" dirty="0"/>
              <a:t> μπορεί να υιοθετήσει ή να αμφισβητήσει τις αναλύσεις μας και τις κατηγορίες ρατσισμού που διακρίναμε ή να επιχειρήσει τη δική του ανάλυση ανάλογα με τον ερευνητικό στόχο που θα θέσει. </a:t>
            </a:r>
            <a:endParaRPr lang="el-GR" dirty="0"/>
          </a:p>
          <a:p>
            <a:r>
              <a:rPr lang="el-GR" dirty="0"/>
              <a:t>Μακροπρόθεσμα στο </a:t>
            </a:r>
            <a:r>
              <a:rPr lang="el-GR" dirty="0" err="1"/>
              <a:t>wiki</a:t>
            </a:r>
            <a:r>
              <a:rPr lang="el-GR" dirty="0"/>
              <a:t> θα καταχωρηθεί εκπαιδευτικό υλικό για την ανίχνευση, την κατανόηση και την καλλιέργεια της κριτικής επίγνωσης σε θέματα ρευστού ρατσισμού. Το διδακτικό αυτό υλικό πιθανότατα ενδιαφέρει τους/τις μελετητές/</a:t>
            </a:r>
            <a:r>
              <a:rPr lang="el-GR" dirty="0" err="1"/>
              <a:t>τριες</a:t>
            </a:r>
            <a:r>
              <a:rPr lang="el-GR" dirty="0"/>
              <a:t> της κριτικής εκπαίδευσης. </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Θα μπορούσαμε επομένως να πούμε ότι μέσω του </a:t>
            </a:r>
            <a:r>
              <a:rPr lang="el-GR" dirty="0" err="1"/>
              <a:t>wiiki-Trace</a:t>
            </a:r>
            <a:r>
              <a:rPr lang="el-GR" dirty="0"/>
              <a:t> επιχειρούμε τη λεγόμενη Ανοικτή Επιστήμη (</a:t>
            </a:r>
            <a:r>
              <a:rPr lang="el-GR" dirty="0" err="1"/>
              <a:t>open</a:t>
            </a:r>
            <a:r>
              <a:rPr lang="el-GR" dirty="0"/>
              <a:t> </a:t>
            </a:r>
            <a:r>
              <a:rPr lang="el-GR" dirty="0" err="1"/>
              <a:t>access</a:t>
            </a:r>
            <a:r>
              <a:rPr lang="el-GR" dirty="0"/>
              <a:t> </a:t>
            </a:r>
            <a:r>
              <a:rPr lang="el-GR" dirty="0" err="1"/>
              <a:t>science</a:t>
            </a:r>
            <a:r>
              <a:rPr lang="el-GR" dirty="0"/>
              <a:t>), δηλαδή την ελεύθερη πρόσβαση κι άλλων επιστημόνων στα δεδομένα και τις αναλύσεις μας. Σε επιστημονικό επίπεδο λοιπόν, το </a:t>
            </a:r>
            <a:r>
              <a:rPr lang="el-GR" dirty="0" err="1"/>
              <a:t>wiki</a:t>
            </a:r>
            <a:r>
              <a:rPr lang="el-GR" dirty="0"/>
              <a:t> απευθύνεται σε ερευνητές/</a:t>
            </a:r>
            <a:r>
              <a:rPr lang="el-GR" dirty="0" err="1"/>
              <a:t>τριες</a:t>
            </a:r>
            <a:r>
              <a:rPr lang="el-GR" dirty="0"/>
              <a:t> που τα ενδιαφέροντα τους επικεντρώνονται στα πεδία:</a:t>
            </a:r>
            <a:endParaRPr lang="el-GR" dirty="0"/>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a:defRPr/>
            </a:pPr>
            <a:fld id="{66F117A0-B282-4853-910D-AC04670BFCA7}" type="slidenum">
              <a:rPr lang="el-GR" smtClean="0"/>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  Είπαμε ότι τα σώματα κειμένων είναι αποθηκευμένα σε ηλεκτρονική μορφή. Αυτή η ηλεκτρονική μορφή μπορεί να είναι διαμορφωμένη ως </a:t>
            </a:r>
            <a:r>
              <a:rPr lang="el-GR" altLang="el-GR" dirty="0" err="1"/>
              <a:t>wiki</a:t>
            </a:r>
            <a:r>
              <a:rPr lang="el-GR" altLang="el-GR" dirty="0"/>
              <a:t> </a:t>
            </a:r>
            <a:endParaRPr lang="el-GR" altLang="el-GR" dirty="0"/>
          </a:p>
          <a:p>
            <a:pPr eaLnBrk="1" hangingPunct="1">
              <a:spcBef>
                <a:spcPct val="0"/>
              </a:spcBef>
            </a:pPr>
            <a:r>
              <a:rPr lang="el-GR" sz="1800" dirty="0">
                <a:effectLst/>
                <a:latin typeface="Times New Roman" panose="02020603050405020304" pitchFamily="18" charset="0"/>
                <a:ea typeface="Calibri" panose="020F0502020204030204" pitchFamily="34" charset="0"/>
              </a:rPr>
              <a:t>Καθώς ο/η χρήστης/</a:t>
            </a:r>
            <a:r>
              <a:rPr lang="el-GR" sz="1800" dirty="0" err="1">
                <a:effectLst/>
                <a:latin typeface="Times New Roman" panose="02020603050405020304" pitchFamily="18" charset="0"/>
                <a:ea typeface="Calibri" panose="020F0502020204030204" pitchFamily="34" charset="0"/>
              </a:rPr>
              <a:t>τρια</a:t>
            </a:r>
            <a:r>
              <a:rPr lang="el-GR" sz="1800" dirty="0">
                <a:effectLst/>
                <a:latin typeface="Times New Roman" panose="02020603050405020304" pitchFamily="18" charset="0"/>
                <a:ea typeface="Calibri" panose="020F0502020204030204" pitchFamily="34" charset="0"/>
              </a:rPr>
              <a:t> </a:t>
            </a:r>
            <a:r>
              <a:rPr lang="el-GR" sz="1800" dirty="0" err="1">
                <a:effectLst/>
                <a:latin typeface="Times New Roman" panose="02020603050405020304" pitchFamily="18" charset="0"/>
                <a:ea typeface="Calibri" panose="020F0502020204030204" pitchFamily="34" charset="0"/>
              </a:rPr>
              <a:t>πλοηγείται</a:t>
            </a:r>
            <a:r>
              <a:rPr lang="el-GR" sz="1800" dirty="0">
                <a:effectLst/>
                <a:latin typeface="Times New Roman" panose="02020603050405020304" pitchFamily="18" charset="0"/>
                <a:ea typeface="Calibri" panose="020F0502020204030204" pitchFamily="34" charset="0"/>
              </a:rPr>
              <a:t> εντός του </a:t>
            </a:r>
            <a:r>
              <a:rPr lang="en-US" sz="1800" dirty="0">
                <a:effectLst/>
                <a:latin typeface="Times New Roman" panose="02020603050405020304" pitchFamily="18" charset="0"/>
                <a:ea typeface="Calibri" panose="020F0502020204030204" pitchFamily="34" charset="0"/>
              </a:rPr>
              <a:t>wiki</a:t>
            </a:r>
            <a:r>
              <a:rPr lang="el-GR" sz="1800" dirty="0">
                <a:effectLst/>
                <a:latin typeface="Times New Roman" panose="02020603050405020304" pitchFamily="18" charset="0"/>
                <a:ea typeface="Calibri" panose="020F0502020204030204" pitchFamily="34" charset="0"/>
              </a:rPr>
              <a:t>, συναντά στις σελίδες λέξεις ή φράσεις με διαφορετικό χρώμα (συνήθως μπλε) ή στυλ, οι οποίες είναι συνδεδεμένες μέσω </a:t>
            </a:r>
            <a:r>
              <a:rPr lang="el-GR" sz="1800" dirty="0" err="1">
                <a:effectLst/>
                <a:latin typeface="Times New Roman" panose="02020603050405020304" pitchFamily="18" charset="0"/>
                <a:ea typeface="Calibri" panose="020F0502020204030204" pitchFamily="34" charset="0"/>
              </a:rPr>
              <a:t>υπερσυνδέσμου</a:t>
            </a:r>
            <a:r>
              <a:rPr lang="el-GR" sz="1800" dirty="0">
                <a:effectLst/>
                <a:latin typeface="Times New Roman" panose="02020603050405020304" pitchFamily="18" charset="0"/>
                <a:ea typeface="Calibri" panose="020F0502020204030204" pitchFamily="34" charset="0"/>
              </a:rPr>
              <a:t> με πληροφορίες που υπάρχουν σε άλλη σελίδα. Επιλέγοντας αυτές τις λέξεις ή φράσεις, μπορεί να μεταφερθεί στα αντίστοιχα σημεία, </a:t>
            </a:r>
            <a:endParaRPr lang="el-GR" altLang="el-GR" dirty="0"/>
          </a:p>
        </p:txBody>
      </p:sp>
      <p:sp>
        <p:nvSpPr>
          <p:cNvPr id="18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  Συνεργατική ανάπτυξη (παραγωγή) περιεχομένου</a:t>
            </a:r>
            <a:endParaRPr lang="el-GR" altLang="el-GR" dirty="0"/>
          </a:p>
        </p:txBody>
      </p:sp>
      <p:sp>
        <p:nvSpPr>
          <p:cNvPr id="18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l-GR" altLang="el-GR" dirty="0"/>
              <a:t>  ενώ μπορεί να είναι ανοιχτή η πρόσβαση αλλά να πρέπει να ακολουθούνται συγκεκριμένοι κανόνες για την παραγωγή περιεχομένου.</a:t>
            </a:r>
            <a:endParaRPr lang="el-GR" altLang="el-GR" dirty="0"/>
          </a:p>
          <a:p>
            <a:pPr eaLnBrk="1" hangingPunct="1">
              <a:spcBef>
                <a:spcPct val="0"/>
              </a:spcBef>
            </a:pPr>
            <a:r>
              <a:rPr lang="el-GR" sz="1800" dirty="0">
                <a:effectLst/>
                <a:latin typeface="Times New Roman" panose="02020603050405020304" pitchFamily="18" charset="0"/>
                <a:ea typeface="Calibri" panose="020F0502020204030204" pitchFamily="34" charset="0"/>
              </a:rPr>
              <a:t>Βέβαια, η εφαρμογή ενός </a:t>
            </a:r>
            <a:r>
              <a:rPr lang="en-US" sz="1800" dirty="0">
                <a:effectLst/>
                <a:latin typeface="Times New Roman" panose="02020603050405020304" pitchFamily="18" charset="0"/>
                <a:ea typeface="Calibri" panose="020F0502020204030204" pitchFamily="34" charset="0"/>
              </a:rPr>
              <a:t>wiki </a:t>
            </a:r>
            <a:r>
              <a:rPr lang="el-GR" sz="1800" dirty="0">
                <a:effectLst/>
                <a:latin typeface="Times New Roman" panose="02020603050405020304" pitchFamily="18" charset="0"/>
                <a:ea typeface="Calibri" panose="020F0502020204030204" pitchFamily="34" charset="0"/>
              </a:rPr>
              <a:t>δεν συνεπάγεται αυτόματα ότι αυτό απευθύνεται στον/στην οποιονδήποτε/οποιανδήποτε χρήστη/</a:t>
            </a:r>
            <a:r>
              <a:rPr lang="el-GR" sz="1800" dirty="0" err="1">
                <a:effectLst/>
                <a:latin typeface="Times New Roman" panose="02020603050405020304" pitchFamily="18" charset="0"/>
                <a:ea typeface="Calibri" panose="020F0502020204030204" pitchFamily="34" charset="0"/>
              </a:rPr>
              <a:t>τρια</a:t>
            </a:r>
            <a:r>
              <a:rPr lang="el-GR" sz="1800" dirty="0">
                <a:effectLst/>
                <a:latin typeface="Times New Roman" panose="02020603050405020304" pitchFamily="18" charset="0"/>
                <a:ea typeface="Calibri" panose="020F0502020204030204" pitchFamily="34" charset="0"/>
              </a:rPr>
              <a:t> του διαδικτύου. Η χρήση και η επεξεργασία ενός </a:t>
            </a:r>
            <a:r>
              <a:rPr lang="en-US" sz="1800" dirty="0">
                <a:effectLst/>
                <a:latin typeface="Times New Roman" panose="02020603050405020304" pitchFamily="18" charset="0"/>
                <a:ea typeface="Calibri" panose="020F0502020204030204" pitchFamily="34" charset="0"/>
              </a:rPr>
              <a:t>wiki</a:t>
            </a:r>
            <a:r>
              <a:rPr lang="el-GR" sz="1800" dirty="0">
                <a:effectLst/>
                <a:latin typeface="Times New Roman" panose="02020603050405020304" pitchFamily="18" charset="0"/>
                <a:ea typeface="Calibri" panose="020F0502020204030204" pitchFamily="34" charset="0"/>
              </a:rPr>
              <a:t> μπορεί να είναι περιορισμένη σε κλειστές ομάδες εργασίας (</a:t>
            </a:r>
            <a:r>
              <a:rPr lang="el-GR" sz="1800" dirty="0" err="1">
                <a:effectLst/>
                <a:latin typeface="Times New Roman" panose="02020603050405020304" pitchFamily="18" charset="0"/>
                <a:ea typeface="Calibri" panose="020F0502020204030204" pitchFamily="34" charset="0"/>
              </a:rPr>
              <a:t>Ebersbach</a:t>
            </a:r>
            <a:r>
              <a:rPr lang="el-GR" sz="1800" dirty="0">
                <a:effectLst/>
                <a:latin typeface="Times New Roman" panose="02020603050405020304" pitchFamily="18" charset="0"/>
                <a:ea typeface="Calibri" panose="020F0502020204030204" pitchFamily="34" charset="0"/>
              </a:rPr>
              <a:t> κ.ά. 2006: 11). Σημαντική, για παράδειγμα,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rPr>
              <a:t>είναι η εφαρμογή του στην εκπαίδευση, όπου εκπαιδευτικοί και μαθητές/</a:t>
            </a:r>
            <a:r>
              <a:rPr lang="el-GR" sz="1800" dirty="0" err="1">
                <a:effectLst/>
                <a:latin typeface="Times New Roman" panose="02020603050405020304" pitchFamily="18" charset="0"/>
                <a:ea typeface="Calibri" panose="020F0502020204030204" pitchFamily="34" charset="0"/>
              </a:rPr>
              <a:t>τριες</a:t>
            </a:r>
            <a:r>
              <a:rPr lang="el-GR" sz="1800" dirty="0">
                <a:effectLst/>
                <a:latin typeface="Times New Roman" panose="02020603050405020304" pitchFamily="18" charset="0"/>
                <a:ea typeface="Calibri" panose="020F0502020204030204" pitchFamily="34" charset="0"/>
              </a:rPr>
              <a:t> χρησιμοποιούν </a:t>
            </a:r>
            <a:r>
              <a:rPr lang="el-GR" sz="1800" dirty="0" err="1">
                <a:effectLst/>
                <a:latin typeface="Times New Roman" panose="02020603050405020304" pitchFamily="18" charset="0"/>
                <a:ea typeface="Calibri" panose="020F0502020204030204" pitchFamily="34" charset="0"/>
              </a:rPr>
              <a:t>wiki</a:t>
            </a:r>
            <a:r>
              <a:rPr lang="en-US" sz="1800" dirty="0">
                <a:effectLst/>
                <a:latin typeface="Times New Roman" panose="02020603050405020304" pitchFamily="18" charset="0"/>
                <a:ea typeface="Calibri" panose="020F0502020204030204" pitchFamily="34" charset="0"/>
              </a:rPr>
              <a:t>s</a:t>
            </a:r>
            <a:r>
              <a:rPr lang="el-GR" sz="1800" dirty="0">
                <a:effectLst/>
                <a:latin typeface="Times New Roman" panose="02020603050405020304" pitchFamily="18" charset="0"/>
                <a:ea typeface="Calibri" panose="020F0502020204030204" pitchFamily="34" charset="0"/>
              </a:rPr>
              <a:t> για τη δημιουργία εκπαιδευτικού υλικού (</a:t>
            </a:r>
            <a:r>
              <a:rPr lang="el-GR" sz="1800" dirty="0" err="1">
                <a:effectLst/>
                <a:latin typeface="Times New Roman" panose="02020603050405020304" pitchFamily="18" charset="0"/>
                <a:ea typeface="Calibri" panose="020F0502020204030204" pitchFamily="34" charset="0"/>
              </a:rPr>
              <a:t>Richardson</a:t>
            </a:r>
            <a:r>
              <a:rPr lang="el-GR" sz="1800" dirty="0">
                <a:effectLst/>
                <a:latin typeface="Times New Roman" panose="02020603050405020304" pitchFamily="18" charset="0"/>
                <a:ea typeface="Calibri" panose="020F0502020204030204" pitchFamily="34" charset="0"/>
              </a:rPr>
              <a:t> 2010: 10), </a:t>
            </a:r>
            <a:endParaRPr lang="el-GR" altLang="el-GR" dirty="0"/>
          </a:p>
        </p:txBody>
      </p:sp>
      <p:sp>
        <p:nvSpPr>
          <p:cNvPr id="18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BBF78-EC24-4B0D-B068-00CA0D85398B}" type="slidenum">
              <a:rPr lang="el-GR" altLang="el-GR" smtClean="0">
                <a:latin typeface="Calibri" panose="020F0502020204030204" pitchFamily="34" charset="0"/>
              </a:rPr>
            </a:fld>
            <a:endParaRPr lang="el-GR" altLang="el-G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spTree>
      <p:nvGrpSpPr>
        <p:cNvPr id="1" name=""/>
        <p:cNvGrpSpPr/>
        <p:nvPr/>
      </p:nvGrpSpPr>
      <p:grpSpPr>
        <a:xfrm>
          <a:off x="0" y="0"/>
          <a:ext cx="0" cy="0"/>
          <a:chOff x="0" y="0"/>
          <a:chExt cx="0" cy="0"/>
        </a:xfrm>
      </p:grpSpPr>
      <p:sp>
        <p:nvSpPr>
          <p:cNvPr id="4" name="Ορθογώνιο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Ορθογώνιο 23"/>
          <p:cNvSpPr/>
          <p:nvPr/>
        </p:nvSpPr>
        <p:spPr>
          <a:xfrm flipV="1">
            <a:off x="7213600" y="3897314"/>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Ορθογώνιο 24"/>
          <p:cNvSpPr/>
          <p:nvPr/>
        </p:nvSpPr>
        <p:spPr>
          <a:xfrm flipV="1">
            <a:off x="7213600" y="4114801"/>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Ορθογώνιο 25"/>
          <p:cNvSpPr/>
          <p:nvPr/>
        </p:nvSpPr>
        <p:spPr>
          <a:xfrm flipV="1">
            <a:off x="7213601" y="4164013"/>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Ορθογώνιο 26"/>
          <p:cNvSpPr/>
          <p:nvPr/>
        </p:nvSpPr>
        <p:spPr>
          <a:xfrm flipV="1">
            <a:off x="7213601" y="4198939"/>
            <a:ext cx="262043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Στρογγυλεμένο ορθογώνιο 29"/>
          <p:cNvSpPr/>
          <p:nvPr/>
        </p:nvSpPr>
        <p:spPr bwMode="white">
          <a:xfrm>
            <a:off x="7213601"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Στρογγυλεμένο ορθογώνιο 30"/>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Ορθογώνιο 6"/>
          <p:cNvSpPr/>
          <p:nvPr/>
        </p:nvSpPr>
        <p:spPr>
          <a:xfrm>
            <a:off x="0" y="3649664"/>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Ορθογώνιο 9"/>
          <p:cNvSpPr/>
          <p:nvPr/>
        </p:nvSpPr>
        <p:spPr>
          <a:xfrm>
            <a:off x="0" y="3675064"/>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Ορθογώνιο 10"/>
          <p:cNvSpPr/>
          <p:nvPr/>
        </p:nvSpPr>
        <p:spPr>
          <a:xfrm flipV="1">
            <a:off x="8551333" y="3643313"/>
            <a:ext cx="364066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Ορθογώνιο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Τίτλος 7"/>
          <p:cNvSpPr>
            <a:spLocks noGrp="1"/>
          </p:cNvSpPr>
          <p:nvPr>
            <p:ph type="ctrTitle" hasCustomPrompt="1"/>
          </p:nvPr>
        </p:nvSpPr>
        <p:spPr>
          <a:xfrm>
            <a:off x="609600" y="2401888"/>
            <a:ext cx="11277600" cy="1470025"/>
          </a:xfrm>
        </p:spPr>
        <p:txBody>
          <a:bodyPr anchor="b"/>
          <a:lstStyle>
            <a:lvl1pPr>
              <a:defRPr sz="4400">
                <a:solidFill>
                  <a:schemeClr val="bg1"/>
                </a:solidFill>
              </a:defRPr>
            </a:lvl1pPr>
          </a:lstStyle>
          <a:p>
            <a:r>
              <a:rPr lang="el-GR" dirty="0"/>
              <a:t>Στυλ κύριου τίτλου</a:t>
            </a:r>
            <a:endParaRPr lang="en-US" dirty="0"/>
          </a:p>
        </p:txBody>
      </p:sp>
      <p:sp>
        <p:nvSpPr>
          <p:cNvPr id="9" name="Υπότιτλος 8"/>
          <p:cNvSpPr>
            <a:spLocks noGrp="1"/>
          </p:cNvSpPr>
          <p:nvPr>
            <p:ph type="subTitle" idx="1" hasCustomPrompt="1"/>
          </p:nvPr>
        </p:nvSpPr>
        <p:spPr>
          <a:xfrm>
            <a:off x="609600" y="3899938"/>
            <a:ext cx="6604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Στυλ κύριου υπότιτλου</a:t>
            </a:r>
            <a:endParaRPr lang="en-US"/>
          </a:p>
        </p:txBody>
      </p:sp>
      <p:sp>
        <p:nvSpPr>
          <p:cNvPr id="17" name="Θέση ημερομηνίας 27"/>
          <p:cNvSpPr>
            <a:spLocks noGrp="1"/>
          </p:cNvSpPr>
          <p:nvPr>
            <p:ph type="dt" sz="half" idx="10"/>
          </p:nvPr>
        </p:nvSpPr>
        <p:spPr>
          <a:xfrm>
            <a:off x="8940800" y="4206875"/>
            <a:ext cx="1280584" cy="457200"/>
          </a:xfrm>
        </p:spPr>
        <p:txBody>
          <a:bodyPr/>
          <a:lstStyle>
            <a:lvl1pPr>
              <a:defRPr/>
            </a:lvl1pPr>
          </a:lstStyle>
          <a:p>
            <a:pPr>
              <a:defRPr/>
            </a:pPr>
            <a:fld id="{446AE681-DE05-4D2D-8085-1A6E3826AF8F}" type="datetimeFigureOut">
              <a:rPr lang="el-GR"/>
            </a:fld>
            <a:endParaRPr lang="el-GR"/>
          </a:p>
        </p:txBody>
      </p:sp>
      <p:sp>
        <p:nvSpPr>
          <p:cNvPr id="18" name="Θέση υποσέλιδου 16"/>
          <p:cNvSpPr>
            <a:spLocks noGrp="1"/>
          </p:cNvSpPr>
          <p:nvPr>
            <p:ph type="ftr" sz="quarter" idx="11"/>
          </p:nvPr>
        </p:nvSpPr>
        <p:spPr>
          <a:xfrm>
            <a:off x="7213600" y="4205288"/>
            <a:ext cx="1727200" cy="457200"/>
          </a:xfrm>
        </p:spPr>
        <p:txBody>
          <a:bodyPr/>
          <a:lstStyle>
            <a:lvl1pPr>
              <a:defRPr/>
            </a:lvl1pPr>
          </a:lstStyle>
          <a:p>
            <a:pPr>
              <a:defRPr/>
            </a:pPr>
            <a:endParaRPr lang="el-GR"/>
          </a:p>
        </p:txBody>
      </p:sp>
      <p:sp>
        <p:nvSpPr>
          <p:cNvPr id="19" name="Θέση αριθμού διαφάνειας 28"/>
          <p:cNvSpPr>
            <a:spLocks noGrp="1"/>
          </p:cNvSpPr>
          <p:nvPr>
            <p:ph type="sldNum" sz="quarter" idx="12"/>
          </p:nvPr>
        </p:nvSpPr>
        <p:spPr>
          <a:xfrm>
            <a:off x="11093451" y="1589"/>
            <a:ext cx="996949" cy="365125"/>
          </a:xfrm>
        </p:spPr>
        <p:txBody>
          <a:bodyPr/>
          <a:lstStyle>
            <a:lvl1pPr algn="r">
              <a:defRPr sz="1800" smtClean="0">
                <a:solidFill>
                  <a:schemeClr val="bg1"/>
                </a:solidFill>
              </a:defRPr>
            </a:lvl1pPr>
          </a:lstStyle>
          <a:p>
            <a:pPr>
              <a:defRPr/>
            </a:pPr>
            <a:fld id="{0D4E40B8-DE7B-45BE-8E8C-4AD4111C034B}" type="slidenum">
              <a:rPr lang="el-GR"/>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hasCustomPrompt="1"/>
          </p:nvPr>
        </p:nvSpPr>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4BDF2851-AA12-4A69-BDE0-25EE41E3D0B7}" type="datetimeFigureOut">
              <a:rPr lang="el-GR"/>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5C748D32-7996-4291-B79C-BCFA970F6D9B}" type="slidenum">
              <a:rPr lang="el-GR"/>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042400" y="1143000"/>
            <a:ext cx="2540000" cy="5486400"/>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hasCustomPrompt="1"/>
          </p:nvPr>
        </p:nvSpPr>
        <p:spPr>
          <a:xfrm>
            <a:off x="609600" y="1143000"/>
            <a:ext cx="8331200" cy="5486400"/>
          </a:xfrm>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84E1EB20-3D55-4DE6-8615-B5FFE4A324A6}" type="datetimeFigureOut">
              <a:rPr lang="el-GR"/>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9E1A068C-F0ED-48F3-92FD-128D63ACB225}" type="slidenum">
              <a:rPr lang="el-GR"/>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91344" y="620688"/>
            <a:ext cx="11391056" cy="648072"/>
          </a:xfrm>
        </p:spPr>
        <p:txBody>
          <a:bodyPr/>
          <a:lstStyle>
            <a:lvl1pPr>
              <a:defRPr sz="3200"/>
            </a:lvl1pPr>
          </a:lstStyle>
          <a:p>
            <a:r>
              <a:rPr lang="el-GR" dirty="0"/>
              <a:t>Στυλ κύριου τίτλου</a:t>
            </a:r>
            <a:endParaRPr lang="en-US" dirty="0"/>
          </a:p>
        </p:txBody>
      </p:sp>
      <p:sp>
        <p:nvSpPr>
          <p:cNvPr id="3" name="Θέση περιεχομένου 2"/>
          <p:cNvSpPr>
            <a:spLocks noGrp="1"/>
          </p:cNvSpPr>
          <p:nvPr>
            <p:ph idx="1" hasCustomPrompt="1"/>
          </p:nvPr>
        </p:nvSpPr>
        <p:spPr>
          <a:xfrm>
            <a:off x="191344" y="1412776"/>
            <a:ext cx="11809312" cy="5161062"/>
          </a:xfrm>
        </p:spPr>
        <p:txBody>
          <a:bodyPr/>
          <a:lstStyle/>
          <a:p>
            <a:pPr lvl="0"/>
            <a:r>
              <a:rPr lang="el-GR" dirty="0"/>
              <a:t>Στυλ υποδείγματος κειμένου</a:t>
            </a:r>
            <a:endParaRPr lang="el-GR" dirty="0"/>
          </a:p>
          <a:p>
            <a:pPr lvl="1"/>
            <a:r>
              <a:rPr lang="el-GR" dirty="0"/>
              <a:t>Δεύτερου επιπέδου</a:t>
            </a:r>
            <a:endParaRPr lang="el-GR" dirty="0"/>
          </a:p>
          <a:p>
            <a:pPr lvl="2"/>
            <a:r>
              <a:rPr lang="el-GR" dirty="0"/>
              <a:t>Τρίτου επιπέδου</a:t>
            </a:r>
            <a:endParaRPr lang="el-GR" dirty="0"/>
          </a:p>
          <a:p>
            <a:pPr lvl="3"/>
            <a:r>
              <a:rPr lang="el-GR" dirty="0"/>
              <a:t>Τέταρτου επιπέδου</a:t>
            </a:r>
            <a:endParaRPr lang="el-GR" dirty="0"/>
          </a:p>
          <a:p>
            <a:pPr lvl="4"/>
            <a:r>
              <a:rPr lang="el-GR" dirty="0"/>
              <a:t>Πέμπτου επιπέδου</a:t>
            </a:r>
            <a:endParaRPr lang="en-US" dirty="0"/>
          </a:p>
        </p:txBody>
      </p:sp>
      <p:sp>
        <p:nvSpPr>
          <p:cNvPr id="6" name="Θέση αριθμού διαφάνειας 22"/>
          <p:cNvSpPr>
            <a:spLocks noGrp="1"/>
          </p:cNvSpPr>
          <p:nvPr>
            <p:ph type="sldNum" sz="quarter" idx="12"/>
          </p:nvPr>
        </p:nvSpPr>
        <p:spPr/>
        <p:txBody>
          <a:bodyPr/>
          <a:lstStyle>
            <a:lvl1pPr>
              <a:defRPr/>
            </a:lvl1pPr>
          </a:lstStyle>
          <a:p>
            <a:pPr>
              <a:defRPr/>
            </a:pPr>
            <a:fld id="{8EF9E99C-49F3-4FFD-8C51-54C41D6CDCF3}" type="slidenum">
              <a:rPr lang="el-GR"/>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l-GR"/>
              <a:t>Στυλ κύριου τίτλου</a:t>
            </a:r>
            <a:endParaRPr lang="en-US"/>
          </a:p>
        </p:txBody>
      </p:sp>
      <p:sp>
        <p:nvSpPr>
          <p:cNvPr id="3" name="Θέση κειμένου 2"/>
          <p:cNvSpPr>
            <a:spLocks noGrp="1"/>
          </p:cNvSpPr>
          <p:nvPr>
            <p:ph type="body" idx="1" hasCustomPrompt="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Στυλ υποδείγματος κειμένου</a:t>
            </a:r>
            <a:endParaRPr lang="el-GR"/>
          </a:p>
        </p:txBody>
      </p:sp>
      <p:sp>
        <p:nvSpPr>
          <p:cNvPr id="4" name="Θέση ημερομηνίας 13"/>
          <p:cNvSpPr>
            <a:spLocks noGrp="1"/>
          </p:cNvSpPr>
          <p:nvPr>
            <p:ph type="dt" sz="half" idx="10"/>
          </p:nvPr>
        </p:nvSpPr>
        <p:spPr/>
        <p:txBody>
          <a:bodyPr/>
          <a:lstStyle>
            <a:lvl1pPr>
              <a:defRPr/>
            </a:lvl1pPr>
          </a:lstStyle>
          <a:p>
            <a:pPr>
              <a:defRPr/>
            </a:pPr>
            <a:fld id="{9A6D5BF3-3427-483B-9CAA-FD06D7504519}" type="datetimeFigureOut">
              <a:rPr lang="el-GR"/>
            </a:fld>
            <a:endParaRPr lang="el-GR"/>
          </a:p>
        </p:txBody>
      </p:sp>
      <p:sp>
        <p:nvSpPr>
          <p:cNvPr id="5" name="Θέση υποσέλιδου 2"/>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22"/>
          <p:cNvSpPr>
            <a:spLocks noGrp="1"/>
          </p:cNvSpPr>
          <p:nvPr>
            <p:ph type="sldNum" sz="quarter" idx="12"/>
          </p:nvPr>
        </p:nvSpPr>
        <p:spPr/>
        <p:txBody>
          <a:bodyPr/>
          <a:lstStyle>
            <a:lvl1pPr>
              <a:defRPr/>
            </a:lvl1pPr>
          </a:lstStyle>
          <a:p>
            <a:pPr>
              <a:defRPr/>
            </a:pPr>
            <a:fld id="{7B8A362B-BB1D-4B5E-8A1A-7408931763F3}" type="slidenum">
              <a:rPr lang="el-GR"/>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Θέση περιεχομένου 2"/>
          <p:cNvSpPr>
            <a:spLocks noGrp="1"/>
          </p:cNvSpPr>
          <p:nvPr>
            <p:ph sz="half" idx="1" hasCustomPrompt="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4" name="Θέση περιεχομένου 3"/>
          <p:cNvSpPr>
            <a:spLocks noGrp="1"/>
          </p:cNvSpPr>
          <p:nvPr>
            <p:ph sz="half" idx="2" hasCustomPrompt="1"/>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fld id="{7DD8C98C-03E6-4A70-AB16-5B053719DDFC}" type="datetimeFigureOut">
              <a:rPr lang="el-GR"/>
            </a:fld>
            <a:endParaRPr lang="el-GR"/>
          </a:p>
        </p:txBody>
      </p:sp>
      <p:sp>
        <p:nvSpPr>
          <p:cNvPr id="6" name="Θέση υποσέλιδου 2"/>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22"/>
          <p:cNvSpPr>
            <a:spLocks noGrp="1"/>
          </p:cNvSpPr>
          <p:nvPr>
            <p:ph type="sldNum" sz="quarter" idx="12"/>
          </p:nvPr>
        </p:nvSpPr>
        <p:spPr/>
        <p:txBody>
          <a:bodyPr/>
          <a:lstStyle>
            <a:lvl1pPr>
              <a:defRPr/>
            </a:lvl1pPr>
          </a:lstStyle>
          <a:p>
            <a:pPr>
              <a:defRPr/>
            </a:pPr>
            <a:fld id="{69583C98-0184-4489-AE11-51BFBA2260A7}" type="slidenum">
              <a:rPr lang="el-GR"/>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508000" y="1143000"/>
            <a:ext cx="11176000" cy="1069848"/>
          </a:xfrm>
        </p:spPr>
        <p:txBody>
          <a:bodyPr/>
          <a:lstStyle>
            <a:lvl1pPr>
              <a:defRPr sz="4000" b="0" i="0" cap="none" baseline="0"/>
            </a:lvl1pPr>
          </a:lstStyle>
          <a:p>
            <a:r>
              <a:rPr lang="el-GR"/>
              <a:t>Στυλ κύριου τίτλου</a:t>
            </a:r>
            <a:endParaRPr lang="en-US"/>
          </a:p>
        </p:txBody>
      </p:sp>
      <p:sp>
        <p:nvSpPr>
          <p:cNvPr id="3" name="Θέση κειμένου 2"/>
          <p:cNvSpPr>
            <a:spLocks noGrp="1"/>
          </p:cNvSpPr>
          <p:nvPr>
            <p:ph type="body" idx="1" hasCustomPrompt="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a:t>Στυλ υποδείγματος κειμένου</a:t>
            </a:r>
            <a:endParaRPr lang="el-GR"/>
          </a:p>
        </p:txBody>
      </p:sp>
      <p:sp>
        <p:nvSpPr>
          <p:cNvPr id="4" name="Θέση κειμένου 3"/>
          <p:cNvSpPr>
            <a:spLocks noGrp="1"/>
          </p:cNvSpPr>
          <p:nvPr>
            <p:ph type="body" sz="half" idx="3" hasCustomPrompt="1"/>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a:t>Στυλ υποδείγματος κειμένου</a:t>
            </a:r>
            <a:endParaRPr lang="el-GR"/>
          </a:p>
        </p:txBody>
      </p:sp>
      <p:sp>
        <p:nvSpPr>
          <p:cNvPr id="5" name="Θέση περιεχομένου 4"/>
          <p:cNvSpPr>
            <a:spLocks noGrp="1"/>
          </p:cNvSpPr>
          <p:nvPr>
            <p:ph sz="quarter" idx="2" hasCustomPrompt="1"/>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6" name="Θέση περιεχομένου 5"/>
          <p:cNvSpPr>
            <a:spLocks noGrp="1"/>
          </p:cNvSpPr>
          <p:nvPr>
            <p:ph sz="quarter" idx="4" hasCustomPrompt="1"/>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7" name="Θέση ημερομηνίας 25"/>
          <p:cNvSpPr>
            <a:spLocks noGrp="1"/>
          </p:cNvSpPr>
          <p:nvPr>
            <p:ph type="dt" sz="half" idx="10"/>
          </p:nvPr>
        </p:nvSpPr>
        <p:spPr/>
        <p:txBody>
          <a:bodyPr rtlCol="0"/>
          <a:lstStyle>
            <a:lvl1pPr>
              <a:defRPr/>
            </a:lvl1pPr>
          </a:lstStyle>
          <a:p>
            <a:pPr>
              <a:defRPr/>
            </a:pPr>
            <a:fld id="{B4E58D1A-D269-45E3-8050-252688552324}" type="datetimeFigureOut">
              <a:rPr lang="el-GR"/>
            </a:fld>
            <a:endParaRPr lang="el-GR"/>
          </a:p>
        </p:txBody>
      </p:sp>
      <p:sp>
        <p:nvSpPr>
          <p:cNvPr id="8" name="Θέση αριθμού διαφάνειας 26"/>
          <p:cNvSpPr>
            <a:spLocks noGrp="1"/>
          </p:cNvSpPr>
          <p:nvPr>
            <p:ph type="sldNum" sz="quarter" idx="11"/>
          </p:nvPr>
        </p:nvSpPr>
        <p:spPr/>
        <p:txBody>
          <a:bodyPr rtlCol="0"/>
          <a:lstStyle>
            <a:lvl1pPr>
              <a:defRPr/>
            </a:lvl1pPr>
          </a:lstStyle>
          <a:p>
            <a:pPr>
              <a:defRPr/>
            </a:pPr>
            <a:fld id="{60DAB582-5D8C-4A62-AAB6-90AC0CC7337B}" type="slidenum">
              <a:rPr lang="el-GR"/>
            </a:fld>
            <a:endParaRPr lang="el-GR"/>
          </a:p>
        </p:txBody>
      </p:sp>
      <p:sp>
        <p:nvSpPr>
          <p:cNvPr id="9" name="Θέση υποσέλιδου 27"/>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lvl1pPr>
              <a:defRPr/>
            </a:lvl1pPr>
          </a:lstStyle>
          <a:p>
            <a:pPr>
              <a:defRPr/>
            </a:pPr>
            <a:fld id="{917642AA-8271-4F85-B129-DD2A91098752}" type="slidenum">
              <a:rPr lang="el-GR"/>
            </a:fld>
            <a:endParaRPr lang="el-GR"/>
          </a:p>
        </p:txBody>
      </p:sp>
      <p:sp>
        <p:nvSpPr>
          <p:cNvPr id="6" name="Τίτλος 1"/>
          <p:cNvSpPr>
            <a:spLocks noGrp="1"/>
          </p:cNvSpPr>
          <p:nvPr>
            <p:ph type="title" hasCustomPrompt="1"/>
          </p:nvPr>
        </p:nvSpPr>
        <p:spPr>
          <a:xfrm>
            <a:off x="609600" y="620688"/>
            <a:ext cx="10972800" cy="648072"/>
          </a:xfrm>
        </p:spPr>
        <p:txBody>
          <a:bodyPr/>
          <a:lstStyle/>
          <a:p>
            <a:r>
              <a:rPr lang="el-GR" dirty="0"/>
              <a:t>Στυλ κύριου τίτλου</a:t>
            </a:r>
            <a:endParaRPr lang="en-US" dirty="0"/>
          </a:p>
        </p:txBody>
      </p:sp>
      <p:sp>
        <p:nvSpPr>
          <p:cNvPr id="7" name="Θέση περιεχομένου 2"/>
          <p:cNvSpPr>
            <a:spLocks noGrp="1"/>
          </p:cNvSpPr>
          <p:nvPr>
            <p:ph idx="1" hasCustomPrompt="1"/>
          </p:nvPr>
        </p:nvSpPr>
        <p:spPr>
          <a:xfrm>
            <a:off x="609600" y="2249488"/>
            <a:ext cx="10972800" cy="4324350"/>
          </a:xfrm>
        </p:spPr>
        <p:txBody>
          <a:bodyPr/>
          <a:lstStyle/>
          <a:p>
            <a:pPr lvl="0"/>
            <a:r>
              <a:rPr lang="el-GR" dirty="0"/>
              <a:t>Στυλ υποδείγματος κειμένου</a:t>
            </a:r>
            <a:endParaRPr lang="el-GR" dirty="0"/>
          </a:p>
          <a:p>
            <a:pPr lvl="1"/>
            <a:r>
              <a:rPr lang="el-GR" dirty="0"/>
              <a:t>Δεύτερου επιπέδου</a:t>
            </a:r>
            <a:endParaRPr lang="el-GR" dirty="0"/>
          </a:p>
          <a:p>
            <a:pPr lvl="2"/>
            <a:r>
              <a:rPr lang="el-GR" dirty="0"/>
              <a:t>Τρίτου επιπέδου</a:t>
            </a:r>
            <a:endParaRPr lang="el-GR" dirty="0"/>
          </a:p>
          <a:p>
            <a:pPr lvl="3"/>
            <a:r>
              <a:rPr lang="el-GR" dirty="0"/>
              <a:t>Τέταρτου επιπέδου</a:t>
            </a:r>
            <a:endParaRPr lang="el-GR" dirty="0"/>
          </a:p>
          <a:p>
            <a:pPr lvl="4"/>
            <a:r>
              <a:rPr lang="el-GR" dirty="0"/>
              <a:t>Πέμπτου επιπέδου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3"/>
          <p:cNvSpPr>
            <a:spLocks noGrp="1"/>
          </p:cNvSpPr>
          <p:nvPr>
            <p:ph type="dt" sz="half" idx="10"/>
          </p:nvPr>
        </p:nvSpPr>
        <p:spPr/>
        <p:txBody>
          <a:bodyPr/>
          <a:lstStyle>
            <a:lvl1pPr>
              <a:defRPr/>
            </a:lvl1pPr>
          </a:lstStyle>
          <a:p>
            <a:pPr>
              <a:defRPr/>
            </a:pPr>
            <a:fld id="{45541916-3DD7-4F48-82FB-780EB296F0CD}" type="datetimeFigureOut">
              <a:rPr lang="el-GR"/>
            </a:fld>
            <a:endParaRPr lang="el-GR"/>
          </a:p>
        </p:txBody>
      </p:sp>
      <p:sp>
        <p:nvSpPr>
          <p:cNvPr id="3" name="Θέση υποσέλιδου 2"/>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22"/>
          <p:cNvSpPr>
            <a:spLocks noGrp="1"/>
          </p:cNvSpPr>
          <p:nvPr>
            <p:ph type="sldNum" sz="quarter" idx="12"/>
          </p:nvPr>
        </p:nvSpPr>
        <p:spPr/>
        <p:txBody>
          <a:bodyPr/>
          <a:lstStyle>
            <a:lvl1pPr>
              <a:defRPr/>
            </a:lvl1pPr>
          </a:lstStyle>
          <a:p>
            <a:pPr>
              <a:defRPr/>
            </a:pPr>
            <a:fld id="{99FF6F22-DB31-420C-B9FD-ED2FA2DA3A22}" type="slidenum">
              <a:rPr lang="el-GR"/>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7137995" y="1101970"/>
            <a:ext cx="4511040" cy="877824"/>
          </a:xfrm>
        </p:spPr>
        <p:txBody>
          <a:bodyPr anchor="b"/>
          <a:lstStyle>
            <a:lvl1pPr algn="l">
              <a:buNone/>
              <a:defRPr sz="1800" b="1"/>
            </a:lvl1pPr>
          </a:lstStyle>
          <a:p>
            <a:r>
              <a:rPr lang="el-GR"/>
              <a:t>Στυλ κύριου τίτλου</a:t>
            </a:r>
            <a:endParaRPr lang="en-US"/>
          </a:p>
        </p:txBody>
      </p:sp>
      <p:sp>
        <p:nvSpPr>
          <p:cNvPr id="3" name="Θέση κειμένου 2"/>
          <p:cNvSpPr>
            <a:spLocks noGrp="1"/>
          </p:cNvSpPr>
          <p:nvPr>
            <p:ph type="body" idx="2" hasCustomPrompt="1"/>
          </p:nvPr>
        </p:nvSpPr>
        <p:spPr>
          <a:xfrm>
            <a:off x="7137995" y="2010727"/>
            <a:ext cx="451104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el-GR"/>
              <a:t>Στυλ υποδείγματος κειμένου</a:t>
            </a:r>
            <a:endParaRPr lang="el-GR"/>
          </a:p>
        </p:txBody>
      </p:sp>
      <p:sp>
        <p:nvSpPr>
          <p:cNvPr id="4" name="Θέση περιεχομένου 3"/>
          <p:cNvSpPr>
            <a:spLocks noGrp="1"/>
          </p:cNvSpPr>
          <p:nvPr>
            <p:ph sz="half" idx="1" hasCustomPrompt="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fld id="{845DEA74-E81E-45A1-80C5-AC24DF5D9FB9}" type="datetimeFigureOut">
              <a:rPr lang="el-GR"/>
            </a:fld>
            <a:endParaRPr lang="el-GR"/>
          </a:p>
        </p:txBody>
      </p:sp>
      <p:sp>
        <p:nvSpPr>
          <p:cNvPr id="6" name="Θέση υποσέλιδου 2"/>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22"/>
          <p:cNvSpPr>
            <a:spLocks noGrp="1"/>
          </p:cNvSpPr>
          <p:nvPr>
            <p:ph type="sldNum" sz="quarter" idx="12"/>
          </p:nvPr>
        </p:nvSpPr>
        <p:spPr/>
        <p:txBody>
          <a:bodyPr/>
          <a:lstStyle>
            <a:lvl1pPr>
              <a:defRPr/>
            </a:lvl1pPr>
          </a:lstStyle>
          <a:p>
            <a:pPr>
              <a:defRPr/>
            </a:pPr>
            <a:fld id="{B385B4D0-CC66-40F4-828E-F0597575FB75}" type="slidenum">
              <a:rPr lang="el-GR"/>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7253913" y="1109161"/>
            <a:ext cx="782404" cy="4681637"/>
          </a:xfrm>
        </p:spPr>
        <p:txBody>
          <a:bodyPr vert="vert270" lIns="45720" tIns="0" rIns="45720" anchor="t"/>
          <a:lstStyle>
            <a:lvl1pPr algn="ctr">
              <a:buNone/>
              <a:defRPr sz="2000" b="1"/>
            </a:lvl1pPr>
          </a:lstStyle>
          <a:p>
            <a:r>
              <a:rPr lang="el-GR"/>
              <a:t>Στυλ κύριου τίτλου</a:t>
            </a:r>
            <a:endParaRPr lang="en-US"/>
          </a:p>
        </p:txBody>
      </p:sp>
      <p:sp>
        <p:nvSpPr>
          <p:cNvPr id="3" name="Θέση εικόνας 2"/>
          <p:cNvSpPr>
            <a:spLocks noGrp="1"/>
          </p:cNvSpPr>
          <p:nvPr>
            <p:ph type="pic" idx="1" hasCustomPrompt="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4" name="Θέση κειμένου 3"/>
          <p:cNvSpPr>
            <a:spLocks noGrp="1"/>
          </p:cNvSpPr>
          <p:nvPr>
            <p:ph type="body" sz="half" idx="2" hasCustomPrompt="1"/>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l-GR"/>
              <a:t>Στυλ υποδείγματος κειμένου</a:t>
            </a:r>
            <a:endParaRPr lang="el-GR"/>
          </a:p>
        </p:txBody>
      </p:sp>
      <p:sp>
        <p:nvSpPr>
          <p:cNvPr id="5" name="Θέση ημερομηνίας 13"/>
          <p:cNvSpPr>
            <a:spLocks noGrp="1"/>
          </p:cNvSpPr>
          <p:nvPr>
            <p:ph type="dt" sz="half" idx="10"/>
          </p:nvPr>
        </p:nvSpPr>
        <p:spPr/>
        <p:txBody>
          <a:bodyPr/>
          <a:lstStyle>
            <a:lvl1pPr>
              <a:defRPr/>
            </a:lvl1pPr>
          </a:lstStyle>
          <a:p>
            <a:pPr>
              <a:defRPr/>
            </a:pPr>
            <a:fld id="{7C2B2ECE-A9F3-4C9C-BD68-E50121D0FE66}" type="datetimeFigureOut">
              <a:rPr lang="el-GR"/>
            </a:fld>
            <a:endParaRPr lang="el-GR"/>
          </a:p>
        </p:txBody>
      </p:sp>
      <p:sp>
        <p:nvSpPr>
          <p:cNvPr id="6" name="Θέση υποσέλιδου 2"/>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22"/>
          <p:cNvSpPr>
            <a:spLocks noGrp="1"/>
          </p:cNvSpPr>
          <p:nvPr>
            <p:ph type="sldNum" sz="quarter" idx="12"/>
          </p:nvPr>
        </p:nvSpPr>
        <p:spPr/>
        <p:txBody>
          <a:bodyPr/>
          <a:lstStyle>
            <a:lvl1pPr>
              <a:defRPr/>
            </a:lvl1pPr>
          </a:lstStyle>
          <a:p>
            <a:pPr>
              <a:defRPr/>
            </a:pPr>
            <a:fld id="{83E60400-AC2E-4E57-B7BB-4159FFFD61CE}" type="slidenum">
              <a:rPr lang="el-GR"/>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Ορθογώνιο 27"/>
          <p:cNvSpPr/>
          <p:nvPr/>
        </p:nvSpPr>
        <p:spPr>
          <a:xfrm>
            <a:off x="0" y="366714"/>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Ορθογώνιο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Ορθογώνιο 29"/>
          <p:cNvSpPr/>
          <p:nvPr/>
        </p:nvSpPr>
        <p:spPr>
          <a:xfrm>
            <a:off x="0" y="307976"/>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Ορθογώνιο 30"/>
          <p:cNvSpPr/>
          <p:nvPr/>
        </p:nvSpPr>
        <p:spPr>
          <a:xfrm flipV="1">
            <a:off x="7213600" y="360364"/>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Ορθογώνιο 31"/>
          <p:cNvSpPr/>
          <p:nvPr/>
        </p:nvSpPr>
        <p:spPr>
          <a:xfrm flipV="1">
            <a:off x="7213600" y="439739"/>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Στρογγυλεμένο ορθογώνιο 32"/>
          <p:cNvSpPr/>
          <p:nvPr/>
        </p:nvSpPr>
        <p:spPr bwMode="white">
          <a:xfrm>
            <a:off x="7209367" y="496889"/>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Στρογγυλεμένο ορθογώνιο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Ορθογώνιο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Ορθογώνιο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Ορθογώνιο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Ορθογώνιο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Ορθογώνιο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Ορθογώνιο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Θέση τίτλου 21"/>
          <p:cNvSpPr>
            <a:spLocks noGrp="1"/>
          </p:cNvSpPr>
          <p:nvPr>
            <p:ph type="title"/>
          </p:nvPr>
        </p:nvSpPr>
        <p:spPr bwMode="auto">
          <a:xfrm>
            <a:off x="609600" y="1143000"/>
            <a:ext cx="10972800" cy="1066800"/>
          </a:xfrm>
          <a:prstGeom prst="rect">
            <a:avLst/>
          </a:prstGeom>
          <a:noFill/>
          <a:ln w="9525">
            <a:noFill/>
            <a:miter lim="800000"/>
          </a:ln>
        </p:spPr>
        <p:txBody>
          <a:bodyPr vert="horz" wrap="square" lIns="91440" tIns="45720" rIns="91440" bIns="45720" numCol="1" anchor="ctr" anchorCtr="0" compatLnSpc="1"/>
          <a:lstStyle/>
          <a:p>
            <a:pPr lvl="0"/>
            <a:r>
              <a:rPr lang="el-GR"/>
              <a:t>Στυλ κύριου τίτλου</a:t>
            </a:r>
            <a:endParaRPr lang="en-US"/>
          </a:p>
        </p:txBody>
      </p:sp>
      <p:sp>
        <p:nvSpPr>
          <p:cNvPr id="1040" name="Θέση κειμένου 12"/>
          <p:cNvSpPr>
            <a:spLocks noGrp="1"/>
          </p:cNvSpPr>
          <p:nvPr>
            <p:ph type="body" idx="1"/>
          </p:nvPr>
        </p:nvSpPr>
        <p:spPr bwMode="auto">
          <a:xfrm>
            <a:off x="609600" y="2249488"/>
            <a:ext cx="10972800" cy="4324350"/>
          </a:xfrm>
          <a:prstGeom prst="rect">
            <a:avLst/>
          </a:prstGeom>
          <a:noFill/>
          <a:ln w="9525">
            <a:noFill/>
            <a:miter lim="800000"/>
          </a:ln>
        </p:spPr>
        <p:txBody>
          <a:bodyPr vert="horz" wrap="square" lIns="91440" tIns="45720" rIns="91440" bIns="45720" numCol="1" anchor="t" anchorCtr="0" compatLnSpc="1"/>
          <a:lstStyle/>
          <a:p>
            <a:pPr lvl="0"/>
            <a:r>
              <a:rPr lang="el-GR" dirty="0"/>
              <a:t>Στυλ υποδείγματος κειμένου</a:t>
            </a:r>
            <a:endParaRPr lang="el-GR" dirty="0"/>
          </a:p>
          <a:p>
            <a:pPr lvl="1"/>
            <a:r>
              <a:rPr lang="el-GR" dirty="0"/>
              <a:t>Δεύτερου επιπέδου</a:t>
            </a:r>
            <a:endParaRPr lang="el-GR" dirty="0"/>
          </a:p>
          <a:p>
            <a:pPr lvl="2"/>
            <a:r>
              <a:rPr lang="el-GR" dirty="0"/>
              <a:t>Τρίτου επιπέδου</a:t>
            </a:r>
            <a:endParaRPr lang="el-GR" dirty="0"/>
          </a:p>
          <a:p>
            <a:pPr lvl="3"/>
            <a:r>
              <a:rPr lang="el-GR" dirty="0"/>
              <a:t>Τέταρτου επιπέδου</a:t>
            </a:r>
            <a:endParaRPr lang="el-GR" dirty="0"/>
          </a:p>
          <a:p>
            <a:pPr lvl="4"/>
            <a:r>
              <a:rPr lang="el-GR" dirty="0"/>
              <a:t>Πέμπτου επιπέδου</a:t>
            </a:r>
            <a:endParaRPr lang="en-US" dirty="0"/>
          </a:p>
        </p:txBody>
      </p:sp>
      <p:sp>
        <p:nvSpPr>
          <p:cNvPr id="14" name="Θέση ημερομηνίας 13"/>
          <p:cNvSpPr>
            <a:spLocks noGrp="1"/>
          </p:cNvSpPr>
          <p:nvPr>
            <p:ph type="dt" sz="half" idx="2"/>
          </p:nvPr>
        </p:nvSpPr>
        <p:spPr>
          <a:xfrm>
            <a:off x="8782051" y="612775"/>
            <a:ext cx="1276349"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A57B8820-224B-49F2-9663-8E532AD6EDDF}" type="datetimeFigureOut">
              <a:rPr lang="el-GR"/>
            </a:fld>
            <a:endParaRPr lang="el-GR"/>
          </a:p>
        </p:txBody>
      </p:sp>
      <p:sp>
        <p:nvSpPr>
          <p:cNvPr id="3" name="Θέση υποσέλιδου 2"/>
          <p:cNvSpPr>
            <a:spLocks noGrp="1"/>
          </p:cNvSpPr>
          <p:nvPr>
            <p:ph type="ftr" sz="quarter" idx="3"/>
          </p:nvPr>
        </p:nvSpPr>
        <p:spPr>
          <a:xfrm>
            <a:off x="7010401" y="612775"/>
            <a:ext cx="1767417"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l-GR"/>
          </a:p>
        </p:txBody>
      </p:sp>
      <p:sp>
        <p:nvSpPr>
          <p:cNvPr id="23" name="Θέση αριθμού διαφάνειας 22"/>
          <p:cNvSpPr>
            <a:spLocks noGrp="1"/>
          </p:cNvSpPr>
          <p:nvPr>
            <p:ph type="sldNum" sz="quarter" idx="4"/>
          </p:nvPr>
        </p:nvSpPr>
        <p:spPr>
          <a:xfrm>
            <a:off x="10898717"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77198A7A-4509-487C-BCAA-B8B4C7F20F66}" type="slidenum">
              <a:rPr lang="el-GR"/>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anose="020B0603020202020204" pitchFamily="34" charset="0"/>
        </a:defRPr>
      </a:lvl2pPr>
      <a:lvl3pPr algn="l" rtl="0" fontAlgn="base">
        <a:spcBef>
          <a:spcPct val="0"/>
        </a:spcBef>
        <a:spcAft>
          <a:spcPct val="0"/>
        </a:spcAft>
        <a:defRPr sz="4000">
          <a:solidFill>
            <a:schemeClr val="tx2"/>
          </a:solidFill>
          <a:latin typeface="Trebuchet MS" panose="020B0603020202020204" pitchFamily="34" charset="0"/>
        </a:defRPr>
      </a:lvl3pPr>
      <a:lvl4pPr algn="l" rtl="0" fontAlgn="base">
        <a:spcBef>
          <a:spcPct val="0"/>
        </a:spcBef>
        <a:spcAft>
          <a:spcPct val="0"/>
        </a:spcAft>
        <a:defRPr sz="4000">
          <a:solidFill>
            <a:schemeClr val="tx2"/>
          </a:solidFill>
          <a:latin typeface="Trebuchet MS" panose="020B0603020202020204" pitchFamily="34" charset="0"/>
        </a:defRPr>
      </a:lvl4pPr>
      <a:lvl5pPr algn="l" rtl="0" fontAlgn="base">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905" algn="l" rtl="0" fontAlgn="base">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fontAlgn="base">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fontAlgn="base">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fontAlgn="base">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fontAlgn="base">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hyperlink" Target="https://eleftherostypos.gr/apopseis/483391-sobarotita-gia-to-metanasteytiko/" TargetMode="Externa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hyperlink" Target="https://www.actionaid.gr/enhmerwsou/nea/h-sumfonia-ee-kai-tourkias-einai-ena-pazari-eis-varos-ton-dikaiomaton-ton-prosfygon/" TargetMode="Externa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hyperlink" Target="https://traceprojectwiki.miraheze.org/wiki/%CE%9A%CE%B1%CF%84%CE%B7%CE%B3%CE%BF%CF%81%CE%AF%CE%B1:%CE%9A%CE%B5%CE%AF%CE%BC%CE%B5%CE%BD%CE%B1"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0" y="-1"/>
            <a:ext cx="12192000" cy="3800591"/>
          </a:xfrm>
        </p:spPr>
        <p:txBody>
          <a:bodyPr anchor="ctr"/>
          <a:lstStyle/>
          <a:p>
            <a:pPr algn="ctr"/>
            <a:r>
              <a:rPr lang="el-GR" sz="3600" dirty="0"/>
              <a:t>Διαμορφώνοντας την ψηφιακή βάση δεδομένων </a:t>
            </a:r>
            <a:r>
              <a:rPr lang="en-US" sz="3600" dirty="0"/>
              <a:t>Wiki-Trace: </a:t>
            </a:r>
            <a:br>
              <a:rPr lang="en-US" sz="3600" dirty="0"/>
            </a:br>
            <a:r>
              <a:rPr lang="el-GR" sz="3600" dirty="0"/>
              <a:t>Μια εργαλειοθήκη ανίχνευσης ρατσισμού βασισμένη σε ένα σώμα αντιρατσιστικών κειμένων για μεταναστευτικούς-προσφυγικούς πληθυσμούς</a:t>
            </a:r>
            <a:endParaRPr lang="el-GR" sz="3600" dirty="0"/>
          </a:p>
        </p:txBody>
      </p:sp>
      <p:sp>
        <p:nvSpPr>
          <p:cNvPr id="14338" name="Υπότιτλος 2"/>
          <p:cNvSpPr>
            <a:spLocks noGrp="1"/>
          </p:cNvSpPr>
          <p:nvPr>
            <p:ph type="subTitle" idx="1"/>
          </p:nvPr>
        </p:nvSpPr>
        <p:spPr>
          <a:xfrm>
            <a:off x="119336" y="4076700"/>
            <a:ext cx="11953328" cy="2664668"/>
          </a:xfrm>
        </p:spPr>
        <p:txBody>
          <a:bodyPr/>
          <a:lstStyle/>
          <a:p>
            <a:pPr marL="63500" algn="r"/>
            <a:endParaRPr lang="el-GR" sz="2000" b="1" dirty="0"/>
          </a:p>
          <a:p>
            <a:pPr marL="63500" algn="r"/>
            <a:r>
              <a:rPr lang="el-GR" sz="2600" b="1" dirty="0"/>
              <a:t>Κυριακούλα Τζωρτζάτου</a:t>
            </a:r>
            <a:r>
              <a:rPr lang="en-US" sz="2600" b="1" dirty="0"/>
              <a:t>, </a:t>
            </a:r>
            <a:endParaRPr lang="el-GR" sz="2600" b="1" dirty="0"/>
          </a:p>
          <a:p>
            <a:pPr marL="63500" algn="r"/>
            <a:r>
              <a:rPr lang="el-GR" sz="2600" b="1" dirty="0"/>
              <a:t>Ράνια Καραχάλιου, </a:t>
            </a:r>
            <a:r>
              <a:rPr lang="el-GR" sz="2600" b="1" dirty="0" err="1"/>
              <a:t>Βάσια</a:t>
            </a:r>
            <a:r>
              <a:rPr lang="el-GR" sz="2600" b="1" dirty="0"/>
              <a:t> Τσάμη </a:t>
            </a:r>
            <a:endParaRPr lang="el-GR" sz="2600" b="1" dirty="0"/>
          </a:p>
          <a:p>
            <a:pPr marL="63500" algn="r"/>
            <a:r>
              <a:rPr lang="el-GR" sz="2600" b="1" dirty="0"/>
              <a:t>&amp; Αργύρης </a:t>
            </a:r>
            <a:r>
              <a:rPr lang="el-GR" sz="2600" b="1" dirty="0" err="1"/>
              <a:t>Αρχάκης</a:t>
            </a:r>
            <a:endParaRPr lang="el-GR" sz="2600" b="1" dirty="0"/>
          </a:p>
          <a:p>
            <a:pPr marL="63500" algn="r"/>
            <a:endParaRPr lang="el-GR" sz="1600" b="1" dirty="0">
              <a:effectLst/>
            </a:endParaRPr>
          </a:p>
          <a:p>
            <a:pPr marL="63500" algn="r"/>
            <a:r>
              <a:rPr lang="el-GR" sz="1600" b="1" dirty="0">
                <a:effectLst/>
              </a:rPr>
              <a:t>Εφαρμοσμένη Γλωσσολογία: Μεταναστευτικές Ταυτότητες και </a:t>
            </a:r>
            <a:endParaRPr lang="el-GR" sz="1600" b="1" dirty="0">
              <a:effectLst/>
            </a:endParaRPr>
          </a:p>
          <a:p>
            <a:pPr marL="63500" algn="r"/>
            <a:r>
              <a:rPr lang="el-GR" sz="1600" b="1" dirty="0">
                <a:effectLst/>
              </a:rPr>
              <a:t>Κριτική Γλωσσική Εκπαίδευση (ΠΜΣ 2022 Α ΕΞΑΜ.)</a:t>
            </a:r>
            <a:endParaRPr lang="el-GR" sz="1600" b="1" dirty="0">
              <a:effectLst/>
            </a:endParaRPr>
          </a:p>
          <a:p>
            <a:pPr marL="63500" algn="r"/>
            <a:endParaRPr lang="el-GR" sz="2000" b="1" dirty="0"/>
          </a:p>
          <a:p>
            <a:pPr marL="63500" algn="r"/>
            <a:r>
              <a:rPr lang="el-GR" sz="2000" b="1" dirty="0"/>
              <a:t> </a:t>
            </a:r>
            <a:endParaRPr lang="el-GR" sz="2000" b="1" dirty="0"/>
          </a:p>
          <a:p>
            <a:pPr marL="63500" algn="r"/>
            <a:endParaRPr lang="el-GR" sz="2800" b="1" dirty="0"/>
          </a:p>
          <a:p>
            <a:pPr marL="63500" algn="r"/>
            <a:endParaRPr lang="el-GR" sz="2800" dirty="0"/>
          </a:p>
          <a:p>
            <a:pPr marL="63500" algn="ctr"/>
            <a:endParaRPr lang="el-GR" sz="3600" dirty="0"/>
          </a:p>
        </p:txBody>
      </p:sp>
      <p:pic>
        <p:nvPicPr>
          <p:cNvPr id="4" name="Εικόνα 3"/>
          <p:cNvPicPr>
            <a:picLocks noChangeAspect="1"/>
          </p:cNvPicPr>
          <p:nvPr/>
        </p:nvPicPr>
        <p:blipFill rotWithShape="1">
          <a:blip r:embed="rId1" cstate="print">
            <a:extLst>
              <a:ext uri="{28A0092B-C50C-407E-A947-70E740481C1C}">
                <a14:useLocalDpi xmlns:a14="http://schemas.microsoft.com/office/drawing/2010/main" val="0"/>
              </a:ext>
            </a:extLst>
          </a:blip>
          <a:srcRect l="7093" r="10043"/>
          <a:stretch>
            <a:fillRect/>
          </a:stretch>
        </p:blipFill>
        <p:spPr>
          <a:xfrm>
            <a:off x="119336" y="3884148"/>
            <a:ext cx="4151784" cy="1826010"/>
          </a:xfrm>
          <a:prstGeom prst="rect">
            <a:avLst/>
          </a:prstGeom>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8373" b="25120"/>
          <a:stretch>
            <a:fillRect/>
          </a:stretch>
        </p:blipFill>
        <p:spPr bwMode="auto">
          <a:xfrm>
            <a:off x="551385" y="5710158"/>
            <a:ext cx="344083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191344" y="620688"/>
            <a:ext cx="11391056" cy="1152128"/>
          </a:xfrm>
        </p:spPr>
        <p:txBody>
          <a:bodyPr/>
          <a:lstStyle/>
          <a:p>
            <a:pPr eaLnBrk="1" hangingPunct="1"/>
            <a:r>
              <a:rPr lang="el-GR" altLang="el-GR" b="1" dirty="0"/>
              <a:t>Σώμα κειμένων </a:t>
            </a:r>
            <a:r>
              <a:rPr lang="en-US" altLang="el-GR" b="1" dirty="0"/>
              <a:t>TRACE: </a:t>
            </a:r>
            <a:r>
              <a:rPr lang="el-GR" altLang="el-GR" b="1" dirty="0"/>
              <a:t>Τα κριτήρια επιλογής των κειμένων και τα χαρακτηριστικά του σώματος</a:t>
            </a:r>
            <a:endParaRPr lang="el-GR" altLang="el-GR" b="1" dirty="0"/>
          </a:p>
        </p:txBody>
      </p:sp>
      <p:sp>
        <p:nvSpPr>
          <p:cNvPr id="3" name="Θέση περιεχομένου 2"/>
          <p:cNvSpPr>
            <a:spLocks noGrp="1"/>
          </p:cNvSpPr>
          <p:nvPr>
            <p:ph idx="1"/>
          </p:nvPr>
        </p:nvSpPr>
        <p:spPr>
          <a:xfrm>
            <a:off x="191344" y="1772816"/>
            <a:ext cx="11809312" cy="4801022"/>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109220" indent="0" eaLnBrk="1" hangingPunct="1">
              <a:lnSpc>
                <a:spcPct val="90000"/>
              </a:lnSpc>
              <a:buClr>
                <a:schemeClr val="accent2"/>
              </a:buClr>
              <a:buNone/>
              <a:defRPr/>
            </a:pPr>
            <a:endParaRPr lang="el-GR" sz="2600" dirty="0">
              <a:solidFill>
                <a:srgbClr val="000000"/>
              </a:solidFill>
            </a:endParaRPr>
          </a:p>
          <a:p>
            <a:pPr marL="109220" indent="0" eaLnBrk="1" hangingPunct="1">
              <a:lnSpc>
                <a:spcPct val="90000"/>
              </a:lnSpc>
              <a:buClr>
                <a:schemeClr val="accent2"/>
              </a:buClr>
              <a:buNone/>
              <a:defRPr/>
            </a:pPr>
            <a:r>
              <a:rPr lang="el-GR" sz="2600" dirty="0">
                <a:solidFill>
                  <a:srgbClr val="000000"/>
                </a:solidFill>
              </a:rPr>
              <a:t>Κριτήρια συλλογής των κειμένων:</a:t>
            </a:r>
            <a:endParaRPr lang="el-GR" sz="2600" dirty="0">
              <a:solidFill>
                <a:srgbClr val="000000"/>
              </a:solidFill>
            </a:endParaRPr>
          </a:p>
          <a:p>
            <a:pPr marL="109220" indent="0" eaLnBrk="1" hangingPunct="1">
              <a:lnSpc>
                <a:spcPct val="90000"/>
              </a:lnSpc>
              <a:buClr>
                <a:schemeClr val="accent2"/>
              </a:buClr>
              <a:buNone/>
              <a:defRPr/>
            </a:pPr>
            <a:endParaRPr lang="el-GR" sz="2600" dirty="0">
              <a:solidFill>
                <a:srgbClr val="000000"/>
              </a:solidFill>
            </a:endParaRPr>
          </a:p>
          <a:p>
            <a:pPr eaLnBrk="1" hangingPunct="1">
              <a:lnSpc>
                <a:spcPct val="114000"/>
              </a:lnSpc>
              <a:buClr>
                <a:schemeClr val="accent2"/>
              </a:buClr>
              <a:buFont typeface="Wingdings" panose="05000000000000000000" pitchFamily="2" charset="2"/>
              <a:buChar char="§"/>
              <a:defRPr/>
            </a:pPr>
            <a:r>
              <a:rPr lang="el-GR" sz="2600" dirty="0">
                <a:solidFill>
                  <a:srgbClr val="000000"/>
                </a:solidFill>
              </a:rPr>
              <a:t>κείμενα της ελληνικής δημόσιας σφαίρας</a:t>
            </a:r>
            <a:endParaRPr lang="el-GR" sz="2600" dirty="0">
              <a:solidFill>
                <a:srgbClr val="000000"/>
              </a:solidFill>
            </a:endParaRPr>
          </a:p>
          <a:p>
            <a:pPr eaLnBrk="1" hangingPunct="1">
              <a:lnSpc>
                <a:spcPct val="114000"/>
              </a:lnSpc>
              <a:buClr>
                <a:schemeClr val="accent2"/>
              </a:buClr>
              <a:buFont typeface="Wingdings" panose="05000000000000000000" pitchFamily="2" charset="2"/>
              <a:buChar char="§"/>
              <a:defRPr/>
            </a:pPr>
            <a:r>
              <a:rPr lang="el-GR" sz="2600" dirty="0">
                <a:solidFill>
                  <a:srgbClr val="000000"/>
                </a:solidFill>
              </a:rPr>
              <a:t>κείμενα δημοσιευμένα από το 2015 μέχρι το 2020</a:t>
            </a:r>
            <a:endParaRPr lang="el-GR" sz="2600" dirty="0">
              <a:solidFill>
                <a:srgbClr val="000000"/>
              </a:solidFill>
            </a:endParaRPr>
          </a:p>
          <a:p>
            <a:pPr eaLnBrk="1" hangingPunct="1">
              <a:lnSpc>
                <a:spcPct val="114000"/>
              </a:lnSpc>
              <a:buClr>
                <a:schemeClr val="accent2"/>
              </a:buClr>
              <a:buFont typeface="Wingdings" panose="05000000000000000000" pitchFamily="2" charset="2"/>
              <a:buChar char="§"/>
              <a:defRPr/>
            </a:pPr>
            <a:r>
              <a:rPr lang="el-GR" sz="2600" dirty="0">
                <a:solidFill>
                  <a:srgbClr val="000000"/>
                </a:solidFill>
              </a:rPr>
              <a:t>κείμενα που περιείχαν τις ακόλουθες λέξεις κλειδιά: </a:t>
            </a:r>
            <a:br>
              <a:rPr lang="en-US" sz="2600" dirty="0">
                <a:solidFill>
                  <a:srgbClr val="000000"/>
                </a:solidFill>
              </a:rPr>
            </a:br>
            <a:r>
              <a:rPr lang="el-GR" sz="2400" dirty="0" err="1">
                <a:effectLst/>
                <a:ea typeface="Calibri" panose="020F0502020204030204" pitchFamily="34" charset="0"/>
              </a:rPr>
              <a:t>αιτούντ</a:t>
            </a:r>
            <a:r>
              <a:rPr lang="el-GR" sz="2400" dirty="0">
                <a:effectLst/>
                <a:ea typeface="Calibri" panose="020F0502020204030204" pitchFamily="34" charset="0"/>
              </a:rPr>
              <a:t>* </a:t>
            </a:r>
            <a:r>
              <a:rPr lang="el-GR" sz="2400" dirty="0" err="1">
                <a:effectLst/>
                <a:ea typeface="Calibri" panose="020F0502020204030204" pitchFamily="34" charset="0"/>
              </a:rPr>
              <a:t>άσυλ</a:t>
            </a:r>
            <a:r>
              <a:rPr lang="el-GR" sz="2400" dirty="0">
                <a:effectLst/>
                <a:ea typeface="Calibri" panose="020F0502020204030204" pitchFamily="34" charset="0"/>
              </a:rPr>
              <a:t>*, </a:t>
            </a:r>
            <a:r>
              <a:rPr lang="el-GR" sz="2400" dirty="0" err="1">
                <a:effectLst/>
                <a:ea typeface="Calibri" panose="020F0502020204030204" pitchFamily="34" charset="0"/>
              </a:rPr>
              <a:t>αλλοδαπ</a:t>
            </a:r>
            <a:r>
              <a:rPr lang="el-GR" sz="2400" dirty="0">
                <a:effectLst/>
                <a:ea typeface="Calibri" panose="020F0502020204030204" pitchFamily="34" charset="0"/>
              </a:rPr>
              <a:t>*, </a:t>
            </a:r>
            <a:r>
              <a:rPr lang="el-GR" sz="2400" dirty="0" err="1">
                <a:effectLst/>
                <a:ea typeface="Calibri" panose="020F0502020204030204" pitchFamily="34" charset="0"/>
              </a:rPr>
              <a:t>ασυνόδευτ</a:t>
            </a:r>
            <a:r>
              <a:rPr lang="el-GR" sz="2400" dirty="0">
                <a:effectLst/>
                <a:ea typeface="Calibri" panose="020F0502020204030204" pitchFamily="34" charset="0"/>
              </a:rPr>
              <a:t>* </a:t>
            </a:r>
            <a:r>
              <a:rPr lang="el-GR" sz="2400" dirty="0" err="1">
                <a:effectLst/>
                <a:ea typeface="Calibri" panose="020F0502020204030204" pitchFamily="34" charset="0"/>
              </a:rPr>
              <a:t>παιδι</a:t>
            </a:r>
            <a:r>
              <a:rPr lang="el-GR" sz="2400" dirty="0">
                <a:effectLst/>
                <a:ea typeface="Calibri" panose="020F0502020204030204" pitchFamily="34" charset="0"/>
              </a:rPr>
              <a:t>*, </a:t>
            </a:r>
            <a:r>
              <a:rPr lang="el-GR" sz="2400" dirty="0" err="1">
                <a:effectLst/>
                <a:ea typeface="Calibri" panose="020F0502020204030204" pitchFamily="34" charset="0"/>
              </a:rPr>
              <a:t>μετανάστ</a:t>
            </a:r>
            <a:r>
              <a:rPr lang="el-GR" sz="2400" dirty="0">
                <a:effectLst/>
                <a:ea typeface="Calibri" panose="020F0502020204030204" pitchFamily="34" charset="0"/>
              </a:rPr>
              <a:t>*, </a:t>
            </a:r>
            <a:r>
              <a:rPr lang="el-GR" sz="2400" dirty="0" err="1">
                <a:effectLst/>
                <a:ea typeface="Calibri" panose="020F0502020204030204" pitchFamily="34" charset="0"/>
              </a:rPr>
              <a:t>μεταναστευτικ</a:t>
            </a:r>
            <a:r>
              <a:rPr lang="el-GR" sz="2400" dirty="0">
                <a:effectLst/>
                <a:ea typeface="Calibri" panose="020F0502020204030204" pitchFamily="34" charset="0"/>
              </a:rPr>
              <a:t>*, </a:t>
            </a:r>
            <a:r>
              <a:rPr lang="el-GR" sz="2400" dirty="0" err="1">
                <a:effectLst/>
                <a:ea typeface="Calibri" panose="020F0502020204030204" pitchFamily="34" charset="0"/>
              </a:rPr>
              <a:t>ξέν</a:t>
            </a:r>
            <a:r>
              <a:rPr lang="el-GR" sz="2400" dirty="0">
                <a:effectLst/>
                <a:ea typeface="Calibri" panose="020F0502020204030204" pitchFamily="34" charset="0"/>
              </a:rPr>
              <a:t>*, </a:t>
            </a:r>
            <a:r>
              <a:rPr lang="el-GR" sz="2400" dirty="0" err="1">
                <a:effectLst/>
                <a:ea typeface="Calibri" panose="020F0502020204030204" pitchFamily="34" charset="0"/>
              </a:rPr>
              <a:t>προσφυγ</a:t>
            </a:r>
            <a:r>
              <a:rPr lang="el-GR" sz="2400" dirty="0">
                <a:effectLst/>
                <a:ea typeface="Calibri" panose="020F0502020204030204" pitchFamily="34" charset="0"/>
              </a:rPr>
              <a:t>*, </a:t>
            </a:r>
            <a:r>
              <a:rPr lang="el-GR" sz="2400" dirty="0" err="1">
                <a:effectLst/>
                <a:ea typeface="Calibri" panose="020F0502020204030204" pitchFamily="34" charset="0"/>
              </a:rPr>
              <a:t>προσφυγικ</a:t>
            </a:r>
            <a:r>
              <a:rPr lang="el-GR" sz="2400" dirty="0">
                <a:effectLst/>
                <a:ea typeface="Calibri" panose="020F0502020204030204" pitchFamily="34" charset="0"/>
              </a:rPr>
              <a:t>* </a:t>
            </a:r>
            <a:r>
              <a:rPr lang="el-GR" sz="2400" dirty="0" err="1">
                <a:effectLst/>
                <a:ea typeface="Calibri" panose="020F0502020204030204" pitchFamily="34" charset="0"/>
              </a:rPr>
              <a:t>πληθυσμ</a:t>
            </a:r>
            <a:r>
              <a:rPr lang="el-GR" sz="2400" dirty="0">
                <a:effectLst/>
                <a:ea typeface="Calibri" panose="020F0502020204030204" pitchFamily="34" charset="0"/>
              </a:rPr>
              <a:t>*, </a:t>
            </a:r>
            <a:r>
              <a:rPr lang="el-GR" sz="2400" dirty="0" err="1">
                <a:effectLst/>
                <a:ea typeface="Calibri" panose="020F0502020204030204" pitchFamily="34" charset="0"/>
              </a:rPr>
              <a:t>προσφυγικ</a:t>
            </a:r>
            <a:r>
              <a:rPr lang="el-GR" sz="2400" dirty="0">
                <a:effectLst/>
                <a:ea typeface="Calibri" panose="020F0502020204030204" pitchFamily="34" charset="0"/>
              </a:rPr>
              <a:t>* κύμα*. </a:t>
            </a:r>
            <a:r>
              <a:rPr lang="en-US" sz="2400" dirty="0">
                <a:solidFill>
                  <a:srgbClr val="000000"/>
                </a:solidFill>
              </a:rPr>
              <a:t> </a:t>
            </a:r>
            <a:endParaRPr lang="el-GR" sz="2400" dirty="0">
              <a:solidFill>
                <a:srgbClr val="000000"/>
              </a:solidFill>
            </a:endParaRPr>
          </a:p>
          <a:p>
            <a:pPr eaLnBrk="1" hangingPunct="1">
              <a:lnSpc>
                <a:spcPct val="114000"/>
              </a:lnSpc>
              <a:buClr>
                <a:schemeClr val="accent2"/>
              </a:buClr>
              <a:buFont typeface="Wingdings" panose="05000000000000000000" pitchFamily="2" charset="2"/>
              <a:buChar char="§"/>
              <a:defRPr/>
            </a:pPr>
            <a:r>
              <a:rPr lang="el-GR" sz="2400" dirty="0">
                <a:solidFill>
                  <a:srgbClr val="000000"/>
                </a:solidFill>
              </a:rPr>
              <a:t>κείμενα από πηγές που συντονίζονται με το ελληνικό αντιρατσιστικό νομοθετικό πλαίσιο (Ν. 927/1979-ΦΕΚ 139/Α/28.6.1979, ΦΕΚ 2014: 4285).</a:t>
            </a:r>
            <a:endParaRPr lang="el-GR" sz="24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1152000"/>
          </a:xfrm>
        </p:spPr>
        <p:txBody>
          <a:bodyPr>
            <a:noAutofit/>
          </a:bodyPr>
          <a:lstStyle/>
          <a:p>
            <a:pPr fontAlgn="auto">
              <a:spcAft>
                <a:spcPts val="0"/>
              </a:spcAft>
              <a:defRPr/>
            </a:pPr>
            <a:r>
              <a:rPr lang="el-GR" b="1" dirty="0"/>
              <a:t>Σώμα κειμένων </a:t>
            </a:r>
            <a:r>
              <a:rPr lang="en-US" b="1" dirty="0"/>
              <a:t>TRACE: </a:t>
            </a:r>
            <a:r>
              <a:rPr lang="el-GR" b="1" dirty="0"/>
              <a:t>Τα κριτήρια επιλογής των κειμένων και τα χαρακτηριστικά του σώματος</a:t>
            </a:r>
            <a:endParaRPr lang="el-GR" b="1" dirty="0"/>
          </a:p>
        </p:txBody>
      </p:sp>
      <p:sp>
        <p:nvSpPr>
          <p:cNvPr id="3" name="Θέση περιεχομένου 2"/>
          <p:cNvSpPr>
            <a:spLocks noGrp="1"/>
          </p:cNvSpPr>
          <p:nvPr>
            <p:ph idx="1"/>
          </p:nvPr>
        </p:nvSpPr>
        <p:spPr>
          <a:xfrm>
            <a:off x="191344" y="1772688"/>
            <a:ext cx="11809312" cy="4801150"/>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fontAlgn="auto">
              <a:spcAft>
                <a:spcPts val="0"/>
              </a:spcAft>
              <a:buClr>
                <a:schemeClr val="accent2"/>
              </a:buClr>
              <a:buNone/>
              <a:defRPr/>
            </a:pPr>
            <a:r>
              <a:rPr lang="el-GR" sz="2600" dirty="0"/>
              <a:t>Καταλήξαμε στη συλλογή και καταχώρηση:</a:t>
            </a:r>
            <a:endParaRPr lang="el-GR" sz="2600" dirty="0"/>
          </a:p>
          <a:p>
            <a:pPr marL="109855" indent="0" fontAlgn="auto">
              <a:spcAft>
                <a:spcPts val="0"/>
              </a:spcAft>
              <a:buClr>
                <a:schemeClr val="accent2"/>
              </a:buClr>
              <a:buNone/>
              <a:defRPr/>
            </a:pPr>
            <a:endParaRPr lang="el-GR" sz="2600" dirty="0"/>
          </a:p>
          <a:p>
            <a:pPr marL="365760" indent="-255905" fontAlgn="auto">
              <a:spcAft>
                <a:spcPts val="0"/>
              </a:spcAft>
              <a:buClr>
                <a:schemeClr val="accent2"/>
              </a:buClr>
              <a:buFont typeface="Wingdings" panose="05000000000000000000" pitchFamily="2" charset="2"/>
              <a:buChar char="§"/>
              <a:defRPr/>
            </a:pPr>
            <a:r>
              <a:rPr lang="el-GR" sz="2600" b="1" dirty="0"/>
              <a:t>830</a:t>
            </a:r>
            <a:r>
              <a:rPr lang="el-GR" sz="2600" dirty="0"/>
              <a:t> αντιρατσιστικών κειμένων ή </a:t>
            </a:r>
            <a:r>
              <a:rPr lang="el-GR" sz="2600" dirty="0" err="1"/>
              <a:t>κειμενικών</a:t>
            </a:r>
            <a:r>
              <a:rPr lang="el-GR" sz="2600" dirty="0"/>
              <a:t> αποσπασμάτων</a:t>
            </a:r>
            <a:endParaRPr lang="el-GR" sz="2600" dirty="0"/>
          </a:p>
          <a:p>
            <a:pPr marL="901700" indent="-457200" fontAlgn="auto">
              <a:spcAft>
                <a:spcPts val="0"/>
              </a:spcAft>
              <a:buClr>
                <a:schemeClr val="accent2"/>
              </a:buClr>
              <a:buFont typeface="Courier New" panose="02070309020205020404" pitchFamily="49" charset="0"/>
              <a:buChar char="o"/>
              <a:defRPr/>
            </a:pPr>
            <a:r>
              <a:rPr lang="el-GR" sz="2600" dirty="0"/>
              <a:t>που είναι αυθεντικά,</a:t>
            </a:r>
            <a:endParaRPr lang="el-GR" sz="2600" dirty="0"/>
          </a:p>
          <a:p>
            <a:pPr marL="901700" indent="-457200" fontAlgn="auto">
              <a:spcAft>
                <a:spcPts val="0"/>
              </a:spcAft>
              <a:buClr>
                <a:schemeClr val="accent2"/>
              </a:buClr>
              <a:buFont typeface="Courier New" panose="02070309020205020404" pitchFamily="49" charset="0"/>
              <a:buChar char="o"/>
              <a:defRPr/>
            </a:pPr>
            <a:r>
              <a:rPr lang="el-GR" sz="2600" dirty="0"/>
              <a:t>που προέρχονται από 41 διαφορετικές πηγές,</a:t>
            </a:r>
            <a:endParaRPr lang="el-GR" sz="2600" dirty="0"/>
          </a:p>
          <a:p>
            <a:pPr marL="901700" indent="-457200" fontAlgn="auto">
              <a:spcAft>
                <a:spcPts val="0"/>
              </a:spcAft>
              <a:buClr>
                <a:schemeClr val="accent2"/>
              </a:buClr>
              <a:buFont typeface="Courier New" panose="02070309020205020404" pitchFamily="49" charset="0"/>
              <a:buChar char="o"/>
              <a:defRPr/>
            </a:pPr>
            <a:r>
              <a:rPr lang="el-GR" sz="2600" dirty="0"/>
              <a:t>που αριθμούν περίπου 501 χιλιάδες λέξεις,</a:t>
            </a:r>
            <a:endParaRPr lang="el-GR" sz="2600" dirty="0"/>
          </a:p>
          <a:p>
            <a:pPr marL="901700" indent="-457200" fontAlgn="auto">
              <a:spcAft>
                <a:spcPts val="0"/>
              </a:spcAft>
              <a:buClr>
                <a:schemeClr val="accent2"/>
              </a:buClr>
              <a:buFont typeface="Courier New" panose="02070309020205020404" pitchFamily="49" charset="0"/>
              <a:buChar char="o"/>
              <a:defRPr/>
            </a:pPr>
            <a:r>
              <a:rPr lang="el-GR" sz="2600" dirty="0"/>
              <a:t>που είναι θεσμικά και </a:t>
            </a:r>
            <a:r>
              <a:rPr lang="el-GR" sz="2600" dirty="0" err="1"/>
              <a:t>μιντιακά</a:t>
            </a:r>
            <a:r>
              <a:rPr lang="el-GR" sz="2600" dirty="0"/>
              <a:t> κείμενα συνταγμένα από πολυάριθμους συγγραφείς</a:t>
            </a:r>
            <a:endParaRPr lang="el-GR" sz="2600" dirty="0"/>
          </a:p>
          <a:p>
            <a:pPr marL="365760" indent="-255905" fontAlgn="auto">
              <a:spcAft>
                <a:spcPts val="0"/>
              </a:spcAft>
              <a:buClr>
                <a:schemeClr val="accent2"/>
              </a:buClr>
              <a:buFont typeface="Wingdings" panose="05000000000000000000" pitchFamily="2" charset="2"/>
              <a:buChar char="§"/>
              <a:defRPr/>
            </a:pPr>
            <a:endParaRPr lang="el-GR" sz="2600" dirty="0"/>
          </a:p>
          <a:p>
            <a:pPr marL="109855" indent="0" fontAlgn="auto">
              <a:spcAft>
                <a:spcPts val="0"/>
              </a:spcAft>
              <a:buClr>
                <a:schemeClr val="accent2"/>
              </a:buClr>
              <a:buNone/>
              <a:defRPr/>
            </a:pPr>
            <a:endParaRPr lang="el-GR" dirty="0"/>
          </a:p>
          <a:p>
            <a:pPr marL="109855" indent="0" fontAlgn="auto">
              <a:spcAft>
                <a:spcPts val="0"/>
              </a:spcAft>
              <a:buClr>
                <a:schemeClr val="accent2"/>
              </a:buClr>
              <a:buNone/>
              <a:defRPr/>
            </a:pPr>
            <a:r>
              <a:rPr lang="el-GR" dirty="0"/>
              <a:t> </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1152000"/>
          </a:xfrm>
        </p:spPr>
        <p:txBody>
          <a:bodyPr>
            <a:noAutofit/>
          </a:bodyPr>
          <a:lstStyle/>
          <a:p>
            <a:pPr fontAlgn="auto">
              <a:spcAft>
                <a:spcPts val="0"/>
              </a:spcAft>
              <a:defRPr/>
            </a:pPr>
            <a:r>
              <a:rPr lang="el-GR" b="1" dirty="0"/>
              <a:t>Σώμα κειμένων </a:t>
            </a:r>
            <a:r>
              <a:rPr lang="en-US" b="1" dirty="0"/>
              <a:t>TRACE: </a:t>
            </a:r>
            <a:r>
              <a:rPr lang="el-GR" b="1" dirty="0"/>
              <a:t>Τα κριτήρια επιλογής των κειμένων και τα χαρακτηριστικά του σώματος</a:t>
            </a:r>
            <a:endParaRPr lang="el-GR" b="1" dirty="0"/>
          </a:p>
        </p:txBody>
      </p:sp>
      <p:sp>
        <p:nvSpPr>
          <p:cNvPr id="3" name="Θέση περιεχομένου 2"/>
          <p:cNvSpPr>
            <a:spLocks noGrp="1"/>
          </p:cNvSpPr>
          <p:nvPr>
            <p:ph idx="1"/>
          </p:nvPr>
        </p:nvSpPr>
        <p:spPr>
          <a:xfrm>
            <a:off x="191344" y="1772688"/>
            <a:ext cx="11809312" cy="4801150"/>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fontAlgn="auto">
              <a:spcAft>
                <a:spcPts val="0"/>
              </a:spcAft>
              <a:buClr>
                <a:schemeClr val="accent2"/>
              </a:buClr>
              <a:buNone/>
              <a:defRPr/>
            </a:pPr>
            <a:r>
              <a:rPr lang="el-GR" sz="2400" dirty="0"/>
              <a:t>Ως προς τα χαρακτηριστικά του, το σώμα κειμένων που διαμορφώσαμε μπορεί να προσδιοριστεί ως εξής:</a:t>
            </a:r>
            <a:endParaRPr lang="el-GR" sz="2400" dirty="0"/>
          </a:p>
          <a:p>
            <a:pPr marL="365760" indent="-255905" fontAlgn="auto">
              <a:spcAft>
                <a:spcPts val="0"/>
              </a:spcAft>
              <a:buClr>
                <a:schemeClr val="accent2"/>
              </a:buClr>
              <a:buFont typeface="Wingdings" panose="05000000000000000000" pitchFamily="2" charset="2"/>
              <a:buChar char="§"/>
              <a:defRPr/>
            </a:pPr>
            <a:endParaRPr lang="el-GR" sz="2400" dirty="0"/>
          </a:p>
          <a:p>
            <a:pPr marL="365760" indent="-255905" fontAlgn="auto">
              <a:spcAft>
                <a:spcPts val="0"/>
              </a:spcAft>
              <a:buClr>
                <a:schemeClr val="accent2"/>
              </a:buClr>
              <a:buFont typeface="Wingdings" panose="05000000000000000000" pitchFamily="2" charset="2"/>
              <a:buChar char="§"/>
              <a:defRPr/>
            </a:pPr>
            <a:r>
              <a:rPr lang="el-GR" sz="2400" dirty="0"/>
              <a:t>Μονόγλωσσο</a:t>
            </a:r>
            <a:endParaRPr lang="el-GR" sz="2400" dirty="0"/>
          </a:p>
          <a:p>
            <a:pPr marL="365760" indent="-255905" fontAlgn="auto">
              <a:spcAft>
                <a:spcPts val="0"/>
              </a:spcAft>
              <a:buClr>
                <a:schemeClr val="accent2"/>
              </a:buClr>
              <a:buFont typeface="Wingdings" panose="05000000000000000000" pitchFamily="2" charset="2"/>
              <a:buChar char="§"/>
              <a:defRPr/>
            </a:pPr>
            <a:r>
              <a:rPr lang="el-GR" sz="2400" dirty="0"/>
              <a:t>Εξειδικευμένο</a:t>
            </a:r>
            <a:endParaRPr lang="el-GR" sz="2400" dirty="0"/>
          </a:p>
          <a:p>
            <a:pPr marL="365760" indent="-255905" fontAlgn="auto">
              <a:spcAft>
                <a:spcPts val="0"/>
              </a:spcAft>
              <a:buClr>
                <a:schemeClr val="accent2"/>
              </a:buClr>
              <a:buFont typeface="Wingdings" panose="05000000000000000000" pitchFamily="2" charset="2"/>
              <a:buChar char="§"/>
              <a:defRPr/>
            </a:pPr>
            <a:r>
              <a:rPr lang="el-GR" sz="2400" dirty="0"/>
              <a:t>Συγχρονικό</a:t>
            </a:r>
            <a:endParaRPr lang="el-GR" sz="2400" dirty="0"/>
          </a:p>
          <a:p>
            <a:pPr marL="365760" indent="-255905" fontAlgn="auto">
              <a:spcAft>
                <a:spcPts val="0"/>
              </a:spcAft>
              <a:buClr>
                <a:schemeClr val="accent2"/>
              </a:buClr>
              <a:buFont typeface="Wingdings" panose="05000000000000000000" pitchFamily="2" charset="2"/>
              <a:buChar char="§"/>
              <a:defRPr/>
            </a:pPr>
            <a:r>
              <a:rPr lang="el-GR" sz="2400" dirty="0"/>
              <a:t>Προσθήκη </a:t>
            </a:r>
            <a:r>
              <a:rPr lang="el-GR" sz="2400" dirty="0" err="1"/>
              <a:t>μεταδεδομένων</a:t>
            </a:r>
            <a:endParaRPr lang="el-GR" sz="2400" dirty="0"/>
          </a:p>
          <a:p>
            <a:pPr marL="717550" indent="-269875" fontAlgn="auto">
              <a:spcAft>
                <a:spcPts val="0"/>
              </a:spcAft>
              <a:buClr>
                <a:schemeClr val="accent2"/>
              </a:buClr>
              <a:buFont typeface="Courier New" panose="02070309020205020404" pitchFamily="49" charset="0"/>
              <a:buChar char="o"/>
              <a:defRPr/>
            </a:pPr>
            <a:r>
              <a:rPr lang="el-GR" sz="2400" dirty="0"/>
              <a:t> πληροφορίες για</a:t>
            </a:r>
            <a:endParaRPr lang="el-GR" sz="2400" dirty="0"/>
          </a:p>
          <a:p>
            <a:pPr marL="447675" indent="0" fontAlgn="auto">
              <a:spcAft>
                <a:spcPts val="0"/>
              </a:spcAft>
              <a:buClr>
                <a:schemeClr val="accent2"/>
              </a:buClr>
              <a:buNone/>
              <a:defRPr/>
            </a:pPr>
            <a:r>
              <a:rPr lang="el-GR" sz="2400" dirty="0"/>
              <a:t> </a:t>
            </a:r>
            <a:r>
              <a:rPr lang="el-GR" sz="2400" dirty="0" err="1"/>
              <a:t>περικειμενικούς</a:t>
            </a:r>
            <a:r>
              <a:rPr lang="el-GR" sz="2400" dirty="0"/>
              <a:t> παράγοντες</a:t>
            </a:r>
            <a:endParaRPr lang="el-GR" sz="2400" dirty="0"/>
          </a:p>
          <a:p>
            <a:pPr marL="447675" indent="0" fontAlgn="auto">
              <a:spcAft>
                <a:spcPts val="0"/>
              </a:spcAft>
              <a:buClr>
                <a:schemeClr val="accent2"/>
              </a:buClr>
              <a:buNone/>
              <a:defRPr/>
            </a:pPr>
            <a:r>
              <a:rPr lang="el-GR" sz="2400" dirty="0"/>
              <a:t> (π.χ. ημερομηνία δημοσίευσης, </a:t>
            </a:r>
            <a:endParaRPr lang="el-GR" sz="2400" dirty="0"/>
          </a:p>
          <a:p>
            <a:pPr marL="627380" indent="0" fontAlgn="auto">
              <a:spcAft>
                <a:spcPts val="0"/>
              </a:spcAft>
              <a:buClr>
                <a:schemeClr val="accent2"/>
              </a:buClr>
              <a:buNone/>
              <a:defRPr/>
            </a:pPr>
            <a:r>
              <a:rPr lang="el-GR" sz="2400" dirty="0"/>
              <a:t>πηγή προέλευσης,</a:t>
            </a:r>
            <a:endParaRPr lang="el-GR" sz="2400" dirty="0"/>
          </a:p>
          <a:p>
            <a:pPr marL="627380" indent="0" fontAlgn="auto">
              <a:spcAft>
                <a:spcPts val="0"/>
              </a:spcAft>
              <a:buClr>
                <a:schemeClr val="accent2"/>
              </a:buClr>
              <a:buNone/>
              <a:defRPr/>
            </a:pPr>
            <a:r>
              <a:rPr lang="el-GR" sz="2400" dirty="0"/>
              <a:t> αφηγηματικότητα,  χιούμορ)</a:t>
            </a:r>
            <a:endParaRPr lang="el-GR" sz="2400" dirty="0"/>
          </a:p>
          <a:p>
            <a:pPr marL="109855" indent="0" fontAlgn="auto">
              <a:spcAft>
                <a:spcPts val="0"/>
              </a:spcAft>
              <a:buClr>
                <a:schemeClr val="accent2"/>
              </a:buClr>
              <a:buNone/>
              <a:defRPr/>
            </a:pPr>
            <a:endParaRPr lang="el-GR" sz="2400" dirty="0"/>
          </a:p>
          <a:p>
            <a:pPr marL="365760" indent="-255905" fontAlgn="auto">
              <a:spcAft>
                <a:spcPts val="0"/>
              </a:spcAft>
              <a:buClr>
                <a:schemeClr val="accent2"/>
              </a:buClr>
              <a:buFont typeface="Wingdings" panose="05000000000000000000" pitchFamily="2" charset="2"/>
              <a:buChar char="§"/>
              <a:defRPr/>
            </a:pPr>
            <a:endParaRPr lang="el-GR" sz="2400" dirty="0"/>
          </a:p>
          <a:p>
            <a:pPr marL="365760" indent="-255905" fontAlgn="auto">
              <a:spcAft>
                <a:spcPts val="0"/>
              </a:spcAft>
              <a:buClr>
                <a:schemeClr val="accent2"/>
              </a:buClr>
              <a:buFont typeface="Wingdings" panose="05000000000000000000" pitchFamily="2" charset="2"/>
              <a:buChar char="§"/>
              <a:defRPr/>
            </a:pPr>
            <a:endParaRPr lang="el-GR" sz="2400" dirty="0"/>
          </a:p>
          <a:p>
            <a:pPr marL="109855" indent="0" fontAlgn="auto">
              <a:spcAft>
                <a:spcPts val="0"/>
              </a:spcAft>
              <a:buClr>
                <a:schemeClr val="accent2"/>
              </a:buClr>
              <a:buNone/>
              <a:defRPr/>
            </a:pPr>
            <a:r>
              <a:rPr lang="el-GR" sz="2400" dirty="0"/>
              <a:t> </a:t>
            </a:r>
            <a:endParaRPr lang="el-GR" sz="2400" dirty="0"/>
          </a:p>
        </p:txBody>
      </p:sp>
      <p:sp>
        <p:nvSpPr>
          <p:cNvPr id="5" name="TextBox 4"/>
          <p:cNvSpPr txBox="1"/>
          <p:nvPr/>
        </p:nvSpPr>
        <p:spPr>
          <a:xfrm>
            <a:off x="4799857" y="2936596"/>
            <a:ext cx="7200800" cy="3785652"/>
          </a:xfrm>
          <a:prstGeom prst="rect">
            <a:avLst/>
          </a:prstGeom>
          <a:noFill/>
        </p:spPr>
        <p:txBody>
          <a:bodyPr wrap="square">
            <a:spAutoFit/>
          </a:bodyPr>
          <a:lstStyle/>
          <a:p>
            <a:pPr marL="365760" indent="-255905" fontAlgn="auto">
              <a:spcAft>
                <a:spcPts val="0"/>
              </a:spcAft>
              <a:buClr>
                <a:schemeClr val="accent2"/>
              </a:buClr>
              <a:buFont typeface="Wingdings" panose="05000000000000000000" pitchFamily="2" charset="2"/>
              <a:buChar char="§"/>
              <a:defRPr/>
            </a:pPr>
            <a:r>
              <a:rPr lang="el-GR" sz="2400" dirty="0">
                <a:latin typeface="+mn-lt"/>
              </a:rPr>
              <a:t>Επίσης, σε σχέση με την </a:t>
            </a:r>
            <a:r>
              <a:rPr lang="el-GR" sz="2400" dirty="0" err="1">
                <a:latin typeface="+mn-lt"/>
              </a:rPr>
              <a:t>τροπικότητα</a:t>
            </a:r>
            <a:r>
              <a:rPr lang="el-GR" sz="2400" dirty="0">
                <a:latin typeface="+mn-lt"/>
              </a:rPr>
              <a:t> των κειμένων  περιλαμβάνει, </a:t>
            </a:r>
            <a:endParaRPr lang="el-GR" sz="2400" dirty="0">
              <a:latin typeface="+mn-lt"/>
            </a:endParaRPr>
          </a:p>
          <a:p>
            <a:pPr marL="1076325" indent="-352425" fontAlgn="auto">
              <a:spcAft>
                <a:spcPts val="0"/>
              </a:spcAft>
              <a:buClr>
                <a:schemeClr val="accent2"/>
              </a:buClr>
              <a:buFont typeface="Courier New" panose="02070309020205020404" pitchFamily="49" charset="0"/>
              <a:buChar char="o"/>
              <a:defRPr/>
            </a:pPr>
            <a:r>
              <a:rPr lang="el-GR" sz="2400" dirty="0">
                <a:latin typeface="+mn-lt"/>
              </a:rPr>
              <a:t>204 </a:t>
            </a:r>
            <a:r>
              <a:rPr lang="el-GR" sz="2400" dirty="0" err="1">
                <a:latin typeface="+mn-lt"/>
              </a:rPr>
              <a:t>μονοτροπικά</a:t>
            </a:r>
            <a:r>
              <a:rPr lang="el-GR" sz="2400" dirty="0">
                <a:latin typeface="+mn-lt"/>
              </a:rPr>
              <a:t> (γραπτά) κείμενα και </a:t>
            </a:r>
            <a:endParaRPr lang="el-GR" sz="2400" dirty="0">
              <a:latin typeface="+mn-lt"/>
            </a:endParaRPr>
          </a:p>
          <a:p>
            <a:pPr marL="1076325" indent="-352425" fontAlgn="auto">
              <a:spcAft>
                <a:spcPts val="0"/>
              </a:spcAft>
              <a:buClr>
                <a:schemeClr val="accent2"/>
              </a:buClr>
              <a:buFont typeface="Courier New" panose="02070309020205020404" pitchFamily="49" charset="0"/>
              <a:buChar char="o"/>
              <a:defRPr/>
            </a:pPr>
            <a:r>
              <a:rPr lang="el-GR" sz="2400" dirty="0">
                <a:latin typeface="+mn-lt"/>
              </a:rPr>
              <a:t>626 </a:t>
            </a:r>
            <a:r>
              <a:rPr lang="el-GR" sz="2400" dirty="0" err="1">
                <a:latin typeface="+mn-lt"/>
              </a:rPr>
              <a:t>πολυτροπικά</a:t>
            </a:r>
            <a:r>
              <a:rPr lang="el-GR" sz="2400" dirty="0">
                <a:latin typeface="+mn-lt"/>
              </a:rPr>
              <a:t> κείμενα: </a:t>
            </a:r>
            <a:endParaRPr lang="el-GR" sz="2400" dirty="0">
              <a:latin typeface="+mn-lt"/>
            </a:endParaRPr>
          </a:p>
          <a:p>
            <a:pPr marL="1435100" indent="-444500" fontAlgn="auto">
              <a:spcAft>
                <a:spcPts val="0"/>
              </a:spcAft>
              <a:buClr>
                <a:schemeClr val="accent2"/>
              </a:buClr>
              <a:buFont typeface="Wingdings" panose="05000000000000000000" pitchFamily="2" charset="2"/>
              <a:buChar char="ü"/>
              <a:defRPr/>
            </a:pPr>
            <a:r>
              <a:rPr lang="el-GR" sz="2400" dirty="0">
                <a:latin typeface="+mn-lt"/>
              </a:rPr>
              <a:t>γραπτό κείμενο με εικόνα </a:t>
            </a:r>
            <a:endParaRPr lang="el-GR" sz="2400" dirty="0">
              <a:latin typeface="+mn-lt"/>
            </a:endParaRPr>
          </a:p>
          <a:p>
            <a:pPr marL="1435100" indent="-444500" fontAlgn="auto">
              <a:spcAft>
                <a:spcPts val="0"/>
              </a:spcAft>
              <a:buClr>
                <a:schemeClr val="accent2"/>
              </a:buClr>
              <a:buFont typeface="Wingdings" panose="05000000000000000000" pitchFamily="2" charset="2"/>
              <a:buChar char="ü"/>
              <a:defRPr/>
            </a:pPr>
            <a:r>
              <a:rPr lang="el-GR" sz="2400" dirty="0">
                <a:latin typeface="+mn-lt"/>
              </a:rPr>
              <a:t>γραπτό κείμενο με βίντεο</a:t>
            </a:r>
            <a:endParaRPr lang="el-GR" sz="2400" dirty="0">
              <a:latin typeface="+mn-lt"/>
            </a:endParaRPr>
          </a:p>
          <a:p>
            <a:pPr marL="1435100" indent="-444500" fontAlgn="auto">
              <a:spcAft>
                <a:spcPts val="0"/>
              </a:spcAft>
              <a:buClr>
                <a:schemeClr val="accent2"/>
              </a:buClr>
              <a:buFont typeface="Wingdings" panose="05000000000000000000" pitchFamily="2" charset="2"/>
              <a:buChar char="ü"/>
              <a:defRPr/>
            </a:pPr>
            <a:r>
              <a:rPr lang="el-GR" sz="2400" dirty="0">
                <a:latin typeface="+mn-lt"/>
              </a:rPr>
              <a:t>γραπτό κείμενο με εικόνα και βίντεο</a:t>
            </a:r>
            <a:endParaRPr lang="el-GR" sz="2400" dirty="0">
              <a:latin typeface="+mn-lt"/>
            </a:endParaRPr>
          </a:p>
          <a:p>
            <a:pPr marL="1435100" indent="-444500" fontAlgn="auto">
              <a:spcAft>
                <a:spcPts val="0"/>
              </a:spcAft>
              <a:buClr>
                <a:schemeClr val="accent2"/>
              </a:buClr>
              <a:buFont typeface="Wingdings" panose="05000000000000000000" pitchFamily="2" charset="2"/>
              <a:buChar char="ü"/>
              <a:defRPr/>
            </a:pPr>
            <a:r>
              <a:rPr lang="el-GR" sz="2400" dirty="0">
                <a:latin typeface="+mn-lt"/>
              </a:rPr>
              <a:t>βίντεο  με ήχο (μουσική ή ήχοι περιβάλλοντος) και γραπτό κείμενο</a:t>
            </a:r>
            <a:endParaRPr lang="el-GR" sz="2400" dirty="0">
              <a:latin typeface="+mn-lt"/>
            </a:endParaRPr>
          </a:p>
          <a:p>
            <a:pPr marL="1435100" indent="-444500" fontAlgn="auto">
              <a:spcAft>
                <a:spcPts val="0"/>
              </a:spcAft>
              <a:buClr>
                <a:schemeClr val="accent2"/>
              </a:buClr>
              <a:buFont typeface="Wingdings" panose="05000000000000000000" pitchFamily="2" charset="2"/>
              <a:buChar char="ü"/>
              <a:defRPr/>
            </a:pPr>
            <a:r>
              <a:rPr lang="el-GR" sz="2400" dirty="0">
                <a:latin typeface="+mn-lt"/>
              </a:rPr>
              <a:t>βίντεο με ήχο και προφορικό κείμενο  </a:t>
            </a:r>
            <a:endParaRPr lang="el-GR" sz="2400"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55340" y="2928590"/>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91344" y="1772688"/>
            <a:ext cx="11809312" cy="508531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sz="2400" dirty="0"/>
              <a:t>Κριτική  επεξεργασία των κειμένων του σώματος: Ο ρατσισμός εμφιλοχωρεί στον αντιρατσιστικό λόγο μέσω: α) της </a:t>
            </a:r>
            <a:r>
              <a:rPr lang="el-GR" sz="2400" b="1" i="1" dirty="0"/>
              <a:t>διάκρισης</a:t>
            </a:r>
            <a:r>
              <a:rPr lang="el-GR" sz="2400" dirty="0"/>
              <a:t> (3 υποκατηγορίες) και της </a:t>
            </a:r>
            <a:r>
              <a:rPr lang="el-GR" sz="2400" b="1" i="1" dirty="0"/>
              <a:t>αφομοίωσης</a:t>
            </a:r>
            <a:r>
              <a:rPr lang="el-GR" sz="2400" i="1" dirty="0"/>
              <a:t> (2 υποκατηγορίες).</a:t>
            </a:r>
            <a:endParaRPr lang="el-GR" sz="2400" i="1" dirty="0"/>
          </a:p>
          <a:p>
            <a:pPr marL="109855" indent="0" algn="just" fontAlgn="auto">
              <a:spcAft>
                <a:spcPts val="0"/>
              </a:spcAft>
              <a:buClr>
                <a:schemeClr val="accent2"/>
              </a:buClr>
              <a:buNone/>
              <a:defRPr/>
            </a:pPr>
            <a:endParaRPr lang="el-GR" sz="800" i="1" dirty="0"/>
          </a:p>
          <a:p>
            <a:pPr marL="109855" indent="0" algn="just" fontAlgn="auto">
              <a:spcAft>
                <a:spcPts val="0"/>
              </a:spcAft>
              <a:buClr>
                <a:schemeClr val="accent2"/>
              </a:buClr>
              <a:buNone/>
              <a:defRPr/>
            </a:pPr>
            <a:r>
              <a:rPr lang="el-GR" b="1" dirty="0">
                <a:solidFill>
                  <a:schemeClr val="bg1"/>
                </a:solidFill>
              </a:rPr>
              <a:t>Περιεχόμενο και στόχος εργαλειοθήκης </a:t>
            </a:r>
            <a:endParaRPr lang="el-GR" b="1" dirty="0">
              <a:solidFill>
                <a:schemeClr val="bg1"/>
              </a:solidFill>
            </a:endParaRPr>
          </a:p>
          <a:p>
            <a:pPr marL="365760" indent="-255905" fontAlgn="auto">
              <a:spcAft>
                <a:spcPts val="0"/>
              </a:spcAft>
              <a:buClr>
                <a:schemeClr val="accent2"/>
              </a:buClr>
              <a:buFont typeface="Wingdings" panose="05000000000000000000" pitchFamily="2" charset="2"/>
              <a:buChar char="§"/>
              <a:defRPr/>
            </a:pPr>
            <a:endParaRPr lang="el-GR" sz="800" dirty="0"/>
          </a:p>
          <a:p>
            <a:pPr marL="268605" indent="-268605" fontAlgn="auto">
              <a:spcAft>
                <a:spcPts val="0"/>
              </a:spcAft>
              <a:buClr>
                <a:schemeClr val="accent2"/>
              </a:buClr>
              <a:buFont typeface="Wingdings" panose="05000000000000000000" pitchFamily="2" charset="2"/>
              <a:buChar char="§"/>
              <a:defRPr/>
            </a:pPr>
            <a:r>
              <a:rPr lang="el-GR" sz="2400" dirty="0"/>
              <a:t>Περιλαμβάνει 5 εργαλεία ανίχνευσης του ρατσισμού.</a:t>
            </a:r>
            <a:endParaRPr lang="el-GR" sz="2400" dirty="0"/>
          </a:p>
          <a:p>
            <a:pPr marL="268605" indent="-268605" fontAlgn="auto">
              <a:spcAft>
                <a:spcPts val="0"/>
              </a:spcAft>
              <a:buClr>
                <a:schemeClr val="accent2"/>
              </a:buClr>
              <a:buFont typeface="Wingdings" panose="05000000000000000000" pitchFamily="2" charset="2"/>
              <a:buChar char="§"/>
              <a:defRPr/>
            </a:pPr>
            <a:endParaRPr lang="el-GR" sz="200" dirty="0"/>
          </a:p>
          <a:p>
            <a:pPr marL="268605" indent="-268605" fontAlgn="auto">
              <a:spcAft>
                <a:spcPts val="0"/>
              </a:spcAft>
              <a:buClr>
                <a:schemeClr val="accent2"/>
              </a:buClr>
              <a:buFont typeface="Wingdings" panose="05000000000000000000" pitchFamily="2" charset="2"/>
              <a:buChar char="§"/>
              <a:defRPr/>
            </a:pPr>
            <a:r>
              <a:rPr lang="el-GR" sz="2400" dirty="0"/>
              <a:t> Κάθε εργαλείο </a:t>
            </a:r>
            <a:endParaRPr lang="el-GR" sz="2400" dirty="0"/>
          </a:p>
          <a:p>
            <a:pPr marL="720725" indent="-368300" fontAlgn="auto">
              <a:spcAft>
                <a:spcPts val="0"/>
              </a:spcAft>
              <a:buClr>
                <a:schemeClr val="accent2"/>
              </a:buClr>
              <a:buFont typeface="Courier New" panose="02070309020205020404" pitchFamily="49" charset="0"/>
              <a:buChar char="o"/>
              <a:defRPr/>
            </a:pPr>
            <a:r>
              <a:rPr lang="el-GR" sz="2400" dirty="0"/>
              <a:t>είναι μια συγκεκριμένη ερώτηση που πρέπει να τεθεί στα δεδομένα </a:t>
            </a:r>
            <a:endParaRPr lang="el-GR" sz="2400" dirty="0"/>
          </a:p>
          <a:p>
            <a:pPr marL="976630" indent="-342900" fontAlgn="auto">
              <a:spcAft>
                <a:spcPts val="0"/>
              </a:spcAft>
              <a:buClr>
                <a:schemeClr val="accent2"/>
              </a:buClr>
              <a:buFont typeface="Wingdings" panose="05000000000000000000" pitchFamily="2" charset="2"/>
              <a:buChar char="v"/>
              <a:defRPr/>
            </a:pPr>
            <a:r>
              <a:rPr lang="el-GR" sz="2400" dirty="0"/>
              <a:t>κάθε ερώτηση καλεί τον/την αναγνώστη/</a:t>
            </a:r>
            <a:r>
              <a:rPr lang="el-GR" sz="2400" dirty="0" err="1"/>
              <a:t>ρια</a:t>
            </a:r>
            <a:r>
              <a:rPr lang="el-GR" sz="2400" dirty="0"/>
              <a:t>  να κοιτάξει προσεκτικά τα κείμενα ώστε να εντοπίσει τους γλωσσικούς μηχανισμούς με τους οποίους ο ρατσισμός εμπεριέχεται σε αντιρατσιστικά κείμενα </a:t>
            </a:r>
            <a:endParaRPr lang="el-GR" sz="2400" dirty="0"/>
          </a:p>
          <a:p>
            <a:pPr marL="976630" indent="-342900" algn="just" fontAlgn="auto">
              <a:spcAft>
                <a:spcPts val="0"/>
              </a:spcAft>
              <a:buClr>
                <a:schemeClr val="accent2"/>
              </a:buClr>
              <a:buFont typeface="Wingdings" panose="05000000000000000000" pitchFamily="2" charset="2"/>
              <a:buChar char="v"/>
              <a:defRPr/>
            </a:pPr>
            <a:r>
              <a:rPr lang="el-GR" sz="2400" dirty="0"/>
              <a:t> και να συνδέσει αυτούς τους γλωσσικούς μηχανισμούς με τον στόχο των κειμένων (</a:t>
            </a:r>
            <a:r>
              <a:rPr lang="el-GR" sz="2400" dirty="0" err="1"/>
              <a:t>πρβλ</a:t>
            </a:r>
            <a:r>
              <a:rPr lang="el-GR" sz="2400" dirty="0"/>
              <a:t>. </a:t>
            </a:r>
            <a:r>
              <a:rPr lang="en-US" sz="2400" dirty="0"/>
              <a:t>Gee 2011</a:t>
            </a:r>
            <a:r>
              <a:rPr lang="el-GR" sz="2400" dirty="0"/>
              <a:t>: </a:t>
            </a:r>
            <a:r>
              <a:rPr lang="en-US" sz="2400" dirty="0"/>
              <a:t>x)</a:t>
            </a:r>
            <a:r>
              <a:rPr lang="el-GR" sz="2400" dirty="0"/>
              <a:t>. </a:t>
            </a:r>
            <a:endParaRPr lang="el-GR" sz="2400" dirty="0"/>
          </a:p>
          <a:p>
            <a:pPr marL="109855" indent="0" fontAlgn="auto">
              <a:spcAft>
                <a:spcPts val="0"/>
              </a:spcAft>
              <a:buClr>
                <a:schemeClr val="accent2"/>
              </a:buClr>
              <a:buNone/>
              <a:defRPr/>
            </a:pPr>
            <a:r>
              <a:rPr lang="el-GR" sz="2400" dirty="0"/>
              <a:t> </a:t>
            </a:r>
            <a:endParaRPr lang="el-G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936104"/>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40768"/>
            <a:ext cx="12072664"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endParaRPr lang="el-GR" b="1" dirty="0">
              <a:solidFill>
                <a:schemeClr val="bg1"/>
              </a:solidFill>
            </a:endParaRPr>
          </a:p>
          <a:p>
            <a:pPr marL="365760" indent="-255905" fontAlgn="auto">
              <a:spcAft>
                <a:spcPts val="0"/>
              </a:spcAft>
              <a:buClr>
                <a:schemeClr val="accent2"/>
              </a:buClr>
              <a:buFont typeface="Wingdings" panose="05000000000000000000" pitchFamily="2" charset="2"/>
              <a:buChar char="§"/>
              <a:defRPr/>
            </a:pPr>
            <a:endParaRPr lang="el-GR" sz="800" dirty="0"/>
          </a:p>
          <a:p>
            <a:pPr marL="342900" lvl="0" indent="-342900" algn="just">
              <a:lnSpc>
                <a:spcPct val="107000"/>
              </a:lnSpc>
              <a:spcAft>
                <a:spcPts val="800"/>
              </a:spcAft>
              <a:buClr>
                <a:schemeClr val="accent2"/>
              </a:buClr>
              <a:buFont typeface="Wingdings" panose="05000000000000000000" pitchFamily="2" charset="2"/>
              <a:buChar char="§"/>
            </a:pPr>
            <a:endParaRPr lang="el-GR" sz="300" dirty="0"/>
          </a:p>
          <a:p>
            <a:pPr marL="342900" lvl="0" indent="-342900" algn="just">
              <a:lnSpc>
                <a:spcPct val="107000"/>
              </a:lnSpc>
              <a:spcAft>
                <a:spcPts val="800"/>
              </a:spcAft>
              <a:buClr>
                <a:schemeClr val="accent2"/>
              </a:buClr>
              <a:buFont typeface="Wingdings" panose="05000000000000000000" pitchFamily="2" charset="2"/>
              <a:buChar char="§"/>
            </a:pPr>
            <a:r>
              <a:rPr lang="el-GR" sz="2400" dirty="0"/>
              <a:t> Ρατσιστική πρακτική- </a:t>
            </a:r>
            <a:r>
              <a:rPr lang="el-GR" sz="2400" dirty="0" err="1"/>
              <a:t>απαξιωτική</a:t>
            </a:r>
            <a:r>
              <a:rPr lang="el-GR" sz="2400" dirty="0"/>
              <a:t> πρόσληψη των ιδιαίτερων γλωσσικών, πολιτισμικών κ.ά. χαρακτηριστικών του/της Άλλου/ης (</a:t>
            </a:r>
            <a:r>
              <a:rPr lang="el-GR" sz="2400" dirty="0" err="1"/>
              <a:t>πρβλ</a:t>
            </a:r>
            <a:r>
              <a:rPr lang="el-GR" sz="2400" dirty="0"/>
              <a:t>. van </a:t>
            </a:r>
            <a:r>
              <a:rPr lang="el-GR" sz="2400" dirty="0" err="1"/>
              <a:t>Dijk</a:t>
            </a:r>
            <a:r>
              <a:rPr lang="el-GR" sz="2400" dirty="0"/>
              <a:t> 1984: 40).</a:t>
            </a:r>
            <a:endParaRPr lang="en-US" sz="2400" dirty="0"/>
          </a:p>
          <a:p>
            <a:pPr marL="0" lvl="0" indent="0" algn="just">
              <a:lnSpc>
                <a:spcPct val="107000"/>
              </a:lnSpc>
              <a:spcAft>
                <a:spcPts val="800"/>
              </a:spcAft>
              <a:buClr>
                <a:schemeClr val="accent2"/>
              </a:buClr>
              <a:buNone/>
            </a:pPr>
            <a:r>
              <a:rPr lang="el-GR" sz="2400" b="1" dirty="0">
                <a:effectLst/>
                <a:ea typeface="Calibri" panose="020F0502020204030204" pitchFamily="34" charset="0"/>
                <a:cs typeface="Times New Roman" panose="02020603050405020304" pitchFamily="18" charset="0"/>
              </a:rPr>
              <a:t>Πώς </a:t>
            </a:r>
            <a:r>
              <a:rPr lang="el-GR" sz="2400" b="1" dirty="0">
                <a:ea typeface="Calibri" panose="020F0502020204030204" pitchFamily="34" charset="0"/>
                <a:cs typeface="Times New Roman" panose="02020603050405020304" pitchFamily="18" charset="0"/>
              </a:rPr>
              <a:t>καταλαβαίνουμε</a:t>
            </a:r>
            <a:r>
              <a:rPr lang="el-GR" sz="2400" b="1" dirty="0">
                <a:effectLst/>
                <a:ea typeface="Calibri" panose="020F0502020204030204" pitchFamily="34" charset="0"/>
                <a:cs typeface="Times New Roman" panose="02020603050405020304" pitchFamily="18" charset="0"/>
              </a:rPr>
              <a:t> αν εντοπίζεται αυτή η κατηγορία σε ένα κείμενο</a:t>
            </a:r>
            <a:r>
              <a:rPr lang="el-GR" sz="2400" dirty="0">
                <a:effectLst/>
                <a:ea typeface="Calibri" panose="020F0502020204030204" pitchFamily="34" charset="0"/>
                <a:cs typeface="Times New Roman" panose="02020603050405020304" pitchFamily="18" charset="0"/>
              </a:rPr>
              <a:t>; </a:t>
            </a:r>
            <a:endParaRPr lang="el-GR" sz="2400" dirty="0">
              <a:effectLst/>
              <a:ea typeface="Calibri" panose="020F0502020204030204" pitchFamily="34" charset="0"/>
              <a:cs typeface="Times New Roman" panose="02020603050405020304" pitchFamily="18" charset="0"/>
            </a:endParaRPr>
          </a:p>
          <a:p>
            <a:pPr marL="363855" indent="-363855" algn="just">
              <a:lnSpc>
                <a:spcPct val="107000"/>
              </a:lnSpc>
              <a:spcAft>
                <a:spcPts val="800"/>
              </a:spcAft>
              <a:buClr>
                <a:schemeClr val="accent2"/>
              </a:buClr>
              <a:buFont typeface="Wingdings" panose="05000000000000000000" pitchFamily="2" charset="2"/>
              <a:buChar char="ü"/>
            </a:pPr>
            <a:r>
              <a:rPr lang="el-GR" sz="2400" dirty="0">
                <a:effectLst/>
                <a:ea typeface="Calibri" panose="020F0502020204030204" pitchFamily="34" charset="0"/>
                <a:cs typeface="Times New Roman" panose="02020603050405020304" pitchFamily="18" charset="0"/>
              </a:rPr>
              <a:t>Θα μπορούσαμε να αναρωτηθούμε αν ο τρόπος με τον οποίο παρουσιάζονται οι μεταναστευτικοί/προσφυγικοί πληθυσμοί στο κείμενο δημιουργεί μια αίσθηση </a:t>
            </a:r>
            <a:r>
              <a:rPr lang="el-GR" sz="2400" b="1" dirty="0">
                <a:solidFill>
                  <a:schemeClr val="accent2"/>
                </a:solidFill>
                <a:effectLst/>
                <a:ea typeface="Calibri" panose="020F0502020204030204" pitchFamily="34" charset="0"/>
                <a:cs typeface="Times New Roman" panose="02020603050405020304" pitchFamily="18" charset="0"/>
              </a:rPr>
              <a:t>απόστασης ανάμεσα σε Εμάς και τους /τις Άλλους/</a:t>
            </a:r>
            <a:r>
              <a:rPr lang="el-GR" sz="2400" b="1" dirty="0" err="1">
                <a:solidFill>
                  <a:schemeClr val="accent2"/>
                </a:solidFill>
                <a:effectLst/>
                <a:ea typeface="Calibri" panose="020F0502020204030204" pitchFamily="34" charset="0"/>
                <a:cs typeface="Times New Roman" panose="02020603050405020304" pitchFamily="18" charset="0"/>
              </a:rPr>
              <a:t>ες</a:t>
            </a:r>
            <a:r>
              <a:rPr lang="el-GR" sz="2400" dirty="0">
                <a:effectLst/>
                <a:ea typeface="Calibri" panose="020F0502020204030204" pitchFamily="34" charset="0"/>
                <a:cs typeface="Times New Roman" panose="02020603050405020304" pitchFamily="18" charset="0"/>
              </a:rPr>
              <a:t>. </a:t>
            </a:r>
            <a:endParaRPr lang="el-GR" sz="24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Clr>
                <a:schemeClr val="accent2"/>
              </a:buClr>
              <a:buNone/>
            </a:pPr>
            <a:r>
              <a:rPr lang="el-GR" sz="2400" b="1" dirty="0">
                <a:ea typeface="Calibri" panose="020F0502020204030204" pitchFamily="34" charset="0"/>
                <a:cs typeface="Times New Roman" panose="02020603050405020304" pitchFamily="18" charset="0"/>
              </a:rPr>
              <a:t>Ποια γλωσσικά μέσα χρησιμοποιούνται</a:t>
            </a:r>
            <a:r>
              <a:rPr lang="el-GR" sz="2400" dirty="0">
                <a:effectLst/>
                <a:ea typeface="Calibri" panose="020F0502020204030204" pitchFamily="34" charset="0"/>
                <a:cs typeface="Times New Roman" panose="02020603050405020304" pitchFamily="18" charset="0"/>
              </a:rPr>
              <a:t>;</a:t>
            </a:r>
            <a:endParaRPr lang="el-GR" sz="2400" dirty="0">
              <a:effectLst/>
              <a:ea typeface="Calibri" panose="020F0502020204030204" pitchFamily="34" charset="0"/>
              <a:cs typeface="Times New Roman" panose="02020603050405020304" pitchFamily="18" charset="0"/>
            </a:endParaRPr>
          </a:p>
          <a:p>
            <a:pPr marL="633730" indent="-370205" algn="just">
              <a:spcAft>
                <a:spcPts val="800"/>
              </a:spcAft>
              <a:buClr>
                <a:schemeClr val="accent2"/>
              </a:buClr>
              <a:buFont typeface="Wingdings" panose="05000000000000000000" pitchFamily="2" charset="2"/>
              <a:buChar char="ü"/>
            </a:pPr>
            <a:r>
              <a:rPr lang="el-GR" sz="2400" b="1" dirty="0">
                <a:solidFill>
                  <a:schemeClr val="accent2"/>
                </a:solidFill>
                <a:ea typeface="Calibri" panose="020F0502020204030204" pitchFamily="34" charset="0"/>
                <a:cs typeface="Times New Roman" panose="02020603050405020304" pitchFamily="18" charset="0"/>
              </a:rPr>
              <a:t>Ειδικές γλωσσικές</a:t>
            </a:r>
            <a:r>
              <a:rPr lang="el-GR" sz="2400" b="1" dirty="0">
                <a:solidFill>
                  <a:schemeClr val="accent2"/>
                </a:solidFill>
                <a:effectLst/>
                <a:ea typeface="Calibri" panose="020F0502020204030204" pitchFamily="34" charset="0"/>
                <a:cs typeface="Times New Roman" panose="02020603050405020304" pitchFamily="18" charset="0"/>
              </a:rPr>
              <a:t> αναφορές για τους/τις Άλλους/</a:t>
            </a:r>
            <a:r>
              <a:rPr lang="el-GR" sz="2400" b="1" dirty="0" err="1">
                <a:solidFill>
                  <a:schemeClr val="accent2"/>
                </a:solidFill>
                <a:effectLst/>
                <a:ea typeface="Calibri" panose="020F0502020204030204" pitchFamily="34" charset="0"/>
                <a:cs typeface="Times New Roman" panose="02020603050405020304" pitchFamily="18" charset="0"/>
              </a:rPr>
              <a:t>ες</a:t>
            </a:r>
            <a:r>
              <a:rPr lang="el-GR" sz="2400" dirty="0">
                <a:effectLst/>
                <a:ea typeface="Calibri" panose="020F0502020204030204" pitchFamily="34" charset="0"/>
                <a:cs typeface="Times New Roman" panose="02020603050405020304" pitchFamily="18" charset="0"/>
              </a:rPr>
              <a:t> (</a:t>
            </a:r>
            <a:r>
              <a:rPr lang="el-GR" sz="2400" dirty="0" err="1">
                <a:effectLst/>
                <a:ea typeface="Calibri" panose="020F0502020204030204" pitchFamily="34" charset="0"/>
                <a:cs typeface="Times New Roman" panose="02020603050405020304" pitchFamily="18" charset="0"/>
              </a:rPr>
              <a:t>απαξιωτική</a:t>
            </a:r>
            <a:r>
              <a:rPr lang="el-GR" sz="2400" dirty="0">
                <a:effectLst/>
                <a:ea typeface="Calibri" panose="020F0502020204030204" pitchFamily="34" charset="0"/>
                <a:cs typeface="Times New Roman" panose="02020603050405020304" pitchFamily="18" charset="0"/>
              </a:rPr>
              <a:t> διαφοροποίηση)</a:t>
            </a:r>
            <a:endParaRPr lang="el-GR" sz="2400" dirty="0">
              <a:effectLst/>
              <a:ea typeface="Calibri" panose="020F0502020204030204" pitchFamily="34" charset="0"/>
              <a:cs typeface="Times New Roman" panose="02020603050405020304" pitchFamily="18" charset="0"/>
            </a:endParaRPr>
          </a:p>
          <a:p>
            <a:pPr marL="633730" indent="-370205" algn="just">
              <a:spcAft>
                <a:spcPts val="800"/>
              </a:spcAft>
              <a:buClr>
                <a:schemeClr val="accent2"/>
              </a:buClr>
              <a:buFont typeface="Wingdings" panose="05000000000000000000" pitchFamily="2" charset="2"/>
              <a:buChar char="ü"/>
            </a:pPr>
            <a:r>
              <a:rPr lang="el-GR" sz="2400" b="1" dirty="0">
                <a:solidFill>
                  <a:schemeClr val="accent2"/>
                </a:solidFill>
                <a:ea typeface="Calibri" panose="020F0502020204030204" pitchFamily="34" charset="0"/>
                <a:cs typeface="Times New Roman" panose="02020603050405020304" pitchFamily="18" charset="0"/>
              </a:rPr>
              <a:t>Ε</a:t>
            </a:r>
            <a:r>
              <a:rPr lang="el-GR" sz="2400" b="1" dirty="0">
                <a:solidFill>
                  <a:schemeClr val="accent2"/>
                </a:solidFill>
                <a:effectLst/>
                <a:ea typeface="Calibri" panose="020F0502020204030204" pitchFamily="34" charset="0"/>
                <a:cs typeface="Times New Roman" panose="02020603050405020304" pitchFamily="18" charset="0"/>
              </a:rPr>
              <a:t>πιχειρήματα με τα οποία νομιμοποιείται η διάκριση των Άλλων</a:t>
            </a:r>
            <a:endParaRPr lang="el-GR" sz="2400" dirty="0">
              <a:solidFill>
                <a:schemeClr val="tx1"/>
              </a:solidFill>
              <a:effectLst/>
              <a:ea typeface="Calibri" panose="020F0502020204030204" pitchFamily="34" charset="0"/>
              <a:cs typeface="Times New Roman" panose="02020603050405020304" pitchFamily="18" charset="0"/>
            </a:endParaRPr>
          </a:p>
          <a:p>
            <a:pPr marL="1419225" indent="-342900" algn="just">
              <a:lnSpc>
                <a:spcPct val="107000"/>
              </a:lnSpc>
              <a:spcAft>
                <a:spcPts val="800"/>
              </a:spcAft>
              <a:buClr>
                <a:schemeClr val="accent2"/>
              </a:buClr>
              <a:buFont typeface="Courier New" panose="02070309020205020404" pitchFamily="49" charset="0"/>
              <a:buChar char="o"/>
            </a:pPr>
            <a:endParaRPr lang="el-GR" sz="2400" dirty="0">
              <a:effectLst/>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55340" y="1556792"/>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556792"/>
            <a:ext cx="11881320" cy="5301208"/>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endParaRPr lang="el-GR" b="1" dirty="0">
              <a:solidFill>
                <a:schemeClr val="bg1"/>
              </a:solidFill>
            </a:endParaRPr>
          </a:p>
          <a:p>
            <a:pPr marL="365760" indent="-255905" fontAlgn="auto">
              <a:spcAft>
                <a:spcPts val="0"/>
              </a:spcAft>
              <a:buClr>
                <a:schemeClr val="accent2"/>
              </a:buClr>
              <a:buFont typeface="Wingdings" panose="05000000000000000000" pitchFamily="2" charset="2"/>
              <a:buChar char="§"/>
              <a:defRPr/>
            </a:pPr>
            <a:endParaRPr lang="el-GR" sz="800" dirty="0"/>
          </a:p>
          <a:p>
            <a:pPr marL="342900" lvl="0" indent="-342900" algn="just">
              <a:lnSpc>
                <a:spcPct val="107000"/>
              </a:lnSpc>
              <a:spcAft>
                <a:spcPts val="800"/>
              </a:spcAft>
              <a:buClr>
                <a:schemeClr val="accent2"/>
              </a:buClr>
              <a:buFont typeface="Wingdings" panose="05000000000000000000" pitchFamily="2" charset="2"/>
              <a:buChar char="§"/>
            </a:pPr>
            <a:endParaRPr lang="el-GR" sz="300" dirty="0"/>
          </a:p>
          <a:p>
            <a:pPr marL="342900" lvl="0" indent="-342900" algn="just">
              <a:lnSpc>
                <a:spcPct val="107000"/>
              </a:lnSpc>
              <a:spcAft>
                <a:spcPts val="800"/>
              </a:spcAft>
              <a:buClr>
                <a:schemeClr val="accent2"/>
              </a:buClr>
              <a:buFont typeface="Wingdings" panose="05000000000000000000" pitchFamily="2" charset="2"/>
              <a:buChar char="§"/>
            </a:pPr>
            <a:r>
              <a:rPr lang="el-GR" sz="2400" dirty="0"/>
              <a:t> 3 υποκατηγορίες ανίχνευσης ρατσισμού:</a:t>
            </a:r>
            <a:endParaRPr lang="el-GR" sz="2400" dirty="0"/>
          </a:p>
          <a:p>
            <a:pPr marL="627380" lvl="0" indent="-358775" algn="just">
              <a:lnSpc>
                <a:spcPct val="107000"/>
              </a:lnSpc>
              <a:spcAft>
                <a:spcPts val="800"/>
              </a:spcAft>
              <a:buClr>
                <a:schemeClr val="accent2"/>
              </a:buClr>
              <a:buFont typeface="Courier New" panose="02070309020205020404" pitchFamily="49" charset="0"/>
              <a:buChar char="o"/>
            </a:pPr>
            <a:r>
              <a:rPr lang="el-GR" sz="2400" i="1" dirty="0"/>
              <a:t>Ο/η Άλλος/η ως πρόβλημα</a:t>
            </a:r>
            <a:endParaRPr lang="el-GR" sz="2400" i="1" dirty="0"/>
          </a:p>
          <a:p>
            <a:pPr marL="627380" lvl="0" indent="-358775" algn="just">
              <a:lnSpc>
                <a:spcPct val="107000"/>
              </a:lnSpc>
              <a:spcAft>
                <a:spcPts val="800"/>
              </a:spcAft>
              <a:buClr>
                <a:schemeClr val="accent2"/>
              </a:buClr>
              <a:buFont typeface="Courier New" panose="02070309020205020404" pitchFamily="49" charset="0"/>
              <a:buChar char="o"/>
            </a:pPr>
            <a:r>
              <a:rPr lang="el-GR" sz="2400" i="1" dirty="0"/>
              <a:t>Ο/η απομακρυσμένος/η Άλλος/η</a:t>
            </a:r>
            <a:endParaRPr lang="el-GR" sz="2400" i="1" dirty="0"/>
          </a:p>
          <a:p>
            <a:pPr marL="627380" lvl="0" indent="-358775" algn="just">
              <a:lnSpc>
                <a:spcPct val="107000"/>
              </a:lnSpc>
              <a:spcAft>
                <a:spcPts val="800"/>
              </a:spcAft>
              <a:buClr>
                <a:schemeClr val="accent2"/>
              </a:buClr>
              <a:buFont typeface="Courier New" panose="02070309020205020404" pitchFamily="49" charset="0"/>
              <a:buChar char="o"/>
            </a:pPr>
            <a:r>
              <a:rPr lang="el-GR" sz="2400" i="1" dirty="0"/>
              <a:t>Ο/η παθητικός/ή Άλλος/η</a:t>
            </a:r>
            <a:endParaRPr lang="el-GR" sz="2400" i="1" dirty="0"/>
          </a:p>
          <a:p>
            <a:pPr marL="342900" lvl="0" indent="-342900" algn="just">
              <a:lnSpc>
                <a:spcPct val="107000"/>
              </a:lnSpc>
              <a:spcAft>
                <a:spcPts val="800"/>
              </a:spcAft>
              <a:buClr>
                <a:schemeClr val="accent2"/>
              </a:buClr>
              <a:buFont typeface="Wingdings" panose="05000000000000000000" pitchFamily="2" charset="2"/>
              <a:buChar char="§"/>
            </a:pPr>
            <a:endParaRPr lang="el-GR" sz="2400" dirty="0">
              <a:effectLst/>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40768"/>
            <a:ext cx="11953328"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 </a:t>
            </a:r>
            <a:r>
              <a:rPr lang="el-GR" b="1" i="1" dirty="0">
                <a:solidFill>
                  <a:schemeClr val="bg1"/>
                </a:solidFill>
              </a:rPr>
              <a:t>Ο/η Άλλος/η ως πρόβλημα</a:t>
            </a:r>
            <a:endParaRPr lang="el-GR" b="1" i="1" dirty="0">
              <a:solidFill>
                <a:schemeClr val="bg1"/>
              </a:solidFill>
            </a:endParaRPr>
          </a:p>
          <a:p>
            <a:pPr marL="0" lvl="0" indent="0" algn="just">
              <a:spcAft>
                <a:spcPts val="800"/>
              </a:spcAft>
              <a:buClr>
                <a:schemeClr val="accent2"/>
              </a:buClr>
              <a:buNone/>
            </a:pPr>
            <a:endParaRPr lang="el-GR" sz="2400" i="1" dirty="0"/>
          </a:p>
          <a:p>
            <a:pPr marL="0" lvl="0" indent="0" algn="just">
              <a:spcAft>
                <a:spcPts val="800"/>
              </a:spcAft>
              <a:buClr>
                <a:schemeClr val="accent2"/>
              </a:buClr>
              <a:buNone/>
            </a:pPr>
            <a:r>
              <a:rPr lang="el-GR" sz="2400" b="1" dirty="0">
                <a:ea typeface="Calibri" panose="020F0502020204030204" pitchFamily="34" charset="0"/>
                <a:cs typeface="Times New Roman" panose="02020603050405020304" pitchFamily="18" charset="0"/>
              </a:rPr>
              <a:t>Πώς καταλαβαίνουμε αν εντοπίζεται αυτή η υποκατηγορία σε ένα κείμενο;</a:t>
            </a:r>
            <a:endParaRPr lang="en-US" sz="2400" b="1" dirty="0">
              <a:effectLst/>
              <a:ea typeface="Calibri" panose="020F0502020204030204" pitchFamily="34" charset="0"/>
              <a:cs typeface="Times New Roman" panose="02020603050405020304" pitchFamily="18" charset="0"/>
            </a:endParaRPr>
          </a:p>
          <a:p>
            <a:pPr marL="363855" lvl="0" indent="-363855" algn="just">
              <a:spcAft>
                <a:spcPts val="800"/>
              </a:spcAft>
              <a:buClr>
                <a:schemeClr val="accent2"/>
              </a:buClr>
              <a:buFont typeface="Wingdings" panose="05000000000000000000" pitchFamily="2" charset="2"/>
              <a:buChar char="ü"/>
            </a:pPr>
            <a:r>
              <a:rPr lang="el-GR" sz="2400" dirty="0">
                <a:effectLst/>
                <a:ea typeface="Calibri" panose="020F0502020204030204" pitchFamily="34" charset="0"/>
                <a:cs typeface="Times New Roman" panose="02020603050405020304" pitchFamily="18" charset="0"/>
              </a:rPr>
              <a:t>Θα μπορούσαμε να αναρωτηθούμε αν παρά την </a:t>
            </a:r>
            <a:r>
              <a:rPr lang="el-GR" sz="2400" dirty="0" err="1">
                <a:effectLst/>
                <a:ea typeface="Calibri" panose="020F0502020204030204" pitchFamily="34" charset="0"/>
                <a:cs typeface="Times New Roman" panose="02020603050405020304" pitchFamily="18" charset="0"/>
              </a:rPr>
              <a:t>αντιρατσιστικότητα</a:t>
            </a:r>
            <a:r>
              <a:rPr lang="el-GR" sz="2400" dirty="0">
                <a:effectLst/>
                <a:ea typeface="Calibri" panose="020F0502020204030204" pitchFamily="34" charset="0"/>
                <a:cs typeface="Times New Roman" panose="02020603050405020304" pitchFamily="18" charset="0"/>
              </a:rPr>
              <a:t> των κειμένων, οι μετανάστες/πρόσφυγες παρουσιάζονται ως πηγή προβλημάτων για την χώρα υποδοχής.  </a:t>
            </a:r>
            <a:endParaRPr lang="el-GR" sz="2400" dirty="0">
              <a:effectLst/>
              <a:ea typeface="Calibri" panose="020F0502020204030204" pitchFamily="34" charset="0"/>
              <a:cs typeface="Times New Roman" panose="02020603050405020304" pitchFamily="18" charset="0"/>
            </a:endParaRPr>
          </a:p>
          <a:p>
            <a:pPr marL="442595" lvl="0" indent="0" algn="just">
              <a:spcAft>
                <a:spcPts val="800"/>
              </a:spcAft>
              <a:buClr>
                <a:schemeClr val="accent2"/>
              </a:buClr>
              <a:buNone/>
            </a:pPr>
            <a:endParaRPr lang="el-GR" sz="2400" dirty="0">
              <a:effectLst/>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40768"/>
            <a:ext cx="11953328"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 </a:t>
            </a:r>
            <a:r>
              <a:rPr lang="el-GR" b="1" i="1" dirty="0">
                <a:solidFill>
                  <a:schemeClr val="bg1"/>
                </a:solidFill>
              </a:rPr>
              <a:t>Ο/η Άλλος/η ως πρόβλημα</a:t>
            </a:r>
            <a:endParaRPr lang="el-GR" b="1" i="1" dirty="0">
              <a:solidFill>
                <a:schemeClr val="bg1"/>
              </a:solidFill>
            </a:endParaRPr>
          </a:p>
          <a:p>
            <a:pPr marL="0" lvl="0" indent="0" algn="just">
              <a:spcAft>
                <a:spcPts val="800"/>
              </a:spcAft>
              <a:buClr>
                <a:schemeClr val="accent2"/>
              </a:buClr>
              <a:buNone/>
            </a:pPr>
            <a:endParaRPr lang="el-GR" sz="2400" i="1" dirty="0"/>
          </a:p>
          <a:p>
            <a:pPr marL="0" lvl="0" indent="0" algn="just">
              <a:spcAft>
                <a:spcPts val="800"/>
              </a:spcAft>
              <a:buClr>
                <a:schemeClr val="accent2"/>
              </a:buClr>
              <a:buNone/>
            </a:pPr>
            <a:r>
              <a:rPr lang="el-GR" sz="2400" b="1" dirty="0">
                <a:ea typeface="Calibri" panose="020F0502020204030204" pitchFamily="34" charset="0"/>
                <a:cs typeface="Times New Roman" panose="02020603050405020304" pitchFamily="18" charset="0"/>
              </a:rPr>
              <a:t>Ποια γλωσσικά μέσα χρησιμοποιούνται</a:t>
            </a:r>
            <a:r>
              <a:rPr lang="el-GR" sz="2400" dirty="0">
                <a:ea typeface="Calibri" panose="020F0502020204030204" pitchFamily="34" charset="0"/>
                <a:cs typeface="Times New Roman" panose="02020603050405020304" pitchFamily="18" charset="0"/>
              </a:rPr>
              <a:t>;</a:t>
            </a:r>
            <a:endParaRPr lang="el-GR" sz="2400" dirty="0">
              <a:ea typeface="Calibri" panose="020F0502020204030204" pitchFamily="34" charset="0"/>
              <a:cs typeface="Times New Roman" panose="02020603050405020304" pitchFamily="18" charset="0"/>
            </a:endParaRPr>
          </a:p>
          <a:p>
            <a:pPr marL="440055" lvl="0" indent="-440055" algn="just">
              <a:spcAft>
                <a:spcPts val="800"/>
              </a:spcAft>
              <a:buClr>
                <a:schemeClr val="accent2"/>
              </a:buClr>
              <a:buFont typeface="Wingdings" panose="05000000000000000000" pitchFamily="2" charset="2"/>
              <a:buChar char="ü"/>
            </a:pPr>
            <a:r>
              <a:rPr lang="el-GR" sz="2400" dirty="0">
                <a:ea typeface="Calibri" panose="020F0502020204030204" pitchFamily="34" charset="0"/>
                <a:cs typeface="Times New Roman" panose="02020603050405020304" pitchFamily="18" charset="0"/>
              </a:rPr>
              <a:t>Αρνητικά φορτισμένο λεξιλόγιο</a:t>
            </a:r>
            <a:r>
              <a:rPr lang="en-US" sz="2400" dirty="0">
                <a:ea typeface="Calibri" panose="020F0502020204030204" pitchFamily="34" charset="0"/>
                <a:cs typeface="Times New Roman" panose="02020603050405020304" pitchFamily="18" charset="0"/>
              </a:rPr>
              <a:t> (</a:t>
            </a:r>
            <a:r>
              <a:rPr lang="el-GR" sz="2400" dirty="0">
                <a:ea typeface="Calibri" panose="020F0502020204030204" pitchFamily="34" charset="0"/>
                <a:cs typeface="Times New Roman" panose="02020603050405020304" pitchFamily="18" charset="0"/>
              </a:rPr>
              <a:t>π.χ. </a:t>
            </a:r>
            <a:r>
              <a:rPr lang="el-GR" sz="2400" i="1" dirty="0">
                <a:effectLst/>
                <a:ea typeface="Calibri" panose="020F0502020204030204" pitchFamily="34" charset="0"/>
                <a:cs typeface="Times New Roman" panose="02020603050405020304" pitchFamily="18" charset="0"/>
              </a:rPr>
              <a:t>πρόβλημα, προσφυγική κρίση, προσφυγικές/μεταναστευτικές ροές, αποσυμφόρηση, επιβάρυνση</a:t>
            </a:r>
            <a:r>
              <a:rPr lang="el-GR" sz="2400" dirty="0">
                <a:effectLst/>
                <a:ea typeface="Calibri" panose="020F0502020204030204" pitchFamily="34" charset="0"/>
                <a:cs typeface="Times New Roman" panose="02020603050405020304" pitchFamily="18" charset="0"/>
              </a:rPr>
              <a:t>)</a:t>
            </a:r>
            <a:r>
              <a:rPr lang="el-GR" sz="2400" i="1" dirty="0">
                <a:effectLst/>
                <a:ea typeface="Calibri" panose="020F0502020204030204" pitchFamily="34" charset="0"/>
                <a:cs typeface="Times New Roman" panose="02020603050405020304" pitchFamily="18" charset="0"/>
              </a:rPr>
              <a:t> </a:t>
            </a:r>
            <a:r>
              <a:rPr lang="el-GR" sz="2400" dirty="0">
                <a:effectLst/>
                <a:ea typeface="Calibri" panose="020F0502020204030204" pitchFamily="34" charset="0"/>
                <a:cs typeface="Times New Roman" panose="02020603050405020304" pitchFamily="18" charset="0"/>
              </a:rPr>
              <a:t>ή/και πολιτικοί/νομικοί όροι</a:t>
            </a:r>
            <a:r>
              <a:rPr lang="el-GR" sz="2400" i="1" dirty="0">
                <a:ea typeface="Calibri" panose="020F0502020204030204" pitchFamily="34" charset="0"/>
                <a:cs typeface="Times New Roman" panose="02020603050405020304" pitchFamily="18" charset="0"/>
              </a:rPr>
              <a:t> (π.χ. </a:t>
            </a:r>
            <a:r>
              <a:rPr lang="el-GR" sz="2400" i="1" dirty="0">
                <a:effectLst/>
                <a:ea typeface="Calibri" panose="020F0502020204030204" pitchFamily="34" charset="0"/>
                <a:cs typeface="Times New Roman" panose="02020603050405020304" pitchFamily="18" charset="0"/>
              </a:rPr>
              <a:t>παράτυποι/</a:t>
            </a:r>
            <a:r>
              <a:rPr lang="el-GR" sz="2400" i="1" dirty="0" err="1">
                <a:effectLst/>
                <a:ea typeface="Calibri" panose="020F0502020204030204" pitchFamily="34" charset="0"/>
                <a:cs typeface="Times New Roman" panose="02020603050405020304" pitchFamily="18" charset="0"/>
              </a:rPr>
              <a:t>ες</a:t>
            </a:r>
            <a:r>
              <a:rPr lang="el-GR" sz="2400" i="1" dirty="0">
                <a:effectLst/>
                <a:ea typeface="Calibri" panose="020F0502020204030204" pitchFamily="34" charset="0"/>
                <a:cs typeface="Times New Roman" panose="02020603050405020304" pitchFamily="18" charset="0"/>
              </a:rPr>
              <a:t>, παράνομοι/</a:t>
            </a:r>
            <a:r>
              <a:rPr lang="el-GR" sz="2400" i="1" dirty="0" err="1">
                <a:effectLst/>
                <a:ea typeface="Calibri" panose="020F0502020204030204" pitchFamily="34" charset="0"/>
                <a:cs typeface="Times New Roman" panose="02020603050405020304" pitchFamily="18" charset="0"/>
              </a:rPr>
              <a:t>ες</a:t>
            </a:r>
            <a:r>
              <a:rPr lang="el-GR" sz="2400" i="1" dirty="0">
                <a:effectLst/>
                <a:ea typeface="Calibri" panose="020F0502020204030204" pitchFamily="34" charset="0"/>
                <a:cs typeface="Times New Roman" panose="02020603050405020304" pitchFamily="18" charset="0"/>
              </a:rPr>
              <a:t>, νόμιμοι/</a:t>
            </a:r>
            <a:r>
              <a:rPr lang="el-GR" sz="2400" i="1" dirty="0" err="1">
                <a:effectLst/>
                <a:ea typeface="Calibri" panose="020F0502020204030204" pitchFamily="34" charset="0"/>
                <a:cs typeface="Times New Roman" panose="02020603050405020304" pitchFamily="18" charset="0"/>
              </a:rPr>
              <a:t>ες</a:t>
            </a:r>
            <a:r>
              <a:rPr lang="el-GR" sz="2400" dirty="0">
                <a:ea typeface="Calibri" panose="020F0502020204030204" pitchFamily="34" charset="0"/>
                <a:cs typeface="Times New Roman" panose="02020603050405020304" pitchFamily="18" charset="0"/>
              </a:rPr>
              <a:t>)</a:t>
            </a:r>
            <a:endParaRPr lang="el-GR" sz="2400" dirty="0">
              <a:effectLst/>
              <a:ea typeface="Calibri" panose="020F0502020204030204" pitchFamily="34" charset="0"/>
              <a:cs typeface="Times New Roman" panose="02020603050405020304" pitchFamily="18" charset="0"/>
            </a:endParaRPr>
          </a:p>
          <a:p>
            <a:pPr marL="440055" lvl="0" indent="-440055" algn="just">
              <a:spcAft>
                <a:spcPts val="800"/>
              </a:spcAft>
              <a:buClr>
                <a:schemeClr val="accent2"/>
              </a:buClr>
              <a:buFont typeface="Wingdings" panose="05000000000000000000" pitchFamily="2" charset="2"/>
              <a:buChar char="ü"/>
            </a:pPr>
            <a:r>
              <a:rPr lang="el-GR" sz="2400" dirty="0">
                <a:ea typeface="Calibri" panose="020F0502020204030204" pitchFamily="34" charset="0"/>
                <a:cs typeface="Times New Roman" panose="02020603050405020304" pitchFamily="18" charset="0"/>
              </a:rPr>
              <a:t>Συχνή αναφορά σε</a:t>
            </a:r>
            <a:r>
              <a:rPr lang="el-GR" sz="2400" dirty="0">
                <a:effectLst/>
                <a:ea typeface="Calibri" panose="020F0502020204030204" pitchFamily="34" charset="0"/>
                <a:cs typeface="Times New Roman" panose="02020603050405020304" pitchFamily="18" charset="0"/>
              </a:rPr>
              <a:t> μετρήσεις και ποσοστά-δείχνουν το μέγεθος του προβλήματος για το οποίο πρέπει να βρεθεί λύση</a:t>
            </a:r>
            <a:r>
              <a:rPr lang="en-US" sz="2400" dirty="0">
                <a:effectLst/>
                <a:ea typeface="Calibri" panose="020F0502020204030204" pitchFamily="34" charset="0"/>
                <a:cs typeface="Times New Roman" panose="02020603050405020304" pitchFamily="18" charset="0"/>
              </a:rPr>
              <a:t> (</a:t>
            </a:r>
            <a:r>
              <a:rPr lang="el-GR" sz="2400" dirty="0">
                <a:effectLst/>
                <a:ea typeface="Calibri" panose="020F0502020204030204" pitchFamily="34" charset="0"/>
                <a:cs typeface="Times New Roman" panose="02020603050405020304" pitchFamily="18" charset="0"/>
              </a:rPr>
              <a:t>π.χ. </a:t>
            </a:r>
            <a:r>
              <a:rPr lang="el-GR" sz="2400" i="1" dirty="0">
                <a:effectLst/>
                <a:ea typeface="Calibri" panose="020F0502020204030204" pitchFamily="34" charset="0"/>
                <a:cs typeface="Times New Roman" panose="02020603050405020304" pitchFamily="18" charset="0"/>
              </a:rPr>
              <a:t>τόσο μεγάλος αριθμός προσώπων</a:t>
            </a:r>
            <a:r>
              <a:rPr lang="en-US" sz="2400" dirty="0">
                <a:effectLst/>
                <a:ea typeface="Calibri" panose="020F0502020204030204" pitchFamily="34" charset="0"/>
                <a:cs typeface="Times New Roman" panose="02020603050405020304" pitchFamily="18" charset="0"/>
              </a:rPr>
              <a:t>)</a:t>
            </a:r>
            <a:endParaRPr lang="el-GR" sz="2400" dirty="0">
              <a:effectLst/>
              <a:ea typeface="Calibri" panose="020F0502020204030204" pitchFamily="34" charset="0"/>
              <a:cs typeface="Times New Roman" panose="02020603050405020304" pitchFamily="18" charset="0"/>
            </a:endParaRPr>
          </a:p>
          <a:p>
            <a:pPr marL="440055" indent="-440055" algn="just">
              <a:spcAft>
                <a:spcPts val="800"/>
              </a:spcAft>
              <a:buClr>
                <a:schemeClr val="accent2"/>
              </a:buClr>
              <a:buFont typeface="Wingdings" panose="05000000000000000000" pitchFamily="2" charset="2"/>
              <a:buChar char="ü"/>
            </a:pPr>
            <a:r>
              <a:rPr lang="el-GR" sz="2400" dirty="0">
                <a:ea typeface="Calibri" panose="020F0502020204030204" pitchFamily="34" charset="0"/>
                <a:cs typeface="Times New Roman" panose="02020603050405020304" pitchFamily="18" charset="0"/>
              </a:rPr>
              <a:t>Επιχειρήματα</a:t>
            </a:r>
            <a:r>
              <a:rPr lang="el-GR" sz="2400" dirty="0">
                <a:effectLst/>
                <a:ea typeface="Calibri" panose="020F0502020204030204" pitchFamily="34" charset="0"/>
                <a:cs typeface="Times New Roman" panose="02020603050405020304" pitchFamily="18" charset="0"/>
              </a:rPr>
              <a:t> με τα οποία ορίζονται ποια είναι τα χαρακτηριστικά του/της νόμιμου/ης μετανάστη/</a:t>
            </a:r>
            <a:r>
              <a:rPr lang="el-GR" sz="2400" dirty="0" err="1">
                <a:effectLst/>
                <a:ea typeface="Calibri" panose="020F0502020204030204" pitchFamily="34" charset="0"/>
                <a:cs typeface="Times New Roman" panose="02020603050405020304" pitchFamily="18" charset="0"/>
              </a:rPr>
              <a:t>τριας</a:t>
            </a:r>
            <a:r>
              <a:rPr lang="el-GR" sz="2400" dirty="0">
                <a:effectLst/>
                <a:ea typeface="Calibri" panose="020F0502020204030204" pitchFamily="34" charset="0"/>
                <a:cs typeface="Times New Roman" panose="02020603050405020304" pitchFamily="18" charset="0"/>
              </a:rPr>
              <a:t> και πρόσφυγα/</a:t>
            </a:r>
            <a:r>
              <a:rPr lang="el-GR" sz="2400" dirty="0" err="1">
                <a:effectLst/>
                <a:ea typeface="Calibri" panose="020F0502020204030204" pitchFamily="34" charset="0"/>
                <a:cs typeface="Times New Roman" panose="02020603050405020304" pitchFamily="18" charset="0"/>
              </a:rPr>
              <a:t>ισσας</a:t>
            </a:r>
            <a:r>
              <a:rPr lang="el-GR" sz="2400" dirty="0">
                <a:effectLst/>
                <a:ea typeface="Calibri" panose="020F0502020204030204" pitchFamily="34" charset="0"/>
                <a:cs typeface="Times New Roman" panose="02020603050405020304" pitchFamily="18" charset="0"/>
              </a:rPr>
              <a:t> και, συνεπώς, δικαιολογείται ποιος/α μπορεί να παραμείνει στη χώρα και ποιος/α πρέπει να αποκλειστεί</a:t>
            </a:r>
            <a:endParaRPr lang="el-GR" sz="2400" dirty="0">
              <a:effectLst/>
              <a:ea typeface="Calibri" panose="020F0502020204030204" pitchFamily="34" charset="0"/>
              <a:cs typeface="Times New Roman" panose="02020603050405020304" pitchFamily="18" charset="0"/>
            </a:endParaRPr>
          </a:p>
          <a:p>
            <a:pPr marL="806450" lvl="0" indent="-363855" algn="just">
              <a:spcAft>
                <a:spcPts val="800"/>
              </a:spcAft>
              <a:buClr>
                <a:schemeClr val="accent2"/>
              </a:buClr>
              <a:buFont typeface="Wingdings" panose="05000000000000000000" pitchFamily="2" charset="2"/>
              <a:buChar char="ü"/>
            </a:pPr>
            <a:endParaRPr lang="el-GR" sz="2400" dirty="0">
              <a:effectLst/>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40768"/>
            <a:ext cx="11953328"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Άλλος/η ως πρόβλημα</a:t>
            </a:r>
            <a:endParaRPr lang="el-GR" b="1" i="1" dirty="0">
              <a:solidFill>
                <a:schemeClr val="bg1"/>
              </a:solidFill>
            </a:endParaRPr>
          </a:p>
          <a:p>
            <a:pPr marL="365760" indent="-255905" fontAlgn="auto">
              <a:spcAft>
                <a:spcPts val="0"/>
              </a:spcAft>
              <a:buClr>
                <a:schemeClr val="accent2"/>
              </a:buClr>
              <a:buFont typeface="Wingdings" panose="05000000000000000000" pitchFamily="2" charset="2"/>
              <a:buChar char="§"/>
              <a:defRPr/>
            </a:pPr>
            <a:endParaRPr lang="el-GR" sz="800" dirty="0"/>
          </a:p>
          <a:p>
            <a:pPr marL="0" lvl="0" indent="0" algn="just">
              <a:spcAft>
                <a:spcPts val="800"/>
              </a:spcAft>
              <a:buClr>
                <a:schemeClr val="accent2"/>
              </a:buClr>
              <a:buNone/>
            </a:pPr>
            <a:endParaRPr lang="el-GR" sz="2400" i="1" dirty="0"/>
          </a:p>
          <a:p>
            <a:pPr marL="0" lvl="0" indent="0" algn="just">
              <a:spcAft>
                <a:spcPts val="800"/>
              </a:spcAft>
              <a:buClr>
                <a:schemeClr val="accent2"/>
              </a:buClr>
              <a:buNone/>
            </a:pPr>
            <a:endParaRPr lang="el-GR" sz="2400" i="1" dirty="0"/>
          </a:p>
          <a:p>
            <a:pPr marL="0" lvl="0" indent="0" algn="just">
              <a:spcAft>
                <a:spcPts val="800"/>
              </a:spcAft>
              <a:buClr>
                <a:schemeClr val="accent2"/>
              </a:buClr>
              <a:buNone/>
            </a:pPr>
            <a:endParaRPr lang="el-GR" sz="2400" i="1" dirty="0"/>
          </a:p>
        </p:txBody>
      </p:sp>
      <p:pic>
        <p:nvPicPr>
          <p:cNvPr id="6" name="Εικόνα 5" descr="Εικόνα που περιέχει κείμενο&#10;&#10;Περιγραφή που δημιουργήθηκε αυτόματα"/>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2435" y="2668766"/>
            <a:ext cx="11187129" cy="3551228"/>
          </a:xfrm>
          <a:prstGeom prst="rect">
            <a:avLst/>
          </a:prstGeom>
          <a:ln>
            <a:noFill/>
          </a:ln>
          <a:effectLst>
            <a:outerShdw blurRad="292100" dist="139700" dir="2700000" algn="tl" rotWithShape="0">
              <a:srgbClr val="333333">
                <a:alpha val="65000"/>
              </a:srgbClr>
            </a:outerShdw>
          </a:effectLst>
        </p:spPr>
      </p:pic>
      <p:sp>
        <p:nvSpPr>
          <p:cNvPr id="5" name="Οβάλ 4"/>
          <p:cNvSpPr/>
          <p:nvPr/>
        </p:nvSpPr>
        <p:spPr>
          <a:xfrm>
            <a:off x="502435" y="3429000"/>
            <a:ext cx="2353205" cy="57606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p:cNvSpPr/>
          <p:nvPr/>
        </p:nvSpPr>
        <p:spPr>
          <a:xfrm>
            <a:off x="4295801" y="3806184"/>
            <a:ext cx="1800200" cy="57606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7271187" y="4869160"/>
            <a:ext cx="2736304"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p:cNvSpPr/>
          <p:nvPr/>
        </p:nvSpPr>
        <p:spPr>
          <a:xfrm>
            <a:off x="6776049" y="5292549"/>
            <a:ext cx="1487694"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p:cNvSpPr/>
          <p:nvPr/>
        </p:nvSpPr>
        <p:spPr>
          <a:xfrm>
            <a:off x="2899147" y="5715938"/>
            <a:ext cx="3876902"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p:cNvSpPr/>
          <p:nvPr/>
        </p:nvSpPr>
        <p:spPr>
          <a:xfrm>
            <a:off x="1343472" y="2519594"/>
            <a:ext cx="1512168" cy="57606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4786712" y="6406739"/>
            <a:ext cx="6902852" cy="369332"/>
          </a:xfrm>
          <a:prstGeom prst="rect">
            <a:avLst/>
          </a:prstGeom>
          <a:noFill/>
        </p:spPr>
        <p:txBody>
          <a:bodyPr wrap="none" rtlCol="0">
            <a:spAutoFit/>
          </a:bodyPr>
          <a:lstStyle/>
          <a:p>
            <a:r>
              <a:rPr lang="el-GR" i="1" dirty="0">
                <a:latin typeface="+mn-lt"/>
              </a:rPr>
              <a:t>Σοβαρότητα για το μεταναστευτικό</a:t>
            </a:r>
            <a:r>
              <a:rPr lang="el-GR" dirty="0">
                <a:latin typeface="+mn-lt"/>
              </a:rPr>
              <a:t>, 6/11/2019, </a:t>
            </a:r>
            <a:r>
              <a:rPr lang="en-US" b="0" i="0" u="none" strike="noStrike" dirty="0">
                <a:solidFill>
                  <a:srgbClr val="3366BB"/>
                </a:solidFill>
                <a:effectLst/>
                <a:latin typeface="Arial" panose="020B0604020202020204" pitchFamily="34" charset="0"/>
                <a:hlinkClick r:id="rId2"/>
              </a:rPr>
              <a:t>eleftherostypos.gr</a:t>
            </a:r>
            <a:endParaRPr lang="el-GR" dirty="0">
              <a:latin typeface="+mn-lt"/>
            </a:endParaRPr>
          </a:p>
        </p:txBody>
      </p:sp>
      <p:cxnSp>
        <p:nvCxnSpPr>
          <p:cNvPr id="18" name="Ευθύγραμμο βέλος σύνδεσης 17"/>
          <p:cNvCxnSpPr/>
          <p:nvPr/>
        </p:nvCxnSpPr>
        <p:spPr>
          <a:xfrm flipV="1">
            <a:off x="2875584" y="2276330"/>
            <a:ext cx="5580620" cy="558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2695564" y="2293648"/>
            <a:ext cx="5760640" cy="1380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V="1">
            <a:off x="5431868" y="2293648"/>
            <a:ext cx="3044618"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7824192" y="2363416"/>
            <a:ext cx="684076" cy="2556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7466094" y="2353436"/>
            <a:ext cx="990110" cy="3140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41769" y="1998820"/>
            <a:ext cx="3658887" cy="400110"/>
          </a:xfrm>
          <a:prstGeom prst="rect">
            <a:avLst/>
          </a:prstGeom>
          <a:noFill/>
        </p:spPr>
        <p:txBody>
          <a:bodyPr wrap="none" rtlCol="0">
            <a:spAutoFit/>
          </a:bodyPr>
          <a:lstStyle/>
          <a:p>
            <a:r>
              <a:rPr lang="el-GR" sz="2000" dirty="0"/>
              <a:t>Αρνητικά φορτισμένο λεξιλόγιο</a:t>
            </a:r>
            <a:endParaRPr lang="el-GR" sz="2000" dirty="0"/>
          </a:p>
        </p:txBody>
      </p:sp>
      <p:cxnSp>
        <p:nvCxnSpPr>
          <p:cNvPr id="33" name="Ευθύγραμμο βέλος σύνδεσης 32"/>
          <p:cNvCxnSpPr/>
          <p:nvPr/>
        </p:nvCxnSpPr>
        <p:spPr>
          <a:xfrm flipH="1">
            <a:off x="2273775" y="5967966"/>
            <a:ext cx="1512168" cy="37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47881" y="6355523"/>
            <a:ext cx="2751266" cy="400110"/>
          </a:xfrm>
          <a:prstGeom prst="rect">
            <a:avLst/>
          </a:prstGeom>
          <a:noFill/>
        </p:spPr>
        <p:txBody>
          <a:bodyPr wrap="none" rtlCol="0">
            <a:spAutoFit/>
          </a:bodyPr>
          <a:lstStyle/>
          <a:p>
            <a:r>
              <a:rPr lang="el-GR" sz="2000" dirty="0"/>
              <a:t>Αναφορά σε μετρήσεις</a:t>
            </a:r>
            <a:endParaRPr lang="el-GR" sz="2000" dirty="0"/>
          </a:p>
        </p:txBody>
      </p:sp>
      <p:sp>
        <p:nvSpPr>
          <p:cNvPr id="38" name="Οβάλ 37"/>
          <p:cNvSpPr/>
          <p:nvPr/>
        </p:nvSpPr>
        <p:spPr>
          <a:xfrm>
            <a:off x="3136396" y="5241226"/>
            <a:ext cx="1487694"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9" name="Ευθύγραμμο βέλος σύνδεσης 38"/>
          <p:cNvCxnSpPr/>
          <p:nvPr/>
        </p:nvCxnSpPr>
        <p:spPr>
          <a:xfrm flipV="1">
            <a:off x="4315744" y="2397020"/>
            <a:ext cx="4103043" cy="2944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32" grpId="0"/>
      <p:bldP spid="37"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75938"/>
            <a:ext cx="11953328"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Άλλος/η ως πρόβλημα</a:t>
            </a:r>
            <a:endParaRPr lang="el-GR" sz="2400" i="1" dirty="0"/>
          </a:p>
          <a:p>
            <a:pPr marL="0" lvl="0" indent="0" algn="just">
              <a:spcAft>
                <a:spcPts val="800"/>
              </a:spcAft>
              <a:buClr>
                <a:schemeClr val="accent2"/>
              </a:buClr>
              <a:buNone/>
            </a:pPr>
            <a:endParaRPr lang="el-GR" sz="2400" i="1" dirty="0"/>
          </a:p>
          <a:p>
            <a:pPr marL="0" lvl="0" indent="0" algn="just">
              <a:spcAft>
                <a:spcPts val="800"/>
              </a:spcAft>
              <a:buClr>
                <a:schemeClr val="accent2"/>
              </a:buClr>
              <a:buNone/>
            </a:pPr>
            <a:endParaRPr lang="el-GR" sz="2400" i="1" dirty="0"/>
          </a:p>
        </p:txBody>
      </p:sp>
      <p:pic>
        <p:nvPicPr>
          <p:cNvPr id="13" name="Εικόνα 12"/>
          <p:cNvPicPr>
            <a:picLocks noChangeAspect="1"/>
          </p:cNvPicPr>
          <p:nvPr/>
        </p:nvPicPr>
        <p:blipFill>
          <a:blip r:embed="rId1"/>
          <a:stretch>
            <a:fillRect/>
          </a:stretch>
        </p:blipFill>
        <p:spPr>
          <a:xfrm>
            <a:off x="443372" y="2310400"/>
            <a:ext cx="11305255" cy="3024336"/>
          </a:xfrm>
          <a:prstGeom prst="rect">
            <a:avLst/>
          </a:prstGeom>
        </p:spPr>
      </p:pic>
      <p:cxnSp>
        <p:nvCxnSpPr>
          <p:cNvPr id="15" name="Ευθεία γραμμή σύνδεσης 14"/>
          <p:cNvCxnSpPr/>
          <p:nvPr/>
        </p:nvCxnSpPr>
        <p:spPr>
          <a:xfrm>
            <a:off x="7166811" y="3466018"/>
            <a:ext cx="388843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Ευθεία γραμμή σύνδεσης 15"/>
          <p:cNvCxnSpPr/>
          <p:nvPr/>
        </p:nvCxnSpPr>
        <p:spPr>
          <a:xfrm>
            <a:off x="695400" y="3859586"/>
            <a:ext cx="5191472" cy="0"/>
          </a:xfrm>
          <a:prstGeom prst="line">
            <a:avLst/>
          </a:prstGeom>
        </p:spPr>
        <p:style>
          <a:lnRef idx="3">
            <a:schemeClr val="accent4"/>
          </a:lnRef>
          <a:fillRef idx="0">
            <a:schemeClr val="accent4"/>
          </a:fillRef>
          <a:effectRef idx="2">
            <a:schemeClr val="accent4"/>
          </a:effectRef>
          <a:fontRef idx="minor">
            <a:schemeClr val="tx1"/>
          </a:fontRef>
        </p:style>
      </p:cxnSp>
      <p:sp>
        <p:nvSpPr>
          <p:cNvPr id="20" name="TextBox 19"/>
          <p:cNvSpPr txBox="1"/>
          <p:nvPr/>
        </p:nvSpPr>
        <p:spPr>
          <a:xfrm>
            <a:off x="6888089" y="2835377"/>
            <a:ext cx="648072"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sz="2000" dirty="0">
                <a:ln w="0"/>
                <a:effectLst>
                  <a:outerShdw blurRad="38100" dist="19050" dir="2700000" algn="tl" rotWithShape="0">
                    <a:schemeClr val="dk1">
                      <a:alpha val="40000"/>
                    </a:schemeClr>
                  </a:outerShdw>
                </a:effectLst>
              </a:rPr>
              <a:t>Π1</a:t>
            </a:r>
            <a:endParaRPr lang="el-GR" sz="2000" dirty="0">
              <a:ln w="0"/>
              <a:effectLst>
                <a:outerShdw blurRad="38100" dist="19050" dir="2700000" algn="tl" rotWithShape="0">
                  <a:schemeClr val="dk1">
                    <a:alpha val="40000"/>
                  </a:schemeClr>
                </a:outerShdw>
              </a:effectLst>
            </a:endParaRPr>
          </a:p>
        </p:txBody>
      </p:sp>
      <p:cxnSp>
        <p:nvCxnSpPr>
          <p:cNvPr id="21" name="Ευθεία γραμμή σύνδεσης 20"/>
          <p:cNvCxnSpPr/>
          <p:nvPr/>
        </p:nvCxnSpPr>
        <p:spPr>
          <a:xfrm>
            <a:off x="6516725" y="3822568"/>
            <a:ext cx="324036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Ευθεία γραμμή σύνδεσης 23"/>
          <p:cNvCxnSpPr/>
          <p:nvPr/>
        </p:nvCxnSpPr>
        <p:spPr>
          <a:xfrm>
            <a:off x="695400" y="4365104"/>
            <a:ext cx="3240360" cy="0"/>
          </a:xfrm>
          <a:prstGeom prst="line">
            <a:avLst/>
          </a:prstGeom>
        </p:spPr>
        <p:style>
          <a:lnRef idx="3">
            <a:schemeClr val="accent6"/>
          </a:lnRef>
          <a:fillRef idx="0">
            <a:schemeClr val="accent6"/>
          </a:fillRef>
          <a:effectRef idx="2">
            <a:schemeClr val="accent6"/>
          </a:effectRef>
          <a:fontRef idx="minor">
            <a:schemeClr val="tx1"/>
          </a:fontRef>
        </p:style>
      </p:cxnSp>
      <p:sp>
        <p:nvSpPr>
          <p:cNvPr id="27" name="TextBox 26"/>
          <p:cNvSpPr txBox="1"/>
          <p:nvPr/>
        </p:nvSpPr>
        <p:spPr>
          <a:xfrm>
            <a:off x="10036416" y="3550505"/>
            <a:ext cx="1923810"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l-GR" sz="2000" dirty="0">
                <a:ln w="0"/>
                <a:effectLst>
                  <a:outerShdw blurRad="38100" dist="19050" dir="2700000" algn="tl" rotWithShape="0">
                    <a:schemeClr val="dk1">
                      <a:alpha val="40000"/>
                    </a:schemeClr>
                  </a:outerShdw>
                </a:effectLst>
              </a:rPr>
              <a:t>Συμπέρασμ</a:t>
            </a:r>
            <a:r>
              <a:rPr lang="el-GR" sz="2000" dirty="0"/>
              <a:t>α</a:t>
            </a:r>
            <a:endParaRPr lang="el-GR" sz="2000" dirty="0"/>
          </a:p>
        </p:txBody>
      </p:sp>
      <p:sp>
        <p:nvSpPr>
          <p:cNvPr id="28" name="TextBox 27"/>
          <p:cNvSpPr txBox="1"/>
          <p:nvPr/>
        </p:nvSpPr>
        <p:spPr>
          <a:xfrm>
            <a:off x="6516725" y="5656296"/>
            <a:ext cx="648072"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sz="2000" dirty="0">
                <a:ln w="0"/>
                <a:effectLst>
                  <a:outerShdw blurRad="38100" dist="19050" dir="2700000" algn="tl" rotWithShape="0">
                    <a:schemeClr val="dk1">
                      <a:alpha val="40000"/>
                    </a:schemeClr>
                  </a:outerShdw>
                </a:effectLst>
              </a:rPr>
              <a:t>Π2</a:t>
            </a:r>
            <a:endParaRPr lang="el-GR" sz="2000" dirty="0">
              <a:ln w="0"/>
              <a:effectLst>
                <a:outerShdw blurRad="38100" dist="19050" dir="2700000" algn="tl" rotWithShape="0">
                  <a:schemeClr val="dk1">
                    <a:alpha val="40000"/>
                  </a:schemeClr>
                </a:outerShdw>
              </a:effectLst>
            </a:endParaRPr>
          </a:p>
        </p:txBody>
      </p:sp>
      <p:sp>
        <p:nvSpPr>
          <p:cNvPr id="30" name="TextBox 29"/>
          <p:cNvSpPr txBox="1"/>
          <p:nvPr/>
        </p:nvSpPr>
        <p:spPr>
          <a:xfrm>
            <a:off x="7284133" y="5462784"/>
            <a:ext cx="4788531"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sz="2000" dirty="0">
                <a:ln w="0"/>
                <a:effectLst>
                  <a:outerShdw blurRad="38100" dist="19050" dir="2700000" algn="tl" rotWithShape="0">
                    <a:schemeClr val="dk1">
                      <a:alpha val="40000"/>
                    </a:schemeClr>
                  </a:outerShdw>
                </a:effectLst>
              </a:rPr>
              <a:t>Οι οικονομικοί μετανάστες δεν είναι πρόσφυγες</a:t>
            </a:r>
            <a:endParaRPr lang="el-GR" sz="2000"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28"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title"/>
          </p:nvPr>
        </p:nvSpPr>
        <p:spPr/>
        <p:txBody>
          <a:bodyPr/>
          <a:lstStyle/>
          <a:p>
            <a:r>
              <a:rPr lang="el-GR" sz="3600" b="1" dirty="0"/>
              <a:t>Εισαγωγή</a:t>
            </a:r>
            <a:endParaRPr lang="el-GR" sz="3600" b="1" dirty="0"/>
          </a:p>
        </p:txBody>
      </p:sp>
      <p:sp>
        <p:nvSpPr>
          <p:cNvPr id="3" name="Θέση περιεχομένου 2"/>
          <p:cNvSpPr>
            <a:spLocks noGrp="1"/>
          </p:cNvSpPr>
          <p:nvPr>
            <p:ph idx="1"/>
          </p:nvPr>
        </p:nvSpPr>
        <p:spPr>
          <a:xfrm>
            <a:off x="191344" y="1268760"/>
            <a:ext cx="11809312" cy="5589240"/>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fontAlgn="auto">
              <a:spcAft>
                <a:spcPts val="0"/>
              </a:spcAft>
              <a:buClr>
                <a:schemeClr val="accent2"/>
              </a:buClr>
              <a:buNone/>
              <a:defRPr/>
            </a:pPr>
            <a:endParaRPr lang="el-GR" sz="2400" b="1" dirty="0"/>
          </a:p>
          <a:p>
            <a:pPr marL="0" indent="0" fontAlgn="auto">
              <a:spcAft>
                <a:spcPts val="0"/>
              </a:spcAft>
              <a:buClr>
                <a:schemeClr val="accent2"/>
              </a:buClr>
              <a:buNone/>
              <a:defRPr/>
            </a:pPr>
            <a:endParaRPr lang="el-GR" sz="300" dirty="0"/>
          </a:p>
          <a:p>
            <a:pPr marL="0" indent="0" fontAlgn="auto">
              <a:spcAft>
                <a:spcPts val="0"/>
              </a:spcAft>
              <a:buClr>
                <a:schemeClr val="accent2"/>
              </a:buClr>
              <a:buNone/>
              <a:defRPr/>
            </a:pPr>
            <a:endParaRPr lang="el-GR" sz="2400" dirty="0"/>
          </a:p>
          <a:p>
            <a:pPr marL="0" indent="0" fontAlgn="auto">
              <a:spcAft>
                <a:spcPts val="0"/>
              </a:spcAft>
              <a:buClr>
                <a:schemeClr val="accent2"/>
              </a:buClr>
              <a:buNone/>
              <a:defRPr/>
            </a:pPr>
            <a:endParaRPr lang="en-US" sz="400" dirty="0"/>
          </a:p>
          <a:p>
            <a:pPr marL="0" indent="0" fontAlgn="auto">
              <a:spcAft>
                <a:spcPts val="0"/>
              </a:spcAft>
              <a:buClr>
                <a:schemeClr val="accent2"/>
              </a:buClr>
              <a:buNone/>
              <a:defRPr/>
            </a:pPr>
            <a:r>
              <a:rPr lang="en-US" sz="2400" dirty="0">
                <a:solidFill>
                  <a:schemeClr val="accent2">
                    <a:lumMod val="50000"/>
                  </a:schemeClr>
                </a:solidFill>
              </a:rPr>
              <a:t>.</a:t>
            </a:r>
            <a:endParaRPr lang="el-GR" sz="2400" dirty="0">
              <a:solidFill>
                <a:schemeClr val="accent2">
                  <a:lumMod val="50000"/>
                </a:schemeClr>
              </a:solidFill>
            </a:endParaRPr>
          </a:p>
          <a:p>
            <a:pPr marL="714375" indent="-349250" fontAlgn="auto">
              <a:spcAft>
                <a:spcPts val="0"/>
              </a:spcAft>
              <a:buClr>
                <a:schemeClr val="accent2"/>
              </a:buClr>
              <a:buFont typeface="Wingdings" panose="05000000000000000000" pitchFamily="2" charset="2"/>
              <a:buChar char="§"/>
              <a:defRPr/>
            </a:pPr>
            <a:endParaRPr lang="en-US" sz="400" dirty="0"/>
          </a:p>
          <a:p>
            <a:pPr marL="981075" indent="-349250" defTabSz="989330" fontAlgn="auto">
              <a:spcAft>
                <a:spcPts val="0"/>
              </a:spcAft>
              <a:buClr>
                <a:schemeClr val="accent2"/>
              </a:buClr>
              <a:buFont typeface="Courier New" panose="02070309020205020404" pitchFamily="49" charset="0"/>
              <a:buChar char="o"/>
              <a:tabLst>
                <a:tab pos="1695450" algn="l"/>
              </a:tabLst>
              <a:defRPr/>
            </a:pPr>
            <a:endParaRPr lang="el-GR" sz="400" u="sng" dirty="0"/>
          </a:p>
          <a:p>
            <a:pPr marL="430530" indent="-342900" fontAlgn="auto">
              <a:spcAft>
                <a:spcPts val="0"/>
              </a:spcAft>
              <a:buClr>
                <a:schemeClr val="accent2"/>
              </a:buClr>
              <a:buFont typeface="Wingdings" panose="05000000000000000000" pitchFamily="2" charset="2"/>
              <a:buChar char="Ø"/>
              <a:defRPr/>
            </a:pPr>
            <a:endParaRPr lang="el-GR" sz="400" dirty="0">
              <a:effectLst/>
              <a:ea typeface="Calibri" panose="020F0502020204030204" pitchFamily="34" charset="0"/>
            </a:endParaRPr>
          </a:p>
          <a:p>
            <a:pPr marL="430530" indent="-342900" algn="just" fontAlgn="auto">
              <a:spcAft>
                <a:spcPts val="0"/>
              </a:spcAft>
              <a:buClr>
                <a:schemeClr val="accent2"/>
              </a:buClr>
              <a:buFont typeface="Wingdings" panose="05000000000000000000" pitchFamily="2" charset="2"/>
              <a:buChar char="ü"/>
              <a:defRPr/>
            </a:pPr>
            <a:endParaRPr lang="el-GR" sz="800" dirty="0"/>
          </a:p>
          <a:p>
            <a:pPr marL="627380" indent="-457200" algn="just" fontAlgn="auto">
              <a:spcAft>
                <a:spcPts val="0"/>
              </a:spcAft>
              <a:buClr>
                <a:schemeClr val="accent2"/>
              </a:buClr>
              <a:buFont typeface="Wingdings" panose="05000000000000000000" pitchFamily="2" charset="2"/>
              <a:buChar char="ü"/>
              <a:defRPr/>
            </a:pPr>
            <a:r>
              <a:rPr lang="el-GR" sz="2400" dirty="0"/>
              <a:t>Αναφερόμαστε στα χαρακτηριστικά του πρώτου ψηφιακού σώματος ελληνικών αντιρατσιστικών κειμένων για μεταναστευτικούς-προσφυγικούς πληθυσμούς</a:t>
            </a:r>
            <a:r>
              <a:rPr lang="en-US" sz="2400" dirty="0"/>
              <a:t>.</a:t>
            </a:r>
            <a:endParaRPr lang="en-US" sz="2400" dirty="0"/>
          </a:p>
          <a:p>
            <a:pPr marL="170180" indent="0" algn="just" fontAlgn="auto">
              <a:spcAft>
                <a:spcPts val="0"/>
              </a:spcAft>
              <a:buClr>
                <a:schemeClr val="accent2"/>
              </a:buClr>
              <a:buNone/>
              <a:defRPr/>
            </a:pPr>
            <a:endParaRPr lang="en-US" sz="300" dirty="0"/>
          </a:p>
          <a:p>
            <a:pPr marL="627380" indent="-457200" algn="just" fontAlgn="auto">
              <a:spcAft>
                <a:spcPts val="0"/>
              </a:spcAft>
              <a:buClr>
                <a:schemeClr val="accent2"/>
              </a:buClr>
              <a:buFont typeface="Wingdings" panose="05000000000000000000" pitchFamily="2" charset="2"/>
              <a:buChar char="ü"/>
              <a:defRPr/>
            </a:pPr>
            <a:r>
              <a:rPr lang="el-GR" sz="2400" dirty="0"/>
              <a:t> Παρουσιάζουμε την εργαλειοθήκη </a:t>
            </a:r>
            <a:r>
              <a:rPr lang="en-US" sz="2400" dirty="0"/>
              <a:t>TRACE, </a:t>
            </a:r>
            <a:r>
              <a:rPr lang="el-GR" sz="2400" dirty="0"/>
              <a:t>ένα σύνολο εργαλείων για την ανίχνευση του ρατσισμού, το οποίο προέκυψε από την κριτική επεξεργασία των κειμένων. </a:t>
            </a:r>
            <a:endParaRPr lang="el-GR" sz="2400" dirty="0"/>
          </a:p>
          <a:p>
            <a:pPr marL="627380" indent="-457200" algn="just" fontAlgn="auto">
              <a:spcAft>
                <a:spcPts val="0"/>
              </a:spcAft>
              <a:buClr>
                <a:schemeClr val="accent2"/>
              </a:buClr>
              <a:buNone/>
              <a:defRPr/>
            </a:pPr>
            <a:endParaRPr lang="el-GR" sz="300" dirty="0"/>
          </a:p>
          <a:p>
            <a:pPr marL="627380" indent="-457200" algn="just" fontAlgn="auto">
              <a:spcAft>
                <a:spcPts val="0"/>
              </a:spcAft>
              <a:buClr>
                <a:schemeClr val="accent2"/>
              </a:buClr>
              <a:buFont typeface="Wingdings" panose="05000000000000000000" pitchFamily="2" charset="2"/>
              <a:buChar char="ü"/>
              <a:defRPr/>
            </a:pPr>
            <a:endParaRPr lang="el-GR" sz="300" dirty="0"/>
          </a:p>
          <a:p>
            <a:pPr marL="627380" indent="-457200" fontAlgn="auto">
              <a:spcAft>
                <a:spcPts val="0"/>
              </a:spcAft>
              <a:buClr>
                <a:schemeClr val="accent2"/>
              </a:buClr>
              <a:buFont typeface="Wingdings" panose="05000000000000000000" pitchFamily="2" charset="2"/>
              <a:buChar char="ü"/>
              <a:defRPr/>
            </a:pPr>
            <a:r>
              <a:rPr lang="el-GR" sz="2400" dirty="0"/>
              <a:t> Περιγράφουμε τη δομή και συζητούμε τις δυνατότητες του </a:t>
            </a:r>
            <a:r>
              <a:rPr lang="en-US" sz="2400" dirty="0"/>
              <a:t>Wiki-TRACE</a:t>
            </a:r>
            <a:r>
              <a:rPr lang="el-GR" sz="2400" dirty="0"/>
              <a:t>, της ψηφιακής βάσης δεδομένων στην οποία είναι</a:t>
            </a:r>
            <a:r>
              <a:rPr lang="en-US" sz="2400" dirty="0"/>
              <a:t> </a:t>
            </a:r>
            <a:r>
              <a:rPr lang="el-GR" sz="2400" dirty="0"/>
              <a:t>ήδη διαθέσιμο το σώμα κειμένων</a:t>
            </a:r>
            <a:r>
              <a:rPr lang="en-US" sz="2400" dirty="0"/>
              <a:t> </a:t>
            </a:r>
            <a:r>
              <a:rPr lang="el-GR" sz="2400" dirty="0"/>
              <a:t>και θα καταχωρηθεί η εργαλειοθήκη.</a:t>
            </a:r>
            <a:endParaRPr lang="en-US" sz="2400" dirty="0"/>
          </a:p>
          <a:p>
            <a:pPr marL="627380" indent="-457200" fontAlgn="auto">
              <a:spcAft>
                <a:spcPts val="0"/>
              </a:spcAft>
              <a:buClr>
                <a:schemeClr val="accent2"/>
              </a:buClr>
              <a:buFont typeface="Wingdings" panose="05000000000000000000" pitchFamily="2" charset="2"/>
              <a:buChar char="ü"/>
              <a:defRPr/>
            </a:pPr>
            <a:endParaRPr lang="el-GR" sz="300" dirty="0"/>
          </a:p>
          <a:p>
            <a:pPr marL="627380" indent="-457200" fontAlgn="auto">
              <a:spcAft>
                <a:spcPts val="0"/>
              </a:spcAft>
              <a:buClr>
                <a:schemeClr val="accent2"/>
              </a:buClr>
              <a:buFont typeface="Wingdings" panose="05000000000000000000" pitchFamily="2" charset="2"/>
              <a:buChar char="ü"/>
              <a:defRPr/>
            </a:pPr>
            <a:r>
              <a:rPr lang="el-GR" sz="2400" dirty="0"/>
              <a:t>Συζητούμε τον επιστημονικό και κοινωνικό αντίκτυπο του </a:t>
            </a:r>
            <a:r>
              <a:rPr lang="en-US" sz="2400" dirty="0"/>
              <a:t>Wiki-TRACE.</a:t>
            </a:r>
            <a:endParaRPr lang="el-GR" sz="2400" dirty="0"/>
          </a:p>
          <a:p>
            <a:pPr marL="0" indent="0" fontAlgn="auto">
              <a:spcAft>
                <a:spcPts val="0"/>
              </a:spcAft>
              <a:buClr>
                <a:schemeClr val="accent2"/>
              </a:buClr>
              <a:buNone/>
              <a:defRPr/>
            </a:pPr>
            <a:r>
              <a:rPr lang="el-GR" dirty="0"/>
              <a:t> </a:t>
            </a:r>
            <a:endParaRPr lang="el-GR" dirty="0"/>
          </a:p>
          <a:p>
            <a:pPr marL="457200" indent="-457200" fontAlgn="auto">
              <a:spcAft>
                <a:spcPts val="0"/>
              </a:spcAft>
              <a:buClr>
                <a:schemeClr val="accent2"/>
              </a:buClr>
              <a:buFont typeface="Wingdings" panose="05000000000000000000" pitchFamily="2" charset="2"/>
              <a:buChar char="ü"/>
              <a:defRPr/>
            </a:pPr>
            <a:endParaRPr lang="el-GR" sz="2400" dirty="0"/>
          </a:p>
          <a:p>
            <a:pPr marL="457200" indent="-457200" fontAlgn="auto">
              <a:spcAft>
                <a:spcPts val="0"/>
              </a:spcAft>
              <a:buClr>
                <a:schemeClr val="accent2"/>
              </a:buClr>
              <a:buFont typeface="Wingdings" panose="05000000000000000000" pitchFamily="2" charset="2"/>
              <a:buChar char="ü"/>
              <a:defRPr/>
            </a:pPr>
            <a:endParaRPr lang="el-GR" dirty="0"/>
          </a:p>
          <a:p>
            <a:pPr marL="989330" indent="-450850" fontAlgn="auto">
              <a:spcAft>
                <a:spcPts val="0"/>
              </a:spcAft>
              <a:buClr>
                <a:schemeClr val="accent2"/>
              </a:buClr>
              <a:buFont typeface="Courier New" panose="02070309020205020404" pitchFamily="49" charset="0"/>
              <a:buChar char="o"/>
              <a:defRPr/>
            </a:pPr>
            <a:endParaRPr lang="el-GR" dirty="0"/>
          </a:p>
          <a:p>
            <a:pPr marL="989330" indent="-450850" fontAlgn="auto">
              <a:spcAft>
                <a:spcPts val="0"/>
              </a:spcAft>
              <a:buClr>
                <a:schemeClr val="accent2"/>
              </a:buClr>
              <a:buFont typeface="Courier New" panose="02070309020205020404" pitchFamily="49" charset="0"/>
              <a:buChar char="o"/>
              <a:defRPr/>
            </a:pPr>
            <a:endParaRPr lang="el-GR" dirty="0"/>
          </a:p>
          <a:p>
            <a:pPr marL="989330" indent="-450850" fontAlgn="auto">
              <a:spcAft>
                <a:spcPts val="0"/>
              </a:spcAft>
              <a:buClr>
                <a:schemeClr val="accent2"/>
              </a:buClr>
              <a:buFont typeface="Courier New" panose="02070309020205020404" pitchFamily="49" charset="0"/>
              <a:buChar char="o"/>
              <a:defRPr/>
            </a:pPr>
            <a:endParaRPr lang="el-GR" dirty="0"/>
          </a:p>
        </p:txBody>
      </p:sp>
      <p:sp>
        <p:nvSpPr>
          <p:cNvPr id="6" name="Ορθογώνιο 5"/>
          <p:cNvSpPr/>
          <p:nvPr/>
        </p:nvSpPr>
        <p:spPr>
          <a:xfrm>
            <a:off x="191344" y="1448780"/>
            <a:ext cx="11809312" cy="14041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800" b="1" dirty="0">
                <a:ln w="0"/>
                <a:solidFill>
                  <a:schemeClr val="bg1"/>
                </a:solidFill>
                <a:effectLst>
                  <a:outerShdw blurRad="38100" dist="19050" dir="2700000" algn="tl" rotWithShape="0">
                    <a:schemeClr val="dk1">
                      <a:alpha val="40000"/>
                    </a:schemeClr>
                  </a:outerShdw>
                </a:effectLst>
              </a:rPr>
              <a:t>Στόχος </a:t>
            </a:r>
            <a:r>
              <a:rPr lang="en-US" sz="2800" b="1" dirty="0">
                <a:ln w="0"/>
                <a:solidFill>
                  <a:schemeClr val="bg1"/>
                </a:solidFill>
                <a:effectLst>
                  <a:outerShdw blurRad="38100" dist="19050" dir="2700000" algn="tl" rotWithShape="0">
                    <a:schemeClr val="dk1">
                      <a:alpha val="40000"/>
                    </a:schemeClr>
                  </a:outerShdw>
                </a:effectLst>
              </a:rPr>
              <a:t>TRACE</a:t>
            </a:r>
            <a:r>
              <a:rPr lang="el-GR" sz="2600" b="1" dirty="0">
                <a:ln w="0"/>
                <a:solidFill>
                  <a:schemeClr val="bg1"/>
                </a:solidFill>
                <a:effectLst>
                  <a:outerShdw blurRad="38100" dist="19050" dir="2700000" algn="tl" rotWithShape="0">
                    <a:schemeClr val="dk1">
                      <a:alpha val="40000"/>
                    </a:schemeClr>
                  </a:outerShdw>
                </a:effectLst>
              </a:rPr>
              <a:t>: </a:t>
            </a:r>
            <a:r>
              <a:rPr lang="el-GR" sz="2800" dirty="0"/>
              <a:t> </a:t>
            </a:r>
            <a:r>
              <a:rPr lang="el-GR" sz="2600" i="1" dirty="0">
                <a:solidFill>
                  <a:schemeClr val="bg1"/>
                </a:solidFill>
              </a:rPr>
              <a:t>Ο </a:t>
            </a:r>
            <a:r>
              <a:rPr lang="el-GR" sz="2600" i="1" dirty="0">
                <a:ln w="0"/>
                <a:solidFill>
                  <a:schemeClr val="bg1"/>
                </a:solidFill>
                <a:effectLst>
                  <a:outerShdw blurRad="38100" dist="25400" dir="5400000" algn="ctr" rotWithShape="0">
                    <a:srgbClr val="6E747A">
                      <a:alpha val="43000"/>
                    </a:srgbClr>
                  </a:outerShdw>
                </a:effectLst>
              </a:rPr>
              <a:t>εντοπισμός ρατσιστικών αντιλήψεων και θέσεων </a:t>
            </a:r>
            <a:r>
              <a:rPr lang="el-GR" sz="2600" i="1" dirty="0">
                <a:solidFill>
                  <a:schemeClr val="bg1"/>
                </a:solidFill>
              </a:rPr>
              <a:t>για  μεταναστευτικούς και προσφυγικούς πληθυσμούς σε αντιρατσιστικά κείμενα της ελληνικής δημόσιας σφαίρας</a:t>
            </a:r>
            <a:r>
              <a:rPr lang="el-GR" sz="2600" dirty="0">
                <a:solidFill>
                  <a:schemeClr val="bg1"/>
                </a:solidFill>
              </a:rPr>
              <a:t>.</a:t>
            </a:r>
            <a:endParaRPr lang="el-GR" sz="2600" b="1" i="1" dirty="0">
              <a:ln w="0"/>
              <a:solidFill>
                <a:schemeClr val="bg1"/>
              </a:solidFill>
              <a:effectLst>
                <a:outerShdw blurRad="38100" dist="19050" dir="2700000" algn="tl" rotWithShape="0">
                  <a:schemeClr val="dk1">
                    <a:alpha val="40000"/>
                  </a:schemeClr>
                </a:outerShdw>
              </a:effectLst>
            </a:endParaRPr>
          </a:p>
        </p:txBody>
      </p:sp>
      <p:sp>
        <p:nvSpPr>
          <p:cNvPr id="9" name="Διάγραμμα ροής: Εναλλακτική διεργασία 8"/>
          <p:cNvSpPr/>
          <p:nvPr/>
        </p:nvSpPr>
        <p:spPr>
          <a:xfrm>
            <a:off x="191344" y="3032956"/>
            <a:ext cx="11809312" cy="3825044"/>
          </a:xfrm>
          <a:prstGeom prst="flowChartAlternateProcess">
            <a:avLst/>
          </a:prstGeom>
          <a:noFill/>
          <a:ln w="57150">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630" indent="0" algn="ctr" fontAlgn="auto">
              <a:spcAft>
                <a:spcPts val="0"/>
              </a:spcAft>
              <a:buClr>
                <a:schemeClr val="accent2"/>
              </a:buClr>
              <a:buNone/>
              <a:defRPr/>
            </a:pPr>
            <a:endParaRPr lang="el-GR" sz="24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46368" y="1325528"/>
            <a:ext cx="11953328"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απομακρυσμένος/η Άλλος/η</a:t>
            </a:r>
            <a:endParaRPr lang="el-GR" b="1" i="1" dirty="0">
              <a:solidFill>
                <a:schemeClr val="bg1"/>
              </a:solidFill>
            </a:endParaRPr>
          </a:p>
          <a:p>
            <a:pPr marL="0" lvl="0" indent="0" algn="just">
              <a:spcAft>
                <a:spcPts val="800"/>
              </a:spcAft>
              <a:buClr>
                <a:schemeClr val="accent2"/>
              </a:buClr>
              <a:buNone/>
            </a:pPr>
            <a:endParaRPr lang="el-GR" sz="2400" b="1" dirty="0"/>
          </a:p>
          <a:p>
            <a:pPr marL="0" lvl="0" indent="0" algn="just">
              <a:spcAft>
                <a:spcPts val="800"/>
              </a:spcAft>
              <a:buClr>
                <a:schemeClr val="accent2"/>
              </a:buClr>
              <a:buNone/>
            </a:pPr>
            <a:r>
              <a:rPr lang="el-GR" sz="2400" b="1" dirty="0"/>
              <a:t>Πώς καταλαβαίνουμε αν εντοπίζεται αυτή η υποκατηγορία σε ένα κείμενο</a:t>
            </a:r>
            <a:r>
              <a:rPr lang="el-GR" sz="2400" dirty="0"/>
              <a:t>;</a:t>
            </a:r>
            <a:endParaRPr lang="el-GR" sz="2400" dirty="0"/>
          </a:p>
          <a:p>
            <a:pPr marL="342900" lvl="0" indent="-342900" algn="just">
              <a:spcAft>
                <a:spcPts val="800"/>
              </a:spcAft>
              <a:buClr>
                <a:schemeClr val="accent2"/>
              </a:buClr>
              <a:buFont typeface="Wingdings" panose="05000000000000000000" pitchFamily="2" charset="2"/>
              <a:buChar char="ü"/>
            </a:pPr>
            <a:r>
              <a:rPr lang="el-GR" sz="2400" dirty="0"/>
              <a:t>Θα μπορούσαμε να αναρωτηθούμε αν οι μετανάστες/</a:t>
            </a:r>
            <a:r>
              <a:rPr lang="el-GR" sz="2400" dirty="0" err="1"/>
              <a:t>τριες</a:t>
            </a:r>
            <a:r>
              <a:rPr lang="el-GR" sz="2400" dirty="0"/>
              <a:t> και οι πρόσφυγες/</a:t>
            </a:r>
            <a:r>
              <a:rPr lang="el-GR" sz="2400" dirty="0" err="1"/>
              <a:t>ισσες</a:t>
            </a:r>
            <a:r>
              <a:rPr lang="el-GR" sz="2400" dirty="0"/>
              <a:t> παρουσιάζονται ως ανώνυμο πλήθος, ως ενιαία ομάδα με κοινά χαρακτηριστικά και επιδιώξεις. Επιπλέον, θα μπορούσαμε να αναρωτηθούμε αν οι μετανάστες/</a:t>
            </a:r>
            <a:r>
              <a:rPr lang="el-GR" sz="2400" dirty="0" err="1"/>
              <a:t>τριες</a:t>
            </a:r>
            <a:r>
              <a:rPr lang="el-GR" sz="2400" dirty="0"/>
              <a:t> και πρόσφυγες/</a:t>
            </a:r>
            <a:r>
              <a:rPr lang="el-GR" sz="2400" dirty="0" err="1"/>
              <a:t>ισσες</a:t>
            </a:r>
            <a:r>
              <a:rPr lang="el-GR" sz="2400" dirty="0"/>
              <a:t> παρουσιάζονται ως άτομα που ήρθαν προσωρινά στην Ελλάδα και μετακινούνται συνεχώς, παρά ως άνθρωποι με τους οποίους ερχόμαστε καθημερινά σε επαφή.</a:t>
            </a:r>
            <a:endParaRPr lang="el-GR" sz="2400" dirty="0"/>
          </a:p>
          <a:p>
            <a:pPr marL="0" lvl="0" indent="0" algn="just">
              <a:spcAft>
                <a:spcPts val="800"/>
              </a:spcAft>
              <a:buClr>
                <a:schemeClr val="accent2"/>
              </a:buClr>
              <a:buNone/>
            </a:pPr>
            <a:endParaRPr lang="el-GR" sz="2400" i="1" dirty="0"/>
          </a:p>
          <a:p>
            <a:pPr marL="0" lvl="0" indent="0" algn="just">
              <a:spcAft>
                <a:spcPts val="800"/>
              </a:spcAft>
              <a:buClr>
                <a:schemeClr val="accent2"/>
              </a:buClr>
              <a:buNone/>
            </a:pPr>
            <a:endParaRPr lang="el-GR" sz="24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46368" y="1325528"/>
            <a:ext cx="11953328"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απομακρυσμένος/η Άλλος/η</a:t>
            </a:r>
            <a:endParaRPr lang="el-GR" b="1" i="1" dirty="0">
              <a:solidFill>
                <a:schemeClr val="bg1"/>
              </a:solidFill>
            </a:endParaRPr>
          </a:p>
          <a:p>
            <a:pPr marL="0" lvl="0" indent="0" algn="just">
              <a:spcAft>
                <a:spcPts val="800"/>
              </a:spcAft>
              <a:buClr>
                <a:schemeClr val="accent2"/>
              </a:buClr>
              <a:buNone/>
            </a:pPr>
            <a:endParaRPr lang="el-GR" sz="2400" b="1" dirty="0"/>
          </a:p>
          <a:p>
            <a:pPr marL="0" lvl="0" indent="0" algn="just">
              <a:spcAft>
                <a:spcPts val="800"/>
              </a:spcAft>
              <a:buClr>
                <a:schemeClr val="accent2"/>
              </a:buClr>
              <a:buNone/>
            </a:pPr>
            <a:r>
              <a:rPr lang="el-GR" sz="2400" b="1" dirty="0"/>
              <a:t>Ποια γλωσσικά μέσα χρησιμοποιούνται</a:t>
            </a:r>
            <a:r>
              <a:rPr lang="el-GR" sz="2400" dirty="0"/>
              <a:t>;</a:t>
            </a:r>
            <a:endParaRPr lang="el-GR" sz="2400" dirty="0"/>
          </a:p>
          <a:p>
            <a:pPr marL="342900" lvl="0" indent="-342900" algn="just">
              <a:spcAft>
                <a:spcPts val="800"/>
              </a:spcAft>
              <a:buClr>
                <a:schemeClr val="accent2"/>
              </a:buClr>
              <a:buFont typeface="Wingdings" panose="05000000000000000000" pitchFamily="2" charset="2"/>
              <a:buChar char="ü"/>
            </a:pPr>
            <a:r>
              <a:rPr lang="el-GR" sz="2400" dirty="0"/>
              <a:t>Όροι που παραπέμπουν σε σύνολα ανθρώπων (π.χ. </a:t>
            </a:r>
            <a:r>
              <a:rPr lang="el-GR" sz="2400" i="1" dirty="0"/>
              <a:t>οι άλλοι/</a:t>
            </a:r>
            <a:r>
              <a:rPr lang="el-GR" sz="2400" i="1" dirty="0" err="1"/>
              <a:t>ες</a:t>
            </a:r>
            <a:r>
              <a:rPr lang="el-GR" sz="2400" i="1" dirty="0"/>
              <a:t>, ξένοι/</a:t>
            </a:r>
            <a:r>
              <a:rPr lang="el-GR" sz="2400" i="1" dirty="0" err="1"/>
              <a:t>ες</a:t>
            </a:r>
            <a:r>
              <a:rPr lang="el-GR" sz="2400" dirty="0"/>
              <a:t>) ή/και πολιτικοί/νομικοί όροι (π.χ. </a:t>
            </a:r>
            <a:r>
              <a:rPr lang="el-GR" sz="2400" i="1" dirty="0"/>
              <a:t>πρόσφυγες/</a:t>
            </a:r>
            <a:r>
              <a:rPr lang="el-GR" sz="2400" i="1" dirty="0" err="1"/>
              <a:t>ισσες</a:t>
            </a:r>
            <a:r>
              <a:rPr lang="el-GR" sz="2400" i="1" dirty="0"/>
              <a:t>, μετανάστες/</a:t>
            </a:r>
            <a:r>
              <a:rPr lang="el-GR" sz="2400" i="1" dirty="0" err="1"/>
              <a:t>τριες</a:t>
            </a:r>
            <a:r>
              <a:rPr lang="el-GR" sz="2400" i="1" dirty="0"/>
              <a:t>, αιτούντες/ούσες άσυλο</a:t>
            </a:r>
            <a:r>
              <a:rPr lang="el-GR" sz="2400" dirty="0"/>
              <a:t>), εθνικοί όροι (π.χ. </a:t>
            </a:r>
            <a:r>
              <a:rPr lang="el-GR" sz="2400" i="1" dirty="0"/>
              <a:t>Σύριοι/</a:t>
            </a:r>
            <a:r>
              <a:rPr lang="el-GR" sz="2400" i="1" dirty="0" err="1"/>
              <a:t>ες</a:t>
            </a:r>
            <a:r>
              <a:rPr lang="el-GR" sz="2400" i="1" dirty="0"/>
              <a:t>, Αφγανοί/</a:t>
            </a:r>
            <a:r>
              <a:rPr lang="el-GR" sz="2400" i="1" dirty="0" err="1"/>
              <a:t>ές</a:t>
            </a:r>
            <a:r>
              <a:rPr lang="el-GR" sz="2400" dirty="0"/>
              <a:t>)·</a:t>
            </a:r>
            <a:endParaRPr lang="el-GR" sz="2400" dirty="0"/>
          </a:p>
          <a:p>
            <a:pPr marL="342900" lvl="0" indent="-342900" algn="just">
              <a:spcAft>
                <a:spcPts val="800"/>
              </a:spcAft>
              <a:buClr>
                <a:schemeClr val="accent2"/>
              </a:buClr>
              <a:buFont typeface="Wingdings" panose="05000000000000000000" pitchFamily="2" charset="2"/>
              <a:buChar char="ü"/>
            </a:pPr>
            <a:r>
              <a:rPr lang="el-GR" sz="2400" dirty="0"/>
              <a:t> Ποσοτικοί προσδιορισμοί (π.χ. </a:t>
            </a:r>
            <a:r>
              <a:rPr lang="el-GR" sz="2400" i="1" dirty="0"/>
              <a:t>10.000 Σύριοι/</a:t>
            </a:r>
            <a:r>
              <a:rPr lang="el-GR" sz="2400" i="1" dirty="0" err="1"/>
              <a:t>ες</a:t>
            </a:r>
            <a:r>
              <a:rPr lang="el-GR" sz="2400" dirty="0"/>
              <a:t>) </a:t>
            </a:r>
            <a:endParaRPr lang="el-GR" sz="2400" dirty="0"/>
          </a:p>
          <a:p>
            <a:pPr marL="342900" lvl="0" indent="-342900" algn="just">
              <a:spcAft>
                <a:spcPts val="800"/>
              </a:spcAft>
              <a:buClr>
                <a:schemeClr val="accent2"/>
              </a:buClr>
              <a:buFont typeface="Wingdings" panose="05000000000000000000" pitchFamily="2" charset="2"/>
              <a:buChar char="ü"/>
            </a:pPr>
            <a:r>
              <a:rPr lang="el-GR" sz="2400" dirty="0"/>
              <a:t>Όροι προσωρινής παραμονής στη χώρα (π.χ. </a:t>
            </a:r>
            <a:r>
              <a:rPr lang="el-GR" sz="2400" i="1" dirty="0"/>
              <a:t>φιλοξενία/ φιλοξενούμενοι/</a:t>
            </a:r>
            <a:r>
              <a:rPr lang="el-GR" sz="2400" i="1" dirty="0" err="1"/>
              <a:t>ες</a:t>
            </a:r>
            <a:r>
              <a:rPr lang="el-GR" sz="2400" i="1" dirty="0"/>
              <a:t>, μετεγκατάσταση, ταξίδι</a:t>
            </a:r>
            <a:r>
              <a:rPr lang="el-GR" sz="2400" dirty="0"/>
              <a:t>)</a:t>
            </a:r>
            <a:endParaRPr lang="el-GR" sz="2400" dirty="0"/>
          </a:p>
          <a:p>
            <a:pPr marL="0" lvl="0" indent="0" algn="just">
              <a:spcAft>
                <a:spcPts val="800"/>
              </a:spcAft>
              <a:buClr>
                <a:schemeClr val="accent2"/>
              </a:buClr>
              <a:buNone/>
            </a:pPr>
            <a:endParaRPr lang="el-GR" sz="24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46368" y="1340768"/>
            <a:ext cx="11953328" cy="550199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απομακρυσμένος/η Άλλος/η</a:t>
            </a:r>
            <a:endParaRPr lang="el-GR" b="1" i="1" dirty="0">
              <a:solidFill>
                <a:schemeClr val="bg1"/>
              </a:solidFill>
            </a:endParaRPr>
          </a:p>
          <a:p>
            <a:pPr marL="0" lvl="0" indent="0" algn="just">
              <a:spcAft>
                <a:spcPts val="800"/>
              </a:spcAft>
              <a:buClr>
                <a:schemeClr val="accent2"/>
              </a:buClr>
              <a:buNone/>
            </a:pPr>
            <a:endParaRPr lang="el-GR" sz="2400" b="1" dirty="0"/>
          </a:p>
          <a:p>
            <a:pPr marL="0" lvl="0" indent="0" algn="just">
              <a:spcAft>
                <a:spcPts val="800"/>
              </a:spcAft>
              <a:buClr>
                <a:schemeClr val="accent2"/>
              </a:buClr>
              <a:buNone/>
            </a:pPr>
            <a:r>
              <a:rPr lang="el-GR" sz="2400" b="1" dirty="0"/>
              <a:t>Ποια γλωσσικά μέσα χρησιμοποιούνται</a:t>
            </a:r>
            <a:r>
              <a:rPr lang="el-GR" sz="2400" dirty="0"/>
              <a:t>;</a:t>
            </a:r>
            <a:endParaRPr lang="el-GR" sz="2400" dirty="0"/>
          </a:p>
          <a:p>
            <a:pPr marL="342900" lvl="0" indent="-342900" algn="just">
              <a:spcAft>
                <a:spcPts val="800"/>
              </a:spcAft>
              <a:buClr>
                <a:schemeClr val="accent2"/>
              </a:buClr>
              <a:buFont typeface="Wingdings" panose="05000000000000000000" pitchFamily="2" charset="2"/>
              <a:buChar char="ü"/>
            </a:pPr>
            <a:r>
              <a:rPr lang="el-GR" sz="2400" dirty="0"/>
              <a:t>Ρηματικοί τύποι που δηλώνουν τη διαδικασία της μετακίνησης από την Ελλάδα - υποκείμενα οι μετανάστες/</a:t>
            </a:r>
            <a:r>
              <a:rPr lang="el-GR" sz="2400" dirty="0" err="1"/>
              <a:t>τριες</a:t>
            </a:r>
            <a:r>
              <a:rPr lang="el-GR" sz="2400" dirty="0"/>
              <a:t> και πρόσφυγες/</a:t>
            </a:r>
            <a:r>
              <a:rPr lang="el-GR" sz="2400" dirty="0" err="1"/>
              <a:t>ισσες</a:t>
            </a:r>
            <a:r>
              <a:rPr lang="el-GR" sz="2400" dirty="0"/>
              <a:t> (π.χ. </a:t>
            </a:r>
            <a:r>
              <a:rPr lang="el-GR" sz="2400" i="1" dirty="0"/>
              <a:t>συνεχίζοντας το ταξίδι τους</a:t>
            </a:r>
            <a:r>
              <a:rPr lang="el-GR" sz="2400" dirty="0"/>
              <a:t>)· </a:t>
            </a:r>
            <a:endParaRPr lang="el-GR" sz="2400" dirty="0"/>
          </a:p>
          <a:p>
            <a:pPr marL="342900" lvl="0" indent="-342900" algn="just">
              <a:spcAft>
                <a:spcPts val="800"/>
              </a:spcAft>
              <a:buClr>
                <a:schemeClr val="accent2"/>
              </a:buClr>
              <a:buFont typeface="Wingdings" panose="05000000000000000000" pitchFamily="2" charset="2"/>
              <a:buChar char="ü"/>
            </a:pPr>
            <a:r>
              <a:rPr lang="el-GR" sz="2400" dirty="0"/>
              <a:t> Τοπικοί επιρρηματικοί προσδιορισμοί που δείχνουν τον τόπο στον οποίο κατευθύνονται (π.χ. </a:t>
            </a:r>
            <a:r>
              <a:rPr lang="el-GR" sz="2400" i="1" dirty="0"/>
              <a:t>σε χώρες της δυτικής και βόρειας Ευρώπης</a:t>
            </a:r>
            <a:r>
              <a:rPr lang="el-GR" sz="2400" dirty="0"/>
              <a:t>).</a:t>
            </a:r>
            <a:endParaRPr lang="el-GR" sz="2400" dirty="0"/>
          </a:p>
          <a:p>
            <a:pPr marL="0" lvl="0" indent="0" algn="just">
              <a:spcAft>
                <a:spcPts val="800"/>
              </a:spcAft>
              <a:buClr>
                <a:schemeClr val="accent2"/>
              </a:buClr>
              <a:buNone/>
            </a:pPr>
            <a:endParaRPr lang="el-GR" sz="24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40768"/>
            <a:ext cx="11953328"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απομακρυσμένος/η Άλλος/η </a:t>
            </a:r>
            <a:endParaRPr lang="el-GR" b="1" i="1" dirty="0">
              <a:solidFill>
                <a:schemeClr val="bg1"/>
              </a:solidFill>
            </a:endParaRPr>
          </a:p>
          <a:p>
            <a:pPr marL="365760" indent="-255905" fontAlgn="auto">
              <a:spcAft>
                <a:spcPts val="0"/>
              </a:spcAft>
              <a:buClr>
                <a:schemeClr val="accent2"/>
              </a:buClr>
              <a:buFont typeface="Wingdings" panose="05000000000000000000" pitchFamily="2" charset="2"/>
              <a:buChar char="§"/>
              <a:defRPr/>
            </a:pPr>
            <a:endParaRPr lang="el-GR" sz="800" dirty="0"/>
          </a:p>
          <a:p>
            <a:pPr marL="0" lvl="0" indent="0" algn="just">
              <a:spcAft>
                <a:spcPts val="800"/>
              </a:spcAft>
              <a:buClr>
                <a:schemeClr val="accent2"/>
              </a:buClr>
              <a:buNone/>
            </a:pPr>
            <a:endParaRPr lang="el-GR" sz="2400" i="1" dirty="0"/>
          </a:p>
          <a:p>
            <a:pPr marL="0" lvl="0" indent="0" algn="just">
              <a:spcAft>
                <a:spcPts val="800"/>
              </a:spcAft>
              <a:buClr>
                <a:schemeClr val="accent2"/>
              </a:buClr>
              <a:buNone/>
            </a:pPr>
            <a:endParaRPr lang="el-GR" sz="2400" i="1" dirty="0"/>
          </a:p>
        </p:txBody>
      </p:sp>
      <p:pic>
        <p:nvPicPr>
          <p:cNvPr id="7" name="Εικόνα 6" descr="Εικόνα που περιέχει κείμενο&#10;&#10;Περιγραφή που δημιουργήθηκε αυτόματα"/>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4110" y="2815367"/>
            <a:ext cx="10897544" cy="3375953"/>
          </a:xfrm>
          <a:prstGeom prst="rect">
            <a:avLst/>
          </a:prstGeom>
        </p:spPr>
      </p:pic>
      <p:sp>
        <p:nvSpPr>
          <p:cNvPr id="10" name="Οβάλ 9"/>
          <p:cNvSpPr/>
          <p:nvPr/>
        </p:nvSpPr>
        <p:spPr>
          <a:xfrm>
            <a:off x="6212882" y="4503343"/>
            <a:ext cx="2472108" cy="57606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p:cNvSpPr/>
          <p:nvPr/>
        </p:nvSpPr>
        <p:spPr>
          <a:xfrm>
            <a:off x="4751934" y="5360897"/>
            <a:ext cx="2712218" cy="57606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p:cNvSpPr/>
          <p:nvPr/>
        </p:nvSpPr>
        <p:spPr>
          <a:xfrm>
            <a:off x="728976" y="5805264"/>
            <a:ext cx="2712218" cy="57606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2085085" y="6428686"/>
            <a:ext cx="9519016" cy="369332"/>
          </a:xfrm>
          <a:prstGeom prst="rect">
            <a:avLst/>
          </a:prstGeom>
          <a:noFill/>
        </p:spPr>
        <p:txBody>
          <a:bodyPr wrap="none" rtlCol="0">
            <a:spAutoFit/>
          </a:bodyPr>
          <a:lstStyle/>
          <a:p>
            <a:pPr algn="r"/>
            <a:r>
              <a:rPr lang="el-GR" i="1" dirty="0">
                <a:latin typeface="+mn-lt"/>
              </a:rPr>
              <a:t>Πρακτικά Βουλής, Συνεδρίαση Σ' 30.09.16, σελ. 16390-16391 </a:t>
            </a:r>
            <a:r>
              <a:rPr lang="el-GR" dirty="0">
                <a:latin typeface="+mn-lt"/>
              </a:rPr>
              <a:t>, </a:t>
            </a:r>
            <a:r>
              <a:rPr lang="en-US" u="sng" dirty="0">
                <a:solidFill>
                  <a:srgbClr val="3366BB"/>
                </a:solidFill>
                <a:latin typeface="Arial" panose="020B0604020202020204" pitchFamily="34" charset="0"/>
              </a:rPr>
              <a:t>www.hellenicparliament.gr</a:t>
            </a:r>
            <a:endParaRPr lang="el-GR" dirty="0">
              <a:latin typeface="+mn-lt"/>
            </a:endParaRPr>
          </a:p>
        </p:txBody>
      </p:sp>
      <p:sp>
        <p:nvSpPr>
          <p:cNvPr id="6" name="Οβάλ 5"/>
          <p:cNvSpPr/>
          <p:nvPr/>
        </p:nvSpPr>
        <p:spPr>
          <a:xfrm>
            <a:off x="1352712" y="5353693"/>
            <a:ext cx="2688882" cy="57606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2684615" y="4469859"/>
            <a:ext cx="3528267" cy="57606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p:cNvSpPr/>
          <p:nvPr/>
        </p:nvSpPr>
        <p:spPr>
          <a:xfrm>
            <a:off x="7464152" y="5353693"/>
            <a:ext cx="2712218" cy="57606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 name="Ευθύγραμμο βέλος σύνδεσης 14"/>
          <p:cNvCxnSpPr/>
          <p:nvPr/>
        </p:nvCxnSpPr>
        <p:spPr>
          <a:xfrm flipV="1">
            <a:off x="4248696" y="2578003"/>
            <a:ext cx="5890288" cy="2031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9037527" y="2578003"/>
            <a:ext cx="1282001" cy="2939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14535" y="2036198"/>
            <a:ext cx="4186121" cy="707886"/>
          </a:xfrm>
          <a:prstGeom prst="rect">
            <a:avLst/>
          </a:prstGeom>
          <a:noFill/>
        </p:spPr>
        <p:txBody>
          <a:bodyPr wrap="square" rtlCol="0">
            <a:spAutoFit/>
          </a:bodyPr>
          <a:lstStyle/>
          <a:p>
            <a:r>
              <a:rPr lang="el-GR" sz="2000" dirty="0"/>
              <a:t>Χρήση όρων και ρημάτων προσωρινής παραμονής στη χώρα</a:t>
            </a:r>
            <a:endParaRPr lang="el-GR" sz="2000" dirty="0"/>
          </a:p>
        </p:txBody>
      </p:sp>
      <p:cxnSp>
        <p:nvCxnSpPr>
          <p:cNvPr id="26" name="Ευθύγραμμο βέλος σύνδεσης 25"/>
          <p:cNvCxnSpPr/>
          <p:nvPr/>
        </p:nvCxnSpPr>
        <p:spPr>
          <a:xfrm flipH="1" flipV="1">
            <a:off x="5196224" y="2701426"/>
            <a:ext cx="2033316" cy="1856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H="1" flipV="1">
            <a:off x="1118428" y="2811047"/>
            <a:ext cx="1634668" cy="2793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flipH="1" flipV="1">
            <a:off x="1199331" y="2791302"/>
            <a:ext cx="4800286" cy="2857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flipH="1" flipV="1">
            <a:off x="936703" y="2738274"/>
            <a:ext cx="1261129" cy="3368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20306" y="2103161"/>
            <a:ext cx="4186121" cy="707886"/>
          </a:xfrm>
          <a:prstGeom prst="rect">
            <a:avLst/>
          </a:prstGeom>
          <a:noFill/>
        </p:spPr>
        <p:txBody>
          <a:bodyPr wrap="square" rtlCol="0">
            <a:spAutoFit/>
          </a:bodyPr>
          <a:lstStyle/>
          <a:p>
            <a:r>
              <a:rPr lang="el-GR" sz="2000" dirty="0"/>
              <a:t>Χρήση εθνικών και πολιτικών/νομικών όρων </a:t>
            </a:r>
            <a:endParaRPr lang="el-GR" sz="2000" dirty="0"/>
          </a:p>
        </p:txBody>
      </p:sp>
      <p:sp>
        <p:nvSpPr>
          <p:cNvPr id="42" name="TextBox 41"/>
          <p:cNvSpPr txBox="1"/>
          <p:nvPr/>
        </p:nvSpPr>
        <p:spPr>
          <a:xfrm>
            <a:off x="-47874" y="1962569"/>
            <a:ext cx="3022370" cy="707886"/>
          </a:xfrm>
          <a:prstGeom prst="rect">
            <a:avLst/>
          </a:prstGeom>
          <a:noFill/>
        </p:spPr>
        <p:txBody>
          <a:bodyPr wrap="square" rtlCol="0">
            <a:spAutoFit/>
          </a:bodyPr>
          <a:lstStyle/>
          <a:p>
            <a:r>
              <a:rPr lang="el-GR" sz="2000" dirty="0"/>
              <a:t>Χρήση ποσοτικών προσδιορισμών</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6" grpId="0" animBg="1"/>
      <p:bldP spid="8" grpId="0" animBg="1"/>
      <p:bldP spid="9" grpId="0" animBg="1"/>
      <p:bldP spid="23" grpId="0"/>
      <p:bldP spid="39"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40768"/>
            <a:ext cx="11881320" cy="550199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απομακρυσμένος/η Άλλος/η</a:t>
            </a:r>
            <a:endParaRPr lang="el-GR" b="1" i="1" dirty="0">
              <a:solidFill>
                <a:schemeClr val="bg1"/>
              </a:solidFill>
            </a:endParaRPr>
          </a:p>
          <a:p>
            <a:pPr marL="109855" indent="0" algn="just" fontAlgn="auto">
              <a:spcAft>
                <a:spcPts val="0"/>
              </a:spcAft>
              <a:buClr>
                <a:schemeClr val="accent2"/>
              </a:buClr>
              <a:buNone/>
              <a:defRPr/>
            </a:pPr>
            <a:endParaRPr lang="el-GR" sz="800" b="1" dirty="0">
              <a:solidFill>
                <a:schemeClr val="bg1"/>
              </a:solidFill>
            </a:endParaRPr>
          </a:p>
          <a:p>
            <a:pPr marL="0" lvl="0" indent="0" algn="just">
              <a:spcAft>
                <a:spcPts val="800"/>
              </a:spcAft>
              <a:buClr>
                <a:schemeClr val="accent2"/>
              </a:buClr>
              <a:buNone/>
            </a:pPr>
            <a:endParaRPr lang="el-GR" sz="100" b="1" dirty="0"/>
          </a:p>
          <a:p>
            <a:pPr marL="444500" lvl="0" indent="0" algn="just">
              <a:spcAft>
                <a:spcPts val="800"/>
              </a:spcAft>
              <a:buClr>
                <a:schemeClr val="accent2"/>
              </a:buClr>
              <a:buNone/>
            </a:pPr>
            <a:endParaRPr lang="el-GR" sz="2400" dirty="0"/>
          </a:p>
          <a:p>
            <a:pPr marL="0" lvl="0" indent="0" algn="just">
              <a:spcAft>
                <a:spcPts val="800"/>
              </a:spcAft>
              <a:buClr>
                <a:schemeClr val="accent2"/>
              </a:buClr>
              <a:buNone/>
            </a:pPr>
            <a:endParaRPr lang="el-GR" sz="2400" i="1" dirty="0"/>
          </a:p>
        </p:txBody>
      </p:sp>
      <p:pic>
        <p:nvPicPr>
          <p:cNvPr id="5" name="Εικόνα 4"/>
          <p:cNvPicPr>
            <a:picLocks noChangeAspect="1"/>
          </p:cNvPicPr>
          <p:nvPr/>
        </p:nvPicPr>
        <p:blipFill>
          <a:blip r:embed="rId1"/>
          <a:stretch>
            <a:fillRect/>
          </a:stretch>
        </p:blipFill>
        <p:spPr>
          <a:xfrm>
            <a:off x="472480" y="2740989"/>
            <a:ext cx="11175032" cy="4320352"/>
          </a:xfrm>
          <a:prstGeom prst="rect">
            <a:avLst/>
          </a:prstGeom>
        </p:spPr>
      </p:pic>
      <p:sp>
        <p:nvSpPr>
          <p:cNvPr id="6" name="Οβάλ 5"/>
          <p:cNvSpPr/>
          <p:nvPr/>
        </p:nvSpPr>
        <p:spPr>
          <a:xfrm>
            <a:off x="695400" y="3429000"/>
            <a:ext cx="3830216" cy="648072"/>
          </a:xfrm>
          <a:prstGeom prst="ellipse">
            <a:avLst/>
          </a:prstGeom>
          <a:noFill/>
          <a:ln w="95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7" name="Οβάλ 6"/>
          <p:cNvSpPr/>
          <p:nvPr/>
        </p:nvSpPr>
        <p:spPr>
          <a:xfrm>
            <a:off x="3728610" y="5700586"/>
            <a:ext cx="5040560" cy="648072"/>
          </a:xfrm>
          <a:prstGeom prst="ellipse">
            <a:avLst/>
          </a:prstGeom>
          <a:noFill/>
          <a:ln w="95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cxnSp>
        <p:nvCxnSpPr>
          <p:cNvPr id="12" name="Ευθύγραμμο βέλος σύνδεσης 11"/>
          <p:cNvCxnSpPr/>
          <p:nvPr/>
        </p:nvCxnSpPr>
        <p:spPr>
          <a:xfrm flipV="1">
            <a:off x="2792506" y="2704911"/>
            <a:ext cx="936104"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96798" y="2017354"/>
            <a:ext cx="3830216" cy="707886"/>
          </a:xfrm>
          <a:prstGeom prst="rect">
            <a:avLst/>
          </a:prstGeom>
          <a:noFill/>
        </p:spPr>
        <p:txBody>
          <a:bodyPr wrap="square" rtlCol="0">
            <a:spAutoFit/>
          </a:bodyPr>
          <a:lstStyle/>
          <a:p>
            <a:r>
              <a:rPr lang="el-GR" sz="2000" dirty="0"/>
              <a:t>Χρήση όρων προσωρινής παραμονής στη χώρα </a:t>
            </a:r>
            <a:endParaRPr lang="el-GR" sz="2000" dirty="0"/>
          </a:p>
        </p:txBody>
      </p:sp>
      <p:cxnSp>
        <p:nvCxnSpPr>
          <p:cNvPr id="14" name="Ευθύγραμμο βέλος σύνδεσης 13"/>
          <p:cNvCxnSpPr/>
          <p:nvPr/>
        </p:nvCxnSpPr>
        <p:spPr>
          <a:xfrm flipV="1">
            <a:off x="5059216" y="2672214"/>
            <a:ext cx="4176464" cy="317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83660" y="1903608"/>
            <a:ext cx="4427349" cy="1015663"/>
          </a:xfrm>
          <a:prstGeom prst="rect">
            <a:avLst/>
          </a:prstGeom>
          <a:noFill/>
        </p:spPr>
        <p:txBody>
          <a:bodyPr wrap="square" rtlCol="0">
            <a:spAutoFit/>
          </a:bodyPr>
          <a:lstStyle/>
          <a:p>
            <a:r>
              <a:rPr lang="el-GR" sz="2000" dirty="0"/>
              <a:t>Χρήση τοπικών προσδιορισμών που δείχνουν τον τόπο στον οποίο κατευθύνονται</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40768"/>
            <a:ext cx="11980360" cy="550199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παθητικός/η Άλλος/η</a:t>
            </a:r>
            <a:endParaRPr lang="el-GR" b="1" i="1" dirty="0">
              <a:solidFill>
                <a:schemeClr val="bg1"/>
              </a:solidFill>
            </a:endParaRPr>
          </a:p>
          <a:p>
            <a:pPr marL="109855" indent="0" algn="just" fontAlgn="auto">
              <a:spcAft>
                <a:spcPts val="0"/>
              </a:spcAft>
              <a:buClr>
                <a:schemeClr val="accent2"/>
              </a:buClr>
              <a:buNone/>
              <a:defRPr/>
            </a:pPr>
            <a:endParaRPr lang="el-GR" sz="800" b="1" dirty="0">
              <a:solidFill>
                <a:schemeClr val="bg1"/>
              </a:solidFill>
            </a:endParaRPr>
          </a:p>
          <a:p>
            <a:pPr marL="0" lvl="0" indent="0" algn="just">
              <a:spcAft>
                <a:spcPts val="800"/>
              </a:spcAft>
              <a:buClr>
                <a:schemeClr val="accent2"/>
              </a:buClr>
              <a:buNone/>
            </a:pPr>
            <a:endParaRPr lang="el-GR" sz="100" b="1" dirty="0"/>
          </a:p>
          <a:p>
            <a:pPr marL="0" lvl="0" indent="0" algn="just">
              <a:spcAft>
                <a:spcPts val="800"/>
              </a:spcAft>
              <a:buClr>
                <a:schemeClr val="accent2"/>
              </a:buClr>
              <a:buNone/>
            </a:pPr>
            <a:endParaRPr lang="el-GR" sz="2400" b="1" dirty="0"/>
          </a:p>
          <a:p>
            <a:pPr marL="0" lvl="0" indent="0" algn="just">
              <a:spcAft>
                <a:spcPts val="800"/>
              </a:spcAft>
              <a:buClr>
                <a:schemeClr val="accent2"/>
              </a:buClr>
              <a:buNone/>
            </a:pPr>
            <a:r>
              <a:rPr lang="el-GR" sz="2400" b="1" dirty="0"/>
              <a:t>Πώς καταλαβαίνουμε αν εντοπίζεται αυτή η υποκατηγορία σε ένα κείμενο</a:t>
            </a:r>
            <a:r>
              <a:rPr lang="el-GR" sz="2400" dirty="0"/>
              <a:t>;</a:t>
            </a:r>
            <a:endParaRPr lang="el-GR" sz="2400" dirty="0"/>
          </a:p>
          <a:p>
            <a:pPr marL="363855" lvl="0" indent="-363855" algn="just">
              <a:spcAft>
                <a:spcPts val="800"/>
              </a:spcAft>
              <a:buClr>
                <a:schemeClr val="accent2"/>
              </a:buClr>
              <a:buFont typeface="Wingdings" panose="05000000000000000000" pitchFamily="2" charset="2"/>
              <a:buChar char="ü"/>
            </a:pPr>
            <a:r>
              <a:rPr lang="el-GR" sz="2400" dirty="0"/>
              <a:t>Θα μπορούσαμε να αναρωτηθούμε αν οι μετανάστες/</a:t>
            </a:r>
            <a:r>
              <a:rPr lang="el-GR" sz="2400" dirty="0" err="1"/>
              <a:t>τριες</a:t>
            </a:r>
            <a:r>
              <a:rPr lang="el-GR" sz="2400" dirty="0"/>
              <a:t> και πρόσφυγες/</a:t>
            </a:r>
            <a:r>
              <a:rPr lang="el-GR" sz="2400" dirty="0" err="1"/>
              <a:t>ισσες</a:t>
            </a:r>
            <a:r>
              <a:rPr lang="el-GR" sz="2400" dirty="0"/>
              <a:t> παρουσιάζονται ως άτομα που δεν δρουν αυτόνομα, ως άτομα ευάλωτα που υποφέρουν, αναμένουν ή και δέχονται τη βοήθεια των </a:t>
            </a:r>
            <a:r>
              <a:rPr lang="el-GR" sz="2400" dirty="0" err="1"/>
              <a:t>πλειονοτικών</a:t>
            </a:r>
            <a:r>
              <a:rPr lang="el-GR" sz="2400" i="1" dirty="0"/>
              <a:t>. </a:t>
            </a:r>
            <a:endParaRPr lang="el-GR" sz="2400" i="1" dirty="0"/>
          </a:p>
          <a:p>
            <a:pPr marL="808355" lvl="0" indent="-363855" algn="just">
              <a:spcAft>
                <a:spcPts val="800"/>
              </a:spcAft>
              <a:buClr>
                <a:schemeClr val="accent2"/>
              </a:buClr>
              <a:buFont typeface="Wingdings" panose="05000000000000000000" pitchFamily="2" charset="2"/>
              <a:buChar char="ü"/>
            </a:pPr>
            <a:endParaRPr lang="el-GR" sz="2400" dirty="0"/>
          </a:p>
          <a:p>
            <a:pPr marL="0" lvl="0" indent="0" algn="just">
              <a:spcAft>
                <a:spcPts val="800"/>
              </a:spcAft>
              <a:buClr>
                <a:schemeClr val="accent2"/>
              </a:buClr>
              <a:buNone/>
            </a:pPr>
            <a:endParaRPr lang="el-GR" sz="24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25528"/>
            <a:ext cx="11980360"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παθητικός/η Άλλος/η</a:t>
            </a:r>
            <a:endParaRPr lang="el-GR" b="1" i="1" dirty="0">
              <a:solidFill>
                <a:schemeClr val="bg1"/>
              </a:solidFill>
            </a:endParaRPr>
          </a:p>
          <a:p>
            <a:pPr marL="109855" indent="0" algn="just" fontAlgn="auto">
              <a:spcAft>
                <a:spcPts val="0"/>
              </a:spcAft>
              <a:buClr>
                <a:schemeClr val="accent2"/>
              </a:buClr>
              <a:buNone/>
              <a:defRPr/>
            </a:pPr>
            <a:endParaRPr lang="el-GR" sz="800" b="1" dirty="0">
              <a:solidFill>
                <a:schemeClr val="bg1"/>
              </a:solidFill>
            </a:endParaRPr>
          </a:p>
          <a:p>
            <a:pPr marL="0" lvl="0" indent="0" algn="just">
              <a:spcAft>
                <a:spcPts val="800"/>
              </a:spcAft>
              <a:buClr>
                <a:schemeClr val="accent2"/>
              </a:buClr>
              <a:buNone/>
            </a:pPr>
            <a:endParaRPr lang="el-GR" sz="100" b="1" dirty="0"/>
          </a:p>
          <a:p>
            <a:pPr marL="0" lvl="0" indent="0" algn="just">
              <a:spcAft>
                <a:spcPts val="800"/>
              </a:spcAft>
              <a:buClr>
                <a:schemeClr val="accent2"/>
              </a:buClr>
              <a:buNone/>
            </a:pPr>
            <a:r>
              <a:rPr lang="el-GR" sz="2400" b="1" dirty="0"/>
              <a:t>Ποια γλωσσικά μέσα χρησιμοποιούνται;</a:t>
            </a:r>
            <a:endParaRPr lang="el-GR" sz="2400" b="1" dirty="0"/>
          </a:p>
          <a:p>
            <a:pPr marL="713105" lvl="0" indent="-349250" algn="just">
              <a:spcAft>
                <a:spcPts val="800"/>
              </a:spcAft>
              <a:buClr>
                <a:schemeClr val="accent2"/>
              </a:buClr>
              <a:buFont typeface="Wingdings" panose="05000000000000000000" pitchFamily="2" charset="2"/>
              <a:buChar char="ü"/>
            </a:pPr>
            <a:r>
              <a:rPr lang="el-GR" sz="2400" dirty="0"/>
              <a:t>Ρήματα λεκτικής αναπαράστασης (π.χ. </a:t>
            </a:r>
            <a:r>
              <a:rPr lang="el-GR" sz="2400" i="1" dirty="0"/>
              <a:t>κατέληξαν, συμφώνησαν</a:t>
            </a:r>
            <a:r>
              <a:rPr lang="el-GR" sz="2400" dirty="0"/>
              <a:t>) ή/και ρήματα ενέργειας (π.χ. </a:t>
            </a:r>
            <a:r>
              <a:rPr lang="el-GR" sz="2400" i="1" dirty="0"/>
              <a:t>υλοποιούν</a:t>
            </a:r>
            <a:r>
              <a:rPr lang="el-GR" sz="2400" dirty="0"/>
              <a:t>)- υποκείμενο οι </a:t>
            </a:r>
            <a:r>
              <a:rPr lang="el-GR" sz="2400" dirty="0" err="1"/>
              <a:t>πλειονοτικοί</a:t>
            </a:r>
            <a:r>
              <a:rPr lang="el-GR" sz="2400" dirty="0"/>
              <a:t>/</a:t>
            </a:r>
            <a:r>
              <a:rPr lang="el-GR" sz="2400" dirty="0" err="1"/>
              <a:t>ες</a:t>
            </a:r>
            <a:endParaRPr lang="el-GR" sz="2400" dirty="0"/>
          </a:p>
          <a:p>
            <a:pPr marL="713105" lvl="0" indent="-349250" algn="just">
              <a:spcAft>
                <a:spcPts val="800"/>
              </a:spcAft>
              <a:buClr>
                <a:schemeClr val="accent2"/>
              </a:buClr>
              <a:buFont typeface="Wingdings" panose="05000000000000000000" pitchFamily="2" charset="2"/>
              <a:buChar char="ü"/>
            </a:pPr>
            <a:r>
              <a:rPr lang="el-GR" sz="2400" dirty="0"/>
              <a:t>Ουσιαστικά που δηλώνουν ενέργεια –οι μετανάστες/</a:t>
            </a:r>
            <a:r>
              <a:rPr lang="el-GR" sz="2400" dirty="0" err="1"/>
              <a:t>τριες</a:t>
            </a:r>
            <a:r>
              <a:rPr lang="el-GR" sz="2400" dirty="0"/>
              <a:t> και οι πρόσφυγες/</a:t>
            </a:r>
            <a:r>
              <a:rPr lang="el-GR" sz="2400" dirty="0" err="1"/>
              <a:t>ισσες</a:t>
            </a:r>
            <a:r>
              <a:rPr lang="el-GR" sz="2400" dirty="0"/>
              <a:t> ως αντικείμενο (π.χ. </a:t>
            </a:r>
            <a:r>
              <a:rPr lang="el-GR" sz="2400" i="1" dirty="0"/>
              <a:t>μετεγκατάσταση 400 μεταναστών</a:t>
            </a:r>
            <a:r>
              <a:rPr lang="el-GR" sz="2400" dirty="0"/>
              <a:t>)</a:t>
            </a:r>
            <a:endParaRPr lang="el-GR" sz="2400" dirty="0"/>
          </a:p>
          <a:p>
            <a:pPr marL="713105" lvl="0" indent="-349250" algn="just">
              <a:spcAft>
                <a:spcPts val="800"/>
              </a:spcAft>
              <a:buClr>
                <a:schemeClr val="accent2"/>
              </a:buClr>
              <a:buFont typeface="Wingdings" panose="05000000000000000000" pitchFamily="2" charset="2"/>
              <a:buChar char="ü"/>
            </a:pPr>
            <a:r>
              <a:rPr lang="el-GR" sz="2400" i="1" dirty="0"/>
              <a:t>Πρέπει να</a:t>
            </a:r>
            <a:r>
              <a:rPr lang="en-US" sz="2400" i="1" dirty="0"/>
              <a:t> </a:t>
            </a:r>
            <a:r>
              <a:rPr lang="el-GR" sz="2400" i="1" dirty="0"/>
              <a:t>(</a:t>
            </a:r>
            <a:r>
              <a:rPr lang="el-GR" sz="2400" dirty="0"/>
              <a:t>π.χ. </a:t>
            </a:r>
            <a:r>
              <a:rPr lang="el-GR" sz="2400" i="1" dirty="0"/>
              <a:t>κάθε παιδί θα πρέπει να έχει ουσιαστική πρόσβαση στην επίσημη εκπαίδευση</a:t>
            </a:r>
            <a:r>
              <a:rPr lang="el-GR" sz="2400" dirty="0"/>
              <a:t>) </a:t>
            </a:r>
            <a:endParaRPr lang="el-GR" sz="2400" dirty="0"/>
          </a:p>
          <a:p>
            <a:pPr marL="808355" lvl="0" indent="-363855" algn="just">
              <a:spcAft>
                <a:spcPts val="800"/>
              </a:spcAft>
              <a:buClr>
                <a:schemeClr val="accent2"/>
              </a:buClr>
              <a:buFont typeface="Wingdings" panose="05000000000000000000" pitchFamily="2" charset="2"/>
              <a:buChar char="ü"/>
            </a:pPr>
            <a:endParaRPr lang="el-GR" sz="2400" dirty="0"/>
          </a:p>
          <a:p>
            <a:pPr marL="0" lvl="0" indent="0" algn="just">
              <a:spcAft>
                <a:spcPts val="800"/>
              </a:spcAft>
              <a:buClr>
                <a:schemeClr val="accent2"/>
              </a:buClr>
              <a:buNone/>
            </a:pPr>
            <a:endParaRPr lang="el-GR" sz="24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25528"/>
            <a:ext cx="11980360"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παθητικός/η Άλλος/η</a:t>
            </a:r>
            <a:endParaRPr lang="el-GR" b="1" i="1" dirty="0">
              <a:solidFill>
                <a:schemeClr val="bg1"/>
              </a:solidFill>
            </a:endParaRPr>
          </a:p>
          <a:p>
            <a:pPr marL="109855" indent="0" algn="just" fontAlgn="auto">
              <a:spcAft>
                <a:spcPts val="0"/>
              </a:spcAft>
              <a:buClr>
                <a:schemeClr val="accent2"/>
              </a:buClr>
              <a:buNone/>
              <a:defRPr/>
            </a:pPr>
            <a:endParaRPr lang="el-GR" sz="800" b="1" dirty="0">
              <a:solidFill>
                <a:schemeClr val="bg1"/>
              </a:solidFill>
            </a:endParaRPr>
          </a:p>
          <a:p>
            <a:pPr marL="0" lvl="0" indent="0" algn="just">
              <a:spcAft>
                <a:spcPts val="800"/>
              </a:spcAft>
              <a:buClr>
                <a:schemeClr val="accent2"/>
              </a:buClr>
              <a:buNone/>
            </a:pPr>
            <a:endParaRPr lang="el-GR" sz="100" b="1" dirty="0"/>
          </a:p>
          <a:p>
            <a:pPr marL="0" lvl="0" indent="0" algn="just">
              <a:spcAft>
                <a:spcPts val="800"/>
              </a:spcAft>
              <a:buClr>
                <a:schemeClr val="accent2"/>
              </a:buClr>
              <a:buNone/>
            </a:pPr>
            <a:r>
              <a:rPr lang="el-GR" sz="2400" b="1" dirty="0"/>
              <a:t>Ποια γλωσσικά μέσα χρησιμοποιούνται;</a:t>
            </a:r>
            <a:endParaRPr lang="el-GR" sz="2400" b="1" dirty="0"/>
          </a:p>
          <a:p>
            <a:pPr marL="713105" lvl="0" indent="-349250" algn="just">
              <a:spcAft>
                <a:spcPts val="800"/>
              </a:spcAft>
              <a:buClr>
                <a:schemeClr val="accent2"/>
              </a:buClr>
              <a:buFont typeface="Wingdings" panose="05000000000000000000" pitchFamily="2" charset="2"/>
              <a:buChar char="ü"/>
            </a:pPr>
            <a:r>
              <a:rPr lang="el-GR" sz="2400" dirty="0"/>
              <a:t>Συναισθηματικά φορτισμένο λεξιλόγιο (π.χ. </a:t>
            </a:r>
            <a:r>
              <a:rPr lang="el-GR" sz="2400" i="1" dirty="0"/>
              <a:t>θύματα, ευάλωτα άτομα, εξαθλιωμένοι/</a:t>
            </a:r>
            <a:r>
              <a:rPr lang="el-GR" sz="2400" i="1" dirty="0" err="1"/>
              <a:t>ες</a:t>
            </a:r>
            <a:r>
              <a:rPr lang="el-GR" sz="2400" i="1" dirty="0"/>
              <a:t>/α, εξαθλίωση, θύματα πολέμου, κακοποίηση, κατατρεγμένοι/</a:t>
            </a:r>
            <a:r>
              <a:rPr lang="el-GR" sz="2400" i="1" dirty="0" err="1"/>
              <a:t>ες</a:t>
            </a:r>
            <a:r>
              <a:rPr lang="el-GR" sz="2400" dirty="0"/>
              <a:t>)</a:t>
            </a:r>
            <a:endParaRPr lang="el-GR" sz="2400" dirty="0"/>
          </a:p>
          <a:p>
            <a:pPr marL="713105" lvl="0" indent="-349250" algn="just">
              <a:spcAft>
                <a:spcPts val="800"/>
              </a:spcAft>
              <a:buClr>
                <a:schemeClr val="accent2"/>
              </a:buClr>
              <a:buFont typeface="Wingdings" panose="05000000000000000000" pitchFamily="2" charset="2"/>
              <a:buChar char="ü"/>
            </a:pPr>
            <a:r>
              <a:rPr lang="el-GR" sz="2400" dirty="0"/>
              <a:t> Ουσιαστικά ή ρηματικοί τύποι που δηλώνουν την παροχή βοήθειας και έχουν ως αντικείμενο τους/τις μετανάστες/</a:t>
            </a:r>
            <a:r>
              <a:rPr lang="el-GR" sz="2400" dirty="0" err="1"/>
              <a:t>τριες</a:t>
            </a:r>
            <a:r>
              <a:rPr lang="el-GR" sz="2400" dirty="0"/>
              <a:t> και πρόσφυγες/</a:t>
            </a:r>
            <a:r>
              <a:rPr lang="el-GR" sz="2400" dirty="0" err="1"/>
              <a:t>ισσες</a:t>
            </a:r>
            <a:r>
              <a:rPr lang="el-GR" sz="2400" dirty="0"/>
              <a:t>, ενώ ως υποκείμενα εμφανίζονται οι </a:t>
            </a:r>
            <a:r>
              <a:rPr lang="el-GR" sz="2400" dirty="0" err="1"/>
              <a:t>πλειονοτικοί</a:t>
            </a:r>
            <a:r>
              <a:rPr lang="el-GR" sz="2400" dirty="0"/>
              <a:t>/</a:t>
            </a:r>
            <a:r>
              <a:rPr lang="el-GR" sz="2400" dirty="0" err="1"/>
              <a:t>ές</a:t>
            </a:r>
            <a:r>
              <a:rPr lang="el-GR" sz="2400" dirty="0"/>
              <a:t> και ισχυροί θεσμικοί παράγοντες (π.χ. </a:t>
            </a:r>
            <a:r>
              <a:rPr lang="el-GR" sz="2400" i="1" dirty="0"/>
              <a:t>έχοντας βοηθήσει, προστασία, υποστήριξη, υλοποιεί προγράμματα, δωρεά</a:t>
            </a:r>
            <a:r>
              <a:rPr lang="el-GR" sz="2400" dirty="0"/>
              <a:t>).</a:t>
            </a:r>
            <a:endParaRPr lang="el-GR" sz="2400" dirty="0"/>
          </a:p>
          <a:p>
            <a:pPr marL="808355" lvl="0" indent="-363855" algn="just">
              <a:spcAft>
                <a:spcPts val="800"/>
              </a:spcAft>
              <a:buClr>
                <a:schemeClr val="accent2"/>
              </a:buClr>
              <a:buFont typeface="Wingdings" panose="05000000000000000000" pitchFamily="2" charset="2"/>
              <a:buChar char="ü"/>
            </a:pPr>
            <a:endParaRPr lang="el-GR" sz="2400" dirty="0"/>
          </a:p>
          <a:p>
            <a:pPr marL="0" lvl="0" indent="0" algn="just">
              <a:spcAft>
                <a:spcPts val="800"/>
              </a:spcAft>
              <a:buClr>
                <a:schemeClr val="accent2"/>
              </a:buClr>
              <a:buNone/>
            </a:pPr>
            <a:endParaRPr lang="el-GR" sz="2400"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119336" y="1340768"/>
            <a:ext cx="11980360"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παθητικός/η Άλλος/η</a:t>
            </a:r>
            <a:endParaRPr lang="el-GR" b="1" i="1" dirty="0">
              <a:solidFill>
                <a:schemeClr val="bg1"/>
              </a:solidFill>
            </a:endParaRPr>
          </a:p>
          <a:p>
            <a:pPr marL="109855" indent="0" algn="just" fontAlgn="auto">
              <a:spcAft>
                <a:spcPts val="0"/>
              </a:spcAft>
              <a:buClr>
                <a:schemeClr val="accent2"/>
              </a:buClr>
              <a:buNone/>
              <a:defRPr/>
            </a:pPr>
            <a:endParaRPr lang="el-GR" sz="800" b="1" i="1" dirty="0">
              <a:solidFill>
                <a:schemeClr val="bg1"/>
              </a:solidFill>
            </a:endParaRPr>
          </a:p>
          <a:p>
            <a:pPr marL="0" lvl="0" indent="0" algn="just">
              <a:spcAft>
                <a:spcPts val="800"/>
              </a:spcAft>
              <a:buClr>
                <a:schemeClr val="accent2"/>
              </a:buClr>
              <a:buNone/>
            </a:pPr>
            <a:endParaRPr lang="el-GR" sz="100" b="1" dirty="0"/>
          </a:p>
          <a:p>
            <a:pPr marL="444500" lvl="0" indent="0" algn="just">
              <a:spcAft>
                <a:spcPts val="800"/>
              </a:spcAft>
              <a:buClr>
                <a:schemeClr val="accent2"/>
              </a:buClr>
              <a:buNone/>
            </a:pPr>
            <a:endParaRPr lang="el-GR" sz="2400" dirty="0"/>
          </a:p>
          <a:p>
            <a:pPr marL="0" lvl="0" indent="0" algn="just">
              <a:spcAft>
                <a:spcPts val="800"/>
              </a:spcAft>
              <a:buClr>
                <a:schemeClr val="accent2"/>
              </a:buClr>
              <a:buNone/>
            </a:pPr>
            <a:endParaRPr lang="el-GR" sz="2400" i="1" dirty="0"/>
          </a:p>
        </p:txBody>
      </p:sp>
      <p:pic>
        <p:nvPicPr>
          <p:cNvPr id="5" name="Εικόνα 4"/>
          <p:cNvPicPr>
            <a:picLocks noChangeAspect="1"/>
          </p:cNvPicPr>
          <p:nvPr/>
        </p:nvPicPr>
        <p:blipFill>
          <a:blip r:embed="rId1"/>
          <a:stretch>
            <a:fillRect/>
          </a:stretch>
        </p:blipFill>
        <p:spPr>
          <a:xfrm>
            <a:off x="1235461" y="2829794"/>
            <a:ext cx="10009112" cy="3471752"/>
          </a:xfrm>
          <a:prstGeom prst="rect">
            <a:avLst/>
          </a:prstGeom>
        </p:spPr>
      </p:pic>
      <p:sp>
        <p:nvSpPr>
          <p:cNvPr id="6" name="Οβάλ 5"/>
          <p:cNvSpPr/>
          <p:nvPr/>
        </p:nvSpPr>
        <p:spPr>
          <a:xfrm>
            <a:off x="7311173" y="3493777"/>
            <a:ext cx="3648980"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p:cNvSpPr/>
          <p:nvPr/>
        </p:nvSpPr>
        <p:spPr>
          <a:xfrm>
            <a:off x="1513192" y="3981752"/>
            <a:ext cx="9094413" cy="3746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βάλ 13"/>
          <p:cNvSpPr/>
          <p:nvPr/>
        </p:nvSpPr>
        <p:spPr>
          <a:xfrm>
            <a:off x="4619391" y="4324866"/>
            <a:ext cx="3492388" cy="55387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βάλ 14"/>
          <p:cNvSpPr/>
          <p:nvPr/>
        </p:nvSpPr>
        <p:spPr>
          <a:xfrm>
            <a:off x="1593782" y="3500104"/>
            <a:ext cx="4655622" cy="34535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Ευθύγραμμο βέλος σύνδεσης 22"/>
          <p:cNvCxnSpPr/>
          <p:nvPr/>
        </p:nvCxnSpPr>
        <p:spPr>
          <a:xfrm flipH="1" flipV="1">
            <a:off x="5472938" y="2738150"/>
            <a:ext cx="1185402" cy="611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4402182" y="2813703"/>
            <a:ext cx="837872" cy="971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Οβάλ 27"/>
          <p:cNvSpPr/>
          <p:nvPr/>
        </p:nvSpPr>
        <p:spPr>
          <a:xfrm>
            <a:off x="5213525" y="3024213"/>
            <a:ext cx="5688632"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9" name="Ευθύγραμμο βέλος σύνδεσης 28"/>
          <p:cNvCxnSpPr/>
          <p:nvPr/>
        </p:nvCxnSpPr>
        <p:spPr>
          <a:xfrm>
            <a:off x="8111779" y="3814488"/>
            <a:ext cx="1209742" cy="2284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6658340" y="4710283"/>
            <a:ext cx="2598490" cy="1412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2783632" y="2001614"/>
            <a:ext cx="6232630" cy="1015663"/>
          </a:xfrm>
          <a:prstGeom prst="rect">
            <a:avLst/>
          </a:prstGeom>
          <a:noFill/>
        </p:spPr>
        <p:txBody>
          <a:bodyPr wrap="square" rtlCol="0">
            <a:spAutoFit/>
          </a:bodyPr>
          <a:lstStyle/>
          <a:p>
            <a:r>
              <a:rPr lang="el-GR" sz="2000" dirty="0"/>
              <a:t>Ουσιαστικά που δηλώνουν ενέργεια και έχουν ως αντικείμενο τους/τις μετανάστες/</a:t>
            </a:r>
            <a:r>
              <a:rPr lang="el-GR" sz="2000" dirty="0" err="1"/>
              <a:t>τριες</a:t>
            </a:r>
            <a:r>
              <a:rPr lang="el-GR" sz="2000" dirty="0"/>
              <a:t> και πρόσφυγες/</a:t>
            </a:r>
            <a:r>
              <a:rPr lang="el-GR" sz="2000" dirty="0" err="1"/>
              <a:t>ισσες</a:t>
            </a:r>
            <a:endParaRPr lang="el-GR" sz="2000" dirty="0"/>
          </a:p>
        </p:txBody>
      </p:sp>
      <p:sp>
        <p:nvSpPr>
          <p:cNvPr id="43" name="TextBox 42"/>
          <p:cNvSpPr txBox="1"/>
          <p:nvPr/>
        </p:nvSpPr>
        <p:spPr>
          <a:xfrm flipH="1">
            <a:off x="6074864" y="6087953"/>
            <a:ext cx="6232630" cy="707886"/>
          </a:xfrm>
          <a:prstGeom prst="rect">
            <a:avLst/>
          </a:prstGeom>
          <a:noFill/>
        </p:spPr>
        <p:txBody>
          <a:bodyPr wrap="square" rtlCol="0">
            <a:spAutoFit/>
          </a:bodyPr>
          <a:lstStyle/>
          <a:p>
            <a:r>
              <a:rPr lang="el-GR" sz="2000" dirty="0"/>
              <a:t>Ρήματα λεκτικής αναπαράστασης με υποκείμενα τους/τις </a:t>
            </a:r>
            <a:r>
              <a:rPr lang="el-GR" sz="2000" dirty="0" err="1"/>
              <a:t>πλειονοτικούς</a:t>
            </a:r>
            <a:r>
              <a:rPr lang="el-GR" sz="2000" dirty="0"/>
              <a:t>/</a:t>
            </a:r>
            <a:r>
              <a:rPr lang="el-GR" sz="2000" dirty="0" err="1"/>
              <a:t>ές</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animBg="1"/>
      <p:bldP spid="28" grpId="0" animBg="1"/>
      <p:bldP spid="33"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77180"/>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Διάκριση: </a:t>
            </a:r>
            <a:r>
              <a:rPr lang="el-GR" b="1" i="1" dirty="0">
                <a:solidFill>
                  <a:schemeClr val="bg1"/>
                </a:solidFill>
              </a:rPr>
              <a:t>Ο/η παθητικός/η Άλλος/η</a:t>
            </a:r>
            <a:endParaRPr lang="el-GR" b="1" i="1" dirty="0">
              <a:solidFill>
                <a:schemeClr val="bg1"/>
              </a:solidFill>
            </a:endParaRPr>
          </a:p>
          <a:p>
            <a:pPr marL="109855" indent="0" algn="just" fontAlgn="auto">
              <a:spcAft>
                <a:spcPts val="0"/>
              </a:spcAft>
              <a:buClr>
                <a:schemeClr val="accent2"/>
              </a:buClr>
              <a:buNone/>
              <a:defRPr/>
            </a:pPr>
            <a:endParaRPr lang="el-GR" sz="800" b="1" dirty="0">
              <a:solidFill>
                <a:schemeClr val="bg1"/>
              </a:solidFill>
            </a:endParaRPr>
          </a:p>
          <a:p>
            <a:pPr marL="0" lvl="0" indent="0" algn="just">
              <a:spcAft>
                <a:spcPts val="800"/>
              </a:spcAft>
              <a:buClr>
                <a:schemeClr val="accent2"/>
              </a:buClr>
              <a:buNone/>
            </a:pPr>
            <a:endParaRPr lang="el-GR" sz="100" b="1" dirty="0"/>
          </a:p>
        </p:txBody>
      </p:sp>
      <p:pic>
        <p:nvPicPr>
          <p:cNvPr id="8" name="Εικόνα 7" descr="Εικόνα που περιέχει κείμενο&#10;&#10;Περιγραφή που δημιουργήθηκε αυτόματα"/>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0522" y="2745428"/>
            <a:ext cx="10935648" cy="3452159"/>
          </a:xfrm>
          <a:prstGeom prst="rect">
            <a:avLst/>
          </a:prstGeom>
        </p:spPr>
      </p:pic>
      <p:sp>
        <p:nvSpPr>
          <p:cNvPr id="9" name="Οβάλ 8"/>
          <p:cNvSpPr/>
          <p:nvPr/>
        </p:nvSpPr>
        <p:spPr>
          <a:xfrm>
            <a:off x="550729" y="3634745"/>
            <a:ext cx="5059826" cy="30149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p:cNvSpPr/>
          <p:nvPr/>
        </p:nvSpPr>
        <p:spPr>
          <a:xfrm>
            <a:off x="6096000" y="3549734"/>
            <a:ext cx="4251927" cy="43401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p:cNvSpPr/>
          <p:nvPr/>
        </p:nvSpPr>
        <p:spPr>
          <a:xfrm>
            <a:off x="583436" y="4088726"/>
            <a:ext cx="3000976" cy="43401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p:cNvSpPr/>
          <p:nvPr/>
        </p:nvSpPr>
        <p:spPr>
          <a:xfrm>
            <a:off x="3071664" y="4480973"/>
            <a:ext cx="8208912" cy="43401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βάλ 12"/>
          <p:cNvSpPr/>
          <p:nvPr/>
        </p:nvSpPr>
        <p:spPr>
          <a:xfrm>
            <a:off x="5191988" y="5752887"/>
            <a:ext cx="2664296" cy="43401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4852809" y="6220851"/>
            <a:ext cx="6731395" cy="646331"/>
          </a:xfrm>
          <a:prstGeom prst="rect">
            <a:avLst/>
          </a:prstGeom>
          <a:noFill/>
        </p:spPr>
        <p:txBody>
          <a:bodyPr wrap="none" rtlCol="0">
            <a:spAutoFit/>
          </a:bodyPr>
          <a:lstStyle/>
          <a:p>
            <a:pPr algn="r"/>
            <a:r>
              <a:rPr lang="el-GR" i="1" dirty="0">
                <a:latin typeface="+mn-lt"/>
              </a:rPr>
              <a:t>H συμφωνία ΕΕ και Τουρκίας είναι ένα παζάρι εις βάρος </a:t>
            </a:r>
            <a:endParaRPr lang="el-GR" i="1" dirty="0">
              <a:latin typeface="+mn-lt"/>
            </a:endParaRPr>
          </a:p>
          <a:p>
            <a:pPr algn="r"/>
            <a:r>
              <a:rPr lang="el-GR" i="1" dirty="0">
                <a:latin typeface="+mn-lt"/>
              </a:rPr>
              <a:t>των δικαιωμάτων των προσφύγων, 21/3/2016</a:t>
            </a:r>
            <a:r>
              <a:rPr lang="el-GR" dirty="0">
                <a:latin typeface="+mn-lt"/>
              </a:rPr>
              <a:t>, </a:t>
            </a:r>
            <a:r>
              <a:rPr lang="en-US" b="0" i="0" u="sng" dirty="0">
                <a:solidFill>
                  <a:srgbClr val="3366BB"/>
                </a:solidFill>
                <a:effectLst/>
                <a:latin typeface="Arial" panose="020B0604020202020204" pitchFamily="34" charset="0"/>
                <a:hlinkClick r:id="rId2"/>
              </a:rPr>
              <a:t>www.actionaid.gr</a:t>
            </a:r>
            <a:endParaRPr lang="el-GR" dirty="0">
              <a:latin typeface="+mn-lt"/>
            </a:endParaRPr>
          </a:p>
        </p:txBody>
      </p:sp>
      <p:sp>
        <p:nvSpPr>
          <p:cNvPr id="5" name="Οβάλ 4"/>
          <p:cNvSpPr/>
          <p:nvPr/>
        </p:nvSpPr>
        <p:spPr>
          <a:xfrm>
            <a:off x="4851005" y="4077623"/>
            <a:ext cx="6731395" cy="48023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p:cNvSpPr/>
          <p:nvPr/>
        </p:nvSpPr>
        <p:spPr>
          <a:xfrm>
            <a:off x="550522" y="4895460"/>
            <a:ext cx="3602126" cy="39224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βάλ 14"/>
          <p:cNvSpPr/>
          <p:nvPr/>
        </p:nvSpPr>
        <p:spPr>
          <a:xfrm>
            <a:off x="346546" y="3165894"/>
            <a:ext cx="7455418" cy="48023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βάλ 15"/>
          <p:cNvSpPr/>
          <p:nvPr/>
        </p:nvSpPr>
        <p:spPr>
          <a:xfrm>
            <a:off x="654093" y="2745428"/>
            <a:ext cx="11344994" cy="53998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 name="Ευθύγραμμο βέλος σύνδεσης 20"/>
          <p:cNvCxnSpPr/>
          <p:nvPr/>
        </p:nvCxnSpPr>
        <p:spPr>
          <a:xfrm flipV="1">
            <a:off x="3613303" y="2569748"/>
            <a:ext cx="619264" cy="27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V="1">
            <a:off x="3412432" y="2588104"/>
            <a:ext cx="1456307" cy="726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H="1" flipV="1">
            <a:off x="5231485" y="2569748"/>
            <a:ext cx="2009454" cy="1630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35099" y="1942895"/>
            <a:ext cx="8901851" cy="707886"/>
          </a:xfrm>
          <a:prstGeom prst="rect">
            <a:avLst/>
          </a:prstGeom>
          <a:noFill/>
        </p:spPr>
        <p:txBody>
          <a:bodyPr wrap="square" rtlCol="0">
            <a:spAutoFit/>
          </a:bodyPr>
          <a:lstStyle/>
          <a:p>
            <a:r>
              <a:rPr lang="el-GR" sz="2000" dirty="0"/>
              <a:t>Ρηματικοί τύποι που δηλώνουν την παροχή βοήθειας στους/τις μετανάστες/</a:t>
            </a:r>
            <a:r>
              <a:rPr lang="el-GR" sz="2000" dirty="0" err="1"/>
              <a:t>τριες</a:t>
            </a:r>
            <a:r>
              <a:rPr lang="el-GR" sz="2000" dirty="0"/>
              <a:t>/πρόσφυγες/</a:t>
            </a:r>
            <a:r>
              <a:rPr lang="el-GR" sz="2000" dirty="0" err="1"/>
              <a:t>ισσες</a:t>
            </a:r>
            <a:r>
              <a:rPr lang="el-GR" sz="2000" dirty="0"/>
              <a:t>, με υποκείμενα τους/τις </a:t>
            </a:r>
            <a:r>
              <a:rPr lang="el-GR" sz="2000" dirty="0" err="1"/>
              <a:t>πλειονοτικούς</a:t>
            </a:r>
            <a:r>
              <a:rPr lang="el-GR" sz="2000" dirty="0"/>
              <a:t>/</a:t>
            </a:r>
            <a:r>
              <a:rPr lang="el-GR" sz="2000" dirty="0" err="1"/>
              <a:t>ές</a:t>
            </a:r>
            <a:r>
              <a:rPr lang="el-GR" sz="2000" dirty="0"/>
              <a:t> </a:t>
            </a:r>
            <a:endParaRPr lang="el-GR" sz="2000" dirty="0"/>
          </a:p>
        </p:txBody>
      </p:sp>
      <p:cxnSp>
        <p:nvCxnSpPr>
          <p:cNvPr id="29" name="Ευθύγραμμο βέλος σύνδεσης 28"/>
          <p:cNvCxnSpPr/>
          <p:nvPr/>
        </p:nvCxnSpPr>
        <p:spPr>
          <a:xfrm>
            <a:off x="3208421" y="5067942"/>
            <a:ext cx="576547" cy="1103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2835099" y="3790504"/>
            <a:ext cx="395078" cy="2414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H="1">
            <a:off x="4055303" y="3775140"/>
            <a:ext cx="2363810" cy="2395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flipH="1">
            <a:off x="4580020" y="5927947"/>
            <a:ext cx="1376553" cy="334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1781" y="6245998"/>
            <a:ext cx="4648499" cy="400110"/>
          </a:xfrm>
          <a:prstGeom prst="rect">
            <a:avLst/>
          </a:prstGeom>
          <a:noFill/>
        </p:spPr>
        <p:txBody>
          <a:bodyPr wrap="square" rtlCol="0">
            <a:spAutoFit/>
          </a:bodyPr>
          <a:lstStyle/>
          <a:p>
            <a:r>
              <a:rPr lang="el-GR" sz="2000" dirty="0"/>
              <a:t>Συναισθηματικά φορτισμένο λεξιλόγιο </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5" grpId="0" animBg="1"/>
      <p:bldP spid="5" grpId="1" animBg="1"/>
      <p:bldP spid="7" grpId="0" animBg="1"/>
      <p:bldP spid="15" grpId="0" animBg="1"/>
      <p:bldP spid="15" grpId="1" animBg="1"/>
      <p:bldP spid="16" grpId="0" animBg="1"/>
      <p:bldP spid="16" grpId="1" animBg="1"/>
      <p:bldP spid="28" grpId="0"/>
      <p:bldP spid="28" grpId="1"/>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1344" y="1412776"/>
            <a:ext cx="11881320" cy="516106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109220" indent="0" eaLnBrk="1" hangingPunct="1">
              <a:lnSpc>
                <a:spcPct val="90000"/>
              </a:lnSpc>
              <a:buClr>
                <a:schemeClr val="accent2"/>
              </a:buClr>
              <a:buNone/>
              <a:defRPr/>
            </a:pPr>
            <a:r>
              <a:rPr lang="el-GR" sz="2400" dirty="0">
                <a:solidFill>
                  <a:srgbClr val="000000"/>
                </a:solidFill>
              </a:rPr>
              <a:t>(βλ. Γούτσος &amp;  </a:t>
            </a:r>
            <a:r>
              <a:rPr lang="el-GR" sz="2400" dirty="0" err="1">
                <a:solidFill>
                  <a:srgbClr val="000000"/>
                </a:solidFill>
              </a:rPr>
              <a:t>Φραγκάκη</a:t>
            </a:r>
            <a:r>
              <a:rPr lang="el-GR" sz="2400" dirty="0">
                <a:solidFill>
                  <a:srgbClr val="000000"/>
                </a:solidFill>
              </a:rPr>
              <a:t>, 2015</a:t>
            </a:r>
            <a:r>
              <a:rPr lang="en-US" sz="2400" dirty="0">
                <a:solidFill>
                  <a:srgbClr val="000000"/>
                </a:solidFill>
              </a:rPr>
              <a:t>)</a:t>
            </a:r>
            <a:endParaRPr lang="en-US" sz="2400" dirty="0">
              <a:solidFill>
                <a:srgbClr val="000000"/>
              </a:solidFill>
            </a:endParaRPr>
          </a:p>
          <a:p>
            <a:pPr marL="109220" indent="0" eaLnBrk="1" hangingPunct="1">
              <a:lnSpc>
                <a:spcPct val="90000"/>
              </a:lnSpc>
              <a:buClr>
                <a:schemeClr val="accent2"/>
              </a:buClr>
              <a:buNone/>
              <a:defRPr/>
            </a:pPr>
            <a:endParaRPr lang="en-US" sz="2400" dirty="0">
              <a:solidFill>
                <a:srgbClr val="000000"/>
              </a:solidFill>
            </a:endParaRPr>
          </a:p>
          <a:p>
            <a:pPr marL="109220" indent="0" eaLnBrk="1" hangingPunct="1">
              <a:lnSpc>
                <a:spcPct val="90000"/>
              </a:lnSpc>
              <a:buClr>
                <a:schemeClr val="accent2"/>
              </a:buClr>
              <a:buNone/>
              <a:defRPr/>
            </a:pPr>
            <a:endParaRPr lang="el-GR" sz="2400" dirty="0">
              <a:solidFill>
                <a:srgbClr val="000000"/>
              </a:solidFill>
            </a:endParaRPr>
          </a:p>
          <a:p>
            <a:pPr marL="109220" indent="0" eaLnBrk="1" hangingPunct="1">
              <a:lnSpc>
                <a:spcPct val="90000"/>
              </a:lnSpc>
              <a:buClr>
                <a:schemeClr val="accent2"/>
              </a:buClr>
              <a:buNone/>
              <a:defRPr/>
            </a:pPr>
            <a:endParaRPr lang="el-GR" sz="2400" b="1" dirty="0">
              <a:solidFill>
                <a:srgbClr val="000000"/>
              </a:solidFill>
            </a:endParaRPr>
          </a:p>
          <a:p>
            <a:pPr marL="109220" indent="0" eaLnBrk="1" hangingPunct="1">
              <a:lnSpc>
                <a:spcPct val="90000"/>
              </a:lnSpc>
              <a:buClr>
                <a:schemeClr val="accent2"/>
              </a:buClr>
              <a:buNone/>
              <a:defRPr/>
            </a:pPr>
            <a:endParaRPr lang="el-GR" sz="800" dirty="0">
              <a:solidFill>
                <a:srgbClr val="000000"/>
              </a:solidFill>
            </a:endParaRPr>
          </a:p>
          <a:p>
            <a:pPr marL="109220" indent="0" eaLnBrk="1" hangingPunct="1">
              <a:lnSpc>
                <a:spcPct val="90000"/>
              </a:lnSpc>
              <a:buClr>
                <a:schemeClr val="accent2"/>
              </a:buClr>
              <a:buNone/>
              <a:defRPr/>
            </a:pPr>
            <a:r>
              <a:rPr lang="el-GR" sz="2400" dirty="0">
                <a:solidFill>
                  <a:srgbClr val="000000"/>
                </a:solidFill>
              </a:rPr>
              <a:t>Μια </a:t>
            </a:r>
            <a:r>
              <a:rPr lang="el-GR" sz="2400" b="1" dirty="0">
                <a:solidFill>
                  <a:srgbClr val="000000"/>
                </a:solidFill>
              </a:rPr>
              <a:t>συστηματική</a:t>
            </a:r>
            <a:r>
              <a:rPr lang="el-GR" sz="2400" dirty="0">
                <a:solidFill>
                  <a:srgbClr val="000000"/>
                </a:solidFill>
              </a:rPr>
              <a:t> συλλογή μεγάλου όγκου γλωσσικών δεδομένων. Τα δεδομένα αυτά είναι </a:t>
            </a:r>
            <a:r>
              <a:rPr lang="el-GR" sz="2400" b="1" dirty="0" err="1">
                <a:solidFill>
                  <a:srgbClr val="000000"/>
                </a:solidFill>
              </a:rPr>
              <a:t>κειμενικά</a:t>
            </a:r>
            <a:r>
              <a:rPr lang="el-GR" sz="2400" dirty="0">
                <a:solidFill>
                  <a:srgbClr val="000000"/>
                </a:solidFill>
              </a:rPr>
              <a:t>,  </a:t>
            </a:r>
            <a:r>
              <a:rPr lang="el-GR" sz="2400" b="1" dirty="0">
                <a:solidFill>
                  <a:srgbClr val="000000"/>
                </a:solidFill>
              </a:rPr>
              <a:t>αυθεντικά </a:t>
            </a:r>
            <a:r>
              <a:rPr lang="el-GR" sz="2400" dirty="0">
                <a:solidFill>
                  <a:srgbClr val="000000"/>
                </a:solidFill>
              </a:rPr>
              <a:t>και αποθηκευμένα σε </a:t>
            </a:r>
            <a:r>
              <a:rPr lang="el-GR" sz="2400" b="1" dirty="0">
                <a:solidFill>
                  <a:srgbClr val="000000"/>
                </a:solidFill>
              </a:rPr>
              <a:t>ηλεκτρονική μορφή </a:t>
            </a:r>
            <a:r>
              <a:rPr lang="el-GR" sz="2400" dirty="0">
                <a:solidFill>
                  <a:srgbClr val="000000"/>
                </a:solidFill>
              </a:rPr>
              <a:t>με τρόπο ώστε να ανακαλούνται με ταχύτητα και ακρίβεια.</a:t>
            </a:r>
            <a:endParaRPr lang="en-US" sz="2400" dirty="0">
              <a:solidFill>
                <a:srgbClr val="000000"/>
              </a:solidFill>
            </a:endParaRPr>
          </a:p>
          <a:p>
            <a:pPr marL="109220" indent="0" eaLnBrk="1" hangingPunct="1">
              <a:lnSpc>
                <a:spcPct val="90000"/>
              </a:lnSpc>
              <a:buClr>
                <a:schemeClr val="accent2"/>
              </a:buClr>
              <a:buNone/>
              <a:defRPr/>
            </a:pPr>
            <a:endParaRPr lang="el-GR" sz="2400" dirty="0">
              <a:solidFill>
                <a:srgbClr val="000000"/>
              </a:solidFill>
            </a:endParaRPr>
          </a:p>
          <a:p>
            <a:pPr marL="109220" indent="0" eaLnBrk="1" hangingPunct="1">
              <a:lnSpc>
                <a:spcPct val="90000"/>
              </a:lnSpc>
              <a:buClr>
                <a:schemeClr val="accent2"/>
              </a:buClr>
              <a:buNone/>
              <a:defRPr/>
            </a:pPr>
            <a:endParaRPr lang="el-GR" sz="2400" b="1"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r>
              <a:rPr lang="el-GR" sz="2600" dirty="0">
                <a:solidFill>
                  <a:srgbClr val="000000"/>
                </a:solidFill>
              </a:rPr>
              <a:t> </a:t>
            </a:r>
            <a:r>
              <a:rPr lang="el-GR" sz="2400" dirty="0">
                <a:solidFill>
                  <a:srgbClr val="000000"/>
                </a:solidFill>
              </a:rPr>
              <a:t>Βάσει της </a:t>
            </a:r>
            <a:r>
              <a:rPr lang="el-GR" sz="2400" i="1" dirty="0">
                <a:solidFill>
                  <a:srgbClr val="000000"/>
                </a:solidFill>
              </a:rPr>
              <a:t>γλώσσας</a:t>
            </a:r>
            <a:r>
              <a:rPr lang="el-GR" sz="2400" dirty="0">
                <a:solidFill>
                  <a:srgbClr val="000000"/>
                </a:solidFill>
              </a:rPr>
              <a:t> των κειμένων</a:t>
            </a:r>
            <a:r>
              <a:rPr lang="el-GR" sz="2400" i="1" dirty="0">
                <a:solidFill>
                  <a:srgbClr val="000000"/>
                </a:solidFill>
              </a:rPr>
              <a:t>:</a:t>
            </a:r>
            <a:endParaRPr lang="el-GR" sz="2400" i="1" dirty="0">
              <a:solidFill>
                <a:srgbClr val="000000"/>
              </a:solidFill>
            </a:endParaRPr>
          </a:p>
          <a:p>
            <a:pPr marL="890905" indent="-514350" eaLnBrk="1" hangingPunct="1">
              <a:lnSpc>
                <a:spcPct val="114000"/>
              </a:lnSpc>
              <a:buClr>
                <a:schemeClr val="accent2"/>
              </a:buClr>
              <a:buFont typeface="Wingdings" panose="05000000000000000000" pitchFamily="2" charset="2"/>
              <a:buChar char="ü"/>
              <a:defRPr/>
            </a:pPr>
            <a:r>
              <a:rPr lang="el-GR" sz="2400" u="sng" dirty="0">
                <a:solidFill>
                  <a:srgbClr val="000000"/>
                </a:solidFill>
              </a:rPr>
              <a:t>Μονόγλωσσα</a:t>
            </a:r>
            <a:r>
              <a:rPr lang="el-GR" sz="2400" dirty="0">
                <a:solidFill>
                  <a:srgbClr val="000000"/>
                </a:solidFill>
              </a:rPr>
              <a:t> σώματα κειμένων</a:t>
            </a:r>
            <a:endParaRPr lang="el-GR" sz="2400" dirty="0">
              <a:solidFill>
                <a:srgbClr val="000000"/>
              </a:solidFill>
            </a:endParaRPr>
          </a:p>
          <a:p>
            <a:pPr marL="890905" indent="-514350" eaLnBrk="1" hangingPunct="1">
              <a:lnSpc>
                <a:spcPct val="114000"/>
              </a:lnSpc>
              <a:buClr>
                <a:schemeClr val="accent2"/>
              </a:buClr>
              <a:buFont typeface="Wingdings" panose="05000000000000000000" pitchFamily="2" charset="2"/>
              <a:buChar char="ü"/>
              <a:defRPr/>
            </a:pPr>
            <a:r>
              <a:rPr lang="el-GR" sz="2400" dirty="0">
                <a:solidFill>
                  <a:srgbClr val="000000"/>
                </a:solidFill>
              </a:rPr>
              <a:t> </a:t>
            </a:r>
            <a:r>
              <a:rPr lang="el-GR" sz="2400" u="sng" dirty="0">
                <a:solidFill>
                  <a:srgbClr val="000000"/>
                </a:solidFill>
              </a:rPr>
              <a:t>Πολύγλωσσα</a:t>
            </a:r>
            <a:r>
              <a:rPr lang="el-GR" sz="2400" dirty="0">
                <a:solidFill>
                  <a:srgbClr val="000000"/>
                </a:solidFill>
              </a:rPr>
              <a:t> σώματα κειμένων</a:t>
            </a:r>
            <a:endParaRPr lang="el-GR" sz="2400"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200" dirty="0">
              <a:solidFill>
                <a:srgbClr val="000000"/>
              </a:solidFill>
            </a:endParaRPr>
          </a:p>
          <a:p>
            <a:pPr marL="109220" indent="0">
              <a:lnSpc>
                <a:spcPct val="90000"/>
              </a:lnSpc>
              <a:buClr>
                <a:schemeClr val="accent2"/>
              </a:buClr>
              <a:buNone/>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p:txBody>
      </p:sp>
      <p:sp>
        <p:nvSpPr>
          <p:cNvPr id="17410" name="Τίτλος 1"/>
          <p:cNvSpPr>
            <a:spLocks noGrp="1"/>
          </p:cNvSpPr>
          <p:nvPr>
            <p:ph type="title"/>
          </p:nvPr>
        </p:nvSpPr>
        <p:spPr/>
        <p:txBody>
          <a:bodyPr/>
          <a:lstStyle/>
          <a:p>
            <a:pPr eaLnBrk="1" hangingPunct="1"/>
            <a:r>
              <a:rPr lang="el-GR" altLang="el-GR" b="1" dirty="0"/>
              <a:t>Σώματα κειμένων</a:t>
            </a:r>
            <a:endParaRPr lang="el-GR" altLang="el-GR" b="1" dirty="0"/>
          </a:p>
        </p:txBody>
      </p:sp>
      <p:sp>
        <p:nvSpPr>
          <p:cNvPr id="5" name="Ορθογώνιο 4"/>
          <p:cNvSpPr/>
          <p:nvPr/>
        </p:nvSpPr>
        <p:spPr>
          <a:xfrm>
            <a:off x="335360" y="2091839"/>
            <a:ext cx="3168352" cy="653674"/>
          </a:xfrm>
          <a:prstGeom prst="rect">
            <a:avLst/>
          </a:prstGeom>
          <a:ln>
            <a:solidFill>
              <a:schemeClr val="accent2"/>
            </a:solidFill>
          </a:ln>
          <a:effectLst/>
        </p:spPr>
        <p:style>
          <a:lnRef idx="3">
            <a:schemeClr val="lt1"/>
          </a:lnRef>
          <a:fillRef idx="1">
            <a:schemeClr val="accent2"/>
          </a:fillRef>
          <a:effectRef idx="1">
            <a:schemeClr val="accent2"/>
          </a:effectRef>
          <a:fontRef idx="minor">
            <a:schemeClr val="lt1"/>
          </a:fontRef>
        </p:style>
        <p:txBody>
          <a:bodyPr rtlCol="0" anchor="ctr"/>
          <a:lstStyle/>
          <a:p>
            <a:pPr marL="109220" indent="0" eaLnBrk="1" hangingPunct="1">
              <a:lnSpc>
                <a:spcPct val="90000"/>
              </a:lnSpc>
              <a:buClr>
                <a:schemeClr val="accent2"/>
              </a:buClr>
              <a:buNone/>
              <a:defRPr/>
            </a:pPr>
            <a:r>
              <a:rPr lang="el-GR" sz="2600" b="1" dirty="0">
                <a:solidFill>
                  <a:schemeClr val="bg1"/>
                </a:solidFill>
              </a:rPr>
              <a:t>Σώμα κειμένων</a:t>
            </a:r>
            <a:endParaRPr lang="el-GR" sz="2600" b="1" dirty="0">
              <a:solidFill>
                <a:schemeClr val="bg1"/>
              </a:solidFill>
            </a:endParaRPr>
          </a:p>
        </p:txBody>
      </p:sp>
      <p:sp>
        <p:nvSpPr>
          <p:cNvPr id="7" name="Ορθογώνιο 6"/>
          <p:cNvSpPr/>
          <p:nvPr/>
        </p:nvSpPr>
        <p:spPr>
          <a:xfrm>
            <a:off x="335360" y="4254088"/>
            <a:ext cx="10657184" cy="7419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09220" indent="0" eaLnBrk="1" hangingPunct="1">
              <a:lnSpc>
                <a:spcPct val="90000"/>
              </a:lnSpc>
              <a:buClr>
                <a:schemeClr val="accent2"/>
              </a:buClr>
              <a:buNone/>
              <a:defRPr/>
            </a:pPr>
            <a:r>
              <a:rPr lang="el-GR" sz="2600" b="1" dirty="0">
                <a:solidFill>
                  <a:schemeClr val="bg1"/>
                </a:solidFill>
              </a:rPr>
              <a:t>Είδη σωμάτων κειμένων</a:t>
            </a:r>
            <a:r>
              <a:rPr lang="el-GR" sz="2600" dirty="0">
                <a:solidFill>
                  <a:schemeClr val="bg1"/>
                </a:solidFill>
              </a:rPr>
              <a:t>  </a:t>
            </a:r>
            <a:r>
              <a:rPr lang="el-GR" sz="2600" b="1" dirty="0">
                <a:solidFill>
                  <a:schemeClr val="bg1"/>
                </a:solidFill>
              </a:rPr>
              <a:t>ανάλογα με τα χαρακτηριστικά τους</a:t>
            </a:r>
            <a:endParaRPr lang="el-GR" sz="2600"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a:t>
            </a:r>
            <a:endParaRPr lang="el-GR" sz="800" b="1" dirty="0">
              <a:solidFill>
                <a:schemeClr val="bg1"/>
              </a:solidFill>
            </a:endParaRPr>
          </a:p>
          <a:p>
            <a:pPr marL="0" lvl="0" indent="0" algn="just">
              <a:spcAft>
                <a:spcPts val="800"/>
              </a:spcAft>
              <a:buClr>
                <a:schemeClr val="accent2"/>
              </a:buClr>
              <a:buNone/>
            </a:pPr>
            <a:endParaRPr lang="el-GR" sz="100" b="1" dirty="0"/>
          </a:p>
          <a:p>
            <a:pPr marL="0" lvl="0" indent="0" algn="just">
              <a:spcAft>
                <a:spcPts val="800"/>
              </a:spcAft>
              <a:buClr>
                <a:schemeClr val="accent2"/>
              </a:buClr>
              <a:buNone/>
            </a:pPr>
            <a:endParaRPr lang="el-GR" sz="2400" b="1" dirty="0"/>
          </a:p>
          <a:p>
            <a:pPr marL="0" lvl="0" indent="0" algn="just">
              <a:spcAft>
                <a:spcPts val="800"/>
              </a:spcAft>
              <a:buClr>
                <a:schemeClr val="accent2"/>
              </a:buClr>
              <a:buNone/>
            </a:pPr>
            <a:r>
              <a:rPr lang="el-GR" sz="2400" b="1" dirty="0"/>
              <a:t>Πώς καταλαβαίνουμε αν εντοπίζεται αυτή η κατηγορία σε ένα κείμενο</a:t>
            </a:r>
            <a:r>
              <a:rPr lang="el-GR" sz="2400" dirty="0"/>
              <a:t>;</a:t>
            </a:r>
            <a:endParaRPr lang="el-GR" sz="2400" dirty="0"/>
          </a:p>
          <a:p>
            <a:pPr marL="808355" lvl="0" indent="-363855" algn="just">
              <a:spcAft>
                <a:spcPts val="800"/>
              </a:spcAft>
              <a:buClr>
                <a:schemeClr val="accent2"/>
              </a:buClr>
              <a:buFont typeface="Wingdings" panose="05000000000000000000" pitchFamily="2" charset="2"/>
              <a:buChar char="ü"/>
            </a:pPr>
            <a:r>
              <a:rPr lang="el-GR" sz="2400" dirty="0"/>
              <a:t>Θα μπορούσαμε να αναρωτηθούμε αν στο κείμενο υπαγορεύεται στους/στις μετανάστες/</a:t>
            </a:r>
            <a:r>
              <a:rPr lang="el-GR" sz="2400" dirty="0" err="1"/>
              <a:t>τριες</a:t>
            </a:r>
            <a:r>
              <a:rPr lang="el-GR" sz="2400" dirty="0"/>
              <a:t> και πρόσφυγες/</a:t>
            </a:r>
            <a:r>
              <a:rPr lang="el-GR" sz="2400" dirty="0" err="1"/>
              <a:t>ισσες</a:t>
            </a:r>
            <a:r>
              <a:rPr lang="el-GR" sz="2400" dirty="0"/>
              <a:t> να υιοθετήσουν τις αξίες, τις συνήθειες, τις πεποιθήσεις και τις συμπεριφορές των </a:t>
            </a:r>
            <a:r>
              <a:rPr lang="el-GR" sz="2400" dirty="0" err="1"/>
              <a:t>πλειονοτικών</a:t>
            </a:r>
            <a:r>
              <a:rPr lang="el-GR" sz="2400" dirty="0"/>
              <a:t>.</a:t>
            </a:r>
            <a:endParaRPr lang="el-G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7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a:t>
            </a:r>
            <a:endParaRPr lang="el-GR" sz="800" b="1" dirty="0">
              <a:solidFill>
                <a:schemeClr val="bg1"/>
              </a:solidFill>
            </a:endParaRPr>
          </a:p>
          <a:p>
            <a:pPr marL="0" lvl="0" indent="0" algn="just">
              <a:spcAft>
                <a:spcPts val="800"/>
              </a:spcAft>
              <a:buClr>
                <a:schemeClr val="accent2"/>
              </a:buClr>
              <a:buNone/>
            </a:pPr>
            <a:endParaRPr lang="el-GR" sz="100" b="1" dirty="0"/>
          </a:p>
          <a:p>
            <a:pPr marL="444500" lvl="0" indent="0" algn="just">
              <a:spcAft>
                <a:spcPts val="800"/>
              </a:spcAft>
              <a:buClr>
                <a:schemeClr val="accent2"/>
              </a:buClr>
              <a:buNone/>
            </a:pPr>
            <a:endParaRPr lang="el-GR" sz="2400" dirty="0"/>
          </a:p>
          <a:p>
            <a:pPr marL="787400" lvl="0" indent="-342900" algn="just">
              <a:spcAft>
                <a:spcPts val="800"/>
              </a:spcAft>
              <a:buClr>
                <a:schemeClr val="accent2"/>
              </a:buClr>
              <a:buFont typeface="Wingdings" panose="05000000000000000000" pitchFamily="2" charset="2"/>
              <a:buChar char="§"/>
            </a:pPr>
            <a:r>
              <a:rPr lang="el-GR" sz="2400" dirty="0"/>
              <a:t>2 υποκατηγορίες ανίχνευσης ρατσισμού:</a:t>
            </a:r>
            <a:endParaRPr lang="el-GR" sz="2400" dirty="0"/>
          </a:p>
          <a:p>
            <a:pPr marL="981075" lvl="0" indent="-266700" algn="just">
              <a:spcAft>
                <a:spcPts val="800"/>
              </a:spcAft>
              <a:buClr>
                <a:schemeClr val="accent2"/>
              </a:buClr>
              <a:buFont typeface="Courier New" panose="02070309020205020404" pitchFamily="49" charset="0"/>
              <a:buChar char="o"/>
            </a:pPr>
            <a:r>
              <a:rPr lang="el-GR" sz="2400" i="1" dirty="0"/>
              <a:t>Ασθενής αφομοίωση</a:t>
            </a:r>
            <a:endParaRPr lang="el-GR" sz="2400" i="1" dirty="0"/>
          </a:p>
          <a:p>
            <a:pPr marL="981075" lvl="0" indent="-266700" algn="just">
              <a:spcAft>
                <a:spcPts val="800"/>
              </a:spcAft>
              <a:buClr>
                <a:schemeClr val="accent2"/>
              </a:buClr>
              <a:buFont typeface="Courier New" panose="02070309020205020404" pitchFamily="49" charset="0"/>
              <a:buChar char="o"/>
            </a:pPr>
            <a:r>
              <a:rPr lang="el-GR" sz="2400" i="1" dirty="0"/>
              <a:t>Ισχυρή αφομοίωση</a:t>
            </a:r>
            <a:endParaRPr lang="el-GR" sz="2400"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Ασθενής αφομοίωση</a:t>
            </a:r>
            <a:endParaRPr lang="el-GR" b="1" i="1" dirty="0">
              <a:solidFill>
                <a:schemeClr val="bg1"/>
              </a:solidFill>
            </a:endParaRPr>
          </a:p>
          <a:p>
            <a:pPr marL="109855" indent="0" algn="just" fontAlgn="auto">
              <a:spcAft>
                <a:spcPts val="0"/>
              </a:spcAft>
              <a:buClr>
                <a:schemeClr val="accent2"/>
              </a:buClr>
              <a:buNone/>
              <a:defRPr/>
            </a:pP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r>
              <a:rPr lang="el-GR" sz="2400" b="1" dirty="0"/>
              <a:t>Πώς καταλαβαίνουμε αν εντοπίζεται αυτή η υποκατηγορία σε ένα κείμενο;</a:t>
            </a:r>
            <a:endParaRPr lang="el-GR" sz="2400" b="1" dirty="0"/>
          </a:p>
          <a:p>
            <a:pPr marL="342900" lvl="0" indent="-342900" algn="just">
              <a:spcAft>
                <a:spcPts val="800"/>
              </a:spcAft>
              <a:buClr>
                <a:schemeClr val="accent2"/>
              </a:buClr>
              <a:buFont typeface="Wingdings" panose="05000000000000000000" pitchFamily="2" charset="2"/>
              <a:buChar char="ü"/>
            </a:pPr>
            <a:endParaRPr lang="el-GR" sz="2400" dirty="0"/>
          </a:p>
          <a:p>
            <a:pPr marL="342900" lvl="0" indent="-342900" algn="just">
              <a:spcAft>
                <a:spcPts val="800"/>
              </a:spcAft>
              <a:buClr>
                <a:schemeClr val="accent2"/>
              </a:buClr>
              <a:buFont typeface="Wingdings" panose="05000000000000000000" pitchFamily="2" charset="2"/>
              <a:buChar char="ü"/>
            </a:pPr>
            <a:r>
              <a:rPr lang="el-GR" sz="2400" dirty="0"/>
              <a:t>Θα μπορούσαμε να αναρωτηθούμε αν στο κείμενο που χρησιμοποιούνται όροι όπως «ένταξη/ενσωμάτωση» ή «εντάσσω/ενσωματώνω» διασαφηνίζεται τι ακριβώς σημαίνουν αυτοί οι όροι και με ποιες προϋποθέσεις οι μετανάστες/</a:t>
            </a:r>
            <a:r>
              <a:rPr lang="el-GR" sz="2400" dirty="0" err="1"/>
              <a:t>τριες</a:t>
            </a:r>
            <a:r>
              <a:rPr lang="el-GR" sz="2400" dirty="0"/>
              <a:t> και πρόσφυγες/</a:t>
            </a:r>
            <a:r>
              <a:rPr lang="el-GR" sz="2400" dirty="0" err="1"/>
              <a:t>ισσες</a:t>
            </a:r>
            <a:r>
              <a:rPr lang="el-GR" sz="2400" dirty="0"/>
              <a:t> θα γίνουν αποδεκτοί/</a:t>
            </a:r>
            <a:r>
              <a:rPr lang="el-GR" sz="2400" dirty="0" err="1"/>
              <a:t>ές</a:t>
            </a:r>
            <a:r>
              <a:rPr lang="el-GR" sz="2400" dirty="0"/>
              <a:t> και θα ενσωματωθούν στην κοινωνία υποδοχής.</a:t>
            </a:r>
            <a:endParaRPr lang="el-G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Ασθενής αφομοίωση</a:t>
            </a:r>
            <a:endParaRPr lang="el-GR" b="1" i="1" dirty="0">
              <a:solidFill>
                <a:schemeClr val="bg1"/>
              </a:solidFill>
            </a:endParaRPr>
          </a:p>
          <a:p>
            <a:pPr marL="109855" indent="0" algn="just" fontAlgn="auto">
              <a:spcAft>
                <a:spcPts val="0"/>
              </a:spcAft>
              <a:buClr>
                <a:schemeClr val="accent2"/>
              </a:buClr>
              <a:buNone/>
              <a:defRPr/>
            </a:pP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r>
              <a:rPr lang="el-GR" sz="2400" b="1" dirty="0"/>
              <a:t>Πώς καταλαβαίνουμε αν εντοπίζεται αυτή η υποκατηγορία σε ένα κείμενο;</a:t>
            </a:r>
            <a:endParaRPr lang="el-GR" sz="2400" b="1" dirty="0"/>
          </a:p>
          <a:p>
            <a:pPr marL="342900" lvl="0" indent="-342900" algn="just">
              <a:spcAft>
                <a:spcPts val="800"/>
              </a:spcAft>
              <a:buClr>
                <a:schemeClr val="accent2"/>
              </a:buClr>
              <a:buFont typeface="Wingdings" panose="05000000000000000000" pitchFamily="2" charset="2"/>
              <a:buChar char="ü"/>
            </a:pPr>
            <a:r>
              <a:rPr lang="el-GR" sz="2400" dirty="0"/>
              <a:t>Επιπλέον, θα μπορούσαμε να αναρωτηθούμε αν το κείμενο, χωρίς να αναφέρει το πώς και αν θα διαφυλαχτούν οι ιδιαίτερες ταυτότητες των μεταναστών/τριών και προσφύγων/</a:t>
            </a:r>
            <a:r>
              <a:rPr lang="el-GR" sz="2400" dirty="0" err="1"/>
              <a:t>ισσών</a:t>
            </a:r>
            <a:r>
              <a:rPr lang="el-GR" sz="2400" dirty="0"/>
              <a:t>, προτρέπει τους/τις αναγνώστες/</a:t>
            </a:r>
            <a:r>
              <a:rPr lang="el-GR" sz="2400" dirty="0" err="1"/>
              <a:t>τριες</a:t>
            </a:r>
            <a:r>
              <a:rPr lang="el-GR" sz="2400" dirty="0"/>
              <a:t> να μην έχουν ρατσιστικές στάσεις λόγω: </a:t>
            </a:r>
            <a:endParaRPr lang="el-GR" sz="2400" dirty="0"/>
          </a:p>
          <a:p>
            <a:pPr marL="984250" lvl="0" indent="0" algn="just">
              <a:spcAft>
                <a:spcPts val="800"/>
              </a:spcAft>
              <a:buClr>
                <a:schemeClr val="accent2"/>
              </a:buClr>
              <a:buNone/>
            </a:pPr>
            <a:r>
              <a:rPr lang="el-GR" sz="2400" dirty="0"/>
              <a:t>α) της μεταναστευτικής εμπειρίας των Ελλήνων/</a:t>
            </a:r>
            <a:r>
              <a:rPr lang="el-GR" sz="2400" dirty="0" err="1"/>
              <a:t>ίδων</a:t>
            </a:r>
            <a:r>
              <a:rPr lang="el-GR" sz="2400" dirty="0"/>
              <a:t> και του ρατσισμού που έχουν βιώσει στο παρελθόν και </a:t>
            </a:r>
            <a:endParaRPr lang="el-GR" sz="2400" dirty="0"/>
          </a:p>
          <a:p>
            <a:pPr marL="984250" lvl="0" indent="0" algn="just">
              <a:spcAft>
                <a:spcPts val="800"/>
              </a:spcAft>
              <a:buClr>
                <a:schemeClr val="accent2"/>
              </a:buClr>
              <a:buNone/>
            </a:pPr>
            <a:r>
              <a:rPr lang="el-GR" sz="2400" dirty="0"/>
              <a:t>β) του μακροπρόθεσμου οφέλους που μπορεί να έχει η ελληνική κοινωνία από την ένταξή τους.</a:t>
            </a:r>
            <a:endParaRPr lang="el-G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Ασθενής αφομοίωση</a:t>
            </a:r>
            <a:endParaRPr lang="el-GR" b="1" i="1" dirty="0">
              <a:solidFill>
                <a:schemeClr val="bg1"/>
              </a:solidFill>
            </a:endParaRPr>
          </a:p>
          <a:p>
            <a:pPr marL="0" lvl="0" indent="0" algn="just">
              <a:spcAft>
                <a:spcPts val="800"/>
              </a:spcAft>
              <a:buClr>
                <a:schemeClr val="accent2"/>
              </a:buClr>
              <a:buNone/>
            </a:pPr>
            <a:r>
              <a:rPr lang="el-GR" sz="100" b="1" i="1" dirty="0" err="1"/>
              <a:t>Μμμ</a:t>
            </a:r>
            <a:endParaRPr lang="el-GR" sz="100" b="1" i="1" dirty="0"/>
          </a:p>
          <a:p>
            <a:pPr marL="363855" lvl="0" indent="-363855" algn="just">
              <a:spcAft>
                <a:spcPts val="800"/>
              </a:spcAft>
              <a:buClr>
                <a:schemeClr val="accent2"/>
              </a:buClr>
              <a:buFont typeface="Courier New" panose="02070309020205020404" pitchFamily="49" charset="0"/>
              <a:buChar char="o"/>
            </a:pPr>
            <a:endParaRPr lang="el-GR" sz="2400" i="1" dirty="0"/>
          </a:p>
          <a:p>
            <a:pPr marL="0" lvl="0" indent="0" algn="just">
              <a:spcAft>
                <a:spcPts val="800"/>
              </a:spcAft>
              <a:buClr>
                <a:schemeClr val="accent2"/>
              </a:buClr>
              <a:buNone/>
            </a:pPr>
            <a:r>
              <a:rPr lang="el-GR" sz="2400" b="1" dirty="0"/>
              <a:t>Ποια γλωσσικά μέσα χρησιμοποιούνται</a:t>
            </a:r>
            <a:r>
              <a:rPr lang="el-GR" sz="2400" dirty="0"/>
              <a:t>;</a:t>
            </a:r>
            <a:endParaRPr lang="el-GR" sz="2400" i="1" dirty="0"/>
          </a:p>
          <a:p>
            <a:pPr marL="713105" lvl="0" indent="-349250" algn="just">
              <a:spcAft>
                <a:spcPts val="800"/>
              </a:spcAft>
              <a:buClr>
                <a:schemeClr val="accent2"/>
              </a:buClr>
              <a:buFont typeface="Wingdings" panose="05000000000000000000" pitchFamily="2" charset="2"/>
              <a:buChar char="ü"/>
            </a:pPr>
            <a:r>
              <a:rPr lang="el-GR" sz="2400" dirty="0"/>
              <a:t>Ουσιαστικά που δηλώνουν αφομοιωτικές διαδικασίες (π.χ. </a:t>
            </a:r>
            <a:r>
              <a:rPr lang="el-GR" sz="2400" i="1" dirty="0"/>
              <a:t>ένταξη, ενσωμάτωση</a:t>
            </a:r>
            <a:r>
              <a:rPr lang="el-GR" sz="2400" dirty="0"/>
              <a:t>) και έχουν ως αντικείμενο τους/τις μετανάστες/</a:t>
            </a:r>
            <a:r>
              <a:rPr lang="el-GR" sz="2400" dirty="0" err="1"/>
              <a:t>τριες</a:t>
            </a:r>
            <a:r>
              <a:rPr lang="el-GR" sz="2400" dirty="0"/>
              <a:t> και πρόσφυγες/</a:t>
            </a:r>
            <a:r>
              <a:rPr lang="el-GR" sz="2400" dirty="0" err="1"/>
              <a:t>ισσες</a:t>
            </a:r>
            <a:r>
              <a:rPr lang="el-GR" sz="2400" dirty="0"/>
              <a:t>, χωρίς ρητή αναφορά στο υποκείμενο της ενέργειας (π.χ. </a:t>
            </a:r>
            <a:r>
              <a:rPr lang="el-GR" sz="2400" i="1" dirty="0"/>
              <a:t>πολιτικές κοινωνικής ενσωμάτωσης των </a:t>
            </a:r>
            <a:r>
              <a:rPr lang="el-GR" sz="2400" i="1" dirty="0" err="1"/>
              <a:t>ασυλούχων</a:t>
            </a:r>
            <a:r>
              <a:rPr lang="el-GR" sz="2400" dirty="0"/>
              <a:t>)</a:t>
            </a:r>
            <a:endParaRPr lang="el-GR" sz="2400" dirty="0"/>
          </a:p>
          <a:p>
            <a:pPr marL="713105" lvl="0" indent="-349250" algn="just">
              <a:spcAft>
                <a:spcPts val="800"/>
              </a:spcAft>
              <a:buClr>
                <a:schemeClr val="accent2"/>
              </a:buClr>
              <a:buFont typeface="Wingdings" panose="05000000000000000000" pitchFamily="2" charset="2"/>
              <a:buChar char="ü"/>
            </a:pPr>
            <a:r>
              <a:rPr lang="el-GR" sz="2400" i="1" dirty="0"/>
              <a:t>Πρέπει να +</a:t>
            </a:r>
            <a:r>
              <a:rPr lang="el-GR" sz="2400" dirty="0"/>
              <a:t> ρήματα ενέργειας (π.χ. </a:t>
            </a:r>
            <a:r>
              <a:rPr lang="el-GR" sz="2400" i="1" dirty="0"/>
              <a:t>εντάσσω, ενσωματώνω</a:t>
            </a:r>
            <a:r>
              <a:rPr lang="el-GR" sz="2400" dirty="0"/>
              <a:t>) σε παθητική σύνταξη με απαλοιφή του ποιητικού αιτίου (π.χ. </a:t>
            </a:r>
            <a:r>
              <a:rPr lang="el-GR" sz="2400" i="1" dirty="0"/>
              <a:t>Αυτοί θα πρέπει να ενσωματωθούν οργανικά και παραγωγικά στις κοινωνίες μας</a:t>
            </a:r>
            <a:r>
              <a:rPr lang="el-GR" sz="2400" dirty="0"/>
              <a:t>.)</a:t>
            </a:r>
            <a:endParaRPr lang="el-GR" sz="2400" dirty="0"/>
          </a:p>
          <a:p>
            <a:pPr marL="713105" lvl="0" indent="-349250" algn="just">
              <a:spcAft>
                <a:spcPts val="800"/>
              </a:spcAft>
              <a:buClr>
                <a:schemeClr val="accent2"/>
              </a:buClr>
              <a:buFont typeface="Wingdings" panose="05000000000000000000" pitchFamily="2" charset="2"/>
              <a:buChar char="ü"/>
            </a:pPr>
            <a:r>
              <a:rPr lang="el-GR" sz="2400" dirty="0"/>
              <a:t>Γενικόλογη αναφορά σε κρατικούς/θεσμικούς μηχανισμούς ένταξης/ενσωμάτωσης, όπως </a:t>
            </a:r>
            <a:r>
              <a:rPr lang="el-GR" sz="2400" i="1" dirty="0"/>
              <a:t>εργασία, υγεία, εκπαίδευση, στέγαση</a:t>
            </a:r>
            <a:r>
              <a:rPr lang="el-GR" sz="2400" dirty="0"/>
              <a:t>.</a:t>
            </a: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Ασθενής αφομοίωση</a:t>
            </a: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363855" lvl="0" indent="-363855" algn="just">
              <a:spcAft>
                <a:spcPts val="800"/>
              </a:spcAft>
              <a:buClr>
                <a:schemeClr val="accent2"/>
              </a:buClr>
              <a:buFont typeface="Courier New" panose="02070309020205020404" pitchFamily="49" charset="0"/>
              <a:buChar char="o"/>
            </a:pPr>
            <a:endParaRPr lang="el-GR" sz="2400" i="1" dirty="0"/>
          </a:p>
          <a:p>
            <a:pPr marL="0" lvl="0" indent="0" algn="just">
              <a:spcAft>
                <a:spcPts val="800"/>
              </a:spcAft>
              <a:buClr>
                <a:schemeClr val="accent2"/>
              </a:buClr>
              <a:buNone/>
            </a:pPr>
            <a:r>
              <a:rPr lang="el-GR" sz="2400" b="1" dirty="0"/>
              <a:t>Ποια γλωσσικά μέσα χρησιμοποιούνται</a:t>
            </a:r>
            <a:r>
              <a:rPr lang="el-GR" sz="2400" dirty="0"/>
              <a:t>;</a:t>
            </a:r>
            <a:endParaRPr lang="el-GR" sz="2400" i="1" dirty="0"/>
          </a:p>
          <a:p>
            <a:pPr marL="720725" lvl="0" indent="-368300" algn="just">
              <a:spcAft>
                <a:spcPts val="800"/>
              </a:spcAft>
              <a:buClr>
                <a:schemeClr val="accent2"/>
              </a:buClr>
              <a:buFont typeface="Wingdings" panose="05000000000000000000" pitchFamily="2" charset="2"/>
              <a:buChar char="ü"/>
            </a:pPr>
            <a:r>
              <a:rPr lang="el-GR" sz="2400" dirty="0"/>
              <a:t>Επιχειρήματα βασισμένα σε ιστορικά γεγονότα από τη μεταναστευτική εμπειρία των Ελλήνων/ίδιων.</a:t>
            </a:r>
            <a:endParaRPr lang="el-GR" sz="2400" dirty="0"/>
          </a:p>
          <a:p>
            <a:pPr marL="352425" lvl="0" indent="0" algn="just">
              <a:spcAft>
                <a:spcPts val="800"/>
              </a:spcAft>
              <a:buClr>
                <a:schemeClr val="accent2"/>
              </a:buClr>
              <a:buNone/>
            </a:pPr>
            <a:r>
              <a:rPr lang="el-GR" sz="2400" dirty="0"/>
              <a:t>Τέτοιου είδους ιστορικά επιχειρήματα φέρουν αφομοιωτικές συνδηλώσεις. Αυτό μπορεί να γίνει κατανοητό μέσα από τον ακόλουθο συλλογισμό: </a:t>
            </a:r>
            <a:endParaRPr lang="el-GR" sz="2400" dirty="0"/>
          </a:p>
          <a:p>
            <a:pPr marL="352425" lvl="0" indent="0" algn="just">
              <a:spcAft>
                <a:spcPts val="800"/>
              </a:spcAft>
              <a:buClr>
                <a:schemeClr val="accent2"/>
              </a:buClr>
              <a:buNone/>
            </a:pPr>
            <a:r>
              <a:rPr lang="el-GR" sz="2400" dirty="0"/>
              <a:t>«Όταν ήμασταν μετανάστες/</a:t>
            </a:r>
            <a:r>
              <a:rPr lang="el-GR" sz="2400" dirty="0" err="1"/>
              <a:t>τριες</a:t>
            </a:r>
            <a:r>
              <a:rPr lang="el-GR" sz="2400" dirty="0"/>
              <a:t>, αφομοιωθήκαμε στην τοπική κοινωνία και γίναμε τελικά αποδεκτοί/</a:t>
            </a:r>
            <a:r>
              <a:rPr lang="el-GR" sz="2400" dirty="0" err="1"/>
              <a:t>ές</a:t>
            </a:r>
            <a:r>
              <a:rPr lang="el-GR" sz="2400" dirty="0"/>
              <a:t>. Με τον ίδιο τρόπο θα αφομοιωθούν και οι σημερινοί/</a:t>
            </a:r>
            <a:r>
              <a:rPr lang="el-GR" sz="2400" dirty="0" err="1"/>
              <a:t>ές</a:t>
            </a:r>
            <a:r>
              <a:rPr lang="el-GR" sz="2400" dirty="0"/>
              <a:t> μετανάστες/</a:t>
            </a:r>
            <a:r>
              <a:rPr lang="el-GR" sz="2400" dirty="0" err="1"/>
              <a:t>τριες</a:t>
            </a:r>
            <a:r>
              <a:rPr lang="el-GR" sz="2400" dirty="0"/>
              <a:t> και πρόσφυγες/</a:t>
            </a:r>
            <a:r>
              <a:rPr lang="el-GR" sz="2400" dirty="0" err="1"/>
              <a:t>ισσες</a:t>
            </a:r>
            <a:r>
              <a:rPr lang="el-GR" sz="2400" dirty="0"/>
              <a:t> και θα γίνουν αποδεκτοί/</a:t>
            </a:r>
            <a:r>
              <a:rPr lang="el-GR" sz="2400" dirty="0" err="1"/>
              <a:t>ές</a:t>
            </a:r>
            <a:r>
              <a:rPr lang="el-GR" sz="2400" dirty="0"/>
              <a:t>» (βλ. </a:t>
            </a:r>
            <a:r>
              <a:rPr lang="el-GR" sz="2400" dirty="0" err="1"/>
              <a:t>Tsakona</a:t>
            </a:r>
            <a:r>
              <a:rPr lang="el-GR" sz="2400" dirty="0"/>
              <a:t> κ.ά. 2020: 249-250)</a:t>
            </a: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Ασθενής αφομοίωση</a:t>
            </a:r>
            <a:endParaRPr lang="el-GR" b="1" i="1" dirty="0">
              <a:solidFill>
                <a:schemeClr val="bg1"/>
              </a:solidFill>
            </a:endParaRPr>
          </a:p>
          <a:p>
            <a:pPr marL="0" lvl="0" indent="0" algn="just">
              <a:spcAft>
                <a:spcPts val="800"/>
              </a:spcAft>
              <a:buClr>
                <a:schemeClr val="accent2"/>
              </a:buClr>
              <a:buNone/>
            </a:pPr>
            <a:r>
              <a:rPr lang="el-GR" sz="100" b="1" i="1" dirty="0" err="1"/>
              <a:t>Μμμ</a:t>
            </a:r>
            <a:endParaRPr lang="el-GR" sz="100" b="1" i="1" dirty="0"/>
          </a:p>
          <a:p>
            <a:pPr marL="363855" lvl="0" indent="-363855" algn="just">
              <a:spcAft>
                <a:spcPts val="800"/>
              </a:spcAft>
              <a:buClr>
                <a:schemeClr val="accent2"/>
              </a:buClr>
              <a:buFont typeface="Courier New" panose="02070309020205020404" pitchFamily="49" charset="0"/>
              <a:buChar char="o"/>
            </a:pPr>
            <a:endParaRPr lang="el-GR" sz="2400" i="1" dirty="0"/>
          </a:p>
          <a:p>
            <a:pPr marL="0" lvl="0" indent="0" algn="just">
              <a:spcAft>
                <a:spcPts val="800"/>
              </a:spcAft>
              <a:buClr>
                <a:schemeClr val="accent2"/>
              </a:buClr>
              <a:buNone/>
            </a:pPr>
            <a:r>
              <a:rPr lang="el-GR" sz="2400" b="1" dirty="0"/>
              <a:t>Ποια γλωσσικά μέσα χρησιμοποιούνται</a:t>
            </a:r>
            <a:r>
              <a:rPr lang="el-GR" sz="2400" dirty="0"/>
              <a:t>;</a:t>
            </a:r>
            <a:endParaRPr lang="el-GR" sz="2400" i="1" dirty="0"/>
          </a:p>
          <a:p>
            <a:pPr marL="720725" lvl="0" indent="-368300" algn="just">
              <a:spcAft>
                <a:spcPts val="800"/>
              </a:spcAft>
              <a:buClr>
                <a:schemeClr val="accent2"/>
              </a:buClr>
              <a:buFont typeface="Wingdings" panose="05000000000000000000" pitchFamily="2" charset="2"/>
              <a:buChar char="ü"/>
            </a:pPr>
            <a:r>
              <a:rPr lang="el-GR" sz="2400" dirty="0"/>
              <a:t>Επιχειρήματα βασισμένα στο όφελος που θα έχει μακροπρόθεσμα η ελληνική κοινωνία από την παρουσία των μεταναστών/τριών και προσφύγων/</a:t>
            </a:r>
            <a:r>
              <a:rPr lang="el-GR" sz="2400" dirty="0" err="1"/>
              <a:t>ισσών</a:t>
            </a:r>
            <a:r>
              <a:rPr lang="el-GR" sz="2400" dirty="0"/>
              <a:t>, τα οποία φέρουν αφομοιωτικές συνδηλώσεις (π.χ. </a:t>
            </a:r>
            <a:r>
              <a:rPr lang="el-GR" sz="2400" i="1" dirty="0"/>
              <a:t>Αν αφομοιωθούν οι μετανάστες/πρόσφυγες μπορούν να ωφελήσουν την κοινωνία</a:t>
            </a:r>
            <a:r>
              <a:rPr lang="el-GR" sz="2400" dirty="0"/>
              <a:t>) </a:t>
            </a:r>
            <a:endParaRPr lang="el-GR" sz="2400" dirty="0"/>
          </a:p>
          <a:p>
            <a:pPr marL="720725" lvl="0" indent="-368300" algn="just">
              <a:spcAft>
                <a:spcPts val="800"/>
              </a:spcAft>
              <a:buClr>
                <a:schemeClr val="accent2"/>
              </a:buClr>
              <a:buFont typeface="Wingdings" panose="05000000000000000000" pitchFamily="2" charset="2"/>
              <a:buChar char="ü"/>
            </a:pPr>
            <a:endParaRPr lang="el-GR" sz="2400" dirty="0"/>
          </a:p>
          <a:p>
            <a:pPr marL="720725" lvl="0" indent="-368300" algn="just">
              <a:spcAft>
                <a:spcPts val="800"/>
              </a:spcAft>
              <a:buClr>
                <a:schemeClr val="accent2"/>
              </a:buClr>
              <a:buFont typeface="Wingdings" panose="05000000000000000000" pitchFamily="2" charset="2"/>
              <a:buChar char="ü"/>
            </a:pPr>
            <a:r>
              <a:rPr lang="el-GR" sz="2400" dirty="0"/>
              <a:t>Θετικά φορτισμένο λεξιλόγιο σε σχέση με τις διαδικασίες ένταξης/ενσωμάτωσης (π.χ. </a:t>
            </a:r>
            <a:r>
              <a:rPr lang="el-GR" sz="2400" i="1" dirty="0"/>
              <a:t>τα σχολεία είναι ο καλύτερος μηχανισμός προσαρμογής και κοινωνικοποίησης ενός παιδιού</a:t>
            </a:r>
            <a:r>
              <a:rPr lang="el-GR" sz="2400" dirty="0"/>
              <a:t>)</a:t>
            </a: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40768"/>
            <a:ext cx="12099696" cy="5576317"/>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Ασθενής αφομοίωση</a:t>
            </a: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endParaRPr lang="el-GR" sz="2400" dirty="0"/>
          </a:p>
          <a:p>
            <a:pPr marL="0" lvl="0" indent="0" algn="just">
              <a:spcAft>
                <a:spcPts val="800"/>
              </a:spcAft>
              <a:buClr>
                <a:schemeClr val="accent2"/>
              </a:buClr>
              <a:buNone/>
            </a:pPr>
            <a:endParaRPr lang="el-GR" sz="2400" dirty="0"/>
          </a:p>
        </p:txBody>
      </p:sp>
      <p:pic>
        <p:nvPicPr>
          <p:cNvPr id="5" name="Εικόνα 4"/>
          <p:cNvPicPr>
            <a:picLocks noChangeAspect="1"/>
          </p:cNvPicPr>
          <p:nvPr/>
        </p:nvPicPr>
        <p:blipFill>
          <a:blip r:embed="rId1"/>
          <a:stretch>
            <a:fillRect/>
          </a:stretch>
        </p:blipFill>
        <p:spPr>
          <a:xfrm>
            <a:off x="1271464" y="2538225"/>
            <a:ext cx="9649071" cy="3240488"/>
          </a:xfrm>
          <a:prstGeom prst="rect">
            <a:avLst/>
          </a:prstGeom>
        </p:spPr>
      </p:pic>
      <p:sp>
        <p:nvSpPr>
          <p:cNvPr id="6" name="Οβάλ 5"/>
          <p:cNvSpPr/>
          <p:nvPr/>
        </p:nvSpPr>
        <p:spPr>
          <a:xfrm>
            <a:off x="1559496" y="2636910"/>
            <a:ext cx="8788719" cy="68021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p:cNvSpPr/>
          <p:nvPr/>
        </p:nvSpPr>
        <p:spPr>
          <a:xfrm>
            <a:off x="3655579" y="2656729"/>
            <a:ext cx="2808312" cy="68022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ύγραμμο βέλος σύνδεσης 13"/>
          <p:cNvCxnSpPr/>
          <p:nvPr/>
        </p:nvCxnSpPr>
        <p:spPr>
          <a:xfrm flipH="1">
            <a:off x="1181589" y="3161417"/>
            <a:ext cx="1202526" cy="1926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725" y="5161443"/>
            <a:ext cx="2835345" cy="1631216"/>
          </a:xfrm>
          <a:prstGeom prst="rect">
            <a:avLst/>
          </a:prstGeom>
          <a:noFill/>
        </p:spPr>
        <p:txBody>
          <a:bodyPr wrap="square" rtlCol="0">
            <a:spAutoFit/>
          </a:bodyPr>
          <a:lstStyle/>
          <a:p>
            <a:r>
              <a:rPr lang="el-GR" sz="2000" dirty="0"/>
              <a:t>Γενικόλογη αναφορά σε κρατικούς/θεσμικούς μηχανισμούς ένταξης/ενσωμάτωσης</a:t>
            </a:r>
            <a:endParaRPr lang="el-GR" sz="2000" dirty="0"/>
          </a:p>
        </p:txBody>
      </p:sp>
      <p:cxnSp>
        <p:nvCxnSpPr>
          <p:cNvPr id="20" name="Ευθύγραμμο βέλος σύνδεσης 19"/>
          <p:cNvCxnSpPr/>
          <p:nvPr/>
        </p:nvCxnSpPr>
        <p:spPr>
          <a:xfrm>
            <a:off x="4871864" y="3017933"/>
            <a:ext cx="1224135" cy="2845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59705" y="5837798"/>
            <a:ext cx="5018074" cy="707886"/>
          </a:xfrm>
          <a:prstGeom prst="rect">
            <a:avLst/>
          </a:prstGeom>
          <a:noFill/>
        </p:spPr>
        <p:txBody>
          <a:bodyPr wrap="square" rtlCol="0">
            <a:spAutoFit/>
          </a:bodyPr>
          <a:lstStyle/>
          <a:p>
            <a:r>
              <a:rPr lang="el-GR" sz="2000" dirty="0"/>
              <a:t>Θετικά φορτισμένο λεξιλόγιο σε σχέση με τις διαδικασίες ένταξης/ενσωμάτωσης</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40768"/>
            <a:ext cx="12099696" cy="5576317"/>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Ασθενής αφομοίωση</a:t>
            </a: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endParaRPr lang="el-GR" sz="2400" dirty="0"/>
          </a:p>
          <a:p>
            <a:pPr marL="0" lvl="0" indent="0" algn="just">
              <a:spcAft>
                <a:spcPts val="800"/>
              </a:spcAft>
              <a:buClr>
                <a:schemeClr val="accent2"/>
              </a:buClr>
              <a:buNone/>
            </a:pPr>
            <a:endParaRPr lang="el-GR" sz="2400" dirty="0"/>
          </a:p>
        </p:txBody>
      </p:sp>
      <p:pic>
        <p:nvPicPr>
          <p:cNvPr id="8" name="Εικόνα 7"/>
          <p:cNvPicPr>
            <a:picLocks noChangeAspect="1"/>
          </p:cNvPicPr>
          <p:nvPr/>
        </p:nvPicPr>
        <p:blipFill>
          <a:blip r:embed="rId1"/>
          <a:stretch>
            <a:fillRect/>
          </a:stretch>
        </p:blipFill>
        <p:spPr>
          <a:xfrm>
            <a:off x="1163452" y="2943722"/>
            <a:ext cx="9865096" cy="4032448"/>
          </a:xfrm>
          <a:prstGeom prst="rect">
            <a:avLst/>
          </a:prstGeom>
        </p:spPr>
      </p:pic>
      <p:cxnSp>
        <p:nvCxnSpPr>
          <p:cNvPr id="10" name="Ευθεία γραμμή σύνδεσης 9"/>
          <p:cNvCxnSpPr/>
          <p:nvPr/>
        </p:nvCxnSpPr>
        <p:spPr>
          <a:xfrm>
            <a:off x="6960096" y="3677430"/>
            <a:ext cx="302433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Ευθεία γραμμή σύνδεσης 10"/>
          <p:cNvCxnSpPr/>
          <p:nvPr/>
        </p:nvCxnSpPr>
        <p:spPr>
          <a:xfrm>
            <a:off x="1271464" y="4005064"/>
            <a:ext cx="2304256" cy="0"/>
          </a:xfrm>
          <a:prstGeom prst="line">
            <a:avLst/>
          </a:prstGeom>
        </p:spPr>
        <p:style>
          <a:lnRef idx="2">
            <a:schemeClr val="accent4"/>
          </a:lnRef>
          <a:fillRef idx="0">
            <a:schemeClr val="accent4"/>
          </a:fillRef>
          <a:effectRef idx="1">
            <a:schemeClr val="accent4"/>
          </a:effectRef>
          <a:fontRef idx="minor">
            <a:schemeClr val="tx1"/>
          </a:fontRef>
        </p:style>
      </p:cxnSp>
      <p:sp>
        <p:nvSpPr>
          <p:cNvPr id="15" name="TextBox 14"/>
          <p:cNvSpPr txBox="1"/>
          <p:nvPr/>
        </p:nvSpPr>
        <p:spPr>
          <a:xfrm>
            <a:off x="6456040" y="3245382"/>
            <a:ext cx="504056" cy="3693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dirty="0"/>
              <a:t>Π2</a:t>
            </a:r>
            <a:endParaRPr lang="el-GR" dirty="0"/>
          </a:p>
        </p:txBody>
      </p:sp>
      <p:sp>
        <p:nvSpPr>
          <p:cNvPr id="16" name="TextBox 15"/>
          <p:cNvSpPr txBox="1"/>
          <p:nvPr/>
        </p:nvSpPr>
        <p:spPr>
          <a:xfrm>
            <a:off x="6580252" y="2379302"/>
            <a:ext cx="504056" cy="3693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dirty="0"/>
              <a:t>Π1</a:t>
            </a:r>
            <a:endParaRPr lang="el-GR" dirty="0"/>
          </a:p>
        </p:txBody>
      </p:sp>
      <p:sp>
        <p:nvSpPr>
          <p:cNvPr id="18" name="TextBox 17"/>
          <p:cNvSpPr txBox="1"/>
          <p:nvPr/>
        </p:nvSpPr>
        <p:spPr>
          <a:xfrm>
            <a:off x="7176804" y="2141514"/>
            <a:ext cx="4706184"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dirty="0"/>
              <a:t>Αν μια πατρίδα ξέρει καλά από προσφυγιά, γνωρίζει ότι οι πρόσφυγες/</a:t>
            </a:r>
            <a:r>
              <a:rPr lang="el-GR" dirty="0" err="1"/>
              <a:t>ισσες</a:t>
            </a:r>
            <a:r>
              <a:rPr lang="el-GR" dirty="0"/>
              <a:t> γρήγορα αφομοιώνονται</a:t>
            </a:r>
            <a:endParaRPr lang="el-GR" dirty="0"/>
          </a:p>
        </p:txBody>
      </p:sp>
      <p:cxnSp>
        <p:nvCxnSpPr>
          <p:cNvPr id="21" name="Ευθεία γραμμή σύνδεσης 20"/>
          <p:cNvCxnSpPr/>
          <p:nvPr/>
        </p:nvCxnSpPr>
        <p:spPr>
          <a:xfrm>
            <a:off x="3840998" y="3993651"/>
            <a:ext cx="5472608" cy="11413"/>
          </a:xfrm>
          <a:prstGeom prst="line">
            <a:avLst/>
          </a:prstGeom>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9959102" y="3947453"/>
            <a:ext cx="158417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l-GR" dirty="0"/>
              <a:t>Συμπέρασμα</a:t>
            </a:r>
            <a:endParaRPr lang="el-GR" dirty="0"/>
          </a:p>
        </p:txBody>
      </p:sp>
      <p:sp>
        <p:nvSpPr>
          <p:cNvPr id="24" name="TextBox 23"/>
          <p:cNvSpPr txBox="1"/>
          <p:nvPr/>
        </p:nvSpPr>
        <p:spPr>
          <a:xfrm>
            <a:off x="9332264" y="4346327"/>
            <a:ext cx="2875444"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l-GR" dirty="0"/>
              <a:t>(Άρα, η πατρίδα μας ξέρει καλά ότι οι πρόσφυγες/</a:t>
            </a:r>
            <a:r>
              <a:rPr lang="el-GR" dirty="0" err="1"/>
              <a:t>ισσες</a:t>
            </a:r>
            <a:r>
              <a:rPr lang="el-GR" dirty="0"/>
              <a:t> γρήγορα θα αφομοιωθούν) και γι’ αυτό θα δώσει καταφύγιο σε όσους κινδυνεύουν</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3"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4076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Ασθενής αφομοίωση</a:t>
            </a: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342900" lvl="0" indent="-342900" algn="just">
              <a:spcAft>
                <a:spcPts val="800"/>
              </a:spcAft>
              <a:buClr>
                <a:schemeClr val="accent2"/>
              </a:buClr>
              <a:buFont typeface="Wingdings" panose="05000000000000000000" pitchFamily="2" charset="2"/>
              <a:buChar char="ü"/>
            </a:pP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pic>
        <p:nvPicPr>
          <p:cNvPr id="5" name="Εικόνα 4"/>
          <p:cNvPicPr>
            <a:picLocks noChangeAspect="1"/>
          </p:cNvPicPr>
          <p:nvPr/>
        </p:nvPicPr>
        <p:blipFill>
          <a:blip r:embed="rId1"/>
          <a:stretch>
            <a:fillRect/>
          </a:stretch>
        </p:blipFill>
        <p:spPr>
          <a:xfrm>
            <a:off x="2628078" y="2428508"/>
            <a:ext cx="9649071" cy="4205848"/>
          </a:xfrm>
          <a:prstGeom prst="rect">
            <a:avLst/>
          </a:prstGeom>
        </p:spPr>
      </p:pic>
      <p:cxnSp>
        <p:nvCxnSpPr>
          <p:cNvPr id="7" name="Ευθεία γραμμή σύνδεσης 6"/>
          <p:cNvCxnSpPr/>
          <p:nvPr/>
        </p:nvCxnSpPr>
        <p:spPr>
          <a:xfrm>
            <a:off x="5240900" y="4211084"/>
            <a:ext cx="547260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Ευθεία γραμμή σύνδεσης 8"/>
          <p:cNvCxnSpPr/>
          <p:nvPr/>
        </p:nvCxnSpPr>
        <p:spPr>
          <a:xfrm>
            <a:off x="2901793" y="4509120"/>
            <a:ext cx="799288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Ευθεία γραμμή σύνδεσης 10"/>
          <p:cNvCxnSpPr/>
          <p:nvPr/>
        </p:nvCxnSpPr>
        <p:spPr>
          <a:xfrm>
            <a:off x="2806708" y="4810698"/>
            <a:ext cx="456236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Ευθεία γραμμή σύνδεσης 13"/>
          <p:cNvCxnSpPr/>
          <p:nvPr/>
        </p:nvCxnSpPr>
        <p:spPr>
          <a:xfrm>
            <a:off x="7452613" y="4791273"/>
            <a:ext cx="3554246" cy="29384"/>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Ευθεία γραμμή σύνδεσης 17"/>
          <p:cNvCxnSpPr/>
          <p:nvPr/>
        </p:nvCxnSpPr>
        <p:spPr>
          <a:xfrm>
            <a:off x="2911088" y="5061092"/>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21" name="TextBox 20"/>
          <p:cNvSpPr txBox="1"/>
          <p:nvPr/>
        </p:nvSpPr>
        <p:spPr>
          <a:xfrm>
            <a:off x="10318617" y="5085782"/>
            <a:ext cx="57606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dirty="0"/>
              <a:t>Π2</a:t>
            </a:r>
            <a:endParaRPr lang="el-GR" dirty="0"/>
          </a:p>
        </p:txBody>
      </p:sp>
      <p:cxnSp>
        <p:nvCxnSpPr>
          <p:cNvPr id="22" name="Ευθεία γραμμή σύνδεσης 21"/>
          <p:cNvCxnSpPr/>
          <p:nvPr/>
        </p:nvCxnSpPr>
        <p:spPr>
          <a:xfrm>
            <a:off x="5182973" y="3644704"/>
            <a:ext cx="547260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Ευθεία γραμμή σύνδεσης 22"/>
          <p:cNvCxnSpPr/>
          <p:nvPr/>
        </p:nvCxnSpPr>
        <p:spPr>
          <a:xfrm>
            <a:off x="2855640" y="3977434"/>
            <a:ext cx="725624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Ευθεία γραμμή σύνδεσης 24"/>
          <p:cNvCxnSpPr/>
          <p:nvPr/>
        </p:nvCxnSpPr>
        <p:spPr>
          <a:xfrm>
            <a:off x="2901793" y="4225776"/>
            <a:ext cx="2281180" cy="0"/>
          </a:xfrm>
          <a:prstGeom prst="line">
            <a:avLst/>
          </a:prstGeom>
        </p:spPr>
        <p:style>
          <a:lnRef idx="2">
            <a:schemeClr val="accent2"/>
          </a:lnRef>
          <a:fillRef idx="0">
            <a:schemeClr val="accent2"/>
          </a:fillRef>
          <a:effectRef idx="1">
            <a:schemeClr val="accent2"/>
          </a:effectRef>
          <a:fontRef idx="minor">
            <a:schemeClr val="tx1"/>
          </a:fontRef>
        </p:style>
      </p:cxnSp>
      <p:sp>
        <p:nvSpPr>
          <p:cNvPr id="29" name="TextBox 28"/>
          <p:cNvSpPr txBox="1"/>
          <p:nvPr/>
        </p:nvSpPr>
        <p:spPr>
          <a:xfrm>
            <a:off x="11052488" y="3977434"/>
            <a:ext cx="52991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dirty="0"/>
              <a:t>Π1</a:t>
            </a:r>
            <a:endParaRPr lang="el-GR" dirty="0"/>
          </a:p>
        </p:txBody>
      </p:sp>
      <p:sp>
        <p:nvSpPr>
          <p:cNvPr id="30" name="TextBox 29"/>
          <p:cNvSpPr txBox="1"/>
          <p:nvPr/>
        </p:nvSpPr>
        <p:spPr>
          <a:xfrm>
            <a:off x="191344" y="3275372"/>
            <a:ext cx="243673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l-GR" dirty="0"/>
              <a:t>Συμπέρασμα</a:t>
            </a:r>
            <a:endParaRPr lang="el-GR" dirty="0"/>
          </a:p>
        </p:txBody>
      </p:sp>
      <p:sp>
        <p:nvSpPr>
          <p:cNvPr id="31" name="TextBox 30"/>
          <p:cNvSpPr txBox="1"/>
          <p:nvPr/>
        </p:nvSpPr>
        <p:spPr>
          <a:xfrm>
            <a:off x="205787" y="3792448"/>
            <a:ext cx="2499353" cy="258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l-GR" dirty="0"/>
              <a:t>Άρα, (από την αφομοίωση των μικρών παιδιών που έρχονται ή γεννιούνται στην Ελλάδα) εξαρτάται η μελλοντική ειρηνική και αμοιβαία επωφελής συνύπαρξη</a:t>
            </a:r>
            <a:endParaRPr lang="el-GR" dirty="0"/>
          </a:p>
        </p:txBody>
      </p:sp>
      <p:sp>
        <p:nvSpPr>
          <p:cNvPr id="32" name="TextBox 31"/>
          <p:cNvSpPr txBox="1"/>
          <p:nvPr/>
        </p:nvSpPr>
        <p:spPr>
          <a:xfrm>
            <a:off x="8122460" y="5517232"/>
            <a:ext cx="3863753" cy="13234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sz="1600" dirty="0">
                <a:solidFill>
                  <a:schemeClr val="bg1"/>
                </a:solidFill>
              </a:rPr>
              <a:t>Όσα ξεκινήσουν από τα θρανία αύριο θα είναι και Έλληνες (θα αφομοιωθούν και θα είναι όφελος), όσα χαθούν στους δρόμους θα είναι οι αυριανοί εχθροί (θα είναι πρόβλημα).</a:t>
            </a:r>
            <a:endParaRPr lang="el-GR"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b="1" dirty="0"/>
              <a:t>Σώματα κειμένων</a:t>
            </a:r>
            <a:endParaRPr lang="el-GR" altLang="el-GR" b="1" dirty="0"/>
          </a:p>
        </p:txBody>
      </p:sp>
      <p:sp>
        <p:nvSpPr>
          <p:cNvPr id="6" name="Ορθογώνιο 5"/>
          <p:cNvSpPr/>
          <p:nvPr/>
        </p:nvSpPr>
        <p:spPr>
          <a:xfrm>
            <a:off x="191344" y="1556792"/>
            <a:ext cx="10513168" cy="7419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09220" indent="0" eaLnBrk="1" hangingPunct="1">
              <a:lnSpc>
                <a:spcPct val="90000"/>
              </a:lnSpc>
              <a:buClr>
                <a:schemeClr val="accent2"/>
              </a:buClr>
              <a:buNone/>
              <a:defRPr/>
            </a:pPr>
            <a:r>
              <a:rPr lang="el-GR" sz="2600" b="1">
                <a:solidFill>
                  <a:schemeClr val="bg1"/>
                </a:solidFill>
              </a:rPr>
              <a:t>Είδη σωμάτων κειμένων</a:t>
            </a:r>
            <a:r>
              <a:rPr lang="el-GR" sz="2600">
                <a:solidFill>
                  <a:schemeClr val="bg1"/>
                </a:solidFill>
              </a:rPr>
              <a:t>  </a:t>
            </a:r>
            <a:r>
              <a:rPr lang="el-GR" sz="2600" b="1">
                <a:solidFill>
                  <a:schemeClr val="bg1"/>
                </a:solidFill>
              </a:rPr>
              <a:t>ανάλογα με τα χαρακτηριστικά τους</a:t>
            </a:r>
            <a:endParaRPr lang="el-GR" sz="2600" b="1" dirty="0">
              <a:solidFill>
                <a:schemeClr val="bg1"/>
              </a:solidFill>
            </a:endParaRPr>
          </a:p>
        </p:txBody>
      </p:sp>
      <p:sp>
        <p:nvSpPr>
          <p:cNvPr id="3" name="Θέση περιεχομένου 2"/>
          <p:cNvSpPr>
            <a:spLocks noGrp="1"/>
          </p:cNvSpPr>
          <p:nvPr>
            <p:ph idx="1"/>
          </p:nvPr>
        </p:nvSpPr>
        <p:spPr>
          <a:xfrm>
            <a:off x="191344" y="1412776"/>
            <a:ext cx="11881320" cy="516106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109220" indent="0" eaLnBrk="1" hangingPunct="1">
              <a:lnSpc>
                <a:spcPct val="90000"/>
              </a:lnSpc>
              <a:buClr>
                <a:schemeClr val="accent2"/>
              </a:buClr>
              <a:buNone/>
              <a:defRPr/>
            </a:pPr>
            <a:endParaRPr lang="el-GR" sz="2400" b="1"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Ø"/>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r>
              <a:rPr lang="el-GR" sz="2600" dirty="0">
                <a:solidFill>
                  <a:srgbClr val="000000"/>
                </a:solidFill>
              </a:rPr>
              <a:t>Βάσει του εύρους της </a:t>
            </a:r>
            <a:r>
              <a:rPr lang="el-GR" sz="2600" i="1" dirty="0">
                <a:solidFill>
                  <a:srgbClr val="000000"/>
                </a:solidFill>
              </a:rPr>
              <a:t>γλωσσικής κάλυψης </a:t>
            </a:r>
            <a:r>
              <a:rPr lang="el-GR" sz="2600" dirty="0">
                <a:solidFill>
                  <a:srgbClr val="000000"/>
                </a:solidFill>
              </a:rPr>
              <a:t>που προσφέρουν τα δεδομένα:</a:t>
            </a:r>
            <a:endParaRPr lang="el-GR" sz="2600" dirty="0">
              <a:solidFill>
                <a:srgbClr val="000000"/>
              </a:solidFill>
            </a:endParaRPr>
          </a:p>
          <a:p>
            <a:pPr marL="109220" indent="0" eaLnBrk="1" hangingPunct="1">
              <a:lnSpc>
                <a:spcPct val="90000"/>
              </a:lnSpc>
              <a:buClr>
                <a:schemeClr val="accent2"/>
              </a:buClr>
              <a:buNone/>
              <a:defRPr/>
            </a:pPr>
            <a:endParaRPr lang="el-GR" sz="800" i="1" dirty="0">
              <a:solidFill>
                <a:srgbClr val="000000"/>
              </a:solidFill>
            </a:endParaRPr>
          </a:p>
          <a:p>
            <a:pPr marL="890905" indent="-514350" eaLnBrk="1" hangingPunct="1">
              <a:lnSpc>
                <a:spcPct val="114000"/>
              </a:lnSpc>
              <a:buClr>
                <a:schemeClr val="accent2"/>
              </a:buClr>
              <a:buFont typeface="Wingdings" panose="05000000000000000000" pitchFamily="2" charset="2"/>
              <a:buChar char="ü"/>
              <a:defRPr/>
            </a:pPr>
            <a:r>
              <a:rPr lang="el-GR" sz="2600" u="sng" dirty="0">
                <a:solidFill>
                  <a:srgbClr val="000000"/>
                </a:solidFill>
              </a:rPr>
              <a:t>Γενικά</a:t>
            </a:r>
            <a:r>
              <a:rPr lang="el-GR" sz="2600" dirty="0">
                <a:solidFill>
                  <a:srgbClr val="000000"/>
                </a:solidFill>
              </a:rPr>
              <a:t> σώματα κειμένων ή </a:t>
            </a:r>
            <a:r>
              <a:rPr lang="el-GR" sz="2600" u="sng" dirty="0">
                <a:solidFill>
                  <a:srgbClr val="000000"/>
                </a:solidFill>
              </a:rPr>
              <a:t>σώματα κειμένων αναφοράς</a:t>
            </a:r>
            <a:r>
              <a:rPr lang="el-GR" sz="2600" dirty="0">
                <a:solidFill>
                  <a:srgbClr val="000000"/>
                </a:solidFill>
              </a:rPr>
              <a:t>: </a:t>
            </a:r>
            <a:br>
              <a:rPr lang="en-US" sz="2600" dirty="0">
                <a:solidFill>
                  <a:srgbClr val="000000"/>
                </a:solidFill>
              </a:rPr>
            </a:br>
            <a:r>
              <a:rPr lang="el-GR" sz="2600" dirty="0">
                <a:solidFill>
                  <a:srgbClr val="000000"/>
                </a:solidFill>
              </a:rPr>
              <a:t>περιλαμβάνουν δεδομένα από διαφορετικά </a:t>
            </a:r>
            <a:r>
              <a:rPr lang="el-GR" sz="2600" dirty="0" err="1">
                <a:solidFill>
                  <a:srgbClr val="000000"/>
                </a:solidFill>
              </a:rPr>
              <a:t>κειμενικά</a:t>
            </a:r>
            <a:r>
              <a:rPr lang="el-GR" sz="2600" dirty="0">
                <a:solidFill>
                  <a:srgbClr val="000000"/>
                </a:solidFill>
              </a:rPr>
              <a:t> είδη, από ποικίλες πηγές και έχουν ως στόχο να προσφέρουν στοιχεία για μια γλώσσα στο σύνολό της.</a:t>
            </a:r>
            <a:endParaRPr lang="el-GR" sz="2600" dirty="0">
              <a:solidFill>
                <a:srgbClr val="000000"/>
              </a:solidFill>
            </a:endParaRPr>
          </a:p>
          <a:p>
            <a:pPr marL="890905" indent="-514350" eaLnBrk="1" hangingPunct="1">
              <a:lnSpc>
                <a:spcPct val="114000"/>
              </a:lnSpc>
              <a:buClr>
                <a:schemeClr val="accent2"/>
              </a:buClr>
              <a:buFont typeface="Wingdings" panose="05000000000000000000" pitchFamily="2" charset="2"/>
              <a:buChar char="ü"/>
              <a:defRPr/>
            </a:pPr>
            <a:endParaRPr lang="el-GR" sz="800" dirty="0">
              <a:solidFill>
                <a:srgbClr val="000000"/>
              </a:solidFill>
            </a:endParaRPr>
          </a:p>
          <a:p>
            <a:pPr marL="890905" indent="-514350" eaLnBrk="1" hangingPunct="1">
              <a:lnSpc>
                <a:spcPct val="114000"/>
              </a:lnSpc>
              <a:buClr>
                <a:schemeClr val="accent2"/>
              </a:buClr>
              <a:buFont typeface="Wingdings" panose="05000000000000000000" pitchFamily="2" charset="2"/>
              <a:buChar char="ü"/>
              <a:defRPr/>
            </a:pPr>
            <a:r>
              <a:rPr lang="el-GR" sz="2600" u="sng" dirty="0">
                <a:solidFill>
                  <a:srgbClr val="000000"/>
                </a:solidFill>
              </a:rPr>
              <a:t>Ειδικά ή εξειδικευμένα </a:t>
            </a:r>
            <a:r>
              <a:rPr lang="el-GR" sz="2600" dirty="0">
                <a:solidFill>
                  <a:srgbClr val="000000"/>
                </a:solidFill>
              </a:rPr>
              <a:t>σώματα κειμένων: </a:t>
            </a:r>
            <a:br>
              <a:rPr lang="en-US" sz="2600" dirty="0">
                <a:solidFill>
                  <a:srgbClr val="000000"/>
                </a:solidFill>
              </a:rPr>
            </a:br>
            <a:r>
              <a:rPr lang="el-GR" sz="2400" dirty="0">
                <a:effectLst/>
                <a:ea typeface="Calibri" panose="020F0502020204030204" pitchFamily="34" charset="0"/>
              </a:rPr>
              <a:t>περιλαμβάνουν δεδομένα από μια συγκεκριμένη ποικιλία της γλώσσας, από ένα μέσο (π.χ. ηλεκτρονική επικοινωνία) ή από ένα πεδίο (π.χ. οικονομικά, μεταναστευτικό/προσφυγικό).</a:t>
            </a:r>
            <a:endParaRPr lang="el-GR" sz="2400"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200" dirty="0">
              <a:solidFill>
                <a:srgbClr val="000000"/>
              </a:solidFill>
            </a:endParaRPr>
          </a:p>
          <a:p>
            <a:pPr marL="109220" indent="0">
              <a:lnSpc>
                <a:spcPct val="90000"/>
              </a:lnSpc>
              <a:buClr>
                <a:schemeClr val="accent2"/>
              </a:buClr>
              <a:buNone/>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Ισχυρή αφομοίωση</a:t>
            </a:r>
            <a:endParaRPr lang="el-GR" b="1" i="1" dirty="0">
              <a:solidFill>
                <a:schemeClr val="bg1"/>
              </a:solidFill>
            </a:endParaRPr>
          </a:p>
          <a:p>
            <a:pPr marL="109855" indent="0" algn="just" fontAlgn="auto">
              <a:spcAft>
                <a:spcPts val="0"/>
              </a:spcAft>
              <a:buClr>
                <a:schemeClr val="accent2"/>
              </a:buClr>
              <a:buNone/>
              <a:defRPr/>
            </a:pP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r>
              <a:rPr lang="el-GR" sz="2400" b="1" dirty="0"/>
              <a:t>Πώς καταλαβαίνουμε αν εντοπίζεται αυτή η υποκατηγορία σε ένα κείμενο;</a:t>
            </a:r>
            <a:endParaRPr lang="el-GR" sz="2400" b="1" dirty="0"/>
          </a:p>
          <a:p>
            <a:pPr marL="342900" lvl="0" indent="-342900" algn="just">
              <a:spcAft>
                <a:spcPts val="800"/>
              </a:spcAft>
              <a:buClr>
                <a:schemeClr val="accent2"/>
              </a:buClr>
              <a:buFont typeface="Wingdings" panose="05000000000000000000" pitchFamily="2" charset="2"/>
              <a:buChar char="ü"/>
            </a:pPr>
            <a:r>
              <a:rPr lang="el-GR" sz="2400" dirty="0"/>
              <a:t>Θα μπορούσαμε να αναρωτηθούμε αν στο κείμενο προωθείται η εκμάθηση της ελληνικής (ή άλλης ισχυρής) γλώσσας, χωρίς να γίνεται λόγος για το πώς θα διατηρηθεί και θα διαφυλαχθεί η γλώσσα των μεταναστών/τριών και προσφύγων/</a:t>
            </a:r>
            <a:r>
              <a:rPr lang="el-GR" sz="2400" dirty="0" err="1"/>
              <a:t>ισσών</a:t>
            </a:r>
            <a:r>
              <a:rPr lang="el-GR" sz="2400" dirty="0"/>
              <a:t>. Επιπλέον, θα μπορούσαμε να αναρωτηθούμε αν στα κείμενα που αφορούν εξιστορήσεις μεταναστών/τριών και προσφύγων/</a:t>
            </a:r>
            <a:r>
              <a:rPr lang="el-GR" sz="2400" dirty="0" err="1"/>
              <a:t>ισσών</a:t>
            </a:r>
            <a:r>
              <a:rPr lang="el-GR" sz="2400" dirty="0"/>
              <a:t>, οι ίδιοι/</a:t>
            </a:r>
            <a:r>
              <a:rPr lang="el-GR" sz="2400" dirty="0" err="1"/>
              <a:t>ες</a:t>
            </a:r>
            <a:r>
              <a:rPr lang="el-GR" sz="2400" dirty="0"/>
              <a:t> προβάλλουν θετική στάση απέναντι στους αφομοιωτικούς μηχανισμούς της χώρας υποδοχής, για παράδειγμα, αν οι μετανάστες/</a:t>
            </a:r>
            <a:r>
              <a:rPr lang="el-GR" sz="2400" dirty="0" err="1"/>
              <a:t>τριες</a:t>
            </a:r>
            <a:r>
              <a:rPr lang="el-GR" sz="2400" dirty="0"/>
              <a:t> και πρόσφυγες/</a:t>
            </a:r>
            <a:r>
              <a:rPr lang="el-GR" sz="2400" dirty="0" err="1"/>
              <a:t>ισσες</a:t>
            </a:r>
            <a:r>
              <a:rPr lang="el-GR" sz="2400" dirty="0"/>
              <a:t> αναπαριστάνονται θετικοί/</a:t>
            </a:r>
            <a:r>
              <a:rPr lang="el-GR" sz="2400" dirty="0" err="1"/>
              <a:t>ές</a:t>
            </a:r>
            <a:r>
              <a:rPr lang="el-GR" sz="2400" dirty="0"/>
              <a:t> στο να μάθουν την ελληνική γλώσσα, να γραφτούν ή γράψουν τα παιδιά τους στο ελληνικό σχολείο. </a:t>
            </a:r>
            <a:endParaRPr lang="el-G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Ισχυρή αφομοίωση</a:t>
            </a:r>
            <a:endParaRPr lang="el-GR" b="1" i="1" dirty="0">
              <a:solidFill>
                <a:schemeClr val="bg1"/>
              </a:solidFill>
            </a:endParaRPr>
          </a:p>
          <a:p>
            <a:pPr marL="109855" indent="0" algn="just" fontAlgn="auto">
              <a:spcAft>
                <a:spcPts val="0"/>
              </a:spcAft>
              <a:buClr>
                <a:schemeClr val="accent2"/>
              </a:buClr>
              <a:buNone/>
              <a:defRPr/>
            </a:pP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r>
              <a:rPr lang="el-GR" sz="2400" b="1" dirty="0"/>
              <a:t>Ποια γλωσσικά μέσα χρησιμοποιούνται;</a:t>
            </a:r>
            <a:endParaRPr lang="el-GR" sz="2400" b="1" dirty="0"/>
          </a:p>
          <a:p>
            <a:pPr marL="342900" lvl="0" indent="-342900" algn="just">
              <a:spcAft>
                <a:spcPts val="800"/>
              </a:spcAft>
              <a:buClr>
                <a:schemeClr val="accent2"/>
              </a:buClr>
              <a:buFont typeface="Wingdings" panose="05000000000000000000" pitchFamily="2" charset="2"/>
              <a:buChar char="ü"/>
            </a:pPr>
            <a:r>
              <a:rPr lang="el-GR" sz="2400" dirty="0"/>
              <a:t>Ουσιαστικά που δηλώνουν τη διαδικασία της μάθησης της ελληνικής ή άλλης ισχυρής γλώσσας (π.χ. </a:t>
            </a:r>
            <a:r>
              <a:rPr lang="el-GR" sz="2400" i="1" dirty="0"/>
              <a:t>εκμάθηση, μαθήματα</a:t>
            </a:r>
            <a:r>
              <a:rPr lang="el-GR" sz="2400" dirty="0"/>
              <a:t>), στην οποία καλούνται να υποβληθούν οι μετανάστες/</a:t>
            </a:r>
            <a:r>
              <a:rPr lang="el-GR" sz="2400" dirty="0" err="1"/>
              <a:t>τριες</a:t>
            </a:r>
            <a:r>
              <a:rPr lang="el-GR" sz="2400" dirty="0"/>
              <a:t> και πρόσφυγες/</a:t>
            </a:r>
            <a:r>
              <a:rPr lang="el-GR" sz="2400" dirty="0" err="1"/>
              <a:t>ισσες</a:t>
            </a: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a:p>
            <a:pPr marL="342900" lvl="0" indent="-342900" algn="just">
              <a:spcAft>
                <a:spcPts val="800"/>
              </a:spcAft>
              <a:buClr>
                <a:schemeClr val="accent2"/>
              </a:buClr>
              <a:buFont typeface="Wingdings" panose="05000000000000000000" pitchFamily="2" charset="2"/>
              <a:buChar char="ü"/>
            </a:pPr>
            <a:r>
              <a:rPr lang="el-GR" sz="2400" dirty="0"/>
              <a:t>Επιρρηματικοί προσδιορισμοί του σκοπού μέσω των οποίων η εκμάθηση της ελληνικής γλώσσας προβάλλεται ως αναγκαία συνθήκη για την ομαλή ένταξη των μεταναστών/τριών και προσφύγων/</a:t>
            </a:r>
            <a:r>
              <a:rPr lang="el-GR" sz="2400" dirty="0" err="1"/>
              <a:t>ισσών</a:t>
            </a:r>
            <a:r>
              <a:rPr lang="el-GR" sz="2400" dirty="0"/>
              <a:t> (π.χ. </a:t>
            </a:r>
            <a:r>
              <a:rPr lang="el-GR" sz="2400" i="1" dirty="0"/>
              <a:t>Στόχος είναι οι πρόσφυγες και οι μετανάστες να μάθουν την ελληνική γλώσσα για να μπορέσουν να ενταχθούν ομαλά στην κοινωνία</a:t>
            </a:r>
            <a:r>
              <a:rPr lang="el-GR" sz="2400" dirty="0"/>
              <a:t>)</a:t>
            </a:r>
            <a:endParaRPr lang="el-GR" sz="2400" dirty="0"/>
          </a:p>
          <a:p>
            <a:pPr marL="0" lvl="0" indent="0" algn="just">
              <a:spcAft>
                <a:spcPts val="800"/>
              </a:spcAft>
              <a:buClr>
                <a:schemeClr val="accent2"/>
              </a:buClr>
              <a:buNone/>
            </a:pPr>
            <a:endParaRPr lang="el-GR"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Ισχυρή αφομοίωση</a:t>
            </a:r>
            <a:endParaRPr lang="el-GR" b="1" i="1" dirty="0">
              <a:solidFill>
                <a:schemeClr val="bg1"/>
              </a:solidFill>
            </a:endParaRPr>
          </a:p>
          <a:p>
            <a:pPr marL="109855" indent="0" algn="just" fontAlgn="auto">
              <a:spcAft>
                <a:spcPts val="0"/>
              </a:spcAft>
              <a:buClr>
                <a:schemeClr val="accent2"/>
              </a:buClr>
              <a:buNone/>
              <a:defRPr/>
            </a:pP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r>
              <a:rPr lang="el-GR" sz="2400" b="1" dirty="0"/>
              <a:t>Ποια γλωσσικά μέσα χρησιμοποιούνται;</a:t>
            </a:r>
            <a:endParaRPr lang="el-GR" sz="2400" b="1" dirty="0"/>
          </a:p>
          <a:p>
            <a:pPr marL="342900" lvl="0" indent="-342900" algn="just">
              <a:spcAft>
                <a:spcPts val="800"/>
              </a:spcAft>
              <a:buClr>
                <a:schemeClr val="accent2"/>
              </a:buClr>
              <a:buFont typeface="Wingdings" panose="05000000000000000000" pitchFamily="2" charset="2"/>
              <a:buChar char="ü"/>
            </a:pPr>
            <a:r>
              <a:rPr lang="el-GR" sz="2400" dirty="0"/>
              <a:t>Ρήματα επιθυμίας (π.χ. </a:t>
            </a:r>
            <a:r>
              <a:rPr lang="el-GR" sz="2400" i="1" dirty="0"/>
              <a:t>θέλω να γραφτώ στο σχολείο, να μάθω ελληνικά</a:t>
            </a:r>
            <a:r>
              <a:rPr lang="el-GR" sz="2400" dirty="0"/>
              <a:t>) ή/και γνώσης (π.χ. να μάθω τη γλώσσα) με υποκείμενα τους/τις μετανάστες/</a:t>
            </a:r>
            <a:r>
              <a:rPr lang="el-GR" sz="2400" dirty="0" err="1"/>
              <a:t>τριες</a:t>
            </a:r>
            <a:r>
              <a:rPr lang="el-GR" sz="2400" dirty="0"/>
              <a:t> και πρόσφυγες/</a:t>
            </a:r>
            <a:r>
              <a:rPr lang="el-GR" sz="2400" dirty="0" err="1"/>
              <a:t>ισσες</a:t>
            </a:r>
            <a:r>
              <a:rPr lang="el-GR" sz="2400" dirty="0"/>
              <a:t> και αντικείμενο την ελληνική γλώσσα</a:t>
            </a: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a:p>
            <a:pPr marL="342900" lvl="0" indent="-342900" algn="just">
              <a:spcAft>
                <a:spcPts val="800"/>
              </a:spcAft>
              <a:buClr>
                <a:schemeClr val="accent2"/>
              </a:buClr>
              <a:buFont typeface="Wingdings" panose="05000000000000000000" pitchFamily="2" charset="2"/>
              <a:buChar char="ü"/>
            </a:pPr>
            <a:r>
              <a:rPr lang="el-GR" sz="2400" dirty="0"/>
              <a:t>Στοιχεία που δείχνουν θετική αξιολόγηση, μέσω των οποίων δηλώνεται εμφατικά η επιδίωξη των μεταναστών/τριών και προσφύγων/</a:t>
            </a:r>
            <a:r>
              <a:rPr lang="el-GR" sz="2400" dirty="0" err="1"/>
              <a:t>ισσών</a:t>
            </a:r>
            <a:r>
              <a:rPr lang="el-GR" sz="2400" dirty="0"/>
              <a:t> να υιοθετήσουν αφομοιωτικές πρακτικές (π.χ. </a:t>
            </a:r>
            <a:r>
              <a:rPr lang="el-GR" sz="2400" i="1" dirty="0"/>
              <a:t>να μάθω καλά, όσο καλύτερα γίνεται, μου αρέσει ο ήχος των ελληνικών λέξεων</a:t>
            </a:r>
            <a:r>
              <a:rPr lang="el-GR" sz="2400" dirty="0"/>
              <a:t>).</a:t>
            </a:r>
            <a:endParaRPr lang="el-G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Ισχυρή αφομοίωση</a:t>
            </a: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pic>
        <p:nvPicPr>
          <p:cNvPr id="5" name="Εικόνα 4"/>
          <p:cNvPicPr>
            <a:picLocks noChangeAspect="1"/>
          </p:cNvPicPr>
          <p:nvPr/>
        </p:nvPicPr>
        <p:blipFill>
          <a:blip r:embed="rId1"/>
          <a:stretch>
            <a:fillRect/>
          </a:stretch>
        </p:blipFill>
        <p:spPr>
          <a:xfrm>
            <a:off x="1775520" y="2622024"/>
            <a:ext cx="8640960" cy="2895208"/>
          </a:xfrm>
          <a:prstGeom prst="rect">
            <a:avLst/>
          </a:prstGeom>
        </p:spPr>
      </p:pic>
      <p:sp>
        <p:nvSpPr>
          <p:cNvPr id="6" name="Οβάλ 5"/>
          <p:cNvSpPr/>
          <p:nvPr/>
        </p:nvSpPr>
        <p:spPr>
          <a:xfrm>
            <a:off x="2207568" y="2711534"/>
            <a:ext cx="7704856"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p:cNvSpPr/>
          <p:nvPr/>
        </p:nvSpPr>
        <p:spPr>
          <a:xfrm>
            <a:off x="1919536" y="3162662"/>
            <a:ext cx="7704856"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ύγραμμο βέλος σύνδεσης 13"/>
          <p:cNvCxnSpPr/>
          <p:nvPr/>
        </p:nvCxnSpPr>
        <p:spPr>
          <a:xfrm flipH="1">
            <a:off x="1271464" y="3426606"/>
            <a:ext cx="129614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3921122"/>
            <a:ext cx="1919536" cy="2031325"/>
          </a:xfrm>
          <a:prstGeom prst="rect">
            <a:avLst/>
          </a:prstGeom>
          <a:noFill/>
        </p:spPr>
        <p:txBody>
          <a:bodyPr wrap="square" rtlCol="0">
            <a:spAutoFit/>
          </a:bodyPr>
          <a:lstStyle/>
          <a:p>
            <a:r>
              <a:rPr lang="el-GR"/>
              <a:t>Ουσιαστικά που δηλώνουν τη διαδικασία μάθησης της ελληνικής ή άλλης ισχυρής γλώσσας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Αφομοίωση: </a:t>
            </a:r>
            <a:r>
              <a:rPr lang="el-GR" b="1" i="1" dirty="0">
                <a:solidFill>
                  <a:schemeClr val="bg1"/>
                </a:solidFill>
              </a:rPr>
              <a:t>Ισχυρή αφομοίωση</a:t>
            </a: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pic>
        <p:nvPicPr>
          <p:cNvPr id="8" name="Εικόνα 7"/>
          <p:cNvPicPr>
            <a:picLocks noChangeAspect="1"/>
          </p:cNvPicPr>
          <p:nvPr/>
        </p:nvPicPr>
        <p:blipFill>
          <a:blip r:embed="rId1"/>
          <a:stretch>
            <a:fillRect/>
          </a:stretch>
        </p:blipFill>
        <p:spPr>
          <a:xfrm>
            <a:off x="1696846" y="2630354"/>
            <a:ext cx="8712967" cy="2902118"/>
          </a:xfrm>
          <a:prstGeom prst="rect">
            <a:avLst/>
          </a:prstGeom>
        </p:spPr>
      </p:pic>
      <p:sp>
        <p:nvSpPr>
          <p:cNvPr id="9" name="Οβάλ 8"/>
          <p:cNvSpPr/>
          <p:nvPr/>
        </p:nvSpPr>
        <p:spPr>
          <a:xfrm>
            <a:off x="1916549" y="2708920"/>
            <a:ext cx="5832648" cy="41668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p:cNvSpPr/>
          <p:nvPr/>
        </p:nvSpPr>
        <p:spPr>
          <a:xfrm>
            <a:off x="4832873" y="3125600"/>
            <a:ext cx="5976663" cy="41668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p:cNvSpPr/>
          <p:nvPr/>
        </p:nvSpPr>
        <p:spPr>
          <a:xfrm>
            <a:off x="1700526" y="3459060"/>
            <a:ext cx="4896544" cy="41668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βάλ 12"/>
          <p:cNvSpPr/>
          <p:nvPr/>
        </p:nvSpPr>
        <p:spPr>
          <a:xfrm>
            <a:off x="8679903" y="3160404"/>
            <a:ext cx="1592560" cy="2685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βάλ 15"/>
          <p:cNvSpPr/>
          <p:nvPr/>
        </p:nvSpPr>
        <p:spPr>
          <a:xfrm>
            <a:off x="4431016" y="3459060"/>
            <a:ext cx="2016224" cy="41668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 name="Ευθύγραμμο βέλος σύνδεσης 17"/>
          <p:cNvCxnSpPr/>
          <p:nvPr/>
        </p:nvCxnSpPr>
        <p:spPr>
          <a:xfrm flipH="1">
            <a:off x="1388868" y="2945294"/>
            <a:ext cx="2438531" cy="750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H="1">
            <a:off x="1388710" y="3672183"/>
            <a:ext cx="1826971" cy="25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H="1">
            <a:off x="1388868" y="3299584"/>
            <a:ext cx="6435481" cy="821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616" y="3160404"/>
            <a:ext cx="1665861" cy="3416320"/>
          </a:xfrm>
          <a:prstGeom prst="rect">
            <a:avLst/>
          </a:prstGeom>
          <a:noFill/>
        </p:spPr>
        <p:txBody>
          <a:bodyPr wrap="square" rtlCol="0">
            <a:spAutoFit/>
          </a:bodyPr>
          <a:lstStyle/>
          <a:p>
            <a:r>
              <a:rPr lang="el-GR" dirty="0"/>
              <a:t>Ρήματα επιθυμίας ή/και γνώσης με υποκείμενα τους/τις μετανάστες/</a:t>
            </a:r>
            <a:r>
              <a:rPr lang="el-GR" dirty="0" err="1"/>
              <a:t>τριες</a:t>
            </a:r>
            <a:r>
              <a:rPr lang="el-GR" dirty="0"/>
              <a:t> και πρόσφυγες/</a:t>
            </a:r>
            <a:r>
              <a:rPr lang="el-GR" dirty="0" err="1"/>
              <a:t>ισσες</a:t>
            </a:r>
            <a:r>
              <a:rPr lang="el-GR" dirty="0"/>
              <a:t> και αντικείμενο την ελληνική γλώσσα </a:t>
            </a:r>
            <a:endParaRPr lang="el-GR" dirty="0"/>
          </a:p>
        </p:txBody>
      </p:sp>
      <p:cxnSp>
        <p:nvCxnSpPr>
          <p:cNvPr id="30" name="Ευθύγραμμο βέλος σύνδεσης 29"/>
          <p:cNvCxnSpPr/>
          <p:nvPr/>
        </p:nvCxnSpPr>
        <p:spPr>
          <a:xfrm flipH="1">
            <a:off x="8217954" y="3333940"/>
            <a:ext cx="1071798" cy="2183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5886872" y="3750620"/>
            <a:ext cx="1793303" cy="1781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33102" y="5657671"/>
            <a:ext cx="4893603" cy="1200329"/>
          </a:xfrm>
          <a:prstGeom prst="rect">
            <a:avLst/>
          </a:prstGeom>
          <a:noFill/>
        </p:spPr>
        <p:txBody>
          <a:bodyPr wrap="square" rtlCol="0">
            <a:spAutoFit/>
          </a:bodyPr>
          <a:lstStyle/>
          <a:p>
            <a:r>
              <a:rPr lang="el-GR"/>
              <a:t>Στοιχεία θετικής αξιολόγησης μέσω των οποίων δηλώνεται η επιδίωξη των μεταναστών/τριών και προσφύγων/ισσών να υιοθετήσουν αφομοιωτικές πρακτικές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12" grpId="1" animBg="1"/>
      <p:bldP spid="13" grpId="0" animBg="1"/>
      <p:bldP spid="16" grpId="0" animBg="1"/>
      <p:bldP spid="26" grpId="0"/>
      <p:bldP spid="26" grpId="1"/>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sz="2400" b="1" i="1" dirty="0" err="1">
                <a:solidFill>
                  <a:schemeClr val="bg1"/>
                </a:solidFill>
              </a:rPr>
              <a:t>Συνεμφανίσεις</a:t>
            </a:r>
            <a:r>
              <a:rPr lang="el-GR" sz="2400" b="1" i="1" dirty="0">
                <a:solidFill>
                  <a:schemeClr val="bg1"/>
                </a:solidFill>
              </a:rPr>
              <a:t> υποκατηγοριών ρατσισμού (διάκρισης)</a:t>
            </a:r>
            <a:endParaRPr lang="el-GR" sz="2400"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pic>
        <p:nvPicPr>
          <p:cNvPr id="6" name="Εικόνα 5"/>
          <p:cNvPicPr>
            <a:picLocks noChangeAspect="1"/>
          </p:cNvPicPr>
          <p:nvPr/>
        </p:nvPicPr>
        <p:blipFill>
          <a:blip r:embed="rId1"/>
          <a:stretch>
            <a:fillRect/>
          </a:stretch>
        </p:blipFill>
        <p:spPr>
          <a:xfrm>
            <a:off x="1976032" y="2535475"/>
            <a:ext cx="8496943" cy="4380472"/>
          </a:xfrm>
          <a:prstGeom prst="rect">
            <a:avLst/>
          </a:prstGeom>
        </p:spPr>
      </p:pic>
      <p:sp>
        <p:nvSpPr>
          <p:cNvPr id="7" name="Οβάλ 6"/>
          <p:cNvSpPr/>
          <p:nvPr/>
        </p:nvSpPr>
        <p:spPr>
          <a:xfrm>
            <a:off x="4245979" y="4644840"/>
            <a:ext cx="4680520" cy="36004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9" name="Ευθύγραμμο βέλος σύνδεσης 8"/>
          <p:cNvCxnSpPr/>
          <p:nvPr/>
        </p:nvCxnSpPr>
        <p:spPr>
          <a:xfrm flipV="1">
            <a:off x="5153582" y="3138354"/>
            <a:ext cx="5472608" cy="1584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452848" y="2470112"/>
            <a:ext cx="1547808" cy="923330"/>
          </a:xfrm>
          <a:prstGeom prst="rect">
            <a:avLst/>
          </a:prstGeom>
          <a:noFill/>
        </p:spPr>
        <p:txBody>
          <a:bodyPr wrap="square" rtlCol="0">
            <a:spAutoFit/>
          </a:bodyPr>
          <a:lstStyle/>
          <a:p>
            <a:r>
              <a:rPr lang="el-GR" dirty="0"/>
              <a:t>Ο/η Άλλος/η ως πρόβλημα</a:t>
            </a:r>
            <a:endParaRPr lang="el-GR" dirty="0"/>
          </a:p>
        </p:txBody>
      </p:sp>
      <p:sp>
        <p:nvSpPr>
          <p:cNvPr id="12" name="Οβάλ 11"/>
          <p:cNvSpPr/>
          <p:nvPr/>
        </p:nvSpPr>
        <p:spPr>
          <a:xfrm>
            <a:off x="6908509" y="4718617"/>
            <a:ext cx="1786408" cy="31624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13" name="Ευθύγραμμο βέλος σύνδεσης 12"/>
          <p:cNvCxnSpPr/>
          <p:nvPr/>
        </p:nvCxnSpPr>
        <p:spPr>
          <a:xfrm flipV="1">
            <a:off x="8112224" y="4196132"/>
            <a:ext cx="2318048" cy="535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430272" y="3884872"/>
            <a:ext cx="1669424" cy="923330"/>
          </a:xfrm>
          <a:prstGeom prst="rect">
            <a:avLst/>
          </a:prstGeom>
          <a:noFill/>
        </p:spPr>
        <p:txBody>
          <a:bodyPr wrap="square" rtlCol="0">
            <a:spAutoFit/>
          </a:bodyPr>
          <a:lstStyle/>
          <a:p>
            <a:r>
              <a:rPr lang="el-GR" dirty="0"/>
              <a:t>Ο/η Απομακρυσμένος/η Άλλος/η</a:t>
            </a:r>
            <a:endParaRPr lang="el-GR" dirty="0"/>
          </a:p>
        </p:txBody>
      </p:sp>
      <p:sp>
        <p:nvSpPr>
          <p:cNvPr id="17" name="Οβάλ 16"/>
          <p:cNvSpPr/>
          <p:nvPr/>
        </p:nvSpPr>
        <p:spPr>
          <a:xfrm>
            <a:off x="3678616" y="2595270"/>
            <a:ext cx="1547808" cy="3737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8" name="Οβάλ 17"/>
          <p:cNvSpPr/>
          <p:nvPr/>
        </p:nvSpPr>
        <p:spPr>
          <a:xfrm>
            <a:off x="1976032" y="5077079"/>
            <a:ext cx="2252017" cy="31978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9" name="Οβάλ 18"/>
          <p:cNvSpPr/>
          <p:nvPr/>
        </p:nvSpPr>
        <p:spPr>
          <a:xfrm>
            <a:off x="8211369" y="2888129"/>
            <a:ext cx="1849823" cy="37375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20" name="Ευθύγραμμο βέλος σύνδεσης 19"/>
          <p:cNvCxnSpPr/>
          <p:nvPr/>
        </p:nvCxnSpPr>
        <p:spPr>
          <a:xfrm>
            <a:off x="4890824" y="2764642"/>
            <a:ext cx="5462984" cy="1319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3553473" y="4599641"/>
            <a:ext cx="6876799" cy="648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9271248" y="3141191"/>
            <a:ext cx="1258064" cy="868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Οβάλ 29"/>
          <p:cNvSpPr/>
          <p:nvPr/>
        </p:nvSpPr>
        <p:spPr>
          <a:xfrm>
            <a:off x="5454853" y="2618944"/>
            <a:ext cx="1547808" cy="3737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1" name="Οβάλ 30"/>
          <p:cNvSpPr/>
          <p:nvPr/>
        </p:nvSpPr>
        <p:spPr>
          <a:xfrm>
            <a:off x="8322108" y="3183498"/>
            <a:ext cx="1547808" cy="3737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2" name="Οβάλ 31"/>
          <p:cNvSpPr/>
          <p:nvPr/>
        </p:nvSpPr>
        <p:spPr>
          <a:xfrm>
            <a:off x="2130808" y="3555761"/>
            <a:ext cx="1547808" cy="3737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33" name="Ευθύγραμμο βέλος σύνδεσης 32"/>
          <p:cNvCxnSpPr/>
          <p:nvPr/>
        </p:nvCxnSpPr>
        <p:spPr>
          <a:xfrm flipH="1">
            <a:off x="1822817" y="2795680"/>
            <a:ext cx="4509222" cy="385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H="1">
            <a:off x="1822817" y="3393442"/>
            <a:ext cx="71891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9336" y="2629644"/>
            <a:ext cx="1669424" cy="923330"/>
          </a:xfrm>
          <a:prstGeom prst="rect">
            <a:avLst/>
          </a:prstGeom>
          <a:noFill/>
        </p:spPr>
        <p:txBody>
          <a:bodyPr wrap="square" rtlCol="0">
            <a:spAutoFit/>
          </a:bodyPr>
          <a:lstStyle/>
          <a:p>
            <a:r>
              <a:rPr lang="el-GR" dirty="0"/>
              <a:t>Ο/η  Παθητικός/ή Άλλος/η</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animBg="1"/>
      <p:bldP spid="16" grpId="0"/>
      <p:bldP spid="17" grpId="0" animBg="1"/>
      <p:bldP spid="18" grpId="0" animBg="1"/>
      <p:bldP spid="19" grpId="0" animBg="1"/>
      <p:bldP spid="30" grpId="0" animBg="1"/>
      <p:bldP spid="31" grpId="0" animBg="1"/>
      <p:bldP spid="32" grpId="0" animBg="1"/>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sz="2400" b="1" i="1" dirty="0" err="1">
                <a:solidFill>
                  <a:schemeClr val="bg1"/>
                </a:solidFill>
              </a:rPr>
              <a:t>Συνεμφανίσεις</a:t>
            </a:r>
            <a:r>
              <a:rPr lang="el-GR" sz="2400" b="1" i="1" dirty="0">
                <a:solidFill>
                  <a:schemeClr val="bg1"/>
                </a:solidFill>
              </a:rPr>
              <a:t> υποκατηγοριών ρατσισμού (διάκρισης και αφομοίωσης)</a:t>
            </a:r>
            <a:endParaRPr lang="el-GR" sz="2400"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endParaRPr lang="el-GR" sz="2400" dirty="0"/>
          </a:p>
          <a:p>
            <a:pPr marL="0" lvl="0" indent="0" algn="just">
              <a:spcAft>
                <a:spcPts val="800"/>
              </a:spcAft>
              <a:buClr>
                <a:schemeClr val="accent2"/>
              </a:buClr>
              <a:buNone/>
            </a:pPr>
            <a:endParaRPr lang="el-GR" sz="2400" dirty="0"/>
          </a:p>
        </p:txBody>
      </p:sp>
      <p:pic>
        <p:nvPicPr>
          <p:cNvPr id="5" name="Εικόνα 4"/>
          <p:cNvPicPr>
            <a:picLocks noChangeAspect="1"/>
          </p:cNvPicPr>
          <p:nvPr/>
        </p:nvPicPr>
        <p:blipFill>
          <a:blip r:embed="rId1"/>
          <a:stretch>
            <a:fillRect/>
          </a:stretch>
        </p:blipFill>
        <p:spPr>
          <a:xfrm>
            <a:off x="1304792" y="1868262"/>
            <a:ext cx="10009111" cy="3960440"/>
          </a:xfrm>
          <a:prstGeom prst="rect">
            <a:avLst/>
          </a:prstGeom>
        </p:spPr>
      </p:pic>
      <p:sp>
        <p:nvSpPr>
          <p:cNvPr id="8" name="Οβάλ 7"/>
          <p:cNvSpPr/>
          <p:nvPr/>
        </p:nvSpPr>
        <p:spPr>
          <a:xfrm>
            <a:off x="1123502" y="2949834"/>
            <a:ext cx="388843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Οβάλ 9"/>
          <p:cNvSpPr/>
          <p:nvPr/>
        </p:nvSpPr>
        <p:spPr>
          <a:xfrm>
            <a:off x="1073235" y="2003318"/>
            <a:ext cx="950505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βάλ 13"/>
          <p:cNvSpPr/>
          <p:nvPr/>
        </p:nvSpPr>
        <p:spPr>
          <a:xfrm>
            <a:off x="1366655" y="3446881"/>
            <a:ext cx="9674714" cy="16561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βάλ 14"/>
          <p:cNvSpPr/>
          <p:nvPr/>
        </p:nvSpPr>
        <p:spPr>
          <a:xfrm>
            <a:off x="8102102" y="2475609"/>
            <a:ext cx="2304256" cy="381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Οβάλ 22"/>
          <p:cNvSpPr/>
          <p:nvPr/>
        </p:nvSpPr>
        <p:spPr>
          <a:xfrm>
            <a:off x="1071672" y="4719698"/>
            <a:ext cx="1655256" cy="410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βάλ 23"/>
          <p:cNvSpPr/>
          <p:nvPr/>
        </p:nvSpPr>
        <p:spPr>
          <a:xfrm>
            <a:off x="4445198" y="2955590"/>
            <a:ext cx="5749876" cy="361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βάλ 24"/>
          <p:cNvSpPr/>
          <p:nvPr/>
        </p:nvSpPr>
        <p:spPr>
          <a:xfrm>
            <a:off x="1307467" y="4274719"/>
            <a:ext cx="3387520" cy="366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Οβάλ 26"/>
          <p:cNvSpPr/>
          <p:nvPr/>
        </p:nvSpPr>
        <p:spPr>
          <a:xfrm>
            <a:off x="5581841" y="4359153"/>
            <a:ext cx="388843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βάλ 27"/>
          <p:cNvSpPr/>
          <p:nvPr/>
        </p:nvSpPr>
        <p:spPr>
          <a:xfrm>
            <a:off x="2315580" y="3900809"/>
            <a:ext cx="388843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28"/>
          <p:cNvSpPr txBox="1"/>
          <p:nvPr/>
        </p:nvSpPr>
        <p:spPr>
          <a:xfrm>
            <a:off x="10806293" y="3375715"/>
            <a:ext cx="1669424" cy="923330"/>
          </a:xfrm>
          <a:prstGeom prst="rect">
            <a:avLst/>
          </a:prstGeom>
          <a:noFill/>
        </p:spPr>
        <p:txBody>
          <a:bodyPr wrap="square" rtlCol="0">
            <a:spAutoFit/>
          </a:bodyPr>
          <a:lstStyle/>
          <a:p>
            <a:r>
              <a:rPr lang="el-GR" dirty="0"/>
              <a:t>Ο/η  Παθητικός/ή Άλλος/η</a:t>
            </a:r>
            <a:endParaRPr lang="el-GR" dirty="0"/>
          </a:p>
        </p:txBody>
      </p:sp>
      <p:sp>
        <p:nvSpPr>
          <p:cNvPr id="34" name="TextBox 33"/>
          <p:cNvSpPr txBox="1"/>
          <p:nvPr/>
        </p:nvSpPr>
        <p:spPr>
          <a:xfrm>
            <a:off x="-18939" y="3592551"/>
            <a:ext cx="1669424" cy="923330"/>
          </a:xfrm>
          <a:prstGeom prst="rect">
            <a:avLst/>
          </a:prstGeom>
          <a:noFill/>
        </p:spPr>
        <p:txBody>
          <a:bodyPr wrap="square" rtlCol="0">
            <a:spAutoFit/>
          </a:bodyPr>
          <a:lstStyle/>
          <a:p>
            <a:r>
              <a:rPr lang="el-GR" dirty="0"/>
              <a:t>Ο/η Απομακρυσμένος/η Άλλος/η</a:t>
            </a:r>
            <a:endParaRPr lang="el-GR" dirty="0"/>
          </a:p>
        </p:txBody>
      </p:sp>
      <p:sp>
        <p:nvSpPr>
          <p:cNvPr id="35" name="TextBox 34"/>
          <p:cNvSpPr txBox="1"/>
          <p:nvPr/>
        </p:nvSpPr>
        <p:spPr>
          <a:xfrm>
            <a:off x="0" y="5305875"/>
            <a:ext cx="2835345" cy="1631216"/>
          </a:xfrm>
          <a:prstGeom prst="rect">
            <a:avLst/>
          </a:prstGeom>
          <a:noFill/>
        </p:spPr>
        <p:txBody>
          <a:bodyPr wrap="square" rtlCol="0">
            <a:spAutoFit/>
          </a:bodyPr>
          <a:lstStyle/>
          <a:p>
            <a:r>
              <a:rPr lang="el-GR" sz="2000" dirty="0"/>
              <a:t>Γενικόλογη αναφορά σε κρατικούς/θεσμικούς μηχανισμούς ένταξης/ενσωμάτωσης</a:t>
            </a:r>
            <a:endParaRPr lang="el-GR" sz="2000" dirty="0"/>
          </a:p>
        </p:txBody>
      </p:sp>
      <p:sp>
        <p:nvSpPr>
          <p:cNvPr id="37" name="TextBox 36"/>
          <p:cNvSpPr txBox="1"/>
          <p:nvPr/>
        </p:nvSpPr>
        <p:spPr>
          <a:xfrm>
            <a:off x="7173926" y="6063708"/>
            <a:ext cx="5018074" cy="398780"/>
          </a:xfrm>
          <a:prstGeom prst="rect">
            <a:avLst/>
          </a:prstGeom>
          <a:noFill/>
        </p:spPr>
        <p:txBody>
          <a:bodyPr wrap="square" rtlCol="0">
            <a:spAutoFit/>
          </a:bodyPr>
          <a:lstStyle/>
          <a:p>
            <a:r>
              <a:rPr lang="el-GR" sz="2000" dirty="0">
                <a:sym typeface="+mn-ea"/>
              </a:rPr>
              <a:t>Ασθενής αφομοίωση</a:t>
            </a:r>
            <a:endParaRPr lang="el-GR" sz="2000" dirty="0"/>
          </a:p>
        </p:txBody>
      </p:sp>
      <p:cxnSp>
        <p:nvCxnSpPr>
          <p:cNvPr id="38" name="Ευθύγραμμο βέλος σύνδεσης 37"/>
          <p:cNvCxnSpPr/>
          <p:nvPr/>
        </p:nvCxnSpPr>
        <p:spPr>
          <a:xfrm flipH="1">
            <a:off x="623289" y="3142076"/>
            <a:ext cx="2592288" cy="707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8112224" y="4514773"/>
            <a:ext cx="792088" cy="154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a:off x="4295800" y="4149080"/>
            <a:ext cx="3312368" cy="1914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a:endCxn id="37" idx="1"/>
          </p:cNvCxnSpPr>
          <p:nvPr/>
        </p:nvCxnSpPr>
        <p:spPr>
          <a:xfrm>
            <a:off x="3166154" y="4359833"/>
            <a:ext cx="4007772" cy="1902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Ευθύγραμμο βέλος σύνδεσης 50"/>
          <p:cNvCxnSpPr/>
          <p:nvPr/>
        </p:nvCxnSpPr>
        <p:spPr>
          <a:xfrm flipH="1">
            <a:off x="1781369" y="3129701"/>
            <a:ext cx="5250735" cy="3110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p:nvPr/>
        </p:nvCxnSpPr>
        <p:spPr>
          <a:xfrm flipH="1">
            <a:off x="1509970" y="4925013"/>
            <a:ext cx="271399" cy="816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0618820" y="2463059"/>
            <a:ext cx="1669424" cy="646331"/>
          </a:xfrm>
          <a:prstGeom prst="rect">
            <a:avLst/>
          </a:prstGeom>
          <a:noFill/>
        </p:spPr>
        <p:txBody>
          <a:bodyPr wrap="square" rtlCol="0">
            <a:spAutoFit/>
          </a:bodyPr>
          <a:lstStyle/>
          <a:p>
            <a:r>
              <a:rPr lang="el-GR" dirty="0"/>
              <a:t>Ασθενής αφομοίωση</a:t>
            </a:r>
            <a:endParaRPr lang="el-GR" dirty="0"/>
          </a:p>
        </p:txBody>
      </p:sp>
      <p:cxnSp>
        <p:nvCxnSpPr>
          <p:cNvPr id="57" name="Ευθύγραμμο βέλος σύνδεσης 56"/>
          <p:cNvCxnSpPr/>
          <p:nvPr/>
        </p:nvCxnSpPr>
        <p:spPr>
          <a:xfrm>
            <a:off x="9456142" y="2564397"/>
            <a:ext cx="1308232" cy="315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Ευθύγραμμο βέλος σύνδεσης 58"/>
          <p:cNvCxnSpPr/>
          <p:nvPr/>
        </p:nvCxnSpPr>
        <p:spPr>
          <a:xfrm flipV="1">
            <a:off x="9079798" y="3688857"/>
            <a:ext cx="1753412" cy="80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p:cNvCxnSpPr/>
          <p:nvPr/>
        </p:nvCxnSpPr>
        <p:spPr>
          <a:xfrm>
            <a:off x="7538802" y="2389955"/>
            <a:ext cx="3231209" cy="118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4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7"/>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4" grpId="0" animBg="1"/>
      <p:bldP spid="14" grpId="1" animBg="1"/>
      <p:bldP spid="15" grpId="0" animBg="1"/>
      <p:bldP spid="23" grpId="0" animBg="1"/>
      <p:bldP spid="24" grpId="0" animBg="1"/>
      <p:bldP spid="25" grpId="0" animBg="1"/>
      <p:bldP spid="25" grpId="1" animBg="1"/>
      <p:bldP spid="27" grpId="0" animBg="1"/>
      <p:bldP spid="27" grpId="1" animBg="1"/>
      <p:bldP spid="28" grpId="0" animBg="1"/>
      <p:bldP spid="28" grpId="1" animBg="1"/>
      <p:bldP spid="29" grpId="0"/>
      <p:bldP spid="29" grpId="1"/>
      <p:bldP spid="34" grpId="0"/>
      <p:bldP spid="34" grpId="1"/>
      <p:bldP spid="35" grpId="0"/>
      <p:bldP spid="37" grpId="0"/>
      <p:bldP spid="37" grpId="1"/>
      <p:bldP spid="5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404792"/>
            <a:ext cx="11391056" cy="1152000"/>
          </a:xfrm>
        </p:spPr>
        <p:txBody>
          <a:bodyPr>
            <a:noAutofit/>
          </a:bodyPr>
          <a:lstStyle/>
          <a:p>
            <a:pPr fontAlgn="auto">
              <a:spcAft>
                <a:spcPts val="0"/>
              </a:spcAft>
              <a:defRPr/>
            </a:pPr>
            <a:r>
              <a:rPr lang="el-GR" b="1" dirty="0"/>
              <a:t>Εργαλειοθήκη </a:t>
            </a:r>
            <a:r>
              <a:rPr lang="en-US" b="1" dirty="0"/>
              <a:t>TRACE:</a:t>
            </a:r>
            <a:r>
              <a:rPr lang="el-GR" b="1" dirty="0"/>
              <a:t> Εργαλεία ανίχνευσης ρατσισμού</a:t>
            </a:r>
            <a:endParaRPr lang="el-GR" b="1" dirty="0"/>
          </a:p>
        </p:txBody>
      </p:sp>
      <p:sp>
        <p:nvSpPr>
          <p:cNvPr id="4" name="Ορθογώνιο 3"/>
          <p:cNvSpPr/>
          <p:nvPr/>
        </p:nvSpPr>
        <p:spPr>
          <a:xfrm>
            <a:off x="119336" y="1340768"/>
            <a:ext cx="11881320" cy="64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a:p>
        </p:txBody>
      </p:sp>
      <p:sp>
        <p:nvSpPr>
          <p:cNvPr id="3" name="Θέση περιεχομένου 2"/>
          <p:cNvSpPr>
            <a:spLocks noGrp="1"/>
          </p:cNvSpPr>
          <p:nvPr>
            <p:ph idx="1"/>
          </p:nvPr>
        </p:nvSpPr>
        <p:spPr>
          <a:xfrm>
            <a:off x="0" y="1325528"/>
            <a:ext cx="12099696" cy="5517232"/>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algn="just" fontAlgn="auto">
              <a:spcAft>
                <a:spcPts val="0"/>
              </a:spcAft>
              <a:buClr>
                <a:schemeClr val="accent2"/>
              </a:buClr>
              <a:buNone/>
              <a:defRPr/>
            </a:pPr>
            <a:r>
              <a:rPr lang="el-GR" b="1" dirty="0">
                <a:solidFill>
                  <a:schemeClr val="bg1"/>
                </a:solidFill>
              </a:rPr>
              <a:t>Αμιγώς αντιρατσιστικό κείμενο</a:t>
            </a:r>
            <a:endParaRPr lang="el-GR" b="1" i="1" dirty="0">
              <a:solidFill>
                <a:schemeClr val="bg1"/>
              </a:solidFill>
            </a:endParaRPr>
          </a:p>
          <a:p>
            <a:pPr marL="0" lvl="0" indent="0" algn="just">
              <a:spcAft>
                <a:spcPts val="800"/>
              </a:spcAft>
              <a:buClr>
                <a:schemeClr val="accent2"/>
              </a:buClr>
              <a:buNone/>
            </a:pPr>
            <a:r>
              <a:rPr lang="el-GR" sz="100" b="1" dirty="0" err="1"/>
              <a:t>Μμμ</a:t>
            </a:r>
            <a:endParaRPr lang="el-GR" sz="100" b="1" dirty="0"/>
          </a:p>
          <a:p>
            <a:pPr marL="0" lvl="0" indent="0" algn="just">
              <a:spcAft>
                <a:spcPts val="800"/>
              </a:spcAft>
              <a:buClr>
                <a:schemeClr val="accent2"/>
              </a:buClr>
              <a:buNone/>
            </a:pPr>
            <a:endParaRPr lang="el-GR" sz="2400" dirty="0"/>
          </a:p>
          <a:p>
            <a:pPr marL="342900" lvl="0" indent="-342900" algn="just">
              <a:spcAft>
                <a:spcPts val="800"/>
              </a:spcAft>
              <a:buClr>
                <a:schemeClr val="accent2"/>
              </a:buClr>
              <a:buFont typeface="Wingdings" panose="05000000000000000000" pitchFamily="2" charset="2"/>
              <a:buChar char="ü"/>
            </a:pPr>
            <a:endParaRPr lang="el-GR" sz="2400" dirty="0"/>
          </a:p>
        </p:txBody>
      </p:sp>
      <p:pic>
        <p:nvPicPr>
          <p:cNvPr id="5" name="Εικόνα 4"/>
          <p:cNvPicPr>
            <a:picLocks noChangeAspect="1"/>
          </p:cNvPicPr>
          <p:nvPr/>
        </p:nvPicPr>
        <p:blipFill>
          <a:blip r:embed="rId1"/>
          <a:stretch>
            <a:fillRect/>
          </a:stretch>
        </p:blipFill>
        <p:spPr>
          <a:xfrm>
            <a:off x="1055440" y="2636912"/>
            <a:ext cx="9649071" cy="288032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1152000"/>
          </a:xfrm>
        </p:spPr>
        <p:txBody>
          <a:bodyPr>
            <a:noAutofit/>
          </a:bodyPr>
          <a:lstStyle/>
          <a:p>
            <a:pPr fontAlgn="auto">
              <a:spcAft>
                <a:spcPts val="0"/>
              </a:spcAft>
              <a:defRPr/>
            </a:pPr>
            <a:r>
              <a:rPr lang="en-US" b="1" dirty="0"/>
              <a:t>Wiki-TRACE:</a:t>
            </a:r>
            <a:r>
              <a:rPr lang="el-GR" b="1" dirty="0"/>
              <a:t> Ψηφιακή βάση δεδομένων</a:t>
            </a:r>
            <a:endParaRPr lang="el-GR" b="1" dirty="0"/>
          </a:p>
        </p:txBody>
      </p:sp>
      <p:sp>
        <p:nvSpPr>
          <p:cNvPr id="5" name="Θέση περιεχομένου 4"/>
          <p:cNvSpPr>
            <a:spLocks noGrp="1"/>
          </p:cNvSpPr>
          <p:nvPr>
            <p:ph idx="1"/>
          </p:nvPr>
        </p:nvSpPr>
        <p:spPr/>
        <p:txBody>
          <a:bodyPr/>
          <a:lstStyle/>
          <a:p>
            <a:pPr marL="365760" indent="-255905" fontAlgn="auto">
              <a:spcAft>
                <a:spcPts val="0"/>
              </a:spcAft>
              <a:buClr>
                <a:schemeClr val="accent2"/>
              </a:buClr>
              <a:buFont typeface="Wingdings" panose="05000000000000000000" pitchFamily="2" charset="2"/>
              <a:buChar char="§"/>
              <a:defRPr/>
            </a:pPr>
            <a:endParaRPr lang="el-GR" sz="2800" dirty="0">
              <a:highlight>
                <a:srgbClr val="FFFF00"/>
              </a:highlight>
            </a:endParaRPr>
          </a:p>
          <a:p>
            <a:pPr marL="365760" indent="-255905" algn="just" fontAlgn="auto">
              <a:spcAft>
                <a:spcPts val="0"/>
              </a:spcAft>
              <a:buClr>
                <a:schemeClr val="accent2"/>
              </a:buClr>
              <a:buFont typeface="Wingdings" panose="05000000000000000000" pitchFamily="2" charset="2"/>
              <a:buChar char="§"/>
              <a:defRPr/>
            </a:pPr>
            <a:r>
              <a:rPr lang="el-GR" sz="2400" dirty="0"/>
              <a:t>Εφαρμογή εργαλείων σε κάθε κείμενο του ψηφιακού σώματος αντιρατσιστικών κειμένων: επισημείωση κειμένων βάσει των υποκατηγοριών ρατσισμού που περιλαμβάνονται στην εργαλειοθήκη.</a:t>
            </a:r>
            <a:endParaRPr lang="el-GR" sz="2400" dirty="0"/>
          </a:p>
          <a:p>
            <a:pPr marL="365760" indent="-255905" algn="just" fontAlgn="auto">
              <a:spcAft>
                <a:spcPts val="0"/>
              </a:spcAft>
              <a:buClr>
                <a:schemeClr val="accent2"/>
              </a:buClr>
              <a:buFont typeface="Wingdings" panose="05000000000000000000" pitchFamily="2" charset="2"/>
              <a:buChar char="§"/>
              <a:defRPr/>
            </a:pPr>
            <a:endParaRPr lang="el-GR" sz="2400" dirty="0"/>
          </a:p>
          <a:p>
            <a:pPr marL="365760" indent="-255905" fontAlgn="auto">
              <a:spcAft>
                <a:spcPts val="0"/>
              </a:spcAft>
              <a:buClr>
                <a:schemeClr val="accent2"/>
              </a:buClr>
              <a:buFont typeface="Wingdings" panose="05000000000000000000" pitchFamily="2" charset="2"/>
              <a:buChar char="§"/>
              <a:defRPr/>
            </a:pPr>
            <a:r>
              <a:rPr lang="el-GR" sz="2400" dirty="0"/>
              <a:t>Το σώμα των 830 κειμένων διακρίνεται σε  δύο </a:t>
            </a:r>
            <a:r>
              <a:rPr lang="el-GR" sz="2400" dirty="0" err="1"/>
              <a:t>υπο</a:t>
            </a:r>
            <a:r>
              <a:rPr lang="el-GR" sz="2400" dirty="0"/>
              <a:t>-σώματα:</a:t>
            </a:r>
            <a:endParaRPr lang="el-GR" sz="2400" dirty="0"/>
          </a:p>
          <a:p>
            <a:pPr marL="901700" indent="-457200" fontAlgn="auto">
              <a:spcAft>
                <a:spcPts val="0"/>
              </a:spcAft>
              <a:buClr>
                <a:schemeClr val="accent2"/>
              </a:buClr>
              <a:buFont typeface="Courier New" panose="02070309020205020404" pitchFamily="49" charset="0"/>
              <a:buChar char="o"/>
              <a:defRPr/>
            </a:pPr>
            <a:r>
              <a:rPr lang="el-GR" sz="2400" dirty="0"/>
              <a:t>ένα </a:t>
            </a:r>
            <a:r>
              <a:rPr lang="el-GR" sz="2400" dirty="0" err="1"/>
              <a:t>υπο</a:t>
            </a:r>
            <a:r>
              <a:rPr lang="el-GR" sz="2400" dirty="0"/>
              <a:t>-σώμα με </a:t>
            </a:r>
            <a:r>
              <a:rPr lang="el-GR" sz="2400" b="1" dirty="0"/>
              <a:t>814</a:t>
            </a:r>
            <a:r>
              <a:rPr lang="el-GR" sz="2400" dirty="0"/>
              <a:t> κείμενα ρευστού ρατσισμού και</a:t>
            </a:r>
            <a:endParaRPr lang="el-GR" sz="2400" dirty="0"/>
          </a:p>
          <a:p>
            <a:pPr marL="901700" indent="-457200" fontAlgn="auto">
              <a:spcAft>
                <a:spcPts val="0"/>
              </a:spcAft>
              <a:buClr>
                <a:schemeClr val="accent2"/>
              </a:buClr>
              <a:buFont typeface="Courier New" panose="02070309020205020404" pitchFamily="49" charset="0"/>
              <a:buChar char="o"/>
              <a:defRPr/>
            </a:pPr>
            <a:r>
              <a:rPr lang="el-GR" sz="2400" dirty="0"/>
              <a:t>ένα </a:t>
            </a:r>
            <a:r>
              <a:rPr lang="el-GR" sz="2400" dirty="0" err="1"/>
              <a:t>υπο</a:t>
            </a:r>
            <a:r>
              <a:rPr lang="el-GR" sz="2400" dirty="0"/>
              <a:t>-σώμα με </a:t>
            </a:r>
            <a:r>
              <a:rPr lang="el-GR" sz="2400" b="1" dirty="0"/>
              <a:t>16</a:t>
            </a:r>
            <a:r>
              <a:rPr lang="el-GR" sz="2400" dirty="0"/>
              <a:t> αμιγώς αντιρατσιστικά κείμενα</a:t>
            </a:r>
            <a:endParaRPr lang="el-GR" sz="2400" dirty="0"/>
          </a:p>
          <a:p>
            <a:endParaRPr lang="el-GR" dirty="0"/>
          </a:p>
        </p:txBody>
      </p:sp>
      <p:sp>
        <p:nvSpPr>
          <p:cNvPr id="10" name="TextBox 9"/>
          <p:cNvSpPr txBox="1"/>
          <p:nvPr/>
        </p:nvSpPr>
        <p:spPr>
          <a:xfrm>
            <a:off x="443372" y="5280573"/>
            <a:ext cx="11305256" cy="1200329"/>
          </a:xfrm>
          <a:prstGeom prst="rect">
            <a:avLst/>
          </a:prstGeom>
          <a:noFill/>
          <a:ln w="57150">
            <a:solidFill>
              <a:schemeClr val="accent2"/>
            </a:solidFill>
          </a:ln>
          <a:effectLst>
            <a:innerShdw blurRad="63500" dist="50800" dir="5400000">
              <a:prstClr val="black">
                <a:alpha val="50000"/>
              </a:prstClr>
            </a:innerShdw>
          </a:effectLst>
        </p:spPr>
        <p:txBody>
          <a:bodyPr wrap="square">
            <a:spAutoFit/>
          </a:bodyPr>
          <a:lstStyle/>
          <a:p>
            <a:pPr marL="109220" indent="0">
              <a:buClr>
                <a:schemeClr val="accent2"/>
              </a:buClr>
              <a:buNone/>
            </a:pPr>
            <a:r>
              <a:rPr lang="en-US" sz="2400" dirty="0">
                <a:latin typeface="+mn-lt"/>
              </a:rPr>
              <a:t>Wiki-Trace</a:t>
            </a:r>
            <a:r>
              <a:rPr lang="el-GR" sz="2400" dirty="0">
                <a:latin typeface="+mn-lt"/>
              </a:rPr>
              <a:t> =</a:t>
            </a:r>
            <a:r>
              <a:rPr lang="en-US" sz="2400" dirty="0">
                <a:latin typeface="+mn-lt"/>
              </a:rPr>
              <a:t> </a:t>
            </a:r>
            <a:r>
              <a:rPr lang="el-GR" sz="2400" dirty="0" err="1">
                <a:latin typeface="+mn-lt"/>
              </a:rPr>
              <a:t>Επισημειωμένο</a:t>
            </a:r>
            <a:r>
              <a:rPr lang="el-GR" sz="2400" dirty="0">
                <a:latin typeface="+mn-lt"/>
              </a:rPr>
              <a:t> ψηφιακό σώμα ελληνικών αντιρατσιστικών κειμένων για μεταναστευτικούς και προσφυγικούς πληθυσμούς +Εργαλειοθήκη </a:t>
            </a:r>
            <a:r>
              <a:rPr lang="en-US" sz="2400" dirty="0">
                <a:latin typeface="+mn-lt"/>
              </a:rPr>
              <a:t>TRACE</a:t>
            </a:r>
            <a:r>
              <a:rPr lang="el-GR" sz="2400" dirty="0">
                <a:latin typeface="+mn-lt"/>
              </a:rPr>
              <a:t> .</a:t>
            </a:r>
            <a:endParaRPr lang="el-GR" sz="2400" dirty="0">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κείμενο&#10;&#10;Περιγραφή που δημιουργήθηκε αυτόματα"/>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92088" y="1412875"/>
            <a:ext cx="11808568" cy="5160963"/>
          </a:xfrm>
        </p:spPr>
      </p:pic>
      <p:sp>
        <p:nvSpPr>
          <p:cNvPr id="4" name="Τίτλος 1"/>
          <p:cNvSpPr>
            <a:spLocks noGrp="1"/>
          </p:cNvSpPr>
          <p:nvPr>
            <p:ph type="title"/>
          </p:nvPr>
        </p:nvSpPr>
        <p:spPr>
          <a:xfrm>
            <a:off x="192088" y="620713"/>
            <a:ext cx="11390312" cy="647700"/>
          </a:xfrm>
        </p:spPr>
        <p:txBody>
          <a:bodyPr>
            <a:noAutofit/>
          </a:bodyPr>
          <a:lstStyle/>
          <a:p>
            <a:pPr fontAlgn="auto">
              <a:spcAft>
                <a:spcPts val="0"/>
              </a:spcAft>
              <a:defRPr/>
            </a:pPr>
            <a:r>
              <a:rPr lang="en-US" b="1" dirty="0"/>
              <a:t>Wiki-TRACE:</a:t>
            </a:r>
            <a:r>
              <a:rPr lang="el-GR" b="1" dirty="0"/>
              <a:t> Ψηφιακή βάση δεδομένων</a:t>
            </a:r>
            <a:endParaRPr lang="el-G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b="1" dirty="0"/>
              <a:t>Σώματα κειμένων</a:t>
            </a:r>
            <a:endParaRPr lang="el-GR" altLang="el-GR" b="1" dirty="0"/>
          </a:p>
        </p:txBody>
      </p:sp>
      <p:sp>
        <p:nvSpPr>
          <p:cNvPr id="3" name="Θέση περιεχομένου 2"/>
          <p:cNvSpPr>
            <a:spLocks noGrp="1"/>
          </p:cNvSpPr>
          <p:nvPr>
            <p:ph idx="1"/>
          </p:nvPr>
        </p:nvSpPr>
        <p:spPr>
          <a:xfrm>
            <a:off x="191344" y="1412776"/>
            <a:ext cx="11881320" cy="5161062"/>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109220" indent="0" eaLnBrk="1" hangingPunct="1">
              <a:lnSpc>
                <a:spcPct val="90000"/>
              </a:lnSpc>
              <a:buClr>
                <a:schemeClr val="accent2"/>
              </a:buClr>
              <a:buNone/>
              <a:defRPr/>
            </a:pPr>
            <a:endParaRPr lang="el-GR" sz="2400" b="1" dirty="0">
              <a:solidFill>
                <a:srgbClr val="000000"/>
              </a:solidFill>
            </a:endParaRPr>
          </a:p>
          <a:p>
            <a:pPr marL="109220" indent="0" eaLnBrk="1" hangingPunct="1">
              <a:lnSpc>
                <a:spcPct val="90000"/>
              </a:lnSpc>
              <a:buClr>
                <a:schemeClr val="accent2"/>
              </a:buClr>
              <a:buNone/>
              <a:defRPr/>
            </a:pPr>
            <a:endParaRPr lang="en-US" sz="2400" b="1"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r>
              <a:rPr lang="el-GR" sz="2600" dirty="0">
                <a:solidFill>
                  <a:srgbClr val="000000"/>
                </a:solidFill>
              </a:rPr>
              <a:t>Βάσει της </a:t>
            </a:r>
            <a:r>
              <a:rPr lang="el-GR" sz="2600" i="1" dirty="0" err="1">
                <a:solidFill>
                  <a:srgbClr val="000000"/>
                </a:solidFill>
              </a:rPr>
              <a:t>τροπικότητας</a:t>
            </a:r>
            <a:r>
              <a:rPr lang="el-GR" sz="2600" i="1" dirty="0">
                <a:solidFill>
                  <a:srgbClr val="000000"/>
                </a:solidFill>
              </a:rPr>
              <a:t> </a:t>
            </a:r>
            <a:r>
              <a:rPr lang="el-GR" sz="2600" dirty="0">
                <a:solidFill>
                  <a:srgbClr val="000000"/>
                </a:solidFill>
              </a:rPr>
              <a:t>των κειμένων:</a:t>
            </a:r>
            <a:endParaRPr lang="el-GR" sz="2600" dirty="0">
              <a:solidFill>
                <a:srgbClr val="000000"/>
              </a:solidFill>
            </a:endParaRPr>
          </a:p>
          <a:p>
            <a:pPr marL="890905" indent="-514350" eaLnBrk="1" hangingPunct="1">
              <a:lnSpc>
                <a:spcPct val="114000"/>
              </a:lnSpc>
              <a:buClr>
                <a:schemeClr val="accent2"/>
              </a:buClr>
              <a:buFont typeface="Wingdings" panose="05000000000000000000" pitchFamily="2" charset="2"/>
              <a:buChar char="ü"/>
              <a:defRPr/>
            </a:pPr>
            <a:r>
              <a:rPr lang="el-GR" sz="2600" u="sng" dirty="0">
                <a:solidFill>
                  <a:srgbClr val="000000"/>
                </a:solidFill>
              </a:rPr>
              <a:t>Προφορικά</a:t>
            </a:r>
            <a:r>
              <a:rPr lang="el-GR" sz="2600" dirty="0">
                <a:solidFill>
                  <a:srgbClr val="000000"/>
                </a:solidFill>
              </a:rPr>
              <a:t> σώματα κειμένων</a:t>
            </a:r>
            <a:endParaRPr lang="el-GR" sz="2600" dirty="0">
              <a:solidFill>
                <a:srgbClr val="000000"/>
              </a:solidFill>
            </a:endParaRPr>
          </a:p>
          <a:p>
            <a:pPr marL="890905" indent="-514350" eaLnBrk="1" hangingPunct="1">
              <a:lnSpc>
                <a:spcPct val="114000"/>
              </a:lnSpc>
              <a:buClr>
                <a:schemeClr val="accent2"/>
              </a:buClr>
              <a:buFont typeface="Wingdings" panose="05000000000000000000" pitchFamily="2" charset="2"/>
              <a:buChar char="ü"/>
              <a:defRPr/>
            </a:pPr>
            <a:r>
              <a:rPr lang="el-GR" sz="2600" u="sng" dirty="0">
                <a:solidFill>
                  <a:srgbClr val="000000"/>
                </a:solidFill>
              </a:rPr>
              <a:t>Γραπτά</a:t>
            </a:r>
            <a:r>
              <a:rPr lang="el-GR" sz="2600" dirty="0">
                <a:solidFill>
                  <a:srgbClr val="000000"/>
                </a:solidFill>
              </a:rPr>
              <a:t> σώματα κειμένων</a:t>
            </a:r>
            <a:endParaRPr lang="el-GR" sz="2600" dirty="0">
              <a:solidFill>
                <a:srgbClr val="000000"/>
              </a:solidFill>
            </a:endParaRPr>
          </a:p>
          <a:p>
            <a:pPr marL="890905" indent="-514350" eaLnBrk="1" hangingPunct="1">
              <a:lnSpc>
                <a:spcPct val="114000"/>
              </a:lnSpc>
              <a:buClr>
                <a:schemeClr val="accent2"/>
              </a:buClr>
              <a:buFont typeface="Wingdings" panose="05000000000000000000" pitchFamily="2" charset="2"/>
              <a:buChar char="ü"/>
              <a:defRPr/>
            </a:pPr>
            <a:r>
              <a:rPr lang="el-GR" sz="2600" u="sng" dirty="0" err="1">
                <a:solidFill>
                  <a:srgbClr val="000000"/>
                </a:solidFill>
              </a:rPr>
              <a:t>Πολυτροπικά</a:t>
            </a:r>
            <a:r>
              <a:rPr lang="el-GR" sz="2600" dirty="0">
                <a:solidFill>
                  <a:srgbClr val="000000"/>
                </a:solidFill>
              </a:rPr>
              <a:t> σώματα κειμένων </a:t>
            </a:r>
            <a:endParaRPr lang="el-GR" sz="2600" dirty="0">
              <a:solidFill>
                <a:srgbClr val="000000"/>
              </a:solidFill>
            </a:endParaRPr>
          </a:p>
          <a:p>
            <a:pPr marL="375920" indent="0" eaLnBrk="1" hangingPunct="1">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r>
              <a:rPr lang="el-GR" sz="2600" dirty="0">
                <a:solidFill>
                  <a:srgbClr val="000000"/>
                </a:solidFill>
              </a:rPr>
              <a:t>  Βάσει της </a:t>
            </a:r>
            <a:r>
              <a:rPr lang="el-GR" sz="2600" i="1" dirty="0">
                <a:solidFill>
                  <a:srgbClr val="000000"/>
                </a:solidFill>
              </a:rPr>
              <a:t>χρονικής περιόδου </a:t>
            </a:r>
            <a:r>
              <a:rPr lang="el-GR" sz="2600" dirty="0">
                <a:solidFill>
                  <a:srgbClr val="000000"/>
                </a:solidFill>
              </a:rPr>
              <a:t>που καλύπτουν τα κείμενα: </a:t>
            </a:r>
            <a:endParaRPr lang="en-US" sz="2600" dirty="0">
              <a:solidFill>
                <a:srgbClr val="000000"/>
              </a:solidFill>
            </a:endParaRPr>
          </a:p>
          <a:p>
            <a:pPr marL="890905" indent="-514350" eaLnBrk="1" hangingPunct="1">
              <a:lnSpc>
                <a:spcPct val="124000"/>
              </a:lnSpc>
              <a:buClr>
                <a:schemeClr val="accent2"/>
              </a:buClr>
              <a:buFont typeface="Wingdings" panose="05000000000000000000" pitchFamily="2" charset="2"/>
              <a:buChar char="ü"/>
              <a:defRPr/>
            </a:pPr>
            <a:r>
              <a:rPr lang="el-GR" sz="2600" u="sng" dirty="0">
                <a:solidFill>
                  <a:srgbClr val="000000"/>
                </a:solidFill>
              </a:rPr>
              <a:t>Συγχρονικά</a:t>
            </a:r>
            <a:r>
              <a:rPr lang="el-GR" sz="2600" dirty="0">
                <a:solidFill>
                  <a:srgbClr val="000000"/>
                </a:solidFill>
              </a:rPr>
              <a:t> σώματα κειμένων</a:t>
            </a:r>
            <a:endParaRPr lang="el-GR" sz="2600" dirty="0">
              <a:solidFill>
                <a:srgbClr val="000000"/>
              </a:solidFill>
            </a:endParaRPr>
          </a:p>
          <a:p>
            <a:pPr marL="890905" indent="-514350" eaLnBrk="1" hangingPunct="1">
              <a:lnSpc>
                <a:spcPct val="124000"/>
              </a:lnSpc>
              <a:buClr>
                <a:schemeClr val="accent2"/>
              </a:buClr>
              <a:buFont typeface="Wingdings" panose="05000000000000000000" pitchFamily="2" charset="2"/>
              <a:buChar char="ü"/>
              <a:defRPr/>
            </a:pPr>
            <a:r>
              <a:rPr lang="el-GR" sz="2600" u="sng" dirty="0">
                <a:solidFill>
                  <a:srgbClr val="000000"/>
                </a:solidFill>
              </a:rPr>
              <a:t>Διαχρονικά</a:t>
            </a:r>
            <a:r>
              <a:rPr lang="el-GR" sz="2600" dirty="0">
                <a:solidFill>
                  <a:srgbClr val="000000"/>
                </a:solidFill>
              </a:rPr>
              <a:t> σώματα κειμένων</a:t>
            </a: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p:txBody>
      </p:sp>
      <p:sp>
        <p:nvSpPr>
          <p:cNvPr id="5" name="Ορθογώνιο 4"/>
          <p:cNvSpPr/>
          <p:nvPr/>
        </p:nvSpPr>
        <p:spPr>
          <a:xfrm>
            <a:off x="191344" y="1556792"/>
            <a:ext cx="10513168" cy="7419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09220" indent="0" eaLnBrk="1" hangingPunct="1">
              <a:lnSpc>
                <a:spcPct val="90000"/>
              </a:lnSpc>
              <a:buClr>
                <a:schemeClr val="accent2"/>
              </a:buClr>
              <a:buNone/>
              <a:defRPr/>
            </a:pPr>
            <a:r>
              <a:rPr lang="el-GR" sz="2600" b="1">
                <a:solidFill>
                  <a:schemeClr val="bg1"/>
                </a:solidFill>
              </a:rPr>
              <a:t>Είδη σωμάτων κειμένων</a:t>
            </a:r>
            <a:r>
              <a:rPr lang="el-GR" sz="2600">
                <a:solidFill>
                  <a:schemeClr val="bg1"/>
                </a:solidFill>
              </a:rPr>
              <a:t>  </a:t>
            </a:r>
            <a:r>
              <a:rPr lang="el-GR" sz="2600" b="1">
                <a:solidFill>
                  <a:schemeClr val="bg1"/>
                </a:solidFill>
              </a:rPr>
              <a:t>ανάλογα με τα χαρακτηριστικά τους</a:t>
            </a:r>
            <a:endParaRPr lang="el-GR" sz="2600" b="1"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1152000"/>
          </a:xfrm>
        </p:spPr>
        <p:txBody>
          <a:bodyPr>
            <a:noAutofit/>
          </a:bodyPr>
          <a:lstStyle/>
          <a:p>
            <a:pPr fontAlgn="auto">
              <a:spcAft>
                <a:spcPts val="0"/>
              </a:spcAft>
              <a:defRPr/>
            </a:pPr>
            <a:r>
              <a:rPr lang="en-US" b="1" dirty="0"/>
              <a:t>Wiki-TRACE:</a:t>
            </a:r>
            <a:r>
              <a:rPr lang="el-GR" b="1" dirty="0"/>
              <a:t> Ψηφιακή βάση δεδομένων</a:t>
            </a:r>
            <a:endParaRPr lang="el-GR" b="1" dirty="0"/>
          </a:p>
        </p:txBody>
      </p:sp>
      <p:sp>
        <p:nvSpPr>
          <p:cNvPr id="5" name="Θέση περιεχομένου 4"/>
          <p:cNvSpPr>
            <a:spLocks noGrp="1"/>
          </p:cNvSpPr>
          <p:nvPr>
            <p:ph idx="1"/>
          </p:nvPr>
        </p:nvSpPr>
        <p:spPr>
          <a:xfrm>
            <a:off x="191344" y="1412776"/>
            <a:ext cx="11809312" cy="4464496"/>
          </a:xfrm>
        </p:spPr>
        <p:txBody>
          <a:bodyPr/>
          <a:lstStyle/>
          <a:p>
            <a:pPr marL="365760" indent="-255905" fontAlgn="auto">
              <a:spcAft>
                <a:spcPts val="0"/>
              </a:spcAft>
              <a:buClr>
                <a:schemeClr val="accent2"/>
              </a:buClr>
              <a:buFont typeface="Wingdings" panose="05000000000000000000" pitchFamily="2" charset="2"/>
              <a:buChar char="§"/>
              <a:defRPr/>
            </a:pPr>
            <a:endParaRPr lang="el-GR" sz="2800" dirty="0">
              <a:highlight>
                <a:srgbClr val="FFFF00"/>
              </a:highlight>
            </a:endParaRPr>
          </a:p>
          <a:p>
            <a:pPr marL="109220" indent="0">
              <a:buNone/>
            </a:pPr>
            <a:endParaRPr lang="el-GR" dirty="0"/>
          </a:p>
        </p:txBody>
      </p:sp>
      <p:pic>
        <p:nvPicPr>
          <p:cNvPr id="3" name="Εικόνα 2"/>
          <p:cNvPicPr>
            <a:picLocks noChangeAspect="1"/>
          </p:cNvPicPr>
          <p:nvPr/>
        </p:nvPicPr>
        <p:blipFill>
          <a:blip r:embed="rId1"/>
          <a:stretch>
            <a:fillRect/>
          </a:stretch>
        </p:blipFill>
        <p:spPr>
          <a:xfrm>
            <a:off x="688504" y="1412776"/>
            <a:ext cx="10814991" cy="4032447"/>
          </a:xfrm>
          <a:prstGeom prst="rect">
            <a:avLst/>
          </a:prstGeom>
        </p:spPr>
      </p:pic>
      <p:sp>
        <p:nvSpPr>
          <p:cNvPr id="4" name="TextBox 3"/>
          <p:cNvSpPr txBox="1"/>
          <p:nvPr/>
        </p:nvSpPr>
        <p:spPr>
          <a:xfrm>
            <a:off x="1219200" y="5877272"/>
            <a:ext cx="10972800" cy="369332"/>
          </a:xfrm>
          <a:prstGeom prst="rect">
            <a:avLst/>
          </a:prstGeom>
          <a:noFill/>
        </p:spPr>
        <p:txBody>
          <a:bodyPr wrap="square" rtlCol="0">
            <a:spAutoFit/>
          </a:bodyPr>
          <a:lstStyle/>
          <a:p>
            <a:r>
              <a:rPr lang="el-GR" dirty="0"/>
              <a:t>Εικόνα 1: Μέρος από το σώμα των 830 αντιρατσιστικών κειμένων στο </a:t>
            </a:r>
            <a:r>
              <a:rPr lang="el-GR" dirty="0" err="1"/>
              <a:t>Wiki</a:t>
            </a:r>
            <a:r>
              <a:rPr lang="el-GR" dirty="0"/>
              <a:t>-TRACE</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1152000"/>
          </a:xfrm>
        </p:spPr>
        <p:txBody>
          <a:bodyPr>
            <a:noAutofit/>
          </a:bodyPr>
          <a:lstStyle/>
          <a:p>
            <a:pPr fontAlgn="auto">
              <a:spcAft>
                <a:spcPts val="0"/>
              </a:spcAft>
              <a:defRPr/>
            </a:pPr>
            <a:r>
              <a:rPr lang="en-US" b="1" dirty="0"/>
              <a:t>Wiki-TRACE:</a:t>
            </a:r>
            <a:r>
              <a:rPr lang="el-GR" b="1" dirty="0"/>
              <a:t> Ψηφιακή βάση δεδομένων</a:t>
            </a:r>
            <a:endParaRPr lang="el-GR" b="1" dirty="0"/>
          </a:p>
        </p:txBody>
      </p:sp>
      <p:sp>
        <p:nvSpPr>
          <p:cNvPr id="5" name="Θέση περιεχομένου 4"/>
          <p:cNvSpPr>
            <a:spLocks noGrp="1"/>
          </p:cNvSpPr>
          <p:nvPr>
            <p:ph idx="1"/>
          </p:nvPr>
        </p:nvSpPr>
        <p:spPr>
          <a:xfrm>
            <a:off x="191344" y="1412776"/>
            <a:ext cx="11809312" cy="4464496"/>
          </a:xfrm>
        </p:spPr>
        <p:txBody>
          <a:bodyPr/>
          <a:lstStyle/>
          <a:p>
            <a:pPr marL="365760" indent="-255905" fontAlgn="auto">
              <a:spcAft>
                <a:spcPts val="0"/>
              </a:spcAft>
              <a:buClr>
                <a:schemeClr val="accent2"/>
              </a:buClr>
              <a:buFont typeface="Wingdings" panose="05000000000000000000" pitchFamily="2" charset="2"/>
              <a:buChar char="§"/>
              <a:defRPr/>
            </a:pPr>
            <a:endParaRPr lang="el-GR" sz="2800" dirty="0">
              <a:highlight>
                <a:srgbClr val="FFFF00"/>
              </a:highlight>
            </a:endParaRPr>
          </a:p>
          <a:p>
            <a:pPr marL="109220" indent="0">
              <a:buNone/>
            </a:pPr>
            <a:endParaRPr lang="el-GR" dirty="0"/>
          </a:p>
        </p:txBody>
      </p:sp>
      <p:pic>
        <p:nvPicPr>
          <p:cNvPr id="4" name="Εικόνα 3"/>
          <p:cNvPicPr>
            <a:picLocks noChangeAspect="1"/>
          </p:cNvPicPr>
          <p:nvPr/>
        </p:nvPicPr>
        <p:blipFill>
          <a:blip r:embed="rId1"/>
          <a:stretch>
            <a:fillRect/>
          </a:stretch>
        </p:blipFill>
        <p:spPr>
          <a:xfrm>
            <a:off x="767408" y="1628800"/>
            <a:ext cx="11089231" cy="4248472"/>
          </a:xfrm>
          <a:prstGeom prst="rect">
            <a:avLst/>
          </a:prstGeom>
        </p:spPr>
      </p:pic>
      <p:sp>
        <p:nvSpPr>
          <p:cNvPr id="6" name="TextBox 5"/>
          <p:cNvSpPr txBox="1"/>
          <p:nvPr/>
        </p:nvSpPr>
        <p:spPr>
          <a:xfrm>
            <a:off x="1219200" y="6052646"/>
            <a:ext cx="10637439" cy="369332"/>
          </a:xfrm>
          <a:prstGeom prst="rect">
            <a:avLst/>
          </a:prstGeom>
          <a:noFill/>
        </p:spPr>
        <p:txBody>
          <a:bodyPr wrap="square" rtlCol="0">
            <a:spAutoFit/>
          </a:bodyPr>
          <a:lstStyle/>
          <a:p>
            <a:r>
              <a:rPr lang="el-GR" dirty="0"/>
              <a:t>Εικόνα 2: Μέρος από το </a:t>
            </a:r>
            <a:r>
              <a:rPr lang="el-GR" dirty="0" err="1"/>
              <a:t>υπο</a:t>
            </a:r>
            <a:r>
              <a:rPr lang="el-GR" dirty="0"/>
              <a:t>-σώμα των 814 κειμένων ρευστού ρατσισμού στο </a:t>
            </a:r>
            <a:r>
              <a:rPr lang="el-GR" dirty="0" err="1"/>
              <a:t>Wiki</a:t>
            </a:r>
            <a:r>
              <a:rPr lang="el-GR" dirty="0"/>
              <a:t>-TRACE</a:t>
            </a: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1152000"/>
          </a:xfrm>
        </p:spPr>
        <p:txBody>
          <a:bodyPr>
            <a:noAutofit/>
          </a:bodyPr>
          <a:lstStyle/>
          <a:p>
            <a:pPr fontAlgn="auto">
              <a:spcAft>
                <a:spcPts val="0"/>
              </a:spcAft>
              <a:defRPr/>
            </a:pPr>
            <a:r>
              <a:rPr lang="en-US" b="1" dirty="0"/>
              <a:t>Wiki-TRACE:</a:t>
            </a:r>
            <a:r>
              <a:rPr lang="el-GR" b="1" dirty="0"/>
              <a:t> Ψηφιακή βάση δεδομένων</a:t>
            </a:r>
            <a:endParaRPr lang="el-GR" b="1" dirty="0"/>
          </a:p>
        </p:txBody>
      </p:sp>
      <p:sp>
        <p:nvSpPr>
          <p:cNvPr id="5" name="Θέση περιεχομένου 4"/>
          <p:cNvSpPr>
            <a:spLocks noGrp="1"/>
          </p:cNvSpPr>
          <p:nvPr>
            <p:ph idx="1"/>
          </p:nvPr>
        </p:nvSpPr>
        <p:spPr>
          <a:xfrm>
            <a:off x="191344" y="1412776"/>
            <a:ext cx="11809312" cy="4464496"/>
          </a:xfrm>
        </p:spPr>
        <p:txBody>
          <a:bodyPr/>
          <a:lstStyle/>
          <a:p>
            <a:pPr marL="365760" indent="-255905" fontAlgn="auto">
              <a:spcAft>
                <a:spcPts val="0"/>
              </a:spcAft>
              <a:buClr>
                <a:schemeClr val="accent2"/>
              </a:buClr>
              <a:buFont typeface="Wingdings" panose="05000000000000000000" pitchFamily="2" charset="2"/>
              <a:buChar char="§"/>
              <a:defRPr/>
            </a:pPr>
            <a:endParaRPr lang="el-GR" sz="2800" dirty="0">
              <a:highlight>
                <a:srgbClr val="FFFF00"/>
              </a:highlight>
            </a:endParaRPr>
          </a:p>
          <a:p>
            <a:pPr marL="109220" indent="0">
              <a:buNone/>
            </a:pPr>
            <a:endParaRPr lang="el-GR" dirty="0"/>
          </a:p>
        </p:txBody>
      </p:sp>
      <p:pic>
        <p:nvPicPr>
          <p:cNvPr id="4" name="Εικόνα 3"/>
          <p:cNvPicPr>
            <a:picLocks noChangeAspect="1"/>
          </p:cNvPicPr>
          <p:nvPr/>
        </p:nvPicPr>
        <p:blipFill>
          <a:blip r:embed="rId1"/>
          <a:stretch>
            <a:fillRect/>
          </a:stretch>
        </p:blipFill>
        <p:spPr>
          <a:xfrm>
            <a:off x="551384" y="1628800"/>
            <a:ext cx="10873207" cy="4608512"/>
          </a:xfrm>
          <a:prstGeom prst="rect">
            <a:avLst/>
          </a:prstGeom>
        </p:spPr>
      </p:pic>
      <p:sp>
        <p:nvSpPr>
          <p:cNvPr id="6" name="TextBox 5"/>
          <p:cNvSpPr txBox="1"/>
          <p:nvPr/>
        </p:nvSpPr>
        <p:spPr>
          <a:xfrm>
            <a:off x="1020373" y="6106797"/>
            <a:ext cx="10972800" cy="369332"/>
          </a:xfrm>
          <a:prstGeom prst="rect">
            <a:avLst/>
          </a:prstGeom>
          <a:noFill/>
        </p:spPr>
        <p:txBody>
          <a:bodyPr wrap="square" rtlCol="0">
            <a:spAutoFit/>
          </a:bodyPr>
          <a:lstStyle/>
          <a:p>
            <a:r>
              <a:rPr lang="el-GR" dirty="0"/>
              <a:t>Εικόνα 3: Το </a:t>
            </a:r>
            <a:r>
              <a:rPr lang="el-GR" dirty="0" err="1"/>
              <a:t>υπο</a:t>
            </a:r>
            <a:r>
              <a:rPr lang="el-GR" dirty="0"/>
              <a:t>-σώμα των 16 αμιγώς αντιρατσιστικών κειμένων στο </a:t>
            </a:r>
            <a:r>
              <a:rPr lang="el-GR" dirty="0" err="1"/>
              <a:t>Wiki</a:t>
            </a:r>
            <a:r>
              <a:rPr lang="el-GR" dirty="0"/>
              <a:t>-TRACE</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344" y="620688"/>
            <a:ext cx="11391056" cy="1152000"/>
          </a:xfrm>
        </p:spPr>
        <p:txBody>
          <a:bodyPr>
            <a:noAutofit/>
          </a:bodyPr>
          <a:lstStyle/>
          <a:p>
            <a:pPr fontAlgn="auto">
              <a:spcAft>
                <a:spcPts val="0"/>
              </a:spcAft>
              <a:defRPr/>
            </a:pPr>
            <a:r>
              <a:rPr lang="en-US" b="1" dirty="0"/>
              <a:t>Wiki-TRACE:</a:t>
            </a:r>
            <a:r>
              <a:rPr lang="el-GR" b="1" dirty="0"/>
              <a:t> Το περιεχόμενο των </a:t>
            </a:r>
            <a:br>
              <a:rPr lang="el-GR" b="1" dirty="0"/>
            </a:br>
            <a:r>
              <a:rPr lang="el-GR" b="1" dirty="0"/>
              <a:t>καταχωρήσεων</a:t>
            </a:r>
            <a:endParaRPr lang="el-GR" b="1" dirty="0"/>
          </a:p>
        </p:txBody>
      </p:sp>
      <p:sp>
        <p:nvSpPr>
          <p:cNvPr id="3" name="Θέση περιεχομένου 2"/>
          <p:cNvSpPr>
            <a:spLocks noGrp="1"/>
          </p:cNvSpPr>
          <p:nvPr>
            <p:ph idx="1"/>
          </p:nvPr>
        </p:nvSpPr>
        <p:spPr>
          <a:xfrm>
            <a:off x="191343" y="1772688"/>
            <a:ext cx="8208911" cy="4968680"/>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marL="109855" indent="0" fontAlgn="auto">
              <a:spcAft>
                <a:spcPts val="0"/>
              </a:spcAft>
              <a:buClr>
                <a:schemeClr val="accent2"/>
              </a:buClr>
              <a:buNone/>
              <a:defRPr/>
            </a:pPr>
            <a:r>
              <a:rPr lang="el-GR" sz="2400" dirty="0"/>
              <a:t>Κάθε καταχώρηση περιλαμβάνει:</a:t>
            </a:r>
            <a:endParaRPr lang="el-GR" sz="2400" dirty="0"/>
          </a:p>
          <a:p>
            <a:pPr marL="452755" indent="-342900" fontAlgn="auto">
              <a:spcAft>
                <a:spcPts val="0"/>
              </a:spcAft>
              <a:buClr>
                <a:schemeClr val="accent2"/>
              </a:buClr>
              <a:buFont typeface="Wingdings" panose="05000000000000000000" pitchFamily="2" charset="2"/>
              <a:buChar char="§"/>
              <a:defRPr/>
            </a:pPr>
            <a:r>
              <a:rPr lang="el-GR" sz="2400" dirty="0"/>
              <a:t>Τον τίτλο του κειμένου</a:t>
            </a:r>
            <a:endParaRPr lang="el-GR" sz="2400" dirty="0"/>
          </a:p>
          <a:p>
            <a:pPr marL="452755" indent="-342900" fontAlgn="auto">
              <a:spcAft>
                <a:spcPts val="0"/>
              </a:spcAft>
              <a:buClr>
                <a:schemeClr val="accent2"/>
              </a:buClr>
              <a:buFont typeface="Wingdings" panose="05000000000000000000" pitchFamily="2" charset="2"/>
              <a:buChar char="§"/>
              <a:defRPr/>
            </a:pPr>
            <a:r>
              <a:rPr lang="el-GR" sz="2400" dirty="0"/>
              <a:t>Το γραπτό κείμενο (μαζί με τις εικόνες ή το βίντεο που τυχόν το συνοδεύουν)</a:t>
            </a:r>
            <a:endParaRPr lang="el-GR" sz="2400" dirty="0"/>
          </a:p>
          <a:p>
            <a:pPr marL="452755" indent="-342900" fontAlgn="auto">
              <a:spcAft>
                <a:spcPts val="0"/>
              </a:spcAft>
              <a:buClr>
                <a:schemeClr val="accent2"/>
              </a:buClr>
              <a:buFont typeface="Wingdings" panose="05000000000000000000" pitchFamily="2" charset="2"/>
              <a:buChar char="§"/>
              <a:defRPr/>
            </a:pPr>
            <a:r>
              <a:rPr lang="el-GR" sz="2400" dirty="0"/>
              <a:t>Αν το κείμενο είναι βίντεο με προφορικό λόγο, δίνεται η </a:t>
            </a:r>
            <a:r>
              <a:rPr lang="el-GR" sz="2400" dirty="0" err="1"/>
              <a:t>απομαγνητοφωνημένη</a:t>
            </a:r>
            <a:r>
              <a:rPr lang="el-GR" sz="2400" dirty="0"/>
              <a:t> εκδοχή του κειμένου</a:t>
            </a:r>
            <a:endParaRPr lang="el-GR" sz="2400" dirty="0"/>
          </a:p>
          <a:p>
            <a:pPr marL="452755" indent="-342900" fontAlgn="auto">
              <a:spcAft>
                <a:spcPts val="0"/>
              </a:spcAft>
              <a:buClr>
                <a:schemeClr val="accent2"/>
              </a:buClr>
              <a:buFont typeface="Wingdings" panose="05000000000000000000" pitchFamily="2" charset="2"/>
              <a:buChar char="§"/>
              <a:defRPr/>
            </a:pPr>
            <a:r>
              <a:rPr lang="el-GR" sz="2400" dirty="0"/>
              <a:t>Έναν πίνακα που περιλαμβάνει τα στοιχεία που προσδιορίζουν τη </a:t>
            </a:r>
            <a:r>
              <a:rPr lang="el-GR" sz="2400" dirty="0" err="1"/>
              <a:t>ρατσιστικότητα</a:t>
            </a:r>
            <a:r>
              <a:rPr lang="el-GR" sz="2400" dirty="0"/>
              <a:t> του κειμένου και πρόσθετες πληροφορίες για τα κείμενα.</a:t>
            </a:r>
            <a:endParaRPr lang="el-GR" sz="2400" dirty="0"/>
          </a:p>
          <a:p>
            <a:pPr marL="452755" indent="-342900" fontAlgn="auto">
              <a:spcAft>
                <a:spcPts val="0"/>
              </a:spcAft>
              <a:buClr>
                <a:schemeClr val="accent2"/>
              </a:buClr>
              <a:buFont typeface="Wingdings" panose="05000000000000000000" pitchFamily="2" charset="2"/>
              <a:buChar char="§"/>
              <a:defRPr/>
            </a:pPr>
            <a:r>
              <a:rPr lang="el-GR" sz="2400" dirty="0"/>
              <a:t>Το κείμενο στην πρωτότυπη εκδοχή του, κυρίως σε μορφή </a:t>
            </a:r>
            <a:r>
              <a:rPr lang="el-GR" sz="2400" dirty="0" err="1"/>
              <a:t>pdf</a:t>
            </a:r>
            <a:r>
              <a:rPr lang="el-GR" sz="2400" dirty="0"/>
              <a:t>.</a:t>
            </a:r>
            <a:endParaRPr lang="el-GR" sz="2400" dirty="0"/>
          </a:p>
          <a:p>
            <a:pPr marL="452755" indent="-342900" fontAlgn="auto">
              <a:spcAft>
                <a:spcPts val="0"/>
              </a:spcAft>
              <a:buClr>
                <a:schemeClr val="accent2"/>
              </a:buClr>
              <a:buFont typeface="Wingdings" panose="05000000000000000000" pitchFamily="2" charset="2"/>
              <a:buChar char="§"/>
              <a:defRPr/>
            </a:pPr>
            <a:r>
              <a:rPr lang="el-GR" sz="2400" dirty="0"/>
              <a:t>Αν το κείμενο είναι βίντεο, τότε ανεβαίνει το αντίστοιχο βίντεο στην πρωτότυπη εκδοχή του.</a:t>
            </a:r>
            <a:endParaRPr lang="el-GR" sz="2400" dirty="0"/>
          </a:p>
        </p:txBody>
      </p:sp>
      <p:pic>
        <p:nvPicPr>
          <p:cNvPr id="9" name="Εικόνα 8" descr="Εικόνα που περιέχει κείμενο&#10;&#10;Περιγραφή που δημιουργήθηκε αυτόματα"/>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00255" y="609997"/>
            <a:ext cx="3781885" cy="623420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endParaRPr lang="el-GR" b="1" dirty="0"/>
          </a:p>
        </p:txBody>
      </p:sp>
      <p:pic>
        <p:nvPicPr>
          <p:cNvPr id="5" name="Θέση περιεχομένου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556792"/>
            <a:ext cx="3575720" cy="5301208"/>
          </a:xfrm>
        </p:spPr>
      </p:pic>
      <p:cxnSp>
        <p:nvCxnSpPr>
          <p:cNvPr id="10" name="Ευθύγραμμο βέλος σύνδεσης 9"/>
          <p:cNvCxnSpPr/>
          <p:nvPr/>
        </p:nvCxnSpPr>
        <p:spPr>
          <a:xfrm flipV="1">
            <a:off x="3598602" y="3140966"/>
            <a:ext cx="1463043" cy="432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75920" y="2894746"/>
            <a:ext cx="4392488" cy="492443"/>
          </a:xfrm>
          <a:prstGeom prst="rect">
            <a:avLst/>
          </a:prstGeom>
          <a:noFill/>
        </p:spPr>
        <p:txBody>
          <a:bodyPr wrap="square" rtlCol="0">
            <a:spAutoFit/>
          </a:bodyPr>
          <a:lstStyle/>
          <a:p>
            <a:r>
              <a:rPr lang="el-GR" sz="2600" dirty="0">
                <a:latin typeface="+mn-lt"/>
              </a:rPr>
              <a:t>Επώνυμο </a:t>
            </a:r>
            <a:endParaRPr lang="el-GR" sz="2600" dirty="0">
              <a:latin typeface="+mn-lt"/>
            </a:endParaRPr>
          </a:p>
        </p:txBody>
      </p:sp>
      <p:cxnSp>
        <p:nvCxnSpPr>
          <p:cNvPr id="14" name="Ευθύγραμμο βέλος σύνδεσης 13"/>
          <p:cNvCxnSpPr/>
          <p:nvPr/>
        </p:nvCxnSpPr>
        <p:spPr>
          <a:xfrm>
            <a:off x="3575720" y="3573015"/>
            <a:ext cx="1485925"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75920" y="3758842"/>
            <a:ext cx="4392488" cy="492443"/>
          </a:xfrm>
          <a:prstGeom prst="rect">
            <a:avLst/>
          </a:prstGeom>
          <a:noFill/>
        </p:spPr>
        <p:txBody>
          <a:bodyPr wrap="square" rtlCol="0">
            <a:spAutoFit/>
          </a:bodyPr>
          <a:lstStyle/>
          <a:p>
            <a:r>
              <a:rPr lang="el-GR" sz="2600" dirty="0">
                <a:latin typeface="+mn-lt"/>
              </a:rPr>
              <a:t>Ανώνυμο </a:t>
            </a:r>
            <a:endParaRPr lang="el-GR" sz="2600" dirty="0">
              <a:latin typeface="+mn-lt"/>
            </a:endParaRPr>
          </a:p>
        </p:txBody>
      </p:sp>
      <p:sp>
        <p:nvSpPr>
          <p:cNvPr id="4" name="TextBox 3"/>
          <p:cNvSpPr txBox="1"/>
          <p:nvPr/>
        </p:nvSpPr>
        <p:spPr>
          <a:xfrm>
            <a:off x="3812750" y="1490404"/>
            <a:ext cx="8456161" cy="830997"/>
          </a:xfrm>
          <a:prstGeom prst="rect">
            <a:avLst/>
          </a:prstGeom>
          <a:noFill/>
        </p:spPr>
        <p:txBody>
          <a:bodyPr wrap="none" rtlCol="0">
            <a:spAutoFit/>
          </a:bodyPr>
          <a:lstStyle/>
          <a:p>
            <a:r>
              <a:rPr lang="el-GR" sz="2400" dirty="0">
                <a:latin typeface="+mn-lt"/>
              </a:rPr>
              <a:t>Στο </a:t>
            </a:r>
            <a:r>
              <a:rPr lang="en-US" sz="2400" dirty="0">
                <a:latin typeface="+mn-lt"/>
              </a:rPr>
              <a:t>Wiki-TRACE </a:t>
            </a:r>
            <a:r>
              <a:rPr lang="el-GR" sz="2400" dirty="0">
                <a:latin typeface="+mn-lt"/>
              </a:rPr>
              <a:t>υπάρχουν όροι (βλ. μπλε λέξεις ή φράσεις) </a:t>
            </a:r>
            <a:endParaRPr lang="el-GR" sz="2400" dirty="0">
              <a:latin typeface="+mn-lt"/>
            </a:endParaRPr>
          </a:p>
          <a:p>
            <a:r>
              <a:rPr lang="el-GR" sz="2400" dirty="0">
                <a:latin typeface="+mn-lt"/>
              </a:rPr>
              <a:t>που είναι υπερκείμενα</a:t>
            </a:r>
            <a:endParaRPr lang="el-GR" sz="2400" dirty="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556792"/>
            <a:ext cx="3575720" cy="5301208"/>
          </a:xfrm>
        </p:spPr>
      </p:pic>
      <p:cxnSp>
        <p:nvCxnSpPr>
          <p:cNvPr id="7" name="Ευθύγραμμο βέλος σύνδεσης 6"/>
          <p:cNvCxnSpPr/>
          <p:nvPr/>
        </p:nvCxnSpPr>
        <p:spPr>
          <a:xfrm flipV="1">
            <a:off x="3595936" y="3815998"/>
            <a:ext cx="1440160" cy="477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21610" y="3562104"/>
            <a:ext cx="5112568" cy="492443"/>
          </a:xfrm>
          <a:prstGeom prst="rect">
            <a:avLst/>
          </a:prstGeom>
          <a:noFill/>
        </p:spPr>
        <p:txBody>
          <a:bodyPr wrap="square" rtlCol="0">
            <a:spAutoFit/>
          </a:bodyPr>
          <a:lstStyle/>
          <a:p>
            <a:r>
              <a:rPr lang="el-GR" sz="2600" dirty="0">
                <a:latin typeface="+mn-lt"/>
              </a:rPr>
              <a:t>Αμιγώς αντιρατσιστικό κείμενο</a:t>
            </a:r>
            <a:endParaRPr lang="el-GR" sz="2600" dirty="0">
              <a:latin typeface="+mn-lt"/>
            </a:endParaRPr>
          </a:p>
        </p:txBody>
      </p:sp>
      <p:cxnSp>
        <p:nvCxnSpPr>
          <p:cNvPr id="9" name="Ευθύγραμμο βέλος σύνδεσης 8"/>
          <p:cNvCxnSpPr/>
          <p:nvPr/>
        </p:nvCxnSpPr>
        <p:spPr>
          <a:xfrm>
            <a:off x="3595936" y="4293096"/>
            <a:ext cx="147067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57304" y="4293096"/>
            <a:ext cx="4392488" cy="492443"/>
          </a:xfrm>
          <a:prstGeom prst="rect">
            <a:avLst/>
          </a:prstGeom>
          <a:noFill/>
        </p:spPr>
        <p:txBody>
          <a:bodyPr wrap="square" rtlCol="0">
            <a:spAutoFit/>
          </a:bodyPr>
          <a:lstStyle/>
          <a:p>
            <a:r>
              <a:rPr lang="el-GR" sz="2600" dirty="0">
                <a:latin typeface="+mn-lt"/>
              </a:rPr>
              <a:t>Κείμενο ρευστού ρατσισμού</a:t>
            </a:r>
            <a:endParaRPr lang="el-GR" sz="2600" dirty="0">
              <a:latin typeface="+mn-lt"/>
            </a:endParaRPr>
          </a:p>
        </p:txBody>
      </p:sp>
      <p:sp>
        <p:nvSpPr>
          <p:cNvPr id="10" name="Τίτλος 1"/>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endParaRPr lang="el-GR"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4"/>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0" y="1556792"/>
            <a:ext cx="3575720" cy="5301208"/>
          </a:xfrm>
          <a:prstGeom prst="rect">
            <a:avLst/>
          </a:prstGeom>
          <a:noFill/>
          <a:ln w="9525">
            <a:noFill/>
            <a:miter lim="800000"/>
            <a:headEnd/>
            <a:tailEnd/>
          </a:ln>
        </p:spPr>
      </p:pic>
      <p:cxnSp>
        <p:nvCxnSpPr>
          <p:cNvPr id="14" name="Ευθύγραμμο βέλος σύνδεσης 13"/>
          <p:cNvCxnSpPr/>
          <p:nvPr/>
        </p:nvCxnSpPr>
        <p:spPr>
          <a:xfrm flipV="1">
            <a:off x="3587304" y="4516209"/>
            <a:ext cx="990440" cy="48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7744" y="4265135"/>
            <a:ext cx="1549076" cy="492443"/>
          </a:xfrm>
          <a:prstGeom prst="rect">
            <a:avLst/>
          </a:prstGeom>
          <a:noFill/>
        </p:spPr>
        <p:txBody>
          <a:bodyPr wrap="square" rtlCol="0">
            <a:spAutoFit/>
          </a:bodyPr>
          <a:lstStyle/>
          <a:p>
            <a:r>
              <a:rPr lang="el-GR" sz="2600" dirty="0">
                <a:latin typeface="+mn-lt"/>
              </a:rPr>
              <a:t>Διάκριση</a:t>
            </a:r>
            <a:endParaRPr lang="el-GR" sz="2600" dirty="0">
              <a:latin typeface="+mn-lt"/>
            </a:endParaRPr>
          </a:p>
        </p:txBody>
      </p:sp>
      <p:cxnSp>
        <p:nvCxnSpPr>
          <p:cNvPr id="16" name="Ευθύγραμμο βέλος σύνδεσης 15"/>
          <p:cNvCxnSpPr/>
          <p:nvPr/>
        </p:nvCxnSpPr>
        <p:spPr>
          <a:xfrm>
            <a:off x="3583980" y="4998944"/>
            <a:ext cx="1026134" cy="248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10114" y="5000980"/>
            <a:ext cx="2274650" cy="492443"/>
          </a:xfrm>
          <a:prstGeom prst="rect">
            <a:avLst/>
          </a:prstGeom>
          <a:noFill/>
        </p:spPr>
        <p:txBody>
          <a:bodyPr wrap="square" rtlCol="0">
            <a:spAutoFit/>
          </a:bodyPr>
          <a:lstStyle/>
          <a:p>
            <a:r>
              <a:rPr lang="el-GR" sz="2600" dirty="0">
                <a:latin typeface="+mn-lt"/>
              </a:rPr>
              <a:t>Αφομοίωση</a:t>
            </a:r>
            <a:endParaRPr lang="el-GR" sz="2600" dirty="0">
              <a:latin typeface="+mn-lt"/>
            </a:endParaRPr>
          </a:p>
        </p:txBody>
      </p:sp>
      <p:sp>
        <p:nvSpPr>
          <p:cNvPr id="10" name="Τίτλος 1"/>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endParaRPr lang="el-GR"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4"/>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0" y="1556792"/>
            <a:ext cx="3575720" cy="5301208"/>
          </a:xfrm>
          <a:prstGeom prst="rect">
            <a:avLst/>
          </a:prstGeom>
          <a:noFill/>
          <a:ln w="9525">
            <a:noFill/>
            <a:miter lim="800000"/>
            <a:headEnd/>
            <a:tailEnd/>
          </a:ln>
        </p:spPr>
      </p:pic>
      <p:cxnSp>
        <p:nvCxnSpPr>
          <p:cNvPr id="9" name="Ευθύγραμμο βέλος σύνδεσης 8"/>
          <p:cNvCxnSpPr/>
          <p:nvPr/>
        </p:nvCxnSpPr>
        <p:spPr>
          <a:xfrm flipV="1">
            <a:off x="3587304" y="4671695"/>
            <a:ext cx="440145" cy="327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8465" y="4179252"/>
            <a:ext cx="1549076" cy="492443"/>
          </a:xfrm>
          <a:prstGeom prst="rect">
            <a:avLst/>
          </a:prstGeom>
          <a:noFill/>
        </p:spPr>
        <p:txBody>
          <a:bodyPr wrap="square" rtlCol="0">
            <a:spAutoFit/>
          </a:bodyPr>
          <a:lstStyle/>
          <a:p>
            <a:r>
              <a:rPr lang="el-GR" sz="2600" dirty="0">
                <a:latin typeface="+mn-lt"/>
              </a:rPr>
              <a:t>Διάκριση</a:t>
            </a:r>
            <a:endParaRPr lang="el-GR" sz="2600" dirty="0">
              <a:latin typeface="+mn-lt"/>
            </a:endParaRPr>
          </a:p>
        </p:txBody>
      </p:sp>
      <p:sp>
        <p:nvSpPr>
          <p:cNvPr id="14" name="TextBox 13"/>
          <p:cNvSpPr txBox="1"/>
          <p:nvPr/>
        </p:nvSpPr>
        <p:spPr>
          <a:xfrm>
            <a:off x="6021950" y="1513738"/>
            <a:ext cx="3751429" cy="4813497"/>
          </a:xfrm>
          <a:prstGeom prst="rect">
            <a:avLst/>
          </a:prstGeom>
          <a:noFill/>
        </p:spPr>
        <p:txBody>
          <a:bodyPr wrap="square">
            <a:spAutoFit/>
          </a:bodyPr>
          <a:lstStyle/>
          <a:p>
            <a:pPr marL="342900" indent="-342900">
              <a:lnSpc>
                <a:spcPct val="107000"/>
              </a:lnSpc>
              <a:spcAft>
                <a:spcPts val="0"/>
              </a:spcAft>
              <a:buFont typeface="+mj-lt"/>
              <a:buAutoNum type="arabicPeriod"/>
              <a:tabLst>
                <a:tab pos="457200" algn="l"/>
              </a:tabLst>
            </a:pPr>
            <a:r>
              <a:rPr lang="el-GR" dirty="0">
                <a:effectLst/>
                <a:latin typeface="+mn-lt"/>
              </a:rPr>
              <a:t>Αναφορές στους/στις ‘άλλους/</a:t>
            </a:r>
            <a:r>
              <a:rPr lang="el-GR" dirty="0" err="1">
                <a:effectLst/>
                <a:latin typeface="+mn-lt"/>
              </a:rPr>
              <a:t>ες</a:t>
            </a:r>
            <a:r>
              <a:rPr lang="el-GR" dirty="0">
                <a:effectLst/>
                <a:latin typeface="+mn-lt"/>
              </a:rPr>
              <a:t>’ ως πρόβλημα</a:t>
            </a:r>
            <a:endParaRPr lang="el-GR" dirty="0">
              <a:effectLst/>
              <a:latin typeface="+mn-lt"/>
            </a:endParaRPr>
          </a:p>
          <a:p>
            <a:pPr marL="342900" indent="-342900">
              <a:lnSpc>
                <a:spcPct val="107000"/>
              </a:lnSpc>
              <a:spcAft>
                <a:spcPts val="0"/>
              </a:spcAft>
              <a:buFont typeface="+mj-lt"/>
              <a:buAutoNum type="arabicPeriod"/>
              <a:tabLst>
                <a:tab pos="457200" algn="l"/>
              </a:tabLst>
            </a:pPr>
            <a:r>
              <a:rPr lang="el-GR" dirty="0">
                <a:effectLst/>
                <a:latin typeface="+mn-lt"/>
              </a:rPr>
              <a:t>Αναφορές στους/στις παράνομους-</a:t>
            </a:r>
            <a:r>
              <a:rPr lang="el-GR" dirty="0" err="1">
                <a:effectLst/>
                <a:latin typeface="+mn-lt"/>
              </a:rPr>
              <a:t>ες</a:t>
            </a:r>
            <a:r>
              <a:rPr lang="el-GR" dirty="0">
                <a:effectLst/>
                <a:latin typeface="+mn-lt"/>
              </a:rPr>
              <a:t>/νόμιμους-</a:t>
            </a:r>
            <a:r>
              <a:rPr lang="el-GR" dirty="0" err="1">
                <a:effectLst/>
                <a:latin typeface="+mn-lt"/>
              </a:rPr>
              <a:t>ες</a:t>
            </a:r>
            <a:r>
              <a:rPr lang="el-GR" dirty="0">
                <a:effectLst/>
                <a:latin typeface="+mn-lt"/>
              </a:rPr>
              <a:t> ‘άλλους/</a:t>
            </a:r>
            <a:r>
              <a:rPr lang="el-GR" dirty="0" err="1">
                <a:effectLst/>
                <a:latin typeface="+mn-lt"/>
              </a:rPr>
              <a:t>ες</a:t>
            </a:r>
            <a:r>
              <a:rPr lang="el-GR" dirty="0">
                <a:effectLst/>
                <a:latin typeface="+mn-lt"/>
              </a:rPr>
              <a:t>’</a:t>
            </a:r>
            <a:endParaRPr lang="el-GR" dirty="0">
              <a:effectLst/>
              <a:latin typeface="+mn-lt"/>
            </a:endParaRPr>
          </a:p>
          <a:p>
            <a:pPr marL="342900" indent="-342900">
              <a:lnSpc>
                <a:spcPct val="107000"/>
              </a:lnSpc>
              <a:spcAft>
                <a:spcPts val="0"/>
              </a:spcAft>
              <a:buFont typeface="+mj-lt"/>
              <a:buAutoNum type="arabicPeriod"/>
              <a:tabLst>
                <a:tab pos="457200" algn="l"/>
              </a:tabLst>
            </a:pPr>
            <a:r>
              <a:rPr lang="el-GR" dirty="0">
                <a:effectLst/>
                <a:latin typeface="+mn-lt"/>
              </a:rPr>
              <a:t>Αναφορές στους/στις ανώνυμους/</a:t>
            </a:r>
            <a:r>
              <a:rPr lang="el-GR" dirty="0" err="1">
                <a:effectLst/>
                <a:latin typeface="+mn-lt"/>
              </a:rPr>
              <a:t>ες</a:t>
            </a:r>
            <a:r>
              <a:rPr lang="el-GR" dirty="0">
                <a:effectLst/>
                <a:latin typeface="+mn-lt"/>
              </a:rPr>
              <a:t> ‘άλλους/</a:t>
            </a:r>
            <a:r>
              <a:rPr lang="el-GR" dirty="0" err="1">
                <a:effectLst/>
                <a:latin typeface="+mn-lt"/>
              </a:rPr>
              <a:t>ες</a:t>
            </a:r>
            <a:r>
              <a:rPr lang="el-GR" dirty="0">
                <a:effectLst/>
                <a:latin typeface="+mn-lt"/>
              </a:rPr>
              <a:t>’</a:t>
            </a:r>
            <a:endParaRPr lang="el-GR" dirty="0">
              <a:effectLst/>
              <a:latin typeface="+mn-lt"/>
            </a:endParaRPr>
          </a:p>
          <a:p>
            <a:pPr marL="342900" indent="-342900">
              <a:lnSpc>
                <a:spcPct val="107000"/>
              </a:lnSpc>
              <a:spcAft>
                <a:spcPts val="0"/>
              </a:spcAft>
              <a:buFont typeface="+mj-lt"/>
              <a:buAutoNum type="arabicPeriod"/>
              <a:tabLst>
                <a:tab pos="457200" algn="l"/>
              </a:tabLst>
            </a:pPr>
            <a:r>
              <a:rPr lang="el-GR" dirty="0">
                <a:effectLst/>
                <a:latin typeface="+mn-lt"/>
              </a:rPr>
              <a:t>Αναφορές στους/στις προσωρινούς/</a:t>
            </a:r>
            <a:r>
              <a:rPr lang="el-GR" dirty="0" err="1">
                <a:effectLst/>
                <a:latin typeface="+mn-lt"/>
              </a:rPr>
              <a:t>ές</a:t>
            </a:r>
            <a:r>
              <a:rPr lang="el-GR" dirty="0">
                <a:effectLst/>
                <a:latin typeface="+mn-lt"/>
              </a:rPr>
              <a:t> ‘άλλους/</a:t>
            </a:r>
            <a:r>
              <a:rPr lang="el-GR" dirty="0" err="1">
                <a:effectLst/>
                <a:latin typeface="+mn-lt"/>
              </a:rPr>
              <a:t>ες</a:t>
            </a:r>
            <a:r>
              <a:rPr lang="el-GR" dirty="0">
                <a:effectLst/>
                <a:latin typeface="+mn-lt"/>
              </a:rPr>
              <a:t>’</a:t>
            </a:r>
            <a:endParaRPr lang="el-GR" dirty="0">
              <a:effectLst/>
              <a:latin typeface="+mn-lt"/>
            </a:endParaRPr>
          </a:p>
          <a:p>
            <a:pPr marL="342900" indent="-342900">
              <a:lnSpc>
                <a:spcPct val="107000"/>
              </a:lnSpc>
              <a:spcAft>
                <a:spcPts val="0"/>
              </a:spcAft>
              <a:buFont typeface="+mj-lt"/>
              <a:buAutoNum type="arabicPeriod"/>
              <a:tabLst>
                <a:tab pos="457200" algn="l"/>
              </a:tabLst>
            </a:pPr>
            <a:r>
              <a:rPr lang="el-GR" dirty="0">
                <a:effectLst/>
                <a:latin typeface="+mn-lt"/>
              </a:rPr>
              <a:t>Αναφορές στους/στις αδρανείς ‘άλλους/</a:t>
            </a:r>
            <a:r>
              <a:rPr lang="el-GR" dirty="0" err="1">
                <a:effectLst/>
                <a:latin typeface="+mn-lt"/>
              </a:rPr>
              <a:t>ες</a:t>
            </a:r>
            <a:r>
              <a:rPr lang="el-GR" dirty="0">
                <a:effectLst/>
                <a:latin typeface="+mn-lt"/>
              </a:rPr>
              <a:t>’</a:t>
            </a:r>
            <a:endParaRPr lang="el-GR" dirty="0">
              <a:effectLst/>
              <a:latin typeface="+mn-lt"/>
            </a:endParaRPr>
          </a:p>
          <a:p>
            <a:pPr marL="342900" lvl="0" indent="-342900">
              <a:lnSpc>
                <a:spcPct val="107000"/>
              </a:lnSpc>
              <a:spcAft>
                <a:spcPts val="0"/>
              </a:spcAft>
              <a:buFont typeface="+mj-lt"/>
              <a:buAutoNum type="arabicPeriod"/>
              <a:tabLst>
                <a:tab pos="457200" algn="l"/>
              </a:tabLst>
            </a:pPr>
            <a:r>
              <a:rPr lang="el-GR" dirty="0">
                <a:effectLst/>
                <a:latin typeface="+mn-lt"/>
              </a:rPr>
              <a:t>Αναφορές στους/στις ‘άλλους/</a:t>
            </a:r>
            <a:r>
              <a:rPr lang="el-GR" dirty="0" err="1">
                <a:effectLst/>
                <a:latin typeface="+mn-lt"/>
              </a:rPr>
              <a:t>ες</a:t>
            </a:r>
            <a:r>
              <a:rPr lang="el-GR" dirty="0">
                <a:effectLst/>
                <a:latin typeface="+mn-lt"/>
              </a:rPr>
              <a:t>’ ως θύματα</a:t>
            </a:r>
            <a:endParaRPr lang="el-GR" dirty="0">
              <a:effectLst/>
              <a:latin typeface="+mn-lt"/>
            </a:endParaRPr>
          </a:p>
          <a:p>
            <a:pPr marL="342900" lvl="0" indent="-342900">
              <a:lnSpc>
                <a:spcPct val="107000"/>
              </a:lnSpc>
              <a:spcAft>
                <a:spcPts val="0"/>
              </a:spcAft>
              <a:buFont typeface="+mj-lt"/>
              <a:buAutoNum type="arabicPeriod"/>
              <a:tabLst>
                <a:tab pos="457200" algn="l"/>
              </a:tabLst>
            </a:pPr>
            <a:r>
              <a:rPr lang="el-GR" dirty="0">
                <a:effectLst/>
                <a:latin typeface="+mn-lt"/>
              </a:rPr>
              <a:t>Αναφορές στους/στις ‘άλλους/</a:t>
            </a:r>
            <a:r>
              <a:rPr lang="el-GR" dirty="0" err="1">
                <a:effectLst/>
                <a:latin typeface="+mn-lt"/>
              </a:rPr>
              <a:t>ες</a:t>
            </a:r>
            <a:r>
              <a:rPr lang="el-GR" dirty="0">
                <a:effectLst/>
                <a:latin typeface="+mn-lt"/>
              </a:rPr>
              <a:t>’ ως αποδέκτες/</a:t>
            </a:r>
            <a:r>
              <a:rPr lang="el-GR" dirty="0" err="1">
                <a:effectLst/>
                <a:latin typeface="+mn-lt"/>
              </a:rPr>
              <a:t>τριες</a:t>
            </a:r>
            <a:r>
              <a:rPr lang="el-GR" dirty="0">
                <a:effectLst/>
                <a:latin typeface="+mn-lt"/>
              </a:rPr>
              <a:t> βοήθειας </a:t>
            </a:r>
            <a:endParaRPr lang="el-GR" dirty="0">
              <a:effectLst/>
              <a:latin typeface="+mn-lt"/>
              <a:ea typeface="Calibri" panose="020F0502020204030204" pitchFamily="34" charset="0"/>
              <a:cs typeface="Times New Roman" panose="02020603050405020304" pitchFamily="18" charset="0"/>
            </a:endParaRPr>
          </a:p>
        </p:txBody>
      </p:sp>
      <p:cxnSp>
        <p:nvCxnSpPr>
          <p:cNvPr id="22" name="Ευθύγραμμο βέλος σύνδεσης 21"/>
          <p:cNvCxnSpPr>
            <a:stCxn id="10" idx="3"/>
          </p:cNvCxnSpPr>
          <p:nvPr/>
        </p:nvCxnSpPr>
        <p:spPr>
          <a:xfrm flipV="1">
            <a:off x="5287541" y="4358612"/>
            <a:ext cx="665958" cy="66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Τίτλος 1"/>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endParaRPr lang="el-GR" b="1" dirty="0"/>
          </a:p>
        </p:txBody>
      </p:sp>
      <p:sp>
        <p:nvSpPr>
          <p:cNvPr id="5" name="Οβάλ 4"/>
          <p:cNvSpPr/>
          <p:nvPr/>
        </p:nvSpPr>
        <p:spPr>
          <a:xfrm>
            <a:off x="5576166" y="1424007"/>
            <a:ext cx="3960440"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Ευθύγραμμο βέλος σύνδεσης 7"/>
          <p:cNvCxnSpPr/>
          <p:nvPr/>
        </p:nvCxnSpPr>
        <p:spPr>
          <a:xfrm>
            <a:off x="9743683" y="2129057"/>
            <a:ext cx="4104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363298" y="1805891"/>
            <a:ext cx="1657708" cy="646331"/>
          </a:xfrm>
          <a:prstGeom prst="rect">
            <a:avLst/>
          </a:prstGeom>
          <a:noFill/>
        </p:spPr>
        <p:txBody>
          <a:bodyPr wrap="square" rtlCol="0">
            <a:spAutoFit/>
          </a:bodyPr>
          <a:lstStyle/>
          <a:p>
            <a:r>
              <a:rPr lang="el-GR" dirty="0"/>
              <a:t>Ο/η Άλλος/η ως πρόβλημα</a:t>
            </a:r>
            <a:endParaRPr lang="el-GR" dirty="0"/>
          </a:p>
        </p:txBody>
      </p:sp>
      <p:sp>
        <p:nvSpPr>
          <p:cNvPr id="13" name="Οβάλ 12"/>
          <p:cNvSpPr/>
          <p:nvPr/>
        </p:nvSpPr>
        <p:spPr>
          <a:xfrm>
            <a:off x="5306151" y="2946919"/>
            <a:ext cx="4654986" cy="12430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 name="Ευθύγραμμο βέλος σύνδεσης 14"/>
          <p:cNvCxnSpPr/>
          <p:nvPr/>
        </p:nvCxnSpPr>
        <p:spPr>
          <a:xfrm>
            <a:off x="9984432" y="3539795"/>
            <a:ext cx="334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363298" y="2997156"/>
            <a:ext cx="1910688" cy="923330"/>
          </a:xfrm>
          <a:prstGeom prst="rect">
            <a:avLst/>
          </a:prstGeom>
          <a:noFill/>
        </p:spPr>
        <p:txBody>
          <a:bodyPr wrap="square" rtlCol="0">
            <a:spAutoFit/>
          </a:bodyPr>
          <a:lstStyle/>
          <a:p>
            <a:r>
              <a:rPr lang="el-GR" dirty="0"/>
              <a:t>Ο/η απομακρυσμένος/η Άλλος/η</a:t>
            </a:r>
            <a:endParaRPr lang="el-GR" dirty="0"/>
          </a:p>
        </p:txBody>
      </p:sp>
      <p:sp>
        <p:nvSpPr>
          <p:cNvPr id="17" name="Οβάλ 16"/>
          <p:cNvSpPr/>
          <p:nvPr/>
        </p:nvSpPr>
        <p:spPr>
          <a:xfrm>
            <a:off x="5329446" y="4179252"/>
            <a:ext cx="4654986" cy="2033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 name="Ευθύγραμμο βέλος σύνδεσης 17"/>
          <p:cNvCxnSpPr/>
          <p:nvPr/>
        </p:nvCxnSpPr>
        <p:spPr>
          <a:xfrm>
            <a:off x="9961137" y="5085184"/>
            <a:ext cx="4021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363298" y="4835320"/>
            <a:ext cx="1910688" cy="646331"/>
          </a:xfrm>
          <a:prstGeom prst="rect">
            <a:avLst/>
          </a:prstGeom>
          <a:noFill/>
        </p:spPr>
        <p:txBody>
          <a:bodyPr wrap="square" rtlCol="0">
            <a:spAutoFit/>
          </a:bodyPr>
          <a:lstStyle/>
          <a:p>
            <a:r>
              <a:rPr lang="el-GR" dirty="0"/>
              <a:t>Ο/η παθητικός/ή Άλλος/η</a:t>
            </a: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4"/>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0" y="1556792"/>
            <a:ext cx="3575720" cy="5301208"/>
          </a:xfrm>
          <a:prstGeom prst="rect">
            <a:avLst/>
          </a:prstGeom>
          <a:noFill/>
          <a:ln w="9525">
            <a:noFill/>
            <a:miter lim="800000"/>
            <a:headEnd/>
            <a:tailEnd/>
          </a:ln>
        </p:spPr>
      </p:pic>
      <p:sp>
        <p:nvSpPr>
          <p:cNvPr id="14" name="TextBox 13"/>
          <p:cNvSpPr txBox="1"/>
          <p:nvPr/>
        </p:nvSpPr>
        <p:spPr>
          <a:xfrm>
            <a:off x="6296715" y="2181698"/>
            <a:ext cx="3758176" cy="4882480"/>
          </a:xfrm>
          <a:prstGeom prst="rect">
            <a:avLst/>
          </a:prstGeom>
          <a:noFill/>
        </p:spPr>
        <p:txBody>
          <a:bodyPr wrap="square">
            <a:noAutofit/>
          </a:bodyPr>
          <a:lstStyle/>
          <a:p>
            <a:pPr marL="342900" lvl="0" indent="-342900">
              <a:lnSpc>
                <a:spcPct val="107000"/>
              </a:lnSpc>
              <a:spcAft>
                <a:spcPts val="800"/>
              </a:spcAft>
              <a:buFont typeface="+mj-lt"/>
              <a:buAutoNum type="arabicPeriod"/>
              <a:tabLst>
                <a:tab pos="457200" algn="l"/>
              </a:tabLst>
            </a:pPr>
            <a:r>
              <a:rPr lang="el-GR" dirty="0">
                <a:effectLst/>
                <a:latin typeface="+mn-lt"/>
              </a:rPr>
              <a:t>Αναφορές (γενικευτικές)</a:t>
            </a:r>
            <a:r>
              <a:rPr lang="en-US" dirty="0">
                <a:effectLst/>
                <a:latin typeface="+mn-lt"/>
              </a:rPr>
              <a:t> </a:t>
            </a:r>
            <a:r>
              <a:rPr lang="el-GR" dirty="0">
                <a:effectLst/>
                <a:latin typeface="+mn-lt"/>
              </a:rPr>
              <a:t>σε πρακτικές ένταξης/ενσωμάτωσης</a:t>
            </a:r>
            <a:endParaRPr lang="el-GR" dirty="0">
              <a:effectLst/>
              <a:latin typeface="+mn-lt"/>
            </a:endParaRPr>
          </a:p>
          <a:p>
            <a:pPr marL="342900" indent="-342900">
              <a:lnSpc>
                <a:spcPct val="107000"/>
              </a:lnSpc>
              <a:spcAft>
                <a:spcPts val="800"/>
              </a:spcAft>
              <a:buFont typeface="+mj-lt"/>
              <a:buAutoNum type="arabicPeriod"/>
              <a:tabLst>
                <a:tab pos="457200" algn="l"/>
              </a:tabLst>
            </a:pPr>
            <a:r>
              <a:rPr lang="el-GR" dirty="0">
                <a:effectLst/>
                <a:latin typeface="+mn-lt"/>
              </a:rPr>
              <a:t>Αναφορές σε μετριασμένους τρόπους αντίκρουσης του ρατσισμού </a:t>
            </a:r>
            <a:endParaRPr lang="el-GR" dirty="0">
              <a:effectLst/>
              <a:latin typeface="+mn-lt"/>
            </a:endParaRPr>
          </a:p>
          <a:p>
            <a:pPr marL="342900" lvl="0" indent="-342900">
              <a:lnSpc>
                <a:spcPct val="107000"/>
              </a:lnSpc>
              <a:spcAft>
                <a:spcPts val="800"/>
              </a:spcAft>
              <a:buFont typeface="+mj-lt"/>
              <a:buAutoNum type="arabicPeriod"/>
              <a:tabLst>
                <a:tab pos="457200" algn="l"/>
              </a:tabLst>
            </a:pPr>
            <a:r>
              <a:rPr lang="en-GB" dirty="0" err="1">
                <a:effectLst/>
                <a:latin typeface="+mn-lt"/>
              </a:rPr>
              <a:t>Αν</a:t>
            </a:r>
            <a:r>
              <a:rPr lang="en-GB" dirty="0">
                <a:effectLst/>
                <a:latin typeface="+mn-lt"/>
              </a:rPr>
              <a:t>αφορές σε πρακτικές εκμάθησης ελληνικών</a:t>
            </a:r>
            <a:endParaRPr lang="el-GR" dirty="0">
              <a:effectLst/>
              <a:latin typeface="+mn-lt"/>
            </a:endParaRPr>
          </a:p>
          <a:p>
            <a:pPr marL="342900" lvl="0" indent="-342900">
              <a:lnSpc>
                <a:spcPct val="107000"/>
              </a:lnSpc>
              <a:spcAft>
                <a:spcPts val="800"/>
              </a:spcAft>
              <a:buFont typeface="+mj-lt"/>
              <a:buAutoNum type="arabicPeriod"/>
              <a:tabLst>
                <a:tab pos="457200" algn="l"/>
              </a:tabLst>
            </a:pPr>
            <a:r>
              <a:rPr lang="el-GR" dirty="0">
                <a:effectLst/>
                <a:latin typeface="+mn-lt"/>
              </a:rPr>
              <a:t>Αναφορές στη θετική στάση των μεταναστών-τριών/προσφύγων-</a:t>
            </a:r>
            <a:r>
              <a:rPr lang="el-GR" dirty="0" err="1">
                <a:effectLst/>
                <a:latin typeface="+mn-lt"/>
              </a:rPr>
              <a:t>ισσών</a:t>
            </a:r>
            <a:r>
              <a:rPr lang="el-GR" dirty="0">
                <a:effectLst/>
                <a:latin typeface="+mn-lt"/>
              </a:rPr>
              <a:t> απέναντι σε αφομοιωτικές πρακτικές</a:t>
            </a:r>
            <a:endParaRPr lang="el-GR" dirty="0">
              <a:effectLst/>
              <a:latin typeface="+mn-lt"/>
            </a:endParaRPr>
          </a:p>
        </p:txBody>
      </p:sp>
      <p:cxnSp>
        <p:nvCxnSpPr>
          <p:cNvPr id="15" name="Ευθύγραμμο βέλος σύνδεσης 14"/>
          <p:cNvCxnSpPr/>
          <p:nvPr/>
        </p:nvCxnSpPr>
        <p:spPr>
          <a:xfrm flipV="1">
            <a:off x="3583980" y="4869160"/>
            <a:ext cx="467802" cy="129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24360" y="4376717"/>
            <a:ext cx="2033119" cy="492443"/>
          </a:xfrm>
          <a:prstGeom prst="rect">
            <a:avLst/>
          </a:prstGeom>
          <a:noFill/>
        </p:spPr>
        <p:txBody>
          <a:bodyPr wrap="square" rtlCol="0">
            <a:spAutoFit/>
          </a:bodyPr>
          <a:lstStyle/>
          <a:p>
            <a:pPr algn="ctr"/>
            <a:r>
              <a:rPr lang="el-GR" sz="2600" dirty="0">
                <a:latin typeface="+mn-lt"/>
              </a:rPr>
              <a:t>Αφομοίωση</a:t>
            </a:r>
            <a:endParaRPr lang="el-GR" sz="2600" dirty="0">
              <a:latin typeface="+mn-lt"/>
            </a:endParaRPr>
          </a:p>
        </p:txBody>
      </p:sp>
      <p:cxnSp>
        <p:nvCxnSpPr>
          <p:cNvPr id="17" name="Ευθύγραμμο βέλος σύνδεσης 16"/>
          <p:cNvCxnSpPr/>
          <p:nvPr/>
        </p:nvCxnSpPr>
        <p:spPr>
          <a:xfrm flipV="1">
            <a:off x="5509399" y="4160361"/>
            <a:ext cx="500561" cy="34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Τίτλος 1"/>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endParaRPr lang="el-GR" b="1" dirty="0"/>
          </a:p>
        </p:txBody>
      </p:sp>
      <p:sp>
        <p:nvSpPr>
          <p:cNvPr id="2" name="Οβάλ 1"/>
          <p:cNvSpPr/>
          <p:nvPr/>
        </p:nvSpPr>
        <p:spPr>
          <a:xfrm>
            <a:off x="5674486" y="1935478"/>
            <a:ext cx="4667159" cy="222488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 name="Ευθύγραμμο βέλος σύνδεσης 2"/>
          <p:cNvCxnSpPr/>
          <p:nvPr/>
        </p:nvCxnSpPr>
        <p:spPr>
          <a:xfrm>
            <a:off x="10341646" y="3016246"/>
            <a:ext cx="3628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776315" y="2693080"/>
            <a:ext cx="1612170" cy="646331"/>
          </a:xfrm>
          <a:prstGeom prst="rect">
            <a:avLst/>
          </a:prstGeom>
          <a:noFill/>
        </p:spPr>
        <p:txBody>
          <a:bodyPr wrap="square" rtlCol="0">
            <a:spAutoFit/>
          </a:bodyPr>
          <a:lstStyle/>
          <a:p>
            <a:r>
              <a:rPr lang="el-GR" dirty="0"/>
              <a:t>Ασθενής αφομοίωση </a:t>
            </a:r>
            <a:endParaRPr lang="el-GR" dirty="0"/>
          </a:p>
        </p:txBody>
      </p:sp>
      <p:sp>
        <p:nvSpPr>
          <p:cNvPr id="6" name="Οβάλ 5"/>
          <p:cNvSpPr/>
          <p:nvPr/>
        </p:nvSpPr>
        <p:spPr>
          <a:xfrm>
            <a:off x="5591943" y="3985890"/>
            <a:ext cx="4667159" cy="252062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Ευθύγραμμο βέλος σύνδεσης 7"/>
          <p:cNvCxnSpPr/>
          <p:nvPr/>
        </p:nvCxnSpPr>
        <p:spPr>
          <a:xfrm>
            <a:off x="10259103" y="5246202"/>
            <a:ext cx="3734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764084" y="4923036"/>
            <a:ext cx="1612170" cy="646331"/>
          </a:xfrm>
          <a:prstGeom prst="rect">
            <a:avLst/>
          </a:prstGeom>
          <a:noFill/>
        </p:spPr>
        <p:txBody>
          <a:bodyPr wrap="square" rtlCol="0">
            <a:spAutoFit/>
          </a:bodyPr>
          <a:lstStyle/>
          <a:p>
            <a:r>
              <a:rPr lang="el-GR" dirty="0"/>
              <a:t>Ισχυρή αφομοίωση </a:t>
            </a: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556792"/>
            <a:ext cx="3575720" cy="5301208"/>
          </a:xfrm>
        </p:spPr>
      </p:pic>
      <p:sp>
        <p:nvSpPr>
          <p:cNvPr id="6" name="TextBox 5"/>
          <p:cNvSpPr txBox="1"/>
          <p:nvPr/>
        </p:nvSpPr>
        <p:spPr>
          <a:xfrm>
            <a:off x="4786139" y="4229224"/>
            <a:ext cx="5976664" cy="892552"/>
          </a:xfrm>
          <a:prstGeom prst="rect">
            <a:avLst/>
          </a:prstGeom>
          <a:noFill/>
        </p:spPr>
        <p:txBody>
          <a:bodyPr wrap="square" rtlCol="0">
            <a:spAutoFit/>
          </a:bodyPr>
          <a:lstStyle/>
          <a:p>
            <a:r>
              <a:rPr lang="el-GR" sz="2600" u="sng" dirty="0">
                <a:latin typeface="+mn-lt"/>
              </a:rPr>
              <a:t>Γενικές κατηγορίες </a:t>
            </a:r>
            <a:r>
              <a:rPr lang="el-GR" sz="2600" u="sng" dirty="0" err="1">
                <a:latin typeface="+mn-lt"/>
              </a:rPr>
              <a:t>τροπικότητας</a:t>
            </a:r>
            <a:r>
              <a:rPr lang="el-GR" sz="2600" dirty="0">
                <a:latin typeface="+mn-lt"/>
              </a:rPr>
              <a:t>: </a:t>
            </a:r>
            <a:r>
              <a:rPr lang="el-GR" sz="2600" dirty="0" err="1">
                <a:latin typeface="+mn-lt"/>
              </a:rPr>
              <a:t>Μονοτροπικό</a:t>
            </a:r>
            <a:r>
              <a:rPr lang="el-GR" sz="2600" dirty="0">
                <a:latin typeface="+mn-lt"/>
              </a:rPr>
              <a:t>/ </a:t>
            </a:r>
            <a:r>
              <a:rPr lang="el-GR" sz="2600" dirty="0" err="1">
                <a:latin typeface="+mn-lt"/>
              </a:rPr>
              <a:t>Πολυτροπικό</a:t>
            </a:r>
            <a:endParaRPr lang="el-GR" sz="2600" dirty="0">
              <a:latin typeface="+mn-lt"/>
            </a:endParaRPr>
          </a:p>
        </p:txBody>
      </p:sp>
      <p:sp>
        <p:nvSpPr>
          <p:cNvPr id="15" name="TextBox 14"/>
          <p:cNvSpPr txBox="1"/>
          <p:nvPr/>
        </p:nvSpPr>
        <p:spPr>
          <a:xfrm>
            <a:off x="4786139" y="5542575"/>
            <a:ext cx="6062390" cy="1292662"/>
          </a:xfrm>
          <a:prstGeom prst="rect">
            <a:avLst/>
          </a:prstGeom>
          <a:noFill/>
        </p:spPr>
        <p:txBody>
          <a:bodyPr wrap="square" rtlCol="0">
            <a:spAutoFit/>
          </a:bodyPr>
          <a:lstStyle/>
          <a:p>
            <a:r>
              <a:rPr lang="el-GR" sz="2600" u="sng" dirty="0">
                <a:latin typeface="+mn-lt"/>
              </a:rPr>
              <a:t>Ειδικές κατηγορίες </a:t>
            </a:r>
            <a:r>
              <a:rPr lang="el-GR" sz="2600" u="sng" dirty="0" err="1">
                <a:latin typeface="+mn-lt"/>
              </a:rPr>
              <a:t>τροπικότητας</a:t>
            </a:r>
            <a:r>
              <a:rPr lang="el-GR" sz="2600" dirty="0">
                <a:latin typeface="+mn-lt"/>
              </a:rPr>
              <a:t>: </a:t>
            </a:r>
            <a:endParaRPr lang="en-US" sz="2600" dirty="0">
              <a:latin typeface="+mn-lt"/>
            </a:endParaRPr>
          </a:p>
          <a:p>
            <a:r>
              <a:rPr lang="el-GR" sz="2600" dirty="0">
                <a:latin typeface="+mn-lt"/>
              </a:rPr>
              <a:t>Ήχος, Εικόνα, Βίντεο, Γραπτό κείμενο, Προφορικό κείμενο</a:t>
            </a:r>
            <a:endParaRPr lang="el-GR" sz="2600" dirty="0">
              <a:latin typeface="+mn-lt"/>
            </a:endParaRPr>
          </a:p>
        </p:txBody>
      </p:sp>
      <p:cxnSp>
        <p:nvCxnSpPr>
          <p:cNvPr id="8" name="Ευθύγραμμο βέλος σύνδεσης 7"/>
          <p:cNvCxnSpPr>
            <a:endCxn id="6" idx="1"/>
          </p:cNvCxnSpPr>
          <p:nvPr/>
        </p:nvCxnSpPr>
        <p:spPr>
          <a:xfrm flipV="1">
            <a:off x="3577804" y="4675500"/>
            <a:ext cx="1208335" cy="867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a:endCxn id="15" idx="1"/>
          </p:cNvCxnSpPr>
          <p:nvPr/>
        </p:nvCxnSpPr>
        <p:spPr>
          <a:xfrm>
            <a:off x="3574480" y="5542575"/>
            <a:ext cx="1211659"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Τίτλος 1"/>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endParaRPr lang="el-G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b="1" dirty="0"/>
              <a:t>Σώματα κειμένων</a:t>
            </a:r>
            <a:endParaRPr lang="el-GR" altLang="el-GR" b="1" dirty="0"/>
          </a:p>
        </p:txBody>
      </p:sp>
      <p:sp>
        <p:nvSpPr>
          <p:cNvPr id="3" name="Θέση περιεχομένου 2"/>
          <p:cNvSpPr>
            <a:spLocks noGrp="1"/>
          </p:cNvSpPr>
          <p:nvPr>
            <p:ph idx="1"/>
          </p:nvPr>
        </p:nvSpPr>
        <p:spPr>
          <a:xfrm>
            <a:off x="-72008" y="1412776"/>
            <a:ext cx="12072664" cy="5445224"/>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109220" indent="0" eaLnBrk="1" hangingPunct="1">
              <a:lnSpc>
                <a:spcPct val="90000"/>
              </a:lnSpc>
              <a:buClr>
                <a:schemeClr val="accent2"/>
              </a:buClr>
              <a:buNone/>
              <a:defRPr/>
            </a:pPr>
            <a:endParaRPr lang="el-GR" sz="2400" b="1" dirty="0">
              <a:solidFill>
                <a:srgbClr val="000000"/>
              </a:solidFill>
            </a:endParaRPr>
          </a:p>
          <a:p>
            <a:pPr marL="109220" indent="0" eaLnBrk="1" hangingPunct="1">
              <a:lnSpc>
                <a:spcPct val="90000"/>
              </a:lnSpc>
              <a:buClr>
                <a:schemeClr val="accent2"/>
              </a:buClr>
              <a:buNone/>
              <a:defRPr/>
            </a:pPr>
            <a:endParaRPr lang="en-US" sz="2400" b="1" dirty="0">
              <a:solidFill>
                <a:srgbClr val="000000"/>
              </a:solidFill>
            </a:endParaRPr>
          </a:p>
          <a:p>
            <a:pPr eaLnBrk="1" hangingPunct="1">
              <a:lnSpc>
                <a:spcPct val="90000"/>
              </a:lnSpc>
              <a:buClr>
                <a:schemeClr val="accent2"/>
              </a:buClr>
              <a:buFont typeface="Wingdings" panose="05000000000000000000" pitchFamily="2" charset="2"/>
              <a:buChar char="q"/>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r>
              <a:rPr lang="el-GR" sz="2600" dirty="0">
                <a:solidFill>
                  <a:srgbClr val="000000"/>
                </a:solidFill>
              </a:rPr>
              <a:t>Βάσει της επεξεργασίας τους:</a:t>
            </a:r>
            <a:endParaRPr lang="el-GR" sz="2600" dirty="0">
              <a:solidFill>
                <a:srgbClr val="000000"/>
              </a:solidFill>
            </a:endParaRPr>
          </a:p>
          <a:p>
            <a:pPr marL="631825" eaLnBrk="1" hangingPunct="1">
              <a:lnSpc>
                <a:spcPct val="114000"/>
              </a:lnSpc>
              <a:buClr>
                <a:schemeClr val="accent2"/>
              </a:buClr>
              <a:buFont typeface="Wingdings" panose="05000000000000000000" pitchFamily="2" charset="2"/>
              <a:buChar char="ü"/>
              <a:defRPr/>
            </a:pPr>
            <a:r>
              <a:rPr lang="el-GR" sz="2600" u="sng" dirty="0">
                <a:solidFill>
                  <a:srgbClr val="000000"/>
                </a:solidFill>
              </a:rPr>
              <a:t>Απλά </a:t>
            </a:r>
            <a:r>
              <a:rPr lang="el-GR" sz="2600" dirty="0">
                <a:solidFill>
                  <a:srgbClr val="000000"/>
                </a:solidFill>
              </a:rPr>
              <a:t>σώματα κειμένων: περιέχουν μόνο τα ακατέργαστα γλωσσικά δεδομένα ή και </a:t>
            </a:r>
            <a:r>
              <a:rPr lang="el-GR" sz="2600" dirty="0" err="1">
                <a:solidFill>
                  <a:srgbClr val="000000"/>
                </a:solidFill>
              </a:rPr>
              <a:t>μεταδεδομένα</a:t>
            </a:r>
            <a:r>
              <a:rPr lang="el-GR" sz="2600" dirty="0">
                <a:solidFill>
                  <a:srgbClr val="000000"/>
                </a:solidFill>
              </a:rPr>
              <a:t> (</a:t>
            </a:r>
            <a:r>
              <a:rPr lang="el-GR" sz="2600" dirty="0" err="1">
                <a:solidFill>
                  <a:srgbClr val="000000"/>
                </a:solidFill>
              </a:rPr>
              <a:t>Gries</a:t>
            </a:r>
            <a:r>
              <a:rPr lang="el-GR" sz="2600" dirty="0">
                <a:solidFill>
                  <a:srgbClr val="000000"/>
                </a:solidFill>
              </a:rPr>
              <a:t> 2009: 1234)</a:t>
            </a:r>
            <a:endParaRPr lang="el-GR" sz="2600" dirty="0">
              <a:solidFill>
                <a:srgbClr val="000000"/>
              </a:solidFill>
            </a:endParaRPr>
          </a:p>
          <a:p>
            <a:pPr marL="631825" eaLnBrk="1" hangingPunct="1">
              <a:lnSpc>
                <a:spcPct val="114000"/>
              </a:lnSpc>
              <a:buClr>
                <a:schemeClr val="accent2"/>
              </a:buClr>
              <a:buFont typeface="Wingdings" panose="05000000000000000000" pitchFamily="2" charset="2"/>
              <a:buChar char="ü"/>
              <a:defRPr/>
            </a:pPr>
            <a:r>
              <a:rPr lang="el-GR" sz="2600" u="sng" dirty="0" err="1">
                <a:solidFill>
                  <a:srgbClr val="000000"/>
                </a:solidFill>
              </a:rPr>
              <a:t>Επισημειωμένα</a:t>
            </a:r>
            <a:r>
              <a:rPr lang="el-GR" sz="2600" dirty="0">
                <a:solidFill>
                  <a:srgbClr val="000000"/>
                </a:solidFill>
              </a:rPr>
              <a:t> σώματα κειμένων</a:t>
            </a:r>
            <a:endParaRPr lang="el-GR" sz="2600" dirty="0">
              <a:solidFill>
                <a:srgbClr val="000000"/>
              </a:solidFill>
            </a:endParaRPr>
          </a:p>
          <a:p>
            <a:pPr marL="109220" indent="0" eaLnBrk="1" hangingPunct="1">
              <a:lnSpc>
                <a:spcPct val="90000"/>
              </a:lnSpc>
              <a:buClr>
                <a:schemeClr val="accent2"/>
              </a:buClr>
              <a:buNone/>
              <a:defRPr/>
            </a:pPr>
            <a:endParaRPr lang="el-GR" sz="2600" dirty="0">
              <a:solidFill>
                <a:srgbClr val="000000"/>
              </a:solidFill>
            </a:endParaRPr>
          </a:p>
          <a:p>
            <a:pPr marL="109220" indent="0" algn="just">
              <a:lnSpc>
                <a:spcPct val="114000"/>
              </a:lnSpc>
              <a:buClr>
                <a:schemeClr val="accent2"/>
              </a:buClr>
              <a:buNone/>
              <a:defRPr/>
            </a:pPr>
            <a:r>
              <a:rPr lang="el-GR" sz="2400" dirty="0">
                <a:solidFill>
                  <a:srgbClr val="000000"/>
                </a:solidFill>
              </a:rPr>
              <a:t>Η επεξεργασία περιλαμβάνει τη διαδικασία </a:t>
            </a:r>
            <a:r>
              <a:rPr lang="el-GR" sz="2400" i="1" dirty="0">
                <a:solidFill>
                  <a:srgbClr val="000000"/>
                </a:solidFill>
              </a:rPr>
              <a:t>επισημείωσης</a:t>
            </a:r>
            <a:r>
              <a:rPr lang="el-GR" sz="2400" dirty="0">
                <a:solidFill>
                  <a:srgbClr val="000000"/>
                </a:solidFill>
              </a:rPr>
              <a:t> (</a:t>
            </a:r>
            <a:r>
              <a:rPr lang="el-GR" sz="2400" dirty="0" err="1">
                <a:solidFill>
                  <a:srgbClr val="000000"/>
                </a:solidFill>
              </a:rPr>
              <a:t>annotation</a:t>
            </a:r>
            <a:r>
              <a:rPr lang="el-GR" sz="2400" dirty="0">
                <a:solidFill>
                  <a:srgbClr val="000000"/>
                </a:solidFill>
              </a:rPr>
              <a:t>), δηλαδή την «προσθήκη ερμηνευτικών γλωσσικών πληροφοριών» για τα δεδομένα, οι οποίες είναι το αποτέλεσμα ενός συγκεκριμένου τύπου γλωσσολογικής ανάλυσης βάσει μιας θεωρίας ή ενός μοντέλου (</a:t>
            </a:r>
            <a:r>
              <a:rPr lang="en-US" sz="2400" dirty="0" err="1">
                <a:solidFill>
                  <a:srgbClr val="000000"/>
                </a:solidFill>
              </a:rPr>
              <a:t>Gries</a:t>
            </a:r>
            <a:r>
              <a:rPr lang="en-US" sz="2400" dirty="0">
                <a:solidFill>
                  <a:srgbClr val="000000"/>
                </a:solidFill>
              </a:rPr>
              <a:t> </a:t>
            </a:r>
            <a:r>
              <a:rPr lang="el-GR" sz="2400" dirty="0" err="1">
                <a:solidFill>
                  <a:srgbClr val="000000"/>
                </a:solidFill>
              </a:rPr>
              <a:t>ό.π</a:t>
            </a:r>
            <a:r>
              <a:rPr lang="el-GR" sz="2400" dirty="0">
                <a:solidFill>
                  <a:srgbClr val="000000"/>
                </a:solidFill>
              </a:rPr>
              <a:t>.).</a:t>
            </a:r>
            <a:endParaRPr lang="el-GR" sz="2400" dirty="0">
              <a:solidFill>
                <a:srgbClr val="000000"/>
              </a:solidFill>
            </a:endParaRPr>
          </a:p>
          <a:p>
            <a:pPr marL="109220" indent="0">
              <a:lnSpc>
                <a:spcPct val="90000"/>
              </a:lnSpc>
              <a:buClr>
                <a:schemeClr val="accent2"/>
              </a:buClr>
              <a:buNone/>
              <a:defRPr/>
            </a:pPr>
            <a:endParaRPr lang="el-GR" sz="2600" dirty="0">
              <a:solidFill>
                <a:srgbClr val="000000"/>
              </a:solidFill>
            </a:endParaRPr>
          </a:p>
        </p:txBody>
      </p:sp>
      <p:sp>
        <p:nvSpPr>
          <p:cNvPr id="2" name="Βέλος: Καμπύλο προς τα αριστερά 1"/>
          <p:cNvSpPr/>
          <p:nvPr/>
        </p:nvSpPr>
        <p:spPr>
          <a:xfrm>
            <a:off x="5875717" y="4135388"/>
            <a:ext cx="775320" cy="7419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7" name="Ορθογώνιο 6"/>
          <p:cNvSpPr/>
          <p:nvPr/>
        </p:nvSpPr>
        <p:spPr>
          <a:xfrm>
            <a:off x="191344" y="1556792"/>
            <a:ext cx="10513168" cy="7419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09220" indent="0" eaLnBrk="1" hangingPunct="1">
              <a:lnSpc>
                <a:spcPct val="90000"/>
              </a:lnSpc>
              <a:buClr>
                <a:schemeClr val="accent2"/>
              </a:buClr>
              <a:buNone/>
              <a:defRPr/>
            </a:pPr>
            <a:r>
              <a:rPr lang="el-GR" sz="2600" b="1">
                <a:solidFill>
                  <a:schemeClr val="bg1"/>
                </a:solidFill>
              </a:rPr>
              <a:t>Είδη σωμάτων κειμένων</a:t>
            </a:r>
            <a:r>
              <a:rPr lang="el-GR" sz="2600">
                <a:solidFill>
                  <a:schemeClr val="bg1"/>
                </a:solidFill>
              </a:rPr>
              <a:t>  </a:t>
            </a:r>
            <a:r>
              <a:rPr lang="el-GR" sz="2600" b="1">
                <a:solidFill>
                  <a:schemeClr val="bg1"/>
                </a:solidFill>
              </a:rPr>
              <a:t>ανάλογα με τα χαρακτηριστικά τους</a:t>
            </a:r>
            <a:endParaRPr lang="el-GR" sz="2600" b="1"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556792"/>
            <a:ext cx="3575720" cy="5301208"/>
          </a:xfrm>
        </p:spPr>
      </p:pic>
      <p:cxnSp>
        <p:nvCxnSpPr>
          <p:cNvPr id="4" name="Ευθύγραμμο βέλος σύνδεσης 3"/>
          <p:cNvCxnSpPr>
            <a:endCxn id="7" idx="1"/>
          </p:cNvCxnSpPr>
          <p:nvPr/>
        </p:nvCxnSpPr>
        <p:spPr>
          <a:xfrm flipV="1">
            <a:off x="3575720" y="3625863"/>
            <a:ext cx="1615058" cy="2772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endCxn id="10" idx="1"/>
          </p:cNvCxnSpPr>
          <p:nvPr/>
        </p:nvCxnSpPr>
        <p:spPr>
          <a:xfrm flipV="1">
            <a:off x="3575720" y="6167632"/>
            <a:ext cx="1635623" cy="242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90778" y="2471701"/>
            <a:ext cx="6909048" cy="2308324"/>
          </a:xfrm>
          <a:prstGeom prst="rect">
            <a:avLst/>
          </a:prstGeom>
          <a:noFill/>
        </p:spPr>
        <p:txBody>
          <a:bodyPr wrap="square" rtlCol="0">
            <a:spAutoFit/>
          </a:bodyPr>
          <a:lstStyle/>
          <a:p>
            <a:r>
              <a:rPr lang="el-GR" sz="2400" u="sng" dirty="0">
                <a:latin typeface="+mn-lt"/>
              </a:rPr>
              <a:t>Χιουμοριστικός τρόπος</a:t>
            </a:r>
            <a:r>
              <a:rPr lang="el-GR" sz="2400" dirty="0">
                <a:latin typeface="+mn-lt"/>
              </a:rPr>
              <a:t>: </a:t>
            </a:r>
            <a:endParaRPr lang="en-US" sz="2400" dirty="0">
              <a:latin typeface="+mn-lt"/>
            </a:endParaRPr>
          </a:p>
          <a:p>
            <a:r>
              <a:rPr lang="el-GR" sz="2400" dirty="0">
                <a:latin typeface="+mn-lt"/>
              </a:rPr>
              <a:t>βασίζεται στην ασυμβατότητα και </a:t>
            </a:r>
            <a:r>
              <a:rPr lang="el-GR" sz="2400" dirty="0" err="1">
                <a:latin typeface="+mn-lt"/>
              </a:rPr>
              <a:t>στοχοποιεί</a:t>
            </a:r>
            <a:r>
              <a:rPr lang="el-GR" sz="2400" dirty="0">
                <a:latin typeface="+mn-lt"/>
              </a:rPr>
              <a:t> άτομα και ομάδες με συμπεριφορές αποκλίνουσες από τις προσδοκίες και τα κυρίαρχα νοήματα (βλ. Αρχάκης &amp; Τσάκωνα 2020: 566).</a:t>
            </a:r>
            <a:endParaRPr lang="el-GR" sz="2400" dirty="0">
              <a:latin typeface="+mn-lt"/>
            </a:endParaRPr>
          </a:p>
        </p:txBody>
      </p:sp>
      <p:sp>
        <p:nvSpPr>
          <p:cNvPr id="10" name="TextBox 9"/>
          <p:cNvSpPr txBox="1"/>
          <p:nvPr/>
        </p:nvSpPr>
        <p:spPr>
          <a:xfrm>
            <a:off x="5211343" y="5567467"/>
            <a:ext cx="6809878" cy="1200329"/>
          </a:xfrm>
          <a:prstGeom prst="rect">
            <a:avLst/>
          </a:prstGeom>
          <a:noFill/>
        </p:spPr>
        <p:txBody>
          <a:bodyPr wrap="square" rtlCol="0">
            <a:spAutoFit/>
          </a:bodyPr>
          <a:lstStyle/>
          <a:p>
            <a:r>
              <a:rPr lang="el-GR" sz="2400" u="sng" dirty="0">
                <a:latin typeface="+mn-lt"/>
              </a:rPr>
              <a:t>Μη χιουμοριστικός τρόπος</a:t>
            </a:r>
            <a:r>
              <a:rPr lang="el-GR" sz="2400" dirty="0">
                <a:latin typeface="+mn-lt"/>
              </a:rPr>
              <a:t>:</a:t>
            </a:r>
            <a:endParaRPr lang="en-US" sz="2400" dirty="0">
              <a:latin typeface="+mn-lt"/>
            </a:endParaRPr>
          </a:p>
          <a:p>
            <a:r>
              <a:rPr lang="el-GR" sz="2400" dirty="0">
                <a:latin typeface="+mn-lt"/>
              </a:rPr>
              <a:t>δεν οργανώνεται γύρω από την ασυμβατότητα και τη </a:t>
            </a:r>
            <a:r>
              <a:rPr lang="el-GR" sz="2400" dirty="0" err="1">
                <a:latin typeface="+mn-lt"/>
              </a:rPr>
              <a:t>στοχοποίηση</a:t>
            </a:r>
            <a:r>
              <a:rPr lang="el-GR" sz="2400" dirty="0">
                <a:latin typeface="+mn-lt"/>
              </a:rPr>
              <a:t>. </a:t>
            </a:r>
            <a:endParaRPr lang="el-GR" sz="2400" dirty="0">
              <a:latin typeface="+mn-lt"/>
            </a:endParaRPr>
          </a:p>
        </p:txBody>
      </p:sp>
      <p:sp>
        <p:nvSpPr>
          <p:cNvPr id="12" name="Τίτλος 1"/>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endParaRPr lang="el-GR"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556792"/>
            <a:ext cx="3575720" cy="5301208"/>
          </a:xfrm>
        </p:spPr>
      </p:pic>
      <p:cxnSp>
        <p:nvCxnSpPr>
          <p:cNvPr id="4" name="Ευθύγραμμο βέλος σύνδεσης 3"/>
          <p:cNvCxnSpPr>
            <a:endCxn id="6" idx="1"/>
          </p:cNvCxnSpPr>
          <p:nvPr/>
        </p:nvCxnSpPr>
        <p:spPr>
          <a:xfrm flipV="1">
            <a:off x="3575720" y="3750424"/>
            <a:ext cx="976549" cy="2198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52269" y="2780928"/>
            <a:ext cx="7608168" cy="1938992"/>
          </a:xfrm>
          <a:prstGeom prst="rect">
            <a:avLst/>
          </a:prstGeom>
          <a:noFill/>
        </p:spPr>
        <p:txBody>
          <a:bodyPr wrap="square" rtlCol="0">
            <a:spAutoFit/>
          </a:bodyPr>
          <a:lstStyle/>
          <a:p>
            <a:r>
              <a:rPr lang="el-GR" sz="2400" u="sng" dirty="0">
                <a:latin typeface="+mn-lt"/>
              </a:rPr>
              <a:t>Αφηγηματικός τρόπος</a:t>
            </a:r>
            <a:r>
              <a:rPr lang="el-GR" sz="2400" dirty="0">
                <a:latin typeface="+mn-lt"/>
              </a:rPr>
              <a:t>: </a:t>
            </a:r>
            <a:endParaRPr lang="en-US" sz="2400" dirty="0">
              <a:latin typeface="+mn-lt"/>
            </a:endParaRPr>
          </a:p>
          <a:p>
            <a:r>
              <a:rPr lang="el-GR" sz="2400" dirty="0">
                <a:latin typeface="+mn-lt"/>
              </a:rPr>
              <a:t>συμμετέχουν όσα κείμενα αναφέρονται στη </a:t>
            </a:r>
            <a:r>
              <a:rPr lang="el-GR" sz="2400" dirty="0" err="1">
                <a:latin typeface="+mn-lt"/>
              </a:rPr>
              <a:t>στοχευμένη</a:t>
            </a:r>
            <a:r>
              <a:rPr lang="el-GR" sz="2400" dirty="0">
                <a:latin typeface="+mn-lt"/>
              </a:rPr>
              <a:t> ανθρώπινη δράση και, ειδικότερα, στη διαδοχή παρελθοντικών γεγονότων (βλ. επίσης Αρχάκης 2008)</a:t>
            </a:r>
            <a:endParaRPr lang="el-GR" sz="2400" dirty="0">
              <a:latin typeface="+mn-lt"/>
            </a:endParaRPr>
          </a:p>
        </p:txBody>
      </p:sp>
      <p:cxnSp>
        <p:nvCxnSpPr>
          <p:cNvPr id="14" name="Ευθύγραμμο βέλος σύνδεσης 13"/>
          <p:cNvCxnSpPr>
            <a:endCxn id="15" idx="1"/>
          </p:cNvCxnSpPr>
          <p:nvPr/>
        </p:nvCxnSpPr>
        <p:spPr>
          <a:xfrm flipV="1">
            <a:off x="3578677" y="5905440"/>
            <a:ext cx="990484" cy="4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69161" y="5120610"/>
            <a:ext cx="7608168" cy="1569660"/>
          </a:xfrm>
          <a:prstGeom prst="rect">
            <a:avLst/>
          </a:prstGeom>
          <a:noFill/>
        </p:spPr>
        <p:txBody>
          <a:bodyPr wrap="square" rtlCol="0">
            <a:spAutoFit/>
          </a:bodyPr>
          <a:lstStyle/>
          <a:p>
            <a:r>
              <a:rPr lang="el-GR" sz="2400" u="sng" dirty="0">
                <a:latin typeface="+mn-lt"/>
              </a:rPr>
              <a:t>Μη αφηγηματικός τρόπος</a:t>
            </a:r>
            <a:r>
              <a:rPr lang="el-GR" sz="2400" dirty="0">
                <a:latin typeface="+mn-lt"/>
              </a:rPr>
              <a:t>: </a:t>
            </a:r>
            <a:endParaRPr lang="en-US" sz="2400" dirty="0">
              <a:latin typeface="+mn-lt"/>
            </a:endParaRPr>
          </a:p>
          <a:p>
            <a:r>
              <a:rPr lang="el-GR" sz="2400" dirty="0">
                <a:latin typeface="+mn-lt"/>
              </a:rPr>
              <a:t>συμμετέχουν όσα κείμενα σκοπεύουν στην ανταλλαγή πληροφοριών και την προώθηση της γνώσης, χωρίς να στηρίζονται στην αφήγηση (βλ. επίσης Αρχάκης 2008)</a:t>
            </a:r>
            <a:endParaRPr lang="el-GR" sz="2400" dirty="0">
              <a:latin typeface="+mn-lt"/>
            </a:endParaRPr>
          </a:p>
        </p:txBody>
      </p:sp>
      <p:sp>
        <p:nvSpPr>
          <p:cNvPr id="20" name="TextBox 19"/>
          <p:cNvSpPr txBox="1"/>
          <p:nvPr/>
        </p:nvSpPr>
        <p:spPr>
          <a:xfrm>
            <a:off x="3719736" y="1646904"/>
            <a:ext cx="7968208" cy="830997"/>
          </a:xfrm>
          <a:prstGeom prst="rect">
            <a:avLst/>
          </a:prstGeom>
          <a:noFill/>
        </p:spPr>
        <p:txBody>
          <a:bodyPr wrap="square" rtlCol="0">
            <a:spAutoFit/>
          </a:bodyPr>
          <a:lstStyle/>
          <a:p>
            <a:r>
              <a:rPr lang="el-GR" sz="2400" dirty="0">
                <a:latin typeface="+mn-lt"/>
              </a:rPr>
              <a:t>Θεμελιώδης διάκριση λόγου, κατά τους Γεωργακοπούλου &amp; Γούτσο (2011:63-64):</a:t>
            </a:r>
            <a:endParaRPr lang="el-GR" sz="2400" dirty="0">
              <a:latin typeface="+mn-lt"/>
            </a:endParaRPr>
          </a:p>
        </p:txBody>
      </p:sp>
      <p:sp>
        <p:nvSpPr>
          <p:cNvPr id="11" name="Τίτλος 1"/>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endParaRPr lang="el-GR"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556792"/>
            <a:ext cx="3575720" cy="5301208"/>
          </a:xfrm>
        </p:spPr>
      </p:pic>
      <p:cxnSp>
        <p:nvCxnSpPr>
          <p:cNvPr id="14" name="Ευθύγραμμο βέλος σύνδεσης 13"/>
          <p:cNvCxnSpPr>
            <a:endCxn id="9" idx="1"/>
          </p:cNvCxnSpPr>
          <p:nvPr/>
        </p:nvCxnSpPr>
        <p:spPr>
          <a:xfrm flipV="1">
            <a:off x="3557464" y="4738391"/>
            <a:ext cx="1488008" cy="1961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45472" y="2476233"/>
            <a:ext cx="7057874" cy="4524315"/>
          </a:xfrm>
          <a:prstGeom prst="rect">
            <a:avLst/>
          </a:prstGeom>
          <a:noFill/>
        </p:spPr>
        <p:txBody>
          <a:bodyPr wrap="square" rtlCol="0">
            <a:spAutoFit/>
          </a:bodyPr>
          <a:lstStyle/>
          <a:p>
            <a:r>
              <a:rPr lang="el-GR" sz="2400" dirty="0">
                <a:latin typeface="+mn-lt"/>
              </a:rPr>
              <a:t>Στο αντιρατσιστικό σώμα κειμένων διακρίναμε τα εξής </a:t>
            </a:r>
            <a:r>
              <a:rPr lang="el-GR" sz="2400" dirty="0" err="1">
                <a:latin typeface="+mn-lt"/>
              </a:rPr>
              <a:t>κειμενικά</a:t>
            </a:r>
            <a:r>
              <a:rPr lang="el-GR" sz="2400" dirty="0">
                <a:latin typeface="+mn-lt"/>
              </a:rPr>
              <a:t> είδη:</a:t>
            </a:r>
            <a:endParaRPr lang="en-US" sz="2400" dirty="0">
              <a:latin typeface="+mn-lt"/>
            </a:endParaRPr>
          </a:p>
          <a:p>
            <a:pPr marL="342900" indent="-342900">
              <a:buFont typeface="Arial" panose="020B0604020202020204" pitchFamily="34" charset="0"/>
              <a:buChar char="•"/>
            </a:pPr>
            <a:r>
              <a:rPr lang="el-GR" sz="2400" dirty="0">
                <a:latin typeface="+mn-lt"/>
              </a:rPr>
              <a:t>Αναρτήσεις στο </a:t>
            </a:r>
            <a:r>
              <a:rPr lang="el-GR" sz="2400" dirty="0" err="1">
                <a:latin typeface="+mn-lt"/>
              </a:rPr>
              <a:t>facebook</a:t>
            </a:r>
            <a:endParaRPr lang="el-GR" sz="2400" dirty="0">
              <a:latin typeface="+mn-lt"/>
            </a:endParaRPr>
          </a:p>
          <a:p>
            <a:pPr marL="342900" indent="-342900">
              <a:buFont typeface="Arial" panose="020B0604020202020204" pitchFamily="34" charset="0"/>
              <a:buChar char="•"/>
            </a:pPr>
            <a:r>
              <a:rPr lang="el-GR" sz="2400" dirty="0">
                <a:latin typeface="+mn-lt"/>
              </a:rPr>
              <a:t>Διαφημιστικές καμπάνιες/σποτ </a:t>
            </a:r>
            <a:endParaRPr lang="el-GR" sz="2400" dirty="0">
              <a:latin typeface="+mn-lt"/>
            </a:endParaRPr>
          </a:p>
          <a:p>
            <a:pPr marL="342900" indent="-342900">
              <a:buFont typeface="Arial" panose="020B0604020202020204" pitchFamily="34" charset="0"/>
              <a:buChar char="•"/>
            </a:pPr>
            <a:r>
              <a:rPr lang="el-GR" sz="2400" dirty="0">
                <a:latin typeface="+mn-lt"/>
              </a:rPr>
              <a:t>Ειδησεογραφικά/ενημερωτικά </a:t>
            </a:r>
            <a:endParaRPr lang="el-GR" sz="2400" dirty="0">
              <a:latin typeface="+mn-lt"/>
            </a:endParaRPr>
          </a:p>
          <a:p>
            <a:pPr marL="342900" indent="-342900">
              <a:buFont typeface="Arial" panose="020B0604020202020204" pitchFamily="34" charset="0"/>
              <a:buChar char="•"/>
            </a:pPr>
            <a:r>
              <a:rPr lang="el-GR" sz="2400" dirty="0">
                <a:latin typeface="+mn-lt"/>
              </a:rPr>
              <a:t>Εκπαιδευτικό υλικό </a:t>
            </a:r>
            <a:endParaRPr lang="el-GR" sz="2400" dirty="0">
              <a:latin typeface="+mn-lt"/>
            </a:endParaRPr>
          </a:p>
          <a:p>
            <a:pPr marL="342900" indent="-342900">
              <a:buFont typeface="Arial" panose="020B0604020202020204" pitchFamily="34" charset="0"/>
              <a:buChar char="•"/>
            </a:pPr>
            <a:r>
              <a:rPr lang="el-GR" sz="2400" dirty="0">
                <a:latin typeface="+mn-lt"/>
              </a:rPr>
              <a:t>Ιστορίες </a:t>
            </a:r>
            <a:endParaRPr lang="el-GR" sz="2400" dirty="0">
              <a:latin typeface="+mn-lt"/>
            </a:endParaRPr>
          </a:p>
          <a:p>
            <a:pPr marL="342900" indent="-342900">
              <a:buFont typeface="Arial" panose="020B0604020202020204" pitchFamily="34" charset="0"/>
              <a:buChar char="•"/>
            </a:pPr>
            <a:r>
              <a:rPr lang="el-GR" sz="2400" dirty="0">
                <a:latin typeface="+mn-lt"/>
              </a:rPr>
              <a:t>Πολιτικά/κομματικά </a:t>
            </a:r>
            <a:endParaRPr lang="el-GR" sz="2400" dirty="0">
              <a:latin typeface="+mn-lt"/>
            </a:endParaRPr>
          </a:p>
          <a:p>
            <a:pPr marL="342900" indent="-342900">
              <a:buFont typeface="Arial" panose="020B0604020202020204" pitchFamily="34" charset="0"/>
              <a:buChar char="•"/>
            </a:pPr>
            <a:r>
              <a:rPr lang="el-GR" sz="2400" dirty="0">
                <a:latin typeface="+mn-lt"/>
              </a:rPr>
              <a:t>Προσκλήσεις/καλέσματα σε συλλογική δράση </a:t>
            </a:r>
            <a:endParaRPr lang="el-GR" sz="2400" dirty="0">
              <a:latin typeface="+mn-lt"/>
            </a:endParaRPr>
          </a:p>
          <a:p>
            <a:pPr marL="342900" indent="-342900">
              <a:buFont typeface="Arial" panose="020B0604020202020204" pitchFamily="34" charset="0"/>
              <a:buChar char="•"/>
            </a:pPr>
            <a:r>
              <a:rPr lang="el-GR" sz="2400" dirty="0">
                <a:latin typeface="+mn-lt"/>
              </a:rPr>
              <a:t>Συνεντεύξεις </a:t>
            </a:r>
            <a:endParaRPr lang="el-GR" sz="2400" dirty="0">
              <a:latin typeface="+mn-lt"/>
            </a:endParaRPr>
          </a:p>
          <a:p>
            <a:pPr marL="342900" indent="-342900">
              <a:buFont typeface="Arial" panose="020B0604020202020204" pitchFamily="34" charset="0"/>
              <a:buChar char="•"/>
            </a:pPr>
            <a:r>
              <a:rPr lang="el-GR" sz="2400" dirty="0">
                <a:latin typeface="+mn-lt"/>
              </a:rPr>
              <a:t>Τηλεοπτικές εκπομπές</a:t>
            </a:r>
            <a:endParaRPr lang="el-GR" sz="2400" dirty="0">
              <a:latin typeface="+mn-lt"/>
            </a:endParaRPr>
          </a:p>
          <a:p>
            <a:pPr marL="342900" indent="-342900">
              <a:buFont typeface="Arial" panose="020B0604020202020204" pitchFamily="34" charset="0"/>
              <a:buChar char="•"/>
            </a:pPr>
            <a:r>
              <a:rPr lang="el-GR" sz="2400" dirty="0" err="1">
                <a:latin typeface="+mn-lt"/>
              </a:rPr>
              <a:t>Τweets</a:t>
            </a:r>
            <a:r>
              <a:rPr lang="el-GR" sz="2400" dirty="0">
                <a:latin typeface="+mn-lt"/>
              </a:rPr>
              <a:t> </a:t>
            </a:r>
            <a:endParaRPr lang="el-GR" sz="2400" dirty="0">
              <a:latin typeface="+mn-lt"/>
            </a:endParaRPr>
          </a:p>
        </p:txBody>
      </p:sp>
      <p:sp>
        <p:nvSpPr>
          <p:cNvPr id="11" name="Τίτλος 1"/>
          <p:cNvSpPr>
            <a:spLocks noGrp="1"/>
          </p:cNvSpPr>
          <p:nvPr>
            <p:ph type="title"/>
          </p:nvPr>
        </p:nvSpPr>
        <p:spPr>
          <a:xfrm>
            <a:off x="119336" y="566899"/>
            <a:ext cx="11463064" cy="936095"/>
          </a:xfrm>
        </p:spPr>
        <p:txBody>
          <a:bodyPr/>
          <a:lstStyle/>
          <a:p>
            <a:r>
              <a:rPr lang="el-GR" b="1" dirty="0" err="1"/>
              <a:t>Κειμενικές</a:t>
            </a:r>
            <a:r>
              <a:rPr lang="el-GR" b="1" dirty="0"/>
              <a:t> πληροφορίες</a:t>
            </a:r>
            <a:endParaRPr lang="el-GR"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352" y="620688"/>
            <a:ext cx="11319048" cy="648072"/>
          </a:xfrm>
        </p:spPr>
        <p:txBody>
          <a:bodyPr/>
          <a:lstStyle/>
          <a:p>
            <a:r>
              <a:rPr lang="el-GR" b="1" dirty="0"/>
              <a:t>Σε ποιους/</a:t>
            </a:r>
            <a:r>
              <a:rPr lang="el-GR" b="1" dirty="0" err="1"/>
              <a:t>ες</a:t>
            </a:r>
            <a:r>
              <a:rPr lang="el-GR" b="1" dirty="0"/>
              <a:t> απευθύνεται το </a:t>
            </a:r>
            <a:r>
              <a:rPr lang="en-US" b="1" dirty="0"/>
              <a:t>Wiki-TRACE</a:t>
            </a:r>
            <a:endParaRPr lang="el-GR" b="1" dirty="0"/>
          </a:p>
        </p:txBody>
      </p:sp>
      <p:sp>
        <p:nvSpPr>
          <p:cNvPr id="3" name="Θέση περιεχομένου 2"/>
          <p:cNvSpPr>
            <a:spLocks noGrp="1"/>
          </p:cNvSpPr>
          <p:nvPr>
            <p:ph idx="1"/>
          </p:nvPr>
        </p:nvSpPr>
        <p:spPr>
          <a:xfrm>
            <a:off x="191344" y="1412776"/>
            <a:ext cx="11391056" cy="5161062"/>
          </a:xfrm>
        </p:spPr>
        <p:txBody>
          <a:bodyPr/>
          <a:lstStyle/>
          <a:p>
            <a:pPr marL="109220" indent="0" algn="just">
              <a:lnSpc>
                <a:spcPct val="107000"/>
              </a:lnSpc>
              <a:spcAft>
                <a:spcPts val="800"/>
              </a:spcAft>
              <a:buNone/>
            </a:pPr>
            <a:r>
              <a:rPr lang="el-GR" sz="2400" b="1" dirty="0">
                <a:ea typeface="Calibri" panose="020F0502020204030204" pitchFamily="34" charset="0"/>
                <a:cs typeface="Times New Roman" panose="02020603050405020304" pitchFamily="18" charset="0"/>
              </a:rPr>
              <a:t>Επιστημονικό επίπεδο</a:t>
            </a:r>
            <a:endParaRPr lang="el-GR" sz="2400" b="1" dirty="0">
              <a:ea typeface="Calibri" panose="020F0502020204030204" pitchFamily="34" charset="0"/>
              <a:cs typeface="Times New Roman" panose="02020603050405020304" pitchFamily="18" charset="0"/>
            </a:endParaRPr>
          </a:p>
          <a:p>
            <a:pPr marL="109220" indent="0" algn="just">
              <a:lnSpc>
                <a:spcPct val="107000"/>
              </a:lnSpc>
              <a:spcAft>
                <a:spcPts val="800"/>
              </a:spcAft>
              <a:buNone/>
            </a:pPr>
            <a:endParaRPr lang="en-US" sz="2400" b="1" dirty="0">
              <a:ea typeface="Calibri" panose="020F0502020204030204" pitchFamily="34" charset="0"/>
              <a:cs typeface="Times New Roman" panose="02020603050405020304" pitchFamily="18" charset="0"/>
            </a:endParaRPr>
          </a:p>
          <a:p>
            <a:pPr algn="just">
              <a:lnSpc>
                <a:spcPct val="107000"/>
              </a:lnSpc>
              <a:spcAft>
                <a:spcPts val="800"/>
              </a:spcAft>
              <a:buClr>
                <a:schemeClr val="accent2"/>
              </a:buClr>
              <a:buFont typeface="Wingdings" panose="05000000000000000000" pitchFamily="2" charset="2"/>
              <a:buChar char="§"/>
            </a:pPr>
            <a:r>
              <a:rPr lang="el-GR" sz="2400" dirty="0">
                <a:effectLst/>
                <a:ea typeface="Calibri" panose="020F0502020204030204" pitchFamily="34" charset="0"/>
                <a:cs typeface="Times New Roman" panose="02020603050405020304" pitchFamily="18" charset="0"/>
              </a:rPr>
              <a:t>Προσφέρει σε ερευνητές/</a:t>
            </a:r>
            <a:r>
              <a:rPr lang="el-GR" sz="2400" dirty="0" err="1">
                <a:effectLst/>
                <a:ea typeface="Calibri" panose="020F0502020204030204" pitchFamily="34" charset="0"/>
                <a:cs typeface="Times New Roman" panose="02020603050405020304" pitchFamily="18" charset="0"/>
              </a:rPr>
              <a:t>τριες</a:t>
            </a:r>
            <a:r>
              <a:rPr lang="el-GR" sz="2400" dirty="0">
                <a:effectLst/>
                <a:ea typeface="Calibri" panose="020F0502020204030204" pitchFamily="34" charset="0"/>
                <a:cs typeface="Times New Roman" panose="02020603050405020304" pitchFamily="18" charset="0"/>
              </a:rPr>
              <a:t> ένα ήδη διαμορφωμένο και επεξεργασμένο σώμα αντιρατσιστικών κειμένων.</a:t>
            </a:r>
            <a:endParaRPr lang="el-GR" sz="2400" dirty="0">
              <a:effectLst/>
              <a:ea typeface="Calibri" panose="020F0502020204030204" pitchFamily="34" charset="0"/>
              <a:cs typeface="Times New Roman" panose="02020603050405020304" pitchFamily="18" charset="0"/>
            </a:endParaRPr>
          </a:p>
          <a:p>
            <a:pPr algn="just">
              <a:lnSpc>
                <a:spcPct val="107000"/>
              </a:lnSpc>
              <a:spcAft>
                <a:spcPts val="800"/>
              </a:spcAft>
              <a:buClr>
                <a:schemeClr val="accent2"/>
              </a:buClr>
              <a:buFont typeface="Wingdings" panose="05000000000000000000" pitchFamily="2" charset="2"/>
              <a:buChar char="§"/>
            </a:pPr>
            <a:endParaRPr lang="el-GR" sz="2400" dirty="0">
              <a:effectLst/>
              <a:ea typeface="Calibri" panose="020F0502020204030204" pitchFamily="34" charset="0"/>
              <a:cs typeface="Times New Roman" panose="02020603050405020304" pitchFamily="18" charset="0"/>
            </a:endParaRPr>
          </a:p>
          <a:p>
            <a:pPr algn="just">
              <a:lnSpc>
                <a:spcPct val="107000"/>
              </a:lnSpc>
              <a:spcAft>
                <a:spcPts val="800"/>
              </a:spcAft>
              <a:buClr>
                <a:schemeClr val="accent2"/>
              </a:buClr>
              <a:buFont typeface="Wingdings" panose="05000000000000000000" pitchFamily="2" charset="2"/>
              <a:buChar char="§"/>
            </a:pPr>
            <a:r>
              <a:rPr lang="el-GR" sz="2400" dirty="0">
                <a:effectLst/>
                <a:ea typeface="Calibri" panose="020F0502020204030204" pitchFamily="34" charset="0"/>
                <a:cs typeface="Times New Roman" panose="02020603050405020304" pitchFamily="18" charset="0"/>
              </a:rPr>
              <a:t>Μακροπρόθεσμα στο </a:t>
            </a:r>
            <a:r>
              <a:rPr lang="en-US" sz="2400" dirty="0">
                <a:effectLst/>
                <a:ea typeface="Calibri" panose="020F0502020204030204" pitchFamily="34" charset="0"/>
                <a:cs typeface="Times New Roman" panose="02020603050405020304" pitchFamily="18" charset="0"/>
              </a:rPr>
              <a:t>wiki</a:t>
            </a:r>
            <a:r>
              <a:rPr lang="el-GR" sz="2400" dirty="0">
                <a:effectLst/>
                <a:ea typeface="Calibri" panose="020F0502020204030204" pitchFamily="34" charset="0"/>
                <a:cs typeface="Times New Roman" panose="02020603050405020304" pitchFamily="18" charset="0"/>
              </a:rPr>
              <a:t> θα καταχωρηθεί εκπαιδευτικό υλικό για την ανίχνευση, την κατανόηση και την καλλιέργεια της κριτικής επίγνωσης σε θέματα ρευστού ρατσισμού. </a:t>
            </a:r>
            <a:endParaRPr lang="el-GR" sz="2400" dirty="0">
              <a:effectLst/>
              <a:ea typeface="Calibri" panose="020F0502020204030204" pitchFamily="34"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352" y="587178"/>
            <a:ext cx="11319048" cy="648072"/>
          </a:xfrm>
        </p:spPr>
        <p:txBody>
          <a:bodyPr/>
          <a:lstStyle/>
          <a:p>
            <a:r>
              <a:rPr lang="el-GR" b="1" dirty="0"/>
              <a:t>Σε ποιους/</a:t>
            </a:r>
            <a:r>
              <a:rPr lang="el-GR" b="1" dirty="0" err="1"/>
              <a:t>ες</a:t>
            </a:r>
            <a:r>
              <a:rPr lang="el-GR" b="1" dirty="0"/>
              <a:t> απευθύνεται το </a:t>
            </a:r>
            <a:r>
              <a:rPr lang="en-US" b="1" dirty="0"/>
              <a:t>Wiki-TRACE</a:t>
            </a:r>
            <a:endParaRPr lang="el-GR" b="1" dirty="0"/>
          </a:p>
        </p:txBody>
      </p:sp>
      <p:pic>
        <p:nvPicPr>
          <p:cNvPr id="5" name="Εικόνα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54814" y="2659641"/>
            <a:ext cx="1603841" cy="2506001"/>
          </a:xfrm>
          <a:prstGeom prst="rect">
            <a:avLst/>
          </a:prstGeom>
        </p:spPr>
      </p:pic>
      <p:sp>
        <p:nvSpPr>
          <p:cNvPr id="4" name="TextBox 3"/>
          <p:cNvSpPr txBox="1"/>
          <p:nvPr/>
        </p:nvSpPr>
        <p:spPr>
          <a:xfrm>
            <a:off x="4010469" y="5116625"/>
            <a:ext cx="4014240" cy="892552"/>
          </a:xfrm>
          <a:prstGeom prst="rect">
            <a:avLst/>
          </a:prstGeom>
          <a:noFill/>
        </p:spPr>
        <p:txBody>
          <a:bodyPr wrap="none" rtlCol="0">
            <a:spAutoFit/>
          </a:bodyPr>
          <a:lstStyle/>
          <a:p>
            <a:pPr algn="ctr"/>
            <a:r>
              <a:rPr lang="el-GR" sz="2600" b="1" dirty="0">
                <a:latin typeface="+mn-lt"/>
              </a:rPr>
              <a:t>Ανοιχτή επιστήμη</a:t>
            </a:r>
            <a:endParaRPr lang="el-GR" sz="2600" b="1" dirty="0">
              <a:latin typeface="+mn-lt"/>
            </a:endParaRPr>
          </a:p>
          <a:p>
            <a:pPr algn="ctr"/>
            <a:r>
              <a:rPr lang="el-GR" sz="2600" b="1" dirty="0">
                <a:latin typeface="+mn-lt"/>
              </a:rPr>
              <a:t>(</a:t>
            </a:r>
            <a:r>
              <a:rPr lang="en-US" sz="2600" b="1" dirty="0">
                <a:latin typeface="+mn-lt"/>
              </a:rPr>
              <a:t>Open Access Science)</a:t>
            </a:r>
            <a:endParaRPr lang="el-GR" sz="2600" b="1" dirty="0">
              <a:latin typeface="+mn-lt"/>
            </a:endParaRPr>
          </a:p>
        </p:txBody>
      </p:sp>
      <p:sp>
        <p:nvSpPr>
          <p:cNvPr id="7" name="TextBox 6"/>
          <p:cNvSpPr txBox="1"/>
          <p:nvPr/>
        </p:nvSpPr>
        <p:spPr>
          <a:xfrm>
            <a:off x="793825" y="3419581"/>
            <a:ext cx="3937291" cy="791692"/>
          </a:xfrm>
          <a:prstGeom prst="rect">
            <a:avLst/>
          </a:prstGeom>
          <a:noFill/>
        </p:spPr>
        <p:txBody>
          <a:bodyPr wrap="square">
            <a:spAutoFit/>
          </a:bodyPr>
          <a:lstStyle/>
          <a:p>
            <a:pPr lvl="0" algn="ctr">
              <a:lnSpc>
                <a:spcPct val="107000"/>
              </a:lnSpc>
            </a:pPr>
            <a:r>
              <a:rPr lang="el-GR" sz="2200" dirty="0">
                <a:effectLst/>
                <a:latin typeface="+mn-lt"/>
                <a:ea typeface="Calibri" panose="020F0502020204030204" pitchFamily="34" charset="0"/>
                <a:cs typeface="Times New Roman" panose="02020603050405020304" pitchFamily="18" charset="0"/>
              </a:rPr>
              <a:t>Κριτικής Ανάλυσης Λόγου </a:t>
            </a:r>
            <a:endParaRPr lang="en-US" sz="2200" dirty="0">
              <a:effectLst/>
              <a:latin typeface="+mn-lt"/>
              <a:ea typeface="Calibri" panose="020F0502020204030204" pitchFamily="34" charset="0"/>
              <a:cs typeface="Times New Roman" panose="02020603050405020304" pitchFamily="18" charset="0"/>
            </a:endParaRPr>
          </a:p>
          <a:p>
            <a:pPr lvl="0" algn="ctr">
              <a:lnSpc>
                <a:spcPct val="107000"/>
              </a:lnSpc>
            </a:pPr>
            <a:r>
              <a:rPr lang="el-GR" sz="2200" dirty="0">
                <a:effectLst/>
                <a:latin typeface="+mn-lt"/>
                <a:ea typeface="Calibri" panose="020F0502020204030204" pitchFamily="34" charset="0"/>
                <a:cs typeface="Times New Roman" panose="02020603050405020304" pitchFamily="18" charset="0"/>
              </a:rPr>
              <a:t>(</a:t>
            </a:r>
            <a:r>
              <a:rPr lang="el-GR" sz="2200" dirty="0" err="1">
                <a:effectLst/>
                <a:latin typeface="+mn-lt"/>
                <a:ea typeface="Calibri" panose="020F0502020204030204" pitchFamily="34" charset="0"/>
                <a:cs typeface="Times New Roman" panose="02020603050405020304" pitchFamily="18" charset="0"/>
              </a:rPr>
              <a:t>Critical</a:t>
            </a:r>
            <a:r>
              <a:rPr lang="el-GR" sz="2200" dirty="0">
                <a:effectLst/>
                <a:latin typeface="+mn-lt"/>
                <a:ea typeface="Calibri" panose="020F0502020204030204" pitchFamily="34" charset="0"/>
                <a:cs typeface="Times New Roman" panose="02020603050405020304" pitchFamily="18" charset="0"/>
              </a:rPr>
              <a:t> </a:t>
            </a:r>
            <a:r>
              <a:rPr lang="el-GR" sz="2200" dirty="0" err="1">
                <a:effectLst/>
                <a:latin typeface="+mn-lt"/>
                <a:ea typeface="Calibri" panose="020F0502020204030204" pitchFamily="34" charset="0"/>
                <a:cs typeface="Times New Roman" panose="02020603050405020304" pitchFamily="18" charset="0"/>
              </a:rPr>
              <a:t>Discourse</a:t>
            </a:r>
            <a:r>
              <a:rPr lang="el-GR" sz="2200" dirty="0">
                <a:effectLst/>
                <a:latin typeface="+mn-lt"/>
                <a:ea typeface="Calibri" panose="020F0502020204030204" pitchFamily="34" charset="0"/>
                <a:cs typeface="Times New Roman" panose="02020603050405020304" pitchFamily="18" charset="0"/>
              </a:rPr>
              <a:t> </a:t>
            </a:r>
            <a:r>
              <a:rPr lang="el-GR" sz="2200" dirty="0" err="1">
                <a:effectLst/>
                <a:latin typeface="+mn-lt"/>
                <a:ea typeface="Calibri" panose="020F0502020204030204" pitchFamily="34" charset="0"/>
                <a:cs typeface="Times New Roman" panose="02020603050405020304" pitchFamily="18" charset="0"/>
              </a:rPr>
              <a:t>Analysis</a:t>
            </a:r>
            <a:r>
              <a:rPr lang="el-GR" sz="2200" dirty="0">
                <a:effectLst/>
                <a:latin typeface="+mn-lt"/>
                <a:ea typeface="Calibri" panose="020F0502020204030204" pitchFamily="34" charset="0"/>
                <a:cs typeface="Times New Roman" panose="02020603050405020304" pitchFamily="18" charset="0"/>
              </a:rPr>
              <a:t>)</a:t>
            </a:r>
            <a:endParaRPr lang="el-GR" sz="2200" dirty="0">
              <a:effectLst/>
              <a:latin typeface="+mn-lt"/>
              <a:ea typeface="Calibri" panose="020F0502020204030204" pitchFamily="34" charset="0"/>
              <a:cs typeface="Times New Roman" panose="02020603050405020304" pitchFamily="18" charset="0"/>
            </a:endParaRPr>
          </a:p>
        </p:txBody>
      </p:sp>
      <p:sp>
        <p:nvSpPr>
          <p:cNvPr id="9" name="TextBox 8"/>
          <p:cNvSpPr txBox="1"/>
          <p:nvPr/>
        </p:nvSpPr>
        <p:spPr>
          <a:xfrm>
            <a:off x="336249" y="4457633"/>
            <a:ext cx="4100972" cy="1107996"/>
          </a:xfrm>
          <a:prstGeom prst="rect">
            <a:avLst/>
          </a:prstGeom>
          <a:noFill/>
        </p:spPr>
        <p:txBody>
          <a:bodyPr wrap="square">
            <a:spAutoFit/>
          </a:bodyPr>
          <a:lstStyle/>
          <a:p>
            <a:pPr algn="ctr"/>
            <a:r>
              <a:rPr lang="el-GR" sz="2200" dirty="0">
                <a:effectLst/>
                <a:latin typeface="+mn-lt"/>
                <a:ea typeface="Calibri" panose="020F0502020204030204" pitchFamily="34" charset="0"/>
                <a:cs typeface="Times New Roman" panose="02020603050405020304" pitchFamily="18" charset="0"/>
              </a:rPr>
              <a:t>Κριτικής Κοινωνιογλωσσολογίας </a:t>
            </a:r>
            <a:endParaRPr lang="en-US" sz="2200" dirty="0">
              <a:effectLst/>
              <a:latin typeface="+mn-lt"/>
              <a:ea typeface="Calibri" panose="020F0502020204030204" pitchFamily="34" charset="0"/>
              <a:cs typeface="Times New Roman" panose="02020603050405020304" pitchFamily="18" charset="0"/>
            </a:endParaRPr>
          </a:p>
          <a:p>
            <a:pPr algn="ctr"/>
            <a:r>
              <a:rPr lang="el-GR" sz="2200" dirty="0">
                <a:effectLst/>
                <a:latin typeface="+mn-lt"/>
                <a:ea typeface="Calibri" panose="020F0502020204030204" pitchFamily="34" charset="0"/>
                <a:cs typeface="Times New Roman" panose="02020603050405020304" pitchFamily="18" charset="0"/>
              </a:rPr>
              <a:t>(</a:t>
            </a:r>
            <a:r>
              <a:rPr lang="el-GR" sz="2200" dirty="0" err="1">
                <a:effectLst/>
                <a:latin typeface="+mn-lt"/>
                <a:ea typeface="Calibri" panose="020F0502020204030204" pitchFamily="34" charset="0"/>
                <a:cs typeface="Times New Roman" panose="02020603050405020304" pitchFamily="18" charset="0"/>
              </a:rPr>
              <a:t>Critical</a:t>
            </a:r>
            <a:r>
              <a:rPr lang="el-GR" sz="2200" dirty="0">
                <a:effectLst/>
                <a:latin typeface="+mn-lt"/>
                <a:ea typeface="Calibri" panose="020F0502020204030204" pitchFamily="34" charset="0"/>
                <a:cs typeface="Times New Roman" panose="02020603050405020304" pitchFamily="18" charset="0"/>
              </a:rPr>
              <a:t> </a:t>
            </a:r>
            <a:r>
              <a:rPr lang="el-GR" sz="2200" dirty="0" err="1">
                <a:effectLst/>
                <a:latin typeface="+mn-lt"/>
                <a:ea typeface="Calibri" panose="020F0502020204030204" pitchFamily="34" charset="0"/>
                <a:cs typeface="Times New Roman" panose="02020603050405020304" pitchFamily="18" charset="0"/>
              </a:rPr>
              <a:t>Sociolinguistics</a:t>
            </a:r>
            <a:r>
              <a:rPr lang="el-GR" sz="2200" dirty="0">
                <a:effectLst/>
                <a:latin typeface="+mn-lt"/>
                <a:ea typeface="Calibri" panose="020F0502020204030204" pitchFamily="34" charset="0"/>
                <a:cs typeface="Times New Roman" panose="02020603050405020304" pitchFamily="18" charset="0"/>
              </a:rPr>
              <a:t>)</a:t>
            </a:r>
            <a:endParaRPr lang="el-GR" sz="2200" dirty="0">
              <a:latin typeface="+mn-lt"/>
            </a:endParaRPr>
          </a:p>
        </p:txBody>
      </p:sp>
      <p:sp>
        <p:nvSpPr>
          <p:cNvPr id="11" name="TextBox 10"/>
          <p:cNvSpPr txBox="1"/>
          <p:nvPr/>
        </p:nvSpPr>
        <p:spPr>
          <a:xfrm>
            <a:off x="1806361" y="2281365"/>
            <a:ext cx="3937291" cy="1153970"/>
          </a:xfrm>
          <a:prstGeom prst="rect">
            <a:avLst/>
          </a:prstGeom>
          <a:noFill/>
        </p:spPr>
        <p:txBody>
          <a:bodyPr wrap="square">
            <a:spAutoFit/>
          </a:bodyPr>
          <a:lstStyle/>
          <a:p>
            <a:pPr lvl="0" algn="ctr">
              <a:lnSpc>
                <a:spcPct val="107000"/>
              </a:lnSpc>
            </a:pPr>
            <a:r>
              <a:rPr lang="el-GR" sz="2200" dirty="0">
                <a:effectLst/>
                <a:latin typeface="+mn-lt"/>
                <a:ea typeface="Calibri" panose="020F0502020204030204" pitchFamily="34" charset="0"/>
                <a:cs typeface="Times New Roman" panose="02020603050405020304" pitchFamily="18" charset="0"/>
              </a:rPr>
              <a:t>Γλωσσολογίας των Σωμάτων Κειμένων</a:t>
            </a:r>
            <a:endParaRPr lang="en-US" sz="2200" dirty="0">
              <a:effectLst/>
              <a:latin typeface="+mn-lt"/>
              <a:ea typeface="Calibri" panose="020F0502020204030204" pitchFamily="34" charset="0"/>
              <a:cs typeface="Times New Roman" panose="02020603050405020304" pitchFamily="18" charset="0"/>
            </a:endParaRPr>
          </a:p>
          <a:p>
            <a:pPr lvl="0" algn="ctr">
              <a:lnSpc>
                <a:spcPct val="107000"/>
              </a:lnSpc>
            </a:pPr>
            <a:r>
              <a:rPr lang="el-GR" sz="2200" dirty="0">
                <a:effectLst/>
                <a:latin typeface="+mn-lt"/>
                <a:ea typeface="Calibri" panose="020F0502020204030204" pitchFamily="34" charset="0"/>
                <a:cs typeface="Times New Roman" panose="02020603050405020304" pitchFamily="18" charset="0"/>
              </a:rPr>
              <a:t>(</a:t>
            </a:r>
            <a:r>
              <a:rPr lang="el-GR" sz="2200" dirty="0" err="1">
                <a:effectLst/>
                <a:latin typeface="+mn-lt"/>
                <a:ea typeface="Calibri" panose="020F0502020204030204" pitchFamily="34" charset="0"/>
                <a:cs typeface="Times New Roman" panose="02020603050405020304" pitchFamily="18" charset="0"/>
              </a:rPr>
              <a:t>Corpus</a:t>
            </a:r>
            <a:r>
              <a:rPr lang="el-GR" sz="2200" dirty="0">
                <a:effectLst/>
                <a:latin typeface="+mn-lt"/>
                <a:ea typeface="Calibri" panose="020F0502020204030204" pitchFamily="34" charset="0"/>
                <a:cs typeface="Times New Roman" panose="02020603050405020304" pitchFamily="18" charset="0"/>
              </a:rPr>
              <a:t> </a:t>
            </a:r>
            <a:r>
              <a:rPr lang="el-GR" sz="2200" dirty="0" err="1">
                <a:effectLst/>
                <a:latin typeface="+mn-lt"/>
                <a:ea typeface="Calibri" panose="020F0502020204030204" pitchFamily="34" charset="0"/>
                <a:cs typeface="Times New Roman" panose="02020603050405020304" pitchFamily="18" charset="0"/>
              </a:rPr>
              <a:t>Linguistics</a:t>
            </a:r>
            <a:r>
              <a:rPr lang="el-GR" sz="2200" dirty="0">
                <a:effectLst/>
                <a:latin typeface="+mn-lt"/>
                <a:ea typeface="Calibri" panose="020F0502020204030204" pitchFamily="34" charset="0"/>
                <a:cs typeface="Times New Roman" panose="02020603050405020304" pitchFamily="18" charset="0"/>
              </a:rPr>
              <a:t>)</a:t>
            </a:r>
            <a:endParaRPr lang="el-GR" sz="2200" dirty="0">
              <a:effectLst/>
              <a:latin typeface="+mn-lt"/>
              <a:ea typeface="Calibri" panose="020F0502020204030204" pitchFamily="34" charset="0"/>
              <a:cs typeface="Times New Roman" panose="02020603050405020304" pitchFamily="18" charset="0"/>
            </a:endParaRPr>
          </a:p>
        </p:txBody>
      </p:sp>
      <p:sp>
        <p:nvSpPr>
          <p:cNvPr id="13" name="TextBox 12"/>
          <p:cNvSpPr txBox="1"/>
          <p:nvPr/>
        </p:nvSpPr>
        <p:spPr>
          <a:xfrm>
            <a:off x="6732652" y="2444197"/>
            <a:ext cx="4543306" cy="430887"/>
          </a:xfrm>
          <a:prstGeom prst="rect">
            <a:avLst/>
          </a:prstGeom>
          <a:noFill/>
        </p:spPr>
        <p:txBody>
          <a:bodyPr wrap="square">
            <a:spAutoFit/>
          </a:bodyPr>
          <a:lstStyle/>
          <a:p>
            <a:r>
              <a:rPr lang="el-GR" sz="2200" dirty="0">
                <a:effectLst/>
                <a:latin typeface="+mn-lt"/>
                <a:ea typeface="Calibri" panose="020F0502020204030204" pitchFamily="34" charset="0"/>
                <a:cs typeface="Times New Roman" panose="02020603050405020304" pitchFamily="18" charset="0"/>
              </a:rPr>
              <a:t>Ανάλυσης (</a:t>
            </a:r>
            <a:r>
              <a:rPr lang="el-GR" sz="2200" dirty="0" err="1">
                <a:effectLst/>
                <a:latin typeface="+mn-lt"/>
                <a:ea typeface="Calibri" panose="020F0502020204030204" pitchFamily="34" charset="0"/>
                <a:cs typeface="Times New Roman" panose="02020603050405020304" pitchFamily="18" charset="0"/>
              </a:rPr>
              <a:t>αντι</a:t>
            </a:r>
            <a:r>
              <a:rPr lang="el-GR" sz="2200" dirty="0">
                <a:effectLst/>
                <a:latin typeface="+mn-lt"/>
                <a:ea typeface="Calibri" panose="020F0502020204030204" pitchFamily="34" charset="0"/>
                <a:cs typeface="Times New Roman" panose="02020603050405020304" pitchFamily="18" charset="0"/>
              </a:rPr>
              <a:t>)ρατσιστικού λόγου</a:t>
            </a:r>
            <a:endParaRPr lang="el-GR" sz="2200" dirty="0">
              <a:latin typeface="+mn-lt"/>
            </a:endParaRPr>
          </a:p>
        </p:txBody>
      </p:sp>
      <p:sp>
        <p:nvSpPr>
          <p:cNvPr id="15" name="TextBox 14"/>
          <p:cNvSpPr txBox="1"/>
          <p:nvPr/>
        </p:nvSpPr>
        <p:spPr>
          <a:xfrm>
            <a:off x="6960985" y="3343317"/>
            <a:ext cx="3747959" cy="769441"/>
          </a:xfrm>
          <a:prstGeom prst="rect">
            <a:avLst/>
          </a:prstGeom>
          <a:noFill/>
        </p:spPr>
        <p:txBody>
          <a:bodyPr wrap="square">
            <a:spAutoFit/>
          </a:bodyPr>
          <a:lstStyle/>
          <a:p>
            <a:pPr algn="ctr"/>
            <a:r>
              <a:rPr lang="el-GR" sz="2200" dirty="0">
                <a:effectLst/>
                <a:latin typeface="+mn-lt"/>
                <a:ea typeface="Calibri" panose="020F0502020204030204" pitchFamily="34" charset="0"/>
                <a:cs typeface="Times New Roman" panose="02020603050405020304" pitchFamily="18" charset="0"/>
              </a:rPr>
              <a:t>Κοινωνικής κατασκευής </a:t>
            </a:r>
            <a:endParaRPr lang="en-US" sz="2200" dirty="0">
              <a:effectLst/>
              <a:latin typeface="+mn-lt"/>
              <a:ea typeface="Calibri" panose="020F0502020204030204" pitchFamily="34" charset="0"/>
              <a:cs typeface="Times New Roman" panose="02020603050405020304" pitchFamily="18" charset="0"/>
            </a:endParaRPr>
          </a:p>
          <a:p>
            <a:pPr algn="ctr"/>
            <a:r>
              <a:rPr lang="el-GR" sz="2200" dirty="0">
                <a:effectLst/>
                <a:latin typeface="+mn-lt"/>
                <a:ea typeface="Calibri" panose="020F0502020204030204" pitchFamily="34" charset="0"/>
                <a:cs typeface="Times New Roman" panose="02020603050405020304" pitchFamily="18" charset="0"/>
              </a:rPr>
              <a:t>μειονοτικών ταυτοτήτων</a:t>
            </a:r>
            <a:endParaRPr lang="el-GR" sz="2200" dirty="0">
              <a:latin typeface="+mn-lt"/>
            </a:endParaRPr>
          </a:p>
        </p:txBody>
      </p:sp>
      <p:sp>
        <p:nvSpPr>
          <p:cNvPr id="17" name="TextBox 16"/>
          <p:cNvSpPr txBox="1"/>
          <p:nvPr/>
        </p:nvSpPr>
        <p:spPr>
          <a:xfrm>
            <a:off x="7393033" y="4402409"/>
            <a:ext cx="4791291" cy="430887"/>
          </a:xfrm>
          <a:prstGeom prst="rect">
            <a:avLst/>
          </a:prstGeom>
          <a:noFill/>
        </p:spPr>
        <p:txBody>
          <a:bodyPr wrap="square">
            <a:spAutoFit/>
          </a:bodyPr>
          <a:lstStyle/>
          <a:p>
            <a:pPr algn="ctr"/>
            <a:r>
              <a:rPr lang="el-GR" sz="2200" dirty="0">
                <a:latin typeface="+mn-lt"/>
              </a:rPr>
              <a:t>Κριτικής εκπαίδευσης</a:t>
            </a:r>
            <a:endParaRPr lang="el-GR" sz="2200" dirty="0">
              <a:latin typeface="+mn-lt"/>
            </a:endParaRPr>
          </a:p>
        </p:txBody>
      </p:sp>
      <p:sp>
        <p:nvSpPr>
          <p:cNvPr id="3" name="TextBox 2"/>
          <p:cNvSpPr txBox="1"/>
          <p:nvPr/>
        </p:nvSpPr>
        <p:spPr>
          <a:xfrm>
            <a:off x="263351" y="1152418"/>
            <a:ext cx="10939710" cy="492443"/>
          </a:xfrm>
          <a:prstGeom prst="rect">
            <a:avLst/>
          </a:prstGeom>
          <a:noFill/>
        </p:spPr>
        <p:txBody>
          <a:bodyPr wrap="square" rtlCol="0">
            <a:spAutoFit/>
          </a:bodyPr>
          <a:lstStyle/>
          <a:p>
            <a:r>
              <a:rPr lang="el-GR" sz="2600" dirty="0">
                <a:latin typeface="+mn-lt"/>
              </a:rPr>
              <a:t>Σε ερευνητές/</a:t>
            </a:r>
            <a:r>
              <a:rPr lang="el-GR" sz="2600" dirty="0" err="1">
                <a:latin typeface="+mn-lt"/>
              </a:rPr>
              <a:t>τριες</a:t>
            </a:r>
            <a:r>
              <a:rPr lang="el-GR" sz="2600" dirty="0">
                <a:latin typeface="+mn-lt"/>
              </a:rPr>
              <a:t> από τα πεδία της:</a:t>
            </a:r>
            <a:endParaRPr lang="el-GR" sz="2600" dirty="0">
              <a:latin typeface="+mn-l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352" y="620688"/>
            <a:ext cx="11319048" cy="648072"/>
          </a:xfrm>
        </p:spPr>
        <p:txBody>
          <a:bodyPr/>
          <a:lstStyle/>
          <a:p>
            <a:r>
              <a:rPr lang="el-GR" b="1" dirty="0"/>
              <a:t>Σε ποιους/</a:t>
            </a:r>
            <a:r>
              <a:rPr lang="el-GR" b="1" dirty="0" err="1"/>
              <a:t>ες</a:t>
            </a:r>
            <a:r>
              <a:rPr lang="el-GR" b="1" dirty="0"/>
              <a:t> απευθύνεται το </a:t>
            </a:r>
            <a:r>
              <a:rPr lang="en-US" b="1" dirty="0"/>
              <a:t>Wiki-TRACE</a:t>
            </a:r>
            <a:endParaRPr lang="el-GR" b="1" dirty="0"/>
          </a:p>
        </p:txBody>
      </p:sp>
      <p:sp>
        <p:nvSpPr>
          <p:cNvPr id="3" name="Θέση περιεχομένου 2"/>
          <p:cNvSpPr>
            <a:spLocks noGrp="1"/>
          </p:cNvSpPr>
          <p:nvPr>
            <p:ph idx="1"/>
          </p:nvPr>
        </p:nvSpPr>
        <p:spPr>
          <a:xfrm>
            <a:off x="191344" y="1412776"/>
            <a:ext cx="11881320" cy="5445224"/>
          </a:xfrm>
        </p:spPr>
        <p:txBody>
          <a:bodyPr/>
          <a:lstStyle/>
          <a:p>
            <a:pPr marL="109220" indent="0" algn="just">
              <a:lnSpc>
                <a:spcPct val="107000"/>
              </a:lnSpc>
              <a:spcAft>
                <a:spcPts val="800"/>
              </a:spcAft>
              <a:buNone/>
            </a:pPr>
            <a:r>
              <a:rPr lang="el-GR" sz="2400" b="1" dirty="0">
                <a:ea typeface="Calibri" panose="020F0502020204030204" pitchFamily="34" charset="0"/>
                <a:cs typeface="Times New Roman" panose="02020603050405020304" pitchFamily="18" charset="0"/>
              </a:rPr>
              <a:t>Κοινωνικό επίπεδο</a:t>
            </a:r>
            <a:endParaRPr lang="en-US" sz="2400" b="1" dirty="0">
              <a:effectLst/>
              <a:ea typeface="Calibri" panose="020F0502020204030204" pitchFamily="34" charset="0"/>
              <a:cs typeface="Times New Roman" panose="02020603050405020304" pitchFamily="18" charset="0"/>
            </a:endParaRPr>
          </a:p>
          <a:p>
            <a:pPr marL="109220" indent="0" algn="just">
              <a:lnSpc>
                <a:spcPct val="107000"/>
              </a:lnSpc>
              <a:spcAft>
                <a:spcPts val="800"/>
              </a:spcAft>
              <a:buNone/>
            </a:pPr>
            <a:r>
              <a:rPr lang="en-US" sz="2400" dirty="0">
                <a:effectLst/>
                <a:ea typeface="Calibri" panose="020F0502020204030204" pitchFamily="34" charset="0"/>
                <a:cs typeface="Times New Roman" panose="02020603050405020304" pitchFamily="18" charset="0"/>
              </a:rPr>
              <a:t>T</a:t>
            </a:r>
            <a:r>
              <a:rPr lang="el-GR" sz="2400" dirty="0">
                <a:effectLst/>
                <a:ea typeface="Calibri" panose="020F0502020204030204" pitchFamily="34" charset="0"/>
                <a:cs typeface="Times New Roman" panose="02020603050405020304" pitchFamily="18" charset="0"/>
              </a:rPr>
              <a:t>ο</a:t>
            </a:r>
            <a:r>
              <a:rPr lang="en-US" sz="2400" dirty="0">
                <a:effectLst/>
                <a:ea typeface="Calibri" panose="020F0502020204030204" pitchFamily="34" charset="0"/>
                <a:cs typeface="Times New Roman" panose="02020603050405020304" pitchFamily="18" charset="0"/>
              </a:rPr>
              <a:t> Wiki</a:t>
            </a:r>
            <a:r>
              <a:rPr lang="el-GR" sz="2400" dirty="0">
                <a:effectLst/>
                <a:ea typeface="Calibri" panose="020F0502020204030204" pitchFamily="34" charset="0"/>
                <a:cs typeface="Times New Roman" panose="02020603050405020304" pitchFamily="18" charset="0"/>
              </a:rPr>
              <a:t>-</a:t>
            </a:r>
            <a:r>
              <a:rPr lang="en-US" sz="2400" dirty="0">
                <a:effectLst/>
                <a:ea typeface="Calibri" panose="020F0502020204030204" pitchFamily="34" charset="0"/>
                <a:cs typeface="Times New Roman" panose="02020603050405020304" pitchFamily="18" charset="0"/>
              </a:rPr>
              <a:t>TRACE </a:t>
            </a:r>
            <a:r>
              <a:rPr lang="el-GR" sz="2400" dirty="0">
                <a:effectLst/>
                <a:ea typeface="Calibri" panose="020F0502020204030204" pitchFamily="34" charset="0"/>
                <a:cs typeface="Times New Roman" panose="02020603050405020304" pitchFamily="18" charset="0"/>
              </a:rPr>
              <a:t>επιδιώκει την ευαισθητοποίηση σε θέματα ρατσισμού και ρευστού ρατσισμού και απευθύνεται σε:</a:t>
            </a:r>
            <a:endParaRPr lang="el-GR" sz="2400" dirty="0">
              <a:effectLst/>
              <a:ea typeface="Calibri" panose="020F0502020204030204" pitchFamily="34" charset="0"/>
              <a:cs typeface="Times New Roman" panose="02020603050405020304" pitchFamily="18" charset="0"/>
            </a:endParaRPr>
          </a:p>
          <a:p>
            <a:pPr marL="635000" lvl="1" indent="-342900">
              <a:lnSpc>
                <a:spcPct val="107000"/>
              </a:lnSpc>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μαθητές/</a:t>
            </a:r>
            <a:r>
              <a:rPr lang="el-GR" sz="2200" dirty="0" err="1">
                <a:solidFill>
                  <a:schemeClr val="tx1"/>
                </a:solidFill>
                <a:effectLst/>
                <a:ea typeface="Calibri" panose="020F0502020204030204" pitchFamily="34" charset="0"/>
                <a:cs typeface="Times New Roman" panose="02020603050405020304" pitchFamily="18" charset="0"/>
              </a:rPr>
              <a:t>τριες</a:t>
            </a:r>
            <a:r>
              <a:rPr lang="el-GR" sz="2200" dirty="0">
                <a:solidFill>
                  <a:schemeClr val="tx1"/>
                </a:solidFill>
                <a:effectLst/>
                <a:ea typeface="Calibri" panose="020F0502020204030204" pitchFamily="34" charset="0"/>
                <a:cs typeface="Times New Roman" panose="02020603050405020304" pitchFamily="18" charset="0"/>
              </a:rPr>
              <a:t> και εκπαιδευτικούς στο πλαίσιο της ανάπτυξης του κριτικού </a:t>
            </a:r>
            <a:r>
              <a:rPr lang="el-GR" sz="2200" dirty="0" err="1">
                <a:solidFill>
                  <a:schemeClr val="tx1"/>
                </a:solidFill>
                <a:effectLst/>
                <a:ea typeface="Calibri" panose="020F0502020204030204" pitchFamily="34" charset="0"/>
                <a:cs typeface="Times New Roman" panose="02020603050405020304" pitchFamily="18" charset="0"/>
              </a:rPr>
              <a:t>γραμματισμού</a:t>
            </a:r>
            <a:r>
              <a:rPr lang="el-GR" sz="2200" dirty="0">
                <a:solidFill>
                  <a:schemeClr val="tx1"/>
                </a:solidFill>
                <a:effectLst/>
                <a:ea typeface="Calibri" panose="020F0502020204030204" pitchFamily="34" charset="0"/>
                <a:cs typeface="Times New Roman" panose="02020603050405020304" pitchFamily="18" charset="0"/>
              </a:rPr>
              <a:t>,</a:t>
            </a:r>
            <a:endParaRPr lang="el-GR" sz="2200" dirty="0">
              <a:solidFill>
                <a:schemeClr val="tx1"/>
              </a:solidFill>
              <a:effectLst/>
              <a:ea typeface="Calibri" panose="020F0502020204030204" pitchFamily="34" charset="0"/>
              <a:cs typeface="Times New Roman" panose="02020603050405020304" pitchFamily="18" charset="0"/>
            </a:endParaRPr>
          </a:p>
          <a:p>
            <a:pPr marL="635000" lvl="1" indent="-342900">
              <a:lnSpc>
                <a:spcPct val="107000"/>
              </a:lnSpc>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μη κυβερνητικές/μη κερδοσκοπικές οργανώσεις, σε κινηματικούς φορείς/συλλογικότητες, </a:t>
            </a:r>
            <a:endParaRPr lang="en-US" sz="2200" dirty="0">
              <a:solidFill>
                <a:schemeClr val="tx1"/>
              </a:solidFill>
              <a:effectLst/>
              <a:ea typeface="Calibri" panose="020F0502020204030204" pitchFamily="34" charset="0"/>
              <a:cs typeface="Times New Roman" panose="02020603050405020304" pitchFamily="18" charset="0"/>
            </a:endParaRPr>
          </a:p>
          <a:p>
            <a:pPr marL="635000" lvl="1" indent="-342900">
              <a:lnSpc>
                <a:spcPct val="107000"/>
              </a:lnSpc>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σε άτομα που οργανώνουν διαφημιστικές καμπάνιες υπέρ των μεταναστών/τριών- προσφύγων/</a:t>
            </a:r>
            <a:r>
              <a:rPr lang="el-GR" sz="2200" dirty="0" err="1">
                <a:solidFill>
                  <a:schemeClr val="tx1"/>
                </a:solidFill>
                <a:effectLst/>
                <a:ea typeface="Calibri" panose="020F0502020204030204" pitchFamily="34" charset="0"/>
                <a:cs typeface="Times New Roman" panose="02020603050405020304" pitchFamily="18" charset="0"/>
              </a:rPr>
              <a:t>ισσών</a:t>
            </a:r>
            <a:r>
              <a:rPr lang="el-GR" sz="2200" dirty="0">
                <a:solidFill>
                  <a:schemeClr val="tx1"/>
                </a:solidFill>
                <a:effectLst/>
                <a:ea typeface="Calibri" panose="020F0502020204030204" pitchFamily="34" charset="0"/>
                <a:cs typeface="Times New Roman" panose="02020603050405020304" pitchFamily="18" charset="0"/>
              </a:rPr>
              <a:t>,</a:t>
            </a:r>
            <a:endParaRPr lang="el-GR" sz="2200" dirty="0">
              <a:solidFill>
                <a:schemeClr val="tx1"/>
              </a:solidFill>
              <a:effectLst/>
              <a:ea typeface="Calibri" panose="020F0502020204030204" pitchFamily="34" charset="0"/>
              <a:cs typeface="Times New Roman" panose="02020603050405020304" pitchFamily="18" charset="0"/>
            </a:endParaRPr>
          </a:p>
          <a:p>
            <a:pPr marL="635000" lvl="1" indent="-342900">
              <a:lnSpc>
                <a:spcPct val="107000"/>
              </a:lnSpc>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εθελοντές/</a:t>
            </a:r>
            <a:r>
              <a:rPr lang="el-GR" sz="2200" dirty="0" err="1">
                <a:solidFill>
                  <a:schemeClr val="tx1"/>
                </a:solidFill>
                <a:effectLst/>
                <a:ea typeface="Calibri" panose="020F0502020204030204" pitchFamily="34" charset="0"/>
                <a:cs typeface="Times New Roman" panose="02020603050405020304" pitchFamily="18" charset="0"/>
              </a:rPr>
              <a:t>τριες</a:t>
            </a:r>
            <a:r>
              <a:rPr lang="el-GR" sz="2200" dirty="0">
                <a:solidFill>
                  <a:schemeClr val="tx1"/>
                </a:solidFill>
                <a:effectLst/>
                <a:ea typeface="Calibri" panose="020F0502020204030204" pitchFamily="34" charset="0"/>
                <a:cs typeface="Times New Roman" panose="02020603050405020304" pitchFamily="18" charset="0"/>
              </a:rPr>
              <a:t> που ενδιαφέρονται για μεταναστευτικά, προσφυγικά και (</a:t>
            </a:r>
            <a:r>
              <a:rPr lang="el-GR" sz="2200" dirty="0" err="1">
                <a:solidFill>
                  <a:schemeClr val="tx1"/>
                </a:solidFill>
                <a:effectLst/>
                <a:ea typeface="Calibri" panose="020F0502020204030204" pitchFamily="34" charset="0"/>
                <a:cs typeface="Times New Roman" panose="02020603050405020304" pitchFamily="18" charset="0"/>
              </a:rPr>
              <a:t>αντι</a:t>
            </a:r>
            <a:r>
              <a:rPr lang="el-GR" sz="2200" dirty="0">
                <a:solidFill>
                  <a:schemeClr val="tx1"/>
                </a:solidFill>
                <a:effectLst/>
                <a:ea typeface="Calibri" panose="020F0502020204030204" pitchFamily="34" charset="0"/>
                <a:cs typeface="Times New Roman" panose="02020603050405020304" pitchFamily="18" charset="0"/>
              </a:rPr>
              <a:t>)ρατσιστικά θέματα,</a:t>
            </a:r>
            <a:endParaRPr lang="el-GR" sz="2200" dirty="0">
              <a:solidFill>
                <a:schemeClr val="tx1"/>
              </a:solidFill>
              <a:effectLst/>
              <a:ea typeface="Calibri" panose="020F0502020204030204" pitchFamily="34" charset="0"/>
              <a:cs typeface="Times New Roman" panose="02020603050405020304" pitchFamily="18" charset="0"/>
            </a:endParaRPr>
          </a:p>
          <a:p>
            <a:pPr marL="635000" lvl="1" indent="-342900">
              <a:lnSpc>
                <a:spcPct val="107000"/>
              </a:lnSpc>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άτομα που παρέχουν ψυχολογική υποστήριξη σε μετανάστες/</a:t>
            </a:r>
            <a:r>
              <a:rPr lang="el-GR" sz="2200" dirty="0" err="1">
                <a:solidFill>
                  <a:schemeClr val="tx1"/>
                </a:solidFill>
                <a:effectLst/>
                <a:ea typeface="Calibri" panose="020F0502020204030204" pitchFamily="34" charset="0"/>
                <a:cs typeface="Times New Roman" panose="02020603050405020304" pitchFamily="18" charset="0"/>
              </a:rPr>
              <a:t>τριες</a:t>
            </a:r>
            <a:r>
              <a:rPr lang="el-GR" sz="2200" dirty="0">
                <a:solidFill>
                  <a:schemeClr val="tx1"/>
                </a:solidFill>
                <a:effectLst/>
                <a:ea typeface="Calibri" panose="020F0502020204030204" pitchFamily="34" charset="0"/>
                <a:cs typeface="Times New Roman" panose="02020603050405020304" pitchFamily="18" charset="0"/>
              </a:rPr>
              <a:t>-πρόσφυγες/</a:t>
            </a:r>
            <a:r>
              <a:rPr lang="el-GR" sz="2200" dirty="0" err="1">
                <a:solidFill>
                  <a:schemeClr val="tx1"/>
                </a:solidFill>
                <a:effectLst/>
                <a:ea typeface="Calibri" panose="020F0502020204030204" pitchFamily="34" charset="0"/>
                <a:cs typeface="Times New Roman" panose="02020603050405020304" pitchFamily="18" charset="0"/>
              </a:rPr>
              <a:t>ισσες</a:t>
            </a:r>
            <a:r>
              <a:rPr lang="el-GR" sz="2200" dirty="0">
                <a:solidFill>
                  <a:schemeClr val="tx1"/>
                </a:solidFill>
                <a:effectLst/>
                <a:ea typeface="Calibri" panose="020F0502020204030204" pitchFamily="34" charset="0"/>
                <a:cs typeface="Times New Roman" panose="02020603050405020304" pitchFamily="18" charset="0"/>
              </a:rPr>
              <a:t>,</a:t>
            </a:r>
            <a:endParaRPr lang="el-GR" sz="2200" dirty="0">
              <a:solidFill>
                <a:schemeClr val="tx1"/>
              </a:solidFill>
              <a:effectLst/>
              <a:ea typeface="Calibri" panose="020F0502020204030204" pitchFamily="34" charset="0"/>
              <a:cs typeface="Times New Roman" panose="02020603050405020304" pitchFamily="18" charset="0"/>
            </a:endParaRPr>
          </a:p>
          <a:p>
            <a:pPr marL="635000" lvl="1" indent="-342900">
              <a:lnSpc>
                <a:spcPct val="107000"/>
              </a:lnSpc>
              <a:spcAft>
                <a:spcPts val="800"/>
              </a:spcAft>
              <a:buFont typeface="Wingdings" panose="05000000000000000000" pitchFamily="2" charset="2"/>
              <a:buChar char="§"/>
            </a:pPr>
            <a:r>
              <a:rPr lang="el-GR" sz="2200" dirty="0">
                <a:solidFill>
                  <a:schemeClr val="tx1"/>
                </a:solidFill>
                <a:effectLst/>
                <a:ea typeface="Calibri" panose="020F0502020204030204" pitchFamily="34" charset="0"/>
                <a:cs typeface="Times New Roman" panose="02020603050405020304" pitchFamily="18" charset="0"/>
              </a:rPr>
              <a:t>διαμορφωτές/</a:t>
            </a:r>
            <a:r>
              <a:rPr lang="el-GR" sz="2200" dirty="0" err="1">
                <a:solidFill>
                  <a:schemeClr val="tx1"/>
                </a:solidFill>
                <a:effectLst/>
                <a:ea typeface="Calibri" panose="020F0502020204030204" pitchFamily="34" charset="0"/>
                <a:cs typeface="Times New Roman" panose="02020603050405020304" pitchFamily="18" charset="0"/>
              </a:rPr>
              <a:t>τριες</a:t>
            </a:r>
            <a:r>
              <a:rPr lang="el-GR" sz="2200" dirty="0">
                <a:solidFill>
                  <a:schemeClr val="tx1"/>
                </a:solidFill>
                <a:effectLst/>
                <a:ea typeface="Calibri" panose="020F0502020204030204" pitchFamily="34" charset="0"/>
                <a:cs typeface="Times New Roman" panose="02020603050405020304" pitchFamily="18" charset="0"/>
              </a:rPr>
              <a:t> της κοινής γνώμης, όπως οι δημοσιογράφοι.</a:t>
            </a:r>
            <a:endParaRPr lang="el-GR" sz="2200" dirty="0">
              <a:solidFill>
                <a:schemeClr val="tx1"/>
              </a:solidFill>
              <a:effectLst/>
              <a:ea typeface="Calibri" panose="020F0502020204030204" pitchFamily="34"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1344" y="1412776"/>
            <a:ext cx="11881320" cy="5445224"/>
          </a:xfrm>
        </p:spPr>
        <p:txBody>
          <a:bodyPr/>
          <a:lstStyle/>
          <a:p>
            <a:pPr marL="109220" indent="0" algn="ctr">
              <a:lnSpc>
                <a:spcPct val="107000"/>
              </a:lnSpc>
              <a:spcAft>
                <a:spcPts val="800"/>
              </a:spcAft>
              <a:buNone/>
            </a:pPr>
            <a:endParaRPr lang="el-GR" sz="2200" b="1" dirty="0">
              <a:solidFill>
                <a:schemeClr val="tx1"/>
              </a:solidFill>
              <a:effectLst/>
              <a:ea typeface="Calibri" panose="020F0502020204030204" pitchFamily="34" charset="0"/>
              <a:cs typeface="Times New Roman" panose="02020603050405020304" pitchFamily="18" charset="0"/>
            </a:endParaRPr>
          </a:p>
          <a:p>
            <a:pPr marL="109220" indent="0" algn="ctr">
              <a:lnSpc>
                <a:spcPct val="107000"/>
              </a:lnSpc>
              <a:spcAft>
                <a:spcPts val="800"/>
              </a:spcAft>
              <a:buNone/>
            </a:pPr>
            <a:endParaRPr lang="el-GR" sz="2200" b="1" dirty="0">
              <a:ea typeface="Calibri" panose="020F0502020204030204" pitchFamily="34" charset="0"/>
              <a:cs typeface="Times New Roman" panose="02020603050405020304" pitchFamily="18" charset="0"/>
            </a:endParaRPr>
          </a:p>
          <a:p>
            <a:pPr marL="109220" indent="0" algn="ctr">
              <a:lnSpc>
                <a:spcPct val="107000"/>
              </a:lnSpc>
              <a:spcAft>
                <a:spcPts val="800"/>
              </a:spcAft>
              <a:buNone/>
            </a:pPr>
            <a:r>
              <a:rPr lang="el-GR" sz="2200" b="1" dirty="0">
                <a:solidFill>
                  <a:schemeClr val="tx1"/>
                </a:solidFill>
                <a:effectLst/>
                <a:ea typeface="Calibri" panose="020F0502020204030204" pitchFamily="34" charset="0"/>
                <a:cs typeface="Times New Roman" panose="02020603050405020304" pitchFamily="18" charset="0"/>
              </a:rPr>
              <a:t>Μπορείτε να επισκεφθείτε το </a:t>
            </a:r>
            <a:r>
              <a:rPr lang="en-US" sz="2200" b="1" dirty="0">
                <a:solidFill>
                  <a:schemeClr val="tx1"/>
                </a:solidFill>
                <a:effectLst/>
                <a:ea typeface="Calibri" panose="020F0502020204030204" pitchFamily="34" charset="0"/>
                <a:cs typeface="Times New Roman" panose="02020603050405020304" pitchFamily="18" charset="0"/>
              </a:rPr>
              <a:t>Wiki-TRACE </a:t>
            </a:r>
            <a:r>
              <a:rPr lang="el-GR" sz="2200" b="1" dirty="0">
                <a:solidFill>
                  <a:schemeClr val="tx1"/>
                </a:solidFill>
                <a:effectLst/>
                <a:ea typeface="Calibri" panose="020F0502020204030204" pitchFamily="34" charset="0"/>
                <a:cs typeface="Times New Roman" panose="02020603050405020304" pitchFamily="18" charset="0"/>
              </a:rPr>
              <a:t>στην ιστοσελίδα</a:t>
            </a:r>
            <a:endParaRPr lang="en-US" sz="2200" b="1" dirty="0">
              <a:solidFill>
                <a:schemeClr val="tx1"/>
              </a:solidFill>
              <a:effectLst/>
              <a:ea typeface="Calibri" panose="020F0502020204030204" pitchFamily="34" charset="0"/>
              <a:cs typeface="Times New Roman" panose="02020603050405020304" pitchFamily="18" charset="0"/>
            </a:endParaRPr>
          </a:p>
          <a:p>
            <a:pPr marL="109220" indent="0" algn="just">
              <a:lnSpc>
                <a:spcPct val="107000"/>
              </a:lnSpc>
              <a:spcAft>
                <a:spcPts val="800"/>
              </a:spcAft>
              <a:buNone/>
            </a:pPr>
            <a:endParaRPr lang="en-US" sz="2200" dirty="0">
              <a:ea typeface="Calibri" panose="020F0502020204030204" pitchFamily="34" charset="0"/>
              <a:cs typeface="Times New Roman" panose="02020603050405020304" pitchFamily="18" charset="0"/>
            </a:endParaRPr>
          </a:p>
          <a:p>
            <a:pPr marL="109220" indent="0" algn="just">
              <a:lnSpc>
                <a:spcPct val="107000"/>
              </a:lnSpc>
              <a:spcAft>
                <a:spcPts val="800"/>
              </a:spcAft>
              <a:buNone/>
            </a:pPr>
            <a:r>
              <a:rPr lang="en-US" sz="2200" dirty="0">
                <a:solidFill>
                  <a:schemeClr val="tx1"/>
                </a:solidFill>
                <a:effectLst/>
                <a:ea typeface="Calibri" panose="020F0502020204030204" pitchFamily="34" charset="0"/>
                <a:cs typeface="Times New Roman" panose="02020603050405020304" pitchFamily="18" charset="0"/>
                <a:hlinkClick r:id="rId1"/>
              </a:rPr>
              <a:t>https://traceprojectwiki.miraheze.org/wiki/%CE%9A%CE%B1%CF%84%CE%B7%CE%B3%CE%BF%CF%81%CE%AF%CE%B1:%CE%9A%CE%B5%CE%AF%CE%BC%CE%B5%CE%BD%CE%B1</a:t>
            </a:r>
            <a:endParaRPr lang="el-GR" sz="2200" dirty="0">
              <a:solidFill>
                <a:schemeClr val="tx1"/>
              </a:solidFill>
              <a:effectLst/>
              <a:ea typeface="Calibri" panose="020F0502020204030204" pitchFamily="34" charset="0"/>
              <a:cs typeface="Times New Roman" panose="02020603050405020304" pitchFamily="18" charset="0"/>
            </a:endParaRPr>
          </a:p>
          <a:p>
            <a:pPr marL="109220" indent="0" algn="just">
              <a:lnSpc>
                <a:spcPct val="107000"/>
              </a:lnSpc>
              <a:spcAft>
                <a:spcPts val="800"/>
              </a:spcAft>
              <a:buNone/>
            </a:pPr>
            <a:endParaRPr lang="el-GR" sz="2200" dirty="0">
              <a:solidFill>
                <a:schemeClr val="tx1"/>
              </a:solidFill>
              <a:effectLst/>
              <a:ea typeface="Calibri" panose="020F0502020204030204" pitchFamily="34"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352" y="620688"/>
            <a:ext cx="11809312" cy="648072"/>
          </a:xfrm>
        </p:spPr>
        <p:txBody>
          <a:bodyPr/>
          <a:lstStyle/>
          <a:p>
            <a:r>
              <a:rPr lang="el-GR" sz="2800" b="1" dirty="0"/>
              <a:t>Ασκήσεις εμπέδωσης των εργαλείων ανίχνευσης του ρατσισμού</a:t>
            </a:r>
            <a:endParaRPr lang="el-GR" sz="2800" b="1" dirty="0"/>
          </a:p>
        </p:txBody>
      </p:sp>
      <p:pic>
        <p:nvPicPr>
          <p:cNvPr id="9" name="Θέση περιεχομένου 8"/>
          <p:cNvPicPr>
            <a:picLocks noGrp="1" noChangeAspect="1"/>
          </p:cNvPicPr>
          <p:nvPr>
            <p:ph idx="1"/>
          </p:nvPr>
        </p:nvPicPr>
        <p:blipFill>
          <a:blip r:embed="rId1"/>
          <a:stretch>
            <a:fillRect/>
          </a:stretch>
        </p:blipFill>
        <p:spPr>
          <a:xfrm>
            <a:off x="606076" y="2621637"/>
            <a:ext cx="10979848" cy="274343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1"/>
          <a:stretch>
            <a:fillRect/>
          </a:stretch>
        </p:blipFill>
        <p:spPr>
          <a:xfrm>
            <a:off x="1296830" y="2249488"/>
            <a:ext cx="9598339" cy="4324350"/>
          </a:xfrm>
          <a:prstGeom prst="rect">
            <a:avLst/>
          </a:prstGeom>
        </p:spPr>
      </p:pic>
      <p:sp>
        <p:nvSpPr>
          <p:cNvPr id="5" name="Τίτλος 1"/>
          <p:cNvSpPr>
            <a:spLocks noGrp="1"/>
          </p:cNvSpPr>
          <p:nvPr>
            <p:ph type="title"/>
          </p:nvPr>
        </p:nvSpPr>
        <p:spPr>
          <a:xfrm>
            <a:off x="609600" y="620713"/>
            <a:ext cx="10972800" cy="647700"/>
          </a:xfrm>
        </p:spPr>
        <p:txBody>
          <a:bodyPr/>
          <a:lstStyle/>
          <a:p>
            <a:r>
              <a:rPr lang="el-GR" sz="2800" b="1" dirty="0"/>
              <a:t>Ασκήσεις εμπέδωσης των εργαλείων ανίχνευσης του ρατσισμού</a:t>
            </a:r>
            <a:endParaRPr lang="el-GR" sz="28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Βιβλιογραφία</a:t>
            </a:r>
            <a:endParaRPr lang="el-GR" b="1" dirty="0"/>
          </a:p>
        </p:txBody>
      </p:sp>
      <p:sp>
        <p:nvSpPr>
          <p:cNvPr id="3" name="Θέση περιεχομένου 2"/>
          <p:cNvSpPr>
            <a:spLocks noGrp="1"/>
          </p:cNvSpPr>
          <p:nvPr>
            <p:ph idx="1"/>
          </p:nvPr>
        </p:nvSpPr>
        <p:spPr>
          <a:xfrm>
            <a:off x="0" y="1124744"/>
            <a:ext cx="12192000" cy="5733256"/>
          </a:xfrm>
        </p:spPr>
        <p:txBody>
          <a:bodyPr/>
          <a:lstStyle/>
          <a:p>
            <a:pPr>
              <a:buClr>
                <a:schemeClr val="accent2"/>
              </a:buClr>
              <a:buFont typeface="Wingdings" panose="05000000000000000000" pitchFamily="2" charset="2"/>
              <a:buChar char="§"/>
            </a:pPr>
            <a:r>
              <a:rPr lang="el-GR" sz="2200" dirty="0">
                <a:effectLst/>
                <a:ea typeface="Times New Roman" panose="02020603050405020304" pitchFamily="18" charset="0"/>
                <a:cs typeface="Times New Roman" panose="02020603050405020304" pitchFamily="18" charset="0"/>
              </a:rPr>
              <a:t>Αρχάκης Α. &amp; Τσάκωνα Β. 2020. Κριτική ανάλυση του χιουμοριστικού λόγου: Διερευνώντας τον ρόλο του χιούμορ σε κείμενα που αναφέρονται σε μετανάστες/</a:t>
            </a:r>
            <a:r>
              <a:rPr lang="el-GR" sz="2200" dirty="0" err="1">
                <a:effectLst/>
                <a:ea typeface="Times New Roman" panose="02020603050405020304" pitchFamily="18" charset="0"/>
                <a:cs typeface="Times New Roman" panose="02020603050405020304" pitchFamily="18" charset="0"/>
              </a:rPr>
              <a:t>τριες</a:t>
            </a:r>
            <a:r>
              <a:rPr lang="el-GR" sz="2200" dirty="0">
                <a:effectLst/>
                <a:ea typeface="Times New Roman" panose="02020603050405020304" pitchFamily="18" charset="0"/>
                <a:cs typeface="Times New Roman" panose="02020603050405020304" pitchFamily="18" charset="0"/>
              </a:rPr>
              <a:t>. Στο </a:t>
            </a:r>
            <a:r>
              <a:rPr lang="el-GR" sz="2200" dirty="0">
                <a:solidFill>
                  <a:srgbClr val="000000"/>
                </a:solidFill>
                <a:effectLst/>
                <a:ea typeface="Times New Roman" panose="02020603050405020304" pitchFamily="18" charset="0"/>
                <a:cs typeface="Times New Roman" panose="02020603050405020304" pitchFamily="18" charset="0"/>
              </a:rPr>
              <a:t>Μπουκάλα Σ. &amp; Στάμου Α. (</a:t>
            </a:r>
            <a:r>
              <a:rPr lang="el-GR" sz="2200" dirty="0" err="1">
                <a:solidFill>
                  <a:srgbClr val="000000"/>
                </a:solidFill>
                <a:effectLst/>
                <a:ea typeface="Times New Roman" panose="02020603050405020304" pitchFamily="18" charset="0"/>
                <a:cs typeface="Times New Roman" panose="02020603050405020304" pitchFamily="18" charset="0"/>
              </a:rPr>
              <a:t>επιμ</a:t>
            </a:r>
            <a:r>
              <a:rPr lang="el-GR" sz="2200" dirty="0">
                <a:solidFill>
                  <a:srgbClr val="000000"/>
                </a:solidFill>
                <a:effectLst/>
                <a:ea typeface="Times New Roman" panose="02020603050405020304" pitchFamily="18" charset="0"/>
                <a:cs typeface="Times New Roman" panose="02020603050405020304" pitchFamily="18" charset="0"/>
              </a:rPr>
              <a:t>.). </a:t>
            </a:r>
            <a:r>
              <a:rPr lang="el-GR" sz="2200" i="1" dirty="0">
                <a:solidFill>
                  <a:srgbClr val="000000"/>
                </a:solidFill>
                <a:effectLst/>
                <a:ea typeface="Times New Roman" panose="02020603050405020304" pitchFamily="18" charset="0"/>
                <a:cs typeface="Times New Roman" panose="02020603050405020304" pitchFamily="18" charset="0"/>
              </a:rPr>
              <a:t>Κριτική ανάλυση λόγου:  (</a:t>
            </a:r>
            <a:r>
              <a:rPr lang="el-GR" sz="2200" i="1" dirty="0" err="1">
                <a:solidFill>
                  <a:srgbClr val="000000"/>
                </a:solidFill>
                <a:effectLst/>
                <a:ea typeface="Times New Roman" panose="02020603050405020304" pitchFamily="18" charset="0"/>
                <a:cs typeface="Times New Roman" panose="02020603050405020304" pitchFamily="18" charset="0"/>
              </a:rPr>
              <a:t>Απο</a:t>
            </a:r>
            <a:r>
              <a:rPr lang="el-GR" sz="2200" i="1" dirty="0">
                <a:solidFill>
                  <a:srgbClr val="000000"/>
                </a:solidFill>
                <a:effectLst/>
                <a:ea typeface="Times New Roman" panose="02020603050405020304" pitchFamily="18" charset="0"/>
                <a:cs typeface="Times New Roman" panose="02020603050405020304" pitchFamily="18" charset="0"/>
              </a:rPr>
              <a:t>)δομώντας την ελληνική πραγματικότητα</a:t>
            </a:r>
            <a:r>
              <a:rPr lang="el-GR" sz="2200" dirty="0">
                <a:solidFill>
                  <a:srgbClr val="000000"/>
                </a:solidFill>
                <a:effectLst/>
                <a:ea typeface="Times New Roman" panose="02020603050405020304" pitchFamily="18" charset="0"/>
                <a:cs typeface="Times New Roman" panose="02020603050405020304" pitchFamily="18" charset="0"/>
              </a:rPr>
              <a:t>. Αθήνα</a:t>
            </a:r>
            <a:r>
              <a:rPr lang="en-US" sz="2200" dirty="0">
                <a:solidFill>
                  <a:srgbClr val="000000"/>
                </a:solidFill>
                <a:effectLst/>
                <a:ea typeface="Times New Roman" panose="02020603050405020304" pitchFamily="18" charset="0"/>
                <a:cs typeface="Times New Roman" panose="02020603050405020304" pitchFamily="18" charset="0"/>
              </a:rPr>
              <a:t>: </a:t>
            </a:r>
            <a:r>
              <a:rPr lang="el-GR" sz="2200" dirty="0">
                <a:solidFill>
                  <a:srgbClr val="000000"/>
                </a:solidFill>
                <a:effectLst/>
                <a:ea typeface="Times New Roman" panose="02020603050405020304" pitchFamily="18" charset="0"/>
                <a:cs typeface="Times New Roman" panose="02020603050405020304" pitchFamily="18" charset="0"/>
              </a:rPr>
              <a:t>Νήσος</a:t>
            </a:r>
            <a:r>
              <a:rPr lang="en-US" sz="2200" dirty="0">
                <a:solidFill>
                  <a:srgbClr val="000000"/>
                </a:solidFill>
                <a:effectLst/>
                <a:ea typeface="Times New Roman" panose="02020603050405020304" pitchFamily="18" charset="0"/>
                <a:cs typeface="Times New Roman" panose="02020603050405020304" pitchFamily="18" charset="0"/>
              </a:rPr>
              <a:t>, 557-588.</a:t>
            </a:r>
            <a:endParaRPr lang="el-GR" sz="22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l-GR" sz="2200" dirty="0">
                <a:effectLst/>
                <a:ea typeface="Times New Roman" panose="02020603050405020304" pitchFamily="18" charset="0"/>
                <a:cs typeface="Times New Roman" panose="02020603050405020304" pitchFamily="18" charset="0"/>
              </a:rPr>
              <a:t>Γεωργακοπούλου </a:t>
            </a:r>
            <a:r>
              <a:rPr lang="en-GB" sz="2200" dirty="0">
                <a:effectLst/>
                <a:ea typeface="Times New Roman" panose="02020603050405020304" pitchFamily="18" charset="0"/>
                <a:cs typeface="Times New Roman" panose="02020603050405020304" pitchFamily="18" charset="0"/>
              </a:rPr>
              <a:t>A</a:t>
            </a:r>
            <a:r>
              <a:rPr lang="el-GR" sz="2200" dirty="0">
                <a:effectLst/>
                <a:ea typeface="Times New Roman" panose="02020603050405020304" pitchFamily="18" charset="0"/>
                <a:cs typeface="Times New Roman" panose="02020603050405020304" pitchFamily="18" charset="0"/>
              </a:rPr>
              <a:t>. &amp; Γούτσος Δ. 2011. </a:t>
            </a:r>
            <a:r>
              <a:rPr lang="el-GR" sz="2200" i="1" dirty="0">
                <a:effectLst/>
                <a:ea typeface="Times New Roman" panose="02020603050405020304" pitchFamily="18" charset="0"/>
                <a:cs typeface="Times New Roman" panose="02020603050405020304" pitchFamily="18" charset="0"/>
              </a:rPr>
              <a:t>Κείμενο και επικοινωνία</a:t>
            </a:r>
            <a:r>
              <a:rPr lang="el-GR" sz="2200" dirty="0">
                <a:effectLst/>
                <a:ea typeface="Times New Roman" panose="02020603050405020304" pitchFamily="18" charset="0"/>
                <a:cs typeface="Times New Roman" panose="02020603050405020304" pitchFamily="18" charset="0"/>
              </a:rPr>
              <a:t>. Αθήνα:  Πατάκης. </a:t>
            </a:r>
            <a:endParaRPr lang="el-GR" sz="22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l-GR" sz="2200" dirty="0">
                <a:effectLst/>
                <a:ea typeface="Times New Roman" panose="02020603050405020304" pitchFamily="18" charset="0"/>
                <a:cs typeface="Times New Roman" panose="02020603050405020304" pitchFamily="18" charset="0"/>
              </a:rPr>
              <a:t>Γούτσος Δ. &amp; </a:t>
            </a:r>
            <a:r>
              <a:rPr lang="el-GR" sz="2200" dirty="0" err="1">
                <a:effectLst/>
                <a:ea typeface="Times New Roman" panose="02020603050405020304" pitchFamily="18" charset="0"/>
                <a:cs typeface="Times New Roman" panose="02020603050405020304" pitchFamily="18" charset="0"/>
              </a:rPr>
              <a:t>Φραγκάκη</a:t>
            </a:r>
            <a:r>
              <a:rPr lang="el-GR" sz="2200" dirty="0">
                <a:effectLst/>
                <a:ea typeface="Times New Roman" panose="02020603050405020304" pitchFamily="18" charset="0"/>
                <a:cs typeface="Times New Roman" panose="02020603050405020304" pitchFamily="18" charset="0"/>
              </a:rPr>
              <a:t> Γ. 2015. </a:t>
            </a:r>
            <a:r>
              <a:rPr lang="el-GR" sz="2200" i="1" dirty="0">
                <a:effectLst/>
                <a:ea typeface="Times New Roman" panose="02020603050405020304" pitchFamily="18" charset="0"/>
                <a:cs typeface="Times New Roman" panose="02020603050405020304" pitchFamily="18" charset="0"/>
              </a:rPr>
              <a:t>Εισαγωγή στη γλωσ</a:t>
            </a:r>
            <a:r>
              <a:rPr lang="el-GR" sz="2200" i="1" dirty="0">
                <a:ea typeface="Times New Roman" panose="02020603050405020304" pitchFamily="18" charset="0"/>
                <a:cs typeface="Times New Roman" panose="02020603050405020304" pitchFamily="18" charset="0"/>
              </a:rPr>
              <a:t>σολογία σωμάτων κειμένων</a:t>
            </a:r>
            <a:r>
              <a:rPr lang="el-GR" sz="2200" i="1" dirty="0">
                <a:effectLst/>
                <a:ea typeface="Times New Roman" panose="02020603050405020304" pitchFamily="18" charset="0"/>
                <a:cs typeface="Times New Roman" panose="02020603050405020304" pitchFamily="18" charset="0"/>
              </a:rPr>
              <a:t>.</a:t>
            </a:r>
            <a:r>
              <a:rPr lang="el-GR" sz="2200" dirty="0">
                <a:effectLst/>
                <a:ea typeface="Times New Roman" panose="02020603050405020304" pitchFamily="18" charset="0"/>
                <a:cs typeface="Times New Roman" panose="02020603050405020304" pitchFamily="18" charset="0"/>
              </a:rPr>
              <a:t> Αθήνα: Σύνδεσμος Ελληνικών Ακαδημαϊκών Βιβλιοθηκών.</a:t>
            </a:r>
            <a:endParaRPr lang="en-US" sz="22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n-US" sz="2200" kern="1200" dirty="0">
                <a:solidFill>
                  <a:srgbClr val="000000"/>
                </a:solidFill>
                <a:effectLst/>
                <a:ea typeface="Calibri" panose="020F0502020204030204" pitchFamily="34" charset="0"/>
                <a:cs typeface="Times New Roman" panose="02020603050405020304" pitchFamily="18" charset="0"/>
              </a:rPr>
              <a:t>Gee, J. P. 2011.</a:t>
            </a:r>
            <a:r>
              <a:rPr lang="en-US" sz="2200" i="1" kern="1200" dirty="0">
                <a:solidFill>
                  <a:srgbClr val="000000"/>
                </a:solidFill>
                <a:effectLst/>
                <a:ea typeface="Calibri" panose="020F0502020204030204" pitchFamily="34" charset="0"/>
                <a:cs typeface="Times New Roman" panose="02020603050405020304" pitchFamily="18" charset="0"/>
              </a:rPr>
              <a:t> How to Do Discourse Critical Analysis: A Toolkit</a:t>
            </a:r>
            <a:r>
              <a:rPr lang="en-US" sz="2200" kern="1200" dirty="0">
                <a:solidFill>
                  <a:srgbClr val="000000"/>
                </a:solidFill>
                <a:effectLst/>
                <a:ea typeface="Calibri" panose="020F0502020204030204" pitchFamily="34" charset="0"/>
                <a:cs typeface="Times New Roman" panose="02020603050405020304" pitchFamily="18" charset="0"/>
              </a:rPr>
              <a:t>. New York: Routledge.</a:t>
            </a:r>
            <a:endParaRPr lang="el-GR" sz="2200" dirty="0">
              <a:effectLst/>
              <a:ea typeface="Times New Roman" panose="02020603050405020304" pitchFamily="18" charset="0"/>
              <a:cs typeface="Times New Roman" panose="02020603050405020304" pitchFamily="18" charset="0"/>
            </a:endParaRPr>
          </a:p>
          <a:p>
            <a:pPr algn="just">
              <a:spcAft>
                <a:spcPts val="1000"/>
              </a:spcAft>
              <a:buClr>
                <a:schemeClr val="accent2"/>
              </a:buClr>
              <a:buFont typeface="Wingdings" panose="05000000000000000000" pitchFamily="2" charset="2"/>
              <a:buChar char="§"/>
            </a:pPr>
            <a:r>
              <a:rPr lang="en-US" sz="2200" dirty="0" err="1">
                <a:effectLst/>
                <a:ea typeface="Times New Roman" panose="02020603050405020304" pitchFamily="18" charset="0"/>
                <a:cs typeface="Times New Roman" panose="02020603050405020304" pitchFamily="18" charset="0"/>
              </a:rPr>
              <a:t>Gries</a:t>
            </a:r>
            <a:r>
              <a:rPr lang="en-US" sz="2200" dirty="0">
                <a:effectLst/>
                <a:ea typeface="Times New Roman" panose="02020603050405020304" pitchFamily="18" charset="0"/>
                <a:cs typeface="Times New Roman" panose="02020603050405020304" pitchFamily="18" charset="0"/>
              </a:rPr>
              <a:t>, S. Th. 2009. What is corpus linguistics? </a:t>
            </a:r>
            <a:r>
              <a:rPr lang="en-US" sz="2200" i="1" dirty="0">
                <a:effectLst/>
                <a:ea typeface="Times New Roman" panose="02020603050405020304" pitchFamily="18" charset="0"/>
                <a:cs typeface="Times New Roman" panose="02020603050405020304" pitchFamily="18" charset="0"/>
              </a:rPr>
              <a:t>Language and Linguistics Compass </a:t>
            </a:r>
            <a:r>
              <a:rPr lang="en-US" sz="2200" dirty="0">
                <a:effectLst/>
                <a:ea typeface="Times New Roman" panose="02020603050405020304" pitchFamily="18" charset="0"/>
                <a:cs typeface="Times New Roman" panose="02020603050405020304" pitchFamily="18" charset="0"/>
              </a:rPr>
              <a:t>3 (5), 1225–41.</a:t>
            </a:r>
            <a:endParaRPr lang="el-GR" sz="2200" dirty="0">
              <a:effectLst/>
              <a:ea typeface="Times New Roman" panose="02020603050405020304" pitchFamily="18" charset="0"/>
              <a:cs typeface="Times New Roman" panose="02020603050405020304" pitchFamily="18" charset="0"/>
            </a:endParaRPr>
          </a:p>
          <a:p>
            <a:pPr>
              <a:buClr>
                <a:schemeClr val="accent2"/>
              </a:buClr>
              <a:buFont typeface="Wingdings" panose="05000000000000000000" pitchFamily="2" charset="2"/>
              <a:buChar char="§"/>
            </a:pPr>
            <a:r>
              <a:rPr lang="en-US" sz="2200" dirty="0" err="1"/>
              <a:t>Leuf</a:t>
            </a:r>
            <a:r>
              <a:rPr lang="en-US" sz="2200" dirty="0"/>
              <a:t>, B., &amp; Cunningham, W. (2001). </a:t>
            </a:r>
            <a:r>
              <a:rPr lang="en-US" sz="2200" i="1" dirty="0"/>
              <a:t>The Wiki way: quick collaboration on the Web</a:t>
            </a:r>
            <a:r>
              <a:rPr lang="en-US" sz="2200" dirty="0"/>
              <a:t>. Addison-Wesley Longman Publishing Co., Inc.</a:t>
            </a:r>
            <a:endParaRPr lang="el-GR" sz="2200" dirty="0"/>
          </a:p>
          <a:p>
            <a:pPr>
              <a:buClr>
                <a:schemeClr val="accent2"/>
              </a:buClr>
              <a:buFont typeface="Wingdings" panose="05000000000000000000" pitchFamily="2" charset="2"/>
              <a:buChar char="§"/>
            </a:pPr>
            <a:r>
              <a:rPr lang="en-US" sz="2200" dirty="0" err="1"/>
              <a:t>Tsakona</a:t>
            </a:r>
            <a:r>
              <a:rPr lang="en-US" sz="2200" dirty="0"/>
              <a:t>, V., </a:t>
            </a:r>
            <a:r>
              <a:rPr lang="en-US" sz="2200" dirty="0" err="1"/>
              <a:t>Karachaliou</a:t>
            </a:r>
            <a:r>
              <a:rPr lang="en-US" sz="2200" dirty="0"/>
              <a:t>, R. &amp; </a:t>
            </a:r>
            <a:r>
              <a:rPr lang="en-US" sz="2200" dirty="0" err="1"/>
              <a:t>Archakis</a:t>
            </a:r>
            <a:r>
              <a:rPr lang="en-US" sz="2200" dirty="0"/>
              <a:t>, A. 2020. Liquid racism in the Greek anti-racist campaign #StopMindBorders. </a:t>
            </a:r>
            <a:r>
              <a:rPr lang="en-US" sz="2200" i="1" dirty="0"/>
              <a:t>Journal of Language Aggression and Conflict </a:t>
            </a:r>
            <a:r>
              <a:rPr lang="en-US" sz="2200" dirty="0"/>
              <a:t>8(2), 232-261.</a:t>
            </a:r>
            <a:endParaRPr lang="el-GR"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b="1" dirty="0"/>
              <a:t> </a:t>
            </a:r>
            <a:r>
              <a:rPr lang="en-US" altLang="el-GR" b="1" dirty="0"/>
              <a:t>Wiki</a:t>
            </a:r>
            <a:endParaRPr lang="el-GR" altLang="el-GR" b="1" dirty="0"/>
          </a:p>
        </p:txBody>
      </p:sp>
      <p:sp>
        <p:nvSpPr>
          <p:cNvPr id="2" name="Ορθογώνιο 1"/>
          <p:cNvSpPr/>
          <p:nvPr/>
        </p:nvSpPr>
        <p:spPr>
          <a:xfrm>
            <a:off x="263352" y="1412776"/>
            <a:ext cx="2016224"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600" b="1">
                <a:solidFill>
                  <a:schemeClr val="bg1"/>
                </a:solidFill>
              </a:rPr>
              <a:t>Ορισμός</a:t>
            </a:r>
            <a:endParaRPr lang="el-GR" sz="2600" b="1">
              <a:solidFill>
                <a:schemeClr val="bg1"/>
              </a:solidFill>
            </a:endParaRPr>
          </a:p>
        </p:txBody>
      </p:sp>
      <p:sp>
        <p:nvSpPr>
          <p:cNvPr id="3" name="Θέση περιεχομένου 2"/>
          <p:cNvSpPr>
            <a:spLocks noGrp="1"/>
          </p:cNvSpPr>
          <p:nvPr>
            <p:ph idx="1"/>
          </p:nvPr>
        </p:nvSpPr>
        <p:spPr>
          <a:xfrm>
            <a:off x="119336" y="1412776"/>
            <a:ext cx="11953328" cy="5445224"/>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109220" indent="0" eaLnBrk="1" hangingPunct="1">
              <a:lnSpc>
                <a:spcPct val="90000"/>
              </a:lnSpc>
              <a:buClr>
                <a:schemeClr val="accent2"/>
              </a:buClr>
              <a:buNone/>
              <a:defRPr/>
            </a:pPr>
            <a:endParaRPr lang="el-GR" sz="2400" dirty="0">
              <a:solidFill>
                <a:srgbClr val="000000"/>
              </a:solidFill>
            </a:endParaRPr>
          </a:p>
          <a:p>
            <a:pPr marL="109220" indent="0" eaLnBrk="1" hangingPunct="1">
              <a:lnSpc>
                <a:spcPct val="90000"/>
              </a:lnSpc>
              <a:buClr>
                <a:schemeClr val="accent2"/>
              </a:buClr>
              <a:buNone/>
              <a:defRPr/>
            </a:pPr>
            <a:endParaRPr lang="el-GR" sz="1200" dirty="0">
              <a:solidFill>
                <a:srgbClr val="000000"/>
              </a:solidFill>
            </a:endParaRPr>
          </a:p>
          <a:p>
            <a:pPr marL="109220" indent="0" eaLnBrk="1" hangingPunct="1">
              <a:lnSpc>
                <a:spcPct val="90000"/>
              </a:lnSpc>
              <a:buClr>
                <a:schemeClr val="accent2"/>
              </a:buClr>
              <a:buNone/>
              <a:defRPr/>
            </a:pPr>
            <a:r>
              <a:rPr lang="el-GR" sz="2400" dirty="0">
                <a:solidFill>
                  <a:srgbClr val="000000"/>
                </a:solidFill>
              </a:rPr>
              <a:t>Ένα σύνολο ιστοσελίδων που συνδέονται μεταξύ τους μέσω </a:t>
            </a:r>
            <a:r>
              <a:rPr lang="el-GR" sz="2400" dirty="0" err="1">
                <a:solidFill>
                  <a:srgbClr val="000000"/>
                </a:solidFill>
              </a:rPr>
              <a:t>υπερσυνδέσμων</a:t>
            </a:r>
            <a:r>
              <a:rPr lang="en-US" sz="2400" dirty="0">
                <a:solidFill>
                  <a:srgbClr val="000000"/>
                </a:solidFill>
              </a:rPr>
              <a:t>.</a:t>
            </a:r>
            <a:r>
              <a:rPr lang="el-GR" sz="2400" dirty="0">
                <a:solidFill>
                  <a:srgbClr val="000000"/>
                </a:solidFill>
              </a:rPr>
              <a:t> Κάποιοι όροι στις ιστοσελίδες </a:t>
            </a:r>
            <a:r>
              <a:rPr lang="el-GR" sz="2400" dirty="0" err="1">
                <a:solidFill>
                  <a:srgbClr val="000000"/>
                </a:solidFill>
              </a:rPr>
              <a:t>wiki</a:t>
            </a:r>
            <a:r>
              <a:rPr lang="el-GR" sz="2400" dirty="0">
                <a:solidFill>
                  <a:srgbClr val="000000"/>
                </a:solidFill>
              </a:rPr>
              <a:t> αποτελούν </a:t>
            </a:r>
            <a:r>
              <a:rPr lang="el-GR" sz="2400" i="1" dirty="0">
                <a:solidFill>
                  <a:srgbClr val="000000"/>
                </a:solidFill>
              </a:rPr>
              <a:t>υπερκείμενο</a:t>
            </a:r>
            <a:r>
              <a:rPr lang="el-GR" sz="2400" dirty="0">
                <a:solidFill>
                  <a:srgbClr val="000000"/>
                </a:solidFill>
              </a:rPr>
              <a:t> (</a:t>
            </a:r>
            <a:r>
              <a:rPr lang="el-GR" sz="2400" dirty="0" err="1">
                <a:solidFill>
                  <a:srgbClr val="000000"/>
                </a:solidFill>
              </a:rPr>
              <a:t>hypertext</a:t>
            </a:r>
            <a:r>
              <a:rPr lang="el-GR" sz="2400" dirty="0">
                <a:solidFill>
                  <a:srgbClr val="000000"/>
                </a:solidFill>
              </a:rPr>
              <a:t>)</a:t>
            </a:r>
            <a:r>
              <a:rPr lang="en-US" sz="2400" dirty="0">
                <a:solidFill>
                  <a:srgbClr val="000000"/>
                </a:solidFill>
              </a:rPr>
              <a:t> </a:t>
            </a:r>
            <a:r>
              <a:rPr lang="el-GR" sz="2400" dirty="0">
                <a:solidFill>
                  <a:srgbClr val="000000"/>
                </a:solidFill>
              </a:rPr>
              <a:t>(βλ. </a:t>
            </a:r>
            <a:r>
              <a:rPr lang="en-US" sz="2400" dirty="0" err="1">
                <a:solidFill>
                  <a:srgbClr val="000000"/>
                </a:solidFill>
              </a:rPr>
              <a:t>Leuf</a:t>
            </a:r>
            <a:r>
              <a:rPr lang="en-US" sz="2400" dirty="0">
                <a:solidFill>
                  <a:srgbClr val="000000"/>
                </a:solidFill>
              </a:rPr>
              <a:t> </a:t>
            </a:r>
            <a:r>
              <a:rPr lang="el-GR" sz="2400" dirty="0">
                <a:solidFill>
                  <a:srgbClr val="000000"/>
                </a:solidFill>
              </a:rPr>
              <a:t>&amp; </a:t>
            </a:r>
            <a:r>
              <a:rPr lang="en-US" sz="2400" dirty="0">
                <a:solidFill>
                  <a:srgbClr val="000000"/>
                </a:solidFill>
              </a:rPr>
              <a:t>Cunningham,</a:t>
            </a:r>
            <a:r>
              <a:rPr lang="el-GR" sz="2400" dirty="0">
                <a:solidFill>
                  <a:srgbClr val="000000"/>
                </a:solidFill>
              </a:rPr>
              <a:t> 2002: </a:t>
            </a:r>
            <a:r>
              <a:rPr lang="en-US" sz="2400" dirty="0">
                <a:solidFill>
                  <a:srgbClr val="000000"/>
                </a:solidFill>
              </a:rPr>
              <a:t>14</a:t>
            </a:r>
            <a:r>
              <a:rPr lang="el-GR" sz="2400" dirty="0">
                <a:solidFill>
                  <a:srgbClr val="000000"/>
                </a:solidFill>
              </a:rPr>
              <a:t>).</a:t>
            </a:r>
            <a:endParaRPr lang="el-GR" sz="2400" dirty="0">
              <a:solidFill>
                <a:srgbClr val="000000"/>
              </a:solidFill>
            </a:endParaRPr>
          </a:p>
          <a:p>
            <a:pPr marL="109220" indent="0">
              <a:lnSpc>
                <a:spcPct val="90000"/>
              </a:lnSpc>
              <a:buClr>
                <a:schemeClr val="accent2"/>
              </a:buClr>
              <a:buNone/>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p:txBody>
      </p:sp>
      <p:pic>
        <p:nvPicPr>
          <p:cNvPr id="7" name="Εικόνα 6"/>
          <p:cNvPicPr>
            <a:picLocks noChangeAspect="1"/>
          </p:cNvPicPr>
          <p:nvPr/>
        </p:nvPicPr>
        <p:blipFill>
          <a:blip r:embed="rId1"/>
          <a:stretch>
            <a:fillRect/>
          </a:stretch>
        </p:blipFill>
        <p:spPr>
          <a:xfrm>
            <a:off x="0" y="2992541"/>
            <a:ext cx="10620000" cy="2953154"/>
          </a:xfrm>
          <a:prstGeom prst="rect">
            <a:avLst/>
          </a:prstGeom>
        </p:spPr>
      </p:pic>
      <p:sp>
        <p:nvSpPr>
          <p:cNvPr id="10" name="Οβάλ 9"/>
          <p:cNvSpPr/>
          <p:nvPr/>
        </p:nvSpPr>
        <p:spPr>
          <a:xfrm>
            <a:off x="3431704" y="5063467"/>
            <a:ext cx="720080" cy="360040"/>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l-GR"/>
          </a:p>
        </p:txBody>
      </p:sp>
      <p:sp>
        <p:nvSpPr>
          <p:cNvPr id="11" name="Βέλος: Δεξιό 10"/>
          <p:cNvSpPr/>
          <p:nvPr/>
        </p:nvSpPr>
        <p:spPr>
          <a:xfrm>
            <a:off x="4228802" y="4977172"/>
            <a:ext cx="720080" cy="46805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Εικόνα 8"/>
          <p:cNvPicPr>
            <a:picLocks noChangeAspect="1"/>
          </p:cNvPicPr>
          <p:nvPr/>
        </p:nvPicPr>
        <p:blipFill>
          <a:blip r:embed="rId2"/>
          <a:stretch>
            <a:fillRect/>
          </a:stretch>
        </p:blipFill>
        <p:spPr>
          <a:xfrm>
            <a:off x="1572000" y="3858191"/>
            <a:ext cx="10620000" cy="29767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n-US" altLang="el-GR" b="1" dirty="0"/>
              <a:t>Wiki</a:t>
            </a:r>
            <a:endParaRPr lang="el-GR" altLang="el-GR" b="1" dirty="0"/>
          </a:p>
        </p:txBody>
      </p:sp>
      <p:sp>
        <p:nvSpPr>
          <p:cNvPr id="3" name="Θέση περιεχομένου 2"/>
          <p:cNvSpPr>
            <a:spLocks noGrp="1"/>
          </p:cNvSpPr>
          <p:nvPr>
            <p:ph idx="1"/>
          </p:nvPr>
        </p:nvSpPr>
        <p:spPr>
          <a:xfrm>
            <a:off x="119336" y="1412776"/>
            <a:ext cx="11953328" cy="5445224"/>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109220" indent="0" eaLnBrk="1" hangingPunct="1">
              <a:lnSpc>
                <a:spcPct val="90000"/>
              </a:lnSpc>
              <a:buClr>
                <a:schemeClr val="accent2"/>
              </a:buClr>
              <a:buNone/>
              <a:defRPr/>
            </a:pPr>
            <a:r>
              <a:rPr lang="el-GR" sz="2600" dirty="0">
                <a:solidFill>
                  <a:srgbClr val="000000"/>
                </a:solidFill>
              </a:rPr>
              <a:t>Το περιεχόμενο σε ένα </a:t>
            </a:r>
            <a:r>
              <a:rPr lang="en-US" sz="2600" dirty="0">
                <a:solidFill>
                  <a:srgbClr val="000000"/>
                </a:solidFill>
              </a:rPr>
              <a:t>wiki</a:t>
            </a:r>
            <a:r>
              <a:rPr lang="el-GR" sz="2600" dirty="0">
                <a:solidFill>
                  <a:srgbClr val="000000"/>
                </a:solidFill>
              </a:rPr>
              <a:t> δημιουργείται και αναπτύσσεται σταδιακά από μια ομάδα χρηστών/</a:t>
            </a:r>
            <a:r>
              <a:rPr lang="el-GR" sz="2600" dirty="0" err="1">
                <a:solidFill>
                  <a:srgbClr val="000000"/>
                </a:solidFill>
              </a:rPr>
              <a:t>στριών</a:t>
            </a:r>
            <a:r>
              <a:rPr lang="el-GR" sz="2600" dirty="0">
                <a:solidFill>
                  <a:srgbClr val="000000"/>
                </a:solidFill>
              </a:rPr>
              <a:t> (βλ. </a:t>
            </a:r>
            <a:r>
              <a:rPr lang="en-US" sz="2600" dirty="0" err="1">
                <a:solidFill>
                  <a:srgbClr val="000000"/>
                </a:solidFill>
              </a:rPr>
              <a:t>Leuf</a:t>
            </a:r>
            <a:r>
              <a:rPr lang="en-US" sz="2600" dirty="0">
                <a:solidFill>
                  <a:srgbClr val="000000"/>
                </a:solidFill>
              </a:rPr>
              <a:t> </a:t>
            </a:r>
            <a:r>
              <a:rPr lang="el-GR" sz="2600" dirty="0">
                <a:solidFill>
                  <a:srgbClr val="000000"/>
                </a:solidFill>
              </a:rPr>
              <a:t>&amp; </a:t>
            </a:r>
            <a:r>
              <a:rPr lang="en-US" sz="2600" dirty="0">
                <a:solidFill>
                  <a:srgbClr val="000000"/>
                </a:solidFill>
              </a:rPr>
              <a:t>Cunningham,</a:t>
            </a:r>
            <a:r>
              <a:rPr lang="el-GR" sz="2600" dirty="0">
                <a:solidFill>
                  <a:srgbClr val="000000"/>
                </a:solidFill>
              </a:rPr>
              <a:t> 2002: </a:t>
            </a:r>
            <a:r>
              <a:rPr lang="en-US" sz="2600" dirty="0">
                <a:solidFill>
                  <a:srgbClr val="000000"/>
                </a:solidFill>
              </a:rPr>
              <a:t>14</a:t>
            </a:r>
            <a:r>
              <a:rPr lang="el-GR" sz="2600" dirty="0">
                <a:solidFill>
                  <a:srgbClr val="000000"/>
                </a:solidFill>
              </a:rPr>
              <a:t>)</a:t>
            </a:r>
            <a:r>
              <a:rPr lang="en-US" sz="2600" dirty="0">
                <a:solidFill>
                  <a:srgbClr val="000000"/>
                </a:solidFill>
              </a:rPr>
              <a:t>.</a:t>
            </a:r>
            <a:endParaRPr lang="el-GR" sz="2600" dirty="0">
              <a:solidFill>
                <a:srgbClr val="000000"/>
              </a:solidFill>
              <a:highlight>
                <a:srgbClr val="FFFF00"/>
              </a:highlight>
            </a:endParaRPr>
          </a:p>
          <a:p>
            <a:pPr marL="109220" indent="0">
              <a:lnSpc>
                <a:spcPct val="90000"/>
              </a:lnSpc>
              <a:buClr>
                <a:schemeClr val="accent2"/>
              </a:buClr>
              <a:buNone/>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p:txBody>
      </p:sp>
      <p:pic>
        <p:nvPicPr>
          <p:cNvPr id="6" name="Εικόνα 5" descr="Εικόνα που περιέχει clipart&#10;&#10;Περιγραφή που δημιουργήθηκε αυτόματα"/>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40681" y="4804820"/>
            <a:ext cx="3533775" cy="1766888"/>
          </a:xfrm>
          <a:prstGeom prst="rect">
            <a:avLst/>
          </a:prstGeom>
        </p:spPr>
      </p:pic>
      <p:sp>
        <p:nvSpPr>
          <p:cNvPr id="9" name="TextBox 8"/>
          <p:cNvSpPr txBox="1"/>
          <p:nvPr/>
        </p:nvSpPr>
        <p:spPr>
          <a:xfrm>
            <a:off x="191344" y="2483324"/>
            <a:ext cx="5400600" cy="1754326"/>
          </a:xfrm>
          <a:prstGeom prst="rect">
            <a:avLst/>
          </a:prstGeom>
          <a:noFill/>
        </p:spPr>
        <p:txBody>
          <a:bodyPr wrap="square">
            <a:spAutoFit/>
          </a:bodyPr>
          <a:lstStyle/>
          <a:p>
            <a:pPr marL="109220" indent="0" eaLnBrk="1" hangingPunct="1">
              <a:lnSpc>
                <a:spcPct val="90000"/>
              </a:lnSpc>
              <a:buClr>
                <a:schemeClr val="accent2"/>
              </a:buClr>
              <a:buNone/>
              <a:defRPr/>
            </a:pPr>
            <a:r>
              <a:rPr lang="el-GR" sz="2400" dirty="0">
                <a:solidFill>
                  <a:srgbClr val="000000"/>
                </a:solidFill>
                <a:latin typeface="+mn-lt"/>
              </a:rPr>
              <a:t>Μέσω του λογισμικού ενός </a:t>
            </a:r>
            <a:r>
              <a:rPr lang="en-US" sz="2400" dirty="0">
                <a:solidFill>
                  <a:srgbClr val="000000"/>
                </a:solidFill>
                <a:latin typeface="+mn-lt"/>
              </a:rPr>
              <a:t>wiki</a:t>
            </a:r>
            <a:r>
              <a:rPr lang="el-GR" sz="2400" dirty="0">
                <a:solidFill>
                  <a:srgbClr val="000000"/>
                </a:solidFill>
                <a:latin typeface="+mn-lt"/>
              </a:rPr>
              <a:t>,</a:t>
            </a:r>
            <a:r>
              <a:rPr lang="en-US" sz="2400" dirty="0">
                <a:solidFill>
                  <a:srgbClr val="000000"/>
                </a:solidFill>
                <a:latin typeface="+mn-lt"/>
              </a:rPr>
              <a:t> </a:t>
            </a:r>
            <a:r>
              <a:rPr lang="el-GR" sz="2400" dirty="0">
                <a:solidFill>
                  <a:srgbClr val="000000"/>
                </a:solidFill>
                <a:latin typeface="+mn-lt"/>
              </a:rPr>
              <a:t>οι χρήστες/</a:t>
            </a:r>
            <a:r>
              <a:rPr lang="el-GR" sz="2400" dirty="0" err="1">
                <a:solidFill>
                  <a:srgbClr val="000000"/>
                </a:solidFill>
                <a:latin typeface="+mn-lt"/>
              </a:rPr>
              <a:t>στριες</a:t>
            </a:r>
            <a:r>
              <a:rPr lang="el-GR" sz="2400" dirty="0">
                <a:solidFill>
                  <a:srgbClr val="000000"/>
                </a:solidFill>
                <a:latin typeface="+mn-lt"/>
              </a:rPr>
              <a:t> μπορούν εύκολα και γρήγορα να προσθέσουν, να αφαιρέσουν ή να επεξεργαστούν το περιεχόμενό μιας ιστοσελίδας.</a:t>
            </a:r>
            <a:endParaRPr lang="el-GR" sz="2400" dirty="0">
              <a:solidFill>
                <a:srgbClr val="000000"/>
              </a:solidFill>
              <a:latin typeface="+mn-lt"/>
            </a:endParaRPr>
          </a:p>
        </p:txBody>
      </p:sp>
      <p:pic>
        <p:nvPicPr>
          <p:cNvPr id="10" name="Εικόνα 9"/>
          <p:cNvPicPr>
            <a:picLocks noChangeAspect="1"/>
          </p:cNvPicPr>
          <p:nvPr/>
        </p:nvPicPr>
        <p:blipFill>
          <a:blip r:embed="rId2"/>
          <a:stretch>
            <a:fillRect/>
          </a:stretch>
        </p:blipFill>
        <p:spPr>
          <a:xfrm>
            <a:off x="6456040" y="2483324"/>
            <a:ext cx="5616624" cy="2578636"/>
          </a:xfrm>
          <a:prstGeom prst="rect">
            <a:avLst/>
          </a:prstGeom>
        </p:spPr>
      </p:pic>
      <p:pic>
        <p:nvPicPr>
          <p:cNvPr id="12" name="Εικόνα 11"/>
          <p:cNvPicPr>
            <a:picLocks noChangeAspect="1"/>
          </p:cNvPicPr>
          <p:nvPr/>
        </p:nvPicPr>
        <p:blipFill>
          <a:blip r:embed="rId3"/>
          <a:stretch>
            <a:fillRect/>
          </a:stretch>
        </p:blipFill>
        <p:spPr>
          <a:xfrm>
            <a:off x="4295800" y="4657028"/>
            <a:ext cx="5365936" cy="22009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n-US" altLang="el-GR" b="1" dirty="0"/>
              <a:t>Wiki</a:t>
            </a:r>
            <a:endParaRPr lang="el-GR" altLang="el-GR" b="1" dirty="0"/>
          </a:p>
        </p:txBody>
      </p:sp>
      <p:sp>
        <p:nvSpPr>
          <p:cNvPr id="3" name="Θέση περιεχομένου 2"/>
          <p:cNvSpPr>
            <a:spLocks noGrp="1"/>
          </p:cNvSpPr>
          <p:nvPr>
            <p:ph idx="1"/>
          </p:nvPr>
        </p:nvSpPr>
        <p:spPr>
          <a:xfrm>
            <a:off x="119336" y="1268760"/>
            <a:ext cx="11953328" cy="558924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109220" indent="0" eaLnBrk="1" hangingPunct="1">
              <a:lnSpc>
                <a:spcPct val="90000"/>
              </a:lnSpc>
              <a:buClr>
                <a:schemeClr val="accent2"/>
              </a:buClr>
              <a:buNone/>
              <a:defRPr/>
            </a:pPr>
            <a:r>
              <a:rPr lang="el-GR" sz="2400" dirty="0">
                <a:solidFill>
                  <a:srgbClr val="000000"/>
                </a:solidFill>
              </a:rPr>
              <a:t>Τα περισσότερα </a:t>
            </a:r>
            <a:r>
              <a:rPr lang="el-GR" sz="2400" dirty="0" err="1">
                <a:solidFill>
                  <a:srgbClr val="000000"/>
                </a:solidFill>
              </a:rPr>
              <a:t>wiki</a:t>
            </a:r>
            <a:r>
              <a:rPr lang="el-GR" sz="2400" dirty="0">
                <a:solidFill>
                  <a:srgbClr val="000000"/>
                </a:solidFill>
              </a:rPr>
              <a:t> επιτρέπουν την πρόσβαση</a:t>
            </a:r>
            <a:r>
              <a:rPr lang="en-US" sz="2400" dirty="0">
                <a:solidFill>
                  <a:srgbClr val="000000"/>
                </a:solidFill>
              </a:rPr>
              <a:t> </a:t>
            </a:r>
            <a:r>
              <a:rPr lang="el-GR" sz="2400" dirty="0">
                <a:solidFill>
                  <a:srgbClr val="000000"/>
                </a:solidFill>
              </a:rPr>
              <a:t>σε όλους/</a:t>
            </a:r>
            <a:r>
              <a:rPr lang="el-GR" sz="2400" dirty="0" err="1">
                <a:solidFill>
                  <a:srgbClr val="000000"/>
                </a:solidFill>
              </a:rPr>
              <a:t>ες</a:t>
            </a:r>
            <a:r>
              <a:rPr lang="el-GR" sz="2400" dirty="0">
                <a:solidFill>
                  <a:srgbClr val="000000"/>
                </a:solidFill>
              </a:rPr>
              <a:t> τους/τις χρηστών/τριών είτε μέσω εγγραφής στο </a:t>
            </a:r>
            <a:r>
              <a:rPr lang="en-US" sz="2400" dirty="0">
                <a:solidFill>
                  <a:srgbClr val="000000"/>
                </a:solidFill>
              </a:rPr>
              <a:t>wiki </a:t>
            </a:r>
            <a:r>
              <a:rPr lang="el-GR" sz="2400" dirty="0">
                <a:solidFill>
                  <a:srgbClr val="000000"/>
                </a:solidFill>
              </a:rPr>
              <a:t>είτε όχι. </a:t>
            </a:r>
            <a:endParaRPr lang="el-GR" sz="2400" dirty="0">
              <a:solidFill>
                <a:srgbClr val="000000"/>
              </a:solidFill>
            </a:endParaRPr>
          </a:p>
          <a:p>
            <a:pPr marL="109220" indent="0" eaLnBrk="1" hangingPunct="1">
              <a:lnSpc>
                <a:spcPct val="90000"/>
              </a:lnSpc>
              <a:buClr>
                <a:schemeClr val="accent2"/>
              </a:buClr>
              <a:buNone/>
              <a:defRPr/>
            </a:pPr>
            <a:endParaRPr lang="el-GR" sz="400" dirty="0">
              <a:solidFill>
                <a:srgbClr val="000000"/>
              </a:solidFill>
            </a:endParaRPr>
          </a:p>
          <a:p>
            <a:pPr marL="109220" indent="0" eaLnBrk="1" hangingPunct="1">
              <a:lnSpc>
                <a:spcPct val="90000"/>
              </a:lnSpc>
              <a:buClr>
                <a:schemeClr val="accent2"/>
              </a:buClr>
              <a:buNone/>
              <a:defRPr/>
            </a:pPr>
            <a:r>
              <a:rPr lang="el-GR" sz="2400" dirty="0">
                <a:solidFill>
                  <a:srgbClr val="000000"/>
                </a:solidFill>
              </a:rPr>
              <a:t>Αυτό σημαίνει ότι συχνά δεν είναι δυνατόν να ελεγχθεί η εγκυρότητα των πληροφοριών στις </a:t>
            </a:r>
            <a:r>
              <a:rPr lang="el-GR" sz="2400" dirty="0" err="1">
                <a:solidFill>
                  <a:srgbClr val="000000"/>
                </a:solidFill>
              </a:rPr>
              <a:t>wiki</a:t>
            </a:r>
            <a:r>
              <a:rPr lang="el-GR" sz="2400" dirty="0">
                <a:solidFill>
                  <a:srgbClr val="000000"/>
                </a:solidFill>
              </a:rPr>
              <a:t> σελίδες ή να αποφευχθεί ο βανδαλισμός τους. </a:t>
            </a:r>
            <a:endParaRPr lang="el-GR" sz="2400" dirty="0">
              <a:solidFill>
                <a:srgbClr val="000000"/>
              </a:solidFill>
            </a:endParaRPr>
          </a:p>
          <a:p>
            <a:pPr marL="109220" indent="0">
              <a:lnSpc>
                <a:spcPct val="90000"/>
              </a:lnSpc>
              <a:buClr>
                <a:schemeClr val="accent2"/>
              </a:buClr>
              <a:buNone/>
              <a:defRPr/>
            </a:pPr>
            <a:endParaRPr lang="el-GR" sz="400" dirty="0">
              <a:solidFill>
                <a:srgbClr val="000000"/>
              </a:solidFill>
            </a:endParaRPr>
          </a:p>
          <a:p>
            <a:pPr eaLnBrk="1" hangingPunct="1">
              <a:lnSpc>
                <a:spcPct val="90000"/>
              </a:lnSpc>
              <a:buClr>
                <a:schemeClr val="accent2"/>
              </a:buClr>
              <a:buFont typeface="Wingdings" panose="05000000000000000000" pitchFamily="2" charset="2"/>
              <a:buChar char="§"/>
              <a:defRPr/>
            </a:pPr>
            <a:endParaRPr lang="el-GR" sz="2600" dirty="0">
              <a:solidFill>
                <a:srgbClr val="000000"/>
              </a:solidFill>
            </a:endParaRPr>
          </a:p>
          <a:p>
            <a:pPr marL="109220" indent="0">
              <a:lnSpc>
                <a:spcPct val="90000"/>
              </a:lnSpc>
              <a:buClr>
                <a:schemeClr val="accent2"/>
              </a:buClr>
              <a:buNone/>
              <a:defRPr/>
            </a:pPr>
            <a:endParaRPr lang="el-GR" sz="2600" dirty="0">
              <a:solidFill>
                <a:srgbClr val="000000"/>
              </a:solidFill>
            </a:endParaRPr>
          </a:p>
        </p:txBody>
      </p:sp>
      <p:pic>
        <p:nvPicPr>
          <p:cNvPr id="4" name="Εικόνα 3"/>
          <p:cNvPicPr>
            <a:picLocks noChangeAspect="1"/>
          </p:cNvPicPr>
          <p:nvPr/>
        </p:nvPicPr>
        <p:blipFill>
          <a:blip r:embed="rId1"/>
          <a:stretch>
            <a:fillRect/>
          </a:stretch>
        </p:blipFill>
        <p:spPr>
          <a:xfrm>
            <a:off x="5138737" y="4061270"/>
            <a:ext cx="5876925" cy="2695575"/>
          </a:xfrm>
          <a:prstGeom prst="rect">
            <a:avLst/>
          </a:prstGeom>
        </p:spPr>
      </p:pic>
      <p:pic>
        <p:nvPicPr>
          <p:cNvPr id="6" name="Εικόνα 5"/>
          <p:cNvPicPr>
            <a:picLocks noChangeAspect="1"/>
          </p:cNvPicPr>
          <p:nvPr/>
        </p:nvPicPr>
        <p:blipFill>
          <a:blip r:embed="rId2"/>
          <a:stretch>
            <a:fillRect/>
          </a:stretch>
        </p:blipFill>
        <p:spPr>
          <a:xfrm>
            <a:off x="10109891" y="2924944"/>
            <a:ext cx="1986731" cy="1922383"/>
          </a:xfrm>
          <a:prstGeom prst="rect">
            <a:avLst/>
          </a:prstGeom>
        </p:spPr>
      </p:pic>
      <p:sp>
        <p:nvSpPr>
          <p:cNvPr id="9" name="TextBox 8"/>
          <p:cNvSpPr txBox="1"/>
          <p:nvPr/>
        </p:nvSpPr>
        <p:spPr>
          <a:xfrm>
            <a:off x="0" y="2884235"/>
            <a:ext cx="4968244" cy="1089529"/>
          </a:xfrm>
          <a:prstGeom prst="rect">
            <a:avLst/>
          </a:prstGeom>
          <a:noFill/>
        </p:spPr>
        <p:txBody>
          <a:bodyPr wrap="square">
            <a:spAutoFit/>
          </a:bodyPr>
          <a:lstStyle/>
          <a:p>
            <a:pPr eaLnBrk="1" hangingPunct="1">
              <a:lnSpc>
                <a:spcPct val="90000"/>
              </a:lnSpc>
              <a:buClr>
                <a:schemeClr val="accent2"/>
              </a:buClr>
              <a:buNone/>
              <a:defRPr/>
            </a:pPr>
            <a:r>
              <a:rPr lang="el-GR" sz="2400" dirty="0">
                <a:solidFill>
                  <a:srgbClr val="000000"/>
                </a:solidFill>
                <a:latin typeface="+mn-lt"/>
              </a:rPr>
              <a:t>Για τον λόγο αυτό</a:t>
            </a:r>
            <a:r>
              <a:rPr lang="en-US" sz="2400" dirty="0">
                <a:solidFill>
                  <a:srgbClr val="000000"/>
                </a:solidFill>
                <a:latin typeface="+mn-lt"/>
              </a:rPr>
              <a:t>:</a:t>
            </a:r>
            <a:endParaRPr lang="el-GR" sz="2400" dirty="0">
              <a:solidFill>
                <a:srgbClr val="000000"/>
              </a:solidFill>
              <a:latin typeface="+mn-lt"/>
            </a:endParaRPr>
          </a:p>
          <a:p>
            <a:pPr marL="358775" indent="-358775">
              <a:lnSpc>
                <a:spcPct val="90000"/>
              </a:lnSpc>
              <a:buClr>
                <a:schemeClr val="accent2"/>
              </a:buClr>
              <a:buFont typeface="Wingdings" panose="05000000000000000000" pitchFamily="2" charset="2"/>
              <a:buChar char="§"/>
              <a:defRPr/>
            </a:pPr>
            <a:r>
              <a:rPr lang="el-GR" sz="2400" dirty="0">
                <a:solidFill>
                  <a:srgbClr val="000000"/>
                </a:solidFill>
                <a:latin typeface="+mn-lt"/>
              </a:rPr>
              <a:t>μπορεί να ακολουθούνται συγκεκριμένοι κανόνες</a:t>
            </a:r>
            <a:endParaRPr lang="el-GR" sz="2400" dirty="0">
              <a:solidFill>
                <a:srgbClr val="000000"/>
              </a:solidFill>
              <a:latin typeface="+mn-lt"/>
            </a:endParaRPr>
          </a:p>
        </p:txBody>
      </p:sp>
      <p:sp>
        <p:nvSpPr>
          <p:cNvPr id="2" name="TextBox 1"/>
          <p:cNvSpPr txBox="1"/>
          <p:nvPr/>
        </p:nvSpPr>
        <p:spPr>
          <a:xfrm>
            <a:off x="0" y="3973764"/>
            <a:ext cx="5231904" cy="3416320"/>
          </a:xfrm>
          <a:prstGeom prst="rect">
            <a:avLst/>
          </a:prstGeom>
          <a:noFill/>
        </p:spPr>
        <p:txBody>
          <a:bodyPr wrap="square">
            <a:spAutoFit/>
          </a:bodyPr>
          <a:lstStyle/>
          <a:p>
            <a:pPr eaLnBrk="1" hangingPunct="1">
              <a:lnSpc>
                <a:spcPct val="90000"/>
              </a:lnSpc>
              <a:buClr>
                <a:schemeClr val="accent2"/>
              </a:buClr>
              <a:buNone/>
              <a:defRPr/>
            </a:pPr>
            <a:r>
              <a:rPr lang="el-GR" sz="2400" dirty="0">
                <a:solidFill>
                  <a:srgbClr val="000000"/>
                </a:solidFill>
                <a:latin typeface="+mn-lt"/>
              </a:rPr>
              <a:t>Ωστόσο,</a:t>
            </a:r>
            <a:endParaRPr lang="el-GR" sz="2400" dirty="0">
              <a:solidFill>
                <a:srgbClr val="000000"/>
              </a:solidFill>
              <a:latin typeface="+mn-lt"/>
            </a:endParaRPr>
          </a:p>
          <a:p>
            <a:pPr marL="342900" indent="-342900" eaLnBrk="1" hangingPunct="1">
              <a:lnSpc>
                <a:spcPct val="90000"/>
              </a:lnSpc>
              <a:buClr>
                <a:schemeClr val="accent2"/>
              </a:buClr>
              <a:buFont typeface="Wingdings" panose="05000000000000000000" pitchFamily="2" charset="2"/>
              <a:buChar char="§"/>
              <a:defRPr/>
            </a:pPr>
            <a:r>
              <a:rPr lang="el-GR" sz="2400" dirty="0">
                <a:solidFill>
                  <a:srgbClr val="000000"/>
                </a:solidFill>
                <a:latin typeface="+mn-lt"/>
              </a:rPr>
              <a:t>η πρόσβαση σε ένα </a:t>
            </a:r>
            <a:r>
              <a:rPr lang="el-GR" sz="2400" dirty="0" err="1">
                <a:solidFill>
                  <a:srgbClr val="000000"/>
                </a:solidFill>
                <a:latin typeface="+mn-lt"/>
              </a:rPr>
              <a:t>wiki</a:t>
            </a:r>
            <a:r>
              <a:rPr lang="el-GR" sz="2400" dirty="0">
                <a:solidFill>
                  <a:srgbClr val="000000"/>
                </a:solidFill>
                <a:latin typeface="+mn-lt"/>
              </a:rPr>
              <a:t> μπορεί να είναι και πιο περιορισμένη, π.χ. για τους/τις συμμετέχοντες/</a:t>
            </a:r>
            <a:r>
              <a:rPr lang="el-GR" sz="2400" dirty="0" err="1">
                <a:solidFill>
                  <a:srgbClr val="000000"/>
                </a:solidFill>
                <a:latin typeface="+mn-lt"/>
              </a:rPr>
              <a:t>ουσες</a:t>
            </a:r>
            <a:r>
              <a:rPr lang="el-GR" sz="2400" dirty="0">
                <a:solidFill>
                  <a:srgbClr val="000000"/>
                </a:solidFill>
                <a:latin typeface="+mn-lt"/>
              </a:rPr>
              <a:t> σε μια ομάδα εργασίας ή  για εκπαιδευτικούς και μαθητές/</a:t>
            </a:r>
            <a:r>
              <a:rPr lang="el-GR" sz="2400" dirty="0" err="1">
                <a:solidFill>
                  <a:srgbClr val="000000"/>
                </a:solidFill>
                <a:latin typeface="+mn-lt"/>
              </a:rPr>
              <a:t>τριες</a:t>
            </a:r>
            <a:r>
              <a:rPr lang="el-GR" sz="2400" dirty="0">
                <a:solidFill>
                  <a:srgbClr val="000000"/>
                </a:solidFill>
                <a:latin typeface="+mn-lt"/>
              </a:rPr>
              <a:t> για τη δημιουργία εκπαιδευτικού υλικού. </a:t>
            </a:r>
            <a:endParaRPr lang="el-GR" sz="2400" dirty="0">
              <a:solidFill>
                <a:srgbClr val="000000"/>
              </a:solidFill>
              <a:latin typeface="+mn-lt"/>
            </a:endParaRPr>
          </a:p>
          <a:p>
            <a:pPr marL="342900" indent="-342900" eaLnBrk="1" hangingPunct="1">
              <a:lnSpc>
                <a:spcPct val="90000"/>
              </a:lnSpc>
              <a:buClr>
                <a:schemeClr val="accent2"/>
              </a:buClr>
              <a:buFont typeface="Wingdings" panose="05000000000000000000" pitchFamily="2" charset="2"/>
              <a:buChar char="§"/>
              <a:defRPr/>
            </a:pPr>
            <a:endParaRPr lang="el-GR" sz="2400" dirty="0">
              <a:solidFill>
                <a:srgbClr val="000000"/>
              </a:solidFill>
              <a:latin typeface="+mn-lt"/>
            </a:endParaRPr>
          </a:p>
          <a:p>
            <a:pPr eaLnBrk="1" hangingPunct="1">
              <a:lnSpc>
                <a:spcPct val="90000"/>
              </a:lnSpc>
              <a:buClr>
                <a:schemeClr val="accent2"/>
              </a:buClr>
              <a:buNone/>
              <a:defRPr/>
            </a:pPr>
            <a:endParaRPr lang="el-GR" sz="2400" dirty="0">
              <a:solidFill>
                <a:srgbClr val="000000"/>
              </a:solidFill>
              <a:latin typeface="+mn-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0</TotalTime>
  <Words>25580</Words>
  <Application>WPS Presentation</Application>
  <PresentationFormat>Ευρεία οθόνη</PresentationFormat>
  <Paragraphs>798</Paragraphs>
  <Slides>69</Slides>
  <Notes>67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69</vt:i4>
      </vt:variant>
    </vt:vector>
  </HeadingPairs>
  <TitlesOfParts>
    <vt:vector size="84" baseType="lpstr">
      <vt:lpstr>Arial</vt:lpstr>
      <vt:lpstr>SimSun</vt:lpstr>
      <vt:lpstr>Wingdings</vt:lpstr>
      <vt:lpstr>Trebuchet MS</vt:lpstr>
      <vt:lpstr>Georgia</vt:lpstr>
      <vt:lpstr>Wingdings 2</vt:lpstr>
      <vt:lpstr>Georgia</vt:lpstr>
      <vt:lpstr>Courier New</vt:lpstr>
      <vt:lpstr>Calibri</vt:lpstr>
      <vt:lpstr>Times New Roman</vt:lpstr>
      <vt:lpstr>Times New Roman,Italic</vt:lpstr>
      <vt:lpstr>Segoe Print</vt:lpstr>
      <vt:lpstr>Microsoft YaHei</vt:lpstr>
      <vt:lpstr>Arial Unicode MS</vt:lpstr>
      <vt:lpstr>Αστικό</vt:lpstr>
      <vt:lpstr>Διαμορφώνοντας την ψηφιακή βάση δεδομένων Wiki-Trace:  Μια εργαλειοθήκη ανίχνευσης ρατσισμού βασισμένη σε ένα σώμα αντιρατσιστικών κειμένων για μεταναστευτικούς-προσφυγικούς πληθυσμούς</vt:lpstr>
      <vt:lpstr>Εισαγωγή</vt:lpstr>
      <vt:lpstr>Σώματα κειμένων</vt:lpstr>
      <vt:lpstr>Σώματα κειμένων</vt:lpstr>
      <vt:lpstr>Σώματα κειμένων</vt:lpstr>
      <vt:lpstr>Σώματα κειμένων</vt:lpstr>
      <vt:lpstr> Wiki</vt:lpstr>
      <vt:lpstr>Wiki</vt:lpstr>
      <vt:lpstr>Wiki</vt:lpstr>
      <vt:lpstr>Σώμα κειμένων TRACE: Τα κριτήρια επιλογής των κειμένων και τα χαρακτηριστικά του σώματος</vt:lpstr>
      <vt:lpstr>Σώμα κειμένων TRACE: Τα κριτήρια επιλογής των κειμένων και τα χαρακτηριστικά του σώματος</vt:lpstr>
      <vt:lpstr>Σώμα κειμένων TRACE: Τα κριτήρια επιλογής των κειμένων και τα χαρακτηριστικά του σώματος</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Εργαλειοθήκη TRACE: Εργαλεία ανίχνευσης ρατσισμού</vt:lpstr>
      <vt:lpstr>Wiki-TRACE: Ψηφιακή βάση δεδομένων</vt:lpstr>
      <vt:lpstr>Wiki-TRACE: Ψηφιακή βάση δεδομένων</vt:lpstr>
      <vt:lpstr>Wiki-TRACE: Ψηφιακή βάση δεδομένων</vt:lpstr>
      <vt:lpstr>Wiki-TRACE: Ψηφιακή βάση δεδομένων</vt:lpstr>
      <vt:lpstr>Wiki-TRACE: Ψηφιακή βάση δεδομένων</vt:lpstr>
      <vt:lpstr>Wiki-TRACE: Το περιεχόμενο των  καταχωρήσεων</vt:lpstr>
      <vt:lpstr>Κειμενικές πληροφορίες</vt:lpstr>
      <vt:lpstr>Κειμενικές πληροφορίες</vt:lpstr>
      <vt:lpstr>Κειμενικές πληροφορίες</vt:lpstr>
      <vt:lpstr>Κειμενικές πληροφορίες</vt:lpstr>
      <vt:lpstr>Κειμενικές πληροφορίες</vt:lpstr>
      <vt:lpstr>Κειμενικές πληροφορίες</vt:lpstr>
      <vt:lpstr>Κειμενικές πληροφορίες</vt:lpstr>
      <vt:lpstr>Κειμενικές πληροφορίες</vt:lpstr>
      <vt:lpstr>Κειμενικές πληροφορίες</vt:lpstr>
      <vt:lpstr>Σε ποιους/ες απευθύνεται το Wiki-TRACE</vt:lpstr>
      <vt:lpstr>Σε ποιους/ες απευθύνεται το Wiki-TRACE</vt:lpstr>
      <vt:lpstr>Σε ποιους/ες απευθύνεται το Wiki-TRACE</vt:lpstr>
      <vt:lpstr>PowerPoint 演示文稿</vt:lpstr>
      <vt:lpstr>Ασκήσεις εμπέδωσης των εργαλείων ανίχνευσης του ρατσισμού</vt:lpstr>
      <vt:lpstr>Ασκήσεις εμπέδωσης των εργαλείων ανίχνευσης του ρατσισμού</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Ορθογραφία: Από τη γλωσσική στην κοινωνική της διάσταση  Παρουσίαση: Κυριακούλα Τζωρτζάτου</dc:title>
  <dc:creator>mlr</dc:creator>
  <cp:lastModifiedBy>Teratech</cp:lastModifiedBy>
  <cp:revision>434</cp:revision>
  <cp:lastPrinted>2022-09-26T06:31:00Z</cp:lastPrinted>
  <dcterms:created xsi:type="dcterms:W3CDTF">2014-11-05T11:33:00Z</dcterms:created>
  <dcterms:modified xsi:type="dcterms:W3CDTF">2022-11-07T18:43:36Z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CCBF21278CB44E759E4EA691C91FD1CA</vt:lpwstr>
  </property>
  <property fmtid="{D5CDD505-2E9C-101B-9397-08002B2CF9AE}" pid="3" name="KSOProductBuildVer">
    <vt:lpwstr>1033-11.2.0.11380</vt:lpwstr>
  </property>
</Properties>
</file>