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8" r:id="rId2"/>
    <p:sldId id="302" r:id="rId3"/>
    <p:sldId id="304" r:id="rId4"/>
    <p:sldId id="317" r:id="rId5"/>
    <p:sldId id="314" r:id="rId6"/>
    <p:sldId id="319" r:id="rId7"/>
    <p:sldId id="284" r:id="rId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289" autoAdjust="0"/>
  </p:normalViewPr>
  <p:slideViewPr>
    <p:cSldViewPr>
      <p:cViewPr varScale="1">
        <p:scale>
          <a:sx n="113" d="100"/>
          <a:sy n="113" d="100"/>
        </p:scale>
        <p:origin x="133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CBF29A-E8C6-4797-B7CE-432C9831AC8A}" type="datetimeFigureOut">
              <a:rPr lang="en-US" smtClean="0"/>
              <a:pPr/>
              <a:t>05-Apr-16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AE9191E-164A-475F-BB0B-4DBFAEB2C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4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Key features of this shift to a smarter city operating model include:</a:t>
            </a:r>
            <a:br>
              <a:rPr lang="en-US" dirty="0"/>
            </a:br>
            <a:r>
              <a:rPr lang="en-US" dirty="0"/>
              <a:t>a) </a:t>
            </a:r>
            <a:r>
              <a:rPr lang="en-US" b="1" dirty="0"/>
              <a:t>investing in smart data</a:t>
            </a:r>
            <a:r>
              <a:rPr lang="en-US" dirty="0"/>
              <a:t>, i.e. ensuring that data on the performance and use</a:t>
            </a:r>
            <a:br>
              <a:rPr lang="en-US" dirty="0"/>
            </a:br>
            <a:r>
              <a:rPr lang="en-US" dirty="0"/>
              <a:t>of the city’s physical, spatial and digital assets is available in real time and on</a:t>
            </a:r>
            <a:br>
              <a:rPr lang="en-US" dirty="0"/>
            </a:br>
            <a:r>
              <a:rPr lang="en-US" dirty="0"/>
              <a:t>an open and interoperable basis, in order to enable real-time integration and</a:t>
            </a:r>
            <a:br>
              <a:rPr lang="en-US" dirty="0"/>
            </a:br>
            <a:r>
              <a:rPr lang="en-US" dirty="0"/>
              <a:t>optimization of city resources;</a:t>
            </a:r>
            <a:br>
              <a:rPr lang="en-US" dirty="0"/>
            </a:br>
            <a:r>
              <a:rPr lang="en-US" i="1" dirty="0"/>
              <a:t>NOTE For the purposes of this PAS, “digital assets” refers to digital data,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applications and services.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b) </a:t>
            </a:r>
            <a:r>
              <a:rPr lang="en-US" b="1" dirty="0"/>
              <a:t>managing city data as an asset in its own right</a:t>
            </a:r>
            <a:r>
              <a:rPr lang="en-US" dirty="0"/>
              <a:t>, both within the city authority</a:t>
            </a:r>
            <a:br>
              <a:rPr lang="en-US" dirty="0"/>
            </a:br>
            <a:r>
              <a:rPr lang="en-US" dirty="0"/>
              <a:t>and in collaboration with other significant data owners across the city;</a:t>
            </a:r>
            <a:br>
              <a:rPr lang="en-US" dirty="0"/>
            </a:br>
            <a:r>
              <a:rPr lang="en-US" dirty="0"/>
              <a:t>c) </a:t>
            </a:r>
            <a:r>
              <a:rPr lang="en-US" b="1" dirty="0"/>
              <a:t>enabling externally-driven, stakeholder-led innovation </a:t>
            </a:r>
            <a:r>
              <a:rPr lang="en-US" dirty="0"/>
              <a:t>by citizens,</a:t>
            </a:r>
            <a:br>
              <a:rPr lang="en-US" dirty="0"/>
            </a:br>
            <a:r>
              <a:rPr lang="en-US" dirty="0"/>
              <a:t>communities and the private and voluntary sectors, by opening up city data</a:t>
            </a:r>
            <a:br>
              <a:rPr lang="en-US" dirty="0"/>
            </a:br>
            <a:r>
              <a:rPr lang="en-US" dirty="0"/>
              <a:t>and services for the common good:</a:t>
            </a:r>
            <a:br>
              <a:rPr lang="en-US" dirty="0"/>
            </a:br>
            <a:r>
              <a:rPr lang="en-US" dirty="0"/>
              <a:t>1) both at a technical level, through development of open data platforms;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2) at a business level, through steps to enable a thriving market in reuse of</a:t>
            </a:r>
            <a:br>
              <a:rPr lang="en-US" dirty="0"/>
            </a:br>
            <a:r>
              <a:rPr lang="en-US" dirty="0"/>
              <a:t>public data together with release of data from commercial entities in a</a:t>
            </a:r>
            <a:br>
              <a:rPr lang="en-US" dirty="0"/>
            </a:br>
            <a:r>
              <a:rPr lang="en-US" dirty="0"/>
              <a:t>commercially appropriate way;</a:t>
            </a:r>
            <a:br>
              <a:rPr lang="en-US" dirty="0"/>
            </a:br>
            <a:r>
              <a:rPr lang="en-US" dirty="0"/>
              <a:t>d) </a:t>
            </a:r>
            <a:r>
              <a:rPr lang="en-US" b="1" dirty="0"/>
              <a:t>enabling internally-driven, city-led innovation </a:t>
            </a:r>
            <a:r>
              <a:rPr lang="en-US" dirty="0"/>
              <a:t>to deliver more sustainable</a:t>
            </a:r>
            <a:br>
              <a:rPr lang="en-US" dirty="0"/>
            </a:br>
            <a:r>
              <a:rPr lang="en-US" dirty="0"/>
              <a:t>and citizen-centric services, by:</a:t>
            </a:r>
            <a:br>
              <a:rPr lang="en-US" dirty="0"/>
            </a:br>
            <a:r>
              <a:rPr lang="en-US" dirty="0"/>
              <a:t>1) providing citizens and businesses with public services, which are accessible</a:t>
            </a:r>
            <a:br>
              <a:rPr lang="en-US" dirty="0"/>
            </a:br>
            <a:r>
              <a:rPr lang="en-US" dirty="0"/>
              <a:t>in one stop, over multiple channels, that engage citizens, businesses and</a:t>
            </a:r>
            <a:br>
              <a:rPr lang="en-US" dirty="0"/>
            </a:br>
            <a:r>
              <a:rPr lang="en-US" dirty="0"/>
              <a:t>communities directly in the creation of services, and that are built around</a:t>
            </a:r>
            <a:br>
              <a:rPr lang="en-US" dirty="0"/>
            </a:br>
            <a:r>
              <a:rPr lang="en-US" dirty="0"/>
              <a:t>user needs not the city’s organizational structures;</a:t>
            </a:r>
            <a:br>
              <a:rPr lang="en-US" dirty="0"/>
            </a:br>
            <a:r>
              <a:rPr lang="en-US" dirty="0"/>
              <a:t>2) establishing an integrated business and information architecture which</a:t>
            </a:r>
            <a:br>
              <a:rPr lang="en-US" dirty="0"/>
            </a:br>
            <a:r>
              <a:rPr lang="en-US" dirty="0"/>
              <a:t>enables a whole-of-city view of specific customer groups for city services</a:t>
            </a:r>
            <a:br>
              <a:rPr lang="en-US" dirty="0"/>
            </a:br>
            <a:r>
              <a:rPr lang="en-US" dirty="0"/>
              <a:t>(e.g. commuters, elderly people, troubled families, disabled people);</a:t>
            </a:r>
            <a:br>
              <a:rPr lang="en-US" dirty="0"/>
            </a:br>
            <a:r>
              <a:rPr lang="en-US" dirty="0"/>
              <a:t>e) </a:t>
            </a:r>
            <a:r>
              <a:rPr lang="en-US" b="1" dirty="0"/>
              <a:t>setting holistic and flexible budgets</a:t>
            </a:r>
            <a:r>
              <a:rPr lang="en-US" dirty="0"/>
              <a:t>, with a focus on value for money beyond</a:t>
            </a:r>
            <a:br>
              <a:rPr lang="en-US" dirty="0"/>
            </a:br>
            <a:r>
              <a:rPr lang="en-US" dirty="0"/>
              <a:t>standard departmental boundaries;</a:t>
            </a:r>
            <a:br>
              <a:rPr lang="en-US" dirty="0"/>
            </a:br>
            <a:r>
              <a:rPr lang="en-US" dirty="0"/>
              <a:t>f) </a:t>
            </a:r>
            <a:r>
              <a:rPr lang="en-US" b="1" dirty="0"/>
              <a:t>establishing city-wide governance and stakeholder management processes </a:t>
            </a: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support and evaluate these changes.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91E-164A-475F-BB0B-4DBFAEB2C8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5F1E-26D5-4B87-8EB1-F35CCFC61FDA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303F-0A0A-4DE2-B66C-D0B93638A87C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DD18-28A7-4278-B8EB-FB6BAF67CDEE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989C-1837-42CA-8B0A-D5073ACE589C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0EB5-FF88-4A49-80CE-5C4ECA50AC0A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2D1E-C820-4E25-868D-26FB26399ED6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4258-D8B8-4933-9AC2-03E54FA0F89D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0BD-9002-46D0-A6FB-28EF75BB4D40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BFCF-2792-46C2-BAFF-BA2E6860CFA9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B455-0F34-49D9-8E07-3E80B3FBFFFD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C5C-B7A1-46F8-B3AA-1769A9719334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7CD8-F9E2-42AB-A0F3-E9C59DB99AD3}" type="datetime1">
              <a:rPr lang="en-US" smtClean="0"/>
              <a:pPr/>
              <a:t>05-Apr-16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E247-A1F2-4130-90EE-22D7C1B6F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1800" dirty="0" smtClean="0"/>
              <a:t>ΠΑΝΕΠΙΣΤΗΜΙΟ ΠΑΤΡΩΝ</a:t>
            </a:r>
            <a:br>
              <a:rPr lang="el-GR" sz="1800" dirty="0" smtClean="0"/>
            </a:br>
            <a:r>
              <a:rPr lang="el-GR" sz="1800" dirty="0" smtClean="0"/>
              <a:t>ΤΜΗΜΑ ΠΟΛΙΤΙΚΩΝ ΜΗΧΑΝΙΚΩΝ</a:t>
            </a:r>
            <a:br>
              <a:rPr lang="el-GR" sz="1800" dirty="0" smtClean="0"/>
            </a:br>
            <a:r>
              <a:rPr lang="el-GR" sz="1800" dirty="0" smtClean="0"/>
              <a:t>ΜΑΘΗΜΑ</a:t>
            </a:r>
            <a:r>
              <a:rPr lang="en-US" sz="1800" dirty="0" smtClean="0"/>
              <a:t>: </a:t>
            </a:r>
            <a:r>
              <a:rPr lang="el-GR" sz="1800" dirty="0" smtClean="0"/>
              <a:t>ΕΥΦΥΕΙΣ ΠΟΛΕΙΣ, ΥΠΟΔΟΜΕΣ ΚΑΙ ΜΕΤΑΦΟΡΕΣ</a:t>
            </a:r>
            <a:br>
              <a:rPr lang="el-GR" sz="1800" dirty="0" smtClean="0"/>
            </a:br>
            <a:r>
              <a:rPr lang="el-GR" sz="1800" dirty="0" smtClean="0"/>
              <a:t>Ακαδημαϊκό  έτος 2015-2016</a:t>
            </a:r>
            <a:br>
              <a:rPr lang="el-GR" sz="1800" dirty="0" smtClean="0"/>
            </a:br>
            <a:r>
              <a:rPr lang="el-GR" sz="1800" dirty="0" smtClean="0"/>
              <a:t>10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Εξάμηνο</a:t>
            </a:r>
            <a:endParaRPr lang="en-US" sz="1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1800" dirty="0" smtClean="0"/>
              <a:t>ΠΑΡΟΥΣΙΑΣΗ 2</a:t>
            </a:r>
            <a:r>
              <a:rPr lang="el-GR" sz="1800" baseline="30000" dirty="0" smtClean="0"/>
              <a:t>η</a:t>
            </a:r>
            <a:r>
              <a:rPr lang="en-US" sz="1800" dirty="0" smtClean="0"/>
              <a:t> </a:t>
            </a:r>
            <a:endParaRPr lang="el-GR" sz="1800" dirty="0" smtClean="0"/>
          </a:p>
          <a:p>
            <a:pPr algn="ctr">
              <a:buNone/>
            </a:pPr>
            <a:r>
              <a:rPr lang="el-GR" sz="2400" b="1" i="1" u="sng" dirty="0" smtClean="0">
                <a:solidFill>
                  <a:schemeClr val="accent1"/>
                </a:solidFill>
              </a:rPr>
              <a:t> </a:t>
            </a:r>
            <a:r>
              <a:rPr lang="el-GR" sz="4000" b="1" i="1" u="sng" dirty="0" smtClean="0">
                <a:solidFill>
                  <a:schemeClr val="accent1"/>
                </a:solidFill>
              </a:rPr>
              <a:t>ΣΤΡΑΤΗΓΙΚΗ ΑΝΑΠΤΥΞΗΣ ΤΗΣ ΕΥΦΥΟΥΣ ΠΟΛΗΣ</a:t>
            </a:r>
          </a:p>
          <a:p>
            <a:pPr algn="ctr">
              <a:buNone/>
            </a:pPr>
            <a:endParaRPr lang="el-GR" sz="2400" i="1" dirty="0" smtClean="0">
              <a:solidFill>
                <a:schemeClr val="accent1"/>
              </a:solidFill>
            </a:endParaRPr>
          </a:p>
        </p:txBody>
      </p:sp>
      <p:sp>
        <p:nvSpPr>
          <p:cNvPr id="45058" name="AutoShape 2" descr="Αποτέλεσμα εικόνας για smart citie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94312"/>
            <a:ext cx="4800600" cy="2682688"/>
          </a:xfrm>
          <a:prstGeom prst="rect">
            <a:avLst/>
          </a:prstGeom>
          <a:noFill/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Μοντέλο Διοίκησης και Λειτουργίας</a:t>
            </a:r>
            <a:endParaRPr lang="en-US" sz="3600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29" y="1402644"/>
            <a:ext cx="9104671" cy="545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04800" y="8382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</a:t>
            </a:r>
            <a:r>
              <a:rPr lang="el-GR" sz="9600" dirty="0" smtClean="0"/>
              <a:t>Παραδοσιακό Λειτουργικό Μοντέλο Πόλης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276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487362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Μοντέλο Διοίκησης και Λειτουργίας</a:t>
            </a:r>
            <a:endParaRPr lang="en-US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53043" y="-626919"/>
            <a:ext cx="5562600" cy="910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381000" y="685800"/>
            <a:ext cx="8229600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</a:t>
            </a:r>
            <a:r>
              <a:rPr lang="el-GR" sz="9600" noProof="0" dirty="0" smtClean="0"/>
              <a:t>Νέο Ολοκληρωμένο Μοντέλο Πόλης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Μοντέλο Διοίκησης και Λειτουργίας</a:t>
            </a: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l-GR" sz="18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293" t="39258" r="9957" b="14062"/>
          <a:stretch>
            <a:fillRect/>
          </a:stretch>
        </p:blipFill>
        <p:spPr bwMode="auto">
          <a:xfrm>
            <a:off x="76200" y="1066800"/>
            <a:ext cx="902208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6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86800" cy="1143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Παράδειγμα</a:t>
            </a:r>
            <a:r>
              <a:rPr lang="en-US" sz="3200" dirty="0" smtClean="0"/>
              <a:t>:</a:t>
            </a:r>
            <a:r>
              <a:rPr lang="el-GR" sz="3200" dirty="0" smtClean="0"/>
              <a:t>Ηράκλειο-Αξιολόγηση (Κινητικότητα)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636" t="25145" r="20455" b="25139"/>
          <a:stretch>
            <a:fillRect/>
          </a:stretch>
        </p:blipFill>
        <p:spPr bwMode="auto">
          <a:xfrm>
            <a:off x="76200" y="838200"/>
            <a:ext cx="9001511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399" cy="1116724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86800" cy="1143000"/>
          </a:xfrm>
        </p:spPr>
        <p:txBody>
          <a:bodyPr>
            <a:noAutofit/>
          </a:bodyPr>
          <a:lstStyle/>
          <a:p>
            <a:r>
              <a:rPr lang="el-GR" sz="3200" dirty="0" smtClean="0"/>
              <a:t>Παράδειγμα</a:t>
            </a:r>
            <a:r>
              <a:rPr lang="en-US" sz="3200" dirty="0" smtClean="0"/>
              <a:t>:</a:t>
            </a:r>
            <a:r>
              <a:rPr lang="el-GR" sz="3200" dirty="0" smtClean="0"/>
              <a:t>Ηράκλειο-Αξιολόγηση (Κινητικότητα)</a:t>
            </a:r>
            <a:endParaRPr lang="en-US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636" t="25145" r="20455" b="25139"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0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Στρατηγική Επίτευξης Ωφελειών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5330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E247-A1F2-4130-90EE-22D7C1B6F58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 descr="Αποτέλεσμα εικόνας για smart city strate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399" cy="1116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58</Words>
  <Application>Microsoft Office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Θέμα του Office</vt:lpstr>
      <vt:lpstr>ΠΑΝΕΠΙΣΤΗΜΙΟ ΠΑΤΡΩΝ ΤΜΗΜΑ ΠΟΛΙΤΙΚΩΝ ΜΗΧΑΝΙΚΩΝ ΜΑΘΗΜΑ: ΕΥΦΥΕΙΣ ΠΟΛΕΙΣ, ΥΠΟΔΟΜΕΣ ΚΑΙ ΜΕΤΑΦΟΡΕΣ Ακαδημαϊκό  έτος 2015-2016 10ο Εξάμηνο</vt:lpstr>
      <vt:lpstr>Μοντέλο Διοίκησης και Λειτουργίας</vt:lpstr>
      <vt:lpstr>Μοντέλο Διοίκησης και Λειτουργίας</vt:lpstr>
      <vt:lpstr>Μοντέλο Διοίκησης και Λειτουργίας</vt:lpstr>
      <vt:lpstr>Παράδειγμα:Ηράκλειο-Αξιολόγηση (Κινητικότητα)</vt:lpstr>
      <vt:lpstr>Παράδειγμα:Ηράκλειο-Αξιολόγηση (Κινητικότητα)</vt:lpstr>
      <vt:lpstr>Στρατηγική Επίτευξης Ωφελειών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CITY FRAMEWORK The Scope</dc:title>
  <dc:creator>Lab-3</dc:creator>
  <cp:lastModifiedBy>Artemis</cp:lastModifiedBy>
  <cp:revision>123</cp:revision>
  <dcterms:created xsi:type="dcterms:W3CDTF">2016-02-24T08:02:33Z</dcterms:created>
  <dcterms:modified xsi:type="dcterms:W3CDTF">2016-04-05T10:26:49Z</dcterms:modified>
</cp:coreProperties>
</file>