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756" r:id="rId2"/>
  </p:sldMasterIdLst>
  <p:notesMasterIdLst>
    <p:notesMasterId r:id="rId41"/>
  </p:notesMasterIdLst>
  <p:sldIdLst>
    <p:sldId id="256" r:id="rId3"/>
    <p:sldId id="257" r:id="rId4"/>
    <p:sldId id="272" r:id="rId5"/>
    <p:sldId id="273" r:id="rId6"/>
    <p:sldId id="274" r:id="rId7"/>
    <p:sldId id="276" r:id="rId8"/>
    <p:sldId id="277" r:id="rId9"/>
    <p:sldId id="289"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 id="291" r:id="rId23"/>
    <p:sldId id="270" r:id="rId24"/>
    <p:sldId id="275" r:id="rId25"/>
    <p:sldId id="271"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269"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2" autoAdjust="0"/>
    <p:restoredTop sz="91101" autoAdjust="0"/>
  </p:normalViewPr>
  <p:slideViewPr>
    <p:cSldViewPr>
      <p:cViewPr varScale="1">
        <p:scale>
          <a:sx n="39" d="100"/>
          <a:sy n="39" d="100"/>
        </p:scale>
        <p:origin x="350" y="53"/>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7A704-9F1C-4FD3-85D1-57AF2D7FD0E8}" type="datetimeFigureOut">
              <a:rPr lang="en-US" smtClean="0"/>
              <a:pPr/>
              <a:t>1/18/2021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BFB8C-BBFF-4397-A51C-1E92596422A9}" type="slidenum">
              <a:rPr lang="en-US" smtClean="0"/>
              <a:pPr/>
              <a:t>‹#›</a:t>
            </a:fld>
            <a:endParaRPr lang="en-US" dirty="0"/>
          </a:p>
        </p:txBody>
      </p:sp>
    </p:spTree>
    <p:extLst>
      <p:ext uri="{BB962C8B-B14F-4D97-AF65-F5344CB8AC3E}">
        <p14:creationId xmlns:p14="http://schemas.microsoft.com/office/powerpoint/2010/main" val="263180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a:p>
        </p:txBody>
      </p:sp>
    </p:spTree>
    <p:extLst>
      <p:ext uri="{BB962C8B-B14F-4D97-AF65-F5344CB8AC3E}">
        <p14:creationId xmlns:p14="http://schemas.microsoft.com/office/powerpoint/2010/main" val="42698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17" name="Footer Placeholder 16"/>
          <p:cNvSpPr>
            <a:spLocks noGrp="1"/>
          </p:cNvSpPr>
          <p:nvPr>
            <p:ph type="ftr" sz="quarter" idx="11"/>
          </p:nvPr>
        </p:nvSpPr>
        <p:spPr>
          <a:xfrm>
            <a:off x="5410200" y="4205288"/>
            <a:ext cx="1295400" cy="457200"/>
          </a:xfrm>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5" name="Footer Placeholder 4"/>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6" name="Slide Number Placeholder 5"/>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r"/>
            <a:fld id="{2B2597FF-48B0-441B-9545-71AB352AD09F}" type="datetime1">
              <a:rPr lang="en-US" smtClean="0"/>
              <a:t>1/18/2021</a:t>
            </a:fld>
            <a:endParaRPr lang="en-US" sz="1200">
              <a:solidFill>
                <a:schemeClr val="bg2">
                  <a:shade val="50000"/>
                </a:schemeClr>
              </a:solidFill>
            </a:endParaRPr>
          </a:p>
        </p:txBody>
      </p:sp>
      <p:sp>
        <p:nvSpPr>
          <p:cNvPr id="27" name="Slide Number Placeholder 26"/>
          <p:cNvSpPr>
            <a:spLocks noGrp="1"/>
          </p:cNvSpPr>
          <p:nvPr>
            <p:ph type="sldNum" sz="quarter" idx="11"/>
          </p:nvPr>
        </p:nvSpPr>
        <p:spPr/>
        <p:txBody>
          <a:bodyPr rtlCol="0"/>
          <a:lstStyle/>
          <a:p>
            <a:pPr algn="ctr"/>
            <a:fld id="{990B41CA-569D-40E7-8E58-026C0338B2C8}" type="slidenum">
              <a:rPr lang="en-US" smtClean="0"/>
              <a:pPr algn="ctr"/>
              <a:t>‹#›</a:t>
            </a:fld>
            <a:endParaRPr lang="en-US" sz="1200">
              <a:solidFill>
                <a:schemeClr val="bg2">
                  <a:shade val="50000"/>
                </a:schemeClr>
              </a:solidFill>
              <a:effectLst/>
            </a:endParaRPr>
          </a:p>
        </p:txBody>
      </p:sp>
      <p:sp>
        <p:nvSpPr>
          <p:cNvPr id="28" name="Footer Placeholder 27"/>
          <p:cNvSpPr>
            <a:spLocks noGrp="1"/>
          </p:cNvSpPr>
          <p:nvPr>
            <p:ph type="ftr" sz="quarter" idx="12"/>
          </p:nvPr>
        </p:nvSpPr>
        <p:spPr/>
        <p:txBody>
          <a:bodyPr rtlCol="0"/>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4" name="Footer Placeholder 3"/>
          <p:cNvSpPr>
            <a:spLocks noGrp="1"/>
          </p:cNvSpPr>
          <p:nvPr>
            <p:ph type="ftr" sz="quarter" idx="11"/>
          </p:nvPr>
        </p:nvSpPr>
        <p:spPr>
          <a:xfrm>
            <a:off x="5257800" y="612648"/>
            <a:ext cx="1325880" cy="457200"/>
          </a:xfrm>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5" name="Slide Number Placeholder 4"/>
          <p:cNvSpPr>
            <a:spLocks noGrp="1"/>
          </p:cNvSpPr>
          <p:nvPr>
            <p:ph type="sldNum" sz="quarter" idx="12"/>
          </p:nvPr>
        </p:nvSpPr>
        <p:spPr>
          <a:xfrm>
            <a:off x="8174736" y="2272"/>
            <a:ext cx="762000" cy="365760"/>
          </a:xfrm>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3" name="Footer Placeholder 2"/>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4" name="Slide Number Placeholder 3"/>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a:fld id="{2B2597FF-48B0-441B-9545-71AB352AD09F}" type="datetime1">
              <a:rPr lang="en-US" smtClean="0"/>
              <a:t>1/18/2021</a:t>
            </a:fld>
            <a:endParaRPr lang="en-US" sz="1200">
              <a:solidFill>
                <a:schemeClr val="bg2">
                  <a:shade val="50000"/>
                </a:schemeClr>
              </a:solidFill>
            </a:endParaRPr>
          </a:p>
        </p:txBody>
      </p:sp>
      <p:sp>
        <p:nvSpPr>
          <p:cNvPr id="6" name="Footer Placeholder 5"/>
          <p:cNvSpPr>
            <a:spLocks noGrp="1"/>
          </p:cNvSpPr>
          <p:nvPr>
            <p:ph type="ftr" sz="quarter" idx="11"/>
          </p:nvPr>
        </p:nvSpPr>
        <p:spPr/>
        <p:txBody>
          <a:body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7" name="Slide Number Placeholder 6"/>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r"/>
            <a:fld id="{2B2597FF-48B0-441B-9545-71AB352AD09F}" type="datetime1">
              <a:rPr lang="en-US" smtClean="0"/>
              <a:t>1/18/2021</a:t>
            </a:fld>
            <a:endParaRPr lang="en-US" sz="1200">
              <a:solidFill>
                <a:schemeClr val="bg2">
                  <a:shade val="50000"/>
                </a:scheme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l-GR" sz="1200" dirty="0" smtClean="0">
                <a:solidFill>
                  <a:schemeClr val="bg2">
                    <a:shade val="50000"/>
                  </a:schemeClr>
                </a:solidFill>
                <a:effectLst/>
              </a:rPr>
              <a:t>Κεφάλαιο 3: Διοίκηση Ανθρώπινου Δυναμικού και το Πρότυπο Investors in People</a:t>
            </a:r>
            <a:endParaRPr lang="en-US" sz="1200" dirty="0">
              <a:solidFill>
                <a:schemeClr val="bg2">
                  <a:shade val="50000"/>
                </a:schemeClr>
              </a:solidFill>
              <a:effectLst/>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750" y="1340768"/>
            <a:ext cx="7406640" cy="1944216"/>
          </a:xfrm>
        </p:spPr>
        <p:txBody>
          <a:bodyPr>
            <a:normAutofit/>
          </a:bodyPr>
          <a:lstStyle/>
          <a:p>
            <a:r>
              <a:rPr lang="el-GR" dirty="0"/>
              <a:t>5</a:t>
            </a:r>
            <a:r>
              <a:rPr lang="el-GR" dirty="0" smtClean="0"/>
              <a:t>. Σχεδιασμός Ποιότητας </a:t>
            </a:r>
            <a:endParaRPr lang="en-US" dirty="0"/>
          </a:p>
        </p:txBody>
      </p:sp>
      <p:sp>
        <p:nvSpPr>
          <p:cNvPr id="3" name="Subtitle 2"/>
          <p:cNvSpPr>
            <a:spLocks noGrp="1"/>
          </p:cNvSpPr>
          <p:nvPr>
            <p:ph type="subTitle" idx="1"/>
          </p:nvPr>
        </p:nvSpPr>
        <p:spPr>
          <a:xfrm>
            <a:off x="611560" y="5705872"/>
            <a:ext cx="8208912" cy="1152128"/>
          </a:xfrm>
        </p:spPr>
        <p:txBody>
          <a:bodyPr>
            <a:normAutofit/>
          </a:bodyPr>
          <a:lstStyle/>
          <a:p>
            <a:pPr algn="just"/>
            <a:r>
              <a:rPr lang="el-GR" sz="1600" dirty="0" smtClean="0"/>
              <a:t>Το εκπαιδευτικό υλικό βασίστηκε κυρίως στα 2 βιβλία</a:t>
            </a:r>
          </a:p>
          <a:p>
            <a:pPr algn="just"/>
            <a:r>
              <a:rPr lang="el-GR" sz="1400" dirty="0" smtClean="0"/>
              <a:t>Δερβιτσιώτης Κ. (2005). Διοίκηση Ολικής Ποιότητας. Εκδόσεις Νομική Βιβλιοθήκη</a:t>
            </a:r>
          </a:p>
          <a:p>
            <a:pPr algn="just"/>
            <a:r>
              <a:rPr lang="en-US" sz="1400" dirty="0" err="1" smtClean="0"/>
              <a:t>Goetsch</a:t>
            </a:r>
            <a:r>
              <a:rPr lang="en-US" sz="1400" dirty="0" smtClean="0"/>
              <a:t>, D. &amp; Davis, S. (2018). </a:t>
            </a:r>
            <a:r>
              <a:rPr lang="el-GR" sz="1400" dirty="0" smtClean="0"/>
              <a:t>Διαχείριση ποιότητας και </a:t>
            </a:r>
            <a:r>
              <a:rPr lang="el-GR" sz="1400" dirty="0" err="1" smtClean="0"/>
              <a:t>οργανωσιακή</a:t>
            </a:r>
            <a:r>
              <a:rPr lang="el-GR" sz="1400" dirty="0" smtClean="0"/>
              <a:t> αριστεία. Εκδόσεις </a:t>
            </a:r>
            <a:r>
              <a:rPr lang="el-GR" sz="1400" dirty="0" err="1" smtClean="0"/>
              <a:t>Τζιόλα</a:t>
            </a:r>
            <a:endParaRPr lang="en-US" sz="1400" dirty="0"/>
          </a:p>
        </p:txBody>
      </p:sp>
      <p:sp>
        <p:nvSpPr>
          <p:cNvPr id="4" name="Θέση υποσέλιδου 3">
            <a:extLst>
              <a:ext uri="{FF2B5EF4-FFF2-40B4-BE49-F238E27FC236}">
                <a16:creationId xmlns:a16="http://schemas.microsoft.com/office/drawing/2014/main" xmlns="" id="{9197A7A2-4213-4EF7-A45A-E183FF2B3FB9}"/>
              </a:ext>
            </a:extLst>
          </p:cNvPr>
          <p:cNvSpPr>
            <a:spLocks noGrp="1"/>
          </p:cNvSpPr>
          <p:nvPr>
            <p:ph type="ftr" sz="quarter" idx="11"/>
          </p:nvPr>
        </p:nvSpPr>
        <p:spPr>
          <a:xfrm>
            <a:off x="4860032" y="4205288"/>
            <a:ext cx="4283968" cy="985202"/>
          </a:xfrm>
        </p:spPr>
        <p:txBody>
          <a:bodyPr/>
          <a:lstStyle/>
          <a:p>
            <a:r>
              <a:rPr lang="el-GR" sz="1800" b="1" dirty="0"/>
              <a:t>ΠΑΝΕΠΙΣΤΗΜΙΟ ΠΑΤΡΩΝ</a:t>
            </a:r>
          </a:p>
          <a:p>
            <a:r>
              <a:rPr lang="el-GR" sz="1800" b="1" dirty="0"/>
              <a:t>Τμήμα Διοίκησης Τουρισμού</a:t>
            </a:r>
            <a:endParaRPr lang="en-US" sz="1800" b="1" dirty="0"/>
          </a:p>
        </p:txBody>
      </p:sp>
      <p:sp>
        <p:nvSpPr>
          <p:cNvPr id="5" name="Θέση αριθμού διαφάνειας 4">
            <a:extLst>
              <a:ext uri="{FF2B5EF4-FFF2-40B4-BE49-F238E27FC236}">
                <a16:creationId xmlns:a16="http://schemas.microsoft.com/office/drawing/2014/main" xmlns="" id="{72F5882C-6663-40B5-AFCC-494319BE88DF}"/>
              </a:ext>
            </a:extLst>
          </p:cNvPr>
          <p:cNvSpPr>
            <a:spLocks noGrp="1"/>
          </p:cNvSpPr>
          <p:nvPr>
            <p:ph type="sldNum" sz="quarter" idx="12"/>
          </p:nvPr>
        </p:nvSpPr>
        <p:spPr/>
        <p:txBody>
          <a:bodyPr/>
          <a:lstStyle/>
          <a:p>
            <a:fld id="{990B41CA-569D-40E7-8E58-026C0338B2C8}" type="slidenum">
              <a:rPr lang="en-US" smtClean="0"/>
              <a:pPr/>
              <a:t>1</a:t>
            </a:fld>
            <a:endParaRPr lang="en-US"/>
          </a:p>
        </p:txBody>
      </p:sp>
      <p:sp>
        <p:nvSpPr>
          <p:cNvPr id="6" name="Ορθογώνιο 5"/>
          <p:cNvSpPr/>
          <p:nvPr/>
        </p:nvSpPr>
        <p:spPr>
          <a:xfrm>
            <a:off x="323977" y="184016"/>
            <a:ext cx="4572000" cy="646331"/>
          </a:xfrm>
          <a:prstGeom prst="rect">
            <a:avLst/>
          </a:prstGeom>
        </p:spPr>
        <p:txBody>
          <a:bodyPr>
            <a:spAutoFit/>
          </a:bodyPr>
          <a:lstStyle/>
          <a:p>
            <a:r>
              <a:rPr lang="el-GR" altLang="ko-KR" b="1" dirty="0">
                <a:solidFill>
                  <a:schemeClr val="accent6"/>
                </a:solidFill>
                <a:latin typeface="Comic Sans MS" pitchFamily="66" charset="0"/>
                <a:cs typeface="Arial" pitchFamily="34" charset="0"/>
              </a:rPr>
              <a:t>4601 Διοίκηση Ολικής Ποιότητας  Υπηρεσιών στον Τουρισμό </a:t>
            </a:r>
            <a:endParaRPr lang="el-GR" altLang="ko-KR" b="1" dirty="0">
              <a:solidFill>
                <a:schemeClr val="accent6"/>
              </a:solidFill>
              <a:latin typeface="Comic Sans MS" pitchFamily="66" charset="0"/>
              <a:cs typeface="Arial" pitchFamily="34" charset="0"/>
            </a:endParaRPr>
          </a:p>
        </p:txBody>
      </p:sp>
      <p:sp>
        <p:nvSpPr>
          <p:cNvPr id="7" name="Rectangle 2"/>
          <p:cNvSpPr txBox="1">
            <a:spLocks/>
          </p:cNvSpPr>
          <p:nvPr/>
        </p:nvSpPr>
        <p:spPr>
          <a:xfrm>
            <a:off x="3887416" y="3246274"/>
            <a:ext cx="5256584" cy="5334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l-GR" sz="1800" b="1" dirty="0" smtClean="0">
                <a:solidFill>
                  <a:srgbClr val="FFFF00"/>
                </a:solidFill>
                <a:latin typeface="Comic Sans MS" panose="030F0702030302020204" pitchFamily="66" charset="0"/>
              </a:rPr>
              <a:t>Διδάσκουσα:</a:t>
            </a:r>
            <a:endParaRPr lang="en-US" sz="1800" b="1" dirty="0" smtClean="0">
              <a:solidFill>
                <a:srgbClr val="FFFF00"/>
              </a:solidFill>
              <a:latin typeface="Comic Sans MS" panose="030F0702030302020204" pitchFamily="66" charset="0"/>
            </a:endParaRPr>
          </a:p>
          <a:p>
            <a:pPr algn="r"/>
            <a:r>
              <a:rPr lang="el-GR" sz="1800" b="1" dirty="0" smtClean="0">
                <a:solidFill>
                  <a:srgbClr val="FFFF00"/>
                </a:solidFill>
                <a:latin typeface="Comic Sans MS" panose="030F0702030302020204" pitchFamily="66" charset="0"/>
              </a:rPr>
              <a:t> </a:t>
            </a:r>
            <a:r>
              <a:rPr lang="el-GR" altLang="el-GR" sz="1800" b="1" dirty="0" smtClean="0">
                <a:solidFill>
                  <a:srgbClr val="FFFF00"/>
                </a:solidFill>
                <a:latin typeface="Arial" pitchFamily="34" charset="0"/>
              </a:rPr>
              <a:t>Άννα </a:t>
            </a:r>
            <a:r>
              <a:rPr lang="el-GR" altLang="el-GR" sz="1800" b="1" dirty="0" err="1" smtClean="0">
                <a:solidFill>
                  <a:srgbClr val="FFFF00"/>
                </a:solidFill>
                <a:latin typeface="Arial" pitchFamily="34" charset="0"/>
              </a:rPr>
              <a:t>Κουρτεσοπούλου</a:t>
            </a:r>
            <a:r>
              <a:rPr lang="el-GR" altLang="el-GR" sz="1800" b="1" dirty="0" smtClean="0">
                <a:solidFill>
                  <a:srgbClr val="FFFF00"/>
                </a:solidFill>
                <a:latin typeface="Arial" pitchFamily="34" charset="0"/>
              </a:rPr>
              <a:t>, </a:t>
            </a:r>
            <a:r>
              <a:rPr lang="en-US" altLang="el-GR" sz="1800" b="1" dirty="0" smtClean="0">
                <a:solidFill>
                  <a:srgbClr val="FFFF00"/>
                </a:solidFill>
                <a:latin typeface="Arial" pitchFamily="34" charset="0"/>
              </a:rPr>
              <a:t>Ph.D., M.B.A.</a:t>
            </a:r>
            <a:r>
              <a:rPr lang="el-GR" altLang="el-GR" sz="1800" b="1" dirty="0" smtClean="0">
                <a:solidFill>
                  <a:srgbClr val="FFFF00"/>
                </a:solidFill>
                <a:latin typeface="Arial" pitchFamily="34" charset="0"/>
              </a:rPr>
              <a:t>, </a:t>
            </a:r>
            <a:r>
              <a:rPr lang="en-US" altLang="el-GR" sz="1800" b="1" dirty="0" err="1" smtClean="0">
                <a:solidFill>
                  <a:srgbClr val="FFFF00"/>
                </a:solidFill>
                <a:latin typeface="Arial" pitchFamily="34" charset="0"/>
              </a:rPr>
              <a:t>MSc</a:t>
            </a:r>
            <a:endParaRPr lang="el-GR" sz="1800" dirty="0">
              <a:solidFill>
                <a:srgbClr val="FFFF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Autofit/>
          </a:bodyPr>
          <a:lstStyle/>
          <a:p>
            <a:pPr algn="ctr"/>
            <a:r>
              <a:rPr lang="el-GR" sz="2000" b="1" dirty="0"/>
              <a:t>Ο πελάτης </a:t>
            </a:r>
            <a:r>
              <a:rPr lang="el-GR" sz="2000" b="1" dirty="0" smtClean="0"/>
              <a:t>όταν πρόκειται </a:t>
            </a:r>
            <a:r>
              <a:rPr lang="el-GR" sz="2000" b="1" dirty="0"/>
              <a:t>να αγοράσει ένα προϊόν διερωτάται ίσως και υποσυνείδητα</a:t>
            </a:r>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132856"/>
            <a:ext cx="8003232" cy="4725144"/>
          </a:xfrm>
        </p:spPr>
        <p:txBody>
          <a:bodyPr>
            <a:normAutofit/>
          </a:bodyPr>
          <a:lstStyle/>
          <a:p>
            <a:pPr marL="368046" indent="-285750">
              <a:buFont typeface="Wingdings" panose="05000000000000000000" pitchFamily="2" charset="2"/>
              <a:buChar char="ü"/>
            </a:pPr>
            <a:r>
              <a:rPr lang="el-GR" sz="1800" dirty="0"/>
              <a:t>αν θα ικανοποιηθεί από αυτό ως προς την ποιότητά του</a:t>
            </a:r>
          </a:p>
          <a:p>
            <a:pPr marL="368046" indent="-285750">
              <a:buFont typeface="Wingdings" panose="05000000000000000000" pitchFamily="2" charset="2"/>
              <a:buChar char="ü"/>
            </a:pPr>
            <a:r>
              <a:rPr lang="el-GR" sz="1800" dirty="0" smtClean="0"/>
              <a:t>τι </a:t>
            </a:r>
            <a:r>
              <a:rPr lang="el-GR" sz="1800" dirty="0"/>
              <a:t>προσδοκά από αυτό</a:t>
            </a:r>
          </a:p>
          <a:p>
            <a:pPr marL="368046" indent="-285750">
              <a:buFont typeface="Wingdings" panose="05000000000000000000" pitchFamily="2" charset="2"/>
              <a:buChar char="ü"/>
            </a:pPr>
            <a:r>
              <a:rPr lang="el-GR" sz="1800" dirty="0" smtClean="0"/>
              <a:t>ποιος </a:t>
            </a:r>
            <a:r>
              <a:rPr lang="el-GR" sz="1800" dirty="0"/>
              <a:t>είναι ο λόγος αγοράς του συγκεκριμένου προϊόντος (η </a:t>
            </a:r>
            <a:r>
              <a:rPr lang="el-GR" sz="1800" dirty="0" smtClean="0"/>
              <a:t>προδιαγραφή του </a:t>
            </a:r>
            <a:r>
              <a:rPr lang="el-GR" sz="1800" dirty="0"/>
              <a:t>προϊόντος)</a:t>
            </a:r>
          </a:p>
          <a:p>
            <a:pPr marL="368046" indent="-285750">
              <a:buFont typeface="Wingdings" panose="05000000000000000000" pitchFamily="2" charset="2"/>
              <a:buChar char="ü"/>
            </a:pPr>
            <a:r>
              <a:rPr lang="el-GR" sz="1800" dirty="0" smtClean="0"/>
              <a:t>αν </a:t>
            </a:r>
            <a:r>
              <a:rPr lang="el-GR" sz="1800" dirty="0"/>
              <a:t>προσφέρει αυτά που υπόσχεται (συμμόρφωση με την προδιαγραφή)</a:t>
            </a:r>
          </a:p>
          <a:p>
            <a:pPr marL="368046" indent="-285750">
              <a:buFont typeface="Wingdings" panose="05000000000000000000" pitchFamily="2" charset="2"/>
              <a:buChar char="ü"/>
            </a:pPr>
            <a:r>
              <a:rPr lang="el-GR" sz="1800" dirty="0" smtClean="0"/>
              <a:t>για </a:t>
            </a:r>
            <a:r>
              <a:rPr lang="el-GR" sz="1800" dirty="0"/>
              <a:t>πόσο καιρό θα μπορεί να το χρησιμοποιεί χωρίς να χρειαστεί επισκευή </a:t>
            </a:r>
            <a:r>
              <a:rPr lang="el-GR" sz="1800" dirty="0" smtClean="0"/>
              <a:t>ή αντικατάσταση </a:t>
            </a:r>
            <a:r>
              <a:rPr lang="el-GR" sz="1800" dirty="0"/>
              <a:t>(αξιοπιστία</a:t>
            </a:r>
            <a:r>
              <a:rPr lang="el-GR" sz="1800" dirty="0" smtClean="0"/>
              <a:t>)</a:t>
            </a:r>
          </a:p>
          <a:p>
            <a:pPr marL="368046" indent="-285750">
              <a:buFont typeface="Wingdings" panose="05000000000000000000" pitchFamily="2" charset="2"/>
              <a:buChar char="ü"/>
            </a:pPr>
            <a:r>
              <a:rPr lang="el-GR" sz="1800" dirty="0" smtClean="0"/>
              <a:t> αν θα έχει εξυπηρέτηση </a:t>
            </a:r>
            <a:r>
              <a:rPr lang="el-GR" sz="1800" dirty="0"/>
              <a:t>του προϊόντος μετά την </a:t>
            </a:r>
            <a:r>
              <a:rPr lang="el-GR" sz="1800" dirty="0" smtClean="0"/>
              <a:t>πώληση</a:t>
            </a:r>
            <a:endParaRPr lang="el-GR" sz="1800" dirty="0"/>
          </a:p>
          <a:p>
            <a:pPr marL="368046" indent="-285750">
              <a:buFont typeface="Wingdings" panose="05000000000000000000" pitchFamily="2" charset="2"/>
              <a:buChar char="ü"/>
            </a:pPr>
            <a:r>
              <a:rPr lang="el-GR" sz="1800" dirty="0" smtClean="0"/>
              <a:t>αν </a:t>
            </a:r>
            <a:r>
              <a:rPr lang="el-GR" sz="1800" dirty="0"/>
              <a:t>η τιμή του είναι καλή (σχέση αξίας-τιμής</a:t>
            </a:r>
            <a:r>
              <a:rPr lang="el-GR" sz="1800" dirty="0" smtClean="0"/>
              <a:t>)</a:t>
            </a:r>
          </a:p>
          <a:p>
            <a:pPr marL="368046" indent="-285750">
              <a:buFont typeface="Wingdings" panose="05000000000000000000" pitchFamily="2" charset="2"/>
              <a:buChar char="ü"/>
            </a:pPr>
            <a:r>
              <a:rPr lang="el-GR" sz="1800" dirty="0" smtClean="0"/>
              <a:t>Τα αισθητικά χαρακτηριστικά του </a:t>
            </a:r>
            <a:endParaRPr lang="el-GR" sz="1800" dirty="0"/>
          </a:p>
          <a:p>
            <a:pPr marL="368046" indent="-285750">
              <a:buFont typeface="Wingdings" panose="05000000000000000000" pitchFamily="2" charset="2"/>
              <a:buChar char="ü"/>
            </a:pPr>
            <a:r>
              <a:rPr lang="el-GR" sz="1800" dirty="0" smtClean="0"/>
              <a:t>πόσο </a:t>
            </a:r>
            <a:r>
              <a:rPr lang="el-GR" sz="1800" dirty="0"/>
              <a:t>γρήγορα μπορεί να το έχει (έγκαιρη παράδοση)</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10</a:t>
            </a:fld>
            <a:endParaRPr lang="en-US"/>
          </a:p>
        </p:txBody>
      </p:sp>
    </p:spTree>
    <p:extLst>
      <p:ext uri="{BB962C8B-B14F-4D97-AF65-F5344CB8AC3E}">
        <p14:creationId xmlns:p14="http://schemas.microsoft.com/office/powerpoint/2010/main" val="483612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Autofit/>
          </a:bodyPr>
          <a:lstStyle/>
          <a:p>
            <a:pPr algn="ctr"/>
            <a:r>
              <a:rPr lang="el-GR" sz="3200" b="1" dirty="0"/>
              <a:t>Μέθοδοι προσδιορισμού αναγκών</a:t>
            </a:r>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132856"/>
            <a:ext cx="8003232" cy="4725144"/>
          </a:xfrm>
        </p:spPr>
        <p:txBody>
          <a:bodyPr>
            <a:normAutofit/>
          </a:bodyPr>
          <a:lstStyle/>
          <a:p>
            <a:pPr marL="82296" indent="0">
              <a:buNone/>
            </a:pPr>
            <a:r>
              <a:rPr lang="el-GR" sz="1800" dirty="0"/>
              <a:t>Μερικές από τις πιο συνήθεις είναι οι εξής:</a:t>
            </a:r>
          </a:p>
          <a:p>
            <a:pPr marL="368046" indent="-285750">
              <a:buFont typeface="Wingdings" panose="05000000000000000000" pitchFamily="2" charset="2"/>
              <a:buChar char="Ø"/>
            </a:pPr>
            <a:r>
              <a:rPr lang="el-GR" sz="1800" dirty="0" smtClean="0"/>
              <a:t>Άμεση </a:t>
            </a:r>
            <a:r>
              <a:rPr lang="el-GR" sz="1800" dirty="0"/>
              <a:t>επικοινωνία για τις απορίες των πελατών από κατάλληλα καταρτισμένο προσωπικό της ενδιαφερομένης εταιρείας.</a:t>
            </a:r>
          </a:p>
          <a:p>
            <a:pPr marL="368046" indent="-285750">
              <a:buFont typeface="Wingdings" panose="05000000000000000000" pitchFamily="2" charset="2"/>
              <a:buChar char="Ø"/>
            </a:pPr>
            <a:r>
              <a:rPr lang="el-GR" sz="1800" dirty="0" smtClean="0"/>
              <a:t>Ειδικά </a:t>
            </a:r>
            <a:r>
              <a:rPr lang="el-GR" sz="1800" dirty="0"/>
              <a:t>έντυπα ή ερωτηματολόγια που βρίσκονται μέσα στα καταστήματα, </a:t>
            </a:r>
            <a:r>
              <a:rPr lang="el-GR" sz="1800" dirty="0" smtClean="0"/>
              <a:t>όπου οι </a:t>
            </a:r>
            <a:r>
              <a:rPr lang="el-GR" sz="1800" dirty="0"/>
              <a:t>πελάτες καλούνται να αξιολογήσουν τα προϊόντα μετά τη χρήση τους.</a:t>
            </a:r>
          </a:p>
          <a:p>
            <a:pPr marL="368046" indent="-285750">
              <a:buFont typeface="Wingdings" panose="05000000000000000000" pitchFamily="2" charset="2"/>
              <a:buChar char="Ø"/>
            </a:pPr>
            <a:r>
              <a:rPr lang="el-GR" sz="1800" dirty="0" smtClean="0"/>
              <a:t>Συστηματικές </a:t>
            </a:r>
            <a:r>
              <a:rPr lang="el-GR" sz="1800" dirty="0"/>
              <a:t>έρευνες με ερωτηματολόγια σε τακτά χρονικά διαστήματα.</a:t>
            </a:r>
          </a:p>
          <a:p>
            <a:pPr marL="368046" indent="-285750">
              <a:buFont typeface="Wingdings" panose="05000000000000000000" pitchFamily="2" charset="2"/>
              <a:buChar char="Ø"/>
            </a:pPr>
            <a:r>
              <a:rPr lang="el-GR" sz="1800" dirty="0" smtClean="0"/>
              <a:t>Ομάδες </a:t>
            </a:r>
            <a:r>
              <a:rPr lang="el-GR" sz="1800" dirty="0"/>
              <a:t>από αντιπροσωπευτικούς πελάτες (</a:t>
            </a:r>
            <a:r>
              <a:rPr lang="el-GR" sz="1800" dirty="0" err="1"/>
              <a:t>focus</a:t>
            </a:r>
            <a:r>
              <a:rPr lang="el-GR" sz="1800" dirty="0"/>
              <a:t> </a:t>
            </a:r>
            <a:r>
              <a:rPr lang="el-GR" sz="1800" dirty="0" err="1"/>
              <a:t>group</a:t>
            </a:r>
            <a:r>
              <a:rPr lang="el-GR" sz="1800" dirty="0"/>
              <a:t>), που με τη </a:t>
            </a:r>
            <a:r>
              <a:rPr lang="el-GR" sz="1800" dirty="0" smtClean="0"/>
              <a:t>βοήθεια ενός </a:t>
            </a:r>
            <a:r>
              <a:rPr lang="el-GR" sz="1800" dirty="0"/>
              <a:t>συντονιστή καταθέτουν τη γνώμη τους για προϊόντα ή παρεχόμενες υπηρεσίες.</a:t>
            </a:r>
          </a:p>
          <a:p>
            <a:pPr marL="368046" indent="-285750">
              <a:buFont typeface="Wingdings" panose="05000000000000000000" pitchFamily="2" charset="2"/>
              <a:buChar char="Ø"/>
            </a:pPr>
            <a:r>
              <a:rPr lang="el-GR" sz="1800" dirty="0" smtClean="0"/>
              <a:t>Επεξεργασία </a:t>
            </a:r>
            <a:r>
              <a:rPr lang="el-GR" sz="1800" dirty="0"/>
              <a:t>των παραπόνων των πελατών. </a:t>
            </a:r>
            <a:endParaRPr lang="el-GR" sz="1800" dirty="0" smtClean="0"/>
          </a:p>
          <a:p>
            <a:pPr marL="368046" indent="-285750">
              <a:buFont typeface="Wingdings" panose="05000000000000000000" pitchFamily="2" charset="2"/>
              <a:buChar char="Ø"/>
            </a:pPr>
            <a:r>
              <a:rPr lang="el-GR" sz="1800" dirty="0" smtClean="0"/>
              <a:t>Αξιοποίηση νέων τεχνολογιών πληροφορικής και τηλεπικοινωνιών επιτρέπουν στη διοίκηση να παρακολουθεί σε πραγματικό χρόνο τις πωλήσεις ενός είδους με άμεση σύνδεση με τα σημεία διάθεσης του αντλώντας πληροφορίες σχετικά με τις προτιμήσεις βάσει των αγορών τους αλλά και τη ζήτηση σε είδη και ποσότητες. </a:t>
            </a:r>
          </a:p>
          <a:p>
            <a:pPr marL="82296" indent="0">
              <a:buNone/>
            </a:pPr>
            <a:endParaRPr lang="el-GR" sz="1800"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11</a:t>
            </a:fld>
            <a:endParaRPr lang="en-US"/>
          </a:p>
        </p:txBody>
      </p:sp>
    </p:spTree>
    <p:extLst>
      <p:ext uri="{BB962C8B-B14F-4D97-AF65-F5344CB8AC3E}">
        <p14:creationId xmlns:p14="http://schemas.microsoft.com/office/powerpoint/2010/main" val="4078501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Autofit/>
          </a:bodyPr>
          <a:lstStyle/>
          <a:p>
            <a:pPr algn="ctr"/>
            <a:r>
              <a:rPr lang="el-GR" sz="3200" b="1" dirty="0"/>
              <a:t>Δείκτες Ικανοποίησης Πελατών</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12</a:t>
            </a:fld>
            <a:endParaRPr lang="en-US"/>
          </a:p>
        </p:txBody>
      </p:sp>
      <p:sp>
        <p:nvSpPr>
          <p:cNvPr id="4" name="Θέση περιεχομένου 3"/>
          <p:cNvSpPr>
            <a:spLocks noGrp="1"/>
          </p:cNvSpPr>
          <p:nvPr>
            <p:ph sz="half" idx="1"/>
          </p:nvPr>
        </p:nvSpPr>
        <p:spPr>
          <a:xfrm>
            <a:off x="457200" y="1988840"/>
            <a:ext cx="4038600" cy="4869160"/>
          </a:xfrm>
        </p:spPr>
        <p:txBody>
          <a:bodyPr>
            <a:normAutofit/>
          </a:bodyPr>
          <a:lstStyle/>
          <a:p>
            <a:r>
              <a:rPr lang="el-GR" b="1" dirty="0"/>
              <a:t>Το Σουηδικό Βαρόμετρο </a:t>
            </a:r>
            <a:r>
              <a:rPr lang="el-GR" b="1" dirty="0" smtClean="0"/>
              <a:t>Ικανοποίησης</a:t>
            </a:r>
          </a:p>
          <a:p>
            <a:pPr marL="109728" indent="0" algn="just">
              <a:buNone/>
            </a:pPr>
            <a:r>
              <a:rPr lang="el-GR" sz="1600" dirty="0" smtClean="0"/>
              <a:t>Τηλεφωνική έρευνα με </a:t>
            </a:r>
            <a:r>
              <a:rPr lang="el-GR" sz="1600" dirty="0"/>
              <a:t>ερωτηματολόγια σε δείγμα 25.000 καταναλωτών. </a:t>
            </a:r>
            <a:r>
              <a:rPr lang="el-GR" sz="1600" dirty="0" smtClean="0"/>
              <a:t>5 κλάδους </a:t>
            </a:r>
            <a:r>
              <a:rPr lang="el-GR" sz="1600" dirty="0"/>
              <a:t>της Σουηδικής οικονομίας, </a:t>
            </a:r>
            <a:r>
              <a:rPr lang="el-GR" sz="1600" dirty="0" smtClean="0"/>
              <a:t>που καλύπτει </a:t>
            </a:r>
            <a:r>
              <a:rPr lang="el-GR" sz="1600" dirty="0"/>
              <a:t>το 70% του κύκλου εργασιών του κάθε κλάδου με τις υποδιαιρέσεις του </a:t>
            </a:r>
            <a:endParaRPr lang="el-GR" sz="1600" dirty="0" smtClean="0"/>
          </a:p>
          <a:p>
            <a:pPr marL="109728" indent="0" algn="just">
              <a:buNone/>
            </a:pPr>
            <a:endParaRPr lang="el-GR" sz="1600" dirty="0" smtClean="0"/>
          </a:p>
          <a:p>
            <a:pPr marL="109728" indent="0" algn="just">
              <a:buNone/>
            </a:pPr>
            <a:r>
              <a:rPr lang="el-GR" sz="1600" dirty="0" smtClean="0"/>
              <a:t>Ο </a:t>
            </a:r>
            <a:r>
              <a:rPr lang="el-GR" sz="1600" dirty="0"/>
              <a:t>δείκτης δίνει </a:t>
            </a:r>
            <a:r>
              <a:rPr lang="el-GR" sz="1600" dirty="0" smtClean="0"/>
              <a:t>στοιχεία:</a:t>
            </a:r>
          </a:p>
          <a:p>
            <a:pPr marL="109728" indent="0" algn="just">
              <a:buNone/>
            </a:pPr>
            <a:r>
              <a:rPr lang="el-GR" sz="1600" dirty="0"/>
              <a:t>-</a:t>
            </a:r>
            <a:r>
              <a:rPr lang="el-GR" sz="1600" dirty="0" smtClean="0"/>
              <a:t> </a:t>
            </a:r>
            <a:r>
              <a:rPr lang="el-GR" sz="1600" dirty="0"/>
              <a:t>για το επίπεδο ικανοποίησης </a:t>
            </a:r>
            <a:r>
              <a:rPr lang="el-GR" sz="1600" dirty="0" smtClean="0"/>
              <a:t>από τα προϊόντα </a:t>
            </a:r>
            <a:r>
              <a:rPr lang="el-GR" sz="1600" dirty="0"/>
              <a:t>των επιμέρους κλάδων αλλά και για τα προϊόντα μέσα στον ίδιο κλάδο.</a:t>
            </a:r>
          </a:p>
          <a:p>
            <a:pPr marL="109728" indent="0" algn="just">
              <a:buNone/>
            </a:pPr>
            <a:r>
              <a:rPr lang="el-GR" sz="1600" dirty="0" smtClean="0"/>
              <a:t>- για </a:t>
            </a:r>
            <a:r>
              <a:rPr lang="el-GR" sz="1600" dirty="0"/>
              <a:t>τις αλλαγές σε βάθος χρόνου της κλίμακας ικανοποίησης τόσο για τις επιχειρήσεις όσο και για τους κλάδους που </a:t>
            </a:r>
            <a:r>
              <a:rPr lang="el-GR" sz="1600" dirty="0" smtClean="0"/>
              <a:t>δραστηριοποιούνται σε </a:t>
            </a:r>
            <a:r>
              <a:rPr lang="el-GR" sz="1600" dirty="0"/>
              <a:t>εθνικό επίπεδο</a:t>
            </a:r>
          </a:p>
        </p:txBody>
      </p:sp>
      <p:sp>
        <p:nvSpPr>
          <p:cNvPr id="7" name="Θέση περιεχομένου 3"/>
          <p:cNvSpPr>
            <a:spLocks noGrp="1"/>
          </p:cNvSpPr>
          <p:nvPr>
            <p:ph sz="half" idx="1"/>
          </p:nvPr>
        </p:nvSpPr>
        <p:spPr>
          <a:xfrm>
            <a:off x="4880624" y="1818672"/>
            <a:ext cx="4038600" cy="5039328"/>
          </a:xfrm>
        </p:spPr>
        <p:txBody>
          <a:bodyPr>
            <a:normAutofit fontScale="92500" lnSpcReduction="10000"/>
          </a:bodyPr>
          <a:lstStyle/>
          <a:p>
            <a:r>
              <a:rPr lang="el-GR" b="1" dirty="0"/>
              <a:t>Ο Αμερικανικός Δείκτης Ικανοποίησης Πελατών (ACSI</a:t>
            </a:r>
            <a:r>
              <a:rPr lang="el-GR" b="1" dirty="0" smtClean="0"/>
              <a:t>)</a:t>
            </a:r>
          </a:p>
          <a:p>
            <a:pPr marL="109728" indent="0" algn="just">
              <a:buNone/>
            </a:pPr>
            <a:r>
              <a:rPr lang="el-GR" sz="1600" dirty="0" smtClean="0"/>
              <a:t>Καταγράφει </a:t>
            </a:r>
            <a:r>
              <a:rPr lang="el-GR" sz="1600" dirty="0"/>
              <a:t>τις προσδοκίες των καταναλωτών -την αντιλαμβανόμενη ποιότητα και την αντιλαμβανόμενη</a:t>
            </a:r>
          </a:p>
          <a:p>
            <a:pPr marL="109728" indent="0" algn="just">
              <a:buNone/>
            </a:pPr>
            <a:r>
              <a:rPr lang="el-GR" sz="1600" dirty="0"/>
              <a:t>αξία- και την ικανοποίηση των </a:t>
            </a:r>
            <a:r>
              <a:rPr lang="el-GR" sz="1600" dirty="0" smtClean="0"/>
              <a:t>πελατών. </a:t>
            </a:r>
          </a:p>
          <a:p>
            <a:pPr marL="109728" indent="0">
              <a:buNone/>
            </a:pPr>
            <a:endParaRPr lang="el-GR" sz="1600" dirty="0" smtClean="0"/>
          </a:p>
          <a:p>
            <a:pPr marL="109728" indent="0" algn="just">
              <a:buNone/>
            </a:pPr>
            <a:r>
              <a:rPr lang="el-GR" sz="1600" dirty="0" smtClean="0"/>
              <a:t>Η </a:t>
            </a:r>
            <a:r>
              <a:rPr lang="el-GR" sz="1600" dirty="0"/>
              <a:t>ικανοποίηση προσδιορίζεται από τα παράπονα και από την πίστη για το συγκεκριμένο προϊόν. Οι 2</a:t>
            </a:r>
            <a:r>
              <a:rPr lang="el-GR" sz="1600" dirty="0" smtClean="0"/>
              <a:t> </a:t>
            </a:r>
            <a:r>
              <a:rPr lang="el-GR" sz="1600" dirty="0"/>
              <a:t>παράμετροι (πίστη και παράπονα) </a:t>
            </a:r>
            <a:r>
              <a:rPr lang="el-GR" sz="1600" dirty="0" err="1"/>
              <a:t>ποσοτικοποιούνται</a:t>
            </a:r>
            <a:r>
              <a:rPr lang="el-GR" sz="1600" dirty="0"/>
              <a:t> </a:t>
            </a:r>
            <a:r>
              <a:rPr lang="el-GR" sz="1600" dirty="0" smtClean="0"/>
              <a:t>και εξάγονται </a:t>
            </a:r>
            <a:r>
              <a:rPr lang="el-GR" sz="1600" dirty="0"/>
              <a:t>στοιχεία σχετικά με: </a:t>
            </a:r>
            <a:endParaRPr lang="el-GR" sz="1600" dirty="0" smtClean="0"/>
          </a:p>
          <a:p>
            <a:pPr marL="452628" indent="-342900" algn="just">
              <a:buAutoNum type="arabicParenR"/>
            </a:pPr>
            <a:r>
              <a:rPr lang="el-GR" sz="1600" dirty="0" smtClean="0"/>
              <a:t>την </a:t>
            </a:r>
            <a:r>
              <a:rPr lang="el-GR" sz="1600" b="1" dirty="0"/>
              <a:t>ανοχή στις αυξήσεις των τιμών </a:t>
            </a:r>
            <a:r>
              <a:rPr lang="el-GR" sz="1600" dirty="0" smtClean="0"/>
              <a:t>και</a:t>
            </a:r>
          </a:p>
          <a:p>
            <a:pPr marL="452628" indent="-342900" algn="just">
              <a:buAutoNum type="arabicParenR"/>
            </a:pPr>
            <a:r>
              <a:rPr lang="el-GR" sz="1600" dirty="0"/>
              <a:t>τ</a:t>
            </a:r>
            <a:r>
              <a:rPr lang="el-GR" sz="1600" dirty="0" smtClean="0"/>
              <a:t>ον δείκτη </a:t>
            </a:r>
            <a:r>
              <a:rPr lang="el-GR" sz="1600" b="1" dirty="0" err="1"/>
              <a:t>διατηρησιμότητας</a:t>
            </a:r>
            <a:r>
              <a:rPr lang="el-GR" sz="1600" dirty="0"/>
              <a:t>, δηλαδή τον χρόνο που ο πελάτης κάνει χρήση του προϊόντος χωρίς διακοπή. </a:t>
            </a:r>
            <a:endParaRPr lang="el-GR" sz="1600" dirty="0" smtClean="0"/>
          </a:p>
          <a:p>
            <a:pPr marL="109728" indent="0" algn="just">
              <a:buNone/>
            </a:pPr>
            <a:r>
              <a:rPr lang="el-GR" sz="1600" dirty="0" smtClean="0"/>
              <a:t>Το </a:t>
            </a:r>
            <a:r>
              <a:rPr lang="el-GR" sz="1600" dirty="0"/>
              <a:t>μοντέλο εφαρμόζεται σε βιομηχανικούς κλάδους, επιχειρήσεις, δημόσιες υπηρεσίες και υπηρεσίες τοπικής αυτοδιοίκησης.</a:t>
            </a:r>
          </a:p>
        </p:txBody>
      </p:sp>
    </p:spTree>
    <p:extLst>
      <p:ext uri="{BB962C8B-B14F-4D97-AF65-F5344CB8AC3E}">
        <p14:creationId xmlns:p14="http://schemas.microsoft.com/office/powerpoint/2010/main" val="2659582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539552" y="1118844"/>
            <a:ext cx="8229600" cy="485800"/>
          </a:xfrm>
        </p:spPr>
        <p:txBody>
          <a:bodyPr>
            <a:noAutofit/>
          </a:bodyPr>
          <a:lstStyle/>
          <a:p>
            <a:pPr algn="ctr"/>
            <a:r>
              <a:rPr lang="el-GR" sz="3200" b="1" dirty="0"/>
              <a:t>Δείκτες Ικανοποίησης Πελατών</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13</a:t>
            </a:fld>
            <a:endParaRPr lang="en-US"/>
          </a:p>
        </p:txBody>
      </p:sp>
      <p:sp>
        <p:nvSpPr>
          <p:cNvPr id="4" name="Θέση περιεχομένου 3"/>
          <p:cNvSpPr>
            <a:spLocks noGrp="1"/>
          </p:cNvSpPr>
          <p:nvPr>
            <p:ph sz="half" idx="1"/>
          </p:nvPr>
        </p:nvSpPr>
        <p:spPr>
          <a:xfrm>
            <a:off x="922888" y="2063560"/>
            <a:ext cx="7632848" cy="5157192"/>
          </a:xfrm>
        </p:spPr>
        <p:txBody>
          <a:bodyPr>
            <a:normAutofit/>
          </a:bodyPr>
          <a:lstStyle/>
          <a:p>
            <a:r>
              <a:rPr lang="el-GR" b="1" dirty="0"/>
              <a:t>Ο Ευρωπαϊκός Δείκτης Ικανοποίησης Πελατών (European </a:t>
            </a:r>
            <a:r>
              <a:rPr lang="el-GR" b="1" dirty="0" err="1" smtClean="0"/>
              <a:t>Customer</a:t>
            </a:r>
            <a:r>
              <a:rPr lang="el-GR" b="1" dirty="0" smtClean="0"/>
              <a:t> </a:t>
            </a:r>
            <a:r>
              <a:rPr lang="el-GR" b="1" dirty="0" err="1" smtClean="0"/>
              <a:t>Satisfaction</a:t>
            </a:r>
            <a:r>
              <a:rPr lang="el-GR" b="1" dirty="0" smtClean="0"/>
              <a:t> </a:t>
            </a:r>
            <a:r>
              <a:rPr lang="el-GR" b="1" dirty="0" err="1"/>
              <a:t>Index</a:t>
            </a:r>
            <a:r>
              <a:rPr lang="el-GR" b="1" dirty="0"/>
              <a:t> ECSI</a:t>
            </a:r>
            <a:r>
              <a:rPr lang="el-GR" b="1" dirty="0" smtClean="0"/>
              <a:t>)</a:t>
            </a:r>
          </a:p>
          <a:p>
            <a:endParaRPr lang="el-GR" sz="1600" b="1" dirty="0"/>
          </a:p>
          <a:p>
            <a:pPr marL="109728" indent="0">
              <a:buNone/>
            </a:pPr>
            <a:r>
              <a:rPr lang="el-GR" sz="1600" dirty="0"/>
              <a:t>Αντιλαμβανόμενη Αξία, Προσδοκίες Πελάτη, Ικανοποίηση Πελάτη με σχέσεις αιτίας </a:t>
            </a:r>
            <a:r>
              <a:rPr lang="el-GR" sz="1600" dirty="0" smtClean="0"/>
              <a:t>– αποτελέσματος</a:t>
            </a:r>
          </a:p>
          <a:p>
            <a:pPr marL="109728" indent="0">
              <a:buNone/>
            </a:pPr>
            <a:r>
              <a:rPr lang="el-GR" sz="1600" dirty="0" smtClean="0"/>
              <a:t>Από </a:t>
            </a:r>
            <a:r>
              <a:rPr lang="el-GR" sz="1600" dirty="0"/>
              <a:t>τη μελέτη των ερευνών και την ανάλυση των συμπερασμάτων προκύπτουν στοιχεία για:</a:t>
            </a:r>
          </a:p>
          <a:p>
            <a:r>
              <a:rPr lang="el-GR" sz="1600" dirty="0" smtClean="0"/>
              <a:t>Την </a:t>
            </a:r>
            <a:r>
              <a:rPr lang="el-GR" sz="1600" dirty="0"/>
              <a:t>καλύτερη επικοινωνία με τους πελάτες.</a:t>
            </a:r>
          </a:p>
          <a:p>
            <a:r>
              <a:rPr lang="el-GR" sz="1600" dirty="0" smtClean="0"/>
              <a:t>Ευκαιρίες </a:t>
            </a:r>
            <a:r>
              <a:rPr lang="el-GR" sz="1600" dirty="0"/>
              <a:t>για αλλαγές στη στρατηγική, πολιτική και φιλοσοφία της.</a:t>
            </a:r>
          </a:p>
          <a:p>
            <a:r>
              <a:rPr lang="el-GR" sz="1600" dirty="0" smtClean="0"/>
              <a:t>Τη </a:t>
            </a:r>
            <a:r>
              <a:rPr lang="el-GR" sz="1600" dirty="0"/>
              <a:t>σύγκριση με τους ανταγωνιστές της (παρέχει στοιχεία για την ανάλυση του</a:t>
            </a:r>
          </a:p>
          <a:p>
            <a:r>
              <a:rPr lang="el-GR" sz="1600" dirty="0"/>
              <a:t>εσωτερικού και εξωτερικού της περιβάλλοντος).</a:t>
            </a:r>
          </a:p>
          <a:p>
            <a:r>
              <a:rPr lang="el-GR" sz="1600" dirty="0" smtClean="0"/>
              <a:t>Δημιουργεί </a:t>
            </a:r>
            <a:r>
              <a:rPr lang="el-GR" sz="1600" dirty="0"/>
              <a:t>μια πηγή πληροφοριών για τις δραστηριότητες στους επιχειρησιακούς κλάδους (</a:t>
            </a:r>
            <a:r>
              <a:rPr lang="el-GR" sz="1600" dirty="0" err="1"/>
              <a:t>benchmarking</a:t>
            </a:r>
            <a:r>
              <a:rPr lang="el-GR" sz="1600" dirty="0"/>
              <a:t>). </a:t>
            </a:r>
          </a:p>
        </p:txBody>
      </p:sp>
    </p:spTree>
    <p:extLst>
      <p:ext uri="{BB962C8B-B14F-4D97-AF65-F5344CB8AC3E}">
        <p14:creationId xmlns:p14="http://schemas.microsoft.com/office/powerpoint/2010/main" val="3277220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983996"/>
            <a:ext cx="8229600" cy="485800"/>
          </a:xfrm>
        </p:spPr>
        <p:txBody>
          <a:bodyPr>
            <a:noAutofit/>
          </a:bodyPr>
          <a:lstStyle/>
          <a:p>
            <a:pPr algn="ctr"/>
            <a:r>
              <a:rPr lang="el-GR" sz="3200" b="1" dirty="0"/>
              <a:t>Δείκτες Ικανοποίησης Πελατών</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14</a:t>
            </a:fld>
            <a:endParaRPr lang="en-US"/>
          </a:p>
        </p:txBody>
      </p:sp>
      <p:sp>
        <p:nvSpPr>
          <p:cNvPr id="7" name="Θέση περιεχομένου 3"/>
          <p:cNvSpPr>
            <a:spLocks noGrp="1"/>
          </p:cNvSpPr>
          <p:nvPr>
            <p:ph sz="half" idx="1"/>
          </p:nvPr>
        </p:nvSpPr>
        <p:spPr>
          <a:xfrm>
            <a:off x="457200" y="2044372"/>
            <a:ext cx="8462024" cy="4490648"/>
          </a:xfrm>
        </p:spPr>
        <p:txBody>
          <a:bodyPr>
            <a:normAutofit/>
          </a:bodyPr>
          <a:lstStyle/>
          <a:p>
            <a:r>
              <a:rPr lang="pt-BR" b="1" dirty="0"/>
              <a:t>Το μοντέλο SERVQUAL (SER-vice QUAL-ity</a:t>
            </a:r>
            <a:r>
              <a:rPr lang="pt-BR" b="1" dirty="0" smtClean="0"/>
              <a:t>)</a:t>
            </a:r>
            <a:endParaRPr lang="el-GR" b="1" dirty="0" smtClean="0"/>
          </a:p>
          <a:p>
            <a:pPr marL="109728" indent="0">
              <a:buNone/>
            </a:pPr>
            <a:r>
              <a:rPr lang="en-US" sz="1400" dirty="0"/>
              <a:t>Valarie </a:t>
            </a:r>
            <a:r>
              <a:rPr lang="el-GR" sz="1400" dirty="0" smtClean="0"/>
              <a:t>Α. </a:t>
            </a:r>
            <a:r>
              <a:rPr lang="en-US" sz="1400" dirty="0" err="1" smtClean="0"/>
              <a:t>Zeithaml</a:t>
            </a:r>
            <a:r>
              <a:rPr lang="en-US" sz="1400" dirty="0"/>
              <a:t>, </a:t>
            </a:r>
            <a:r>
              <a:rPr lang="el-GR" sz="1400" dirty="0"/>
              <a:t>Α. </a:t>
            </a:r>
            <a:r>
              <a:rPr lang="en-US" sz="1400" dirty="0" err="1"/>
              <a:t>Parasuraman</a:t>
            </a:r>
            <a:r>
              <a:rPr lang="en-US" sz="1400" dirty="0"/>
              <a:t> </a:t>
            </a:r>
            <a:r>
              <a:rPr lang="el-GR" sz="1400" dirty="0"/>
              <a:t>και </a:t>
            </a:r>
            <a:r>
              <a:rPr lang="en-US" sz="1400" dirty="0"/>
              <a:t>Leonard L. </a:t>
            </a:r>
            <a:r>
              <a:rPr lang="en-US" sz="1400" dirty="0" smtClean="0"/>
              <a:t>Berry</a:t>
            </a:r>
            <a:r>
              <a:rPr lang="el-GR" sz="1400" dirty="0" smtClean="0"/>
              <a:t>(1985)</a:t>
            </a:r>
          </a:p>
          <a:p>
            <a:pPr marL="109728" indent="0">
              <a:buNone/>
            </a:pPr>
            <a:endParaRPr lang="el-GR" sz="1400" dirty="0" smtClean="0"/>
          </a:p>
          <a:p>
            <a:pPr marL="109728" indent="0">
              <a:buNone/>
            </a:pPr>
            <a:r>
              <a:rPr lang="el-GR" sz="1600" dirty="0" smtClean="0"/>
              <a:t>Εργαλείο </a:t>
            </a:r>
            <a:r>
              <a:rPr lang="el-GR" sz="1600" dirty="0"/>
              <a:t>μέτρησης </a:t>
            </a:r>
            <a:r>
              <a:rPr lang="el-GR" sz="1600" dirty="0" smtClean="0"/>
              <a:t>της αντίληψης </a:t>
            </a:r>
            <a:r>
              <a:rPr lang="el-GR" sz="1600" dirty="0"/>
              <a:t>των καταναλωτών για την ποιότητα των υπηρεσιών και χρησιμοποιείται ευρέως από οργανισμούς παροχής </a:t>
            </a:r>
            <a:r>
              <a:rPr lang="el-GR" sz="1600" dirty="0" smtClean="0"/>
              <a:t>υπηρεσιών</a:t>
            </a:r>
          </a:p>
          <a:p>
            <a:pPr marL="109728" indent="0">
              <a:buNone/>
            </a:pPr>
            <a:r>
              <a:rPr lang="el-GR" sz="1600" dirty="0"/>
              <a:t>5 </a:t>
            </a:r>
            <a:r>
              <a:rPr lang="el-GR" sz="1600" dirty="0" smtClean="0"/>
              <a:t>καθοριστικοί </a:t>
            </a:r>
            <a:r>
              <a:rPr lang="el-GR" sz="1600" dirty="0"/>
              <a:t>παράγοντες που</a:t>
            </a:r>
          </a:p>
          <a:p>
            <a:pPr marL="109728" indent="0">
              <a:buNone/>
            </a:pPr>
            <a:r>
              <a:rPr lang="el-GR" sz="1600" dirty="0"/>
              <a:t>διαμορφώνουν την αντίληψη των πελατών για την ποιότητα:</a:t>
            </a:r>
          </a:p>
          <a:p>
            <a:pPr marL="109728" indent="0">
              <a:buNone/>
            </a:pPr>
            <a:r>
              <a:rPr lang="el-GR" sz="1600" dirty="0"/>
              <a:t>1. </a:t>
            </a:r>
            <a:r>
              <a:rPr lang="el-GR" sz="1600" b="1" dirty="0" err="1"/>
              <a:t>Απτότητα</a:t>
            </a:r>
            <a:r>
              <a:rPr lang="el-GR" sz="1600" b="1" dirty="0"/>
              <a:t>/υλικά στοιχεία </a:t>
            </a:r>
            <a:r>
              <a:rPr lang="el-GR" sz="1600" dirty="0"/>
              <a:t>(</a:t>
            </a:r>
            <a:r>
              <a:rPr lang="el-GR" sz="1600" dirty="0" err="1"/>
              <a:t>tangibleness</a:t>
            </a:r>
            <a:r>
              <a:rPr lang="el-GR" sz="1600" dirty="0"/>
              <a:t>). Εξετάζεται ο εξοπλισμός της επιχείρησης και η εικόνα και συμπεριφορά του προσωπικού.</a:t>
            </a:r>
          </a:p>
          <a:p>
            <a:pPr marL="109728" indent="0">
              <a:buNone/>
            </a:pPr>
            <a:r>
              <a:rPr lang="el-GR" sz="1600" dirty="0"/>
              <a:t>2. </a:t>
            </a:r>
            <a:r>
              <a:rPr lang="el-GR" sz="1600" b="1" dirty="0"/>
              <a:t>Αξιοπιστία</a:t>
            </a:r>
            <a:r>
              <a:rPr lang="el-GR" sz="1600" dirty="0"/>
              <a:t> (</a:t>
            </a:r>
            <a:r>
              <a:rPr lang="el-GR" sz="1600" dirty="0" err="1"/>
              <a:t>reliability</a:t>
            </a:r>
            <a:r>
              <a:rPr lang="el-GR" sz="1600" dirty="0"/>
              <a:t>). Η παροχή υπηρεσιών με αξιοπιστία, ποιότητα </a:t>
            </a:r>
            <a:r>
              <a:rPr lang="el-GR" sz="1600" dirty="0" smtClean="0"/>
              <a:t>και τήρηση </a:t>
            </a:r>
            <a:r>
              <a:rPr lang="el-GR" sz="1600" dirty="0"/>
              <a:t>των χρονικών ορίων.</a:t>
            </a:r>
          </a:p>
          <a:p>
            <a:pPr marL="109728" indent="0">
              <a:buNone/>
            </a:pPr>
            <a:r>
              <a:rPr lang="el-GR" sz="1600" dirty="0"/>
              <a:t>3. </a:t>
            </a:r>
            <a:r>
              <a:rPr lang="el-GR" sz="1600" b="1" dirty="0"/>
              <a:t>Ανταπόκριση</a:t>
            </a:r>
            <a:r>
              <a:rPr lang="el-GR" sz="1600" dirty="0"/>
              <a:t> (</a:t>
            </a:r>
            <a:r>
              <a:rPr lang="el-GR" sz="1600" dirty="0" err="1"/>
              <a:t>responsiveness</a:t>
            </a:r>
            <a:r>
              <a:rPr lang="el-GR" sz="1600" dirty="0"/>
              <a:t>). Η πρόθυμη συμπεριφορά του </a:t>
            </a:r>
            <a:r>
              <a:rPr lang="el-GR" sz="1600" dirty="0" smtClean="0"/>
              <a:t>προσωπικού στην </a:t>
            </a:r>
            <a:r>
              <a:rPr lang="el-GR" sz="1600" dirty="0"/>
              <a:t>άμεση εξυπηρέτηση των αναγκών του πελάτη.</a:t>
            </a:r>
          </a:p>
          <a:p>
            <a:pPr marL="109728" indent="0">
              <a:buNone/>
            </a:pPr>
            <a:r>
              <a:rPr lang="el-GR" sz="1600" dirty="0"/>
              <a:t>4. </a:t>
            </a:r>
            <a:r>
              <a:rPr lang="el-GR" sz="1600" b="1" dirty="0"/>
              <a:t>Ασφάλεια</a:t>
            </a:r>
            <a:r>
              <a:rPr lang="el-GR" sz="1600" dirty="0"/>
              <a:t> (</a:t>
            </a:r>
            <a:r>
              <a:rPr lang="el-GR" sz="1600" dirty="0" err="1"/>
              <a:t>assurance</a:t>
            </a:r>
            <a:r>
              <a:rPr lang="el-GR" sz="1600" dirty="0"/>
              <a:t>).</a:t>
            </a:r>
          </a:p>
          <a:p>
            <a:pPr marL="109728" indent="0">
              <a:buNone/>
            </a:pPr>
            <a:r>
              <a:rPr lang="el-GR" sz="1600" dirty="0"/>
              <a:t>5. </a:t>
            </a:r>
            <a:r>
              <a:rPr lang="el-GR" sz="1600" b="1" dirty="0"/>
              <a:t>Συναισθηματική κατανόηση </a:t>
            </a:r>
            <a:r>
              <a:rPr lang="el-GR" sz="1600" dirty="0"/>
              <a:t>(</a:t>
            </a:r>
            <a:r>
              <a:rPr lang="el-GR" sz="1600" dirty="0" err="1"/>
              <a:t>empathy</a:t>
            </a:r>
            <a:r>
              <a:rPr lang="el-GR" sz="1600" dirty="0"/>
              <a:t>).</a:t>
            </a:r>
            <a:endParaRPr lang="el-GR" sz="1600" dirty="0" smtClean="0"/>
          </a:p>
        </p:txBody>
      </p:sp>
    </p:spTree>
    <p:extLst>
      <p:ext uri="{BB962C8B-B14F-4D97-AF65-F5344CB8AC3E}">
        <p14:creationId xmlns:p14="http://schemas.microsoft.com/office/powerpoint/2010/main" val="334326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983996"/>
            <a:ext cx="8229600" cy="485800"/>
          </a:xfrm>
        </p:spPr>
        <p:txBody>
          <a:bodyPr>
            <a:noAutofit/>
          </a:bodyPr>
          <a:lstStyle/>
          <a:p>
            <a:pPr algn="ctr"/>
            <a:r>
              <a:rPr lang="el-GR" sz="3200" b="1" dirty="0"/>
              <a:t> Πώς εκτιμάμε την ποιότητα σε ένα προϊόν και πώς σε </a:t>
            </a:r>
            <a:r>
              <a:rPr lang="el-GR" sz="3200" b="1" dirty="0" smtClean="0"/>
              <a:t>μια υπηρεσία</a:t>
            </a:r>
            <a:r>
              <a:rPr lang="el-GR" sz="3200" b="1" dirty="0"/>
              <a:t>;</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15</a:t>
            </a:fld>
            <a:endParaRPr lang="en-US"/>
          </a:p>
        </p:txBody>
      </p:sp>
      <p:sp>
        <p:nvSpPr>
          <p:cNvPr id="7" name="Θέση περιεχομένου 3"/>
          <p:cNvSpPr>
            <a:spLocks noGrp="1"/>
          </p:cNvSpPr>
          <p:nvPr>
            <p:ph sz="half" idx="1"/>
          </p:nvPr>
        </p:nvSpPr>
        <p:spPr>
          <a:xfrm>
            <a:off x="457200" y="2044372"/>
            <a:ext cx="8462024" cy="4490648"/>
          </a:xfrm>
        </p:spPr>
        <p:txBody>
          <a:bodyPr>
            <a:normAutofit fontScale="92500" lnSpcReduction="20000"/>
          </a:bodyPr>
          <a:lstStyle/>
          <a:p>
            <a:pPr marL="109728" indent="0">
              <a:buNone/>
            </a:pPr>
            <a:r>
              <a:rPr lang="el-GR" sz="1700" dirty="0"/>
              <a:t>Μια επιχείρηση παροχής υπηρεσιών πρακτικά προσφέρει μια υπηρεσία η οποία συνήθως περιλαμβάνει τα ακόλουθα:</a:t>
            </a:r>
          </a:p>
          <a:p>
            <a:pPr marL="109728" indent="0">
              <a:buNone/>
            </a:pPr>
            <a:r>
              <a:rPr lang="el-GR" sz="1700" dirty="0"/>
              <a:t>1. την </a:t>
            </a:r>
            <a:r>
              <a:rPr lang="el-GR" sz="1700" b="1" dirty="0"/>
              <a:t>άμεση υπηρεσία </a:t>
            </a:r>
            <a:r>
              <a:rPr lang="el-GR" sz="1700" dirty="0"/>
              <a:t>για την οποία ουσιαστικά λειτουργεί η επιχείρηση,</a:t>
            </a:r>
          </a:p>
          <a:p>
            <a:pPr marL="109728" indent="0">
              <a:buNone/>
            </a:pPr>
            <a:r>
              <a:rPr lang="el-GR" sz="1700" dirty="0"/>
              <a:t>2. τα </a:t>
            </a:r>
            <a:r>
              <a:rPr lang="el-GR" sz="1700" b="1" dirty="0"/>
              <a:t>συνοδευτικά προϊόντα </a:t>
            </a:r>
            <a:r>
              <a:rPr lang="el-GR" sz="1700" dirty="0"/>
              <a:t>που απαιτούνται για την παροχή της υπηρεσίας,</a:t>
            </a:r>
          </a:p>
          <a:p>
            <a:pPr marL="109728" indent="0">
              <a:buNone/>
            </a:pPr>
            <a:r>
              <a:rPr lang="el-GR" sz="1700" dirty="0"/>
              <a:t>3. τις </a:t>
            </a:r>
            <a:r>
              <a:rPr lang="el-GR" sz="1700" b="1" dirty="0"/>
              <a:t>έμμεσες υπηρεσίες </a:t>
            </a:r>
            <a:r>
              <a:rPr lang="el-GR" sz="1700" dirty="0"/>
              <a:t>που παρέχονται ως ψυχολογική ικανοποίηση των</a:t>
            </a:r>
          </a:p>
          <a:p>
            <a:pPr marL="109728" indent="0">
              <a:buNone/>
            </a:pPr>
            <a:r>
              <a:rPr lang="el-GR" sz="1700" dirty="0"/>
              <a:t>πελατών</a:t>
            </a:r>
            <a:r>
              <a:rPr lang="el-GR" sz="1700" dirty="0" smtClean="0"/>
              <a:t>.</a:t>
            </a:r>
          </a:p>
          <a:p>
            <a:pPr marL="109728" indent="0">
              <a:buNone/>
            </a:pPr>
            <a:endParaRPr lang="el-GR" sz="1600" dirty="0"/>
          </a:p>
          <a:p>
            <a:pPr marL="109728" indent="0">
              <a:buNone/>
            </a:pPr>
            <a:r>
              <a:rPr lang="el-GR" b="1" dirty="0"/>
              <a:t>Παράδειγμα μιας </a:t>
            </a:r>
            <a:r>
              <a:rPr lang="el-GR" b="1" dirty="0" smtClean="0"/>
              <a:t>καφετέριας</a:t>
            </a:r>
          </a:p>
          <a:p>
            <a:pPr>
              <a:buFont typeface="Wingdings" panose="05000000000000000000" pitchFamily="2" charset="2"/>
              <a:buChar char="Ø"/>
            </a:pPr>
            <a:r>
              <a:rPr lang="el-GR" dirty="0"/>
              <a:t>Η </a:t>
            </a:r>
            <a:r>
              <a:rPr lang="el-GR" b="1" dirty="0"/>
              <a:t>άμεση υπηρεσία </a:t>
            </a:r>
            <a:r>
              <a:rPr lang="el-GR" dirty="0"/>
              <a:t>είναι η παροχή καφέ και άλλου είδους προϊόντων ανάλογα με τον κατάλογο της καφετέριας.</a:t>
            </a:r>
          </a:p>
          <a:p>
            <a:pPr>
              <a:buFont typeface="Wingdings" panose="05000000000000000000" pitchFamily="2" charset="2"/>
              <a:buChar char="Ø"/>
            </a:pPr>
            <a:r>
              <a:rPr lang="el-GR" dirty="0" smtClean="0"/>
              <a:t>Τα </a:t>
            </a:r>
            <a:r>
              <a:rPr lang="el-GR" b="1" dirty="0"/>
              <a:t>συνοδευτικά προϊόντα </a:t>
            </a:r>
            <a:r>
              <a:rPr lang="el-GR" dirty="0"/>
              <a:t>είναι η επίπλωση και η διακόσμηση του </a:t>
            </a:r>
            <a:r>
              <a:rPr lang="el-GR" dirty="0" smtClean="0"/>
              <a:t>χώρου, η </a:t>
            </a:r>
            <a:r>
              <a:rPr lang="el-GR" dirty="0"/>
              <a:t>ποιότητα και η καθαριότητα των σκευών που χρησιμοποιούνται για </a:t>
            </a:r>
            <a:r>
              <a:rPr lang="el-GR" dirty="0" smtClean="0"/>
              <a:t>την παροχή </a:t>
            </a:r>
            <a:r>
              <a:rPr lang="el-GR" dirty="0"/>
              <a:t>του καφέ και λοιπών προϊόντων, η μουσική ή και άλλα μέσα </a:t>
            </a:r>
            <a:r>
              <a:rPr lang="el-GR" dirty="0" smtClean="0"/>
              <a:t>που χρησιμοποιούνται </a:t>
            </a:r>
            <a:r>
              <a:rPr lang="el-GR" dirty="0"/>
              <a:t>για τη δημιουργία μιας καλής και ευχάριστης ατμόσφαιρας.</a:t>
            </a:r>
          </a:p>
          <a:p>
            <a:pPr>
              <a:buFont typeface="Wingdings" panose="05000000000000000000" pitchFamily="2" charset="2"/>
              <a:buChar char="Ø"/>
            </a:pPr>
            <a:r>
              <a:rPr lang="el-GR" dirty="0" smtClean="0"/>
              <a:t>Οι </a:t>
            </a:r>
            <a:r>
              <a:rPr lang="el-GR" b="1" dirty="0"/>
              <a:t>έμμεσες υπηρεσίες </a:t>
            </a:r>
            <a:r>
              <a:rPr lang="el-GR" dirty="0"/>
              <a:t>αφορούν το αίσθημα της απόλαυσης καφέ, της απόλαυσης μιας ήρεμης και ευχάριστης ατμόσφαιρας, της άνεσης, της ξεκούρασης και διασκέδασης με φιλικά και αγαπημένα πρόσωπα.</a:t>
            </a:r>
            <a:endParaRPr lang="el-GR" dirty="0" smtClean="0"/>
          </a:p>
        </p:txBody>
      </p:sp>
    </p:spTree>
    <p:extLst>
      <p:ext uri="{BB962C8B-B14F-4D97-AF65-F5344CB8AC3E}">
        <p14:creationId xmlns:p14="http://schemas.microsoft.com/office/powerpoint/2010/main" val="1573134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0" y="476672"/>
            <a:ext cx="6660232" cy="485800"/>
          </a:xfrm>
        </p:spPr>
        <p:txBody>
          <a:bodyPr>
            <a:noAutofit/>
          </a:bodyPr>
          <a:lstStyle/>
          <a:p>
            <a:r>
              <a:rPr lang="el-GR" sz="3200" b="1" dirty="0"/>
              <a:t>  </a:t>
            </a:r>
            <a:r>
              <a:rPr lang="el-GR" sz="2400" b="1" dirty="0"/>
              <a:t>Οι</a:t>
            </a:r>
            <a:r>
              <a:rPr lang="el-GR" sz="3200" b="1" dirty="0"/>
              <a:t> </a:t>
            </a:r>
            <a:r>
              <a:rPr lang="el-GR" sz="2400" b="1" dirty="0"/>
              <a:t>διαφοροποιήσεις προϊόντος - υπηρεσίας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16</a:t>
            </a:fld>
            <a:endParaRPr lang="en-US"/>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val="2335401799"/>
              </p:ext>
            </p:extLst>
          </p:nvPr>
        </p:nvGraphicFramePr>
        <p:xfrm>
          <a:off x="251520" y="962472"/>
          <a:ext cx="8757224" cy="5679440"/>
        </p:xfrm>
        <a:graphic>
          <a:graphicData uri="http://schemas.openxmlformats.org/drawingml/2006/table">
            <a:tbl>
              <a:tblPr firstRow="1" bandRow="1">
                <a:tableStyleId>{5C22544A-7EE6-4342-B048-85BDC9FD1C3A}</a:tableStyleId>
              </a:tblPr>
              <a:tblGrid>
                <a:gridCol w="4824536"/>
                <a:gridCol w="3932688"/>
              </a:tblGrid>
              <a:tr h="136024">
                <a:tc>
                  <a:txBody>
                    <a:bodyPr/>
                    <a:lstStyle/>
                    <a:p>
                      <a:r>
                        <a:rPr lang="el-GR" dirty="0" smtClean="0"/>
                        <a:t>Συστήματα μεταποίησης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Συστήματα παροχής υπηρεσιών</a:t>
                      </a:r>
                    </a:p>
                  </a:txBody>
                  <a:tcPr/>
                </a:tc>
              </a:tr>
              <a:tr h="370840">
                <a:tc>
                  <a:txBody>
                    <a:bodyPr/>
                    <a:lstStyle/>
                    <a:p>
                      <a:r>
                        <a:rPr lang="el-GR" sz="1400" dirty="0" smtClean="0"/>
                        <a:t>Το προϊόν είναι υλικό</a:t>
                      </a:r>
                    </a:p>
                  </a:txBody>
                  <a:tcPr/>
                </a:tc>
                <a:tc>
                  <a:txBody>
                    <a:bodyPr/>
                    <a:lstStyle/>
                    <a:p>
                      <a:r>
                        <a:rPr lang="el-GR" sz="1400" dirty="0" smtClean="0"/>
                        <a:t>Η υπηρεσία είναι άυλη</a:t>
                      </a:r>
                      <a:endParaRPr lang="el-GR" sz="1400" dirty="0"/>
                    </a:p>
                  </a:txBody>
                  <a:tcPr/>
                </a:tc>
              </a:tr>
              <a:tr h="370840">
                <a:tc>
                  <a:txBody>
                    <a:bodyPr/>
                    <a:lstStyle/>
                    <a:p>
                      <a:r>
                        <a:rPr lang="el-GR" sz="1400" dirty="0" smtClean="0"/>
                        <a:t>Η παραγωγή ενός προϊόντος προηγείται της κατανάλωσης</a:t>
                      </a:r>
                      <a:endParaRPr lang="el-GR" sz="1400" dirty="0"/>
                    </a:p>
                  </a:txBody>
                  <a:tcPr/>
                </a:tc>
                <a:tc>
                  <a:txBody>
                    <a:bodyPr/>
                    <a:lstStyle/>
                    <a:p>
                      <a:r>
                        <a:rPr lang="el-GR" sz="1400" dirty="0" smtClean="0"/>
                        <a:t>Η υπηρεσία αναλώνεται στη διαδικασία παραγωγής της</a:t>
                      </a:r>
                      <a:endParaRPr lang="el-GR" sz="1400" dirty="0"/>
                    </a:p>
                  </a:txBody>
                  <a:tcPr/>
                </a:tc>
              </a:tr>
              <a:tr h="370840">
                <a:tc>
                  <a:txBody>
                    <a:bodyPr/>
                    <a:lstStyle/>
                    <a:p>
                      <a:r>
                        <a:rPr lang="el-GR" sz="1400" dirty="0" smtClean="0"/>
                        <a:t>Η παραγωγή και η κατανάλωση μπορεί να είναι γεωγραφικά σε διαφορετικά σημεία</a:t>
                      </a:r>
                      <a:endParaRPr lang="el-GR" sz="1400" dirty="0"/>
                    </a:p>
                  </a:txBody>
                  <a:tcPr/>
                </a:tc>
                <a:tc>
                  <a:txBody>
                    <a:bodyPr/>
                    <a:lstStyle/>
                    <a:p>
                      <a:r>
                        <a:rPr lang="el-GR" sz="1400" dirty="0" smtClean="0"/>
                        <a:t>Η παραγωγή και η κατανάλωση γίνονται στον ίδιο χώρο</a:t>
                      </a:r>
                      <a:endParaRPr lang="el-GR" sz="1400" dirty="0"/>
                    </a:p>
                  </a:txBody>
                  <a:tcPr/>
                </a:tc>
              </a:tr>
              <a:tr h="370840">
                <a:tc>
                  <a:txBody>
                    <a:bodyPr/>
                    <a:lstStyle/>
                    <a:p>
                      <a:r>
                        <a:rPr lang="el-GR" sz="1400" dirty="0" smtClean="0"/>
                        <a:t>Η παραγωγή εκτελείται από τον προμηθευτή του προϊόντος</a:t>
                      </a:r>
                      <a:endParaRPr lang="el-GR" sz="1400" dirty="0"/>
                    </a:p>
                  </a:txBody>
                  <a:tcPr/>
                </a:tc>
                <a:tc>
                  <a:txBody>
                    <a:bodyPr/>
                    <a:lstStyle/>
                    <a:p>
                      <a:r>
                        <a:rPr lang="el-GR" sz="1400" dirty="0" smtClean="0"/>
                        <a:t>Ο παραγωγός και ο καταναλωτής εμπλέκονται ταυτόχρονα στη διαδικασία παραγωγής</a:t>
                      </a:r>
                    </a:p>
                  </a:txBody>
                  <a:tcPr/>
                </a:tc>
              </a:tr>
              <a:tr h="370840">
                <a:tc>
                  <a:txBody>
                    <a:bodyPr/>
                    <a:lstStyle/>
                    <a:p>
                      <a:r>
                        <a:rPr lang="el-GR" sz="1400" dirty="0" smtClean="0"/>
                        <a:t>Η επαφή παραγωγού και αγοραστή μπορεί να είναι έμμεση </a:t>
                      </a:r>
                      <a:endParaRPr lang="el-GR" sz="1400" dirty="0"/>
                    </a:p>
                  </a:txBody>
                  <a:tcPr/>
                </a:tc>
                <a:tc>
                  <a:txBody>
                    <a:bodyPr/>
                    <a:lstStyle/>
                    <a:p>
                      <a:r>
                        <a:rPr lang="el-GR" sz="1400" dirty="0" smtClean="0"/>
                        <a:t>Η επαφή παραγωγού και πελάτη είναι κατά κανόνα άμεση</a:t>
                      </a:r>
                    </a:p>
                  </a:txBody>
                  <a:tcPr/>
                </a:tc>
              </a:tr>
              <a:tr h="370840">
                <a:tc>
                  <a:txBody>
                    <a:bodyPr/>
                    <a:lstStyle/>
                    <a:p>
                      <a:r>
                        <a:rPr lang="el-GR" sz="1400" dirty="0" smtClean="0"/>
                        <a:t>Μπορεί να μεταφερθεί σε άλλα</a:t>
                      </a:r>
                      <a:r>
                        <a:rPr lang="el-GR" sz="1400" baseline="0" dirty="0" smtClean="0"/>
                        <a:t> </a:t>
                      </a:r>
                      <a:r>
                        <a:rPr lang="el-GR" sz="1400" dirty="0" smtClean="0"/>
                        <a:t>σημεία διάθεσης</a:t>
                      </a:r>
                    </a:p>
                  </a:txBody>
                  <a:tcPr/>
                </a:tc>
                <a:tc>
                  <a:txBody>
                    <a:bodyPr/>
                    <a:lstStyle/>
                    <a:p>
                      <a:r>
                        <a:rPr lang="el-GR" sz="1400" baseline="0" dirty="0" smtClean="0"/>
                        <a:t>Δεν προσφέρονται για μεταφορά σε άλλο χώρο</a:t>
                      </a:r>
                      <a:endParaRPr lang="el-GR" sz="1400" dirty="0"/>
                    </a:p>
                  </a:txBody>
                  <a:tcPr/>
                </a:tc>
              </a:tr>
              <a:tr h="370840">
                <a:tc>
                  <a:txBody>
                    <a:bodyPr/>
                    <a:lstStyle/>
                    <a:p>
                      <a:r>
                        <a:rPr lang="el-GR" sz="1400" dirty="0" smtClean="0"/>
                        <a:t>Είναι διαθέσιμο για έλεγχο ή δοκιμή</a:t>
                      </a:r>
                    </a:p>
                    <a:p>
                      <a:r>
                        <a:rPr lang="el-GR" sz="1400" dirty="0" smtClean="0"/>
                        <a:t>πριν από την αγορά.</a:t>
                      </a:r>
                    </a:p>
                  </a:txBody>
                  <a:tcPr/>
                </a:tc>
                <a:tc>
                  <a:txBody>
                    <a:bodyPr/>
                    <a:lstStyle/>
                    <a:p>
                      <a:r>
                        <a:rPr lang="el-GR" sz="1400" dirty="0" smtClean="0"/>
                        <a:t>Δεν υπάρχει πριν</a:t>
                      </a:r>
                      <a:r>
                        <a:rPr lang="el-GR" sz="1400" baseline="0" dirty="0" smtClean="0"/>
                        <a:t> </a:t>
                      </a:r>
                      <a:r>
                        <a:rPr lang="el-GR" sz="1400" dirty="0" smtClean="0"/>
                        <a:t>από την αγορά.</a:t>
                      </a:r>
                    </a:p>
                  </a:txBody>
                  <a:tcPr/>
                </a:tc>
              </a:tr>
              <a:tr h="370840">
                <a:tc>
                  <a:txBody>
                    <a:bodyPr/>
                    <a:lstStyle/>
                    <a:p>
                      <a:r>
                        <a:rPr lang="el-GR" sz="1400" dirty="0" smtClean="0"/>
                        <a:t>Η επιχειρηματική δραστηριότητα διαχωρίζεται</a:t>
                      </a:r>
                    </a:p>
                    <a:p>
                      <a:r>
                        <a:rPr lang="el-GR" sz="1400" dirty="0" smtClean="0"/>
                        <a:t>σε λειτουργίες, οπότε οι πωλήσεις</a:t>
                      </a:r>
                      <a:r>
                        <a:rPr lang="el-GR" sz="1400" baseline="0" dirty="0" smtClean="0"/>
                        <a:t> </a:t>
                      </a:r>
                      <a:r>
                        <a:rPr lang="el-GR" sz="1400" dirty="0" smtClean="0"/>
                        <a:t>πραγματοποιούνται χωριστά από την παραγωγή</a:t>
                      </a:r>
                    </a:p>
                  </a:txBody>
                  <a:tcPr/>
                </a:tc>
                <a:tc>
                  <a:txBody>
                    <a:bodyPr/>
                    <a:lstStyle/>
                    <a:p>
                      <a:r>
                        <a:rPr lang="el-GR" sz="1400" dirty="0" smtClean="0"/>
                        <a:t>Στην παροχή υπηρεσιών δεν είναι εφικτός ο</a:t>
                      </a:r>
                    </a:p>
                    <a:p>
                      <a:r>
                        <a:rPr lang="el-GR" sz="1400" dirty="0" smtClean="0"/>
                        <a:t>διαχωρισμός μεταξύ παραγωγής και πωλήσεων</a:t>
                      </a:r>
                    </a:p>
                  </a:txBody>
                  <a:tcPr/>
                </a:tc>
              </a:tr>
              <a:tr h="370840">
                <a:tc>
                  <a:txBody>
                    <a:bodyPr/>
                    <a:lstStyle/>
                    <a:p>
                      <a:r>
                        <a:rPr kumimoji="0" lang="el-GR" sz="1400" kern="1200" dirty="0" smtClean="0">
                          <a:solidFill>
                            <a:schemeClr val="dk1"/>
                          </a:solidFill>
                          <a:latin typeface="+mn-lt"/>
                          <a:ea typeface="+mn-ea"/>
                          <a:cs typeface="+mn-cs"/>
                        </a:rPr>
                        <a:t>Το προϊόν συχνά είναι δυνατόν να διατηρηθεί σε απόθεμα</a:t>
                      </a:r>
                    </a:p>
                  </a:txBody>
                  <a:tcPr/>
                </a:tc>
                <a:tc>
                  <a:txBody>
                    <a:bodyPr/>
                    <a:lstStyle/>
                    <a:p>
                      <a:r>
                        <a:rPr kumimoji="0" lang="el-GR" sz="1400" kern="1200" dirty="0" smtClean="0">
                          <a:solidFill>
                            <a:schemeClr val="dk1"/>
                          </a:solidFill>
                          <a:latin typeface="+mn-lt"/>
                          <a:ea typeface="+mn-ea"/>
                          <a:cs typeface="+mn-cs"/>
                        </a:rPr>
                        <a:t>Η παρεχόμενη υπηρεσία δεν είναι δυνατόν να διατηρηθεί σε απόθεμα</a:t>
                      </a:r>
                    </a:p>
                  </a:txBody>
                  <a:tcPr/>
                </a:tc>
              </a:tr>
              <a:tr h="370840">
                <a:tc>
                  <a:txBody>
                    <a:bodyPr/>
                    <a:lstStyle/>
                    <a:p>
                      <a:r>
                        <a:rPr kumimoji="0" lang="el-GR" sz="1400" kern="1200" dirty="0" smtClean="0">
                          <a:solidFill>
                            <a:schemeClr val="dk1"/>
                          </a:solidFill>
                          <a:latin typeface="+mn-lt"/>
                          <a:ea typeface="+mn-ea"/>
                          <a:cs typeface="+mn-cs"/>
                        </a:rPr>
                        <a:t>Το αγορασμένο προϊόν μπορεί να μεταπωληθεί σε άλλον πελάτη.</a:t>
                      </a:r>
                    </a:p>
                  </a:txBody>
                  <a:tcPr/>
                </a:tc>
                <a:tc>
                  <a:txBody>
                    <a:bodyPr/>
                    <a:lstStyle/>
                    <a:p>
                      <a:r>
                        <a:rPr kumimoji="0" lang="el-GR" sz="1400" kern="1200" dirty="0" smtClean="0">
                          <a:solidFill>
                            <a:schemeClr val="dk1"/>
                          </a:solidFill>
                          <a:latin typeface="+mn-lt"/>
                          <a:ea typeface="+mn-ea"/>
                          <a:cs typeface="+mn-cs"/>
                        </a:rPr>
                        <a:t>Η προσφερόμενη υπηρεσία μετά την ολοκλήρωσή της δεν μπορεί να μεταπωληθεί σε</a:t>
                      </a:r>
                    </a:p>
                    <a:p>
                      <a:r>
                        <a:rPr kumimoji="0" lang="el-GR" sz="1400" kern="1200" dirty="0" smtClean="0">
                          <a:solidFill>
                            <a:schemeClr val="dk1"/>
                          </a:solidFill>
                          <a:latin typeface="+mn-lt"/>
                          <a:ea typeface="+mn-ea"/>
                          <a:cs typeface="+mn-cs"/>
                        </a:rPr>
                        <a:t>άλλον πελάτη.</a:t>
                      </a:r>
                    </a:p>
                  </a:txBody>
                  <a:tcPr/>
                </a:tc>
              </a:tr>
            </a:tbl>
          </a:graphicData>
        </a:graphic>
      </p:graphicFrame>
    </p:spTree>
    <p:extLst>
      <p:ext uri="{BB962C8B-B14F-4D97-AF65-F5344CB8AC3E}">
        <p14:creationId xmlns:p14="http://schemas.microsoft.com/office/powerpoint/2010/main" val="3082324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4835" y="913984"/>
            <a:ext cx="8229600" cy="1066800"/>
          </a:xfrm>
        </p:spPr>
        <p:txBody>
          <a:bodyPr>
            <a:normAutofit/>
          </a:bodyPr>
          <a:lstStyle/>
          <a:p>
            <a:pPr algn="ctr"/>
            <a:r>
              <a:rPr lang="el-GR" b="1" dirty="0" smtClean="0"/>
              <a:t>Ιεράρχηση Αναγκών </a:t>
            </a:r>
            <a:endParaRPr lang="el-GR"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2346" y="1980784"/>
            <a:ext cx="8003232" cy="3960440"/>
          </a:xfrm>
        </p:spPr>
        <p:txBody>
          <a:bodyPr>
            <a:normAutofit/>
          </a:bodyPr>
          <a:lstStyle/>
          <a:p>
            <a:pPr marL="82296" indent="0">
              <a:buNone/>
            </a:pPr>
            <a:r>
              <a:rPr lang="el-GR" dirty="0"/>
              <a:t>Ιεράρχηση αναγκών και προσδοκιών ανά επίπεδο βαρύτητας</a:t>
            </a:r>
          </a:p>
          <a:p>
            <a:pPr marL="82296" indent="0">
              <a:buNone/>
            </a:pPr>
            <a:r>
              <a:rPr lang="el-GR" dirty="0"/>
              <a:t>και </a:t>
            </a:r>
            <a:r>
              <a:rPr lang="el-GR" dirty="0" smtClean="0"/>
              <a:t>προτεραιότητας</a:t>
            </a:r>
          </a:p>
          <a:p>
            <a:pPr marL="82296" indent="0">
              <a:buNone/>
            </a:pPr>
            <a:r>
              <a:rPr lang="el-GR" dirty="0" smtClean="0"/>
              <a:t>Είναι χρήσιμο οι ανάγκες να καταγράφονται συστηματικά σε ένα είδους λογιστικό πίνακα ώστε να είναι πιο εύχρηστα στην μετατροπή τους από τους υπευθύνους για την κατασκευή του προϊόντος</a:t>
            </a:r>
          </a:p>
          <a:p>
            <a:pPr marL="82296" indent="0">
              <a:buNone/>
            </a:pPr>
            <a:endParaRPr lang="el-GR" dirty="0"/>
          </a:p>
          <a:p>
            <a:pPr marL="82296" indent="0">
              <a:buNone/>
            </a:pPr>
            <a:r>
              <a:rPr lang="el-GR" b="1" dirty="0" smtClean="0"/>
              <a:t>Πχ. Επιλογή επιβατικού αυτοκινήτου</a:t>
            </a:r>
          </a:p>
          <a:p>
            <a:pPr marL="82296" indent="0">
              <a:buNone/>
            </a:pPr>
            <a:endParaRPr lang="el-GR" dirty="0" smtClean="0"/>
          </a:p>
          <a:p>
            <a:pPr marL="82296" indent="0">
              <a:buNone/>
            </a:pPr>
            <a:r>
              <a:rPr lang="el-GR" dirty="0" smtClean="0"/>
              <a:t> </a:t>
            </a: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17</a:t>
            </a:fld>
            <a:endParaRPr lang="en-US"/>
          </a:p>
        </p:txBody>
      </p:sp>
      <p:sp>
        <p:nvSpPr>
          <p:cNvPr id="4" name="Έλλειψη 3"/>
          <p:cNvSpPr/>
          <p:nvPr/>
        </p:nvSpPr>
        <p:spPr>
          <a:xfrm>
            <a:off x="254816" y="4592888"/>
            <a:ext cx="288032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indent="0" algn="ctr">
              <a:buNone/>
            </a:pPr>
            <a:r>
              <a:rPr lang="el-GR" sz="1600" b="1" dirty="0" smtClean="0"/>
              <a:t>   Πρωτογενείς </a:t>
            </a:r>
            <a:r>
              <a:rPr lang="el-GR" sz="1600" b="1" dirty="0"/>
              <a:t>ανάγκες</a:t>
            </a:r>
            <a:r>
              <a:rPr lang="el-GR" sz="1600" dirty="0"/>
              <a:t> </a:t>
            </a:r>
          </a:p>
          <a:p>
            <a:pPr marL="82296" indent="0" algn="ctr">
              <a:buNone/>
            </a:pPr>
            <a:r>
              <a:rPr lang="el-GR" sz="1600" dirty="0"/>
              <a:t>-άνεση οδήγησης</a:t>
            </a:r>
          </a:p>
          <a:p>
            <a:pPr marL="82296" indent="0" algn="ctr">
              <a:buNone/>
            </a:pPr>
            <a:r>
              <a:rPr lang="el-GR" sz="1600" dirty="0"/>
              <a:t>-ασφάλεια</a:t>
            </a:r>
          </a:p>
          <a:p>
            <a:pPr marL="82296" indent="0" algn="ctr">
              <a:buNone/>
            </a:pPr>
            <a:r>
              <a:rPr lang="el-GR" sz="1600" dirty="0"/>
              <a:t>-οικονομία </a:t>
            </a:r>
          </a:p>
          <a:p>
            <a:pPr algn="ctr"/>
            <a:endParaRPr lang="el-GR" dirty="0"/>
          </a:p>
        </p:txBody>
      </p:sp>
      <p:sp>
        <p:nvSpPr>
          <p:cNvPr id="7" name="Έλλειψη 6"/>
          <p:cNvSpPr/>
          <p:nvPr/>
        </p:nvSpPr>
        <p:spPr>
          <a:xfrm>
            <a:off x="3287622" y="4592888"/>
            <a:ext cx="309634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Δευτερογενείς</a:t>
            </a:r>
            <a:r>
              <a:rPr lang="el-GR" sz="1600" dirty="0" smtClean="0"/>
              <a:t>:</a:t>
            </a:r>
          </a:p>
          <a:p>
            <a:pPr algn="ctr"/>
            <a:r>
              <a:rPr lang="el-GR" sz="1600" dirty="0" smtClean="0"/>
              <a:t>-τιμή αγοράς</a:t>
            </a:r>
          </a:p>
          <a:p>
            <a:pPr algn="ctr"/>
            <a:r>
              <a:rPr lang="el-GR" sz="1600" dirty="0" smtClean="0"/>
              <a:t>- τιμή πώλησης μεταχειρισμένου</a:t>
            </a:r>
          </a:p>
          <a:p>
            <a:pPr algn="ctr"/>
            <a:r>
              <a:rPr lang="el-GR" sz="1600" dirty="0" smtClean="0"/>
              <a:t>- Κόστος συντήρησης</a:t>
            </a:r>
          </a:p>
          <a:p>
            <a:pPr algn="ctr"/>
            <a:r>
              <a:rPr lang="el-GR" sz="1600" dirty="0" smtClean="0"/>
              <a:t>- Κόστος λειτουργίας</a:t>
            </a:r>
            <a:r>
              <a:rPr lang="el-GR" dirty="0" smtClean="0"/>
              <a:t> </a:t>
            </a:r>
            <a:endParaRPr lang="el-GR" dirty="0"/>
          </a:p>
        </p:txBody>
      </p:sp>
      <p:sp>
        <p:nvSpPr>
          <p:cNvPr id="8" name="Έλλειψη 7"/>
          <p:cNvSpPr/>
          <p:nvPr/>
        </p:nvSpPr>
        <p:spPr>
          <a:xfrm>
            <a:off x="6516216" y="4124720"/>
            <a:ext cx="2461758" cy="2420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Τριτογενείς:</a:t>
            </a:r>
            <a:r>
              <a:rPr lang="el-GR" sz="1600" dirty="0" smtClean="0"/>
              <a:t> </a:t>
            </a:r>
          </a:p>
          <a:p>
            <a:pPr algn="ctr"/>
            <a:r>
              <a:rPr lang="el-GR" sz="1600" dirty="0" smtClean="0"/>
              <a:t>-εγγύηση αγοράς </a:t>
            </a:r>
          </a:p>
          <a:p>
            <a:pPr algn="ctr"/>
            <a:r>
              <a:rPr lang="el-GR" sz="1600" dirty="0" smtClean="0"/>
              <a:t>-κατανάλωση καυσίμων</a:t>
            </a:r>
          </a:p>
          <a:p>
            <a:pPr algn="ctr"/>
            <a:r>
              <a:rPr lang="el-GR" sz="1600" dirty="0" smtClean="0"/>
              <a:t>-καλό σέρβις</a:t>
            </a:r>
            <a:endParaRPr lang="el-GR" sz="1600" dirty="0"/>
          </a:p>
        </p:txBody>
      </p:sp>
    </p:spTree>
    <p:extLst>
      <p:ext uri="{BB962C8B-B14F-4D97-AF65-F5344CB8AC3E}">
        <p14:creationId xmlns:p14="http://schemas.microsoft.com/office/powerpoint/2010/main" val="2363980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p:txBody>
          <a:bodyPr>
            <a:normAutofit fontScale="90000"/>
          </a:bodyPr>
          <a:lstStyle/>
          <a:p>
            <a:pPr algn="ctr"/>
            <a:r>
              <a:rPr lang="el-GR" b="1" dirty="0"/>
              <a:t>Φάση </a:t>
            </a:r>
            <a:r>
              <a:rPr lang="el-GR" b="1" dirty="0" smtClean="0"/>
              <a:t>3η</a:t>
            </a:r>
            <a:r>
              <a:rPr lang="el-GR" b="1" dirty="0"/>
              <a:t>: </a:t>
            </a:r>
            <a:r>
              <a:rPr lang="el-GR" b="1" dirty="0" smtClean="0"/>
              <a:t>Διαμόρφωση χαρακτηριστικών προϊόντος </a:t>
            </a:r>
            <a:endParaRPr lang="el-GR"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420888"/>
            <a:ext cx="8003232" cy="4248472"/>
          </a:xfrm>
        </p:spPr>
        <p:txBody>
          <a:bodyPr>
            <a:normAutofit fontScale="85000" lnSpcReduction="10000"/>
          </a:bodyPr>
          <a:lstStyle/>
          <a:p>
            <a:pPr marL="82296" indent="0">
              <a:buNone/>
            </a:pPr>
            <a:r>
              <a:rPr lang="el-GR" dirty="0"/>
              <a:t>Μετατροπή των </a:t>
            </a:r>
            <a:r>
              <a:rPr lang="el-GR" b="1" dirty="0"/>
              <a:t>αναγκών</a:t>
            </a:r>
            <a:r>
              <a:rPr lang="el-GR" dirty="0"/>
              <a:t> </a:t>
            </a:r>
            <a:r>
              <a:rPr lang="el-GR" dirty="0" smtClean="0"/>
              <a:t>των πελατών </a:t>
            </a:r>
            <a:r>
              <a:rPr lang="el-GR" dirty="0"/>
              <a:t>σε χαρακτηριστικά προϊόντων ή/και υπηρεσιών της επιχείρησης λαμβάνοντας υπόψη</a:t>
            </a:r>
          </a:p>
          <a:p>
            <a:pPr marL="82296" indent="0">
              <a:buNone/>
            </a:pPr>
            <a:r>
              <a:rPr lang="el-GR" dirty="0"/>
              <a:t>και την ιεράρχηση αναγκών </a:t>
            </a:r>
            <a:r>
              <a:rPr lang="el-GR" dirty="0" smtClean="0"/>
              <a:t>που έγινε </a:t>
            </a:r>
            <a:r>
              <a:rPr lang="el-GR" dirty="0"/>
              <a:t>σε προηγούμενο βήμα</a:t>
            </a:r>
          </a:p>
          <a:p>
            <a:pPr marL="82296" indent="0">
              <a:buNone/>
            </a:pPr>
            <a:endParaRPr lang="el-GR" dirty="0"/>
          </a:p>
          <a:p>
            <a:pPr marL="82296" indent="0">
              <a:buNone/>
            </a:pPr>
            <a:r>
              <a:rPr lang="el-GR" dirty="0" smtClean="0"/>
              <a:t>Μετατροπή </a:t>
            </a:r>
            <a:r>
              <a:rPr lang="el-GR" dirty="0"/>
              <a:t>των </a:t>
            </a:r>
            <a:r>
              <a:rPr lang="el-GR" b="1" dirty="0" smtClean="0"/>
              <a:t>προσδοκιών </a:t>
            </a:r>
            <a:r>
              <a:rPr lang="el-GR" dirty="0" smtClean="0"/>
              <a:t>των </a:t>
            </a:r>
            <a:r>
              <a:rPr lang="el-GR" dirty="0"/>
              <a:t>πελατών σε χαρακτηριστικά</a:t>
            </a:r>
          </a:p>
          <a:p>
            <a:pPr marL="82296" indent="0">
              <a:buNone/>
            </a:pPr>
            <a:r>
              <a:rPr lang="el-GR" dirty="0"/>
              <a:t>προϊόντων ή/και </a:t>
            </a:r>
            <a:r>
              <a:rPr lang="el-GR" dirty="0" smtClean="0"/>
              <a:t>υπηρεσιών της </a:t>
            </a:r>
            <a:r>
              <a:rPr lang="el-GR" dirty="0"/>
              <a:t>επιχείρησης λαμβάνοντας</a:t>
            </a:r>
          </a:p>
          <a:p>
            <a:pPr marL="82296" indent="0">
              <a:buNone/>
            </a:pPr>
            <a:r>
              <a:rPr lang="el-GR" dirty="0"/>
              <a:t>υπόψη και την αντίστοιχη ιεράρχηση προηγούμενου </a:t>
            </a:r>
            <a:r>
              <a:rPr lang="el-GR" dirty="0" smtClean="0"/>
              <a:t>βήματος</a:t>
            </a:r>
          </a:p>
          <a:p>
            <a:pPr marL="82296" indent="0">
              <a:buNone/>
            </a:pPr>
            <a:endParaRPr lang="el-GR" dirty="0" smtClean="0"/>
          </a:p>
          <a:p>
            <a:pPr marL="82296" indent="0">
              <a:buNone/>
            </a:pPr>
            <a:r>
              <a:rPr lang="el-GR" b="1" dirty="0" smtClean="0"/>
              <a:t>Ο </a:t>
            </a:r>
            <a:r>
              <a:rPr lang="el-GR" b="1" dirty="0"/>
              <a:t>έλεγχος της ποιότητας </a:t>
            </a:r>
            <a:r>
              <a:rPr lang="el-GR" dirty="0"/>
              <a:t>έχει υψηλή χρησιμότητα για κάθε </a:t>
            </a:r>
            <a:r>
              <a:rPr lang="el-GR" dirty="0" smtClean="0"/>
              <a:t>επιχείρηση καθώς λειτουργεί </a:t>
            </a:r>
            <a:r>
              <a:rPr lang="el-GR" dirty="0"/>
              <a:t>ως </a:t>
            </a:r>
            <a:r>
              <a:rPr lang="el-GR" u="sng" dirty="0" err="1"/>
              <a:t>ανατροφοδότης</a:t>
            </a:r>
            <a:r>
              <a:rPr lang="el-GR" u="sng" dirty="0"/>
              <a:t> του σχεδιασμού </a:t>
            </a:r>
            <a:r>
              <a:rPr lang="el-GR" dirty="0"/>
              <a:t>της </a:t>
            </a:r>
            <a:r>
              <a:rPr lang="el-GR" dirty="0" smtClean="0"/>
              <a:t>ποιότητας</a:t>
            </a:r>
          </a:p>
          <a:p>
            <a:pPr marL="82296" indent="0">
              <a:buNone/>
            </a:pPr>
            <a:r>
              <a:rPr lang="el-GR" dirty="0" smtClean="0"/>
              <a:t>Επομένως είναι σημαντικό να </a:t>
            </a:r>
          </a:p>
          <a:p>
            <a:pPr marL="425196" indent="-342900">
              <a:buFont typeface="Wingdings" panose="05000000000000000000" pitchFamily="2" charset="2"/>
              <a:buChar char="ü"/>
            </a:pPr>
            <a:r>
              <a:rPr lang="el-GR" dirty="0" smtClean="0"/>
              <a:t>καθιερωθούν μονάδες μέτρησης για κάθε κρίσιμο χαρακτηριστικό του προϊόντος και της διαδικασίας που επηρεάζει την ποιότητας </a:t>
            </a:r>
          </a:p>
          <a:p>
            <a:pPr marL="425196" indent="-342900">
              <a:buFont typeface="Wingdings" panose="05000000000000000000" pitchFamily="2" charset="2"/>
              <a:buChar char="ü"/>
            </a:pPr>
            <a:r>
              <a:rPr lang="el-GR" dirty="0" smtClean="0"/>
              <a:t>Επιλεγούν κατάλληλοι αισθητήρες (όργανα ή μέθοδοι) για τη μέτρηση και καταγραφή των τιμών που παίρνει ένα μέγεθος σε διαφορετικές μονάδες του προϊόντος </a:t>
            </a:r>
            <a:endParaRPr lang="el-GR" dirty="0"/>
          </a:p>
          <a:p>
            <a:pPr marL="82296" indent="0">
              <a:buNone/>
            </a:pP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18</a:t>
            </a:fld>
            <a:endParaRPr lang="en-US"/>
          </a:p>
        </p:txBody>
      </p:sp>
    </p:spTree>
    <p:extLst>
      <p:ext uri="{BB962C8B-B14F-4D97-AF65-F5344CB8AC3E}">
        <p14:creationId xmlns:p14="http://schemas.microsoft.com/office/powerpoint/2010/main" val="623638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76424" y="866648"/>
            <a:ext cx="8229600" cy="1066800"/>
          </a:xfrm>
        </p:spPr>
        <p:txBody>
          <a:bodyPr>
            <a:normAutofit fontScale="90000"/>
          </a:bodyPr>
          <a:lstStyle/>
          <a:p>
            <a:pPr algn="ctr"/>
            <a:r>
              <a:rPr lang="el-GR" b="1" dirty="0"/>
              <a:t>Φάση 4</a:t>
            </a:r>
            <a:r>
              <a:rPr lang="el-GR" b="1" dirty="0" smtClean="0"/>
              <a:t>η</a:t>
            </a:r>
            <a:r>
              <a:rPr lang="el-GR" b="1" dirty="0"/>
              <a:t>: </a:t>
            </a:r>
            <a:r>
              <a:rPr lang="el-GR" sz="2700" b="1" dirty="0" smtClean="0"/>
              <a:t>Σχεδιασμός προϊόντων &amp; υπηρεσιών</a:t>
            </a:r>
            <a:endParaRPr lang="el-GR" sz="2700"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476424" y="1933448"/>
            <a:ext cx="8003232" cy="4221088"/>
          </a:xfrm>
        </p:spPr>
        <p:txBody>
          <a:bodyPr>
            <a:normAutofit fontScale="92500" lnSpcReduction="20000"/>
          </a:bodyPr>
          <a:lstStyle/>
          <a:p>
            <a:pPr marL="82296" indent="0">
              <a:buNone/>
            </a:pPr>
            <a:r>
              <a:rPr lang="el-GR" b="1" dirty="0"/>
              <a:t>Σχεδιασμός</a:t>
            </a:r>
            <a:r>
              <a:rPr lang="el-GR" dirty="0"/>
              <a:t> προϊόντων βάσει </a:t>
            </a:r>
            <a:r>
              <a:rPr lang="el-GR" dirty="0" smtClean="0"/>
              <a:t>των χαρακτηριστικών </a:t>
            </a:r>
            <a:r>
              <a:rPr lang="el-GR" dirty="0"/>
              <a:t>που προσδιορίστηκαν στο προηγούμενο βήμα</a:t>
            </a:r>
          </a:p>
          <a:p>
            <a:pPr marL="82296" indent="0">
              <a:buNone/>
            </a:pPr>
            <a:endParaRPr lang="el-GR" dirty="0"/>
          </a:p>
          <a:p>
            <a:pPr marL="82296" indent="0">
              <a:buNone/>
            </a:pPr>
            <a:r>
              <a:rPr lang="el-GR" b="1" dirty="0" smtClean="0"/>
              <a:t>Οριστικοποίηση </a:t>
            </a:r>
            <a:r>
              <a:rPr lang="el-GR" b="1" dirty="0"/>
              <a:t>του </a:t>
            </a:r>
            <a:r>
              <a:rPr lang="el-GR" b="1" dirty="0" smtClean="0"/>
              <a:t>σχεδιασμού </a:t>
            </a:r>
            <a:r>
              <a:rPr lang="el-GR" dirty="0" smtClean="0"/>
              <a:t>βάσει </a:t>
            </a:r>
            <a:r>
              <a:rPr lang="el-GR" dirty="0"/>
              <a:t>των δυνατοτήτων της </a:t>
            </a:r>
            <a:r>
              <a:rPr lang="el-GR" dirty="0" smtClean="0"/>
              <a:t>επιχείρησης </a:t>
            </a:r>
            <a:r>
              <a:rPr lang="el-GR" dirty="0"/>
              <a:t>σε </a:t>
            </a:r>
            <a:r>
              <a:rPr lang="el-GR" dirty="0" smtClean="0"/>
              <a:t>επίπεδο εξοπλισμού</a:t>
            </a:r>
            <a:r>
              <a:rPr lang="el-GR" dirty="0"/>
              <a:t>, ανθρώπινου δυναμικού, πρώτων υλών, χρόνου </a:t>
            </a:r>
            <a:r>
              <a:rPr lang="el-GR" dirty="0" smtClean="0"/>
              <a:t>και κόστους </a:t>
            </a:r>
            <a:r>
              <a:rPr lang="el-GR" dirty="0"/>
              <a:t>ή άλλων παραγόντων ανάλογα με τη φύση της </a:t>
            </a:r>
            <a:r>
              <a:rPr lang="el-GR" dirty="0" smtClean="0"/>
              <a:t>επιχείρησης</a:t>
            </a:r>
          </a:p>
          <a:p>
            <a:pPr marL="82296" indent="0">
              <a:buNone/>
            </a:pPr>
            <a:endParaRPr lang="el-GR" dirty="0"/>
          </a:p>
          <a:p>
            <a:pPr marL="82296" indent="0">
              <a:buNone/>
            </a:pPr>
            <a:r>
              <a:rPr lang="el-GR" b="1" dirty="0" smtClean="0"/>
              <a:t>Οριστικοποίηση </a:t>
            </a:r>
            <a:r>
              <a:rPr lang="el-GR" b="1" dirty="0"/>
              <a:t>γενικών χαρακτηριστικών </a:t>
            </a:r>
            <a:r>
              <a:rPr lang="el-GR" dirty="0"/>
              <a:t>και τεχνικών ή </a:t>
            </a:r>
            <a:r>
              <a:rPr lang="el-GR" dirty="0" smtClean="0"/>
              <a:t>άλλου είδους προδιαγραφών</a:t>
            </a:r>
          </a:p>
          <a:p>
            <a:pPr marL="82296" indent="0">
              <a:buNone/>
            </a:pPr>
            <a:endParaRPr lang="el-GR" dirty="0"/>
          </a:p>
          <a:p>
            <a:pPr marL="82296" indent="0">
              <a:buNone/>
            </a:pPr>
            <a:r>
              <a:rPr lang="el-GR" dirty="0" smtClean="0"/>
              <a:t>Η σχεδίαση ενός προϊόντος είναι επιτυχής όταν:</a:t>
            </a:r>
          </a:p>
          <a:p>
            <a:pPr marL="82296" indent="0">
              <a:buNone/>
            </a:pPr>
            <a:r>
              <a:rPr lang="el-GR" dirty="0" smtClean="0"/>
              <a:t>-καλύπτει τις ανάγκες των πελατών &amp; της επιχείρησης καλύτερα από τον ανταγωνισμό</a:t>
            </a:r>
          </a:p>
          <a:p>
            <a:pPr marL="82296" indent="0">
              <a:buNone/>
            </a:pPr>
            <a:r>
              <a:rPr lang="el-GR" dirty="0" smtClean="0"/>
              <a:t>- Ελαχιστοποιεί το κόστος παραγωγής αλλά και το κόστος αγοράς και χρήσης για τον πελάτη</a:t>
            </a:r>
          </a:p>
          <a:p>
            <a:pPr marL="82296" indent="0">
              <a:buNone/>
            </a:pPr>
            <a:endParaRPr lang="el-GR" dirty="0" smtClean="0"/>
          </a:p>
          <a:p>
            <a:pPr marL="82296" indent="0">
              <a:buNone/>
            </a:pP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19</a:t>
            </a:fld>
            <a:endParaRPr lang="en-US"/>
          </a:p>
        </p:txBody>
      </p:sp>
    </p:spTree>
    <p:extLst>
      <p:ext uri="{BB962C8B-B14F-4D97-AF65-F5344CB8AC3E}">
        <p14:creationId xmlns:p14="http://schemas.microsoft.com/office/powerpoint/2010/main" val="2799763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p:txBody>
          <a:bodyPr/>
          <a:lstStyle/>
          <a:p>
            <a:pPr algn="ctr"/>
            <a:r>
              <a:rPr lang="el-GR" b="1" dirty="0"/>
              <a:t>Περιεχόμενα </a:t>
            </a:r>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636912"/>
            <a:ext cx="8003232" cy="3019400"/>
          </a:xfrm>
        </p:spPr>
        <p:txBody>
          <a:bodyPr>
            <a:normAutofit/>
          </a:bodyPr>
          <a:lstStyle/>
          <a:p>
            <a:pPr marL="539496" indent="-457200">
              <a:buFont typeface="Wingdings" panose="05000000000000000000" pitchFamily="2" charset="2"/>
              <a:buChar char="ü"/>
            </a:pPr>
            <a:r>
              <a:rPr lang="el-GR" dirty="0" smtClean="0"/>
              <a:t>Ορισμός έννοιας του σχεδιασμού και της λειτουργικής ανάπτυξης ποιότητας (</a:t>
            </a:r>
            <a:r>
              <a:rPr lang="en-US" dirty="0" smtClean="0"/>
              <a:t>QFD)</a:t>
            </a:r>
          </a:p>
          <a:p>
            <a:pPr marL="539496" indent="-457200">
              <a:buFont typeface="Wingdings" panose="05000000000000000000" pitchFamily="2" charset="2"/>
              <a:buChar char="ü"/>
            </a:pPr>
            <a:r>
              <a:rPr lang="el-GR" dirty="0" smtClean="0"/>
              <a:t>Ανάλυση του σπιτιού ποιότητας στην </a:t>
            </a:r>
            <a:r>
              <a:rPr lang="en-US" dirty="0" smtClean="0"/>
              <a:t>QFD</a:t>
            </a:r>
          </a:p>
          <a:p>
            <a:pPr marL="539496" indent="-457200">
              <a:buFont typeface="Wingdings" panose="05000000000000000000" pitchFamily="2" charset="2"/>
              <a:buChar char="ü"/>
            </a:pPr>
            <a:r>
              <a:rPr lang="el-GR" dirty="0" smtClean="0"/>
              <a:t>Τρόπος ανάλυσης των αναγκών των πελατών </a:t>
            </a:r>
          </a:p>
          <a:p>
            <a:pPr marL="539496" indent="-457200">
              <a:buFont typeface="Wingdings" panose="05000000000000000000" pitchFamily="2" charset="2"/>
              <a:buChar char="ü"/>
            </a:pPr>
            <a:r>
              <a:rPr lang="el-GR" dirty="0" smtClean="0"/>
              <a:t>Κατανόηση του τρόπου σχεδιασμού της στρατηγικής βελτίωσης</a:t>
            </a:r>
          </a:p>
          <a:p>
            <a:pPr marL="539496" indent="-457200">
              <a:buFont typeface="Wingdings" panose="05000000000000000000" pitchFamily="2" charset="2"/>
              <a:buChar char="ü"/>
            </a:pPr>
            <a:r>
              <a:rPr lang="el-GR" dirty="0" smtClean="0"/>
              <a:t>Μεθοδολογία επιλογής των τεχνικών απαιτήσεων </a:t>
            </a:r>
          </a:p>
          <a:p>
            <a:pPr marL="539496" indent="-457200">
              <a:buFont typeface="Wingdings" panose="05000000000000000000" pitchFamily="2" charset="2"/>
              <a:buChar char="ü"/>
            </a:pPr>
            <a:r>
              <a:rPr lang="el-GR" dirty="0" smtClean="0"/>
              <a:t>Αξιολόγηση των συσχετίσεων μεταξύ του ΤΙ &amp; ΠΩΣ </a:t>
            </a:r>
          </a:p>
          <a:p>
            <a:pPr marL="539496" indent="-457200">
              <a:buFont typeface="Wingdings" panose="05000000000000000000" pitchFamily="2" charset="2"/>
              <a:buChar char="ü"/>
            </a:pPr>
            <a:r>
              <a:rPr lang="el-GR" dirty="0" smtClean="0"/>
              <a:t>Τρόπος επιλογής των στόχων του σχεδιασμού </a:t>
            </a: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a:t>
            </a:fld>
            <a:endParaRPr lang="en-US"/>
          </a:p>
        </p:txBody>
      </p:sp>
    </p:spTree>
    <p:extLst>
      <p:ext uri="{BB962C8B-B14F-4D97-AF65-F5344CB8AC3E}">
        <p14:creationId xmlns:p14="http://schemas.microsoft.com/office/powerpoint/2010/main" val="195927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76424" y="866648"/>
            <a:ext cx="8229600" cy="1066800"/>
          </a:xfrm>
        </p:spPr>
        <p:txBody>
          <a:bodyPr>
            <a:normAutofit fontScale="90000"/>
          </a:bodyPr>
          <a:lstStyle/>
          <a:p>
            <a:pPr algn="ctr"/>
            <a:r>
              <a:rPr lang="el-GR" b="1" dirty="0"/>
              <a:t>Φάση 4</a:t>
            </a:r>
            <a:r>
              <a:rPr lang="el-GR" b="1" dirty="0" smtClean="0"/>
              <a:t>η</a:t>
            </a:r>
            <a:r>
              <a:rPr lang="el-GR" b="1" dirty="0"/>
              <a:t>: </a:t>
            </a:r>
            <a:r>
              <a:rPr lang="el-GR" sz="2700" b="1" dirty="0" smtClean="0"/>
              <a:t>Σχεδιασμός προϊόντων &amp; υπηρεσιών</a:t>
            </a:r>
            <a:endParaRPr lang="el-GR" sz="2700"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476424" y="1933448"/>
            <a:ext cx="8003232" cy="4221088"/>
          </a:xfrm>
        </p:spPr>
        <p:txBody>
          <a:bodyPr>
            <a:normAutofit fontScale="92500" lnSpcReduction="20000"/>
          </a:bodyPr>
          <a:lstStyle/>
          <a:p>
            <a:pPr marL="82296" indent="0">
              <a:buNone/>
            </a:pPr>
            <a:r>
              <a:rPr lang="el-GR" b="1" dirty="0"/>
              <a:t>Σχεδιασμός</a:t>
            </a:r>
            <a:r>
              <a:rPr lang="el-GR" dirty="0"/>
              <a:t> προϊόντων βάσει </a:t>
            </a:r>
            <a:r>
              <a:rPr lang="el-GR" dirty="0" smtClean="0"/>
              <a:t>των χαρακτηριστικών </a:t>
            </a:r>
            <a:r>
              <a:rPr lang="el-GR" dirty="0"/>
              <a:t>που προσδιορίστηκαν στο προηγούμενο βήμα</a:t>
            </a:r>
          </a:p>
          <a:p>
            <a:pPr marL="82296" indent="0">
              <a:buNone/>
            </a:pPr>
            <a:endParaRPr lang="el-GR" dirty="0"/>
          </a:p>
          <a:p>
            <a:pPr marL="82296" indent="0">
              <a:buNone/>
            </a:pPr>
            <a:r>
              <a:rPr lang="el-GR" b="1" dirty="0" smtClean="0"/>
              <a:t>Οριστικοποίηση </a:t>
            </a:r>
            <a:r>
              <a:rPr lang="el-GR" b="1" dirty="0"/>
              <a:t>του </a:t>
            </a:r>
            <a:r>
              <a:rPr lang="el-GR" b="1" dirty="0" smtClean="0"/>
              <a:t>σχεδιασμού </a:t>
            </a:r>
            <a:r>
              <a:rPr lang="el-GR" dirty="0" smtClean="0"/>
              <a:t>βάσει </a:t>
            </a:r>
            <a:r>
              <a:rPr lang="el-GR" dirty="0"/>
              <a:t>των δυνατοτήτων της </a:t>
            </a:r>
            <a:r>
              <a:rPr lang="el-GR" dirty="0" smtClean="0"/>
              <a:t>επιχείρησης </a:t>
            </a:r>
            <a:r>
              <a:rPr lang="el-GR" dirty="0"/>
              <a:t>σε </a:t>
            </a:r>
            <a:r>
              <a:rPr lang="el-GR" dirty="0" smtClean="0"/>
              <a:t>επίπεδο εξοπλισμού</a:t>
            </a:r>
            <a:r>
              <a:rPr lang="el-GR" dirty="0"/>
              <a:t>, ανθρώπινου δυναμικού, πρώτων υλών, χρόνου </a:t>
            </a:r>
            <a:r>
              <a:rPr lang="el-GR" dirty="0" smtClean="0"/>
              <a:t>και κόστους </a:t>
            </a:r>
            <a:r>
              <a:rPr lang="el-GR" dirty="0"/>
              <a:t>ή άλλων παραγόντων ανάλογα με τη φύση της </a:t>
            </a:r>
            <a:r>
              <a:rPr lang="el-GR" dirty="0" smtClean="0"/>
              <a:t>επιχείρησης</a:t>
            </a:r>
          </a:p>
          <a:p>
            <a:pPr marL="82296" indent="0">
              <a:buNone/>
            </a:pPr>
            <a:endParaRPr lang="el-GR" dirty="0"/>
          </a:p>
          <a:p>
            <a:pPr marL="82296" indent="0">
              <a:buNone/>
            </a:pPr>
            <a:r>
              <a:rPr lang="el-GR" b="1" dirty="0" smtClean="0"/>
              <a:t>Οριστικοποίηση </a:t>
            </a:r>
            <a:r>
              <a:rPr lang="el-GR" b="1" dirty="0"/>
              <a:t>γενικών χαρακτηριστικών </a:t>
            </a:r>
            <a:r>
              <a:rPr lang="el-GR" dirty="0"/>
              <a:t>και τεχνικών ή </a:t>
            </a:r>
            <a:r>
              <a:rPr lang="el-GR" dirty="0" smtClean="0"/>
              <a:t>άλλου είδους προδιαγραφών</a:t>
            </a:r>
          </a:p>
          <a:p>
            <a:pPr marL="82296" indent="0">
              <a:buNone/>
            </a:pPr>
            <a:endParaRPr lang="el-GR" dirty="0"/>
          </a:p>
          <a:p>
            <a:pPr marL="82296" indent="0">
              <a:buNone/>
            </a:pPr>
            <a:r>
              <a:rPr lang="el-GR" dirty="0" smtClean="0"/>
              <a:t>Η σχεδίαση ενός προϊόντος είναι επιτυχής όταν:</a:t>
            </a:r>
          </a:p>
          <a:p>
            <a:pPr marL="82296" indent="0">
              <a:buNone/>
            </a:pPr>
            <a:r>
              <a:rPr lang="el-GR" dirty="0" smtClean="0"/>
              <a:t>-καλύπτει τις ανάγκες των πελατών &amp; της επιχείρησης καλύτερα από τον ανταγωνισμό</a:t>
            </a:r>
          </a:p>
          <a:p>
            <a:pPr marL="82296" indent="0">
              <a:buNone/>
            </a:pPr>
            <a:r>
              <a:rPr lang="el-GR" dirty="0" smtClean="0"/>
              <a:t>- Ελαχιστοποιεί το κόστος παραγωγής αλλά και το κόστος αγοράς και χρήσης για τον πελάτη</a:t>
            </a:r>
          </a:p>
          <a:p>
            <a:pPr marL="82296" indent="0">
              <a:buNone/>
            </a:pPr>
            <a:endParaRPr lang="el-GR" dirty="0" smtClean="0"/>
          </a:p>
          <a:p>
            <a:pPr marL="82296" indent="0">
              <a:buNone/>
            </a:pP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20</a:t>
            </a:fld>
            <a:endParaRPr lang="en-US"/>
          </a:p>
        </p:txBody>
      </p:sp>
    </p:spTree>
    <p:extLst>
      <p:ext uri="{BB962C8B-B14F-4D97-AF65-F5344CB8AC3E}">
        <p14:creationId xmlns:p14="http://schemas.microsoft.com/office/powerpoint/2010/main" val="2622085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76424" y="866648"/>
            <a:ext cx="8229600" cy="1066800"/>
          </a:xfrm>
        </p:spPr>
        <p:txBody>
          <a:bodyPr>
            <a:normAutofit fontScale="90000"/>
          </a:bodyPr>
          <a:lstStyle/>
          <a:p>
            <a:pPr algn="ctr"/>
            <a:r>
              <a:rPr lang="el-GR" b="1" dirty="0"/>
              <a:t>Φάση </a:t>
            </a:r>
            <a:r>
              <a:rPr lang="el-GR" b="1" dirty="0" smtClean="0"/>
              <a:t>5η</a:t>
            </a:r>
            <a:r>
              <a:rPr lang="el-GR" b="1" dirty="0"/>
              <a:t>: </a:t>
            </a:r>
            <a:r>
              <a:rPr lang="el-GR" sz="2700" b="1" dirty="0" smtClean="0"/>
              <a:t>Σχεδιασμός διαδικασίας παραγωγής</a:t>
            </a:r>
            <a:endParaRPr lang="el-GR" sz="2700"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476424" y="1933448"/>
            <a:ext cx="8229600" cy="4447880"/>
          </a:xfrm>
        </p:spPr>
        <p:txBody>
          <a:bodyPr>
            <a:normAutofit fontScale="92500" lnSpcReduction="10000"/>
          </a:bodyPr>
          <a:lstStyle/>
          <a:p>
            <a:pPr marL="82296" indent="0">
              <a:buNone/>
            </a:pPr>
            <a:r>
              <a:rPr lang="el-GR" sz="2100" b="1" dirty="0"/>
              <a:t>Σχεδιασμός διαδικασίας </a:t>
            </a:r>
            <a:r>
              <a:rPr lang="el-GR" sz="2100" dirty="0" smtClean="0"/>
              <a:t>παραγωγής </a:t>
            </a:r>
            <a:r>
              <a:rPr lang="el-GR" sz="2100" dirty="0"/>
              <a:t>προϊόντων ή παροχής </a:t>
            </a:r>
            <a:endParaRPr lang="el-GR" sz="2100" dirty="0" smtClean="0"/>
          </a:p>
          <a:p>
            <a:pPr marL="82296" indent="0">
              <a:buNone/>
            </a:pPr>
            <a:r>
              <a:rPr lang="el-GR" sz="2100" dirty="0" smtClean="0"/>
              <a:t>υπηρεσιών </a:t>
            </a:r>
            <a:r>
              <a:rPr lang="el-GR" sz="2100" dirty="0"/>
              <a:t>βάσει του σχεδιασμού </a:t>
            </a:r>
            <a:r>
              <a:rPr lang="el-GR" sz="2100" dirty="0" smtClean="0"/>
              <a:t>σε επίπεδο </a:t>
            </a:r>
            <a:r>
              <a:rPr lang="el-GR" sz="2100" dirty="0"/>
              <a:t>προϊόντος /</a:t>
            </a:r>
            <a:r>
              <a:rPr lang="el-GR" sz="2100" dirty="0" smtClean="0"/>
              <a:t>υπηρεσίας</a:t>
            </a:r>
            <a:r>
              <a:rPr lang="el-GR" sz="2100" dirty="0"/>
              <a:t> </a:t>
            </a:r>
            <a:r>
              <a:rPr lang="el-GR" sz="2100" dirty="0" smtClean="0"/>
              <a:t>όπως </a:t>
            </a:r>
            <a:r>
              <a:rPr lang="el-GR" sz="2100" dirty="0"/>
              <a:t>οριστικοποιήθηκε σε </a:t>
            </a:r>
            <a:r>
              <a:rPr lang="el-GR" sz="2100" dirty="0" smtClean="0"/>
              <a:t>προηγούμενο </a:t>
            </a:r>
            <a:r>
              <a:rPr lang="el-GR" sz="2100" dirty="0"/>
              <a:t>βήμα</a:t>
            </a:r>
          </a:p>
          <a:p>
            <a:pPr marL="82296" indent="0">
              <a:buNone/>
            </a:pPr>
            <a:endParaRPr lang="el-GR" sz="2100" dirty="0"/>
          </a:p>
          <a:p>
            <a:pPr marL="82296" indent="0">
              <a:buNone/>
            </a:pPr>
            <a:r>
              <a:rPr lang="el-GR" sz="2100" b="1" dirty="0" smtClean="0"/>
              <a:t>Προμήθεια </a:t>
            </a:r>
            <a:r>
              <a:rPr lang="el-GR" sz="2100" b="1" dirty="0"/>
              <a:t>κατάλληλου </a:t>
            </a:r>
            <a:r>
              <a:rPr lang="el-GR" sz="2100" b="1" dirty="0" smtClean="0"/>
              <a:t>εξοπλισμού</a:t>
            </a:r>
            <a:r>
              <a:rPr lang="el-GR" sz="2100" dirty="0"/>
              <a:t>, τεχνολογικού λογισμικού,</a:t>
            </a:r>
          </a:p>
          <a:p>
            <a:pPr marL="82296" indent="0">
              <a:buNone/>
            </a:pPr>
            <a:r>
              <a:rPr lang="el-GR" sz="2100" dirty="0"/>
              <a:t>πρόσληψη κατάλληλου </a:t>
            </a:r>
            <a:r>
              <a:rPr lang="el-GR" sz="2100" dirty="0" smtClean="0"/>
              <a:t>προσωπικού </a:t>
            </a:r>
            <a:r>
              <a:rPr lang="el-GR" sz="2100" dirty="0"/>
              <a:t>και χρήση </a:t>
            </a:r>
            <a:r>
              <a:rPr lang="el-GR" sz="2100" dirty="0" smtClean="0"/>
              <a:t>κατάλληλων πρώτων </a:t>
            </a:r>
            <a:r>
              <a:rPr lang="el-GR" sz="2100" dirty="0"/>
              <a:t>υλών</a:t>
            </a:r>
          </a:p>
          <a:p>
            <a:pPr marL="82296" indent="0">
              <a:buNone/>
            </a:pPr>
            <a:endParaRPr lang="el-GR" sz="2100" dirty="0"/>
          </a:p>
          <a:p>
            <a:pPr marL="82296" indent="0">
              <a:buNone/>
            </a:pPr>
            <a:r>
              <a:rPr lang="el-GR" sz="2100" b="1" dirty="0" smtClean="0"/>
              <a:t>Οριστικοποίηση </a:t>
            </a:r>
            <a:r>
              <a:rPr lang="el-GR" sz="2100" b="1" dirty="0"/>
              <a:t>οδηγιών</a:t>
            </a:r>
            <a:r>
              <a:rPr lang="el-GR" sz="2100" dirty="0"/>
              <a:t> </a:t>
            </a:r>
            <a:r>
              <a:rPr lang="el-GR" sz="2100" dirty="0" smtClean="0"/>
              <a:t>εκτέλεσης εργασιών</a:t>
            </a:r>
          </a:p>
          <a:p>
            <a:pPr marL="82296" indent="0">
              <a:buNone/>
            </a:pPr>
            <a:r>
              <a:rPr lang="el-GR" sz="2100" dirty="0" smtClean="0"/>
              <a:t>Η καταλληλόλητα μιας παραγωγικής διαδικασίας προσδιορίζεται από την ανταπόκρισή της στις απαιτήσεις </a:t>
            </a:r>
            <a:r>
              <a:rPr lang="el-GR" sz="2100" b="1" dirty="0" smtClean="0"/>
              <a:t>ποιότητας και ποσότητας</a:t>
            </a:r>
            <a:r>
              <a:rPr lang="el-GR" sz="2100" dirty="0" smtClean="0"/>
              <a:t>. </a:t>
            </a:r>
          </a:p>
          <a:p>
            <a:pPr marL="82296" indent="0">
              <a:buNone/>
            </a:pPr>
            <a:endParaRPr lang="el-GR" sz="2100" dirty="0" smtClean="0"/>
          </a:p>
          <a:p>
            <a:pPr marL="82296" indent="0">
              <a:buNone/>
            </a:pPr>
            <a:r>
              <a:rPr lang="el-GR" sz="2100" dirty="0" smtClean="0"/>
              <a:t>Η επάρκεια να καλύψει την αναμενόμενη ποσότητα του προϊόντος επηρεάζεται από την διαθέσιμη δυναμικότητα δηλαδή το μέγιστο εφικτό και διατηρήσιμο ρυθμό παραγωγής </a:t>
            </a:r>
            <a:r>
              <a:rPr lang="el-GR" sz="2100" dirty="0" err="1" smtClean="0"/>
              <a:t>ανα</a:t>
            </a:r>
            <a:r>
              <a:rPr lang="el-GR" sz="2100" dirty="0" smtClean="0"/>
              <a:t> λειτουργική περίοδο (π.χ. την ημέρα, την ώρα)</a:t>
            </a:r>
          </a:p>
          <a:p>
            <a:pPr marL="82296" indent="0">
              <a:buNone/>
            </a:pPr>
            <a:endParaRPr lang="el-GR" sz="2100" dirty="0"/>
          </a:p>
          <a:p>
            <a:pPr marL="82296" indent="0">
              <a:buNone/>
            </a:pP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21</a:t>
            </a:fld>
            <a:endParaRPr lang="en-US"/>
          </a:p>
        </p:txBody>
      </p:sp>
    </p:spTree>
    <p:extLst>
      <p:ext uri="{BB962C8B-B14F-4D97-AF65-F5344CB8AC3E}">
        <p14:creationId xmlns:p14="http://schemas.microsoft.com/office/powerpoint/2010/main" val="1551395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p:txBody>
          <a:bodyPr>
            <a:normAutofit/>
          </a:bodyPr>
          <a:lstStyle/>
          <a:p>
            <a:pPr algn="ctr"/>
            <a:r>
              <a:rPr lang="el-GR" sz="2800" b="1" dirty="0" smtClean="0"/>
              <a:t>Η </a:t>
            </a:r>
            <a:r>
              <a:rPr lang="el-GR" sz="2800" b="1" dirty="0" err="1" smtClean="0"/>
              <a:t>πελατοκεντρική</a:t>
            </a:r>
            <a:r>
              <a:rPr lang="el-GR" sz="2800" b="1" dirty="0" smtClean="0"/>
              <a:t> διάσταση της ποιότητας  &amp; εξειδικευμένοι μέθοδοι σχεδιασμού</a:t>
            </a:r>
            <a:endParaRPr lang="el-GR" sz="2800"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636912"/>
            <a:ext cx="8003232" cy="3019400"/>
          </a:xfrm>
        </p:spPr>
        <p:txBody>
          <a:bodyPr>
            <a:normAutofit fontScale="92500" lnSpcReduction="20000"/>
          </a:bodyPr>
          <a:lstStyle/>
          <a:p>
            <a:pPr marL="82296" indent="0">
              <a:buNone/>
            </a:pPr>
            <a:r>
              <a:rPr lang="el-GR" dirty="0" smtClean="0"/>
              <a:t>Η </a:t>
            </a:r>
            <a:r>
              <a:rPr lang="el-GR" b="1" dirty="0" smtClean="0"/>
              <a:t>λειτουργική ανάπτυξη ποιότητας </a:t>
            </a:r>
            <a:r>
              <a:rPr lang="en-US" b="1" dirty="0" smtClean="0"/>
              <a:t>(QFD) </a:t>
            </a:r>
            <a:r>
              <a:rPr lang="el-GR" dirty="0" smtClean="0"/>
              <a:t>είναι μια εξειδικευμένη μέθοδος για την μετατροπή των αναγκών/προσδοκιών των πελατών σε σημαντικές συνιστώσες του σχεδιασμού και της παραγωγής του προϊόντος/υπηρεσίας. </a:t>
            </a:r>
          </a:p>
          <a:p>
            <a:pPr marL="82296" indent="0">
              <a:buNone/>
            </a:pPr>
            <a:endParaRPr lang="el-GR" dirty="0"/>
          </a:p>
          <a:p>
            <a:pPr marL="82296" indent="0">
              <a:buNone/>
            </a:pPr>
            <a:r>
              <a:rPr lang="el-GR" dirty="0" smtClean="0"/>
              <a:t>Για την επιτυχία της μεθόδου αυτής σημαντική προϋπόθεση είναι η εμπλοκή από την πρώτη μέρα όλων των λειτουργικών τμημάτων της επιχείρησης και αυτός είναι ένας πρωταρχικός στόχος της ΔΟΠ</a:t>
            </a:r>
          </a:p>
          <a:p>
            <a:pPr marL="82296" indent="0">
              <a:buNone/>
            </a:pPr>
            <a:endParaRPr lang="el-GR" dirty="0"/>
          </a:p>
          <a:p>
            <a:pPr marL="82296" indent="0">
              <a:buNone/>
            </a:pPr>
            <a:r>
              <a:rPr lang="el-GR" dirty="0" smtClean="0"/>
              <a:t>Ωστόσο η εφαρμογή της </a:t>
            </a:r>
            <a:r>
              <a:rPr lang="en-US" dirty="0" smtClean="0"/>
              <a:t>QFD </a:t>
            </a:r>
            <a:r>
              <a:rPr lang="el-GR" dirty="0" smtClean="0"/>
              <a:t>χρειάζεται προσαρμογή στις συγκεκριμένες περιστάσεις του οργανισμού/ επιχείρησης. </a:t>
            </a: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22</a:t>
            </a:fld>
            <a:endParaRPr lang="en-US"/>
          </a:p>
        </p:txBody>
      </p:sp>
    </p:spTree>
    <p:extLst>
      <p:ext uri="{BB962C8B-B14F-4D97-AF65-F5344CB8AC3E}">
        <p14:creationId xmlns:p14="http://schemas.microsoft.com/office/powerpoint/2010/main" val="2225596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p:txBody>
          <a:bodyPr>
            <a:normAutofit/>
          </a:bodyPr>
          <a:lstStyle/>
          <a:p>
            <a:pPr algn="ctr"/>
            <a:r>
              <a:rPr lang="el-GR" b="1" dirty="0" smtClean="0"/>
              <a:t>Οφέλη της μεθόδου </a:t>
            </a:r>
            <a:r>
              <a:rPr lang="en-US" b="1" dirty="0" smtClean="0"/>
              <a:t>QFD</a:t>
            </a:r>
            <a:endParaRPr lang="el-GR"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636912"/>
            <a:ext cx="8003232" cy="3019400"/>
          </a:xfrm>
        </p:spPr>
        <p:txBody>
          <a:bodyPr>
            <a:normAutofit/>
          </a:bodyPr>
          <a:lstStyle/>
          <a:p>
            <a:pPr marL="82296" indent="0">
              <a:buNone/>
            </a:pPr>
            <a:r>
              <a:rPr lang="el-GR" dirty="0" smtClean="0"/>
              <a:t>Από την ορθή χρήση της μεθόδου </a:t>
            </a:r>
            <a:r>
              <a:rPr lang="en-US" dirty="0" smtClean="0"/>
              <a:t>QFD</a:t>
            </a:r>
            <a:r>
              <a:rPr lang="el-GR" dirty="0"/>
              <a:t> </a:t>
            </a:r>
            <a:r>
              <a:rPr lang="el-GR" dirty="0" smtClean="0"/>
              <a:t>προκύπτει όφελος </a:t>
            </a:r>
          </a:p>
          <a:p>
            <a:pPr marL="425196" indent="-342900">
              <a:buFont typeface="Wingdings" panose="05000000000000000000" pitchFamily="2" charset="2"/>
              <a:buChar char="ü"/>
            </a:pPr>
            <a:r>
              <a:rPr lang="el-GR" dirty="0" smtClean="0"/>
              <a:t>30-50% από τη μείωση του κόστους ως αποτελέσματος αλλαγών στην διαδικασία παραγωγής </a:t>
            </a:r>
          </a:p>
          <a:p>
            <a:pPr marL="425196" indent="-342900">
              <a:buFont typeface="Wingdings" panose="05000000000000000000" pitchFamily="2" charset="2"/>
              <a:buChar char="ü"/>
            </a:pPr>
            <a:r>
              <a:rPr lang="el-GR" dirty="0" smtClean="0"/>
              <a:t>30-50% μικρότεροι κύκλοι σχεδιασμού</a:t>
            </a:r>
          </a:p>
          <a:p>
            <a:pPr marL="425196" indent="-342900">
              <a:buFont typeface="Wingdings" panose="05000000000000000000" pitchFamily="2" charset="2"/>
              <a:buChar char="ü"/>
            </a:pPr>
            <a:r>
              <a:rPr lang="el-GR" dirty="0" smtClean="0"/>
              <a:t>20-60% χαμηλότερο κόστος εκκίνησης και</a:t>
            </a:r>
          </a:p>
          <a:p>
            <a:pPr marL="425196" indent="-342900">
              <a:buFont typeface="Wingdings" panose="05000000000000000000" pitchFamily="2" charset="2"/>
              <a:buChar char="ü"/>
            </a:pPr>
            <a:r>
              <a:rPr lang="el-GR" dirty="0" smtClean="0"/>
              <a:t>Λιγότερες κατά 20-50% αξιώσεις εγγύησης</a:t>
            </a: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23</a:t>
            </a:fld>
            <a:endParaRPr lang="en-US"/>
          </a:p>
        </p:txBody>
      </p:sp>
    </p:spTree>
    <p:extLst>
      <p:ext uri="{BB962C8B-B14F-4D97-AF65-F5344CB8AC3E}">
        <p14:creationId xmlns:p14="http://schemas.microsoft.com/office/powerpoint/2010/main" val="1994630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895920"/>
            <a:ext cx="8229600" cy="1066800"/>
          </a:xfrm>
        </p:spPr>
        <p:txBody>
          <a:bodyPr>
            <a:normAutofit/>
          </a:bodyPr>
          <a:lstStyle/>
          <a:p>
            <a:pPr algn="ctr"/>
            <a:r>
              <a:rPr lang="el-GR" b="1" dirty="0"/>
              <a:t>Στάδια εφαρμογής του </a:t>
            </a:r>
            <a:r>
              <a:rPr lang="en-US" b="1" dirty="0"/>
              <a:t>QFD</a:t>
            </a:r>
            <a:endParaRPr lang="el-GR"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179512" y="1962720"/>
            <a:ext cx="8507288" cy="2258368"/>
          </a:xfrm>
        </p:spPr>
        <p:txBody>
          <a:bodyPr>
            <a:normAutofit/>
          </a:bodyPr>
          <a:lstStyle/>
          <a:p>
            <a:pPr marL="82296" indent="0">
              <a:buNone/>
            </a:pPr>
            <a:r>
              <a:rPr lang="el-GR" dirty="0" smtClean="0"/>
              <a:t>Ο πελάτης, ο δυνητικός χρήστης του προϊόντος, γίνεται μέρος της ομάδας που σχεδιάζει το προϊόν. Πρόκειται για ένα σύστημα που καθοδηγεί τους σχεδιαστές να επικεντρωθούν στα χαρακτηριστικά εκείνα του προϊόντος που είναι τα πιο σημαντικά για τον πελάτη και περιλαμβάνει:</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24</a:t>
            </a:fld>
            <a:endParaRPr lang="en-US"/>
          </a:p>
        </p:txBody>
      </p:sp>
      <p:pic>
        <p:nvPicPr>
          <p:cNvPr id="4" name="Εικόνα 3"/>
          <p:cNvPicPr>
            <a:picLocks noChangeAspect="1"/>
          </p:cNvPicPr>
          <p:nvPr/>
        </p:nvPicPr>
        <p:blipFill>
          <a:blip r:embed="rId2"/>
          <a:stretch>
            <a:fillRect/>
          </a:stretch>
        </p:blipFill>
        <p:spPr>
          <a:xfrm>
            <a:off x="179513" y="3356992"/>
            <a:ext cx="4232914" cy="3243472"/>
          </a:xfrm>
          <a:prstGeom prst="rect">
            <a:avLst/>
          </a:prstGeom>
        </p:spPr>
      </p:pic>
      <p:sp>
        <p:nvSpPr>
          <p:cNvPr id="7"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4539084" y="3335784"/>
            <a:ext cx="4337620" cy="3522216"/>
          </a:xfrm>
        </p:spPr>
        <p:txBody>
          <a:bodyPr>
            <a:normAutofit lnSpcReduction="10000"/>
          </a:bodyPr>
          <a:lstStyle/>
          <a:p>
            <a:pPr marL="539496" indent="-457200">
              <a:buFont typeface="+mj-lt"/>
              <a:buAutoNum type="arabicPeriod"/>
            </a:pPr>
            <a:r>
              <a:rPr lang="el-GR" sz="1800" dirty="0" smtClean="0"/>
              <a:t>Προσδιορισμό των γνωστών στην </a:t>
            </a:r>
            <a:r>
              <a:rPr lang="en-US" sz="1800" dirty="0" smtClean="0"/>
              <a:t>QFD </a:t>
            </a:r>
            <a:r>
              <a:rPr lang="el-GR" sz="1800" b="1" dirty="0" smtClean="0"/>
              <a:t>αναγκών των πελατών </a:t>
            </a:r>
            <a:r>
              <a:rPr lang="el-GR" sz="1800" dirty="0" smtClean="0"/>
              <a:t>(αναφέρεται ως η φωνή του πελάτη-</a:t>
            </a:r>
            <a:r>
              <a:rPr lang="en-US" sz="1800" dirty="0" smtClean="0"/>
              <a:t>VOC)</a:t>
            </a:r>
          </a:p>
          <a:p>
            <a:pPr marL="539496" indent="-457200">
              <a:buFont typeface="+mj-lt"/>
              <a:buAutoNum type="arabicPeriod"/>
            </a:pPr>
            <a:r>
              <a:rPr lang="el-GR" sz="1800" dirty="0" smtClean="0"/>
              <a:t>Προσδιορισμό των </a:t>
            </a:r>
            <a:r>
              <a:rPr lang="el-GR" sz="1800" b="1" dirty="0" smtClean="0"/>
              <a:t>χαρακτηριστικών</a:t>
            </a:r>
            <a:r>
              <a:rPr lang="el-GR" sz="1800" dirty="0" smtClean="0"/>
              <a:t> του προϊόντος που θα ικανοποιήσουν την </a:t>
            </a:r>
            <a:r>
              <a:rPr lang="en-US" sz="1800" dirty="0" smtClean="0"/>
              <a:t>VOC</a:t>
            </a:r>
          </a:p>
          <a:p>
            <a:pPr marL="539496" indent="-457200">
              <a:buFont typeface="+mj-lt"/>
              <a:buAutoNum type="arabicPeriod"/>
            </a:pPr>
            <a:r>
              <a:rPr lang="el-GR" sz="1800" b="1" dirty="0" smtClean="0"/>
              <a:t>Καθιέρωση της ανάπτυξης του προϊόντος και των στόχων και των προτεραιοτήτων </a:t>
            </a:r>
            <a:r>
              <a:rPr lang="el-GR" sz="1800" dirty="0" smtClean="0"/>
              <a:t>που θα οδηγήσουν σε ένα προϊόν ή υπηρεσία που θα ικανοποιεί τη </a:t>
            </a:r>
            <a:r>
              <a:rPr lang="en-US" sz="1800" dirty="0" smtClean="0"/>
              <a:t>VOC. </a:t>
            </a:r>
            <a:endParaRPr lang="el-GR" sz="1800" dirty="0" smtClean="0"/>
          </a:p>
          <a:p>
            <a:pPr marL="82296" indent="0">
              <a:buNone/>
            </a:pPr>
            <a:endParaRPr lang="el-GR" dirty="0"/>
          </a:p>
        </p:txBody>
      </p:sp>
    </p:spTree>
    <p:extLst>
      <p:ext uri="{BB962C8B-B14F-4D97-AF65-F5344CB8AC3E}">
        <p14:creationId xmlns:p14="http://schemas.microsoft.com/office/powerpoint/2010/main" val="2516728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89924" y="1009396"/>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1:</a:t>
            </a:r>
            <a:br>
              <a:rPr lang="el-GR" sz="2400" b="1" dirty="0"/>
            </a:br>
            <a:r>
              <a:rPr lang="el-GR" sz="2000" b="1" dirty="0"/>
              <a:t>Προσδιορισμός </a:t>
            </a:r>
            <a:r>
              <a:rPr lang="el-GR" sz="2000" b="1" dirty="0" smtClean="0"/>
              <a:t>επιθυμητών χαρακτηριστικών </a:t>
            </a:r>
            <a:r>
              <a:rPr lang="el-GR" sz="2000" b="1" dirty="0"/>
              <a:t>του </a:t>
            </a:r>
            <a:r>
              <a:rPr lang="el-GR" sz="2000" b="1" dirty="0" smtClean="0"/>
              <a:t>προϊόντος</a:t>
            </a:r>
            <a:endParaRPr lang="el-GR" sz="2000" b="1" dirty="0"/>
          </a:p>
        </p:txBody>
      </p:sp>
      <p:pic>
        <p:nvPicPr>
          <p:cNvPr id="4" name="Θέση περιεχομένου 3"/>
          <p:cNvPicPr>
            <a:picLocks noGrp="1" noChangeAspect="1"/>
          </p:cNvPicPr>
          <p:nvPr>
            <p:ph sz="half" idx="1"/>
          </p:nvPr>
        </p:nvPicPr>
        <p:blipFill>
          <a:blip r:embed="rId2"/>
          <a:stretch>
            <a:fillRect/>
          </a:stretch>
        </p:blipFill>
        <p:spPr>
          <a:xfrm>
            <a:off x="1106446" y="1990179"/>
            <a:ext cx="7449290" cy="1454762"/>
          </a:xfrm>
          <a:prstGeom prst="rect">
            <a:avLst/>
          </a:prstGeom>
        </p:spPr>
      </p:pic>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25</a:t>
            </a:fld>
            <a:endParaRPr lang="en-US"/>
          </a:p>
        </p:txBody>
      </p:sp>
      <p:sp>
        <p:nvSpPr>
          <p:cNvPr id="7" name="TextBox 6"/>
          <p:cNvSpPr txBox="1"/>
          <p:nvPr/>
        </p:nvSpPr>
        <p:spPr>
          <a:xfrm>
            <a:off x="1168927" y="3492772"/>
            <a:ext cx="6671594" cy="369332"/>
          </a:xfrm>
          <a:prstGeom prst="rect">
            <a:avLst/>
          </a:prstGeom>
          <a:noFill/>
        </p:spPr>
        <p:txBody>
          <a:bodyPr wrap="square" rtlCol="0">
            <a:spAutoFit/>
          </a:bodyPr>
          <a:lstStyle/>
          <a:p>
            <a:r>
              <a:rPr lang="el-GR" dirty="0" smtClean="0"/>
              <a:t>Παράδειγμα </a:t>
            </a:r>
            <a:endParaRPr lang="el-GR" dirty="0"/>
          </a:p>
        </p:txBody>
      </p:sp>
      <p:pic>
        <p:nvPicPr>
          <p:cNvPr id="8" name="Εικόνα 7"/>
          <p:cNvPicPr>
            <a:picLocks noChangeAspect="1"/>
          </p:cNvPicPr>
          <p:nvPr/>
        </p:nvPicPr>
        <p:blipFill>
          <a:blip r:embed="rId3"/>
          <a:stretch>
            <a:fillRect/>
          </a:stretch>
        </p:blipFill>
        <p:spPr>
          <a:xfrm>
            <a:off x="1356611" y="3862104"/>
            <a:ext cx="6483910" cy="2978696"/>
          </a:xfrm>
          <a:prstGeom prst="rect">
            <a:avLst/>
          </a:prstGeom>
        </p:spPr>
      </p:pic>
    </p:spTree>
    <p:extLst>
      <p:ext uri="{BB962C8B-B14F-4D97-AF65-F5344CB8AC3E}">
        <p14:creationId xmlns:p14="http://schemas.microsoft.com/office/powerpoint/2010/main" val="2768231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89924" y="1009396"/>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a:t>
            </a:r>
            <a:r>
              <a:rPr lang="el-GR" sz="2400" b="1" dirty="0" smtClean="0"/>
              <a:t>2:</a:t>
            </a:r>
            <a:r>
              <a:rPr lang="el-GR" sz="2400" b="1" dirty="0"/>
              <a:t/>
            </a:r>
            <a:br>
              <a:rPr lang="el-GR" sz="2400" b="1" dirty="0"/>
            </a:br>
            <a:r>
              <a:rPr lang="el-GR" sz="2000" b="1" dirty="0"/>
              <a:t>Προσδιορισμός συντελεστών βαρύτητας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26</a:t>
            </a:fld>
            <a:endParaRPr lang="en-US"/>
          </a:p>
        </p:txBody>
      </p:sp>
      <p:sp>
        <p:nvSpPr>
          <p:cNvPr id="7" name="TextBox 6"/>
          <p:cNvSpPr txBox="1"/>
          <p:nvPr/>
        </p:nvSpPr>
        <p:spPr>
          <a:xfrm>
            <a:off x="628254" y="3209403"/>
            <a:ext cx="2771800" cy="369332"/>
          </a:xfrm>
          <a:prstGeom prst="rect">
            <a:avLst/>
          </a:prstGeom>
          <a:noFill/>
        </p:spPr>
        <p:txBody>
          <a:bodyPr wrap="square" rtlCol="0">
            <a:spAutoFit/>
          </a:bodyPr>
          <a:lstStyle/>
          <a:p>
            <a:r>
              <a:rPr lang="el-GR" dirty="0" smtClean="0"/>
              <a:t>Παράδειγμα </a:t>
            </a:r>
            <a:endParaRPr lang="el-GR" dirty="0"/>
          </a:p>
        </p:txBody>
      </p:sp>
      <p:sp>
        <p:nvSpPr>
          <p:cNvPr id="11" name="Ορθογώνιο 10"/>
          <p:cNvSpPr/>
          <p:nvPr/>
        </p:nvSpPr>
        <p:spPr>
          <a:xfrm>
            <a:off x="604838" y="2394394"/>
            <a:ext cx="7799772" cy="646331"/>
          </a:xfrm>
          <a:prstGeom prst="rect">
            <a:avLst/>
          </a:prstGeom>
        </p:spPr>
        <p:txBody>
          <a:bodyPr wrap="square">
            <a:spAutoFit/>
          </a:bodyPr>
          <a:lstStyle/>
          <a:p>
            <a:r>
              <a:rPr lang="el-GR" dirty="0">
                <a:latin typeface="Verdana" panose="020B0604030504040204" pitchFamily="34" charset="0"/>
              </a:rPr>
              <a:t>Ιεράρχηση συμβολής κάθε χαρακτηριστικού του προϊόντος στο </a:t>
            </a:r>
            <a:r>
              <a:rPr lang="el-GR" dirty="0" smtClean="0">
                <a:latin typeface="Verdana" panose="020B0604030504040204" pitchFamily="34" charset="0"/>
              </a:rPr>
              <a:t>βαθμό ικανοποίησης </a:t>
            </a:r>
            <a:r>
              <a:rPr lang="el-GR" dirty="0">
                <a:latin typeface="Verdana" panose="020B0604030504040204" pitchFamily="34" charset="0"/>
              </a:rPr>
              <a:t>του πελάτη.</a:t>
            </a:r>
            <a:endParaRPr lang="el-GR" dirty="0"/>
          </a:p>
        </p:txBody>
      </p:sp>
      <p:pic>
        <p:nvPicPr>
          <p:cNvPr id="12" name="Εικόνα 11"/>
          <p:cNvPicPr>
            <a:picLocks noChangeAspect="1"/>
          </p:cNvPicPr>
          <p:nvPr/>
        </p:nvPicPr>
        <p:blipFill>
          <a:blip r:embed="rId2"/>
          <a:stretch>
            <a:fillRect/>
          </a:stretch>
        </p:blipFill>
        <p:spPr>
          <a:xfrm>
            <a:off x="628254" y="3578735"/>
            <a:ext cx="7328122" cy="3093077"/>
          </a:xfrm>
          <a:prstGeom prst="rect">
            <a:avLst/>
          </a:prstGeom>
        </p:spPr>
      </p:pic>
    </p:spTree>
    <p:extLst>
      <p:ext uri="{BB962C8B-B14F-4D97-AF65-F5344CB8AC3E}">
        <p14:creationId xmlns:p14="http://schemas.microsoft.com/office/powerpoint/2010/main" val="918305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89924" y="1009396"/>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3</a:t>
            </a:r>
            <a:r>
              <a:rPr lang="el-GR" sz="2400" b="1" dirty="0" smtClean="0"/>
              <a:t>:</a:t>
            </a:r>
            <a:r>
              <a:rPr lang="el-GR" sz="2400" b="1" dirty="0"/>
              <a:t/>
            </a:r>
            <a:br>
              <a:rPr lang="el-GR" sz="2400" b="1" dirty="0"/>
            </a:br>
            <a:r>
              <a:rPr lang="el-GR" sz="2000" b="1" dirty="0"/>
              <a:t>Προσδιορισμός επιδόσεων </a:t>
            </a:r>
            <a:r>
              <a:rPr lang="el-GR" sz="2000" b="1" dirty="0" smtClean="0"/>
              <a:t>στα χαρακτηριστικά </a:t>
            </a:r>
            <a:r>
              <a:rPr lang="el-GR" sz="2000" b="1" dirty="0"/>
              <a:t>του προϊόντος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27</a:t>
            </a:fld>
            <a:endParaRPr lang="en-US"/>
          </a:p>
        </p:txBody>
      </p:sp>
      <p:sp>
        <p:nvSpPr>
          <p:cNvPr id="7" name="TextBox 6"/>
          <p:cNvSpPr txBox="1"/>
          <p:nvPr/>
        </p:nvSpPr>
        <p:spPr>
          <a:xfrm>
            <a:off x="628254" y="3209403"/>
            <a:ext cx="2771800" cy="369332"/>
          </a:xfrm>
          <a:prstGeom prst="rect">
            <a:avLst/>
          </a:prstGeom>
          <a:noFill/>
        </p:spPr>
        <p:txBody>
          <a:bodyPr wrap="square" rtlCol="0">
            <a:spAutoFit/>
          </a:bodyPr>
          <a:lstStyle/>
          <a:p>
            <a:r>
              <a:rPr lang="el-GR" dirty="0" smtClean="0"/>
              <a:t>Παράδειγμα </a:t>
            </a:r>
            <a:endParaRPr lang="el-GR" dirty="0"/>
          </a:p>
        </p:txBody>
      </p:sp>
      <p:sp>
        <p:nvSpPr>
          <p:cNvPr id="11" name="Ορθογώνιο 10"/>
          <p:cNvSpPr/>
          <p:nvPr/>
        </p:nvSpPr>
        <p:spPr>
          <a:xfrm>
            <a:off x="604838" y="2394394"/>
            <a:ext cx="7799772" cy="646331"/>
          </a:xfrm>
          <a:prstGeom prst="rect">
            <a:avLst/>
          </a:prstGeom>
        </p:spPr>
        <p:txBody>
          <a:bodyPr wrap="square">
            <a:spAutoFit/>
          </a:bodyPr>
          <a:lstStyle/>
          <a:p>
            <a:r>
              <a:rPr lang="el-GR" dirty="0">
                <a:latin typeface="Verdana" panose="020B0604030504040204" pitchFamily="34" charset="0"/>
              </a:rPr>
              <a:t>Σε </a:t>
            </a:r>
            <a:r>
              <a:rPr lang="el-GR" dirty="0" err="1">
                <a:latin typeface="Verdana" panose="020B0604030504040204" pitchFamily="34" charset="0"/>
              </a:rPr>
              <a:t>ποιό</a:t>
            </a:r>
            <a:r>
              <a:rPr lang="el-GR" dirty="0">
                <a:latin typeface="Verdana" panose="020B0604030504040204" pitchFamily="34" charset="0"/>
              </a:rPr>
              <a:t> βαθμό το παραγόμενο προϊόν υπό τις παρούσες συνθήκες</a:t>
            </a:r>
          </a:p>
          <a:p>
            <a:r>
              <a:rPr lang="el-GR" dirty="0">
                <a:latin typeface="Verdana" panose="020B0604030504040204" pitchFamily="34" charset="0"/>
              </a:rPr>
              <a:t>ανταποκρίνεται στα επιθυμητά χαρακτηριστικά;.</a:t>
            </a:r>
            <a:endParaRPr lang="el-GR" dirty="0"/>
          </a:p>
        </p:txBody>
      </p:sp>
      <p:pic>
        <p:nvPicPr>
          <p:cNvPr id="3" name="Εικόνα 2"/>
          <p:cNvPicPr>
            <a:picLocks noChangeAspect="1"/>
          </p:cNvPicPr>
          <p:nvPr/>
        </p:nvPicPr>
        <p:blipFill>
          <a:blip r:embed="rId2"/>
          <a:stretch>
            <a:fillRect/>
          </a:stretch>
        </p:blipFill>
        <p:spPr>
          <a:xfrm>
            <a:off x="628254" y="3611796"/>
            <a:ext cx="7184106" cy="3027127"/>
          </a:xfrm>
          <a:prstGeom prst="rect">
            <a:avLst/>
          </a:prstGeom>
        </p:spPr>
      </p:pic>
    </p:spTree>
    <p:extLst>
      <p:ext uri="{BB962C8B-B14F-4D97-AF65-F5344CB8AC3E}">
        <p14:creationId xmlns:p14="http://schemas.microsoft.com/office/powerpoint/2010/main" val="24106986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89924" y="1009396"/>
            <a:ext cx="8229600" cy="1066800"/>
          </a:xfrm>
        </p:spPr>
        <p:txBody>
          <a:bodyPr>
            <a:noAutofit/>
          </a:bodyPr>
          <a:lstStyle/>
          <a:p>
            <a:pPr algn="ctr"/>
            <a:r>
              <a:rPr lang="el-GR" sz="2400" b="1" dirty="0"/>
              <a:t>Στάδια εφαρμογής του </a:t>
            </a:r>
            <a:r>
              <a:rPr lang="el-GR" sz="2400" b="1" dirty="0" smtClean="0"/>
              <a:t>QFD</a:t>
            </a:r>
            <a:r>
              <a:rPr lang="el-GR" sz="2400" b="1" dirty="0"/>
              <a:t>– </a:t>
            </a:r>
            <a:r>
              <a:rPr lang="el-GR" sz="2400" b="1" dirty="0" smtClean="0"/>
              <a:t/>
            </a:r>
            <a:br>
              <a:rPr lang="el-GR" sz="2400" b="1" dirty="0" smtClean="0"/>
            </a:br>
            <a:r>
              <a:rPr lang="el-GR" sz="2000" b="1" dirty="0" smtClean="0"/>
              <a:t>Εκτίμηση επιδόσεων </a:t>
            </a:r>
            <a:r>
              <a:rPr lang="el-GR" sz="2000" b="1" dirty="0"/>
              <a:t>ανταγωνιστών </a:t>
            </a:r>
            <a:r>
              <a:rPr lang="el-GR" sz="2000" b="1" dirty="0" smtClean="0"/>
              <a:t>στα χαρακτηριστικά </a:t>
            </a:r>
            <a:r>
              <a:rPr lang="el-GR" sz="2000" b="1" dirty="0"/>
              <a:t>του </a:t>
            </a:r>
            <a:r>
              <a:rPr lang="el-GR" sz="2000" b="1" dirty="0" smtClean="0"/>
              <a:t>προϊόντος</a:t>
            </a:r>
            <a:endParaRPr lang="el-GR" sz="2000" b="1"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28</a:t>
            </a:fld>
            <a:endParaRPr lang="en-US"/>
          </a:p>
        </p:txBody>
      </p:sp>
      <p:sp>
        <p:nvSpPr>
          <p:cNvPr id="11" name="Ορθογώνιο 10"/>
          <p:cNvSpPr/>
          <p:nvPr/>
        </p:nvSpPr>
        <p:spPr>
          <a:xfrm>
            <a:off x="539552" y="2717560"/>
            <a:ext cx="4825646" cy="2031325"/>
          </a:xfrm>
          <a:prstGeom prst="rect">
            <a:avLst/>
          </a:prstGeom>
        </p:spPr>
        <p:txBody>
          <a:bodyPr wrap="square">
            <a:spAutoFit/>
          </a:bodyPr>
          <a:lstStyle/>
          <a:p>
            <a:pPr marL="285750" indent="-285750">
              <a:buFont typeface="Wingdings" panose="05000000000000000000" pitchFamily="2" charset="2"/>
              <a:buChar char="ü"/>
            </a:pPr>
            <a:r>
              <a:rPr lang="el-GR" b="1" dirty="0">
                <a:latin typeface="Verdana" panose="020B0604030504040204" pitchFamily="34" charset="0"/>
              </a:rPr>
              <a:t>Εκτίμηση επιδόσεων ανταγωνιστών </a:t>
            </a:r>
            <a:r>
              <a:rPr lang="el-GR" dirty="0" smtClean="0">
                <a:latin typeface="Verdana" panose="020B0604030504040204" pitchFamily="34" charset="0"/>
              </a:rPr>
              <a:t>με χρήση </a:t>
            </a:r>
            <a:r>
              <a:rPr lang="el-GR" dirty="0">
                <a:latin typeface="Verdana" panose="020B0604030504040204" pitchFamily="34" charset="0"/>
              </a:rPr>
              <a:t>μεθόδων </a:t>
            </a:r>
            <a:r>
              <a:rPr lang="el-GR" dirty="0" err="1">
                <a:latin typeface="Verdana" panose="020B0604030504040204" pitchFamily="34" charset="0"/>
              </a:rPr>
              <a:t>benchmarking</a:t>
            </a:r>
            <a:r>
              <a:rPr lang="el-GR" dirty="0">
                <a:latin typeface="Verdana" panose="020B0604030504040204" pitchFamily="34" charset="0"/>
              </a:rPr>
              <a:t>:</a:t>
            </a:r>
          </a:p>
          <a:p>
            <a:pPr marL="285750" indent="-285750">
              <a:buFontTx/>
              <a:buChar char="-"/>
            </a:pPr>
            <a:r>
              <a:rPr lang="el-GR" dirty="0" smtClean="0">
                <a:latin typeface="Verdana" panose="020B0604030504040204" pitchFamily="34" charset="0"/>
              </a:rPr>
              <a:t>Εύρεση </a:t>
            </a:r>
            <a:r>
              <a:rPr lang="el-GR" dirty="0">
                <a:latin typeface="Verdana" panose="020B0604030504040204" pitchFamily="34" charset="0"/>
              </a:rPr>
              <a:t>σημείων που απαιτούν </a:t>
            </a:r>
            <a:r>
              <a:rPr lang="el-GR" dirty="0" smtClean="0">
                <a:latin typeface="Verdana" panose="020B0604030504040204" pitchFamily="34" charset="0"/>
              </a:rPr>
              <a:t>άμεση βελτίωση</a:t>
            </a:r>
          </a:p>
          <a:p>
            <a:pPr marL="285750" indent="-285750">
              <a:buFontTx/>
              <a:buChar char="-"/>
            </a:pPr>
            <a:r>
              <a:rPr lang="el-GR" dirty="0" smtClean="0">
                <a:latin typeface="Verdana" panose="020B0604030504040204" pitchFamily="34" charset="0"/>
              </a:rPr>
              <a:t>Εύρεση πιθανών ανταγωνιστικών </a:t>
            </a:r>
            <a:r>
              <a:rPr lang="el-GR" dirty="0">
                <a:latin typeface="Verdana" panose="020B0604030504040204" pitchFamily="34" charset="0"/>
              </a:rPr>
              <a:t>πλεονεκτημάτων</a:t>
            </a:r>
            <a:endParaRPr lang="el-GR" dirty="0"/>
          </a:p>
        </p:txBody>
      </p:sp>
      <p:pic>
        <p:nvPicPr>
          <p:cNvPr id="4" name="Εικόνα 3"/>
          <p:cNvPicPr>
            <a:picLocks noChangeAspect="1"/>
          </p:cNvPicPr>
          <p:nvPr/>
        </p:nvPicPr>
        <p:blipFill>
          <a:blip r:embed="rId2"/>
          <a:stretch>
            <a:fillRect/>
          </a:stretch>
        </p:blipFill>
        <p:spPr>
          <a:xfrm>
            <a:off x="5513966" y="2136648"/>
            <a:ext cx="2390058" cy="3958485"/>
          </a:xfrm>
          <a:prstGeom prst="rect">
            <a:avLst/>
          </a:prstGeom>
        </p:spPr>
      </p:pic>
    </p:spTree>
    <p:extLst>
      <p:ext uri="{BB962C8B-B14F-4D97-AF65-F5344CB8AC3E}">
        <p14:creationId xmlns:p14="http://schemas.microsoft.com/office/powerpoint/2010/main" val="3055859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89924" y="1009396"/>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a:t>
            </a:r>
            <a:r>
              <a:rPr lang="el-GR" sz="2400" b="1" dirty="0" smtClean="0"/>
              <a:t>4:</a:t>
            </a:r>
            <a:r>
              <a:rPr lang="el-GR" sz="2400" b="1" dirty="0"/>
              <a:t/>
            </a:r>
            <a:br>
              <a:rPr lang="el-GR" sz="2400" b="1" dirty="0"/>
            </a:br>
            <a:r>
              <a:rPr lang="el-GR" sz="2000" b="1" dirty="0"/>
              <a:t>Προσδιορισμός μεταβολών </a:t>
            </a:r>
            <a:r>
              <a:rPr lang="el-GR" sz="2000" b="1" dirty="0" smtClean="0"/>
              <a:t>στα χαρακτηριστικά </a:t>
            </a:r>
            <a:r>
              <a:rPr lang="el-GR" sz="2000" b="1" dirty="0"/>
              <a:t>της διαδικασίας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29</a:t>
            </a:fld>
            <a:endParaRPr lang="en-US"/>
          </a:p>
        </p:txBody>
      </p:sp>
      <p:sp>
        <p:nvSpPr>
          <p:cNvPr id="11" name="Ορθογώνιο 10"/>
          <p:cNvSpPr/>
          <p:nvPr/>
        </p:nvSpPr>
        <p:spPr>
          <a:xfrm>
            <a:off x="604838" y="2394394"/>
            <a:ext cx="4111178" cy="3693319"/>
          </a:xfrm>
          <a:prstGeom prst="rect">
            <a:avLst/>
          </a:prstGeom>
        </p:spPr>
        <p:txBody>
          <a:bodyPr wrap="square">
            <a:spAutoFit/>
          </a:bodyPr>
          <a:lstStyle/>
          <a:p>
            <a:r>
              <a:rPr lang="el-GR" b="1" dirty="0">
                <a:latin typeface="Verdana" panose="020B0604030504040204" pitchFamily="34" charset="0"/>
              </a:rPr>
              <a:t>Ζητούμενο</a:t>
            </a:r>
            <a:r>
              <a:rPr lang="el-GR" dirty="0">
                <a:latin typeface="Verdana" panose="020B0604030504040204" pitchFamily="34" charset="0"/>
              </a:rPr>
              <a:t>: </a:t>
            </a:r>
            <a:endParaRPr lang="el-GR" dirty="0" smtClean="0">
              <a:latin typeface="Verdana" panose="020B0604030504040204" pitchFamily="34" charset="0"/>
            </a:endParaRPr>
          </a:p>
          <a:p>
            <a:r>
              <a:rPr lang="el-GR" dirty="0" smtClean="0">
                <a:latin typeface="Verdana" panose="020B0604030504040204" pitchFamily="34" charset="0"/>
              </a:rPr>
              <a:t>Ποια </a:t>
            </a:r>
            <a:r>
              <a:rPr lang="el-GR" dirty="0">
                <a:latin typeface="Verdana" panose="020B0604030504040204" pitchFamily="34" charset="0"/>
              </a:rPr>
              <a:t>είναι </a:t>
            </a:r>
            <a:r>
              <a:rPr lang="el-GR" dirty="0" smtClean="0">
                <a:latin typeface="Verdana" panose="020B0604030504040204" pitchFamily="34" charset="0"/>
              </a:rPr>
              <a:t>τα σημαντικότερα τεχνικά χαρακτηριστικά </a:t>
            </a:r>
            <a:r>
              <a:rPr lang="el-GR" dirty="0">
                <a:latin typeface="Verdana" panose="020B0604030504040204" pitchFamily="34" charset="0"/>
              </a:rPr>
              <a:t>της</a:t>
            </a:r>
          </a:p>
          <a:p>
            <a:r>
              <a:rPr lang="el-GR" dirty="0">
                <a:latin typeface="Verdana" panose="020B0604030504040204" pitchFamily="34" charset="0"/>
              </a:rPr>
              <a:t>Παραγωγικής Διαδικασίας που</a:t>
            </a:r>
          </a:p>
          <a:p>
            <a:r>
              <a:rPr lang="el-GR" dirty="0">
                <a:latin typeface="Verdana" panose="020B0604030504040204" pitchFamily="34" charset="0"/>
              </a:rPr>
              <a:t>έχουν τη μεγαλύτερη επιρροή</a:t>
            </a:r>
          </a:p>
          <a:p>
            <a:r>
              <a:rPr lang="el-GR" dirty="0">
                <a:latin typeface="Verdana" panose="020B0604030504040204" pitchFamily="34" charset="0"/>
              </a:rPr>
              <a:t>στη διαμόρφωση </a:t>
            </a:r>
            <a:r>
              <a:rPr lang="el-GR" dirty="0" smtClean="0">
                <a:latin typeface="Verdana" panose="020B0604030504040204" pitchFamily="34" charset="0"/>
              </a:rPr>
              <a:t>του προϊόντος</a:t>
            </a:r>
            <a:r>
              <a:rPr lang="el-GR" dirty="0">
                <a:latin typeface="Verdana" panose="020B0604030504040204" pitchFamily="34" charset="0"/>
              </a:rPr>
              <a:t>;</a:t>
            </a:r>
          </a:p>
          <a:p>
            <a:endParaRPr lang="el-GR" b="1" dirty="0" smtClean="0">
              <a:latin typeface="Verdana" panose="020B0604030504040204" pitchFamily="34" charset="0"/>
            </a:endParaRPr>
          </a:p>
          <a:p>
            <a:r>
              <a:rPr lang="el-GR" b="1" dirty="0" smtClean="0">
                <a:latin typeface="Verdana" panose="020B0604030504040204" pitchFamily="34" charset="0"/>
              </a:rPr>
              <a:t>Στόχος</a:t>
            </a:r>
            <a:r>
              <a:rPr lang="el-GR" dirty="0">
                <a:latin typeface="Verdana" panose="020B0604030504040204" pitchFamily="34" charset="0"/>
              </a:rPr>
              <a:t>: Μετέπειτα Αλλαγές στα</a:t>
            </a:r>
          </a:p>
          <a:p>
            <a:r>
              <a:rPr lang="el-GR" dirty="0">
                <a:latin typeface="Verdana" panose="020B0604030504040204" pitchFamily="34" charset="0"/>
              </a:rPr>
              <a:t>τεχνικά </a:t>
            </a:r>
            <a:r>
              <a:rPr lang="el-GR" dirty="0" smtClean="0">
                <a:latin typeface="Verdana" panose="020B0604030504040204" pitchFamily="34" charset="0"/>
              </a:rPr>
              <a:t>χαρακτηριστικά Παραγωγικής Διαδικασίας Βελτίωση </a:t>
            </a:r>
            <a:r>
              <a:rPr lang="el-GR" dirty="0">
                <a:latin typeface="Verdana" panose="020B0604030504040204" pitchFamily="34" charset="0"/>
              </a:rPr>
              <a:t>Ποιότητας </a:t>
            </a:r>
            <a:r>
              <a:rPr lang="el-GR" dirty="0" smtClean="0">
                <a:latin typeface="Verdana" panose="020B0604030504040204" pitchFamily="34" charset="0"/>
              </a:rPr>
              <a:t>στα κρίσιμα Λειτουργικά Χαρακτηριστικά </a:t>
            </a:r>
            <a:r>
              <a:rPr lang="el-GR" dirty="0">
                <a:latin typeface="Verdana" panose="020B0604030504040204" pitchFamily="34" charset="0"/>
              </a:rPr>
              <a:t>Προϊόντος</a:t>
            </a:r>
            <a:endParaRPr lang="el-GR" dirty="0"/>
          </a:p>
        </p:txBody>
      </p:sp>
      <p:pic>
        <p:nvPicPr>
          <p:cNvPr id="4" name="Εικόνα 3"/>
          <p:cNvPicPr>
            <a:picLocks noChangeAspect="1"/>
          </p:cNvPicPr>
          <p:nvPr/>
        </p:nvPicPr>
        <p:blipFill>
          <a:blip r:embed="rId2"/>
          <a:stretch>
            <a:fillRect/>
          </a:stretch>
        </p:blipFill>
        <p:spPr>
          <a:xfrm>
            <a:off x="4504724" y="2204864"/>
            <a:ext cx="4265047" cy="4175407"/>
          </a:xfrm>
          <a:prstGeom prst="rect">
            <a:avLst/>
          </a:prstGeom>
        </p:spPr>
      </p:pic>
    </p:spTree>
    <p:extLst>
      <p:ext uri="{BB962C8B-B14F-4D97-AF65-F5344CB8AC3E}">
        <p14:creationId xmlns:p14="http://schemas.microsoft.com/office/powerpoint/2010/main" val="301128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a:t>
            </a:fld>
            <a:endParaRPr lang="en-US"/>
          </a:p>
        </p:txBody>
      </p:sp>
      <p:sp>
        <p:nvSpPr>
          <p:cNvPr id="4" name="Τίτλος 3"/>
          <p:cNvSpPr>
            <a:spLocks noGrp="1"/>
          </p:cNvSpPr>
          <p:nvPr>
            <p:ph type="title"/>
          </p:nvPr>
        </p:nvSpPr>
        <p:spPr>
          <a:xfrm>
            <a:off x="451367" y="612648"/>
            <a:ext cx="8229600" cy="1066800"/>
          </a:xfrm>
        </p:spPr>
        <p:txBody>
          <a:bodyPr/>
          <a:lstStyle/>
          <a:p>
            <a:r>
              <a:rPr lang="el-GR" dirty="0" smtClean="0"/>
              <a:t>Εισαγωγή </a:t>
            </a:r>
            <a:endParaRPr lang="el-GR" dirty="0"/>
          </a:p>
        </p:txBody>
      </p:sp>
      <p:sp>
        <p:nvSpPr>
          <p:cNvPr id="8" name="TextBox 7"/>
          <p:cNvSpPr txBox="1"/>
          <p:nvPr/>
        </p:nvSpPr>
        <p:spPr>
          <a:xfrm>
            <a:off x="755576" y="1988840"/>
            <a:ext cx="7344816" cy="2893100"/>
          </a:xfrm>
          <a:prstGeom prst="rect">
            <a:avLst/>
          </a:prstGeom>
          <a:noFill/>
        </p:spPr>
        <p:txBody>
          <a:bodyPr wrap="square" rtlCol="0">
            <a:spAutoFit/>
          </a:bodyPr>
          <a:lstStyle/>
          <a:p>
            <a:r>
              <a:rPr lang="el-GR" dirty="0" smtClean="0"/>
              <a:t>Η πιο κρίσιμη από τις 3 λειτουργίες της ΔΟΠ (Σχεδιασμός-Έλεγχος-Βελτίωση) είναι ο σχεδιασμός.</a:t>
            </a:r>
          </a:p>
          <a:p>
            <a:endParaRPr lang="el-GR" dirty="0"/>
          </a:p>
          <a:p>
            <a:r>
              <a:rPr lang="el-GR" sz="2000" b="1" dirty="0" smtClean="0"/>
              <a:t>Γιατί?</a:t>
            </a:r>
          </a:p>
          <a:p>
            <a:endParaRPr lang="el-GR" dirty="0" smtClean="0"/>
          </a:p>
          <a:p>
            <a:r>
              <a:rPr lang="el-GR" dirty="0" smtClean="0"/>
              <a:t>Περίπου το </a:t>
            </a:r>
            <a:r>
              <a:rPr lang="el-GR" b="1" dirty="0" smtClean="0"/>
              <a:t>70% του κόστους </a:t>
            </a:r>
            <a:r>
              <a:rPr lang="el-GR" dirty="0" smtClean="0"/>
              <a:t>ενός προϊόντος προσδιορίζεται στη φάση σχεδίασης του, προσδιορίζοντας δηλαδή τις τεχνικές προδιαγραφές για τα </a:t>
            </a:r>
            <a:r>
              <a:rPr lang="el-GR" u="sng" dirty="0" smtClean="0"/>
              <a:t>χαρακτηριστικά του </a:t>
            </a:r>
            <a:r>
              <a:rPr lang="el-GR" dirty="0" smtClean="0"/>
              <a:t>και τις </a:t>
            </a:r>
            <a:r>
              <a:rPr lang="el-GR" u="sng" dirty="0" smtClean="0"/>
              <a:t>διαδικασίες παραγωγής του </a:t>
            </a:r>
          </a:p>
          <a:p>
            <a:endParaRPr lang="el-GR" u="sng" dirty="0"/>
          </a:p>
        </p:txBody>
      </p:sp>
    </p:spTree>
    <p:extLst>
      <p:ext uri="{BB962C8B-B14F-4D97-AF65-F5344CB8AC3E}">
        <p14:creationId xmlns:p14="http://schemas.microsoft.com/office/powerpoint/2010/main" val="347654017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5</a:t>
            </a:r>
            <a:r>
              <a:rPr lang="el-GR" sz="2400" b="1" dirty="0" smtClean="0"/>
              <a:t>:</a:t>
            </a:r>
            <a:r>
              <a:rPr lang="el-GR" sz="2400" b="1" dirty="0"/>
              <a:t/>
            </a:r>
            <a:br>
              <a:rPr lang="el-GR" sz="2400" b="1" dirty="0"/>
            </a:br>
            <a:r>
              <a:rPr lang="el-GR" sz="2000" b="1" dirty="0"/>
              <a:t>Αξιολόγηση επιδόσεων μεταξύ </a:t>
            </a:r>
            <a:r>
              <a:rPr lang="el-GR" sz="2000" b="1" dirty="0" smtClean="0"/>
              <a:t>προϊόντος και </a:t>
            </a:r>
            <a:r>
              <a:rPr lang="el-GR" sz="2000" b="1" dirty="0"/>
              <a:t>διαδικασίας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30</a:t>
            </a:fld>
            <a:endParaRPr lang="en-US"/>
          </a:p>
        </p:txBody>
      </p:sp>
      <p:sp>
        <p:nvSpPr>
          <p:cNvPr id="11" name="Ορθογώνιο 10"/>
          <p:cNvSpPr/>
          <p:nvPr/>
        </p:nvSpPr>
        <p:spPr>
          <a:xfrm>
            <a:off x="178740" y="2047311"/>
            <a:ext cx="7777635" cy="1908215"/>
          </a:xfrm>
          <a:prstGeom prst="rect">
            <a:avLst/>
          </a:prstGeom>
        </p:spPr>
        <p:txBody>
          <a:bodyPr wrap="square">
            <a:spAutoFit/>
          </a:bodyPr>
          <a:lstStyle/>
          <a:p>
            <a:r>
              <a:rPr lang="el-GR" dirty="0">
                <a:latin typeface="Verdana" panose="020B0604030504040204" pitchFamily="34" charset="0"/>
              </a:rPr>
              <a:t>Υπάρχει </a:t>
            </a:r>
            <a:r>
              <a:rPr lang="el-GR" b="1" dirty="0">
                <a:latin typeface="Verdana" panose="020B0604030504040204" pitchFamily="34" charset="0"/>
              </a:rPr>
              <a:t>συσχέτιση</a:t>
            </a:r>
            <a:r>
              <a:rPr lang="el-GR" dirty="0">
                <a:latin typeface="Verdana" panose="020B0604030504040204" pitchFamily="34" charset="0"/>
              </a:rPr>
              <a:t> </a:t>
            </a:r>
            <a:r>
              <a:rPr lang="el-GR" dirty="0" smtClean="0">
                <a:latin typeface="Verdana" panose="020B0604030504040204" pitchFamily="34" charset="0"/>
              </a:rPr>
              <a:t>των </a:t>
            </a:r>
            <a:r>
              <a:rPr lang="el-GR" sz="1600" dirty="0" smtClean="0">
                <a:latin typeface="Verdana" panose="020B0604030504040204" pitchFamily="34" charset="0"/>
              </a:rPr>
              <a:t>τεχνικών </a:t>
            </a:r>
            <a:r>
              <a:rPr lang="el-GR" sz="1600" dirty="0">
                <a:latin typeface="Verdana" panose="020B0604030504040204" pitchFamily="34" charset="0"/>
              </a:rPr>
              <a:t>χαρακτηριστικών της</a:t>
            </a:r>
          </a:p>
          <a:p>
            <a:r>
              <a:rPr lang="el-GR" sz="1600" dirty="0">
                <a:latin typeface="Verdana" panose="020B0604030504040204" pitchFamily="34" charset="0"/>
              </a:rPr>
              <a:t>διαδικασίας με τα </a:t>
            </a:r>
            <a:r>
              <a:rPr lang="el-GR" sz="1600" dirty="0" smtClean="0">
                <a:latin typeface="Verdana" panose="020B0604030504040204" pitchFamily="34" charset="0"/>
              </a:rPr>
              <a:t>επιθυμητά λειτουργικά </a:t>
            </a:r>
            <a:r>
              <a:rPr lang="el-GR" sz="1600" dirty="0">
                <a:latin typeface="Verdana" panose="020B0604030504040204" pitchFamily="34" charset="0"/>
              </a:rPr>
              <a:t>χαρακτηριστικά του</a:t>
            </a:r>
          </a:p>
          <a:p>
            <a:r>
              <a:rPr lang="el-GR" sz="1600" dirty="0">
                <a:latin typeface="Verdana" panose="020B0604030504040204" pitchFamily="34" charset="0"/>
              </a:rPr>
              <a:t>προϊόντος</a:t>
            </a:r>
            <a:r>
              <a:rPr lang="el-GR" sz="1600" dirty="0" smtClean="0">
                <a:latin typeface="Verdana" panose="020B0604030504040204" pitchFamily="34" charset="0"/>
              </a:rPr>
              <a:t>;</a:t>
            </a:r>
          </a:p>
          <a:p>
            <a:endParaRPr lang="el-GR" dirty="0">
              <a:latin typeface="Verdana" panose="020B0604030504040204" pitchFamily="34" charset="0"/>
            </a:endParaRPr>
          </a:p>
          <a:p>
            <a:r>
              <a:rPr lang="el-GR" dirty="0" smtClean="0">
                <a:latin typeface="Verdana" panose="020B0604030504040204" pitchFamily="34" charset="0"/>
              </a:rPr>
              <a:t>Απεικόνισε </a:t>
            </a:r>
            <a:r>
              <a:rPr lang="el-GR" dirty="0">
                <a:latin typeface="Verdana" panose="020B0604030504040204" pitchFamily="34" charset="0"/>
              </a:rPr>
              <a:t>την </a:t>
            </a:r>
            <a:r>
              <a:rPr lang="el-GR" b="1" dirty="0">
                <a:latin typeface="Verdana" panose="020B0604030504040204" pitchFamily="34" charset="0"/>
              </a:rPr>
              <a:t>ύπαρξη και </a:t>
            </a:r>
            <a:r>
              <a:rPr lang="el-GR" b="1" dirty="0" smtClean="0">
                <a:latin typeface="Verdana" panose="020B0604030504040204" pitchFamily="34" charset="0"/>
              </a:rPr>
              <a:t>το βαθμό </a:t>
            </a:r>
            <a:r>
              <a:rPr lang="el-GR" b="1" dirty="0">
                <a:latin typeface="Verdana" panose="020B0604030504040204" pitchFamily="34" charset="0"/>
              </a:rPr>
              <a:t>συσχέτισης</a:t>
            </a:r>
            <a:r>
              <a:rPr lang="el-GR" dirty="0">
                <a:latin typeface="Verdana" panose="020B0604030504040204" pitchFamily="34" charset="0"/>
              </a:rPr>
              <a:t> </a:t>
            </a:r>
            <a:r>
              <a:rPr lang="el-GR" sz="1600" dirty="0">
                <a:latin typeface="Verdana" panose="020B0604030504040204" pitchFamily="34" charset="0"/>
              </a:rPr>
              <a:t>μεταξύ</a:t>
            </a:r>
          </a:p>
          <a:p>
            <a:r>
              <a:rPr lang="el-GR" sz="1600" dirty="0">
                <a:latin typeface="Verdana" panose="020B0604030504040204" pitchFamily="34" charset="0"/>
              </a:rPr>
              <a:t>ζευγών </a:t>
            </a:r>
            <a:r>
              <a:rPr lang="el-GR" sz="1600" dirty="0" smtClean="0">
                <a:latin typeface="Verdana" panose="020B0604030504040204" pitchFamily="34" charset="0"/>
              </a:rPr>
              <a:t>Χαρακτηριστικών Προϊόντος </a:t>
            </a:r>
            <a:r>
              <a:rPr lang="el-GR" sz="1600" dirty="0">
                <a:latin typeface="Verdana" panose="020B0604030504040204" pitchFamily="34" charset="0"/>
              </a:rPr>
              <a:t>και Παραγωγικής</a:t>
            </a:r>
          </a:p>
          <a:p>
            <a:r>
              <a:rPr lang="el-GR" sz="1600" dirty="0">
                <a:latin typeface="Verdana" panose="020B0604030504040204" pitchFamily="34" charset="0"/>
              </a:rPr>
              <a:t>Διαδικασίας.</a:t>
            </a:r>
            <a:endParaRPr lang="el-GR" sz="1600" dirty="0"/>
          </a:p>
        </p:txBody>
      </p:sp>
      <p:sp>
        <p:nvSpPr>
          <p:cNvPr id="3" name="Ορθογώνιο 2"/>
          <p:cNvSpPr/>
          <p:nvPr/>
        </p:nvSpPr>
        <p:spPr>
          <a:xfrm>
            <a:off x="326136" y="4509120"/>
            <a:ext cx="8229600" cy="1600438"/>
          </a:xfrm>
          <a:prstGeom prst="rect">
            <a:avLst/>
          </a:prstGeom>
        </p:spPr>
        <p:txBody>
          <a:bodyPr wrap="square">
            <a:spAutoFit/>
          </a:bodyPr>
          <a:lstStyle/>
          <a:p>
            <a:r>
              <a:rPr lang="el-GR" dirty="0" smtClean="0">
                <a:solidFill>
                  <a:srgbClr val="000000"/>
                </a:solidFill>
                <a:latin typeface="Verdana" panose="020B0604030504040204" pitchFamily="34" charset="0"/>
              </a:rPr>
              <a:t>Παράδειγμα</a:t>
            </a:r>
          </a:p>
          <a:p>
            <a:r>
              <a:rPr lang="el-GR" sz="1600" u="sng" dirty="0" smtClean="0">
                <a:solidFill>
                  <a:srgbClr val="000000"/>
                </a:solidFill>
                <a:latin typeface="Verdana" panose="020B0604030504040204" pitchFamily="34" charset="0"/>
              </a:rPr>
              <a:t>Βελτίωση </a:t>
            </a:r>
            <a:r>
              <a:rPr lang="el-GR" sz="1600" u="sng" dirty="0">
                <a:solidFill>
                  <a:srgbClr val="000000"/>
                </a:solidFill>
                <a:latin typeface="Verdana" panose="020B0604030504040204" pitchFamily="34" charset="0"/>
              </a:rPr>
              <a:t>διαδικασίας συντήρησης</a:t>
            </a:r>
          </a:p>
          <a:p>
            <a:r>
              <a:rPr lang="el-GR" sz="1600" dirty="0" smtClean="0">
                <a:solidFill>
                  <a:srgbClr val="000000"/>
                </a:solidFill>
                <a:latin typeface="Verdana" panose="020B0604030504040204" pitchFamily="34" charset="0"/>
              </a:rPr>
              <a:t>- Βελτίωση </a:t>
            </a:r>
            <a:r>
              <a:rPr lang="el-GR" sz="1600" dirty="0">
                <a:solidFill>
                  <a:srgbClr val="000000"/>
                </a:solidFill>
                <a:latin typeface="Verdana" panose="020B0604030504040204" pitchFamily="34" charset="0"/>
              </a:rPr>
              <a:t>των τεχνικών χαρακτηριστικών που </a:t>
            </a:r>
            <a:r>
              <a:rPr lang="el-GR" sz="1600" dirty="0" smtClean="0">
                <a:solidFill>
                  <a:srgbClr val="000000"/>
                </a:solidFill>
                <a:latin typeface="Verdana" panose="020B0604030504040204" pitchFamily="34" charset="0"/>
              </a:rPr>
              <a:t>παρουσιάζουν θετική συσχέτιση</a:t>
            </a:r>
            <a:endParaRPr lang="el-GR" sz="1600" dirty="0">
              <a:solidFill>
                <a:srgbClr val="000000"/>
              </a:solidFill>
              <a:latin typeface="Verdana" panose="020B0604030504040204" pitchFamily="34" charset="0"/>
            </a:endParaRPr>
          </a:p>
          <a:p>
            <a:r>
              <a:rPr lang="el-GR" sz="1600" dirty="0" smtClean="0">
                <a:solidFill>
                  <a:srgbClr val="000000"/>
                </a:solidFill>
                <a:latin typeface="Verdana" panose="020B0604030504040204" pitchFamily="34" charset="0"/>
              </a:rPr>
              <a:t>- Μείωση </a:t>
            </a:r>
            <a:r>
              <a:rPr lang="el-GR" sz="1600" dirty="0">
                <a:solidFill>
                  <a:srgbClr val="000000"/>
                </a:solidFill>
                <a:latin typeface="Verdana" panose="020B0604030504040204" pitchFamily="34" charset="0"/>
              </a:rPr>
              <a:t>των παρενεργειών </a:t>
            </a:r>
            <a:r>
              <a:rPr lang="el-GR" sz="1600" dirty="0" smtClean="0">
                <a:solidFill>
                  <a:srgbClr val="000000"/>
                </a:solidFill>
                <a:latin typeface="Verdana" panose="020B0604030504040204" pitchFamily="34" charset="0"/>
              </a:rPr>
              <a:t>των χαρακτηριστικών </a:t>
            </a:r>
            <a:r>
              <a:rPr lang="el-GR" sz="1600" dirty="0">
                <a:solidFill>
                  <a:srgbClr val="000000"/>
                </a:solidFill>
                <a:latin typeface="Verdana" panose="020B0604030504040204" pitchFamily="34" charset="0"/>
              </a:rPr>
              <a:t>που </a:t>
            </a:r>
            <a:r>
              <a:rPr lang="el-GR" sz="1600" dirty="0" smtClean="0">
                <a:solidFill>
                  <a:srgbClr val="000000"/>
                </a:solidFill>
                <a:latin typeface="Verdana" panose="020B0604030504040204" pitchFamily="34" charset="0"/>
              </a:rPr>
              <a:t>παρουσιάζουν αρνητική </a:t>
            </a:r>
            <a:r>
              <a:rPr lang="el-GR" sz="1600" dirty="0">
                <a:solidFill>
                  <a:srgbClr val="000000"/>
                </a:solidFill>
                <a:latin typeface="Verdana" panose="020B0604030504040204" pitchFamily="34" charset="0"/>
              </a:rPr>
              <a:t>συσχέτιση</a:t>
            </a:r>
            <a:endParaRPr lang="el-GR" sz="1600" dirty="0"/>
          </a:p>
        </p:txBody>
      </p:sp>
    </p:spTree>
    <p:extLst>
      <p:ext uri="{BB962C8B-B14F-4D97-AF65-F5344CB8AC3E}">
        <p14:creationId xmlns:p14="http://schemas.microsoft.com/office/powerpoint/2010/main" val="406727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5</a:t>
            </a:r>
            <a:r>
              <a:rPr lang="el-GR" sz="2400" b="1" dirty="0" smtClean="0"/>
              <a:t>:</a:t>
            </a:r>
            <a:r>
              <a:rPr lang="el-GR" sz="2400" b="1" dirty="0"/>
              <a:t/>
            </a:r>
            <a:br>
              <a:rPr lang="el-GR" sz="2400" b="1" dirty="0"/>
            </a:br>
            <a:r>
              <a:rPr lang="el-GR" sz="2000" b="1" dirty="0"/>
              <a:t>Αξιολόγηση επιδόσεων μεταξύ </a:t>
            </a:r>
            <a:r>
              <a:rPr lang="el-GR" sz="2000" b="1" dirty="0" smtClean="0"/>
              <a:t>προϊόντος και </a:t>
            </a:r>
            <a:r>
              <a:rPr lang="el-GR" sz="2000" b="1" dirty="0"/>
              <a:t>διαδικασίας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31</a:t>
            </a:fld>
            <a:endParaRPr lang="en-US"/>
          </a:p>
        </p:txBody>
      </p:sp>
      <p:pic>
        <p:nvPicPr>
          <p:cNvPr id="4" name="Εικόνα 3"/>
          <p:cNvPicPr>
            <a:picLocks noChangeAspect="1"/>
          </p:cNvPicPr>
          <p:nvPr/>
        </p:nvPicPr>
        <p:blipFill>
          <a:blip r:embed="rId2"/>
          <a:stretch>
            <a:fillRect/>
          </a:stretch>
        </p:blipFill>
        <p:spPr>
          <a:xfrm>
            <a:off x="251854" y="1889287"/>
            <a:ext cx="8208578" cy="4725687"/>
          </a:xfrm>
          <a:prstGeom prst="rect">
            <a:avLst/>
          </a:prstGeom>
        </p:spPr>
      </p:pic>
    </p:spTree>
    <p:extLst>
      <p:ext uri="{BB962C8B-B14F-4D97-AF65-F5344CB8AC3E}">
        <p14:creationId xmlns:p14="http://schemas.microsoft.com/office/powerpoint/2010/main" val="1474666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a:t>
            </a:r>
            <a:r>
              <a:rPr lang="el-GR" sz="2400" b="1" dirty="0" smtClean="0"/>
              <a:t>6:</a:t>
            </a:r>
            <a:r>
              <a:rPr lang="el-GR" sz="2400" b="1" dirty="0"/>
              <a:t/>
            </a:r>
            <a:br>
              <a:rPr lang="el-GR" sz="2400" b="1" dirty="0"/>
            </a:br>
            <a:r>
              <a:rPr lang="el-GR" sz="2000" b="1" dirty="0"/>
              <a:t>Αξιολόγηση επιδόσεων στα </a:t>
            </a:r>
            <a:r>
              <a:rPr lang="el-GR" sz="2000" b="1" dirty="0" smtClean="0"/>
              <a:t>χαρακτηριστικά της </a:t>
            </a:r>
            <a:r>
              <a:rPr lang="el-GR" sz="2000" b="1" dirty="0"/>
              <a:t>διαδικασίας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32</a:t>
            </a:fld>
            <a:endParaRPr lang="en-US"/>
          </a:p>
        </p:txBody>
      </p:sp>
      <p:sp>
        <p:nvSpPr>
          <p:cNvPr id="11" name="Ορθογώνιο 10"/>
          <p:cNvSpPr/>
          <p:nvPr/>
        </p:nvSpPr>
        <p:spPr>
          <a:xfrm>
            <a:off x="178741" y="2047311"/>
            <a:ext cx="4609284" cy="2862322"/>
          </a:xfrm>
          <a:prstGeom prst="rect">
            <a:avLst/>
          </a:prstGeom>
        </p:spPr>
        <p:txBody>
          <a:bodyPr wrap="square">
            <a:spAutoFit/>
          </a:bodyPr>
          <a:lstStyle/>
          <a:p>
            <a:r>
              <a:rPr lang="el-GR" b="1" dirty="0">
                <a:latin typeface="Verdana" panose="020B0604030504040204" pitchFamily="34" charset="0"/>
              </a:rPr>
              <a:t>Βαθμολόγηση επίδοσης </a:t>
            </a:r>
            <a:r>
              <a:rPr lang="el-GR" b="1" dirty="0" smtClean="0">
                <a:latin typeface="Verdana" panose="020B0604030504040204" pitchFamily="34" charset="0"/>
              </a:rPr>
              <a:t>των τεχνικών χαρακτηριστικών Παραγωγικής </a:t>
            </a:r>
            <a:r>
              <a:rPr lang="el-GR" b="1" dirty="0">
                <a:latin typeface="Verdana" panose="020B0604030504040204" pitchFamily="34" charset="0"/>
              </a:rPr>
              <a:t>Διαδικασίας</a:t>
            </a:r>
          </a:p>
          <a:p>
            <a:endParaRPr lang="el-GR" b="1" dirty="0" smtClean="0">
              <a:latin typeface="Verdana" panose="020B0604030504040204" pitchFamily="34" charset="0"/>
            </a:endParaRPr>
          </a:p>
          <a:p>
            <a:r>
              <a:rPr lang="el-GR" b="1" dirty="0" smtClean="0">
                <a:latin typeface="Verdana" panose="020B0604030504040204" pitchFamily="34" charset="0"/>
              </a:rPr>
              <a:t>Άμεσα </a:t>
            </a:r>
            <a:r>
              <a:rPr lang="el-GR" b="1" dirty="0">
                <a:latin typeface="Verdana" panose="020B0604030504040204" pitchFamily="34" charset="0"/>
              </a:rPr>
              <a:t>συμπεράσματα</a:t>
            </a:r>
            <a:r>
              <a:rPr lang="el-GR" dirty="0">
                <a:latin typeface="Verdana" panose="020B0604030504040204" pitchFamily="34" charset="0"/>
              </a:rPr>
              <a:t>:</a:t>
            </a:r>
          </a:p>
          <a:p>
            <a:r>
              <a:rPr lang="el-GR" dirty="0" smtClean="0">
                <a:latin typeface="Verdana" panose="020B0604030504040204" pitchFamily="34" charset="0"/>
              </a:rPr>
              <a:t> - Το </a:t>
            </a:r>
            <a:r>
              <a:rPr lang="el-GR" dirty="0">
                <a:latin typeface="Verdana" panose="020B0604030504040204" pitchFamily="34" charset="0"/>
              </a:rPr>
              <a:t>τρέχον επίπεδο απόδοσης της</a:t>
            </a:r>
          </a:p>
          <a:p>
            <a:r>
              <a:rPr lang="el-GR" dirty="0">
                <a:latin typeface="Verdana" panose="020B0604030504040204" pitchFamily="34" charset="0"/>
              </a:rPr>
              <a:t>επιχείρησης (</a:t>
            </a:r>
            <a:r>
              <a:rPr lang="el-GR" dirty="0" err="1" smtClean="0">
                <a:latin typeface="Verdana" panose="020B0604030504040204" pitchFamily="34" charset="0"/>
              </a:rPr>
              <a:t>current</a:t>
            </a:r>
            <a:r>
              <a:rPr lang="el-GR" dirty="0" smtClean="0">
                <a:latin typeface="Verdana" panose="020B0604030504040204" pitchFamily="34" charset="0"/>
              </a:rPr>
              <a:t> </a:t>
            </a:r>
            <a:r>
              <a:rPr lang="el-GR" dirty="0" err="1" smtClean="0">
                <a:latin typeface="Verdana" panose="020B0604030504040204" pitchFamily="34" charset="0"/>
              </a:rPr>
              <a:t>performance</a:t>
            </a:r>
            <a:r>
              <a:rPr lang="el-GR" dirty="0" smtClean="0">
                <a:latin typeface="Verdana" panose="020B0604030504040204" pitchFamily="34" charset="0"/>
              </a:rPr>
              <a:t>)</a:t>
            </a:r>
          </a:p>
          <a:p>
            <a:r>
              <a:rPr lang="el-GR" dirty="0" smtClean="0">
                <a:latin typeface="Verdana" panose="020B0604030504040204" pitchFamily="34" charset="0"/>
              </a:rPr>
              <a:t>- Τα </a:t>
            </a:r>
            <a:r>
              <a:rPr lang="el-GR" dirty="0">
                <a:latin typeface="Verdana" panose="020B0604030504040204" pitchFamily="34" charset="0"/>
              </a:rPr>
              <a:t>περιθώρια βελτίωσης που </a:t>
            </a:r>
            <a:r>
              <a:rPr lang="el-GR" dirty="0" smtClean="0">
                <a:latin typeface="Verdana" panose="020B0604030504040204" pitchFamily="34" charset="0"/>
              </a:rPr>
              <a:t>θα</a:t>
            </a:r>
            <a:endParaRPr lang="el-GR" dirty="0">
              <a:latin typeface="Verdana" panose="020B0604030504040204" pitchFamily="34" charset="0"/>
            </a:endParaRPr>
          </a:p>
          <a:p>
            <a:r>
              <a:rPr lang="el-GR" dirty="0">
                <a:latin typeface="Verdana" panose="020B0604030504040204" pitchFamily="34" charset="0"/>
              </a:rPr>
              <a:t>οδηγήσουν σε </a:t>
            </a:r>
            <a:r>
              <a:rPr lang="el-GR" dirty="0" smtClean="0">
                <a:latin typeface="Verdana" panose="020B0604030504040204" pitchFamily="34" charset="0"/>
              </a:rPr>
              <a:t>ποιοτική αναβάθμιση </a:t>
            </a:r>
            <a:r>
              <a:rPr lang="el-GR" dirty="0">
                <a:latin typeface="Verdana" panose="020B0604030504040204" pitchFamily="34" charset="0"/>
              </a:rPr>
              <a:t>του προϊόντος</a:t>
            </a:r>
            <a:endParaRPr lang="el-GR" sz="1600" dirty="0"/>
          </a:p>
        </p:txBody>
      </p:sp>
      <p:pic>
        <p:nvPicPr>
          <p:cNvPr id="4" name="Εικόνα 3"/>
          <p:cNvPicPr>
            <a:picLocks noChangeAspect="1"/>
          </p:cNvPicPr>
          <p:nvPr/>
        </p:nvPicPr>
        <p:blipFill>
          <a:blip r:embed="rId2"/>
          <a:stretch>
            <a:fillRect/>
          </a:stretch>
        </p:blipFill>
        <p:spPr>
          <a:xfrm>
            <a:off x="4572000" y="2182994"/>
            <a:ext cx="4245363" cy="3766286"/>
          </a:xfrm>
          <a:prstGeom prst="rect">
            <a:avLst/>
          </a:prstGeom>
        </p:spPr>
      </p:pic>
    </p:spTree>
    <p:extLst>
      <p:ext uri="{BB962C8B-B14F-4D97-AF65-F5344CB8AC3E}">
        <p14:creationId xmlns:p14="http://schemas.microsoft.com/office/powerpoint/2010/main" val="1327890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7</a:t>
            </a:r>
            <a:r>
              <a:rPr lang="el-GR" sz="2400" b="1" dirty="0" smtClean="0"/>
              <a:t>:</a:t>
            </a:r>
            <a:r>
              <a:rPr lang="el-GR" sz="2400" b="1" dirty="0"/>
              <a:t/>
            </a:r>
            <a:br>
              <a:rPr lang="el-GR" sz="2400" b="1" dirty="0"/>
            </a:br>
            <a:r>
              <a:rPr lang="el-GR" sz="2000" b="1" dirty="0"/>
              <a:t>Προσδιορισμός σχέσεων </a:t>
            </a:r>
            <a:r>
              <a:rPr lang="el-GR" sz="2000" b="1" dirty="0" smtClean="0"/>
              <a:t>μεταξύ χαρακτηριστικών </a:t>
            </a:r>
            <a:r>
              <a:rPr lang="el-GR" sz="2000" b="1" dirty="0"/>
              <a:t>διαδικασίας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33</a:t>
            </a:fld>
            <a:endParaRPr lang="en-US"/>
          </a:p>
        </p:txBody>
      </p:sp>
      <p:sp>
        <p:nvSpPr>
          <p:cNvPr id="11" name="Ορθογώνιο 10"/>
          <p:cNvSpPr/>
          <p:nvPr/>
        </p:nvSpPr>
        <p:spPr>
          <a:xfrm>
            <a:off x="179512" y="2099126"/>
            <a:ext cx="3529163" cy="4893647"/>
          </a:xfrm>
          <a:prstGeom prst="rect">
            <a:avLst/>
          </a:prstGeom>
        </p:spPr>
        <p:txBody>
          <a:bodyPr wrap="square">
            <a:spAutoFit/>
          </a:bodyPr>
          <a:lstStyle/>
          <a:p>
            <a:r>
              <a:rPr lang="el-GR" b="1" dirty="0">
                <a:latin typeface="Verdana" panose="020B0604030504040204" pitchFamily="34" charset="0"/>
              </a:rPr>
              <a:t>Ζητούμενο: Υπάρχει αλληλεξάρτηση μεταξύ των χαρακτηριστικών της</a:t>
            </a:r>
          </a:p>
          <a:p>
            <a:r>
              <a:rPr lang="el-GR" b="1" dirty="0">
                <a:latin typeface="Verdana" panose="020B0604030504040204" pitchFamily="34" charset="0"/>
              </a:rPr>
              <a:t>διαδικασίας</a:t>
            </a:r>
            <a:r>
              <a:rPr lang="el-GR" b="1" dirty="0" smtClean="0">
                <a:latin typeface="Verdana" panose="020B0604030504040204" pitchFamily="34" charset="0"/>
              </a:rPr>
              <a:t>;</a:t>
            </a:r>
          </a:p>
          <a:p>
            <a:endParaRPr lang="el-GR" sz="1600" b="1" dirty="0">
              <a:latin typeface="Verdana" panose="020B0604030504040204" pitchFamily="34" charset="0"/>
            </a:endParaRPr>
          </a:p>
          <a:p>
            <a:r>
              <a:rPr lang="el-GR" sz="1600" dirty="0" smtClean="0"/>
              <a:t>Άμεσα συμπεράσματα</a:t>
            </a:r>
            <a:endParaRPr lang="el-GR" sz="1600" dirty="0"/>
          </a:p>
          <a:p>
            <a:r>
              <a:rPr lang="el-GR" sz="1600" dirty="0" smtClean="0"/>
              <a:t>- Πρόβλεψη των γενικότερων</a:t>
            </a:r>
            <a:endParaRPr lang="el-GR" sz="1600" dirty="0"/>
          </a:p>
          <a:p>
            <a:r>
              <a:rPr lang="el-GR" sz="1600" dirty="0"/>
              <a:t>μεταβολών </a:t>
            </a:r>
            <a:r>
              <a:rPr lang="el-GR" sz="1600" dirty="0" smtClean="0"/>
              <a:t>στη διαδικασία</a:t>
            </a:r>
            <a:r>
              <a:rPr lang="el-GR" sz="1600" dirty="0"/>
              <a:t>, όταν</a:t>
            </a:r>
          </a:p>
          <a:p>
            <a:r>
              <a:rPr lang="el-GR" sz="1600" dirty="0"/>
              <a:t>μεταβληθεί </a:t>
            </a:r>
            <a:r>
              <a:rPr lang="el-GR" sz="1600" dirty="0" smtClean="0"/>
              <a:t>ένα λειτουργικό</a:t>
            </a:r>
            <a:endParaRPr lang="el-GR" sz="1600" dirty="0"/>
          </a:p>
          <a:p>
            <a:r>
              <a:rPr lang="el-GR" sz="1600" dirty="0" smtClean="0"/>
              <a:t>Χαρακτηριστικό της </a:t>
            </a:r>
            <a:r>
              <a:rPr lang="el-GR" sz="1600" dirty="0"/>
              <a:t>(</a:t>
            </a:r>
            <a:r>
              <a:rPr lang="el-GR" sz="1600" dirty="0" err="1" smtClean="0"/>
              <a:t>side</a:t>
            </a:r>
            <a:r>
              <a:rPr lang="el-GR" sz="1600" dirty="0" smtClean="0"/>
              <a:t> </a:t>
            </a:r>
            <a:r>
              <a:rPr lang="el-GR" sz="1600" dirty="0" err="1" smtClean="0"/>
              <a:t>effects</a:t>
            </a:r>
            <a:r>
              <a:rPr lang="el-GR" sz="1600" dirty="0" smtClean="0"/>
              <a:t>)</a:t>
            </a:r>
          </a:p>
          <a:p>
            <a:endParaRPr lang="el-GR" sz="1600" dirty="0"/>
          </a:p>
          <a:p>
            <a:pPr marL="285750" indent="-285750">
              <a:buFontTx/>
              <a:buChar char="-"/>
            </a:pPr>
            <a:r>
              <a:rPr lang="el-GR" sz="1600" dirty="0" smtClean="0"/>
              <a:t>Συνδυασμοί προσπαθειών για βελτίωση </a:t>
            </a:r>
            <a:r>
              <a:rPr lang="el-GR" sz="1600" dirty="0"/>
              <a:t>που </a:t>
            </a:r>
            <a:r>
              <a:rPr lang="el-GR" sz="1600" dirty="0" smtClean="0"/>
              <a:t>θα έχουν τα μεγαλύτερα αποτελέσματα (</a:t>
            </a:r>
            <a:r>
              <a:rPr lang="el-GR" sz="1600" dirty="0" err="1" smtClean="0"/>
              <a:t>high</a:t>
            </a:r>
            <a:r>
              <a:rPr lang="el-GR" sz="1600" dirty="0"/>
              <a:t> </a:t>
            </a:r>
            <a:r>
              <a:rPr lang="el-GR" sz="1600" dirty="0" err="1" smtClean="0"/>
              <a:t>Leverage</a:t>
            </a:r>
            <a:r>
              <a:rPr lang="el-GR" sz="1600" dirty="0" smtClean="0"/>
              <a:t> </a:t>
            </a:r>
            <a:r>
              <a:rPr lang="el-GR" sz="1600" dirty="0" err="1" smtClean="0"/>
              <a:t>points</a:t>
            </a:r>
            <a:r>
              <a:rPr lang="el-GR" sz="1600" dirty="0" smtClean="0"/>
              <a:t>).</a:t>
            </a:r>
          </a:p>
          <a:p>
            <a:endParaRPr lang="el-GR" sz="1600" b="1" dirty="0" smtClean="0"/>
          </a:p>
          <a:p>
            <a:r>
              <a:rPr lang="el-GR" sz="1600" b="1" dirty="0" smtClean="0"/>
              <a:t>Μέσο </a:t>
            </a:r>
            <a:r>
              <a:rPr lang="el-GR" sz="1600" b="1" dirty="0"/>
              <a:t>Επίτευξης</a:t>
            </a:r>
          </a:p>
          <a:p>
            <a:r>
              <a:rPr lang="el-GR" sz="1600" dirty="0"/>
              <a:t>Απεικόνισε </a:t>
            </a:r>
            <a:r>
              <a:rPr lang="el-GR" sz="1600" dirty="0" smtClean="0"/>
              <a:t>θετικές και </a:t>
            </a:r>
            <a:r>
              <a:rPr lang="el-GR" sz="1600" dirty="0"/>
              <a:t>αρνητικές</a:t>
            </a:r>
          </a:p>
          <a:p>
            <a:r>
              <a:rPr lang="el-GR" sz="1600" dirty="0" smtClean="0"/>
              <a:t>συσχετίσεις</a:t>
            </a:r>
            <a:endParaRPr lang="el-GR" sz="1600" dirty="0"/>
          </a:p>
        </p:txBody>
      </p:sp>
      <p:pic>
        <p:nvPicPr>
          <p:cNvPr id="3" name="Εικόνα 2"/>
          <p:cNvPicPr>
            <a:picLocks noChangeAspect="1"/>
          </p:cNvPicPr>
          <p:nvPr/>
        </p:nvPicPr>
        <p:blipFill>
          <a:blip r:embed="rId2"/>
          <a:stretch>
            <a:fillRect/>
          </a:stretch>
        </p:blipFill>
        <p:spPr>
          <a:xfrm>
            <a:off x="3971639" y="2368646"/>
            <a:ext cx="4966089" cy="4145397"/>
          </a:xfrm>
          <a:prstGeom prst="rect">
            <a:avLst/>
          </a:prstGeom>
        </p:spPr>
      </p:pic>
    </p:spTree>
    <p:extLst>
      <p:ext uri="{BB962C8B-B14F-4D97-AF65-F5344CB8AC3E}">
        <p14:creationId xmlns:p14="http://schemas.microsoft.com/office/powerpoint/2010/main" val="3160231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a:t>
            </a:r>
            <a:r>
              <a:rPr lang="el-GR" sz="2400" b="1" dirty="0" smtClean="0"/>
              <a:t>8:</a:t>
            </a:r>
            <a:r>
              <a:rPr lang="el-GR" sz="2400" b="1" dirty="0"/>
              <a:t/>
            </a:r>
            <a:br>
              <a:rPr lang="el-GR" sz="2400" b="1" dirty="0"/>
            </a:br>
            <a:r>
              <a:rPr lang="el-GR" sz="2000" b="1" dirty="0"/>
              <a:t>Επιλογή στόχων για κρίσιμα </a:t>
            </a:r>
            <a:r>
              <a:rPr lang="el-GR" sz="2000" b="1" dirty="0" smtClean="0"/>
              <a:t>χαρακτηριστικά διαδικασίας</a:t>
            </a:r>
            <a:endParaRPr lang="el-GR" sz="2000" b="1"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34</a:t>
            </a:fld>
            <a:endParaRPr lang="en-US"/>
          </a:p>
        </p:txBody>
      </p:sp>
      <p:sp>
        <p:nvSpPr>
          <p:cNvPr id="11" name="Ορθογώνιο 10"/>
          <p:cNvSpPr/>
          <p:nvPr/>
        </p:nvSpPr>
        <p:spPr>
          <a:xfrm>
            <a:off x="179512" y="2099126"/>
            <a:ext cx="7995224" cy="3108543"/>
          </a:xfrm>
          <a:prstGeom prst="rect">
            <a:avLst/>
          </a:prstGeom>
        </p:spPr>
        <p:txBody>
          <a:bodyPr wrap="square">
            <a:spAutoFit/>
          </a:bodyPr>
          <a:lstStyle/>
          <a:p>
            <a:r>
              <a:rPr lang="el-GR" b="1" dirty="0">
                <a:latin typeface="Verdana" panose="020B0604030504040204" pitchFamily="34" charset="0"/>
              </a:rPr>
              <a:t>Στόχοι </a:t>
            </a:r>
            <a:r>
              <a:rPr lang="el-GR" b="1" dirty="0" smtClean="0">
                <a:latin typeface="Verdana" panose="020B0604030504040204" pitchFamily="34" charset="0"/>
              </a:rPr>
              <a:t>ποιότητας:</a:t>
            </a:r>
          </a:p>
          <a:p>
            <a:endParaRPr lang="el-GR" dirty="0" smtClean="0">
              <a:latin typeface="Verdana" panose="020B0604030504040204" pitchFamily="34" charset="0"/>
            </a:endParaRPr>
          </a:p>
          <a:p>
            <a:r>
              <a:rPr lang="el-GR" dirty="0" smtClean="0">
                <a:latin typeface="Verdana" panose="020B0604030504040204" pitchFamily="34" charset="0"/>
              </a:rPr>
              <a:t>Περιγραφή νέων επιθυμητών τιμών στις </a:t>
            </a:r>
            <a:r>
              <a:rPr lang="el-GR" dirty="0">
                <a:latin typeface="Verdana" panose="020B0604030504040204" pitchFamily="34" charset="0"/>
              </a:rPr>
              <a:t>επιδόσεις των</a:t>
            </a:r>
          </a:p>
          <a:p>
            <a:r>
              <a:rPr lang="el-GR" dirty="0">
                <a:latin typeface="Verdana" panose="020B0604030504040204" pitchFamily="34" charset="0"/>
              </a:rPr>
              <a:t>χαρακτηριστικών </a:t>
            </a:r>
            <a:r>
              <a:rPr lang="el-GR" dirty="0" smtClean="0">
                <a:latin typeface="Verdana" panose="020B0604030504040204" pitchFamily="34" charset="0"/>
              </a:rPr>
              <a:t>της παραγωγικής διαδικασίας</a:t>
            </a:r>
          </a:p>
          <a:p>
            <a:endParaRPr lang="el-GR" sz="1600" dirty="0">
              <a:latin typeface="Verdana" panose="020B0604030504040204" pitchFamily="34" charset="0"/>
            </a:endParaRPr>
          </a:p>
          <a:p>
            <a:r>
              <a:rPr lang="el-GR" dirty="0" smtClean="0">
                <a:latin typeface="Verdana" panose="020B0604030504040204" pitchFamily="34" charset="0"/>
              </a:rPr>
              <a:t>οι στόχοι του σχεδιασμού καθορίζουν το</a:t>
            </a:r>
            <a:r>
              <a:rPr lang="el-GR" b="1" dirty="0" smtClean="0">
                <a:latin typeface="Verdana" panose="020B0604030504040204" pitchFamily="34" charset="0"/>
              </a:rPr>
              <a:t> πόσο </a:t>
            </a:r>
            <a:r>
              <a:rPr lang="el-GR" dirty="0" smtClean="0">
                <a:latin typeface="Verdana" panose="020B0604030504040204" pitchFamily="34" charset="0"/>
              </a:rPr>
              <a:t>πρέπει να παρέχεται από τις </a:t>
            </a:r>
            <a:r>
              <a:rPr lang="el-GR" b="1" dirty="0" smtClean="0">
                <a:latin typeface="Verdana" panose="020B0604030504040204" pitchFamily="34" charset="0"/>
              </a:rPr>
              <a:t> χαρακτηριστικές ανάγκες</a:t>
            </a:r>
          </a:p>
          <a:p>
            <a:endParaRPr lang="el-GR" b="1" dirty="0">
              <a:latin typeface="Verdana" panose="020B0604030504040204" pitchFamily="34" charset="0"/>
            </a:endParaRPr>
          </a:p>
          <a:p>
            <a:r>
              <a:rPr lang="el-GR" dirty="0" smtClean="0">
                <a:latin typeface="Verdana" panose="020B0604030504040204" pitchFamily="34" charset="0"/>
              </a:rPr>
              <a:t>Βάση των δεδομένων που έχουνε εισάγει στο </a:t>
            </a:r>
            <a:r>
              <a:rPr lang="en-US" dirty="0" smtClean="0">
                <a:latin typeface="Verdana" panose="020B0604030504040204" pitchFamily="34" charset="0"/>
              </a:rPr>
              <a:t>HOQ</a:t>
            </a:r>
            <a:r>
              <a:rPr lang="el-GR" dirty="0" smtClean="0">
                <a:latin typeface="Verdana" panose="020B0604030504040204" pitchFamily="34" charset="0"/>
              </a:rPr>
              <a:t> (</a:t>
            </a:r>
            <a:r>
              <a:rPr lang="en-US" dirty="0" smtClean="0">
                <a:latin typeface="Verdana" panose="020B0604030504040204" pitchFamily="34" charset="0"/>
              </a:rPr>
              <a:t>House of Quality) </a:t>
            </a:r>
            <a:r>
              <a:rPr lang="el-GR" dirty="0" smtClean="0">
                <a:latin typeface="Verdana" panose="020B0604030504040204" pitchFamily="34" charset="0"/>
              </a:rPr>
              <a:t>μαζί με τα δεδομένα από την συγκριτική αξιολόγηση και τις δοκιμές.  </a:t>
            </a:r>
            <a:r>
              <a:rPr lang="el-GR" b="1" dirty="0" smtClean="0">
                <a:latin typeface="Verdana" panose="020B0604030504040204" pitchFamily="34" charset="0"/>
              </a:rPr>
              <a:t> </a:t>
            </a:r>
            <a:endParaRPr lang="el-GR" b="1" dirty="0">
              <a:latin typeface="Verdana" panose="020B0604030504040204" pitchFamily="34" charset="0"/>
            </a:endParaRPr>
          </a:p>
        </p:txBody>
      </p:sp>
    </p:spTree>
    <p:extLst>
      <p:ext uri="{BB962C8B-B14F-4D97-AF65-F5344CB8AC3E}">
        <p14:creationId xmlns:p14="http://schemas.microsoft.com/office/powerpoint/2010/main" val="977474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9</a:t>
            </a:r>
            <a:r>
              <a:rPr lang="el-GR" sz="2400" b="1" dirty="0" smtClean="0"/>
              <a:t>:</a:t>
            </a:r>
            <a:r>
              <a:rPr lang="el-GR" sz="2400" b="1" dirty="0"/>
              <a:t/>
            </a:r>
            <a:br>
              <a:rPr lang="el-GR" sz="2400" b="1" dirty="0"/>
            </a:br>
            <a:r>
              <a:rPr lang="el-GR" sz="2000" b="1" dirty="0"/>
              <a:t>Εκτιμήσεις προβλημάτων στην </a:t>
            </a:r>
            <a:r>
              <a:rPr lang="el-GR" sz="2000" b="1" dirty="0" smtClean="0"/>
              <a:t>επίτευξη στόχων </a:t>
            </a:r>
            <a:r>
              <a:rPr lang="el-GR" sz="2000" b="1" dirty="0"/>
              <a:t>ποιότητας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35</a:t>
            </a:fld>
            <a:endParaRPr lang="en-US"/>
          </a:p>
        </p:txBody>
      </p:sp>
      <p:sp>
        <p:nvSpPr>
          <p:cNvPr id="11" name="Ορθογώνιο 10"/>
          <p:cNvSpPr/>
          <p:nvPr/>
        </p:nvSpPr>
        <p:spPr>
          <a:xfrm>
            <a:off x="906364" y="2355698"/>
            <a:ext cx="7995224" cy="1754326"/>
          </a:xfrm>
          <a:prstGeom prst="rect">
            <a:avLst/>
          </a:prstGeom>
        </p:spPr>
        <p:txBody>
          <a:bodyPr wrap="square">
            <a:spAutoFit/>
          </a:bodyPr>
          <a:lstStyle/>
          <a:p>
            <a:r>
              <a:rPr lang="el-GR" b="1" dirty="0">
                <a:latin typeface="Verdana" panose="020B0604030504040204" pitchFamily="34" charset="0"/>
              </a:rPr>
              <a:t>Βαθμός </a:t>
            </a:r>
            <a:r>
              <a:rPr lang="el-GR" b="1" dirty="0" smtClean="0">
                <a:latin typeface="Verdana" panose="020B0604030504040204" pitchFamily="34" charset="0"/>
              </a:rPr>
              <a:t>αναμενόμενης δυσκολίας </a:t>
            </a:r>
            <a:r>
              <a:rPr lang="el-GR" dirty="0">
                <a:latin typeface="Verdana" panose="020B0604030504040204" pitchFamily="34" charset="0"/>
              </a:rPr>
              <a:t>στη </a:t>
            </a:r>
            <a:r>
              <a:rPr lang="el-GR" dirty="0" smtClean="0">
                <a:latin typeface="Verdana" panose="020B0604030504040204" pitchFamily="34" charset="0"/>
              </a:rPr>
              <a:t>βελτίωση επιδόσεων χαρακτηριστικών διαδικασίας</a:t>
            </a:r>
          </a:p>
          <a:p>
            <a:endParaRPr lang="el-GR" dirty="0">
              <a:latin typeface="Verdana" panose="020B0604030504040204" pitchFamily="34" charset="0"/>
            </a:endParaRPr>
          </a:p>
          <a:p>
            <a:r>
              <a:rPr lang="el-GR" b="1" dirty="0">
                <a:latin typeface="Verdana" panose="020B0604030504040204" pitchFamily="34" charset="0"/>
              </a:rPr>
              <a:t>Εκτιμήσεις προβλημάτων</a:t>
            </a:r>
          </a:p>
          <a:p>
            <a:r>
              <a:rPr lang="el-GR" dirty="0">
                <a:latin typeface="Verdana" panose="020B0604030504040204" pitchFamily="34" charset="0"/>
              </a:rPr>
              <a:t>Σχετική Βαθμολόγηση </a:t>
            </a:r>
            <a:r>
              <a:rPr lang="el-GR" dirty="0" smtClean="0">
                <a:latin typeface="Verdana" panose="020B0604030504040204" pitchFamily="34" charset="0"/>
              </a:rPr>
              <a:t>των αναμενόμενων </a:t>
            </a:r>
            <a:r>
              <a:rPr lang="el-GR" dirty="0">
                <a:latin typeface="Verdana" panose="020B0604030504040204" pitchFamily="34" charset="0"/>
              </a:rPr>
              <a:t>δυσκολιών για την</a:t>
            </a:r>
          </a:p>
          <a:p>
            <a:r>
              <a:rPr lang="el-GR" dirty="0">
                <a:latin typeface="Verdana" panose="020B0604030504040204" pitchFamily="34" charset="0"/>
              </a:rPr>
              <a:t>επίτευξη κάθε Στόχου Ποιότητας</a:t>
            </a:r>
          </a:p>
        </p:txBody>
      </p:sp>
    </p:spTree>
    <p:extLst>
      <p:ext uri="{BB962C8B-B14F-4D97-AF65-F5344CB8AC3E}">
        <p14:creationId xmlns:p14="http://schemas.microsoft.com/office/powerpoint/2010/main" val="1740663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326136" y="822487"/>
            <a:ext cx="8229600" cy="1066800"/>
          </a:xfrm>
        </p:spPr>
        <p:txBody>
          <a:bodyPr>
            <a:noAutofit/>
          </a:bodyPr>
          <a:lstStyle/>
          <a:p>
            <a:pPr algn="ctr"/>
            <a:r>
              <a:rPr lang="el-GR" sz="2400" b="1" dirty="0"/>
              <a:t>Στάδια εφαρμογής του </a:t>
            </a:r>
            <a:r>
              <a:rPr lang="el-GR" sz="2400" b="1" dirty="0" smtClean="0"/>
              <a:t>QFD– </a:t>
            </a:r>
            <a:r>
              <a:rPr lang="el-GR" sz="2400" b="1" dirty="0"/>
              <a:t>Βήμα </a:t>
            </a:r>
            <a:r>
              <a:rPr lang="el-GR" sz="2400" b="1" dirty="0" smtClean="0"/>
              <a:t>10:</a:t>
            </a:r>
            <a:r>
              <a:rPr lang="el-GR" sz="2400" b="1" dirty="0"/>
              <a:t/>
            </a:r>
            <a:br>
              <a:rPr lang="el-GR" sz="2400" b="1" dirty="0"/>
            </a:br>
            <a:r>
              <a:rPr lang="el-GR" sz="2000" b="1" dirty="0"/>
              <a:t>Διαμόρφωση προτάσεων για βελτιώσεις</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36</a:t>
            </a:fld>
            <a:endParaRPr lang="en-US"/>
          </a:p>
        </p:txBody>
      </p:sp>
      <p:sp>
        <p:nvSpPr>
          <p:cNvPr id="11" name="Ορθογώνιο 10"/>
          <p:cNvSpPr/>
          <p:nvPr/>
        </p:nvSpPr>
        <p:spPr>
          <a:xfrm>
            <a:off x="755576" y="2099126"/>
            <a:ext cx="7995224" cy="4247317"/>
          </a:xfrm>
          <a:prstGeom prst="rect">
            <a:avLst/>
          </a:prstGeom>
        </p:spPr>
        <p:txBody>
          <a:bodyPr wrap="square">
            <a:spAutoFit/>
          </a:bodyPr>
          <a:lstStyle/>
          <a:p>
            <a:r>
              <a:rPr lang="el-GR" dirty="0">
                <a:latin typeface="Verdana" panose="020B0604030504040204" pitchFamily="34" charset="0"/>
              </a:rPr>
              <a:t>Με βάση τη σημασία των επιθυμητών βελτιώσεων στα </a:t>
            </a:r>
            <a:r>
              <a:rPr lang="el-GR" dirty="0" smtClean="0">
                <a:latin typeface="Verdana" panose="020B0604030504040204" pitchFamily="34" charset="0"/>
              </a:rPr>
              <a:t>χαρακτηριστικά της </a:t>
            </a:r>
            <a:r>
              <a:rPr lang="el-GR" dirty="0">
                <a:latin typeface="Verdana" panose="020B0604030504040204" pitchFamily="34" charset="0"/>
              </a:rPr>
              <a:t>διαδικασίας και τη δυσκολία επίτευξης των νέων στόχων </a:t>
            </a:r>
            <a:r>
              <a:rPr lang="el-GR" dirty="0" smtClean="0">
                <a:latin typeface="Verdana" panose="020B0604030504040204" pitchFamily="34" charset="0"/>
              </a:rPr>
              <a:t>ποιότητας, είναι </a:t>
            </a:r>
            <a:r>
              <a:rPr lang="el-GR" dirty="0">
                <a:latin typeface="Verdana" panose="020B0604030504040204" pitchFamily="34" charset="0"/>
              </a:rPr>
              <a:t>δυνατό να διαμορφωθεί μία σειρά συγκεκριμένων προτάσεων. </a:t>
            </a:r>
            <a:endParaRPr lang="el-GR" dirty="0" smtClean="0">
              <a:latin typeface="Verdana" panose="020B0604030504040204" pitchFamily="34" charset="0"/>
            </a:endParaRPr>
          </a:p>
          <a:p>
            <a:endParaRPr lang="el-GR" dirty="0" smtClean="0">
              <a:latin typeface="Verdana" panose="020B0604030504040204" pitchFamily="34" charset="0"/>
            </a:endParaRPr>
          </a:p>
          <a:p>
            <a:r>
              <a:rPr lang="el-GR" dirty="0" smtClean="0">
                <a:latin typeface="Verdana" panose="020B0604030504040204" pitchFamily="34" charset="0"/>
              </a:rPr>
              <a:t>Οι προτάσεις </a:t>
            </a:r>
            <a:r>
              <a:rPr lang="el-GR" dirty="0">
                <a:latin typeface="Verdana" panose="020B0604030504040204" pitchFamily="34" charset="0"/>
              </a:rPr>
              <a:t>αυτές, θα ιεραρχηθούν από τη διοίκηση, με κριτήριο </a:t>
            </a:r>
            <a:r>
              <a:rPr lang="el-GR" dirty="0" smtClean="0">
                <a:latin typeface="Verdana" panose="020B0604030504040204" pitchFamily="34" charset="0"/>
              </a:rPr>
              <a:t>τη σχέση </a:t>
            </a:r>
            <a:r>
              <a:rPr lang="el-GR" dirty="0">
                <a:latin typeface="Verdana" panose="020B0604030504040204" pitchFamily="34" charset="0"/>
              </a:rPr>
              <a:t>του αναμενόμενου οφέλους προς το κόστος υλοποίησης </a:t>
            </a:r>
            <a:r>
              <a:rPr lang="el-GR" dirty="0" smtClean="0">
                <a:latin typeface="Verdana" panose="020B0604030504040204" pitchFamily="34" charset="0"/>
              </a:rPr>
              <a:t>της πρότασης</a:t>
            </a:r>
            <a:r>
              <a:rPr lang="el-GR" dirty="0">
                <a:latin typeface="Verdana" panose="020B0604030504040204" pitchFamily="34" charset="0"/>
              </a:rPr>
              <a:t>.</a:t>
            </a:r>
          </a:p>
          <a:p>
            <a:endParaRPr lang="el-GR" b="1" dirty="0" smtClean="0">
              <a:latin typeface="Verdana" panose="020B0604030504040204" pitchFamily="34" charset="0"/>
            </a:endParaRPr>
          </a:p>
          <a:p>
            <a:r>
              <a:rPr lang="el-GR" b="1" dirty="0" smtClean="0">
                <a:latin typeface="Verdana" panose="020B0604030504040204" pitchFamily="34" charset="0"/>
              </a:rPr>
              <a:t>Προτάσεις </a:t>
            </a:r>
            <a:r>
              <a:rPr lang="el-GR" b="1" dirty="0">
                <a:latin typeface="Verdana" panose="020B0604030504040204" pitchFamily="34" charset="0"/>
              </a:rPr>
              <a:t>για βελτίωση</a:t>
            </a:r>
          </a:p>
          <a:p>
            <a:pPr marL="285750" indent="-285750">
              <a:buFont typeface="Wingdings" panose="05000000000000000000" pitchFamily="2" charset="2"/>
              <a:buChar char="Ø"/>
            </a:pPr>
            <a:r>
              <a:rPr lang="el-GR" dirty="0" smtClean="0">
                <a:latin typeface="Verdana" panose="020B0604030504040204" pitchFamily="34" charset="0"/>
              </a:rPr>
              <a:t>Συνολική </a:t>
            </a:r>
            <a:r>
              <a:rPr lang="el-GR" dirty="0">
                <a:latin typeface="Verdana" panose="020B0604030504040204" pitchFamily="34" charset="0"/>
              </a:rPr>
              <a:t>αξιολόγηση όλων των παραγόντων (χαρακτηριστικά, επιδόσεις, στόχοι)</a:t>
            </a:r>
          </a:p>
          <a:p>
            <a:pPr marL="285750" indent="-285750">
              <a:buFont typeface="Wingdings" panose="05000000000000000000" pitchFamily="2" charset="2"/>
              <a:buChar char="Ø"/>
            </a:pPr>
            <a:r>
              <a:rPr lang="el-GR" dirty="0" smtClean="0">
                <a:latin typeface="Verdana" panose="020B0604030504040204" pitchFamily="34" charset="0"/>
              </a:rPr>
              <a:t>Υπολογισμός </a:t>
            </a:r>
            <a:r>
              <a:rPr lang="el-GR" dirty="0">
                <a:latin typeface="Verdana" panose="020B0604030504040204" pitchFamily="34" charset="0"/>
              </a:rPr>
              <a:t>αναμενόμενου οφέλους σε σχέση με το κόστος υλοποίησης (</a:t>
            </a:r>
            <a:r>
              <a:rPr lang="el-GR" dirty="0" err="1">
                <a:latin typeface="Verdana" panose="020B0604030504040204" pitchFamily="34" charset="0"/>
              </a:rPr>
              <a:t>cost</a:t>
            </a:r>
            <a:r>
              <a:rPr lang="el-GR" dirty="0">
                <a:latin typeface="Verdana" panose="020B0604030504040204" pitchFamily="34" charset="0"/>
              </a:rPr>
              <a:t> / </a:t>
            </a:r>
            <a:r>
              <a:rPr lang="el-GR" dirty="0" err="1">
                <a:latin typeface="Verdana" panose="020B0604030504040204" pitchFamily="34" charset="0"/>
              </a:rPr>
              <a:t>benefit</a:t>
            </a:r>
            <a:r>
              <a:rPr lang="el-GR" dirty="0">
                <a:latin typeface="Verdana" panose="020B0604030504040204" pitchFamily="34" charset="0"/>
              </a:rPr>
              <a:t>)</a:t>
            </a:r>
          </a:p>
          <a:p>
            <a:pPr marL="285750" indent="-285750">
              <a:buFont typeface="Wingdings" panose="05000000000000000000" pitchFamily="2" charset="2"/>
              <a:buChar char="Ø"/>
            </a:pPr>
            <a:r>
              <a:rPr lang="el-GR" dirty="0" smtClean="0">
                <a:latin typeface="Verdana" panose="020B0604030504040204" pitchFamily="34" charset="0"/>
              </a:rPr>
              <a:t>Ιεράρχηση </a:t>
            </a:r>
            <a:r>
              <a:rPr lang="el-GR" dirty="0">
                <a:latin typeface="Verdana" panose="020B0604030504040204" pitchFamily="34" charset="0"/>
              </a:rPr>
              <a:t>Προτάσεων</a:t>
            </a:r>
          </a:p>
        </p:txBody>
      </p:sp>
    </p:spTree>
    <p:extLst>
      <p:ext uri="{BB962C8B-B14F-4D97-AF65-F5344CB8AC3E}">
        <p14:creationId xmlns:p14="http://schemas.microsoft.com/office/powerpoint/2010/main" val="4270249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a:bodyPr>
          <a:lstStyle/>
          <a:p>
            <a:pPr algn="just"/>
            <a:r>
              <a:rPr lang="el-GR" sz="1800" dirty="0"/>
              <a:t>Δερβιτσιώτης Κ. (2005). Διοίκηση Ολικής Ποιότητας. Εκδόσεις Νομική Βιβλιοθήκη</a:t>
            </a:r>
          </a:p>
          <a:p>
            <a:pPr algn="just"/>
            <a:r>
              <a:rPr lang="el-GR" sz="1800" dirty="0"/>
              <a:t>Εθνική Συνομοσπονδία Ελληνικού </a:t>
            </a:r>
            <a:r>
              <a:rPr lang="el-GR" sz="1800" dirty="0" smtClean="0"/>
              <a:t>Εμπορίου (2014). </a:t>
            </a:r>
            <a:r>
              <a:rPr lang="el-GR" sz="1800" dirty="0"/>
              <a:t>Διαχείριση ποιότητας. Προγράμματα δια βίου </a:t>
            </a:r>
            <a:r>
              <a:rPr lang="el-GR" sz="1800" dirty="0" smtClean="0"/>
              <a:t>εκπαίδευσης για </a:t>
            </a:r>
            <a:r>
              <a:rPr lang="el-GR" sz="1800" dirty="0"/>
              <a:t>το ανθρώπινο </a:t>
            </a:r>
            <a:r>
              <a:rPr lang="el-GR" sz="1800" dirty="0" smtClean="0"/>
              <a:t>δυναμικό των </a:t>
            </a:r>
            <a:r>
              <a:rPr lang="el-GR" sz="1800" dirty="0"/>
              <a:t>εμπορικών </a:t>
            </a:r>
            <a:r>
              <a:rPr lang="el-GR" sz="1800" dirty="0" smtClean="0"/>
              <a:t>επιχειρήσεων. Εγχειρίδιο εκπαιδευομένων. </a:t>
            </a:r>
            <a:endParaRPr lang="el-GR" sz="1800" dirty="0"/>
          </a:p>
          <a:p>
            <a:pPr algn="just"/>
            <a:r>
              <a:rPr lang="en-US" sz="1800" dirty="0" err="1" smtClean="0"/>
              <a:t>Goetsch</a:t>
            </a:r>
            <a:r>
              <a:rPr lang="en-US" sz="1800" dirty="0"/>
              <a:t>, D. &amp; Davis, S. (2018). </a:t>
            </a:r>
            <a:r>
              <a:rPr lang="el-GR" sz="1800" dirty="0"/>
              <a:t>Διαχείριση ποιότητας και </a:t>
            </a:r>
            <a:r>
              <a:rPr lang="el-GR" sz="1800" dirty="0" err="1"/>
              <a:t>οργανωσιακή</a:t>
            </a:r>
            <a:r>
              <a:rPr lang="el-GR" sz="1800" dirty="0"/>
              <a:t> αριστεία. Εκδόσεις </a:t>
            </a:r>
            <a:r>
              <a:rPr lang="el-GR" sz="1800" dirty="0" err="1"/>
              <a:t>Τζιόλα</a:t>
            </a:r>
            <a:endParaRPr lang="en-US" sz="1800" dirty="0"/>
          </a:p>
          <a:p>
            <a:r>
              <a:rPr lang="el-GR" sz="1800" dirty="0" err="1"/>
              <a:t>Daft</a:t>
            </a:r>
            <a:r>
              <a:rPr lang="el-GR" sz="1800" dirty="0"/>
              <a:t>, R.L., &amp; </a:t>
            </a:r>
            <a:r>
              <a:rPr lang="el-GR" sz="1800" dirty="0" err="1"/>
              <a:t>Benson</a:t>
            </a:r>
            <a:r>
              <a:rPr lang="el-GR" sz="1800" dirty="0"/>
              <a:t>, A. (2019). </a:t>
            </a:r>
            <a:r>
              <a:rPr lang="el-GR" sz="1800" dirty="0" err="1"/>
              <a:t>Μάνατζεμεντ</a:t>
            </a:r>
            <a:r>
              <a:rPr lang="el-GR" sz="1800" dirty="0"/>
              <a:t>. Αθήνα: Εκδόσεις Κλειδάριθμος</a:t>
            </a:r>
            <a:endParaRPr lang="en-US" sz="1800" dirty="0"/>
          </a:p>
          <a:p>
            <a:r>
              <a:rPr lang="el-GR" sz="1800" dirty="0"/>
              <a:t>Τσαρούχα, &amp; </a:t>
            </a:r>
            <a:r>
              <a:rPr lang="el-GR" sz="1800" dirty="0" err="1"/>
              <a:t>Ντέλιου</a:t>
            </a:r>
            <a:r>
              <a:rPr lang="el-GR" sz="1800" dirty="0"/>
              <a:t> (2017). Σύγχρονες Μέθοδοι στη Διοίκηση και Τεχνολογία Ποιότητας, Εκδόσεις </a:t>
            </a:r>
            <a:r>
              <a:rPr lang="el-GR" sz="1800" dirty="0" err="1" smtClean="0"/>
              <a:t>Δισίγμα</a:t>
            </a:r>
            <a:endParaRPr lang="el-GR" sz="1800" dirty="0" smtClean="0"/>
          </a:p>
          <a:p>
            <a:pPr marL="109728" indent="0">
              <a:buNone/>
            </a:pPr>
            <a:endParaRPr lang="el-GR" sz="1800" dirty="0" smtClean="0"/>
          </a:p>
        </p:txBody>
      </p:sp>
      <p:sp>
        <p:nvSpPr>
          <p:cNvPr id="4" name="Θέση υποσέλιδου 3"/>
          <p:cNvSpPr>
            <a:spLocks noGrp="1"/>
          </p:cNvSpPr>
          <p:nvPr>
            <p:ph type="ftr" sz="quarter" idx="11"/>
          </p:nvPr>
        </p:nvSpPr>
        <p:spPr>
          <a:xfrm>
            <a:off x="5257800" y="612648"/>
            <a:ext cx="1978496" cy="457200"/>
          </a:xfrm>
        </p:spPr>
        <p:txBody>
          <a:bodyPr/>
          <a:lstStyle/>
          <a:p>
            <a:r>
              <a:rPr lang="el-GR" sz="1200" dirty="0"/>
              <a:t>Κεφάλαιο 5. Σχεδιασμός Ποιότητας </a:t>
            </a:r>
            <a:endParaRPr lang="en-US" sz="1200" dirty="0"/>
          </a:p>
          <a:p>
            <a:endParaRPr lang="en-US" sz="1200" dirty="0">
              <a:solidFill>
                <a:schemeClr val="bg2">
                  <a:shade val="50000"/>
                </a:schemeClr>
              </a:solidFill>
              <a:effectLst/>
            </a:endParaRPr>
          </a:p>
        </p:txBody>
      </p:sp>
      <p:sp>
        <p:nvSpPr>
          <p:cNvPr id="5" name="Θέση αριθμού διαφάνειας 4"/>
          <p:cNvSpPr>
            <a:spLocks noGrp="1"/>
          </p:cNvSpPr>
          <p:nvPr>
            <p:ph type="sldNum" sz="quarter" idx="12"/>
          </p:nvPr>
        </p:nvSpPr>
        <p:spPr/>
        <p:txBody>
          <a:bodyPr/>
          <a:lstStyle/>
          <a:p>
            <a:pPr algn="ctr"/>
            <a:fld id="{990B41CA-569D-40E7-8E58-026C0338B2C8}" type="slidenum">
              <a:rPr lang="en-US" smtClean="0"/>
              <a:pPr algn="ctr"/>
              <a:t>37</a:t>
            </a:fld>
            <a:endParaRPr lang="en-US" sz="1200">
              <a:solidFill>
                <a:schemeClr val="bg2">
                  <a:shade val="50000"/>
                </a:schemeClr>
              </a:solidFill>
              <a:effectLst/>
            </a:endParaRPr>
          </a:p>
        </p:txBody>
      </p:sp>
    </p:spTree>
    <p:extLst>
      <p:ext uri="{BB962C8B-B14F-4D97-AF65-F5344CB8AC3E}">
        <p14:creationId xmlns:p14="http://schemas.microsoft.com/office/powerpoint/2010/main" val="3065854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κεφαλαίου</a:t>
            </a:r>
            <a:endParaRPr lang="el-GR" dirty="0"/>
          </a:p>
        </p:txBody>
      </p:sp>
      <p:sp>
        <p:nvSpPr>
          <p:cNvPr id="3" name="Θέση περιεχομένου 2"/>
          <p:cNvSpPr>
            <a:spLocks noGrp="1"/>
          </p:cNvSpPr>
          <p:nvPr>
            <p:ph idx="1"/>
          </p:nvPr>
        </p:nvSpPr>
        <p:spPr/>
        <p:txBody>
          <a:bodyPr>
            <a:normAutofit/>
          </a:bodyPr>
          <a:lstStyle/>
          <a:p>
            <a:pPr marL="109728" indent="0" algn="just">
              <a:buNone/>
            </a:pPr>
            <a:r>
              <a:rPr lang="el-GR" sz="1800" dirty="0" smtClean="0"/>
              <a:t>Έστω ότι είσαστε ιδιοκτήτης μιας μικρομεσαίας επιχείρησης στον κλάδο των υπηρεσιών απαντήστε στις εξής ερωτήσεις:</a:t>
            </a:r>
          </a:p>
          <a:p>
            <a:pPr marL="109728" indent="0" algn="just">
              <a:buNone/>
            </a:pPr>
            <a:endParaRPr lang="el-GR" sz="1800" dirty="0"/>
          </a:p>
          <a:p>
            <a:pPr marL="452628" indent="-342900" algn="just">
              <a:buAutoNum type="arabicPeriod"/>
            </a:pPr>
            <a:r>
              <a:rPr lang="el-GR" sz="1800" dirty="0" smtClean="0"/>
              <a:t>Ποιος </a:t>
            </a:r>
            <a:r>
              <a:rPr lang="el-GR" sz="1800" dirty="0"/>
              <a:t>θεωρείται ο σημαντικότερος πελάτης για </a:t>
            </a:r>
            <a:r>
              <a:rPr lang="el-GR" sz="1800" dirty="0" smtClean="0"/>
              <a:t>μια </a:t>
            </a:r>
            <a:r>
              <a:rPr lang="el-GR" sz="1800" dirty="0"/>
              <a:t>επιχείρηση; Ο εσωτερικός ή ο εξωτερικός</a:t>
            </a:r>
            <a:r>
              <a:rPr lang="el-GR" sz="1800" dirty="0" smtClean="0"/>
              <a:t>;</a:t>
            </a:r>
          </a:p>
          <a:p>
            <a:pPr marL="452628" indent="-342900" algn="just">
              <a:buAutoNum type="arabicPeriod"/>
            </a:pPr>
            <a:r>
              <a:rPr lang="el-GR" sz="1800" dirty="0" smtClean="0"/>
              <a:t>Να </a:t>
            </a:r>
            <a:r>
              <a:rPr lang="el-GR" sz="1800" dirty="0"/>
              <a:t>αναφέρετε τις βασικές μεθόδους για τον εντοπισμό των αναγκών του πελάτη</a:t>
            </a:r>
            <a:r>
              <a:rPr lang="el-GR" sz="1800" dirty="0" smtClean="0"/>
              <a:t>.</a:t>
            </a:r>
          </a:p>
          <a:p>
            <a:pPr marL="452628" indent="-342900" algn="just">
              <a:buAutoNum type="arabicPeriod"/>
            </a:pPr>
            <a:r>
              <a:rPr lang="el-GR" sz="1800" dirty="0" smtClean="0"/>
              <a:t>Ποιοι </a:t>
            </a:r>
            <a:r>
              <a:rPr lang="el-GR" sz="1800" dirty="0"/>
              <a:t>είναι οι βασικοί δείκτες ικανοποίησης των πελατών; Ποιον δείκτη </a:t>
            </a:r>
            <a:r>
              <a:rPr lang="el-GR" sz="1800" dirty="0" smtClean="0"/>
              <a:t>θα προτιμούσατε </a:t>
            </a:r>
            <a:r>
              <a:rPr lang="el-GR" sz="1800" dirty="0"/>
              <a:t>και γιατί</a:t>
            </a:r>
          </a:p>
          <a:p>
            <a:pPr marL="452628" indent="-342900" algn="just">
              <a:buAutoNum type="arabicPeriod"/>
            </a:pPr>
            <a:endParaRPr lang="el-GR" sz="1800" dirty="0"/>
          </a:p>
          <a:p>
            <a:pPr marL="109728" indent="0">
              <a:buNone/>
            </a:pPr>
            <a:endParaRPr lang="el-GR" sz="1800" dirty="0" smtClean="0"/>
          </a:p>
        </p:txBody>
      </p:sp>
      <p:sp>
        <p:nvSpPr>
          <p:cNvPr id="4" name="Θέση υποσέλιδου 3"/>
          <p:cNvSpPr>
            <a:spLocks noGrp="1"/>
          </p:cNvSpPr>
          <p:nvPr>
            <p:ph type="ftr" sz="quarter" idx="11"/>
          </p:nvPr>
        </p:nvSpPr>
        <p:spPr>
          <a:xfrm>
            <a:off x="5257800" y="612648"/>
            <a:ext cx="2266528" cy="457200"/>
          </a:xfrm>
        </p:spPr>
        <p:txBody>
          <a:bodyPr/>
          <a:lstStyle/>
          <a:p>
            <a:r>
              <a:rPr lang="el-GR" sz="1200" dirty="0"/>
              <a:t>Κεφάλαιο 5. Σχεδιασμός Ποιότητας </a:t>
            </a:r>
            <a:endParaRPr lang="en-US" sz="1200" dirty="0"/>
          </a:p>
          <a:p>
            <a:endParaRPr lang="en-US" sz="1200" dirty="0">
              <a:solidFill>
                <a:schemeClr val="bg2">
                  <a:shade val="50000"/>
                </a:schemeClr>
              </a:solidFill>
              <a:effectLst/>
            </a:endParaRPr>
          </a:p>
        </p:txBody>
      </p:sp>
      <p:sp>
        <p:nvSpPr>
          <p:cNvPr id="5" name="Θέση αριθμού διαφάνειας 4"/>
          <p:cNvSpPr>
            <a:spLocks noGrp="1"/>
          </p:cNvSpPr>
          <p:nvPr>
            <p:ph type="sldNum" sz="quarter" idx="12"/>
          </p:nvPr>
        </p:nvSpPr>
        <p:spPr/>
        <p:txBody>
          <a:bodyPr/>
          <a:lstStyle/>
          <a:p>
            <a:pPr algn="ctr"/>
            <a:fld id="{990B41CA-569D-40E7-8E58-026C0338B2C8}" type="slidenum">
              <a:rPr lang="en-US" smtClean="0"/>
              <a:pPr algn="ctr"/>
              <a:t>38</a:t>
            </a:fld>
            <a:endParaRPr lang="en-US" sz="1200">
              <a:solidFill>
                <a:schemeClr val="bg2">
                  <a:shade val="50000"/>
                </a:schemeClr>
              </a:solidFill>
              <a:effectLst/>
            </a:endParaRPr>
          </a:p>
        </p:txBody>
      </p:sp>
    </p:spTree>
    <p:extLst>
      <p:ext uri="{BB962C8B-B14F-4D97-AF65-F5344CB8AC3E}">
        <p14:creationId xmlns:p14="http://schemas.microsoft.com/office/powerpoint/2010/main" val="101260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4</a:t>
            </a:fld>
            <a:endParaRPr lang="en-US"/>
          </a:p>
        </p:txBody>
      </p:sp>
      <p:sp>
        <p:nvSpPr>
          <p:cNvPr id="4" name="Τίτλος 3"/>
          <p:cNvSpPr>
            <a:spLocks noGrp="1"/>
          </p:cNvSpPr>
          <p:nvPr>
            <p:ph type="title"/>
          </p:nvPr>
        </p:nvSpPr>
        <p:spPr>
          <a:xfrm>
            <a:off x="451367" y="612648"/>
            <a:ext cx="8229600" cy="1066800"/>
          </a:xfrm>
        </p:spPr>
        <p:txBody>
          <a:bodyPr/>
          <a:lstStyle/>
          <a:p>
            <a:r>
              <a:rPr lang="el-GR" dirty="0" smtClean="0"/>
              <a:t>Σκοπός σχεδιασμού</a:t>
            </a:r>
            <a:endParaRPr lang="el-GR" dirty="0"/>
          </a:p>
        </p:txBody>
      </p:sp>
      <p:sp>
        <p:nvSpPr>
          <p:cNvPr id="8" name="TextBox 7"/>
          <p:cNvSpPr txBox="1"/>
          <p:nvPr/>
        </p:nvSpPr>
        <p:spPr>
          <a:xfrm>
            <a:off x="323529" y="1638788"/>
            <a:ext cx="8357438" cy="5078313"/>
          </a:xfrm>
          <a:prstGeom prst="rect">
            <a:avLst/>
          </a:prstGeom>
          <a:noFill/>
        </p:spPr>
        <p:txBody>
          <a:bodyPr wrap="square" rtlCol="0">
            <a:spAutoFit/>
          </a:bodyPr>
          <a:lstStyle/>
          <a:p>
            <a:r>
              <a:rPr lang="el-GR" dirty="0" smtClean="0"/>
              <a:t>Ένα καλό προϊόν δεν είναι ικανό να εγγυηθεί την ικανοποίηση των πελατών και να παραμείνει ανταγωνιστικό. </a:t>
            </a:r>
            <a:endParaRPr lang="el-GR" dirty="0"/>
          </a:p>
          <a:p>
            <a:endParaRPr lang="el-GR" dirty="0" smtClean="0"/>
          </a:p>
          <a:p>
            <a:r>
              <a:rPr lang="el-GR" dirty="0" smtClean="0"/>
              <a:t>Για να επιβεβαιώσουν οι επιχειρήσεις ότι ένα προϊόν θα γίνει ευπρόσδεκτο από τους καταναλωτές, πρέπει να διακρίνουν τις απαιτήσεις τους, να τις μετατρέψουν σε αντικειμενικά χαρακτηριστικά προϊόντος και να τις ενσωματώσουν στις διεργασίας παραγωγής τους</a:t>
            </a:r>
          </a:p>
          <a:p>
            <a:endParaRPr lang="el-GR" dirty="0"/>
          </a:p>
          <a:p>
            <a:r>
              <a:rPr lang="el-GR" dirty="0" smtClean="0"/>
              <a:t>Μέσω της συλλογής απαραίτητης πληροφορίας η επιχείρηση καλείται να απαντήσεις στα εξής ερωτήματα:</a:t>
            </a:r>
          </a:p>
          <a:p>
            <a:pPr marL="285750" indent="-285750">
              <a:buFont typeface="Wingdings" panose="05000000000000000000" pitchFamily="2" charset="2"/>
              <a:buChar char="ü"/>
            </a:pPr>
            <a:r>
              <a:rPr lang="el-GR" b="1" dirty="0" smtClean="0"/>
              <a:t>Ποιοι είναι οι πελάτες </a:t>
            </a:r>
            <a:r>
              <a:rPr lang="el-GR" dirty="0" smtClean="0"/>
              <a:t>στους οποίους απευθύνεται</a:t>
            </a:r>
          </a:p>
          <a:p>
            <a:pPr marL="285750" indent="-285750">
              <a:buFont typeface="Wingdings" panose="05000000000000000000" pitchFamily="2" charset="2"/>
              <a:buChar char="ü"/>
            </a:pPr>
            <a:r>
              <a:rPr lang="el-GR" dirty="0" smtClean="0"/>
              <a:t>Ποιες είναι οι </a:t>
            </a:r>
            <a:r>
              <a:rPr lang="el-GR" b="1" dirty="0" smtClean="0"/>
              <a:t>πραγματικές ανάγκες τους </a:t>
            </a:r>
            <a:r>
              <a:rPr lang="el-GR" dirty="0" smtClean="0"/>
              <a:t>που επιδιώκουμε να ικανοποιήσουμε</a:t>
            </a:r>
          </a:p>
          <a:p>
            <a:pPr marL="285750" indent="-285750">
              <a:buFont typeface="Wingdings" panose="05000000000000000000" pitchFamily="2" charset="2"/>
              <a:buChar char="ü"/>
            </a:pPr>
            <a:r>
              <a:rPr lang="el-GR" dirty="0" smtClean="0"/>
              <a:t>Πως θα διαμορφωθούν τα </a:t>
            </a:r>
            <a:r>
              <a:rPr lang="el-GR" b="1" dirty="0" smtClean="0"/>
              <a:t>όρια του προϊόντος </a:t>
            </a:r>
            <a:r>
              <a:rPr lang="el-GR" dirty="0" smtClean="0"/>
              <a:t>ώστε </a:t>
            </a:r>
            <a:r>
              <a:rPr lang="el-GR" dirty="0"/>
              <a:t>ν</a:t>
            </a:r>
            <a:r>
              <a:rPr lang="el-GR" dirty="0" smtClean="0"/>
              <a:t>α ικανοποιήσουν αποτελεσματικά τις ανάγκες των πελατών</a:t>
            </a:r>
          </a:p>
          <a:p>
            <a:pPr marL="285750" indent="-285750">
              <a:buFont typeface="Wingdings" panose="05000000000000000000" pitchFamily="2" charset="2"/>
              <a:buChar char="ü"/>
            </a:pPr>
            <a:r>
              <a:rPr lang="el-GR" dirty="0" smtClean="0"/>
              <a:t>Πως θα γίνει ο </a:t>
            </a:r>
            <a:r>
              <a:rPr lang="el-GR" b="1" dirty="0" smtClean="0"/>
              <a:t>σχεδιασμός της παραγωγικής διαδικασίας </a:t>
            </a:r>
            <a:r>
              <a:rPr lang="el-GR" dirty="0" smtClean="0"/>
              <a:t>ώστε να είναι ικανή να κατασκευάσει το προϊόν με τα επιθυμητά χαρακτηριστικά σε ανταγωνιστικό κόστος και χρόνο </a:t>
            </a:r>
          </a:p>
        </p:txBody>
      </p:sp>
    </p:spTree>
    <p:extLst>
      <p:ext uri="{BB962C8B-B14F-4D97-AF65-F5344CB8AC3E}">
        <p14:creationId xmlns:p14="http://schemas.microsoft.com/office/powerpoint/2010/main" val="137246383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5</a:t>
            </a:fld>
            <a:endParaRPr lang="en-US"/>
          </a:p>
        </p:txBody>
      </p:sp>
      <p:sp>
        <p:nvSpPr>
          <p:cNvPr id="4" name="Τίτλος 3"/>
          <p:cNvSpPr>
            <a:spLocks noGrp="1"/>
          </p:cNvSpPr>
          <p:nvPr>
            <p:ph type="title"/>
          </p:nvPr>
        </p:nvSpPr>
        <p:spPr>
          <a:xfrm>
            <a:off x="451367" y="612648"/>
            <a:ext cx="8229600" cy="1066800"/>
          </a:xfrm>
        </p:spPr>
        <p:txBody>
          <a:bodyPr/>
          <a:lstStyle/>
          <a:p>
            <a:r>
              <a:rPr lang="el-GR" dirty="0" smtClean="0"/>
              <a:t>Διαδικασία σχεδιασμού</a:t>
            </a:r>
            <a:endParaRPr lang="el-GR" dirty="0"/>
          </a:p>
        </p:txBody>
      </p:sp>
      <p:sp>
        <p:nvSpPr>
          <p:cNvPr id="8" name="TextBox 7"/>
          <p:cNvSpPr txBox="1"/>
          <p:nvPr/>
        </p:nvSpPr>
        <p:spPr>
          <a:xfrm>
            <a:off x="323529" y="1638788"/>
            <a:ext cx="8357438" cy="369332"/>
          </a:xfrm>
          <a:prstGeom prst="rect">
            <a:avLst/>
          </a:prstGeom>
          <a:noFill/>
        </p:spPr>
        <p:txBody>
          <a:bodyPr wrap="square" rtlCol="0">
            <a:spAutoFit/>
          </a:bodyPr>
          <a:lstStyle/>
          <a:p>
            <a:endParaRPr lang="el-GR" dirty="0" smtClean="0"/>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98" y="1484784"/>
            <a:ext cx="4994294" cy="4463876"/>
          </a:xfrm>
          <a:prstGeom prst="rect">
            <a:avLst/>
          </a:prstGeom>
        </p:spPr>
      </p:pic>
      <p:sp>
        <p:nvSpPr>
          <p:cNvPr id="3" name="TextBox 2"/>
          <p:cNvSpPr txBox="1"/>
          <p:nvPr/>
        </p:nvSpPr>
        <p:spPr>
          <a:xfrm>
            <a:off x="432805" y="6209707"/>
            <a:ext cx="3816424" cy="307777"/>
          </a:xfrm>
          <a:prstGeom prst="rect">
            <a:avLst/>
          </a:prstGeom>
          <a:noFill/>
        </p:spPr>
        <p:txBody>
          <a:bodyPr wrap="square" rtlCol="0">
            <a:spAutoFit/>
          </a:bodyPr>
          <a:lstStyle/>
          <a:p>
            <a:r>
              <a:rPr lang="el-GR" sz="1400" dirty="0" smtClean="0"/>
              <a:t>Πηγή: </a:t>
            </a:r>
            <a:r>
              <a:rPr lang="el-GR" sz="1400" dirty="0" err="1" smtClean="0"/>
              <a:t>Δερβιτσίωτης</a:t>
            </a:r>
            <a:r>
              <a:rPr lang="el-GR" sz="1400" dirty="0" smtClean="0"/>
              <a:t> (2005) </a:t>
            </a:r>
            <a:endParaRPr lang="el-GR" sz="1400" dirty="0"/>
          </a:p>
        </p:txBody>
      </p:sp>
      <p:sp>
        <p:nvSpPr>
          <p:cNvPr id="7" name="TextBox 6"/>
          <p:cNvSpPr txBox="1"/>
          <p:nvPr/>
        </p:nvSpPr>
        <p:spPr>
          <a:xfrm>
            <a:off x="5445661" y="1481585"/>
            <a:ext cx="3590835" cy="5478423"/>
          </a:xfrm>
          <a:prstGeom prst="rect">
            <a:avLst/>
          </a:prstGeom>
          <a:noFill/>
        </p:spPr>
        <p:txBody>
          <a:bodyPr wrap="square" rtlCol="0">
            <a:spAutoFit/>
          </a:bodyPr>
          <a:lstStyle/>
          <a:p>
            <a:r>
              <a:rPr lang="el-GR" dirty="0" smtClean="0"/>
              <a:t>Φάση 1</a:t>
            </a:r>
            <a:r>
              <a:rPr lang="el-GR" baseline="30000" dirty="0" smtClean="0"/>
              <a:t>η</a:t>
            </a:r>
            <a:r>
              <a:rPr lang="el-GR" dirty="0" smtClean="0"/>
              <a:t>: </a:t>
            </a:r>
            <a:r>
              <a:rPr lang="el-GR" b="1" dirty="0" smtClean="0"/>
              <a:t>Προσδιορισμός πελατών </a:t>
            </a:r>
          </a:p>
          <a:p>
            <a:endParaRPr lang="el-GR" b="1" dirty="0" smtClean="0"/>
          </a:p>
          <a:p>
            <a:r>
              <a:rPr lang="el-GR" b="1" dirty="0" smtClean="0"/>
              <a:t>Εξωτερικοί πελάτες </a:t>
            </a:r>
            <a:endParaRPr lang="el-GR" b="1" dirty="0"/>
          </a:p>
          <a:p>
            <a:r>
              <a:rPr lang="el-GR" b="1" dirty="0" smtClean="0"/>
              <a:t>-</a:t>
            </a:r>
            <a:r>
              <a:rPr lang="el-GR" dirty="0" smtClean="0"/>
              <a:t>τελικοί πελάτες/χρήστες</a:t>
            </a:r>
          </a:p>
          <a:p>
            <a:r>
              <a:rPr lang="el-GR" sz="1600" dirty="0" smtClean="0"/>
              <a:t>Μεμονωμένα άτομα ή επιχειρήσεις που θα το χρησιμοποιήσουν</a:t>
            </a:r>
          </a:p>
          <a:p>
            <a:r>
              <a:rPr lang="el-GR" sz="1600" dirty="0" smtClean="0"/>
              <a:t>- </a:t>
            </a:r>
            <a:r>
              <a:rPr lang="el-GR" dirty="0" smtClean="0"/>
              <a:t>Ενδιάμεσοι πελάτες </a:t>
            </a:r>
          </a:p>
          <a:p>
            <a:r>
              <a:rPr lang="el-GR" sz="1600" dirty="0" smtClean="0"/>
              <a:t>Αυτοί που έχουν την ευθύνη της διάθεσης και διανομής του (αντιπρόσωποι, εισαγωγείς &amp; καταστήματα λιανικής πώλησης)</a:t>
            </a:r>
          </a:p>
          <a:p>
            <a:endParaRPr lang="el-GR" sz="1600" dirty="0"/>
          </a:p>
          <a:p>
            <a:r>
              <a:rPr lang="el-GR" sz="2000" dirty="0" smtClean="0"/>
              <a:t>Την ίδια προσοχή και στους 2!!!</a:t>
            </a:r>
          </a:p>
          <a:p>
            <a:r>
              <a:rPr lang="el-GR" dirty="0"/>
              <a:t> </a:t>
            </a:r>
            <a:r>
              <a:rPr lang="el-GR" b="1" dirty="0"/>
              <a:t>Εσωτερικοί πελάτες </a:t>
            </a:r>
            <a:r>
              <a:rPr lang="el-GR" dirty="0"/>
              <a:t>(εργαζόμενοι της επιχείρησης που εμπλέκονται στη διαδικασία παραγωγής προϊόντος ή παροχής υπηρεσίας</a:t>
            </a:r>
          </a:p>
        </p:txBody>
      </p:sp>
    </p:spTree>
    <p:extLst>
      <p:ext uri="{BB962C8B-B14F-4D97-AF65-F5344CB8AC3E}">
        <p14:creationId xmlns:p14="http://schemas.microsoft.com/office/powerpoint/2010/main" val="168314319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rmAutofit fontScale="90000"/>
          </a:bodyPr>
          <a:lstStyle/>
          <a:p>
            <a:pPr algn="ctr"/>
            <a:r>
              <a:rPr lang="el-GR" sz="2800" b="1" dirty="0"/>
              <a:t>Φάση 1η: Προσδιορισμός </a:t>
            </a:r>
            <a:r>
              <a:rPr lang="el-GR" sz="2800" b="1" dirty="0" smtClean="0"/>
              <a:t>πελατών</a:t>
            </a:r>
            <a:r>
              <a:rPr lang="en-US" sz="2800" b="1" dirty="0" smtClean="0"/>
              <a:t> </a:t>
            </a:r>
            <a:r>
              <a:rPr lang="el-GR" sz="2800" b="1" dirty="0" smtClean="0"/>
              <a:t>συνέχεια… </a:t>
            </a:r>
            <a:endParaRPr lang="el-GR" sz="2800"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1844816"/>
            <a:ext cx="8003232" cy="3811496"/>
          </a:xfrm>
        </p:spPr>
        <p:txBody>
          <a:bodyPr>
            <a:normAutofit lnSpcReduction="10000"/>
          </a:bodyPr>
          <a:lstStyle/>
          <a:p>
            <a:pPr marL="82296" indent="0">
              <a:buNone/>
            </a:pPr>
            <a:r>
              <a:rPr lang="el-GR" b="1" dirty="0"/>
              <a:t>Οποιοσδήποτε επηρεάζεται από ένα προϊόν ονομάζεται πελάτης </a:t>
            </a:r>
            <a:r>
              <a:rPr lang="el-GR" sz="1600" b="1" dirty="0"/>
              <a:t>(</a:t>
            </a:r>
            <a:r>
              <a:rPr lang="el-GR" sz="1600" b="1" dirty="0" err="1"/>
              <a:t>Juran</a:t>
            </a:r>
            <a:r>
              <a:rPr lang="el-GR" sz="1600" b="1" dirty="0"/>
              <a:t> 1988)</a:t>
            </a:r>
            <a:endParaRPr lang="en-US" sz="1600" b="1" dirty="0" smtClean="0"/>
          </a:p>
          <a:p>
            <a:pPr marL="82296" indent="0">
              <a:buNone/>
            </a:pPr>
            <a:endParaRPr lang="en-US" b="1" dirty="0" smtClean="0"/>
          </a:p>
          <a:p>
            <a:pPr marL="82296" indent="0">
              <a:buNone/>
            </a:pPr>
            <a:r>
              <a:rPr lang="el-GR" b="1" dirty="0" smtClean="0"/>
              <a:t>Η βασική διαφορά:</a:t>
            </a:r>
          </a:p>
          <a:p>
            <a:pPr marL="82296" indent="0">
              <a:buNone/>
            </a:pPr>
            <a:r>
              <a:rPr lang="el-GR" dirty="0" smtClean="0"/>
              <a:t>Οι εξωτερικοί πελάτες δημιουργούν έσοδα</a:t>
            </a:r>
          </a:p>
          <a:p>
            <a:pPr marL="82296" indent="0">
              <a:buNone/>
            </a:pPr>
            <a:r>
              <a:rPr lang="el-GR" dirty="0" smtClean="0"/>
              <a:t>Οι εσωτερικοί πελάτες δημιουργούν έξοδα που συμβάλλον στη διαμόρφωση του κόστους. </a:t>
            </a:r>
          </a:p>
          <a:p>
            <a:pPr marL="82296" indent="0">
              <a:buNone/>
            </a:pPr>
            <a:r>
              <a:rPr lang="el-GR" dirty="0"/>
              <a:t> </a:t>
            </a:r>
            <a:endParaRPr lang="el-GR" dirty="0" smtClean="0"/>
          </a:p>
          <a:p>
            <a:pPr marL="82296" indent="0">
              <a:buNone/>
            </a:pPr>
            <a:r>
              <a:rPr lang="el-GR" dirty="0"/>
              <a:t>Ο</a:t>
            </a:r>
            <a:r>
              <a:rPr lang="el-GR" dirty="0" smtClean="0"/>
              <a:t> </a:t>
            </a:r>
            <a:r>
              <a:rPr lang="el-GR" b="1" dirty="0" smtClean="0"/>
              <a:t>προσδιορισμός</a:t>
            </a:r>
            <a:r>
              <a:rPr lang="el-GR" dirty="0" smtClean="0"/>
              <a:t> των πελατών διευκολύνεται με τη προσεκτική προετοιμασία ενός διαγράμματος ροής που απεικονίζει από ποιους περνάει σε κάθε στάδιο το τελικό προϊόν ή ο εξυπηρετούμενος πελάτης και που καταλήγει. </a:t>
            </a:r>
            <a:endParaRPr lang="el-GR"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6</a:t>
            </a:fld>
            <a:endParaRPr lang="en-US"/>
          </a:p>
        </p:txBody>
      </p:sp>
    </p:spTree>
    <p:extLst>
      <p:ext uri="{BB962C8B-B14F-4D97-AF65-F5344CB8AC3E}">
        <p14:creationId xmlns:p14="http://schemas.microsoft.com/office/powerpoint/2010/main" val="2114481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rmAutofit fontScale="90000"/>
          </a:bodyPr>
          <a:lstStyle/>
          <a:p>
            <a:pPr algn="ctr"/>
            <a:r>
              <a:rPr lang="el-GR" sz="2800" b="1" dirty="0"/>
              <a:t>Φάση 1η: Μια άλλη διάκριση των πελατών σχετικά με τη σημαντικότητά </a:t>
            </a:r>
            <a:r>
              <a:rPr lang="el-GR" sz="2800" b="1" dirty="0" smtClean="0"/>
              <a:t>τους</a:t>
            </a:r>
            <a:endParaRPr lang="el-GR" sz="2800" b="1" dirty="0"/>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132856"/>
            <a:ext cx="8003232" cy="4725144"/>
          </a:xfrm>
        </p:spPr>
        <p:txBody>
          <a:bodyPr>
            <a:normAutofit fontScale="92500" lnSpcReduction="20000"/>
          </a:bodyPr>
          <a:lstStyle/>
          <a:p>
            <a:pPr marL="82296" indent="0">
              <a:buNone/>
            </a:pPr>
            <a:r>
              <a:rPr lang="el-GR" b="1" dirty="0"/>
              <a:t>Οι πολύτιμοι λίγοι </a:t>
            </a:r>
            <a:r>
              <a:rPr lang="el-GR" b="1" dirty="0" smtClean="0"/>
              <a:t>πελάτες</a:t>
            </a:r>
            <a:endParaRPr lang="en-US" b="1" dirty="0" smtClean="0"/>
          </a:p>
          <a:p>
            <a:pPr marL="82296" indent="0" algn="just">
              <a:buNone/>
            </a:pPr>
            <a:r>
              <a:rPr lang="el-GR" sz="1800" dirty="0" smtClean="0"/>
              <a:t>Είναι </a:t>
            </a:r>
            <a:r>
              <a:rPr lang="el-GR" sz="1800" dirty="0"/>
              <a:t>οι μεγάλοι πελάτες οι οποίοι είναι λίγοι αλλά κατέχουν το μεγαλύτερο ποσοστό σε αξία πωλήσεων. Τέτοιοι είναι </a:t>
            </a:r>
            <a:r>
              <a:rPr lang="el-GR" sz="1800" dirty="0" smtClean="0"/>
              <a:t>μεγάλες</a:t>
            </a:r>
            <a:r>
              <a:rPr lang="en-US" sz="1800" dirty="0" smtClean="0"/>
              <a:t> </a:t>
            </a:r>
            <a:r>
              <a:rPr lang="el-GR" sz="1800" dirty="0" smtClean="0"/>
              <a:t>αλυσίδες </a:t>
            </a:r>
            <a:r>
              <a:rPr lang="el-GR" sz="1800" dirty="0"/>
              <a:t>καταστημάτων οι οποίοι, πολλές φορές, μπορεί και να ορίσουν τις </a:t>
            </a:r>
            <a:r>
              <a:rPr lang="el-GR" sz="1800" dirty="0" smtClean="0"/>
              <a:t>δικές</a:t>
            </a:r>
            <a:r>
              <a:rPr lang="en-US" sz="1800" dirty="0" smtClean="0"/>
              <a:t> </a:t>
            </a:r>
            <a:r>
              <a:rPr lang="el-GR" sz="1800" dirty="0" smtClean="0"/>
              <a:t>τους </a:t>
            </a:r>
            <a:r>
              <a:rPr lang="el-GR" sz="1800" dirty="0"/>
              <a:t>προδιαγραφές για τα προϊόντα μιας βιομηχανίας, κατασκευαστικές-μεταποιητικές εταιρείες που χρησιμοποιούν στα τελικά προϊόντα τους είδη από </a:t>
            </a:r>
            <a:r>
              <a:rPr lang="el-GR" sz="1800" dirty="0" smtClean="0"/>
              <a:t>άλλες επιχειρήσεις</a:t>
            </a:r>
            <a:r>
              <a:rPr lang="en-US" sz="1800" dirty="0" smtClean="0"/>
              <a:t>. </a:t>
            </a:r>
            <a:endParaRPr lang="el-GR" sz="1800" dirty="0" smtClean="0"/>
          </a:p>
          <a:p>
            <a:pPr marL="82296" indent="0">
              <a:buNone/>
            </a:pPr>
            <a:endParaRPr lang="el-GR" sz="1800" dirty="0"/>
          </a:p>
          <a:p>
            <a:pPr marL="82296" indent="0">
              <a:buNone/>
            </a:pPr>
            <a:r>
              <a:rPr lang="el-GR" sz="2100" b="1" dirty="0"/>
              <a:t>Οι χρήσιμοι πολλοί </a:t>
            </a:r>
            <a:r>
              <a:rPr lang="el-GR" sz="2100" b="1" dirty="0" smtClean="0"/>
              <a:t>πελάτες</a:t>
            </a:r>
            <a:endParaRPr lang="el-GR" sz="1800" dirty="0" smtClean="0"/>
          </a:p>
          <a:p>
            <a:pPr marL="82296" indent="0" algn="just">
              <a:buNone/>
            </a:pPr>
            <a:r>
              <a:rPr lang="el-GR" sz="1800" dirty="0" smtClean="0"/>
              <a:t> </a:t>
            </a:r>
            <a:r>
              <a:rPr lang="el-GR" sz="1800" dirty="0"/>
              <a:t>Σ’ αυτήν την κατηγορία έχουμε το </a:t>
            </a:r>
            <a:r>
              <a:rPr lang="el-GR" sz="1800" dirty="0" smtClean="0"/>
              <a:t>μεγαλύτερο αθροιστικά </a:t>
            </a:r>
            <a:r>
              <a:rPr lang="el-GR" sz="1800" dirty="0"/>
              <a:t>ποσοστό αγοραστών, οι οποίοι, όμως, αποφέρουν μικρότερο ποσοστό αθροιστικά σε συνολική αξία πωλήσεων, αλλά όχι ασήμαντο. Τέτοιοι </a:t>
            </a:r>
            <a:r>
              <a:rPr lang="el-GR" sz="1800" dirty="0" smtClean="0"/>
              <a:t>πελάτες μιας </a:t>
            </a:r>
            <a:r>
              <a:rPr lang="el-GR" sz="1800" dirty="0"/>
              <a:t>αεροπορικής εταιρείας είναι οι επιβάτες που ταξιδεύουν για τουρισμό </a:t>
            </a:r>
            <a:r>
              <a:rPr lang="el-GR" sz="1800" dirty="0" smtClean="0"/>
              <a:t>λίγες φορές </a:t>
            </a:r>
            <a:r>
              <a:rPr lang="el-GR" sz="1800" dirty="0"/>
              <a:t>το χρόνο, οι περιστασιακοί πελάτες ενός ξενοδοχείου</a:t>
            </a:r>
            <a:endParaRPr lang="en-US" sz="1800" dirty="0" smtClean="0"/>
          </a:p>
          <a:p>
            <a:pPr marL="82296" indent="0">
              <a:buNone/>
            </a:pPr>
            <a:endParaRPr lang="el-GR" sz="1800" dirty="0" smtClean="0"/>
          </a:p>
          <a:p>
            <a:pPr marL="82296" indent="0">
              <a:buNone/>
            </a:pPr>
            <a:r>
              <a:rPr lang="el-GR" sz="1800" dirty="0" smtClean="0"/>
              <a:t>Ο </a:t>
            </a:r>
            <a:r>
              <a:rPr lang="el-GR" sz="1800" dirty="0"/>
              <a:t>ίδιος διαχωρισμός μπορεί να γίνει και για τους </a:t>
            </a:r>
            <a:r>
              <a:rPr lang="el-GR" sz="1800" b="1" dirty="0"/>
              <a:t>εσωτερικούς πελάτες</a:t>
            </a:r>
            <a:r>
              <a:rPr lang="el-GR" sz="1800" dirty="0"/>
              <a:t>. </a:t>
            </a:r>
            <a:endParaRPr lang="el-GR" sz="1800" dirty="0" smtClean="0"/>
          </a:p>
          <a:p>
            <a:pPr marL="82296" indent="0" algn="just">
              <a:buNone/>
            </a:pPr>
            <a:r>
              <a:rPr lang="el-GR" sz="1800" dirty="0" smtClean="0"/>
              <a:t>Στους πολύτιμους </a:t>
            </a:r>
            <a:r>
              <a:rPr lang="el-GR" sz="1800" dirty="0"/>
              <a:t>λίγους συμπεριλαμβάνονται τα ανώτατα στελέχη της διοίκησης, </a:t>
            </a:r>
            <a:r>
              <a:rPr lang="el-GR" sz="1800" dirty="0" smtClean="0"/>
              <a:t>όπως στη </a:t>
            </a:r>
            <a:r>
              <a:rPr lang="el-GR" sz="1800" dirty="0"/>
              <a:t>διεύθυνση σχεδιασμού, οικονομικών, </a:t>
            </a:r>
            <a:r>
              <a:rPr lang="el-GR" sz="1800" dirty="0" err="1"/>
              <a:t>marketing</a:t>
            </a:r>
            <a:r>
              <a:rPr lang="el-GR" sz="1800" dirty="0"/>
              <a:t> κ.λπ. </a:t>
            </a:r>
            <a:endParaRPr lang="el-GR" sz="1800" dirty="0" smtClean="0"/>
          </a:p>
          <a:p>
            <a:pPr marL="82296" indent="0" algn="just">
              <a:buNone/>
            </a:pPr>
            <a:r>
              <a:rPr lang="el-GR" sz="1800" dirty="0" smtClean="0"/>
              <a:t>Στους </a:t>
            </a:r>
            <a:r>
              <a:rPr lang="el-GR" sz="1800" dirty="0"/>
              <a:t>πολλούς χρήσιμους πελάτες έχουμε τους εργαζόμενους στην παραγωγή, πώληση, </a:t>
            </a:r>
            <a:r>
              <a:rPr lang="el-GR" sz="1800" dirty="0" smtClean="0"/>
              <a:t>συντήρηση κ.λπ</a:t>
            </a:r>
            <a:r>
              <a:rPr lang="el-GR" sz="1800" dirty="0"/>
              <a:t>. των προϊόντων.</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7</a:t>
            </a:fld>
            <a:endParaRPr lang="en-US"/>
          </a:p>
        </p:txBody>
      </p:sp>
    </p:spTree>
    <p:extLst>
      <p:ext uri="{BB962C8B-B14F-4D97-AF65-F5344CB8AC3E}">
        <p14:creationId xmlns:p14="http://schemas.microsoft.com/office/powerpoint/2010/main" val="2770362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rmAutofit fontScale="90000"/>
          </a:bodyPr>
          <a:lstStyle/>
          <a:p>
            <a:pPr algn="ctr"/>
            <a:r>
              <a:rPr lang="el-GR" sz="2800" b="1" dirty="0" smtClean="0"/>
              <a:t>Ανάλυση βαρύτητας πελατολογίου</a:t>
            </a:r>
            <a:endParaRPr lang="el-GR" sz="2800" b="1" dirty="0"/>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8</a:t>
            </a:fld>
            <a:endParaRPr lang="en-US"/>
          </a:p>
        </p:txBody>
      </p:sp>
      <p:pic>
        <p:nvPicPr>
          <p:cNvPr id="4" name="Εικόνα 3"/>
          <p:cNvPicPr>
            <a:picLocks noChangeAspect="1"/>
          </p:cNvPicPr>
          <p:nvPr/>
        </p:nvPicPr>
        <p:blipFill>
          <a:blip r:embed="rId2"/>
          <a:stretch>
            <a:fillRect/>
          </a:stretch>
        </p:blipFill>
        <p:spPr>
          <a:xfrm>
            <a:off x="323528" y="1924064"/>
            <a:ext cx="5184576" cy="3926432"/>
          </a:xfrm>
          <a:prstGeom prst="rect">
            <a:avLst/>
          </a:prstGeom>
        </p:spPr>
      </p:pic>
      <p:sp>
        <p:nvSpPr>
          <p:cNvPr id="7" name="Ορθογώνιο 6"/>
          <p:cNvSpPr/>
          <p:nvPr/>
        </p:nvSpPr>
        <p:spPr>
          <a:xfrm>
            <a:off x="5804896" y="1724626"/>
            <a:ext cx="3131840" cy="4770537"/>
          </a:xfrm>
          <a:prstGeom prst="rect">
            <a:avLst/>
          </a:prstGeom>
        </p:spPr>
        <p:txBody>
          <a:bodyPr wrap="square">
            <a:spAutoFit/>
          </a:bodyPr>
          <a:lstStyle/>
          <a:p>
            <a:r>
              <a:rPr lang="el-GR" sz="1600" dirty="0" smtClean="0">
                <a:solidFill>
                  <a:srgbClr val="000000"/>
                </a:solidFill>
                <a:latin typeface="PFDinTextLight-Regular"/>
              </a:rPr>
              <a:t>Η ποσοστιαία </a:t>
            </a:r>
            <a:r>
              <a:rPr lang="el-GR" sz="1600" dirty="0">
                <a:solidFill>
                  <a:srgbClr val="000000"/>
                </a:solidFill>
                <a:latin typeface="PFDinTextLight-Regular"/>
              </a:rPr>
              <a:t>σύνδεση </a:t>
            </a:r>
            <a:endParaRPr lang="el-GR" sz="1600" dirty="0" smtClean="0">
              <a:solidFill>
                <a:srgbClr val="000000"/>
              </a:solidFill>
              <a:latin typeface="PFDinTextLight-Regular"/>
            </a:endParaRPr>
          </a:p>
          <a:p>
            <a:r>
              <a:rPr lang="el-GR" sz="1600" dirty="0" smtClean="0">
                <a:solidFill>
                  <a:srgbClr val="000000"/>
                </a:solidFill>
                <a:latin typeface="PFDinTextLight-Regular"/>
              </a:rPr>
              <a:t>του </a:t>
            </a:r>
            <a:r>
              <a:rPr lang="el-GR" sz="1600" dirty="0">
                <a:solidFill>
                  <a:srgbClr val="000000"/>
                </a:solidFill>
                <a:latin typeface="PFDinTextLight-Regular"/>
              </a:rPr>
              <a:t>αριθμού των πελατών </a:t>
            </a:r>
            <a:endParaRPr lang="el-GR" sz="1600" dirty="0" smtClean="0">
              <a:solidFill>
                <a:srgbClr val="000000"/>
              </a:solidFill>
              <a:latin typeface="PFDinTextLight-Regular"/>
            </a:endParaRPr>
          </a:p>
          <a:p>
            <a:r>
              <a:rPr lang="el-GR" sz="1600" dirty="0" smtClean="0">
                <a:solidFill>
                  <a:srgbClr val="000000"/>
                </a:solidFill>
                <a:latin typeface="PFDinTextLight-Regular"/>
              </a:rPr>
              <a:t>και </a:t>
            </a:r>
            <a:r>
              <a:rPr lang="el-GR" sz="1600" dirty="0">
                <a:solidFill>
                  <a:srgbClr val="000000"/>
                </a:solidFill>
                <a:latin typeface="PFDinTextLight-Regular"/>
              </a:rPr>
              <a:t>της βαρύτητάς τους </a:t>
            </a:r>
            <a:endParaRPr lang="el-GR" sz="1600" dirty="0" smtClean="0">
              <a:solidFill>
                <a:srgbClr val="000000"/>
              </a:solidFill>
              <a:latin typeface="PFDinTextLight-Regular"/>
            </a:endParaRPr>
          </a:p>
          <a:p>
            <a:r>
              <a:rPr lang="el-GR" sz="1600" dirty="0" err="1" smtClean="0">
                <a:solidFill>
                  <a:srgbClr val="000000"/>
                </a:solidFill>
                <a:latin typeface="PFDinTextLight-Regular"/>
              </a:rPr>
              <a:t>αποτελείνκαι</a:t>
            </a:r>
            <a:r>
              <a:rPr lang="el-GR" sz="1600" dirty="0" smtClean="0">
                <a:solidFill>
                  <a:srgbClr val="000000"/>
                </a:solidFill>
                <a:latin typeface="PFDinTextLight-Regular"/>
              </a:rPr>
              <a:t> </a:t>
            </a:r>
            <a:r>
              <a:rPr lang="el-GR" sz="1600" dirty="0">
                <a:solidFill>
                  <a:srgbClr val="000000"/>
                </a:solidFill>
                <a:latin typeface="PFDinTextLight-Regular"/>
              </a:rPr>
              <a:t>το γνωστό </a:t>
            </a:r>
            <a:endParaRPr lang="el-GR" sz="1600" dirty="0" smtClean="0">
              <a:solidFill>
                <a:srgbClr val="000000"/>
              </a:solidFill>
              <a:latin typeface="PFDinTextLight-Regular"/>
            </a:endParaRPr>
          </a:p>
          <a:p>
            <a:r>
              <a:rPr lang="el-GR" sz="1600" dirty="0" smtClean="0">
                <a:solidFill>
                  <a:srgbClr val="000000"/>
                </a:solidFill>
                <a:latin typeface="PFDinTextLight-Regular"/>
              </a:rPr>
              <a:t>κριτήριο </a:t>
            </a:r>
            <a:r>
              <a:rPr lang="el-GR" sz="1600" dirty="0">
                <a:solidFill>
                  <a:srgbClr val="000000"/>
                </a:solidFill>
                <a:latin typeface="PFDinTextLight-Regular"/>
              </a:rPr>
              <a:t>του </a:t>
            </a:r>
            <a:r>
              <a:rPr lang="el-GR" sz="1600" dirty="0" err="1">
                <a:solidFill>
                  <a:srgbClr val="000000"/>
                </a:solidFill>
                <a:latin typeface="PFDinTextLight-Regular"/>
              </a:rPr>
              <a:t>Pareto</a:t>
            </a:r>
            <a:r>
              <a:rPr lang="el-GR" sz="1600" dirty="0">
                <a:solidFill>
                  <a:srgbClr val="000000"/>
                </a:solidFill>
                <a:latin typeface="PFDinTextLight-Regular"/>
              </a:rPr>
              <a:t> (</a:t>
            </a:r>
            <a:r>
              <a:rPr lang="el-GR" sz="1600" dirty="0" err="1">
                <a:solidFill>
                  <a:srgbClr val="000000"/>
                </a:solidFill>
                <a:latin typeface="PFDinTextLight-Regular"/>
              </a:rPr>
              <a:t>Παρέτο</a:t>
            </a:r>
            <a:r>
              <a:rPr lang="el-GR" sz="1600" dirty="0" smtClean="0">
                <a:solidFill>
                  <a:srgbClr val="000000"/>
                </a:solidFill>
                <a:latin typeface="PFDinTextLight-Regular"/>
              </a:rPr>
              <a:t>)</a:t>
            </a:r>
            <a:endParaRPr lang="el-GR" sz="1600" dirty="0">
              <a:solidFill>
                <a:srgbClr val="000000"/>
              </a:solidFill>
              <a:latin typeface="PFDinTextLight-Regular"/>
            </a:endParaRPr>
          </a:p>
          <a:p>
            <a:endParaRPr lang="el-GR" sz="1600" dirty="0" smtClean="0">
              <a:solidFill>
                <a:srgbClr val="000000"/>
              </a:solidFill>
              <a:latin typeface="PFDinTextLight-Regular"/>
            </a:endParaRPr>
          </a:p>
          <a:p>
            <a:r>
              <a:rPr lang="el-GR" sz="1600" dirty="0" smtClean="0">
                <a:solidFill>
                  <a:srgbClr val="000000"/>
                </a:solidFill>
                <a:latin typeface="PFDinTextLight-Regular"/>
              </a:rPr>
              <a:t>Η </a:t>
            </a:r>
            <a:r>
              <a:rPr lang="el-GR" sz="1600" dirty="0">
                <a:solidFill>
                  <a:srgbClr val="000000"/>
                </a:solidFill>
                <a:latin typeface="PFDinTextLight-Regular"/>
              </a:rPr>
              <a:t>ερμηνεία του κριτηρίου </a:t>
            </a:r>
            <a:endParaRPr lang="el-GR" sz="1600" dirty="0" smtClean="0">
              <a:solidFill>
                <a:srgbClr val="000000"/>
              </a:solidFill>
              <a:latin typeface="PFDinTextLight-Regular"/>
            </a:endParaRPr>
          </a:p>
          <a:p>
            <a:r>
              <a:rPr lang="el-GR" sz="1600" dirty="0" smtClean="0">
                <a:solidFill>
                  <a:srgbClr val="000000"/>
                </a:solidFill>
                <a:latin typeface="PFDinTextLight-Regular"/>
              </a:rPr>
              <a:t>Αυτού έχει </a:t>
            </a:r>
            <a:r>
              <a:rPr lang="el-GR" sz="1600" dirty="0">
                <a:solidFill>
                  <a:srgbClr val="000000"/>
                </a:solidFill>
                <a:latin typeface="PFDinTextLight-Regular"/>
              </a:rPr>
              <a:t>ως εξής:</a:t>
            </a:r>
          </a:p>
          <a:p>
            <a:r>
              <a:rPr lang="el-GR" sz="1600" b="1" dirty="0">
                <a:solidFill>
                  <a:srgbClr val="000000"/>
                </a:solidFill>
                <a:latin typeface="PFDinText-Bold"/>
              </a:rPr>
              <a:t>Συνήθως</a:t>
            </a:r>
          </a:p>
          <a:p>
            <a:r>
              <a:rPr lang="el-GR" sz="1600" dirty="0">
                <a:solidFill>
                  <a:srgbClr val="808080"/>
                </a:solidFill>
                <a:latin typeface="ZapfDingbatsITC"/>
              </a:rPr>
              <a:t>● </a:t>
            </a:r>
            <a:r>
              <a:rPr lang="el-GR" sz="1600" b="1" dirty="0">
                <a:solidFill>
                  <a:srgbClr val="000000"/>
                </a:solidFill>
                <a:latin typeface="PFDinText-Bold"/>
              </a:rPr>
              <a:t>ένα 20% των πελατών </a:t>
            </a:r>
            <a:endParaRPr lang="el-GR" sz="1600" b="1" dirty="0" smtClean="0">
              <a:solidFill>
                <a:srgbClr val="000000"/>
              </a:solidFill>
              <a:latin typeface="PFDinText-Bold"/>
            </a:endParaRPr>
          </a:p>
          <a:p>
            <a:r>
              <a:rPr lang="el-GR" sz="1600" b="1" dirty="0" smtClean="0">
                <a:solidFill>
                  <a:srgbClr val="000000"/>
                </a:solidFill>
                <a:latin typeface="PFDinText-Bold"/>
              </a:rPr>
              <a:t>αποφέρουν </a:t>
            </a:r>
            <a:r>
              <a:rPr lang="el-GR" sz="1600" b="1" dirty="0">
                <a:solidFill>
                  <a:srgbClr val="000000"/>
                </a:solidFill>
                <a:latin typeface="PFDinText-Bold"/>
              </a:rPr>
              <a:t>το 80% των </a:t>
            </a:r>
            <a:endParaRPr lang="el-GR" sz="1600" b="1" dirty="0" smtClean="0">
              <a:solidFill>
                <a:srgbClr val="000000"/>
              </a:solidFill>
              <a:latin typeface="PFDinText-Bold"/>
            </a:endParaRPr>
          </a:p>
          <a:p>
            <a:r>
              <a:rPr lang="el-GR" sz="1600" b="1" dirty="0" smtClean="0">
                <a:solidFill>
                  <a:srgbClr val="000000"/>
                </a:solidFill>
                <a:latin typeface="PFDinText-Bold"/>
              </a:rPr>
              <a:t>πωλήσεων</a:t>
            </a:r>
            <a:r>
              <a:rPr lang="el-GR" sz="1600" b="1" dirty="0">
                <a:solidFill>
                  <a:srgbClr val="000000"/>
                </a:solidFill>
                <a:latin typeface="PFDinText-Bold"/>
              </a:rPr>
              <a:t>, ενώ</a:t>
            </a:r>
          </a:p>
          <a:p>
            <a:r>
              <a:rPr lang="el-GR" sz="1600" dirty="0">
                <a:solidFill>
                  <a:srgbClr val="808080"/>
                </a:solidFill>
                <a:latin typeface="ZapfDingbatsITC"/>
              </a:rPr>
              <a:t>● </a:t>
            </a:r>
            <a:r>
              <a:rPr lang="el-GR" sz="1600" b="1" dirty="0">
                <a:solidFill>
                  <a:srgbClr val="000000"/>
                </a:solidFill>
                <a:latin typeface="PFDinText-Bold"/>
              </a:rPr>
              <a:t>ένα 80% των πελατών </a:t>
            </a:r>
            <a:endParaRPr lang="el-GR" sz="1600" b="1" dirty="0" smtClean="0">
              <a:solidFill>
                <a:srgbClr val="000000"/>
              </a:solidFill>
              <a:latin typeface="PFDinText-Bold"/>
            </a:endParaRPr>
          </a:p>
          <a:p>
            <a:r>
              <a:rPr lang="el-GR" sz="1600" b="1" dirty="0" smtClean="0">
                <a:solidFill>
                  <a:srgbClr val="000000"/>
                </a:solidFill>
                <a:latin typeface="PFDinText-Bold"/>
              </a:rPr>
              <a:t>αποφέρουν </a:t>
            </a:r>
            <a:r>
              <a:rPr lang="el-GR" sz="1600" b="1" dirty="0">
                <a:solidFill>
                  <a:srgbClr val="000000"/>
                </a:solidFill>
                <a:latin typeface="PFDinText-Bold"/>
              </a:rPr>
              <a:t>το 20% </a:t>
            </a:r>
            <a:endParaRPr lang="el-GR" sz="1600" b="1" dirty="0" smtClean="0">
              <a:solidFill>
                <a:srgbClr val="000000"/>
              </a:solidFill>
              <a:latin typeface="PFDinText-Bold"/>
            </a:endParaRPr>
          </a:p>
          <a:p>
            <a:r>
              <a:rPr lang="el-GR" sz="1600" b="1" dirty="0" smtClean="0">
                <a:solidFill>
                  <a:srgbClr val="000000"/>
                </a:solidFill>
                <a:latin typeface="PFDinText-Bold"/>
              </a:rPr>
              <a:t>των </a:t>
            </a:r>
            <a:r>
              <a:rPr lang="el-GR" sz="1600" b="1" dirty="0">
                <a:solidFill>
                  <a:srgbClr val="000000"/>
                </a:solidFill>
                <a:latin typeface="PFDinText-Bold"/>
              </a:rPr>
              <a:t>πωλήσεων.</a:t>
            </a:r>
          </a:p>
          <a:p>
            <a:endParaRPr lang="el-GR" sz="1600" dirty="0" smtClean="0">
              <a:solidFill>
                <a:srgbClr val="000000"/>
              </a:solidFill>
              <a:latin typeface="PFDinTextLight-Regular"/>
            </a:endParaRPr>
          </a:p>
          <a:p>
            <a:r>
              <a:rPr lang="el-GR" sz="1600" dirty="0" smtClean="0">
                <a:solidFill>
                  <a:srgbClr val="000000"/>
                </a:solidFill>
                <a:latin typeface="PFDinTextLight-Regular"/>
              </a:rPr>
              <a:t>Αυτό </a:t>
            </a:r>
            <a:r>
              <a:rPr lang="el-GR" sz="1600" dirty="0">
                <a:solidFill>
                  <a:srgbClr val="000000"/>
                </a:solidFill>
                <a:latin typeface="PFDinTextLight-Regular"/>
              </a:rPr>
              <a:t>ισχύει σε επίπεδο </a:t>
            </a:r>
            <a:endParaRPr lang="el-GR" sz="1600" dirty="0" smtClean="0">
              <a:solidFill>
                <a:srgbClr val="000000"/>
              </a:solidFill>
              <a:latin typeface="PFDinTextLight-Regular"/>
            </a:endParaRPr>
          </a:p>
          <a:p>
            <a:r>
              <a:rPr lang="el-GR" sz="1600" dirty="0" smtClean="0">
                <a:solidFill>
                  <a:srgbClr val="000000"/>
                </a:solidFill>
                <a:latin typeface="PFDinTextLight-Regular"/>
              </a:rPr>
              <a:t>εσωτερικών </a:t>
            </a:r>
            <a:r>
              <a:rPr lang="el-GR" sz="1600" dirty="0">
                <a:solidFill>
                  <a:srgbClr val="000000"/>
                </a:solidFill>
                <a:latin typeface="PFDinTextLight-Regular"/>
              </a:rPr>
              <a:t>και </a:t>
            </a:r>
            <a:endParaRPr lang="el-GR" sz="1600" dirty="0" smtClean="0">
              <a:solidFill>
                <a:srgbClr val="000000"/>
              </a:solidFill>
              <a:latin typeface="PFDinTextLight-Regular"/>
            </a:endParaRPr>
          </a:p>
          <a:p>
            <a:r>
              <a:rPr lang="el-GR" sz="1600" dirty="0" smtClean="0">
                <a:solidFill>
                  <a:srgbClr val="000000"/>
                </a:solidFill>
                <a:latin typeface="PFDinTextLight-Regular"/>
              </a:rPr>
              <a:t>εξωτερικών </a:t>
            </a:r>
            <a:r>
              <a:rPr lang="el-GR" sz="1600" dirty="0">
                <a:solidFill>
                  <a:srgbClr val="000000"/>
                </a:solidFill>
                <a:latin typeface="PFDinTextLight-Regular"/>
              </a:rPr>
              <a:t>πελατών</a:t>
            </a:r>
            <a:endParaRPr lang="el-GR" sz="1600" dirty="0"/>
          </a:p>
        </p:txBody>
      </p:sp>
      <p:sp>
        <p:nvSpPr>
          <p:cNvPr id="8" name="TextBox 7"/>
          <p:cNvSpPr txBox="1"/>
          <p:nvPr/>
        </p:nvSpPr>
        <p:spPr>
          <a:xfrm>
            <a:off x="432805" y="6209707"/>
            <a:ext cx="3816424" cy="307777"/>
          </a:xfrm>
          <a:prstGeom prst="rect">
            <a:avLst/>
          </a:prstGeom>
          <a:noFill/>
        </p:spPr>
        <p:txBody>
          <a:bodyPr wrap="square" rtlCol="0">
            <a:spAutoFit/>
          </a:bodyPr>
          <a:lstStyle/>
          <a:p>
            <a:r>
              <a:rPr lang="el-GR" sz="1400" dirty="0" smtClean="0"/>
              <a:t>Πηγή: </a:t>
            </a:r>
            <a:r>
              <a:rPr lang="el-GR" sz="1400" dirty="0" err="1" smtClean="0"/>
              <a:t>Δερβιτσίωτης</a:t>
            </a:r>
            <a:r>
              <a:rPr lang="el-GR" sz="1400" dirty="0" smtClean="0"/>
              <a:t> (2005) </a:t>
            </a:r>
            <a:endParaRPr lang="el-GR" sz="1400" dirty="0"/>
          </a:p>
        </p:txBody>
      </p:sp>
    </p:spTree>
    <p:extLst>
      <p:ext uri="{BB962C8B-B14F-4D97-AF65-F5344CB8AC3E}">
        <p14:creationId xmlns:p14="http://schemas.microsoft.com/office/powerpoint/2010/main" val="1153376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4FD857-77F1-42EE-839F-127C4D38D53E}"/>
              </a:ext>
            </a:extLst>
          </p:cNvPr>
          <p:cNvSpPr>
            <a:spLocks noGrp="1"/>
          </p:cNvSpPr>
          <p:nvPr>
            <p:ph type="title"/>
          </p:nvPr>
        </p:nvSpPr>
        <p:spPr>
          <a:xfrm>
            <a:off x="457200" y="1143000"/>
            <a:ext cx="8229600" cy="485800"/>
          </a:xfrm>
        </p:spPr>
        <p:txBody>
          <a:bodyPr>
            <a:normAutofit fontScale="90000"/>
          </a:bodyPr>
          <a:lstStyle/>
          <a:p>
            <a:pPr algn="ctr"/>
            <a:r>
              <a:rPr lang="el-GR" sz="2800" b="1" dirty="0"/>
              <a:t>Φάση </a:t>
            </a:r>
            <a:r>
              <a:rPr lang="el-GR" sz="2800" b="1" dirty="0" smtClean="0"/>
              <a:t>2η</a:t>
            </a:r>
            <a:r>
              <a:rPr lang="el-GR" sz="2800" b="1" dirty="0"/>
              <a:t>: Προσδιορισμός </a:t>
            </a:r>
            <a:r>
              <a:rPr lang="el-GR" sz="2800" b="1" dirty="0" smtClean="0"/>
              <a:t>των αναγκών </a:t>
            </a:r>
            <a:r>
              <a:rPr lang="el-GR" sz="2800" b="1" dirty="0"/>
              <a:t>του πελάτη</a:t>
            </a:r>
          </a:p>
        </p:txBody>
      </p:sp>
      <p:sp>
        <p:nvSpPr>
          <p:cNvPr id="3" name="Θέση περιεχομένου 2">
            <a:extLst>
              <a:ext uri="{FF2B5EF4-FFF2-40B4-BE49-F238E27FC236}">
                <a16:creationId xmlns:a16="http://schemas.microsoft.com/office/drawing/2014/main" xmlns="" id="{C0EE969C-C0A5-4141-BC92-3891DDF7CCFC}"/>
              </a:ext>
            </a:extLst>
          </p:cNvPr>
          <p:cNvSpPr>
            <a:spLocks noGrp="1"/>
          </p:cNvSpPr>
          <p:nvPr>
            <p:ph sz="half" idx="1"/>
          </p:nvPr>
        </p:nvSpPr>
        <p:spPr>
          <a:xfrm>
            <a:off x="683568" y="2132856"/>
            <a:ext cx="8003232" cy="4725144"/>
          </a:xfrm>
        </p:spPr>
        <p:txBody>
          <a:bodyPr>
            <a:normAutofit/>
          </a:bodyPr>
          <a:lstStyle/>
          <a:p>
            <a:pPr marL="82296" indent="0">
              <a:buNone/>
            </a:pPr>
            <a:r>
              <a:rPr lang="el-GR" dirty="0"/>
              <a:t>ο προσδιορισμός των αναγκών γίνεται σύμφωνα πάντα με τις </a:t>
            </a:r>
            <a:r>
              <a:rPr lang="el-GR" b="1" dirty="0"/>
              <a:t>αντιλήψεις του πελάτη </a:t>
            </a:r>
            <a:r>
              <a:rPr lang="el-GR" dirty="0"/>
              <a:t>και όχι όπως τις αξιολογεί η </a:t>
            </a:r>
            <a:r>
              <a:rPr lang="el-GR" dirty="0" smtClean="0"/>
              <a:t>επιχείρηση.</a:t>
            </a:r>
          </a:p>
          <a:p>
            <a:pPr marL="82296" indent="0">
              <a:buNone/>
            </a:pPr>
            <a:r>
              <a:rPr lang="el-GR" sz="1800" dirty="0"/>
              <a:t>Υπάρχει </a:t>
            </a:r>
            <a:r>
              <a:rPr lang="el-GR" sz="1800" u="sng" dirty="0"/>
              <a:t>μεγάλη απόσταση </a:t>
            </a:r>
            <a:r>
              <a:rPr lang="el-GR" sz="1800" dirty="0"/>
              <a:t>της προσδοκίας του πελάτη </a:t>
            </a:r>
            <a:r>
              <a:rPr lang="el-GR" sz="1800" dirty="0" smtClean="0"/>
              <a:t>για την </a:t>
            </a:r>
            <a:r>
              <a:rPr lang="el-GR" sz="1800" dirty="0"/>
              <a:t>ποιότητα από αυτήν της </a:t>
            </a:r>
            <a:r>
              <a:rPr lang="el-GR" sz="1800" dirty="0" smtClean="0"/>
              <a:t>επιχείρησης.</a:t>
            </a:r>
          </a:p>
          <a:p>
            <a:pPr marL="82296" indent="0">
              <a:buNone/>
            </a:pPr>
            <a:endParaRPr lang="el-GR" sz="1800" dirty="0"/>
          </a:p>
          <a:p>
            <a:pPr marL="82296" indent="0">
              <a:buNone/>
            </a:pPr>
            <a:r>
              <a:rPr lang="el-GR" sz="1800" dirty="0"/>
              <a:t> Οι έρευνες για τον προσδιορισμό </a:t>
            </a:r>
            <a:r>
              <a:rPr lang="el-GR" sz="1800" dirty="0" smtClean="0"/>
              <a:t>των αναγκών </a:t>
            </a:r>
            <a:r>
              <a:rPr lang="el-GR" sz="1800" dirty="0"/>
              <a:t>δεν πρέπει να περιορίζονται μόνο στην ικανοποίηση από τη λειτουργικότητα των προϊόντων, αλλά και κατά πόσον το προϊόν </a:t>
            </a:r>
            <a:r>
              <a:rPr lang="el-GR" sz="1800" b="1" dirty="0"/>
              <a:t>έχει καλύψει </a:t>
            </a:r>
            <a:r>
              <a:rPr lang="el-GR" sz="1800" b="1" dirty="0" smtClean="0"/>
              <a:t>ανάγκες σχετικές </a:t>
            </a:r>
            <a:r>
              <a:rPr lang="el-GR" sz="1800" b="1" dirty="0"/>
              <a:t>με την κουλτούρα </a:t>
            </a:r>
            <a:r>
              <a:rPr lang="el-GR" sz="1800" b="1" dirty="0" smtClean="0"/>
              <a:t> και τον τρόπο διαβίωσης </a:t>
            </a:r>
            <a:r>
              <a:rPr lang="el-GR" sz="1800" dirty="0" smtClean="0"/>
              <a:t>του καταναλωτή.</a:t>
            </a:r>
          </a:p>
          <a:p>
            <a:pPr marL="82296" indent="0">
              <a:buNone/>
            </a:pPr>
            <a:endParaRPr lang="el-GR" sz="1800" dirty="0"/>
          </a:p>
          <a:p>
            <a:pPr marL="82296" indent="0">
              <a:buNone/>
            </a:pPr>
            <a:r>
              <a:rPr lang="el-GR" sz="1800" dirty="0"/>
              <a:t>Ο πελάτης βλέπει το προϊόν σαν </a:t>
            </a:r>
            <a:r>
              <a:rPr lang="el-GR" sz="1800" b="1" dirty="0"/>
              <a:t>συνολικό πακέτο </a:t>
            </a:r>
            <a:r>
              <a:rPr lang="el-GR" sz="1800" dirty="0"/>
              <a:t>το οποίο εμπεριέχει το </a:t>
            </a:r>
            <a:r>
              <a:rPr lang="el-GR" sz="1800" u="sng" dirty="0"/>
              <a:t>βασικό προϊόν</a:t>
            </a:r>
            <a:r>
              <a:rPr lang="el-GR" sz="1800" dirty="0"/>
              <a:t>, δηλαδή τη λειτουργία για την οποία το αγόρασε, καθώς επίσης, μεγάλη σημασία δίνει στα </a:t>
            </a:r>
            <a:r>
              <a:rPr lang="el-GR" sz="1800" b="1" u="sng" dirty="0">
                <a:effectLst>
                  <a:outerShdw blurRad="38100" dist="38100" dir="2700000" algn="tl">
                    <a:srgbClr val="000000">
                      <a:alpha val="43137"/>
                    </a:srgbClr>
                  </a:outerShdw>
                </a:effectLst>
              </a:rPr>
              <a:t>επιπλέον χαρακτηριστικά</a:t>
            </a:r>
            <a:r>
              <a:rPr lang="el-GR" sz="1800" b="1" u="sng" dirty="0"/>
              <a:t> </a:t>
            </a:r>
            <a:r>
              <a:rPr lang="el-GR" sz="1800" dirty="0" smtClean="0"/>
              <a:t>που προσθέτουν </a:t>
            </a:r>
            <a:r>
              <a:rPr lang="el-GR" sz="1800" dirty="0"/>
              <a:t>αξία στα </a:t>
            </a:r>
            <a:r>
              <a:rPr lang="el-GR" sz="1800" dirty="0" smtClean="0"/>
              <a:t>προϊόντα </a:t>
            </a:r>
            <a:r>
              <a:rPr lang="el-GR" sz="1800" dirty="0"/>
              <a:t>και πολλές φορές ξεπερνούν τις προσδοκίες του πελάτη</a:t>
            </a:r>
          </a:p>
        </p:txBody>
      </p:sp>
      <p:sp>
        <p:nvSpPr>
          <p:cNvPr id="5" name="Θέση υποσέλιδου 4">
            <a:extLst>
              <a:ext uri="{FF2B5EF4-FFF2-40B4-BE49-F238E27FC236}">
                <a16:creationId xmlns:a16="http://schemas.microsoft.com/office/drawing/2014/main" xmlns="" id="{23E3827F-4502-487E-873A-22606887CE73}"/>
              </a:ext>
            </a:extLst>
          </p:cNvPr>
          <p:cNvSpPr>
            <a:spLocks noGrp="1"/>
          </p:cNvSpPr>
          <p:nvPr>
            <p:ph type="ftr" sz="quarter" idx="11"/>
          </p:nvPr>
        </p:nvSpPr>
        <p:spPr>
          <a:xfrm>
            <a:off x="5257800" y="612648"/>
            <a:ext cx="1690464" cy="457200"/>
          </a:xfrm>
        </p:spPr>
        <p:txBody>
          <a:bodyPr/>
          <a:lstStyle/>
          <a:p>
            <a:r>
              <a:rPr lang="el-GR" sz="1000" dirty="0" smtClean="0"/>
              <a:t>Κεφάλαιο 5. Σχεδιασμός Ποιότητας </a:t>
            </a:r>
            <a:endParaRPr lang="en-US" sz="1000" dirty="0"/>
          </a:p>
        </p:txBody>
      </p:sp>
      <p:sp>
        <p:nvSpPr>
          <p:cNvPr id="6" name="Θέση αριθμού διαφάνειας 5">
            <a:extLst>
              <a:ext uri="{FF2B5EF4-FFF2-40B4-BE49-F238E27FC236}">
                <a16:creationId xmlns:a16="http://schemas.microsoft.com/office/drawing/2014/main" xmlns="" id="{61DC2ACD-A1A5-4C0F-9237-3CBBC445035D}"/>
              </a:ext>
            </a:extLst>
          </p:cNvPr>
          <p:cNvSpPr>
            <a:spLocks noGrp="1"/>
          </p:cNvSpPr>
          <p:nvPr>
            <p:ph type="sldNum" sz="quarter" idx="12"/>
          </p:nvPr>
        </p:nvSpPr>
        <p:spPr/>
        <p:txBody>
          <a:bodyPr/>
          <a:lstStyle/>
          <a:p>
            <a:fld id="{990B41CA-569D-40E7-8E58-026C0338B2C8}" type="slidenum">
              <a:rPr lang="en-US" smtClean="0"/>
              <a:pPr/>
              <a:t>9</a:t>
            </a:fld>
            <a:endParaRPr lang="en-US"/>
          </a:p>
        </p:txBody>
      </p:sp>
    </p:spTree>
    <p:extLst>
      <p:ext uri="{BB962C8B-B14F-4D97-AF65-F5344CB8AC3E}">
        <p14:creationId xmlns:p14="http://schemas.microsoft.com/office/powerpoint/2010/main" val="335661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8820AE4-6656-4BD3-B238-B08937F5EF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0</TotalTime>
  <Words>3368</Words>
  <Application>Microsoft Office PowerPoint</Application>
  <PresentationFormat>Προβολή στην οθόνη (4:3)</PresentationFormat>
  <Paragraphs>435</Paragraphs>
  <Slides>38</Slides>
  <Notes>1</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38</vt:i4>
      </vt:variant>
    </vt:vector>
  </HeadingPairs>
  <TitlesOfParts>
    <vt:vector size="51" baseType="lpstr">
      <vt:lpstr>맑은 고딕</vt:lpstr>
      <vt:lpstr>Arial</vt:lpstr>
      <vt:lpstr>Calibri</vt:lpstr>
      <vt:lpstr>Comic Sans MS</vt:lpstr>
      <vt:lpstr>Georgia</vt:lpstr>
      <vt:lpstr>PFDinText-Bold</vt:lpstr>
      <vt:lpstr>PFDinTextLight-Regular</vt:lpstr>
      <vt:lpstr>Trebuchet MS</vt:lpstr>
      <vt:lpstr>Verdana</vt:lpstr>
      <vt:lpstr>Wingdings</vt:lpstr>
      <vt:lpstr>Wingdings 2</vt:lpstr>
      <vt:lpstr>ZapfDingbatsITC</vt:lpstr>
      <vt:lpstr>Urban</vt:lpstr>
      <vt:lpstr>5. Σχεδιασμός Ποιότητας </vt:lpstr>
      <vt:lpstr>Περιεχόμενα </vt:lpstr>
      <vt:lpstr>Εισαγωγή </vt:lpstr>
      <vt:lpstr>Σκοπός σχεδιασμού</vt:lpstr>
      <vt:lpstr>Διαδικασία σχεδιασμού</vt:lpstr>
      <vt:lpstr>Φάση 1η: Προσδιορισμός πελατών συνέχεια… </vt:lpstr>
      <vt:lpstr>Φάση 1η: Μια άλλη διάκριση των πελατών σχετικά με τη σημαντικότητά τους</vt:lpstr>
      <vt:lpstr>Ανάλυση βαρύτητας πελατολογίου</vt:lpstr>
      <vt:lpstr>Φάση 2η: Προσδιορισμός των αναγκών του πελάτη</vt:lpstr>
      <vt:lpstr>Ο πελάτης όταν πρόκειται να αγοράσει ένα προϊόν διερωτάται ίσως και υποσυνείδητα</vt:lpstr>
      <vt:lpstr>Μέθοδοι προσδιορισμού αναγκών</vt:lpstr>
      <vt:lpstr>Δείκτες Ικανοποίησης Πελατών</vt:lpstr>
      <vt:lpstr>Δείκτες Ικανοποίησης Πελατών</vt:lpstr>
      <vt:lpstr>Δείκτες Ικανοποίησης Πελατών</vt:lpstr>
      <vt:lpstr> Πώς εκτιμάμε την ποιότητα σε ένα προϊόν και πώς σε μια υπηρεσία;</vt:lpstr>
      <vt:lpstr>  Οι διαφοροποιήσεις προϊόντος - υπηρεσίας</vt:lpstr>
      <vt:lpstr>Ιεράρχηση Αναγκών </vt:lpstr>
      <vt:lpstr>Φάση 3η: Διαμόρφωση χαρακτηριστικών προϊόντος </vt:lpstr>
      <vt:lpstr>Φάση 4η: Σχεδιασμός προϊόντων &amp; υπηρεσιών</vt:lpstr>
      <vt:lpstr>Φάση 4η: Σχεδιασμός προϊόντων &amp; υπηρεσιών</vt:lpstr>
      <vt:lpstr>Φάση 5η: Σχεδιασμός διαδικασίας παραγωγής</vt:lpstr>
      <vt:lpstr>Η πελατοκεντρική διάσταση της ποιότητας  &amp; εξειδικευμένοι μέθοδοι σχεδιασμού</vt:lpstr>
      <vt:lpstr>Οφέλη της μεθόδου QFD</vt:lpstr>
      <vt:lpstr>Στάδια εφαρμογής του QFD</vt:lpstr>
      <vt:lpstr>Στάδια εφαρμογής του QFD– Βήμα 1: Προσδιορισμός επιθυμητών χαρακτηριστικών του προϊόντος</vt:lpstr>
      <vt:lpstr>Στάδια εφαρμογής του QFD– Βήμα 2: Προσδιορισμός συντελεστών βαρύτητας</vt:lpstr>
      <vt:lpstr>Στάδια εφαρμογής του QFD– Βήμα 3: Προσδιορισμός επιδόσεων στα χαρακτηριστικά του προϊόντος</vt:lpstr>
      <vt:lpstr>Στάδια εφαρμογής του QFD–  Εκτίμηση επιδόσεων ανταγωνιστών στα χαρακτηριστικά του προϊόντος</vt:lpstr>
      <vt:lpstr>Στάδια εφαρμογής του QFD– Βήμα 4: Προσδιορισμός μεταβολών στα χαρακτηριστικά της διαδικασίας</vt:lpstr>
      <vt:lpstr>Στάδια εφαρμογής του QFD– Βήμα 5: Αξιολόγηση επιδόσεων μεταξύ προϊόντος και διαδικασίας</vt:lpstr>
      <vt:lpstr>Στάδια εφαρμογής του QFD– Βήμα 5: Αξιολόγηση επιδόσεων μεταξύ προϊόντος και διαδικασίας</vt:lpstr>
      <vt:lpstr>Στάδια εφαρμογής του QFD– Βήμα 6: Αξιολόγηση επιδόσεων στα χαρακτηριστικά της διαδικασίας</vt:lpstr>
      <vt:lpstr>Στάδια εφαρμογής του QFD– Βήμα 7: Προσδιορισμός σχέσεων μεταξύ χαρακτηριστικών διαδικασίας</vt:lpstr>
      <vt:lpstr>Στάδια εφαρμογής του QFD– Βήμα 8: Επιλογή στόχων για κρίσιμα χαρακτηριστικά διαδικασίας</vt:lpstr>
      <vt:lpstr>Στάδια εφαρμογής του QFD– Βήμα 9: Εκτιμήσεις προβλημάτων στην επίτευξη στόχων ποιότητας</vt:lpstr>
      <vt:lpstr>Στάδια εφαρμογής του QFD– Βήμα 10: Διαμόρφωση προτάσεων για βελτιώσεις</vt:lpstr>
      <vt:lpstr>βιβλιογραφία</vt:lpstr>
      <vt:lpstr>Άσκηση κεφαλαίου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2017-10-28T12:43:39Z</dcterms:created>
  <dcterms:modified xsi:type="dcterms:W3CDTF">2021-01-18T14:37:45Z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