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Lst>
  <p:notesMasterIdLst>
    <p:notesMasterId r:id="rId64"/>
  </p:notesMasterIdLst>
  <p:handoutMasterIdLst>
    <p:handoutMasterId r:id="rId65"/>
  </p:handoutMasterIdLst>
  <p:sldIdLst>
    <p:sldId id="298" r:id="rId4"/>
    <p:sldId id="906" r:id="rId5"/>
    <p:sldId id="907" r:id="rId6"/>
    <p:sldId id="908" r:id="rId7"/>
    <p:sldId id="527" r:id="rId8"/>
    <p:sldId id="909" r:id="rId9"/>
    <p:sldId id="910" r:id="rId10"/>
    <p:sldId id="911" r:id="rId11"/>
    <p:sldId id="912" r:id="rId12"/>
    <p:sldId id="913" r:id="rId13"/>
    <p:sldId id="914" r:id="rId14"/>
    <p:sldId id="916" r:id="rId15"/>
    <p:sldId id="917" r:id="rId16"/>
    <p:sldId id="967" r:id="rId17"/>
    <p:sldId id="918" r:id="rId18"/>
    <p:sldId id="919" r:id="rId19"/>
    <p:sldId id="920" r:id="rId20"/>
    <p:sldId id="921" r:id="rId21"/>
    <p:sldId id="922" r:id="rId22"/>
    <p:sldId id="923" r:id="rId23"/>
    <p:sldId id="924" r:id="rId24"/>
    <p:sldId id="925" r:id="rId25"/>
    <p:sldId id="927" r:id="rId26"/>
    <p:sldId id="926" r:id="rId27"/>
    <p:sldId id="928" r:id="rId28"/>
    <p:sldId id="931" r:id="rId29"/>
    <p:sldId id="929" r:id="rId30"/>
    <p:sldId id="932" r:id="rId31"/>
    <p:sldId id="933" r:id="rId32"/>
    <p:sldId id="523" r:id="rId33"/>
    <p:sldId id="934" r:id="rId34"/>
    <p:sldId id="935" r:id="rId35"/>
    <p:sldId id="936" r:id="rId36"/>
    <p:sldId id="937" r:id="rId37"/>
    <p:sldId id="938" r:id="rId38"/>
    <p:sldId id="859" r:id="rId39"/>
    <p:sldId id="966" r:id="rId40"/>
    <p:sldId id="939" r:id="rId41"/>
    <p:sldId id="940" r:id="rId42"/>
    <p:sldId id="941" r:id="rId43"/>
    <p:sldId id="942" r:id="rId44"/>
    <p:sldId id="944" r:id="rId45"/>
    <p:sldId id="945" r:id="rId46"/>
    <p:sldId id="946" r:id="rId47"/>
    <p:sldId id="947" r:id="rId48"/>
    <p:sldId id="949" r:id="rId49"/>
    <p:sldId id="950" r:id="rId50"/>
    <p:sldId id="951" r:id="rId51"/>
    <p:sldId id="953" r:id="rId52"/>
    <p:sldId id="954" r:id="rId53"/>
    <p:sldId id="956" r:id="rId54"/>
    <p:sldId id="955" r:id="rId55"/>
    <p:sldId id="957" r:id="rId56"/>
    <p:sldId id="959" r:id="rId57"/>
    <p:sldId id="960" r:id="rId58"/>
    <p:sldId id="961" r:id="rId59"/>
    <p:sldId id="962" r:id="rId60"/>
    <p:sldId id="963" r:id="rId61"/>
    <p:sldId id="964" r:id="rId62"/>
    <p:sldId id="965" r:id="rId63"/>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Προεπιλεγμένη ενότητα" id="{AACBED90-4F6A-4280-887D-33F33E75C3C0}">
          <p14:sldIdLst>
            <p14:sldId id="298"/>
            <p14:sldId id="906"/>
            <p14:sldId id="907"/>
            <p14:sldId id="908"/>
            <p14:sldId id="527"/>
            <p14:sldId id="909"/>
            <p14:sldId id="910"/>
            <p14:sldId id="911"/>
            <p14:sldId id="912"/>
            <p14:sldId id="913"/>
            <p14:sldId id="914"/>
            <p14:sldId id="916"/>
            <p14:sldId id="917"/>
            <p14:sldId id="967"/>
            <p14:sldId id="918"/>
            <p14:sldId id="919"/>
            <p14:sldId id="920"/>
            <p14:sldId id="921"/>
            <p14:sldId id="922"/>
            <p14:sldId id="923"/>
            <p14:sldId id="924"/>
            <p14:sldId id="925"/>
            <p14:sldId id="927"/>
            <p14:sldId id="926"/>
            <p14:sldId id="928"/>
            <p14:sldId id="931"/>
            <p14:sldId id="929"/>
            <p14:sldId id="932"/>
            <p14:sldId id="933"/>
            <p14:sldId id="523"/>
            <p14:sldId id="934"/>
            <p14:sldId id="935"/>
            <p14:sldId id="936"/>
            <p14:sldId id="937"/>
            <p14:sldId id="938"/>
            <p14:sldId id="859"/>
            <p14:sldId id="966"/>
            <p14:sldId id="939"/>
            <p14:sldId id="940"/>
            <p14:sldId id="941"/>
            <p14:sldId id="942"/>
            <p14:sldId id="944"/>
            <p14:sldId id="945"/>
            <p14:sldId id="946"/>
            <p14:sldId id="947"/>
            <p14:sldId id="949"/>
            <p14:sldId id="950"/>
            <p14:sldId id="951"/>
            <p14:sldId id="953"/>
            <p14:sldId id="954"/>
            <p14:sldId id="956"/>
            <p14:sldId id="955"/>
            <p14:sldId id="957"/>
            <p14:sldId id="959"/>
            <p14:sldId id="960"/>
            <p14:sldId id="961"/>
            <p14:sldId id="962"/>
            <p14:sldId id="963"/>
            <p14:sldId id="964"/>
            <p14:sldId id="965"/>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073A0DAA-6AF3-43AB-8588-CEC1D06C72B9}">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574" autoAdjust="0"/>
  </p:normalViewPr>
  <p:slideViewPr>
    <p:cSldViewPr snapToGrid="0">
      <p:cViewPr varScale="1">
        <p:scale>
          <a:sx n="92" d="100"/>
          <a:sy n="92" d="100"/>
        </p:scale>
        <p:origin x="-498"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6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xmlns=""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E11FF19-E6DB-4D62-8657-FBC56A41EFA7}" type="datetime1">
              <a:rPr lang="el-GR" smtClean="0"/>
              <a:pPr rtl="0"/>
              <a:t>9/4/2019</a:t>
            </a:fld>
            <a:endParaRPr lang="el-GR" dirty="0"/>
          </a:p>
        </p:txBody>
      </p:sp>
      <p:sp>
        <p:nvSpPr>
          <p:cNvPr id="4" name="Θέση υποσέλιδου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pPr rtl="0"/>
              <a:t>‹#›</a:t>
            </a:fld>
            <a:endParaRPr lang="el-GR" dirty="0"/>
          </a:p>
        </p:txBody>
      </p:sp>
    </p:spTree>
    <p:extLst>
      <p:ext uri="{BB962C8B-B14F-4D97-AF65-F5344CB8AC3E}">
        <p14:creationId xmlns:p14="http://schemas.microsoft.com/office/powerpoint/2010/main" xmlns=""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6868B1-A99F-4EE7-9D64-101CDE3DF3D3}" type="datetime1">
              <a:rPr lang="el-GR" smtClean="0"/>
              <a:pPr rtl="0"/>
              <a:t>9/4/2019</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l-GR" smtClean="0"/>
              <a:pPr rtl="0"/>
              <a:t>‹#›</a:t>
            </a:fld>
            <a:endParaRPr lang="el-GR" dirty="0"/>
          </a:p>
        </p:txBody>
      </p:sp>
    </p:spTree>
    <p:extLst>
      <p:ext uri="{BB962C8B-B14F-4D97-AF65-F5344CB8AC3E}">
        <p14:creationId xmlns:p14="http://schemas.microsoft.com/office/powerpoint/2010/main" xmlns=""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a:t>
            </a:fld>
            <a:endParaRPr lang="el-GR" dirty="0"/>
          </a:p>
        </p:txBody>
      </p:sp>
    </p:spTree>
    <p:extLst>
      <p:ext uri="{BB962C8B-B14F-4D97-AF65-F5344CB8AC3E}">
        <p14:creationId xmlns:p14="http://schemas.microsoft.com/office/powerpoint/2010/main" xmlns="" val="414406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10</a:t>
            </a:fld>
            <a:endParaRPr lang="el-GR" dirty="0"/>
          </a:p>
        </p:txBody>
      </p:sp>
    </p:spTree>
    <p:extLst>
      <p:ext uri="{BB962C8B-B14F-4D97-AF65-F5344CB8AC3E}">
        <p14:creationId xmlns:p14="http://schemas.microsoft.com/office/powerpoint/2010/main" xmlns="" val="210729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11</a:t>
            </a:fld>
            <a:endParaRPr lang="el-GR" dirty="0"/>
          </a:p>
        </p:txBody>
      </p:sp>
    </p:spTree>
    <p:extLst>
      <p:ext uri="{BB962C8B-B14F-4D97-AF65-F5344CB8AC3E}">
        <p14:creationId xmlns:p14="http://schemas.microsoft.com/office/powerpoint/2010/main" xmlns="" val="94917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12</a:t>
            </a:fld>
            <a:endParaRPr lang="el-GR" dirty="0"/>
          </a:p>
        </p:txBody>
      </p:sp>
    </p:spTree>
    <p:extLst>
      <p:ext uri="{BB962C8B-B14F-4D97-AF65-F5344CB8AC3E}">
        <p14:creationId xmlns:p14="http://schemas.microsoft.com/office/powerpoint/2010/main" xmlns="" val="138497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13</a:t>
            </a:fld>
            <a:endParaRPr lang="el-GR" dirty="0"/>
          </a:p>
        </p:txBody>
      </p:sp>
    </p:spTree>
    <p:extLst>
      <p:ext uri="{BB962C8B-B14F-4D97-AF65-F5344CB8AC3E}">
        <p14:creationId xmlns:p14="http://schemas.microsoft.com/office/powerpoint/2010/main" xmlns="" val="262261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14</a:t>
            </a:fld>
            <a:endParaRPr lang="el-GR" dirty="0"/>
          </a:p>
        </p:txBody>
      </p:sp>
    </p:spTree>
    <p:extLst>
      <p:ext uri="{BB962C8B-B14F-4D97-AF65-F5344CB8AC3E}">
        <p14:creationId xmlns:p14="http://schemas.microsoft.com/office/powerpoint/2010/main" xmlns="" val="3659588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16</a:t>
            </a:fld>
            <a:endParaRPr lang="el-GR" dirty="0"/>
          </a:p>
        </p:txBody>
      </p:sp>
    </p:spTree>
    <p:extLst>
      <p:ext uri="{BB962C8B-B14F-4D97-AF65-F5344CB8AC3E}">
        <p14:creationId xmlns:p14="http://schemas.microsoft.com/office/powerpoint/2010/main" xmlns="" val="375347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17</a:t>
            </a:fld>
            <a:endParaRPr lang="el-GR" dirty="0"/>
          </a:p>
        </p:txBody>
      </p:sp>
    </p:spTree>
    <p:extLst>
      <p:ext uri="{BB962C8B-B14F-4D97-AF65-F5344CB8AC3E}">
        <p14:creationId xmlns:p14="http://schemas.microsoft.com/office/powerpoint/2010/main" xmlns="" val="153033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18</a:t>
            </a:fld>
            <a:endParaRPr lang="el-GR" dirty="0"/>
          </a:p>
        </p:txBody>
      </p:sp>
    </p:spTree>
    <p:extLst>
      <p:ext uri="{BB962C8B-B14F-4D97-AF65-F5344CB8AC3E}">
        <p14:creationId xmlns:p14="http://schemas.microsoft.com/office/powerpoint/2010/main" xmlns="" val="70811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19</a:t>
            </a:fld>
            <a:endParaRPr lang="el-GR" dirty="0"/>
          </a:p>
        </p:txBody>
      </p:sp>
    </p:spTree>
    <p:extLst>
      <p:ext uri="{BB962C8B-B14F-4D97-AF65-F5344CB8AC3E}">
        <p14:creationId xmlns:p14="http://schemas.microsoft.com/office/powerpoint/2010/main" xmlns="" val="3726909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20</a:t>
            </a:fld>
            <a:endParaRPr lang="el-GR" dirty="0"/>
          </a:p>
        </p:txBody>
      </p:sp>
    </p:spTree>
    <p:extLst>
      <p:ext uri="{BB962C8B-B14F-4D97-AF65-F5344CB8AC3E}">
        <p14:creationId xmlns:p14="http://schemas.microsoft.com/office/powerpoint/2010/main" xmlns="" val="188992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a:t>
            </a:fld>
            <a:endParaRPr lang="el-GR" dirty="0"/>
          </a:p>
        </p:txBody>
      </p:sp>
    </p:spTree>
    <p:extLst>
      <p:ext uri="{BB962C8B-B14F-4D97-AF65-F5344CB8AC3E}">
        <p14:creationId xmlns:p14="http://schemas.microsoft.com/office/powerpoint/2010/main" xmlns="" val="590308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21</a:t>
            </a:fld>
            <a:endParaRPr lang="el-GR" dirty="0"/>
          </a:p>
        </p:txBody>
      </p:sp>
    </p:spTree>
    <p:extLst>
      <p:ext uri="{BB962C8B-B14F-4D97-AF65-F5344CB8AC3E}">
        <p14:creationId xmlns:p14="http://schemas.microsoft.com/office/powerpoint/2010/main" xmlns="" val="411711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22</a:t>
            </a:fld>
            <a:endParaRPr lang="el-GR" dirty="0"/>
          </a:p>
        </p:txBody>
      </p:sp>
    </p:spTree>
    <p:extLst>
      <p:ext uri="{BB962C8B-B14F-4D97-AF65-F5344CB8AC3E}">
        <p14:creationId xmlns:p14="http://schemas.microsoft.com/office/powerpoint/2010/main" xmlns="" val="62231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23</a:t>
            </a:fld>
            <a:endParaRPr lang="el-GR" dirty="0"/>
          </a:p>
        </p:txBody>
      </p:sp>
    </p:spTree>
    <p:extLst>
      <p:ext uri="{BB962C8B-B14F-4D97-AF65-F5344CB8AC3E}">
        <p14:creationId xmlns:p14="http://schemas.microsoft.com/office/powerpoint/2010/main" xmlns="" val="1147021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24</a:t>
            </a:fld>
            <a:endParaRPr lang="el-GR" dirty="0"/>
          </a:p>
        </p:txBody>
      </p:sp>
    </p:spTree>
    <p:extLst>
      <p:ext uri="{BB962C8B-B14F-4D97-AF65-F5344CB8AC3E}">
        <p14:creationId xmlns:p14="http://schemas.microsoft.com/office/powerpoint/2010/main" xmlns="" val="1863400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25</a:t>
            </a:fld>
            <a:endParaRPr lang="el-GR" dirty="0"/>
          </a:p>
        </p:txBody>
      </p:sp>
    </p:spTree>
    <p:extLst>
      <p:ext uri="{BB962C8B-B14F-4D97-AF65-F5344CB8AC3E}">
        <p14:creationId xmlns:p14="http://schemas.microsoft.com/office/powerpoint/2010/main" xmlns="" val="2063160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26</a:t>
            </a:fld>
            <a:endParaRPr lang="el-GR" dirty="0"/>
          </a:p>
        </p:txBody>
      </p:sp>
    </p:spTree>
    <p:extLst>
      <p:ext uri="{BB962C8B-B14F-4D97-AF65-F5344CB8AC3E}">
        <p14:creationId xmlns:p14="http://schemas.microsoft.com/office/powerpoint/2010/main" xmlns="" val="137506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27</a:t>
            </a:fld>
            <a:endParaRPr lang="el-GR" dirty="0"/>
          </a:p>
        </p:txBody>
      </p:sp>
    </p:spTree>
    <p:extLst>
      <p:ext uri="{BB962C8B-B14F-4D97-AF65-F5344CB8AC3E}">
        <p14:creationId xmlns:p14="http://schemas.microsoft.com/office/powerpoint/2010/main" xmlns="" val="1671384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28</a:t>
            </a:fld>
            <a:endParaRPr lang="el-GR" dirty="0"/>
          </a:p>
        </p:txBody>
      </p:sp>
    </p:spTree>
    <p:extLst>
      <p:ext uri="{BB962C8B-B14F-4D97-AF65-F5344CB8AC3E}">
        <p14:creationId xmlns:p14="http://schemas.microsoft.com/office/powerpoint/2010/main" xmlns="" val="156243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29</a:t>
            </a:fld>
            <a:endParaRPr lang="el-GR" dirty="0"/>
          </a:p>
        </p:txBody>
      </p:sp>
    </p:spTree>
    <p:extLst>
      <p:ext uri="{BB962C8B-B14F-4D97-AF65-F5344CB8AC3E}">
        <p14:creationId xmlns:p14="http://schemas.microsoft.com/office/powerpoint/2010/main" xmlns="" val="2697052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30</a:t>
            </a:fld>
            <a:endParaRPr lang="el-GR" dirty="0"/>
          </a:p>
        </p:txBody>
      </p:sp>
    </p:spTree>
    <p:extLst>
      <p:ext uri="{BB962C8B-B14F-4D97-AF65-F5344CB8AC3E}">
        <p14:creationId xmlns:p14="http://schemas.microsoft.com/office/powerpoint/2010/main" xmlns="" val="236309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a:t>
            </a:fld>
            <a:endParaRPr lang="el-GR" dirty="0"/>
          </a:p>
        </p:txBody>
      </p:sp>
    </p:spTree>
    <p:extLst>
      <p:ext uri="{BB962C8B-B14F-4D97-AF65-F5344CB8AC3E}">
        <p14:creationId xmlns:p14="http://schemas.microsoft.com/office/powerpoint/2010/main" xmlns="" val="650697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31</a:t>
            </a:fld>
            <a:endParaRPr lang="el-GR" dirty="0"/>
          </a:p>
        </p:txBody>
      </p:sp>
    </p:spTree>
    <p:extLst>
      <p:ext uri="{BB962C8B-B14F-4D97-AF65-F5344CB8AC3E}">
        <p14:creationId xmlns:p14="http://schemas.microsoft.com/office/powerpoint/2010/main" xmlns="" val="361699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32</a:t>
            </a:fld>
            <a:endParaRPr lang="el-GR" dirty="0"/>
          </a:p>
        </p:txBody>
      </p:sp>
    </p:spTree>
    <p:extLst>
      <p:ext uri="{BB962C8B-B14F-4D97-AF65-F5344CB8AC3E}">
        <p14:creationId xmlns:p14="http://schemas.microsoft.com/office/powerpoint/2010/main" xmlns="" val="299443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33</a:t>
            </a:fld>
            <a:endParaRPr lang="el-GR" dirty="0"/>
          </a:p>
        </p:txBody>
      </p:sp>
    </p:spTree>
    <p:extLst>
      <p:ext uri="{BB962C8B-B14F-4D97-AF65-F5344CB8AC3E}">
        <p14:creationId xmlns:p14="http://schemas.microsoft.com/office/powerpoint/2010/main" xmlns="" val="116078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34</a:t>
            </a:fld>
            <a:endParaRPr lang="el-GR" dirty="0"/>
          </a:p>
        </p:txBody>
      </p:sp>
    </p:spTree>
    <p:extLst>
      <p:ext uri="{BB962C8B-B14F-4D97-AF65-F5344CB8AC3E}">
        <p14:creationId xmlns:p14="http://schemas.microsoft.com/office/powerpoint/2010/main" xmlns="" val="1712754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35</a:t>
            </a:fld>
            <a:endParaRPr lang="el-GR" dirty="0"/>
          </a:p>
        </p:txBody>
      </p:sp>
    </p:spTree>
    <p:extLst>
      <p:ext uri="{BB962C8B-B14F-4D97-AF65-F5344CB8AC3E}">
        <p14:creationId xmlns:p14="http://schemas.microsoft.com/office/powerpoint/2010/main" xmlns="" val="1058125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37</a:t>
            </a:fld>
            <a:endParaRPr lang="el-GR" dirty="0"/>
          </a:p>
        </p:txBody>
      </p:sp>
    </p:spTree>
    <p:extLst>
      <p:ext uri="{BB962C8B-B14F-4D97-AF65-F5344CB8AC3E}">
        <p14:creationId xmlns:p14="http://schemas.microsoft.com/office/powerpoint/2010/main" xmlns="" val="1694669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38</a:t>
            </a:fld>
            <a:endParaRPr lang="el-GR" dirty="0"/>
          </a:p>
        </p:txBody>
      </p:sp>
    </p:spTree>
    <p:extLst>
      <p:ext uri="{BB962C8B-B14F-4D97-AF65-F5344CB8AC3E}">
        <p14:creationId xmlns:p14="http://schemas.microsoft.com/office/powerpoint/2010/main" xmlns="" val="2306925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39</a:t>
            </a:fld>
            <a:endParaRPr lang="el-GR" dirty="0"/>
          </a:p>
        </p:txBody>
      </p:sp>
    </p:spTree>
    <p:extLst>
      <p:ext uri="{BB962C8B-B14F-4D97-AF65-F5344CB8AC3E}">
        <p14:creationId xmlns:p14="http://schemas.microsoft.com/office/powerpoint/2010/main" xmlns="" val="3765504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40</a:t>
            </a:fld>
            <a:endParaRPr lang="el-GR" dirty="0"/>
          </a:p>
        </p:txBody>
      </p:sp>
    </p:spTree>
    <p:extLst>
      <p:ext uri="{BB962C8B-B14F-4D97-AF65-F5344CB8AC3E}">
        <p14:creationId xmlns:p14="http://schemas.microsoft.com/office/powerpoint/2010/main" xmlns="" val="3023677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41</a:t>
            </a:fld>
            <a:endParaRPr lang="el-GR" dirty="0"/>
          </a:p>
        </p:txBody>
      </p:sp>
    </p:spTree>
    <p:extLst>
      <p:ext uri="{BB962C8B-B14F-4D97-AF65-F5344CB8AC3E}">
        <p14:creationId xmlns:p14="http://schemas.microsoft.com/office/powerpoint/2010/main" xmlns="" val="172946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a:t>
            </a:fld>
            <a:endParaRPr lang="el-GR" dirty="0"/>
          </a:p>
        </p:txBody>
      </p:sp>
    </p:spTree>
    <p:extLst>
      <p:ext uri="{BB962C8B-B14F-4D97-AF65-F5344CB8AC3E}">
        <p14:creationId xmlns:p14="http://schemas.microsoft.com/office/powerpoint/2010/main" xmlns="" val="3561258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42</a:t>
            </a:fld>
            <a:endParaRPr lang="el-GR" dirty="0"/>
          </a:p>
        </p:txBody>
      </p:sp>
    </p:spTree>
    <p:extLst>
      <p:ext uri="{BB962C8B-B14F-4D97-AF65-F5344CB8AC3E}">
        <p14:creationId xmlns:p14="http://schemas.microsoft.com/office/powerpoint/2010/main" xmlns="" val="2014400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43</a:t>
            </a:fld>
            <a:endParaRPr lang="el-GR" dirty="0"/>
          </a:p>
        </p:txBody>
      </p:sp>
    </p:spTree>
    <p:extLst>
      <p:ext uri="{BB962C8B-B14F-4D97-AF65-F5344CB8AC3E}">
        <p14:creationId xmlns:p14="http://schemas.microsoft.com/office/powerpoint/2010/main" xmlns="" val="1159865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44</a:t>
            </a:fld>
            <a:endParaRPr lang="el-GR" dirty="0"/>
          </a:p>
        </p:txBody>
      </p:sp>
    </p:spTree>
    <p:extLst>
      <p:ext uri="{BB962C8B-B14F-4D97-AF65-F5344CB8AC3E}">
        <p14:creationId xmlns:p14="http://schemas.microsoft.com/office/powerpoint/2010/main" xmlns="" val="3563334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45</a:t>
            </a:fld>
            <a:endParaRPr lang="el-GR" dirty="0"/>
          </a:p>
        </p:txBody>
      </p:sp>
    </p:spTree>
    <p:extLst>
      <p:ext uri="{BB962C8B-B14F-4D97-AF65-F5344CB8AC3E}">
        <p14:creationId xmlns:p14="http://schemas.microsoft.com/office/powerpoint/2010/main" xmlns="" val="2716477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46</a:t>
            </a:fld>
            <a:endParaRPr lang="el-GR" dirty="0"/>
          </a:p>
        </p:txBody>
      </p:sp>
    </p:spTree>
    <p:extLst>
      <p:ext uri="{BB962C8B-B14F-4D97-AF65-F5344CB8AC3E}">
        <p14:creationId xmlns:p14="http://schemas.microsoft.com/office/powerpoint/2010/main" xmlns="" val="1320845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47</a:t>
            </a:fld>
            <a:endParaRPr lang="el-GR" dirty="0"/>
          </a:p>
        </p:txBody>
      </p:sp>
    </p:spTree>
    <p:extLst>
      <p:ext uri="{BB962C8B-B14F-4D97-AF65-F5344CB8AC3E}">
        <p14:creationId xmlns:p14="http://schemas.microsoft.com/office/powerpoint/2010/main" xmlns="" val="2752861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48</a:t>
            </a:fld>
            <a:endParaRPr lang="el-GR" dirty="0"/>
          </a:p>
        </p:txBody>
      </p:sp>
    </p:spTree>
    <p:extLst>
      <p:ext uri="{BB962C8B-B14F-4D97-AF65-F5344CB8AC3E}">
        <p14:creationId xmlns:p14="http://schemas.microsoft.com/office/powerpoint/2010/main" xmlns="" val="3452195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49</a:t>
            </a:fld>
            <a:endParaRPr lang="el-GR" dirty="0"/>
          </a:p>
        </p:txBody>
      </p:sp>
    </p:spTree>
    <p:extLst>
      <p:ext uri="{BB962C8B-B14F-4D97-AF65-F5344CB8AC3E}">
        <p14:creationId xmlns:p14="http://schemas.microsoft.com/office/powerpoint/2010/main" xmlns="" val="2833921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50</a:t>
            </a:fld>
            <a:endParaRPr lang="el-GR" dirty="0"/>
          </a:p>
        </p:txBody>
      </p:sp>
    </p:spTree>
    <p:extLst>
      <p:ext uri="{BB962C8B-B14F-4D97-AF65-F5344CB8AC3E}">
        <p14:creationId xmlns:p14="http://schemas.microsoft.com/office/powerpoint/2010/main" xmlns="" val="3539218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51</a:t>
            </a:fld>
            <a:endParaRPr lang="el-GR" dirty="0"/>
          </a:p>
        </p:txBody>
      </p:sp>
    </p:spTree>
    <p:extLst>
      <p:ext uri="{BB962C8B-B14F-4D97-AF65-F5344CB8AC3E}">
        <p14:creationId xmlns:p14="http://schemas.microsoft.com/office/powerpoint/2010/main" xmlns="" val="47405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a:t>
            </a:fld>
            <a:endParaRPr lang="el-GR" dirty="0"/>
          </a:p>
        </p:txBody>
      </p:sp>
    </p:spTree>
    <p:extLst>
      <p:ext uri="{BB962C8B-B14F-4D97-AF65-F5344CB8AC3E}">
        <p14:creationId xmlns:p14="http://schemas.microsoft.com/office/powerpoint/2010/main" xmlns="" val="2738049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52</a:t>
            </a:fld>
            <a:endParaRPr lang="el-GR" dirty="0"/>
          </a:p>
        </p:txBody>
      </p:sp>
    </p:spTree>
    <p:extLst>
      <p:ext uri="{BB962C8B-B14F-4D97-AF65-F5344CB8AC3E}">
        <p14:creationId xmlns:p14="http://schemas.microsoft.com/office/powerpoint/2010/main" xmlns="" val="57414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53</a:t>
            </a:fld>
            <a:endParaRPr lang="el-GR" dirty="0"/>
          </a:p>
        </p:txBody>
      </p:sp>
    </p:spTree>
    <p:extLst>
      <p:ext uri="{BB962C8B-B14F-4D97-AF65-F5344CB8AC3E}">
        <p14:creationId xmlns:p14="http://schemas.microsoft.com/office/powerpoint/2010/main" xmlns="" val="3912483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54</a:t>
            </a:fld>
            <a:endParaRPr lang="el-GR" dirty="0"/>
          </a:p>
        </p:txBody>
      </p:sp>
    </p:spTree>
    <p:extLst>
      <p:ext uri="{BB962C8B-B14F-4D97-AF65-F5344CB8AC3E}">
        <p14:creationId xmlns:p14="http://schemas.microsoft.com/office/powerpoint/2010/main" xmlns="" val="2447259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55</a:t>
            </a:fld>
            <a:endParaRPr lang="el-GR" dirty="0"/>
          </a:p>
        </p:txBody>
      </p:sp>
    </p:spTree>
    <p:extLst>
      <p:ext uri="{BB962C8B-B14F-4D97-AF65-F5344CB8AC3E}">
        <p14:creationId xmlns:p14="http://schemas.microsoft.com/office/powerpoint/2010/main" xmlns="" val="2378857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56</a:t>
            </a:fld>
            <a:endParaRPr lang="el-GR" dirty="0"/>
          </a:p>
        </p:txBody>
      </p:sp>
    </p:spTree>
    <p:extLst>
      <p:ext uri="{BB962C8B-B14F-4D97-AF65-F5344CB8AC3E}">
        <p14:creationId xmlns:p14="http://schemas.microsoft.com/office/powerpoint/2010/main" xmlns="" val="2360463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57</a:t>
            </a:fld>
            <a:endParaRPr lang="el-GR" dirty="0"/>
          </a:p>
        </p:txBody>
      </p:sp>
    </p:spTree>
    <p:extLst>
      <p:ext uri="{BB962C8B-B14F-4D97-AF65-F5344CB8AC3E}">
        <p14:creationId xmlns:p14="http://schemas.microsoft.com/office/powerpoint/2010/main" xmlns="" val="1877450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58</a:t>
            </a:fld>
            <a:endParaRPr lang="el-GR" dirty="0"/>
          </a:p>
        </p:txBody>
      </p:sp>
    </p:spTree>
    <p:extLst>
      <p:ext uri="{BB962C8B-B14F-4D97-AF65-F5344CB8AC3E}">
        <p14:creationId xmlns:p14="http://schemas.microsoft.com/office/powerpoint/2010/main" xmlns="" val="1475549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59</a:t>
            </a:fld>
            <a:endParaRPr lang="el-GR" dirty="0"/>
          </a:p>
        </p:txBody>
      </p:sp>
    </p:spTree>
    <p:extLst>
      <p:ext uri="{BB962C8B-B14F-4D97-AF65-F5344CB8AC3E}">
        <p14:creationId xmlns:p14="http://schemas.microsoft.com/office/powerpoint/2010/main" xmlns="" val="90817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60</a:t>
            </a:fld>
            <a:endParaRPr lang="el-GR" dirty="0"/>
          </a:p>
        </p:txBody>
      </p:sp>
    </p:spTree>
    <p:extLst>
      <p:ext uri="{BB962C8B-B14F-4D97-AF65-F5344CB8AC3E}">
        <p14:creationId xmlns:p14="http://schemas.microsoft.com/office/powerpoint/2010/main" xmlns="" val="203120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6</a:t>
            </a:fld>
            <a:endParaRPr lang="el-GR" dirty="0"/>
          </a:p>
        </p:txBody>
      </p:sp>
    </p:spTree>
    <p:extLst>
      <p:ext uri="{BB962C8B-B14F-4D97-AF65-F5344CB8AC3E}">
        <p14:creationId xmlns:p14="http://schemas.microsoft.com/office/powerpoint/2010/main" xmlns="" val="54566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7</a:t>
            </a:fld>
            <a:endParaRPr lang="el-GR" dirty="0"/>
          </a:p>
        </p:txBody>
      </p:sp>
    </p:spTree>
    <p:extLst>
      <p:ext uri="{BB962C8B-B14F-4D97-AF65-F5344CB8AC3E}">
        <p14:creationId xmlns:p14="http://schemas.microsoft.com/office/powerpoint/2010/main" xmlns="" val="395250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8</a:t>
            </a:fld>
            <a:endParaRPr lang="el-GR" dirty="0"/>
          </a:p>
        </p:txBody>
      </p:sp>
    </p:spTree>
    <p:extLst>
      <p:ext uri="{BB962C8B-B14F-4D97-AF65-F5344CB8AC3E}">
        <p14:creationId xmlns:p14="http://schemas.microsoft.com/office/powerpoint/2010/main" xmlns="" val="84896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pPr rtl="0"/>
              <a:t>9</a:t>
            </a:fld>
            <a:endParaRPr lang="el-GR" dirty="0"/>
          </a:p>
        </p:txBody>
      </p:sp>
    </p:spTree>
    <p:extLst>
      <p:ext uri="{BB962C8B-B14F-4D97-AF65-F5344CB8AC3E}">
        <p14:creationId xmlns:p14="http://schemas.microsoft.com/office/powerpoint/2010/main" xmlns="" val="156993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lnSpc>
                <a:spcPct val="80000"/>
              </a:lnSpc>
              <a:defRPr lang="en-ZA" sz="4000" b="1" spc="-300" dirty="0"/>
            </a:lvl1pPr>
          </a:lstStyle>
          <a:p>
            <a:pPr lvl="0" algn="r" rtl="0"/>
            <a:r>
              <a:rPr lang="el-GR" dirty="0"/>
              <a:t>Κάντε κλικ για να επεξεργαστείτε τον τίτλο της παρουσίασης</a:t>
            </a:r>
          </a:p>
        </p:txBody>
      </p:sp>
      <p:sp>
        <p:nvSpPr>
          <p:cNvPr id="3" name="Υπότιτλος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pc="-50" baseline="0" dirty="0">
                <a:solidFill>
                  <a:schemeClr val="bg1"/>
                </a:solidFill>
              </a:defRPr>
            </a:lvl1pPr>
          </a:lstStyle>
          <a:p>
            <a:pPr marL="266700" lvl="0" indent="-266700" algn="ctr" rtl="0"/>
            <a:r>
              <a:rPr lang="el-GR"/>
              <a:t>Κάντε κλικ για να επεξεργαστείτε τον υπότιτλο του υποδείγματος</a:t>
            </a:r>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xmlns=""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6" name="Θέση κειμένου 4">
            <a:extLst>
              <a:ext uri="{FF2B5EF4-FFF2-40B4-BE49-F238E27FC236}">
                <a16:creationId xmlns:a16="http://schemas.microsoft.com/office/drawing/2014/main" xmlns="" id="{7867C73D-EE16-41D1-B7CE-A35C765E3B8D}"/>
              </a:ext>
            </a:extLst>
          </p:cNvPr>
          <p:cNvSpPr>
            <a:spLocks noGrp="1"/>
          </p:cNvSpPr>
          <p:nvPr>
            <p:ph type="body" sz="quarter" idx="12"/>
          </p:nvPr>
        </p:nvSpPr>
        <p:spPr>
          <a:xfrm>
            <a:off x="6299887" y="1511250"/>
            <a:ext cx="5472113" cy="468000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κειμένου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511476"/>
            <a:ext cx="3600450" cy="4679249"/>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1" name="Θέση κειμένου 5">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511475"/>
            <a:ext cx="3600450"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κειμένου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512000"/>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3" name="Θέση κειμένου 5">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512000"/>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5" name="Θέση κειμένου 6">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507535"/>
            <a:ext cx="2160588" cy="4679250"/>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7" name="Θέση κειμένου 7">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507535"/>
            <a:ext cx="2160588" cy="4683715"/>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υποσέλιδου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pPr rtl="0"/>
            <a:r>
              <a:rPr lang="el-GR" dirty="0"/>
              <a:t>Προσθήκη υποσέλιδου</a:t>
            </a:r>
          </a:p>
        </p:txBody>
      </p:sp>
      <p:sp>
        <p:nvSpPr>
          <p:cNvPr id="4" name="Θέση αριθμού διαφάνειας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pPr rtl="0"/>
            <a:r>
              <a:rPr lang="el-GR" dirty="0"/>
              <a:t>Προσθέστε υποσέλιδο</a:t>
            </a:r>
          </a:p>
        </p:txBody>
      </p:sp>
      <p:sp>
        <p:nvSpPr>
          <p:cNvPr id="3" name="Θέση αριθμού διαφάνειας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pPr rtl="0"/>
            <a:fld id="{19B51A1E-902D-48AF-9020-955120F399B6}" type="slidenum">
              <a:rPr lang="el-GR" smtClean="0"/>
              <a:pPr rtl="0"/>
              <a:t>‹#›</a:t>
            </a:fld>
            <a:endParaRPr lang="el-GR" dirty="0"/>
          </a:p>
        </p:txBody>
      </p:sp>
      <p:sp>
        <p:nvSpPr>
          <p:cNvPr id="4" name="Τίτλος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xmlns="" val="113976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Διαφάνεια τίτλου">
    <p:spTree>
      <p:nvGrpSpPr>
        <p:cNvPr id="1" name=""/>
        <p:cNvGrpSpPr/>
        <p:nvPr/>
      </p:nvGrpSpPr>
      <p:grpSpPr>
        <a:xfrm>
          <a:off x="0" y="0"/>
          <a:ext cx="0" cy="0"/>
          <a:chOff x="0" y="0"/>
          <a:chExt cx="0" cy="0"/>
        </a:xfrm>
      </p:grpSpPr>
      <p:sp>
        <p:nvSpPr>
          <p:cNvPr id="11" name="Θέση εικόνας 10"/>
          <p:cNvSpPr>
            <a:spLocks noGrp="1"/>
          </p:cNvSpPr>
          <p:nvPr>
            <p:ph type="pic" sz="quarter" idx="13" hasCustomPrompt="1"/>
          </p:nvPr>
        </p:nvSpPr>
        <p:spPr>
          <a:xfrm>
            <a:off x="0" y="0"/>
            <a:ext cx="12192000" cy="6784058"/>
          </a:xfrm>
          <a:solidFill>
            <a:schemeClr val="bg1">
              <a:lumMod val="95000"/>
            </a:schemeClr>
          </a:solidFill>
        </p:spPr>
        <p:txBody>
          <a:bodyPr tIns="1116000" rIns="0" rtlCol="0" anchor="t"/>
          <a:lstStyle>
            <a:lvl1pPr marL="0" indent="0" algn="ctr">
              <a:buNone/>
              <a:defRPr/>
            </a:lvl1pPr>
          </a:lstStyle>
          <a:p>
            <a:pPr rtl="0"/>
            <a:r>
              <a:rPr lang="el-GR" noProof="0" dirty="0"/>
              <a:t>Εισαγάγετε ή μεταφέρετε και αποθέστε τη φωτογραφία σας</a:t>
            </a:r>
          </a:p>
        </p:txBody>
      </p:sp>
      <p:sp>
        <p:nvSpPr>
          <p:cNvPr id="2" name="Τίτλος 1"/>
          <p:cNvSpPr>
            <a:spLocks noGrp="1"/>
          </p:cNvSpPr>
          <p:nvPr>
            <p:ph type="ctrTitle" hasCustomPrompt="1"/>
          </p:nvPr>
        </p:nvSpPr>
        <p:spPr>
          <a:xfrm>
            <a:off x="144000" y="3163899"/>
            <a:ext cx="4860000" cy="1800000"/>
          </a:xfrm>
          <a:solidFill>
            <a:schemeClr val="bg1"/>
          </a:solidFill>
          <a:ln>
            <a:noFill/>
          </a:ln>
        </p:spPr>
        <p:txBody>
          <a:bodyPr lIns="180000" tIns="72000" rIns="180000" bIns="72000" rtlCol="0" anchor="ctr"/>
          <a:lstStyle>
            <a:lvl1pPr algn="l">
              <a:defRPr sz="5000">
                <a:solidFill>
                  <a:schemeClr val="tx1">
                    <a:lumMod val="75000"/>
                    <a:lumOff val="25000"/>
                  </a:schemeClr>
                </a:solidFill>
              </a:defRPr>
            </a:lvl1pPr>
          </a:lstStyle>
          <a:p>
            <a:pPr rtl="0"/>
            <a:r>
              <a:rPr lang="el-GR" noProof="0" dirty="0"/>
              <a:t>Τίτλος εξωφύλλου 1</a:t>
            </a:r>
          </a:p>
        </p:txBody>
      </p:sp>
      <p:sp>
        <p:nvSpPr>
          <p:cNvPr id="3" name="Υπότιτλος 2"/>
          <p:cNvSpPr>
            <a:spLocks noGrp="1"/>
          </p:cNvSpPr>
          <p:nvPr>
            <p:ph type="subTitle" idx="1" hasCustomPrompt="1"/>
          </p:nvPr>
        </p:nvSpPr>
        <p:spPr>
          <a:xfrm>
            <a:off x="144000" y="5119698"/>
            <a:ext cx="4860000" cy="836602"/>
          </a:xfrm>
          <a:solidFill>
            <a:schemeClr val="bg1"/>
          </a:solidFill>
        </p:spPr>
        <p:txBody>
          <a:bodyPr lIns="180000" tIns="72000" rIns="180000" bIns="72000" rtlCol="0" anchor="ct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endParaRPr lang="el-GR" noProof="0" dirty="0"/>
          </a:p>
        </p:txBody>
      </p:sp>
      <p:sp>
        <p:nvSpPr>
          <p:cNvPr id="12" name="Ορθογώνιο 11"/>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13" name="Ορθογώνιο 12"/>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Tree>
    <p:extLst>
      <p:ext uri="{BB962C8B-B14F-4D97-AF65-F5344CB8AC3E}">
        <p14:creationId xmlns:p14="http://schemas.microsoft.com/office/powerpoint/2010/main" xmlns="" val="242986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1">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3" name="Τίτλος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000" b="1" spc="-300">
                <a:solidFill>
                  <a:schemeClr val="tx1">
                    <a:lumMod val="75000"/>
                    <a:lumOff val="25000"/>
                  </a:schemeClr>
                </a:solidFill>
                <a:latin typeface="+mj-lt"/>
              </a:defRPr>
            </a:lvl1pPr>
          </a:lstStyle>
          <a:p>
            <a:pP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1">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000" b="1" spc="-300">
                <a:solidFill>
                  <a:schemeClr val="tx1">
                    <a:lumMod val="75000"/>
                    <a:lumOff val="25000"/>
                  </a:schemeClr>
                </a:solidFill>
              </a:defRPr>
            </a:lvl1pPr>
          </a:lstStyle>
          <a:p>
            <a:pPr rtl="0"/>
            <a:r>
              <a:rPr lang="el-GR" dirty="0"/>
              <a:t>Επεξεργασία τίτλου σελίδας</a:t>
            </a:r>
          </a:p>
        </p:txBody>
      </p:sp>
      <p:sp>
        <p:nvSpPr>
          <p:cNvPr id="10" name="Υπότιτλος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
        <p:nvSpPr>
          <p:cNvPr id="8" name="Ορθογώνιο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xmlns=""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2">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lnSpc>
                <a:spcPct val="80000"/>
              </a:lnSpc>
              <a:defRPr sz="4000" b="1" spc="-300">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
        <p:nvSpPr>
          <p:cNvPr id="8" name="Ορθογώνιο 7">
            <a:extLst>
              <a:ext uri="{FF2B5EF4-FFF2-40B4-BE49-F238E27FC236}">
                <a16:creationId xmlns:a16="http://schemas.microsoft.com/office/drawing/2014/main" xmlns=""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xmlns=""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xmlns=""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spc="-40"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Επεξεργασία στυλ υποδείγματος κειμένου</a:t>
            </a:r>
          </a:p>
        </p:txBody>
      </p:sp>
      <p:sp>
        <p:nvSpPr>
          <p:cNvPr id="4" name="Θέση περιεχομένου 2">
            <a:extLst>
              <a:ext uri="{FF2B5EF4-FFF2-40B4-BE49-F238E27FC236}">
                <a16:creationId xmlns:a16="http://schemas.microsoft.com/office/drawing/2014/main" xmlns=""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2" name="Αριστερή θέση σύγκρισης 2">
            <a:extLst>
              <a:ext uri="{FF2B5EF4-FFF2-40B4-BE49-F238E27FC236}">
                <a16:creationId xmlns:a16="http://schemas.microsoft.com/office/drawing/2014/main" xmlns=""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spc="-40" baseline="0"/>
            </a:lvl1pPr>
          </a:lstStyle>
          <a:p>
            <a:pPr lvl="0" rtl="0"/>
            <a:r>
              <a:rPr lang="el-GR"/>
              <a:t>Επεξεργασία στυλ υποδείγματος κειμένου</a:t>
            </a:r>
          </a:p>
        </p:txBody>
      </p:sp>
      <p:sp>
        <p:nvSpPr>
          <p:cNvPr id="8" name="Θέση κειμένου 4">
            <a:extLst>
              <a:ext uri="{FF2B5EF4-FFF2-40B4-BE49-F238E27FC236}">
                <a16:creationId xmlns:a16="http://schemas.microsoft.com/office/drawing/2014/main" xmlns="" id="{DF0A5256-B267-47DA-858A-0F3867CB6139}"/>
              </a:ext>
            </a:extLst>
          </p:cNvPr>
          <p:cNvSpPr>
            <a:spLocks noGrp="1"/>
          </p:cNvSpPr>
          <p:nvPr>
            <p:ph type="body" sz="quarter" idx="12"/>
          </p:nvPr>
        </p:nvSpPr>
        <p:spPr>
          <a:xfrm>
            <a:off x="6299887" y="2020359"/>
            <a:ext cx="5472113" cy="4170891"/>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υποσέλιδου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p>
            <a:pPr rtl="0"/>
            <a:r>
              <a:rPr lang="el-GR" dirty="0"/>
              <a:t>Προσθήκη υποσέλιδου</a:t>
            </a:r>
          </a:p>
        </p:txBody>
      </p:sp>
      <p:sp>
        <p:nvSpPr>
          <p:cNvPr id="6" name="Θέση αριθμού διαφάνειας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εγάλη φωτογραφία">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3" name="Θέση περιεχομένου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dirty="0"/>
              <a:t>Εισαγάγετε τη λεζάντα σας</a:t>
            </a:r>
          </a:p>
        </p:txBody>
      </p:sp>
      <p:sp>
        <p:nvSpPr>
          <p:cNvPr id="4" name="Θέση υποσέλιδου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el-GR" dirty="0"/>
              <a:t>Προσθέστε υποσέλιδο</a:t>
            </a:r>
          </a:p>
        </p:txBody>
      </p:sp>
      <p:sp>
        <p:nvSpPr>
          <p:cNvPr id="2" name="Θέση αριθμού διαφάνειας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pPr rtl="0"/>
            <a:fld id="{19B51A1E-902D-48AF-9020-955120F399B6}" type="slidenum">
              <a:rPr lang="el-GR" smtClean="0"/>
              <a:pPr rtl="0"/>
              <a:t>‹#›</a:t>
            </a:fld>
            <a:endParaRPr lang="el-GR" dirty="0"/>
          </a:p>
        </p:txBody>
      </p:sp>
      <p:sp>
        <p:nvSpPr>
          <p:cNvPr id="5" name="Τίτλος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xmlns=""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Ευχαριστούμε">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Ευχαριστούμε</a:t>
            </a:r>
          </a:p>
        </p:txBody>
      </p:sp>
      <p:sp>
        <p:nvSpPr>
          <p:cNvPr id="9" name="Θέση κειμένου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Πλήρες όνομα</a:t>
            </a:r>
          </a:p>
        </p:txBody>
      </p:sp>
      <p:sp>
        <p:nvSpPr>
          <p:cNvPr id="10" name="Θέση κειμένου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Αριθμός τηλεφώνου</a:t>
            </a:r>
          </a:p>
        </p:txBody>
      </p:sp>
      <p:sp>
        <p:nvSpPr>
          <p:cNvPr id="11" name="Θέση κειμένου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lnSpc>
                <a:spcPct val="80000"/>
              </a:lnSpc>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Email ή όνομα χρήστη μέσου κοινωνικής δικτύωσης</a:t>
            </a:r>
          </a:p>
        </p:txBody>
      </p:sp>
      <p:sp>
        <p:nvSpPr>
          <p:cNvPr id="12" name="Θέση κειμένου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Τοποθεσία Web εταιρείας</a:t>
            </a:r>
          </a:p>
        </p:txBody>
      </p:sp>
      <p:sp>
        <p:nvSpPr>
          <p:cNvPr id="15" name="Ορθογώνιο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xmlns=""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xmlns=""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pPr rtl="0"/>
            <a:fld id="{19B51A1E-902D-48AF-9020-955120F399B6}" type="slidenum">
              <a:rPr lang="el-GR" smtClean="0"/>
              <a:pPr rtl="0"/>
              <a:t>‹#›</a:t>
            </a:fld>
            <a:endParaRPr lang="el-GR" dirty="0"/>
          </a:p>
        </p:txBody>
      </p:sp>
    </p:spTree>
    <p:extLst>
      <p:ext uri="{BB962C8B-B14F-4D97-AF65-F5344CB8AC3E}">
        <p14:creationId xmlns:p14="http://schemas.microsoft.com/office/powerpoint/2010/main" xmlns=""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8" name="Ορθογώνιο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1" name="Ελεύθερη σχεδίαση: Σχήμα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Θέση τίτλου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el-GR" dirty="0"/>
              <a:t>Κάντε κλικ για να επεξεργαστείτε τη σελίδα τίτλου</a:t>
            </a:r>
          </a:p>
        </p:txBody>
      </p:sp>
      <p:sp>
        <p:nvSpPr>
          <p:cNvPr id="3" name="Θέση κειμένου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el-GR" smtClean="0"/>
              <a:pPr rtl="0"/>
              <a:t>‹#›</a:t>
            </a:fld>
            <a:endParaRPr lang="el-GR" dirty="0"/>
          </a:p>
        </p:txBody>
      </p:sp>
      <p:sp>
        <p:nvSpPr>
          <p:cNvPr id="4" name="Πλαίσιο κειμένου 3">
            <a:extLst>
              <a:ext uri="{FF2B5EF4-FFF2-40B4-BE49-F238E27FC236}">
                <a16:creationId xmlns:a16="http://schemas.microsoft.com/office/drawing/2014/main" xmlns=""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el-GR" sz="2500" b="1" i="0" spc="-100" dirty="0">
                <a:solidFill>
                  <a:schemeClr val="accent1"/>
                </a:solidFill>
                <a:latin typeface="+mj-lt"/>
              </a:rPr>
              <a:t>TREY</a:t>
            </a:r>
            <a:r>
              <a:rPr lang="el-GR" sz="1600" b="1" i="0" spc="-100" dirty="0">
                <a:solidFill>
                  <a:schemeClr val="accent1"/>
                </a:solidFill>
                <a:latin typeface="+mj-lt"/>
              </a:rPr>
              <a:t> </a:t>
            </a:r>
            <a:r>
              <a:rPr lang="el-GR" sz="1600" b="1" i="0" spc="-100" baseline="0" dirty="0">
                <a:solidFill>
                  <a:schemeClr val="accent1"/>
                </a:solidFill>
                <a:latin typeface="+mj-lt"/>
              </a:rPr>
              <a:t/>
            </a:r>
            <a:br>
              <a:rPr lang="el-GR" sz="1600" b="1" i="0" spc="-100" baseline="0" dirty="0">
                <a:solidFill>
                  <a:schemeClr val="accent1"/>
                </a:solidFill>
                <a:latin typeface="+mj-lt"/>
              </a:rPr>
            </a:br>
            <a:r>
              <a:rPr lang="el-GR" sz="1200" b="0" i="0" spc="140" dirty="0" err="1">
                <a:solidFill>
                  <a:schemeClr val="tx1">
                    <a:lumMod val="75000"/>
                    <a:lumOff val="25000"/>
                  </a:schemeClr>
                </a:solidFill>
                <a:latin typeface="+mj-lt"/>
              </a:rPr>
              <a:t>research</a:t>
            </a:r>
            <a:endParaRPr lang="el-GR" sz="1200" b="0" i="0" spc="140" dirty="0">
              <a:solidFill>
                <a:schemeClr val="tx1">
                  <a:lumMod val="75000"/>
                  <a:lumOff val="25000"/>
                </a:schemeClr>
              </a:solidFill>
              <a:latin typeface="+mj-lt"/>
            </a:endParaRPr>
          </a:p>
        </p:txBody>
      </p:sp>
      <p:sp>
        <p:nvSpPr>
          <p:cNvPr id="9" name="Ορθογώνιο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9" name="Ορθογώνιο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cxnSp>
        <p:nvCxnSpPr>
          <p:cNvPr id="18" name="Ευθεία γραμμή σύνδεσης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 id="2147483667" r:id="rId15"/>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11" descr="Χέρια που πλησιάζουν σε κύκλο">
            <a:extLst>
              <a:ext uri="{FF2B5EF4-FFF2-40B4-BE49-F238E27FC236}">
                <a16:creationId xmlns:a16="http://schemas.microsoft.com/office/drawing/2014/main" xmlns="" id="{4D739FD5-D041-47E8-A566-EE0A8CF41A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xmlns=""/>
              </a:ext>
            </a:extLst>
          </a:blip>
          <a:srcRect/>
          <a:stretch>
            <a:fillRect/>
          </a:stretch>
        </p:blipFill>
        <p:spPr>
          <a:xfrm>
            <a:off x="0" y="0"/>
            <a:ext cx="9780588" cy="6804025"/>
          </a:xfr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078776" y="2811053"/>
            <a:ext cx="7113224" cy="824513"/>
          </a:xfrm>
        </p:spPr>
        <p:txBody>
          <a:bodyPr rtlCol="0"/>
          <a:lstStyle/>
          <a:p>
            <a:pPr algn="ctr"/>
            <a:r>
              <a:rPr lang="el-GR" dirty="0"/>
              <a:t>Επιλογή    Ανθρώπινου    Δυναμικού</a:t>
            </a:r>
            <a:endParaRPr lang="el-GR" sz="3600" dirty="0"/>
          </a:p>
        </p:txBody>
      </p:sp>
      <p:sp>
        <p:nvSpPr>
          <p:cNvPr id="7" name="Υπότιτλος 3">
            <a:extLst>
              <a:ext uri="{FF2B5EF4-FFF2-40B4-BE49-F238E27FC236}">
                <a16:creationId xmlns:a16="http://schemas.microsoft.com/office/drawing/2014/main" xmlns="" id="{D76D0FD4-3156-4A6F-9757-4CB0C1BCBBFD}"/>
              </a:ext>
            </a:extLst>
          </p:cNvPr>
          <p:cNvSpPr>
            <a:spLocks noGrp="1"/>
          </p:cNvSpPr>
          <p:nvPr>
            <p:ph type="subTitle" idx="1"/>
          </p:nvPr>
        </p:nvSpPr>
        <p:spPr>
          <a:xfrm>
            <a:off x="5078776" y="3630107"/>
            <a:ext cx="4701811" cy="581025"/>
          </a:xfrm>
        </p:spPr>
        <p:txBody>
          <a:bodyPr rtlCol="0"/>
          <a:lstStyle/>
          <a:p>
            <a:pPr algn="ctr"/>
            <a:r>
              <a:rPr lang="el-GR" b="1" dirty="0"/>
              <a:t>Λεωνίδας Ε. Μαρούδας -  Καθηγητής</a:t>
            </a:r>
            <a:endParaRPr lang="el-GR" dirty="0"/>
          </a:p>
        </p:txBody>
      </p:sp>
      <p:pic>
        <p:nvPicPr>
          <p:cNvPr id="8" name="Picture 2" descr="ÎÏÎ¿ÏÎ­Î»ÎµÏÎ¼Î± ÎµÎ¹ÎºÏÎ½Î±Ï Î³Î¹Î± ÏÎ±Î½ÎµÏÎ¹ÏÏÎ·Î¼Î¹Î¿ ÏÎ±ÏÏÏÎ½ Î»Î¿Î³Î¿">
            <a:extLst>
              <a:ext uri="{FF2B5EF4-FFF2-40B4-BE49-F238E27FC236}">
                <a16:creationId xmlns:a16="http://schemas.microsoft.com/office/drawing/2014/main" xmlns="" id="{139B15F6-3DB5-4A23-BD28-6AF613E194C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80588" y="16314"/>
            <a:ext cx="2411412" cy="73903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DA609F2A-BA9F-463D-B34A-1CEBC29FCD57}"/>
              </a:ext>
            </a:extLst>
          </p:cNvPr>
          <p:cNvSpPr txBox="1"/>
          <p:nvPr/>
        </p:nvSpPr>
        <p:spPr>
          <a:xfrm>
            <a:off x="9244208" y="750398"/>
            <a:ext cx="2947792" cy="523220"/>
          </a:xfrm>
          <a:prstGeom prst="rect">
            <a:avLst/>
          </a:prstGeom>
          <a:solidFill>
            <a:schemeClr val="tx1"/>
          </a:solidFill>
        </p:spPr>
        <p:txBody>
          <a:bodyPr wrap="square" rtlCol="0">
            <a:spAutoFit/>
          </a:bodyPr>
          <a:lstStyle/>
          <a:p>
            <a:pPr algn="ctr"/>
            <a:r>
              <a:rPr lang="el-GR" sz="1400" b="1" dirty="0">
                <a:solidFill>
                  <a:schemeClr val="bg1"/>
                </a:solidFill>
              </a:rPr>
              <a:t>ΤΜΗΜΑ ΔΙΟΙΚΗΣΗΣ ΕΠΙΧΕΙΡΗΣΕΩΝ</a:t>
            </a:r>
            <a:r>
              <a:rPr lang="en-US" sz="1400" b="1" dirty="0">
                <a:solidFill>
                  <a:schemeClr val="bg1"/>
                </a:solidFill>
              </a:rPr>
              <a:t> </a:t>
            </a:r>
            <a:r>
              <a:rPr lang="el-GR" sz="1400" b="1" dirty="0">
                <a:solidFill>
                  <a:schemeClr val="bg1"/>
                </a:solidFill>
              </a:rPr>
              <a:t>ΑΚΑΔΗΜΑΪΚΟ ΕΤΟΣ: 2018-19 </a:t>
            </a:r>
            <a:endParaRPr lang="el-GR" sz="1400" dirty="0">
              <a:solidFill>
                <a:schemeClr val="bg1"/>
              </a:solidFill>
            </a:endParaRPr>
          </a:p>
        </p:txBody>
      </p:sp>
    </p:spTree>
    <p:extLst>
      <p:ext uri="{BB962C8B-B14F-4D97-AF65-F5344CB8AC3E}">
        <p14:creationId xmlns:p14="http://schemas.microsoft.com/office/powerpoint/2010/main" xmlns=""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10</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a:extLst>
              <a:ext uri="{FF2B5EF4-FFF2-40B4-BE49-F238E27FC236}">
                <a16:creationId xmlns:a16="http://schemas.microsoft.com/office/drawing/2014/main" xmlns="" id="{2C208657-8699-41F8-8311-C5185A008BE4}"/>
              </a:ext>
            </a:extLst>
          </p:cNvPr>
          <p:cNvPicPr/>
          <p:nvPr/>
        </p:nvPicPr>
        <p:blipFill>
          <a:blip r:embed="rId3" cstate="print"/>
          <a:stretch>
            <a:fillRect/>
          </a:stretch>
        </p:blipFill>
        <p:spPr>
          <a:xfrm>
            <a:off x="1689341" y="288099"/>
            <a:ext cx="8813317" cy="5804591"/>
          </a:xfrm>
          <a:prstGeom prst="rect">
            <a:avLst/>
          </a:prstGeom>
        </p:spPr>
      </p:pic>
    </p:spTree>
    <p:extLst>
      <p:ext uri="{BB962C8B-B14F-4D97-AF65-F5344CB8AC3E}">
        <p14:creationId xmlns:p14="http://schemas.microsoft.com/office/powerpoint/2010/main" xmlns="" val="429065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άτομο&#10;&#10;Περιγραφή που δημιουργήθηκε αυτόματα">
            <a:extLst>
              <a:ext uri="{FF2B5EF4-FFF2-40B4-BE49-F238E27FC236}">
                <a16:creationId xmlns:a16="http://schemas.microsoft.com/office/drawing/2014/main" xmlns="" id="{1BC0BCAC-3EC9-4BDA-A470-1A611B809A29}"/>
              </a:ext>
            </a:extLst>
          </p:cNvPr>
          <p:cNvPicPr>
            <a:picLocks noChangeAspect="1"/>
          </p:cNvPicPr>
          <p:nvPr/>
        </p:nvPicPr>
        <p:blipFill>
          <a:blip r:embed="rId3"/>
          <a:stretch>
            <a:fillRect/>
          </a:stretch>
        </p:blipFill>
        <p:spPr>
          <a:xfrm>
            <a:off x="6450" y="-1"/>
            <a:ext cx="5694834" cy="6371352"/>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687152" y="1327758"/>
            <a:ext cx="6499083" cy="791835"/>
          </a:xfrm>
        </p:spPr>
        <p:txBody>
          <a:bodyPr rtlCol="0"/>
          <a:lstStyle/>
          <a:p>
            <a:pPr algn="ctr"/>
            <a:r>
              <a:rPr lang="el-GR" dirty="0"/>
              <a:t>Προεπιλογή</a:t>
            </a:r>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862180" y="2805830"/>
            <a:ext cx="6187857" cy="3728358"/>
          </a:xfrm>
        </p:spPr>
        <p:txBody>
          <a:bodyPr rtlCol="0"/>
          <a:lstStyle/>
          <a:p>
            <a:pPr marL="0" indent="0" algn="ctr">
              <a:buNone/>
            </a:pPr>
            <a:r>
              <a:rPr lang="el-GR" sz="2000" b="1" dirty="0"/>
              <a:t>         Η προεπιλογή με τη χρήση ηλεκτρονικών μέσων πραγματοποιείται όταν:</a:t>
            </a:r>
          </a:p>
          <a:p>
            <a:pPr marL="0" indent="0" algn="ctr">
              <a:buNone/>
            </a:pPr>
            <a:endParaRPr lang="el-GR" sz="200" b="1" dirty="0"/>
          </a:p>
          <a:p>
            <a:pPr marL="0" indent="0">
              <a:buNone/>
            </a:pPr>
            <a:endParaRPr lang="el-GR" sz="1000" b="1" dirty="0"/>
          </a:p>
          <a:p>
            <a:pPr lvl="2">
              <a:buFont typeface="Wingdings" panose="05000000000000000000" pitchFamily="2" charset="2"/>
              <a:buChar char="ü"/>
            </a:pPr>
            <a:r>
              <a:rPr lang="el-GR" sz="1800" dirty="0"/>
              <a:t>Ο αριθμός των υποψηφίων είναι μεγάλος</a:t>
            </a:r>
          </a:p>
          <a:p>
            <a:pPr marL="542925" lvl="2" indent="0">
              <a:buNone/>
            </a:pPr>
            <a:endParaRPr lang="el-GR" sz="1800" dirty="0"/>
          </a:p>
          <a:p>
            <a:pPr lvl="2">
              <a:buFont typeface="Wingdings" panose="05000000000000000000" pitchFamily="2" charset="2"/>
              <a:buChar char="ü"/>
            </a:pPr>
            <a:r>
              <a:rPr lang="el-GR" sz="1800" dirty="0"/>
              <a:t>Η ποιότητα των </a:t>
            </a:r>
            <a:r>
              <a:rPr lang="el-GR" sz="1800" dirty="0" err="1"/>
              <a:t>προσληφθέντων</a:t>
            </a:r>
            <a:r>
              <a:rPr lang="el-GR" sz="1800" dirty="0"/>
              <a:t> πρέπει να ενισχυθεί</a:t>
            </a:r>
          </a:p>
          <a:p>
            <a:pPr marL="542925" lvl="2" indent="0">
              <a:buNone/>
            </a:pPr>
            <a:endParaRPr lang="el-GR" sz="1800" dirty="0"/>
          </a:p>
          <a:p>
            <a:pPr lvl="2">
              <a:buFont typeface="Wingdings" panose="05000000000000000000" pitchFamily="2" charset="2"/>
              <a:buChar char="ü"/>
            </a:pPr>
            <a:r>
              <a:rPr lang="el-GR" sz="1800" dirty="0"/>
              <a:t>Η διαδικασία κάλυψης των θέσεων πρέπει να επιταχυνθεί </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11</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687503" y="2108896"/>
            <a:ext cx="6498381"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340627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descr="471665-636167167597190456-16x9.jpg">
            <a:extLst>
              <a:ext uri="{FF2B5EF4-FFF2-40B4-BE49-F238E27FC236}">
                <a16:creationId xmlns:a16="http://schemas.microsoft.com/office/drawing/2014/main" xmlns="" id="{6B410962-74F1-4DA0-96AA-0AA172EAE5A8}"/>
              </a:ext>
            </a:extLst>
          </p:cNvPr>
          <p:cNvPicPr>
            <a:picLocks noGrp="1" noChangeAspect="1"/>
          </p:cNvPicPr>
          <p:nvPr/>
        </p:nvPicPr>
        <p:blipFill>
          <a:blip r:embed="rId3" cstate="print"/>
          <a:stretch>
            <a:fillRect/>
          </a:stretch>
        </p:blipFill>
        <p:spPr>
          <a:xfrm>
            <a:off x="0" y="0"/>
            <a:ext cx="9782826" cy="6371350"/>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3738880"/>
            <a:ext cx="6344992" cy="754829"/>
          </a:xfrm>
        </p:spPr>
        <p:txBody>
          <a:bodyPr rtlCol="0"/>
          <a:lstStyle/>
          <a:p>
            <a:pPr algn="ctr"/>
            <a:r>
              <a:rPr lang="el-GR" dirty="0"/>
              <a:t>Μέθοδοι   &amp;  εργαλεία</a:t>
            </a:r>
            <a:br>
              <a:rPr lang="el-GR" dirty="0"/>
            </a:br>
            <a:endParaRPr lang="el-GR" sz="48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12</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5840892" y="4493710"/>
            <a:ext cx="6344992"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4000" b="1" spc="-300" dirty="0">
                <a:solidFill>
                  <a:schemeClr val="bg1"/>
                </a:solidFill>
                <a:latin typeface="+mj-lt"/>
                <a:ea typeface="+mj-ea"/>
                <a:cs typeface="+mj-cs"/>
              </a:rPr>
              <a:t>επιλογής</a:t>
            </a:r>
          </a:p>
        </p:txBody>
      </p:sp>
    </p:spTree>
    <p:extLst>
      <p:ext uri="{BB962C8B-B14F-4D97-AF65-F5344CB8AC3E}">
        <p14:creationId xmlns:p14="http://schemas.microsoft.com/office/powerpoint/2010/main" xmlns="" val="3609797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63671" y="1096173"/>
            <a:ext cx="5248406" cy="4989877"/>
          </a:xfrm>
        </p:spPr>
        <p:txBody>
          <a:bodyPr rtlCol="0"/>
          <a:lstStyle/>
          <a:p>
            <a:pPr marL="0" indent="0" rtl="0">
              <a:buNone/>
            </a:pPr>
            <a:endParaRPr lang="el-GR" dirty="0"/>
          </a:p>
          <a:p>
            <a:pPr marL="0" indent="0">
              <a:buNone/>
            </a:pPr>
            <a:r>
              <a:rPr lang="el-GR" dirty="0"/>
              <a:t>Τα εργαστήρια συντονίζονται από εξειδικευμένους συμβούλους, πραγματοποιούνται σε ομάδες περιορισμένου αριθμού ατόμων και για το χειμερινό εξάμηνο του ακαδημαϊκού έτους 2015 - 2016, αφορούν στα εξής:</a:t>
            </a:r>
          </a:p>
          <a:p>
            <a:pPr marL="0" indent="0">
              <a:buNone/>
            </a:pPr>
            <a:endParaRPr lang="el-GR" dirty="0"/>
          </a:p>
          <a:p>
            <a:pPr marL="0" indent="0">
              <a:buNone/>
            </a:pPr>
            <a:endParaRPr lang="el-GR" sz="200" dirty="0"/>
          </a:p>
          <a:p>
            <a:pPr marL="0" lvl="0" indent="0">
              <a:buNone/>
            </a:pPr>
            <a:r>
              <a:rPr lang="el-GR" b="1" dirty="0"/>
              <a:t>1)   Στρατηγικές αναζήτησης εργασίας </a:t>
            </a:r>
            <a:r>
              <a:rPr lang="el-GR" dirty="0"/>
              <a:t>(Τρόποι αναζήτησης εργασίας, Βιογραφικό σημείωμα &amp; συνοδευτική επιστολή και συνέντευξη επιλογής προσωπικού) (2 εργαστήρια τρίωρης διάρκειας)</a:t>
            </a:r>
          </a:p>
          <a:p>
            <a:pPr marL="0" lvl="0" indent="0">
              <a:buNone/>
            </a:pPr>
            <a:endParaRPr lang="el-GR" sz="200" dirty="0"/>
          </a:p>
          <a:p>
            <a:pPr marL="0" indent="0">
              <a:buNone/>
            </a:pPr>
            <a:r>
              <a:rPr lang="el-GR" b="1" dirty="0"/>
              <a:t>2)   Διαχείριση άγχους </a:t>
            </a:r>
            <a:r>
              <a:rPr lang="el-GR" dirty="0"/>
              <a:t>στην ακαδημαϊκή και        επαγγελματική μου ζωή (1 εργαστήριο τρίωρης διάρκειας)</a:t>
            </a:r>
          </a:p>
          <a:p>
            <a:pPr marL="0" indent="0">
              <a:buNone/>
            </a:pPr>
            <a:endParaRPr lang="el-GR" sz="200" dirty="0"/>
          </a:p>
          <a:p>
            <a:pPr marL="0" indent="0">
              <a:buNone/>
            </a:pPr>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507418" y="3790373"/>
            <a:ext cx="5678466" cy="985000"/>
          </a:xfrm>
        </p:spPr>
        <p:txBody>
          <a:bodyPr rtlCol="0"/>
          <a:lstStyle/>
          <a:p>
            <a:pPr algn="ctr"/>
            <a:r>
              <a:rPr lang="el-GR" sz="3600" dirty="0"/>
              <a:t>Εργαστήρια Συμβουλευτικής</a:t>
            </a:r>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507418" y="4775374"/>
            <a:ext cx="5678466" cy="985000"/>
          </a:xfrm>
        </p:spPr>
        <p:txBody>
          <a:bodyPr rtlCol="0"/>
          <a:lstStyle/>
          <a:p>
            <a:pPr algn="ctr"/>
            <a:r>
              <a:rPr lang="el-GR" sz="2400" b="1" dirty="0"/>
              <a:t>JOBS CLUB Γραφείου Διασύνδεσης Πανεπιστημίου Πατρών</a:t>
            </a:r>
            <a:endParaRPr lang="el-GR" sz="2400"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13</a:t>
            </a:fld>
            <a:endParaRPr lang="el-GR" dirty="0"/>
          </a:p>
        </p:txBody>
      </p:sp>
      <p:pic>
        <p:nvPicPr>
          <p:cNvPr id="9" name="Εικόνα 8">
            <a:extLst>
              <a:ext uri="{FF2B5EF4-FFF2-40B4-BE49-F238E27FC236}">
                <a16:creationId xmlns:a16="http://schemas.microsoft.com/office/drawing/2014/main" xmlns="" id="{A7958C31-B301-493E-87F5-847968D24E58}"/>
              </a:ext>
            </a:extLst>
          </p:cNvPr>
          <p:cNvPicPr>
            <a:picLocks noChangeAspect="1"/>
          </p:cNvPicPr>
          <p:nvPr/>
        </p:nvPicPr>
        <p:blipFill>
          <a:blip r:embed="rId3"/>
          <a:stretch>
            <a:fillRect/>
          </a:stretch>
        </p:blipFill>
        <p:spPr>
          <a:xfrm>
            <a:off x="6484600" y="-39437"/>
            <a:ext cx="5701284" cy="3842336"/>
          </a:xfrm>
          <a:prstGeom prst="rect">
            <a:avLst/>
          </a:prstGeom>
        </p:spPr>
      </p:pic>
    </p:spTree>
    <p:extLst>
      <p:ext uri="{BB962C8B-B14F-4D97-AF65-F5344CB8AC3E}">
        <p14:creationId xmlns:p14="http://schemas.microsoft.com/office/powerpoint/2010/main" xmlns="" val="346868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descr="Εικόνα που περιέχει κείμενο, άτομο&#10;&#10;Περιγραφή που δημιουργήθηκε αυτόματα">
            <a:extLst>
              <a:ext uri="{FF2B5EF4-FFF2-40B4-BE49-F238E27FC236}">
                <a16:creationId xmlns:a16="http://schemas.microsoft.com/office/drawing/2014/main" xmlns="" id="{7291BFF3-C832-4361-9B37-6A87F265FA0B}"/>
              </a:ext>
            </a:extLst>
          </p:cNvPr>
          <p:cNvPicPr>
            <a:picLocks noChangeAspect="1"/>
          </p:cNvPicPr>
          <p:nvPr/>
        </p:nvPicPr>
        <p:blipFill>
          <a:blip r:embed="rId3"/>
          <a:stretch>
            <a:fillRect/>
          </a:stretch>
        </p:blipFill>
        <p:spPr>
          <a:xfrm>
            <a:off x="0" y="0"/>
            <a:ext cx="5678466" cy="6371350"/>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095999" y="1327758"/>
            <a:ext cx="6090235" cy="791835"/>
          </a:xfrm>
        </p:spPr>
        <p:txBody>
          <a:bodyPr rtlCol="0"/>
          <a:lstStyle/>
          <a:p>
            <a:pPr algn="ctr"/>
            <a:r>
              <a:rPr lang="el-GR" sz="3000" dirty="0"/>
              <a:t>JOBS   CLUB   Γραφείου   Διασύνδεσης Πανεπιστημίου   Πατρών</a:t>
            </a:r>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801530" y="2653467"/>
            <a:ext cx="4678471" cy="3728358"/>
          </a:xfrm>
        </p:spPr>
        <p:txBody>
          <a:bodyPr rtlCol="0"/>
          <a:lstStyle/>
          <a:p>
            <a:pPr marL="0" indent="0">
              <a:buNone/>
            </a:pPr>
            <a:r>
              <a:rPr lang="el-GR" sz="2000" b="1" dirty="0"/>
              <a:t>3 ) Πρόγραμμα συναντήσεων:</a:t>
            </a:r>
          </a:p>
          <a:p>
            <a:pPr marL="0" indent="0">
              <a:buNone/>
            </a:pPr>
            <a:endParaRPr lang="el-GR" sz="400" b="1" dirty="0"/>
          </a:p>
          <a:p>
            <a:pPr>
              <a:buFont typeface="Wingdings" panose="05000000000000000000" pitchFamily="2" charset="2"/>
              <a:buChar char="ü"/>
            </a:pPr>
            <a:r>
              <a:rPr lang="el-GR" i="1" dirty="0"/>
              <a:t>Εργαστήριο 1. </a:t>
            </a:r>
            <a:r>
              <a:rPr lang="el-GR" dirty="0"/>
              <a:t>Στρατηγικές αναζήτησης εργασίας</a:t>
            </a:r>
          </a:p>
          <a:p>
            <a:pPr>
              <a:buFont typeface="Wingdings" panose="05000000000000000000" pitchFamily="2" charset="2"/>
              <a:buChar char="ü"/>
            </a:pPr>
            <a:r>
              <a:rPr lang="el-GR" i="1" dirty="0"/>
              <a:t>Εργαστήριο 2.</a:t>
            </a:r>
            <a:r>
              <a:rPr lang="el-GR" dirty="0"/>
              <a:t> Συμπλήρωση βιογραφικού σημειώματος-Συνέντευξη επιλογής προσωπικού</a:t>
            </a:r>
          </a:p>
          <a:p>
            <a:pPr>
              <a:buFont typeface="Wingdings" panose="05000000000000000000" pitchFamily="2" charset="2"/>
              <a:buChar char="ü"/>
            </a:pPr>
            <a:r>
              <a:rPr lang="el-GR" i="1" dirty="0"/>
              <a:t>Εργαστήριο 3.</a:t>
            </a:r>
            <a:r>
              <a:rPr lang="el-GR" dirty="0"/>
              <a:t>  Το άγχος ως εμπόδιο επίτευξης ακαδημαϊκών και επαγγελματικών στόχων</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14</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6095649" y="2108896"/>
            <a:ext cx="6090235"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129425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0635B39-8CB1-4C26-A29A-2FED18CEE1A0}"/>
              </a:ext>
            </a:extLst>
          </p:cNvPr>
          <p:cNvSpPr txBox="1"/>
          <p:nvPr/>
        </p:nvSpPr>
        <p:spPr>
          <a:xfrm>
            <a:off x="556477" y="285575"/>
            <a:ext cx="10452746" cy="584775"/>
          </a:xfrm>
          <a:prstGeom prst="rect">
            <a:avLst/>
          </a:prstGeom>
          <a:noFill/>
        </p:spPr>
        <p:txBody>
          <a:bodyPr wrap="square" rtlCol="0">
            <a:spAutoFit/>
          </a:bodyPr>
          <a:lstStyle/>
          <a:p>
            <a:r>
              <a:rPr lang="el-GR" sz="3200" b="1" spc="-150" dirty="0">
                <a:solidFill>
                  <a:schemeClr val="accent1">
                    <a:lumMod val="75000"/>
                  </a:schemeClr>
                </a:solidFill>
                <a:latin typeface="+mj-lt"/>
                <a:ea typeface="+mj-ea"/>
                <a:cs typeface="+mj-cs"/>
              </a:rPr>
              <a:t>Μέθοδοι επιλογής</a:t>
            </a:r>
          </a:p>
        </p:txBody>
      </p:sp>
      <p:pic>
        <p:nvPicPr>
          <p:cNvPr id="7" name="Εικόνα 6">
            <a:extLst>
              <a:ext uri="{FF2B5EF4-FFF2-40B4-BE49-F238E27FC236}">
                <a16:creationId xmlns:a16="http://schemas.microsoft.com/office/drawing/2014/main" xmlns="" id="{01E15777-4E5C-4DFE-B172-95A1B152ADB9}"/>
              </a:ext>
            </a:extLst>
          </p:cNvPr>
          <p:cNvPicPr>
            <a:picLocks noChangeAspect="1" noChangeArrowheads="1"/>
          </p:cNvPicPr>
          <p:nvPr/>
        </p:nvPicPr>
        <p:blipFill>
          <a:blip r:embed="rId2" cstate="print"/>
          <a:srcRect/>
          <a:stretch>
            <a:fillRect/>
          </a:stretch>
        </p:blipFill>
        <p:spPr>
          <a:xfrm>
            <a:off x="505216" y="1127342"/>
            <a:ext cx="8162660" cy="5348614"/>
          </a:xfrm>
          <a:prstGeom prst="rect">
            <a:avLst/>
          </a:prstGeom>
          <a:noFill/>
          <a:ln w="9525">
            <a:noFill/>
            <a:miter lim="800000"/>
            <a:headEnd/>
            <a:tailEnd/>
          </a:ln>
        </p:spPr>
      </p:pic>
    </p:spTree>
    <p:extLst>
      <p:ext uri="{BB962C8B-B14F-4D97-AF65-F5344CB8AC3E}">
        <p14:creationId xmlns:p14="http://schemas.microsoft.com/office/powerpoint/2010/main" xmlns="" val="281810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802346" y="2526005"/>
            <a:ext cx="5223352" cy="3726687"/>
          </a:xfrm>
        </p:spPr>
        <p:txBody>
          <a:bodyPr rtlCol="0"/>
          <a:lstStyle/>
          <a:p>
            <a:pPr marL="0" indent="0">
              <a:buNone/>
            </a:pPr>
            <a:r>
              <a:rPr lang="el-GR" sz="2200" b="1" dirty="0"/>
              <a:t>Κρίσιμα χαρακτηριστικά:</a:t>
            </a:r>
          </a:p>
          <a:p>
            <a:pPr marL="0" lvl="0" indent="0">
              <a:buNone/>
            </a:pPr>
            <a:endParaRPr lang="el-GR" sz="2000" b="1" dirty="0"/>
          </a:p>
          <a:p>
            <a:pPr marL="0" lvl="0" indent="0">
              <a:buNone/>
            </a:pPr>
            <a:r>
              <a:rPr lang="el-GR" sz="2000" b="1" dirty="0"/>
              <a:t>Αξιοπιστία: </a:t>
            </a:r>
          </a:p>
          <a:p>
            <a:pPr lvl="2">
              <a:buFont typeface="Wingdings" panose="05000000000000000000" pitchFamily="2" charset="2"/>
              <a:buChar char="ü"/>
            </a:pPr>
            <a:r>
              <a:rPr lang="el-GR" sz="1800" dirty="0"/>
              <a:t>ο βαθμός στον οποίο μια δοκιμασία παράγει το ίδιο αποτέλεσμα κάθε φορά που επαναλαμβάνεται</a:t>
            </a:r>
            <a:endParaRPr lang="el-GR" dirty="0"/>
          </a:p>
          <a:p>
            <a:endParaRPr lang="el-GR" dirty="0"/>
          </a:p>
          <a:p>
            <a:pPr marL="0" indent="0">
              <a:buNone/>
            </a:pPr>
            <a:r>
              <a:rPr lang="el-GR" sz="2000" b="1" dirty="0"/>
              <a:t>Εγκυρότητα: </a:t>
            </a:r>
          </a:p>
          <a:p>
            <a:pPr marL="0" indent="0">
              <a:buNone/>
            </a:pPr>
            <a:endParaRPr lang="el-GR" sz="200" dirty="0"/>
          </a:p>
          <a:p>
            <a:pPr lvl="2">
              <a:buFont typeface="Wingdings" panose="05000000000000000000" pitchFamily="2" charset="2"/>
              <a:buChar char="ü"/>
            </a:pPr>
            <a:r>
              <a:rPr lang="el-GR" sz="1800" dirty="0"/>
              <a:t>ο βαθμός στον οποίο ένα εργαλείο μέτρησης μετρά αυτό που λέει ότι μετρά </a:t>
            </a:r>
          </a:p>
          <a:p>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16</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11" name="Ορθογώνιο 10">
            <a:extLst>
              <a:ext uri="{FF2B5EF4-FFF2-40B4-BE49-F238E27FC236}">
                <a16:creationId xmlns:a16="http://schemas.microsoft.com/office/drawing/2014/main" xmlns="" id="{810BD7D9-D529-40B8-BE92-AA184E025573}"/>
              </a:ext>
            </a:extLst>
          </p:cNvPr>
          <p:cNvSpPr/>
          <p:nvPr/>
        </p:nvSpPr>
        <p:spPr>
          <a:xfrm>
            <a:off x="6701019" y="314561"/>
            <a:ext cx="5223352" cy="397032"/>
          </a:xfrm>
          <a:prstGeom prst="rect">
            <a:avLst/>
          </a:prstGeom>
        </p:spPr>
        <p:txBody>
          <a:bodyPr wrap="square">
            <a:spAutoFit/>
          </a:bodyPr>
          <a:lstStyle/>
          <a:p>
            <a:pPr>
              <a:lnSpc>
                <a:spcPct val="90000"/>
              </a:lnSpc>
              <a:spcBef>
                <a:spcPts val="1000"/>
              </a:spcBef>
            </a:pPr>
            <a:r>
              <a:rPr lang="el-GR" sz="2200" b="1" dirty="0">
                <a:solidFill>
                  <a:schemeClr val="tx1">
                    <a:lumMod val="75000"/>
                    <a:lumOff val="25000"/>
                  </a:schemeClr>
                </a:solidFill>
              </a:rPr>
              <a:t>Το «κλασσικό τρίο»</a:t>
            </a:r>
          </a:p>
        </p:txBody>
      </p:sp>
      <p:sp>
        <p:nvSpPr>
          <p:cNvPr id="2" name="Ορθογώνιο 1">
            <a:extLst>
              <a:ext uri="{FF2B5EF4-FFF2-40B4-BE49-F238E27FC236}">
                <a16:creationId xmlns:a16="http://schemas.microsoft.com/office/drawing/2014/main" xmlns="" id="{F67F5DDF-06A2-4678-BA92-2669538D5F21}"/>
              </a:ext>
            </a:extLst>
          </p:cNvPr>
          <p:cNvSpPr/>
          <p:nvPr/>
        </p:nvSpPr>
        <p:spPr>
          <a:xfrm>
            <a:off x="7225993" y="711593"/>
            <a:ext cx="3612783" cy="1021690"/>
          </a:xfrm>
          <a:prstGeom prst="rect">
            <a:avLst/>
          </a:prstGeom>
        </p:spPr>
        <p:txBody>
          <a:bodyPr wrap="square">
            <a:spAutoFit/>
          </a:bodyPr>
          <a:lstStyle/>
          <a:p>
            <a:pPr marL="342900" lvl="0" indent="-342900">
              <a:lnSpc>
                <a:spcPct val="114000"/>
              </a:lnSpc>
              <a:buFont typeface="Wingdings 2" panose="05020102010507070707" pitchFamily="18" charset="2"/>
              <a:buChar char=""/>
            </a:pPr>
            <a:r>
              <a:rPr lang="el-GR" dirty="0">
                <a:solidFill>
                  <a:schemeClr val="tx1">
                    <a:lumMod val="75000"/>
                    <a:lumOff val="25000"/>
                  </a:schemeClr>
                </a:solidFill>
              </a:rPr>
              <a:t>Αίτηση</a:t>
            </a:r>
          </a:p>
          <a:p>
            <a:pPr marL="342900" lvl="0" indent="-342900">
              <a:lnSpc>
                <a:spcPct val="114000"/>
              </a:lnSpc>
              <a:buFont typeface="Wingdings 2" panose="05020102010507070707" pitchFamily="18" charset="2"/>
              <a:buChar char=""/>
            </a:pPr>
            <a:r>
              <a:rPr lang="el-GR" dirty="0">
                <a:solidFill>
                  <a:schemeClr val="tx1">
                    <a:lumMod val="75000"/>
                    <a:lumOff val="25000"/>
                  </a:schemeClr>
                </a:solidFill>
              </a:rPr>
              <a:t>(Τηλεφωνική) Συνέντευξη</a:t>
            </a:r>
          </a:p>
          <a:p>
            <a:pPr marL="342900" lvl="0" indent="-342900">
              <a:lnSpc>
                <a:spcPct val="114000"/>
              </a:lnSpc>
              <a:buFont typeface="Wingdings 2" panose="05020102010507070707" pitchFamily="18" charset="2"/>
              <a:buChar char=""/>
            </a:pPr>
            <a:r>
              <a:rPr lang="el-GR" dirty="0">
                <a:solidFill>
                  <a:schemeClr val="tx1">
                    <a:lumMod val="75000"/>
                    <a:lumOff val="25000"/>
                  </a:schemeClr>
                </a:solidFill>
              </a:rPr>
              <a:t>Συστάσεις</a:t>
            </a:r>
          </a:p>
        </p:txBody>
      </p:sp>
      <p:pic>
        <p:nvPicPr>
          <p:cNvPr id="10" name="Εικόνα 9">
            <a:extLst>
              <a:ext uri="{FF2B5EF4-FFF2-40B4-BE49-F238E27FC236}">
                <a16:creationId xmlns:a16="http://schemas.microsoft.com/office/drawing/2014/main" xmlns="" id="{BC245152-3932-46AD-8EAF-392A4BD90204}"/>
              </a:ext>
            </a:extLst>
          </p:cNvPr>
          <p:cNvPicPr>
            <a:picLocks noChangeAspect="1"/>
          </p:cNvPicPr>
          <p:nvPr/>
        </p:nvPicPr>
        <p:blipFill>
          <a:blip r:embed="rId3"/>
          <a:stretch>
            <a:fillRect/>
          </a:stretch>
        </p:blipFill>
        <p:spPr>
          <a:xfrm>
            <a:off x="-1" y="6633"/>
            <a:ext cx="5849656" cy="6106067"/>
          </a:xfrm>
          <a:prstGeom prst="rect">
            <a:avLst/>
          </a:prstGeom>
        </p:spPr>
      </p:pic>
      <p:pic>
        <p:nvPicPr>
          <p:cNvPr id="13" name="Εικόνα 12">
            <a:extLst>
              <a:ext uri="{FF2B5EF4-FFF2-40B4-BE49-F238E27FC236}">
                <a16:creationId xmlns:a16="http://schemas.microsoft.com/office/drawing/2014/main" xmlns="" id="{519834C5-1B81-4A56-98D1-181DBF0B9607}"/>
              </a:ext>
            </a:extLst>
          </p:cNvPr>
          <p:cNvPicPr>
            <a:picLocks noChangeAspect="1"/>
          </p:cNvPicPr>
          <p:nvPr/>
        </p:nvPicPr>
        <p:blipFill>
          <a:blip r:embed="rId4"/>
          <a:stretch>
            <a:fillRect/>
          </a:stretch>
        </p:blipFill>
        <p:spPr>
          <a:xfrm>
            <a:off x="3755" y="0"/>
            <a:ext cx="5849656" cy="6505418"/>
          </a:xfrm>
          <a:prstGeom prst="rect">
            <a:avLst/>
          </a:prstGeom>
        </p:spPr>
      </p:pic>
      <p:sp>
        <p:nvSpPr>
          <p:cNvPr id="14" name="TextBox 13">
            <a:extLst>
              <a:ext uri="{FF2B5EF4-FFF2-40B4-BE49-F238E27FC236}">
                <a16:creationId xmlns:a16="http://schemas.microsoft.com/office/drawing/2014/main" xmlns="" id="{E86289B3-8106-4F23-A236-498167D7A235}"/>
              </a:ext>
            </a:extLst>
          </p:cNvPr>
          <p:cNvSpPr txBox="1"/>
          <p:nvPr/>
        </p:nvSpPr>
        <p:spPr>
          <a:xfrm>
            <a:off x="-8771" y="6012493"/>
            <a:ext cx="5958634" cy="505451"/>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548943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82312" y="786141"/>
            <a:ext cx="4540833" cy="4836765"/>
          </a:xfrm>
        </p:spPr>
        <p:txBody>
          <a:bodyPr rtlCol="0"/>
          <a:lstStyle/>
          <a:p>
            <a:pPr marL="0" indent="0" rtl="0">
              <a:buNone/>
            </a:pPr>
            <a:endParaRPr lang="el-GR" dirty="0"/>
          </a:p>
          <a:p>
            <a:pPr lvl="0">
              <a:buFont typeface="Wingdings" panose="05000000000000000000" pitchFamily="2" charset="2"/>
              <a:buChar char="Ø"/>
            </a:pPr>
            <a:r>
              <a:rPr lang="el-GR" sz="2000" dirty="0"/>
              <a:t>Η αίτηση παρέχει μια δομημένη βάση για τη συλλογή των πληροφοριών που ενδιαφέρουν την οργάνωση</a:t>
            </a:r>
          </a:p>
          <a:p>
            <a:pPr marL="0" lvl="0" indent="0">
              <a:buNone/>
            </a:pPr>
            <a:endParaRPr lang="el-GR" sz="400" dirty="0"/>
          </a:p>
          <a:p>
            <a:pPr lvl="2"/>
            <a:r>
              <a:rPr lang="el-GR" sz="1800" dirty="0"/>
              <a:t>Πληροφορίες που ενδιαφέρουν την οργάνωση μπορεί να παραληφθούν σε ένα βιογραφικό σημείωμα γιατί μπορεί να μην ευνοούν τον υποψήφιο</a:t>
            </a:r>
          </a:p>
          <a:p>
            <a:pPr marL="266700" lvl="1" indent="0">
              <a:buNone/>
            </a:pPr>
            <a:endParaRPr lang="el-GR" dirty="0"/>
          </a:p>
          <a:p>
            <a:pPr marL="266700" lvl="1" indent="0">
              <a:buNone/>
            </a:pPr>
            <a:endParaRPr lang="el-GR" dirty="0"/>
          </a:p>
          <a:p>
            <a:pPr lvl="0">
              <a:buFont typeface="Wingdings" panose="05000000000000000000" pitchFamily="2" charset="2"/>
              <a:buChar char="Ø"/>
            </a:pPr>
            <a:r>
              <a:rPr lang="el-GR" sz="2000" dirty="0"/>
              <a:t>Όλοι οι υποψήφιοι θα συμπληρώσουν τα ίδια πεδία </a:t>
            </a:r>
          </a:p>
          <a:p>
            <a:pPr marL="452628" indent="-342900">
              <a:buFont typeface="+mj-lt"/>
              <a:buAutoNum type="arabicPeriod"/>
              <a:defRPr/>
            </a:pPr>
            <a:endParaRPr lang="el-GR"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814159" y="4575661"/>
            <a:ext cx="5396776" cy="826936"/>
          </a:xfrm>
        </p:spPr>
        <p:txBody>
          <a:bodyPr rtlCol="0"/>
          <a:lstStyle/>
          <a:p>
            <a:pPr algn="ctr"/>
            <a:r>
              <a:rPr lang="el-GR" sz="3600" b="1" dirty="0"/>
              <a:t>Αίτηση ή/και Βιογραφικό</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17</a:t>
            </a:fld>
            <a:endParaRPr lang="el-GR" dirty="0"/>
          </a:p>
        </p:txBody>
      </p:sp>
      <p:pic>
        <p:nvPicPr>
          <p:cNvPr id="10" name="Εικόνα 9">
            <a:extLst>
              <a:ext uri="{FF2B5EF4-FFF2-40B4-BE49-F238E27FC236}">
                <a16:creationId xmlns:a16="http://schemas.microsoft.com/office/drawing/2014/main" xmlns="" id="{592C714A-61B7-4A2A-8207-DB4B1A195782}"/>
              </a:ext>
            </a:extLst>
          </p:cNvPr>
          <p:cNvPicPr/>
          <p:nvPr/>
        </p:nvPicPr>
        <p:blipFill>
          <a:blip r:embed="rId3" cstate="print"/>
          <a:stretch>
            <a:fillRect/>
          </a:stretch>
        </p:blipFill>
        <p:spPr>
          <a:xfrm>
            <a:off x="6789107" y="-1"/>
            <a:ext cx="5419154" cy="4613239"/>
          </a:xfrm>
          <a:prstGeom prst="rect">
            <a:avLst/>
          </a:prstGeom>
        </p:spPr>
      </p:pic>
    </p:spTree>
    <p:extLst>
      <p:ext uri="{BB962C8B-B14F-4D97-AF65-F5344CB8AC3E}">
        <p14:creationId xmlns:p14="http://schemas.microsoft.com/office/powerpoint/2010/main" xmlns="" val="419797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212953" y="2679477"/>
            <a:ext cx="5198286" cy="3442381"/>
          </a:xfrm>
        </p:spPr>
        <p:txBody>
          <a:bodyPr rtlCol="0"/>
          <a:lstStyle/>
          <a:p>
            <a:r>
              <a:rPr lang="el-GR" sz="2000" dirty="0"/>
              <a:t>Τεστ νοητικών ικανοτήτων </a:t>
            </a:r>
          </a:p>
          <a:p>
            <a:pPr marL="0" indent="0">
              <a:buNone/>
            </a:pPr>
            <a:endParaRPr lang="el-GR" sz="200" dirty="0"/>
          </a:p>
          <a:p>
            <a:r>
              <a:rPr lang="el-GR" sz="2000" dirty="0"/>
              <a:t> Τεστ κινητικών και σωματικών ικανοτήτων</a:t>
            </a:r>
          </a:p>
          <a:p>
            <a:pPr marL="0" indent="0">
              <a:buNone/>
            </a:pPr>
            <a:endParaRPr lang="el-GR" sz="200" dirty="0"/>
          </a:p>
          <a:p>
            <a:r>
              <a:rPr lang="el-GR" sz="2000" dirty="0"/>
              <a:t> Τεστ προσωπικότητας </a:t>
            </a:r>
          </a:p>
          <a:p>
            <a:pPr marL="0" indent="0">
              <a:buNone/>
            </a:pPr>
            <a:endParaRPr lang="el-GR" sz="200" dirty="0"/>
          </a:p>
          <a:p>
            <a:r>
              <a:rPr lang="el-GR" sz="2000" dirty="0"/>
              <a:t> Κατάλογοι ενδιαφερόντων</a:t>
            </a:r>
          </a:p>
          <a:p>
            <a:pPr marL="0" indent="0">
              <a:buNone/>
            </a:pPr>
            <a:endParaRPr lang="el-GR" sz="200" dirty="0"/>
          </a:p>
          <a:p>
            <a:r>
              <a:rPr lang="el-GR" sz="2000" dirty="0"/>
              <a:t> Τεστ επιτευγμάτων </a:t>
            </a:r>
          </a:p>
          <a:p>
            <a:pPr marL="0" indent="0">
              <a:buNone/>
            </a:pPr>
            <a:endParaRPr lang="el-GR" sz="200" dirty="0"/>
          </a:p>
          <a:p>
            <a:r>
              <a:rPr lang="el-GR" sz="2000" dirty="0"/>
              <a:t>Τεστ μέσω υπολογιστή </a:t>
            </a:r>
          </a:p>
          <a:p>
            <a:pPr marL="0" indent="0">
              <a:buNone/>
            </a:pPr>
            <a:endParaRPr lang="el-GR" sz="2000"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5682642" y="2851549"/>
            <a:ext cx="0" cy="344238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7" name="Θέση κειμένου 6">
            <a:extLst>
              <a:ext uri="{FF2B5EF4-FFF2-40B4-BE49-F238E27FC236}">
                <a16:creationId xmlns:a16="http://schemas.microsoft.com/office/drawing/2014/main" xmlns="" id="{26A87885-D672-4CF9-A78D-CFE98385B03A}"/>
              </a:ext>
            </a:extLst>
          </p:cNvPr>
          <p:cNvSpPr>
            <a:spLocks noGrp="1"/>
          </p:cNvSpPr>
          <p:nvPr>
            <p:ph type="body" sz="quarter" idx="12"/>
          </p:nvPr>
        </p:nvSpPr>
        <p:spPr>
          <a:xfrm>
            <a:off x="6096000" y="2486344"/>
            <a:ext cx="5945677" cy="3716388"/>
          </a:xfrm>
        </p:spPr>
        <p:txBody>
          <a:bodyPr vert="horz" lIns="0" tIns="0" rIns="0" bIns="0" rtlCol="0">
            <a:noAutofit/>
          </a:bodyPr>
          <a:lstStyle/>
          <a:p>
            <a:pPr marL="0" indent="0">
              <a:buNone/>
            </a:pPr>
            <a:endParaRPr lang="el-GR" sz="200" dirty="0"/>
          </a:p>
          <a:p>
            <a:r>
              <a:rPr lang="el-GR" sz="2000" dirty="0"/>
              <a:t>Εξετάσεις μέσω διαδικτύου</a:t>
            </a:r>
          </a:p>
          <a:p>
            <a:pPr marL="0" indent="0">
              <a:buNone/>
            </a:pPr>
            <a:endParaRPr lang="el-GR" sz="200" dirty="0"/>
          </a:p>
          <a:p>
            <a:r>
              <a:rPr lang="el-GR" sz="2000" dirty="0"/>
              <a:t> Τεστ μέσω υπολογιστή </a:t>
            </a:r>
          </a:p>
          <a:p>
            <a:pPr marL="0" indent="0">
              <a:buNone/>
            </a:pPr>
            <a:endParaRPr lang="el-GR" sz="200" dirty="0"/>
          </a:p>
          <a:p>
            <a:r>
              <a:rPr lang="el-GR" sz="2000" dirty="0"/>
              <a:t>Εξετάσεις μέσω διαδικτύου</a:t>
            </a:r>
          </a:p>
          <a:p>
            <a:pPr marL="0" indent="0">
              <a:buNone/>
            </a:pPr>
            <a:endParaRPr lang="el-GR" sz="200" dirty="0"/>
          </a:p>
          <a:p>
            <a:r>
              <a:rPr lang="el-GR" sz="2000" dirty="0"/>
              <a:t>Τεστ δείγματος έργου και τεστ προσομοίωσης</a:t>
            </a:r>
          </a:p>
          <a:p>
            <a:pPr marL="0" indent="0">
              <a:buNone/>
            </a:pPr>
            <a:endParaRPr lang="el-GR" sz="200" dirty="0"/>
          </a:p>
          <a:p>
            <a:pPr lvl="3">
              <a:buFont typeface="Wingdings" panose="05000000000000000000" pitchFamily="2" charset="2"/>
              <a:buChar char="ü"/>
            </a:pPr>
            <a:r>
              <a:rPr lang="el-GR" sz="1800" dirty="0"/>
              <a:t>Δείγματα έργου</a:t>
            </a:r>
          </a:p>
          <a:p>
            <a:pPr marL="809625" lvl="3" indent="0">
              <a:buNone/>
            </a:pPr>
            <a:endParaRPr lang="el-GR" sz="200" dirty="0"/>
          </a:p>
          <a:p>
            <a:pPr lvl="3">
              <a:buFont typeface="Wingdings" panose="05000000000000000000" pitchFamily="2" charset="2"/>
              <a:buChar char="ü"/>
            </a:pPr>
            <a:r>
              <a:rPr lang="el-GR" sz="1800" dirty="0"/>
              <a:t>Κέντρα αξιολόγησης μάνατζερ </a:t>
            </a:r>
          </a:p>
          <a:p>
            <a:pPr marL="809625" lvl="3" indent="0">
              <a:buNone/>
            </a:pPr>
            <a:endParaRPr lang="el-GR" sz="200" dirty="0"/>
          </a:p>
          <a:p>
            <a:pPr lvl="3">
              <a:buFont typeface="Wingdings" panose="05000000000000000000" pitchFamily="2" charset="2"/>
              <a:buChar char="ü"/>
            </a:pPr>
            <a:r>
              <a:rPr lang="el-GR" sz="1800" dirty="0"/>
              <a:t>Τεστ αξιολόγησης κρίσης καταστάσεων </a:t>
            </a:r>
          </a:p>
          <a:p>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18</a:t>
            </a:fld>
            <a:endParaRPr lang="el-GR" dirty="0"/>
          </a:p>
        </p:txBody>
      </p:sp>
      <p:sp>
        <p:nvSpPr>
          <p:cNvPr id="18" name="TextBox 17">
            <a:extLst>
              <a:ext uri="{FF2B5EF4-FFF2-40B4-BE49-F238E27FC236}">
                <a16:creationId xmlns:a16="http://schemas.microsoft.com/office/drawing/2014/main" xmlns="" id="{E38AF9E9-1B87-429B-BFDF-ADD788F7EC10}"/>
              </a:ext>
            </a:extLst>
          </p:cNvPr>
          <p:cNvSpPr txBox="1"/>
          <p:nvPr/>
        </p:nvSpPr>
        <p:spPr>
          <a:xfrm>
            <a:off x="10509337" y="6213762"/>
            <a:ext cx="1052186" cy="596865"/>
          </a:xfrm>
          <a:prstGeom prst="rect">
            <a:avLst/>
          </a:prstGeom>
          <a:solidFill>
            <a:schemeClr val="bg1"/>
          </a:solidFill>
        </p:spPr>
        <p:txBody>
          <a:bodyPr wrap="square" rtlCol="0">
            <a:spAutoFit/>
          </a:bodyPr>
          <a:lstStyle/>
          <a:p>
            <a:endParaRPr lang="el-GR" dirty="0"/>
          </a:p>
        </p:txBody>
      </p:sp>
      <p:sp>
        <p:nvSpPr>
          <p:cNvPr id="14" name="Τίτλος 1">
            <a:extLst>
              <a:ext uri="{FF2B5EF4-FFF2-40B4-BE49-F238E27FC236}">
                <a16:creationId xmlns:a16="http://schemas.microsoft.com/office/drawing/2014/main" xmlns="" id="{B1DC1BF7-7BD6-41D4-BD62-1CDE6774CBAB}"/>
              </a:ext>
            </a:extLst>
          </p:cNvPr>
          <p:cNvSpPr>
            <a:spLocks noGrp="1"/>
          </p:cNvSpPr>
          <p:nvPr>
            <p:ph type="title"/>
          </p:nvPr>
        </p:nvSpPr>
        <p:spPr>
          <a:xfrm>
            <a:off x="432000" y="502768"/>
            <a:ext cx="11340000" cy="432000"/>
          </a:xfrm>
        </p:spPr>
        <p:txBody>
          <a:bodyPr rtlCol="0"/>
          <a:lstStyle/>
          <a:p>
            <a:r>
              <a:rPr lang="el-GR" dirty="0"/>
              <a:t>Η Χρήση των Τεστ</a:t>
            </a:r>
          </a:p>
        </p:txBody>
      </p:sp>
      <p:sp>
        <p:nvSpPr>
          <p:cNvPr id="16" name="Ορθογώνιο 15">
            <a:extLst>
              <a:ext uri="{FF2B5EF4-FFF2-40B4-BE49-F238E27FC236}">
                <a16:creationId xmlns:a16="http://schemas.microsoft.com/office/drawing/2014/main" xmlns="" id="{DAB688FF-7D5C-41FA-91AA-B6361C5B98E1}"/>
              </a:ext>
            </a:extLst>
          </p:cNvPr>
          <p:cNvSpPr/>
          <p:nvPr/>
        </p:nvSpPr>
        <p:spPr>
          <a:xfrm>
            <a:off x="368553" y="1108646"/>
            <a:ext cx="5731569" cy="424732"/>
          </a:xfrm>
          <a:prstGeom prst="rect">
            <a:avLst/>
          </a:prstGeom>
        </p:spPr>
        <p:txBody>
          <a:bodyPr wrap="none">
            <a:spAutoFit/>
          </a:bodyPr>
          <a:lstStyle/>
          <a:p>
            <a:pPr>
              <a:lnSpc>
                <a:spcPct val="90000"/>
              </a:lnSpc>
              <a:spcBef>
                <a:spcPts val="1000"/>
              </a:spcBef>
            </a:pPr>
            <a:r>
              <a:rPr lang="el-GR" sz="2400" dirty="0">
                <a:solidFill>
                  <a:schemeClr val="tx1">
                    <a:lumMod val="75000"/>
                    <a:lumOff val="25000"/>
                  </a:schemeClr>
                </a:solidFill>
              </a:rPr>
              <a:t>Ποια Τεστ Χρησιμοποιούνται στην Πράξη:</a:t>
            </a:r>
          </a:p>
        </p:txBody>
      </p:sp>
    </p:spTree>
    <p:extLst>
      <p:ext uri="{BB962C8B-B14F-4D97-AF65-F5344CB8AC3E}">
        <p14:creationId xmlns:p14="http://schemas.microsoft.com/office/powerpoint/2010/main" xmlns="" val="145362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τοποθέτηση, εσωτερικό, πίνακας&#10;&#10;Περιγραφή που δημιουργήθηκε αυτόματα">
            <a:extLst>
              <a:ext uri="{FF2B5EF4-FFF2-40B4-BE49-F238E27FC236}">
                <a16:creationId xmlns:a16="http://schemas.microsoft.com/office/drawing/2014/main" xmlns="" id="{05252F21-982A-4262-A9DE-826BA1E0A440}"/>
              </a:ext>
            </a:extLst>
          </p:cNvPr>
          <p:cNvPicPr>
            <a:picLocks noChangeAspect="1"/>
          </p:cNvPicPr>
          <p:nvPr/>
        </p:nvPicPr>
        <p:blipFill>
          <a:blip r:embed="rId3"/>
          <a:stretch>
            <a:fillRect/>
          </a:stretch>
        </p:blipFill>
        <p:spPr>
          <a:xfrm>
            <a:off x="0" y="0"/>
            <a:ext cx="5523975" cy="6062245"/>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549382" y="1352811"/>
            <a:ext cx="6636853" cy="766782"/>
          </a:xfrm>
        </p:spPr>
        <p:txBody>
          <a:bodyPr rtlCol="0"/>
          <a:lstStyle/>
          <a:p>
            <a:pPr algn="ctr"/>
            <a:r>
              <a:rPr lang="el-GR" dirty="0"/>
              <a:t>Τεστ   Ικανοτήτων   (1)</a:t>
            </a:r>
            <a:endParaRPr lang="en-US" sz="3400"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999968" y="2805830"/>
            <a:ext cx="5632716" cy="3728358"/>
          </a:xfrm>
        </p:spPr>
        <p:txBody>
          <a:bodyPr rtlCol="0"/>
          <a:lstStyle/>
          <a:p>
            <a:pPr lvl="2">
              <a:buFont typeface="Wingdings" panose="05000000000000000000" pitchFamily="2" charset="2"/>
              <a:buChar char="ü"/>
            </a:pPr>
            <a:r>
              <a:rPr lang="el-GR" sz="2000" b="1" dirty="0"/>
              <a:t>Τεστ γνωστικών ικανοτήτων: </a:t>
            </a:r>
            <a:r>
              <a:rPr lang="el-GR" sz="1800" dirty="0"/>
              <a:t>μετρούν την ικανότητα του ατόμου να σκέφτεται, τη μνήμη, τη λογική, την ικανότητα προφορικής επικοινωνίας, τη μαθηματική ικανότητα</a:t>
            </a:r>
          </a:p>
          <a:p>
            <a:pPr marL="533400" lvl="2" indent="0">
              <a:buNone/>
            </a:pPr>
            <a:endParaRPr lang="el-GR" sz="1800" dirty="0"/>
          </a:p>
          <a:p>
            <a:pPr lvl="2">
              <a:buFont typeface="Wingdings" panose="05000000000000000000" pitchFamily="2" charset="2"/>
              <a:buChar char="ü"/>
            </a:pPr>
            <a:r>
              <a:rPr lang="el-GR" sz="2000" b="1" dirty="0"/>
              <a:t>Τεστ φυσικών ικανοτήτων: </a:t>
            </a:r>
            <a:r>
              <a:rPr lang="el-GR" sz="1800" dirty="0"/>
              <a:t>δύναμη, αντοχή, κίνηση, ταχύτητα, κ.λπ. </a:t>
            </a:r>
          </a:p>
          <a:p>
            <a:pPr marL="542925" lvl="2" indent="0">
              <a:buNone/>
            </a:pPr>
            <a:endParaRPr lang="el-GR" sz="1800" dirty="0"/>
          </a:p>
          <a:p>
            <a:pPr lvl="2">
              <a:buFont typeface="Wingdings" panose="05000000000000000000" pitchFamily="2" charset="2"/>
              <a:buChar char="ü"/>
            </a:pPr>
            <a:r>
              <a:rPr lang="el-GR" sz="2000" b="1" dirty="0"/>
              <a:t>Ψυχοκινητικές δοκιμασίες: </a:t>
            </a:r>
            <a:r>
              <a:rPr lang="el-GR" sz="1800" dirty="0"/>
              <a:t>συντονισμός άκρων, χεριού-ματιών, κλπ. </a:t>
            </a:r>
          </a:p>
          <a:p>
            <a:pPr marL="109538" indent="0">
              <a:buNone/>
            </a:pPr>
            <a:endParaRPr lang="el-GR" sz="24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19</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687503" y="2108896"/>
            <a:ext cx="6498381"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180023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25468" y="814192"/>
            <a:ext cx="5123147" cy="5600854"/>
          </a:xfrm>
        </p:spPr>
        <p:txBody>
          <a:bodyPr rtlCol="0"/>
          <a:lstStyle/>
          <a:p>
            <a:pPr marL="0" indent="0" algn="ctr">
              <a:buNone/>
            </a:pPr>
            <a:r>
              <a:rPr lang="el-GR" sz="2400" b="1" dirty="0"/>
              <a:t>Επιλογή Εργαζομένων</a:t>
            </a:r>
          </a:p>
          <a:p>
            <a:pPr marL="0" indent="0" rtl="0">
              <a:buNone/>
            </a:pPr>
            <a:endParaRPr lang="el-GR" dirty="0"/>
          </a:p>
          <a:p>
            <a:pPr>
              <a:buFont typeface="Wingdings" panose="05000000000000000000" pitchFamily="2" charset="2"/>
              <a:buChar char="ü"/>
            </a:pPr>
            <a:r>
              <a:rPr lang="el-GR" dirty="0"/>
              <a:t>Η διαδικασία μέσω της οποίας επιλέγονται τα άτομα που είναι κατάλληλα για την κάλυψη κενών ή νέων θέσεων εργασίας σε μία οργάνωση.</a:t>
            </a:r>
          </a:p>
          <a:p>
            <a:pPr marL="0" indent="0">
              <a:buNone/>
            </a:pPr>
            <a:endParaRPr lang="el-GR" sz="600" dirty="0"/>
          </a:p>
          <a:p>
            <a:pPr>
              <a:buFont typeface="Wingdings" panose="05000000000000000000" pitchFamily="2" charset="2"/>
              <a:buChar char="ü"/>
            </a:pPr>
            <a:r>
              <a:rPr lang="el-GR" dirty="0"/>
              <a:t>Η διαδικασία λήψης απόφασης για το ποιος υποψήφιος θα τοποθετηθεί σε μια θέση.</a:t>
            </a:r>
          </a:p>
          <a:p>
            <a:pPr marL="0" indent="0">
              <a:buNone/>
            </a:pPr>
            <a:endParaRPr lang="el-GR" sz="600" dirty="0"/>
          </a:p>
          <a:p>
            <a:pPr>
              <a:buFont typeface="Wingdings" panose="05000000000000000000" pitchFamily="2" charset="2"/>
              <a:buChar char="ü"/>
            </a:pPr>
            <a:r>
              <a:rPr lang="el-GR" dirty="0"/>
              <a:t>Πρόκειται για το σύνολο ενεργειών που αφορούν τη συγκέντρωση και αξιολόγηση πληροφοριών για κάθε υποψήφιο, ώστε να ληφθεί απόφαση για το ποιος θα επιλεγεί.</a:t>
            </a:r>
          </a:p>
          <a:p>
            <a:pPr marL="395478" lvl="1" indent="-285750">
              <a:spcBef>
                <a:spcPts val="1000"/>
              </a:spcBef>
              <a:defRPr/>
            </a:pPr>
            <a:endParaRPr lang="el-GR" sz="1800"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141994" y="3948658"/>
            <a:ext cx="6043890" cy="826936"/>
          </a:xfrm>
        </p:spPr>
        <p:txBody>
          <a:bodyPr rtlCol="0"/>
          <a:lstStyle/>
          <a:p>
            <a:pPr algn="ctr"/>
            <a:r>
              <a:rPr lang="el-GR" sz="3400" b="1" dirty="0"/>
              <a:t>Επιλογή εργαζομένων</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a:t>
            </a:fld>
            <a:endParaRPr lang="el-GR" dirty="0"/>
          </a:p>
        </p:txBody>
      </p:sp>
      <p:pic>
        <p:nvPicPr>
          <p:cNvPr id="12" name="Εικόνα 11">
            <a:extLst>
              <a:ext uri="{FF2B5EF4-FFF2-40B4-BE49-F238E27FC236}">
                <a16:creationId xmlns:a16="http://schemas.microsoft.com/office/drawing/2014/main" xmlns="" id="{EFF6CFE2-C76B-4E7D-8141-331AA6270B2C}"/>
              </a:ext>
            </a:extLst>
          </p:cNvPr>
          <p:cNvPicPr>
            <a:picLocks noChangeAspect="1"/>
          </p:cNvPicPr>
          <p:nvPr/>
        </p:nvPicPr>
        <p:blipFill>
          <a:blip r:embed="rId3"/>
          <a:stretch>
            <a:fillRect/>
          </a:stretch>
        </p:blipFill>
        <p:spPr>
          <a:xfrm>
            <a:off x="6141994" y="15829"/>
            <a:ext cx="6050006" cy="3795043"/>
          </a:xfrm>
          <a:prstGeom prst="rect">
            <a:avLst/>
          </a:prstGeom>
        </p:spPr>
      </p:pic>
    </p:spTree>
    <p:extLst>
      <p:ext uri="{BB962C8B-B14F-4D97-AF65-F5344CB8AC3E}">
        <p14:creationId xmlns:p14="http://schemas.microsoft.com/office/powerpoint/2010/main" xmlns="" val="313844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20</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descr="ukcat_abstract-reasoning-sample.png">
            <a:extLst>
              <a:ext uri="{FF2B5EF4-FFF2-40B4-BE49-F238E27FC236}">
                <a16:creationId xmlns:a16="http://schemas.microsoft.com/office/drawing/2014/main" xmlns="" id="{80F5F089-02B7-4D5D-BC1D-CB7069ADDC21}"/>
              </a:ext>
            </a:extLst>
          </p:cNvPr>
          <p:cNvPicPr>
            <a:picLocks noChangeAspect="1"/>
          </p:cNvPicPr>
          <p:nvPr/>
        </p:nvPicPr>
        <p:blipFill>
          <a:blip r:embed="rId3" cstate="print"/>
          <a:stretch>
            <a:fillRect/>
          </a:stretch>
        </p:blipFill>
        <p:spPr>
          <a:xfrm>
            <a:off x="2507116" y="732066"/>
            <a:ext cx="7177768" cy="5393867"/>
          </a:xfrm>
          <a:prstGeom prst="rect">
            <a:avLst/>
          </a:prstGeom>
        </p:spPr>
      </p:pic>
    </p:spTree>
    <p:extLst>
      <p:ext uri="{BB962C8B-B14F-4D97-AF65-F5344CB8AC3E}">
        <p14:creationId xmlns:p14="http://schemas.microsoft.com/office/powerpoint/2010/main" xmlns="" val="169283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82311" y="1486605"/>
            <a:ext cx="5292395" cy="4836765"/>
          </a:xfrm>
        </p:spPr>
        <p:txBody>
          <a:bodyPr rtlCol="0"/>
          <a:lstStyle/>
          <a:p>
            <a:pPr marL="0" indent="0" rtl="0">
              <a:buNone/>
            </a:pPr>
            <a:endParaRPr lang="el-GR" dirty="0"/>
          </a:p>
          <a:p>
            <a:pPr marL="0" indent="0">
              <a:buNone/>
            </a:pPr>
            <a:r>
              <a:rPr lang="el-GR" sz="2200" b="1" dirty="0"/>
              <a:t>Δείγμα Έργου</a:t>
            </a:r>
          </a:p>
          <a:p>
            <a:pPr marL="0" indent="0">
              <a:buNone/>
            </a:pPr>
            <a:endParaRPr lang="el-GR" dirty="0"/>
          </a:p>
          <a:p>
            <a:pPr>
              <a:buFont typeface="Wingdings" panose="05000000000000000000" pitchFamily="2" charset="2"/>
              <a:buChar char="Ø"/>
            </a:pPr>
            <a:r>
              <a:rPr lang="el-GR" dirty="0"/>
              <a:t>Ο υποψήφιος καλείται να εκτελέσει κάποια εργασία (προσομοίωση) που έχει άμεση σχέση με τη θέση για την οποία είναι υποψήφιος </a:t>
            </a:r>
          </a:p>
          <a:p>
            <a:pPr marL="0" indent="0">
              <a:buNone/>
            </a:pPr>
            <a:endParaRPr lang="el-GR" dirty="0"/>
          </a:p>
          <a:p>
            <a:pPr lvl="0">
              <a:buFont typeface="Wingdings" panose="05000000000000000000" pitchFamily="2" charset="2"/>
              <a:buChar char="Ø"/>
            </a:pPr>
            <a:r>
              <a:rPr lang="el-GR" dirty="0"/>
              <a:t>Υψηλή εγκυρότητα, μεγάλο κόστος </a:t>
            </a:r>
          </a:p>
          <a:p>
            <a:pPr lvl="0">
              <a:buFont typeface="Wingdings" panose="05000000000000000000" pitchFamily="2" charset="2"/>
              <a:buChar char="Ø"/>
            </a:pPr>
            <a:endParaRPr lang="el-GR" dirty="0"/>
          </a:p>
          <a:p>
            <a:pPr lvl="0">
              <a:buFont typeface="Wingdings" panose="05000000000000000000" pitchFamily="2" charset="2"/>
              <a:buChar char="Ø"/>
            </a:pPr>
            <a:r>
              <a:rPr lang="el-GR" dirty="0"/>
              <a:t>Μορφή και στόχος</a:t>
            </a:r>
          </a:p>
          <a:p>
            <a:pPr marL="0" lvl="0" indent="0">
              <a:buNone/>
            </a:pPr>
            <a:endParaRPr lang="el-GR" sz="100" dirty="0"/>
          </a:p>
          <a:p>
            <a:pPr lvl="1"/>
            <a:r>
              <a:rPr lang="el-GR" sz="1800" dirty="0"/>
              <a:t>Τεστ εισερχόμενων  </a:t>
            </a:r>
          </a:p>
          <a:p>
            <a:pPr lvl="1"/>
            <a:r>
              <a:rPr lang="el-GR" sz="1800" dirty="0"/>
              <a:t>Ατομική ή ομαδική λήψη αποφάσεων</a:t>
            </a:r>
          </a:p>
          <a:p>
            <a:pPr marL="266700" lvl="1" indent="0">
              <a:buNone/>
            </a:pPr>
            <a:endParaRPr lang="el-GR" sz="100" dirty="0"/>
          </a:p>
          <a:p>
            <a:pPr lvl="2">
              <a:buFont typeface="Wingdings" panose="05000000000000000000" pitchFamily="2" charset="2"/>
              <a:buChar char="ü"/>
            </a:pPr>
            <a:r>
              <a:rPr lang="el-GR" sz="1700" dirty="0"/>
              <a:t>π.χ. να επιλύει προβλήματα, να θέτει προτεραιότητες σε ένα πλήθος εργασιών, να συνεργάζεται </a:t>
            </a:r>
          </a:p>
          <a:p>
            <a:pPr marL="452628" indent="-342900">
              <a:buFont typeface="+mj-lt"/>
              <a:buAutoNum type="arabicPeriod"/>
              <a:defRPr/>
            </a:pPr>
            <a:endParaRPr lang="el-GR"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439715" y="4199881"/>
            <a:ext cx="5771220" cy="826936"/>
          </a:xfrm>
        </p:spPr>
        <p:txBody>
          <a:bodyPr rtlCol="0"/>
          <a:lstStyle/>
          <a:p>
            <a:pPr algn="ctr"/>
            <a:r>
              <a:rPr lang="el-GR" sz="3600" b="1" dirty="0"/>
              <a:t>Τεστ Ικανοτήτων (2)</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21</a:t>
            </a:fld>
            <a:endParaRPr lang="el-GR" dirty="0"/>
          </a:p>
        </p:txBody>
      </p:sp>
      <p:pic>
        <p:nvPicPr>
          <p:cNvPr id="9" name="Εικόνα 8" descr="Εικόνα που περιέχει αντικείμενο, ρολόι&#10;&#10;Περιγραφή που δημιουργήθηκε αυτόματα">
            <a:extLst>
              <a:ext uri="{FF2B5EF4-FFF2-40B4-BE49-F238E27FC236}">
                <a16:creationId xmlns:a16="http://schemas.microsoft.com/office/drawing/2014/main" xmlns="" id="{21C6347A-0952-4DAD-815D-1017CBF7AC19}"/>
              </a:ext>
            </a:extLst>
          </p:cNvPr>
          <p:cNvPicPr>
            <a:picLocks noChangeAspect="1"/>
          </p:cNvPicPr>
          <p:nvPr/>
        </p:nvPicPr>
        <p:blipFill>
          <a:blip r:embed="rId3"/>
          <a:stretch>
            <a:fillRect/>
          </a:stretch>
        </p:blipFill>
        <p:spPr>
          <a:xfrm>
            <a:off x="6438378" y="-13005"/>
            <a:ext cx="5771220" cy="4209224"/>
          </a:xfrm>
          <a:prstGeom prst="rect">
            <a:avLst/>
          </a:prstGeom>
        </p:spPr>
      </p:pic>
    </p:spTree>
    <p:extLst>
      <p:ext uri="{BB962C8B-B14F-4D97-AF65-F5344CB8AC3E}">
        <p14:creationId xmlns:p14="http://schemas.microsoft.com/office/powerpoint/2010/main" xmlns="" val="2825814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12">
            <a:extLst>
              <a:ext uri="{FF2B5EF4-FFF2-40B4-BE49-F238E27FC236}">
                <a16:creationId xmlns:a16="http://schemas.microsoft.com/office/drawing/2014/main" xmlns="" id="{6584FA69-5892-4F58-A8CB-4A19B5346722}"/>
              </a:ext>
            </a:extLst>
          </p:cNvPr>
          <p:cNvPicPr>
            <a:picLocks noChangeAspect="1"/>
          </p:cNvPicPr>
          <p:nvPr/>
        </p:nvPicPr>
        <p:blipFill>
          <a:blip r:embed="rId3"/>
          <a:stretch>
            <a:fillRect/>
          </a:stretch>
        </p:blipFill>
        <p:spPr>
          <a:xfrm>
            <a:off x="-350" y="0"/>
            <a:ext cx="5680686" cy="6221038"/>
          </a:xfrm>
          <a:prstGeom prst="rect">
            <a:avLst/>
          </a:prstGeom>
        </p:spPr>
      </p:pic>
      <p:pic>
        <p:nvPicPr>
          <p:cNvPr id="9" name="Εικόνα 8">
            <a:extLst>
              <a:ext uri="{FF2B5EF4-FFF2-40B4-BE49-F238E27FC236}">
                <a16:creationId xmlns:a16="http://schemas.microsoft.com/office/drawing/2014/main" xmlns="" id="{2345246C-71D8-4B19-9DDC-BCC54687EB51}"/>
              </a:ext>
            </a:extLst>
          </p:cNvPr>
          <p:cNvPicPr>
            <a:picLocks noChangeAspect="1"/>
          </p:cNvPicPr>
          <p:nvPr/>
        </p:nvPicPr>
        <p:blipFill>
          <a:blip r:embed="rId4"/>
          <a:stretch>
            <a:fillRect/>
          </a:stretch>
        </p:blipFill>
        <p:spPr>
          <a:xfrm>
            <a:off x="1" y="-1865"/>
            <a:ext cx="5687152" cy="6222903"/>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273458" y="1352811"/>
            <a:ext cx="6912777" cy="766782"/>
          </a:xfrm>
        </p:spPr>
        <p:txBody>
          <a:bodyPr rtlCol="0"/>
          <a:lstStyle/>
          <a:p>
            <a:pPr algn="ctr"/>
            <a:r>
              <a:rPr lang="el-GR" sz="3600" dirty="0"/>
              <a:t>Τεστ Συναισθηματικής Νοημοσύνης</a:t>
            </a:r>
            <a:endParaRPr lang="en-US" sz="3400"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999968" y="2805830"/>
            <a:ext cx="5632716" cy="3728358"/>
          </a:xfrm>
        </p:spPr>
        <p:txBody>
          <a:bodyPr rtlCol="0"/>
          <a:lstStyle/>
          <a:p>
            <a:pPr marL="0" indent="0">
              <a:buNone/>
            </a:pPr>
            <a:r>
              <a:rPr lang="el-GR" sz="2000" b="1" dirty="0"/>
              <a:t>EQ:</a:t>
            </a:r>
            <a:r>
              <a:rPr lang="el-GR" sz="2000" dirty="0"/>
              <a:t> </a:t>
            </a:r>
            <a:r>
              <a:rPr lang="el-GR" dirty="0"/>
              <a:t>η ικανότητα αναγνώρισης και διαχείρισης των δικών μου συναισθημάτων και των άλλων </a:t>
            </a:r>
          </a:p>
          <a:p>
            <a:pPr marL="533400" lvl="2" indent="0">
              <a:buNone/>
            </a:pPr>
            <a:endParaRPr lang="el-GR" sz="1800" dirty="0"/>
          </a:p>
          <a:p>
            <a:pPr lvl="2">
              <a:buFont typeface="Wingdings" panose="05000000000000000000" pitchFamily="2" charset="2"/>
              <a:buChar char="ü"/>
            </a:pPr>
            <a:r>
              <a:rPr lang="el-GR" sz="2000" b="1" dirty="0"/>
              <a:t>«Μαλακές δεξιότητες» </a:t>
            </a:r>
            <a:r>
              <a:rPr lang="el-GR" sz="1800" dirty="0"/>
              <a:t>συμβάλλουν στη διαμόρφωση ποιοτικών σχέσεων στο εργασιακό περιβάλλον</a:t>
            </a:r>
          </a:p>
          <a:p>
            <a:pPr marL="542925" lvl="2" indent="0">
              <a:buNone/>
            </a:pPr>
            <a:endParaRPr lang="el-GR" sz="1800" dirty="0"/>
          </a:p>
          <a:p>
            <a:pPr lvl="2">
              <a:buFont typeface="Wingdings" panose="05000000000000000000" pitchFamily="2" charset="2"/>
              <a:buChar char="ü"/>
            </a:pPr>
            <a:r>
              <a:rPr lang="el-GR" sz="2000" b="1" dirty="0"/>
              <a:t>Άτομα που εργάζονται αποτελεσματικά </a:t>
            </a:r>
            <a:r>
              <a:rPr lang="el-GR" sz="1800" dirty="0"/>
              <a:t>στα πλαίσια ομάδας και διαχειρίζονται καλύτερα το στρες</a:t>
            </a:r>
          </a:p>
          <a:p>
            <a:pPr marL="109538" indent="0">
              <a:buNone/>
            </a:pPr>
            <a:endParaRPr lang="el-GR" sz="24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22</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687503" y="2108896"/>
            <a:ext cx="6498381"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86044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23</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3" name="Εικόνα 2" descr="Εικόνα που περιέχει αξεσουάρ, ανυσματικά γραφικά&#10;&#10;Περιγραφή που δημιουργήθηκε αυτόματα">
            <a:extLst>
              <a:ext uri="{FF2B5EF4-FFF2-40B4-BE49-F238E27FC236}">
                <a16:creationId xmlns:a16="http://schemas.microsoft.com/office/drawing/2014/main" xmlns="" id="{C975AA00-877E-4650-B2BC-6BA44F329C27}"/>
              </a:ext>
            </a:extLst>
          </p:cNvPr>
          <p:cNvPicPr>
            <a:picLocks noChangeAspect="1"/>
          </p:cNvPicPr>
          <p:nvPr/>
        </p:nvPicPr>
        <p:blipFill>
          <a:blip r:embed="rId3"/>
          <a:stretch>
            <a:fillRect/>
          </a:stretch>
        </p:blipFill>
        <p:spPr>
          <a:xfrm>
            <a:off x="0" y="889000"/>
            <a:ext cx="12192000" cy="5080000"/>
          </a:xfrm>
          <a:prstGeom prst="rect">
            <a:avLst/>
          </a:prstGeom>
        </p:spPr>
      </p:pic>
    </p:spTree>
    <p:extLst>
      <p:ext uri="{BB962C8B-B14F-4D97-AF65-F5344CB8AC3E}">
        <p14:creationId xmlns:p14="http://schemas.microsoft.com/office/powerpoint/2010/main" xmlns="" val="4176251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24</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5" name="Εικόνα 4">
            <a:extLst>
              <a:ext uri="{FF2B5EF4-FFF2-40B4-BE49-F238E27FC236}">
                <a16:creationId xmlns:a16="http://schemas.microsoft.com/office/drawing/2014/main" xmlns="" id="{14FF4D88-682F-45D2-AA17-C6426077F3E7}"/>
              </a:ext>
            </a:extLst>
          </p:cNvPr>
          <p:cNvPicPr>
            <a:picLocks noChangeAspect="1"/>
          </p:cNvPicPr>
          <p:nvPr/>
        </p:nvPicPr>
        <p:blipFill>
          <a:blip r:embed="rId3"/>
          <a:stretch>
            <a:fillRect/>
          </a:stretch>
        </p:blipFill>
        <p:spPr>
          <a:xfrm>
            <a:off x="2534433" y="0"/>
            <a:ext cx="7123134" cy="6371351"/>
          </a:xfrm>
          <a:prstGeom prst="rect">
            <a:avLst/>
          </a:prstGeom>
        </p:spPr>
      </p:pic>
    </p:spTree>
    <p:extLst>
      <p:ext uri="{BB962C8B-B14F-4D97-AF65-F5344CB8AC3E}">
        <p14:creationId xmlns:p14="http://schemas.microsoft.com/office/powerpoint/2010/main" xmlns="" val="2954015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910828" y="1010617"/>
            <a:ext cx="4337577" cy="4836765"/>
          </a:xfrm>
        </p:spPr>
        <p:txBody>
          <a:bodyPr rtlCol="0"/>
          <a:lstStyle/>
          <a:p>
            <a:pPr marL="0" indent="0" rtl="0">
              <a:buNone/>
            </a:pPr>
            <a:endParaRPr lang="el-GR" dirty="0"/>
          </a:p>
          <a:p>
            <a:pPr marL="0" indent="0">
              <a:buNone/>
            </a:pPr>
            <a:r>
              <a:rPr lang="el-GR" sz="2000" b="1" dirty="0"/>
              <a:t>Προσωπικότητα: </a:t>
            </a:r>
          </a:p>
          <a:p>
            <a:pPr lvl="1"/>
            <a:r>
              <a:rPr lang="el-GR" sz="1800" dirty="0"/>
              <a:t>ο μοναδικός συνδυασμός ατομικών χαρακτηριστικών που επηρεάζει τον τρόπο με τον οποίο τα άτομα αλληλοεπιδρούν με το περιβάλλον εργασίας τους.</a:t>
            </a:r>
          </a:p>
          <a:p>
            <a:pPr marL="0" indent="0">
              <a:buNone/>
            </a:pPr>
            <a:endParaRPr lang="el-GR" dirty="0"/>
          </a:p>
          <a:p>
            <a:pPr>
              <a:buFont typeface="Wingdings" panose="05000000000000000000" pitchFamily="2" charset="2"/>
              <a:buChar char="Ø"/>
            </a:pPr>
            <a:r>
              <a:rPr lang="el-GR" b="1" dirty="0"/>
              <a:t>Ζητήματα εγκυρότητας:</a:t>
            </a:r>
          </a:p>
          <a:p>
            <a:pPr marL="0" lvl="0" indent="0">
              <a:buNone/>
            </a:pPr>
            <a:endParaRPr lang="el-GR" sz="100" dirty="0"/>
          </a:p>
          <a:p>
            <a:pPr lvl="1"/>
            <a:r>
              <a:rPr lang="el-GR" sz="1800" dirty="0"/>
              <a:t>Ανειλικρινείς – χειριστικές απαντήσεις </a:t>
            </a:r>
          </a:p>
          <a:p>
            <a:pPr lvl="1"/>
            <a:r>
              <a:rPr lang="el-GR" sz="1800" dirty="0"/>
              <a:t>Αντί των χαρακτηριστικών της προσωπικότητας, μπορεί να μετρούν δείκτες ψυχικής υγείας</a:t>
            </a:r>
          </a:p>
          <a:p>
            <a:pPr marL="452628" indent="-342900">
              <a:buFont typeface="+mj-lt"/>
              <a:buAutoNum type="arabicPeriod"/>
              <a:defRPr/>
            </a:pPr>
            <a:endParaRPr lang="el-GR"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439715" y="4199881"/>
            <a:ext cx="5771220" cy="826936"/>
          </a:xfrm>
        </p:spPr>
        <p:txBody>
          <a:bodyPr rtlCol="0"/>
          <a:lstStyle/>
          <a:p>
            <a:pPr algn="ctr"/>
            <a:r>
              <a:rPr lang="el-GR" sz="3600" b="1" dirty="0"/>
              <a:t>Τεστ  Προσωπικότητας</a:t>
            </a:r>
          </a:p>
          <a:p>
            <a:pPr algn="ctr"/>
            <a:endParaRPr lang="el-GR" sz="36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25</a:t>
            </a:fld>
            <a:endParaRPr lang="el-GR" dirty="0"/>
          </a:p>
        </p:txBody>
      </p:sp>
      <p:pic>
        <p:nvPicPr>
          <p:cNvPr id="9" name="Εικόνα 8" descr="Εικόνα που περιέχει αντικείμενο, ρολόι&#10;&#10;Περιγραφή που δημιουργήθηκε αυτόματα">
            <a:extLst>
              <a:ext uri="{FF2B5EF4-FFF2-40B4-BE49-F238E27FC236}">
                <a16:creationId xmlns:a16="http://schemas.microsoft.com/office/drawing/2014/main" xmlns="" id="{21C6347A-0952-4DAD-815D-1017CBF7AC19}"/>
              </a:ext>
            </a:extLst>
          </p:cNvPr>
          <p:cNvPicPr>
            <a:picLocks noChangeAspect="1"/>
          </p:cNvPicPr>
          <p:nvPr/>
        </p:nvPicPr>
        <p:blipFill>
          <a:blip r:embed="rId3"/>
          <a:stretch>
            <a:fillRect/>
          </a:stretch>
        </p:blipFill>
        <p:spPr>
          <a:xfrm>
            <a:off x="6438378" y="-13005"/>
            <a:ext cx="5771220" cy="4209224"/>
          </a:xfrm>
          <a:prstGeom prst="rect">
            <a:avLst/>
          </a:prstGeom>
        </p:spPr>
      </p:pic>
      <p:pic>
        <p:nvPicPr>
          <p:cNvPr id="5" name="Εικόνα 4" descr="Εικόνα που περιέχει άτομο, γυναίκα, τοίχος, υπογραφή&#10;&#10;Περιγραφή που δημιουργήθηκε αυτόματα">
            <a:extLst>
              <a:ext uri="{FF2B5EF4-FFF2-40B4-BE49-F238E27FC236}">
                <a16:creationId xmlns:a16="http://schemas.microsoft.com/office/drawing/2014/main" xmlns="" id="{8627648B-1A58-495F-B766-28F0B3F236FD}"/>
              </a:ext>
            </a:extLst>
          </p:cNvPr>
          <p:cNvPicPr>
            <a:picLocks noChangeAspect="1"/>
          </p:cNvPicPr>
          <p:nvPr/>
        </p:nvPicPr>
        <p:blipFill>
          <a:blip r:embed="rId4"/>
          <a:stretch>
            <a:fillRect/>
          </a:stretch>
        </p:blipFill>
        <p:spPr>
          <a:xfrm>
            <a:off x="6438378" y="0"/>
            <a:ext cx="5771220" cy="4209224"/>
          </a:xfrm>
          <a:prstGeom prst="rect">
            <a:avLst/>
          </a:prstGeom>
        </p:spPr>
      </p:pic>
    </p:spTree>
    <p:extLst>
      <p:ext uri="{BB962C8B-B14F-4D97-AF65-F5344CB8AC3E}">
        <p14:creationId xmlns:p14="http://schemas.microsoft.com/office/powerpoint/2010/main" xmlns="" val="522992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26</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a:extLst>
              <a:ext uri="{FF2B5EF4-FFF2-40B4-BE49-F238E27FC236}">
                <a16:creationId xmlns:a16="http://schemas.microsoft.com/office/drawing/2014/main" xmlns="" id="{D784CC0C-CD93-45BA-B999-80048AB60679}"/>
              </a:ext>
            </a:extLst>
          </p:cNvPr>
          <p:cNvPicPr>
            <a:picLocks noChangeAspect="1" noChangeArrowheads="1"/>
          </p:cNvPicPr>
          <p:nvPr/>
        </p:nvPicPr>
        <p:blipFill>
          <a:blip r:embed="rId3" cstate="print"/>
          <a:srcRect/>
          <a:stretch>
            <a:fillRect/>
          </a:stretch>
        </p:blipFill>
        <p:spPr>
          <a:xfrm>
            <a:off x="1531093" y="786313"/>
            <a:ext cx="9129813" cy="5136482"/>
          </a:xfrm>
          <a:prstGeom prst="rect">
            <a:avLst/>
          </a:prstGeom>
          <a:noFill/>
          <a:ln w="9525">
            <a:noFill/>
            <a:miter lim="800000"/>
            <a:headEnd/>
            <a:tailEnd/>
          </a:ln>
        </p:spPr>
      </p:pic>
    </p:spTree>
    <p:extLst>
      <p:ext uri="{BB962C8B-B14F-4D97-AF65-F5344CB8AC3E}">
        <p14:creationId xmlns:p14="http://schemas.microsoft.com/office/powerpoint/2010/main" xmlns="" val="105297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431800" y="2699286"/>
            <a:ext cx="5198286" cy="2649951"/>
          </a:xfrm>
        </p:spPr>
        <p:txBody>
          <a:bodyPr vert="horz" lIns="0" tIns="0" rIns="0" bIns="0" rtlCol="0">
            <a:noAutofit/>
          </a:bodyPr>
          <a:lstStyle/>
          <a:p>
            <a:r>
              <a:rPr lang="el-GR" sz="2000" dirty="0"/>
              <a:t>οι ομαδικές μέθοδοι</a:t>
            </a:r>
          </a:p>
          <a:p>
            <a:pPr marL="0" indent="0">
              <a:buNone/>
            </a:pPr>
            <a:endParaRPr lang="el-GR" sz="2000" dirty="0"/>
          </a:p>
          <a:p>
            <a:r>
              <a:rPr lang="el-GR" sz="2000" dirty="0"/>
              <a:t>οι ασκήσεις εργασιακής εξομοίωσης </a:t>
            </a:r>
          </a:p>
          <a:p>
            <a:pPr marL="0" indent="0">
              <a:buNone/>
            </a:pPr>
            <a:endParaRPr lang="el-GR" sz="2000" dirty="0"/>
          </a:p>
          <a:p>
            <a:r>
              <a:rPr lang="el-GR" sz="2000" dirty="0"/>
              <a:t>τα ψυχολογικά τεστ</a:t>
            </a:r>
          </a:p>
          <a:p>
            <a:pPr marL="0" indent="0">
              <a:buNone/>
            </a:pPr>
            <a:endParaRPr lang="el-GR" sz="2000" dirty="0"/>
          </a:p>
          <a:p>
            <a:r>
              <a:rPr lang="el-GR" sz="2000" dirty="0"/>
              <a:t>οι συνεντεύξεις </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5682642" y="2363035"/>
            <a:ext cx="0" cy="344238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7" name="Θέση κειμένου 6">
            <a:extLst>
              <a:ext uri="{FF2B5EF4-FFF2-40B4-BE49-F238E27FC236}">
                <a16:creationId xmlns:a16="http://schemas.microsoft.com/office/drawing/2014/main" xmlns="" id="{26A87885-D672-4CF9-A78D-CFE98385B03A}"/>
              </a:ext>
            </a:extLst>
          </p:cNvPr>
          <p:cNvSpPr>
            <a:spLocks noGrp="1"/>
          </p:cNvSpPr>
          <p:nvPr>
            <p:ph type="body" sz="quarter" idx="12"/>
          </p:nvPr>
        </p:nvSpPr>
        <p:spPr>
          <a:xfrm>
            <a:off x="6096000" y="2674234"/>
            <a:ext cx="5945677" cy="3716388"/>
          </a:xfrm>
        </p:spPr>
        <p:txBody>
          <a:bodyPr vert="horz" lIns="0" tIns="0" rIns="0" bIns="0" rtlCol="0">
            <a:noAutofit/>
          </a:bodyPr>
          <a:lstStyle/>
          <a:p>
            <a:pPr lvl="1">
              <a:buFont typeface="Wingdings" panose="05000000000000000000" pitchFamily="2" charset="2"/>
              <a:buChar char="ü"/>
            </a:pPr>
            <a:r>
              <a:rPr lang="el-GR" sz="2000" dirty="0"/>
              <a:t>Χρησιμοποιούνται τόσο για την επιλογή όσο και για την ανάπτυξη προσωπικού </a:t>
            </a:r>
          </a:p>
          <a:p>
            <a:pPr marL="266700" lvl="1" indent="0">
              <a:buNone/>
            </a:pPr>
            <a:endParaRPr lang="el-GR" sz="2000" dirty="0"/>
          </a:p>
          <a:p>
            <a:pPr lvl="1">
              <a:buFont typeface="Wingdings" panose="05000000000000000000" pitchFamily="2" charset="2"/>
              <a:buChar char="ü"/>
            </a:pPr>
            <a:r>
              <a:rPr lang="el-GR" sz="2000" dirty="0"/>
              <a:t>Διαρκούν από μία έως πολλές μέρες </a:t>
            </a:r>
          </a:p>
          <a:p>
            <a:pPr marL="266700" lvl="1" indent="0">
              <a:buNone/>
            </a:pPr>
            <a:endParaRPr lang="el-GR" sz="2000" dirty="0"/>
          </a:p>
          <a:p>
            <a:pPr lvl="1">
              <a:buFont typeface="Wingdings" panose="05000000000000000000" pitchFamily="2" charset="2"/>
              <a:buChar char="ü"/>
            </a:pPr>
            <a:r>
              <a:rPr lang="el-GR" sz="2000" dirty="0"/>
              <a:t>Συνήθως οργανώνονται εκτός εταιρείας</a:t>
            </a:r>
          </a:p>
          <a:p>
            <a:pPr marL="266700" lvl="1" indent="0">
              <a:buNone/>
            </a:pPr>
            <a:endParaRPr lang="el-GR" sz="2000" dirty="0"/>
          </a:p>
          <a:p>
            <a:pPr lvl="1">
              <a:buFont typeface="Wingdings" panose="05000000000000000000" pitchFamily="2" charset="2"/>
              <a:buChar char="ü"/>
            </a:pPr>
            <a:r>
              <a:rPr lang="el-GR" sz="2000" dirty="0"/>
              <a:t>Υψηλή εγκυρότητα, πολύ μεγάλο κόστος</a:t>
            </a:r>
          </a:p>
          <a:p>
            <a:pPr marL="266700" lvl="1" indent="0">
              <a:buNone/>
            </a:pPr>
            <a:endParaRPr lang="el-GR" sz="2000" dirty="0"/>
          </a:p>
          <a:p>
            <a:pPr lvl="1">
              <a:buFont typeface="Wingdings" panose="05000000000000000000" pitchFamily="2" charset="2"/>
              <a:buChar char="ü"/>
            </a:pPr>
            <a:r>
              <a:rPr lang="el-GR" sz="2000" dirty="0"/>
              <a:t>Χρησιμοποιούνται μόνο σε υψηλόβαθμα στελέχη</a:t>
            </a:r>
          </a:p>
          <a:p>
            <a:endParaRPr lang="el-GR" sz="2000"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27</a:t>
            </a:fld>
            <a:endParaRPr lang="el-GR" dirty="0"/>
          </a:p>
        </p:txBody>
      </p:sp>
      <p:sp>
        <p:nvSpPr>
          <p:cNvPr id="18" name="TextBox 17">
            <a:extLst>
              <a:ext uri="{FF2B5EF4-FFF2-40B4-BE49-F238E27FC236}">
                <a16:creationId xmlns:a16="http://schemas.microsoft.com/office/drawing/2014/main" xmlns="" id="{E38AF9E9-1B87-429B-BFDF-ADD788F7EC10}"/>
              </a:ext>
            </a:extLst>
          </p:cNvPr>
          <p:cNvSpPr txBox="1"/>
          <p:nvPr/>
        </p:nvSpPr>
        <p:spPr>
          <a:xfrm>
            <a:off x="10509337" y="6213762"/>
            <a:ext cx="1052186" cy="596865"/>
          </a:xfrm>
          <a:prstGeom prst="rect">
            <a:avLst/>
          </a:prstGeom>
          <a:solidFill>
            <a:schemeClr val="bg1"/>
          </a:solidFill>
        </p:spPr>
        <p:txBody>
          <a:bodyPr wrap="square" rtlCol="0">
            <a:spAutoFit/>
          </a:bodyPr>
          <a:lstStyle/>
          <a:p>
            <a:endParaRPr lang="el-GR" dirty="0"/>
          </a:p>
        </p:txBody>
      </p:sp>
      <p:sp>
        <p:nvSpPr>
          <p:cNvPr id="14" name="Τίτλος 1">
            <a:extLst>
              <a:ext uri="{FF2B5EF4-FFF2-40B4-BE49-F238E27FC236}">
                <a16:creationId xmlns:a16="http://schemas.microsoft.com/office/drawing/2014/main" xmlns="" id="{B1DC1BF7-7BD6-41D4-BD62-1CDE6774CBAB}"/>
              </a:ext>
            </a:extLst>
          </p:cNvPr>
          <p:cNvSpPr>
            <a:spLocks noGrp="1"/>
          </p:cNvSpPr>
          <p:nvPr>
            <p:ph type="title"/>
          </p:nvPr>
        </p:nvSpPr>
        <p:spPr>
          <a:xfrm>
            <a:off x="432000" y="540346"/>
            <a:ext cx="11340000" cy="432000"/>
          </a:xfrm>
        </p:spPr>
        <p:txBody>
          <a:bodyPr rtlCol="0"/>
          <a:lstStyle/>
          <a:p>
            <a:r>
              <a:rPr lang="el-GR" dirty="0"/>
              <a:t>Κέντρα</a:t>
            </a:r>
            <a:r>
              <a:rPr lang="en-US" dirty="0"/>
              <a:t> </a:t>
            </a:r>
            <a:r>
              <a:rPr lang="el-GR" dirty="0"/>
              <a:t> Αξιολόγησης</a:t>
            </a:r>
          </a:p>
        </p:txBody>
      </p:sp>
      <p:sp>
        <p:nvSpPr>
          <p:cNvPr id="3" name="Ορθογώνιο 2">
            <a:extLst>
              <a:ext uri="{FF2B5EF4-FFF2-40B4-BE49-F238E27FC236}">
                <a16:creationId xmlns:a16="http://schemas.microsoft.com/office/drawing/2014/main" xmlns="" id="{4B0FCBF9-1F83-4CE1-90CD-CE1A282251A1}"/>
              </a:ext>
            </a:extLst>
          </p:cNvPr>
          <p:cNvSpPr/>
          <p:nvPr/>
        </p:nvSpPr>
        <p:spPr>
          <a:xfrm>
            <a:off x="368553" y="1108646"/>
            <a:ext cx="10745249" cy="424732"/>
          </a:xfrm>
          <a:prstGeom prst="rect">
            <a:avLst/>
          </a:prstGeom>
        </p:spPr>
        <p:txBody>
          <a:bodyPr wrap="none">
            <a:spAutoFit/>
          </a:bodyPr>
          <a:lstStyle/>
          <a:p>
            <a:pPr>
              <a:lnSpc>
                <a:spcPct val="90000"/>
              </a:lnSpc>
              <a:spcBef>
                <a:spcPts val="1000"/>
              </a:spcBef>
            </a:pPr>
            <a:r>
              <a:rPr lang="el-GR" sz="2400" dirty="0">
                <a:solidFill>
                  <a:schemeClr val="tx1">
                    <a:lumMod val="75000"/>
                    <a:lumOff val="25000"/>
                  </a:schemeClr>
                </a:solidFill>
              </a:rPr>
              <a:t>Διαδικασία που περιλαμβάνει το συνδυασμό πολλών μεθόδων επιλογής, όπως:</a:t>
            </a:r>
          </a:p>
        </p:txBody>
      </p:sp>
    </p:spTree>
    <p:extLst>
      <p:ext uri="{BB962C8B-B14F-4D97-AF65-F5344CB8AC3E}">
        <p14:creationId xmlns:p14="http://schemas.microsoft.com/office/powerpoint/2010/main" xmlns="" val="6414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591079"/>
            <a:ext cx="2980629" cy="3019099"/>
            <a:chOff x="1341135" y="591578"/>
            <a:chExt cx="2980629" cy="3019099"/>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400" spc="-70" dirty="0"/>
                <a:t>Ομαδικές μέθοδοι επιλογής</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591578"/>
              <a:ext cx="949397" cy="9155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28</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6" name="Έλλειψη 44">
            <a:extLst>
              <a:ext uri="{FF2B5EF4-FFF2-40B4-BE49-F238E27FC236}">
                <a16:creationId xmlns:a16="http://schemas.microsoft.com/office/drawing/2014/main" xmlns="" id="{839BF184-BBA4-4C93-9E69-B44FA0156840}"/>
              </a:ext>
            </a:extLst>
          </p:cNvPr>
          <p:cNvSpPr/>
          <p:nvPr/>
        </p:nvSpPr>
        <p:spPr>
          <a:xfrm>
            <a:off x="4616173" y="232292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1</a:t>
            </a:r>
          </a:p>
        </p:txBody>
      </p:sp>
      <p:sp>
        <p:nvSpPr>
          <p:cNvPr id="17" name="Ορθογώνιο 16">
            <a:extLst>
              <a:ext uri="{FF2B5EF4-FFF2-40B4-BE49-F238E27FC236}">
                <a16:creationId xmlns:a16="http://schemas.microsoft.com/office/drawing/2014/main" xmlns="" id="{8D50F676-3CF5-4848-ABD1-0D2844709A03}"/>
              </a:ext>
            </a:extLst>
          </p:cNvPr>
          <p:cNvSpPr/>
          <p:nvPr/>
        </p:nvSpPr>
        <p:spPr>
          <a:xfrm>
            <a:off x="5365315" y="2357550"/>
            <a:ext cx="6096000" cy="369332"/>
          </a:xfrm>
          <a:prstGeom prst="rect">
            <a:avLst/>
          </a:prstGeom>
        </p:spPr>
        <p:txBody>
          <a:bodyPr>
            <a:spAutoFit/>
          </a:bodyPr>
          <a:lstStyle/>
          <a:p>
            <a:r>
              <a:rPr lang="el-GR" dirty="0"/>
              <a:t>Να τα πηγαίνουν καλά με τους άλλους</a:t>
            </a:r>
          </a:p>
        </p:txBody>
      </p:sp>
      <p:sp>
        <p:nvSpPr>
          <p:cNvPr id="18" name="Έλλειψη 44">
            <a:extLst>
              <a:ext uri="{FF2B5EF4-FFF2-40B4-BE49-F238E27FC236}">
                <a16:creationId xmlns:a16="http://schemas.microsoft.com/office/drawing/2014/main" xmlns="" id="{3B328AF2-57D5-4ED6-9917-82BAA2FF04EA}"/>
              </a:ext>
            </a:extLst>
          </p:cNvPr>
          <p:cNvSpPr/>
          <p:nvPr/>
        </p:nvSpPr>
        <p:spPr>
          <a:xfrm>
            <a:off x="4616173" y="302752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2</a:t>
            </a:r>
          </a:p>
        </p:txBody>
      </p:sp>
      <p:sp>
        <p:nvSpPr>
          <p:cNvPr id="20" name="Ορθογώνιο 19">
            <a:extLst>
              <a:ext uri="{FF2B5EF4-FFF2-40B4-BE49-F238E27FC236}">
                <a16:creationId xmlns:a16="http://schemas.microsoft.com/office/drawing/2014/main" xmlns="" id="{267155B1-BAD8-4138-A09D-5FEDEACC36D1}"/>
              </a:ext>
            </a:extLst>
          </p:cNvPr>
          <p:cNvSpPr/>
          <p:nvPr/>
        </p:nvSpPr>
        <p:spPr>
          <a:xfrm>
            <a:off x="5365315" y="2999519"/>
            <a:ext cx="6096000" cy="646331"/>
          </a:xfrm>
          <a:prstGeom prst="rect">
            <a:avLst/>
          </a:prstGeom>
        </p:spPr>
        <p:txBody>
          <a:bodyPr>
            <a:spAutoFit/>
          </a:bodyPr>
          <a:lstStyle/>
          <a:p>
            <a:r>
              <a:rPr lang="el-GR" dirty="0"/>
              <a:t>Να επηρεάζουν τους υπόλοιπους και τον τρόπο που το κάνουν</a:t>
            </a:r>
          </a:p>
        </p:txBody>
      </p:sp>
      <p:sp>
        <p:nvSpPr>
          <p:cNvPr id="21" name="Έλλειψη 42">
            <a:extLst>
              <a:ext uri="{FF2B5EF4-FFF2-40B4-BE49-F238E27FC236}">
                <a16:creationId xmlns:a16="http://schemas.microsoft.com/office/drawing/2014/main" xmlns="" id="{29A3053F-4C65-4465-B478-C2BDB9D8159C}"/>
              </a:ext>
            </a:extLst>
          </p:cNvPr>
          <p:cNvSpPr/>
          <p:nvPr/>
        </p:nvSpPr>
        <p:spPr>
          <a:xfrm>
            <a:off x="4616174" y="3740194"/>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3</a:t>
            </a:r>
          </a:p>
        </p:txBody>
      </p:sp>
      <p:sp>
        <p:nvSpPr>
          <p:cNvPr id="22" name="Έλλειψη 44">
            <a:extLst>
              <a:ext uri="{FF2B5EF4-FFF2-40B4-BE49-F238E27FC236}">
                <a16:creationId xmlns:a16="http://schemas.microsoft.com/office/drawing/2014/main" xmlns="" id="{5BE2CBBD-EE29-44E6-8DE7-F5E1DDE16A17}"/>
              </a:ext>
            </a:extLst>
          </p:cNvPr>
          <p:cNvSpPr/>
          <p:nvPr/>
        </p:nvSpPr>
        <p:spPr>
          <a:xfrm>
            <a:off x="4616173" y="436078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4</a:t>
            </a:r>
          </a:p>
        </p:txBody>
      </p:sp>
      <p:sp>
        <p:nvSpPr>
          <p:cNvPr id="23" name="Ορθογώνιο 22">
            <a:extLst>
              <a:ext uri="{FF2B5EF4-FFF2-40B4-BE49-F238E27FC236}">
                <a16:creationId xmlns:a16="http://schemas.microsoft.com/office/drawing/2014/main" xmlns="" id="{7758ECA8-32BC-452D-AC75-A3FD18B0DF02}"/>
              </a:ext>
            </a:extLst>
          </p:cNvPr>
          <p:cNvSpPr/>
          <p:nvPr/>
        </p:nvSpPr>
        <p:spPr>
          <a:xfrm>
            <a:off x="5365315" y="3756422"/>
            <a:ext cx="5294334" cy="369332"/>
          </a:xfrm>
          <a:prstGeom prst="rect">
            <a:avLst/>
          </a:prstGeom>
        </p:spPr>
        <p:txBody>
          <a:bodyPr wrap="square">
            <a:spAutoFit/>
          </a:bodyPr>
          <a:lstStyle/>
          <a:p>
            <a:r>
              <a:rPr lang="el-GR" dirty="0"/>
              <a:t>Να εκφράζονται λεκτικά</a:t>
            </a:r>
          </a:p>
        </p:txBody>
      </p:sp>
      <p:sp>
        <p:nvSpPr>
          <p:cNvPr id="24" name="Ορθογώνιο 23">
            <a:extLst>
              <a:ext uri="{FF2B5EF4-FFF2-40B4-BE49-F238E27FC236}">
                <a16:creationId xmlns:a16="http://schemas.microsoft.com/office/drawing/2014/main" xmlns="" id="{C5D1E9B3-1DB9-4AA4-ADC1-C8850A8B828E}"/>
              </a:ext>
            </a:extLst>
          </p:cNvPr>
          <p:cNvSpPr/>
          <p:nvPr/>
        </p:nvSpPr>
        <p:spPr>
          <a:xfrm>
            <a:off x="5365315" y="4345306"/>
            <a:ext cx="6096000" cy="369332"/>
          </a:xfrm>
          <a:prstGeom prst="rect">
            <a:avLst/>
          </a:prstGeom>
        </p:spPr>
        <p:txBody>
          <a:bodyPr>
            <a:spAutoFit/>
          </a:bodyPr>
          <a:lstStyle/>
          <a:p>
            <a:r>
              <a:rPr lang="el-GR" dirty="0"/>
              <a:t>Να σκέφτονται ξεκάθαρα και λογικά</a:t>
            </a:r>
          </a:p>
        </p:txBody>
      </p:sp>
      <p:sp>
        <p:nvSpPr>
          <p:cNvPr id="19" name="Έλλειψη 44">
            <a:extLst>
              <a:ext uri="{FF2B5EF4-FFF2-40B4-BE49-F238E27FC236}">
                <a16:creationId xmlns:a16="http://schemas.microsoft.com/office/drawing/2014/main" xmlns="" id="{44461417-4646-4487-A14B-A02DEB838562}"/>
              </a:ext>
            </a:extLst>
          </p:cNvPr>
          <p:cNvSpPr/>
          <p:nvPr/>
        </p:nvSpPr>
        <p:spPr>
          <a:xfrm>
            <a:off x="4616173" y="5024113"/>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5</a:t>
            </a:r>
          </a:p>
        </p:txBody>
      </p:sp>
      <p:sp>
        <p:nvSpPr>
          <p:cNvPr id="25" name="Ορθογώνιο 24">
            <a:extLst>
              <a:ext uri="{FF2B5EF4-FFF2-40B4-BE49-F238E27FC236}">
                <a16:creationId xmlns:a16="http://schemas.microsoft.com/office/drawing/2014/main" xmlns="" id="{349151C6-E189-41E3-88A9-0CF9E8C9DF4F}"/>
              </a:ext>
            </a:extLst>
          </p:cNvPr>
          <p:cNvSpPr/>
          <p:nvPr/>
        </p:nvSpPr>
        <p:spPr>
          <a:xfrm>
            <a:off x="5365315" y="4958526"/>
            <a:ext cx="6096000" cy="646331"/>
          </a:xfrm>
          <a:prstGeom prst="rect">
            <a:avLst/>
          </a:prstGeom>
        </p:spPr>
        <p:txBody>
          <a:bodyPr>
            <a:spAutoFit/>
          </a:bodyPr>
          <a:lstStyle/>
          <a:p>
            <a:r>
              <a:rPr lang="el-GR" dirty="0"/>
              <a:t>Να επιχειρηματολογούν βάσει παλαιότερων εμπειριών και να τις εφαρμόζουν σε ένα νέο πρόβλημα</a:t>
            </a:r>
          </a:p>
        </p:txBody>
      </p:sp>
      <p:sp>
        <p:nvSpPr>
          <p:cNvPr id="26" name="Έλλειψη 44">
            <a:extLst>
              <a:ext uri="{FF2B5EF4-FFF2-40B4-BE49-F238E27FC236}">
                <a16:creationId xmlns:a16="http://schemas.microsoft.com/office/drawing/2014/main" xmlns="" id="{975F680E-BCC9-4D80-B9FA-EBC7D6A87E87}"/>
              </a:ext>
            </a:extLst>
          </p:cNvPr>
          <p:cNvSpPr/>
          <p:nvPr/>
        </p:nvSpPr>
        <p:spPr>
          <a:xfrm>
            <a:off x="4616173" y="5789363"/>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6</a:t>
            </a:r>
          </a:p>
        </p:txBody>
      </p:sp>
      <p:sp>
        <p:nvSpPr>
          <p:cNvPr id="27" name="Ορθογώνιο 26">
            <a:extLst>
              <a:ext uri="{FF2B5EF4-FFF2-40B4-BE49-F238E27FC236}">
                <a16:creationId xmlns:a16="http://schemas.microsoft.com/office/drawing/2014/main" xmlns="" id="{489A333C-E60A-4FDE-9002-4EA824DFC8FF}"/>
              </a:ext>
            </a:extLst>
          </p:cNvPr>
          <p:cNvSpPr/>
          <p:nvPr/>
        </p:nvSpPr>
        <p:spPr>
          <a:xfrm>
            <a:off x="5365315" y="5761354"/>
            <a:ext cx="6096000" cy="646331"/>
          </a:xfrm>
          <a:prstGeom prst="rect">
            <a:avLst/>
          </a:prstGeom>
        </p:spPr>
        <p:txBody>
          <a:bodyPr>
            <a:spAutoFit/>
          </a:bodyPr>
          <a:lstStyle/>
          <a:p>
            <a:pPr lvl="0"/>
            <a:r>
              <a:rPr lang="el-GR" dirty="0"/>
              <a:t>Να αναγνωρίζουν τον ρόλο που διαδραματίζουν σε ομαδικές συνθήκες.</a:t>
            </a:r>
          </a:p>
        </p:txBody>
      </p:sp>
      <p:sp>
        <p:nvSpPr>
          <p:cNvPr id="3" name="Ορθογώνιο 2">
            <a:extLst>
              <a:ext uri="{FF2B5EF4-FFF2-40B4-BE49-F238E27FC236}">
                <a16:creationId xmlns:a16="http://schemas.microsoft.com/office/drawing/2014/main" xmlns="" id="{3160D10A-1E51-4A25-B037-239B37E40A0C}"/>
              </a:ext>
            </a:extLst>
          </p:cNvPr>
          <p:cNvSpPr/>
          <p:nvPr/>
        </p:nvSpPr>
        <p:spPr>
          <a:xfrm>
            <a:off x="4974521" y="426553"/>
            <a:ext cx="6486793" cy="1337482"/>
          </a:xfrm>
          <a:prstGeom prst="rect">
            <a:avLst/>
          </a:prstGeom>
        </p:spPr>
        <p:txBody>
          <a:bodyPr wrap="square">
            <a:spAutoFit/>
          </a:bodyPr>
          <a:lstStyle/>
          <a:p>
            <a:pPr algn="just">
              <a:lnSpc>
                <a:spcPct val="114000"/>
              </a:lnSpc>
            </a:pPr>
            <a:r>
              <a:rPr lang="el-GR" dirty="0">
                <a:latin typeface="Calibri" panose="020F0502020204030204" pitchFamily="34" charset="0"/>
                <a:cs typeface="Times New Roman" panose="02020603050405020304" pitchFamily="18" charset="0"/>
              </a:rPr>
              <a:t>Οι μέθοδοι αυτές είναι καταλληλότερες για διοικητικές θέσεις και εξειδικευμένα στελέχη και συνήθως περιλαμβάνουν ομαδικές ασκήσεις επίλυσης προβλημάτων και παιχνίδια ρόλων. Προσφέρουν στοιχεία για την ικανότητα των υποψηφίων να : </a:t>
            </a:r>
            <a:endParaRPr lang="el-GR" dirty="0">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95590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άτομο, καθιστός, δάπεδο, εσωτερικό&#10;&#10;Περιγραφή που δημιουργήθηκε αυτόματα">
            <a:extLst>
              <a:ext uri="{FF2B5EF4-FFF2-40B4-BE49-F238E27FC236}">
                <a16:creationId xmlns:a16="http://schemas.microsoft.com/office/drawing/2014/main" xmlns="" id="{9142089A-BD63-4FFC-95E6-79A2313BCEA6}"/>
              </a:ext>
            </a:extLst>
          </p:cNvPr>
          <p:cNvPicPr>
            <a:picLocks noChangeAspect="1"/>
          </p:cNvPicPr>
          <p:nvPr/>
        </p:nvPicPr>
        <p:blipFill>
          <a:blip r:embed="rId3"/>
          <a:stretch>
            <a:fillRect/>
          </a:stretch>
        </p:blipFill>
        <p:spPr>
          <a:xfrm>
            <a:off x="-1" y="0"/>
            <a:ext cx="10221239" cy="5364275"/>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4371584"/>
            <a:ext cx="6344992" cy="122126"/>
          </a:xfrm>
        </p:spPr>
        <p:txBody>
          <a:bodyPr rtlCol="0"/>
          <a:lstStyle/>
          <a:p>
            <a:pPr algn="ctr"/>
            <a:endParaRPr lang="el-GR" sz="1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29</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5840892" y="4493710"/>
            <a:ext cx="6344992"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4000" b="1" spc="-300" dirty="0">
                <a:solidFill>
                  <a:schemeClr val="bg1"/>
                </a:solidFill>
                <a:latin typeface="+mj-lt"/>
                <a:ea typeface="+mj-ea"/>
                <a:cs typeface="+mj-cs"/>
              </a:rPr>
              <a:t>Συνεντεύξεις</a:t>
            </a:r>
          </a:p>
        </p:txBody>
      </p:sp>
    </p:spTree>
    <p:extLst>
      <p:ext uri="{BB962C8B-B14F-4D97-AF65-F5344CB8AC3E}">
        <p14:creationId xmlns:p14="http://schemas.microsoft.com/office/powerpoint/2010/main" xmlns="" val="410017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xmlns="" id="{2420A73F-DB51-4159-9E5F-1A187A370A83}"/>
              </a:ext>
            </a:extLst>
          </p:cNvPr>
          <p:cNvPicPr>
            <a:picLocks noChangeAspect="1" noChangeArrowheads="1"/>
          </p:cNvPicPr>
          <p:nvPr/>
        </p:nvPicPr>
        <p:blipFill>
          <a:blip r:embed="rId3" cstate="print"/>
          <a:srcRect/>
          <a:stretch>
            <a:fillRect/>
          </a:stretch>
        </p:blipFill>
        <p:spPr>
          <a:xfrm>
            <a:off x="1774521" y="1664128"/>
            <a:ext cx="8768218" cy="4780352"/>
          </a:xfrm>
          <a:prstGeom prst="rect">
            <a:avLst/>
          </a:prstGeom>
          <a:noFill/>
          <a:ln w="9525">
            <a:noFill/>
            <a:miter lim="800000"/>
            <a:headEnd/>
            <a:tailEnd/>
          </a:ln>
        </p:spPr>
      </p:pic>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3</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2" name="Ορθογώνιο 1">
            <a:extLst>
              <a:ext uri="{FF2B5EF4-FFF2-40B4-BE49-F238E27FC236}">
                <a16:creationId xmlns:a16="http://schemas.microsoft.com/office/drawing/2014/main" xmlns="" id="{502D9B33-9160-4DB6-B8AF-39CFB54A70A8}"/>
              </a:ext>
            </a:extLst>
          </p:cNvPr>
          <p:cNvSpPr/>
          <p:nvPr/>
        </p:nvSpPr>
        <p:spPr>
          <a:xfrm>
            <a:off x="388307" y="292838"/>
            <a:ext cx="11371693" cy="555537"/>
          </a:xfrm>
          <a:prstGeom prst="rect">
            <a:avLst/>
          </a:prstGeom>
        </p:spPr>
        <p:txBody>
          <a:bodyPr wrap="square">
            <a:spAutoFit/>
          </a:bodyPr>
          <a:lstStyle/>
          <a:p>
            <a:pPr algn="ctr">
              <a:lnSpc>
                <a:spcPct val="114000"/>
              </a:lnSpc>
            </a:pPr>
            <a:r>
              <a:rPr lang="el-GR" sz="2800" b="1" spc="-150" dirty="0">
                <a:solidFill>
                  <a:schemeClr val="tx1">
                    <a:lumMod val="75000"/>
                    <a:lumOff val="25000"/>
                  </a:schemeClr>
                </a:solidFill>
                <a:latin typeface="+mj-lt"/>
                <a:ea typeface="+mj-ea"/>
                <a:cs typeface="+mj-cs"/>
              </a:rPr>
              <a:t>Οριζόντια  ολοκλήρωση  λειτουργιών  ανθρώπινου  δυναμικού</a:t>
            </a:r>
          </a:p>
        </p:txBody>
      </p:sp>
    </p:spTree>
    <p:extLst>
      <p:ext uri="{BB962C8B-B14F-4D97-AF65-F5344CB8AC3E}">
        <p14:creationId xmlns:p14="http://schemas.microsoft.com/office/powerpoint/2010/main" xmlns="" val="1158954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descr="Εικόνα που περιέχει άτομο, πίνακας, εσωτερικό, άνδρας&#10;&#10;Περιγραφή που δημιουργήθηκε αυτόματα">
            <a:extLst>
              <a:ext uri="{FF2B5EF4-FFF2-40B4-BE49-F238E27FC236}">
                <a16:creationId xmlns:a16="http://schemas.microsoft.com/office/drawing/2014/main" xmlns="" id="{CB83CAEC-9EE2-4BBE-918D-A27B6A6610BE}"/>
              </a:ext>
            </a:extLst>
          </p:cNvPr>
          <p:cNvPicPr>
            <a:picLocks noChangeAspect="1"/>
          </p:cNvPicPr>
          <p:nvPr/>
        </p:nvPicPr>
        <p:blipFill>
          <a:blip r:embed="rId3"/>
          <a:stretch>
            <a:fillRect/>
          </a:stretch>
        </p:blipFill>
        <p:spPr>
          <a:xfrm>
            <a:off x="6141994" y="-1678"/>
            <a:ext cx="6043890" cy="3800024"/>
          </a:xfrm>
          <a:prstGeom prst="rect">
            <a:avLst/>
          </a:prstGeom>
        </p:spPr>
      </p:pic>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50520" y="1380135"/>
            <a:ext cx="5123147" cy="4097730"/>
          </a:xfrm>
        </p:spPr>
        <p:txBody>
          <a:bodyPr rtlCol="0"/>
          <a:lstStyle/>
          <a:p>
            <a:pPr marL="0" indent="0" rtl="0">
              <a:buNone/>
            </a:pPr>
            <a:endParaRPr lang="el-GR" dirty="0"/>
          </a:p>
          <a:p>
            <a:pPr>
              <a:buFont typeface="Wingdings" panose="05000000000000000000" pitchFamily="2" charset="2"/>
              <a:buChar char="§"/>
            </a:pPr>
            <a:r>
              <a:rPr lang="el-GR" dirty="0"/>
              <a:t>Αποτελεί το κρισιμότερο βήμα στη διαδικασία επιλογής αφού πρόκειται για μια πρόσωπο με πρόσωπο επικοινωνία για την εκτίμηση του υποψηφίου και την αποσαφήνιση πληροφοριών που περιέχονται στο βιογραφικό ή προκύπτουν από την αίτηση εργασίας και τα τεστ.</a:t>
            </a:r>
          </a:p>
          <a:p>
            <a:pPr marL="0" indent="0">
              <a:buNone/>
            </a:pPr>
            <a:endParaRPr lang="el-GR" dirty="0"/>
          </a:p>
          <a:p>
            <a:pPr marL="0" indent="0">
              <a:buNone/>
            </a:pPr>
            <a:r>
              <a:rPr lang="el-GR" sz="2400" b="1" dirty="0"/>
              <a:t>Στόχος: </a:t>
            </a:r>
            <a:endParaRPr lang="en-US" sz="2400" b="1" dirty="0"/>
          </a:p>
          <a:p>
            <a:pPr marL="0" indent="0">
              <a:buNone/>
            </a:pPr>
            <a:endParaRPr lang="el-GR" sz="200" b="1" dirty="0"/>
          </a:p>
          <a:p>
            <a:pPr lvl="2">
              <a:buFont typeface="Wingdings" panose="05000000000000000000" pitchFamily="2" charset="2"/>
              <a:buChar char="ü"/>
            </a:pPr>
            <a:r>
              <a:rPr lang="el-GR" sz="1800" dirty="0"/>
              <a:t>να αντλήσει πληροφορίες για τον υποψήφιο </a:t>
            </a:r>
          </a:p>
          <a:p>
            <a:pPr lvl="2">
              <a:buFont typeface="Wingdings" panose="05000000000000000000" pitchFamily="2" charset="2"/>
              <a:buChar char="ü"/>
            </a:pPr>
            <a:r>
              <a:rPr lang="el-GR" sz="1800" dirty="0"/>
              <a:t>να προσφέρει πληροφορίες στον υποψήφιο  </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30</a:t>
            </a:fld>
            <a:endParaRPr lang="el-GR" dirty="0"/>
          </a:p>
        </p:txBody>
      </p:sp>
      <p:sp>
        <p:nvSpPr>
          <p:cNvPr id="15" name="Θέση κειμένου 2">
            <a:extLst>
              <a:ext uri="{FF2B5EF4-FFF2-40B4-BE49-F238E27FC236}">
                <a16:creationId xmlns:a16="http://schemas.microsoft.com/office/drawing/2014/main" xmlns="" id="{D17CEA61-372A-461B-B88E-04C9A3F10B6D}"/>
              </a:ext>
            </a:extLst>
          </p:cNvPr>
          <p:cNvSpPr>
            <a:spLocks noGrp="1"/>
          </p:cNvSpPr>
          <p:nvPr>
            <p:ph type="body" sz="quarter" idx="32"/>
          </p:nvPr>
        </p:nvSpPr>
        <p:spPr>
          <a:xfrm>
            <a:off x="6141994" y="3798346"/>
            <a:ext cx="6043890" cy="826936"/>
          </a:xfrm>
        </p:spPr>
        <p:txBody>
          <a:bodyPr rtlCol="0"/>
          <a:lstStyle/>
          <a:p>
            <a:pPr algn="ctr"/>
            <a:r>
              <a:rPr lang="el-GR" sz="3400" b="1" dirty="0"/>
              <a:t>Συνέντευξη επιλογής</a:t>
            </a:r>
          </a:p>
        </p:txBody>
      </p:sp>
    </p:spTree>
    <p:extLst>
      <p:ext uri="{BB962C8B-B14F-4D97-AF65-F5344CB8AC3E}">
        <p14:creationId xmlns:p14="http://schemas.microsoft.com/office/powerpoint/2010/main" xmlns="" val="1125568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38618" y="814192"/>
            <a:ext cx="5123147" cy="5600854"/>
          </a:xfrm>
        </p:spPr>
        <p:txBody>
          <a:bodyPr rtlCol="0"/>
          <a:lstStyle/>
          <a:p>
            <a:pPr marL="0" indent="0" rtl="0">
              <a:buNone/>
            </a:pPr>
            <a:endParaRPr lang="el-GR" dirty="0"/>
          </a:p>
          <a:p>
            <a:pPr marL="0" indent="0">
              <a:buNone/>
            </a:pPr>
            <a:r>
              <a:rPr lang="el-GR" sz="2400" b="1" dirty="0"/>
              <a:t>Στάδια διαδικασίας επιλογής:</a:t>
            </a:r>
            <a:endParaRPr lang="en-US" sz="2400" b="1" dirty="0"/>
          </a:p>
          <a:p>
            <a:pPr marL="0" indent="0">
              <a:buNone/>
            </a:pPr>
            <a:endParaRPr lang="el-GR" sz="200" b="1" dirty="0"/>
          </a:p>
          <a:p>
            <a:pPr lvl="1">
              <a:buFont typeface="Wingdings" panose="05000000000000000000" pitchFamily="2" charset="2"/>
              <a:buChar char="ü"/>
            </a:pPr>
            <a:r>
              <a:rPr lang="el-GR" sz="1800" dirty="0"/>
              <a:t>Αρχική συνέντευξη – Διαγνωστική συνέντευξη</a:t>
            </a:r>
            <a:endParaRPr lang="en-US" sz="1800" dirty="0"/>
          </a:p>
          <a:p>
            <a:pPr lvl="1"/>
            <a:endParaRPr lang="en-US" dirty="0"/>
          </a:p>
          <a:p>
            <a:pPr marL="266700" lvl="1" indent="0">
              <a:buNone/>
            </a:pPr>
            <a:endParaRPr lang="el-GR" dirty="0"/>
          </a:p>
          <a:p>
            <a:pPr marL="0" indent="0">
              <a:buNone/>
            </a:pPr>
            <a:r>
              <a:rPr lang="el-GR" sz="2400" b="1" dirty="0"/>
              <a:t>Είδη συνέντευξης:</a:t>
            </a:r>
            <a:endParaRPr lang="en-US" sz="2400" b="1" dirty="0"/>
          </a:p>
          <a:p>
            <a:pPr marL="0" indent="0">
              <a:buNone/>
            </a:pPr>
            <a:endParaRPr lang="el-GR" sz="200" b="1" dirty="0"/>
          </a:p>
          <a:p>
            <a:pPr lvl="1">
              <a:buFont typeface="Wingdings" panose="05000000000000000000" pitchFamily="2" charset="2"/>
              <a:buChar char="ü"/>
            </a:pPr>
            <a:r>
              <a:rPr lang="el-GR" sz="1800" dirty="0"/>
              <a:t>Δομημένη</a:t>
            </a:r>
          </a:p>
          <a:p>
            <a:pPr lvl="1">
              <a:buFont typeface="Wingdings" panose="05000000000000000000" pitchFamily="2" charset="2"/>
              <a:buChar char="ü"/>
            </a:pPr>
            <a:r>
              <a:rPr lang="el-GR" sz="1800" dirty="0"/>
              <a:t>Μη δομημένη </a:t>
            </a:r>
          </a:p>
          <a:p>
            <a:pPr lvl="1">
              <a:buFont typeface="Wingdings" panose="05000000000000000000" pitchFamily="2" charset="2"/>
              <a:buChar char="ü"/>
            </a:pPr>
            <a:r>
              <a:rPr lang="el-GR" sz="1800" dirty="0" err="1"/>
              <a:t>Συμπεριφορική</a:t>
            </a:r>
            <a:endParaRPr lang="el-GR" sz="1800" dirty="0"/>
          </a:p>
          <a:p>
            <a:pPr lvl="1">
              <a:buFont typeface="Wingdings" panose="05000000000000000000" pitchFamily="2" charset="2"/>
              <a:buChar char="ü"/>
            </a:pPr>
            <a:r>
              <a:rPr lang="el-GR" sz="1800" dirty="0"/>
              <a:t> </a:t>
            </a:r>
            <a:r>
              <a:rPr lang="el-GR" sz="1800" dirty="0" err="1"/>
              <a:t>Καταστασιακή</a:t>
            </a:r>
            <a:r>
              <a:rPr lang="el-GR" sz="1800" dirty="0"/>
              <a:t> </a:t>
            </a:r>
          </a:p>
          <a:p>
            <a:pPr lvl="1">
              <a:buFont typeface="Wingdings" panose="05000000000000000000" pitchFamily="2" charset="2"/>
              <a:buChar char="ü"/>
            </a:pPr>
            <a:r>
              <a:rPr lang="el-GR" sz="1800" dirty="0"/>
              <a:t>Ατομική</a:t>
            </a:r>
          </a:p>
          <a:p>
            <a:pPr lvl="1">
              <a:buFont typeface="Wingdings" panose="05000000000000000000" pitchFamily="2" charset="2"/>
              <a:buChar char="ü"/>
            </a:pPr>
            <a:r>
              <a:rPr lang="el-GR" sz="1800" dirty="0"/>
              <a:t>Ομαδική </a:t>
            </a:r>
          </a:p>
          <a:p>
            <a:pPr marL="395478" lvl="1" indent="-285750">
              <a:spcBef>
                <a:spcPts val="1000"/>
              </a:spcBef>
              <a:defRPr/>
            </a:pPr>
            <a:endParaRPr lang="el-GR" sz="1800"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160930" y="3748242"/>
            <a:ext cx="6050006" cy="826936"/>
          </a:xfrm>
        </p:spPr>
        <p:txBody>
          <a:bodyPr rtlCol="0"/>
          <a:lstStyle/>
          <a:p>
            <a:pPr algn="ctr"/>
            <a:r>
              <a:rPr lang="el-GR" sz="3400" b="1" dirty="0"/>
              <a:t>Συνέντευξη επιλογής</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31</a:t>
            </a:fld>
            <a:endParaRPr lang="el-GR" dirty="0"/>
          </a:p>
        </p:txBody>
      </p:sp>
      <p:pic>
        <p:nvPicPr>
          <p:cNvPr id="10" name="Εικόνα 9">
            <a:extLst>
              <a:ext uri="{FF2B5EF4-FFF2-40B4-BE49-F238E27FC236}">
                <a16:creationId xmlns:a16="http://schemas.microsoft.com/office/drawing/2014/main" xmlns="" id="{DDDCD718-713F-422D-A18D-8D95F3B2FF15}"/>
              </a:ext>
            </a:extLst>
          </p:cNvPr>
          <p:cNvPicPr/>
          <p:nvPr/>
        </p:nvPicPr>
        <p:blipFill>
          <a:blip r:embed="rId3" cstate="print"/>
          <a:stretch>
            <a:fillRect/>
          </a:stretch>
        </p:blipFill>
        <p:spPr>
          <a:xfrm>
            <a:off x="6141994" y="-25971"/>
            <a:ext cx="6050006" cy="3799265"/>
          </a:xfrm>
          <a:prstGeom prst="rect">
            <a:avLst/>
          </a:prstGeom>
        </p:spPr>
      </p:pic>
    </p:spTree>
    <p:extLst>
      <p:ext uri="{BB962C8B-B14F-4D97-AF65-F5344CB8AC3E}">
        <p14:creationId xmlns:p14="http://schemas.microsoft.com/office/powerpoint/2010/main" xmlns="" val="661865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591079"/>
            <a:ext cx="2980629" cy="3019099"/>
            <a:chOff x="1341135" y="591578"/>
            <a:chExt cx="2980629" cy="3019099"/>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600" spc="-70" dirty="0"/>
                <a:t>Δομημένη Συνέντευξη</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188155" y="591578"/>
              <a:ext cx="949397" cy="9155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32</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6" name="Έλλειψη 44">
            <a:extLst>
              <a:ext uri="{FF2B5EF4-FFF2-40B4-BE49-F238E27FC236}">
                <a16:creationId xmlns:a16="http://schemas.microsoft.com/office/drawing/2014/main" xmlns="" id="{839BF184-BBA4-4C93-9E69-B44FA0156840}"/>
              </a:ext>
            </a:extLst>
          </p:cNvPr>
          <p:cNvSpPr/>
          <p:nvPr/>
        </p:nvSpPr>
        <p:spPr>
          <a:xfrm>
            <a:off x="4615246" y="680561"/>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1</a:t>
            </a:r>
          </a:p>
        </p:txBody>
      </p:sp>
      <p:sp>
        <p:nvSpPr>
          <p:cNvPr id="17" name="Ορθογώνιο 16">
            <a:extLst>
              <a:ext uri="{FF2B5EF4-FFF2-40B4-BE49-F238E27FC236}">
                <a16:creationId xmlns:a16="http://schemas.microsoft.com/office/drawing/2014/main" xmlns="" id="{8D50F676-3CF5-4848-ABD1-0D2844709A03}"/>
              </a:ext>
            </a:extLst>
          </p:cNvPr>
          <p:cNvSpPr/>
          <p:nvPr/>
        </p:nvSpPr>
        <p:spPr>
          <a:xfrm>
            <a:off x="5390366" y="1877230"/>
            <a:ext cx="6096000" cy="1600438"/>
          </a:xfrm>
          <a:prstGeom prst="rect">
            <a:avLst/>
          </a:prstGeom>
        </p:spPr>
        <p:txBody>
          <a:bodyPr>
            <a:spAutoFit/>
          </a:bodyPr>
          <a:lstStyle/>
          <a:p>
            <a:pPr lvl="0"/>
            <a:r>
              <a:rPr lang="el-GR" b="1" dirty="0"/>
              <a:t>Ίδιες ερωτήσεις </a:t>
            </a:r>
            <a:r>
              <a:rPr lang="el-GR" dirty="0"/>
              <a:t>σε όλους τους υποψηφίους</a:t>
            </a:r>
            <a:endParaRPr lang="en-US" dirty="0"/>
          </a:p>
          <a:p>
            <a:pPr lvl="0"/>
            <a:endParaRPr lang="el-GR" sz="600" dirty="0"/>
          </a:p>
          <a:p>
            <a:pPr marL="742950" lvl="1" indent="-285750">
              <a:buFont typeface="Wingdings" panose="05000000000000000000" pitchFamily="2" charset="2"/>
              <a:buChar char="ü"/>
            </a:pPr>
            <a:r>
              <a:rPr lang="el-GR" dirty="0"/>
              <a:t>Εξασφαλίζει ότι θα έχουμε κοινές πληροφορίες για όλους τους υποψηφίους</a:t>
            </a:r>
            <a:endParaRPr lang="en-US" dirty="0"/>
          </a:p>
          <a:p>
            <a:pPr lvl="1"/>
            <a:endParaRPr lang="el-GR" sz="200" dirty="0"/>
          </a:p>
          <a:p>
            <a:pPr marL="742950" lvl="1" indent="-285750">
              <a:buFont typeface="Wingdings" panose="05000000000000000000" pitchFamily="2" charset="2"/>
              <a:buChar char="ü"/>
            </a:pPr>
            <a:r>
              <a:rPr lang="el-GR" dirty="0"/>
              <a:t>Συνέπεια στον τρόπο αξιολόγησης και εφικτή η σύγκριση μεταξύ πολλών υποψηφίων </a:t>
            </a:r>
          </a:p>
        </p:txBody>
      </p:sp>
      <p:sp>
        <p:nvSpPr>
          <p:cNvPr id="18" name="Έλλειψη 44">
            <a:extLst>
              <a:ext uri="{FF2B5EF4-FFF2-40B4-BE49-F238E27FC236}">
                <a16:creationId xmlns:a16="http://schemas.microsoft.com/office/drawing/2014/main" xmlns="" id="{3B328AF2-57D5-4ED6-9917-82BAA2FF04EA}"/>
              </a:ext>
            </a:extLst>
          </p:cNvPr>
          <p:cNvSpPr/>
          <p:nvPr/>
        </p:nvSpPr>
        <p:spPr>
          <a:xfrm>
            <a:off x="4609778" y="1877230"/>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2</a:t>
            </a:r>
          </a:p>
        </p:txBody>
      </p:sp>
      <p:sp>
        <p:nvSpPr>
          <p:cNvPr id="20" name="Ορθογώνιο 19">
            <a:extLst>
              <a:ext uri="{FF2B5EF4-FFF2-40B4-BE49-F238E27FC236}">
                <a16:creationId xmlns:a16="http://schemas.microsoft.com/office/drawing/2014/main" xmlns="" id="{267155B1-BAD8-4138-A09D-5FEDEACC36D1}"/>
              </a:ext>
            </a:extLst>
          </p:cNvPr>
          <p:cNvSpPr/>
          <p:nvPr/>
        </p:nvSpPr>
        <p:spPr>
          <a:xfrm>
            <a:off x="5400405" y="3809296"/>
            <a:ext cx="6096000" cy="677108"/>
          </a:xfrm>
          <a:prstGeom prst="rect">
            <a:avLst/>
          </a:prstGeom>
        </p:spPr>
        <p:txBody>
          <a:bodyPr>
            <a:spAutoFit/>
          </a:bodyPr>
          <a:lstStyle/>
          <a:p>
            <a:pPr lvl="0"/>
            <a:r>
              <a:rPr lang="el-GR" dirty="0"/>
              <a:t>Ανάπτυξη  ενός αρχικού </a:t>
            </a:r>
            <a:r>
              <a:rPr lang="el-GR" b="1" dirty="0"/>
              <a:t>τρόπου αξιολόγησης </a:t>
            </a:r>
            <a:endParaRPr lang="en-US" b="1" dirty="0"/>
          </a:p>
          <a:p>
            <a:pPr lvl="0"/>
            <a:endParaRPr lang="el-GR" sz="200" dirty="0"/>
          </a:p>
          <a:p>
            <a:pPr marL="742950" lvl="1" indent="-285750">
              <a:buFont typeface="Wingdings" panose="05000000000000000000" pitchFamily="2" charset="2"/>
              <a:buChar char="ü"/>
            </a:pPr>
            <a:r>
              <a:rPr lang="el-GR" dirty="0"/>
              <a:t>Τυποποιημένο σύνολο κριτηρίων αξιολόγησης </a:t>
            </a:r>
          </a:p>
        </p:txBody>
      </p:sp>
      <p:sp>
        <p:nvSpPr>
          <p:cNvPr id="21" name="Έλλειψη 42">
            <a:extLst>
              <a:ext uri="{FF2B5EF4-FFF2-40B4-BE49-F238E27FC236}">
                <a16:creationId xmlns:a16="http://schemas.microsoft.com/office/drawing/2014/main" xmlns="" id="{29A3053F-4C65-4465-B478-C2BDB9D8159C}"/>
              </a:ext>
            </a:extLst>
          </p:cNvPr>
          <p:cNvSpPr/>
          <p:nvPr/>
        </p:nvSpPr>
        <p:spPr>
          <a:xfrm>
            <a:off x="4609778" y="3809296"/>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3</a:t>
            </a:r>
          </a:p>
        </p:txBody>
      </p:sp>
      <p:sp>
        <p:nvSpPr>
          <p:cNvPr id="23" name="Ορθογώνιο 22">
            <a:extLst>
              <a:ext uri="{FF2B5EF4-FFF2-40B4-BE49-F238E27FC236}">
                <a16:creationId xmlns:a16="http://schemas.microsoft.com/office/drawing/2014/main" xmlns="" id="{7758ECA8-32BC-452D-AC75-A3FD18B0DF02}"/>
              </a:ext>
            </a:extLst>
          </p:cNvPr>
          <p:cNvSpPr/>
          <p:nvPr/>
        </p:nvSpPr>
        <p:spPr>
          <a:xfrm>
            <a:off x="5400405" y="5095315"/>
            <a:ext cx="5294334" cy="369332"/>
          </a:xfrm>
          <a:prstGeom prst="rect">
            <a:avLst/>
          </a:prstGeom>
        </p:spPr>
        <p:txBody>
          <a:bodyPr wrap="square">
            <a:spAutoFit/>
          </a:bodyPr>
          <a:lstStyle/>
          <a:p>
            <a:pPr lvl="0"/>
            <a:r>
              <a:rPr lang="el-GR" dirty="0"/>
              <a:t>Αυξημένη </a:t>
            </a:r>
            <a:r>
              <a:rPr lang="el-GR" b="1" dirty="0"/>
              <a:t>εγκυρότητα</a:t>
            </a:r>
            <a:r>
              <a:rPr lang="el-GR" dirty="0"/>
              <a:t> και </a:t>
            </a:r>
            <a:r>
              <a:rPr lang="el-GR" b="1" dirty="0"/>
              <a:t>αξιοπιστία </a:t>
            </a:r>
            <a:endParaRPr lang="el-GR" dirty="0"/>
          </a:p>
        </p:txBody>
      </p:sp>
      <p:sp>
        <p:nvSpPr>
          <p:cNvPr id="3" name="Ορθογώνιο 2">
            <a:extLst>
              <a:ext uri="{FF2B5EF4-FFF2-40B4-BE49-F238E27FC236}">
                <a16:creationId xmlns:a16="http://schemas.microsoft.com/office/drawing/2014/main" xmlns="" id="{3160D10A-1E51-4A25-B037-239B37E40A0C}"/>
              </a:ext>
            </a:extLst>
          </p:cNvPr>
          <p:cNvSpPr/>
          <p:nvPr/>
        </p:nvSpPr>
        <p:spPr>
          <a:xfrm>
            <a:off x="5400406" y="639495"/>
            <a:ext cx="6096000" cy="646331"/>
          </a:xfrm>
          <a:prstGeom prst="rect">
            <a:avLst/>
          </a:prstGeom>
        </p:spPr>
        <p:txBody>
          <a:bodyPr wrap="square">
            <a:spAutoFit/>
          </a:bodyPr>
          <a:lstStyle/>
          <a:p>
            <a:pPr lvl="0"/>
            <a:r>
              <a:rPr lang="el-GR" dirty="0"/>
              <a:t>Ανάπτυξη μιας σειράς ερωτήσεων </a:t>
            </a:r>
            <a:r>
              <a:rPr lang="el-GR" b="1" dirty="0"/>
              <a:t>βάσει της ανάλυσης και των προ απαιτούμενων της θέσης. </a:t>
            </a:r>
            <a:endParaRPr lang="el-GR" dirty="0"/>
          </a:p>
        </p:txBody>
      </p:sp>
      <p:sp>
        <p:nvSpPr>
          <p:cNvPr id="28" name="Έλλειψη 42">
            <a:extLst>
              <a:ext uri="{FF2B5EF4-FFF2-40B4-BE49-F238E27FC236}">
                <a16:creationId xmlns:a16="http://schemas.microsoft.com/office/drawing/2014/main" xmlns="" id="{B1AC946C-42C5-4B22-94DE-9232AF6AD68D}"/>
              </a:ext>
            </a:extLst>
          </p:cNvPr>
          <p:cNvSpPr/>
          <p:nvPr/>
        </p:nvSpPr>
        <p:spPr>
          <a:xfrm>
            <a:off x="4609778" y="508417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latin typeface="Arial" panose="020B0604020202020204" pitchFamily="34" charset="0"/>
                <a:cs typeface="Arial" panose="020B0604020202020204" pitchFamily="34" charset="0"/>
              </a:rPr>
              <a:t>4</a:t>
            </a:r>
            <a:endParaRPr lang="el-GR" b="1" dirty="0">
              <a:latin typeface="Arial" panose="020B0604020202020204" pitchFamily="34" charset="0"/>
              <a:cs typeface="Arial" panose="020B0604020202020204" pitchFamily="34" charset="0"/>
            </a:endParaRPr>
          </a:p>
        </p:txBody>
      </p:sp>
      <p:sp>
        <p:nvSpPr>
          <p:cNvPr id="29" name="Ορθογώνιο 28">
            <a:extLst>
              <a:ext uri="{FF2B5EF4-FFF2-40B4-BE49-F238E27FC236}">
                <a16:creationId xmlns:a16="http://schemas.microsoft.com/office/drawing/2014/main" xmlns="" id="{45886BEF-D537-4ED7-9ED1-04927BF27E3B}"/>
              </a:ext>
            </a:extLst>
          </p:cNvPr>
          <p:cNvSpPr/>
          <p:nvPr/>
        </p:nvSpPr>
        <p:spPr>
          <a:xfrm>
            <a:off x="5400405" y="6002796"/>
            <a:ext cx="5294334" cy="369332"/>
          </a:xfrm>
          <a:prstGeom prst="rect">
            <a:avLst/>
          </a:prstGeom>
        </p:spPr>
        <p:txBody>
          <a:bodyPr wrap="square">
            <a:spAutoFit/>
          </a:bodyPr>
          <a:lstStyle/>
          <a:p>
            <a:pPr lvl="0"/>
            <a:r>
              <a:rPr lang="el-GR" b="1" dirty="0"/>
              <a:t>Έλλειψη ευελιξίας </a:t>
            </a:r>
            <a:endParaRPr lang="el-GR" dirty="0"/>
          </a:p>
        </p:txBody>
      </p:sp>
      <p:sp>
        <p:nvSpPr>
          <p:cNvPr id="30" name="Έλλειψη 42">
            <a:extLst>
              <a:ext uri="{FF2B5EF4-FFF2-40B4-BE49-F238E27FC236}">
                <a16:creationId xmlns:a16="http://schemas.microsoft.com/office/drawing/2014/main" xmlns="" id="{B01238C2-4987-4F4A-9512-A326268C5370}"/>
              </a:ext>
            </a:extLst>
          </p:cNvPr>
          <p:cNvSpPr/>
          <p:nvPr/>
        </p:nvSpPr>
        <p:spPr>
          <a:xfrm>
            <a:off x="4609778" y="599165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latin typeface="Arial" panose="020B0604020202020204" pitchFamily="34" charset="0"/>
                <a:cs typeface="Arial" panose="020B0604020202020204" pitchFamily="34" charset="0"/>
              </a:rPr>
              <a:t>5</a:t>
            </a:r>
            <a:endParaRPr lang="el-G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97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άτομο, εσωτερικό, άνδρας, πίνακας&#10;&#10;Περιγραφή που δημιουργήθηκε αυτόματα">
            <a:extLst>
              <a:ext uri="{FF2B5EF4-FFF2-40B4-BE49-F238E27FC236}">
                <a16:creationId xmlns:a16="http://schemas.microsoft.com/office/drawing/2014/main" xmlns="" id="{CDFD4F7D-512B-4A30-A429-D845B5DE3D86}"/>
              </a:ext>
            </a:extLst>
          </p:cNvPr>
          <p:cNvPicPr>
            <a:picLocks noChangeAspect="1"/>
          </p:cNvPicPr>
          <p:nvPr/>
        </p:nvPicPr>
        <p:blipFill>
          <a:blip r:embed="rId3"/>
          <a:stretch>
            <a:fillRect/>
          </a:stretch>
        </p:blipFill>
        <p:spPr>
          <a:xfrm>
            <a:off x="0" y="1255296"/>
            <a:ext cx="5706509" cy="4738407"/>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706509" y="1352811"/>
            <a:ext cx="6479726" cy="766782"/>
          </a:xfrm>
        </p:spPr>
        <p:txBody>
          <a:bodyPr rtlCol="0"/>
          <a:lstStyle/>
          <a:p>
            <a:pPr algn="ctr"/>
            <a:r>
              <a:rPr lang="el-GR" sz="3600" dirty="0"/>
              <a:t>Μη</a:t>
            </a:r>
            <a:r>
              <a:rPr lang="en-US" sz="3600" dirty="0"/>
              <a:t> </a:t>
            </a:r>
            <a:r>
              <a:rPr lang="el-GR" sz="3600" dirty="0"/>
              <a:t> Δομημένη </a:t>
            </a:r>
            <a:r>
              <a:rPr lang="en-US" sz="3600" dirty="0"/>
              <a:t> </a:t>
            </a:r>
            <a:r>
              <a:rPr lang="el-GR" sz="3600" dirty="0"/>
              <a:t>Συνέντευξη</a:t>
            </a:r>
            <a:endParaRPr lang="en-US" sz="3400"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999968" y="2592888"/>
            <a:ext cx="5632716" cy="3728358"/>
          </a:xfrm>
        </p:spPr>
        <p:txBody>
          <a:bodyPr rtlCol="0"/>
          <a:lstStyle/>
          <a:p>
            <a:pPr lvl="2">
              <a:buFont typeface="Wingdings" panose="05000000000000000000" pitchFamily="2" charset="2"/>
              <a:buChar char="ü"/>
            </a:pPr>
            <a:r>
              <a:rPr lang="el-GR" sz="2000" dirty="0"/>
              <a:t>Οι ερωτήσεις διαφοροποιούνται μεταξύ των υποψηφίων</a:t>
            </a:r>
          </a:p>
          <a:p>
            <a:pPr lvl="4">
              <a:buFont typeface="Wingdings" panose="05000000000000000000" pitchFamily="2" charset="2"/>
              <a:buChar char="§"/>
            </a:pPr>
            <a:r>
              <a:rPr lang="el-GR" sz="1800" dirty="0"/>
              <a:t>Μη δομημένη συνέντευξη</a:t>
            </a:r>
          </a:p>
          <a:p>
            <a:pPr lvl="4">
              <a:buFont typeface="Wingdings" panose="05000000000000000000" pitchFamily="2" charset="2"/>
              <a:buChar char="§"/>
            </a:pPr>
            <a:r>
              <a:rPr lang="el-GR" sz="1800" dirty="0" err="1"/>
              <a:t>Ήμι</a:t>
            </a:r>
            <a:r>
              <a:rPr lang="el-GR" sz="1800" dirty="0"/>
              <a:t>-δομημένη συνέντευξη</a:t>
            </a:r>
            <a:endParaRPr lang="en-US" sz="1800" dirty="0"/>
          </a:p>
          <a:p>
            <a:pPr marL="542925" lvl="2" indent="0">
              <a:buNone/>
            </a:pPr>
            <a:endParaRPr lang="el-GR" sz="800" b="1" dirty="0"/>
          </a:p>
          <a:p>
            <a:pPr lvl="2">
              <a:buFont typeface="Wingdings" panose="05000000000000000000" pitchFamily="2" charset="2"/>
              <a:buChar char="ü"/>
            </a:pPr>
            <a:r>
              <a:rPr lang="el-GR" sz="2000" dirty="0"/>
              <a:t>Συντηρείται η φυσική ροή της συζήτησης</a:t>
            </a:r>
            <a:endParaRPr lang="en-US" sz="2000" dirty="0"/>
          </a:p>
          <a:p>
            <a:pPr marL="542925" lvl="2" indent="0">
              <a:buNone/>
            </a:pPr>
            <a:endParaRPr lang="el-GR" sz="800" dirty="0"/>
          </a:p>
          <a:p>
            <a:pPr lvl="2">
              <a:buFont typeface="Wingdings" panose="05000000000000000000" pitchFamily="2" charset="2"/>
              <a:buChar char="ü"/>
            </a:pPr>
            <a:r>
              <a:rPr lang="el-GR" sz="2000" dirty="0"/>
              <a:t>Έμπειρος και εκπαιδευμένος </a:t>
            </a:r>
            <a:r>
              <a:rPr lang="el-GR" sz="2000" dirty="0" err="1"/>
              <a:t>συνεντευκτής</a:t>
            </a:r>
            <a:endParaRPr lang="en-US" sz="800" dirty="0"/>
          </a:p>
          <a:p>
            <a:pPr marL="542925" lvl="2" indent="0">
              <a:buNone/>
            </a:pPr>
            <a:endParaRPr lang="el-GR" sz="800" dirty="0"/>
          </a:p>
          <a:p>
            <a:pPr lvl="2">
              <a:buFont typeface="Wingdings" panose="05000000000000000000" pitchFamily="2" charset="2"/>
              <a:buChar char="ü"/>
            </a:pPr>
            <a:r>
              <a:rPr lang="el-GR" sz="2000" dirty="0"/>
              <a:t>Αξιολογεί αν το άτομο ταιριάζει με τον οργανισμό</a:t>
            </a:r>
            <a:endParaRPr lang="en-US" sz="2000" dirty="0"/>
          </a:p>
          <a:p>
            <a:pPr marL="542925" lvl="2" indent="0">
              <a:buNone/>
            </a:pPr>
            <a:endParaRPr lang="el-GR" sz="800" dirty="0"/>
          </a:p>
          <a:p>
            <a:pPr lvl="2">
              <a:buFont typeface="Wingdings" panose="05000000000000000000" pitchFamily="2" charset="2"/>
              <a:buChar char="ü"/>
            </a:pPr>
            <a:r>
              <a:rPr lang="el-GR" sz="2000" dirty="0"/>
              <a:t>Χαμηλή αξιοπιστία και εγκυρότητα</a:t>
            </a:r>
          </a:p>
          <a:p>
            <a:pPr lvl="2">
              <a:buFont typeface="Wingdings" panose="05000000000000000000" pitchFamily="2" charset="2"/>
              <a:buChar char="ü"/>
            </a:pPr>
            <a:endParaRPr lang="el-GR" sz="2000" dirty="0"/>
          </a:p>
          <a:p>
            <a:pPr marL="109538" indent="0">
              <a:buNone/>
            </a:pPr>
            <a:endParaRPr lang="el-GR" sz="24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33</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706509" y="2121422"/>
            <a:ext cx="6479375" cy="108212"/>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837303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375782" y="137786"/>
            <a:ext cx="5333250" cy="6690617"/>
          </a:xfrm>
        </p:spPr>
        <p:txBody>
          <a:bodyPr rtlCol="0"/>
          <a:lstStyle/>
          <a:p>
            <a:pPr marL="0" indent="0" rtl="0">
              <a:buNone/>
            </a:pPr>
            <a:endParaRPr lang="el-GR" dirty="0"/>
          </a:p>
          <a:p>
            <a:pPr lvl="0">
              <a:buFont typeface="Wingdings" panose="05000000000000000000" pitchFamily="2" charset="2"/>
              <a:buChar char="Ø"/>
            </a:pPr>
            <a:r>
              <a:rPr lang="el-GR" dirty="0"/>
              <a:t>Οι υποψήφιοι δίνουν συγκεκριμένα παραδείγματα του τρόπου με τον οποίο συμπεριφέρθηκαν σε συγκεκριμένες καταστάσεις στο παρελθόν</a:t>
            </a:r>
            <a:endParaRPr lang="en-US" dirty="0"/>
          </a:p>
          <a:p>
            <a:pPr marL="0" lvl="0" indent="0">
              <a:buNone/>
            </a:pPr>
            <a:endParaRPr lang="el-GR" sz="200" dirty="0"/>
          </a:p>
          <a:p>
            <a:pPr lvl="2"/>
            <a:r>
              <a:rPr lang="el-GR" sz="1800" dirty="0"/>
              <a:t>Τύπος: «</a:t>
            </a:r>
            <a:r>
              <a:rPr lang="el-GR" sz="1800" b="1" dirty="0"/>
              <a:t>Τι έκανες όταν</a:t>
            </a:r>
            <a:r>
              <a:rPr lang="el-GR" sz="1800" dirty="0"/>
              <a:t>…»</a:t>
            </a:r>
          </a:p>
          <a:p>
            <a:pPr lvl="2"/>
            <a:r>
              <a:rPr lang="el-GR" sz="1800" dirty="0"/>
              <a:t>Εξετάζουμε την παρελθούσα συμπεριφορά για να εντοπίσουμε ικανότητες ή χαρακτηριστικά προσωπικότητας </a:t>
            </a:r>
          </a:p>
          <a:p>
            <a:pPr lvl="2"/>
            <a:r>
              <a:rPr lang="el-GR" sz="1800" dirty="0"/>
              <a:t>Αξιολογείται η ερμηνευτική ικανότητα του υποψηφίου </a:t>
            </a:r>
          </a:p>
          <a:p>
            <a:pPr marL="0" indent="0">
              <a:buNone/>
            </a:pPr>
            <a:endParaRPr lang="el-GR" dirty="0"/>
          </a:p>
          <a:p>
            <a:pPr>
              <a:buFont typeface="Wingdings" panose="05000000000000000000" pitchFamily="2" charset="2"/>
              <a:buChar char="Ø"/>
            </a:pPr>
            <a:r>
              <a:rPr lang="el-GR" b="1" dirty="0"/>
              <a:t>Παράδειγμα</a:t>
            </a:r>
            <a:r>
              <a:rPr lang="el-GR" dirty="0"/>
              <a:t>:</a:t>
            </a:r>
          </a:p>
          <a:p>
            <a:pPr marL="0" lvl="0" indent="0">
              <a:buNone/>
            </a:pPr>
            <a:endParaRPr lang="el-GR" sz="100" dirty="0"/>
          </a:p>
          <a:p>
            <a:pPr lvl="2"/>
            <a:r>
              <a:rPr lang="el-GR" sz="1800" dirty="0"/>
              <a:t>«Μπορείς να περιγράψεις μία περίπτωση όπου κατάφερες να πείσεις κάποιον να κάνει κάτι για το οποίο ήταν διστακτικός στην αρχή; Τι έκανες;»  </a:t>
            </a:r>
            <a:endParaRPr lang="en-US" sz="1800" dirty="0"/>
          </a:p>
          <a:p>
            <a:pPr marL="266700" lvl="1" indent="0">
              <a:buNone/>
            </a:pPr>
            <a:endParaRPr lang="en-US" sz="1800" dirty="0"/>
          </a:p>
          <a:p>
            <a:pPr marL="266700" lvl="1" indent="-266700">
              <a:spcBef>
                <a:spcPts val="1000"/>
              </a:spcBef>
              <a:buFont typeface="Wingdings" panose="05000000000000000000" pitchFamily="2" charset="2"/>
              <a:buChar char="Ø"/>
            </a:pPr>
            <a:r>
              <a:rPr lang="el-GR" sz="1800" b="1" dirty="0"/>
              <a:t>Στόχος:</a:t>
            </a:r>
          </a:p>
          <a:p>
            <a:pPr lvl="2"/>
            <a:r>
              <a:rPr lang="el-GR" sz="1800" dirty="0"/>
              <a:t>να εντοπίσουμε συμπεριφορές που εκφράζουν τις ικανότητες άσκησης πειθούς και διαπραγμάτευσης</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858749" y="4312615"/>
            <a:ext cx="5352186" cy="826936"/>
          </a:xfrm>
        </p:spPr>
        <p:txBody>
          <a:bodyPr rtlCol="0"/>
          <a:lstStyle/>
          <a:p>
            <a:pPr algn="ctr"/>
            <a:r>
              <a:rPr lang="el-GR" sz="3000" b="1" dirty="0" err="1"/>
              <a:t>Συμπεριφορικές</a:t>
            </a:r>
            <a:r>
              <a:rPr lang="el-GR" sz="3000" b="1" dirty="0"/>
              <a:t> συνεντεύξεις</a:t>
            </a:r>
          </a:p>
          <a:p>
            <a:pPr algn="ctr"/>
            <a:endParaRPr lang="el-GR" sz="36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34</a:t>
            </a:fld>
            <a:endParaRPr lang="el-GR" dirty="0"/>
          </a:p>
        </p:txBody>
      </p:sp>
      <p:pic>
        <p:nvPicPr>
          <p:cNvPr id="14" name="Εικόνα 13" descr="Εικόνα που περιέχει ξύλινος, ξύλο&#10;&#10;Περιγραφή που δημιουργήθηκε αυτόματα">
            <a:extLst>
              <a:ext uri="{FF2B5EF4-FFF2-40B4-BE49-F238E27FC236}">
                <a16:creationId xmlns:a16="http://schemas.microsoft.com/office/drawing/2014/main" xmlns="" id="{D7EBA1D7-3036-4ADF-9834-F8914CEEC775}"/>
              </a:ext>
            </a:extLst>
          </p:cNvPr>
          <p:cNvPicPr>
            <a:picLocks noChangeAspect="1"/>
          </p:cNvPicPr>
          <p:nvPr/>
        </p:nvPicPr>
        <p:blipFill>
          <a:blip r:embed="rId3"/>
          <a:stretch>
            <a:fillRect/>
          </a:stretch>
        </p:blipFill>
        <p:spPr>
          <a:xfrm>
            <a:off x="6858747" y="0"/>
            <a:ext cx="5333251" cy="4209224"/>
          </a:xfrm>
          <a:prstGeom prst="rect">
            <a:avLst/>
          </a:prstGeom>
        </p:spPr>
      </p:pic>
    </p:spTree>
    <p:extLst>
      <p:ext uri="{BB962C8B-B14F-4D97-AF65-F5344CB8AC3E}">
        <p14:creationId xmlns:p14="http://schemas.microsoft.com/office/powerpoint/2010/main" xmlns="" val="2693123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526060" y="2004164"/>
            <a:ext cx="5568794" cy="4135365"/>
          </a:xfrm>
        </p:spPr>
        <p:txBody>
          <a:bodyPr rtlCol="0"/>
          <a:lstStyle/>
          <a:p>
            <a:pPr marL="0" lvl="0" indent="0">
              <a:buNone/>
            </a:pPr>
            <a:r>
              <a:rPr lang="el-GR" sz="2000" b="1" dirty="0"/>
              <a:t>Οι υποψήφιοι δίνουν παραδείγματα </a:t>
            </a:r>
            <a:r>
              <a:rPr lang="el-GR" dirty="0"/>
              <a:t>του πώς θα συμπεριφέρονταν σε υποθετικές καταστάσεις</a:t>
            </a:r>
            <a:endParaRPr lang="en-US" dirty="0"/>
          </a:p>
          <a:p>
            <a:pPr marL="0" lvl="0" indent="0">
              <a:buNone/>
            </a:pPr>
            <a:endParaRPr lang="el-GR" sz="200" dirty="0"/>
          </a:p>
          <a:p>
            <a:pPr lvl="2">
              <a:buFont typeface="Wingdings" panose="05000000000000000000" pitchFamily="2" charset="2"/>
              <a:buChar char="Ø"/>
            </a:pPr>
            <a:r>
              <a:rPr lang="el-GR" sz="1800" dirty="0"/>
              <a:t>Τύπος: «Τι θα έκανες αν…»</a:t>
            </a:r>
            <a:endParaRPr lang="en-US" sz="1800" dirty="0"/>
          </a:p>
          <a:p>
            <a:pPr lvl="2"/>
            <a:endParaRPr lang="el-GR" sz="1800" dirty="0"/>
          </a:p>
          <a:p>
            <a:pPr marL="0" lvl="0" indent="0">
              <a:buNone/>
            </a:pPr>
            <a:r>
              <a:rPr lang="el-GR" sz="2000" b="1" dirty="0"/>
              <a:t>Παράδειγμα: </a:t>
            </a:r>
            <a:endParaRPr lang="en-US" sz="2000" b="1" dirty="0"/>
          </a:p>
          <a:p>
            <a:pPr marL="0" lvl="0" indent="0">
              <a:buNone/>
            </a:pPr>
            <a:endParaRPr lang="en-US" sz="200" b="1" dirty="0"/>
          </a:p>
          <a:p>
            <a:pPr lvl="2">
              <a:buFont typeface="Wingdings" panose="05000000000000000000" pitchFamily="2" charset="2"/>
              <a:buChar char="Ø"/>
            </a:pPr>
            <a:r>
              <a:rPr lang="el-GR" sz="1800" dirty="0"/>
              <a:t>«Ετοιμάζεσαι να φύγεις για διακοπές με την οικογένειά σου και καθώς βάζεις τα πράγματα στο αυτοκίνητό σου θυμάσαι ότι είχες υποσχεθεί πως σήμερα θα συναντούσες έναν πελάτη. Τι κάνεις;» </a:t>
            </a:r>
            <a:endParaRPr lang="en-US" sz="1800" dirty="0"/>
          </a:p>
          <a:p>
            <a:pPr marL="542925" lvl="2" indent="0">
              <a:buNone/>
            </a:pPr>
            <a:endParaRPr lang="el-GR" sz="1800" dirty="0"/>
          </a:p>
          <a:p>
            <a:pPr marL="0" indent="0">
              <a:buNone/>
            </a:pPr>
            <a:r>
              <a:rPr lang="el-GR" sz="2000" b="1" dirty="0"/>
              <a:t>Ρωτάμε</a:t>
            </a:r>
            <a:r>
              <a:rPr lang="el-GR" dirty="0"/>
              <a:t> για την πρόθεση κάποιου ώστε να εξάγουμε υποθέσεις για τη μελλοντική συμπεριφορά </a:t>
            </a:r>
          </a:p>
          <a:p>
            <a:endParaRPr lang="el-GR" dirty="0"/>
          </a:p>
          <a:p>
            <a:endParaRPr lang="el-GR" dirty="0"/>
          </a:p>
          <a:p>
            <a:pPr marL="266700" lvl="1" indent="0">
              <a:buNone/>
            </a:pPr>
            <a:endParaRPr lang="el-GR" sz="1800" dirty="0"/>
          </a:p>
          <a:p>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35</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pic>
        <p:nvPicPr>
          <p:cNvPr id="5" name="Εικόνα 4">
            <a:extLst>
              <a:ext uri="{FF2B5EF4-FFF2-40B4-BE49-F238E27FC236}">
                <a16:creationId xmlns:a16="http://schemas.microsoft.com/office/drawing/2014/main" xmlns="" id="{7C300C23-4263-492C-8AF7-E98518E6E807}"/>
              </a:ext>
            </a:extLst>
          </p:cNvPr>
          <p:cNvPicPr>
            <a:picLocks noChangeAspect="1"/>
          </p:cNvPicPr>
          <p:nvPr/>
        </p:nvPicPr>
        <p:blipFill>
          <a:blip r:embed="rId3"/>
          <a:stretch>
            <a:fillRect/>
          </a:stretch>
        </p:blipFill>
        <p:spPr>
          <a:xfrm>
            <a:off x="0" y="6635"/>
            <a:ext cx="5962650" cy="6386050"/>
          </a:xfrm>
          <a:prstGeom prst="rect">
            <a:avLst/>
          </a:prstGeom>
        </p:spPr>
      </p:pic>
      <p:sp>
        <p:nvSpPr>
          <p:cNvPr id="10" name="Τίτλος 1">
            <a:extLst>
              <a:ext uri="{FF2B5EF4-FFF2-40B4-BE49-F238E27FC236}">
                <a16:creationId xmlns:a16="http://schemas.microsoft.com/office/drawing/2014/main" xmlns="" id="{89E2DF7A-BD91-4D7D-86FD-A9BAC309894F}"/>
              </a:ext>
            </a:extLst>
          </p:cNvPr>
          <p:cNvSpPr>
            <a:spLocks noGrp="1"/>
          </p:cNvSpPr>
          <p:nvPr>
            <p:ph type="title"/>
          </p:nvPr>
        </p:nvSpPr>
        <p:spPr>
          <a:xfrm>
            <a:off x="5279222" y="707530"/>
            <a:ext cx="6912777" cy="766782"/>
          </a:xfrm>
        </p:spPr>
        <p:txBody>
          <a:bodyPr rtlCol="0"/>
          <a:lstStyle/>
          <a:p>
            <a:pPr algn="ctr"/>
            <a:r>
              <a:rPr lang="el-GR" sz="3600" dirty="0" err="1"/>
              <a:t>Καταστασιακή</a:t>
            </a:r>
            <a:r>
              <a:rPr lang="el-GR" sz="3600" dirty="0"/>
              <a:t> Συνέντευξη</a:t>
            </a:r>
            <a:endParaRPr lang="en-US" sz="3400" dirty="0"/>
          </a:p>
        </p:txBody>
      </p:sp>
    </p:spTree>
    <p:extLst>
      <p:ext uri="{BB962C8B-B14F-4D97-AF65-F5344CB8AC3E}">
        <p14:creationId xmlns:p14="http://schemas.microsoft.com/office/powerpoint/2010/main" xmlns="" val="1611721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0635B39-8CB1-4C26-A29A-2FED18CEE1A0}"/>
              </a:ext>
            </a:extLst>
          </p:cNvPr>
          <p:cNvSpPr txBox="1"/>
          <p:nvPr/>
        </p:nvSpPr>
        <p:spPr>
          <a:xfrm>
            <a:off x="1337500" y="307909"/>
            <a:ext cx="9434185" cy="830997"/>
          </a:xfrm>
          <a:prstGeom prst="rect">
            <a:avLst/>
          </a:prstGeom>
          <a:noFill/>
        </p:spPr>
        <p:txBody>
          <a:bodyPr wrap="square" rtlCol="0">
            <a:spAutoFit/>
          </a:bodyPr>
          <a:lstStyle/>
          <a:p>
            <a:pPr algn="ctr"/>
            <a:r>
              <a:rPr lang="el-GR" sz="2400" b="1" dirty="0"/>
              <a:t>Παραδείγματα ερωτήσεων σε </a:t>
            </a:r>
            <a:r>
              <a:rPr lang="el-GR" sz="2400" b="1" dirty="0" err="1" smtClean="0"/>
              <a:t>κατα</a:t>
            </a:r>
            <a:r>
              <a:rPr lang="el-GR" sz="2400" b="1" dirty="0" err="1" smtClean="0"/>
              <a:t>στασιακή</a:t>
            </a:r>
            <a:r>
              <a:rPr lang="el-GR" sz="2400" b="1" dirty="0" smtClean="0"/>
              <a:t> </a:t>
            </a:r>
            <a:r>
              <a:rPr lang="el-GR" sz="2400" b="1" dirty="0"/>
              <a:t>συνέντευξη βασισμένων στην εμπειρία &amp; προσανατολισμένων στο μέλλον</a:t>
            </a:r>
          </a:p>
        </p:txBody>
      </p:sp>
      <p:graphicFrame>
        <p:nvGraphicFramePr>
          <p:cNvPr id="2" name="Πίνακας 1">
            <a:extLst>
              <a:ext uri="{FF2B5EF4-FFF2-40B4-BE49-F238E27FC236}">
                <a16:creationId xmlns:a16="http://schemas.microsoft.com/office/drawing/2014/main" xmlns="" id="{DEACF412-DB3E-43EE-A3CA-351704F71157}"/>
              </a:ext>
            </a:extLst>
          </p:cNvPr>
          <p:cNvGraphicFramePr>
            <a:graphicFrameLocks noGrp="1"/>
          </p:cNvGraphicFramePr>
          <p:nvPr>
            <p:extLst>
              <p:ext uri="{D42A27DB-BD31-4B8C-83A1-F6EECF244321}">
                <p14:modId xmlns:p14="http://schemas.microsoft.com/office/powerpoint/2010/main" xmlns="" val="1237091064"/>
              </p:ext>
            </p:extLst>
          </p:nvPr>
        </p:nvGraphicFramePr>
        <p:xfrm>
          <a:off x="425186" y="1471227"/>
          <a:ext cx="11333967" cy="5176520"/>
        </p:xfrm>
        <a:graphic>
          <a:graphicData uri="http://schemas.openxmlformats.org/drawingml/2006/table">
            <a:tbl>
              <a:tblPr firstRow="1" bandRow="1">
                <a:tableStyleId>{5C22544A-7EE6-4342-B048-85BDC9FD1C3A}</a:tableStyleId>
              </a:tblPr>
              <a:tblGrid>
                <a:gridCol w="3279732">
                  <a:extLst>
                    <a:ext uri="{9D8B030D-6E8A-4147-A177-3AD203B41FA5}">
                      <a16:colId xmlns:a16="http://schemas.microsoft.com/office/drawing/2014/main" xmlns="" val="2529880738"/>
                    </a:ext>
                  </a:extLst>
                </a:gridCol>
                <a:gridCol w="8054235">
                  <a:extLst>
                    <a:ext uri="{9D8B030D-6E8A-4147-A177-3AD203B41FA5}">
                      <a16:colId xmlns:a16="http://schemas.microsoft.com/office/drawing/2014/main" xmlns="" val="1472215556"/>
                    </a:ext>
                  </a:extLst>
                </a:gridCol>
              </a:tblGrid>
              <a:tr h="370840">
                <a:tc gridSpan="2">
                  <a:txBody>
                    <a:bodyPr/>
                    <a:lstStyle/>
                    <a:p>
                      <a:r>
                        <a:rPr lang="el-GR" dirty="0"/>
                        <a:t>Ερωτήσεις βασισμένες στην εμπειρία</a:t>
                      </a:r>
                    </a:p>
                  </a:txBody>
                  <a:tcPr/>
                </a:tc>
                <a:tc hMerge="1">
                  <a:txBody>
                    <a:bodyPr/>
                    <a:lstStyle/>
                    <a:p>
                      <a:endParaRPr lang="el-GR"/>
                    </a:p>
                  </a:txBody>
                  <a:tcPr/>
                </a:tc>
                <a:extLst>
                  <a:ext uri="{0D108BD9-81ED-4DB2-BD59-A6C34878D82A}">
                    <a16:rowId xmlns:a16="http://schemas.microsoft.com/office/drawing/2014/main" xmlns="" val="4270779432"/>
                  </a:ext>
                </a:extLst>
              </a:tr>
              <a:tr h="370840">
                <a:tc>
                  <a:txBody>
                    <a:bodyPr/>
                    <a:lstStyle/>
                    <a:p>
                      <a:r>
                        <a:rPr lang="el-GR" dirty="0"/>
                        <a:t>Παρότρυνση υπαλλήλων:</a:t>
                      </a:r>
                    </a:p>
                  </a:txBody>
                  <a:tcPr/>
                </a:tc>
                <a:tc>
                  <a:txBody>
                    <a:bodyPr/>
                    <a:lstStyle/>
                    <a:p>
                      <a:r>
                        <a:rPr lang="el-GR" sz="1500"/>
                        <a:t>«Σκεφτείτε την περίπτωση όπου θα παροτρύνετε έναν υπάλληλο να εκτελέσει εργασία που δεν είναι της αρεσκείας του, αλλά που θα πρέπει οπωσδήποτε να γίνει. Πως θα χειριζόσαστε την κατάσταση»;</a:t>
                      </a:r>
                      <a:endParaRPr lang="el-GR" dirty="0"/>
                    </a:p>
                  </a:txBody>
                  <a:tcPr/>
                </a:tc>
                <a:extLst>
                  <a:ext uri="{0D108BD9-81ED-4DB2-BD59-A6C34878D82A}">
                    <a16:rowId xmlns:a16="http://schemas.microsoft.com/office/drawing/2014/main" xmlns="" val="2543781768"/>
                  </a:ext>
                </a:extLst>
              </a:tr>
              <a:tr h="370840">
                <a:tc>
                  <a:txBody>
                    <a:bodyPr/>
                    <a:lstStyle/>
                    <a:p>
                      <a:r>
                        <a:rPr lang="el-GR" dirty="0"/>
                        <a:t>Διευθέτηση συγκρούσεων:</a:t>
                      </a:r>
                    </a:p>
                  </a:txBody>
                  <a:tcPr/>
                </a:tc>
                <a:tc>
                  <a:txBody>
                    <a:bodyPr/>
                    <a:lstStyle/>
                    <a:p>
                      <a:r>
                        <a:rPr lang="el-GR" sz="1500"/>
                        <a:t>«Ποια ήταν η εντονότερη διάσταση απόψεων που είχατε ποτέ με συνάδελφό σας; Πως διευθετήσατε τη κατάστασή»;</a:t>
                      </a:r>
                      <a:endParaRPr lang="el-GR" dirty="0"/>
                    </a:p>
                  </a:txBody>
                  <a:tcPr/>
                </a:tc>
                <a:extLst>
                  <a:ext uri="{0D108BD9-81ED-4DB2-BD59-A6C34878D82A}">
                    <a16:rowId xmlns:a16="http://schemas.microsoft.com/office/drawing/2014/main" xmlns="" val="1562251645"/>
                  </a:ext>
                </a:extLst>
              </a:tr>
              <a:tr h="370840">
                <a:tc>
                  <a:txBody>
                    <a:bodyPr/>
                    <a:lstStyle/>
                    <a:p>
                      <a:r>
                        <a:rPr lang="el-GR" dirty="0"/>
                        <a:t>Αντιμετώπιση αντιδράσεων σε αλλαγές:</a:t>
                      </a:r>
                    </a:p>
                  </a:txBody>
                  <a:tcPr/>
                </a:tc>
                <a:tc>
                  <a:txBody>
                    <a:bodyPr/>
                    <a:lstStyle/>
                    <a:p>
                      <a:r>
                        <a:rPr lang="el-GR" sz="1500" dirty="0"/>
                        <a:t>«Ποια ήταν η δυσκολότερη αλλαγή που έπρεπε να κάνετε σε προηγούμενη εργασία σας &amp; πως ενεργήσατε ώστε τα άτομα γύρω σας να αλλάξουν τρόπο  σκέψης και συμπεριφορά»;</a:t>
                      </a:r>
                      <a:endParaRPr lang="el-GR" dirty="0"/>
                    </a:p>
                  </a:txBody>
                  <a:tcPr/>
                </a:tc>
                <a:extLst>
                  <a:ext uri="{0D108BD9-81ED-4DB2-BD59-A6C34878D82A}">
                    <a16:rowId xmlns:a16="http://schemas.microsoft.com/office/drawing/2014/main" xmlns="" val="3910853618"/>
                  </a:ext>
                </a:extLst>
              </a:tr>
              <a:tr h="370840">
                <a:tc gridSpan="2">
                  <a:txBody>
                    <a:bodyPr/>
                    <a:lstStyle/>
                    <a:p>
                      <a:r>
                        <a:rPr lang="el-GR" b="1" dirty="0">
                          <a:solidFill>
                            <a:schemeClr val="bg1"/>
                          </a:solidFill>
                        </a:rPr>
                        <a:t>Ερωτήσεις προσανατολισμένες στο μέλλον</a:t>
                      </a:r>
                    </a:p>
                  </a:txBody>
                  <a:tcPr>
                    <a:solidFill>
                      <a:schemeClr val="accent1"/>
                    </a:solidFill>
                  </a:tcPr>
                </a:tc>
                <a:tc hMerge="1">
                  <a:txBody>
                    <a:bodyPr/>
                    <a:lstStyle/>
                    <a:p>
                      <a:endParaRPr lang="el-GR"/>
                    </a:p>
                  </a:txBody>
                  <a:tcPr/>
                </a:tc>
                <a:extLst>
                  <a:ext uri="{0D108BD9-81ED-4DB2-BD59-A6C34878D82A}">
                    <a16:rowId xmlns:a16="http://schemas.microsoft.com/office/drawing/2014/main" xmlns="" val="2354987441"/>
                  </a:ext>
                </a:extLst>
              </a:tr>
              <a:tr h="370840">
                <a:tc>
                  <a:txBody>
                    <a:bodyPr/>
                    <a:lstStyle/>
                    <a:p>
                      <a:r>
                        <a:rPr lang="el-GR" dirty="0"/>
                        <a:t>Παρότρυνση Υπαλλήλων:</a:t>
                      </a:r>
                    </a:p>
                  </a:txBody>
                  <a:tcPr/>
                </a:tc>
                <a:tc>
                  <a:txBody>
                    <a:bodyPr/>
                    <a:lstStyle/>
                    <a:p>
                      <a:r>
                        <a:rPr lang="el-GR" sz="1500" dirty="0"/>
                        <a:t>«Υποθέστε ότι απασχολείτε έναν υπάλληλο για τον οποίο γνωρίζετε ότι η εργασία που εκτελεί δεν είναι της αρεσκείας του. Πρέπει όμως οπωσδήποτε να γίνει και ο συγκεκριμένος υπάλληλος είναι ο μόνος διαθέσιμος. Τί θα κάνατε για να τον παροτρύνετε»;</a:t>
                      </a:r>
                      <a:endParaRPr lang="el-GR" dirty="0"/>
                    </a:p>
                  </a:txBody>
                  <a:tcPr/>
                </a:tc>
                <a:extLst>
                  <a:ext uri="{0D108BD9-81ED-4DB2-BD59-A6C34878D82A}">
                    <a16:rowId xmlns:a16="http://schemas.microsoft.com/office/drawing/2014/main" xmlns="" val="3645324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Διευθέτηση συγκρούσεων:</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500" dirty="0"/>
                        <a:t>«Φανταστείτε ότι διαφωνείτε με συνάδελφό σας σχετικά με το ποιος είναι ο καλύτερος τρόπος για την αντιμετώπιση προβλήματος που αφορά την αδικαιολόγητη απουσία μέλους της ομάδας σας. Πως θα διευθετούσατε την κατάσταση»;</a:t>
                      </a:r>
                    </a:p>
                  </a:txBody>
                  <a:tcPr/>
                </a:tc>
                <a:extLst>
                  <a:ext uri="{0D108BD9-81ED-4DB2-BD59-A6C34878D82A}">
                    <a16:rowId xmlns:a16="http://schemas.microsoft.com/office/drawing/2014/main" xmlns="" val="24945594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Αντιμετώπιση αντιδράσεων σε αλλαγές:</a:t>
                      </a:r>
                    </a:p>
                    <a:p>
                      <a:endParaRPr lang="el-GR" dirty="0"/>
                    </a:p>
                  </a:txBody>
                  <a:tcPr/>
                </a:tc>
                <a:tc>
                  <a:txBody>
                    <a:bodyPr/>
                    <a:lstStyle/>
                    <a:p>
                      <a:r>
                        <a:rPr lang="el-GR" sz="1500" dirty="0"/>
                        <a:t>«Υποθέστε ότι έχετε μια ιδέα για αλλαγή των διαδικασιών εργασίας που θα βελτίωνε τη ποιότητα, αλλά κάποια μέλη της ομάδας σας διστάζουν να την αποδεχτούν. Πως θα ενεργούσατε σε μια τέτοια κατάσταση»;</a:t>
                      </a:r>
                    </a:p>
                  </a:txBody>
                  <a:tcPr/>
                </a:tc>
                <a:extLst>
                  <a:ext uri="{0D108BD9-81ED-4DB2-BD59-A6C34878D82A}">
                    <a16:rowId xmlns:a16="http://schemas.microsoft.com/office/drawing/2014/main" xmlns="" val="1048844432"/>
                  </a:ext>
                </a:extLst>
              </a:tr>
            </a:tbl>
          </a:graphicData>
        </a:graphic>
      </p:graphicFrame>
    </p:spTree>
    <p:extLst>
      <p:ext uri="{BB962C8B-B14F-4D97-AF65-F5344CB8AC3E}">
        <p14:creationId xmlns:p14="http://schemas.microsoft.com/office/powerpoint/2010/main" xmlns="" val="1922111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311854" y="356844"/>
            <a:ext cx="11340000" cy="432000"/>
          </a:xfrm>
        </p:spPr>
        <p:txBody>
          <a:bodyPr rtlCol="0"/>
          <a:lstStyle/>
          <a:p>
            <a:r>
              <a:rPr lang="el-GR" dirty="0"/>
              <a:t>Συγκεκριμένο παράδειγμα </a:t>
            </a:r>
            <a:r>
              <a:rPr lang="el-GR" dirty="0" err="1"/>
              <a:t>καταστασιακής</a:t>
            </a:r>
            <a:r>
              <a:rPr lang="el-GR" dirty="0"/>
              <a:t> συνέντευξης</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6491244" y="2365387"/>
            <a:ext cx="4882237" cy="2194694"/>
          </a:xfrm>
        </p:spPr>
        <p:txBody>
          <a:bodyPr vert="horz" lIns="0" tIns="0" rIns="0" bIns="0" rtlCol="0">
            <a:noAutofit/>
          </a:bodyPr>
          <a:lstStyle/>
          <a:p>
            <a:pPr marL="0" indent="0">
              <a:buNone/>
            </a:pPr>
            <a:r>
              <a:rPr lang="el-GR" sz="2000" b="1" dirty="0"/>
              <a:t>Εξαιρετική απάντηση</a:t>
            </a:r>
            <a:endParaRPr lang="el-GR" dirty="0"/>
          </a:p>
          <a:p>
            <a:pPr marL="561975" lvl="1" indent="-285750"/>
            <a:r>
              <a:rPr lang="el-GR" sz="1800" dirty="0"/>
              <a:t>Ζητώ από τους εργαζόμενους να συνεχίσουν να δουλεύουν και κανονίζω την άμεση τοποθέτηση φορητών μέσων θέρμανσης και τους παρέχω ποτά – Κανονίζω μία συνάντηση αργότερα για να επαναξιολογήσουμε την κατάσταση – καταγράφω τις ενέργειές μου και αφήνω μήνυμα στο γραφείο του διευθυντή για να το συζητήσουμε όταν επιστρέψει στο γραφείο</a:t>
            </a:r>
          </a:p>
          <a:p>
            <a:endParaRPr lang="el-GR"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6096000" y="2157729"/>
            <a:ext cx="0" cy="42136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37</a:t>
            </a:fld>
            <a:endParaRPr lang="el-GR" dirty="0"/>
          </a:p>
        </p:txBody>
      </p:sp>
      <p:sp>
        <p:nvSpPr>
          <p:cNvPr id="19" name="Θέση περιεχομένου 4">
            <a:extLst>
              <a:ext uri="{FF2B5EF4-FFF2-40B4-BE49-F238E27FC236}">
                <a16:creationId xmlns:a16="http://schemas.microsoft.com/office/drawing/2014/main" xmlns="" id="{FA0E3FC7-113C-46EF-9728-76FBAFF6AA3A}"/>
              </a:ext>
            </a:extLst>
          </p:cNvPr>
          <p:cNvSpPr txBox="1">
            <a:spLocks/>
          </p:cNvSpPr>
          <p:nvPr/>
        </p:nvSpPr>
        <p:spPr>
          <a:xfrm>
            <a:off x="161541" y="2363035"/>
            <a:ext cx="5626885" cy="4601233"/>
          </a:xfrm>
          <a:prstGeom prst="rect">
            <a:avLst/>
          </a:prstGeom>
        </p:spPr>
        <p:txBody>
          <a:bodyPr vert="horz" lIns="0" tIns="0" rIns="0" bIns="0" rtlCol="0">
            <a:noAutofit/>
          </a:bodyPr>
          <a:lstStyle>
            <a:lvl1pPr marL="266700" lvl="0" indent="-266700">
              <a:lnSpc>
                <a:spcPct val="90000"/>
              </a:lnSpc>
              <a:spcBef>
                <a:spcPts val="1000"/>
              </a:spcBef>
              <a:buFont typeface="Arial" panose="020B0604020202020204" pitchFamily="34" charset="0"/>
              <a:buChar char="•"/>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l-GR" sz="2000" b="1" dirty="0"/>
              <a:t>Φτωχή απάντηση</a:t>
            </a:r>
          </a:p>
          <a:p>
            <a:pPr marL="561975" lvl="1" indent="-285750"/>
            <a:r>
              <a:rPr lang="el-GR" sz="1800" dirty="0"/>
              <a:t>Σταματώ αμέσως τη γραμμή παραγωγής – στέλνω τους εργάτες σπίτι τους – τηλεφωνώ στο γενικό διευθυντή στο κινητό του για να τον συμβουλευτώ</a:t>
            </a:r>
          </a:p>
          <a:p>
            <a:pPr marL="542925" lvl="2" indent="0">
              <a:buNone/>
            </a:pPr>
            <a:endParaRPr lang="el-GR" sz="1600" dirty="0"/>
          </a:p>
          <a:p>
            <a:pPr marL="542925" lvl="2" indent="0">
              <a:buNone/>
            </a:pPr>
            <a:r>
              <a:rPr lang="el-GR" sz="1600" dirty="0"/>
              <a:t> </a:t>
            </a:r>
          </a:p>
          <a:p>
            <a:pPr marL="0" indent="0">
              <a:buNone/>
            </a:pPr>
            <a:r>
              <a:rPr lang="el-GR" sz="2000" b="1" dirty="0"/>
              <a:t>Ικανοποιητική απάντηση</a:t>
            </a:r>
          </a:p>
          <a:p>
            <a:pPr marL="561975" lvl="1" indent="-285750"/>
            <a:r>
              <a:rPr lang="el-GR" sz="1800" dirty="0"/>
              <a:t>Ζητώ από τους εργάτες να σταματήσουν αμέσως – Φωνάζω τον τεχνικό να επιδιορθώσει το λέβητα θέρμανσης – στέλνω SMS στη γενική διευθύντρια ζητώντας της να επικοινωνήσει μαζί μου μόλις τελειώσει το γκολφ</a:t>
            </a:r>
          </a:p>
        </p:txBody>
      </p:sp>
      <p:sp>
        <p:nvSpPr>
          <p:cNvPr id="15" name="TextBox 14">
            <a:extLst>
              <a:ext uri="{FF2B5EF4-FFF2-40B4-BE49-F238E27FC236}">
                <a16:creationId xmlns:a16="http://schemas.microsoft.com/office/drawing/2014/main" xmlns="" id="{6678B2F7-0522-49D6-995D-6CE0A66D923F}"/>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10" name="Θέση κειμένου 4">
            <a:extLst>
              <a:ext uri="{FF2B5EF4-FFF2-40B4-BE49-F238E27FC236}">
                <a16:creationId xmlns:a16="http://schemas.microsoft.com/office/drawing/2014/main" xmlns="" id="{64B23297-0E00-4D33-A45F-0C61698DA05D}"/>
              </a:ext>
            </a:extLst>
          </p:cNvPr>
          <p:cNvSpPr>
            <a:spLocks noGrp="1"/>
          </p:cNvSpPr>
          <p:nvPr>
            <p:ph type="body" sz="quarter" idx="32"/>
          </p:nvPr>
        </p:nvSpPr>
        <p:spPr>
          <a:xfrm>
            <a:off x="312341" y="1026869"/>
            <a:ext cx="11339513" cy="526357"/>
          </a:xfrm>
        </p:spPr>
        <p:txBody>
          <a:bodyPr rtlCol="0"/>
          <a:lstStyle/>
          <a:p>
            <a:r>
              <a:rPr lang="el-GR" i="1" dirty="0"/>
              <a:t>Είσαι διευθυντής/</a:t>
            </a:r>
            <a:r>
              <a:rPr lang="el-GR" i="1" dirty="0" err="1"/>
              <a:t>ντρια</a:t>
            </a:r>
            <a:r>
              <a:rPr lang="el-GR" i="1" dirty="0"/>
              <a:t> παραγωγής. Ενημερώνεσαι από τον επόπτη ότι λόγω βλάβης στο λέβητα θέρμανσης στο χώρο ραφής των υφασμάτων κάνει πολύ κρύο και οι εργάτριες διαμαρτύρονται. </a:t>
            </a:r>
            <a:r>
              <a:rPr lang="el-GR" b="1" i="1" dirty="0"/>
              <a:t>Τι κάνεις;</a:t>
            </a:r>
          </a:p>
          <a:p>
            <a:endParaRPr lang="el-GR" sz="2000" dirty="0">
              <a:solidFill>
                <a:schemeClr val="tx1">
                  <a:lumMod val="65000"/>
                  <a:lumOff val="35000"/>
                </a:schemeClr>
              </a:solidFill>
            </a:endParaRPr>
          </a:p>
        </p:txBody>
      </p:sp>
    </p:spTree>
    <p:extLst>
      <p:ext uri="{BB962C8B-B14F-4D97-AF65-F5344CB8AC3E}">
        <p14:creationId xmlns:p14="http://schemas.microsoft.com/office/powerpoint/2010/main" xmlns="" val="243851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άτομο, καθιστός, δάπεδο, γυναίκα&#10;&#10;Περιγραφή που δημιουργήθηκε αυτόματα">
            <a:extLst>
              <a:ext uri="{FF2B5EF4-FFF2-40B4-BE49-F238E27FC236}">
                <a16:creationId xmlns:a16="http://schemas.microsoft.com/office/drawing/2014/main" xmlns="" id="{134F670C-2C42-43BF-87C7-BFBF488AED69}"/>
              </a:ext>
            </a:extLst>
          </p:cNvPr>
          <p:cNvPicPr>
            <a:picLocks noChangeAspect="1"/>
          </p:cNvPicPr>
          <p:nvPr/>
        </p:nvPicPr>
        <p:blipFill>
          <a:blip r:embed="rId3"/>
          <a:stretch>
            <a:fillRect/>
          </a:stretch>
        </p:blipFill>
        <p:spPr>
          <a:xfrm>
            <a:off x="6676373" y="0"/>
            <a:ext cx="5515627" cy="3824101"/>
          </a:xfrm>
          <a:prstGeom prst="rect">
            <a:avLst/>
          </a:prstGeom>
        </p:spPr>
      </p:pic>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526094" y="628574"/>
            <a:ext cx="5868591" cy="5600852"/>
          </a:xfrm>
        </p:spPr>
        <p:txBody>
          <a:bodyPr rtlCol="0"/>
          <a:lstStyle/>
          <a:p>
            <a:pPr marL="0" indent="0" rtl="0">
              <a:buNone/>
            </a:pPr>
            <a:endParaRPr lang="el-GR" dirty="0"/>
          </a:p>
          <a:p>
            <a:pPr marL="266700" lvl="1" indent="-266700">
              <a:spcBef>
                <a:spcPts val="1000"/>
              </a:spcBef>
              <a:buFont typeface="Wingdings" panose="05000000000000000000" pitchFamily="2" charset="2"/>
              <a:buChar char="Ø"/>
            </a:pPr>
            <a:r>
              <a:rPr lang="el-GR" sz="1800" b="1" dirty="0"/>
              <a:t>Πολλοί υποψήφιοι συμμετέχουν σε μία συνέντευξη ταυτόχρονα</a:t>
            </a:r>
          </a:p>
          <a:p>
            <a:pPr lvl="2"/>
            <a:r>
              <a:rPr lang="el-GR" sz="1800" dirty="0"/>
              <a:t>Ανάδειξη χαρακτηριστικών όπως η κοινωνικότητα, ομαδικότητα</a:t>
            </a:r>
          </a:p>
          <a:p>
            <a:pPr lvl="2"/>
            <a:r>
              <a:rPr lang="el-GR" sz="1800" dirty="0"/>
              <a:t>Μείωση «ποιότητας» απαντήσεων άρα και πληροφορίας</a:t>
            </a:r>
          </a:p>
          <a:p>
            <a:pPr marL="0" indent="0">
              <a:buNone/>
            </a:pPr>
            <a:endParaRPr lang="el-GR" dirty="0"/>
          </a:p>
          <a:p>
            <a:pPr marL="0" indent="0">
              <a:buNone/>
            </a:pPr>
            <a:endParaRPr lang="el-GR" dirty="0"/>
          </a:p>
          <a:p>
            <a:pPr marL="266700" lvl="1" indent="-266700">
              <a:spcBef>
                <a:spcPts val="1000"/>
              </a:spcBef>
              <a:buFont typeface="Wingdings" panose="05000000000000000000" pitchFamily="2" charset="2"/>
              <a:buChar char="Ø"/>
            </a:pPr>
            <a:r>
              <a:rPr lang="el-GR" sz="1800" b="1" dirty="0"/>
              <a:t>Μείωση κόστους &amp; χρόνου</a:t>
            </a:r>
          </a:p>
          <a:p>
            <a:pPr marL="0" lvl="0" indent="0">
              <a:buNone/>
            </a:pPr>
            <a:endParaRPr lang="el-GR" sz="100" dirty="0"/>
          </a:p>
          <a:p>
            <a:pPr lvl="2"/>
            <a:r>
              <a:rPr lang="el-GR" sz="1800" dirty="0"/>
              <a:t>Έμπειρος &amp; εκπαιδευμένος </a:t>
            </a:r>
            <a:r>
              <a:rPr lang="el-GR" sz="1800" dirty="0" err="1"/>
              <a:t>συνεντευκτής</a:t>
            </a:r>
            <a:r>
              <a:rPr lang="el-GR" sz="1800" dirty="0"/>
              <a:t> </a:t>
            </a:r>
          </a:p>
          <a:p>
            <a:pPr marL="266700" lvl="1" indent="0">
              <a:buNone/>
            </a:pPr>
            <a:endParaRPr lang="el-GR" sz="1800" dirty="0"/>
          </a:p>
          <a:p>
            <a:pPr marL="266700" lvl="1" indent="0">
              <a:buNone/>
            </a:pPr>
            <a:endParaRPr lang="en-US" sz="1800" dirty="0"/>
          </a:p>
          <a:p>
            <a:pPr marL="266700" lvl="1" indent="-266700">
              <a:spcBef>
                <a:spcPts val="1000"/>
              </a:spcBef>
              <a:buFont typeface="Wingdings" panose="05000000000000000000" pitchFamily="2" charset="2"/>
              <a:buChar char="Ø"/>
            </a:pPr>
            <a:r>
              <a:rPr lang="el-GR" sz="1800" b="1" dirty="0"/>
              <a:t>Μείωση αριθμού υποψηφίων</a:t>
            </a:r>
          </a:p>
          <a:p>
            <a:pPr lvl="2"/>
            <a:r>
              <a:rPr lang="el-GR" sz="1800" dirty="0"/>
              <a:t>Κατάλληλο εργαλείο για τον αποκλεισμό υποψηφίων στα πλαίσια της αρχικής διαλογής</a:t>
            </a:r>
          </a:p>
          <a:p>
            <a:pPr rtl="0"/>
            <a:endParaRPr lang="el-GR"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700601"/>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676373" y="3811575"/>
            <a:ext cx="5534562" cy="826936"/>
          </a:xfrm>
        </p:spPr>
        <p:txBody>
          <a:bodyPr rtlCol="0"/>
          <a:lstStyle/>
          <a:p>
            <a:pPr algn="ctr"/>
            <a:r>
              <a:rPr lang="el-GR" sz="3000" b="1" dirty="0"/>
              <a:t>Ομαδική συνέντευξη</a:t>
            </a:r>
          </a:p>
          <a:p>
            <a:pPr algn="ctr"/>
            <a:endParaRPr lang="el-GR" sz="36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38</a:t>
            </a:fld>
            <a:endParaRPr lang="el-GR" dirty="0"/>
          </a:p>
        </p:txBody>
      </p:sp>
    </p:spTree>
    <p:extLst>
      <p:ext uri="{BB962C8B-B14F-4D97-AF65-F5344CB8AC3E}">
        <p14:creationId xmlns:p14="http://schemas.microsoft.com/office/powerpoint/2010/main" xmlns="" val="2369642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39</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a:extLst>
              <a:ext uri="{FF2B5EF4-FFF2-40B4-BE49-F238E27FC236}">
                <a16:creationId xmlns:a16="http://schemas.microsoft.com/office/drawing/2014/main" xmlns="" id="{A9A14C54-182A-4BB1-BC9C-C330C2FD2784}"/>
              </a:ext>
            </a:extLst>
          </p:cNvPr>
          <p:cNvPicPr/>
          <p:nvPr/>
        </p:nvPicPr>
        <p:blipFill>
          <a:blip r:embed="rId3" cstate="print"/>
          <a:stretch>
            <a:fillRect/>
          </a:stretch>
        </p:blipFill>
        <p:spPr>
          <a:xfrm>
            <a:off x="1556774" y="453496"/>
            <a:ext cx="9078452" cy="5917855"/>
          </a:xfrm>
          <a:prstGeom prst="rect">
            <a:avLst/>
          </a:prstGeom>
        </p:spPr>
      </p:pic>
    </p:spTree>
    <p:extLst>
      <p:ext uri="{BB962C8B-B14F-4D97-AF65-F5344CB8AC3E}">
        <p14:creationId xmlns:p14="http://schemas.microsoft.com/office/powerpoint/2010/main" xmlns="" val="284333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274276" y="880592"/>
            <a:ext cx="11340000" cy="432000"/>
          </a:xfrm>
        </p:spPr>
        <p:txBody>
          <a:bodyPr rtlCol="0"/>
          <a:lstStyle/>
          <a:p>
            <a:r>
              <a:rPr lang="el-GR" dirty="0"/>
              <a:t>Η επιλογή ως διαδικασία</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6378510" y="2615907"/>
            <a:ext cx="4882237" cy="2983430"/>
          </a:xfrm>
        </p:spPr>
        <p:txBody>
          <a:bodyPr rtlCol="0"/>
          <a:lstStyle/>
          <a:p>
            <a:pPr marL="0" lvl="0" indent="0">
              <a:buNone/>
            </a:pPr>
            <a:r>
              <a:rPr lang="el-GR" sz="2000" b="1" dirty="0"/>
              <a:t>5)  </a:t>
            </a:r>
            <a:r>
              <a:rPr lang="el-GR" sz="2000" dirty="0"/>
              <a:t>Έλεγχος συστάσεων</a:t>
            </a:r>
          </a:p>
          <a:p>
            <a:pPr marL="0" indent="0">
              <a:buNone/>
            </a:pPr>
            <a:r>
              <a:rPr lang="el-GR" sz="2000" dirty="0"/>
              <a:t> </a:t>
            </a:r>
          </a:p>
          <a:p>
            <a:pPr marL="0" lvl="0" indent="0">
              <a:buNone/>
            </a:pPr>
            <a:r>
              <a:rPr lang="el-GR" sz="2000" b="1" dirty="0"/>
              <a:t>6)  </a:t>
            </a:r>
            <a:r>
              <a:rPr lang="el-GR" sz="2000" dirty="0"/>
              <a:t>Φυσική εξέταση (όπου απαιτείται)</a:t>
            </a:r>
          </a:p>
          <a:p>
            <a:pPr marL="0" indent="0">
              <a:buNone/>
            </a:pPr>
            <a:r>
              <a:rPr lang="el-GR" sz="2000" dirty="0"/>
              <a:t> </a:t>
            </a:r>
          </a:p>
          <a:p>
            <a:pPr marL="0" lvl="0" indent="0">
              <a:buNone/>
            </a:pPr>
            <a:r>
              <a:rPr lang="el-GR" sz="2000" b="1" dirty="0"/>
              <a:t>7)  </a:t>
            </a:r>
            <a:r>
              <a:rPr lang="el-GR" sz="2000" dirty="0"/>
              <a:t>Λήψη απόφασης</a:t>
            </a:r>
          </a:p>
          <a:p>
            <a:pPr marL="0" indent="0">
              <a:buNone/>
            </a:pPr>
            <a:r>
              <a:rPr lang="el-GR" sz="2000" dirty="0"/>
              <a:t> </a:t>
            </a:r>
          </a:p>
          <a:p>
            <a:pPr marL="0" lvl="0" indent="0">
              <a:buNone/>
            </a:pPr>
            <a:r>
              <a:rPr lang="el-GR" sz="2000" b="1" dirty="0"/>
              <a:t>8)  </a:t>
            </a:r>
            <a:r>
              <a:rPr lang="el-GR" sz="2000" dirty="0"/>
              <a:t>Αξιολόγηση διαδικασίας επιλογής</a:t>
            </a:r>
          </a:p>
          <a:p>
            <a:pPr lvl="0">
              <a:buFont typeface="Wingdings" panose="05000000000000000000" pitchFamily="2" charset="2"/>
              <a:buChar char="ü"/>
            </a:pPr>
            <a:endParaRPr lang="el-GR" sz="2000"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6096000" y="2363035"/>
            <a:ext cx="0" cy="298557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4</a:t>
            </a:fld>
            <a:endParaRPr lang="el-GR" dirty="0"/>
          </a:p>
        </p:txBody>
      </p:sp>
      <p:sp>
        <p:nvSpPr>
          <p:cNvPr id="19" name="Θέση περιεχομένου 4">
            <a:extLst>
              <a:ext uri="{FF2B5EF4-FFF2-40B4-BE49-F238E27FC236}">
                <a16:creationId xmlns:a16="http://schemas.microsoft.com/office/drawing/2014/main" xmlns="" id="{FA0E3FC7-113C-46EF-9728-76FBAFF6AA3A}"/>
              </a:ext>
            </a:extLst>
          </p:cNvPr>
          <p:cNvSpPr txBox="1">
            <a:spLocks/>
          </p:cNvSpPr>
          <p:nvPr/>
        </p:nvSpPr>
        <p:spPr>
          <a:xfrm>
            <a:off x="391210" y="2613758"/>
            <a:ext cx="4882244" cy="2985579"/>
          </a:xfrm>
          <a:prstGeom prst="rect">
            <a:avLst/>
          </a:prstGeom>
        </p:spPr>
        <p:txBody>
          <a:bodyPr vert="horz" lIns="0" tIns="0" rIns="0" bIns="0" rtlCol="0">
            <a:noAutofit/>
          </a:bodyPr>
          <a:lstStyle>
            <a:lvl1pPr marL="266700" lvl="0" indent="-266700">
              <a:lnSpc>
                <a:spcPct val="90000"/>
              </a:lnSpc>
              <a:spcBef>
                <a:spcPts val="1000"/>
              </a:spcBef>
              <a:buFont typeface="Arial" panose="020B0604020202020204" pitchFamily="34" charset="0"/>
              <a:buChar char="•"/>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el-GR" sz="2000" b="1" dirty="0"/>
              <a:t>1)  </a:t>
            </a:r>
            <a:r>
              <a:rPr lang="el-GR" sz="2000" dirty="0"/>
              <a:t>Διαλογή αιτήσεων</a:t>
            </a:r>
          </a:p>
          <a:p>
            <a:pPr marL="0" indent="0">
              <a:buNone/>
            </a:pPr>
            <a:endParaRPr lang="el-GR" sz="2000" dirty="0"/>
          </a:p>
          <a:p>
            <a:pPr marL="0" lvl="0" indent="0">
              <a:buNone/>
            </a:pPr>
            <a:r>
              <a:rPr lang="el-GR" sz="2000" b="1" dirty="0"/>
              <a:t>2) </a:t>
            </a:r>
            <a:r>
              <a:rPr lang="el-GR" sz="2000" dirty="0"/>
              <a:t>Αρχική συνέντευξη επιλογής</a:t>
            </a:r>
          </a:p>
          <a:p>
            <a:pPr marL="0" indent="0">
              <a:buNone/>
            </a:pPr>
            <a:r>
              <a:rPr lang="el-GR" sz="2000" dirty="0"/>
              <a:t> </a:t>
            </a:r>
          </a:p>
          <a:p>
            <a:pPr marL="0" lvl="0" indent="0">
              <a:buNone/>
            </a:pPr>
            <a:r>
              <a:rPr lang="el-GR" sz="2000" b="1" dirty="0"/>
              <a:t>3) </a:t>
            </a:r>
            <a:r>
              <a:rPr lang="el-GR" sz="2000" dirty="0"/>
              <a:t>Τεστ/Δοκιμασίες</a:t>
            </a:r>
          </a:p>
          <a:p>
            <a:pPr marL="0" indent="0">
              <a:buNone/>
            </a:pPr>
            <a:r>
              <a:rPr lang="el-GR" sz="2000" dirty="0"/>
              <a:t> </a:t>
            </a:r>
          </a:p>
          <a:p>
            <a:pPr marL="0" lvl="0" indent="0">
              <a:buNone/>
            </a:pPr>
            <a:r>
              <a:rPr lang="el-GR" sz="2000" b="1" dirty="0"/>
              <a:t>4) </a:t>
            </a:r>
            <a:r>
              <a:rPr lang="el-GR" sz="2000" dirty="0"/>
              <a:t>Δεύτερη συνέντευξη (διαγνωστική)</a:t>
            </a:r>
          </a:p>
        </p:txBody>
      </p:sp>
      <p:sp>
        <p:nvSpPr>
          <p:cNvPr id="14" name="TextBox 13">
            <a:extLst>
              <a:ext uri="{FF2B5EF4-FFF2-40B4-BE49-F238E27FC236}">
                <a16:creationId xmlns:a16="http://schemas.microsoft.com/office/drawing/2014/main" xmlns="" id="{950ADEA3-0620-406E-8388-ACFE99CB4E0C}"/>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500695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descr="Εικόνα που περιέχει άτομο, κτίριο, ιδιοκτησία, άνδρας&#10;&#10;Περιγραφή που δημιουργήθηκε αυτόματα">
            <a:extLst>
              <a:ext uri="{FF2B5EF4-FFF2-40B4-BE49-F238E27FC236}">
                <a16:creationId xmlns:a16="http://schemas.microsoft.com/office/drawing/2014/main" xmlns="" id="{906999C9-052E-40D7-A84B-B502DE0D8CC7}"/>
              </a:ext>
            </a:extLst>
          </p:cNvPr>
          <p:cNvPicPr>
            <a:picLocks noChangeAspect="1"/>
          </p:cNvPicPr>
          <p:nvPr/>
        </p:nvPicPr>
        <p:blipFill>
          <a:blip r:embed="rId3"/>
          <a:stretch>
            <a:fillRect/>
          </a:stretch>
        </p:blipFill>
        <p:spPr>
          <a:xfrm>
            <a:off x="0" y="-3"/>
            <a:ext cx="6613742" cy="6371351"/>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7435172" y="2412842"/>
            <a:ext cx="3938461" cy="3726687"/>
          </a:xfrm>
        </p:spPr>
        <p:txBody>
          <a:bodyPr rtlCol="0"/>
          <a:lstStyle/>
          <a:p>
            <a:r>
              <a:rPr lang="el-GR" sz="2000" b="1" dirty="0"/>
              <a:t>Σχεδιασμός </a:t>
            </a:r>
          </a:p>
          <a:p>
            <a:pPr marL="0" indent="0">
              <a:buNone/>
            </a:pPr>
            <a:endParaRPr lang="el-GR" sz="200" b="1" dirty="0"/>
          </a:p>
          <a:p>
            <a:r>
              <a:rPr lang="el-GR" sz="2000" b="1" dirty="0"/>
              <a:t>Δομή </a:t>
            </a:r>
          </a:p>
          <a:p>
            <a:pPr marL="0" indent="0">
              <a:buNone/>
            </a:pPr>
            <a:endParaRPr lang="el-GR" sz="200" b="1" dirty="0"/>
          </a:p>
          <a:p>
            <a:r>
              <a:rPr lang="el-GR" sz="2000" b="1" dirty="0"/>
              <a:t>Κλίμα εμπιστοσύνης </a:t>
            </a:r>
          </a:p>
          <a:p>
            <a:pPr marL="0" indent="0">
              <a:buNone/>
            </a:pPr>
            <a:endParaRPr lang="el-GR" sz="200" b="1" dirty="0"/>
          </a:p>
          <a:p>
            <a:r>
              <a:rPr lang="el-GR" sz="2000" b="1" dirty="0"/>
              <a:t>Ερωτήσεις</a:t>
            </a:r>
          </a:p>
          <a:p>
            <a:pPr marL="0" indent="0">
              <a:buNone/>
            </a:pPr>
            <a:endParaRPr lang="el-GR" sz="200" b="1" dirty="0"/>
          </a:p>
          <a:p>
            <a:r>
              <a:rPr lang="el-GR" sz="2000" b="1" dirty="0"/>
              <a:t>Τι δεν πρέπει να ρωτάτε </a:t>
            </a:r>
          </a:p>
          <a:p>
            <a:pPr marL="0" indent="0">
              <a:buNone/>
            </a:pPr>
            <a:endParaRPr lang="el-GR" sz="200" b="1" dirty="0"/>
          </a:p>
          <a:p>
            <a:r>
              <a:rPr lang="el-GR" sz="2000" b="1" dirty="0"/>
              <a:t>Ολοκλήρωση </a:t>
            </a:r>
          </a:p>
          <a:p>
            <a:pPr marL="0" indent="0">
              <a:buNone/>
            </a:pPr>
            <a:endParaRPr lang="el-GR" sz="200" b="1" dirty="0"/>
          </a:p>
          <a:p>
            <a:r>
              <a:rPr lang="el-GR" sz="2000" b="1" dirty="0"/>
              <a:t>Επισκόπηση </a:t>
            </a:r>
            <a:endParaRPr lang="el-GR" sz="1800" dirty="0"/>
          </a:p>
          <a:p>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40</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8" name="Τίτλος 1">
            <a:extLst>
              <a:ext uri="{FF2B5EF4-FFF2-40B4-BE49-F238E27FC236}">
                <a16:creationId xmlns:a16="http://schemas.microsoft.com/office/drawing/2014/main" xmlns="" id="{C4EB4157-5456-43ED-AA5A-B96212DD9C6D}"/>
              </a:ext>
            </a:extLst>
          </p:cNvPr>
          <p:cNvSpPr>
            <a:spLocks noGrp="1"/>
          </p:cNvSpPr>
          <p:nvPr>
            <p:ph type="title"/>
          </p:nvPr>
        </p:nvSpPr>
        <p:spPr>
          <a:xfrm>
            <a:off x="5279222" y="995628"/>
            <a:ext cx="6912777" cy="766782"/>
          </a:xfrm>
        </p:spPr>
        <p:txBody>
          <a:bodyPr rtlCol="0"/>
          <a:lstStyle/>
          <a:p>
            <a:r>
              <a:rPr lang="el-GR" sz="3200" dirty="0"/>
              <a:t>Οδηγίες για τη Διεξαγωγή Μιας Συνέντευξης</a:t>
            </a:r>
          </a:p>
        </p:txBody>
      </p:sp>
    </p:spTree>
    <p:extLst>
      <p:ext uri="{BB962C8B-B14F-4D97-AF65-F5344CB8AC3E}">
        <p14:creationId xmlns:p14="http://schemas.microsoft.com/office/powerpoint/2010/main" xmlns="" val="976892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432000" y="2129423"/>
            <a:ext cx="5893644" cy="4014677"/>
          </a:xfrm>
        </p:spPr>
        <p:txBody>
          <a:bodyPr rtlCol="0"/>
          <a:lstStyle/>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r>
              <a:rPr lang="el-GR" sz="2000" b="1" dirty="0"/>
              <a:t>Έλεγχος Συστάσεων &amp; Προσωπικών Στοιχείων</a:t>
            </a:r>
          </a:p>
          <a:p>
            <a:pPr marL="0" indent="0">
              <a:buNone/>
            </a:pPr>
            <a:endParaRPr lang="el-GR" sz="200" dirty="0"/>
          </a:p>
          <a:p>
            <a:pPr lvl="2">
              <a:buFont typeface="Wingdings" panose="05000000000000000000" pitchFamily="2" charset="2"/>
              <a:buChar char="ü"/>
            </a:pPr>
            <a:r>
              <a:rPr lang="el-GR" sz="1800" dirty="0"/>
              <a:t>Τι πρέπει να επαληθεύετε </a:t>
            </a:r>
          </a:p>
          <a:p>
            <a:pPr lvl="2">
              <a:buFont typeface="Wingdings" panose="05000000000000000000" pitchFamily="2" charset="2"/>
              <a:buChar char="ü"/>
            </a:pPr>
            <a:r>
              <a:rPr lang="el-GR" sz="1800" dirty="0"/>
              <a:t>Έλεγχος υποψηφίων στα μέσα κοινωνικής δικτύωσης </a:t>
            </a:r>
          </a:p>
          <a:p>
            <a:pPr lvl="2">
              <a:buFont typeface="Wingdings" panose="05000000000000000000" pitchFamily="2" charset="2"/>
              <a:buChar char="ü"/>
            </a:pPr>
            <a:r>
              <a:rPr lang="el-GR" sz="1800" dirty="0"/>
              <a:t>Χρήση ειδικών υπηρεσιών συλλογής πληροφοριών για τους υποψηφίους </a:t>
            </a:r>
          </a:p>
          <a:p>
            <a:pPr lvl="2">
              <a:buFont typeface="Wingdings" panose="05000000000000000000" pitchFamily="2" charset="2"/>
              <a:buChar char="ü"/>
            </a:pPr>
            <a:r>
              <a:rPr lang="el-GR" sz="1800" dirty="0"/>
              <a:t>Η αποτελεσματικότητα του ελέγχου συστάσεων </a:t>
            </a:r>
          </a:p>
          <a:p>
            <a:pPr marL="266700" lvl="1" indent="0">
              <a:buNone/>
            </a:pPr>
            <a:endParaRPr lang="el-GR" sz="2000" dirty="0"/>
          </a:p>
          <a:p>
            <a:pPr marL="266700" lvl="1" indent="0">
              <a:buNone/>
            </a:pPr>
            <a:endParaRPr lang="el-GR" sz="2000" dirty="0"/>
          </a:p>
          <a:p>
            <a:pPr marL="0" indent="0">
              <a:buNone/>
            </a:pPr>
            <a:r>
              <a:rPr lang="el-GR" sz="2000" b="1" dirty="0"/>
              <a:t>Έλεγχος Ειλικρίνειας</a:t>
            </a:r>
          </a:p>
          <a:p>
            <a:pPr marL="0" indent="0">
              <a:buNone/>
            </a:pPr>
            <a:endParaRPr lang="el-GR" sz="200" dirty="0"/>
          </a:p>
          <a:p>
            <a:pPr lvl="2">
              <a:buFont typeface="Wingdings" panose="05000000000000000000" pitchFamily="2" charset="2"/>
              <a:buChar char="ü"/>
            </a:pPr>
            <a:r>
              <a:rPr lang="el-GR" sz="1800" dirty="0"/>
              <a:t>Τεστ ψεύδους </a:t>
            </a:r>
          </a:p>
          <a:p>
            <a:pPr lvl="2">
              <a:buFont typeface="Wingdings" panose="05000000000000000000" pitchFamily="2" charset="2"/>
              <a:buChar char="ü"/>
            </a:pPr>
            <a:r>
              <a:rPr lang="el-GR" sz="1800" dirty="0"/>
              <a:t>Τεστ ειλικρίνειας </a:t>
            </a:r>
          </a:p>
          <a:p>
            <a:pPr lvl="2">
              <a:buFont typeface="Wingdings" panose="05000000000000000000" pitchFamily="2" charset="2"/>
              <a:buChar char="ü"/>
            </a:pPr>
            <a:r>
              <a:rPr lang="el-GR" sz="1800" dirty="0"/>
              <a:t>Γραφολογία </a:t>
            </a:r>
          </a:p>
          <a:p>
            <a:pPr lvl="1">
              <a:buFont typeface="Wingdings" panose="05000000000000000000" pitchFamily="2" charset="2"/>
              <a:buChar char="ü"/>
            </a:pPr>
            <a:endParaRPr lang="el-GR" sz="1800" dirty="0"/>
          </a:p>
          <a:p>
            <a:pPr marL="0" indent="0">
              <a:buNone/>
              <a:defRPr/>
            </a:pPr>
            <a:endParaRPr lang="el-GR" sz="200"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870424" y="3840477"/>
            <a:ext cx="5321575" cy="718997"/>
          </a:xfrm>
        </p:spPr>
        <p:txBody>
          <a:bodyPr rtlCol="0"/>
          <a:lstStyle/>
          <a:p>
            <a:pPr algn="ctr"/>
            <a:r>
              <a:rPr lang="el-GR" sz="3400" dirty="0"/>
              <a:t>Οδηγίες για τη Διεξαγωγή</a:t>
            </a:r>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870424" y="4574958"/>
            <a:ext cx="5321575" cy="718998"/>
          </a:xfrm>
        </p:spPr>
        <p:txBody>
          <a:bodyPr rtlCol="0"/>
          <a:lstStyle/>
          <a:p>
            <a:pPr algn="ctr">
              <a:spcBef>
                <a:spcPct val="0"/>
              </a:spcBef>
            </a:pPr>
            <a:r>
              <a:rPr lang="el-GR" sz="3400" b="1" spc="-300" dirty="0">
                <a:latin typeface="+mj-lt"/>
                <a:ea typeface="+mj-ea"/>
                <a:cs typeface="+mj-cs"/>
              </a:rPr>
              <a:t>Μιας  Συνέντευξης</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41</a:t>
            </a:fld>
            <a:endParaRPr lang="el-GR" dirty="0"/>
          </a:p>
        </p:txBody>
      </p:sp>
      <p:sp>
        <p:nvSpPr>
          <p:cNvPr id="7" name="TextBox 6">
            <a:extLst>
              <a:ext uri="{FF2B5EF4-FFF2-40B4-BE49-F238E27FC236}">
                <a16:creationId xmlns:a16="http://schemas.microsoft.com/office/drawing/2014/main" xmlns="" id="{C52AA6B7-C47F-4392-B2F2-E9F5FFADB0AA}"/>
              </a:ext>
            </a:extLst>
          </p:cNvPr>
          <p:cNvSpPr txBox="1"/>
          <p:nvPr/>
        </p:nvSpPr>
        <p:spPr>
          <a:xfrm>
            <a:off x="10396603" y="6386050"/>
            <a:ext cx="964504" cy="432001"/>
          </a:xfrm>
          <a:prstGeom prst="rect">
            <a:avLst/>
          </a:prstGeom>
          <a:solidFill>
            <a:schemeClr val="bg1"/>
          </a:solidFill>
        </p:spPr>
        <p:txBody>
          <a:bodyPr wrap="square" rtlCol="0">
            <a:spAutoFit/>
          </a:bodyPr>
          <a:lstStyle/>
          <a:p>
            <a:endParaRPr lang="el-GR" dirty="0"/>
          </a:p>
        </p:txBody>
      </p:sp>
      <p:pic>
        <p:nvPicPr>
          <p:cNvPr id="13" name="Εικόνα 12" descr="Εικόνα που περιέχει εσωτερικό&#10;&#10;Περιγραφή που δημιουργήθηκε αυτόματα">
            <a:extLst>
              <a:ext uri="{FF2B5EF4-FFF2-40B4-BE49-F238E27FC236}">
                <a16:creationId xmlns:a16="http://schemas.microsoft.com/office/drawing/2014/main" xmlns="" id="{F9C984C7-7CF7-489B-B747-52FFE7BF236E}"/>
              </a:ext>
            </a:extLst>
          </p:cNvPr>
          <p:cNvPicPr>
            <a:picLocks noChangeAspect="1"/>
          </p:cNvPicPr>
          <p:nvPr/>
        </p:nvPicPr>
        <p:blipFill>
          <a:blip r:embed="rId3">
            <a:duotone>
              <a:schemeClr val="accent1">
                <a:shade val="45000"/>
                <a:satMod val="135000"/>
              </a:schemeClr>
              <a:prstClr val="white"/>
            </a:duotone>
          </a:blip>
          <a:stretch>
            <a:fillRect/>
          </a:stretch>
        </p:blipFill>
        <p:spPr>
          <a:xfrm>
            <a:off x="6864263" y="-1"/>
            <a:ext cx="5321576" cy="3832965"/>
          </a:xfrm>
          <a:prstGeom prst="rect">
            <a:avLst/>
          </a:prstGeom>
        </p:spPr>
      </p:pic>
    </p:spTree>
    <p:extLst>
      <p:ext uri="{BB962C8B-B14F-4D97-AF65-F5344CB8AC3E}">
        <p14:creationId xmlns:p14="http://schemas.microsoft.com/office/powerpoint/2010/main" xmlns="" val="3452177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42</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a:extLst>
              <a:ext uri="{FF2B5EF4-FFF2-40B4-BE49-F238E27FC236}">
                <a16:creationId xmlns:a16="http://schemas.microsoft.com/office/drawing/2014/main" xmlns="" id="{21935716-2E3E-4B2D-A39F-3DD5F2F4C945}"/>
              </a:ext>
            </a:extLst>
          </p:cNvPr>
          <p:cNvPicPr/>
          <p:nvPr/>
        </p:nvPicPr>
        <p:blipFill>
          <a:blip r:embed="rId3" cstate="print"/>
          <a:stretch>
            <a:fillRect/>
          </a:stretch>
        </p:blipFill>
        <p:spPr>
          <a:xfrm>
            <a:off x="1396652" y="1031232"/>
            <a:ext cx="9185338" cy="5340119"/>
          </a:xfrm>
          <a:prstGeom prst="rect">
            <a:avLst/>
          </a:prstGeom>
        </p:spPr>
      </p:pic>
      <p:sp>
        <p:nvSpPr>
          <p:cNvPr id="2" name="Ορθογώνιο 1">
            <a:extLst>
              <a:ext uri="{FF2B5EF4-FFF2-40B4-BE49-F238E27FC236}">
                <a16:creationId xmlns:a16="http://schemas.microsoft.com/office/drawing/2014/main" xmlns="" id="{7E69891A-BBCE-4C47-92DE-74A360AA6526}"/>
              </a:ext>
            </a:extLst>
          </p:cNvPr>
          <p:cNvSpPr/>
          <p:nvPr/>
        </p:nvSpPr>
        <p:spPr>
          <a:xfrm>
            <a:off x="3976302" y="204912"/>
            <a:ext cx="4026039" cy="621773"/>
          </a:xfrm>
          <a:prstGeom prst="rect">
            <a:avLst/>
          </a:prstGeom>
        </p:spPr>
        <p:txBody>
          <a:bodyPr wrap="none">
            <a:spAutoFit/>
          </a:bodyPr>
          <a:lstStyle/>
          <a:p>
            <a:pPr algn="ctr">
              <a:lnSpc>
                <a:spcPct val="114000"/>
              </a:lnSpc>
            </a:pPr>
            <a:r>
              <a:rPr lang="el-GR" sz="3200" b="1" spc="-300" dirty="0">
                <a:solidFill>
                  <a:schemeClr val="tx1">
                    <a:lumMod val="75000"/>
                    <a:lumOff val="25000"/>
                  </a:schemeClr>
                </a:solidFill>
                <a:latin typeface="+mj-lt"/>
                <a:ea typeface="+mj-ea"/>
                <a:cs typeface="+mj-cs"/>
              </a:rPr>
              <a:t>Προετοιμασία Υποψήφιου</a:t>
            </a:r>
          </a:p>
        </p:txBody>
      </p:sp>
    </p:spTree>
    <p:extLst>
      <p:ext uri="{BB962C8B-B14F-4D97-AF65-F5344CB8AC3E}">
        <p14:creationId xmlns:p14="http://schemas.microsoft.com/office/powerpoint/2010/main" xmlns="" val="3517067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παράθυρο&#10;&#10;Περιγραφή που δημιουργήθηκε αυτόματα">
            <a:extLst>
              <a:ext uri="{FF2B5EF4-FFF2-40B4-BE49-F238E27FC236}">
                <a16:creationId xmlns:a16="http://schemas.microsoft.com/office/drawing/2014/main" xmlns="" id="{3E597E00-5A3E-45C4-B0DF-1E0F820ACA18}"/>
              </a:ext>
            </a:extLst>
          </p:cNvPr>
          <p:cNvPicPr>
            <a:picLocks noChangeAspect="1"/>
          </p:cNvPicPr>
          <p:nvPr/>
        </p:nvPicPr>
        <p:blipFill>
          <a:blip r:embed="rId3"/>
          <a:stretch>
            <a:fillRect/>
          </a:stretch>
        </p:blipFill>
        <p:spPr>
          <a:xfrm>
            <a:off x="1" y="4545"/>
            <a:ext cx="9782826" cy="6366805"/>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4371584"/>
            <a:ext cx="6344992" cy="122126"/>
          </a:xfrm>
        </p:spPr>
        <p:txBody>
          <a:bodyPr rtlCol="0"/>
          <a:lstStyle/>
          <a:p>
            <a:pPr algn="ctr"/>
            <a:endParaRPr lang="el-GR" sz="1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43</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5840892" y="4493710"/>
            <a:ext cx="6344992"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4000" b="1" spc="-300" dirty="0">
                <a:solidFill>
                  <a:schemeClr val="bg1"/>
                </a:solidFill>
                <a:latin typeface="+mj-lt"/>
                <a:ea typeface="+mj-ea"/>
                <a:cs typeface="+mj-cs"/>
              </a:rPr>
              <a:t>Ερωτήσεις συνεντεύξεων</a:t>
            </a:r>
          </a:p>
        </p:txBody>
      </p:sp>
    </p:spTree>
    <p:extLst>
      <p:ext uri="{BB962C8B-B14F-4D97-AF65-F5344CB8AC3E}">
        <p14:creationId xmlns:p14="http://schemas.microsoft.com/office/powerpoint/2010/main" xmlns="" val="1715562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xmlns="" id="{A93F871E-98E6-482F-A39C-FEA7E1249538}"/>
              </a:ext>
            </a:extLst>
          </p:cNvPr>
          <p:cNvPicPr/>
          <p:nvPr/>
        </p:nvPicPr>
        <p:blipFill>
          <a:blip r:embed="rId3" cstate="print"/>
          <a:stretch>
            <a:fillRect/>
          </a:stretch>
        </p:blipFill>
        <p:spPr>
          <a:xfrm>
            <a:off x="6676373" y="4545"/>
            <a:ext cx="5515627" cy="3843903"/>
          </a:xfrm>
          <a:prstGeom prst="rect">
            <a:avLst/>
          </a:prstGeom>
        </p:spPr>
      </p:pic>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432000" y="726511"/>
            <a:ext cx="5893644" cy="5405064"/>
          </a:xfrm>
        </p:spPr>
        <p:txBody>
          <a:bodyPr rtlCol="0"/>
          <a:lstStyle/>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r>
              <a:rPr lang="el-GR" sz="2000" b="1" dirty="0"/>
              <a:t>Ανοιχτές ερωτήσεις</a:t>
            </a:r>
          </a:p>
          <a:p>
            <a:pPr marL="0" indent="0">
              <a:buNone/>
            </a:pPr>
            <a:endParaRPr lang="el-GR" sz="200" dirty="0"/>
          </a:p>
          <a:p>
            <a:pPr lvl="1"/>
            <a:r>
              <a:rPr lang="el-GR" dirty="0"/>
              <a:t>Μίλησέ μου για τον εαυτό σου.</a:t>
            </a:r>
          </a:p>
          <a:p>
            <a:pPr lvl="1"/>
            <a:r>
              <a:rPr lang="el-GR" dirty="0"/>
              <a:t>Πως έμαθες για την εταιρεία; </a:t>
            </a:r>
          </a:p>
          <a:p>
            <a:pPr lvl="1"/>
            <a:r>
              <a:rPr lang="el-GR" dirty="0"/>
              <a:t>Τι άλλο θα ήθελες να μάθεις; Θα ήθελες να συζητήσεις κάτι άλλο; </a:t>
            </a:r>
          </a:p>
          <a:p>
            <a:pPr lvl="1"/>
            <a:r>
              <a:rPr lang="el-GR" dirty="0"/>
              <a:t>Έχεις κάποιες ερωτήσεις;</a:t>
            </a:r>
          </a:p>
          <a:p>
            <a:pPr marL="266700" lvl="1" indent="0">
              <a:buNone/>
            </a:pPr>
            <a:endParaRPr lang="el-GR" sz="2000" dirty="0"/>
          </a:p>
          <a:p>
            <a:pPr marL="266700" lvl="1" indent="0">
              <a:buNone/>
            </a:pPr>
            <a:endParaRPr lang="el-GR" sz="2000" dirty="0"/>
          </a:p>
          <a:p>
            <a:pPr marL="0" indent="0">
              <a:buNone/>
            </a:pPr>
            <a:r>
              <a:rPr lang="el-GR" sz="2000" b="1" dirty="0"/>
              <a:t>Ερωτήσεις έντασης</a:t>
            </a:r>
          </a:p>
          <a:p>
            <a:pPr marL="0" indent="0">
              <a:buNone/>
            </a:pPr>
            <a:endParaRPr lang="el-GR" sz="200" dirty="0"/>
          </a:p>
          <a:p>
            <a:pPr lvl="1"/>
            <a:r>
              <a:rPr lang="el-GR" dirty="0"/>
              <a:t>Δεδομένου του ιστορικού σου, δεν φαίνεται ότι έχεις τα προσόντα για αυτή τη θέση </a:t>
            </a:r>
          </a:p>
          <a:p>
            <a:pPr lvl="1"/>
            <a:r>
              <a:rPr lang="el-GR" dirty="0"/>
              <a:t>Τα άτομα με το δικό σου προφίλ δεν φαίνεται να πετυχαίνουν στην εταιρεία μας. Γιατί πιστεύεις ότι εσύ θα πετύχεις; </a:t>
            </a:r>
          </a:p>
          <a:p>
            <a:pPr lvl="1"/>
            <a:r>
              <a:rPr lang="el-GR" dirty="0"/>
              <a:t>Προσλαμβάνουμε μόνο τους καλύτερους. Τι σε κάνει να πιστεύεις ότι θα ανταπεξέλθεις; </a:t>
            </a:r>
          </a:p>
          <a:p>
            <a:pPr lvl="1"/>
            <a:r>
              <a:rPr lang="el-GR" dirty="0"/>
              <a:t>Νομίζω ότι κάνεις λάθος (σε οτιδήποτε αναφέρει το άτομο)</a:t>
            </a:r>
          </a:p>
          <a:p>
            <a:pPr marL="0" indent="0">
              <a:buNone/>
              <a:defRPr/>
            </a:pPr>
            <a:endParaRPr lang="el-GR" sz="2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7014575" y="3973710"/>
            <a:ext cx="5177424" cy="718998"/>
          </a:xfrm>
        </p:spPr>
        <p:txBody>
          <a:bodyPr rtlCol="0"/>
          <a:lstStyle/>
          <a:p>
            <a:pPr algn="ctr">
              <a:spcBef>
                <a:spcPct val="0"/>
              </a:spcBef>
            </a:pPr>
            <a:r>
              <a:rPr lang="el-GR" sz="3400" b="1" spc="-300" dirty="0">
                <a:latin typeface="+mj-lt"/>
                <a:ea typeface="+mj-ea"/>
                <a:cs typeface="+mj-cs"/>
              </a:rPr>
              <a:t>Ερωτήσεις συνεντεύξεων</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44</a:t>
            </a:fld>
            <a:endParaRPr lang="el-GR" dirty="0"/>
          </a:p>
        </p:txBody>
      </p:sp>
      <p:sp>
        <p:nvSpPr>
          <p:cNvPr id="7" name="TextBox 6">
            <a:extLst>
              <a:ext uri="{FF2B5EF4-FFF2-40B4-BE49-F238E27FC236}">
                <a16:creationId xmlns:a16="http://schemas.microsoft.com/office/drawing/2014/main" xmlns="" id="{C52AA6B7-C47F-4392-B2F2-E9F5FFADB0AA}"/>
              </a:ext>
            </a:extLst>
          </p:cNvPr>
          <p:cNvSpPr txBox="1"/>
          <p:nvPr/>
        </p:nvSpPr>
        <p:spPr>
          <a:xfrm>
            <a:off x="10396603" y="6386050"/>
            <a:ext cx="964504" cy="432001"/>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623833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311854" y="432000"/>
            <a:ext cx="11340000" cy="432000"/>
          </a:xfrm>
        </p:spPr>
        <p:txBody>
          <a:bodyPr rtlCol="0"/>
          <a:lstStyle/>
          <a:p>
            <a:r>
              <a:rPr lang="el-GR" dirty="0"/>
              <a:t>Ερωτήσεις συνεντεύξεων</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6253250" y="1412620"/>
            <a:ext cx="5472000" cy="360000"/>
          </a:xfrm>
        </p:spPr>
        <p:txBody>
          <a:bodyPr rtlCol="0"/>
          <a:lstStyle/>
          <a:p>
            <a:r>
              <a:rPr lang="el-GR" dirty="0">
                <a:solidFill>
                  <a:schemeClr val="accent3">
                    <a:lumMod val="50000"/>
                  </a:schemeClr>
                </a:solidFill>
              </a:rPr>
              <a:t>Συνηθισμένες Ερωτήσεις συνεντεύξεων </a:t>
            </a:r>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6378510" y="2615907"/>
            <a:ext cx="4882237" cy="2194694"/>
          </a:xfrm>
        </p:spPr>
        <p:txBody>
          <a:bodyPr rtlCol="0"/>
          <a:lstStyle/>
          <a:p>
            <a:pPr lvl="0">
              <a:buFont typeface="Wingdings" panose="05000000000000000000" pitchFamily="2" charset="2"/>
              <a:buChar char="ü"/>
            </a:pPr>
            <a:r>
              <a:rPr lang="el-GR" b="1" dirty="0"/>
              <a:t>Προθυμία των εργαζομένων </a:t>
            </a:r>
          </a:p>
          <a:p>
            <a:pPr lvl="1"/>
            <a:r>
              <a:rPr lang="el-GR" sz="1800" dirty="0"/>
              <a:t>«Σε κάποιες περιόδους είμαστε ιδιαίτερα απασχολημένοι, πώς θα αισθανόσουν αν θα έπρεπε να δουλέψεις υπερωρίες;»</a:t>
            </a:r>
          </a:p>
          <a:p>
            <a:pPr marL="266700" lvl="1" indent="0">
              <a:buNone/>
            </a:pPr>
            <a:endParaRPr lang="el-GR" dirty="0"/>
          </a:p>
          <a:p>
            <a:pPr>
              <a:buFont typeface="Wingdings" panose="05000000000000000000" pitchFamily="2" charset="2"/>
              <a:buChar char="ü"/>
            </a:pPr>
            <a:r>
              <a:rPr lang="el-GR" b="1" dirty="0"/>
              <a:t>Ερωτήσεις ευθυγράμμισης </a:t>
            </a:r>
          </a:p>
          <a:p>
            <a:pPr lvl="1"/>
            <a:r>
              <a:rPr lang="el-GR" sz="1800" dirty="0"/>
              <a:t>«Τι είδους άτομο πιστεύεις ότι θα μπορούσε να πετύχει στην εταιρεία μας; Εσύ θα μπορούσες;»</a:t>
            </a:r>
          </a:p>
          <a:p>
            <a:pPr lvl="1"/>
            <a:r>
              <a:rPr lang="el-GR" sz="1800" dirty="0"/>
              <a:t>«Η δουλειά απαιτεί δυναμισμό. Είσαι δυναμικός/η;» </a:t>
            </a:r>
          </a:p>
          <a:p>
            <a:pPr lvl="1"/>
            <a:r>
              <a:rPr lang="el-GR" sz="1800" dirty="0"/>
              <a:t>«Ποια είναι τα δυνατά και αδύνατα σημεία σου;»</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6096000" y="2363035"/>
            <a:ext cx="0" cy="298557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45</a:t>
            </a:fld>
            <a:endParaRPr lang="el-GR" dirty="0"/>
          </a:p>
        </p:txBody>
      </p:sp>
      <p:sp>
        <p:nvSpPr>
          <p:cNvPr id="18" name="Θέση κειμένου 3">
            <a:extLst>
              <a:ext uri="{FF2B5EF4-FFF2-40B4-BE49-F238E27FC236}">
                <a16:creationId xmlns:a16="http://schemas.microsoft.com/office/drawing/2014/main" xmlns="" id="{ED09AFCC-10F6-4E73-B1F8-9CADB53E7724}"/>
              </a:ext>
            </a:extLst>
          </p:cNvPr>
          <p:cNvSpPr txBox="1">
            <a:spLocks/>
          </p:cNvSpPr>
          <p:nvPr/>
        </p:nvSpPr>
        <p:spPr>
          <a:xfrm>
            <a:off x="356374" y="1410472"/>
            <a:ext cx="5657148" cy="360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spc="-4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l-GR" dirty="0">
                <a:solidFill>
                  <a:schemeClr val="accent1">
                    <a:lumMod val="50000"/>
                  </a:schemeClr>
                </a:solidFill>
              </a:rPr>
              <a:t>Ερωτήσεις γνώσεων</a:t>
            </a:r>
          </a:p>
        </p:txBody>
      </p:sp>
      <p:sp>
        <p:nvSpPr>
          <p:cNvPr id="19" name="Θέση περιεχομένου 4">
            <a:extLst>
              <a:ext uri="{FF2B5EF4-FFF2-40B4-BE49-F238E27FC236}">
                <a16:creationId xmlns:a16="http://schemas.microsoft.com/office/drawing/2014/main" xmlns="" id="{FA0E3FC7-113C-46EF-9728-76FBAFF6AA3A}"/>
              </a:ext>
            </a:extLst>
          </p:cNvPr>
          <p:cNvSpPr txBox="1">
            <a:spLocks/>
          </p:cNvSpPr>
          <p:nvPr/>
        </p:nvSpPr>
        <p:spPr>
          <a:xfrm>
            <a:off x="391210" y="2613758"/>
            <a:ext cx="4882244" cy="2985579"/>
          </a:xfrm>
          <a:prstGeom prst="rect">
            <a:avLst/>
          </a:prstGeom>
        </p:spPr>
        <p:txBody>
          <a:bodyPr vert="horz" lIns="0" tIns="0" rIns="0" bIns="0" rtlCol="0">
            <a:noAutofit/>
          </a:bodyPr>
          <a:lstStyle>
            <a:lvl1pPr marL="266700" lvl="0" indent="-266700">
              <a:lnSpc>
                <a:spcPct val="90000"/>
              </a:lnSpc>
              <a:spcBef>
                <a:spcPts val="1000"/>
              </a:spcBef>
              <a:buFont typeface="Wingdings" panose="05000000000000000000" pitchFamily="2" charset="2"/>
              <a:buChar char="ü"/>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spcBef>
                <a:spcPts val="1000"/>
              </a:spcBef>
              <a:buFont typeface="Wingdings" panose="05000000000000000000" pitchFamily="2" charset="2"/>
              <a:buChar char="ü"/>
            </a:pPr>
            <a:r>
              <a:rPr lang="el-GR" sz="1800" b="1" dirty="0"/>
              <a:t>Πως υπολογίζουμε την απόδοση των επενδύσεων; </a:t>
            </a:r>
          </a:p>
          <a:p>
            <a:pPr marL="266700" lvl="1" indent="0">
              <a:spcBef>
                <a:spcPts val="1000"/>
              </a:spcBef>
              <a:buNone/>
            </a:pPr>
            <a:endParaRPr lang="el-GR" sz="1800" b="1" dirty="0"/>
          </a:p>
          <a:p>
            <a:pPr lvl="1">
              <a:spcBef>
                <a:spcPts val="1000"/>
              </a:spcBef>
              <a:buFont typeface="Wingdings" panose="05000000000000000000" pitchFamily="2" charset="2"/>
              <a:buChar char="ü"/>
            </a:pPr>
            <a:r>
              <a:rPr lang="el-GR" sz="1800" b="1" dirty="0"/>
              <a:t>Πως θα αξιολογούσες το μέλλον της εταιρείας δεδομένων των συνθηκών; </a:t>
            </a:r>
          </a:p>
          <a:p>
            <a:pPr marL="266700" lvl="1" indent="0">
              <a:spcBef>
                <a:spcPts val="1000"/>
              </a:spcBef>
              <a:buNone/>
            </a:pPr>
            <a:endParaRPr lang="el-GR" sz="1800" b="1" dirty="0"/>
          </a:p>
          <a:p>
            <a:pPr lvl="1">
              <a:spcBef>
                <a:spcPts val="1000"/>
              </a:spcBef>
              <a:buFont typeface="Wingdings" panose="05000000000000000000" pitchFamily="2" charset="2"/>
              <a:buChar char="ü"/>
            </a:pPr>
            <a:r>
              <a:rPr lang="el-GR" sz="1800" b="1" dirty="0"/>
              <a:t>Ποια είναι η σωστή διαδικασία καθορισμού της κατάλληλης θερμοκρασίας...;</a:t>
            </a:r>
          </a:p>
        </p:txBody>
      </p:sp>
      <p:sp>
        <p:nvSpPr>
          <p:cNvPr id="14" name="TextBox 13">
            <a:extLst>
              <a:ext uri="{FF2B5EF4-FFF2-40B4-BE49-F238E27FC236}">
                <a16:creationId xmlns:a16="http://schemas.microsoft.com/office/drawing/2014/main" xmlns="" id="{950ADEA3-0620-406E-8388-ACFE99CB4E0C}"/>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8760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75572" y="770497"/>
            <a:ext cx="5962683" cy="5600854"/>
          </a:xfrm>
        </p:spPr>
        <p:txBody>
          <a:bodyPr rtlCol="0"/>
          <a:lstStyle/>
          <a:p>
            <a:pPr marL="0" indent="0" rtl="0">
              <a:buNone/>
            </a:pPr>
            <a:endParaRPr lang="el-GR" dirty="0"/>
          </a:p>
          <a:p>
            <a:pPr marL="0" indent="0">
              <a:buNone/>
            </a:pPr>
            <a:r>
              <a:rPr lang="el-GR" sz="2000" b="1" dirty="0"/>
              <a:t>Προβλήματα:</a:t>
            </a:r>
            <a:endParaRPr lang="el-GR" sz="2000" dirty="0"/>
          </a:p>
          <a:p>
            <a:r>
              <a:rPr lang="el-GR" dirty="0"/>
              <a:t>«Πως θα αντιμετώπιζες ένα άτομο που φαινόταν ότι ήταν δημιουργικό αλλά δεν φαίνεται να μπορεί να μετατρέψει αυτή του την ικανότητα σε αποτελέσματα;»</a:t>
            </a:r>
          </a:p>
          <a:p>
            <a:r>
              <a:rPr lang="el-GR" dirty="0"/>
              <a:t> «Πως θα αντιμετώπιζες έναν προμηθευτή που καθυστέρησε την παράδοση της παραγγελίας;» </a:t>
            </a:r>
          </a:p>
          <a:p>
            <a:pPr marL="0" indent="0">
              <a:buNone/>
            </a:pPr>
            <a:endParaRPr lang="el-GR" dirty="0"/>
          </a:p>
          <a:p>
            <a:pPr marL="0" indent="0">
              <a:buNone/>
            </a:pPr>
            <a:r>
              <a:rPr lang="el-GR" sz="2000" b="1" dirty="0"/>
              <a:t>Σύγκριση:</a:t>
            </a:r>
          </a:p>
          <a:p>
            <a:r>
              <a:rPr lang="el-GR" dirty="0"/>
              <a:t> «Θα προτιμούσες να δουλεύεις σε ένα περιβάλλον όπου οι προθεσμίες ορίζονται ή σε ένα όπου εσύ θα ορίζεις τις δικές σου προθεσμίες;»</a:t>
            </a:r>
          </a:p>
          <a:p>
            <a:pPr marL="0" indent="0">
              <a:buNone/>
            </a:pPr>
            <a:r>
              <a:rPr lang="el-GR" dirty="0"/>
              <a:t> </a:t>
            </a:r>
          </a:p>
          <a:p>
            <a:pPr marL="0" indent="0">
              <a:buNone/>
            </a:pPr>
            <a:endParaRPr lang="el-GR" sz="200" dirty="0"/>
          </a:p>
          <a:p>
            <a:pPr marL="0" indent="0">
              <a:buNone/>
            </a:pPr>
            <a:r>
              <a:rPr lang="el-GR" sz="2000" b="1" dirty="0"/>
              <a:t>Αξιολόγηση της απόδοσης στο μέλλον:</a:t>
            </a:r>
          </a:p>
          <a:p>
            <a:pPr lvl="0"/>
            <a:r>
              <a:rPr lang="el-GR" dirty="0"/>
              <a:t>«Αν σε προσλάβουμε ως διευθυντή παραγωγής, και ξανασυναντηθούμε σε ένα χρόνο από τώρα, ποια θα μας έλεγες ότι ήταν η πιο δύσκολη πρόκληση που αντιμετώπισες;»</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513534" y="3937761"/>
            <a:ext cx="5678466" cy="740500"/>
          </a:xfrm>
        </p:spPr>
        <p:txBody>
          <a:bodyPr rtlCol="0"/>
          <a:lstStyle/>
          <a:p>
            <a:pPr algn="ctr"/>
            <a:r>
              <a:rPr lang="el-GR" dirty="0"/>
              <a:t>Ερωτήσεις</a:t>
            </a:r>
            <a:endParaRPr lang="el-GR" sz="36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507418" y="4662640"/>
            <a:ext cx="5678466" cy="740500"/>
          </a:xfrm>
        </p:spPr>
        <p:txBody>
          <a:bodyPr rtlCol="0"/>
          <a:lstStyle/>
          <a:p>
            <a:pPr algn="ctr"/>
            <a:r>
              <a:rPr lang="el-GR" sz="2800" b="1" dirty="0"/>
              <a:t>για συγκεκριμένες καταστάσεις</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46</a:t>
            </a:fld>
            <a:endParaRPr lang="el-GR" dirty="0"/>
          </a:p>
        </p:txBody>
      </p:sp>
      <p:pic>
        <p:nvPicPr>
          <p:cNvPr id="7" name="Εικόνα 6" descr="Εικόνα που περιέχει παιχνίδι&#10;&#10;Περιγραφή που δημιουργήθηκε αυτόματα">
            <a:extLst>
              <a:ext uri="{FF2B5EF4-FFF2-40B4-BE49-F238E27FC236}">
                <a16:creationId xmlns:a16="http://schemas.microsoft.com/office/drawing/2014/main" xmlns="" id="{45CEDC6C-889C-4E41-84D9-BA2F37A9FA85}"/>
              </a:ext>
            </a:extLst>
          </p:cNvPr>
          <p:cNvPicPr>
            <a:picLocks noChangeAspect="1"/>
          </p:cNvPicPr>
          <p:nvPr/>
        </p:nvPicPr>
        <p:blipFill>
          <a:blip r:embed="rId3"/>
          <a:stretch>
            <a:fillRect/>
          </a:stretch>
        </p:blipFill>
        <p:spPr>
          <a:xfrm>
            <a:off x="6513534" y="-26913"/>
            <a:ext cx="5678466" cy="3932109"/>
          </a:xfrm>
          <a:prstGeom prst="rect">
            <a:avLst/>
          </a:prstGeom>
        </p:spPr>
      </p:pic>
    </p:spTree>
    <p:extLst>
      <p:ext uri="{BB962C8B-B14F-4D97-AF65-F5344CB8AC3E}">
        <p14:creationId xmlns:p14="http://schemas.microsoft.com/office/powerpoint/2010/main" xmlns="" val="1723647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47</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5" name="Εικόνα 4">
            <a:extLst>
              <a:ext uri="{FF2B5EF4-FFF2-40B4-BE49-F238E27FC236}">
                <a16:creationId xmlns:a16="http://schemas.microsoft.com/office/drawing/2014/main" xmlns="" id="{20C8DBD1-C05A-412C-8677-1465A4C24FDA}"/>
              </a:ext>
            </a:extLst>
          </p:cNvPr>
          <p:cNvPicPr>
            <a:picLocks noChangeAspect="1" noChangeArrowheads="1"/>
          </p:cNvPicPr>
          <p:nvPr/>
        </p:nvPicPr>
        <p:blipFill>
          <a:blip r:embed="rId3" cstate="print"/>
          <a:srcRect/>
          <a:stretch>
            <a:fillRect/>
          </a:stretch>
        </p:blipFill>
        <p:spPr>
          <a:xfrm>
            <a:off x="1743205" y="258827"/>
            <a:ext cx="8705589" cy="6371351"/>
          </a:xfrm>
          <a:prstGeom prst="rect">
            <a:avLst/>
          </a:prstGeom>
          <a:noFill/>
          <a:ln w="9525">
            <a:noFill/>
            <a:miter lim="800000"/>
            <a:headEnd/>
            <a:tailEnd/>
          </a:ln>
        </p:spPr>
      </p:pic>
    </p:spTree>
    <p:extLst>
      <p:ext uri="{BB962C8B-B14F-4D97-AF65-F5344CB8AC3E}">
        <p14:creationId xmlns:p14="http://schemas.microsoft.com/office/powerpoint/2010/main" xmlns="" val="2584158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άτομο, πίνακας, καθιστός, εσωτερικό&#10;&#10;Περιγραφή που δημιουργήθηκε αυτόματα">
            <a:extLst>
              <a:ext uri="{FF2B5EF4-FFF2-40B4-BE49-F238E27FC236}">
                <a16:creationId xmlns:a16="http://schemas.microsoft.com/office/drawing/2014/main" xmlns="" id="{C6301E6E-4715-4DBB-B311-D5DB67ABCCCA}"/>
              </a:ext>
            </a:extLst>
          </p:cNvPr>
          <p:cNvPicPr>
            <a:picLocks noChangeAspect="1"/>
          </p:cNvPicPr>
          <p:nvPr/>
        </p:nvPicPr>
        <p:blipFill>
          <a:blip r:embed="rId3"/>
          <a:stretch>
            <a:fillRect/>
          </a:stretch>
        </p:blipFill>
        <p:spPr>
          <a:xfrm>
            <a:off x="0" y="-12528"/>
            <a:ext cx="6304768" cy="6371350"/>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946658" y="2212426"/>
            <a:ext cx="5223352" cy="3726687"/>
          </a:xfrm>
        </p:spPr>
        <p:txBody>
          <a:bodyPr rtlCol="0"/>
          <a:lstStyle/>
          <a:p>
            <a:pPr lvl="0">
              <a:buFont typeface="Wingdings" panose="05000000000000000000" pitchFamily="2" charset="2"/>
              <a:buChar char="Ø"/>
            </a:pPr>
            <a:r>
              <a:rPr lang="el-GR" dirty="0"/>
              <a:t>Που απαντώνται με </a:t>
            </a:r>
            <a:r>
              <a:rPr lang="el-GR" b="1" dirty="0"/>
              <a:t>ναι/όχι</a:t>
            </a:r>
          </a:p>
          <a:p>
            <a:pPr marL="0" lvl="0" indent="0">
              <a:buNone/>
            </a:pPr>
            <a:endParaRPr lang="el-GR" dirty="0"/>
          </a:p>
          <a:p>
            <a:pPr lvl="0">
              <a:buFont typeface="Wingdings" panose="05000000000000000000" pitchFamily="2" charset="2"/>
              <a:buChar char="Ø"/>
            </a:pPr>
            <a:r>
              <a:rPr lang="el-GR" dirty="0"/>
              <a:t>Που είναι </a:t>
            </a:r>
            <a:r>
              <a:rPr lang="el-GR" b="1" dirty="0"/>
              <a:t>προφανείς </a:t>
            </a:r>
          </a:p>
          <a:p>
            <a:pPr marL="0" lvl="0" indent="0">
              <a:buNone/>
            </a:pPr>
            <a:endParaRPr lang="el-GR" dirty="0"/>
          </a:p>
          <a:p>
            <a:pPr lvl="0">
              <a:buFont typeface="Wingdings" panose="05000000000000000000" pitchFamily="2" charset="2"/>
              <a:buChar char="Ø"/>
            </a:pPr>
            <a:r>
              <a:rPr lang="el-GR" dirty="0"/>
              <a:t>Που δεν είναι πιθανό να απαντηθούν </a:t>
            </a:r>
            <a:r>
              <a:rPr lang="el-GR" b="1" dirty="0"/>
              <a:t>ειλικρινώς</a:t>
            </a:r>
          </a:p>
          <a:p>
            <a:pPr marL="0" lvl="0" indent="0">
              <a:buNone/>
            </a:pPr>
            <a:endParaRPr lang="el-GR" dirty="0"/>
          </a:p>
          <a:p>
            <a:pPr lvl="0">
              <a:buFont typeface="Wingdings" panose="05000000000000000000" pitchFamily="2" charset="2"/>
              <a:buChar char="Ø"/>
            </a:pPr>
            <a:r>
              <a:rPr lang="el-GR" dirty="0"/>
              <a:t>Που είναι </a:t>
            </a:r>
            <a:r>
              <a:rPr lang="el-GR" b="1" dirty="0" err="1"/>
              <a:t>κατευθυντικές</a:t>
            </a:r>
            <a:r>
              <a:rPr lang="el-GR" b="1" dirty="0"/>
              <a:t> </a:t>
            </a:r>
          </a:p>
          <a:p>
            <a:pPr marL="0" lvl="0" indent="0">
              <a:buNone/>
            </a:pPr>
            <a:endParaRPr lang="el-GR" dirty="0"/>
          </a:p>
          <a:p>
            <a:pPr lvl="0">
              <a:buFont typeface="Wingdings" panose="05000000000000000000" pitchFamily="2" charset="2"/>
              <a:buChar char="Ø"/>
            </a:pPr>
            <a:r>
              <a:rPr lang="el-GR" dirty="0"/>
              <a:t>Που είναι </a:t>
            </a:r>
            <a:r>
              <a:rPr lang="el-GR" b="1" dirty="0"/>
              <a:t>νομικά ή ηθικά </a:t>
            </a:r>
            <a:r>
              <a:rPr lang="el-GR" dirty="0"/>
              <a:t>απαράδεκτες</a:t>
            </a:r>
          </a:p>
          <a:p>
            <a:pPr marL="0" lvl="0" indent="0">
              <a:buNone/>
            </a:pPr>
            <a:endParaRPr lang="el-GR" dirty="0"/>
          </a:p>
          <a:p>
            <a:pPr lvl="0">
              <a:buFont typeface="Wingdings" panose="05000000000000000000" pitchFamily="2" charset="2"/>
              <a:buChar char="Ø"/>
            </a:pPr>
            <a:r>
              <a:rPr lang="el-GR" dirty="0"/>
              <a:t>Που </a:t>
            </a:r>
            <a:r>
              <a:rPr lang="el-GR" b="1" dirty="0"/>
              <a:t>δεν σχετίζονται </a:t>
            </a:r>
            <a:r>
              <a:rPr lang="el-GR" dirty="0"/>
              <a:t>με τη δουλειά</a:t>
            </a:r>
          </a:p>
          <a:p>
            <a:pPr lvl="1">
              <a:buFont typeface="Wingdings" panose="05000000000000000000" pitchFamily="2" charset="2"/>
              <a:buChar char="Ø"/>
            </a:pPr>
            <a:endParaRPr lang="el-GR" sz="1800" dirty="0"/>
          </a:p>
          <a:p>
            <a:pPr>
              <a:buFont typeface="Wingdings" panose="05000000000000000000" pitchFamily="2" charset="2"/>
              <a:buChar char="Ø"/>
            </a:pPr>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48</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11" name="Ορθογώνιο 10">
            <a:extLst>
              <a:ext uri="{FF2B5EF4-FFF2-40B4-BE49-F238E27FC236}">
                <a16:creationId xmlns:a16="http://schemas.microsoft.com/office/drawing/2014/main" xmlns="" id="{810BD7D9-D529-40B8-BE92-AA184E025573}"/>
              </a:ext>
            </a:extLst>
          </p:cNvPr>
          <p:cNvSpPr/>
          <p:nvPr/>
        </p:nvSpPr>
        <p:spPr>
          <a:xfrm>
            <a:off x="6716127" y="508007"/>
            <a:ext cx="4656207" cy="701731"/>
          </a:xfrm>
          <a:prstGeom prst="rect">
            <a:avLst/>
          </a:prstGeom>
        </p:spPr>
        <p:txBody>
          <a:bodyPr wrap="square">
            <a:spAutoFit/>
          </a:bodyPr>
          <a:lstStyle/>
          <a:p>
            <a:pPr algn="ctr">
              <a:lnSpc>
                <a:spcPct val="90000"/>
              </a:lnSpc>
              <a:spcBef>
                <a:spcPts val="1000"/>
              </a:spcBef>
            </a:pPr>
            <a:r>
              <a:rPr lang="el-GR" sz="2200" b="1" dirty="0">
                <a:solidFill>
                  <a:schemeClr val="tx1">
                    <a:lumMod val="75000"/>
                    <a:lumOff val="25000"/>
                  </a:schemeClr>
                </a:solidFill>
              </a:rPr>
              <a:t>Θα πρέπει να αποφεύγονται ερωτήσεις:</a:t>
            </a:r>
          </a:p>
        </p:txBody>
      </p:sp>
    </p:spTree>
    <p:extLst>
      <p:ext uri="{BB962C8B-B14F-4D97-AF65-F5344CB8AC3E}">
        <p14:creationId xmlns:p14="http://schemas.microsoft.com/office/powerpoint/2010/main" xmlns="" val="2288269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descr="Εικόνα που περιέχει δάπεδο, άνδρας, τοίχος&#10;&#10;Περιγραφή που δημιουργήθηκε αυτόματα">
            <a:extLst>
              <a:ext uri="{FF2B5EF4-FFF2-40B4-BE49-F238E27FC236}">
                <a16:creationId xmlns:a16="http://schemas.microsoft.com/office/drawing/2014/main" xmlns="" id="{F4F9D58C-5E87-432D-BE46-ED4B81168D3B}"/>
              </a:ext>
            </a:extLst>
          </p:cNvPr>
          <p:cNvPicPr>
            <a:picLocks noChangeAspect="1"/>
          </p:cNvPicPr>
          <p:nvPr/>
        </p:nvPicPr>
        <p:blipFill>
          <a:blip r:embed="rId3"/>
          <a:stretch>
            <a:fillRect/>
          </a:stretch>
        </p:blipFill>
        <p:spPr>
          <a:xfrm>
            <a:off x="-1" y="0"/>
            <a:ext cx="9782825" cy="6463430"/>
          </a:xfrm>
          <a:prstGeom prst="rect">
            <a:avLst/>
          </a:prstGeom>
        </p:spPr>
      </p:pic>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49</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4290017" y="4493710"/>
            <a:ext cx="7901983"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600" b="1" spc="-300" dirty="0">
                <a:solidFill>
                  <a:schemeClr val="bg1"/>
                </a:solidFill>
                <a:latin typeface="+mj-lt"/>
                <a:ea typeface="+mj-ea"/>
                <a:cs typeface="+mj-cs"/>
              </a:rPr>
              <a:t>Συνηθισμένα  Προβλήματα  στις   Συνεντεύξεις</a:t>
            </a:r>
          </a:p>
        </p:txBody>
      </p:sp>
    </p:spTree>
    <p:extLst>
      <p:ext uri="{BB962C8B-B14F-4D97-AF65-F5344CB8AC3E}">
        <p14:creationId xmlns:p14="http://schemas.microsoft.com/office/powerpoint/2010/main" xmlns="" val="341156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328033"/>
            <a:ext cx="3061975" cy="3019099"/>
            <a:chOff x="1341135" y="591578"/>
            <a:chExt cx="3061975" cy="3019099"/>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600" b="1" spc="-70" dirty="0"/>
                <a:t>Κριτήριο επιλογής</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516343" y="777328"/>
              <a:ext cx="886767" cy="8153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5</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6" name="Ορθογώνιο 5">
            <a:extLst>
              <a:ext uri="{FF2B5EF4-FFF2-40B4-BE49-F238E27FC236}">
                <a16:creationId xmlns:a16="http://schemas.microsoft.com/office/drawing/2014/main" xmlns="" id="{D0A3A69F-AEBA-43A1-B8A2-4A673923C5A5}"/>
              </a:ext>
            </a:extLst>
          </p:cNvPr>
          <p:cNvSpPr/>
          <p:nvPr/>
        </p:nvSpPr>
        <p:spPr>
          <a:xfrm>
            <a:off x="4221007" y="1696723"/>
            <a:ext cx="7014839" cy="4524315"/>
          </a:xfrm>
          <a:prstGeom prst="rect">
            <a:avLst/>
          </a:prstGeom>
        </p:spPr>
        <p:txBody>
          <a:bodyPr wrap="square">
            <a:spAutoFit/>
          </a:bodyPr>
          <a:lstStyle/>
          <a:p>
            <a:pPr marL="285750" indent="-285750" algn="just">
              <a:buFont typeface="Wingdings" panose="05000000000000000000" pitchFamily="2" charset="2"/>
              <a:buChar char="Ø"/>
            </a:pPr>
            <a:r>
              <a:rPr lang="el-GR" dirty="0"/>
              <a:t>Η επιλογή του καταλληλότερου υποψηφίου στηρίζεται στην αντίληψη ότι μπορούμε να προβλέψουμε τη </a:t>
            </a:r>
            <a:r>
              <a:rPr lang="el-GR" b="1" dirty="0"/>
              <a:t>συμπεριφορά</a:t>
            </a:r>
            <a:r>
              <a:rPr lang="el-GR" dirty="0"/>
              <a:t> του ατόμου στο </a:t>
            </a:r>
            <a:r>
              <a:rPr lang="el-GR" b="1" dirty="0"/>
              <a:t>μέλλον</a:t>
            </a:r>
            <a:r>
              <a:rPr lang="el-GR" dirty="0"/>
              <a:t> αν εξετάσουμε τη συμπεριφορά που εκδήλωσε το άτομο στο </a:t>
            </a:r>
            <a:r>
              <a:rPr lang="el-GR" b="1" dirty="0"/>
              <a:t>παρελθόν</a:t>
            </a:r>
            <a:r>
              <a:rPr lang="el-GR" dirty="0"/>
              <a:t>.</a:t>
            </a:r>
          </a:p>
          <a:p>
            <a:pPr algn="just"/>
            <a:r>
              <a:rPr lang="el-GR" i="1" dirty="0"/>
              <a:t> </a:t>
            </a:r>
            <a:endParaRPr lang="el-GR" dirty="0"/>
          </a:p>
          <a:p>
            <a:pPr algn="just"/>
            <a:r>
              <a:rPr lang="el-GR" i="1" dirty="0"/>
              <a:t> </a:t>
            </a:r>
            <a:endParaRPr lang="el-GR" dirty="0"/>
          </a:p>
          <a:p>
            <a:pPr marL="285750" indent="-285750" algn="just">
              <a:buFont typeface="Wingdings" panose="05000000000000000000" pitchFamily="2" charset="2"/>
              <a:buChar char="Ø"/>
            </a:pPr>
            <a:r>
              <a:rPr lang="el-GR" b="1" dirty="0"/>
              <a:t>Κριτήριο επιλογής:</a:t>
            </a:r>
            <a:r>
              <a:rPr lang="el-GR" dirty="0"/>
              <a:t> τα χαρακτηριστικά που πρέπει να έχει ένα άτομο για να εκτελέσει με επιτυχία τα καθήκοντα της θέσης εργασίας.</a:t>
            </a:r>
          </a:p>
          <a:p>
            <a:pPr marL="1200150" lvl="2" indent="-285750" algn="just">
              <a:buFont typeface="Wingdings" panose="05000000000000000000" pitchFamily="2" charset="2"/>
              <a:buChar char="ü"/>
            </a:pPr>
            <a:r>
              <a:rPr lang="el-GR" dirty="0"/>
              <a:t>Π.χ., εξυπνάδα, ικανότητες, υποκίνηση, κ.λπ.</a:t>
            </a:r>
          </a:p>
          <a:p>
            <a:pPr lvl="2" algn="just"/>
            <a:endParaRPr lang="el-GR" dirty="0"/>
          </a:p>
          <a:p>
            <a:pPr lvl="2" algn="just"/>
            <a:endParaRPr lang="el-GR" dirty="0"/>
          </a:p>
          <a:p>
            <a:pPr marL="285750" indent="-285750" algn="just">
              <a:buFont typeface="Wingdings" panose="05000000000000000000" pitchFamily="2" charset="2"/>
              <a:buChar char="Ø"/>
            </a:pPr>
            <a:r>
              <a:rPr lang="el-GR" b="1" dirty="0"/>
              <a:t>Δείκτες</a:t>
            </a:r>
            <a:r>
              <a:rPr lang="el-GR" dirty="0"/>
              <a:t>: μετρήσιμα ή εμφανή στοιχεία </a:t>
            </a:r>
          </a:p>
          <a:p>
            <a:pPr marL="1200150" lvl="2" indent="-285750" algn="just">
              <a:buFont typeface="Wingdings" panose="05000000000000000000" pitchFamily="2" charset="2"/>
              <a:buChar char="ü"/>
            </a:pPr>
            <a:r>
              <a:rPr lang="el-GR" dirty="0"/>
              <a:t>Π.χ., εκπαίδευση, ενδιαφέροντα, εργασιακή εμπειρία, συστάσεις, βραβεία, επιδόσεις σε τεστ, πιστοποιητικά, κ.λπ. </a:t>
            </a:r>
          </a:p>
        </p:txBody>
      </p:sp>
    </p:spTree>
    <p:extLst>
      <p:ext uri="{BB962C8B-B14F-4D97-AF65-F5344CB8AC3E}">
        <p14:creationId xmlns:p14="http://schemas.microsoft.com/office/powerpoint/2010/main" xmlns="" val="1445247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431800" y="970618"/>
            <a:ext cx="11340000" cy="432000"/>
          </a:xfrm>
        </p:spPr>
        <p:txBody>
          <a:bodyPr rtlCol="0"/>
          <a:lstStyle/>
          <a:p>
            <a:r>
              <a:rPr lang="el-GR" dirty="0"/>
              <a:t>Συνήθη Λάθη στις Συνεντεύξεις</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κειμένου 3">
            <a:extLst>
              <a:ext uri="{FF2B5EF4-FFF2-40B4-BE49-F238E27FC236}">
                <a16:creationId xmlns:a16="http://schemas.microsoft.com/office/drawing/2014/main" xmlns="" id="{6AB259A0-0017-492F-A0DC-4B70C7052AE0}"/>
              </a:ext>
            </a:extLst>
          </p:cNvPr>
          <p:cNvSpPr>
            <a:spLocks noGrp="1"/>
          </p:cNvSpPr>
          <p:nvPr>
            <p:ph type="body" idx="1"/>
          </p:nvPr>
        </p:nvSpPr>
        <p:spPr>
          <a:xfrm>
            <a:off x="294214" y="2587458"/>
            <a:ext cx="5472000" cy="2711051"/>
          </a:xfrm>
        </p:spPr>
        <p:txBody>
          <a:bodyPr vert="horz" lIns="0" tIns="0" rIns="0" bIns="0" rtlCol="0" anchor="t">
            <a:noAutofit/>
          </a:bodyPr>
          <a:lstStyle/>
          <a:p>
            <a:pPr marL="266700" indent="-266700">
              <a:buChar char="•"/>
            </a:pPr>
            <a:r>
              <a:rPr lang="el-GR" sz="2000" b="0" dirty="0"/>
              <a:t>Βιαστικές κρίσεις </a:t>
            </a:r>
          </a:p>
          <a:p>
            <a:endParaRPr lang="el-GR" sz="2000" b="0" dirty="0"/>
          </a:p>
          <a:p>
            <a:pPr marL="266700" indent="-266700">
              <a:buChar char="•"/>
            </a:pPr>
            <a:r>
              <a:rPr lang="el-GR" sz="2000" b="0" dirty="0"/>
              <a:t>Έμφαση στις αρνητικές πληροφορίες </a:t>
            </a:r>
          </a:p>
          <a:p>
            <a:endParaRPr lang="el-GR" sz="2000" b="0" dirty="0"/>
          </a:p>
          <a:p>
            <a:pPr marL="266700" indent="-266700">
              <a:buChar char="•"/>
            </a:pPr>
            <a:r>
              <a:rPr lang="el-GR" sz="2000" b="0" dirty="0"/>
              <a:t>Άγνοια των απαιτήσεων της θέσης εργασίας </a:t>
            </a:r>
          </a:p>
          <a:p>
            <a:endParaRPr lang="el-GR" sz="2000" b="0" dirty="0"/>
          </a:p>
          <a:p>
            <a:pPr marL="266700" indent="-266700">
              <a:buChar char="•"/>
            </a:pPr>
            <a:r>
              <a:rPr lang="el-GR" sz="2000" b="0" dirty="0"/>
              <a:t>Πίεση για προσλήψεις </a:t>
            </a:r>
          </a:p>
          <a:p>
            <a:endParaRPr lang="el-GR" sz="2000" b="0" dirty="0"/>
          </a:p>
          <a:p>
            <a:pPr marL="266700" indent="-266700">
              <a:buChar char="•"/>
            </a:pPr>
            <a:r>
              <a:rPr lang="el-GR" sz="2000" b="0" dirty="0"/>
              <a:t>Σφάλμα της σειράς (αντίθεσης) των υποψηφίων </a:t>
            </a:r>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6" name="Θέση κειμένου 5">
            <a:extLst>
              <a:ext uri="{FF2B5EF4-FFF2-40B4-BE49-F238E27FC236}">
                <a16:creationId xmlns:a16="http://schemas.microsoft.com/office/drawing/2014/main" xmlns="" id="{B237D1CA-B91A-410E-A968-D017BBE99F99}"/>
              </a:ext>
            </a:extLst>
          </p:cNvPr>
          <p:cNvSpPr>
            <a:spLocks noGrp="1"/>
          </p:cNvSpPr>
          <p:nvPr>
            <p:ph type="body" sz="quarter" idx="13"/>
          </p:nvPr>
        </p:nvSpPr>
        <p:spPr>
          <a:xfrm>
            <a:off x="6400208" y="2581245"/>
            <a:ext cx="5472000" cy="3506404"/>
          </a:xfrm>
        </p:spPr>
        <p:txBody>
          <a:bodyPr vert="horz" lIns="0" tIns="0" rIns="0" bIns="0" rtlCol="0" anchor="t">
            <a:noAutofit/>
          </a:bodyPr>
          <a:lstStyle/>
          <a:p>
            <a:pPr marL="266700" indent="-266700">
              <a:buChar char="•"/>
            </a:pPr>
            <a:r>
              <a:rPr lang="el-GR" sz="2000" b="0" dirty="0"/>
              <a:t>Μη λεκτική συμπεριφορά </a:t>
            </a:r>
          </a:p>
          <a:p>
            <a:endParaRPr lang="el-GR" sz="800" b="0" dirty="0"/>
          </a:p>
          <a:p>
            <a:pPr marL="266700" indent="-266700">
              <a:buChar char="•"/>
            </a:pPr>
            <a:r>
              <a:rPr lang="el-GR" sz="2000" b="0" dirty="0"/>
              <a:t>Ελκυστικότητα </a:t>
            </a:r>
          </a:p>
          <a:p>
            <a:endParaRPr lang="el-GR" sz="800" b="0" dirty="0"/>
          </a:p>
          <a:p>
            <a:pPr marL="266700" indent="-266700">
              <a:buChar char="•"/>
            </a:pPr>
            <a:r>
              <a:rPr lang="el-GR" sz="2000" b="0" dirty="0"/>
              <a:t>Φυλή </a:t>
            </a:r>
          </a:p>
          <a:p>
            <a:endParaRPr lang="el-GR" sz="800" b="0" dirty="0"/>
          </a:p>
          <a:p>
            <a:pPr marL="266700" indent="-266700">
              <a:buChar char="•"/>
            </a:pPr>
            <a:r>
              <a:rPr lang="el-GR" sz="2000" b="0" dirty="0"/>
              <a:t>Κολακεία </a:t>
            </a:r>
          </a:p>
          <a:p>
            <a:endParaRPr lang="el-GR" sz="800" b="0" dirty="0"/>
          </a:p>
          <a:p>
            <a:pPr marL="266700" indent="-266700">
              <a:buChar char="•"/>
            </a:pPr>
            <a:r>
              <a:rPr lang="el-GR" sz="2000" b="0" dirty="0"/>
              <a:t>Επιπτώσεις </a:t>
            </a:r>
          </a:p>
          <a:p>
            <a:endParaRPr lang="el-GR" sz="800" b="0" dirty="0"/>
          </a:p>
          <a:p>
            <a:pPr marL="266700" indent="-266700">
              <a:buChar char="•"/>
            </a:pPr>
            <a:r>
              <a:rPr lang="el-GR" sz="2000" b="0" dirty="0"/>
              <a:t>Υποψήφιοι με αναπηρίες </a:t>
            </a:r>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50</a:t>
            </a:fld>
            <a:endParaRPr lang="el-GR" dirty="0"/>
          </a:p>
        </p:txBody>
      </p:sp>
      <p:sp>
        <p:nvSpPr>
          <p:cNvPr id="18" name="TextBox 17">
            <a:extLst>
              <a:ext uri="{FF2B5EF4-FFF2-40B4-BE49-F238E27FC236}">
                <a16:creationId xmlns:a16="http://schemas.microsoft.com/office/drawing/2014/main" xmlns="" id="{2F42B2CA-2EF7-4991-9D6E-574D1071687C}"/>
              </a:ext>
            </a:extLst>
          </p:cNvPr>
          <p:cNvSpPr txBox="1"/>
          <p:nvPr/>
        </p:nvSpPr>
        <p:spPr>
          <a:xfrm>
            <a:off x="10409129" y="6219012"/>
            <a:ext cx="1052186" cy="596865"/>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3819067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328033"/>
            <a:ext cx="3061975" cy="3019099"/>
            <a:chOff x="1341135" y="591578"/>
            <a:chExt cx="3061975" cy="3019099"/>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600" b="1" spc="-70" dirty="0"/>
                <a:t>Διακρίσεις και Μεροληψία</a:t>
              </a:r>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516343" y="777328"/>
              <a:ext cx="886767" cy="8153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51</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6" name="Ορθογώνιο 5">
            <a:extLst>
              <a:ext uri="{FF2B5EF4-FFF2-40B4-BE49-F238E27FC236}">
                <a16:creationId xmlns:a16="http://schemas.microsoft.com/office/drawing/2014/main" xmlns="" id="{D0A3A69F-AEBA-43A1-B8A2-4A673923C5A5}"/>
              </a:ext>
            </a:extLst>
          </p:cNvPr>
          <p:cNvSpPr/>
          <p:nvPr/>
        </p:nvSpPr>
        <p:spPr>
          <a:xfrm>
            <a:off x="4594265" y="1514857"/>
            <a:ext cx="7014839" cy="4093428"/>
          </a:xfrm>
          <a:prstGeom prst="rect">
            <a:avLst/>
          </a:prstGeom>
        </p:spPr>
        <p:txBody>
          <a:bodyPr wrap="square">
            <a:spAutoFit/>
          </a:bodyPr>
          <a:lstStyle/>
          <a:p>
            <a:pPr algn="just"/>
            <a:r>
              <a:rPr lang="el-GR" sz="2000" b="1" dirty="0"/>
              <a:t>Διακρίσεις </a:t>
            </a:r>
          </a:p>
          <a:p>
            <a:pPr algn="just"/>
            <a:endParaRPr lang="en-US" sz="400" b="1" dirty="0"/>
          </a:p>
          <a:p>
            <a:pPr algn="just"/>
            <a:endParaRPr lang="en-US" sz="200" dirty="0"/>
          </a:p>
          <a:p>
            <a:pPr marL="742950" lvl="1" indent="-285750" algn="just">
              <a:buFont typeface="Courier New" panose="02070309020205020404" pitchFamily="49" charset="0"/>
              <a:buChar char="o"/>
            </a:pPr>
            <a:r>
              <a:rPr lang="el-GR" dirty="0"/>
              <a:t>Αποφυγή άσχετων με την εργασία ερωτήσεων</a:t>
            </a:r>
          </a:p>
          <a:p>
            <a:pPr marL="285750" indent="-285750" algn="just">
              <a:buFont typeface="Wingdings" panose="05000000000000000000" pitchFamily="2" charset="2"/>
              <a:buChar char="Ø"/>
            </a:pPr>
            <a:endParaRPr lang="el-GR" dirty="0"/>
          </a:p>
          <a:p>
            <a:pPr algn="just"/>
            <a:r>
              <a:rPr lang="el-GR" i="1" dirty="0"/>
              <a:t> </a:t>
            </a:r>
            <a:endParaRPr lang="el-GR" dirty="0"/>
          </a:p>
          <a:p>
            <a:pPr algn="just"/>
            <a:r>
              <a:rPr lang="el-GR" i="1" dirty="0"/>
              <a:t> </a:t>
            </a:r>
            <a:endParaRPr lang="el-GR" dirty="0"/>
          </a:p>
          <a:p>
            <a:r>
              <a:rPr lang="el-GR" sz="2000" b="1" dirty="0"/>
              <a:t>Μεροληπτικές διαστρεβλώσεις</a:t>
            </a:r>
          </a:p>
          <a:p>
            <a:endParaRPr lang="el-GR" sz="400" dirty="0"/>
          </a:p>
          <a:p>
            <a:pPr lvl="2" algn="just"/>
            <a:endParaRPr lang="el-GR" sz="200" dirty="0"/>
          </a:p>
          <a:p>
            <a:pPr marL="742950" lvl="1" indent="-285750">
              <a:buFont typeface="Courier New" panose="02070309020205020404" pitchFamily="49" charset="0"/>
              <a:buChar char="o"/>
            </a:pPr>
            <a:r>
              <a:rPr lang="el-GR" dirty="0"/>
              <a:t>«Όμοιος με εμένα» </a:t>
            </a:r>
            <a:endParaRPr lang="en-US" dirty="0"/>
          </a:p>
          <a:p>
            <a:pPr lvl="1"/>
            <a:endParaRPr lang="el-GR" sz="200" dirty="0"/>
          </a:p>
          <a:p>
            <a:pPr marL="742950" lvl="1" indent="-285750">
              <a:buFont typeface="Courier New" panose="02070309020205020404" pitchFamily="49" charset="0"/>
              <a:buChar char="o"/>
            </a:pPr>
            <a:r>
              <a:rPr lang="el-GR" dirty="0" err="1"/>
              <a:t>Μεροληψίες</a:t>
            </a:r>
            <a:r>
              <a:rPr lang="el-GR" dirty="0"/>
              <a:t> για τη φύση της εργασίας, αντιλήψεις για τα χαρακτηριστικά του ιδανικού υποψηφίου </a:t>
            </a:r>
            <a:endParaRPr lang="en-US" dirty="0"/>
          </a:p>
          <a:p>
            <a:pPr lvl="1"/>
            <a:endParaRPr lang="el-GR" sz="200" dirty="0"/>
          </a:p>
          <a:p>
            <a:pPr marL="742950" lvl="1" indent="-285750">
              <a:buFont typeface="Courier New" panose="02070309020205020404" pitchFamily="49" charset="0"/>
              <a:buChar char="o"/>
            </a:pPr>
            <a:r>
              <a:rPr lang="el-GR" dirty="0"/>
              <a:t>Επίδραση των αρχικών/τελευταίων εντυπώσεων </a:t>
            </a:r>
            <a:endParaRPr lang="en-US" dirty="0"/>
          </a:p>
          <a:p>
            <a:pPr lvl="1"/>
            <a:endParaRPr lang="el-GR" sz="200" dirty="0"/>
          </a:p>
          <a:p>
            <a:pPr marL="742950" lvl="1" indent="-285750">
              <a:buFont typeface="Courier New" panose="02070309020205020404" pitchFamily="49" charset="0"/>
              <a:buChar char="o"/>
            </a:pPr>
            <a:r>
              <a:rPr lang="el-GR" dirty="0"/>
              <a:t>Η επίδραση του φωτοστέφανου </a:t>
            </a:r>
          </a:p>
          <a:p>
            <a:pPr lvl="1"/>
            <a:endParaRPr lang="el-GR" sz="200" dirty="0"/>
          </a:p>
          <a:p>
            <a:pPr marL="742950" lvl="1" indent="-285750">
              <a:buFont typeface="Courier New" panose="02070309020205020404" pitchFamily="49" charset="0"/>
              <a:buChar char="o"/>
            </a:pPr>
            <a:r>
              <a:rPr lang="el-GR" dirty="0"/>
              <a:t>Επίπεδο του προηγούμενου υποψηφίου</a:t>
            </a:r>
          </a:p>
          <a:p>
            <a:pPr lvl="1"/>
            <a:endParaRPr lang="el-GR" sz="200" dirty="0"/>
          </a:p>
          <a:p>
            <a:pPr marL="742950" lvl="1" indent="-285750">
              <a:buFont typeface="Courier New" panose="02070309020205020404" pitchFamily="49" charset="0"/>
              <a:buChar char="o"/>
            </a:pPr>
            <a:r>
              <a:rPr lang="el-GR" dirty="0"/>
              <a:t>Προκαταλήψεις και Εμφάνιση (τατουάζ, </a:t>
            </a:r>
            <a:r>
              <a:rPr lang="el-GR" dirty="0" err="1"/>
              <a:t>piercing</a:t>
            </a:r>
            <a:r>
              <a:rPr lang="el-GR" dirty="0"/>
              <a:t>, κλπ.) </a:t>
            </a:r>
          </a:p>
        </p:txBody>
      </p:sp>
    </p:spTree>
    <p:extLst>
      <p:ext uri="{BB962C8B-B14F-4D97-AF65-F5344CB8AC3E}">
        <p14:creationId xmlns:p14="http://schemas.microsoft.com/office/powerpoint/2010/main" xmlns="" val="1611498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8">
            <a:extLst>
              <a:ext uri="{FF2B5EF4-FFF2-40B4-BE49-F238E27FC236}">
                <a16:creationId xmlns:a16="http://schemas.microsoft.com/office/drawing/2014/main" xmlns=""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52</a:t>
            </a:fld>
            <a:endParaRPr lang="el-GR" dirty="0"/>
          </a:p>
        </p:txBody>
      </p:sp>
      <p:sp>
        <p:nvSpPr>
          <p:cNvPr id="69" name="TextBox 68">
            <a:extLst>
              <a:ext uri="{FF2B5EF4-FFF2-40B4-BE49-F238E27FC236}">
                <a16:creationId xmlns:a16="http://schemas.microsoft.com/office/drawing/2014/main" xmlns="" id="{340FFAF9-C888-438A-9882-94A46A02CB1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6" name="Εικόνα 5" descr="Bias Cartoon.png">
            <a:extLst>
              <a:ext uri="{FF2B5EF4-FFF2-40B4-BE49-F238E27FC236}">
                <a16:creationId xmlns:a16="http://schemas.microsoft.com/office/drawing/2014/main" xmlns="" id="{97E0023D-8327-4E71-B1A2-B63DAF70092F}"/>
              </a:ext>
            </a:extLst>
          </p:cNvPr>
          <p:cNvPicPr>
            <a:picLocks noChangeAspect="1"/>
          </p:cNvPicPr>
          <p:nvPr/>
        </p:nvPicPr>
        <p:blipFill>
          <a:blip r:embed="rId3" cstate="print"/>
          <a:stretch>
            <a:fillRect/>
          </a:stretch>
        </p:blipFill>
        <p:spPr>
          <a:xfrm>
            <a:off x="2854262" y="221714"/>
            <a:ext cx="6483476" cy="6414571"/>
          </a:xfrm>
          <a:prstGeom prst="rect">
            <a:avLst/>
          </a:prstGeom>
        </p:spPr>
      </p:pic>
    </p:spTree>
    <p:extLst>
      <p:ext uri="{BB962C8B-B14F-4D97-AF65-F5344CB8AC3E}">
        <p14:creationId xmlns:p14="http://schemas.microsoft.com/office/powerpoint/2010/main" xmlns="" val="4231913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75572" y="770497"/>
            <a:ext cx="5962683" cy="5600854"/>
          </a:xfrm>
        </p:spPr>
        <p:txBody>
          <a:bodyPr rtlCol="0"/>
          <a:lstStyle/>
          <a:p>
            <a:pPr marL="0" indent="0" rtl="0">
              <a:buNone/>
            </a:pPr>
            <a:endParaRPr lang="el-GR" dirty="0"/>
          </a:p>
          <a:p>
            <a:pPr lvl="0">
              <a:buFont typeface="Wingdings" panose="05000000000000000000" pitchFamily="2" charset="2"/>
              <a:buChar char="ü"/>
            </a:pPr>
            <a:r>
              <a:rPr lang="el-GR" b="1" dirty="0"/>
              <a:t>Δομημένες συνεντεύξεις </a:t>
            </a:r>
            <a:r>
              <a:rPr lang="el-GR" dirty="0"/>
              <a:t>και κοινές ερωτήσεις</a:t>
            </a:r>
          </a:p>
          <a:p>
            <a:pPr marL="0" lvl="0" indent="0">
              <a:buNone/>
            </a:pPr>
            <a:endParaRPr lang="el-GR" dirty="0"/>
          </a:p>
          <a:p>
            <a:pPr lvl="0">
              <a:buFont typeface="Wingdings" panose="05000000000000000000" pitchFamily="2" charset="2"/>
              <a:buChar char="ü"/>
            </a:pPr>
            <a:r>
              <a:rPr lang="el-GR" dirty="0"/>
              <a:t>Χρησιμοποιούμε </a:t>
            </a:r>
            <a:r>
              <a:rPr lang="el-GR" b="1" dirty="0"/>
              <a:t>δύο </a:t>
            </a:r>
            <a:r>
              <a:rPr lang="el-GR" b="1" dirty="0" err="1"/>
              <a:t>συνεντευκτές</a:t>
            </a:r>
            <a:r>
              <a:rPr lang="el-GR" b="1" dirty="0"/>
              <a:t>  </a:t>
            </a:r>
            <a:endParaRPr lang="el-GR" dirty="0"/>
          </a:p>
          <a:p>
            <a:pPr lvl="1"/>
            <a:r>
              <a:rPr lang="el-GR" sz="1800" dirty="0"/>
              <a:t>Ο ένας θέτει τις ερωτήσεις και ο άλλος ακούει τον υποψήφιο</a:t>
            </a:r>
          </a:p>
          <a:p>
            <a:pPr lvl="1"/>
            <a:r>
              <a:rPr lang="el-GR" sz="1800" dirty="0"/>
              <a:t>Αναθέτουμε την </a:t>
            </a:r>
            <a:r>
              <a:rPr lang="el-GR" sz="1800" b="1" dirty="0"/>
              <a:t>αξιολόγηση μιας δεξιότητας ανά </a:t>
            </a:r>
            <a:r>
              <a:rPr lang="el-GR" sz="1800" b="1" dirty="0" err="1"/>
              <a:t>συνεντευκτή</a:t>
            </a:r>
            <a:r>
              <a:rPr lang="el-GR" sz="1800" b="1" dirty="0"/>
              <a:t> </a:t>
            </a:r>
          </a:p>
          <a:p>
            <a:pPr marL="266700" lvl="1" indent="0">
              <a:buNone/>
            </a:pPr>
            <a:endParaRPr lang="el-GR" sz="1800" dirty="0"/>
          </a:p>
          <a:p>
            <a:pPr lvl="0">
              <a:buFont typeface="Wingdings" panose="05000000000000000000" pitchFamily="2" charset="2"/>
              <a:buChar char="ü"/>
            </a:pPr>
            <a:r>
              <a:rPr lang="el-GR" dirty="0"/>
              <a:t>Ρωτάμε διαρκώς «</a:t>
            </a:r>
            <a:r>
              <a:rPr lang="el-GR" b="1" dirty="0"/>
              <a:t>με ποιον τρόπο</a:t>
            </a:r>
            <a:r>
              <a:rPr lang="el-GR" dirty="0"/>
              <a:t>» και «</a:t>
            </a:r>
            <a:r>
              <a:rPr lang="el-GR" b="1" dirty="0"/>
              <a:t>γιατί</a:t>
            </a:r>
            <a:r>
              <a:rPr lang="el-GR" dirty="0"/>
              <a:t>» </a:t>
            </a:r>
          </a:p>
          <a:p>
            <a:pPr marL="0" indent="0">
              <a:buNone/>
            </a:pPr>
            <a:r>
              <a:rPr lang="el-GR" dirty="0"/>
              <a:t> </a:t>
            </a:r>
          </a:p>
          <a:p>
            <a:pPr lvl="0">
              <a:buFont typeface="Wingdings" panose="05000000000000000000" pitchFamily="2" charset="2"/>
              <a:buChar char="ü"/>
            </a:pPr>
            <a:r>
              <a:rPr lang="el-GR" dirty="0"/>
              <a:t>Ζητάμε </a:t>
            </a:r>
            <a:r>
              <a:rPr lang="el-GR" b="1" dirty="0"/>
              <a:t>συγκεκριμένα παραδείγματα </a:t>
            </a:r>
            <a:r>
              <a:rPr lang="el-GR" dirty="0"/>
              <a:t>χρήσης μιας συγκεκριμένης δεξιότητας</a:t>
            </a:r>
          </a:p>
          <a:p>
            <a:pPr marL="0" lvl="0" indent="0">
              <a:buNone/>
            </a:pPr>
            <a:endParaRPr lang="el-GR" dirty="0"/>
          </a:p>
          <a:p>
            <a:pPr lvl="0">
              <a:buFont typeface="Wingdings" panose="05000000000000000000" pitchFamily="2" charset="2"/>
              <a:buChar char="ü"/>
            </a:pPr>
            <a:r>
              <a:rPr lang="el-GR" dirty="0"/>
              <a:t>Κρατάμε λεπτομερείς </a:t>
            </a:r>
            <a:r>
              <a:rPr lang="el-GR" b="1" dirty="0"/>
              <a:t>σημειώσεις</a:t>
            </a:r>
          </a:p>
          <a:p>
            <a:pPr marL="0" lvl="0" indent="0">
              <a:buNone/>
            </a:pPr>
            <a:r>
              <a:rPr lang="el-GR" b="1" dirty="0"/>
              <a:t> </a:t>
            </a:r>
            <a:endParaRPr lang="el-GR" dirty="0"/>
          </a:p>
          <a:p>
            <a:pPr lvl="0">
              <a:buFont typeface="Wingdings" panose="05000000000000000000" pitchFamily="2" charset="2"/>
              <a:buChar char="ü"/>
            </a:pPr>
            <a:r>
              <a:rPr lang="el-GR" b="1" dirty="0"/>
              <a:t>Αξιολογούμε αμέσως </a:t>
            </a:r>
            <a:r>
              <a:rPr lang="el-GR" dirty="0"/>
              <a:t>τον υποψήφιο </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513534" y="3937761"/>
            <a:ext cx="5678466" cy="740500"/>
          </a:xfrm>
        </p:spPr>
        <p:txBody>
          <a:bodyPr rtlCol="0"/>
          <a:lstStyle/>
          <a:p>
            <a:pPr algn="ctr"/>
            <a:r>
              <a:rPr lang="el-GR" dirty="0"/>
              <a:t>Προτάσεις</a:t>
            </a:r>
            <a:endParaRPr lang="el-GR" sz="3600"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507418" y="4662640"/>
            <a:ext cx="5678466" cy="740500"/>
          </a:xfrm>
        </p:spPr>
        <p:txBody>
          <a:bodyPr rtlCol="0"/>
          <a:lstStyle/>
          <a:p>
            <a:pPr algn="ctr"/>
            <a:r>
              <a:rPr lang="el-GR" sz="2800" b="1" dirty="0"/>
              <a:t>επίλυσης προβλημάτων</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53</a:t>
            </a:fld>
            <a:endParaRPr lang="el-GR" dirty="0"/>
          </a:p>
        </p:txBody>
      </p:sp>
      <p:pic>
        <p:nvPicPr>
          <p:cNvPr id="9" name="Εικόνα 8" descr="Εικόνα που περιέχει άτομο, εσωτερικό, πίνακας, τοίχος&#10;&#10;Περιγραφή που δημιουργήθηκε αυτόματα">
            <a:extLst>
              <a:ext uri="{FF2B5EF4-FFF2-40B4-BE49-F238E27FC236}">
                <a16:creationId xmlns:a16="http://schemas.microsoft.com/office/drawing/2014/main" xmlns="" id="{01970572-F1CE-466C-89FE-2CC62CBDD3D1}"/>
              </a:ext>
            </a:extLst>
          </p:cNvPr>
          <p:cNvPicPr>
            <a:picLocks noChangeAspect="1"/>
          </p:cNvPicPr>
          <p:nvPr/>
        </p:nvPicPr>
        <p:blipFill>
          <a:blip r:embed="rId3"/>
          <a:stretch>
            <a:fillRect/>
          </a:stretch>
        </p:blipFill>
        <p:spPr>
          <a:xfrm>
            <a:off x="6513534" y="-26913"/>
            <a:ext cx="5678466" cy="3932109"/>
          </a:xfrm>
          <a:prstGeom prst="rect">
            <a:avLst/>
          </a:prstGeom>
        </p:spPr>
      </p:pic>
    </p:spTree>
    <p:extLst>
      <p:ext uri="{BB962C8B-B14F-4D97-AF65-F5344CB8AC3E}">
        <p14:creationId xmlns:p14="http://schemas.microsoft.com/office/powerpoint/2010/main" xmlns="" val="2678955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descr="Εικόνα που περιέχει εσωτερικό&#10;&#10;Περιγραφή που δημιουργήθηκε αυτόματα">
            <a:extLst>
              <a:ext uri="{FF2B5EF4-FFF2-40B4-BE49-F238E27FC236}">
                <a16:creationId xmlns:a16="http://schemas.microsoft.com/office/drawing/2014/main" xmlns="" id="{2DB70D1F-FB71-4E7E-9384-54C39D4C64C8}"/>
              </a:ext>
            </a:extLst>
          </p:cNvPr>
          <p:cNvPicPr>
            <a:picLocks noChangeAspect="1"/>
          </p:cNvPicPr>
          <p:nvPr/>
        </p:nvPicPr>
        <p:blipFill>
          <a:blip r:embed="rId3"/>
          <a:stretch>
            <a:fillRect/>
          </a:stretch>
        </p:blipFill>
        <p:spPr>
          <a:xfrm>
            <a:off x="-151617" y="-15363"/>
            <a:ext cx="9934441" cy="5965226"/>
          </a:xfrm>
          <a:prstGeom prst="rect">
            <a:avLst/>
          </a:prstGeom>
        </p:spPr>
      </p:pic>
      <p:pic>
        <p:nvPicPr>
          <p:cNvPr id="3" name="Εικόνα 2" descr="Εικόνα που περιέχει φορητός υπολογιστής, γυναίκα, καθιστός, πίνακας&#10;&#10;Περιγραφή που δημιουργήθηκε αυτόματα">
            <a:extLst>
              <a:ext uri="{FF2B5EF4-FFF2-40B4-BE49-F238E27FC236}">
                <a16:creationId xmlns:a16="http://schemas.microsoft.com/office/drawing/2014/main" xmlns="" id="{09F81608-C59A-44BE-A59E-3C490F95C831}"/>
              </a:ext>
            </a:extLst>
          </p:cNvPr>
          <p:cNvPicPr>
            <a:picLocks noChangeAspect="1"/>
          </p:cNvPicPr>
          <p:nvPr/>
        </p:nvPicPr>
        <p:blipFill>
          <a:blip r:embed="rId4"/>
          <a:stretch>
            <a:fillRect/>
          </a:stretch>
        </p:blipFill>
        <p:spPr>
          <a:xfrm>
            <a:off x="0" y="-1"/>
            <a:ext cx="9782824" cy="6371352"/>
          </a:xfrm>
          <a:prstGeom prst="rect">
            <a:avLst/>
          </a:prstGeom>
        </p:spPr>
      </p:pic>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54</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6096000" y="4493710"/>
            <a:ext cx="6096000"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600" b="1" spc="-300" dirty="0">
                <a:solidFill>
                  <a:schemeClr val="bg1"/>
                </a:solidFill>
                <a:latin typeface="+mj-lt"/>
                <a:ea typeface="+mj-ea"/>
                <a:cs typeface="+mj-cs"/>
              </a:rPr>
              <a:t>Σχεδιασμός   συνεντεύξεων</a:t>
            </a:r>
          </a:p>
        </p:txBody>
      </p:sp>
    </p:spTree>
    <p:extLst>
      <p:ext uri="{BB962C8B-B14F-4D97-AF65-F5344CB8AC3E}">
        <p14:creationId xmlns:p14="http://schemas.microsoft.com/office/powerpoint/2010/main" xmlns="" val="1302214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304E83-A4F0-49C5-BB01-F5773509A2B3}"/>
              </a:ext>
            </a:extLst>
          </p:cNvPr>
          <p:cNvSpPr>
            <a:spLocks noGrp="1"/>
          </p:cNvSpPr>
          <p:nvPr>
            <p:ph type="title"/>
          </p:nvPr>
        </p:nvSpPr>
        <p:spPr>
          <a:xfrm>
            <a:off x="311854" y="945566"/>
            <a:ext cx="11340000" cy="432000"/>
          </a:xfrm>
        </p:spPr>
        <p:txBody>
          <a:bodyPr rtlCol="0"/>
          <a:lstStyle/>
          <a:p>
            <a:r>
              <a:rPr lang="el-GR" dirty="0"/>
              <a:t>Σχεδιασμός συνεντεύξεων</a:t>
            </a:r>
          </a:p>
        </p:txBody>
      </p:sp>
      <p:sp>
        <p:nvSpPr>
          <p:cNvPr id="12" name="Ορθογώνιο 11" descr="Μπλοκ επισήμανσης αριστερά">
            <a:extLst>
              <a:ext uri="{FF2B5EF4-FFF2-40B4-BE49-F238E27FC236}">
                <a16:creationId xmlns:a16="http://schemas.microsoft.com/office/drawing/2014/main" xmlns="" id="{7F65E93D-09FF-42EE-B9DD-750638966686}"/>
              </a:ext>
              <a:ext uri="{C183D7F6-B498-43B3-948B-1728B52AA6E4}">
                <adec:decorative xmlns:adec="http://schemas.microsoft.com/office/drawing/2017/decorative" xmlns=""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xmlns="" id="{CEEB3BAE-C0B2-447C-B8BE-96C6BD84D658}"/>
              </a:ext>
            </a:extLst>
          </p:cNvPr>
          <p:cNvSpPr>
            <a:spLocks noGrp="1"/>
          </p:cNvSpPr>
          <p:nvPr>
            <p:ph sz="half" idx="2"/>
          </p:nvPr>
        </p:nvSpPr>
        <p:spPr>
          <a:xfrm>
            <a:off x="6290828" y="2365386"/>
            <a:ext cx="4882237" cy="3847523"/>
          </a:xfrm>
        </p:spPr>
        <p:txBody>
          <a:bodyPr vert="horz" lIns="0" tIns="0" rIns="0" bIns="0" rtlCol="0">
            <a:noAutofit/>
          </a:bodyPr>
          <a:lstStyle/>
          <a:p>
            <a:pPr marL="0" indent="0">
              <a:buNone/>
            </a:pPr>
            <a:r>
              <a:rPr lang="el-GR" sz="2000" b="1" dirty="0"/>
              <a:t>Αξιολόγηση απαντήσεων</a:t>
            </a:r>
          </a:p>
          <a:p>
            <a:pPr marL="0" indent="0">
              <a:buNone/>
            </a:pPr>
            <a:endParaRPr lang="el-GR" sz="200" b="1" dirty="0"/>
          </a:p>
          <a:p>
            <a:pPr lvl="1">
              <a:buFont typeface="Wingdings" panose="05000000000000000000" pitchFamily="2" charset="2"/>
              <a:buChar char="ü"/>
            </a:pPr>
            <a:r>
              <a:rPr lang="el-GR" sz="1800" dirty="0"/>
              <a:t>Αξιολογούμε την κάθε απάντηση χρησιμοποιώντας κλίμακες</a:t>
            </a:r>
          </a:p>
          <a:p>
            <a:pPr lvl="1">
              <a:buFont typeface="Wingdings" panose="05000000000000000000" pitchFamily="2" charset="2"/>
              <a:buChar char="ü"/>
            </a:pPr>
            <a:r>
              <a:rPr lang="el-GR" sz="1800" dirty="0"/>
              <a:t>Οι κλίμακες αξιολόγησης πρέπει να είναι λεπτομερείς</a:t>
            </a:r>
          </a:p>
          <a:p>
            <a:pPr marL="266700" lvl="1" indent="0">
              <a:buNone/>
            </a:pPr>
            <a:r>
              <a:rPr lang="el-GR" sz="1800" dirty="0"/>
              <a:t> </a:t>
            </a:r>
          </a:p>
          <a:p>
            <a:pPr marL="0" lvl="0" indent="0">
              <a:buNone/>
            </a:pPr>
            <a:r>
              <a:rPr lang="el-GR" sz="2000" b="1" dirty="0" err="1"/>
              <a:t>Συνεντευκτές</a:t>
            </a:r>
            <a:r>
              <a:rPr lang="el-GR" sz="2000" b="1" dirty="0"/>
              <a:t> </a:t>
            </a:r>
          </a:p>
          <a:p>
            <a:pPr lvl="1">
              <a:buFont typeface="Wingdings" panose="05000000000000000000" pitchFamily="2" charset="2"/>
              <a:buChar char="ü"/>
            </a:pPr>
            <a:r>
              <a:rPr lang="el-GR" sz="1800" dirty="0"/>
              <a:t>Εκπαιδεύουμε τους </a:t>
            </a:r>
            <a:r>
              <a:rPr lang="el-GR" sz="1800" dirty="0" err="1"/>
              <a:t>συνεντευκτές</a:t>
            </a:r>
            <a:r>
              <a:rPr lang="el-GR" sz="1800" dirty="0"/>
              <a:t> </a:t>
            </a:r>
          </a:p>
          <a:p>
            <a:pPr lvl="1">
              <a:buFont typeface="Wingdings" panose="05000000000000000000" pitchFamily="2" charset="2"/>
              <a:buChar char="ü"/>
            </a:pPr>
            <a:r>
              <a:rPr lang="el-GR" sz="1800" dirty="0"/>
              <a:t>Χρησιμοποιούμε τους ίδιους </a:t>
            </a:r>
            <a:r>
              <a:rPr lang="el-GR" sz="1800" dirty="0" err="1"/>
              <a:t>συνεντευκτές</a:t>
            </a:r>
            <a:r>
              <a:rPr lang="el-GR" sz="1800" dirty="0"/>
              <a:t> για όλους τους υποψηφίους</a:t>
            </a:r>
          </a:p>
          <a:p>
            <a:pPr lvl="1">
              <a:buFont typeface="Wingdings" panose="05000000000000000000" pitchFamily="2" charset="2"/>
              <a:buChar char="ü"/>
            </a:pPr>
            <a:r>
              <a:rPr lang="el-GR" sz="1800" dirty="0"/>
              <a:t>Χρησιμοποιούμε πολλούς </a:t>
            </a:r>
            <a:r>
              <a:rPr lang="el-GR" sz="1800" dirty="0" err="1"/>
              <a:t>συνεντευκτές</a:t>
            </a:r>
            <a:r>
              <a:rPr lang="el-GR" sz="1800" dirty="0"/>
              <a:t>, όπου αυτό είναι εφικτό</a:t>
            </a:r>
          </a:p>
          <a:p>
            <a:endParaRPr lang="el-GR"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a:cxnSpLocks/>
          </p:cNvCxnSpPr>
          <p:nvPr/>
        </p:nvCxnSpPr>
        <p:spPr>
          <a:xfrm>
            <a:off x="6096000" y="2157729"/>
            <a:ext cx="0" cy="42136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xmlns="" id="{A7CD04AE-9A8B-4DED-855D-F51B510D0B69}"/>
              </a:ext>
              <a:ext uri="{C183D7F6-B498-43B3-948B-1728B52AA6E4}">
                <adec:decorative xmlns:adec="http://schemas.microsoft.com/office/drawing/2017/decorative" xmlns=""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8" name="Σύμβολο κράτησης αριθμού διαφάνειας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rtl="0"/>
              <a:t>55</a:t>
            </a:fld>
            <a:endParaRPr lang="el-GR" dirty="0"/>
          </a:p>
        </p:txBody>
      </p:sp>
      <p:sp>
        <p:nvSpPr>
          <p:cNvPr id="19" name="Θέση περιεχομένου 4">
            <a:extLst>
              <a:ext uri="{FF2B5EF4-FFF2-40B4-BE49-F238E27FC236}">
                <a16:creationId xmlns:a16="http://schemas.microsoft.com/office/drawing/2014/main" xmlns="" id="{FA0E3FC7-113C-46EF-9728-76FBAFF6AA3A}"/>
              </a:ext>
            </a:extLst>
          </p:cNvPr>
          <p:cNvSpPr txBox="1">
            <a:spLocks/>
          </p:cNvSpPr>
          <p:nvPr/>
        </p:nvSpPr>
        <p:spPr>
          <a:xfrm>
            <a:off x="161541" y="2363035"/>
            <a:ext cx="5626885" cy="4601233"/>
          </a:xfrm>
          <a:prstGeom prst="rect">
            <a:avLst/>
          </a:prstGeom>
        </p:spPr>
        <p:txBody>
          <a:bodyPr vert="horz" lIns="0" tIns="0" rIns="0" bIns="0" rtlCol="0">
            <a:noAutofit/>
          </a:bodyPr>
          <a:lstStyle>
            <a:lvl1pPr marL="266700" lvl="0" indent="-266700">
              <a:lnSpc>
                <a:spcPct val="90000"/>
              </a:lnSpc>
              <a:spcBef>
                <a:spcPts val="1000"/>
              </a:spcBef>
              <a:buFont typeface="Arial" panose="020B0604020202020204" pitchFamily="34" charset="0"/>
              <a:buChar char="•"/>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el-GR" sz="2000" b="1" dirty="0"/>
              <a:t>Ερωτήσεις</a:t>
            </a:r>
          </a:p>
          <a:p>
            <a:pPr marL="0" lvl="0" indent="0">
              <a:buNone/>
            </a:pPr>
            <a:endParaRPr lang="el-GR" sz="200" dirty="0"/>
          </a:p>
          <a:p>
            <a:pPr lvl="1">
              <a:buFont typeface="Wingdings" panose="05000000000000000000" pitchFamily="2" charset="2"/>
              <a:buChar char="ü"/>
            </a:pPr>
            <a:r>
              <a:rPr lang="el-GR" sz="1800" dirty="0"/>
              <a:t>Οι ερωτήσεις πρέπει να είναι σχετικές με την εργασία</a:t>
            </a:r>
          </a:p>
          <a:p>
            <a:pPr lvl="1">
              <a:buFont typeface="Wingdings" panose="05000000000000000000" pitchFamily="2" charset="2"/>
              <a:buChar char="ü"/>
            </a:pPr>
            <a:r>
              <a:rPr lang="el-GR" sz="1800" dirty="0"/>
              <a:t>Οι ερωτήσεις πρέπει να βασίζονται στην ανάλυση της θέσης εργασίας</a:t>
            </a:r>
          </a:p>
          <a:p>
            <a:pPr marL="266700" lvl="1" indent="0">
              <a:buNone/>
            </a:pPr>
            <a:endParaRPr lang="el-GR" sz="1800" dirty="0"/>
          </a:p>
          <a:p>
            <a:pPr marL="0" indent="0">
              <a:buNone/>
            </a:pPr>
            <a:r>
              <a:rPr lang="el-GR" sz="2000" b="1" dirty="0"/>
              <a:t> Δομή συνεντεύξεων</a:t>
            </a:r>
          </a:p>
          <a:p>
            <a:pPr marL="0" indent="0">
              <a:buNone/>
            </a:pPr>
            <a:endParaRPr lang="el-GR" sz="200" b="1" dirty="0"/>
          </a:p>
          <a:p>
            <a:pPr lvl="1">
              <a:buFont typeface="Wingdings" panose="05000000000000000000" pitchFamily="2" charset="2"/>
              <a:buChar char="ü"/>
            </a:pPr>
            <a:r>
              <a:rPr lang="el-GR" sz="1800" dirty="0"/>
              <a:t>Κάνουμε τις ίδιες ερωτήσεις σε κάθε υποψήφιο </a:t>
            </a:r>
          </a:p>
          <a:p>
            <a:pPr lvl="1">
              <a:buFont typeface="Wingdings" panose="05000000000000000000" pitchFamily="2" charset="2"/>
              <a:buChar char="ü"/>
            </a:pPr>
            <a:r>
              <a:rPr lang="el-GR" sz="1800" dirty="0"/>
              <a:t>Επιτρέπουμε ερωτήσεις από τους υποψηφίους μόνο μετά το τέλος της συνέντευξης </a:t>
            </a:r>
          </a:p>
        </p:txBody>
      </p:sp>
      <p:sp>
        <p:nvSpPr>
          <p:cNvPr id="15" name="TextBox 14">
            <a:extLst>
              <a:ext uri="{FF2B5EF4-FFF2-40B4-BE49-F238E27FC236}">
                <a16:creationId xmlns:a16="http://schemas.microsoft.com/office/drawing/2014/main" xmlns="" id="{6678B2F7-0522-49D6-995D-6CE0A66D923F}"/>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1814058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εσωτερικό, παράθυρο, δάπεδο, τοίχος&#10;&#10;Περιγραφή που δημιουργήθηκε αυτόματα">
            <a:extLst>
              <a:ext uri="{FF2B5EF4-FFF2-40B4-BE49-F238E27FC236}">
                <a16:creationId xmlns:a16="http://schemas.microsoft.com/office/drawing/2014/main" xmlns="" id="{4A4B8334-6D54-4CD2-9EF6-D8121958E066}"/>
              </a:ext>
            </a:extLst>
          </p:cNvPr>
          <p:cNvPicPr>
            <a:picLocks noChangeAspect="1"/>
          </p:cNvPicPr>
          <p:nvPr/>
        </p:nvPicPr>
        <p:blipFill>
          <a:blip r:embed="rId3"/>
          <a:stretch>
            <a:fillRect/>
          </a:stretch>
        </p:blipFill>
        <p:spPr>
          <a:xfrm>
            <a:off x="0" y="0"/>
            <a:ext cx="6613742" cy="6100175"/>
          </a:xfrm>
          <a:prstGeom prst="rect">
            <a:avLst/>
          </a:prstGeom>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10207824" y="-10818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7039627" y="2235939"/>
            <a:ext cx="4809995" cy="3726687"/>
          </a:xfrm>
        </p:spPr>
        <p:txBody>
          <a:bodyPr rtlCol="0"/>
          <a:lstStyle/>
          <a:p>
            <a:pPr>
              <a:buFont typeface="Wingdings" panose="05000000000000000000" pitchFamily="2" charset="2"/>
              <a:buChar char="Ø"/>
            </a:pPr>
            <a:r>
              <a:rPr lang="el-GR" b="1" dirty="0"/>
              <a:t>Διαμορφώνουμε τα κριτήρια επιλογής </a:t>
            </a:r>
            <a:r>
              <a:rPr lang="el-GR" dirty="0"/>
              <a:t>του κατάλληλου υποψηφίου βάσει των πληροφοριών από: </a:t>
            </a:r>
          </a:p>
          <a:p>
            <a:pPr lvl="3"/>
            <a:r>
              <a:rPr lang="el-GR" sz="1800" b="1" dirty="0"/>
              <a:t>Ανάλυση</a:t>
            </a:r>
            <a:r>
              <a:rPr lang="el-GR" sz="1800" dirty="0"/>
              <a:t> θέσης εργασίας </a:t>
            </a:r>
          </a:p>
          <a:p>
            <a:pPr lvl="3"/>
            <a:r>
              <a:rPr lang="el-GR" sz="1800" b="1" dirty="0"/>
              <a:t>Προδιαγραφή</a:t>
            </a:r>
            <a:r>
              <a:rPr lang="el-GR" sz="1800" dirty="0"/>
              <a:t> θέσης εργασίας </a:t>
            </a:r>
          </a:p>
          <a:p>
            <a:pPr marL="809625" lvl="3" indent="0">
              <a:buNone/>
            </a:pPr>
            <a:endParaRPr lang="el-GR" sz="1800" dirty="0"/>
          </a:p>
          <a:p>
            <a:pPr lvl="0">
              <a:buFont typeface="Wingdings" panose="05000000000000000000" pitchFamily="2" charset="2"/>
              <a:buChar char="Ø"/>
            </a:pPr>
            <a:r>
              <a:rPr lang="el-GR" b="1" dirty="0"/>
              <a:t>Καταγράφουμε</a:t>
            </a:r>
            <a:r>
              <a:rPr lang="el-GR" dirty="0"/>
              <a:t> </a:t>
            </a:r>
            <a:r>
              <a:rPr lang="el-GR" b="1" dirty="0"/>
              <a:t>τα κριτήρια </a:t>
            </a:r>
            <a:r>
              <a:rPr lang="el-GR" dirty="0"/>
              <a:t>που θεωρούμε αναγκαία ή/και επιθυμητά</a:t>
            </a:r>
          </a:p>
          <a:p>
            <a:pPr marL="0" lvl="0" indent="0">
              <a:buNone/>
            </a:pPr>
            <a:r>
              <a:rPr lang="el-GR" dirty="0"/>
              <a:t> </a:t>
            </a:r>
          </a:p>
          <a:p>
            <a:pPr lvl="0">
              <a:buFont typeface="Wingdings" panose="05000000000000000000" pitchFamily="2" charset="2"/>
              <a:buChar char="Ø"/>
            </a:pPr>
            <a:r>
              <a:rPr lang="el-GR" b="1" dirty="0"/>
              <a:t>Καταγράφουμε τις πληροφορίες </a:t>
            </a:r>
            <a:r>
              <a:rPr lang="el-GR" dirty="0"/>
              <a:t>που συλλέγουμε για κάθε υποψήφιο</a:t>
            </a:r>
          </a:p>
          <a:p>
            <a:pPr lvl="3"/>
            <a:r>
              <a:rPr lang="el-GR" sz="1800" dirty="0"/>
              <a:t>Απαντήσεις, μη λεκτική επικοινωνία, προσωπικότητας, γνώσεις κλπ.</a:t>
            </a:r>
          </a:p>
          <a:p>
            <a:endParaRPr lang="el-GR"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56</a:t>
            </a:fld>
            <a:endParaRPr lang="el-GR" dirty="0"/>
          </a:p>
        </p:txBody>
      </p:sp>
      <p:sp>
        <p:nvSpPr>
          <p:cNvPr id="9" name="TextBox 8">
            <a:extLst>
              <a:ext uri="{FF2B5EF4-FFF2-40B4-BE49-F238E27FC236}">
                <a16:creationId xmlns:a16="http://schemas.microsoft.com/office/drawing/2014/main" xmlns="" id="{B9DDBE60-9F4F-464F-8076-66232277CAB9}"/>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8" name="Τίτλος 1">
            <a:extLst>
              <a:ext uri="{FF2B5EF4-FFF2-40B4-BE49-F238E27FC236}">
                <a16:creationId xmlns:a16="http://schemas.microsoft.com/office/drawing/2014/main" xmlns="" id="{C4EB4157-5456-43ED-AA5A-B96212DD9C6D}"/>
              </a:ext>
            </a:extLst>
          </p:cNvPr>
          <p:cNvSpPr>
            <a:spLocks noGrp="1"/>
          </p:cNvSpPr>
          <p:nvPr>
            <p:ph type="title"/>
          </p:nvPr>
        </p:nvSpPr>
        <p:spPr>
          <a:xfrm>
            <a:off x="5279222" y="995628"/>
            <a:ext cx="6912777" cy="766782"/>
          </a:xfrm>
        </p:spPr>
        <p:txBody>
          <a:bodyPr rtlCol="0"/>
          <a:lstStyle/>
          <a:p>
            <a:r>
              <a:rPr lang="el-GR" sz="3600" dirty="0"/>
              <a:t>Κριτήρια   επιλογής   υποψηφίων</a:t>
            </a:r>
          </a:p>
        </p:txBody>
      </p:sp>
    </p:spTree>
    <p:extLst>
      <p:ext uri="{BB962C8B-B14F-4D97-AF65-F5344CB8AC3E}">
        <p14:creationId xmlns:p14="http://schemas.microsoft.com/office/powerpoint/2010/main" xmlns="" val="521053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187890" y="814192"/>
            <a:ext cx="5473875" cy="5600854"/>
          </a:xfrm>
        </p:spPr>
        <p:txBody>
          <a:bodyPr rtlCol="0"/>
          <a:lstStyle/>
          <a:p>
            <a:pPr marL="0" indent="0" rtl="0">
              <a:buNone/>
            </a:pPr>
            <a:endParaRPr lang="el-GR" dirty="0"/>
          </a:p>
          <a:p>
            <a:pPr lvl="0">
              <a:buFont typeface="Courier New" panose="02070309020205020404" pitchFamily="49" charset="0"/>
              <a:buChar char="o"/>
            </a:pPr>
            <a:r>
              <a:rPr lang="el-GR" sz="2000" b="1" dirty="0"/>
              <a:t>Έγγραφη ενημέρωση όλων των υποψηφίων </a:t>
            </a:r>
          </a:p>
          <a:p>
            <a:pPr lvl="2">
              <a:buFont typeface="Wingdings" panose="05000000000000000000" pitchFamily="2" charset="2"/>
              <a:buChar char="ü"/>
            </a:pPr>
            <a:r>
              <a:rPr lang="el-GR" sz="1800" dirty="0"/>
              <a:t>Ιδανικά: παροχή </a:t>
            </a:r>
            <a:r>
              <a:rPr lang="el-GR" sz="1800" dirty="0" err="1"/>
              <a:t>feedback</a:t>
            </a:r>
            <a:r>
              <a:rPr lang="el-GR" sz="1800" dirty="0"/>
              <a:t> </a:t>
            </a:r>
          </a:p>
          <a:p>
            <a:pPr marL="542925" lvl="2" indent="0">
              <a:buNone/>
            </a:pPr>
            <a:endParaRPr lang="el-GR" sz="1800" dirty="0"/>
          </a:p>
          <a:p>
            <a:pPr marL="542925" lvl="2" indent="0">
              <a:buNone/>
            </a:pPr>
            <a:endParaRPr lang="el-GR" sz="1800" dirty="0"/>
          </a:p>
          <a:p>
            <a:pPr lvl="0">
              <a:buFont typeface="Courier New" panose="02070309020205020404" pitchFamily="49" charset="0"/>
              <a:buChar char="o"/>
            </a:pPr>
            <a:r>
              <a:rPr lang="el-GR" sz="2000" b="1" dirty="0"/>
              <a:t>Συντελεί στη: </a:t>
            </a:r>
          </a:p>
          <a:p>
            <a:pPr lvl="2">
              <a:buFont typeface="Wingdings" panose="05000000000000000000" pitchFamily="2" charset="2"/>
              <a:buChar char="ü"/>
            </a:pPr>
            <a:r>
              <a:rPr lang="el-GR" sz="1800" dirty="0"/>
              <a:t>Βελτίωση της εικόνας της εταιρείας στην αγορά εργασίας </a:t>
            </a:r>
          </a:p>
          <a:p>
            <a:pPr lvl="2">
              <a:buFont typeface="Wingdings" panose="05000000000000000000" pitchFamily="2" charset="2"/>
              <a:buChar char="ü"/>
            </a:pPr>
            <a:r>
              <a:rPr lang="el-GR" sz="1800" dirty="0"/>
              <a:t>Διατήρηση του ενδιαφέροντος των υποψηφίων για μελλοντικές θέσεις </a:t>
            </a:r>
          </a:p>
          <a:p>
            <a:pPr lvl="2">
              <a:buFont typeface="Wingdings" panose="05000000000000000000" pitchFamily="2" charset="2"/>
              <a:buChar char="ü"/>
            </a:pPr>
            <a:endParaRPr lang="el-GR" sz="1800" dirty="0"/>
          </a:p>
          <a:p>
            <a:pPr marL="542925" lvl="2" indent="0">
              <a:buNone/>
            </a:pPr>
            <a:endParaRPr lang="en-US" sz="1800" dirty="0"/>
          </a:p>
          <a:p>
            <a:pPr>
              <a:buFont typeface="Courier New" panose="02070309020205020404" pitchFamily="49" charset="0"/>
              <a:buChar char="o"/>
              <a:defRPr/>
            </a:pPr>
            <a:r>
              <a:rPr lang="el-GR" sz="2000" b="1" dirty="0"/>
              <a:t>Διαχείριση (τήρηση ή διαγραφή) </a:t>
            </a:r>
            <a:r>
              <a:rPr lang="el-GR" dirty="0"/>
              <a:t>προσωπικών δεδομένων </a:t>
            </a:r>
          </a:p>
          <a:p>
            <a:pPr marL="109728" lvl="1" indent="0">
              <a:spcBef>
                <a:spcPts val="1000"/>
              </a:spcBef>
              <a:buNone/>
              <a:defRPr/>
            </a:pPr>
            <a:endParaRPr lang="el-GR" sz="1800" dirty="0"/>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148404" y="3785820"/>
            <a:ext cx="6050006" cy="826936"/>
          </a:xfrm>
        </p:spPr>
        <p:txBody>
          <a:bodyPr rtlCol="0"/>
          <a:lstStyle/>
          <a:p>
            <a:pPr algn="ctr"/>
            <a:r>
              <a:rPr lang="el-GR" sz="2800" b="1" dirty="0"/>
              <a:t>Αντιμετώπιση απορριφθέντων</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57</a:t>
            </a:fld>
            <a:endParaRPr lang="el-GR" dirty="0"/>
          </a:p>
        </p:txBody>
      </p:sp>
      <p:pic>
        <p:nvPicPr>
          <p:cNvPr id="9" name="Εικόνα 8">
            <a:extLst>
              <a:ext uri="{FF2B5EF4-FFF2-40B4-BE49-F238E27FC236}">
                <a16:creationId xmlns:a16="http://schemas.microsoft.com/office/drawing/2014/main" xmlns="" id="{6FBCDF40-B62F-4BF1-B74F-825F848F933F}"/>
              </a:ext>
            </a:extLst>
          </p:cNvPr>
          <p:cNvPicPr>
            <a:picLocks noChangeAspect="1"/>
          </p:cNvPicPr>
          <p:nvPr/>
        </p:nvPicPr>
        <p:blipFill>
          <a:blip r:embed="rId3"/>
          <a:stretch>
            <a:fillRect/>
          </a:stretch>
        </p:blipFill>
        <p:spPr>
          <a:xfrm>
            <a:off x="6154814" y="-1"/>
            <a:ext cx="6043596" cy="3802900"/>
          </a:xfrm>
          <a:prstGeom prst="rect">
            <a:avLst/>
          </a:prstGeom>
        </p:spPr>
      </p:pic>
    </p:spTree>
    <p:extLst>
      <p:ext uri="{BB962C8B-B14F-4D97-AF65-F5344CB8AC3E}">
        <p14:creationId xmlns:p14="http://schemas.microsoft.com/office/powerpoint/2010/main" xmlns="" val="3315562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pic>
        <p:nvPicPr>
          <p:cNvPr id="11" name="Εικόνα 10" descr="Εικόνα που περιέχει άτομο, φορητός υπολογιστής, υπολογιστής&#10;&#10;Περιγραφή που δημιουργήθηκε αυτόματα">
            <a:extLst>
              <a:ext uri="{FF2B5EF4-FFF2-40B4-BE49-F238E27FC236}">
                <a16:creationId xmlns:a16="http://schemas.microsoft.com/office/drawing/2014/main" xmlns="" id="{ACBAE733-8082-403E-8B21-722FFCF3C94A}"/>
              </a:ext>
            </a:extLst>
          </p:cNvPr>
          <p:cNvPicPr>
            <a:picLocks noChangeAspect="1"/>
          </p:cNvPicPr>
          <p:nvPr/>
        </p:nvPicPr>
        <p:blipFill>
          <a:blip r:embed="rId3"/>
          <a:stretch>
            <a:fillRect/>
          </a:stretch>
        </p:blipFill>
        <p:spPr>
          <a:xfrm>
            <a:off x="-1" y="0"/>
            <a:ext cx="10722280" cy="6371350"/>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5847008" y="3537881"/>
            <a:ext cx="6344992" cy="955829"/>
          </a:xfrm>
        </p:spPr>
        <p:txBody>
          <a:bodyPr rtlCol="0"/>
          <a:lstStyle/>
          <a:p>
            <a:pPr algn="ctr"/>
            <a:r>
              <a:rPr lang="el-GR" dirty="0"/>
              <a:t>Προϋποθέσεις</a:t>
            </a:r>
            <a:br>
              <a:rPr lang="el-GR" dirty="0"/>
            </a:br>
            <a:endParaRPr lang="el-GR" sz="48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58</a:t>
            </a:fld>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5840892" y="4493710"/>
            <a:ext cx="6344992" cy="754829"/>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4000" b="1" spc="-300" dirty="0">
                <a:solidFill>
                  <a:schemeClr val="bg1"/>
                </a:solidFill>
                <a:latin typeface="+mj-lt"/>
                <a:ea typeface="+mj-ea"/>
                <a:cs typeface="+mj-cs"/>
              </a:rPr>
              <a:t>επιτυχημένης    συνέντευξης</a:t>
            </a:r>
          </a:p>
        </p:txBody>
      </p:sp>
    </p:spTree>
    <p:extLst>
      <p:ext uri="{BB962C8B-B14F-4D97-AF65-F5344CB8AC3E}">
        <p14:creationId xmlns:p14="http://schemas.microsoft.com/office/powerpoint/2010/main" xmlns="" val="779188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42529" y="842375"/>
            <a:ext cx="5473875" cy="5173249"/>
          </a:xfrm>
        </p:spPr>
        <p:txBody>
          <a:bodyPr rtlCol="0"/>
          <a:lstStyle/>
          <a:p>
            <a:pPr marL="0" indent="0" rtl="0">
              <a:buNone/>
            </a:pPr>
            <a:endParaRPr lang="el-GR" dirty="0"/>
          </a:p>
          <a:p>
            <a:pPr lvl="0">
              <a:buFont typeface="Wingdings" panose="05000000000000000000" pitchFamily="2" charset="2"/>
              <a:buChar char="ü"/>
              <a:defRPr/>
            </a:pPr>
            <a:r>
              <a:rPr lang="el-GR" dirty="0"/>
              <a:t>Τα άτομα γνωρίζουν την εταιρεία </a:t>
            </a:r>
          </a:p>
          <a:p>
            <a:pPr marL="0" lvl="0" indent="0">
              <a:buNone/>
              <a:defRPr/>
            </a:pPr>
            <a:endParaRPr lang="el-GR" dirty="0"/>
          </a:p>
          <a:p>
            <a:pPr lvl="0">
              <a:buFont typeface="Wingdings" panose="05000000000000000000" pitchFamily="2" charset="2"/>
              <a:buChar char="ü"/>
              <a:defRPr/>
            </a:pPr>
            <a:r>
              <a:rPr lang="el-GR" dirty="0"/>
              <a:t>Έχουν συγκεκριμένους στόχους καριέρας και γνωρίζουν πως να «ταιριάξουν» με την επιχείρηση</a:t>
            </a:r>
          </a:p>
          <a:p>
            <a:pPr marL="0" lvl="0" indent="0">
              <a:buNone/>
              <a:defRPr/>
            </a:pPr>
            <a:endParaRPr lang="el-GR" dirty="0"/>
          </a:p>
          <a:p>
            <a:pPr lvl="0">
              <a:buFont typeface="Wingdings" panose="05000000000000000000" pitchFamily="2" charset="2"/>
              <a:buChar char="ü"/>
              <a:defRPr/>
            </a:pPr>
            <a:r>
              <a:rPr lang="el-GR" dirty="0"/>
              <a:t>Υποβάλλουν εύστοχες ερωτήσεις, γνωρίζουν τι να ρωτήσουν </a:t>
            </a:r>
          </a:p>
          <a:p>
            <a:pPr marL="0" lvl="0" indent="0">
              <a:buNone/>
              <a:defRPr/>
            </a:pPr>
            <a:endParaRPr lang="el-GR" dirty="0"/>
          </a:p>
          <a:p>
            <a:pPr lvl="0">
              <a:buFont typeface="Wingdings" panose="05000000000000000000" pitchFamily="2" charset="2"/>
              <a:buChar char="ü"/>
              <a:defRPr/>
            </a:pPr>
            <a:r>
              <a:rPr lang="el-GR" dirty="0"/>
              <a:t>Είναι κοινωνικά επιδέξιοι, δημιουργούν σχέση, είναι εκφραστικοί</a:t>
            </a:r>
          </a:p>
          <a:p>
            <a:pPr marL="0" lvl="0" indent="0">
              <a:buNone/>
              <a:defRPr/>
            </a:pPr>
            <a:endParaRPr lang="el-GR" dirty="0"/>
          </a:p>
          <a:p>
            <a:pPr lvl="0">
              <a:buFont typeface="Wingdings" panose="05000000000000000000" pitchFamily="2" charset="2"/>
              <a:buChar char="ü"/>
              <a:defRPr/>
            </a:pPr>
            <a:r>
              <a:rPr lang="el-GR" dirty="0"/>
              <a:t>Μπορούν να εκφράσουν τις ιδέες τους, μιλούν με ευφράδεια, ανταποκρίνονται στις δύσκολες ερωτήσεις</a:t>
            </a:r>
          </a:p>
          <a:p>
            <a:pPr marL="266700" lvl="2">
              <a:spcBef>
                <a:spcPts val="1000"/>
              </a:spcBef>
              <a:buFont typeface="Courier New" panose="02070309020205020404" pitchFamily="49" charset="0"/>
              <a:buChar char="o"/>
              <a:defRPr/>
            </a:pPr>
            <a:endParaRPr lang="en-US" sz="1800"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148404" y="3785820"/>
            <a:ext cx="6050006" cy="826936"/>
          </a:xfrm>
        </p:spPr>
        <p:txBody>
          <a:bodyPr rtlCol="0"/>
          <a:lstStyle/>
          <a:p>
            <a:pPr algn="ctr"/>
            <a:r>
              <a:rPr lang="el-GR" sz="2800" b="1" dirty="0"/>
              <a:t>Υποψήφιοι</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59</a:t>
            </a:fld>
            <a:endParaRPr lang="el-GR" dirty="0"/>
          </a:p>
        </p:txBody>
      </p:sp>
      <p:pic>
        <p:nvPicPr>
          <p:cNvPr id="10" name="Εικόνα 9" descr="Εικόνα που περιέχει άτομο, κτίριο, εσωτερικό, γυναίκα&#10;&#10;Περιγραφή που δημιουργήθηκε αυτόματα">
            <a:extLst>
              <a:ext uri="{FF2B5EF4-FFF2-40B4-BE49-F238E27FC236}">
                <a16:creationId xmlns:a16="http://schemas.microsoft.com/office/drawing/2014/main" xmlns="" id="{4539DD85-683A-4582-BEA2-F30FBE9E26CD}"/>
              </a:ext>
            </a:extLst>
          </p:cNvPr>
          <p:cNvPicPr>
            <a:picLocks noChangeAspect="1"/>
          </p:cNvPicPr>
          <p:nvPr/>
        </p:nvPicPr>
        <p:blipFill>
          <a:blip r:embed="rId3"/>
          <a:stretch>
            <a:fillRect/>
          </a:stretch>
        </p:blipFill>
        <p:spPr>
          <a:xfrm>
            <a:off x="6154814" y="288099"/>
            <a:ext cx="6043596" cy="3607496"/>
          </a:xfrm>
          <a:prstGeom prst="rect">
            <a:avLst/>
          </a:prstGeom>
        </p:spPr>
      </p:pic>
    </p:spTree>
    <p:extLst>
      <p:ext uri="{BB962C8B-B14F-4D97-AF65-F5344CB8AC3E}">
        <p14:creationId xmlns:p14="http://schemas.microsoft.com/office/powerpoint/2010/main" xmlns="" val="3210650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TS, employee selection, recruitment">
            <a:extLst>
              <a:ext uri="{FF2B5EF4-FFF2-40B4-BE49-F238E27FC236}">
                <a16:creationId xmlns:a16="http://schemas.microsoft.com/office/drawing/2014/main" xmlns="" id="{7A47E1EE-D26A-4C72-9CA1-50BBD84DF7D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6" y="-12526"/>
            <a:ext cx="6224613" cy="6383877"/>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632516" y="2225531"/>
            <a:ext cx="255336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5687503" y="1415441"/>
            <a:ext cx="6498732" cy="704152"/>
          </a:xfrm>
        </p:spPr>
        <p:txBody>
          <a:bodyPr rtlCol="0"/>
          <a:lstStyle/>
          <a:p>
            <a:pPr algn="ctr"/>
            <a:r>
              <a:rPr lang="el-GR" sz="3200" dirty="0"/>
              <a:t>Κακή επιλογή συνεπάγεται:</a:t>
            </a:r>
            <a:endParaRPr lang="en-US" sz="3200"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6231080" y="2813048"/>
            <a:ext cx="4992241" cy="3728358"/>
          </a:xfrm>
        </p:spPr>
        <p:txBody>
          <a:bodyPr rtlCol="0"/>
          <a:lstStyle/>
          <a:p>
            <a:pPr lvl="3"/>
            <a:r>
              <a:rPr lang="el-GR" sz="2200" dirty="0"/>
              <a:t>Χαμηλή απόδοση</a:t>
            </a:r>
          </a:p>
          <a:p>
            <a:pPr marL="809625" lvl="3" indent="0">
              <a:buNone/>
            </a:pPr>
            <a:endParaRPr lang="el-GR" sz="2200" dirty="0"/>
          </a:p>
          <a:p>
            <a:pPr lvl="3"/>
            <a:r>
              <a:rPr lang="el-GR" sz="2200" dirty="0"/>
              <a:t>Επιπλέον εκπαίδευση</a:t>
            </a:r>
          </a:p>
          <a:p>
            <a:pPr lvl="3"/>
            <a:endParaRPr lang="el-GR" sz="2200" dirty="0"/>
          </a:p>
          <a:p>
            <a:pPr lvl="3"/>
            <a:r>
              <a:rPr lang="el-GR" sz="2200" dirty="0"/>
              <a:t>Αποθάρρυνση των υπολοίπων</a:t>
            </a:r>
          </a:p>
          <a:p>
            <a:pPr marL="809625" lvl="3" indent="0">
              <a:buNone/>
            </a:pPr>
            <a:endParaRPr lang="el-GR" sz="2200" dirty="0"/>
          </a:p>
          <a:p>
            <a:pPr lvl="3"/>
            <a:r>
              <a:rPr lang="el-GR" sz="2200" dirty="0"/>
              <a:t>Πολλές απουσίες</a:t>
            </a:r>
          </a:p>
          <a:p>
            <a:pPr marL="533400" lvl="2" indent="0">
              <a:buNone/>
            </a:pPr>
            <a:endParaRPr lang="el-GR" sz="2200" dirty="0"/>
          </a:p>
          <a:p>
            <a:pPr marL="109538" indent="0">
              <a:buNone/>
            </a:pPr>
            <a:endParaRPr lang="el-GR" sz="2200" b="1" dirty="0"/>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6</a:t>
            </a:fld>
            <a:endParaRPr lang="el-GR" dirty="0"/>
          </a:p>
        </p:txBody>
      </p:sp>
      <p:sp>
        <p:nvSpPr>
          <p:cNvPr id="11" name="TextBox 10">
            <a:extLst>
              <a:ext uri="{FF2B5EF4-FFF2-40B4-BE49-F238E27FC236}">
                <a16:creationId xmlns:a16="http://schemas.microsoft.com/office/drawing/2014/main" xmlns="" id="{2DC39BD1-EC4B-4750-97D5-A7D246693B2B}"/>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2" name="Θέση κειμένου 2">
            <a:extLst>
              <a:ext uri="{FF2B5EF4-FFF2-40B4-BE49-F238E27FC236}">
                <a16:creationId xmlns:a16="http://schemas.microsoft.com/office/drawing/2014/main" xmlns="" id="{58217867-304B-49FC-A344-475C42C14163}"/>
              </a:ext>
            </a:extLst>
          </p:cNvPr>
          <p:cNvSpPr txBox="1">
            <a:spLocks/>
          </p:cNvSpPr>
          <p:nvPr/>
        </p:nvSpPr>
        <p:spPr>
          <a:xfrm>
            <a:off x="5687503" y="2108896"/>
            <a:ext cx="6498381" cy="114824"/>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3600" b="1" dirty="0"/>
          </a:p>
        </p:txBody>
      </p:sp>
    </p:spTree>
    <p:extLst>
      <p:ext uri="{BB962C8B-B14F-4D97-AF65-F5344CB8AC3E}">
        <p14:creationId xmlns:p14="http://schemas.microsoft.com/office/powerpoint/2010/main" xmlns="" val="2806277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descr="Πώς να χρησιμοποιήσετε αυτό το πρότυπο&#10;">
            <a:extLst>
              <a:ext uri="{FF2B5EF4-FFF2-40B4-BE49-F238E27FC236}">
                <a16:creationId xmlns:a16="http://schemas.microsoft.com/office/drawing/2014/main" xmlns="" id="{AF827C88-045E-4F68-9447-36B04E5AF96E}"/>
              </a:ext>
            </a:extLst>
          </p:cNvPr>
          <p:cNvGrpSpPr/>
          <p:nvPr/>
        </p:nvGrpSpPr>
        <p:grpSpPr>
          <a:xfrm>
            <a:off x="386166" y="591079"/>
            <a:ext cx="2980629" cy="3019099"/>
            <a:chOff x="1341135" y="591578"/>
            <a:chExt cx="2980629" cy="3019099"/>
          </a:xfrm>
        </p:grpSpPr>
        <p:sp>
          <p:nvSpPr>
            <p:cNvPr id="37" name="Έλλειψη 36">
              <a:extLst>
                <a:ext uri="{FF2B5EF4-FFF2-40B4-BE49-F238E27FC236}">
                  <a16:creationId xmlns:a16="http://schemas.microsoft.com/office/drawing/2014/main" xmlns=""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l-GR" sz="2400" spc="-70" dirty="0" err="1"/>
                <a:t>Συνεντευκτής</a:t>
              </a:r>
              <a:endParaRPr lang="el-GR" sz="2400" spc="-70" dirty="0"/>
            </a:p>
          </p:txBody>
        </p:sp>
        <p:sp>
          <p:nvSpPr>
            <p:cNvPr id="40" name="Έλλειψη 39">
              <a:extLst>
                <a:ext uri="{FF2B5EF4-FFF2-40B4-BE49-F238E27FC236}">
                  <a16:creationId xmlns:a16="http://schemas.microsoft.com/office/drawing/2014/main" xmlns="" id="{DDBE5AE1-0732-46F6-A796-4251201817EE}"/>
                </a:ext>
              </a:extLst>
            </p:cNvPr>
            <p:cNvSpPr/>
            <p:nvPr/>
          </p:nvSpPr>
          <p:spPr>
            <a:xfrm>
              <a:off x="3328361" y="714927"/>
              <a:ext cx="798113" cy="7617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4400" b="1" dirty="0"/>
            </a:p>
          </p:txBody>
        </p:sp>
        <p:sp>
          <p:nvSpPr>
            <p:cNvPr id="41" name="Έλλειψη 40">
              <a:extLst>
                <a:ext uri="{FF2B5EF4-FFF2-40B4-BE49-F238E27FC236}">
                  <a16:creationId xmlns:a16="http://schemas.microsoft.com/office/drawing/2014/main" xmlns=""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8" name="Τίτλος 2">
              <a:extLst>
                <a:ext uri="{FF2B5EF4-FFF2-40B4-BE49-F238E27FC236}">
                  <a16:creationId xmlns:a16="http://schemas.microsoft.com/office/drawing/2014/main" xmlns="" id="{E3AEFCE0-0A87-4B19-ABDE-39B6D794A7ED}"/>
                </a:ext>
              </a:extLst>
            </p:cNvPr>
            <p:cNvSpPr txBox="1">
              <a:spLocks/>
            </p:cNvSpPr>
            <p:nvPr/>
          </p:nvSpPr>
          <p:spPr>
            <a:xfrm>
              <a:off x="3133073" y="59157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endParaRPr lang="el-GR" sz="7200" b="1" dirty="0">
                <a:solidFill>
                  <a:schemeClr val="bg1"/>
                </a:solidFill>
                <a:latin typeface="Times New Roman" panose="02020603050405020304" pitchFamily="18" charset="0"/>
                <a:cs typeface="Times New Roman" panose="02020603050405020304" pitchFamily="18" charset="0"/>
              </a:endParaRPr>
            </a:p>
          </p:txBody>
        </p:sp>
      </p:grpSp>
      <p:sp>
        <p:nvSpPr>
          <p:cNvPr id="2" name="Θέση αριθμού διαφάνειας 1">
            <a:extLst>
              <a:ext uri="{FF2B5EF4-FFF2-40B4-BE49-F238E27FC236}">
                <a16:creationId xmlns:a16="http://schemas.microsoft.com/office/drawing/2014/main" xmlns="" id="{88DC1F28-E3FD-416B-8C76-7556A49440F5}"/>
              </a:ext>
            </a:extLst>
          </p:cNvPr>
          <p:cNvSpPr>
            <a:spLocks noGrp="1"/>
          </p:cNvSpPr>
          <p:nvPr>
            <p:ph type="sldNum" sz="quarter" idx="13"/>
          </p:nvPr>
        </p:nvSpPr>
        <p:spPr/>
        <p:txBody>
          <a:bodyPr rtlCol="0"/>
          <a:lstStyle/>
          <a:p>
            <a:pPr rtl="0"/>
            <a:fld id="{4B73C415-D670-4716-A5EC-CC4D52CA2BAC}" type="slidenum">
              <a:rPr lang="el-GR" smtClean="0"/>
              <a:pPr rtl="0"/>
              <a:t>60</a:t>
            </a:fld>
            <a:endParaRPr lang="el-GR" dirty="0"/>
          </a:p>
        </p:txBody>
      </p:sp>
      <p:sp>
        <p:nvSpPr>
          <p:cNvPr id="4" name="Title 3" hidden="1">
            <a:extLst>
              <a:ext uri="{FF2B5EF4-FFF2-40B4-BE49-F238E27FC236}">
                <a16:creationId xmlns:a16="http://schemas.microsoft.com/office/drawing/2014/main" xmlns="" id="{61A02E3A-E7B4-45B1-9EBC-3DB4D41F565D}"/>
              </a:ext>
            </a:extLst>
          </p:cNvPr>
          <p:cNvSpPr>
            <a:spLocks noGrp="1"/>
          </p:cNvSpPr>
          <p:nvPr>
            <p:ph type="title"/>
          </p:nvPr>
        </p:nvSpPr>
        <p:spPr/>
        <p:txBody>
          <a:bodyPr rtlCol="0"/>
          <a:lstStyle/>
          <a:p>
            <a:pPr rtl="0"/>
            <a:r>
              <a:rPr lang="el-GR" dirty="0" err="1"/>
              <a:t>How</a:t>
            </a:r>
            <a:r>
              <a:rPr lang="el-GR" dirty="0"/>
              <a:t> </a:t>
            </a:r>
            <a:r>
              <a:rPr lang="el-GR" dirty="0" err="1"/>
              <a:t>to</a:t>
            </a:r>
            <a:r>
              <a:rPr lang="el-GR" dirty="0"/>
              <a:t> </a:t>
            </a:r>
            <a:r>
              <a:rPr lang="el-GR" dirty="0" err="1"/>
              <a:t>customize</a:t>
            </a:r>
            <a:r>
              <a:rPr lang="el-GR" dirty="0"/>
              <a:t> </a:t>
            </a:r>
            <a:r>
              <a:rPr lang="el-GR" dirty="0" err="1"/>
              <a:t>this</a:t>
            </a:r>
            <a:r>
              <a:rPr lang="el-GR" dirty="0"/>
              <a:t> </a:t>
            </a:r>
            <a:r>
              <a:rPr lang="el-GR" dirty="0" err="1"/>
              <a:t>template</a:t>
            </a:r>
            <a:endParaRPr lang="el-GR" dirty="0"/>
          </a:p>
        </p:txBody>
      </p:sp>
      <p:sp>
        <p:nvSpPr>
          <p:cNvPr id="48" name="TextBox 47">
            <a:extLst>
              <a:ext uri="{FF2B5EF4-FFF2-40B4-BE49-F238E27FC236}">
                <a16:creationId xmlns:a16="http://schemas.microsoft.com/office/drawing/2014/main" xmlns="" id="{1DCE1CF5-394C-4135-969C-00E4D695A7AD}"/>
              </a:ext>
            </a:extLst>
          </p:cNvPr>
          <p:cNvSpPr txBox="1"/>
          <p:nvPr/>
        </p:nvSpPr>
        <p:spPr>
          <a:xfrm>
            <a:off x="10409129" y="6221038"/>
            <a:ext cx="1052186" cy="596865"/>
          </a:xfrm>
          <a:prstGeom prst="rect">
            <a:avLst/>
          </a:prstGeom>
          <a:solidFill>
            <a:schemeClr val="bg1"/>
          </a:solidFill>
        </p:spPr>
        <p:txBody>
          <a:bodyPr wrap="square" rtlCol="0">
            <a:spAutoFit/>
          </a:bodyPr>
          <a:lstStyle/>
          <a:p>
            <a:endParaRPr lang="el-GR" dirty="0"/>
          </a:p>
        </p:txBody>
      </p:sp>
      <p:sp>
        <p:nvSpPr>
          <p:cNvPr id="16" name="Έλλειψη 44">
            <a:extLst>
              <a:ext uri="{FF2B5EF4-FFF2-40B4-BE49-F238E27FC236}">
                <a16:creationId xmlns:a16="http://schemas.microsoft.com/office/drawing/2014/main" xmlns="" id="{839BF184-BBA4-4C93-9E69-B44FA0156840}"/>
              </a:ext>
            </a:extLst>
          </p:cNvPr>
          <p:cNvSpPr/>
          <p:nvPr/>
        </p:nvSpPr>
        <p:spPr>
          <a:xfrm>
            <a:off x="4616173" y="819809"/>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1</a:t>
            </a:r>
          </a:p>
        </p:txBody>
      </p:sp>
      <p:sp>
        <p:nvSpPr>
          <p:cNvPr id="17" name="Ορθογώνιο 16">
            <a:extLst>
              <a:ext uri="{FF2B5EF4-FFF2-40B4-BE49-F238E27FC236}">
                <a16:creationId xmlns:a16="http://schemas.microsoft.com/office/drawing/2014/main" xmlns="" id="{8D50F676-3CF5-4848-ABD1-0D2844709A03}"/>
              </a:ext>
            </a:extLst>
          </p:cNvPr>
          <p:cNvSpPr/>
          <p:nvPr/>
        </p:nvSpPr>
        <p:spPr>
          <a:xfrm>
            <a:off x="5365315" y="854430"/>
            <a:ext cx="6096000" cy="369332"/>
          </a:xfrm>
          <a:prstGeom prst="rect">
            <a:avLst/>
          </a:prstGeom>
        </p:spPr>
        <p:txBody>
          <a:bodyPr>
            <a:spAutoFit/>
          </a:bodyPr>
          <a:lstStyle/>
          <a:p>
            <a:r>
              <a:rPr lang="el-GR" dirty="0"/>
              <a:t>Είναι καλά προετοιμασμένος</a:t>
            </a:r>
          </a:p>
        </p:txBody>
      </p:sp>
      <p:sp>
        <p:nvSpPr>
          <p:cNvPr id="18" name="Έλλειψη 44">
            <a:extLst>
              <a:ext uri="{FF2B5EF4-FFF2-40B4-BE49-F238E27FC236}">
                <a16:creationId xmlns:a16="http://schemas.microsoft.com/office/drawing/2014/main" xmlns="" id="{3B328AF2-57D5-4ED6-9917-82BAA2FF04EA}"/>
              </a:ext>
            </a:extLst>
          </p:cNvPr>
          <p:cNvSpPr/>
          <p:nvPr/>
        </p:nvSpPr>
        <p:spPr>
          <a:xfrm>
            <a:off x="4616173" y="146177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2</a:t>
            </a:r>
          </a:p>
        </p:txBody>
      </p:sp>
      <p:sp>
        <p:nvSpPr>
          <p:cNvPr id="20" name="Ορθογώνιο 19">
            <a:extLst>
              <a:ext uri="{FF2B5EF4-FFF2-40B4-BE49-F238E27FC236}">
                <a16:creationId xmlns:a16="http://schemas.microsoft.com/office/drawing/2014/main" xmlns="" id="{267155B1-BAD8-4138-A09D-5FEDEACC36D1}"/>
              </a:ext>
            </a:extLst>
          </p:cNvPr>
          <p:cNvSpPr/>
          <p:nvPr/>
        </p:nvSpPr>
        <p:spPr>
          <a:xfrm>
            <a:off x="5365315" y="1433769"/>
            <a:ext cx="6096000" cy="369332"/>
          </a:xfrm>
          <a:prstGeom prst="rect">
            <a:avLst/>
          </a:prstGeom>
        </p:spPr>
        <p:txBody>
          <a:bodyPr>
            <a:spAutoFit/>
          </a:bodyPr>
          <a:lstStyle/>
          <a:p>
            <a:r>
              <a:rPr lang="el-GR" dirty="0"/>
              <a:t>Παρέχει και συγκεντρώνει πληροφορίες</a:t>
            </a:r>
          </a:p>
        </p:txBody>
      </p:sp>
      <p:sp>
        <p:nvSpPr>
          <p:cNvPr id="21" name="Έλλειψη 42">
            <a:extLst>
              <a:ext uri="{FF2B5EF4-FFF2-40B4-BE49-F238E27FC236}">
                <a16:creationId xmlns:a16="http://schemas.microsoft.com/office/drawing/2014/main" xmlns="" id="{29A3053F-4C65-4465-B478-C2BDB9D8159C}"/>
              </a:ext>
            </a:extLst>
          </p:cNvPr>
          <p:cNvSpPr/>
          <p:nvPr/>
        </p:nvSpPr>
        <p:spPr>
          <a:xfrm>
            <a:off x="4616174" y="203665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3</a:t>
            </a:r>
          </a:p>
        </p:txBody>
      </p:sp>
      <p:sp>
        <p:nvSpPr>
          <p:cNvPr id="22" name="Έλλειψη 44">
            <a:extLst>
              <a:ext uri="{FF2B5EF4-FFF2-40B4-BE49-F238E27FC236}">
                <a16:creationId xmlns:a16="http://schemas.microsoft.com/office/drawing/2014/main" xmlns="" id="{5BE2CBBD-EE29-44E6-8DE7-F5E1DDE16A17}"/>
              </a:ext>
            </a:extLst>
          </p:cNvPr>
          <p:cNvSpPr/>
          <p:nvPr/>
        </p:nvSpPr>
        <p:spPr>
          <a:xfrm>
            <a:off x="4616173" y="2820091"/>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4</a:t>
            </a:r>
          </a:p>
        </p:txBody>
      </p:sp>
      <p:sp>
        <p:nvSpPr>
          <p:cNvPr id="23" name="Ορθογώνιο 22">
            <a:extLst>
              <a:ext uri="{FF2B5EF4-FFF2-40B4-BE49-F238E27FC236}">
                <a16:creationId xmlns:a16="http://schemas.microsoft.com/office/drawing/2014/main" xmlns="" id="{7758ECA8-32BC-452D-AC75-A3FD18B0DF02}"/>
              </a:ext>
            </a:extLst>
          </p:cNvPr>
          <p:cNvSpPr/>
          <p:nvPr/>
        </p:nvSpPr>
        <p:spPr>
          <a:xfrm>
            <a:off x="5365315" y="2015308"/>
            <a:ext cx="5294334" cy="646331"/>
          </a:xfrm>
          <a:prstGeom prst="rect">
            <a:avLst/>
          </a:prstGeom>
        </p:spPr>
        <p:txBody>
          <a:bodyPr wrap="square">
            <a:spAutoFit/>
          </a:bodyPr>
          <a:lstStyle/>
          <a:p>
            <a:r>
              <a:rPr lang="el-GR" dirty="0"/>
              <a:t>Παρέχει τις ίδιες πληροφορίες και θέτει τις ίδιες ερωτήσεις σε όλους</a:t>
            </a:r>
          </a:p>
        </p:txBody>
      </p:sp>
      <p:sp>
        <p:nvSpPr>
          <p:cNvPr id="24" name="Ορθογώνιο 23">
            <a:extLst>
              <a:ext uri="{FF2B5EF4-FFF2-40B4-BE49-F238E27FC236}">
                <a16:creationId xmlns:a16="http://schemas.microsoft.com/office/drawing/2014/main" xmlns="" id="{C5D1E9B3-1DB9-4AA4-ADC1-C8850A8B828E}"/>
              </a:ext>
            </a:extLst>
          </p:cNvPr>
          <p:cNvSpPr/>
          <p:nvPr/>
        </p:nvSpPr>
        <p:spPr>
          <a:xfrm>
            <a:off x="5365315" y="2804608"/>
            <a:ext cx="6096000" cy="646331"/>
          </a:xfrm>
          <a:prstGeom prst="rect">
            <a:avLst/>
          </a:prstGeom>
        </p:spPr>
        <p:txBody>
          <a:bodyPr>
            <a:spAutoFit/>
          </a:bodyPr>
          <a:lstStyle/>
          <a:p>
            <a:r>
              <a:rPr lang="el-GR" dirty="0"/>
              <a:t>Κάνει τους υποψηφίους να αισθάνονται άνετα - απλές ερωτήσεις στην αρχή με αργό ρυθμό</a:t>
            </a:r>
          </a:p>
        </p:txBody>
      </p:sp>
      <p:sp>
        <p:nvSpPr>
          <p:cNvPr id="19" name="Έλλειψη 44">
            <a:extLst>
              <a:ext uri="{FF2B5EF4-FFF2-40B4-BE49-F238E27FC236}">
                <a16:creationId xmlns:a16="http://schemas.microsoft.com/office/drawing/2014/main" xmlns="" id="{44461417-4646-4487-A14B-A02DEB838562}"/>
              </a:ext>
            </a:extLst>
          </p:cNvPr>
          <p:cNvSpPr/>
          <p:nvPr/>
        </p:nvSpPr>
        <p:spPr>
          <a:xfrm>
            <a:off x="4616173" y="3633727"/>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5</a:t>
            </a:r>
          </a:p>
        </p:txBody>
      </p:sp>
      <p:sp>
        <p:nvSpPr>
          <p:cNvPr id="25" name="Ορθογώνιο 24">
            <a:extLst>
              <a:ext uri="{FF2B5EF4-FFF2-40B4-BE49-F238E27FC236}">
                <a16:creationId xmlns:a16="http://schemas.microsoft.com/office/drawing/2014/main" xmlns="" id="{349151C6-E189-41E3-88A9-0CF9E8C9DF4F}"/>
              </a:ext>
            </a:extLst>
          </p:cNvPr>
          <p:cNvSpPr/>
          <p:nvPr/>
        </p:nvSpPr>
        <p:spPr>
          <a:xfrm>
            <a:off x="5365315" y="3568140"/>
            <a:ext cx="6096000" cy="923330"/>
          </a:xfrm>
          <a:prstGeom prst="rect">
            <a:avLst/>
          </a:prstGeom>
        </p:spPr>
        <p:txBody>
          <a:bodyPr>
            <a:spAutoFit/>
          </a:bodyPr>
          <a:lstStyle/>
          <a:p>
            <a:pPr lvl="0"/>
            <a:r>
              <a:rPr lang="el-GR" dirty="0"/>
              <a:t>Θέτει ξεκάθαρες και εστιασμένες ερωτήσεις – δεν αφήνει τον υποψήφιο να πλατειάζει – εξασφαλίζει ότι κάθε ερώτηση που τίθεται, απαντάται</a:t>
            </a:r>
          </a:p>
        </p:txBody>
      </p:sp>
      <p:sp>
        <p:nvSpPr>
          <p:cNvPr id="26" name="Έλλειψη 44">
            <a:extLst>
              <a:ext uri="{FF2B5EF4-FFF2-40B4-BE49-F238E27FC236}">
                <a16:creationId xmlns:a16="http://schemas.microsoft.com/office/drawing/2014/main" xmlns="" id="{975F680E-BCC9-4D80-B9FA-EBC7D6A87E87}"/>
              </a:ext>
            </a:extLst>
          </p:cNvPr>
          <p:cNvSpPr/>
          <p:nvPr/>
        </p:nvSpPr>
        <p:spPr>
          <a:xfrm>
            <a:off x="4616173" y="4561815"/>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6</a:t>
            </a:r>
          </a:p>
        </p:txBody>
      </p:sp>
      <p:sp>
        <p:nvSpPr>
          <p:cNvPr id="27" name="Ορθογώνιο 26">
            <a:extLst>
              <a:ext uri="{FF2B5EF4-FFF2-40B4-BE49-F238E27FC236}">
                <a16:creationId xmlns:a16="http://schemas.microsoft.com/office/drawing/2014/main" xmlns="" id="{489A333C-E60A-4FDE-9002-4EA824DFC8FF}"/>
              </a:ext>
            </a:extLst>
          </p:cNvPr>
          <p:cNvSpPr/>
          <p:nvPr/>
        </p:nvSpPr>
        <p:spPr>
          <a:xfrm>
            <a:off x="5365315" y="4583910"/>
            <a:ext cx="6096000" cy="369332"/>
          </a:xfrm>
          <a:prstGeom prst="rect">
            <a:avLst/>
          </a:prstGeom>
        </p:spPr>
        <p:txBody>
          <a:bodyPr>
            <a:spAutoFit/>
          </a:bodyPr>
          <a:lstStyle/>
          <a:p>
            <a:r>
              <a:rPr lang="el-GR" dirty="0"/>
              <a:t>Δεν υποβάλει ερωτήσεις που προκαλούν διακρίσεις </a:t>
            </a:r>
          </a:p>
        </p:txBody>
      </p:sp>
      <p:sp>
        <p:nvSpPr>
          <p:cNvPr id="28" name="Έλλειψη 44">
            <a:extLst>
              <a:ext uri="{FF2B5EF4-FFF2-40B4-BE49-F238E27FC236}">
                <a16:creationId xmlns:a16="http://schemas.microsoft.com/office/drawing/2014/main" xmlns="" id="{4A4D0C9A-0447-4C1F-A4C1-946295E09B83}"/>
              </a:ext>
            </a:extLst>
          </p:cNvPr>
          <p:cNvSpPr/>
          <p:nvPr/>
        </p:nvSpPr>
        <p:spPr>
          <a:xfrm>
            <a:off x="4618261" y="5243575"/>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7</a:t>
            </a:r>
          </a:p>
        </p:txBody>
      </p:sp>
      <p:sp>
        <p:nvSpPr>
          <p:cNvPr id="29" name="Ορθογώνιο 28">
            <a:extLst>
              <a:ext uri="{FF2B5EF4-FFF2-40B4-BE49-F238E27FC236}">
                <a16:creationId xmlns:a16="http://schemas.microsoft.com/office/drawing/2014/main" xmlns="" id="{11D7490B-4640-4398-9791-35B2DEC8191B}"/>
              </a:ext>
            </a:extLst>
          </p:cNvPr>
          <p:cNvSpPr/>
          <p:nvPr/>
        </p:nvSpPr>
        <p:spPr>
          <a:xfrm>
            <a:off x="5367403" y="5215566"/>
            <a:ext cx="6096000" cy="646331"/>
          </a:xfrm>
          <a:prstGeom prst="rect">
            <a:avLst/>
          </a:prstGeom>
        </p:spPr>
        <p:txBody>
          <a:bodyPr>
            <a:spAutoFit/>
          </a:bodyPr>
          <a:lstStyle/>
          <a:p>
            <a:r>
              <a:rPr lang="el-GR" dirty="0"/>
              <a:t>Δεν υποβάλλει ερωτήσεις που δεν σχετίζονται με τις γνώσεις, δεξιότητες και ικανότητες των υποψηφίων </a:t>
            </a:r>
          </a:p>
        </p:txBody>
      </p:sp>
      <p:sp>
        <p:nvSpPr>
          <p:cNvPr id="30" name="Έλλειψη 44">
            <a:extLst>
              <a:ext uri="{FF2B5EF4-FFF2-40B4-BE49-F238E27FC236}">
                <a16:creationId xmlns:a16="http://schemas.microsoft.com/office/drawing/2014/main" xmlns="" id="{607B40C4-1E6C-444E-8B1A-3121B9689777}"/>
              </a:ext>
            </a:extLst>
          </p:cNvPr>
          <p:cNvSpPr/>
          <p:nvPr/>
        </p:nvSpPr>
        <p:spPr>
          <a:xfrm>
            <a:off x="4618261" y="5910596"/>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l-GR" b="1" dirty="0">
                <a:latin typeface="Arial" panose="020B0604020202020204" pitchFamily="34" charset="0"/>
                <a:cs typeface="Arial" panose="020B0604020202020204" pitchFamily="34" charset="0"/>
              </a:rPr>
              <a:t>8</a:t>
            </a:r>
          </a:p>
        </p:txBody>
      </p:sp>
      <p:sp>
        <p:nvSpPr>
          <p:cNvPr id="31" name="Ορθογώνιο 30">
            <a:extLst>
              <a:ext uri="{FF2B5EF4-FFF2-40B4-BE49-F238E27FC236}">
                <a16:creationId xmlns:a16="http://schemas.microsoft.com/office/drawing/2014/main" xmlns="" id="{4F2070B1-CF22-49DC-9D58-1029AAFD06F6}"/>
              </a:ext>
            </a:extLst>
          </p:cNvPr>
          <p:cNvSpPr/>
          <p:nvPr/>
        </p:nvSpPr>
        <p:spPr>
          <a:xfrm>
            <a:off x="5367403" y="5920165"/>
            <a:ext cx="6096000" cy="369332"/>
          </a:xfrm>
          <a:prstGeom prst="rect">
            <a:avLst/>
          </a:prstGeom>
        </p:spPr>
        <p:txBody>
          <a:bodyPr>
            <a:spAutoFit/>
          </a:bodyPr>
          <a:lstStyle/>
          <a:p>
            <a:r>
              <a:rPr lang="el-GR" dirty="0"/>
              <a:t>Ακούει προσεκτικά και παρατηρεί τους υποψηφίους </a:t>
            </a:r>
          </a:p>
        </p:txBody>
      </p:sp>
    </p:spTree>
    <p:extLst>
      <p:ext uri="{BB962C8B-B14F-4D97-AF65-F5344CB8AC3E}">
        <p14:creationId xmlns:p14="http://schemas.microsoft.com/office/powerpoint/2010/main" xmlns="" val="255328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candidates-from-selection.jpg">
            <a:extLst>
              <a:ext uri="{FF2B5EF4-FFF2-40B4-BE49-F238E27FC236}">
                <a16:creationId xmlns:a16="http://schemas.microsoft.com/office/drawing/2014/main" xmlns="" id="{D676514F-A9C5-4CC6-9730-5E357AF8F6D5}"/>
              </a:ext>
            </a:extLst>
          </p:cNvPr>
          <p:cNvPicPr>
            <a:picLocks noChangeAspect="1"/>
          </p:cNvPicPr>
          <p:nvPr/>
        </p:nvPicPr>
        <p:blipFill>
          <a:blip r:embed="rId3" cstate="print"/>
          <a:stretch>
            <a:fillRect/>
          </a:stretch>
        </p:blipFill>
        <p:spPr>
          <a:xfrm>
            <a:off x="6141994" y="15829"/>
            <a:ext cx="6043890" cy="3787070"/>
          </a:xfrm>
          <a:prstGeom prst="rect">
            <a:avLst/>
          </a:prstGeom>
        </p:spPr>
      </p:pic>
      <p:sp>
        <p:nvSpPr>
          <p:cNvPr id="8" name="TextBox 7">
            <a:extLst>
              <a:ext uri="{FF2B5EF4-FFF2-40B4-BE49-F238E27FC236}">
                <a16:creationId xmlns:a16="http://schemas.microsoft.com/office/drawing/2014/main" xmlns="" id="{6713CF43-3364-44BA-B4D3-2CB19A2FA686}"/>
              </a:ext>
            </a:extLst>
          </p:cNvPr>
          <p:cNvSpPr txBox="1"/>
          <p:nvPr/>
        </p:nvSpPr>
        <p:spPr>
          <a:xfrm>
            <a:off x="10396603" y="6386051"/>
            <a:ext cx="977030" cy="432000"/>
          </a:xfrm>
          <a:prstGeom prst="rect">
            <a:avLst/>
          </a:prstGeom>
          <a:solidFill>
            <a:schemeClr val="bg1"/>
          </a:solidFill>
        </p:spPr>
        <p:txBody>
          <a:bodyPr wrap="square" rtlCol="0">
            <a:spAutoFit/>
          </a:bodyPr>
          <a:lstStyle/>
          <a:p>
            <a:endParaRPr lang="el-GR" dirty="0"/>
          </a:p>
        </p:txBody>
      </p:sp>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225468" y="130653"/>
            <a:ext cx="5824539" cy="6284393"/>
          </a:xfrm>
        </p:spPr>
        <p:txBody>
          <a:bodyPr rtlCol="0"/>
          <a:lstStyle/>
          <a:p>
            <a:pPr marL="0" indent="0" rtl="0">
              <a:buNone/>
            </a:pPr>
            <a:endParaRPr lang="el-GR" dirty="0"/>
          </a:p>
          <a:p>
            <a:pPr lvl="0">
              <a:buFont typeface="Wingdings" panose="05000000000000000000" pitchFamily="2" charset="2"/>
              <a:buChar char="ü"/>
            </a:pPr>
            <a:endParaRPr lang="el-GR" b="1" dirty="0"/>
          </a:p>
          <a:p>
            <a:pPr lvl="0">
              <a:buFont typeface="Wingdings" panose="05000000000000000000" pitchFamily="2" charset="2"/>
              <a:buChar char="ü"/>
            </a:pPr>
            <a:endParaRPr lang="el-GR" b="1" dirty="0"/>
          </a:p>
          <a:p>
            <a:pPr lvl="0">
              <a:buFont typeface="Wingdings" panose="05000000000000000000" pitchFamily="2" charset="2"/>
              <a:buChar char="ü"/>
            </a:pPr>
            <a:endParaRPr lang="el-GR" b="1" dirty="0"/>
          </a:p>
          <a:p>
            <a:pPr lvl="0">
              <a:buFont typeface="Wingdings" panose="05000000000000000000" pitchFamily="2" charset="2"/>
              <a:buChar char="ü"/>
            </a:pPr>
            <a:endParaRPr lang="el-GR" b="1" dirty="0"/>
          </a:p>
          <a:p>
            <a:pPr lvl="0">
              <a:buFont typeface="Wingdings" panose="05000000000000000000" pitchFamily="2" charset="2"/>
              <a:buChar char="ü"/>
            </a:pPr>
            <a:endParaRPr lang="el-GR" b="1" dirty="0"/>
          </a:p>
          <a:p>
            <a:pPr lvl="0">
              <a:buFont typeface="Wingdings" panose="05000000000000000000" pitchFamily="2" charset="2"/>
              <a:buChar char="ü"/>
            </a:pPr>
            <a:endParaRPr lang="el-GR" b="1" dirty="0"/>
          </a:p>
          <a:p>
            <a:pPr marL="0" lvl="0" indent="0">
              <a:buNone/>
            </a:pPr>
            <a:endParaRPr lang="el-GR" b="1" dirty="0"/>
          </a:p>
          <a:p>
            <a:pPr marL="0" lvl="0" indent="0">
              <a:buNone/>
            </a:pPr>
            <a:endParaRPr lang="el-GR" b="1" dirty="0"/>
          </a:p>
          <a:p>
            <a:pPr marL="0" lvl="0" indent="0">
              <a:buNone/>
            </a:pPr>
            <a:endParaRPr lang="el-GR" b="1" dirty="0"/>
          </a:p>
          <a:p>
            <a:pPr marL="0" lvl="0" indent="0">
              <a:buNone/>
            </a:pPr>
            <a:endParaRPr lang="el-GR" b="1" dirty="0"/>
          </a:p>
          <a:p>
            <a:pPr marL="0" lvl="0" indent="0">
              <a:buNone/>
            </a:pPr>
            <a:endParaRPr lang="el-GR" b="1" dirty="0"/>
          </a:p>
          <a:p>
            <a:pPr marL="0" lvl="0" indent="0">
              <a:buNone/>
            </a:pPr>
            <a:r>
              <a:rPr lang="el-GR" sz="2400" b="1" dirty="0"/>
              <a:t>Ταίριασμα:</a:t>
            </a:r>
          </a:p>
          <a:p>
            <a:pPr marL="0" lvl="0" indent="0">
              <a:buNone/>
            </a:pPr>
            <a:endParaRPr lang="el-GR" sz="100" b="1" dirty="0"/>
          </a:p>
          <a:p>
            <a:pPr lvl="0">
              <a:buFont typeface="Courier New" panose="02070309020205020404" pitchFamily="49" charset="0"/>
              <a:buChar char="o"/>
            </a:pPr>
            <a:r>
              <a:rPr lang="el-GR" b="1" dirty="0"/>
              <a:t>Η </a:t>
            </a:r>
            <a:r>
              <a:rPr lang="el-GR" b="1" dirty="0" err="1"/>
              <a:t>καταλληλότητα</a:t>
            </a:r>
            <a:r>
              <a:rPr lang="el-GR" b="1" dirty="0"/>
              <a:t> για τον οργανισμό:</a:t>
            </a:r>
            <a:r>
              <a:rPr lang="el-GR" dirty="0"/>
              <a:t> η συμφωνία μεταξύ ατόμου και οργάνωσης</a:t>
            </a:r>
          </a:p>
          <a:p>
            <a:pPr>
              <a:buFont typeface="Courier New" panose="02070309020205020404" pitchFamily="49" charset="0"/>
              <a:buChar char="o"/>
            </a:pPr>
            <a:endParaRPr lang="el-GR" sz="200" dirty="0"/>
          </a:p>
          <a:p>
            <a:pPr lvl="0">
              <a:buFont typeface="Courier New" panose="02070309020205020404" pitchFamily="49" charset="0"/>
              <a:buChar char="o"/>
            </a:pPr>
            <a:r>
              <a:rPr lang="el-GR" b="1" dirty="0"/>
              <a:t>Η </a:t>
            </a:r>
            <a:r>
              <a:rPr lang="el-GR" b="1" dirty="0" err="1"/>
              <a:t>καταλληλότητα</a:t>
            </a:r>
            <a:r>
              <a:rPr lang="el-GR" b="1" dirty="0"/>
              <a:t> για την ομάδα/λειτουργική </a:t>
            </a:r>
            <a:r>
              <a:rPr lang="el-GR" b="1" dirty="0" err="1"/>
              <a:t>καταλληλότητα</a:t>
            </a:r>
            <a:r>
              <a:rPr lang="el-GR" b="1" dirty="0"/>
              <a:t>:</a:t>
            </a:r>
            <a:r>
              <a:rPr lang="el-GR" dirty="0"/>
              <a:t> η συμφωνία μεταξύ ατόμου και ομάδας ή τμήματος</a:t>
            </a:r>
          </a:p>
          <a:p>
            <a:pPr>
              <a:buFont typeface="Courier New" panose="02070309020205020404" pitchFamily="49" charset="0"/>
              <a:buChar char="o"/>
            </a:pPr>
            <a:endParaRPr lang="el-GR" sz="200" dirty="0"/>
          </a:p>
          <a:p>
            <a:pPr lvl="0">
              <a:buFont typeface="Courier New" panose="02070309020205020404" pitchFamily="49" charset="0"/>
              <a:buChar char="o"/>
            </a:pPr>
            <a:r>
              <a:rPr lang="el-GR" b="1" dirty="0"/>
              <a:t>Η </a:t>
            </a:r>
            <a:r>
              <a:rPr lang="el-GR" b="1" dirty="0" err="1"/>
              <a:t>καταλληλότητα</a:t>
            </a:r>
            <a:r>
              <a:rPr lang="el-GR" b="1" dirty="0"/>
              <a:t> για τη θέση:</a:t>
            </a:r>
            <a:r>
              <a:rPr lang="el-GR" dirty="0"/>
              <a:t> η συμφωνία μεταξύ γνώσεων, δεξιοτήτων και ικανοτήτων με τις απαιτήσεις της θέσης</a:t>
            </a:r>
          </a:p>
          <a:p>
            <a:pPr marL="109728" lvl="1" indent="0">
              <a:spcBef>
                <a:spcPts val="1000"/>
              </a:spcBef>
              <a:buNone/>
              <a:defRPr/>
            </a:pPr>
            <a:endParaRPr lang="el-GR" sz="1800" dirty="0"/>
          </a:p>
          <a:p>
            <a:pPr marL="109728" lvl="1" indent="0">
              <a:spcBef>
                <a:spcPts val="1000"/>
              </a:spcBef>
              <a:buNone/>
              <a:defRPr/>
            </a:pPr>
            <a:endParaRPr lang="el-GR" sz="1800" dirty="0"/>
          </a:p>
          <a:p>
            <a:pPr marL="0" indent="0">
              <a:buNone/>
              <a:defRPr/>
            </a:pPr>
            <a:r>
              <a:rPr lang="el-GR" sz="2400" b="1" dirty="0"/>
              <a:t>Ασυμφωνία: </a:t>
            </a:r>
          </a:p>
          <a:p>
            <a:pPr marL="395478" lvl="1" indent="-285750">
              <a:spcBef>
                <a:spcPts val="1000"/>
              </a:spcBef>
              <a:buFont typeface="Courier New" panose="02070309020205020404" pitchFamily="49" charset="0"/>
              <a:buChar char="o"/>
              <a:defRPr/>
            </a:pPr>
            <a:r>
              <a:rPr lang="el-GR" sz="1800" dirty="0"/>
              <a:t>οι ανάγκες, τα ενδιαφέροντα, οι ικανότητες, η προσωπικότητα και οι προσδοκίες του ατόμου δεν ταιριάζουν με τα χαρακτηριστικά της θέσης, της ομάδας, του τμήματος ή της οργάνωσης. </a:t>
            </a:r>
          </a:p>
          <a:p>
            <a:pPr rtl="0"/>
            <a:endParaRPr lang="el-GR" dirty="0"/>
          </a:p>
        </p:txBody>
      </p:sp>
      <p:sp>
        <p:nvSpPr>
          <p:cNvPr id="20" name="Ορθογώνιο 19" descr="Μπλοκ επισήμανσης">
            <a:extLst>
              <a:ext uri="{FF2B5EF4-FFF2-40B4-BE49-F238E27FC236}">
                <a16:creationId xmlns:a16="http://schemas.microsoft.com/office/drawing/2014/main" xmlns="" id="{EFA08948-2B6F-46B1-9D2D-8D7B2B3FBD56}"/>
              </a:ext>
              <a:ext uri="{C183D7F6-B498-43B3-948B-1728B52AA6E4}">
                <adec:decorative xmlns:adec="http://schemas.microsoft.com/office/drawing/2017/decorative" xmlns=""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141994" y="3948658"/>
            <a:ext cx="6043890" cy="826936"/>
          </a:xfrm>
        </p:spPr>
        <p:txBody>
          <a:bodyPr rtlCol="0"/>
          <a:lstStyle/>
          <a:p>
            <a:pPr algn="ctr"/>
            <a:r>
              <a:rPr lang="el-GR" sz="3400" b="1" dirty="0"/>
              <a:t>Το «ταίριασμα»</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7</a:t>
            </a:fld>
            <a:endParaRPr lang="el-GR" dirty="0"/>
          </a:p>
        </p:txBody>
      </p:sp>
    </p:spTree>
    <p:extLst>
      <p:ext uri="{BB962C8B-B14F-4D97-AF65-F5344CB8AC3E}">
        <p14:creationId xmlns:p14="http://schemas.microsoft.com/office/powerpoint/2010/main" xmlns="" val="290909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xmlns="" id="{A53FC76D-A8D2-487E-A3B9-016B9D0D93FF}"/>
              </a:ext>
            </a:extLst>
          </p:cNvPr>
          <p:cNvPicPr>
            <a:picLocks noChangeAspect="1"/>
          </p:cNvPicPr>
          <p:nvPr/>
        </p:nvPicPr>
        <p:blipFill>
          <a:blip r:embed="rId3"/>
          <a:stretch>
            <a:fillRect/>
          </a:stretch>
        </p:blipFill>
        <p:spPr>
          <a:xfrm>
            <a:off x="6626266" y="0"/>
            <a:ext cx="5565733" cy="3945699"/>
          </a:xfrm>
          <a:prstGeom prst="rect">
            <a:avLst/>
          </a:prstGeom>
        </p:spPr>
      </p:pic>
      <p:sp>
        <p:nvSpPr>
          <p:cNvPr id="4" name="Θέση περιεχομένου 3">
            <a:extLst>
              <a:ext uri="{FF2B5EF4-FFF2-40B4-BE49-F238E27FC236}">
                <a16:creationId xmlns:a16="http://schemas.microsoft.com/office/drawing/2014/main" xmlns="" id="{D355C61F-C8F1-4977-8E1F-F16C0D9EA88C}"/>
              </a:ext>
            </a:extLst>
          </p:cNvPr>
          <p:cNvSpPr>
            <a:spLocks noGrp="1"/>
          </p:cNvSpPr>
          <p:nvPr>
            <p:ph sz="half" idx="1"/>
          </p:nvPr>
        </p:nvSpPr>
        <p:spPr>
          <a:xfrm>
            <a:off x="338268" y="713985"/>
            <a:ext cx="5757732" cy="5380012"/>
          </a:xfrm>
        </p:spPr>
        <p:txBody>
          <a:bodyPr rtlCol="0"/>
          <a:lstStyle/>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endParaRPr lang="el-GR" sz="2800" dirty="0"/>
          </a:p>
          <a:p>
            <a:pPr marL="0" indent="0">
              <a:buNone/>
            </a:pPr>
            <a:r>
              <a:rPr lang="el-GR" dirty="0"/>
              <a:t>Διαδικασία διαλογής ή προεπιλογής των υποψηφίων ώστε να προσδιοριστεί το σύνολο εκείνων που κατέχουν τις ελάχιστες αναγκαίες δεξιότητες και ειδικότερα να αποκλειστούν εκείνοι που δεν κατέχουν τις ελάχιστες αναγκαίες δεξιότητες.</a:t>
            </a:r>
          </a:p>
          <a:p>
            <a:pPr marL="0" indent="0">
              <a:buNone/>
            </a:pPr>
            <a:r>
              <a:rPr lang="el-GR" dirty="0"/>
              <a:t> </a:t>
            </a:r>
          </a:p>
          <a:p>
            <a:pPr marL="0" indent="0">
              <a:buNone/>
            </a:pPr>
            <a:r>
              <a:rPr lang="el-GR" dirty="0"/>
              <a:t> </a:t>
            </a:r>
          </a:p>
          <a:p>
            <a:pPr lvl="0">
              <a:buFont typeface="Wingdings" panose="05000000000000000000" pitchFamily="2" charset="2"/>
              <a:buChar char="ü"/>
            </a:pPr>
            <a:r>
              <a:rPr lang="el-GR" dirty="0"/>
              <a:t>Συνήθως μια επιτροπή υψηλόβαθμων στελεχών αναλαμβάνει την προεπιλογή</a:t>
            </a:r>
          </a:p>
          <a:p>
            <a:pPr marL="0" lvl="0" indent="0">
              <a:buNone/>
            </a:pPr>
            <a:endParaRPr lang="el-GR" sz="200" dirty="0"/>
          </a:p>
          <a:p>
            <a:pPr lvl="0">
              <a:buFont typeface="Wingdings" panose="05000000000000000000" pitchFamily="2" charset="2"/>
              <a:buChar char="ü"/>
            </a:pPr>
            <a:r>
              <a:rPr lang="el-GR" dirty="0"/>
              <a:t>Χρήση ενός συστήματος βαθμολόγησης</a:t>
            </a:r>
          </a:p>
          <a:p>
            <a:pPr marL="0" lvl="0" indent="0">
              <a:buNone/>
            </a:pPr>
            <a:endParaRPr lang="el-GR" sz="200" dirty="0"/>
          </a:p>
          <a:p>
            <a:pPr lvl="0">
              <a:buFont typeface="Wingdings" panose="05000000000000000000" pitchFamily="2" charset="2"/>
              <a:buChar char="ü"/>
            </a:pPr>
            <a:r>
              <a:rPr lang="el-GR" dirty="0"/>
              <a:t>Χρήση ειδικού λογισμικού που κάνει την προεπιλογή των υποψηφίων αυτόματα (λογισμικό επεξεργασίας βιογραφικών και αιτήσεων) </a:t>
            </a:r>
          </a:p>
          <a:p>
            <a:pPr marL="0" lvl="0" indent="0">
              <a:buNone/>
            </a:pPr>
            <a:endParaRPr lang="el-GR" sz="200" dirty="0"/>
          </a:p>
          <a:p>
            <a:pPr lvl="0">
              <a:buFont typeface="Wingdings" panose="05000000000000000000" pitchFamily="2" charset="2"/>
              <a:buChar char="ü"/>
            </a:pPr>
            <a:r>
              <a:rPr lang="el-GR" dirty="0"/>
              <a:t>Μέσα Κοινωνικής Δικτύωσης (αμφιλεγόμενο) </a:t>
            </a:r>
          </a:p>
          <a:p>
            <a:pPr lvl="1">
              <a:buFont typeface="Wingdings" panose="05000000000000000000" pitchFamily="2" charset="2"/>
              <a:buChar char="ü"/>
            </a:pPr>
            <a:endParaRPr lang="el-GR" sz="1800" dirty="0"/>
          </a:p>
          <a:p>
            <a:pPr marL="0" indent="0">
              <a:buNone/>
              <a:defRPr/>
            </a:pPr>
            <a:endParaRPr lang="el-GR" sz="200" dirty="0"/>
          </a:p>
        </p:txBody>
      </p:sp>
      <p:sp>
        <p:nvSpPr>
          <p:cNvPr id="2" name="Τίτλος 1">
            <a:extLst>
              <a:ext uri="{FF2B5EF4-FFF2-40B4-BE49-F238E27FC236}">
                <a16:creationId xmlns:a16="http://schemas.microsoft.com/office/drawing/2014/main" xmlns="" id="{3560F281-4FF6-4617-A809-AC9C15ECF18A}"/>
              </a:ext>
            </a:extLst>
          </p:cNvPr>
          <p:cNvSpPr>
            <a:spLocks noGrp="1"/>
          </p:cNvSpPr>
          <p:nvPr>
            <p:ph type="title"/>
          </p:nvPr>
        </p:nvSpPr>
        <p:spPr>
          <a:xfrm>
            <a:off x="6626268" y="4070959"/>
            <a:ext cx="5565732" cy="716940"/>
          </a:xfrm>
        </p:spPr>
        <p:txBody>
          <a:bodyPr rtlCol="0"/>
          <a:lstStyle/>
          <a:p>
            <a:pPr algn="ctr"/>
            <a:r>
              <a:rPr lang="el-GR" dirty="0"/>
              <a:t>Διαδικασία   επιλογής</a:t>
            </a:r>
          </a:p>
        </p:txBody>
      </p:sp>
      <p:sp>
        <p:nvSpPr>
          <p:cNvPr id="3" name="Θέση κειμένου 2">
            <a:extLst>
              <a:ext uri="{FF2B5EF4-FFF2-40B4-BE49-F238E27FC236}">
                <a16:creationId xmlns:a16="http://schemas.microsoft.com/office/drawing/2014/main" xmlns="" id="{611DC577-0A95-47D0-95D9-5F8DA763D46B}"/>
              </a:ext>
            </a:extLst>
          </p:cNvPr>
          <p:cNvSpPr>
            <a:spLocks noGrp="1"/>
          </p:cNvSpPr>
          <p:nvPr>
            <p:ph type="body" sz="quarter" idx="32"/>
          </p:nvPr>
        </p:nvSpPr>
        <p:spPr>
          <a:xfrm>
            <a:off x="6626268" y="4787899"/>
            <a:ext cx="5565732" cy="892739"/>
          </a:xfrm>
        </p:spPr>
        <p:txBody>
          <a:bodyPr rtlCol="0"/>
          <a:lstStyle/>
          <a:p>
            <a:pPr algn="ctr">
              <a:spcBef>
                <a:spcPct val="0"/>
              </a:spcBef>
            </a:pPr>
            <a:r>
              <a:rPr lang="el-GR" sz="4000" b="1" spc="-300" dirty="0">
                <a:latin typeface="+mj-lt"/>
                <a:ea typeface="+mj-ea"/>
                <a:cs typeface="+mj-cs"/>
              </a:rPr>
              <a:t>και   «διαλογή»</a:t>
            </a:r>
          </a:p>
        </p:txBody>
      </p:sp>
      <p:sp>
        <p:nvSpPr>
          <p:cNvPr id="6" name="Θέση αριθμού διαφάνειας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rtlCol="0"/>
          <a:lstStyle/>
          <a:p>
            <a:pPr rtl="0"/>
            <a:fld id="{19B51A1E-902D-48AF-9020-955120F399B6}" type="slidenum">
              <a:rPr lang="el-GR" smtClean="0"/>
              <a:pPr rtl="0"/>
              <a:t>8</a:t>
            </a:fld>
            <a:endParaRPr lang="el-GR" dirty="0"/>
          </a:p>
        </p:txBody>
      </p:sp>
      <p:sp>
        <p:nvSpPr>
          <p:cNvPr id="7" name="TextBox 6">
            <a:extLst>
              <a:ext uri="{FF2B5EF4-FFF2-40B4-BE49-F238E27FC236}">
                <a16:creationId xmlns:a16="http://schemas.microsoft.com/office/drawing/2014/main" xmlns="" id="{C52AA6B7-C47F-4392-B2F2-E9F5FFADB0AA}"/>
              </a:ext>
            </a:extLst>
          </p:cNvPr>
          <p:cNvSpPr txBox="1"/>
          <p:nvPr/>
        </p:nvSpPr>
        <p:spPr>
          <a:xfrm>
            <a:off x="10396603" y="6386050"/>
            <a:ext cx="964504" cy="432001"/>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xmlns="" val="401114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φλιτζάνι, ουρανός, καφές&#10;&#10;Περιγραφή που δημιουργήθηκε αυτόματα">
            <a:extLst>
              <a:ext uri="{FF2B5EF4-FFF2-40B4-BE49-F238E27FC236}">
                <a16:creationId xmlns:a16="http://schemas.microsoft.com/office/drawing/2014/main" xmlns="" id="{D8C524B8-B878-41B7-9654-EE23033CB8FC}"/>
              </a:ext>
            </a:extLst>
          </p:cNvPr>
          <p:cNvPicPr>
            <a:picLocks noChangeAspect="1"/>
          </p:cNvPicPr>
          <p:nvPr/>
        </p:nvPicPr>
        <p:blipFill>
          <a:blip r:embed="rId3"/>
          <a:stretch>
            <a:fillRect/>
          </a:stretch>
        </p:blipFill>
        <p:spPr>
          <a:xfrm>
            <a:off x="-6182" y="1"/>
            <a:ext cx="9782827" cy="6371350"/>
          </a:xfrm>
          <a:prstGeom prst="rect">
            <a:avLst/>
          </a:prstGeom>
        </p:spPr>
      </p:pic>
      <p:sp>
        <p:nvSpPr>
          <p:cNvPr id="3" name="Τίτλος 2">
            <a:extLst>
              <a:ext uri="{FF2B5EF4-FFF2-40B4-BE49-F238E27FC236}">
                <a16:creationId xmlns:a16="http://schemas.microsoft.com/office/drawing/2014/main" xmlns="" id="{200B3D2B-613A-41BE-987D-E6A1324B456D}"/>
              </a:ext>
            </a:extLst>
          </p:cNvPr>
          <p:cNvSpPr>
            <a:spLocks noGrp="1"/>
          </p:cNvSpPr>
          <p:nvPr>
            <p:ph type="ctrTitle"/>
          </p:nvPr>
        </p:nvSpPr>
        <p:spPr>
          <a:xfrm>
            <a:off x="7202466" y="3908113"/>
            <a:ext cx="4989533" cy="790142"/>
          </a:xfrm>
        </p:spPr>
        <p:txBody>
          <a:bodyPr rtlCol="0"/>
          <a:lstStyle/>
          <a:p>
            <a:pPr algn="ctr"/>
            <a:r>
              <a:rPr lang="el-GR" sz="3800" dirty="0"/>
              <a:t>«Διαλογή»  &amp;  Επιλογή </a:t>
            </a:r>
            <a:r>
              <a:rPr lang="el-GR" dirty="0"/>
              <a:t/>
            </a:r>
            <a:br>
              <a:rPr lang="el-GR" dirty="0"/>
            </a:br>
            <a:endParaRPr lang="el-GR" sz="4800" spc="-340" dirty="0"/>
          </a:p>
        </p:txBody>
      </p:sp>
      <p:sp>
        <p:nvSpPr>
          <p:cNvPr id="5" name="Θέση αριθμού διαφάνειας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rtlCol="0"/>
          <a:lstStyle/>
          <a:p>
            <a:pPr rtl="0"/>
            <a:fld id="{19B51A1E-902D-48AF-9020-955120F399B6}" type="slidenum">
              <a:rPr lang="el-GR" smtClean="0"/>
              <a:pPr rtl="0"/>
              <a:t>9</a:t>
            </a:fld>
            <a:endParaRPr lang="el-GR" dirty="0"/>
          </a:p>
        </p:txBody>
      </p:sp>
      <p:sp>
        <p:nvSpPr>
          <p:cNvPr id="6" name="TextBox 5">
            <a:extLst>
              <a:ext uri="{FF2B5EF4-FFF2-40B4-BE49-F238E27FC236}">
                <a16:creationId xmlns:a16="http://schemas.microsoft.com/office/drawing/2014/main" xmlns="" id="{058B2612-4032-4D9E-8ED6-E40CE3E418BE}"/>
              </a:ext>
            </a:extLst>
          </p:cNvPr>
          <p:cNvSpPr txBox="1"/>
          <p:nvPr/>
        </p:nvSpPr>
        <p:spPr>
          <a:xfrm>
            <a:off x="10409129" y="6206486"/>
            <a:ext cx="1052186" cy="596865"/>
          </a:xfrm>
          <a:prstGeom prst="rect">
            <a:avLst/>
          </a:prstGeom>
          <a:solidFill>
            <a:schemeClr val="bg1"/>
          </a:solidFill>
        </p:spPr>
        <p:txBody>
          <a:bodyPr wrap="square" rtlCol="0">
            <a:spAutoFit/>
          </a:bodyPr>
          <a:lstStyle/>
          <a:p>
            <a:endParaRPr lang="el-GR" dirty="0"/>
          </a:p>
        </p:txBody>
      </p:sp>
      <p:sp>
        <p:nvSpPr>
          <p:cNvPr id="7" name="Θέση κειμένου 2">
            <a:extLst>
              <a:ext uri="{FF2B5EF4-FFF2-40B4-BE49-F238E27FC236}">
                <a16:creationId xmlns:a16="http://schemas.microsoft.com/office/drawing/2014/main" xmlns="" id="{3E634794-127C-4E02-9431-2F210BBF340E}"/>
              </a:ext>
            </a:extLst>
          </p:cNvPr>
          <p:cNvSpPr txBox="1">
            <a:spLocks/>
          </p:cNvSpPr>
          <p:nvPr/>
        </p:nvSpPr>
        <p:spPr>
          <a:xfrm>
            <a:off x="4371584" y="4690662"/>
            <a:ext cx="7818176" cy="596866"/>
          </a:xfrm>
          <a:prstGeom prst="rect">
            <a:avLst/>
          </a:prstGeom>
          <a:solidFill>
            <a:schemeClr val="tx1">
              <a:lumMod val="95000"/>
              <a:lumOff val="5000"/>
            </a:schemeClr>
          </a:solidFill>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800" dirty="0">
                <a:solidFill>
                  <a:schemeClr val="bg1"/>
                </a:solidFill>
              </a:rPr>
              <a:t>με  χρήση  των  μέσων  κοινωνικής   δικτύωσης</a:t>
            </a:r>
          </a:p>
        </p:txBody>
      </p:sp>
    </p:spTree>
    <p:extLst>
      <p:ext uri="{BB962C8B-B14F-4D97-AF65-F5344CB8AC3E}">
        <p14:creationId xmlns:p14="http://schemas.microsoft.com/office/powerpoint/2010/main" xmlns="" val="3022903433"/>
      </p:ext>
    </p:extLst>
  </p:cSld>
  <p:clrMapOvr>
    <a:masterClrMapping/>
  </p:clrMapOvr>
</p:sld>
</file>

<file path=ppt/theme/theme1.xml><?xml version="1.0" encoding="utf-8"?>
<a:theme xmlns:a="http://schemas.openxmlformats.org/drawingml/2006/main" name="Θέμα του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934_TF16411250.potx" id="{3C0E6330-9B1A-4628-A4E7-3CF2811D1CCB}" vid="{3631A1C8-585C-495E-B6B7-243DB00EAD5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218FC-8412-44B9-9E82-D51F1F531141}">
  <ds:schemaRefs>
    <ds:schemaRef ds:uri="http://schemas.microsoft.com/office/2006/documentManagement/types"/>
    <ds:schemaRef ds:uri="http://schemas.microsoft.com/sharepoint/v3"/>
    <ds:schemaRef ds:uri="http://schemas.openxmlformats.org/package/2006/metadata/core-properties"/>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fb0879af-3eba-417a-a55a-ffe6dcd6ca77"/>
    <ds:schemaRef ds:uri="6dc4bcd6-49db-4c07-9060-8acfc67cef9f"/>
    <ds:schemaRef ds:uri="http://purl.org/dc/terms/"/>
  </ds:schemaRefs>
</ds:datastoreItem>
</file>

<file path=customXml/itemProps2.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Έξυπνη επαγγελματική παρουσίαση</Template>
  <TotalTime>0</TotalTime>
  <Words>2818</Words>
  <Application>Microsoft Office PowerPoint</Application>
  <PresentationFormat>Προσαρμογή</PresentationFormat>
  <Paragraphs>697</Paragraphs>
  <Slides>60</Slides>
  <Notes>58</Notes>
  <HiddenSlides>0</HiddenSlides>
  <MMClips>0</MMClip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Θέμα του Office</vt:lpstr>
      <vt:lpstr>Επιλογή    Ανθρώπινου    Δυναμικού</vt:lpstr>
      <vt:lpstr>Διαφάνεια 2</vt:lpstr>
      <vt:lpstr>Διαφάνεια 3</vt:lpstr>
      <vt:lpstr>Η επιλογή ως διαδικασία</vt:lpstr>
      <vt:lpstr>How to customize this template</vt:lpstr>
      <vt:lpstr>Κακή επιλογή συνεπάγεται:</vt:lpstr>
      <vt:lpstr>Διαφάνεια 7</vt:lpstr>
      <vt:lpstr>Διαδικασία   επιλογής</vt:lpstr>
      <vt:lpstr>«Διαλογή»  &amp;  Επιλογή  </vt:lpstr>
      <vt:lpstr>Διαφάνεια 10</vt:lpstr>
      <vt:lpstr>Προεπιλογή</vt:lpstr>
      <vt:lpstr>Μέθοδοι   &amp;  εργαλεία </vt:lpstr>
      <vt:lpstr>Εργαστήρια Συμβουλευτικής</vt:lpstr>
      <vt:lpstr>JOBS   CLUB   Γραφείου   Διασύνδεσης Πανεπιστημίου   Πατρών</vt:lpstr>
      <vt:lpstr>Διαφάνεια 15</vt:lpstr>
      <vt:lpstr>Διαφάνεια 16</vt:lpstr>
      <vt:lpstr>Διαφάνεια 17</vt:lpstr>
      <vt:lpstr>Η Χρήση των Τεστ</vt:lpstr>
      <vt:lpstr>Τεστ   Ικανοτήτων   (1)</vt:lpstr>
      <vt:lpstr>Διαφάνεια 20</vt:lpstr>
      <vt:lpstr>Διαφάνεια 21</vt:lpstr>
      <vt:lpstr>Τεστ Συναισθηματικής Νοημοσύνης</vt:lpstr>
      <vt:lpstr>Διαφάνεια 23</vt:lpstr>
      <vt:lpstr>Διαφάνεια 24</vt:lpstr>
      <vt:lpstr>Διαφάνεια 25</vt:lpstr>
      <vt:lpstr>Διαφάνεια 26</vt:lpstr>
      <vt:lpstr>Κέντρα  Αξιολόγησης</vt:lpstr>
      <vt:lpstr>How to customize this template</vt:lpstr>
      <vt:lpstr>Διαφάνεια 29</vt:lpstr>
      <vt:lpstr>Διαφάνεια 30</vt:lpstr>
      <vt:lpstr>Διαφάνεια 31</vt:lpstr>
      <vt:lpstr>How to customize this template</vt:lpstr>
      <vt:lpstr>Μη  Δομημένη  Συνέντευξη</vt:lpstr>
      <vt:lpstr>Διαφάνεια 34</vt:lpstr>
      <vt:lpstr>Καταστασιακή Συνέντευξη</vt:lpstr>
      <vt:lpstr>Διαφάνεια 36</vt:lpstr>
      <vt:lpstr>Συγκεκριμένο παράδειγμα καταστασιακής συνέντευξης</vt:lpstr>
      <vt:lpstr>Διαφάνεια 38</vt:lpstr>
      <vt:lpstr>Διαφάνεια 39</vt:lpstr>
      <vt:lpstr>Οδηγίες για τη Διεξαγωγή Μιας Συνέντευξης</vt:lpstr>
      <vt:lpstr>Οδηγίες για τη Διεξαγωγή</vt:lpstr>
      <vt:lpstr>Διαφάνεια 42</vt:lpstr>
      <vt:lpstr>Διαφάνεια 43</vt:lpstr>
      <vt:lpstr>Διαφάνεια 44</vt:lpstr>
      <vt:lpstr>Ερωτήσεις συνεντεύξεων</vt:lpstr>
      <vt:lpstr>Ερωτήσεις</vt:lpstr>
      <vt:lpstr>Διαφάνεια 47</vt:lpstr>
      <vt:lpstr>Διαφάνεια 48</vt:lpstr>
      <vt:lpstr>Διαφάνεια 49</vt:lpstr>
      <vt:lpstr>Συνήθη Λάθη στις Συνεντεύξεις</vt:lpstr>
      <vt:lpstr>How to customize this template</vt:lpstr>
      <vt:lpstr>Διαφάνεια 52</vt:lpstr>
      <vt:lpstr>Προτάσεις</vt:lpstr>
      <vt:lpstr>Διαφάνεια 54</vt:lpstr>
      <vt:lpstr>Σχεδιασμός συνεντεύξεων</vt:lpstr>
      <vt:lpstr>Κριτήρια   επιλογής   υποψηφίων</vt:lpstr>
      <vt:lpstr>Διαφάνεια 57</vt:lpstr>
      <vt:lpstr>Προϋποθέσεις </vt:lpstr>
      <vt:lpstr>Διαφάνεια 59</vt:lpstr>
      <vt:lpstr>How to customize this template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2018-12-25T15:19:00Z</dcterms:created>
  <dcterms:modified xsi:type="dcterms:W3CDTF">2019-04-09T20:38:33Z</dcterms:modified>
</cp:coreProperties>
</file>