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8" r:id="rId42"/>
    <p:sldId id="297" r:id="rId43"/>
    <p:sldId id="299" r:id="rId44"/>
    <p:sldId id="300" r:id="rId45"/>
    <p:sldId id="301" r:id="rId46"/>
    <p:sldId id="302" r:id="rId47"/>
    <p:sldId id="303" r:id="rId48"/>
    <p:sldId id="304" r:id="rId49"/>
    <p:sldId id="305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05AAD8-90DA-4EC1-866E-1427DE196D08}" v="586" dt="2020-01-15T15:35:14.041"/>
    <p1510:client id="{77F98F55-6395-4FE1-AF23-E79FD609C2B4}" v="296" dt="2020-01-16T07:25:29.854"/>
    <p1510:client id="{9E2096E8-1FA6-4DCD-8355-636CE8A750A5}" v="6288" dt="2019-12-28T16:52:59.137"/>
    <p1510:client id="{F28CD643-6904-4AB0-B75B-2458A0E9D908}" v="37585" dt="2020-01-12T13:40:02.250"/>
    <p1510:client id="{FBF99E3B-F626-48A6-88EE-A4D66ED8D2BD}" v="3796" dt="2019-12-28T19:40:29.9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>
        <p:scale>
          <a:sx n="65" d="100"/>
          <a:sy n="65" d="100"/>
        </p:scale>
        <p:origin x="-120" y="-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3908" y="52079"/>
            <a:ext cx="6593877" cy="4132369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l-GR" sz="4000" dirty="0">
                <a:latin typeface="Times New Roman"/>
                <a:cs typeface="Times New Roman"/>
              </a:rPr>
              <a:t>ΠΑΡΟΥΣΙΑΣΗ ΚΕΦΑΛΑΙΟΥ 1:</a:t>
            </a:r>
            <a:br>
              <a:rPr lang="el-GR" sz="4000" dirty="0">
                <a:latin typeface="Times New Roman"/>
                <a:cs typeface="Times New Roman"/>
              </a:rPr>
            </a:br>
            <a:r>
              <a:rPr lang="el-GR" sz="4000" dirty="0">
                <a:latin typeface="Times New Roman"/>
                <a:cs typeface="Times New Roman"/>
              </a:rPr>
              <a:t>COMING</a:t>
            </a:r>
            <a:r>
              <a:rPr lang="el-GR" sz="4000" i="1" dirty="0">
                <a:latin typeface="Times New Roman"/>
                <a:cs typeface="Times New Roman"/>
              </a:rPr>
              <a:t> ADRIFT: THE LIMITS OF RECONSTRUCTION</a:t>
            </a:r>
            <a:endParaRPr lang="en-US" sz="4000" dirty="0">
              <a:ea typeface="+mj-lt"/>
              <a:cs typeface="+mj-lt"/>
            </a:endParaRPr>
          </a:p>
          <a:p>
            <a:pPr algn="ctr">
              <a:lnSpc>
                <a:spcPct val="90000"/>
              </a:lnSpc>
            </a:pPr>
            <a:r>
              <a:rPr lang="el-GR" sz="4000" i="1" dirty="0">
                <a:latin typeface="Times New Roman"/>
                <a:cs typeface="Times New Roman"/>
              </a:rPr>
              <a:t>OF THE CYCLIC POEMS</a:t>
            </a:r>
            <a:endParaRPr lang="el-GR" sz="4000" dirty="0">
              <a:ea typeface="+mj-lt"/>
              <a:cs typeface="+mj-lt"/>
            </a:endParaRPr>
          </a:p>
          <a:p>
            <a:endParaRPr lang="en-US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40059" y="4299468"/>
            <a:ext cx="7197726" cy="255565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</a:pPr>
            <a:r>
              <a:rPr lang="el-GR" sz="2400" b="1" dirty="0">
                <a:latin typeface="Times New Roman"/>
                <a:cs typeface="Times New Roman"/>
              </a:rPr>
              <a:t>JONATHAN BURGESS (2015)</a:t>
            </a:r>
            <a:endParaRPr lang="en-US" sz="2400">
              <a:ea typeface="+mn-lt"/>
              <a:cs typeface="+mn-lt"/>
            </a:endParaRPr>
          </a:p>
          <a:p>
            <a:pPr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</a:pPr>
            <a:r>
              <a:rPr lang="el-GR" sz="2400" b="1" dirty="0">
                <a:latin typeface="Times New Roman"/>
                <a:cs typeface="Times New Roman"/>
              </a:rPr>
              <a:t>ΣΥΛΛΟΓΙΚΟΣ ΤΟΜΟΣ: THE GREEK EPIC CYCLE AND ITS  ANCIENT </a:t>
            </a:r>
            <a:r>
              <a:rPr lang="el-GR" sz="2400" b="1" dirty="0" err="1">
                <a:latin typeface="Times New Roman"/>
                <a:cs typeface="Times New Roman"/>
              </a:rPr>
              <a:t>rECEPTION</a:t>
            </a:r>
            <a:endParaRPr lang="el-GR" sz="2400" dirty="0" err="1">
              <a:ea typeface="+mn-lt"/>
              <a:cs typeface="+mn-lt"/>
            </a:endParaRPr>
          </a:p>
          <a:p>
            <a:pPr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</a:pPr>
            <a:r>
              <a:rPr lang="el-GR" sz="2400" b="1" dirty="0">
                <a:latin typeface="Times New Roman"/>
                <a:cs typeface="Times New Roman"/>
              </a:rPr>
              <a:t>ΕΠΙΜΕΛΗΤΕΣ: M. FANTUZZI ΚΑΙ C. TSAGALI</a:t>
            </a:r>
            <a:r>
              <a:rPr lang="el-GR" sz="2400" dirty="0">
                <a:latin typeface="Times New Roman"/>
                <a:cs typeface="Times New Roman"/>
              </a:rPr>
              <a:t>S</a:t>
            </a:r>
            <a:endParaRPr lang="el-GR" sz="2400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6593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7F5A32-16EC-4A3F-AD6A-637B8C305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06393"/>
            <a:ext cx="10131425" cy="895550"/>
          </a:xfrm>
        </p:spPr>
        <p:txBody>
          <a:bodyPr/>
          <a:lstStyle/>
          <a:p>
            <a:pPr algn="ctr"/>
            <a:r>
              <a:rPr lang="en-US" sz="3200" i="1" err="1">
                <a:latin typeface="Times New Roman"/>
                <a:cs typeface="Calibri Light"/>
              </a:rPr>
              <a:t>Το</a:t>
            </a:r>
            <a:r>
              <a:rPr lang="en-US" sz="3200" i="1" dirty="0">
                <a:latin typeface="Times New Roman"/>
                <a:cs typeface="Calibri Light"/>
              </a:rPr>
              <a:t> </a:t>
            </a:r>
            <a:r>
              <a:rPr lang="en-US" sz="3200" i="1" err="1">
                <a:latin typeface="Times New Roman"/>
                <a:cs typeface="Calibri Light"/>
              </a:rPr>
              <a:t>ζητημ</a:t>
            </a:r>
            <a:r>
              <a:rPr lang="en-US" sz="3200" i="1" dirty="0">
                <a:latin typeface="Times New Roman"/>
                <a:cs typeface="Calibri Light"/>
              </a:rPr>
              <a:t>α </a:t>
            </a:r>
            <a:r>
              <a:rPr lang="en-US" sz="3200" i="1" err="1">
                <a:latin typeface="Times New Roman"/>
                <a:cs typeface="Calibri Light"/>
              </a:rPr>
              <a:t>τησ</a:t>
            </a:r>
            <a:r>
              <a:rPr lang="en-US" sz="3200" i="1" dirty="0">
                <a:latin typeface="Times New Roman"/>
                <a:cs typeface="Calibri Light"/>
              </a:rPr>
              <a:t> </a:t>
            </a:r>
            <a:r>
              <a:rPr lang="en-US" sz="3200" i="1" err="1">
                <a:latin typeface="Times New Roman"/>
                <a:cs typeface="Calibri Light"/>
              </a:rPr>
              <a:t>χρονολογησησ</a:t>
            </a:r>
            <a:r>
              <a:rPr lang="en-US" sz="3200">
                <a:latin typeface="Times New Roman"/>
                <a:cs typeface="Calibri Light"/>
              </a:rPr>
              <a:t> (;ναχ..)</a:t>
            </a:r>
            <a:endParaRPr lang="en-US" sz="3200" dirty="0">
              <a:latin typeface="Times New Roman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D0819A-EE44-4CEC-87F2-69E63F89C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80067"/>
            <a:ext cx="10131425" cy="54175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 marL="0" indent="0" algn="just">
              <a:buNone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Εάν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έτσι</a:t>
            </a:r>
            <a:r>
              <a:rPr lang="en-US" sz="2400" dirty="0">
                <a:latin typeface="Times New Roman"/>
                <a:cs typeface="Calibri" panose="020F0502020204030204"/>
              </a:rPr>
              <a:t> η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ξί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κυκλικού</a:t>
            </a:r>
            <a:r>
              <a:rPr lang="en-US" sz="2400" dirty="0">
                <a:latin typeface="Times New Roman"/>
                <a:cs typeface="Calibri" panose="020F0502020204030204"/>
              </a:rPr>
              <a:t> έπ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ους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μεγ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λώνει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δεν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μφισ</a:t>
            </a:r>
            <a:r>
              <a:rPr lang="en-US" sz="2400" dirty="0">
                <a:latin typeface="Times New Roman"/>
                <a:cs typeface="Calibri" panose="020F0502020204030204"/>
              </a:rPr>
              <a:t>β</a:t>
            </a:r>
            <a:r>
              <a:rPr lang="en-US" sz="2400" dirty="0" err="1">
                <a:latin typeface="Times New Roman"/>
                <a:cs typeface="Calibri" panose="020F0502020204030204"/>
              </a:rPr>
              <a:t>ητείτ</a:t>
            </a:r>
            <a:r>
              <a:rPr lang="en-US" sz="2400" dirty="0">
                <a:latin typeface="Times New Roman"/>
                <a:cs typeface="Calibri" panose="020F0502020204030204"/>
              </a:rPr>
              <a:t>αι απαρα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ίτητ</a:t>
            </a:r>
            <a:r>
              <a:rPr lang="en-US" sz="2400" dirty="0">
                <a:latin typeface="Times New Roman"/>
                <a:cs typeface="Calibri" panose="020F0502020204030204"/>
              </a:rPr>
              <a:t>α η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σύγχρονη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ομοφωνί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ως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γενέστερη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σύνθεση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Κ.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οιημάτων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  <a:endParaRPr lang="en-US"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Αλλά</a:t>
            </a:r>
            <a:r>
              <a:rPr lang="en-US" sz="2400" dirty="0">
                <a:latin typeface="Times New Roman"/>
                <a:cs typeface="Calibri" panose="020F0502020204030204"/>
              </a:rPr>
              <a:t> όπ</a:t>
            </a:r>
            <a:r>
              <a:rPr lang="en-US" sz="2400" dirty="0" err="1">
                <a:latin typeface="Times New Roman"/>
                <a:cs typeface="Calibri" panose="020F0502020204030204"/>
              </a:rPr>
              <a:t>ως</a:t>
            </a:r>
            <a:r>
              <a:rPr lang="en-US" sz="2400" dirty="0">
                <a:latin typeface="Times New Roman"/>
                <a:cs typeface="Calibri" panose="020F0502020204030204"/>
              </a:rPr>
              <a:t> η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νθρω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ολογική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ντίληψη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της</a:t>
            </a:r>
            <a:r>
              <a:rPr lang="en-US" sz="2400" dirty="0">
                <a:latin typeface="Times New Roman"/>
                <a:cs typeface="Calibri" panose="020F0502020204030204"/>
              </a:rPr>
              <a:t> παρα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τικής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κουλτούρ</a:t>
            </a:r>
            <a:r>
              <a:rPr lang="en-US" sz="2400" dirty="0">
                <a:latin typeface="Times New Roman"/>
                <a:cs typeface="Calibri" panose="020F0502020204030204"/>
              </a:rPr>
              <a:t>ας </a:t>
            </a:r>
            <a:r>
              <a:rPr lang="en-US" sz="2400" dirty="0" err="1">
                <a:latin typeface="Times New Roman"/>
                <a:cs typeface="Calibri" panose="020F0502020204030204"/>
              </a:rPr>
              <a:t>έχει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εκτο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ίσει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κεντρικότητ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κειμενικότητ</a:t>
            </a:r>
            <a:r>
              <a:rPr lang="en-US" sz="2400" dirty="0">
                <a:latin typeface="Times New Roman"/>
                <a:cs typeface="Calibri" panose="020F0502020204030204"/>
              </a:rPr>
              <a:t>ας</a:t>
            </a:r>
            <a:r>
              <a:rPr lang="en-US" sz="2400" i="1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τα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ομηρικά</a:t>
            </a:r>
            <a:r>
              <a:rPr lang="en-US" sz="2400" dirty="0">
                <a:latin typeface="Times New Roman"/>
                <a:cs typeface="Calibri" panose="020F0502020204030204"/>
              </a:rPr>
              <a:t> έπη,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ίσης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εριορίζει</a:t>
            </a:r>
            <a:r>
              <a:rPr lang="en-US" sz="2400" dirty="0">
                <a:latin typeface="Times New Roman"/>
                <a:cs typeface="Calibri" panose="020F0502020204030204"/>
              </a:rPr>
              <a:t> τα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συμ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εράσμ</a:t>
            </a:r>
            <a:r>
              <a:rPr lang="en-US" sz="2400" dirty="0">
                <a:latin typeface="Times New Roman"/>
                <a:cs typeface="Calibri" panose="020F0502020204030204"/>
              </a:rPr>
              <a:t>ατα μας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τα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κυκλικά</a:t>
            </a:r>
            <a:r>
              <a:rPr lang="en-US" sz="2400" dirty="0">
                <a:latin typeface="Times New Roman"/>
                <a:cs typeface="Calibri" panose="020F0502020204030204"/>
              </a:rPr>
              <a:t>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οσ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άσμ</a:t>
            </a:r>
            <a:r>
              <a:rPr lang="en-US" sz="2400" dirty="0">
                <a:latin typeface="Times New Roman"/>
                <a:cs typeface="Calibri" panose="020F0502020204030204"/>
              </a:rPr>
              <a:t>ατα.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Στις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Ομηρικές</a:t>
            </a:r>
            <a:r>
              <a:rPr lang="en-US" sz="2400" dirty="0">
                <a:latin typeface="Times New Roman"/>
                <a:cs typeface="Calibri" panose="020F0502020204030204"/>
              </a:rPr>
              <a:t> σπ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ουδές</a:t>
            </a:r>
            <a:r>
              <a:rPr lang="en-US" sz="2400" dirty="0">
                <a:latin typeface="Times New Roman"/>
                <a:cs typeface="Calibri" panose="020F0502020204030204"/>
              </a:rPr>
              <a:t> υπ</a:t>
            </a:r>
            <a:r>
              <a:rPr lang="en-US" sz="2400" dirty="0" err="1">
                <a:latin typeface="Times New Roman"/>
                <a:cs typeface="Calibri" panose="020F0502020204030204"/>
              </a:rPr>
              <a:t>άρχει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φωνί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σχετικά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κα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τά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όσο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σωζόμενες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ομηρικές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κειμενικές</a:t>
            </a:r>
            <a:r>
              <a:rPr lang="en-US" sz="2400" dirty="0">
                <a:latin typeface="Times New Roman"/>
                <a:cs typeface="Calibri" panose="020F0502020204030204"/>
              </a:rPr>
              <a:t> παρα</a:t>
            </a:r>
            <a:r>
              <a:rPr lang="en-US" sz="2400" dirty="0" err="1">
                <a:latin typeface="Times New Roman"/>
                <a:cs typeface="Calibri" panose="020F0502020204030204"/>
              </a:rPr>
              <a:t>δόσεις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ιστά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ντι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ροσω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εύουν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μί</a:t>
            </a:r>
            <a:r>
              <a:rPr lang="en-US" sz="2400" dirty="0">
                <a:latin typeface="Times New Roman"/>
                <a:cs typeface="Calibri" panose="020F0502020204030204"/>
              </a:rPr>
              <a:t>α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ρωτότυ</a:t>
            </a:r>
            <a:r>
              <a:rPr lang="en-US" sz="2400" dirty="0">
                <a:latin typeface="Times New Roman"/>
                <a:cs typeface="Calibri" panose="020F0502020204030204"/>
              </a:rPr>
              <a:t>πη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Ιλιάδ</a:t>
            </a:r>
            <a:r>
              <a:rPr lang="en-US" sz="2400" i="1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Οδύσσει</a:t>
            </a:r>
            <a:r>
              <a:rPr lang="en-US" sz="2400" i="1" dirty="0">
                <a:latin typeface="Times New Roman"/>
                <a:cs typeface="Calibri" panose="020F0502020204030204"/>
              </a:rPr>
              <a:t>α,</a:t>
            </a:r>
            <a:r>
              <a:rPr lang="en-US" sz="2400" dirty="0">
                <a:latin typeface="Times New Roman"/>
                <a:cs typeface="Calibri" panose="020F0502020204030204"/>
              </a:rPr>
              <a:t> και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κόμ</a:t>
            </a:r>
            <a:r>
              <a:rPr lang="en-US" sz="2400" dirty="0">
                <a:latin typeface="Times New Roman"/>
                <a:cs typeface="Calibri" panose="020F0502020204030204"/>
              </a:rPr>
              <a:t>α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ιο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νησυχητικά</a:t>
            </a:r>
            <a:r>
              <a:rPr lang="en-US" sz="2400" dirty="0">
                <a:latin typeface="Times New Roman"/>
                <a:cs typeface="Calibri" panose="020F0502020204030204"/>
              </a:rPr>
              <a:t>, κα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τά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όσο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ροέρχοντ</a:t>
            </a:r>
            <a:r>
              <a:rPr lang="en-US" sz="2400" dirty="0">
                <a:latin typeface="Times New Roman"/>
                <a:cs typeface="Calibri" panose="020F0502020204030204"/>
              </a:rPr>
              <a:t>αι από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οχή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δημιουργί</a:t>
            </a:r>
            <a:r>
              <a:rPr lang="en-US" sz="2400" dirty="0">
                <a:latin typeface="Times New Roman"/>
                <a:cs typeface="Calibri" panose="020F0502020204030204"/>
              </a:rPr>
              <a:t>ας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ών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algn="just"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87385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5DBBC-9143-4386-AF9D-89EADC4C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06393"/>
            <a:ext cx="10131425" cy="981814"/>
          </a:xfrm>
        </p:spPr>
        <p:txBody>
          <a:bodyPr/>
          <a:lstStyle/>
          <a:p>
            <a:pPr algn="ctr"/>
            <a:r>
              <a:rPr lang="en-US" sz="3200" dirty="0" err="1">
                <a:latin typeface="Times New Roman"/>
                <a:cs typeface="Calibri Light"/>
              </a:rPr>
              <a:t>δι</a:t>
            </a:r>
            <a:r>
              <a:rPr lang="en-US" sz="3200" dirty="0">
                <a:latin typeface="Times New Roman"/>
                <a:cs typeface="Calibri Light"/>
              </a:rPr>
              <a:t>α</a:t>
            </a:r>
            <a:r>
              <a:rPr lang="en-US" sz="3200" dirty="0" err="1">
                <a:latin typeface="Times New Roman"/>
                <a:cs typeface="Calibri Light"/>
              </a:rPr>
              <a:t>λογοσ</a:t>
            </a:r>
            <a:endParaRPr lang="en-US" sz="3200" dirty="0" err="1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A7FDE7-BB6F-488F-B44A-3D7B88A3B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80067"/>
            <a:ext cx="10131425" cy="5374416"/>
          </a:xfrm>
        </p:spPr>
        <p:txBody>
          <a:bodyPr/>
          <a:lstStyle/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Times New Roman"/>
              </a:rPr>
              <a:t> Τα Κ. π</a:t>
            </a:r>
            <a:r>
              <a:rPr lang="en-US" sz="2400" dirty="0" err="1">
                <a:latin typeface="Times New Roman"/>
                <a:cs typeface="Times New Roman"/>
              </a:rPr>
              <a:t>οιήμ</a:t>
            </a:r>
            <a:r>
              <a:rPr lang="en-US" sz="2400" dirty="0">
                <a:latin typeface="Times New Roman"/>
                <a:cs typeface="Times New Roman"/>
              </a:rPr>
              <a:t>ατα επ</a:t>
            </a:r>
            <a:r>
              <a:rPr lang="en-US" sz="2400" dirty="0" err="1">
                <a:latin typeface="Times New Roman"/>
                <a:cs typeface="Times New Roman"/>
              </a:rPr>
              <a:t>ίσης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είν</a:t>
            </a:r>
            <a:r>
              <a:rPr lang="en-US" sz="2400" dirty="0">
                <a:latin typeface="Times New Roman"/>
                <a:cs typeface="Times New Roman"/>
              </a:rPr>
              <a:t>αι </a:t>
            </a:r>
            <a:r>
              <a:rPr lang="en-US" sz="2400" dirty="0" err="1">
                <a:latin typeface="Times New Roman"/>
                <a:cs typeface="Times New Roman"/>
              </a:rPr>
              <a:t>δυν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τόν</a:t>
            </a:r>
            <a:r>
              <a:rPr lang="en-US" sz="2400" dirty="0">
                <a:latin typeface="Times New Roman"/>
                <a:cs typeface="Times New Roman"/>
              </a:rPr>
              <a:t> να </a:t>
            </a:r>
            <a:r>
              <a:rPr lang="en-US" sz="2400" dirty="0" err="1">
                <a:latin typeface="Times New Roman"/>
                <a:cs typeface="Times New Roman"/>
              </a:rPr>
              <a:t>θεωρηθούν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ύστερες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στερεώσεις</a:t>
            </a:r>
            <a:r>
              <a:rPr lang="en-US" sz="2400" dirty="0">
                <a:latin typeface="Times New Roman"/>
                <a:cs typeface="Times New Roman"/>
              </a:rPr>
              <a:t> π</a:t>
            </a:r>
            <a:r>
              <a:rPr lang="en-US" sz="2400" dirty="0" err="1">
                <a:latin typeface="Times New Roman"/>
                <a:cs typeface="Times New Roman"/>
              </a:rPr>
              <a:t>ροηγούμενων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εκδηλώσεων</a:t>
            </a:r>
            <a:r>
              <a:rPr lang="en-US" sz="2400" dirty="0">
                <a:latin typeface="Times New Roman"/>
                <a:cs typeface="Times New Roman"/>
              </a:rPr>
              <a:t> παρα</a:t>
            </a:r>
            <a:r>
              <a:rPr lang="en-US" sz="2400" dirty="0" err="1">
                <a:latin typeface="Times New Roman"/>
                <a:cs typeface="Times New Roman"/>
              </a:rPr>
              <a:t>στ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τικών</a:t>
            </a:r>
            <a:r>
              <a:rPr lang="en-US" sz="2400" dirty="0">
                <a:latin typeface="Times New Roman"/>
                <a:cs typeface="Times New Roman"/>
              </a:rPr>
              <a:t> παρα</a:t>
            </a:r>
            <a:r>
              <a:rPr lang="en-US" sz="2400" dirty="0" err="1">
                <a:latin typeface="Times New Roman"/>
                <a:cs typeface="Times New Roman"/>
              </a:rPr>
              <a:t>δόσεων</a:t>
            </a:r>
            <a:r>
              <a:rPr lang="en-US" sz="2400" dirty="0">
                <a:latin typeface="Times New Roman"/>
                <a:cs typeface="Times New Roman"/>
              </a:rPr>
              <a:t>, ή </a:t>
            </a:r>
            <a:r>
              <a:rPr lang="en-US" sz="2400" dirty="0" err="1">
                <a:latin typeface="Times New Roman"/>
                <a:cs typeface="Times New Roman"/>
              </a:rPr>
              <a:t>στην</a:t>
            </a:r>
            <a:r>
              <a:rPr lang="en-US" sz="2400" dirty="0">
                <a:latin typeface="Times New Roman"/>
                <a:cs typeface="Times New Roman"/>
              </a:rPr>
              <a:t> κα</a:t>
            </a:r>
            <a:r>
              <a:rPr lang="en-US" sz="2400" dirty="0" err="1">
                <a:latin typeface="Times New Roman"/>
                <a:cs typeface="Times New Roman"/>
              </a:rPr>
              <a:t>λύτερη</a:t>
            </a:r>
            <a:r>
              <a:rPr lang="en-US" sz="2400" dirty="0">
                <a:latin typeface="Times New Roman"/>
                <a:cs typeface="Times New Roman"/>
              </a:rPr>
              <a:t> </a:t>
            </a:r>
            <a:r>
              <a:rPr lang="en-US" sz="2400" dirty="0" err="1">
                <a:latin typeface="Times New Roman"/>
                <a:cs typeface="Times New Roman"/>
              </a:rPr>
              <a:t>γρήγορες</a:t>
            </a:r>
            <a:r>
              <a:rPr lang="en-US" sz="2400" dirty="0">
                <a:latin typeface="Times New Roman"/>
                <a:cs typeface="Times New Roman"/>
              </a:rPr>
              <a:t> κατα</a:t>
            </a:r>
            <a:r>
              <a:rPr lang="en-US" sz="2400" dirty="0" err="1">
                <a:latin typeface="Times New Roman"/>
                <a:cs typeface="Times New Roman"/>
              </a:rPr>
              <a:t>γρ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φές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μί</a:t>
            </a:r>
            <a:r>
              <a:rPr lang="en-US" sz="2400" dirty="0">
                <a:latin typeface="Times New Roman"/>
                <a:cs typeface="Times New Roman"/>
              </a:rPr>
              <a:t>ας </a:t>
            </a:r>
            <a:r>
              <a:rPr lang="en-US" sz="2400" dirty="0" err="1">
                <a:latin typeface="Times New Roman"/>
                <a:cs typeface="Times New Roman"/>
              </a:rPr>
              <a:t>εκδοχής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ενός</a:t>
            </a:r>
            <a:r>
              <a:rPr lang="en-US" sz="2400" dirty="0">
                <a:latin typeface="Times New Roman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cs typeface="Times New Roman"/>
              </a:rPr>
              <a:t>οιήμ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τος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  <a:endParaRPr lang="en-US" dirty="0"/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Times New Roman"/>
              </a:rPr>
              <a:t> </a:t>
            </a:r>
            <a:r>
              <a:rPr lang="en-US" sz="2400" dirty="0" err="1">
                <a:latin typeface="Times New Roman"/>
                <a:cs typeface="Times New Roman"/>
              </a:rPr>
              <a:t>Εάν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έν</a:t>
            </a:r>
            <a:r>
              <a:rPr lang="en-US" sz="2400" dirty="0">
                <a:latin typeface="Times New Roman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cs typeface="Times New Roman"/>
              </a:rPr>
              <a:t>Κυκλικό</a:t>
            </a:r>
            <a:r>
              <a:rPr lang="en-US" sz="2400" dirty="0">
                <a:latin typeface="Times New Roman"/>
                <a:cs typeface="Times New Roman"/>
              </a:rPr>
              <a:t> απ</a:t>
            </a:r>
            <a:r>
              <a:rPr lang="en-US" sz="2400" dirty="0" err="1">
                <a:latin typeface="Times New Roman"/>
                <a:cs typeface="Times New Roman"/>
              </a:rPr>
              <a:t>όσ</a:t>
            </a:r>
            <a:r>
              <a:rPr lang="en-US" sz="2400" dirty="0">
                <a:latin typeface="Times New Roman"/>
                <a:cs typeface="Times New Roman"/>
              </a:rPr>
              <a:t>παμα φα</a:t>
            </a:r>
            <a:r>
              <a:rPr lang="en-US" sz="2400" dirty="0" err="1">
                <a:latin typeface="Times New Roman"/>
                <a:cs typeface="Times New Roman"/>
              </a:rPr>
              <a:t>ίνετ</a:t>
            </a:r>
            <a:r>
              <a:rPr lang="en-US" sz="2400" dirty="0">
                <a:latin typeface="Times New Roman"/>
                <a:cs typeface="Times New Roman"/>
              </a:rPr>
              <a:t>αι </a:t>
            </a:r>
            <a:r>
              <a:rPr lang="en-US" sz="2400" dirty="0" err="1">
                <a:latin typeface="Times New Roman"/>
                <a:cs typeface="Times New Roman"/>
              </a:rPr>
              <a:t>γλωσσολογικά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ύστερο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των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ομηρικών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τύ</a:t>
            </a:r>
            <a:r>
              <a:rPr lang="en-US" sz="2400" dirty="0">
                <a:latin typeface="Times New Roman"/>
                <a:cs typeface="Times New Roman"/>
              </a:rPr>
              <a:t>π</a:t>
            </a:r>
            <a:r>
              <a:rPr lang="en-US" sz="2400" dirty="0" err="1">
                <a:latin typeface="Times New Roman"/>
                <a:cs typeface="Times New Roman"/>
              </a:rPr>
              <a:t>ων</a:t>
            </a:r>
            <a:r>
              <a:rPr lang="en-US" sz="2400" dirty="0">
                <a:latin typeface="Times New Roman"/>
                <a:cs typeface="Times New Roman"/>
              </a:rPr>
              <a:t>, π</a:t>
            </a:r>
            <a:r>
              <a:rPr lang="en-US" sz="2400" dirty="0" err="1">
                <a:latin typeface="Times New Roman"/>
                <a:cs typeface="Times New Roman"/>
              </a:rPr>
              <a:t>οι</a:t>
            </a:r>
            <a:r>
              <a:rPr lang="en-US" sz="2400" dirty="0">
                <a:latin typeface="Times New Roman"/>
                <a:cs typeface="Times New Roman"/>
              </a:rPr>
              <a:t>α η </a:t>
            </a:r>
            <a:r>
              <a:rPr lang="en-US" sz="2400" dirty="0" err="1">
                <a:latin typeface="Times New Roman"/>
                <a:cs typeface="Times New Roman"/>
              </a:rPr>
              <a:t>σημ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σί</a:t>
            </a:r>
            <a:r>
              <a:rPr lang="en-US" sz="2400" dirty="0">
                <a:latin typeface="Times New Roman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cs typeface="Times New Roman"/>
              </a:rPr>
              <a:t>του</a:t>
            </a:r>
            <a:r>
              <a:rPr lang="en-US" sz="2400" dirty="0">
                <a:latin typeface="Times New Roman"/>
                <a:cs typeface="Times New Roman"/>
              </a:rPr>
              <a:t> φα</a:t>
            </a:r>
            <a:r>
              <a:rPr lang="en-US" sz="2400" dirty="0" err="1">
                <a:latin typeface="Times New Roman"/>
                <a:cs typeface="Times New Roman"/>
              </a:rPr>
              <a:t>ινομένου</a:t>
            </a:r>
            <a:r>
              <a:rPr lang="en-US" sz="2400" dirty="0">
                <a:latin typeface="Times New Roman"/>
                <a:cs typeface="Times New Roman"/>
              </a:rPr>
              <a:t>; 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Times New Roman"/>
              </a:rPr>
              <a:t> </a:t>
            </a:r>
            <a:r>
              <a:rPr lang="en-US" sz="2400" dirty="0" err="1">
                <a:latin typeface="Times New Roman"/>
                <a:cs typeface="Times New Roman"/>
              </a:rPr>
              <a:t>Δικ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ιολογείτ</a:t>
            </a:r>
            <a:r>
              <a:rPr lang="en-US" sz="2400" dirty="0">
                <a:latin typeface="Times New Roman"/>
                <a:cs typeface="Times New Roman"/>
              </a:rPr>
              <a:t>αι η </a:t>
            </a:r>
            <a:r>
              <a:rPr lang="en-US" sz="2400" i="1" dirty="0">
                <a:latin typeface="Times New Roman"/>
                <a:cs typeface="Times New Roman"/>
              </a:rPr>
              <a:t>απ</a:t>
            </a:r>
            <a:r>
              <a:rPr lang="en-US" sz="2400" i="1" dirty="0" err="1">
                <a:latin typeface="Times New Roman"/>
                <a:cs typeface="Times New Roman"/>
              </a:rPr>
              <a:t>εικόνιση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των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Κυκλικών</a:t>
            </a:r>
            <a:r>
              <a:rPr lang="en-US" sz="2400" dirty="0">
                <a:latin typeface="Times New Roman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cs typeface="Times New Roman"/>
              </a:rPr>
              <a:t>οημάτων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ως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δευτερογενή</a:t>
            </a:r>
            <a:r>
              <a:rPr lang="en-US" sz="2400" dirty="0">
                <a:latin typeface="Times New Roman"/>
                <a:cs typeface="Times New Roman"/>
              </a:rPr>
              <a:t> ή </a:t>
            </a:r>
            <a:r>
              <a:rPr lang="en-US" sz="2400" dirty="0" err="1">
                <a:latin typeface="Times New Roman"/>
                <a:cs typeface="Times New Roman"/>
              </a:rPr>
              <a:t>δεύτερης</a:t>
            </a:r>
            <a:r>
              <a:rPr lang="en-US" sz="2400" dirty="0">
                <a:latin typeface="Times New Roman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cs typeface="Times New Roman"/>
              </a:rPr>
              <a:t>οιότητ</a:t>
            </a:r>
            <a:r>
              <a:rPr lang="en-US" sz="2400" dirty="0">
                <a:latin typeface="Times New Roman"/>
                <a:cs typeface="Times New Roman"/>
              </a:rPr>
              <a:t>ας ή απ</a:t>
            </a:r>
            <a:r>
              <a:rPr lang="en-US" sz="2400" dirty="0" err="1">
                <a:latin typeface="Times New Roman"/>
                <a:cs typeface="Times New Roman"/>
              </a:rPr>
              <a:t>λά</a:t>
            </a:r>
            <a:r>
              <a:rPr lang="en-US" sz="2400" dirty="0">
                <a:latin typeface="Times New Roman"/>
                <a:cs typeface="Times New Roman"/>
              </a:rPr>
              <a:t> μα</a:t>
            </a:r>
            <a:r>
              <a:rPr lang="en-US" sz="2400" dirty="0" err="1">
                <a:latin typeface="Times New Roman"/>
                <a:cs typeface="Times New Roman"/>
              </a:rPr>
              <a:t>ρτυρεί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λε</a:t>
            </a:r>
            <a:r>
              <a:rPr lang="en-US" sz="2400" dirty="0">
                <a:latin typeface="Times New Roman"/>
                <a:cs typeface="Times New Roman"/>
              </a:rPr>
              <a:t>π</a:t>
            </a:r>
            <a:r>
              <a:rPr lang="en-US" sz="2400" dirty="0" err="1">
                <a:latin typeface="Times New Roman"/>
                <a:cs typeface="Times New Roman"/>
              </a:rPr>
              <a:t>τομέρειες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σχετικά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με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την</a:t>
            </a:r>
            <a:r>
              <a:rPr lang="en-US" sz="2400" dirty="0">
                <a:latin typeface="Times New Roman"/>
                <a:cs typeface="Times New Roman"/>
              </a:rPr>
              <a:t> '</a:t>
            </a:r>
            <a:r>
              <a:rPr lang="en-US" sz="2400" dirty="0" err="1">
                <a:latin typeface="Times New Roman"/>
                <a:cs typeface="Times New Roman"/>
              </a:rPr>
              <a:t>ιστορί</a:t>
            </a:r>
            <a:r>
              <a:rPr lang="en-US" sz="2400" dirty="0">
                <a:latin typeface="Times New Roman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cs typeface="Times New Roman"/>
              </a:rPr>
              <a:t>του</a:t>
            </a:r>
            <a:r>
              <a:rPr lang="en-US" sz="2400" dirty="0">
                <a:latin typeface="Times New Roman"/>
                <a:cs typeface="Times New Roman"/>
              </a:rPr>
              <a:t> βιβ</a:t>
            </a:r>
            <a:r>
              <a:rPr lang="en-US" sz="2400" dirty="0" err="1">
                <a:latin typeface="Times New Roman"/>
                <a:cs typeface="Times New Roman"/>
              </a:rPr>
              <a:t>λίου</a:t>
            </a:r>
            <a:r>
              <a:rPr lang="en-US" sz="2400" dirty="0">
                <a:latin typeface="Times New Roman"/>
                <a:cs typeface="Times New Roman"/>
              </a:rPr>
              <a:t>';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Times New Roman"/>
              </a:rPr>
              <a:t> (α</a:t>
            </a:r>
            <a:r>
              <a:rPr lang="en-US" sz="2400" dirty="0" err="1">
                <a:latin typeface="Times New Roman"/>
                <a:cs typeface="Times New Roman"/>
              </a:rPr>
              <a:t>φού</a:t>
            </a:r>
            <a:r>
              <a:rPr lang="en-US" sz="2400" dirty="0">
                <a:latin typeface="Times New Roman"/>
                <a:cs typeface="Times New Roman"/>
              </a:rPr>
              <a:t>) </a:t>
            </a:r>
            <a:r>
              <a:rPr lang="en-US" sz="2400" dirty="0" err="1">
                <a:latin typeface="Times New Roman"/>
                <a:cs typeface="Times New Roman"/>
              </a:rPr>
              <a:t>Μί</a:t>
            </a:r>
            <a:r>
              <a:rPr lang="en-US" sz="2400" dirty="0">
                <a:latin typeface="Times New Roman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cs typeface="Times New Roman"/>
              </a:rPr>
              <a:t>κειμενική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στ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θερο</a:t>
            </a:r>
            <a:r>
              <a:rPr lang="en-US" sz="2400" dirty="0">
                <a:latin typeface="Times New Roman"/>
                <a:cs typeface="Times New Roman"/>
              </a:rPr>
              <a:t>π</a:t>
            </a:r>
            <a:r>
              <a:rPr lang="en-US" sz="2400" dirty="0" err="1">
                <a:latin typeface="Times New Roman"/>
                <a:cs typeface="Times New Roman"/>
              </a:rPr>
              <a:t>οίηση</a:t>
            </a:r>
            <a:r>
              <a:rPr lang="en-US" sz="2400" dirty="0">
                <a:latin typeface="Times New Roman"/>
                <a:cs typeface="Times New Roman"/>
              </a:rPr>
              <a:t>, ή </a:t>
            </a:r>
            <a:r>
              <a:rPr lang="en-US" sz="2400" dirty="0" err="1">
                <a:latin typeface="Times New Roman"/>
                <a:cs typeface="Times New Roman"/>
              </a:rPr>
              <a:t>έν</a:t>
            </a:r>
            <a:r>
              <a:rPr lang="en-US" sz="2400" dirty="0">
                <a:latin typeface="Times New Roman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cs typeface="Times New Roman"/>
              </a:rPr>
              <a:t>ύστερης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γενιάς</a:t>
            </a:r>
            <a:r>
              <a:rPr lang="en-US" sz="2400" dirty="0">
                <a:latin typeface="Times New Roman"/>
                <a:cs typeface="Times New Roman"/>
              </a:rPr>
              <a:t> α</a:t>
            </a:r>
            <a:r>
              <a:rPr lang="en-US" sz="2400" dirty="0" err="1">
                <a:latin typeface="Times New Roman"/>
                <a:cs typeface="Times New Roman"/>
              </a:rPr>
              <a:t>ντίγρ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φο</a:t>
            </a:r>
            <a:r>
              <a:rPr lang="en-US" sz="2400" dirty="0">
                <a:latin typeface="Times New Roman"/>
                <a:cs typeface="Times New Roman"/>
              </a:rPr>
              <a:t>, θα μπ</a:t>
            </a:r>
            <a:r>
              <a:rPr lang="en-US" sz="2400" dirty="0" err="1">
                <a:latin typeface="Times New Roman"/>
                <a:cs typeface="Times New Roman"/>
              </a:rPr>
              <a:t>ορούσε</a:t>
            </a:r>
            <a:r>
              <a:rPr lang="en-US" sz="2400" dirty="0">
                <a:latin typeface="Times New Roman"/>
                <a:cs typeface="Times New Roman"/>
              </a:rPr>
              <a:t> να </a:t>
            </a:r>
            <a:r>
              <a:rPr lang="en-US" sz="2400" dirty="0" err="1">
                <a:latin typeface="Times New Roman"/>
                <a:cs typeface="Times New Roman"/>
              </a:rPr>
              <a:t>μην</a:t>
            </a:r>
            <a:r>
              <a:rPr lang="en-US" sz="2400" dirty="0">
                <a:latin typeface="Times New Roman"/>
                <a:cs typeface="Times New Roman"/>
              </a:rPr>
              <a:t> κα</a:t>
            </a:r>
            <a:r>
              <a:rPr lang="en-US" sz="2400" dirty="0" err="1">
                <a:latin typeface="Times New Roman"/>
                <a:cs typeface="Times New Roman"/>
              </a:rPr>
              <a:t>θρεφτίζει</a:t>
            </a:r>
            <a:r>
              <a:rPr lang="en-US" sz="2400" dirty="0">
                <a:latin typeface="Times New Roman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cs typeface="Times New Roman"/>
              </a:rPr>
              <a:t>ιστά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μί</a:t>
            </a:r>
            <a:r>
              <a:rPr lang="en-US" sz="2400" dirty="0">
                <a:latin typeface="Times New Roman"/>
                <a:cs typeface="Times New Roman"/>
              </a:rPr>
              <a:t>α π</a:t>
            </a:r>
            <a:r>
              <a:rPr lang="en-US" sz="2400" dirty="0" err="1">
                <a:latin typeface="Times New Roman"/>
                <a:cs typeface="Times New Roman"/>
              </a:rPr>
              <a:t>ρώιμη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εκδήλωση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ενός</a:t>
            </a:r>
            <a:r>
              <a:rPr lang="en-US" sz="2400" dirty="0">
                <a:latin typeface="Times New Roman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cs typeface="Times New Roman"/>
              </a:rPr>
              <a:t>οιήμ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τος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Times New Roman"/>
              </a:rPr>
              <a:t> </a:t>
            </a:r>
            <a:r>
              <a:rPr lang="en-US" sz="2400" dirty="0" err="1">
                <a:latin typeface="Times New Roman"/>
                <a:cs typeface="Times New Roman"/>
              </a:rPr>
              <a:t>Εάν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μί</a:t>
            </a:r>
            <a:r>
              <a:rPr lang="en-US" sz="2400" dirty="0">
                <a:latin typeface="Times New Roman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cs typeface="Times New Roman"/>
              </a:rPr>
              <a:t>εκδοχή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ενός</a:t>
            </a:r>
            <a:r>
              <a:rPr lang="en-US" sz="2400" dirty="0">
                <a:latin typeface="Times New Roman"/>
                <a:cs typeface="Times New Roman"/>
              </a:rPr>
              <a:t> έπ</a:t>
            </a:r>
            <a:r>
              <a:rPr lang="en-US" sz="2400" dirty="0" err="1">
                <a:latin typeface="Times New Roman"/>
                <a:cs typeface="Times New Roman"/>
              </a:rPr>
              <a:t>ους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είν</a:t>
            </a:r>
            <a:r>
              <a:rPr lang="en-US" sz="2400" dirty="0">
                <a:latin typeface="Times New Roman"/>
                <a:cs typeface="Times New Roman"/>
              </a:rPr>
              <a:t>αι </a:t>
            </a:r>
            <a:r>
              <a:rPr lang="en-US" sz="2400" dirty="0" err="1">
                <a:latin typeface="Times New Roman"/>
                <a:cs typeface="Times New Roman"/>
              </a:rPr>
              <a:t>κειμενικά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μετ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γενέστερη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μί</a:t>
            </a:r>
            <a:r>
              <a:rPr lang="en-US" sz="2400" dirty="0">
                <a:latin typeface="Times New Roman"/>
                <a:cs typeface="Times New Roman"/>
              </a:rPr>
              <a:t>ας </a:t>
            </a:r>
            <a:r>
              <a:rPr lang="en-US" sz="2400" dirty="0" err="1">
                <a:latin typeface="Times New Roman"/>
                <a:cs typeface="Times New Roman"/>
              </a:rPr>
              <a:t>εκδοχής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άλλου</a:t>
            </a:r>
            <a:r>
              <a:rPr lang="en-US" sz="2400" dirty="0">
                <a:latin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cs typeface="Times New Roman"/>
              </a:rPr>
              <a:t>ωστόσο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το</a:t>
            </a:r>
            <a:r>
              <a:rPr lang="en-US" sz="2400" dirty="0">
                <a:latin typeface="Times New Roman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cs typeface="Times New Roman"/>
              </a:rPr>
              <a:t>ρώτο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είν</a:t>
            </a:r>
            <a:r>
              <a:rPr lang="en-US" sz="2400" dirty="0">
                <a:latin typeface="Times New Roman"/>
                <a:cs typeface="Times New Roman"/>
              </a:rPr>
              <a:t>αι π</a:t>
            </a:r>
            <a:r>
              <a:rPr lang="en-US" sz="2400" dirty="0" err="1">
                <a:latin typeface="Times New Roman"/>
                <a:cs typeface="Times New Roman"/>
              </a:rPr>
              <a:t>ρογενέστερο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του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δεύτερου</a:t>
            </a:r>
            <a:r>
              <a:rPr lang="en-US" sz="2400" dirty="0">
                <a:latin typeface="Times New Roman"/>
                <a:cs typeface="Times New Roman"/>
              </a:rPr>
              <a:t>, η </a:t>
            </a:r>
            <a:r>
              <a:rPr lang="en-US" sz="2400" dirty="0" err="1">
                <a:latin typeface="Times New Roman"/>
                <a:cs typeface="Times New Roman"/>
              </a:rPr>
              <a:t>γλωσσολογική</a:t>
            </a:r>
            <a:r>
              <a:rPr lang="en-US" sz="2400" dirty="0">
                <a:latin typeface="Times New Roman"/>
                <a:cs typeface="Times New Roman"/>
              </a:rPr>
              <a:t> α</a:t>
            </a:r>
            <a:r>
              <a:rPr lang="en-US" sz="2400" dirty="0" err="1">
                <a:latin typeface="Times New Roman"/>
                <a:cs typeface="Times New Roman"/>
              </a:rPr>
              <a:t>νάλυση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γρήγορ</a:t>
            </a:r>
            <a:r>
              <a:rPr lang="en-US" sz="2400" dirty="0">
                <a:latin typeface="Times New Roman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cs typeface="Times New Roman"/>
              </a:rPr>
              <a:t>χάνει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την</a:t>
            </a:r>
            <a:r>
              <a:rPr lang="en-US" sz="2400" dirty="0">
                <a:latin typeface="Times New Roman"/>
                <a:cs typeface="Times New Roman"/>
              </a:rPr>
              <a:t> α</a:t>
            </a:r>
            <a:r>
              <a:rPr lang="en-US" sz="2400" dirty="0" err="1">
                <a:latin typeface="Times New Roman"/>
                <a:cs typeface="Times New Roman"/>
              </a:rPr>
              <a:t>ξί</a:t>
            </a:r>
            <a:r>
              <a:rPr lang="en-US" sz="2400" dirty="0">
                <a:latin typeface="Times New Roman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cs typeface="Times New Roman"/>
              </a:rPr>
              <a:t>της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0117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85BD5B-9B00-4F59-AC9C-CB1145BCF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20770"/>
            <a:ext cx="10131425" cy="1039324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Calibri Light"/>
              </a:rPr>
              <a:t>Διαλογοσ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1EF179-4EF6-43A3-A421-785358184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08822"/>
            <a:ext cx="10131425" cy="5331283"/>
          </a:xfrm>
        </p:spPr>
        <p:txBody>
          <a:bodyPr/>
          <a:lstStyle/>
          <a:p>
            <a:pPr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άντηση</a:t>
            </a:r>
            <a:r>
              <a:rPr lang="en-US" sz="2400" dirty="0">
                <a:latin typeface="Times New Roman"/>
                <a:cs typeface="Calibri" panose="020F0502020204030204"/>
              </a:rPr>
              <a:t> ο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ομηροκεντρικός</a:t>
            </a:r>
            <a:r>
              <a:rPr lang="en-US" sz="2400" dirty="0">
                <a:latin typeface="Times New Roman"/>
                <a:cs typeface="Calibri" panose="020F0502020204030204"/>
              </a:rPr>
              <a:t> ακα</a:t>
            </a:r>
            <a:r>
              <a:rPr lang="en-US" sz="2400" dirty="0" err="1">
                <a:latin typeface="Times New Roman"/>
                <a:cs typeface="Calibri" panose="020F0502020204030204"/>
              </a:rPr>
              <a:t>δημ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ϊκός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ντιτάσσει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ότι</a:t>
            </a:r>
            <a:r>
              <a:rPr lang="en-US" sz="2400" dirty="0">
                <a:latin typeface="Times New Roman"/>
                <a:cs typeface="Calibri" panose="020F0502020204030204"/>
              </a:rPr>
              <a:t> ο 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ερχομός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εγγρ</a:t>
            </a:r>
            <a:r>
              <a:rPr lang="en-US" sz="2400" dirty="0">
                <a:latin typeface="Times New Roman"/>
                <a:cs typeface="Calibri" panose="020F0502020204030204"/>
              </a:rPr>
              <a:t>αμα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τοσύνης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κρί</a:t>
            </a:r>
            <a:r>
              <a:rPr lang="en-US" sz="2400" dirty="0">
                <a:latin typeface="Times New Roman"/>
                <a:cs typeface="Calibri" panose="020F0502020204030204"/>
              </a:rPr>
              <a:t>β</a:t>
            </a:r>
            <a:r>
              <a:rPr lang="en-US" sz="2400" dirty="0" err="1">
                <a:latin typeface="Times New Roman"/>
                <a:cs typeface="Calibri" panose="020F0502020204030204"/>
              </a:rPr>
              <a:t>ει</a:t>
            </a:r>
            <a:r>
              <a:rPr lang="en-US" sz="2400" dirty="0">
                <a:latin typeface="Times New Roman"/>
                <a:cs typeface="Calibri" panose="020F0502020204030204"/>
              </a:rPr>
              <a:t>α κα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τέγρ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ψε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λογοτεχνική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ιστορί</a:t>
            </a:r>
            <a:r>
              <a:rPr lang="en-US" sz="2400" dirty="0">
                <a:latin typeface="Times New Roman"/>
                <a:cs typeface="Calibri" panose="020F0502020204030204"/>
              </a:rPr>
              <a:t>ας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ρώιμης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ρχ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ϊκής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οχής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 panose="020F0502020204030204"/>
              </a:rPr>
              <a:t>Ίσως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μέσω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υτής</a:t>
            </a:r>
            <a:r>
              <a:rPr lang="en-US" sz="2400" dirty="0">
                <a:latin typeface="Times New Roman"/>
                <a:cs typeface="Calibri" panose="020F0502020204030204"/>
              </a:rPr>
              <a:t> ο </a:t>
            </a:r>
            <a:r>
              <a:rPr lang="en-US" sz="2400" dirty="0" err="1">
                <a:latin typeface="Times New Roman"/>
                <a:cs typeface="Calibri" panose="020F0502020204030204"/>
              </a:rPr>
              <a:t>Όμηρος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ea typeface="+mn-lt"/>
                <a:cs typeface="+mn-lt"/>
              </a:rPr>
              <a:t>→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υψηλή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κα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λλιτεχνική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οιότητ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α.</a:t>
            </a:r>
          </a:p>
          <a:p>
            <a:pPr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 panose="020F0502020204030204"/>
              </a:rPr>
              <a:t>Αν</a:t>
            </a:r>
            <a:r>
              <a:rPr lang="en-US" sz="2400" dirty="0">
                <a:latin typeface="Times New Roman"/>
                <a:cs typeface="Calibri" panose="020F0502020204030204"/>
              </a:rPr>
              <a:t> η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εγγρ</a:t>
            </a:r>
            <a:r>
              <a:rPr lang="en-US" sz="2400" dirty="0">
                <a:latin typeface="Times New Roman"/>
                <a:cs typeface="Calibri" panose="020F0502020204030204"/>
              </a:rPr>
              <a:t>αμα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τοσύνη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γρήγορ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μόρφωσε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κουλτούρ</a:t>
            </a:r>
            <a:r>
              <a:rPr lang="en-US" sz="2400" dirty="0">
                <a:latin typeface="Times New Roman"/>
                <a:cs typeface="Calibri" panose="020F0502020204030204"/>
              </a:rPr>
              <a:t>α,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τότε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ίσως</a:t>
            </a:r>
            <a:r>
              <a:rPr lang="en-US" sz="2400" dirty="0">
                <a:latin typeface="Times New Roman"/>
                <a:cs typeface="Calibri" panose="020F0502020204030204"/>
              </a:rPr>
              <a:t> απα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ντάτ</a:t>
            </a:r>
            <a:r>
              <a:rPr lang="en-US" sz="2400" dirty="0">
                <a:latin typeface="Times New Roman"/>
                <a:cs typeface="Calibri" panose="020F0502020204030204"/>
              </a:rPr>
              <a:t>αι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ως</a:t>
            </a:r>
            <a:r>
              <a:rPr lang="en-US" sz="2400" dirty="0">
                <a:latin typeface="Times New Roman"/>
                <a:cs typeface="Calibri" panose="020F0502020204030204"/>
              </a:rPr>
              <a:t> Ι. και Ο. </a:t>
            </a:r>
            <a:r>
              <a:rPr lang="en-US" sz="2400" dirty="0" err="1">
                <a:latin typeface="Times New Roman"/>
                <a:cs typeface="Calibri" panose="020F0502020204030204"/>
              </a:rPr>
              <a:t>ώθησ</a:t>
            </a:r>
            <a:r>
              <a:rPr lang="en-US" sz="2400" dirty="0">
                <a:latin typeface="Times New Roman"/>
                <a:cs typeface="Calibri" panose="020F0502020204030204"/>
              </a:rPr>
              <a:t>αν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δημιουργί</a:t>
            </a:r>
            <a:r>
              <a:rPr lang="en-US" sz="2400" dirty="0">
                <a:latin typeface="Times New Roman"/>
                <a:cs typeface="Calibri" panose="020F0502020204030204"/>
              </a:rPr>
              <a:t>α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οιημάτων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γύρω</a:t>
            </a:r>
            <a:r>
              <a:rPr lang="en-US" sz="2400" dirty="0">
                <a:latin typeface="Times New Roman"/>
                <a:cs typeface="Calibri" panose="020F0502020204030204"/>
              </a:rPr>
              <a:t> από τα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ρώτ</a:t>
            </a:r>
            <a:r>
              <a:rPr lang="en-US" sz="2400" dirty="0">
                <a:latin typeface="Times New Roman"/>
                <a:cs typeface="Calibri" panose="020F0502020204030204"/>
              </a:rPr>
              <a:t>α.</a:t>
            </a:r>
          </a:p>
          <a:p>
            <a:pPr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 panose="020F0502020204030204"/>
              </a:rPr>
              <a:t>Οι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μετά-ομηρικοί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οιητές</a:t>
            </a:r>
            <a:r>
              <a:rPr lang="en-US" sz="2400" dirty="0">
                <a:latin typeface="Times New Roman"/>
                <a:cs typeface="Calibri" panose="020F0502020204030204"/>
              </a:rPr>
              <a:t>, παρα</a:t>
            </a:r>
            <a:r>
              <a:rPr lang="en-US" sz="2400" dirty="0" err="1">
                <a:latin typeface="Times New Roman"/>
                <a:cs typeface="Calibri" panose="020F0502020204030204"/>
              </a:rPr>
              <a:t>δόξως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χρησιμο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οιώντ</a:t>
            </a:r>
            <a:r>
              <a:rPr lang="en-US" sz="2400" dirty="0">
                <a:latin typeface="Times New Roman"/>
                <a:cs typeface="Calibri" panose="020F0502020204030204"/>
              </a:rPr>
              <a:t>ας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νέ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τεχνολογί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μίμηση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όχι</a:t>
            </a:r>
            <a:r>
              <a:rPr lang="en-US" sz="2400" dirty="0">
                <a:latin typeface="Times New Roman"/>
                <a:cs typeface="Calibri" panose="020F0502020204030204"/>
              </a:rPr>
              <a:t> κα</a:t>
            </a:r>
            <a:r>
              <a:rPr lang="en-US" sz="2400" dirty="0" err="1">
                <a:latin typeface="Times New Roman"/>
                <a:cs typeface="Calibri" panose="020F0502020204030204"/>
              </a:rPr>
              <a:t>ινοτομί</a:t>
            </a:r>
            <a:r>
              <a:rPr lang="en-US" sz="2400" dirty="0">
                <a:latin typeface="Times New Roman"/>
                <a:cs typeface="Calibri" panose="020F0502020204030204"/>
              </a:rPr>
              <a:t>α, θα μπ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ορούσ</a:t>
            </a:r>
            <a:r>
              <a:rPr lang="en-US" sz="2400" dirty="0">
                <a:latin typeface="Times New Roman"/>
                <a:cs typeface="Calibri" panose="020F0502020204030204"/>
              </a:rPr>
              <a:t>αν να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εκμετ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λλευτούν</a:t>
            </a:r>
            <a:r>
              <a:rPr lang="en-US" sz="2400" dirty="0">
                <a:latin typeface="Times New Roman"/>
                <a:cs typeface="Calibri" panose="020F0502020204030204"/>
              </a:rPr>
              <a:t> τα κατα</a:t>
            </a:r>
            <a:r>
              <a:rPr lang="en-US" sz="2400" dirty="0" err="1">
                <a:latin typeface="Times New Roman"/>
                <a:cs typeface="Calibri" panose="020F0502020204030204"/>
              </a:rPr>
              <a:t>γεγρ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μμέν</a:t>
            </a:r>
            <a:r>
              <a:rPr lang="en-US" sz="2400" dirty="0">
                <a:latin typeface="Times New Roman"/>
                <a:cs typeface="Calibri" panose="020F0502020204030204"/>
              </a:rPr>
              <a:t>α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θέσιμ</a:t>
            </a:r>
            <a:r>
              <a:rPr lang="en-US" sz="2400" dirty="0">
                <a:latin typeface="Times New Roman"/>
                <a:cs typeface="Calibri" panose="020F0502020204030204"/>
              </a:rPr>
              <a:t>α Ο.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κείμεν</a:t>
            </a:r>
            <a:r>
              <a:rPr lang="en-US" sz="2400" dirty="0">
                <a:latin typeface="Times New Roman"/>
                <a:cs typeface="Calibri" panose="020F0502020204030204"/>
              </a:rPr>
              <a:t>α.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Η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μον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δικότητ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Ο.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κειμένων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ίσως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εξηγείτ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υτόν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τρό</a:t>
            </a:r>
            <a:r>
              <a:rPr lang="en-US" sz="2400" dirty="0">
                <a:latin typeface="Times New Roman"/>
                <a:cs typeface="Calibri" panose="020F0502020204030204"/>
              </a:rPr>
              <a:t>πο.</a:t>
            </a:r>
          </a:p>
        </p:txBody>
      </p:sp>
    </p:spTree>
    <p:extLst>
      <p:ext uri="{BB962C8B-B14F-4D97-AF65-F5344CB8AC3E}">
        <p14:creationId xmlns:p14="http://schemas.microsoft.com/office/powerpoint/2010/main" val="567470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6C9FA1-0981-4C0D-BB70-A9291B37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92016"/>
            <a:ext cx="10131425" cy="93868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>
                <a:latin typeface="Times New Roman"/>
                <a:cs typeface="Times New Roman"/>
              </a:rPr>
              <a:t/>
            </a:r>
            <a:br>
              <a:rPr lang="en-US" sz="3200" dirty="0">
                <a:latin typeface="Times New Roman"/>
                <a:cs typeface="Times New Roman"/>
              </a:rPr>
            </a:br>
            <a:r>
              <a:rPr lang="en-US" sz="3200" dirty="0">
                <a:latin typeface="Times New Roman"/>
                <a:cs typeface="Times New Roman"/>
              </a:rPr>
              <a:t>ΔΙΑΛΟΓΟΣ</a:t>
            </a:r>
            <a:endParaRPr lang="en-US" sz="3200" dirty="0">
              <a:ea typeface="+mj-lt"/>
              <a:cs typeface="+mj-lt"/>
            </a:endParaRPr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CF2FAC-B8F5-4B54-9C99-219464FDA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64407"/>
            <a:ext cx="10131425" cy="5676340"/>
          </a:xfrm>
        </p:spPr>
        <p:txBody>
          <a:bodyPr/>
          <a:lstStyle/>
          <a:p>
            <a:pPr marL="342900" indent="-342900"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Η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ληθοφάνει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είν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άλλο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ζήτημ</a:t>
            </a:r>
            <a:r>
              <a:rPr lang="en-US" sz="2400" dirty="0">
                <a:latin typeface="Times New Roman"/>
                <a:cs typeface="Calibri" panose="020F0502020204030204"/>
              </a:rPr>
              <a:t>α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συστημ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τικός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ερευνητής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  <a:endParaRPr lang="en-US" dirty="0"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(π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ράγμ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</a:t>
            </a:r>
            <a:r>
              <a:rPr lang="en-US" sz="2400" dirty="0">
                <a:latin typeface="Times New Roman"/>
                <a:cs typeface="Calibri" panose="020F0502020204030204"/>
              </a:rPr>
              <a:t>)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Είν</a:t>
            </a:r>
            <a:r>
              <a:rPr lang="en-US" sz="2400" dirty="0">
                <a:latin typeface="Times New Roman"/>
                <a:cs typeface="Calibri" panose="020F0502020204030204"/>
              </a:rPr>
              <a:t>αι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ερίεργη</a:t>
            </a:r>
            <a:r>
              <a:rPr lang="en-US" sz="2400" dirty="0">
                <a:latin typeface="Times New Roman"/>
                <a:cs typeface="Calibri" panose="020F0502020204030204"/>
              </a:rPr>
              <a:t> η υπ</a:t>
            </a:r>
            <a:r>
              <a:rPr lang="en-US" sz="2400" dirty="0" err="1">
                <a:latin typeface="Times New Roman"/>
                <a:cs typeface="Calibri" panose="020F0502020204030204"/>
              </a:rPr>
              <a:t>όθεση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της</a:t>
            </a:r>
            <a:r>
              <a:rPr lang="en-US" sz="2400" dirty="0">
                <a:latin typeface="Times New Roman"/>
                <a:cs typeface="Calibri" panose="020F0502020204030204"/>
              </a:rPr>
              <a:t> Ο.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κυρι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ρχί</a:t>
            </a:r>
            <a:r>
              <a:rPr lang="en-US" sz="2400" dirty="0">
                <a:latin typeface="Times New Roman"/>
                <a:cs typeface="Calibri" panose="020F0502020204030204"/>
              </a:rPr>
              <a:t>ας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ρώιμοι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λλιτέχνες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ενδι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φέρθηκ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αν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ερισσότερο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γι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κυκλικό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γι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ο.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εριεχόμενο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Υπ</a:t>
            </a:r>
            <a:r>
              <a:rPr lang="en-US" sz="2400" dirty="0" err="1">
                <a:latin typeface="Times New Roman"/>
                <a:cs typeface="Calibri" panose="020F0502020204030204"/>
              </a:rPr>
              <a:t>ήρξε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δηλ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δή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σίγουρ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ενδι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φέρον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ιστορίες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ου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φηγούντ</a:t>
            </a:r>
            <a:r>
              <a:rPr lang="en-US" sz="2400" dirty="0">
                <a:latin typeface="Times New Roman"/>
                <a:cs typeface="Calibri" panose="020F0502020204030204"/>
              </a:rPr>
              <a:t>αι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όχι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ιρροή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ίδιων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οιημάτων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Αν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τελικά</a:t>
            </a:r>
            <a:r>
              <a:rPr lang="en-US" sz="2400" dirty="0">
                <a:latin typeface="Times New Roman"/>
                <a:cs typeface="Calibri" panose="020F0502020204030204"/>
              </a:rPr>
              <a:t> τα Ο.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κείμεν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έγιν</a:t>
            </a:r>
            <a:r>
              <a:rPr lang="en-US" sz="2400" dirty="0">
                <a:latin typeface="Times New Roman"/>
                <a:cs typeface="Calibri" panose="020F0502020204030204"/>
              </a:rPr>
              <a:t>αν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κεντρικά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ελληνική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κουλτούρ</a:t>
            </a:r>
            <a:r>
              <a:rPr lang="en-US" sz="2400" dirty="0">
                <a:latin typeface="Times New Roman"/>
                <a:cs typeface="Calibri" panose="020F0502020204030204"/>
              </a:rPr>
              <a:t>α, η κατα</a:t>
            </a:r>
            <a:r>
              <a:rPr lang="en-US" sz="2400" dirty="0" err="1">
                <a:latin typeface="Times New Roman"/>
                <a:cs typeface="Calibri" panose="020F0502020204030204"/>
              </a:rPr>
              <a:t>γρ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Κυκλικών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οιημάτων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είχε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ως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έν</a:t>
            </a:r>
            <a:r>
              <a:rPr lang="en-US" sz="2400" dirty="0">
                <a:latin typeface="Times New Roman"/>
                <a:cs typeface="Calibri" panose="020F0502020204030204"/>
              </a:rPr>
              <a:t>α βα</a:t>
            </a:r>
            <a:r>
              <a:rPr lang="en-US" sz="2400" dirty="0" err="1">
                <a:latin typeface="Times New Roman"/>
                <a:cs typeface="Calibri" panose="020F0502020204030204"/>
              </a:rPr>
              <a:t>θμό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κά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</a:t>
            </a:r>
            <a:r>
              <a:rPr lang="en-US" sz="2400" dirty="0">
                <a:latin typeface="Times New Roman"/>
                <a:cs typeface="Calibri" panose="020F0502020204030204"/>
              </a:rPr>
              <a:t>α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ιρροή</a:t>
            </a:r>
            <a:r>
              <a:rPr lang="en-US" sz="2400" dirty="0">
                <a:latin typeface="Times New Roman"/>
                <a:cs typeface="Calibri" panose="020F0502020204030204"/>
              </a:rPr>
              <a:t> κα</a:t>
            </a:r>
            <a:r>
              <a:rPr lang="en-US" sz="2400" dirty="0" err="1">
                <a:latin typeface="Times New Roman"/>
                <a:cs typeface="Calibri" panose="020F0502020204030204"/>
              </a:rPr>
              <a:t>θώς</a:t>
            </a:r>
            <a:r>
              <a:rPr lang="en-US" sz="2400" dirty="0">
                <a:latin typeface="Times New Roman"/>
                <a:cs typeface="Calibri" panose="020F0502020204030204"/>
              </a:rPr>
              <a:t> η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ική</a:t>
            </a:r>
            <a:r>
              <a:rPr lang="en-US" sz="2400" dirty="0">
                <a:latin typeface="Times New Roman"/>
                <a:cs typeface="Calibri" panose="020F0502020204030204"/>
              </a:rPr>
              <a:t> 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ράδοση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έφθινε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Πού</a:t>
            </a:r>
            <a:r>
              <a:rPr lang="en-US" sz="2400" dirty="0">
                <a:latin typeface="Times New Roman"/>
                <a:cs typeface="Calibri" panose="020F0502020204030204"/>
              </a:rPr>
              <a:t> και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όσο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συχνά</a:t>
            </a:r>
            <a:r>
              <a:rPr lang="en-US" sz="2400" dirty="0">
                <a:latin typeface="Times New Roman"/>
                <a:cs typeface="Calibri" panose="020F0502020204030204"/>
              </a:rPr>
              <a:t> 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ρουσιάστηκ</a:t>
            </a:r>
            <a:r>
              <a:rPr lang="en-US" sz="2400" dirty="0">
                <a:latin typeface="Times New Roman"/>
                <a:cs typeface="Calibri" panose="020F0502020204030204"/>
              </a:rPr>
              <a:t>αν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ύστερη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ρχ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ϊκή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ερίοδο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δεν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είν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ξεκάθ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λλά</a:t>
            </a:r>
            <a:r>
              <a:rPr lang="en-US" sz="2400" dirty="0">
                <a:latin typeface="Times New Roman"/>
                <a:cs typeface="Calibri" panose="020F0502020204030204"/>
              </a:rPr>
              <a:t> υπ</a:t>
            </a:r>
            <a:r>
              <a:rPr lang="en-US" sz="2400" dirty="0" err="1">
                <a:latin typeface="Times New Roman"/>
                <a:cs typeface="Calibri" panose="020F0502020204030204"/>
              </a:rPr>
              <a:t>ήρξ</a:t>
            </a:r>
            <a:r>
              <a:rPr lang="en-US" sz="2400" dirty="0">
                <a:latin typeface="Times New Roman"/>
                <a:cs typeface="Calibri" panose="020F0502020204030204"/>
              </a:rPr>
              <a:t>αν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σημ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ντικά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έγγρ</a:t>
            </a:r>
            <a:r>
              <a:rPr lang="en-US" sz="2400" dirty="0">
                <a:latin typeface="Times New Roman"/>
                <a:cs typeface="Calibri" panose="020F0502020204030204"/>
              </a:rPr>
              <a:t>αφα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κλ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σικούς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δρ</a:t>
            </a:r>
            <a:r>
              <a:rPr lang="en-US" sz="2400" dirty="0">
                <a:latin typeface="Times New Roman"/>
                <a:cs typeface="Calibri" panose="020F0502020204030204"/>
              </a:rPr>
              <a:t>αμα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τουργούς</a:t>
            </a:r>
            <a:r>
              <a:rPr lang="en-US" sz="2400" dirty="0">
                <a:latin typeface="Times New Roman"/>
                <a:cs typeface="Calibri" panose="020F0502020204030204"/>
              </a:rPr>
              <a:t> και κα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λλιτέχνες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algn="just"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0043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8D006A-337D-4567-8B97-0BB8D2FFB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3261"/>
            <a:ext cx="10131425" cy="103932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a typeface="+mj-lt"/>
                <a:cs typeface="+mj-lt"/>
              </a:rPr>
              <a:t/>
            </a:r>
            <a:br>
              <a:rPr lang="en-US" dirty="0">
                <a:ea typeface="+mj-lt"/>
                <a:cs typeface="+mj-lt"/>
              </a:rPr>
            </a:br>
            <a:r>
              <a:rPr lang="en-US">
                <a:latin typeface="Times New Roman"/>
                <a:cs typeface="Times New Roman"/>
              </a:rPr>
              <a:t>ΔΙΑΛΟΓΟΣ</a:t>
            </a:r>
            <a:endParaRPr lang="en-US">
              <a:latin typeface="Times New Roman"/>
              <a:ea typeface="+mj-lt"/>
              <a:cs typeface="+mj-lt"/>
            </a:endParaRPr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9CDA18-0BBB-465C-BFFB-D567CC629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93162"/>
            <a:ext cx="10131425" cy="5546943"/>
          </a:xfrm>
        </p:spPr>
        <p:txBody>
          <a:bodyPr/>
          <a:lstStyle/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Ομηροκεντρικός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ερευνητής</a:t>
            </a: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 </a:t>
            </a: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Είν</a:t>
            </a:r>
            <a:r>
              <a:rPr lang="en-US" sz="2400" dirty="0">
                <a:latin typeface="Times New Roman"/>
                <a:cs typeface="Calibri"/>
              </a:rPr>
              <a:t>αι </a:t>
            </a:r>
            <a:r>
              <a:rPr lang="en-US" sz="2400" dirty="0" err="1">
                <a:latin typeface="Times New Roman"/>
                <a:cs typeface="Calibri"/>
              </a:rPr>
              <a:t>ήδη</a:t>
            </a:r>
            <a:r>
              <a:rPr lang="en-US" sz="2400" dirty="0">
                <a:latin typeface="Times New Roman"/>
                <a:cs typeface="Calibri"/>
              </a:rPr>
              <a:t> ανα</a:t>
            </a:r>
            <a:r>
              <a:rPr lang="en-US" sz="2400" dirty="0" err="1">
                <a:latin typeface="Times New Roman"/>
                <a:cs typeface="Calibri"/>
              </a:rPr>
              <a:t>γνωρισμένο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το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ότι</a:t>
            </a:r>
            <a:r>
              <a:rPr lang="en-US" sz="2400" dirty="0">
                <a:latin typeface="Times New Roman"/>
                <a:cs typeface="Calibri"/>
              </a:rPr>
              <a:t> ο </a:t>
            </a:r>
            <a:r>
              <a:rPr lang="en-US" sz="2400" dirty="0" err="1">
                <a:latin typeface="Times New Roman"/>
                <a:cs typeface="Calibri"/>
              </a:rPr>
              <a:t>Κύκλος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γονιμο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οίησε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ιο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τυχερούς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τρό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ους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έκφρ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σης</a:t>
            </a:r>
            <a:r>
              <a:rPr lang="en-US" sz="2400" dirty="0">
                <a:latin typeface="Times New Roman"/>
                <a:cs typeface="Calibri"/>
              </a:rPr>
              <a:t>.</a:t>
            </a:r>
            <a:endParaRPr lang="en-US" dirty="0"/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Συστημ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τικός</a:t>
            </a: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 η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συνεχιζόμενη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ρουσί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κυκλικού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μύθου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λογοτεχνική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και κα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λλιτεχνική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ράδοση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θέτει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υπό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μφισ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β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ήτηση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ιδέ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συντρι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τικής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ομηρικής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κυρι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ρχί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ας.</a:t>
            </a:r>
            <a:endParaRPr lang="en-US" sz="2400" dirty="0">
              <a:latin typeface="Times New Roman"/>
              <a:cs typeface="Calibri"/>
            </a:endParaRP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Ομηροκεντρικός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ερευνητής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 →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όλ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εριφερει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κές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μα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ρτυρίες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σύγκριση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συνεχή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ομηρική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επ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ιρροή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  <a:endParaRPr lang="en-US" sz="2400" dirty="0">
              <a:latin typeface="Times New Roman"/>
              <a:ea typeface="+mn-lt"/>
              <a:cs typeface="Calibri"/>
            </a:endParaRP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Calibri"/>
              </a:rPr>
              <a:t> Η παραπ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άνω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συζήτηση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φυσικά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είν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αι υπ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οθετική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Calibri"/>
              </a:rPr>
              <a:t> Η απ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λή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φοσίωση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σε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έν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α από τα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δύο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μοντέλ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είν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αι σπ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άνι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α.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Calibri"/>
              </a:rPr>
              <a:t>  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Έν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εξ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ιρετικό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πα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ράδειγμ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είν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αι η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σχολή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της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Νεο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-α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νάλυσης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.</a:t>
            </a:r>
          </a:p>
          <a:p>
            <a:pPr>
              <a:buFont typeface="Wingdings"/>
              <a:buChar char="ü"/>
            </a:pPr>
            <a:endParaRPr lang="en-US" dirty="0">
              <a:latin typeface="Calibri"/>
              <a:ea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6072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25DC09-85B2-4375-9338-A9E276E3E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20770"/>
            <a:ext cx="10131425" cy="996193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Calibri Light"/>
              </a:rPr>
              <a:t>ΝΕΟ-ΑΝΑΛΥΣΗ</a:t>
            </a:r>
            <a:endParaRPr lang="en-US" sz="3200">
              <a:latin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B91C6F-2F1F-42D7-9FDB-1AA5DA92F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933" y="1265048"/>
            <a:ext cx="10131425" cy="5475057"/>
          </a:xfrm>
        </p:spPr>
        <p:txBody>
          <a:bodyPr/>
          <a:lstStyle/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Οι Νεο-αναλυτές υποστηρίζουν ότι τα Ο. ποιήματα, και κυρίως η Ιλιάδα, έχουν επηρεαστεί απο κυκλικό στίχο. </a:t>
            </a:r>
          </a:p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Ενίοτε έχει προταθεί ότι συγκεκριμένα ποιήματα προηγούνται της Ιλιάδας. </a:t>
            </a:r>
          </a:p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Όμως, πιο συχνά γίνεται λόγος για κυκλικά πρότυπα, γραπτά ή προφορικά.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Σε κάθε περίπτωση, μεθοδολογικά γίνεται επιμελώς συγκέντρωση των στοιχείων που επιβίωσαν, και αυτά υποστηρίζονται από κυκλικό περιεχόμενο στην λογοτεχνική και καλλιτεχνική παράδοση, ώστε να αναγνωριστούν κυκλικά μοτίβα στα Ο. κείμενα. 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>
                <a:latin typeface="Times New Roman"/>
                <a:cs typeface="Calibri" panose="020F0502020204030204"/>
              </a:rPr>
              <a:t>Σχολή Ανάλυσης </a:t>
            </a:r>
            <a:r>
              <a:rPr lang="en-US" sz="2400">
                <a:latin typeface="Times New Roman"/>
                <a:ea typeface="+mn-lt"/>
                <a:cs typeface="+mn-lt"/>
              </a:rPr>
              <a:t>→ ξεκάθαρες 'αναποδιές' στη λογική ή την ροή των Ο. κειμένων είναι απόδειξη συνθετικής υποχρέωσης.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Νεο-ανάλυση → ακολουθεί την σχολή Αντί- Ανάλυσης →  Ι. και Ο. καλλιτεχνικά ενοποιημένα. </a:t>
            </a:r>
            <a:endParaRPr lang="en-US" sz="2400">
              <a:latin typeface="Times New Roman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1879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C7411E-2FE9-47CA-B3BA-3EEDB3709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3261"/>
            <a:ext cx="10131425" cy="981814"/>
          </a:xfrm>
        </p:spPr>
        <p:txBody>
          <a:bodyPr/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ΝΕΟ-ΑΝΑΛΥΣΗ</a:t>
            </a:r>
            <a:endParaRPr lang="en-US" sz="3200">
              <a:latin typeface="Times New Roman"/>
              <a:ea typeface="+mj-lt"/>
              <a:cs typeface="+mj-lt"/>
            </a:endParaRPr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3F780F-842B-482C-A2D6-E60D57AC4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049388"/>
            <a:ext cx="10131425" cy="5618831"/>
          </a:xfrm>
        </p:spPr>
        <p:txBody>
          <a:bodyPr>
            <a:normAutofit/>
          </a:bodyPr>
          <a:lstStyle/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Τα 'π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</a:t>
            </a:r>
            <a:r>
              <a:rPr lang="en-US" sz="2400" dirty="0">
                <a:latin typeface="Times New Roman"/>
                <a:cs typeface="Calibri" panose="020F0502020204030204"/>
              </a:rPr>
              <a:t>β</a:t>
            </a:r>
            <a:r>
              <a:rPr lang="en-US" sz="2400" dirty="0" err="1">
                <a:latin typeface="Times New Roman"/>
                <a:cs typeface="Calibri" panose="020F0502020204030204"/>
              </a:rPr>
              <a:t>λήμ</a:t>
            </a:r>
            <a:r>
              <a:rPr lang="en-US" sz="2400" dirty="0">
                <a:latin typeface="Times New Roman"/>
                <a:cs typeface="Calibri" panose="020F0502020204030204"/>
              </a:rPr>
              <a:t>ατα'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ισημ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ίνοντ</a:t>
            </a:r>
            <a:r>
              <a:rPr lang="en-US" sz="2400" dirty="0">
                <a:latin typeface="Times New Roman"/>
                <a:cs typeface="Calibri" panose="020F0502020204030204"/>
              </a:rPr>
              <a:t>αι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 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λλά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είν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αι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σήμ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μπ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ροστά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στην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δεξιοτεχνική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μετ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μόρφωση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κυκλικού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υλικού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από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Όμηρο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 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Συμ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τικά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τα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δύο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μοντέλ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συνδυάζοντ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αι 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 →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συγκέντρωση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στοιχείων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μέσω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της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συστημ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τικής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έρευν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ας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γι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την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εξυ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ηρέτηση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της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ιδεολογί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ας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των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ομηροκεντρικών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Times New Roman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Οι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πρα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γμ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τικές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ανακατα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σκευές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δι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φέρουν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κα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τά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ολύ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Times New Roman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Έλλειψη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απ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οδείξεων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και ανα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ξιο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ιστί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α α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υτών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ου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έχουμε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δύσκολο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έργο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έρευν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ας.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Calibri"/>
              </a:rPr>
              <a:t> Υπό α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μφισ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β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ήτηση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το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οιος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τα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έγρ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ψε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και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το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ότε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Calibri"/>
              </a:rPr>
              <a:t> 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Έλλειψη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σιγουριάς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κόμ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α και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ως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ρος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το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οι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α α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νήκουν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στον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Κύκλο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και π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ως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Calibri"/>
              </a:rPr>
              <a:t>ονομάζοντ</a:t>
            </a:r>
            <a:r>
              <a:rPr lang="en-US" sz="2400" dirty="0">
                <a:latin typeface="Times New Roman"/>
                <a:ea typeface="+mn-lt"/>
                <a:cs typeface="Calibri"/>
              </a:rPr>
              <a:t>αι. </a:t>
            </a: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ea typeface="+mn-lt"/>
              <a:cs typeface="Calibri"/>
            </a:endParaRPr>
          </a:p>
          <a:p>
            <a:pPr marL="0" indent="0">
              <a:buNone/>
            </a:pPr>
            <a:endParaRPr lang="en-US" sz="2400" dirty="0">
              <a:latin typeface="Times New Roman"/>
              <a:ea typeface="+mn-lt"/>
              <a:cs typeface="Calibri"/>
            </a:endParaRP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ea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6925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5EB3F2-466E-4672-8961-CA6F8C9A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751"/>
            <a:ext cx="10131425" cy="1053701"/>
          </a:xfrm>
        </p:spPr>
        <p:txBody>
          <a:bodyPr/>
          <a:lstStyle/>
          <a:p>
            <a:pPr algn="ctr"/>
            <a:r>
              <a:rPr lang="en-US" sz="3200" dirty="0">
                <a:latin typeface="Times New Roman"/>
                <a:cs typeface="Calibri Light"/>
              </a:rPr>
              <a:t>ΟΙ ΠΗΓΕΣ</a:t>
            </a:r>
            <a:r>
              <a:rPr lang="en-US" sz="3200">
                <a:latin typeface="Times New Roman"/>
                <a:cs typeface="Calibri Light"/>
              </a:rPr>
              <a:t> ΜΑΣ: πΕΡΙΛΗΨΕΙΣ</a:t>
            </a:r>
            <a:endParaRPr lang="en-US" sz="320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FB535A-9691-4E7B-9DF9-E84A58D68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93805"/>
            <a:ext cx="10131425" cy="5446300"/>
          </a:xfrm>
        </p:spPr>
        <p:txBody>
          <a:bodyPr>
            <a:normAutofit lnSpcReduction="10000"/>
          </a:bodyPr>
          <a:lstStyle/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Η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ιο</a:t>
            </a:r>
            <a:r>
              <a:rPr lang="en-US" sz="2400" dirty="0">
                <a:latin typeface="Times New Roman"/>
                <a:cs typeface="Calibri" panose="020F0502020204030204"/>
              </a:rPr>
              <a:t> κατα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ιστική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ηγή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 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Πρόκλου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ερίληψη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Δεν</a:t>
            </a:r>
            <a:r>
              <a:rPr lang="en-US" sz="2400" dirty="0">
                <a:latin typeface="Times New Roman"/>
                <a:cs typeface="Calibri" panose="020F0502020204030204"/>
              </a:rPr>
              <a:t> β</a:t>
            </a:r>
            <a:r>
              <a:rPr lang="en-US" sz="2400" dirty="0" err="1">
                <a:latin typeface="Times New Roman"/>
                <a:cs typeface="Calibri" panose="020F0502020204030204"/>
              </a:rPr>
              <a:t>ρίσκετ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διάθεση</a:t>
            </a:r>
            <a:r>
              <a:rPr lang="en-US" sz="2400" dirty="0">
                <a:latin typeface="Times New Roman"/>
                <a:cs typeface="Calibri" panose="020F0502020204030204"/>
              </a:rPr>
              <a:t> μας από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ίδιο</a:t>
            </a:r>
            <a:r>
              <a:rPr lang="en-US" sz="2400" dirty="0">
                <a:latin typeface="Times New Roman"/>
                <a:cs typeface="Calibri" panose="020F0502020204030204"/>
              </a:rPr>
              <a:t> (π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οιος</a:t>
            </a:r>
            <a:r>
              <a:rPr lang="en-US" sz="2400" dirty="0">
                <a:latin typeface="Times New Roman"/>
                <a:cs typeface="Calibri" panose="020F0502020204030204"/>
              </a:rPr>
              <a:t> και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ότε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έγρ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ψε</a:t>
            </a:r>
            <a:r>
              <a:rPr lang="en-US" sz="2400" dirty="0">
                <a:latin typeface="Times New Roman"/>
                <a:cs typeface="Calibri" panose="020F0502020204030204"/>
              </a:rPr>
              <a:t> υπό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μφισ</a:t>
            </a:r>
            <a:r>
              <a:rPr lang="en-US" sz="2400" dirty="0">
                <a:latin typeface="Times New Roman"/>
                <a:cs typeface="Calibri" panose="020F0502020204030204"/>
              </a:rPr>
              <a:t>β</a:t>
            </a:r>
            <a:r>
              <a:rPr lang="en-US" sz="2400" dirty="0" err="1">
                <a:latin typeface="Times New Roman"/>
                <a:cs typeface="Calibri" panose="020F0502020204030204"/>
              </a:rPr>
              <a:t>ήτηση</a:t>
            </a:r>
            <a:r>
              <a:rPr lang="en-US" sz="2400" dirty="0">
                <a:latin typeface="Times New Roman"/>
                <a:cs typeface="Calibri" panose="020F0502020204030204"/>
              </a:rPr>
              <a:t>).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εριλήψεις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τις</a:t>
            </a:r>
            <a:r>
              <a:rPr lang="en-US" sz="2400" dirty="0">
                <a:latin typeface="Times New Roman"/>
                <a:cs typeface="Calibri" panose="020F0502020204030204"/>
              </a:rPr>
              <a:t> ανα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κτούμε</a:t>
            </a:r>
            <a:r>
              <a:rPr lang="en-US" sz="2400" dirty="0">
                <a:latin typeface="Times New Roman"/>
                <a:cs typeface="Calibri" panose="020F0502020204030204"/>
              </a:rPr>
              <a:t> από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χειρόγρ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φη</a:t>
            </a:r>
            <a:r>
              <a:rPr lang="en-US" sz="2400" dirty="0">
                <a:latin typeface="Times New Roman"/>
                <a:cs typeface="Calibri" panose="020F0502020204030204"/>
              </a:rPr>
              <a:t> 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ράδοση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Ιλιάδ</a:t>
            </a:r>
            <a:r>
              <a:rPr lang="en-US" sz="2400" dirty="0">
                <a:latin typeface="Times New Roman"/>
                <a:cs typeface="Calibri" panose="020F0502020204030204"/>
              </a:rPr>
              <a:t>ας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 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ομηροκεντρικός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ρόλος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Venetus</a:t>
            </a:r>
            <a:r>
              <a:rPr lang="en-US" sz="2400" dirty="0">
                <a:latin typeface="Times New Roman"/>
                <a:cs typeface="Calibri" panose="020F0502020204030204"/>
              </a:rPr>
              <a:t> A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 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εριλήψεις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Αιθιο</a:t>
            </a:r>
            <a:r>
              <a:rPr lang="en-US" sz="2400" i="1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ίδ</a:t>
            </a:r>
            <a:r>
              <a:rPr lang="en-US" sz="2400" i="1" dirty="0">
                <a:latin typeface="Times New Roman"/>
                <a:ea typeface="+mn-lt"/>
                <a:cs typeface="+mn-lt"/>
              </a:rPr>
              <a:t>ας,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Μικράς</a:t>
            </a:r>
            <a:r>
              <a:rPr lang="en-US" sz="2400" i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Ιλιάδ</a:t>
            </a:r>
            <a:r>
              <a:rPr lang="en-US" sz="2400" i="1" dirty="0">
                <a:latin typeface="Times New Roman"/>
                <a:ea typeface="+mn-lt"/>
                <a:cs typeface="+mn-lt"/>
              </a:rPr>
              <a:t>ας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, 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Ιλίου</a:t>
            </a:r>
            <a:r>
              <a:rPr lang="en-US" sz="2400" i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Πέρσεως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, 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Τηλεγονί</a:t>
            </a:r>
            <a:r>
              <a:rPr lang="en-US" sz="2400" i="1" dirty="0">
                <a:latin typeface="Times New Roman"/>
                <a:ea typeface="+mn-lt"/>
                <a:cs typeface="+mn-lt"/>
              </a:rPr>
              <a:t>ας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, 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Νόστων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Κυ</a:t>
            </a:r>
            <a:r>
              <a:rPr lang="en-US" sz="2400" i="1" dirty="0">
                <a:latin typeface="Times New Roman"/>
                <a:cs typeface="Calibri" panose="020F0502020204030204"/>
              </a:rPr>
              <a:t>π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ρίων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άλλ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χειρόγρ</a:t>
            </a:r>
            <a:r>
              <a:rPr lang="en-US" sz="2400" dirty="0">
                <a:latin typeface="Times New Roman"/>
                <a:cs typeface="Calibri" panose="020F0502020204030204"/>
              </a:rPr>
              <a:t>αφα.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Φώτιος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ληροφορίες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γι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συνολικό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συγγρ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φικό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εγχείρημ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Πρόκλου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Times New Roman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Φώτιος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 → π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εδίο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Κύκλου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: από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τις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ρχές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του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κόσμου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μέχρι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το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τέλος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του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Οδυσσέ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α.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Times New Roman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Φώτιος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 →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σύμφων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με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Πρόκλο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, η επ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οχή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του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δι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τηρεί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τα έπη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όχι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γι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την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ξί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τους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λλά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γι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το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μυθολογικό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εριεχόμενο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(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ομηροκεντρική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ντιμετώ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Times New Roman"/>
              </a:rPr>
              <a:t>ιση</a:t>
            </a:r>
            <a:r>
              <a:rPr lang="en-US" sz="2400" dirty="0">
                <a:latin typeface="Times New Roman"/>
                <a:ea typeface="+mn-lt"/>
                <a:cs typeface="Times New Roman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67308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19E339-817F-4C22-8B16-F9D6A921B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20770"/>
            <a:ext cx="10131425" cy="881173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ΟΙ ΠΗΓΕΣ ΜΑΣ: ΠΕΡΙΛΗΨΕΙΣ</a:t>
            </a:r>
            <a:endParaRPr lang="en-US" sz="3200"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E78C47-0464-413B-B3D9-885B8E971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21917"/>
            <a:ext cx="10131425" cy="5518188"/>
          </a:xfrm>
        </p:spPr>
        <p:txBody>
          <a:bodyPr/>
          <a:lstStyle/>
          <a:p>
            <a:pPr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 panose="020F0502020204030204"/>
              </a:rPr>
              <a:t>Ομοιότητ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τύ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ωσης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ξύ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Πρόκλου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Ψευδο</a:t>
            </a:r>
            <a:r>
              <a:rPr lang="en-US" sz="2400" dirty="0">
                <a:latin typeface="Times New Roman"/>
                <a:cs typeface="Calibri" panose="020F0502020204030204"/>
              </a:rPr>
              <a:t>-Απ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ολλόδωρου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στην</a:t>
            </a:r>
            <a:r>
              <a:rPr lang="en-US" sz="2400" dirty="0">
                <a:latin typeface="Times New Roman"/>
                <a:cs typeface="Calibri" panose="020F0502020204030204"/>
              </a:rPr>
              <a:t> κατα</a:t>
            </a:r>
            <a:r>
              <a:rPr lang="en-US" sz="2400" dirty="0" err="1">
                <a:latin typeface="Times New Roman"/>
                <a:cs typeface="Calibri" panose="020F0502020204030204"/>
              </a:rPr>
              <a:t>γρ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Τρωικού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Πολέμου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λε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τομέρειες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δεύτερου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ίσως</a:t>
            </a:r>
            <a:r>
              <a:rPr lang="en-US" sz="2400" dirty="0">
                <a:latin typeface="Times New Roman"/>
                <a:cs typeface="Calibri" panose="020F0502020204030204"/>
              </a:rPr>
              <a:t> επιπ</a:t>
            </a:r>
            <a:r>
              <a:rPr lang="en-US" sz="2400" dirty="0" err="1">
                <a:latin typeface="Times New Roman"/>
                <a:cs typeface="Calibri" panose="020F0502020204030204"/>
              </a:rPr>
              <a:t>λέον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στοιχεί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τα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Κυκλικά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οιήμ</a:t>
            </a:r>
            <a:r>
              <a:rPr lang="en-US" sz="2400" dirty="0">
                <a:latin typeface="Times New Roman"/>
                <a:cs typeface="Calibri" panose="020F0502020204030204"/>
              </a:rPr>
              <a:t>ατα.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Η </a:t>
            </a:r>
            <a:r>
              <a:rPr lang="en-US" sz="2400" err="1">
                <a:latin typeface="Times New Roman"/>
                <a:cs typeface="Calibri" panose="020F0502020204030204"/>
              </a:rPr>
              <a:t>ομοιότητ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err="1">
                <a:latin typeface="Times New Roman"/>
                <a:cs typeface="Calibri" panose="020F0502020204030204"/>
              </a:rPr>
              <a:t>έχει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err="1">
                <a:latin typeface="Times New Roman"/>
                <a:cs typeface="Calibri" panose="020F0502020204030204"/>
              </a:rPr>
              <a:t>ρο</a:t>
            </a:r>
            <a:r>
              <a:rPr lang="en-US" sz="2400" dirty="0">
                <a:latin typeface="Times New Roman"/>
                <a:cs typeface="Calibri" panose="020F0502020204030204"/>
              </a:rPr>
              <a:t>β</a:t>
            </a:r>
            <a:r>
              <a:rPr lang="en-US" sz="2400" err="1">
                <a:latin typeface="Times New Roman"/>
                <a:cs typeface="Calibri" panose="020F0502020204030204"/>
              </a:rPr>
              <a:t>λημ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err="1">
                <a:latin typeface="Times New Roman"/>
                <a:cs typeface="Calibri" panose="020F0502020204030204"/>
              </a:rPr>
              <a:t>τίσει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</a:t>
            </a:r>
            <a:r>
              <a:rPr lang="en-US" sz="2400" err="1">
                <a:latin typeface="Times New Roman"/>
                <a:ea typeface="+mn-lt"/>
                <a:cs typeface="+mn-lt"/>
              </a:rPr>
              <a:t>μή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err="1">
                <a:latin typeface="Times New Roman"/>
                <a:ea typeface="+mn-lt"/>
                <a:cs typeface="+mn-lt"/>
              </a:rPr>
              <a:t>ως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ο </a:t>
            </a:r>
            <a:r>
              <a:rPr lang="en-US" sz="2400" err="1">
                <a:latin typeface="Times New Roman"/>
                <a:ea typeface="+mn-lt"/>
                <a:cs typeface="+mn-lt"/>
              </a:rPr>
              <a:t>Πρόκλος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απ</a:t>
            </a:r>
            <a:r>
              <a:rPr lang="en-US" sz="2400" err="1">
                <a:latin typeface="Times New Roman"/>
                <a:ea typeface="+mn-lt"/>
                <a:cs typeface="+mn-lt"/>
              </a:rPr>
              <a:t>λώς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επ</a:t>
            </a:r>
            <a:r>
              <a:rPr lang="en-US" sz="2400" err="1">
                <a:latin typeface="Times New Roman"/>
                <a:ea typeface="+mn-lt"/>
                <a:cs typeface="+mn-lt"/>
              </a:rPr>
              <a:t>ιμελείτ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αι π</a:t>
            </a:r>
            <a:r>
              <a:rPr lang="en-US" sz="2400" err="1">
                <a:latin typeface="Times New Roman"/>
                <a:ea typeface="+mn-lt"/>
                <a:cs typeface="+mn-lt"/>
              </a:rPr>
              <a:t>ροϋ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err="1">
                <a:latin typeface="Times New Roman"/>
                <a:ea typeface="+mn-lt"/>
                <a:cs typeface="+mn-lt"/>
              </a:rPr>
              <a:t>άρχουσες</a:t>
            </a:r>
            <a:r>
              <a:rPr lang="en-US" sz="2400">
                <a:latin typeface="Times New Roman"/>
                <a:ea typeface="+mn-lt"/>
                <a:cs typeface="+mn-lt"/>
              </a:rPr>
              <a:t> περιλήψεις; → υπερβολικά επ</a:t>
            </a:r>
            <a:r>
              <a:rPr lang="en-US" sz="2400" err="1">
                <a:latin typeface="Times New Roman"/>
                <a:ea typeface="+mn-lt"/>
                <a:cs typeface="+mn-lt"/>
              </a:rPr>
              <a:t>ιφυλ</a:t>
            </a:r>
            <a:r>
              <a:rPr lang="en-US" sz="2400">
                <a:latin typeface="Times New Roman"/>
                <a:ea typeface="+mn-lt"/>
                <a:cs typeface="+mn-lt"/>
              </a:rPr>
              <a:t>α</a:t>
            </a:r>
            <a:r>
              <a:rPr lang="en-US" sz="2400" err="1">
                <a:latin typeface="Times New Roman"/>
                <a:ea typeface="+mn-lt"/>
                <a:cs typeface="+mn-lt"/>
              </a:rPr>
              <a:t>κτική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err="1">
                <a:latin typeface="Times New Roman"/>
                <a:ea typeface="+mn-lt"/>
                <a:cs typeface="+mn-lt"/>
              </a:rPr>
              <a:t>σκέψη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 err="1">
                <a:latin typeface="Times New Roman"/>
                <a:ea typeface="+mn-lt"/>
                <a:cs typeface="+mn-lt"/>
              </a:rPr>
              <a:t>Φώτιος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 → Ο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Πρόκλος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μιλά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σαν να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έχει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ο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ίδιος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σύγχρονοι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τα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ίδι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τα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κείμεν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Σε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κάθε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ερί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τωση</a:t>
            </a:r>
            <a:r>
              <a:rPr lang="en-US" sz="2400" dirty="0">
                <a:latin typeface="Times New Roman"/>
                <a:cs typeface="Calibri"/>
              </a:rPr>
              <a:t>, ο </a:t>
            </a:r>
            <a:r>
              <a:rPr lang="en-US" sz="2400" dirty="0" err="1">
                <a:latin typeface="Times New Roman"/>
                <a:cs typeface="Calibri"/>
              </a:rPr>
              <a:t>Πρόκλος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δηλώνει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συνο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τικά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τη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σειρά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των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κειμένων</a:t>
            </a:r>
            <a:r>
              <a:rPr lang="en-US" sz="2400" dirty="0">
                <a:latin typeface="Times New Roman"/>
                <a:cs typeface="Calibri"/>
              </a:rPr>
              <a:t> και </a:t>
            </a:r>
            <a:r>
              <a:rPr lang="en-US" sz="2400" dirty="0" err="1">
                <a:latin typeface="Times New Roman"/>
                <a:cs typeface="Calibri"/>
              </a:rPr>
              <a:t>την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θέση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των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Ομηρικών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οιημάτων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σε</a:t>
            </a:r>
            <a:r>
              <a:rPr lang="en-US" sz="2400" dirty="0">
                <a:latin typeface="Times New Roman"/>
                <a:cs typeface="Calibri"/>
              </a:rPr>
              <a:t> α</a:t>
            </a:r>
            <a:r>
              <a:rPr lang="en-US" sz="2400" dirty="0" err="1">
                <a:latin typeface="Times New Roman"/>
                <a:cs typeface="Calibri"/>
              </a:rPr>
              <a:t>υτή</a:t>
            </a:r>
            <a:r>
              <a:rPr lang="en-US" sz="2400" dirty="0">
                <a:latin typeface="Times New Roman"/>
                <a:cs typeface="Calibri"/>
              </a:rPr>
              <a:t>. 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Δηλώνει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ονόμ</a:t>
            </a:r>
            <a:r>
              <a:rPr lang="en-US" sz="2400" dirty="0">
                <a:latin typeface="Times New Roman"/>
                <a:cs typeface="Calibri"/>
              </a:rPr>
              <a:t>ατα </a:t>
            </a:r>
            <a:r>
              <a:rPr lang="en-US" sz="2400" dirty="0" err="1">
                <a:latin typeface="Times New Roman"/>
                <a:cs typeface="Calibri"/>
              </a:rPr>
              <a:t>συγγρ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φέων</a:t>
            </a:r>
            <a:r>
              <a:rPr lang="en-US" sz="2400" dirty="0">
                <a:latin typeface="Times New Roman"/>
                <a:cs typeface="Calibri"/>
              </a:rPr>
              <a:t> και α</a:t>
            </a:r>
            <a:r>
              <a:rPr lang="en-US" sz="2400" dirty="0" err="1">
                <a:latin typeface="Times New Roman"/>
                <a:cs typeface="Calibri"/>
              </a:rPr>
              <a:t>ριθμό</a:t>
            </a:r>
            <a:r>
              <a:rPr lang="en-US" sz="2400" dirty="0">
                <a:latin typeface="Times New Roman"/>
                <a:cs typeface="Calibri"/>
              </a:rPr>
              <a:t> βιβ</a:t>
            </a:r>
            <a:r>
              <a:rPr lang="en-US" sz="2400" dirty="0" err="1">
                <a:latin typeface="Times New Roman"/>
                <a:cs typeface="Calibri"/>
              </a:rPr>
              <a:t>λίων</a:t>
            </a:r>
            <a:r>
              <a:rPr lang="en-US" sz="2400" dirty="0">
                <a:latin typeface="Times New Roman"/>
                <a:cs typeface="Calibri"/>
              </a:rPr>
              <a:t>.</a:t>
            </a: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/>
            </a:endParaRP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3524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A183BC-BF67-46CB-810B-8225228C1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20770"/>
            <a:ext cx="10131425" cy="924306"/>
          </a:xfrm>
        </p:spPr>
        <p:txBody>
          <a:bodyPr/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ΟΙ ΠΗΓΕΣ ΜΑΣ: ΠΕΡΙΛΗΨΕΙΣ</a:t>
            </a:r>
            <a:endParaRPr lang="en-US" sz="3200">
              <a:ea typeface="+mj-lt"/>
              <a:cs typeface="+mj-lt"/>
            </a:endParaRPr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431F67-731E-4BBE-8172-E3B2E1CA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08181"/>
            <a:ext cx="10131425" cy="5475056"/>
          </a:xfrm>
        </p:spPr>
        <p:txBody>
          <a:bodyPr>
            <a:normAutofit lnSpcReduction="10000"/>
          </a:bodyPr>
          <a:lstStyle/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Περίληψη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νάγνωστη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,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τα βα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σικά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στοιχεί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ερίληψη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των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επ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εισοδίων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κάθε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οίημ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α.</a:t>
            </a:r>
            <a:endParaRPr lang="en-US" dirty="0"/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Η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ρχή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της</a:t>
            </a:r>
            <a:r>
              <a:rPr lang="en-US" sz="2400" dirty="0">
                <a:latin typeface="Times New Roman"/>
                <a:cs typeface="Calibri" panose="020F0502020204030204"/>
              </a:rPr>
              <a:t> ανακατα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σκευής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γίνετ</a:t>
            </a:r>
            <a:r>
              <a:rPr lang="en-US" sz="2400" dirty="0">
                <a:latin typeface="Times New Roman"/>
                <a:cs typeface="Calibri" panose="020F0502020204030204"/>
              </a:rPr>
              <a:t>αι απαρα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ίτητ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υτή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Χωρίς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υτή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δεν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έχουμε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συνολική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εικόν</a:t>
            </a:r>
            <a:r>
              <a:rPr lang="en-US" sz="2400" dirty="0">
                <a:latin typeface="Times New Roman"/>
                <a:cs typeface="Calibri" panose="020F0502020204030204"/>
              </a:rPr>
              <a:t>α, </a:t>
            </a:r>
            <a:r>
              <a:rPr lang="en-US" sz="2400" dirty="0" err="1">
                <a:latin typeface="Times New Roman"/>
                <a:cs typeface="Calibri" panose="020F0502020204030204"/>
              </a:rPr>
              <a:t>μόνο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ελάχιστες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ληροφορίες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μέσ</a:t>
            </a:r>
            <a:r>
              <a:rPr lang="en-US" sz="2400" dirty="0">
                <a:latin typeface="Times New Roman"/>
                <a:cs typeface="Calibri" panose="020F0502020204030204"/>
              </a:rPr>
              <a:t>α από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τίτλους</a:t>
            </a:r>
            <a:r>
              <a:rPr lang="en-US" sz="2400" dirty="0">
                <a:latin typeface="Times New Roman"/>
                <a:cs typeface="Calibri" panose="020F0502020204030204"/>
              </a:rPr>
              <a:t> και σπ</a:t>
            </a:r>
            <a:r>
              <a:rPr lang="en-US" sz="2400" dirty="0" err="1">
                <a:latin typeface="Times New Roman"/>
                <a:cs typeface="Calibri" panose="020F0502020204030204"/>
              </a:rPr>
              <a:t>άνι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σωζόμεν</a:t>
            </a:r>
            <a:r>
              <a:rPr lang="en-US" sz="2400" dirty="0">
                <a:latin typeface="Times New Roman"/>
                <a:cs typeface="Calibri" panose="020F0502020204030204"/>
              </a:rPr>
              <a:t>α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οσ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άσμ</a:t>
            </a:r>
            <a:r>
              <a:rPr lang="en-US" sz="2400" dirty="0">
                <a:latin typeface="Times New Roman"/>
                <a:cs typeface="Calibri" panose="020F0502020204030204"/>
              </a:rPr>
              <a:t>ατα.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Προ</a:t>
            </a:r>
            <a:r>
              <a:rPr lang="en-US" sz="2400" dirty="0">
                <a:latin typeface="Times New Roman"/>
                <a:cs typeface="Calibri" panose="020F0502020204030204"/>
              </a:rPr>
              <a:t>β</a:t>
            </a:r>
            <a:r>
              <a:rPr lang="en-US" sz="2400" dirty="0" err="1">
                <a:latin typeface="Times New Roman"/>
                <a:cs typeface="Calibri" panose="020F0502020204030204"/>
              </a:rPr>
              <a:t>λήμ</a:t>
            </a:r>
            <a:r>
              <a:rPr lang="en-US" sz="2400" dirty="0">
                <a:latin typeface="Times New Roman"/>
                <a:cs typeface="Calibri" panose="020F0502020204030204"/>
              </a:rPr>
              <a:t>ατα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έρ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από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αν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είχε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διάθεση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τα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κείμεν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και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έρ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από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ότι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δεν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έχουμε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όλο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έργο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,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άλλες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μα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ρτυρίες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θέτουν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μφισ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β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ήτηση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όσο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εριστ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τωμένο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είν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αι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υτό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μας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δίνει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Πα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ράδειγμ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 → Κα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υσ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α, η 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Μικρά</a:t>
            </a:r>
            <a:r>
              <a:rPr lang="en-US" sz="2400" i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Ιλιάς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 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εριελάμ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βα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τάληψης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Τροί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ας. Κα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ερίληψη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, η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φήγηση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αμα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στον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Δούρειο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Ίππο. 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Γι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υτή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η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συμφωνί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α; 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Σίγουρ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α,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όμως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,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κάθε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όδειξη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είν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αι απαρα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ίτητη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4460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6E0D58-9588-4AF5-B081-F9E3175B8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8314C1-CDE5-4DDE-9679-2C3AC782E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cap="all" dirty="0">
                <a:latin typeface="Times New Roman"/>
                <a:cs typeface="Times New Roman"/>
              </a:rPr>
              <a:t>ΒΑΣΙΛΗΣ ΒΟΥΡΟΝΙΚΟΣ</a:t>
            </a:r>
            <a:endParaRPr lang="en-US" sz="2400" cap="all" dirty="0">
              <a:latin typeface="Times New Roman"/>
              <a:ea typeface="+mn-lt"/>
              <a:cs typeface="Times New Roman"/>
            </a:endParaRPr>
          </a:p>
          <a:p>
            <a:pPr marL="0" indent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cap="all" dirty="0">
                <a:latin typeface="Times New Roman"/>
                <a:cs typeface="Times New Roman"/>
              </a:rPr>
              <a:t>ΑΜ: 453623</a:t>
            </a:r>
            <a:endParaRPr lang="en-US" sz="2400">
              <a:ea typeface="+mn-lt"/>
              <a:cs typeface="+mn-lt"/>
            </a:endParaRPr>
          </a:p>
          <a:p>
            <a:pPr marL="0" indent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cap="all" dirty="0">
                <a:latin typeface="Times New Roman"/>
                <a:cs typeface="Times New Roman"/>
              </a:rPr>
              <a:t>ΜΑΘΗΜΑ: ΕΠΙΚΟΣ ΚΥΚΛΟΣ</a:t>
            </a:r>
            <a:endParaRPr lang="en-US" sz="2400">
              <a:ea typeface="+mn-lt"/>
              <a:cs typeface="+mn-lt"/>
            </a:endParaRPr>
          </a:p>
          <a:p>
            <a:pPr marL="0" indent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cap="all" dirty="0">
                <a:latin typeface="Times New Roman"/>
                <a:cs typeface="Times New Roman"/>
              </a:rPr>
              <a:t>ΔΙΔΑΣΚΩΝ: ΜΕΝΕΛΑΟΣ ΧΡΙΣΤΟΠΟΥΛΟΣ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01335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18D35E-8372-4D07-A2B5-AB257AA24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8884"/>
            <a:ext cx="10131425" cy="1082455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Calibri Light"/>
              </a:rPr>
              <a:t>Μαρτυριεσ και τιτλοι</a:t>
            </a:r>
            <a:endParaRPr lang="en-US" sz="320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3436AA-AC91-4F8B-8193-C8679C6FF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51312"/>
            <a:ext cx="10131425" cy="55038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 panose="020F0502020204030204"/>
              </a:rPr>
              <a:t>Δύσκολο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ζήτημ</a:t>
            </a:r>
            <a:r>
              <a:rPr lang="en-US" sz="2400" dirty="0">
                <a:latin typeface="Times New Roman"/>
                <a:cs typeface="Calibri" panose="020F0502020204030204"/>
              </a:rPr>
              <a:t>α.</a:t>
            </a:r>
            <a:endParaRPr lang="en-US" sz="2400">
              <a:cs typeface="Calibri"/>
            </a:endParaRP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Τα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ρώιμ</a:t>
            </a:r>
            <a:r>
              <a:rPr lang="en-US" sz="2400" dirty="0">
                <a:latin typeface="Times New Roman"/>
                <a:cs typeface="Calibri" panose="020F0502020204030204"/>
              </a:rPr>
              <a:t>α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ικά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οιήμ</a:t>
            </a:r>
            <a:r>
              <a:rPr lang="en-US" sz="2400" dirty="0">
                <a:latin typeface="Times New Roman"/>
                <a:cs typeface="Calibri" panose="020F0502020204030204"/>
              </a:rPr>
              <a:t>ατα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δεν</a:t>
            </a:r>
            <a:r>
              <a:rPr lang="en-US" sz="2400" dirty="0">
                <a:latin typeface="Times New Roman"/>
                <a:cs typeface="Calibri" panose="020F0502020204030204"/>
              </a:rPr>
              <a:t> απα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ιτούσ</a:t>
            </a:r>
            <a:r>
              <a:rPr lang="en-US" sz="2400" dirty="0">
                <a:latin typeface="Times New Roman"/>
                <a:cs typeface="Calibri" panose="020F0502020204030204"/>
              </a:rPr>
              <a:t>αν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σύμ</a:t>
            </a:r>
            <a:r>
              <a:rPr lang="en-US" sz="2400" dirty="0">
                <a:latin typeface="Times New Roman"/>
                <a:cs typeface="Calibri" panose="020F0502020204030204"/>
              </a:rPr>
              <a:t>βα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τίτλου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  <a:endParaRPr lang="en-US" sz="240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Στην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ροφορική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εκτέλεση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θέμ</a:t>
            </a:r>
            <a:r>
              <a:rPr lang="en-US" sz="2400" dirty="0">
                <a:latin typeface="Times New Roman"/>
                <a:cs typeface="Calibri" panose="020F0502020204030204"/>
              </a:rPr>
              <a:t>α ανα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κοινωνότ</a:t>
            </a:r>
            <a:r>
              <a:rPr lang="en-US" sz="2400" dirty="0">
                <a:latin typeface="Times New Roman"/>
                <a:cs typeface="Calibri" panose="020F0502020204030204"/>
              </a:rPr>
              <a:t>αν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στην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ρχή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οιήμ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τος</a:t>
            </a:r>
            <a:r>
              <a:rPr lang="en-US" sz="2400" dirty="0">
                <a:latin typeface="Times New Roman"/>
                <a:cs typeface="Calibri" panose="020F0502020204030204"/>
              </a:rPr>
              <a:t> (έπ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ειτ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ροοίμο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εξεργάζετ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μί</a:t>
            </a:r>
            <a:r>
              <a:rPr lang="en-US" sz="2400" dirty="0">
                <a:latin typeface="Times New Roman"/>
                <a:cs typeface="Calibri" panose="020F0502020204030204"/>
              </a:rPr>
              <a:t>α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κρι</a:t>
            </a:r>
            <a:r>
              <a:rPr lang="en-US" sz="2400" dirty="0">
                <a:latin typeface="Times New Roman"/>
                <a:cs typeface="Calibri" panose="020F0502020204030204"/>
              </a:rPr>
              <a:t>βή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φετηρί</a:t>
            </a:r>
            <a:r>
              <a:rPr lang="en-US" sz="2400" dirty="0">
                <a:latin typeface="Times New Roman"/>
                <a:cs typeface="Calibri" panose="020F0502020204030204"/>
              </a:rPr>
              <a:t>α).</a:t>
            </a:r>
            <a:endParaRPr lang="en-US" sz="240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Ι.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'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οργή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Αχιλλέ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α'.</a:t>
            </a:r>
            <a:endParaRPr lang="en-US" sz="2400">
              <a:latin typeface="Times New Roman"/>
              <a:ea typeface="+mn-lt"/>
              <a:cs typeface="+mn-lt"/>
            </a:endParaRP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Ο.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  'ο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ολυτ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ξιδεμένος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άνδρ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ας'.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τίτλοι</a:t>
            </a:r>
            <a:r>
              <a:rPr lang="en-US" sz="2400" dirty="0">
                <a:latin typeface="Times New Roman"/>
                <a:cs typeface="Calibri" panose="020F0502020204030204"/>
              </a:rPr>
              <a:t> μα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ρτυρούντ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κλ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σική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οχή</a:t>
            </a:r>
            <a:r>
              <a:rPr lang="en-US" sz="2400" dirty="0">
                <a:latin typeface="Times New Roman"/>
                <a:cs typeface="Calibri" panose="020F0502020204030204"/>
              </a:rPr>
              <a:t> και,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ξύ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άλλων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είν</a:t>
            </a:r>
            <a:r>
              <a:rPr lang="en-US" sz="2400" dirty="0">
                <a:latin typeface="Times New Roman"/>
                <a:cs typeface="Calibri" panose="020F0502020204030204"/>
              </a:rPr>
              <a:t>αι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ρκετά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διάφοροι</a:t>
            </a:r>
            <a:r>
              <a:rPr lang="en-US" sz="2400" dirty="0">
                <a:latin typeface="Times New Roman"/>
                <a:cs typeface="Calibri" panose="020F0502020204030204"/>
              </a:rPr>
              <a:t>. </a:t>
            </a:r>
            <a:endParaRPr lang="en-US" sz="240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Η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Ιλιάδ</a:t>
            </a:r>
            <a:r>
              <a:rPr lang="en-US" sz="2400" i="1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ροέρχετ</a:t>
            </a:r>
            <a:r>
              <a:rPr lang="en-US" sz="2400" dirty="0">
                <a:latin typeface="Times New Roman"/>
                <a:cs typeface="Calibri" panose="020F0502020204030204"/>
              </a:rPr>
              <a:t>αι από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ίθετο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σημ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ίνει</a:t>
            </a:r>
            <a:r>
              <a:rPr lang="en-US" sz="2400" dirty="0">
                <a:latin typeface="Times New Roman"/>
                <a:cs typeface="Calibri" panose="020F0502020204030204"/>
              </a:rPr>
              <a:t> '</a:t>
            </a:r>
            <a:r>
              <a:rPr lang="en-US" sz="2400" u="sng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u="sng" dirty="0">
                <a:latin typeface="Times New Roman"/>
                <a:cs typeface="Calibri" panose="020F0502020204030204"/>
              </a:rPr>
              <a:t> </a:t>
            </a:r>
            <a:r>
              <a:rPr lang="en-US" sz="2400" u="sng" dirty="0" err="1">
                <a:latin typeface="Times New Roman"/>
                <a:cs typeface="Calibri" panose="020F0502020204030204"/>
              </a:rPr>
              <a:t>Ιλίου</a:t>
            </a:r>
            <a:r>
              <a:rPr lang="en-US" sz="2400" u="sng" dirty="0">
                <a:latin typeface="Times New Roman"/>
                <a:cs typeface="Calibri" panose="020F0502020204030204"/>
              </a:rPr>
              <a:t>' </a:t>
            </a:r>
            <a:r>
              <a:rPr lang="en-US" sz="2400" dirty="0">
                <a:latin typeface="Times New Roman"/>
                <a:cs typeface="Calibri" panose="020F0502020204030204"/>
              </a:rPr>
              <a:t>(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συνώνυμο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Τροί</a:t>
            </a:r>
            <a:r>
              <a:rPr lang="en-US" sz="2400" dirty="0">
                <a:latin typeface="Times New Roman"/>
                <a:cs typeface="Calibri" panose="020F0502020204030204"/>
              </a:rPr>
              <a:t>ας)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σημ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ίνει</a:t>
            </a:r>
            <a:r>
              <a:rPr lang="en-US" sz="2400" dirty="0">
                <a:latin typeface="Times New Roman"/>
                <a:cs typeface="Calibri" panose="020F0502020204030204"/>
              </a:rPr>
              <a:t> '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οίημ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Ιλίου</a:t>
            </a:r>
            <a:r>
              <a:rPr lang="en-US" sz="2400" dirty="0">
                <a:latin typeface="Times New Roman"/>
                <a:cs typeface="Calibri" panose="020F0502020204030204"/>
              </a:rPr>
              <a:t>'.</a:t>
            </a:r>
            <a:endParaRPr lang="en-US" sz="240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Αυτό</a:t>
            </a:r>
            <a:r>
              <a:rPr lang="en-US" sz="2400" dirty="0">
                <a:latin typeface="Times New Roman"/>
                <a:cs typeface="Calibri" panose="020F0502020204030204"/>
              </a:rPr>
              <a:t> θα μπ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ορούσε</a:t>
            </a:r>
            <a:r>
              <a:rPr lang="en-US" sz="2400" dirty="0">
                <a:latin typeface="Times New Roman"/>
                <a:cs typeface="Calibri" panose="020F0502020204030204"/>
              </a:rPr>
              <a:t> να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χρησιμεύσει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τα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Κύ</a:t>
            </a:r>
            <a:r>
              <a:rPr lang="en-US" sz="2400" i="1" dirty="0">
                <a:latin typeface="Times New Roman"/>
                <a:cs typeface="Calibri" panose="020F0502020204030204"/>
              </a:rPr>
              <a:t>π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ρι</a:t>
            </a:r>
            <a:r>
              <a:rPr lang="en-US" sz="2400" i="1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Αιθιο</a:t>
            </a:r>
            <a:r>
              <a:rPr lang="en-US" sz="2400" i="1" dirty="0">
                <a:latin typeface="Times New Roman"/>
                <a:cs typeface="Calibri" panose="020F0502020204030204"/>
              </a:rPr>
              <a:t>π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ίδ</a:t>
            </a:r>
            <a:r>
              <a:rPr lang="en-US" sz="2400" i="1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u="sng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Ιλίου</a:t>
            </a:r>
            <a:r>
              <a:rPr lang="en-US" sz="2400" i="1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Πέρσιν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Μικρά</a:t>
            </a:r>
            <a:r>
              <a:rPr lang="en-US" sz="2400" i="1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Ιλιάς</a:t>
            </a:r>
            <a:r>
              <a:rPr lang="en-US" sz="2400" i="1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>
                <a:latin typeface="Times New Roman"/>
                <a:cs typeface="Calibri" panose="020F0502020204030204"/>
              </a:rPr>
              <a:t>(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λόγι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διάκριση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,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όχι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ανα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γνώριση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δευτερεύουσ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ας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ξί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ας).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32270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D9E5DB-5BD5-46C5-956D-E257BF55B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8884"/>
            <a:ext cx="10131425" cy="881172"/>
          </a:xfrm>
        </p:spPr>
        <p:txBody>
          <a:bodyPr/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ΜΑΡΤΥΡΙΕΣ ΚΑΙ ΤΙΤΛΟΙ</a:t>
            </a:r>
            <a:endParaRPr lang="en-US" sz="32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410A43-839D-492F-90B4-DD1B897CB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21917"/>
            <a:ext cx="10131425" cy="5590075"/>
          </a:xfrm>
        </p:spPr>
        <p:txBody>
          <a:bodyPr/>
          <a:lstStyle/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τίτλοι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Κυκλικών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οιημάτων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εξίσου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ενημερωτικοί</a:t>
            </a:r>
            <a:r>
              <a:rPr lang="en-US" sz="2400" dirty="0">
                <a:latin typeface="Times New Roman"/>
                <a:cs typeface="Calibri" panose="020F0502020204030204"/>
              </a:rPr>
              <a:t> και παρα</a:t>
            </a:r>
            <a:r>
              <a:rPr lang="en-US" sz="2400" dirty="0" err="1">
                <a:latin typeface="Times New Roman"/>
                <a:cs typeface="Calibri" panose="020F0502020204030204"/>
              </a:rPr>
              <a:t>δίδοντ</a:t>
            </a:r>
            <a:r>
              <a:rPr lang="en-US" sz="2400" dirty="0">
                <a:latin typeface="Times New Roman"/>
                <a:cs typeface="Calibri" panose="020F0502020204030204"/>
              </a:rPr>
              <a:t>αι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ίσης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ολύ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ργότερ</a:t>
            </a:r>
            <a:r>
              <a:rPr lang="en-US" sz="2400" dirty="0">
                <a:latin typeface="Times New Roman"/>
                <a:cs typeface="Calibri" panose="020F0502020204030204"/>
              </a:rPr>
              <a:t>α.</a:t>
            </a:r>
            <a:endParaRPr lang="en-US" dirty="0"/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Προ</a:t>
            </a:r>
            <a:r>
              <a:rPr lang="en-US" sz="2400" dirty="0">
                <a:latin typeface="Times New Roman"/>
                <a:cs typeface="Calibri" panose="020F0502020204030204"/>
              </a:rPr>
              <a:t>β</a:t>
            </a:r>
            <a:r>
              <a:rPr lang="en-US" sz="2400" dirty="0" err="1">
                <a:latin typeface="Times New Roman"/>
                <a:cs typeface="Calibri" panose="020F0502020204030204"/>
              </a:rPr>
              <a:t>λημ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τικό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ότι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σώζοντ</a:t>
            </a:r>
            <a:r>
              <a:rPr lang="en-US" sz="2400" dirty="0">
                <a:latin typeface="Times New Roman"/>
                <a:cs typeface="Calibri" panose="020F0502020204030204"/>
              </a:rPr>
              <a:t>αι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ολλοί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φορετικοί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τίτλοι</a:t>
            </a:r>
            <a:r>
              <a:rPr lang="en-US" sz="2400" dirty="0">
                <a:latin typeface="Times New Roman"/>
                <a:cs typeface="Calibri" panose="020F0502020204030204"/>
              </a:rPr>
              <a:t>:</a:t>
            </a:r>
          </a:p>
          <a:p>
            <a:pPr marL="342900" indent="-342900" algn="just">
              <a:buAutoNum type="arabicPeriod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εν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λλ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κτικοί</a:t>
            </a:r>
            <a:r>
              <a:rPr lang="en-US" sz="2400" dirty="0">
                <a:latin typeface="Times New Roman"/>
                <a:cs typeface="Calibri" panose="020F0502020204030204"/>
              </a:rPr>
              <a:t> (π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ριν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σύμ</a:t>
            </a:r>
            <a:r>
              <a:rPr lang="en-US" sz="2400" dirty="0">
                <a:latin typeface="Times New Roman"/>
                <a:cs typeface="Calibri" panose="020F0502020204030204"/>
              </a:rPr>
              <a:t>βα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ση</a:t>
            </a:r>
            <a:r>
              <a:rPr lang="en-US" sz="2400" dirty="0">
                <a:latin typeface="Times New Roman"/>
                <a:cs typeface="Calibri" panose="020F0502020204030204"/>
              </a:rPr>
              <a:t>);</a:t>
            </a:r>
          </a:p>
          <a:p>
            <a:pPr marL="342900" indent="-342900" algn="just">
              <a:buAutoNum type="arabicPeriod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ίσως</a:t>
            </a:r>
            <a:r>
              <a:rPr lang="en-US" sz="2400" dirty="0">
                <a:latin typeface="Times New Roman"/>
                <a:cs typeface="Calibri" panose="020F0502020204030204"/>
              </a:rPr>
              <a:t> ανα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φέροντ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τμήμ</a:t>
            </a:r>
            <a:r>
              <a:rPr lang="en-US" sz="2400" dirty="0">
                <a:latin typeface="Times New Roman"/>
                <a:cs typeface="Calibri" panose="020F0502020204030204"/>
              </a:rPr>
              <a:t>ατα ή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ροσθήκες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οιημάτων</a:t>
            </a:r>
            <a:r>
              <a:rPr lang="en-US" sz="2400" dirty="0">
                <a:latin typeface="Times New Roman"/>
                <a:cs typeface="Calibri" panose="020F0502020204030204"/>
              </a:rPr>
              <a:t>;</a:t>
            </a:r>
            <a:endParaRPr lang="en-US" dirty="0"/>
          </a:p>
          <a:p>
            <a:pPr marL="342900" indent="-342900" algn="just">
              <a:buAutoNum type="arabicPeriod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ίσως</a:t>
            </a:r>
            <a:r>
              <a:rPr lang="en-US" sz="2400" dirty="0">
                <a:latin typeface="Times New Roman"/>
                <a:cs typeface="Calibri" panose="020F0502020204030204"/>
              </a:rPr>
              <a:t> ανα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φέροντ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άλλ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έργ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</a:t>
            </a:r>
            <a:r>
              <a:rPr lang="en-US" sz="2400" dirty="0">
                <a:latin typeface="Times New Roman"/>
                <a:cs typeface="Calibri" panose="020F0502020204030204"/>
              </a:rPr>
              <a:t> 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ρόμοιο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εριεχόμενο</a:t>
            </a:r>
            <a:r>
              <a:rPr lang="en-US" sz="2400" dirty="0">
                <a:latin typeface="Times New Roman"/>
                <a:cs typeface="Calibri" panose="020F0502020204030204"/>
              </a:rPr>
              <a:t>;</a:t>
            </a:r>
          </a:p>
          <a:p>
            <a:pPr marL="457200" indent="-457200" algn="just">
              <a:buAutoNum type="arabicPeriod"/>
            </a:pPr>
            <a:r>
              <a:rPr lang="en-US" sz="2400" dirty="0" err="1">
                <a:latin typeface="Times New Roman"/>
                <a:cs typeface="Calibri" panose="020F0502020204030204"/>
              </a:rPr>
              <a:t>ίσως</a:t>
            </a:r>
            <a:r>
              <a:rPr lang="en-US" sz="2400" dirty="0">
                <a:latin typeface="Times New Roman"/>
                <a:cs typeface="Calibri" panose="020F0502020204030204"/>
              </a:rPr>
              <a:t>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οτέλεσμ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σύγχυσης</a:t>
            </a:r>
            <a:r>
              <a:rPr lang="en-US" sz="2400" dirty="0">
                <a:latin typeface="Times New Roman"/>
                <a:cs typeface="Calibri" panose="020F0502020204030204"/>
              </a:rPr>
              <a:t>;</a:t>
            </a:r>
          </a:p>
          <a:p>
            <a:pPr marL="0" indent="0" algn="just">
              <a:buNone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 marL="0" indent="0" algn="just">
              <a:buNone/>
            </a:pPr>
            <a:endParaRPr lang="en-US" sz="2400" dirty="0">
              <a:latin typeface="Times New Roman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49269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9E610D-239B-45D6-AC0A-80087D525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77638"/>
            <a:ext cx="10131425" cy="823663"/>
          </a:xfrm>
        </p:spPr>
        <p:txBody>
          <a:bodyPr/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ΜΑΡΤΥΡΙΕΣ ΚΑΙ ΤΙΤΛΟΙ</a:t>
            </a:r>
            <a:endParaRPr lang="en-US" sz="32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8546E5-5B0E-4F90-999A-6F72C662B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092521"/>
            <a:ext cx="10131425" cy="5690716"/>
          </a:xfrm>
        </p:spPr>
        <p:txBody>
          <a:bodyPr/>
          <a:lstStyle/>
          <a:p>
            <a:pPr marL="342900" indent="-342900"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(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ράδειγμ</a:t>
            </a:r>
            <a:r>
              <a:rPr lang="en-US" sz="2400" dirty="0">
                <a:latin typeface="Times New Roman"/>
                <a:cs typeface="Calibri" panose="020F0502020204030204"/>
              </a:rPr>
              <a:t>α) Ο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τίτλος</a:t>
            </a:r>
            <a:r>
              <a:rPr lang="en-US" sz="2400" dirty="0">
                <a:latin typeface="Times New Roman"/>
                <a:cs typeface="Calibri" panose="020F0502020204030204"/>
              </a:rPr>
              <a:t> '</a:t>
            </a:r>
            <a:r>
              <a:rPr lang="en-US" sz="2400" i="1" dirty="0">
                <a:latin typeface="Times New Roman"/>
                <a:cs typeface="Calibri" panose="020F0502020204030204"/>
              </a:rPr>
              <a:t>Παλα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μήδει</a:t>
            </a:r>
            <a:r>
              <a:rPr lang="en-US" sz="2400" i="1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>
                <a:latin typeface="Times New Roman"/>
                <a:cs typeface="Calibri" panose="020F0502020204030204"/>
              </a:rPr>
              <a:t>' ανα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φέρετ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στον</a:t>
            </a:r>
            <a:r>
              <a:rPr lang="en-US" sz="2400" dirty="0">
                <a:latin typeface="Times New Roman"/>
                <a:cs typeface="Calibri" panose="020F0502020204030204"/>
              </a:rPr>
              <a:t> Παλα</a:t>
            </a:r>
            <a:r>
              <a:rPr lang="en-US" sz="2400" dirty="0" err="1">
                <a:latin typeface="Times New Roman"/>
                <a:cs typeface="Calibri" panose="020F0502020204030204"/>
              </a:rPr>
              <a:t>μήδη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κύριο</a:t>
            </a:r>
            <a:r>
              <a:rPr lang="en-US" sz="2400" dirty="0">
                <a:latin typeface="Times New Roman"/>
                <a:cs typeface="Calibri" panose="020F0502020204030204"/>
              </a:rPr>
              <a:t> χαρα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κτήρ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Κύ</a:t>
            </a:r>
            <a:r>
              <a:rPr lang="en-US" sz="2400" i="1" dirty="0">
                <a:latin typeface="Times New Roman"/>
                <a:cs typeface="Calibri" panose="020F0502020204030204"/>
              </a:rPr>
              <a:t>π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ρι</a:t>
            </a:r>
            <a:r>
              <a:rPr lang="en-US" sz="2400" i="1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  <a:endParaRPr lang="en-US" dirty="0"/>
          </a:p>
          <a:p>
            <a:pPr marL="342900" indent="-342900"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O </a:t>
            </a:r>
            <a:r>
              <a:rPr lang="en-US" sz="2400" dirty="0" err="1">
                <a:latin typeface="Times New Roman"/>
                <a:cs typeface="Calibri" panose="020F0502020204030204"/>
              </a:rPr>
              <a:t>Tίτλος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τελευτ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ίων</a:t>
            </a:r>
            <a:r>
              <a:rPr lang="en-US" sz="2400" dirty="0">
                <a:latin typeface="Times New Roman"/>
                <a:cs typeface="Calibri" panose="020F0502020204030204"/>
              </a:rPr>
              <a:t> υπ</a:t>
            </a:r>
            <a:r>
              <a:rPr lang="en-US" sz="2400" dirty="0" err="1">
                <a:latin typeface="Times New Roman"/>
                <a:cs typeface="Calibri" panose="020F0502020204030204"/>
              </a:rPr>
              <a:t>ήρχε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διάφορες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εκδοχές</a:t>
            </a:r>
            <a:r>
              <a:rPr lang="en-US" sz="2400" dirty="0">
                <a:latin typeface="Times New Roman"/>
                <a:cs typeface="Calibri" panose="020F0502020204030204"/>
              </a:rPr>
              <a:t>, όπ</a:t>
            </a:r>
            <a:r>
              <a:rPr lang="en-US" sz="2400" dirty="0" err="1">
                <a:latin typeface="Times New Roman"/>
                <a:cs typeface="Calibri" panose="020F0502020204030204"/>
              </a:rPr>
              <a:t>ως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εν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λλ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κτικό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Κυ</a:t>
            </a:r>
            <a:r>
              <a:rPr lang="en-US" sz="2400" i="1" dirty="0">
                <a:latin typeface="Times New Roman"/>
                <a:cs typeface="Calibri" panose="020F0502020204030204"/>
              </a:rPr>
              <a:t>π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ρι</a:t>
            </a:r>
            <a:r>
              <a:rPr lang="en-US" sz="2400" i="1" dirty="0">
                <a:latin typeface="Times New Roman"/>
                <a:cs typeface="Calibri" panose="020F0502020204030204"/>
              </a:rPr>
              <a:t>α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κά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μόνο</a:t>
            </a:r>
            <a:r>
              <a:rPr lang="en-US" sz="2400" dirty="0">
                <a:latin typeface="Times New Roman"/>
                <a:cs typeface="Calibri" panose="020F0502020204030204"/>
              </a:rPr>
              <a:t> ή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τρο</a:t>
            </a:r>
            <a:r>
              <a:rPr lang="en-US" sz="2400" dirty="0">
                <a:latin typeface="Times New Roman"/>
                <a:cs typeface="Calibri" panose="020F0502020204030204"/>
              </a:rPr>
              <a:t>ποπ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οιώντ</a:t>
            </a:r>
            <a:r>
              <a:rPr lang="en-US" sz="2400" dirty="0">
                <a:latin typeface="Times New Roman"/>
                <a:cs typeface="Calibri" panose="020F0502020204030204"/>
              </a:rPr>
              <a:t>ας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διάφορες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λέξεις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'έπ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ος</a:t>
            </a:r>
            <a:r>
              <a:rPr lang="en-US" sz="2400" dirty="0">
                <a:latin typeface="Times New Roman"/>
                <a:cs typeface="Calibri" panose="020F0502020204030204"/>
              </a:rPr>
              <a:t>', '</a:t>
            </a:r>
            <a:r>
              <a:rPr lang="en-US" sz="2400" dirty="0" err="1">
                <a:latin typeface="Times New Roman"/>
                <a:cs typeface="Calibri" panose="020F0502020204030204"/>
              </a:rPr>
              <a:t>γρ</a:t>
            </a:r>
            <a:r>
              <a:rPr lang="en-US" sz="2400" dirty="0">
                <a:latin typeface="Times New Roman"/>
                <a:cs typeface="Calibri" panose="020F0502020204030204"/>
              </a:rPr>
              <a:t>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τά</a:t>
            </a:r>
            <a:r>
              <a:rPr lang="en-US" sz="2400" dirty="0">
                <a:latin typeface="Times New Roman"/>
                <a:cs typeface="Calibri" panose="020F0502020204030204"/>
              </a:rPr>
              <a:t>', '</a:t>
            </a:r>
            <a:r>
              <a:rPr lang="en-US" sz="2400" dirty="0" err="1">
                <a:latin typeface="Times New Roman"/>
                <a:cs typeface="Calibri" panose="020F0502020204030204"/>
              </a:rPr>
              <a:t>ιστορί</a:t>
            </a:r>
            <a:r>
              <a:rPr lang="en-US" sz="2400" dirty="0">
                <a:latin typeface="Times New Roman"/>
                <a:cs typeface="Calibri" panose="020F0502020204030204"/>
              </a:rPr>
              <a:t>α'.</a:t>
            </a:r>
          </a:p>
          <a:p>
            <a:pPr marL="342900" indent="-342900" algn="just"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 panose="020F0502020204030204"/>
              </a:rPr>
              <a:t>Δεν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είν</a:t>
            </a:r>
            <a:r>
              <a:rPr lang="en-US" sz="2400" dirty="0">
                <a:latin typeface="Times New Roman"/>
                <a:cs typeface="Calibri" panose="020F0502020204030204"/>
              </a:rPr>
              <a:t>αι φα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νερό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σημ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ίνει</a:t>
            </a:r>
            <a:r>
              <a:rPr lang="en-US" sz="2400" dirty="0">
                <a:latin typeface="Times New Roman"/>
                <a:cs typeface="Calibri" panose="020F0502020204030204"/>
              </a:rPr>
              <a:t>•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ομοφών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στηρίζετ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ότι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συντέθηκε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Κύ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λλά</a:t>
            </a:r>
            <a:r>
              <a:rPr lang="en-US" sz="2400" dirty="0">
                <a:latin typeface="Times New Roman"/>
                <a:cs typeface="Calibri" panose="020F0502020204030204"/>
              </a:rPr>
              <a:t> θα μπ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ορούσε</a:t>
            </a:r>
            <a:r>
              <a:rPr lang="en-US" sz="2400" dirty="0">
                <a:latin typeface="Times New Roman"/>
                <a:cs typeface="Calibri" panose="020F0502020204030204"/>
              </a:rPr>
              <a:t> να υπ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οστηριχθεί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ότι</a:t>
            </a:r>
            <a:r>
              <a:rPr lang="en-US" sz="2400" dirty="0">
                <a:latin typeface="Times New Roman"/>
                <a:cs typeface="Calibri" panose="020F0502020204030204"/>
              </a:rPr>
              <a:t> ανα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φέρετ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Αφροδίτη</a:t>
            </a:r>
            <a:r>
              <a:rPr lang="en-US" sz="2400" dirty="0">
                <a:latin typeface="Times New Roman"/>
                <a:cs typeface="Calibri" panose="020F0502020204030204"/>
              </a:rPr>
              <a:t> ή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γεγονότ</a:t>
            </a:r>
            <a:r>
              <a:rPr lang="en-US" sz="2400" dirty="0">
                <a:latin typeface="Times New Roman"/>
                <a:cs typeface="Calibri" panose="020F0502020204030204"/>
              </a:rPr>
              <a:t>α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έλ</a:t>
            </a:r>
            <a:r>
              <a:rPr lang="en-US" sz="2400" dirty="0">
                <a:latin typeface="Times New Roman"/>
                <a:cs typeface="Calibri" panose="020F0502020204030204"/>
              </a:rPr>
              <a:t>αβαν </a:t>
            </a:r>
            <a:r>
              <a:rPr lang="en-US" sz="2400" dirty="0" err="1">
                <a:latin typeface="Times New Roman"/>
                <a:cs typeface="Calibri" panose="020F0502020204030204"/>
              </a:rPr>
              <a:t>χώρ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Κύ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marL="342900" indent="-342900"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Ή ο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τίτλος</a:t>
            </a:r>
            <a:r>
              <a:rPr lang="en-US" sz="2400" dirty="0">
                <a:latin typeface="Times New Roman"/>
                <a:cs typeface="Calibri" panose="020F0502020204030204"/>
              </a:rPr>
              <a:t> '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Αμ</a:t>
            </a:r>
            <a:r>
              <a:rPr lang="en-US" sz="2400" i="1" dirty="0">
                <a:latin typeface="Times New Roman"/>
                <a:cs typeface="Calibri" panose="020F0502020204030204"/>
              </a:rPr>
              <a:t>α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ζόνι</a:t>
            </a:r>
            <a:r>
              <a:rPr lang="en-US" sz="2400" i="1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>
                <a:latin typeface="Times New Roman"/>
                <a:cs typeface="Calibri" panose="020F0502020204030204"/>
              </a:rPr>
              <a:t>' ανα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φέρετ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Πενθεσίλει</a:t>
            </a:r>
            <a:r>
              <a:rPr lang="en-US" sz="2400" dirty="0">
                <a:latin typeface="Times New Roman"/>
                <a:cs typeface="Calibri" panose="020F0502020204030204"/>
              </a:rPr>
              <a:t>α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εμφ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νίζετ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Αιθιο</a:t>
            </a:r>
            <a:r>
              <a:rPr lang="en-US" sz="2400" i="1" dirty="0">
                <a:latin typeface="Times New Roman"/>
                <a:cs typeface="Calibri" panose="020F0502020204030204"/>
              </a:rPr>
              <a:t>π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ίδ</a:t>
            </a:r>
            <a:r>
              <a:rPr lang="en-US" sz="2400" i="1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marL="342900" indent="-342900"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Ή τα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Μικρά</a:t>
            </a:r>
            <a:r>
              <a:rPr lang="en-US" sz="2400" i="1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Ιλιάς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Νόστοι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είν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τόσο</a:t>
            </a:r>
            <a:r>
              <a:rPr lang="en-US" sz="2400" dirty="0">
                <a:latin typeface="Times New Roman"/>
                <a:cs typeface="Calibri" panose="020F0502020204030204"/>
              </a:rPr>
              <a:t> ασα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φείς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ώστε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ολλ</a:t>
            </a:r>
            <a:r>
              <a:rPr lang="en-US" sz="2400" dirty="0">
                <a:latin typeface="Times New Roman"/>
                <a:cs typeface="Calibri" panose="020F0502020204030204"/>
              </a:rPr>
              <a:t>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λά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οιήμ</a:t>
            </a:r>
            <a:r>
              <a:rPr lang="en-US" sz="2400" dirty="0">
                <a:latin typeface="Times New Roman"/>
                <a:cs typeface="Calibri" panose="020F0502020204030204"/>
              </a:rPr>
              <a:t>ατα θα μπ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ορούσ</a:t>
            </a:r>
            <a:r>
              <a:rPr lang="en-US" sz="2400" dirty="0">
                <a:latin typeface="Times New Roman"/>
                <a:cs typeface="Calibri" panose="020F0502020204030204"/>
              </a:rPr>
              <a:t>αν να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έχουν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τίτλους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τους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  <a:endParaRPr lang="en-US" sz="2400" u="sng" dirty="0">
              <a:latin typeface="Times New Roman"/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 panose="020F0502020204030204"/>
              </a:rPr>
              <a:t>Έκδοση</a:t>
            </a:r>
            <a:r>
              <a:rPr lang="en-US" sz="2400" dirty="0">
                <a:latin typeface="Times New Roman"/>
                <a:cs typeface="Calibri" panose="020F0502020204030204"/>
              </a:rPr>
              <a:t> Bernabe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τμήμ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έχει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τίτλο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'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Μικρές</a:t>
            </a:r>
            <a:r>
              <a:rPr lang="en-US" sz="2400" i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Ιλιάδες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'.</a:t>
            </a:r>
            <a:endParaRPr lang="en-US" sz="2400" cap="all" dirty="0">
              <a:latin typeface="Times New Roman"/>
              <a:ea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22519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1D95B7-D28A-4677-A588-CC15B1B51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3261"/>
            <a:ext cx="10131425" cy="881172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ΜΑΡΤΥΡΙΕΣ ΚΑΙ ΤΙΤΛΟΙ</a:t>
            </a:r>
            <a:endParaRPr lang="en-US" sz="32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4E0765-D697-41AB-BFE8-C07C72C7C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06898"/>
            <a:ext cx="10131425" cy="5633207"/>
          </a:xfrm>
        </p:spPr>
        <p:txBody>
          <a:bodyPr/>
          <a:lstStyle/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Ή ο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τίτλος</a:t>
            </a:r>
            <a:r>
              <a:rPr lang="en-US" sz="2400" dirty="0">
                <a:latin typeface="Times New Roman"/>
                <a:cs typeface="Calibri" panose="020F0502020204030204"/>
              </a:rPr>
              <a:t> '</a:t>
            </a:r>
            <a:r>
              <a:rPr lang="en-US" sz="2400" i="1" dirty="0">
                <a:latin typeface="Times New Roman"/>
                <a:cs typeface="Calibri" panose="020F0502020204030204"/>
              </a:rPr>
              <a:t>Η Επ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ιστροφή</a:t>
            </a:r>
            <a:r>
              <a:rPr lang="en-US" sz="2400" i="1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i="1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Ατρείδων</a:t>
            </a:r>
            <a:r>
              <a:rPr lang="en-US" sz="2400" dirty="0">
                <a:latin typeface="Times New Roman"/>
                <a:cs typeface="Calibri" panose="020F0502020204030204"/>
              </a:rPr>
              <a:t>'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κάλλιστ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λλ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κτικός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τίτλος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γι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Νόστους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ή και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φορετικό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οίημ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α.</a:t>
            </a:r>
            <a:endParaRPr lang="en-US" dirty="0">
              <a:latin typeface="Calibri" panose="020F0502020204030204"/>
              <a:ea typeface="+mn-lt"/>
              <a:cs typeface="+mn-lt"/>
            </a:endParaRP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Ή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Θέσ</a:t>
            </a:r>
            <a:r>
              <a:rPr lang="en-US" sz="2400" i="1" dirty="0">
                <a:latin typeface="Times New Roman"/>
                <a:cs typeface="Calibri" panose="020F0502020204030204"/>
              </a:rPr>
              <a:t>π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ρωτις</a:t>
            </a:r>
            <a:r>
              <a:rPr lang="en-US" sz="2400" i="1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>
                <a:latin typeface="Times New Roman"/>
                <a:cs typeface="Calibri" panose="020F0502020204030204"/>
              </a:rPr>
              <a:t> 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γεωγρ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φική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οθεσί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Τηλεγονί</a:t>
            </a:r>
            <a:r>
              <a:rPr lang="en-US" sz="2400" i="1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  <a:endParaRPr lang="en-US" sz="2400">
              <a:latin typeface="Times New Roman"/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 panose="020F0502020204030204"/>
              </a:rPr>
              <a:t>Οι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ερευνητές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ντιστέκοντ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στις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συνέ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ειες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τέτοιων</a:t>
            </a:r>
            <a:r>
              <a:rPr lang="en-US" sz="2400" dirty="0">
                <a:latin typeface="Times New Roman"/>
                <a:cs typeface="Calibri" panose="020F0502020204030204"/>
              </a:rPr>
              <a:t> μα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ρτυριών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υτές</a:t>
            </a:r>
            <a:r>
              <a:rPr lang="en-US" sz="2400" dirty="0">
                <a:latin typeface="Times New Roman"/>
                <a:cs typeface="Calibri" panose="020F0502020204030204"/>
              </a:rPr>
              <a:t>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ειλούν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όλο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εγχείρημ</a:t>
            </a:r>
            <a:r>
              <a:rPr lang="en-US" sz="2400" dirty="0">
                <a:latin typeface="Times New Roman"/>
                <a:cs typeface="Calibri" panose="020F0502020204030204"/>
              </a:rPr>
              <a:t>α. 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Η κα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τάστ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γίνετ</a:t>
            </a:r>
            <a:r>
              <a:rPr lang="en-US" sz="2400" dirty="0">
                <a:latin typeface="Times New Roman"/>
                <a:cs typeface="Calibri" panose="020F0502020204030204"/>
              </a:rPr>
              <a:t>αι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κόμ</a:t>
            </a:r>
            <a:r>
              <a:rPr lang="en-US" sz="2400" dirty="0">
                <a:latin typeface="Times New Roman"/>
                <a:cs typeface="Calibri" panose="020F0502020204030204"/>
              </a:rPr>
              <a:t>α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ιο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ερί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λοκη</a:t>
            </a:r>
            <a:r>
              <a:rPr lang="en-US" sz="2400" dirty="0">
                <a:latin typeface="Times New Roman"/>
                <a:cs typeface="Calibri" panose="020F0502020204030204"/>
              </a:rPr>
              <a:t> αν τα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οιήμ</a:t>
            </a:r>
            <a:r>
              <a:rPr lang="en-US" sz="2400" dirty="0">
                <a:latin typeface="Times New Roman"/>
                <a:cs typeface="Calibri" panose="020F0502020204030204"/>
              </a:rPr>
              <a:t>ατα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είχ</a:t>
            </a:r>
            <a:r>
              <a:rPr lang="en-US" sz="2400" dirty="0">
                <a:latin typeface="Times New Roman"/>
                <a:cs typeface="Calibri" panose="020F0502020204030204"/>
              </a:rPr>
              <a:t>αν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ολλούς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τίτλους</a:t>
            </a:r>
            <a:r>
              <a:rPr lang="en-US" sz="2400" dirty="0">
                <a:latin typeface="Times New Roman"/>
                <a:cs typeface="Calibri" panose="020F0502020204030204"/>
              </a:rPr>
              <a:t>, ή αν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ολλά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οιήμ</a:t>
            </a:r>
            <a:r>
              <a:rPr lang="en-US" sz="2400" dirty="0">
                <a:latin typeface="Times New Roman"/>
                <a:cs typeface="Calibri" panose="020F0502020204030204"/>
              </a:rPr>
              <a:t>ατα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είχ</a:t>
            </a:r>
            <a:r>
              <a:rPr lang="en-US" sz="2400" dirty="0">
                <a:latin typeface="Times New Roman"/>
                <a:cs typeface="Calibri" panose="020F0502020204030204"/>
              </a:rPr>
              <a:t>αν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ίδιο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τίτλο</a:t>
            </a:r>
            <a:r>
              <a:rPr lang="en-US" sz="2400" dirty="0">
                <a:latin typeface="Times New Roman"/>
                <a:cs typeface="Calibri" panose="020F0502020204030204"/>
              </a:rPr>
              <a:t>, ή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κόμ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χειρότερ</a:t>
            </a:r>
            <a:r>
              <a:rPr lang="en-US" sz="2400" dirty="0">
                <a:latin typeface="Times New Roman"/>
                <a:cs typeface="Calibri" panose="020F0502020204030204"/>
              </a:rPr>
              <a:t>α αν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τέτοιες</a:t>
            </a:r>
            <a:r>
              <a:rPr lang="en-US" sz="2400" dirty="0">
                <a:latin typeface="Times New Roman"/>
                <a:cs typeface="Calibri" panose="020F0502020204030204"/>
              </a:rPr>
              <a:t> μα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ρτυρίες</a:t>
            </a:r>
            <a:r>
              <a:rPr lang="en-US" sz="2400" dirty="0">
                <a:latin typeface="Times New Roman"/>
                <a:cs typeface="Calibri" panose="020F0502020204030204"/>
              </a:rPr>
              <a:t> υπ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οδεικνύουν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μί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μεγ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λύτερη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κυκλική</a:t>
            </a:r>
            <a:r>
              <a:rPr lang="en-US" sz="2400" dirty="0">
                <a:latin typeface="Times New Roman"/>
                <a:cs typeface="Calibri" panose="020F0502020204030204"/>
              </a:rPr>
              <a:t> 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ράδοση</a:t>
            </a:r>
            <a:r>
              <a:rPr lang="en-US" sz="2400" dirty="0">
                <a:latin typeface="Times New Roman"/>
                <a:cs typeface="Calibri" panose="020F0502020204030204"/>
              </a:rPr>
              <a:t> από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υτή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ου</a:t>
            </a:r>
            <a:r>
              <a:rPr lang="en-US" sz="2400" dirty="0">
                <a:latin typeface="Times New Roman"/>
                <a:cs typeface="Calibri" panose="020F0502020204030204"/>
              </a:rPr>
              <a:t> μας φα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νερώνει</a:t>
            </a:r>
            <a:r>
              <a:rPr lang="en-US" sz="2400" dirty="0">
                <a:latin typeface="Times New Roman"/>
                <a:cs typeface="Calibri" panose="020F0502020204030204"/>
              </a:rPr>
              <a:t> ο </a:t>
            </a:r>
            <a:r>
              <a:rPr lang="en-US" sz="2400" dirty="0" err="1">
                <a:latin typeface="Times New Roman"/>
                <a:cs typeface="Calibri" panose="020F0502020204030204"/>
              </a:rPr>
              <a:t>Πρόκλος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ίσης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ρώιμες</a:t>
            </a:r>
            <a:r>
              <a:rPr lang="en-US" sz="2400" dirty="0">
                <a:latin typeface="Times New Roman"/>
                <a:cs typeface="Calibri" panose="020F0502020204030204"/>
              </a:rPr>
              <a:t> μα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ρτυρίες</a:t>
            </a:r>
            <a:r>
              <a:rPr lang="en-US" sz="2400" dirty="0">
                <a:latin typeface="Times New Roman"/>
                <a:cs typeface="Calibri" panose="020F0502020204030204"/>
              </a:rPr>
              <a:t> ανα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φέροντ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τομικά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οιήμ</a:t>
            </a:r>
            <a:r>
              <a:rPr lang="en-US" sz="2400" dirty="0">
                <a:latin typeface="Times New Roman"/>
                <a:cs typeface="Calibri" panose="020F0502020204030204"/>
              </a:rPr>
              <a:t>ατα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χωρίς</a:t>
            </a:r>
            <a:r>
              <a:rPr lang="en-US" sz="2400" dirty="0">
                <a:latin typeface="Times New Roman"/>
                <a:cs typeface="Calibri" panose="020F0502020204030204"/>
              </a:rPr>
              <a:t> να υπα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ινίσσοντ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ότι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υτά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ήτ</a:t>
            </a:r>
            <a:r>
              <a:rPr lang="en-US" sz="2400" dirty="0">
                <a:latin typeface="Times New Roman"/>
                <a:cs typeface="Calibri" panose="020F0502020204030204"/>
              </a:rPr>
              <a:t>αν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μέρος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ενός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Κύκλου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98658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BCF3E6-D31E-468F-9D16-8AC07A8B2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77638"/>
            <a:ext cx="10131425" cy="1010569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Calibri Light"/>
              </a:rPr>
              <a:t>ΜΑΡΤΥΡΙΕΣ ΚΑΙ ΣΥΓΓΡΑΦΕΙΣ</a:t>
            </a:r>
            <a:endParaRPr lang="en-US" sz="320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E28432-BE7E-4BA7-A618-3459CCAE9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963125"/>
            <a:ext cx="10131425" cy="57769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Η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ντίληψη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Αρχ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συγγρ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φείς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cs typeface="Times New Roman"/>
              </a:rPr>
              <a:t>→</a:t>
            </a:r>
            <a:r>
              <a:rPr lang="en-US" sz="2400" dirty="0">
                <a:latin typeface="Times New Roman"/>
                <a:cs typeface="Calibri" panose="020F0502020204030204"/>
              </a:rPr>
              <a:t> 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συνδυ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σμός</a:t>
            </a:r>
            <a:r>
              <a:rPr lang="en-US" sz="2400" dirty="0">
                <a:latin typeface="Times New Roman"/>
                <a:cs typeface="Calibri" panose="020F0502020204030204"/>
              </a:rPr>
              <a:t> υπ</a:t>
            </a:r>
            <a:r>
              <a:rPr lang="en-US" sz="2400" dirty="0" err="1">
                <a:latin typeface="Times New Roman"/>
                <a:cs typeface="Calibri" panose="020F0502020204030204"/>
              </a:rPr>
              <a:t>όθεσεων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σύγχυσης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  <a:endParaRPr lang="en-US">
              <a:cs typeface="Calibri"/>
            </a:endParaRP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ράδειγμ</a:t>
            </a:r>
            <a:r>
              <a:rPr lang="en-US" sz="2400" dirty="0">
                <a:latin typeface="Times New Roman"/>
                <a:cs typeface="Calibri" panose="020F0502020204030204"/>
              </a:rPr>
              <a:t>α ο </a:t>
            </a:r>
            <a:r>
              <a:rPr lang="en-US" sz="2400" dirty="0" err="1">
                <a:latin typeface="Times New Roman"/>
                <a:cs typeface="Calibri" panose="020F0502020204030204"/>
              </a:rPr>
              <a:t>Αθήν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ιος</a:t>
            </a:r>
            <a:r>
              <a:rPr lang="en-US" sz="2400" dirty="0">
                <a:latin typeface="Times New Roman"/>
                <a:cs typeface="Calibri" panose="020F0502020204030204"/>
              </a:rPr>
              <a:t> ανα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φέρετ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στον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οιητή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Κυ</a:t>
            </a:r>
            <a:r>
              <a:rPr lang="en-US" sz="2400" i="1" dirty="0">
                <a:latin typeface="Times New Roman"/>
                <a:cs typeface="Calibri" panose="020F0502020204030204"/>
              </a:rPr>
              <a:t>π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ρίων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ως</a:t>
            </a:r>
            <a:r>
              <a:rPr lang="en-US" sz="2400" dirty="0">
                <a:latin typeface="Times New Roman"/>
                <a:cs typeface="Calibri" panose="020F0502020204030204"/>
              </a:rPr>
              <a:t> '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κά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οιος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ρί</a:t>
            </a:r>
            <a:r>
              <a:rPr lang="en-US" sz="2400" dirty="0">
                <a:latin typeface="Times New Roman"/>
                <a:cs typeface="Calibri" panose="020F0502020204030204"/>
              </a:rPr>
              <a:t>α ή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σίνος</a:t>
            </a:r>
            <a:r>
              <a:rPr lang="en-US" sz="2400" dirty="0">
                <a:latin typeface="Times New Roman"/>
                <a:cs typeface="Calibri" panose="020F0502020204030204"/>
              </a:rPr>
              <a:t> ή όπ</a:t>
            </a:r>
            <a:r>
              <a:rPr lang="en-US" sz="2400" dirty="0" err="1">
                <a:latin typeface="Times New Roman"/>
                <a:cs typeface="Calibri" panose="020F0502020204030204"/>
              </a:rPr>
              <a:t>ως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θέλει</a:t>
            </a:r>
            <a:r>
              <a:rPr lang="en-US" sz="2400" dirty="0">
                <a:latin typeface="Times New Roman"/>
                <a:cs typeface="Calibri" panose="020F0502020204030204"/>
              </a:rPr>
              <a:t> να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ονομάζετ</a:t>
            </a:r>
            <a:r>
              <a:rPr lang="en-US" sz="2400" dirty="0">
                <a:latin typeface="Times New Roman"/>
                <a:cs typeface="Calibri" panose="020F0502020204030204"/>
              </a:rPr>
              <a:t>αι', όπ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ρώτο</a:t>
            </a:r>
            <a:r>
              <a:rPr lang="en-US" sz="2400" dirty="0">
                <a:latin typeface="Times New Roman"/>
                <a:cs typeface="Calibri" panose="020F0502020204030204"/>
              </a:rPr>
              <a:t> μπ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ορεί</a:t>
            </a:r>
            <a:r>
              <a:rPr lang="en-US" sz="2400" dirty="0">
                <a:latin typeface="Times New Roman"/>
                <a:cs typeface="Calibri" panose="020F0502020204030204"/>
              </a:rPr>
              <a:t> να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διορθωθεί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'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ρί</a:t>
            </a:r>
            <a:r>
              <a:rPr lang="en-US" sz="2400" dirty="0">
                <a:latin typeface="Times New Roman"/>
                <a:cs typeface="Calibri" panose="020F0502020204030204"/>
              </a:rPr>
              <a:t>ας' (όπ</a:t>
            </a:r>
            <a:r>
              <a:rPr lang="en-US" sz="2400" dirty="0" err="1">
                <a:latin typeface="Times New Roman"/>
                <a:cs typeface="Calibri" panose="020F0502020204030204"/>
              </a:rPr>
              <a:t>ως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λλού</a:t>
            </a:r>
            <a:r>
              <a:rPr lang="en-US" sz="2400" dirty="0">
                <a:latin typeface="Times New Roman"/>
                <a:cs typeface="Calibri" panose="020F0502020204030204"/>
              </a:rPr>
              <a:t> ανα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φέρετ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στον</a:t>
            </a:r>
            <a:r>
              <a:rPr lang="en-US" sz="2400" dirty="0">
                <a:latin typeface="Times New Roman"/>
                <a:cs typeface="Calibri" panose="020F0502020204030204"/>
              </a:rPr>
              <a:t> υπ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οψήφιο</a:t>
            </a:r>
            <a:r>
              <a:rPr lang="en-US" sz="2400" dirty="0">
                <a:latin typeface="Times New Roman"/>
                <a:cs typeface="Calibri" panose="020F0502020204030204"/>
              </a:rPr>
              <a:t>).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μί</a:t>
            </a:r>
            <a:r>
              <a:rPr lang="en-US" sz="2400" dirty="0">
                <a:latin typeface="Times New Roman"/>
                <a:cs typeface="Calibri" panose="020F0502020204030204"/>
              </a:rPr>
              <a:t>α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λλ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γή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ροφοράς</a:t>
            </a:r>
            <a:r>
              <a:rPr lang="en-US" sz="2400" dirty="0">
                <a:latin typeface="Times New Roman"/>
                <a:cs typeface="Calibri" panose="020F0502020204030204"/>
              </a:rPr>
              <a:t> ο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τίτλος</a:t>
            </a:r>
            <a:r>
              <a:rPr lang="en-US" sz="2400" dirty="0">
                <a:latin typeface="Times New Roman"/>
                <a:cs typeface="Calibri" panose="020F0502020204030204"/>
              </a:rPr>
              <a:t> θα μπ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ορούσε</a:t>
            </a:r>
            <a:r>
              <a:rPr lang="en-US" sz="2400" dirty="0">
                <a:latin typeface="Times New Roman"/>
                <a:cs typeface="Calibri" panose="020F0502020204030204"/>
              </a:rPr>
              <a:t> να κατα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νοηθεί</a:t>
            </a:r>
            <a:r>
              <a:rPr lang="en-US" sz="2400" dirty="0">
                <a:latin typeface="Times New Roman"/>
                <a:cs typeface="Calibri" panose="020F0502020204030204"/>
              </a:rPr>
              <a:t> σαν '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ρί</a:t>
            </a:r>
            <a:r>
              <a:rPr lang="en-US" sz="2400" dirty="0">
                <a:latin typeface="Times New Roman"/>
                <a:cs typeface="Calibri" panose="020F0502020204030204"/>
              </a:rPr>
              <a:t>α'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ντί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'</a:t>
            </a:r>
            <a:r>
              <a:rPr lang="en-US" sz="2400" dirty="0" err="1">
                <a:latin typeface="Times New Roman"/>
                <a:cs typeface="Calibri" panose="020F0502020204030204"/>
              </a:rPr>
              <a:t>Κύ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ριο</a:t>
            </a:r>
            <a:r>
              <a:rPr lang="en-US" sz="2400" dirty="0">
                <a:latin typeface="Times New Roman"/>
                <a:cs typeface="Calibri" panose="020F0502020204030204"/>
              </a:rPr>
              <a:t> έπ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ος</a:t>
            </a:r>
            <a:r>
              <a:rPr lang="en-US" sz="2400" dirty="0">
                <a:latin typeface="Times New Roman"/>
                <a:cs typeface="Calibri" panose="020F0502020204030204"/>
              </a:rPr>
              <a:t>'. 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Φα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ίνετ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ότι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ζήτημ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εξετάστηκε</a:t>
            </a:r>
            <a:r>
              <a:rPr lang="en-US" sz="2400" dirty="0">
                <a:latin typeface="Times New Roman"/>
                <a:cs typeface="Calibri" panose="020F0502020204030204"/>
              </a:rPr>
              <a:t> από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Πρόκλο</a:t>
            </a:r>
            <a:r>
              <a:rPr lang="en-US" sz="2400" dirty="0">
                <a:latin typeface="Times New Roman"/>
                <a:cs typeface="Calibri" panose="020F0502020204030204"/>
              </a:rPr>
              <a:t>,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μί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ελληνιστική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ιγρ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φή</a:t>
            </a:r>
            <a:r>
              <a:rPr lang="en-US" sz="2400" dirty="0">
                <a:latin typeface="Times New Roman"/>
                <a:cs typeface="Calibri" panose="020F0502020204030204"/>
              </a:rPr>
              <a:t> (</a:t>
            </a:r>
            <a:r>
              <a:rPr lang="en-US" sz="2400" dirty="0" err="1">
                <a:latin typeface="Times New Roman"/>
                <a:cs typeface="Calibri" panose="020F0502020204030204"/>
              </a:rPr>
              <a:t>Αλικ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ρν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σσός</a:t>
            </a:r>
            <a:r>
              <a:rPr lang="en-US" sz="2400" dirty="0">
                <a:latin typeface="Times New Roman"/>
                <a:cs typeface="Calibri" panose="020F0502020204030204"/>
              </a:rPr>
              <a:t>) ανα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φέρετ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έν</a:t>
            </a:r>
            <a:r>
              <a:rPr lang="en-US" sz="2400" dirty="0">
                <a:latin typeface="Times New Roman"/>
                <a:cs typeface="Calibri" panose="020F0502020204030204"/>
              </a:rPr>
              <a:t>αν </a:t>
            </a:r>
            <a:r>
              <a:rPr lang="en-US" sz="2400" dirty="0" err="1">
                <a:latin typeface="Times New Roman"/>
                <a:cs typeface="Calibri" panose="020F0502020204030204"/>
              </a:rPr>
              <a:t>ντό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ρί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ως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συγγρ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φέ</a:t>
            </a:r>
            <a:r>
              <a:rPr lang="en-US" sz="2400" dirty="0">
                <a:latin typeface="Times New Roman"/>
                <a:cs typeface="Calibri" panose="020F0502020204030204"/>
              </a:rPr>
              <a:t>α έπ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ους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Τρωικό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όλεμο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Είν</a:t>
            </a:r>
            <a:r>
              <a:rPr lang="en-US" sz="2400" dirty="0">
                <a:latin typeface="Times New Roman"/>
                <a:cs typeface="Calibri" panose="020F0502020204030204"/>
              </a:rPr>
              <a:t>αι φα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νερή</a:t>
            </a:r>
            <a:r>
              <a:rPr lang="en-US" sz="2400" dirty="0">
                <a:latin typeface="Times New Roman"/>
                <a:cs typeface="Calibri" panose="020F0502020204030204"/>
              </a:rPr>
              <a:t> η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ρχ</a:t>
            </a:r>
            <a:r>
              <a:rPr lang="en-US" sz="2400" dirty="0">
                <a:latin typeface="Times New Roman"/>
                <a:cs typeface="Calibri" panose="020F0502020204030204"/>
              </a:rPr>
              <a:t>αία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φωνί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σχετικά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δημιουργούς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οιημάτων</a:t>
            </a:r>
            <a:r>
              <a:rPr lang="en-US" sz="2400" dirty="0">
                <a:latin typeface="Times New Roman"/>
                <a:cs typeface="Calibri" panose="020F0502020204030204"/>
              </a:rPr>
              <a:t> και 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ράλληλ</a:t>
            </a:r>
            <a:r>
              <a:rPr lang="en-US" sz="2400" dirty="0">
                <a:latin typeface="Times New Roman"/>
                <a:cs typeface="Calibri" panose="020F0502020204030204"/>
              </a:rPr>
              <a:t>α φα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νερώνετ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ικό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ενδι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φέρον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Κυκλικά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οιήμ</a:t>
            </a:r>
            <a:r>
              <a:rPr lang="en-US" sz="2400" dirty="0">
                <a:latin typeface="Times New Roman"/>
                <a:cs typeface="Calibri" panose="020F0502020204030204"/>
              </a:rPr>
              <a:t>ατα. </a:t>
            </a:r>
          </a:p>
          <a:p>
            <a:pPr algn="just"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78529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68DA39-A186-40A1-AD0C-9E2046EC8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3261"/>
            <a:ext cx="10131425" cy="996191"/>
          </a:xfrm>
        </p:spPr>
        <p:txBody>
          <a:bodyPr/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ΜΑΡΤΥΡΙΕΣ ΚΑΙ ΣΥΓΓΡΑΦΕΙΣ</a:t>
            </a:r>
            <a:endParaRPr lang="en-US" sz="32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8D289B-3E37-4698-9236-5DDAE9D30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36294"/>
            <a:ext cx="10131425" cy="5561321"/>
          </a:xfrm>
        </p:spPr>
        <p:txBody>
          <a:bodyPr/>
          <a:lstStyle/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Συνήθως αποδιδόταν στον Στασίνο από την Κύπρο.</a:t>
            </a:r>
            <a:endParaRPr lang="en-US"/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Άλλοι θεωρούσαν συνθέτη τον Όμηρο ή τον Ηγεσία της Κύπρου.</a:t>
            </a: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Καταλαβαίνουμε λοιπόν την απελπισία του Αθήναιου ή την ωμή δήλωση ενός σχολιαστή ότι πρόκειται για 'άγνωστο' ή ενός άλλου ότι πρόκειται για 'ποιητές'.</a:t>
            </a: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Πολλοί (π.χ. Αριστοτέλης) απέφευγαν το ζήτημα και έγραφαν 'αυτός που έγραψε τα </a:t>
            </a:r>
            <a:r>
              <a:rPr lang="en-US" sz="2400" i="1">
                <a:latin typeface="Times New Roman"/>
                <a:cs typeface="Calibri" panose="020F0502020204030204"/>
              </a:rPr>
              <a:t>Κύπρια</a:t>
            </a:r>
            <a:r>
              <a:rPr lang="en-US" sz="2400">
                <a:latin typeface="Times New Roman"/>
                <a:cs typeface="Calibri" panose="020F0502020204030204"/>
              </a:rPr>
              <a:t>'.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 marL="0" indent="0">
              <a:buNone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680119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D1242C-C1AF-412A-9B04-310BD935A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92015"/>
            <a:ext cx="10131425" cy="1053702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Calibri Light"/>
              </a:rPr>
              <a:t>ΜΑΡΤΥΡΙΕΣ ΚΑΙ ΓΕΩΓΡΑΦΙΚΗ ΠΡΟΕΛΕΥΣΗ</a:t>
            </a:r>
            <a:endParaRPr lang="en-US" sz="320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57E6A4-15E3-4C4C-BEED-A658C5706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08181"/>
            <a:ext cx="10131425" cy="5460679"/>
          </a:xfrm>
        </p:spPr>
        <p:txBody>
          <a:bodyPr/>
          <a:lstStyle/>
          <a:p>
            <a:pPr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/>
              </a:rPr>
              <a:t>Προσφέρουν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οι</a:t>
            </a:r>
            <a:r>
              <a:rPr lang="en-US" sz="2400" dirty="0">
                <a:latin typeface="Times New Roman"/>
                <a:cs typeface="Calibri"/>
              </a:rPr>
              <a:t> μα</a:t>
            </a:r>
            <a:r>
              <a:rPr lang="en-US" sz="2400" dirty="0" err="1">
                <a:latin typeface="Times New Roman"/>
                <a:cs typeface="Calibri"/>
              </a:rPr>
              <a:t>ρτυρίες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σημάδι</a:t>
            </a:r>
            <a:r>
              <a:rPr lang="en-US" sz="2400" dirty="0">
                <a:latin typeface="Times New Roman"/>
                <a:cs typeface="Calibri"/>
              </a:rPr>
              <a:t>α </a:t>
            </a:r>
            <a:r>
              <a:rPr lang="en-US" sz="2400" dirty="0" err="1">
                <a:latin typeface="Times New Roman"/>
                <a:cs typeface="Calibri"/>
              </a:rPr>
              <a:t>γι</a:t>
            </a:r>
            <a:r>
              <a:rPr lang="en-US" sz="2400" dirty="0">
                <a:latin typeface="Times New Roman"/>
                <a:cs typeface="Calibri"/>
              </a:rPr>
              <a:t>α </a:t>
            </a:r>
            <a:r>
              <a:rPr lang="en-US" sz="2400" dirty="0" err="1">
                <a:latin typeface="Times New Roman"/>
                <a:cs typeface="Calibri"/>
              </a:rPr>
              <a:t>την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γεωγρ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φική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ροέλευση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των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οιημάτων</a:t>
            </a:r>
            <a:r>
              <a:rPr lang="en-US" sz="2400" dirty="0">
                <a:latin typeface="Times New Roman"/>
                <a:cs typeface="Calibri"/>
              </a:rPr>
              <a:t>; </a:t>
            </a:r>
          </a:p>
          <a:p>
            <a:pPr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/>
              </a:rPr>
              <a:t>Κύκλος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ρος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ιο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το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ικές</a:t>
            </a:r>
            <a:r>
              <a:rPr lang="en-US" sz="2400" dirty="0">
                <a:latin typeface="Times New Roman"/>
                <a:cs typeface="Calibri"/>
              </a:rPr>
              <a:t> α</a:t>
            </a:r>
            <a:r>
              <a:rPr lang="en-US" sz="2400" dirty="0" err="1">
                <a:latin typeface="Times New Roman"/>
                <a:cs typeface="Calibri"/>
              </a:rPr>
              <a:t>νησυχίες</a:t>
            </a:r>
            <a:r>
              <a:rPr lang="en-US" sz="2400" dirty="0">
                <a:latin typeface="Times New Roman"/>
                <a:cs typeface="Calibri"/>
              </a:rPr>
              <a:t> (</a:t>
            </a:r>
            <a:r>
              <a:rPr lang="en-US" sz="2400" dirty="0" err="1">
                <a:latin typeface="Times New Roman"/>
                <a:cs typeface="Calibri"/>
              </a:rPr>
              <a:t>σε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σχέση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με</a:t>
            </a:r>
            <a:r>
              <a:rPr lang="en-US" sz="2400" dirty="0">
                <a:latin typeface="Times New Roman"/>
                <a:cs typeface="Calibri"/>
              </a:rPr>
              <a:t> τα Πα</a:t>
            </a:r>
            <a:r>
              <a:rPr lang="en-US" sz="2400" dirty="0" err="1">
                <a:latin typeface="Times New Roman"/>
                <a:cs typeface="Calibri"/>
              </a:rPr>
              <a:t>νελληνικά</a:t>
            </a:r>
            <a:r>
              <a:rPr lang="en-US" sz="2400" dirty="0">
                <a:latin typeface="Times New Roman"/>
                <a:cs typeface="Calibri"/>
              </a:rPr>
              <a:t> Ο. </a:t>
            </a:r>
            <a:r>
              <a:rPr lang="en-US" sz="2400" dirty="0" err="1">
                <a:latin typeface="Times New Roman"/>
                <a:cs typeface="Calibri"/>
              </a:rPr>
              <a:t>κείμεν</a:t>
            </a:r>
            <a:r>
              <a:rPr lang="en-US" sz="2400" dirty="0">
                <a:latin typeface="Times New Roman"/>
                <a:cs typeface="Calibri"/>
              </a:rPr>
              <a:t>α).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Θα π</a:t>
            </a:r>
            <a:r>
              <a:rPr lang="en-US" sz="2400" dirty="0" err="1">
                <a:latin typeface="Times New Roman"/>
                <a:cs typeface="Calibri"/>
              </a:rPr>
              <a:t>εριμέν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με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λοι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όν</a:t>
            </a:r>
            <a:r>
              <a:rPr lang="en-US" sz="2400" dirty="0">
                <a:latin typeface="Times New Roman"/>
                <a:cs typeface="Calibri"/>
              </a:rPr>
              <a:t> α</a:t>
            </a:r>
            <a:r>
              <a:rPr lang="en-US" sz="2400" dirty="0" err="1">
                <a:latin typeface="Times New Roman"/>
                <a:cs typeface="Calibri"/>
              </a:rPr>
              <a:t>ντικείμεν</a:t>
            </a:r>
            <a:r>
              <a:rPr lang="en-US" sz="2400" dirty="0">
                <a:latin typeface="Times New Roman"/>
                <a:cs typeface="Calibri"/>
              </a:rPr>
              <a:t>α </a:t>
            </a:r>
            <a:r>
              <a:rPr lang="en-US" sz="2400" dirty="0" err="1">
                <a:latin typeface="Times New Roman"/>
                <a:cs typeface="Calibri"/>
              </a:rPr>
              <a:t>το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ικού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ενδι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φέροντος</a:t>
            </a:r>
            <a:r>
              <a:rPr lang="en-US" sz="2400" dirty="0">
                <a:latin typeface="Times New Roman"/>
                <a:cs typeface="Calibri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Τι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είν</a:t>
            </a:r>
            <a:r>
              <a:rPr lang="en-US" sz="2400" dirty="0">
                <a:latin typeface="Times New Roman"/>
                <a:cs typeface="Calibri"/>
              </a:rPr>
              <a:t>αι '</a:t>
            </a:r>
            <a:r>
              <a:rPr lang="en-US" sz="2400" dirty="0" err="1">
                <a:latin typeface="Times New Roman"/>
                <a:cs typeface="Calibri"/>
              </a:rPr>
              <a:t>κυ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ρι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κό</a:t>
            </a:r>
            <a:r>
              <a:rPr lang="en-US" sz="2400" dirty="0">
                <a:latin typeface="Times New Roman"/>
                <a:cs typeface="Calibri"/>
              </a:rPr>
              <a:t>' </a:t>
            </a:r>
            <a:r>
              <a:rPr lang="en-US" sz="2400" dirty="0" err="1">
                <a:latin typeface="Times New Roman"/>
                <a:cs typeface="Calibri"/>
              </a:rPr>
              <a:t>γι</a:t>
            </a:r>
            <a:r>
              <a:rPr lang="en-US" sz="2400" dirty="0">
                <a:latin typeface="Times New Roman"/>
                <a:cs typeface="Calibri"/>
              </a:rPr>
              <a:t>α τα </a:t>
            </a:r>
            <a:r>
              <a:rPr lang="en-US" sz="2400" dirty="0" err="1">
                <a:latin typeface="Times New Roman"/>
                <a:cs typeface="Calibri"/>
              </a:rPr>
              <a:t>Κύ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ρι</a:t>
            </a:r>
            <a:r>
              <a:rPr lang="en-US" sz="2400" dirty="0">
                <a:latin typeface="Times New Roman"/>
                <a:cs typeface="Calibri"/>
              </a:rPr>
              <a:t>α </a:t>
            </a:r>
            <a:r>
              <a:rPr lang="en-US" sz="2400" dirty="0" err="1">
                <a:latin typeface="Times New Roman"/>
                <a:cs typeface="Calibri"/>
              </a:rPr>
              <a:t>δεν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είν</a:t>
            </a:r>
            <a:r>
              <a:rPr lang="en-US" sz="2400" dirty="0">
                <a:latin typeface="Times New Roman"/>
                <a:cs typeface="Calibri"/>
              </a:rPr>
              <a:t>αι </a:t>
            </a:r>
            <a:r>
              <a:rPr lang="en-US" sz="2400" dirty="0" err="1">
                <a:latin typeface="Times New Roman"/>
                <a:cs typeface="Calibri"/>
              </a:rPr>
              <a:t>ξεκάθ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ρο</a:t>
            </a:r>
            <a:r>
              <a:rPr lang="en-US" sz="2400" dirty="0">
                <a:latin typeface="Times New Roman"/>
                <a:cs typeface="Calibri"/>
              </a:rPr>
              <a:t> (ή </a:t>
            </a:r>
            <a:r>
              <a:rPr lang="en-US" sz="2400" dirty="0" err="1">
                <a:latin typeface="Times New Roman"/>
                <a:cs typeface="Calibri"/>
              </a:rPr>
              <a:t>γι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τί</a:t>
            </a:r>
            <a:r>
              <a:rPr lang="en-US" sz="2400" dirty="0">
                <a:latin typeface="Times New Roman"/>
                <a:cs typeface="Calibri"/>
              </a:rPr>
              <a:t> η </a:t>
            </a:r>
            <a:r>
              <a:rPr lang="en-US" sz="2400" dirty="0" err="1">
                <a:latin typeface="Times New Roman"/>
                <a:cs typeface="Calibri"/>
              </a:rPr>
              <a:t>Αλικ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ρν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σσός</a:t>
            </a:r>
            <a:r>
              <a:rPr lang="en-US" sz="2400" dirty="0">
                <a:latin typeface="Times New Roman"/>
                <a:cs typeface="Calibri"/>
              </a:rPr>
              <a:t> θα </a:t>
            </a:r>
            <a:r>
              <a:rPr lang="en-US" sz="2400" dirty="0" err="1">
                <a:latin typeface="Times New Roman"/>
                <a:cs typeface="Calibri"/>
              </a:rPr>
              <a:t>το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διεκδικούσε</a:t>
            </a:r>
            <a:r>
              <a:rPr lang="en-US" sz="2400" dirty="0">
                <a:latin typeface="Times New Roman"/>
                <a:cs typeface="Calibri"/>
              </a:rPr>
              <a:t>)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Η </a:t>
            </a:r>
            <a:r>
              <a:rPr lang="en-US" sz="2400" dirty="0" err="1">
                <a:latin typeface="Times New Roman"/>
                <a:cs typeface="Calibri"/>
              </a:rPr>
              <a:t>το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ική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σημ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σί</a:t>
            </a:r>
            <a:r>
              <a:rPr lang="en-US" sz="2400" dirty="0">
                <a:latin typeface="Times New Roman"/>
                <a:cs typeface="Calibri"/>
              </a:rPr>
              <a:t>α </a:t>
            </a:r>
            <a:r>
              <a:rPr lang="en-US" sz="2400" dirty="0" err="1">
                <a:latin typeface="Times New Roman"/>
                <a:cs typeface="Calibri"/>
              </a:rPr>
              <a:t>της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i="1" dirty="0" err="1">
                <a:latin typeface="Times New Roman"/>
                <a:cs typeface="Calibri"/>
              </a:rPr>
              <a:t>Μικράς</a:t>
            </a:r>
            <a:r>
              <a:rPr lang="en-US" sz="2400" i="1" dirty="0">
                <a:latin typeface="Times New Roman"/>
                <a:cs typeface="Calibri"/>
              </a:rPr>
              <a:t> </a:t>
            </a:r>
            <a:r>
              <a:rPr lang="en-US" sz="2400" i="1" dirty="0" err="1">
                <a:latin typeface="Times New Roman"/>
                <a:cs typeface="Calibri"/>
              </a:rPr>
              <a:t>Ιλιάδ</a:t>
            </a:r>
            <a:r>
              <a:rPr lang="en-US" sz="2400" i="1" dirty="0">
                <a:latin typeface="Times New Roman"/>
                <a:cs typeface="Calibri"/>
              </a:rPr>
              <a:t>ας </a:t>
            </a:r>
            <a:r>
              <a:rPr lang="en-US" sz="2400" dirty="0">
                <a:latin typeface="Times New Roman"/>
                <a:cs typeface="Calibri"/>
              </a:rPr>
              <a:t>(</a:t>
            </a:r>
            <a:r>
              <a:rPr lang="en-US" sz="2400" dirty="0" err="1">
                <a:latin typeface="Times New Roman"/>
                <a:cs typeface="Calibri"/>
              </a:rPr>
              <a:t>Λέσχης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της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Μυτιλήνης</a:t>
            </a:r>
            <a:r>
              <a:rPr lang="en-US" sz="2400" dirty="0">
                <a:latin typeface="Times New Roman"/>
                <a:cs typeface="Calibri"/>
              </a:rPr>
              <a:t>), </a:t>
            </a:r>
            <a:r>
              <a:rPr lang="en-US" sz="2400" dirty="0" err="1">
                <a:latin typeface="Times New Roman"/>
                <a:cs typeface="Calibri"/>
              </a:rPr>
              <a:t>της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Ιλίου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Πέρσεως</a:t>
            </a:r>
            <a:r>
              <a:rPr lang="en-US" sz="2400" dirty="0">
                <a:latin typeface="Times New Roman"/>
                <a:cs typeface="Calibri"/>
              </a:rPr>
              <a:t> (</a:t>
            </a:r>
            <a:r>
              <a:rPr lang="en-US" sz="2400" dirty="0" err="1">
                <a:latin typeface="Times New Roman"/>
                <a:cs typeface="Calibri"/>
              </a:rPr>
              <a:t>Αρκτίνος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της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Μιλήτου</a:t>
            </a:r>
            <a:r>
              <a:rPr lang="en-US" sz="2400" dirty="0">
                <a:latin typeface="Times New Roman"/>
                <a:cs typeface="Calibri"/>
              </a:rPr>
              <a:t>), </a:t>
            </a:r>
            <a:r>
              <a:rPr lang="en-US" sz="2400" dirty="0" err="1">
                <a:latin typeface="Times New Roman"/>
                <a:cs typeface="Calibri"/>
              </a:rPr>
              <a:t>των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i="1" dirty="0" err="1">
                <a:latin typeface="Times New Roman"/>
                <a:cs typeface="Calibri"/>
              </a:rPr>
              <a:t>Νόστων</a:t>
            </a:r>
            <a:r>
              <a:rPr lang="en-US" sz="2400" i="1" dirty="0">
                <a:latin typeface="Times New Roman"/>
                <a:cs typeface="Calibri"/>
              </a:rPr>
              <a:t> </a:t>
            </a:r>
            <a:r>
              <a:rPr lang="en-US" sz="2400" dirty="0">
                <a:latin typeface="Times New Roman"/>
                <a:cs typeface="Calibri"/>
              </a:rPr>
              <a:t>(</a:t>
            </a:r>
            <a:r>
              <a:rPr lang="en-US" sz="2400" dirty="0" err="1">
                <a:latin typeface="Times New Roman"/>
                <a:cs typeface="Calibri"/>
              </a:rPr>
              <a:t>Αγί</a:t>
            </a:r>
            <a:r>
              <a:rPr lang="en-US" sz="2400" dirty="0">
                <a:latin typeface="Times New Roman"/>
                <a:cs typeface="Calibri"/>
              </a:rPr>
              <a:t>ας ο </a:t>
            </a:r>
            <a:r>
              <a:rPr lang="en-US" sz="2400" dirty="0" err="1">
                <a:latin typeface="Times New Roman"/>
                <a:cs typeface="Calibri"/>
              </a:rPr>
              <a:t>Τροιζήνιος</a:t>
            </a:r>
            <a:r>
              <a:rPr lang="en-US" sz="2400" i="1" dirty="0">
                <a:latin typeface="Times New Roman"/>
                <a:cs typeface="Calibri"/>
              </a:rPr>
              <a:t>)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δεν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είν</a:t>
            </a:r>
            <a:r>
              <a:rPr lang="en-US" sz="2400" dirty="0">
                <a:latin typeface="Times New Roman"/>
                <a:cs typeface="Calibri"/>
              </a:rPr>
              <a:t>αι φα</a:t>
            </a:r>
            <a:r>
              <a:rPr lang="en-US" sz="2400" dirty="0" err="1">
                <a:latin typeface="Times New Roman"/>
                <a:cs typeface="Calibri"/>
              </a:rPr>
              <a:t>νερή</a:t>
            </a:r>
            <a:r>
              <a:rPr lang="en-US" sz="2400" dirty="0">
                <a:latin typeface="Times New Roman"/>
                <a:cs typeface="Calibri"/>
              </a:rPr>
              <a:t>. </a:t>
            </a:r>
          </a:p>
          <a:p>
            <a:pPr>
              <a:buFont typeface="Wingdings"/>
              <a:buChar char="ü"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99950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569737-548E-4673-A2E5-77F337784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20770"/>
            <a:ext cx="10131425" cy="1068079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ea typeface="+mj-lt"/>
                <a:cs typeface="+mj-lt"/>
              </a:rPr>
              <a:t>ΜΑΡΤΥΡΙΕΣ ΚΑΙ ΓΕΩΓΡΑΦΙΚΗ ΠΡΟΕΛΕΥΣΗ</a:t>
            </a:r>
            <a:endParaRPr lang="en-US" sz="320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6042DB-B00D-4406-A2B6-8BB10F56D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36935"/>
            <a:ext cx="10131425" cy="5475057"/>
          </a:xfrm>
        </p:spPr>
        <p:txBody>
          <a:bodyPr/>
          <a:lstStyle/>
          <a:p>
            <a:pPr algn="just"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/>
              </a:rPr>
              <a:t>Όμως</a:t>
            </a:r>
            <a:r>
              <a:rPr lang="en-US" sz="2400" dirty="0">
                <a:latin typeface="Times New Roman"/>
                <a:cs typeface="Calibri"/>
              </a:rPr>
              <a:t>, η </a:t>
            </a:r>
            <a:r>
              <a:rPr lang="en-US" sz="2400" i="1" dirty="0" err="1">
                <a:latin typeface="Times New Roman"/>
                <a:cs typeface="Calibri"/>
              </a:rPr>
              <a:t>Τηλεγονί</a:t>
            </a:r>
            <a:r>
              <a:rPr lang="en-US" sz="2400" i="1" dirty="0">
                <a:latin typeface="Times New Roman"/>
                <a:cs typeface="Calibri"/>
              </a:rPr>
              <a:t>α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οδίδετ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οιον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Κυρην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ίο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υτή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εμφ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νίζετ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έν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ας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Αρκεσίλ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,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όνομ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των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βα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σιλέων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Κυρήνης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  <a:endParaRPr lang="en-US"/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Και η 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Αιθιο</a:t>
            </a:r>
            <a:r>
              <a:rPr lang="en-US" sz="2400" i="1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ίδ</a:t>
            </a:r>
            <a:r>
              <a:rPr lang="en-US" sz="2400" i="1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οθετούσε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μετ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αθα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νάτι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ζωή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Αχιλλέ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Λεύκη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οδίδετ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στον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Αρκτίνο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Μιλήτου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, η οπ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απ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οίκησε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Νότι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Μα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ύρη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Θάλ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σσ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και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υτή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β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ρίσκετ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νησί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'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Λεύκη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',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κέντρο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λα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τρεί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ας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Ήρω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α.</a:t>
            </a:r>
          </a:p>
        </p:txBody>
      </p:sp>
    </p:spTree>
    <p:extLst>
      <p:ext uri="{BB962C8B-B14F-4D97-AF65-F5344CB8AC3E}">
        <p14:creationId xmlns:p14="http://schemas.microsoft.com/office/powerpoint/2010/main" val="41629008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C0D713-54A8-45D2-ABB1-E3A1B90B9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92016"/>
            <a:ext cx="10131425" cy="938682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Calibri Light"/>
              </a:rPr>
              <a:t>χΡΟΝΟΛΟΓΗΣΗ</a:t>
            </a:r>
            <a:endParaRPr lang="en-US" sz="320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8EEBAD-D7AB-4B1F-AAA4-0FD304662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035012"/>
            <a:ext cx="10131425" cy="5733848"/>
          </a:xfrm>
        </p:spPr>
        <p:txBody>
          <a:bodyPr>
            <a:normAutofit/>
          </a:bodyPr>
          <a:lstStyle/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ea typeface="+mn-lt"/>
                <a:cs typeface="+mn-lt"/>
              </a:rPr>
              <a:t>Η αρχαία χρονολόγηση εμπνέει εξίσου λίγη εμπιστοσύνη.</a:t>
            </a:r>
            <a:endParaRPr lang="en-US" sz="2400">
              <a:latin typeface="Times New Roman"/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Εν μέρει γιατί κάποιοι ποιητές τοποθετούνται στον 8ο αι. </a:t>
            </a:r>
            <a:r>
              <a:rPr lang="en-US" sz="2400">
                <a:latin typeface="Times New Roman"/>
                <a:ea typeface="+mn-lt"/>
                <a:cs typeface="+mn-lt"/>
              </a:rPr>
              <a:t>→  άβολο για το ομηροκεντρικό μοντέλο.</a:t>
            </a:r>
            <a:endParaRPr lang="en-US" sz="2400">
              <a:latin typeface="Times New Roman"/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Η αρχαία χρονολόγηση είναι πρόχειρη </a:t>
            </a:r>
            <a:r>
              <a:rPr lang="en-US" sz="2400">
                <a:latin typeface="Times New Roman"/>
                <a:ea typeface="+mn-lt"/>
                <a:cs typeface="+mn-lt"/>
              </a:rPr>
              <a:t>→ η γέννηση ή η ακμή του Αρκτίνου (ενίοτε λέγεται ότι υπήρξε μαθητής του Ομήρου) τοποθετείται ποικίλα στον 8ο αι. </a:t>
            </a:r>
            <a:endParaRPr lang="en-US" sz="2400">
              <a:latin typeface="Times New Roman"/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Από την άλλη, η γλωσσολογική ανάλυση τοποθετεί τα Κυκλικά ποιήματα εώς και το δεύτερο μισό του 6ου αι.</a:t>
            </a: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Είναι ευνόητο κάποιος να απορήσει για τα αποτελέσματα τους.</a:t>
            </a: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Π.χ. η πιο αναλυτική γλωσσολογική μελέτη τοποθετεί τα </a:t>
            </a:r>
            <a:r>
              <a:rPr lang="en-US" sz="2400" i="1">
                <a:latin typeface="Times New Roman"/>
                <a:cs typeface="Calibri" panose="020F0502020204030204"/>
              </a:rPr>
              <a:t>Κύπρια</a:t>
            </a:r>
            <a:r>
              <a:rPr lang="en-US" sz="2400">
                <a:latin typeface="Times New Roman"/>
                <a:cs typeface="Calibri" panose="020F0502020204030204"/>
              </a:rPr>
              <a:t> στον 7ο αιώνα, ενώ με τα ίδια στοιχεία άλλοτε τοποθετούνται πολύ ύστερα.</a:t>
            </a:r>
          </a:p>
          <a:p>
            <a:pPr>
              <a:buFont typeface="Wingdings"/>
              <a:buChar char="ü"/>
            </a:pPr>
            <a:endParaRPr lang="en-US" dirty="0">
              <a:latin typeface="Calibri" panose="020F0502020204030204"/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dirty="0"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dirty="0"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0982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9CC4C4-27C7-4072-9657-0E22F8BCD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06393"/>
            <a:ext cx="10131425" cy="1024946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ea typeface="+mj-lt"/>
                <a:cs typeface="+mj-lt"/>
              </a:rPr>
              <a:t>ΧΡΟΝΟΛΟΓΗΣΗ</a:t>
            </a:r>
            <a:endParaRPr lang="en-US" sz="320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73977E-32CC-4460-9228-C3C1A5D33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50029"/>
            <a:ext cx="10131425" cy="55900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Τα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δεδομέν</a:t>
            </a:r>
            <a:r>
              <a:rPr lang="en-US" sz="2400" dirty="0">
                <a:latin typeface="Times New Roman"/>
                <a:cs typeface="Calibri" panose="020F0502020204030204"/>
              </a:rPr>
              <a:t>α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ροκ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λούν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ρό</a:t>
            </a:r>
            <a:r>
              <a:rPr lang="en-US" sz="2400" dirty="0">
                <a:latin typeface="Times New Roman"/>
                <a:cs typeface="Calibri" panose="020F0502020204030204"/>
              </a:rPr>
              <a:t>β</a:t>
            </a:r>
            <a:r>
              <a:rPr lang="en-US" sz="2400" dirty="0" err="1">
                <a:latin typeface="Times New Roman"/>
                <a:cs typeface="Calibri" panose="020F0502020204030204"/>
              </a:rPr>
              <a:t>λημ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τέτοιες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συγκριτικές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μεθοδολογίες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Τα Ο. Έπη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μέγεθος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ξε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ερνούν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Ησιοδικό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κόρ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ους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ενώ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στίχοι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Ε. Κ.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είν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λιγότεροι</a:t>
            </a:r>
            <a:r>
              <a:rPr lang="en-US" sz="2400" dirty="0">
                <a:latin typeface="Times New Roman"/>
                <a:cs typeface="Calibri" panose="020F0502020204030204"/>
              </a:rPr>
              <a:t> από 150 </a:t>
            </a:r>
            <a:r>
              <a:rPr lang="en-US" sz="2400" dirty="0" err="1">
                <a:latin typeface="Times New Roman"/>
                <a:cs typeface="Calibri" panose="020F0502020204030204"/>
              </a:rPr>
              <a:t>γρ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μμές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Υπ</a:t>
            </a:r>
            <a:r>
              <a:rPr lang="en-US" sz="2400" dirty="0" err="1">
                <a:latin typeface="Times New Roman"/>
                <a:cs typeface="Calibri" panose="020F0502020204030204"/>
              </a:rPr>
              <a:t>άρχουν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ίσης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ζητήμ</a:t>
            </a:r>
            <a:r>
              <a:rPr lang="en-US" sz="2400" dirty="0">
                <a:latin typeface="Times New Roman"/>
                <a:cs typeface="Calibri" panose="020F0502020204030204"/>
              </a:rPr>
              <a:t>ατα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ρχ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ϊσμού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λέκτου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ικής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οικιλί</a:t>
            </a:r>
            <a:r>
              <a:rPr lang="en-US" sz="2400" dirty="0">
                <a:latin typeface="Times New Roman"/>
                <a:cs typeface="Calibri" panose="020F0502020204030204"/>
              </a:rPr>
              <a:t>ας, </a:t>
            </a:r>
            <a:r>
              <a:rPr lang="en-US" sz="2400" dirty="0" err="1">
                <a:latin typeface="Times New Roman"/>
                <a:cs typeface="Calibri" panose="020F0502020204030204"/>
              </a:rPr>
              <a:t>ιδιολέκτου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marL="342900" indent="-342900"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Αν</a:t>
            </a:r>
            <a:r>
              <a:rPr lang="en-US" sz="2400" dirty="0">
                <a:latin typeface="Times New Roman"/>
                <a:cs typeface="Calibri" panose="020F0502020204030204"/>
              </a:rPr>
              <a:t> και η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ομοιότητ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ξύ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ομηρικής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Κυκλικής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φρ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σεολογί</a:t>
            </a:r>
            <a:r>
              <a:rPr lang="en-US" sz="2400" dirty="0">
                <a:latin typeface="Times New Roman"/>
                <a:cs typeface="Calibri" panose="020F0502020204030204"/>
              </a:rPr>
              <a:t>ας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συνήθως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ερμηνεύετ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ως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λογοτεχνική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μίμηση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έχει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ίσης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θεί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ότι</a:t>
            </a:r>
            <a:r>
              <a:rPr lang="en-US" sz="2400" dirty="0">
                <a:latin typeface="Times New Roman"/>
                <a:cs typeface="Calibri" panose="020F0502020204030204"/>
              </a:rPr>
              <a:t> τα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οσ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άσμ</a:t>
            </a:r>
            <a:r>
              <a:rPr lang="en-US" sz="2400" dirty="0">
                <a:latin typeface="Times New Roman"/>
                <a:cs typeface="Calibri" panose="020F0502020204030204"/>
              </a:rPr>
              <a:t>ατα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έχουν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ροφορικά</a:t>
            </a:r>
            <a:r>
              <a:rPr lang="en-US" sz="2400" dirty="0">
                <a:latin typeface="Times New Roman"/>
                <a:cs typeface="Calibri" panose="020F0502020204030204"/>
              </a:rPr>
              <a:t> χαρα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κτηριστικά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marL="342900" indent="-342900"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Από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άλλη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</a:t>
            </a:r>
            <a:r>
              <a:rPr lang="en-US" sz="2400" dirty="0">
                <a:latin typeface="Times New Roman"/>
                <a:cs typeface="Calibri" panose="020F0502020204030204"/>
              </a:rPr>
              <a:t> '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Συστημ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τικοί</a:t>
            </a:r>
            <a:r>
              <a:rPr lang="en-US" sz="2400" dirty="0">
                <a:latin typeface="Times New Roman"/>
                <a:cs typeface="Calibri" panose="020F0502020204030204"/>
              </a:rPr>
              <a:t>' 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 </a:t>
            </a:r>
            <a:r>
              <a:rPr lang="en-US" sz="2400" dirty="0">
                <a:latin typeface="Times New Roman"/>
                <a:cs typeface="Calibri" panose="020F0502020204030204"/>
              </a:rPr>
              <a:t>η </a:t>
            </a:r>
            <a:r>
              <a:rPr lang="en-US" sz="2400" dirty="0" err="1">
                <a:latin typeface="Times New Roman"/>
                <a:cs typeface="Calibri" panose="020F0502020204030204"/>
              </a:rPr>
              <a:t>χρονολόγηση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ενός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συγκεκριμένου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Κυκλικού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στίχου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λιγότερης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σημ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σί</a:t>
            </a:r>
            <a:r>
              <a:rPr lang="en-US" sz="2400" dirty="0">
                <a:latin typeface="Times New Roman"/>
                <a:cs typeface="Calibri" panose="020F0502020204030204"/>
              </a:rPr>
              <a:t>ας από τα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μεγ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λύτερ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ερωτήμ</a:t>
            </a:r>
            <a:r>
              <a:rPr lang="en-US" sz="2400" dirty="0">
                <a:latin typeface="Times New Roman"/>
                <a:cs typeface="Calibri" panose="020F0502020204030204"/>
              </a:rPr>
              <a:t>ατα 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ου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φορούν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ική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μυθολογική</a:t>
            </a:r>
            <a:r>
              <a:rPr lang="en-US" sz="2400" dirty="0">
                <a:latin typeface="Times New Roman"/>
                <a:cs typeface="Calibri" panose="020F0502020204030204"/>
              </a:rPr>
              <a:t> 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ράδοση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1307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01EC82-E8EC-45A2-9B9A-D863ECEF5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63902"/>
            <a:ext cx="10131425" cy="838041"/>
          </a:xfrm>
        </p:spPr>
        <p:txBody>
          <a:bodyPr/>
          <a:lstStyle/>
          <a:p>
            <a:pPr algn="ctr"/>
            <a:r>
              <a:rPr lang="en-US" sz="3200" dirty="0">
                <a:latin typeface="Times New Roman"/>
                <a:cs typeface="Times New Roman"/>
              </a:rPr>
              <a:t>ΕΙΣΑΓΩΓΗ</a:t>
            </a:r>
            <a:endParaRPr lang="en-US" dirty="0"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70E615-12EE-4D53-A1DD-5A44C8360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092520"/>
            <a:ext cx="10131425" cy="5719472"/>
          </a:xfrm>
        </p:spPr>
        <p:txBody>
          <a:bodyPr/>
          <a:lstStyle/>
          <a:p>
            <a:pPr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/>
              </a:rPr>
              <a:t>Τι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είν</a:t>
            </a:r>
            <a:r>
              <a:rPr lang="en-US" sz="2400" dirty="0">
                <a:latin typeface="Times New Roman"/>
                <a:cs typeface="Calibri"/>
              </a:rPr>
              <a:t>αι ο Επ</a:t>
            </a:r>
            <a:r>
              <a:rPr lang="en-US" sz="2400" dirty="0" err="1">
                <a:latin typeface="Times New Roman"/>
                <a:cs typeface="Calibri"/>
              </a:rPr>
              <a:t>ικός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Κύκλος</a:t>
            </a:r>
            <a:r>
              <a:rPr lang="en-US" sz="2400" dirty="0">
                <a:latin typeface="Times New Roman"/>
                <a:cs typeface="Calibri"/>
              </a:rPr>
              <a:t>;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Κύκλος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ρωτ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ρχικά</a:t>
            </a:r>
            <a:r>
              <a:rPr lang="en-US" sz="2400" dirty="0">
                <a:latin typeface="Times New Roman"/>
                <a:cs typeface="Calibri"/>
              </a:rPr>
              <a:t>: α</a:t>
            </a:r>
            <a:r>
              <a:rPr lang="en-US" sz="2400" dirty="0" err="1">
                <a:latin typeface="Times New Roman"/>
                <a:cs typeface="Calibri"/>
              </a:rPr>
              <a:t>ντικείμενο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κυκλικών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δι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στάσεων</a:t>
            </a:r>
            <a:r>
              <a:rPr lang="en-US" sz="2400" dirty="0">
                <a:latin typeface="Times New Roman"/>
                <a:cs typeface="Calibri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Επ</a:t>
            </a:r>
            <a:r>
              <a:rPr lang="en-US" sz="2400" dirty="0" err="1">
                <a:latin typeface="Times New Roman"/>
                <a:cs typeface="Calibri"/>
              </a:rPr>
              <a:t>ίσης</a:t>
            </a:r>
            <a:r>
              <a:rPr lang="en-US" sz="2400" dirty="0">
                <a:latin typeface="Times New Roman"/>
                <a:cs typeface="Calibri"/>
              </a:rPr>
              <a:t>, </a:t>
            </a:r>
            <a:r>
              <a:rPr lang="en-US" sz="2400" dirty="0" err="1">
                <a:latin typeface="Times New Roman"/>
                <a:cs typeface="Calibri"/>
              </a:rPr>
              <a:t>εφ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ρμόζετ</a:t>
            </a:r>
            <a:r>
              <a:rPr lang="en-US" sz="2400" dirty="0">
                <a:latin typeface="Times New Roman"/>
                <a:cs typeface="Calibri"/>
              </a:rPr>
              <a:t>αι </a:t>
            </a:r>
            <a:r>
              <a:rPr lang="en-US" sz="2400" dirty="0" err="1">
                <a:latin typeface="Times New Roman"/>
                <a:cs typeface="Calibri"/>
              </a:rPr>
              <a:t>μετ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φορικά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σε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συλλογές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λογοχενικού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υλικού</a:t>
            </a:r>
            <a:r>
              <a:rPr lang="en-US" sz="2400" dirty="0">
                <a:latin typeface="Times New Roman"/>
                <a:cs typeface="Calibri"/>
              </a:rPr>
              <a:t> (</a:t>
            </a:r>
            <a:r>
              <a:rPr lang="en-US" sz="2400" dirty="0" err="1">
                <a:latin typeface="Times New Roman"/>
                <a:cs typeface="Calibri"/>
              </a:rPr>
              <a:t>Π.χ</a:t>
            </a:r>
            <a:r>
              <a:rPr lang="en-US" sz="2400" dirty="0">
                <a:latin typeface="Times New Roman"/>
                <a:cs typeface="Calibri"/>
              </a:rPr>
              <a:t>. </a:t>
            </a:r>
            <a:r>
              <a:rPr lang="en-US" sz="2400" dirty="0" err="1">
                <a:latin typeface="Times New Roman"/>
                <a:cs typeface="Calibri"/>
              </a:rPr>
              <a:t>Διονύσιος</a:t>
            </a:r>
            <a:r>
              <a:rPr lang="en-US" sz="2400" dirty="0">
                <a:latin typeface="Times New Roman"/>
                <a:cs typeface="Calibri"/>
              </a:rPr>
              <a:t> ο </a:t>
            </a:r>
            <a:r>
              <a:rPr lang="en-US" sz="2400" dirty="0" err="1">
                <a:latin typeface="Times New Roman"/>
                <a:cs typeface="Calibri"/>
              </a:rPr>
              <a:t>Κυκλογράφος</a:t>
            </a:r>
            <a:r>
              <a:rPr lang="en-US" sz="2400" dirty="0">
                <a:latin typeface="Times New Roman"/>
                <a:cs typeface="Calibri"/>
              </a:rPr>
              <a:t>).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Επ</a:t>
            </a:r>
            <a:r>
              <a:rPr lang="en-US" sz="2400" dirty="0" err="1">
                <a:latin typeface="Times New Roman"/>
                <a:cs typeface="Calibri"/>
              </a:rPr>
              <a:t>ικός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κύκλος</a:t>
            </a:r>
            <a:r>
              <a:rPr lang="en-US" sz="2400" dirty="0">
                <a:latin typeface="Times New Roman"/>
                <a:cs typeface="Calibri"/>
              </a:rPr>
              <a:t>: </a:t>
            </a:r>
            <a:r>
              <a:rPr lang="en-US" sz="2400" dirty="0" err="1">
                <a:latin typeface="Times New Roman"/>
                <a:cs typeface="Calibri"/>
              </a:rPr>
              <a:t>συλλογή</a:t>
            </a:r>
            <a:r>
              <a:rPr lang="en-US" sz="2400" dirty="0">
                <a:latin typeface="Times New Roman"/>
                <a:cs typeface="Calibri"/>
              </a:rPr>
              <a:t> επ</a:t>
            </a:r>
            <a:r>
              <a:rPr lang="en-US" sz="2400" dirty="0" err="1">
                <a:latin typeface="Times New Roman"/>
                <a:cs typeface="Calibri"/>
              </a:rPr>
              <a:t>ικού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στίχου</a:t>
            </a:r>
            <a:r>
              <a:rPr lang="en-US" sz="2400" dirty="0">
                <a:latin typeface="Times New Roman"/>
                <a:cs typeface="Calibri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Πλέον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έχει</a:t>
            </a:r>
            <a:r>
              <a:rPr lang="en-US" sz="2400" dirty="0">
                <a:latin typeface="Times New Roman"/>
                <a:cs typeface="Calibri"/>
              </a:rPr>
              <a:t> χα</a:t>
            </a:r>
            <a:r>
              <a:rPr lang="en-US" sz="2400" dirty="0" err="1">
                <a:latin typeface="Times New Roman"/>
                <a:cs typeface="Calibri"/>
              </a:rPr>
              <a:t>θεί</a:t>
            </a:r>
            <a:r>
              <a:rPr lang="en-US" sz="2400" dirty="0">
                <a:latin typeface="Times New Roman"/>
                <a:cs typeface="Calibri"/>
              </a:rPr>
              <a:t>. </a:t>
            </a:r>
            <a:r>
              <a:rPr lang="en-US" sz="2400" dirty="0" err="1">
                <a:latin typeface="Times New Roman"/>
                <a:cs typeface="Calibri"/>
              </a:rPr>
              <a:t>Έχουμε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όμως</a:t>
            </a:r>
            <a:r>
              <a:rPr lang="en-US" sz="2400" dirty="0">
                <a:latin typeface="Times New Roman"/>
                <a:cs typeface="Calibri"/>
              </a:rPr>
              <a:t> απ</a:t>
            </a:r>
            <a:r>
              <a:rPr lang="en-US" sz="2400" dirty="0" err="1">
                <a:latin typeface="Times New Roman"/>
                <a:cs typeface="Calibri"/>
              </a:rPr>
              <a:t>οσ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άσμ</a:t>
            </a:r>
            <a:r>
              <a:rPr lang="en-US" sz="2400" dirty="0">
                <a:latin typeface="Times New Roman"/>
                <a:cs typeface="Calibri"/>
              </a:rPr>
              <a:t>ατα, μα</a:t>
            </a:r>
            <a:r>
              <a:rPr lang="en-US" sz="2400" dirty="0" err="1">
                <a:latin typeface="Times New Roman"/>
                <a:cs typeface="Calibri"/>
              </a:rPr>
              <a:t>ρτυρίες</a:t>
            </a:r>
            <a:r>
              <a:rPr lang="en-US" sz="2400" dirty="0">
                <a:latin typeface="Times New Roman"/>
                <a:cs typeface="Calibri"/>
              </a:rPr>
              <a:t> και π</a:t>
            </a:r>
            <a:r>
              <a:rPr lang="en-US" sz="2400" dirty="0" err="1">
                <a:latin typeface="Times New Roman"/>
                <a:cs typeface="Calibri"/>
              </a:rPr>
              <a:t>εριλήψεις</a:t>
            </a:r>
            <a:r>
              <a:rPr lang="en-US" sz="2400" dirty="0">
                <a:latin typeface="Times New Roman"/>
                <a:cs typeface="Calibri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Στόχος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της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έρευν</a:t>
            </a:r>
            <a:r>
              <a:rPr lang="en-US" sz="2400" dirty="0">
                <a:latin typeface="Times New Roman"/>
                <a:cs typeface="Calibri"/>
              </a:rPr>
              <a:t>ας: </a:t>
            </a:r>
            <a:r>
              <a:rPr lang="en-US" sz="2400" dirty="0" err="1">
                <a:latin typeface="Times New Roman"/>
                <a:cs typeface="Calibri"/>
              </a:rPr>
              <a:t>τάξη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στ</a:t>
            </a:r>
            <a:r>
              <a:rPr lang="en-US" sz="2400" dirty="0">
                <a:latin typeface="Times New Roman"/>
                <a:cs typeface="Calibri"/>
              </a:rPr>
              <a:t>α </a:t>
            </a:r>
            <a:r>
              <a:rPr lang="en-US" sz="2400" dirty="0" err="1">
                <a:latin typeface="Times New Roman"/>
                <a:cs typeface="Calibri"/>
              </a:rPr>
              <a:t>στοιχεί</a:t>
            </a:r>
            <a:r>
              <a:rPr lang="en-US" sz="2400" dirty="0">
                <a:latin typeface="Times New Roman"/>
                <a:cs typeface="Calibri"/>
              </a:rPr>
              <a:t>α και ανακατα</a:t>
            </a:r>
            <a:r>
              <a:rPr lang="en-US" sz="2400" dirty="0" err="1">
                <a:latin typeface="Times New Roman"/>
                <a:cs typeface="Calibri"/>
              </a:rPr>
              <a:t>σκευή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του</a:t>
            </a:r>
            <a:r>
              <a:rPr lang="en-US" sz="2400" dirty="0">
                <a:latin typeface="Times New Roman"/>
                <a:cs typeface="Calibri"/>
              </a:rPr>
              <a:t> Επ</a:t>
            </a:r>
            <a:r>
              <a:rPr lang="en-US" sz="2400" dirty="0" err="1">
                <a:latin typeface="Times New Roman"/>
                <a:cs typeface="Calibri"/>
              </a:rPr>
              <a:t>ικού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Κύκλου</a:t>
            </a:r>
            <a:r>
              <a:rPr lang="en-US" sz="2400" dirty="0">
                <a:latin typeface="Times New Roman"/>
                <a:cs typeface="Calibri"/>
              </a:rPr>
              <a:t>. 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Κάθε</a:t>
            </a:r>
            <a:r>
              <a:rPr lang="en-US" sz="2400" dirty="0">
                <a:latin typeface="Times New Roman"/>
                <a:cs typeface="Calibri"/>
              </a:rPr>
              <a:t> απόπ</a:t>
            </a:r>
            <a:r>
              <a:rPr lang="en-US" sz="2400" dirty="0" err="1">
                <a:latin typeface="Times New Roman"/>
                <a:cs typeface="Calibri"/>
              </a:rPr>
              <a:t>ειρ</a:t>
            </a:r>
            <a:r>
              <a:rPr lang="en-US" sz="2400" dirty="0">
                <a:latin typeface="Times New Roman"/>
                <a:cs typeface="Calibri"/>
              </a:rPr>
              <a:t>α π</a:t>
            </a:r>
            <a:r>
              <a:rPr lang="en-US" sz="2400" dirty="0" err="1">
                <a:latin typeface="Times New Roman"/>
                <a:cs typeface="Calibri"/>
              </a:rPr>
              <a:t>ροκύ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τει</a:t>
            </a:r>
            <a:r>
              <a:rPr lang="en-US" sz="2400" dirty="0">
                <a:latin typeface="Times New Roman"/>
                <a:cs typeface="Calibri"/>
              </a:rPr>
              <a:t> από υπ</a:t>
            </a:r>
            <a:r>
              <a:rPr lang="en-US" sz="2400" dirty="0" err="1">
                <a:latin typeface="Times New Roman"/>
                <a:cs typeface="Calibri"/>
              </a:rPr>
              <a:t>οθέσεις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ου</a:t>
            </a:r>
            <a:r>
              <a:rPr lang="en-US" sz="2400" dirty="0">
                <a:latin typeface="Times New Roman"/>
                <a:cs typeface="Calibri"/>
              </a:rPr>
              <a:t> βα</a:t>
            </a:r>
            <a:r>
              <a:rPr lang="en-US" sz="2400" dirty="0" err="1">
                <a:latin typeface="Times New Roman"/>
                <a:cs typeface="Calibri"/>
              </a:rPr>
              <a:t>σίζοντ</a:t>
            </a:r>
            <a:r>
              <a:rPr lang="en-US" sz="2400" dirty="0">
                <a:latin typeface="Times New Roman"/>
                <a:cs typeface="Calibri"/>
              </a:rPr>
              <a:t>αι </a:t>
            </a:r>
            <a:r>
              <a:rPr lang="en-US" sz="2400" dirty="0" err="1">
                <a:latin typeface="Times New Roman"/>
                <a:cs typeface="Calibri"/>
              </a:rPr>
              <a:t>σε</a:t>
            </a:r>
            <a:r>
              <a:rPr lang="en-US" sz="2400" dirty="0">
                <a:latin typeface="Times New Roman"/>
                <a:cs typeface="Calibri"/>
              </a:rPr>
              <a:t> α</a:t>
            </a:r>
            <a:r>
              <a:rPr lang="en-US" sz="2400" dirty="0" err="1">
                <a:latin typeface="Times New Roman"/>
                <a:cs typeface="Calibri"/>
              </a:rPr>
              <a:t>υθ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ίρετες</a:t>
            </a:r>
            <a:r>
              <a:rPr lang="en-US" sz="2400" dirty="0">
                <a:latin typeface="Times New Roman"/>
                <a:cs typeface="Calibri"/>
              </a:rPr>
              <a:t> παρα</a:t>
            </a:r>
            <a:r>
              <a:rPr lang="en-US" sz="2400" dirty="0" err="1">
                <a:latin typeface="Times New Roman"/>
                <a:cs typeface="Calibri"/>
              </a:rPr>
              <a:t>δοχές</a:t>
            </a:r>
            <a:r>
              <a:rPr lang="en-US" sz="2400" dirty="0">
                <a:latin typeface="Times New Roman"/>
                <a:cs typeface="Calibri"/>
              </a:rPr>
              <a:t>.</a:t>
            </a: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/>
            </a:endParaRPr>
          </a:p>
          <a:p>
            <a:pPr marL="0" indent="0">
              <a:buNone/>
            </a:pPr>
            <a:endParaRPr lang="en-US" sz="2400" dirty="0">
              <a:latin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18820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F22112-E949-4A94-8E0A-0C18115B7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73378"/>
            <a:ext cx="10131425" cy="891823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Calibri Light"/>
              </a:rPr>
              <a:t>εικονογραφια</a:t>
            </a:r>
            <a:endParaRPr lang="en-US" sz="320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64F239-8FD8-4CCE-B4C3-76F7B7E9B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26068"/>
            <a:ext cx="10131425" cy="5568243"/>
          </a:xfrm>
        </p:spPr>
        <p:txBody>
          <a:bodyPr/>
          <a:lstStyle/>
          <a:p>
            <a:pPr>
              <a:buFont typeface="Wingdings"/>
              <a:buChar char="ü"/>
            </a:pPr>
            <a:r>
              <a:rPr lang="en-US" dirty="0">
                <a:cs typeface="Calibri" panose="020F0502020204030204"/>
              </a:rPr>
              <a:t> </a:t>
            </a:r>
            <a:r>
              <a:rPr lang="en-US" sz="2400">
                <a:latin typeface="Times New Roman"/>
                <a:cs typeface="Calibri" panose="020F0502020204030204"/>
              </a:rPr>
              <a:t>Βοηθητική για την έρευνα της κυκλικής παράδοσης.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Δείχνει ότι κυκλικό υλικό δημοφιλές από νωρίς.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Ακατάλληλη όμως για την χρονολόγηση συγκεκριμένων ποιημάτων.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Για παράδειγμα </a:t>
            </a:r>
            <a:r>
              <a:rPr lang="en-US" sz="2400">
                <a:latin typeface="Times New Roman"/>
                <a:ea typeface="+mn-lt"/>
                <a:cs typeface="+mn-lt"/>
              </a:rPr>
              <a:t>→ η Αιθιοπίδα είναι μεταομηρική;</a:t>
            </a:r>
          </a:p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Εικόνες της Πενθεσίλειας εμφανίζονται μετά την καθορισμένη ημερομηνία των Ο. επών.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 Όμως, είναι σύγχρονες με και ίσως προγενέστερες των εικόνων του Έκτορα.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Γενικά, η εικονογραφία δείχνει ότι ποιητές και καλλιτέχνες δρούσαν ανεξάρτητα στις ίδιες μυθικές παραδόσεις.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Οι δεύτεροι δεν εικονογραφούσαν την επική ποίηση.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359597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9D4AA4-D770-4432-B630-112943140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87489"/>
            <a:ext cx="10131425" cy="934156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σχολιαστεσ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E30C3F-38B6-43EC-9479-DCF82DD49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96623"/>
            <a:ext cx="10131425" cy="5525910"/>
          </a:xfrm>
        </p:spPr>
        <p:txBody>
          <a:bodyPr/>
          <a:lstStyle/>
          <a:p>
            <a:pPr>
              <a:buFont typeface="Wingdings"/>
              <a:buChar char="ü"/>
            </a:pPr>
            <a:r>
              <a:rPr lang="en-US" dirty="0"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Ηρόδοτος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 → ο παλα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ιότερος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σχολι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στής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Δύο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φορές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ανα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ρωτιέτ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αι αν ο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Όμηρος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είν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αι ο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συγγρ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φές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οιου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Κυκλικού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έργου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 →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κυκλοφορούσε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υτή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η άπ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οψη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;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Γι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τα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Κύ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α,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χρησιμο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οιώντ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ας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φρ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σεολογί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μοιάζει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επ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ικό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στίχο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ανα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φέρει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ότι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ο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Πάρης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επ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έστρεψε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ήσυχ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και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άμεσ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στην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Τροί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Η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Ιλιάδ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υπ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οδηλώνει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έν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΄π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λάγιο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΄ τα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ξίδι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Προφ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νώς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σκέφετ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χωρίο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6.289-91 (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Ιλ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.), όπ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λέγετ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ότι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ο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Πάρης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και η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Ελένη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ήρ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αν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φορέμ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ατα από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Σιδών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Πρό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β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λημ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 → ο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Πρόκλος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ανα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φέρει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ότι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εκεί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οδηγήθηκ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αν από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τρικυμί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δύο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ηγές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δεν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συμφωνούν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Πως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εξηγείτ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αι η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ντίφ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;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Είν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αι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ξιό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ιστος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ο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Πρόκλος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; </a:t>
            </a:r>
          </a:p>
        </p:txBody>
      </p:sp>
    </p:spTree>
    <p:extLst>
      <p:ext uri="{BB962C8B-B14F-4D97-AF65-F5344CB8AC3E}">
        <p14:creationId xmlns:p14="http://schemas.microsoft.com/office/powerpoint/2010/main" val="27975486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8D29B0-2B93-4342-ACCA-D22F3BF3E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73378"/>
            <a:ext cx="10131425" cy="934156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ea typeface="+mj-lt"/>
                <a:cs typeface="+mj-lt"/>
              </a:rPr>
              <a:t>ΣΧΟΛΙΑΣΤΕΣ</a:t>
            </a:r>
            <a:endParaRPr lang="en-US" sz="320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BF93B6-C190-45ED-81A8-499C69138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083734"/>
            <a:ext cx="10131425" cy="5709354"/>
          </a:xfrm>
        </p:spPr>
        <p:txBody>
          <a:bodyPr/>
          <a:lstStyle/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Μή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ως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έχουμε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ολλές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εκδοχές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οιήμ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τος</a:t>
            </a:r>
            <a:r>
              <a:rPr lang="en-US" sz="2400" dirty="0">
                <a:latin typeface="Times New Roman"/>
                <a:cs typeface="Calibri" panose="020F0502020204030204"/>
              </a:rPr>
              <a:t>; 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Ή παραπ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οίηση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οιήμ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τος</a:t>
            </a:r>
            <a:r>
              <a:rPr lang="en-US" sz="2400" dirty="0">
                <a:latin typeface="Times New Roman"/>
                <a:cs typeface="Calibri" panose="020F0502020204030204"/>
              </a:rPr>
              <a:t> ή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ερίληψης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εξ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ιτί</a:t>
            </a:r>
            <a:r>
              <a:rPr lang="en-US" sz="2400" dirty="0">
                <a:latin typeface="Times New Roman"/>
                <a:cs typeface="Calibri" panose="020F0502020204030204"/>
              </a:rPr>
              <a:t>ας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ομηρικής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ιρροής</a:t>
            </a:r>
            <a:r>
              <a:rPr lang="en-US" sz="2400" dirty="0">
                <a:latin typeface="Times New Roman"/>
                <a:cs typeface="Calibri" panose="020F0502020204030204"/>
              </a:rPr>
              <a:t>; 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Τα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σύνορ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ομηρικού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κυκλικού</a:t>
            </a:r>
            <a:r>
              <a:rPr lang="en-US" sz="2400" dirty="0">
                <a:latin typeface="Times New Roman"/>
                <a:cs typeface="Calibri" panose="020F0502020204030204"/>
              </a:rPr>
              <a:t> έπ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ους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λιγότερο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υστηρά</a:t>
            </a:r>
            <a:r>
              <a:rPr lang="en-US" sz="2400" dirty="0">
                <a:latin typeface="Times New Roman"/>
                <a:cs typeface="Calibri" panose="020F0502020204030204"/>
              </a:rPr>
              <a:t> από </a:t>
            </a:r>
            <a:r>
              <a:rPr lang="en-US" sz="2400" dirty="0" err="1">
                <a:latin typeface="Times New Roman"/>
                <a:cs typeface="Calibri" panose="020F0502020204030204"/>
              </a:rPr>
              <a:t>ότι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συνήθως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θεωρούντ</a:t>
            </a:r>
            <a:r>
              <a:rPr lang="en-US" sz="2400" dirty="0">
                <a:latin typeface="Times New Roman"/>
                <a:cs typeface="Calibri" panose="020F0502020204030204"/>
              </a:rPr>
              <a:t>αι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Όμηρος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εδώ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ερισσότερο</a:t>
            </a:r>
            <a:r>
              <a:rPr lang="en-US" sz="2400" dirty="0">
                <a:latin typeface="Times New Roman"/>
                <a:cs typeface="Calibri" panose="020F0502020204030204"/>
              </a:rPr>
              <a:t> '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κυκλικός</a:t>
            </a:r>
            <a:r>
              <a:rPr lang="en-US" sz="2400" dirty="0">
                <a:latin typeface="Times New Roman"/>
                <a:cs typeface="Calibri" panose="020F0502020204030204"/>
              </a:rPr>
              <a:t>' από τα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Κύ</a:t>
            </a:r>
            <a:r>
              <a:rPr lang="en-US" sz="2400" i="1" dirty="0">
                <a:latin typeface="Times New Roman"/>
                <a:cs typeface="Calibri" panose="020F0502020204030204"/>
              </a:rPr>
              <a:t>π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ρι</a:t>
            </a:r>
            <a:r>
              <a:rPr lang="en-US" sz="2400" i="1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Ηροδότου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  <a:endParaRPr lang="en-US" sz="2400" cap="all" dirty="0">
              <a:latin typeface="Times New Roman"/>
              <a:ea typeface="+mn-lt"/>
              <a:cs typeface="+mn-lt"/>
            </a:endParaRP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Συμμετοχή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ών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παρα</a:t>
            </a:r>
            <a:r>
              <a:rPr lang="en-US" sz="2400" dirty="0" err="1">
                <a:latin typeface="Times New Roman"/>
                <a:cs typeface="Calibri" panose="020F0502020204030204"/>
              </a:rPr>
              <a:t>δόσεις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μύθων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στις</a:t>
            </a:r>
            <a:r>
              <a:rPr lang="en-US" sz="2400" dirty="0">
                <a:latin typeface="Times New Roman"/>
                <a:cs typeface="Calibri" panose="020F0502020204030204"/>
              </a:rPr>
              <a:t> οπ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οίες</a:t>
            </a:r>
            <a:r>
              <a:rPr lang="en-US" sz="2400" dirty="0">
                <a:latin typeface="Times New Roman"/>
                <a:cs typeface="Calibri" panose="020F0502020204030204"/>
              </a:rPr>
              <a:t> η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μετ</a:t>
            </a:r>
            <a:r>
              <a:rPr lang="en-US" sz="2400" dirty="0">
                <a:latin typeface="Times New Roman"/>
                <a:cs typeface="Calibri" panose="020F0502020204030204"/>
              </a:rPr>
              <a:t>αβ</a:t>
            </a:r>
            <a:r>
              <a:rPr lang="en-US" sz="2400" dirty="0" err="1">
                <a:latin typeface="Times New Roman"/>
                <a:cs typeface="Calibri" panose="020F0502020204030204"/>
              </a:rPr>
              <a:t>λητότητ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οργ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νικά</a:t>
            </a:r>
            <a:r>
              <a:rPr lang="en-US" sz="2400" dirty="0">
                <a:latin typeface="Times New Roman"/>
                <a:cs typeface="Calibri" panose="020F0502020204030204"/>
              </a:rPr>
              <a:t> υπ</a:t>
            </a:r>
            <a:r>
              <a:rPr lang="en-US" sz="2400" dirty="0" err="1">
                <a:latin typeface="Times New Roman"/>
                <a:cs typeface="Calibri" panose="020F0502020204030204"/>
              </a:rPr>
              <a:t>ήρχε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>
              <a:buFont typeface="Wingdings"/>
              <a:buChar char="ü"/>
            </a:pPr>
            <a:endParaRPr lang="en-US" dirty="0"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dirty="0"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780552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953069-4E0B-4EC9-80A0-14E5034D7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73379"/>
            <a:ext cx="10131425" cy="1032933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Calibri Light"/>
              </a:rPr>
              <a:t>Στιχοι</a:t>
            </a:r>
            <a:endParaRPr lang="en-US" sz="320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921421-F9AE-445E-B43A-D0931280D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38956"/>
            <a:ext cx="10131425" cy="5554132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/>
              </a:rPr>
              <a:t>Ένα από τα λίγα σωζόμενα αποσπάσματα είναι το εξής της </a:t>
            </a:r>
            <a:r>
              <a:rPr lang="en-US" sz="2400" i="1">
                <a:latin typeface="Times New Roman"/>
                <a:cs typeface="Calibri"/>
              </a:rPr>
              <a:t>Μικράς Ιλιάδας</a:t>
            </a:r>
            <a:r>
              <a:rPr lang="en-US" sz="2400">
                <a:latin typeface="Times New Roman"/>
                <a:cs typeface="Calibri"/>
              </a:rPr>
              <a:t>: </a:t>
            </a: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αὐτὰρ ᾿Αχιλλῆος μεγαθύμου φαίδιμος υἱός</a:t>
            </a:r>
            <a:endParaRPr lang="en-US" sz="2000">
              <a:ea typeface="+mn-lt"/>
              <a:cs typeface="Calibri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῾Εκτορέην ἄλοχον κάταγεν κοίλας ἐπὶ νῆας</a:t>
            </a:r>
            <a:endParaRPr lang="en-US" sz="2000">
              <a:ea typeface="+mn-lt"/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παῖδα δ᾿ ἑλὼν ἐκ κόλπου </a:t>
            </a:r>
            <a:r>
              <a:rPr lang="en-US" sz="2000" u="sng">
                <a:ea typeface="+mn-lt"/>
                <a:cs typeface="+mn-lt"/>
              </a:rPr>
              <a:t>ἐϋπλοκάμου</a:t>
            </a:r>
            <a:r>
              <a:rPr lang="en-US" sz="2000">
                <a:ea typeface="+mn-lt"/>
                <a:cs typeface="+mn-lt"/>
              </a:rPr>
              <a:t> τιθήνης</a:t>
            </a: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ῥῖψε ποδὸς τεταγὼν ἀπὸ πύργου, τὸν δὲ πεσόντα</a:t>
            </a:r>
            <a:endParaRPr lang="en-US" sz="2000">
              <a:ea typeface="+mn-lt"/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ἔλλαβε πορφύρεος θάνατος καὶ μοῖρα κραταιή (5)</a:t>
            </a:r>
            <a:endParaRPr lang="en-US" sz="2000">
              <a:ea typeface="+mn-lt"/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{ἐκ δ᾿ ἕλετ᾿ ᾿Ανδρομάχην, ἠΰζωνον παράκοιτιν</a:t>
            </a:r>
            <a:endParaRPr lang="en-US" sz="2000">
              <a:ea typeface="+mn-lt"/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῞Εκτορος, ἥν τε οἱ αὐτῶι ἀριστῆες Παναχαιῶν</a:t>
            </a:r>
            <a:endParaRPr lang="en-US" sz="2000">
              <a:ea typeface="+mn-lt"/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δῶκαν ἔχειν ἐπίηρον ἀμειβόμενοι γέρας ἀνδρί·</a:t>
            </a:r>
            <a:endParaRPr lang="en-US" sz="2000">
              <a:ea typeface="+mn-lt"/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αὐτόν τ᾿ ᾿Αγχίσαο κλυτὸν γόνον ἱπποδάμοιο</a:t>
            </a:r>
            <a:endParaRPr lang="en-US" sz="2000">
              <a:ea typeface="+mn-lt"/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Αἰνείαν ἐν νηυσὶν ἐβήσατο ποντοπόροισιν (10)</a:t>
            </a:r>
            <a:endParaRPr lang="en-US" sz="2000">
              <a:ea typeface="+mn-lt"/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ἐκ πάντων Δαναῶν ἀγέμεν γέρας ἔξοχον ἄλλων}.</a:t>
            </a:r>
            <a:endParaRPr lang="en-US" sz="20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003647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4DDD7E-AC4F-4FF4-9E86-CB7B44033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5156"/>
            <a:ext cx="10131425" cy="863600"/>
          </a:xfrm>
        </p:spPr>
        <p:txBody>
          <a:bodyPr/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ΣΤΙΧΟΙ</a:t>
            </a:r>
            <a:endParaRPr lang="en-US" sz="32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2B938D-02DF-455F-8A4F-78AD8454B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11956"/>
            <a:ext cx="10131425" cy="5667021"/>
          </a:xfrm>
        </p:spPr>
        <p:txBody>
          <a:bodyPr/>
          <a:lstStyle/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Κά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οιοι</a:t>
            </a:r>
            <a:r>
              <a:rPr lang="en-US" sz="2400" dirty="0">
                <a:latin typeface="Times New Roman"/>
                <a:cs typeface="Calibri" panose="020F0502020204030204"/>
              </a:rPr>
              <a:t> παραπ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ονιούντ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όσο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μονόχρωμη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είν</a:t>
            </a:r>
            <a:r>
              <a:rPr lang="en-US" sz="2400" dirty="0">
                <a:latin typeface="Times New Roman"/>
                <a:cs typeface="Calibri" panose="020F0502020204030204"/>
              </a:rPr>
              <a:t>αι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υτή</a:t>
            </a:r>
            <a:r>
              <a:rPr lang="en-US" sz="2400" dirty="0">
                <a:latin typeface="Times New Roman"/>
                <a:cs typeface="Calibri" panose="020F0502020204030204"/>
              </a:rPr>
              <a:t> η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εριγρ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φή</a:t>
            </a:r>
            <a:r>
              <a:rPr lang="en-US" sz="2400" dirty="0">
                <a:latin typeface="Times New Roman"/>
                <a:cs typeface="Calibri" panose="020F0502020204030204"/>
              </a:rPr>
              <a:t> θα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νάτωσης</a:t>
            </a:r>
            <a:r>
              <a:rPr lang="en-US" sz="2400" dirty="0">
                <a:latin typeface="Times New Roman"/>
                <a:cs typeface="Calibri" panose="020F0502020204030204"/>
              </a:rPr>
              <a:t> και υπ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οδούλωσης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  <a:endParaRPr lang="en-US" dirty="0"/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Ο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ικός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κύκλος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κάλυ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τε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τεράστιο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υλικό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σχετικά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μικρά</a:t>
            </a:r>
            <a:r>
              <a:rPr lang="en-US" sz="2400" dirty="0">
                <a:latin typeface="Times New Roman"/>
                <a:cs typeface="Calibri" panose="020F0502020204030204"/>
              </a:rPr>
              <a:t> έπη (φα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ίνετ</a:t>
            </a:r>
            <a:r>
              <a:rPr lang="en-US" sz="2400" dirty="0">
                <a:latin typeface="Times New Roman"/>
                <a:cs typeface="Calibri" panose="020F0502020204030204"/>
              </a:rPr>
              <a:t>αι από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εριλήψεις</a:t>
            </a:r>
            <a:r>
              <a:rPr lang="en-US" sz="2400" dirty="0">
                <a:latin typeface="Times New Roman"/>
                <a:cs typeface="Calibri" panose="020F0502020204030204"/>
              </a:rPr>
              <a:t>) και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ιθ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νόν</a:t>
            </a:r>
            <a:r>
              <a:rPr lang="en-US" sz="2400" dirty="0">
                <a:latin typeface="Times New Roman"/>
                <a:cs typeface="Calibri" panose="020F0502020204030204"/>
              </a:rPr>
              <a:t> να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εριείχε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λιγότερες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ομιλίες</a:t>
            </a:r>
            <a:r>
              <a:rPr lang="en-US" sz="2400" dirty="0">
                <a:latin typeface="Times New Roman"/>
                <a:cs typeface="Calibri" panose="020F0502020204030204"/>
              </a:rPr>
              <a:t> χαρα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κτήρων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σχέση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</a:t>
            </a:r>
            <a:r>
              <a:rPr lang="en-US" sz="2400" dirty="0">
                <a:latin typeface="Times New Roman"/>
                <a:cs typeface="Calibri" panose="020F0502020204030204"/>
              </a:rPr>
              <a:t> Ο. έπη.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Ενίοτε</a:t>
            </a:r>
            <a:r>
              <a:rPr lang="en-US" sz="2400" dirty="0">
                <a:latin typeface="Times New Roman"/>
                <a:cs typeface="Calibri" panose="020F0502020204030204"/>
              </a:rPr>
              <a:t> η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φήγηση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είν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συγκρίσιμη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Ησιοδικό</a:t>
            </a:r>
            <a:r>
              <a:rPr lang="en-US" sz="2400" dirty="0">
                <a:latin typeface="Times New Roman"/>
                <a:cs typeface="Calibri" panose="020F0502020204030204"/>
              </a:rPr>
              <a:t> Κα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τάλογο</a:t>
            </a:r>
            <a:r>
              <a:rPr lang="en-US" sz="2400" dirty="0">
                <a:latin typeface="Times New Roman"/>
                <a:cs typeface="Calibri" panose="020F0502020204030204"/>
              </a:rPr>
              <a:t>, όπ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γενε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λογικό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υλικό</a:t>
            </a:r>
            <a:r>
              <a:rPr lang="en-US" sz="2400" dirty="0">
                <a:latin typeface="Times New Roman"/>
                <a:cs typeface="Calibri" panose="020F0502020204030204"/>
              </a:rPr>
              <a:t> κα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λύ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τετ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σύντομ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σύντομες</a:t>
            </a:r>
            <a:r>
              <a:rPr lang="en-US" sz="2400" dirty="0">
                <a:latin typeface="Times New Roman"/>
                <a:cs typeface="Calibri" panose="020F0502020204030204"/>
              </a:rPr>
              <a:t> αναπ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τύξεις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εδώ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εκεί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συγκεκριμέν</a:t>
            </a:r>
            <a:r>
              <a:rPr lang="en-US" sz="2400" dirty="0">
                <a:latin typeface="Times New Roman"/>
                <a:cs typeface="Calibri" panose="020F0502020204030204"/>
              </a:rPr>
              <a:t>α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εισόδι</a:t>
            </a:r>
            <a:r>
              <a:rPr lang="en-US" sz="2400" dirty="0">
                <a:latin typeface="Times New Roman"/>
                <a:cs typeface="Calibri" panose="020F0502020204030204"/>
              </a:rPr>
              <a:t>α.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Πράγμ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όσ</a:t>
            </a:r>
            <a:r>
              <a:rPr lang="en-US" sz="2400" dirty="0">
                <a:latin typeface="Times New Roman"/>
                <a:cs typeface="Calibri" panose="020F0502020204030204"/>
              </a:rPr>
              <a:t>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σμ</a:t>
            </a:r>
            <a:r>
              <a:rPr lang="en-US" sz="2400" dirty="0">
                <a:latin typeface="Times New Roman"/>
                <a:cs typeface="Calibri" panose="020F0502020204030204"/>
              </a:rPr>
              <a:t>α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ολύ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σύντομο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στην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φήγηση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εμ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ειριών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τριών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γνωστών</a:t>
            </a:r>
            <a:r>
              <a:rPr lang="en-US" sz="2400" dirty="0">
                <a:latin typeface="Times New Roman"/>
                <a:cs typeface="Calibri" panose="020F0502020204030204"/>
              </a:rPr>
              <a:t> χαρα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κτήρων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Ιλιάδ</a:t>
            </a:r>
            <a:r>
              <a:rPr lang="en-US" sz="2400" i="1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μέρει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ίδι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φρ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σεολογί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στους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υπα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ινιγμούς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δολοφονί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ας,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λλά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συγκινητικό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τρό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πο.  </a:t>
            </a:r>
            <a:endParaRPr lang="en-US" sz="2400" cap="all" dirty="0">
              <a:latin typeface="Times New Roman"/>
              <a:cs typeface="Times New Roman"/>
            </a:endParaRPr>
          </a:p>
          <a:p>
            <a:pPr>
              <a:buFont typeface="Wingdings"/>
              <a:buChar char="ü"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600401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870ABF-8F46-460A-B1AA-82BF80427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267"/>
            <a:ext cx="10131425" cy="962378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ΣΤΙΧΟΙ</a:t>
            </a:r>
            <a:endParaRPr lang="en-US" sz="32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8F27EF-1BF7-401C-8BDE-FA5A64C1E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030112"/>
            <a:ext cx="10131425" cy="57770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400" dirty="0">
              <a:latin typeface="Times New Roman"/>
              <a:cs typeface="Calibri"/>
            </a:endParaRPr>
          </a:p>
          <a:p>
            <a:pPr marL="342900" indent="-342900" algn="just">
              <a:buFont typeface="Wingdings"/>
              <a:buChar char="ü"/>
            </a:pPr>
            <a:r>
              <a:rPr lang="en-US" sz="2400">
                <a:latin typeface="Times New Roman"/>
                <a:cs typeface="Calibri"/>
              </a:rPr>
              <a:t> Επίσης, η μετέπειτα λογοτεχνία παρουσιάζει τις περιπέτειες της Ανδρομάχης και του Αινεία πολύ πιο δυναμικά.</a:t>
            </a:r>
            <a:endParaRPr lang="en-US">
              <a:cs typeface="Calibri"/>
            </a:endParaRP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/>
              </a:rPr>
              <a:t> Σε ένα βαθμό η αδεξιότητα του αποσπάσματος οφείλεται στο ενδιαφέρον του για το περίπλοκο σύστημα της διανομής λαφύρων.</a:t>
            </a: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/>
              </a:rPr>
              <a:t> Αφηγηματολογικά επίσης άστατο.</a:t>
            </a: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/>
              </a:rPr>
              <a:t> Με μία πρώτη ματιά, φαίνεται να παρουσιάζει ένα σωρό πληροφοριών: απομάκρυνση Ανδρομάχης, δολοφονία Αστυάνακτα, διανομή της πρώτης, τοποθέτηση του Αινεία στα Πλοία.</a:t>
            </a:r>
            <a:endParaRPr lang="en-US" sz="2400" dirty="0">
              <a:latin typeface="Times New Roman"/>
              <a:cs typeface="Calibri"/>
            </a:endParaRP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/>
              </a:rPr>
              <a:t> Χωρικά: τα δύο πρώτα πρέπει να συνέβησαν στην πόλη, η μοιρασιά και η επιβίβαση των αιχμαλώτων στα πλοία.</a:t>
            </a:r>
            <a:endParaRPr lang="en-US" sz="2400" dirty="0">
              <a:latin typeface="Times New Roman"/>
              <a:cs typeface="Calibri"/>
            </a:endParaRPr>
          </a:p>
          <a:p>
            <a:pPr algn="just">
              <a:buFont typeface="Wingdings"/>
              <a:buChar char="ü"/>
            </a:pPr>
            <a:endParaRPr lang="en-US" sz="2400" dirty="0">
              <a:latin typeface="Times New Roman"/>
              <a:cs typeface="Calibri"/>
            </a:endParaRPr>
          </a:p>
          <a:p>
            <a:pPr marL="0" indent="0" algn="just">
              <a:buNone/>
            </a:pPr>
            <a:endParaRPr lang="en-US" sz="2400" dirty="0">
              <a:latin typeface="Times New Roman"/>
              <a:cs typeface="Calibri"/>
            </a:endParaRPr>
          </a:p>
          <a:p>
            <a:pPr algn="just">
              <a:buFont typeface="Wingdings"/>
              <a:buChar char="ü"/>
            </a:pPr>
            <a:endParaRPr lang="en-US" sz="2400" dirty="0">
              <a:latin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15994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645B00-3E17-49B6-AC2E-2562CDFDA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10837"/>
            <a:ext cx="10131425" cy="971358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ea typeface="+mj-lt"/>
                <a:cs typeface="+mj-lt"/>
              </a:rPr>
              <a:t>ΣΤΙΧΟΙ</a:t>
            </a:r>
            <a:endParaRPr lang="en-US" sz="320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4AD5B4-136D-4BA6-881D-CA9A60884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55377"/>
            <a:ext cx="10131425" cy="5505641"/>
          </a:xfrm>
        </p:spPr>
        <p:txBody>
          <a:bodyPr>
            <a:normAutofit/>
          </a:bodyPr>
          <a:lstStyle/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Times New Roman"/>
              </a:rPr>
              <a:t> </a:t>
            </a:r>
            <a:r>
              <a:rPr lang="en-US" sz="2400" dirty="0" err="1">
                <a:latin typeface="Times New Roman"/>
                <a:cs typeface="Times New Roman"/>
              </a:rPr>
              <a:t>Χρονολογικά</a:t>
            </a:r>
            <a:r>
              <a:rPr lang="en-US" sz="2400" dirty="0">
                <a:latin typeface="Times New Roman"/>
                <a:cs typeface="Times New Roman"/>
              </a:rPr>
              <a:t>: τα </a:t>
            </a:r>
            <a:r>
              <a:rPr lang="en-US" sz="2400" dirty="0" err="1">
                <a:latin typeface="Times New Roman"/>
                <a:cs typeface="Times New Roman"/>
              </a:rPr>
              <a:t>δύο</a:t>
            </a:r>
            <a:r>
              <a:rPr lang="en-US" sz="2400" dirty="0">
                <a:latin typeface="Times New Roman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cs typeface="Times New Roman"/>
              </a:rPr>
              <a:t>ρώτ</a:t>
            </a:r>
            <a:r>
              <a:rPr lang="en-US" sz="2400" dirty="0">
                <a:latin typeface="Times New Roman"/>
                <a:cs typeface="Times New Roman"/>
              </a:rPr>
              <a:t>α π</a:t>
            </a:r>
            <a:r>
              <a:rPr lang="en-US" sz="2400" dirty="0" err="1">
                <a:latin typeface="Times New Roman"/>
                <a:cs typeface="Times New Roman"/>
              </a:rPr>
              <a:t>ρέ</a:t>
            </a:r>
            <a:r>
              <a:rPr lang="en-US" sz="2400" dirty="0">
                <a:latin typeface="Times New Roman"/>
                <a:cs typeface="Times New Roman"/>
              </a:rPr>
              <a:t>π</a:t>
            </a:r>
            <a:r>
              <a:rPr lang="en-US" sz="2400" dirty="0" err="1">
                <a:latin typeface="Times New Roman"/>
                <a:cs typeface="Times New Roman"/>
              </a:rPr>
              <a:t>ει</a:t>
            </a:r>
            <a:r>
              <a:rPr lang="en-US" sz="2400" dirty="0">
                <a:latin typeface="Times New Roman"/>
                <a:cs typeface="Times New Roman"/>
              </a:rPr>
              <a:t> να </a:t>
            </a:r>
            <a:r>
              <a:rPr lang="en-US" sz="2400" dirty="0" err="1">
                <a:latin typeface="Times New Roman"/>
                <a:cs typeface="Times New Roman"/>
              </a:rPr>
              <a:t>συνέ</a:t>
            </a:r>
            <a:r>
              <a:rPr lang="en-US" sz="2400" dirty="0">
                <a:latin typeface="Times New Roman"/>
                <a:cs typeface="Times New Roman"/>
              </a:rPr>
              <a:t>β</a:t>
            </a:r>
            <a:r>
              <a:rPr lang="en-US" sz="2400" dirty="0" err="1">
                <a:latin typeface="Times New Roman"/>
                <a:cs typeface="Times New Roman"/>
              </a:rPr>
              <a:t>ησ</a:t>
            </a:r>
            <a:r>
              <a:rPr lang="en-US" sz="2400" dirty="0">
                <a:latin typeface="Times New Roman"/>
                <a:cs typeface="Times New Roman"/>
              </a:rPr>
              <a:t>αν π</a:t>
            </a:r>
            <a:r>
              <a:rPr lang="en-US" sz="2400" dirty="0" err="1">
                <a:latin typeface="Times New Roman"/>
                <a:cs typeface="Times New Roman"/>
              </a:rPr>
              <a:t>ρώτ</a:t>
            </a:r>
            <a:r>
              <a:rPr lang="en-US" sz="2400" dirty="0">
                <a:latin typeface="Times New Roman"/>
                <a:cs typeface="Times New Roman"/>
              </a:rPr>
              <a:t>α και τα υπ</a:t>
            </a:r>
            <a:r>
              <a:rPr lang="en-US" sz="2400" dirty="0" err="1">
                <a:latin typeface="Times New Roman"/>
                <a:cs typeface="Times New Roman"/>
              </a:rPr>
              <a:t>όλοι</a:t>
            </a:r>
            <a:r>
              <a:rPr lang="en-US" sz="2400" dirty="0">
                <a:latin typeface="Times New Roman"/>
                <a:cs typeface="Times New Roman"/>
              </a:rPr>
              <a:t>πα α</a:t>
            </a:r>
            <a:r>
              <a:rPr lang="en-US" sz="2400" dirty="0" err="1">
                <a:latin typeface="Times New Roman"/>
                <a:cs typeface="Times New Roman"/>
              </a:rPr>
              <a:t>ργότερ</a:t>
            </a:r>
            <a:r>
              <a:rPr lang="en-US" sz="2400" dirty="0">
                <a:latin typeface="Times New Roman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cs typeface="Times New Roman"/>
              </a:rPr>
              <a:t>μετά</a:t>
            </a:r>
            <a:r>
              <a:rPr lang="en-US" sz="2400" dirty="0">
                <a:latin typeface="Times New Roman"/>
                <a:cs typeface="Times New Roman"/>
              </a:rPr>
              <a:t> απο </a:t>
            </a:r>
            <a:r>
              <a:rPr lang="en-US" sz="2400" dirty="0" err="1">
                <a:latin typeface="Times New Roman"/>
                <a:cs typeface="Times New Roman"/>
              </a:rPr>
              <a:t>σειρά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γεγονότων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Times New Roman"/>
              </a:rPr>
              <a:t> Φα</a:t>
            </a:r>
            <a:r>
              <a:rPr lang="en-US" sz="2400" dirty="0" err="1">
                <a:latin typeface="Times New Roman"/>
                <a:cs typeface="Times New Roman"/>
              </a:rPr>
              <a:t>ίνετ</a:t>
            </a:r>
            <a:r>
              <a:rPr lang="en-US" sz="2400" dirty="0">
                <a:latin typeface="Times New Roman"/>
                <a:cs typeface="Times New Roman"/>
              </a:rPr>
              <a:t>αι </a:t>
            </a:r>
            <a:r>
              <a:rPr lang="en-US" sz="2400" dirty="0" err="1">
                <a:latin typeface="Times New Roman"/>
                <a:cs typeface="Times New Roman"/>
              </a:rPr>
              <a:t>ότι</a:t>
            </a:r>
            <a:r>
              <a:rPr lang="en-US" sz="2400" dirty="0">
                <a:latin typeface="Times New Roman"/>
                <a:cs typeface="Times New Roman"/>
              </a:rPr>
              <a:t> ο π</a:t>
            </a:r>
            <a:r>
              <a:rPr lang="en-US" sz="2400" dirty="0" err="1">
                <a:latin typeface="Times New Roman"/>
                <a:cs typeface="Times New Roman"/>
              </a:rPr>
              <a:t>οιητής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ξεκινά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με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την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μετ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φορά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της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Ανδρομάχης</a:t>
            </a:r>
            <a:r>
              <a:rPr lang="en-US" sz="2400" dirty="0">
                <a:latin typeface="Times New Roman"/>
                <a:cs typeface="Times New Roman"/>
              </a:rPr>
              <a:t>, και π</a:t>
            </a:r>
            <a:r>
              <a:rPr lang="en-US" sz="2400" dirty="0" err="1">
                <a:latin typeface="Times New Roman"/>
                <a:cs typeface="Times New Roman"/>
              </a:rPr>
              <a:t>ριν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την</a:t>
            </a:r>
            <a:r>
              <a:rPr lang="en-US" sz="2400" dirty="0">
                <a:latin typeface="Times New Roman"/>
                <a:cs typeface="Times New Roman"/>
              </a:rPr>
              <a:t> ξα</a:t>
            </a:r>
            <a:r>
              <a:rPr lang="en-US" sz="2400" dirty="0" err="1">
                <a:latin typeface="Times New Roman"/>
                <a:cs typeface="Times New Roman"/>
              </a:rPr>
              <a:t>φνική</a:t>
            </a:r>
            <a:r>
              <a:rPr lang="en-US" sz="2400" dirty="0">
                <a:latin typeface="Times New Roman"/>
                <a:cs typeface="Times New Roman"/>
              </a:rPr>
              <a:t> ανα</a:t>
            </a:r>
            <a:r>
              <a:rPr lang="en-US" sz="2400" dirty="0" err="1">
                <a:latin typeface="Times New Roman"/>
                <a:cs typeface="Times New Roman"/>
              </a:rPr>
              <a:t>φορά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στη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μοιρ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σιά</a:t>
            </a:r>
            <a:r>
              <a:rPr lang="en-US" sz="2400" dirty="0">
                <a:latin typeface="Times New Roman"/>
                <a:cs typeface="Times New Roman"/>
              </a:rPr>
              <a:t>, ανα</a:t>
            </a:r>
            <a:r>
              <a:rPr lang="en-US" sz="2400" dirty="0" err="1">
                <a:latin typeface="Times New Roman"/>
                <a:cs typeface="Times New Roman"/>
              </a:rPr>
              <a:t>φέρει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τον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θάν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το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του</a:t>
            </a:r>
            <a:r>
              <a:rPr lang="en-US" sz="2400" dirty="0">
                <a:latin typeface="Times New Roman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cs typeface="Times New Roman"/>
              </a:rPr>
              <a:t>ρίγκι</a:t>
            </a:r>
            <a:r>
              <a:rPr lang="en-US" sz="2400" dirty="0">
                <a:latin typeface="Times New Roman"/>
                <a:cs typeface="Times New Roman"/>
              </a:rPr>
              <a:t>πα.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Times New Roman"/>
              </a:rPr>
              <a:t> </a:t>
            </a:r>
            <a:r>
              <a:rPr lang="en-US" sz="2400" dirty="0" err="1">
                <a:latin typeface="Times New Roman"/>
                <a:cs typeface="Times New Roman"/>
              </a:rPr>
              <a:t>Δι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φορετική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εντύ</a:t>
            </a:r>
            <a:r>
              <a:rPr lang="en-US" sz="2400" dirty="0">
                <a:latin typeface="Times New Roman"/>
                <a:cs typeface="Times New Roman"/>
              </a:rPr>
              <a:t>π</a:t>
            </a:r>
            <a:r>
              <a:rPr lang="en-US" sz="2400" dirty="0" err="1">
                <a:latin typeface="Times New Roman"/>
                <a:cs typeface="Times New Roman"/>
              </a:rPr>
              <a:t>ωση</a:t>
            </a:r>
            <a:r>
              <a:rPr lang="en-US" sz="2400" dirty="0">
                <a:latin typeface="Times New Roman"/>
                <a:cs typeface="Times New Roman"/>
              </a:rPr>
              <a:t> αν </a:t>
            </a:r>
            <a:r>
              <a:rPr lang="en-US" sz="2400" dirty="0" err="1">
                <a:latin typeface="Times New Roman"/>
                <a:cs typeface="Times New Roman"/>
              </a:rPr>
              <a:t>είχ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με</a:t>
            </a:r>
            <a:r>
              <a:rPr lang="en-US" sz="2400" dirty="0">
                <a:latin typeface="Times New Roman"/>
                <a:cs typeface="Times New Roman"/>
              </a:rPr>
              <a:t> τα π</a:t>
            </a:r>
            <a:r>
              <a:rPr lang="en-US" sz="2400" dirty="0" err="1">
                <a:latin typeface="Times New Roman"/>
                <a:cs typeface="Times New Roman"/>
              </a:rPr>
              <a:t>ροηγούμεν</a:t>
            </a:r>
            <a:r>
              <a:rPr lang="en-US" sz="2400" dirty="0">
                <a:latin typeface="Times New Roman"/>
                <a:cs typeface="Times New Roman"/>
              </a:rPr>
              <a:t>α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φήγηση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σύλληψης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Ανδρομάχης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θα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νάτου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ρίγκι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πα; 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Τότε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το</a:t>
            </a:r>
            <a:r>
              <a:rPr lang="en-US" sz="2400" dirty="0">
                <a:latin typeface="Times New Roman"/>
                <a:cs typeface="Calibri"/>
              </a:rPr>
              <a:t> απ</a:t>
            </a:r>
            <a:r>
              <a:rPr lang="en-US" sz="2400" dirty="0" err="1">
                <a:latin typeface="Times New Roman"/>
                <a:cs typeface="Calibri"/>
              </a:rPr>
              <a:t>όσ</a:t>
            </a:r>
            <a:r>
              <a:rPr lang="en-US" sz="2400" dirty="0">
                <a:latin typeface="Times New Roman"/>
                <a:cs typeface="Calibri"/>
              </a:rPr>
              <a:t>πα</a:t>
            </a:r>
            <a:r>
              <a:rPr lang="en-US" sz="2400" dirty="0" err="1">
                <a:latin typeface="Times New Roman"/>
                <a:cs typeface="Calibri"/>
              </a:rPr>
              <a:t>σμ</a:t>
            </a:r>
            <a:r>
              <a:rPr lang="en-US" sz="2400" dirty="0">
                <a:latin typeface="Times New Roman"/>
                <a:cs typeface="Calibri"/>
              </a:rPr>
              <a:t>α </a:t>
            </a:r>
            <a:r>
              <a:rPr lang="en-US" sz="2400" dirty="0" err="1">
                <a:latin typeface="Times New Roman"/>
                <a:cs typeface="Calibri"/>
              </a:rPr>
              <a:t>συνεχίζει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με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τις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τύχες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της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με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μί</a:t>
            </a:r>
            <a:r>
              <a:rPr lang="en-US" sz="2400" dirty="0">
                <a:latin typeface="Times New Roman"/>
                <a:cs typeface="Calibri"/>
              </a:rPr>
              <a:t>α ανα</a:t>
            </a:r>
            <a:r>
              <a:rPr lang="en-US" sz="2400" dirty="0" err="1">
                <a:latin typeface="Times New Roman"/>
                <a:cs typeface="Calibri"/>
              </a:rPr>
              <a:t>δρομική</a:t>
            </a:r>
            <a:r>
              <a:rPr lang="en-US" sz="2400" dirty="0">
                <a:latin typeface="Times New Roman"/>
                <a:cs typeface="Calibri"/>
              </a:rPr>
              <a:t> παραπ</a:t>
            </a:r>
            <a:r>
              <a:rPr lang="en-US" sz="2400" dirty="0" err="1">
                <a:latin typeface="Times New Roman"/>
                <a:cs typeface="Calibri"/>
              </a:rPr>
              <a:t>ομ</a:t>
            </a:r>
            <a:r>
              <a:rPr lang="en-US" sz="2400" dirty="0">
                <a:latin typeface="Times New Roman"/>
                <a:cs typeface="Calibri"/>
              </a:rPr>
              <a:t>πή </a:t>
            </a:r>
            <a:r>
              <a:rPr lang="en-US" sz="2400" dirty="0" err="1">
                <a:latin typeface="Times New Roman"/>
                <a:cs typeface="Calibri"/>
              </a:rPr>
              <a:t>στην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ροηγούμενη</a:t>
            </a:r>
            <a:r>
              <a:rPr lang="en-US" sz="2400" dirty="0">
                <a:latin typeface="Times New Roman"/>
                <a:cs typeface="Calibri"/>
              </a:rPr>
              <a:t> κατα</a:t>
            </a:r>
            <a:r>
              <a:rPr lang="en-US" sz="2400" dirty="0" err="1">
                <a:latin typeface="Times New Roman"/>
                <a:cs typeface="Calibri"/>
              </a:rPr>
              <a:t>γρ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φή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του</a:t>
            </a:r>
            <a:r>
              <a:rPr lang="en-US" sz="2400" dirty="0">
                <a:latin typeface="Times New Roman"/>
                <a:cs typeface="Calibri"/>
              </a:rPr>
              <a:t> θα</a:t>
            </a:r>
            <a:r>
              <a:rPr lang="en-US" sz="2400" dirty="0" err="1">
                <a:latin typeface="Times New Roman"/>
                <a:cs typeface="Calibri"/>
              </a:rPr>
              <a:t>νάτου</a:t>
            </a:r>
            <a:r>
              <a:rPr lang="en-US" sz="2400" dirty="0">
                <a:latin typeface="Times New Roman"/>
                <a:cs typeface="Calibri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Τότε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ράγμ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τι</a:t>
            </a: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το</a:t>
            </a:r>
            <a:r>
              <a:rPr lang="en-US" sz="2400" dirty="0">
                <a:latin typeface="Times New Roman"/>
                <a:cs typeface="Calibri"/>
              </a:rPr>
              <a:t> απ</a:t>
            </a:r>
            <a:r>
              <a:rPr lang="en-US" sz="2400" dirty="0" err="1">
                <a:latin typeface="Times New Roman"/>
                <a:cs typeface="Calibri"/>
              </a:rPr>
              <a:t>όσ</a:t>
            </a:r>
            <a:r>
              <a:rPr lang="en-US" sz="2400" dirty="0">
                <a:latin typeface="Times New Roman"/>
                <a:cs typeface="Calibri"/>
              </a:rPr>
              <a:t>πα</a:t>
            </a:r>
            <a:r>
              <a:rPr lang="en-US" sz="2400" dirty="0" err="1">
                <a:latin typeface="Times New Roman"/>
                <a:cs typeface="Calibri"/>
              </a:rPr>
              <a:t>σμ</a:t>
            </a:r>
            <a:r>
              <a:rPr lang="en-US" sz="2400" dirty="0">
                <a:latin typeface="Times New Roman"/>
                <a:cs typeface="Calibri"/>
              </a:rPr>
              <a:t>α ανα</a:t>
            </a:r>
            <a:r>
              <a:rPr lang="en-US" sz="2400" dirty="0" err="1">
                <a:latin typeface="Times New Roman"/>
                <a:cs typeface="Calibri"/>
              </a:rPr>
              <a:t>φέρετ</a:t>
            </a:r>
            <a:r>
              <a:rPr lang="en-US" sz="2400" dirty="0">
                <a:latin typeface="Times New Roman"/>
                <a:cs typeface="Calibri"/>
              </a:rPr>
              <a:t>αι </a:t>
            </a:r>
            <a:r>
              <a:rPr lang="en-US" sz="2400" dirty="0" err="1">
                <a:latin typeface="Times New Roman"/>
                <a:cs typeface="Calibri"/>
              </a:rPr>
              <a:t>στην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μοιρ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σιά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με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μί</a:t>
            </a:r>
            <a:r>
              <a:rPr lang="en-US" sz="2400" dirty="0">
                <a:latin typeface="Times New Roman"/>
                <a:cs typeface="Calibri"/>
              </a:rPr>
              <a:t>α α</a:t>
            </a:r>
            <a:r>
              <a:rPr lang="en-US" sz="2400" dirty="0" err="1">
                <a:latin typeface="Times New Roman"/>
                <a:cs typeface="Calibri"/>
              </a:rPr>
              <a:t>ξίωση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γνώσης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ου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είχε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το</a:t>
            </a:r>
            <a:r>
              <a:rPr lang="en-US" sz="2400" dirty="0">
                <a:latin typeface="Times New Roman"/>
                <a:cs typeface="Calibri"/>
              </a:rPr>
              <a:t> α</a:t>
            </a:r>
            <a:r>
              <a:rPr lang="en-US" sz="2400" dirty="0" err="1">
                <a:latin typeface="Times New Roman"/>
                <a:cs typeface="Calibri"/>
              </a:rPr>
              <a:t>κρο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τήριο</a:t>
            </a:r>
            <a:r>
              <a:rPr lang="en-US" sz="2400" dirty="0">
                <a:latin typeface="Times New Roman"/>
                <a:cs typeface="Calibri"/>
              </a:rPr>
              <a:t> και </a:t>
            </a:r>
            <a:r>
              <a:rPr lang="en-US" sz="2400" dirty="0" err="1">
                <a:latin typeface="Times New Roman"/>
                <a:cs typeface="Calibri"/>
              </a:rPr>
              <a:t>όχι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εμείς</a:t>
            </a:r>
            <a:r>
              <a:rPr lang="en-US" sz="2400" dirty="0">
                <a:latin typeface="Times New Roman"/>
                <a:cs typeface="Calibri"/>
              </a:rPr>
              <a:t>.</a:t>
            </a:r>
          </a:p>
          <a:p>
            <a:pPr algn="just">
              <a:buFont typeface="Wingdings"/>
              <a:buChar char="ü"/>
            </a:pPr>
            <a:endParaRPr lang="en-US" sz="2400" dirty="0">
              <a:latin typeface="Times New Roman"/>
              <a:cs typeface="Times New Roman"/>
            </a:endParaRPr>
          </a:p>
          <a:p>
            <a:pPr algn="just">
              <a:buFont typeface="Wingdings"/>
              <a:buChar char="ü"/>
            </a:pP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56006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6E09DC-A73F-47ED-93BB-C2696B7F8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77638"/>
            <a:ext cx="10131425" cy="924305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ΣΤΙΧΟΙ</a:t>
            </a:r>
            <a:endParaRPr lang="en-US" sz="32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E7609C-8CD1-41E3-928D-7BEE3F00C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50030"/>
            <a:ext cx="10131425" cy="570509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Εμ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οδίζει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ερμηνεί</a:t>
            </a:r>
            <a:r>
              <a:rPr lang="en-US" sz="2400" dirty="0">
                <a:latin typeface="Times New Roman"/>
                <a:cs typeface="Calibri" panose="020F0502020204030204"/>
              </a:rPr>
              <a:t>α και η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ντιφ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τική</a:t>
            </a:r>
            <a:r>
              <a:rPr lang="en-US" sz="2400" dirty="0">
                <a:latin typeface="Times New Roman"/>
                <a:cs typeface="Calibri" panose="020F0502020204030204"/>
              </a:rPr>
              <a:t> μα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ρτυρί</a:t>
            </a:r>
            <a:r>
              <a:rPr lang="en-US" sz="2400" dirty="0">
                <a:latin typeface="Times New Roman"/>
                <a:cs typeface="Calibri" panose="020F0502020204030204"/>
              </a:rPr>
              <a:t>α.</a:t>
            </a:r>
            <a:endParaRPr lang="en-US" dirty="0"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Ο </a:t>
            </a:r>
            <a:r>
              <a:rPr lang="en-US" sz="2400" dirty="0" err="1">
                <a:latin typeface="Times New Roman"/>
                <a:cs typeface="Calibri" panose="020F0502020204030204"/>
              </a:rPr>
              <a:t>Βυζ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ντινός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Τζέτζης</a:t>
            </a:r>
            <a:r>
              <a:rPr lang="en-US" sz="2400" dirty="0">
                <a:latin typeface="Times New Roman"/>
                <a:cs typeface="Calibri" panose="020F0502020204030204"/>
              </a:rPr>
              <a:t> παρα</a:t>
            </a:r>
            <a:r>
              <a:rPr lang="en-US" sz="2400" dirty="0" err="1">
                <a:latin typeface="Times New Roman"/>
                <a:cs typeface="Calibri" panose="020F0502020204030204"/>
              </a:rPr>
              <a:t>θέτει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όλο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όσ</a:t>
            </a:r>
            <a:r>
              <a:rPr lang="en-US" sz="2400" dirty="0">
                <a:latin typeface="Times New Roman"/>
                <a:cs typeface="Calibri" panose="020F0502020204030204"/>
              </a:rPr>
              <a:t>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σμ</a:t>
            </a:r>
            <a:r>
              <a:rPr lang="en-US" sz="2400" dirty="0">
                <a:latin typeface="Times New Roman"/>
                <a:cs typeface="Calibri" panose="020F0502020204030204"/>
              </a:rPr>
              <a:t>α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οδίδει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στον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Λέσχη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ενώ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σχολι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στής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στον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Ευρι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ίδη</a:t>
            </a:r>
            <a:r>
              <a:rPr lang="en-US" sz="2400" dirty="0">
                <a:latin typeface="Times New Roman"/>
                <a:cs typeface="Calibri" panose="020F0502020204030204"/>
              </a:rPr>
              <a:t> παρα</a:t>
            </a:r>
            <a:r>
              <a:rPr lang="en-US" sz="2400" dirty="0" err="1">
                <a:latin typeface="Times New Roman"/>
                <a:cs typeface="Calibri" panose="020F0502020204030204"/>
              </a:rPr>
              <a:t>θέτει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σειρές</a:t>
            </a:r>
            <a:r>
              <a:rPr lang="en-US" sz="2400" dirty="0">
                <a:latin typeface="Times New Roman"/>
                <a:cs typeface="Calibri" panose="020F0502020204030204"/>
              </a:rPr>
              <a:t> 6-11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τις</a:t>
            </a:r>
            <a:r>
              <a:rPr lang="en-US" sz="2400" dirty="0">
                <a:latin typeface="Times New Roman"/>
                <a:cs typeface="Calibri" panose="020F0502020204030204"/>
              </a:rPr>
              <a:t>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οδίδει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ελληνιστικό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οιητή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Σιμί</a:t>
            </a:r>
            <a:r>
              <a:rPr lang="en-US" sz="2400" dirty="0">
                <a:latin typeface="Times New Roman"/>
                <a:cs typeface="Calibri" panose="020F0502020204030204"/>
              </a:rPr>
              <a:t>α. </a:t>
            </a:r>
          </a:p>
          <a:p>
            <a:pPr algn="just"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 panose="020F0502020204030204"/>
              </a:rPr>
              <a:t>Εύθρ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</a:t>
            </a:r>
            <a:r>
              <a:rPr lang="en-US" sz="2400" dirty="0">
                <a:latin typeface="Times New Roman"/>
                <a:cs typeface="Calibri" panose="020F0502020204030204"/>
              </a:rPr>
              <a:t> η </a:t>
            </a:r>
            <a:r>
              <a:rPr lang="en-US" sz="2400" dirty="0" err="1">
                <a:latin typeface="Times New Roman"/>
                <a:cs typeface="Calibri" panose="020F0502020204030204"/>
              </a:rPr>
              <a:t>φύση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ρχ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ίων</a:t>
            </a:r>
            <a:r>
              <a:rPr lang="en-US" sz="2400" dirty="0">
                <a:latin typeface="Times New Roman"/>
                <a:cs typeface="Calibri" panose="020F0502020204030204"/>
              </a:rPr>
              <a:t> μα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ρτυριών</a:t>
            </a:r>
            <a:r>
              <a:rPr lang="en-US" sz="2400" dirty="0">
                <a:latin typeface="Times New Roman"/>
                <a:cs typeface="Calibri" panose="020F0502020204030204"/>
              </a:rPr>
              <a:t>. 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</a:t>
            </a:r>
            <a:r>
              <a:rPr lang="en-US" sz="2400" dirty="0">
                <a:latin typeface="Times New Roman"/>
                <a:cs typeface="Calibri" panose="020F0502020204030204"/>
              </a:rPr>
              <a:t> 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ρενθέσεις</a:t>
            </a:r>
            <a:r>
              <a:rPr lang="en-US" sz="2400" dirty="0">
                <a:latin typeface="Times New Roman"/>
                <a:cs typeface="Calibri" panose="020F0502020204030204"/>
              </a:rPr>
              <a:t> (</a:t>
            </a:r>
            <a:r>
              <a:rPr lang="en-US" sz="2400" dirty="0" err="1">
                <a:latin typeface="Times New Roman"/>
                <a:cs typeface="Calibri" panose="020F0502020204030204"/>
              </a:rPr>
              <a:t>Έκδοση</a:t>
            </a:r>
            <a:r>
              <a:rPr lang="en-US" sz="2400" dirty="0">
                <a:latin typeface="Times New Roman"/>
                <a:cs typeface="Calibri" panose="020F0502020204030204"/>
              </a:rPr>
              <a:t> Bernabe)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οιοι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γράφουν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στίχους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 </a:t>
            </a:r>
            <a:endParaRPr lang="en-US" sz="2400" dirty="0">
              <a:latin typeface="Times New Roman"/>
              <a:ea typeface="+mn-lt"/>
              <a:cs typeface="Calibri"/>
            </a:endParaRP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Ο Davies </a:t>
            </a:r>
            <a:r>
              <a:rPr lang="en-US" sz="2400" dirty="0" err="1">
                <a:latin typeface="Times New Roman"/>
                <a:cs typeface="Calibri"/>
              </a:rPr>
              <a:t>το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οθετεί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μικρό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κενό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μετ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ξύ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των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δύο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τμημάτων</a:t>
            </a:r>
            <a:r>
              <a:rPr lang="en-US" sz="2400" dirty="0">
                <a:latin typeface="Times New Roman"/>
                <a:cs typeface="Calibri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Ο West </a:t>
            </a:r>
            <a:r>
              <a:rPr lang="en-US" sz="2400" dirty="0" err="1">
                <a:latin typeface="Times New Roman"/>
                <a:cs typeface="Calibri"/>
              </a:rPr>
              <a:t>μιλά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γι</a:t>
            </a:r>
            <a:r>
              <a:rPr lang="en-US" sz="2400" dirty="0">
                <a:latin typeface="Times New Roman"/>
                <a:cs typeface="Calibri"/>
              </a:rPr>
              <a:t>α </a:t>
            </a:r>
            <a:r>
              <a:rPr lang="en-US" sz="2400" dirty="0" err="1">
                <a:latin typeface="Times New Roman"/>
                <a:cs typeface="Calibri"/>
              </a:rPr>
              <a:t>δύο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δι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φορετικά</a:t>
            </a:r>
            <a:r>
              <a:rPr lang="en-US" sz="2400" dirty="0">
                <a:latin typeface="Times New Roman"/>
                <a:cs typeface="Calibri"/>
              </a:rPr>
              <a:t> απ</a:t>
            </a:r>
            <a:r>
              <a:rPr lang="en-US" sz="2400" dirty="0" err="1">
                <a:latin typeface="Times New Roman"/>
                <a:cs typeface="Calibri"/>
              </a:rPr>
              <a:t>οσ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άσμ</a:t>
            </a:r>
            <a:r>
              <a:rPr lang="en-US" sz="2400" dirty="0">
                <a:latin typeface="Times New Roman"/>
                <a:cs typeface="Calibri"/>
              </a:rPr>
              <a:t>ατα.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Άλλες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εξηγήσεις</a:t>
            </a:r>
            <a:r>
              <a:rPr lang="en-US" sz="2400" dirty="0">
                <a:latin typeface="Times New Roman"/>
                <a:cs typeface="Calibri"/>
              </a:rPr>
              <a:t>: μπ</a:t>
            </a:r>
            <a:r>
              <a:rPr lang="en-US" sz="2400" dirty="0" err="1">
                <a:latin typeface="Times New Roman"/>
                <a:cs typeface="Calibri"/>
              </a:rPr>
              <a:t>ερδεμένες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γρ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μμές</a:t>
            </a:r>
            <a:r>
              <a:rPr lang="en-US" sz="2400" dirty="0">
                <a:latin typeface="Times New Roman"/>
                <a:cs typeface="Calibri"/>
              </a:rPr>
              <a:t>, ξανα</a:t>
            </a:r>
            <a:r>
              <a:rPr lang="en-US" sz="2400" dirty="0" err="1">
                <a:latin typeface="Times New Roman"/>
                <a:cs typeface="Calibri"/>
              </a:rPr>
              <a:t>δούλεμ</a:t>
            </a:r>
            <a:r>
              <a:rPr lang="en-US" sz="2400" dirty="0">
                <a:latin typeface="Times New Roman"/>
                <a:cs typeface="Calibri"/>
              </a:rPr>
              <a:t>α </a:t>
            </a:r>
            <a:r>
              <a:rPr lang="en-US" sz="2400" dirty="0" err="1">
                <a:latin typeface="Times New Roman"/>
                <a:cs typeface="Calibri"/>
              </a:rPr>
              <a:t>του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χωρίου</a:t>
            </a:r>
            <a:r>
              <a:rPr lang="en-US" sz="2400" dirty="0">
                <a:latin typeface="Times New Roman"/>
                <a:cs typeface="Calibri"/>
              </a:rPr>
              <a:t> από </a:t>
            </a:r>
            <a:r>
              <a:rPr lang="en-US" sz="2400" dirty="0" err="1">
                <a:latin typeface="Times New Roman"/>
                <a:cs typeface="Calibri"/>
              </a:rPr>
              <a:t>τον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Σιμί</a:t>
            </a:r>
            <a:r>
              <a:rPr lang="en-US" sz="2400" dirty="0">
                <a:latin typeface="Times New Roman"/>
                <a:cs typeface="Calibri"/>
              </a:rPr>
              <a:t>α, </a:t>
            </a:r>
            <a:r>
              <a:rPr lang="en-US" sz="2400" dirty="0" err="1">
                <a:latin typeface="Times New Roman"/>
                <a:cs typeface="Calibri"/>
              </a:rPr>
              <a:t>οι</a:t>
            </a:r>
            <a:r>
              <a:rPr lang="en-US" sz="2400" dirty="0">
                <a:latin typeface="Times New Roman"/>
                <a:cs typeface="Calibri"/>
              </a:rPr>
              <a:t> απ</a:t>
            </a:r>
            <a:r>
              <a:rPr lang="en-US" sz="2400" dirty="0" err="1">
                <a:latin typeface="Times New Roman"/>
                <a:cs typeface="Calibri"/>
              </a:rPr>
              <a:t>οδόσεις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των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γρ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μμών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σε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Λέσχη</a:t>
            </a:r>
            <a:r>
              <a:rPr lang="en-US" sz="2400" dirty="0">
                <a:latin typeface="Times New Roman"/>
                <a:cs typeface="Calibri"/>
              </a:rPr>
              <a:t> και/ή </a:t>
            </a:r>
            <a:r>
              <a:rPr lang="en-US" sz="2400" dirty="0" err="1">
                <a:latin typeface="Times New Roman"/>
                <a:cs typeface="Calibri"/>
              </a:rPr>
              <a:t>σε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Σιμί</a:t>
            </a:r>
            <a:r>
              <a:rPr lang="en-US" sz="2400" dirty="0">
                <a:latin typeface="Times New Roman"/>
                <a:cs typeface="Calibri"/>
              </a:rPr>
              <a:t>α, κα</a:t>
            </a:r>
            <a:r>
              <a:rPr lang="en-US" sz="2400" dirty="0" err="1">
                <a:latin typeface="Times New Roman"/>
                <a:cs typeface="Calibri"/>
              </a:rPr>
              <a:t>θώς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είν</a:t>
            </a:r>
            <a:r>
              <a:rPr lang="en-US" sz="2400" dirty="0">
                <a:latin typeface="Times New Roman"/>
                <a:cs typeface="Calibri"/>
              </a:rPr>
              <a:t>αι από </a:t>
            </a:r>
            <a:r>
              <a:rPr lang="en-US" sz="2400" dirty="0" err="1">
                <a:latin typeface="Times New Roman"/>
                <a:cs typeface="Calibri"/>
              </a:rPr>
              <a:t>δεύτερο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χέρι</a:t>
            </a:r>
            <a:r>
              <a:rPr lang="en-US" sz="2400" dirty="0">
                <a:latin typeface="Times New Roman"/>
                <a:cs typeface="Calibri"/>
              </a:rPr>
              <a:t>, </a:t>
            </a:r>
            <a:r>
              <a:rPr lang="en-US" sz="2400" dirty="0" err="1">
                <a:latin typeface="Times New Roman"/>
                <a:cs typeface="Calibri"/>
              </a:rPr>
              <a:t>είν</a:t>
            </a:r>
            <a:r>
              <a:rPr lang="en-US" sz="2400" dirty="0">
                <a:latin typeface="Times New Roman"/>
                <a:cs typeface="Calibri"/>
              </a:rPr>
              <a:t>αι </a:t>
            </a:r>
            <a:r>
              <a:rPr lang="en-US" sz="2400" dirty="0" err="1">
                <a:latin typeface="Times New Roman"/>
                <a:cs typeface="Calibri"/>
              </a:rPr>
              <a:t>συγκεχυμένες</a:t>
            </a:r>
            <a:r>
              <a:rPr lang="en-US" sz="2400" dirty="0">
                <a:latin typeface="Times New Roman"/>
                <a:cs typeface="Calibri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Με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άλλ</a:t>
            </a:r>
            <a:r>
              <a:rPr lang="en-US" sz="2400" dirty="0">
                <a:latin typeface="Times New Roman"/>
                <a:cs typeface="Calibri"/>
              </a:rPr>
              <a:t>α </a:t>
            </a:r>
            <a:r>
              <a:rPr lang="en-US" sz="2400" dirty="0" err="1">
                <a:latin typeface="Times New Roman"/>
                <a:cs typeface="Calibri"/>
              </a:rPr>
              <a:t>λόγι</a:t>
            </a:r>
            <a:r>
              <a:rPr lang="en-US" sz="2400" dirty="0">
                <a:latin typeface="Times New Roman"/>
                <a:cs typeface="Calibri"/>
              </a:rPr>
              <a:t>α, </a:t>
            </a:r>
            <a:r>
              <a:rPr lang="en-US" sz="2400" dirty="0" err="1">
                <a:latin typeface="Times New Roman"/>
                <a:cs typeface="Calibri"/>
              </a:rPr>
              <a:t>οι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συζητήσεις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γίνοντ</a:t>
            </a:r>
            <a:r>
              <a:rPr lang="en-US" sz="2400" dirty="0">
                <a:latin typeface="Times New Roman"/>
                <a:cs typeface="Calibri"/>
              </a:rPr>
              <a:t>αι </a:t>
            </a:r>
            <a:r>
              <a:rPr lang="en-US" sz="2400" dirty="0" err="1">
                <a:latin typeface="Times New Roman"/>
                <a:cs typeface="Calibri"/>
              </a:rPr>
              <a:t>σε</a:t>
            </a:r>
            <a:r>
              <a:rPr lang="en-US" sz="2400" dirty="0">
                <a:latin typeface="Times New Roman"/>
                <a:cs typeface="Calibri"/>
              </a:rPr>
              <a:t> πλα</a:t>
            </a:r>
            <a:r>
              <a:rPr lang="en-US" sz="2400" dirty="0" err="1">
                <a:latin typeface="Times New Roman"/>
                <a:cs typeface="Calibri"/>
              </a:rPr>
              <a:t>ίσι</a:t>
            </a:r>
            <a:r>
              <a:rPr lang="en-US" sz="2400" dirty="0">
                <a:latin typeface="Times New Roman"/>
                <a:cs typeface="Calibri"/>
              </a:rPr>
              <a:t>α π</a:t>
            </a:r>
            <a:r>
              <a:rPr lang="en-US" sz="2400" dirty="0" err="1">
                <a:latin typeface="Times New Roman"/>
                <a:cs typeface="Calibri"/>
              </a:rPr>
              <a:t>άρ</a:t>
            </a:r>
            <a:r>
              <a:rPr lang="en-US" sz="2400" dirty="0">
                <a:latin typeface="Times New Roman"/>
                <a:cs typeface="Calibri"/>
              </a:rPr>
              <a:t>α π</a:t>
            </a:r>
            <a:r>
              <a:rPr lang="en-US" sz="2400" dirty="0" err="1">
                <a:latin typeface="Times New Roman"/>
                <a:cs typeface="Calibri"/>
              </a:rPr>
              <a:t>ολύ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ρευστά</a:t>
            </a:r>
            <a:r>
              <a:rPr lang="en-US" sz="2400" dirty="0">
                <a:latin typeface="Times New Roman"/>
                <a:cs typeface="Calibri"/>
              </a:rPr>
              <a:t>.</a:t>
            </a:r>
          </a:p>
          <a:p>
            <a:pPr>
              <a:buFont typeface="Wingdings"/>
              <a:buChar char="ü"/>
            </a:pPr>
            <a:endParaRPr lang="en-US" dirty="0">
              <a:latin typeface="Calibri"/>
              <a:cs typeface="Calibri"/>
            </a:endParaRPr>
          </a:p>
          <a:p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66981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0D8EC6-229D-41EE-B476-D46F3331D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8884"/>
            <a:ext cx="10131425" cy="909928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ΣΤΙΧΟΙ</a:t>
            </a:r>
            <a:endParaRPr lang="en-US" sz="32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B86DDC-E35D-4273-BA62-A21391DA6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78784"/>
            <a:ext cx="10131425" cy="5633208"/>
          </a:xfrm>
        </p:spPr>
        <p:txBody>
          <a:bodyPr/>
          <a:lstStyle/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Ο Πρόκλος εδώ δε βοηθά.</a:t>
            </a:r>
            <a:endParaRPr lang="en-US"/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Ο Παυσανίας περιγράφει έναν πλέον χαμένο πίνακα (από τον Πολύγνωτο, 5ος αι.)  στους Δελφούς και αναφέρει ότι ο Πολύγνωτος άντλησε από την </a:t>
            </a:r>
            <a:r>
              <a:rPr lang="en-US" sz="2400" i="1">
                <a:latin typeface="Times New Roman"/>
                <a:cs typeface="Calibri" panose="020F0502020204030204"/>
              </a:rPr>
              <a:t>Ιλίου Πέρσιν </a:t>
            </a:r>
            <a:r>
              <a:rPr lang="en-US" sz="2400">
                <a:latin typeface="Times New Roman"/>
                <a:cs typeface="Calibri" panose="020F0502020204030204"/>
              </a:rPr>
              <a:t>του ΄Λέσχεως'. </a:t>
            </a: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Πολύτιμη πηγή για το συμβάν στη </a:t>
            </a:r>
            <a:r>
              <a:rPr lang="en-US" sz="2400" i="1">
                <a:latin typeface="Times New Roman"/>
                <a:cs typeface="Calibri" panose="020F0502020204030204"/>
              </a:rPr>
              <a:t>Μικρά Ιλιάς</a:t>
            </a:r>
            <a:r>
              <a:rPr lang="en-US" sz="2400">
                <a:latin typeface="Times New Roman"/>
                <a:cs typeface="Calibri" panose="020F0502020204030204"/>
              </a:rPr>
              <a:t>, ωστόσο αρκετά ασαφής:</a:t>
            </a:r>
            <a:r>
              <a:rPr lang="en-US" sz="2400" i="1">
                <a:latin typeface="Times New Roman"/>
                <a:cs typeface="Calibri" panose="020F0502020204030204"/>
              </a:rPr>
              <a:t> </a:t>
            </a:r>
            <a:r>
              <a:rPr lang="en-US" sz="2400">
                <a:latin typeface="Times New Roman"/>
                <a:cs typeface="Calibri" panose="020F0502020204030204"/>
              </a:rPr>
              <a:t>Ταξιδιώτης του 2ο αι περιγράφει έργο του 5ου αι κάνοντας αναφορές σε (λανθασμένος τίτλος) έργο του Λέσχη (σε ανορθόδοξη μορφή το όνομα).</a:t>
            </a:r>
          </a:p>
        </p:txBody>
      </p:sp>
    </p:spTree>
    <p:extLst>
      <p:ext uri="{BB962C8B-B14F-4D97-AF65-F5344CB8AC3E}">
        <p14:creationId xmlns:p14="http://schemas.microsoft.com/office/powerpoint/2010/main" val="18368505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E8FDA7-A2C6-488B-B50E-288CFFFE1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92016"/>
            <a:ext cx="10131425" cy="996191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Calibri Light"/>
              </a:rPr>
              <a:t>ΕΚΔΟΣΕΙΣ</a:t>
            </a:r>
            <a:endParaRPr lang="en-US" sz="320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9FC04B-7CE3-4579-BF8C-C2CDA52CF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21917"/>
            <a:ext cx="10131425" cy="5546943"/>
          </a:xfrm>
        </p:spPr>
        <p:txBody>
          <a:bodyPr/>
          <a:lstStyle/>
          <a:p>
            <a:pPr>
              <a:buFont typeface="Wingdings"/>
              <a:buChar char="ü"/>
            </a:pPr>
            <a:r>
              <a:rPr lang="en-US" dirty="0">
                <a:cs typeface="Calibri" panose="020F0502020204030204"/>
              </a:rPr>
              <a:t> </a:t>
            </a:r>
            <a:r>
              <a:rPr lang="en-US" sz="2400">
                <a:latin typeface="Times New Roman"/>
                <a:cs typeface="Calibri" panose="020F0502020204030204"/>
              </a:rPr>
              <a:t>Από τα παραπάνω γίνεται φανερή η σπουδαία σημασία των σύγχρονων εκδόσεων του Επικού Κύκλου.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Εκδόσεις του σήμερα: Bernabe και Davies (δεκαετία του 80') και West (πρόσφατα, Loeb).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>
                <a:latin typeface="Times New Roman"/>
                <a:cs typeface="Calibri" panose="020F0502020204030204"/>
              </a:rPr>
              <a:t>West </a:t>
            </a:r>
            <a:r>
              <a:rPr lang="en-US" sz="2400">
                <a:latin typeface="Times New Roman"/>
                <a:ea typeface="+mn-lt"/>
                <a:cs typeface="+mn-lt"/>
              </a:rPr>
              <a:t>→ εκτός των άλλων, αποτελεσματικά δίνει βάρος στα συμφραζόμενα των αποσπασμάτων.</a:t>
            </a:r>
          </a:p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Bernabe </a:t>
            </a:r>
            <a:r>
              <a:rPr lang="en-US" sz="2400">
                <a:latin typeface="Times New Roman"/>
                <a:ea typeface="+mn-lt"/>
                <a:cs typeface="+mn-lt"/>
              </a:rPr>
              <a:t>→ εύρος αρχαίου υλικού, πολυεπίπεδο σύστημα με σύντομα λατινικά σχόλια.</a:t>
            </a:r>
          </a:p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Davies </a:t>
            </a:r>
            <a:r>
              <a:rPr lang="en-US" sz="2400">
                <a:latin typeface="Times New Roman"/>
                <a:ea typeface="+mn-lt"/>
                <a:cs typeface="+mn-lt"/>
              </a:rPr>
              <a:t>→ διάταξη μινιμαλιστική, ευκολότερο στη χρήση (vs Bernabe).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>
                <a:latin typeface="Times New Roman"/>
                <a:cs typeface="Calibri" panose="020F0502020204030204"/>
              </a:rPr>
              <a:t>Davies </a:t>
            </a:r>
            <a:r>
              <a:rPr lang="en-US" sz="2400">
                <a:latin typeface="Times New Roman"/>
                <a:ea typeface="+mn-lt"/>
                <a:cs typeface="+mn-lt"/>
              </a:rPr>
              <a:t>→ οι εκδόσεις πρέπει να θέτουν ατελείωτα ζητήματα σχετικά με τις μαρτυρίες και τα αποσπάσματα (πώς διακρίνονται τα δύο;).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6739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DCE7AB-7F12-4C2F-BBB8-317384E68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06393"/>
            <a:ext cx="10131425" cy="938682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Calibri Light" panose="020F0302020204030204"/>
              </a:rPr>
              <a:t>ΜΟΝΤΕΛΑ ΑΝΑΚΑΤΑΣΚΕΥΗΣ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A7D0B7-A367-4A7F-AE19-3C21C124B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64407"/>
            <a:ext cx="10131425" cy="5690717"/>
          </a:xfrm>
        </p:spPr>
        <p:txBody>
          <a:bodyPr/>
          <a:lstStyle/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Περιελάμ</a:t>
            </a:r>
            <a:r>
              <a:rPr lang="en-US" sz="2400" dirty="0">
                <a:latin typeface="Times New Roman"/>
                <a:cs typeface="Calibri" panose="020F0502020204030204"/>
              </a:rPr>
              <a:t>βα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θεογονικό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υλικό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ηρωικούς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ολέμους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  <a:endParaRPr lang="en-US" dirty="0"/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μεγ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λύτερο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ενδι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φέρον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δόθηκε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δίνετ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στον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Τρωικό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Πόλεμο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συνέ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ειες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εξ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ιτί</a:t>
            </a:r>
            <a:r>
              <a:rPr lang="en-US" sz="2400" dirty="0">
                <a:latin typeface="Times New Roman"/>
                <a:cs typeface="Calibri" panose="020F0502020204030204"/>
              </a:rPr>
              <a:t>ας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σχέσης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</a:t>
            </a:r>
            <a:r>
              <a:rPr lang="en-US" sz="2400" dirty="0">
                <a:latin typeface="Times New Roman"/>
                <a:cs typeface="Calibri" panose="020F0502020204030204"/>
              </a:rPr>
              <a:t> τα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Ομηρικά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οιήμ</a:t>
            </a:r>
            <a:r>
              <a:rPr lang="en-US" sz="2400" dirty="0">
                <a:latin typeface="Times New Roman"/>
                <a:cs typeface="Calibri" panose="020F0502020204030204"/>
              </a:rPr>
              <a:t>ατα.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'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Ομηροκεντρικό</a:t>
            </a:r>
            <a:r>
              <a:rPr lang="en-US" sz="2400" i="1" dirty="0">
                <a:latin typeface="Times New Roman"/>
                <a:cs typeface="Calibri" panose="020F0502020204030204"/>
              </a:rPr>
              <a:t>'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μοντέλο</a:t>
            </a:r>
            <a:r>
              <a:rPr lang="en-US" sz="2400" dirty="0">
                <a:latin typeface="Times New Roman"/>
                <a:cs typeface="Calibri" panose="020F0502020204030204"/>
              </a:rPr>
              <a:t>:</a:t>
            </a:r>
          </a:p>
          <a:p>
            <a:pPr algn="just">
              <a:buFont typeface="Wingdings"/>
              <a:buChar char="§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Χρήσιμ</a:t>
            </a:r>
            <a:r>
              <a:rPr lang="en-US" sz="2400" dirty="0">
                <a:latin typeface="Times New Roman"/>
                <a:cs typeface="Calibri" panose="020F0502020204030204"/>
              </a:rPr>
              <a:t>α ο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ικός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Κύκλος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δίνει</a:t>
            </a:r>
            <a:r>
              <a:rPr lang="en-US" sz="2400" dirty="0">
                <a:latin typeface="Times New Roman"/>
                <a:cs typeface="Calibri" panose="020F0502020204030204"/>
              </a:rPr>
              <a:t> τα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συμφράζομεν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Ιλιάδ</a:t>
            </a:r>
            <a:r>
              <a:rPr lang="en-US" sz="2400" i="1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Οδύσσει</a:t>
            </a:r>
            <a:r>
              <a:rPr lang="en-US" sz="2400" i="1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algn="just">
              <a:buFont typeface="Wingdings"/>
              <a:buChar char="§"/>
            </a:pPr>
            <a:r>
              <a:rPr lang="en-US" sz="2400" dirty="0" err="1">
                <a:latin typeface="Times New Roman"/>
                <a:cs typeface="Calibri" panose="020F0502020204030204"/>
              </a:rPr>
              <a:t>Δευτερεύων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σχέση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Όμηρο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χρονολογικά</a:t>
            </a:r>
            <a:r>
              <a:rPr lang="en-US" sz="2400" dirty="0">
                <a:latin typeface="Times New Roman"/>
                <a:cs typeface="Calibri" panose="020F0502020204030204"/>
              </a:rPr>
              <a:t> και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ξιολογικά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algn="just">
              <a:buFont typeface="Wingdings"/>
              <a:buChar char="§"/>
            </a:pPr>
            <a:r>
              <a:rPr lang="en-US" sz="2400" dirty="0" err="1">
                <a:latin typeface="Times New Roman"/>
                <a:cs typeface="Calibri" panose="020F0502020204030204"/>
              </a:rPr>
              <a:t>Ακρ</a:t>
            </a:r>
            <a:r>
              <a:rPr lang="en-US" sz="2400" dirty="0">
                <a:latin typeface="Times New Roman"/>
                <a:cs typeface="Calibri" panose="020F0502020204030204"/>
              </a:rPr>
              <a:t>αία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μορφή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ροσέγγισης</a:t>
            </a:r>
            <a:r>
              <a:rPr lang="en-US" sz="2400" dirty="0">
                <a:latin typeface="Times New Roman"/>
                <a:cs typeface="Calibri" panose="020F0502020204030204"/>
              </a:rPr>
              <a:t>: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σειρά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οιημάτων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συντέθηκ</a:t>
            </a:r>
            <a:r>
              <a:rPr lang="en-US" sz="2400" dirty="0">
                <a:latin typeface="Times New Roman"/>
                <a:cs typeface="Calibri" panose="020F0502020204030204"/>
              </a:rPr>
              <a:t>αν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</a:t>
            </a:r>
            <a:r>
              <a:rPr lang="en-US" sz="2400" dirty="0">
                <a:latin typeface="Times New Roman"/>
                <a:cs typeface="Calibri" panose="020F0502020204030204"/>
              </a:rPr>
              <a:t> β</a:t>
            </a:r>
            <a:r>
              <a:rPr lang="en-US" sz="2400" dirty="0" err="1">
                <a:latin typeface="Times New Roman"/>
                <a:cs typeface="Calibri" panose="020F0502020204030204"/>
              </a:rPr>
              <a:t>άση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Ομηρικών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οιημάτων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στόχο</a:t>
            </a:r>
            <a:r>
              <a:rPr lang="en-US" sz="2400" dirty="0">
                <a:latin typeface="Times New Roman"/>
                <a:cs typeface="Calibri" panose="020F0502020204030204"/>
              </a:rPr>
              <a:t> να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δώσουν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ρίν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μετά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δεύτερων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marL="0" indent="0" algn="just">
              <a:buNone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§"/>
            </a:pPr>
            <a:endParaRPr lang="en-US" sz="2400" dirty="0">
              <a:latin typeface="Times New Roman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369494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F7A2BD-3AB0-4622-A257-C63C5ACF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92016"/>
            <a:ext cx="10131425" cy="1024946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ΕΚΔΟΣΕΙΣ</a:t>
            </a:r>
            <a:endParaRPr lang="en-US" sz="32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248EAC-C32D-440E-9818-33DB6B875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08181"/>
            <a:ext cx="10131425" cy="5460679"/>
          </a:xfrm>
        </p:spPr>
        <p:txBody>
          <a:bodyPr/>
          <a:lstStyle/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/>
              </a:rPr>
              <a:t>Ακόμα και όταν υπάρχει συμφωνία ως προς τι αποτελεί μία μαρτυρια ή απόσπασμα, απαραίτητα γίνεται χρήση διαφορετικής αρίθμησης για τις διαφορετικές διατάξεις τους.</a:t>
            </a:r>
          </a:p>
          <a:p>
            <a:pPr>
              <a:buFont typeface="Wingdings"/>
              <a:buChar char="ü"/>
            </a:pPr>
            <a:r>
              <a:rPr lang="en-US" sz="2400">
                <a:latin typeface="Times New Roman"/>
                <a:cs typeface="Calibri"/>
              </a:rPr>
              <a:t>Διαφορετικές διατάξεις και ερμηνείες </a:t>
            </a:r>
            <a:r>
              <a:rPr lang="en-US" sz="2400">
                <a:latin typeface="Times New Roman"/>
                <a:ea typeface="+mn-lt"/>
                <a:cs typeface="+mn-lt"/>
              </a:rPr>
              <a:t>→ ανησυχητικές.</a:t>
            </a:r>
          </a:p>
          <a:p>
            <a:pPr>
              <a:buFont typeface="Wingdings"/>
              <a:buChar char="ü"/>
            </a:pPr>
            <a:r>
              <a:rPr lang="en-US" sz="2400">
                <a:latin typeface="Times New Roman"/>
                <a:ea typeface="+mn-lt"/>
                <a:cs typeface="+mn-lt"/>
              </a:rPr>
              <a:t> Όμως, η μελέτη και των τριών → απαραίτητη.</a:t>
            </a:r>
            <a:endParaRPr lang="en-US" sz="2400" dirty="0">
              <a:latin typeface="Times New Roman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94014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1CBD06-8E16-48A8-944B-BAF614370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267"/>
            <a:ext cx="10131425" cy="905934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Calibri Light"/>
              </a:rPr>
              <a:t>Κριτικη τησ δικησ του ανακατασκευησ</a:t>
            </a:r>
            <a:endParaRPr lang="en-US" sz="320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027936-6FF2-48FA-87E5-5C32464A1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097845"/>
            <a:ext cx="10131425" cy="5709354"/>
          </a:xfrm>
        </p:spPr>
        <p:txBody>
          <a:bodyPr/>
          <a:lstStyle/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Τίτλος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κεφ</a:t>
            </a:r>
            <a:r>
              <a:rPr lang="en-US" sz="2400" dirty="0">
                <a:latin typeface="Times New Roman"/>
                <a:cs typeface="Calibri" panose="020F0502020204030204"/>
              </a:rPr>
              <a:t>αλα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ίου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κριτική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Davies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Bernabe.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Burgess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κάθε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ανακατα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σκευή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 → '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σύντομ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χάνει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επα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φή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'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Θα φα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νεί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από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κριτική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στον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εα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υτό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 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Απ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όψεις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ίδιου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: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Γενικά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κολουθεί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'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συστημ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τικό</a:t>
            </a:r>
            <a:r>
              <a:rPr lang="en-US" sz="2400" dirty="0">
                <a:latin typeface="Times New Roman"/>
                <a:ea typeface="+mn-lt"/>
                <a:cs typeface="+mn-lt"/>
              </a:rPr>
              <a:t>'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μοντέλο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Οφείλει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στην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Νεο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-α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νάλυση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(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χωρίς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ομηροκεντρική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ιδεολογί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α).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Κύκλι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οιήμ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ατα →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όχι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τώτερ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λλά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ντι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ροσω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ευτικά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μυθολογικών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και επ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ικών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παρα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δόσεων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(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χρονολογικά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ριν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μετά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Ομήρου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).</a:t>
            </a:r>
          </a:p>
          <a:p>
            <a:pPr marL="342900" indent="-342900">
              <a:buAutoNum type="arabicPeriod"/>
            </a:pPr>
            <a:endParaRPr lang="en-US" dirty="0">
              <a:ea typeface="+mn-lt"/>
              <a:cs typeface="+mn-lt"/>
            </a:endParaRPr>
          </a:p>
          <a:p>
            <a:pPr>
              <a:buFont typeface="Wingdings"/>
              <a:buChar char="ü"/>
            </a:pP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26805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67FC54-2048-4E61-9745-04369698C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5156"/>
            <a:ext cx="10131425" cy="877711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ΚΡΙΤΙΚΗ ΤΗΣ ΔΙΚΗΣ ΤΟΥ ΑΝΑΚΑΤΑΣΚΕΥΗΣ</a:t>
            </a:r>
            <a:endParaRPr lang="en-US" sz="3200">
              <a:latin typeface="Times New Roman"/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4546F9-31B5-4D6E-890E-DF7F350D9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999068"/>
            <a:ext cx="10131425" cy="5822243"/>
          </a:xfrm>
        </p:spPr>
        <p:txBody>
          <a:bodyPr>
            <a:normAutofit lnSpcReduction="10000"/>
          </a:bodyPr>
          <a:lstStyle/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Η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ροσέγγιση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(φα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ίνετ</a:t>
            </a:r>
            <a:r>
              <a:rPr lang="en-US" sz="2400" dirty="0">
                <a:latin typeface="Times New Roman"/>
                <a:cs typeface="Calibri" panose="020F0502020204030204"/>
              </a:rPr>
              <a:t>αι να)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δημιουργεί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μί</a:t>
            </a:r>
            <a:r>
              <a:rPr lang="en-US" sz="2400" dirty="0">
                <a:latin typeface="Times New Roman"/>
                <a:cs typeface="Calibri" panose="020F0502020204030204"/>
              </a:rPr>
              <a:t>α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ολύ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θερή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κυκλική</a:t>
            </a:r>
            <a:r>
              <a:rPr lang="en-US" sz="2400" dirty="0">
                <a:latin typeface="Times New Roman"/>
                <a:cs typeface="Calibri" panose="020F0502020204030204"/>
              </a:rPr>
              <a:t> 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ράδοση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  <a:endParaRPr lang="en-US" dirty="0">
              <a:cs typeface="Calibri"/>
            </a:endParaRPr>
          </a:p>
          <a:p>
            <a:pPr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 panose="020F0502020204030204"/>
              </a:rPr>
              <a:t>Όμως</a:t>
            </a:r>
            <a:r>
              <a:rPr lang="en-US" sz="2400" dirty="0">
                <a:latin typeface="Times New Roman"/>
                <a:cs typeface="Calibri" panose="020F0502020204030204"/>
              </a:rPr>
              <a:t>, ο </a:t>
            </a:r>
            <a:r>
              <a:rPr lang="en-US" sz="2400" dirty="0" err="1">
                <a:latin typeface="Times New Roman"/>
                <a:cs typeface="Calibri" panose="020F0502020204030204"/>
              </a:rPr>
              <a:t>μύθος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λλ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γές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φορετικές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επ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οχές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και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εριοχές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(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ενίοτε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και από επ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ιλογές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οιητών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).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ράδειγμ</a:t>
            </a:r>
            <a:r>
              <a:rPr lang="en-US" sz="2400" dirty="0">
                <a:latin typeface="Times New Roman"/>
                <a:cs typeface="Calibri" panose="020F0502020204030204"/>
              </a:rPr>
              <a:t>α: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Μικρά</a:t>
            </a:r>
            <a:r>
              <a:rPr lang="en-US" sz="2400" i="1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Ιλιάς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Νεο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τόλεμος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σκοτώνει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Αστυάν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α.</a:t>
            </a:r>
          </a:p>
          <a:p>
            <a:pPr marL="0" indent="0">
              <a:buNone/>
            </a:pPr>
            <a:r>
              <a:rPr lang="en-US" sz="2400" dirty="0">
                <a:latin typeface="Times New Roman"/>
                <a:cs typeface="Calibri" panose="020F0502020204030204"/>
              </a:rPr>
              <a:t>                           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Ιλίου</a:t>
            </a:r>
            <a:r>
              <a:rPr lang="en-US" sz="2400" i="1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Πέρσις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Οδυσσέ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ας.</a:t>
            </a:r>
          </a:p>
          <a:p>
            <a:pPr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 panose="020F0502020204030204"/>
              </a:rPr>
              <a:t>Συστημ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τική</a:t>
            </a:r>
            <a:r>
              <a:rPr lang="en-US" sz="2400" dirty="0">
                <a:latin typeface="Times New Roman"/>
                <a:cs typeface="Calibri" panose="020F0502020204030204"/>
              </a:rPr>
              <a:t> οπ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τική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ελληνική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μάχη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κοινωνικο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-π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ολιτικές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εξελίξεις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;</a:t>
            </a:r>
          </a:p>
          <a:p>
            <a:pPr>
              <a:buFont typeface="Wingdings"/>
              <a:buChar char="ü"/>
            </a:pPr>
            <a:r>
              <a:rPr lang="en-US" sz="2400" dirty="0" err="1">
                <a:latin typeface="Times New Roman"/>
                <a:ea typeface="+mn-lt"/>
                <a:cs typeface="+mn-lt"/>
              </a:rPr>
              <a:t>Ομηροκεντρική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 →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σήμ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ντη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ινοτομί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Κυκλική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θερότητ</a:t>
            </a:r>
            <a:r>
              <a:rPr lang="en-US" sz="2400" dirty="0">
                <a:latin typeface="Times New Roman"/>
                <a:cs typeface="Calibri" panose="020F0502020204030204"/>
              </a:rPr>
              <a:t>α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υπ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ερ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ισιοδοξί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α; 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θερότητ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κίνδυνο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ιδι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ίτερ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ότ</a:t>
            </a:r>
            <a:r>
              <a:rPr lang="en-US" sz="2400" dirty="0">
                <a:latin typeface="Times New Roman"/>
                <a:cs typeface="Calibri" panose="020F0502020204030204"/>
              </a:rPr>
              <a:t>αν η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ροφορική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ροσέγγιση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ρνείτ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έν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κειμενικό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κέντρο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>
              <a:buFont typeface="Wingdings"/>
              <a:buChar char="ü"/>
            </a:pPr>
            <a:endParaRPr lang="en-US" dirty="0"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dirty="0">
              <a:cs typeface="Calibri" panose="020F0502020204030204"/>
            </a:endParaRPr>
          </a:p>
          <a:p>
            <a:pPr>
              <a:buFont typeface="Wingdings"/>
              <a:buChar char="ü"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954667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4D1027-A0C6-450A-B972-2F8EC82D8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5156"/>
            <a:ext cx="10131425" cy="905934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ΚΡΙΤΙΚΗ ΤΗΣ ΔΙΚΗΣ ΤΟΥ ΑΝΑΚΑΤΑΣΚΕΥΗΣ</a:t>
            </a:r>
            <a:endParaRPr lang="en-US" sz="32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D461DC-C6D6-4B2D-B204-2D314F9DA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54290"/>
            <a:ext cx="10131425" cy="5667021"/>
          </a:xfrm>
        </p:spPr>
        <p:txBody>
          <a:bodyPr/>
          <a:lstStyle/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Ίσως ο Πρόκλος παρέχει μία λειτουργική προσέγγιση προς ένα κέντρο για την ανακατασκευή.</a:t>
            </a:r>
            <a:endParaRPr lang="en-US"/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Περιλήψεις </a:t>
            </a:r>
            <a:r>
              <a:rPr lang="en-US" sz="2400">
                <a:latin typeface="Times New Roman"/>
                <a:ea typeface="+mn-lt"/>
                <a:cs typeface="+mn-lt"/>
              </a:rPr>
              <a:t>→ αξιόπιστες αντανακλάσεις του επικού στίχου.</a:t>
            </a: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Παρόλα αυτά, σημειόνονται οι διαφωνίες (Πρόκλου και άλλων μαρτυριών) ως προς τα όρια των επών.</a:t>
            </a: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Πολλοί </a:t>
            </a:r>
            <a:r>
              <a:rPr lang="en-US" sz="2400">
                <a:latin typeface="Times New Roman"/>
                <a:ea typeface="+mn-lt"/>
                <a:cs typeface="+mn-lt"/>
              </a:rPr>
              <a:t>→ αρχές και καταλήξεις περιλήψεων κάποιες φορές λάθος.</a:t>
            </a: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ea typeface="+mn-lt"/>
                <a:cs typeface="+mn-lt"/>
              </a:rPr>
              <a:t> Εξήγηση Burgess → Περιλήψεις → σύνοψη πρόχειρης αλλά αποτελεσματικής αφήγησης Τρωικού Πολέμου (ύστερης κλασικής ή ελληνιστικής περιόδου).</a:t>
            </a: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Αφήγηση από εκτεταμένα αποσπάσματα/περικοπές.</a:t>
            </a: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Davies </a:t>
            </a:r>
            <a:r>
              <a:rPr lang="en-US" sz="2400">
                <a:latin typeface="Times New Roman"/>
                <a:ea typeface="+mn-lt"/>
                <a:cs typeface="+mn-lt"/>
              </a:rPr>
              <a:t>→</a:t>
            </a: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>
                <a:latin typeface="Times New Roman"/>
                <a:ea typeface="+mn-lt"/>
                <a:cs typeface="+mn-lt"/>
              </a:rPr>
              <a:t>στα χειρόγραφα αποσπάσματα από μεγαλύτερες περιλήψεις του Πρόκλου.</a:t>
            </a:r>
            <a:endParaRPr lang="en-US" sz="2400" dirty="0">
              <a:latin typeface="Times New Roman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668858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F160A2-46EA-47EC-ADD9-14B8E420F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73378"/>
            <a:ext cx="10131425" cy="920045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ΚΡΙΤΙΚΗ ΤΗΣ ΔΙΚΗΣ ΤΟΥ ΑΝΑΚΑΤΑΣΚΕΥΗΣ</a:t>
            </a:r>
            <a:endParaRPr lang="en-US" sz="32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F21306-A45F-4CE6-A613-BF2493473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67179"/>
            <a:ext cx="10131425" cy="5469465"/>
          </a:xfrm>
        </p:spPr>
        <p:txBody>
          <a:bodyPr/>
          <a:lstStyle/>
          <a:p>
            <a:pPr algn="just">
              <a:buFont typeface="Wingdings"/>
              <a:buChar char="ü"/>
            </a:pPr>
            <a:r>
              <a:rPr lang="en-US" dirty="0"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κάθε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ερί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τωση</a:t>
            </a:r>
            <a:r>
              <a:rPr lang="en-US" sz="2400" dirty="0">
                <a:latin typeface="Times New Roman"/>
                <a:cs typeface="Calibri" panose="020F0502020204030204"/>
              </a:rPr>
              <a:t>, ο </a:t>
            </a:r>
            <a:r>
              <a:rPr lang="en-US" sz="2400" dirty="0" err="1">
                <a:latin typeface="Times New Roman"/>
                <a:cs typeface="Calibri" panose="020F0502020204030204"/>
              </a:rPr>
              <a:t>Πρόκλος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θεωρείτ</a:t>
            </a:r>
            <a:r>
              <a:rPr lang="en-US" sz="2400" dirty="0">
                <a:latin typeface="Times New Roman"/>
                <a:cs typeface="Calibri" panose="020F0502020204030204"/>
              </a:rPr>
              <a:t>αι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ξίο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ιστος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δική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ανακατα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σκευή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  <a:endParaRPr lang="en-US" dirty="0"/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Λιγότερο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ξιό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ιστος</a:t>
            </a:r>
            <a:r>
              <a:rPr lang="en-US" sz="2400" dirty="0">
                <a:latin typeface="Times New Roman"/>
                <a:cs typeface="Calibri" panose="020F0502020204030204"/>
              </a:rPr>
              <a:t> αν βα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σίστηκε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εριλήψεις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άλλων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Αντιφάσεις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απ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οτέλεσμ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νάγνωσης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φορετικών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χειρογράφων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επιβ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ίωσ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αν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μετά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την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θιέρωση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Κύκλου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endParaRPr lang="en-US" sz="2400" dirty="0">
              <a:latin typeface="Times New Roman"/>
              <a:ea typeface="+mn-lt"/>
              <a:cs typeface="+mn-lt"/>
            </a:endParaRPr>
          </a:p>
          <a:p>
            <a:pPr>
              <a:buFont typeface="Wingdings"/>
              <a:buChar char="ü"/>
            </a:pPr>
            <a:endParaRPr lang="en-US" dirty="0">
              <a:latin typeface="Calibri" panose="020F0502020204030204"/>
              <a:ea typeface="+mn-lt"/>
              <a:cs typeface="+mn-lt"/>
            </a:endParaRPr>
          </a:p>
          <a:p>
            <a:pPr>
              <a:buFont typeface="Wingdings"/>
              <a:buChar char="ü"/>
            </a:pP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77653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FB35F6-5430-4131-9CB5-1B6436DD2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73378"/>
            <a:ext cx="10131425" cy="1004712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ea typeface="+mj-lt"/>
                <a:cs typeface="Times New Roman"/>
              </a:rPr>
              <a:t>ΚΡΙΤΙΚΗ ΤΗΣ ΔΙΚΗΣ ΤΟΥ ΑΝΑΚΑΤΑΣΚΕΥΗΣ</a:t>
            </a:r>
            <a:endParaRPr lang="en-US" sz="3200">
              <a:latin typeface="Times New Roman"/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42DA82-46BD-4E03-A5DD-DB3B3CE99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210734"/>
            <a:ext cx="10131425" cy="5497687"/>
          </a:xfrm>
        </p:spPr>
        <p:txBody>
          <a:bodyPr>
            <a:normAutofit lnSpcReduction="10000"/>
          </a:bodyPr>
          <a:lstStyle/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Η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ολλ</a:t>
            </a:r>
            <a:r>
              <a:rPr lang="en-US" sz="2400" dirty="0">
                <a:latin typeface="Times New Roman"/>
                <a:cs typeface="Calibri" panose="020F0502020204030204"/>
              </a:rPr>
              <a:t>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λότητ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τίτλων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δεν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τον</a:t>
            </a:r>
            <a:r>
              <a:rPr lang="en-US" sz="2400" dirty="0">
                <a:latin typeface="Times New Roman"/>
                <a:cs typeface="Calibri" panose="020F0502020204030204"/>
              </a:rPr>
              <a:t>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οτρέ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ει</a:t>
            </a:r>
            <a:r>
              <a:rPr lang="en-US" sz="2400" dirty="0">
                <a:latin typeface="Times New Roman"/>
                <a:cs typeface="Calibri" panose="020F0502020204030204"/>
              </a:rPr>
              <a:t> από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να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δο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οιεί</a:t>
            </a:r>
            <a:r>
              <a:rPr lang="en-US" sz="2400" dirty="0">
                <a:latin typeface="Times New Roman"/>
                <a:cs typeface="Calibri" panose="020F0502020204030204"/>
              </a:rPr>
              <a:t> μα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ρτυρίες</a:t>
            </a:r>
            <a:r>
              <a:rPr lang="en-US" sz="2400" dirty="0">
                <a:latin typeface="Times New Roman"/>
                <a:cs typeface="Calibri" panose="020F0502020204030204"/>
              </a:rPr>
              <a:t> και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οσ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άσμ</a:t>
            </a:r>
            <a:r>
              <a:rPr lang="en-US" sz="2400" dirty="0">
                <a:latin typeface="Times New Roman"/>
                <a:cs typeface="Calibri" panose="020F0502020204030204"/>
              </a:rPr>
              <a:t>ατα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σύμφων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συμ</a:t>
            </a:r>
            <a:r>
              <a:rPr lang="en-US" sz="2400" dirty="0">
                <a:latin typeface="Times New Roman"/>
                <a:cs typeface="Calibri" panose="020F0502020204030204"/>
              </a:rPr>
              <a:t>β</a:t>
            </a:r>
            <a:r>
              <a:rPr lang="en-US" sz="2400" dirty="0" err="1">
                <a:latin typeface="Times New Roman"/>
                <a:cs typeface="Calibri" panose="020F0502020204030204"/>
              </a:rPr>
              <a:t>άσεις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Πρόκλου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  <a:endParaRPr lang="en-US" dirty="0"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Από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άλλη</a:t>
            </a:r>
            <a:r>
              <a:rPr lang="en-US" sz="2400" dirty="0">
                <a:latin typeface="Times New Roman"/>
                <a:cs typeface="Calibri" panose="020F0502020204030204"/>
              </a:rPr>
              <a:t>, η ανακατα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σκευή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ίσως</a:t>
            </a:r>
            <a:r>
              <a:rPr lang="en-US" sz="2400" dirty="0">
                <a:latin typeface="Times New Roman"/>
                <a:cs typeface="Calibri" panose="020F0502020204030204"/>
              </a:rPr>
              <a:t> φα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νεί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ρκετά</a:t>
            </a:r>
            <a:r>
              <a:rPr lang="en-US" sz="2400" dirty="0">
                <a:latin typeface="Times New Roman"/>
                <a:cs typeface="Calibri" panose="020F0502020204030204"/>
              </a:rPr>
              <a:t> 'α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νοικτή</a:t>
            </a:r>
            <a:r>
              <a:rPr lang="en-US" sz="2400" dirty="0">
                <a:latin typeface="Times New Roman"/>
                <a:cs typeface="Calibri" panose="020F0502020204030204"/>
              </a:rPr>
              <a:t>' (βλ. </a:t>
            </a:r>
            <a:r>
              <a:rPr lang="en-US" sz="2400" dirty="0" err="1">
                <a:latin typeface="Times New Roman"/>
                <a:cs typeface="Calibri" panose="020F0502020204030204"/>
              </a:rPr>
              <a:t>Προφορικές</a:t>
            </a:r>
            <a:r>
              <a:rPr lang="en-US" sz="2400" dirty="0">
                <a:latin typeface="Times New Roman"/>
                <a:cs typeface="Calibri" panose="020F0502020204030204"/>
              </a:rPr>
              <a:t> και </a:t>
            </a:r>
            <a:r>
              <a:rPr lang="en-US" sz="2400" dirty="0" err="1">
                <a:latin typeface="Times New Roman"/>
                <a:cs typeface="Calibri" panose="020F0502020204030204"/>
              </a:rPr>
              <a:t>ρευστές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ρώιμες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κυκλικές</a:t>
            </a:r>
            <a:r>
              <a:rPr lang="en-US" sz="2400" dirty="0">
                <a:latin typeface="Times New Roman"/>
                <a:cs typeface="Calibri" panose="020F0502020204030204"/>
              </a:rPr>
              <a:t> παρα</a:t>
            </a:r>
            <a:r>
              <a:rPr lang="en-US" sz="2400" dirty="0" err="1">
                <a:latin typeface="Times New Roman"/>
                <a:cs typeface="Calibri" panose="020F0502020204030204"/>
              </a:rPr>
              <a:t>δόσεις</a:t>
            </a:r>
            <a:r>
              <a:rPr lang="en-US" sz="2400" dirty="0">
                <a:latin typeface="Times New Roman"/>
                <a:cs typeface="Calibri" panose="020F0502020204030204"/>
              </a:rPr>
              <a:t>).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Κοινό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συμ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έρ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σμ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ότι</a:t>
            </a:r>
            <a:r>
              <a:rPr lang="en-US" sz="2400" dirty="0">
                <a:latin typeface="Times New Roman"/>
                <a:cs typeface="Calibri" panose="020F0502020204030204"/>
              </a:rPr>
              <a:t> ο </a:t>
            </a:r>
            <a:r>
              <a:rPr lang="en-US" sz="2400" dirty="0" err="1">
                <a:latin typeface="Times New Roman"/>
                <a:cs typeface="Calibri" panose="020F0502020204030204"/>
              </a:rPr>
              <a:t>Πρόκλος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δεν</a:t>
            </a:r>
            <a:r>
              <a:rPr lang="en-US" sz="2400" dirty="0">
                <a:latin typeface="Times New Roman"/>
                <a:cs typeface="Calibri" panose="020F0502020204030204"/>
              </a:rPr>
              <a:t>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οδίδει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ληθινή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έκτ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ών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 κα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  Burgess,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γι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πα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ράδειγμ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α, τα 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Κύ</a:t>
            </a:r>
            <a:r>
              <a:rPr lang="en-US" sz="2400" i="1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ρι</a:t>
            </a:r>
            <a:r>
              <a:rPr lang="en-US" sz="2400" i="1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φορούσ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αν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όλο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όλεμο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Τα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οιήμ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ατα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δεν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δημιουργήθηκ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αν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γνωρίζοντ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ας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έν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άλλο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(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ούτε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καν 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Ιλιάδ</a:t>
            </a:r>
            <a:r>
              <a:rPr lang="en-US" sz="2400" i="1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και </a:t>
            </a:r>
            <a:r>
              <a:rPr lang="en-US" sz="2400" i="1" dirty="0" err="1">
                <a:latin typeface="Times New Roman"/>
                <a:ea typeface="+mn-lt"/>
                <a:cs typeface="+mn-lt"/>
              </a:rPr>
              <a:t>Οδύσσει</a:t>
            </a:r>
            <a:r>
              <a:rPr lang="en-US" sz="2400" i="1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>
                <a:latin typeface="Times New Roman"/>
                <a:ea typeface="+mn-lt"/>
                <a:cs typeface="+mn-lt"/>
              </a:rPr>
              <a:t>).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Γι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, κα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Burgess, υπ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ήρξε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δομένη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, μα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κροχρόνι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  παρα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τική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κουλτούρ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έπ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ους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μέτρητες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εκτελέσεις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παραπ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άνω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υπ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οθέσεις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είν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αι και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ρέ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να παρα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μείνουν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χωρίς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οδείξεις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pPr>
              <a:buFont typeface="Wingdings"/>
              <a:buChar char="ü"/>
            </a:pPr>
            <a:endParaRPr lang="en-US" dirty="0">
              <a:ea typeface="+mn-lt"/>
              <a:cs typeface="+mn-lt"/>
            </a:endParaRPr>
          </a:p>
          <a:p>
            <a:pPr>
              <a:buFont typeface="Wingdings"/>
              <a:buChar char="ü"/>
            </a:pP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01408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715940-5294-4CB0-8E9D-280AD6CF6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8100"/>
            <a:ext cx="10131425" cy="966410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ΚΡΙΤΙΚΗ ΤΗΣ ΔΙΚΗΣ ΤΟΥ ΑΝΑΚΑΤΑΣΚΕΥΗσ</a:t>
            </a:r>
            <a:endParaRPr lang="en-US" sz="32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735AA1-4410-4697-B6B1-CEAEA42B8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03175"/>
            <a:ext cx="10131425" cy="5540525"/>
          </a:xfrm>
        </p:spPr>
        <p:txBody>
          <a:bodyPr/>
          <a:lstStyle/>
          <a:p>
            <a:pPr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 panose="020F0502020204030204"/>
              </a:rPr>
              <a:t>Αρχ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ίες</a:t>
            </a:r>
            <a:r>
              <a:rPr lang="en-US" sz="2400" dirty="0">
                <a:latin typeface="Times New Roman"/>
                <a:cs typeface="Calibri" panose="020F0502020204030204"/>
              </a:rPr>
              <a:t> μα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ρτυρίες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συγκεκριμένους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οιητές</a:t>
            </a:r>
            <a:r>
              <a:rPr lang="en-US" sz="2400" dirty="0">
                <a:latin typeface="Times New Roman"/>
                <a:cs typeface="Calibri" panose="020F0502020204030204"/>
              </a:rPr>
              <a:t>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ορρί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τοντ</a:t>
            </a:r>
            <a:r>
              <a:rPr lang="en-US" sz="2400" dirty="0">
                <a:latin typeface="Times New Roman"/>
                <a:cs typeface="Calibri" panose="020F0502020204030204"/>
              </a:rPr>
              <a:t>αι (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συνηθισμένη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ντίδρ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ση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λλά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ρμονί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μειωμένη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σημ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σί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τομικών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οιητών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Συστημ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τικό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μοντέλο</a:t>
            </a:r>
            <a:r>
              <a:rPr lang="en-US" sz="2400" dirty="0">
                <a:latin typeface="Times New Roman"/>
                <a:cs typeface="Calibri" panose="020F0502020204030204"/>
              </a:rPr>
              <a:t>).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ρνείτ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ολύ</a:t>
            </a:r>
            <a:r>
              <a:rPr lang="en-US" sz="2400" dirty="0">
                <a:latin typeface="Times New Roman"/>
                <a:cs typeface="Calibri" panose="020F0502020204030204"/>
              </a:rPr>
              <a:t> 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λιά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χρονολόγηση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κά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οιων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οιητών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φού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ρνείτ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δευτερεύουσ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φύση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οιημάτων</a:t>
            </a:r>
            <a:r>
              <a:rPr lang="en-US" sz="2400" dirty="0">
                <a:latin typeface="Times New Roman"/>
                <a:cs typeface="Calibri" panose="020F0502020204030204"/>
              </a:rPr>
              <a:t>; 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Η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συγκ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τάθεση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ημερομηνίες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όχι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οιητές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ροσκολλημένους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υτές</a:t>
            </a:r>
            <a:r>
              <a:rPr lang="en-US" sz="2400" dirty="0">
                <a:latin typeface="Times New Roman"/>
                <a:cs typeface="Calibri" panose="020F0502020204030204"/>
              </a:rPr>
              <a:t> θα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ήτ</a:t>
            </a:r>
            <a:r>
              <a:rPr lang="en-US" sz="2400" dirty="0">
                <a:latin typeface="Times New Roman"/>
                <a:cs typeface="Calibri" panose="020F0502020204030204"/>
              </a:rPr>
              <a:t>αν </a:t>
            </a:r>
            <a:r>
              <a:rPr lang="en-US" sz="2400" dirty="0" err="1">
                <a:latin typeface="Times New Roman"/>
                <a:cs typeface="Calibri" panose="020F0502020204030204"/>
              </a:rPr>
              <a:t>δύσκολ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τίμιο</a:t>
            </a:r>
            <a:r>
              <a:rPr lang="en-US" sz="2400" dirty="0">
                <a:latin typeface="Times New Roman"/>
                <a:cs typeface="Calibri" panose="020F0502020204030204"/>
              </a:rPr>
              <a:t>. 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Άδικη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ίσης</a:t>
            </a:r>
            <a:r>
              <a:rPr lang="en-US" sz="2400" dirty="0">
                <a:latin typeface="Times New Roman"/>
                <a:cs typeface="Calibri" panose="020F0502020204030204"/>
              </a:rPr>
              <a:t> η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οδοχή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ολύ</a:t>
            </a:r>
            <a:r>
              <a:rPr lang="en-US" sz="2400" dirty="0">
                <a:latin typeface="Times New Roman"/>
                <a:cs typeface="Calibri" panose="020F0502020204030204"/>
              </a:rPr>
              <a:t> 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λιών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χρονολογήσεων</a:t>
            </a:r>
            <a:r>
              <a:rPr lang="en-US" sz="2400" dirty="0">
                <a:latin typeface="Times New Roman"/>
                <a:cs typeface="Calibri" panose="020F0502020204030204"/>
              </a:rPr>
              <a:t> (από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ρχ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ίους</a:t>
            </a:r>
            <a:r>
              <a:rPr lang="en-US" sz="2400" dirty="0">
                <a:latin typeface="Times New Roman"/>
                <a:cs typeface="Calibri" panose="020F0502020204030204"/>
              </a:rPr>
              <a:t>)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Κύκλιων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ών</a:t>
            </a:r>
            <a:r>
              <a:rPr lang="en-US" sz="2400" dirty="0">
                <a:latin typeface="Times New Roman"/>
                <a:cs typeface="Calibri" panose="020F0502020204030204"/>
              </a:rPr>
              <a:t> και η </a:t>
            </a:r>
            <a:r>
              <a:rPr lang="en-US" sz="2400" dirty="0" err="1">
                <a:latin typeface="Times New Roman"/>
                <a:cs typeface="Calibri" panose="020F0502020204030204"/>
              </a:rPr>
              <a:t>άρνηση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κόμ</a:t>
            </a:r>
            <a:r>
              <a:rPr lang="en-US" sz="2400" dirty="0">
                <a:latin typeface="Times New Roman"/>
                <a:cs typeface="Calibri" panose="020F0502020204030204"/>
              </a:rPr>
              <a:t>α παλα</a:t>
            </a:r>
            <a:r>
              <a:rPr lang="en-US" sz="2400" dirty="0" err="1">
                <a:latin typeface="Times New Roman"/>
                <a:cs typeface="Calibri" panose="020F0502020204030204"/>
              </a:rPr>
              <a:t>ιότερων</a:t>
            </a:r>
            <a:r>
              <a:rPr lang="en-US" sz="2400" dirty="0">
                <a:latin typeface="Times New Roman"/>
                <a:cs typeface="Calibri" panose="020F0502020204030204"/>
              </a:rPr>
              <a:t> (από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ρχ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ίους</a:t>
            </a:r>
            <a:r>
              <a:rPr lang="en-US" sz="2400" dirty="0">
                <a:latin typeface="Times New Roman"/>
                <a:cs typeface="Calibri" panose="020F0502020204030204"/>
              </a:rPr>
              <a:t>)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τα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Ομηρικά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κείμεν</a:t>
            </a:r>
            <a:r>
              <a:rPr lang="en-US" sz="2400" dirty="0">
                <a:latin typeface="Times New Roman"/>
                <a:cs typeface="Calibri" panose="020F0502020204030204"/>
              </a:rPr>
              <a:t>α.</a:t>
            </a:r>
          </a:p>
          <a:p>
            <a:pPr>
              <a:buFont typeface="Wingdings"/>
              <a:buChar char="ü"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263735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121727-3D2A-4CF5-AAB7-24797B300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92529"/>
            <a:ext cx="10131425" cy="911980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ea typeface="+mj-lt"/>
                <a:cs typeface="+mj-lt"/>
              </a:rPr>
              <a:t>ΚΡΙΤΙΚΗ ΤΗΣ ΔΙΚΗΣ ΤΟΥ ΑΝΑΚΑΤΑΣΚΕΥΗΣ</a:t>
            </a:r>
            <a:endParaRPr lang="en-US" sz="320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97D76E-7CD3-498A-99C5-0ACE8DE6D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587" y="1203175"/>
            <a:ext cx="10131425" cy="5554132"/>
          </a:xfrm>
        </p:spPr>
        <p:txBody>
          <a:bodyPr>
            <a:normAutofit lnSpcReduction="10000"/>
          </a:bodyPr>
          <a:lstStyle/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 panose="020F0502020204030204"/>
              </a:rPr>
              <a:t>Αρχ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ίες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ενδείξεις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γι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γεωγρ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φική</a:t>
            </a:r>
            <a:r>
              <a:rPr lang="en-US" sz="2400" dirty="0">
                <a:latin typeface="Times New Roman"/>
                <a:cs typeface="Calibri" panose="020F0502020204030204"/>
              </a:rPr>
              <a:t> κατα</a:t>
            </a:r>
            <a:r>
              <a:rPr lang="en-US" sz="2400" dirty="0" err="1">
                <a:latin typeface="Times New Roman"/>
                <a:cs typeface="Calibri" panose="020F0502020204030204"/>
              </a:rPr>
              <a:t>γωγή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ιθ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νές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  <a:endParaRPr lang="en-US" sz="2400">
              <a:latin typeface="Times New Roman"/>
              <a:cs typeface="Times New Roman"/>
            </a:endParaRP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Συστημ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τικό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μοντέλο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ικό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εριεχόμενο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ιδι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ίτερ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σημ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ντικό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οσ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άσμ</a:t>
            </a:r>
            <a:r>
              <a:rPr lang="en-US" sz="2400" dirty="0">
                <a:latin typeface="Times New Roman"/>
                <a:cs typeface="Calibri" panose="020F0502020204030204"/>
              </a:rPr>
              <a:t>ατα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κεντρικά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οπ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οτε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έρευν</a:t>
            </a:r>
            <a:r>
              <a:rPr lang="en-US" sz="2400" dirty="0">
                <a:latin typeface="Times New Roman"/>
                <a:cs typeface="Calibri"/>
              </a:rPr>
              <a:t>α.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Ίσως</a:t>
            </a:r>
            <a:r>
              <a:rPr lang="en-US" sz="2400" dirty="0">
                <a:latin typeface="Times New Roman"/>
                <a:cs typeface="Calibri"/>
              </a:rPr>
              <a:t> φα</a:t>
            </a:r>
            <a:r>
              <a:rPr lang="en-US" sz="2400" dirty="0" err="1">
                <a:latin typeface="Times New Roman"/>
                <a:cs typeface="Calibri"/>
              </a:rPr>
              <a:t>νεί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ότι</a:t>
            </a:r>
            <a:r>
              <a:rPr lang="en-US" sz="2400" dirty="0">
                <a:latin typeface="Times New Roman"/>
                <a:cs typeface="Calibri"/>
              </a:rPr>
              <a:t> παρα</a:t>
            </a:r>
            <a:r>
              <a:rPr lang="en-US" sz="2400" dirty="0" err="1">
                <a:latin typeface="Times New Roman"/>
                <a:cs typeface="Calibri"/>
              </a:rPr>
              <a:t>μερίζοντ</a:t>
            </a:r>
            <a:r>
              <a:rPr lang="en-US" sz="2400" dirty="0">
                <a:latin typeface="Times New Roman"/>
                <a:cs typeface="Calibri"/>
              </a:rPr>
              <a:t>αι </a:t>
            </a:r>
            <a:r>
              <a:rPr lang="en-US" sz="2400" dirty="0" err="1">
                <a:latin typeface="Times New Roman"/>
                <a:cs typeface="Calibri"/>
              </a:rPr>
              <a:t>οι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δι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μάχες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γύρω</a:t>
            </a:r>
            <a:r>
              <a:rPr lang="en-US" sz="2400" dirty="0">
                <a:latin typeface="Times New Roman"/>
                <a:cs typeface="Calibri"/>
              </a:rPr>
              <a:t> από </a:t>
            </a:r>
            <a:r>
              <a:rPr lang="en-US" sz="2400" dirty="0" err="1">
                <a:latin typeface="Times New Roman"/>
                <a:cs typeface="Calibri"/>
              </a:rPr>
              <a:t>το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εριεχόμενο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τους</a:t>
            </a:r>
            <a:r>
              <a:rPr lang="en-US" sz="2400" dirty="0">
                <a:latin typeface="Times New Roman"/>
                <a:cs typeface="Calibri"/>
              </a:rPr>
              <a:t>, α</a:t>
            </a:r>
            <a:r>
              <a:rPr lang="en-US" sz="2400" dirty="0" err="1">
                <a:latin typeface="Times New Roman"/>
                <a:cs typeface="Calibri"/>
              </a:rPr>
              <a:t>ισθητικές</a:t>
            </a:r>
            <a:r>
              <a:rPr lang="en-US" sz="2400" dirty="0">
                <a:latin typeface="Times New Roman"/>
                <a:cs typeface="Calibri"/>
              </a:rPr>
              <a:t> και </a:t>
            </a:r>
            <a:r>
              <a:rPr lang="en-US" sz="2400" dirty="0" err="1">
                <a:latin typeface="Times New Roman"/>
                <a:cs typeface="Calibri"/>
              </a:rPr>
              <a:t>γλωσσολογικές</a:t>
            </a:r>
            <a:r>
              <a:rPr lang="en-US" sz="2400" dirty="0">
                <a:latin typeface="Times New Roman"/>
                <a:cs typeface="Calibri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Γι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τί</a:t>
            </a:r>
            <a:r>
              <a:rPr lang="en-US" sz="2400" dirty="0">
                <a:latin typeface="Times New Roman"/>
                <a:cs typeface="Calibri"/>
              </a:rPr>
              <a:t>, κα</a:t>
            </a:r>
            <a:r>
              <a:rPr lang="en-US" sz="2400" dirty="0" err="1">
                <a:latin typeface="Times New Roman"/>
                <a:cs typeface="Calibri"/>
              </a:rPr>
              <a:t>τά</a:t>
            </a:r>
            <a:r>
              <a:rPr lang="en-US" sz="2400" dirty="0">
                <a:latin typeface="Times New Roman"/>
                <a:cs typeface="Calibri"/>
              </a:rPr>
              <a:t> Burgess, τα π</a:t>
            </a:r>
            <a:r>
              <a:rPr lang="en-US" sz="2400" dirty="0" err="1">
                <a:latin typeface="Times New Roman"/>
                <a:cs typeface="Calibri"/>
              </a:rPr>
              <a:t>οιήμ</a:t>
            </a:r>
            <a:r>
              <a:rPr lang="en-US" sz="2400" dirty="0">
                <a:latin typeface="Times New Roman"/>
                <a:cs typeface="Calibri"/>
              </a:rPr>
              <a:t>ατα α</a:t>
            </a:r>
            <a:r>
              <a:rPr lang="en-US" sz="2400" dirty="0" err="1">
                <a:latin typeface="Times New Roman"/>
                <a:cs typeface="Calibri"/>
              </a:rPr>
              <a:t>ντι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ροσω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εύουν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μεγ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λύτερ</a:t>
            </a:r>
            <a:r>
              <a:rPr lang="en-US" sz="2400" dirty="0">
                <a:latin typeface="Times New Roman"/>
                <a:cs typeface="Calibri"/>
              </a:rPr>
              <a:t>α </a:t>
            </a:r>
            <a:r>
              <a:rPr lang="en-US" sz="2400" dirty="0" err="1">
                <a:latin typeface="Times New Roman"/>
                <a:cs typeface="Calibri"/>
              </a:rPr>
              <a:t>συστήμ</a:t>
            </a:r>
            <a:r>
              <a:rPr lang="en-US" sz="2400" dirty="0">
                <a:latin typeface="Times New Roman"/>
                <a:cs typeface="Calibri"/>
              </a:rPr>
              <a:t>ατα </a:t>
            </a:r>
            <a:r>
              <a:rPr lang="en-US" sz="2400" dirty="0" err="1">
                <a:latin typeface="Times New Roman"/>
                <a:cs typeface="Calibri"/>
              </a:rPr>
              <a:t>κυκλικών</a:t>
            </a:r>
            <a:r>
              <a:rPr lang="en-US" sz="2400" dirty="0">
                <a:latin typeface="Times New Roman"/>
                <a:cs typeface="Calibri"/>
              </a:rPr>
              <a:t> παρα</a:t>
            </a:r>
            <a:r>
              <a:rPr lang="en-US" sz="2400" dirty="0" err="1">
                <a:latin typeface="Times New Roman"/>
                <a:cs typeface="Calibri"/>
              </a:rPr>
              <a:t>δόσεων</a:t>
            </a:r>
            <a:r>
              <a:rPr lang="en-US" sz="2400" dirty="0">
                <a:latin typeface="Times New Roman"/>
                <a:cs typeface="Calibri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</a:t>
            </a:r>
            <a:r>
              <a:rPr lang="en-US" sz="2400" dirty="0" err="1">
                <a:latin typeface="Times New Roman"/>
                <a:cs typeface="Calibri"/>
              </a:rPr>
              <a:t>Συχνά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συμμετέχει</a:t>
            </a:r>
            <a:r>
              <a:rPr lang="en-US" sz="2400" dirty="0">
                <a:latin typeface="Times New Roman"/>
                <a:cs typeface="Calibri"/>
              </a:rPr>
              <a:t> (βλ. Παραπ</a:t>
            </a:r>
            <a:r>
              <a:rPr lang="en-US" sz="2400" dirty="0" err="1">
                <a:latin typeface="Times New Roman"/>
                <a:cs typeface="Calibri"/>
              </a:rPr>
              <a:t>άνω</a:t>
            </a:r>
            <a:r>
              <a:rPr lang="en-US" sz="2400" dirty="0">
                <a:latin typeface="Times New Roman"/>
                <a:cs typeface="Calibri"/>
              </a:rPr>
              <a:t> τα </a:t>
            </a:r>
            <a:r>
              <a:rPr lang="en-US" sz="2400" dirty="0" err="1">
                <a:latin typeface="Times New Roman"/>
                <a:cs typeface="Calibri"/>
              </a:rPr>
              <a:t>σχόλι</a:t>
            </a:r>
            <a:r>
              <a:rPr lang="en-US" sz="2400" dirty="0">
                <a:latin typeface="Times New Roman"/>
                <a:cs typeface="Calibri"/>
              </a:rPr>
              <a:t>α </a:t>
            </a:r>
            <a:r>
              <a:rPr lang="en-US" sz="2400" dirty="0" err="1">
                <a:latin typeface="Times New Roman"/>
                <a:cs typeface="Calibri"/>
              </a:rPr>
              <a:t>του</a:t>
            </a:r>
            <a:r>
              <a:rPr lang="en-US" sz="2400" dirty="0">
                <a:latin typeface="Times New Roman"/>
                <a:cs typeface="Calibri"/>
              </a:rPr>
              <a:t> (απ</a:t>
            </a:r>
            <a:r>
              <a:rPr lang="en-US" sz="2400" dirty="0" err="1">
                <a:latin typeface="Times New Roman"/>
                <a:cs typeface="Calibri"/>
              </a:rPr>
              <a:t>όσ</a:t>
            </a:r>
            <a:r>
              <a:rPr lang="en-US" sz="2400" dirty="0">
                <a:latin typeface="Times New Roman"/>
                <a:cs typeface="Calibri"/>
              </a:rPr>
              <a:t>πα</a:t>
            </a:r>
            <a:r>
              <a:rPr lang="en-US" sz="2400" dirty="0" err="1">
                <a:latin typeface="Times New Roman"/>
                <a:cs typeface="Calibri"/>
              </a:rPr>
              <a:t>σμ</a:t>
            </a:r>
            <a:r>
              <a:rPr lang="en-US" sz="2400" dirty="0">
                <a:latin typeface="Times New Roman"/>
                <a:cs typeface="Calibri"/>
              </a:rPr>
              <a:t>α </a:t>
            </a:r>
            <a:r>
              <a:rPr lang="en-US" sz="2400" i="1" dirty="0" err="1">
                <a:latin typeface="Times New Roman"/>
                <a:cs typeface="Calibri"/>
              </a:rPr>
              <a:t>Μικράς</a:t>
            </a:r>
            <a:r>
              <a:rPr lang="en-US" sz="2400" i="1" dirty="0">
                <a:latin typeface="Times New Roman"/>
                <a:cs typeface="Calibri"/>
              </a:rPr>
              <a:t> </a:t>
            </a:r>
            <a:r>
              <a:rPr lang="en-US" sz="2400" i="1" dirty="0" err="1">
                <a:latin typeface="Times New Roman"/>
                <a:cs typeface="Calibri"/>
              </a:rPr>
              <a:t>Ιλιάδ</a:t>
            </a:r>
            <a:r>
              <a:rPr lang="en-US" sz="2400" i="1" dirty="0">
                <a:latin typeface="Times New Roman"/>
                <a:cs typeface="Calibri"/>
              </a:rPr>
              <a:t>ας</a:t>
            </a:r>
            <a:r>
              <a:rPr lang="en-US" sz="2400" dirty="0">
                <a:latin typeface="Times New Roman"/>
                <a:cs typeface="Calibri"/>
              </a:rPr>
              <a:t>) π.χ. </a:t>
            </a:r>
            <a:r>
              <a:rPr lang="en-US" sz="2400" dirty="0" err="1">
                <a:latin typeface="Times New Roman"/>
                <a:cs typeface="Calibri"/>
              </a:rPr>
              <a:t>γι</a:t>
            </a:r>
            <a:r>
              <a:rPr lang="en-US" sz="2400" dirty="0">
                <a:latin typeface="Times New Roman"/>
                <a:cs typeface="Calibri"/>
              </a:rPr>
              <a:t>α </a:t>
            </a:r>
            <a:r>
              <a:rPr lang="en-US" sz="2400" dirty="0" err="1">
                <a:latin typeface="Times New Roman"/>
                <a:cs typeface="Calibri"/>
              </a:rPr>
              <a:t>την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ιθ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νή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ρο-ομηρική</a:t>
            </a:r>
            <a:r>
              <a:rPr lang="en-US" sz="2400" dirty="0">
                <a:latin typeface="Times New Roman"/>
                <a:cs typeface="Calibri"/>
              </a:rPr>
              <a:t> ή α</a:t>
            </a:r>
            <a:r>
              <a:rPr lang="en-US" sz="2400" dirty="0" err="1">
                <a:latin typeface="Times New Roman"/>
                <a:cs typeface="Calibri"/>
              </a:rPr>
              <a:t>νθρω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ολογική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φύση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της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φρ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σεολογί</a:t>
            </a:r>
            <a:r>
              <a:rPr lang="en-US" sz="2400" dirty="0">
                <a:latin typeface="Times New Roman"/>
                <a:cs typeface="Calibri"/>
              </a:rPr>
              <a:t>ας).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/>
              </a:rPr>
              <a:t> Τα απ</a:t>
            </a:r>
            <a:r>
              <a:rPr lang="en-US" sz="2400" dirty="0" err="1">
                <a:latin typeface="Times New Roman"/>
                <a:cs typeface="Calibri"/>
              </a:rPr>
              <a:t>οσ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άσμ</a:t>
            </a:r>
            <a:r>
              <a:rPr lang="en-US" sz="2400" dirty="0">
                <a:latin typeface="Times New Roman"/>
                <a:cs typeface="Calibri"/>
              </a:rPr>
              <a:t>ατα </a:t>
            </a:r>
            <a:r>
              <a:rPr lang="en-US" sz="2400" dirty="0" err="1">
                <a:latin typeface="Times New Roman"/>
                <a:cs typeface="Calibri"/>
              </a:rPr>
              <a:t>είν</a:t>
            </a:r>
            <a:r>
              <a:rPr lang="en-US" sz="2400" dirty="0">
                <a:latin typeface="Times New Roman"/>
                <a:cs typeface="Calibri"/>
              </a:rPr>
              <a:t>αι απαρα</a:t>
            </a:r>
            <a:r>
              <a:rPr lang="en-US" sz="2400" dirty="0" err="1">
                <a:latin typeface="Times New Roman"/>
                <a:cs typeface="Calibri"/>
              </a:rPr>
              <a:t>ίτητ</a:t>
            </a:r>
            <a:r>
              <a:rPr lang="en-US" sz="2400" dirty="0">
                <a:latin typeface="Times New Roman"/>
                <a:cs typeface="Calibri"/>
              </a:rPr>
              <a:t>α και η </a:t>
            </a:r>
            <a:r>
              <a:rPr lang="en-US" sz="2400" dirty="0" err="1">
                <a:latin typeface="Times New Roman"/>
                <a:cs typeface="Calibri"/>
              </a:rPr>
              <a:t>δι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δικ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σί</a:t>
            </a:r>
            <a:r>
              <a:rPr lang="en-US" sz="2400" dirty="0">
                <a:latin typeface="Times New Roman"/>
                <a:cs typeface="Calibri"/>
              </a:rPr>
              <a:t>α </a:t>
            </a:r>
            <a:r>
              <a:rPr lang="en-US" sz="2400" dirty="0" err="1">
                <a:latin typeface="Times New Roman"/>
                <a:cs typeface="Calibri"/>
              </a:rPr>
              <a:t>γίνετ</a:t>
            </a:r>
            <a:r>
              <a:rPr lang="en-US" sz="2400" dirty="0">
                <a:latin typeface="Times New Roman"/>
                <a:cs typeface="Calibri"/>
              </a:rPr>
              <a:t>αι π</a:t>
            </a:r>
            <a:r>
              <a:rPr lang="en-US" sz="2400" dirty="0" err="1">
                <a:latin typeface="Times New Roman"/>
                <a:cs typeface="Calibri"/>
              </a:rPr>
              <a:t>ιο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ερί</a:t>
            </a:r>
            <a:r>
              <a:rPr lang="en-US" sz="2400" dirty="0">
                <a:latin typeface="Times New Roman"/>
                <a:cs typeface="Calibri"/>
              </a:rPr>
              <a:t>π</a:t>
            </a:r>
            <a:r>
              <a:rPr lang="en-US" sz="2400" dirty="0" err="1">
                <a:latin typeface="Times New Roman"/>
                <a:cs typeface="Calibri"/>
              </a:rPr>
              <a:t>λοκη</a:t>
            </a:r>
            <a:r>
              <a:rPr lang="en-US" sz="2400" dirty="0">
                <a:latin typeface="Times New Roman"/>
                <a:cs typeface="Calibri"/>
              </a:rPr>
              <a:t> από </a:t>
            </a:r>
            <a:r>
              <a:rPr lang="en-US" sz="2400" dirty="0" err="1">
                <a:latin typeface="Times New Roman"/>
                <a:cs typeface="Calibri"/>
              </a:rPr>
              <a:t>την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ροφορική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του</a:t>
            </a:r>
            <a:r>
              <a:rPr lang="en-US" sz="2400" dirty="0">
                <a:latin typeface="Times New Roman"/>
                <a:cs typeface="Calibri"/>
              </a:rPr>
              <a:t> π</a:t>
            </a:r>
            <a:r>
              <a:rPr lang="en-US" sz="2400" dirty="0" err="1">
                <a:latin typeface="Times New Roman"/>
                <a:cs typeface="Calibri"/>
              </a:rPr>
              <a:t>ροσέγγιση</a:t>
            </a:r>
            <a:r>
              <a:rPr lang="en-US" sz="2400" dirty="0">
                <a:latin typeface="Times New Roman"/>
                <a:cs typeface="Calibri"/>
              </a:rPr>
              <a:t>.</a:t>
            </a: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/>
            </a:endParaRPr>
          </a:p>
          <a:p>
            <a:pPr>
              <a:buFont typeface="Wingdings"/>
              <a:buChar char="ü"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21828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BE2049-3C22-4649-A2AB-E362902B7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8884"/>
            <a:ext cx="10131425" cy="1082455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Calibri Light"/>
              </a:rPr>
              <a:t>Συμπερασματικα</a:t>
            </a:r>
            <a:endParaRPr lang="en-US" sz="3200">
              <a:latin typeface="Times New Roman"/>
              <a:cs typeface="Times New Roman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xmlns="" id="{23D45332-1CE3-4673-A320-5DDCD25F8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93803"/>
            <a:ext cx="10131425" cy="5403170"/>
          </a:xfrm>
        </p:spPr>
        <p:txBody>
          <a:bodyPr/>
          <a:lstStyle/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Η ανακατα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σκευή</a:t>
            </a:r>
            <a:r>
              <a:rPr lang="en-US" sz="2400" dirty="0">
                <a:latin typeface="Times New Roman"/>
                <a:cs typeface="Calibri" panose="020F0502020204030204"/>
              </a:rPr>
              <a:t> απα</a:t>
            </a:r>
            <a:r>
              <a:rPr lang="en-US" sz="2400" dirty="0" err="1">
                <a:latin typeface="Times New Roman"/>
                <a:cs typeface="Calibri" panose="020F0502020204030204"/>
              </a:rPr>
              <a:t>ιτεί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δύσκολες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ιλογές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κάθε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σημείο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τελικές</a:t>
            </a:r>
            <a:r>
              <a:rPr lang="en-US" sz="2400" dirty="0">
                <a:latin typeface="Times New Roman"/>
                <a:cs typeface="Calibri" panose="020F0502020204030204"/>
              </a:rPr>
              <a:t>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οφάσεις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συνήθως</a:t>
            </a:r>
            <a:r>
              <a:rPr lang="en-US" sz="2400" dirty="0">
                <a:latin typeface="Times New Roman"/>
                <a:cs typeface="Calibri" panose="020F0502020204030204"/>
              </a:rPr>
              <a:t> παρα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κινούντ</a:t>
            </a:r>
            <a:r>
              <a:rPr lang="en-US" sz="2400" dirty="0">
                <a:latin typeface="Times New Roman"/>
                <a:cs typeface="Calibri" panose="020F0502020204030204"/>
              </a:rPr>
              <a:t>αι από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θεωρεί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κά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οιος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ότι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ντι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ρωσεύει</a:t>
            </a:r>
            <a:r>
              <a:rPr lang="en-US" sz="2400" dirty="0">
                <a:latin typeface="Times New Roman"/>
                <a:cs typeface="Calibri" panose="020F0502020204030204"/>
              </a:rPr>
              <a:t> ο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Κύκλος</a:t>
            </a:r>
            <a:r>
              <a:rPr lang="en-US" sz="2400" dirty="0">
                <a:latin typeface="Times New Roman"/>
                <a:cs typeface="Calibri" panose="020F0502020204030204"/>
              </a:rPr>
              <a:t>. 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Η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συνοχή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ενός</a:t>
            </a:r>
            <a:r>
              <a:rPr lang="en-US" sz="2400" dirty="0">
                <a:latin typeface="Times New Roman"/>
                <a:cs typeface="Calibri" panose="020F0502020204030204"/>
              </a:rPr>
              <a:t>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ιχειρήμ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δύσκολη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Κενά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στοιχεί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μεγ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λώνουν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ενίοτε</a:t>
            </a:r>
            <a:r>
              <a:rPr lang="en-US" sz="2400" dirty="0">
                <a:latin typeface="Times New Roman"/>
                <a:cs typeface="Calibri" panose="020F0502020204030204"/>
              </a:rPr>
              <a:t> από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μέθοδο</a:t>
            </a:r>
            <a:r>
              <a:rPr lang="en-US" sz="2400" dirty="0">
                <a:latin typeface="Times New Roman"/>
                <a:cs typeface="Calibri" panose="020F0502020204030204"/>
              </a:rPr>
              <a:t> και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ρέ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ει</a:t>
            </a:r>
            <a:r>
              <a:rPr lang="en-US" sz="2400" dirty="0">
                <a:latin typeface="Times New Roman"/>
                <a:cs typeface="Calibri" panose="020F0502020204030204"/>
              </a:rPr>
              <a:t> να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ντιμετω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ιστούν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ίστη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 Ο Burgess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ομολογεί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υθ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ίρετη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κρίση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γενικές</a:t>
            </a:r>
            <a:r>
              <a:rPr lang="en-US" sz="2400" dirty="0">
                <a:latin typeface="Times New Roman"/>
                <a:cs typeface="Calibri" panose="020F0502020204030204"/>
              </a:rPr>
              <a:t> υπ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οθέσεις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Times New Roman"/>
                <a:ea typeface="+mn-lt"/>
                <a:cs typeface="+mn-lt"/>
              </a:rPr>
              <a:t>→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όχι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σφάλμ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Περισσότερο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ροειδο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οίηση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ρος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κάθε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θεωρί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Τα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μυστήρι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μάλλον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δεν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θα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λυθούν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,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υπ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οθέσεις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μάλλον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δεν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κα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λύ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άντες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Ας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έχουμε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τουλάχιστον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συνείδηση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των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δικών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μας παρα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δοχών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στην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ντιμετώ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ιση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των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γρίφων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υτών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01984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E02BF8-7B31-41F8-826C-3064DE0192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200" dirty="0">
                <a:latin typeface="Times New Roman"/>
                <a:cs typeface="Calibri Light"/>
              </a:rPr>
              <a:t>Τελοσ!</a:t>
            </a:r>
            <a:br>
              <a:rPr lang="en-US" sz="3200" dirty="0">
                <a:latin typeface="Times New Roman"/>
                <a:cs typeface="Calibri Light"/>
              </a:rPr>
            </a:br>
            <a:r>
              <a:rPr lang="en-US" sz="3200" dirty="0">
                <a:latin typeface="Times New Roman"/>
                <a:cs typeface="Calibri Light"/>
              </a:rPr>
              <a:t>Ευχαριστω παρα πολυ για </a:t>
            </a:r>
            <a:r>
              <a:rPr lang="en-US" sz="3200">
                <a:latin typeface="Times New Roman"/>
                <a:cs typeface="Calibri Light"/>
              </a:rPr>
              <a:t>την προσοχη σασ!</a:t>
            </a:r>
            <a:endParaRPr lang="en-US" sz="3200">
              <a:latin typeface="Times New Roman"/>
              <a:cs typeface="Times New Roman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58C89EE-BC57-4F2C-9B97-F3E8CE54BB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37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18684C-817B-4315-9260-C808F3D68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20770"/>
            <a:ext cx="10131425" cy="909927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ΜΟΝΤΕΛΑ ΑΝΑΚΑΤΑΣΚΕΥΗΣ</a:t>
            </a:r>
            <a:endParaRPr lang="en-US" sz="32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28478-22CC-4D5E-854C-43C7EC768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78784"/>
            <a:ext cx="10131425" cy="5561321"/>
          </a:xfrm>
        </p:spPr>
        <p:txBody>
          <a:bodyPr>
            <a:normAutofit/>
          </a:bodyPr>
          <a:lstStyle/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'</a:t>
            </a:r>
            <a:r>
              <a:rPr lang="en-US" sz="2400" i="1">
                <a:latin typeface="Times New Roman"/>
                <a:cs typeface="Calibri" panose="020F0502020204030204"/>
              </a:rPr>
              <a:t>Συστηματικό</a:t>
            </a:r>
            <a:r>
              <a:rPr lang="en-US" sz="2400">
                <a:latin typeface="Times New Roman"/>
                <a:cs typeface="Calibri" panose="020F0502020204030204"/>
              </a:rPr>
              <a:t>' μοντέλο:</a:t>
            </a:r>
            <a:endParaRPr lang="en-US"/>
          </a:p>
          <a:p>
            <a:pPr algn="just">
              <a:buFont typeface="Wingdings"/>
              <a:buChar char="§"/>
            </a:pPr>
            <a:r>
              <a:rPr lang="en-US" sz="2400">
                <a:latin typeface="Times New Roman"/>
                <a:cs typeface="Calibri" panose="020F0502020204030204"/>
              </a:rPr>
              <a:t>Συνδέει τον Ε.Κ. με ποικίλο υλικό για τον Τ. Π. στην αρχαία λογοτεχνική και καλλιτεχνική παράδοση.</a:t>
            </a:r>
          </a:p>
          <a:p>
            <a:pPr algn="just">
              <a:buFont typeface="Wingdings"/>
              <a:buChar char="§"/>
            </a:pPr>
            <a:r>
              <a:rPr lang="en-US" sz="2400">
                <a:latin typeface="Times New Roman"/>
                <a:cs typeface="Calibri" panose="020F0502020204030204"/>
              </a:rPr>
              <a:t>Ακραία μορφή προσέγγισης: τα Κύκλια ποιήματα παρουσιάζουν μυθολογικές και επικές παραδόσεις που προηγούνται των Ομηρικών ποιημάτων.</a:t>
            </a:r>
            <a:endParaRPr lang="en-US" sz="2400" dirty="0">
              <a:latin typeface="Times New Roman"/>
              <a:cs typeface="Calibri" panose="020F0502020204030204"/>
            </a:endParaRPr>
          </a:p>
          <a:p>
            <a:pPr algn="just">
              <a:buFont typeface="Wingdings"/>
              <a:buChar char="ü"/>
            </a:pPr>
            <a:r>
              <a:rPr lang="en-US" sz="2400">
                <a:latin typeface="Times New Roman"/>
                <a:cs typeface="Calibri" panose="020F0502020204030204"/>
              </a:rPr>
              <a:t> Τα μοντέλα διαφοροποιούνται ευρέως ως προς τη σχέση Ε. Κ. και Ο. ποιημάτων και το ρόλο που είχαν στο έπος.</a:t>
            </a:r>
          </a:p>
          <a:p>
            <a:pPr marL="0" indent="0" algn="just">
              <a:buNone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 marL="0" indent="0">
              <a:buNone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 marL="0" indent="0">
              <a:buNone/>
            </a:pPr>
            <a:endParaRPr lang="en-US" sz="2400" dirty="0">
              <a:latin typeface="Times New Roman"/>
              <a:cs typeface="Calibri" panose="020F0502020204030204"/>
            </a:endParaRPr>
          </a:p>
          <a:p>
            <a:pPr marL="0" indent="0">
              <a:buNone/>
            </a:pPr>
            <a:endParaRPr lang="en-US" sz="2400" dirty="0">
              <a:latin typeface="Times New Roman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20399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5CBDE9-F79C-4D82-88C5-9F9D70EB4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77638"/>
            <a:ext cx="10131425" cy="938682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Calibri Light" panose="020F0302020204030204"/>
              </a:rPr>
              <a:t>Ομηροκεντρικο μοντελο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4F87D9-B52D-496E-8769-3D0C84577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79426"/>
            <a:ext cx="10131425" cy="5503811"/>
          </a:xfrm>
        </p:spPr>
        <p:txBody>
          <a:bodyPr>
            <a:normAutofit/>
          </a:bodyPr>
          <a:lstStyle/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Συχνά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οδηγεί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ρχ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ιοδιφική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ροσέγγιση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Ε. Κ.,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στην</a:t>
            </a:r>
            <a:r>
              <a:rPr lang="en-US" sz="2400" dirty="0">
                <a:latin typeface="Times New Roman"/>
                <a:cs typeface="Calibri" panose="020F0502020204030204"/>
              </a:rPr>
              <a:t> κα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τηγοριο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οίηση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σχετικών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λε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τομερειών</a:t>
            </a:r>
            <a:r>
              <a:rPr lang="en-US" sz="2400" dirty="0">
                <a:latin typeface="Times New Roman"/>
                <a:cs typeface="Calibri" panose="020F0502020204030204"/>
              </a:rPr>
              <a:t>. </a:t>
            </a:r>
            <a:endParaRPr lang="en-US" dirty="0"/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Κ.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οιήμ</a:t>
            </a:r>
            <a:r>
              <a:rPr lang="en-US" sz="2400" dirty="0">
                <a:latin typeface="Times New Roman"/>
                <a:cs typeface="Calibri" panose="020F0502020204030204"/>
              </a:rPr>
              <a:t>ατα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νάξιοι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συνεχιστές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Ιλιάδ</a:t>
            </a:r>
            <a:r>
              <a:rPr lang="en-US" sz="2400" i="1" dirty="0">
                <a:latin typeface="Times New Roman"/>
                <a:cs typeface="Calibri" panose="020F0502020204030204"/>
              </a:rPr>
              <a:t>ας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Οδύσσει</a:t>
            </a:r>
            <a:r>
              <a:rPr lang="en-US" sz="2400" i="1" dirty="0">
                <a:latin typeface="Times New Roman"/>
                <a:cs typeface="Calibri" panose="020F0502020204030204"/>
              </a:rPr>
              <a:t>ας </a:t>
            </a:r>
            <a:r>
              <a:rPr lang="en-US" sz="2400" dirty="0">
                <a:latin typeface="Times New Roman"/>
                <a:cs typeface="Calibri" panose="020F0502020204030204"/>
              </a:rPr>
              <a:t>(α</a:t>
            </a:r>
            <a:r>
              <a:rPr lang="en-US" sz="2400" dirty="0" err="1">
                <a:latin typeface="Times New Roman"/>
                <a:cs typeface="Calibri" panose="020F0502020204030204"/>
              </a:rPr>
              <a:t>δέξι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χρήση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Ομηρικής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τεχνικής</a:t>
            </a:r>
            <a:r>
              <a:rPr lang="en-US" sz="2400" dirty="0">
                <a:latin typeface="Times New Roman"/>
                <a:cs typeface="Calibri" panose="020F0502020204030204"/>
              </a:rPr>
              <a:t>).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Όμως</a:t>
            </a:r>
            <a:r>
              <a:rPr lang="en-US" sz="2400" dirty="0">
                <a:latin typeface="Times New Roman"/>
                <a:cs typeface="Calibri" panose="020F0502020204030204"/>
              </a:rPr>
              <a:t>,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ενδι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φέρον</a:t>
            </a:r>
            <a:r>
              <a:rPr lang="en-US" sz="2400" dirty="0">
                <a:latin typeface="Times New Roman"/>
                <a:cs typeface="Calibri" panose="020F0502020204030204"/>
              </a:rPr>
              <a:t>: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ιθ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νές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ηγές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εμ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νευσμένων</a:t>
            </a:r>
            <a:r>
              <a:rPr lang="en-US" sz="2400" dirty="0">
                <a:latin typeface="Times New Roman"/>
                <a:cs typeface="Calibri" panose="020F0502020204030204"/>
              </a:rPr>
              <a:t>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εικονίσεων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</a:t>
            </a:r>
            <a:r>
              <a:rPr lang="en-US" sz="2400" dirty="0">
                <a:latin typeface="Times New Roman"/>
                <a:cs typeface="Calibri" panose="020F0502020204030204"/>
              </a:rPr>
              <a:t> Τ. Π.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μετ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γενέστερη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λογοτεχνί</a:t>
            </a:r>
            <a:r>
              <a:rPr lang="en-US" sz="2400" dirty="0">
                <a:latin typeface="Times New Roman"/>
                <a:cs typeface="Calibri" panose="020F0502020204030204"/>
              </a:rPr>
              <a:t>α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τέχνη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Η κα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τωτερότητ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τους</a:t>
            </a:r>
            <a:r>
              <a:rPr lang="en-US" sz="2400" dirty="0">
                <a:latin typeface="Times New Roman"/>
                <a:cs typeface="Calibri" panose="020F0502020204030204"/>
              </a:rPr>
              <a:t> φα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νερώνει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μον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δικότητ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Ο.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οιημάτων</a:t>
            </a:r>
            <a:r>
              <a:rPr lang="en-US" sz="2400" dirty="0">
                <a:latin typeface="Times New Roman"/>
                <a:cs typeface="Calibri" panose="020F0502020204030204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 err="1">
                <a:latin typeface="Times New Roman"/>
                <a:cs typeface="Calibri" panose="020F0502020204030204"/>
              </a:rPr>
              <a:t>Αισθητική</a:t>
            </a:r>
            <a:r>
              <a:rPr lang="en-US" sz="2400" dirty="0">
                <a:latin typeface="Times New Roman"/>
                <a:cs typeface="Calibri" panose="020F0502020204030204"/>
              </a:rPr>
              <a:t> α</a:t>
            </a:r>
            <a:r>
              <a:rPr lang="en-US" sz="2400" dirty="0" err="1">
                <a:latin typeface="Times New Roman"/>
                <a:cs typeface="Calibri" panose="020F0502020204030204"/>
              </a:rPr>
              <a:t>ξιολόγηση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ου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ηγάζει</a:t>
            </a:r>
            <a:r>
              <a:rPr lang="en-US" sz="2400" dirty="0">
                <a:latin typeface="Times New Roman"/>
                <a:cs typeface="Calibri" panose="020F0502020204030204"/>
              </a:rPr>
              <a:t> από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επιβ</a:t>
            </a:r>
            <a:r>
              <a:rPr lang="en-US" sz="2400" dirty="0" err="1">
                <a:latin typeface="Times New Roman"/>
                <a:cs typeface="Calibri" panose="020F0502020204030204"/>
              </a:rPr>
              <a:t>ίωση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των</a:t>
            </a:r>
            <a:r>
              <a:rPr lang="en-US" sz="2400" dirty="0">
                <a:latin typeface="Times New Roman"/>
                <a:cs typeface="Calibri" panose="020F0502020204030204"/>
              </a:rPr>
              <a:t> Ο.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οιημάτων</a:t>
            </a:r>
            <a:r>
              <a:rPr lang="en-US" sz="2400" dirty="0">
                <a:latin typeface="Times New Roman"/>
                <a:cs typeface="Calibri" panose="020F0502020204030204"/>
              </a:rPr>
              <a:t> (φα</a:t>
            </a:r>
            <a:r>
              <a:rPr lang="en-US" sz="2400" dirty="0" err="1">
                <a:latin typeface="Times New Roman"/>
                <a:cs typeface="Calibri" panose="020F0502020204030204"/>
              </a:rPr>
              <a:t>ινομενικό</a:t>
            </a:r>
            <a:r>
              <a:rPr lang="en-US" sz="2400" dirty="0">
                <a:latin typeface="Times New Roman"/>
                <a:cs typeface="Calibri" panose="020F0502020204030204"/>
              </a:rPr>
              <a:t> 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οτέλεσμ</a:t>
            </a:r>
            <a:r>
              <a:rPr lang="en-US" sz="2400" dirty="0">
                <a:latin typeface="Times New Roman"/>
                <a:cs typeface="Calibri" panose="020F0502020204030204"/>
              </a:rPr>
              <a:t>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της</a:t>
            </a:r>
            <a:r>
              <a:rPr lang="en-US" sz="2400" dirty="0">
                <a:latin typeface="Times New Roman"/>
                <a:cs typeface="Calibri" panose="020F0502020204030204"/>
              </a:rPr>
              <a:t> Δαρβ</a:t>
            </a:r>
            <a:r>
              <a:rPr lang="en-US" sz="2400" dirty="0" err="1">
                <a:latin typeface="Times New Roman"/>
                <a:cs typeface="Calibri" panose="020F0502020204030204"/>
              </a:rPr>
              <a:t>ινικής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δικ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ιοσύνης</a:t>
            </a:r>
            <a:r>
              <a:rPr lang="en-US" sz="2400" dirty="0">
                <a:latin typeface="Times New Roman"/>
                <a:cs typeface="Calibri" panose="020F0502020204030204"/>
              </a:rPr>
              <a:t>). 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Ο </a:t>
            </a:r>
            <a:r>
              <a:rPr lang="en-US" sz="2400" dirty="0" err="1">
                <a:latin typeface="Times New Roman"/>
                <a:cs typeface="Calibri" panose="020F0502020204030204"/>
              </a:rPr>
              <a:t>Όμηρος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κρίνετ</a:t>
            </a:r>
            <a:r>
              <a:rPr lang="en-US" sz="2400" dirty="0">
                <a:latin typeface="Times New Roman"/>
                <a:cs typeface="Calibri" panose="020F0502020204030204"/>
              </a:rPr>
              <a:t>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σε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έκφρ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ση</a:t>
            </a:r>
            <a:r>
              <a:rPr lang="en-US" sz="2400" dirty="0">
                <a:latin typeface="Times New Roman"/>
                <a:cs typeface="Calibri" panose="020F0502020204030204"/>
              </a:rPr>
              <a:t> και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διάτ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ξη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λοκής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ήδη</a:t>
            </a:r>
            <a:r>
              <a:rPr lang="en-US" sz="2400" dirty="0">
                <a:latin typeface="Times New Roman"/>
                <a:cs typeface="Calibri" panose="020F0502020204030204"/>
              </a:rPr>
              <a:t> από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την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Αριστοτέλη</a:t>
            </a:r>
            <a:r>
              <a:rPr lang="en-US" sz="2400" dirty="0">
                <a:latin typeface="Times New Roman"/>
                <a:cs typeface="Calibri" panose="020F0502020204030204"/>
              </a:rPr>
              <a:t> (</a:t>
            </a:r>
            <a:r>
              <a:rPr lang="en-US" sz="2400" i="1" dirty="0" err="1">
                <a:latin typeface="Times New Roman"/>
                <a:cs typeface="Calibri" panose="020F0502020204030204"/>
              </a:rPr>
              <a:t>Ποιητική</a:t>
            </a:r>
            <a:r>
              <a:rPr lang="en-US" sz="2400" dirty="0">
                <a:latin typeface="Times New Roman"/>
                <a:cs typeface="Calibri" panose="020F0502020204030204"/>
              </a:rPr>
              <a:t>, 8 και 23)</a:t>
            </a: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66444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075938-0FC5-46EF-B8E1-C58BD1E0F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49525"/>
            <a:ext cx="10131425" cy="1068078"/>
          </a:xfrm>
        </p:spPr>
        <p:txBody>
          <a:bodyPr/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ΟΜΗΡΟΚΕΝΤΡΙΚΟ ΜΟΝΤΕΛΟ</a:t>
            </a:r>
            <a:endParaRPr lang="en-US" sz="32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F0DB8E-FAAF-476F-9103-3710C65CF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66332"/>
            <a:ext cx="10131425" cy="5288151"/>
          </a:xfrm>
        </p:spPr>
        <p:txBody>
          <a:bodyPr/>
          <a:lstStyle/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Ομηρικοί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φιλόλογοι</a:t>
            </a:r>
            <a:r>
              <a:rPr lang="en-US" sz="2400" dirty="0">
                <a:latin typeface="Times New Roman"/>
                <a:cs typeface="Calibri" panose="020F0502020204030204"/>
              </a:rPr>
              <a:t> και α</a:t>
            </a:r>
            <a:r>
              <a:rPr lang="en-US" sz="2400" dirty="0" err="1">
                <a:latin typeface="Times New Roman"/>
                <a:cs typeface="Calibri" panose="020F0502020204030204"/>
              </a:rPr>
              <a:t>ρχ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ίος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κόσμος</a:t>
            </a:r>
            <a:r>
              <a:rPr lang="en-US" sz="2400" dirty="0">
                <a:latin typeface="Times New Roman"/>
                <a:cs typeface="Calibri" panose="020F0502020204030204"/>
              </a:rPr>
              <a:t> φα</a:t>
            </a:r>
            <a:r>
              <a:rPr lang="en-US" sz="2400" dirty="0" err="1">
                <a:latin typeface="Times New Roman"/>
                <a:cs typeface="Calibri" panose="020F0502020204030204"/>
              </a:rPr>
              <a:t>ίνετ</a:t>
            </a:r>
            <a:r>
              <a:rPr lang="en-US" sz="2400" dirty="0">
                <a:latin typeface="Times New Roman"/>
                <a:cs typeface="Calibri" panose="020F0502020204030204"/>
              </a:rPr>
              <a:t>αι να </a:t>
            </a:r>
            <a:r>
              <a:rPr lang="en-US" sz="2400" dirty="0" err="1">
                <a:latin typeface="Times New Roman"/>
                <a:cs typeface="Calibri" panose="020F0502020204030204"/>
              </a:rPr>
              <a:t>συμφωνούσ</a:t>
            </a:r>
            <a:r>
              <a:rPr lang="en-US" sz="2400" dirty="0">
                <a:latin typeface="Times New Roman"/>
                <a:cs typeface="Calibri" panose="020F0502020204030204"/>
              </a:rPr>
              <a:t>αν.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Ποσότητ</a:t>
            </a:r>
            <a:r>
              <a:rPr lang="en-US" sz="2400" dirty="0">
                <a:latin typeface="Times New Roman"/>
                <a:cs typeface="Calibri" panose="020F0502020204030204"/>
              </a:rPr>
              <a:t>α παπ</a:t>
            </a:r>
            <a:r>
              <a:rPr lang="en-US" sz="2400" dirty="0" err="1">
                <a:latin typeface="Times New Roman"/>
                <a:cs typeface="Calibri" panose="020F0502020204030204"/>
              </a:rPr>
              <a:t>ύρων</a:t>
            </a: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>
                <a:latin typeface="Calibri"/>
                <a:ea typeface="+mn-lt"/>
                <a:cs typeface="+mn-lt"/>
              </a:rPr>
              <a:t>→</a:t>
            </a:r>
            <a:r>
              <a:rPr lang="en-US" sz="2400" dirty="0">
                <a:latin typeface="Times New Roman"/>
                <a:ea typeface="+mn-lt"/>
                <a:cs typeface="+mn-lt"/>
              </a:rPr>
              <a:t> 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δημοτικότητ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 </a:t>
            </a:r>
          </a:p>
          <a:p>
            <a:pPr>
              <a:buFont typeface="Wingdings"/>
              <a:buChar char="ü"/>
            </a:pPr>
            <a:r>
              <a:rPr lang="en-US" sz="2400" dirty="0">
                <a:latin typeface="Times New Roman"/>
                <a:ea typeface="+mn-lt"/>
                <a:cs typeface="+mn-lt"/>
              </a:rPr>
              <a:t> Ο. έπη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ίσως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συν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γώνιστ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α, και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εντυ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ωσι</a:t>
            </a:r>
            <a:r>
              <a:rPr lang="en-US" sz="2400" dirty="0">
                <a:latin typeface="Times New Roman"/>
                <a:ea typeface="+mn-lt"/>
                <a:cs typeface="+mn-lt"/>
              </a:rPr>
              <a:t>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κά</a:t>
            </a:r>
            <a:r>
              <a:rPr lang="en-US" sz="2400" dirty="0">
                <a:latin typeface="Times New Roman"/>
                <a:ea typeface="+mn-lt"/>
                <a:cs typeface="+mn-lt"/>
              </a:rPr>
              <a:t> 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σε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οιητική</a:t>
            </a:r>
            <a:r>
              <a:rPr lang="en-US" sz="2400" dirty="0">
                <a:latin typeface="Times New Roman"/>
                <a:ea typeface="+mn-lt"/>
                <a:cs typeface="+mn-lt"/>
              </a:rPr>
              <a:t>,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μνημειώδες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μέγεθος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, α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νθρώ</a:t>
            </a:r>
            <a:r>
              <a:rPr lang="en-US" sz="2400" dirty="0">
                <a:latin typeface="Times New Roman"/>
                <a:ea typeface="+mn-lt"/>
                <a:cs typeface="+mn-lt"/>
              </a:rPr>
              <a:t>π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ινο</a:t>
            </a:r>
            <a:r>
              <a:rPr lang="en-US" sz="2400" dirty="0">
                <a:latin typeface="Times New Roman"/>
                <a:ea typeface="+mn-lt"/>
                <a:cs typeface="+mn-lt"/>
              </a:rPr>
              <a:t> β</a:t>
            </a:r>
            <a:r>
              <a:rPr lang="en-US" sz="2400" dirty="0" err="1">
                <a:latin typeface="Times New Roman"/>
                <a:ea typeface="+mn-lt"/>
                <a:cs typeface="+mn-lt"/>
              </a:rPr>
              <a:t>άθος</a:t>
            </a:r>
            <a:r>
              <a:rPr lang="en-US" sz="2400" dirty="0">
                <a:latin typeface="Times New Roman"/>
                <a:ea typeface="+mn-lt"/>
                <a:cs typeface="+mn-lt"/>
              </a:rPr>
              <a:t>.</a:t>
            </a: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ea typeface="+mn-lt"/>
              <a:cs typeface="+mn-lt"/>
            </a:endParaRP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ea typeface="+mn-lt"/>
              <a:cs typeface="+mn-lt"/>
            </a:endParaRP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ea typeface="+mn-lt"/>
              <a:cs typeface="+mn-lt"/>
            </a:endParaRPr>
          </a:p>
          <a:p>
            <a:pPr>
              <a:buFont typeface="Wingdings"/>
              <a:buChar char="ü"/>
            </a:pPr>
            <a:endParaRPr lang="en-US" sz="2400" dirty="0">
              <a:latin typeface="Times New Roman"/>
              <a:ea typeface="+mn-lt"/>
              <a:cs typeface="+mn-lt"/>
            </a:endParaRPr>
          </a:p>
          <a:p>
            <a:pPr marL="0" indent="0">
              <a:buNone/>
            </a:pPr>
            <a:endParaRPr lang="en-US" sz="2400" dirty="0">
              <a:latin typeface="Times New Roman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8547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EBE68C-527F-47E4-8A44-7D31CD9D8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933" y="149525"/>
            <a:ext cx="10131425" cy="1039323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Times New Roman"/>
                <a:cs typeface="Calibri Light"/>
              </a:rPr>
              <a:t>Συστηματικο μοντελο</a:t>
            </a:r>
            <a:endParaRPr lang="en-US" sz="3200">
              <a:latin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56A796-25AA-4E9D-8586-30496F432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79427"/>
            <a:ext cx="10131425" cy="5417546"/>
          </a:xfrm>
        </p:spPr>
        <p:txBody>
          <a:bodyPr>
            <a:normAutofit/>
          </a:bodyPr>
          <a:lstStyle/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</a:t>
            </a:r>
            <a:r>
              <a:rPr lang="en-US" sz="2400" dirty="0" err="1">
                <a:latin typeface="Times New Roman"/>
                <a:cs typeface="Calibri" panose="020F0502020204030204"/>
              </a:rPr>
              <a:t>Πώς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δι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φέρει</a:t>
            </a:r>
            <a:r>
              <a:rPr lang="en-US" sz="2400" dirty="0">
                <a:latin typeface="Times New Roman"/>
                <a:cs typeface="Calibri" panose="020F0502020204030204"/>
              </a:rPr>
              <a:t>;</a:t>
            </a:r>
            <a:endParaRPr lang="en-US" dirty="0"/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Times New Roman"/>
              </a:rPr>
              <a:t> </a:t>
            </a:r>
            <a:r>
              <a:rPr lang="en-US" sz="2400" dirty="0" err="1">
                <a:latin typeface="Times New Roman"/>
                <a:cs typeface="Times New Roman"/>
              </a:rPr>
              <a:t>Δεν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εστιάζει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σε</a:t>
            </a:r>
            <a:r>
              <a:rPr lang="en-US" sz="2400" dirty="0">
                <a:latin typeface="Times New Roman"/>
                <a:cs typeface="Times New Roman"/>
              </a:rPr>
              <a:t> Ι. και Ο. α</a:t>
            </a:r>
            <a:r>
              <a:rPr lang="en-US" sz="2400" dirty="0" err="1">
                <a:latin typeface="Times New Roman"/>
                <a:cs typeface="Times New Roman"/>
              </a:rPr>
              <a:t>λλά</a:t>
            </a:r>
            <a:r>
              <a:rPr lang="en-US" sz="2400" dirty="0">
                <a:latin typeface="Times New Roman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cs typeface="Times New Roman"/>
              </a:rPr>
              <a:t>ροσ</a:t>
            </a:r>
            <a:r>
              <a:rPr lang="en-US" sz="2400" dirty="0">
                <a:latin typeface="Times New Roman"/>
                <a:cs typeface="Times New Roman"/>
              </a:rPr>
              <a:t>πα</a:t>
            </a:r>
            <a:r>
              <a:rPr lang="en-US" sz="2400" dirty="0" err="1">
                <a:latin typeface="Times New Roman"/>
                <a:cs typeface="Times New Roman"/>
              </a:rPr>
              <a:t>θεί</a:t>
            </a:r>
            <a:r>
              <a:rPr lang="en-US" sz="2400" dirty="0">
                <a:latin typeface="Times New Roman"/>
                <a:cs typeface="Times New Roman"/>
              </a:rPr>
              <a:t> να </a:t>
            </a:r>
            <a:r>
              <a:rPr lang="en-US" sz="2400" dirty="0" err="1">
                <a:latin typeface="Times New Roman"/>
                <a:cs typeface="Times New Roman"/>
              </a:rPr>
              <a:t>το</a:t>
            </a:r>
            <a:r>
              <a:rPr lang="en-US" sz="2400" dirty="0">
                <a:latin typeface="Times New Roman"/>
                <a:cs typeface="Times New Roman"/>
              </a:rPr>
              <a:t>π</a:t>
            </a:r>
            <a:r>
              <a:rPr lang="en-US" sz="2400" dirty="0" err="1">
                <a:latin typeface="Times New Roman"/>
                <a:cs typeface="Times New Roman"/>
              </a:rPr>
              <a:t>οθετήσει</a:t>
            </a:r>
            <a:r>
              <a:rPr lang="en-US" sz="2400" dirty="0">
                <a:latin typeface="Times New Roman"/>
                <a:cs typeface="Times New Roman"/>
              </a:rPr>
              <a:t> τα Κ. και τα Ο. π</a:t>
            </a:r>
            <a:r>
              <a:rPr lang="en-US" sz="2400" dirty="0" err="1">
                <a:latin typeface="Times New Roman"/>
                <a:cs typeface="Times New Roman"/>
              </a:rPr>
              <a:t>οιήμ</a:t>
            </a:r>
            <a:r>
              <a:rPr lang="en-US" sz="2400" dirty="0">
                <a:latin typeface="Times New Roman"/>
                <a:cs typeface="Times New Roman"/>
              </a:rPr>
              <a:t>ατα </a:t>
            </a:r>
            <a:r>
              <a:rPr lang="en-US" sz="2400" dirty="0" err="1">
                <a:latin typeface="Times New Roman"/>
                <a:cs typeface="Times New Roman"/>
              </a:rPr>
              <a:t>εντός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δι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δομένων</a:t>
            </a:r>
            <a:r>
              <a:rPr lang="en-US" sz="2400" dirty="0">
                <a:latin typeface="Times New Roman"/>
                <a:cs typeface="Times New Roman"/>
              </a:rPr>
              <a:t> παρα</a:t>
            </a:r>
            <a:r>
              <a:rPr lang="en-US" sz="2400" dirty="0" err="1">
                <a:latin typeface="Times New Roman"/>
                <a:cs typeface="Times New Roman"/>
              </a:rPr>
              <a:t>δόσεων</a:t>
            </a:r>
            <a:r>
              <a:rPr lang="en-US" sz="2400" dirty="0">
                <a:latin typeface="Times New Roman"/>
                <a:cs typeface="Times New Roman"/>
              </a:rPr>
              <a:t> μα</a:t>
            </a:r>
            <a:r>
              <a:rPr lang="en-US" sz="2400" dirty="0" err="1">
                <a:latin typeface="Times New Roman"/>
                <a:cs typeface="Times New Roman"/>
              </a:rPr>
              <a:t>κροχρόνι</a:t>
            </a:r>
            <a:r>
              <a:rPr lang="en-US" sz="2400" dirty="0">
                <a:latin typeface="Times New Roman"/>
                <a:cs typeface="Times New Roman"/>
              </a:rPr>
              <a:t>ας </a:t>
            </a:r>
            <a:r>
              <a:rPr lang="en-US" sz="2400" dirty="0" err="1">
                <a:latin typeface="Times New Roman"/>
                <a:cs typeface="Times New Roman"/>
              </a:rPr>
              <a:t>διάρκει</a:t>
            </a:r>
            <a:r>
              <a:rPr lang="en-US" sz="2400" dirty="0">
                <a:latin typeface="Times New Roman"/>
                <a:cs typeface="Times New Roman"/>
              </a:rPr>
              <a:t>ας.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Times New Roman"/>
              </a:rPr>
              <a:t> </a:t>
            </a:r>
            <a:r>
              <a:rPr lang="en-US" sz="2400" dirty="0" err="1">
                <a:latin typeface="Times New Roman"/>
                <a:cs typeface="Times New Roman"/>
              </a:rPr>
              <a:t>Έφερε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την</a:t>
            </a:r>
            <a:r>
              <a:rPr lang="en-US" sz="2400" dirty="0">
                <a:latin typeface="Times New Roman"/>
                <a:cs typeface="Times New Roman"/>
              </a:rPr>
              <a:t> επα</a:t>
            </a:r>
            <a:r>
              <a:rPr lang="en-US" sz="2400" dirty="0" err="1">
                <a:latin typeface="Times New Roman"/>
                <a:cs typeface="Times New Roman"/>
              </a:rPr>
              <a:t>νάστ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ση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στην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έρευν</a:t>
            </a:r>
            <a:r>
              <a:rPr lang="en-US" sz="2400" dirty="0">
                <a:latin typeface="Times New Roman"/>
                <a:cs typeface="Times New Roman"/>
              </a:rPr>
              <a:t>α η π</a:t>
            </a:r>
            <a:r>
              <a:rPr lang="en-US" sz="2400" dirty="0" err="1">
                <a:latin typeface="Times New Roman"/>
                <a:cs typeface="Times New Roman"/>
              </a:rPr>
              <a:t>ροφορική</a:t>
            </a:r>
            <a:r>
              <a:rPr lang="en-US" sz="2400" dirty="0">
                <a:latin typeface="Times New Roman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cs typeface="Times New Roman"/>
              </a:rPr>
              <a:t>ροσέγγιση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των</a:t>
            </a:r>
            <a:r>
              <a:rPr lang="en-US" sz="2400" dirty="0">
                <a:latin typeface="Times New Roman"/>
                <a:cs typeface="Times New Roman"/>
              </a:rPr>
              <a:t> Parry-Lord π</a:t>
            </a:r>
            <a:r>
              <a:rPr lang="en-US" sz="2400" dirty="0" err="1">
                <a:latin typeface="Times New Roman"/>
                <a:cs typeface="Times New Roman"/>
              </a:rPr>
              <a:t>ου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έκ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νε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χρήση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της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έρευν</a:t>
            </a:r>
            <a:r>
              <a:rPr lang="en-US" sz="2400" dirty="0">
                <a:latin typeface="Times New Roman"/>
                <a:cs typeface="Times New Roman"/>
              </a:rPr>
              <a:t>ας </a:t>
            </a:r>
            <a:r>
              <a:rPr lang="en-US" sz="2400" dirty="0" err="1">
                <a:latin typeface="Times New Roman"/>
                <a:cs typeface="Times New Roman"/>
              </a:rPr>
              <a:t>της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σύγχρονης</a:t>
            </a:r>
            <a:r>
              <a:rPr lang="en-US" sz="2400" dirty="0">
                <a:latin typeface="Times New Roman"/>
                <a:cs typeface="Times New Roman"/>
              </a:rPr>
              <a:t> πρα</a:t>
            </a:r>
            <a:r>
              <a:rPr lang="en-US" sz="2400" dirty="0" err="1">
                <a:latin typeface="Times New Roman"/>
                <a:cs typeface="Times New Roman"/>
              </a:rPr>
              <a:t>κτικής</a:t>
            </a:r>
            <a:r>
              <a:rPr lang="en-US" sz="2400" dirty="0">
                <a:latin typeface="Times New Roman"/>
                <a:cs typeface="Times New Roman"/>
              </a:rPr>
              <a:t> πα</a:t>
            </a:r>
            <a:r>
              <a:rPr lang="en-US" sz="2400" dirty="0" err="1">
                <a:latin typeface="Times New Roman"/>
                <a:cs typeface="Times New Roman"/>
              </a:rPr>
              <a:t>ράστ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σης</a:t>
            </a:r>
            <a:r>
              <a:rPr lang="en-US" sz="2400" dirty="0">
                <a:latin typeface="Times New Roman"/>
                <a:cs typeface="Times New Roman"/>
              </a:rPr>
              <a:t> </a:t>
            </a:r>
            <a:r>
              <a:rPr lang="en-US" sz="2400" dirty="0" err="1">
                <a:latin typeface="Times New Roman"/>
                <a:cs typeface="Times New Roman"/>
              </a:rPr>
              <a:t>γι</a:t>
            </a:r>
            <a:r>
              <a:rPr lang="en-US" sz="2400" dirty="0">
                <a:latin typeface="Times New Roman"/>
                <a:cs typeface="Times New Roman"/>
              </a:rPr>
              <a:t>α να </a:t>
            </a:r>
            <a:r>
              <a:rPr lang="en-US" sz="2400" dirty="0" err="1">
                <a:latin typeface="Times New Roman"/>
                <a:cs typeface="Times New Roman"/>
              </a:rPr>
              <a:t>δείξει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την</a:t>
            </a:r>
            <a:r>
              <a:rPr lang="en-US" sz="2400" dirty="0">
                <a:latin typeface="Times New Roman"/>
                <a:cs typeface="Times New Roman"/>
              </a:rPr>
              <a:t> παρα</a:t>
            </a:r>
            <a:r>
              <a:rPr lang="en-US" sz="2400" dirty="0" err="1">
                <a:latin typeface="Times New Roman"/>
                <a:cs typeface="Times New Roman"/>
              </a:rPr>
              <a:t>δοσι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κή</a:t>
            </a:r>
            <a:r>
              <a:rPr lang="en-US" sz="2400" dirty="0">
                <a:latin typeface="Times New Roman"/>
                <a:cs typeface="Times New Roman"/>
              </a:rPr>
              <a:t> και  </a:t>
            </a:r>
            <a:r>
              <a:rPr lang="en-US" sz="2400" dirty="0" err="1">
                <a:latin typeface="Times New Roman"/>
                <a:cs typeface="Times New Roman"/>
              </a:rPr>
              <a:t>έτσι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την</a:t>
            </a:r>
            <a:r>
              <a:rPr lang="en-US" sz="2400" dirty="0">
                <a:latin typeface="Times New Roman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cs typeface="Times New Roman"/>
              </a:rPr>
              <a:t>ροφορική</a:t>
            </a:r>
            <a:r>
              <a:rPr lang="en-US" sz="2400" dirty="0">
                <a:latin typeface="Times New Roman"/>
                <a:cs typeface="Times New Roman"/>
              </a:rPr>
              <a:t> β</a:t>
            </a:r>
            <a:r>
              <a:rPr lang="en-US" sz="2400" dirty="0" err="1">
                <a:latin typeface="Times New Roman"/>
                <a:cs typeface="Times New Roman"/>
              </a:rPr>
              <a:t>άση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των</a:t>
            </a:r>
            <a:r>
              <a:rPr lang="en-US" sz="2400" dirty="0">
                <a:latin typeface="Times New Roman"/>
                <a:cs typeface="Times New Roman"/>
              </a:rPr>
              <a:t> Ο. επ</a:t>
            </a:r>
            <a:r>
              <a:rPr lang="en-US" sz="2400" dirty="0" err="1">
                <a:latin typeface="Times New Roman"/>
                <a:cs typeface="Times New Roman"/>
              </a:rPr>
              <a:t>ών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Times New Roman"/>
              </a:rPr>
              <a:t> </a:t>
            </a:r>
            <a:r>
              <a:rPr lang="en-US" sz="2400" dirty="0" err="1">
                <a:latin typeface="Times New Roman"/>
                <a:cs typeface="Times New Roman"/>
              </a:rPr>
              <a:t>Ανθρω</a:t>
            </a:r>
            <a:r>
              <a:rPr lang="en-US" sz="2400" dirty="0">
                <a:latin typeface="Times New Roman"/>
                <a:cs typeface="Times New Roman"/>
              </a:rPr>
              <a:t>π</a:t>
            </a:r>
            <a:r>
              <a:rPr lang="en-US" sz="2400" dirty="0" err="1">
                <a:latin typeface="Times New Roman"/>
                <a:cs typeface="Times New Roman"/>
              </a:rPr>
              <a:t>ολογικές</a:t>
            </a:r>
            <a:r>
              <a:rPr lang="en-US" sz="2400" dirty="0">
                <a:latin typeface="Times New Roman"/>
                <a:cs typeface="Times New Roman"/>
              </a:rPr>
              <a:t> παρα</a:t>
            </a:r>
            <a:r>
              <a:rPr lang="en-US" sz="2400" dirty="0" err="1">
                <a:latin typeface="Times New Roman"/>
                <a:cs typeface="Times New Roman"/>
              </a:rPr>
              <a:t>δόσεις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εξετάζουν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φύση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της</a:t>
            </a:r>
            <a:r>
              <a:rPr lang="en-US" sz="2400" dirty="0">
                <a:latin typeface="Times New Roman"/>
                <a:cs typeface="Times New Roman"/>
              </a:rPr>
              <a:t> επ</a:t>
            </a:r>
            <a:r>
              <a:rPr lang="en-US" sz="2400" dirty="0" err="1">
                <a:latin typeface="Times New Roman"/>
                <a:cs typeface="Times New Roman"/>
              </a:rPr>
              <a:t>ικής</a:t>
            </a:r>
            <a:r>
              <a:rPr lang="en-US" sz="2400" dirty="0">
                <a:latin typeface="Times New Roman"/>
                <a:cs typeface="Times New Roman"/>
              </a:rPr>
              <a:t> πα</a:t>
            </a:r>
            <a:r>
              <a:rPr lang="en-US" sz="2400" dirty="0" err="1">
                <a:latin typeface="Times New Roman"/>
                <a:cs typeface="Times New Roman"/>
              </a:rPr>
              <a:t>ράστ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σης</a:t>
            </a:r>
            <a:r>
              <a:rPr lang="en-US" sz="2400" dirty="0">
                <a:latin typeface="Times New Roman"/>
                <a:cs typeface="Times New Roman"/>
              </a:rPr>
              <a:t> και π</a:t>
            </a:r>
            <a:r>
              <a:rPr lang="en-US" sz="2400" dirty="0" err="1">
                <a:latin typeface="Times New Roman"/>
                <a:cs typeface="Times New Roman"/>
              </a:rPr>
              <a:t>ρόσληψηςκ</a:t>
            </a:r>
            <a:r>
              <a:rPr lang="en-US" sz="2400" dirty="0">
                <a:latin typeface="Times New Roman"/>
                <a:cs typeface="Times New Roman"/>
              </a:rPr>
              <a:t>αι α</a:t>
            </a:r>
            <a:r>
              <a:rPr lang="en-US" sz="2400" dirty="0" err="1">
                <a:latin typeface="Times New Roman"/>
                <a:cs typeface="Times New Roman"/>
              </a:rPr>
              <a:t>μφισ</a:t>
            </a:r>
            <a:r>
              <a:rPr lang="en-US" sz="2400" dirty="0">
                <a:latin typeface="Times New Roman"/>
                <a:cs typeface="Times New Roman"/>
              </a:rPr>
              <a:t>β</a:t>
            </a:r>
            <a:r>
              <a:rPr lang="en-US" sz="2400" dirty="0" err="1">
                <a:latin typeface="Times New Roman"/>
                <a:cs typeface="Times New Roman"/>
              </a:rPr>
              <a:t>ητούν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μί</a:t>
            </a:r>
            <a:r>
              <a:rPr lang="en-US" sz="2400" dirty="0">
                <a:latin typeface="Times New Roman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cs typeface="Times New Roman"/>
              </a:rPr>
              <a:t>ομηροκεντρική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σύλληψη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του</a:t>
            </a:r>
            <a:r>
              <a:rPr lang="en-US" sz="2400" dirty="0">
                <a:latin typeface="Times New Roman"/>
                <a:cs typeface="Times New Roman"/>
              </a:rPr>
              <a:t> π</a:t>
            </a:r>
            <a:r>
              <a:rPr lang="en-US" sz="2400" dirty="0" err="1">
                <a:latin typeface="Times New Roman"/>
                <a:cs typeface="Times New Roman"/>
              </a:rPr>
              <a:t>ρώιμου</a:t>
            </a:r>
            <a:r>
              <a:rPr lang="en-US" sz="2400" dirty="0">
                <a:latin typeface="Times New Roman"/>
                <a:cs typeface="Times New Roman"/>
              </a:rPr>
              <a:t> έπ</a:t>
            </a:r>
            <a:r>
              <a:rPr lang="en-US" sz="2400" dirty="0" err="1">
                <a:latin typeface="Times New Roman"/>
                <a:cs typeface="Times New Roman"/>
              </a:rPr>
              <a:t>ους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Times New Roman"/>
              </a:rPr>
              <a:t> Η α</a:t>
            </a:r>
            <a:r>
              <a:rPr lang="en-US" sz="2400" dirty="0" err="1">
                <a:latin typeface="Times New Roman"/>
                <a:cs typeface="Times New Roman"/>
              </a:rPr>
              <a:t>ρχ</a:t>
            </a:r>
            <a:r>
              <a:rPr lang="en-US" sz="2400" dirty="0">
                <a:latin typeface="Times New Roman"/>
                <a:cs typeface="Times New Roman"/>
              </a:rPr>
              <a:t>αία </a:t>
            </a:r>
            <a:r>
              <a:rPr lang="en-US" sz="2400" dirty="0" err="1">
                <a:latin typeface="Times New Roman"/>
                <a:cs typeface="Times New Roman"/>
              </a:rPr>
              <a:t>εικόν</a:t>
            </a:r>
            <a:r>
              <a:rPr lang="en-US" sz="2400" dirty="0">
                <a:latin typeface="Times New Roman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cs typeface="Times New Roman"/>
              </a:rPr>
              <a:t>γι</a:t>
            </a:r>
            <a:r>
              <a:rPr lang="en-US" sz="2400" dirty="0">
                <a:latin typeface="Times New Roman"/>
                <a:cs typeface="Times New Roman"/>
              </a:rPr>
              <a:t>α </a:t>
            </a:r>
            <a:r>
              <a:rPr lang="en-US" sz="2400" dirty="0" err="1">
                <a:latin typeface="Times New Roman"/>
                <a:cs typeface="Times New Roman"/>
              </a:rPr>
              <a:t>την</a:t>
            </a:r>
            <a:r>
              <a:rPr lang="en-US" sz="2400" dirty="0">
                <a:latin typeface="Times New Roman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cs typeface="Times New Roman"/>
              </a:rPr>
              <a:t>ροφορική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φύση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του</a:t>
            </a:r>
            <a:r>
              <a:rPr lang="en-US" sz="2400" dirty="0">
                <a:latin typeface="Times New Roman"/>
                <a:cs typeface="Times New Roman"/>
              </a:rPr>
              <a:t> π</a:t>
            </a:r>
            <a:r>
              <a:rPr lang="en-US" sz="2400" dirty="0" err="1">
                <a:latin typeface="Times New Roman"/>
                <a:cs typeface="Times New Roman"/>
              </a:rPr>
              <a:t>ρώιμου</a:t>
            </a:r>
            <a:r>
              <a:rPr lang="en-US" sz="2400" dirty="0">
                <a:latin typeface="Times New Roman"/>
                <a:cs typeface="Times New Roman"/>
              </a:rPr>
              <a:t> έπ</a:t>
            </a:r>
            <a:r>
              <a:rPr lang="en-US" sz="2400" dirty="0" err="1">
                <a:latin typeface="Times New Roman"/>
                <a:cs typeface="Times New Roman"/>
              </a:rPr>
              <a:t>ους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ήτ</a:t>
            </a:r>
            <a:r>
              <a:rPr lang="en-US" sz="2400" dirty="0">
                <a:latin typeface="Times New Roman"/>
                <a:cs typeface="Times New Roman"/>
              </a:rPr>
              <a:t>αν α</a:t>
            </a:r>
            <a:r>
              <a:rPr lang="en-US" sz="2400" dirty="0" err="1">
                <a:latin typeface="Times New Roman"/>
                <a:cs typeface="Times New Roman"/>
              </a:rPr>
              <a:t>μυδρή</a:t>
            </a:r>
            <a:r>
              <a:rPr lang="en-US" sz="2400" dirty="0">
                <a:latin typeface="Times New Roman"/>
                <a:cs typeface="Times New Roman"/>
              </a:rPr>
              <a:t>• η απ</a:t>
            </a:r>
            <a:r>
              <a:rPr lang="en-US" sz="2400" dirty="0" err="1">
                <a:latin typeface="Times New Roman"/>
                <a:cs typeface="Times New Roman"/>
              </a:rPr>
              <a:t>εικόνιση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του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Όμήρου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ως</a:t>
            </a:r>
            <a:r>
              <a:rPr lang="en-US" sz="2400" dirty="0">
                <a:latin typeface="Times New Roman"/>
                <a:cs typeface="Times New Roman"/>
              </a:rPr>
              <a:t> απ</a:t>
            </a:r>
            <a:r>
              <a:rPr lang="en-US" sz="2400" dirty="0" err="1">
                <a:latin typeface="Times New Roman"/>
                <a:cs typeface="Times New Roman"/>
              </a:rPr>
              <a:t>οκλειστικά</a:t>
            </a:r>
            <a:r>
              <a:rPr lang="en-US" sz="2400" dirty="0">
                <a:latin typeface="Times New Roman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cs typeface="Times New Roman"/>
              </a:rPr>
              <a:t>ρωτοτύ</a:t>
            </a:r>
            <a:r>
              <a:rPr lang="en-US" sz="2400" dirty="0">
                <a:latin typeface="Times New Roman"/>
                <a:cs typeface="Times New Roman"/>
              </a:rPr>
              <a:t>π</a:t>
            </a:r>
            <a:r>
              <a:rPr lang="en-US" sz="2400" dirty="0" err="1">
                <a:latin typeface="Times New Roman"/>
                <a:cs typeface="Times New Roman"/>
              </a:rPr>
              <a:t>ου</a:t>
            </a:r>
            <a:r>
              <a:rPr lang="en-US" sz="2400" dirty="0">
                <a:latin typeface="Times New Roman"/>
                <a:cs typeface="Times New Roman"/>
              </a:rPr>
              <a:t> και </a:t>
            </a:r>
            <a:r>
              <a:rPr lang="en-US" sz="2400" dirty="0" err="1">
                <a:latin typeface="Times New Roman"/>
                <a:cs typeface="Times New Roman"/>
              </a:rPr>
              <a:t>των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άλλων</a:t>
            </a:r>
            <a:r>
              <a:rPr lang="en-US" sz="2400" dirty="0">
                <a:latin typeface="Times New Roman"/>
                <a:cs typeface="Times New Roman"/>
              </a:rPr>
              <a:t> επ</a:t>
            </a:r>
            <a:r>
              <a:rPr lang="en-US" sz="2400" dirty="0" err="1">
                <a:latin typeface="Times New Roman"/>
                <a:cs typeface="Times New Roman"/>
              </a:rPr>
              <a:t>ών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ως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δευτερογενών</a:t>
            </a:r>
            <a:r>
              <a:rPr lang="en-US" sz="2400" dirty="0">
                <a:latin typeface="Times New Roman"/>
                <a:cs typeface="Times New Roman"/>
              </a:rPr>
              <a:t> παρα</a:t>
            </a:r>
            <a:r>
              <a:rPr lang="en-US" sz="2400" dirty="0" err="1">
                <a:latin typeface="Times New Roman"/>
                <a:cs typeface="Times New Roman"/>
              </a:rPr>
              <a:t>μερίζετ</a:t>
            </a:r>
            <a:r>
              <a:rPr lang="en-US" sz="2400" dirty="0">
                <a:latin typeface="Times New Roman"/>
                <a:cs typeface="Times New Roman"/>
              </a:rPr>
              <a:t>αι.</a:t>
            </a:r>
          </a:p>
          <a:p>
            <a:pPr algn="just">
              <a:buFont typeface="Wingdings"/>
              <a:buChar char="ü"/>
            </a:pPr>
            <a:endParaRPr lang="en-US" sz="2400" dirty="0">
              <a:latin typeface="Times New Roman"/>
              <a:cs typeface="Times New Roman"/>
            </a:endParaRPr>
          </a:p>
          <a:p>
            <a:pPr algn="just">
              <a:buFont typeface="Wingdings"/>
              <a:buChar char="ü"/>
            </a:pP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5521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4A27DC-9630-49F1-B969-250C4E6E4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35148"/>
            <a:ext cx="10131425" cy="953059"/>
          </a:xfrm>
        </p:spPr>
        <p:txBody>
          <a:bodyPr/>
          <a:lstStyle/>
          <a:p>
            <a:pPr algn="ctr"/>
            <a:r>
              <a:rPr lang="en-US" sz="3200">
                <a:latin typeface="Times New Roman"/>
                <a:cs typeface="Times New Roman"/>
              </a:rPr>
              <a:t>ΣΥΣΤΗΜΑΤΙΚΟ ΜΟΝΤΕΛΟ</a:t>
            </a:r>
            <a:endParaRPr lang="en-US" sz="3200">
              <a:ea typeface="+mj-lt"/>
              <a:cs typeface="+mj-lt"/>
            </a:endParaRPr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655D67-4746-4943-AC09-80658FD5F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80067"/>
            <a:ext cx="10131425" cy="5431925"/>
          </a:xfrm>
        </p:spPr>
        <p:txBody>
          <a:bodyPr/>
          <a:lstStyle/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Calibri" panose="020F0502020204030204"/>
              </a:rPr>
              <a:t> Τα π</a:t>
            </a:r>
            <a:r>
              <a:rPr lang="en-US" sz="2400" dirty="0" err="1">
                <a:latin typeface="Times New Roman"/>
                <a:cs typeface="Calibri" panose="020F0502020204030204"/>
              </a:rPr>
              <a:t>ροφ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νώς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μη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ομηρικά</a:t>
            </a:r>
            <a:r>
              <a:rPr lang="en-US" sz="2400" dirty="0">
                <a:latin typeface="Times New Roman"/>
                <a:cs typeface="Calibri" panose="020F0502020204030204"/>
              </a:rPr>
              <a:t> χαρα</a:t>
            </a:r>
            <a:r>
              <a:rPr lang="en-US" sz="2400" dirty="0" err="1">
                <a:latin typeface="Times New Roman"/>
                <a:cs typeface="Calibri" panose="020F0502020204030204"/>
              </a:rPr>
              <a:t>κτηριστικά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της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Κυκλικής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Ποίησης</a:t>
            </a:r>
            <a:r>
              <a:rPr lang="en-US" sz="2400" dirty="0">
                <a:latin typeface="Times New Roman"/>
                <a:cs typeface="Calibri" panose="020F0502020204030204"/>
              </a:rPr>
              <a:t>: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εριεχόμενο</a:t>
            </a:r>
            <a:r>
              <a:rPr lang="en-US" sz="2400" dirty="0">
                <a:latin typeface="Times New Roman"/>
                <a:cs typeface="Calibri" panose="020F0502020204030204"/>
              </a:rPr>
              <a:t> (π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ιο</a:t>
            </a:r>
            <a:r>
              <a:rPr lang="en-US" sz="2400" dirty="0">
                <a:latin typeface="Times New Roman"/>
                <a:cs typeface="Calibri" panose="020F0502020204030204"/>
              </a:rPr>
              <a:t> φα</a:t>
            </a:r>
            <a:r>
              <a:rPr lang="en-US" sz="2400" dirty="0" err="1">
                <a:latin typeface="Times New Roman"/>
                <a:cs typeface="Calibri" panose="020F0502020204030204"/>
              </a:rPr>
              <a:t>ντ</a:t>
            </a:r>
            <a:r>
              <a:rPr lang="en-US" sz="2400" dirty="0">
                <a:latin typeface="Times New Roman"/>
                <a:cs typeface="Calibri" panose="020F0502020204030204"/>
              </a:rPr>
              <a:t>α</a:t>
            </a:r>
            <a:r>
              <a:rPr lang="en-US" sz="2400" dirty="0" err="1">
                <a:latin typeface="Times New Roman"/>
                <a:cs typeface="Calibri" panose="020F0502020204030204"/>
              </a:rPr>
              <a:t>στικό</a:t>
            </a:r>
            <a:r>
              <a:rPr lang="en-US" sz="2400" dirty="0">
                <a:latin typeface="Times New Roman"/>
                <a:cs typeface="Calibri" panose="020F0502020204030204"/>
              </a:rPr>
              <a:t> και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ιο</a:t>
            </a:r>
            <a:r>
              <a:rPr lang="en-US" sz="2400" dirty="0">
                <a:latin typeface="Times New Roman"/>
                <a:cs typeface="Calibri" panose="020F0502020204030204"/>
              </a:rPr>
              <a:t> </a:t>
            </a:r>
            <a:r>
              <a:rPr lang="en-US" sz="2400" dirty="0" err="1">
                <a:latin typeface="Times New Roman"/>
                <a:cs typeface="Calibri" panose="020F0502020204030204"/>
              </a:rPr>
              <a:t>το</a:t>
            </a:r>
            <a:r>
              <a:rPr lang="en-US" sz="2400" dirty="0">
                <a:latin typeface="Times New Roman"/>
                <a:cs typeface="Calibri" panose="020F0502020204030204"/>
              </a:rPr>
              <a:t>π</a:t>
            </a:r>
            <a:r>
              <a:rPr lang="en-US" sz="2400" dirty="0" err="1">
                <a:latin typeface="Times New Roman"/>
                <a:cs typeface="Calibri" panose="020F0502020204030204"/>
              </a:rPr>
              <a:t>ικό</a:t>
            </a:r>
            <a:r>
              <a:rPr lang="en-US" sz="2400" dirty="0">
                <a:latin typeface="Times New Roman"/>
                <a:cs typeface="Calibri" panose="020F0502020204030204"/>
              </a:rPr>
              <a:t>), </a:t>
            </a:r>
            <a:r>
              <a:rPr lang="en-US" sz="2400" dirty="0" err="1">
                <a:latin typeface="Times New Roman"/>
                <a:cs typeface="Calibri" panose="020F0502020204030204"/>
              </a:rPr>
              <a:t>μέγεθος</a:t>
            </a:r>
            <a:r>
              <a:rPr lang="en-US" sz="2400" dirty="0">
                <a:latin typeface="Times New Roman"/>
                <a:cs typeface="Calibri" panose="020F0502020204030204"/>
              </a:rPr>
              <a:t> (</a:t>
            </a:r>
            <a:r>
              <a:rPr lang="en-US" sz="2400" dirty="0" err="1">
                <a:latin typeface="Times New Roman"/>
                <a:cs typeface="Calibri" panose="020F0502020204030204"/>
              </a:rPr>
              <a:t>μικρότερ</a:t>
            </a:r>
            <a:r>
              <a:rPr lang="en-US" sz="2400" dirty="0">
                <a:latin typeface="Times New Roman"/>
                <a:cs typeface="Calibri" panose="020F0502020204030204"/>
              </a:rPr>
              <a:t>α),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εδίο</a:t>
            </a:r>
            <a:r>
              <a:rPr lang="en-US" sz="2400" dirty="0">
                <a:latin typeface="Times New Roman"/>
                <a:cs typeface="Calibri" panose="020F0502020204030204"/>
              </a:rPr>
              <a:t> π</a:t>
            </a:r>
            <a:r>
              <a:rPr lang="en-US" sz="2400" dirty="0" err="1">
                <a:latin typeface="Times New Roman"/>
                <a:cs typeface="Calibri" panose="020F0502020204030204"/>
              </a:rPr>
              <a:t>λοκής</a:t>
            </a:r>
            <a:r>
              <a:rPr lang="en-US" sz="2400" dirty="0">
                <a:latin typeface="Times New Roman"/>
                <a:cs typeface="Calibri" panose="020F0502020204030204"/>
              </a:rPr>
              <a:t> (π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ερισσότερ</a:t>
            </a:r>
            <a:r>
              <a:rPr lang="en-US" sz="2400" dirty="0">
                <a:latin typeface="Times New Roman"/>
                <a:cs typeface="Calibri" panose="020F0502020204030204"/>
              </a:rPr>
              <a:t>α επ</a:t>
            </a:r>
            <a:r>
              <a:rPr lang="en-US" sz="2400" dirty="0" err="1">
                <a:latin typeface="Times New Roman"/>
                <a:cs typeface="Calibri" panose="020F0502020204030204"/>
              </a:rPr>
              <a:t>εισόδι</a:t>
            </a:r>
            <a:r>
              <a:rPr lang="en-US" sz="2400" dirty="0">
                <a:latin typeface="Times New Roman"/>
                <a:cs typeface="Calibri" panose="020F0502020204030204"/>
              </a:rPr>
              <a:t>α) </a:t>
            </a:r>
            <a:r>
              <a:rPr lang="en-US" sz="2400" dirty="0">
                <a:latin typeface="Calibri"/>
                <a:cs typeface="Calibri" panose="020F0502020204030204"/>
              </a:rPr>
              <a:t>→</a:t>
            </a:r>
            <a:r>
              <a:rPr lang="en-US" sz="2400" dirty="0">
                <a:latin typeface="Times New Roman"/>
                <a:cs typeface="Times New Roman"/>
              </a:rPr>
              <a:t> α</a:t>
            </a:r>
            <a:r>
              <a:rPr lang="en-US" sz="2400" dirty="0" err="1">
                <a:latin typeface="Times New Roman"/>
                <a:cs typeface="Times New Roman"/>
              </a:rPr>
              <a:t>υθεντική</a:t>
            </a:r>
            <a:r>
              <a:rPr lang="en-US" sz="2400" dirty="0">
                <a:latin typeface="Times New Roman"/>
                <a:cs typeface="Times New Roman"/>
              </a:rPr>
              <a:t> α</a:t>
            </a:r>
            <a:r>
              <a:rPr lang="en-US" sz="2400" dirty="0" err="1">
                <a:latin typeface="Times New Roman"/>
                <a:cs typeface="Times New Roman"/>
              </a:rPr>
              <a:t>ντι</a:t>
            </a:r>
            <a:r>
              <a:rPr lang="en-US" sz="2400" dirty="0">
                <a:latin typeface="Times New Roman"/>
                <a:cs typeface="Times New Roman"/>
              </a:rPr>
              <a:t>π</a:t>
            </a:r>
            <a:r>
              <a:rPr lang="en-US" sz="2400" dirty="0" err="1">
                <a:latin typeface="Times New Roman"/>
                <a:cs typeface="Times New Roman"/>
              </a:rPr>
              <a:t>ροσώ</a:t>
            </a:r>
            <a:r>
              <a:rPr lang="en-US" sz="2400" dirty="0">
                <a:latin typeface="Times New Roman"/>
                <a:cs typeface="Times New Roman"/>
              </a:rPr>
              <a:t>π</a:t>
            </a:r>
            <a:r>
              <a:rPr lang="en-US" sz="2400" dirty="0" err="1">
                <a:latin typeface="Times New Roman"/>
                <a:cs typeface="Times New Roman"/>
              </a:rPr>
              <a:t>ευση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του</a:t>
            </a:r>
            <a:r>
              <a:rPr lang="en-US" sz="2400" dirty="0">
                <a:latin typeface="Times New Roman"/>
                <a:cs typeface="Times New Roman"/>
              </a:rPr>
              <a:t> π</a:t>
            </a:r>
            <a:r>
              <a:rPr lang="en-US" sz="2400" dirty="0" err="1">
                <a:latin typeface="Times New Roman"/>
                <a:cs typeface="Times New Roman"/>
              </a:rPr>
              <a:t>ρώιμου</a:t>
            </a:r>
            <a:r>
              <a:rPr lang="en-US" sz="2400" dirty="0">
                <a:latin typeface="Times New Roman"/>
                <a:cs typeface="Times New Roman"/>
              </a:rPr>
              <a:t> έπ</a:t>
            </a:r>
            <a:r>
              <a:rPr lang="en-US" sz="2400" dirty="0" err="1">
                <a:latin typeface="Times New Roman"/>
                <a:cs typeface="Times New Roman"/>
              </a:rPr>
              <a:t>ους</a:t>
            </a:r>
            <a:r>
              <a:rPr lang="en-US" sz="2400" dirty="0">
                <a:latin typeface="Times New Roman"/>
                <a:cs typeface="Times New Roman"/>
              </a:rPr>
              <a:t>• </a:t>
            </a:r>
            <a:r>
              <a:rPr lang="en-US" sz="2400" dirty="0" err="1">
                <a:latin typeface="Times New Roman"/>
                <a:cs typeface="Times New Roman"/>
              </a:rPr>
              <a:t>όχι</a:t>
            </a:r>
            <a:r>
              <a:rPr lang="en-US" sz="2400" dirty="0">
                <a:latin typeface="Times New Roman"/>
                <a:cs typeface="Times New Roman"/>
              </a:rPr>
              <a:t> </a:t>
            </a:r>
            <a:r>
              <a:rPr lang="en-US" sz="2400" dirty="0" err="1">
                <a:latin typeface="Times New Roman"/>
                <a:cs typeface="Times New Roman"/>
              </a:rPr>
              <a:t>μίμηση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</a:p>
          <a:p>
            <a:pPr algn="just">
              <a:buFont typeface="Wingdings"/>
              <a:buChar char="ü"/>
            </a:pPr>
            <a:r>
              <a:rPr lang="en-US" sz="2400" dirty="0">
                <a:latin typeface="Times New Roman"/>
                <a:cs typeface="Times New Roman"/>
              </a:rPr>
              <a:t> </a:t>
            </a:r>
            <a:r>
              <a:rPr lang="en-US" sz="2400" dirty="0" err="1">
                <a:latin typeface="Times New Roman"/>
                <a:cs typeface="Times New Roman"/>
              </a:rPr>
              <a:t>Άμεση</a:t>
            </a:r>
            <a:r>
              <a:rPr lang="en-US" sz="2400" dirty="0">
                <a:latin typeface="Times New Roman"/>
                <a:cs typeface="Times New Roman"/>
              </a:rPr>
              <a:t> α</a:t>
            </a:r>
            <a:r>
              <a:rPr lang="en-US" sz="2400" dirty="0" err="1">
                <a:latin typeface="Times New Roman"/>
                <a:cs typeface="Times New Roman"/>
              </a:rPr>
              <a:t>φήγηση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της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εκτετ</a:t>
            </a:r>
            <a:r>
              <a:rPr lang="en-US" sz="2400" dirty="0">
                <a:latin typeface="Times New Roman"/>
                <a:cs typeface="Times New Roman"/>
              </a:rPr>
              <a:t>α</a:t>
            </a:r>
            <a:r>
              <a:rPr lang="en-US" sz="2400" dirty="0" err="1">
                <a:latin typeface="Times New Roman"/>
                <a:cs typeface="Times New Roman"/>
              </a:rPr>
              <a:t>μένης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δράσης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του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ηρωικού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μύθου</a:t>
            </a:r>
            <a:r>
              <a:rPr lang="en-US" sz="2400" dirty="0">
                <a:latin typeface="Times New Roman"/>
                <a:cs typeface="Times New Roman"/>
              </a:rPr>
              <a:t> </a:t>
            </a:r>
            <a:r>
              <a:rPr lang="en-US" sz="2400" dirty="0">
                <a:latin typeface="Times New Roman"/>
                <a:cs typeface="Calibri"/>
              </a:rPr>
              <a:t>→ </a:t>
            </a:r>
            <a:r>
              <a:rPr lang="en-US" sz="2400" dirty="0" err="1">
                <a:latin typeface="Times New Roman"/>
                <a:cs typeface="Calibri"/>
              </a:rPr>
              <a:t>το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κυκλικό</a:t>
            </a:r>
            <a:r>
              <a:rPr lang="en-US" sz="2400" dirty="0">
                <a:latin typeface="Times New Roman"/>
                <a:cs typeface="Calibri"/>
              </a:rPr>
              <a:t> </a:t>
            </a:r>
            <a:r>
              <a:rPr lang="en-US" sz="2400" dirty="0" err="1">
                <a:latin typeface="Times New Roman"/>
                <a:cs typeface="Calibri"/>
              </a:rPr>
              <a:t>υλικό</a:t>
            </a:r>
            <a:r>
              <a:rPr lang="en-US" sz="2400" dirty="0">
                <a:latin typeface="Times New Roman"/>
                <a:cs typeface="Calibri"/>
              </a:rPr>
              <a:t> παρα</a:t>
            </a:r>
            <a:r>
              <a:rPr lang="en-US" sz="2400" dirty="0" err="1">
                <a:latin typeface="Times New Roman"/>
                <a:cs typeface="Calibri"/>
              </a:rPr>
              <a:t>δοσι</a:t>
            </a:r>
            <a:r>
              <a:rPr lang="en-US" sz="2400" dirty="0">
                <a:latin typeface="Times New Roman"/>
                <a:cs typeface="Calibri"/>
              </a:rPr>
              <a:t>α</a:t>
            </a:r>
            <a:r>
              <a:rPr lang="en-US" sz="2400" dirty="0" err="1">
                <a:latin typeface="Times New Roman"/>
                <a:cs typeface="Calibri"/>
              </a:rPr>
              <a:t>κό</a:t>
            </a:r>
            <a:r>
              <a:rPr lang="en-US" sz="2400" dirty="0">
                <a:latin typeface="Times New Roman"/>
                <a:cs typeface="Calibri"/>
              </a:rPr>
              <a:t> πα</a:t>
            </a:r>
            <a:r>
              <a:rPr lang="en-US" sz="2400" dirty="0" err="1">
                <a:latin typeface="Times New Roman"/>
                <a:cs typeface="Calibri"/>
              </a:rPr>
              <a:t>ρά</a:t>
            </a:r>
            <a:r>
              <a:rPr lang="en-US" sz="2400" dirty="0">
                <a:latin typeface="Times New Roman"/>
                <a:cs typeface="Calibri"/>
              </a:rPr>
              <a:t> παρα</a:t>
            </a:r>
            <a:r>
              <a:rPr lang="en-US" sz="2400" dirty="0" err="1">
                <a:latin typeface="Times New Roman"/>
                <a:cs typeface="Calibri"/>
              </a:rPr>
              <a:t>σιτικό</a:t>
            </a:r>
            <a:r>
              <a:rPr lang="en-US" sz="2400" dirty="0">
                <a:latin typeface="Times New Roman"/>
                <a:cs typeface="Calibri"/>
              </a:rPr>
              <a:t>.</a:t>
            </a:r>
          </a:p>
          <a:p>
            <a:pPr marL="0" indent="0" algn="just">
              <a:buNone/>
            </a:pPr>
            <a:endParaRPr lang="en-US" sz="2400" dirty="0">
              <a:latin typeface="Times New Roman"/>
              <a:cs typeface="Calibri"/>
            </a:endParaRPr>
          </a:p>
          <a:p>
            <a:pPr algn="just">
              <a:buFont typeface="Wingdings"/>
              <a:buChar char="ü"/>
            </a:pPr>
            <a:endParaRPr lang="en-US" sz="2400" dirty="0">
              <a:latin typeface="Times New Roman"/>
              <a:cs typeface="Calibri"/>
            </a:endParaRPr>
          </a:p>
          <a:p>
            <a:pPr algn="just">
              <a:buFont typeface="Wingdings"/>
              <a:buChar char="ü"/>
            </a:pPr>
            <a:endParaRPr lang="en-US" sz="2400" dirty="0">
              <a:latin typeface="Times New Roman"/>
              <a:cs typeface="Calibri"/>
            </a:endParaRPr>
          </a:p>
          <a:p>
            <a:pPr algn="just">
              <a:buFont typeface="Wingdings"/>
              <a:buChar char="ü"/>
            </a:pPr>
            <a:endParaRPr lang="en-US" sz="2400" dirty="0">
              <a:latin typeface="Times New Roman"/>
              <a:cs typeface="Calibri"/>
            </a:endParaRPr>
          </a:p>
          <a:p>
            <a:pPr algn="just">
              <a:buFont typeface="Wingdings"/>
              <a:buChar char="ü"/>
            </a:pPr>
            <a:endParaRPr lang="en-US" sz="2400" dirty="0">
              <a:latin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41355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0</TotalTime>
  <Words>355</Words>
  <Application>Microsoft Office PowerPoint</Application>
  <PresentationFormat>Προσαρμογή</PresentationFormat>
  <Paragraphs>348</Paragraphs>
  <Slides>49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49</vt:i4>
      </vt:variant>
    </vt:vector>
  </HeadingPairs>
  <TitlesOfParts>
    <vt:vector size="50" baseType="lpstr">
      <vt:lpstr>Celestial</vt:lpstr>
      <vt:lpstr>ΠΑΡΟΥΣΙΑΣΗ ΚΕΦΑΛΑΙΟΥ 1: COMING ADRIFT: THE LIMITS OF RECONSTRUCTION OF THE CYCLIC POEMS </vt:lpstr>
      <vt:lpstr>Παρουσίαση του PowerPoint</vt:lpstr>
      <vt:lpstr>ΕΙΣΑΓΩΓΗ</vt:lpstr>
      <vt:lpstr>ΜΟΝΤΕΛΑ ΑΝΑΚΑΤΑΣΚΕΥΗΣ</vt:lpstr>
      <vt:lpstr>ΜΟΝΤΕΛΑ ΑΝΑΚΑΤΑΣΚΕΥΗΣ</vt:lpstr>
      <vt:lpstr>Ομηροκεντρικο μοντελο</vt:lpstr>
      <vt:lpstr>ΟΜΗΡΟΚΕΝΤΡΙΚΟ ΜΟΝΤΕΛΟ</vt:lpstr>
      <vt:lpstr>Συστηματικο μοντελο</vt:lpstr>
      <vt:lpstr>ΣΥΣΤΗΜΑΤΙΚΟ ΜΟΝΤΕΛΟ </vt:lpstr>
      <vt:lpstr>Το ζητημα τησ χρονολογησησ (;ναχ..)</vt:lpstr>
      <vt:lpstr>διαλογοσ</vt:lpstr>
      <vt:lpstr>Διαλογοσ</vt:lpstr>
      <vt:lpstr> ΔΙΑΛΟΓΟΣ </vt:lpstr>
      <vt:lpstr> ΔΙΑΛΟΓΟΣ </vt:lpstr>
      <vt:lpstr>ΝΕΟ-ΑΝΑΛΥΣΗ</vt:lpstr>
      <vt:lpstr>ΝΕΟ-ΑΝΑΛΥΣΗ </vt:lpstr>
      <vt:lpstr>ΟΙ ΠΗΓΕΣ ΜΑΣ: πΕΡΙΛΗΨΕΙΣ</vt:lpstr>
      <vt:lpstr>ΟΙ ΠΗΓΕΣ ΜΑΣ: ΠΕΡΙΛΗΨΕΙΣ</vt:lpstr>
      <vt:lpstr>ΟΙ ΠΗΓΕΣ ΜΑΣ: ΠΕΡΙΛΗΨΕΙΣ </vt:lpstr>
      <vt:lpstr>Μαρτυριεσ και τιτλοι</vt:lpstr>
      <vt:lpstr>ΜΑΡΤΥΡΙΕΣ ΚΑΙ ΤΙΤΛΟΙ</vt:lpstr>
      <vt:lpstr>ΜΑΡΤΥΡΙΕΣ ΚΑΙ ΤΙΤΛΟΙ</vt:lpstr>
      <vt:lpstr>ΜΑΡΤΥΡΙΕΣ ΚΑΙ ΤΙΤΛΟΙ</vt:lpstr>
      <vt:lpstr>ΜΑΡΤΥΡΙΕΣ ΚΑΙ ΣΥΓΓΡΑΦΕΙΣ</vt:lpstr>
      <vt:lpstr>ΜΑΡΤΥΡΙΕΣ ΚΑΙ ΣΥΓΓΡΑΦΕΙΣ</vt:lpstr>
      <vt:lpstr>ΜΑΡΤΥΡΙΕΣ ΚΑΙ ΓΕΩΓΡΑΦΙΚΗ ΠΡΟΕΛΕΥΣΗ</vt:lpstr>
      <vt:lpstr>ΜΑΡΤΥΡΙΕΣ ΚΑΙ ΓΕΩΓΡΑΦΙΚΗ ΠΡΟΕΛΕΥΣΗ</vt:lpstr>
      <vt:lpstr>χΡΟΝΟΛΟΓΗΣΗ</vt:lpstr>
      <vt:lpstr>ΧΡΟΝΟΛΟΓΗΣΗ</vt:lpstr>
      <vt:lpstr>εικονογραφια</vt:lpstr>
      <vt:lpstr>σχολιαστεσ</vt:lpstr>
      <vt:lpstr>ΣΧΟΛΙΑΣΤΕΣ</vt:lpstr>
      <vt:lpstr>Στιχοι</vt:lpstr>
      <vt:lpstr>ΣΤΙΧΟΙ</vt:lpstr>
      <vt:lpstr>ΣΤΙΧΟΙ</vt:lpstr>
      <vt:lpstr>ΣΤΙΧΟΙ</vt:lpstr>
      <vt:lpstr>ΣΤΙΧΟΙ</vt:lpstr>
      <vt:lpstr>ΣΤΙΧΟΙ</vt:lpstr>
      <vt:lpstr>ΕΚΔΟΣΕΙΣ</vt:lpstr>
      <vt:lpstr>ΕΚΔΟΣΕΙΣ</vt:lpstr>
      <vt:lpstr>Κριτικη τησ δικησ του ανακατασκευησ</vt:lpstr>
      <vt:lpstr>ΚΡΙΤΙΚΗ ΤΗΣ ΔΙΚΗΣ ΤΟΥ ΑΝΑΚΑΤΑΣΚΕΥΗΣ</vt:lpstr>
      <vt:lpstr>ΚΡΙΤΙΚΗ ΤΗΣ ΔΙΚΗΣ ΤΟΥ ΑΝΑΚΑΤΑΣΚΕΥΗΣ</vt:lpstr>
      <vt:lpstr>ΚΡΙΤΙΚΗ ΤΗΣ ΔΙΚΗΣ ΤΟΥ ΑΝΑΚΑΤΑΣΚΕΥΗΣ</vt:lpstr>
      <vt:lpstr>ΚΡΙΤΙΚΗ ΤΗΣ ΔΙΚΗΣ ΤΟΥ ΑΝΑΚΑΤΑΣΚΕΥΗΣ</vt:lpstr>
      <vt:lpstr>ΚΡΙΤΙΚΗ ΤΗΣ ΔΙΚΗΣ ΤΟΥ ΑΝΑΚΑΤΑΣΚΕΥΗσ</vt:lpstr>
      <vt:lpstr>ΚΡΙΤΙΚΗ ΤΗΣ ΔΙΚΗΣ ΤΟΥ ΑΝΑΚΑΤΑΣΚΕΥΗΣ</vt:lpstr>
      <vt:lpstr>Συμπερασματικα</vt:lpstr>
      <vt:lpstr>Τελοσ! Ευχαριστω παρα πολυ για την προσοχη σασ!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5079</cp:revision>
  <dcterms:created xsi:type="dcterms:W3CDTF">2019-12-28T13:32:37Z</dcterms:created>
  <dcterms:modified xsi:type="dcterms:W3CDTF">2020-01-21T12:20:56Z</dcterms:modified>
</cp:coreProperties>
</file>