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7" r:id="rId2"/>
    <p:sldId id="258" r:id="rId3"/>
    <p:sldId id="259" r:id="rId4"/>
    <p:sldId id="342" r:id="rId5"/>
    <p:sldId id="372"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412" r:id="rId46"/>
    <p:sldId id="367" r:id="rId47"/>
    <p:sldId id="336" r:id="rId48"/>
    <p:sldId id="337" r:id="rId49"/>
    <p:sldId id="338" r:id="rId50"/>
    <p:sldId id="368" r:id="rId51"/>
    <p:sldId id="369" r:id="rId52"/>
    <p:sldId id="281" r:id="rId53"/>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49" d="100"/>
          <a:sy n="49" d="100"/>
        </p:scale>
        <p:origin x="54"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12/1/2015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C4368D-9A87-487F-9E3E-11E7BF245155}" type="slidenum">
              <a:rPr lang="el-GR" altLang="el-GR" smtClean="0"/>
              <a:pPr>
                <a:spcBef>
                  <a:spcPct val="0"/>
                </a:spcBef>
              </a:pPr>
              <a:t>35</a:t>
            </a:fld>
            <a:endParaRPr lang="el-GR" altLang="el-GR" smtClean="0"/>
          </a:p>
        </p:txBody>
      </p:sp>
      <p:sp>
        <p:nvSpPr>
          <p:cNvPr id="552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Tree>
    <p:extLst>
      <p:ext uri="{BB962C8B-B14F-4D97-AF65-F5344CB8AC3E}">
        <p14:creationId xmlns:p14="http://schemas.microsoft.com/office/powerpoint/2010/main" val="856165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AE7D24-237E-4D7A-8350-B586AC984EB3}" type="slidenum">
              <a:rPr lang="el-GR" altLang="el-GR" smtClean="0"/>
              <a:pPr>
                <a:spcBef>
                  <a:spcPct val="0"/>
                </a:spcBef>
              </a:pPr>
              <a:t>36</a:t>
            </a:fld>
            <a:endParaRPr lang="el-GR" altLang="el-GR" smtClean="0"/>
          </a:p>
        </p:txBody>
      </p:sp>
      <p:sp>
        <p:nvSpPr>
          <p:cNvPr id="573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Tree>
    <p:extLst>
      <p:ext uri="{BB962C8B-B14F-4D97-AF65-F5344CB8AC3E}">
        <p14:creationId xmlns:p14="http://schemas.microsoft.com/office/powerpoint/2010/main" val="3024513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cs typeface="Arial" panose="020B0604020202020204" pitchFamily="34" charset="0"/>
              </a:rPr>
              <a:t>Παρέχει τη δυνατότητα στα παιδιά να ‘χτίζουν’/κατασκευάζουν και να προγραμματίζουν απλά μοντέλα </a:t>
            </a:r>
            <a:r>
              <a:rPr lang="en-US" altLang="el-GR" smtClean="0">
                <a:cs typeface="Arial" panose="020B0604020202020204" pitchFamily="34" charset="0"/>
              </a:rPr>
              <a:t>Lego</a:t>
            </a:r>
            <a:r>
              <a:rPr lang="el-GR" altLang="el-GR" smtClean="0">
                <a:cs typeface="Arial" panose="020B0604020202020204" pitchFamily="34" charset="0"/>
              </a:rPr>
              <a:t> τα οποία συνδέονται στον υπολογιστή</a:t>
            </a:r>
            <a:endParaRPr lang="el-GR" altLang="el-GR" smtClean="0"/>
          </a:p>
        </p:txBody>
      </p:sp>
      <p:sp>
        <p:nvSpPr>
          <p:cNvPr id="614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51A855-AE88-4D2D-9EDA-E5CF00A5BDFF}" type="slidenum">
              <a:rPr lang="en-GB" altLang="el-GR" smtClean="0"/>
              <a:pPr>
                <a:spcBef>
                  <a:spcPct val="0"/>
                </a:spcBef>
              </a:pPr>
              <a:t>39</a:t>
            </a:fld>
            <a:endParaRPr lang="en-GB" altLang="el-GR" smtClean="0"/>
          </a:p>
        </p:txBody>
      </p:sp>
    </p:spTree>
    <p:extLst>
      <p:ext uri="{BB962C8B-B14F-4D97-AF65-F5344CB8AC3E}">
        <p14:creationId xmlns:p14="http://schemas.microsoft.com/office/powerpoint/2010/main" val="37575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8FE5A87-A62A-4989-99BB-EECDA44BFA67}" type="slidenum">
              <a:rPr lang="el-GR" smtClean="0"/>
              <a:pPr>
                <a:defRPr/>
              </a:pPr>
              <a:t>50</a:t>
            </a:fld>
            <a:endParaRPr lang="el-GR"/>
          </a:p>
        </p:txBody>
      </p:sp>
    </p:spTree>
    <p:extLst>
      <p:ext uri="{BB962C8B-B14F-4D97-AF65-F5344CB8AC3E}">
        <p14:creationId xmlns:p14="http://schemas.microsoft.com/office/powerpoint/2010/main" val="1705436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06E041F-9573-4ADB-A3F1-111011E0BA80}" type="slidenum">
              <a:rPr lang="el-GR" smtClean="0"/>
              <a:pPr>
                <a:defRPr/>
              </a:pPr>
              <a:t>51</a:t>
            </a:fld>
            <a:endParaRPr lang="el-GR"/>
          </a:p>
        </p:txBody>
      </p:sp>
    </p:spTree>
    <p:extLst>
      <p:ext uri="{BB962C8B-B14F-4D97-AF65-F5344CB8AC3E}">
        <p14:creationId xmlns:p14="http://schemas.microsoft.com/office/powerpoint/2010/main" val="182824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7EF3C7-F354-4939-8D19-29F249FF1AB4}" type="slidenum">
              <a:rPr lang="en-GB" altLang="el-GR" smtClean="0"/>
              <a:pPr>
                <a:spcBef>
                  <a:spcPct val="0"/>
                </a:spcBef>
              </a:pPr>
              <a:t>4</a:t>
            </a:fld>
            <a:endParaRPr lang="en-GB" altLang="el-GR" smtClean="0"/>
          </a:p>
        </p:txBody>
      </p:sp>
      <p:sp>
        <p:nvSpPr>
          <p:cNvPr id="19459"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93158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l-GR"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152D08-3588-4F8A-A5B1-E7467C2E8B6B}" type="slidenum">
              <a:rPr lang="en-GB" altLang="el-GR" smtClean="0"/>
              <a:pPr>
                <a:spcBef>
                  <a:spcPct val="0"/>
                </a:spcBef>
              </a:pPr>
              <a:t>5</a:t>
            </a:fld>
            <a:endParaRPr lang="en-GB" altLang="el-GR" smtClean="0"/>
          </a:p>
        </p:txBody>
      </p:sp>
    </p:spTree>
    <p:extLst>
      <p:ext uri="{BB962C8B-B14F-4D97-AF65-F5344CB8AC3E}">
        <p14:creationId xmlns:p14="http://schemas.microsoft.com/office/powerpoint/2010/main" val="3770608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432343-FBFA-4012-872F-78AB900A5167}" type="slidenum">
              <a:rPr lang="en-GB" altLang="el-GR" smtClean="0"/>
              <a:pPr>
                <a:spcBef>
                  <a:spcPct val="0"/>
                </a:spcBef>
              </a:pPr>
              <a:t>17</a:t>
            </a:fld>
            <a:endParaRPr lang="en-GB" altLang="el-GR" smtClean="0"/>
          </a:p>
        </p:txBody>
      </p:sp>
      <p:sp>
        <p:nvSpPr>
          <p:cNvPr id="32771"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150550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99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3C7BA1-3D83-4F2E-AA96-C976B0E631A6}" type="slidenum">
              <a:rPr lang="en-GB" altLang="el-GR" smtClean="0"/>
              <a:pPr>
                <a:spcBef>
                  <a:spcPct val="0"/>
                </a:spcBef>
              </a:pPr>
              <a:t>23</a:t>
            </a:fld>
            <a:endParaRPr lang="en-GB" altLang="el-GR" smtClean="0"/>
          </a:p>
        </p:txBody>
      </p:sp>
    </p:spTree>
    <p:extLst>
      <p:ext uri="{BB962C8B-B14F-4D97-AF65-F5344CB8AC3E}">
        <p14:creationId xmlns:p14="http://schemas.microsoft.com/office/powerpoint/2010/main" val="117647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506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4B5396-5D09-4C9C-86A7-074583DA49B6}" type="slidenum">
              <a:rPr lang="en-GB" altLang="el-GR" smtClean="0"/>
              <a:pPr>
                <a:spcBef>
                  <a:spcPct val="0"/>
                </a:spcBef>
              </a:pPr>
              <a:t>27</a:t>
            </a:fld>
            <a:endParaRPr lang="en-GB" altLang="el-GR" smtClean="0"/>
          </a:p>
        </p:txBody>
      </p:sp>
    </p:spTree>
    <p:extLst>
      <p:ext uri="{BB962C8B-B14F-4D97-AF65-F5344CB8AC3E}">
        <p14:creationId xmlns:p14="http://schemas.microsoft.com/office/powerpoint/2010/main" val="994724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957533-1DBD-4F5D-AB7D-D13A85B2F0BA}" type="slidenum">
              <a:rPr lang="el-GR" altLang="el-GR" smtClean="0"/>
              <a:pPr>
                <a:spcBef>
                  <a:spcPct val="0"/>
                </a:spcBef>
              </a:pPr>
              <a:t>34</a:t>
            </a:fld>
            <a:endParaRPr lang="el-GR" altLang="el-GR" smtClean="0"/>
          </a:p>
        </p:txBody>
      </p:sp>
      <p:sp>
        <p:nvSpPr>
          <p:cNvPr id="532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Tree>
    <p:extLst>
      <p:ext uri="{BB962C8B-B14F-4D97-AF65-F5344CB8AC3E}">
        <p14:creationId xmlns:p14="http://schemas.microsoft.com/office/powerpoint/2010/main" val="135116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1/12/2015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1/12/2015</a:t>
            </a:fld>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3229100" y="6412468"/>
            <a:ext cx="2790700" cy="276999"/>
          </a:xfrm>
          <a:prstGeom prst="rect">
            <a:avLst/>
          </a:prstGeom>
        </p:spPr>
        <p:txBody>
          <a:bodyPr wrap="none">
            <a:spAutoFit/>
          </a:bodyPr>
          <a:lstStyle/>
          <a:p>
            <a:r>
              <a:rPr lang="el-GR" sz="1200" dirty="0" smtClean="0">
                <a:solidFill>
                  <a:schemeClr val="bg1">
                    <a:lumMod val="50000"/>
                  </a:schemeClr>
                </a:solidFill>
              </a:rPr>
              <a:t>Διδακτική της Πληροφορικής και των ΤΠΕ</a:t>
            </a:r>
            <a:endParaRPr lang="en-US" sz="120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kbassett.files.wordpress.com/2009/03/beebot.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1.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oleObject" Target="../embeddings/oleObject2.bin"/><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education.lego.com/en-gb/products/wedo/2000097/(&#964;&#949;&#955;&#949;&#965;&#964;&#945;&#943;&#945;&#960;&#961;&#972;&#963;&#946;&#945;&#963;&#951;" TargetMode="External"/><Relationship Id="rId2" Type="http://schemas.openxmlformats.org/officeDocument/2006/relationships/hyperlink" Target="http://education.lego.com/en-gb/products/wedo/9580/"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l.wikipedia.org/wiki/%CE%A5%CF%80%CE%BF%CE%BB%CE%BF%CE%B3%CE%B9%CF%83%CF%84%CE%AE%CF%8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3048000"/>
            <a:ext cx="7776864" cy="2115094"/>
          </a:xfrm>
        </p:spPr>
        <p:txBody>
          <a:bodyPr>
            <a:noAutofit/>
          </a:bodyPr>
          <a:lstStyle/>
          <a:p>
            <a:pPr>
              <a:defRPr/>
            </a:pPr>
            <a:r>
              <a:rPr lang="el-GR" sz="2800" b="1" dirty="0" smtClean="0"/>
              <a:t>Ενότητα </a:t>
            </a:r>
            <a:r>
              <a:rPr lang="el-GR" sz="2800" b="1" dirty="0" smtClean="0"/>
              <a:t>13</a:t>
            </a:r>
            <a:r>
              <a:rPr lang="en-US" sz="2800" b="1" dirty="0" smtClean="0"/>
              <a:t> </a:t>
            </a:r>
            <a:r>
              <a:rPr lang="el-GR" sz="2800" b="1" dirty="0" smtClean="0"/>
              <a:t>:</a:t>
            </a:r>
            <a:r>
              <a:rPr lang="en-US" sz="2800" dirty="0" smtClean="0"/>
              <a:t> </a:t>
            </a:r>
            <a:r>
              <a:rPr lang="el-GR" sz="2800" dirty="0" smtClean="0"/>
              <a:t> </a:t>
            </a:r>
            <a:r>
              <a:rPr lang="el-GR" sz="2800" b="1" dirty="0"/>
              <a:t>Εκπαιδευτική Ρομποτική</a:t>
            </a:r>
          </a:p>
          <a:p>
            <a:pPr>
              <a:defRPr/>
            </a:pPr>
            <a:r>
              <a:rPr lang="el-GR" sz="2800" b="1" dirty="0"/>
              <a:t>Τα προγραμματιζόμενα παιγνίδια </a:t>
            </a:r>
            <a:r>
              <a:rPr lang="en-US" sz="2800" b="1" dirty="0"/>
              <a:t>Bee-Bot &amp; </a:t>
            </a:r>
            <a:r>
              <a:rPr lang="en-US" sz="2800" b="1" dirty="0" err="1" smtClean="0"/>
              <a:t>ProBot</a:t>
            </a:r>
            <a:endParaRPr lang="el-GR" sz="2800" dirty="0" smtClean="0"/>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4511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581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Τίτλος 1"/>
          <p:cNvSpPr>
            <a:spLocks noGrp="1"/>
          </p:cNvSpPr>
          <p:nvPr>
            <p:ph type="ctrTitle"/>
          </p:nvPr>
        </p:nvSpPr>
        <p:spPr>
          <a:xfrm>
            <a:off x="685800" y="1676400"/>
            <a:ext cx="7772400" cy="1470025"/>
          </a:xfrm>
        </p:spPr>
        <p:txBody>
          <a:bodyPr>
            <a:noAutofit/>
          </a:bodyPr>
          <a:lstStyle/>
          <a:p>
            <a:pPr algn="ctr"/>
            <a:r>
              <a:rPr lang="el-GR" sz="3200" dirty="0"/>
              <a:t>Διδακτική της Πληροφορικής και των ΤΠΕ</a:t>
            </a:r>
            <a:r>
              <a:rPr lang="en-US" sz="2000" dirty="0"/>
              <a:t/>
            </a:r>
            <a:br>
              <a:rPr lang="en-US" sz="2000" dirty="0"/>
            </a:br>
            <a:r>
              <a:rPr lang="el-GR" sz="1800" dirty="0"/>
              <a:t>Μάθημα επιλογής ΣΤ’ εξάμηνο, </a:t>
            </a:r>
            <a:r>
              <a:rPr lang="el-GR" sz="1800" dirty="0" smtClean="0"/>
              <a:t/>
            </a:r>
            <a:br>
              <a:rPr lang="el-GR" sz="1800" dirty="0" smtClean="0"/>
            </a:br>
            <a:r>
              <a:rPr lang="en-US" sz="1800" dirty="0"/>
              <a:t/>
            </a:r>
            <a:br>
              <a:rPr lang="en-US" sz="1800" dirty="0"/>
            </a:br>
            <a:r>
              <a:rPr lang="el-GR" altLang="el-GR" sz="1800" dirty="0"/>
              <a:t>Τμήμα Επιστημών της Εκπαίδευσης και της Αγωγής στην Προσχολική</a:t>
            </a:r>
            <a:r>
              <a:rPr lang="en-US" altLang="el-GR" sz="1800" dirty="0"/>
              <a:t> </a:t>
            </a:r>
            <a:r>
              <a:rPr lang="el-GR" altLang="el-GR" sz="1800" dirty="0"/>
              <a:t>Ηλικία</a:t>
            </a:r>
            <a:r>
              <a:rPr lang="en-GB" altLang="el-GR" sz="1800" dirty="0"/>
              <a:t>, </a:t>
            </a:r>
            <a:r>
              <a:rPr lang="el-GR" altLang="el-GR" sz="1800" dirty="0"/>
              <a:t/>
            </a:r>
            <a:br>
              <a:rPr lang="el-GR" altLang="el-GR" sz="1800" dirty="0"/>
            </a:br>
            <a:r>
              <a:rPr lang="el-GR" altLang="el-GR" sz="1800" dirty="0"/>
              <a:t>Πανεπιστήμιο Πατρών</a:t>
            </a:r>
            <a:endParaRPr lang="el-GR" sz="1800" dirty="0"/>
          </a:p>
        </p:txBody>
      </p:sp>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Παιδαγωγική προσέγγιση</a:t>
            </a:r>
            <a:endParaRPr lang="el-GR" dirty="0"/>
          </a:p>
        </p:txBody>
      </p:sp>
      <p:sp>
        <p:nvSpPr>
          <p:cNvPr id="24579" name="Θέση περιεχομένου 2"/>
          <p:cNvSpPr>
            <a:spLocks noGrp="1"/>
          </p:cNvSpPr>
          <p:nvPr>
            <p:ph idx="1"/>
          </p:nvPr>
        </p:nvSpPr>
        <p:spPr/>
        <p:txBody>
          <a:bodyPr/>
          <a:lstStyle/>
          <a:p>
            <a:r>
              <a:rPr lang="el-GR" altLang="el-GR" sz="2400" smtClean="0"/>
              <a:t>Η επίλυση προβλημάτων μέσω χειρισμού και κατασκευών ιδεατών και πραγματικών αντικειμένων </a:t>
            </a:r>
          </a:p>
          <a:p>
            <a:r>
              <a:rPr lang="el-GR" altLang="el-GR" sz="2400" smtClean="0"/>
              <a:t>Ο φορμαλισμός της σκέψης (με τη χρήση εντολών στο πλαίσιο μιας γλώσσας προγραμματισμού για το χειρισμό αυτομάτων)</a:t>
            </a:r>
          </a:p>
          <a:p>
            <a:r>
              <a:rPr lang="el-GR" altLang="el-GR" sz="2400" smtClean="0"/>
              <a:t>Η κοινωνικοποίηση (ανθρώπινη συνεργασία, αλληλεπίδραση και προώθηση της  σκέψης μέσω γνωστικών και κοινωνικογνωστικών συγκρούσεων)</a:t>
            </a:r>
          </a:p>
          <a:p>
            <a:r>
              <a:rPr lang="el-GR" altLang="el-GR" sz="2400" smtClean="0"/>
              <a:t>Η πρόσκτηση γνώσεων και δεξιοτήτων που συνδέονται με πολλά γνωστικά αντικείμενα (και συνεπώς η προώθηση της διεπιστημονικής και της διαθεματικής προσέγγισης).</a:t>
            </a:r>
          </a:p>
          <a:p>
            <a:endParaRPr lang="el-GR" altLang="el-GR" sz="2400" smtClean="0"/>
          </a:p>
        </p:txBody>
      </p:sp>
      <p:sp>
        <p:nvSpPr>
          <p:cNvPr id="24580"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EB430DF-A4A8-4D95-8CC4-E67CF9A59945}" type="slidenum">
              <a:rPr lang="en-US" altLang="el-GR" sz="1200" smtClean="0">
                <a:solidFill>
                  <a:srgbClr val="B5A788"/>
                </a:solidFill>
              </a:rPr>
              <a:pPr>
                <a:spcBef>
                  <a:spcPct val="0"/>
                </a:spcBef>
                <a:buClrTx/>
                <a:buSzTx/>
                <a:buFontTx/>
                <a:buNone/>
              </a:pPr>
              <a:t>10</a:t>
            </a:fld>
            <a:endParaRPr lang="en-US" altLang="el-GR" sz="1200" smtClean="0">
              <a:solidFill>
                <a:srgbClr val="B5A788"/>
              </a:solidFill>
            </a:endParaRPr>
          </a:p>
        </p:txBody>
      </p:sp>
    </p:spTree>
    <p:extLst>
      <p:ext uri="{BB962C8B-B14F-4D97-AF65-F5344CB8AC3E}">
        <p14:creationId xmlns:p14="http://schemas.microsoft.com/office/powerpoint/2010/main" val="3411394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Τεχνολογία ελέγχου</a:t>
            </a:r>
            <a:endParaRPr lang="el-GR" dirty="0"/>
          </a:p>
        </p:txBody>
      </p:sp>
      <p:sp>
        <p:nvSpPr>
          <p:cNvPr id="25603" name="Θέση περιεχομένου 2"/>
          <p:cNvSpPr>
            <a:spLocks noGrp="1"/>
          </p:cNvSpPr>
          <p:nvPr>
            <p:ph idx="1"/>
          </p:nvPr>
        </p:nvSpPr>
        <p:spPr/>
        <p:txBody>
          <a:bodyPr/>
          <a:lstStyle/>
          <a:p>
            <a:r>
              <a:rPr lang="el-GR" altLang="el-GR" i="1" smtClean="0"/>
              <a:t>Τεχνολογία Ελέγχου</a:t>
            </a:r>
            <a:r>
              <a:rPr lang="el-GR" altLang="el-GR" smtClean="0"/>
              <a:t> (Control Technology)</a:t>
            </a:r>
          </a:p>
          <a:p>
            <a:pPr lvl="1"/>
            <a:r>
              <a:rPr lang="el-GR" altLang="el-GR" smtClean="0"/>
              <a:t>Παιδαγωγική προσέγγιση </a:t>
            </a:r>
          </a:p>
          <a:p>
            <a:r>
              <a:rPr lang="el-GR" altLang="el-GR" smtClean="0"/>
              <a:t>Συνδέεται άμεσα με την ανάπτυξη και την περιγραφή τεχνικών καταστάσεων με τη βοήθεια γλωσσών εντολών (τυπικές γλώσσες προγραμματισμού).</a:t>
            </a:r>
          </a:p>
        </p:txBody>
      </p:sp>
      <p:sp>
        <p:nvSpPr>
          <p:cNvPr id="25604"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EFEDA0D-AE22-4FB2-912C-B4C7E83CDD3E}" type="slidenum">
              <a:rPr lang="en-US" altLang="el-GR" sz="1200" smtClean="0">
                <a:solidFill>
                  <a:srgbClr val="B5A788"/>
                </a:solidFill>
              </a:rPr>
              <a:pPr>
                <a:spcBef>
                  <a:spcPct val="0"/>
                </a:spcBef>
                <a:buClrTx/>
                <a:buSzTx/>
                <a:buFontTx/>
                <a:buNone/>
              </a:pPr>
              <a:t>11</a:t>
            </a:fld>
            <a:endParaRPr lang="en-US" altLang="el-GR" sz="1200" smtClean="0">
              <a:solidFill>
                <a:srgbClr val="B5A788"/>
              </a:solidFill>
            </a:endParaRPr>
          </a:p>
        </p:txBody>
      </p:sp>
    </p:spTree>
    <p:extLst>
      <p:ext uri="{BB962C8B-B14F-4D97-AF65-F5344CB8AC3E}">
        <p14:creationId xmlns:p14="http://schemas.microsoft.com/office/powerpoint/2010/main" val="979879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Μικρόκοσμοι της </a:t>
            </a:r>
            <a:r>
              <a:rPr lang="en-US" dirty="0" smtClean="0"/>
              <a:t>Logo</a:t>
            </a:r>
            <a:endParaRPr lang="el-GR" dirty="0"/>
          </a:p>
        </p:txBody>
      </p:sp>
      <p:sp>
        <p:nvSpPr>
          <p:cNvPr id="26627" name="Θέση περιεχομένου 2"/>
          <p:cNvSpPr>
            <a:spLocks noGrp="1"/>
          </p:cNvSpPr>
          <p:nvPr>
            <p:ph idx="1"/>
          </p:nvPr>
        </p:nvSpPr>
        <p:spPr/>
        <p:txBody>
          <a:bodyPr/>
          <a:lstStyle/>
          <a:p>
            <a:r>
              <a:rPr lang="el-GR" altLang="el-GR" sz="2800" smtClean="0"/>
              <a:t>Παιδαγωγική παράδοση της Logo </a:t>
            </a:r>
            <a:endParaRPr lang="en-US" altLang="el-GR" sz="2800" smtClean="0"/>
          </a:p>
          <a:p>
            <a:r>
              <a:rPr lang="el-GR" altLang="el-GR" sz="2800" smtClean="0"/>
              <a:t>Δημιουργία νέων ποικίλων μικρόκοσμων (που απαιτούν ύπαρξη αυτομάτων με πιο χαρακτηριστικό παράδειγμα την προγραμματιζόμενη «χελώνα» εδάφους)</a:t>
            </a:r>
          </a:p>
          <a:p>
            <a:r>
              <a:rPr lang="el-GR" altLang="el-GR" sz="2800" smtClean="0"/>
              <a:t>Χρησιμοποιούνται μέσα σε διάφορες παιδαγωγικές καταστάσεις με σημασία και νόημα για τους μαθητές. </a:t>
            </a:r>
          </a:p>
        </p:txBody>
      </p:sp>
      <p:sp>
        <p:nvSpPr>
          <p:cNvPr id="26628"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57A4767-FD46-431A-91CF-3546159C174D}" type="slidenum">
              <a:rPr lang="en-US" altLang="el-GR" sz="1200" smtClean="0">
                <a:solidFill>
                  <a:srgbClr val="B5A788"/>
                </a:solidFill>
              </a:rPr>
              <a:pPr>
                <a:spcBef>
                  <a:spcPct val="0"/>
                </a:spcBef>
                <a:buClrTx/>
                <a:buSzTx/>
                <a:buFontTx/>
                <a:buNone/>
              </a:pPr>
              <a:t>12</a:t>
            </a:fld>
            <a:endParaRPr lang="en-US" altLang="el-GR" sz="1200" smtClean="0">
              <a:solidFill>
                <a:srgbClr val="B5A788"/>
              </a:solidFill>
            </a:endParaRPr>
          </a:p>
        </p:txBody>
      </p:sp>
    </p:spTree>
    <p:extLst>
      <p:ext uri="{BB962C8B-B14F-4D97-AF65-F5344CB8AC3E}">
        <p14:creationId xmlns:p14="http://schemas.microsoft.com/office/powerpoint/2010/main" val="2547481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Προγραμματισμός</a:t>
            </a:r>
            <a:endParaRPr lang="el-GR" dirty="0"/>
          </a:p>
        </p:txBody>
      </p:sp>
      <p:sp>
        <p:nvSpPr>
          <p:cNvPr id="27651" name="Θέση περιεχομένου 2"/>
          <p:cNvSpPr>
            <a:spLocks noGrp="1"/>
          </p:cNvSpPr>
          <p:nvPr>
            <p:ph idx="1"/>
          </p:nvPr>
        </p:nvSpPr>
        <p:spPr/>
        <p:txBody>
          <a:bodyPr/>
          <a:lstStyle/>
          <a:p>
            <a:r>
              <a:rPr lang="el-GR" altLang="el-GR" sz="2800" smtClean="0"/>
              <a:t>Χρήση της παιδαγωγικής ρομποτικής ως ενός εναλλακτικού τρόπου εκμάθησης του προγραμματισμού (κυρίως όσον αφορά στην αλγοριθμική προσέγγιση) μέσα από το πρίσμα της ανάπτυξης της οργάνωσης της σκέψης μέσω πρόβλεψης για τη μετακίνηση αντικειμένων μέσα στο χώρο. </a:t>
            </a:r>
          </a:p>
        </p:txBody>
      </p:sp>
      <p:sp>
        <p:nvSpPr>
          <p:cNvPr id="27652"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26D93C6-B523-4E8D-9C94-36122C75EE07}" type="slidenum">
              <a:rPr lang="en-US" altLang="el-GR" sz="1200" smtClean="0">
                <a:solidFill>
                  <a:srgbClr val="B5A788"/>
                </a:solidFill>
              </a:rPr>
              <a:pPr>
                <a:spcBef>
                  <a:spcPct val="0"/>
                </a:spcBef>
                <a:buClrTx/>
                <a:buSzTx/>
                <a:buFontTx/>
                <a:buNone/>
              </a:pPr>
              <a:t>13</a:t>
            </a:fld>
            <a:endParaRPr lang="en-US" altLang="el-GR" sz="1200" smtClean="0">
              <a:solidFill>
                <a:srgbClr val="B5A788"/>
              </a:solidFill>
            </a:endParaRPr>
          </a:p>
        </p:txBody>
      </p:sp>
      <p:pic>
        <p:nvPicPr>
          <p:cNvPr id="27653" name="Εικόνα 4" descr="Le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800" y="4592638"/>
            <a:ext cx="26924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883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bwMode="auto">
          <a:xfrm>
            <a:off x="1042988" y="274638"/>
            <a:ext cx="7891462" cy="1143000"/>
          </a:xfrm>
        </p:spPr>
        <p:txBody>
          <a:bodyPr vert="horz" wrap="square" lIns="91440" tIns="45720" rIns="91440" bIns="45720" numCol="1" anchorCtr="0" compatLnSpc="1">
            <a:prstTxWarp prst="textNoShape">
              <a:avLst/>
            </a:prstTxWarp>
          </a:bodyPr>
          <a:lstStyle/>
          <a:p>
            <a:r>
              <a:rPr lang="el-GR" altLang="el-GR" sz="3600" b="1" smtClean="0">
                <a:effectLst/>
              </a:rPr>
              <a:t>Παιδαγωγικοί στόχοι της Ρομποτικής</a:t>
            </a:r>
          </a:p>
        </p:txBody>
      </p:sp>
      <p:sp>
        <p:nvSpPr>
          <p:cNvPr id="3" name="Θέση περιεχομένου 2"/>
          <p:cNvSpPr>
            <a:spLocks noGrp="1"/>
          </p:cNvSpPr>
          <p:nvPr>
            <p:ph idx="1"/>
          </p:nvPr>
        </p:nvSpPr>
        <p:spPr>
          <a:xfrm>
            <a:off x="971550" y="1208088"/>
            <a:ext cx="7962900" cy="5280025"/>
          </a:xfrm>
        </p:spPr>
        <p:txBody>
          <a:bodyPr/>
          <a:lstStyle/>
          <a:p>
            <a:pPr marL="596900" indent="-514350">
              <a:buFont typeface="+mj-lt"/>
              <a:buAutoNum type="arabicPeriod"/>
              <a:defRPr/>
            </a:pPr>
            <a:r>
              <a:rPr lang="el-GR" sz="2800" b="1" i="1" dirty="0" smtClean="0"/>
              <a:t>χειρισμός </a:t>
            </a:r>
            <a:r>
              <a:rPr lang="el-GR" sz="2800" b="1" i="1" dirty="0"/>
              <a:t>ενός ρομπότ</a:t>
            </a:r>
            <a:r>
              <a:rPr lang="el-GR" sz="2800" dirty="0"/>
              <a:t> </a:t>
            </a:r>
            <a:endParaRPr lang="el-GR" sz="2800" dirty="0" smtClean="0"/>
          </a:p>
          <a:p>
            <a:pPr lvl="1">
              <a:defRPr/>
            </a:pPr>
            <a:r>
              <a:rPr lang="el-GR" sz="2000" dirty="0" smtClean="0"/>
              <a:t>επιτρέπει </a:t>
            </a:r>
            <a:r>
              <a:rPr lang="el-GR" sz="2000" dirty="0"/>
              <a:t>την ανάλυση της κίνησης που κάνει μέσα στο χώρο και το χρόνο και του συγχρονισμού των επιμέρους </a:t>
            </a:r>
            <a:r>
              <a:rPr lang="el-GR" sz="2000" dirty="0" smtClean="0"/>
              <a:t>κινήσεων.</a:t>
            </a:r>
          </a:p>
          <a:p>
            <a:pPr lvl="1">
              <a:defRPr/>
            </a:pPr>
            <a:r>
              <a:rPr lang="el-GR" sz="2000" dirty="0" smtClean="0"/>
              <a:t>έννοια </a:t>
            </a:r>
            <a:r>
              <a:rPr lang="el-GR" sz="2000" dirty="0"/>
              <a:t>της λογικής του χειρισμού για την εκπλήρωση ενός έργου ή την επίτευξη ενός στόχου. </a:t>
            </a:r>
            <a:endParaRPr lang="el-GR" sz="2000" dirty="0" smtClean="0"/>
          </a:p>
          <a:p>
            <a:pPr lvl="1">
              <a:defRPr/>
            </a:pPr>
            <a:r>
              <a:rPr lang="el-GR" sz="2000" dirty="0"/>
              <a:t>ο</a:t>
            </a:r>
            <a:r>
              <a:rPr lang="el-GR" sz="2000" dirty="0" smtClean="0"/>
              <a:t> </a:t>
            </a:r>
            <a:r>
              <a:rPr lang="el-GR" sz="2000" dirty="0"/>
              <a:t>χειρισμός επιτρέπει </a:t>
            </a:r>
            <a:r>
              <a:rPr lang="el-GR" sz="2000" dirty="0" smtClean="0"/>
              <a:t>την </a:t>
            </a:r>
            <a:r>
              <a:rPr lang="el-GR" sz="2000" dirty="0"/>
              <a:t>εξερεύνηση του χώρου με τη διαμεσολάβηση του ρομπότ. </a:t>
            </a:r>
            <a:endParaRPr lang="el-GR" dirty="0" smtClean="0"/>
          </a:p>
          <a:p>
            <a:pPr marL="596900" indent="-514350">
              <a:buFont typeface="+mj-lt"/>
              <a:buAutoNum type="arabicPeriod"/>
              <a:defRPr/>
            </a:pPr>
            <a:r>
              <a:rPr lang="el-GR" sz="2800" b="1" i="1" dirty="0"/>
              <a:t>κατασκευή ενός ρομπότ </a:t>
            </a:r>
            <a:endParaRPr lang="el-GR" sz="2800" b="1" i="1" dirty="0" smtClean="0"/>
          </a:p>
          <a:p>
            <a:pPr marL="871538" lvl="1" indent="-514350">
              <a:defRPr/>
            </a:pPr>
            <a:r>
              <a:rPr lang="el-GR" sz="2000" dirty="0"/>
              <a:t>Μ</a:t>
            </a:r>
            <a:r>
              <a:rPr lang="el-GR" sz="2000" dirty="0" smtClean="0"/>
              <a:t>ετάδοση </a:t>
            </a:r>
            <a:r>
              <a:rPr lang="el-GR" sz="2000" dirty="0"/>
              <a:t>και </a:t>
            </a:r>
            <a:r>
              <a:rPr lang="el-GR" sz="2000" dirty="0" smtClean="0"/>
              <a:t>μετασχηματισμός </a:t>
            </a:r>
            <a:r>
              <a:rPr lang="el-GR" sz="2000" dirty="0"/>
              <a:t>των κινήσεων. </a:t>
            </a:r>
            <a:endParaRPr lang="el-GR" sz="2000" dirty="0" smtClean="0"/>
          </a:p>
          <a:p>
            <a:pPr marL="871538" lvl="1" indent="-514350">
              <a:defRPr/>
            </a:pPr>
            <a:r>
              <a:rPr lang="el-GR" sz="2000" dirty="0"/>
              <a:t>Τ</a:t>
            </a:r>
            <a:r>
              <a:rPr lang="el-GR" sz="2000" dirty="0" smtClean="0"/>
              <a:t>ο </a:t>
            </a:r>
            <a:r>
              <a:rPr lang="el-GR" sz="2000" dirty="0"/>
              <a:t>παιδί αναπαράγει </a:t>
            </a:r>
            <a:r>
              <a:rPr lang="el-GR" sz="2000" dirty="0" smtClean="0"/>
              <a:t>ένα </a:t>
            </a:r>
            <a:r>
              <a:rPr lang="el-GR" sz="2000" dirty="0"/>
              <a:t>δοσμένο μηχανισμό ή ανακαλύπτει ένα άλλο για να πραγματοποιήσει μια δεδομένη κίνηση. </a:t>
            </a:r>
            <a:endParaRPr lang="el-GR" sz="2000" dirty="0" smtClean="0"/>
          </a:p>
          <a:p>
            <a:pPr marL="871538" lvl="1" indent="-514350">
              <a:defRPr/>
            </a:pPr>
            <a:r>
              <a:rPr lang="el-GR" sz="2000" dirty="0" err="1" smtClean="0"/>
              <a:t>Mπορεί</a:t>
            </a:r>
            <a:r>
              <a:rPr lang="el-GR" sz="2000" dirty="0" smtClean="0"/>
              <a:t> να </a:t>
            </a:r>
            <a:r>
              <a:rPr lang="el-GR" sz="2000" dirty="0"/>
              <a:t>εξερευνήσει τις δυνατότητες του προσεταιρισμού των συνθετικών στοιχείων, να συγκεντρώσει και να ανακαλύψει τους νόμους που τα διέπουν. </a:t>
            </a:r>
          </a:p>
        </p:txBody>
      </p:sp>
      <p:sp>
        <p:nvSpPr>
          <p:cNvPr id="28676"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0FBBCF0-493E-4BB2-9E21-471F9F79FCFF}" type="slidenum">
              <a:rPr lang="en-US" altLang="el-GR" sz="1200" smtClean="0">
                <a:solidFill>
                  <a:srgbClr val="B5A788"/>
                </a:solidFill>
              </a:rPr>
              <a:pPr>
                <a:spcBef>
                  <a:spcPct val="0"/>
                </a:spcBef>
                <a:buClrTx/>
                <a:buSzTx/>
                <a:buFontTx/>
                <a:buNone/>
              </a:pPr>
              <a:t>14</a:t>
            </a:fld>
            <a:endParaRPr lang="en-US" altLang="el-GR" sz="1200" smtClean="0">
              <a:solidFill>
                <a:srgbClr val="B5A788"/>
              </a:solidFill>
            </a:endParaRPr>
          </a:p>
        </p:txBody>
      </p:sp>
    </p:spTree>
    <p:extLst>
      <p:ext uri="{BB962C8B-B14F-4D97-AF65-F5344CB8AC3E}">
        <p14:creationId xmlns:p14="http://schemas.microsoft.com/office/powerpoint/2010/main" val="102988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Παιδαγωγικοί σκοποί</a:t>
            </a:r>
            <a:endParaRPr lang="el-GR" dirty="0"/>
          </a:p>
        </p:txBody>
      </p:sp>
      <p:sp>
        <p:nvSpPr>
          <p:cNvPr id="29699" name="Θέση περιεχομένου 2"/>
          <p:cNvSpPr>
            <a:spLocks noGrp="1"/>
          </p:cNvSpPr>
          <p:nvPr>
            <p:ph idx="1"/>
          </p:nvPr>
        </p:nvSpPr>
        <p:spPr/>
        <p:txBody>
          <a:bodyPr/>
          <a:lstStyle/>
          <a:p>
            <a:r>
              <a:rPr lang="el-GR" altLang="el-GR" sz="2400" smtClean="0"/>
              <a:t>Eξερεύνηση του χώρου «από απόσταση», χωρίς παρέμβαση του σώματος.</a:t>
            </a:r>
          </a:p>
          <a:p>
            <a:r>
              <a:rPr lang="el-GR" altLang="el-GR" sz="2400" smtClean="0"/>
              <a:t>Aκριβή και λογική γλώσσα εντολών, μέσω μιας κωδικοποίησης.</a:t>
            </a:r>
          </a:p>
          <a:p>
            <a:r>
              <a:rPr lang="el-GR" altLang="el-GR" sz="2400" smtClean="0"/>
              <a:t>Πρόβλεψη των πράξεων.</a:t>
            </a:r>
          </a:p>
          <a:p>
            <a:r>
              <a:rPr lang="el-GR" altLang="el-GR" sz="2400" smtClean="0"/>
              <a:t>Aλγοριθμική οικοδόμηση των διαδρομών.</a:t>
            </a:r>
          </a:p>
          <a:p>
            <a:r>
              <a:rPr lang="el-GR" altLang="el-GR" sz="2400" smtClean="0"/>
              <a:t>Kοινωνικοποίηση γύρω από ένα συλλογικό και παρωθητικό αντικείμενο.</a:t>
            </a:r>
          </a:p>
          <a:p>
            <a:r>
              <a:rPr lang="el-GR" altLang="el-GR" sz="2400" smtClean="0"/>
              <a:t>Πιθανή διαισθητική συνειδητοποίηση σύνθετων φαινομένων όπως η σχέση ανάμεσα στην ταχύτητα, το χρόνο και τη μετακίνηση. </a:t>
            </a:r>
          </a:p>
          <a:p>
            <a:endParaRPr lang="el-GR" altLang="el-GR" sz="2400" smtClean="0"/>
          </a:p>
        </p:txBody>
      </p:sp>
      <p:sp>
        <p:nvSpPr>
          <p:cNvPr id="29700"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62A2B55-5C24-4CA5-B690-8D8F5BCC3C16}" type="slidenum">
              <a:rPr lang="en-US" altLang="el-GR" sz="1200" smtClean="0">
                <a:solidFill>
                  <a:srgbClr val="B5A788"/>
                </a:solidFill>
              </a:rPr>
              <a:pPr>
                <a:spcBef>
                  <a:spcPct val="0"/>
                </a:spcBef>
                <a:buClrTx/>
                <a:buSzTx/>
                <a:buFontTx/>
                <a:buNone/>
              </a:pPr>
              <a:t>15</a:t>
            </a:fld>
            <a:endParaRPr lang="en-US" altLang="el-GR" sz="1200" smtClean="0">
              <a:solidFill>
                <a:srgbClr val="B5A788"/>
              </a:solidFill>
            </a:endParaRPr>
          </a:p>
        </p:txBody>
      </p:sp>
    </p:spTree>
    <p:extLst>
      <p:ext uri="{BB962C8B-B14F-4D97-AF65-F5344CB8AC3E}">
        <p14:creationId xmlns:p14="http://schemas.microsoft.com/office/powerpoint/2010/main" val="810317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2988" y="198438"/>
            <a:ext cx="7921625" cy="1143000"/>
          </a:xfrm>
        </p:spPr>
        <p:txBody>
          <a:bodyPr/>
          <a:lstStyle/>
          <a:p>
            <a:pPr>
              <a:defRPr/>
            </a:pPr>
            <a:r>
              <a:rPr lang="el-GR" b="1" dirty="0" smtClean="0"/>
              <a:t>Ρομποτική στην εκπαίδευση</a:t>
            </a:r>
            <a:endParaRPr lang="el-GR" b="1" dirty="0"/>
          </a:p>
        </p:txBody>
      </p:sp>
      <p:sp>
        <p:nvSpPr>
          <p:cNvPr id="30723"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0330704-6C77-4FB0-BA19-142F9704A21B}" type="slidenum">
              <a:rPr lang="en-US" altLang="el-GR" sz="1200" smtClean="0">
                <a:solidFill>
                  <a:srgbClr val="B5A788"/>
                </a:solidFill>
              </a:rPr>
              <a:pPr>
                <a:spcBef>
                  <a:spcPct val="0"/>
                </a:spcBef>
                <a:buClrTx/>
                <a:buSzTx/>
                <a:buFontTx/>
                <a:buNone/>
              </a:pPr>
              <a:t>16</a:t>
            </a:fld>
            <a:endParaRPr lang="en-US" altLang="el-GR" sz="1200" smtClean="0">
              <a:solidFill>
                <a:srgbClr val="B5A788"/>
              </a:solidFill>
            </a:endParaRP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063625"/>
            <a:ext cx="8721725"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Τίτλος 1"/>
          <p:cNvSpPr txBox="1">
            <a:spLocks/>
          </p:cNvSpPr>
          <p:nvPr/>
        </p:nvSpPr>
        <p:spPr>
          <a:xfrm>
            <a:off x="1209675" y="3570288"/>
            <a:ext cx="7921625" cy="571500"/>
          </a:xfrm>
          <a:prstGeom prst="rect">
            <a:avLst/>
          </a:prstGeom>
        </p:spPr>
        <p:txBody>
          <a:bodyPr anchor="ctr">
            <a:normAutofit fontScale="97500"/>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defRPr/>
            </a:pPr>
            <a:endParaRPr lang="el-GR" sz="1100" b="1" dirty="0"/>
          </a:p>
        </p:txBody>
      </p:sp>
      <p:sp>
        <p:nvSpPr>
          <p:cNvPr id="7" name="Τίτλος 1"/>
          <p:cNvSpPr txBox="1">
            <a:spLocks/>
          </p:cNvSpPr>
          <p:nvPr/>
        </p:nvSpPr>
        <p:spPr>
          <a:xfrm>
            <a:off x="1031875" y="2382838"/>
            <a:ext cx="7920038" cy="571500"/>
          </a:xfrm>
          <a:prstGeom prst="rect">
            <a:avLst/>
          </a:prstGeom>
        </p:spPr>
        <p:txBody>
          <a:bodyPr anchor="ctr">
            <a:normAutofit fontScale="97500"/>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defRPr/>
            </a:pPr>
            <a:endParaRPr lang="el-GR" sz="1100" b="1" dirty="0"/>
          </a:p>
        </p:txBody>
      </p:sp>
      <p:sp>
        <p:nvSpPr>
          <p:cNvPr id="8" name="Τίτλος 1"/>
          <p:cNvSpPr txBox="1">
            <a:spLocks/>
          </p:cNvSpPr>
          <p:nvPr/>
        </p:nvSpPr>
        <p:spPr>
          <a:xfrm>
            <a:off x="1014413" y="6264275"/>
            <a:ext cx="2581275" cy="571500"/>
          </a:xfrm>
          <a:prstGeom prst="rect">
            <a:avLst/>
          </a:prstGeom>
        </p:spPr>
        <p:txBody>
          <a:bodyPr anchor="ctr">
            <a:normAutofit fontScale="97500"/>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defRPr/>
            </a:pPr>
            <a:r>
              <a:rPr lang="el-GR" sz="1200" b="1" dirty="0" smtClean="0">
                <a:effectLst/>
                <a:latin typeface="Calibri" pitchFamily="34" charset="0"/>
                <a:cs typeface="Calibri" pitchFamily="34" charset="0"/>
              </a:rPr>
              <a:t>(</a:t>
            </a:r>
            <a:r>
              <a:rPr lang="en-US" sz="1200" b="1" dirty="0" err="1" smtClean="0">
                <a:effectLst/>
                <a:latin typeface="Calibri" pitchFamily="34" charset="0"/>
                <a:cs typeface="Calibri" pitchFamily="34" charset="0"/>
              </a:rPr>
              <a:t>Kabátová</a:t>
            </a:r>
            <a:r>
              <a:rPr lang="el-GR" sz="1200" b="1" dirty="0" smtClean="0">
                <a:effectLst/>
                <a:latin typeface="Calibri" pitchFamily="34" charset="0"/>
                <a:cs typeface="Calibri" pitchFamily="34" charset="0"/>
              </a:rPr>
              <a:t> </a:t>
            </a:r>
            <a:r>
              <a:rPr lang="el-GR" sz="1200" b="1" dirty="0">
                <a:effectLst/>
                <a:latin typeface="Calibri" pitchFamily="34" charset="0"/>
                <a:cs typeface="Calibri" pitchFamily="34" charset="0"/>
              </a:rPr>
              <a:t>&amp;</a:t>
            </a:r>
            <a:r>
              <a:rPr lang="en-US" sz="1200" b="1" dirty="0">
                <a:effectLst/>
                <a:latin typeface="Calibri" pitchFamily="34" charset="0"/>
                <a:cs typeface="Calibri" pitchFamily="34" charset="0"/>
              </a:rPr>
              <a:t> </a:t>
            </a:r>
            <a:r>
              <a:rPr lang="en-US" sz="1200" b="1" dirty="0" err="1" smtClean="0">
                <a:effectLst/>
                <a:latin typeface="Calibri" pitchFamily="34" charset="0"/>
                <a:cs typeface="Calibri" pitchFamily="34" charset="0"/>
              </a:rPr>
              <a:t>Pekárová</a:t>
            </a:r>
            <a:r>
              <a:rPr lang="el-GR" sz="1200" b="1" dirty="0" smtClean="0">
                <a:effectLst/>
                <a:latin typeface="Calibri" pitchFamily="34" charset="0"/>
                <a:cs typeface="Calibri" pitchFamily="34" charset="0"/>
              </a:rPr>
              <a:t>, 2010)</a:t>
            </a:r>
            <a:endParaRPr lang="el-GR" sz="1200" b="1" dirty="0">
              <a:effectLst/>
            </a:endParaRPr>
          </a:p>
        </p:txBody>
      </p:sp>
      <p:sp>
        <p:nvSpPr>
          <p:cNvPr id="5" name="Στρογγυλεμένο ορθογώνιο 4"/>
          <p:cNvSpPr/>
          <p:nvPr/>
        </p:nvSpPr>
        <p:spPr>
          <a:xfrm>
            <a:off x="3681413" y="3235325"/>
            <a:ext cx="2022475" cy="995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b="1" dirty="0">
                <a:solidFill>
                  <a:srgbClr val="FF0000"/>
                </a:solidFill>
              </a:rPr>
              <a:t>Η εκπαιδευτική ρομποτική   αναπτύσσει </a:t>
            </a:r>
          </a:p>
        </p:txBody>
      </p:sp>
      <p:sp>
        <p:nvSpPr>
          <p:cNvPr id="10" name="Στρογγυλεμένο ορθογώνιο 9"/>
          <p:cNvSpPr/>
          <p:nvPr/>
        </p:nvSpPr>
        <p:spPr>
          <a:xfrm>
            <a:off x="2882900" y="4652963"/>
            <a:ext cx="1465263" cy="6477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b="1" dirty="0">
                <a:solidFill>
                  <a:srgbClr val="FF0000"/>
                </a:solidFill>
              </a:rPr>
              <a:t>Κοινωνικές δεξιότητες</a:t>
            </a:r>
          </a:p>
        </p:txBody>
      </p:sp>
      <p:sp>
        <p:nvSpPr>
          <p:cNvPr id="12" name="Στρογγυλεμένο ορθογώνιο 11"/>
          <p:cNvSpPr/>
          <p:nvPr/>
        </p:nvSpPr>
        <p:spPr>
          <a:xfrm>
            <a:off x="5297488" y="4794250"/>
            <a:ext cx="1370012" cy="6477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1400" b="1" dirty="0">
                <a:solidFill>
                  <a:srgbClr val="FF0000"/>
                </a:solidFill>
              </a:rPr>
              <a:t>Επίλυση προβλήματος</a:t>
            </a:r>
          </a:p>
        </p:txBody>
      </p:sp>
      <p:sp>
        <p:nvSpPr>
          <p:cNvPr id="13" name="Στρογγυλεμένο ορθογώνιο 12"/>
          <p:cNvSpPr/>
          <p:nvPr/>
        </p:nvSpPr>
        <p:spPr>
          <a:xfrm>
            <a:off x="5297488" y="2149475"/>
            <a:ext cx="963612" cy="52546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b="1" dirty="0">
                <a:solidFill>
                  <a:srgbClr val="FF0000"/>
                </a:solidFill>
              </a:rPr>
              <a:t>Σκέψη</a:t>
            </a:r>
            <a:endParaRPr lang="el-GR" sz="1400" b="1" dirty="0">
              <a:solidFill>
                <a:srgbClr val="FF0000"/>
              </a:solidFill>
            </a:endParaRPr>
          </a:p>
        </p:txBody>
      </p:sp>
      <p:sp>
        <p:nvSpPr>
          <p:cNvPr id="14" name="Στρογγυλεμένο ορθογώνιο 13"/>
          <p:cNvSpPr/>
          <p:nvPr/>
        </p:nvSpPr>
        <p:spPr>
          <a:xfrm>
            <a:off x="2763838" y="2101850"/>
            <a:ext cx="1282700" cy="81121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1400" b="1" dirty="0">
                <a:solidFill>
                  <a:srgbClr val="FF0000"/>
                </a:solidFill>
              </a:rPr>
              <a:t>Κατασκευή ρομπότ σημαίνει</a:t>
            </a:r>
          </a:p>
        </p:txBody>
      </p:sp>
      <p:sp>
        <p:nvSpPr>
          <p:cNvPr id="15" name="Στρογγυλεμένο ορθογώνιο 14"/>
          <p:cNvSpPr/>
          <p:nvPr/>
        </p:nvSpPr>
        <p:spPr>
          <a:xfrm>
            <a:off x="550863" y="1366838"/>
            <a:ext cx="1938337" cy="197326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hangingPunct="1">
              <a:buFont typeface="Arial" pitchFamily="34" charset="0"/>
              <a:buChar char="•"/>
              <a:defRPr/>
            </a:pPr>
            <a:r>
              <a:rPr lang="el-GR" sz="1200" b="1" dirty="0">
                <a:solidFill>
                  <a:srgbClr val="002060"/>
                </a:solidFill>
              </a:rPr>
              <a:t>να σχεδιάζω</a:t>
            </a:r>
          </a:p>
          <a:p>
            <a:pPr marL="742950" lvl="1" indent="-285750" eaLnBrk="1" hangingPunct="1">
              <a:buFont typeface="Arial" pitchFamily="34" charset="0"/>
              <a:buChar char="•"/>
              <a:defRPr/>
            </a:pPr>
            <a:r>
              <a:rPr lang="el-GR" sz="1200" dirty="0">
                <a:solidFill>
                  <a:srgbClr val="002060"/>
                </a:solidFill>
              </a:rPr>
              <a:t>κατασκευή</a:t>
            </a:r>
          </a:p>
          <a:p>
            <a:pPr marL="742950" lvl="1" indent="-285750" eaLnBrk="1" hangingPunct="1">
              <a:buFont typeface="Arial" pitchFamily="34" charset="0"/>
              <a:buChar char="•"/>
              <a:defRPr/>
            </a:pPr>
            <a:r>
              <a:rPr lang="el-GR" sz="1200" dirty="0">
                <a:solidFill>
                  <a:srgbClr val="002060"/>
                </a:solidFill>
              </a:rPr>
              <a:t>μηχανική</a:t>
            </a:r>
          </a:p>
          <a:p>
            <a:pPr marL="742950" lvl="1" indent="-285750" eaLnBrk="1" hangingPunct="1">
              <a:buFont typeface="Arial" pitchFamily="34" charset="0"/>
              <a:buChar char="•"/>
              <a:defRPr/>
            </a:pPr>
            <a:r>
              <a:rPr lang="el-GR" sz="1200" dirty="0">
                <a:solidFill>
                  <a:srgbClr val="002060"/>
                </a:solidFill>
              </a:rPr>
              <a:t>τέχνη</a:t>
            </a:r>
          </a:p>
          <a:p>
            <a:pPr marL="285750" indent="-285750" eaLnBrk="1" hangingPunct="1">
              <a:buFont typeface="Arial" pitchFamily="34" charset="0"/>
              <a:buChar char="•"/>
              <a:defRPr/>
            </a:pPr>
            <a:r>
              <a:rPr lang="el-GR" sz="1200" b="1" dirty="0">
                <a:solidFill>
                  <a:srgbClr val="002060"/>
                </a:solidFill>
              </a:rPr>
              <a:t>να προγραμματίζω</a:t>
            </a:r>
          </a:p>
          <a:p>
            <a:pPr marL="742950" lvl="1" indent="-285750" eaLnBrk="1" hangingPunct="1">
              <a:buFont typeface="Arial" pitchFamily="34" charset="0"/>
              <a:buChar char="•"/>
              <a:defRPr/>
            </a:pPr>
            <a:r>
              <a:rPr lang="el-GR" sz="1200" dirty="0">
                <a:solidFill>
                  <a:srgbClr val="002060"/>
                </a:solidFill>
              </a:rPr>
              <a:t>δημιουργία αλγόριθμου</a:t>
            </a:r>
          </a:p>
          <a:p>
            <a:pPr marL="285750" indent="-285750" eaLnBrk="1" hangingPunct="1">
              <a:buFont typeface="Arial" pitchFamily="34" charset="0"/>
              <a:buChar char="•"/>
              <a:defRPr/>
            </a:pPr>
            <a:r>
              <a:rPr lang="el-GR" sz="1200" b="1" dirty="0">
                <a:solidFill>
                  <a:srgbClr val="002060"/>
                </a:solidFill>
              </a:rPr>
              <a:t>να δοκιμάζω</a:t>
            </a:r>
          </a:p>
          <a:p>
            <a:pPr marL="285750" indent="-285750" eaLnBrk="1" hangingPunct="1">
              <a:buFont typeface="Arial" pitchFamily="34" charset="0"/>
              <a:buChar char="•"/>
              <a:defRPr/>
            </a:pPr>
            <a:r>
              <a:rPr lang="el-GR" sz="1200" b="1" dirty="0">
                <a:solidFill>
                  <a:srgbClr val="002060"/>
                </a:solidFill>
              </a:rPr>
              <a:t>να επανασχεδιάζω</a:t>
            </a:r>
          </a:p>
        </p:txBody>
      </p:sp>
      <p:sp>
        <p:nvSpPr>
          <p:cNvPr id="17" name="Στρογγυλεμένο ορθογώνιο 16"/>
          <p:cNvSpPr/>
          <p:nvPr/>
        </p:nvSpPr>
        <p:spPr>
          <a:xfrm>
            <a:off x="6513513" y="1293813"/>
            <a:ext cx="1709737" cy="20002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hangingPunct="1">
              <a:buFont typeface="Arial" pitchFamily="34" charset="0"/>
              <a:buChar char="•"/>
              <a:defRPr/>
            </a:pPr>
            <a:r>
              <a:rPr lang="el-GR" sz="1200" b="1" dirty="0">
                <a:solidFill>
                  <a:srgbClr val="002060"/>
                </a:solidFill>
              </a:rPr>
              <a:t>πλαισιωμένη</a:t>
            </a:r>
          </a:p>
          <a:p>
            <a:pPr marL="285750" indent="-285750" eaLnBrk="1" hangingPunct="1">
              <a:buFont typeface="Arial" pitchFamily="34" charset="0"/>
              <a:buChar char="•"/>
              <a:defRPr/>
            </a:pPr>
            <a:r>
              <a:rPr lang="el-GR" sz="1200" b="1" dirty="0">
                <a:solidFill>
                  <a:srgbClr val="002060"/>
                </a:solidFill>
              </a:rPr>
              <a:t>ακρίβεια</a:t>
            </a:r>
          </a:p>
          <a:p>
            <a:pPr marL="285750" indent="-285750" eaLnBrk="1" hangingPunct="1">
              <a:buFont typeface="Arial" pitchFamily="34" charset="0"/>
              <a:buChar char="•"/>
              <a:defRPr/>
            </a:pPr>
            <a:r>
              <a:rPr lang="el-GR" sz="1200" b="1" dirty="0" err="1">
                <a:solidFill>
                  <a:srgbClr val="002060"/>
                </a:solidFill>
              </a:rPr>
              <a:t>οπτικοποίηση</a:t>
            </a:r>
            <a:endParaRPr lang="el-GR" sz="1200" b="1" dirty="0">
              <a:solidFill>
                <a:srgbClr val="002060"/>
              </a:solidFill>
            </a:endParaRPr>
          </a:p>
          <a:p>
            <a:pPr marL="285750" indent="-285750" eaLnBrk="1" hangingPunct="1">
              <a:buFont typeface="Arial" pitchFamily="34" charset="0"/>
              <a:buChar char="•"/>
              <a:defRPr/>
            </a:pPr>
            <a:r>
              <a:rPr lang="el-GR" sz="1200" b="1" dirty="0">
                <a:solidFill>
                  <a:srgbClr val="002060"/>
                </a:solidFill>
              </a:rPr>
              <a:t>οργανώνοντας</a:t>
            </a:r>
          </a:p>
          <a:p>
            <a:pPr marL="285750" indent="-285750" eaLnBrk="1" hangingPunct="1">
              <a:buFont typeface="Arial" pitchFamily="34" charset="0"/>
              <a:buChar char="•"/>
              <a:defRPr/>
            </a:pPr>
            <a:r>
              <a:rPr lang="el-GR" sz="1200" b="1" dirty="0">
                <a:solidFill>
                  <a:srgbClr val="002060"/>
                </a:solidFill>
              </a:rPr>
              <a:t>δοκιμάζοντας</a:t>
            </a:r>
          </a:p>
          <a:p>
            <a:pPr marL="285750" indent="-285750" eaLnBrk="1" hangingPunct="1">
              <a:buFont typeface="Arial" pitchFamily="34" charset="0"/>
              <a:buChar char="•"/>
              <a:defRPr/>
            </a:pPr>
            <a:r>
              <a:rPr lang="el-GR" sz="1200" b="1" dirty="0">
                <a:solidFill>
                  <a:srgbClr val="002060"/>
                </a:solidFill>
              </a:rPr>
              <a:t>ελέγχοντας δεδομένα</a:t>
            </a:r>
          </a:p>
          <a:p>
            <a:pPr marL="285750" indent="-285750" eaLnBrk="1" hangingPunct="1">
              <a:buFont typeface="Arial" pitchFamily="34" charset="0"/>
              <a:buChar char="•"/>
              <a:defRPr/>
            </a:pPr>
            <a:r>
              <a:rPr lang="el-GR" sz="1200" b="1" dirty="0" err="1">
                <a:solidFill>
                  <a:srgbClr val="002060"/>
                </a:solidFill>
              </a:rPr>
              <a:t>μεταγνωστικές</a:t>
            </a:r>
            <a:r>
              <a:rPr lang="el-GR" sz="1200" b="1" dirty="0">
                <a:solidFill>
                  <a:srgbClr val="002060"/>
                </a:solidFill>
              </a:rPr>
              <a:t> δεξιότητες</a:t>
            </a:r>
          </a:p>
        </p:txBody>
      </p:sp>
      <p:sp>
        <p:nvSpPr>
          <p:cNvPr id="18" name="Στρογγυλεμένο ορθογώνιο 17"/>
          <p:cNvSpPr/>
          <p:nvPr/>
        </p:nvSpPr>
        <p:spPr>
          <a:xfrm>
            <a:off x="900113" y="4132263"/>
            <a:ext cx="1727200" cy="1600200"/>
          </a:xfrm>
          <a:prstGeom prst="roundRect">
            <a:avLst/>
          </a:prstGeom>
          <a:solidFill>
            <a:srgbClr val="6F4A7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hangingPunct="1">
              <a:buFont typeface="Arial" pitchFamily="34" charset="0"/>
              <a:buChar char="•"/>
              <a:defRPr/>
            </a:pPr>
            <a:r>
              <a:rPr lang="el-GR" sz="1200" b="1" dirty="0">
                <a:solidFill>
                  <a:srgbClr val="002060"/>
                </a:solidFill>
              </a:rPr>
              <a:t>συνεργασία</a:t>
            </a:r>
          </a:p>
          <a:p>
            <a:pPr marL="285750" indent="-285750" eaLnBrk="1" hangingPunct="1">
              <a:buFont typeface="Arial" pitchFamily="34" charset="0"/>
              <a:buChar char="•"/>
              <a:defRPr/>
            </a:pPr>
            <a:r>
              <a:rPr lang="el-GR" sz="1200" b="1" dirty="0">
                <a:solidFill>
                  <a:srgbClr val="002060"/>
                </a:solidFill>
              </a:rPr>
              <a:t>ομαδική εργασία</a:t>
            </a:r>
          </a:p>
          <a:p>
            <a:pPr marL="285750" indent="-285750" eaLnBrk="1" hangingPunct="1">
              <a:buFont typeface="Arial" pitchFamily="34" charset="0"/>
              <a:buChar char="•"/>
              <a:defRPr/>
            </a:pPr>
            <a:r>
              <a:rPr lang="el-GR" sz="1200" b="1" dirty="0">
                <a:solidFill>
                  <a:srgbClr val="002060"/>
                </a:solidFill>
              </a:rPr>
              <a:t>αλληλεπίδραση</a:t>
            </a:r>
          </a:p>
          <a:p>
            <a:pPr marL="285750" indent="-285750" eaLnBrk="1" hangingPunct="1">
              <a:buFont typeface="Arial" pitchFamily="34" charset="0"/>
              <a:buChar char="•"/>
              <a:defRPr/>
            </a:pPr>
            <a:r>
              <a:rPr lang="el-GR" sz="1200" b="1" dirty="0">
                <a:solidFill>
                  <a:srgbClr val="002060"/>
                </a:solidFill>
              </a:rPr>
              <a:t>αυτοπεποίθηση</a:t>
            </a:r>
          </a:p>
          <a:p>
            <a:pPr marL="285750" indent="-285750" eaLnBrk="1" hangingPunct="1">
              <a:buFont typeface="Arial" pitchFamily="34" charset="0"/>
              <a:buChar char="•"/>
              <a:defRPr/>
            </a:pPr>
            <a:r>
              <a:rPr lang="el-GR" sz="1200" b="1" dirty="0">
                <a:solidFill>
                  <a:srgbClr val="002060"/>
                </a:solidFill>
              </a:rPr>
              <a:t>υπευθυνότητα</a:t>
            </a:r>
          </a:p>
        </p:txBody>
      </p:sp>
      <p:sp>
        <p:nvSpPr>
          <p:cNvPr id="19" name="Στρογγυλεμένο ορθογώνιο 18"/>
          <p:cNvSpPr/>
          <p:nvPr/>
        </p:nvSpPr>
        <p:spPr>
          <a:xfrm>
            <a:off x="6804025" y="3856038"/>
            <a:ext cx="2012950" cy="2309812"/>
          </a:xfrm>
          <a:prstGeom prst="roundRect">
            <a:avLst/>
          </a:prstGeom>
          <a:solidFill>
            <a:srgbClr val="A77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hangingPunct="1">
              <a:buFont typeface="Arial" pitchFamily="34" charset="0"/>
              <a:buChar char="•"/>
              <a:defRPr/>
            </a:pPr>
            <a:r>
              <a:rPr lang="el-GR" sz="1200" b="1" dirty="0" err="1">
                <a:solidFill>
                  <a:srgbClr val="002060"/>
                </a:solidFill>
              </a:rPr>
              <a:t>επαναληπτικότητα</a:t>
            </a:r>
            <a:endParaRPr lang="el-GR" sz="1200" b="1" dirty="0">
              <a:solidFill>
                <a:srgbClr val="002060"/>
              </a:solidFill>
            </a:endParaRPr>
          </a:p>
          <a:p>
            <a:pPr marL="285750" indent="-285750" eaLnBrk="1" hangingPunct="1">
              <a:buFont typeface="Arial" pitchFamily="34" charset="0"/>
              <a:buChar char="•"/>
              <a:defRPr/>
            </a:pPr>
            <a:r>
              <a:rPr lang="el-GR" sz="1200" b="1" dirty="0" err="1">
                <a:solidFill>
                  <a:srgbClr val="002060"/>
                </a:solidFill>
              </a:rPr>
              <a:t>εκσφαλμάτωση</a:t>
            </a:r>
            <a:endParaRPr lang="el-GR" sz="1200" b="1" dirty="0">
              <a:solidFill>
                <a:srgbClr val="002060"/>
              </a:solidFill>
            </a:endParaRPr>
          </a:p>
          <a:p>
            <a:pPr marL="285750" indent="-285750" eaLnBrk="1" hangingPunct="1">
              <a:buFont typeface="Arial" pitchFamily="34" charset="0"/>
              <a:buChar char="•"/>
              <a:defRPr/>
            </a:pPr>
            <a:r>
              <a:rPr lang="el-GR" sz="1200" b="1" dirty="0">
                <a:solidFill>
                  <a:srgbClr val="002060"/>
                </a:solidFill>
              </a:rPr>
              <a:t>αποσύνθεση προβλήματος</a:t>
            </a:r>
          </a:p>
          <a:p>
            <a:pPr marL="285750" indent="-285750" eaLnBrk="1" hangingPunct="1">
              <a:buFont typeface="Arial" pitchFamily="34" charset="0"/>
              <a:buChar char="•"/>
              <a:defRPr/>
            </a:pPr>
            <a:r>
              <a:rPr lang="el-GR" sz="1200" b="1" dirty="0">
                <a:solidFill>
                  <a:srgbClr val="002060"/>
                </a:solidFill>
              </a:rPr>
              <a:t>αναζήτηση αναλογιών</a:t>
            </a:r>
          </a:p>
          <a:p>
            <a:pPr marL="285750" indent="-285750" eaLnBrk="1" hangingPunct="1">
              <a:buFont typeface="Arial" pitchFamily="34" charset="0"/>
              <a:buChar char="•"/>
              <a:defRPr/>
            </a:pPr>
            <a:r>
              <a:rPr lang="el-GR" sz="1200" b="1" dirty="0">
                <a:solidFill>
                  <a:srgbClr val="002060"/>
                </a:solidFill>
              </a:rPr>
              <a:t>διαισθητική προσέγγιση</a:t>
            </a:r>
          </a:p>
          <a:p>
            <a:pPr marL="285750" indent="-285750" eaLnBrk="1" hangingPunct="1">
              <a:buFont typeface="Arial" pitchFamily="34" charset="0"/>
              <a:buChar char="•"/>
              <a:defRPr/>
            </a:pPr>
            <a:r>
              <a:rPr lang="el-GR" sz="1200" b="1" dirty="0">
                <a:solidFill>
                  <a:srgbClr val="002060"/>
                </a:solidFill>
              </a:rPr>
              <a:t>μάθηση μέσω λαθών</a:t>
            </a:r>
          </a:p>
          <a:p>
            <a:pPr marL="285750" indent="-285750" eaLnBrk="1" hangingPunct="1">
              <a:buFont typeface="Arial" pitchFamily="34" charset="0"/>
              <a:buChar char="•"/>
              <a:defRPr/>
            </a:pPr>
            <a:r>
              <a:rPr lang="el-GR" sz="1200" b="1" dirty="0">
                <a:solidFill>
                  <a:srgbClr val="002060"/>
                </a:solidFill>
              </a:rPr>
              <a:t>δοκιμή και σφάλμα</a:t>
            </a:r>
          </a:p>
        </p:txBody>
      </p:sp>
    </p:spTree>
    <p:extLst>
      <p:ext uri="{BB962C8B-B14F-4D97-AF65-F5344CB8AC3E}">
        <p14:creationId xmlns:p14="http://schemas.microsoft.com/office/powerpoint/2010/main" val="3169998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a:xfrm>
            <a:off x="152401" y="533400"/>
            <a:ext cx="8229600" cy="1471613"/>
          </a:xfrm>
        </p:spPr>
        <p:txBody>
          <a:bodyPr>
            <a:noAutofit/>
          </a:bodyPr>
          <a:lstStyle/>
          <a:p>
            <a:pPr algn="ctr" eaLnBrk="1" fontAlgn="auto" hangingPunct="1">
              <a:spcAft>
                <a:spcPts val="0"/>
              </a:spcAft>
              <a:defRPr/>
            </a:pPr>
            <a:r>
              <a:rPr lang="el-GR" sz="4000" dirty="0" smtClean="0">
                <a:effectLst/>
              </a:rPr>
              <a:t> </a:t>
            </a:r>
            <a:r>
              <a:rPr lang="el-GR" sz="4000" dirty="0" smtClean="0">
                <a:effectLst/>
              </a:rPr>
              <a:t>Προγραμματιζόμενα Παιγνίδια τύπου </a:t>
            </a:r>
            <a:r>
              <a:rPr lang="en-US" sz="4000" dirty="0" smtClean="0">
                <a:effectLst/>
              </a:rPr>
              <a:t>Logo </a:t>
            </a:r>
            <a:r>
              <a:rPr lang="el-GR" sz="4000" dirty="0" smtClean="0">
                <a:effectLst/>
              </a:rPr>
              <a:t>(</a:t>
            </a:r>
            <a:r>
              <a:rPr lang="en-US" sz="4000" dirty="0" smtClean="0">
                <a:effectLst/>
              </a:rPr>
              <a:t>Bee-Bot &amp; Pro-Bot</a:t>
            </a:r>
            <a:r>
              <a:rPr lang="el-GR" sz="4000" dirty="0" smtClean="0">
                <a:effectLst/>
              </a:rPr>
              <a:t>)</a:t>
            </a:r>
            <a:endParaRPr lang="en-GB" sz="4000" dirty="0">
              <a:solidFill>
                <a:schemeClr val="tx2">
                  <a:satMod val="130000"/>
                </a:schemeClr>
              </a:solidFill>
              <a:latin typeface="Tahoma Greek" charset="-95"/>
            </a:endParaRPr>
          </a:p>
        </p:txBody>
      </p:sp>
      <p:sp>
        <p:nvSpPr>
          <p:cNvPr id="31747" name="Rectangle 1027"/>
          <p:cNvSpPr>
            <a:spLocks noGrp="1" noChangeArrowheads="1"/>
          </p:cNvSpPr>
          <p:nvPr>
            <p:ph type="subTitle" idx="1"/>
          </p:nvPr>
        </p:nvSpPr>
        <p:spPr>
          <a:xfrm>
            <a:off x="533400" y="2209800"/>
            <a:ext cx="8305800" cy="3143250"/>
          </a:xfrm>
        </p:spPr>
        <p:txBody>
          <a:bodyPr>
            <a:normAutofit fontScale="92500"/>
          </a:bodyPr>
          <a:lstStyle/>
          <a:p>
            <a:pPr marL="1028700" lvl="1" indent="-571500" algn="l" eaLnBrk="1" hangingPunct="1">
              <a:lnSpc>
                <a:spcPct val="90000"/>
              </a:lnSpc>
              <a:buFont typeface="Arial" panose="020B0604020202020204" pitchFamily="34" charset="0"/>
              <a:buChar char="•"/>
            </a:pPr>
            <a:r>
              <a:rPr lang="el-GR" altLang="el-GR" sz="3600" dirty="0" smtClean="0">
                <a:solidFill>
                  <a:schemeClr val="tx1"/>
                </a:solidFill>
              </a:rPr>
              <a:t>Παιδαγωγικό ρεύμα της </a:t>
            </a:r>
            <a:r>
              <a:rPr lang="en-US" altLang="el-GR" sz="3600" dirty="0" smtClean="0">
                <a:solidFill>
                  <a:schemeClr val="tx1"/>
                </a:solidFill>
              </a:rPr>
              <a:t>Logo</a:t>
            </a:r>
            <a:r>
              <a:rPr lang="el-GR" altLang="el-GR" sz="3600" dirty="0" smtClean="0">
                <a:solidFill>
                  <a:schemeClr val="tx1"/>
                </a:solidFill>
              </a:rPr>
              <a:t> </a:t>
            </a:r>
            <a:endParaRPr lang="en-GB" altLang="el-GR" sz="3600" dirty="0" smtClean="0">
              <a:solidFill>
                <a:schemeClr val="tx1"/>
              </a:solidFill>
            </a:endParaRPr>
          </a:p>
          <a:p>
            <a:pPr marL="1028700" lvl="1" indent="-571500" algn="l" eaLnBrk="1" hangingPunct="1">
              <a:lnSpc>
                <a:spcPct val="90000"/>
              </a:lnSpc>
              <a:buFont typeface="Arial" panose="020B0604020202020204" pitchFamily="34" charset="0"/>
              <a:buChar char="•"/>
            </a:pPr>
            <a:r>
              <a:rPr lang="en-US" altLang="el-GR" sz="3600" dirty="0" smtClean="0">
                <a:solidFill>
                  <a:schemeClr val="tx1"/>
                </a:solidFill>
              </a:rPr>
              <a:t>Robot </a:t>
            </a:r>
            <a:r>
              <a:rPr lang="el-GR" altLang="el-GR" sz="3600" dirty="0" smtClean="0">
                <a:solidFill>
                  <a:schemeClr val="tx1"/>
                </a:solidFill>
              </a:rPr>
              <a:t>δαπέδου </a:t>
            </a:r>
          </a:p>
          <a:p>
            <a:pPr marL="1028700" lvl="1" indent="-571500" algn="l" eaLnBrk="1" hangingPunct="1">
              <a:lnSpc>
                <a:spcPct val="90000"/>
              </a:lnSpc>
              <a:buFont typeface="Arial" panose="020B0604020202020204" pitchFamily="34" charset="0"/>
              <a:buChar char="•"/>
            </a:pPr>
            <a:r>
              <a:rPr lang="el-GR" altLang="el-GR" sz="3600" dirty="0" smtClean="0">
                <a:solidFill>
                  <a:schemeClr val="tx1"/>
                </a:solidFill>
              </a:rPr>
              <a:t>Ο μαθητής προγραμματίζει το παιγνίδι</a:t>
            </a:r>
            <a:endParaRPr lang="en-US" altLang="el-GR" sz="3600" dirty="0" smtClean="0">
              <a:solidFill>
                <a:schemeClr val="tx1"/>
              </a:solidFill>
            </a:endParaRPr>
          </a:p>
          <a:p>
            <a:pPr marL="1028700" lvl="1" indent="-571500" algn="l" eaLnBrk="1" hangingPunct="1">
              <a:lnSpc>
                <a:spcPct val="90000"/>
              </a:lnSpc>
              <a:buFont typeface="Arial" panose="020B0604020202020204" pitchFamily="34" charset="0"/>
              <a:buChar char="•"/>
            </a:pPr>
            <a:r>
              <a:rPr lang="el-GR" altLang="el-GR" sz="3600" dirty="0" smtClean="0">
                <a:solidFill>
                  <a:schemeClr val="tx1"/>
                </a:solidFill>
              </a:rPr>
              <a:t>Ο υλικός μικρόκοσμος</a:t>
            </a:r>
          </a:p>
          <a:p>
            <a:pPr marL="1028700" lvl="1" indent="-571500" algn="l" eaLnBrk="1" hangingPunct="1">
              <a:lnSpc>
                <a:spcPct val="90000"/>
              </a:lnSpc>
              <a:buFont typeface="Arial" panose="020B0604020202020204" pitchFamily="34" charset="0"/>
              <a:buChar char="•"/>
            </a:pPr>
            <a:r>
              <a:rPr lang="el-GR" altLang="el-GR" sz="3600" dirty="0" smtClean="0">
                <a:solidFill>
                  <a:schemeClr val="tx1"/>
                </a:solidFill>
              </a:rPr>
              <a:t>Ο εννοιολογικός μικρόκοσμος </a:t>
            </a:r>
            <a:endParaRPr lang="en-US" altLang="el-GR" sz="3600" dirty="0" smtClean="0">
              <a:solidFill>
                <a:schemeClr val="tx1"/>
              </a:solidFill>
            </a:endParaRPr>
          </a:p>
        </p:txBody>
      </p:sp>
    </p:spTree>
    <p:extLst>
      <p:ext uri="{BB962C8B-B14F-4D97-AF65-F5344CB8AC3E}">
        <p14:creationId xmlns:p14="http://schemas.microsoft.com/office/powerpoint/2010/main" val="3516417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Το </a:t>
            </a:r>
            <a:r>
              <a:rPr lang="en-US" dirty="0" smtClean="0"/>
              <a:t>Bee-Bot </a:t>
            </a:r>
            <a:r>
              <a:rPr lang="el-GR" dirty="0" smtClean="0"/>
              <a:t>με μια ματιά </a:t>
            </a:r>
            <a:endParaRPr lang="el-GR" dirty="0"/>
          </a:p>
        </p:txBody>
      </p:sp>
      <p:sp>
        <p:nvSpPr>
          <p:cNvPr id="33796"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2A4A27E-98A1-4D52-9CE3-736EACA05DA6}" type="slidenum">
              <a:rPr lang="en-US" altLang="el-GR" sz="1200" smtClean="0">
                <a:solidFill>
                  <a:srgbClr val="B5A788"/>
                </a:solidFill>
              </a:rPr>
              <a:pPr>
                <a:spcBef>
                  <a:spcPct val="0"/>
                </a:spcBef>
                <a:buClrTx/>
                <a:buSzTx/>
                <a:buFontTx/>
                <a:buNone/>
              </a:pPr>
              <a:t>18</a:t>
            </a:fld>
            <a:endParaRPr lang="en-US" altLang="el-GR" sz="1200" smtClean="0">
              <a:solidFill>
                <a:srgbClr val="B5A788"/>
              </a:solidFill>
            </a:endParaRP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85725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599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n-US" dirty="0" smtClean="0"/>
              <a:t>T</a:t>
            </a:r>
            <a:r>
              <a:rPr lang="el-GR" dirty="0" smtClean="0"/>
              <a:t>ι είναι το προγραμματιζόμενο παιχνίδι </a:t>
            </a:r>
            <a:r>
              <a:rPr lang="en-US" dirty="0" smtClean="0"/>
              <a:t>Bee</a:t>
            </a:r>
            <a:r>
              <a:rPr lang="el-GR" dirty="0" smtClean="0"/>
              <a:t>-</a:t>
            </a:r>
            <a:r>
              <a:rPr lang="en-US" dirty="0" smtClean="0"/>
              <a:t>Bot</a:t>
            </a:r>
            <a:r>
              <a:rPr lang="el-GR" dirty="0" smtClean="0"/>
              <a:t>; (</a:t>
            </a:r>
            <a:r>
              <a:rPr lang="el-GR" dirty="0" smtClean="0"/>
              <a:t>1/4)</a:t>
            </a:r>
            <a:endParaRPr lang="el-GR" dirty="0"/>
          </a:p>
        </p:txBody>
      </p:sp>
      <p:sp>
        <p:nvSpPr>
          <p:cNvPr id="34819"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65A7977-7A37-4554-9087-0608B7234EC7}" type="slidenum">
              <a:rPr lang="en-US" altLang="el-GR" sz="1200" smtClean="0">
                <a:solidFill>
                  <a:srgbClr val="B5A788"/>
                </a:solidFill>
              </a:rPr>
              <a:pPr>
                <a:spcBef>
                  <a:spcPct val="0"/>
                </a:spcBef>
                <a:buClrTx/>
                <a:buSzTx/>
                <a:buFontTx/>
                <a:buNone/>
              </a:pPr>
              <a:t>19</a:t>
            </a:fld>
            <a:endParaRPr lang="en-US" altLang="el-GR" sz="1200" smtClean="0">
              <a:solidFill>
                <a:srgbClr val="B5A788"/>
              </a:solidFill>
            </a:endParaRPr>
          </a:p>
        </p:txBody>
      </p:sp>
      <p:sp>
        <p:nvSpPr>
          <p:cNvPr id="34820" name="2 - Θέση περιεχομένου"/>
          <p:cNvSpPr>
            <a:spLocks noGrp="1"/>
          </p:cNvSpPr>
          <p:nvPr>
            <p:ph idx="1"/>
          </p:nvPr>
        </p:nvSpPr>
        <p:spPr>
          <a:xfrm>
            <a:off x="685800" y="1600200"/>
            <a:ext cx="8001000" cy="4525963"/>
          </a:xfrm>
        </p:spPr>
        <p:txBody>
          <a:bodyPr/>
          <a:lstStyle/>
          <a:p>
            <a:pPr algn="just"/>
            <a:r>
              <a:rPr lang="el-GR" altLang="el-GR" sz="2800" dirty="0" smtClean="0"/>
              <a:t>ένα προγραμματιζόμενο ρομπότ δαπέδου (μπαταρίες) </a:t>
            </a:r>
          </a:p>
          <a:p>
            <a:r>
              <a:rPr lang="el-GR" altLang="el-GR" sz="2800" dirty="0" smtClean="0"/>
              <a:t>βασίζεται σε αρχές προγραμματισμού της γλώσσας </a:t>
            </a:r>
            <a:r>
              <a:rPr lang="en-US" altLang="el-GR" sz="2800" dirty="0" smtClean="0"/>
              <a:t>Logo</a:t>
            </a:r>
            <a:r>
              <a:rPr lang="el-GR" altLang="el-GR" sz="2800" dirty="0" smtClean="0"/>
              <a:t> για τον έλεγχο και χειρισμό του ρομπότ από τα παιδιά</a:t>
            </a:r>
          </a:p>
          <a:p>
            <a:r>
              <a:rPr lang="el-GR" altLang="el-GR" sz="2800" dirty="0" smtClean="0"/>
              <a:t>προγραμματίζεται με ένα σύνολο από εντολές που βρίσκεται στο πάνω μέρος του   </a:t>
            </a:r>
          </a:p>
          <a:p>
            <a:r>
              <a:rPr lang="el-GR" altLang="el-GR" sz="2800" dirty="0" smtClean="0"/>
              <a:t>για την εκτέλεση μιας διαδρομής σε οργανωμένο (τετραγωνισμένο δάπεδο-</a:t>
            </a:r>
            <a:r>
              <a:rPr lang="en-US" altLang="el-GR" sz="2800" dirty="0" smtClean="0"/>
              <a:t>grid mat</a:t>
            </a:r>
            <a:r>
              <a:rPr lang="el-GR" altLang="el-GR" sz="2800" dirty="0" smtClean="0"/>
              <a:t>) ή μη δάπεδο</a:t>
            </a:r>
          </a:p>
        </p:txBody>
      </p:sp>
    </p:spTree>
    <p:extLst>
      <p:ext uri="{BB962C8B-B14F-4D97-AF65-F5344CB8AC3E}">
        <p14:creationId xmlns:p14="http://schemas.microsoft.com/office/powerpoint/2010/main" val="1732818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περιεχομένου 2"/>
          <p:cNvSpPr>
            <a:spLocks noGrp="1"/>
          </p:cNvSpPr>
          <p:nvPr>
            <p:ph idx="1"/>
          </p:nvPr>
        </p:nvSpPr>
        <p:spPr>
          <a:xfrm>
            <a:off x="914400" y="1600200"/>
            <a:ext cx="7772400" cy="4525963"/>
          </a:xfrm>
        </p:spPr>
        <p:txBody>
          <a:bodyPr/>
          <a:lstStyle/>
          <a:p>
            <a:endParaRPr lang="el-GR" altLang="el-GR" sz="2800" dirty="0" smtClean="0"/>
          </a:p>
          <a:p>
            <a:r>
              <a:rPr lang="el-GR" altLang="el-GR" sz="2800" dirty="0" smtClean="0"/>
              <a:t>δυνατότητα εισαγωγής μέχρι σαράντα (40) εντολών </a:t>
            </a:r>
          </a:p>
          <a:p>
            <a:r>
              <a:rPr lang="el-GR" altLang="el-GR" sz="2800" dirty="0" smtClean="0"/>
              <a:t>σταθερό διάνυσμα μήκους βήματος 15</a:t>
            </a:r>
            <a:r>
              <a:rPr lang="en-US" altLang="el-GR" sz="2800" dirty="0" smtClean="0"/>
              <a:t>cm</a:t>
            </a:r>
            <a:r>
              <a:rPr lang="el-GR" altLang="el-GR" sz="2800" dirty="0" smtClean="0"/>
              <a:t> χωρίς δυνατότητα τροποποίησης</a:t>
            </a:r>
          </a:p>
          <a:p>
            <a:r>
              <a:rPr lang="el-GR" altLang="el-GR" sz="2800" dirty="0" smtClean="0"/>
              <a:t>σταθερή γωνία στροφής στις 90</a:t>
            </a:r>
            <a:r>
              <a:rPr lang="en-US" altLang="el-GR" sz="2800" dirty="0" smtClean="0"/>
              <a:t>º</a:t>
            </a:r>
            <a:r>
              <a:rPr lang="el-GR" altLang="el-GR" sz="2800" dirty="0" smtClean="0"/>
              <a:t> χωρίς δυνατότητα τροποποίησης </a:t>
            </a:r>
          </a:p>
          <a:p>
            <a:endParaRPr lang="en-US" altLang="el-GR" sz="2800" dirty="0" smtClean="0"/>
          </a:p>
          <a:p>
            <a:endParaRPr lang="el-GR" altLang="el-GR" sz="2800" dirty="0" smtClean="0"/>
          </a:p>
        </p:txBody>
      </p:sp>
      <p:sp>
        <p:nvSpPr>
          <p:cNvPr id="35843"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8741F23-9719-4C4C-95F1-FF41737C2708}" type="slidenum">
              <a:rPr lang="en-US" altLang="el-GR" sz="1200" smtClean="0">
                <a:solidFill>
                  <a:srgbClr val="B5A788"/>
                </a:solidFill>
              </a:rPr>
              <a:pPr>
                <a:spcBef>
                  <a:spcPct val="0"/>
                </a:spcBef>
                <a:buClrTx/>
                <a:buSzTx/>
                <a:buFontTx/>
                <a:buNone/>
              </a:pPr>
              <a:t>20</a:t>
            </a:fld>
            <a:endParaRPr lang="en-US" altLang="el-GR" sz="1200" smtClean="0">
              <a:solidFill>
                <a:srgbClr val="B5A788"/>
              </a:solidFill>
            </a:endParaRPr>
          </a:p>
        </p:txBody>
      </p:sp>
      <p:sp>
        <p:nvSpPr>
          <p:cNvPr id="5" name="1 - Τίτλος"/>
          <p:cNvSpPr>
            <a:spLocks noGrp="1"/>
          </p:cNvSpPr>
          <p:nvPr>
            <p:ph type="title"/>
          </p:nvPr>
        </p:nvSpPr>
        <p:spPr>
          <a:xfrm>
            <a:off x="449094" y="277813"/>
            <a:ext cx="7499350" cy="1143000"/>
          </a:xfrm>
        </p:spPr>
        <p:txBody>
          <a:bodyPr>
            <a:normAutofit fontScale="90000"/>
          </a:bodyPr>
          <a:lstStyle/>
          <a:p>
            <a:pPr>
              <a:defRPr/>
            </a:pPr>
            <a:r>
              <a:rPr lang="en-US" dirty="0" smtClean="0"/>
              <a:t>T</a:t>
            </a:r>
            <a:r>
              <a:rPr lang="el-GR" dirty="0" smtClean="0"/>
              <a:t>ι είναι το προγραμματιζόμενο παιχνίδι </a:t>
            </a:r>
            <a:r>
              <a:rPr lang="en-US" dirty="0" smtClean="0"/>
              <a:t>Bee</a:t>
            </a:r>
            <a:r>
              <a:rPr lang="el-GR" dirty="0" smtClean="0"/>
              <a:t>-</a:t>
            </a:r>
            <a:r>
              <a:rPr lang="en-US" dirty="0" smtClean="0"/>
              <a:t>Bot</a:t>
            </a:r>
            <a:r>
              <a:rPr lang="el-GR" dirty="0" smtClean="0"/>
              <a:t>; (</a:t>
            </a:r>
            <a:r>
              <a:rPr lang="el-GR" dirty="0" smtClean="0"/>
              <a:t>2/4)</a:t>
            </a:r>
            <a:endParaRPr lang="el-GR" dirty="0"/>
          </a:p>
        </p:txBody>
      </p:sp>
    </p:spTree>
    <p:extLst>
      <p:ext uri="{BB962C8B-B14F-4D97-AF65-F5344CB8AC3E}">
        <p14:creationId xmlns:p14="http://schemas.microsoft.com/office/powerpoint/2010/main" val="616724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EC2137D-EBF7-48F4-A0E2-54F3A111A0CF}" type="slidenum">
              <a:rPr lang="en-US" altLang="el-GR" sz="1200" smtClean="0">
                <a:solidFill>
                  <a:srgbClr val="B5A788"/>
                </a:solidFill>
              </a:rPr>
              <a:pPr>
                <a:spcBef>
                  <a:spcPct val="0"/>
                </a:spcBef>
                <a:buClrTx/>
                <a:buSzTx/>
                <a:buFontTx/>
                <a:buNone/>
              </a:pPr>
              <a:t>21</a:t>
            </a:fld>
            <a:endParaRPr lang="en-US" altLang="el-GR" sz="1200" smtClean="0">
              <a:solidFill>
                <a:srgbClr val="B5A788"/>
              </a:solidFill>
            </a:endParaRP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970088"/>
            <a:ext cx="748188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 Τίτλος"/>
          <p:cNvSpPr txBox="1">
            <a:spLocks/>
          </p:cNvSpPr>
          <p:nvPr/>
        </p:nvSpPr>
        <p:spPr>
          <a:xfrm>
            <a:off x="609600" y="152400"/>
            <a:ext cx="8326438" cy="1143000"/>
          </a:xfrm>
          <a:prstGeom prst="rect">
            <a:avLst/>
          </a:prstGeom>
        </p:spPr>
        <p:txBody>
          <a:bodyPr anchor="ctr">
            <a:normAutofit fontScale="90000" lnSpcReduction="20000"/>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defRPr/>
            </a:pPr>
            <a:r>
              <a:rPr lang="en-US" sz="4400" b="1" dirty="0">
                <a:solidFill>
                  <a:srgbClr val="C00000"/>
                </a:solidFill>
              </a:rPr>
              <a:t>T</a:t>
            </a:r>
            <a:r>
              <a:rPr lang="el-GR" sz="4400" b="1" dirty="0">
                <a:solidFill>
                  <a:srgbClr val="C00000"/>
                </a:solidFill>
              </a:rPr>
              <a:t>ι είναι το προγραμματιζόμενο </a:t>
            </a:r>
            <a:r>
              <a:rPr lang="el-GR" sz="4400" b="1" dirty="0">
                <a:solidFill>
                  <a:srgbClr val="C00000"/>
                </a:solidFill>
              </a:rPr>
              <a:t>παιχνίδι </a:t>
            </a:r>
            <a:r>
              <a:rPr lang="en-US" sz="4400" b="1" dirty="0" err="1">
                <a:solidFill>
                  <a:srgbClr val="C00000"/>
                </a:solidFill>
              </a:rPr>
              <a:t>BeeBot</a:t>
            </a:r>
            <a:r>
              <a:rPr lang="el-GR" sz="4400" b="1" dirty="0">
                <a:solidFill>
                  <a:srgbClr val="C00000"/>
                </a:solidFill>
              </a:rPr>
              <a:t>; (</a:t>
            </a:r>
            <a:r>
              <a:rPr lang="el-GR" sz="4400" b="1" dirty="0" smtClean="0">
                <a:solidFill>
                  <a:srgbClr val="C00000"/>
                </a:solidFill>
              </a:rPr>
              <a:t>3/4)</a:t>
            </a:r>
            <a:endParaRPr lang="el-GR" sz="4400" b="1" dirty="0">
              <a:solidFill>
                <a:srgbClr val="C00000"/>
              </a:solidFill>
            </a:endParaRPr>
          </a:p>
        </p:txBody>
      </p:sp>
    </p:spTree>
    <p:extLst>
      <p:ext uri="{BB962C8B-B14F-4D97-AF65-F5344CB8AC3E}">
        <p14:creationId xmlns:p14="http://schemas.microsoft.com/office/powerpoint/2010/main" val="2667742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460468E-E629-4CDA-89A3-09F78ED4BF67}" type="slidenum">
              <a:rPr lang="en-US" altLang="el-GR" sz="1200" smtClean="0">
                <a:solidFill>
                  <a:srgbClr val="B5A788"/>
                </a:solidFill>
              </a:rPr>
              <a:pPr>
                <a:spcBef>
                  <a:spcPct val="0"/>
                </a:spcBef>
                <a:buClrTx/>
                <a:buSzTx/>
                <a:buFontTx/>
                <a:buNone/>
              </a:pPr>
              <a:t>22</a:t>
            </a:fld>
            <a:endParaRPr lang="en-US" altLang="el-GR" sz="1200" smtClean="0">
              <a:solidFill>
                <a:srgbClr val="B5A788"/>
              </a:solidFill>
            </a:endParaRPr>
          </a:p>
        </p:txBody>
      </p:sp>
      <p:pic>
        <p:nvPicPr>
          <p:cNvPr id="37891" name="Picture 2" descr="http://kbassett.files.wordpress.com/2009/03/beebo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42938" y="1714500"/>
            <a:ext cx="271462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2" name="Ομάδα 1"/>
          <p:cNvGrpSpPr>
            <a:grpSpLocks/>
          </p:cNvGrpSpPr>
          <p:nvPr/>
        </p:nvGrpSpPr>
        <p:grpSpPr bwMode="auto">
          <a:xfrm>
            <a:off x="3328988" y="1285875"/>
            <a:ext cx="5445125" cy="5159375"/>
            <a:chOff x="3357563" y="1285875"/>
            <a:chExt cx="5445125" cy="5159375"/>
          </a:xfrm>
        </p:grpSpPr>
        <p:sp>
          <p:nvSpPr>
            <p:cNvPr id="37898" name="Oval 3"/>
            <p:cNvSpPr>
              <a:spLocks noChangeArrowheads="1"/>
            </p:cNvSpPr>
            <p:nvPr/>
          </p:nvSpPr>
          <p:spPr bwMode="auto">
            <a:xfrm rot="5400000">
              <a:off x="5178425" y="5108575"/>
              <a:ext cx="1873250" cy="800100"/>
            </a:xfrm>
            <a:prstGeom prst="ellipse">
              <a:avLst/>
            </a:prstGeom>
            <a:solidFill>
              <a:srgbClr val="FF0000"/>
            </a:solidFill>
            <a:ln w="57150">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l-GR" sz="1800">
                <a:latin typeface="Arial" panose="020B0604020202020204" pitchFamily="34" charset="0"/>
              </a:endParaRPr>
            </a:p>
          </p:txBody>
        </p:sp>
        <p:sp>
          <p:nvSpPr>
            <p:cNvPr id="37899" name="Oval 3"/>
            <p:cNvSpPr>
              <a:spLocks noChangeArrowheads="1"/>
            </p:cNvSpPr>
            <p:nvPr/>
          </p:nvSpPr>
          <p:spPr bwMode="auto">
            <a:xfrm rot="10800000">
              <a:off x="3429000" y="3357563"/>
              <a:ext cx="1944688" cy="871537"/>
            </a:xfrm>
            <a:prstGeom prst="ellipse">
              <a:avLst/>
            </a:prstGeom>
            <a:solidFill>
              <a:srgbClr val="FF0000"/>
            </a:solidFill>
            <a:ln w="57150">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l-GR" sz="1800">
                <a:latin typeface="Arial" panose="020B0604020202020204" pitchFamily="34" charset="0"/>
              </a:endParaRPr>
            </a:p>
          </p:txBody>
        </p:sp>
        <p:sp>
          <p:nvSpPr>
            <p:cNvPr id="37900" name="Oval 3"/>
            <p:cNvSpPr>
              <a:spLocks noChangeArrowheads="1"/>
            </p:cNvSpPr>
            <p:nvPr/>
          </p:nvSpPr>
          <p:spPr bwMode="auto">
            <a:xfrm rot="5400000">
              <a:off x="5222081" y="1778794"/>
              <a:ext cx="1857375" cy="871538"/>
            </a:xfrm>
            <a:prstGeom prst="ellipse">
              <a:avLst/>
            </a:prstGeom>
            <a:solidFill>
              <a:srgbClr val="FF0000"/>
            </a:solidFill>
            <a:ln w="57150">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l-GR" sz="1800">
                <a:latin typeface="Arial" panose="020B0604020202020204" pitchFamily="34" charset="0"/>
              </a:endParaRPr>
            </a:p>
          </p:txBody>
        </p:sp>
        <p:sp>
          <p:nvSpPr>
            <p:cNvPr id="37901" name="Oval 3"/>
            <p:cNvSpPr>
              <a:spLocks noChangeArrowheads="1"/>
            </p:cNvSpPr>
            <p:nvPr/>
          </p:nvSpPr>
          <p:spPr bwMode="auto">
            <a:xfrm rot="10800000">
              <a:off x="6858000" y="3357563"/>
              <a:ext cx="1944688" cy="871537"/>
            </a:xfrm>
            <a:prstGeom prst="ellipse">
              <a:avLst/>
            </a:prstGeom>
            <a:solidFill>
              <a:srgbClr val="FF0000"/>
            </a:solidFill>
            <a:ln w="57150">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l-GR" sz="1800">
                <a:latin typeface="Arial" panose="020B0604020202020204" pitchFamily="34" charset="0"/>
              </a:endParaRPr>
            </a:p>
          </p:txBody>
        </p:sp>
        <p:sp>
          <p:nvSpPr>
            <p:cNvPr id="37902" name="Oval 3"/>
            <p:cNvSpPr>
              <a:spLocks noChangeArrowheads="1"/>
            </p:cNvSpPr>
            <p:nvPr/>
          </p:nvSpPr>
          <p:spPr bwMode="auto">
            <a:xfrm rot="10800000">
              <a:off x="3357563" y="5429250"/>
              <a:ext cx="1944687" cy="800100"/>
            </a:xfrm>
            <a:prstGeom prst="ellipse">
              <a:avLst/>
            </a:prstGeom>
            <a:solidFill>
              <a:srgbClr val="002060"/>
            </a:solidFill>
            <a:ln w="57150">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l-GR" sz="1800">
                <a:latin typeface="Arial" panose="020B0604020202020204" pitchFamily="34" charset="0"/>
              </a:endParaRPr>
            </a:p>
          </p:txBody>
        </p:sp>
        <p:sp>
          <p:nvSpPr>
            <p:cNvPr id="37903" name="Oval 3"/>
            <p:cNvSpPr>
              <a:spLocks noChangeArrowheads="1"/>
            </p:cNvSpPr>
            <p:nvPr/>
          </p:nvSpPr>
          <p:spPr bwMode="auto">
            <a:xfrm>
              <a:off x="6858000" y="5429250"/>
              <a:ext cx="1944688" cy="800100"/>
            </a:xfrm>
            <a:prstGeom prst="ellipse">
              <a:avLst/>
            </a:prstGeom>
            <a:solidFill>
              <a:srgbClr val="002060"/>
            </a:solidFill>
            <a:ln w="57150">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GB" altLang="el-GR" sz="2800" b="1">
                  <a:latin typeface="Comic Sans MS" panose="030F0702030302020204" pitchFamily="66" charset="0"/>
                </a:rPr>
                <a:t>PA</a:t>
              </a:r>
              <a:r>
                <a:rPr lang="en-US" altLang="el-GR" sz="2800" b="1">
                  <a:latin typeface="Comic Sans MS" panose="030F0702030302020204" pitchFamily="66" charset="0"/>
                </a:rPr>
                <a:t>USE</a:t>
              </a:r>
              <a:endParaRPr lang="en-GB" altLang="el-GR" sz="2800">
                <a:latin typeface="Comic Sans MS" panose="030F0702030302020204" pitchFamily="66" charset="0"/>
              </a:endParaRPr>
            </a:p>
          </p:txBody>
        </p:sp>
        <p:sp>
          <p:nvSpPr>
            <p:cNvPr id="37904" name="Oval 5"/>
            <p:cNvSpPr>
              <a:spLocks noChangeArrowheads="1"/>
            </p:cNvSpPr>
            <p:nvPr/>
          </p:nvSpPr>
          <p:spPr bwMode="auto">
            <a:xfrm>
              <a:off x="5643563" y="3357563"/>
              <a:ext cx="1071562" cy="1000125"/>
            </a:xfrm>
            <a:prstGeom prst="ellipse">
              <a:avLst/>
            </a:prstGeom>
            <a:solidFill>
              <a:srgbClr val="99CC00"/>
            </a:solidFill>
            <a:ln w="38100">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spcAft>
                  <a:spcPts val="1000"/>
                </a:spcAft>
                <a:buClrTx/>
                <a:buSzTx/>
                <a:buFontTx/>
                <a:buNone/>
              </a:pPr>
              <a:r>
                <a:rPr lang="en-GB" altLang="el-GR" sz="2800" b="1">
                  <a:latin typeface="Comic Sans MS" panose="030F0702030302020204" pitchFamily="66" charset="0"/>
                </a:rPr>
                <a:t>GO</a:t>
              </a:r>
              <a:endParaRPr lang="en-US" altLang="el-GR" sz="2800">
                <a:latin typeface="Arial" panose="020B0604020202020204" pitchFamily="34" charset="0"/>
              </a:endParaRPr>
            </a:p>
          </p:txBody>
        </p:sp>
        <p:sp>
          <p:nvSpPr>
            <p:cNvPr id="37905" name="Rectangle 11"/>
            <p:cNvSpPr>
              <a:spLocks noChangeArrowheads="1"/>
            </p:cNvSpPr>
            <p:nvPr/>
          </p:nvSpPr>
          <p:spPr bwMode="auto">
            <a:xfrm>
              <a:off x="3643313" y="5500688"/>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n-GB" altLang="el-GR" sz="2800" b="1">
                  <a:latin typeface="Comic Sans MS" panose="030F0702030302020204" pitchFamily="66" charset="0"/>
                  <a:cs typeface="Times New Roman" panose="02020603050405020304" pitchFamily="18" charset="0"/>
                </a:rPr>
                <a:t>CLEAR</a:t>
              </a:r>
              <a:endParaRPr lang="en-GB" altLang="el-GR" sz="2800">
                <a:latin typeface="Arial" panose="020B0604020202020204" pitchFamily="34" charset="0"/>
              </a:endParaRPr>
            </a:p>
          </p:txBody>
        </p:sp>
        <p:sp>
          <p:nvSpPr>
            <p:cNvPr id="37906" name="AutoShape 6"/>
            <p:cNvSpPr>
              <a:spLocks noChangeArrowheads="1"/>
            </p:cNvSpPr>
            <p:nvPr/>
          </p:nvSpPr>
          <p:spPr bwMode="auto">
            <a:xfrm rot="5400000">
              <a:off x="5468937" y="5246688"/>
              <a:ext cx="1350963" cy="573088"/>
            </a:xfrm>
            <a:prstGeom prst="rightArrow">
              <a:avLst>
                <a:gd name="adj1" fmla="val 50000"/>
                <a:gd name="adj2" fmla="val 58933"/>
              </a:avLst>
            </a:prstGeom>
            <a:solidFill>
              <a:schemeClr val="bg1"/>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l-GR" sz="1800">
                <a:latin typeface="Arial" panose="020B0604020202020204" pitchFamily="34" charset="0"/>
              </a:endParaRPr>
            </a:p>
          </p:txBody>
        </p:sp>
      </p:grpSp>
      <p:sp>
        <p:nvSpPr>
          <p:cNvPr id="37893" name="AutoShape 6"/>
          <p:cNvSpPr>
            <a:spLocks noChangeArrowheads="1"/>
          </p:cNvSpPr>
          <p:nvPr/>
        </p:nvSpPr>
        <p:spPr bwMode="auto">
          <a:xfrm>
            <a:off x="7235825" y="3506788"/>
            <a:ext cx="1350963" cy="573087"/>
          </a:xfrm>
          <a:prstGeom prst="rightArrow">
            <a:avLst>
              <a:gd name="adj1" fmla="val 50000"/>
              <a:gd name="adj2" fmla="val 58934"/>
            </a:avLst>
          </a:prstGeom>
          <a:solidFill>
            <a:schemeClr val="bg1"/>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l-GR" sz="1800">
              <a:latin typeface="Arial" panose="020B0604020202020204" pitchFamily="34" charset="0"/>
            </a:endParaRPr>
          </a:p>
        </p:txBody>
      </p:sp>
      <p:sp>
        <p:nvSpPr>
          <p:cNvPr id="37894" name="AutoShape 6"/>
          <p:cNvSpPr>
            <a:spLocks noChangeArrowheads="1"/>
          </p:cNvSpPr>
          <p:nvPr/>
        </p:nvSpPr>
        <p:spPr bwMode="auto">
          <a:xfrm rot="-5400000">
            <a:off x="5475287" y="1801813"/>
            <a:ext cx="1350963" cy="573088"/>
          </a:xfrm>
          <a:prstGeom prst="rightArrow">
            <a:avLst>
              <a:gd name="adj1" fmla="val 50000"/>
              <a:gd name="adj2" fmla="val 58933"/>
            </a:avLst>
          </a:prstGeom>
          <a:solidFill>
            <a:schemeClr val="bg1"/>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l-GR" sz="1800">
              <a:latin typeface="Arial" panose="020B0604020202020204" pitchFamily="34" charset="0"/>
            </a:endParaRPr>
          </a:p>
        </p:txBody>
      </p:sp>
      <p:sp>
        <p:nvSpPr>
          <p:cNvPr id="37895" name="AutoShape 6"/>
          <p:cNvSpPr>
            <a:spLocks noChangeArrowheads="1"/>
          </p:cNvSpPr>
          <p:nvPr/>
        </p:nvSpPr>
        <p:spPr bwMode="auto">
          <a:xfrm rot="10800000">
            <a:off x="3625850" y="3506788"/>
            <a:ext cx="1350963" cy="573087"/>
          </a:xfrm>
          <a:prstGeom prst="rightArrow">
            <a:avLst>
              <a:gd name="adj1" fmla="val 50000"/>
              <a:gd name="adj2" fmla="val 58934"/>
            </a:avLst>
          </a:prstGeom>
          <a:solidFill>
            <a:schemeClr val="bg1"/>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l-GR" sz="1800">
              <a:latin typeface="Arial" panose="020B0604020202020204" pitchFamily="34" charset="0"/>
            </a:endParaRPr>
          </a:p>
        </p:txBody>
      </p:sp>
      <p:sp>
        <p:nvSpPr>
          <p:cNvPr id="23" name="1 - Τίτλος"/>
          <p:cNvSpPr txBox="1">
            <a:spLocks/>
          </p:cNvSpPr>
          <p:nvPr/>
        </p:nvSpPr>
        <p:spPr>
          <a:xfrm>
            <a:off x="457200" y="152400"/>
            <a:ext cx="8478838" cy="1143000"/>
          </a:xfrm>
          <a:prstGeom prst="rect">
            <a:avLst/>
          </a:prstGeom>
        </p:spPr>
        <p:txBody>
          <a:bodyPr anchor="ctr">
            <a:normAutofit fontScale="90000" lnSpcReduction="20000"/>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defRPr/>
            </a:pPr>
            <a:r>
              <a:rPr lang="en-US" b="1" dirty="0" smtClean="0">
                <a:solidFill>
                  <a:srgbClr val="C00000"/>
                </a:solidFill>
              </a:rPr>
              <a:t>T</a:t>
            </a:r>
            <a:r>
              <a:rPr lang="el-GR" b="1" dirty="0" smtClean="0">
                <a:solidFill>
                  <a:srgbClr val="C00000"/>
                </a:solidFill>
              </a:rPr>
              <a:t>ι είναι το προγραμματιζόμενο παιχνίδι </a:t>
            </a:r>
            <a:r>
              <a:rPr lang="en-US" b="1" dirty="0" smtClean="0">
                <a:solidFill>
                  <a:srgbClr val="C00000"/>
                </a:solidFill>
              </a:rPr>
              <a:t>Bee-Bot</a:t>
            </a:r>
            <a:r>
              <a:rPr lang="el-GR" b="1" dirty="0" smtClean="0">
                <a:solidFill>
                  <a:srgbClr val="C00000"/>
                </a:solidFill>
              </a:rPr>
              <a:t>; </a:t>
            </a:r>
            <a:r>
              <a:rPr lang="el-GR" b="1" dirty="0" smtClean="0">
                <a:solidFill>
                  <a:srgbClr val="C00000"/>
                </a:solidFill>
              </a:rPr>
              <a:t>(4/4)</a:t>
            </a:r>
            <a:endParaRPr lang="el-GR" b="1" dirty="0">
              <a:solidFill>
                <a:srgbClr val="C00000"/>
              </a:solidFill>
            </a:endParaRPr>
          </a:p>
        </p:txBody>
      </p:sp>
    </p:spTree>
    <p:extLst>
      <p:ext uri="{BB962C8B-B14F-4D97-AF65-F5344CB8AC3E}">
        <p14:creationId xmlns:p14="http://schemas.microsoft.com/office/powerpoint/2010/main" val="2919831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188913"/>
            <a:ext cx="8305800" cy="1143000"/>
          </a:xfrm>
        </p:spPr>
        <p:txBody>
          <a:bodyPr/>
          <a:lstStyle/>
          <a:p>
            <a:pPr>
              <a:defRPr/>
            </a:pPr>
            <a:r>
              <a:rPr lang="el-GR" sz="4000" dirty="0" smtClean="0"/>
              <a:t>Το </a:t>
            </a:r>
            <a:r>
              <a:rPr lang="en-US" sz="4000" dirty="0" smtClean="0"/>
              <a:t>Bee</a:t>
            </a:r>
            <a:r>
              <a:rPr lang="el-GR" sz="4000" dirty="0" smtClean="0"/>
              <a:t>-</a:t>
            </a:r>
            <a:r>
              <a:rPr lang="en-US" sz="4000" dirty="0" smtClean="0"/>
              <a:t>Bot</a:t>
            </a:r>
            <a:r>
              <a:rPr lang="el-GR" sz="4000" dirty="0" smtClean="0"/>
              <a:t> αποτελείται από:</a:t>
            </a:r>
            <a:endParaRPr lang="el-GR" sz="4000" dirty="0"/>
          </a:p>
        </p:txBody>
      </p:sp>
      <p:sp>
        <p:nvSpPr>
          <p:cNvPr id="3" name="Θέση περιεχομένου 2"/>
          <p:cNvSpPr>
            <a:spLocks noGrp="1"/>
          </p:cNvSpPr>
          <p:nvPr>
            <p:ph idx="1"/>
          </p:nvPr>
        </p:nvSpPr>
        <p:spPr>
          <a:xfrm>
            <a:off x="685800" y="1196975"/>
            <a:ext cx="8001000" cy="5149850"/>
          </a:xfrm>
        </p:spPr>
        <p:txBody>
          <a:bodyPr/>
          <a:lstStyle/>
          <a:p>
            <a:pPr>
              <a:defRPr/>
            </a:pPr>
            <a:r>
              <a:rPr lang="el-GR" sz="2800" dirty="0" smtClean="0"/>
              <a:t>Σύστημα λειτουργίας</a:t>
            </a:r>
          </a:p>
          <a:p>
            <a:pPr lvl="1" algn="just">
              <a:defRPr/>
            </a:pPr>
            <a:r>
              <a:rPr lang="el-GR" sz="2000" dirty="0" smtClean="0"/>
              <a:t>Τρεις (3) ομάδες εντολών στο πάνω μέρος του ρομπότ</a:t>
            </a:r>
          </a:p>
          <a:p>
            <a:pPr lvl="1" algn="just">
              <a:defRPr/>
            </a:pPr>
            <a:r>
              <a:rPr lang="el-GR" sz="2000" dirty="0"/>
              <a:t>Τα παιδιά πιέζοντας τα πλήκτρα στην ουσία πληκτρολογούν μια σειρά από </a:t>
            </a:r>
            <a:r>
              <a:rPr lang="el-GR" sz="2000" dirty="0" smtClean="0"/>
              <a:t>εντολές </a:t>
            </a:r>
            <a:r>
              <a:rPr lang="el-GR" sz="2000" dirty="0"/>
              <a:t>για την </a:t>
            </a:r>
            <a:r>
              <a:rPr lang="el-GR" sz="2000" u="sng" dirty="0"/>
              <a:t>κίνηση </a:t>
            </a:r>
            <a:r>
              <a:rPr lang="el-GR" sz="2000" dirty="0"/>
              <a:t>και την </a:t>
            </a:r>
            <a:r>
              <a:rPr lang="el-GR" sz="2000" u="sng" dirty="0"/>
              <a:t>περιστροφή</a:t>
            </a:r>
            <a:r>
              <a:rPr lang="el-GR" sz="2000" dirty="0"/>
              <a:t> του </a:t>
            </a:r>
            <a:r>
              <a:rPr lang="el-GR" sz="2000" dirty="0" smtClean="0"/>
              <a:t>παιχνιδιού</a:t>
            </a:r>
            <a:endParaRPr lang="el-GR" sz="2000" dirty="0"/>
          </a:p>
          <a:p>
            <a:pPr lvl="1" algn="just">
              <a:defRPr/>
            </a:pPr>
            <a:r>
              <a:rPr lang="el-GR" sz="2000" dirty="0"/>
              <a:t>Τέσσερα </a:t>
            </a:r>
            <a:r>
              <a:rPr lang="el-GR" sz="2000" dirty="0" smtClean="0"/>
              <a:t>(4) </a:t>
            </a:r>
            <a:r>
              <a:rPr lang="el-GR" sz="2000" b="1" dirty="0" smtClean="0">
                <a:solidFill>
                  <a:srgbClr val="FF3300"/>
                </a:solidFill>
              </a:rPr>
              <a:t>πορτοκαλί</a:t>
            </a:r>
            <a:r>
              <a:rPr lang="el-GR" sz="2000" dirty="0" smtClean="0"/>
              <a:t> </a:t>
            </a:r>
            <a:r>
              <a:rPr lang="el-GR" sz="2000" dirty="0"/>
              <a:t>πλήκτρα εξυπηρετούν την εμπρόσθια και οπίσθια κίνηση και περιστροφή </a:t>
            </a:r>
            <a:r>
              <a:rPr lang="el-GR" sz="2000" dirty="0" smtClean="0"/>
              <a:t>αριστερά/δεξιά</a:t>
            </a:r>
          </a:p>
          <a:p>
            <a:pPr lvl="1" algn="just">
              <a:defRPr/>
            </a:pPr>
            <a:r>
              <a:rPr lang="el-GR" sz="2000" dirty="0" smtClean="0"/>
              <a:t>Το </a:t>
            </a:r>
            <a:r>
              <a:rPr lang="el-GR" sz="2000" dirty="0"/>
              <a:t>κεντρικό </a:t>
            </a:r>
            <a:r>
              <a:rPr lang="el-GR" sz="2000" b="1" dirty="0">
                <a:solidFill>
                  <a:srgbClr val="00B050"/>
                </a:solidFill>
              </a:rPr>
              <a:t>πράσινο</a:t>
            </a:r>
            <a:r>
              <a:rPr lang="el-GR" sz="2000" dirty="0"/>
              <a:t> πλήκτρο με αναγραφόμενη τη λέξη ‘</a:t>
            </a:r>
            <a:r>
              <a:rPr lang="en-US" sz="2000" dirty="0"/>
              <a:t>GO</a:t>
            </a:r>
            <a:r>
              <a:rPr lang="el-GR" sz="2000" dirty="0"/>
              <a:t>’ </a:t>
            </a:r>
            <a:r>
              <a:rPr lang="el-GR" sz="2000" dirty="0" smtClean="0"/>
              <a:t>(ΞΕΚΙΝΑ) εξυπηρετεί </a:t>
            </a:r>
            <a:r>
              <a:rPr lang="el-GR" sz="2000" dirty="0"/>
              <a:t>για την εκκίνηση του </a:t>
            </a:r>
            <a:r>
              <a:rPr lang="el-GR" sz="2000" dirty="0" smtClean="0"/>
              <a:t>παιχνιδιού </a:t>
            </a:r>
          </a:p>
          <a:p>
            <a:pPr lvl="1" algn="just">
              <a:defRPr/>
            </a:pPr>
            <a:r>
              <a:rPr lang="el-GR" sz="2000" dirty="0" smtClean="0"/>
              <a:t>Τα άλλα δύο </a:t>
            </a:r>
            <a:r>
              <a:rPr lang="el-GR" sz="2000" dirty="0" smtClean="0">
                <a:solidFill>
                  <a:srgbClr val="002060"/>
                </a:solidFill>
              </a:rPr>
              <a:t>μπλε</a:t>
            </a:r>
            <a:r>
              <a:rPr lang="el-GR" sz="2000" dirty="0" smtClean="0"/>
              <a:t> πλήκτρα εξυπηρετούν διαφορετικές λειτουργίες. Το ένα με αναγραφόμενη τη λέξη ‘</a:t>
            </a:r>
            <a:r>
              <a:rPr lang="en-US" sz="2000" dirty="0" smtClean="0"/>
              <a:t>CLEAR</a:t>
            </a:r>
            <a:r>
              <a:rPr lang="el-GR" sz="2000" dirty="0" smtClean="0"/>
              <a:t>’ (ΑΔΕΙΑΣΕ) χρησιμεύει για την διαγραφή των εντολών από τη μνήμη. Το δεύτερο με αναγραφόμενη τη λέξη ‘</a:t>
            </a:r>
            <a:r>
              <a:rPr lang="en-GB" sz="2000" dirty="0" smtClean="0"/>
              <a:t>PAUSE</a:t>
            </a:r>
            <a:r>
              <a:rPr lang="el-GR" sz="2000" dirty="0" smtClean="0"/>
              <a:t>’ (ΠΑΥΣΗ) παρέχει τη δυνατότητα στο χρήστη να διακόπτει στιγμιαία την εκτέλεση των εντολών</a:t>
            </a:r>
          </a:p>
          <a:p>
            <a:pPr lvl="1">
              <a:defRPr/>
            </a:pPr>
            <a:endParaRPr lang="el-GR" dirty="0" smtClean="0"/>
          </a:p>
          <a:p>
            <a:pPr marL="82550" indent="0">
              <a:buFont typeface="Wingdings 2" panose="05020102010507070707" pitchFamily="18" charset="2"/>
              <a:buNone/>
              <a:defRPr/>
            </a:pPr>
            <a:endParaRPr lang="el-GR" dirty="0"/>
          </a:p>
        </p:txBody>
      </p:sp>
      <p:sp>
        <p:nvSpPr>
          <p:cNvPr id="38916"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E86D8ED-1C2E-4692-8F6B-AAA4ABCDED09}" type="slidenum">
              <a:rPr lang="en-US" altLang="el-GR" sz="1200" smtClean="0">
                <a:solidFill>
                  <a:srgbClr val="B5A788"/>
                </a:solidFill>
              </a:rPr>
              <a:pPr>
                <a:spcBef>
                  <a:spcPct val="0"/>
                </a:spcBef>
                <a:buClrTx/>
                <a:buSzTx/>
                <a:buFontTx/>
                <a:buNone/>
              </a:pPr>
              <a:t>23</a:t>
            </a:fld>
            <a:endParaRPr lang="en-US" altLang="el-GR" sz="1200" smtClean="0">
              <a:solidFill>
                <a:srgbClr val="B5A788"/>
              </a:solidFill>
            </a:endParaRPr>
          </a:p>
        </p:txBody>
      </p:sp>
    </p:spTree>
    <p:extLst>
      <p:ext uri="{BB962C8B-B14F-4D97-AF65-F5344CB8AC3E}">
        <p14:creationId xmlns:p14="http://schemas.microsoft.com/office/powerpoint/2010/main" val="3521086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115888"/>
            <a:ext cx="8081963" cy="1143000"/>
          </a:xfrm>
        </p:spPr>
        <p:txBody>
          <a:bodyPr/>
          <a:lstStyle/>
          <a:p>
            <a:pPr>
              <a:defRPr/>
            </a:pPr>
            <a:r>
              <a:rPr lang="el-GR" dirty="0" smtClean="0"/>
              <a:t>Επιπλέον ενδείξεις</a:t>
            </a:r>
            <a:endParaRPr lang="el-GR" dirty="0"/>
          </a:p>
        </p:txBody>
      </p:sp>
      <p:sp>
        <p:nvSpPr>
          <p:cNvPr id="40963" name="Θέση περιεχομένου 2"/>
          <p:cNvSpPr>
            <a:spLocks noGrp="1"/>
          </p:cNvSpPr>
          <p:nvPr>
            <p:ph idx="1"/>
          </p:nvPr>
        </p:nvSpPr>
        <p:spPr>
          <a:xfrm>
            <a:off x="685800" y="1412875"/>
            <a:ext cx="8001000" cy="4800600"/>
          </a:xfrm>
        </p:spPr>
        <p:txBody>
          <a:bodyPr/>
          <a:lstStyle/>
          <a:p>
            <a:r>
              <a:rPr lang="el-GR" altLang="el-GR" dirty="0" smtClean="0"/>
              <a:t>Φωτεινές και ηχητικές ενδείξεις για διάφορες λειτουργίες του όπως: </a:t>
            </a:r>
          </a:p>
          <a:p>
            <a:pPr lvl="1" algn="just"/>
            <a:r>
              <a:rPr lang="el-GR" altLang="el-GR" dirty="0" smtClean="0"/>
              <a:t>Αναβοσβήνει μια φορά τα μάτια και παρέχει τη δυνατότητα ήχου στα πλήκτρα κατά την  εισαγωγή εντολών</a:t>
            </a:r>
          </a:p>
          <a:p>
            <a:pPr lvl="1" algn="just"/>
            <a:r>
              <a:rPr lang="el-GR" altLang="el-GR" dirty="0" smtClean="0"/>
              <a:t>Αναβοσβήνει συνεχόμενα τα μάτια και παράγει συγκεκριμένο ήχο για ένδειξη ολοκλήρωσης του προγράμματος εντολών </a:t>
            </a:r>
          </a:p>
        </p:txBody>
      </p:sp>
      <p:sp>
        <p:nvSpPr>
          <p:cNvPr id="40965"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AE7A9E5-90A7-4FEB-9A83-4D890A5EBEC2}" type="slidenum">
              <a:rPr lang="en-US" altLang="el-GR" sz="1200" smtClean="0">
                <a:solidFill>
                  <a:srgbClr val="B5A788"/>
                </a:solidFill>
              </a:rPr>
              <a:pPr>
                <a:spcBef>
                  <a:spcPct val="0"/>
                </a:spcBef>
                <a:buClrTx/>
                <a:buSzTx/>
                <a:buFontTx/>
                <a:buNone/>
              </a:pPr>
              <a:t>24</a:t>
            </a:fld>
            <a:endParaRPr lang="en-US" altLang="el-GR" sz="1200" smtClean="0">
              <a:solidFill>
                <a:srgbClr val="B5A788"/>
              </a:solidFill>
            </a:endParaRPr>
          </a:p>
        </p:txBody>
      </p:sp>
    </p:spTree>
    <p:extLst>
      <p:ext uri="{BB962C8B-B14F-4D97-AF65-F5344CB8AC3E}">
        <p14:creationId xmlns:p14="http://schemas.microsoft.com/office/powerpoint/2010/main" val="3592633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115888"/>
            <a:ext cx="8401050" cy="1584325"/>
          </a:xfrm>
        </p:spPr>
        <p:txBody>
          <a:bodyPr>
            <a:normAutofit/>
          </a:bodyPr>
          <a:lstStyle/>
          <a:p>
            <a:pPr>
              <a:defRPr/>
            </a:pPr>
            <a:r>
              <a:rPr lang="el-GR" dirty="0" smtClean="0"/>
              <a:t>Ικανότητες που αναπτύσσονται</a:t>
            </a:r>
            <a:br>
              <a:rPr lang="el-GR" dirty="0" smtClean="0"/>
            </a:br>
            <a:r>
              <a:rPr lang="el-GR" dirty="0" smtClean="0"/>
              <a:t>με το </a:t>
            </a:r>
            <a:r>
              <a:rPr lang="en-US" dirty="0" smtClean="0"/>
              <a:t>Bee</a:t>
            </a:r>
            <a:r>
              <a:rPr lang="el-GR" dirty="0" smtClean="0"/>
              <a:t>-</a:t>
            </a:r>
            <a:r>
              <a:rPr lang="en-US" dirty="0" smtClean="0"/>
              <a:t>Bot</a:t>
            </a:r>
            <a:endParaRPr lang="el-GR" dirty="0"/>
          </a:p>
        </p:txBody>
      </p:sp>
      <p:sp>
        <p:nvSpPr>
          <p:cNvPr id="41987" name="Θέση περιεχομένου 2"/>
          <p:cNvSpPr>
            <a:spLocks noGrp="1"/>
          </p:cNvSpPr>
          <p:nvPr>
            <p:ph idx="1"/>
          </p:nvPr>
        </p:nvSpPr>
        <p:spPr>
          <a:xfrm>
            <a:off x="1066800" y="1628775"/>
            <a:ext cx="7867650" cy="4968875"/>
          </a:xfrm>
        </p:spPr>
        <p:txBody>
          <a:bodyPr/>
          <a:lstStyle/>
          <a:p>
            <a:r>
              <a:rPr lang="el-GR" altLang="el-GR" sz="2800" dirty="0" smtClean="0"/>
              <a:t>οικοδόμηση δεξιοτήτων επιμέρους γνωστικών αντικειμένων</a:t>
            </a:r>
          </a:p>
          <a:p>
            <a:r>
              <a:rPr lang="el-GR" altLang="el-GR" sz="2800" dirty="0" smtClean="0"/>
              <a:t>ανάπτυξη επίλυσης προβλήματος και </a:t>
            </a:r>
            <a:r>
              <a:rPr lang="el-GR" altLang="el-GR" sz="2800" dirty="0" err="1" smtClean="0"/>
              <a:t>μεταγνωστικών</a:t>
            </a:r>
            <a:r>
              <a:rPr lang="el-GR" altLang="el-GR" sz="2800" dirty="0" smtClean="0"/>
              <a:t> δεξιοτήτων</a:t>
            </a:r>
          </a:p>
          <a:p>
            <a:r>
              <a:rPr lang="el-GR" altLang="el-GR" sz="2800" dirty="0" smtClean="0"/>
              <a:t>ανάπτυξη έκφρασης και δημιουργικότητας</a:t>
            </a:r>
          </a:p>
          <a:p>
            <a:r>
              <a:rPr lang="el-GR" altLang="el-GR" sz="2800" dirty="0" smtClean="0"/>
              <a:t>ανάπτυξη επικοινωνιακών και κοινωνικών δεξιοτήτων</a:t>
            </a:r>
          </a:p>
          <a:p>
            <a:r>
              <a:rPr lang="el-GR" altLang="el-GR" sz="2800" dirty="0" smtClean="0"/>
              <a:t>ανάπτυξη αισθήματος αυτοεκτίμησης και αυτοπεποίθησης </a:t>
            </a:r>
          </a:p>
        </p:txBody>
      </p:sp>
      <p:sp>
        <p:nvSpPr>
          <p:cNvPr id="41988"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64CB4B8-69F2-459B-99A7-7675F8FA3514}" type="slidenum">
              <a:rPr lang="en-US" altLang="el-GR" sz="1200" smtClean="0">
                <a:solidFill>
                  <a:srgbClr val="B5A788"/>
                </a:solidFill>
              </a:rPr>
              <a:pPr>
                <a:spcBef>
                  <a:spcPct val="0"/>
                </a:spcBef>
                <a:buClrTx/>
                <a:buSzTx/>
                <a:buFontTx/>
                <a:buNone/>
              </a:pPr>
              <a:t>25</a:t>
            </a:fld>
            <a:endParaRPr lang="en-US" altLang="el-GR" sz="1200" smtClean="0">
              <a:solidFill>
                <a:srgbClr val="B5A788"/>
              </a:solidFill>
            </a:endParaRPr>
          </a:p>
        </p:txBody>
      </p:sp>
    </p:spTree>
    <p:extLst>
      <p:ext uri="{BB962C8B-B14F-4D97-AF65-F5344CB8AC3E}">
        <p14:creationId xmlns:p14="http://schemas.microsoft.com/office/powerpoint/2010/main" val="2733003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5888"/>
            <a:ext cx="8377238" cy="1143000"/>
          </a:xfrm>
        </p:spPr>
        <p:txBody>
          <a:bodyPr>
            <a:noAutofit/>
          </a:bodyPr>
          <a:lstStyle/>
          <a:p>
            <a:pPr>
              <a:defRPr/>
            </a:pPr>
            <a:r>
              <a:rPr lang="el-GR" sz="4000" dirty="0" smtClean="0"/>
              <a:t>Οικοδόμηση δεξιοτήτων επιμέρους γνωστικών αντικειμένων (1/2)</a:t>
            </a:r>
          </a:p>
        </p:txBody>
      </p:sp>
      <p:sp>
        <p:nvSpPr>
          <p:cNvPr id="3" name="2 - Θέση περιεχομένου"/>
          <p:cNvSpPr>
            <a:spLocks noGrp="1"/>
          </p:cNvSpPr>
          <p:nvPr>
            <p:ph idx="1"/>
          </p:nvPr>
        </p:nvSpPr>
        <p:spPr>
          <a:xfrm>
            <a:off x="830195" y="1258888"/>
            <a:ext cx="7924800" cy="4800600"/>
          </a:xfrm>
        </p:spPr>
        <p:txBody>
          <a:bodyPr>
            <a:normAutofit/>
          </a:bodyPr>
          <a:lstStyle/>
          <a:p>
            <a:pPr algn="just">
              <a:defRPr/>
            </a:pPr>
            <a:endParaRPr lang="el-GR" sz="2800" dirty="0" smtClean="0"/>
          </a:p>
          <a:p>
            <a:pPr algn="just">
              <a:defRPr/>
            </a:pPr>
            <a:r>
              <a:rPr lang="el-GR" sz="2800" dirty="0" smtClean="0"/>
              <a:t>Πληροφορική</a:t>
            </a:r>
          </a:p>
          <a:p>
            <a:pPr lvl="1" algn="just">
              <a:defRPr/>
            </a:pPr>
            <a:r>
              <a:rPr lang="el-GR" dirty="0" smtClean="0"/>
              <a:t>έλεγχος, χειρισμός </a:t>
            </a:r>
            <a:r>
              <a:rPr lang="el-GR" dirty="0"/>
              <a:t>και </a:t>
            </a:r>
            <a:r>
              <a:rPr lang="el-GR" dirty="0" smtClean="0"/>
              <a:t>προγραμματισμός για την κατεύθυνση </a:t>
            </a:r>
            <a:r>
              <a:rPr lang="el-GR" dirty="0"/>
              <a:t>και </a:t>
            </a:r>
            <a:r>
              <a:rPr lang="el-GR" dirty="0" smtClean="0"/>
              <a:t>τον προσανατολισμό </a:t>
            </a:r>
            <a:r>
              <a:rPr lang="el-GR" dirty="0"/>
              <a:t>του ρομπότ από τα </a:t>
            </a:r>
            <a:r>
              <a:rPr lang="el-GR" dirty="0" smtClean="0"/>
              <a:t>παιδιά</a:t>
            </a:r>
          </a:p>
          <a:p>
            <a:pPr marL="403225" lvl="1" indent="0" algn="just">
              <a:buFont typeface="Verdana" panose="020B0604030504040204" pitchFamily="34" charset="0"/>
              <a:buNone/>
              <a:defRPr/>
            </a:pPr>
            <a:endParaRPr lang="el-GR" dirty="0" smtClean="0"/>
          </a:p>
          <a:p>
            <a:pPr>
              <a:defRPr/>
            </a:pPr>
            <a:r>
              <a:rPr lang="el-GR" sz="2800" dirty="0" smtClean="0"/>
              <a:t>Μαθηματικά</a:t>
            </a:r>
          </a:p>
          <a:p>
            <a:pPr lvl="1">
              <a:defRPr/>
            </a:pPr>
            <a:r>
              <a:rPr lang="el-GR" dirty="0" err="1" smtClean="0"/>
              <a:t>πληθικότητα</a:t>
            </a:r>
            <a:r>
              <a:rPr lang="el-GR" dirty="0" smtClean="0"/>
              <a:t>, απαρίθμηση, μέτρηση μήκους-εμβαδού, στροφή, χωρικές και </a:t>
            </a:r>
            <a:r>
              <a:rPr lang="el-GR" dirty="0" err="1" smtClean="0"/>
              <a:t>τοπολογικές</a:t>
            </a:r>
            <a:r>
              <a:rPr lang="el-GR" dirty="0" smtClean="0"/>
              <a:t> σχέσεις  </a:t>
            </a:r>
            <a:endParaRPr lang="el-GR" dirty="0"/>
          </a:p>
        </p:txBody>
      </p:sp>
      <p:sp>
        <p:nvSpPr>
          <p:cNvPr id="43012"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787C9E8-8509-4A83-A0DF-CD58559C9D56}" type="slidenum">
              <a:rPr lang="en-US" altLang="el-GR" sz="1200" smtClean="0">
                <a:solidFill>
                  <a:srgbClr val="B5A788"/>
                </a:solidFill>
              </a:rPr>
              <a:pPr>
                <a:spcBef>
                  <a:spcPct val="0"/>
                </a:spcBef>
                <a:buClrTx/>
                <a:buSzTx/>
                <a:buFontTx/>
                <a:buNone/>
              </a:pPr>
              <a:t>26</a:t>
            </a:fld>
            <a:endParaRPr lang="en-US" altLang="el-GR" sz="1200" smtClean="0">
              <a:solidFill>
                <a:srgbClr val="B5A788"/>
              </a:solidFill>
            </a:endParaRPr>
          </a:p>
        </p:txBody>
      </p:sp>
    </p:spTree>
    <p:extLst>
      <p:ext uri="{BB962C8B-B14F-4D97-AF65-F5344CB8AC3E}">
        <p14:creationId xmlns:p14="http://schemas.microsoft.com/office/powerpoint/2010/main" val="3003875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 Θέση περιεχομένου"/>
          <p:cNvSpPr>
            <a:spLocks noGrp="1"/>
          </p:cNvSpPr>
          <p:nvPr>
            <p:ph idx="1"/>
          </p:nvPr>
        </p:nvSpPr>
        <p:spPr>
          <a:xfrm>
            <a:off x="609600" y="1447800"/>
            <a:ext cx="8324850" cy="5005388"/>
          </a:xfrm>
        </p:spPr>
        <p:txBody>
          <a:bodyPr>
            <a:normAutofit/>
          </a:bodyPr>
          <a:lstStyle/>
          <a:p>
            <a:r>
              <a:rPr lang="el-GR" altLang="el-GR" sz="2800" dirty="0" smtClean="0"/>
              <a:t>Γλώσσα</a:t>
            </a:r>
          </a:p>
          <a:p>
            <a:pPr lvl="1" algn="just"/>
            <a:r>
              <a:rPr lang="el-GR" altLang="el-GR" dirty="0" smtClean="0"/>
              <a:t>χρήση και ερμηνεία συμβόλων-οπτικών ενδείξεων, δημιουργία ακολουθίας γεγονότων και ανάκλησής τους</a:t>
            </a:r>
          </a:p>
          <a:p>
            <a:pPr algn="just"/>
            <a:r>
              <a:rPr lang="el-GR" altLang="el-GR" sz="2800" dirty="0" smtClean="0"/>
              <a:t>Ανθρωπογενές Περιβάλλον</a:t>
            </a:r>
          </a:p>
          <a:p>
            <a:pPr lvl="1" algn="just"/>
            <a:r>
              <a:rPr lang="el-GR" altLang="el-GR" dirty="0" smtClean="0"/>
              <a:t>χρήση εργαλείων προσανατολισμού και κατεύθυνσης όπως ο χάρτης</a:t>
            </a:r>
          </a:p>
          <a:p>
            <a:pPr algn="just"/>
            <a:r>
              <a:rPr lang="el-GR" altLang="el-GR" sz="2800" dirty="0" smtClean="0"/>
              <a:t> Έκφραση και Δημιουργικότητα</a:t>
            </a:r>
          </a:p>
          <a:p>
            <a:pPr lvl="1" algn="just"/>
            <a:r>
              <a:rPr lang="el-GR" altLang="el-GR" dirty="0" smtClean="0"/>
              <a:t> δημιουργία διαδρομών, δυνατότητα χρήσης συμβατικών και μη αντικειμένων</a:t>
            </a:r>
          </a:p>
          <a:p>
            <a:pPr lvl="1" algn="just"/>
            <a:endParaRPr lang="el-GR" altLang="el-GR" dirty="0" smtClean="0"/>
          </a:p>
        </p:txBody>
      </p:sp>
      <p:sp>
        <p:nvSpPr>
          <p:cNvPr id="44035"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A0EEAED-A2B4-49B1-B824-8B81A66BEEFC}" type="slidenum">
              <a:rPr lang="en-US" altLang="el-GR" sz="1200" smtClean="0">
                <a:solidFill>
                  <a:srgbClr val="B5A788"/>
                </a:solidFill>
              </a:rPr>
              <a:pPr>
                <a:spcBef>
                  <a:spcPct val="0"/>
                </a:spcBef>
                <a:buClrTx/>
                <a:buSzTx/>
                <a:buFontTx/>
                <a:buNone/>
              </a:pPr>
              <a:t>27</a:t>
            </a:fld>
            <a:endParaRPr lang="en-US" altLang="el-GR" sz="1200" smtClean="0">
              <a:solidFill>
                <a:srgbClr val="B5A788"/>
              </a:solidFill>
            </a:endParaRPr>
          </a:p>
        </p:txBody>
      </p:sp>
      <p:sp>
        <p:nvSpPr>
          <p:cNvPr id="5" name="1 - Τίτλος"/>
          <p:cNvSpPr>
            <a:spLocks noGrp="1"/>
          </p:cNvSpPr>
          <p:nvPr>
            <p:ph type="title"/>
          </p:nvPr>
        </p:nvSpPr>
        <p:spPr>
          <a:xfrm>
            <a:off x="381000" y="115888"/>
            <a:ext cx="8583613" cy="1143000"/>
          </a:xfrm>
        </p:spPr>
        <p:txBody>
          <a:bodyPr>
            <a:noAutofit/>
          </a:bodyPr>
          <a:lstStyle/>
          <a:p>
            <a:pPr>
              <a:defRPr/>
            </a:pPr>
            <a:r>
              <a:rPr lang="el-GR" sz="4000" dirty="0" smtClean="0"/>
              <a:t>Οικοδόμηση δεξιοτήτων επιμέρους γνωστικών αντικειμένων (2/2)</a:t>
            </a:r>
          </a:p>
        </p:txBody>
      </p:sp>
    </p:spTree>
    <p:extLst>
      <p:ext uri="{BB962C8B-B14F-4D97-AF65-F5344CB8AC3E}">
        <p14:creationId xmlns:p14="http://schemas.microsoft.com/office/powerpoint/2010/main" val="3745355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5800" y="1412875"/>
            <a:ext cx="7856538" cy="4152900"/>
          </a:xfrm>
        </p:spPr>
        <p:txBody>
          <a:bodyPr>
            <a:normAutofit/>
          </a:bodyPr>
          <a:lstStyle/>
          <a:p>
            <a:pPr>
              <a:defRPr/>
            </a:pPr>
            <a:endParaRPr lang="el-GR" sz="2800" dirty="0"/>
          </a:p>
          <a:p>
            <a:pPr>
              <a:defRPr/>
            </a:pPr>
            <a:r>
              <a:rPr lang="el-GR" sz="2800" dirty="0" smtClean="0"/>
              <a:t>σχεδιασμός διαδρομής για την επίλυση προβλήματος, εκτέλεση και αξιολόγησή της</a:t>
            </a:r>
          </a:p>
          <a:p>
            <a:pPr>
              <a:defRPr/>
            </a:pPr>
            <a:r>
              <a:rPr lang="el-GR" sz="2800" dirty="0"/>
              <a:t>α</a:t>
            </a:r>
            <a:r>
              <a:rPr lang="el-GR" sz="2800" dirty="0" smtClean="0"/>
              <a:t>νάπτυξη κριτικής σκέψης και ικανότητας</a:t>
            </a:r>
          </a:p>
          <a:p>
            <a:pPr>
              <a:defRPr/>
            </a:pPr>
            <a:r>
              <a:rPr lang="el-GR" sz="2800" dirty="0" smtClean="0"/>
              <a:t>παρουσίαση και εξήγηση διαδρομών που έχουν σχεδιαστεί για την επίλυση ενός προβλήματος</a:t>
            </a:r>
          </a:p>
          <a:p>
            <a:pPr>
              <a:defRPr/>
            </a:pPr>
            <a:r>
              <a:rPr lang="el-GR" sz="2800" dirty="0"/>
              <a:t>δ</a:t>
            </a:r>
            <a:r>
              <a:rPr lang="el-GR" sz="2800" dirty="0" smtClean="0"/>
              <a:t>υνατότητα άμεσης δοκιμής και έλεγχου από το παιδί και ανατροφοδότηση</a:t>
            </a:r>
          </a:p>
          <a:p>
            <a:pPr>
              <a:defRPr/>
            </a:pPr>
            <a:endParaRPr lang="el-GR" sz="2800" dirty="0" smtClean="0"/>
          </a:p>
          <a:p>
            <a:pPr marL="82550" indent="0">
              <a:buFont typeface="Wingdings 2" panose="05020102010507070707" pitchFamily="18" charset="2"/>
              <a:buNone/>
              <a:defRPr/>
            </a:pPr>
            <a:endParaRPr lang="el-GR" sz="2800" dirty="0"/>
          </a:p>
        </p:txBody>
      </p:sp>
      <p:sp>
        <p:nvSpPr>
          <p:cNvPr id="46083"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1B08C6A-9F85-408C-AC4B-28F9B01A90C4}" type="slidenum">
              <a:rPr lang="en-US" altLang="el-GR" sz="1200" smtClean="0">
                <a:solidFill>
                  <a:srgbClr val="B5A788"/>
                </a:solidFill>
              </a:rPr>
              <a:pPr>
                <a:spcBef>
                  <a:spcPct val="0"/>
                </a:spcBef>
                <a:buClrTx/>
                <a:buSzTx/>
                <a:buFontTx/>
                <a:buNone/>
              </a:pPr>
              <a:t>28</a:t>
            </a:fld>
            <a:endParaRPr lang="en-US" altLang="el-GR" sz="1200" smtClean="0">
              <a:solidFill>
                <a:srgbClr val="B5A788"/>
              </a:solidFill>
            </a:endParaRPr>
          </a:p>
        </p:txBody>
      </p:sp>
      <p:sp>
        <p:nvSpPr>
          <p:cNvPr id="5" name="Τίτλος 4"/>
          <p:cNvSpPr>
            <a:spLocks noGrp="1"/>
          </p:cNvSpPr>
          <p:nvPr>
            <p:ph type="title"/>
          </p:nvPr>
        </p:nvSpPr>
        <p:spPr>
          <a:xfrm>
            <a:off x="533400" y="269875"/>
            <a:ext cx="7962428" cy="1143000"/>
          </a:xfrm>
        </p:spPr>
        <p:txBody>
          <a:bodyPr>
            <a:noAutofit/>
          </a:bodyPr>
          <a:lstStyle/>
          <a:p>
            <a:pPr>
              <a:defRPr/>
            </a:pPr>
            <a:r>
              <a:rPr lang="el-GR" sz="4000" dirty="0" smtClean="0"/>
              <a:t>Επίλυση </a:t>
            </a:r>
            <a:r>
              <a:rPr lang="el-GR" sz="4000" dirty="0"/>
              <a:t>προβλήματος και </a:t>
            </a:r>
            <a:r>
              <a:rPr lang="el-GR" sz="4000" dirty="0" err="1" smtClean="0"/>
              <a:t>μεταγνωστικές</a:t>
            </a:r>
            <a:r>
              <a:rPr lang="el-GR" sz="4000" dirty="0" smtClean="0"/>
              <a:t> δεξιότητες</a:t>
            </a:r>
            <a:endParaRPr lang="el-GR" sz="4000" dirty="0"/>
          </a:p>
        </p:txBody>
      </p:sp>
    </p:spTree>
    <p:extLst>
      <p:ext uri="{BB962C8B-B14F-4D97-AF65-F5344CB8AC3E}">
        <p14:creationId xmlns:p14="http://schemas.microsoft.com/office/powerpoint/2010/main" val="3720124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 Θέση περιεχομένου"/>
          <p:cNvSpPr>
            <a:spLocks noGrp="1"/>
          </p:cNvSpPr>
          <p:nvPr>
            <p:ph idx="1"/>
          </p:nvPr>
        </p:nvSpPr>
        <p:spPr>
          <a:xfrm>
            <a:off x="892513" y="1202531"/>
            <a:ext cx="7499350" cy="4283869"/>
          </a:xfrm>
        </p:spPr>
        <p:txBody>
          <a:bodyPr>
            <a:noAutofit/>
          </a:bodyPr>
          <a:lstStyle/>
          <a:p>
            <a:pPr algn="just"/>
            <a:r>
              <a:rPr lang="el-GR" altLang="el-GR" sz="2800" dirty="0" smtClean="0"/>
              <a:t>ένταξη σε ιστορίες όπως: «Η ιστορία ενός καλοψημένου </a:t>
            </a:r>
            <a:r>
              <a:rPr lang="el-GR" altLang="el-GR" sz="2800" dirty="0" err="1" smtClean="0"/>
              <a:t>τηγανόψωμου</a:t>
            </a:r>
            <a:r>
              <a:rPr lang="el-GR" altLang="el-GR" sz="2800" dirty="0" smtClean="0"/>
              <a:t>», «Το κυνήγι του Θησαυρού» κλπ.</a:t>
            </a:r>
          </a:p>
          <a:p>
            <a:pPr algn="just"/>
            <a:endParaRPr lang="el-GR" altLang="el-GR" sz="2800" dirty="0" smtClean="0"/>
          </a:p>
          <a:p>
            <a:pPr algn="just"/>
            <a:endParaRPr lang="el-GR" altLang="el-GR" sz="2800" dirty="0" smtClean="0"/>
          </a:p>
          <a:p>
            <a:pPr marL="0" indent="0" algn="just">
              <a:buNone/>
            </a:pPr>
            <a:endParaRPr lang="el-GR" altLang="el-GR" sz="2800" dirty="0" smtClean="0"/>
          </a:p>
          <a:p>
            <a:pPr algn="just"/>
            <a:endParaRPr lang="el-GR" altLang="el-GR" sz="2800" dirty="0" smtClean="0"/>
          </a:p>
          <a:p>
            <a:pPr algn="just"/>
            <a:r>
              <a:rPr lang="el-GR" altLang="el-GR" sz="2800" dirty="0" smtClean="0"/>
              <a:t>απόδοση ονόματος και ανθρωπομορφικών χαρακτηριστικών</a:t>
            </a:r>
          </a:p>
          <a:p>
            <a:endParaRPr lang="el-GR" altLang="el-GR" sz="2800" dirty="0" smtClean="0"/>
          </a:p>
        </p:txBody>
      </p:sp>
      <p:sp>
        <p:nvSpPr>
          <p:cNvPr id="47107"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460C97A-0327-4CE7-9D18-BF6450E61FF5}" type="slidenum">
              <a:rPr lang="en-US" altLang="el-GR" sz="1200" smtClean="0">
                <a:solidFill>
                  <a:srgbClr val="B5A788"/>
                </a:solidFill>
              </a:rPr>
              <a:pPr>
                <a:spcBef>
                  <a:spcPct val="0"/>
                </a:spcBef>
                <a:buClrTx/>
                <a:buSzTx/>
                <a:buFontTx/>
                <a:buNone/>
              </a:pPr>
              <a:t>29</a:t>
            </a:fld>
            <a:endParaRPr lang="en-US" altLang="el-GR" sz="1200" smtClean="0">
              <a:solidFill>
                <a:srgbClr val="B5A788"/>
              </a:solidFill>
            </a:endParaRPr>
          </a:p>
        </p:txBody>
      </p:sp>
      <p:sp>
        <p:nvSpPr>
          <p:cNvPr id="5" name="Τίτλος 4"/>
          <p:cNvSpPr>
            <a:spLocks noGrp="1"/>
          </p:cNvSpPr>
          <p:nvPr>
            <p:ph type="title"/>
          </p:nvPr>
        </p:nvSpPr>
        <p:spPr>
          <a:xfrm>
            <a:off x="971550" y="115888"/>
            <a:ext cx="7499350" cy="792162"/>
          </a:xfrm>
        </p:spPr>
        <p:txBody>
          <a:bodyPr>
            <a:noAutofit/>
          </a:bodyPr>
          <a:lstStyle/>
          <a:p>
            <a:pPr>
              <a:defRPr/>
            </a:pPr>
            <a:r>
              <a:rPr lang="el-GR" sz="4000" dirty="0" smtClean="0"/>
              <a:t/>
            </a:r>
            <a:br>
              <a:rPr lang="el-GR" sz="4000" dirty="0" smtClean="0"/>
            </a:br>
            <a:r>
              <a:rPr lang="el-GR" sz="4000" dirty="0" smtClean="0"/>
              <a:t>Έκφραση </a:t>
            </a:r>
            <a:r>
              <a:rPr lang="el-GR" sz="4000" dirty="0"/>
              <a:t>και </a:t>
            </a:r>
            <a:r>
              <a:rPr lang="el-GR" sz="4000" dirty="0" smtClean="0"/>
              <a:t>δημιουργικότητα</a:t>
            </a:r>
            <a:r>
              <a:rPr lang="el-GR" sz="4000" dirty="0"/>
              <a:t/>
            </a:r>
            <a:br>
              <a:rPr lang="el-GR" sz="4000" dirty="0"/>
            </a:br>
            <a:endParaRPr lang="el-GR" sz="4000" dirty="0"/>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20987"/>
            <a:ext cx="10477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94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49347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 Θέση περιεχομένου"/>
          <p:cNvSpPr>
            <a:spLocks noGrp="1"/>
          </p:cNvSpPr>
          <p:nvPr>
            <p:ph idx="1"/>
          </p:nvPr>
        </p:nvSpPr>
        <p:spPr>
          <a:xfrm>
            <a:off x="685800" y="1341438"/>
            <a:ext cx="7929563" cy="4068762"/>
          </a:xfrm>
        </p:spPr>
        <p:txBody>
          <a:bodyPr/>
          <a:lstStyle/>
          <a:p>
            <a:endParaRPr lang="el-GR" altLang="el-GR" sz="2800" dirty="0" smtClean="0"/>
          </a:p>
          <a:p>
            <a:r>
              <a:rPr lang="el-GR" altLang="el-GR" sz="2800" dirty="0" smtClean="0"/>
              <a:t>Συνεργασία σε ομάδες</a:t>
            </a:r>
          </a:p>
          <a:p>
            <a:r>
              <a:rPr lang="el-GR" altLang="el-GR" sz="2800" dirty="0" smtClean="0"/>
              <a:t>Εναλλαγή σειράς μέσα στην ίδια ομάδα (</a:t>
            </a:r>
            <a:r>
              <a:rPr lang="en-US" altLang="el-GR" sz="2800" dirty="0" smtClean="0"/>
              <a:t>turn taking)</a:t>
            </a:r>
          </a:p>
          <a:p>
            <a:r>
              <a:rPr lang="el-GR" altLang="el-GR" sz="2800" dirty="0" smtClean="0"/>
              <a:t>Διαπραγμάτευση</a:t>
            </a:r>
          </a:p>
          <a:p>
            <a:r>
              <a:rPr lang="el-GR" altLang="el-GR" sz="2800" dirty="0" smtClean="0"/>
              <a:t>Θέτονται ερωτήσεις και δίνονται απαντήσεις</a:t>
            </a:r>
          </a:p>
        </p:txBody>
      </p:sp>
      <p:sp>
        <p:nvSpPr>
          <p:cNvPr id="48131"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BF23DC2-604B-424B-82D7-776F0AEC184B}" type="slidenum">
              <a:rPr lang="en-US" altLang="el-GR" sz="1200" smtClean="0">
                <a:solidFill>
                  <a:srgbClr val="B5A788"/>
                </a:solidFill>
              </a:rPr>
              <a:pPr>
                <a:spcBef>
                  <a:spcPct val="0"/>
                </a:spcBef>
                <a:buClrTx/>
                <a:buSzTx/>
                <a:buFontTx/>
                <a:buNone/>
              </a:pPr>
              <a:t>30</a:t>
            </a:fld>
            <a:endParaRPr lang="en-US" altLang="el-GR" sz="1200" smtClean="0">
              <a:solidFill>
                <a:srgbClr val="B5A788"/>
              </a:solidFill>
            </a:endParaRPr>
          </a:p>
        </p:txBody>
      </p:sp>
      <p:sp>
        <p:nvSpPr>
          <p:cNvPr id="5" name="Τίτλος 4"/>
          <p:cNvSpPr>
            <a:spLocks noGrp="1"/>
          </p:cNvSpPr>
          <p:nvPr>
            <p:ph type="title"/>
          </p:nvPr>
        </p:nvSpPr>
        <p:spPr>
          <a:xfrm>
            <a:off x="381001" y="188913"/>
            <a:ext cx="8439150" cy="1143000"/>
          </a:xfrm>
        </p:spPr>
        <p:txBody>
          <a:bodyPr>
            <a:noAutofit/>
          </a:bodyPr>
          <a:lstStyle/>
          <a:p>
            <a:pPr>
              <a:defRPr/>
            </a:pPr>
            <a:r>
              <a:rPr lang="el-GR" sz="4000" dirty="0" smtClean="0"/>
              <a:t/>
            </a:r>
            <a:br>
              <a:rPr lang="el-GR" sz="4000" dirty="0" smtClean="0"/>
            </a:br>
            <a:r>
              <a:rPr lang="el-GR" sz="4000" dirty="0" smtClean="0"/>
              <a:t>Επικοινωνία και κοινωνικές δεξιότητες</a:t>
            </a:r>
            <a:endParaRPr lang="el-GR" sz="4000" dirty="0"/>
          </a:p>
        </p:txBody>
      </p:sp>
    </p:spTree>
    <p:extLst>
      <p:ext uri="{BB962C8B-B14F-4D97-AF65-F5344CB8AC3E}">
        <p14:creationId xmlns:p14="http://schemas.microsoft.com/office/powerpoint/2010/main" val="3608779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84313"/>
            <a:ext cx="8332788" cy="5229225"/>
          </a:xfrm>
        </p:spPr>
        <p:txBody>
          <a:bodyPr/>
          <a:lstStyle/>
          <a:p>
            <a:pPr>
              <a:defRPr/>
            </a:pPr>
            <a:r>
              <a:rPr lang="el-GR" dirty="0" smtClean="0"/>
              <a:t>Λογισμικό</a:t>
            </a:r>
            <a:endParaRPr lang="en-US" dirty="0" smtClean="0"/>
          </a:p>
          <a:p>
            <a:pPr lvl="1">
              <a:defRPr/>
            </a:pPr>
            <a:endParaRPr lang="en-US" sz="2400" dirty="0" smtClean="0"/>
          </a:p>
          <a:p>
            <a:pPr marL="82550" indent="0">
              <a:buFont typeface="Wingdings 2" panose="05020102010507070707" pitchFamily="18" charset="2"/>
              <a:buNone/>
              <a:defRPr/>
            </a:pPr>
            <a:endParaRPr lang="el-GR" sz="2400" dirty="0"/>
          </a:p>
        </p:txBody>
      </p:sp>
      <p:sp>
        <p:nvSpPr>
          <p:cNvPr id="49155"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866829F-372F-46C1-9053-9A3EAD1A66B2}" type="slidenum">
              <a:rPr lang="en-US" altLang="el-GR" sz="1200" smtClean="0">
                <a:solidFill>
                  <a:srgbClr val="B5A788"/>
                </a:solidFill>
              </a:rPr>
              <a:pPr>
                <a:spcBef>
                  <a:spcPct val="0"/>
                </a:spcBef>
                <a:buClrTx/>
                <a:buSzTx/>
                <a:buFontTx/>
                <a:buNone/>
              </a:pPr>
              <a:t>31</a:t>
            </a:fld>
            <a:endParaRPr lang="en-US" altLang="el-GR" sz="1200" smtClean="0">
              <a:solidFill>
                <a:srgbClr val="B5A788"/>
              </a:solidFill>
            </a:endParaRPr>
          </a:p>
        </p:txBody>
      </p:sp>
      <p:sp>
        <p:nvSpPr>
          <p:cNvPr id="5" name="Τίτλος 4"/>
          <p:cNvSpPr>
            <a:spLocks noGrp="1"/>
          </p:cNvSpPr>
          <p:nvPr>
            <p:ph type="title"/>
          </p:nvPr>
        </p:nvSpPr>
        <p:spPr>
          <a:xfrm>
            <a:off x="457200" y="115888"/>
            <a:ext cx="8229600" cy="1143000"/>
          </a:xfrm>
        </p:spPr>
        <p:txBody>
          <a:bodyPr/>
          <a:lstStyle/>
          <a:p>
            <a:pPr>
              <a:defRPr/>
            </a:pPr>
            <a:r>
              <a:rPr lang="el-GR" dirty="0" smtClean="0"/>
              <a:t>Επιπρόσθετα για το </a:t>
            </a:r>
            <a:r>
              <a:rPr lang="en-US" dirty="0" err="1" smtClean="0"/>
              <a:t>BeeBot</a:t>
            </a:r>
            <a:endParaRPr lang="el-GR" dirty="0"/>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484313"/>
            <a:ext cx="5329237" cy="459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879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3533775"/>
            <a:ext cx="7499350" cy="1800225"/>
          </a:xfrm>
        </p:spPr>
        <p:txBody>
          <a:bodyPr/>
          <a:lstStyle/>
          <a:p>
            <a:pPr algn="ctr">
              <a:defRPr/>
            </a:pPr>
            <a:r>
              <a:rPr lang="el-GR" dirty="0" smtClean="0"/>
              <a:t>Προγραμματιζόμενα Παιχνίδια: </a:t>
            </a:r>
            <a:r>
              <a:rPr lang="en-US" dirty="0" smtClean="0"/>
              <a:t>Pro-Bot</a:t>
            </a:r>
            <a:endParaRPr lang="el-GR" dirty="0"/>
          </a:p>
        </p:txBody>
      </p:sp>
      <p:sp>
        <p:nvSpPr>
          <p:cNvPr id="50180"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CB8DC23-A682-42B4-92E7-8F2CEC67467F}" type="slidenum">
              <a:rPr lang="en-US" altLang="el-GR" sz="1200" smtClean="0">
                <a:solidFill>
                  <a:srgbClr val="B5A788"/>
                </a:solidFill>
              </a:rPr>
              <a:pPr>
                <a:spcBef>
                  <a:spcPct val="0"/>
                </a:spcBef>
                <a:buClrTx/>
                <a:buSzTx/>
                <a:buFontTx/>
                <a:buNone/>
              </a:pPr>
              <a:t>32</a:t>
            </a:fld>
            <a:endParaRPr lang="en-US" altLang="el-GR" sz="1200" smtClean="0">
              <a:solidFill>
                <a:srgbClr val="B5A788"/>
              </a:solidFill>
            </a:endParaRPr>
          </a:p>
        </p:txBody>
      </p:sp>
    </p:spTree>
    <p:extLst>
      <p:ext uri="{BB962C8B-B14F-4D97-AF65-F5344CB8AC3E}">
        <p14:creationId xmlns:p14="http://schemas.microsoft.com/office/powerpoint/2010/main" val="1883588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n-US" b="1" dirty="0" smtClean="0"/>
              <a:t>L</a:t>
            </a:r>
            <a:r>
              <a:rPr lang="el-GR" b="1" dirty="0" err="1" smtClean="0"/>
              <a:t>ego</a:t>
            </a:r>
            <a:r>
              <a:rPr lang="el-GR" b="1" dirty="0" smtClean="0"/>
              <a:t> </a:t>
            </a:r>
            <a:r>
              <a:rPr lang="en-US" b="1" dirty="0" err="1" smtClean="0"/>
              <a:t>Mindstorms</a:t>
            </a:r>
            <a:endParaRPr lang="el-GR" dirty="0"/>
          </a:p>
        </p:txBody>
      </p:sp>
      <p:sp>
        <p:nvSpPr>
          <p:cNvPr id="27651" name="Θέση περιεχομένου 2"/>
          <p:cNvSpPr>
            <a:spLocks noGrp="1"/>
          </p:cNvSpPr>
          <p:nvPr>
            <p:ph idx="1"/>
          </p:nvPr>
        </p:nvSpPr>
        <p:spPr/>
        <p:txBody>
          <a:bodyPr/>
          <a:lstStyle/>
          <a:p>
            <a:pPr>
              <a:defRPr/>
            </a:pPr>
            <a:endParaRPr lang="el-GR" b="1" dirty="0" smtClean="0"/>
          </a:p>
          <a:p>
            <a:pPr marL="82550" indent="0">
              <a:buFont typeface="Wingdings 2" panose="05020102010507070707" pitchFamily="18" charset="2"/>
              <a:buNone/>
              <a:defRPr/>
            </a:pPr>
            <a:r>
              <a:rPr lang="el-GR" dirty="0" smtClean="0"/>
              <a:t>Είναι ένα πλήρες περιβάλλον ρομποτικής </a:t>
            </a:r>
          </a:p>
        </p:txBody>
      </p:sp>
      <p:sp>
        <p:nvSpPr>
          <p:cNvPr id="51204"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CBAA0DF-10D1-46A0-927B-EAAF29E55A7B}" type="slidenum">
              <a:rPr lang="en-US" altLang="el-GR" sz="1200" smtClean="0">
                <a:solidFill>
                  <a:srgbClr val="B5A788"/>
                </a:solidFill>
              </a:rPr>
              <a:pPr>
                <a:spcBef>
                  <a:spcPct val="0"/>
                </a:spcBef>
                <a:buClrTx/>
                <a:buSzTx/>
                <a:buFontTx/>
                <a:buNone/>
              </a:pPr>
              <a:t>33</a:t>
            </a:fld>
            <a:endParaRPr lang="en-US" altLang="el-GR" sz="1200" smtClean="0">
              <a:solidFill>
                <a:srgbClr val="B5A788"/>
              </a:solidFill>
            </a:endParaRPr>
          </a:p>
        </p:txBody>
      </p:sp>
    </p:spTree>
    <p:extLst>
      <p:ext uri="{BB962C8B-B14F-4D97-AF65-F5344CB8AC3E}">
        <p14:creationId xmlns:p14="http://schemas.microsoft.com/office/powerpoint/2010/main" val="1247270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Large confetti"/>
          <p:cNvSpPr>
            <a:spLocks noGrp="1" noChangeArrowheads="1"/>
          </p:cNvSpPr>
          <p:nvPr>
            <p:ph type="title"/>
          </p:nvPr>
        </p:nvSpPr>
        <p:spPr>
          <a:xfrm>
            <a:off x="457200" y="152400"/>
            <a:ext cx="8382000" cy="838200"/>
          </a:xfrm>
        </p:spPr>
        <p:txBody>
          <a:bodyPr>
            <a:normAutofit/>
          </a:bodyPr>
          <a:lstStyle/>
          <a:p>
            <a:pPr>
              <a:defRPr/>
            </a:pPr>
            <a:r>
              <a:rPr lang="el-GR" dirty="0"/>
              <a:t>Η εκπαιδευτική ρομποτική-</a:t>
            </a:r>
            <a:r>
              <a:rPr lang="en-US" dirty="0"/>
              <a:t> </a:t>
            </a:r>
            <a:r>
              <a:rPr lang="el-GR" dirty="0"/>
              <a:t>υλικό</a:t>
            </a:r>
          </a:p>
        </p:txBody>
      </p:sp>
      <p:pic>
        <p:nvPicPr>
          <p:cNvPr id="52228" name="Picture 5" descr="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953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descr="f16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24000"/>
            <a:ext cx="29718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7" descr="cap0023_edi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9624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088784D-8B12-4971-AF3F-605A701E769B}" type="slidenum">
              <a:rPr lang="en-US" altLang="el-GR" sz="1200" smtClean="0">
                <a:solidFill>
                  <a:srgbClr val="B5A788"/>
                </a:solidFill>
              </a:rPr>
              <a:pPr>
                <a:spcBef>
                  <a:spcPct val="0"/>
                </a:spcBef>
                <a:buClrTx/>
                <a:buSzTx/>
                <a:buFontTx/>
                <a:buNone/>
              </a:pPr>
              <a:t>34</a:t>
            </a:fld>
            <a:endParaRPr lang="en-US" altLang="el-GR" sz="1200" smtClean="0">
              <a:solidFill>
                <a:srgbClr val="B5A788"/>
              </a:solidFill>
            </a:endParaRPr>
          </a:p>
        </p:txBody>
      </p:sp>
    </p:spTree>
    <p:extLst>
      <p:ext uri="{BB962C8B-B14F-4D97-AF65-F5344CB8AC3E}">
        <p14:creationId xmlns:p14="http://schemas.microsoft.com/office/powerpoint/2010/main" val="3309491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descr="Large confetti"/>
          <p:cNvSpPr>
            <a:spLocks noGrp="1" noChangeArrowheads="1"/>
          </p:cNvSpPr>
          <p:nvPr>
            <p:ph type="title"/>
          </p:nvPr>
        </p:nvSpPr>
        <p:spPr>
          <a:xfrm>
            <a:off x="381000" y="381000"/>
            <a:ext cx="8229600" cy="1011238"/>
          </a:xfrm>
        </p:spPr>
        <p:txBody>
          <a:bodyPr>
            <a:noAutofit/>
          </a:bodyPr>
          <a:lstStyle/>
          <a:p>
            <a:pPr>
              <a:defRPr/>
            </a:pPr>
            <a:r>
              <a:rPr lang="el-GR" sz="4000" dirty="0"/>
              <a:t>Η εκπαιδευτική ρομποτική - προγραμματιζόμενο τούβλο</a:t>
            </a:r>
          </a:p>
        </p:txBody>
      </p:sp>
      <p:sp>
        <p:nvSpPr>
          <p:cNvPr id="54275" name="Rectangle 3"/>
          <p:cNvSpPr>
            <a:spLocks noGrp="1" noChangeArrowheads="1"/>
          </p:cNvSpPr>
          <p:nvPr>
            <p:ph type="body" idx="1"/>
          </p:nvPr>
        </p:nvSpPr>
        <p:spPr>
          <a:xfrm>
            <a:off x="1752600" y="1371600"/>
            <a:ext cx="1600200" cy="533400"/>
          </a:xfrm>
        </p:spPr>
        <p:txBody>
          <a:bodyPr/>
          <a:lstStyle/>
          <a:p>
            <a:pPr>
              <a:lnSpc>
                <a:spcPct val="90000"/>
              </a:lnSpc>
              <a:buFontTx/>
              <a:buNone/>
            </a:pPr>
            <a:r>
              <a:rPr lang="en-US" altLang="el-GR" smtClean="0"/>
              <a:t>RCX</a:t>
            </a:r>
            <a:endParaRPr lang="el-GR" altLang="el-GR" smtClean="0"/>
          </a:p>
        </p:txBody>
      </p:sp>
      <p:sp>
        <p:nvSpPr>
          <p:cNvPr id="54276" name="Rectangle 7"/>
          <p:cNvSpPr>
            <a:spLocks noChangeArrowheads="1"/>
          </p:cNvSpPr>
          <p:nvPr/>
        </p:nvSpPr>
        <p:spPr bwMode="auto">
          <a:xfrm>
            <a:off x="2162175" y="1133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graphicFrame>
        <p:nvGraphicFramePr>
          <p:cNvPr id="54277" name="Object 6"/>
          <p:cNvGraphicFramePr>
            <a:graphicFrameLocks noChangeAspect="1"/>
          </p:cNvGraphicFramePr>
          <p:nvPr/>
        </p:nvGraphicFramePr>
        <p:xfrm>
          <a:off x="228600" y="1828800"/>
          <a:ext cx="4819650" cy="4591050"/>
        </p:xfrm>
        <a:graphic>
          <a:graphicData uri="http://schemas.openxmlformats.org/presentationml/2006/ole">
            <mc:AlternateContent xmlns:mc="http://schemas.openxmlformats.org/markup-compatibility/2006">
              <mc:Choice xmlns:v="urn:schemas-microsoft-com:vml" Requires="v">
                <p:oleObj spid="_x0000_s1027" r:id="rId4" imgW="4819048" imgH="4590476" progId="MSPhotoEd.3">
                  <p:embed/>
                </p:oleObj>
              </mc:Choice>
              <mc:Fallback>
                <p:oleObj r:id="rId4" imgW="4819048" imgH="459047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28800"/>
                        <a:ext cx="48196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427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752" y="1639094"/>
            <a:ext cx="30480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1" descr="f16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7752" y="4248944"/>
            <a:ext cx="25908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E83C78B-05FD-48CF-9007-A153B88A48DF}" type="slidenum">
              <a:rPr lang="en-US" altLang="el-GR" sz="1200" smtClean="0">
                <a:solidFill>
                  <a:srgbClr val="B5A788"/>
                </a:solidFill>
              </a:rPr>
              <a:pPr>
                <a:spcBef>
                  <a:spcPct val="0"/>
                </a:spcBef>
                <a:buClrTx/>
                <a:buSzTx/>
                <a:buFontTx/>
                <a:buNone/>
              </a:pPr>
              <a:t>35</a:t>
            </a:fld>
            <a:endParaRPr lang="en-US" altLang="el-GR" sz="1200" smtClean="0">
              <a:solidFill>
                <a:srgbClr val="B5A788"/>
              </a:solidFill>
            </a:endParaRPr>
          </a:p>
        </p:txBody>
      </p:sp>
    </p:spTree>
    <p:extLst>
      <p:ext uri="{BB962C8B-B14F-4D97-AF65-F5344CB8AC3E}">
        <p14:creationId xmlns:p14="http://schemas.microsoft.com/office/powerpoint/2010/main" val="2839089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descr="Large confetti"/>
          <p:cNvSpPr>
            <a:spLocks noGrp="1" noChangeArrowheads="1"/>
          </p:cNvSpPr>
          <p:nvPr>
            <p:ph type="title"/>
          </p:nvPr>
        </p:nvSpPr>
        <p:spPr>
          <a:xfrm>
            <a:off x="152400" y="228600"/>
            <a:ext cx="8991600" cy="609600"/>
          </a:xfrm>
        </p:spPr>
        <p:txBody>
          <a:bodyPr>
            <a:noAutofit/>
          </a:bodyPr>
          <a:lstStyle/>
          <a:p>
            <a:pPr>
              <a:defRPr/>
            </a:pPr>
            <a:r>
              <a:rPr lang="el-GR" sz="4000" dirty="0"/>
              <a:t>Η εκπαιδευτική ρομποτική – λογισμικό</a:t>
            </a:r>
          </a:p>
        </p:txBody>
      </p:sp>
      <p:sp>
        <p:nvSpPr>
          <p:cNvPr id="56323" name="Rectangle 4"/>
          <p:cNvSpPr>
            <a:spLocks noChangeArrowheads="1"/>
          </p:cNvSpPr>
          <p:nvPr/>
        </p:nvSpPr>
        <p:spPr bwMode="auto">
          <a:xfrm>
            <a:off x="0" y="6553200"/>
            <a:ext cx="8570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l-GR" sz="1400">
                <a:solidFill>
                  <a:srgbClr val="333399"/>
                </a:solidFill>
                <a:latin typeface="Tahoma" panose="020B0604030504040204" pitchFamily="34" charset="0"/>
                <a:cs typeface="Times New Roman" panose="02020603050405020304" pitchFamily="18" charset="0"/>
              </a:rPr>
              <a:t>Η Ρομποτική στην πρωτοβάθμια εκπαίδευση: μια μελέτη περίπτωσης στην ευέλικτη ζώνη του Δημοτικού σχολείου</a:t>
            </a:r>
            <a:endParaRPr lang="el-GR" altLang="el-GR" sz="1400">
              <a:solidFill>
                <a:srgbClr val="333399"/>
              </a:solidFill>
              <a:latin typeface="Tahoma" panose="020B0604030504040204" pitchFamily="34" charset="0"/>
              <a:cs typeface="Times New Roman" panose="02020603050405020304" pitchFamily="18" charset="0"/>
            </a:endParaRPr>
          </a:p>
        </p:txBody>
      </p:sp>
      <p:sp>
        <p:nvSpPr>
          <p:cNvPr id="56324" name="Rectangle 5"/>
          <p:cNvSpPr>
            <a:spLocks noChangeArrowheads="1"/>
          </p:cNvSpPr>
          <p:nvPr/>
        </p:nvSpPr>
        <p:spPr bwMode="auto">
          <a:xfrm>
            <a:off x="2162175" y="1133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56325" name="Rectangle 9"/>
          <p:cNvSpPr>
            <a:spLocks noGrp="1" noChangeArrowheads="1"/>
          </p:cNvSpPr>
          <p:nvPr>
            <p:ph type="body" idx="1"/>
          </p:nvPr>
        </p:nvSpPr>
        <p:spPr>
          <a:xfrm>
            <a:off x="457200" y="990600"/>
            <a:ext cx="7416800" cy="609600"/>
          </a:xfrm>
        </p:spPr>
        <p:txBody>
          <a:bodyPr/>
          <a:lstStyle/>
          <a:p>
            <a:pPr>
              <a:buFontTx/>
              <a:buNone/>
            </a:pPr>
            <a:r>
              <a:rPr lang="el-GR" altLang="el-GR" dirty="0" smtClean="0"/>
              <a:t>Οπτικός προγραμματισμός </a:t>
            </a:r>
            <a:r>
              <a:rPr lang="en-US" altLang="el-GR" dirty="0" smtClean="0"/>
              <a:t>ROBOLAB</a:t>
            </a:r>
            <a:endParaRPr lang="el-GR" altLang="el-GR" dirty="0" smtClean="0"/>
          </a:p>
        </p:txBody>
      </p:sp>
      <p:pic>
        <p:nvPicPr>
          <p:cNvPr id="56326" name="Picture 10" descr="begin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410200"/>
            <a:ext cx="7391400" cy="969963"/>
          </a:xfrm>
          <a:prstGeom prst="rect">
            <a:avLst/>
          </a:prstGeom>
          <a:noFill/>
          <a:ln w="1111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6327" name="Object 14"/>
          <p:cNvGraphicFramePr>
            <a:graphicFrameLocks noChangeAspect="1"/>
          </p:cNvGraphicFramePr>
          <p:nvPr>
            <p:extLst>
              <p:ext uri="{D42A27DB-BD31-4B8C-83A1-F6EECF244321}">
                <p14:modId xmlns:p14="http://schemas.microsoft.com/office/powerpoint/2010/main" val="1058008744"/>
              </p:ext>
            </p:extLst>
          </p:nvPr>
        </p:nvGraphicFramePr>
        <p:xfrm>
          <a:off x="2267659" y="1641138"/>
          <a:ext cx="6608763" cy="3429000"/>
        </p:xfrm>
        <a:graphic>
          <a:graphicData uri="http://schemas.openxmlformats.org/presentationml/2006/ole">
            <mc:AlternateContent xmlns:mc="http://schemas.openxmlformats.org/markup-compatibility/2006">
              <mc:Choice xmlns:v="urn:schemas-microsoft-com:vml" Requires="v">
                <p:oleObj spid="_x0000_s2052" name="Εικόνα bitmap" r:id="rId5" imgW="6609524" imgH="3638095" progId="Paint.Picture">
                  <p:embed/>
                </p:oleObj>
              </mc:Choice>
              <mc:Fallback>
                <p:oleObj name="Εικόνα bitmap" r:id="rId5" imgW="6609524" imgH="363809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659" y="1641138"/>
                        <a:ext cx="6608763" cy="3429000"/>
                      </a:xfrm>
                      <a:prstGeom prst="rect">
                        <a:avLst/>
                      </a:prstGeom>
                      <a:noFill/>
                      <a:ln>
                        <a:noFill/>
                      </a:ln>
                      <a:effectLst/>
                    </p:spPr>
                  </p:pic>
                </p:oleObj>
              </mc:Fallback>
            </mc:AlternateContent>
          </a:graphicData>
        </a:graphic>
      </p:graphicFrame>
      <p:graphicFrame>
        <p:nvGraphicFramePr>
          <p:cNvPr id="56328" name="Object 15"/>
          <p:cNvGraphicFramePr>
            <a:graphicFrameLocks noChangeAspect="1"/>
          </p:cNvGraphicFramePr>
          <p:nvPr/>
        </p:nvGraphicFramePr>
        <p:xfrm>
          <a:off x="152400" y="2438400"/>
          <a:ext cx="2133600" cy="2468563"/>
        </p:xfrm>
        <a:graphic>
          <a:graphicData uri="http://schemas.openxmlformats.org/presentationml/2006/ole">
            <mc:AlternateContent xmlns:mc="http://schemas.openxmlformats.org/markup-compatibility/2006">
              <mc:Choice xmlns:v="urn:schemas-microsoft-com:vml" Requires="v">
                <p:oleObj spid="_x0000_s2053" r:id="rId7" imgW="4819048" imgH="4590476" progId="MSPhotoEd.3">
                  <p:embed/>
                </p:oleObj>
              </mc:Choice>
              <mc:Fallback>
                <p:oleObj r:id="rId7" imgW="4819048" imgH="4590476"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2438400"/>
                        <a:ext cx="21336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30"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25C2F82-1A3B-434B-94DA-C9480C83B0A2}" type="slidenum">
              <a:rPr lang="en-US" altLang="el-GR" sz="1200" smtClean="0">
                <a:solidFill>
                  <a:srgbClr val="B5A788"/>
                </a:solidFill>
              </a:rPr>
              <a:pPr>
                <a:spcBef>
                  <a:spcPct val="0"/>
                </a:spcBef>
                <a:buClrTx/>
                <a:buSzTx/>
                <a:buFontTx/>
                <a:buNone/>
              </a:pPr>
              <a:t>36</a:t>
            </a:fld>
            <a:endParaRPr lang="en-US" altLang="el-GR" sz="1200" smtClean="0">
              <a:solidFill>
                <a:srgbClr val="B5A788"/>
              </a:solidFill>
            </a:endParaRPr>
          </a:p>
        </p:txBody>
      </p:sp>
    </p:spTree>
    <p:extLst>
      <p:ext uri="{BB962C8B-B14F-4D97-AF65-F5344CB8AC3E}">
        <p14:creationId xmlns:p14="http://schemas.microsoft.com/office/powerpoint/2010/main" val="2963069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051050" y="1412875"/>
            <a:ext cx="5545138" cy="1760538"/>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defRPr/>
            </a:pPr>
            <a:r>
              <a:rPr lang="en-US" sz="6600" b="1" dirty="0" smtClean="0"/>
              <a:t>  LEGO</a:t>
            </a:r>
            <a:r>
              <a:rPr lang="el-GR" sz="6600" b="1" dirty="0" smtClean="0">
                <a:cs typeface="Arial" charset="0"/>
              </a:rPr>
              <a:t>®</a:t>
            </a:r>
            <a:r>
              <a:rPr lang="en-US" sz="6600" b="1" dirty="0" smtClean="0"/>
              <a:t> </a:t>
            </a:r>
            <a:r>
              <a:rPr lang="el-GR" sz="6600" b="1" dirty="0" smtClean="0"/>
              <a:t/>
            </a:r>
            <a:br>
              <a:rPr lang="el-GR" sz="6600" b="1" dirty="0" smtClean="0"/>
            </a:br>
            <a:r>
              <a:rPr lang="el-GR" sz="6600" b="1" dirty="0" smtClean="0"/>
              <a:t>   </a:t>
            </a:r>
            <a:r>
              <a:rPr lang="en-US" sz="6600" b="1" dirty="0" err="1" smtClean="0"/>
              <a:t>WeDo</a:t>
            </a:r>
            <a:r>
              <a:rPr lang="el-GR" sz="6000" b="1" dirty="0" smtClean="0"/>
              <a:t>™</a:t>
            </a:r>
            <a:endParaRPr lang="el-GR" sz="6600" b="1" dirty="0"/>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498850"/>
            <a:ext cx="19431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474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Τι είναι το </a:t>
            </a:r>
            <a:r>
              <a:rPr lang="en-US" dirty="0" smtClean="0"/>
              <a:t>Lego </a:t>
            </a:r>
            <a:r>
              <a:rPr lang="en-US" dirty="0" err="1" smtClean="0"/>
              <a:t>WeDo</a:t>
            </a:r>
            <a:endParaRPr lang="el-GR" dirty="0"/>
          </a:p>
        </p:txBody>
      </p:sp>
      <p:sp>
        <p:nvSpPr>
          <p:cNvPr id="59395" name="Θέση περιεχομένου 2"/>
          <p:cNvSpPr>
            <a:spLocks noGrp="1"/>
          </p:cNvSpPr>
          <p:nvPr>
            <p:ph idx="1"/>
          </p:nvPr>
        </p:nvSpPr>
        <p:spPr/>
        <p:txBody>
          <a:bodyPr/>
          <a:lstStyle/>
          <a:p>
            <a:r>
              <a:rPr lang="el-GR" altLang="el-GR" smtClean="0"/>
              <a:t>Εκπαιδευτικό πακέτο </a:t>
            </a:r>
          </a:p>
          <a:p>
            <a:pPr lvl="1"/>
            <a:r>
              <a:rPr lang="el-GR" altLang="el-GR" smtClean="0"/>
              <a:t>Τουβλάκια </a:t>
            </a:r>
            <a:r>
              <a:rPr lang="en-US" altLang="el-GR" smtClean="0"/>
              <a:t>Lego</a:t>
            </a:r>
            <a:endParaRPr lang="el-GR" altLang="el-GR" smtClean="0"/>
          </a:p>
          <a:p>
            <a:pPr lvl="1"/>
            <a:r>
              <a:rPr lang="el-GR" altLang="el-GR" smtClean="0"/>
              <a:t>Μηχανή κίνησης (μοτέρ)</a:t>
            </a:r>
          </a:p>
          <a:p>
            <a:pPr lvl="1"/>
            <a:r>
              <a:rPr lang="el-GR" altLang="el-GR" smtClean="0"/>
              <a:t>Ειδικοί αισθητήρες</a:t>
            </a:r>
            <a:endParaRPr lang="en-US" altLang="el-GR" smtClean="0"/>
          </a:p>
          <a:p>
            <a:pPr lvl="1"/>
            <a:r>
              <a:rPr lang="el-GR" altLang="el-GR" smtClean="0"/>
              <a:t>Λογισμικό και πακέτο δραστηριοτήτων</a:t>
            </a:r>
          </a:p>
        </p:txBody>
      </p:sp>
      <p:sp>
        <p:nvSpPr>
          <p:cNvPr id="59396"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3AC36A6-6638-4643-AF73-6EF65A5D878B}" type="slidenum">
              <a:rPr lang="en-US" altLang="el-GR" sz="1200" smtClean="0">
                <a:solidFill>
                  <a:srgbClr val="B5A788"/>
                </a:solidFill>
              </a:rPr>
              <a:pPr>
                <a:spcBef>
                  <a:spcPct val="0"/>
                </a:spcBef>
                <a:buClrTx/>
                <a:buSzTx/>
                <a:buFontTx/>
                <a:buNone/>
              </a:pPr>
              <a:t>38</a:t>
            </a:fld>
            <a:endParaRPr lang="en-US" altLang="el-GR" sz="1200" smtClean="0">
              <a:solidFill>
                <a:srgbClr val="B5A788"/>
              </a:solidFill>
            </a:endParaRPr>
          </a:p>
        </p:txBody>
      </p:sp>
      <p:pic>
        <p:nvPicPr>
          <p:cNvPr id="593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076700"/>
            <a:ext cx="23145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053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0"/>
            <a:ext cx="7010400" cy="1143000"/>
          </a:xfrm>
        </p:spPr>
        <p:txBody>
          <a:bodyPr>
            <a:noAutofit/>
          </a:bodyPr>
          <a:lstStyle/>
          <a:p>
            <a:pPr>
              <a:defRPr/>
            </a:pPr>
            <a:r>
              <a:rPr lang="el-GR" sz="4000" b="1" dirty="0" smtClean="0"/>
              <a:t>Εκπαιδευτικό πακέτο</a:t>
            </a:r>
            <a:endParaRPr lang="el-GR" sz="4000" b="1" dirty="0"/>
          </a:p>
        </p:txBody>
      </p:sp>
      <p:sp>
        <p:nvSpPr>
          <p:cNvPr id="60419"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DED813A-5DD2-46F0-AAA2-DD4DF0098657}" type="slidenum">
              <a:rPr lang="en-US" altLang="el-GR" sz="1200" smtClean="0">
                <a:solidFill>
                  <a:srgbClr val="B5A788"/>
                </a:solidFill>
              </a:rPr>
              <a:pPr>
                <a:spcBef>
                  <a:spcPct val="0"/>
                </a:spcBef>
                <a:buClrTx/>
                <a:buSzTx/>
                <a:buFontTx/>
                <a:buNone/>
              </a:pPr>
              <a:t>39</a:t>
            </a:fld>
            <a:endParaRPr lang="en-US" altLang="el-GR" sz="1200" smtClean="0">
              <a:solidFill>
                <a:srgbClr val="B5A788"/>
              </a:solidFill>
            </a:endParaRPr>
          </a:p>
        </p:txBody>
      </p:sp>
      <p:sp>
        <p:nvSpPr>
          <p:cNvPr id="5" name="Rectangle 1"/>
          <p:cNvSpPr>
            <a:spLocks noChangeArrowheads="1"/>
          </p:cNvSpPr>
          <p:nvPr/>
        </p:nvSpPr>
        <p:spPr bwMode="auto">
          <a:xfrm>
            <a:off x="744537" y="1041023"/>
            <a:ext cx="4741863"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defRPr/>
            </a:pPr>
            <a:r>
              <a:rPr lang="el-GR" sz="2000" b="1" dirty="0">
                <a:latin typeface="Arial" charset="0"/>
                <a:cs typeface="Arial" charset="0"/>
              </a:rPr>
              <a:t>Περιέχει</a:t>
            </a:r>
            <a:r>
              <a:rPr lang="el-GR" sz="2000" dirty="0">
                <a:latin typeface="Arial" charset="0"/>
                <a:cs typeface="Arial" charset="0"/>
              </a:rPr>
              <a:t>:</a:t>
            </a:r>
          </a:p>
          <a:p>
            <a:pPr marL="285750" indent="-285750">
              <a:buFont typeface="Arial" pitchFamily="34" charset="0"/>
              <a:buChar char="•"/>
              <a:defRPr/>
            </a:pPr>
            <a:r>
              <a:rPr lang="el-GR" sz="2000" dirty="0">
                <a:latin typeface="Arial" charset="0"/>
                <a:cs typeface="Arial" charset="0"/>
              </a:rPr>
              <a:t>158 κομμάτια</a:t>
            </a:r>
          </a:p>
          <a:p>
            <a:pPr marL="285750" indent="-285750">
              <a:buFont typeface="Arial" pitchFamily="34" charset="0"/>
              <a:buChar char="•"/>
              <a:defRPr/>
            </a:pPr>
            <a:r>
              <a:rPr lang="el-GR" sz="2000" dirty="0">
                <a:latin typeface="Arial" charset="0"/>
                <a:cs typeface="Arial" charset="0"/>
              </a:rPr>
              <a:t>1 Μοτέρ</a:t>
            </a:r>
          </a:p>
          <a:p>
            <a:pPr marL="285750" indent="-285750">
              <a:buFont typeface="Arial" pitchFamily="34" charset="0"/>
              <a:buChar char="•"/>
              <a:defRPr/>
            </a:pPr>
            <a:r>
              <a:rPr lang="el-GR" sz="2000" dirty="0">
                <a:latin typeface="Arial" charset="0"/>
                <a:cs typeface="Arial" charset="0"/>
              </a:rPr>
              <a:t>2 Αισθητήρες θέσης και κίνησης αντικειμένων (</a:t>
            </a:r>
            <a:r>
              <a:rPr lang="el-GR" sz="2000" dirty="0" err="1">
                <a:latin typeface="Arial" charset="0"/>
                <a:cs typeface="Arial" charset="0"/>
              </a:rPr>
              <a:t>motion</a:t>
            </a:r>
            <a:r>
              <a:rPr lang="el-GR" sz="2000" dirty="0">
                <a:latin typeface="Arial" charset="0"/>
                <a:cs typeface="Arial" charset="0"/>
              </a:rPr>
              <a:t> </a:t>
            </a:r>
            <a:r>
              <a:rPr lang="el-GR" sz="2000" dirty="0" err="1">
                <a:latin typeface="Arial" charset="0"/>
                <a:cs typeface="Arial" charset="0"/>
              </a:rPr>
              <a:t>and</a:t>
            </a:r>
            <a:r>
              <a:rPr lang="el-GR" sz="2000" dirty="0">
                <a:latin typeface="Arial" charset="0"/>
                <a:cs typeface="Arial" charset="0"/>
              </a:rPr>
              <a:t> </a:t>
            </a:r>
            <a:r>
              <a:rPr lang="el-GR" sz="2000" dirty="0" err="1">
                <a:latin typeface="Arial" charset="0"/>
                <a:cs typeface="Arial" charset="0"/>
              </a:rPr>
              <a:t>tilt</a:t>
            </a:r>
            <a:r>
              <a:rPr lang="el-GR" sz="2000" dirty="0">
                <a:latin typeface="Arial" charset="0"/>
                <a:cs typeface="Arial" charset="0"/>
              </a:rPr>
              <a:t> </a:t>
            </a:r>
            <a:r>
              <a:rPr lang="el-GR" sz="2000" dirty="0" err="1">
                <a:latin typeface="Arial" charset="0"/>
                <a:cs typeface="Arial" charset="0"/>
              </a:rPr>
              <a:t>sensors</a:t>
            </a:r>
            <a:r>
              <a:rPr lang="el-GR" sz="2000" dirty="0">
                <a:latin typeface="Arial" charset="0"/>
                <a:cs typeface="Arial" charset="0"/>
              </a:rPr>
              <a:t>)</a:t>
            </a:r>
          </a:p>
          <a:p>
            <a:pPr marL="285750" indent="-285750">
              <a:buFont typeface="Arial" pitchFamily="34" charset="0"/>
              <a:buChar char="•"/>
              <a:defRPr/>
            </a:pPr>
            <a:r>
              <a:rPr lang="el-GR" sz="2000" dirty="0">
                <a:latin typeface="Arial" charset="0"/>
                <a:cs typeface="Arial" charset="0"/>
              </a:rPr>
              <a:t>LEGO USB </a:t>
            </a:r>
            <a:r>
              <a:rPr lang="el-GR" sz="2000" dirty="0" err="1">
                <a:latin typeface="Arial" charset="0"/>
                <a:cs typeface="Arial" charset="0"/>
              </a:rPr>
              <a:t>Hub</a:t>
            </a:r>
            <a:r>
              <a:rPr lang="el-GR" sz="2000" dirty="0">
                <a:latin typeface="Arial" charset="0"/>
                <a:cs typeface="Arial" charset="0"/>
              </a:rPr>
              <a:t> </a:t>
            </a:r>
          </a:p>
          <a:p>
            <a:pPr marL="285750" indent="-285750">
              <a:buFont typeface="Arial" pitchFamily="34" charset="0"/>
              <a:buChar char="•"/>
              <a:defRPr/>
            </a:pPr>
            <a:r>
              <a:rPr lang="el-GR" sz="2000" dirty="0">
                <a:latin typeface="Arial" charset="0"/>
                <a:cs typeface="Arial" charset="0"/>
              </a:rPr>
              <a:t>Λογισμικό και Πακέτο Δραστηριοτήτων (12 δραστηριότητες)</a:t>
            </a:r>
          </a:p>
          <a:p>
            <a:pPr marL="285750" indent="-285750">
              <a:buFont typeface="Arial" pitchFamily="34" charset="0"/>
              <a:buChar char="•"/>
              <a:defRPr/>
            </a:pPr>
            <a:r>
              <a:rPr lang="el-GR" sz="2000" dirty="0">
                <a:latin typeface="Arial" charset="0"/>
                <a:cs typeface="Arial" charset="0"/>
              </a:rPr>
              <a:t>Σύνδεση με υπολογιστή</a:t>
            </a:r>
            <a:endParaRPr lang="en-US" sz="2000" dirty="0">
              <a:latin typeface="Arial" charset="0"/>
              <a:cs typeface="Arial" charset="0"/>
            </a:endParaRPr>
          </a:p>
          <a:p>
            <a:pPr>
              <a:defRPr/>
            </a:pPr>
            <a:endParaRPr lang="el-GR" sz="2000" dirty="0">
              <a:latin typeface="Arial" charset="0"/>
              <a:cs typeface="Arial" charset="0"/>
            </a:endParaRPr>
          </a:p>
          <a:p>
            <a:pPr>
              <a:defRPr/>
            </a:pPr>
            <a:r>
              <a:rPr lang="el-GR" sz="2000" b="1" dirty="0">
                <a:latin typeface="Arial" charset="0"/>
                <a:cs typeface="Arial" charset="0"/>
              </a:rPr>
              <a:t>Δυνατότητες (</a:t>
            </a:r>
            <a:r>
              <a:rPr lang="en-US" sz="2000" b="1" dirty="0">
                <a:latin typeface="Arial" charset="0"/>
                <a:cs typeface="Arial" charset="0"/>
              </a:rPr>
              <a:t>affordances):</a:t>
            </a:r>
            <a:endParaRPr lang="el-GR" sz="2000" dirty="0">
              <a:latin typeface="Arial" charset="0"/>
              <a:cs typeface="Arial" charset="0"/>
            </a:endParaRPr>
          </a:p>
          <a:p>
            <a:pPr marL="285750" indent="-285750">
              <a:buFont typeface="Arial" pitchFamily="34" charset="0"/>
              <a:buChar char="•"/>
              <a:defRPr/>
            </a:pPr>
            <a:r>
              <a:rPr lang="el-GR" sz="2000" dirty="0">
                <a:latin typeface="Arial" charset="0"/>
                <a:cs typeface="Arial" charset="0"/>
              </a:rPr>
              <a:t>Σχεδιασμός και κατασκευή </a:t>
            </a:r>
          </a:p>
          <a:p>
            <a:pPr>
              <a:buFontTx/>
              <a:buChar char="•"/>
              <a:defRPr/>
            </a:pPr>
            <a:r>
              <a:rPr lang="el-GR" sz="2000" dirty="0">
                <a:latin typeface="Arial" charset="0"/>
                <a:cs typeface="Arial" charset="0"/>
              </a:rPr>
              <a:t>    Καταιγισμός ιδεών για εύρεση λειτουργικών λύσεων </a:t>
            </a:r>
          </a:p>
          <a:p>
            <a:pPr>
              <a:buFontTx/>
              <a:buChar char="•"/>
              <a:defRPr/>
            </a:pPr>
            <a:r>
              <a:rPr lang="el-GR" sz="2000" dirty="0">
                <a:latin typeface="Arial" charset="0"/>
                <a:cs typeface="Arial" charset="0"/>
              </a:rPr>
              <a:t>    Επικοινωνία, συνεργασία και ανταλλαγή ιδεών </a:t>
            </a:r>
          </a:p>
          <a:p>
            <a:pPr>
              <a:defRPr/>
            </a:pPr>
            <a:endParaRPr lang="el-GR" sz="1600" dirty="0">
              <a:latin typeface="Arial" charset="0"/>
              <a:cs typeface="Arial" charset="0"/>
            </a:endParaRPr>
          </a:p>
          <a:p>
            <a:pPr>
              <a:defRPr/>
            </a:pPr>
            <a:r>
              <a:rPr lang="el-GR" sz="1600" dirty="0">
                <a:latin typeface="Arial" charset="0"/>
                <a:cs typeface="Arial" charset="0"/>
              </a:rPr>
              <a:t>. </a:t>
            </a:r>
          </a:p>
        </p:txBody>
      </p:sp>
      <p:sp>
        <p:nvSpPr>
          <p:cNvPr id="60421" name="Control 2"/>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60422" name="Control 3"/>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pic>
        <p:nvPicPr>
          <p:cNvPr id="60423" name="Picture 4" descr="http://cache.lego.com/en-gb/~/media/education/images/products/wedo/ts.20100922t104512.9580_713x380_mainprodu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11313"/>
            <a:ext cx="4427537"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229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2744A52-6BF7-423B-B696-48B91F826467}" type="slidenum">
              <a:rPr lang="en-GB" altLang="el-GR" sz="1200" smtClean="0">
                <a:solidFill>
                  <a:srgbClr val="B5A788"/>
                </a:solidFill>
              </a:rPr>
              <a:pPr>
                <a:spcBef>
                  <a:spcPct val="0"/>
                </a:spcBef>
                <a:buClrTx/>
                <a:buSzTx/>
                <a:buFontTx/>
                <a:buNone/>
              </a:pPr>
              <a:t>4</a:t>
            </a:fld>
            <a:endParaRPr lang="en-GB" altLang="el-GR" sz="1200" smtClean="0">
              <a:solidFill>
                <a:srgbClr val="B5A788"/>
              </a:solidFill>
            </a:endParaRPr>
          </a:p>
        </p:txBody>
      </p:sp>
      <p:sp>
        <p:nvSpPr>
          <p:cNvPr id="7170" name="Rectangle 2"/>
          <p:cNvSpPr>
            <a:spLocks noGrp="1" noChangeArrowheads="1"/>
          </p:cNvSpPr>
          <p:nvPr>
            <p:ph type="title"/>
          </p:nvPr>
        </p:nvSpPr>
        <p:spPr/>
        <p:txBody>
          <a:bodyPr/>
          <a:lstStyle/>
          <a:p>
            <a:pPr eaLnBrk="1" fontAlgn="auto" hangingPunct="1">
              <a:spcAft>
                <a:spcPts val="0"/>
              </a:spcAft>
              <a:defRPr/>
            </a:pPr>
            <a:r>
              <a:rPr lang="en-GB" sz="4000" dirty="0" err="1"/>
              <a:t>Σκοπός</a:t>
            </a:r>
            <a:endParaRPr lang="en-GB" sz="4000" dirty="0"/>
          </a:p>
        </p:txBody>
      </p:sp>
      <p:sp>
        <p:nvSpPr>
          <p:cNvPr id="18437" name="Rectangle 3"/>
          <p:cNvSpPr>
            <a:spLocks noGrp="1" noChangeArrowheads="1"/>
          </p:cNvSpPr>
          <p:nvPr>
            <p:ph type="body" idx="1"/>
          </p:nvPr>
        </p:nvSpPr>
        <p:spPr>
          <a:xfrm>
            <a:off x="609600" y="1557338"/>
            <a:ext cx="7643812" cy="4114800"/>
          </a:xfrm>
          <a:noFill/>
        </p:spPr>
        <p:txBody>
          <a:bodyPr>
            <a:normAutofit/>
          </a:bodyPr>
          <a:lstStyle/>
          <a:p>
            <a:r>
              <a:rPr lang="el-GR" altLang="el-GR" dirty="0"/>
              <a:t>Οι εφαρμογές της Ρομποτικής στην Εκπαίδευση </a:t>
            </a:r>
          </a:p>
          <a:p>
            <a:r>
              <a:rPr lang="el-GR" altLang="el-GR" dirty="0"/>
              <a:t>Η παρουσίαση των περιβαλλόντων εκπαιδευτικής ρομποτικής </a:t>
            </a:r>
            <a:r>
              <a:rPr lang="en-US" altLang="el-GR" dirty="0"/>
              <a:t>Lego </a:t>
            </a:r>
            <a:r>
              <a:rPr lang="en-US" altLang="el-GR" dirty="0" err="1"/>
              <a:t>MindStorms</a:t>
            </a:r>
            <a:r>
              <a:rPr lang="en-US" altLang="el-GR" dirty="0"/>
              <a:t> &amp; Lego </a:t>
            </a:r>
            <a:r>
              <a:rPr lang="en-US" altLang="el-GR" dirty="0" err="1" smtClean="0"/>
              <a:t>WeDo</a:t>
            </a:r>
            <a:r>
              <a:rPr lang="el-GR" altLang="el-GR" sz="2400" dirty="0" smtClean="0"/>
              <a:t>)</a:t>
            </a:r>
            <a:r>
              <a:rPr lang="en-GB" altLang="el-GR" sz="2400" dirty="0" smtClean="0"/>
              <a:t> </a:t>
            </a:r>
            <a:endParaRPr lang="en-GB" altLang="el-GR" sz="2400" dirty="0" smtClean="0"/>
          </a:p>
        </p:txBody>
      </p:sp>
    </p:spTree>
    <p:extLst>
      <p:ext uri="{BB962C8B-B14F-4D97-AF65-F5344CB8AC3E}">
        <p14:creationId xmlns:p14="http://schemas.microsoft.com/office/powerpoint/2010/main" val="4044890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50825"/>
            <a:ext cx="8655050" cy="1377950"/>
          </a:xfrm>
        </p:spPr>
        <p:txBody>
          <a:bodyPr>
            <a:noAutofit/>
          </a:bodyPr>
          <a:lstStyle/>
          <a:p>
            <a:pPr>
              <a:defRPr/>
            </a:pPr>
            <a:r>
              <a:rPr lang="el-GR" sz="4000" b="1" dirty="0">
                <a:solidFill>
                  <a:schemeClr val="tx1"/>
                </a:solidFill>
                <a:effectLst/>
                <a:latin typeface="Arial" charset="0"/>
                <a:cs typeface="Arial" charset="0"/>
              </a:rPr>
              <a:t/>
            </a:r>
            <a:br>
              <a:rPr lang="el-GR" sz="4000" b="1" dirty="0">
                <a:solidFill>
                  <a:schemeClr val="tx1"/>
                </a:solidFill>
                <a:effectLst/>
                <a:latin typeface="Arial" charset="0"/>
                <a:cs typeface="Arial" charset="0"/>
              </a:rPr>
            </a:br>
            <a:r>
              <a:rPr lang="el-GR" sz="4000" b="1" dirty="0">
                <a:cs typeface="Arial" charset="0"/>
              </a:rPr>
              <a:t>LEGO® </a:t>
            </a:r>
            <a:r>
              <a:rPr lang="el-GR" sz="4000" b="1" dirty="0" err="1">
                <a:cs typeface="Arial" charset="0"/>
              </a:rPr>
              <a:t>Education</a:t>
            </a:r>
            <a:r>
              <a:rPr lang="el-GR" sz="4000" b="1" dirty="0">
                <a:cs typeface="Arial" charset="0"/>
              </a:rPr>
              <a:t> </a:t>
            </a:r>
            <a:r>
              <a:rPr lang="el-GR" sz="4000" b="1" dirty="0" err="1" smtClean="0">
                <a:cs typeface="Arial" charset="0"/>
              </a:rPr>
              <a:t>WeDoTM</a:t>
            </a:r>
            <a:r>
              <a:rPr lang="el-GR" sz="4000" b="1" dirty="0" smtClean="0">
                <a:cs typeface="Arial" charset="0"/>
              </a:rPr>
              <a:t> Λογισμικό </a:t>
            </a:r>
            <a:r>
              <a:rPr lang="el-GR" sz="4000" b="1" dirty="0">
                <a:cs typeface="Arial" charset="0"/>
              </a:rPr>
              <a:t>v.1.2 </a:t>
            </a:r>
            <a:r>
              <a:rPr lang="el-GR" sz="4000" b="1" dirty="0" smtClean="0">
                <a:cs typeface="Arial" charset="0"/>
              </a:rPr>
              <a:t>και Πακέτο Δραστηριοτήτων </a:t>
            </a:r>
            <a:r>
              <a:rPr lang="el-GR" sz="4000" b="1" dirty="0">
                <a:cs typeface="Arial" charset="0"/>
              </a:rPr>
              <a:t/>
            </a:r>
            <a:br>
              <a:rPr lang="el-GR" sz="4000" b="1" dirty="0">
                <a:cs typeface="Arial" charset="0"/>
              </a:rPr>
            </a:br>
            <a:endParaRPr lang="el-GR" sz="4000" b="1" dirty="0"/>
          </a:p>
        </p:txBody>
      </p:sp>
      <p:sp>
        <p:nvSpPr>
          <p:cNvPr id="62467"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69F945F-78B4-41B5-AE29-D0C59C8D6B94}" type="slidenum">
              <a:rPr lang="en-US" altLang="el-GR" sz="1200" smtClean="0">
                <a:solidFill>
                  <a:srgbClr val="B5A788"/>
                </a:solidFill>
              </a:rPr>
              <a:pPr>
                <a:spcBef>
                  <a:spcPct val="0"/>
                </a:spcBef>
                <a:buClrTx/>
                <a:buSzTx/>
                <a:buFontTx/>
                <a:buNone/>
              </a:pPr>
              <a:t>40</a:t>
            </a:fld>
            <a:endParaRPr lang="en-US" altLang="el-GR" sz="1200" smtClean="0">
              <a:solidFill>
                <a:srgbClr val="B5A788"/>
              </a:solidFill>
            </a:endParaRPr>
          </a:p>
        </p:txBody>
      </p:sp>
      <p:sp>
        <p:nvSpPr>
          <p:cNvPr id="62468" name="Rectangle 1"/>
          <p:cNvSpPr>
            <a:spLocks noChangeArrowheads="1"/>
          </p:cNvSpPr>
          <p:nvPr/>
        </p:nvSpPr>
        <p:spPr bwMode="auto">
          <a:xfrm>
            <a:off x="381000" y="1933992"/>
            <a:ext cx="55626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l-GR" altLang="el-GR" sz="1800" b="1" dirty="0">
                <a:latin typeface="Arial" panose="020B0604020202020204" pitchFamily="34" charset="0"/>
              </a:rPr>
              <a:t>Δυνατότητες (</a:t>
            </a:r>
            <a:r>
              <a:rPr lang="en-US" altLang="el-GR" sz="1800" b="1" dirty="0">
                <a:latin typeface="Arial" panose="020B0604020202020204" pitchFamily="34" charset="0"/>
              </a:rPr>
              <a:t>affordances):</a:t>
            </a:r>
            <a:endParaRPr lang="el-GR" altLang="el-GR" sz="1800" b="1" dirty="0">
              <a:latin typeface="Arial" panose="020B0604020202020204" pitchFamily="34" charset="0"/>
            </a:endParaRPr>
          </a:p>
          <a:p>
            <a:pPr>
              <a:spcBef>
                <a:spcPct val="0"/>
              </a:spcBef>
              <a:buClrTx/>
              <a:buSzTx/>
              <a:buFontTx/>
              <a:buChar char="•"/>
            </a:pPr>
            <a:r>
              <a:rPr lang="el-GR" altLang="el-GR" sz="1800" dirty="0">
                <a:latin typeface="Arial" panose="020B0604020202020204" pitchFamily="34" charset="0"/>
              </a:rPr>
              <a:t> Απόκτηση πληροφορίας </a:t>
            </a:r>
          </a:p>
          <a:p>
            <a:pPr>
              <a:spcBef>
                <a:spcPct val="0"/>
              </a:spcBef>
              <a:buClrTx/>
              <a:buSzTx/>
              <a:buFontTx/>
              <a:buChar char="•"/>
            </a:pPr>
            <a:r>
              <a:rPr lang="el-GR" altLang="el-GR" sz="1800" dirty="0">
                <a:latin typeface="Arial" panose="020B0604020202020204" pitchFamily="34" charset="0"/>
              </a:rPr>
              <a:t> Προσαρμογή απόδοσης ενός συστήματος χρησιμοποιώντας ανατροφοδότηση </a:t>
            </a:r>
          </a:p>
          <a:p>
            <a:pPr>
              <a:spcBef>
                <a:spcPct val="0"/>
              </a:spcBef>
              <a:buClrTx/>
              <a:buSzTx/>
              <a:buFontTx/>
              <a:buChar char="•"/>
            </a:pPr>
            <a:r>
              <a:rPr lang="el-GR" altLang="el-GR" sz="1800" dirty="0">
                <a:latin typeface="Arial" panose="020B0604020202020204" pitchFamily="34" charset="0"/>
              </a:rPr>
              <a:t> Προγραμματισμός με τη χρήση του λογισμικού, σχεδιασμός και δημιουργία μοντέλου με λειτουργία</a:t>
            </a:r>
          </a:p>
          <a:p>
            <a:pPr>
              <a:spcBef>
                <a:spcPct val="0"/>
              </a:spcBef>
              <a:buClrTx/>
              <a:buSzTx/>
              <a:buFontTx/>
              <a:buChar char="•"/>
            </a:pPr>
            <a:r>
              <a:rPr lang="el-GR" altLang="el-GR" sz="1800" dirty="0">
                <a:latin typeface="Arial" panose="020B0604020202020204" pitchFamily="34" charset="0"/>
              </a:rPr>
              <a:t> Εργασία με απλές μηχανές, εργαλεία, μοχλούς, τροχαλίες μετάδοση της κίνησης</a:t>
            </a:r>
          </a:p>
          <a:p>
            <a:pPr>
              <a:spcBef>
                <a:spcPct val="0"/>
              </a:spcBef>
              <a:buClrTx/>
              <a:buSzTx/>
              <a:buFontTx/>
              <a:buChar char="•"/>
            </a:pPr>
            <a:r>
              <a:rPr lang="el-GR" altLang="el-GR" sz="1800" dirty="0">
                <a:latin typeface="Arial" panose="020B0604020202020204" pitchFamily="34" charset="0"/>
              </a:rPr>
              <a:t> Μέτρηση χρόνου και απόστασης προσθέτοντας, αφαιρώντας, πολλαπλασιάζοντας, διαιρώντας, εκτιμώντας, τυχαία ή χρησιμοποιώντας μεταβλητές</a:t>
            </a:r>
          </a:p>
          <a:p>
            <a:pPr>
              <a:spcBef>
                <a:spcPct val="0"/>
              </a:spcBef>
              <a:buClrTx/>
              <a:buSzTx/>
              <a:buFontTx/>
              <a:buChar char="•"/>
            </a:pPr>
            <a:r>
              <a:rPr lang="el-GR" altLang="el-GR" sz="1800" dirty="0">
                <a:latin typeface="Arial" panose="020B0604020202020204" pitchFamily="34" charset="0"/>
              </a:rPr>
              <a:t> Αφηγηματικό και δημοσιογραφικό γράψιμο, αφήγηση ιστορίας, εξήγηση, συνέντευξη, ερμηνεία</a:t>
            </a:r>
            <a:br>
              <a:rPr lang="el-GR" altLang="el-GR" sz="1800" dirty="0">
                <a:latin typeface="Arial" panose="020B0604020202020204" pitchFamily="34" charset="0"/>
              </a:rPr>
            </a:br>
            <a:endParaRPr lang="el-GR" altLang="el-GR" sz="1800" dirty="0">
              <a:latin typeface="Arial" panose="020B0604020202020204" pitchFamily="34" charset="0"/>
            </a:endParaRPr>
          </a:p>
          <a:p>
            <a:pPr>
              <a:spcBef>
                <a:spcPct val="0"/>
              </a:spcBef>
              <a:buClrTx/>
              <a:buSzTx/>
              <a:buFontTx/>
              <a:buNone/>
            </a:pPr>
            <a:endParaRPr lang="el-GR" altLang="el-GR" sz="1800" dirty="0">
              <a:latin typeface="Arial" panose="020B0604020202020204" pitchFamily="34" charset="0"/>
            </a:endParaRPr>
          </a:p>
        </p:txBody>
      </p:sp>
      <p:pic>
        <p:nvPicPr>
          <p:cNvPr id="62469" name="Picture 2" descr="http://cache.lego.com/en-gb/~/media/education/images/products/ts.20101025t123357.2000097_713x380_mainprodu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005013"/>
            <a:ext cx="38163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2018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08B9F30-0F6C-4B27-AA7F-58209797BEFE}" type="slidenum">
              <a:rPr lang="en-US" altLang="el-GR" sz="1200" smtClean="0">
                <a:solidFill>
                  <a:srgbClr val="B5A788"/>
                </a:solidFill>
              </a:rPr>
              <a:pPr>
                <a:spcBef>
                  <a:spcPct val="0"/>
                </a:spcBef>
                <a:buClrTx/>
                <a:buSzTx/>
                <a:buFontTx/>
                <a:buNone/>
              </a:pPr>
              <a:t>41</a:t>
            </a:fld>
            <a:endParaRPr lang="en-US" altLang="el-GR" sz="1200" smtClean="0">
              <a:solidFill>
                <a:srgbClr val="B5A788"/>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364" y="1978561"/>
            <a:ext cx="7200800" cy="3977203"/>
          </a:xfrm>
          <a:prstGeom prst="rect">
            <a:avLst/>
          </a:prstGeom>
          <a:ln w="76200">
            <a:headEnd/>
            <a:tailEnd/>
          </a:ln>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pic>
      <p:sp>
        <p:nvSpPr>
          <p:cNvPr id="5" name="1 - Τίτλος"/>
          <p:cNvSpPr>
            <a:spLocks noGrp="1"/>
          </p:cNvSpPr>
          <p:nvPr>
            <p:ph type="title"/>
          </p:nvPr>
        </p:nvSpPr>
        <p:spPr>
          <a:xfrm>
            <a:off x="457200" y="250825"/>
            <a:ext cx="8578850" cy="1377950"/>
          </a:xfrm>
        </p:spPr>
        <p:txBody>
          <a:bodyPr>
            <a:noAutofit/>
          </a:bodyPr>
          <a:lstStyle/>
          <a:p>
            <a:pPr>
              <a:defRPr/>
            </a:pPr>
            <a:r>
              <a:rPr lang="el-GR" sz="4000" b="1" dirty="0">
                <a:solidFill>
                  <a:schemeClr val="tx1"/>
                </a:solidFill>
                <a:effectLst/>
                <a:latin typeface="Arial" charset="0"/>
                <a:cs typeface="Arial" charset="0"/>
              </a:rPr>
              <a:t/>
            </a:r>
            <a:br>
              <a:rPr lang="el-GR" sz="4000" b="1" dirty="0">
                <a:solidFill>
                  <a:schemeClr val="tx1"/>
                </a:solidFill>
                <a:effectLst/>
                <a:latin typeface="Arial" charset="0"/>
                <a:cs typeface="Arial" charset="0"/>
              </a:rPr>
            </a:br>
            <a:r>
              <a:rPr lang="el-GR" sz="4000" b="1" dirty="0">
                <a:cs typeface="Arial" charset="0"/>
              </a:rPr>
              <a:t>LEGO® </a:t>
            </a:r>
            <a:r>
              <a:rPr lang="el-GR" sz="4000" b="1" dirty="0" err="1">
                <a:cs typeface="Arial" charset="0"/>
              </a:rPr>
              <a:t>Education</a:t>
            </a:r>
            <a:r>
              <a:rPr lang="el-GR" sz="4000" b="1" dirty="0">
                <a:cs typeface="Arial" charset="0"/>
              </a:rPr>
              <a:t> </a:t>
            </a:r>
            <a:r>
              <a:rPr lang="el-GR" sz="4000" b="1" dirty="0" err="1" smtClean="0">
                <a:cs typeface="Arial" charset="0"/>
              </a:rPr>
              <a:t>WeDoTM</a:t>
            </a:r>
            <a:r>
              <a:rPr lang="el-GR" sz="4000" b="1" dirty="0" smtClean="0">
                <a:cs typeface="Arial" charset="0"/>
              </a:rPr>
              <a:t> Λογισμικό v.1.2 και Πακέτο Δραστηριοτήτων </a:t>
            </a:r>
            <a:r>
              <a:rPr lang="el-GR" sz="4000" b="1" dirty="0">
                <a:cs typeface="Arial" charset="0"/>
              </a:rPr>
              <a:t/>
            </a:r>
            <a:br>
              <a:rPr lang="el-GR" sz="4000" b="1" dirty="0">
                <a:cs typeface="Arial" charset="0"/>
              </a:rPr>
            </a:br>
            <a:endParaRPr lang="el-GR" sz="4000" b="1" dirty="0"/>
          </a:p>
        </p:txBody>
      </p:sp>
    </p:spTree>
    <p:extLst>
      <p:ext uri="{BB962C8B-B14F-4D97-AF65-F5344CB8AC3E}">
        <p14:creationId xmlns:p14="http://schemas.microsoft.com/office/powerpoint/2010/main" val="13813712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BD716E4-D008-46A2-B320-E85295E734E7}" type="slidenum">
              <a:rPr lang="en-US" altLang="el-GR" sz="1200" smtClean="0">
                <a:solidFill>
                  <a:srgbClr val="B5A788"/>
                </a:solidFill>
              </a:rPr>
              <a:pPr>
                <a:spcBef>
                  <a:spcPct val="0"/>
                </a:spcBef>
                <a:buClrTx/>
                <a:buSzTx/>
                <a:buFontTx/>
                <a:buNone/>
              </a:pPr>
              <a:t>42</a:t>
            </a:fld>
            <a:endParaRPr lang="en-US" altLang="el-GR" sz="1200" smtClean="0">
              <a:solidFill>
                <a:srgbClr val="B5A788"/>
              </a:solidFill>
            </a:endParaRPr>
          </a:p>
        </p:txBody>
      </p:sp>
      <p:sp>
        <p:nvSpPr>
          <p:cNvPr id="5" name="1 - Τίτλος"/>
          <p:cNvSpPr>
            <a:spLocks noGrp="1"/>
          </p:cNvSpPr>
          <p:nvPr>
            <p:ph type="title"/>
          </p:nvPr>
        </p:nvSpPr>
        <p:spPr>
          <a:xfrm>
            <a:off x="1116013" y="188913"/>
            <a:ext cx="7704137" cy="1143000"/>
          </a:xfrm>
        </p:spPr>
        <p:txBody>
          <a:bodyPr>
            <a:normAutofit/>
          </a:bodyPr>
          <a:lstStyle/>
          <a:p>
            <a:pPr>
              <a:defRPr/>
            </a:pPr>
            <a:r>
              <a:rPr lang="el-GR" sz="4000" dirty="0" smtClean="0"/>
              <a:t>Τα εικονικά εργαλεία</a:t>
            </a: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88" y="1331913"/>
            <a:ext cx="7888287" cy="445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106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2988" y="274638"/>
            <a:ext cx="7891462" cy="1143000"/>
          </a:xfrm>
        </p:spPr>
        <p:txBody>
          <a:bodyPr>
            <a:normAutofit/>
          </a:bodyPr>
          <a:lstStyle/>
          <a:p>
            <a:pPr>
              <a:defRPr/>
            </a:pPr>
            <a:r>
              <a:rPr lang="el-GR" sz="4000" b="1" dirty="0" smtClean="0"/>
              <a:t>Ο χώρος εργασίας</a:t>
            </a:r>
            <a:endParaRPr lang="el-GR" sz="4000" b="1" dirty="0"/>
          </a:p>
        </p:txBody>
      </p:sp>
      <p:sp>
        <p:nvSpPr>
          <p:cNvPr id="65539"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2D6969E-4FE4-4DC8-93DB-FC0C26B3DCFF}" type="slidenum">
              <a:rPr lang="en-US" altLang="el-GR" sz="1200" smtClean="0">
                <a:solidFill>
                  <a:srgbClr val="B5A788"/>
                </a:solidFill>
              </a:rPr>
              <a:pPr>
                <a:spcBef>
                  <a:spcPct val="0"/>
                </a:spcBef>
                <a:buClrTx/>
                <a:buSzTx/>
                <a:buFontTx/>
                <a:buNone/>
              </a:pPr>
              <a:t>43</a:t>
            </a:fld>
            <a:endParaRPr lang="en-US" altLang="el-GR" sz="1200" smtClean="0">
              <a:solidFill>
                <a:srgbClr val="B5A788"/>
              </a:solidFill>
            </a:endParaRP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9" y="1557338"/>
            <a:ext cx="6894512" cy="385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336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306388"/>
            <a:ext cx="7499350" cy="1143000"/>
          </a:xfrm>
        </p:spPr>
        <p:txBody>
          <a:bodyPr/>
          <a:lstStyle/>
          <a:p>
            <a:pPr>
              <a:defRPr/>
            </a:pPr>
            <a:r>
              <a:rPr lang="el-GR" sz="4400" b="1" dirty="0"/>
              <a:t>Γλώσσα προγραμματισμού</a:t>
            </a:r>
            <a:endParaRPr lang="el-GR" dirty="0"/>
          </a:p>
        </p:txBody>
      </p:sp>
      <p:sp>
        <p:nvSpPr>
          <p:cNvPr id="66563" name="2 - Θέση περιεχομένου"/>
          <p:cNvSpPr>
            <a:spLocks noGrp="1"/>
          </p:cNvSpPr>
          <p:nvPr>
            <p:ph idx="1"/>
          </p:nvPr>
        </p:nvSpPr>
        <p:spPr>
          <a:xfrm>
            <a:off x="762001" y="1125538"/>
            <a:ext cx="4210050" cy="5543550"/>
          </a:xfrm>
        </p:spPr>
        <p:txBody>
          <a:bodyPr/>
          <a:lstStyle/>
          <a:p>
            <a:r>
              <a:rPr lang="el-GR" altLang="el-GR" sz="2400" dirty="0" smtClean="0"/>
              <a:t>Εικονίδια</a:t>
            </a:r>
          </a:p>
          <a:p>
            <a:r>
              <a:rPr lang="el-GR" altLang="el-GR" sz="2400" dirty="0" smtClean="0"/>
              <a:t>«Σύρε - άφησε»</a:t>
            </a:r>
          </a:p>
          <a:p>
            <a:r>
              <a:rPr lang="el-GR" altLang="el-GR" sz="2400" dirty="0" smtClean="0"/>
              <a:t>Κυκλική εκτέλεση εντολών</a:t>
            </a:r>
          </a:p>
          <a:p>
            <a:pPr lvl="1"/>
            <a:r>
              <a:rPr lang="el-GR" altLang="el-GR" sz="2000" dirty="0" smtClean="0"/>
              <a:t>Εντολή «περίμενε»</a:t>
            </a:r>
          </a:p>
          <a:p>
            <a:pPr lvl="1"/>
            <a:r>
              <a:rPr lang="el-GR" altLang="el-GR" sz="2000" dirty="0" smtClean="0"/>
              <a:t>Εντολές κινητήρα κίνησης</a:t>
            </a:r>
          </a:p>
          <a:p>
            <a:pPr lvl="1"/>
            <a:r>
              <a:rPr lang="el-GR" altLang="el-GR" sz="2000" dirty="0" smtClean="0"/>
              <a:t>Παραμέτρους (εισαγωγή αισθητήρα, κείμενο, αριθμό, τυχαία)</a:t>
            </a:r>
          </a:p>
          <a:p>
            <a:pPr lvl="1"/>
            <a:r>
              <a:rPr lang="el-GR" altLang="el-GR" sz="2000" dirty="0" smtClean="0"/>
              <a:t>Επανάληψη ήχου</a:t>
            </a:r>
          </a:p>
          <a:p>
            <a:pPr lvl="1"/>
            <a:r>
              <a:rPr lang="el-GR" altLang="el-GR" sz="2000" dirty="0" smtClean="0"/>
              <a:t>Προβολή τιμών</a:t>
            </a:r>
          </a:p>
          <a:p>
            <a:pPr lvl="1"/>
            <a:r>
              <a:rPr lang="el-GR" altLang="el-GR" sz="2000" dirty="0" smtClean="0"/>
              <a:t>Προβολή φόντου κ.α.</a:t>
            </a:r>
          </a:p>
          <a:p>
            <a:r>
              <a:rPr lang="el-GR" altLang="el-GR" sz="2400" dirty="0" smtClean="0"/>
              <a:t>Παράλληλη εξέλιξη εντολών</a:t>
            </a:r>
            <a:br>
              <a:rPr lang="el-GR" altLang="el-GR" sz="2400" dirty="0" smtClean="0"/>
            </a:br>
            <a:endParaRPr lang="el-GR" altLang="el-GR" sz="2400" dirty="0" smtClean="0"/>
          </a:p>
          <a:p>
            <a:endParaRPr lang="el-GR" altLang="el-GR" sz="2400" dirty="0" smtClean="0"/>
          </a:p>
        </p:txBody>
      </p:sp>
      <p:sp>
        <p:nvSpPr>
          <p:cNvPr id="66564"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D9CBE1C-5DF7-44BB-B5EA-9416809339DB}" type="slidenum">
              <a:rPr lang="en-US" altLang="el-GR" sz="1200" smtClean="0">
                <a:solidFill>
                  <a:srgbClr val="B5A788"/>
                </a:solidFill>
              </a:rPr>
              <a:pPr>
                <a:spcBef>
                  <a:spcPct val="0"/>
                </a:spcBef>
                <a:buClrTx/>
                <a:buSzTx/>
                <a:buFontTx/>
                <a:buNone/>
              </a:pPr>
              <a:t>44</a:t>
            </a:fld>
            <a:endParaRPr lang="en-US" altLang="el-GR" sz="1200" smtClean="0">
              <a:solidFill>
                <a:srgbClr val="B5A788"/>
              </a:solidFill>
            </a:endParaRPr>
          </a:p>
        </p:txBody>
      </p:sp>
      <p:pic>
        <p:nvPicPr>
          <p:cNvPr id="665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5" y="1773238"/>
            <a:ext cx="42005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466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Βιβλιογραφία</a:t>
            </a:r>
            <a:endParaRPr lang="el-GR" dirty="0"/>
          </a:p>
        </p:txBody>
      </p:sp>
      <p:sp>
        <p:nvSpPr>
          <p:cNvPr id="67587" name="2 - Θέση περιεχομένου"/>
          <p:cNvSpPr>
            <a:spLocks noGrp="1"/>
          </p:cNvSpPr>
          <p:nvPr>
            <p:ph idx="1"/>
          </p:nvPr>
        </p:nvSpPr>
        <p:spPr>
          <a:xfrm>
            <a:off x="838200" y="1268413"/>
            <a:ext cx="8096250" cy="4979987"/>
          </a:xfrm>
        </p:spPr>
        <p:txBody>
          <a:bodyPr>
            <a:noAutofit/>
          </a:bodyPr>
          <a:lstStyle/>
          <a:p>
            <a:r>
              <a:rPr lang="en-US" altLang="el-GR" sz="2400" dirty="0" err="1" smtClean="0">
                <a:latin typeface="Calibri" panose="020F0502020204030204" pitchFamily="34" charset="0"/>
              </a:rPr>
              <a:t>Kabátová</a:t>
            </a:r>
            <a:r>
              <a:rPr lang="el-GR" altLang="el-GR" sz="2400" dirty="0" smtClean="0">
                <a:latin typeface="Calibri" panose="020F0502020204030204" pitchFamily="34" charset="0"/>
              </a:rPr>
              <a:t>, </a:t>
            </a:r>
            <a:r>
              <a:rPr lang="en-US" altLang="el-GR" sz="2400" dirty="0" smtClean="0">
                <a:latin typeface="Calibri" panose="020F0502020204030204" pitchFamily="34" charset="0"/>
              </a:rPr>
              <a:t>M</a:t>
            </a:r>
            <a:r>
              <a:rPr lang="el-GR" altLang="el-GR" sz="2400" dirty="0" smtClean="0">
                <a:latin typeface="Calibri" panose="020F0502020204030204" pitchFamily="34" charset="0"/>
              </a:rPr>
              <a:t>. &amp;</a:t>
            </a:r>
            <a:r>
              <a:rPr lang="en-US" altLang="el-GR" sz="2400" dirty="0" smtClean="0">
                <a:latin typeface="Calibri" panose="020F0502020204030204" pitchFamily="34" charset="0"/>
              </a:rPr>
              <a:t> </a:t>
            </a:r>
            <a:r>
              <a:rPr lang="en-US" altLang="el-GR" sz="2400" dirty="0" err="1" smtClean="0">
                <a:latin typeface="Calibri" panose="020F0502020204030204" pitchFamily="34" charset="0"/>
              </a:rPr>
              <a:t>Pekárová</a:t>
            </a:r>
            <a:r>
              <a:rPr lang="el-GR" altLang="el-GR" sz="2400" dirty="0" smtClean="0">
                <a:latin typeface="Calibri" panose="020F0502020204030204" pitchFamily="34" charset="0"/>
              </a:rPr>
              <a:t>, </a:t>
            </a:r>
            <a:r>
              <a:rPr lang="en-US" altLang="el-GR" sz="2400" dirty="0" smtClean="0">
                <a:latin typeface="Calibri" panose="020F0502020204030204" pitchFamily="34" charset="0"/>
              </a:rPr>
              <a:t>J</a:t>
            </a:r>
            <a:r>
              <a:rPr lang="el-GR" altLang="el-GR" sz="2400" dirty="0" smtClean="0">
                <a:latin typeface="Calibri" panose="020F0502020204030204" pitchFamily="34" charset="0"/>
              </a:rPr>
              <a:t>. (2010).</a:t>
            </a:r>
            <a:r>
              <a:rPr lang="en-US" altLang="el-GR" sz="2400" dirty="0" smtClean="0">
                <a:latin typeface="Calibri" panose="020F0502020204030204" pitchFamily="34" charset="0"/>
              </a:rPr>
              <a:t> </a:t>
            </a:r>
            <a:r>
              <a:rPr lang="en-US" altLang="el-GR" sz="2400" dirty="0" smtClean="0"/>
              <a:t>“Learning how to teach robotics.“ Paper</a:t>
            </a:r>
            <a:r>
              <a:rPr lang="el-GR" altLang="el-GR" sz="2400" dirty="0" smtClean="0"/>
              <a:t> </a:t>
            </a:r>
            <a:r>
              <a:rPr lang="en-US" altLang="el-GR" sz="2400" dirty="0" smtClean="0"/>
              <a:t>accepted for Constructionism 2010 conference. In press.</a:t>
            </a:r>
            <a:endParaRPr lang="el-GR" altLang="el-GR" sz="2400" dirty="0" smtClean="0"/>
          </a:p>
          <a:p>
            <a:pPr algn="just"/>
            <a:r>
              <a:rPr lang="el-GR" altLang="el-GR" sz="2400" dirty="0" smtClean="0">
                <a:latin typeface="Calibri" panose="020F0502020204030204" pitchFamily="34" charset="0"/>
              </a:rPr>
              <a:t>Κόμης, Β. (2004). </a:t>
            </a:r>
            <a:r>
              <a:rPr lang="el-GR" altLang="el-GR" sz="2400" i="1" dirty="0" smtClean="0">
                <a:latin typeface="Calibri" panose="020F0502020204030204" pitchFamily="34" charset="0"/>
              </a:rPr>
              <a:t>Εισαγωγή στις εκπαιδευτικές εφαρμογές των Τεχνολογιών της Πληροφορίας και των Επικοινωνιών</a:t>
            </a:r>
            <a:r>
              <a:rPr lang="el-GR" altLang="el-GR" sz="2400" dirty="0" smtClean="0">
                <a:latin typeface="Calibri" panose="020F0502020204030204" pitchFamily="34" charset="0"/>
              </a:rPr>
              <a:t>. Αθήνα: Εκδόσεις Νέων Τεχνολογιών. </a:t>
            </a:r>
          </a:p>
          <a:p>
            <a:pPr algn="just"/>
            <a:r>
              <a:rPr lang="en-US" altLang="el-GR" sz="2400" dirty="0" smtClean="0">
                <a:latin typeface="Calibri" panose="020F0502020204030204" pitchFamily="34" charset="0"/>
                <a:hlinkClick r:id="rId2"/>
              </a:rPr>
              <a:t>http://education.lego.com/en-gb/products/wedo/9580/</a:t>
            </a:r>
            <a:r>
              <a:rPr lang="el-GR" altLang="el-GR" sz="2400" dirty="0" smtClean="0">
                <a:latin typeface="Calibri" panose="020F0502020204030204" pitchFamily="34" charset="0"/>
              </a:rPr>
              <a:t>(τελευταία πρόσβαση 19/03/11)</a:t>
            </a:r>
          </a:p>
          <a:p>
            <a:pPr algn="just"/>
            <a:r>
              <a:rPr lang="en-US" altLang="el-GR" sz="2400" dirty="0" smtClean="0">
                <a:latin typeface="Calibri" panose="020F0502020204030204" pitchFamily="34" charset="0"/>
                <a:hlinkClick r:id="rId3"/>
              </a:rPr>
              <a:t>http://education.lego.com/en-gb/products/wedo/2000097/</a:t>
            </a:r>
            <a:r>
              <a:rPr lang="el-GR" altLang="el-GR" sz="2400" dirty="0" smtClean="0">
                <a:latin typeface="Calibri" panose="020F0502020204030204" pitchFamily="34" charset="0"/>
              </a:rPr>
              <a:t> (τελευταία πρόσβαση 19/03/11)</a:t>
            </a:r>
          </a:p>
          <a:p>
            <a:pPr algn="just">
              <a:buFont typeface="Wingdings 2" panose="05020102010507070707" pitchFamily="18" charset="2"/>
              <a:buNone/>
            </a:pPr>
            <a:endParaRPr lang="el-GR" altLang="el-GR" sz="2400" dirty="0" smtClean="0">
              <a:latin typeface="Calibri" panose="020F0502020204030204" pitchFamily="34" charset="0"/>
            </a:endParaRPr>
          </a:p>
          <a:p>
            <a:pPr algn="just"/>
            <a:endParaRPr lang="el-GR" altLang="el-GR" sz="2400" dirty="0" smtClean="0">
              <a:latin typeface="Calibri" panose="020F0502020204030204" pitchFamily="34" charset="0"/>
            </a:endParaRPr>
          </a:p>
        </p:txBody>
      </p:sp>
      <p:sp>
        <p:nvSpPr>
          <p:cNvPr id="67588" name="3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1D40B16-93BB-4B8C-A2EB-A14CECA7E76E}" type="slidenum">
              <a:rPr lang="en-US" altLang="el-GR" sz="1200" smtClean="0">
                <a:solidFill>
                  <a:srgbClr val="B5A788"/>
                </a:solidFill>
              </a:rPr>
              <a:pPr>
                <a:spcBef>
                  <a:spcPct val="0"/>
                </a:spcBef>
                <a:buClrTx/>
                <a:buSzTx/>
                <a:buFontTx/>
                <a:buNone/>
              </a:pPr>
              <a:t>45</a:t>
            </a:fld>
            <a:endParaRPr lang="en-US" altLang="el-GR" sz="1200" smtClean="0">
              <a:solidFill>
                <a:srgbClr val="B5A788"/>
              </a:solidFill>
            </a:endParaRPr>
          </a:p>
        </p:txBody>
      </p:sp>
    </p:spTree>
    <p:extLst>
      <p:ext uri="{BB962C8B-B14F-4D97-AF65-F5344CB8AC3E}">
        <p14:creationId xmlns:p14="http://schemas.microsoft.com/office/powerpoint/2010/main" val="7972274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619651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buNone/>
              <a:defRPr/>
            </a:pPr>
            <a:r>
              <a:rPr lang="en-US" sz="2800" dirty="0" smtClean="0"/>
              <a:t>Copyright</a:t>
            </a:r>
            <a:r>
              <a:rPr lang="el-GR" sz="2800" dirty="0" smtClean="0"/>
              <a:t> Πανεπιστήμιο Πατρών, Βασίλειος Κόμης. «Διδακτική της Πληροφορικής και των Τεχνολογιών της Πληροφορίας και των Επικοινωνιών: </a:t>
            </a:r>
            <a:r>
              <a:rPr lang="el-GR" sz="2800" b="1" dirty="0" smtClean="0"/>
              <a:t>Εκπαιδευτική Ρομποτική Τα </a:t>
            </a:r>
            <a:r>
              <a:rPr lang="el-GR" sz="2800" b="1" dirty="0"/>
              <a:t>προγραμματιζόμενα παιγνίδια </a:t>
            </a:r>
            <a:r>
              <a:rPr lang="en-US" sz="2800" b="1" dirty="0"/>
              <a:t>Bee-Bot &amp; </a:t>
            </a:r>
            <a:r>
              <a:rPr lang="en-US" sz="2800" b="1" dirty="0" err="1" smtClean="0"/>
              <a:t>ProBot</a:t>
            </a:r>
            <a:r>
              <a:rPr lang="el-GR" sz="2800" b="1" dirty="0" smtClean="0"/>
              <a:t>». </a:t>
            </a:r>
            <a:r>
              <a:rPr lang="el-GR" sz="2800" b="1" dirty="0" smtClean="0"/>
              <a:t>Έκδοση: 1.0. Πάτρα, 2015.</a:t>
            </a:r>
          </a:p>
          <a:p>
            <a:pPr marL="0" indent="0">
              <a:buNone/>
            </a:pPr>
            <a:endParaRPr lang="el-GR" sz="2800" dirty="0" smtClean="0"/>
          </a:p>
          <a:p>
            <a:pPr marL="0" indent="0">
              <a:buNone/>
            </a:pPr>
            <a:r>
              <a:rPr lang="el-GR" sz="2800" dirty="0" smtClean="0"/>
              <a:t>Διαθέσιμο από τη δικτυακή διεύθυνση:</a:t>
            </a:r>
          </a:p>
          <a:p>
            <a:pPr marL="0" indent="0">
              <a:buNone/>
            </a:pPr>
            <a:r>
              <a:rPr lang="en-US" sz="2800" dirty="0"/>
              <a:t>https://</a:t>
            </a:r>
            <a:r>
              <a:rPr lang="en-US" sz="2800" dirty="0" smtClean="0"/>
              <a:t>eclass.upatras.gr/courses/PN14</a:t>
            </a:r>
            <a:r>
              <a:rPr lang="el-GR" sz="2800" dirty="0" smtClean="0"/>
              <a:t>77</a:t>
            </a:r>
            <a:r>
              <a:rPr lang="en-US" sz="2800" dirty="0" smtClean="0"/>
              <a:t>/</a:t>
            </a:r>
            <a:endParaRPr lang="el-GR" sz="2800" dirty="0" smtClean="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eaLnBrk="1" fontAlgn="auto" hangingPunct="1">
              <a:spcAft>
                <a:spcPts val="0"/>
              </a:spcAft>
              <a:defRPr/>
            </a:pPr>
            <a:r>
              <a:rPr lang="el-GR" sz="4000" dirty="0"/>
              <a:t>Έννοιες </a:t>
            </a:r>
            <a:r>
              <a:rPr lang="el-GR" sz="4000" dirty="0"/>
              <a:t>– Κλειδιά</a:t>
            </a:r>
            <a:endParaRPr lang="en-GB" sz="4000" dirty="0"/>
          </a:p>
        </p:txBody>
      </p:sp>
      <p:graphicFrame>
        <p:nvGraphicFramePr>
          <p:cNvPr id="8" name="Content Placeholder 7"/>
          <p:cNvGraphicFramePr>
            <a:graphicFrameLocks noGrp="1"/>
          </p:cNvGraphicFramePr>
          <p:nvPr>
            <p:ph idx="1"/>
          </p:nvPr>
        </p:nvGraphicFramePr>
        <p:xfrm>
          <a:off x="1042988" y="1412875"/>
          <a:ext cx="7862888" cy="4846638"/>
        </p:xfrm>
        <a:graphic>
          <a:graphicData uri="http://schemas.openxmlformats.org/drawingml/2006/table">
            <a:tbl>
              <a:tblPr firstRow="1" bandRow="1">
                <a:tableStyleId>{8A107856-5554-42FB-B03E-39F5DBC370BA}</a:tableStyleId>
              </a:tblPr>
              <a:tblGrid>
                <a:gridCol w="3931444"/>
                <a:gridCol w="3931444"/>
              </a:tblGrid>
              <a:tr h="484663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400" b="0" kern="1200" baseline="0" dirty="0" smtClean="0">
                          <a:solidFill>
                            <a:schemeClr val="dk1"/>
                          </a:solidFill>
                          <a:latin typeface="+mn-lt"/>
                          <a:ea typeface="+mn-ea"/>
                          <a:cs typeface="+mn-cs"/>
                        </a:rPr>
                        <a:t>Ρομποτική</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400" b="0" kern="1200" baseline="0" dirty="0" smtClean="0">
                          <a:solidFill>
                            <a:schemeClr val="dk1"/>
                          </a:solidFill>
                          <a:latin typeface="+mn-lt"/>
                          <a:ea typeface="+mn-ea"/>
                          <a:cs typeface="+mn-cs"/>
                        </a:rPr>
                        <a:t>Ρομπότ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400" b="0" kern="1200" baseline="0" dirty="0" smtClean="0">
                          <a:solidFill>
                            <a:schemeClr val="dk1"/>
                          </a:solidFill>
                          <a:latin typeface="+mn-lt"/>
                          <a:ea typeface="+mn-ea"/>
                          <a:cs typeface="+mn-cs"/>
                        </a:rPr>
                        <a:t>Κατασκευές ρομποτικής</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400" b="0" kern="1200" baseline="0" dirty="0" smtClean="0">
                          <a:solidFill>
                            <a:schemeClr val="dk1"/>
                          </a:solidFill>
                          <a:latin typeface="+mn-lt"/>
                          <a:ea typeface="+mn-ea"/>
                          <a:cs typeface="+mn-cs"/>
                        </a:rPr>
                        <a:t>Εκπαιδευτική Ρομποτική</a:t>
                      </a:r>
                      <a:endParaRPr kumimoji="0" lang="en-US" sz="2400" b="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400" b="0" kern="1200" baseline="0" dirty="0" smtClean="0">
                          <a:solidFill>
                            <a:schemeClr val="dk1"/>
                          </a:solidFill>
                          <a:latin typeface="+mn-lt"/>
                          <a:ea typeface="+mn-ea"/>
                          <a:cs typeface="+mn-cs"/>
                        </a:rPr>
                        <a:t>Κατασκευή ρομπότ</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400" b="0" kern="1200" baseline="0" dirty="0" smtClean="0">
                          <a:solidFill>
                            <a:schemeClr val="dk1"/>
                          </a:solidFill>
                          <a:latin typeface="+mn-lt"/>
                          <a:ea typeface="+mn-ea"/>
                          <a:cs typeface="+mn-cs"/>
                        </a:rPr>
                        <a:t>Προγραμματισμός ρομπότ</a:t>
                      </a:r>
                      <a:endParaRPr kumimoji="0" lang="en-US" sz="2400" b="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kern="1200" baseline="0" dirty="0" smtClean="0">
                          <a:solidFill>
                            <a:schemeClr val="dk1"/>
                          </a:solidFill>
                          <a:latin typeface="+mn-lt"/>
                          <a:ea typeface="+mn-ea"/>
                          <a:cs typeface="+mn-cs"/>
                        </a:rPr>
                        <a:t>Lego</a:t>
                      </a:r>
                      <a:endParaRPr kumimoji="0" lang="el-GR" sz="2400" b="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kern="1200" baseline="0" dirty="0" smtClean="0">
                          <a:solidFill>
                            <a:schemeClr val="dk1"/>
                          </a:solidFill>
                          <a:latin typeface="+mn-lt"/>
                          <a:ea typeface="+mn-ea"/>
                          <a:cs typeface="+mn-cs"/>
                        </a:rPr>
                        <a:t>Lego </a:t>
                      </a:r>
                      <a:r>
                        <a:rPr kumimoji="0" lang="en-US" sz="2400" b="0" kern="1200" baseline="0" dirty="0" err="1" smtClean="0">
                          <a:solidFill>
                            <a:schemeClr val="dk1"/>
                          </a:solidFill>
                          <a:latin typeface="+mn-lt"/>
                          <a:ea typeface="+mn-ea"/>
                          <a:cs typeface="+mn-cs"/>
                        </a:rPr>
                        <a:t>MindStorms</a:t>
                      </a:r>
                      <a:endParaRPr kumimoji="0" lang="en-US" sz="2400" b="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kern="1200" baseline="0" dirty="0" smtClean="0">
                          <a:solidFill>
                            <a:schemeClr val="dk1"/>
                          </a:solidFill>
                          <a:latin typeface="+mn-lt"/>
                          <a:ea typeface="+mn-ea"/>
                          <a:cs typeface="+mn-cs"/>
                        </a:rPr>
                        <a:t>Lego </a:t>
                      </a:r>
                      <a:r>
                        <a:rPr kumimoji="0" lang="en-US" sz="2400" b="0" kern="1200" baseline="0" dirty="0" err="1" smtClean="0">
                          <a:solidFill>
                            <a:schemeClr val="dk1"/>
                          </a:solidFill>
                          <a:latin typeface="+mn-lt"/>
                          <a:ea typeface="+mn-ea"/>
                          <a:cs typeface="+mn-cs"/>
                        </a:rPr>
                        <a:t>WeDo</a:t>
                      </a:r>
                      <a:endParaRPr kumimoji="0" lang="fr-FR" sz="2400" b="0" kern="1200" baseline="0" dirty="0" smtClean="0">
                        <a:solidFill>
                          <a:schemeClr val="dk1"/>
                        </a:solidFill>
                        <a:latin typeface="+mn-lt"/>
                        <a:ea typeface="+mn-ea"/>
                        <a:cs typeface="+mn-cs"/>
                      </a:endParaRPr>
                    </a:p>
                    <a:p>
                      <a:pPr>
                        <a:buFont typeface="Arial" pitchFamily="34" charset="0"/>
                        <a:buChar char="•"/>
                      </a:pPr>
                      <a:r>
                        <a:rPr kumimoji="0" lang="fr-FR" sz="2400" b="0" kern="1200" baseline="0" dirty="0" smtClean="0">
                          <a:solidFill>
                            <a:schemeClr val="dk1"/>
                          </a:solidFill>
                          <a:latin typeface="+mn-lt"/>
                          <a:ea typeface="+mn-ea"/>
                          <a:cs typeface="+mn-cs"/>
                        </a:rPr>
                        <a:t> Bee-Bot</a:t>
                      </a:r>
                    </a:p>
                    <a:p>
                      <a:pPr>
                        <a:buFont typeface="Arial" pitchFamily="34" charset="0"/>
                        <a:buChar char="•"/>
                      </a:pPr>
                      <a:r>
                        <a:rPr kumimoji="0" lang="fr-FR" sz="2400" b="0" kern="1200" baseline="0" smtClean="0">
                          <a:solidFill>
                            <a:schemeClr val="dk1"/>
                          </a:solidFill>
                          <a:latin typeface="+mn-lt"/>
                          <a:ea typeface="+mn-ea"/>
                          <a:cs typeface="+mn-cs"/>
                        </a:rPr>
                        <a:t>ProBot</a:t>
                      </a:r>
                      <a:endParaRPr kumimoji="0" lang="en-GB" sz="2400" b="0" kern="1200" dirty="0" smtClean="0">
                        <a:solidFill>
                          <a:schemeClr val="dk1"/>
                        </a:solidFill>
                        <a:latin typeface="+mn-lt"/>
                        <a:ea typeface="+mn-ea"/>
                        <a:cs typeface="+mn-cs"/>
                      </a:endParaRPr>
                    </a:p>
                  </a:txBody>
                  <a:tcPr marT="45712" marB="45712"/>
                </a:tc>
                <a:tc>
                  <a:txBody>
                    <a:bodyPr/>
                    <a:lstStyle/>
                    <a:p>
                      <a:pPr>
                        <a:buFont typeface="Arial" pitchFamily="34" charset="0"/>
                        <a:buChar char="•"/>
                      </a:pPr>
                      <a:r>
                        <a:rPr kumimoji="0" lang="el-GR" sz="2400" b="0" kern="1200" baseline="0" dirty="0" err="1" smtClean="0">
                          <a:solidFill>
                            <a:schemeClr val="dk1"/>
                          </a:solidFill>
                          <a:latin typeface="+mn-lt"/>
                          <a:ea typeface="+mn-ea"/>
                          <a:cs typeface="+mn-cs"/>
                        </a:rPr>
                        <a:t>Εποικοδομισμός</a:t>
                      </a:r>
                      <a:endParaRPr kumimoji="0" lang="el-GR" sz="2400" b="0" kern="1200" baseline="0" dirty="0" smtClean="0">
                        <a:solidFill>
                          <a:schemeClr val="dk1"/>
                        </a:solidFill>
                        <a:latin typeface="+mn-lt"/>
                        <a:ea typeface="+mn-ea"/>
                        <a:cs typeface="+mn-cs"/>
                      </a:endParaRPr>
                    </a:p>
                    <a:p>
                      <a:pPr>
                        <a:buFont typeface="Arial" pitchFamily="34" charset="0"/>
                        <a:buChar char="•"/>
                      </a:pPr>
                      <a:r>
                        <a:rPr kumimoji="0" lang="el-GR" sz="2400" b="0" kern="1200" baseline="0" dirty="0" smtClean="0">
                          <a:solidFill>
                            <a:schemeClr val="dk1"/>
                          </a:solidFill>
                          <a:latin typeface="+mn-lt"/>
                          <a:ea typeface="+mn-ea"/>
                          <a:cs typeface="+mn-cs"/>
                        </a:rPr>
                        <a:t>Κατασκευαστικός </a:t>
                      </a:r>
                      <a:r>
                        <a:rPr kumimoji="0" lang="el-GR" sz="2400" b="0" kern="1200" baseline="0" dirty="0" err="1" smtClean="0">
                          <a:solidFill>
                            <a:schemeClr val="dk1"/>
                          </a:solidFill>
                          <a:latin typeface="+mn-lt"/>
                          <a:ea typeface="+mn-ea"/>
                          <a:cs typeface="+mn-cs"/>
                        </a:rPr>
                        <a:t>εποικοδοσμισμός</a:t>
                      </a:r>
                      <a:r>
                        <a:rPr kumimoji="0" lang="el-GR" sz="2400" b="0" kern="1200" baseline="0" dirty="0" smtClean="0">
                          <a:solidFill>
                            <a:schemeClr val="dk1"/>
                          </a:solidFill>
                          <a:latin typeface="+mn-lt"/>
                          <a:ea typeface="+mn-ea"/>
                          <a:cs typeface="+mn-cs"/>
                        </a:rPr>
                        <a:t> </a:t>
                      </a:r>
                      <a:endParaRPr kumimoji="0" lang="en-GB" sz="2400" b="0"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400" b="0" kern="1200" dirty="0" smtClean="0">
                          <a:solidFill>
                            <a:schemeClr val="dk1"/>
                          </a:solidFill>
                          <a:latin typeface="+mn-lt"/>
                          <a:ea typeface="+mn-ea"/>
                          <a:cs typeface="+mn-cs"/>
                        </a:rPr>
                        <a:t>Μάθηση μέσω προγραμματισμού</a:t>
                      </a:r>
                    </a:p>
                    <a:p>
                      <a:pPr>
                        <a:buFont typeface="Arial" pitchFamily="34" charset="0"/>
                        <a:buChar char="•"/>
                      </a:pPr>
                      <a:r>
                        <a:rPr kumimoji="0" lang="el-GR" sz="2400" b="0" kern="1200" dirty="0" smtClean="0">
                          <a:solidFill>
                            <a:schemeClr val="dk1"/>
                          </a:solidFill>
                          <a:latin typeface="+mn-lt"/>
                          <a:ea typeface="+mn-ea"/>
                          <a:cs typeface="+mn-cs"/>
                        </a:rPr>
                        <a:t>Μικρόκοσμος</a:t>
                      </a:r>
                    </a:p>
                    <a:p>
                      <a:pPr>
                        <a:buFont typeface="Arial" pitchFamily="34" charset="0"/>
                        <a:buChar char="•"/>
                      </a:pPr>
                      <a:r>
                        <a:rPr kumimoji="0" lang="el-GR" sz="2400" b="0" kern="1200" dirty="0" smtClean="0">
                          <a:solidFill>
                            <a:schemeClr val="dk1"/>
                          </a:solidFill>
                          <a:latin typeface="+mn-lt"/>
                          <a:ea typeface="+mn-ea"/>
                          <a:cs typeface="+mn-cs"/>
                        </a:rPr>
                        <a:t>Υλικός μικρόκοσμος</a:t>
                      </a:r>
                      <a:endParaRPr kumimoji="0" lang="en-GB" sz="2400" b="0" kern="1200" dirty="0" smtClean="0">
                        <a:solidFill>
                          <a:schemeClr val="dk1"/>
                        </a:solidFill>
                        <a:latin typeface="+mn-lt"/>
                        <a:ea typeface="+mn-ea"/>
                        <a:cs typeface="+mn-cs"/>
                      </a:endParaRPr>
                    </a:p>
                    <a:p>
                      <a:pPr>
                        <a:buFont typeface="Arial" pitchFamily="34" charset="0"/>
                        <a:buChar char="•"/>
                      </a:pPr>
                      <a:r>
                        <a:rPr kumimoji="0" lang="el-GR" sz="2400" b="0" kern="1200" dirty="0" smtClean="0">
                          <a:solidFill>
                            <a:schemeClr val="dk1"/>
                          </a:solidFill>
                          <a:latin typeface="+mn-lt"/>
                          <a:ea typeface="+mn-ea"/>
                          <a:cs typeface="+mn-cs"/>
                        </a:rPr>
                        <a:t>Παιδαγωγικό πλαίσιο της </a:t>
                      </a:r>
                      <a:r>
                        <a:rPr kumimoji="0" lang="el-GR" sz="2400" b="0" kern="1200" dirty="0" err="1" smtClean="0">
                          <a:solidFill>
                            <a:schemeClr val="dk1"/>
                          </a:solidFill>
                          <a:latin typeface="+mn-lt"/>
                          <a:ea typeface="+mn-ea"/>
                          <a:cs typeface="+mn-cs"/>
                        </a:rPr>
                        <a:t>Logo</a:t>
                      </a:r>
                      <a:endParaRPr kumimoji="0" lang="en-GB" sz="2400" b="0" kern="1200" dirty="0" smtClean="0">
                        <a:solidFill>
                          <a:schemeClr val="dk1"/>
                        </a:solidFill>
                        <a:latin typeface="+mn-lt"/>
                        <a:ea typeface="+mn-ea"/>
                        <a:cs typeface="+mn-cs"/>
                      </a:endParaRPr>
                    </a:p>
                    <a:p>
                      <a:pPr>
                        <a:buFont typeface="Arial" pitchFamily="34" charset="0"/>
                        <a:buChar char="•"/>
                      </a:pPr>
                      <a:r>
                        <a:rPr kumimoji="0" lang="el-GR" sz="2400" b="0" kern="1200" baseline="0" dirty="0" smtClean="0">
                          <a:solidFill>
                            <a:schemeClr val="dk1"/>
                          </a:solidFill>
                          <a:latin typeface="+mn-lt"/>
                          <a:ea typeface="+mn-ea"/>
                          <a:cs typeface="+mn-cs"/>
                        </a:rPr>
                        <a:t>Αυτόνομη μάθηση</a:t>
                      </a:r>
                    </a:p>
                    <a:p>
                      <a:pPr>
                        <a:buFont typeface="Arial" pitchFamily="34" charset="0"/>
                        <a:buChar char="•"/>
                      </a:pPr>
                      <a:r>
                        <a:rPr kumimoji="0" lang="el-GR" sz="2400" b="0" kern="1200" baseline="0" dirty="0" smtClean="0">
                          <a:solidFill>
                            <a:schemeClr val="dk1"/>
                          </a:solidFill>
                          <a:latin typeface="+mn-lt"/>
                          <a:ea typeface="+mn-ea"/>
                          <a:cs typeface="+mn-cs"/>
                        </a:rPr>
                        <a:t>Επίλυση προβλήματος</a:t>
                      </a:r>
                    </a:p>
                    <a:p>
                      <a:pPr>
                        <a:buFont typeface="Arial" pitchFamily="34" charset="0"/>
                        <a:buChar char="•"/>
                      </a:pPr>
                      <a:r>
                        <a:rPr kumimoji="0" lang="el-GR" sz="2400" b="0" kern="1200" baseline="0" dirty="0" smtClean="0">
                          <a:solidFill>
                            <a:schemeClr val="dk1"/>
                          </a:solidFill>
                          <a:latin typeface="+mn-lt"/>
                          <a:ea typeface="+mn-ea"/>
                          <a:cs typeface="+mn-cs"/>
                        </a:rPr>
                        <a:t>Γνωστικό εργαλείο</a:t>
                      </a:r>
                      <a:endParaRPr kumimoji="0" lang="el-GR" sz="2400" b="0"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l-GR" sz="2400" b="0" kern="1200" dirty="0" smtClean="0">
                        <a:solidFill>
                          <a:schemeClr val="dk1"/>
                        </a:solidFill>
                        <a:latin typeface="+mn-lt"/>
                        <a:ea typeface="+mn-ea"/>
                        <a:cs typeface="+mn-cs"/>
                      </a:endParaRPr>
                    </a:p>
                  </a:txBody>
                  <a:tcPr marT="45712" marB="45712"/>
                </a:tc>
              </a:tr>
            </a:tbl>
          </a:graphicData>
        </a:graphic>
      </p:graphicFrame>
      <p:sp>
        <p:nvSpPr>
          <p:cNvPr id="18444"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8A4B37F-F51E-4A1F-A910-B4AB256F593B}" type="slidenum">
              <a:rPr lang="en-US" altLang="el-GR" sz="1200" smtClean="0">
                <a:solidFill>
                  <a:srgbClr val="B5A788"/>
                </a:solidFill>
              </a:rPr>
              <a:pPr>
                <a:spcBef>
                  <a:spcPct val="0"/>
                </a:spcBef>
                <a:buClrTx/>
                <a:buSzTx/>
                <a:buFontTx/>
                <a:buNone/>
              </a:pPr>
              <a:t>5</a:t>
            </a:fld>
            <a:endParaRPr lang="en-US" altLang="el-GR" sz="1200" smtClean="0">
              <a:solidFill>
                <a:srgbClr val="B5A788"/>
              </a:solidFill>
            </a:endParaRPr>
          </a:p>
        </p:txBody>
      </p:sp>
    </p:spTree>
    <p:extLst>
      <p:ext uri="{BB962C8B-B14F-4D97-AF65-F5344CB8AC3E}">
        <p14:creationId xmlns:p14="http://schemas.microsoft.com/office/powerpoint/2010/main" val="4085669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a:normAutofit/>
          </a:bodyPr>
          <a:lstStyle/>
          <a:p>
            <a:pPr marL="0" indent="0" eaLnBrk="1" hangingPunct="1">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hangingPunct="1">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hangingPunct="1">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hangingPunct="1">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eaLnBrk="1" hangingPunct="1">
              <a:defRPr/>
            </a:pPr>
            <a:endParaRPr lang="el-GR" sz="2000" dirty="0"/>
          </a:p>
        </p:txBody>
      </p:sp>
    </p:spTree>
    <p:extLst>
      <p:ext uri="{BB962C8B-B14F-4D97-AF65-F5344CB8AC3E}">
        <p14:creationId xmlns:p14="http://schemas.microsoft.com/office/powerpoint/2010/main" val="30097873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00013"/>
            <a:ext cx="9144000" cy="1143001"/>
          </a:xfrm>
        </p:spPr>
        <p:txBody>
          <a:bodyPr/>
          <a:lstStyle/>
          <a:p>
            <a:pPr eaLnBrk="1" hangingPunct="1"/>
            <a:r>
              <a:rPr lang="el-GR" dirty="0" smtClean="0"/>
              <a:t>Σημείωμα Χρήσης Έργων Τρίτων</a:t>
            </a:r>
          </a:p>
        </p:txBody>
      </p:sp>
      <p:sp>
        <p:nvSpPr>
          <p:cNvPr id="61443" name="Content Placeholder 2"/>
          <p:cNvSpPr>
            <a:spLocks noGrp="1"/>
          </p:cNvSpPr>
          <p:nvPr>
            <p:ph idx="1"/>
          </p:nvPr>
        </p:nvSpPr>
        <p:spPr>
          <a:xfrm>
            <a:off x="179388" y="1557338"/>
            <a:ext cx="8856662" cy="4525962"/>
          </a:xfrm>
        </p:spPr>
        <p:txBody>
          <a:bodyPr/>
          <a:lstStyle/>
          <a:p>
            <a:pPr marL="0" indent="0" eaLnBrk="1" hangingPunct="1">
              <a:buFont typeface="Arial" pitchFamily="34" charset="0"/>
              <a:buNone/>
            </a:pPr>
            <a:r>
              <a:rPr lang="el-GR" sz="2000" dirty="0" smtClean="0"/>
              <a:t>Το Έργο αυτό κάνει χρήση των ακόλουθων έργων:</a:t>
            </a:r>
          </a:p>
          <a:p>
            <a:pPr marL="0" indent="0" eaLnBrk="1" hangingPunct="1">
              <a:buFont typeface="Arial" pitchFamily="34" charset="0"/>
              <a:buNone/>
            </a:pPr>
            <a:r>
              <a:rPr lang="el-GR" sz="2000" b="1" dirty="0" smtClean="0"/>
              <a:t>Εικόνες/Σχήματα/Διαγράμματα</a:t>
            </a:r>
            <a:r>
              <a:rPr lang="en-US" sz="2000" b="1" dirty="0" smtClean="0"/>
              <a:t>/</a:t>
            </a:r>
            <a:r>
              <a:rPr lang="el-GR" sz="2000" b="1" dirty="0" smtClean="0"/>
              <a:t>Φωτογραφίες</a:t>
            </a:r>
            <a:endParaRPr lang="en-US" sz="2000" b="1" dirty="0" smtClean="0"/>
          </a:p>
          <a:p>
            <a:pPr marL="0" indent="0" eaLnBrk="1" hangingPunct="1">
              <a:buFont typeface="Arial" pitchFamily="34" charset="0"/>
              <a:buNone/>
            </a:pPr>
            <a:r>
              <a:rPr lang="el-GR" sz="2000" dirty="0" smtClean="0"/>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p>
        </p:txBody>
      </p:sp>
    </p:spTree>
    <p:extLst>
      <p:ext uri="{BB962C8B-B14F-4D97-AF65-F5344CB8AC3E}">
        <p14:creationId xmlns:p14="http://schemas.microsoft.com/office/powerpoint/2010/main" val="6554977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smtClean="0"/>
              <a:t>13</a:t>
            </a:r>
            <a:r>
              <a:rPr lang="el-GR" baseline="30000" dirty="0" smtClean="0"/>
              <a:t>ης</a:t>
            </a:r>
            <a:r>
              <a:rPr lang="el-GR" dirty="0" smtClean="0"/>
              <a:t> </a:t>
            </a:r>
            <a:r>
              <a:rPr lang="el-GR" dirty="0" smtClean="0"/>
              <a:t>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7912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b="1" dirty="0" smtClean="0"/>
              <a:t>Ρομπότ και Ρομποτική</a:t>
            </a:r>
            <a:endParaRPr lang="el-GR" dirty="0"/>
          </a:p>
        </p:txBody>
      </p:sp>
      <p:sp>
        <p:nvSpPr>
          <p:cNvPr id="20483" name="Θέση περιεχομένου 2"/>
          <p:cNvSpPr>
            <a:spLocks noGrp="1"/>
          </p:cNvSpPr>
          <p:nvPr>
            <p:ph idx="1"/>
          </p:nvPr>
        </p:nvSpPr>
        <p:spPr/>
        <p:txBody>
          <a:bodyPr/>
          <a:lstStyle/>
          <a:p>
            <a:r>
              <a:rPr lang="el-GR" altLang="el-GR" smtClean="0"/>
              <a:t>Η λέξη ρομπότ προέρχεται από τα τσέχικα (robota) και σημαίνει καταναγκαστική εργασία. </a:t>
            </a:r>
          </a:p>
          <a:p>
            <a:r>
              <a:rPr lang="el-GR" altLang="el-GR" smtClean="0"/>
              <a:t>Η ρομποτική είναι η επιστήμη και η τεχνολογία που ασχολούνται με το σχεδιασμό και την κατασκευή ρομπότ.   </a:t>
            </a:r>
          </a:p>
          <a:p>
            <a:endParaRPr lang="el-GR" altLang="el-GR" smtClean="0"/>
          </a:p>
        </p:txBody>
      </p:sp>
      <p:sp>
        <p:nvSpPr>
          <p:cNvPr id="20484"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55077C0-25E3-489D-877C-E13F3F899E20}" type="slidenum">
              <a:rPr lang="en-US" altLang="el-GR" sz="1200" smtClean="0">
                <a:solidFill>
                  <a:srgbClr val="B5A788"/>
                </a:solidFill>
              </a:rPr>
              <a:pPr>
                <a:spcBef>
                  <a:spcPct val="0"/>
                </a:spcBef>
                <a:buClrTx/>
                <a:buSzTx/>
                <a:buFontTx/>
                <a:buNone/>
              </a:pPr>
              <a:t>6</a:t>
            </a:fld>
            <a:endParaRPr lang="en-US" altLang="el-GR" sz="1200" smtClean="0">
              <a:solidFill>
                <a:srgbClr val="B5A788"/>
              </a:solidFill>
            </a:endParaRPr>
          </a:p>
        </p:txBody>
      </p:sp>
    </p:spTree>
    <p:extLst>
      <p:ext uri="{BB962C8B-B14F-4D97-AF65-F5344CB8AC3E}">
        <p14:creationId xmlns:p14="http://schemas.microsoft.com/office/powerpoint/2010/main" val="4220629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Τι είναι ένα ρομπότ</a:t>
            </a:r>
            <a:endParaRPr lang="el-GR" dirty="0"/>
          </a:p>
        </p:txBody>
      </p:sp>
      <p:sp>
        <p:nvSpPr>
          <p:cNvPr id="21507" name="Θέση περιεχομένου 2"/>
          <p:cNvSpPr>
            <a:spLocks noGrp="1"/>
          </p:cNvSpPr>
          <p:nvPr>
            <p:ph idx="1"/>
          </p:nvPr>
        </p:nvSpPr>
        <p:spPr>
          <a:xfrm>
            <a:off x="1116013" y="1447800"/>
            <a:ext cx="7818437" cy="4800600"/>
          </a:xfrm>
        </p:spPr>
        <p:txBody>
          <a:bodyPr/>
          <a:lstStyle/>
          <a:p>
            <a:r>
              <a:rPr lang="el-GR" altLang="el-GR" sz="2400" smtClean="0"/>
              <a:t>Τα </a:t>
            </a:r>
            <a:r>
              <a:rPr lang="el-GR" altLang="el-GR" sz="2400" b="1" i="1" smtClean="0"/>
              <a:t>ρομπότ</a:t>
            </a:r>
            <a:r>
              <a:rPr lang="el-GR" altLang="el-GR" sz="2400" smtClean="0"/>
              <a:t> είναι αυτοκατευθυνόμενες ηλεκτρομηχανικές συσκευές που χρησιμοποιούνται στη βιομηχανία και την επιστημονική έρευνα για την επίτευξη συγκεκριμένων εργασιών ή ενός περιορισμένου συνόλου από διαφορετικές εργασίες.</a:t>
            </a:r>
          </a:p>
          <a:p>
            <a:r>
              <a:rPr lang="el-GR" altLang="el-GR" sz="2400" smtClean="0"/>
              <a:t>τα </a:t>
            </a:r>
            <a:r>
              <a:rPr lang="el-GR" altLang="el-GR" sz="2400" b="1" i="1" smtClean="0"/>
              <a:t>ρομπότ</a:t>
            </a:r>
            <a:r>
              <a:rPr lang="el-GR" altLang="el-GR" sz="2400" smtClean="0"/>
              <a:t> είναι μέρος του σύγχρονου τεχνολογικού κόσμου βοηθώντας ή υποκαθιστώντας πολλές ανθρώπινες δραστηριότητες και καθιστώντας ευκολότερη τη ζωή μας. </a:t>
            </a:r>
          </a:p>
          <a:p>
            <a:r>
              <a:rPr lang="el-GR" altLang="el-GR" sz="2400" smtClean="0"/>
              <a:t>Ένα </a:t>
            </a:r>
            <a:r>
              <a:rPr lang="el-GR" altLang="el-GR" sz="2400" b="1" smtClean="0"/>
              <a:t>ρομπότ</a:t>
            </a:r>
            <a:r>
              <a:rPr lang="el-GR" altLang="el-GR" sz="2400" smtClean="0"/>
              <a:t> μπορεί να δράσει κάτω από τον απ’ευθείας έλεγχο ενός ανθρώπου ή αυτόνομα κάτω από τον έλεγχο ενός προ-προγραμματισμένου </a:t>
            </a:r>
            <a:r>
              <a:rPr lang="el-GR" altLang="el-GR" sz="2400" smtClean="0">
                <a:hlinkClick r:id="rId2" tooltip="Υπολογιστής"/>
              </a:rPr>
              <a:t>υπολογιστή</a:t>
            </a:r>
            <a:r>
              <a:rPr lang="el-GR" altLang="el-GR" sz="2400" smtClean="0"/>
              <a:t>.</a:t>
            </a:r>
          </a:p>
        </p:txBody>
      </p:sp>
      <p:sp>
        <p:nvSpPr>
          <p:cNvPr id="21508"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1EF23DC-C0BF-42AB-9C9C-417815200A52}" type="slidenum">
              <a:rPr lang="en-US" altLang="el-GR" sz="1200" smtClean="0">
                <a:solidFill>
                  <a:srgbClr val="B5A788"/>
                </a:solidFill>
              </a:rPr>
              <a:pPr>
                <a:spcBef>
                  <a:spcPct val="0"/>
                </a:spcBef>
                <a:buClrTx/>
                <a:buSzTx/>
                <a:buFontTx/>
                <a:buNone/>
              </a:pPr>
              <a:t>7</a:t>
            </a:fld>
            <a:endParaRPr lang="en-US" altLang="el-GR" sz="1200" smtClean="0">
              <a:solidFill>
                <a:srgbClr val="B5A788"/>
              </a:solidFill>
            </a:endParaRPr>
          </a:p>
        </p:txBody>
      </p:sp>
    </p:spTree>
    <p:extLst>
      <p:ext uri="{BB962C8B-B14F-4D97-AF65-F5344CB8AC3E}">
        <p14:creationId xmlns:p14="http://schemas.microsoft.com/office/powerpoint/2010/main" val="1647724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bwMode="auto"/>
        <p:txBody>
          <a:bodyPr vert="horz" wrap="square" lIns="91440" tIns="45720" rIns="91440" bIns="45720" numCol="1" anchorCtr="0" compatLnSpc="1">
            <a:prstTxWarp prst="textNoShape">
              <a:avLst/>
            </a:prstTxWarp>
          </a:bodyPr>
          <a:lstStyle/>
          <a:p>
            <a:r>
              <a:rPr lang="el-GR" altLang="el-GR" sz="4000" b="1" smtClean="0">
                <a:effectLst/>
              </a:rPr>
              <a:t>Η εκπαιδευτική ρομποτική</a:t>
            </a:r>
          </a:p>
        </p:txBody>
      </p:sp>
      <p:sp>
        <p:nvSpPr>
          <p:cNvPr id="22531" name="Θέση περιεχομένου 2"/>
          <p:cNvSpPr>
            <a:spLocks noGrp="1"/>
          </p:cNvSpPr>
          <p:nvPr>
            <p:ph idx="1"/>
          </p:nvPr>
        </p:nvSpPr>
        <p:spPr>
          <a:xfrm>
            <a:off x="900113" y="1447800"/>
            <a:ext cx="8034337" cy="4800600"/>
          </a:xfrm>
        </p:spPr>
        <p:txBody>
          <a:bodyPr>
            <a:normAutofit lnSpcReduction="10000"/>
          </a:bodyPr>
          <a:lstStyle/>
          <a:p>
            <a:r>
              <a:rPr lang="el-GR" altLang="el-GR" sz="2400" smtClean="0"/>
              <a:t>Εμφανίστηκε στο πλαίσιο της χρήσης των τεχνολογιών στην εκπαιδευτική διαδικασία </a:t>
            </a:r>
          </a:p>
          <a:p>
            <a:r>
              <a:rPr lang="el-GR" altLang="el-GR" sz="2400" smtClean="0"/>
              <a:t>Γνώρισε σημαντική εξέλιξη κυρίως μέσα από το παιδαγωγικό ρεύμα της </a:t>
            </a:r>
            <a:r>
              <a:rPr lang="en-US" altLang="el-GR" sz="2400" smtClean="0"/>
              <a:t>Logo</a:t>
            </a:r>
            <a:r>
              <a:rPr lang="el-GR" altLang="el-GR" sz="2400" smtClean="0"/>
              <a:t>. </a:t>
            </a:r>
          </a:p>
          <a:p>
            <a:r>
              <a:rPr lang="el-GR" altLang="el-GR" sz="2000" smtClean="0"/>
              <a:t>Τεχνικά η </a:t>
            </a:r>
            <a:r>
              <a:rPr lang="el-GR" altLang="el-GR" sz="2000" i="1" smtClean="0"/>
              <a:t>ρομποτική</a:t>
            </a:r>
            <a:r>
              <a:rPr lang="el-GR" altLang="el-GR" sz="2000" smtClean="0"/>
              <a:t> κάνει ευρέως χρήση των αρχών της τεχνικής νοημοσύνης</a:t>
            </a:r>
          </a:p>
          <a:p>
            <a:r>
              <a:rPr lang="el-GR" altLang="el-GR" sz="2400" smtClean="0"/>
              <a:t>Ως παιδαγωγική προσέγγιση εγγράφεται στο πλαίσιο του κλασικού εποικοδομισμού (constructivism) και κυρίως του κατασκευαστικού εποικοδομισμού (constructionism), όπως αναπτύχθηκε από τον Papert. </a:t>
            </a:r>
          </a:p>
          <a:p>
            <a:r>
              <a:rPr lang="el-GR" altLang="el-GR" sz="2000" smtClean="0"/>
              <a:t>Κάποιες εφαρμογές της εκπαιδευτικής ρομποτικής εμπνέονται από τις κοινωνικοπολιτισμικές θεωρίες μάθησης δεδομένου ότι απαιτούν και προωθούν την ανθρώπινη συνεργασία. </a:t>
            </a:r>
          </a:p>
        </p:txBody>
      </p:sp>
      <p:sp>
        <p:nvSpPr>
          <p:cNvPr id="22532"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996E24B-026E-4D57-9D41-078FC5141F92}" type="slidenum">
              <a:rPr lang="en-US" altLang="el-GR" sz="1200" smtClean="0">
                <a:solidFill>
                  <a:srgbClr val="B5A788"/>
                </a:solidFill>
              </a:rPr>
              <a:pPr>
                <a:spcBef>
                  <a:spcPct val="0"/>
                </a:spcBef>
                <a:buClrTx/>
                <a:buSzTx/>
                <a:buFontTx/>
                <a:buNone/>
              </a:pPr>
              <a:t>8</a:t>
            </a:fld>
            <a:endParaRPr lang="en-US" altLang="el-GR" sz="1200" smtClean="0">
              <a:solidFill>
                <a:srgbClr val="B5A788"/>
              </a:solidFill>
            </a:endParaRPr>
          </a:p>
        </p:txBody>
      </p:sp>
    </p:spTree>
    <p:extLst>
      <p:ext uri="{BB962C8B-B14F-4D97-AF65-F5344CB8AC3E}">
        <p14:creationId xmlns:p14="http://schemas.microsoft.com/office/powerpoint/2010/main" val="2551825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bwMode="auto"/>
        <p:txBody>
          <a:bodyPr vert="horz" wrap="square" lIns="91440" tIns="45720" rIns="91440" bIns="45720" numCol="1" anchorCtr="0" compatLnSpc="1">
            <a:prstTxWarp prst="textNoShape">
              <a:avLst/>
            </a:prstTxWarp>
          </a:bodyPr>
          <a:lstStyle/>
          <a:p>
            <a:r>
              <a:rPr lang="el-GR" altLang="el-GR" sz="4400" b="1" smtClean="0">
                <a:effectLst/>
              </a:rPr>
              <a:t>Προγραμματιζόμενο ρομπότ</a:t>
            </a:r>
            <a:endParaRPr lang="el-GR" altLang="el-GR" smtClean="0">
              <a:effectLst/>
            </a:endParaRPr>
          </a:p>
        </p:txBody>
      </p:sp>
      <p:sp>
        <p:nvSpPr>
          <p:cNvPr id="23555" name="Θέση περιεχομένου 2"/>
          <p:cNvSpPr>
            <a:spLocks noGrp="1"/>
          </p:cNvSpPr>
          <p:nvPr>
            <p:ph idx="1"/>
          </p:nvPr>
        </p:nvSpPr>
        <p:spPr/>
        <p:txBody>
          <a:bodyPr/>
          <a:lstStyle/>
          <a:p>
            <a:r>
              <a:rPr lang="el-GR" altLang="el-GR" sz="2800" smtClean="0"/>
              <a:t>Οντότητα προικισμένη με αυτονομία που είναι ικανή να εκπληρώσει συγκεκριμένες εκ των προτέρων αποστολές μέσα σε ένα μεταβαλλόμενο περιβάλλον. </a:t>
            </a:r>
          </a:p>
          <a:p>
            <a:r>
              <a:rPr lang="el-GR" altLang="el-GR" sz="2800" smtClean="0"/>
              <a:t>Το ρομπότ μπορεί να χρησιμοποιηθεί στο σχολείο αλλά και εκτός σχολείου ως ένα αποτελεσματικό εργαλείο για την ανάπτυξη γνωστικών δομών στα παιδιά. </a:t>
            </a:r>
          </a:p>
          <a:p>
            <a:endParaRPr lang="el-GR" altLang="el-GR" sz="2800" smtClean="0"/>
          </a:p>
        </p:txBody>
      </p:sp>
      <p:sp>
        <p:nvSpPr>
          <p:cNvPr id="23556"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23A40D5-39F7-4A16-B4FC-51CA4C64839E}" type="slidenum">
              <a:rPr lang="en-US" altLang="el-GR" sz="1200" smtClean="0">
                <a:solidFill>
                  <a:srgbClr val="B5A788"/>
                </a:solidFill>
              </a:rPr>
              <a:pPr>
                <a:spcBef>
                  <a:spcPct val="0"/>
                </a:spcBef>
                <a:buClrTx/>
                <a:buSzTx/>
                <a:buFontTx/>
                <a:buNone/>
              </a:pPr>
              <a:t>9</a:t>
            </a:fld>
            <a:endParaRPr lang="en-US" altLang="el-GR" sz="1200" smtClean="0">
              <a:solidFill>
                <a:srgbClr val="B5A788"/>
              </a:solidFill>
            </a:endParaRPr>
          </a:p>
        </p:txBody>
      </p:sp>
    </p:spTree>
    <p:extLst>
      <p:ext uri="{BB962C8B-B14F-4D97-AF65-F5344CB8AC3E}">
        <p14:creationId xmlns:p14="http://schemas.microsoft.com/office/powerpoint/2010/main" val="3536589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286</TotalTime>
  <Words>2086</Words>
  <Application>Microsoft Office PowerPoint</Application>
  <PresentationFormat>On-screen Show (4:3)</PresentationFormat>
  <Paragraphs>343</Paragraphs>
  <Slides>52</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65" baseType="lpstr">
      <vt:lpstr>Arial</vt:lpstr>
      <vt:lpstr>Calibri</vt:lpstr>
      <vt:lpstr>Comic Sans MS</vt:lpstr>
      <vt:lpstr>Gill Sans MT</vt:lpstr>
      <vt:lpstr>Tahoma</vt:lpstr>
      <vt:lpstr>Tahoma Greek</vt:lpstr>
      <vt:lpstr>Times New Roman</vt:lpstr>
      <vt:lpstr>Verdana</vt:lpstr>
      <vt:lpstr>Wingdings</vt:lpstr>
      <vt:lpstr>Wingdings 2</vt:lpstr>
      <vt:lpstr>IV-ICTEGroup.GR.new</vt:lpstr>
      <vt:lpstr>Φωτογραφία του Microsoft Photo Editor 3.0</vt:lpstr>
      <vt:lpstr>Εικόνα bitmap</vt:lpstr>
      <vt:lpstr>Διδακτική της Πληροφορικής και των ΤΠΕ Μάθημα επιλογής ΣΤ’ εξάμηνο,   Τμήμα Επιστημών της Εκπαίδευσης και της Αγωγής στην Προσχολική Ηλικία,  Πανεπιστήμιο Πατρών</vt:lpstr>
      <vt:lpstr>Άδειες Χρήσης</vt:lpstr>
      <vt:lpstr>Χρηματοδότηση</vt:lpstr>
      <vt:lpstr>Σκοπός</vt:lpstr>
      <vt:lpstr>Έννοιες – Κλειδιά</vt:lpstr>
      <vt:lpstr>Ρομπότ και Ρομποτική</vt:lpstr>
      <vt:lpstr>Τι είναι ένα ρομπότ</vt:lpstr>
      <vt:lpstr>Η εκπαιδευτική ρομποτική</vt:lpstr>
      <vt:lpstr>Προγραμματιζόμενο ρομπότ</vt:lpstr>
      <vt:lpstr>Παιδαγωγική προσέγγιση</vt:lpstr>
      <vt:lpstr>Τεχνολογία ελέγχου</vt:lpstr>
      <vt:lpstr>Μικρόκοσμοι της Logo</vt:lpstr>
      <vt:lpstr>Προγραμματισμός</vt:lpstr>
      <vt:lpstr>Παιδαγωγικοί στόχοι της Ρομποτικής</vt:lpstr>
      <vt:lpstr>Παιδαγωγικοί σκοποί</vt:lpstr>
      <vt:lpstr>Ρομποτική στην εκπαίδευση</vt:lpstr>
      <vt:lpstr> Προγραμματιζόμενα Παιγνίδια τύπου Logo (Bee-Bot &amp; Pro-Bot)</vt:lpstr>
      <vt:lpstr>Το Bee-Bot με μια ματιά </vt:lpstr>
      <vt:lpstr>Tι είναι το προγραμματιζόμενο παιχνίδι Bee-Bot; (1/4)</vt:lpstr>
      <vt:lpstr>Tι είναι το προγραμματιζόμενο παιχνίδι Bee-Bot; (2/4)</vt:lpstr>
      <vt:lpstr>PowerPoint Presentation</vt:lpstr>
      <vt:lpstr>PowerPoint Presentation</vt:lpstr>
      <vt:lpstr>Το Bee-Bot αποτελείται από:</vt:lpstr>
      <vt:lpstr>Επιπλέον ενδείξεις</vt:lpstr>
      <vt:lpstr>Ικανότητες που αναπτύσσονται με το Bee-Bot</vt:lpstr>
      <vt:lpstr>Οικοδόμηση δεξιοτήτων επιμέρους γνωστικών αντικειμένων (1/2)</vt:lpstr>
      <vt:lpstr>Οικοδόμηση δεξιοτήτων επιμέρους γνωστικών αντικειμένων (2/2)</vt:lpstr>
      <vt:lpstr>Επίλυση προβλήματος και μεταγνωστικές δεξιότητες</vt:lpstr>
      <vt:lpstr> Έκφραση και δημιουργικότητα </vt:lpstr>
      <vt:lpstr> Επικοινωνία και κοινωνικές δεξιότητες</vt:lpstr>
      <vt:lpstr>Επιπρόσθετα για το BeeBot</vt:lpstr>
      <vt:lpstr>Προγραμματιζόμενα Παιχνίδια: Pro-Bot</vt:lpstr>
      <vt:lpstr>Lego Mindstorms</vt:lpstr>
      <vt:lpstr>Η εκπαιδευτική ρομποτική- υλικό</vt:lpstr>
      <vt:lpstr>Η εκπαιδευτική ρομποτική - προγραμματιζόμενο τούβλο</vt:lpstr>
      <vt:lpstr>Η εκπαιδευτική ρομποτική – λογισμικό</vt:lpstr>
      <vt:lpstr>  LEGO®     WeDo™</vt:lpstr>
      <vt:lpstr>Τι είναι το Lego WeDo</vt:lpstr>
      <vt:lpstr>Εκπαιδευτικό πακέτο</vt:lpstr>
      <vt:lpstr> LEGO® Education WeDoTM Λογισμικό v.1.2 και Πακέτο Δραστηριοτήτων  </vt:lpstr>
      <vt:lpstr> LEGO® Education WeDoTM Λογισμικό v.1.2 και Πακέτο Δραστηριοτήτων  </vt:lpstr>
      <vt:lpstr>Τα εικονικά εργαλεία</vt:lpstr>
      <vt:lpstr>Ο χώρος εργασίας</vt:lpstr>
      <vt:lpstr>Γλώσσα προγραμματισμού</vt:lpstr>
      <vt:lpstr>Βιβλιογραφία</vt:lpstr>
      <vt:lpstr>Σημειωματα</vt:lpstr>
      <vt:lpstr>Σημείωμα Ιστορικού Εκδόσεων Έργου</vt:lpstr>
      <vt:lpstr>Σημείωμα Αναφοράς </vt:lpstr>
      <vt:lpstr>Σημείωμα Αδειοδότησης</vt:lpstr>
      <vt:lpstr>Διατήρηση Σημειωμάτων</vt:lpstr>
      <vt:lpstr>Σημείωμα Χρήσης Έργων Τρίτων</vt:lpstr>
      <vt:lpstr>Τέλος 13ης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74</cp:revision>
  <dcterms:created xsi:type="dcterms:W3CDTF">2014-12-10T08:52:23Z</dcterms:created>
  <dcterms:modified xsi:type="dcterms:W3CDTF">2015-12-01T09:35:19Z</dcterms:modified>
</cp:coreProperties>
</file>