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5" r:id="rId2"/>
    <p:sldId id="257" r:id="rId3"/>
    <p:sldId id="278" r:id="rId4"/>
    <p:sldId id="323" r:id="rId5"/>
    <p:sldId id="281" r:id="rId6"/>
    <p:sldId id="282" r:id="rId7"/>
    <p:sldId id="259" r:id="rId8"/>
    <p:sldId id="261" r:id="rId9"/>
    <p:sldId id="262" r:id="rId10"/>
    <p:sldId id="292" r:id="rId11"/>
    <p:sldId id="293" r:id="rId12"/>
    <p:sldId id="263" r:id="rId13"/>
    <p:sldId id="283" r:id="rId14"/>
    <p:sldId id="285" r:id="rId15"/>
    <p:sldId id="287" r:id="rId16"/>
    <p:sldId id="264" r:id="rId17"/>
    <p:sldId id="266" r:id="rId18"/>
    <p:sldId id="267" r:id="rId19"/>
    <p:sldId id="268" r:id="rId20"/>
    <p:sldId id="269" r:id="rId21"/>
    <p:sldId id="270" r:id="rId22"/>
    <p:sldId id="289" r:id="rId23"/>
    <p:sldId id="290" r:id="rId24"/>
    <p:sldId id="306" r:id="rId25"/>
    <p:sldId id="307" r:id="rId26"/>
    <p:sldId id="291" r:id="rId27"/>
    <p:sldId id="298" r:id="rId28"/>
    <p:sldId id="300" r:id="rId29"/>
    <p:sldId id="305" r:id="rId30"/>
    <p:sldId id="296" r:id="rId31"/>
    <p:sldId id="297" r:id="rId32"/>
    <p:sldId id="277" r:id="rId33"/>
    <p:sldId id="276" r:id="rId34"/>
    <p:sldId id="273" r:id="rId35"/>
    <p:sldId id="308" r:id="rId36"/>
    <p:sldId id="309" r:id="rId37"/>
    <p:sldId id="311" r:id="rId38"/>
    <p:sldId id="312" r:id="rId39"/>
    <p:sldId id="313" r:id="rId40"/>
    <p:sldId id="314" r:id="rId41"/>
    <p:sldId id="324" r:id="rId42"/>
    <p:sldId id="326" r:id="rId43"/>
    <p:sldId id="327" r:id="rId44"/>
    <p:sldId id="295" r:id="rId45"/>
    <p:sldId id="32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9739" autoAdjust="0"/>
    <p:restoredTop sz="92679" autoAdjust="0"/>
  </p:normalViewPr>
  <p:slideViewPr>
    <p:cSldViewPr>
      <p:cViewPr>
        <p:scale>
          <a:sx n="70" d="100"/>
          <a:sy n="70" d="100"/>
        </p:scale>
        <p:origin x="-29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FO%20COMPUTERS\Desktop\&#914;&#953;&#946;&#955;&#943;&#959;1%20(&#913;&#965;&#964;&#972;&#956;&#945;&#964;&#945;%20&#913;&#960;&#959;&#952;&#951;&#954;&#949;&#965;&#956;&#941;&#957;&#959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view3D>
      <c:rAngAx val="1"/>
    </c:view3D>
    <c:plotArea>
      <c:layout>
        <c:manualLayout>
          <c:layoutTarget val="inner"/>
          <c:xMode val="edge"/>
          <c:yMode val="edge"/>
          <c:x val="0.24550240809428628"/>
          <c:y val="3.9747064137308039E-2"/>
          <c:w val="0.68294353061110902"/>
          <c:h val="0.81553151384532219"/>
        </c:manualLayout>
      </c:layout>
      <c:bar3DChart>
        <c:barDir val="bar"/>
        <c:grouping val="stacked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cat>
            <c:multiLvlStrRef>
              <c:f>Φύλλο1!$C$1:$D$2</c:f>
              <c:multiLvlStrCache>
                <c:ptCount val="2"/>
                <c:lvl>
                  <c:pt idx="0">
                    <c:v>Κατανομή 1 (MHz)</c:v>
                  </c:pt>
                  <c:pt idx="1">
                    <c:v>Κατανομή 2 (MHz)</c:v>
                  </c:pt>
                </c:lvl>
                <c:lvl>
                  <c:pt idx="0">
                    <c:v>Κατανομή Συχνοτήτων στο VDSL</c:v>
                  </c:pt>
                </c:lvl>
              </c:multiLvlStrCache>
            </c:multiLvlStrRef>
          </c:cat>
          <c:val>
            <c:numRef>
              <c:f>Φύλλο1!$C$3:$D$3</c:f>
              <c:numCache>
                <c:formatCode>General</c:formatCode>
                <c:ptCount val="2"/>
                <c:pt idx="0">
                  <c:v>0.13800000000000001</c:v>
                </c:pt>
                <c:pt idx="1">
                  <c:v>0.13800000000000001</c:v>
                </c:pt>
              </c:numCache>
            </c:numRef>
          </c:val>
        </c:ser>
        <c:ser>
          <c:idx val="1"/>
          <c:order val="1"/>
          <c:tx>
            <c:v>Downstream-Καθοδικό</c:v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multiLvlStrRef>
              <c:f>Φύλλο1!$C$1:$D$2</c:f>
              <c:multiLvlStrCache>
                <c:ptCount val="2"/>
                <c:lvl>
                  <c:pt idx="0">
                    <c:v>Κατανομή 1 (MHz)</c:v>
                  </c:pt>
                  <c:pt idx="1">
                    <c:v>Κατανομή 2 (MHz)</c:v>
                  </c:pt>
                </c:lvl>
                <c:lvl>
                  <c:pt idx="0">
                    <c:v>Κατανομή Συχνοτήτων στο VDSL</c:v>
                  </c:pt>
                </c:lvl>
              </c:multiLvlStrCache>
            </c:multiLvlStrRef>
          </c:cat>
          <c:val>
            <c:numRef>
              <c:f>Φύλλο1!$C$4:$D$4</c:f>
              <c:numCache>
                <c:formatCode>General</c:formatCode>
                <c:ptCount val="2"/>
                <c:pt idx="0">
                  <c:v>3.5620000000000003</c:v>
                </c:pt>
                <c:pt idx="1">
                  <c:v>2.762</c:v>
                </c:pt>
              </c:numCache>
            </c:numRef>
          </c:val>
        </c:ser>
        <c:ser>
          <c:idx val="2"/>
          <c:order val="2"/>
          <c:tx>
            <c:v>Upstream-Ανοδικό</c:v>
          </c:tx>
          <c:spPr>
            <a:solidFill>
              <a:srgbClr val="C00000"/>
            </a:solidFill>
          </c:spPr>
          <c:cat>
            <c:multiLvlStrRef>
              <c:f>Φύλλο1!$C$1:$D$2</c:f>
              <c:multiLvlStrCache>
                <c:ptCount val="2"/>
                <c:lvl>
                  <c:pt idx="0">
                    <c:v>Κατανομή 1 (MHz)</c:v>
                  </c:pt>
                  <c:pt idx="1">
                    <c:v>Κατανομή 2 (MHz)</c:v>
                  </c:pt>
                </c:lvl>
                <c:lvl>
                  <c:pt idx="0">
                    <c:v>Κατανομή Συχνοτήτων στο VDSL</c:v>
                  </c:pt>
                </c:lvl>
              </c:multiLvlStrCache>
            </c:multiLvlStrRef>
          </c:cat>
          <c:val>
            <c:numRef>
              <c:f>Φύλλο1!$C$5:$D$5</c:f>
              <c:numCache>
                <c:formatCode>General</c:formatCode>
                <c:ptCount val="2"/>
                <c:pt idx="0">
                  <c:v>1.5999999999999996</c:v>
                </c:pt>
                <c:pt idx="1">
                  <c:v>2.3000000000000003</c:v>
                </c:pt>
              </c:numCache>
            </c:numRef>
          </c:val>
        </c:ser>
        <c:ser>
          <c:idx val="3"/>
          <c:order val="3"/>
          <c:tx>
            <c:v>Downstream-Καθοδικό</c:v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multiLvlStrRef>
              <c:f>Φύλλο1!$C$1:$D$2</c:f>
              <c:multiLvlStrCache>
                <c:ptCount val="2"/>
                <c:lvl>
                  <c:pt idx="0">
                    <c:v>Κατανομή 1 (MHz)</c:v>
                  </c:pt>
                  <c:pt idx="1">
                    <c:v>Κατανομή 2 (MHz)</c:v>
                  </c:pt>
                </c:lvl>
                <c:lvl>
                  <c:pt idx="0">
                    <c:v>Κατανομή Συχνοτήτων στο VDSL</c:v>
                  </c:pt>
                </c:lvl>
              </c:multiLvlStrCache>
            </c:multiLvlStrRef>
          </c:cat>
          <c:val>
            <c:numRef>
              <c:f>Φύλλο1!$C$6:$D$6</c:f>
              <c:numCache>
                <c:formatCode>General</c:formatCode>
                <c:ptCount val="2"/>
                <c:pt idx="0">
                  <c:v>3.1000000000000005</c:v>
                </c:pt>
                <c:pt idx="1">
                  <c:v>1.7999999999999998</c:v>
                </c:pt>
              </c:numCache>
            </c:numRef>
          </c:val>
        </c:ser>
        <c:ser>
          <c:idx val="4"/>
          <c:order val="4"/>
          <c:tx>
            <c:v>Upstream-Ανοδικό</c:v>
          </c:tx>
          <c:spPr>
            <a:solidFill>
              <a:srgbClr val="C00000"/>
            </a:solidFill>
          </c:spPr>
          <c:cat>
            <c:multiLvlStrRef>
              <c:f>Φύλλο1!$C$1:$D$2</c:f>
              <c:multiLvlStrCache>
                <c:ptCount val="2"/>
                <c:lvl>
                  <c:pt idx="0">
                    <c:v>Κατανομή 1 (MHz)</c:v>
                  </c:pt>
                  <c:pt idx="1">
                    <c:v>Κατανομή 2 (MHz)</c:v>
                  </c:pt>
                </c:lvl>
                <c:lvl>
                  <c:pt idx="0">
                    <c:v>Κατανομή Συχνοτήτων στο VDSL</c:v>
                  </c:pt>
                </c:lvl>
              </c:multiLvlStrCache>
            </c:multiLvlStrRef>
          </c:cat>
          <c:val>
            <c:numRef>
              <c:f>Φύλλο1!$C$7:$D$7</c:f>
              <c:numCache>
                <c:formatCode>General</c:formatCode>
                <c:ptCount val="2"/>
                <c:pt idx="0">
                  <c:v>3.5999999999999996</c:v>
                </c:pt>
                <c:pt idx="1">
                  <c:v>5</c:v>
                </c:pt>
              </c:numCache>
            </c:numRef>
          </c:val>
        </c:ser>
        <c:shape val="box"/>
        <c:axId val="98281728"/>
        <c:axId val="98312192"/>
        <c:axId val="0"/>
      </c:bar3DChart>
      <c:catAx>
        <c:axId val="9828172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 baseline="0"/>
            </a:pPr>
            <a:endParaRPr lang="el-GR"/>
          </a:p>
        </c:txPr>
        <c:crossAx val="98312192"/>
        <c:crosses val="autoZero"/>
        <c:auto val="1"/>
        <c:lblAlgn val="ctr"/>
        <c:lblOffset val="100"/>
      </c:catAx>
      <c:valAx>
        <c:axId val="98312192"/>
        <c:scaling>
          <c:orientation val="minMax"/>
        </c:scaling>
        <c:axPos val="b"/>
        <c:majorGridlines/>
        <c:numFmt formatCode="General" sourceLinked="1"/>
        <c:tickLblPos val="nextTo"/>
        <c:crossAx val="9828172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6612498685574559"/>
          <c:y val="0.88772328521253352"/>
          <c:w val="0.71913062735756939"/>
          <c:h val="0.10080413869140976"/>
        </c:manualLayout>
      </c:layout>
      <c:txPr>
        <a:bodyPr/>
        <a:lstStyle/>
        <a:p>
          <a:pPr>
            <a:defRPr sz="1200" baseline="0"/>
          </a:pPr>
          <a:endParaRPr lang="el-GR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69670-E691-4ED5-8BCA-E9FE594D966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E477-7A4C-4783-A0F7-D3A33E8EA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22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 rot="10800000">
            <a:off x="23592600" y="2359260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33" name="CustomShape 2"/>
          <p:cNvSpPr/>
          <p:nvPr/>
        </p:nvSpPr>
        <p:spPr>
          <a:xfrm rot="10800000">
            <a:off x="23592600" y="2359260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6382FDC-E259-4DCB-B54D-222748F5546D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62550-2308-4AC2-8073-8B25EC726C12}" type="slidenum">
              <a:rPr lang="en-US"/>
              <a:pPr/>
              <a:t>37</a:t>
            </a:fld>
            <a:endParaRPr lang="en-US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242888"/>
            <a:ext cx="5316538" cy="3987800"/>
          </a:xfrm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77" y="4372131"/>
            <a:ext cx="6112565" cy="4248775"/>
          </a:xfrm>
        </p:spPr>
        <p:txBody>
          <a:bodyPr/>
          <a:lstStyle/>
          <a:p>
            <a:pPr marL="224325" indent="-224325"/>
            <a:endParaRPr lang="sl-SI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945F5-C505-41C3-BB11-6F697B88496F}" type="slidenum">
              <a:rPr lang="en-US"/>
              <a:pPr/>
              <a:t>38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242888"/>
            <a:ext cx="5316538" cy="3987800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77" y="4372131"/>
            <a:ext cx="6112565" cy="4248775"/>
          </a:xfrm>
        </p:spPr>
        <p:txBody>
          <a:bodyPr/>
          <a:lstStyle/>
          <a:p>
            <a:pPr marL="224325" indent="-224325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FB14A-8A44-4E2B-9371-27BB7012BB1F}" type="slidenum">
              <a:rPr lang="en-US"/>
              <a:pPr/>
              <a:t>39</a:t>
            </a:fld>
            <a:endParaRPr lang="en-US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242888"/>
            <a:ext cx="5316538" cy="3987800"/>
          </a:xfrm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77" y="4372131"/>
            <a:ext cx="6112565" cy="424877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4F280-1726-454D-AF20-15FCD8AA053A}" type="slidenum">
              <a:rPr lang="en-US"/>
              <a:pPr/>
              <a:t>40</a:t>
            </a:fld>
            <a:endParaRPr lang="en-US"/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242888"/>
            <a:ext cx="5316538" cy="3987800"/>
          </a:xfrm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77" y="4372131"/>
            <a:ext cx="6112565" cy="424877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74FB68B-92DA-4A4B-B217-03D787119EE6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47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7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336E6C38-6D95-4A37-9B31-2C0D5B35077F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49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C8E9B3F-18E4-40A5-9F3A-486B7D18EDEA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50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1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C8936633-AE4E-4043-8005-950A38BC1098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51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3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C3213C7-D73B-4B84-8655-22313072A1D2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52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3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C3213C7-D73B-4B84-8655-22313072A1D2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53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84613" y="8704263"/>
            <a:ext cx="29733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762000" eaLnBrk="0" hangingPunct="0"/>
            <a:r>
              <a:rPr lang="de-AT" altLang="en-US" sz="1000" i="1">
                <a:latin typeface="Times New Roman" pitchFamily="18" charset="0"/>
              </a:rPr>
              <a:t>6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8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4613" y="8704263"/>
            <a:ext cx="29733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762000" eaLnBrk="0" hangingPunct="0"/>
            <a:r>
              <a:rPr lang="de-AT" altLang="en-US" sz="1000" i="1">
                <a:latin typeface="Times New Roman" pitchFamily="18" charset="0"/>
              </a:rPr>
              <a:t>8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A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E477-7A4C-4783-A0F7-D3A33E8EAD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4613" y="8704263"/>
            <a:ext cx="29733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762000" eaLnBrk="0" hangingPunct="0"/>
            <a:r>
              <a:rPr lang="de-AT" alt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8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4613" y="8704263"/>
            <a:ext cx="297338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762000" eaLnBrk="0" hangingPunct="0"/>
            <a:r>
              <a:rPr lang="de-AT" altLang="en-US" sz="1000" i="1">
                <a:latin typeface="Times New Roman" pitchFamily="18" charset="0"/>
              </a:rPr>
              <a:t>33</a:t>
            </a:r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8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6E46E-8850-4E5E-ACAC-5710594DAA00}" type="slidenum">
              <a:rPr lang="en-US"/>
              <a:pPr/>
              <a:t>24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38A7B-2B9F-4225-8E31-AF884B24D962}" type="slidenum">
              <a:rPr lang="en-US"/>
              <a:pPr/>
              <a:t>35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242888"/>
            <a:ext cx="5316538" cy="3987800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77" y="4372131"/>
            <a:ext cx="6112565" cy="42487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3012B-D00E-474D-855F-0DEDF6D413B4}" type="slidenum">
              <a:rPr lang="en-US"/>
              <a:pPr/>
              <a:t>36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242888"/>
            <a:ext cx="5316538" cy="3987800"/>
          </a:xfrm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77" y="4372131"/>
            <a:ext cx="6112565" cy="424877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3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27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590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4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3EE43C80-6C1F-42A3-8834-607081383B96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74884379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4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ECBD911E-AECE-4FD3-B5D8-FCF349E7E304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86067682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1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194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43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7674D865-5D77-41DF-84D9-9788E07FC7FD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113458557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143000"/>
            <a:ext cx="7940675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38" y="3924300"/>
            <a:ext cx="7940675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691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71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99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70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31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9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78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79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85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A998-226E-4669-B3B1-ACAD9B172CC2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C9F8-961A-4DBF-B5FE-94242771D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8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9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90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si.org/deliver/etsi_ts/101200_101299/10127001/01.02.01_60/ts_10127001v010201p.pdf" TargetMode="External"/><Relationship Id="rId3" Type="http://schemas.openxmlformats.org/officeDocument/2006/relationships/hyperlink" Target="https://www.broadband-forum.org/marketing/download/mktgdocs/DSLAnywhere_Issue2.pdf" TargetMode="External"/><Relationship Id="rId7" Type="http://schemas.openxmlformats.org/officeDocument/2006/relationships/hyperlink" Target="http://www.slideshare.net/sureshavee/ccn-unit1prof-suresha-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oadband-forum.org/technical/download/TR-005.pdf" TargetMode="External"/><Relationship Id="rId5" Type="http://schemas.openxmlformats.org/officeDocument/2006/relationships/hyperlink" Target="https://www.broadband-forum.org/technical/download/TR-001.pdf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electronicdesign.com/site-files/electronicdesign.com/files/uploads/2014/06/0814_POV_kugelstadt_F1.gif" TargetMode="External"/><Relationship Id="rId9" Type="http://schemas.openxmlformats.org/officeDocument/2006/relationships/hyperlink" Target="http://www.ieee802.org/3/efm/public/jul01/presentations/oksman_1_070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81000" y="2006640"/>
            <a:ext cx="845820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Arial"/>
                <a:ea typeface="DejaVu Sans"/>
              </a:rPr>
              <a:t>Επικοινωνίες Πρόσβασης</a:t>
            </a:r>
            <a:endParaRPr dirty="0"/>
          </a:p>
        </p:txBody>
      </p:sp>
      <p:sp>
        <p:nvSpPr>
          <p:cNvPr id="156" name="CustomShape 2"/>
          <p:cNvSpPr/>
          <p:nvPr/>
        </p:nvSpPr>
        <p:spPr>
          <a:xfrm>
            <a:off x="685800" y="4572000"/>
            <a:ext cx="7775280" cy="272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l-GR" sz="2800" dirty="0" smtClean="0">
                <a:solidFill>
                  <a:srgbClr val="000000"/>
                </a:solidFill>
                <a:latin typeface="Arial"/>
                <a:ea typeface="DejaVu Sans"/>
              </a:rPr>
              <a:t>Επίκουρος Καθηγητής Βασίλης </a:t>
            </a:r>
            <a:r>
              <a:rPr lang="el-GR" sz="2800" dirty="0" err="1" smtClean="0">
                <a:solidFill>
                  <a:srgbClr val="000000"/>
                </a:solidFill>
                <a:latin typeface="Arial"/>
                <a:ea typeface="DejaVu Sans"/>
              </a:rPr>
              <a:t>Στυλιανάκης</a:t>
            </a:r>
            <a:endParaRPr lang="el-GR" sz="2800" dirty="0" smtClean="0"/>
          </a:p>
          <a:p>
            <a:pPr algn="ctr">
              <a:lnSpc>
                <a:spcPct val="100000"/>
              </a:lnSpc>
            </a:pPr>
            <a:r>
              <a:rPr lang="el-GR" sz="28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Πολυτεχνική Σχολή </a:t>
            </a:r>
            <a:r>
              <a:rPr lang="el-GR" sz="2800" strike="noStrike" dirty="0">
                <a:solidFill>
                  <a:srgbClr val="000000"/>
                </a:solidFill>
                <a:latin typeface="Arial"/>
                <a:ea typeface="DejaVu Sans"/>
              </a:rPr>
              <a:t>Πανεπιστημίου Πατρών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l-GR" sz="2800" strike="noStrike" dirty="0">
                <a:solidFill>
                  <a:srgbClr val="000000"/>
                </a:solidFill>
                <a:latin typeface="Arial"/>
                <a:ea typeface="DejaVu Sans"/>
              </a:rPr>
              <a:t>Τμήμα Ηλεκτρολόγων Μηχανικών και Τεχνολογίας Υπολογιστών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57" name="Εικόνα 3"/>
          <p:cNvPicPr/>
          <p:nvPr/>
        </p:nvPicPr>
        <p:blipFill>
          <a:blip r:embed="rId3" cstate="print"/>
          <a:stretch/>
        </p:blipFill>
        <p:spPr>
          <a:xfrm>
            <a:off x="4500000" y="506520"/>
            <a:ext cx="4513320" cy="933480"/>
          </a:xfrm>
          <a:prstGeom prst="rect">
            <a:avLst/>
          </a:prstGeom>
          <a:ln>
            <a:noFill/>
          </a:ln>
        </p:spPr>
      </p:pic>
      <p:pic>
        <p:nvPicPr>
          <p:cNvPr id="158" name="Εικόνα 12"/>
          <p:cNvPicPr/>
          <p:nvPr/>
        </p:nvPicPr>
        <p:blipFill>
          <a:blip r:embed="rId4" cstate="print"/>
          <a:stretch/>
        </p:blipFill>
        <p:spPr>
          <a:xfrm>
            <a:off x="591480" y="279720"/>
            <a:ext cx="3691080" cy="138672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>
          <a:xfrm>
            <a:off x="683640" y="3505200"/>
            <a:ext cx="7775280" cy="106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l-GR" sz="2800" dirty="0" smtClean="0">
                <a:latin typeface="Arial"/>
                <a:ea typeface="DejaVu Sans"/>
              </a:rPr>
              <a:t>Ενσύρματη Ευρυζωνική Πρόσβαση-Η </a:t>
            </a:r>
            <a:r>
              <a:rPr lang="el-GR" sz="2800" dirty="0" err="1" smtClean="0">
                <a:latin typeface="Arial"/>
                <a:ea typeface="DejaVu Sans"/>
              </a:rPr>
              <a:t>xDSL</a:t>
            </a:r>
            <a:r>
              <a:rPr lang="el-GR" sz="2800" dirty="0" smtClean="0">
                <a:latin typeface="Arial"/>
                <a:ea typeface="DejaVu Sans"/>
              </a:rPr>
              <a:t> Τεχνολογία</a:t>
            </a:r>
            <a:endParaRPr lang="el-GR" sz="2800" dirty="0" smtClean="0"/>
          </a:p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Απόσβεση Συναρτήσει της Συχνότητας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10242" name="Picture 2" descr="C:\Users\bil\Pictures\Picture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6" t="1754" r="1517" b="3509"/>
          <a:stretch>
            <a:fillRect/>
          </a:stretch>
        </p:blipFill>
        <p:spPr bwMode="auto">
          <a:xfrm>
            <a:off x="381000" y="1524000"/>
            <a:ext cx="41910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5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505200"/>
            <a:ext cx="433705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9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Επιδόσεις Διαφορετικών Τεχνολογιών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DSL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23" y="1869115"/>
            <a:ext cx="8048886" cy="40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10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Τα Στοιχεία του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</a:t>
            </a: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Δικτύου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82000" cy="4572000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ADSL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modem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στην πλευρά του χρήστη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(ATU-R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Το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modem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στο Αστικό Κέντροω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(ATU-C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Ο πολυπλέκτης πρόσβασης του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DSL (DSL Access Multiplexer - DSLAM)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Ο Ευρυζωνικός Εξυπηρετητής Πρόσβασης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(Broadband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Access Server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BAS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Ο Διχαστής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(Splitter)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ένα βαθυπερατό φίλτρο διαχωρισμού της αναλογικής φωνής ή του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ISDN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σήματος από τις συχνότητες των δεδομένων του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ADSL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89496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6000750" y="3817938"/>
            <a:ext cx="2063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602038" y="3143250"/>
            <a:ext cx="1724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148263" y="2281238"/>
            <a:ext cx="2425700" cy="2090737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 flipH="1">
            <a:off x="6381750" y="2408238"/>
            <a:ext cx="960438" cy="769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400" b="1" dirty="0"/>
              <a:t>ADSL</a:t>
            </a:r>
          </a:p>
          <a:p>
            <a:pPr algn="ctr" eaLnBrk="0" hangingPunct="0"/>
            <a:r>
              <a:rPr lang="de-AT" altLang="en-US" sz="1400" b="1" dirty="0"/>
              <a:t>Modem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 flipH="1">
            <a:off x="5332413" y="2773363"/>
            <a:ext cx="677862" cy="1176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400" b="1" dirty="0"/>
              <a:t>POTS</a:t>
            </a:r>
          </a:p>
          <a:p>
            <a:pPr algn="ctr" eaLnBrk="0" hangingPunct="0"/>
            <a:r>
              <a:rPr lang="de-AT" altLang="en-US" sz="1400" b="1" dirty="0"/>
              <a:t>Filter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975350" y="2905125"/>
            <a:ext cx="439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299325" y="2528888"/>
            <a:ext cx="809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7775575" y="3314700"/>
            <a:ext cx="1209675" cy="400050"/>
            <a:chOff x="4898" y="2088"/>
            <a:chExt cx="762" cy="252"/>
          </a:xfrm>
          <a:noFill/>
        </p:grpSpPr>
        <p:sp>
          <p:nvSpPr>
            <p:cNvPr id="27659" name="Freeform 11"/>
            <p:cNvSpPr>
              <a:spLocks/>
            </p:cNvSpPr>
            <p:nvPr/>
          </p:nvSpPr>
          <p:spPr bwMode="auto">
            <a:xfrm>
              <a:off x="4898" y="2258"/>
              <a:ext cx="201" cy="82"/>
            </a:xfrm>
            <a:custGeom>
              <a:avLst/>
              <a:gdLst>
                <a:gd name="T0" fmla="*/ 14 w 201"/>
                <a:gd name="T1" fmla="*/ 81 h 82"/>
                <a:gd name="T2" fmla="*/ 0 w 201"/>
                <a:gd name="T3" fmla="*/ 25 h 82"/>
                <a:gd name="T4" fmla="*/ 196 w 201"/>
                <a:gd name="T5" fmla="*/ 0 h 82"/>
                <a:gd name="T6" fmla="*/ 200 w 201"/>
                <a:gd name="T7" fmla="*/ 55 h 82"/>
                <a:gd name="T8" fmla="*/ 14 w 201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2">
                  <a:moveTo>
                    <a:pt x="14" y="81"/>
                  </a:moveTo>
                  <a:lnTo>
                    <a:pt x="0" y="25"/>
                  </a:lnTo>
                  <a:lnTo>
                    <a:pt x="196" y="0"/>
                  </a:lnTo>
                  <a:lnTo>
                    <a:pt x="200" y="55"/>
                  </a:lnTo>
                  <a:lnTo>
                    <a:pt x="14" y="81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898" y="2088"/>
              <a:ext cx="762" cy="199"/>
            </a:xfrm>
            <a:custGeom>
              <a:avLst/>
              <a:gdLst>
                <a:gd name="T0" fmla="*/ 0 w 762"/>
                <a:gd name="T1" fmla="*/ 198 h 199"/>
                <a:gd name="T2" fmla="*/ 7 w 762"/>
                <a:gd name="T3" fmla="*/ 109 h 199"/>
                <a:gd name="T4" fmla="*/ 53 w 762"/>
                <a:gd name="T5" fmla="*/ 53 h 199"/>
                <a:gd name="T6" fmla="*/ 178 w 762"/>
                <a:gd name="T7" fmla="*/ 19 h 199"/>
                <a:gd name="T8" fmla="*/ 308 w 762"/>
                <a:gd name="T9" fmla="*/ 5 h 199"/>
                <a:gd name="T10" fmla="*/ 413 w 762"/>
                <a:gd name="T11" fmla="*/ 0 h 199"/>
                <a:gd name="T12" fmla="*/ 526 w 762"/>
                <a:gd name="T13" fmla="*/ 12 h 199"/>
                <a:gd name="T14" fmla="*/ 612 w 762"/>
                <a:gd name="T15" fmla="*/ 29 h 199"/>
                <a:gd name="T16" fmla="*/ 696 w 762"/>
                <a:gd name="T17" fmla="*/ 54 h 199"/>
                <a:gd name="T18" fmla="*/ 739 w 762"/>
                <a:gd name="T19" fmla="*/ 105 h 199"/>
                <a:gd name="T20" fmla="*/ 761 w 762"/>
                <a:gd name="T21" fmla="*/ 188 h 199"/>
                <a:gd name="T22" fmla="*/ 572 w 762"/>
                <a:gd name="T23" fmla="*/ 182 h 199"/>
                <a:gd name="T24" fmla="*/ 585 w 762"/>
                <a:gd name="T25" fmla="*/ 126 h 199"/>
                <a:gd name="T26" fmla="*/ 534 w 762"/>
                <a:gd name="T27" fmla="*/ 109 h 199"/>
                <a:gd name="T28" fmla="*/ 484 w 762"/>
                <a:gd name="T29" fmla="*/ 99 h 199"/>
                <a:gd name="T30" fmla="*/ 409 w 762"/>
                <a:gd name="T31" fmla="*/ 94 h 199"/>
                <a:gd name="T32" fmla="*/ 304 w 762"/>
                <a:gd name="T33" fmla="*/ 95 h 199"/>
                <a:gd name="T34" fmla="*/ 227 w 762"/>
                <a:gd name="T35" fmla="*/ 107 h 199"/>
                <a:gd name="T36" fmla="*/ 178 w 762"/>
                <a:gd name="T37" fmla="*/ 117 h 199"/>
                <a:gd name="T38" fmla="*/ 192 w 762"/>
                <a:gd name="T39" fmla="*/ 173 h 199"/>
                <a:gd name="T40" fmla="*/ 0 w 762"/>
                <a:gd name="T41" fmla="*/ 1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2" h="199">
                  <a:moveTo>
                    <a:pt x="0" y="198"/>
                  </a:moveTo>
                  <a:lnTo>
                    <a:pt x="7" y="109"/>
                  </a:lnTo>
                  <a:lnTo>
                    <a:pt x="53" y="53"/>
                  </a:lnTo>
                  <a:lnTo>
                    <a:pt x="178" y="19"/>
                  </a:lnTo>
                  <a:lnTo>
                    <a:pt x="308" y="5"/>
                  </a:lnTo>
                  <a:lnTo>
                    <a:pt x="413" y="0"/>
                  </a:lnTo>
                  <a:lnTo>
                    <a:pt x="526" y="12"/>
                  </a:lnTo>
                  <a:lnTo>
                    <a:pt x="612" y="29"/>
                  </a:lnTo>
                  <a:lnTo>
                    <a:pt x="696" y="54"/>
                  </a:lnTo>
                  <a:lnTo>
                    <a:pt x="739" y="105"/>
                  </a:lnTo>
                  <a:lnTo>
                    <a:pt x="761" y="188"/>
                  </a:lnTo>
                  <a:lnTo>
                    <a:pt x="572" y="182"/>
                  </a:lnTo>
                  <a:lnTo>
                    <a:pt x="585" y="126"/>
                  </a:lnTo>
                  <a:lnTo>
                    <a:pt x="534" y="109"/>
                  </a:lnTo>
                  <a:lnTo>
                    <a:pt x="484" y="99"/>
                  </a:lnTo>
                  <a:lnTo>
                    <a:pt x="409" y="94"/>
                  </a:lnTo>
                  <a:lnTo>
                    <a:pt x="304" y="95"/>
                  </a:lnTo>
                  <a:lnTo>
                    <a:pt x="227" y="107"/>
                  </a:lnTo>
                  <a:lnTo>
                    <a:pt x="178" y="117"/>
                  </a:lnTo>
                  <a:lnTo>
                    <a:pt x="192" y="173"/>
                  </a:lnTo>
                  <a:lnTo>
                    <a:pt x="0" y="198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5473" y="2268"/>
              <a:ext cx="185" cy="60"/>
            </a:xfrm>
            <a:custGeom>
              <a:avLst/>
              <a:gdLst>
                <a:gd name="T0" fmla="*/ 0 w 185"/>
                <a:gd name="T1" fmla="*/ 0 h 60"/>
                <a:gd name="T2" fmla="*/ 184 w 185"/>
                <a:gd name="T3" fmla="*/ 7 h 60"/>
                <a:gd name="T4" fmla="*/ 177 w 185"/>
                <a:gd name="T5" fmla="*/ 59 h 60"/>
                <a:gd name="T6" fmla="*/ 7 w 185"/>
                <a:gd name="T7" fmla="*/ 50 h 60"/>
                <a:gd name="T8" fmla="*/ 0 w 18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0">
                  <a:moveTo>
                    <a:pt x="0" y="0"/>
                  </a:moveTo>
                  <a:lnTo>
                    <a:pt x="184" y="7"/>
                  </a:lnTo>
                  <a:lnTo>
                    <a:pt x="177" y="59"/>
                  </a:lnTo>
                  <a:lnTo>
                    <a:pt x="7" y="5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7913688" y="3448050"/>
            <a:ext cx="863600" cy="771525"/>
            <a:chOff x="4985" y="2172"/>
            <a:chExt cx="544" cy="486"/>
          </a:xfrm>
          <a:noFill/>
        </p:grpSpPr>
        <p:sp>
          <p:nvSpPr>
            <p:cNvPr id="27663" name="Freeform 15"/>
            <p:cNvSpPr>
              <a:spLocks/>
            </p:cNvSpPr>
            <p:nvPr/>
          </p:nvSpPr>
          <p:spPr bwMode="auto">
            <a:xfrm>
              <a:off x="5026" y="2230"/>
              <a:ext cx="459" cy="307"/>
            </a:xfrm>
            <a:custGeom>
              <a:avLst/>
              <a:gdLst>
                <a:gd name="T0" fmla="*/ 0 w 459"/>
                <a:gd name="T1" fmla="*/ 306 h 307"/>
                <a:gd name="T2" fmla="*/ 42 w 459"/>
                <a:gd name="T3" fmla="*/ 0 h 307"/>
                <a:gd name="T4" fmla="*/ 416 w 459"/>
                <a:gd name="T5" fmla="*/ 0 h 307"/>
                <a:gd name="T6" fmla="*/ 458 w 459"/>
                <a:gd name="T7" fmla="*/ 306 h 307"/>
                <a:gd name="T8" fmla="*/ 0 w 459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307">
                  <a:moveTo>
                    <a:pt x="0" y="306"/>
                  </a:moveTo>
                  <a:lnTo>
                    <a:pt x="42" y="0"/>
                  </a:lnTo>
                  <a:lnTo>
                    <a:pt x="416" y="0"/>
                  </a:lnTo>
                  <a:lnTo>
                    <a:pt x="458" y="306"/>
                  </a:lnTo>
                  <a:lnTo>
                    <a:pt x="0" y="306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4985" y="2535"/>
              <a:ext cx="544" cy="123"/>
            </a:xfrm>
            <a:custGeom>
              <a:avLst/>
              <a:gdLst>
                <a:gd name="T0" fmla="*/ 42 w 544"/>
                <a:gd name="T1" fmla="*/ 0 h 123"/>
                <a:gd name="T2" fmla="*/ 500 w 544"/>
                <a:gd name="T3" fmla="*/ 0 h 123"/>
                <a:gd name="T4" fmla="*/ 543 w 544"/>
                <a:gd name="T5" fmla="*/ 122 h 123"/>
                <a:gd name="T6" fmla="*/ 0 w 544"/>
                <a:gd name="T7" fmla="*/ 122 h 123"/>
                <a:gd name="T8" fmla="*/ 42 w 544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123">
                  <a:moveTo>
                    <a:pt x="42" y="0"/>
                  </a:moveTo>
                  <a:lnTo>
                    <a:pt x="500" y="0"/>
                  </a:lnTo>
                  <a:lnTo>
                    <a:pt x="543" y="122"/>
                  </a:lnTo>
                  <a:lnTo>
                    <a:pt x="0" y="122"/>
                  </a:lnTo>
                  <a:lnTo>
                    <a:pt x="42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4985" y="2230"/>
              <a:ext cx="84" cy="428"/>
            </a:xfrm>
            <a:custGeom>
              <a:avLst/>
              <a:gdLst>
                <a:gd name="T0" fmla="*/ 42 w 84"/>
                <a:gd name="T1" fmla="*/ 305 h 428"/>
                <a:gd name="T2" fmla="*/ 0 w 84"/>
                <a:gd name="T3" fmla="*/ 427 h 428"/>
                <a:gd name="T4" fmla="*/ 44 w 84"/>
                <a:gd name="T5" fmla="*/ 126 h 428"/>
                <a:gd name="T6" fmla="*/ 83 w 84"/>
                <a:gd name="T7" fmla="*/ 0 h 428"/>
                <a:gd name="T8" fmla="*/ 42 w 84"/>
                <a:gd name="T9" fmla="*/ 30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28">
                  <a:moveTo>
                    <a:pt x="42" y="305"/>
                  </a:moveTo>
                  <a:lnTo>
                    <a:pt x="0" y="427"/>
                  </a:lnTo>
                  <a:lnTo>
                    <a:pt x="44" y="126"/>
                  </a:lnTo>
                  <a:lnTo>
                    <a:pt x="83" y="0"/>
                  </a:lnTo>
                  <a:lnTo>
                    <a:pt x="42" y="305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>
              <a:off x="5443" y="2226"/>
              <a:ext cx="86" cy="431"/>
            </a:xfrm>
            <a:custGeom>
              <a:avLst/>
              <a:gdLst>
                <a:gd name="T0" fmla="*/ 42 w 86"/>
                <a:gd name="T1" fmla="*/ 305 h 431"/>
                <a:gd name="T2" fmla="*/ 85 w 86"/>
                <a:gd name="T3" fmla="*/ 430 h 431"/>
                <a:gd name="T4" fmla="*/ 39 w 86"/>
                <a:gd name="T5" fmla="*/ 126 h 431"/>
                <a:gd name="T6" fmla="*/ 0 w 86"/>
                <a:gd name="T7" fmla="*/ 0 h 431"/>
                <a:gd name="T8" fmla="*/ 42 w 86"/>
                <a:gd name="T9" fmla="*/ 30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31">
                  <a:moveTo>
                    <a:pt x="42" y="305"/>
                  </a:moveTo>
                  <a:lnTo>
                    <a:pt x="85" y="430"/>
                  </a:lnTo>
                  <a:lnTo>
                    <a:pt x="39" y="126"/>
                  </a:lnTo>
                  <a:lnTo>
                    <a:pt x="0" y="0"/>
                  </a:lnTo>
                  <a:lnTo>
                    <a:pt x="42" y="305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5109" y="2172"/>
              <a:ext cx="69" cy="59"/>
            </a:xfrm>
            <a:custGeom>
              <a:avLst/>
              <a:gdLst>
                <a:gd name="T0" fmla="*/ 0 w 69"/>
                <a:gd name="T1" fmla="*/ 58 h 59"/>
                <a:gd name="T2" fmla="*/ 0 w 69"/>
                <a:gd name="T3" fmla="*/ 43 h 59"/>
                <a:gd name="T4" fmla="*/ 11 w 69"/>
                <a:gd name="T5" fmla="*/ 1 h 59"/>
                <a:gd name="T6" fmla="*/ 56 w 69"/>
                <a:gd name="T7" fmla="*/ 0 h 59"/>
                <a:gd name="T8" fmla="*/ 68 w 69"/>
                <a:gd name="T9" fmla="*/ 41 h 59"/>
                <a:gd name="T10" fmla="*/ 68 w 69"/>
                <a:gd name="T11" fmla="*/ 58 h 59"/>
                <a:gd name="T12" fmla="*/ 0 w 69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59">
                  <a:moveTo>
                    <a:pt x="0" y="58"/>
                  </a:moveTo>
                  <a:lnTo>
                    <a:pt x="0" y="43"/>
                  </a:lnTo>
                  <a:lnTo>
                    <a:pt x="11" y="1"/>
                  </a:lnTo>
                  <a:lnTo>
                    <a:pt x="56" y="0"/>
                  </a:lnTo>
                  <a:lnTo>
                    <a:pt x="68" y="41"/>
                  </a:lnTo>
                  <a:lnTo>
                    <a:pt x="68" y="58"/>
                  </a:lnTo>
                  <a:lnTo>
                    <a:pt x="0" y="58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5325" y="2172"/>
              <a:ext cx="70" cy="59"/>
            </a:xfrm>
            <a:custGeom>
              <a:avLst/>
              <a:gdLst>
                <a:gd name="T0" fmla="*/ 0 w 70"/>
                <a:gd name="T1" fmla="*/ 58 h 59"/>
                <a:gd name="T2" fmla="*/ 0 w 70"/>
                <a:gd name="T3" fmla="*/ 43 h 59"/>
                <a:gd name="T4" fmla="*/ 11 w 70"/>
                <a:gd name="T5" fmla="*/ 1 h 59"/>
                <a:gd name="T6" fmla="*/ 57 w 70"/>
                <a:gd name="T7" fmla="*/ 0 h 59"/>
                <a:gd name="T8" fmla="*/ 69 w 70"/>
                <a:gd name="T9" fmla="*/ 41 h 59"/>
                <a:gd name="T10" fmla="*/ 69 w 70"/>
                <a:gd name="T11" fmla="*/ 58 h 59"/>
                <a:gd name="T12" fmla="*/ 0 w 70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9">
                  <a:moveTo>
                    <a:pt x="0" y="58"/>
                  </a:moveTo>
                  <a:lnTo>
                    <a:pt x="0" y="43"/>
                  </a:lnTo>
                  <a:lnTo>
                    <a:pt x="11" y="1"/>
                  </a:lnTo>
                  <a:lnTo>
                    <a:pt x="57" y="0"/>
                  </a:lnTo>
                  <a:lnTo>
                    <a:pt x="69" y="41"/>
                  </a:lnTo>
                  <a:lnTo>
                    <a:pt x="69" y="58"/>
                  </a:lnTo>
                  <a:lnTo>
                    <a:pt x="0" y="58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5061" y="2253"/>
              <a:ext cx="390" cy="261"/>
            </a:xfrm>
            <a:custGeom>
              <a:avLst/>
              <a:gdLst>
                <a:gd name="T0" fmla="*/ 0 w 390"/>
                <a:gd name="T1" fmla="*/ 260 h 261"/>
                <a:gd name="T2" fmla="*/ 36 w 390"/>
                <a:gd name="T3" fmla="*/ 0 h 261"/>
                <a:gd name="T4" fmla="*/ 353 w 390"/>
                <a:gd name="T5" fmla="*/ 0 h 261"/>
                <a:gd name="T6" fmla="*/ 389 w 390"/>
                <a:gd name="T7" fmla="*/ 260 h 261"/>
                <a:gd name="T8" fmla="*/ 0 w 390"/>
                <a:gd name="T9" fmla="*/ 26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261">
                  <a:moveTo>
                    <a:pt x="0" y="260"/>
                  </a:moveTo>
                  <a:lnTo>
                    <a:pt x="36" y="0"/>
                  </a:lnTo>
                  <a:lnTo>
                    <a:pt x="353" y="0"/>
                  </a:lnTo>
                  <a:lnTo>
                    <a:pt x="389" y="260"/>
                  </a:lnTo>
                  <a:lnTo>
                    <a:pt x="0" y="26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8193088" y="3641725"/>
            <a:ext cx="303212" cy="280988"/>
            <a:chOff x="5161" y="2294"/>
            <a:chExt cx="191" cy="177"/>
          </a:xfrm>
          <a:noFill/>
        </p:grpSpPr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5161" y="2294"/>
              <a:ext cx="50" cy="2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5231" y="2294"/>
              <a:ext cx="49" cy="2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5302" y="2294"/>
              <a:ext cx="50" cy="2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5161" y="2344"/>
              <a:ext cx="50" cy="27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5231" y="2344"/>
              <a:ext cx="49" cy="27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5302" y="2344"/>
              <a:ext cx="50" cy="27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5161" y="2394"/>
              <a:ext cx="50" cy="27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5231" y="2394"/>
              <a:ext cx="49" cy="27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5302" y="2394"/>
              <a:ext cx="50" cy="27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>
              <a:off x="5161" y="2445"/>
              <a:ext cx="50" cy="2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33"/>
            <p:cNvSpPr>
              <a:spLocks noChangeArrowheads="1"/>
            </p:cNvSpPr>
            <p:nvPr/>
          </p:nvSpPr>
          <p:spPr bwMode="auto">
            <a:xfrm>
              <a:off x="5231" y="2445"/>
              <a:ext cx="49" cy="2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5302" y="2445"/>
              <a:ext cx="50" cy="2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7867650" y="2141538"/>
            <a:ext cx="8334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AT" altLang="en-US" sz="1400"/>
              <a:t>Mbit/s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7893050" y="2720975"/>
            <a:ext cx="7445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AT" altLang="en-US" sz="1400"/>
              <a:t>kbit/s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1498600" y="2281238"/>
            <a:ext cx="2255838" cy="2090737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1628775" y="2371725"/>
            <a:ext cx="892175" cy="80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400" b="1" dirty="0"/>
              <a:t>ADSL</a:t>
            </a:r>
          </a:p>
          <a:p>
            <a:pPr algn="ctr" eaLnBrk="0" hangingPunct="0"/>
            <a:r>
              <a:rPr lang="de-AT" altLang="en-US" sz="1400" b="1" dirty="0"/>
              <a:t>Modem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2925763" y="2773363"/>
            <a:ext cx="633412" cy="1176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400" b="1" dirty="0"/>
              <a:t>POTS</a:t>
            </a:r>
          </a:p>
          <a:p>
            <a:pPr algn="ctr" eaLnBrk="0" hangingPunct="0"/>
            <a:r>
              <a:rPr lang="de-AT" altLang="en-US" sz="1400" b="1" dirty="0"/>
              <a:t>Filter</a:t>
            </a: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2544763" y="2905125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H="1">
            <a:off x="646113" y="3817938"/>
            <a:ext cx="2284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 flipH="1">
            <a:off x="831850" y="3046413"/>
            <a:ext cx="801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855663" y="2436813"/>
            <a:ext cx="750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377825" y="3949700"/>
            <a:ext cx="55855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AT" altLang="en-US" sz="1400" dirty="0" smtClean="0"/>
              <a:t>POTS</a:t>
            </a:r>
            <a:endParaRPr lang="de-AT" altLang="en-US" sz="1400" dirty="0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230188" y="2058988"/>
            <a:ext cx="666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AT" altLang="en-US" sz="1400"/>
              <a:t>Mbit/s</a:t>
            </a: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303213" y="2705100"/>
            <a:ext cx="603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AT" altLang="en-US" sz="1400"/>
              <a:t>kbit/s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065588" y="2759075"/>
            <a:ext cx="7470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en-US" sz="1400" dirty="0" smtClean="0"/>
              <a:t>Γραμμή</a:t>
            </a:r>
            <a:endParaRPr lang="de-AT" altLang="en-US" sz="1400" dirty="0"/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1793875" y="4362450"/>
            <a:ext cx="122431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en-US" sz="1400" dirty="0" smtClean="0"/>
              <a:t>Αστικό Κέντρο</a:t>
            </a:r>
            <a:endParaRPr lang="de-AT" altLang="en-US" sz="1400" dirty="0"/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5683250" y="4362450"/>
            <a:ext cx="1335559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en-US" sz="1400" dirty="0" smtClean="0"/>
              <a:t>Πλευρά Χρήστη</a:t>
            </a:r>
            <a:endParaRPr lang="de-AT" altLang="en-US" sz="1400" dirty="0"/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auto">
          <a:xfrm flipH="1">
            <a:off x="7315200" y="289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Rectangle 5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Δομή του </a:t>
            </a:r>
            <a:r>
              <a:rPr lang="de-AT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Modem</a:t>
            </a:r>
            <a:endParaRPr lang="de-AT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52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5163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071563" y="3505200"/>
            <a:ext cx="452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46088" y="3270250"/>
            <a:ext cx="5969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800" dirty="0"/>
              <a:t>CPE</a:t>
            </a:r>
          </a:p>
          <a:p>
            <a:pPr algn="ctr" eaLnBrk="0" hangingPunct="0"/>
            <a:r>
              <a:rPr lang="el-GR" altLang="en-US" dirty="0" smtClean="0"/>
              <a:t>ή</a:t>
            </a:r>
            <a:r>
              <a:rPr lang="de-AT" altLang="en-US" sz="1800" dirty="0" smtClean="0"/>
              <a:t>PC</a:t>
            </a:r>
            <a:endParaRPr lang="de-AT" altLang="en-US" sz="1800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778750" y="3194050"/>
            <a:ext cx="749300" cy="749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800"/>
              <a:t>ISP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590800" y="3276600"/>
            <a:ext cx="984250" cy="590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800" dirty="0"/>
              <a:t>ADSL</a:t>
            </a:r>
          </a:p>
          <a:p>
            <a:pPr algn="ctr" eaLnBrk="0" hangingPunct="0"/>
            <a:r>
              <a:rPr lang="el-GR" altLang="en-US" sz="1800" dirty="0" smtClean="0"/>
              <a:t>Κάρτα</a:t>
            </a:r>
            <a:endParaRPr lang="de-AT" altLang="en-US" sz="1800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340350" y="3270250"/>
            <a:ext cx="6731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800" dirty="0"/>
              <a:t>Router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06825" y="3243263"/>
            <a:ext cx="1301750" cy="650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de-AT" altLang="en-US" sz="1800" dirty="0"/>
              <a:t>Ethernet</a:t>
            </a:r>
          </a:p>
          <a:p>
            <a:pPr algn="ctr" eaLnBrk="0" hangingPunct="0"/>
            <a:r>
              <a:rPr lang="de-AT" altLang="en-US" sz="1800" dirty="0"/>
              <a:t>Hub/Switch</a:t>
            </a:r>
          </a:p>
        </p:txBody>
      </p:sp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6146800" y="2986088"/>
            <a:ext cx="1314450" cy="1001712"/>
            <a:chOff x="3872" y="1881"/>
            <a:chExt cx="828" cy="631"/>
          </a:xfrm>
          <a:solidFill>
            <a:schemeClr val="bg1"/>
          </a:solidFill>
        </p:grpSpPr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4132" y="1900"/>
              <a:ext cx="196" cy="206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4300" y="1881"/>
              <a:ext cx="158" cy="166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4448" y="2055"/>
              <a:ext cx="252" cy="263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3964" y="2171"/>
              <a:ext cx="290" cy="302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4"/>
            <p:cNvSpPr>
              <a:spLocks noChangeArrowheads="1"/>
            </p:cNvSpPr>
            <p:nvPr/>
          </p:nvSpPr>
          <p:spPr bwMode="auto">
            <a:xfrm>
              <a:off x="4373" y="2210"/>
              <a:ext cx="215" cy="22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5"/>
            <p:cNvSpPr>
              <a:spLocks noChangeArrowheads="1"/>
            </p:cNvSpPr>
            <p:nvPr/>
          </p:nvSpPr>
          <p:spPr bwMode="auto">
            <a:xfrm>
              <a:off x="3891" y="2230"/>
              <a:ext cx="159" cy="16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>
              <a:off x="3872" y="2094"/>
              <a:ext cx="159" cy="166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17"/>
            <p:cNvSpPr>
              <a:spLocks noChangeArrowheads="1"/>
            </p:cNvSpPr>
            <p:nvPr/>
          </p:nvSpPr>
          <p:spPr bwMode="auto">
            <a:xfrm>
              <a:off x="3947" y="1939"/>
              <a:ext cx="252" cy="263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Oval 18"/>
            <p:cNvSpPr>
              <a:spLocks noChangeArrowheads="1"/>
            </p:cNvSpPr>
            <p:nvPr/>
          </p:nvSpPr>
          <p:spPr bwMode="auto">
            <a:xfrm>
              <a:off x="4169" y="2249"/>
              <a:ext cx="252" cy="263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19"/>
            <p:cNvSpPr>
              <a:spLocks noChangeArrowheads="1"/>
            </p:cNvSpPr>
            <p:nvPr/>
          </p:nvSpPr>
          <p:spPr bwMode="auto">
            <a:xfrm>
              <a:off x="4485" y="1959"/>
              <a:ext cx="196" cy="20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20"/>
            <p:cNvSpPr>
              <a:spLocks noChangeArrowheads="1"/>
            </p:cNvSpPr>
            <p:nvPr/>
          </p:nvSpPr>
          <p:spPr bwMode="auto">
            <a:xfrm>
              <a:off x="4429" y="1881"/>
              <a:ext cx="178" cy="18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3937" y="1930"/>
              <a:ext cx="720" cy="503"/>
            </a:xfrm>
            <a:custGeom>
              <a:avLst/>
              <a:gdLst>
                <a:gd name="T0" fmla="*/ 222 w 720"/>
                <a:gd name="T1" fmla="*/ 50 h 503"/>
                <a:gd name="T2" fmla="*/ 252 w 720"/>
                <a:gd name="T3" fmla="*/ 14 h 503"/>
                <a:gd name="T4" fmla="*/ 386 w 720"/>
                <a:gd name="T5" fmla="*/ 17 h 503"/>
                <a:gd name="T6" fmla="*/ 481 w 720"/>
                <a:gd name="T7" fmla="*/ 0 h 503"/>
                <a:gd name="T8" fmla="*/ 601 w 720"/>
                <a:gd name="T9" fmla="*/ 60 h 503"/>
                <a:gd name="T10" fmla="*/ 661 w 720"/>
                <a:gd name="T11" fmla="*/ 43 h 503"/>
                <a:gd name="T12" fmla="*/ 693 w 720"/>
                <a:gd name="T13" fmla="*/ 50 h 503"/>
                <a:gd name="T14" fmla="*/ 700 w 720"/>
                <a:gd name="T15" fmla="*/ 199 h 503"/>
                <a:gd name="T16" fmla="*/ 719 w 720"/>
                <a:gd name="T17" fmla="*/ 223 h 503"/>
                <a:gd name="T18" fmla="*/ 663 w 720"/>
                <a:gd name="T19" fmla="*/ 339 h 503"/>
                <a:gd name="T20" fmla="*/ 603 w 720"/>
                <a:gd name="T21" fmla="*/ 260 h 503"/>
                <a:gd name="T22" fmla="*/ 587 w 720"/>
                <a:gd name="T23" fmla="*/ 300 h 503"/>
                <a:gd name="T24" fmla="*/ 502 w 720"/>
                <a:gd name="T25" fmla="*/ 459 h 503"/>
                <a:gd name="T26" fmla="*/ 217 w 720"/>
                <a:gd name="T27" fmla="*/ 502 h 503"/>
                <a:gd name="T28" fmla="*/ 69 w 720"/>
                <a:gd name="T29" fmla="*/ 471 h 503"/>
                <a:gd name="T30" fmla="*/ 23 w 720"/>
                <a:gd name="T31" fmla="*/ 372 h 503"/>
                <a:gd name="T32" fmla="*/ 23 w 720"/>
                <a:gd name="T33" fmla="*/ 271 h 503"/>
                <a:gd name="T34" fmla="*/ 0 w 720"/>
                <a:gd name="T35" fmla="*/ 187 h 503"/>
                <a:gd name="T36" fmla="*/ 222 w 720"/>
                <a:gd name="T37" fmla="*/ 5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0" h="503">
                  <a:moveTo>
                    <a:pt x="222" y="50"/>
                  </a:moveTo>
                  <a:lnTo>
                    <a:pt x="252" y="14"/>
                  </a:lnTo>
                  <a:lnTo>
                    <a:pt x="386" y="17"/>
                  </a:lnTo>
                  <a:lnTo>
                    <a:pt x="481" y="0"/>
                  </a:lnTo>
                  <a:lnTo>
                    <a:pt x="601" y="60"/>
                  </a:lnTo>
                  <a:lnTo>
                    <a:pt x="661" y="43"/>
                  </a:lnTo>
                  <a:lnTo>
                    <a:pt x="693" y="50"/>
                  </a:lnTo>
                  <a:lnTo>
                    <a:pt x="700" y="199"/>
                  </a:lnTo>
                  <a:lnTo>
                    <a:pt x="719" y="223"/>
                  </a:lnTo>
                  <a:lnTo>
                    <a:pt x="663" y="339"/>
                  </a:lnTo>
                  <a:lnTo>
                    <a:pt x="603" y="260"/>
                  </a:lnTo>
                  <a:lnTo>
                    <a:pt x="587" y="300"/>
                  </a:lnTo>
                  <a:lnTo>
                    <a:pt x="502" y="459"/>
                  </a:lnTo>
                  <a:lnTo>
                    <a:pt x="217" y="502"/>
                  </a:lnTo>
                  <a:lnTo>
                    <a:pt x="69" y="471"/>
                  </a:lnTo>
                  <a:lnTo>
                    <a:pt x="23" y="372"/>
                  </a:lnTo>
                  <a:lnTo>
                    <a:pt x="23" y="271"/>
                  </a:lnTo>
                  <a:lnTo>
                    <a:pt x="0" y="187"/>
                  </a:lnTo>
                  <a:lnTo>
                    <a:pt x="222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533400" y="4168775"/>
            <a:ext cx="1041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AT" altLang="en-US" sz="1800"/>
              <a:t>10 base T</a:t>
            </a:r>
          </a:p>
          <a:p>
            <a:pPr algn="ctr" eaLnBrk="0" hangingPunct="0"/>
            <a:r>
              <a:rPr lang="de-AT" altLang="en-US" sz="1800"/>
              <a:t>Ethernet</a:t>
            </a: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5213350" y="3749675"/>
            <a:ext cx="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3597275" y="3505200"/>
            <a:ext cx="200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5121275" y="3505200"/>
            <a:ext cx="200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6035675" y="3505200"/>
            <a:ext cx="12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>
            <a:off x="7483475" y="350520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3200400" y="2416175"/>
            <a:ext cx="1041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AT" altLang="en-US" sz="1800"/>
              <a:t>10 base T</a:t>
            </a:r>
          </a:p>
          <a:p>
            <a:pPr algn="ctr" eaLnBrk="0" hangingPunct="0"/>
            <a:r>
              <a:rPr lang="de-AT" altLang="en-US" sz="1800"/>
              <a:t>Ethernet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631335" y="4092575"/>
            <a:ext cx="1189430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AT" altLang="en-US" sz="1800" dirty="0"/>
              <a:t>10 base T</a:t>
            </a:r>
          </a:p>
          <a:p>
            <a:pPr algn="ctr" eaLnBrk="0" hangingPunct="0"/>
            <a:r>
              <a:rPr lang="de-AT" altLang="en-US" sz="1800" dirty="0"/>
              <a:t> </a:t>
            </a:r>
            <a:r>
              <a:rPr lang="el-GR" altLang="en-US" sz="1800" dirty="0" smtClean="0"/>
              <a:t>ή</a:t>
            </a:r>
            <a:endParaRPr lang="de-AT" altLang="en-US" sz="1800" dirty="0"/>
          </a:p>
          <a:p>
            <a:pPr algn="ctr" eaLnBrk="0" hangingPunct="0"/>
            <a:r>
              <a:rPr lang="de-AT" altLang="en-US" sz="1800" dirty="0"/>
              <a:t>100 base T</a:t>
            </a:r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3686175" y="2998788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5907088" y="2438400"/>
            <a:ext cx="10271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AT" altLang="en-US" sz="1800"/>
              <a:t>45 or 155</a:t>
            </a:r>
          </a:p>
          <a:p>
            <a:pPr algn="ctr" eaLnBrk="0" hangingPunct="0"/>
            <a:r>
              <a:rPr lang="de-AT" altLang="en-US" sz="1800"/>
              <a:t>Mbit/s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6239947" y="3143250"/>
            <a:ext cx="99957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AT" altLang="en-US" sz="1800" dirty="0"/>
              <a:t>ATM </a:t>
            </a:r>
            <a:r>
              <a:rPr lang="el-GR" altLang="en-US" sz="1800" dirty="0" smtClean="0"/>
              <a:t>ή</a:t>
            </a:r>
            <a:r>
              <a:rPr lang="de-AT" altLang="en-US" sz="1800" dirty="0"/>
              <a:t/>
            </a:r>
            <a:br>
              <a:rPr lang="de-AT" altLang="en-US" sz="1800" dirty="0"/>
            </a:br>
            <a:r>
              <a:rPr lang="de-AT" altLang="en-US" sz="1800" dirty="0"/>
              <a:t>Ethernet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1144588" y="3738563"/>
            <a:ext cx="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524000" y="3276600"/>
            <a:ext cx="8255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de-AT" altLang="en-US" sz="1800" dirty="0" smtClean="0"/>
              <a:t>ADSL</a:t>
            </a:r>
            <a:endParaRPr lang="de-AT" altLang="en-US" sz="1800" dirty="0"/>
          </a:p>
        </p:txBody>
      </p:sp>
      <p:sp>
        <p:nvSpPr>
          <p:cNvPr id="35877" name="Rectangle 37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Βασική Αρχικτονική</a:t>
            </a:r>
            <a:endParaRPr lang="de-AT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36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2366963" y="3505200"/>
            <a:ext cx="223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095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Διαφορετικές Τεχνολογικές Λύσεις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graphicFrame>
        <p:nvGraphicFramePr>
          <p:cNvPr id="97339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9899236"/>
              </p:ext>
            </p:extLst>
          </p:nvPr>
        </p:nvGraphicFramePr>
        <p:xfrm>
          <a:off x="457200" y="1600200"/>
          <a:ext cx="8305799" cy="4343402"/>
        </p:xfrm>
        <a:graphic>
          <a:graphicData uri="http://schemas.openxmlformats.org/drawingml/2006/table">
            <a:tbl>
              <a:tblPr/>
              <a:tblGrid>
                <a:gridCol w="1660821"/>
                <a:gridCol w="1353764"/>
                <a:gridCol w="1969573"/>
                <a:gridCol w="1223138"/>
                <a:gridCol w="2098503"/>
              </a:tblGrid>
              <a:tr h="51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Οικογένεια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ITU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Όνομα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Εγκρίθηκε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Μέγιστη Ταχύτητα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ADSL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G.992.1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G.dmt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Mbps</a:t>
                      </a:r>
                      <a:r>
                        <a:rPr kumimoji="0" lang="el-G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 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ADSL2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G.992.3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G.dmt.bis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Mbs</a:t>
                      </a:r>
                      <a:r>
                        <a:rPr kumimoji="0" lang="el-G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ADSL2plus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G.992.5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ADSL2plus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Mbps</a:t>
                      </a:r>
                      <a:r>
                        <a:rPr kumimoji="0" lang="el-G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ADSL2-RE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G.992.3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Reach Extended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Mbps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SHDSL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G.991.2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G.SHDSL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 Mbps </a:t>
                      </a:r>
                      <a:r>
                        <a:rPr kumimoji="0" lang="el-G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συμμετρικά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VDSL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G.993.1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Very-high-data-rate DSL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Mbps</a:t>
                      </a:r>
                      <a:r>
                        <a:rPr kumimoji="0" lang="el-G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Mbps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VDSL2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G.993.2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Very-high-data-rate DSL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Mbps/100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47555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868362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Αρχιτεκτονική του Βρόχου του </a:t>
            </a:r>
            <a:r>
              <a:rPr lang="en-US" alt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endParaRPr lang="en-US" altLang="en-US" sz="36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590800" y="3048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Voice Switch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638800" y="2590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 b="1"/>
              <a:t> </a:t>
            </a:r>
            <a:r>
              <a:rPr lang="en-US" sz="1600" b="1"/>
              <a:t>DSL</a:t>
            </a:r>
          </a:p>
        </p:txBody>
      </p:sp>
      <p:pic>
        <p:nvPicPr>
          <p:cNvPr id="11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3562"/>
            <a:ext cx="7623837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2988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360" y="258763"/>
            <a:ext cx="7756639" cy="808037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Λειτουργία του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3820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ADSL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χρησιμοποιεί το εύρος ζώνης των χάλκινων τηλεφωνικών γραμμών που αφήνει ανεκμετάλλευτο η παραδοσιακή τηλεφωνική υπηρεσία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Ο διαχωρισμός μεταξύ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PSTN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ADSL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πραγματοποιείται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από το διχαστή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892" name="Group 44"/>
          <p:cNvGrpSpPr>
            <a:grpSpLocks/>
          </p:cNvGrpSpPr>
          <p:nvPr/>
        </p:nvGrpSpPr>
        <p:grpSpPr bwMode="auto">
          <a:xfrm>
            <a:off x="947834" y="2546730"/>
            <a:ext cx="7402367" cy="2690568"/>
            <a:chOff x="652" y="1920"/>
            <a:chExt cx="4423" cy="1836"/>
          </a:xfrm>
        </p:grpSpPr>
        <p:sp>
          <p:nvSpPr>
            <p:cNvPr id="78888" name="Rectangle 40"/>
            <p:cNvSpPr>
              <a:spLocks noChangeArrowheads="1"/>
            </p:cNvSpPr>
            <p:nvPr/>
          </p:nvSpPr>
          <p:spPr bwMode="auto">
            <a:xfrm>
              <a:off x="2400" y="2112"/>
              <a:ext cx="2016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672" y="2112"/>
              <a:ext cx="480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Line 9"/>
            <p:cNvSpPr>
              <a:spLocks noChangeShapeType="1"/>
            </p:cNvSpPr>
            <p:nvPr/>
          </p:nvSpPr>
          <p:spPr bwMode="auto">
            <a:xfrm flipV="1">
              <a:off x="672" y="1920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Line 12"/>
            <p:cNvSpPr>
              <a:spLocks noChangeShapeType="1"/>
            </p:cNvSpPr>
            <p:nvPr/>
          </p:nvSpPr>
          <p:spPr bwMode="auto">
            <a:xfrm>
              <a:off x="672" y="3408"/>
              <a:ext cx="43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1152" y="2016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>
              <a:off x="1536" y="2016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Line 20"/>
            <p:cNvSpPr>
              <a:spLocks noChangeShapeType="1"/>
            </p:cNvSpPr>
            <p:nvPr/>
          </p:nvSpPr>
          <p:spPr bwMode="auto">
            <a:xfrm>
              <a:off x="4416" y="2016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1008" y="3504"/>
              <a:ext cx="2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4 </a:t>
              </a:r>
            </a:p>
          </p:txBody>
        </p:sp>
        <p:sp>
          <p:nvSpPr>
            <p:cNvPr id="78871" name="Text Box 23"/>
            <p:cNvSpPr txBox="1">
              <a:spLocks noChangeArrowheads="1"/>
            </p:cNvSpPr>
            <p:nvPr/>
          </p:nvSpPr>
          <p:spPr bwMode="auto">
            <a:xfrm>
              <a:off x="1268" y="3504"/>
              <a:ext cx="5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25,875</a:t>
              </a:r>
            </a:p>
          </p:txBody>
        </p:sp>
        <p:sp>
          <p:nvSpPr>
            <p:cNvPr id="78873" name="Text Box 25"/>
            <p:cNvSpPr txBox="1">
              <a:spLocks noChangeArrowheads="1"/>
            </p:cNvSpPr>
            <p:nvPr/>
          </p:nvSpPr>
          <p:spPr bwMode="auto">
            <a:xfrm>
              <a:off x="2208" y="3504"/>
              <a:ext cx="3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138</a:t>
              </a:r>
            </a:p>
          </p:txBody>
        </p:sp>
        <p:sp>
          <p:nvSpPr>
            <p:cNvPr id="78876" name="Text Box 28"/>
            <p:cNvSpPr txBox="1">
              <a:spLocks noChangeArrowheads="1"/>
            </p:cNvSpPr>
            <p:nvPr/>
          </p:nvSpPr>
          <p:spPr bwMode="auto">
            <a:xfrm>
              <a:off x="4176" y="3504"/>
              <a:ext cx="4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1104</a:t>
              </a:r>
            </a:p>
          </p:txBody>
        </p:sp>
        <p:sp>
          <p:nvSpPr>
            <p:cNvPr id="78877" name="Text Box 29"/>
            <p:cNvSpPr txBox="1">
              <a:spLocks noChangeArrowheads="1"/>
            </p:cNvSpPr>
            <p:nvPr/>
          </p:nvSpPr>
          <p:spPr bwMode="auto">
            <a:xfrm>
              <a:off x="4704" y="3504"/>
              <a:ext cx="3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KHz</a:t>
              </a:r>
            </a:p>
          </p:txBody>
        </p:sp>
        <p:sp>
          <p:nvSpPr>
            <p:cNvPr id="78884" name="Line 36"/>
            <p:cNvSpPr>
              <a:spLocks noChangeShapeType="1"/>
            </p:cNvSpPr>
            <p:nvPr/>
          </p:nvSpPr>
          <p:spPr bwMode="auto">
            <a:xfrm>
              <a:off x="672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Line 37"/>
            <p:cNvSpPr>
              <a:spLocks noChangeShapeType="1"/>
            </p:cNvSpPr>
            <p:nvPr/>
          </p:nvSpPr>
          <p:spPr bwMode="auto">
            <a:xfrm>
              <a:off x="1536" y="211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39"/>
            <p:cNvSpPr>
              <a:spLocks noChangeArrowheads="1"/>
            </p:cNvSpPr>
            <p:nvPr/>
          </p:nvSpPr>
          <p:spPr bwMode="auto">
            <a:xfrm>
              <a:off x="1536" y="2112"/>
              <a:ext cx="864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17"/>
            <p:cNvSpPr>
              <a:spLocks noChangeShapeType="1"/>
            </p:cNvSpPr>
            <p:nvPr/>
          </p:nvSpPr>
          <p:spPr bwMode="auto">
            <a:xfrm>
              <a:off x="2400" y="2016"/>
              <a:ext cx="0" cy="14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Text Box 41"/>
            <p:cNvSpPr txBox="1">
              <a:spLocks noChangeArrowheads="1"/>
            </p:cNvSpPr>
            <p:nvPr/>
          </p:nvSpPr>
          <p:spPr bwMode="auto">
            <a:xfrm>
              <a:off x="652" y="2609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PSTN</a:t>
              </a:r>
            </a:p>
          </p:txBody>
        </p:sp>
        <p:sp>
          <p:nvSpPr>
            <p:cNvPr id="78890" name="Text Box 42"/>
            <p:cNvSpPr txBox="1">
              <a:spLocks noChangeArrowheads="1"/>
            </p:cNvSpPr>
            <p:nvPr/>
          </p:nvSpPr>
          <p:spPr bwMode="auto">
            <a:xfrm>
              <a:off x="2833" y="2609"/>
              <a:ext cx="84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Καθοδικό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Downstream</a:t>
              </a:r>
              <a:endPara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91" name="Text Box 43"/>
            <p:cNvSpPr txBox="1">
              <a:spLocks noChangeArrowheads="1"/>
            </p:cNvSpPr>
            <p:nvPr/>
          </p:nvSpPr>
          <p:spPr bwMode="auto">
            <a:xfrm>
              <a:off x="1536" y="2609"/>
              <a:ext cx="67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Ανοδικό </a:t>
              </a:r>
            </a:p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Upstream</a:t>
              </a:r>
              <a:endPara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575016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Διαμόρφωση στο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αντιστοίχιση της πληροφορίας σε κυματομορφές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Χαρακτηρίζεται και κώδικας γραμμής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line code)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Μπορεί να θεωρηθεί κωδικοποίηση επειδή υπάρχει και άλλο επίπεδο διαμόρφωσης.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Χωρίς Φορέα Πλάτους Φάσης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Carrierless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Amplitude Phase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Διακριτή Πολυτονική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Discrete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Multi-Tone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DMT)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2400" dirty="0" smtClean="0">
                <a:latin typeface="Arial" pitchFamily="34" charset="0"/>
                <a:cs typeface="Arial" pitchFamily="34" charset="0"/>
              </a:rPr>
              <a:t>Έχει επικρατήσει η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DMT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20252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91400" cy="792162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CAP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181600"/>
          </a:xfrm>
        </p:spPr>
        <p:txBody>
          <a:bodyPr>
            <a:normAutofit lnSpcReduction="10000"/>
          </a:bodyPr>
          <a:lstStyle/>
          <a:p>
            <a:pPr marL="268288" indent="-268288"/>
            <a:r>
              <a:rPr lang="en-US" sz="3000" dirty="0" smtClean="0">
                <a:latin typeface="Arial" pitchFamily="34" charset="0"/>
                <a:cs typeface="Arial" pitchFamily="34" charset="0"/>
              </a:rPr>
              <a:t>H CAP</a:t>
            </a:r>
            <a:r>
              <a:rPr lang="el-GR" sz="3000" dirty="0" smtClean="0">
                <a:latin typeface="Arial" pitchFamily="34" charset="0"/>
                <a:cs typeface="Arial" pitchFamily="34" charset="0"/>
              </a:rPr>
              <a:t> είναι μέθοδος κωδικοποίησης που διαιρεί το σήμα σε δύο ζώνες</a:t>
            </a:r>
          </a:p>
          <a:p>
            <a:pPr marL="990600" lvl="1" indent="-533400">
              <a:buNone/>
            </a:pPr>
            <a:endParaRPr lang="el-GR" sz="1600" dirty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AutoNum type="arabicPeriod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Το ανοδικό κανάλι δεδομένων (προς τον πάροχο υπηρεσίας (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service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provider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στη ζώνη μεταξύ των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25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και των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160kHz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990600" lvl="1" indent="-533400">
              <a:buAutoNum type="arabicPeriod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Το καθοδικό κανάλι δεδομένων (προς το χρήστη)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μεταξύ των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200kHz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1.1MHz .</a:t>
            </a:r>
          </a:p>
          <a:p>
            <a:pPr marL="990600" lvl="1" indent="-533400">
              <a:buFontTx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68288" indent="-268288"/>
            <a:r>
              <a:rPr lang="el-GR" sz="3000" dirty="0" smtClean="0">
                <a:latin typeface="Arial" pitchFamily="34" charset="0"/>
                <a:cs typeface="Arial" pitchFamily="34" charset="0"/>
              </a:rPr>
              <a:t>Τα κανάλια διαχωρίζονται σε ευρείες αποστάσεις για να ελαχιστοποιηθεί η πιθανότητα επικαλύψεων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10970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Επικοινωνία μέσω </a:t>
            </a:r>
            <a:r>
              <a:rPr 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M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odem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Modem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modulator-demodulator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Διαμόρφωση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Modulation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Η μετατροπή της ψηφιακής πληροφορίας (σύμβολα) σε αναλογικά σήματα (κυματομορφές)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Αποδιαμόρφωση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Demodulation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Η μετατροπή των (λαμβανομένων στο δέκτη) κυματομορφών σε ψηφιακή πληροφορία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Επιτρέπουν την επικοινωνία δύο υπολογιστών μέσω τυπικών τηλεφωνικών γραμμών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287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884237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DMT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419600"/>
          </a:xfrm>
        </p:spPr>
        <p:txBody>
          <a:bodyPr>
            <a:noAutofit/>
          </a:bodyPr>
          <a:lstStyle/>
          <a:p>
            <a:pPr algn="just"/>
            <a:r>
              <a:rPr lang="el-GR" sz="2800" dirty="0">
                <a:latin typeface="Arial" pitchFamily="34" charset="0"/>
                <a:cs typeface="Arial" pitchFamily="34" charset="0"/>
              </a:rPr>
              <a:t>Δ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ιαχωρίζει το σήμα του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ώστε το ωφέλιμο εύρος συχνοτήτων να διαμερισθεί σε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256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υπο-κανάλια με εύρος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4.3125kHz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το καθένα τους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800" dirty="0" smtClean="0">
                <a:latin typeface="Arial" pitchFamily="34" charset="0"/>
                <a:cs typeface="Arial" pitchFamily="34" charset="0"/>
              </a:rPr>
              <a:t>Στην καθοδική κατεύθυνση η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DMT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διαθέτει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224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συχνοτικούς φορείς και στην ανοδική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32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800" dirty="0" smtClean="0">
                <a:latin typeface="Arial" pitchFamily="34" charset="0"/>
                <a:cs typeface="Arial" pitchFamily="34" charset="0"/>
              </a:rPr>
              <a:t>Ελέγχει την κατάσταση του καναλιού τόσο στην εκκίνηση όσον και κατά τη διάρκεια της λειτουργίας προς μετιστοποίηση της αποδοτικότητας κάθε υπο-καναλιού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2052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1"/>
            <a:ext cx="7924800" cy="1143000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Διαχωρισμός Ανοδικής-Καθοδικής Κατεύθυνσης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Συχνοτικά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Frequency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Division Multiplexing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FDM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	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Με Καταστολή Ηχούς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Echo Cancellation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2"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77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5000" y="4343400"/>
          <a:ext cx="5029200" cy="2011363"/>
        </p:xfrm>
        <a:graphic>
          <a:graphicData uri="http://schemas.openxmlformats.org/presentationml/2006/ole">
            <p:oleObj spid="_x0000_s1170" name="Image" r:id="rId3" imgW="6679365" imgH="3263492" progId="">
              <p:embed/>
            </p:oleObj>
          </a:graphicData>
        </a:graphic>
      </p:graphicFrame>
      <p:graphicFrame>
        <p:nvGraphicFramePr>
          <p:cNvPr id="83980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5000" y="1828800"/>
          <a:ext cx="5029200" cy="2030413"/>
        </p:xfrm>
        <a:graphic>
          <a:graphicData uri="http://schemas.openxmlformats.org/presentationml/2006/ole">
            <p:oleObj spid="_x0000_s1171" name="Image" r:id="rId4" imgW="6666667" imgH="3288889" progId="">
              <p:embed/>
            </p:oleObj>
          </a:graphicData>
        </a:graphic>
      </p:graphicFrame>
      <p:pic>
        <p:nvPicPr>
          <p:cNvPr id="6" name="Εικόνα 5"/>
          <p:cNvPicPr/>
          <p:nvPr/>
        </p:nvPicPr>
        <p:blipFill>
          <a:blip r:embed="rId5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19220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 Μοντέλο Αναφοράς του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</a:rPr>
              <a:t>(</a:t>
            </a:r>
            <a:r>
              <a:rPr lang="en-US" altLang="en-US" sz="4000" dirty="0">
                <a:solidFill>
                  <a:srgbClr val="5075BC"/>
                </a:solidFill>
                <a:latin typeface="Arial"/>
                <a:ea typeface="DejaVu Sans"/>
              </a:rPr>
              <a:t>ADSL Forum</a:t>
            </a:r>
            <a:r>
              <a:rPr lang="el-GR" altLang="en-US" sz="4000" dirty="0">
                <a:solidFill>
                  <a:srgbClr val="5075BC"/>
                </a:solidFill>
                <a:latin typeface="Arial"/>
                <a:ea typeface="DejaVu Sans"/>
              </a:rPr>
              <a:t>)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8" y="1600200"/>
            <a:ext cx="63692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986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 Μοντέλο Αναφοράς της Διαχείρισης του </a:t>
            </a:r>
            <a:r>
              <a:rPr lang="en-US" alt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r>
              <a:rPr lang="el-GR" alt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(</a:t>
            </a:r>
            <a:r>
              <a:rPr lang="en-US" alt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Forum</a:t>
            </a:r>
            <a:r>
              <a:rPr lang="el-GR" alt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)</a:t>
            </a:r>
            <a:endParaRPr lang="en-US" altLang="en-US" sz="36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7170" name="Picture 2" descr="C:\Users\bil\Pictures\Pictur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63" y="1600200"/>
            <a:ext cx="6369873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83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B051-8DD9-4DD2-A44E-515401F6CAD0}" type="slidenum">
              <a:rPr lang="en-US"/>
              <a:pPr/>
              <a:t>24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 Δομικό Διάγραμμα της τεχνικής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DMT</a:t>
            </a: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στο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(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Forum)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graphicFrame>
        <p:nvGraphicFramePr>
          <p:cNvPr id="190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03825116"/>
              </p:ext>
            </p:extLst>
          </p:nvPr>
        </p:nvGraphicFramePr>
        <p:xfrm>
          <a:off x="762000" y="2057400"/>
          <a:ext cx="7927975" cy="1782810"/>
        </p:xfrm>
        <a:graphic>
          <a:graphicData uri="http://schemas.openxmlformats.org/presentationml/2006/ole">
            <p:oleObj spid="_x0000_s18496" name="Visio" r:id="rId4" imgW="6638925" imgH="1495425" progId="">
              <p:embed/>
            </p:oleObj>
          </a:graphicData>
        </a:graphic>
      </p:graphicFrame>
      <p:graphicFrame>
        <p:nvGraphicFramePr>
          <p:cNvPr id="190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0914758"/>
              </p:ext>
            </p:extLst>
          </p:nvPr>
        </p:nvGraphicFramePr>
        <p:xfrm>
          <a:off x="533400" y="4608018"/>
          <a:ext cx="8153400" cy="1680069"/>
        </p:xfrm>
        <a:graphic>
          <a:graphicData uri="http://schemas.openxmlformats.org/presentationml/2006/ole">
            <p:oleObj spid="_x0000_s18497" name="VISIO" r:id="rId5" imgW="7239000" imgH="1495425" progId="">
              <p:embed/>
            </p:oleObj>
          </a:graphicData>
        </a:graphic>
      </p:graphicFrame>
      <p:pic>
        <p:nvPicPr>
          <p:cNvPr id="6" name="Εικόνα 5"/>
          <p:cNvPicPr/>
          <p:nvPr/>
        </p:nvPicPr>
        <p:blipFill>
          <a:blip r:embed="rId6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23619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n-US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 </a:t>
            </a: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Δομικό Διάγραμμα </a:t>
            </a:r>
            <a:r>
              <a:rPr lang="el-GR" altLang="en-US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του </a:t>
            </a:r>
            <a:r>
              <a:rPr lang="en-US" altLang="en-US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Modem DMT 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19458" name="Picture 2" descr="C:\Users\bil\Pictures\image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2361"/>
            <a:ext cx="8229600" cy="448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190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Τεχνική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DMT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8194" name="Picture 2" descr="C:\Users\bil\Pictures\Pictur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4912"/>
            <a:ext cx="8229600" cy="395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942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Αστερισμοί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QAM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219200"/>
            <a:ext cx="8382000" cy="1828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Μία ακολουθία από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bits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αντιστοιχίζεται σε ένα μιγαδικό αριθμό που παριστά ένα σημείο στον αστερισμό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έως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15 bits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ανά σημείο αστερισμού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Μέγεθος αστερισμού από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έως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15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2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έως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32K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803900" cy="349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425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Κυκλική Επέκταση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Αντιμετωπίζει την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ISI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Απλοποιεί τ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υς ισοσταθμιστές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Τα τελευταία δείγματα επαναλαμβάνονται στην αρχή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Στον δέκτη το κυκλικό πρόθεμα απορρίπτεται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bil\Pictures\Picture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116"/>
            <a:ext cx="6391069" cy="3658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83484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Ανάθεση των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Bit 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(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Allocation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)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6482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Χρησιμοποιεί τον τύπο της χωρητικότητας του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Shannon</a:t>
            </a: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Ο αριθμός των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bit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σε κάθε τόνο καθορίζεται από τον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SNR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Γ=9.55 αντιστοιχεί σε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BER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-7</a:t>
            </a: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Bits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προσαρμόζονται ώστε ο συνολικός αριθμός του να χωρά σε έναν ακέραιο αριθμός κωδικο-λέξεων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Reed-Solomon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Τα δύο μέρη γνωρίζουν το μέγεθος το αστερισμού με τη βοήθεια του δημιουργούμενου πίνακα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9" name="Rectangle 1029"/>
          <p:cNvSpPr>
            <a:spLocks noChangeArrowheads="1"/>
          </p:cNvSpPr>
          <p:nvPr/>
        </p:nvSpPr>
        <p:spPr bwMode="auto">
          <a:xfrm>
            <a:off x="375285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6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438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5051022"/>
              </p:ext>
            </p:extLst>
          </p:nvPr>
        </p:nvGraphicFramePr>
        <p:xfrm>
          <a:off x="3124200" y="1981200"/>
          <a:ext cx="4114800" cy="550863"/>
        </p:xfrm>
        <a:graphic>
          <a:graphicData uri="http://schemas.openxmlformats.org/presentationml/2006/ole">
            <p:oleObj spid="_x0000_s16426" r:id="rId3" imgW="1637589" imgH="215806" progId="Equation.3">
              <p:embed/>
            </p:oleObj>
          </a:graphicData>
        </a:graphic>
      </p:graphicFrame>
      <p:pic>
        <p:nvPicPr>
          <p:cNvPr id="6" name="Εικόνα 5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0898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Σύνδεση ενός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στο Τηλεφωνικό Δίκτυο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3435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2865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Ισοστάθμιση στο Πεδίο του Χρόνου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Time-domain Equalization 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-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TEQ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Μειώνει τη διάρκεια της χρονικής απόκρισης του καναλιού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Αντιμετωπίζει τη Διασυμβολική Παρεμοβλή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Χρησιμοποιεί ένα σύμβολο γνωστό και στα δύο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modem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Με τη μέθοδο καταλήγει σε ένα φίλτρο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55384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1630362"/>
          </a:xfrm>
        </p:spPr>
        <p:txBody>
          <a:bodyPr>
            <a:noAutofit/>
          </a:bodyPr>
          <a:lstStyle/>
          <a:p>
            <a:r>
              <a:rPr lang="el-GR" altLang="en-US" sz="40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Ισοστάθμιση στο 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Πεδίο της Συχνότητας 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Frequency -domain Equalization 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–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FEQ)</a:t>
            </a:r>
            <a:endParaRPr lang="en-US" sz="360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8382000" cy="182880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Αντιμετωπίζει το συνδυασμό του κανα</a:t>
            </a:r>
            <a:r>
              <a:rPr lang="el-GR" altLang="en-US" sz="2800" dirty="0" smtClean="0">
                <a:latin typeface="Arial" pitchFamily="34" charset="0"/>
                <a:ea typeface="DejaVu Sans"/>
                <a:cs typeface="Arial" pitchFamily="34" charset="0"/>
              </a:rPr>
              <a:t>λιού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και του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TEQ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Υπολογίζεται η απόσβεση του καναλιού για κάθε τόνο με την αποστολή ενός γνωστού σήματος και τη σύγκρισή του με το λαμβανόμενο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6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08755640"/>
              </p:ext>
            </p:extLst>
          </p:nvPr>
        </p:nvGraphicFramePr>
        <p:xfrm>
          <a:off x="6553200" y="4800600"/>
          <a:ext cx="838200" cy="483829"/>
        </p:xfrm>
        <a:graphic>
          <a:graphicData uri="http://schemas.openxmlformats.org/presentationml/2006/ole">
            <p:oleObj spid="_x0000_s14420" name="VISIO" r:id="rId3" imgW="1367028" imgH="708660" progId="">
              <p:embed/>
            </p:oleObj>
          </a:graphicData>
        </a:graphic>
      </p:graphicFrame>
      <p:graphicFrame>
        <p:nvGraphicFramePr>
          <p:cNvPr id="146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654411"/>
              </p:ext>
            </p:extLst>
          </p:nvPr>
        </p:nvGraphicFramePr>
        <p:xfrm>
          <a:off x="7162800" y="4572000"/>
          <a:ext cx="1698625" cy="949325"/>
        </p:xfrm>
        <a:graphic>
          <a:graphicData uri="http://schemas.openxmlformats.org/presentationml/2006/ole">
            <p:oleObj spid="_x0000_s14421" name="VISIO" r:id="rId4" imgW="2535936" imgH="950976" progId="">
              <p:embed/>
            </p:oleObj>
          </a:graphicData>
        </a:graphic>
      </p:graphicFrame>
      <p:pic>
        <p:nvPicPr>
          <p:cNvPr id="14345" name="Picture 9" descr="C:\Users\bil\Pictures\Picture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6019800" cy="1165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5"/>
          <p:cNvPicPr/>
          <p:nvPr/>
        </p:nvPicPr>
        <p:blipFill>
          <a:blip r:embed="rId6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25770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8763"/>
            <a:ext cx="8763000" cy="1311275"/>
          </a:xfrm>
        </p:spPr>
        <p:txBody>
          <a:bodyPr>
            <a:normAutofit fontScale="90000"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 πρωτόκολλο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Point-to-Point </a:t>
            </a:r>
            <a:r>
              <a:rPr lang="en-US" altLang="en-US" sz="40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Protocol over Ethernet over ATM (</a:t>
            </a:r>
            <a:r>
              <a:rPr lang="en-US" altLang="en-US" sz="4000" dirty="0" err="1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PPPoEoA</a:t>
            </a:r>
            <a:r>
              <a:rPr lang="en-US" altLang="en-US" sz="40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)</a:t>
            </a:r>
          </a:p>
        </p:txBody>
      </p:sp>
      <p:pic>
        <p:nvPicPr>
          <p:cNvPr id="100358" name="Picture 6" descr="Untitled-1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058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092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Οι Στοίβες Πρωτοκόλλων του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 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grpSp>
        <p:nvGrpSpPr>
          <p:cNvPr id="54" name="53 - Ομάδα"/>
          <p:cNvGrpSpPr/>
          <p:nvPr/>
        </p:nvGrpSpPr>
        <p:grpSpPr>
          <a:xfrm>
            <a:off x="1371600" y="1371600"/>
            <a:ext cx="6858000" cy="4485620"/>
            <a:chOff x="1371600" y="1371600"/>
            <a:chExt cx="6858000" cy="4485620"/>
          </a:xfrm>
        </p:grpSpPr>
        <p:sp>
          <p:nvSpPr>
            <p:cNvPr id="98308" name="Text Box 4"/>
            <p:cNvSpPr txBox="1">
              <a:spLocks noChangeArrowheads="1"/>
            </p:cNvSpPr>
            <p:nvPr/>
          </p:nvSpPr>
          <p:spPr bwMode="auto">
            <a:xfrm>
              <a:off x="1371600" y="5334000"/>
              <a:ext cx="1447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Ethernet over ATM (</a:t>
              </a:r>
              <a:r>
                <a:rPr lang="en-US" sz="1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EoA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  <p:sp>
          <p:nvSpPr>
            <p:cNvPr id="98309" name="Text Box 5"/>
            <p:cNvSpPr txBox="1">
              <a:spLocks noChangeArrowheads="1"/>
            </p:cNvSpPr>
            <p:nvPr/>
          </p:nvSpPr>
          <p:spPr bwMode="auto">
            <a:xfrm>
              <a:off x="2514600" y="5334000"/>
              <a:ext cx="1447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IP over ATM (</a:t>
              </a:r>
              <a:r>
                <a:rPr lang="en-US" sz="1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IPoA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  <p:sp>
          <p:nvSpPr>
            <p:cNvPr id="98310" name="Text Box 6"/>
            <p:cNvSpPr txBox="1">
              <a:spLocks noChangeArrowheads="1"/>
            </p:cNvSpPr>
            <p:nvPr/>
          </p:nvSpPr>
          <p:spPr bwMode="auto">
            <a:xfrm>
              <a:off x="3886200" y="5334000"/>
              <a:ext cx="1447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PPP over ATM (</a:t>
              </a:r>
              <a:r>
                <a:rPr lang="en-US" sz="1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PPPoA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  <p:sp>
          <p:nvSpPr>
            <p:cNvPr id="98311" name="Text Box 7"/>
            <p:cNvSpPr txBox="1">
              <a:spLocks noChangeArrowheads="1"/>
            </p:cNvSpPr>
            <p:nvPr/>
          </p:nvSpPr>
          <p:spPr bwMode="auto">
            <a:xfrm>
              <a:off x="5105400" y="5334000"/>
              <a:ext cx="1905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PPP over Ethernet (</a:t>
              </a:r>
              <a:r>
                <a:rPr lang="en-US" sz="1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PPPoE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  <p:sp>
          <p:nvSpPr>
            <p:cNvPr id="98312" name="Text Box 8"/>
            <p:cNvSpPr txBox="1">
              <a:spLocks noChangeArrowheads="1"/>
            </p:cNvSpPr>
            <p:nvPr/>
          </p:nvSpPr>
          <p:spPr bwMode="auto">
            <a:xfrm>
              <a:off x="6858000" y="5334000"/>
              <a:ext cx="1371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Native ATM</a:t>
              </a: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1371600" y="1371600"/>
              <a:ext cx="68580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Application Layer</a:t>
              </a:r>
              <a:endParaRPr lang="el-GR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1371600" y="1840468"/>
              <a:ext cx="48006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TCP/IP</a:t>
              </a:r>
              <a:endParaRPr lang="el-GR" dirty="0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1371600" y="2286000"/>
              <a:ext cx="1143000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Ethernet 802.3</a:t>
              </a:r>
              <a:endParaRPr lang="el-GR" sz="1400" dirty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1371600" y="28926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RFC 1483</a:t>
              </a:r>
              <a:endParaRPr lang="el-GR" sz="1400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1371600" y="32736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ATM/AAL5</a:t>
              </a:r>
              <a:endParaRPr lang="el-GR" sz="1400" dirty="0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2590800" y="23592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RFC 2255</a:t>
              </a:r>
              <a:endParaRPr lang="el-GR" sz="1400" dirty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2590800" y="28926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ATM/AAL5</a:t>
              </a:r>
              <a:endParaRPr lang="el-GR" sz="1400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3810000" y="28926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RFC 2634</a:t>
              </a:r>
              <a:endParaRPr lang="el-GR" sz="1400" dirty="0"/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3810000" y="32736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ATM/AAL5</a:t>
              </a:r>
              <a:endParaRPr lang="el-GR" sz="1400" dirty="0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3810000" y="23592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PPP</a:t>
              </a:r>
              <a:endParaRPr lang="el-GR" sz="1400" dirty="0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5029200" y="3286780"/>
              <a:ext cx="1143000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Ethernet 802.3</a:t>
              </a:r>
              <a:endParaRPr lang="el-GR" sz="1400" dirty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5029200" y="38832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RFC 1483</a:t>
              </a:r>
              <a:endParaRPr lang="el-GR" sz="1400" dirty="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5029200" y="42642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ATM/AAL5</a:t>
              </a:r>
              <a:endParaRPr lang="el-GR" sz="1400" dirty="0"/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5029200" y="28926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RFC 2516</a:t>
              </a:r>
              <a:endParaRPr lang="el-GR" sz="1400" dirty="0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5029200" y="2359223"/>
              <a:ext cx="114300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PPP</a:t>
              </a:r>
              <a:endParaRPr lang="el-GR" sz="1400" dirty="0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6705600" y="2895600"/>
              <a:ext cx="1295400" cy="7386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ATM/AAL5</a:t>
              </a:r>
            </a:p>
            <a:p>
              <a:pPr algn="ctr"/>
              <a:endParaRPr lang="el-GR" sz="1400" dirty="0"/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1371600" y="4888468"/>
              <a:ext cx="68580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Application Layer</a:t>
              </a:r>
              <a:endParaRPr lang="el-GR" dirty="0"/>
            </a:p>
          </p:txBody>
        </p:sp>
        <p:cxnSp>
          <p:nvCxnSpPr>
            <p:cNvPr id="46" name="45 - Ευθεία γραμμή σύνδεσης"/>
            <p:cNvCxnSpPr/>
            <p:nvPr/>
          </p:nvCxnSpPr>
          <p:spPr>
            <a:xfrm>
              <a:off x="1371600" y="4191000"/>
              <a:ext cx="1143000" cy="0"/>
            </a:xfrm>
            <a:prstGeom prst="lin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- Ευθεία γραμμή σύνδεσης"/>
            <p:cNvCxnSpPr/>
            <p:nvPr/>
          </p:nvCxnSpPr>
          <p:spPr>
            <a:xfrm>
              <a:off x="2514600" y="4191000"/>
              <a:ext cx="1143000" cy="0"/>
            </a:xfrm>
            <a:prstGeom prst="lin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- Ευθεία γραμμή σύνδεσης"/>
            <p:cNvCxnSpPr/>
            <p:nvPr/>
          </p:nvCxnSpPr>
          <p:spPr>
            <a:xfrm>
              <a:off x="3733800" y="4191000"/>
              <a:ext cx="1143000" cy="0"/>
            </a:xfrm>
            <a:prstGeom prst="lin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- Ευθεία γραμμή σύνδεσης"/>
            <p:cNvCxnSpPr/>
            <p:nvPr/>
          </p:nvCxnSpPr>
          <p:spPr>
            <a:xfrm>
              <a:off x="5486400" y="4724400"/>
              <a:ext cx="228600" cy="0"/>
            </a:xfrm>
            <a:prstGeom prst="lin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- Ευθεία γραμμή σύνδεσης"/>
            <p:cNvCxnSpPr/>
            <p:nvPr/>
          </p:nvCxnSpPr>
          <p:spPr>
            <a:xfrm>
              <a:off x="6781800" y="4191000"/>
              <a:ext cx="1143000" cy="0"/>
            </a:xfrm>
            <a:prstGeom prst="lin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- Ευθεία γραμμή σύνδεσης"/>
            <p:cNvCxnSpPr/>
            <p:nvPr/>
          </p:nvCxnSpPr>
          <p:spPr>
            <a:xfrm>
              <a:off x="6781800" y="2362200"/>
              <a:ext cx="1143000" cy="0"/>
            </a:xfrm>
            <a:prstGeom prst="line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89275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 Επίπεδο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AT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Μ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724400"/>
          </a:xfrm>
        </p:spPr>
        <p:txBody>
          <a:bodyPr>
            <a:normAutofit/>
          </a:bodyPr>
          <a:lstStyle/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Χρησιμοποιεί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VC (Virtual Channel)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VP (Virtual Path)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Παρέχει Ποιότητα Υπηρεσίας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(Quality of Service -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Η σύνδεση μεταξύ δύο τελικών σημείων ονομάζεται Εικονικό Κανάλι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Virtual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Channel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VC).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Το Εικονικό Μονοπάτι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Virtual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Path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υποδηλώνει ένα δεσμό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bundle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 εικονικών καναλιών που όλα έχουν τα ίδια τελικά σημεία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Κάθε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VC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VP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διαθέτουν έναν μοναδικό ταυτοποιητή.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VP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απλοποιούν τη διευθυνσιοδότηση στο ΑΤΜ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Το Στρώμα Προσαρμογής του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ATM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(ΑΤΜ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Adaptation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Layer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μετατρέπει την πληροφορία από τα ανώτερα επίπεδα σε κυψελίδες του Α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TM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Ως πρότυπο για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ATM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πάνω από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ADSL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υπηρεσία χρησιμοποιείται το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AAL5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Μέθοδροι Ενθυλάκωσης του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AAL5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Encapsulation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1800" dirty="0" smtClean="0">
                <a:latin typeface="Arial" pitchFamily="34" charset="0"/>
                <a:cs typeface="Arial" pitchFamily="34" charset="0"/>
              </a:rPr>
              <a:t>Πολύπλεξη Εικονικών Καναλιών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Virtual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Channel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Multiplexing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VCMux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LLC/SNAP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15516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Δεδομένα πάνω από το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en-US" altLang="en-US" sz="40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</a:p>
        </p:txBody>
      </p:sp>
      <p:sp>
        <p:nvSpPr>
          <p:cNvPr id="9646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657600"/>
            <a:ext cx="8534400" cy="2895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ATM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το πρωτόκολλο του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data-link layer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(Επίπεδο 2)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DSLAM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ένας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ATM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μεταγωγέας με κάρτες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DSL (ATU-C)</a:t>
            </a:r>
            <a:endParaRPr lang="el-GR" sz="2000" dirty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Τερματίζει τις συνδέσεις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ADSL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και στέλνει την κίνηση μέσω του ΑΤΜ σε ένα δρομολογητή συνάθροισης (Επίπεδο 3, Τερματίζει συνδέσεις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IP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Τα πεκέτα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ενθυλακώνονται πάνω από το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RFC 1483/2684 Bridged</a:t>
            </a:r>
          </a:p>
          <a:p>
            <a:pPr lvl="1"/>
            <a:r>
              <a:rPr lang="en-US" sz="1800" dirty="0" err="1">
                <a:latin typeface="Arial" pitchFamily="34" charset="0"/>
                <a:cs typeface="Arial" pitchFamily="34" charset="0"/>
              </a:rPr>
              <a:t>PPPoE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err="1">
                <a:latin typeface="Arial" pitchFamily="34" charset="0"/>
                <a:cs typeface="Arial" pitchFamily="34" charset="0"/>
              </a:rPr>
              <a:t>PPPoA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57066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428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20000" cy="731837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PPP over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Ethernet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(κυρίως για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ADSL)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066801"/>
            <a:ext cx="7543800" cy="2666999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Ένα πλαίσιο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Ethernet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μεταφέρει το πλαίσιο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PPP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Στην πλευρά του παρόχου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l-GR" sz="18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DSLAM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τερματίζει τη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DSL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σύνδεση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1800" dirty="0" smtClean="0">
                <a:latin typeface="Arial" pitchFamily="34" charset="0"/>
                <a:cs typeface="Arial" pitchFamily="34" charset="0"/>
              </a:rPr>
              <a:t>Δρομολογητής Συνάθροισης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Aggregation router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 τερματίζει τη σύνοδο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PPP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Πλευρά του Χρήστη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18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DSL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modem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τερματίζει τη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DSL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σύνδεση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18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PPPoE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client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τερματζίει τη σύνοδο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PPP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session termination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Η συσκευή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client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είναι το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PC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ή ο δρομολογητής στο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CPE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66660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599262463"/>
              </p:ext>
            </p:extLst>
          </p:nvPr>
        </p:nvGraphicFramePr>
        <p:xfrm>
          <a:off x="1447800" y="4404896"/>
          <a:ext cx="6629399" cy="1919704"/>
        </p:xfrm>
        <a:graphic>
          <a:graphicData uri="http://schemas.openxmlformats.org/drawingml/2006/table">
            <a:tbl>
              <a:tblPr/>
              <a:tblGrid>
                <a:gridCol w="1643765"/>
                <a:gridCol w="1003579"/>
                <a:gridCol w="1017165"/>
                <a:gridCol w="1022259"/>
                <a:gridCol w="524714"/>
                <a:gridCol w="823581"/>
                <a:gridCol w="594336"/>
              </a:tblGrid>
              <a:tr h="33217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</a:p>
                  </a:txBody>
                  <a:tcPr marL="82296" marR="82296" marT="36576" marB="36576" anchor="ctr" anchorCtr="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FTP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SMTP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DNS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668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</a:t>
                      </a:r>
                    </a:p>
                  </a:txBody>
                  <a:tcPr marL="82296" marR="82296" marT="36576" marB="36576" anchor="ctr" anchorCtr="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TCP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UDP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17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</a:t>
                      </a:r>
                    </a:p>
                  </a:txBody>
                  <a:tcPr marL="82296" marR="82296" marT="36576" marB="36576" anchor="ctr" anchorCtr="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IPv6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170">
                <a:tc row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Access</a:t>
                      </a:r>
                    </a:p>
                  </a:txBody>
                  <a:tcPr marL="82296" marR="82296" marT="36576" marB="36576" anchor="ctr" anchorCtr="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PPP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PPPoE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</a:t>
                      </a:r>
                    </a:p>
                  </a:txBody>
                  <a:tcPr marL="82124" marR="82124" marT="41061" marB="41061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6694" name="Rectangle 38"/>
          <p:cNvSpPr>
            <a:spLocks noChangeArrowheads="1"/>
          </p:cNvSpPr>
          <p:nvPr/>
        </p:nvSpPr>
        <p:spPr bwMode="auto">
          <a:xfrm>
            <a:off x="1371600" y="4343400"/>
            <a:ext cx="7010400" cy="2286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ctr"/>
          <a:lstStyle/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endParaRPr lang="en-US" sz="1200" b="1" dirty="0"/>
          </a:p>
          <a:p>
            <a:pPr defTabSz="814388"/>
            <a:r>
              <a:rPr lang="en-US" sz="1200" b="1" dirty="0" err="1"/>
              <a:t>PPPoE</a:t>
            </a:r>
            <a:r>
              <a:rPr lang="en-US" sz="1200" b="1" dirty="0"/>
              <a:t> and TCP/IP Protocol Stack</a:t>
            </a:r>
          </a:p>
        </p:txBody>
      </p:sp>
      <p:pic>
        <p:nvPicPr>
          <p:cNvPr id="6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7578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Δυνατότητες Υλοποίησης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DSL 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και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en-US" altLang="en-US" sz="4000" dirty="0" err="1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PPPoE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9707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089024" y="4067174"/>
            <a:ext cx="7902575" cy="2561823"/>
          </a:xfrm>
        </p:spPr>
        <p:txBody>
          <a:bodyPr>
            <a:no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Ο δρομολογητής με εσωτερικό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modem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τερματίζει το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DSL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και διαθέτει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PPPoE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client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ώστε να αποκαταστήσει σύνοδο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PPPoE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. 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Πιθανώς και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DHCP server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με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Network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Address Translation (NAT)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Port Address Translation (PAT)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για σύνδεση πολλών χρηστών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με μία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ADSL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σύνδεση και ένα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username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password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του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PPP.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Εξωτερικό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Modem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για το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ADSL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και δρομολογητής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με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PPPoE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client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+ (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NAT, PAT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Εξωτερικό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modem end-user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και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PC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με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PPPoE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client</a:t>
            </a:r>
          </a:p>
        </p:txBody>
      </p:sp>
      <p:sp>
        <p:nvSpPr>
          <p:cNvPr id="970760" name="Text Box 8"/>
          <p:cNvSpPr txBox="1">
            <a:spLocks noChangeArrowheads="1"/>
          </p:cNvSpPr>
          <p:nvPr/>
        </p:nvSpPr>
        <p:spPr bwMode="auto">
          <a:xfrm>
            <a:off x="754063" y="1598613"/>
            <a:ext cx="3349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70761" name="Text Box 9"/>
          <p:cNvSpPr txBox="1">
            <a:spLocks noChangeArrowheads="1"/>
          </p:cNvSpPr>
          <p:nvPr/>
        </p:nvSpPr>
        <p:spPr bwMode="auto">
          <a:xfrm>
            <a:off x="755650" y="2438400"/>
            <a:ext cx="3349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70762" name="Text Box 10"/>
          <p:cNvSpPr txBox="1">
            <a:spLocks noChangeArrowheads="1"/>
          </p:cNvSpPr>
          <p:nvPr/>
        </p:nvSpPr>
        <p:spPr bwMode="auto">
          <a:xfrm>
            <a:off x="755650" y="3276600"/>
            <a:ext cx="3349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3</a:t>
            </a:r>
          </a:p>
        </p:txBody>
      </p:sp>
      <p:pic>
        <p:nvPicPr>
          <p:cNvPr id="8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371600"/>
            <a:ext cx="718978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98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Αποκατάσταση Συνόδου </a:t>
            </a:r>
            <a:r>
              <a:rPr lang="fr-FR" altLang="en-US" sz="4000" dirty="0" err="1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PPPoE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9728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800600"/>
            <a:ext cx="8077200" cy="1566720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Η σύνοδος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PPP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είναι από τον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PPPoE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client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μέχρι το δρομολογητή συνάθροισης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IP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διεύθυνση του χρήστη καταχωρείται από το δρομολογητή συνάθροισης μέσω του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IPCP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609600" y="1371600"/>
            <a:ext cx="7973538" cy="3258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30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32 - Ομάδα"/>
          <p:cNvGrpSpPr/>
          <p:nvPr/>
        </p:nvGrpSpPr>
        <p:grpSpPr>
          <a:xfrm>
            <a:off x="1828800" y="5181600"/>
            <a:ext cx="5422900" cy="1371600"/>
            <a:chOff x="1828800" y="5181600"/>
            <a:chExt cx="5422900" cy="1371600"/>
          </a:xfrm>
        </p:grpSpPr>
        <p:grpSp>
          <p:nvGrpSpPr>
            <p:cNvPr id="974851" name="Group 3"/>
            <p:cNvGrpSpPr>
              <a:grpSpLocks/>
            </p:cNvGrpSpPr>
            <p:nvPr/>
          </p:nvGrpSpPr>
          <p:grpSpPr bwMode="auto">
            <a:xfrm>
              <a:off x="1905000" y="5181600"/>
              <a:ext cx="5029200" cy="0"/>
              <a:chOff x="1344" y="3648"/>
              <a:chExt cx="3168" cy="0"/>
            </a:xfrm>
          </p:grpSpPr>
          <p:sp>
            <p:nvSpPr>
              <p:cNvPr id="974852" name="Line 4"/>
              <p:cNvSpPr>
                <a:spLocks noChangeShapeType="1"/>
              </p:cNvSpPr>
              <p:nvPr/>
            </p:nvSpPr>
            <p:spPr bwMode="auto">
              <a:xfrm>
                <a:off x="2064" y="3648"/>
                <a:ext cx="24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124" tIns="41061" rIns="82124" bIns="41061"/>
              <a:lstStyle/>
              <a:p>
                <a:endParaRPr lang="en-US"/>
              </a:p>
            </p:txBody>
          </p:sp>
          <p:sp>
            <p:nvSpPr>
              <p:cNvPr id="974853" name="Line 5"/>
              <p:cNvSpPr>
                <a:spLocks noChangeShapeType="1"/>
              </p:cNvSpPr>
              <p:nvPr/>
            </p:nvSpPr>
            <p:spPr bwMode="auto">
              <a:xfrm>
                <a:off x="1344" y="3648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124" tIns="41061" rIns="82124" bIns="41061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74854" name="Group 6"/>
            <p:cNvGrpSpPr>
              <a:grpSpLocks/>
            </p:cNvGrpSpPr>
            <p:nvPr/>
          </p:nvGrpSpPr>
          <p:grpSpPr bwMode="auto">
            <a:xfrm>
              <a:off x="3695700" y="6305550"/>
              <a:ext cx="3124200" cy="247650"/>
              <a:chOff x="2400" y="3840"/>
              <a:chExt cx="1968" cy="156"/>
            </a:xfrm>
          </p:grpSpPr>
          <p:sp>
            <p:nvSpPr>
              <p:cNvPr id="974855" name="Line 7"/>
              <p:cNvSpPr>
                <a:spLocks noChangeShapeType="1"/>
              </p:cNvSpPr>
              <p:nvPr/>
            </p:nvSpPr>
            <p:spPr bwMode="auto">
              <a:xfrm>
                <a:off x="2400" y="3918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124" tIns="41061" rIns="82124" bIns="41061"/>
              <a:lstStyle/>
              <a:p>
                <a:endParaRPr lang="en-US"/>
              </a:p>
            </p:txBody>
          </p:sp>
          <p:sp>
            <p:nvSpPr>
              <p:cNvPr id="974856" name="Text Box 8"/>
              <p:cNvSpPr txBox="1">
                <a:spLocks noChangeArrowheads="1"/>
              </p:cNvSpPr>
              <p:nvPr/>
            </p:nvSpPr>
            <p:spPr bwMode="auto">
              <a:xfrm>
                <a:off x="3096" y="3840"/>
                <a:ext cx="576" cy="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124" tIns="41061" rIns="82124" bIns="41061">
                <a:spAutoFit/>
              </a:bodyPr>
              <a:lstStyle>
                <a:lvl1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 b="1"/>
                  <a:t>ATM/PVC</a:t>
                </a:r>
              </a:p>
            </p:txBody>
          </p:sp>
        </p:grpSp>
        <p:grpSp>
          <p:nvGrpSpPr>
            <p:cNvPr id="974857" name="Group 9"/>
            <p:cNvGrpSpPr>
              <a:grpSpLocks/>
            </p:cNvGrpSpPr>
            <p:nvPr/>
          </p:nvGrpSpPr>
          <p:grpSpPr bwMode="auto">
            <a:xfrm>
              <a:off x="1828800" y="5467350"/>
              <a:ext cx="5422900" cy="946150"/>
              <a:chOff x="1336" y="1872"/>
              <a:chExt cx="3416" cy="596"/>
            </a:xfrm>
          </p:grpSpPr>
          <p:grpSp>
            <p:nvGrpSpPr>
              <p:cNvPr id="974858" name="Group 10"/>
              <p:cNvGrpSpPr>
                <a:grpSpLocks/>
              </p:cNvGrpSpPr>
              <p:nvPr/>
            </p:nvGrpSpPr>
            <p:grpSpPr bwMode="auto">
              <a:xfrm>
                <a:off x="1336" y="1872"/>
                <a:ext cx="3224" cy="397"/>
                <a:chOff x="1336" y="2136"/>
                <a:chExt cx="3224" cy="397"/>
              </a:xfrm>
            </p:grpSpPr>
            <p:sp>
              <p:nvSpPr>
                <p:cNvPr id="974859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34"/>
                  <a:ext cx="21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796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2124" tIns="41061" rIns="82124" bIns="41061"/>
                <a:lstStyle/>
                <a:p>
                  <a:endParaRPr lang="en-US"/>
                </a:p>
              </p:txBody>
            </p:sp>
            <p:sp>
              <p:nvSpPr>
                <p:cNvPr id="974860" name="Line 12"/>
                <p:cNvSpPr>
                  <a:spLocks noChangeShapeType="1"/>
                </p:cNvSpPr>
                <p:nvPr/>
              </p:nvSpPr>
              <p:spPr bwMode="auto">
                <a:xfrm>
                  <a:off x="1680" y="2334"/>
                  <a:ext cx="664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796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2124" tIns="41061" rIns="82124" bIns="41061" anchor="ctr"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974861" name="Picture 13" descr="DSLA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" y="2142"/>
                  <a:ext cx="338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4862" name="Picture 14"/>
                <p:cNvPicPr>
                  <a:picLocks noChangeArrowheads="1"/>
                </p:cNvPicPr>
                <p:nvPr/>
              </p:nvPicPr>
              <p:blipFill>
                <a:blip r:embed="rId4" cstate="print">
                  <a:grayscl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4" y="2226"/>
                  <a:ext cx="368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74863" name="Picture 15"/>
                <p:cNvPicPr>
                  <a:picLocks noChangeArrowheads="1"/>
                </p:cNvPicPr>
                <p:nvPr/>
              </p:nvPicPr>
              <p:blipFill>
                <a:blip r:embed="rId5" cstate="print">
                  <a:grayscl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6" y="2136"/>
                  <a:ext cx="440" cy="3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74864" name="Picture 16"/>
                <p:cNvPicPr>
                  <a:picLocks noChangeArrowheads="1"/>
                </p:cNvPicPr>
                <p:nvPr/>
              </p:nvPicPr>
              <p:blipFill>
                <a:blip r:embed="rId4" cstate="print">
                  <a:grayscl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2" y="2226"/>
                  <a:ext cx="368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74865" name="Text Box 17"/>
              <p:cNvSpPr txBox="1">
                <a:spLocks noChangeArrowheads="1"/>
              </p:cNvSpPr>
              <p:nvPr/>
            </p:nvSpPr>
            <p:spPr bwMode="auto">
              <a:xfrm>
                <a:off x="2160" y="2260"/>
                <a:ext cx="48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124" tIns="41061" rIns="82124" bIns="41061">
                <a:spAutoFit/>
              </a:bodyPr>
              <a:lstStyle>
                <a:lvl1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 b="1"/>
                  <a:t>CPE</a:t>
                </a:r>
              </a:p>
            </p:txBody>
          </p:sp>
          <p:sp>
            <p:nvSpPr>
              <p:cNvPr id="974866" name="Text Box 18"/>
              <p:cNvSpPr txBox="1">
                <a:spLocks noChangeArrowheads="1"/>
              </p:cNvSpPr>
              <p:nvPr/>
            </p:nvSpPr>
            <p:spPr bwMode="auto">
              <a:xfrm>
                <a:off x="3216" y="2260"/>
                <a:ext cx="48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124" tIns="41061" rIns="82124" bIns="41061">
                <a:spAutoFit/>
              </a:bodyPr>
              <a:lstStyle>
                <a:lvl1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 b="1"/>
                  <a:t>DSLAM</a:t>
                </a:r>
              </a:p>
            </p:txBody>
          </p:sp>
          <p:sp>
            <p:nvSpPr>
              <p:cNvPr id="974867" name="Text Box 19"/>
              <p:cNvSpPr txBox="1">
                <a:spLocks noChangeArrowheads="1"/>
              </p:cNvSpPr>
              <p:nvPr/>
            </p:nvSpPr>
            <p:spPr bwMode="auto">
              <a:xfrm>
                <a:off x="4080" y="2208"/>
                <a:ext cx="672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2124" tIns="41061" rIns="82124" bIns="41061">
                <a:spAutoFit/>
              </a:bodyPr>
              <a:lstStyle>
                <a:lvl1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algn="l" defTabSz="814388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defTabSz="81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200" b="1"/>
                  <a:t>Aggregation Router</a:t>
                </a:r>
              </a:p>
            </p:txBody>
          </p:sp>
        </p:grpSp>
      </p:grpSp>
      <p:sp>
        <p:nvSpPr>
          <p:cNvPr id="974868" name="Rectangle 20"/>
          <p:cNvSpPr>
            <a:spLocks noGrp="1" noChangeArrowheads="1"/>
          </p:cNvSpPr>
          <p:nvPr>
            <p:ph type="title"/>
          </p:nvPr>
        </p:nvSpPr>
        <p:spPr>
          <a:xfrm>
            <a:off x="838200" y="258763"/>
            <a:ext cx="7924800" cy="960437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PPP over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ATM (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συνήθως σε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DSL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και καλωδιακά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modem)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974869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627938" cy="2286000"/>
          </a:xfrm>
        </p:spPr>
        <p:txBody>
          <a:bodyPr>
            <a:noAutofit/>
          </a:bodyPr>
          <a:lstStyle/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Λύση με δρομολόγηση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Τα πακέτα του χρήστη δρομολογούνται πάνω από το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ATM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Πλευρά Παρόχου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Στην πλευρά του παρόχου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l-GR" sz="1800" dirty="0">
                <a:latin typeface="Arial" pitchFamily="34" charset="0"/>
                <a:cs typeface="Arial" pitchFamily="34" charset="0"/>
              </a:rPr>
              <a:t>Το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DSLAM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τερματίζει τη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DSL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σύνδεση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l-GR" sz="1800" dirty="0">
                <a:latin typeface="Arial" pitchFamily="34" charset="0"/>
                <a:cs typeface="Arial" pitchFamily="34" charset="0"/>
              </a:rPr>
              <a:t>Δρομολογητής Συνάθροισης (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Aggregation router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) τερματίζει τη σύνοδο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PPP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Πλευρά Χρήστη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CPE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τερματίζει τη σύνδεση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DSL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τη σύνοδο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PPP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4870" name="Group 22"/>
          <p:cNvGraphicFramePr>
            <a:graphicFrameLocks noGrp="1"/>
          </p:cNvGraphicFramePr>
          <p:nvPr>
            <p:ph sz="quarter" idx="2"/>
          </p:nvPr>
        </p:nvGraphicFramePr>
        <p:xfrm>
          <a:off x="1600200" y="4495800"/>
          <a:ext cx="685800" cy="680706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802.3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5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4880" name="Group 32"/>
          <p:cNvGraphicFramePr>
            <a:graphicFrameLocks noGrp="1"/>
          </p:cNvGraphicFramePr>
          <p:nvPr>
            <p:ph sz="quarter" idx="3"/>
          </p:nvPr>
        </p:nvGraphicFramePr>
        <p:xfrm>
          <a:off x="2895600" y="4038600"/>
          <a:ext cx="1371600" cy="127929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6192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 row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802.3</a:t>
                      </a:r>
                    </a:p>
                  </a:txBody>
                  <a:tcPr marL="82296" marR="82296" marT="36576" marB="3657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PPP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1483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5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ADSL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4897" name="Group 49"/>
          <p:cNvGraphicFramePr>
            <a:graphicFrameLocks noGrp="1"/>
          </p:cNvGraphicFramePr>
          <p:nvPr/>
        </p:nvGraphicFramePr>
        <p:xfrm>
          <a:off x="4724400" y="4787900"/>
          <a:ext cx="1219200" cy="51171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ADSL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4908" name="Group 60"/>
          <p:cNvGraphicFramePr>
            <a:graphicFrameLocks noGrp="1"/>
          </p:cNvGraphicFramePr>
          <p:nvPr/>
        </p:nvGraphicFramePr>
        <p:xfrm>
          <a:off x="6400800" y="4051300"/>
          <a:ext cx="685800" cy="127929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PPP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1483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74922" name="Group 74"/>
          <p:cNvGrpSpPr>
            <a:grpSpLocks/>
          </p:cNvGrpSpPr>
          <p:nvPr/>
        </p:nvGrpSpPr>
        <p:grpSpPr bwMode="auto">
          <a:xfrm>
            <a:off x="3695700" y="3714750"/>
            <a:ext cx="3124200" cy="247650"/>
            <a:chOff x="2472" y="2652"/>
            <a:chExt cx="1968" cy="156"/>
          </a:xfrm>
        </p:grpSpPr>
        <p:sp>
          <p:nvSpPr>
            <p:cNvPr id="974923" name="Line 75"/>
            <p:cNvSpPr>
              <a:spLocks noChangeShapeType="1"/>
            </p:cNvSpPr>
            <p:nvPr/>
          </p:nvSpPr>
          <p:spPr bwMode="auto">
            <a:xfrm>
              <a:off x="2472" y="2736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974924" name="Text Box 76"/>
            <p:cNvSpPr txBox="1">
              <a:spLocks noChangeArrowheads="1"/>
            </p:cNvSpPr>
            <p:nvPr/>
          </p:nvSpPr>
          <p:spPr bwMode="auto">
            <a:xfrm>
              <a:off x="2976" y="2652"/>
              <a:ext cx="960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24" tIns="41061" rIns="82124" bIns="41061">
              <a:spAutoFit/>
            </a:bodyPr>
            <a:lstStyle>
              <a:lvl1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1483 over ATM</a:t>
              </a:r>
            </a:p>
          </p:txBody>
        </p:sp>
      </p:grpSp>
      <p:grpSp>
        <p:nvGrpSpPr>
          <p:cNvPr id="974925" name="Group 77"/>
          <p:cNvGrpSpPr>
            <a:grpSpLocks/>
          </p:cNvGrpSpPr>
          <p:nvPr/>
        </p:nvGrpSpPr>
        <p:grpSpPr bwMode="auto">
          <a:xfrm>
            <a:off x="2133600" y="3486150"/>
            <a:ext cx="4686300" cy="247650"/>
            <a:chOff x="1488" y="2400"/>
            <a:chExt cx="2952" cy="156"/>
          </a:xfrm>
        </p:grpSpPr>
        <p:sp>
          <p:nvSpPr>
            <p:cNvPr id="974926" name="Line 78"/>
            <p:cNvSpPr>
              <a:spLocks noChangeShapeType="1"/>
            </p:cNvSpPr>
            <p:nvPr/>
          </p:nvSpPr>
          <p:spPr bwMode="auto">
            <a:xfrm>
              <a:off x="1488" y="2496"/>
              <a:ext cx="29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24" tIns="41061" rIns="82124" bIns="41061"/>
            <a:lstStyle/>
            <a:p>
              <a:endParaRPr lang="en-US"/>
            </a:p>
          </p:txBody>
        </p:sp>
        <p:sp>
          <p:nvSpPr>
            <p:cNvPr id="974927" name="Text Box 79"/>
            <p:cNvSpPr txBox="1">
              <a:spLocks noChangeArrowheads="1"/>
            </p:cNvSpPr>
            <p:nvPr/>
          </p:nvSpPr>
          <p:spPr bwMode="auto">
            <a:xfrm>
              <a:off x="2844" y="2400"/>
              <a:ext cx="240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24" tIns="41061" rIns="82124" bIns="41061">
              <a:spAutoFit/>
            </a:bodyPr>
            <a:lstStyle>
              <a:lvl1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IP</a:t>
              </a:r>
            </a:p>
          </p:txBody>
        </p:sp>
      </p:grpSp>
      <p:pic>
        <p:nvPicPr>
          <p:cNvPr id="32" name="Εικόνα 5"/>
          <p:cNvPicPr/>
          <p:nvPr/>
        </p:nvPicPr>
        <p:blipFill>
          <a:blip r:embed="rId6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68196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solidFill>
                  <a:srgbClr val="5075BC"/>
                </a:solidFill>
                <a:latin typeface="Arial"/>
                <a:ea typeface="DejaVu Sans"/>
              </a:rPr>
              <a:t>Ο Εξοπλισμός </a:t>
            </a:r>
            <a:r>
              <a:rPr lang="de-AT" altLang="en-US" dirty="0">
                <a:solidFill>
                  <a:srgbClr val="5075BC"/>
                </a:solidFill>
                <a:latin typeface="Arial"/>
                <a:ea typeface="DejaVu Sans"/>
              </a:rPr>
              <a:t>ADSL</a:t>
            </a:r>
            <a:endParaRPr lang="en-US" dirty="0"/>
          </a:p>
        </p:txBody>
      </p:sp>
      <p:grpSp>
        <p:nvGrpSpPr>
          <p:cNvPr id="45" name="44 - Ομάδα"/>
          <p:cNvGrpSpPr/>
          <p:nvPr/>
        </p:nvGrpSpPr>
        <p:grpSpPr>
          <a:xfrm>
            <a:off x="381000" y="1642646"/>
            <a:ext cx="8458200" cy="3462754"/>
            <a:chOff x="381000" y="1642646"/>
            <a:chExt cx="8458200" cy="3462754"/>
          </a:xfrm>
        </p:grpSpPr>
        <p:sp>
          <p:nvSpPr>
            <p:cNvPr id="61" name="60 - TextBox"/>
            <p:cNvSpPr txBox="1"/>
            <p:nvPr/>
          </p:nvSpPr>
          <p:spPr>
            <a:xfrm>
              <a:off x="7620000" y="3547646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/>
                <a:t>Εξοπλισμός στον χρήστη</a:t>
              </a:r>
              <a:endParaRPr lang="el-GR" sz="1600" b="1" dirty="0"/>
            </a:p>
          </p:txBody>
        </p:sp>
        <p:grpSp>
          <p:nvGrpSpPr>
            <p:cNvPr id="43" name="42 - Ομάδα"/>
            <p:cNvGrpSpPr/>
            <p:nvPr/>
          </p:nvGrpSpPr>
          <p:grpSpPr>
            <a:xfrm>
              <a:off x="381000" y="1642646"/>
              <a:ext cx="7239000" cy="3462754"/>
              <a:chOff x="381000" y="1642646"/>
              <a:chExt cx="7239000" cy="3462754"/>
            </a:xfrm>
          </p:grpSpPr>
          <p:sp>
            <p:nvSpPr>
              <p:cNvPr id="58" name="57 - Ισοσκελές τρίγωνο"/>
              <p:cNvSpPr/>
              <p:nvPr/>
            </p:nvSpPr>
            <p:spPr>
              <a:xfrm>
                <a:off x="5486400" y="1642646"/>
                <a:ext cx="2133600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0" name="39 - Κύβος"/>
              <p:cNvSpPr/>
              <p:nvPr/>
            </p:nvSpPr>
            <p:spPr>
              <a:xfrm>
                <a:off x="4953000" y="2633246"/>
                <a:ext cx="2667000" cy="22098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3" name="12 - Ομάδα"/>
              <p:cNvGrpSpPr/>
              <p:nvPr/>
            </p:nvGrpSpPr>
            <p:grpSpPr>
              <a:xfrm>
                <a:off x="381000" y="2328446"/>
                <a:ext cx="3200400" cy="2590800"/>
                <a:chOff x="762000" y="2209800"/>
                <a:chExt cx="2590800" cy="2133600"/>
              </a:xfrm>
            </p:grpSpPr>
            <p:sp>
              <p:nvSpPr>
                <p:cNvPr id="6" name="5 - Κύβος"/>
                <p:cNvSpPr/>
                <p:nvPr/>
              </p:nvSpPr>
              <p:spPr>
                <a:xfrm>
                  <a:off x="762000" y="2209800"/>
                  <a:ext cx="2590800" cy="2133600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" name="6 - Κύβος"/>
                <p:cNvSpPr/>
                <p:nvPr/>
              </p:nvSpPr>
              <p:spPr>
                <a:xfrm>
                  <a:off x="1981200" y="3810000"/>
                  <a:ext cx="228600" cy="533400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" name="7 - Κύβος"/>
                <p:cNvSpPr/>
                <p:nvPr/>
              </p:nvSpPr>
              <p:spPr>
                <a:xfrm>
                  <a:off x="1524000" y="3810000"/>
                  <a:ext cx="228600" cy="533400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" name="8 - Κύβος"/>
                <p:cNvSpPr/>
                <p:nvPr/>
              </p:nvSpPr>
              <p:spPr>
                <a:xfrm>
                  <a:off x="1752600" y="3810000"/>
                  <a:ext cx="228600" cy="533400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" name="9 - Κύβος"/>
                <p:cNvSpPr/>
                <p:nvPr/>
              </p:nvSpPr>
              <p:spPr>
                <a:xfrm>
                  <a:off x="2209800" y="3810000"/>
                  <a:ext cx="228600" cy="533400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" name="10 - Κύβος"/>
                <p:cNvSpPr/>
                <p:nvPr/>
              </p:nvSpPr>
              <p:spPr>
                <a:xfrm>
                  <a:off x="1066800" y="3810000"/>
                  <a:ext cx="228600" cy="533400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" name="11 - Κύβος"/>
                <p:cNvSpPr/>
                <p:nvPr/>
              </p:nvSpPr>
              <p:spPr>
                <a:xfrm>
                  <a:off x="1295400" y="3810000"/>
                  <a:ext cx="228600" cy="533400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" name="4 - TextBox"/>
                <p:cNvSpPr txBox="1"/>
                <p:nvPr/>
              </p:nvSpPr>
              <p:spPr>
                <a:xfrm>
                  <a:off x="1066800" y="3352800"/>
                  <a:ext cx="1219200" cy="3041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DSLAMs</a:t>
                  </a:r>
                  <a:endParaRPr lang="el-GR" b="1" dirty="0"/>
                </a:p>
              </p:txBody>
            </p:sp>
          </p:grpSp>
          <p:cxnSp>
            <p:nvCxnSpPr>
              <p:cNvPr id="15" name="14 - Ευθεία γραμμή σύνδεσης"/>
              <p:cNvCxnSpPr>
                <a:stCxn id="10" idx="5"/>
                <a:endCxn id="16" idx="2"/>
              </p:cNvCxnSpPr>
              <p:nvPr/>
            </p:nvCxnSpPr>
            <p:spPr>
              <a:xfrm>
                <a:off x="2451847" y="4560098"/>
                <a:ext cx="2882153" cy="448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15 - Κύβος"/>
              <p:cNvSpPr/>
              <p:nvPr/>
            </p:nvSpPr>
            <p:spPr>
              <a:xfrm>
                <a:off x="5334000" y="4462046"/>
                <a:ext cx="457200" cy="228600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7650" name="Picture 2" descr="C:\Users\INFO COMPUTERS\AppData\Local\Microsoft\Windows\Temporary Internet Files\Content.IE5\EYZEAK9P\red-phone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05400" y="3810000"/>
                <a:ext cx="688118" cy="381000"/>
              </a:xfrm>
              <a:prstGeom prst="rect">
                <a:avLst/>
              </a:prstGeom>
              <a:noFill/>
            </p:spPr>
          </p:pic>
          <p:sp>
            <p:nvSpPr>
              <p:cNvPr id="36" name="35 - TextBox"/>
              <p:cNvSpPr txBox="1"/>
              <p:nvPr/>
            </p:nvSpPr>
            <p:spPr>
              <a:xfrm>
                <a:off x="1219200" y="194744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Αστικό Κέντρο</a:t>
                </a:r>
                <a:endParaRPr lang="el-GR" b="1" dirty="0"/>
              </a:p>
            </p:txBody>
          </p:sp>
          <p:sp>
            <p:nvSpPr>
              <p:cNvPr id="37" name="36 - TextBox"/>
              <p:cNvSpPr txBox="1"/>
              <p:nvPr/>
            </p:nvSpPr>
            <p:spPr>
              <a:xfrm>
                <a:off x="3352800" y="3891915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Τηλεφωνικές Γραμμές</a:t>
                </a:r>
                <a:endParaRPr lang="el-GR" b="1" dirty="0"/>
              </a:p>
            </p:txBody>
          </p:sp>
          <p:sp>
            <p:nvSpPr>
              <p:cNvPr id="38" name="37 - TextBox"/>
              <p:cNvSpPr txBox="1"/>
              <p:nvPr/>
            </p:nvSpPr>
            <p:spPr>
              <a:xfrm>
                <a:off x="4876800" y="4766846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ADSL Modem</a:t>
                </a:r>
                <a:endParaRPr lang="el-GR" sz="1600" b="1" dirty="0"/>
              </a:p>
            </p:txBody>
          </p:sp>
          <p:cxnSp>
            <p:nvCxnSpPr>
              <p:cNvPr id="44" name="43 - Γωνιακή σύνδεση"/>
              <p:cNvCxnSpPr>
                <a:stCxn id="16" idx="0"/>
                <a:endCxn id="27650" idx="2"/>
              </p:cNvCxnSpPr>
              <p:nvPr/>
            </p:nvCxnSpPr>
            <p:spPr>
              <a:xfrm rot="16200000" flipV="1">
                <a:off x="5384794" y="4255665"/>
                <a:ext cx="271046" cy="14171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- Γωνιακή σύνδεση"/>
              <p:cNvCxnSpPr>
                <a:stCxn id="16" idx="4"/>
              </p:cNvCxnSpPr>
              <p:nvPr/>
            </p:nvCxnSpPr>
            <p:spPr>
              <a:xfrm flipV="1">
                <a:off x="5734050" y="3814346"/>
                <a:ext cx="438150" cy="79057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658" name="Picture 10" descr="C:\Users\INFO COMPUTERS\AppData\Local\Microsoft\Windows\Temporary Internet Files\Content.IE5\5Q49984H\panasonic-3d[1]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33290" y="4114800"/>
                <a:ext cx="777110" cy="609600"/>
              </a:xfrm>
              <a:prstGeom prst="rect">
                <a:avLst/>
              </a:prstGeom>
              <a:noFill/>
            </p:spPr>
          </p:pic>
          <p:cxnSp>
            <p:nvCxnSpPr>
              <p:cNvPr id="55" name="54 - Γωνιακή σύνδεση"/>
              <p:cNvCxnSpPr>
                <a:endCxn id="41" idx="0"/>
              </p:cNvCxnSpPr>
              <p:nvPr/>
            </p:nvCxnSpPr>
            <p:spPr>
              <a:xfrm>
                <a:off x="5734050" y="4528722"/>
                <a:ext cx="449792" cy="119478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56 - Ισοσκελές τρίγωνο"/>
              <p:cNvSpPr/>
              <p:nvPr/>
            </p:nvSpPr>
            <p:spPr>
              <a:xfrm>
                <a:off x="4953000" y="2176046"/>
                <a:ext cx="2209800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58 - Ορθογώνιο"/>
              <p:cNvSpPr/>
              <p:nvPr/>
            </p:nvSpPr>
            <p:spPr>
              <a:xfrm rot="18602442">
                <a:off x="6468558" y="1666319"/>
                <a:ext cx="739948" cy="14635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59 - Ορθογώνιο"/>
              <p:cNvSpPr/>
              <p:nvPr/>
            </p:nvSpPr>
            <p:spPr>
              <a:xfrm rot="13560045">
                <a:off x="5690689" y="1389065"/>
                <a:ext cx="45719" cy="20784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2" name="61 - TextBox"/>
              <p:cNvSpPr txBox="1"/>
              <p:nvPr/>
            </p:nvSpPr>
            <p:spPr>
              <a:xfrm>
                <a:off x="4953000" y="2785646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Οικιακός Χρήστης</a:t>
                </a:r>
                <a:endParaRPr lang="el-GR" b="1" dirty="0"/>
              </a:p>
            </p:txBody>
          </p:sp>
          <p:pic>
            <p:nvPicPr>
              <p:cNvPr id="7176" name="Picture 8" descr="C:\Users\INFO COMPUTERS\AppData\Local\Microsoft\Windows\Temporary Internet Files\Content.IE5\14KDIG1C\Laptop_icon.svg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9800" y="3276600"/>
                <a:ext cx="914400" cy="731520"/>
              </a:xfrm>
              <a:prstGeom prst="rect">
                <a:avLst/>
              </a:prstGeom>
              <a:noFill/>
            </p:spPr>
          </p:pic>
          <p:pic>
            <p:nvPicPr>
              <p:cNvPr id="41" name="Picture 171" descr="C:\Users\INFO COMPUTERS\AppData\Local\Microsoft\Windows\Temporary Internet Files\Content.IE5\14KDIG1C\blobbox2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9800" y="4648200"/>
                <a:ext cx="328084" cy="1524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="" xmlns:p14="http://schemas.microsoft.com/office/powerpoint/2010/main" val="2551132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90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Αποκατάσταση Συνόδου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PPP </a:t>
            </a:r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με το </a:t>
            </a:r>
            <a:r>
              <a:rPr lang="en-US" altLang="en-US" sz="4000" dirty="0" err="1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PPPoA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9769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55638" y="4648200"/>
            <a:ext cx="7940675" cy="190500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CPE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λαμβάνει μία διεύθυνση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μέσω του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IPCP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όπως στο μοντέλο με κλήσεις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(Dial-up)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5801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999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 Γενικό Μοντέλο Αναφοράς του </a:t>
            </a:r>
            <a:r>
              <a:rPr lang="en-US" sz="32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VDSL (</a:t>
            </a:r>
            <a:r>
              <a:rPr lang="fi-FI" sz="32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ETSI TS 101 270-1 </a:t>
            </a:r>
            <a:r>
              <a:rPr lang="fi-FI" sz="32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V1.2.1</a:t>
            </a:r>
            <a:r>
              <a:rPr lang="fi-FI" sz="32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) </a:t>
            </a:r>
            <a:endParaRPr lang="en-US" sz="32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3562"/>
            <a:ext cx="8212171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18747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Μεταφορά Πακέτων </a:t>
            </a:r>
            <a:r>
              <a:rPr lang="el-GR" sz="32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του </a:t>
            </a:r>
            <a:r>
              <a:rPr lang="en-US" sz="32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VDSL </a:t>
            </a:r>
            <a:r>
              <a:rPr lang="el-GR" sz="32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σύμφωνα </a:t>
            </a:r>
            <a:r>
              <a:rPr lang="el-GR" sz="32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με την </a:t>
            </a:r>
            <a:r>
              <a:rPr lang="en-US" sz="32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Η ενθυλάκωση, ευθυγράμμιση πλαισίων και η παρακολούθηση λαθών γίνεται με </a:t>
            </a:r>
            <a:r>
              <a:rPr lang="en-US" sz="2400" dirty="0" smtClean="0"/>
              <a:t>HDLC. </a:t>
            </a:r>
            <a:r>
              <a:rPr lang="el-GR" sz="2400" dirty="0" smtClean="0"/>
              <a:t>Κάθε πακέτο ενθυλακώνεται σε ένα ξεχωριστό πλαίσιο </a:t>
            </a:r>
            <a:r>
              <a:rPr lang="en-US" sz="2400" dirty="0" smtClean="0"/>
              <a:t>HDLC.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59" y="2670219"/>
            <a:ext cx="65913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58472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dirty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Μάσκες της Φασματικής Πυκνότητας Ισχύος (</a:t>
            </a:r>
            <a:r>
              <a:rPr lang="en-US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PSD</a:t>
            </a:r>
            <a:r>
              <a:rPr lang="el-GR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) του </a:t>
            </a:r>
            <a:r>
              <a:rPr lang="en-US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VDSL</a:t>
            </a:r>
            <a:r>
              <a:rPr lang="el-GR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 (</a:t>
            </a:r>
            <a:r>
              <a:rPr lang="fi-FI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ETSI </a:t>
            </a:r>
            <a:r>
              <a:rPr lang="fi-FI" sz="2700" dirty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TS</a:t>
            </a:r>
            <a:r>
              <a:rPr lang="el-GR" sz="2700" dirty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fi-FI" sz="2700" dirty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101 270-1 </a:t>
            </a:r>
            <a:r>
              <a:rPr lang="fi-FI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V1.2.1</a:t>
            </a:r>
            <a:r>
              <a:rPr lang="el-GR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)</a:t>
            </a:r>
            <a:r>
              <a:rPr lang="fi-FI" sz="2700" dirty="0" smtClean="0">
                <a:solidFill>
                  <a:srgbClr val="4F81BD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057400"/>
            <a:ext cx="61055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7368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Ένα Παράδειγμα Κατανομής Συχνοτήτων στο </a:t>
            </a:r>
            <a:r>
              <a:rPr lang="en-US" alt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VDSL</a:t>
            </a:r>
            <a:endParaRPr lang="en-US" alt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5 - Γράφημα"/>
          <p:cNvGraphicFramePr/>
          <p:nvPr/>
        </p:nvGraphicFramePr>
        <p:xfrm>
          <a:off x="1371600" y="1676400"/>
          <a:ext cx="6877051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011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Οι συχνοτικές ζώνες που καταλαμβάνουν </a:t>
            </a:r>
            <a:r>
              <a:rPr lang="el-GR" sz="32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συγκριτικά τα </a:t>
            </a:r>
            <a:r>
              <a:rPr lang="en-US" sz="3200" dirty="0" err="1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xDSL</a:t>
            </a:r>
            <a:endParaRPr lang="en-US" sz="32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28674" name="Picture 2" descr="C:\Users\Elina\Pictures\l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096294"/>
            <a:ext cx="7343775" cy="353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1157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Τέλος Ενότητας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>
                <a:solidFill>
                  <a:srgbClr val="4F81BD"/>
                </a:solidFill>
                <a:latin typeface="Arial"/>
                <a:ea typeface="DejaVu Sans"/>
              </a:rPr>
              <a:t>Χρηματοδότηση</a:t>
            </a:r>
            <a:endParaRPr dirty="0"/>
          </a:p>
        </p:txBody>
      </p:sp>
      <p:sp>
        <p:nvSpPr>
          <p:cNvPr id="503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παρόν εκπαιδευτικό υλικό έχει αναπτυχθεί στo πλαίσιo του εκπαιδευτικού έργου του διδάσκοντα.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έργο «</a:t>
            </a:r>
            <a:r>
              <a:rPr lang="el-GR" sz="2000" b="1" strike="noStrike">
                <a:solidFill>
                  <a:srgbClr val="000000"/>
                </a:solidFill>
                <a:latin typeface="Arial"/>
                <a:ea typeface="DejaVu Sans"/>
              </a:rPr>
              <a:t>Ανοικτά Ακαδημαϊκά Μαθήματα στο Πανεπιστήμιο Πατρών</a:t>
            </a: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» έχει χρηματοδοτήσει μόνο την αναδιαμόρφωση του εκπαιδευτικού υλικού.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/>
          </a:p>
        </p:txBody>
      </p:sp>
      <p:pic>
        <p:nvPicPr>
          <p:cNvPr id="504" name="Picture 6"/>
          <p:cNvPicPr/>
          <p:nvPr/>
        </p:nvPicPr>
        <p:blipFill>
          <a:blip r:embed="rId3" cstate="print"/>
          <a:stretch/>
        </p:blipFill>
        <p:spPr>
          <a:xfrm>
            <a:off x="1619640" y="4653000"/>
            <a:ext cx="5501160" cy="1386360"/>
          </a:xfrm>
          <a:prstGeom prst="rect">
            <a:avLst/>
          </a:prstGeom>
          <a:ln>
            <a:noFill/>
          </a:ln>
        </p:spPr>
      </p:pic>
      <p:sp>
        <p:nvSpPr>
          <p:cNvPr id="505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7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Σημειώματα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Σημείωμα Ιστορικού Εκδόσεων Έργου</a:t>
            </a: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234360" y="1556640"/>
            <a:ext cx="85860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Το παρόν έργο αποτελεί την έκδοση </a:t>
            </a:r>
            <a:r>
              <a:rPr lang="el-GR" sz="2000" strike="noStrike" dirty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dirty="0"/>
          </a:p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Έχουν προηγηθεί οι κάτωθι εκδόσεις: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Έκδοση </a:t>
            </a:r>
            <a:r>
              <a:rPr lang="el-GR" sz="2000" strike="noStrike" dirty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διαθέσιμη </a:t>
            </a:r>
            <a:r>
              <a:rPr lang="el-GR" sz="2000" u="sng" strike="noStrike" dirty="0">
                <a:solidFill>
                  <a:srgbClr val="0000FF"/>
                </a:solidFill>
                <a:latin typeface="Arial"/>
                <a:ea typeface="DejaVu Sans"/>
                <a:hlinkClick r:id="rId3"/>
              </a:rPr>
              <a:t>εδώ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dirty="0"/>
          </a:p>
        </p:txBody>
      </p:sp>
      <p:sp>
        <p:nvSpPr>
          <p:cNvPr id="511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3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Rectangle 62"/>
          <p:cNvSpPr>
            <a:spLocks noChangeArrowheads="1"/>
          </p:cNvSpPr>
          <p:nvPr/>
        </p:nvSpPr>
        <p:spPr bwMode="auto">
          <a:xfrm>
            <a:off x="1362075" y="5775325"/>
            <a:ext cx="965009" cy="63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788" tIns="39688" rIns="77788" bIns="39688">
            <a:spAutoFit/>
          </a:bodyPr>
          <a:lstStyle/>
          <a:p>
            <a:pPr defTabSz="558800" eaLnBrk="0" hangingPunct="0"/>
            <a:r>
              <a:rPr lang="de-AT" altLang="en-US" sz="1800" b="1" dirty="0" smtClean="0">
                <a:latin typeface="Arial" pitchFamily="34" charset="0"/>
                <a:cs typeface="Arial" pitchFamily="34" charset="0"/>
              </a:rPr>
              <a:t>Modem</a:t>
            </a:r>
            <a:endParaRPr lang="el-GR" altLang="en-US" sz="1800" b="1" dirty="0" smtClean="0">
              <a:latin typeface="Arial" pitchFamily="34" charset="0"/>
              <a:cs typeface="Arial" pitchFamily="34" charset="0"/>
            </a:endParaRPr>
          </a:p>
          <a:p>
            <a:pPr defTabSz="558800" eaLnBrk="0" hangingPunct="0"/>
            <a:r>
              <a:rPr lang="el-GR" altLang="en-US" b="1" dirty="0" smtClean="0">
                <a:latin typeface="Arial" pitchFamily="34" charset="0"/>
                <a:cs typeface="Arial" pitchFamily="34" charset="0"/>
              </a:rPr>
              <a:t>Φωνής</a:t>
            </a:r>
            <a:endParaRPr lang="de-AT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64" name="Rectangle 7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Εξέλιξη της </a:t>
            </a:r>
            <a:r>
              <a:rPr lang="el-GR" altLang="en-US" dirty="0" err="1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Ευρυζωνικής</a:t>
            </a: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Πρόσβασης</a:t>
            </a:r>
            <a:endParaRPr lang="de-AT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7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3301" name="Picture 229" descr="C:\Users\INFO COMPUTERS\AppData\Local\Microsoft\Windows\Temporary Internet Files\Content.IE5\WNER3RPW\rocket-146104_640[1]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 rot="3750616">
            <a:off x="7325511" y="1560672"/>
            <a:ext cx="1013539" cy="2027078"/>
          </a:xfrm>
          <a:prstGeom prst="rect">
            <a:avLst/>
          </a:prstGeom>
          <a:noFill/>
        </p:spPr>
      </p:pic>
      <p:grpSp>
        <p:nvGrpSpPr>
          <p:cNvPr id="83" name="82 - Ομάδα"/>
          <p:cNvGrpSpPr/>
          <p:nvPr/>
        </p:nvGrpSpPr>
        <p:grpSpPr>
          <a:xfrm>
            <a:off x="968375" y="1906588"/>
            <a:ext cx="7870825" cy="4056062"/>
            <a:chOff x="968375" y="1906588"/>
            <a:chExt cx="7870825" cy="4056062"/>
          </a:xfrm>
        </p:grpSpPr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 flipH="1">
              <a:off x="968375" y="2009775"/>
              <a:ext cx="7340600" cy="3333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Rectangle 63"/>
            <p:cNvSpPr>
              <a:spLocks noChangeArrowheads="1"/>
            </p:cNvSpPr>
            <p:nvPr/>
          </p:nvSpPr>
          <p:spPr bwMode="auto">
            <a:xfrm>
              <a:off x="3087688" y="5383213"/>
              <a:ext cx="874712" cy="35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7788" tIns="39688" rIns="77788" bIns="39688">
              <a:spAutoFit/>
            </a:bodyPr>
            <a:lstStyle/>
            <a:p>
              <a:pPr defTabSz="558800" eaLnBrk="0" hangingPunct="0">
                <a:spcBef>
                  <a:spcPct val="50000"/>
                </a:spcBef>
              </a:pPr>
              <a:r>
                <a:rPr lang="de-AT" altLang="en-US" sz="1800" b="1" dirty="0">
                  <a:latin typeface="Arial" pitchFamily="34" charset="0"/>
                  <a:cs typeface="Arial" pitchFamily="34" charset="0"/>
                </a:rPr>
                <a:t>ISDN</a:t>
              </a:r>
            </a:p>
          </p:txBody>
        </p:sp>
        <p:sp>
          <p:nvSpPr>
            <p:cNvPr id="12352" name="Rectangle 64"/>
            <p:cNvSpPr>
              <a:spLocks noChangeArrowheads="1"/>
            </p:cNvSpPr>
            <p:nvPr/>
          </p:nvSpPr>
          <p:spPr bwMode="auto">
            <a:xfrm>
              <a:off x="4287838" y="4757738"/>
              <a:ext cx="898525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defTabSz="558800" eaLnBrk="0" hangingPunct="0">
                <a:spcBef>
                  <a:spcPct val="50000"/>
                </a:spcBef>
              </a:pPr>
              <a:r>
                <a:rPr lang="de-AT" altLang="en-US" sz="1800" b="1" dirty="0">
                  <a:latin typeface="Arial" pitchFamily="34" charset="0"/>
                  <a:cs typeface="Arial" pitchFamily="34" charset="0"/>
                </a:rPr>
                <a:t>ADSL</a:t>
              </a:r>
            </a:p>
          </p:txBody>
        </p:sp>
        <p:sp>
          <p:nvSpPr>
            <p:cNvPr id="12353" name="Rectangle 65"/>
            <p:cNvSpPr>
              <a:spLocks noChangeArrowheads="1"/>
            </p:cNvSpPr>
            <p:nvPr/>
          </p:nvSpPr>
          <p:spPr bwMode="auto">
            <a:xfrm>
              <a:off x="7889875" y="2817813"/>
              <a:ext cx="949325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7788" tIns="39688" rIns="77788" bIns="39688">
              <a:spAutoFit/>
            </a:bodyPr>
            <a:lstStyle/>
            <a:p>
              <a:pPr defTabSz="558800" eaLnBrk="0" hangingPunct="0">
                <a:spcBef>
                  <a:spcPct val="50000"/>
                </a:spcBef>
              </a:pPr>
              <a:r>
                <a:rPr lang="de-AT" altLang="en-US" sz="1800" b="1"/>
                <a:t>FTTH</a:t>
              </a:r>
            </a:p>
          </p:txBody>
        </p:sp>
        <p:sp>
          <p:nvSpPr>
            <p:cNvPr id="12356" name="Rectangle 68"/>
            <p:cNvSpPr>
              <a:spLocks noChangeArrowheads="1"/>
            </p:cNvSpPr>
            <p:nvPr/>
          </p:nvSpPr>
          <p:spPr bwMode="auto">
            <a:xfrm>
              <a:off x="6511925" y="3821113"/>
              <a:ext cx="1388202" cy="911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788" tIns="39688" rIns="77788" bIns="39688">
              <a:spAutoFit/>
            </a:bodyPr>
            <a:lstStyle/>
            <a:p>
              <a:pPr defTabSz="558800" eaLnBrk="0" hangingPunct="0"/>
              <a:r>
                <a:rPr lang="de-AT" altLang="en-US" sz="1800" b="1">
                  <a:latin typeface="Arial" pitchFamily="34" charset="0"/>
                  <a:cs typeface="Arial" pitchFamily="34" charset="0"/>
                </a:rPr>
                <a:t>FTTx,  </a:t>
              </a:r>
              <a:br>
                <a:rPr lang="de-AT" altLang="en-US" sz="1800" b="1">
                  <a:latin typeface="Arial" pitchFamily="34" charset="0"/>
                  <a:cs typeface="Arial" pitchFamily="34" charset="0"/>
                </a:rPr>
              </a:br>
              <a:r>
                <a:rPr lang="de-AT" altLang="en-US" sz="1800" b="1">
                  <a:latin typeface="Arial" pitchFamily="34" charset="0"/>
                  <a:cs typeface="Arial" pitchFamily="34" charset="0"/>
                </a:rPr>
                <a:t>VDSL2,</a:t>
              </a:r>
            </a:p>
            <a:p>
              <a:pPr defTabSz="558800" eaLnBrk="0" hangingPunct="0"/>
              <a:r>
                <a:rPr lang="en-US" altLang="en-US" sz="1800" b="1">
                  <a:latin typeface="Arial" pitchFamily="34" charset="0"/>
                  <a:cs typeface="Arial" pitchFamily="34" charset="0"/>
                </a:rPr>
                <a:t>ADSL2plus</a:t>
              </a:r>
              <a:endParaRPr lang="de-AT" altLang="en-US" sz="1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9" name="Rectangle 71"/>
            <p:cNvSpPr>
              <a:spLocks noChangeArrowheads="1"/>
            </p:cNvSpPr>
            <p:nvPr/>
          </p:nvSpPr>
          <p:spPr bwMode="auto">
            <a:xfrm>
              <a:off x="2862263" y="3521075"/>
              <a:ext cx="989374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l-GR" altLang="en-US" sz="1800" b="1" dirty="0" smtClean="0">
                  <a:latin typeface="Arial" pitchFamily="34" charset="0"/>
                  <a:cs typeface="Arial" pitchFamily="34" charset="0"/>
                </a:rPr>
                <a:t>Χαλκός</a:t>
              </a:r>
              <a:endParaRPr lang="de-AT" alt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60" name="Rectangle 72"/>
            <p:cNvSpPr>
              <a:spLocks noChangeArrowheads="1"/>
            </p:cNvSpPr>
            <p:nvPr/>
          </p:nvSpPr>
          <p:spPr bwMode="auto">
            <a:xfrm>
              <a:off x="3887788" y="2439988"/>
              <a:ext cx="2353530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de-AT" altLang="en-US" sz="1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altLang="en-US" sz="1800" b="1" dirty="0" smtClean="0">
                  <a:latin typeface="Arial" pitchFamily="34" charset="0"/>
                  <a:cs typeface="Arial" pitchFamily="34" charset="0"/>
                </a:rPr>
                <a:t>Οπτική Ίνα</a:t>
              </a:r>
              <a:r>
                <a:rPr lang="de-AT" altLang="en-US" sz="1800" b="1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el-GR" altLang="en-US" sz="1800" b="1" dirty="0" smtClean="0">
                  <a:latin typeface="Arial" pitchFamily="34" charset="0"/>
                  <a:cs typeface="Arial" pitchFamily="34" charset="0"/>
                </a:rPr>
                <a:t>Χαλκός</a:t>
              </a:r>
              <a:endParaRPr lang="de-AT" alt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6402388" y="1906588"/>
              <a:ext cx="1418659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l-GR" altLang="en-US" sz="1800" b="1" dirty="0" smtClean="0">
                  <a:latin typeface="Arial" pitchFamily="34" charset="0"/>
                  <a:cs typeface="Arial" pitchFamily="34" charset="0"/>
                </a:rPr>
                <a:t>Οπτική Ίνα</a:t>
              </a:r>
              <a:endParaRPr lang="de-AT" alt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98" name="Picture 226" descr="C:\Users\INFO COMPUTERS\AppData\Local\Microsoft\Windows\Temporary Internet Files\Content.IE5\5Q49984H\car-40241_640[1]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5562600" y="3200400"/>
              <a:ext cx="1319515" cy="814388"/>
            </a:xfrm>
            <a:prstGeom prst="rect">
              <a:avLst/>
            </a:prstGeom>
            <a:noFill/>
          </p:spPr>
        </p:pic>
        <p:pic>
          <p:nvPicPr>
            <p:cNvPr id="3302" name="Picture 230" descr="C:\Users\INFO COMPUTERS\AppData\Local\Microsoft\Windows\Temporary Internet Files\Content.IE5\0O7KG7R3\magna-glacier-point[1].jp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2895600" y="4495800"/>
              <a:ext cx="990600" cy="990600"/>
            </a:xfrm>
            <a:prstGeom prst="rect">
              <a:avLst/>
            </a:prstGeom>
            <a:noFill/>
          </p:spPr>
        </p:pic>
        <p:pic>
          <p:nvPicPr>
            <p:cNvPr id="3304" name="Picture 232" descr="C:\Users\INFO COMPUTERS\AppData\Local\Microsoft\Windows\Temporary Internet Files\Content.IE5\WNER3RPW\cute_snail_by_gniyuhs-d4lvbji[1]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1295400" y="4953000"/>
              <a:ext cx="1009650" cy="1009650"/>
            </a:xfrm>
            <a:prstGeom prst="rect">
              <a:avLst/>
            </a:prstGeom>
            <a:noFill/>
          </p:spPr>
        </p:pic>
        <p:pic>
          <p:nvPicPr>
            <p:cNvPr id="3305" name="Picture 233" descr="C:\Users\INFO COMPUTERS\AppData\Local\Microsoft\Windows\Temporary Internet Files\Content.IE5\EYZEAK9P\caterpiller[1].jpg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auto">
            <a:xfrm>
              <a:off x="4267200" y="3930523"/>
              <a:ext cx="1181100" cy="8700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158563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>
                <a:solidFill>
                  <a:srgbClr val="4F81BD"/>
                </a:solidFill>
                <a:latin typeface="Arial"/>
                <a:ea typeface="DejaVu Sans"/>
              </a:rPr>
              <a:t>Σημείωμα Αναφοράς</a:t>
            </a:r>
            <a:endParaRPr dirty="0"/>
          </a:p>
        </p:txBody>
      </p:sp>
      <p:sp>
        <p:nvSpPr>
          <p:cNvPr id="515" name="TextShape 2"/>
          <p:cNvSpPr txBox="1"/>
          <p:nvPr/>
        </p:nvSpPr>
        <p:spPr>
          <a:xfrm>
            <a:off x="4640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000" strike="noStrike" dirty="0" err="1" smtClean="0">
                <a:solidFill>
                  <a:srgbClr val="000000"/>
                </a:solidFill>
                <a:latin typeface="Arial"/>
                <a:ea typeface="DejaVu Sans"/>
              </a:rPr>
              <a:t>Copyright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Πανεπιστήμιον Πατρών,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Βασίλης Στυλιανάκης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«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Επικοινωνίες Πρόσβασης.</a:t>
            </a:r>
            <a:r>
              <a:rPr lang="en-US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ea typeface="DejaVu Sans"/>
              </a:rPr>
              <a:t>Ενσύρματη Ευρυζωνική Πρόσβαση-Η </a:t>
            </a:r>
            <a:r>
              <a:rPr lang="el-GR" sz="2000" dirty="0" err="1" smtClean="0">
                <a:solidFill>
                  <a:srgbClr val="FF0000"/>
                </a:solidFill>
                <a:latin typeface="Arial"/>
                <a:ea typeface="DejaVu Sans"/>
              </a:rPr>
              <a:t>xDSL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ea typeface="DejaVu Sans"/>
              </a:rPr>
              <a:t> Τεχνολογία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». Έκδοση: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Πάτρα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2014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Διαθέσιμο από τη δικτυακή διεύθυνση: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https://eclass.upatras.gr/modules/document/document.php?course=EE901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516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7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8" name="Εικόνα 5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457200" y="-162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Σημείωμα Αδειοδότησης</a:t>
            </a:r>
            <a:endParaRPr/>
          </a:p>
        </p:txBody>
      </p:sp>
      <p:sp>
        <p:nvSpPr>
          <p:cNvPr id="520" name="TextShape 2"/>
          <p:cNvSpPr txBox="1"/>
          <p:nvPr/>
        </p:nvSpPr>
        <p:spPr>
          <a:xfrm>
            <a:off x="107640" y="764640"/>
            <a:ext cx="8928720" cy="143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παρόν εκπαιδευτικό υλικό υπόκειται σε άδειες χρήσης Creative Commons.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/>
          </a:p>
        </p:txBody>
      </p:sp>
      <p:sp>
        <p:nvSpPr>
          <p:cNvPr id="521" name="CustomShape 3"/>
          <p:cNvSpPr/>
          <p:nvPr/>
        </p:nvSpPr>
        <p:spPr>
          <a:xfrm>
            <a:off x="93960" y="3902040"/>
            <a:ext cx="90360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Arial"/>
                <a:ea typeface="DejaVu Sans"/>
              </a:rPr>
              <a:t>[1] http://creativecommons.org/licenses/by/4.0/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22" name="CustomShape 4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3" name="CustomShape 5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4" name="Picture 8"/>
          <p:cNvPicPr/>
          <p:nvPr/>
        </p:nvPicPr>
        <p:blipFill>
          <a:blip r:embed="rId3" cstate="print"/>
          <a:stretch/>
        </p:blipFill>
        <p:spPr>
          <a:xfrm>
            <a:off x="3429000" y="2421000"/>
            <a:ext cx="2239200" cy="874800"/>
          </a:xfrm>
          <a:prstGeom prst="rect">
            <a:avLst/>
          </a:prstGeom>
          <a:ln>
            <a:noFill/>
          </a:ln>
        </p:spPr>
      </p:pic>
      <p:pic>
        <p:nvPicPr>
          <p:cNvPr id="525" name="Picture 9"/>
          <p:cNvPicPr/>
          <p:nvPr/>
        </p:nvPicPr>
        <p:blipFill>
          <a:blip r:embed="rId4" cstate="print"/>
          <a:stretch/>
        </p:blipFill>
        <p:spPr>
          <a:xfrm>
            <a:off x="1619640" y="4653000"/>
            <a:ext cx="5501160" cy="1386360"/>
          </a:xfrm>
          <a:prstGeom prst="rect">
            <a:avLst/>
          </a:prstGeom>
          <a:ln>
            <a:noFill/>
          </a:ln>
        </p:spPr>
      </p:pic>
      <p:pic>
        <p:nvPicPr>
          <p:cNvPr id="526" name="Εικόνα 5"/>
          <p:cNvPicPr/>
          <p:nvPr/>
        </p:nvPicPr>
        <p:blipFill>
          <a:blip r:embed="rId5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Διατήρηση Σημειωμάτων</a:t>
            </a:r>
            <a:endParaRPr/>
          </a:p>
        </p:txBody>
      </p:sp>
      <p:sp>
        <p:nvSpPr>
          <p:cNvPr id="528" name="TextShape 2"/>
          <p:cNvSpPr txBox="1"/>
          <p:nvPr/>
        </p:nvSpPr>
        <p:spPr>
          <a:xfrm>
            <a:off x="4640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Arial"/>
                <a:ea typeface="DejaVu Sans"/>
              </a:rPr>
              <a:t>Οποιαδήποτε αναπαραγωγή ή διασκευή του υλικού θα πρέπει να συμπεριλαμβάνει: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Αναφοράς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Αδειοδότησης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τη δήλωση Διατήρησης Σημειωμάτων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Χρήσης Έργων Τρίτων (εφόσον υπάρχει)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Arial"/>
                <a:ea typeface="DejaVu Sans"/>
              </a:rPr>
              <a:t>μαζί με τους συνοδευόμενους υπερσυνδέσμους.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29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1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4F81BD"/>
                </a:solidFill>
                <a:latin typeface="Arial"/>
                <a:ea typeface="DejaVu Sans"/>
              </a:rPr>
              <a:t>Σημείωμα Χρήσης Έργων Τρίτων</a:t>
            </a:r>
            <a:endParaRPr dirty="0"/>
          </a:p>
        </p:txBody>
      </p:sp>
      <p:sp>
        <p:nvSpPr>
          <p:cNvPr id="528" name="TextShape 2"/>
          <p:cNvSpPr txBox="1"/>
          <p:nvPr/>
        </p:nvSpPr>
        <p:spPr>
          <a:xfrm>
            <a:off x="228600" y="1556640"/>
            <a:ext cx="8763000" cy="4844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000" strike="noStrike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Το έργο αυτό κάνει χρήση των ακόλουθων έργων:</a:t>
            </a: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Εικόνες/Σχήματα/Διαγράμματα/Φωτογραφίες</a:t>
            </a: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3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,11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και 15: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https://www.broadband-forum.org/marketing/download/mktgdocs/DSLAnywhere_Issue2.pdf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4"/>
              </a:rPr>
              <a:t>http://electronicdesign.com/site-files/electronicdesign.com/files/uploads/2014/06/0814_POV_kugelstadt_F1.gif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16: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/>
              </a:rPr>
              <a:t>https://www.broadband-forum.org/technical/download/TR-0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/>
              </a:rPr>
              <a:t>12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/>
              </a:rPr>
              <a:t>pdf</a:t>
            </a:r>
            <a:endParaRPr lang="el-G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22: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5"/>
              </a:rPr>
              <a:t>https://www.broadband-forum.org/technical/download/TR-001.pdf</a:t>
            </a:r>
            <a:endParaRPr lang="el-G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23: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/>
              </a:rPr>
              <a:t>https://www.broadband-forum.org/technical/download/TR-00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/>
              </a:rPr>
              <a:t>.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6"/>
              </a:rPr>
              <a:t>pdf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7"/>
              </a:rPr>
              <a:t>http://www.slideshare.net/sureshavee/ccn-unit1prof-suresha-v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8"/>
              </a:rPr>
              <a:t>http://www.etsi.org/deliver/etsi_ts/101200_101299/10127001/01.02.01_60/ts_10127001v010201p.pdf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42-43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και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9"/>
              </a:rPr>
              <a:t>http://www.ieee802.org/3/efm/public/jul01/presentations/oksman_1_0701.pdf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9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1" name="Εικόνα 5"/>
          <p:cNvPicPr/>
          <p:nvPr/>
        </p:nvPicPr>
        <p:blipFill>
          <a:blip r:embed="rId10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2" name="Picture 186" descr="C:\Users\INFO COMPUTERS\AppData\Local\Microsoft\Windows\Temporary Internet Files\Content.IE5\34NC4N96\hom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1524000" cy="1524000"/>
          </a:xfrm>
          <a:prstGeom prst="rect">
            <a:avLst/>
          </a:prstGeom>
          <a:noFill/>
        </p:spPr>
      </p:pic>
      <p:pic>
        <p:nvPicPr>
          <p:cNvPr id="4276" name="Picture 180" descr="C:\Users\INFO COMPUTERS\AppData\Local\Microsoft\Windows\Temporary Internet Files\Content.IE5\14KDIG1C\5904854857_b8ce80a623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743200"/>
            <a:ext cx="1066800" cy="14224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1169988" y="4354513"/>
            <a:ext cx="906462" cy="957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1490663" y="3106738"/>
            <a:ext cx="5969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25" name="Group 89"/>
          <p:cNvGrpSpPr>
            <a:grpSpLocks/>
          </p:cNvGrpSpPr>
          <p:nvPr/>
        </p:nvGrpSpPr>
        <p:grpSpPr bwMode="auto">
          <a:xfrm>
            <a:off x="3833813" y="3841750"/>
            <a:ext cx="2954337" cy="203200"/>
            <a:chOff x="2415" y="2420"/>
            <a:chExt cx="1861" cy="128"/>
          </a:xfrm>
        </p:grpSpPr>
        <p:grpSp>
          <p:nvGrpSpPr>
            <p:cNvPr id="14403" name="Group 67"/>
            <p:cNvGrpSpPr>
              <a:grpSpLocks/>
            </p:cNvGrpSpPr>
            <p:nvPr/>
          </p:nvGrpSpPr>
          <p:grpSpPr bwMode="auto">
            <a:xfrm>
              <a:off x="2415" y="2420"/>
              <a:ext cx="1861" cy="128"/>
              <a:chOff x="2415" y="2420"/>
              <a:chExt cx="1861" cy="128"/>
            </a:xfrm>
          </p:grpSpPr>
          <p:sp>
            <p:nvSpPr>
              <p:cNvPr id="14383" name="Freeform 47"/>
              <p:cNvSpPr>
                <a:spLocks/>
              </p:cNvSpPr>
              <p:nvPr/>
            </p:nvSpPr>
            <p:spPr bwMode="auto">
              <a:xfrm>
                <a:off x="4171" y="2420"/>
                <a:ext cx="105" cy="127"/>
              </a:xfrm>
              <a:custGeom>
                <a:avLst/>
                <a:gdLst>
                  <a:gd name="T0" fmla="*/ 104 w 105"/>
                  <a:gd name="T1" fmla="*/ 4 h 127"/>
                  <a:gd name="T2" fmla="*/ 94 w 105"/>
                  <a:gd name="T3" fmla="*/ 1 h 127"/>
                  <a:gd name="T4" fmla="*/ 84 w 105"/>
                  <a:gd name="T5" fmla="*/ 0 h 127"/>
                  <a:gd name="T6" fmla="*/ 75 w 105"/>
                  <a:gd name="T7" fmla="*/ 3 h 127"/>
                  <a:gd name="T8" fmla="*/ 69 w 105"/>
                  <a:gd name="T9" fmla="*/ 9 h 127"/>
                  <a:gd name="T10" fmla="*/ 67 w 105"/>
                  <a:gd name="T11" fmla="*/ 14 h 127"/>
                  <a:gd name="T12" fmla="*/ 29 w 105"/>
                  <a:gd name="T13" fmla="*/ 113 h 127"/>
                  <a:gd name="T14" fmla="*/ 27 w 105"/>
                  <a:gd name="T15" fmla="*/ 118 h 127"/>
                  <a:gd name="T16" fmla="*/ 21 w 105"/>
                  <a:gd name="T17" fmla="*/ 122 h 127"/>
                  <a:gd name="T18" fmla="*/ 12 w 105"/>
                  <a:gd name="T19" fmla="*/ 125 h 127"/>
                  <a:gd name="T20" fmla="*/ 0 w 105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4"/>
                    </a:moveTo>
                    <a:lnTo>
                      <a:pt x="94" y="1"/>
                    </a:lnTo>
                    <a:lnTo>
                      <a:pt x="84" y="0"/>
                    </a:lnTo>
                    <a:lnTo>
                      <a:pt x="75" y="3"/>
                    </a:lnTo>
                    <a:lnTo>
                      <a:pt x="69" y="9"/>
                    </a:lnTo>
                    <a:lnTo>
                      <a:pt x="67" y="14"/>
                    </a:lnTo>
                    <a:lnTo>
                      <a:pt x="29" y="113"/>
                    </a:lnTo>
                    <a:lnTo>
                      <a:pt x="27" y="118"/>
                    </a:lnTo>
                    <a:lnTo>
                      <a:pt x="21" y="122"/>
                    </a:lnTo>
                    <a:lnTo>
                      <a:pt x="12" y="125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48"/>
              <p:cNvSpPr>
                <a:spLocks/>
              </p:cNvSpPr>
              <p:nvPr/>
            </p:nvSpPr>
            <p:spPr bwMode="auto">
              <a:xfrm>
                <a:off x="3987" y="2420"/>
                <a:ext cx="106" cy="127"/>
              </a:xfrm>
              <a:custGeom>
                <a:avLst/>
                <a:gdLst>
                  <a:gd name="T0" fmla="*/ 105 w 106"/>
                  <a:gd name="T1" fmla="*/ 4 h 127"/>
                  <a:gd name="T2" fmla="*/ 95 w 106"/>
                  <a:gd name="T3" fmla="*/ 1 h 127"/>
                  <a:gd name="T4" fmla="*/ 85 w 106"/>
                  <a:gd name="T5" fmla="*/ 0 h 127"/>
                  <a:gd name="T6" fmla="*/ 76 w 106"/>
                  <a:gd name="T7" fmla="*/ 3 h 127"/>
                  <a:gd name="T8" fmla="*/ 69 w 106"/>
                  <a:gd name="T9" fmla="*/ 9 h 127"/>
                  <a:gd name="T10" fmla="*/ 66 w 106"/>
                  <a:gd name="T11" fmla="*/ 14 h 127"/>
                  <a:gd name="T12" fmla="*/ 29 w 106"/>
                  <a:gd name="T13" fmla="*/ 113 h 127"/>
                  <a:gd name="T14" fmla="*/ 27 w 106"/>
                  <a:gd name="T15" fmla="*/ 118 h 127"/>
                  <a:gd name="T16" fmla="*/ 21 w 106"/>
                  <a:gd name="T17" fmla="*/ 122 h 127"/>
                  <a:gd name="T18" fmla="*/ 13 w 106"/>
                  <a:gd name="T19" fmla="*/ 125 h 127"/>
                  <a:gd name="T20" fmla="*/ 0 w 106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105" y="4"/>
                    </a:moveTo>
                    <a:lnTo>
                      <a:pt x="95" y="1"/>
                    </a:lnTo>
                    <a:lnTo>
                      <a:pt x="85" y="0"/>
                    </a:lnTo>
                    <a:lnTo>
                      <a:pt x="76" y="3"/>
                    </a:lnTo>
                    <a:lnTo>
                      <a:pt x="69" y="9"/>
                    </a:lnTo>
                    <a:lnTo>
                      <a:pt x="66" y="14"/>
                    </a:lnTo>
                    <a:lnTo>
                      <a:pt x="29" y="113"/>
                    </a:lnTo>
                    <a:lnTo>
                      <a:pt x="27" y="118"/>
                    </a:lnTo>
                    <a:lnTo>
                      <a:pt x="21" y="122"/>
                    </a:lnTo>
                    <a:lnTo>
                      <a:pt x="13" y="125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49"/>
              <p:cNvSpPr>
                <a:spLocks/>
              </p:cNvSpPr>
              <p:nvPr/>
            </p:nvSpPr>
            <p:spPr bwMode="auto">
              <a:xfrm>
                <a:off x="3801" y="2420"/>
                <a:ext cx="105" cy="127"/>
              </a:xfrm>
              <a:custGeom>
                <a:avLst/>
                <a:gdLst>
                  <a:gd name="T0" fmla="*/ 104 w 105"/>
                  <a:gd name="T1" fmla="*/ 3 h 127"/>
                  <a:gd name="T2" fmla="*/ 94 w 105"/>
                  <a:gd name="T3" fmla="*/ 0 h 127"/>
                  <a:gd name="T4" fmla="*/ 84 w 105"/>
                  <a:gd name="T5" fmla="*/ 0 h 127"/>
                  <a:gd name="T6" fmla="*/ 75 w 105"/>
                  <a:gd name="T7" fmla="*/ 2 h 127"/>
                  <a:gd name="T8" fmla="*/ 69 w 105"/>
                  <a:gd name="T9" fmla="*/ 8 h 127"/>
                  <a:gd name="T10" fmla="*/ 67 w 105"/>
                  <a:gd name="T11" fmla="*/ 14 h 127"/>
                  <a:gd name="T12" fmla="*/ 29 w 105"/>
                  <a:gd name="T13" fmla="*/ 112 h 127"/>
                  <a:gd name="T14" fmla="*/ 27 w 105"/>
                  <a:gd name="T15" fmla="*/ 118 h 127"/>
                  <a:gd name="T16" fmla="*/ 21 w 105"/>
                  <a:gd name="T17" fmla="*/ 122 h 127"/>
                  <a:gd name="T18" fmla="*/ 12 w 105"/>
                  <a:gd name="T19" fmla="*/ 124 h 127"/>
                  <a:gd name="T20" fmla="*/ 0 w 105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3"/>
                    </a:moveTo>
                    <a:lnTo>
                      <a:pt x="94" y="0"/>
                    </a:lnTo>
                    <a:lnTo>
                      <a:pt x="84" y="0"/>
                    </a:lnTo>
                    <a:lnTo>
                      <a:pt x="75" y="2"/>
                    </a:lnTo>
                    <a:lnTo>
                      <a:pt x="69" y="8"/>
                    </a:lnTo>
                    <a:lnTo>
                      <a:pt x="67" y="14"/>
                    </a:lnTo>
                    <a:lnTo>
                      <a:pt x="29" y="112"/>
                    </a:lnTo>
                    <a:lnTo>
                      <a:pt x="27" y="118"/>
                    </a:lnTo>
                    <a:lnTo>
                      <a:pt x="21" y="122"/>
                    </a:lnTo>
                    <a:lnTo>
                      <a:pt x="12" y="124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50"/>
              <p:cNvSpPr>
                <a:spLocks/>
              </p:cNvSpPr>
              <p:nvPr/>
            </p:nvSpPr>
            <p:spPr bwMode="auto">
              <a:xfrm>
                <a:off x="3881" y="2420"/>
                <a:ext cx="106" cy="127"/>
              </a:xfrm>
              <a:custGeom>
                <a:avLst/>
                <a:gdLst>
                  <a:gd name="T0" fmla="*/ 0 w 106"/>
                  <a:gd name="T1" fmla="*/ 4 h 127"/>
                  <a:gd name="T2" fmla="*/ 11 w 106"/>
                  <a:gd name="T3" fmla="*/ 1 h 127"/>
                  <a:gd name="T4" fmla="*/ 19 w 106"/>
                  <a:gd name="T5" fmla="*/ 0 h 127"/>
                  <a:gd name="T6" fmla="*/ 29 w 106"/>
                  <a:gd name="T7" fmla="*/ 3 h 127"/>
                  <a:gd name="T8" fmla="*/ 36 w 106"/>
                  <a:gd name="T9" fmla="*/ 9 h 127"/>
                  <a:gd name="T10" fmla="*/ 38 w 106"/>
                  <a:gd name="T11" fmla="*/ 14 h 127"/>
                  <a:gd name="T12" fmla="*/ 76 w 106"/>
                  <a:gd name="T13" fmla="*/ 113 h 127"/>
                  <a:gd name="T14" fmla="*/ 78 w 106"/>
                  <a:gd name="T15" fmla="*/ 118 h 127"/>
                  <a:gd name="T16" fmla="*/ 84 w 106"/>
                  <a:gd name="T17" fmla="*/ 122 h 127"/>
                  <a:gd name="T18" fmla="*/ 92 w 106"/>
                  <a:gd name="T19" fmla="*/ 125 h 127"/>
                  <a:gd name="T20" fmla="*/ 105 w 106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4"/>
                    </a:moveTo>
                    <a:lnTo>
                      <a:pt x="11" y="1"/>
                    </a:lnTo>
                    <a:lnTo>
                      <a:pt x="19" y="0"/>
                    </a:lnTo>
                    <a:lnTo>
                      <a:pt x="29" y="3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76" y="113"/>
                    </a:lnTo>
                    <a:lnTo>
                      <a:pt x="78" y="118"/>
                    </a:lnTo>
                    <a:lnTo>
                      <a:pt x="84" y="122"/>
                    </a:lnTo>
                    <a:lnTo>
                      <a:pt x="92" y="125"/>
                    </a:lnTo>
                    <a:lnTo>
                      <a:pt x="105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51"/>
              <p:cNvSpPr>
                <a:spLocks/>
              </p:cNvSpPr>
              <p:nvPr/>
            </p:nvSpPr>
            <p:spPr bwMode="auto">
              <a:xfrm>
                <a:off x="4064" y="2420"/>
                <a:ext cx="107" cy="127"/>
              </a:xfrm>
              <a:custGeom>
                <a:avLst/>
                <a:gdLst>
                  <a:gd name="T0" fmla="*/ 0 w 107"/>
                  <a:gd name="T1" fmla="*/ 4 h 127"/>
                  <a:gd name="T2" fmla="*/ 11 w 107"/>
                  <a:gd name="T3" fmla="*/ 1 h 127"/>
                  <a:gd name="T4" fmla="*/ 19 w 107"/>
                  <a:gd name="T5" fmla="*/ 0 h 127"/>
                  <a:gd name="T6" fmla="*/ 30 w 107"/>
                  <a:gd name="T7" fmla="*/ 3 h 127"/>
                  <a:gd name="T8" fmla="*/ 36 w 107"/>
                  <a:gd name="T9" fmla="*/ 9 h 127"/>
                  <a:gd name="T10" fmla="*/ 38 w 107"/>
                  <a:gd name="T11" fmla="*/ 14 h 127"/>
                  <a:gd name="T12" fmla="*/ 76 w 107"/>
                  <a:gd name="T13" fmla="*/ 113 h 127"/>
                  <a:gd name="T14" fmla="*/ 77 w 107"/>
                  <a:gd name="T15" fmla="*/ 118 h 127"/>
                  <a:gd name="T16" fmla="*/ 85 w 107"/>
                  <a:gd name="T17" fmla="*/ 122 h 127"/>
                  <a:gd name="T18" fmla="*/ 93 w 107"/>
                  <a:gd name="T19" fmla="*/ 125 h 127"/>
                  <a:gd name="T20" fmla="*/ 106 w 107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0" y="4"/>
                    </a:moveTo>
                    <a:lnTo>
                      <a:pt x="11" y="1"/>
                    </a:lnTo>
                    <a:lnTo>
                      <a:pt x="19" y="0"/>
                    </a:lnTo>
                    <a:lnTo>
                      <a:pt x="30" y="3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76" y="113"/>
                    </a:lnTo>
                    <a:lnTo>
                      <a:pt x="77" y="118"/>
                    </a:lnTo>
                    <a:lnTo>
                      <a:pt x="85" y="122"/>
                    </a:lnTo>
                    <a:lnTo>
                      <a:pt x="93" y="125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52"/>
              <p:cNvSpPr>
                <a:spLocks/>
              </p:cNvSpPr>
              <p:nvPr/>
            </p:nvSpPr>
            <p:spPr bwMode="auto">
              <a:xfrm>
                <a:off x="3622" y="2420"/>
                <a:ext cx="105" cy="127"/>
              </a:xfrm>
              <a:custGeom>
                <a:avLst/>
                <a:gdLst>
                  <a:gd name="T0" fmla="*/ 104 w 105"/>
                  <a:gd name="T1" fmla="*/ 4 h 127"/>
                  <a:gd name="T2" fmla="*/ 94 w 105"/>
                  <a:gd name="T3" fmla="*/ 1 h 127"/>
                  <a:gd name="T4" fmla="*/ 84 w 105"/>
                  <a:gd name="T5" fmla="*/ 0 h 127"/>
                  <a:gd name="T6" fmla="*/ 75 w 105"/>
                  <a:gd name="T7" fmla="*/ 3 h 127"/>
                  <a:gd name="T8" fmla="*/ 69 w 105"/>
                  <a:gd name="T9" fmla="*/ 9 h 127"/>
                  <a:gd name="T10" fmla="*/ 66 w 105"/>
                  <a:gd name="T11" fmla="*/ 14 h 127"/>
                  <a:gd name="T12" fmla="*/ 29 w 105"/>
                  <a:gd name="T13" fmla="*/ 113 h 127"/>
                  <a:gd name="T14" fmla="*/ 27 w 105"/>
                  <a:gd name="T15" fmla="*/ 118 h 127"/>
                  <a:gd name="T16" fmla="*/ 21 w 105"/>
                  <a:gd name="T17" fmla="*/ 122 h 127"/>
                  <a:gd name="T18" fmla="*/ 12 w 105"/>
                  <a:gd name="T19" fmla="*/ 125 h 127"/>
                  <a:gd name="T20" fmla="*/ 0 w 105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4"/>
                    </a:moveTo>
                    <a:lnTo>
                      <a:pt x="94" y="1"/>
                    </a:lnTo>
                    <a:lnTo>
                      <a:pt x="84" y="0"/>
                    </a:lnTo>
                    <a:lnTo>
                      <a:pt x="75" y="3"/>
                    </a:lnTo>
                    <a:lnTo>
                      <a:pt x="69" y="9"/>
                    </a:lnTo>
                    <a:lnTo>
                      <a:pt x="66" y="14"/>
                    </a:lnTo>
                    <a:lnTo>
                      <a:pt x="29" y="113"/>
                    </a:lnTo>
                    <a:lnTo>
                      <a:pt x="27" y="118"/>
                    </a:lnTo>
                    <a:lnTo>
                      <a:pt x="21" y="122"/>
                    </a:lnTo>
                    <a:lnTo>
                      <a:pt x="12" y="125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53"/>
              <p:cNvSpPr>
                <a:spLocks/>
              </p:cNvSpPr>
              <p:nvPr/>
            </p:nvSpPr>
            <p:spPr bwMode="auto">
              <a:xfrm>
                <a:off x="3434" y="2420"/>
                <a:ext cx="107" cy="127"/>
              </a:xfrm>
              <a:custGeom>
                <a:avLst/>
                <a:gdLst>
                  <a:gd name="T0" fmla="*/ 106 w 107"/>
                  <a:gd name="T1" fmla="*/ 3 h 127"/>
                  <a:gd name="T2" fmla="*/ 95 w 107"/>
                  <a:gd name="T3" fmla="*/ 0 h 127"/>
                  <a:gd name="T4" fmla="*/ 86 w 107"/>
                  <a:gd name="T5" fmla="*/ 0 h 127"/>
                  <a:gd name="T6" fmla="*/ 76 w 107"/>
                  <a:gd name="T7" fmla="*/ 2 h 127"/>
                  <a:gd name="T8" fmla="*/ 70 w 107"/>
                  <a:gd name="T9" fmla="*/ 8 h 127"/>
                  <a:gd name="T10" fmla="*/ 67 w 107"/>
                  <a:gd name="T11" fmla="*/ 14 h 127"/>
                  <a:gd name="T12" fmla="*/ 30 w 107"/>
                  <a:gd name="T13" fmla="*/ 112 h 127"/>
                  <a:gd name="T14" fmla="*/ 28 w 107"/>
                  <a:gd name="T15" fmla="*/ 118 h 127"/>
                  <a:gd name="T16" fmla="*/ 21 w 107"/>
                  <a:gd name="T17" fmla="*/ 122 h 127"/>
                  <a:gd name="T18" fmla="*/ 13 w 107"/>
                  <a:gd name="T19" fmla="*/ 124 h 127"/>
                  <a:gd name="T20" fmla="*/ 0 w 107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106" y="3"/>
                    </a:moveTo>
                    <a:lnTo>
                      <a:pt x="95" y="0"/>
                    </a:lnTo>
                    <a:lnTo>
                      <a:pt x="86" y="0"/>
                    </a:lnTo>
                    <a:lnTo>
                      <a:pt x="76" y="2"/>
                    </a:lnTo>
                    <a:lnTo>
                      <a:pt x="70" y="8"/>
                    </a:lnTo>
                    <a:lnTo>
                      <a:pt x="67" y="14"/>
                    </a:lnTo>
                    <a:lnTo>
                      <a:pt x="30" y="112"/>
                    </a:lnTo>
                    <a:lnTo>
                      <a:pt x="28" y="118"/>
                    </a:lnTo>
                    <a:lnTo>
                      <a:pt x="21" y="122"/>
                    </a:lnTo>
                    <a:lnTo>
                      <a:pt x="13" y="124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54"/>
              <p:cNvSpPr>
                <a:spLocks/>
              </p:cNvSpPr>
              <p:nvPr/>
            </p:nvSpPr>
            <p:spPr bwMode="auto">
              <a:xfrm>
                <a:off x="3515" y="2420"/>
                <a:ext cx="105" cy="127"/>
              </a:xfrm>
              <a:custGeom>
                <a:avLst/>
                <a:gdLst>
                  <a:gd name="T0" fmla="*/ 0 w 105"/>
                  <a:gd name="T1" fmla="*/ 4 h 127"/>
                  <a:gd name="T2" fmla="*/ 11 w 105"/>
                  <a:gd name="T3" fmla="*/ 1 h 127"/>
                  <a:gd name="T4" fmla="*/ 19 w 105"/>
                  <a:gd name="T5" fmla="*/ 0 h 127"/>
                  <a:gd name="T6" fmla="*/ 28 w 105"/>
                  <a:gd name="T7" fmla="*/ 3 h 127"/>
                  <a:gd name="T8" fmla="*/ 35 w 105"/>
                  <a:gd name="T9" fmla="*/ 9 h 127"/>
                  <a:gd name="T10" fmla="*/ 38 w 105"/>
                  <a:gd name="T11" fmla="*/ 14 h 127"/>
                  <a:gd name="T12" fmla="*/ 76 w 105"/>
                  <a:gd name="T13" fmla="*/ 113 h 127"/>
                  <a:gd name="T14" fmla="*/ 78 w 105"/>
                  <a:gd name="T15" fmla="*/ 118 h 127"/>
                  <a:gd name="T16" fmla="*/ 84 w 105"/>
                  <a:gd name="T17" fmla="*/ 122 h 127"/>
                  <a:gd name="T18" fmla="*/ 91 w 105"/>
                  <a:gd name="T19" fmla="*/ 125 h 127"/>
                  <a:gd name="T20" fmla="*/ 104 w 105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0" y="4"/>
                    </a:moveTo>
                    <a:lnTo>
                      <a:pt x="11" y="1"/>
                    </a:lnTo>
                    <a:lnTo>
                      <a:pt x="19" y="0"/>
                    </a:lnTo>
                    <a:lnTo>
                      <a:pt x="28" y="3"/>
                    </a:lnTo>
                    <a:lnTo>
                      <a:pt x="35" y="9"/>
                    </a:lnTo>
                    <a:lnTo>
                      <a:pt x="38" y="14"/>
                    </a:lnTo>
                    <a:lnTo>
                      <a:pt x="76" y="113"/>
                    </a:lnTo>
                    <a:lnTo>
                      <a:pt x="78" y="118"/>
                    </a:lnTo>
                    <a:lnTo>
                      <a:pt x="84" y="122"/>
                    </a:lnTo>
                    <a:lnTo>
                      <a:pt x="91" y="125"/>
                    </a:lnTo>
                    <a:lnTo>
                      <a:pt x="104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55"/>
              <p:cNvSpPr>
                <a:spLocks/>
              </p:cNvSpPr>
              <p:nvPr/>
            </p:nvSpPr>
            <p:spPr bwMode="auto">
              <a:xfrm>
                <a:off x="3698" y="2420"/>
                <a:ext cx="107" cy="127"/>
              </a:xfrm>
              <a:custGeom>
                <a:avLst/>
                <a:gdLst>
                  <a:gd name="T0" fmla="*/ 0 w 107"/>
                  <a:gd name="T1" fmla="*/ 4 h 127"/>
                  <a:gd name="T2" fmla="*/ 11 w 107"/>
                  <a:gd name="T3" fmla="*/ 1 h 127"/>
                  <a:gd name="T4" fmla="*/ 19 w 107"/>
                  <a:gd name="T5" fmla="*/ 0 h 127"/>
                  <a:gd name="T6" fmla="*/ 30 w 107"/>
                  <a:gd name="T7" fmla="*/ 3 h 127"/>
                  <a:gd name="T8" fmla="*/ 36 w 107"/>
                  <a:gd name="T9" fmla="*/ 9 h 127"/>
                  <a:gd name="T10" fmla="*/ 38 w 107"/>
                  <a:gd name="T11" fmla="*/ 14 h 127"/>
                  <a:gd name="T12" fmla="*/ 76 w 107"/>
                  <a:gd name="T13" fmla="*/ 113 h 127"/>
                  <a:gd name="T14" fmla="*/ 77 w 107"/>
                  <a:gd name="T15" fmla="*/ 118 h 127"/>
                  <a:gd name="T16" fmla="*/ 85 w 107"/>
                  <a:gd name="T17" fmla="*/ 122 h 127"/>
                  <a:gd name="T18" fmla="*/ 93 w 107"/>
                  <a:gd name="T19" fmla="*/ 125 h 127"/>
                  <a:gd name="T20" fmla="*/ 106 w 107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0" y="4"/>
                    </a:moveTo>
                    <a:lnTo>
                      <a:pt x="11" y="1"/>
                    </a:lnTo>
                    <a:lnTo>
                      <a:pt x="19" y="0"/>
                    </a:lnTo>
                    <a:lnTo>
                      <a:pt x="30" y="3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76" y="113"/>
                    </a:lnTo>
                    <a:lnTo>
                      <a:pt x="77" y="118"/>
                    </a:lnTo>
                    <a:lnTo>
                      <a:pt x="85" y="122"/>
                    </a:lnTo>
                    <a:lnTo>
                      <a:pt x="93" y="125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56"/>
              <p:cNvSpPr>
                <a:spLocks/>
              </p:cNvSpPr>
              <p:nvPr/>
            </p:nvSpPr>
            <p:spPr bwMode="auto">
              <a:xfrm>
                <a:off x="3256" y="2420"/>
                <a:ext cx="105" cy="127"/>
              </a:xfrm>
              <a:custGeom>
                <a:avLst/>
                <a:gdLst>
                  <a:gd name="T0" fmla="*/ 104 w 105"/>
                  <a:gd name="T1" fmla="*/ 4 h 127"/>
                  <a:gd name="T2" fmla="*/ 94 w 105"/>
                  <a:gd name="T3" fmla="*/ 1 h 127"/>
                  <a:gd name="T4" fmla="*/ 84 w 105"/>
                  <a:gd name="T5" fmla="*/ 0 h 127"/>
                  <a:gd name="T6" fmla="*/ 75 w 105"/>
                  <a:gd name="T7" fmla="*/ 3 h 127"/>
                  <a:gd name="T8" fmla="*/ 69 w 105"/>
                  <a:gd name="T9" fmla="*/ 9 h 127"/>
                  <a:gd name="T10" fmla="*/ 66 w 105"/>
                  <a:gd name="T11" fmla="*/ 14 h 127"/>
                  <a:gd name="T12" fmla="*/ 29 w 105"/>
                  <a:gd name="T13" fmla="*/ 113 h 127"/>
                  <a:gd name="T14" fmla="*/ 27 w 105"/>
                  <a:gd name="T15" fmla="*/ 118 h 127"/>
                  <a:gd name="T16" fmla="*/ 21 w 105"/>
                  <a:gd name="T17" fmla="*/ 122 h 127"/>
                  <a:gd name="T18" fmla="*/ 12 w 105"/>
                  <a:gd name="T19" fmla="*/ 125 h 127"/>
                  <a:gd name="T20" fmla="*/ 0 w 105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4"/>
                    </a:moveTo>
                    <a:lnTo>
                      <a:pt x="94" y="1"/>
                    </a:lnTo>
                    <a:lnTo>
                      <a:pt x="84" y="0"/>
                    </a:lnTo>
                    <a:lnTo>
                      <a:pt x="75" y="3"/>
                    </a:lnTo>
                    <a:lnTo>
                      <a:pt x="69" y="9"/>
                    </a:lnTo>
                    <a:lnTo>
                      <a:pt x="66" y="14"/>
                    </a:lnTo>
                    <a:lnTo>
                      <a:pt x="29" y="113"/>
                    </a:lnTo>
                    <a:lnTo>
                      <a:pt x="27" y="118"/>
                    </a:lnTo>
                    <a:lnTo>
                      <a:pt x="21" y="122"/>
                    </a:lnTo>
                    <a:lnTo>
                      <a:pt x="12" y="125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57"/>
              <p:cNvSpPr>
                <a:spLocks/>
              </p:cNvSpPr>
              <p:nvPr/>
            </p:nvSpPr>
            <p:spPr bwMode="auto">
              <a:xfrm>
                <a:off x="3068" y="2420"/>
                <a:ext cx="107" cy="127"/>
              </a:xfrm>
              <a:custGeom>
                <a:avLst/>
                <a:gdLst>
                  <a:gd name="T0" fmla="*/ 106 w 107"/>
                  <a:gd name="T1" fmla="*/ 3 h 127"/>
                  <a:gd name="T2" fmla="*/ 95 w 107"/>
                  <a:gd name="T3" fmla="*/ 0 h 127"/>
                  <a:gd name="T4" fmla="*/ 86 w 107"/>
                  <a:gd name="T5" fmla="*/ 0 h 127"/>
                  <a:gd name="T6" fmla="*/ 76 w 107"/>
                  <a:gd name="T7" fmla="*/ 2 h 127"/>
                  <a:gd name="T8" fmla="*/ 70 w 107"/>
                  <a:gd name="T9" fmla="*/ 8 h 127"/>
                  <a:gd name="T10" fmla="*/ 68 w 107"/>
                  <a:gd name="T11" fmla="*/ 14 h 127"/>
                  <a:gd name="T12" fmla="*/ 30 w 107"/>
                  <a:gd name="T13" fmla="*/ 112 h 127"/>
                  <a:gd name="T14" fmla="*/ 28 w 107"/>
                  <a:gd name="T15" fmla="*/ 118 h 127"/>
                  <a:gd name="T16" fmla="*/ 21 w 107"/>
                  <a:gd name="T17" fmla="*/ 122 h 127"/>
                  <a:gd name="T18" fmla="*/ 13 w 107"/>
                  <a:gd name="T19" fmla="*/ 124 h 127"/>
                  <a:gd name="T20" fmla="*/ 0 w 107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106" y="3"/>
                    </a:moveTo>
                    <a:lnTo>
                      <a:pt x="95" y="0"/>
                    </a:lnTo>
                    <a:lnTo>
                      <a:pt x="86" y="0"/>
                    </a:lnTo>
                    <a:lnTo>
                      <a:pt x="76" y="2"/>
                    </a:lnTo>
                    <a:lnTo>
                      <a:pt x="70" y="8"/>
                    </a:lnTo>
                    <a:lnTo>
                      <a:pt x="68" y="14"/>
                    </a:lnTo>
                    <a:lnTo>
                      <a:pt x="30" y="112"/>
                    </a:lnTo>
                    <a:lnTo>
                      <a:pt x="28" y="118"/>
                    </a:lnTo>
                    <a:lnTo>
                      <a:pt x="21" y="122"/>
                    </a:lnTo>
                    <a:lnTo>
                      <a:pt x="13" y="124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58"/>
              <p:cNvSpPr>
                <a:spLocks/>
              </p:cNvSpPr>
              <p:nvPr/>
            </p:nvSpPr>
            <p:spPr bwMode="auto">
              <a:xfrm>
                <a:off x="3149" y="2420"/>
                <a:ext cx="107" cy="127"/>
              </a:xfrm>
              <a:custGeom>
                <a:avLst/>
                <a:gdLst>
                  <a:gd name="T0" fmla="*/ 0 w 107"/>
                  <a:gd name="T1" fmla="*/ 4 h 127"/>
                  <a:gd name="T2" fmla="*/ 11 w 107"/>
                  <a:gd name="T3" fmla="*/ 1 h 127"/>
                  <a:gd name="T4" fmla="*/ 19 w 107"/>
                  <a:gd name="T5" fmla="*/ 0 h 127"/>
                  <a:gd name="T6" fmla="*/ 29 w 107"/>
                  <a:gd name="T7" fmla="*/ 3 h 127"/>
                  <a:gd name="T8" fmla="*/ 35 w 107"/>
                  <a:gd name="T9" fmla="*/ 9 h 127"/>
                  <a:gd name="T10" fmla="*/ 38 w 107"/>
                  <a:gd name="T11" fmla="*/ 14 h 127"/>
                  <a:gd name="T12" fmla="*/ 76 w 107"/>
                  <a:gd name="T13" fmla="*/ 113 h 127"/>
                  <a:gd name="T14" fmla="*/ 78 w 107"/>
                  <a:gd name="T15" fmla="*/ 118 h 127"/>
                  <a:gd name="T16" fmla="*/ 85 w 107"/>
                  <a:gd name="T17" fmla="*/ 122 h 127"/>
                  <a:gd name="T18" fmla="*/ 93 w 107"/>
                  <a:gd name="T19" fmla="*/ 125 h 127"/>
                  <a:gd name="T20" fmla="*/ 106 w 107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0" y="4"/>
                    </a:moveTo>
                    <a:lnTo>
                      <a:pt x="11" y="1"/>
                    </a:lnTo>
                    <a:lnTo>
                      <a:pt x="19" y="0"/>
                    </a:lnTo>
                    <a:lnTo>
                      <a:pt x="29" y="3"/>
                    </a:lnTo>
                    <a:lnTo>
                      <a:pt x="35" y="9"/>
                    </a:lnTo>
                    <a:lnTo>
                      <a:pt x="38" y="14"/>
                    </a:lnTo>
                    <a:lnTo>
                      <a:pt x="76" y="113"/>
                    </a:lnTo>
                    <a:lnTo>
                      <a:pt x="78" y="118"/>
                    </a:lnTo>
                    <a:lnTo>
                      <a:pt x="85" y="122"/>
                    </a:lnTo>
                    <a:lnTo>
                      <a:pt x="93" y="125"/>
                    </a:lnTo>
                    <a:lnTo>
                      <a:pt x="106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59"/>
              <p:cNvSpPr>
                <a:spLocks/>
              </p:cNvSpPr>
              <p:nvPr/>
            </p:nvSpPr>
            <p:spPr bwMode="auto">
              <a:xfrm>
                <a:off x="3333" y="2420"/>
                <a:ext cx="106" cy="127"/>
              </a:xfrm>
              <a:custGeom>
                <a:avLst/>
                <a:gdLst>
                  <a:gd name="T0" fmla="*/ 0 w 106"/>
                  <a:gd name="T1" fmla="*/ 4 h 127"/>
                  <a:gd name="T2" fmla="*/ 11 w 106"/>
                  <a:gd name="T3" fmla="*/ 1 h 127"/>
                  <a:gd name="T4" fmla="*/ 19 w 106"/>
                  <a:gd name="T5" fmla="*/ 0 h 127"/>
                  <a:gd name="T6" fmla="*/ 29 w 106"/>
                  <a:gd name="T7" fmla="*/ 3 h 127"/>
                  <a:gd name="T8" fmla="*/ 36 w 106"/>
                  <a:gd name="T9" fmla="*/ 9 h 127"/>
                  <a:gd name="T10" fmla="*/ 38 w 106"/>
                  <a:gd name="T11" fmla="*/ 14 h 127"/>
                  <a:gd name="T12" fmla="*/ 76 w 106"/>
                  <a:gd name="T13" fmla="*/ 113 h 127"/>
                  <a:gd name="T14" fmla="*/ 77 w 106"/>
                  <a:gd name="T15" fmla="*/ 118 h 127"/>
                  <a:gd name="T16" fmla="*/ 84 w 106"/>
                  <a:gd name="T17" fmla="*/ 122 h 127"/>
                  <a:gd name="T18" fmla="*/ 92 w 106"/>
                  <a:gd name="T19" fmla="*/ 125 h 127"/>
                  <a:gd name="T20" fmla="*/ 105 w 106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4"/>
                    </a:moveTo>
                    <a:lnTo>
                      <a:pt x="11" y="1"/>
                    </a:lnTo>
                    <a:lnTo>
                      <a:pt x="19" y="0"/>
                    </a:lnTo>
                    <a:lnTo>
                      <a:pt x="29" y="3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76" y="113"/>
                    </a:lnTo>
                    <a:lnTo>
                      <a:pt x="77" y="118"/>
                    </a:lnTo>
                    <a:lnTo>
                      <a:pt x="84" y="122"/>
                    </a:lnTo>
                    <a:lnTo>
                      <a:pt x="92" y="125"/>
                    </a:lnTo>
                    <a:lnTo>
                      <a:pt x="105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/>
              <p:cNvSpPr>
                <a:spLocks/>
              </p:cNvSpPr>
              <p:nvPr/>
            </p:nvSpPr>
            <p:spPr bwMode="auto">
              <a:xfrm>
                <a:off x="2889" y="2420"/>
                <a:ext cx="106" cy="127"/>
              </a:xfrm>
              <a:custGeom>
                <a:avLst/>
                <a:gdLst>
                  <a:gd name="T0" fmla="*/ 105 w 106"/>
                  <a:gd name="T1" fmla="*/ 4 h 127"/>
                  <a:gd name="T2" fmla="*/ 95 w 106"/>
                  <a:gd name="T3" fmla="*/ 1 h 127"/>
                  <a:gd name="T4" fmla="*/ 86 w 106"/>
                  <a:gd name="T5" fmla="*/ 0 h 127"/>
                  <a:gd name="T6" fmla="*/ 76 w 106"/>
                  <a:gd name="T7" fmla="*/ 3 h 127"/>
                  <a:gd name="T8" fmla="*/ 70 w 106"/>
                  <a:gd name="T9" fmla="*/ 9 h 127"/>
                  <a:gd name="T10" fmla="*/ 67 w 106"/>
                  <a:gd name="T11" fmla="*/ 14 h 127"/>
                  <a:gd name="T12" fmla="*/ 30 w 106"/>
                  <a:gd name="T13" fmla="*/ 113 h 127"/>
                  <a:gd name="T14" fmla="*/ 27 w 106"/>
                  <a:gd name="T15" fmla="*/ 118 h 127"/>
                  <a:gd name="T16" fmla="*/ 21 w 106"/>
                  <a:gd name="T17" fmla="*/ 122 h 127"/>
                  <a:gd name="T18" fmla="*/ 13 w 106"/>
                  <a:gd name="T19" fmla="*/ 125 h 127"/>
                  <a:gd name="T20" fmla="*/ 0 w 106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105" y="4"/>
                    </a:moveTo>
                    <a:lnTo>
                      <a:pt x="95" y="1"/>
                    </a:lnTo>
                    <a:lnTo>
                      <a:pt x="86" y="0"/>
                    </a:lnTo>
                    <a:lnTo>
                      <a:pt x="76" y="3"/>
                    </a:lnTo>
                    <a:lnTo>
                      <a:pt x="70" y="9"/>
                    </a:lnTo>
                    <a:lnTo>
                      <a:pt x="67" y="14"/>
                    </a:lnTo>
                    <a:lnTo>
                      <a:pt x="30" y="113"/>
                    </a:lnTo>
                    <a:lnTo>
                      <a:pt x="27" y="118"/>
                    </a:lnTo>
                    <a:lnTo>
                      <a:pt x="21" y="122"/>
                    </a:lnTo>
                    <a:lnTo>
                      <a:pt x="13" y="125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/>
              <p:cNvSpPr>
                <a:spLocks/>
              </p:cNvSpPr>
              <p:nvPr/>
            </p:nvSpPr>
            <p:spPr bwMode="auto">
              <a:xfrm>
                <a:off x="2703" y="2420"/>
                <a:ext cx="106" cy="127"/>
              </a:xfrm>
              <a:custGeom>
                <a:avLst/>
                <a:gdLst>
                  <a:gd name="T0" fmla="*/ 105 w 106"/>
                  <a:gd name="T1" fmla="*/ 3 h 127"/>
                  <a:gd name="T2" fmla="*/ 95 w 106"/>
                  <a:gd name="T3" fmla="*/ 0 h 127"/>
                  <a:gd name="T4" fmla="*/ 85 w 106"/>
                  <a:gd name="T5" fmla="*/ 0 h 127"/>
                  <a:gd name="T6" fmla="*/ 76 w 106"/>
                  <a:gd name="T7" fmla="*/ 2 h 127"/>
                  <a:gd name="T8" fmla="*/ 69 w 106"/>
                  <a:gd name="T9" fmla="*/ 8 h 127"/>
                  <a:gd name="T10" fmla="*/ 66 w 106"/>
                  <a:gd name="T11" fmla="*/ 14 h 127"/>
                  <a:gd name="T12" fmla="*/ 29 w 106"/>
                  <a:gd name="T13" fmla="*/ 112 h 127"/>
                  <a:gd name="T14" fmla="*/ 27 w 106"/>
                  <a:gd name="T15" fmla="*/ 118 h 127"/>
                  <a:gd name="T16" fmla="*/ 21 w 106"/>
                  <a:gd name="T17" fmla="*/ 122 h 127"/>
                  <a:gd name="T18" fmla="*/ 13 w 106"/>
                  <a:gd name="T19" fmla="*/ 124 h 127"/>
                  <a:gd name="T20" fmla="*/ 0 w 106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105" y="3"/>
                    </a:moveTo>
                    <a:lnTo>
                      <a:pt x="95" y="0"/>
                    </a:lnTo>
                    <a:lnTo>
                      <a:pt x="85" y="0"/>
                    </a:lnTo>
                    <a:lnTo>
                      <a:pt x="76" y="2"/>
                    </a:lnTo>
                    <a:lnTo>
                      <a:pt x="69" y="8"/>
                    </a:lnTo>
                    <a:lnTo>
                      <a:pt x="66" y="14"/>
                    </a:lnTo>
                    <a:lnTo>
                      <a:pt x="29" y="112"/>
                    </a:lnTo>
                    <a:lnTo>
                      <a:pt x="27" y="118"/>
                    </a:lnTo>
                    <a:lnTo>
                      <a:pt x="21" y="122"/>
                    </a:lnTo>
                    <a:lnTo>
                      <a:pt x="13" y="124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/>
              <p:cNvSpPr>
                <a:spLocks/>
              </p:cNvSpPr>
              <p:nvPr/>
            </p:nvSpPr>
            <p:spPr bwMode="auto">
              <a:xfrm>
                <a:off x="2784" y="2420"/>
                <a:ext cx="104" cy="127"/>
              </a:xfrm>
              <a:custGeom>
                <a:avLst/>
                <a:gdLst>
                  <a:gd name="T0" fmla="*/ 0 w 104"/>
                  <a:gd name="T1" fmla="*/ 4 h 127"/>
                  <a:gd name="T2" fmla="*/ 10 w 104"/>
                  <a:gd name="T3" fmla="*/ 1 h 127"/>
                  <a:gd name="T4" fmla="*/ 19 w 104"/>
                  <a:gd name="T5" fmla="*/ 0 h 127"/>
                  <a:gd name="T6" fmla="*/ 28 w 104"/>
                  <a:gd name="T7" fmla="*/ 3 h 127"/>
                  <a:gd name="T8" fmla="*/ 34 w 104"/>
                  <a:gd name="T9" fmla="*/ 9 h 127"/>
                  <a:gd name="T10" fmla="*/ 37 w 104"/>
                  <a:gd name="T11" fmla="*/ 14 h 127"/>
                  <a:gd name="T12" fmla="*/ 75 w 104"/>
                  <a:gd name="T13" fmla="*/ 113 h 127"/>
                  <a:gd name="T14" fmla="*/ 77 w 104"/>
                  <a:gd name="T15" fmla="*/ 118 h 127"/>
                  <a:gd name="T16" fmla="*/ 83 w 104"/>
                  <a:gd name="T17" fmla="*/ 122 h 127"/>
                  <a:gd name="T18" fmla="*/ 91 w 104"/>
                  <a:gd name="T19" fmla="*/ 125 h 127"/>
                  <a:gd name="T20" fmla="*/ 103 w 104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27">
                    <a:moveTo>
                      <a:pt x="0" y="4"/>
                    </a:moveTo>
                    <a:lnTo>
                      <a:pt x="10" y="1"/>
                    </a:lnTo>
                    <a:lnTo>
                      <a:pt x="19" y="0"/>
                    </a:lnTo>
                    <a:lnTo>
                      <a:pt x="28" y="3"/>
                    </a:lnTo>
                    <a:lnTo>
                      <a:pt x="34" y="9"/>
                    </a:lnTo>
                    <a:lnTo>
                      <a:pt x="37" y="14"/>
                    </a:lnTo>
                    <a:lnTo>
                      <a:pt x="75" y="113"/>
                    </a:lnTo>
                    <a:lnTo>
                      <a:pt x="77" y="118"/>
                    </a:lnTo>
                    <a:lnTo>
                      <a:pt x="83" y="122"/>
                    </a:lnTo>
                    <a:lnTo>
                      <a:pt x="91" y="125"/>
                    </a:lnTo>
                    <a:lnTo>
                      <a:pt x="103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/>
              <p:cNvSpPr>
                <a:spLocks/>
              </p:cNvSpPr>
              <p:nvPr/>
            </p:nvSpPr>
            <p:spPr bwMode="auto">
              <a:xfrm>
                <a:off x="2967" y="2420"/>
                <a:ext cx="106" cy="127"/>
              </a:xfrm>
              <a:custGeom>
                <a:avLst/>
                <a:gdLst>
                  <a:gd name="T0" fmla="*/ 0 w 106"/>
                  <a:gd name="T1" fmla="*/ 4 h 127"/>
                  <a:gd name="T2" fmla="*/ 11 w 106"/>
                  <a:gd name="T3" fmla="*/ 1 h 127"/>
                  <a:gd name="T4" fmla="*/ 19 w 106"/>
                  <a:gd name="T5" fmla="*/ 0 h 127"/>
                  <a:gd name="T6" fmla="*/ 29 w 106"/>
                  <a:gd name="T7" fmla="*/ 3 h 127"/>
                  <a:gd name="T8" fmla="*/ 36 w 106"/>
                  <a:gd name="T9" fmla="*/ 9 h 127"/>
                  <a:gd name="T10" fmla="*/ 38 w 106"/>
                  <a:gd name="T11" fmla="*/ 14 h 127"/>
                  <a:gd name="T12" fmla="*/ 76 w 106"/>
                  <a:gd name="T13" fmla="*/ 113 h 127"/>
                  <a:gd name="T14" fmla="*/ 77 w 106"/>
                  <a:gd name="T15" fmla="*/ 118 h 127"/>
                  <a:gd name="T16" fmla="*/ 84 w 106"/>
                  <a:gd name="T17" fmla="*/ 122 h 127"/>
                  <a:gd name="T18" fmla="*/ 92 w 106"/>
                  <a:gd name="T19" fmla="*/ 125 h 127"/>
                  <a:gd name="T20" fmla="*/ 105 w 106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4"/>
                    </a:moveTo>
                    <a:lnTo>
                      <a:pt x="11" y="1"/>
                    </a:lnTo>
                    <a:lnTo>
                      <a:pt x="19" y="0"/>
                    </a:lnTo>
                    <a:lnTo>
                      <a:pt x="29" y="3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76" y="113"/>
                    </a:lnTo>
                    <a:lnTo>
                      <a:pt x="77" y="118"/>
                    </a:lnTo>
                    <a:lnTo>
                      <a:pt x="84" y="122"/>
                    </a:lnTo>
                    <a:lnTo>
                      <a:pt x="92" y="125"/>
                    </a:lnTo>
                    <a:lnTo>
                      <a:pt x="105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/>
              <p:cNvSpPr>
                <a:spLocks/>
              </p:cNvSpPr>
              <p:nvPr/>
            </p:nvSpPr>
            <p:spPr bwMode="auto">
              <a:xfrm>
                <a:off x="2520" y="2421"/>
                <a:ext cx="107" cy="127"/>
              </a:xfrm>
              <a:custGeom>
                <a:avLst/>
                <a:gdLst>
                  <a:gd name="T0" fmla="*/ 106 w 107"/>
                  <a:gd name="T1" fmla="*/ 3 h 127"/>
                  <a:gd name="T2" fmla="*/ 95 w 107"/>
                  <a:gd name="T3" fmla="*/ 0 h 127"/>
                  <a:gd name="T4" fmla="*/ 87 w 107"/>
                  <a:gd name="T5" fmla="*/ 0 h 127"/>
                  <a:gd name="T6" fmla="*/ 76 w 107"/>
                  <a:gd name="T7" fmla="*/ 3 h 127"/>
                  <a:gd name="T8" fmla="*/ 70 w 107"/>
                  <a:gd name="T9" fmla="*/ 9 h 127"/>
                  <a:gd name="T10" fmla="*/ 68 w 107"/>
                  <a:gd name="T11" fmla="*/ 14 h 127"/>
                  <a:gd name="T12" fmla="*/ 30 w 107"/>
                  <a:gd name="T13" fmla="*/ 112 h 127"/>
                  <a:gd name="T14" fmla="*/ 28 w 107"/>
                  <a:gd name="T15" fmla="*/ 118 h 127"/>
                  <a:gd name="T16" fmla="*/ 21 w 107"/>
                  <a:gd name="T17" fmla="*/ 122 h 127"/>
                  <a:gd name="T18" fmla="*/ 13 w 107"/>
                  <a:gd name="T19" fmla="*/ 125 h 127"/>
                  <a:gd name="T20" fmla="*/ 0 w 107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106" y="3"/>
                    </a:moveTo>
                    <a:lnTo>
                      <a:pt x="95" y="0"/>
                    </a:lnTo>
                    <a:lnTo>
                      <a:pt x="87" y="0"/>
                    </a:lnTo>
                    <a:lnTo>
                      <a:pt x="76" y="3"/>
                    </a:lnTo>
                    <a:lnTo>
                      <a:pt x="70" y="9"/>
                    </a:lnTo>
                    <a:lnTo>
                      <a:pt x="68" y="14"/>
                    </a:lnTo>
                    <a:lnTo>
                      <a:pt x="30" y="112"/>
                    </a:lnTo>
                    <a:lnTo>
                      <a:pt x="28" y="118"/>
                    </a:lnTo>
                    <a:lnTo>
                      <a:pt x="21" y="122"/>
                    </a:lnTo>
                    <a:lnTo>
                      <a:pt x="13" y="125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auto">
              <a:xfrm>
                <a:off x="2415" y="2421"/>
                <a:ext cx="105" cy="127"/>
              </a:xfrm>
              <a:custGeom>
                <a:avLst/>
                <a:gdLst>
                  <a:gd name="T0" fmla="*/ 0 w 105"/>
                  <a:gd name="T1" fmla="*/ 3 h 127"/>
                  <a:gd name="T2" fmla="*/ 10 w 105"/>
                  <a:gd name="T3" fmla="*/ 0 h 127"/>
                  <a:gd name="T4" fmla="*/ 19 w 105"/>
                  <a:gd name="T5" fmla="*/ 0 h 127"/>
                  <a:gd name="T6" fmla="*/ 29 w 105"/>
                  <a:gd name="T7" fmla="*/ 3 h 127"/>
                  <a:gd name="T8" fmla="*/ 35 w 105"/>
                  <a:gd name="T9" fmla="*/ 9 h 127"/>
                  <a:gd name="T10" fmla="*/ 37 w 105"/>
                  <a:gd name="T11" fmla="*/ 14 h 127"/>
                  <a:gd name="T12" fmla="*/ 75 w 105"/>
                  <a:gd name="T13" fmla="*/ 112 h 127"/>
                  <a:gd name="T14" fmla="*/ 77 w 105"/>
                  <a:gd name="T15" fmla="*/ 118 h 127"/>
                  <a:gd name="T16" fmla="*/ 83 w 105"/>
                  <a:gd name="T17" fmla="*/ 122 h 127"/>
                  <a:gd name="T18" fmla="*/ 92 w 105"/>
                  <a:gd name="T19" fmla="*/ 125 h 127"/>
                  <a:gd name="T20" fmla="*/ 104 w 105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0" y="3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9" y="3"/>
                    </a:lnTo>
                    <a:lnTo>
                      <a:pt x="35" y="9"/>
                    </a:lnTo>
                    <a:lnTo>
                      <a:pt x="37" y="14"/>
                    </a:lnTo>
                    <a:lnTo>
                      <a:pt x="75" y="112"/>
                    </a:lnTo>
                    <a:lnTo>
                      <a:pt x="77" y="118"/>
                    </a:lnTo>
                    <a:lnTo>
                      <a:pt x="83" y="122"/>
                    </a:lnTo>
                    <a:lnTo>
                      <a:pt x="92" y="125"/>
                    </a:lnTo>
                    <a:lnTo>
                      <a:pt x="104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/>
              <p:cNvSpPr>
                <a:spLocks/>
              </p:cNvSpPr>
              <p:nvPr/>
            </p:nvSpPr>
            <p:spPr bwMode="auto">
              <a:xfrm>
                <a:off x="2598" y="2421"/>
                <a:ext cx="106" cy="127"/>
              </a:xfrm>
              <a:custGeom>
                <a:avLst/>
                <a:gdLst>
                  <a:gd name="T0" fmla="*/ 0 w 106"/>
                  <a:gd name="T1" fmla="*/ 3 h 127"/>
                  <a:gd name="T2" fmla="*/ 11 w 106"/>
                  <a:gd name="T3" fmla="*/ 0 h 127"/>
                  <a:gd name="T4" fmla="*/ 20 w 106"/>
                  <a:gd name="T5" fmla="*/ 0 h 127"/>
                  <a:gd name="T6" fmla="*/ 29 w 106"/>
                  <a:gd name="T7" fmla="*/ 3 h 127"/>
                  <a:gd name="T8" fmla="*/ 36 w 106"/>
                  <a:gd name="T9" fmla="*/ 9 h 127"/>
                  <a:gd name="T10" fmla="*/ 38 w 106"/>
                  <a:gd name="T11" fmla="*/ 14 h 127"/>
                  <a:gd name="T12" fmla="*/ 76 w 106"/>
                  <a:gd name="T13" fmla="*/ 112 h 127"/>
                  <a:gd name="T14" fmla="*/ 78 w 106"/>
                  <a:gd name="T15" fmla="*/ 118 h 127"/>
                  <a:gd name="T16" fmla="*/ 84 w 106"/>
                  <a:gd name="T17" fmla="*/ 122 h 127"/>
                  <a:gd name="T18" fmla="*/ 92 w 106"/>
                  <a:gd name="T19" fmla="*/ 125 h 127"/>
                  <a:gd name="T20" fmla="*/ 105 w 106"/>
                  <a:gd name="T2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3"/>
                    </a:moveTo>
                    <a:lnTo>
                      <a:pt x="11" y="0"/>
                    </a:lnTo>
                    <a:lnTo>
                      <a:pt x="20" y="0"/>
                    </a:lnTo>
                    <a:lnTo>
                      <a:pt x="29" y="3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76" y="112"/>
                    </a:lnTo>
                    <a:lnTo>
                      <a:pt x="78" y="118"/>
                    </a:lnTo>
                    <a:lnTo>
                      <a:pt x="84" y="122"/>
                    </a:lnTo>
                    <a:lnTo>
                      <a:pt x="92" y="125"/>
                    </a:lnTo>
                    <a:lnTo>
                      <a:pt x="105" y="126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24" name="Group 88"/>
            <p:cNvGrpSpPr>
              <a:grpSpLocks/>
            </p:cNvGrpSpPr>
            <p:nvPr/>
          </p:nvGrpSpPr>
          <p:grpSpPr bwMode="auto">
            <a:xfrm>
              <a:off x="2415" y="2420"/>
              <a:ext cx="1861" cy="128"/>
              <a:chOff x="2415" y="2420"/>
              <a:chExt cx="1861" cy="128"/>
            </a:xfrm>
          </p:grpSpPr>
          <p:sp>
            <p:nvSpPr>
              <p:cNvPr id="14404" name="Freeform 68"/>
              <p:cNvSpPr>
                <a:spLocks/>
              </p:cNvSpPr>
              <p:nvPr/>
            </p:nvSpPr>
            <p:spPr bwMode="auto">
              <a:xfrm>
                <a:off x="4171" y="2421"/>
                <a:ext cx="105" cy="127"/>
              </a:xfrm>
              <a:custGeom>
                <a:avLst/>
                <a:gdLst>
                  <a:gd name="T0" fmla="*/ 104 w 105"/>
                  <a:gd name="T1" fmla="*/ 122 h 127"/>
                  <a:gd name="T2" fmla="*/ 94 w 105"/>
                  <a:gd name="T3" fmla="*/ 125 h 127"/>
                  <a:gd name="T4" fmla="*/ 84 w 105"/>
                  <a:gd name="T5" fmla="*/ 126 h 127"/>
                  <a:gd name="T6" fmla="*/ 75 w 105"/>
                  <a:gd name="T7" fmla="*/ 123 h 127"/>
                  <a:gd name="T8" fmla="*/ 69 w 105"/>
                  <a:gd name="T9" fmla="*/ 117 h 127"/>
                  <a:gd name="T10" fmla="*/ 67 w 105"/>
                  <a:gd name="T11" fmla="*/ 112 h 127"/>
                  <a:gd name="T12" fmla="*/ 29 w 105"/>
                  <a:gd name="T13" fmla="*/ 13 h 127"/>
                  <a:gd name="T14" fmla="*/ 27 w 105"/>
                  <a:gd name="T15" fmla="*/ 8 h 127"/>
                  <a:gd name="T16" fmla="*/ 21 w 105"/>
                  <a:gd name="T17" fmla="*/ 4 h 127"/>
                  <a:gd name="T18" fmla="*/ 12 w 105"/>
                  <a:gd name="T19" fmla="*/ 1 h 127"/>
                  <a:gd name="T20" fmla="*/ 0 w 105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122"/>
                    </a:moveTo>
                    <a:lnTo>
                      <a:pt x="94" y="125"/>
                    </a:lnTo>
                    <a:lnTo>
                      <a:pt x="84" y="126"/>
                    </a:lnTo>
                    <a:lnTo>
                      <a:pt x="75" y="123"/>
                    </a:lnTo>
                    <a:lnTo>
                      <a:pt x="69" y="117"/>
                    </a:lnTo>
                    <a:lnTo>
                      <a:pt x="67" y="112"/>
                    </a:lnTo>
                    <a:lnTo>
                      <a:pt x="29" y="13"/>
                    </a:lnTo>
                    <a:lnTo>
                      <a:pt x="27" y="8"/>
                    </a:lnTo>
                    <a:lnTo>
                      <a:pt x="21" y="4"/>
                    </a:lnTo>
                    <a:lnTo>
                      <a:pt x="1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/>
              <p:cNvSpPr>
                <a:spLocks/>
              </p:cNvSpPr>
              <p:nvPr/>
            </p:nvSpPr>
            <p:spPr bwMode="auto">
              <a:xfrm>
                <a:off x="3987" y="2421"/>
                <a:ext cx="106" cy="127"/>
              </a:xfrm>
              <a:custGeom>
                <a:avLst/>
                <a:gdLst>
                  <a:gd name="T0" fmla="*/ 105 w 106"/>
                  <a:gd name="T1" fmla="*/ 122 h 127"/>
                  <a:gd name="T2" fmla="*/ 95 w 106"/>
                  <a:gd name="T3" fmla="*/ 125 h 127"/>
                  <a:gd name="T4" fmla="*/ 85 w 106"/>
                  <a:gd name="T5" fmla="*/ 126 h 127"/>
                  <a:gd name="T6" fmla="*/ 76 w 106"/>
                  <a:gd name="T7" fmla="*/ 123 h 127"/>
                  <a:gd name="T8" fmla="*/ 69 w 106"/>
                  <a:gd name="T9" fmla="*/ 117 h 127"/>
                  <a:gd name="T10" fmla="*/ 66 w 106"/>
                  <a:gd name="T11" fmla="*/ 112 h 127"/>
                  <a:gd name="T12" fmla="*/ 29 w 106"/>
                  <a:gd name="T13" fmla="*/ 13 h 127"/>
                  <a:gd name="T14" fmla="*/ 27 w 106"/>
                  <a:gd name="T15" fmla="*/ 8 h 127"/>
                  <a:gd name="T16" fmla="*/ 21 w 106"/>
                  <a:gd name="T17" fmla="*/ 4 h 127"/>
                  <a:gd name="T18" fmla="*/ 13 w 106"/>
                  <a:gd name="T19" fmla="*/ 1 h 127"/>
                  <a:gd name="T20" fmla="*/ 0 w 10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105" y="122"/>
                    </a:moveTo>
                    <a:lnTo>
                      <a:pt x="95" y="125"/>
                    </a:lnTo>
                    <a:lnTo>
                      <a:pt x="85" y="126"/>
                    </a:lnTo>
                    <a:lnTo>
                      <a:pt x="76" y="123"/>
                    </a:lnTo>
                    <a:lnTo>
                      <a:pt x="69" y="117"/>
                    </a:lnTo>
                    <a:lnTo>
                      <a:pt x="66" y="112"/>
                    </a:lnTo>
                    <a:lnTo>
                      <a:pt x="29" y="13"/>
                    </a:lnTo>
                    <a:lnTo>
                      <a:pt x="27" y="8"/>
                    </a:lnTo>
                    <a:lnTo>
                      <a:pt x="21" y="4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/>
              <p:cNvSpPr>
                <a:spLocks/>
              </p:cNvSpPr>
              <p:nvPr/>
            </p:nvSpPr>
            <p:spPr bwMode="auto">
              <a:xfrm>
                <a:off x="3801" y="2421"/>
                <a:ext cx="105" cy="127"/>
              </a:xfrm>
              <a:custGeom>
                <a:avLst/>
                <a:gdLst>
                  <a:gd name="T0" fmla="*/ 104 w 105"/>
                  <a:gd name="T1" fmla="*/ 123 h 127"/>
                  <a:gd name="T2" fmla="*/ 94 w 105"/>
                  <a:gd name="T3" fmla="*/ 126 h 127"/>
                  <a:gd name="T4" fmla="*/ 84 w 105"/>
                  <a:gd name="T5" fmla="*/ 126 h 127"/>
                  <a:gd name="T6" fmla="*/ 75 w 105"/>
                  <a:gd name="T7" fmla="*/ 124 h 127"/>
                  <a:gd name="T8" fmla="*/ 69 w 105"/>
                  <a:gd name="T9" fmla="*/ 118 h 127"/>
                  <a:gd name="T10" fmla="*/ 67 w 105"/>
                  <a:gd name="T11" fmla="*/ 112 h 127"/>
                  <a:gd name="T12" fmla="*/ 29 w 105"/>
                  <a:gd name="T13" fmla="*/ 14 h 127"/>
                  <a:gd name="T14" fmla="*/ 27 w 105"/>
                  <a:gd name="T15" fmla="*/ 8 h 127"/>
                  <a:gd name="T16" fmla="*/ 21 w 105"/>
                  <a:gd name="T17" fmla="*/ 4 h 127"/>
                  <a:gd name="T18" fmla="*/ 12 w 105"/>
                  <a:gd name="T19" fmla="*/ 2 h 127"/>
                  <a:gd name="T20" fmla="*/ 0 w 105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123"/>
                    </a:moveTo>
                    <a:lnTo>
                      <a:pt x="94" y="126"/>
                    </a:lnTo>
                    <a:lnTo>
                      <a:pt x="84" y="126"/>
                    </a:lnTo>
                    <a:lnTo>
                      <a:pt x="75" y="124"/>
                    </a:lnTo>
                    <a:lnTo>
                      <a:pt x="69" y="118"/>
                    </a:lnTo>
                    <a:lnTo>
                      <a:pt x="67" y="112"/>
                    </a:lnTo>
                    <a:lnTo>
                      <a:pt x="29" y="14"/>
                    </a:lnTo>
                    <a:lnTo>
                      <a:pt x="27" y="8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1"/>
              <p:cNvSpPr>
                <a:spLocks/>
              </p:cNvSpPr>
              <p:nvPr/>
            </p:nvSpPr>
            <p:spPr bwMode="auto">
              <a:xfrm>
                <a:off x="3881" y="2421"/>
                <a:ext cx="106" cy="127"/>
              </a:xfrm>
              <a:custGeom>
                <a:avLst/>
                <a:gdLst>
                  <a:gd name="T0" fmla="*/ 0 w 106"/>
                  <a:gd name="T1" fmla="*/ 122 h 127"/>
                  <a:gd name="T2" fmla="*/ 11 w 106"/>
                  <a:gd name="T3" fmla="*/ 125 h 127"/>
                  <a:gd name="T4" fmla="*/ 19 w 106"/>
                  <a:gd name="T5" fmla="*/ 126 h 127"/>
                  <a:gd name="T6" fmla="*/ 29 w 106"/>
                  <a:gd name="T7" fmla="*/ 123 h 127"/>
                  <a:gd name="T8" fmla="*/ 36 w 106"/>
                  <a:gd name="T9" fmla="*/ 117 h 127"/>
                  <a:gd name="T10" fmla="*/ 38 w 106"/>
                  <a:gd name="T11" fmla="*/ 112 h 127"/>
                  <a:gd name="T12" fmla="*/ 76 w 106"/>
                  <a:gd name="T13" fmla="*/ 13 h 127"/>
                  <a:gd name="T14" fmla="*/ 78 w 106"/>
                  <a:gd name="T15" fmla="*/ 8 h 127"/>
                  <a:gd name="T16" fmla="*/ 84 w 106"/>
                  <a:gd name="T17" fmla="*/ 4 h 127"/>
                  <a:gd name="T18" fmla="*/ 92 w 106"/>
                  <a:gd name="T19" fmla="*/ 1 h 127"/>
                  <a:gd name="T20" fmla="*/ 105 w 10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122"/>
                    </a:moveTo>
                    <a:lnTo>
                      <a:pt x="11" y="125"/>
                    </a:lnTo>
                    <a:lnTo>
                      <a:pt x="19" y="126"/>
                    </a:lnTo>
                    <a:lnTo>
                      <a:pt x="29" y="123"/>
                    </a:lnTo>
                    <a:lnTo>
                      <a:pt x="36" y="117"/>
                    </a:lnTo>
                    <a:lnTo>
                      <a:pt x="38" y="112"/>
                    </a:lnTo>
                    <a:lnTo>
                      <a:pt x="76" y="13"/>
                    </a:lnTo>
                    <a:lnTo>
                      <a:pt x="78" y="8"/>
                    </a:lnTo>
                    <a:lnTo>
                      <a:pt x="84" y="4"/>
                    </a:lnTo>
                    <a:lnTo>
                      <a:pt x="92" y="1"/>
                    </a:lnTo>
                    <a:lnTo>
                      <a:pt x="105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2"/>
              <p:cNvSpPr>
                <a:spLocks/>
              </p:cNvSpPr>
              <p:nvPr/>
            </p:nvSpPr>
            <p:spPr bwMode="auto">
              <a:xfrm>
                <a:off x="4064" y="2421"/>
                <a:ext cx="107" cy="127"/>
              </a:xfrm>
              <a:custGeom>
                <a:avLst/>
                <a:gdLst>
                  <a:gd name="T0" fmla="*/ 0 w 107"/>
                  <a:gd name="T1" fmla="*/ 122 h 127"/>
                  <a:gd name="T2" fmla="*/ 11 w 107"/>
                  <a:gd name="T3" fmla="*/ 125 h 127"/>
                  <a:gd name="T4" fmla="*/ 19 w 107"/>
                  <a:gd name="T5" fmla="*/ 126 h 127"/>
                  <a:gd name="T6" fmla="*/ 30 w 107"/>
                  <a:gd name="T7" fmla="*/ 123 h 127"/>
                  <a:gd name="T8" fmla="*/ 36 w 107"/>
                  <a:gd name="T9" fmla="*/ 117 h 127"/>
                  <a:gd name="T10" fmla="*/ 38 w 107"/>
                  <a:gd name="T11" fmla="*/ 112 h 127"/>
                  <a:gd name="T12" fmla="*/ 76 w 107"/>
                  <a:gd name="T13" fmla="*/ 13 h 127"/>
                  <a:gd name="T14" fmla="*/ 77 w 107"/>
                  <a:gd name="T15" fmla="*/ 8 h 127"/>
                  <a:gd name="T16" fmla="*/ 85 w 107"/>
                  <a:gd name="T17" fmla="*/ 4 h 127"/>
                  <a:gd name="T18" fmla="*/ 93 w 107"/>
                  <a:gd name="T19" fmla="*/ 1 h 127"/>
                  <a:gd name="T20" fmla="*/ 106 w 10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0" y="122"/>
                    </a:moveTo>
                    <a:lnTo>
                      <a:pt x="11" y="125"/>
                    </a:lnTo>
                    <a:lnTo>
                      <a:pt x="19" y="126"/>
                    </a:lnTo>
                    <a:lnTo>
                      <a:pt x="30" y="123"/>
                    </a:lnTo>
                    <a:lnTo>
                      <a:pt x="36" y="117"/>
                    </a:lnTo>
                    <a:lnTo>
                      <a:pt x="38" y="112"/>
                    </a:lnTo>
                    <a:lnTo>
                      <a:pt x="76" y="13"/>
                    </a:lnTo>
                    <a:lnTo>
                      <a:pt x="77" y="8"/>
                    </a:lnTo>
                    <a:lnTo>
                      <a:pt x="85" y="4"/>
                    </a:lnTo>
                    <a:lnTo>
                      <a:pt x="93" y="1"/>
                    </a:lnTo>
                    <a:lnTo>
                      <a:pt x="10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3"/>
              <p:cNvSpPr>
                <a:spLocks/>
              </p:cNvSpPr>
              <p:nvPr/>
            </p:nvSpPr>
            <p:spPr bwMode="auto">
              <a:xfrm>
                <a:off x="3622" y="2421"/>
                <a:ext cx="105" cy="127"/>
              </a:xfrm>
              <a:custGeom>
                <a:avLst/>
                <a:gdLst>
                  <a:gd name="T0" fmla="*/ 104 w 105"/>
                  <a:gd name="T1" fmla="*/ 122 h 127"/>
                  <a:gd name="T2" fmla="*/ 94 w 105"/>
                  <a:gd name="T3" fmla="*/ 125 h 127"/>
                  <a:gd name="T4" fmla="*/ 84 w 105"/>
                  <a:gd name="T5" fmla="*/ 126 h 127"/>
                  <a:gd name="T6" fmla="*/ 75 w 105"/>
                  <a:gd name="T7" fmla="*/ 123 h 127"/>
                  <a:gd name="T8" fmla="*/ 69 w 105"/>
                  <a:gd name="T9" fmla="*/ 117 h 127"/>
                  <a:gd name="T10" fmla="*/ 66 w 105"/>
                  <a:gd name="T11" fmla="*/ 112 h 127"/>
                  <a:gd name="T12" fmla="*/ 29 w 105"/>
                  <a:gd name="T13" fmla="*/ 13 h 127"/>
                  <a:gd name="T14" fmla="*/ 27 w 105"/>
                  <a:gd name="T15" fmla="*/ 8 h 127"/>
                  <a:gd name="T16" fmla="*/ 21 w 105"/>
                  <a:gd name="T17" fmla="*/ 4 h 127"/>
                  <a:gd name="T18" fmla="*/ 12 w 105"/>
                  <a:gd name="T19" fmla="*/ 1 h 127"/>
                  <a:gd name="T20" fmla="*/ 0 w 105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122"/>
                    </a:moveTo>
                    <a:lnTo>
                      <a:pt x="94" y="125"/>
                    </a:lnTo>
                    <a:lnTo>
                      <a:pt x="84" y="126"/>
                    </a:lnTo>
                    <a:lnTo>
                      <a:pt x="75" y="123"/>
                    </a:lnTo>
                    <a:lnTo>
                      <a:pt x="69" y="117"/>
                    </a:lnTo>
                    <a:lnTo>
                      <a:pt x="66" y="112"/>
                    </a:lnTo>
                    <a:lnTo>
                      <a:pt x="29" y="13"/>
                    </a:lnTo>
                    <a:lnTo>
                      <a:pt x="27" y="8"/>
                    </a:lnTo>
                    <a:lnTo>
                      <a:pt x="21" y="4"/>
                    </a:lnTo>
                    <a:lnTo>
                      <a:pt x="1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74"/>
              <p:cNvSpPr>
                <a:spLocks/>
              </p:cNvSpPr>
              <p:nvPr/>
            </p:nvSpPr>
            <p:spPr bwMode="auto">
              <a:xfrm>
                <a:off x="3434" y="2421"/>
                <a:ext cx="107" cy="127"/>
              </a:xfrm>
              <a:custGeom>
                <a:avLst/>
                <a:gdLst>
                  <a:gd name="T0" fmla="*/ 106 w 107"/>
                  <a:gd name="T1" fmla="*/ 123 h 127"/>
                  <a:gd name="T2" fmla="*/ 95 w 107"/>
                  <a:gd name="T3" fmla="*/ 126 h 127"/>
                  <a:gd name="T4" fmla="*/ 86 w 107"/>
                  <a:gd name="T5" fmla="*/ 126 h 127"/>
                  <a:gd name="T6" fmla="*/ 76 w 107"/>
                  <a:gd name="T7" fmla="*/ 124 h 127"/>
                  <a:gd name="T8" fmla="*/ 70 w 107"/>
                  <a:gd name="T9" fmla="*/ 118 h 127"/>
                  <a:gd name="T10" fmla="*/ 67 w 107"/>
                  <a:gd name="T11" fmla="*/ 112 h 127"/>
                  <a:gd name="T12" fmla="*/ 30 w 107"/>
                  <a:gd name="T13" fmla="*/ 14 h 127"/>
                  <a:gd name="T14" fmla="*/ 28 w 107"/>
                  <a:gd name="T15" fmla="*/ 8 h 127"/>
                  <a:gd name="T16" fmla="*/ 21 w 107"/>
                  <a:gd name="T17" fmla="*/ 4 h 127"/>
                  <a:gd name="T18" fmla="*/ 13 w 107"/>
                  <a:gd name="T19" fmla="*/ 2 h 127"/>
                  <a:gd name="T20" fmla="*/ 0 w 10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106" y="123"/>
                    </a:moveTo>
                    <a:lnTo>
                      <a:pt x="95" y="126"/>
                    </a:lnTo>
                    <a:lnTo>
                      <a:pt x="86" y="126"/>
                    </a:lnTo>
                    <a:lnTo>
                      <a:pt x="76" y="124"/>
                    </a:lnTo>
                    <a:lnTo>
                      <a:pt x="70" y="118"/>
                    </a:lnTo>
                    <a:lnTo>
                      <a:pt x="67" y="112"/>
                    </a:lnTo>
                    <a:lnTo>
                      <a:pt x="30" y="14"/>
                    </a:lnTo>
                    <a:lnTo>
                      <a:pt x="28" y="8"/>
                    </a:lnTo>
                    <a:lnTo>
                      <a:pt x="21" y="4"/>
                    </a:lnTo>
                    <a:lnTo>
                      <a:pt x="13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75"/>
              <p:cNvSpPr>
                <a:spLocks/>
              </p:cNvSpPr>
              <p:nvPr/>
            </p:nvSpPr>
            <p:spPr bwMode="auto">
              <a:xfrm>
                <a:off x="3515" y="2421"/>
                <a:ext cx="105" cy="127"/>
              </a:xfrm>
              <a:custGeom>
                <a:avLst/>
                <a:gdLst>
                  <a:gd name="T0" fmla="*/ 0 w 105"/>
                  <a:gd name="T1" fmla="*/ 122 h 127"/>
                  <a:gd name="T2" fmla="*/ 11 w 105"/>
                  <a:gd name="T3" fmla="*/ 125 h 127"/>
                  <a:gd name="T4" fmla="*/ 19 w 105"/>
                  <a:gd name="T5" fmla="*/ 126 h 127"/>
                  <a:gd name="T6" fmla="*/ 28 w 105"/>
                  <a:gd name="T7" fmla="*/ 123 h 127"/>
                  <a:gd name="T8" fmla="*/ 35 w 105"/>
                  <a:gd name="T9" fmla="*/ 117 h 127"/>
                  <a:gd name="T10" fmla="*/ 38 w 105"/>
                  <a:gd name="T11" fmla="*/ 112 h 127"/>
                  <a:gd name="T12" fmla="*/ 76 w 105"/>
                  <a:gd name="T13" fmla="*/ 13 h 127"/>
                  <a:gd name="T14" fmla="*/ 78 w 105"/>
                  <a:gd name="T15" fmla="*/ 8 h 127"/>
                  <a:gd name="T16" fmla="*/ 84 w 105"/>
                  <a:gd name="T17" fmla="*/ 4 h 127"/>
                  <a:gd name="T18" fmla="*/ 91 w 105"/>
                  <a:gd name="T19" fmla="*/ 1 h 127"/>
                  <a:gd name="T20" fmla="*/ 104 w 105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0" y="122"/>
                    </a:moveTo>
                    <a:lnTo>
                      <a:pt x="11" y="125"/>
                    </a:lnTo>
                    <a:lnTo>
                      <a:pt x="19" y="126"/>
                    </a:lnTo>
                    <a:lnTo>
                      <a:pt x="28" y="123"/>
                    </a:lnTo>
                    <a:lnTo>
                      <a:pt x="35" y="117"/>
                    </a:lnTo>
                    <a:lnTo>
                      <a:pt x="38" y="112"/>
                    </a:lnTo>
                    <a:lnTo>
                      <a:pt x="76" y="13"/>
                    </a:lnTo>
                    <a:lnTo>
                      <a:pt x="78" y="8"/>
                    </a:lnTo>
                    <a:lnTo>
                      <a:pt x="84" y="4"/>
                    </a:lnTo>
                    <a:lnTo>
                      <a:pt x="91" y="1"/>
                    </a:lnTo>
                    <a:lnTo>
                      <a:pt x="104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76"/>
              <p:cNvSpPr>
                <a:spLocks/>
              </p:cNvSpPr>
              <p:nvPr/>
            </p:nvSpPr>
            <p:spPr bwMode="auto">
              <a:xfrm>
                <a:off x="3698" y="2421"/>
                <a:ext cx="107" cy="127"/>
              </a:xfrm>
              <a:custGeom>
                <a:avLst/>
                <a:gdLst>
                  <a:gd name="T0" fmla="*/ 0 w 107"/>
                  <a:gd name="T1" fmla="*/ 122 h 127"/>
                  <a:gd name="T2" fmla="*/ 11 w 107"/>
                  <a:gd name="T3" fmla="*/ 125 h 127"/>
                  <a:gd name="T4" fmla="*/ 19 w 107"/>
                  <a:gd name="T5" fmla="*/ 126 h 127"/>
                  <a:gd name="T6" fmla="*/ 30 w 107"/>
                  <a:gd name="T7" fmla="*/ 123 h 127"/>
                  <a:gd name="T8" fmla="*/ 36 w 107"/>
                  <a:gd name="T9" fmla="*/ 117 h 127"/>
                  <a:gd name="T10" fmla="*/ 38 w 107"/>
                  <a:gd name="T11" fmla="*/ 112 h 127"/>
                  <a:gd name="T12" fmla="*/ 76 w 107"/>
                  <a:gd name="T13" fmla="*/ 13 h 127"/>
                  <a:gd name="T14" fmla="*/ 77 w 107"/>
                  <a:gd name="T15" fmla="*/ 8 h 127"/>
                  <a:gd name="T16" fmla="*/ 85 w 107"/>
                  <a:gd name="T17" fmla="*/ 4 h 127"/>
                  <a:gd name="T18" fmla="*/ 93 w 107"/>
                  <a:gd name="T19" fmla="*/ 1 h 127"/>
                  <a:gd name="T20" fmla="*/ 106 w 10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0" y="122"/>
                    </a:moveTo>
                    <a:lnTo>
                      <a:pt x="11" y="125"/>
                    </a:lnTo>
                    <a:lnTo>
                      <a:pt x="19" y="126"/>
                    </a:lnTo>
                    <a:lnTo>
                      <a:pt x="30" y="123"/>
                    </a:lnTo>
                    <a:lnTo>
                      <a:pt x="36" y="117"/>
                    </a:lnTo>
                    <a:lnTo>
                      <a:pt x="38" y="112"/>
                    </a:lnTo>
                    <a:lnTo>
                      <a:pt x="76" y="13"/>
                    </a:lnTo>
                    <a:lnTo>
                      <a:pt x="77" y="8"/>
                    </a:lnTo>
                    <a:lnTo>
                      <a:pt x="85" y="4"/>
                    </a:lnTo>
                    <a:lnTo>
                      <a:pt x="93" y="1"/>
                    </a:lnTo>
                    <a:lnTo>
                      <a:pt x="10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77"/>
              <p:cNvSpPr>
                <a:spLocks/>
              </p:cNvSpPr>
              <p:nvPr/>
            </p:nvSpPr>
            <p:spPr bwMode="auto">
              <a:xfrm>
                <a:off x="3256" y="2421"/>
                <a:ext cx="105" cy="127"/>
              </a:xfrm>
              <a:custGeom>
                <a:avLst/>
                <a:gdLst>
                  <a:gd name="T0" fmla="*/ 104 w 105"/>
                  <a:gd name="T1" fmla="*/ 122 h 127"/>
                  <a:gd name="T2" fmla="*/ 94 w 105"/>
                  <a:gd name="T3" fmla="*/ 125 h 127"/>
                  <a:gd name="T4" fmla="*/ 84 w 105"/>
                  <a:gd name="T5" fmla="*/ 126 h 127"/>
                  <a:gd name="T6" fmla="*/ 75 w 105"/>
                  <a:gd name="T7" fmla="*/ 123 h 127"/>
                  <a:gd name="T8" fmla="*/ 69 w 105"/>
                  <a:gd name="T9" fmla="*/ 117 h 127"/>
                  <a:gd name="T10" fmla="*/ 66 w 105"/>
                  <a:gd name="T11" fmla="*/ 112 h 127"/>
                  <a:gd name="T12" fmla="*/ 29 w 105"/>
                  <a:gd name="T13" fmla="*/ 13 h 127"/>
                  <a:gd name="T14" fmla="*/ 27 w 105"/>
                  <a:gd name="T15" fmla="*/ 8 h 127"/>
                  <a:gd name="T16" fmla="*/ 21 w 105"/>
                  <a:gd name="T17" fmla="*/ 4 h 127"/>
                  <a:gd name="T18" fmla="*/ 12 w 105"/>
                  <a:gd name="T19" fmla="*/ 1 h 127"/>
                  <a:gd name="T20" fmla="*/ 0 w 105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104" y="122"/>
                    </a:moveTo>
                    <a:lnTo>
                      <a:pt x="94" y="125"/>
                    </a:lnTo>
                    <a:lnTo>
                      <a:pt x="84" y="126"/>
                    </a:lnTo>
                    <a:lnTo>
                      <a:pt x="75" y="123"/>
                    </a:lnTo>
                    <a:lnTo>
                      <a:pt x="69" y="117"/>
                    </a:lnTo>
                    <a:lnTo>
                      <a:pt x="66" y="112"/>
                    </a:lnTo>
                    <a:lnTo>
                      <a:pt x="29" y="13"/>
                    </a:lnTo>
                    <a:lnTo>
                      <a:pt x="27" y="8"/>
                    </a:lnTo>
                    <a:lnTo>
                      <a:pt x="21" y="4"/>
                    </a:lnTo>
                    <a:lnTo>
                      <a:pt x="12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78"/>
              <p:cNvSpPr>
                <a:spLocks/>
              </p:cNvSpPr>
              <p:nvPr/>
            </p:nvSpPr>
            <p:spPr bwMode="auto">
              <a:xfrm>
                <a:off x="3068" y="2421"/>
                <a:ext cx="107" cy="127"/>
              </a:xfrm>
              <a:custGeom>
                <a:avLst/>
                <a:gdLst>
                  <a:gd name="T0" fmla="*/ 106 w 107"/>
                  <a:gd name="T1" fmla="*/ 123 h 127"/>
                  <a:gd name="T2" fmla="*/ 95 w 107"/>
                  <a:gd name="T3" fmla="*/ 126 h 127"/>
                  <a:gd name="T4" fmla="*/ 86 w 107"/>
                  <a:gd name="T5" fmla="*/ 126 h 127"/>
                  <a:gd name="T6" fmla="*/ 76 w 107"/>
                  <a:gd name="T7" fmla="*/ 124 h 127"/>
                  <a:gd name="T8" fmla="*/ 70 w 107"/>
                  <a:gd name="T9" fmla="*/ 118 h 127"/>
                  <a:gd name="T10" fmla="*/ 68 w 107"/>
                  <a:gd name="T11" fmla="*/ 112 h 127"/>
                  <a:gd name="T12" fmla="*/ 30 w 107"/>
                  <a:gd name="T13" fmla="*/ 14 h 127"/>
                  <a:gd name="T14" fmla="*/ 28 w 107"/>
                  <a:gd name="T15" fmla="*/ 8 h 127"/>
                  <a:gd name="T16" fmla="*/ 21 w 107"/>
                  <a:gd name="T17" fmla="*/ 4 h 127"/>
                  <a:gd name="T18" fmla="*/ 13 w 107"/>
                  <a:gd name="T19" fmla="*/ 2 h 127"/>
                  <a:gd name="T20" fmla="*/ 0 w 10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106" y="123"/>
                    </a:moveTo>
                    <a:lnTo>
                      <a:pt x="95" y="126"/>
                    </a:lnTo>
                    <a:lnTo>
                      <a:pt x="86" y="126"/>
                    </a:lnTo>
                    <a:lnTo>
                      <a:pt x="76" y="124"/>
                    </a:lnTo>
                    <a:lnTo>
                      <a:pt x="70" y="118"/>
                    </a:lnTo>
                    <a:lnTo>
                      <a:pt x="68" y="112"/>
                    </a:lnTo>
                    <a:lnTo>
                      <a:pt x="30" y="14"/>
                    </a:lnTo>
                    <a:lnTo>
                      <a:pt x="28" y="8"/>
                    </a:lnTo>
                    <a:lnTo>
                      <a:pt x="21" y="4"/>
                    </a:lnTo>
                    <a:lnTo>
                      <a:pt x="13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79"/>
              <p:cNvSpPr>
                <a:spLocks/>
              </p:cNvSpPr>
              <p:nvPr/>
            </p:nvSpPr>
            <p:spPr bwMode="auto">
              <a:xfrm>
                <a:off x="3149" y="2421"/>
                <a:ext cx="107" cy="127"/>
              </a:xfrm>
              <a:custGeom>
                <a:avLst/>
                <a:gdLst>
                  <a:gd name="T0" fmla="*/ 0 w 107"/>
                  <a:gd name="T1" fmla="*/ 122 h 127"/>
                  <a:gd name="T2" fmla="*/ 11 w 107"/>
                  <a:gd name="T3" fmla="*/ 125 h 127"/>
                  <a:gd name="T4" fmla="*/ 19 w 107"/>
                  <a:gd name="T5" fmla="*/ 126 h 127"/>
                  <a:gd name="T6" fmla="*/ 29 w 107"/>
                  <a:gd name="T7" fmla="*/ 123 h 127"/>
                  <a:gd name="T8" fmla="*/ 35 w 107"/>
                  <a:gd name="T9" fmla="*/ 117 h 127"/>
                  <a:gd name="T10" fmla="*/ 38 w 107"/>
                  <a:gd name="T11" fmla="*/ 112 h 127"/>
                  <a:gd name="T12" fmla="*/ 76 w 107"/>
                  <a:gd name="T13" fmla="*/ 13 h 127"/>
                  <a:gd name="T14" fmla="*/ 78 w 107"/>
                  <a:gd name="T15" fmla="*/ 8 h 127"/>
                  <a:gd name="T16" fmla="*/ 85 w 107"/>
                  <a:gd name="T17" fmla="*/ 4 h 127"/>
                  <a:gd name="T18" fmla="*/ 93 w 107"/>
                  <a:gd name="T19" fmla="*/ 1 h 127"/>
                  <a:gd name="T20" fmla="*/ 106 w 10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0" y="122"/>
                    </a:moveTo>
                    <a:lnTo>
                      <a:pt x="11" y="125"/>
                    </a:lnTo>
                    <a:lnTo>
                      <a:pt x="19" y="126"/>
                    </a:lnTo>
                    <a:lnTo>
                      <a:pt x="29" y="123"/>
                    </a:lnTo>
                    <a:lnTo>
                      <a:pt x="35" y="117"/>
                    </a:lnTo>
                    <a:lnTo>
                      <a:pt x="38" y="112"/>
                    </a:lnTo>
                    <a:lnTo>
                      <a:pt x="76" y="13"/>
                    </a:lnTo>
                    <a:lnTo>
                      <a:pt x="78" y="8"/>
                    </a:lnTo>
                    <a:lnTo>
                      <a:pt x="85" y="4"/>
                    </a:lnTo>
                    <a:lnTo>
                      <a:pt x="93" y="1"/>
                    </a:lnTo>
                    <a:lnTo>
                      <a:pt x="10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80"/>
              <p:cNvSpPr>
                <a:spLocks/>
              </p:cNvSpPr>
              <p:nvPr/>
            </p:nvSpPr>
            <p:spPr bwMode="auto">
              <a:xfrm>
                <a:off x="3333" y="2421"/>
                <a:ext cx="106" cy="127"/>
              </a:xfrm>
              <a:custGeom>
                <a:avLst/>
                <a:gdLst>
                  <a:gd name="T0" fmla="*/ 0 w 106"/>
                  <a:gd name="T1" fmla="*/ 122 h 127"/>
                  <a:gd name="T2" fmla="*/ 11 w 106"/>
                  <a:gd name="T3" fmla="*/ 125 h 127"/>
                  <a:gd name="T4" fmla="*/ 19 w 106"/>
                  <a:gd name="T5" fmla="*/ 126 h 127"/>
                  <a:gd name="T6" fmla="*/ 29 w 106"/>
                  <a:gd name="T7" fmla="*/ 123 h 127"/>
                  <a:gd name="T8" fmla="*/ 36 w 106"/>
                  <a:gd name="T9" fmla="*/ 117 h 127"/>
                  <a:gd name="T10" fmla="*/ 38 w 106"/>
                  <a:gd name="T11" fmla="*/ 112 h 127"/>
                  <a:gd name="T12" fmla="*/ 76 w 106"/>
                  <a:gd name="T13" fmla="*/ 13 h 127"/>
                  <a:gd name="T14" fmla="*/ 77 w 106"/>
                  <a:gd name="T15" fmla="*/ 8 h 127"/>
                  <a:gd name="T16" fmla="*/ 84 w 106"/>
                  <a:gd name="T17" fmla="*/ 4 h 127"/>
                  <a:gd name="T18" fmla="*/ 92 w 106"/>
                  <a:gd name="T19" fmla="*/ 1 h 127"/>
                  <a:gd name="T20" fmla="*/ 105 w 10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122"/>
                    </a:moveTo>
                    <a:lnTo>
                      <a:pt x="11" y="125"/>
                    </a:lnTo>
                    <a:lnTo>
                      <a:pt x="19" y="126"/>
                    </a:lnTo>
                    <a:lnTo>
                      <a:pt x="29" y="123"/>
                    </a:lnTo>
                    <a:lnTo>
                      <a:pt x="36" y="117"/>
                    </a:lnTo>
                    <a:lnTo>
                      <a:pt x="38" y="112"/>
                    </a:lnTo>
                    <a:lnTo>
                      <a:pt x="76" y="13"/>
                    </a:lnTo>
                    <a:lnTo>
                      <a:pt x="77" y="8"/>
                    </a:lnTo>
                    <a:lnTo>
                      <a:pt x="84" y="4"/>
                    </a:lnTo>
                    <a:lnTo>
                      <a:pt x="92" y="1"/>
                    </a:lnTo>
                    <a:lnTo>
                      <a:pt x="105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81"/>
              <p:cNvSpPr>
                <a:spLocks/>
              </p:cNvSpPr>
              <p:nvPr/>
            </p:nvSpPr>
            <p:spPr bwMode="auto">
              <a:xfrm>
                <a:off x="2889" y="2421"/>
                <a:ext cx="106" cy="127"/>
              </a:xfrm>
              <a:custGeom>
                <a:avLst/>
                <a:gdLst>
                  <a:gd name="T0" fmla="*/ 105 w 106"/>
                  <a:gd name="T1" fmla="*/ 122 h 127"/>
                  <a:gd name="T2" fmla="*/ 95 w 106"/>
                  <a:gd name="T3" fmla="*/ 125 h 127"/>
                  <a:gd name="T4" fmla="*/ 86 w 106"/>
                  <a:gd name="T5" fmla="*/ 126 h 127"/>
                  <a:gd name="T6" fmla="*/ 76 w 106"/>
                  <a:gd name="T7" fmla="*/ 123 h 127"/>
                  <a:gd name="T8" fmla="*/ 70 w 106"/>
                  <a:gd name="T9" fmla="*/ 117 h 127"/>
                  <a:gd name="T10" fmla="*/ 67 w 106"/>
                  <a:gd name="T11" fmla="*/ 112 h 127"/>
                  <a:gd name="T12" fmla="*/ 30 w 106"/>
                  <a:gd name="T13" fmla="*/ 13 h 127"/>
                  <a:gd name="T14" fmla="*/ 27 w 106"/>
                  <a:gd name="T15" fmla="*/ 8 h 127"/>
                  <a:gd name="T16" fmla="*/ 21 w 106"/>
                  <a:gd name="T17" fmla="*/ 4 h 127"/>
                  <a:gd name="T18" fmla="*/ 13 w 106"/>
                  <a:gd name="T19" fmla="*/ 1 h 127"/>
                  <a:gd name="T20" fmla="*/ 0 w 10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105" y="122"/>
                    </a:moveTo>
                    <a:lnTo>
                      <a:pt x="95" y="125"/>
                    </a:lnTo>
                    <a:lnTo>
                      <a:pt x="86" y="126"/>
                    </a:lnTo>
                    <a:lnTo>
                      <a:pt x="76" y="123"/>
                    </a:lnTo>
                    <a:lnTo>
                      <a:pt x="70" y="117"/>
                    </a:lnTo>
                    <a:lnTo>
                      <a:pt x="67" y="112"/>
                    </a:lnTo>
                    <a:lnTo>
                      <a:pt x="30" y="13"/>
                    </a:lnTo>
                    <a:lnTo>
                      <a:pt x="27" y="8"/>
                    </a:lnTo>
                    <a:lnTo>
                      <a:pt x="21" y="4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82"/>
              <p:cNvSpPr>
                <a:spLocks/>
              </p:cNvSpPr>
              <p:nvPr/>
            </p:nvSpPr>
            <p:spPr bwMode="auto">
              <a:xfrm>
                <a:off x="2703" y="2421"/>
                <a:ext cx="106" cy="127"/>
              </a:xfrm>
              <a:custGeom>
                <a:avLst/>
                <a:gdLst>
                  <a:gd name="T0" fmla="*/ 105 w 106"/>
                  <a:gd name="T1" fmla="*/ 123 h 127"/>
                  <a:gd name="T2" fmla="*/ 95 w 106"/>
                  <a:gd name="T3" fmla="*/ 126 h 127"/>
                  <a:gd name="T4" fmla="*/ 85 w 106"/>
                  <a:gd name="T5" fmla="*/ 126 h 127"/>
                  <a:gd name="T6" fmla="*/ 76 w 106"/>
                  <a:gd name="T7" fmla="*/ 124 h 127"/>
                  <a:gd name="T8" fmla="*/ 69 w 106"/>
                  <a:gd name="T9" fmla="*/ 118 h 127"/>
                  <a:gd name="T10" fmla="*/ 66 w 106"/>
                  <a:gd name="T11" fmla="*/ 112 h 127"/>
                  <a:gd name="T12" fmla="*/ 29 w 106"/>
                  <a:gd name="T13" fmla="*/ 14 h 127"/>
                  <a:gd name="T14" fmla="*/ 27 w 106"/>
                  <a:gd name="T15" fmla="*/ 8 h 127"/>
                  <a:gd name="T16" fmla="*/ 21 w 106"/>
                  <a:gd name="T17" fmla="*/ 4 h 127"/>
                  <a:gd name="T18" fmla="*/ 13 w 106"/>
                  <a:gd name="T19" fmla="*/ 2 h 127"/>
                  <a:gd name="T20" fmla="*/ 0 w 10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105" y="123"/>
                    </a:moveTo>
                    <a:lnTo>
                      <a:pt x="95" y="126"/>
                    </a:lnTo>
                    <a:lnTo>
                      <a:pt x="85" y="126"/>
                    </a:lnTo>
                    <a:lnTo>
                      <a:pt x="76" y="124"/>
                    </a:lnTo>
                    <a:lnTo>
                      <a:pt x="69" y="118"/>
                    </a:lnTo>
                    <a:lnTo>
                      <a:pt x="66" y="112"/>
                    </a:lnTo>
                    <a:lnTo>
                      <a:pt x="29" y="14"/>
                    </a:lnTo>
                    <a:lnTo>
                      <a:pt x="27" y="8"/>
                    </a:lnTo>
                    <a:lnTo>
                      <a:pt x="21" y="4"/>
                    </a:lnTo>
                    <a:lnTo>
                      <a:pt x="13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83"/>
              <p:cNvSpPr>
                <a:spLocks/>
              </p:cNvSpPr>
              <p:nvPr/>
            </p:nvSpPr>
            <p:spPr bwMode="auto">
              <a:xfrm>
                <a:off x="2784" y="2421"/>
                <a:ext cx="104" cy="127"/>
              </a:xfrm>
              <a:custGeom>
                <a:avLst/>
                <a:gdLst>
                  <a:gd name="T0" fmla="*/ 0 w 104"/>
                  <a:gd name="T1" fmla="*/ 122 h 127"/>
                  <a:gd name="T2" fmla="*/ 10 w 104"/>
                  <a:gd name="T3" fmla="*/ 125 h 127"/>
                  <a:gd name="T4" fmla="*/ 19 w 104"/>
                  <a:gd name="T5" fmla="*/ 126 h 127"/>
                  <a:gd name="T6" fmla="*/ 28 w 104"/>
                  <a:gd name="T7" fmla="*/ 123 h 127"/>
                  <a:gd name="T8" fmla="*/ 34 w 104"/>
                  <a:gd name="T9" fmla="*/ 117 h 127"/>
                  <a:gd name="T10" fmla="*/ 37 w 104"/>
                  <a:gd name="T11" fmla="*/ 112 h 127"/>
                  <a:gd name="T12" fmla="*/ 75 w 104"/>
                  <a:gd name="T13" fmla="*/ 13 h 127"/>
                  <a:gd name="T14" fmla="*/ 77 w 104"/>
                  <a:gd name="T15" fmla="*/ 8 h 127"/>
                  <a:gd name="T16" fmla="*/ 83 w 104"/>
                  <a:gd name="T17" fmla="*/ 4 h 127"/>
                  <a:gd name="T18" fmla="*/ 91 w 104"/>
                  <a:gd name="T19" fmla="*/ 1 h 127"/>
                  <a:gd name="T20" fmla="*/ 103 w 104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27">
                    <a:moveTo>
                      <a:pt x="0" y="122"/>
                    </a:moveTo>
                    <a:lnTo>
                      <a:pt x="10" y="125"/>
                    </a:lnTo>
                    <a:lnTo>
                      <a:pt x="19" y="126"/>
                    </a:lnTo>
                    <a:lnTo>
                      <a:pt x="28" y="123"/>
                    </a:lnTo>
                    <a:lnTo>
                      <a:pt x="34" y="117"/>
                    </a:lnTo>
                    <a:lnTo>
                      <a:pt x="37" y="112"/>
                    </a:lnTo>
                    <a:lnTo>
                      <a:pt x="75" y="13"/>
                    </a:lnTo>
                    <a:lnTo>
                      <a:pt x="77" y="8"/>
                    </a:lnTo>
                    <a:lnTo>
                      <a:pt x="83" y="4"/>
                    </a:lnTo>
                    <a:lnTo>
                      <a:pt x="91" y="1"/>
                    </a:lnTo>
                    <a:lnTo>
                      <a:pt x="103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84"/>
              <p:cNvSpPr>
                <a:spLocks/>
              </p:cNvSpPr>
              <p:nvPr/>
            </p:nvSpPr>
            <p:spPr bwMode="auto">
              <a:xfrm>
                <a:off x="2967" y="2421"/>
                <a:ext cx="106" cy="127"/>
              </a:xfrm>
              <a:custGeom>
                <a:avLst/>
                <a:gdLst>
                  <a:gd name="T0" fmla="*/ 0 w 106"/>
                  <a:gd name="T1" fmla="*/ 122 h 127"/>
                  <a:gd name="T2" fmla="*/ 11 w 106"/>
                  <a:gd name="T3" fmla="*/ 125 h 127"/>
                  <a:gd name="T4" fmla="*/ 19 w 106"/>
                  <a:gd name="T5" fmla="*/ 126 h 127"/>
                  <a:gd name="T6" fmla="*/ 29 w 106"/>
                  <a:gd name="T7" fmla="*/ 123 h 127"/>
                  <a:gd name="T8" fmla="*/ 36 w 106"/>
                  <a:gd name="T9" fmla="*/ 117 h 127"/>
                  <a:gd name="T10" fmla="*/ 38 w 106"/>
                  <a:gd name="T11" fmla="*/ 112 h 127"/>
                  <a:gd name="T12" fmla="*/ 76 w 106"/>
                  <a:gd name="T13" fmla="*/ 13 h 127"/>
                  <a:gd name="T14" fmla="*/ 77 w 106"/>
                  <a:gd name="T15" fmla="*/ 8 h 127"/>
                  <a:gd name="T16" fmla="*/ 84 w 106"/>
                  <a:gd name="T17" fmla="*/ 4 h 127"/>
                  <a:gd name="T18" fmla="*/ 92 w 106"/>
                  <a:gd name="T19" fmla="*/ 1 h 127"/>
                  <a:gd name="T20" fmla="*/ 105 w 10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122"/>
                    </a:moveTo>
                    <a:lnTo>
                      <a:pt x="11" y="125"/>
                    </a:lnTo>
                    <a:lnTo>
                      <a:pt x="19" y="126"/>
                    </a:lnTo>
                    <a:lnTo>
                      <a:pt x="29" y="123"/>
                    </a:lnTo>
                    <a:lnTo>
                      <a:pt x="36" y="117"/>
                    </a:lnTo>
                    <a:lnTo>
                      <a:pt x="38" y="112"/>
                    </a:lnTo>
                    <a:lnTo>
                      <a:pt x="76" y="13"/>
                    </a:lnTo>
                    <a:lnTo>
                      <a:pt x="77" y="8"/>
                    </a:lnTo>
                    <a:lnTo>
                      <a:pt x="84" y="4"/>
                    </a:lnTo>
                    <a:lnTo>
                      <a:pt x="92" y="1"/>
                    </a:lnTo>
                    <a:lnTo>
                      <a:pt x="105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85"/>
              <p:cNvSpPr>
                <a:spLocks/>
              </p:cNvSpPr>
              <p:nvPr/>
            </p:nvSpPr>
            <p:spPr bwMode="auto">
              <a:xfrm>
                <a:off x="2520" y="2420"/>
                <a:ext cx="107" cy="127"/>
              </a:xfrm>
              <a:custGeom>
                <a:avLst/>
                <a:gdLst>
                  <a:gd name="T0" fmla="*/ 106 w 107"/>
                  <a:gd name="T1" fmla="*/ 123 h 127"/>
                  <a:gd name="T2" fmla="*/ 95 w 107"/>
                  <a:gd name="T3" fmla="*/ 126 h 127"/>
                  <a:gd name="T4" fmla="*/ 87 w 107"/>
                  <a:gd name="T5" fmla="*/ 126 h 127"/>
                  <a:gd name="T6" fmla="*/ 76 w 107"/>
                  <a:gd name="T7" fmla="*/ 123 h 127"/>
                  <a:gd name="T8" fmla="*/ 70 w 107"/>
                  <a:gd name="T9" fmla="*/ 117 h 127"/>
                  <a:gd name="T10" fmla="*/ 68 w 107"/>
                  <a:gd name="T11" fmla="*/ 112 h 127"/>
                  <a:gd name="T12" fmla="*/ 30 w 107"/>
                  <a:gd name="T13" fmla="*/ 14 h 127"/>
                  <a:gd name="T14" fmla="*/ 28 w 107"/>
                  <a:gd name="T15" fmla="*/ 8 h 127"/>
                  <a:gd name="T16" fmla="*/ 21 w 107"/>
                  <a:gd name="T17" fmla="*/ 4 h 127"/>
                  <a:gd name="T18" fmla="*/ 13 w 107"/>
                  <a:gd name="T19" fmla="*/ 1 h 127"/>
                  <a:gd name="T20" fmla="*/ 0 w 107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27">
                    <a:moveTo>
                      <a:pt x="106" y="123"/>
                    </a:moveTo>
                    <a:lnTo>
                      <a:pt x="95" y="126"/>
                    </a:lnTo>
                    <a:lnTo>
                      <a:pt x="87" y="126"/>
                    </a:lnTo>
                    <a:lnTo>
                      <a:pt x="76" y="123"/>
                    </a:lnTo>
                    <a:lnTo>
                      <a:pt x="70" y="117"/>
                    </a:lnTo>
                    <a:lnTo>
                      <a:pt x="68" y="112"/>
                    </a:lnTo>
                    <a:lnTo>
                      <a:pt x="30" y="14"/>
                    </a:lnTo>
                    <a:lnTo>
                      <a:pt x="28" y="8"/>
                    </a:lnTo>
                    <a:lnTo>
                      <a:pt x="21" y="4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86"/>
              <p:cNvSpPr>
                <a:spLocks/>
              </p:cNvSpPr>
              <p:nvPr/>
            </p:nvSpPr>
            <p:spPr bwMode="auto">
              <a:xfrm>
                <a:off x="2415" y="2420"/>
                <a:ext cx="105" cy="127"/>
              </a:xfrm>
              <a:custGeom>
                <a:avLst/>
                <a:gdLst>
                  <a:gd name="T0" fmla="*/ 0 w 105"/>
                  <a:gd name="T1" fmla="*/ 123 h 127"/>
                  <a:gd name="T2" fmla="*/ 10 w 105"/>
                  <a:gd name="T3" fmla="*/ 126 h 127"/>
                  <a:gd name="T4" fmla="*/ 19 w 105"/>
                  <a:gd name="T5" fmla="*/ 126 h 127"/>
                  <a:gd name="T6" fmla="*/ 29 w 105"/>
                  <a:gd name="T7" fmla="*/ 123 h 127"/>
                  <a:gd name="T8" fmla="*/ 35 w 105"/>
                  <a:gd name="T9" fmla="*/ 117 h 127"/>
                  <a:gd name="T10" fmla="*/ 37 w 105"/>
                  <a:gd name="T11" fmla="*/ 112 h 127"/>
                  <a:gd name="T12" fmla="*/ 75 w 105"/>
                  <a:gd name="T13" fmla="*/ 14 h 127"/>
                  <a:gd name="T14" fmla="*/ 77 w 105"/>
                  <a:gd name="T15" fmla="*/ 8 h 127"/>
                  <a:gd name="T16" fmla="*/ 83 w 105"/>
                  <a:gd name="T17" fmla="*/ 4 h 127"/>
                  <a:gd name="T18" fmla="*/ 92 w 105"/>
                  <a:gd name="T19" fmla="*/ 1 h 127"/>
                  <a:gd name="T20" fmla="*/ 104 w 105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27">
                    <a:moveTo>
                      <a:pt x="0" y="123"/>
                    </a:moveTo>
                    <a:lnTo>
                      <a:pt x="10" y="126"/>
                    </a:lnTo>
                    <a:lnTo>
                      <a:pt x="19" y="126"/>
                    </a:lnTo>
                    <a:lnTo>
                      <a:pt x="29" y="123"/>
                    </a:lnTo>
                    <a:lnTo>
                      <a:pt x="35" y="117"/>
                    </a:lnTo>
                    <a:lnTo>
                      <a:pt x="37" y="112"/>
                    </a:lnTo>
                    <a:lnTo>
                      <a:pt x="75" y="14"/>
                    </a:lnTo>
                    <a:lnTo>
                      <a:pt x="77" y="8"/>
                    </a:lnTo>
                    <a:lnTo>
                      <a:pt x="83" y="4"/>
                    </a:lnTo>
                    <a:lnTo>
                      <a:pt x="92" y="1"/>
                    </a:lnTo>
                    <a:lnTo>
                      <a:pt x="104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87"/>
              <p:cNvSpPr>
                <a:spLocks/>
              </p:cNvSpPr>
              <p:nvPr/>
            </p:nvSpPr>
            <p:spPr bwMode="auto">
              <a:xfrm>
                <a:off x="2598" y="2420"/>
                <a:ext cx="106" cy="127"/>
              </a:xfrm>
              <a:custGeom>
                <a:avLst/>
                <a:gdLst>
                  <a:gd name="T0" fmla="*/ 0 w 106"/>
                  <a:gd name="T1" fmla="*/ 123 h 127"/>
                  <a:gd name="T2" fmla="*/ 11 w 106"/>
                  <a:gd name="T3" fmla="*/ 126 h 127"/>
                  <a:gd name="T4" fmla="*/ 20 w 106"/>
                  <a:gd name="T5" fmla="*/ 126 h 127"/>
                  <a:gd name="T6" fmla="*/ 29 w 106"/>
                  <a:gd name="T7" fmla="*/ 123 h 127"/>
                  <a:gd name="T8" fmla="*/ 36 w 106"/>
                  <a:gd name="T9" fmla="*/ 117 h 127"/>
                  <a:gd name="T10" fmla="*/ 38 w 106"/>
                  <a:gd name="T11" fmla="*/ 112 h 127"/>
                  <a:gd name="T12" fmla="*/ 76 w 106"/>
                  <a:gd name="T13" fmla="*/ 14 h 127"/>
                  <a:gd name="T14" fmla="*/ 78 w 106"/>
                  <a:gd name="T15" fmla="*/ 8 h 127"/>
                  <a:gd name="T16" fmla="*/ 84 w 106"/>
                  <a:gd name="T17" fmla="*/ 4 h 127"/>
                  <a:gd name="T18" fmla="*/ 92 w 106"/>
                  <a:gd name="T19" fmla="*/ 1 h 127"/>
                  <a:gd name="T20" fmla="*/ 105 w 106"/>
                  <a:gd name="T2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7">
                    <a:moveTo>
                      <a:pt x="0" y="123"/>
                    </a:moveTo>
                    <a:lnTo>
                      <a:pt x="11" y="126"/>
                    </a:lnTo>
                    <a:lnTo>
                      <a:pt x="20" y="126"/>
                    </a:lnTo>
                    <a:lnTo>
                      <a:pt x="29" y="123"/>
                    </a:lnTo>
                    <a:lnTo>
                      <a:pt x="36" y="117"/>
                    </a:lnTo>
                    <a:lnTo>
                      <a:pt x="38" y="112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84" y="4"/>
                    </a:lnTo>
                    <a:lnTo>
                      <a:pt x="92" y="1"/>
                    </a:lnTo>
                    <a:lnTo>
                      <a:pt x="105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426" name="Line 90"/>
          <p:cNvSpPr>
            <a:spLocks noChangeShapeType="1"/>
          </p:cNvSpPr>
          <p:nvPr/>
        </p:nvSpPr>
        <p:spPr bwMode="auto">
          <a:xfrm flipH="1">
            <a:off x="2709863" y="3962400"/>
            <a:ext cx="250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Rectangle 91"/>
          <p:cNvSpPr>
            <a:spLocks noChangeArrowheads="1"/>
          </p:cNvSpPr>
          <p:nvPr/>
        </p:nvSpPr>
        <p:spPr bwMode="auto">
          <a:xfrm>
            <a:off x="4862907" y="3337206"/>
            <a:ext cx="738986" cy="3359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de-AT" altLang="en-US" sz="1600" b="1" dirty="0">
                <a:latin typeface="Arial" pitchFamily="34" charset="0"/>
                <a:cs typeface="Arial" pitchFamily="34" charset="0"/>
              </a:rPr>
              <a:t>ADSL</a:t>
            </a:r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>
            <a:off x="5753100" y="4183063"/>
            <a:ext cx="512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29" name="Line 93"/>
          <p:cNvSpPr>
            <a:spLocks noChangeShapeType="1"/>
          </p:cNvSpPr>
          <p:nvPr/>
        </p:nvSpPr>
        <p:spPr bwMode="auto">
          <a:xfrm>
            <a:off x="4800600" y="4478338"/>
            <a:ext cx="512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0" name="Rectangle 94"/>
          <p:cNvSpPr>
            <a:spLocks noChangeArrowheads="1"/>
          </p:cNvSpPr>
          <p:nvPr/>
        </p:nvSpPr>
        <p:spPr bwMode="auto">
          <a:xfrm>
            <a:off x="4316413" y="4052888"/>
            <a:ext cx="148598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AT" altLang="en-US" sz="1600" b="1">
                <a:latin typeface="Arial" pitchFamily="34" charset="0"/>
                <a:cs typeface="Arial" pitchFamily="34" charset="0"/>
              </a:rPr>
              <a:t>1.5 to 8Mbit/s</a:t>
            </a:r>
          </a:p>
        </p:txBody>
      </p:sp>
      <p:sp>
        <p:nvSpPr>
          <p:cNvPr id="14431" name="Rectangle 95"/>
          <p:cNvSpPr>
            <a:spLocks noChangeArrowheads="1"/>
          </p:cNvSpPr>
          <p:nvPr/>
        </p:nvSpPr>
        <p:spPr bwMode="auto">
          <a:xfrm>
            <a:off x="5319713" y="4316413"/>
            <a:ext cx="1655904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AT" altLang="en-US" sz="1600" b="1">
                <a:latin typeface="Arial" pitchFamily="34" charset="0"/>
                <a:cs typeface="Arial" pitchFamily="34" charset="0"/>
              </a:rPr>
              <a:t>9.6 to 640kbit/s</a:t>
            </a:r>
          </a:p>
        </p:txBody>
      </p:sp>
      <p:grpSp>
        <p:nvGrpSpPr>
          <p:cNvPr id="14517" name="Group 181"/>
          <p:cNvGrpSpPr>
            <a:grpSpLocks/>
          </p:cNvGrpSpPr>
          <p:nvPr/>
        </p:nvGrpSpPr>
        <p:grpSpPr bwMode="auto">
          <a:xfrm>
            <a:off x="1447800" y="3506788"/>
            <a:ext cx="1447800" cy="1000125"/>
            <a:chOff x="1003" y="2209"/>
            <a:chExt cx="755" cy="630"/>
          </a:xfrm>
        </p:grpSpPr>
        <p:sp>
          <p:nvSpPr>
            <p:cNvPr id="14505" name="Oval 169"/>
            <p:cNvSpPr>
              <a:spLocks noChangeArrowheads="1"/>
            </p:cNvSpPr>
            <p:nvPr/>
          </p:nvSpPr>
          <p:spPr bwMode="auto">
            <a:xfrm>
              <a:off x="1240" y="2228"/>
              <a:ext cx="179" cy="20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6" name="Oval 170"/>
            <p:cNvSpPr>
              <a:spLocks noChangeArrowheads="1"/>
            </p:cNvSpPr>
            <p:nvPr/>
          </p:nvSpPr>
          <p:spPr bwMode="auto">
            <a:xfrm>
              <a:off x="1393" y="2209"/>
              <a:ext cx="144" cy="16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7" name="Oval 171"/>
            <p:cNvSpPr>
              <a:spLocks noChangeArrowheads="1"/>
            </p:cNvSpPr>
            <p:nvPr/>
          </p:nvSpPr>
          <p:spPr bwMode="auto">
            <a:xfrm>
              <a:off x="1529" y="2382"/>
              <a:ext cx="229" cy="2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8" name="Oval 172"/>
            <p:cNvSpPr>
              <a:spLocks noChangeArrowheads="1"/>
            </p:cNvSpPr>
            <p:nvPr/>
          </p:nvSpPr>
          <p:spPr bwMode="auto">
            <a:xfrm>
              <a:off x="1087" y="2498"/>
              <a:ext cx="263" cy="30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9" name="Oval 173"/>
            <p:cNvSpPr>
              <a:spLocks noChangeArrowheads="1"/>
            </p:cNvSpPr>
            <p:nvPr/>
          </p:nvSpPr>
          <p:spPr bwMode="auto">
            <a:xfrm>
              <a:off x="1461" y="2536"/>
              <a:ext cx="195" cy="22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0" name="Oval 174"/>
            <p:cNvSpPr>
              <a:spLocks noChangeArrowheads="1"/>
            </p:cNvSpPr>
            <p:nvPr/>
          </p:nvSpPr>
          <p:spPr bwMode="auto">
            <a:xfrm>
              <a:off x="1019" y="2558"/>
              <a:ext cx="146" cy="16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1" name="Oval 175"/>
            <p:cNvSpPr>
              <a:spLocks noChangeArrowheads="1"/>
            </p:cNvSpPr>
            <p:nvPr/>
          </p:nvSpPr>
          <p:spPr bwMode="auto">
            <a:xfrm>
              <a:off x="1003" y="2422"/>
              <a:ext cx="144" cy="16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2" name="Oval 176"/>
            <p:cNvSpPr>
              <a:spLocks noChangeArrowheads="1"/>
            </p:cNvSpPr>
            <p:nvPr/>
          </p:nvSpPr>
          <p:spPr bwMode="auto">
            <a:xfrm>
              <a:off x="1071" y="2267"/>
              <a:ext cx="230" cy="2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3" name="Oval 177"/>
            <p:cNvSpPr>
              <a:spLocks noChangeArrowheads="1"/>
            </p:cNvSpPr>
            <p:nvPr/>
          </p:nvSpPr>
          <p:spPr bwMode="auto">
            <a:xfrm>
              <a:off x="1275" y="2576"/>
              <a:ext cx="229" cy="2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4" name="Oval 178"/>
            <p:cNvSpPr>
              <a:spLocks noChangeArrowheads="1"/>
            </p:cNvSpPr>
            <p:nvPr/>
          </p:nvSpPr>
          <p:spPr bwMode="auto">
            <a:xfrm>
              <a:off x="1562" y="2286"/>
              <a:ext cx="180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5" name="Oval 179"/>
            <p:cNvSpPr>
              <a:spLocks noChangeArrowheads="1"/>
            </p:cNvSpPr>
            <p:nvPr/>
          </p:nvSpPr>
          <p:spPr bwMode="auto">
            <a:xfrm>
              <a:off x="1512" y="2209"/>
              <a:ext cx="162" cy="1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6" name="Freeform 180"/>
            <p:cNvSpPr>
              <a:spLocks/>
            </p:cNvSpPr>
            <p:nvPr/>
          </p:nvSpPr>
          <p:spPr bwMode="auto">
            <a:xfrm>
              <a:off x="1063" y="2258"/>
              <a:ext cx="656" cy="502"/>
            </a:xfrm>
            <a:custGeom>
              <a:avLst/>
              <a:gdLst>
                <a:gd name="T0" fmla="*/ 202 w 656"/>
                <a:gd name="T1" fmla="*/ 50 h 502"/>
                <a:gd name="T2" fmla="*/ 230 w 656"/>
                <a:gd name="T3" fmla="*/ 14 h 502"/>
                <a:gd name="T4" fmla="*/ 352 w 656"/>
                <a:gd name="T5" fmla="*/ 17 h 502"/>
                <a:gd name="T6" fmla="*/ 438 w 656"/>
                <a:gd name="T7" fmla="*/ 0 h 502"/>
                <a:gd name="T8" fmla="*/ 548 w 656"/>
                <a:gd name="T9" fmla="*/ 60 h 502"/>
                <a:gd name="T10" fmla="*/ 602 w 656"/>
                <a:gd name="T11" fmla="*/ 43 h 502"/>
                <a:gd name="T12" fmla="*/ 632 w 656"/>
                <a:gd name="T13" fmla="*/ 50 h 502"/>
                <a:gd name="T14" fmla="*/ 638 w 656"/>
                <a:gd name="T15" fmla="*/ 199 h 502"/>
                <a:gd name="T16" fmla="*/ 655 w 656"/>
                <a:gd name="T17" fmla="*/ 223 h 502"/>
                <a:gd name="T18" fmla="*/ 604 w 656"/>
                <a:gd name="T19" fmla="*/ 338 h 502"/>
                <a:gd name="T20" fmla="*/ 550 w 656"/>
                <a:gd name="T21" fmla="*/ 259 h 502"/>
                <a:gd name="T22" fmla="*/ 535 w 656"/>
                <a:gd name="T23" fmla="*/ 300 h 502"/>
                <a:gd name="T24" fmla="*/ 457 w 656"/>
                <a:gd name="T25" fmla="*/ 458 h 502"/>
                <a:gd name="T26" fmla="*/ 198 w 656"/>
                <a:gd name="T27" fmla="*/ 501 h 502"/>
                <a:gd name="T28" fmla="*/ 63 w 656"/>
                <a:gd name="T29" fmla="*/ 470 h 502"/>
                <a:gd name="T30" fmla="*/ 21 w 656"/>
                <a:gd name="T31" fmla="*/ 372 h 502"/>
                <a:gd name="T32" fmla="*/ 21 w 656"/>
                <a:gd name="T33" fmla="*/ 271 h 502"/>
                <a:gd name="T34" fmla="*/ 0 w 656"/>
                <a:gd name="T35" fmla="*/ 187 h 502"/>
                <a:gd name="T36" fmla="*/ 202 w 656"/>
                <a:gd name="T37" fmla="*/ 5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6" h="502">
                  <a:moveTo>
                    <a:pt x="202" y="50"/>
                  </a:moveTo>
                  <a:lnTo>
                    <a:pt x="230" y="14"/>
                  </a:lnTo>
                  <a:lnTo>
                    <a:pt x="352" y="17"/>
                  </a:lnTo>
                  <a:lnTo>
                    <a:pt x="438" y="0"/>
                  </a:lnTo>
                  <a:lnTo>
                    <a:pt x="548" y="60"/>
                  </a:lnTo>
                  <a:lnTo>
                    <a:pt x="602" y="43"/>
                  </a:lnTo>
                  <a:lnTo>
                    <a:pt x="632" y="50"/>
                  </a:lnTo>
                  <a:lnTo>
                    <a:pt x="638" y="199"/>
                  </a:lnTo>
                  <a:lnTo>
                    <a:pt x="655" y="223"/>
                  </a:lnTo>
                  <a:lnTo>
                    <a:pt x="604" y="338"/>
                  </a:lnTo>
                  <a:lnTo>
                    <a:pt x="550" y="259"/>
                  </a:lnTo>
                  <a:lnTo>
                    <a:pt x="535" y="300"/>
                  </a:lnTo>
                  <a:lnTo>
                    <a:pt x="457" y="458"/>
                  </a:lnTo>
                  <a:lnTo>
                    <a:pt x="198" y="501"/>
                  </a:lnTo>
                  <a:lnTo>
                    <a:pt x="63" y="470"/>
                  </a:lnTo>
                  <a:lnTo>
                    <a:pt x="21" y="372"/>
                  </a:lnTo>
                  <a:lnTo>
                    <a:pt x="21" y="271"/>
                  </a:lnTo>
                  <a:lnTo>
                    <a:pt x="0" y="187"/>
                  </a:lnTo>
                  <a:lnTo>
                    <a:pt x="202" y="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18" name="Rectangle 182"/>
          <p:cNvSpPr>
            <a:spLocks noChangeArrowheads="1"/>
          </p:cNvSpPr>
          <p:nvPr/>
        </p:nvSpPr>
        <p:spPr bwMode="auto">
          <a:xfrm>
            <a:off x="1541379" y="3741738"/>
            <a:ext cx="140352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l-GR" altLang="en-US" sz="1600" b="1" dirty="0" smtClean="0">
                <a:latin typeface="Arial" pitchFamily="34" charset="0"/>
                <a:cs typeface="Arial" pitchFamily="34" charset="0"/>
              </a:rPr>
              <a:t>Ευρυζωνικό </a:t>
            </a:r>
          </a:p>
          <a:p>
            <a:pPr algn="ctr" eaLnBrk="0" hangingPunct="0"/>
            <a:r>
              <a:rPr lang="el-GR" altLang="en-US" sz="1600" b="1" dirty="0" smtClean="0">
                <a:latin typeface="Arial" pitchFamily="34" charset="0"/>
                <a:cs typeface="Arial" pitchFamily="34" charset="0"/>
              </a:rPr>
              <a:t>Δίκτυο</a:t>
            </a:r>
            <a:endParaRPr lang="de-AT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19" name="Line 183"/>
          <p:cNvSpPr>
            <a:spLocks noChangeShapeType="1"/>
          </p:cNvSpPr>
          <p:nvPr/>
        </p:nvSpPr>
        <p:spPr bwMode="auto">
          <a:xfrm>
            <a:off x="1219200" y="4052888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20" name="AutoShape 184"/>
          <p:cNvSpPr>
            <a:spLocks noChangeArrowheads="1"/>
          </p:cNvSpPr>
          <p:nvPr/>
        </p:nvSpPr>
        <p:spPr bwMode="auto">
          <a:xfrm>
            <a:off x="228601" y="3581400"/>
            <a:ext cx="1119188" cy="9906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l-GR" altLang="en-US" sz="1600" b="1" dirty="0" smtClean="0">
                <a:latin typeface="Arial" pitchFamily="34" charset="0"/>
                <a:cs typeface="Arial" pitchFamily="34" charset="0"/>
              </a:rPr>
              <a:t>Διαδίκτυο</a:t>
            </a:r>
            <a:endParaRPr lang="de-AT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62" name="Rectangle 226"/>
          <p:cNvSpPr>
            <a:spLocks noChangeArrowheads="1"/>
          </p:cNvSpPr>
          <p:nvPr/>
        </p:nvSpPr>
        <p:spPr bwMode="auto">
          <a:xfrm>
            <a:off x="2428875" y="2331011"/>
            <a:ext cx="310450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en-US" sz="1600" b="1" dirty="0" smtClean="0">
                <a:latin typeface="Arial" pitchFamily="34" charset="0"/>
                <a:cs typeface="Arial" pitchFamily="34" charset="0"/>
              </a:rPr>
              <a:t>Εξυπηρετητές </a:t>
            </a:r>
            <a:r>
              <a:rPr lang="de-AT" altLang="en-US" sz="1600" b="1" dirty="0" smtClean="0">
                <a:latin typeface="Arial" pitchFamily="34" charset="0"/>
                <a:cs typeface="Arial" pitchFamily="34" charset="0"/>
              </a:rPr>
              <a:t>Video </a:t>
            </a:r>
            <a:r>
              <a:rPr lang="el-GR" altLang="en-US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AT" altLang="en-US" sz="1600" b="1" dirty="0" smtClean="0">
                <a:latin typeface="Arial" pitchFamily="34" charset="0"/>
                <a:cs typeface="Arial" pitchFamily="34" charset="0"/>
              </a:rPr>
              <a:t>Servers</a:t>
            </a:r>
            <a:r>
              <a:rPr lang="el-GR" alt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de-AT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64" name="Rectangle 1928"/>
          <p:cNvSpPr>
            <a:spLocks noChangeArrowheads="1"/>
          </p:cNvSpPr>
          <p:nvPr/>
        </p:nvSpPr>
        <p:spPr bwMode="auto">
          <a:xfrm>
            <a:off x="1600200" y="5410200"/>
            <a:ext cx="205485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en-US" sz="1600" b="1" dirty="0" smtClean="0">
                <a:latin typeface="Arial" pitchFamily="34" charset="0"/>
                <a:cs typeface="Arial" pitchFamily="34" charset="0"/>
              </a:rPr>
              <a:t>Ζωντανή μετάδοση</a:t>
            </a:r>
            <a:endParaRPr lang="de-AT" alt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77" name="Group 1941"/>
          <p:cNvGrpSpPr>
            <a:grpSpLocks/>
          </p:cNvGrpSpPr>
          <p:nvPr/>
        </p:nvGrpSpPr>
        <p:grpSpPr bwMode="auto">
          <a:xfrm>
            <a:off x="2667000" y="4343400"/>
            <a:ext cx="2051050" cy="977900"/>
            <a:chOff x="1732" y="2788"/>
            <a:chExt cx="712" cy="616"/>
          </a:xfrm>
        </p:grpSpPr>
        <p:sp>
          <p:nvSpPr>
            <p:cNvPr id="16265" name="Oval 1929"/>
            <p:cNvSpPr>
              <a:spLocks noChangeArrowheads="1"/>
            </p:cNvSpPr>
            <p:nvPr/>
          </p:nvSpPr>
          <p:spPr bwMode="auto">
            <a:xfrm>
              <a:off x="1955" y="2806"/>
              <a:ext cx="169" cy="2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66" name="Oval 1930"/>
            <p:cNvSpPr>
              <a:spLocks noChangeArrowheads="1"/>
            </p:cNvSpPr>
            <p:nvPr/>
          </p:nvSpPr>
          <p:spPr bwMode="auto">
            <a:xfrm>
              <a:off x="2100" y="2788"/>
              <a:ext cx="135" cy="16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67" name="Oval 1931"/>
            <p:cNvSpPr>
              <a:spLocks noChangeArrowheads="1"/>
            </p:cNvSpPr>
            <p:nvPr/>
          </p:nvSpPr>
          <p:spPr bwMode="auto">
            <a:xfrm>
              <a:off x="2229" y="2957"/>
              <a:ext cx="215" cy="25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68" name="Oval 1932"/>
            <p:cNvSpPr>
              <a:spLocks noChangeArrowheads="1"/>
            </p:cNvSpPr>
            <p:nvPr/>
          </p:nvSpPr>
          <p:spPr bwMode="auto">
            <a:xfrm>
              <a:off x="1812" y="3070"/>
              <a:ext cx="248" cy="29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69" name="Oval 1933"/>
            <p:cNvSpPr>
              <a:spLocks noChangeArrowheads="1"/>
            </p:cNvSpPr>
            <p:nvPr/>
          </p:nvSpPr>
          <p:spPr bwMode="auto">
            <a:xfrm>
              <a:off x="2164" y="3108"/>
              <a:ext cx="183" cy="22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70" name="Oval 1934"/>
            <p:cNvSpPr>
              <a:spLocks noChangeArrowheads="1"/>
            </p:cNvSpPr>
            <p:nvPr/>
          </p:nvSpPr>
          <p:spPr bwMode="auto">
            <a:xfrm>
              <a:off x="1747" y="3130"/>
              <a:ext cx="137" cy="16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71" name="Oval 1935"/>
            <p:cNvSpPr>
              <a:spLocks noChangeArrowheads="1"/>
            </p:cNvSpPr>
            <p:nvPr/>
          </p:nvSpPr>
          <p:spPr bwMode="auto">
            <a:xfrm>
              <a:off x="1732" y="2997"/>
              <a:ext cx="135" cy="16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72" name="Oval 1936"/>
            <p:cNvSpPr>
              <a:spLocks noChangeArrowheads="1"/>
            </p:cNvSpPr>
            <p:nvPr/>
          </p:nvSpPr>
          <p:spPr bwMode="auto">
            <a:xfrm>
              <a:off x="1797" y="2845"/>
              <a:ext cx="216" cy="25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73" name="Oval 1937"/>
            <p:cNvSpPr>
              <a:spLocks noChangeArrowheads="1"/>
            </p:cNvSpPr>
            <p:nvPr/>
          </p:nvSpPr>
          <p:spPr bwMode="auto">
            <a:xfrm>
              <a:off x="1989" y="3147"/>
              <a:ext cx="216" cy="25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74" name="Oval 1938"/>
            <p:cNvSpPr>
              <a:spLocks noChangeArrowheads="1"/>
            </p:cNvSpPr>
            <p:nvPr/>
          </p:nvSpPr>
          <p:spPr bwMode="auto">
            <a:xfrm>
              <a:off x="2260" y="2864"/>
              <a:ext cx="169" cy="19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75" name="Oval 1939"/>
            <p:cNvSpPr>
              <a:spLocks noChangeArrowheads="1"/>
            </p:cNvSpPr>
            <p:nvPr/>
          </p:nvSpPr>
          <p:spPr bwMode="auto">
            <a:xfrm>
              <a:off x="2213" y="2788"/>
              <a:ext cx="151" cy="18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76" name="Freeform 1940"/>
            <p:cNvSpPr>
              <a:spLocks/>
            </p:cNvSpPr>
            <p:nvPr/>
          </p:nvSpPr>
          <p:spPr bwMode="auto">
            <a:xfrm>
              <a:off x="1788" y="2836"/>
              <a:ext cx="620" cy="490"/>
            </a:xfrm>
            <a:custGeom>
              <a:avLst/>
              <a:gdLst>
                <a:gd name="T0" fmla="*/ 190 w 620"/>
                <a:gd name="T1" fmla="*/ 48 h 490"/>
                <a:gd name="T2" fmla="*/ 217 w 620"/>
                <a:gd name="T3" fmla="*/ 13 h 490"/>
                <a:gd name="T4" fmla="*/ 332 w 620"/>
                <a:gd name="T5" fmla="*/ 16 h 490"/>
                <a:gd name="T6" fmla="*/ 413 w 620"/>
                <a:gd name="T7" fmla="*/ 0 h 490"/>
                <a:gd name="T8" fmla="*/ 517 w 620"/>
                <a:gd name="T9" fmla="*/ 58 h 490"/>
                <a:gd name="T10" fmla="*/ 568 w 620"/>
                <a:gd name="T11" fmla="*/ 41 h 490"/>
                <a:gd name="T12" fmla="*/ 597 w 620"/>
                <a:gd name="T13" fmla="*/ 48 h 490"/>
                <a:gd name="T14" fmla="*/ 602 w 620"/>
                <a:gd name="T15" fmla="*/ 194 h 490"/>
                <a:gd name="T16" fmla="*/ 619 w 620"/>
                <a:gd name="T17" fmla="*/ 217 h 490"/>
                <a:gd name="T18" fmla="*/ 570 w 620"/>
                <a:gd name="T19" fmla="*/ 329 h 490"/>
                <a:gd name="T20" fmla="*/ 519 w 620"/>
                <a:gd name="T21" fmla="*/ 252 h 490"/>
                <a:gd name="T22" fmla="*/ 505 w 620"/>
                <a:gd name="T23" fmla="*/ 292 h 490"/>
                <a:gd name="T24" fmla="*/ 431 w 620"/>
                <a:gd name="T25" fmla="*/ 447 h 490"/>
                <a:gd name="T26" fmla="*/ 187 w 620"/>
                <a:gd name="T27" fmla="*/ 489 h 490"/>
                <a:gd name="T28" fmla="*/ 59 w 620"/>
                <a:gd name="T29" fmla="*/ 458 h 490"/>
                <a:gd name="T30" fmla="*/ 19 w 620"/>
                <a:gd name="T31" fmla="*/ 363 h 490"/>
                <a:gd name="T32" fmla="*/ 19 w 620"/>
                <a:gd name="T33" fmla="*/ 264 h 490"/>
                <a:gd name="T34" fmla="*/ 0 w 620"/>
                <a:gd name="T35" fmla="*/ 182 h 490"/>
                <a:gd name="T36" fmla="*/ 190 w 620"/>
                <a:gd name="T37" fmla="*/ 4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0" h="490">
                  <a:moveTo>
                    <a:pt x="190" y="48"/>
                  </a:moveTo>
                  <a:lnTo>
                    <a:pt x="217" y="13"/>
                  </a:lnTo>
                  <a:lnTo>
                    <a:pt x="332" y="16"/>
                  </a:lnTo>
                  <a:lnTo>
                    <a:pt x="413" y="0"/>
                  </a:lnTo>
                  <a:lnTo>
                    <a:pt x="517" y="58"/>
                  </a:lnTo>
                  <a:lnTo>
                    <a:pt x="568" y="41"/>
                  </a:lnTo>
                  <a:lnTo>
                    <a:pt x="597" y="48"/>
                  </a:lnTo>
                  <a:lnTo>
                    <a:pt x="602" y="194"/>
                  </a:lnTo>
                  <a:lnTo>
                    <a:pt x="619" y="217"/>
                  </a:lnTo>
                  <a:lnTo>
                    <a:pt x="570" y="329"/>
                  </a:lnTo>
                  <a:lnTo>
                    <a:pt x="519" y="252"/>
                  </a:lnTo>
                  <a:lnTo>
                    <a:pt x="505" y="292"/>
                  </a:lnTo>
                  <a:lnTo>
                    <a:pt x="431" y="447"/>
                  </a:lnTo>
                  <a:lnTo>
                    <a:pt x="187" y="489"/>
                  </a:lnTo>
                  <a:lnTo>
                    <a:pt x="59" y="458"/>
                  </a:lnTo>
                  <a:lnTo>
                    <a:pt x="19" y="363"/>
                  </a:lnTo>
                  <a:lnTo>
                    <a:pt x="19" y="264"/>
                  </a:lnTo>
                  <a:lnTo>
                    <a:pt x="0" y="182"/>
                  </a:lnTo>
                  <a:lnTo>
                    <a:pt x="190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78" name="Rectangle 1942"/>
          <p:cNvSpPr>
            <a:spLocks noChangeArrowheads="1"/>
          </p:cNvSpPr>
          <p:nvPr/>
        </p:nvSpPr>
        <p:spPr bwMode="auto">
          <a:xfrm>
            <a:off x="2805113" y="4595813"/>
            <a:ext cx="1819089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l-GR" altLang="en-US" sz="1400" b="1" dirty="0" smtClean="0">
                <a:latin typeface="Arial" pitchFamily="34" charset="0"/>
                <a:cs typeface="Arial" pitchFamily="34" charset="0"/>
              </a:rPr>
              <a:t>Τηλεφωνικό Δίκτυο</a:t>
            </a:r>
            <a:endParaRPr lang="de-AT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79" name="Line 1943"/>
          <p:cNvSpPr>
            <a:spLocks noChangeShapeType="1"/>
          </p:cNvSpPr>
          <p:nvPr/>
        </p:nvSpPr>
        <p:spPr bwMode="auto">
          <a:xfrm>
            <a:off x="2606675" y="4359275"/>
            <a:ext cx="276225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5" name="Line 2151"/>
          <p:cNvSpPr>
            <a:spLocks noChangeShapeType="1"/>
          </p:cNvSpPr>
          <p:nvPr/>
        </p:nvSpPr>
        <p:spPr bwMode="auto">
          <a:xfrm flipV="1">
            <a:off x="6858000" y="2667000"/>
            <a:ext cx="3048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96" name="Line 2152"/>
          <p:cNvSpPr>
            <a:spLocks noChangeShapeType="1"/>
          </p:cNvSpPr>
          <p:nvPr/>
        </p:nvSpPr>
        <p:spPr bwMode="auto">
          <a:xfrm>
            <a:off x="6858000" y="3886200"/>
            <a:ext cx="1524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0" name="Rectangle 215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Ένα Τυπικό Δίκτυο </a:t>
            </a:r>
            <a:r>
              <a:rPr lang="de-AT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endParaRPr lang="de-AT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364" name="Εικόνα 5"/>
          <p:cNvPicPr/>
          <p:nvPr/>
        </p:nvPicPr>
        <p:blipFill>
          <a:blip r:embed="rId5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4266" name="Picture 170" descr="C:\Users\INFO COMPUTERS\AppData\Local\Microsoft\Windows\Temporary Internet Files\Content.IE5\EYZEAK9P\red-phon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057400"/>
            <a:ext cx="963365" cy="533400"/>
          </a:xfrm>
          <a:prstGeom prst="rect">
            <a:avLst/>
          </a:prstGeom>
          <a:noFill/>
        </p:spPr>
      </p:pic>
      <p:pic>
        <p:nvPicPr>
          <p:cNvPr id="4269" name="Picture 173" descr="C:\Users\INFO COMPUTERS\AppData\Local\Microsoft\Windows\Temporary Internet Files\Content.IE5\0O7KG7R3\tv-isolated-background-clipart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4572000"/>
            <a:ext cx="1216870" cy="912019"/>
          </a:xfrm>
          <a:prstGeom prst="rect">
            <a:avLst/>
          </a:prstGeom>
          <a:noFill/>
        </p:spPr>
      </p:pic>
      <p:pic>
        <p:nvPicPr>
          <p:cNvPr id="4267" name="Picture 171" descr="C:\Users\INFO COMPUTERS\AppData\Local\Microsoft\Windows\Temporary Internet Files\Content.IE5\14KDIG1C\blobbox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334000"/>
            <a:ext cx="328084" cy="152400"/>
          </a:xfrm>
          <a:prstGeom prst="rect">
            <a:avLst/>
          </a:prstGeom>
          <a:noFill/>
        </p:spPr>
      </p:pic>
      <p:sp>
        <p:nvSpPr>
          <p:cNvPr id="59497" name="Line 2153"/>
          <p:cNvSpPr>
            <a:spLocks noChangeShapeType="1"/>
          </p:cNvSpPr>
          <p:nvPr/>
        </p:nvSpPr>
        <p:spPr bwMode="auto">
          <a:xfrm>
            <a:off x="6858000" y="3886200"/>
            <a:ext cx="990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73" name="Picture 177" descr="C:\Users\INFO COMPUTERS\AppData\Local\Microsoft\Windows\Temporary Internet Files\Content.IE5\EYZEAK9P\lgi01a2014080112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791200"/>
            <a:ext cx="496416" cy="533400"/>
          </a:xfrm>
          <a:prstGeom prst="rect">
            <a:avLst/>
          </a:prstGeom>
          <a:noFill/>
        </p:spPr>
      </p:pic>
      <p:pic>
        <p:nvPicPr>
          <p:cNvPr id="4271" name="Picture 175" descr="C:\Users\INFO COMPUTERS\AppData\Local\Microsoft\Windows\Temporary Internet Files\Content.IE5\0EQJFJDM\800px-Computer_icon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5334000"/>
            <a:ext cx="758379" cy="620818"/>
          </a:xfrm>
          <a:prstGeom prst="rect">
            <a:avLst/>
          </a:prstGeom>
          <a:noFill/>
        </p:spPr>
      </p:pic>
      <p:pic>
        <p:nvPicPr>
          <p:cNvPr id="4277" name="Picture 181" descr="C:\Users\INFO COMPUTERS\AppData\Local\Microsoft\Windows\Temporary Internet Files\Content.IE5\OR6ZRMGX\servers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1752600"/>
            <a:ext cx="1758154" cy="1314793"/>
          </a:xfrm>
          <a:prstGeom prst="rect">
            <a:avLst/>
          </a:prstGeom>
          <a:noFill/>
        </p:spPr>
      </p:pic>
      <p:pic>
        <p:nvPicPr>
          <p:cNvPr id="4281" name="Picture 185" descr="C:\Users\INFO COMPUTERS\AppData\Local\Microsoft\Windows\Temporary Internet Files\Content.IE5\0O7KG7R3\Cinema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5257800"/>
            <a:ext cx="685800" cy="879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658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Βασικά Χαρακτηριστικά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Ψηφιακή Συνδρομητική Γραμμή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Digital Subscriber Line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Η μετάδοση δεδομένων γίνεται με ψηφιακή κωδικοποίηση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Χρησιμοποιεί την υφιστάμενη τηλεφωνική γραμμή του χρήστη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Παρέχει μεγαλύτερη χωρητικότητα με τη χρήση ψηφιακών τεχνικών με παράλληλη χρήση της παραδοσιακής τηλεφωνικής υπηρεσίας με πολύπλεξη</a:t>
            </a:r>
          </a:p>
          <a:p>
            <a:pPr marL="0">
              <a:spcBef>
                <a:spcPts val="0"/>
              </a:spcBef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Παρέχει ασφάλεια</a:t>
            </a:r>
          </a:p>
          <a:p>
            <a:pPr>
              <a:spcBef>
                <a:spcPts val="0"/>
              </a:spcBef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Πάντοτε ενεργή, χωρίς αναγκαίες κλήσεις με αποκοπή και αναμονή.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Secure connection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250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1"/>
            <a:ext cx="7467600" cy="914400"/>
          </a:xfrm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Κάλυψη του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4582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Μέγιστη απόσταση χάλκινης διαδρομής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5.5 km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Σε μεγαλύτερες αποστάσεις απαιτείται η κάλυψη της αρχικής απόστασης με οπτικές ίνες ώστε να μειωθεί το μήκος της χάλκινης διαδρομής εντός των εφικτών ορίων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823" name="Group 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849127516"/>
              </p:ext>
            </p:extLst>
          </p:nvPr>
        </p:nvGraphicFramePr>
        <p:xfrm>
          <a:off x="762000" y="3581400"/>
          <a:ext cx="7620000" cy="2972436"/>
        </p:xfrm>
        <a:graphic>
          <a:graphicData uri="http://schemas.openxmlformats.org/drawingml/2006/table">
            <a:tbl>
              <a:tblPr/>
              <a:tblGrid>
                <a:gridCol w="2133600"/>
                <a:gridCol w="1828800"/>
                <a:gridCol w="1752600"/>
                <a:gridCol w="1905000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Ρυθμός Δεδομένων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Αριθμός Ζευγών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Διατομή Καλωδίου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Απόσταση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or 2 Mbps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AWG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5.5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or 2 Mbps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AWG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4.6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6.1 Mbps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AWG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or 2 Mbps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 AWG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5564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</a:pPr>
            <a:r>
              <a:rPr lang="el-GR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Παράγοντες του Ρυθμού των </a:t>
            </a:r>
            <a:r>
              <a:rPr lang="en-US" alt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ADSL</a:t>
            </a:r>
            <a:endParaRPr lang="en-US" alt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Απόσταση από το Αστικό Κέντρο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Τύπος και διατομή καλωδίων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Αριθμός ζευγών στο καλώδιο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Γειτνίαση με άλλα καλώδια που μεταφέρουν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ADSL</a:t>
            </a:r>
            <a:r>
              <a:rPr lang="en-US" dirty="0">
                <a:latin typeface="Arial" pitchFamily="34" charset="0"/>
                <a:cs typeface="Arial" pitchFamily="34" charset="0"/>
              </a:rPr>
              <a:t>, ISDN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και άλλου τύπου σήματα υψηλών ρυθμών (διαφωνία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Crosstalk)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Γειτνίαση των καλωδίων με ραδιο-πομπούς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24571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1953</Words>
  <Application>Microsoft Office PowerPoint</Application>
  <PresentationFormat>Προβολή στην οθόνη (4:3)</PresentationFormat>
  <Paragraphs>436</Paragraphs>
  <Slides>53</Slides>
  <Notes>19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53</vt:i4>
      </vt:variant>
    </vt:vector>
  </HeadingPairs>
  <TitlesOfParts>
    <vt:vector size="58" baseType="lpstr">
      <vt:lpstr>Office Theme</vt:lpstr>
      <vt:lpstr>Image</vt:lpstr>
      <vt:lpstr>Visio</vt:lpstr>
      <vt:lpstr>VISIO</vt:lpstr>
      <vt:lpstr>Microsoft Equation 3.0</vt:lpstr>
      <vt:lpstr>Διαφάνεια 1</vt:lpstr>
      <vt:lpstr>Επικοινωνία μέσω Modem</vt:lpstr>
      <vt:lpstr>Η Σύνδεση ενός ADSL στο Τηλεφωνικό Δίκτυο</vt:lpstr>
      <vt:lpstr>Ο Εξοπλισμός ADSL</vt:lpstr>
      <vt:lpstr>Η Εξέλιξη της Ευρυζωνικής Πρόσβασης</vt:lpstr>
      <vt:lpstr>Ένα Τυπικό Δίκτυο ADSL</vt:lpstr>
      <vt:lpstr>Βασικά Χαρακτηριστικά</vt:lpstr>
      <vt:lpstr>Η Κάλυψη του ADSL</vt:lpstr>
      <vt:lpstr>Παράγοντες του Ρυθμού των ADSL</vt:lpstr>
      <vt:lpstr>Η Απόσβεση Συναρτήσει της Συχνότητας</vt:lpstr>
      <vt:lpstr>Επιδόσεις Διαφορετικών Τεχνολογιών DSL</vt:lpstr>
      <vt:lpstr>Τα Στοιχεία του ADSL Δικτύου</vt:lpstr>
      <vt:lpstr>Η Δομή του ADSL Modem</vt:lpstr>
      <vt:lpstr>Βασική Αρχικτονική</vt:lpstr>
      <vt:lpstr>Διαφορετικές Τεχνολογικές Λύσεις</vt:lpstr>
      <vt:lpstr>Η Αρχιτεκτονική του Βρόχου του ADSL</vt:lpstr>
      <vt:lpstr>Η Λειτουργία του ADSL</vt:lpstr>
      <vt:lpstr>Η Διαμόρφωση στο ADSL</vt:lpstr>
      <vt:lpstr>CAP</vt:lpstr>
      <vt:lpstr>DMT</vt:lpstr>
      <vt:lpstr>Διαχωρισμός Ανοδικής-Καθοδικής Κατεύθυνσης</vt:lpstr>
      <vt:lpstr>Το Μοντέλο Αναφοράς του ADSL (ADSL Forum)</vt:lpstr>
      <vt:lpstr>Το Μοντέλο Αναφοράς της Διαχείρισης του ADSL (ADSL Forum)</vt:lpstr>
      <vt:lpstr>Το Δομικό Διάγραμμα της τεχνικής DMT στο ADSL (ADSL Forum)</vt:lpstr>
      <vt:lpstr>Το Δομικό Διάγραμμα του ADSL Modem DMT </vt:lpstr>
      <vt:lpstr>Η Τεχνική DMT</vt:lpstr>
      <vt:lpstr>Αστερισμοί QAM</vt:lpstr>
      <vt:lpstr>Κυκλική Επέκταση</vt:lpstr>
      <vt:lpstr>Η Ανάθεση των Bit (Allocation)</vt:lpstr>
      <vt:lpstr>Ισοστάθμιση στο Πεδίο του Χρόνου Time-domain Equalization - TEQ</vt:lpstr>
      <vt:lpstr>Ισοστάθμιση στο Πεδίο της Συχνότητας  Frequency -domain Equalization – FEQ)</vt:lpstr>
      <vt:lpstr>Το πρωτόκολλο Point-to-Point Protocol over Ethernet over ATM (PPPoEoA)</vt:lpstr>
      <vt:lpstr>Οι Στοίβες Πρωτοκόλλων του ADSL </vt:lpstr>
      <vt:lpstr>Το Επίπεδο ATΜ</vt:lpstr>
      <vt:lpstr>Δεδομένα πάνω από το ADSL</vt:lpstr>
      <vt:lpstr>PPP over Ethernet (κυρίως για ADSL)</vt:lpstr>
      <vt:lpstr>Δυνατότητες Υλοποίησης DSL και PPPoE</vt:lpstr>
      <vt:lpstr>Αποκατάσταση Συνόδου PPPoE</vt:lpstr>
      <vt:lpstr>PPP over ATM (συνήθως σε DSL και καλωδιακά modem)</vt:lpstr>
      <vt:lpstr>Αποκατάσταση Συνόδου PPP με το PPPoA</vt:lpstr>
      <vt:lpstr>Το Γενικό Μοντέλο Αναφοράς του VDSL (ETSI TS 101 270-1  V1.2.1) </vt:lpstr>
      <vt:lpstr>Μεταφορά Πακέτων του VDSL σύμφωνα με την ITU</vt:lpstr>
      <vt:lpstr>Μάσκες της Φασματικής Πυκνότητας Ισχύος (PSD) του VDSL (ETSI TS 101 270-1 V1.2.1)  </vt:lpstr>
      <vt:lpstr>Ένα Παράδειγμα Κατανομής Συχνοτήτων στο VDSL</vt:lpstr>
      <vt:lpstr>Οι συχνοτικές ζώνες που καταλαμβάνουν συγκριτικά τα xDSL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Επικοινωνίες Πρόσβασης</dc:title>
  <dc:subject>Ενσύρματη Ευρυζωνική Πρόσβαση-Η xDSL Τεχνολογία</dc:subject>
  <dc:creator>Στυλιανάκης Βασίλης</dc:creator>
  <cp:keywords>modem; xDSL; Ευρυζωνική Πρόσβαση</cp:keywords>
  <cp:lastModifiedBy>Stylianakis</cp:lastModifiedBy>
  <cp:revision>142</cp:revision>
  <dcterms:created xsi:type="dcterms:W3CDTF">2015-09-05T08:40:19Z</dcterms:created>
  <dcterms:modified xsi:type="dcterms:W3CDTF">2015-09-18T08:43:51Z</dcterms:modified>
</cp:coreProperties>
</file>