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2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57" r:id="rId10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CB1BE-AD48-4AB4-A852-8E7A51647F88}" type="datetimeFigureOut">
              <a:rPr lang="el-GR" smtClean="0"/>
              <a:t>9/11/2016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D23E83A-26DA-474D-93EB-DAD985A7572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89297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CB1BE-AD48-4AB4-A852-8E7A51647F88}" type="datetimeFigureOut">
              <a:rPr lang="el-GR" smtClean="0"/>
              <a:t>9/11/2016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D23E83A-26DA-474D-93EB-DAD985A7572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31050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CB1BE-AD48-4AB4-A852-8E7A51647F88}" type="datetimeFigureOut">
              <a:rPr lang="el-GR" smtClean="0"/>
              <a:t>9/11/2016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D23E83A-26DA-474D-93EB-DAD985A75728}" type="slidenum">
              <a:rPr lang="el-GR" smtClean="0"/>
              <a:t>‹#›</a:t>
            </a:fld>
            <a:endParaRPr lang="el-G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099856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CB1BE-AD48-4AB4-A852-8E7A51647F88}" type="datetimeFigureOut">
              <a:rPr lang="el-GR" smtClean="0"/>
              <a:t>9/11/2016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D23E83A-26DA-474D-93EB-DAD985A7572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062526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CB1BE-AD48-4AB4-A852-8E7A51647F88}" type="datetimeFigureOut">
              <a:rPr lang="el-GR" smtClean="0"/>
              <a:t>9/11/2016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D23E83A-26DA-474D-93EB-DAD985A75728}" type="slidenum">
              <a:rPr lang="el-GR" smtClean="0"/>
              <a:t>‹#›</a:t>
            </a:fld>
            <a:endParaRPr lang="el-G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424000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CB1BE-AD48-4AB4-A852-8E7A51647F88}" type="datetimeFigureOut">
              <a:rPr lang="el-GR" smtClean="0"/>
              <a:t>9/11/2016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D23E83A-26DA-474D-93EB-DAD985A7572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628811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CB1BE-AD48-4AB4-A852-8E7A51647F88}" type="datetimeFigureOut">
              <a:rPr lang="el-GR" smtClean="0"/>
              <a:t>9/11/2016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3E83A-26DA-474D-93EB-DAD985A7572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328107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CB1BE-AD48-4AB4-A852-8E7A51647F88}" type="datetimeFigureOut">
              <a:rPr lang="el-GR" smtClean="0"/>
              <a:t>9/11/2016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3E83A-26DA-474D-93EB-DAD985A7572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86036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CB1BE-AD48-4AB4-A852-8E7A51647F88}" type="datetimeFigureOut">
              <a:rPr lang="el-GR" smtClean="0"/>
              <a:t>9/11/2016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3E83A-26DA-474D-93EB-DAD985A7572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95902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CB1BE-AD48-4AB4-A852-8E7A51647F88}" type="datetimeFigureOut">
              <a:rPr lang="el-GR" smtClean="0"/>
              <a:t>9/11/2016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D23E83A-26DA-474D-93EB-DAD985A7572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86700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CB1BE-AD48-4AB4-A852-8E7A51647F88}" type="datetimeFigureOut">
              <a:rPr lang="el-GR" smtClean="0"/>
              <a:t>9/11/2016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D23E83A-26DA-474D-93EB-DAD985A7572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29061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CB1BE-AD48-4AB4-A852-8E7A51647F88}" type="datetimeFigureOut">
              <a:rPr lang="el-GR" smtClean="0"/>
              <a:t>9/11/2016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D23E83A-26DA-474D-93EB-DAD985A7572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22158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CB1BE-AD48-4AB4-A852-8E7A51647F88}" type="datetimeFigureOut">
              <a:rPr lang="el-GR" smtClean="0"/>
              <a:t>9/11/2016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3E83A-26DA-474D-93EB-DAD985A7572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61116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CB1BE-AD48-4AB4-A852-8E7A51647F88}" type="datetimeFigureOut">
              <a:rPr lang="el-GR" smtClean="0"/>
              <a:t>9/11/2016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3E83A-26DA-474D-93EB-DAD985A7572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68669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CB1BE-AD48-4AB4-A852-8E7A51647F88}" type="datetimeFigureOut">
              <a:rPr lang="el-GR" smtClean="0"/>
              <a:t>9/11/2016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3E83A-26DA-474D-93EB-DAD985A7572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0046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CB1BE-AD48-4AB4-A852-8E7A51647F88}" type="datetimeFigureOut">
              <a:rPr lang="el-GR" smtClean="0"/>
              <a:t>9/11/2016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D23E83A-26DA-474D-93EB-DAD985A7572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65665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CB1BE-AD48-4AB4-A852-8E7A51647F88}" type="datetimeFigureOut">
              <a:rPr lang="el-GR" smtClean="0"/>
              <a:t>9/11/2016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D23E83A-26DA-474D-93EB-DAD985A7572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40867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3" r:id="rId1"/>
    <p:sldLayoutId id="2147483814" r:id="rId2"/>
    <p:sldLayoutId id="2147483815" r:id="rId3"/>
    <p:sldLayoutId id="2147483816" r:id="rId4"/>
    <p:sldLayoutId id="2147483817" r:id="rId5"/>
    <p:sldLayoutId id="2147483818" r:id="rId6"/>
    <p:sldLayoutId id="2147483819" r:id="rId7"/>
    <p:sldLayoutId id="2147483820" r:id="rId8"/>
    <p:sldLayoutId id="2147483821" r:id="rId9"/>
    <p:sldLayoutId id="2147483822" r:id="rId10"/>
    <p:sldLayoutId id="2147483823" r:id="rId11"/>
    <p:sldLayoutId id="2147483824" r:id="rId12"/>
    <p:sldLayoutId id="2147483825" r:id="rId13"/>
    <p:sldLayoutId id="2147483826" r:id="rId14"/>
    <p:sldLayoutId id="2147483827" r:id="rId15"/>
    <p:sldLayoutId id="214748382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4337" y="1219200"/>
            <a:ext cx="8825658" cy="3329581"/>
          </a:xfrm>
        </p:spPr>
        <p:txBody>
          <a:bodyPr>
            <a:normAutofit/>
          </a:bodyPr>
          <a:lstStyle/>
          <a:p>
            <a:r>
              <a:rPr lang="el-GR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ΕΡΓΑΣΙΑ ΤΩΝ ΜΑΘΗΤΡΙΩΝ </a:t>
            </a:r>
            <a:r>
              <a:rPr lang="el-G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l-G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l-G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ΣΒΑΡΝΑ ΠΑΝΑΓΙΩΤΑ </a:t>
            </a:r>
            <a:br>
              <a:rPr lang="el-G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ΚΑΛΑΗ ΜΑΡΙΑ</a:t>
            </a:r>
            <a:br>
              <a:rPr lang="el-G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l-G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ΘΕΜΑ</a:t>
            </a:r>
            <a:r>
              <a:rPr lang="el-G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l-G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ΠΑΡΟΥΣΙΑΣΗ ΕΝΟΣ ΑΡΘΡΟΥ ΓΙΑ ΤΟΝ ΜΕΛΕΤΗΤΗ </a:t>
            </a:r>
            <a:br>
              <a:rPr lang="el-G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KRASHING TOLOLYAN</a:t>
            </a:r>
            <a:r>
              <a:rPr lang="el-G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l-G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V="1">
            <a:off x="890154" y="6577444"/>
            <a:ext cx="45719" cy="45719"/>
          </a:xfrm>
        </p:spPr>
        <p:txBody>
          <a:bodyPr>
            <a:normAutofit fontScale="25000" lnSpcReduction="20000"/>
          </a:bodyPr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38473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Tololyan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υπήρξε ένας από τους πρώτους επιστήμονες που κατανόησαν πως η διεθνικότητα και η διασπορά έχουν πολλές σημασίες, οι οποίες έχουν εκφραστεί από πολλούς ανθρώπους.</a:t>
            </a:r>
          </a:p>
          <a:p>
            <a:pPr algn="ctr"/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Άξονες της μελέτης του αποτελούν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l-G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Α. Η αύξηση της μετανάστευσης και της διασποράς προς την Δύση </a:t>
            </a:r>
          </a:p>
          <a:p>
            <a:pPr algn="ctr"/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Β. 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σχέση αλληλεξάρτησης μεταξύ διασποράς και πολιτισμου </a:t>
            </a:r>
          </a:p>
          <a:p>
            <a:pPr algn="ctr"/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Γ. Η πολιτική των εθνών που φιλοξενούν την διασπορά.</a:t>
            </a:r>
          </a:p>
          <a:p>
            <a:pPr algn="ctr"/>
            <a:endParaRPr lang="el-G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Η λέξη διασπορά προέρχεται από την ελληνική γλώσσα</a:t>
            </a:r>
          </a:p>
          <a:p>
            <a:pPr algn="ctr"/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και χρησιμοποιείται για πρώτη φορά από τον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Jews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το 250 πχ και σημαίνει διασπορά του έθνους μακριά από την πατρίδα ή την συλλογική εξορία.</a:t>
            </a:r>
          </a:p>
          <a:p>
            <a:pPr algn="ctr"/>
            <a:endParaRPr 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17050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Ο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Tololyan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διακρίνει τρεις υποκατηγορίες στην έννοια διασπορά, που την διέπουν και στην ουσία την συνιστούν.</a:t>
            </a:r>
          </a:p>
          <a:p>
            <a:pPr algn="ctr"/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1.Αφοσιωμένοι    2.Εθνικοί   3.Μέλη της διασποράς </a:t>
            </a:r>
          </a:p>
          <a:p>
            <a:pPr algn="ctr"/>
            <a:endParaRPr 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Ο ίδιος προσπαθεί επίσης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l-G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1. εντάξει το φιανόμενο της διασποράς στο πλαίσιο της θεωρίας του αποικιοκρατισμού </a:t>
            </a:r>
          </a:p>
          <a:p>
            <a:pPr algn="ctr"/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να διαχωρίσει την έννοια της διασποράς και της διασκόρπισης και κατέληξε </a:t>
            </a:r>
          </a:p>
          <a:p>
            <a:pPr algn="ctr"/>
            <a:endParaRPr 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Α. Πως η έννοια της διασκόρπισης δεν περικλείεται απο περιορισμό και πως εκτείνεται σε ευρύ φάσμα</a:t>
            </a:r>
          </a:p>
          <a:p>
            <a:pPr algn="ctr"/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Β.Μέσα στην διασκόρπιση εμπερικλείεται η έννοια της διασποράς</a:t>
            </a:r>
          </a:p>
          <a:p>
            <a:pPr algn="ctr"/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Γ. Διασπορά=κοινωνικός σχηματισμός που προκαλείται από μία καταστροφική βία ή κάποιον εξαναγκασμό</a:t>
            </a:r>
            <a:endParaRPr 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7155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/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Κριτήρια που θα πρέπει να πληρεί ο εκάστοτε μελετητής της διασποράς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l-G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Να γνωρίζει τους ανθρώπους </a:t>
            </a:r>
          </a:p>
          <a:p>
            <a:pPr algn="ctr"/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2.Τις ιστορικές γνώσεις για τον κοινωνικό σχηματισμό που μελετά </a:t>
            </a:r>
          </a:p>
          <a:p>
            <a:pPr algn="ctr"/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3.Την θεωριτική επάρκεια </a:t>
            </a:r>
          </a:p>
          <a:p>
            <a:pPr algn="ctr"/>
            <a:endParaRPr 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Άξονες διερεύνησης της έννοιας της διασποράς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l-G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1.Σύγκλιση διασποράς –διασκορπισμού</a:t>
            </a:r>
          </a:p>
          <a:p>
            <a:pPr algn="ctr"/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2.Ο πόλεμος των έξι ημερών που διεξήχθει τον Ιούνιο του 1967</a:t>
            </a:r>
          </a:p>
          <a:p>
            <a:pPr algn="ctr"/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3.Η ψήφιση του νομοσχεδιόυ κογκρέσο 1965</a:t>
            </a:r>
          </a:p>
          <a:p>
            <a:pPr algn="ctr"/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4.Μία σειρά από αγώνες που προπαρασκευάζουν το έδαφος για την αποδοχή των ομάδων που θεωρούνται μειονότητες </a:t>
            </a:r>
          </a:p>
        </p:txBody>
      </p:sp>
    </p:spTree>
    <p:extLst>
      <p:ext uri="{BB962C8B-B14F-4D97-AF65-F5344CB8AC3E}">
        <p14:creationId xmlns:p14="http://schemas.microsoft.com/office/powerpoint/2010/main" val="20800907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Οι λόγοι που προσδιορίζουν την εμπλοκή της διασποράς με την οικονομική ανάπτυξη της χώρας στην οποία εξκαταστάθηκαν </a:t>
            </a:r>
          </a:p>
          <a:p>
            <a:pPr algn="ctr"/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1.Ποιότητα των κοινωνικών σχέσων </a:t>
            </a:r>
          </a:p>
          <a:p>
            <a:pPr algn="ctr"/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2.Το νόημα </a:t>
            </a:r>
            <a:r>
              <a:rPr lang="el-GR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της </a:t>
            </a:r>
            <a:r>
              <a:rPr lang="el-GR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κουλτούρας </a:t>
            </a:r>
            <a:r>
              <a:rPr lang="el-GR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που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έχει διαμορφώσει η διασπορά</a:t>
            </a:r>
          </a:p>
          <a:p>
            <a:pPr marL="0" indent="0" algn="ctr">
              <a:buNone/>
            </a:pP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Υπάρχουν ομάδες που δυσκολεύτηκαν να ενσωματωθούν στα σχήματα κουλτούρας </a:t>
            </a:r>
          </a:p>
          <a:p>
            <a:pPr marL="0" indent="0" algn="ctr">
              <a:buNone/>
            </a:pPr>
            <a:endParaRPr 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Η επιτυχία που μπορεί να έχει μια διασπορά γίνεται αντιληπτή από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l-G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1.Την πρόσβαση των κοινωνικών ομάδων στην οικονομική ευημερία </a:t>
            </a:r>
          </a:p>
          <a:p>
            <a:pPr marL="0" indent="0" algn="ctr">
              <a:buNone/>
            </a:pP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2.Όταν αποκτηθεί το δικαίωμα συμμετοχής στην πολιτική και τη λήψη σημαντικών αποφάσεων </a:t>
            </a:r>
          </a:p>
        </p:txBody>
      </p:sp>
    </p:spTree>
    <p:extLst>
      <p:ext uri="{BB962C8B-B14F-4D97-AF65-F5344CB8AC3E}">
        <p14:creationId xmlns:p14="http://schemas.microsoft.com/office/powerpoint/2010/main" val="28487626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Υπάρχουν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ορισμένοι παράγοντες –κλειδιά οι οποίοι μπορούν ή να προωθήσουν την επιτυχία των διασπορών ή να την εμποδίσουν </a:t>
            </a:r>
          </a:p>
          <a:p>
            <a:pPr marL="0" indent="0" algn="ctr">
              <a:buNone/>
            </a:pPr>
            <a:endParaRPr lang="el-G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Υπάρχουν ιδρύματα τα οποία μπορούν να εξυπηρετούν κοινωνικο-οικονομικο πολιτικούς σκοπούς έχοντας ως κοινό γνώρισμα την εσωτερική οργάνωση </a:t>
            </a:r>
          </a:p>
          <a:p>
            <a:pPr algn="ctr"/>
            <a:endParaRPr lang="el-G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Υπάρχουν και διακρατικές επιπτώσεις της διασποράς οι οποίες είναι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οικονομικο-πολιτικές διαμάχες ανάμεσα στα κράτη </a:t>
            </a:r>
          </a:p>
          <a:p>
            <a:pPr algn="ctr"/>
            <a:endParaRPr lang="el-G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49399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Βαικό χαρακτηριστικό της διασπορικής ταυτότητας είναι ο προσανατολισμός των διεσπαρμένων στην πατρίδα .</a:t>
            </a:r>
          </a:p>
          <a:p>
            <a:pPr algn="ctr"/>
            <a:endParaRPr lang="el-G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Για αυτούς η χώρα που τους υποδέχεται είναι το σπίτι, η πατρίδα τους .Αναγνωρίζουν βέβαια και την προγονική πατρίδα ,αποδέχονται όμως και την διασπορικκή ταυτότητα .</a:t>
            </a:r>
          </a:p>
          <a:p>
            <a:pPr algn="ctr"/>
            <a:endParaRPr lang="el-G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Και μάλιστα με την τεχνολογική ανάπτυξη τους δίνεται η δυνατότητα για ευκολότερη πρόσβαση στην πατρίδα τους.</a:t>
            </a:r>
            <a:endParaRPr 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95205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Η διασπορά προκύπτει ως  μία αντικειμενικότητα για τις επιπτώσες παγκοσμιοποίησης και της μετανάστευσης ,ενώ αναδύεται από βαθιές υποκειμενικές διαδικασίες φυλετικής μνήμης .</a:t>
            </a:r>
          </a:p>
          <a:p>
            <a:pPr algn="ctr"/>
            <a:endParaRPr lang="el-G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l-GR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ΦΥΛΕΤΙΚΗ ΜΝΗΜΗ </a:t>
            </a:r>
            <a:r>
              <a:rPr lang="en-US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l-GR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θρηνεί για την χαμένη πατρίδα </a:t>
            </a:r>
          </a:p>
          <a:p>
            <a:pPr algn="ctr"/>
            <a:r>
              <a:rPr lang="el-GR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ΚΟΙΝΟΤΗΤΕΣ ΔΙΑΣΠΟΡΑΣ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κοινότητες απώλειας και τραυματικής μνήμης </a:t>
            </a:r>
          </a:p>
          <a:p>
            <a:pPr algn="ctr"/>
            <a:endParaRPr lang="el-G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l-GR" sz="20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Robin Cohen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εισήγαγε για πρώτη φορά την έννοια του θύματος της διασποράς </a:t>
            </a:r>
          </a:p>
          <a:p>
            <a:pPr algn="ctr"/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Οι επόμενες γενιες θα κληροδοτήσουν την λεγόμενη μετα-μνήμη </a:t>
            </a:r>
          </a:p>
          <a:p>
            <a:pPr algn="ctr"/>
            <a:endParaRPr lang="el-G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l-G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97607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Κάποιοι σχηματισμοί εδαφικών μειονοτήτων έχουν βιώσει σύμφωνα με τον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Tololyan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φάσμα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Α. Γλωσσικών επιλογών </a:t>
            </a:r>
          </a:p>
          <a:p>
            <a:pPr algn="ctr"/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Β.Θρησκευτικών επιλογών </a:t>
            </a:r>
          </a:p>
          <a:p>
            <a:pPr algn="ctr"/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Γ. Πολιτικών επιλογών </a:t>
            </a:r>
          </a:p>
          <a:p>
            <a:pPr algn="ctr"/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Δ. Πολιτισμικών επιλογών </a:t>
            </a:r>
          </a:p>
          <a:p>
            <a:pPr algn="ctr"/>
            <a:endParaRPr 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Η διασπορά συμφωνα με τον μελετητή είναι σύμβολο διεθνικότητας επειδή μπορεί και ενσωματώνει το ζήτημα της οριακής σταθερότητας .</a:t>
            </a:r>
          </a:p>
          <a:p>
            <a:pPr algn="ctr"/>
            <a:endParaRPr 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8374368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122</TotalTime>
  <Words>559</Words>
  <Application>Microsoft Office PowerPoint</Application>
  <PresentationFormat>Widescreen</PresentationFormat>
  <Paragraphs>63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Century Gothic</vt:lpstr>
      <vt:lpstr>Times New Roman</vt:lpstr>
      <vt:lpstr>Wingdings 3</vt:lpstr>
      <vt:lpstr>Wisp</vt:lpstr>
      <vt:lpstr>ΕΡΓΑΣΙΑ ΤΩΝ ΜΑΘΗΤΡΙΩΝ   ΣΒΑΡΝΑ ΠΑΝΑΓΙΩΤΑ  ΚΑΛΑΗ ΜΑΡΙΑ  ΘΕΜΑ ΠΑΡΟΥΣΙΑΣΗ ΕΝΟΣ ΑΡΘΡΟΥ ΓΙΑ ΤΟΝ ΜΕΛΕΤΗΤΗ  KRASHING TOLOLYAN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GBlackbird</dc:creator>
  <cp:lastModifiedBy>GBlackbird</cp:lastModifiedBy>
  <cp:revision>22</cp:revision>
  <dcterms:created xsi:type="dcterms:W3CDTF">2016-11-09T10:53:25Z</dcterms:created>
  <dcterms:modified xsi:type="dcterms:W3CDTF">2016-11-09T15:42:42Z</dcterms:modified>
</cp:coreProperties>
</file>