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2" r:id="rId17"/>
    <p:sldId id="273" r:id="rId18"/>
    <p:sldId id="274" r:id="rId19"/>
    <p:sldId id="271" r:id="rId20"/>
    <p:sldId id="275" r:id="rId21"/>
    <p:sldId id="276" r:id="rId22"/>
    <p:sldId id="278" r:id="rId23"/>
    <p:sldId id="277"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Φωτεινό στυλ 2 - Έμφαση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Φωτεινό στυλ 3 - Έμφαση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46F890A9-2807-4EBB-B81D-B2AA78EC7F39}" styleName="Σκούρο στυλ 2 - Έμφαση 5/Έμφαση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8799B23B-EC83-4686-B30A-512413B5E67A}" styleName="Φωτεινό στυλ 3 - Έμφαση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663" autoAdjust="0"/>
  </p:normalViewPr>
  <p:slideViewPr>
    <p:cSldViewPr>
      <p:cViewPr varScale="1">
        <p:scale>
          <a:sx n="62" d="100"/>
          <a:sy n="62" d="100"/>
        </p:scale>
        <p:origin x="-13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7EC634D0-E245-4570-B2DC-87572735C96A}" type="datetimeFigureOut">
              <a:rPr lang="el-GR" smtClean="0"/>
              <a:pPr/>
              <a:t>10/12/2019</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D1F8C95-D00A-48DE-A904-8609468F149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EC634D0-E245-4570-B2DC-87572735C96A}" type="datetimeFigureOut">
              <a:rPr lang="el-GR" smtClean="0"/>
              <a:pPr/>
              <a:t>10/12/2019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D1F8C95-D00A-48DE-A904-8609468F149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EC634D0-E245-4570-B2DC-87572735C96A}" type="datetimeFigureOut">
              <a:rPr lang="el-GR" smtClean="0"/>
              <a:pPr/>
              <a:t>10/12/2019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D1F8C95-D00A-48DE-A904-8609468F149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EC634D0-E245-4570-B2DC-87572735C96A}" type="datetimeFigureOut">
              <a:rPr lang="el-GR" smtClean="0"/>
              <a:pPr/>
              <a:t>10/12/2019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D1F8C95-D00A-48DE-A904-8609468F149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EC634D0-E245-4570-B2DC-87572735C96A}" type="datetimeFigureOut">
              <a:rPr lang="el-GR" smtClean="0"/>
              <a:pPr/>
              <a:t>10/12/2019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D1F8C95-D00A-48DE-A904-8609468F149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7EC634D0-E245-4570-B2DC-87572735C96A}" type="datetimeFigureOut">
              <a:rPr lang="el-GR" smtClean="0"/>
              <a:pPr/>
              <a:t>10/12/2019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D1F8C95-D00A-48DE-A904-8609468F149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7EC634D0-E245-4570-B2DC-87572735C96A}" type="datetimeFigureOut">
              <a:rPr lang="el-GR" smtClean="0"/>
              <a:pPr/>
              <a:t>10/12/2019</a:t>
            </a:fld>
            <a:endParaRPr lang="el-GR"/>
          </a:p>
        </p:txBody>
      </p:sp>
      <p:sp>
        <p:nvSpPr>
          <p:cNvPr id="27" name="26 - Θέση αριθμού διαφάνειας"/>
          <p:cNvSpPr>
            <a:spLocks noGrp="1"/>
          </p:cNvSpPr>
          <p:nvPr>
            <p:ph type="sldNum" sz="quarter" idx="11"/>
          </p:nvPr>
        </p:nvSpPr>
        <p:spPr/>
        <p:txBody>
          <a:bodyPr rtlCol="0"/>
          <a:lstStyle/>
          <a:p>
            <a:fld id="{6D1F8C95-D00A-48DE-A904-8609468F1492}"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7EC634D0-E245-4570-B2DC-87572735C96A}" type="datetimeFigureOut">
              <a:rPr lang="el-GR" smtClean="0"/>
              <a:pPr/>
              <a:t>10/12/2019</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6D1F8C95-D00A-48DE-A904-8609468F149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EC634D0-E245-4570-B2DC-87572735C96A}" type="datetimeFigureOut">
              <a:rPr lang="el-GR" smtClean="0"/>
              <a:pPr/>
              <a:t>10/12/2019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D1F8C95-D00A-48DE-A904-8609468F149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7EC634D0-E245-4570-B2DC-87572735C96A}" type="datetimeFigureOut">
              <a:rPr lang="el-GR" smtClean="0"/>
              <a:pPr/>
              <a:t>10/12/2019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D1F8C95-D00A-48DE-A904-8609468F149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EC634D0-E245-4570-B2DC-87572735C96A}" type="datetimeFigureOut">
              <a:rPr lang="el-GR" smtClean="0"/>
              <a:pPr/>
              <a:t>10/12/2019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D1F8C95-D00A-48DE-A904-8609468F149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EC634D0-E245-4570-B2DC-87572735C96A}" type="datetimeFigureOut">
              <a:rPr lang="el-GR" smtClean="0"/>
              <a:pPr/>
              <a:t>10/12/2019</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D1F8C95-D00A-48DE-A904-8609468F149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l-GR" dirty="0" smtClean="0">
                <a:latin typeface="Arial Black" pitchFamily="34" charset="0"/>
              </a:rPr>
              <a:t>Επαγγελματικές ασθένειες από χημικές ουσίες</a:t>
            </a:r>
            <a:endParaRPr lang="el-GR" dirty="0">
              <a:latin typeface="Arial Black" pitchFamily="34" charset="0"/>
            </a:endParaRPr>
          </a:p>
        </p:txBody>
      </p:sp>
      <p:sp>
        <p:nvSpPr>
          <p:cNvPr id="3" name="2 - Υπότιτλος"/>
          <p:cNvSpPr>
            <a:spLocks noGrp="1"/>
          </p:cNvSpPr>
          <p:nvPr>
            <p:ph type="subTitle" idx="1"/>
          </p:nvPr>
        </p:nvSpPr>
        <p:spPr>
          <a:xfrm>
            <a:off x="3563888" y="4653136"/>
            <a:ext cx="4953000" cy="1752600"/>
          </a:xfrm>
        </p:spPr>
        <p:txBody>
          <a:bodyPr>
            <a:normAutofit fontScale="92500" lnSpcReduction="10000"/>
          </a:bodyPr>
          <a:lstStyle/>
          <a:p>
            <a:r>
              <a:rPr lang="el-GR" dirty="0" smtClean="0"/>
              <a:t>Αλεξανδροπούλου Δήμητρα</a:t>
            </a:r>
          </a:p>
          <a:p>
            <a:r>
              <a:rPr lang="el-GR" dirty="0" smtClean="0"/>
              <a:t>Αναστασοπούλου Θεοδώρα</a:t>
            </a:r>
          </a:p>
          <a:p>
            <a:r>
              <a:rPr lang="el-GR" dirty="0" err="1" smtClean="0"/>
              <a:t>Καγιάφα</a:t>
            </a:r>
            <a:r>
              <a:rPr lang="el-GR" dirty="0" smtClean="0"/>
              <a:t> Θεοδώρα</a:t>
            </a:r>
          </a:p>
          <a:p>
            <a:r>
              <a:rPr lang="el-GR" dirty="0" smtClean="0"/>
              <a:t>                                 Εξομοίωση Πτυχίου</a:t>
            </a:r>
          </a:p>
          <a:p>
            <a:r>
              <a:rPr lang="el-GR" dirty="0" smtClean="0"/>
              <a:t>                                        2019-2020</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0" y="836712"/>
          <a:ext cx="9144000" cy="5760640"/>
        </p:xfrm>
        <a:graphic>
          <a:graphicData uri="http://schemas.openxmlformats.org/drawingml/2006/table">
            <a:tbl>
              <a:tblPr firstRow="1" bandRow="1">
                <a:tableStyleId>{8799B23B-EC83-4686-B30A-512413B5E67A}</a:tableStyleId>
              </a:tblPr>
              <a:tblGrid>
                <a:gridCol w="4644008"/>
                <a:gridCol w="4499992"/>
              </a:tblGrid>
              <a:tr h="1876415">
                <a:tc>
                  <a:txBody>
                    <a:bodyPr/>
                    <a:lstStyle/>
                    <a:p>
                      <a:r>
                        <a:rPr lang="el-GR" sz="1600" b="0" dirty="0" smtClean="0">
                          <a:latin typeface="Arial" pitchFamily="34" charset="0"/>
                          <a:cs typeface="Arial" pitchFamily="34" charset="0"/>
                        </a:rPr>
                        <a:t>14)</a:t>
                      </a:r>
                      <a:r>
                        <a:rPr kumimoji="0" lang="el-GR" sz="1600" b="0" kern="1200" baseline="0" dirty="0" smtClean="0">
                          <a:solidFill>
                            <a:schemeClr val="tx1"/>
                          </a:solidFill>
                          <a:latin typeface="Arial" pitchFamily="34" charset="0"/>
                          <a:ea typeface="+mn-ea"/>
                          <a:cs typeface="Arial" pitchFamily="34" charset="0"/>
                        </a:rPr>
                        <a:t> Οξείδια του αζώτου</a:t>
                      </a:r>
                      <a:endParaRPr lang="el-GR" sz="1600" b="0" dirty="0">
                        <a:latin typeface="Arial" pitchFamily="34" charset="0"/>
                        <a:cs typeface="Arial" pitchFamily="34" charset="0"/>
                      </a:endParaRPr>
                    </a:p>
                  </a:txBody>
                  <a:tcPr/>
                </a:tc>
                <a:tc>
                  <a:txBody>
                    <a:bodyPr/>
                    <a:lstStyle/>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Ερεθιστική ή διαβρωτική επιπεφυκίτιδα και </a:t>
                      </a:r>
                      <a:r>
                        <a:rPr kumimoji="0" lang="el-GR" sz="1600" b="0" kern="1200" baseline="0" dirty="0" err="1" smtClean="0">
                          <a:solidFill>
                            <a:schemeClr val="tx1"/>
                          </a:solidFill>
                          <a:latin typeface="Arial" pitchFamily="34" charset="0"/>
                          <a:ea typeface="+mn-ea"/>
                          <a:cs typeface="Arial" pitchFamily="34" charset="0"/>
                        </a:rPr>
                        <a:t>τραχειο−βρογχίτιδα</a:t>
                      </a:r>
                      <a:endParaRPr kumimoji="0" lang="el-GR" sz="1600" b="0" kern="1200" baseline="0" dirty="0" smtClean="0">
                        <a:solidFill>
                          <a:schemeClr val="tx1"/>
                        </a:solidFill>
                        <a:latin typeface="Arial" pitchFamily="34" charset="0"/>
                        <a:ea typeface="+mn-ea"/>
                        <a:cs typeface="Arial" pitchFamily="34" charset="0"/>
                      </a:endParaRPr>
                    </a:p>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Πνευμονικό οίδημα (ατμοί)</a:t>
                      </a:r>
                      <a:endParaRPr lang="el-GR" sz="1600" b="0" dirty="0">
                        <a:latin typeface="Arial" pitchFamily="34" charset="0"/>
                        <a:cs typeface="Arial" pitchFamily="34" charset="0"/>
                      </a:endParaRPr>
                    </a:p>
                  </a:txBody>
                  <a:tcPr/>
                </a:tc>
              </a:tr>
              <a:tr h="1876415">
                <a:tc>
                  <a:txBody>
                    <a:bodyPr/>
                    <a:lstStyle/>
                    <a:p>
                      <a:r>
                        <a:rPr lang="el-GR" sz="1600" dirty="0" smtClean="0">
                          <a:latin typeface="Arial" pitchFamily="34" charset="0"/>
                          <a:cs typeface="Arial" pitchFamily="34" charset="0"/>
                        </a:rPr>
                        <a:t>15)</a:t>
                      </a:r>
                      <a:r>
                        <a:rPr kumimoji="0" lang="el-GR" sz="1600" kern="1200" baseline="0" dirty="0" smtClean="0">
                          <a:solidFill>
                            <a:schemeClr val="tx1"/>
                          </a:solidFill>
                          <a:latin typeface="Arial" pitchFamily="34" charset="0"/>
                          <a:ea typeface="+mn-ea"/>
                          <a:cs typeface="Arial" pitchFamily="34" charset="0"/>
                        </a:rPr>
                        <a:t> Αμμωνία</a:t>
                      </a:r>
                      <a:endParaRPr lang="el-GR" sz="1600" dirty="0">
                        <a:latin typeface="Arial" pitchFamily="34" charset="0"/>
                        <a:cs typeface="Arial" pitchFamily="34" charset="0"/>
                      </a:endParaRPr>
                    </a:p>
                  </a:txBody>
                  <a:tcPr/>
                </a:tc>
                <a:tc>
                  <a:txBody>
                    <a:bodyPr/>
                    <a:lstStyle/>
                    <a:p>
                      <a:pPr>
                        <a:buFont typeface="Arial" pitchFamily="34" charset="0"/>
                        <a:buChar char="•"/>
                      </a:pPr>
                      <a:r>
                        <a:rPr kumimoji="0" lang="el-GR" sz="1600" kern="1200" baseline="0" dirty="0" smtClean="0">
                          <a:solidFill>
                            <a:schemeClr val="tx1"/>
                          </a:solidFill>
                          <a:latin typeface="Arial" pitchFamily="34" charset="0"/>
                          <a:ea typeface="+mn-ea"/>
                          <a:cs typeface="Arial" pitchFamily="34" charset="0"/>
                        </a:rPr>
                        <a:t>Ερεθιστική ή διαβρωτική επιπεφυκίτιδα, </a:t>
                      </a:r>
                      <a:r>
                        <a:rPr kumimoji="0" lang="el-GR" sz="1600" kern="1200" baseline="0" dirty="0" err="1" smtClean="0">
                          <a:solidFill>
                            <a:schemeClr val="tx1"/>
                          </a:solidFill>
                          <a:latin typeface="Arial" pitchFamily="34" charset="0"/>
                          <a:ea typeface="+mn-ea"/>
                          <a:cs typeface="Arial" pitchFamily="34" charset="0"/>
                        </a:rPr>
                        <a:t>τραχειο−βρογχίτιδα</a:t>
                      </a:r>
                      <a:r>
                        <a:rPr kumimoji="0" lang="el-GR" sz="1600" kern="1200" baseline="0" dirty="0" smtClean="0">
                          <a:solidFill>
                            <a:schemeClr val="tx1"/>
                          </a:solidFill>
                          <a:latin typeface="Arial" pitchFamily="34" charset="0"/>
                          <a:ea typeface="+mn-ea"/>
                          <a:cs typeface="Arial" pitchFamily="34" charset="0"/>
                        </a:rPr>
                        <a:t> και βρογχιολίτιδα</a:t>
                      </a:r>
                      <a:endParaRPr lang="el-GR" sz="1600" dirty="0">
                        <a:latin typeface="Arial" pitchFamily="34" charset="0"/>
                        <a:cs typeface="Arial" pitchFamily="34" charset="0"/>
                      </a:endParaRPr>
                    </a:p>
                  </a:txBody>
                  <a:tcPr/>
                </a:tc>
              </a:tr>
              <a:tr h="1620541">
                <a:tc>
                  <a:txBody>
                    <a:bodyPr/>
                    <a:lstStyle/>
                    <a:p>
                      <a:r>
                        <a:rPr lang="el-GR" sz="1600" dirty="0" smtClean="0">
                          <a:latin typeface="Arial" pitchFamily="34" charset="0"/>
                          <a:cs typeface="Arial" pitchFamily="34" charset="0"/>
                        </a:rPr>
                        <a:t>16)</a:t>
                      </a:r>
                      <a:r>
                        <a:rPr kumimoji="0" lang="el-GR" sz="1600" kern="1200" baseline="0" dirty="0" smtClean="0">
                          <a:solidFill>
                            <a:schemeClr val="tx1"/>
                          </a:solidFill>
                          <a:latin typeface="Arial" pitchFamily="34" charset="0"/>
                          <a:ea typeface="+mn-ea"/>
                          <a:cs typeface="Arial" pitchFamily="34" charset="0"/>
                        </a:rPr>
                        <a:t> Νικέλιο ή οι ενώσεις του</a:t>
                      </a:r>
                      <a:endParaRPr lang="el-GR" sz="1600" dirty="0">
                        <a:latin typeface="Arial" pitchFamily="34" charset="0"/>
                        <a:cs typeface="Arial" pitchFamily="34" charset="0"/>
                      </a:endParaRPr>
                    </a:p>
                  </a:txBody>
                  <a:tcPr/>
                </a:tc>
                <a:tc>
                  <a:txBody>
                    <a:bodyPr/>
                    <a:lstStyle/>
                    <a:p>
                      <a:pPr>
                        <a:buFont typeface="Arial" pitchFamily="34" charset="0"/>
                        <a:buChar char="•"/>
                      </a:pPr>
                      <a:r>
                        <a:rPr kumimoji="0" lang="el-GR" sz="1600" kern="1200" baseline="0" dirty="0" smtClean="0">
                          <a:solidFill>
                            <a:schemeClr val="tx1"/>
                          </a:solidFill>
                          <a:latin typeface="Arial" pitchFamily="34" charset="0"/>
                          <a:ea typeface="+mn-ea"/>
                          <a:cs typeface="Arial" pitchFamily="34" charset="0"/>
                        </a:rPr>
                        <a:t>Αλλεργική δερματίτιδα εξ επαφής</a:t>
                      </a:r>
                    </a:p>
                    <a:p>
                      <a:pPr>
                        <a:buFont typeface="Arial" pitchFamily="34" charset="0"/>
                        <a:buChar char="•"/>
                      </a:pPr>
                      <a:r>
                        <a:rPr kumimoji="0" lang="el-GR" sz="1600" kern="1200" baseline="0" dirty="0" smtClean="0">
                          <a:solidFill>
                            <a:schemeClr val="tx1"/>
                          </a:solidFill>
                          <a:latin typeface="Arial" pitchFamily="34" charset="0"/>
                          <a:ea typeface="+mn-ea"/>
                          <a:cs typeface="Arial" pitchFamily="34" charset="0"/>
                        </a:rPr>
                        <a:t>Βρογχικό άσθμα</a:t>
                      </a:r>
                    </a:p>
                    <a:p>
                      <a:pPr>
                        <a:buFont typeface="Arial" pitchFamily="34" charset="0"/>
                        <a:buChar char="•"/>
                      </a:pPr>
                      <a:r>
                        <a:rPr kumimoji="0" lang="el-GR" sz="1600" kern="1200" baseline="0" dirty="0" smtClean="0">
                          <a:solidFill>
                            <a:schemeClr val="tx1"/>
                          </a:solidFill>
                          <a:latin typeface="Arial" pitchFamily="34" charset="0"/>
                          <a:ea typeface="+mn-ea"/>
                          <a:cs typeface="Arial" pitchFamily="34" charset="0"/>
                        </a:rPr>
                        <a:t>Καρκίνος των ρινικών και </a:t>
                      </a:r>
                      <a:r>
                        <a:rPr kumimoji="0" lang="el-GR" sz="1600" kern="1200" baseline="0" dirty="0" err="1" smtClean="0">
                          <a:solidFill>
                            <a:schemeClr val="tx1"/>
                          </a:solidFill>
                          <a:latin typeface="Arial" pitchFamily="34" charset="0"/>
                          <a:ea typeface="+mn-ea"/>
                          <a:cs typeface="Arial" pitchFamily="34" charset="0"/>
                        </a:rPr>
                        <a:t>παραρινικών</a:t>
                      </a:r>
                      <a:r>
                        <a:rPr kumimoji="0" lang="el-GR" sz="1600" kern="1200" baseline="0" dirty="0" smtClean="0">
                          <a:solidFill>
                            <a:schemeClr val="tx1"/>
                          </a:solidFill>
                          <a:latin typeface="Arial" pitchFamily="34" charset="0"/>
                          <a:ea typeface="+mn-ea"/>
                          <a:cs typeface="Arial" pitchFamily="34" charset="0"/>
                        </a:rPr>
                        <a:t> κοιλοτήτων</a:t>
                      </a:r>
                    </a:p>
                    <a:p>
                      <a:pPr>
                        <a:buFont typeface="Arial" pitchFamily="34" charset="0"/>
                        <a:buChar char="•"/>
                      </a:pPr>
                      <a:r>
                        <a:rPr kumimoji="0" lang="el-GR" sz="1600" kern="1200" baseline="0" dirty="0" smtClean="0">
                          <a:solidFill>
                            <a:schemeClr val="tx1"/>
                          </a:solidFill>
                          <a:latin typeface="Arial" pitchFamily="34" charset="0"/>
                          <a:ea typeface="+mn-ea"/>
                          <a:cs typeface="Arial" pitchFamily="34" charset="0"/>
                        </a:rPr>
                        <a:t>Καρκίνος αναπνευστικών οδών</a:t>
                      </a:r>
                      <a:endParaRPr lang="el-GR" sz="1600" dirty="0">
                        <a:latin typeface="Arial" pitchFamily="34" charset="0"/>
                        <a:cs typeface="Arial" pitchFamily="34" charset="0"/>
                      </a:endParaRPr>
                    </a:p>
                  </a:txBody>
                  <a:tcPr/>
                </a:tc>
              </a:tr>
              <a:tr h="387269">
                <a:tc>
                  <a:txBody>
                    <a:bodyPr/>
                    <a:lstStyle/>
                    <a:p>
                      <a:endParaRPr lang="el-GR" sz="1600" dirty="0">
                        <a:latin typeface="Arial" pitchFamily="34" charset="0"/>
                        <a:cs typeface="Arial" pitchFamily="34" charset="0"/>
                      </a:endParaRPr>
                    </a:p>
                  </a:txBody>
                  <a:tcPr/>
                </a:tc>
                <a:tc>
                  <a:txBody>
                    <a:bodyPr/>
                    <a:lstStyle/>
                    <a:p>
                      <a:endParaRPr lang="el-GR" sz="1600" dirty="0">
                        <a:latin typeface="Arial" pitchFamily="34" charset="0"/>
                        <a:cs typeface="Arial" pitchFamily="34" charset="0"/>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0" y="476671"/>
          <a:ext cx="9144000" cy="6254159"/>
        </p:xfrm>
        <a:graphic>
          <a:graphicData uri="http://schemas.openxmlformats.org/drawingml/2006/table">
            <a:tbl>
              <a:tblPr firstRow="1" bandRow="1">
                <a:tableStyleId>{8799B23B-EC83-4686-B30A-512413B5E67A}</a:tableStyleId>
              </a:tblPr>
              <a:tblGrid>
                <a:gridCol w="4572000"/>
                <a:gridCol w="4572000"/>
              </a:tblGrid>
              <a:tr h="24305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0" dirty="0" smtClean="0">
                          <a:latin typeface="Arial" pitchFamily="34" charset="0"/>
                          <a:cs typeface="Arial" pitchFamily="34" charset="0"/>
                        </a:rPr>
                        <a:t>17)</a:t>
                      </a:r>
                      <a:r>
                        <a:rPr kumimoji="0" lang="el-GR" sz="1800" b="0" kern="1200" baseline="0" dirty="0" smtClean="0">
                          <a:solidFill>
                            <a:schemeClr val="tx1"/>
                          </a:solidFill>
                          <a:latin typeface="Arial" pitchFamily="34" charset="0"/>
                          <a:ea typeface="+mn-ea"/>
                          <a:cs typeface="Arial" pitchFamily="34" charset="0"/>
                        </a:rPr>
                        <a:t> Φώσφορος ή οι ενώσεις του</a:t>
                      </a:r>
                      <a:endParaRPr lang="el-GR" sz="1800" b="0" dirty="0" smtClean="0">
                        <a:latin typeface="Arial" pitchFamily="34" charset="0"/>
                        <a:cs typeface="Arial" pitchFamily="34" charset="0"/>
                      </a:endParaRPr>
                    </a:p>
                    <a:p>
                      <a:endParaRPr lang="el-GR" b="0" dirty="0">
                        <a:latin typeface="Arial" pitchFamily="34" charset="0"/>
                        <a:cs typeface="Arial" pitchFamily="34" charset="0"/>
                      </a:endParaRPr>
                    </a:p>
                  </a:txBody>
                  <a:tcPr/>
                </a:tc>
                <a:tc>
                  <a:txBody>
                    <a:bodyPr/>
                    <a:lstStyle/>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Ερεθιστική δερματίτιδα εξ επαφής</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Ερεθιστική τραχειοβρογχίτιδα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Ηπατοπάθεια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Νεφροπάθεια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Νέκρωση ή </a:t>
                      </a:r>
                      <a:r>
                        <a:rPr kumimoji="0" lang="el-GR" sz="1800" b="0" kern="1200" baseline="0" dirty="0" err="1" smtClean="0">
                          <a:solidFill>
                            <a:schemeClr val="tx1"/>
                          </a:solidFill>
                          <a:latin typeface="Arial" pitchFamily="34" charset="0"/>
                          <a:ea typeface="+mn-ea"/>
                          <a:cs typeface="Arial" pitchFamily="34" charset="0"/>
                        </a:rPr>
                        <a:t>κυψελιδοποίηση</a:t>
                      </a:r>
                      <a:r>
                        <a:rPr kumimoji="0" lang="el-GR" sz="1800" b="0" kern="1200" baseline="0" dirty="0" smtClean="0">
                          <a:solidFill>
                            <a:schemeClr val="tx1"/>
                          </a:solidFill>
                          <a:latin typeface="Arial" pitchFamily="34" charset="0"/>
                          <a:ea typeface="+mn-ea"/>
                          <a:cs typeface="Arial" pitchFamily="34" charset="0"/>
                        </a:rPr>
                        <a:t> των σιαγόνων</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Απώλεια οδόντων</a:t>
                      </a:r>
                      <a:endParaRPr lang="el-GR" sz="1800" b="0" dirty="0" smtClean="0">
                        <a:latin typeface="Arial" pitchFamily="34" charset="0"/>
                        <a:cs typeface="Arial" pitchFamily="34" charset="0"/>
                      </a:endParaRPr>
                    </a:p>
                    <a:p>
                      <a:endParaRPr lang="el-GR" b="0" dirty="0">
                        <a:latin typeface="Arial" pitchFamily="34" charset="0"/>
                        <a:cs typeface="Arial" pitchFamily="34" charset="0"/>
                      </a:endParaRPr>
                    </a:p>
                  </a:txBody>
                  <a:tcPr/>
                </a:tc>
              </a:tr>
              <a:tr h="1811941">
                <a:tc>
                  <a:txBody>
                    <a:bodyPr/>
                    <a:lstStyle/>
                    <a:p>
                      <a:r>
                        <a:rPr lang="el-GR" dirty="0" smtClean="0">
                          <a:latin typeface="Arial" pitchFamily="34" charset="0"/>
                          <a:cs typeface="Arial" pitchFamily="34" charset="0"/>
                        </a:rPr>
                        <a:t>18)</a:t>
                      </a:r>
                      <a:r>
                        <a:rPr kumimoji="0" lang="el-GR" sz="1800" kern="1200" baseline="0" dirty="0" smtClean="0">
                          <a:solidFill>
                            <a:schemeClr val="tx1"/>
                          </a:solidFill>
                          <a:latin typeface="Arial" pitchFamily="34" charset="0"/>
                          <a:ea typeface="+mn-ea"/>
                          <a:cs typeface="Arial" pitchFamily="34" charset="0"/>
                        </a:rPr>
                        <a:t> Μόλυβδος ή οι ενώσεις του</a:t>
                      </a:r>
                      <a:endParaRPr lang="el-GR" dirty="0">
                        <a:latin typeface="Arial" pitchFamily="34" charset="0"/>
                        <a:cs typeface="Arial" pitchFamily="34" charset="0"/>
                      </a:endParaRPr>
                    </a:p>
                  </a:txBody>
                  <a:tcPr/>
                </a:tc>
                <a:tc>
                  <a:txBody>
                    <a:bodyPr/>
                    <a:lstStyle/>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Παρυφή οδόντων (</a:t>
                      </a:r>
                      <a:r>
                        <a:rPr kumimoji="0" lang="en-US" sz="1800" kern="1200" baseline="0" dirty="0" smtClean="0">
                          <a:solidFill>
                            <a:schemeClr val="tx1"/>
                          </a:solidFill>
                          <a:latin typeface="Arial" pitchFamily="34" charset="0"/>
                          <a:ea typeface="+mn-ea"/>
                          <a:cs typeface="Arial" pitchFamily="34" charset="0"/>
                        </a:rPr>
                        <a:t>Burton)</a:t>
                      </a:r>
                    </a:p>
                    <a:p>
                      <a:pPr>
                        <a:buFont typeface="Arial" pitchFamily="34" charset="0"/>
                        <a:buChar char="•"/>
                      </a:pPr>
                      <a:r>
                        <a:rPr kumimoji="0" lang="el-GR" sz="1800" kern="1200" baseline="0" dirty="0" err="1" smtClean="0">
                          <a:solidFill>
                            <a:schemeClr val="tx1"/>
                          </a:solidFill>
                          <a:latin typeface="Arial" pitchFamily="34" charset="0"/>
                          <a:ea typeface="+mn-ea"/>
                          <a:cs typeface="Arial" pitchFamily="34" charset="0"/>
                        </a:rPr>
                        <a:t>Γαστροδωδεκαδακτυλίτιδα</a:t>
                      </a:r>
                      <a:endParaRPr kumimoji="0" lang="el-GR" sz="1800" kern="1200" baseline="0" dirty="0" smtClean="0">
                        <a:solidFill>
                          <a:schemeClr val="tx1"/>
                        </a:solidFill>
                        <a:latin typeface="Arial" pitchFamily="34" charset="0"/>
                        <a:ea typeface="+mn-ea"/>
                        <a:cs typeface="Arial" pitchFamily="34" charset="0"/>
                      </a:endParaRP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Αρθραλγίες – ουρική αρθρίτιδα</a:t>
                      </a: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Εγκεφαλοπάθεια</a:t>
                      </a: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Περιφερική </a:t>
                      </a:r>
                      <a:r>
                        <a:rPr kumimoji="0" lang="el-GR" sz="1800" kern="1200" baseline="0" dirty="0" err="1" smtClean="0">
                          <a:solidFill>
                            <a:schemeClr val="tx1"/>
                          </a:solidFill>
                          <a:latin typeface="Arial" pitchFamily="34" charset="0"/>
                          <a:ea typeface="+mn-ea"/>
                          <a:cs typeface="Arial" pitchFamily="34" charset="0"/>
                        </a:rPr>
                        <a:t>πολυνευροπάθεια</a:t>
                      </a:r>
                      <a:endParaRPr kumimoji="0" lang="el-GR" sz="1800" kern="1200" baseline="0" dirty="0" smtClean="0">
                        <a:solidFill>
                          <a:schemeClr val="tx1"/>
                        </a:solidFill>
                        <a:latin typeface="Arial" pitchFamily="34" charset="0"/>
                        <a:ea typeface="+mn-ea"/>
                        <a:cs typeface="Arial" pitchFamily="34" charset="0"/>
                      </a:endParaRP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Νεφροπάθεια</a:t>
                      </a: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Αιματολογικές διαταραχές – αναιμία</a:t>
                      </a:r>
                      <a:endParaRPr lang="el-GR" dirty="0">
                        <a:latin typeface="Arial" pitchFamily="34" charset="0"/>
                        <a:cs typeface="Arial" pitchFamily="34" charset="0"/>
                      </a:endParaRPr>
                    </a:p>
                  </a:txBody>
                  <a:tcPr/>
                </a:tc>
              </a:tr>
              <a:tr h="1811941">
                <a:tc>
                  <a:txBody>
                    <a:bodyPr/>
                    <a:lstStyle/>
                    <a:p>
                      <a:r>
                        <a:rPr lang="el-GR" dirty="0" smtClean="0">
                          <a:latin typeface="Arial" pitchFamily="34" charset="0"/>
                          <a:cs typeface="Arial" pitchFamily="34" charset="0"/>
                        </a:rPr>
                        <a:t>19)</a:t>
                      </a:r>
                      <a:r>
                        <a:rPr kumimoji="0" lang="el-GR" sz="1800" kern="1200" baseline="0" dirty="0" smtClean="0">
                          <a:solidFill>
                            <a:schemeClr val="tx1"/>
                          </a:solidFill>
                          <a:latin typeface="Arial" pitchFamily="34" charset="0"/>
                          <a:ea typeface="+mn-ea"/>
                          <a:cs typeface="Arial" pitchFamily="34" charset="0"/>
                        </a:rPr>
                        <a:t> Οξείδια του θείου</a:t>
                      </a:r>
                      <a:endParaRPr lang="el-GR" dirty="0">
                        <a:latin typeface="Arial" pitchFamily="34" charset="0"/>
                        <a:cs typeface="Arial" pitchFamily="34" charset="0"/>
                      </a:endParaRPr>
                    </a:p>
                  </a:txBody>
                  <a:tcPr/>
                </a:tc>
                <a:tc>
                  <a:txBody>
                    <a:bodyPr/>
                    <a:lstStyle/>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Ερεθισμός και διάβρωση των βλεννογόνων</a:t>
                      </a: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Οδοντοπάθειες – περιοδοντίτιδα</a:t>
                      </a: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Βρογχίτιδα</a:t>
                      </a:r>
                      <a:endParaRPr lang="el-GR" dirty="0">
                        <a:latin typeface="Arial" pitchFamily="34" charset="0"/>
                        <a:cs typeface="Arial" pitchFamily="34" charset="0"/>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0" y="449288"/>
          <a:ext cx="9144000" cy="6134392"/>
        </p:xfrm>
        <a:graphic>
          <a:graphicData uri="http://schemas.openxmlformats.org/drawingml/2006/table">
            <a:tbl>
              <a:tblPr firstRow="1" bandRow="1">
                <a:tableStyleId>{8799B23B-EC83-4686-B30A-512413B5E67A}</a:tableStyleId>
              </a:tblPr>
              <a:tblGrid>
                <a:gridCol w="4572000"/>
                <a:gridCol w="4572000"/>
              </a:tblGrid>
              <a:tr h="1577330">
                <a:tc>
                  <a:txBody>
                    <a:bodyPr/>
                    <a:lstStyle/>
                    <a:p>
                      <a:r>
                        <a:rPr lang="el-GR" b="0" dirty="0" smtClean="0">
                          <a:latin typeface="Arial" pitchFamily="34" charset="0"/>
                          <a:cs typeface="Arial" pitchFamily="34" charset="0"/>
                        </a:rPr>
                        <a:t>20)</a:t>
                      </a:r>
                      <a:r>
                        <a:rPr kumimoji="0" lang="el-GR" sz="1800" b="0" kern="1200" baseline="0" dirty="0" smtClean="0">
                          <a:solidFill>
                            <a:schemeClr val="tx1"/>
                          </a:solidFill>
                          <a:latin typeface="Arial" pitchFamily="34" charset="0"/>
                          <a:ea typeface="+mn-ea"/>
                          <a:cs typeface="Arial" pitchFamily="34" charset="0"/>
                        </a:rPr>
                        <a:t> Θειικό οξύ</a:t>
                      </a:r>
                      <a:endParaRPr lang="el-GR" b="0" dirty="0">
                        <a:latin typeface="Arial" pitchFamily="34" charset="0"/>
                        <a:cs typeface="Arial" pitchFamily="34" charset="0"/>
                      </a:endParaRPr>
                    </a:p>
                  </a:txBody>
                  <a:tcPr/>
                </a:tc>
                <a:tc>
                  <a:txBody>
                    <a:bodyPr/>
                    <a:lstStyle/>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Ερεθισμός και διάβρωση των βλεννογόνων</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Οδοντοπάθειες – περιοδοντίτιδα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Βρογχίτιδα</a:t>
                      </a:r>
                      <a:endParaRPr lang="el-GR" b="0" dirty="0">
                        <a:latin typeface="Arial" pitchFamily="34" charset="0"/>
                        <a:cs typeface="Arial" pitchFamily="34" charset="0"/>
                      </a:endParaRPr>
                    </a:p>
                  </a:txBody>
                  <a:tcPr/>
                </a:tc>
              </a:tr>
              <a:tr h="1577330">
                <a:tc>
                  <a:txBody>
                    <a:bodyPr/>
                    <a:lstStyle/>
                    <a:p>
                      <a:r>
                        <a:rPr lang="el-GR" dirty="0" smtClean="0">
                          <a:latin typeface="Arial" pitchFamily="34" charset="0"/>
                          <a:cs typeface="Arial" pitchFamily="34" charset="0"/>
                        </a:rPr>
                        <a:t>21)</a:t>
                      </a:r>
                      <a:r>
                        <a:rPr kumimoji="0" lang="el-GR" sz="1800" kern="1200" baseline="0" dirty="0" smtClean="0">
                          <a:solidFill>
                            <a:schemeClr val="tx1"/>
                          </a:solidFill>
                          <a:latin typeface="Arial" pitchFamily="34" charset="0"/>
                          <a:ea typeface="+mn-ea"/>
                          <a:cs typeface="Arial" pitchFamily="34" charset="0"/>
                        </a:rPr>
                        <a:t> </a:t>
                      </a:r>
                      <a:r>
                        <a:rPr kumimoji="0" lang="el-GR" sz="1800" kern="1200" baseline="0" dirty="0" err="1" smtClean="0">
                          <a:solidFill>
                            <a:schemeClr val="tx1"/>
                          </a:solidFill>
                          <a:latin typeface="Arial" pitchFamily="34" charset="0"/>
                          <a:ea typeface="+mn-ea"/>
                          <a:cs typeface="Arial" pitchFamily="34" charset="0"/>
                        </a:rPr>
                        <a:t>Διθειάνθρακας</a:t>
                      </a:r>
                      <a:endParaRPr lang="el-GR" dirty="0">
                        <a:latin typeface="Arial" pitchFamily="34" charset="0"/>
                        <a:cs typeface="Arial" pitchFamily="34" charset="0"/>
                      </a:endParaRPr>
                    </a:p>
                  </a:txBody>
                  <a:tcPr/>
                </a:tc>
                <a:tc>
                  <a:txBody>
                    <a:bodyPr/>
                    <a:lstStyle/>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Ερεθιστική δερματίτιδα – επιπεφυκίτιδα</a:t>
                      </a: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Οργανικό </a:t>
                      </a:r>
                      <a:r>
                        <a:rPr kumimoji="0" lang="el-GR" sz="1800" kern="1200" baseline="0" dirty="0" err="1" smtClean="0">
                          <a:solidFill>
                            <a:schemeClr val="tx1"/>
                          </a:solidFill>
                          <a:latin typeface="Arial" pitchFamily="34" charset="0"/>
                          <a:ea typeface="+mn-ea"/>
                          <a:cs typeface="Arial" pitchFamily="34" charset="0"/>
                        </a:rPr>
                        <a:t>ψυχοσύνδρομο</a:t>
                      </a:r>
                      <a:r>
                        <a:rPr kumimoji="0" lang="el-GR" sz="1800" kern="1200" baseline="0" dirty="0" smtClean="0">
                          <a:solidFill>
                            <a:schemeClr val="tx1"/>
                          </a:solidFill>
                          <a:latin typeface="Arial" pitchFamily="34" charset="0"/>
                          <a:ea typeface="+mn-ea"/>
                          <a:cs typeface="Arial" pitchFamily="34" charset="0"/>
                        </a:rPr>
                        <a:t> (οξύ, χρόνιο)</a:t>
                      </a: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Εγκεφαλοπάθεια – </a:t>
                      </a:r>
                      <a:r>
                        <a:rPr kumimoji="0" lang="el-GR" sz="1800" kern="1200" baseline="0" dirty="0" err="1" smtClean="0">
                          <a:solidFill>
                            <a:schemeClr val="tx1"/>
                          </a:solidFill>
                          <a:latin typeface="Arial" pitchFamily="34" charset="0"/>
                          <a:ea typeface="+mn-ea"/>
                          <a:cs typeface="Arial" pitchFamily="34" charset="0"/>
                        </a:rPr>
                        <a:t>πολυνευροπάθεια</a:t>
                      </a:r>
                      <a:r>
                        <a:rPr kumimoji="0" lang="el-GR" sz="1800" kern="1200" baseline="0" dirty="0" smtClean="0">
                          <a:solidFill>
                            <a:schemeClr val="tx1"/>
                          </a:solidFill>
                          <a:latin typeface="Arial" pitchFamily="34" charset="0"/>
                          <a:ea typeface="+mn-ea"/>
                          <a:cs typeface="Arial" pitchFamily="34" charset="0"/>
                        </a:rPr>
                        <a:t> (αισθητική,</a:t>
                      </a: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κινητική)</a:t>
                      </a:r>
                    </a:p>
                    <a:p>
                      <a:pPr>
                        <a:buFont typeface="Arial" pitchFamily="34" charset="0"/>
                        <a:buChar char="•"/>
                      </a:pPr>
                      <a:r>
                        <a:rPr kumimoji="0" lang="el-GR" sz="1800" kern="1200" baseline="0" dirty="0" err="1" smtClean="0">
                          <a:solidFill>
                            <a:schemeClr val="tx1"/>
                          </a:solidFill>
                          <a:latin typeface="Arial" pitchFamily="34" charset="0"/>
                          <a:ea typeface="+mn-ea"/>
                          <a:cs typeface="Arial" pitchFamily="34" charset="0"/>
                        </a:rPr>
                        <a:t>Αθηρογένηση</a:t>
                      </a:r>
                      <a:r>
                        <a:rPr kumimoji="0" lang="el-GR" sz="1800" kern="1200" baseline="0" dirty="0" smtClean="0">
                          <a:solidFill>
                            <a:schemeClr val="tx1"/>
                          </a:solidFill>
                          <a:latin typeface="Arial" pitchFamily="34" charset="0"/>
                          <a:ea typeface="+mn-ea"/>
                          <a:cs typeface="Arial" pitchFamily="34" charset="0"/>
                        </a:rPr>
                        <a:t> αγγείων – στεφανιαία νόσος – αρτηριακή υπέρταση</a:t>
                      </a:r>
                    </a:p>
                    <a:p>
                      <a:pPr>
                        <a:buFont typeface="Arial" pitchFamily="34" charset="0"/>
                        <a:buChar char="•"/>
                      </a:pPr>
                      <a:r>
                        <a:rPr kumimoji="0" lang="el-GR" sz="1800" kern="1200" baseline="0" dirty="0" err="1" smtClean="0">
                          <a:solidFill>
                            <a:schemeClr val="tx1"/>
                          </a:solidFill>
                          <a:latin typeface="Arial" pitchFamily="34" charset="0"/>
                          <a:ea typeface="+mn-ea"/>
                          <a:cs typeface="Arial" pitchFamily="34" charset="0"/>
                        </a:rPr>
                        <a:t>Παρκινσωνικό</a:t>
                      </a:r>
                      <a:r>
                        <a:rPr kumimoji="0" lang="el-GR" sz="1800" kern="1200" baseline="0" dirty="0" smtClean="0">
                          <a:solidFill>
                            <a:schemeClr val="tx1"/>
                          </a:solidFill>
                          <a:latin typeface="Arial" pitchFamily="34" charset="0"/>
                          <a:ea typeface="+mn-ea"/>
                          <a:cs typeface="Arial" pitchFamily="34" charset="0"/>
                        </a:rPr>
                        <a:t> σύνδρομο– περιφερική νευροπάθεια</a:t>
                      </a:r>
                      <a:endParaRPr lang="el-GR" dirty="0">
                        <a:latin typeface="Arial" pitchFamily="34" charset="0"/>
                        <a:cs typeface="Arial" pitchFamily="34" charset="0"/>
                      </a:endParaRPr>
                    </a:p>
                  </a:txBody>
                  <a:tcPr/>
                </a:tc>
              </a:tr>
              <a:tr h="1577330">
                <a:tc>
                  <a:txBody>
                    <a:bodyPr/>
                    <a:lstStyle/>
                    <a:p>
                      <a:r>
                        <a:rPr lang="el-GR" dirty="0" smtClean="0">
                          <a:latin typeface="Arial" pitchFamily="34" charset="0"/>
                          <a:cs typeface="Arial" pitchFamily="34" charset="0"/>
                        </a:rPr>
                        <a:t>22)</a:t>
                      </a:r>
                      <a:r>
                        <a:rPr kumimoji="0" lang="el-GR" sz="1800" kern="1200" baseline="0" dirty="0" smtClean="0">
                          <a:solidFill>
                            <a:schemeClr val="tx1"/>
                          </a:solidFill>
                          <a:latin typeface="Arial" pitchFamily="34" charset="0"/>
                          <a:ea typeface="+mn-ea"/>
                          <a:cs typeface="Arial" pitchFamily="34" charset="0"/>
                        </a:rPr>
                        <a:t> Βανάδιο ή οι ενώσεις του</a:t>
                      </a:r>
                      <a:endParaRPr lang="el-GR" dirty="0">
                        <a:latin typeface="Arial" pitchFamily="34" charset="0"/>
                        <a:cs typeface="Arial" pitchFamily="34" charset="0"/>
                      </a:endParaRPr>
                    </a:p>
                  </a:txBody>
                  <a:tcPr/>
                </a:tc>
                <a:tc>
                  <a:txBody>
                    <a:bodyPr/>
                    <a:lstStyle/>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Επιπεφυκίτιδα</a:t>
                      </a: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Τραχειοβρογχίτιδα</a:t>
                      </a: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Βρογχικό άσθμα</a:t>
                      </a: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Πνευμονική </a:t>
                      </a:r>
                      <a:r>
                        <a:rPr kumimoji="0" lang="el-GR" sz="1800" kern="1200" baseline="0" dirty="0" err="1" smtClean="0">
                          <a:solidFill>
                            <a:schemeClr val="tx1"/>
                          </a:solidFill>
                          <a:latin typeface="Arial" pitchFamily="34" charset="0"/>
                          <a:ea typeface="+mn-ea"/>
                          <a:cs typeface="Arial" pitchFamily="34" charset="0"/>
                        </a:rPr>
                        <a:t>ίνωση</a:t>
                      </a:r>
                      <a:endParaRPr lang="el-GR" dirty="0">
                        <a:latin typeface="Arial" pitchFamily="34" charset="0"/>
                        <a:cs typeface="Arial" pitchFamily="34" charset="0"/>
                      </a:endParaRPr>
                    </a:p>
                  </a:txBody>
                  <a:tcPr/>
                </a:tc>
              </a:tr>
              <a:tr h="419412">
                <a:tc>
                  <a:txBody>
                    <a:bodyPr/>
                    <a:lstStyle/>
                    <a:p>
                      <a:endParaRPr lang="el-GR" dirty="0">
                        <a:latin typeface="Arial" pitchFamily="34" charset="0"/>
                        <a:cs typeface="Arial" pitchFamily="34" charset="0"/>
                      </a:endParaRPr>
                    </a:p>
                  </a:txBody>
                  <a:tcPr/>
                </a:tc>
                <a:tc>
                  <a:txBody>
                    <a:bodyPr/>
                    <a:lstStyle/>
                    <a:p>
                      <a:endParaRPr lang="el-GR"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0" y="548680"/>
          <a:ext cx="9144000" cy="5862398"/>
        </p:xfrm>
        <a:graphic>
          <a:graphicData uri="http://schemas.openxmlformats.org/drawingml/2006/table">
            <a:tbl>
              <a:tblPr firstRow="1" bandRow="1">
                <a:tableStyleId>{8799B23B-EC83-4686-B30A-512413B5E67A}</a:tableStyleId>
              </a:tblPr>
              <a:tblGrid>
                <a:gridCol w="4572000"/>
                <a:gridCol w="4572000"/>
              </a:tblGrid>
              <a:tr h="1656184">
                <a:tc>
                  <a:txBody>
                    <a:bodyPr/>
                    <a:lstStyle/>
                    <a:p>
                      <a:r>
                        <a:rPr lang="el-GR" b="0" dirty="0" smtClean="0">
                          <a:latin typeface="Arial" pitchFamily="34" charset="0"/>
                          <a:cs typeface="Arial" pitchFamily="34" charset="0"/>
                        </a:rPr>
                        <a:t>23)</a:t>
                      </a:r>
                      <a:r>
                        <a:rPr kumimoji="0" lang="el-GR" sz="1800" b="0" kern="1200" baseline="0" dirty="0" smtClean="0">
                          <a:solidFill>
                            <a:schemeClr val="tx1"/>
                          </a:solidFill>
                          <a:latin typeface="Arial" pitchFamily="34" charset="0"/>
                          <a:ea typeface="+mn-ea"/>
                          <a:cs typeface="Arial" pitchFamily="34" charset="0"/>
                        </a:rPr>
                        <a:t> Χλώριο</a:t>
                      </a:r>
                      <a:endParaRPr lang="el-GR" b="0" dirty="0">
                        <a:latin typeface="Arial" pitchFamily="34" charset="0"/>
                        <a:cs typeface="Arial" pitchFamily="34" charset="0"/>
                      </a:endParaRPr>
                    </a:p>
                  </a:txBody>
                  <a:tcPr/>
                </a:tc>
                <a:tc>
                  <a:txBody>
                    <a:bodyPr/>
                    <a:lstStyle/>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Ερεθιστική δερματίτιδα, επιπεφυκίτιδα, </a:t>
                      </a:r>
                      <a:r>
                        <a:rPr kumimoji="0" lang="el-GR" sz="1800" b="0" kern="1200" baseline="0" dirty="0" err="1" smtClean="0">
                          <a:solidFill>
                            <a:schemeClr val="tx1"/>
                          </a:solidFill>
                          <a:latin typeface="Arial" pitchFamily="34" charset="0"/>
                          <a:ea typeface="+mn-ea"/>
                          <a:cs typeface="Arial" pitchFamily="34" charset="0"/>
                        </a:rPr>
                        <a:t>τραχειο−βρογχίτιδα</a:t>
                      </a:r>
                      <a:r>
                        <a:rPr kumimoji="0" lang="el-GR" sz="1800" b="0" kern="1200" baseline="0" dirty="0" smtClean="0">
                          <a:solidFill>
                            <a:schemeClr val="tx1"/>
                          </a:solidFill>
                          <a:latin typeface="Arial" pitchFamily="34" charset="0"/>
                          <a:ea typeface="+mn-ea"/>
                          <a:cs typeface="Arial" pitchFamily="34" charset="0"/>
                        </a:rPr>
                        <a:t>, διαβρώσεις, ακμή</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Πνευμονικό οίδημα</a:t>
                      </a:r>
                      <a:endParaRPr lang="el-GR" b="0" dirty="0">
                        <a:latin typeface="Arial" pitchFamily="34" charset="0"/>
                        <a:cs typeface="Arial" pitchFamily="34" charset="0"/>
                      </a:endParaRPr>
                    </a:p>
                  </a:txBody>
                  <a:tcPr/>
                </a:tc>
              </a:tr>
              <a:tr h="2103107">
                <a:tc>
                  <a:txBody>
                    <a:bodyPr/>
                    <a:lstStyle/>
                    <a:p>
                      <a:r>
                        <a:rPr lang="el-GR" b="0" dirty="0" smtClean="0">
                          <a:latin typeface="Arial" pitchFamily="34" charset="0"/>
                          <a:cs typeface="Arial" pitchFamily="34" charset="0"/>
                        </a:rPr>
                        <a:t>24)</a:t>
                      </a:r>
                      <a:r>
                        <a:rPr kumimoji="0" lang="el-GR" sz="1800" b="0" kern="1200" baseline="0" dirty="0" smtClean="0">
                          <a:solidFill>
                            <a:schemeClr val="tx1"/>
                          </a:solidFill>
                          <a:latin typeface="Arial" pitchFamily="34" charset="0"/>
                          <a:ea typeface="+mn-ea"/>
                          <a:cs typeface="Arial" pitchFamily="34" charset="0"/>
                        </a:rPr>
                        <a:t> Βρώμιο</a:t>
                      </a:r>
                      <a:endParaRPr lang="el-GR" b="0" dirty="0">
                        <a:latin typeface="Arial" pitchFamily="34" charset="0"/>
                        <a:cs typeface="Arial" pitchFamily="34" charset="0"/>
                      </a:endParaRPr>
                    </a:p>
                  </a:txBody>
                  <a:tcPr/>
                </a:tc>
                <a:tc>
                  <a:txBody>
                    <a:bodyPr/>
                    <a:lstStyle/>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Ερεθιστική δερματίτιδα, επιπεφυκίτιδα, </a:t>
                      </a:r>
                      <a:r>
                        <a:rPr kumimoji="0" lang="el-GR" sz="1800" b="0" kern="1200" baseline="0" dirty="0" err="1" smtClean="0">
                          <a:solidFill>
                            <a:schemeClr val="tx1"/>
                          </a:solidFill>
                          <a:latin typeface="Arial" pitchFamily="34" charset="0"/>
                          <a:ea typeface="+mn-ea"/>
                          <a:cs typeface="Arial" pitchFamily="34" charset="0"/>
                        </a:rPr>
                        <a:t>τραχειο−βρογχίτιδα</a:t>
                      </a:r>
                      <a:r>
                        <a:rPr kumimoji="0" lang="el-GR" sz="1800" b="0" kern="1200" baseline="0" dirty="0" smtClean="0">
                          <a:solidFill>
                            <a:schemeClr val="tx1"/>
                          </a:solidFill>
                          <a:latin typeface="Arial" pitchFamily="34" charset="0"/>
                          <a:ea typeface="+mn-ea"/>
                          <a:cs typeface="Arial" pitchFamily="34" charset="0"/>
                        </a:rPr>
                        <a:t>, διαβρώσεις, ακμή</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Πνευμονικό οίδημα</a:t>
                      </a:r>
                      <a:endParaRPr lang="el-GR" b="0" dirty="0">
                        <a:latin typeface="Arial" pitchFamily="34" charset="0"/>
                        <a:cs typeface="Arial" pitchFamily="34" charset="0"/>
                      </a:endParaRPr>
                    </a:p>
                  </a:txBody>
                  <a:tcPr/>
                </a:tc>
              </a:tr>
              <a:tr h="2103107">
                <a:tc>
                  <a:txBody>
                    <a:bodyPr/>
                    <a:lstStyle/>
                    <a:p>
                      <a:r>
                        <a:rPr lang="el-GR" b="0" dirty="0" smtClean="0">
                          <a:latin typeface="Arial" pitchFamily="34" charset="0"/>
                          <a:cs typeface="Arial" pitchFamily="34" charset="0"/>
                        </a:rPr>
                        <a:t>25)</a:t>
                      </a:r>
                      <a:r>
                        <a:rPr kumimoji="0" lang="el-GR" sz="1800" b="0" kern="1200" baseline="0" dirty="0" smtClean="0">
                          <a:solidFill>
                            <a:schemeClr val="tx1"/>
                          </a:solidFill>
                          <a:latin typeface="Arial" pitchFamily="34" charset="0"/>
                          <a:ea typeface="+mn-ea"/>
                          <a:cs typeface="Arial" pitchFamily="34" charset="0"/>
                        </a:rPr>
                        <a:t> Ιώδιο</a:t>
                      </a:r>
                      <a:endParaRPr lang="el-GR" b="0" dirty="0">
                        <a:latin typeface="Arial" pitchFamily="34" charset="0"/>
                        <a:cs typeface="Arial" pitchFamily="34" charset="0"/>
                      </a:endParaRPr>
                    </a:p>
                  </a:txBody>
                  <a:tcPr/>
                </a:tc>
                <a:tc>
                  <a:txBody>
                    <a:bodyPr/>
                    <a:lstStyle/>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Ερεθιστική δερματίτιδα, επιπεφυκίτιδα, </a:t>
                      </a:r>
                      <a:r>
                        <a:rPr kumimoji="0" lang="el-GR" sz="1800" b="0" kern="1200" baseline="0" dirty="0" err="1" smtClean="0">
                          <a:solidFill>
                            <a:schemeClr val="tx1"/>
                          </a:solidFill>
                          <a:latin typeface="Arial" pitchFamily="34" charset="0"/>
                          <a:ea typeface="+mn-ea"/>
                          <a:cs typeface="Arial" pitchFamily="34" charset="0"/>
                        </a:rPr>
                        <a:t>τραχειο−βρογχίτιδα</a:t>
                      </a:r>
                      <a:r>
                        <a:rPr kumimoji="0" lang="el-GR" sz="1800" b="0" kern="1200" baseline="0" dirty="0" smtClean="0">
                          <a:solidFill>
                            <a:schemeClr val="tx1"/>
                          </a:solidFill>
                          <a:latin typeface="Arial" pitchFamily="34" charset="0"/>
                          <a:ea typeface="+mn-ea"/>
                          <a:cs typeface="Arial" pitchFamily="34" charset="0"/>
                        </a:rPr>
                        <a:t>, διαβρώσεις, ακμή</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Πνευμονικό οίδημα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Έγκαυμα</a:t>
                      </a:r>
                      <a:endParaRPr lang="el-GR" b="0" dirty="0">
                        <a:latin typeface="Arial" pitchFamily="34" charset="0"/>
                        <a:cs typeface="Arial" pitchFamily="34" charset="0"/>
                      </a:endParaRPr>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0" y="536938"/>
          <a:ext cx="9144000" cy="6321062"/>
        </p:xfrm>
        <a:graphic>
          <a:graphicData uri="http://schemas.openxmlformats.org/drawingml/2006/table">
            <a:tbl>
              <a:tblPr firstRow="1" bandRow="1">
                <a:tableStyleId>{8799B23B-EC83-4686-B30A-512413B5E67A}</a:tableStyleId>
              </a:tblPr>
              <a:tblGrid>
                <a:gridCol w="4572000"/>
                <a:gridCol w="4572000"/>
              </a:tblGrid>
              <a:tr h="1570606">
                <a:tc>
                  <a:txBody>
                    <a:bodyPr/>
                    <a:lstStyle/>
                    <a:p>
                      <a:r>
                        <a:rPr lang="el-GR" sz="1600" b="0" dirty="0" smtClean="0">
                          <a:latin typeface="Arial" pitchFamily="34" charset="0"/>
                          <a:cs typeface="Arial" pitchFamily="34" charset="0"/>
                        </a:rPr>
                        <a:t>26)</a:t>
                      </a:r>
                      <a:r>
                        <a:rPr kumimoji="0" lang="el-GR" sz="1600" b="0" kern="1200" baseline="0" dirty="0" smtClean="0">
                          <a:solidFill>
                            <a:schemeClr val="tx1"/>
                          </a:solidFill>
                          <a:latin typeface="Arial" pitchFamily="34" charset="0"/>
                          <a:ea typeface="+mn-ea"/>
                          <a:cs typeface="Arial" pitchFamily="34" charset="0"/>
                        </a:rPr>
                        <a:t> Φθόριο ή οι ενώσεις του</a:t>
                      </a:r>
                      <a:endParaRPr lang="el-GR" sz="1600" b="0" dirty="0">
                        <a:latin typeface="Arial" pitchFamily="34" charset="0"/>
                        <a:cs typeface="Arial" pitchFamily="34" charset="0"/>
                      </a:endParaRPr>
                    </a:p>
                  </a:txBody>
                  <a:tcPr/>
                </a:tc>
                <a:tc>
                  <a:txBody>
                    <a:bodyPr/>
                    <a:lstStyle/>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Ερεθιστική ή και διαβρωτική δερματίτιδα και επιπεφυκίτιδα</a:t>
                      </a:r>
                    </a:p>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Φθορίωση</a:t>
                      </a:r>
                    </a:p>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Αναιμία</a:t>
                      </a:r>
                      <a:endParaRPr lang="el-GR" sz="1600" b="0" dirty="0">
                        <a:latin typeface="Arial" pitchFamily="34" charset="0"/>
                        <a:cs typeface="Arial" pitchFamily="34" charset="0"/>
                      </a:endParaRPr>
                    </a:p>
                  </a:txBody>
                  <a:tcPr/>
                </a:tc>
              </a:tr>
              <a:tr h="1976776">
                <a:tc>
                  <a:txBody>
                    <a:bodyPr/>
                    <a:lstStyle/>
                    <a:p>
                      <a:r>
                        <a:rPr lang="el-GR" sz="1600" b="0" dirty="0" smtClean="0">
                          <a:latin typeface="Arial" pitchFamily="34" charset="0"/>
                          <a:cs typeface="Arial" pitchFamily="34" charset="0"/>
                        </a:rPr>
                        <a:t>27)</a:t>
                      </a:r>
                      <a:r>
                        <a:rPr kumimoji="0" lang="el-GR" sz="1600" b="0" kern="1200" baseline="0" dirty="0" smtClean="0">
                          <a:solidFill>
                            <a:schemeClr val="tx1"/>
                          </a:solidFill>
                          <a:latin typeface="Arial" pitchFamily="34" charset="0"/>
                          <a:ea typeface="+mn-ea"/>
                          <a:cs typeface="Arial" pitchFamily="34" charset="0"/>
                        </a:rPr>
                        <a:t> </a:t>
                      </a:r>
                      <a:r>
                        <a:rPr kumimoji="0" lang="el-GR" sz="1600" b="0" kern="1200" baseline="0" dirty="0" err="1" smtClean="0">
                          <a:solidFill>
                            <a:schemeClr val="tx1"/>
                          </a:solidFill>
                          <a:latin typeface="Arial" pitchFamily="34" charset="0"/>
                          <a:ea typeface="+mn-ea"/>
                          <a:cs typeface="Arial" pitchFamily="34" charset="0"/>
                        </a:rPr>
                        <a:t>Αλειφατικοί</a:t>
                      </a:r>
                      <a:r>
                        <a:rPr kumimoji="0" lang="el-GR" sz="1600" b="0" kern="1200" baseline="0" dirty="0" smtClean="0">
                          <a:solidFill>
                            <a:schemeClr val="tx1"/>
                          </a:solidFill>
                          <a:latin typeface="Arial" pitchFamily="34" charset="0"/>
                          <a:ea typeface="+mn-ea"/>
                          <a:cs typeface="Arial" pitchFamily="34" charset="0"/>
                        </a:rPr>
                        <a:t> ή </a:t>
                      </a:r>
                      <a:r>
                        <a:rPr kumimoji="0" lang="el-GR" sz="1600" b="0" kern="1200" baseline="0" dirty="0" err="1" smtClean="0">
                          <a:solidFill>
                            <a:schemeClr val="tx1"/>
                          </a:solidFill>
                          <a:latin typeface="Arial" pitchFamily="34" charset="0"/>
                          <a:ea typeface="+mn-ea"/>
                          <a:cs typeface="Arial" pitchFamily="34" charset="0"/>
                        </a:rPr>
                        <a:t>αλεικυκλικοί</a:t>
                      </a:r>
                      <a:r>
                        <a:rPr kumimoji="0" lang="el-GR" sz="1600" b="0" kern="1200" baseline="0" dirty="0" smtClean="0">
                          <a:solidFill>
                            <a:schemeClr val="tx1"/>
                          </a:solidFill>
                          <a:latin typeface="Arial" pitchFamily="34" charset="0"/>
                          <a:ea typeface="+mn-ea"/>
                          <a:cs typeface="Arial" pitchFamily="34" charset="0"/>
                        </a:rPr>
                        <a:t> υδρογονάνθρακες,</a:t>
                      </a:r>
                    </a:p>
                    <a:p>
                      <a:r>
                        <a:rPr kumimoji="0" lang="el-GR" sz="1600" b="0" kern="1200" baseline="0" dirty="0" smtClean="0">
                          <a:solidFill>
                            <a:schemeClr val="tx1"/>
                          </a:solidFill>
                          <a:latin typeface="Arial" pitchFamily="34" charset="0"/>
                          <a:ea typeface="+mn-ea"/>
                          <a:cs typeface="Arial" pitchFamily="34" charset="0"/>
                        </a:rPr>
                        <a:t>συστατικά του πετρελαϊκού αιθέρα και της</a:t>
                      </a:r>
                    </a:p>
                    <a:p>
                      <a:r>
                        <a:rPr kumimoji="0" lang="el-GR" sz="1600" b="0" kern="1200" baseline="0" dirty="0" smtClean="0">
                          <a:solidFill>
                            <a:schemeClr val="tx1"/>
                          </a:solidFill>
                          <a:latin typeface="Arial" pitchFamily="34" charset="0"/>
                          <a:ea typeface="+mn-ea"/>
                          <a:cs typeface="Arial" pitchFamily="34" charset="0"/>
                        </a:rPr>
                        <a:t>βενζίνης</a:t>
                      </a:r>
                      <a:endParaRPr lang="el-GR" sz="1600" b="0" dirty="0">
                        <a:latin typeface="Arial" pitchFamily="34" charset="0"/>
                        <a:cs typeface="Arial" pitchFamily="34" charset="0"/>
                      </a:endParaRPr>
                    </a:p>
                  </a:txBody>
                  <a:tcPr/>
                </a:tc>
                <a:tc>
                  <a:txBody>
                    <a:bodyPr/>
                    <a:lstStyle/>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Ερεθιστική δερματίτιδα εξ επαφής</a:t>
                      </a:r>
                    </a:p>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Επιπεφυκίτιδα</a:t>
                      </a:r>
                    </a:p>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Τραχειοβρογχίτιδα</a:t>
                      </a:r>
                    </a:p>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Καταστολή του κεντρικού νευρικού συστήματος(νάρκωση)</a:t>
                      </a:r>
                    </a:p>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Εμφάνιση λανθάνουσας στεφανιαίας νόσου</a:t>
                      </a:r>
                    </a:p>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Οργανικό </a:t>
                      </a:r>
                      <a:r>
                        <a:rPr kumimoji="0" lang="el-GR" sz="1600" b="0" kern="1200" baseline="0" dirty="0" err="1" smtClean="0">
                          <a:solidFill>
                            <a:schemeClr val="tx1"/>
                          </a:solidFill>
                          <a:latin typeface="Arial" pitchFamily="34" charset="0"/>
                          <a:ea typeface="+mn-ea"/>
                          <a:cs typeface="Arial" pitchFamily="34" charset="0"/>
                        </a:rPr>
                        <a:t>ψυχοσύνδρομο</a:t>
                      </a:r>
                      <a:endParaRPr lang="el-GR" sz="1600" b="0" dirty="0">
                        <a:latin typeface="Arial" pitchFamily="34" charset="0"/>
                        <a:cs typeface="Arial" pitchFamily="34" charset="0"/>
                      </a:endParaRPr>
                    </a:p>
                  </a:txBody>
                  <a:tcPr/>
                </a:tc>
              </a:tr>
              <a:tr h="2652933">
                <a:tc>
                  <a:txBody>
                    <a:bodyPr/>
                    <a:lstStyle/>
                    <a:p>
                      <a:r>
                        <a:rPr lang="el-GR" sz="1600" b="0" dirty="0" smtClean="0">
                          <a:latin typeface="Arial" pitchFamily="34" charset="0"/>
                          <a:cs typeface="Arial" pitchFamily="34" charset="0"/>
                        </a:rPr>
                        <a:t>28)</a:t>
                      </a:r>
                      <a:r>
                        <a:rPr kumimoji="0" lang="el-GR" sz="1600" kern="1200" baseline="0" dirty="0" smtClean="0">
                          <a:solidFill>
                            <a:schemeClr val="tx1"/>
                          </a:solidFill>
                          <a:latin typeface="Arial" pitchFamily="34" charset="0"/>
                          <a:ea typeface="+mn-ea"/>
                          <a:cs typeface="Arial" pitchFamily="34" charset="0"/>
                        </a:rPr>
                        <a:t> </a:t>
                      </a:r>
                      <a:r>
                        <a:rPr kumimoji="0" lang="el-GR" sz="1600" kern="1200" baseline="0" dirty="0" err="1" smtClean="0">
                          <a:solidFill>
                            <a:schemeClr val="tx1"/>
                          </a:solidFill>
                          <a:latin typeface="Arial" pitchFamily="34" charset="0"/>
                          <a:ea typeface="+mn-ea"/>
                          <a:cs typeface="Arial" pitchFamily="34" charset="0"/>
                        </a:rPr>
                        <a:t>Αλογονωμένα</a:t>
                      </a:r>
                      <a:r>
                        <a:rPr kumimoji="0" lang="el-GR" sz="1600" kern="1200" baseline="0" dirty="0" smtClean="0">
                          <a:solidFill>
                            <a:schemeClr val="tx1"/>
                          </a:solidFill>
                          <a:latin typeface="Arial" pitchFamily="34" charset="0"/>
                          <a:ea typeface="+mn-ea"/>
                          <a:cs typeface="Arial" pitchFamily="34" charset="0"/>
                        </a:rPr>
                        <a:t> παράγωγα των </a:t>
                      </a:r>
                      <a:r>
                        <a:rPr kumimoji="0" lang="el-GR" sz="1600" kern="1200" baseline="0" dirty="0" err="1" smtClean="0">
                          <a:solidFill>
                            <a:schemeClr val="tx1"/>
                          </a:solidFill>
                          <a:latin typeface="Arial" pitchFamily="34" charset="0"/>
                          <a:ea typeface="+mn-ea"/>
                          <a:cs typeface="Arial" pitchFamily="34" charset="0"/>
                        </a:rPr>
                        <a:t>αλειφατικών</a:t>
                      </a:r>
                      <a:r>
                        <a:rPr kumimoji="0" lang="el-GR" sz="1600" kern="1200" baseline="0" dirty="0" smtClean="0">
                          <a:solidFill>
                            <a:schemeClr val="tx1"/>
                          </a:solidFill>
                          <a:latin typeface="Arial" pitchFamily="34" charset="0"/>
                          <a:ea typeface="+mn-ea"/>
                          <a:cs typeface="Arial" pitchFamily="34" charset="0"/>
                        </a:rPr>
                        <a:t> ή</a:t>
                      </a:r>
                    </a:p>
                    <a:p>
                      <a:r>
                        <a:rPr kumimoji="0" lang="el-GR" sz="1600" kern="1200" baseline="0" dirty="0" err="1" smtClean="0">
                          <a:solidFill>
                            <a:schemeClr val="tx1"/>
                          </a:solidFill>
                          <a:latin typeface="Arial" pitchFamily="34" charset="0"/>
                          <a:ea typeface="+mn-ea"/>
                          <a:cs typeface="Arial" pitchFamily="34" charset="0"/>
                        </a:rPr>
                        <a:t>αλεικυκλικών</a:t>
                      </a:r>
                      <a:r>
                        <a:rPr kumimoji="0" lang="el-GR" sz="1600" kern="1200" baseline="0" dirty="0" smtClean="0">
                          <a:solidFill>
                            <a:schemeClr val="tx1"/>
                          </a:solidFill>
                          <a:latin typeface="Arial" pitchFamily="34" charset="0"/>
                          <a:ea typeface="+mn-ea"/>
                          <a:cs typeface="Arial" pitchFamily="34" charset="0"/>
                        </a:rPr>
                        <a:t> υδρογονανθράκων</a:t>
                      </a:r>
                    </a:p>
                    <a:p>
                      <a:endParaRPr kumimoji="0" lang="el-GR" sz="1600" kern="1200" baseline="0" dirty="0" smtClean="0">
                        <a:solidFill>
                          <a:schemeClr val="tx1"/>
                        </a:solidFill>
                        <a:latin typeface="Arial" pitchFamily="34" charset="0"/>
                        <a:ea typeface="+mn-ea"/>
                        <a:cs typeface="Arial" pitchFamily="34" charset="0"/>
                      </a:endParaRPr>
                    </a:p>
                    <a:p>
                      <a:endParaRPr kumimoji="0" lang="el-GR" sz="1600" kern="1200" baseline="0" dirty="0" smtClean="0">
                        <a:solidFill>
                          <a:schemeClr val="tx1"/>
                        </a:solidFill>
                        <a:latin typeface="Arial" pitchFamily="34" charset="0"/>
                        <a:ea typeface="+mn-ea"/>
                        <a:cs typeface="Arial" pitchFamily="34" charset="0"/>
                      </a:endParaRPr>
                    </a:p>
                    <a:p>
                      <a:endParaRPr kumimoji="0" lang="el-GR" sz="1600" kern="1200" baseline="0" dirty="0" smtClean="0">
                        <a:solidFill>
                          <a:schemeClr val="tx1"/>
                        </a:solidFill>
                        <a:latin typeface="Arial" pitchFamily="34" charset="0"/>
                        <a:ea typeface="+mn-ea"/>
                        <a:cs typeface="Arial" pitchFamily="34" charset="0"/>
                      </a:endParaRPr>
                    </a:p>
                    <a:p>
                      <a:endParaRPr kumimoji="0" lang="el-GR" sz="1600" kern="1200" baseline="0" dirty="0" smtClean="0">
                        <a:solidFill>
                          <a:schemeClr val="tx1"/>
                        </a:solidFill>
                        <a:latin typeface="Arial" pitchFamily="34" charset="0"/>
                        <a:ea typeface="+mn-ea"/>
                        <a:cs typeface="Arial" pitchFamily="34" charset="0"/>
                      </a:endParaRPr>
                    </a:p>
                    <a:p>
                      <a:r>
                        <a:rPr kumimoji="0" lang="el-GR" sz="1600" kern="1200" baseline="0" dirty="0" smtClean="0">
                          <a:solidFill>
                            <a:schemeClr val="tx1"/>
                          </a:solidFill>
                          <a:latin typeface="Arial" pitchFamily="34" charset="0"/>
                          <a:ea typeface="+mn-ea"/>
                          <a:cs typeface="Arial" pitchFamily="34" charset="0"/>
                        </a:rPr>
                        <a:t>Βινυλοχλωρίδιο</a:t>
                      </a:r>
                      <a:endParaRPr lang="el-GR" sz="1600" b="0" dirty="0">
                        <a:latin typeface="Arial" pitchFamily="34" charset="0"/>
                        <a:cs typeface="Arial" pitchFamily="34" charset="0"/>
                      </a:endParaRPr>
                    </a:p>
                  </a:txBody>
                  <a:tcPr/>
                </a:tc>
                <a:tc>
                  <a:txBody>
                    <a:bodyPr/>
                    <a:lstStyle/>
                    <a:p>
                      <a:r>
                        <a:rPr kumimoji="0" lang="el-GR" sz="1600" kern="1200" baseline="0" dirty="0" smtClean="0">
                          <a:solidFill>
                            <a:schemeClr val="tx1"/>
                          </a:solidFill>
                          <a:latin typeface="Arial" pitchFamily="34" charset="0"/>
                          <a:ea typeface="+mn-ea"/>
                          <a:cs typeface="Arial" pitchFamily="34" charset="0"/>
                        </a:rPr>
                        <a:t>Ερεθιστική δερματίτιδα εξ επαφής</a:t>
                      </a:r>
                    </a:p>
                    <a:p>
                      <a:r>
                        <a:rPr kumimoji="0" lang="el-GR" sz="1600" kern="1200" baseline="0" dirty="0" smtClean="0">
                          <a:solidFill>
                            <a:schemeClr val="tx1"/>
                          </a:solidFill>
                          <a:latin typeface="Arial" pitchFamily="34" charset="0"/>
                          <a:ea typeface="+mn-ea"/>
                          <a:cs typeface="Arial" pitchFamily="34" charset="0"/>
                        </a:rPr>
                        <a:t>Επιπεφυκίτιδα</a:t>
                      </a:r>
                    </a:p>
                    <a:p>
                      <a:r>
                        <a:rPr kumimoji="0" lang="el-GR" sz="1600" kern="1200" baseline="0" dirty="0" smtClean="0">
                          <a:solidFill>
                            <a:schemeClr val="tx1"/>
                          </a:solidFill>
                          <a:latin typeface="Arial" pitchFamily="34" charset="0"/>
                          <a:ea typeface="+mn-ea"/>
                          <a:cs typeface="Arial" pitchFamily="34" charset="0"/>
                        </a:rPr>
                        <a:t>Τραχειοβρογχίτιδα</a:t>
                      </a:r>
                    </a:p>
                    <a:p>
                      <a:r>
                        <a:rPr kumimoji="0" lang="el-GR" sz="1600" kern="1200" baseline="0" dirty="0" smtClean="0">
                          <a:solidFill>
                            <a:schemeClr val="tx1"/>
                          </a:solidFill>
                          <a:latin typeface="Arial" pitchFamily="34" charset="0"/>
                          <a:ea typeface="+mn-ea"/>
                          <a:cs typeface="Arial" pitchFamily="34" charset="0"/>
                        </a:rPr>
                        <a:t>Πνευμονικό οίδημα</a:t>
                      </a:r>
                    </a:p>
                    <a:p>
                      <a:r>
                        <a:rPr kumimoji="0" lang="el-GR" sz="1600" kern="1200" baseline="0" dirty="0" smtClean="0">
                          <a:solidFill>
                            <a:schemeClr val="tx1"/>
                          </a:solidFill>
                          <a:latin typeface="Arial" pitchFamily="34" charset="0"/>
                          <a:ea typeface="+mn-ea"/>
                          <a:cs typeface="Arial" pitchFamily="34" charset="0"/>
                        </a:rPr>
                        <a:t>Οξεία νευρολογική συνδρομή</a:t>
                      </a:r>
                    </a:p>
                    <a:p>
                      <a:endParaRPr kumimoji="0" lang="el-GR" sz="1600" kern="1200" baseline="0" dirty="0" smtClean="0">
                        <a:solidFill>
                          <a:schemeClr val="tx1"/>
                        </a:solidFill>
                        <a:latin typeface="Arial" pitchFamily="34" charset="0"/>
                        <a:ea typeface="+mn-ea"/>
                        <a:cs typeface="Arial" pitchFamily="34" charset="0"/>
                      </a:endParaRPr>
                    </a:p>
                    <a:p>
                      <a:r>
                        <a:rPr kumimoji="0" lang="el-GR" sz="1600" kern="1200" baseline="0" dirty="0" smtClean="0">
                          <a:solidFill>
                            <a:schemeClr val="tx1"/>
                          </a:solidFill>
                          <a:latin typeface="Arial" pitchFamily="34" charset="0"/>
                          <a:ea typeface="+mn-ea"/>
                          <a:cs typeface="Arial" pitchFamily="34" charset="0"/>
                        </a:rPr>
                        <a:t>Φαινόμενο </a:t>
                      </a:r>
                      <a:r>
                        <a:rPr kumimoji="0" lang="en-US" sz="1600" kern="1200" baseline="0" dirty="0" err="1" smtClean="0">
                          <a:solidFill>
                            <a:schemeClr val="tx1"/>
                          </a:solidFill>
                          <a:latin typeface="Arial" pitchFamily="34" charset="0"/>
                          <a:ea typeface="+mn-ea"/>
                          <a:cs typeface="Arial" pitchFamily="34" charset="0"/>
                        </a:rPr>
                        <a:t>Raynaud</a:t>
                      </a:r>
                      <a:endParaRPr kumimoji="0" lang="en-US" sz="1600" kern="1200" baseline="0" dirty="0" smtClean="0">
                        <a:solidFill>
                          <a:schemeClr val="tx1"/>
                        </a:solidFill>
                        <a:latin typeface="Arial" pitchFamily="34" charset="0"/>
                        <a:ea typeface="+mn-ea"/>
                        <a:cs typeface="Arial" pitchFamily="34" charset="0"/>
                      </a:endParaRPr>
                    </a:p>
                    <a:p>
                      <a:r>
                        <a:rPr kumimoji="0" lang="el-GR" sz="1600" kern="1200" baseline="0" dirty="0" err="1" smtClean="0">
                          <a:solidFill>
                            <a:schemeClr val="tx1"/>
                          </a:solidFill>
                          <a:latin typeface="Arial" pitchFamily="34" charset="0"/>
                          <a:ea typeface="+mn-ea"/>
                          <a:cs typeface="Arial" pitchFamily="34" charset="0"/>
                        </a:rPr>
                        <a:t>Ακροοστεόλυση</a:t>
                      </a:r>
                      <a:endParaRPr kumimoji="0" lang="el-GR" sz="1600" kern="1200" baseline="0" dirty="0" smtClean="0">
                        <a:solidFill>
                          <a:schemeClr val="tx1"/>
                        </a:solidFill>
                        <a:latin typeface="Arial" pitchFamily="34" charset="0"/>
                        <a:ea typeface="+mn-ea"/>
                        <a:cs typeface="Arial" pitchFamily="34" charset="0"/>
                      </a:endParaRPr>
                    </a:p>
                    <a:p>
                      <a:r>
                        <a:rPr kumimoji="0" lang="el-GR" sz="1600" kern="1200" baseline="0" dirty="0" smtClean="0">
                          <a:solidFill>
                            <a:schemeClr val="tx1"/>
                          </a:solidFill>
                          <a:latin typeface="Arial" pitchFamily="34" charset="0"/>
                          <a:ea typeface="+mn-ea"/>
                          <a:cs typeface="Arial" pitchFamily="34" charset="0"/>
                        </a:rPr>
                        <a:t>Σκληρόδερμα</a:t>
                      </a:r>
                    </a:p>
                    <a:p>
                      <a:r>
                        <a:rPr kumimoji="0" lang="el-GR" sz="1600" kern="1200" baseline="0" dirty="0" smtClean="0">
                          <a:solidFill>
                            <a:schemeClr val="tx1"/>
                          </a:solidFill>
                          <a:latin typeface="Arial" pitchFamily="34" charset="0"/>
                          <a:ea typeface="+mn-ea"/>
                          <a:cs typeface="Arial" pitchFamily="34" charset="0"/>
                        </a:rPr>
                        <a:t>Ηπατική </a:t>
                      </a:r>
                      <a:r>
                        <a:rPr kumimoji="0" lang="el-GR" sz="1600" kern="1200" baseline="0" dirty="0" err="1" smtClean="0">
                          <a:solidFill>
                            <a:schemeClr val="tx1"/>
                          </a:solidFill>
                          <a:latin typeface="Arial" pitchFamily="34" charset="0"/>
                          <a:ea typeface="+mn-ea"/>
                          <a:cs typeface="Arial" pitchFamily="34" charset="0"/>
                        </a:rPr>
                        <a:t>ίνωση</a:t>
                      </a:r>
                      <a:endParaRPr kumimoji="0" lang="el-GR" sz="1600" kern="1200" baseline="0" dirty="0" smtClean="0">
                        <a:solidFill>
                          <a:schemeClr val="tx1"/>
                        </a:solidFill>
                        <a:latin typeface="Arial" pitchFamily="34" charset="0"/>
                        <a:ea typeface="+mn-ea"/>
                        <a:cs typeface="Arial" pitchFamily="34" charset="0"/>
                      </a:endParaRPr>
                    </a:p>
                    <a:p>
                      <a:r>
                        <a:rPr kumimoji="0" lang="el-GR" sz="1600" kern="1200" baseline="0" dirty="0" err="1" smtClean="0">
                          <a:solidFill>
                            <a:schemeClr val="tx1"/>
                          </a:solidFill>
                          <a:latin typeface="Arial" pitchFamily="34" charset="0"/>
                          <a:ea typeface="+mn-ea"/>
                          <a:cs typeface="Arial" pitchFamily="34" charset="0"/>
                        </a:rPr>
                        <a:t>Αγγειοσάρκωμα</a:t>
                      </a:r>
                      <a:r>
                        <a:rPr kumimoji="0" lang="el-GR" sz="1600" kern="1200" baseline="0" dirty="0" smtClean="0">
                          <a:solidFill>
                            <a:schemeClr val="tx1"/>
                          </a:solidFill>
                          <a:latin typeface="Arial" pitchFamily="34" charset="0"/>
                          <a:ea typeface="+mn-ea"/>
                          <a:cs typeface="Arial" pitchFamily="34" charset="0"/>
                        </a:rPr>
                        <a:t> ήπατος</a:t>
                      </a:r>
                      <a:endParaRPr lang="el-GR" sz="1600" b="0" dirty="0">
                        <a:latin typeface="Arial" pitchFamily="34" charset="0"/>
                        <a:cs typeface="Arial" pitchFamily="34" charset="0"/>
                      </a:endParaRPr>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0" y="692695"/>
          <a:ext cx="9144000" cy="5616624"/>
        </p:xfrm>
        <a:graphic>
          <a:graphicData uri="http://schemas.openxmlformats.org/drawingml/2006/table">
            <a:tbl>
              <a:tblPr firstRow="1" bandRow="1">
                <a:tableStyleId>{8799B23B-EC83-4686-B30A-512413B5E67A}</a:tableStyleId>
              </a:tblPr>
              <a:tblGrid>
                <a:gridCol w="4572000"/>
                <a:gridCol w="4572000"/>
              </a:tblGrid>
              <a:tr h="1872208">
                <a:tc>
                  <a:txBody>
                    <a:bodyPr/>
                    <a:lstStyle/>
                    <a:p>
                      <a:r>
                        <a:rPr lang="el-GR" b="0" dirty="0" smtClean="0">
                          <a:latin typeface="Arial" pitchFamily="34" charset="0"/>
                          <a:cs typeface="Arial" pitchFamily="34" charset="0"/>
                        </a:rPr>
                        <a:t>29)</a:t>
                      </a:r>
                      <a:r>
                        <a:rPr kumimoji="0" lang="el-GR" sz="1800" b="0" kern="1200" baseline="0" dirty="0" smtClean="0">
                          <a:solidFill>
                            <a:schemeClr val="tx1"/>
                          </a:solidFill>
                          <a:latin typeface="Arial" pitchFamily="34" charset="0"/>
                          <a:ea typeface="+mn-ea"/>
                          <a:cs typeface="Arial" pitchFamily="34" charset="0"/>
                        </a:rPr>
                        <a:t> </a:t>
                      </a:r>
                      <a:r>
                        <a:rPr kumimoji="0" lang="el-GR" sz="1800" b="0" kern="1200" baseline="0" dirty="0" err="1" smtClean="0">
                          <a:solidFill>
                            <a:schemeClr val="tx1"/>
                          </a:solidFill>
                          <a:latin typeface="Arial" pitchFamily="34" charset="0"/>
                          <a:ea typeface="+mn-ea"/>
                          <a:cs typeface="Arial" pitchFamily="34" charset="0"/>
                        </a:rPr>
                        <a:t>Βουτυλική</a:t>
                      </a:r>
                      <a:r>
                        <a:rPr kumimoji="0" lang="el-GR" sz="1800" b="0" kern="1200" baseline="0" dirty="0" smtClean="0">
                          <a:solidFill>
                            <a:schemeClr val="tx1"/>
                          </a:solidFill>
                          <a:latin typeface="Arial" pitchFamily="34" charset="0"/>
                          <a:ea typeface="+mn-ea"/>
                          <a:cs typeface="Arial" pitchFamily="34" charset="0"/>
                        </a:rPr>
                        <a:t>, </a:t>
                      </a:r>
                      <a:r>
                        <a:rPr kumimoji="0" lang="el-GR" sz="1800" b="0" kern="1200" baseline="0" dirty="0" err="1" smtClean="0">
                          <a:solidFill>
                            <a:schemeClr val="tx1"/>
                          </a:solidFill>
                          <a:latin typeface="Arial" pitchFamily="34" charset="0"/>
                          <a:ea typeface="+mn-ea"/>
                          <a:cs typeface="Arial" pitchFamily="34" charset="0"/>
                        </a:rPr>
                        <a:t>μεθυλική</a:t>
                      </a:r>
                      <a:r>
                        <a:rPr kumimoji="0" lang="el-GR" sz="1800" b="0" kern="1200" baseline="0" dirty="0" smtClean="0">
                          <a:solidFill>
                            <a:schemeClr val="tx1"/>
                          </a:solidFill>
                          <a:latin typeface="Arial" pitchFamily="34" charset="0"/>
                          <a:ea typeface="+mn-ea"/>
                          <a:cs typeface="Arial" pitchFamily="34" charset="0"/>
                        </a:rPr>
                        <a:t> και </a:t>
                      </a:r>
                      <a:r>
                        <a:rPr kumimoji="0" lang="el-GR" sz="1800" b="0" kern="1200" baseline="0" dirty="0" err="1" smtClean="0">
                          <a:solidFill>
                            <a:schemeClr val="tx1"/>
                          </a:solidFill>
                          <a:latin typeface="Arial" pitchFamily="34" charset="0"/>
                          <a:ea typeface="+mn-ea"/>
                          <a:cs typeface="Arial" pitchFamily="34" charset="0"/>
                        </a:rPr>
                        <a:t>ισοπροπυλική</a:t>
                      </a:r>
                      <a:r>
                        <a:rPr kumimoji="0" lang="el-GR" sz="1800" b="0" kern="1200" baseline="0" dirty="0" smtClean="0">
                          <a:solidFill>
                            <a:schemeClr val="tx1"/>
                          </a:solidFill>
                          <a:latin typeface="Arial" pitchFamily="34" charset="0"/>
                          <a:ea typeface="+mn-ea"/>
                          <a:cs typeface="Arial" pitchFamily="34" charset="0"/>
                        </a:rPr>
                        <a:t> αλκοόλη</a:t>
                      </a:r>
                      <a:endParaRPr lang="el-GR" b="0" dirty="0">
                        <a:latin typeface="Arial" pitchFamily="34" charset="0"/>
                        <a:cs typeface="Arial" pitchFamily="34" charset="0"/>
                      </a:endParaRPr>
                    </a:p>
                  </a:txBody>
                  <a:tcPr/>
                </a:tc>
                <a:tc>
                  <a:txBody>
                    <a:bodyPr/>
                    <a:lstStyle/>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Ερεθιστική δερματίτιδα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Επιπεφυκίτιδα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Τραχειοβρογχίτιδα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Οπτική νευρίτιδα1</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Καταστολή κεντρικού νευρικού συστήματος</a:t>
                      </a:r>
                      <a:endParaRPr lang="el-GR" b="0" dirty="0">
                        <a:latin typeface="Arial" pitchFamily="34" charset="0"/>
                        <a:cs typeface="Arial" pitchFamily="34" charset="0"/>
                      </a:endParaRPr>
                    </a:p>
                  </a:txBody>
                  <a:tcPr/>
                </a:tc>
              </a:tr>
              <a:tr h="18722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b="0" dirty="0" smtClean="0">
                          <a:latin typeface="Arial" pitchFamily="34" charset="0"/>
                          <a:cs typeface="Arial" pitchFamily="34" charset="0"/>
                        </a:rPr>
                        <a:t>30)</a:t>
                      </a:r>
                      <a:r>
                        <a:rPr kumimoji="0" lang="el-GR" sz="1800" b="0" kern="1200" baseline="0" dirty="0" smtClean="0">
                          <a:solidFill>
                            <a:schemeClr val="tx1"/>
                          </a:solidFill>
                          <a:latin typeface="Arial" pitchFamily="34" charset="0"/>
                          <a:ea typeface="+mn-ea"/>
                          <a:cs typeface="Arial" pitchFamily="34" charset="0"/>
                        </a:rPr>
                        <a:t> </a:t>
                      </a:r>
                      <a:r>
                        <a:rPr kumimoji="0" lang="el-GR" sz="1800" b="0" kern="1200" baseline="0" dirty="0" err="1" smtClean="0">
                          <a:solidFill>
                            <a:schemeClr val="tx1"/>
                          </a:solidFill>
                          <a:latin typeface="Arial" pitchFamily="34" charset="0"/>
                          <a:ea typeface="+mn-ea"/>
                          <a:cs typeface="Arial" pitchFamily="34" charset="0"/>
                        </a:rPr>
                        <a:t>Οργανοφωσφορικοί</a:t>
                      </a:r>
                      <a:r>
                        <a:rPr kumimoji="0" lang="el-GR" sz="1800" b="0" kern="1200" baseline="0" dirty="0" smtClean="0">
                          <a:solidFill>
                            <a:schemeClr val="tx1"/>
                          </a:solidFill>
                          <a:latin typeface="Arial" pitchFamily="34" charset="0"/>
                          <a:ea typeface="+mn-ea"/>
                          <a:cs typeface="Arial" pitchFamily="34" charset="0"/>
                        </a:rPr>
                        <a:t> εστέρες</a:t>
                      </a:r>
                      <a:endParaRPr lang="el-GR" b="0" dirty="0" smtClean="0">
                        <a:latin typeface="Arial" pitchFamily="34" charset="0"/>
                        <a:cs typeface="Arial" pitchFamily="34" charset="0"/>
                      </a:endParaRPr>
                    </a:p>
                    <a:p>
                      <a:endParaRPr lang="el-GR" b="0" dirty="0">
                        <a:latin typeface="Arial" pitchFamily="34" charset="0"/>
                        <a:cs typeface="Arial" pitchFamily="34" charset="0"/>
                      </a:endParaRPr>
                    </a:p>
                  </a:txBody>
                  <a:tcPr/>
                </a:tc>
                <a:tc>
                  <a:txBody>
                    <a:bodyPr/>
                    <a:lstStyle/>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Δηλητηρίαση</a:t>
                      </a:r>
                    </a:p>
                    <a:p>
                      <a:pPr>
                        <a:buFont typeface="Arial" pitchFamily="34" charset="0"/>
                        <a:buChar char="•"/>
                      </a:pPr>
                      <a:r>
                        <a:rPr kumimoji="0" lang="el-GR" sz="1800" b="0" kern="1200" baseline="0" dirty="0" err="1" smtClean="0">
                          <a:solidFill>
                            <a:schemeClr val="tx1"/>
                          </a:solidFill>
                          <a:latin typeface="Arial" pitchFamily="34" charset="0"/>
                          <a:ea typeface="+mn-ea"/>
                          <a:cs typeface="Arial" pitchFamily="34" charset="0"/>
                        </a:rPr>
                        <a:t>Πολυνευροπάθεια</a:t>
                      </a:r>
                      <a:endParaRPr lang="el-GR" b="0" dirty="0" smtClean="0">
                        <a:latin typeface="Arial" pitchFamily="34" charset="0"/>
                        <a:cs typeface="Arial" pitchFamily="34" charset="0"/>
                      </a:endParaRPr>
                    </a:p>
                    <a:p>
                      <a:pPr>
                        <a:buFont typeface="Arial" pitchFamily="34" charset="0"/>
                        <a:buNone/>
                      </a:pPr>
                      <a:endParaRPr lang="el-GR" b="0" dirty="0">
                        <a:latin typeface="Arial" pitchFamily="34" charset="0"/>
                        <a:cs typeface="Arial" pitchFamily="34" charset="0"/>
                      </a:endParaRPr>
                    </a:p>
                  </a:txBody>
                  <a:tcPr/>
                </a:tc>
              </a:tr>
              <a:tr h="1872208">
                <a:tc>
                  <a:txBody>
                    <a:bodyPr/>
                    <a:lstStyle/>
                    <a:p>
                      <a:r>
                        <a:rPr lang="el-GR" b="0" dirty="0" smtClean="0">
                          <a:latin typeface="Arial" pitchFamily="34" charset="0"/>
                          <a:cs typeface="Arial" pitchFamily="34" charset="0"/>
                        </a:rPr>
                        <a:t>31)</a:t>
                      </a:r>
                      <a:r>
                        <a:rPr kumimoji="0" lang="el-GR" sz="1800" b="0" kern="1200" baseline="0" dirty="0" smtClean="0">
                          <a:solidFill>
                            <a:schemeClr val="tx1"/>
                          </a:solidFill>
                          <a:latin typeface="Arial" pitchFamily="34" charset="0"/>
                          <a:ea typeface="+mn-ea"/>
                          <a:cs typeface="Arial" pitchFamily="34" charset="0"/>
                        </a:rPr>
                        <a:t> Οργανικά οξέα</a:t>
                      </a:r>
                      <a:endParaRPr lang="el-GR" b="0" dirty="0">
                        <a:latin typeface="Arial" pitchFamily="34" charset="0"/>
                        <a:cs typeface="Arial" pitchFamily="34" charset="0"/>
                      </a:endParaRPr>
                    </a:p>
                  </a:txBody>
                  <a:tcPr/>
                </a:tc>
                <a:tc>
                  <a:txBody>
                    <a:bodyPr/>
                    <a:lstStyle/>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Αλλεργική δερματίτιδα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Ερεθιστική δερματίτιδα εξ επαφής</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Επιπεφυκίτιδα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Τραχειοβρογχίτιδα</a:t>
                      </a:r>
                      <a:endParaRPr lang="el-GR" b="0" dirty="0" smtClean="0">
                        <a:latin typeface="Arial" pitchFamily="34" charset="0"/>
                        <a:cs typeface="Arial" pitchFamily="34" charset="0"/>
                      </a:endParaRPr>
                    </a:p>
                    <a:p>
                      <a:pPr>
                        <a:buFont typeface="Arial" pitchFamily="34" charset="0"/>
                        <a:buChar char="•"/>
                      </a:pPr>
                      <a:endParaRPr lang="el-GR" b="0" dirty="0">
                        <a:latin typeface="Arial" pitchFamily="34" charset="0"/>
                        <a:cs typeface="Arial" pitchFamily="34" charset="0"/>
                      </a:endParaRP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0" y="620689"/>
          <a:ext cx="9144000" cy="6237312"/>
        </p:xfrm>
        <a:graphic>
          <a:graphicData uri="http://schemas.openxmlformats.org/drawingml/2006/table">
            <a:tbl>
              <a:tblPr firstRow="1" bandRow="1">
                <a:tableStyleId>{8799B23B-EC83-4686-B30A-512413B5E67A}</a:tableStyleId>
              </a:tblPr>
              <a:tblGrid>
                <a:gridCol w="4572000"/>
                <a:gridCol w="4572000"/>
              </a:tblGrid>
              <a:tr h="2079104">
                <a:tc>
                  <a:txBody>
                    <a:bodyPr/>
                    <a:lstStyle/>
                    <a:p>
                      <a:r>
                        <a:rPr lang="el-GR" b="0" dirty="0" smtClean="0">
                          <a:latin typeface="Arial" pitchFamily="34" charset="0"/>
                          <a:cs typeface="Arial" pitchFamily="34" charset="0"/>
                        </a:rPr>
                        <a:t>32)</a:t>
                      </a:r>
                      <a:r>
                        <a:rPr kumimoji="0" lang="el-GR" sz="1800" b="0" kern="1200" baseline="0" dirty="0" smtClean="0">
                          <a:solidFill>
                            <a:schemeClr val="tx1"/>
                          </a:solidFill>
                          <a:latin typeface="Arial" pitchFamily="34" charset="0"/>
                          <a:ea typeface="+mn-ea"/>
                          <a:cs typeface="Arial" pitchFamily="34" charset="0"/>
                        </a:rPr>
                        <a:t> Φορμαλδεΰδη</a:t>
                      </a:r>
                      <a:endParaRPr lang="el-GR" b="0" dirty="0">
                        <a:latin typeface="Arial" pitchFamily="34" charset="0"/>
                        <a:cs typeface="Arial" pitchFamily="34" charset="0"/>
                      </a:endParaRPr>
                    </a:p>
                  </a:txBody>
                  <a:tcPr/>
                </a:tc>
                <a:tc>
                  <a:txBody>
                    <a:bodyPr/>
                    <a:lstStyle/>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Ερεθιστική δερματίτιδα, διάβρωση, έλκος</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Επιπεφυκίτιδα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Τραχειοβρογχίτιδα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Πνευμονικό οίδημα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Πνευμονικό άσθμα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Καρκίνος ρινός</a:t>
                      </a:r>
                      <a:endParaRPr lang="el-GR" b="0" dirty="0">
                        <a:latin typeface="Arial" pitchFamily="34" charset="0"/>
                        <a:cs typeface="Arial" pitchFamily="34" charset="0"/>
                      </a:endParaRPr>
                    </a:p>
                  </a:txBody>
                  <a:tcPr/>
                </a:tc>
              </a:tr>
              <a:tr h="2079104">
                <a:tc>
                  <a:txBody>
                    <a:bodyPr/>
                    <a:lstStyle/>
                    <a:p>
                      <a:r>
                        <a:rPr lang="el-GR" b="0" dirty="0" smtClean="0">
                          <a:latin typeface="Arial" pitchFamily="34" charset="0"/>
                          <a:cs typeface="Arial" pitchFamily="34" charset="0"/>
                        </a:rPr>
                        <a:t>33)</a:t>
                      </a:r>
                      <a:r>
                        <a:rPr kumimoji="0" lang="el-GR" sz="1800" b="0" kern="1200" baseline="0" dirty="0" smtClean="0">
                          <a:solidFill>
                            <a:schemeClr val="tx1"/>
                          </a:solidFill>
                          <a:latin typeface="Arial" pitchFamily="34" charset="0"/>
                          <a:ea typeface="+mn-ea"/>
                          <a:cs typeface="Arial" pitchFamily="34" charset="0"/>
                        </a:rPr>
                        <a:t> </a:t>
                      </a:r>
                      <a:r>
                        <a:rPr kumimoji="0" lang="el-GR" sz="1800" b="0" kern="1200" baseline="0" dirty="0" err="1" smtClean="0">
                          <a:solidFill>
                            <a:schemeClr val="tx1"/>
                          </a:solidFill>
                          <a:latin typeface="Arial" pitchFamily="34" charset="0"/>
                          <a:ea typeface="+mn-ea"/>
                          <a:cs typeface="Arial" pitchFamily="34" charset="0"/>
                        </a:rPr>
                        <a:t>Αλειφατικά</a:t>
                      </a:r>
                      <a:r>
                        <a:rPr kumimoji="0" lang="el-GR" sz="1800" b="0" kern="1200" baseline="0" dirty="0" smtClean="0">
                          <a:solidFill>
                            <a:schemeClr val="tx1"/>
                          </a:solidFill>
                          <a:latin typeface="Arial" pitchFamily="34" charset="0"/>
                          <a:ea typeface="+mn-ea"/>
                          <a:cs typeface="Arial" pitchFamily="34" charset="0"/>
                        </a:rPr>
                        <a:t> </a:t>
                      </a:r>
                      <a:r>
                        <a:rPr kumimoji="0" lang="el-GR" sz="1800" b="0" kern="1200" baseline="0" dirty="0" err="1" smtClean="0">
                          <a:solidFill>
                            <a:schemeClr val="tx1"/>
                          </a:solidFill>
                          <a:latin typeface="Arial" pitchFamily="34" charset="0"/>
                          <a:ea typeface="+mn-ea"/>
                          <a:cs typeface="Arial" pitchFamily="34" charset="0"/>
                        </a:rPr>
                        <a:t>νιτροπαράγωγα</a:t>
                      </a:r>
                      <a:endParaRPr lang="el-GR" b="0" dirty="0">
                        <a:latin typeface="Arial" pitchFamily="34" charset="0"/>
                        <a:cs typeface="Arial" pitchFamily="34" charset="0"/>
                      </a:endParaRPr>
                    </a:p>
                  </a:txBody>
                  <a:tcPr/>
                </a:tc>
                <a:tc>
                  <a:txBody>
                    <a:bodyPr/>
                    <a:lstStyle/>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Ερεθιστική δερματίτιδα εξ επαφής</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Επιπεφυκίτιδα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Τραχειοβρογχίτιδα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Οργανικό </a:t>
                      </a:r>
                      <a:r>
                        <a:rPr kumimoji="0" lang="el-GR" sz="1800" b="0" kern="1200" baseline="0" dirty="0" err="1" smtClean="0">
                          <a:solidFill>
                            <a:schemeClr val="tx1"/>
                          </a:solidFill>
                          <a:latin typeface="Arial" pitchFamily="34" charset="0"/>
                          <a:ea typeface="+mn-ea"/>
                          <a:cs typeface="Arial" pitchFamily="34" charset="0"/>
                        </a:rPr>
                        <a:t>ψυχοσύνδρομο</a:t>
                      </a:r>
                      <a:endParaRPr lang="el-GR" b="0" dirty="0">
                        <a:latin typeface="Arial" pitchFamily="34" charset="0"/>
                        <a:cs typeface="Arial" pitchFamily="34" charset="0"/>
                      </a:endParaRPr>
                    </a:p>
                  </a:txBody>
                  <a:tcPr/>
                </a:tc>
              </a:tr>
              <a:tr h="2079104">
                <a:tc>
                  <a:txBody>
                    <a:bodyPr/>
                    <a:lstStyle/>
                    <a:p>
                      <a:r>
                        <a:rPr lang="el-GR" b="0" dirty="0" smtClean="0">
                          <a:latin typeface="Arial" pitchFamily="34" charset="0"/>
                          <a:cs typeface="Arial" pitchFamily="34" charset="0"/>
                        </a:rPr>
                        <a:t>34)</a:t>
                      </a:r>
                      <a:r>
                        <a:rPr kumimoji="0" lang="el-GR" sz="1800" b="0" kern="1200" baseline="0" dirty="0" smtClean="0">
                          <a:solidFill>
                            <a:schemeClr val="tx1"/>
                          </a:solidFill>
                          <a:latin typeface="Arial" pitchFamily="34" charset="0"/>
                          <a:ea typeface="+mn-ea"/>
                          <a:cs typeface="Arial" pitchFamily="34" charset="0"/>
                        </a:rPr>
                        <a:t> </a:t>
                      </a:r>
                      <a:r>
                        <a:rPr kumimoji="0" lang="el-GR" sz="1800" b="0" kern="1200" baseline="0" dirty="0" err="1" smtClean="0">
                          <a:solidFill>
                            <a:schemeClr val="tx1"/>
                          </a:solidFill>
                          <a:latin typeface="Arial" pitchFamily="34" charset="0"/>
                          <a:ea typeface="+mn-ea"/>
                          <a:cs typeface="Arial" pitchFamily="34" charset="0"/>
                        </a:rPr>
                        <a:t>Βενζοκινόνες</a:t>
                      </a:r>
                      <a:endParaRPr lang="el-GR" b="0" dirty="0">
                        <a:latin typeface="Arial" pitchFamily="34" charset="0"/>
                        <a:cs typeface="Arial" pitchFamily="34" charset="0"/>
                      </a:endParaRPr>
                    </a:p>
                  </a:txBody>
                  <a:tcPr/>
                </a:tc>
                <a:tc>
                  <a:txBody>
                    <a:bodyPr/>
                    <a:lstStyle/>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Ερεθιστική δερματίτιδα εξ επαφής</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Επιπεφυκίτιδα, οίδημα, εξελκώσεις κερατοειδούς</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Αποχρωμάτιση του δέρματος</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Μείωση της οπτικής οξύτητας</a:t>
                      </a:r>
                      <a:endParaRPr lang="el-GR" b="0" dirty="0">
                        <a:latin typeface="Arial" pitchFamily="34" charset="0"/>
                        <a:cs typeface="Arial" pitchFamily="34" charset="0"/>
                      </a:endParaRP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0" y="476672"/>
          <a:ext cx="9144000" cy="6122177"/>
        </p:xfrm>
        <a:graphic>
          <a:graphicData uri="http://schemas.openxmlformats.org/drawingml/2006/table">
            <a:tbl>
              <a:tblPr firstRow="1" bandRow="1">
                <a:tableStyleId>{8799B23B-EC83-4686-B30A-512413B5E67A}</a:tableStyleId>
              </a:tblPr>
              <a:tblGrid>
                <a:gridCol w="4716016"/>
                <a:gridCol w="4427984"/>
              </a:tblGrid>
              <a:tr h="1440160">
                <a:tc>
                  <a:txBody>
                    <a:bodyPr/>
                    <a:lstStyle/>
                    <a:p>
                      <a:r>
                        <a:rPr lang="el-GR" sz="1600" b="0" dirty="0" smtClean="0">
                          <a:latin typeface="Arial" pitchFamily="34" charset="0"/>
                          <a:cs typeface="Arial" pitchFamily="34" charset="0"/>
                        </a:rPr>
                        <a:t>35)</a:t>
                      </a:r>
                      <a:r>
                        <a:rPr kumimoji="0" lang="el-GR" sz="1600" b="0" kern="1200" baseline="0" dirty="0" smtClean="0">
                          <a:solidFill>
                            <a:schemeClr val="tx1"/>
                          </a:solidFill>
                          <a:latin typeface="Arial" pitchFamily="34" charset="0"/>
                          <a:ea typeface="+mn-ea"/>
                          <a:cs typeface="Arial" pitchFamily="34" charset="0"/>
                        </a:rPr>
                        <a:t> </a:t>
                      </a:r>
                      <a:r>
                        <a:rPr kumimoji="0" lang="el-GR" sz="1600" b="0" kern="1200" baseline="0" dirty="0" err="1" smtClean="0">
                          <a:solidFill>
                            <a:schemeClr val="tx1"/>
                          </a:solidFill>
                          <a:latin typeface="Arial" pitchFamily="34" charset="0"/>
                          <a:ea typeface="+mn-ea"/>
                          <a:cs typeface="Arial" pitchFamily="34" charset="0"/>
                        </a:rPr>
                        <a:t>Ναφθαλίνιο</a:t>
                      </a:r>
                      <a:r>
                        <a:rPr kumimoji="0" lang="el-GR" sz="1600" b="0" kern="1200" baseline="0" dirty="0" smtClean="0">
                          <a:solidFill>
                            <a:schemeClr val="tx1"/>
                          </a:solidFill>
                          <a:latin typeface="Arial" pitchFamily="34" charset="0"/>
                          <a:ea typeface="+mn-ea"/>
                          <a:cs typeface="Arial" pitchFamily="34" charset="0"/>
                        </a:rPr>
                        <a:t> ή τα ομόλογά του</a:t>
                      </a:r>
                    </a:p>
                    <a:p>
                      <a:r>
                        <a:rPr kumimoji="0" lang="el-GR" sz="1600" b="0" kern="1200" baseline="0" dirty="0" smtClean="0">
                          <a:solidFill>
                            <a:schemeClr val="tx1"/>
                          </a:solidFill>
                          <a:latin typeface="Arial" pitchFamily="34" charset="0"/>
                          <a:ea typeface="+mn-ea"/>
                          <a:cs typeface="Arial" pitchFamily="34" charset="0"/>
                        </a:rPr>
                        <a:t>(Τα ομόλογα του </a:t>
                      </a:r>
                      <a:r>
                        <a:rPr kumimoji="0" lang="el-GR" sz="1600" b="0" kern="1200" baseline="0" dirty="0" err="1" smtClean="0">
                          <a:solidFill>
                            <a:schemeClr val="tx1"/>
                          </a:solidFill>
                          <a:latin typeface="Arial" pitchFamily="34" charset="0"/>
                          <a:ea typeface="+mn-ea"/>
                          <a:cs typeface="Arial" pitchFamily="34" charset="0"/>
                        </a:rPr>
                        <a:t>ναφθαλινίου</a:t>
                      </a:r>
                      <a:r>
                        <a:rPr kumimoji="0" lang="el-GR" sz="1600" b="0" kern="1200" baseline="0" dirty="0" smtClean="0">
                          <a:solidFill>
                            <a:schemeClr val="tx1"/>
                          </a:solidFill>
                          <a:latin typeface="Arial" pitchFamily="34" charset="0"/>
                          <a:ea typeface="+mn-ea"/>
                          <a:cs typeface="Arial" pitchFamily="34" charset="0"/>
                        </a:rPr>
                        <a:t> προσδιορίζονται</a:t>
                      </a:r>
                    </a:p>
                    <a:p>
                      <a:r>
                        <a:rPr kumimoji="0" lang="el-GR" sz="1600" b="0" kern="1200" baseline="0" dirty="0" smtClean="0">
                          <a:solidFill>
                            <a:schemeClr val="tx1"/>
                          </a:solidFill>
                          <a:latin typeface="Arial" pitchFamily="34" charset="0"/>
                          <a:ea typeface="+mn-ea"/>
                          <a:cs typeface="Arial" pitchFamily="34" charset="0"/>
                        </a:rPr>
                        <a:t>από τον τύπο: CnH2n−12)</a:t>
                      </a:r>
                      <a:endParaRPr lang="el-GR" sz="1600" b="0" dirty="0">
                        <a:latin typeface="Arial" pitchFamily="34" charset="0"/>
                        <a:cs typeface="Arial" pitchFamily="34" charset="0"/>
                      </a:endParaRPr>
                    </a:p>
                  </a:txBody>
                  <a:tcPr/>
                </a:tc>
                <a:tc>
                  <a:txBody>
                    <a:bodyPr/>
                    <a:lstStyle/>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Ερεθιστική δερματίτιδα εξ επαφής</a:t>
                      </a:r>
                    </a:p>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Επιπεφυκίτιδα</a:t>
                      </a:r>
                    </a:p>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Τραχειοβρογχίτιδα</a:t>
                      </a:r>
                    </a:p>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Αιμολυτική αναιμία</a:t>
                      </a:r>
                    </a:p>
                    <a:p>
                      <a:pPr>
                        <a:buFont typeface="Arial" pitchFamily="34" charset="0"/>
                        <a:buChar char="•"/>
                      </a:pPr>
                      <a:r>
                        <a:rPr kumimoji="0" lang="en-US" sz="1600" b="0" kern="1200" baseline="0" dirty="0" smtClean="0">
                          <a:solidFill>
                            <a:schemeClr val="tx1"/>
                          </a:solidFill>
                          <a:latin typeface="Arial" pitchFamily="34" charset="0"/>
                          <a:ea typeface="+mn-ea"/>
                          <a:cs typeface="Arial" pitchFamily="34" charset="0"/>
                        </a:rPr>
                        <a:t>X</a:t>
                      </a:r>
                      <a:r>
                        <a:rPr kumimoji="0" lang="el-GR" sz="1600" b="0" kern="1200" baseline="0" dirty="0" err="1" smtClean="0">
                          <a:solidFill>
                            <a:schemeClr val="tx1"/>
                          </a:solidFill>
                          <a:latin typeface="Arial" pitchFamily="34" charset="0"/>
                          <a:ea typeface="+mn-ea"/>
                          <a:cs typeface="Arial" pitchFamily="34" charset="0"/>
                        </a:rPr>
                        <a:t>λωρακμή</a:t>
                      </a:r>
                      <a:endParaRPr lang="el-GR" sz="1600" b="0" dirty="0">
                        <a:latin typeface="Arial" pitchFamily="34" charset="0"/>
                        <a:cs typeface="Arial" pitchFamily="34" charset="0"/>
                      </a:endParaRPr>
                    </a:p>
                  </a:txBody>
                  <a:tcPr/>
                </a:tc>
              </a:tr>
              <a:tr h="1839364">
                <a:tc>
                  <a:txBody>
                    <a:bodyPr/>
                    <a:lstStyle/>
                    <a:p>
                      <a:r>
                        <a:rPr lang="el-GR" sz="1600" b="0" dirty="0" smtClean="0">
                          <a:latin typeface="Arial" pitchFamily="34" charset="0"/>
                          <a:cs typeface="Arial" pitchFamily="34" charset="0"/>
                        </a:rPr>
                        <a:t>36)</a:t>
                      </a:r>
                      <a:r>
                        <a:rPr kumimoji="0" lang="el-GR" sz="1600" b="0" kern="1200" baseline="0" dirty="0" smtClean="0">
                          <a:solidFill>
                            <a:schemeClr val="tx1"/>
                          </a:solidFill>
                          <a:latin typeface="Arial" pitchFamily="34" charset="0"/>
                          <a:ea typeface="+mn-ea"/>
                          <a:cs typeface="Arial" pitchFamily="34" charset="0"/>
                        </a:rPr>
                        <a:t> </a:t>
                      </a:r>
                      <a:r>
                        <a:rPr kumimoji="0" lang="el-GR" sz="1600" b="0" kern="1200" baseline="0" dirty="0" err="1" smtClean="0">
                          <a:solidFill>
                            <a:schemeClr val="tx1"/>
                          </a:solidFill>
                          <a:latin typeface="Arial" pitchFamily="34" charset="0"/>
                          <a:ea typeface="+mn-ea"/>
                          <a:cs typeface="Arial" pitchFamily="34" charset="0"/>
                        </a:rPr>
                        <a:t>Βινυλοβενζόλιο</a:t>
                      </a:r>
                      <a:r>
                        <a:rPr kumimoji="0" lang="el-GR" sz="1600" b="0" kern="1200" baseline="0" dirty="0" smtClean="0">
                          <a:solidFill>
                            <a:schemeClr val="tx1"/>
                          </a:solidFill>
                          <a:latin typeface="Arial" pitchFamily="34" charset="0"/>
                          <a:ea typeface="+mn-ea"/>
                          <a:cs typeface="Arial" pitchFamily="34" charset="0"/>
                        </a:rPr>
                        <a:t> και </a:t>
                      </a:r>
                      <a:r>
                        <a:rPr kumimoji="0" lang="el-GR" sz="1600" b="0" kern="1200" baseline="0" dirty="0" err="1" smtClean="0">
                          <a:solidFill>
                            <a:schemeClr val="tx1"/>
                          </a:solidFill>
                          <a:latin typeface="Arial" pitchFamily="34" charset="0"/>
                          <a:ea typeface="+mn-ea"/>
                          <a:cs typeface="Arial" pitchFamily="34" charset="0"/>
                        </a:rPr>
                        <a:t>διβινυλοβενζόλιο</a:t>
                      </a:r>
                      <a:endParaRPr lang="el-GR" sz="1600" b="0" dirty="0">
                        <a:latin typeface="Arial" pitchFamily="34" charset="0"/>
                        <a:cs typeface="Arial" pitchFamily="34" charset="0"/>
                      </a:endParaRPr>
                    </a:p>
                  </a:txBody>
                  <a:tcPr/>
                </a:tc>
                <a:tc>
                  <a:txBody>
                    <a:bodyPr/>
                    <a:lstStyle/>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Ερεθιστική δερματίτιδα εξ επαφής</a:t>
                      </a:r>
                    </a:p>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Επιπεφυκίτιδα</a:t>
                      </a:r>
                    </a:p>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Τραχειοβρογχίτιδα</a:t>
                      </a:r>
                    </a:p>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Καταστολή του κεντρικού νευρικού συστήματος(νάρκωση)</a:t>
                      </a:r>
                    </a:p>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Οργανικό </a:t>
                      </a:r>
                      <a:r>
                        <a:rPr kumimoji="0" lang="el-GR" sz="1600" b="0" kern="1200" baseline="0" dirty="0" err="1" smtClean="0">
                          <a:solidFill>
                            <a:schemeClr val="tx1"/>
                          </a:solidFill>
                          <a:latin typeface="Arial" pitchFamily="34" charset="0"/>
                          <a:ea typeface="+mn-ea"/>
                          <a:cs typeface="Arial" pitchFamily="34" charset="0"/>
                        </a:rPr>
                        <a:t>ψυχοσύνδρομο</a:t>
                      </a:r>
                      <a:endParaRPr lang="el-GR" sz="1600" b="0" dirty="0">
                        <a:latin typeface="Arial" pitchFamily="34" charset="0"/>
                        <a:cs typeface="Arial" pitchFamily="34" charset="0"/>
                      </a:endParaRPr>
                    </a:p>
                  </a:txBody>
                  <a:tcPr/>
                </a:tc>
              </a:tr>
              <a:tr h="2842653">
                <a:tc>
                  <a:txBody>
                    <a:bodyPr/>
                    <a:lstStyle/>
                    <a:p>
                      <a:r>
                        <a:rPr lang="el-GR" sz="1600" b="0" dirty="0" smtClean="0">
                          <a:latin typeface="Arial" pitchFamily="34" charset="0"/>
                          <a:cs typeface="Arial" pitchFamily="34" charset="0"/>
                        </a:rPr>
                        <a:t>37)</a:t>
                      </a:r>
                      <a:r>
                        <a:rPr kumimoji="0" lang="el-GR" sz="1600" b="0" kern="1200" baseline="0" dirty="0" smtClean="0">
                          <a:solidFill>
                            <a:schemeClr val="tx1"/>
                          </a:solidFill>
                          <a:latin typeface="Arial" pitchFamily="34" charset="0"/>
                          <a:ea typeface="+mn-ea"/>
                          <a:cs typeface="Arial" pitchFamily="34" charset="0"/>
                        </a:rPr>
                        <a:t> </a:t>
                      </a:r>
                      <a:r>
                        <a:rPr kumimoji="0" lang="el-GR" sz="1600" b="0" kern="1200" baseline="0" dirty="0" err="1" smtClean="0">
                          <a:solidFill>
                            <a:schemeClr val="tx1"/>
                          </a:solidFill>
                          <a:latin typeface="Arial" pitchFamily="34" charset="0"/>
                          <a:ea typeface="+mn-ea"/>
                          <a:cs typeface="Arial" pitchFamily="34" charset="0"/>
                        </a:rPr>
                        <a:t>Αλογονωμένα</a:t>
                      </a:r>
                      <a:r>
                        <a:rPr kumimoji="0" lang="el-GR" sz="1600" b="0" kern="1200" baseline="0" dirty="0" smtClean="0">
                          <a:solidFill>
                            <a:schemeClr val="tx1"/>
                          </a:solidFill>
                          <a:latin typeface="Arial" pitchFamily="34" charset="0"/>
                          <a:ea typeface="+mn-ea"/>
                          <a:cs typeface="Arial" pitchFamily="34" charset="0"/>
                        </a:rPr>
                        <a:t> παράγωγα των αρωματικών</a:t>
                      </a:r>
                    </a:p>
                    <a:p>
                      <a:r>
                        <a:rPr kumimoji="0" lang="el-GR" sz="1600" b="0" kern="1200" baseline="0" dirty="0" smtClean="0">
                          <a:solidFill>
                            <a:schemeClr val="tx1"/>
                          </a:solidFill>
                          <a:latin typeface="Arial" pitchFamily="34" charset="0"/>
                          <a:ea typeface="+mn-ea"/>
                          <a:cs typeface="Arial" pitchFamily="34" charset="0"/>
                        </a:rPr>
                        <a:t>υδρογονανθράκων</a:t>
                      </a:r>
                      <a:endParaRPr lang="el-GR" sz="1600" b="0" dirty="0">
                        <a:latin typeface="Arial" pitchFamily="34" charset="0"/>
                        <a:cs typeface="Arial" pitchFamily="34" charset="0"/>
                      </a:endParaRPr>
                    </a:p>
                  </a:txBody>
                  <a:tcPr/>
                </a:tc>
                <a:tc>
                  <a:txBody>
                    <a:bodyPr/>
                    <a:lstStyle/>
                    <a:p>
                      <a:pPr>
                        <a:buFont typeface="Arial" pitchFamily="34" charset="0"/>
                        <a:buChar char="•"/>
                      </a:pPr>
                      <a:r>
                        <a:rPr kumimoji="0" lang="el-GR" sz="1600" b="0" kern="1200" baseline="0" dirty="0" err="1" smtClean="0">
                          <a:solidFill>
                            <a:schemeClr val="tx1"/>
                          </a:solidFill>
                          <a:latin typeface="Arial" pitchFamily="34" charset="0"/>
                          <a:ea typeface="+mn-ea"/>
                          <a:cs typeface="Arial" pitchFamily="34" charset="0"/>
                        </a:rPr>
                        <a:t>Αλογονωμένα</a:t>
                      </a:r>
                      <a:r>
                        <a:rPr kumimoji="0" lang="el-GR" sz="1600" b="0" kern="1200" baseline="0" dirty="0" smtClean="0">
                          <a:solidFill>
                            <a:schemeClr val="tx1"/>
                          </a:solidFill>
                          <a:latin typeface="Arial" pitchFamily="34" charset="0"/>
                          <a:ea typeface="+mn-ea"/>
                          <a:cs typeface="Arial" pitchFamily="34" charset="0"/>
                        </a:rPr>
                        <a:t> παράγωγα των αρωματικών</a:t>
                      </a:r>
                    </a:p>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υδρογονανθράκων</a:t>
                      </a:r>
                    </a:p>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Ερεθιστική δερματίτιδα εξ επαφής</a:t>
                      </a:r>
                    </a:p>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Επιπεφυκίτιδα</a:t>
                      </a:r>
                    </a:p>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Τραχειοβρογχίτιδα</a:t>
                      </a:r>
                    </a:p>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Καταστολή του κεντρικού νευρικού συστήματος(νάρκωση)</a:t>
                      </a:r>
                    </a:p>
                    <a:p>
                      <a:pPr>
                        <a:buFont typeface="Arial" pitchFamily="34" charset="0"/>
                        <a:buChar char="•"/>
                      </a:pPr>
                      <a:r>
                        <a:rPr kumimoji="0" lang="el-GR" sz="1600" b="0" kern="1200" baseline="0" dirty="0" err="1" smtClean="0">
                          <a:solidFill>
                            <a:schemeClr val="tx1"/>
                          </a:solidFill>
                          <a:latin typeface="Arial" pitchFamily="34" charset="0"/>
                          <a:ea typeface="+mn-ea"/>
                          <a:cs typeface="Arial" pitchFamily="34" charset="0"/>
                        </a:rPr>
                        <a:t>Χλωρακμή</a:t>
                      </a:r>
                      <a:endParaRPr kumimoji="0" lang="el-GR" sz="1600" b="0" kern="1200" baseline="0" dirty="0" smtClean="0">
                        <a:solidFill>
                          <a:schemeClr val="tx1"/>
                        </a:solidFill>
                        <a:latin typeface="Arial" pitchFamily="34" charset="0"/>
                        <a:ea typeface="+mn-ea"/>
                        <a:cs typeface="Arial" pitchFamily="34" charset="0"/>
                      </a:endParaRPr>
                    </a:p>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Τοξική ηπατοπάθεια</a:t>
                      </a:r>
                      <a:endParaRPr lang="el-GR" sz="1600" b="0" dirty="0">
                        <a:latin typeface="Arial" pitchFamily="34" charset="0"/>
                        <a:cs typeface="Arial" pitchFamily="34" charset="0"/>
                      </a:endParaRPr>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0" y="332656"/>
          <a:ext cx="9144000" cy="6525345"/>
        </p:xfrm>
        <a:graphic>
          <a:graphicData uri="http://schemas.openxmlformats.org/drawingml/2006/table">
            <a:tbl>
              <a:tblPr firstRow="1" bandRow="1">
                <a:tableStyleId>{8799B23B-EC83-4686-B30A-512413B5E67A}</a:tableStyleId>
              </a:tblPr>
              <a:tblGrid>
                <a:gridCol w="4572000"/>
                <a:gridCol w="4572000"/>
              </a:tblGrid>
              <a:tr h="2175115">
                <a:tc>
                  <a:txBody>
                    <a:bodyPr/>
                    <a:lstStyle/>
                    <a:p>
                      <a:r>
                        <a:rPr lang="el-GR" b="0" dirty="0" smtClean="0">
                          <a:latin typeface="Arial" pitchFamily="34" charset="0"/>
                          <a:cs typeface="Arial" pitchFamily="34" charset="0"/>
                        </a:rPr>
                        <a:t>38)</a:t>
                      </a:r>
                      <a:r>
                        <a:rPr kumimoji="0" lang="el-GR" sz="1800" b="0" kern="1200" baseline="0" dirty="0" smtClean="0">
                          <a:solidFill>
                            <a:schemeClr val="tx1"/>
                          </a:solidFill>
                          <a:latin typeface="Arial" pitchFamily="34" charset="0"/>
                          <a:ea typeface="+mn-ea"/>
                          <a:cs typeface="Arial" pitchFamily="34" charset="0"/>
                        </a:rPr>
                        <a:t> Φαινόλες ή τα ομόλογα ή τα </a:t>
                      </a:r>
                      <a:r>
                        <a:rPr kumimoji="0" lang="el-GR" sz="1800" b="0" kern="1200" baseline="0" err="1" smtClean="0">
                          <a:solidFill>
                            <a:schemeClr val="tx1"/>
                          </a:solidFill>
                          <a:latin typeface="Arial" pitchFamily="34" charset="0"/>
                          <a:ea typeface="+mn-ea"/>
                          <a:cs typeface="Arial" pitchFamily="34" charset="0"/>
                        </a:rPr>
                        <a:t>αλογονωμένα</a:t>
                      </a:r>
                      <a:r>
                        <a:rPr kumimoji="0" lang="el-GR" sz="1800" b="0" kern="1200" baseline="0" smtClean="0">
                          <a:solidFill>
                            <a:schemeClr val="tx1"/>
                          </a:solidFill>
                          <a:latin typeface="Arial" pitchFamily="34" charset="0"/>
                          <a:ea typeface="+mn-ea"/>
                          <a:cs typeface="Arial" pitchFamily="34" charset="0"/>
                        </a:rPr>
                        <a:t> παράγωγά </a:t>
                      </a:r>
                      <a:r>
                        <a:rPr kumimoji="0" lang="el-GR" sz="1800" b="0" kern="1200" baseline="0" dirty="0" smtClean="0">
                          <a:solidFill>
                            <a:schemeClr val="tx1"/>
                          </a:solidFill>
                          <a:latin typeface="Arial" pitchFamily="34" charset="0"/>
                          <a:ea typeface="+mn-ea"/>
                          <a:cs typeface="Arial" pitchFamily="34" charset="0"/>
                        </a:rPr>
                        <a:t>τους</a:t>
                      </a:r>
                      <a:endParaRPr lang="el-GR" b="0" dirty="0">
                        <a:latin typeface="Arial" pitchFamily="34" charset="0"/>
                        <a:cs typeface="Arial" pitchFamily="34" charset="0"/>
                      </a:endParaRPr>
                    </a:p>
                  </a:txBody>
                  <a:tcPr/>
                </a:tc>
                <a:tc>
                  <a:txBody>
                    <a:bodyPr/>
                    <a:lstStyle/>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Ερεθιστική δερματίτιδα εξ επαφής</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Επιπεφυκίτιδα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Τραχειοβρογχίτιδα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Οργανικό </a:t>
                      </a:r>
                      <a:r>
                        <a:rPr kumimoji="0" lang="el-GR" sz="1800" b="0" kern="1200" baseline="0" dirty="0" err="1" smtClean="0">
                          <a:solidFill>
                            <a:schemeClr val="tx1"/>
                          </a:solidFill>
                          <a:latin typeface="Arial" pitchFamily="34" charset="0"/>
                          <a:ea typeface="+mn-ea"/>
                          <a:cs typeface="Arial" pitchFamily="34" charset="0"/>
                        </a:rPr>
                        <a:t>ψυχοσύνδρομο</a:t>
                      </a:r>
                      <a:endParaRPr lang="el-GR" b="0" dirty="0">
                        <a:latin typeface="Arial" pitchFamily="34" charset="0"/>
                        <a:cs typeface="Arial" pitchFamily="34" charset="0"/>
                      </a:endParaRPr>
                    </a:p>
                  </a:txBody>
                  <a:tcPr/>
                </a:tc>
              </a:tr>
              <a:tr h="2175115">
                <a:tc>
                  <a:txBody>
                    <a:bodyPr/>
                    <a:lstStyle/>
                    <a:p>
                      <a:r>
                        <a:rPr lang="el-GR" b="0" dirty="0" smtClean="0">
                          <a:latin typeface="Arial" pitchFamily="34" charset="0"/>
                          <a:cs typeface="Arial" pitchFamily="34" charset="0"/>
                        </a:rPr>
                        <a:t>39)</a:t>
                      </a:r>
                      <a:r>
                        <a:rPr kumimoji="0" lang="el-GR" sz="1800" b="0" kern="1200" baseline="0" dirty="0" smtClean="0">
                          <a:solidFill>
                            <a:schemeClr val="tx1"/>
                          </a:solidFill>
                          <a:latin typeface="Arial" pitchFamily="34" charset="0"/>
                          <a:ea typeface="+mn-ea"/>
                          <a:cs typeface="Arial" pitchFamily="34" charset="0"/>
                        </a:rPr>
                        <a:t> </a:t>
                      </a:r>
                      <a:r>
                        <a:rPr kumimoji="0" lang="el-GR" sz="1800" b="0" kern="1200" baseline="0" dirty="0" err="1" smtClean="0">
                          <a:solidFill>
                            <a:schemeClr val="tx1"/>
                          </a:solidFill>
                          <a:latin typeface="Arial" pitchFamily="34" charset="0"/>
                          <a:ea typeface="+mn-ea"/>
                          <a:cs typeface="Arial" pitchFamily="34" charset="0"/>
                        </a:rPr>
                        <a:t>Ναφθόλες</a:t>
                      </a:r>
                      <a:r>
                        <a:rPr kumimoji="0" lang="el-GR" sz="1800" b="0" kern="1200" baseline="0" dirty="0" smtClean="0">
                          <a:solidFill>
                            <a:schemeClr val="tx1"/>
                          </a:solidFill>
                          <a:latin typeface="Arial" pitchFamily="34" charset="0"/>
                          <a:ea typeface="+mn-ea"/>
                          <a:cs typeface="Arial" pitchFamily="34" charset="0"/>
                        </a:rPr>
                        <a:t> ή τα ομόλογα ή </a:t>
                      </a:r>
                      <a:r>
                        <a:rPr kumimoji="0" lang="el-GR" sz="1800" b="0" kern="1200" baseline="0" smtClean="0">
                          <a:solidFill>
                            <a:schemeClr val="tx1"/>
                          </a:solidFill>
                          <a:latin typeface="Arial" pitchFamily="34" charset="0"/>
                          <a:ea typeface="+mn-ea"/>
                          <a:cs typeface="Arial" pitchFamily="34" charset="0"/>
                        </a:rPr>
                        <a:t>τα αλογονωμένα</a:t>
                      </a:r>
                      <a:r>
                        <a:rPr kumimoji="0" lang="el-GR" sz="1800" b="0" kern="1200" baseline="0" dirty="0" smtClean="0">
                          <a:solidFill>
                            <a:schemeClr val="tx1"/>
                          </a:solidFill>
                          <a:latin typeface="Arial" pitchFamily="34" charset="0"/>
                          <a:ea typeface="+mn-ea"/>
                          <a:cs typeface="Arial" pitchFamily="34" charset="0"/>
                        </a:rPr>
                        <a:t> </a:t>
                      </a:r>
                      <a:r>
                        <a:rPr kumimoji="0" lang="el-GR" sz="1800" b="0" kern="1200" baseline="0" smtClean="0">
                          <a:solidFill>
                            <a:schemeClr val="tx1"/>
                          </a:solidFill>
                          <a:latin typeface="Arial" pitchFamily="34" charset="0"/>
                          <a:ea typeface="+mn-ea"/>
                          <a:cs typeface="Arial" pitchFamily="34" charset="0"/>
                        </a:rPr>
                        <a:t>παράγωγά </a:t>
                      </a:r>
                      <a:r>
                        <a:rPr kumimoji="0" lang="el-GR" sz="1800" b="0" kern="1200" baseline="0" dirty="0" smtClean="0">
                          <a:solidFill>
                            <a:schemeClr val="tx1"/>
                          </a:solidFill>
                          <a:latin typeface="Arial" pitchFamily="34" charset="0"/>
                          <a:ea typeface="+mn-ea"/>
                          <a:cs typeface="Arial" pitchFamily="34" charset="0"/>
                        </a:rPr>
                        <a:t>τους</a:t>
                      </a:r>
                      <a:endParaRPr lang="el-GR" b="0" dirty="0">
                        <a:latin typeface="Arial" pitchFamily="34" charset="0"/>
                        <a:cs typeface="Arial" pitchFamily="34" charset="0"/>
                      </a:endParaRPr>
                    </a:p>
                  </a:txBody>
                  <a:tcPr/>
                </a:tc>
                <a:tc>
                  <a:txBody>
                    <a:bodyPr/>
                    <a:lstStyle/>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Ερεθιστική </a:t>
                      </a:r>
                      <a:r>
                        <a:rPr kumimoji="0" lang="el-GR" sz="1800" b="0" kern="1200" baseline="0" dirty="0" err="1" smtClean="0">
                          <a:solidFill>
                            <a:schemeClr val="tx1"/>
                          </a:solidFill>
                          <a:latin typeface="Arial" pitchFamily="34" charset="0"/>
                          <a:ea typeface="+mn-ea"/>
                          <a:cs typeface="Arial" pitchFamily="34" charset="0"/>
                        </a:rPr>
                        <a:t>δερματίδα</a:t>
                      </a:r>
                      <a:r>
                        <a:rPr kumimoji="0" lang="el-GR" sz="1800" b="0" kern="1200" baseline="0" dirty="0" smtClean="0">
                          <a:solidFill>
                            <a:schemeClr val="tx1"/>
                          </a:solidFill>
                          <a:latin typeface="Arial" pitchFamily="34" charset="0"/>
                          <a:ea typeface="+mn-ea"/>
                          <a:cs typeface="Arial" pitchFamily="34" charset="0"/>
                        </a:rPr>
                        <a:t> εξ επαφής</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Επιπεφυκίτιδα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Τραχειοβρογχίτιδα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Καταστολή του κεντρικού νευρικού συστήματος(νάρκωση)</a:t>
                      </a:r>
                    </a:p>
                    <a:p>
                      <a:pPr>
                        <a:buFont typeface="Arial" pitchFamily="34" charset="0"/>
                        <a:buChar char="•"/>
                      </a:pPr>
                      <a:r>
                        <a:rPr kumimoji="0" lang="el-GR" sz="1800" b="0" kern="1200" baseline="0" dirty="0" err="1" smtClean="0">
                          <a:solidFill>
                            <a:schemeClr val="tx1"/>
                          </a:solidFill>
                          <a:latin typeface="Arial" pitchFamily="34" charset="0"/>
                          <a:ea typeface="+mn-ea"/>
                          <a:cs typeface="Arial" pitchFamily="34" charset="0"/>
                        </a:rPr>
                        <a:t>Χλωρακμή</a:t>
                      </a:r>
                      <a:endParaRPr kumimoji="0" lang="el-GR" sz="1800" b="0" kern="1200" baseline="0" dirty="0" smtClean="0">
                        <a:solidFill>
                          <a:schemeClr val="tx1"/>
                        </a:solidFill>
                        <a:latin typeface="Arial" pitchFamily="34" charset="0"/>
                        <a:ea typeface="+mn-ea"/>
                        <a:cs typeface="Arial" pitchFamily="34" charset="0"/>
                      </a:endParaRP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Τοξική ηπατοπάθεια</a:t>
                      </a:r>
                      <a:endParaRPr lang="el-GR" b="0" dirty="0">
                        <a:latin typeface="Arial" pitchFamily="34" charset="0"/>
                        <a:cs typeface="Arial" pitchFamily="34" charset="0"/>
                      </a:endParaRPr>
                    </a:p>
                  </a:txBody>
                  <a:tcPr/>
                </a:tc>
              </a:tr>
              <a:tr h="2175115">
                <a:tc>
                  <a:txBody>
                    <a:bodyPr/>
                    <a:lstStyle/>
                    <a:p>
                      <a:r>
                        <a:rPr lang="el-GR" b="0" dirty="0" smtClean="0">
                          <a:latin typeface="Arial" pitchFamily="34" charset="0"/>
                          <a:cs typeface="Arial" pitchFamily="34" charset="0"/>
                        </a:rPr>
                        <a:t>40)</a:t>
                      </a:r>
                      <a:r>
                        <a:rPr kumimoji="0" lang="el-GR" sz="1800" b="0" kern="1200" baseline="0" dirty="0" smtClean="0">
                          <a:solidFill>
                            <a:schemeClr val="tx1"/>
                          </a:solidFill>
                          <a:latin typeface="Arial" pitchFamily="34" charset="0"/>
                          <a:ea typeface="+mn-ea"/>
                          <a:cs typeface="Arial" pitchFamily="34" charset="0"/>
                        </a:rPr>
                        <a:t> </a:t>
                      </a:r>
                      <a:r>
                        <a:rPr kumimoji="0" lang="el-GR" sz="1800" b="0" kern="1200" baseline="0" dirty="0" err="1" smtClean="0">
                          <a:solidFill>
                            <a:schemeClr val="tx1"/>
                          </a:solidFill>
                          <a:latin typeface="Arial" pitchFamily="34" charset="0"/>
                          <a:ea typeface="+mn-ea"/>
                          <a:cs typeface="Arial" pitchFamily="34" charset="0"/>
                        </a:rPr>
                        <a:t>Αλογονωμένα</a:t>
                      </a:r>
                      <a:r>
                        <a:rPr kumimoji="0" lang="el-GR" sz="1800" b="0" kern="1200" baseline="0" dirty="0" smtClean="0">
                          <a:solidFill>
                            <a:schemeClr val="tx1"/>
                          </a:solidFill>
                          <a:latin typeface="Arial" pitchFamily="34" charset="0"/>
                          <a:ea typeface="+mn-ea"/>
                          <a:cs typeface="Arial" pitchFamily="34" charset="0"/>
                        </a:rPr>
                        <a:t> παράγωγα των </a:t>
                      </a:r>
                      <a:r>
                        <a:rPr kumimoji="0" lang="el-GR" sz="1800" b="0" kern="1200" baseline="0" dirty="0" err="1" smtClean="0">
                          <a:solidFill>
                            <a:schemeClr val="tx1"/>
                          </a:solidFill>
                          <a:latin typeface="Arial" pitchFamily="34" charset="0"/>
                          <a:ea typeface="+mn-ea"/>
                          <a:cs typeface="Arial" pitchFamily="34" charset="0"/>
                        </a:rPr>
                        <a:t>αλκυλαρυσουλφιδίων</a:t>
                      </a:r>
                      <a:endParaRPr kumimoji="0" lang="el-GR" sz="1800" b="0" kern="1200" baseline="0" dirty="0" smtClean="0">
                        <a:solidFill>
                          <a:schemeClr val="tx1"/>
                        </a:solidFill>
                        <a:latin typeface="Arial" pitchFamily="34" charset="0"/>
                        <a:ea typeface="+mn-ea"/>
                        <a:cs typeface="Arial" pitchFamily="34" charset="0"/>
                      </a:endParaRPr>
                    </a:p>
                    <a:p>
                      <a:endParaRPr kumimoji="0" lang="el-GR" sz="1800" b="0" kern="1200" baseline="0" dirty="0" smtClean="0">
                        <a:solidFill>
                          <a:schemeClr val="tx1"/>
                        </a:solidFill>
                        <a:latin typeface="Arial" pitchFamily="34" charset="0"/>
                        <a:ea typeface="+mn-ea"/>
                        <a:cs typeface="Arial" pitchFamily="34" charset="0"/>
                      </a:endParaRPr>
                    </a:p>
                  </a:txBody>
                  <a:tcPr/>
                </a:tc>
                <a:tc>
                  <a:txBody>
                    <a:bodyPr/>
                    <a:lstStyle/>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Επιπεφυκίτιδα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Ερεθιστική δερματίτιδα εξ επαφής</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Αλλεργική δερματίτιδα εξ επαφής</a:t>
                      </a:r>
                      <a:endParaRPr lang="el-GR" b="0" dirty="0">
                        <a:latin typeface="Arial" pitchFamily="34" charset="0"/>
                        <a:cs typeface="Arial" pitchFamily="34" charset="0"/>
                      </a:endParaRPr>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0" y="908721"/>
          <a:ext cx="9144000" cy="5329797"/>
        </p:xfrm>
        <a:graphic>
          <a:graphicData uri="http://schemas.openxmlformats.org/drawingml/2006/table">
            <a:tbl>
              <a:tblPr firstRow="1" bandRow="1">
                <a:tableStyleId>{8799B23B-EC83-4686-B30A-512413B5E67A}</a:tableStyleId>
              </a:tblPr>
              <a:tblGrid>
                <a:gridCol w="4572000"/>
                <a:gridCol w="4572000"/>
              </a:tblGrid>
              <a:tr h="1551047">
                <a:tc>
                  <a:txBody>
                    <a:bodyPr/>
                    <a:lstStyle/>
                    <a:p>
                      <a:r>
                        <a:rPr lang="el-GR" b="0" dirty="0" smtClean="0">
                          <a:latin typeface="Arial" pitchFamily="34" charset="0"/>
                          <a:cs typeface="Arial" pitchFamily="34" charset="0"/>
                        </a:rPr>
                        <a:t>41)</a:t>
                      </a:r>
                      <a:r>
                        <a:rPr kumimoji="0" lang="el-GR" sz="1800" b="0" kern="1200" baseline="0" dirty="0" smtClean="0">
                          <a:solidFill>
                            <a:schemeClr val="tx1"/>
                          </a:solidFill>
                          <a:latin typeface="Arial" pitchFamily="34" charset="0"/>
                          <a:ea typeface="+mn-ea"/>
                          <a:cs typeface="Arial" pitchFamily="34" charset="0"/>
                        </a:rPr>
                        <a:t> </a:t>
                      </a:r>
                      <a:r>
                        <a:rPr kumimoji="0" lang="el-GR" sz="1800" b="0" kern="1200" baseline="0" dirty="0" err="1" smtClean="0">
                          <a:solidFill>
                            <a:schemeClr val="tx1"/>
                          </a:solidFill>
                          <a:latin typeface="Arial" pitchFamily="34" charset="0"/>
                          <a:ea typeface="+mn-ea"/>
                          <a:cs typeface="Arial" pitchFamily="34" charset="0"/>
                        </a:rPr>
                        <a:t>Αλειφατικές</a:t>
                      </a:r>
                      <a:r>
                        <a:rPr kumimoji="0" lang="el-GR" sz="1800" b="0" kern="1200" baseline="0" dirty="0" smtClean="0">
                          <a:solidFill>
                            <a:schemeClr val="tx1"/>
                          </a:solidFill>
                          <a:latin typeface="Arial" pitchFamily="34" charset="0"/>
                          <a:ea typeface="+mn-ea"/>
                          <a:cs typeface="Arial" pitchFamily="34" charset="0"/>
                        </a:rPr>
                        <a:t> </a:t>
                      </a:r>
                      <a:r>
                        <a:rPr kumimoji="0" lang="el-GR" sz="1800" b="0" kern="1200" baseline="0" dirty="0" err="1" smtClean="0">
                          <a:solidFill>
                            <a:schemeClr val="tx1"/>
                          </a:solidFill>
                          <a:latin typeface="Arial" pitchFamily="34" charset="0"/>
                          <a:ea typeface="+mn-ea"/>
                          <a:cs typeface="Arial" pitchFamily="34" charset="0"/>
                        </a:rPr>
                        <a:t>αμίνες</a:t>
                      </a:r>
                      <a:r>
                        <a:rPr kumimoji="0" lang="el-GR" sz="1800" b="0" kern="1200" baseline="0" dirty="0" smtClean="0">
                          <a:solidFill>
                            <a:schemeClr val="tx1"/>
                          </a:solidFill>
                          <a:latin typeface="Arial" pitchFamily="34" charset="0"/>
                          <a:ea typeface="+mn-ea"/>
                          <a:cs typeface="Arial" pitchFamily="34" charset="0"/>
                        </a:rPr>
                        <a:t> και τα </a:t>
                      </a:r>
                      <a:r>
                        <a:rPr kumimoji="0" lang="el-GR" sz="1800" b="0" kern="1200" baseline="0" dirty="0" err="1" smtClean="0">
                          <a:solidFill>
                            <a:schemeClr val="tx1"/>
                          </a:solidFill>
                          <a:latin typeface="Arial" pitchFamily="34" charset="0"/>
                          <a:ea typeface="+mn-ea"/>
                          <a:cs typeface="Arial" pitchFamily="34" charset="0"/>
                        </a:rPr>
                        <a:t>αλογονωμένα</a:t>
                      </a:r>
                      <a:r>
                        <a:rPr kumimoji="0" lang="el-GR" sz="1800" b="0" kern="1200" baseline="0" dirty="0" smtClean="0">
                          <a:solidFill>
                            <a:schemeClr val="tx1"/>
                          </a:solidFill>
                          <a:latin typeface="Arial" pitchFamily="34" charset="0"/>
                          <a:ea typeface="+mn-ea"/>
                          <a:cs typeface="Arial" pitchFamily="34" charset="0"/>
                        </a:rPr>
                        <a:t> παράγωγά τους</a:t>
                      </a:r>
                      <a:endParaRPr lang="el-GR" b="0" dirty="0">
                        <a:latin typeface="Arial" pitchFamily="34" charset="0"/>
                        <a:cs typeface="Arial" pitchFamily="34" charset="0"/>
                      </a:endParaRPr>
                    </a:p>
                  </a:txBody>
                  <a:tcPr/>
                </a:tc>
                <a:tc>
                  <a:txBody>
                    <a:bodyPr/>
                    <a:lstStyle/>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Αλλεργική δερματίτιδα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Αλλεργικό άσθμα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Αλλεργική επιπεφυκίτιδα και ρινίτιδα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Οίδημα κερατοειδούς</a:t>
                      </a:r>
                      <a:endParaRPr lang="el-GR" b="0" dirty="0">
                        <a:latin typeface="Arial" pitchFamily="34" charset="0"/>
                        <a:cs typeface="Arial" pitchFamily="34" charset="0"/>
                      </a:endParaRPr>
                    </a:p>
                  </a:txBody>
                  <a:tcPr/>
                </a:tc>
              </a:tr>
              <a:tr h="1767070">
                <a:tc>
                  <a:txBody>
                    <a:bodyPr/>
                    <a:lstStyle/>
                    <a:p>
                      <a:r>
                        <a:rPr lang="el-GR" b="0" dirty="0" smtClean="0">
                          <a:latin typeface="Arial" pitchFamily="34" charset="0"/>
                          <a:cs typeface="Arial" pitchFamily="34" charset="0"/>
                        </a:rPr>
                        <a:t>42)</a:t>
                      </a:r>
                      <a:r>
                        <a:rPr kumimoji="0" lang="el-GR" sz="1800" b="0" kern="1200" baseline="0" dirty="0" smtClean="0">
                          <a:solidFill>
                            <a:schemeClr val="tx1"/>
                          </a:solidFill>
                          <a:latin typeface="Arial" pitchFamily="34" charset="0"/>
                          <a:ea typeface="+mn-ea"/>
                          <a:cs typeface="Arial" pitchFamily="34" charset="0"/>
                        </a:rPr>
                        <a:t> </a:t>
                      </a:r>
                      <a:r>
                        <a:rPr kumimoji="0" lang="el-GR" sz="1800" b="0" kern="1200" baseline="0" dirty="0" err="1" smtClean="0">
                          <a:solidFill>
                            <a:schemeClr val="tx1"/>
                          </a:solidFill>
                          <a:latin typeface="Arial" pitchFamily="34" charset="0"/>
                          <a:ea typeface="+mn-ea"/>
                          <a:cs typeface="Arial" pitchFamily="34" charset="0"/>
                        </a:rPr>
                        <a:t>Νιτροπαράγωγα</a:t>
                      </a:r>
                      <a:r>
                        <a:rPr kumimoji="0" lang="el-GR" sz="1800" b="0" kern="1200" baseline="0" dirty="0" smtClean="0">
                          <a:solidFill>
                            <a:schemeClr val="tx1"/>
                          </a:solidFill>
                          <a:latin typeface="Arial" pitchFamily="34" charset="0"/>
                          <a:ea typeface="+mn-ea"/>
                          <a:cs typeface="Arial" pitchFamily="34" charset="0"/>
                        </a:rPr>
                        <a:t> αρωματικών υδρογονανθράκων</a:t>
                      </a:r>
                      <a:endParaRPr lang="el-GR" b="0" dirty="0">
                        <a:latin typeface="Arial" pitchFamily="34" charset="0"/>
                        <a:cs typeface="Arial" pitchFamily="34" charset="0"/>
                      </a:endParaRPr>
                    </a:p>
                  </a:txBody>
                  <a:tcPr/>
                </a:tc>
                <a:tc>
                  <a:txBody>
                    <a:bodyPr/>
                    <a:lstStyle/>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Ερεθιστική δερματίτιδα, επιπεφυκίτιδα</a:t>
                      </a:r>
                    </a:p>
                    <a:p>
                      <a:pPr>
                        <a:buFont typeface="Arial" pitchFamily="34" charset="0"/>
                        <a:buNone/>
                      </a:pPr>
                      <a:r>
                        <a:rPr kumimoji="0" lang="el-GR" sz="1800" b="0" kern="1200" baseline="0" dirty="0" smtClean="0">
                          <a:solidFill>
                            <a:schemeClr val="tx1"/>
                          </a:solidFill>
                          <a:latin typeface="Arial" pitchFamily="34" charset="0"/>
                          <a:ea typeface="+mn-ea"/>
                          <a:cs typeface="Arial" pitchFamily="34" charset="0"/>
                        </a:rPr>
                        <a:t>και τραχειοβρογχίτιδα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Αλλεργική δερματίτιδα εξ επαφής</a:t>
                      </a:r>
                    </a:p>
                    <a:p>
                      <a:pPr>
                        <a:buFont typeface="Arial" pitchFamily="34" charset="0"/>
                        <a:buChar char="•"/>
                      </a:pPr>
                      <a:r>
                        <a:rPr kumimoji="0" lang="el-GR" sz="1800" b="0" kern="1200" baseline="0" dirty="0" err="1" smtClean="0">
                          <a:solidFill>
                            <a:schemeClr val="tx1"/>
                          </a:solidFill>
                          <a:latin typeface="Arial" pitchFamily="34" charset="0"/>
                          <a:ea typeface="+mn-ea"/>
                          <a:cs typeface="Arial" pitchFamily="34" charset="0"/>
                        </a:rPr>
                        <a:t>Μεθαιμοσφαιριναιμία</a:t>
                      </a:r>
                      <a:endParaRPr kumimoji="0" lang="el-GR" sz="1800" b="0" kern="1200" baseline="0" dirty="0" smtClean="0">
                        <a:solidFill>
                          <a:schemeClr val="tx1"/>
                        </a:solidFill>
                        <a:latin typeface="Arial" pitchFamily="34" charset="0"/>
                        <a:ea typeface="+mn-ea"/>
                        <a:cs typeface="Arial" pitchFamily="34" charset="0"/>
                      </a:endParaRP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Αιμολυτική αναιμία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Οξεία ηπατοπάθεια</a:t>
                      </a:r>
                    </a:p>
                    <a:p>
                      <a:pPr>
                        <a:buFont typeface="Arial" pitchFamily="34" charset="0"/>
                        <a:buChar char="•"/>
                      </a:pPr>
                      <a:r>
                        <a:rPr kumimoji="0" lang="el-GR" sz="1800" b="0" kern="1200" baseline="0" dirty="0" err="1" smtClean="0">
                          <a:solidFill>
                            <a:schemeClr val="tx1"/>
                          </a:solidFill>
                          <a:latin typeface="Arial" pitchFamily="34" charset="0"/>
                          <a:ea typeface="+mn-ea"/>
                          <a:cs typeface="Arial" pitchFamily="34" charset="0"/>
                        </a:rPr>
                        <a:t>Απλαστική</a:t>
                      </a:r>
                      <a:r>
                        <a:rPr kumimoji="0" lang="el-GR" sz="1800" b="0" kern="1200" baseline="0" dirty="0" smtClean="0">
                          <a:solidFill>
                            <a:schemeClr val="tx1"/>
                          </a:solidFill>
                          <a:latin typeface="Arial" pitchFamily="34" charset="0"/>
                          <a:ea typeface="+mn-ea"/>
                          <a:cs typeface="Arial" pitchFamily="34" charset="0"/>
                        </a:rPr>
                        <a:t> αναιμία</a:t>
                      </a:r>
                      <a:endParaRPr lang="el-GR" b="0" dirty="0">
                        <a:latin typeface="Arial" pitchFamily="34" charset="0"/>
                        <a:cs typeface="Arial" pitchFamily="34" charset="0"/>
                      </a:endParaRPr>
                    </a:p>
                  </a:txBody>
                  <a:tcPr/>
                </a:tc>
              </a:tr>
              <a:tr h="1767070">
                <a:tc>
                  <a:txBody>
                    <a:bodyPr/>
                    <a:lstStyle/>
                    <a:p>
                      <a:r>
                        <a:rPr lang="el-GR" b="0" dirty="0" smtClean="0">
                          <a:latin typeface="Arial" pitchFamily="34" charset="0"/>
                          <a:cs typeface="Arial" pitchFamily="34" charset="0"/>
                        </a:rPr>
                        <a:t>43)</a:t>
                      </a:r>
                      <a:r>
                        <a:rPr kumimoji="0" lang="el-GR" sz="1800" b="0" kern="1200" baseline="0" dirty="0" smtClean="0">
                          <a:solidFill>
                            <a:schemeClr val="tx1"/>
                          </a:solidFill>
                          <a:latin typeface="Arial" pitchFamily="34" charset="0"/>
                          <a:ea typeface="+mn-ea"/>
                          <a:cs typeface="Arial" pitchFamily="34" charset="0"/>
                        </a:rPr>
                        <a:t> </a:t>
                      </a:r>
                      <a:r>
                        <a:rPr kumimoji="0" lang="el-GR" sz="1800" b="0" kern="1200" baseline="0" dirty="0" err="1" smtClean="0">
                          <a:solidFill>
                            <a:schemeClr val="tx1"/>
                          </a:solidFill>
                          <a:latin typeface="Arial" pitchFamily="34" charset="0"/>
                          <a:ea typeface="+mn-ea"/>
                          <a:cs typeface="Arial" pitchFamily="34" charset="0"/>
                        </a:rPr>
                        <a:t>Νιτροπαράγωγα</a:t>
                      </a:r>
                      <a:r>
                        <a:rPr kumimoji="0" lang="el-GR" sz="1800" b="0" kern="1200" baseline="0" dirty="0" smtClean="0">
                          <a:solidFill>
                            <a:schemeClr val="tx1"/>
                          </a:solidFill>
                          <a:latin typeface="Arial" pitchFamily="34" charset="0"/>
                          <a:ea typeface="+mn-ea"/>
                          <a:cs typeface="Arial" pitchFamily="34" charset="0"/>
                        </a:rPr>
                        <a:t> φαινολών ή των ομολόγων τους</a:t>
                      </a:r>
                      <a:endParaRPr lang="el-GR" b="0" dirty="0">
                        <a:latin typeface="Arial" pitchFamily="34" charset="0"/>
                        <a:cs typeface="Arial" pitchFamily="34" charset="0"/>
                      </a:endParaRPr>
                    </a:p>
                  </a:txBody>
                  <a:tcPr/>
                </a:tc>
                <a:tc>
                  <a:txBody>
                    <a:bodyPr/>
                    <a:lstStyle/>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Ερεθιστική δερματίτιδα εξ επαφής</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Επιπεφυκίτιδα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Τραχειοβρογχίτιδα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Υπερθερμία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Γαστρεντερίτιδα</a:t>
                      </a:r>
                      <a:endParaRPr lang="el-GR" b="0" dirty="0">
                        <a:latin typeface="Arial" pitchFamily="34" charset="0"/>
                        <a:cs typeface="Arial" pitchFamily="34" charset="0"/>
                      </a:endParaRPr>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a:latin typeface="Arial Black" pitchFamily="34" charset="0"/>
              </a:rPr>
              <a:t>Επαγγελματικά Νοσήματα</a:t>
            </a:r>
            <a:endParaRPr lang="el-GR" dirty="0">
              <a:latin typeface="Arial Black" pitchFamily="34" charset="0"/>
            </a:endParaRPr>
          </a:p>
        </p:txBody>
      </p:sp>
      <p:sp>
        <p:nvSpPr>
          <p:cNvPr id="3" name="2 - Θέση περιεχομένου"/>
          <p:cNvSpPr>
            <a:spLocks noGrp="1"/>
          </p:cNvSpPr>
          <p:nvPr>
            <p:ph idx="1"/>
          </p:nvPr>
        </p:nvSpPr>
        <p:spPr/>
        <p:txBody>
          <a:bodyPr>
            <a:normAutofit/>
          </a:bodyPr>
          <a:lstStyle/>
          <a:p>
            <a:r>
              <a:rPr lang="el-GR" sz="2800" dirty="0">
                <a:latin typeface="Arial" pitchFamily="34" charset="0"/>
                <a:cs typeface="Arial" pitchFamily="34" charset="0"/>
              </a:rPr>
              <a:t>Παρουσίαση των κυριότερων επαγγελματικών νόσων , όπως αναφέρονται στην εθνική </a:t>
            </a:r>
            <a:r>
              <a:rPr lang="el-GR" sz="2800" dirty="0" smtClean="0">
                <a:latin typeface="Arial" pitchFamily="34" charset="0"/>
                <a:cs typeface="Arial" pitchFamily="34" charset="0"/>
              </a:rPr>
              <a:t>νομοθεσία (Επιτροπής </a:t>
            </a:r>
            <a:r>
              <a:rPr lang="el-GR" sz="2800" dirty="0">
                <a:latin typeface="Arial" pitchFamily="34" charset="0"/>
                <a:cs typeface="Arial" pitchFamily="34" charset="0"/>
              </a:rPr>
              <a:t>2003/670/ΕΚ της 19.9.2003</a:t>
            </a:r>
            <a:r>
              <a:rPr lang="el-GR" sz="2800" dirty="0" smtClean="0">
                <a:latin typeface="Arial" pitchFamily="34" charset="0"/>
                <a:cs typeface="Arial" pitchFamily="34" charset="0"/>
              </a:rPr>
              <a:t>), </a:t>
            </a:r>
            <a:r>
              <a:rPr lang="el-GR" dirty="0" smtClean="0">
                <a:latin typeface="Arial" pitchFamily="34" charset="0"/>
                <a:cs typeface="Arial" pitchFamily="34" charset="0"/>
              </a:rPr>
              <a:t>(τ</a:t>
            </a:r>
            <a:r>
              <a:rPr lang="el-GR" sz="2800" dirty="0" smtClean="0">
                <a:latin typeface="Arial" pitchFamily="34" charset="0"/>
                <a:cs typeface="Arial" pitchFamily="34" charset="0"/>
              </a:rPr>
              <a:t>ου </a:t>
            </a:r>
            <a:r>
              <a:rPr lang="el-GR" dirty="0" err="1" smtClean="0">
                <a:latin typeface="Arial" pitchFamily="34" charset="0"/>
                <a:cs typeface="Arial" pitchFamily="34" charset="0"/>
              </a:rPr>
              <a:t>π.δ</a:t>
            </a:r>
            <a:r>
              <a:rPr lang="el-GR" dirty="0" smtClean="0">
                <a:latin typeface="Arial" pitchFamily="34" charset="0"/>
                <a:cs typeface="Arial" pitchFamily="34" charset="0"/>
              </a:rPr>
              <a:t>. 41/2012 - σε συμμόρφωση με τη σύσταση της) ασθένειες που προκαλούνται </a:t>
            </a:r>
            <a:r>
              <a:rPr lang="el-GR" sz="2800" dirty="0">
                <a:latin typeface="Arial" pitchFamily="34" charset="0"/>
                <a:cs typeface="Arial" pitchFamily="34" charset="0"/>
              </a:rPr>
              <a:t>από χημικούς παράγοντες.</a:t>
            </a:r>
            <a:r>
              <a:rPr lang="el-GR" sz="2800" b="1" dirty="0">
                <a:latin typeface="Arial" pitchFamily="34" charset="0"/>
                <a:cs typeface="Arial" pitchFamily="34" charset="0"/>
              </a:rPr>
              <a:t> </a:t>
            </a:r>
            <a:endParaRPr lang="el-GR" sz="2800"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1" y="332657"/>
          <a:ext cx="9144000" cy="6525342"/>
        </p:xfrm>
        <a:graphic>
          <a:graphicData uri="http://schemas.openxmlformats.org/drawingml/2006/table">
            <a:tbl>
              <a:tblPr firstRow="1" bandRow="1">
                <a:tableStyleId>{8799B23B-EC83-4686-B30A-512413B5E67A}</a:tableStyleId>
              </a:tblPr>
              <a:tblGrid>
                <a:gridCol w="4572000"/>
                <a:gridCol w="4572000"/>
              </a:tblGrid>
              <a:tr h="2175114">
                <a:tc>
                  <a:txBody>
                    <a:bodyPr/>
                    <a:lstStyle/>
                    <a:p>
                      <a:r>
                        <a:rPr kumimoji="0" lang="el-GR" sz="1800" b="0" kern="1200" baseline="0" dirty="0" smtClean="0">
                          <a:solidFill>
                            <a:schemeClr val="tx1"/>
                          </a:solidFill>
                          <a:latin typeface="Arial" pitchFamily="34" charset="0"/>
                          <a:ea typeface="+mn-ea"/>
                          <a:cs typeface="Arial" pitchFamily="34" charset="0"/>
                        </a:rPr>
                        <a:t>44)Αντιμόνιο και τα παράγωγά του</a:t>
                      </a:r>
                      <a:endParaRPr lang="el-GR" b="0" dirty="0">
                        <a:latin typeface="Arial" pitchFamily="34" charset="0"/>
                        <a:cs typeface="Arial" pitchFamily="34" charset="0"/>
                      </a:endParaRPr>
                    </a:p>
                  </a:txBody>
                  <a:tcPr/>
                </a:tc>
                <a:tc>
                  <a:txBody>
                    <a:bodyPr/>
                    <a:lstStyle/>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Ερεθιστική δερματίτιδα εξ επαφής</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Επιπεφυκίτιδα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Τραχειοβρογχίτιδα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Πνευμονοκονίαση μη </a:t>
                      </a:r>
                      <a:r>
                        <a:rPr kumimoji="0" lang="el-GR" sz="1800" b="0" kern="1200" baseline="0" dirty="0" err="1" smtClean="0">
                          <a:solidFill>
                            <a:schemeClr val="tx1"/>
                          </a:solidFill>
                          <a:latin typeface="Arial" pitchFamily="34" charset="0"/>
                          <a:ea typeface="+mn-ea"/>
                          <a:cs typeface="Arial" pitchFamily="34" charset="0"/>
                        </a:rPr>
                        <a:t>ινοδογόνος</a:t>
                      </a:r>
                      <a:endParaRPr kumimoji="0" lang="el-GR" sz="1800" b="0" kern="1200" baseline="0" dirty="0" smtClean="0">
                        <a:solidFill>
                          <a:schemeClr val="tx1"/>
                        </a:solidFill>
                        <a:latin typeface="Arial" pitchFamily="34" charset="0"/>
                        <a:ea typeface="+mn-ea"/>
                        <a:cs typeface="Arial" pitchFamily="34" charset="0"/>
                      </a:endParaRP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Αιμολυτική αναιμία</a:t>
                      </a:r>
                      <a:endParaRPr lang="el-GR" b="0" dirty="0">
                        <a:latin typeface="Arial" pitchFamily="34" charset="0"/>
                        <a:cs typeface="Arial" pitchFamily="34" charset="0"/>
                      </a:endParaRPr>
                    </a:p>
                  </a:txBody>
                  <a:tcPr/>
                </a:tc>
              </a:tr>
              <a:tr h="2175114">
                <a:tc>
                  <a:txBody>
                    <a:bodyPr/>
                    <a:lstStyle/>
                    <a:p>
                      <a:r>
                        <a:rPr kumimoji="0" lang="el-GR" sz="1800" b="0" kern="1200" baseline="0" dirty="0" smtClean="0">
                          <a:solidFill>
                            <a:schemeClr val="tx1"/>
                          </a:solidFill>
                          <a:latin typeface="Arial" pitchFamily="34" charset="0"/>
                          <a:ea typeface="+mn-ea"/>
                          <a:cs typeface="Arial" pitchFamily="34" charset="0"/>
                        </a:rPr>
                        <a:t>45)Εστέρες του νιτρικού οξέος</a:t>
                      </a:r>
                      <a:endParaRPr lang="el-GR" b="0" dirty="0">
                        <a:latin typeface="Arial" pitchFamily="34" charset="0"/>
                        <a:cs typeface="Arial" pitchFamily="34" charset="0"/>
                      </a:endParaRPr>
                    </a:p>
                  </a:txBody>
                  <a:tcPr/>
                </a:tc>
                <a:tc>
                  <a:txBody>
                    <a:bodyPr/>
                    <a:lstStyle/>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Κεφαλαλγία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Στηθάγχη</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Αλλεργική δερματίτιδα εξ επαφής</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Εξελκώσεις ονυχοφόρων φαλαγγών</a:t>
                      </a:r>
                      <a:endParaRPr lang="el-GR" b="0" dirty="0">
                        <a:latin typeface="Arial" pitchFamily="34" charset="0"/>
                        <a:cs typeface="Arial" pitchFamily="34" charset="0"/>
                      </a:endParaRPr>
                    </a:p>
                  </a:txBody>
                  <a:tcPr/>
                </a:tc>
              </a:tr>
              <a:tr h="2175114">
                <a:tc>
                  <a:txBody>
                    <a:bodyPr/>
                    <a:lstStyle/>
                    <a:p>
                      <a:r>
                        <a:rPr kumimoji="0" lang="el-GR" sz="1800" b="0" kern="1200" baseline="0" dirty="0" smtClean="0">
                          <a:solidFill>
                            <a:schemeClr val="tx1"/>
                          </a:solidFill>
                          <a:latin typeface="Arial" pitchFamily="34" charset="0"/>
                          <a:ea typeface="+mn-ea"/>
                          <a:cs typeface="Arial" pitchFamily="34" charset="0"/>
                        </a:rPr>
                        <a:t>46)Υδροθειικό οξύ</a:t>
                      </a:r>
                      <a:endParaRPr lang="el-GR" b="0" dirty="0">
                        <a:latin typeface="Arial" pitchFamily="34" charset="0"/>
                        <a:cs typeface="Arial" pitchFamily="34" charset="0"/>
                      </a:endParaRPr>
                    </a:p>
                  </a:txBody>
                  <a:tcPr/>
                </a:tc>
                <a:tc>
                  <a:txBody>
                    <a:bodyPr/>
                    <a:lstStyle/>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Επιπεφυκίτιδα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Τραχειοβρογχίτιδα</a:t>
                      </a:r>
                    </a:p>
                    <a:p>
                      <a:pPr>
                        <a:buFont typeface="Arial" pitchFamily="34" charset="0"/>
                        <a:buChar char="•"/>
                      </a:pPr>
                      <a:r>
                        <a:rPr kumimoji="0" lang="el-GR" sz="1800" b="0" kern="1200" baseline="0" dirty="0" err="1" smtClean="0">
                          <a:solidFill>
                            <a:schemeClr val="tx1"/>
                          </a:solidFill>
                          <a:latin typeface="Arial" pitchFamily="34" charset="0"/>
                          <a:ea typeface="+mn-ea"/>
                          <a:cs typeface="Arial" pitchFamily="34" charset="0"/>
                        </a:rPr>
                        <a:t>Νευρογενές</a:t>
                      </a:r>
                      <a:r>
                        <a:rPr kumimoji="0" lang="el-GR" sz="1800" b="0" kern="1200" baseline="0" dirty="0" smtClean="0">
                          <a:solidFill>
                            <a:schemeClr val="tx1"/>
                          </a:solidFill>
                          <a:latin typeface="Arial" pitchFamily="34" charset="0"/>
                          <a:ea typeface="+mn-ea"/>
                          <a:cs typeface="Arial" pitchFamily="34" charset="0"/>
                        </a:rPr>
                        <a:t> σύνδρομο με αμνησία</a:t>
                      </a:r>
                      <a:endParaRPr lang="el-GR" b="0" dirty="0">
                        <a:latin typeface="Arial" pitchFamily="34" charset="0"/>
                        <a:cs typeface="Arial" pitchFamily="34" charset="0"/>
                      </a:endParaRPr>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0" y="980728"/>
          <a:ext cx="9144000" cy="5445223"/>
        </p:xfrm>
        <a:graphic>
          <a:graphicData uri="http://schemas.openxmlformats.org/drawingml/2006/table">
            <a:tbl>
              <a:tblPr firstRow="1" bandRow="1">
                <a:tableStyleId>{8799B23B-EC83-4686-B30A-512413B5E67A}</a:tableStyleId>
              </a:tblPr>
              <a:tblGrid>
                <a:gridCol w="4572000"/>
                <a:gridCol w="4572000"/>
              </a:tblGrid>
              <a:tr h="2286000">
                <a:tc>
                  <a:txBody>
                    <a:bodyPr/>
                    <a:lstStyle/>
                    <a:p>
                      <a:r>
                        <a:rPr kumimoji="0" lang="el-GR" sz="1800" b="0" kern="1200" baseline="0" dirty="0" smtClean="0">
                          <a:solidFill>
                            <a:schemeClr val="tx1"/>
                          </a:solidFill>
                          <a:latin typeface="Arial" pitchFamily="34" charset="0"/>
                          <a:ea typeface="+mn-ea"/>
                          <a:cs typeface="Arial" pitchFamily="34" charset="0"/>
                        </a:rPr>
                        <a:t>47)Εγκεφαλοπάθειες από οργανικούς διαλύτες</a:t>
                      </a:r>
                    </a:p>
                    <a:p>
                      <a:r>
                        <a:rPr kumimoji="0" lang="el-GR" sz="1800" b="0" kern="1200" baseline="0" dirty="0" smtClean="0">
                          <a:solidFill>
                            <a:schemeClr val="tx1"/>
                          </a:solidFill>
                          <a:latin typeface="Arial" pitchFamily="34" charset="0"/>
                          <a:ea typeface="+mn-ea"/>
                          <a:cs typeface="Arial" pitchFamily="34" charset="0"/>
                        </a:rPr>
                        <a:t>που δεν καταγράφονται σε άλλες θέσεις</a:t>
                      </a:r>
                      <a:endParaRPr lang="el-GR" b="0" dirty="0">
                        <a:latin typeface="Arial" pitchFamily="34" charset="0"/>
                        <a:cs typeface="Arial" pitchFamily="34" charset="0"/>
                      </a:endParaRPr>
                    </a:p>
                  </a:txBody>
                  <a:tcPr/>
                </a:tc>
                <a:tc>
                  <a:txBody>
                    <a:bodyPr/>
                    <a:lstStyle/>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Ο κατάλογος των οργανικών διαλυτών που προκαλούν εγκεφαλοπάθειες δεν είναι περιοριστικός</a:t>
                      </a:r>
                      <a:endParaRPr lang="el-GR" b="0" dirty="0">
                        <a:latin typeface="Arial" pitchFamily="34" charset="0"/>
                        <a:cs typeface="Arial" pitchFamily="34" charset="0"/>
                      </a:endParaRPr>
                    </a:p>
                  </a:txBody>
                  <a:tcPr/>
                </a:tc>
              </a:tr>
              <a:tr h="2286000">
                <a:tc>
                  <a:txBody>
                    <a:bodyPr/>
                    <a:lstStyle/>
                    <a:p>
                      <a:r>
                        <a:rPr kumimoji="0" lang="el-GR" sz="1800" b="0" kern="1200" baseline="0" dirty="0" smtClean="0">
                          <a:solidFill>
                            <a:schemeClr val="tx1"/>
                          </a:solidFill>
                          <a:latin typeface="Arial" pitchFamily="34" charset="0"/>
                          <a:ea typeface="+mn-ea"/>
                          <a:cs typeface="Arial" pitchFamily="34" charset="0"/>
                        </a:rPr>
                        <a:t>48)</a:t>
                      </a:r>
                      <a:r>
                        <a:rPr kumimoji="0" lang="el-GR" sz="1800" b="0" kern="1200" baseline="0" dirty="0" err="1" smtClean="0">
                          <a:solidFill>
                            <a:schemeClr val="tx1"/>
                          </a:solidFill>
                          <a:latin typeface="Arial" pitchFamily="34" charset="0"/>
                          <a:ea typeface="+mn-ea"/>
                          <a:cs typeface="Arial" pitchFamily="34" charset="0"/>
                        </a:rPr>
                        <a:t>Πολυνευροπάθειες</a:t>
                      </a:r>
                      <a:r>
                        <a:rPr kumimoji="0" lang="el-GR" sz="1800" b="0" kern="1200" baseline="0" dirty="0" smtClean="0">
                          <a:solidFill>
                            <a:schemeClr val="tx1"/>
                          </a:solidFill>
                          <a:latin typeface="Arial" pitchFamily="34" charset="0"/>
                          <a:ea typeface="+mn-ea"/>
                          <a:cs typeface="Arial" pitchFamily="34" charset="0"/>
                        </a:rPr>
                        <a:t> από οργανικούς διαλύτες</a:t>
                      </a:r>
                    </a:p>
                    <a:p>
                      <a:r>
                        <a:rPr kumimoji="0" lang="el-GR" sz="1800" b="0" kern="1200" baseline="0" dirty="0" smtClean="0">
                          <a:solidFill>
                            <a:schemeClr val="tx1"/>
                          </a:solidFill>
                          <a:latin typeface="Arial" pitchFamily="34" charset="0"/>
                          <a:ea typeface="+mn-ea"/>
                          <a:cs typeface="Arial" pitchFamily="34" charset="0"/>
                        </a:rPr>
                        <a:t>που δεν καταγράφονται σε άλλες θέσεις</a:t>
                      </a:r>
                      <a:endParaRPr lang="el-GR" b="0" dirty="0">
                        <a:latin typeface="Arial" pitchFamily="34" charset="0"/>
                        <a:cs typeface="Arial" pitchFamily="34" charset="0"/>
                      </a:endParaRPr>
                    </a:p>
                  </a:txBody>
                  <a:tcPr/>
                </a:tc>
                <a:tc>
                  <a:txBody>
                    <a:bodyPr/>
                    <a:lstStyle/>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Ο κατάλογος των οργανικών διαλυτών που προκαλούν </a:t>
                      </a:r>
                      <a:r>
                        <a:rPr kumimoji="0" lang="el-GR" sz="1800" b="0" kern="1200" baseline="0" dirty="0" err="1" smtClean="0">
                          <a:solidFill>
                            <a:schemeClr val="tx1"/>
                          </a:solidFill>
                          <a:latin typeface="Arial" pitchFamily="34" charset="0"/>
                          <a:ea typeface="+mn-ea"/>
                          <a:cs typeface="Arial" pitchFamily="34" charset="0"/>
                        </a:rPr>
                        <a:t>πολυνευροπάθειες</a:t>
                      </a:r>
                      <a:r>
                        <a:rPr kumimoji="0" lang="el-GR" sz="1800" b="0" kern="1200" baseline="0" dirty="0" smtClean="0">
                          <a:solidFill>
                            <a:schemeClr val="tx1"/>
                          </a:solidFill>
                          <a:latin typeface="Arial" pitchFamily="34" charset="0"/>
                          <a:ea typeface="+mn-ea"/>
                          <a:cs typeface="Arial" pitchFamily="34" charset="0"/>
                        </a:rPr>
                        <a:t> δεν είναι περιοριστικός</a:t>
                      </a:r>
                      <a:endParaRPr lang="el-GR" b="0" dirty="0">
                        <a:latin typeface="Arial" pitchFamily="34" charset="0"/>
                        <a:cs typeface="Arial" pitchFamily="34" charset="0"/>
                      </a:endParaRPr>
                    </a:p>
                  </a:txBody>
                  <a:tcPr/>
                </a:tc>
              </a:tr>
              <a:tr h="873223">
                <a:tc>
                  <a:txBody>
                    <a:bodyPr/>
                    <a:lstStyle/>
                    <a:p>
                      <a:endParaRPr lang="el-GR" dirty="0"/>
                    </a:p>
                  </a:txBody>
                  <a:tcPr/>
                </a:tc>
                <a:tc>
                  <a:txBody>
                    <a:bodyPr/>
                    <a:lstStyle/>
                    <a:p>
                      <a:endParaRPr lang="el-GR" dirty="0"/>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0" y="0"/>
          <a:ext cx="9144000" cy="6858000"/>
        </p:xfrm>
        <a:graphic>
          <a:graphicData uri="http://schemas.openxmlformats.org/drawingml/2006/table">
            <a:tbl>
              <a:tblPr firstRow="1" bandRow="1">
                <a:tableStyleId>{8799B23B-EC83-4686-B30A-512413B5E67A}</a:tableStyleId>
              </a:tblPr>
              <a:tblGrid>
                <a:gridCol w="4572000"/>
                <a:gridCol w="4572000"/>
              </a:tblGrid>
              <a:tr h="2092070">
                <a:tc>
                  <a:txBody>
                    <a:bodyPr/>
                    <a:lstStyle/>
                    <a:p>
                      <a:r>
                        <a:rPr kumimoji="0" lang="en-US" sz="1800" b="0" kern="1200" baseline="0" dirty="0" smtClean="0">
                          <a:latin typeface="Arial" pitchFamily="34" charset="0"/>
                          <a:cs typeface="Arial" pitchFamily="34" charset="0"/>
                        </a:rPr>
                        <a:t>49)</a:t>
                      </a:r>
                      <a:r>
                        <a:rPr kumimoji="0" lang="el-GR" sz="1800" b="0" kern="1200" baseline="0" dirty="0" err="1" smtClean="0">
                          <a:latin typeface="Arial" pitchFamily="34" charset="0"/>
                          <a:cs typeface="Arial" pitchFamily="34" charset="0"/>
                        </a:rPr>
                        <a:t>Αιθυλενογλυκόλη</a:t>
                      </a:r>
                      <a:r>
                        <a:rPr kumimoji="0" lang="el-GR" sz="1800" b="0" kern="1200" baseline="0" dirty="0" smtClean="0">
                          <a:latin typeface="Arial" pitchFamily="34" charset="0"/>
                          <a:cs typeface="Arial" pitchFamily="34" charset="0"/>
                        </a:rPr>
                        <a:t>, </a:t>
                      </a:r>
                      <a:r>
                        <a:rPr kumimoji="0" lang="el-GR" sz="1800" b="0" kern="1200" baseline="0" dirty="0" err="1" smtClean="0">
                          <a:latin typeface="Arial" pitchFamily="34" charset="0"/>
                          <a:cs typeface="Arial" pitchFamily="34" charset="0"/>
                        </a:rPr>
                        <a:t>διαιθυλενογλυκόλη</a:t>
                      </a:r>
                      <a:r>
                        <a:rPr kumimoji="0" lang="el-GR" sz="1800" b="0" kern="1200" baseline="0" dirty="0" smtClean="0">
                          <a:latin typeface="Arial" pitchFamily="34" charset="0"/>
                          <a:cs typeface="Arial" pitchFamily="34" charset="0"/>
                        </a:rPr>
                        <a:t> 1,4−βουτανοδιόλη καθώς και τα </a:t>
                      </a:r>
                      <a:r>
                        <a:rPr kumimoji="0" lang="el-GR" sz="1800" b="0" kern="1200" baseline="0" dirty="0" err="1" smtClean="0">
                          <a:latin typeface="Arial" pitchFamily="34" charset="0"/>
                          <a:cs typeface="Arial" pitchFamily="34" charset="0"/>
                        </a:rPr>
                        <a:t>νιτροπαράγωγα</a:t>
                      </a:r>
                      <a:r>
                        <a:rPr kumimoji="0" lang="el-GR" sz="1800" b="0" kern="1200" baseline="0" dirty="0" smtClean="0">
                          <a:latin typeface="Arial" pitchFamily="34" charset="0"/>
                          <a:cs typeface="Arial" pitchFamily="34" charset="0"/>
                        </a:rPr>
                        <a:t> των</a:t>
                      </a:r>
                    </a:p>
                    <a:p>
                      <a:r>
                        <a:rPr kumimoji="0" lang="el-GR" sz="1800" b="0" kern="1200" baseline="0" dirty="0" err="1" smtClean="0">
                          <a:latin typeface="Arial" pitchFamily="34" charset="0"/>
                          <a:cs typeface="Arial" pitchFamily="34" charset="0"/>
                        </a:rPr>
                        <a:t>γλυκολών</a:t>
                      </a:r>
                      <a:r>
                        <a:rPr kumimoji="0" lang="el-GR" sz="1800" b="0" kern="1200" baseline="0" dirty="0" smtClean="0">
                          <a:latin typeface="Arial" pitchFamily="34" charset="0"/>
                          <a:cs typeface="Arial" pitchFamily="34" charset="0"/>
                        </a:rPr>
                        <a:t> και της </a:t>
                      </a:r>
                      <a:r>
                        <a:rPr kumimoji="0" lang="el-GR" sz="1800" b="0" kern="1200" baseline="0" dirty="0" err="1" smtClean="0">
                          <a:latin typeface="Arial" pitchFamily="34" charset="0"/>
                          <a:cs typeface="Arial" pitchFamily="34" charset="0"/>
                        </a:rPr>
                        <a:t>γλυκερόλης</a:t>
                      </a:r>
                      <a:endParaRPr lang="el-GR" sz="1800" b="0" dirty="0">
                        <a:latin typeface="Arial" pitchFamily="34" charset="0"/>
                        <a:cs typeface="Arial" pitchFamily="34" charset="0"/>
                      </a:endParaRPr>
                    </a:p>
                  </a:txBody>
                  <a:tcPr/>
                </a:tc>
                <a:tc>
                  <a:txBody>
                    <a:bodyPr/>
                    <a:lstStyle/>
                    <a:p>
                      <a:pPr>
                        <a:buFont typeface="Arial" pitchFamily="34" charset="0"/>
                        <a:buChar char="•"/>
                      </a:pPr>
                      <a:r>
                        <a:rPr kumimoji="0" lang="el-GR" sz="1800" b="0" kern="1200" baseline="0" dirty="0" smtClean="0">
                          <a:latin typeface="Arial" pitchFamily="34" charset="0"/>
                          <a:cs typeface="Arial" pitchFamily="34" charset="0"/>
                        </a:rPr>
                        <a:t>Ερεθιστική δερματίτιδα</a:t>
                      </a:r>
                    </a:p>
                    <a:p>
                      <a:pPr>
                        <a:buFont typeface="Arial" pitchFamily="34" charset="0"/>
                        <a:buChar char="•"/>
                      </a:pPr>
                      <a:r>
                        <a:rPr kumimoji="0" lang="el-GR" sz="1800" b="0" kern="1200" baseline="0" dirty="0" smtClean="0">
                          <a:latin typeface="Arial" pitchFamily="34" charset="0"/>
                          <a:cs typeface="Arial" pitchFamily="34" charset="0"/>
                        </a:rPr>
                        <a:t>Επιπεφυκίτιδα</a:t>
                      </a:r>
                    </a:p>
                    <a:p>
                      <a:pPr>
                        <a:buFont typeface="Arial" pitchFamily="34" charset="0"/>
                        <a:buChar char="•"/>
                      </a:pPr>
                      <a:r>
                        <a:rPr kumimoji="0" lang="el-GR" sz="1800" b="0" kern="1200" baseline="0" dirty="0" smtClean="0">
                          <a:latin typeface="Arial" pitchFamily="34" charset="0"/>
                          <a:cs typeface="Arial" pitchFamily="34" charset="0"/>
                        </a:rPr>
                        <a:t>Αγγειοδιαστολή (οξεία έκθεση)</a:t>
                      </a:r>
                    </a:p>
                    <a:p>
                      <a:pPr>
                        <a:buFont typeface="Arial" pitchFamily="34" charset="0"/>
                        <a:buChar char="•"/>
                      </a:pPr>
                      <a:r>
                        <a:rPr kumimoji="0" lang="el-GR" sz="1800" b="0" kern="1200" baseline="0" dirty="0" err="1" smtClean="0">
                          <a:latin typeface="Arial" pitchFamily="34" charset="0"/>
                          <a:cs typeface="Arial" pitchFamily="34" charset="0"/>
                        </a:rPr>
                        <a:t>Μεθαιμοσφαιριναιμία</a:t>
                      </a:r>
                      <a:endParaRPr kumimoji="0" lang="el-GR" sz="1800" b="0" kern="1200" baseline="0" dirty="0" smtClean="0">
                        <a:latin typeface="Arial" pitchFamily="34" charset="0"/>
                        <a:cs typeface="Arial" pitchFamily="34" charset="0"/>
                      </a:endParaRPr>
                    </a:p>
                    <a:p>
                      <a:pPr>
                        <a:buFont typeface="Arial" pitchFamily="34" charset="0"/>
                        <a:buChar char="•"/>
                      </a:pPr>
                      <a:r>
                        <a:rPr kumimoji="0" lang="el-GR" sz="1800" b="0" kern="1200" baseline="0" dirty="0" smtClean="0">
                          <a:latin typeface="Arial" pitchFamily="34" charset="0"/>
                          <a:cs typeface="Arial" pitchFamily="34" charset="0"/>
                        </a:rPr>
                        <a:t>Χρόνια καρδιαγγειακά προβλήματα</a:t>
                      </a:r>
                      <a:endParaRPr lang="el-GR" sz="1800" b="0" dirty="0">
                        <a:latin typeface="Arial" pitchFamily="34" charset="0"/>
                        <a:cs typeface="Arial" pitchFamily="34" charset="0"/>
                      </a:endParaRPr>
                    </a:p>
                  </a:txBody>
                  <a:tcPr/>
                </a:tc>
              </a:tr>
              <a:tr h="2248080">
                <a:tc>
                  <a:txBody>
                    <a:bodyPr/>
                    <a:lstStyle/>
                    <a:p>
                      <a:r>
                        <a:rPr kumimoji="0" lang="en-US" sz="1800" b="0" kern="1200" baseline="0" dirty="0" smtClean="0">
                          <a:latin typeface="Arial" pitchFamily="34" charset="0"/>
                          <a:cs typeface="Arial" pitchFamily="34" charset="0"/>
                        </a:rPr>
                        <a:t>50)</a:t>
                      </a:r>
                      <a:r>
                        <a:rPr kumimoji="0" lang="el-GR" sz="1800" b="0" kern="1200" baseline="0" dirty="0" err="1" smtClean="0">
                          <a:latin typeface="Arial" pitchFamily="34" charset="0"/>
                          <a:cs typeface="Arial" pitchFamily="34" charset="0"/>
                        </a:rPr>
                        <a:t>Μεθυλαιθέρας</a:t>
                      </a:r>
                      <a:r>
                        <a:rPr kumimoji="0" lang="el-GR" sz="1800" b="0" kern="1200" baseline="0" dirty="0" smtClean="0">
                          <a:latin typeface="Arial" pitchFamily="34" charset="0"/>
                          <a:cs typeface="Arial" pitchFamily="34" charset="0"/>
                        </a:rPr>
                        <a:t>, </a:t>
                      </a:r>
                      <a:r>
                        <a:rPr kumimoji="0" lang="el-GR" sz="1800" b="0" kern="1200" baseline="0" dirty="0" err="1" smtClean="0">
                          <a:latin typeface="Arial" pitchFamily="34" charset="0"/>
                          <a:cs typeface="Arial" pitchFamily="34" charset="0"/>
                        </a:rPr>
                        <a:t>αιθυλαιθέρας</a:t>
                      </a:r>
                      <a:r>
                        <a:rPr kumimoji="0" lang="el-GR" sz="1800" b="0" kern="1200" baseline="0" dirty="0" smtClean="0">
                          <a:latin typeface="Arial" pitchFamily="34" charset="0"/>
                          <a:cs typeface="Arial" pitchFamily="34" charset="0"/>
                        </a:rPr>
                        <a:t>, </a:t>
                      </a:r>
                      <a:r>
                        <a:rPr kumimoji="0" lang="el-GR" sz="1800" b="0" kern="1200" baseline="0" dirty="0" err="1" smtClean="0">
                          <a:latin typeface="Arial" pitchFamily="34" charset="0"/>
                          <a:cs typeface="Arial" pitchFamily="34" charset="0"/>
                        </a:rPr>
                        <a:t>ισοπροπυλαιθέρας</a:t>
                      </a:r>
                      <a:r>
                        <a:rPr kumimoji="0" lang="el-GR" sz="1800" b="0" kern="1200" baseline="0" dirty="0" smtClean="0">
                          <a:latin typeface="Arial" pitchFamily="34" charset="0"/>
                          <a:cs typeface="Arial" pitchFamily="34" charset="0"/>
                        </a:rPr>
                        <a:t>, </a:t>
                      </a:r>
                      <a:r>
                        <a:rPr kumimoji="0" lang="el-GR" sz="1800" b="0" kern="1200" baseline="0" dirty="0" err="1" smtClean="0">
                          <a:latin typeface="Arial" pitchFamily="34" charset="0"/>
                          <a:cs typeface="Arial" pitchFamily="34" charset="0"/>
                        </a:rPr>
                        <a:t>βινυλαιθέρας</a:t>
                      </a:r>
                      <a:r>
                        <a:rPr kumimoji="0" lang="el-GR" sz="1800" b="0" kern="1200" baseline="0" dirty="0" smtClean="0">
                          <a:latin typeface="Arial" pitchFamily="34" charset="0"/>
                          <a:cs typeface="Arial" pitchFamily="34" charset="0"/>
                        </a:rPr>
                        <a:t>, </a:t>
                      </a:r>
                      <a:r>
                        <a:rPr kumimoji="0" lang="el-GR" sz="1800" b="0" kern="1200" baseline="0" dirty="0" err="1" smtClean="0">
                          <a:latin typeface="Arial" pitchFamily="34" charset="0"/>
                          <a:cs typeface="Arial" pitchFamily="34" charset="0"/>
                        </a:rPr>
                        <a:t>διχλωροϊσοπροπυλαιθέρας</a:t>
                      </a:r>
                      <a:endParaRPr kumimoji="0" lang="el-GR" sz="1800" b="0" kern="1200" baseline="0" dirty="0" smtClean="0">
                        <a:latin typeface="Arial" pitchFamily="34" charset="0"/>
                        <a:cs typeface="Arial" pitchFamily="34" charset="0"/>
                      </a:endParaRPr>
                    </a:p>
                    <a:p>
                      <a:r>
                        <a:rPr kumimoji="0" lang="el-GR" sz="1800" b="0" kern="1200" baseline="0" dirty="0" err="1" smtClean="0">
                          <a:latin typeface="Arial" pitchFamily="34" charset="0"/>
                          <a:cs typeface="Arial" pitchFamily="34" charset="0"/>
                        </a:rPr>
                        <a:t>γουαϊακόλη</a:t>
                      </a:r>
                      <a:r>
                        <a:rPr kumimoji="0" lang="el-GR" sz="1800" b="0" kern="1200" baseline="0" dirty="0" smtClean="0">
                          <a:latin typeface="Arial" pitchFamily="34" charset="0"/>
                          <a:cs typeface="Arial" pitchFamily="34" charset="0"/>
                        </a:rPr>
                        <a:t> </a:t>
                      </a:r>
                      <a:r>
                        <a:rPr kumimoji="0" lang="el-GR" sz="1800" b="0" kern="1200" baseline="0" dirty="0" err="1" smtClean="0">
                          <a:latin typeface="Arial" pitchFamily="34" charset="0"/>
                          <a:cs typeface="Arial" pitchFamily="34" charset="0"/>
                        </a:rPr>
                        <a:t>μεθυλαιθέρας</a:t>
                      </a:r>
                      <a:r>
                        <a:rPr kumimoji="0" lang="el-GR" sz="1800" b="0" kern="1200" baseline="0" dirty="0" smtClean="0">
                          <a:latin typeface="Arial" pitchFamily="34" charset="0"/>
                          <a:cs typeface="Arial" pitchFamily="34" charset="0"/>
                        </a:rPr>
                        <a:t> και </a:t>
                      </a:r>
                      <a:r>
                        <a:rPr kumimoji="0" lang="el-GR" sz="1800" b="0" kern="1200" baseline="0" dirty="0" err="1" smtClean="0">
                          <a:latin typeface="Arial" pitchFamily="34" charset="0"/>
                          <a:cs typeface="Arial" pitchFamily="34" charset="0"/>
                        </a:rPr>
                        <a:t>αιθυλαιθέρας</a:t>
                      </a:r>
                      <a:endParaRPr kumimoji="0" lang="el-GR" sz="1800" b="0" kern="1200" baseline="0" dirty="0" smtClean="0">
                        <a:latin typeface="Arial" pitchFamily="34" charset="0"/>
                        <a:cs typeface="Arial" pitchFamily="34" charset="0"/>
                      </a:endParaRPr>
                    </a:p>
                    <a:p>
                      <a:r>
                        <a:rPr kumimoji="0" lang="el-GR" sz="1800" b="0" kern="1200" baseline="0" dirty="0" smtClean="0">
                          <a:latin typeface="Arial" pitchFamily="34" charset="0"/>
                          <a:cs typeface="Arial" pitchFamily="34" charset="0"/>
                        </a:rPr>
                        <a:t>της </a:t>
                      </a:r>
                      <a:r>
                        <a:rPr kumimoji="0" lang="el-GR" sz="1800" b="0" kern="1200" baseline="0" dirty="0" err="1" smtClean="0">
                          <a:latin typeface="Arial" pitchFamily="34" charset="0"/>
                          <a:cs typeface="Arial" pitchFamily="34" charset="0"/>
                        </a:rPr>
                        <a:t>αιθυλενογλυκόλης</a:t>
                      </a:r>
                      <a:endParaRPr lang="el-GR" sz="1800" b="0" dirty="0">
                        <a:latin typeface="Arial" pitchFamily="34" charset="0"/>
                        <a:cs typeface="Arial" pitchFamily="34" charset="0"/>
                      </a:endParaRPr>
                    </a:p>
                  </a:txBody>
                  <a:tcPr/>
                </a:tc>
                <a:tc>
                  <a:txBody>
                    <a:bodyPr/>
                    <a:lstStyle/>
                    <a:p>
                      <a:pPr>
                        <a:buFont typeface="Arial" pitchFamily="34" charset="0"/>
                        <a:buChar char="•"/>
                      </a:pPr>
                      <a:r>
                        <a:rPr kumimoji="0" lang="el-GR" sz="1800" b="0" kern="1200" baseline="0" dirty="0" smtClean="0">
                          <a:latin typeface="Arial" pitchFamily="34" charset="0"/>
                          <a:cs typeface="Arial" pitchFamily="34" charset="0"/>
                        </a:rPr>
                        <a:t>Ερεθιστική δερματίτιδα</a:t>
                      </a:r>
                    </a:p>
                    <a:p>
                      <a:pPr>
                        <a:buFont typeface="Arial" pitchFamily="34" charset="0"/>
                        <a:buChar char="•"/>
                      </a:pPr>
                      <a:r>
                        <a:rPr kumimoji="0" lang="el-GR" sz="1800" b="0" kern="1200" baseline="0" dirty="0" smtClean="0">
                          <a:latin typeface="Arial" pitchFamily="34" charset="0"/>
                          <a:cs typeface="Arial" pitchFamily="34" charset="0"/>
                        </a:rPr>
                        <a:t>Επιπεφυκίτιδα</a:t>
                      </a:r>
                    </a:p>
                    <a:p>
                      <a:pPr>
                        <a:buFont typeface="Arial" pitchFamily="34" charset="0"/>
                        <a:buChar char="•"/>
                      </a:pPr>
                      <a:r>
                        <a:rPr kumimoji="0" lang="el-GR" sz="1800" b="0" kern="1200" baseline="0" dirty="0" smtClean="0">
                          <a:latin typeface="Arial" pitchFamily="34" charset="0"/>
                          <a:cs typeface="Arial" pitchFamily="34" charset="0"/>
                        </a:rPr>
                        <a:t>Τραχειοβρογχίτιδα</a:t>
                      </a:r>
                    </a:p>
                    <a:p>
                      <a:pPr>
                        <a:buFont typeface="Arial" pitchFamily="34" charset="0"/>
                        <a:buChar char="•"/>
                      </a:pPr>
                      <a:r>
                        <a:rPr kumimoji="0" lang="el-GR" sz="1800" b="0" kern="1200" baseline="0" dirty="0" smtClean="0">
                          <a:latin typeface="Arial" pitchFamily="34" charset="0"/>
                          <a:cs typeface="Arial" pitchFamily="34" charset="0"/>
                        </a:rPr>
                        <a:t>Καταστολή του κεντρικού νευρικού συστήματος</a:t>
                      </a:r>
                      <a:r>
                        <a:rPr kumimoji="0" lang="en-US" sz="1800" b="0" kern="1200" baseline="0" dirty="0" smtClean="0">
                          <a:latin typeface="Arial" pitchFamily="34" charset="0"/>
                          <a:cs typeface="Arial" pitchFamily="34" charset="0"/>
                        </a:rPr>
                        <a:t> </a:t>
                      </a:r>
                      <a:r>
                        <a:rPr kumimoji="0" lang="el-GR" sz="1800" b="0" kern="1200" baseline="0" dirty="0" smtClean="0">
                          <a:latin typeface="Arial" pitchFamily="34" charset="0"/>
                          <a:cs typeface="Arial" pitchFamily="34" charset="0"/>
                        </a:rPr>
                        <a:t>(νάρκωση)</a:t>
                      </a:r>
                    </a:p>
                    <a:p>
                      <a:pPr>
                        <a:buFont typeface="Arial" pitchFamily="34" charset="0"/>
                        <a:buChar char="•"/>
                      </a:pPr>
                      <a:r>
                        <a:rPr kumimoji="0" lang="el-GR" sz="1800" b="0" kern="1200" baseline="0" dirty="0" smtClean="0">
                          <a:latin typeface="Arial" pitchFamily="34" charset="0"/>
                          <a:cs typeface="Arial" pitchFamily="34" charset="0"/>
                        </a:rPr>
                        <a:t>Οργανικό </a:t>
                      </a:r>
                      <a:r>
                        <a:rPr kumimoji="0" lang="el-GR" sz="1800" b="0" kern="1200" baseline="0" dirty="0" err="1" smtClean="0">
                          <a:latin typeface="Arial" pitchFamily="34" charset="0"/>
                          <a:cs typeface="Arial" pitchFamily="34" charset="0"/>
                        </a:rPr>
                        <a:t>ψυχοσύνδρομο</a:t>
                      </a:r>
                      <a:endParaRPr kumimoji="0" lang="el-GR" sz="1800" b="0" kern="1200" baseline="0" dirty="0" smtClean="0">
                        <a:latin typeface="Arial" pitchFamily="34" charset="0"/>
                        <a:cs typeface="Arial" pitchFamily="34" charset="0"/>
                      </a:endParaRPr>
                    </a:p>
                    <a:p>
                      <a:pPr>
                        <a:buFont typeface="Arial" pitchFamily="34" charset="0"/>
                        <a:buChar char="•"/>
                      </a:pPr>
                      <a:r>
                        <a:rPr kumimoji="0" lang="el-GR" sz="1800" b="0" kern="1200" baseline="0" dirty="0" smtClean="0">
                          <a:latin typeface="Arial" pitchFamily="34" charset="0"/>
                          <a:cs typeface="Arial" pitchFamily="34" charset="0"/>
                        </a:rPr>
                        <a:t>Καρκίνος πνευμόνων</a:t>
                      </a:r>
                      <a:endParaRPr lang="el-GR" sz="1800" b="0" dirty="0">
                        <a:latin typeface="Arial" pitchFamily="34" charset="0"/>
                        <a:cs typeface="Arial" pitchFamily="34" charset="0"/>
                      </a:endParaRPr>
                    </a:p>
                  </a:txBody>
                  <a:tcPr/>
                </a:tc>
              </a:tr>
              <a:tr h="2517850">
                <a:tc>
                  <a:txBody>
                    <a:bodyPr/>
                    <a:lstStyle/>
                    <a:p>
                      <a:r>
                        <a:rPr kumimoji="0" lang="en-US" sz="1800" b="0" kern="1200" baseline="0" dirty="0" smtClean="0">
                          <a:latin typeface="Arial" pitchFamily="34" charset="0"/>
                          <a:cs typeface="Arial" pitchFamily="34" charset="0"/>
                        </a:rPr>
                        <a:t>51)</a:t>
                      </a:r>
                      <a:r>
                        <a:rPr kumimoji="0" lang="el-GR" sz="1800" b="0" kern="1200" baseline="0" dirty="0" smtClean="0">
                          <a:latin typeface="Arial" pitchFamily="34" charset="0"/>
                          <a:cs typeface="Arial" pitchFamily="34" charset="0"/>
                        </a:rPr>
                        <a:t>Ακετόνη, </a:t>
                      </a:r>
                      <a:r>
                        <a:rPr kumimoji="0" lang="el-GR" sz="1800" b="0" kern="1200" baseline="0" dirty="0" err="1" smtClean="0">
                          <a:latin typeface="Arial" pitchFamily="34" charset="0"/>
                          <a:cs typeface="Arial" pitchFamily="34" charset="0"/>
                        </a:rPr>
                        <a:t>χλωροακετόνη</a:t>
                      </a:r>
                      <a:r>
                        <a:rPr kumimoji="0" lang="el-GR" sz="1800" b="0" kern="1200" baseline="0" dirty="0" smtClean="0">
                          <a:latin typeface="Arial" pitchFamily="34" charset="0"/>
                          <a:cs typeface="Arial" pitchFamily="34" charset="0"/>
                        </a:rPr>
                        <a:t>, </a:t>
                      </a:r>
                      <a:r>
                        <a:rPr kumimoji="0" lang="el-GR" sz="1800" b="0" kern="1200" baseline="0" dirty="0" err="1" smtClean="0">
                          <a:latin typeface="Arial" pitchFamily="34" charset="0"/>
                          <a:cs typeface="Arial" pitchFamily="34" charset="0"/>
                        </a:rPr>
                        <a:t>βρωμοακετόνη</a:t>
                      </a:r>
                      <a:r>
                        <a:rPr kumimoji="0" lang="el-GR" sz="1800" b="0" kern="1200" baseline="0" dirty="0" smtClean="0">
                          <a:latin typeface="Arial" pitchFamily="34" charset="0"/>
                          <a:cs typeface="Arial" pitchFamily="34" charset="0"/>
                        </a:rPr>
                        <a:t>, </a:t>
                      </a:r>
                      <a:r>
                        <a:rPr kumimoji="0" lang="el-GR" sz="1800" b="0" kern="1200" baseline="0" dirty="0" err="1" smtClean="0">
                          <a:latin typeface="Arial" pitchFamily="34" charset="0"/>
                          <a:cs typeface="Arial" pitchFamily="34" charset="0"/>
                        </a:rPr>
                        <a:t>εξαφθοροακετόνη</a:t>
                      </a:r>
                      <a:r>
                        <a:rPr kumimoji="0" lang="el-GR" sz="1800" b="0" kern="1200" baseline="0" dirty="0" smtClean="0">
                          <a:latin typeface="Arial" pitchFamily="34" charset="0"/>
                          <a:cs typeface="Arial" pitchFamily="34" charset="0"/>
                        </a:rPr>
                        <a:t>, </a:t>
                      </a:r>
                      <a:r>
                        <a:rPr kumimoji="0" lang="el-GR" sz="1800" b="0" kern="1200" baseline="0" dirty="0" err="1" smtClean="0">
                          <a:latin typeface="Arial" pitchFamily="34" charset="0"/>
                          <a:cs typeface="Arial" pitchFamily="34" charset="0"/>
                        </a:rPr>
                        <a:t>μεθυλαιθυλοακετόνη</a:t>
                      </a:r>
                      <a:r>
                        <a:rPr kumimoji="0" lang="el-GR" sz="1800" b="0" kern="1200" baseline="0" dirty="0" smtClean="0">
                          <a:latin typeface="Arial" pitchFamily="34" charset="0"/>
                          <a:cs typeface="Arial" pitchFamily="34" charset="0"/>
                        </a:rPr>
                        <a:t>, (</a:t>
                      </a:r>
                      <a:r>
                        <a:rPr kumimoji="0" lang="en-US" sz="1800" b="0" kern="1200" baseline="0" dirty="0" smtClean="0">
                          <a:latin typeface="Arial" pitchFamily="34" charset="0"/>
                          <a:cs typeface="Arial" pitchFamily="34" charset="0"/>
                        </a:rPr>
                        <a:t>MBK), </a:t>
                      </a:r>
                      <a:r>
                        <a:rPr kumimoji="0" lang="el-GR" sz="1800" b="0" kern="1200" baseline="0" dirty="0" err="1" smtClean="0">
                          <a:latin typeface="Arial" pitchFamily="34" charset="0"/>
                          <a:cs typeface="Arial" pitchFamily="34" charset="0"/>
                        </a:rPr>
                        <a:t>μεθυλο−ν−βουτυλκετόνη</a:t>
                      </a:r>
                      <a:r>
                        <a:rPr kumimoji="0" lang="el-GR" sz="1800" b="0" kern="1200" baseline="0" dirty="0" smtClean="0">
                          <a:latin typeface="Arial" pitchFamily="34" charset="0"/>
                          <a:cs typeface="Arial" pitchFamily="34" charset="0"/>
                        </a:rPr>
                        <a:t>, </a:t>
                      </a:r>
                      <a:r>
                        <a:rPr kumimoji="0" lang="el-GR" sz="1800" b="0" kern="1200" baseline="0" dirty="0" err="1" smtClean="0">
                          <a:latin typeface="Arial" pitchFamily="34" charset="0"/>
                          <a:cs typeface="Arial" pitchFamily="34" charset="0"/>
                        </a:rPr>
                        <a:t>μεθυλισοβουτυλοκετόνη</a:t>
                      </a:r>
                      <a:r>
                        <a:rPr kumimoji="0" lang="el-GR" sz="1800" b="0" kern="1200" baseline="0" dirty="0" smtClean="0">
                          <a:latin typeface="Arial" pitchFamily="34" charset="0"/>
                          <a:cs typeface="Arial" pitchFamily="34" charset="0"/>
                        </a:rPr>
                        <a:t>,</a:t>
                      </a:r>
                    </a:p>
                    <a:p>
                      <a:r>
                        <a:rPr kumimoji="0" lang="el-GR" sz="1800" b="0" kern="1200" baseline="0" dirty="0" err="1" smtClean="0">
                          <a:latin typeface="Arial" pitchFamily="34" charset="0"/>
                          <a:cs typeface="Arial" pitchFamily="34" charset="0"/>
                        </a:rPr>
                        <a:t>διακετονοαλκοόλη</a:t>
                      </a:r>
                      <a:r>
                        <a:rPr kumimoji="0" lang="el-GR" sz="1800" b="0" kern="1200" baseline="0" dirty="0" smtClean="0">
                          <a:latin typeface="Arial" pitchFamily="34" charset="0"/>
                          <a:cs typeface="Arial" pitchFamily="34" charset="0"/>
                        </a:rPr>
                        <a:t>, </a:t>
                      </a:r>
                      <a:r>
                        <a:rPr kumimoji="0" lang="el-GR" sz="1800" b="0" kern="1200" baseline="0" dirty="0" err="1" smtClean="0">
                          <a:latin typeface="Arial" pitchFamily="34" charset="0"/>
                          <a:cs typeface="Arial" pitchFamily="34" charset="0"/>
                        </a:rPr>
                        <a:t>μεσιτυλοξείδιο</a:t>
                      </a:r>
                      <a:r>
                        <a:rPr kumimoji="0" lang="el-GR" sz="1800" b="0" kern="1200" baseline="0" dirty="0" smtClean="0">
                          <a:latin typeface="Arial" pitchFamily="34" charset="0"/>
                          <a:cs typeface="Arial" pitchFamily="34" charset="0"/>
                        </a:rPr>
                        <a:t>, </a:t>
                      </a:r>
                      <a:endParaRPr kumimoji="0" lang="en-US" sz="1800" b="0" kern="1200" baseline="0" smtClean="0">
                        <a:latin typeface="Arial" pitchFamily="34" charset="0"/>
                        <a:cs typeface="Arial" pitchFamily="34" charset="0"/>
                      </a:endParaRPr>
                    </a:p>
                    <a:p>
                      <a:r>
                        <a:rPr kumimoji="0" lang="el-GR" sz="1800" b="0" kern="1200" baseline="0" smtClean="0">
                          <a:latin typeface="Arial" pitchFamily="34" charset="0"/>
                          <a:cs typeface="Arial" pitchFamily="34" charset="0"/>
                        </a:rPr>
                        <a:t>2</a:t>
                      </a:r>
                      <a:r>
                        <a:rPr kumimoji="0" lang="el-GR" sz="1800" b="0" kern="1200" baseline="0" dirty="0" smtClean="0">
                          <a:latin typeface="Arial" pitchFamily="34" charset="0"/>
                          <a:cs typeface="Arial" pitchFamily="34" charset="0"/>
                        </a:rPr>
                        <a:t>− </a:t>
                      </a:r>
                      <a:r>
                        <a:rPr kumimoji="0" lang="el-GR" sz="1800" b="0" kern="1200" baseline="0" dirty="0" err="1" smtClean="0">
                          <a:latin typeface="Arial" pitchFamily="34" charset="0"/>
                          <a:cs typeface="Arial" pitchFamily="34" charset="0"/>
                        </a:rPr>
                        <a:t>μεθυλοκυκλοεξανόνη</a:t>
                      </a:r>
                      <a:endParaRPr lang="el-GR" sz="1800" b="0" dirty="0">
                        <a:latin typeface="Arial" pitchFamily="34" charset="0"/>
                        <a:cs typeface="Arial" pitchFamily="34" charset="0"/>
                      </a:endParaRPr>
                    </a:p>
                  </a:txBody>
                  <a:tcPr/>
                </a:tc>
                <a:tc>
                  <a:txBody>
                    <a:bodyPr/>
                    <a:lstStyle/>
                    <a:p>
                      <a:pPr>
                        <a:buFont typeface="Arial" pitchFamily="34" charset="0"/>
                        <a:buChar char="•"/>
                      </a:pPr>
                      <a:r>
                        <a:rPr kumimoji="0" lang="el-GR" sz="1800" b="0" kern="1200" baseline="0" dirty="0" smtClean="0">
                          <a:latin typeface="Arial" pitchFamily="34" charset="0"/>
                          <a:cs typeface="Arial" pitchFamily="34" charset="0"/>
                        </a:rPr>
                        <a:t>Ερεθιστική δερματίτιδα</a:t>
                      </a:r>
                    </a:p>
                    <a:p>
                      <a:pPr>
                        <a:buFont typeface="Arial" pitchFamily="34" charset="0"/>
                        <a:buChar char="•"/>
                      </a:pPr>
                      <a:r>
                        <a:rPr kumimoji="0" lang="el-GR" sz="1800" b="0" kern="1200" baseline="0" dirty="0" smtClean="0">
                          <a:latin typeface="Arial" pitchFamily="34" charset="0"/>
                          <a:cs typeface="Arial" pitchFamily="34" charset="0"/>
                        </a:rPr>
                        <a:t>Επιπεφυκίτιδα</a:t>
                      </a:r>
                    </a:p>
                    <a:p>
                      <a:pPr>
                        <a:buFont typeface="Arial" pitchFamily="34" charset="0"/>
                        <a:buChar char="•"/>
                      </a:pPr>
                      <a:r>
                        <a:rPr kumimoji="0" lang="el-GR" sz="1800" b="0" kern="1200" baseline="0" dirty="0" smtClean="0">
                          <a:latin typeface="Arial" pitchFamily="34" charset="0"/>
                          <a:cs typeface="Arial" pitchFamily="34" charset="0"/>
                        </a:rPr>
                        <a:t>Τραχειοβρογχίτιδα</a:t>
                      </a:r>
                    </a:p>
                    <a:p>
                      <a:pPr>
                        <a:buFont typeface="Arial" pitchFamily="34" charset="0"/>
                        <a:buChar char="•"/>
                      </a:pPr>
                      <a:r>
                        <a:rPr kumimoji="0" lang="el-GR" sz="1800" b="0" kern="1200" baseline="0" dirty="0" smtClean="0">
                          <a:latin typeface="Arial" pitchFamily="34" charset="0"/>
                          <a:cs typeface="Arial" pitchFamily="34" charset="0"/>
                        </a:rPr>
                        <a:t>Καταστολή του κεντρικού νευρικού συστήματος</a:t>
                      </a:r>
                      <a:r>
                        <a:rPr kumimoji="0" lang="en-US" sz="1800" b="0" kern="1200" baseline="0" dirty="0" smtClean="0">
                          <a:latin typeface="Arial" pitchFamily="34" charset="0"/>
                          <a:cs typeface="Arial" pitchFamily="34" charset="0"/>
                        </a:rPr>
                        <a:t> </a:t>
                      </a:r>
                      <a:r>
                        <a:rPr kumimoji="0" lang="el-GR" sz="1800" b="0" kern="1200" baseline="0" dirty="0" smtClean="0">
                          <a:latin typeface="Arial" pitchFamily="34" charset="0"/>
                          <a:cs typeface="Arial" pitchFamily="34" charset="0"/>
                        </a:rPr>
                        <a:t>(νάρκωση)</a:t>
                      </a:r>
                    </a:p>
                    <a:p>
                      <a:pPr>
                        <a:buFont typeface="Arial" pitchFamily="34" charset="0"/>
                        <a:buChar char="•"/>
                      </a:pPr>
                      <a:r>
                        <a:rPr kumimoji="0" lang="el-GR" sz="1800" b="0" kern="1200" baseline="0" dirty="0" smtClean="0">
                          <a:latin typeface="Arial" pitchFamily="34" charset="0"/>
                          <a:cs typeface="Arial" pitchFamily="34" charset="0"/>
                        </a:rPr>
                        <a:t>Περιφερική πολυνευροπάθεια2</a:t>
                      </a:r>
                    </a:p>
                    <a:p>
                      <a:pPr>
                        <a:buFont typeface="Arial" pitchFamily="34" charset="0"/>
                        <a:buChar char="•"/>
                      </a:pPr>
                      <a:r>
                        <a:rPr kumimoji="0" lang="el-GR" sz="1800" b="0" kern="1200" baseline="0" dirty="0" smtClean="0">
                          <a:latin typeface="Arial" pitchFamily="34" charset="0"/>
                          <a:cs typeface="Arial" pitchFamily="34" charset="0"/>
                        </a:rPr>
                        <a:t>Οργανικό </a:t>
                      </a:r>
                      <a:r>
                        <a:rPr kumimoji="0" lang="el-GR" sz="1800" b="0" kern="1200" baseline="0" dirty="0" err="1" smtClean="0">
                          <a:latin typeface="Arial" pitchFamily="34" charset="0"/>
                          <a:cs typeface="Arial" pitchFamily="34" charset="0"/>
                        </a:rPr>
                        <a:t>ψυχοσύνδρομο</a:t>
                      </a:r>
                      <a:endParaRPr lang="el-GR" sz="1800" b="0" dirty="0">
                        <a:latin typeface="Arial" pitchFamily="34" charset="0"/>
                        <a:cs typeface="Arial" pitchFamily="34" charset="0"/>
                      </a:endParaRPr>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39552" y="2852936"/>
            <a:ext cx="8229600" cy="1800200"/>
          </a:xfrm>
        </p:spPr>
        <p:txBody>
          <a:bodyPr>
            <a:normAutofit/>
          </a:bodyPr>
          <a:lstStyle/>
          <a:p>
            <a:pPr algn="ctr">
              <a:buNone/>
            </a:pPr>
            <a:r>
              <a:rPr lang="el-GR" sz="4000" dirty="0" smtClean="0">
                <a:latin typeface="Arial Black" pitchFamily="34" charset="0"/>
              </a:rPr>
              <a:t>ΕΥΧΑΡΙΣΤΟΥΜΕ ΓΙΑ ΤΗΝ ΠΡΟΣΟΧΗ ΣΑΣ</a:t>
            </a:r>
            <a:endParaRPr lang="el-GR" sz="4000" dirty="0">
              <a:latin typeface="Arial Black"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124744"/>
            <a:ext cx="8229600" cy="868958"/>
          </a:xfrm>
        </p:spPr>
        <p:txBody>
          <a:bodyPr>
            <a:normAutofit fontScale="90000"/>
          </a:bodyPr>
          <a:lstStyle/>
          <a:p>
            <a:pPr algn="ctr"/>
            <a:r>
              <a:rPr lang="el-GR" b="1" dirty="0" smtClean="0">
                <a:latin typeface="Arial Black" pitchFamily="34" charset="0"/>
              </a:rPr>
              <a:t>Η Έννοια της Επαγγελματικής Ασθένειας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40000" lnSpcReduction="20000"/>
          </a:bodyPr>
          <a:lstStyle/>
          <a:p>
            <a:r>
              <a:rPr lang="el-GR" sz="4500" dirty="0">
                <a:latin typeface="Arial" pitchFamily="34" charset="0"/>
                <a:cs typeface="Arial" pitchFamily="34" charset="0"/>
              </a:rPr>
              <a:t>Η επαγγελματική ασθένεια, όπως και το εργατικό ατύχημα, αποτελεί χαρακτηριστικό παράδειγμα επαγγελματικού κινδύνου που αντιμετωπίζεται από τη νομοθεσία. Οι επαγγελματικές ασθένειες αναγνωρίζονται με βάση την ιατρική επιστήμη και εκδηλώνονται σε ιδιαίτερες κατηγορίες εργαζομένων σε μεγαλύτερα ποσοστά από τον υπόλοιπο πληθυσμό, λόγω της επίδρασης της εργασίας στον οργανισμό τους με τρόπο βραδύ και βαθμιαίο. Με άλλα λόγια, επαγγελματική είναι η ασθένεια η οποία προκλήθηκε ή επιδεινώθηκε από τη βαθμιαία και προοδευτική εξασθένηση και φθορά του οργανισμού του μισθωτού, εξαιτίας του είδους και της φύσης της συμφωνημένης εργασίας, υπό κανονικές συνθήκες ή έστω και δυσμενείς που είναι όμως συμφυείς με τη φύση της παρεχόμενης εργασίας, χωρίς τη μεσολάβηση βίαιου και αιφνίδιου εξωτερικού γεγονότος ξένου προς τον οργανισμό του παθόντος.</a:t>
            </a:r>
          </a:p>
          <a:p>
            <a:pPr>
              <a:buNone/>
            </a:pPr>
            <a:r>
              <a:rPr lang="el-GR" sz="4500" dirty="0" smtClean="0">
                <a:latin typeface="Arial" pitchFamily="34" charset="0"/>
                <a:cs typeface="Arial" pitchFamily="34" charset="0"/>
              </a:rPr>
              <a:t>     </a:t>
            </a:r>
            <a:r>
              <a:rPr lang="el-GR" sz="4500" dirty="0" err="1" smtClean="0">
                <a:latin typeface="Arial" pitchFamily="34" charset="0"/>
                <a:cs typeface="Arial" pitchFamily="34" charset="0"/>
              </a:rPr>
              <a:t>Μικρούδης</a:t>
            </a:r>
            <a:r>
              <a:rPr lang="el-GR" sz="4500" dirty="0" smtClean="0">
                <a:latin typeface="Arial" pitchFamily="34" charset="0"/>
                <a:cs typeface="Arial" pitchFamily="34" charset="0"/>
              </a:rPr>
              <a:t> </a:t>
            </a:r>
            <a:r>
              <a:rPr lang="el-GR" sz="4500" dirty="0">
                <a:latin typeface="Arial" pitchFamily="34" charset="0"/>
                <a:cs typeface="Arial" pitchFamily="34" charset="0"/>
              </a:rPr>
              <a:t>Γ., Το Εργατικό Ατύχημα Κατά το Ουσιαστικό και Δικονομικό Δίκαιο, </a:t>
            </a:r>
            <a:r>
              <a:rPr lang="el-GR" sz="4500" dirty="0" smtClean="0">
                <a:latin typeface="Arial" pitchFamily="34" charset="0"/>
                <a:cs typeface="Arial" pitchFamily="34" charset="0"/>
              </a:rPr>
              <a:t>2012</a:t>
            </a:r>
          </a:p>
          <a:p>
            <a:pPr algn="ctr">
              <a:buNone/>
            </a:pPr>
            <a:endParaRPr lang="el-GR" sz="4500" dirty="0">
              <a:latin typeface="Arial" pitchFamily="34" charset="0"/>
              <a:cs typeface="Arial" pitchFamily="34" charset="0"/>
            </a:endParaRP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548680"/>
            <a:ext cx="8229600" cy="1066800"/>
          </a:xfrm>
        </p:spPr>
        <p:txBody>
          <a:bodyPr>
            <a:normAutofit fontScale="90000"/>
          </a:bodyPr>
          <a:lstStyle/>
          <a:p>
            <a:pPr algn="ctr"/>
            <a:r>
              <a:rPr lang="el-GR" b="1" dirty="0">
                <a:latin typeface="Arial Black" pitchFamily="34" charset="0"/>
              </a:rPr>
              <a:t>Ο εθνικός κατάλογος επαγγελματικών ασθενειών</a:t>
            </a:r>
            <a:endParaRPr lang="el-GR" dirty="0">
              <a:latin typeface="Arial Black" pitchFamily="34" charset="0"/>
            </a:endParaRPr>
          </a:p>
        </p:txBody>
      </p:sp>
      <p:sp>
        <p:nvSpPr>
          <p:cNvPr id="3" name="2 - Θέση περιεχομένου"/>
          <p:cNvSpPr>
            <a:spLocks noGrp="1"/>
          </p:cNvSpPr>
          <p:nvPr>
            <p:ph idx="1"/>
          </p:nvPr>
        </p:nvSpPr>
        <p:spPr>
          <a:xfrm>
            <a:off x="457200" y="1600200"/>
            <a:ext cx="8435280" cy="4997152"/>
          </a:xfrm>
        </p:spPr>
        <p:txBody>
          <a:bodyPr>
            <a:normAutofit fontScale="25000" lnSpcReduction="20000"/>
          </a:bodyPr>
          <a:lstStyle/>
          <a:p>
            <a:pPr>
              <a:buNone/>
            </a:pPr>
            <a:r>
              <a:rPr lang="el-GR" dirty="0"/>
              <a:t> </a:t>
            </a:r>
          </a:p>
          <a:p>
            <a:r>
              <a:rPr lang="el-GR" sz="5600" dirty="0">
                <a:latin typeface="Arial" pitchFamily="34" charset="0"/>
                <a:cs typeface="Arial" pitchFamily="34" charset="0"/>
              </a:rPr>
              <a:t>Αθήνα 20.4.2012, 16:46</a:t>
            </a:r>
          </a:p>
          <a:p>
            <a:r>
              <a:rPr lang="el-GR" sz="5600" dirty="0">
                <a:latin typeface="Arial" pitchFamily="34" charset="0"/>
                <a:cs typeface="Arial" pitchFamily="34" charset="0"/>
              </a:rPr>
              <a:t>Με προεδρικό διάταγμα (αρ. 41/2012) που εκδόθηκε σε συμμόρφωση με τη Σύσταση της Επιτροπής 2003/670/ΕΚ της 19.09.2003, «Σχετικά με τον ευρωπαϊκό κατάλογο των επαγγελματικών ασθενειών» (EE L 238/25.9.2003), καθορίσθηκε ο εθνικός κατάλογος επαγγελματικών ασθενειών.</a:t>
            </a:r>
          </a:p>
          <a:p>
            <a:r>
              <a:rPr lang="el-GR" sz="5600" dirty="0">
                <a:latin typeface="Arial" pitchFamily="34" charset="0"/>
                <a:cs typeface="Arial" pitchFamily="34" charset="0"/>
              </a:rPr>
              <a:t>Με την έκδοση του </a:t>
            </a:r>
            <a:r>
              <a:rPr lang="el-GR" sz="5600" dirty="0" err="1">
                <a:latin typeface="Arial" pitchFamily="34" charset="0"/>
                <a:cs typeface="Arial" pitchFamily="34" charset="0"/>
              </a:rPr>
              <a:t>π.δ</a:t>
            </a:r>
            <a:r>
              <a:rPr lang="el-GR" sz="5600" dirty="0">
                <a:latin typeface="Arial" pitchFamily="34" charset="0"/>
                <a:cs typeface="Arial" pitchFamily="34" charset="0"/>
              </a:rPr>
              <a:t>. και την δια αυτού </a:t>
            </a:r>
            <a:r>
              <a:rPr lang="el-GR" sz="5600" dirty="0" err="1">
                <a:latin typeface="Arial" pitchFamily="34" charset="0"/>
                <a:cs typeface="Arial" pitchFamily="34" charset="0"/>
              </a:rPr>
              <a:t>ενσωµάτωση</a:t>
            </a:r>
            <a:r>
              <a:rPr lang="el-GR" sz="5600" dirty="0">
                <a:latin typeface="Arial" pitchFamily="34" charset="0"/>
                <a:cs typeface="Arial" pitchFamily="34" charset="0"/>
              </a:rPr>
              <a:t> του ευρωπαϊκού καταλόγου </a:t>
            </a:r>
            <a:r>
              <a:rPr lang="el-GR" sz="5600" dirty="0" err="1">
                <a:latin typeface="Arial" pitchFamily="34" charset="0"/>
                <a:cs typeface="Arial" pitchFamily="34" charset="0"/>
              </a:rPr>
              <a:t>επαγγελµατικών</a:t>
            </a:r>
            <a:r>
              <a:rPr lang="el-GR" sz="5600" dirty="0">
                <a:latin typeface="Arial" pitchFamily="34" charset="0"/>
                <a:cs typeface="Arial" pitchFamily="34" charset="0"/>
              </a:rPr>
              <a:t> ασθενειών στην εθνική µας </a:t>
            </a:r>
            <a:r>
              <a:rPr lang="el-GR" sz="5600" dirty="0" err="1">
                <a:latin typeface="Arial" pitchFamily="34" charset="0"/>
                <a:cs typeface="Arial" pitchFamily="34" charset="0"/>
              </a:rPr>
              <a:t>νοµοθεσία</a:t>
            </a:r>
            <a:r>
              <a:rPr lang="el-GR" sz="5600" dirty="0">
                <a:latin typeface="Arial" pitchFamily="34" charset="0"/>
                <a:cs typeface="Arial" pitchFamily="34" charset="0"/>
              </a:rPr>
              <a:t>, η χώρα µας ανταποκρίνεται -µ</a:t>
            </a:r>
            <a:r>
              <a:rPr lang="el-GR" sz="5600" dirty="0" err="1">
                <a:latin typeface="Arial" pitchFamily="34" charset="0"/>
                <a:cs typeface="Arial" pitchFamily="34" charset="0"/>
              </a:rPr>
              <a:t>εταξύ</a:t>
            </a:r>
            <a:r>
              <a:rPr lang="el-GR" sz="5600" dirty="0">
                <a:latin typeface="Arial" pitchFamily="34" charset="0"/>
                <a:cs typeface="Arial" pitchFamily="34" charset="0"/>
              </a:rPr>
              <a:t> άλλων- στις απαιτήσεις της Ευρωπαϊκής Ένωσης για τη σύγκλιση του τρόπου καταγραφής των </a:t>
            </a:r>
            <a:r>
              <a:rPr lang="el-GR" sz="5600" dirty="0" err="1">
                <a:latin typeface="Arial" pitchFamily="34" charset="0"/>
                <a:cs typeface="Arial" pitchFamily="34" charset="0"/>
              </a:rPr>
              <a:t>επαγγελµατικών</a:t>
            </a:r>
            <a:r>
              <a:rPr lang="el-GR" sz="5600" dirty="0">
                <a:latin typeface="Arial" pitchFamily="34" charset="0"/>
                <a:cs typeface="Arial" pitchFamily="34" charset="0"/>
              </a:rPr>
              <a:t> ασθενειών σε ευρωπαϊκό επίπεδο, </a:t>
            </a:r>
            <a:r>
              <a:rPr lang="el-GR" sz="5600" dirty="0" err="1">
                <a:latin typeface="Arial" pitchFamily="34" charset="0"/>
                <a:cs typeface="Arial" pitchFamily="34" charset="0"/>
              </a:rPr>
              <a:t>σύµφωνα</a:t>
            </a:r>
            <a:r>
              <a:rPr lang="el-GR" sz="5600" dirty="0">
                <a:latin typeface="Arial" pitchFamily="34" charset="0"/>
                <a:cs typeface="Arial" pitchFamily="34" charset="0"/>
              </a:rPr>
              <a:t> µε το Κοινοτικό Στατιστικό </a:t>
            </a:r>
            <a:r>
              <a:rPr lang="el-GR" sz="5600" dirty="0" err="1">
                <a:latin typeface="Arial" pitchFamily="34" charset="0"/>
                <a:cs typeface="Arial" pitchFamily="34" charset="0"/>
              </a:rPr>
              <a:t>Πρόγραµµα</a:t>
            </a:r>
            <a:r>
              <a:rPr lang="el-GR" sz="5600" dirty="0">
                <a:latin typeface="Arial" pitchFamily="34" charset="0"/>
                <a:cs typeface="Arial" pitchFamily="34" charset="0"/>
              </a:rPr>
              <a:t> (</a:t>
            </a:r>
            <a:r>
              <a:rPr lang="el-GR" sz="5600" dirty="0" err="1">
                <a:latin typeface="Arial" pitchFamily="34" charset="0"/>
                <a:cs typeface="Arial" pitchFamily="34" charset="0"/>
              </a:rPr>
              <a:t>European</a:t>
            </a:r>
            <a:r>
              <a:rPr lang="el-GR" sz="5600" dirty="0">
                <a:latin typeface="Arial" pitchFamily="34" charset="0"/>
                <a:cs typeface="Arial" pitchFamily="34" charset="0"/>
              </a:rPr>
              <a:t> </a:t>
            </a:r>
            <a:r>
              <a:rPr lang="el-GR" sz="5600" dirty="0" err="1">
                <a:latin typeface="Arial" pitchFamily="34" charset="0"/>
                <a:cs typeface="Arial" pitchFamily="34" charset="0"/>
              </a:rPr>
              <a:t>Occupational</a:t>
            </a:r>
            <a:r>
              <a:rPr lang="el-GR" sz="5600" dirty="0">
                <a:latin typeface="Arial" pitchFamily="34" charset="0"/>
                <a:cs typeface="Arial" pitchFamily="34" charset="0"/>
              </a:rPr>
              <a:t> </a:t>
            </a:r>
            <a:r>
              <a:rPr lang="el-GR" sz="5600" dirty="0" err="1">
                <a:latin typeface="Arial" pitchFamily="34" charset="0"/>
                <a:cs typeface="Arial" pitchFamily="34" charset="0"/>
              </a:rPr>
              <a:t>Diseases</a:t>
            </a:r>
            <a:r>
              <a:rPr lang="el-GR" sz="5600" dirty="0">
                <a:latin typeface="Arial" pitchFamily="34" charset="0"/>
                <a:cs typeface="Arial" pitchFamily="34" charset="0"/>
              </a:rPr>
              <a:t> </a:t>
            </a:r>
            <a:r>
              <a:rPr lang="el-GR" sz="5600" dirty="0" err="1">
                <a:latin typeface="Arial" pitchFamily="34" charset="0"/>
                <a:cs typeface="Arial" pitchFamily="34" charset="0"/>
              </a:rPr>
              <a:t>Statistics</a:t>
            </a:r>
            <a:r>
              <a:rPr lang="el-GR" sz="5600" dirty="0">
                <a:latin typeface="Arial" pitchFamily="34" charset="0"/>
                <a:cs typeface="Arial" pitchFamily="34" charset="0"/>
              </a:rPr>
              <a:t>, EODS).</a:t>
            </a:r>
          </a:p>
          <a:p>
            <a:r>
              <a:rPr lang="el-GR" sz="5600" dirty="0">
                <a:latin typeface="Arial" pitchFamily="34" charset="0"/>
                <a:cs typeface="Arial" pitchFamily="34" charset="0"/>
              </a:rPr>
              <a:t>Πέραν της προόδου στο πεδίο της στατιστικής </a:t>
            </a:r>
            <a:r>
              <a:rPr lang="el-GR" sz="5600" dirty="0" err="1">
                <a:latin typeface="Arial" pitchFamily="34" charset="0"/>
                <a:cs typeface="Arial" pitchFamily="34" charset="0"/>
              </a:rPr>
              <a:t>εναρµόνισης</a:t>
            </a:r>
            <a:r>
              <a:rPr lang="el-GR" sz="5600" dirty="0">
                <a:latin typeface="Arial" pitchFamily="34" charset="0"/>
                <a:cs typeface="Arial" pitchFamily="34" charset="0"/>
              </a:rPr>
              <a:t>, η υιοθέτηση εθνικού καταλόγου </a:t>
            </a:r>
            <a:r>
              <a:rPr lang="el-GR" sz="5600" dirty="0" err="1">
                <a:latin typeface="Arial" pitchFamily="34" charset="0"/>
                <a:cs typeface="Arial" pitchFamily="34" charset="0"/>
              </a:rPr>
              <a:t>επαγγελµατικών</a:t>
            </a:r>
            <a:r>
              <a:rPr lang="el-GR" sz="5600" dirty="0">
                <a:latin typeface="Arial" pitchFamily="34" charset="0"/>
                <a:cs typeface="Arial" pitchFamily="34" charset="0"/>
              </a:rPr>
              <a:t> ασθενειών συνιστά ένα </a:t>
            </a:r>
            <a:r>
              <a:rPr lang="el-GR" sz="5600" dirty="0" err="1">
                <a:latin typeface="Arial" pitchFamily="34" charset="0"/>
                <a:cs typeface="Arial" pitchFamily="34" charset="0"/>
              </a:rPr>
              <a:t>ακόµη</a:t>
            </a:r>
            <a:r>
              <a:rPr lang="el-GR" sz="5600" dirty="0">
                <a:latin typeface="Arial" pitchFamily="34" charset="0"/>
                <a:cs typeface="Arial" pitchFamily="34" charset="0"/>
              </a:rPr>
              <a:t> </a:t>
            </a:r>
            <a:r>
              <a:rPr lang="el-GR" sz="5600" dirty="0" err="1">
                <a:latin typeface="Arial" pitchFamily="34" charset="0"/>
                <a:cs typeface="Arial" pitchFamily="34" charset="0"/>
              </a:rPr>
              <a:t>σηµαντικό</a:t>
            </a:r>
            <a:r>
              <a:rPr lang="el-GR" sz="5600" dirty="0">
                <a:latin typeface="Arial" pitchFamily="34" charset="0"/>
                <a:cs typeface="Arial" pitchFamily="34" charset="0"/>
              </a:rPr>
              <a:t> </a:t>
            </a:r>
            <a:r>
              <a:rPr lang="el-GR" sz="5600" dirty="0" err="1">
                <a:latin typeface="Arial" pitchFamily="34" charset="0"/>
                <a:cs typeface="Arial" pitchFamily="34" charset="0"/>
              </a:rPr>
              <a:t>βήµα</a:t>
            </a:r>
            <a:r>
              <a:rPr lang="el-GR" sz="5600" dirty="0">
                <a:latin typeface="Arial" pitchFamily="34" charset="0"/>
                <a:cs typeface="Arial" pitchFamily="34" charset="0"/>
              </a:rPr>
              <a:t> </a:t>
            </a:r>
            <a:r>
              <a:rPr lang="el-GR" sz="5600" dirty="0" err="1">
                <a:latin typeface="Arial" pitchFamily="34" charset="0"/>
                <a:cs typeface="Arial" pitchFamily="34" charset="0"/>
              </a:rPr>
              <a:t>εκσυγχρονισµού</a:t>
            </a:r>
            <a:r>
              <a:rPr lang="el-GR" sz="5600" dirty="0">
                <a:latin typeface="Arial" pitchFamily="34" charset="0"/>
                <a:cs typeface="Arial" pitchFamily="34" charset="0"/>
              </a:rPr>
              <a:t> του </a:t>
            </a:r>
            <a:r>
              <a:rPr lang="el-GR" sz="5600" dirty="0" err="1">
                <a:latin typeface="Arial" pitchFamily="34" charset="0"/>
                <a:cs typeface="Arial" pitchFamily="34" charset="0"/>
              </a:rPr>
              <a:t>θεσµικού</a:t>
            </a:r>
            <a:r>
              <a:rPr lang="el-GR" sz="5600" dirty="0">
                <a:latin typeface="Arial" pitchFamily="34" charset="0"/>
                <a:cs typeface="Arial" pitchFamily="34" charset="0"/>
              </a:rPr>
              <a:t> πλαισίου προστασίας της υγείας και ασφάλειας της εργασίας στη χώρα µας, καθώς η ανωτέρω Σύσταση της Ευρωπαϊκής Επιτροπής 2003/670/ΕΚ της 19-09-2003 «Σχετικά µε τον ευρωπαϊκό κατάλογο των </a:t>
            </a:r>
            <a:r>
              <a:rPr lang="el-GR" sz="5600" dirty="0" err="1">
                <a:latin typeface="Arial" pitchFamily="34" charset="0"/>
                <a:cs typeface="Arial" pitchFamily="34" charset="0"/>
              </a:rPr>
              <a:t>επαγγελµατικών</a:t>
            </a:r>
            <a:r>
              <a:rPr lang="el-GR" sz="5600" dirty="0">
                <a:latin typeface="Arial" pitchFamily="34" charset="0"/>
                <a:cs typeface="Arial" pitchFamily="34" charset="0"/>
              </a:rPr>
              <a:t> ασθενειών» </a:t>
            </a:r>
            <a:r>
              <a:rPr lang="el-GR" sz="5600" dirty="0" err="1">
                <a:latin typeface="Arial" pitchFamily="34" charset="0"/>
                <a:cs typeface="Arial" pitchFamily="34" charset="0"/>
              </a:rPr>
              <a:t>περιλαµβάνει</a:t>
            </a:r>
            <a:r>
              <a:rPr lang="el-GR" sz="5600" dirty="0">
                <a:latin typeface="Arial" pitchFamily="34" charset="0"/>
                <a:cs typeface="Arial" pitchFamily="34" charset="0"/>
              </a:rPr>
              <a:t> µια ευρεία </a:t>
            </a:r>
            <a:r>
              <a:rPr lang="el-GR" sz="5600" dirty="0" err="1">
                <a:latin typeface="Arial" pitchFamily="34" charset="0"/>
                <a:cs typeface="Arial" pitchFamily="34" charset="0"/>
              </a:rPr>
              <a:t>επικαιροποίηση</a:t>
            </a:r>
            <a:r>
              <a:rPr lang="el-GR" sz="5600" dirty="0">
                <a:latin typeface="Arial" pitchFamily="34" charset="0"/>
                <a:cs typeface="Arial" pitchFamily="34" charset="0"/>
              </a:rPr>
              <a:t> των ασθενειών που αναγνωρίζονται ως </a:t>
            </a:r>
            <a:r>
              <a:rPr lang="el-GR" sz="5600" dirty="0" err="1">
                <a:latin typeface="Arial" pitchFamily="34" charset="0"/>
                <a:cs typeface="Arial" pitchFamily="34" charset="0"/>
              </a:rPr>
              <a:t>επαγγελµατικές</a:t>
            </a:r>
            <a:r>
              <a:rPr lang="el-GR" sz="5600" dirty="0">
                <a:latin typeface="Arial" pitchFamily="34" charset="0"/>
                <a:cs typeface="Arial" pitchFamily="34" charset="0"/>
              </a:rPr>
              <a:t>, </a:t>
            </a:r>
            <a:r>
              <a:rPr lang="el-GR" sz="5600" dirty="0" err="1">
                <a:latin typeface="Arial" pitchFamily="34" charset="0"/>
                <a:cs typeface="Arial" pitchFamily="34" charset="0"/>
              </a:rPr>
              <a:t>υπο</a:t>
            </a:r>
            <a:r>
              <a:rPr lang="el-GR" sz="5600" dirty="0">
                <a:latin typeface="Arial" pitchFamily="34" charset="0"/>
                <a:cs typeface="Arial" pitchFamily="34" charset="0"/>
              </a:rPr>
              <a:t> το </a:t>
            </a:r>
            <a:r>
              <a:rPr lang="el-GR" sz="5600" dirty="0" err="1">
                <a:latin typeface="Arial" pitchFamily="34" charset="0"/>
                <a:cs typeface="Arial" pitchFamily="34" charset="0"/>
              </a:rPr>
              <a:t>πρίσµα</a:t>
            </a:r>
            <a:r>
              <a:rPr lang="el-GR" sz="5600" dirty="0">
                <a:latin typeface="Arial" pitchFamily="34" charset="0"/>
                <a:cs typeface="Arial" pitchFamily="34" charset="0"/>
              </a:rPr>
              <a:t> των σύγχρονων τεχνικών και </a:t>
            </a:r>
            <a:r>
              <a:rPr lang="el-GR" sz="5600" dirty="0" err="1">
                <a:latin typeface="Arial" pitchFamily="34" charset="0"/>
                <a:cs typeface="Arial" pitchFamily="34" charset="0"/>
              </a:rPr>
              <a:t>επιστηµονικών</a:t>
            </a:r>
            <a:r>
              <a:rPr lang="el-GR" sz="5600" dirty="0">
                <a:latin typeface="Arial" pitchFamily="34" charset="0"/>
                <a:cs typeface="Arial" pitchFamily="34" charset="0"/>
              </a:rPr>
              <a:t> </a:t>
            </a:r>
            <a:r>
              <a:rPr lang="el-GR" sz="5600" dirty="0" err="1">
                <a:latin typeface="Arial" pitchFamily="34" charset="0"/>
                <a:cs typeface="Arial" pitchFamily="34" charset="0"/>
              </a:rPr>
              <a:t>δεδοµένων</a:t>
            </a:r>
            <a:r>
              <a:rPr lang="el-GR" sz="5600" dirty="0">
                <a:latin typeface="Arial" pitchFamily="34" charset="0"/>
                <a:cs typeface="Arial" pitchFamily="34" charset="0"/>
              </a:rPr>
              <a:t>.</a:t>
            </a:r>
          </a:p>
          <a:p>
            <a:r>
              <a:rPr lang="el-GR" sz="5600" dirty="0">
                <a:latin typeface="Arial" pitchFamily="34" charset="0"/>
                <a:cs typeface="Arial" pitchFamily="34" charset="0"/>
              </a:rPr>
              <a:t>Ο κατάλογος των </a:t>
            </a:r>
            <a:r>
              <a:rPr lang="el-GR" sz="5600" dirty="0" err="1">
                <a:latin typeface="Arial" pitchFamily="34" charset="0"/>
                <a:cs typeface="Arial" pitchFamily="34" charset="0"/>
              </a:rPr>
              <a:t>επαγγελµατικών</a:t>
            </a:r>
            <a:r>
              <a:rPr lang="el-GR" sz="5600" dirty="0">
                <a:latin typeface="Arial" pitchFamily="34" charset="0"/>
                <a:cs typeface="Arial" pitchFamily="34" charset="0"/>
              </a:rPr>
              <a:t> ασθενειών </a:t>
            </a:r>
            <a:r>
              <a:rPr lang="el-GR" sz="5600" dirty="0" err="1">
                <a:latin typeface="Arial" pitchFamily="34" charset="0"/>
                <a:cs typeface="Arial" pitchFamily="34" charset="0"/>
              </a:rPr>
              <a:t>ταξινοµείται</a:t>
            </a:r>
            <a:r>
              <a:rPr lang="el-GR" sz="5600" dirty="0">
                <a:latin typeface="Arial" pitchFamily="34" charset="0"/>
                <a:cs typeface="Arial" pitchFamily="34" charset="0"/>
              </a:rPr>
              <a:t> στη βάση της αιτιώδους φύσης αυτών: α) Ασθένειες που προκαλούνται από </a:t>
            </a:r>
            <a:r>
              <a:rPr lang="el-GR" sz="5600" dirty="0" err="1">
                <a:latin typeface="Arial" pitchFamily="34" charset="0"/>
                <a:cs typeface="Arial" pitchFamily="34" charset="0"/>
              </a:rPr>
              <a:t>χηµικούς</a:t>
            </a:r>
            <a:r>
              <a:rPr lang="el-GR" sz="5600" dirty="0">
                <a:latin typeface="Arial" pitchFamily="34" charset="0"/>
                <a:cs typeface="Arial" pitchFamily="34" charset="0"/>
              </a:rPr>
              <a:t> παράγοντες, β) Ασθένειες του </a:t>
            </a:r>
            <a:r>
              <a:rPr lang="el-GR" sz="5600" dirty="0" err="1">
                <a:latin typeface="Arial" pitchFamily="34" charset="0"/>
                <a:cs typeface="Arial" pitchFamily="34" charset="0"/>
              </a:rPr>
              <a:t>δέρµατος</a:t>
            </a:r>
            <a:r>
              <a:rPr lang="el-GR" sz="5600" dirty="0">
                <a:latin typeface="Arial" pitchFamily="34" charset="0"/>
                <a:cs typeface="Arial" pitchFamily="34" charset="0"/>
              </a:rPr>
              <a:t> που προκαλούνται από ουσίες και παράγοντες που δεν </a:t>
            </a:r>
            <a:r>
              <a:rPr lang="el-GR" sz="5600" dirty="0" err="1">
                <a:latin typeface="Arial" pitchFamily="34" charset="0"/>
                <a:cs typeface="Arial" pitchFamily="34" charset="0"/>
              </a:rPr>
              <a:t>περιλαµβάνονται</a:t>
            </a:r>
            <a:r>
              <a:rPr lang="el-GR" sz="5600" dirty="0">
                <a:latin typeface="Arial" pitchFamily="34" charset="0"/>
                <a:cs typeface="Arial" pitchFamily="34" charset="0"/>
              </a:rPr>
              <a:t> σε άλλες θέσεις, γ) Ασθένειες που προκαλούνται από την εισπνοή ουσιών και παραγόντων που δεν καταγράφονται σε άλλες θέσεις, δ) </a:t>
            </a:r>
            <a:r>
              <a:rPr lang="el-GR" sz="5600" dirty="0" err="1">
                <a:latin typeface="Arial" pitchFamily="34" charset="0"/>
                <a:cs typeface="Arial" pitchFamily="34" charset="0"/>
              </a:rPr>
              <a:t>Λοιµώδεις</a:t>
            </a:r>
            <a:r>
              <a:rPr lang="el-GR" sz="5600" dirty="0">
                <a:latin typeface="Arial" pitchFamily="34" charset="0"/>
                <a:cs typeface="Arial" pitchFamily="34" charset="0"/>
              </a:rPr>
              <a:t> και παρασιτικές ασθένειες, ε) Ασθένειες </a:t>
            </a:r>
            <a:r>
              <a:rPr lang="el-GR" sz="5600" dirty="0" err="1">
                <a:latin typeface="Arial" pitchFamily="34" charset="0"/>
                <a:cs typeface="Arial" pitchFamily="34" charset="0"/>
              </a:rPr>
              <a:t>προκαλούµενες</a:t>
            </a:r>
            <a:r>
              <a:rPr lang="el-GR" sz="5600" dirty="0">
                <a:latin typeface="Arial" pitchFamily="34" charset="0"/>
                <a:cs typeface="Arial" pitchFamily="34" charset="0"/>
              </a:rPr>
              <a:t> από φυσικούς παράγοντες.</a:t>
            </a:r>
          </a:p>
          <a:p>
            <a:r>
              <a:rPr lang="el-GR" sz="5600" dirty="0">
                <a:latin typeface="Arial" pitchFamily="34" charset="0"/>
                <a:cs typeface="Arial" pitchFamily="34" charset="0"/>
              </a:rPr>
              <a:t>Η ισχύς του καταλόγου αρχίζει με την δημοσίευσή του στην Εφημερίδα της Κυβερνήσεως στις 19 Απριλίου 2012</a:t>
            </a:r>
          </a:p>
          <a:p>
            <a:endParaRPr lang="el-GR" sz="56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196752"/>
            <a:ext cx="8229600" cy="868958"/>
          </a:xfrm>
        </p:spPr>
        <p:txBody>
          <a:bodyPr>
            <a:normAutofit fontScale="90000"/>
          </a:bodyPr>
          <a:lstStyle/>
          <a:p>
            <a:pPr algn="ctr"/>
            <a:r>
              <a:rPr lang="el-GR" b="1" dirty="0">
                <a:latin typeface="Arial Black" pitchFamily="34" charset="0"/>
              </a:rPr>
              <a:t>Εθνικός Κατάλογος Επαγγελματικών Ασθενειών</a:t>
            </a:r>
            <a:r>
              <a:rPr lang="el-GR" dirty="0"/>
              <a:t/>
            </a:r>
            <a:br>
              <a:rPr lang="el-GR" dirty="0"/>
            </a:br>
            <a:endParaRPr lang="el-GR" dirty="0"/>
          </a:p>
        </p:txBody>
      </p:sp>
      <p:sp>
        <p:nvSpPr>
          <p:cNvPr id="3" name="2 - Θέση περιεχομένου"/>
          <p:cNvSpPr>
            <a:spLocks noGrp="1"/>
          </p:cNvSpPr>
          <p:nvPr>
            <p:ph idx="1"/>
          </p:nvPr>
        </p:nvSpPr>
        <p:spPr>
          <a:xfrm>
            <a:off x="251520" y="2564904"/>
            <a:ext cx="8892480" cy="3561259"/>
          </a:xfrm>
        </p:spPr>
        <p:txBody>
          <a:bodyPr/>
          <a:lstStyle/>
          <a:p>
            <a:pPr>
              <a:lnSpc>
                <a:spcPct val="80000"/>
              </a:lnSpc>
            </a:pPr>
            <a:r>
              <a:rPr lang="el-GR" dirty="0">
                <a:latin typeface="Arial" pitchFamily="34" charset="0"/>
                <a:cs typeface="Arial" pitchFamily="34" charset="0"/>
              </a:rPr>
              <a:t>(Σύμφωνα με το Παράρτημα Ι του Ευρωπαϊκού καταλόγου επαγγελματικών ασθενειών, 2003/670/ΕΚ)</a:t>
            </a:r>
          </a:p>
          <a:p>
            <a:pPr>
              <a:lnSpc>
                <a:spcPct val="80000"/>
              </a:lnSpc>
            </a:pPr>
            <a:r>
              <a:rPr lang="el-GR" dirty="0">
                <a:latin typeface="Arial" pitchFamily="34" charset="0"/>
                <a:cs typeface="Arial" pitchFamily="34" charset="0"/>
              </a:rPr>
              <a:t>Ασθένειες που προκαλούνται από χημικούς </a:t>
            </a:r>
            <a:r>
              <a:rPr lang="el-GR" dirty="0" smtClean="0">
                <a:latin typeface="Arial" pitchFamily="34" charset="0"/>
                <a:cs typeface="Arial" pitchFamily="34" charset="0"/>
              </a:rPr>
              <a:t>παράγοντες είναι οι </a:t>
            </a:r>
            <a:r>
              <a:rPr lang="el-GR" dirty="0" err="1" smtClean="0">
                <a:latin typeface="Arial" pitchFamily="34" charset="0"/>
                <a:cs typeface="Arial" pitchFamily="34" charset="0"/>
              </a:rPr>
              <a:t>εξείς</a:t>
            </a:r>
            <a:r>
              <a:rPr lang="el-GR" dirty="0" smtClean="0">
                <a:latin typeface="Arial" pitchFamily="34" charset="0"/>
                <a:cs typeface="Arial" pitchFamily="34" charset="0"/>
              </a:rPr>
              <a:t>:</a:t>
            </a:r>
            <a:endParaRPr lang="el-GR" dirty="0">
              <a:latin typeface="Arial" pitchFamily="34" charset="0"/>
              <a:cs typeface="Arial" pitchFamily="34" charset="0"/>
            </a:endParaRP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 Θέση περιεχομένου"/>
          <p:cNvGraphicFramePr>
            <a:graphicFrameLocks noGrp="1"/>
          </p:cNvGraphicFramePr>
          <p:nvPr>
            <p:ph idx="1"/>
          </p:nvPr>
        </p:nvGraphicFramePr>
        <p:xfrm>
          <a:off x="0" y="276933"/>
          <a:ext cx="9144000" cy="6581067"/>
        </p:xfrm>
        <a:graphic>
          <a:graphicData uri="http://schemas.openxmlformats.org/drawingml/2006/table">
            <a:tbl>
              <a:tblPr firstRow="1" bandRow="1">
                <a:tableStyleId>{8799B23B-EC83-4686-B30A-512413B5E67A}</a:tableStyleId>
              </a:tblPr>
              <a:tblGrid>
                <a:gridCol w="4572000"/>
                <a:gridCol w="4572000"/>
              </a:tblGrid>
              <a:tr h="506427">
                <a:tc>
                  <a:txBody>
                    <a:bodyPr/>
                    <a:lstStyle/>
                    <a:p>
                      <a:pPr algn="ctr"/>
                      <a:r>
                        <a:rPr kumimoji="0" lang="el-GR" sz="3600" kern="1200" baseline="0" dirty="0" smtClean="0">
                          <a:latin typeface="Arial Black" pitchFamily="34" charset="0"/>
                        </a:rPr>
                        <a:t>Αίτιο</a:t>
                      </a:r>
                      <a:endParaRPr lang="el-GR" sz="3600" dirty="0">
                        <a:latin typeface="Arial Black" pitchFamily="34" charset="0"/>
                      </a:endParaRPr>
                    </a:p>
                  </a:txBody>
                  <a:tcPr/>
                </a:tc>
                <a:tc>
                  <a:txBody>
                    <a:bodyPr/>
                    <a:lstStyle/>
                    <a:p>
                      <a:pPr algn="ctr"/>
                      <a:r>
                        <a:rPr kumimoji="0" lang="el-GR" sz="3600" kern="1200" baseline="0" dirty="0" smtClean="0">
                          <a:latin typeface="Arial Black" pitchFamily="34" charset="0"/>
                        </a:rPr>
                        <a:t>Ασθένεια/ες</a:t>
                      </a:r>
                      <a:endParaRPr lang="el-GR" sz="3600" dirty="0">
                        <a:latin typeface="Arial Black" pitchFamily="34" charset="0"/>
                      </a:endParaRPr>
                    </a:p>
                  </a:txBody>
                  <a:tcPr/>
                </a:tc>
              </a:tr>
              <a:tr h="1207966">
                <a:tc>
                  <a:txBody>
                    <a:bodyPr/>
                    <a:lstStyle/>
                    <a:p>
                      <a:r>
                        <a:rPr kumimoji="0" lang="el-GR" sz="1800" kern="1200" baseline="0" dirty="0" smtClean="0">
                          <a:latin typeface="Arial" pitchFamily="34" charset="0"/>
                          <a:cs typeface="Arial" pitchFamily="34" charset="0"/>
                        </a:rPr>
                        <a:t>1) </a:t>
                      </a:r>
                      <a:r>
                        <a:rPr kumimoji="0" lang="el-GR" sz="1800" kern="1200" baseline="0" dirty="0" err="1" smtClean="0">
                          <a:latin typeface="Arial" pitchFamily="34" charset="0"/>
                          <a:cs typeface="Arial" pitchFamily="34" charset="0"/>
                        </a:rPr>
                        <a:t>Ακρυλονιτρίλιο</a:t>
                      </a:r>
                      <a:endParaRPr lang="el-GR" sz="1800" dirty="0">
                        <a:latin typeface="Arial" pitchFamily="34" charset="0"/>
                        <a:cs typeface="Arial" pitchFamily="34" charset="0"/>
                      </a:endParaRPr>
                    </a:p>
                  </a:txBody>
                  <a:tcPr/>
                </a:tc>
                <a:tc>
                  <a:txBody>
                    <a:bodyPr/>
                    <a:lstStyle/>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Ερεθιστική δερματίτιδα</a:t>
                      </a: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Επιπεφυκίτιδα</a:t>
                      </a: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Τραχειοβρογχίτιδα</a:t>
                      </a: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Καρκίνος πνευμόνων</a:t>
                      </a:r>
                      <a:endParaRPr lang="el-GR" sz="1800" dirty="0">
                        <a:latin typeface="Arial" pitchFamily="34" charset="0"/>
                        <a:cs typeface="Arial" pitchFamily="34" charset="0"/>
                      </a:endParaRPr>
                    </a:p>
                  </a:txBody>
                  <a:tcPr/>
                </a:tc>
              </a:tr>
              <a:tr h="2601773">
                <a:tc>
                  <a:txBody>
                    <a:bodyPr/>
                    <a:lstStyle/>
                    <a:p>
                      <a:r>
                        <a:rPr lang="el-GR" sz="1800" dirty="0" smtClean="0">
                          <a:latin typeface="Arial" pitchFamily="34" charset="0"/>
                          <a:cs typeface="Arial" pitchFamily="34" charset="0"/>
                        </a:rPr>
                        <a:t>2)</a:t>
                      </a:r>
                      <a:r>
                        <a:rPr lang="el-GR" sz="1800" baseline="0" dirty="0" smtClean="0">
                          <a:latin typeface="Arial" pitchFamily="34" charset="0"/>
                          <a:cs typeface="Arial" pitchFamily="34" charset="0"/>
                        </a:rPr>
                        <a:t> </a:t>
                      </a:r>
                      <a:r>
                        <a:rPr kumimoji="0" lang="el-GR" sz="1800" kern="1200" baseline="0" dirty="0" smtClean="0">
                          <a:solidFill>
                            <a:schemeClr val="tx1"/>
                          </a:solidFill>
                          <a:latin typeface="Arial" pitchFamily="34" charset="0"/>
                          <a:ea typeface="+mn-ea"/>
                          <a:cs typeface="Arial" pitchFamily="34" charset="0"/>
                        </a:rPr>
                        <a:t>Αρσενικό ή οι ενώσεις του</a:t>
                      </a:r>
                      <a:endParaRPr lang="el-GR" sz="1800" dirty="0">
                        <a:latin typeface="Arial" pitchFamily="34" charset="0"/>
                        <a:cs typeface="Arial" pitchFamily="34" charset="0"/>
                      </a:endParaRPr>
                    </a:p>
                  </a:txBody>
                  <a:tcPr/>
                </a:tc>
                <a:tc>
                  <a:txBody>
                    <a:bodyPr/>
                    <a:lstStyle/>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Επιπεφυκίτιδα</a:t>
                      </a: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Ρινίτιδα</a:t>
                      </a: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Διάτρηση ρινικού διαφράγματος</a:t>
                      </a: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Χρόνια ηπατοπάθεια</a:t>
                      </a:r>
                    </a:p>
                    <a:p>
                      <a:pPr>
                        <a:buFont typeface="Arial" pitchFamily="34" charset="0"/>
                        <a:buChar char="•"/>
                      </a:pPr>
                      <a:r>
                        <a:rPr kumimoji="0" lang="el-GR" sz="1800" kern="1200" baseline="0" dirty="0" err="1" smtClean="0">
                          <a:solidFill>
                            <a:schemeClr val="tx1"/>
                          </a:solidFill>
                          <a:latin typeface="Arial" pitchFamily="34" charset="0"/>
                          <a:ea typeface="+mn-ea"/>
                          <a:cs typeface="Arial" pitchFamily="34" charset="0"/>
                        </a:rPr>
                        <a:t>Υπερκεράτωση</a:t>
                      </a:r>
                      <a:r>
                        <a:rPr kumimoji="0" lang="el-GR" sz="1800" kern="1200" baseline="0" dirty="0" smtClean="0">
                          <a:solidFill>
                            <a:schemeClr val="tx1"/>
                          </a:solidFill>
                          <a:latin typeface="Arial" pitchFamily="34" charset="0"/>
                          <a:ea typeface="+mn-ea"/>
                          <a:cs typeface="Arial" pitchFamily="34" charset="0"/>
                        </a:rPr>
                        <a:t> </a:t>
                      </a:r>
                      <a:r>
                        <a:rPr kumimoji="0" lang="el-GR" sz="1800" kern="1200" baseline="0" dirty="0" err="1" smtClean="0">
                          <a:solidFill>
                            <a:schemeClr val="tx1"/>
                          </a:solidFill>
                          <a:latin typeface="Arial" pitchFamily="34" charset="0"/>
                          <a:ea typeface="+mn-ea"/>
                          <a:cs typeface="Arial" pitchFamily="34" charset="0"/>
                        </a:rPr>
                        <a:t>παλαμών−πελμάτων</a:t>
                      </a:r>
                      <a:endParaRPr kumimoji="0" lang="el-GR" sz="1800" kern="1200" baseline="0" dirty="0" smtClean="0">
                        <a:solidFill>
                          <a:schemeClr val="tx1"/>
                        </a:solidFill>
                        <a:latin typeface="Arial" pitchFamily="34" charset="0"/>
                        <a:ea typeface="+mn-ea"/>
                        <a:cs typeface="Arial" pitchFamily="34" charset="0"/>
                      </a:endParaRP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Περιφερική </a:t>
                      </a:r>
                      <a:r>
                        <a:rPr kumimoji="0" lang="el-GR" sz="1800" kern="1200" baseline="0" dirty="0" err="1" smtClean="0">
                          <a:solidFill>
                            <a:schemeClr val="tx1"/>
                          </a:solidFill>
                          <a:latin typeface="Arial" pitchFamily="34" charset="0"/>
                          <a:ea typeface="+mn-ea"/>
                          <a:cs typeface="Arial" pitchFamily="34" charset="0"/>
                        </a:rPr>
                        <a:t>πολυνευροπάθεια</a:t>
                      </a:r>
                      <a:endParaRPr kumimoji="0" lang="el-GR" sz="1800" kern="1200" baseline="0" dirty="0" smtClean="0">
                        <a:solidFill>
                          <a:schemeClr val="tx1"/>
                        </a:solidFill>
                        <a:latin typeface="Arial" pitchFamily="34" charset="0"/>
                        <a:ea typeface="+mn-ea"/>
                        <a:cs typeface="Arial" pitchFamily="34" charset="0"/>
                      </a:endParaRP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Καρκίνος πνευμόνων</a:t>
                      </a: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Καρκίνος ήπατος</a:t>
                      </a: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Καρκίνος δέρματος</a:t>
                      </a:r>
                      <a:endParaRPr lang="el-GR" sz="1800" dirty="0">
                        <a:latin typeface="Arial" pitchFamily="34" charset="0"/>
                        <a:cs typeface="Arial" pitchFamily="34" charset="0"/>
                      </a:endParaRPr>
                    </a:p>
                  </a:txBody>
                  <a:tcPr/>
                </a:tc>
              </a:tr>
              <a:tr h="1765488">
                <a:tc>
                  <a:txBody>
                    <a:bodyPr/>
                    <a:lstStyle/>
                    <a:p>
                      <a:r>
                        <a:rPr lang="el-GR" sz="1800" dirty="0" smtClean="0">
                          <a:latin typeface="Arial" pitchFamily="34" charset="0"/>
                          <a:cs typeface="Arial" pitchFamily="34" charset="0"/>
                        </a:rPr>
                        <a:t>3) </a:t>
                      </a:r>
                      <a:r>
                        <a:rPr kumimoji="0" lang="el-GR" sz="1800" kern="1200" baseline="0" dirty="0" smtClean="0">
                          <a:solidFill>
                            <a:schemeClr val="tx1"/>
                          </a:solidFill>
                          <a:latin typeface="Arial" pitchFamily="34" charset="0"/>
                          <a:ea typeface="+mn-ea"/>
                          <a:cs typeface="Arial" pitchFamily="34" charset="0"/>
                        </a:rPr>
                        <a:t>Βηρύλλιο (</a:t>
                      </a:r>
                      <a:r>
                        <a:rPr kumimoji="0" lang="el-GR" sz="1800" kern="1200" baseline="0" dirty="0" err="1" smtClean="0">
                          <a:solidFill>
                            <a:schemeClr val="tx1"/>
                          </a:solidFill>
                          <a:latin typeface="Arial" pitchFamily="34" charset="0"/>
                          <a:ea typeface="+mn-ea"/>
                          <a:cs typeface="Arial" pitchFamily="34" charset="0"/>
                        </a:rPr>
                        <a:t>γλυκίνιο</a:t>
                      </a:r>
                      <a:r>
                        <a:rPr kumimoji="0" lang="el-GR" sz="1800" kern="1200" baseline="0" dirty="0" smtClean="0">
                          <a:solidFill>
                            <a:schemeClr val="tx1"/>
                          </a:solidFill>
                          <a:latin typeface="Arial" pitchFamily="34" charset="0"/>
                          <a:ea typeface="+mn-ea"/>
                          <a:cs typeface="Arial" pitchFamily="34" charset="0"/>
                        </a:rPr>
                        <a:t>) ή οι ενώσεις του</a:t>
                      </a:r>
                      <a:endParaRPr lang="el-GR" sz="1800" dirty="0">
                        <a:latin typeface="Arial" pitchFamily="34" charset="0"/>
                        <a:cs typeface="Arial" pitchFamily="34" charset="0"/>
                      </a:endParaRPr>
                    </a:p>
                  </a:txBody>
                  <a:tcPr/>
                </a:tc>
                <a:tc>
                  <a:txBody>
                    <a:bodyPr/>
                    <a:lstStyle/>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Αλλεργική δερματίτιδα εξ επαφής</a:t>
                      </a: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Τραχειοβρογχίτιδα</a:t>
                      </a: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Δερματικά έλκη</a:t>
                      </a: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Κοκκιωμάτωση του δέρματος</a:t>
                      </a: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Πνευμονική κοκκιωμάτωση</a:t>
                      </a: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Καρκίνος πνευμόνων</a:t>
                      </a:r>
                      <a:endParaRPr lang="el-GR" sz="1800" dirty="0">
                        <a:latin typeface="Arial" pitchFamily="34" charset="0"/>
                        <a:cs typeface="Arial" pitchFamily="34" charset="0"/>
                      </a:endParaRPr>
                    </a:p>
                  </a:txBody>
                  <a:tcPr/>
                </a:tc>
              </a:tr>
              <a:tr h="149736">
                <a:tc>
                  <a:txBody>
                    <a:bodyPr/>
                    <a:lstStyle/>
                    <a:p>
                      <a:endParaRPr lang="el-GR"/>
                    </a:p>
                  </a:txBody>
                  <a:tcPr/>
                </a:tc>
                <a:tc>
                  <a:txBody>
                    <a:bodyPr/>
                    <a:lstStyle/>
                    <a:p>
                      <a:endParaRPr lang="el-GR"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0" y="1196752"/>
          <a:ext cx="9144000" cy="4479368"/>
        </p:xfrm>
        <a:graphic>
          <a:graphicData uri="http://schemas.openxmlformats.org/drawingml/2006/table">
            <a:tbl>
              <a:tblPr firstRow="1" bandRow="1">
                <a:tableStyleId>{8799B23B-EC83-4686-B30A-512413B5E67A}</a:tableStyleId>
              </a:tblPr>
              <a:tblGrid>
                <a:gridCol w="4572000"/>
                <a:gridCol w="4572000"/>
              </a:tblGrid>
              <a:tr h="936102">
                <a:tc>
                  <a:txBody>
                    <a:bodyPr/>
                    <a:lstStyle/>
                    <a:p>
                      <a:r>
                        <a:rPr lang="el-GR" b="0" dirty="0" smtClean="0">
                          <a:latin typeface="Arial" pitchFamily="34" charset="0"/>
                          <a:cs typeface="Arial" pitchFamily="34" charset="0"/>
                        </a:rPr>
                        <a:t>4)</a:t>
                      </a:r>
                      <a:r>
                        <a:rPr kumimoji="0" lang="el-GR" sz="1800" b="0" kern="1200" baseline="0" dirty="0" smtClean="0">
                          <a:solidFill>
                            <a:schemeClr val="tx1"/>
                          </a:solidFill>
                          <a:latin typeface="Arial" pitchFamily="34" charset="0"/>
                          <a:ea typeface="+mn-ea"/>
                          <a:cs typeface="Arial" pitchFamily="34" charset="0"/>
                        </a:rPr>
                        <a:t> Μονοξείδιο του άνθρακα</a:t>
                      </a:r>
                      <a:endParaRPr lang="el-GR" b="0" dirty="0">
                        <a:latin typeface="Arial" pitchFamily="34" charset="0"/>
                        <a:cs typeface="Arial" pitchFamily="34" charset="0"/>
                      </a:endParaRPr>
                    </a:p>
                  </a:txBody>
                  <a:tcPr/>
                </a:tc>
                <a:tc>
                  <a:txBody>
                    <a:bodyPr/>
                    <a:lstStyle/>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Δηλητηρίαση</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Εκδήλωση λανθάνουσας</a:t>
                      </a:r>
                      <a:endParaRPr lang="el-GR" b="0" dirty="0">
                        <a:latin typeface="Arial" pitchFamily="34" charset="0"/>
                        <a:cs typeface="Arial" pitchFamily="34" charset="0"/>
                      </a:endParaRPr>
                    </a:p>
                  </a:txBody>
                  <a:tcPr/>
                </a:tc>
              </a:tr>
              <a:tr h="1368152">
                <a:tc>
                  <a:txBody>
                    <a:bodyPr/>
                    <a:lstStyle/>
                    <a:p>
                      <a:r>
                        <a:rPr lang="el-GR" dirty="0" smtClean="0">
                          <a:latin typeface="Arial" pitchFamily="34" charset="0"/>
                          <a:cs typeface="Arial" pitchFamily="34" charset="0"/>
                        </a:rPr>
                        <a:t>5)</a:t>
                      </a:r>
                      <a:r>
                        <a:rPr kumimoji="0" lang="el-GR" sz="1800" kern="1200" baseline="0" dirty="0" smtClean="0">
                          <a:solidFill>
                            <a:schemeClr val="tx1"/>
                          </a:solidFill>
                          <a:latin typeface="Arial" pitchFamily="34" charset="0"/>
                          <a:ea typeface="+mn-ea"/>
                          <a:cs typeface="Arial" pitchFamily="34" charset="0"/>
                        </a:rPr>
                        <a:t> Φωσγένιο</a:t>
                      </a:r>
                      <a:endParaRPr lang="el-GR" dirty="0">
                        <a:latin typeface="Arial" pitchFamily="34" charset="0"/>
                        <a:cs typeface="Arial" pitchFamily="34" charset="0"/>
                      </a:endParaRPr>
                    </a:p>
                  </a:txBody>
                  <a:tcPr/>
                </a:tc>
                <a:tc>
                  <a:txBody>
                    <a:bodyPr/>
                    <a:lstStyle/>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Ερεθιστική δερματίτιδα, έγκαυμα</a:t>
                      </a: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Επιπεφυκίτιδα</a:t>
                      </a: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Τραχειοβρογχίτιδα</a:t>
                      </a: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Πνευμονικό οίδημα</a:t>
                      </a:r>
                      <a:endParaRPr lang="el-GR" dirty="0">
                        <a:latin typeface="Arial" pitchFamily="34" charset="0"/>
                        <a:cs typeface="Arial" pitchFamily="34" charset="0"/>
                      </a:endParaRPr>
                    </a:p>
                  </a:txBody>
                  <a:tcPr/>
                </a:tc>
              </a:tr>
              <a:tr h="2175114">
                <a:tc>
                  <a:txBody>
                    <a:bodyPr/>
                    <a:lstStyle/>
                    <a:p>
                      <a:r>
                        <a:rPr lang="el-GR" dirty="0" smtClean="0">
                          <a:latin typeface="Arial" pitchFamily="34" charset="0"/>
                          <a:cs typeface="Arial" pitchFamily="34" charset="0"/>
                        </a:rPr>
                        <a:t>6)</a:t>
                      </a:r>
                      <a:r>
                        <a:rPr kumimoji="0" lang="el-GR" sz="1800" kern="1200" baseline="0" dirty="0" smtClean="0">
                          <a:solidFill>
                            <a:schemeClr val="tx1"/>
                          </a:solidFill>
                          <a:latin typeface="Arial" pitchFamily="34" charset="0"/>
                          <a:ea typeface="+mn-ea"/>
                          <a:cs typeface="Arial" pitchFamily="34" charset="0"/>
                        </a:rPr>
                        <a:t> Υδροκυανικό οξύ</a:t>
                      </a:r>
                      <a:endParaRPr lang="el-GR" dirty="0">
                        <a:latin typeface="Arial" pitchFamily="34" charset="0"/>
                        <a:cs typeface="Arial" pitchFamily="34" charset="0"/>
                      </a:endParaRPr>
                    </a:p>
                  </a:txBody>
                  <a:tcPr/>
                </a:tc>
                <a:tc>
                  <a:txBody>
                    <a:bodyPr/>
                    <a:lstStyle/>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Ερεθιστική ρινίτιδα</a:t>
                      </a: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Ερεθιστική επιπεφυκίτιδα</a:t>
                      </a: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Τραχειοβρογχίτιδα</a:t>
                      </a:r>
                    </a:p>
                    <a:p>
                      <a:pPr>
                        <a:buFont typeface="Arial" pitchFamily="34" charset="0"/>
                        <a:buChar char="•"/>
                      </a:pPr>
                      <a:r>
                        <a:rPr kumimoji="0" lang="el-GR" sz="1800" kern="1200" baseline="0" dirty="0" smtClean="0">
                          <a:solidFill>
                            <a:schemeClr val="tx1"/>
                          </a:solidFill>
                          <a:latin typeface="Arial" pitchFamily="34" charset="0"/>
                          <a:ea typeface="+mn-ea"/>
                          <a:cs typeface="Arial" pitchFamily="34" charset="0"/>
                        </a:rPr>
                        <a:t>Δηλητηρίαση</a:t>
                      </a:r>
                      <a:endParaRPr lang="el-GR" dirty="0">
                        <a:latin typeface="Arial" pitchFamily="34" charset="0"/>
                        <a:cs typeface="Arial" pitchFamily="34" charset="0"/>
                      </a:endParaRPr>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0" y="421136"/>
          <a:ext cx="9144000" cy="6436864"/>
        </p:xfrm>
        <a:graphic>
          <a:graphicData uri="http://schemas.openxmlformats.org/drawingml/2006/table">
            <a:tbl>
              <a:tblPr firstRow="1" bandRow="1">
                <a:tableStyleId>{8799B23B-EC83-4686-B30A-512413B5E67A}</a:tableStyleId>
              </a:tblPr>
              <a:tblGrid>
                <a:gridCol w="4572000"/>
                <a:gridCol w="4572000"/>
              </a:tblGrid>
              <a:tr h="2075432">
                <a:tc>
                  <a:txBody>
                    <a:bodyPr/>
                    <a:lstStyle/>
                    <a:p>
                      <a:r>
                        <a:rPr lang="el-GR" b="0" dirty="0" smtClean="0">
                          <a:latin typeface="Arial" pitchFamily="34" charset="0"/>
                          <a:cs typeface="Arial" pitchFamily="34" charset="0"/>
                        </a:rPr>
                        <a:t>7)</a:t>
                      </a:r>
                      <a:r>
                        <a:rPr kumimoji="0" lang="el-GR" sz="1800" b="0" kern="1200" baseline="0" dirty="0" smtClean="0">
                          <a:solidFill>
                            <a:schemeClr val="tx1"/>
                          </a:solidFill>
                          <a:latin typeface="Arial" pitchFamily="34" charset="0"/>
                          <a:ea typeface="+mn-ea"/>
                          <a:cs typeface="Arial" pitchFamily="34" charset="0"/>
                        </a:rPr>
                        <a:t> </a:t>
                      </a:r>
                      <a:r>
                        <a:rPr kumimoji="0" lang="el-GR" sz="1800" b="0" kern="1200" baseline="0" dirty="0" err="1" smtClean="0">
                          <a:solidFill>
                            <a:schemeClr val="tx1"/>
                          </a:solidFill>
                          <a:latin typeface="Arial" pitchFamily="34" charset="0"/>
                          <a:ea typeface="+mn-ea"/>
                          <a:cs typeface="Arial" pitchFamily="34" charset="0"/>
                        </a:rPr>
                        <a:t>Κυανίδια</a:t>
                      </a:r>
                      <a:r>
                        <a:rPr kumimoji="0" lang="el-GR" sz="1800" b="0" kern="1200" baseline="0" dirty="0" smtClean="0">
                          <a:solidFill>
                            <a:schemeClr val="tx1"/>
                          </a:solidFill>
                          <a:latin typeface="Arial" pitchFamily="34" charset="0"/>
                          <a:ea typeface="+mn-ea"/>
                          <a:cs typeface="Arial" pitchFamily="34" charset="0"/>
                        </a:rPr>
                        <a:t> και ενώσεις</a:t>
                      </a:r>
                      <a:endParaRPr lang="el-GR" b="0" dirty="0">
                        <a:latin typeface="Arial" pitchFamily="34" charset="0"/>
                        <a:cs typeface="Arial" pitchFamily="34" charset="0"/>
                      </a:endParaRPr>
                    </a:p>
                  </a:txBody>
                  <a:tcPr/>
                </a:tc>
                <a:tc>
                  <a:txBody>
                    <a:bodyPr/>
                    <a:lstStyle/>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Ερεθιστική ρινίτιδα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Ερεθιστική επιπεφυκίτιδα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Τραχειοβρογχίτιδα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Δηλητηρίαση</a:t>
                      </a:r>
                      <a:endParaRPr lang="el-GR" b="0" dirty="0">
                        <a:latin typeface="Arial" pitchFamily="34" charset="0"/>
                        <a:cs typeface="Arial" pitchFamily="34" charset="0"/>
                      </a:endParaRPr>
                    </a:p>
                  </a:txBody>
                  <a:tcPr/>
                </a:tc>
              </a:tr>
              <a:tr h="2075432">
                <a:tc>
                  <a:txBody>
                    <a:bodyPr/>
                    <a:lstStyle/>
                    <a:p>
                      <a:r>
                        <a:rPr lang="el-GR" b="0" dirty="0" smtClean="0">
                          <a:latin typeface="Arial" pitchFamily="34" charset="0"/>
                          <a:cs typeface="Arial" pitchFamily="34" charset="0"/>
                        </a:rPr>
                        <a:t>8)</a:t>
                      </a:r>
                      <a:r>
                        <a:rPr kumimoji="0" lang="el-GR" sz="1800" b="0" kern="1200" baseline="0" dirty="0" smtClean="0">
                          <a:solidFill>
                            <a:schemeClr val="tx1"/>
                          </a:solidFill>
                          <a:latin typeface="Arial" pitchFamily="34" charset="0"/>
                          <a:ea typeface="+mn-ea"/>
                          <a:cs typeface="Arial" pitchFamily="34" charset="0"/>
                        </a:rPr>
                        <a:t> </a:t>
                      </a:r>
                      <a:r>
                        <a:rPr kumimoji="0" lang="el-GR" sz="1800" b="0" kern="1200" baseline="0" dirty="0" err="1" smtClean="0">
                          <a:solidFill>
                            <a:schemeClr val="tx1"/>
                          </a:solidFill>
                          <a:latin typeface="Arial" pitchFamily="34" charset="0"/>
                          <a:ea typeface="+mn-ea"/>
                          <a:cs typeface="Arial" pitchFamily="34" charset="0"/>
                        </a:rPr>
                        <a:t>Ισοκυανικά</a:t>
                      </a:r>
                      <a:endParaRPr kumimoji="0" lang="el-GR" sz="1800" b="0" kern="1200" baseline="0" dirty="0" smtClean="0">
                        <a:solidFill>
                          <a:schemeClr val="tx1"/>
                        </a:solidFill>
                        <a:latin typeface="Arial" pitchFamily="34" charset="0"/>
                        <a:ea typeface="+mn-ea"/>
                        <a:cs typeface="Arial" pitchFamily="34" charset="0"/>
                      </a:endParaRPr>
                    </a:p>
                  </a:txBody>
                  <a:tcPr/>
                </a:tc>
                <a:tc>
                  <a:txBody>
                    <a:bodyPr/>
                    <a:lstStyle/>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Ερεθιστική ρινίτιδα, επιπεφυκίτιδα</a:t>
                      </a:r>
                    </a:p>
                    <a:p>
                      <a:pPr>
                        <a:buFont typeface="Arial" pitchFamily="34" charset="0"/>
                        <a:buNone/>
                      </a:pPr>
                      <a:r>
                        <a:rPr kumimoji="0" lang="el-GR" sz="1800" b="0" kern="1200" baseline="0" dirty="0" smtClean="0">
                          <a:solidFill>
                            <a:schemeClr val="tx1"/>
                          </a:solidFill>
                          <a:latin typeface="Arial" pitchFamily="34" charset="0"/>
                          <a:ea typeface="+mn-ea"/>
                          <a:cs typeface="Arial" pitchFamily="34" charset="0"/>
                        </a:rPr>
                        <a:t>και τραχειοβρογχίτιδα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Αλλεργική δερματίτιδα εξ επαφής</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Αλλεργική ρινίτιδα και επιπεφυκίτιδα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Βρογχικό άσθμα</a:t>
                      </a:r>
                    </a:p>
                    <a:p>
                      <a:pPr>
                        <a:buFont typeface="Arial" pitchFamily="34" charset="0"/>
                        <a:buChar char="•"/>
                      </a:pPr>
                      <a:r>
                        <a:rPr kumimoji="0" lang="el-GR" sz="1800" b="0" kern="1200" baseline="0" dirty="0" err="1" smtClean="0">
                          <a:solidFill>
                            <a:schemeClr val="tx1"/>
                          </a:solidFill>
                          <a:latin typeface="Arial" pitchFamily="34" charset="0"/>
                          <a:ea typeface="+mn-ea"/>
                          <a:cs typeface="Arial" pitchFamily="34" charset="0"/>
                        </a:rPr>
                        <a:t>Πνευμονίτιδα</a:t>
                      </a:r>
                      <a:r>
                        <a:rPr kumimoji="0" lang="el-GR" sz="1800" b="0" kern="1200" baseline="0" dirty="0" smtClean="0">
                          <a:solidFill>
                            <a:schemeClr val="tx1"/>
                          </a:solidFill>
                          <a:latin typeface="Arial" pitchFamily="34" charset="0"/>
                          <a:ea typeface="+mn-ea"/>
                          <a:cs typeface="Arial" pitchFamily="34" charset="0"/>
                        </a:rPr>
                        <a:t> εξ υπερευαισθησίας</a:t>
                      </a:r>
                      <a:endParaRPr lang="el-GR" b="0" dirty="0">
                        <a:latin typeface="Arial" pitchFamily="34" charset="0"/>
                        <a:cs typeface="Arial" pitchFamily="34" charset="0"/>
                      </a:endParaRPr>
                    </a:p>
                  </a:txBody>
                  <a:tcPr/>
                </a:tc>
              </a:tr>
              <a:tr h="2230463">
                <a:tc>
                  <a:txBody>
                    <a:bodyPr/>
                    <a:lstStyle/>
                    <a:p>
                      <a:r>
                        <a:rPr lang="el-GR" b="0" dirty="0" smtClean="0">
                          <a:latin typeface="Arial" pitchFamily="34" charset="0"/>
                          <a:cs typeface="Arial" pitchFamily="34" charset="0"/>
                        </a:rPr>
                        <a:t>9)</a:t>
                      </a:r>
                      <a:r>
                        <a:rPr kumimoji="0" lang="el-GR" sz="1800" b="0" kern="1200" baseline="0" dirty="0" smtClean="0">
                          <a:solidFill>
                            <a:schemeClr val="tx1"/>
                          </a:solidFill>
                          <a:latin typeface="Arial" pitchFamily="34" charset="0"/>
                          <a:ea typeface="+mn-ea"/>
                          <a:cs typeface="Arial" pitchFamily="34" charset="0"/>
                        </a:rPr>
                        <a:t> Κάδμιο ή οι ενώσεις του</a:t>
                      </a:r>
                      <a:endParaRPr lang="el-GR" b="0" dirty="0">
                        <a:latin typeface="Arial" pitchFamily="34" charset="0"/>
                        <a:cs typeface="Arial" pitchFamily="34" charset="0"/>
                      </a:endParaRPr>
                    </a:p>
                  </a:txBody>
                  <a:tcPr/>
                </a:tc>
                <a:tc>
                  <a:txBody>
                    <a:bodyPr/>
                    <a:lstStyle/>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Πυρετός καπνού μετάλλων – χημική </a:t>
                      </a:r>
                      <a:r>
                        <a:rPr kumimoji="0" lang="el-GR" sz="1800" b="0" kern="1200" baseline="0" dirty="0" err="1" smtClean="0">
                          <a:solidFill>
                            <a:schemeClr val="tx1"/>
                          </a:solidFill>
                          <a:latin typeface="Arial" pitchFamily="34" charset="0"/>
                          <a:ea typeface="+mn-ea"/>
                          <a:cs typeface="Arial" pitchFamily="34" charset="0"/>
                        </a:rPr>
                        <a:t>πνευμονίτιδα</a:t>
                      </a:r>
                      <a:endParaRPr kumimoji="0" lang="el-GR" sz="1800" b="0" kern="1200" baseline="0" dirty="0" smtClean="0">
                        <a:solidFill>
                          <a:schemeClr val="tx1"/>
                        </a:solidFill>
                        <a:latin typeface="Arial" pitchFamily="34" charset="0"/>
                        <a:ea typeface="+mn-ea"/>
                        <a:cs typeface="Arial" pitchFamily="34" charset="0"/>
                      </a:endParaRP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Οξεία βρογχοπνευμονία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Νεφροπάθεια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Πνευμονικό εμφύσημα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Οστεομαλακία</a:t>
                      </a:r>
                    </a:p>
                    <a:p>
                      <a:pPr>
                        <a:buFont typeface="Arial" pitchFamily="34" charset="0"/>
                        <a:buChar char="•"/>
                      </a:pPr>
                      <a:r>
                        <a:rPr kumimoji="0" lang="el-GR" sz="1800" b="0" kern="1200" baseline="0" dirty="0" smtClean="0">
                          <a:solidFill>
                            <a:schemeClr val="tx1"/>
                          </a:solidFill>
                          <a:latin typeface="Arial" pitchFamily="34" charset="0"/>
                          <a:ea typeface="+mn-ea"/>
                          <a:cs typeface="Arial" pitchFamily="34" charset="0"/>
                        </a:rPr>
                        <a:t>Καρκίνος πνευμόνων</a:t>
                      </a:r>
                      <a:endParaRPr lang="el-GR" b="0" dirty="0" smtClean="0">
                        <a:latin typeface="Arial" pitchFamily="34" charset="0"/>
                        <a:cs typeface="Arial" pitchFamily="34" charset="0"/>
                      </a:endParaRPr>
                    </a:p>
                    <a:p>
                      <a:endParaRPr lang="el-GR" b="0" dirty="0">
                        <a:latin typeface="Arial" pitchFamily="34" charset="0"/>
                        <a:cs typeface="Arial" pitchFamily="34" charset="0"/>
                      </a:endParaRPr>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0" y="404665"/>
          <a:ext cx="9144000" cy="6453335"/>
        </p:xfrm>
        <a:graphic>
          <a:graphicData uri="http://schemas.openxmlformats.org/drawingml/2006/table">
            <a:tbl>
              <a:tblPr firstRow="1" bandRow="1">
                <a:tableStyleId>{8799B23B-EC83-4686-B30A-512413B5E67A}</a:tableStyleId>
              </a:tblPr>
              <a:tblGrid>
                <a:gridCol w="4572000"/>
                <a:gridCol w="4572000"/>
              </a:tblGrid>
              <a:tr h="21336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b="0" dirty="0" smtClean="0">
                          <a:latin typeface="Arial" pitchFamily="34" charset="0"/>
                          <a:cs typeface="Arial" pitchFamily="34" charset="0"/>
                        </a:rPr>
                        <a:t>10)</a:t>
                      </a:r>
                      <a:r>
                        <a:rPr kumimoji="0" lang="el-GR" sz="1600" b="0" kern="1200" baseline="0" dirty="0" smtClean="0">
                          <a:solidFill>
                            <a:schemeClr val="tx1"/>
                          </a:solidFill>
                          <a:latin typeface="Arial" pitchFamily="34" charset="0"/>
                          <a:ea typeface="+mn-ea"/>
                          <a:cs typeface="Arial" pitchFamily="34" charset="0"/>
                        </a:rPr>
                        <a:t> Χρώμιο ή οι ενώσεις του</a:t>
                      </a:r>
                      <a:endParaRPr lang="el-GR" sz="1600" b="0" dirty="0" smtClean="0">
                        <a:latin typeface="Arial" pitchFamily="34" charset="0"/>
                        <a:cs typeface="Arial" pitchFamily="34" charset="0"/>
                      </a:endParaRPr>
                    </a:p>
                    <a:p>
                      <a:endParaRPr lang="el-GR" sz="1600" b="0" dirty="0">
                        <a:latin typeface="Arial" pitchFamily="34" charset="0"/>
                        <a:cs typeface="Arial" pitchFamily="34" charset="0"/>
                      </a:endParaRPr>
                    </a:p>
                  </a:txBody>
                  <a:tcPr/>
                </a:tc>
                <a:tc>
                  <a:txBody>
                    <a:bodyPr/>
                    <a:lstStyle/>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Αλλεργική δερματίτιδα εξ επαφής</a:t>
                      </a:r>
                    </a:p>
                    <a:p>
                      <a:pPr>
                        <a:buFont typeface="Arial" pitchFamily="34" charset="0"/>
                        <a:buChar char="•"/>
                      </a:pPr>
                      <a:r>
                        <a:rPr kumimoji="0" lang="el-GR" sz="1600" b="0" kern="1200" baseline="0" dirty="0" err="1" smtClean="0">
                          <a:solidFill>
                            <a:schemeClr val="tx1"/>
                          </a:solidFill>
                          <a:latin typeface="Arial" pitchFamily="34" charset="0"/>
                          <a:ea typeface="+mn-ea"/>
                          <a:cs typeface="Arial" pitchFamily="34" charset="0"/>
                        </a:rPr>
                        <a:t>Ελκωτική</a:t>
                      </a:r>
                      <a:r>
                        <a:rPr kumimoji="0" lang="el-GR" sz="1600" b="0" kern="1200" baseline="0" dirty="0" smtClean="0">
                          <a:solidFill>
                            <a:schemeClr val="tx1"/>
                          </a:solidFill>
                          <a:latin typeface="Arial" pitchFamily="34" charset="0"/>
                          <a:ea typeface="+mn-ea"/>
                          <a:cs typeface="Arial" pitchFamily="34" charset="0"/>
                        </a:rPr>
                        <a:t> δερματίτιδα</a:t>
                      </a:r>
                    </a:p>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Έλκη και διάτρηση του ρινικού διαφράγματος</a:t>
                      </a:r>
                    </a:p>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Βρογχικό άσθμα</a:t>
                      </a:r>
                    </a:p>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Καρκίνος πνευμόνων</a:t>
                      </a:r>
                    </a:p>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Καρκίνος ρινικών και </a:t>
                      </a:r>
                      <a:r>
                        <a:rPr kumimoji="0" lang="el-GR" sz="1600" b="0" kern="1200" baseline="0" dirty="0" err="1" smtClean="0">
                          <a:solidFill>
                            <a:schemeClr val="tx1"/>
                          </a:solidFill>
                          <a:latin typeface="Arial" pitchFamily="34" charset="0"/>
                          <a:ea typeface="+mn-ea"/>
                          <a:cs typeface="Arial" pitchFamily="34" charset="0"/>
                        </a:rPr>
                        <a:t>παραρινικών</a:t>
                      </a:r>
                      <a:endParaRPr lang="el-GR" sz="1600" b="0" dirty="0" smtClean="0">
                        <a:latin typeface="Arial" pitchFamily="34" charset="0"/>
                        <a:cs typeface="Arial" pitchFamily="34" charset="0"/>
                      </a:endParaRPr>
                    </a:p>
                    <a:p>
                      <a:pPr>
                        <a:buFont typeface="Arial" pitchFamily="34" charset="0"/>
                        <a:buChar char="•"/>
                      </a:pPr>
                      <a:endParaRPr lang="el-GR" sz="1600" b="0" dirty="0">
                        <a:latin typeface="Arial" pitchFamily="34" charset="0"/>
                        <a:cs typeface="Arial" pitchFamily="34" charset="0"/>
                      </a:endParaRPr>
                    </a:p>
                  </a:txBody>
                  <a:tcPr/>
                </a:tc>
              </a:tr>
              <a:tr h="1877641">
                <a:tc>
                  <a:txBody>
                    <a:bodyPr/>
                    <a:lstStyle/>
                    <a:p>
                      <a:r>
                        <a:rPr lang="el-GR" sz="1600" b="0" dirty="0" smtClean="0">
                          <a:latin typeface="Arial" pitchFamily="34" charset="0"/>
                          <a:cs typeface="Arial" pitchFamily="34" charset="0"/>
                        </a:rPr>
                        <a:t>11)</a:t>
                      </a:r>
                      <a:r>
                        <a:rPr kumimoji="0" lang="el-GR" sz="1600" b="0" kern="1200" baseline="0" dirty="0" smtClean="0">
                          <a:solidFill>
                            <a:schemeClr val="tx1"/>
                          </a:solidFill>
                          <a:latin typeface="Arial" pitchFamily="34" charset="0"/>
                          <a:ea typeface="+mn-ea"/>
                          <a:cs typeface="Arial" pitchFamily="34" charset="0"/>
                        </a:rPr>
                        <a:t> Υδράργυρος ή οι ενώσεις του</a:t>
                      </a:r>
                      <a:endParaRPr lang="el-GR" sz="1600" b="0" dirty="0">
                        <a:latin typeface="Arial" pitchFamily="34" charset="0"/>
                        <a:cs typeface="Arial" pitchFamily="34" charset="0"/>
                      </a:endParaRPr>
                    </a:p>
                  </a:txBody>
                  <a:tcPr/>
                </a:tc>
                <a:tc>
                  <a:txBody>
                    <a:bodyPr/>
                    <a:lstStyle/>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Ερεθιστική δερματίτιδα</a:t>
                      </a:r>
                    </a:p>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Αλλεργική δερματίτιδα</a:t>
                      </a:r>
                    </a:p>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Οργανικό </a:t>
                      </a:r>
                      <a:r>
                        <a:rPr kumimoji="0" lang="el-GR" sz="1600" b="0" kern="1200" baseline="0" dirty="0" err="1" smtClean="0">
                          <a:solidFill>
                            <a:schemeClr val="tx1"/>
                          </a:solidFill>
                          <a:latin typeface="Arial" pitchFamily="34" charset="0"/>
                          <a:ea typeface="+mn-ea"/>
                          <a:cs typeface="Arial" pitchFamily="34" charset="0"/>
                        </a:rPr>
                        <a:t>ψυχοσύνδρομο</a:t>
                      </a:r>
                      <a:r>
                        <a:rPr kumimoji="0" lang="el-GR" sz="1600" b="0" kern="1200" baseline="0" dirty="0" smtClean="0">
                          <a:solidFill>
                            <a:schemeClr val="tx1"/>
                          </a:solidFill>
                          <a:latin typeface="Arial" pitchFamily="34" charset="0"/>
                          <a:ea typeface="+mn-ea"/>
                          <a:cs typeface="Arial" pitchFamily="34" charset="0"/>
                        </a:rPr>
                        <a:t> (οξύ, χρόνιο)</a:t>
                      </a:r>
                    </a:p>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Νεφροπάθεια (οξεία, χρόνια)</a:t>
                      </a:r>
                    </a:p>
                    <a:p>
                      <a:pPr>
                        <a:buFont typeface="Arial" pitchFamily="34" charset="0"/>
                        <a:buChar char="•"/>
                      </a:pPr>
                      <a:r>
                        <a:rPr kumimoji="0" lang="el-GR" sz="1600" b="0" kern="1200" baseline="0" dirty="0" err="1" smtClean="0">
                          <a:solidFill>
                            <a:schemeClr val="tx1"/>
                          </a:solidFill>
                          <a:latin typeface="Arial" pitchFamily="34" charset="0"/>
                          <a:ea typeface="+mn-ea"/>
                          <a:cs typeface="Arial" pitchFamily="34" charset="0"/>
                        </a:rPr>
                        <a:t>Πολυνευροπάθεια</a:t>
                      </a:r>
                      <a:r>
                        <a:rPr kumimoji="0" lang="el-GR" sz="1600" b="0" kern="1200" baseline="0" dirty="0" smtClean="0">
                          <a:solidFill>
                            <a:schemeClr val="tx1"/>
                          </a:solidFill>
                          <a:latin typeface="Arial" pitchFamily="34" charset="0"/>
                          <a:ea typeface="+mn-ea"/>
                          <a:cs typeface="Arial" pitchFamily="34" charset="0"/>
                        </a:rPr>
                        <a:t> (οξεία, χρόνια)</a:t>
                      </a:r>
                    </a:p>
                    <a:p>
                      <a:pPr>
                        <a:buFont typeface="Arial" pitchFamily="34" charset="0"/>
                        <a:buChar char="•"/>
                      </a:pPr>
                      <a:r>
                        <a:rPr kumimoji="0" lang="el-GR" sz="1600" b="0" kern="1200" baseline="0" dirty="0" smtClean="0">
                          <a:solidFill>
                            <a:schemeClr val="tx1"/>
                          </a:solidFill>
                          <a:latin typeface="Arial" pitchFamily="34" charset="0"/>
                          <a:ea typeface="+mn-ea"/>
                          <a:cs typeface="Arial" pitchFamily="34" charset="0"/>
                        </a:rPr>
                        <a:t>Ουλίτιδα – στοματίτιδα</a:t>
                      </a:r>
                      <a:endParaRPr lang="el-GR" sz="1600" b="0" dirty="0" smtClean="0">
                        <a:latin typeface="Arial" pitchFamily="34" charset="0"/>
                        <a:cs typeface="Arial" pitchFamily="34" charset="0"/>
                      </a:endParaRPr>
                    </a:p>
                    <a:p>
                      <a:endParaRPr lang="el-GR" sz="1600" b="0" dirty="0">
                        <a:latin typeface="Arial" pitchFamily="34" charset="0"/>
                        <a:cs typeface="Arial" pitchFamily="34" charset="0"/>
                      </a:endParaRPr>
                    </a:p>
                  </a:txBody>
                  <a:tcPr/>
                </a:tc>
              </a:tr>
              <a:tr h="1332496">
                <a:tc>
                  <a:txBody>
                    <a:bodyPr/>
                    <a:lstStyle/>
                    <a:p>
                      <a:r>
                        <a:rPr lang="el-GR" sz="1600" b="0" dirty="0" smtClean="0">
                          <a:latin typeface="Arial" pitchFamily="34" charset="0"/>
                          <a:cs typeface="Arial" pitchFamily="34" charset="0"/>
                        </a:rPr>
                        <a:t>12)</a:t>
                      </a:r>
                      <a:r>
                        <a:rPr kumimoji="0" lang="el-GR" sz="1600" b="0" kern="1200" baseline="0" dirty="0" smtClean="0">
                          <a:solidFill>
                            <a:schemeClr val="tx1"/>
                          </a:solidFill>
                          <a:latin typeface="Arial" pitchFamily="34" charset="0"/>
                          <a:ea typeface="+mn-ea"/>
                          <a:cs typeface="Arial" pitchFamily="34" charset="0"/>
                        </a:rPr>
                        <a:t> Μαγγάνιο ή οι ενώσεις του</a:t>
                      </a:r>
                      <a:endParaRPr lang="el-GR" sz="1600" b="0" dirty="0">
                        <a:latin typeface="Arial" pitchFamily="34" charset="0"/>
                        <a:cs typeface="Arial" pitchFamily="34" charset="0"/>
                      </a:endParaRPr>
                    </a:p>
                  </a:txBody>
                  <a:tcPr/>
                </a:tc>
                <a:tc>
                  <a:txBody>
                    <a:bodyPr/>
                    <a:lstStyle/>
                    <a:p>
                      <a:pPr>
                        <a:buFont typeface="Arial" pitchFamily="34" charset="0"/>
                        <a:buChar char="•"/>
                      </a:pPr>
                      <a:r>
                        <a:rPr kumimoji="0" lang="el-GR" sz="1600" b="0" kern="1200" dirty="0" smtClean="0">
                          <a:solidFill>
                            <a:schemeClr val="tx1"/>
                          </a:solidFill>
                          <a:latin typeface="Arial" pitchFamily="34" charset="0"/>
                          <a:ea typeface="+mn-ea"/>
                          <a:cs typeface="Arial" pitchFamily="34" charset="0"/>
                        </a:rPr>
                        <a:t>Οξεία βρογχοπνευμονία</a:t>
                      </a:r>
                    </a:p>
                    <a:p>
                      <a:pPr>
                        <a:buFont typeface="Arial" pitchFamily="34" charset="0"/>
                        <a:buChar char="•"/>
                      </a:pPr>
                      <a:r>
                        <a:rPr kumimoji="0" lang="el-GR" sz="1600" b="0" kern="1200" dirty="0" err="1" smtClean="0">
                          <a:solidFill>
                            <a:schemeClr val="tx1"/>
                          </a:solidFill>
                          <a:latin typeface="Arial" pitchFamily="34" charset="0"/>
                          <a:ea typeface="+mn-ea"/>
                          <a:cs typeface="Arial" pitchFamily="34" charset="0"/>
                        </a:rPr>
                        <a:t>Εξωπυραμιδικό</a:t>
                      </a:r>
                      <a:r>
                        <a:rPr kumimoji="0" lang="el-GR" sz="1600" b="0" kern="1200" dirty="0" smtClean="0">
                          <a:solidFill>
                            <a:schemeClr val="tx1"/>
                          </a:solidFill>
                          <a:latin typeface="Arial" pitchFamily="34" charset="0"/>
                          <a:ea typeface="+mn-ea"/>
                          <a:cs typeface="Arial" pitchFamily="34" charset="0"/>
                        </a:rPr>
                        <a:t> σύνδρομο (οξεία έκθεση)</a:t>
                      </a:r>
                      <a:endParaRPr lang="el-GR" sz="1600" b="0" dirty="0" smtClean="0">
                        <a:latin typeface="Arial" pitchFamily="34" charset="0"/>
                        <a:cs typeface="Arial" pitchFamily="34" charset="0"/>
                      </a:endParaRPr>
                    </a:p>
                    <a:p>
                      <a:endParaRPr lang="el-GR" sz="1600" b="0" dirty="0">
                        <a:latin typeface="Arial" pitchFamily="34" charset="0"/>
                        <a:cs typeface="Arial" pitchFamily="34" charset="0"/>
                      </a:endParaRPr>
                    </a:p>
                  </a:txBody>
                  <a:tcPr/>
                </a:tc>
              </a:tr>
              <a:tr h="1109515">
                <a:tc>
                  <a:txBody>
                    <a:bodyPr/>
                    <a:lstStyle/>
                    <a:p>
                      <a:r>
                        <a:rPr lang="el-GR" sz="1600" dirty="0" smtClean="0">
                          <a:latin typeface="Arial" pitchFamily="34" charset="0"/>
                          <a:cs typeface="Arial" pitchFamily="34" charset="0"/>
                        </a:rPr>
                        <a:t>13)</a:t>
                      </a:r>
                      <a:r>
                        <a:rPr kumimoji="0" lang="el-GR" sz="1600" kern="1200" baseline="0" dirty="0" smtClean="0">
                          <a:solidFill>
                            <a:schemeClr val="tx1"/>
                          </a:solidFill>
                          <a:latin typeface="Arial" pitchFamily="34" charset="0"/>
                          <a:ea typeface="+mn-ea"/>
                          <a:cs typeface="Arial" pitchFamily="34" charset="0"/>
                        </a:rPr>
                        <a:t> Νιτρικό οξύ</a:t>
                      </a:r>
                      <a:endParaRPr lang="el-GR" sz="1600" dirty="0">
                        <a:latin typeface="Arial" pitchFamily="34" charset="0"/>
                        <a:cs typeface="Arial" pitchFamily="34" charset="0"/>
                      </a:endParaRPr>
                    </a:p>
                  </a:txBody>
                  <a:tcPr/>
                </a:tc>
                <a:tc>
                  <a:txBody>
                    <a:bodyPr/>
                    <a:lstStyle/>
                    <a:p>
                      <a:pPr>
                        <a:buFont typeface="Arial" pitchFamily="34" charset="0"/>
                        <a:buChar char="•"/>
                      </a:pPr>
                      <a:r>
                        <a:rPr kumimoji="0" lang="el-GR" sz="1600" kern="1200" baseline="0" dirty="0" smtClean="0">
                          <a:solidFill>
                            <a:schemeClr val="tx1"/>
                          </a:solidFill>
                          <a:latin typeface="Arial" pitchFamily="34" charset="0"/>
                          <a:ea typeface="+mn-ea"/>
                          <a:cs typeface="Arial" pitchFamily="34" charset="0"/>
                        </a:rPr>
                        <a:t>Ερεθιστική ή διαβρωτική επιπεφυκίτιδα και </a:t>
                      </a:r>
                      <a:r>
                        <a:rPr kumimoji="0" lang="el-GR" sz="1600" kern="1200" baseline="0" dirty="0" err="1" smtClean="0">
                          <a:solidFill>
                            <a:schemeClr val="tx1"/>
                          </a:solidFill>
                          <a:latin typeface="Arial" pitchFamily="34" charset="0"/>
                          <a:ea typeface="+mn-ea"/>
                          <a:cs typeface="Arial" pitchFamily="34" charset="0"/>
                        </a:rPr>
                        <a:t>τραχειο−βρογχίτιδα</a:t>
                      </a:r>
                      <a:endParaRPr kumimoji="0" lang="el-GR" sz="1600" kern="1200" baseline="0" dirty="0" smtClean="0">
                        <a:solidFill>
                          <a:schemeClr val="tx1"/>
                        </a:solidFill>
                        <a:latin typeface="Arial" pitchFamily="34" charset="0"/>
                        <a:ea typeface="+mn-ea"/>
                        <a:cs typeface="Arial" pitchFamily="34" charset="0"/>
                      </a:endParaRPr>
                    </a:p>
                    <a:p>
                      <a:pPr>
                        <a:buFont typeface="Arial" pitchFamily="34" charset="0"/>
                        <a:buChar char="•"/>
                      </a:pPr>
                      <a:r>
                        <a:rPr kumimoji="0" lang="el-GR" sz="1600" kern="1200" baseline="0" dirty="0" smtClean="0">
                          <a:solidFill>
                            <a:schemeClr val="tx1"/>
                          </a:solidFill>
                          <a:latin typeface="Arial" pitchFamily="34" charset="0"/>
                          <a:ea typeface="+mn-ea"/>
                          <a:cs typeface="Arial" pitchFamily="34" charset="0"/>
                        </a:rPr>
                        <a:t>Πνευμονικό οίδημα (ατμοί)</a:t>
                      </a:r>
                      <a:endParaRPr lang="el-GR" sz="1600" dirty="0">
                        <a:latin typeface="Arial" pitchFamily="34" charset="0"/>
                        <a:cs typeface="Arial" pitchFamily="34" charset="0"/>
                      </a:endParaRPr>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205</TotalTime>
  <Words>1243</Words>
  <Application>Microsoft Office PowerPoint</Application>
  <PresentationFormat>Προβολή στην οθόνη (4:3)</PresentationFormat>
  <Paragraphs>321</Paragraphs>
  <Slides>23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Αστικό</vt:lpstr>
      <vt:lpstr>Επαγγελματικές ασθένειες από χημικές ουσίες</vt:lpstr>
      <vt:lpstr>Επαγγελματικά Νοσήματα</vt:lpstr>
      <vt:lpstr>Η Έννοια της Επαγγελματικής Ασθένειας  </vt:lpstr>
      <vt:lpstr>Ο εθνικός κατάλογος επαγγελματικών ασθενειών</vt:lpstr>
      <vt:lpstr>Εθνικός Κατάλογος Επαγγελματικών Ασθενειών </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Επαγγελματικές ασθένειες από χημικές ουσίες</dc:title>
  <dc:creator>User</dc:creator>
  <cp:lastModifiedBy>User</cp:lastModifiedBy>
  <cp:revision>33</cp:revision>
  <dcterms:created xsi:type="dcterms:W3CDTF">2019-12-01T17:40:46Z</dcterms:created>
  <dcterms:modified xsi:type="dcterms:W3CDTF">2019-12-10T08:53:09Z</dcterms:modified>
</cp:coreProperties>
</file>