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 id="272" r:id="rId17"/>
    <p:sldId id="273" r:id="rId18"/>
    <p:sldId id="274" r:id="rId19"/>
    <p:sldId id="271" r:id="rId20"/>
    <p:sldId id="275" r:id="rId21"/>
    <p:sldId id="276" r:id="rId22"/>
    <p:sldId id="278" r:id="rId23"/>
    <p:sldId id="277"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Φωτεινό στυλ 2 - Έμφαση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Φωτεινό στυλ 3 - Έμφαση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46F890A9-2807-4EBB-B81D-B2AA78EC7F39}" styleName="Σκούρο στυλ 2 - Έμφαση 5/Έμφαση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8799B23B-EC83-4686-B30A-512413B5E67A}" styleName="Φωτεινό στυλ 3 - Έμφαση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663" autoAdjust="0"/>
  </p:normalViewPr>
  <p:slideViewPr>
    <p:cSldViewPr>
      <p:cViewPr varScale="1">
        <p:scale>
          <a:sx n="62" d="100"/>
          <a:sy n="62" d="100"/>
        </p:scale>
        <p:origin x="-13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7EC634D0-E245-4570-B2DC-87572735C96A}" type="datetimeFigureOut">
              <a:rPr lang="el-GR" smtClean="0"/>
              <a:pPr/>
              <a:t>10/12/2019</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6D1F8C95-D00A-48DE-A904-8609468F149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EC634D0-E245-4570-B2DC-87572735C96A}" type="datetimeFigureOut">
              <a:rPr lang="el-GR" smtClean="0"/>
              <a:pPr/>
              <a:t>10/12/2019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D1F8C95-D00A-48DE-A904-8609468F149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EC634D0-E245-4570-B2DC-87572735C96A}" type="datetimeFigureOut">
              <a:rPr lang="el-GR" smtClean="0"/>
              <a:pPr/>
              <a:t>10/12/2019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D1F8C95-D00A-48DE-A904-8609468F149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EC634D0-E245-4570-B2DC-87572735C96A}" type="datetimeFigureOut">
              <a:rPr lang="el-GR" smtClean="0"/>
              <a:pPr/>
              <a:t>10/12/2019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D1F8C95-D00A-48DE-A904-8609468F149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EC634D0-E245-4570-B2DC-87572735C96A}" type="datetimeFigureOut">
              <a:rPr lang="el-GR" smtClean="0"/>
              <a:pPr/>
              <a:t>10/12/2019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D1F8C95-D00A-48DE-A904-8609468F1492}"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7EC634D0-E245-4570-B2DC-87572735C96A}" type="datetimeFigureOut">
              <a:rPr lang="el-GR" smtClean="0"/>
              <a:pPr/>
              <a:t>10/12/2019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D1F8C95-D00A-48DE-A904-8609468F149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7EC634D0-E245-4570-B2DC-87572735C96A}" type="datetimeFigureOut">
              <a:rPr lang="el-GR" smtClean="0"/>
              <a:pPr/>
              <a:t>10/12/2019</a:t>
            </a:fld>
            <a:endParaRPr lang="el-GR"/>
          </a:p>
        </p:txBody>
      </p:sp>
      <p:sp>
        <p:nvSpPr>
          <p:cNvPr id="27" name="26 - Θέση αριθμού διαφάνειας"/>
          <p:cNvSpPr>
            <a:spLocks noGrp="1"/>
          </p:cNvSpPr>
          <p:nvPr>
            <p:ph type="sldNum" sz="quarter" idx="11"/>
          </p:nvPr>
        </p:nvSpPr>
        <p:spPr/>
        <p:txBody>
          <a:bodyPr rtlCol="0"/>
          <a:lstStyle/>
          <a:p>
            <a:fld id="{6D1F8C95-D00A-48DE-A904-8609468F1492}"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7EC634D0-E245-4570-B2DC-87572735C96A}" type="datetimeFigureOut">
              <a:rPr lang="el-GR" smtClean="0"/>
              <a:pPr/>
              <a:t>10/12/2019</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6D1F8C95-D00A-48DE-A904-8609468F149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EC634D0-E245-4570-B2DC-87572735C96A}" type="datetimeFigureOut">
              <a:rPr lang="el-GR" smtClean="0"/>
              <a:pPr/>
              <a:t>10/12/2019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D1F8C95-D00A-48DE-A904-8609468F149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7EC634D0-E245-4570-B2DC-87572735C96A}" type="datetimeFigureOut">
              <a:rPr lang="el-GR" smtClean="0"/>
              <a:pPr/>
              <a:t>10/12/2019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D1F8C95-D00A-48DE-A904-8609468F149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EC634D0-E245-4570-B2DC-87572735C96A}" type="datetimeFigureOut">
              <a:rPr lang="el-GR" smtClean="0"/>
              <a:pPr/>
              <a:t>10/12/2019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D1F8C95-D00A-48DE-A904-8609468F1492}"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EC634D0-E245-4570-B2DC-87572735C96A}" type="datetimeFigureOut">
              <a:rPr lang="el-GR" smtClean="0"/>
              <a:pPr/>
              <a:t>10/12/2019</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6D1F8C95-D00A-48DE-A904-8609468F149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dirty="0" smtClean="0">
                <a:latin typeface="Arial Black" pitchFamily="34" charset="0"/>
              </a:rPr>
              <a:t>Επαγγελματικές ασθένειες από χημικές ουσίες</a:t>
            </a:r>
            <a:endParaRPr lang="el-GR" dirty="0">
              <a:latin typeface="Arial Black" pitchFamily="34" charset="0"/>
            </a:endParaRPr>
          </a:p>
        </p:txBody>
      </p:sp>
      <p:sp>
        <p:nvSpPr>
          <p:cNvPr id="3" name="2 - Υπότιτλος"/>
          <p:cNvSpPr>
            <a:spLocks noGrp="1"/>
          </p:cNvSpPr>
          <p:nvPr>
            <p:ph type="subTitle" idx="1"/>
          </p:nvPr>
        </p:nvSpPr>
        <p:spPr>
          <a:xfrm>
            <a:off x="3563888" y="4653136"/>
            <a:ext cx="4953000" cy="1752600"/>
          </a:xfrm>
        </p:spPr>
        <p:txBody>
          <a:bodyPr>
            <a:normAutofit fontScale="92500" lnSpcReduction="10000"/>
          </a:bodyPr>
          <a:lstStyle/>
          <a:p>
            <a:r>
              <a:rPr lang="el-GR" dirty="0" smtClean="0"/>
              <a:t>Αλεξανδροπούλου Δήμητρα</a:t>
            </a:r>
          </a:p>
          <a:p>
            <a:r>
              <a:rPr lang="el-GR" dirty="0" smtClean="0"/>
              <a:t>Αναστασοπούλου Θεοδώρα</a:t>
            </a:r>
          </a:p>
          <a:p>
            <a:r>
              <a:rPr lang="el-GR" dirty="0" err="1" smtClean="0"/>
              <a:t>Καγιάφα</a:t>
            </a:r>
            <a:r>
              <a:rPr lang="el-GR" dirty="0" smtClean="0"/>
              <a:t> Θεοδώρα</a:t>
            </a:r>
          </a:p>
          <a:p>
            <a:r>
              <a:rPr lang="el-GR" dirty="0" smtClean="0"/>
              <a:t>                                 Εξομοίωση Πτυχίου</a:t>
            </a:r>
          </a:p>
          <a:p>
            <a:r>
              <a:rPr lang="el-GR" dirty="0" smtClean="0"/>
              <a:t>                                        2019-2020</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836712"/>
          <a:ext cx="9144000" cy="5760640"/>
        </p:xfrm>
        <a:graphic>
          <a:graphicData uri="http://schemas.openxmlformats.org/drawingml/2006/table">
            <a:tbl>
              <a:tblPr firstRow="1" bandRow="1">
                <a:tableStyleId>{8799B23B-EC83-4686-B30A-512413B5E67A}</a:tableStyleId>
              </a:tblPr>
              <a:tblGrid>
                <a:gridCol w="4644008"/>
                <a:gridCol w="4499992"/>
              </a:tblGrid>
              <a:tr h="1876415">
                <a:tc>
                  <a:txBody>
                    <a:bodyPr/>
                    <a:lstStyle/>
                    <a:p>
                      <a:r>
                        <a:rPr lang="el-GR" sz="1600" b="0" dirty="0" smtClean="0">
                          <a:latin typeface="Arial" pitchFamily="34" charset="0"/>
                          <a:cs typeface="Arial" pitchFamily="34" charset="0"/>
                        </a:rPr>
                        <a:t>14)</a:t>
                      </a:r>
                      <a:r>
                        <a:rPr kumimoji="0" lang="el-GR" sz="1600" b="0" kern="1200" baseline="0" dirty="0" smtClean="0">
                          <a:solidFill>
                            <a:schemeClr val="tx1"/>
                          </a:solidFill>
                          <a:latin typeface="Arial" pitchFamily="34" charset="0"/>
                          <a:ea typeface="+mn-ea"/>
                          <a:cs typeface="Arial" pitchFamily="34" charset="0"/>
                        </a:rPr>
                        <a:t> Οξείδια του αζώτου</a:t>
                      </a:r>
                      <a:endParaRPr lang="el-GR" sz="1600" b="0" dirty="0">
                        <a:latin typeface="Arial" pitchFamily="34" charset="0"/>
                        <a:cs typeface="Arial" pitchFamily="34" charset="0"/>
                      </a:endParaRPr>
                    </a:p>
                  </a:txBody>
                  <a:tcPr/>
                </a:tc>
                <a:tc>
                  <a:txBody>
                    <a:bodyPr/>
                    <a:lstStyle/>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Ερεθιστική ή διαβρωτική επιπεφυκίτιδα και </a:t>
                      </a:r>
                      <a:r>
                        <a:rPr kumimoji="0" lang="el-GR" sz="1600" b="0" kern="1200" baseline="0" dirty="0" err="1" smtClean="0">
                          <a:solidFill>
                            <a:schemeClr val="tx1"/>
                          </a:solidFill>
                          <a:latin typeface="Arial" pitchFamily="34" charset="0"/>
                          <a:ea typeface="+mn-ea"/>
                          <a:cs typeface="Arial" pitchFamily="34" charset="0"/>
                        </a:rPr>
                        <a:t>τραχειο−βρογχίτιδα</a:t>
                      </a:r>
                      <a:endParaRPr kumimoji="0" lang="el-GR" sz="1600" b="0" kern="1200" baseline="0" dirty="0" smtClean="0">
                        <a:solidFill>
                          <a:schemeClr val="tx1"/>
                        </a:solidFill>
                        <a:latin typeface="Arial" pitchFamily="34" charset="0"/>
                        <a:ea typeface="+mn-ea"/>
                        <a:cs typeface="Arial" pitchFamily="34" charset="0"/>
                      </a:endParaRP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Πνευμονικό οίδημα (ατμοί)</a:t>
                      </a:r>
                      <a:endParaRPr lang="el-GR" sz="1600" b="0" dirty="0">
                        <a:latin typeface="Arial" pitchFamily="34" charset="0"/>
                        <a:cs typeface="Arial" pitchFamily="34" charset="0"/>
                      </a:endParaRPr>
                    </a:p>
                  </a:txBody>
                  <a:tcPr/>
                </a:tc>
              </a:tr>
              <a:tr h="1876415">
                <a:tc>
                  <a:txBody>
                    <a:bodyPr/>
                    <a:lstStyle/>
                    <a:p>
                      <a:r>
                        <a:rPr lang="el-GR" sz="1600" dirty="0" smtClean="0">
                          <a:latin typeface="Arial" pitchFamily="34" charset="0"/>
                          <a:cs typeface="Arial" pitchFamily="34" charset="0"/>
                        </a:rPr>
                        <a:t>15)</a:t>
                      </a:r>
                      <a:r>
                        <a:rPr kumimoji="0" lang="el-GR" sz="1600" kern="1200" baseline="0" dirty="0" smtClean="0">
                          <a:solidFill>
                            <a:schemeClr val="tx1"/>
                          </a:solidFill>
                          <a:latin typeface="Arial" pitchFamily="34" charset="0"/>
                          <a:ea typeface="+mn-ea"/>
                          <a:cs typeface="Arial" pitchFamily="34" charset="0"/>
                        </a:rPr>
                        <a:t> Αμμωνία</a:t>
                      </a:r>
                      <a:endParaRPr lang="el-GR" sz="1600" dirty="0">
                        <a:latin typeface="Arial" pitchFamily="34" charset="0"/>
                        <a:cs typeface="Arial" pitchFamily="34" charset="0"/>
                      </a:endParaRPr>
                    </a:p>
                  </a:txBody>
                  <a:tcPr/>
                </a:tc>
                <a:tc>
                  <a:txBody>
                    <a:bodyPr/>
                    <a:lstStyle/>
                    <a:p>
                      <a:pPr>
                        <a:buFont typeface="Arial" pitchFamily="34" charset="0"/>
                        <a:buChar char="•"/>
                      </a:pPr>
                      <a:r>
                        <a:rPr kumimoji="0" lang="el-GR" sz="1600" kern="1200" baseline="0" dirty="0" smtClean="0">
                          <a:solidFill>
                            <a:schemeClr val="tx1"/>
                          </a:solidFill>
                          <a:latin typeface="Arial" pitchFamily="34" charset="0"/>
                          <a:ea typeface="+mn-ea"/>
                          <a:cs typeface="Arial" pitchFamily="34" charset="0"/>
                        </a:rPr>
                        <a:t>Ερεθιστική ή διαβρωτική επιπεφυκίτιδα, </a:t>
                      </a:r>
                      <a:r>
                        <a:rPr kumimoji="0" lang="el-GR" sz="1600" kern="1200" baseline="0" dirty="0" err="1" smtClean="0">
                          <a:solidFill>
                            <a:schemeClr val="tx1"/>
                          </a:solidFill>
                          <a:latin typeface="Arial" pitchFamily="34" charset="0"/>
                          <a:ea typeface="+mn-ea"/>
                          <a:cs typeface="Arial" pitchFamily="34" charset="0"/>
                        </a:rPr>
                        <a:t>τραχειο−βρογχίτιδα</a:t>
                      </a:r>
                      <a:r>
                        <a:rPr kumimoji="0" lang="el-GR" sz="1600" kern="1200" baseline="0" dirty="0" smtClean="0">
                          <a:solidFill>
                            <a:schemeClr val="tx1"/>
                          </a:solidFill>
                          <a:latin typeface="Arial" pitchFamily="34" charset="0"/>
                          <a:ea typeface="+mn-ea"/>
                          <a:cs typeface="Arial" pitchFamily="34" charset="0"/>
                        </a:rPr>
                        <a:t> και βρογχιολίτιδα</a:t>
                      </a:r>
                      <a:endParaRPr lang="el-GR" sz="1600" dirty="0">
                        <a:latin typeface="Arial" pitchFamily="34" charset="0"/>
                        <a:cs typeface="Arial" pitchFamily="34" charset="0"/>
                      </a:endParaRPr>
                    </a:p>
                  </a:txBody>
                  <a:tcPr/>
                </a:tc>
              </a:tr>
              <a:tr h="1620541">
                <a:tc>
                  <a:txBody>
                    <a:bodyPr/>
                    <a:lstStyle/>
                    <a:p>
                      <a:r>
                        <a:rPr lang="el-GR" sz="1600" dirty="0" smtClean="0">
                          <a:latin typeface="Arial" pitchFamily="34" charset="0"/>
                          <a:cs typeface="Arial" pitchFamily="34" charset="0"/>
                        </a:rPr>
                        <a:t>16)</a:t>
                      </a:r>
                      <a:r>
                        <a:rPr kumimoji="0" lang="el-GR" sz="1600" kern="1200" baseline="0" dirty="0" smtClean="0">
                          <a:solidFill>
                            <a:schemeClr val="tx1"/>
                          </a:solidFill>
                          <a:latin typeface="Arial" pitchFamily="34" charset="0"/>
                          <a:ea typeface="+mn-ea"/>
                          <a:cs typeface="Arial" pitchFamily="34" charset="0"/>
                        </a:rPr>
                        <a:t> Νικέλιο ή οι ενώσεις του</a:t>
                      </a:r>
                      <a:endParaRPr lang="el-GR" sz="1600" dirty="0">
                        <a:latin typeface="Arial" pitchFamily="34" charset="0"/>
                        <a:cs typeface="Arial" pitchFamily="34" charset="0"/>
                      </a:endParaRPr>
                    </a:p>
                  </a:txBody>
                  <a:tcPr/>
                </a:tc>
                <a:tc>
                  <a:txBody>
                    <a:bodyPr/>
                    <a:lstStyle/>
                    <a:p>
                      <a:pPr>
                        <a:buFont typeface="Arial" pitchFamily="34" charset="0"/>
                        <a:buChar char="•"/>
                      </a:pPr>
                      <a:r>
                        <a:rPr kumimoji="0" lang="el-GR" sz="1600" kern="1200" baseline="0" dirty="0" smtClean="0">
                          <a:solidFill>
                            <a:schemeClr val="tx1"/>
                          </a:solidFill>
                          <a:latin typeface="Arial" pitchFamily="34" charset="0"/>
                          <a:ea typeface="+mn-ea"/>
                          <a:cs typeface="Arial" pitchFamily="34" charset="0"/>
                        </a:rPr>
                        <a:t>Αλλεργική δερματίτιδα εξ επαφής</a:t>
                      </a:r>
                    </a:p>
                    <a:p>
                      <a:pPr>
                        <a:buFont typeface="Arial" pitchFamily="34" charset="0"/>
                        <a:buChar char="•"/>
                      </a:pPr>
                      <a:r>
                        <a:rPr kumimoji="0" lang="el-GR" sz="1600" kern="1200" baseline="0" dirty="0" smtClean="0">
                          <a:solidFill>
                            <a:schemeClr val="tx1"/>
                          </a:solidFill>
                          <a:latin typeface="Arial" pitchFamily="34" charset="0"/>
                          <a:ea typeface="+mn-ea"/>
                          <a:cs typeface="Arial" pitchFamily="34" charset="0"/>
                        </a:rPr>
                        <a:t>Βρογχικό άσθμα</a:t>
                      </a:r>
                    </a:p>
                    <a:p>
                      <a:pPr>
                        <a:buFont typeface="Arial" pitchFamily="34" charset="0"/>
                        <a:buChar char="•"/>
                      </a:pPr>
                      <a:r>
                        <a:rPr kumimoji="0" lang="el-GR" sz="1600" kern="1200" baseline="0" dirty="0" smtClean="0">
                          <a:solidFill>
                            <a:schemeClr val="tx1"/>
                          </a:solidFill>
                          <a:latin typeface="Arial" pitchFamily="34" charset="0"/>
                          <a:ea typeface="+mn-ea"/>
                          <a:cs typeface="Arial" pitchFamily="34" charset="0"/>
                        </a:rPr>
                        <a:t>Καρκίνος των ρινικών και </a:t>
                      </a:r>
                      <a:r>
                        <a:rPr kumimoji="0" lang="el-GR" sz="1600" kern="1200" baseline="0" dirty="0" err="1" smtClean="0">
                          <a:solidFill>
                            <a:schemeClr val="tx1"/>
                          </a:solidFill>
                          <a:latin typeface="Arial" pitchFamily="34" charset="0"/>
                          <a:ea typeface="+mn-ea"/>
                          <a:cs typeface="Arial" pitchFamily="34" charset="0"/>
                        </a:rPr>
                        <a:t>παραρινικών</a:t>
                      </a:r>
                      <a:r>
                        <a:rPr kumimoji="0" lang="el-GR" sz="1600" kern="1200" baseline="0" dirty="0" smtClean="0">
                          <a:solidFill>
                            <a:schemeClr val="tx1"/>
                          </a:solidFill>
                          <a:latin typeface="Arial" pitchFamily="34" charset="0"/>
                          <a:ea typeface="+mn-ea"/>
                          <a:cs typeface="Arial" pitchFamily="34" charset="0"/>
                        </a:rPr>
                        <a:t> κοιλοτήτων</a:t>
                      </a:r>
                    </a:p>
                    <a:p>
                      <a:pPr>
                        <a:buFont typeface="Arial" pitchFamily="34" charset="0"/>
                        <a:buChar char="•"/>
                      </a:pPr>
                      <a:r>
                        <a:rPr kumimoji="0" lang="el-GR" sz="1600" kern="1200" baseline="0" dirty="0" smtClean="0">
                          <a:solidFill>
                            <a:schemeClr val="tx1"/>
                          </a:solidFill>
                          <a:latin typeface="Arial" pitchFamily="34" charset="0"/>
                          <a:ea typeface="+mn-ea"/>
                          <a:cs typeface="Arial" pitchFamily="34" charset="0"/>
                        </a:rPr>
                        <a:t>Καρκίνος αναπνευστικών οδών</a:t>
                      </a:r>
                      <a:endParaRPr lang="el-GR" sz="1600" dirty="0">
                        <a:latin typeface="Arial" pitchFamily="34" charset="0"/>
                        <a:cs typeface="Arial" pitchFamily="34" charset="0"/>
                      </a:endParaRPr>
                    </a:p>
                  </a:txBody>
                  <a:tcPr/>
                </a:tc>
              </a:tr>
              <a:tr h="387269">
                <a:tc>
                  <a:txBody>
                    <a:bodyPr/>
                    <a:lstStyle/>
                    <a:p>
                      <a:endParaRPr lang="el-GR" sz="1600" dirty="0">
                        <a:latin typeface="Arial" pitchFamily="34" charset="0"/>
                        <a:cs typeface="Arial" pitchFamily="34" charset="0"/>
                      </a:endParaRPr>
                    </a:p>
                  </a:txBody>
                  <a:tcPr/>
                </a:tc>
                <a:tc>
                  <a:txBody>
                    <a:bodyPr/>
                    <a:lstStyle/>
                    <a:p>
                      <a:endParaRPr lang="el-GR" sz="1600" dirty="0">
                        <a:latin typeface="Arial" pitchFamily="34" charset="0"/>
                        <a:cs typeface="Arial" pitchFamily="34" charset="0"/>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476671"/>
          <a:ext cx="9144000" cy="6254159"/>
        </p:xfrm>
        <a:graphic>
          <a:graphicData uri="http://schemas.openxmlformats.org/drawingml/2006/table">
            <a:tbl>
              <a:tblPr firstRow="1" bandRow="1">
                <a:tableStyleId>{8799B23B-EC83-4686-B30A-512413B5E67A}</a:tableStyleId>
              </a:tblPr>
              <a:tblGrid>
                <a:gridCol w="4572000"/>
                <a:gridCol w="4572000"/>
              </a:tblGrid>
              <a:tr h="24305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0" dirty="0" smtClean="0">
                          <a:latin typeface="Arial" pitchFamily="34" charset="0"/>
                          <a:cs typeface="Arial" pitchFamily="34" charset="0"/>
                        </a:rPr>
                        <a:t>17)</a:t>
                      </a:r>
                      <a:r>
                        <a:rPr kumimoji="0" lang="el-GR" sz="1800" b="0" kern="1200" baseline="0" dirty="0" smtClean="0">
                          <a:solidFill>
                            <a:schemeClr val="tx1"/>
                          </a:solidFill>
                          <a:latin typeface="Arial" pitchFamily="34" charset="0"/>
                          <a:ea typeface="+mn-ea"/>
                          <a:cs typeface="Arial" pitchFamily="34" charset="0"/>
                        </a:rPr>
                        <a:t> Φώσφορος ή οι ενώσεις του</a:t>
                      </a:r>
                      <a:endParaRPr lang="el-GR" sz="1800" b="0" dirty="0" smtClean="0">
                        <a:latin typeface="Arial" pitchFamily="34" charset="0"/>
                        <a:cs typeface="Arial" pitchFamily="34" charset="0"/>
                      </a:endParaRPr>
                    </a:p>
                    <a:p>
                      <a:endParaRPr lang="el-GR"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Ερεθιστική δερματίτιδα εξ επαφής</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Ερεθιστική τραχειοβρογχίτιδα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Ηπατοπάθεια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Νεφροπάθεια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Νέκρωση ή </a:t>
                      </a:r>
                      <a:r>
                        <a:rPr kumimoji="0" lang="el-GR" sz="1800" b="0" kern="1200" baseline="0" dirty="0" err="1" smtClean="0">
                          <a:solidFill>
                            <a:schemeClr val="tx1"/>
                          </a:solidFill>
                          <a:latin typeface="Arial" pitchFamily="34" charset="0"/>
                          <a:ea typeface="+mn-ea"/>
                          <a:cs typeface="Arial" pitchFamily="34" charset="0"/>
                        </a:rPr>
                        <a:t>κυψελιδοποίηση</a:t>
                      </a:r>
                      <a:r>
                        <a:rPr kumimoji="0" lang="el-GR" sz="1800" b="0" kern="1200" baseline="0" dirty="0" smtClean="0">
                          <a:solidFill>
                            <a:schemeClr val="tx1"/>
                          </a:solidFill>
                          <a:latin typeface="Arial" pitchFamily="34" charset="0"/>
                          <a:ea typeface="+mn-ea"/>
                          <a:cs typeface="Arial" pitchFamily="34" charset="0"/>
                        </a:rPr>
                        <a:t> των σιαγόνων</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Απώλεια οδόντων</a:t>
                      </a:r>
                      <a:endParaRPr lang="el-GR" sz="1800" b="0" dirty="0" smtClean="0">
                        <a:latin typeface="Arial" pitchFamily="34" charset="0"/>
                        <a:cs typeface="Arial" pitchFamily="34" charset="0"/>
                      </a:endParaRPr>
                    </a:p>
                    <a:p>
                      <a:endParaRPr lang="el-GR" b="0" dirty="0">
                        <a:latin typeface="Arial" pitchFamily="34" charset="0"/>
                        <a:cs typeface="Arial" pitchFamily="34" charset="0"/>
                      </a:endParaRPr>
                    </a:p>
                  </a:txBody>
                  <a:tcPr/>
                </a:tc>
              </a:tr>
              <a:tr h="1811941">
                <a:tc>
                  <a:txBody>
                    <a:bodyPr/>
                    <a:lstStyle/>
                    <a:p>
                      <a:r>
                        <a:rPr lang="el-GR" dirty="0" smtClean="0">
                          <a:latin typeface="Arial" pitchFamily="34" charset="0"/>
                          <a:cs typeface="Arial" pitchFamily="34" charset="0"/>
                        </a:rPr>
                        <a:t>18)</a:t>
                      </a:r>
                      <a:r>
                        <a:rPr kumimoji="0" lang="el-GR" sz="1800" kern="1200" baseline="0" dirty="0" smtClean="0">
                          <a:solidFill>
                            <a:schemeClr val="tx1"/>
                          </a:solidFill>
                          <a:latin typeface="Arial" pitchFamily="34" charset="0"/>
                          <a:ea typeface="+mn-ea"/>
                          <a:cs typeface="Arial" pitchFamily="34" charset="0"/>
                        </a:rPr>
                        <a:t> Μόλυβδος ή οι ενώσεις του</a:t>
                      </a:r>
                      <a:endParaRPr lang="el-GR" dirty="0">
                        <a:latin typeface="Arial" pitchFamily="34" charset="0"/>
                        <a:cs typeface="Arial" pitchFamily="34" charset="0"/>
                      </a:endParaRPr>
                    </a:p>
                  </a:txBody>
                  <a:tcPr/>
                </a:tc>
                <a:tc>
                  <a:txBody>
                    <a:bodyPr/>
                    <a:lstStyle/>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Παρυφή οδόντων (</a:t>
                      </a:r>
                      <a:r>
                        <a:rPr kumimoji="0" lang="en-US" sz="1800" kern="1200" baseline="0" dirty="0" smtClean="0">
                          <a:solidFill>
                            <a:schemeClr val="tx1"/>
                          </a:solidFill>
                          <a:latin typeface="Arial" pitchFamily="34" charset="0"/>
                          <a:ea typeface="+mn-ea"/>
                          <a:cs typeface="Arial" pitchFamily="34" charset="0"/>
                        </a:rPr>
                        <a:t>Burton)</a:t>
                      </a:r>
                    </a:p>
                    <a:p>
                      <a:pPr>
                        <a:buFont typeface="Arial" pitchFamily="34" charset="0"/>
                        <a:buChar char="•"/>
                      </a:pPr>
                      <a:r>
                        <a:rPr kumimoji="0" lang="el-GR" sz="1800" kern="1200" baseline="0" dirty="0" err="1" smtClean="0">
                          <a:solidFill>
                            <a:schemeClr val="tx1"/>
                          </a:solidFill>
                          <a:latin typeface="Arial" pitchFamily="34" charset="0"/>
                          <a:ea typeface="+mn-ea"/>
                          <a:cs typeface="Arial" pitchFamily="34" charset="0"/>
                        </a:rPr>
                        <a:t>Γαστροδωδεκαδακτυλίτιδα</a:t>
                      </a:r>
                      <a:endParaRPr kumimoji="0" lang="el-GR" sz="1800" kern="1200" baseline="0" dirty="0" smtClean="0">
                        <a:solidFill>
                          <a:schemeClr val="tx1"/>
                        </a:solidFill>
                        <a:latin typeface="Arial" pitchFamily="34" charset="0"/>
                        <a:ea typeface="+mn-ea"/>
                        <a:cs typeface="Arial" pitchFamily="34" charset="0"/>
                      </a:endParaRP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Αρθραλγίες – ουρική αρθρίτιδα</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Εγκεφαλοπάθεια</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Περιφερική </a:t>
                      </a:r>
                      <a:r>
                        <a:rPr kumimoji="0" lang="el-GR" sz="1800" kern="1200" baseline="0" dirty="0" err="1" smtClean="0">
                          <a:solidFill>
                            <a:schemeClr val="tx1"/>
                          </a:solidFill>
                          <a:latin typeface="Arial" pitchFamily="34" charset="0"/>
                          <a:ea typeface="+mn-ea"/>
                          <a:cs typeface="Arial" pitchFamily="34" charset="0"/>
                        </a:rPr>
                        <a:t>πολυνευροπάθεια</a:t>
                      </a:r>
                      <a:endParaRPr kumimoji="0" lang="el-GR" sz="1800" kern="1200" baseline="0" dirty="0" smtClean="0">
                        <a:solidFill>
                          <a:schemeClr val="tx1"/>
                        </a:solidFill>
                        <a:latin typeface="Arial" pitchFamily="34" charset="0"/>
                        <a:ea typeface="+mn-ea"/>
                        <a:cs typeface="Arial" pitchFamily="34" charset="0"/>
                      </a:endParaRP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Νεφροπάθεια</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Αιματολογικές διαταραχές – αναιμία</a:t>
                      </a:r>
                      <a:endParaRPr lang="el-GR" dirty="0">
                        <a:latin typeface="Arial" pitchFamily="34" charset="0"/>
                        <a:cs typeface="Arial" pitchFamily="34" charset="0"/>
                      </a:endParaRPr>
                    </a:p>
                  </a:txBody>
                  <a:tcPr/>
                </a:tc>
              </a:tr>
              <a:tr h="1811941">
                <a:tc>
                  <a:txBody>
                    <a:bodyPr/>
                    <a:lstStyle/>
                    <a:p>
                      <a:r>
                        <a:rPr lang="el-GR" dirty="0" smtClean="0">
                          <a:latin typeface="Arial" pitchFamily="34" charset="0"/>
                          <a:cs typeface="Arial" pitchFamily="34" charset="0"/>
                        </a:rPr>
                        <a:t>19)</a:t>
                      </a:r>
                      <a:r>
                        <a:rPr kumimoji="0" lang="el-GR" sz="1800" kern="1200" baseline="0" dirty="0" smtClean="0">
                          <a:solidFill>
                            <a:schemeClr val="tx1"/>
                          </a:solidFill>
                          <a:latin typeface="Arial" pitchFamily="34" charset="0"/>
                          <a:ea typeface="+mn-ea"/>
                          <a:cs typeface="Arial" pitchFamily="34" charset="0"/>
                        </a:rPr>
                        <a:t> Οξείδια του θείου</a:t>
                      </a:r>
                      <a:endParaRPr lang="el-GR" dirty="0">
                        <a:latin typeface="Arial" pitchFamily="34" charset="0"/>
                        <a:cs typeface="Arial" pitchFamily="34" charset="0"/>
                      </a:endParaRPr>
                    </a:p>
                  </a:txBody>
                  <a:tcPr/>
                </a:tc>
                <a:tc>
                  <a:txBody>
                    <a:bodyPr/>
                    <a:lstStyle/>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Ερεθισμός και διάβρωση των βλεννογόνων</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Οδοντοπάθειες – περιοδοντίτιδα</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Βρογχίτιδα</a:t>
                      </a:r>
                      <a:endParaRPr lang="el-GR" dirty="0">
                        <a:latin typeface="Arial" pitchFamily="34" charset="0"/>
                        <a:cs typeface="Arial" pitchFamily="34" charset="0"/>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449288"/>
          <a:ext cx="9144000" cy="6134392"/>
        </p:xfrm>
        <a:graphic>
          <a:graphicData uri="http://schemas.openxmlformats.org/drawingml/2006/table">
            <a:tbl>
              <a:tblPr firstRow="1" bandRow="1">
                <a:tableStyleId>{8799B23B-EC83-4686-B30A-512413B5E67A}</a:tableStyleId>
              </a:tblPr>
              <a:tblGrid>
                <a:gridCol w="4572000"/>
                <a:gridCol w="4572000"/>
              </a:tblGrid>
              <a:tr h="1577330">
                <a:tc>
                  <a:txBody>
                    <a:bodyPr/>
                    <a:lstStyle/>
                    <a:p>
                      <a:r>
                        <a:rPr lang="el-GR" b="0" dirty="0" smtClean="0">
                          <a:latin typeface="Arial" pitchFamily="34" charset="0"/>
                          <a:cs typeface="Arial" pitchFamily="34" charset="0"/>
                        </a:rPr>
                        <a:t>20)</a:t>
                      </a:r>
                      <a:r>
                        <a:rPr kumimoji="0" lang="el-GR" sz="1800" b="0" kern="1200" baseline="0" dirty="0" smtClean="0">
                          <a:solidFill>
                            <a:schemeClr val="tx1"/>
                          </a:solidFill>
                          <a:latin typeface="Arial" pitchFamily="34" charset="0"/>
                          <a:ea typeface="+mn-ea"/>
                          <a:cs typeface="Arial" pitchFamily="34" charset="0"/>
                        </a:rPr>
                        <a:t> Θειικό οξύ</a:t>
                      </a:r>
                      <a:endParaRPr lang="el-GR"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Ερεθισμός και διάβρωση των βλεννογόνων</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Οδοντοπάθειες – περιοδοντίτιδα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Βρογχίτιδα</a:t>
                      </a:r>
                      <a:endParaRPr lang="el-GR" b="0" dirty="0">
                        <a:latin typeface="Arial" pitchFamily="34" charset="0"/>
                        <a:cs typeface="Arial" pitchFamily="34" charset="0"/>
                      </a:endParaRPr>
                    </a:p>
                  </a:txBody>
                  <a:tcPr/>
                </a:tc>
              </a:tr>
              <a:tr h="1577330">
                <a:tc>
                  <a:txBody>
                    <a:bodyPr/>
                    <a:lstStyle/>
                    <a:p>
                      <a:r>
                        <a:rPr lang="el-GR" dirty="0" smtClean="0">
                          <a:latin typeface="Arial" pitchFamily="34" charset="0"/>
                          <a:cs typeface="Arial" pitchFamily="34" charset="0"/>
                        </a:rPr>
                        <a:t>21)</a:t>
                      </a:r>
                      <a:r>
                        <a:rPr kumimoji="0" lang="el-GR" sz="1800" kern="1200" baseline="0" dirty="0" smtClean="0">
                          <a:solidFill>
                            <a:schemeClr val="tx1"/>
                          </a:solidFill>
                          <a:latin typeface="Arial" pitchFamily="34" charset="0"/>
                          <a:ea typeface="+mn-ea"/>
                          <a:cs typeface="Arial" pitchFamily="34" charset="0"/>
                        </a:rPr>
                        <a:t> </a:t>
                      </a:r>
                      <a:r>
                        <a:rPr kumimoji="0" lang="el-GR" sz="1800" kern="1200" baseline="0" dirty="0" err="1" smtClean="0">
                          <a:solidFill>
                            <a:schemeClr val="tx1"/>
                          </a:solidFill>
                          <a:latin typeface="Arial" pitchFamily="34" charset="0"/>
                          <a:ea typeface="+mn-ea"/>
                          <a:cs typeface="Arial" pitchFamily="34" charset="0"/>
                        </a:rPr>
                        <a:t>Διθειάνθρακας</a:t>
                      </a:r>
                      <a:endParaRPr lang="el-GR" dirty="0">
                        <a:latin typeface="Arial" pitchFamily="34" charset="0"/>
                        <a:cs typeface="Arial" pitchFamily="34" charset="0"/>
                      </a:endParaRPr>
                    </a:p>
                  </a:txBody>
                  <a:tcPr/>
                </a:tc>
                <a:tc>
                  <a:txBody>
                    <a:bodyPr/>
                    <a:lstStyle/>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Ερεθιστική δερματίτιδα – επιπεφυκίτιδα</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Οργανικό </a:t>
                      </a:r>
                      <a:r>
                        <a:rPr kumimoji="0" lang="el-GR" sz="1800" kern="1200" baseline="0" dirty="0" err="1" smtClean="0">
                          <a:solidFill>
                            <a:schemeClr val="tx1"/>
                          </a:solidFill>
                          <a:latin typeface="Arial" pitchFamily="34" charset="0"/>
                          <a:ea typeface="+mn-ea"/>
                          <a:cs typeface="Arial" pitchFamily="34" charset="0"/>
                        </a:rPr>
                        <a:t>ψυχοσύνδρομο</a:t>
                      </a:r>
                      <a:r>
                        <a:rPr kumimoji="0" lang="el-GR" sz="1800" kern="1200" baseline="0" dirty="0" smtClean="0">
                          <a:solidFill>
                            <a:schemeClr val="tx1"/>
                          </a:solidFill>
                          <a:latin typeface="Arial" pitchFamily="34" charset="0"/>
                          <a:ea typeface="+mn-ea"/>
                          <a:cs typeface="Arial" pitchFamily="34" charset="0"/>
                        </a:rPr>
                        <a:t> (οξύ, χρόνιο)</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Εγκεφαλοπάθεια – </a:t>
                      </a:r>
                      <a:r>
                        <a:rPr kumimoji="0" lang="el-GR" sz="1800" kern="1200" baseline="0" dirty="0" err="1" smtClean="0">
                          <a:solidFill>
                            <a:schemeClr val="tx1"/>
                          </a:solidFill>
                          <a:latin typeface="Arial" pitchFamily="34" charset="0"/>
                          <a:ea typeface="+mn-ea"/>
                          <a:cs typeface="Arial" pitchFamily="34" charset="0"/>
                        </a:rPr>
                        <a:t>πολυνευροπάθεια</a:t>
                      </a:r>
                      <a:r>
                        <a:rPr kumimoji="0" lang="el-GR" sz="1800" kern="1200" baseline="0" dirty="0" smtClean="0">
                          <a:solidFill>
                            <a:schemeClr val="tx1"/>
                          </a:solidFill>
                          <a:latin typeface="Arial" pitchFamily="34" charset="0"/>
                          <a:ea typeface="+mn-ea"/>
                          <a:cs typeface="Arial" pitchFamily="34" charset="0"/>
                        </a:rPr>
                        <a:t> (αισθητική,</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κινητική)</a:t>
                      </a:r>
                    </a:p>
                    <a:p>
                      <a:pPr>
                        <a:buFont typeface="Arial" pitchFamily="34" charset="0"/>
                        <a:buChar char="•"/>
                      </a:pPr>
                      <a:r>
                        <a:rPr kumimoji="0" lang="el-GR" sz="1800" kern="1200" baseline="0" dirty="0" err="1" smtClean="0">
                          <a:solidFill>
                            <a:schemeClr val="tx1"/>
                          </a:solidFill>
                          <a:latin typeface="Arial" pitchFamily="34" charset="0"/>
                          <a:ea typeface="+mn-ea"/>
                          <a:cs typeface="Arial" pitchFamily="34" charset="0"/>
                        </a:rPr>
                        <a:t>Αθηρογένηση</a:t>
                      </a:r>
                      <a:r>
                        <a:rPr kumimoji="0" lang="el-GR" sz="1800" kern="1200" baseline="0" dirty="0" smtClean="0">
                          <a:solidFill>
                            <a:schemeClr val="tx1"/>
                          </a:solidFill>
                          <a:latin typeface="Arial" pitchFamily="34" charset="0"/>
                          <a:ea typeface="+mn-ea"/>
                          <a:cs typeface="Arial" pitchFamily="34" charset="0"/>
                        </a:rPr>
                        <a:t> αγγείων – στεφανιαία νόσος – αρτηριακή υπέρταση</a:t>
                      </a:r>
                    </a:p>
                    <a:p>
                      <a:pPr>
                        <a:buFont typeface="Arial" pitchFamily="34" charset="0"/>
                        <a:buChar char="•"/>
                      </a:pPr>
                      <a:r>
                        <a:rPr kumimoji="0" lang="el-GR" sz="1800" kern="1200" baseline="0" dirty="0" err="1" smtClean="0">
                          <a:solidFill>
                            <a:schemeClr val="tx1"/>
                          </a:solidFill>
                          <a:latin typeface="Arial" pitchFamily="34" charset="0"/>
                          <a:ea typeface="+mn-ea"/>
                          <a:cs typeface="Arial" pitchFamily="34" charset="0"/>
                        </a:rPr>
                        <a:t>Παρκινσωνικό</a:t>
                      </a:r>
                      <a:r>
                        <a:rPr kumimoji="0" lang="el-GR" sz="1800" kern="1200" baseline="0" dirty="0" smtClean="0">
                          <a:solidFill>
                            <a:schemeClr val="tx1"/>
                          </a:solidFill>
                          <a:latin typeface="Arial" pitchFamily="34" charset="0"/>
                          <a:ea typeface="+mn-ea"/>
                          <a:cs typeface="Arial" pitchFamily="34" charset="0"/>
                        </a:rPr>
                        <a:t> σύνδρομο– περιφερική νευροπάθεια</a:t>
                      </a:r>
                      <a:endParaRPr lang="el-GR" dirty="0">
                        <a:latin typeface="Arial" pitchFamily="34" charset="0"/>
                        <a:cs typeface="Arial" pitchFamily="34" charset="0"/>
                      </a:endParaRPr>
                    </a:p>
                  </a:txBody>
                  <a:tcPr/>
                </a:tc>
              </a:tr>
              <a:tr h="1577330">
                <a:tc>
                  <a:txBody>
                    <a:bodyPr/>
                    <a:lstStyle/>
                    <a:p>
                      <a:r>
                        <a:rPr lang="el-GR" dirty="0" smtClean="0">
                          <a:latin typeface="Arial" pitchFamily="34" charset="0"/>
                          <a:cs typeface="Arial" pitchFamily="34" charset="0"/>
                        </a:rPr>
                        <a:t>22)</a:t>
                      </a:r>
                      <a:r>
                        <a:rPr kumimoji="0" lang="el-GR" sz="1800" kern="1200" baseline="0" dirty="0" smtClean="0">
                          <a:solidFill>
                            <a:schemeClr val="tx1"/>
                          </a:solidFill>
                          <a:latin typeface="Arial" pitchFamily="34" charset="0"/>
                          <a:ea typeface="+mn-ea"/>
                          <a:cs typeface="Arial" pitchFamily="34" charset="0"/>
                        </a:rPr>
                        <a:t> Βανάδιο ή οι ενώσεις του</a:t>
                      </a:r>
                      <a:endParaRPr lang="el-GR" dirty="0">
                        <a:latin typeface="Arial" pitchFamily="34" charset="0"/>
                        <a:cs typeface="Arial" pitchFamily="34" charset="0"/>
                      </a:endParaRPr>
                    </a:p>
                  </a:txBody>
                  <a:tcPr/>
                </a:tc>
                <a:tc>
                  <a:txBody>
                    <a:bodyPr/>
                    <a:lstStyle/>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Επιπεφυκίτιδα</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Τραχειοβρογχίτιδα</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Βρογχικό άσθμα</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Πνευμονική </a:t>
                      </a:r>
                      <a:r>
                        <a:rPr kumimoji="0" lang="el-GR" sz="1800" kern="1200" baseline="0" dirty="0" err="1" smtClean="0">
                          <a:solidFill>
                            <a:schemeClr val="tx1"/>
                          </a:solidFill>
                          <a:latin typeface="Arial" pitchFamily="34" charset="0"/>
                          <a:ea typeface="+mn-ea"/>
                          <a:cs typeface="Arial" pitchFamily="34" charset="0"/>
                        </a:rPr>
                        <a:t>ίνωση</a:t>
                      </a:r>
                      <a:endParaRPr lang="el-GR" dirty="0">
                        <a:latin typeface="Arial" pitchFamily="34" charset="0"/>
                        <a:cs typeface="Arial" pitchFamily="34" charset="0"/>
                      </a:endParaRPr>
                    </a:p>
                  </a:txBody>
                  <a:tcPr/>
                </a:tc>
              </a:tr>
              <a:tr h="419412">
                <a:tc>
                  <a:txBody>
                    <a:bodyPr/>
                    <a:lstStyle/>
                    <a:p>
                      <a:endParaRPr lang="el-GR" dirty="0">
                        <a:latin typeface="Arial" pitchFamily="34" charset="0"/>
                        <a:cs typeface="Arial" pitchFamily="34" charset="0"/>
                      </a:endParaRPr>
                    </a:p>
                  </a:txBody>
                  <a:tcPr/>
                </a:tc>
                <a:tc>
                  <a:txBody>
                    <a:bodyPr/>
                    <a:lstStyle/>
                    <a:p>
                      <a:endParaRPr lang="el-GR"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548680"/>
          <a:ext cx="9144000" cy="5862398"/>
        </p:xfrm>
        <a:graphic>
          <a:graphicData uri="http://schemas.openxmlformats.org/drawingml/2006/table">
            <a:tbl>
              <a:tblPr firstRow="1" bandRow="1">
                <a:tableStyleId>{8799B23B-EC83-4686-B30A-512413B5E67A}</a:tableStyleId>
              </a:tblPr>
              <a:tblGrid>
                <a:gridCol w="4572000"/>
                <a:gridCol w="4572000"/>
              </a:tblGrid>
              <a:tr h="1656184">
                <a:tc>
                  <a:txBody>
                    <a:bodyPr/>
                    <a:lstStyle/>
                    <a:p>
                      <a:r>
                        <a:rPr lang="el-GR" b="0" dirty="0" smtClean="0">
                          <a:latin typeface="Arial" pitchFamily="34" charset="0"/>
                          <a:cs typeface="Arial" pitchFamily="34" charset="0"/>
                        </a:rPr>
                        <a:t>23)</a:t>
                      </a:r>
                      <a:r>
                        <a:rPr kumimoji="0" lang="el-GR" sz="1800" b="0" kern="1200" baseline="0" dirty="0" smtClean="0">
                          <a:solidFill>
                            <a:schemeClr val="tx1"/>
                          </a:solidFill>
                          <a:latin typeface="Arial" pitchFamily="34" charset="0"/>
                          <a:ea typeface="+mn-ea"/>
                          <a:cs typeface="Arial" pitchFamily="34" charset="0"/>
                        </a:rPr>
                        <a:t> Χλώριο</a:t>
                      </a:r>
                      <a:endParaRPr lang="el-GR"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Ερεθιστική δερματίτιδα, επιπεφυκίτιδα, </a:t>
                      </a:r>
                      <a:r>
                        <a:rPr kumimoji="0" lang="el-GR" sz="1800" b="0" kern="1200" baseline="0" dirty="0" err="1" smtClean="0">
                          <a:solidFill>
                            <a:schemeClr val="tx1"/>
                          </a:solidFill>
                          <a:latin typeface="Arial" pitchFamily="34" charset="0"/>
                          <a:ea typeface="+mn-ea"/>
                          <a:cs typeface="Arial" pitchFamily="34" charset="0"/>
                        </a:rPr>
                        <a:t>τραχειο−βρογχίτιδα</a:t>
                      </a:r>
                      <a:r>
                        <a:rPr kumimoji="0" lang="el-GR" sz="1800" b="0" kern="1200" baseline="0" dirty="0" smtClean="0">
                          <a:solidFill>
                            <a:schemeClr val="tx1"/>
                          </a:solidFill>
                          <a:latin typeface="Arial" pitchFamily="34" charset="0"/>
                          <a:ea typeface="+mn-ea"/>
                          <a:cs typeface="Arial" pitchFamily="34" charset="0"/>
                        </a:rPr>
                        <a:t>, διαβρώσεις, ακμή</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Πνευμονικό οίδημα</a:t>
                      </a:r>
                      <a:endParaRPr lang="el-GR" b="0" dirty="0">
                        <a:latin typeface="Arial" pitchFamily="34" charset="0"/>
                        <a:cs typeface="Arial" pitchFamily="34" charset="0"/>
                      </a:endParaRPr>
                    </a:p>
                  </a:txBody>
                  <a:tcPr/>
                </a:tc>
              </a:tr>
              <a:tr h="2103107">
                <a:tc>
                  <a:txBody>
                    <a:bodyPr/>
                    <a:lstStyle/>
                    <a:p>
                      <a:r>
                        <a:rPr lang="el-GR" b="0" dirty="0" smtClean="0">
                          <a:latin typeface="Arial" pitchFamily="34" charset="0"/>
                          <a:cs typeface="Arial" pitchFamily="34" charset="0"/>
                        </a:rPr>
                        <a:t>24)</a:t>
                      </a:r>
                      <a:r>
                        <a:rPr kumimoji="0" lang="el-GR" sz="1800" b="0" kern="1200" baseline="0" dirty="0" smtClean="0">
                          <a:solidFill>
                            <a:schemeClr val="tx1"/>
                          </a:solidFill>
                          <a:latin typeface="Arial" pitchFamily="34" charset="0"/>
                          <a:ea typeface="+mn-ea"/>
                          <a:cs typeface="Arial" pitchFamily="34" charset="0"/>
                        </a:rPr>
                        <a:t> Βρώμιο</a:t>
                      </a:r>
                      <a:endParaRPr lang="el-GR"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Ερεθιστική δερματίτιδα, επιπεφυκίτιδα, </a:t>
                      </a:r>
                      <a:r>
                        <a:rPr kumimoji="0" lang="el-GR" sz="1800" b="0" kern="1200" baseline="0" dirty="0" err="1" smtClean="0">
                          <a:solidFill>
                            <a:schemeClr val="tx1"/>
                          </a:solidFill>
                          <a:latin typeface="Arial" pitchFamily="34" charset="0"/>
                          <a:ea typeface="+mn-ea"/>
                          <a:cs typeface="Arial" pitchFamily="34" charset="0"/>
                        </a:rPr>
                        <a:t>τραχειο−βρογχίτιδα</a:t>
                      </a:r>
                      <a:r>
                        <a:rPr kumimoji="0" lang="el-GR" sz="1800" b="0" kern="1200" baseline="0" dirty="0" smtClean="0">
                          <a:solidFill>
                            <a:schemeClr val="tx1"/>
                          </a:solidFill>
                          <a:latin typeface="Arial" pitchFamily="34" charset="0"/>
                          <a:ea typeface="+mn-ea"/>
                          <a:cs typeface="Arial" pitchFamily="34" charset="0"/>
                        </a:rPr>
                        <a:t>, διαβρώσεις, ακμή</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Πνευμονικό οίδημα</a:t>
                      </a:r>
                      <a:endParaRPr lang="el-GR" b="0" dirty="0">
                        <a:latin typeface="Arial" pitchFamily="34" charset="0"/>
                        <a:cs typeface="Arial" pitchFamily="34" charset="0"/>
                      </a:endParaRPr>
                    </a:p>
                  </a:txBody>
                  <a:tcPr/>
                </a:tc>
              </a:tr>
              <a:tr h="2103107">
                <a:tc>
                  <a:txBody>
                    <a:bodyPr/>
                    <a:lstStyle/>
                    <a:p>
                      <a:r>
                        <a:rPr lang="el-GR" b="0" dirty="0" smtClean="0">
                          <a:latin typeface="Arial" pitchFamily="34" charset="0"/>
                          <a:cs typeface="Arial" pitchFamily="34" charset="0"/>
                        </a:rPr>
                        <a:t>25)</a:t>
                      </a:r>
                      <a:r>
                        <a:rPr kumimoji="0" lang="el-GR" sz="1800" b="0" kern="1200" baseline="0" dirty="0" smtClean="0">
                          <a:solidFill>
                            <a:schemeClr val="tx1"/>
                          </a:solidFill>
                          <a:latin typeface="Arial" pitchFamily="34" charset="0"/>
                          <a:ea typeface="+mn-ea"/>
                          <a:cs typeface="Arial" pitchFamily="34" charset="0"/>
                        </a:rPr>
                        <a:t> Ιώδιο</a:t>
                      </a:r>
                      <a:endParaRPr lang="el-GR"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Ερεθιστική δερματίτιδα, επιπεφυκίτιδα, </a:t>
                      </a:r>
                      <a:r>
                        <a:rPr kumimoji="0" lang="el-GR" sz="1800" b="0" kern="1200" baseline="0" dirty="0" err="1" smtClean="0">
                          <a:solidFill>
                            <a:schemeClr val="tx1"/>
                          </a:solidFill>
                          <a:latin typeface="Arial" pitchFamily="34" charset="0"/>
                          <a:ea typeface="+mn-ea"/>
                          <a:cs typeface="Arial" pitchFamily="34" charset="0"/>
                        </a:rPr>
                        <a:t>τραχειο−βρογχίτιδα</a:t>
                      </a:r>
                      <a:r>
                        <a:rPr kumimoji="0" lang="el-GR" sz="1800" b="0" kern="1200" baseline="0" dirty="0" smtClean="0">
                          <a:solidFill>
                            <a:schemeClr val="tx1"/>
                          </a:solidFill>
                          <a:latin typeface="Arial" pitchFamily="34" charset="0"/>
                          <a:ea typeface="+mn-ea"/>
                          <a:cs typeface="Arial" pitchFamily="34" charset="0"/>
                        </a:rPr>
                        <a:t>, διαβρώσεις, ακμή</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Πνευμονικό οίδημα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Έγκαυμα</a:t>
                      </a:r>
                      <a:endParaRPr lang="el-GR" b="0" dirty="0">
                        <a:latin typeface="Arial" pitchFamily="34" charset="0"/>
                        <a:cs typeface="Arial" pitchFamily="34" charset="0"/>
                      </a:endParaRPr>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536938"/>
          <a:ext cx="9144000" cy="6321062"/>
        </p:xfrm>
        <a:graphic>
          <a:graphicData uri="http://schemas.openxmlformats.org/drawingml/2006/table">
            <a:tbl>
              <a:tblPr firstRow="1" bandRow="1">
                <a:tableStyleId>{8799B23B-EC83-4686-B30A-512413B5E67A}</a:tableStyleId>
              </a:tblPr>
              <a:tblGrid>
                <a:gridCol w="4572000"/>
                <a:gridCol w="4572000"/>
              </a:tblGrid>
              <a:tr h="1570606">
                <a:tc>
                  <a:txBody>
                    <a:bodyPr/>
                    <a:lstStyle/>
                    <a:p>
                      <a:r>
                        <a:rPr lang="el-GR" sz="1600" b="0" dirty="0" smtClean="0">
                          <a:latin typeface="Arial" pitchFamily="34" charset="0"/>
                          <a:cs typeface="Arial" pitchFamily="34" charset="0"/>
                        </a:rPr>
                        <a:t>26)</a:t>
                      </a:r>
                      <a:r>
                        <a:rPr kumimoji="0" lang="el-GR" sz="1600" b="0" kern="1200" baseline="0" dirty="0" smtClean="0">
                          <a:solidFill>
                            <a:schemeClr val="tx1"/>
                          </a:solidFill>
                          <a:latin typeface="Arial" pitchFamily="34" charset="0"/>
                          <a:ea typeface="+mn-ea"/>
                          <a:cs typeface="Arial" pitchFamily="34" charset="0"/>
                        </a:rPr>
                        <a:t> Φθόριο ή οι ενώσεις του</a:t>
                      </a:r>
                      <a:endParaRPr lang="el-GR" sz="1600" b="0" dirty="0">
                        <a:latin typeface="Arial" pitchFamily="34" charset="0"/>
                        <a:cs typeface="Arial" pitchFamily="34" charset="0"/>
                      </a:endParaRPr>
                    </a:p>
                  </a:txBody>
                  <a:tcPr/>
                </a:tc>
                <a:tc>
                  <a:txBody>
                    <a:bodyPr/>
                    <a:lstStyle/>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Ερεθιστική ή και διαβρωτική δερματίτιδα και επιπεφυκίτιδα</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Φθορίωση</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Αναιμία</a:t>
                      </a:r>
                      <a:endParaRPr lang="el-GR" sz="1600" b="0" dirty="0">
                        <a:latin typeface="Arial" pitchFamily="34" charset="0"/>
                        <a:cs typeface="Arial" pitchFamily="34" charset="0"/>
                      </a:endParaRPr>
                    </a:p>
                  </a:txBody>
                  <a:tcPr/>
                </a:tc>
              </a:tr>
              <a:tr h="1976776">
                <a:tc>
                  <a:txBody>
                    <a:bodyPr/>
                    <a:lstStyle/>
                    <a:p>
                      <a:r>
                        <a:rPr lang="el-GR" sz="1600" b="0" dirty="0" smtClean="0">
                          <a:latin typeface="Arial" pitchFamily="34" charset="0"/>
                          <a:cs typeface="Arial" pitchFamily="34" charset="0"/>
                        </a:rPr>
                        <a:t>27)</a:t>
                      </a:r>
                      <a:r>
                        <a:rPr kumimoji="0" lang="el-GR" sz="1600" b="0" kern="1200" baseline="0" dirty="0" smtClean="0">
                          <a:solidFill>
                            <a:schemeClr val="tx1"/>
                          </a:solidFill>
                          <a:latin typeface="Arial" pitchFamily="34" charset="0"/>
                          <a:ea typeface="+mn-ea"/>
                          <a:cs typeface="Arial" pitchFamily="34" charset="0"/>
                        </a:rPr>
                        <a:t> </a:t>
                      </a:r>
                      <a:r>
                        <a:rPr kumimoji="0" lang="el-GR" sz="1600" b="0" kern="1200" baseline="0" dirty="0" err="1" smtClean="0">
                          <a:solidFill>
                            <a:schemeClr val="tx1"/>
                          </a:solidFill>
                          <a:latin typeface="Arial" pitchFamily="34" charset="0"/>
                          <a:ea typeface="+mn-ea"/>
                          <a:cs typeface="Arial" pitchFamily="34" charset="0"/>
                        </a:rPr>
                        <a:t>Αλειφατικοί</a:t>
                      </a:r>
                      <a:r>
                        <a:rPr kumimoji="0" lang="el-GR" sz="1600" b="0" kern="1200" baseline="0" dirty="0" smtClean="0">
                          <a:solidFill>
                            <a:schemeClr val="tx1"/>
                          </a:solidFill>
                          <a:latin typeface="Arial" pitchFamily="34" charset="0"/>
                          <a:ea typeface="+mn-ea"/>
                          <a:cs typeface="Arial" pitchFamily="34" charset="0"/>
                        </a:rPr>
                        <a:t> ή </a:t>
                      </a:r>
                      <a:r>
                        <a:rPr kumimoji="0" lang="el-GR" sz="1600" b="0" kern="1200" baseline="0" dirty="0" err="1" smtClean="0">
                          <a:solidFill>
                            <a:schemeClr val="tx1"/>
                          </a:solidFill>
                          <a:latin typeface="Arial" pitchFamily="34" charset="0"/>
                          <a:ea typeface="+mn-ea"/>
                          <a:cs typeface="Arial" pitchFamily="34" charset="0"/>
                        </a:rPr>
                        <a:t>αλεικυκλικοί</a:t>
                      </a:r>
                      <a:r>
                        <a:rPr kumimoji="0" lang="el-GR" sz="1600" b="0" kern="1200" baseline="0" dirty="0" smtClean="0">
                          <a:solidFill>
                            <a:schemeClr val="tx1"/>
                          </a:solidFill>
                          <a:latin typeface="Arial" pitchFamily="34" charset="0"/>
                          <a:ea typeface="+mn-ea"/>
                          <a:cs typeface="Arial" pitchFamily="34" charset="0"/>
                        </a:rPr>
                        <a:t> υδρογονάνθρακες,</a:t>
                      </a:r>
                    </a:p>
                    <a:p>
                      <a:r>
                        <a:rPr kumimoji="0" lang="el-GR" sz="1600" b="0" kern="1200" baseline="0" dirty="0" smtClean="0">
                          <a:solidFill>
                            <a:schemeClr val="tx1"/>
                          </a:solidFill>
                          <a:latin typeface="Arial" pitchFamily="34" charset="0"/>
                          <a:ea typeface="+mn-ea"/>
                          <a:cs typeface="Arial" pitchFamily="34" charset="0"/>
                        </a:rPr>
                        <a:t>συστατικά του πετρελαϊκού αιθέρα και της</a:t>
                      </a:r>
                    </a:p>
                    <a:p>
                      <a:r>
                        <a:rPr kumimoji="0" lang="el-GR" sz="1600" b="0" kern="1200" baseline="0" dirty="0" smtClean="0">
                          <a:solidFill>
                            <a:schemeClr val="tx1"/>
                          </a:solidFill>
                          <a:latin typeface="Arial" pitchFamily="34" charset="0"/>
                          <a:ea typeface="+mn-ea"/>
                          <a:cs typeface="Arial" pitchFamily="34" charset="0"/>
                        </a:rPr>
                        <a:t>βενζίνης</a:t>
                      </a:r>
                      <a:endParaRPr lang="el-GR" sz="1600" b="0" dirty="0">
                        <a:latin typeface="Arial" pitchFamily="34" charset="0"/>
                        <a:cs typeface="Arial" pitchFamily="34" charset="0"/>
                      </a:endParaRPr>
                    </a:p>
                  </a:txBody>
                  <a:tcPr/>
                </a:tc>
                <a:tc>
                  <a:txBody>
                    <a:bodyPr/>
                    <a:lstStyle/>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Ερεθιστική δερματίτιδα εξ επαφής</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Επιπεφυκίτιδα</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Τραχειοβρογχίτιδα</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Καταστολή του κεντρικού νευρικού συστήματος(νάρκωση)</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Εμφάνιση λανθάνουσας στεφανιαίας νόσου</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Οργανικό </a:t>
                      </a:r>
                      <a:r>
                        <a:rPr kumimoji="0" lang="el-GR" sz="1600" b="0" kern="1200" baseline="0" dirty="0" err="1" smtClean="0">
                          <a:solidFill>
                            <a:schemeClr val="tx1"/>
                          </a:solidFill>
                          <a:latin typeface="Arial" pitchFamily="34" charset="0"/>
                          <a:ea typeface="+mn-ea"/>
                          <a:cs typeface="Arial" pitchFamily="34" charset="0"/>
                        </a:rPr>
                        <a:t>ψυχοσύνδρομο</a:t>
                      </a:r>
                      <a:endParaRPr lang="el-GR" sz="1600" b="0" dirty="0">
                        <a:latin typeface="Arial" pitchFamily="34" charset="0"/>
                        <a:cs typeface="Arial" pitchFamily="34" charset="0"/>
                      </a:endParaRPr>
                    </a:p>
                  </a:txBody>
                  <a:tcPr/>
                </a:tc>
              </a:tr>
              <a:tr h="2652933">
                <a:tc>
                  <a:txBody>
                    <a:bodyPr/>
                    <a:lstStyle/>
                    <a:p>
                      <a:r>
                        <a:rPr lang="el-GR" sz="1600" b="0" dirty="0" smtClean="0">
                          <a:latin typeface="Arial" pitchFamily="34" charset="0"/>
                          <a:cs typeface="Arial" pitchFamily="34" charset="0"/>
                        </a:rPr>
                        <a:t>28)</a:t>
                      </a:r>
                      <a:r>
                        <a:rPr kumimoji="0" lang="el-GR" sz="1600" kern="1200" baseline="0" dirty="0" smtClean="0">
                          <a:solidFill>
                            <a:schemeClr val="tx1"/>
                          </a:solidFill>
                          <a:latin typeface="Arial" pitchFamily="34" charset="0"/>
                          <a:ea typeface="+mn-ea"/>
                          <a:cs typeface="Arial" pitchFamily="34" charset="0"/>
                        </a:rPr>
                        <a:t> </a:t>
                      </a:r>
                      <a:r>
                        <a:rPr kumimoji="0" lang="el-GR" sz="1600" kern="1200" baseline="0" dirty="0" err="1" smtClean="0">
                          <a:solidFill>
                            <a:schemeClr val="tx1"/>
                          </a:solidFill>
                          <a:latin typeface="Arial" pitchFamily="34" charset="0"/>
                          <a:ea typeface="+mn-ea"/>
                          <a:cs typeface="Arial" pitchFamily="34" charset="0"/>
                        </a:rPr>
                        <a:t>Αλογονωμένα</a:t>
                      </a:r>
                      <a:r>
                        <a:rPr kumimoji="0" lang="el-GR" sz="1600" kern="1200" baseline="0" dirty="0" smtClean="0">
                          <a:solidFill>
                            <a:schemeClr val="tx1"/>
                          </a:solidFill>
                          <a:latin typeface="Arial" pitchFamily="34" charset="0"/>
                          <a:ea typeface="+mn-ea"/>
                          <a:cs typeface="Arial" pitchFamily="34" charset="0"/>
                        </a:rPr>
                        <a:t> παράγωγα των </a:t>
                      </a:r>
                      <a:r>
                        <a:rPr kumimoji="0" lang="el-GR" sz="1600" kern="1200" baseline="0" dirty="0" err="1" smtClean="0">
                          <a:solidFill>
                            <a:schemeClr val="tx1"/>
                          </a:solidFill>
                          <a:latin typeface="Arial" pitchFamily="34" charset="0"/>
                          <a:ea typeface="+mn-ea"/>
                          <a:cs typeface="Arial" pitchFamily="34" charset="0"/>
                        </a:rPr>
                        <a:t>αλειφατικών</a:t>
                      </a:r>
                      <a:r>
                        <a:rPr kumimoji="0" lang="el-GR" sz="1600" kern="1200" baseline="0" dirty="0" smtClean="0">
                          <a:solidFill>
                            <a:schemeClr val="tx1"/>
                          </a:solidFill>
                          <a:latin typeface="Arial" pitchFamily="34" charset="0"/>
                          <a:ea typeface="+mn-ea"/>
                          <a:cs typeface="Arial" pitchFamily="34" charset="0"/>
                        </a:rPr>
                        <a:t> ή</a:t>
                      </a:r>
                    </a:p>
                    <a:p>
                      <a:r>
                        <a:rPr kumimoji="0" lang="el-GR" sz="1600" kern="1200" baseline="0" dirty="0" err="1" smtClean="0">
                          <a:solidFill>
                            <a:schemeClr val="tx1"/>
                          </a:solidFill>
                          <a:latin typeface="Arial" pitchFamily="34" charset="0"/>
                          <a:ea typeface="+mn-ea"/>
                          <a:cs typeface="Arial" pitchFamily="34" charset="0"/>
                        </a:rPr>
                        <a:t>αλεικυκλικών</a:t>
                      </a:r>
                      <a:r>
                        <a:rPr kumimoji="0" lang="el-GR" sz="1600" kern="1200" baseline="0" dirty="0" smtClean="0">
                          <a:solidFill>
                            <a:schemeClr val="tx1"/>
                          </a:solidFill>
                          <a:latin typeface="Arial" pitchFamily="34" charset="0"/>
                          <a:ea typeface="+mn-ea"/>
                          <a:cs typeface="Arial" pitchFamily="34" charset="0"/>
                        </a:rPr>
                        <a:t> υδρογονανθράκων</a:t>
                      </a:r>
                    </a:p>
                    <a:p>
                      <a:endParaRPr kumimoji="0" lang="el-GR" sz="1600" kern="1200" baseline="0" dirty="0" smtClean="0">
                        <a:solidFill>
                          <a:schemeClr val="tx1"/>
                        </a:solidFill>
                        <a:latin typeface="Arial" pitchFamily="34" charset="0"/>
                        <a:ea typeface="+mn-ea"/>
                        <a:cs typeface="Arial" pitchFamily="34" charset="0"/>
                      </a:endParaRPr>
                    </a:p>
                    <a:p>
                      <a:endParaRPr kumimoji="0" lang="el-GR" sz="1600" kern="1200" baseline="0" dirty="0" smtClean="0">
                        <a:solidFill>
                          <a:schemeClr val="tx1"/>
                        </a:solidFill>
                        <a:latin typeface="Arial" pitchFamily="34" charset="0"/>
                        <a:ea typeface="+mn-ea"/>
                        <a:cs typeface="Arial" pitchFamily="34" charset="0"/>
                      </a:endParaRPr>
                    </a:p>
                    <a:p>
                      <a:endParaRPr kumimoji="0" lang="el-GR" sz="1600" kern="1200" baseline="0" dirty="0" smtClean="0">
                        <a:solidFill>
                          <a:schemeClr val="tx1"/>
                        </a:solidFill>
                        <a:latin typeface="Arial" pitchFamily="34" charset="0"/>
                        <a:ea typeface="+mn-ea"/>
                        <a:cs typeface="Arial" pitchFamily="34" charset="0"/>
                      </a:endParaRPr>
                    </a:p>
                    <a:p>
                      <a:endParaRPr kumimoji="0" lang="el-GR" sz="1600" kern="1200" baseline="0" dirty="0" smtClean="0">
                        <a:solidFill>
                          <a:schemeClr val="tx1"/>
                        </a:solidFill>
                        <a:latin typeface="Arial" pitchFamily="34" charset="0"/>
                        <a:ea typeface="+mn-ea"/>
                        <a:cs typeface="Arial" pitchFamily="34" charset="0"/>
                      </a:endParaRPr>
                    </a:p>
                    <a:p>
                      <a:r>
                        <a:rPr kumimoji="0" lang="el-GR" sz="1600" kern="1200" baseline="0" dirty="0" smtClean="0">
                          <a:solidFill>
                            <a:schemeClr val="tx1"/>
                          </a:solidFill>
                          <a:latin typeface="Arial" pitchFamily="34" charset="0"/>
                          <a:ea typeface="+mn-ea"/>
                          <a:cs typeface="Arial" pitchFamily="34" charset="0"/>
                        </a:rPr>
                        <a:t>Βινυλοχλωρίδιο</a:t>
                      </a:r>
                      <a:endParaRPr lang="el-GR" sz="1600" b="0" dirty="0">
                        <a:latin typeface="Arial" pitchFamily="34" charset="0"/>
                        <a:cs typeface="Arial" pitchFamily="34" charset="0"/>
                      </a:endParaRPr>
                    </a:p>
                  </a:txBody>
                  <a:tcPr/>
                </a:tc>
                <a:tc>
                  <a:txBody>
                    <a:bodyPr/>
                    <a:lstStyle/>
                    <a:p>
                      <a:r>
                        <a:rPr kumimoji="0" lang="el-GR" sz="1600" kern="1200" baseline="0" dirty="0" smtClean="0">
                          <a:solidFill>
                            <a:schemeClr val="tx1"/>
                          </a:solidFill>
                          <a:latin typeface="Arial" pitchFamily="34" charset="0"/>
                          <a:ea typeface="+mn-ea"/>
                          <a:cs typeface="Arial" pitchFamily="34" charset="0"/>
                        </a:rPr>
                        <a:t>Ερεθιστική δερματίτιδα εξ επαφής</a:t>
                      </a:r>
                    </a:p>
                    <a:p>
                      <a:r>
                        <a:rPr kumimoji="0" lang="el-GR" sz="1600" kern="1200" baseline="0" dirty="0" smtClean="0">
                          <a:solidFill>
                            <a:schemeClr val="tx1"/>
                          </a:solidFill>
                          <a:latin typeface="Arial" pitchFamily="34" charset="0"/>
                          <a:ea typeface="+mn-ea"/>
                          <a:cs typeface="Arial" pitchFamily="34" charset="0"/>
                        </a:rPr>
                        <a:t>Επιπεφυκίτιδα</a:t>
                      </a:r>
                    </a:p>
                    <a:p>
                      <a:r>
                        <a:rPr kumimoji="0" lang="el-GR" sz="1600" kern="1200" baseline="0" dirty="0" smtClean="0">
                          <a:solidFill>
                            <a:schemeClr val="tx1"/>
                          </a:solidFill>
                          <a:latin typeface="Arial" pitchFamily="34" charset="0"/>
                          <a:ea typeface="+mn-ea"/>
                          <a:cs typeface="Arial" pitchFamily="34" charset="0"/>
                        </a:rPr>
                        <a:t>Τραχειοβρογχίτιδα</a:t>
                      </a:r>
                    </a:p>
                    <a:p>
                      <a:r>
                        <a:rPr kumimoji="0" lang="el-GR" sz="1600" kern="1200" baseline="0" dirty="0" smtClean="0">
                          <a:solidFill>
                            <a:schemeClr val="tx1"/>
                          </a:solidFill>
                          <a:latin typeface="Arial" pitchFamily="34" charset="0"/>
                          <a:ea typeface="+mn-ea"/>
                          <a:cs typeface="Arial" pitchFamily="34" charset="0"/>
                        </a:rPr>
                        <a:t>Πνευμονικό οίδημα</a:t>
                      </a:r>
                    </a:p>
                    <a:p>
                      <a:r>
                        <a:rPr kumimoji="0" lang="el-GR" sz="1600" kern="1200" baseline="0" dirty="0" smtClean="0">
                          <a:solidFill>
                            <a:schemeClr val="tx1"/>
                          </a:solidFill>
                          <a:latin typeface="Arial" pitchFamily="34" charset="0"/>
                          <a:ea typeface="+mn-ea"/>
                          <a:cs typeface="Arial" pitchFamily="34" charset="0"/>
                        </a:rPr>
                        <a:t>Οξεία νευρολογική συνδρομή</a:t>
                      </a:r>
                    </a:p>
                    <a:p>
                      <a:endParaRPr kumimoji="0" lang="el-GR" sz="1600" kern="1200" baseline="0" dirty="0" smtClean="0">
                        <a:solidFill>
                          <a:schemeClr val="tx1"/>
                        </a:solidFill>
                        <a:latin typeface="Arial" pitchFamily="34" charset="0"/>
                        <a:ea typeface="+mn-ea"/>
                        <a:cs typeface="Arial" pitchFamily="34" charset="0"/>
                      </a:endParaRPr>
                    </a:p>
                    <a:p>
                      <a:r>
                        <a:rPr kumimoji="0" lang="el-GR" sz="1600" kern="1200" baseline="0" dirty="0" smtClean="0">
                          <a:solidFill>
                            <a:schemeClr val="tx1"/>
                          </a:solidFill>
                          <a:latin typeface="Arial" pitchFamily="34" charset="0"/>
                          <a:ea typeface="+mn-ea"/>
                          <a:cs typeface="Arial" pitchFamily="34" charset="0"/>
                        </a:rPr>
                        <a:t>Φαινόμενο </a:t>
                      </a:r>
                      <a:r>
                        <a:rPr kumimoji="0" lang="en-US" sz="1600" kern="1200" baseline="0" dirty="0" err="1" smtClean="0">
                          <a:solidFill>
                            <a:schemeClr val="tx1"/>
                          </a:solidFill>
                          <a:latin typeface="Arial" pitchFamily="34" charset="0"/>
                          <a:ea typeface="+mn-ea"/>
                          <a:cs typeface="Arial" pitchFamily="34" charset="0"/>
                        </a:rPr>
                        <a:t>Raynaud</a:t>
                      </a:r>
                      <a:endParaRPr kumimoji="0" lang="en-US" sz="1600" kern="1200" baseline="0" dirty="0" smtClean="0">
                        <a:solidFill>
                          <a:schemeClr val="tx1"/>
                        </a:solidFill>
                        <a:latin typeface="Arial" pitchFamily="34" charset="0"/>
                        <a:ea typeface="+mn-ea"/>
                        <a:cs typeface="Arial" pitchFamily="34" charset="0"/>
                      </a:endParaRPr>
                    </a:p>
                    <a:p>
                      <a:r>
                        <a:rPr kumimoji="0" lang="el-GR" sz="1600" kern="1200" baseline="0" dirty="0" err="1" smtClean="0">
                          <a:solidFill>
                            <a:schemeClr val="tx1"/>
                          </a:solidFill>
                          <a:latin typeface="Arial" pitchFamily="34" charset="0"/>
                          <a:ea typeface="+mn-ea"/>
                          <a:cs typeface="Arial" pitchFamily="34" charset="0"/>
                        </a:rPr>
                        <a:t>Ακροοστεόλυση</a:t>
                      </a:r>
                      <a:endParaRPr kumimoji="0" lang="el-GR" sz="1600" kern="1200" baseline="0" dirty="0" smtClean="0">
                        <a:solidFill>
                          <a:schemeClr val="tx1"/>
                        </a:solidFill>
                        <a:latin typeface="Arial" pitchFamily="34" charset="0"/>
                        <a:ea typeface="+mn-ea"/>
                        <a:cs typeface="Arial" pitchFamily="34" charset="0"/>
                      </a:endParaRPr>
                    </a:p>
                    <a:p>
                      <a:r>
                        <a:rPr kumimoji="0" lang="el-GR" sz="1600" kern="1200" baseline="0" dirty="0" smtClean="0">
                          <a:solidFill>
                            <a:schemeClr val="tx1"/>
                          </a:solidFill>
                          <a:latin typeface="Arial" pitchFamily="34" charset="0"/>
                          <a:ea typeface="+mn-ea"/>
                          <a:cs typeface="Arial" pitchFamily="34" charset="0"/>
                        </a:rPr>
                        <a:t>Σκληρόδερμα</a:t>
                      </a:r>
                    </a:p>
                    <a:p>
                      <a:r>
                        <a:rPr kumimoji="0" lang="el-GR" sz="1600" kern="1200" baseline="0" dirty="0" smtClean="0">
                          <a:solidFill>
                            <a:schemeClr val="tx1"/>
                          </a:solidFill>
                          <a:latin typeface="Arial" pitchFamily="34" charset="0"/>
                          <a:ea typeface="+mn-ea"/>
                          <a:cs typeface="Arial" pitchFamily="34" charset="0"/>
                        </a:rPr>
                        <a:t>Ηπατική </a:t>
                      </a:r>
                      <a:r>
                        <a:rPr kumimoji="0" lang="el-GR" sz="1600" kern="1200" baseline="0" dirty="0" err="1" smtClean="0">
                          <a:solidFill>
                            <a:schemeClr val="tx1"/>
                          </a:solidFill>
                          <a:latin typeface="Arial" pitchFamily="34" charset="0"/>
                          <a:ea typeface="+mn-ea"/>
                          <a:cs typeface="Arial" pitchFamily="34" charset="0"/>
                        </a:rPr>
                        <a:t>ίνωση</a:t>
                      </a:r>
                      <a:endParaRPr kumimoji="0" lang="el-GR" sz="1600" kern="1200" baseline="0" dirty="0" smtClean="0">
                        <a:solidFill>
                          <a:schemeClr val="tx1"/>
                        </a:solidFill>
                        <a:latin typeface="Arial" pitchFamily="34" charset="0"/>
                        <a:ea typeface="+mn-ea"/>
                        <a:cs typeface="Arial" pitchFamily="34" charset="0"/>
                      </a:endParaRPr>
                    </a:p>
                    <a:p>
                      <a:r>
                        <a:rPr kumimoji="0" lang="el-GR" sz="1600" kern="1200" baseline="0" dirty="0" err="1" smtClean="0">
                          <a:solidFill>
                            <a:schemeClr val="tx1"/>
                          </a:solidFill>
                          <a:latin typeface="Arial" pitchFamily="34" charset="0"/>
                          <a:ea typeface="+mn-ea"/>
                          <a:cs typeface="Arial" pitchFamily="34" charset="0"/>
                        </a:rPr>
                        <a:t>Αγγειοσάρκωμα</a:t>
                      </a:r>
                      <a:r>
                        <a:rPr kumimoji="0" lang="el-GR" sz="1600" kern="1200" baseline="0" dirty="0" smtClean="0">
                          <a:solidFill>
                            <a:schemeClr val="tx1"/>
                          </a:solidFill>
                          <a:latin typeface="Arial" pitchFamily="34" charset="0"/>
                          <a:ea typeface="+mn-ea"/>
                          <a:cs typeface="Arial" pitchFamily="34" charset="0"/>
                        </a:rPr>
                        <a:t> ήπατος</a:t>
                      </a:r>
                      <a:endParaRPr lang="el-GR" sz="1600" b="0" dirty="0">
                        <a:latin typeface="Arial" pitchFamily="34" charset="0"/>
                        <a:cs typeface="Arial" pitchFamily="34" charset="0"/>
                      </a:endParaRPr>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692695"/>
          <a:ext cx="9144000" cy="5616624"/>
        </p:xfrm>
        <a:graphic>
          <a:graphicData uri="http://schemas.openxmlformats.org/drawingml/2006/table">
            <a:tbl>
              <a:tblPr firstRow="1" bandRow="1">
                <a:tableStyleId>{8799B23B-EC83-4686-B30A-512413B5E67A}</a:tableStyleId>
              </a:tblPr>
              <a:tblGrid>
                <a:gridCol w="4572000"/>
                <a:gridCol w="4572000"/>
              </a:tblGrid>
              <a:tr h="1872208">
                <a:tc>
                  <a:txBody>
                    <a:bodyPr/>
                    <a:lstStyle/>
                    <a:p>
                      <a:r>
                        <a:rPr lang="el-GR" b="0" dirty="0" smtClean="0">
                          <a:latin typeface="Arial" pitchFamily="34" charset="0"/>
                          <a:cs typeface="Arial" pitchFamily="34" charset="0"/>
                        </a:rPr>
                        <a:t>29)</a:t>
                      </a:r>
                      <a:r>
                        <a:rPr kumimoji="0" lang="el-GR" sz="1800" b="0" kern="1200" baseline="0" dirty="0" smtClean="0">
                          <a:solidFill>
                            <a:schemeClr val="tx1"/>
                          </a:solidFill>
                          <a:latin typeface="Arial" pitchFamily="34" charset="0"/>
                          <a:ea typeface="+mn-ea"/>
                          <a:cs typeface="Arial" pitchFamily="34" charset="0"/>
                        </a:rPr>
                        <a:t> </a:t>
                      </a:r>
                      <a:r>
                        <a:rPr kumimoji="0" lang="el-GR" sz="1800" b="0" kern="1200" baseline="0" dirty="0" err="1" smtClean="0">
                          <a:solidFill>
                            <a:schemeClr val="tx1"/>
                          </a:solidFill>
                          <a:latin typeface="Arial" pitchFamily="34" charset="0"/>
                          <a:ea typeface="+mn-ea"/>
                          <a:cs typeface="Arial" pitchFamily="34" charset="0"/>
                        </a:rPr>
                        <a:t>Βουτυλική</a:t>
                      </a:r>
                      <a:r>
                        <a:rPr kumimoji="0" lang="el-GR" sz="1800" b="0" kern="1200" baseline="0" dirty="0" smtClean="0">
                          <a:solidFill>
                            <a:schemeClr val="tx1"/>
                          </a:solidFill>
                          <a:latin typeface="Arial" pitchFamily="34" charset="0"/>
                          <a:ea typeface="+mn-ea"/>
                          <a:cs typeface="Arial" pitchFamily="34" charset="0"/>
                        </a:rPr>
                        <a:t>, </a:t>
                      </a:r>
                      <a:r>
                        <a:rPr kumimoji="0" lang="el-GR" sz="1800" b="0" kern="1200" baseline="0" dirty="0" err="1" smtClean="0">
                          <a:solidFill>
                            <a:schemeClr val="tx1"/>
                          </a:solidFill>
                          <a:latin typeface="Arial" pitchFamily="34" charset="0"/>
                          <a:ea typeface="+mn-ea"/>
                          <a:cs typeface="Arial" pitchFamily="34" charset="0"/>
                        </a:rPr>
                        <a:t>μεθυλική</a:t>
                      </a:r>
                      <a:r>
                        <a:rPr kumimoji="0" lang="el-GR" sz="1800" b="0" kern="1200" baseline="0" dirty="0" smtClean="0">
                          <a:solidFill>
                            <a:schemeClr val="tx1"/>
                          </a:solidFill>
                          <a:latin typeface="Arial" pitchFamily="34" charset="0"/>
                          <a:ea typeface="+mn-ea"/>
                          <a:cs typeface="Arial" pitchFamily="34" charset="0"/>
                        </a:rPr>
                        <a:t> και </a:t>
                      </a:r>
                      <a:r>
                        <a:rPr kumimoji="0" lang="el-GR" sz="1800" b="0" kern="1200" baseline="0" dirty="0" err="1" smtClean="0">
                          <a:solidFill>
                            <a:schemeClr val="tx1"/>
                          </a:solidFill>
                          <a:latin typeface="Arial" pitchFamily="34" charset="0"/>
                          <a:ea typeface="+mn-ea"/>
                          <a:cs typeface="Arial" pitchFamily="34" charset="0"/>
                        </a:rPr>
                        <a:t>ισοπροπυλική</a:t>
                      </a:r>
                      <a:r>
                        <a:rPr kumimoji="0" lang="el-GR" sz="1800" b="0" kern="1200" baseline="0" dirty="0" smtClean="0">
                          <a:solidFill>
                            <a:schemeClr val="tx1"/>
                          </a:solidFill>
                          <a:latin typeface="Arial" pitchFamily="34" charset="0"/>
                          <a:ea typeface="+mn-ea"/>
                          <a:cs typeface="Arial" pitchFamily="34" charset="0"/>
                        </a:rPr>
                        <a:t> αλκοόλη</a:t>
                      </a:r>
                      <a:endParaRPr lang="el-GR"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Ερεθιστική δερματίτιδα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Επιπεφυκίτιδα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Τραχειοβρογχίτιδα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Οπτική νευρίτιδα1</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Καταστολή κεντρικού νευρικού συστήματος</a:t>
                      </a:r>
                      <a:endParaRPr lang="el-GR" b="0" dirty="0">
                        <a:latin typeface="Arial" pitchFamily="34" charset="0"/>
                        <a:cs typeface="Arial" pitchFamily="34" charset="0"/>
                      </a:endParaRPr>
                    </a:p>
                  </a:txBody>
                  <a:tcPr/>
                </a:tc>
              </a:tr>
              <a:tr h="18722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b="0" dirty="0" smtClean="0">
                          <a:latin typeface="Arial" pitchFamily="34" charset="0"/>
                          <a:cs typeface="Arial" pitchFamily="34" charset="0"/>
                        </a:rPr>
                        <a:t>30)</a:t>
                      </a:r>
                      <a:r>
                        <a:rPr kumimoji="0" lang="el-GR" sz="1800" b="0" kern="1200" baseline="0" dirty="0" smtClean="0">
                          <a:solidFill>
                            <a:schemeClr val="tx1"/>
                          </a:solidFill>
                          <a:latin typeface="Arial" pitchFamily="34" charset="0"/>
                          <a:ea typeface="+mn-ea"/>
                          <a:cs typeface="Arial" pitchFamily="34" charset="0"/>
                        </a:rPr>
                        <a:t> </a:t>
                      </a:r>
                      <a:r>
                        <a:rPr kumimoji="0" lang="el-GR" sz="1800" b="0" kern="1200" baseline="0" dirty="0" err="1" smtClean="0">
                          <a:solidFill>
                            <a:schemeClr val="tx1"/>
                          </a:solidFill>
                          <a:latin typeface="Arial" pitchFamily="34" charset="0"/>
                          <a:ea typeface="+mn-ea"/>
                          <a:cs typeface="Arial" pitchFamily="34" charset="0"/>
                        </a:rPr>
                        <a:t>Οργανοφωσφορικοί</a:t>
                      </a:r>
                      <a:r>
                        <a:rPr kumimoji="0" lang="el-GR" sz="1800" b="0" kern="1200" baseline="0" dirty="0" smtClean="0">
                          <a:solidFill>
                            <a:schemeClr val="tx1"/>
                          </a:solidFill>
                          <a:latin typeface="Arial" pitchFamily="34" charset="0"/>
                          <a:ea typeface="+mn-ea"/>
                          <a:cs typeface="Arial" pitchFamily="34" charset="0"/>
                        </a:rPr>
                        <a:t> εστέρες</a:t>
                      </a:r>
                      <a:endParaRPr lang="el-GR" b="0" dirty="0" smtClean="0">
                        <a:latin typeface="Arial" pitchFamily="34" charset="0"/>
                        <a:cs typeface="Arial" pitchFamily="34" charset="0"/>
                      </a:endParaRPr>
                    </a:p>
                    <a:p>
                      <a:endParaRPr lang="el-GR"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Δηλητηρίαση</a:t>
                      </a:r>
                    </a:p>
                    <a:p>
                      <a:pPr>
                        <a:buFont typeface="Arial" pitchFamily="34" charset="0"/>
                        <a:buChar char="•"/>
                      </a:pPr>
                      <a:r>
                        <a:rPr kumimoji="0" lang="el-GR" sz="1800" b="0" kern="1200" baseline="0" dirty="0" err="1" smtClean="0">
                          <a:solidFill>
                            <a:schemeClr val="tx1"/>
                          </a:solidFill>
                          <a:latin typeface="Arial" pitchFamily="34" charset="0"/>
                          <a:ea typeface="+mn-ea"/>
                          <a:cs typeface="Arial" pitchFamily="34" charset="0"/>
                        </a:rPr>
                        <a:t>Πολυνευροπάθεια</a:t>
                      </a:r>
                      <a:endParaRPr lang="el-GR" b="0" dirty="0" smtClean="0">
                        <a:latin typeface="Arial" pitchFamily="34" charset="0"/>
                        <a:cs typeface="Arial" pitchFamily="34" charset="0"/>
                      </a:endParaRPr>
                    </a:p>
                    <a:p>
                      <a:pPr>
                        <a:buFont typeface="Arial" pitchFamily="34" charset="0"/>
                        <a:buNone/>
                      </a:pPr>
                      <a:endParaRPr lang="el-GR" b="0" dirty="0">
                        <a:latin typeface="Arial" pitchFamily="34" charset="0"/>
                        <a:cs typeface="Arial" pitchFamily="34" charset="0"/>
                      </a:endParaRPr>
                    </a:p>
                  </a:txBody>
                  <a:tcPr/>
                </a:tc>
              </a:tr>
              <a:tr h="1872208">
                <a:tc>
                  <a:txBody>
                    <a:bodyPr/>
                    <a:lstStyle/>
                    <a:p>
                      <a:r>
                        <a:rPr lang="el-GR" b="0" dirty="0" smtClean="0">
                          <a:latin typeface="Arial" pitchFamily="34" charset="0"/>
                          <a:cs typeface="Arial" pitchFamily="34" charset="0"/>
                        </a:rPr>
                        <a:t>31)</a:t>
                      </a:r>
                      <a:r>
                        <a:rPr kumimoji="0" lang="el-GR" sz="1800" b="0" kern="1200" baseline="0" dirty="0" smtClean="0">
                          <a:solidFill>
                            <a:schemeClr val="tx1"/>
                          </a:solidFill>
                          <a:latin typeface="Arial" pitchFamily="34" charset="0"/>
                          <a:ea typeface="+mn-ea"/>
                          <a:cs typeface="Arial" pitchFamily="34" charset="0"/>
                        </a:rPr>
                        <a:t> Οργανικά οξέα</a:t>
                      </a:r>
                      <a:endParaRPr lang="el-GR"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Αλλεργική δερματίτιδα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Ερεθιστική δερματίτιδα εξ επαφής</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Επιπεφυκίτιδα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Τραχειοβρογχίτιδα</a:t>
                      </a:r>
                      <a:endParaRPr lang="el-GR" b="0" dirty="0" smtClean="0">
                        <a:latin typeface="Arial" pitchFamily="34" charset="0"/>
                        <a:cs typeface="Arial" pitchFamily="34" charset="0"/>
                      </a:endParaRPr>
                    </a:p>
                    <a:p>
                      <a:pPr>
                        <a:buFont typeface="Arial" pitchFamily="34" charset="0"/>
                        <a:buChar char="•"/>
                      </a:pPr>
                      <a:endParaRPr lang="el-GR" b="0" dirty="0">
                        <a:latin typeface="Arial" pitchFamily="34" charset="0"/>
                        <a:cs typeface="Arial" pitchFamily="34" charset="0"/>
                      </a:endParaRP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620689"/>
          <a:ext cx="9144000" cy="6237312"/>
        </p:xfrm>
        <a:graphic>
          <a:graphicData uri="http://schemas.openxmlformats.org/drawingml/2006/table">
            <a:tbl>
              <a:tblPr firstRow="1" bandRow="1">
                <a:tableStyleId>{8799B23B-EC83-4686-B30A-512413B5E67A}</a:tableStyleId>
              </a:tblPr>
              <a:tblGrid>
                <a:gridCol w="4572000"/>
                <a:gridCol w="4572000"/>
              </a:tblGrid>
              <a:tr h="2079104">
                <a:tc>
                  <a:txBody>
                    <a:bodyPr/>
                    <a:lstStyle/>
                    <a:p>
                      <a:r>
                        <a:rPr lang="el-GR" b="0" dirty="0" smtClean="0">
                          <a:latin typeface="Arial" pitchFamily="34" charset="0"/>
                          <a:cs typeface="Arial" pitchFamily="34" charset="0"/>
                        </a:rPr>
                        <a:t>32)</a:t>
                      </a:r>
                      <a:r>
                        <a:rPr kumimoji="0" lang="el-GR" sz="1800" b="0" kern="1200" baseline="0" dirty="0" smtClean="0">
                          <a:solidFill>
                            <a:schemeClr val="tx1"/>
                          </a:solidFill>
                          <a:latin typeface="Arial" pitchFamily="34" charset="0"/>
                          <a:ea typeface="+mn-ea"/>
                          <a:cs typeface="Arial" pitchFamily="34" charset="0"/>
                        </a:rPr>
                        <a:t> Φορμαλδεΰδη</a:t>
                      </a:r>
                      <a:endParaRPr lang="el-GR"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Ερεθιστική δερματίτιδα, διάβρωση, έλκος</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Επιπεφυκίτιδα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Τραχειοβρογχίτιδα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Πνευμονικό οίδημα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Πνευμονικό άσθμα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Καρκίνος ρινός</a:t>
                      </a:r>
                      <a:endParaRPr lang="el-GR" b="0" dirty="0">
                        <a:latin typeface="Arial" pitchFamily="34" charset="0"/>
                        <a:cs typeface="Arial" pitchFamily="34" charset="0"/>
                      </a:endParaRPr>
                    </a:p>
                  </a:txBody>
                  <a:tcPr/>
                </a:tc>
              </a:tr>
              <a:tr h="2079104">
                <a:tc>
                  <a:txBody>
                    <a:bodyPr/>
                    <a:lstStyle/>
                    <a:p>
                      <a:r>
                        <a:rPr lang="el-GR" b="0" dirty="0" smtClean="0">
                          <a:latin typeface="Arial" pitchFamily="34" charset="0"/>
                          <a:cs typeface="Arial" pitchFamily="34" charset="0"/>
                        </a:rPr>
                        <a:t>33)</a:t>
                      </a:r>
                      <a:r>
                        <a:rPr kumimoji="0" lang="el-GR" sz="1800" b="0" kern="1200" baseline="0" dirty="0" smtClean="0">
                          <a:solidFill>
                            <a:schemeClr val="tx1"/>
                          </a:solidFill>
                          <a:latin typeface="Arial" pitchFamily="34" charset="0"/>
                          <a:ea typeface="+mn-ea"/>
                          <a:cs typeface="Arial" pitchFamily="34" charset="0"/>
                        </a:rPr>
                        <a:t> </a:t>
                      </a:r>
                      <a:r>
                        <a:rPr kumimoji="0" lang="el-GR" sz="1800" b="0" kern="1200" baseline="0" dirty="0" err="1" smtClean="0">
                          <a:solidFill>
                            <a:schemeClr val="tx1"/>
                          </a:solidFill>
                          <a:latin typeface="Arial" pitchFamily="34" charset="0"/>
                          <a:ea typeface="+mn-ea"/>
                          <a:cs typeface="Arial" pitchFamily="34" charset="0"/>
                        </a:rPr>
                        <a:t>Αλειφατικά</a:t>
                      </a:r>
                      <a:r>
                        <a:rPr kumimoji="0" lang="el-GR" sz="1800" b="0" kern="1200" baseline="0" dirty="0" smtClean="0">
                          <a:solidFill>
                            <a:schemeClr val="tx1"/>
                          </a:solidFill>
                          <a:latin typeface="Arial" pitchFamily="34" charset="0"/>
                          <a:ea typeface="+mn-ea"/>
                          <a:cs typeface="Arial" pitchFamily="34" charset="0"/>
                        </a:rPr>
                        <a:t> </a:t>
                      </a:r>
                      <a:r>
                        <a:rPr kumimoji="0" lang="el-GR" sz="1800" b="0" kern="1200" baseline="0" dirty="0" err="1" smtClean="0">
                          <a:solidFill>
                            <a:schemeClr val="tx1"/>
                          </a:solidFill>
                          <a:latin typeface="Arial" pitchFamily="34" charset="0"/>
                          <a:ea typeface="+mn-ea"/>
                          <a:cs typeface="Arial" pitchFamily="34" charset="0"/>
                        </a:rPr>
                        <a:t>νιτροπαράγωγα</a:t>
                      </a:r>
                      <a:endParaRPr lang="el-GR"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Ερεθιστική δερματίτιδα εξ επαφής</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Επιπεφυκίτιδα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Τραχειοβρογχίτιδα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Οργανικό </a:t>
                      </a:r>
                      <a:r>
                        <a:rPr kumimoji="0" lang="el-GR" sz="1800" b="0" kern="1200" baseline="0" dirty="0" err="1" smtClean="0">
                          <a:solidFill>
                            <a:schemeClr val="tx1"/>
                          </a:solidFill>
                          <a:latin typeface="Arial" pitchFamily="34" charset="0"/>
                          <a:ea typeface="+mn-ea"/>
                          <a:cs typeface="Arial" pitchFamily="34" charset="0"/>
                        </a:rPr>
                        <a:t>ψυχοσύνδρομο</a:t>
                      </a:r>
                      <a:endParaRPr lang="el-GR" b="0" dirty="0">
                        <a:latin typeface="Arial" pitchFamily="34" charset="0"/>
                        <a:cs typeface="Arial" pitchFamily="34" charset="0"/>
                      </a:endParaRPr>
                    </a:p>
                  </a:txBody>
                  <a:tcPr/>
                </a:tc>
              </a:tr>
              <a:tr h="2079104">
                <a:tc>
                  <a:txBody>
                    <a:bodyPr/>
                    <a:lstStyle/>
                    <a:p>
                      <a:r>
                        <a:rPr lang="el-GR" b="0" dirty="0" smtClean="0">
                          <a:latin typeface="Arial" pitchFamily="34" charset="0"/>
                          <a:cs typeface="Arial" pitchFamily="34" charset="0"/>
                        </a:rPr>
                        <a:t>34)</a:t>
                      </a:r>
                      <a:r>
                        <a:rPr kumimoji="0" lang="el-GR" sz="1800" b="0" kern="1200" baseline="0" dirty="0" smtClean="0">
                          <a:solidFill>
                            <a:schemeClr val="tx1"/>
                          </a:solidFill>
                          <a:latin typeface="Arial" pitchFamily="34" charset="0"/>
                          <a:ea typeface="+mn-ea"/>
                          <a:cs typeface="Arial" pitchFamily="34" charset="0"/>
                        </a:rPr>
                        <a:t> </a:t>
                      </a:r>
                      <a:r>
                        <a:rPr kumimoji="0" lang="el-GR" sz="1800" b="0" kern="1200" baseline="0" dirty="0" err="1" smtClean="0">
                          <a:solidFill>
                            <a:schemeClr val="tx1"/>
                          </a:solidFill>
                          <a:latin typeface="Arial" pitchFamily="34" charset="0"/>
                          <a:ea typeface="+mn-ea"/>
                          <a:cs typeface="Arial" pitchFamily="34" charset="0"/>
                        </a:rPr>
                        <a:t>Βενζοκινόνες</a:t>
                      </a:r>
                      <a:endParaRPr lang="el-GR"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Ερεθιστική δερματίτιδα εξ επαφής</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Επιπεφυκίτιδα, οίδημα, εξελκώσεις κερατοειδούς</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Αποχρωμάτιση του δέρματος</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Μείωση της οπτικής οξύτητας</a:t>
                      </a:r>
                      <a:endParaRPr lang="el-GR" b="0" dirty="0">
                        <a:latin typeface="Arial" pitchFamily="34" charset="0"/>
                        <a:cs typeface="Arial" pitchFamily="34" charset="0"/>
                      </a:endParaRP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476672"/>
          <a:ext cx="9144000" cy="6122177"/>
        </p:xfrm>
        <a:graphic>
          <a:graphicData uri="http://schemas.openxmlformats.org/drawingml/2006/table">
            <a:tbl>
              <a:tblPr firstRow="1" bandRow="1">
                <a:tableStyleId>{8799B23B-EC83-4686-B30A-512413B5E67A}</a:tableStyleId>
              </a:tblPr>
              <a:tblGrid>
                <a:gridCol w="4716016"/>
                <a:gridCol w="4427984"/>
              </a:tblGrid>
              <a:tr h="1440160">
                <a:tc>
                  <a:txBody>
                    <a:bodyPr/>
                    <a:lstStyle/>
                    <a:p>
                      <a:r>
                        <a:rPr lang="el-GR" sz="1600" b="0" dirty="0" smtClean="0">
                          <a:latin typeface="Arial" pitchFamily="34" charset="0"/>
                          <a:cs typeface="Arial" pitchFamily="34" charset="0"/>
                        </a:rPr>
                        <a:t>35)</a:t>
                      </a:r>
                      <a:r>
                        <a:rPr kumimoji="0" lang="el-GR" sz="1600" b="0" kern="1200" baseline="0" dirty="0" smtClean="0">
                          <a:solidFill>
                            <a:schemeClr val="tx1"/>
                          </a:solidFill>
                          <a:latin typeface="Arial" pitchFamily="34" charset="0"/>
                          <a:ea typeface="+mn-ea"/>
                          <a:cs typeface="Arial" pitchFamily="34" charset="0"/>
                        </a:rPr>
                        <a:t> </a:t>
                      </a:r>
                      <a:r>
                        <a:rPr kumimoji="0" lang="el-GR" sz="1600" b="0" kern="1200" baseline="0" dirty="0" err="1" smtClean="0">
                          <a:solidFill>
                            <a:schemeClr val="tx1"/>
                          </a:solidFill>
                          <a:latin typeface="Arial" pitchFamily="34" charset="0"/>
                          <a:ea typeface="+mn-ea"/>
                          <a:cs typeface="Arial" pitchFamily="34" charset="0"/>
                        </a:rPr>
                        <a:t>Ναφθαλίνιο</a:t>
                      </a:r>
                      <a:r>
                        <a:rPr kumimoji="0" lang="el-GR" sz="1600" b="0" kern="1200" baseline="0" dirty="0" smtClean="0">
                          <a:solidFill>
                            <a:schemeClr val="tx1"/>
                          </a:solidFill>
                          <a:latin typeface="Arial" pitchFamily="34" charset="0"/>
                          <a:ea typeface="+mn-ea"/>
                          <a:cs typeface="Arial" pitchFamily="34" charset="0"/>
                        </a:rPr>
                        <a:t> ή τα ομόλογά του</a:t>
                      </a:r>
                    </a:p>
                    <a:p>
                      <a:r>
                        <a:rPr kumimoji="0" lang="el-GR" sz="1600" b="0" kern="1200" baseline="0" dirty="0" smtClean="0">
                          <a:solidFill>
                            <a:schemeClr val="tx1"/>
                          </a:solidFill>
                          <a:latin typeface="Arial" pitchFamily="34" charset="0"/>
                          <a:ea typeface="+mn-ea"/>
                          <a:cs typeface="Arial" pitchFamily="34" charset="0"/>
                        </a:rPr>
                        <a:t>(Τα ομόλογα του </a:t>
                      </a:r>
                      <a:r>
                        <a:rPr kumimoji="0" lang="el-GR" sz="1600" b="0" kern="1200" baseline="0" dirty="0" err="1" smtClean="0">
                          <a:solidFill>
                            <a:schemeClr val="tx1"/>
                          </a:solidFill>
                          <a:latin typeface="Arial" pitchFamily="34" charset="0"/>
                          <a:ea typeface="+mn-ea"/>
                          <a:cs typeface="Arial" pitchFamily="34" charset="0"/>
                        </a:rPr>
                        <a:t>ναφθαλινίου</a:t>
                      </a:r>
                      <a:r>
                        <a:rPr kumimoji="0" lang="el-GR" sz="1600" b="0" kern="1200" baseline="0" dirty="0" smtClean="0">
                          <a:solidFill>
                            <a:schemeClr val="tx1"/>
                          </a:solidFill>
                          <a:latin typeface="Arial" pitchFamily="34" charset="0"/>
                          <a:ea typeface="+mn-ea"/>
                          <a:cs typeface="Arial" pitchFamily="34" charset="0"/>
                        </a:rPr>
                        <a:t> προσδιορίζονται</a:t>
                      </a:r>
                    </a:p>
                    <a:p>
                      <a:r>
                        <a:rPr kumimoji="0" lang="el-GR" sz="1600" b="0" kern="1200" baseline="0" dirty="0" smtClean="0">
                          <a:solidFill>
                            <a:schemeClr val="tx1"/>
                          </a:solidFill>
                          <a:latin typeface="Arial" pitchFamily="34" charset="0"/>
                          <a:ea typeface="+mn-ea"/>
                          <a:cs typeface="Arial" pitchFamily="34" charset="0"/>
                        </a:rPr>
                        <a:t>από τον τύπο: CnH2n−12)</a:t>
                      </a:r>
                      <a:endParaRPr lang="el-GR" sz="1600" b="0" dirty="0">
                        <a:latin typeface="Arial" pitchFamily="34" charset="0"/>
                        <a:cs typeface="Arial" pitchFamily="34" charset="0"/>
                      </a:endParaRPr>
                    </a:p>
                  </a:txBody>
                  <a:tcPr/>
                </a:tc>
                <a:tc>
                  <a:txBody>
                    <a:bodyPr/>
                    <a:lstStyle/>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Ερεθιστική δερματίτιδα εξ επαφής</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Επιπεφυκίτιδα</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Τραχειοβρογχίτιδα</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Αιμολυτική αναιμία</a:t>
                      </a:r>
                    </a:p>
                    <a:p>
                      <a:pPr>
                        <a:buFont typeface="Arial" pitchFamily="34" charset="0"/>
                        <a:buChar char="•"/>
                      </a:pPr>
                      <a:r>
                        <a:rPr kumimoji="0" lang="en-US" sz="1600" b="0" kern="1200" baseline="0" dirty="0" smtClean="0">
                          <a:solidFill>
                            <a:schemeClr val="tx1"/>
                          </a:solidFill>
                          <a:latin typeface="Arial" pitchFamily="34" charset="0"/>
                          <a:ea typeface="+mn-ea"/>
                          <a:cs typeface="Arial" pitchFamily="34" charset="0"/>
                        </a:rPr>
                        <a:t>X</a:t>
                      </a:r>
                      <a:r>
                        <a:rPr kumimoji="0" lang="el-GR" sz="1600" b="0" kern="1200" baseline="0" dirty="0" err="1" smtClean="0">
                          <a:solidFill>
                            <a:schemeClr val="tx1"/>
                          </a:solidFill>
                          <a:latin typeface="Arial" pitchFamily="34" charset="0"/>
                          <a:ea typeface="+mn-ea"/>
                          <a:cs typeface="Arial" pitchFamily="34" charset="0"/>
                        </a:rPr>
                        <a:t>λωρακμή</a:t>
                      </a:r>
                      <a:endParaRPr lang="el-GR" sz="1600" b="0" dirty="0">
                        <a:latin typeface="Arial" pitchFamily="34" charset="0"/>
                        <a:cs typeface="Arial" pitchFamily="34" charset="0"/>
                      </a:endParaRPr>
                    </a:p>
                  </a:txBody>
                  <a:tcPr/>
                </a:tc>
              </a:tr>
              <a:tr h="1839364">
                <a:tc>
                  <a:txBody>
                    <a:bodyPr/>
                    <a:lstStyle/>
                    <a:p>
                      <a:r>
                        <a:rPr lang="el-GR" sz="1600" b="0" dirty="0" smtClean="0">
                          <a:latin typeface="Arial" pitchFamily="34" charset="0"/>
                          <a:cs typeface="Arial" pitchFamily="34" charset="0"/>
                        </a:rPr>
                        <a:t>36)</a:t>
                      </a:r>
                      <a:r>
                        <a:rPr kumimoji="0" lang="el-GR" sz="1600" b="0" kern="1200" baseline="0" dirty="0" smtClean="0">
                          <a:solidFill>
                            <a:schemeClr val="tx1"/>
                          </a:solidFill>
                          <a:latin typeface="Arial" pitchFamily="34" charset="0"/>
                          <a:ea typeface="+mn-ea"/>
                          <a:cs typeface="Arial" pitchFamily="34" charset="0"/>
                        </a:rPr>
                        <a:t> </a:t>
                      </a:r>
                      <a:r>
                        <a:rPr kumimoji="0" lang="el-GR" sz="1600" b="0" kern="1200" baseline="0" dirty="0" err="1" smtClean="0">
                          <a:solidFill>
                            <a:schemeClr val="tx1"/>
                          </a:solidFill>
                          <a:latin typeface="Arial" pitchFamily="34" charset="0"/>
                          <a:ea typeface="+mn-ea"/>
                          <a:cs typeface="Arial" pitchFamily="34" charset="0"/>
                        </a:rPr>
                        <a:t>Βινυλοβενζόλιο</a:t>
                      </a:r>
                      <a:r>
                        <a:rPr kumimoji="0" lang="el-GR" sz="1600" b="0" kern="1200" baseline="0" dirty="0" smtClean="0">
                          <a:solidFill>
                            <a:schemeClr val="tx1"/>
                          </a:solidFill>
                          <a:latin typeface="Arial" pitchFamily="34" charset="0"/>
                          <a:ea typeface="+mn-ea"/>
                          <a:cs typeface="Arial" pitchFamily="34" charset="0"/>
                        </a:rPr>
                        <a:t> και </a:t>
                      </a:r>
                      <a:r>
                        <a:rPr kumimoji="0" lang="el-GR" sz="1600" b="0" kern="1200" baseline="0" dirty="0" err="1" smtClean="0">
                          <a:solidFill>
                            <a:schemeClr val="tx1"/>
                          </a:solidFill>
                          <a:latin typeface="Arial" pitchFamily="34" charset="0"/>
                          <a:ea typeface="+mn-ea"/>
                          <a:cs typeface="Arial" pitchFamily="34" charset="0"/>
                        </a:rPr>
                        <a:t>διβινυλοβενζόλιο</a:t>
                      </a:r>
                      <a:endParaRPr lang="el-GR" sz="1600" b="0" dirty="0">
                        <a:latin typeface="Arial" pitchFamily="34" charset="0"/>
                        <a:cs typeface="Arial" pitchFamily="34" charset="0"/>
                      </a:endParaRPr>
                    </a:p>
                  </a:txBody>
                  <a:tcPr/>
                </a:tc>
                <a:tc>
                  <a:txBody>
                    <a:bodyPr/>
                    <a:lstStyle/>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Ερεθιστική δερματίτιδα εξ επαφής</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Επιπεφυκίτιδα</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Τραχειοβρογχίτιδα</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Καταστολή του κεντρικού νευρικού συστήματος(νάρκωση)</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Οργανικό </a:t>
                      </a:r>
                      <a:r>
                        <a:rPr kumimoji="0" lang="el-GR" sz="1600" b="0" kern="1200" baseline="0" dirty="0" err="1" smtClean="0">
                          <a:solidFill>
                            <a:schemeClr val="tx1"/>
                          </a:solidFill>
                          <a:latin typeface="Arial" pitchFamily="34" charset="0"/>
                          <a:ea typeface="+mn-ea"/>
                          <a:cs typeface="Arial" pitchFamily="34" charset="0"/>
                        </a:rPr>
                        <a:t>ψυχοσύνδρομο</a:t>
                      </a:r>
                      <a:endParaRPr lang="el-GR" sz="1600" b="0" dirty="0">
                        <a:latin typeface="Arial" pitchFamily="34" charset="0"/>
                        <a:cs typeface="Arial" pitchFamily="34" charset="0"/>
                      </a:endParaRPr>
                    </a:p>
                  </a:txBody>
                  <a:tcPr/>
                </a:tc>
              </a:tr>
              <a:tr h="2842653">
                <a:tc>
                  <a:txBody>
                    <a:bodyPr/>
                    <a:lstStyle/>
                    <a:p>
                      <a:r>
                        <a:rPr lang="el-GR" sz="1600" b="0" dirty="0" smtClean="0">
                          <a:latin typeface="Arial" pitchFamily="34" charset="0"/>
                          <a:cs typeface="Arial" pitchFamily="34" charset="0"/>
                        </a:rPr>
                        <a:t>37)</a:t>
                      </a:r>
                      <a:r>
                        <a:rPr kumimoji="0" lang="el-GR" sz="1600" b="0" kern="1200" baseline="0" dirty="0" smtClean="0">
                          <a:solidFill>
                            <a:schemeClr val="tx1"/>
                          </a:solidFill>
                          <a:latin typeface="Arial" pitchFamily="34" charset="0"/>
                          <a:ea typeface="+mn-ea"/>
                          <a:cs typeface="Arial" pitchFamily="34" charset="0"/>
                        </a:rPr>
                        <a:t> </a:t>
                      </a:r>
                      <a:r>
                        <a:rPr kumimoji="0" lang="el-GR" sz="1600" b="0" kern="1200" baseline="0" dirty="0" err="1" smtClean="0">
                          <a:solidFill>
                            <a:schemeClr val="tx1"/>
                          </a:solidFill>
                          <a:latin typeface="Arial" pitchFamily="34" charset="0"/>
                          <a:ea typeface="+mn-ea"/>
                          <a:cs typeface="Arial" pitchFamily="34" charset="0"/>
                        </a:rPr>
                        <a:t>Αλογονωμένα</a:t>
                      </a:r>
                      <a:r>
                        <a:rPr kumimoji="0" lang="el-GR" sz="1600" b="0" kern="1200" baseline="0" dirty="0" smtClean="0">
                          <a:solidFill>
                            <a:schemeClr val="tx1"/>
                          </a:solidFill>
                          <a:latin typeface="Arial" pitchFamily="34" charset="0"/>
                          <a:ea typeface="+mn-ea"/>
                          <a:cs typeface="Arial" pitchFamily="34" charset="0"/>
                        </a:rPr>
                        <a:t> παράγωγα των αρωματικών</a:t>
                      </a:r>
                    </a:p>
                    <a:p>
                      <a:r>
                        <a:rPr kumimoji="0" lang="el-GR" sz="1600" b="0" kern="1200" baseline="0" dirty="0" smtClean="0">
                          <a:solidFill>
                            <a:schemeClr val="tx1"/>
                          </a:solidFill>
                          <a:latin typeface="Arial" pitchFamily="34" charset="0"/>
                          <a:ea typeface="+mn-ea"/>
                          <a:cs typeface="Arial" pitchFamily="34" charset="0"/>
                        </a:rPr>
                        <a:t>υδρογονανθράκων</a:t>
                      </a:r>
                      <a:endParaRPr lang="el-GR" sz="1600" b="0" dirty="0">
                        <a:latin typeface="Arial" pitchFamily="34" charset="0"/>
                        <a:cs typeface="Arial" pitchFamily="34" charset="0"/>
                      </a:endParaRPr>
                    </a:p>
                  </a:txBody>
                  <a:tcPr/>
                </a:tc>
                <a:tc>
                  <a:txBody>
                    <a:bodyPr/>
                    <a:lstStyle/>
                    <a:p>
                      <a:pPr>
                        <a:buFont typeface="Arial" pitchFamily="34" charset="0"/>
                        <a:buChar char="•"/>
                      </a:pPr>
                      <a:r>
                        <a:rPr kumimoji="0" lang="el-GR" sz="1600" b="0" kern="1200" baseline="0" dirty="0" err="1" smtClean="0">
                          <a:solidFill>
                            <a:schemeClr val="tx1"/>
                          </a:solidFill>
                          <a:latin typeface="Arial" pitchFamily="34" charset="0"/>
                          <a:ea typeface="+mn-ea"/>
                          <a:cs typeface="Arial" pitchFamily="34" charset="0"/>
                        </a:rPr>
                        <a:t>Αλογονωμένα</a:t>
                      </a:r>
                      <a:r>
                        <a:rPr kumimoji="0" lang="el-GR" sz="1600" b="0" kern="1200" baseline="0" dirty="0" smtClean="0">
                          <a:solidFill>
                            <a:schemeClr val="tx1"/>
                          </a:solidFill>
                          <a:latin typeface="Arial" pitchFamily="34" charset="0"/>
                          <a:ea typeface="+mn-ea"/>
                          <a:cs typeface="Arial" pitchFamily="34" charset="0"/>
                        </a:rPr>
                        <a:t> παράγωγα των αρωματικών</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υδρογονανθράκων</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Ερεθιστική δερματίτιδα εξ επαφής</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Επιπεφυκίτιδα</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Τραχειοβρογχίτιδα</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Καταστολή του κεντρικού νευρικού συστήματος(νάρκωση)</a:t>
                      </a:r>
                    </a:p>
                    <a:p>
                      <a:pPr>
                        <a:buFont typeface="Arial" pitchFamily="34" charset="0"/>
                        <a:buChar char="•"/>
                      </a:pPr>
                      <a:r>
                        <a:rPr kumimoji="0" lang="el-GR" sz="1600" b="0" kern="1200" baseline="0" dirty="0" err="1" smtClean="0">
                          <a:solidFill>
                            <a:schemeClr val="tx1"/>
                          </a:solidFill>
                          <a:latin typeface="Arial" pitchFamily="34" charset="0"/>
                          <a:ea typeface="+mn-ea"/>
                          <a:cs typeface="Arial" pitchFamily="34" charset="0"/>
                        </a:rPr>
                        <a:t>Χλωρακμή</a:t>
                      </a:r>
                      <a:endParaRPr kumimoji="0" lang="el-GR" sz="1600" b="0" kern="1200" baseline="0" dirty="0" smtClean="0">
                        <a:solidFill>
                          <a:schemeClr val="tx1"/>
                        </a:solidFill>
                        <a:latin typeface="Arial" pitchFamily="34" charset="0"/>
                        <a:ea typeface="+mn-ea"/>
                        <a:cs typeface="Arial" pitchFamily="34" charset="0"/>
                      </a:endParaRP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Τοξική ηπατοπάθεια</a:t>
                      </a:r>
                      <a:endParaRPr lang="el-GR" sz="1600" b="0" dirty="0">
                        <a:latin typeface="Arial" pitchFamily="34" charset="0"/>
                        <a:cs typeface="Arial" pitchFamily="34" charset="0"/>
                      </a:endParaRPr>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332656"/>
          <a:ext cx="9144000" cy="6525345"/>
        </p:xfrm>
        <a:graphic>
          <a:graphicData uri="http://schemas.openxmlformats.org/drawingml/2006/table">
            <a:tbl>
              <a:tblPr firstRow="1" bandRow="1">
                <a:tableStyleId>{8799B23B-EC83-4686-B30A-512413B5E67A}</a:tableStyleId>
              </a:tblPr>
              <a:tblGrid>
                <a:gridCol w="4572000"/>
                <a:gridCol w="4572000"/>
              </a:tblGrid>
              <a:tr h="2175115">
                <a:tc>
                  <a:txBody>
                    <a:bodyPr/>
                    <a:lstStyle/>
                    <a:p>
                      <a:r>
                        <a:rPr lang="el-GR" b="0" dirty="0" smtClean="0">
                          <a:latin typeface="Arial" pitchFamily="34" charset="0"/>
                          <a:cs typeface="Arial" pitchFamily="34" charset="0"/>
                        </a:rPr>
                        <a:t>38)</a:t>
                      </a:r>
                      <a:r>
                        <a:rPr kumimoji="0" lang="el-GR" sz="1800" b="0" kern="1200" baseline="0" dirty="0" smtClean="0">
                          <a:solidFill>
                            <a:schemeClr val="tx1"/>
                          </a:solidFill>
                          <a:latin typeface="Arial" pitchFamily="34" charset="0"/>
                          <a:ea typeface="+mn-ea"/>
                          <a:cs typeface="Arial" pitchFamily="34" charset="0"/>
                        </a:rPr>
                        <a:t> Φαινόλες ή τα ομόλογα ή τα </a:t>
                      </a:r>
                      <a:r>
                        <a:rPr kumimoji="0" lang="el-GR" sz="1800" b="0" kern="1200" baseline="0" err="1" smtClean="0">
                          <a:solidFill>
                            <a:schemeClr val="tx1"/>
                          </a:solidFill>
                          <a:latin typeface="Arial" pitchFamily="34" charset="0"/>
                          <a:ea typeface="+mn-ea"/>
                          <a:cs typeface="Arial" pitchFamily="34" charset="0"/>
                        </a:rPr>
                        <a:t>αλογονωμένα</a:t>
                      </a:r>
                      <a:r>
                        <a:rPr kumimoji="0" lang="el-GR" sz="1800" b="0" kern="1200" baseline="0" smtClean="0">
                          <a:solidFill>
                            <a:schemeClr val="tx1"/>
                          </a:solidFill>
                          <a:latin typeface="Arial" pitchFamily="34" charset="0"/>
                          <a:ea typeface="+mn-ea"/>
                          <a:cs typeface="Arial" pitchFamily="34" charset="0"/>
                        </a:rPr>
                        <a:t> παράγωγά </a:t>
                      </a:r>
                      <a:r>
                        <a:rPr kumimoji="0" lang="el-GR" sz="1800" b="0" kern="1200" baseline="0" dirty="0" smtClean="0">
                          <a:solidFill>
                            <a:schemeClr val="tx1"/>
                          </a:solidFill>
                          <a:latin typeface="Arial" pitchFamily="34" charset="0"/>
                          <a:ea typeface="+mn-ea"/>
                          <a:cs typeface="Arial" pitchFamily="34" charset="0"/>
                        </a:rPr>
                        <a:t>τους</a:t>
                      </a:r>
                      <a:endParaRPr lang="el-GR"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Ερεθιστική δερματίτιδα εξ επαφής</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Επιπεφυκίτιδα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Τραχειοβρογχίτιδα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Οργανικό </a:t>
                      </a:r>
                      <a:r>
                        <a:rPr kumimoji="0" lang="el-GR" sz="1800" b="0" kern="1200" baseline="0" dirty="0" err="1" smtClean="0">
                          <a:solidFill>
                            <a:schemeClr val="tx1"/>
                          </a:solidFill>
                          <a:latin typeface="Arial" pitchFamily="34" charset="0"/>
                          <a:ea typeface="+mn-ea"/>
                          <a:cs typeface="Arial" pitchFamily="34" charset="0"/>
                        </a:rPr>
                        <a:t>ψυχοσύνδρομο</a:t>
                      </a:r>
                      <a:endParaRPr lang="el-GR" b="0" dirty="0">
                        <a:latin typeface="Arial" pitchFamily="34" charset="0"/>
                        <a:cs typeface="Arial" pitchFamily="34" charset="0"/>
                      </a:endParaRPr>
                    </a:p>
                  </a:txBody>
                  <a:tcPr/>
                </a:tc>
              </a:tr>
              <a:tr h="2175115">
                <a:tc>
                  <a:txBody>
                    <a:bodyPr/>
                    <a:lstStyle/>
                    <a:p>
                      <a:r>
                        <a:rPr lang="el-GR" b="0" dirty="0" smtClean="0">
                          <a:latin typeface="Arial" pitchFamily="34" charset="0"/>
                          <a:cs typeface="Arial" pitchFamily="34" charset="0"/>
                        </a:rPr>
                        <a:t>39)</a:t>
                      </a:r>
                      <a:r>
                        <a:rPr kumimoji="0" lang="el-GR" sz="1800" b="0" kern="1200" baseline="0" dirty="0" smtClean="0">
                          <a:solidFill>
                            <a:schemeClr val="tx1"/>
                          </a:solidFill>
                          <a:latin typeface="Arial" pitchFamily="34" charset="0"/>
                          <a:ea typeface="+mn-ea"/>
                          <a:cs typeface="Arial" pitchFamily="34" charset="0"/>
                        </a:rPr>
                        <a:t> </a:t>
                      </a:r>
                      <a:r>
                        <a:rPr kumimoji="0" lang="el-GR" sz="1800" b="0" kern="1200" baseline="0" dirty="0" err="1" smtClean="0">
                          <a:solidFill>
                            <a:schemeClr val="tx1"/>
                          </a:solidFill>
                          <a:latin typeface="Arial" pitchFamily="34" charset="0"/>
                          <a:ea typeface="+mn-ea"/>
                          <a:cs typeface="Arial" pitchFamily="34" charset="0"/>
                        </a:rPr>
                        <a:t>Ναφθόλες</a:t>
                      </a:r>
                      <a:r>
                        <a:rPr kumimoji="0" lang="el-GR" sz="1800" b="0" kern="1200" baseline="0" dirty="0" smtClean="0">
                          <a:solidFill>
                            <a:schemeClr val="tx1"/>
                          </a:solidFill>
                          <a:latin typeface="Arial" pitchFamily="34" charset="0"/>
                          <a:ea typeface="+mn-ea"/>
                          <a:cs typeface="Arial" pitchFamily="34" charset="0"/>
                        </a:rPr>
                        <a:t> ή τα ομόλογα ή </a:t>
                      </a:r>
                      <a:r>
                        <a:rPr kumimoji="0" lang="el-GR" sz="1800" b="0" kern="1200" baseline="0" smtClean="0">
                          <a:solidFill>
                            <a:schemeClr val="tx1"/>
                          </a:solidFill>
                          <a:latin typeface="Arial" pitchFamily="34" charset="0"/>
                          <a:ea typeface="+mn-ea"/>
                          <a:cs typeface="Arial" pitchFamily="34" charset="0"/>
                        </a:rPr>
                        <a:t>τα αλογονωμένα</a:t>
                      </a:r>
                      <a:r>
                        <a:rPr kumimoji="0" lang="el-GR" sz="1800" b="0" kern="1200" baseline="0" dirty="0" smtClean="0">
                          <a:solidFill>
                            <a:schemeClr val="tx1"/>
                          </a:solidFill>
                          <a:latin typeface="Arial" pitchFamily="34" charset="0"/>
                          <a:ea typeface="+mn-ea"/>
                          <a:cs typeface="Arial" pitchFamily="34" charset="0"/>
                        </a:rPr>
                        <a:t> </a:t>
                      </a:r>
                      <a:r>
                        <a:rPr kumimoji="0" lang="el-GR" sz="1800" b="0" kern="1200" baseline="0" smtClean="0">
                          <a:solidFill>
                            <a:schemeClr val="tx1"/>
                          </a:solidFill>
                          <a:latin typeface="Arial" pitchFamily="34" charset="0"/>
                          <a:ea typeface="+mn-ea"/>
                          <a:cs typeface="Arial" pitchFamily="34" charset="0"/>
                        </a:rPr>
                        <a:t>παράγωγά </a:t>
                      </a:r>
                      <a:r>
                        <a:rPr kumimoji="0" lang="el-GR" sz="1800" b="0" kern="1200" baseline="0" dirty="0" smtClean="0">
                          <a:solidFill>
                            <a:schemeClr val="tx1"/>
                          </a:solidFill>
                          <a:latin typeface="Arial" pitchFamily="34" charset="0"/>
                          <a:ea typeface="+mn-ea"/>
                          <a:cs typeface="Arial" pitchFamily="34" charset="0"/>
                        </a:rPr>
                        <a:t>τους</a:t>
                      </a:r>
                      <a:endParaRPr lang="el-GR"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Ερεθιστική </a:t>
                      </a:r>
                      <a:r>
                        <a:rPr kumimoji="0" lang="el-GR" sz="1800" b="0" kern="1200" baseline="0" dirty="0" err="1" smtClean="0">
                          <a:solidFill>
                            <a:schemeClr val="tx1"/>
                          </a:solidFill>
                          <a:latin typeface="Arial" pitchFamily="34" charset="0"/>
                          <a:ea typeface="+mn-ea"/>
                          <a:cs typeface="Arial" pitchFamily="34" charset="0"/>
                        </a:rPr>
                        <a:t>δερματίδα</a:t>
                      </a:r>
                      <a:r>
                        <a:rPr kumimoji="0" lang="el-GR" sz="1800" b="0" kern="1200" baseline="0" dirty="0" smtClean="0">
                          <a:solidFill>
                            <a:schemeClr val="tx1"/>
                          </a:solidFill>
                          <a:latin typeface="Arial" pitchFamily="34" charset="0"/>
                          <a:ea typeface="+mn-ea"/>
                          <a:cs typeface="Arial" pitchFamily="34" charset="0"/>
                        </a:rPr>
                        <a:t> εξ επαφής</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Επιπεφυκίτιδα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Τραχειοβρογχίτιδα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Καταστολή του κεντρικού νευρικού συστήματος(νάρκωση)</a:t>
                      </a:r>
                    </a:p>
                    <a:p>
                      <a:pPr>
                        <a:buFont typeface="Arial" pitchFamily="34" charset="0"/>
                        <a:buChar char="•"/>
                      </a:pPr>
                      <a:r>
                        <a:rPr kumimoji="0" lang="el-GR" sz="1800" b="0" kern="1200" baseline="0" dirty="0" err="1" smtClean="0">
                          <a:solidFill>
                            <a:schemeClr val="tx1"/>
                          </a:solidFill>
                          <a:latin typeface="Arial" pitchFamily="34" charset="0"/>
                          <a:ea typeface="+mn-ea"/>
                          <a:cs typeface="Arial" pitchFamily="34" charset="0"/>
                        </a:rPr>
                        <a:t>Χλωρακμή</a:t>
                      </a:r>
                      <a:endParaRPr kumimoji="0" lang="el-GR" sz="1800" b="0" kern="1200" baseline="0" dirty="0" smtClean="0">
                        <a:solidFill>
                          <a:schemeClr val="tx1"/>
                        </a:solidFill>
                        <a:latin typeface="Arial" pitchFamily="34" charset="0"/>
                        <a:ea typeface="+mn-ea"/>
                        <a:cs typeface="Arial" pitchFamily="34" charset="0"/>
                      </a:endParaRP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Τοξική ηπατοπάθεια</a:t>
                      </a:r>
                      <a:endParaRPr lang="el-GR" b="0" dirty="0">
                        <a:latin typeface="Arial" pitchFamily="34" charset="0"/>
                        <a:cs typeface="Arial" pitchFamily="34" charset="0"/>
                      </a:endParaRPr>
                    </a:p>
                  </a:txBody>
                  <a:tcPr/>
                </a:tc>
              </a:tr>
              <a:tr h="2175115">
                <a:tc>
                  <a:txBody>
                    <a:bodyPr/>
                    <a:lstStyle/>
                    <a:p>
                      <a:r>
                        <a:rPr lang="el-GR" b="0" dirty="0" smtClean="0">
                          <a:latin typeface="Arial" pitchFamily="34" charset="0"/>
                          <a:cs typeface="Arial" pitchFamily="34" charset="0"/>
                        </a:rPr>
                        <a:t>40)</a:t>
                      </a:r>
                      <a:r>
                        <a:rPr kumimoji="0" lang="el-GR" sz="1800" b="0" kern="1200" baseline="0" dirty="0" smtClean="0">
                          <a:solidFill>
                            <a:schemeClr val="tx1"/>
                          </a:solidFill>
                          <a:latin typeface="Arial" pitchFamily="34" charset="0"/>
                          <a:ea typeface="+mn-ea"/>
                          <a:cs typeface="Arial" pitchFamily="34" charset="0"/>
                        </a:rPr>
                        <a:t> </a:t>
                      </a:r>
                      <a:r>
                        <a:rPr kumimoji="0" lang="el-GR" sz="1800" b="0" kern="1200" baseline="0" dirty="0" err="1" smtClean="0">
                          <a:solidFill>
                            <a:schemeClr val="tx1"/>
                          </a:solidFill>
                          <a:latin typeface="Arial" pitchFamily="34" charset="0"/>
                          <a:ea typeface="+mn-ea"/>
                          <a:cs typeface="Arial" pitchFamily="34" charset="0"/>
                        </a:rPr>
                        <a:t>Αλογονωμένα</a:t>
                      </a:r>
                      <a:r>
                        <a:rPr kumimoji="0" lang="el-GR" sz="1800" b="0" kern="1200" baseline="0" dirty="0" smtClean="0">
                          <a:solidFill>
                            <a:schemeClr val="tx1"/>
                          </a:solidFill>
                          <a:latin typeface="Arial" pitchFamily="34" charset="0"/>
                          <a:ea typeface="+mn-ea"/>
                          <a:cs typeface="Arial" pitchFamily="34" charset="0"/>
                        </a:rPr>
                        <a:t> παράγωγα των </a:t>
                      </a:r>
                      <a:r>
                        <a:rPr kumimoji="0" lang="el-GR" sz="1800" b="0" kern="1200" baseline="0" dirty="0" err="1" smtClean="0">
                          <a:solidFill>
                            <a:schemeClr val="tx1"/>
                          </a:solidFill>
                          <a:latin typeface="Arial" pitchFamily="34" charset="0"/>
                          <a:ea typeface="+mn-ea"/>
                          <a:cs typeface="Arial" pitchFamily="34" charset="0"/>
                        </a:rPr>
                        <a:t>αλκυλαρυσουλφιδίων</a:t>
                      </a:r>
                      <a:endParaRPr kumimoji="0" lang="el-GR" sz="1800" b="0" kern="1200" baseline="0" dirty="0" smtClean="0">
                        <a:solidFill>
                          <a:schemeClr val="tx1"/>
                        </a:solidFill>
                        <a:latin typeface="Arial" pitchFamily="34" charset="0"/>
                        <a:ea typeface="+mn-ea"/>
                        <a:cs typeface="Arial" pitchFamily="34" charset="0"/>
                      </a:endParaRPr>
                    </a:p>
                    <a:p>
                      <a:endParaRPr kumimoji="0" lang="el-GR" sz="1800" b="0" kern="1200" baseline="0" dirty="0" smtClean="0">
                        <a:solidFill>
                          <a:schemeClr val="tx1"/>
                        </a:solidFill>
                        <a:latin typeface="Arial" pitchFamily="34" charset="0"/>
                        <a:ea typeface="+mn-ea"/>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Επιπεφυκίτιδα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Ερεθιστική δερματίτιδα εξ επαφής</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Αλλεργική δερματίτιδα εξ επαφής</a:t>
                      </a:r>
                      <a:endParaRPr lang="el-GR" b="0" dirty="0">
                        <a:latin typeface="Arial" pitchFamily="34" charset="0"/>
                        <a:cs typeface="Arial" pitchFamily="34" charset="0"/>
                      </a:endParaRPr>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908721"/>
          <a:ext cx="9144000" cy="5329797"/>
        </p:xfrm>
        <a:graphic>
          <a:graphicData uri="http://schemas.openxmlformats.org/drawingml/2006/table">
            <a:tbl>
              <a:tblPr firstRow="1" bandRow="1">
                <a:tableStyleId>{8799B23B-EC83-4686-B30A-512413B5E67A}</a:tableStyleId>
              </a:tblPr>
              <a:tblGrid>
                <a:gridCol w="4572000"/>
                <a:gridCol w="4572000"/>
              </a:tblGrid>
              <a:tr h="1551047">
                <a:tc>
                  <a:txBody>
                    <a:bodyPr/>
                    <a:lstStyle/>
                    <a:p>
                      <a:r>
                        <a:rPr lang="el-GR" b="0" dirty="0" smtClean="0">
                          <a:latin typeface="Arial" pitchFamily="34" charset="0"/>
                          <a:cs typeface="Arial" pitchFamily="34" charset="0"/>
                        </a:rPr>
                        <a:t>41)</a:t>
                      </a:r>
                      <a:r>
                        <a:rPr kumimoji="0" lang="el-GR" sz="1800" b="0" kern="1200" baseline="0" dirty="0" smtClean="0">
                          <a:solidFill>
                            <a:schemeClr val="tx1"/>
                          </a:solidFill>
                          <a:latin typeface="Arial" pitchFamily="34" charset="0"/>
                          <a:ea typeface="+mn-ea"/>
                          <a:cs typeface="Arial" pitchFamily="34" charset="0"/>
                        </a:rPr>
                        <a:t> </a:t>
                      </a:r>
                      <a:r>
                        <a:rPr kumimoji="0" lang="el-GR" sz="1800" b="0" kern="1200" baseline="0" dirty="0" err="1" smtClean="0">
                          <a:solidFill>
                            <a:schemeClr val="tx1"/>
                          </a:solidFill>
                          <a:latin typeface="Arial" pitchFamily="34" charset="0"/>
                          <a:ea typeface="+mn-ea"/>
                          <a:cs typeface="Arial" pitchFamily="34" charset="0"/>
                        </a:rPr>
                        <a:t>Αλειφατικές</a:t>
                      </a:r>
                      <a:r>
                        <a:rPr kumimoji="0" lang="el-GR" sz="1800" b="0" kern="1200" baseline="0" dirty="0" smtClean="0">
                          <a:solidFill>
                            <a:schemeClr val="tx1"/>
                          </a:solidFill>
                          <a:latin typeface="Arial" pitchFamily="34" charset="0"/>
                          <a:ea typeface="+mn-ea"/>
                          <a:cs typeface="Arial" pitchFamily="34" charset="0"/>
                        </a:rPr>
                        <a:t> </a:t>
                      </a:r>
                      <a:r>
                        <a:rPr kumimoji="0" lang="el-GR" sz="1800" b="0" kern="1200" baseline="0" dirty="0" err="1" smtClean="0">
                          <a:solidFill>
                            <a:schemeClr val="tx1"/>
                          </a:solidFill>
                          <a:latin typeface="Arial" pitchFamily="34" charset="0"/>
                          <a:ea typeface="+mn-ea"/>
                          <a:cs typeface="Arial" pitchFamily="34" charset="0"/>
                        </a:rPr>
                        <a:t>αμίνες</a:t>
                      </a:r>
                      <a:r>
                        <a:rPr kumimoji="0" lang="el-GR" sz="1800" b="0" kern="1200" baseline="0" dirty="0" smtClean="0">
                          <a:solidFill>
                            <a:schemeClr val="tx1"/>
                          </a:solidFill>
                          <a:latin typeface="Arial" pitchFamily="34" charset="0"/>
                          <a:ea typeface="+mn-ea"/>
                          <a:cs typeface="Arial" pitchFamily="34" charset="0"/>
                        </a:rPr>
                        <a:t> και τα </a:t>
                      </a:r>
                      <a:r>
                        <a:rPr kumimoji="0" lang="el-GR" sz="1800" b="0" kern="1200" baseline="0" dirty="0" err="1" smtClean="0">
                          <a:solidFill>
                            <a:schemeClr val="tx1"/>
                          </a:solidFill>
                          <a:latin typeface="Arial" pitchFamily="34" charset="0"/>
                          <a:ea typeface="+mn-ea"/>
                          <a:cs typeface="Arial" pitchFamily="34" charset="0"/>
                        </a:rPr>
                        <a:t>αλογονωμένα</a:t>
                      </a:r>
                      <a:r>
                        <a:rPr kumimoji="0" lang="el-GR" sz="1800" b="0" kern="1200" baseline="0" dirty="0" smtClean="0">
                          <a:solidFill>
                            <a:schemeClr val="tx1"/>
                          </a:solidFill>
                          <a:latin typeface="Arial" pitchFamily="34" charset="0"/>
                          <a:ea typeface="+mn-ea"/>
                          <a:cs typeface="Arial" pitchFamily="34" charset="0"/>
                        </a:rPr>
                        <a:t> παράγωγά τους</a:t>
                      </a:r>
                      <a:endParaRPr lang="el-GR"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Αλλεργική δερματίτιδα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Αλλεργικό άσθμα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Αλλεργική επιπεφυκίτιδα και ρινίτιδα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Οίδημα κερατοειδούς</a:t>
                      </a:r>
                      <a:endParaRPr lang="el-GR" b="0" dirty="0">
                        <a:latin typeface="Arial" pitchFamily="34" charset="0"/>
                        <a:cs typeface="Arial" pitchFamily="34" charset="0"/>
                      </a:endParaRPr>
                    </a:p>
                  </a:txBody>
                  <a:tcPr/>
                </a:tc>
              </a:tr>
              <a:tr h="1767070">
                <a:tc>
                  <a:txBody>
                    <a:bodyPr/>
                    <a:lstStyle/>
                    <a:p>
                      <a:r>
                        <a:rPr lang="el-GR" b="0" dirty="0" smtClean="0">
                          <a:latin typeface="Arial" pitchFamily="34" charset="0"/>
                          <a:cs typeface="Arial" pitchFamily="34" charset="0"/>
                        </a:rPr>
                        <a:t>42)</a:t>
                      </a:r>
                      <a:r>
                        <a:rPr kumimoji="0" lang="el-GR" sz="1800" b="0" kern="1200" baseline="0" dirty="0" smtClean="0">
                          <a:solidFill>
                            <a:schemeClr val="tx1"/>
                          </a:solidFill>
                          <a:latin typeface="Arial" pitchFamily="34" charset="0"/>
                          <a:ea typeface="+mn-ea"/>
                          <a:cs typeface="Arial" pitchFamily="34" charset="0"/>
                        </a:rPr>
                        <a:t> </a:t>
                      </a:r>
                      <a:r>
                        <a:rPr kumimoji="0" lang="el-GR" sz="1800" b="0" kern="1200" baseline="0" dirty="0" err="1" smtClean="0">
                          <a:solidFill>
                            <a:schemeClr val="tx1"/>
                          </a:solidFill>
                          <a:latin typeface="Arial" pitchFamily="34" charset="0"/>
                          <a:ea typeface="+mn-ea"/>
                          <a:cs typeface="Arial" pitchFamily="34" charset="0"/>
                        </a:rPr>
                        <a:t>Νιτροπαράγωγα</a:t>
                      </a:r>
                      <a:r>
                        <a:rPr kumimoji="0" lang="el-GR" sz="1800" b="0" kern="1200" baseline="0" dirty="0" smtClean="0">
                          <a:solidFill>
                            <a:schemeClr val="tx1"/>
                          </a:solidFill>
                          <a:latin typeface="Arial" pitchFamily="34" charset="0"/>
                          <a:ea typeface="+mn-ea"/>
                          <a:cs typeface="Arial" pitchFamily="34" charset="0"/>
                        </a:rPr>
                        <a:t> αρωματικών υδρογονανθράκων</a:t>
                      </a:r>
                      <a:endParaRPr lang="el-GR"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Ερεθιστική δερματίτιδα, επιπεφυκίτιδα</a:t>
                      </a:r>
                    </a:p>
                    <a:p>
                      <a:pPr>
                        <a:buFont typeface="Arial" pitchFamily="34" charset="0"/>
                        <a:buNone/>
                      </a:pPr>
                      <a:r>
                        <a:rPr kumimoji="0" lang="el-GR" sz="1800" b="0" kern="1200" baseline="0" dirty="0" smtClean="0">
                          <a:solidFill>
                            <a:schemeClr val="tx1"/>
                          </a:solidFill>
                          <a:latin typeface="Arial" pitchFamily="34" charset="0"/>
                          <a:ea typeface="+mn-ea"/>
                          <a:cs typeface="Arial" pitchFamily="34" charset="0"/>
                        </a:rPr>
                        <a:t>και τραχειοβρογχίτιδα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Αλλεργική δερματίτιδα εξ επαφής</a:t>
                      </a:r>
                    </a:p>
                    <a:p>
                      <a:pPr>
                        <a:buFont typeface="Arial" pitchFamily="34" charset="0"/>
                        <a:buChar char="•"/>
                      </a:pPr>
                      <a:r>
                        <a:rPr kumimoji="0" lang="el-GR" sz="1800" b="0" kern="1200" baseline="0" dirty="0" err="1" smtClean="0">
                          <a:solidFill>
                            <a:schemeClr val="tx1"/>
                          </a:solidFill>
                          <a:latin typeface="Arial" pitchFamily="34" charset="0"/>
                          <a:ea typeface="+mn-ea"/>
                          <a:cs typeface="Arial" pitchFamily="34" charset="0"/>
                        </a:rPr>
                        <a:t>Μεθαιμοσφαιριναιμία</a:t>
                      </a:r>
                      <a:endParaRPr kumimoji="0" lang="el-GR" sz="1800" b="0" kern="1200" baseline="0" dirty="0" smtClean="0">
                        <a:solidFill>
                          <a:schemeClr val="tx1"/>
                        </a:solidFill>
                        <a:latin typeface="Arial" pitchFamily="34" charset="0"/>
                        <a:ea typeface="+mn-ea"/>
                        <a:cs typeface="Arial" pitchFamily="34" charset="0"/>
                      </a:endParaRP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Αιμολυτική αναιμία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Οξεία ηπατοπάθεια</a:t>
                      </a:r>
                    </a:p>
                    <a:p>
                      <a:pPr>
                        <a:buFont typeface="Arial" pitchFamily="34" charset="0"/>
                        <a:buChar char="•"/>
                      </a:pPr>
                      <a:r>
                        <a:rPr kumimoji="0" lang="el-GR" sz="1800" b="0" kern="1200" baseline="0" dirty="0" err="1" smtClean="0">
                          <a:solidFill>
                            <a:schemeClr val="tx1"/>
                          </a:solidFill>
                          <a:latin typeface="Arial" pitchFamily="34" charset="0"/>
                          <a:ea typeface="+mn-ea"/>
                          <a:cs typeface="Arial" pitchFamily="34" charset="0"/>
                        </a:rPr>
                        <a:t>Απλαστική</a:t>
                      </a:r>
                      <a:r>
                        <a:rPr kumimoji="0" lang="el-GR" sz="1800" b="0" kern="1200" baseline="0" dirty="0" smtClean="0">
                          <a:solidFill>
                            <a:schemeClr val="tx1"/>
                          </a:solidFill>
                          <a:latin typeface="Arial" pitchFamily="34" charset="0"/>
                          <a:ea typeface="+mn-ea"/>
                          <a:cs typeface="Arial" pitchFamily="34" charset="0"/>
                        </a:rPr>
                        <a:t> αναιμία</a:t>
                      </a:r>
                      <a:endParaRPr lang="el-GR" b="0" dirty="0">
                        <a:latin typeface="Arial" pitchFamily="34" charset="0"/>
                        <a:cs typeface="Arial" pitchFamily="34" charset="0"/>
                      </a:endParaRPr>
                    </a:p>
                  </a:txBody>
                  <a:tcPr/>
                </a:tc>
              </a:tr>
              <a:tr h="1767070">
                <a:tc>
                  <a:txBody>
                    <a:bodyPr/>
                    <a:lstStyle/>
                    <a:p>
                      <a:r>
                        <a:rPr lang="el-GR" b="0" dirty="0" smtClean="0">
                          <a:latin typeface="Arial" pitchFamily="34" charset="0"/>
                          <a:cs typeface="Arial" pitchFamily="34" charset="0"/>
                        </a:rPr>
                        <a:t>43)</a:t>
                      </a:r>
                      <a:r>
                        <a:rPr kumimoji="0" lang="el-GR" sz="1800" b="0" kern="1200" baseline="0" dirty="0" smtClean="0">
                          <a:solidFill>
                            <a:schemeClr val="tx1"/>
                          </a:solidFill>
                          <a:latin typeface="Arial" pitchFamily="34" charset="0"/>
                          <a:ea typeface="+mn-ea"/>
                          <a:cs typeface="Arial" pitchFamily="34" charset="0"/>
                        </a:rPr>
                        <a:t> </a:t>
                      </a:r>
                      <a:r>
                        <a:rPr kumimoji="0" lang="el-GR" sz="1800" b="0" kern="1200" baseline="0" dirty="0" err="1" smtClean="0">
                          <a:solidFill>
                            <a:schemeClr val="tx1"/>
                          </a:solidFill>
                          <a:latin typeface="Arial" pitchFamily="34" charset="0"/>
                          <a:ea typeface="+mn-ea"/>
                          <a:cs typeface="Arial" pitchFamily="34" charset="0"/>
                        </a:rPr>
                        <a:t>Νιτροπαράγωγα</a:t>
                      </a:r>
                      <a:r>
                        <a:rPr kumimoji="0" lang="el-GR" sz="1800" b="0" kern="1200" baseline="0" dirty="0" smtClean="0">
                          <a:solidFill>
                            <a:schemeClr val="tx1"/>
                          </a:solidFill>
                          <a:latin typeface="Arial" pitchFamily="34" charset="0"/>
                          <a:ea typeface="+mn-ea"/>
                          <a:cs typeface="Arial" pitchFamily="34" charset="0"/>
                        </a:rPr>
                        <a:t> φαινολών ή των ομολόγων τους</a:t>
                      </a:r>
                      <a:endParaRPr lang="el-GR"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Ερεθιστική δερματίτιδα εξ επαφής</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Επιπεφυκίτιδα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Τραχειοβρογχίτιδα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Υπερθερμία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Γαστρεντερίτιδα</a:t>
                      </a:r>
                      <a:endParaRPr lang="el-GR" b="0" dirty="0">
                        <a:latin typeface="Arial" pitchFamily="34" charset="0"/>
                        <a:cs typeface="Arial" pitchFamily="34" charset="0"/>
                      </a:endParaRPr>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latin typeface="Arial Black" pitchFamily="34" charset="0"/>
              </a:rPr>
              <a:t>Επαγγελματικά Νοσήματα</a:t>
            </a:r>
            <a:endParaRPr lang="el-GR" dirty="0">
              <a:latin typeface="Arial Black" pitchFamily="34" charset="0"/>
            </a:endParaRPr>
          </a:p>
        </p:txBody>
      </p:sp>
      <p:sp>
        <p:nvSpPr>
          <p:cNvPr id="3" name="2 - Θέση περιεχομένου"/>
          <p:cNvSpPr>
            <a:spLocks noGrp="1"/>
          </p:cNvSpPr>
          <p:nvPr>
            <p:ph idx="1"/>
          </p:nvPr>
        </p:nvSpPr>
        <p:spPr/>
        <p:txBody>
          <a:bodyPr>
            <a:normAutofit/>
          </a:bodyPr>
          <a:lstStyle/>
          <a:p>
            <a:r>
              <a:rPr lang="el-GR" sz="2800" dirty="0">
                <a:latin typeface="Arial" pitchFamily="34" charset="0"/>
                <a:cs typeface="Arial" pitchFamily="34" charset="0"/>
              </a:rPr>
              <a:t>Παρουσίαση των κυριότερων επαγγελματικών νόσων , όπως αναφέρονται στην εθνική </a:t>
            </a:r>
            <a:r>
              <a:rPr lang="el-GR" sz="2800" dirty="0" smtClean="0">
                <a:latin typeface="Arial" pitchFamily="34" charset="0"/>
                <a:cs typeface="Arial" pitchFamily="34" charset="0"/>
              </a:rPr>
              <a:t>νομοθεσία (Επιτροπής </a:t>
            </a:r>
            <a:r>
              <a:rPr lang="el-GR" sz="2800" dirty="0">
                <a:latin typeface="Arial" pitchFamily="34" charset="0"/>
                <a:cs typeface="Arial" pitchFamily="34" charset="0"/>
              </a:rPr>
              <a:t>2003/670/ΕΚ της 19.9.2003</a:t>
            </a:r>
            <a:r>
              <a:rPr lang="el-GR" sz="2800" dirty="0" smtClean="0">
                <a:latin typeface="Arial" pitchFamily="34" charset="0"/>
                <a:cs typeface="Arial" pitchFamily="34" charset="0"/>
              </a:rPr>
              <a:t>), </a:t>
            </a:r>
            <a:r>
              <a:rPr lang="el-GR" dirty="0" smtClean="0">
                <a:latin typeface="Arial" pitchFamily="34" charset="0"/>
                <a:cs typeface="Arial" pitchFamily="34" charset="0"/>
              </a:rPr>
              <a:t>(τ</a:t>
            </a:r>
            <a:r>
              <a:rPr lang="el-GR" sz="2800" dirty="0" smtClean="0">
                <a:latin typeface="Arial" pitchFamily="34" charset="0"/>
                <a:cs typeface="Arial" pitchFamily="34" charset="0"/>
              </a:rPr>
              <a:t>ου </a:t>
            </a:r>
            <a:r>
              <a:rPr lang="el-GR" dirty="0" err="1" smtClean="0">
                <a:latin typeface="Arial" pitchFamily="34" charset="0"/>
                <a:cs typeface="Arial" pitchFamily="34" charset="0"/>
              </a:rPr>
              <a:t>π.δ</a:t>
            </a:r>
            <a:r>
              <a:rPr lang="el-GR" dirty="0" smtClean="0">
                <a:latin typeface="Arial" pitchFamily="34" charset="0"/>
                <a:cs typeface="Arial" pitchFamily="34" charset="0"/>
              </a:rPr>
              <a:t>. 41/2012 - σε συμμόρφωση με τη σύσταση της) ασθένειες που προκαλούνται </a:t>
            </a:r>
            <a:r>
              <a:rPr lang="el-GR" sz="2800" dirty="0">
                <a:latin typeface="Arial" pitchFamily="34" charset="0"/>
                <a:cs typeface="Arial" pitchFamily="34" charset="0"/>
              </a:rPr>
              <a:t>από χημικούς παράγοντες.</a:t>
            </a:r>
            <a:r>
              <a:rPr lang="el-GR" sz="2800" b="1" dirty="0">
                <a:latin typeface="Arial" pitchFamily="34" charset="0"/>
                <a:cs typeface="Arial" pitchFamily="34" charset="0"/>
              </a:rPr>
              <a:t> </a:t>
            </a:r>
            <a:endParaRPr lang="el-GR" sz="2800" dirty="0">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1" y="332657"/>
          <a:ext cx="9144000" cy="6525342"/>
        </p:xfrm>
        <a:graphic>
          <a:graphicData uri="http://schemas.openxmlformats.org/drawingml/2006/table">
            <a:tbl>
              <a:tblPr firstRow="1" bandRow="1">
                <a:tableStyleId>{8799B23B-EC83-4686-B30A-512413B5E67A}</a:tableStyleId>
              </a:tblPr>
              <a:tblGrid>
                <a:gridCol w="4572000"/>
                <a:gridCol w="4572000"/>
              </a:tblGrid>
              <a:tr h="2175114">
                <a:tc>
                  <a:txBody>
                    <a:bodyPr/>
                    <a:lstStyle/>
                    <a:p>
                      <a:r>
                        <a:rPr kumimoji="0" lang="el-GR" sz="1800" b="0" kern="1200" baseline="0" dirty="0" smtClean="0">
                          <a:solidFill>
                            <a:schemeClr val="tx1"/>
                          </a:solidFill>
                          <a:latin typeface="Arial" pitchFamily="34" charset="0"/>
                          <a:ea typeface="+mn-ea"/>
                          <a:cs typeface="Arial" pitchFamily="34" charset="0"/>
                        </a:rPr>
                        <a:t>44)Αντιμόνιο και τα παράγωγά του</a:t>
                      </a:r>
                      <a:endParaRPr lang="el-GR"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Ερεθιστική δερματίτιδα εξ επαφής</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Επιπεφυκίτιδα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Τραχειοβρογχίτιδα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Πνευμονοκονίαση μη </a:t>
                      </a:r>
                      <a:r>
                        <a:rPr kumimoji="0" lang="el-GR" sz="1800" b="0" kern="1200" baseline="0" dirty="0" err="1" smtClean="0">
                          <a:solidFill>
                            <a:schemeClr val="tx1"/>
                          </a:solidFill>
                          <a:latin typeface="Arial" pitchFamily="34" charset="0"/>
                          <a:ea typeface="+mn-ea"/>
                          <a:cs typeface="Arial" pitchFamily="34" charset="0"/>
                        </a:rPr>
                        <a:t>ινοδογόνος</a:t>
                      </a:r>
                      <a:endParaRPr kumimoji="0" lang="el-GR" sz="1800" b="0" kern="1200" baseline="0" dirty="0" smtClean="0">
                        <a:solidFill>
                          <a:schemeClr val="tx1"/>
                        </a:solidFill>
                        <a:latin typeface="Arial" pitchFamily="34" charset="0"/>
                        <a:ea typeface="+mn-ea"/>
                        <a:cs typeface="Arial" pitchFamily="34" charset="0"/>
                      </a:endParaRP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Αιμολυτική αναιμία</a:t>
                      </a:r>
                      <a:endParaRPr lang="el-GR" b="0" dirty="0">
                        <a:latin typeface="Arial" pitchFamily="34" charset="0"/>
                        <a:cs typeface="Arial" pitchFamily="34" charset="0"/>
                      </a:endParaRPr>
                    </a:p>
                  </a:txBody>
                  <a:tcPr/>
                </a:tc>
              </a:tr>
              <a:tr h="2175114">
                <a:tc>
                  <a:txBody>
                    <a:bodyPr/>
                    <a:lstStyle/>
                    <a:p>
                      <a:r>
                        <a:rPr kumimoji="0" lang="el-GR" sz="1800" b="0" kern="1200" baseline="0" dirty="0" smtClean="0">
                          <a:solidFill>
                            <a:schemeClr val="tx1"/>
                          </a:solidFill>
                          <a:latin typeface="Arial" pitchFamily="34" charset="0"/>
                          <a:ea typeface="+mn-ea"/>
                          <a:cs typeface="Arial" pitchFamily="34" charset="0"/>
                        </a:rPr>
                        <a:t>45)Εστέρες του νιτρικού οξέος</a:t>
                      </a:r>
                      <a:endParaRPr lang="el-GR"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Κεφαλαλγία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Στηθάγχη</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Αλλεργική δερματίτιδα εξ επαφής</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Εξελκώσεις ονυχοφόρων φαλαγγών</a:t>
                      </a:r>
                      <a:endParaRPr lang="el-GR" b="0" dirty="0">
                        <a:latin typeface="Arial" pitchFamily="34" charset="0"/>
                        <a:cs typeface="Arial" pitchFamily="34" charset="0"/>
                      </a:endParaRPr>
                    </a:p>
                  </a:txBody>
                  <a:tcPr/>
                </a:tc>
              </a:tr>
              <a:tr h="2175114">
                <a:tc>
                  <a:txBody>
                    <a:bodyPr/>
                    <a:lstStyle/>
                    <a:p>
                      <a:r>
                        <a:rPr kumimoji="0" lang="el-GR" sz="1800" b="0" kern="1200" baseline="0" dirty="0" smtClean="0">
                          <a:solidFill>
                            <a:schemeClr val="tx1"/>
                          </a:solidFill>
                          <a:latin typeface="Arial" pitchFamily="34" charset="0"/>
                          <a:ea typeface="+mn-ea"/>
                          <a:cs typeface="Arial" pitchFamily="34" charset="0"/>
                        </a:rPr>
                        <a:t>46)Υδροθειικό οξύ</a:t>
                      </a:r>
                      <a:endParaRPr lang="el-GR"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Επιπεφυκίτιδα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Τραχειοβρογχίτιδα</a:t>
                      </a:r>
                    </a:p>
                    <a:p>
                      <a:pPr>
                        <a:buFont typeface="Arial" pitchFamily="34" charset="0"/>
                        <a:buChar char="•"/>
                      </a:pPr>
                      <a:r>
                        <a:rPr kumimoji="0" lang="el-GR" sz="1800" b="0" kern="1200" baseline="0" dirty="0" err="1" smtClean="0">
                          <a:solidFill>
                            <a:schemeClr val="tx1"/>
                          </a:solidFill>
                          <a:latin typeface="Arial" pitchFamily="34" charset="0"/>
                          <a:ea typeface="+mn-ea"/>
                          <a:cs typeface="Arial" pitchFamily="34" charset="0"/>
                        </a:rPr>
                        <a:t>Νευρογενές</a:t>
                      </a:r>
                      <a:r>
                        <a:rPr kumimoji="0" lang="el-GR" sz="1800" b="0" kern="1200" baseline="0" dirty="0" smtClean="0">
                          <a:solidFill>
                            <a:schemeClr val="tx1"/>
                          </a:solidFill>
                          <a:latin typeface="Arial" pitchFamily="34" charset="0"/>
                          <a:ea typeface="+mn-ea"/>
                          <a:cs typeface="Arial" pitchFamily="34" charset="0"/>
                        </a:rPr>
                        <a:t> σύνδρομο με αμνησία</a:t>
                      </a:r>
                      <a:endParaRPr lang="el-GR" b="0" dirty="0">
                        <a:latin typeface="Arial" pitchFamily="34" charset="0"/>
                        <a:cs typeface="Arial" pitchFamily="34" charset="0"/>
                      </a:endParaRPr>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980728"/>
          <a:ext cx="9144000" cy="5445223"/>
        </p:xfrm>
        <a:graphic>
          <a:graphicData uri="http://schemas.openxmlformats.org/drawingml/2006/table">
            <a:tbl>
              <a:tblPr firstRow="1" bandRow="1">
                <a:tableStyleId>{8799B23B-EC83-4686-B30A-512413B5E67A}</a:tableStyleId>
              </a:tblPr>
              <a:tblGrid>
                <a:gridCol w="4572000"/>
                <a:gridCol w="4572000"/>
              </a:tblGrid>
              <a:tr h="2286000">
                <a:tc>
                  <a:txBody>
                    <a:bodyPr/>
                    <a:lstStyle/>
                    <a:p>
                      <a:r>
                        <a:rPr kumimoji="0" lang="el-GR" sz="1800" b="0" kern="1200" baseline="0" dirty="0" smtClean="0">
                          <a:solidFill>
                            <a:schemeClr val="tx1"/>
                          </a:solidFill>
                          <a:latin typeface="Arial" pitchFamily="34" charset="0"/>
                          <a:ea typeface="+mn-ea"/>
                          <a:cs typeface="Arial" pitchFamily="34" charset="0"/>
                        </a:rPr>
                        <a:t>47)Εγκεφαλοπάθειες από οργανικούς διαλύτες</a:t>
                      </a:r>
                    </a:p>
                    <a:p>
                      <a:r>
                        <a:rPr kumimoji="0" lang="el-GR" sz="1800" b="0" kern="1200" baseline="0" dirty="0" smtClean="0">
                          <a:solidFill>
                            <a:schemeClr val="tx1"/>
                          </a:solidFill>
                          <a:latin typeface="Arial" pitchFamily="34" charset="0"/>
                          <a:ea typeface="+mn-ea"/>
                          <a:cs typeface="Arial" pitchFamily="34" charset="0"/>
                        </a:rPr>
                        <a:t>που δεν καταγράφονται σε άλλες θέσεις</a:t>
                      </a:r>
                      <a:endParaRPr lang="el-GR"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Ο κατάλογος των οργανικών διαλυτών που προκαλούν εγκεφαλοπάθειες δεν είναι περιοριστικός</a:t>
                      </a:r>
                      <a:endParaRPr lang="el-GR" b="0" dirty="0">
                        <a:latin typeface="Arial" pitchFamily="34" charset="0"/>
                        <a:cs typeface="Arial" pitchFamily="34" charset="0"/>
                      </a:endParaRPr>
                    </a:p>
                  </a:txBody>
                  <a:tcPr/>
                </a:tc>
              </a:tr>
              <a:tr h="2286000">
                <a:tc>
                  <a:txBody>
                    <a:bodyPr/>
                    <a:lstStyle/>
                    <a:p>
                      <a:r>
                        <a:rPr kumimoji="0" lang="el-GR" sz="1800" b="0" kern="1200" baseline="0" dirty="0" smtClean="0">
                          <a:solidFill>
                            <a:schemeClr val="tx1"/>
                          </a:solidFill>
                          <a:latin typeface="Arial" pitchFamily="34" charset="0"/>
                          <a:ea typeface="+mn-ea"/>
                          <a:cs typeface="Arial" pitchFamily="34" charset="0"/>
                        </a:rPr>
                        <a:t>48)</a:t>
                      </a:r>
                      <a:r>
                        <a:rPr kumimoji="0" lang="el-GR" sz="1800" b="0" kern="1200" baseline="0" dirty="0" err="1" smtClean="0">
                          <a:solidFill>
                            <a:schemeClr val="tx1"/>
                          </a:solidFill>
                          <a:latin typeface="Arial" pitchFamily="34" charset="0"/>
                          <a:ea typeface="+mn-ea"/>
                          <a:cs typeface="Arial" pitchFamily="34" charset="0"/>
                        </a:rPr>
                        <a:t>Πολυνευροπάθειες</a:t>
                      </a:r>
                      <a:r>
                        <a:rPr kumimoji="0" lang="el-GR" sz="1800" b="0" kern="1200" baseline="0" dirty="0" smtClean="0">
                          <a:solidFill>
                            <a:schemeClr val="tx1"/>
                          </a:solidFill>
                          <a:latin typeface="Arial" pitchFamily="34" charset="0"/>
                          <a:ea typeface="+mn-ea"/>
                          <a:cs typeface="Arial" pitchFamily="34" charset="0"/>
                        </a:rPr>
                        <a:t> από οργανικούς διαλύτες</a:t>
                      </a:r>
                    </a:p>
                    <a:p>
                      <a:r>
                        <a:rPr kumimoji="0" lang="el-GR" sz="1800" b="0" kern="1200" baseline="0" dirty="0" smtClean="0">
                          <a:solidFill>
                            <a:schemeClr val="tx1"/>
                          </a:solidFill>
                          <a:latin typeface="Arial" pitchFamily="34" charset="0"/>
                          <a:ea typeface="+mn-ea"/>
                          <a:cs typeface="Arial" pitchFamily="34" charset="0"/>
                        </a:rPr>
                        <a:t>που δεν καταγράφονται σε άλλες θέσεις</a:t>
                      </a:r>
                      <a:endParaRPr lang="el-GR"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Ο κατάλογος των οργανικών διαλυτών που προκαλούν </a:t>
                      </a:r>
                      <a:r>
                        <a:rPr kumimoji="0" lang="el-GR" sz="1800" b="0" kern="1200" baseline="0" dirty="0" err="1" smtClean="0">
                          <a:solidFill>
                            <a:schemeClr val="tx1"/>
                          </a:solidFill>
                          <a:latin typeface="Arial" pitchFamily="34" charset="0"/>
                          <a:ea typeface="+mn-ea"/>
                          <a:cs typeface="Arial" pitchFamily="34" charset="0"/>
                        </a:rPr>
                        <a:t>πολυνευροπάθειες</a:t>
                      </a:r>
                      <a:r>
                        <a:rPr kumimoji="0" lang="el-GR" sz="1800" b="0" kern="1200" baseline="0" dirty="0" smtClean="0">
                          <a:solidFill>
                            <a:schemeClr val="tx1"/>
                          </a:solidFill>
                          <a:latin typeface="Arial" pitchFamily="34" charset="0"/>
                          <a:ea typeface="+mn-ea"/>
                          <a:cs typeface="Arial" pitchFamily="34" charset="0"/>
                        </a:rPr>
                        <a:t> δεν είναι περιοριστικός</a:t>
                      </a:r>
                      <a:endParaRPr lang="el-GR" b="0" dirty="0">
                        <a:latin typeface="Arial" pitchFamily="34" charset="0"/>
                        <a:cs typeface="Arial" pitchFamily="34" charset="0"/>
                      </a:endParaRPr>
                    </a:p>
                  </a:txBody>
                  <a:tcPr/>
                </a:tc>
              </a:tr>
              <a:tr h="873223">
                <a:tc>
                  <a:txBody>
                    <a:bodyPr/>
                    <a:lstStyle/>
                    <a:p>
                      <a:endParaRPr lang="el-GR" dirty="0"/>
                    </a:p>
                  </a:txBody>
                  <a:tcPr/>
                </a:tc>
                <a:tc>
                  <a:txBody>
                    <a:bodyPr/>
                    <a:lstStyle/>
                    <a:p>
                      <a:endParaRPr lang="el-GR" dirty="0"/>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0"/>
          <a:ext cx="9144000" cy="6858000"/>
        </p:xfrm>
        <a:graphic>
          <a:graphicData uri="http://schemas.openxmlformats.org/drawingml/2006/table">
            <a:tbl>
              <a:tblPr firstRow="1" bandRow="1">
                <a:tableStyleId>{8799B23B-EC83-4686-B30A-512413B5E67A}</a:tableStyleId>
              </a:tblPr>
              <a:tblGrid>
                <a:gridCol w="4572000"/>
                <a:gridCol w="4572000"/>
              </a:tblGrid>
              <a:tr h="2092070">
                <a:tc>
                  <a:txBody>
                    <a:bodyPr/>
                    <a:lstStyle/>
                    <a:p>
                      <a:r>
                        <a:rPr kumimoji="0" lang="en-US" sz="1800" b="0" kern="1200" baseline="0" dirty="0" smtClean="0">
                          <a:latin typeface="Arial" pitchFamily="34" charset="0"/>
                          <a:cs typeface="Arial" pitchFamily="34" charset="0"/>
                        </a:rPr>
                        <a:t>49)</a:t>
                      </a:r>
                      <a:r>
                        <a:rPr kumimoji="0" lang="el-GR" sz="1800" b="0" kern="1200" baseline="0" dirty="0" err="1" smtClean="0">
                          <a:latin typeface="Arial" pitchFamily="34" charset="0"/>
                          <a:cs typeface="Arial" pitchFamily="34" charset="0"/>
                        </a:rPr>
                        <a:t>Αιθυλενογλυκόλη</a:t>
                      </a:r>
                      <a:r>
                        <a:rPr kumimoji="0" lang="el-GR" sz="1800" b="0" kern="1200" baseline="0" dirty="0" smtClean="0">
                          <a:latin typeface="Arial" pitchFamily="34" charset="0"/>
                          <a:cs typeface="Arial" pitchFamily="34" charset="0"/>
                        </a:rPr>
                        <a:t>, </a:t>
                      </a:r>
                      <a:r>
                        <a:rPr kumimoji="0" lang="el-GR" sz="1800" b="0" kern="1200" baseline="0" dirty="0" err="1" smtClean="0">
                          <a:latin typeface="Arial" pitchFamily="34" charset="0"/>
                          <a:cs typeface="Arial" pitchFamily="34" charset="0"/>
                        </a:rPr>
                        <a:t>διαιθυλενογλυκόλη</a:t>
                      </a:r>
                      <a:r>
                        <a:rPr kumimoji="0" lang="el-GR" sz="1800" b="0" kern="1200" baseline="0" dirty="0" smtClean="0">
                          <a:latin typeface="Arial" pitchFamily="34" charset="0"/>
                          <a:cs typeface="Arial" pitchFamily="34" charset="0"/>
                        </a:rPr>
                        <a:t> 1,4−βουτανοδιόλη καθώς και τα </a:t>
                      </a:r>
                      <a:r>
                        <a:rPr kumimoji="0" lang="el-GR" sz="1800" b="0" kern="1200" baseline="0" dirty="0" err="1" smtClean="0">
                          <a:latin typeface="Arial" pitchFamily="34" charset="0"/>
                          <a:cs typeface="Arial" pitchFamily="34" charset="0"/>
                        </a:rPr>
                        <a:t>νιτροπαράγωγα</a:t>
                      </a:r>
                      <a:r>
                        <a:rPr kumimoji="0" lang="el-GR" sz="1800" b="0" kern="1200" baseline="0" dirty="0" smtClean="0">
                          <a:latin typeface="Arial" pitchFamily="34" charset="0"/>
                          <a:cs typeface="Arial" pitchFamily="34" charset="0"/>
                        </a:rPr>
                        <a:t> των</a:t>
                      </a:r>
                    </a:p>
                    <a:p>
                      <a:r>
                        <a:rPr kumimoji="0" lang="el-GR" sz="1800" b="0" kern="1200" baseline="0" dirty="0" err="1" smtClean="0">
                          <a:latin typeface="Arial" pitchFamily="34" charset="0"/>
                          <a:cs typeface="Arial" pitchFamily="34" charset="0"/>
                        </a:rPr>
                        <a:t>γλυκολών</a:t>
                      </a:r>
                      <a:r>
                        <a:rPr kumimoji="0" lang="el-GR" sz="1800" b="0" kern="1200" baseline="0" dirty="0" smtClean="0">
                          <a:latin typeface="Arial" pitchFamily="34" charset="0"/>
                          <a:cs typeface="Arial" pitchFamily="34" charset="0"/>
                        </a:rPr>
                        <a:t> και της </a:t>
                      </a:r>
                      <a:r>
                        <a:rPr kumimoji="0" lang="el-GR" sz="1800" b="0" kern="1200" baseline="0" dirty="0" err="1" smtClean="0">
                          <a:latin typeface="Arial" pitchFamily="34" charset="0"/>
                          <a:cs typeface="Arial" pitchFamily="34" charset="0"/>
                        </a:rPr>
                        <a:t>γλυκερόλης</a:t>
                      </a:r>
                      <a:endParaRPr lang="el-GR" sz="1800"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latin typeface="Arial" pitchFamily="34" charset="0"/>
                          <a:cs typeface="Arial" pitchFamily="34" charset="0"/>
                        </a:rPr>
                        <a:t>Ερεθιστική δερματίτιδα</a:t>
                      </a:r>
                    </a:p>
                    <a:p>
                      <a:pPr>
                        <a:buFont typeface="Arial" pitchFamily="34" charset="0"/>
                        <a:buChar char="•"/>
                      </a:pPr>
                      <a:r>
                        <a:rPr kumimoji="0" lang="el-GR" sz="1800" b="0" kern="1200" baseline="0" dirty="0" smtClean="0">
                          <a:latin typeface="Arial" pitchFamily="34" charset="0"/>
                          <a:cs typeface="Arial" pitchFamily="34" charset="0"/>
                        </a:rPr>
                        <a:t>Επιπεφυκίτιδα</a:t>
                      </a:r>
                    </a:p>
                    <a:p>
                      <a:pPr>
                        <a:buFont typeface="Arial" pitchFamily="34" charset="0"/>
                        <a:buChar char="•"/>
                      </a:pPr>
                      <a:r>
                        <a:rPr kumimoji="0" lang="el-GR" sz="1800" b="0" kern="1200" baseline="0" dirty="0" smtClean="0">
                          <a:latin typeface="Arial" pitchFamily="34" charset="0"/>
                          <a:cs typeface="Arial" pitchFamily="34" charset="0"/>
                        </a:rPr>
                        <a:t>Αγγειοδιαστολή (οξεία έκθεση)</a:t>
                      </a:r>
                    </a:p>
                    <a:p>
                      <a:pPr>
                        <a:buFont typeface="Arial" pitchFamily="34" charset="0"/>
                        <a:buChar char="•"/>
                      </a:pPr>
                      <a:r>
                        <a:rPr kumimoji="0" lang="el-GR" sz="1800" b="0" kern="1200" baseline="0" dirty="0" err="1" smtClean="0">
                          <a:latin typeface="Arial" pitchFamily="34" charset="0"/>
                          <a:cs typeface="Arial" pitchFamily="34" charset="0"/>
                        </a:rPr>
                        <a:t>Μεθαιμοσφαιριναιμία</a:t>
                      </a:r>
                      <a:endParaRPr kumimoji="0" lang="el-GR" sz="1800" b="0" kern="1200" baseline="0" dirty="0" smtClean="0">
                        <a:latin typeface="Arial" pitchFamily="34" charset="0"/>
                        <a:cs typeface="Arial" pitchFamily="34" charset="0"/>
                      </a:endParaRPr>
                    </a:p>
                    <a:p>
                      <a:pPr>
                        <a:buFont typeface="Arial" pitchFamily="34" charset="0"/>
                        <a:buChar char="•"/>
                      </a:pPr>
                      <a:r>
                        <a:rPr kumimoji="0" lang="el-GR" sz="1800" b="0" kern="1200" baseline="0" dirty="0" smtClean="0">
                          <a:latin typeface="Arial" pitchFamily="34" charset="0"/>
                          <a:cs typeface="Arial" pitchFamily="34" charset="0"/>
                        </a:rPr>
                        <a:t>Χρόνια καρδιαγγειακά προβλήματα</a:t>
                      </a:r>
                      <a:endParaRPr lang="el-GR" sz="1800" b="0" dirty="0">
                        <a:latin typeface="Arial" pitchFamily="34" charset="0"/>
                        <a:cs typeface="Arial" pitchFamily="34" charset="0"/>
                      </a:endParaRPr>
                    </a:p>
                  </a:txBody>
                  <a:tcPr/>
                </a:tc>
              </a:tr>
              <a:tr h="2248080">
                <a:tc>
                  <a:txBody>
                    <a:bodyPr/>
                    <a:lstStyle/>
                    <a:p>
                      <a:r>
                        <a:rPr kumimoji="0" lang="en-US" sz="1800" b="0" kern="1200" baseline="0" dirty="0" smtClean="0">
                          <a:latin typeface="Arial" pitchFamily="34" charset="0"/>
                          <a:cs typeface="Arial" pitchFamily="34" charset="0"/>
                        </a:rPr>
                        <a:t>50)</a:t>
                      </a:r>
                      <a:r>
                        <a:rPr kumimoji="0" lang="el-GR" sz="1800" b="0" kern="1200" baseline="0" dirty="0" err="1" smtClean="0">
                          <a:latin typeface="Arial" pitchFamily="34" charset="0"/>
                          <a:cs typeface="Arial" pitchFamily="34" charset="0"/>
                        </a:rPr>
                        <a:t>Μεθυλαιθέρας</a:t>
                      </a:r>
                      <a:r>
                        <a:rPr kumimoji="0" lang="el-GR" sz="1800" b="0" kern="1200" baseline="0" dirty="0" smtClean="0">
                          <a:latin typeface="Arial" pitchFamily="34" charset="0"/>
                          <a:cs typeface="Arial" pitchFamily="34" charset="0"/>
                        </a:rPr>
                        <a:t>, </a:t>
                      </a:r>
                      <a:r>
                        <a:rPr kumimoji="0" lang="el-GR" sz="1800" b="0" kern="1200" baseline="0" dirty="0" err="1" smtClean="0">
                          <a:latin typeface="Arial" pitchFamily="34" charset="0"/>
                          <a:cs typeface="Arial" pitchFamily="34" charset="0"/>
                        </a:rPr>
                        <a:t>αιθυλαιθέρας</a:t>
                      </a:r>
                      <a:r>
                        <a:rPr kumimoji="0" lang="el-GR" sz="1800" b="0" kern="1200" baseline="0" dirty="0" smtClean="0">
                          <a:latin typeface="Arial" pitchFamily="34" charset="0"/>
                          <a:cs typeface="Arial" pitchFamily="34" charset="0"/>
                        </a:rPr>
                        <a:t>, </a:t>
                      </a:r>
                      <a:r>
                        <a:rPr kumimoji="0" lang="el-GR" sz="1800" b="0" kern="1200" baseline="0" dirty="0" err="1" smtClean="0">
                          <a:latin typeface="Arial" pitchFamily="34" charset="0"/>
                          <a:cs typeface="Arial" pitchFamily="34" charset="0"/>
                        </a:rPr>
                        <a:t>ισοπροπυλαιθέρας</a:t>
                      </a:r>
                      <a:r>
                        <a:rPr kumimoji="0" lang="el-GR" sz="1800" b="0" kern="1200" baseline="0" dirty="0" smtClean="0">
                          <a:latin typeface="Arial" pitchFamily="34" charset="0"/>
                          <a:cs typeface="Arial" pitchFamily="34" charset="0"/>
                        </a:rPr>
                        <a:t>, </a:t>
                      </a:r>
                      <a:r>
                        <a:rPr kumimoji="0" lang="el-GR" sz="1800" b="0" kern="1200" baseline="0" dirty="0" err="1" smtClean="0">
                          <a:latin typeface="Arial" pitchFamily="34" charset="0"/>
                          <a:cs typeface="Arial" pitchFamily="34" charset="0"/>
                        </a:rPr>
                        <a:t>βινυλαιθέρας</a:t>
                      </a:r>
                      <a:r>
                        <a:rPr kumimoji="0" lang="el-GR" sz="1800" b="0" kern="1200" baseline="0" dirty="0" smtClean="0">
                          <a:latin typeface="Arial" pitchFamily="34" charset="0"/>
                          <a:cs typeface="Arial" pitchFamily="34" charset="0"/>
                        </a:rPr>
                        <a:t>, </a:t>
                      </a:r>
                      <a:r>
                        <a:rPr kumimoji="0" lang="el-GR" sz="1800" b="0" kern="1200" baseline="0" dirty="0" err="1" smtClean="0">
                          <a:latin typeface="Arial" pitchFamily="34" charset="0"/>
                          <a:cs typeface="Arial" pitchFamily="34" charset="0"/>
                        </a:rPr>
                        <a:t>διχλωροϊσοπροπυλαιθέρας</a:t>
                      </a:r>
                      <a:endParaRPr kumimoji="0" lang="el-GR" sz="1800" b="0" kern="1200" baseline="0" dirty="0" smtClean="0">
                        <a:latin typeface="Arial" pitchFamily="34" charset="0"/>
                        <a:cs typeface="Arial" pitchFamily="34" charset="0"/>
                      </a:endParaRPr>
                    </a:p>
                    <a:p>
                      <a:r>
                        <a:rPr kumimoji="0" lang="el-GR" sz="1800" b="0" kern="1200" baseline="0" dirty="0" err="1" smtClean="0">
                          <a:latin typeface="Arial" pitchFamily="34" charset="0"/>
                          <a:cs typeface="Arial" pitchFamily="34" charset="0"/>
                        </a:rPr>
                        <a:t>γουαϊακόλη</a:t>
                      </a:r>
                      <a:r>
                        <a:rPr kumimoji="0" lang="el-GR" sz="1800" b="0" kern="1200" baseline="0" dirty="0" smtClean="0">
                          <a:latin typeface="Arial" pitchFamily="34" charset="0"/>
                          <a:cs typeface="Arial" pitchFamily="34" charset="0"/>
                        </a:rPr>
                        <a:t> </a:t>
                      </a:r>
                      <a:r>
                        <a:rPr kumimoji="0" lang="el-GR" sz="1800" b="0" kern="1200" baseline="0" dirty="0" err="1" smtClean="0">
                          <a:latin typeface="Arial" pitchFamily="34" charset="0"/>
                          <a:cs typeface="Arial" pitchFamily="34" charset="0"/>
                        </a:rPr>
                        <a:t>μεθυλαιθέρας</a:t>
                      </a:r>
                      <a:r>
                        <a:rPr kumimoji="0" lang="el-GR" sz="1800" b="0" kern="1200" baseline="0" dirty="0" smtClean="0">
                          <a:latin typeface="Arial" pitchFamily="34" charset="0"/>
                          <a:cs typeface="Arial" pitchFamily="34" charset="0"/>
                        </a:rPr>
                        <a:t> και </a:t>
                      </a:r>
                      <a:r>
                        <a:rPr kumimoji="0" lang="el-GR" sz="1800" b="0" kern="1200" baseline="0" dirty="0" err="1" smtClean="0">
                          <a:latin typeface="Arial" pitchFamily="34" charset="0"/>
                          <a:cs typeface="Arial" pitchFamily="34" charset="0"/>
                        </a:rPr>
                        <a:t>αιθυλαιθέρας</a:t>
                      </a:r>
                      <a:endParaRPr kumimoji="0" lang="el-GR" sz="1800" b="0" kern="1200" baseline="0" dirty="0" smtClean="0">
                        <a:latin typeface="Arial" pitchFamily="34" charset="0"/>
                        <a:cs typeface="Arial" pitchFamily="34" charset="0"/>
                      </a:endParaRPr>
                    </a:p>
                    <a:p>
                      <a:r>
                        <a:rPr kumimoji="0" lang="el-GR" sz="1800" b="0" kern="1200" baseline="0" dirty="0" smtClean="0">
                          <a:latin typeface="Arial" pitchFamily="34" charset="0"/>
                          <a:cs typeface="Arial" pitchFamily="34" charset="0"/>
                        </a:rPr>
                        <a:t>της </a:t>
                      </a:r>
                      <a:r>
                        <a:rPr kumimoji="0" lang="el-GR" sz="1800" b="0" kern="1200" baseline="0" dirty="0" err="1" smtClean="0">
                          <a:latin typeface="Arial" pitchFamily="34" charset="0"/>
                          <a:cs typeface="Arial" pitchFamily="34" charset="0"/>
                        </a:rPr>
                        <a:t>αιθυλενογλυκόλης</a:t>
                      </a:r>
                      <a:endParaRPr lang="el-GR" sz="1800"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latin typeface="Arial" pitchFamily="34" charset="0"/>
                          <a:cs typeface="Arial" pitchFamily="34" charset="0"/>
                        </a:rPr>
                        <a:t>Ερεθιστική δερματίτιδα</a:t>
                      </a:r>
                    </a:p>
                    <a:p>
                      <a:pPr>
                        <a:buFont typeface="Arial" pitchFamily="34" charset="0"/>
                        <a:buChar char="•"/>
                      </a:pPr>
                      <a:r>
                        <a:rPr kumimoji="0" lang="el-GR" sz="1800" b="0" kern="1200" baseline="0" dirty="0" smtClean="0">
                          <a:latin typeface="Arial" pitchFamily="34" charset="0"/>
                          <a:cs typeface="Arial" pitchFamily="34" charset="0"/>
                        </a:rPr>
                        <a:t>Επιπεφυκίτιδα</a:t>
                      </a:r>
                    </a:p>
                    <a:p>
                      <a:pPr>
                        <a:buFont typeface="Arial" pitchFamily="34" charset="0"/>
                        <a:buChar char="•"/>
                      </a:pPr>
                      <a:r>
                        <a:rPr kumimoji="0" lang="el-GR" sz="1800" b="0" kern="1200" baseline="0" dirty="0" smtClean="0">
                          <a:latin typeface="Arial" pitchFamily="34" charset="0"/>
                          <a:cs typeface="Arial" pitchFamily="34" charset="0"/>
                        </a:rPr>
                        <a:t>Τραχειοβρογχίτιδα</a:t>
                      </a:r>
                    </a:p>
                    <a:p>
                      <a:pPr>
                        <a:buFont typeface="Arial" pitchFamily="34" charset="0"/>
                        <a:buChar char="•"/>
                      </a:pPr>
                      <a:r>
                        <a:rPr kumimoji="0" lang="el-GR" sz="1800" b="0" kern="1200" baseline="0" dirty="0" smtClean="0">
                          <a:latin typeface="Arial" pitchFamily="34" charset="0"/>
                          <a:cs typeface="Arial" pitchFamily="34" charset="0"/>
                        </a:rPr>
                        <a:t>Καταστολή του κεντρικού νευρικού συστήματος</a:t>
                      </a:r>
                      <a:r>
                        <a:rPr kumimoji="0" lang="en-US" sz="1800" b="0" kern="1200" baseline="0" dirty="0" smtClean="0">
                          <a:latin typeface="Arial" pitchFamily="34" charset="0"/>
                          <a:cs typeface="Arial" pitchFamily="34" charset="0"/>
                        </a:rPr>
                        <a:t> </a:t>
                      </a:r>
                      <a:r>
                        <a:rPr kumimoji="0" lang="el-GR" sz="1800" b="0" kern="1200" baseline="0" dirty="0" smtClean="0">
                          <a:latin typeface="Arial" pitchFamily="34" charset="0"/>
                          <a:cs typeface="Arial" pitchFamily="34" charset="0"/>
                        </a:rPr>
                        <a:t>(νάρκωση)</a:t>
                      </a:r>
                    </a:p>
                    <a:p>
                      <a:pPr>
                        <a:buFont typeface="Arial" pitchFamily="34" charset="0"/>
                        <a:buChar char="•"/>
                      </a:pPr>
                      <a:r>
                        <a:rPr kumimoji="0" lang="el-GR" sz="1800" b="0" kern="1200" baseline="0" dirty="0" smtClean="0">
                          <a:latin typeface="Arial" pitchFamily="34" charset="0"/>
                          <a:cs typeface="Arial" pitchFamily="34" charset="0"/>
                        </a:rPr>
                        <a:t>Οργανικό </a:t>
                      </a:r>
                      <a:r>
                        <a:rPr kumimoji="0" lang="el-GR" sz="1800" b="0" kern="1200" baseline="0" dirty="0" err="1" smtClean="0">
                          <a:latin typeface="Arial" pitchFamily="34" charset="0"/>
                          <a:cs typeface="Arial" pitchFamily="34" charset="0"/>
                        </a:rPr>
                        <a:t>ψυχοσύνδρομο</a:t>
                      </a:r>
                      <a:endParaRPr kumimoji="0" lang="el-GR" sz="1800" b="0" kern="1200" baseline="0" dirty="0" smtClean="0">
                        <a:latin typeface="Arial" pitchFamily="34" charset="0"/>
                        <a:cs typeface="Arial" pitchFamily="34" charset="0"/>
                      </a:endParaRPr>
                    </a:p>
                    <a:p>
                      <a:pPr>
                        <a:buFont typeface="Arial" pitchFamily="34" charset="0"/>
                        <a:buChar char="•"/>
                      </a:pPr>
                      <a:r>
                        <a:rPr kumimoji="0" lang="el-GR" sz="1800" b="0" kern="1200" baseline="0" dirty="0" smtClean="0">
                          <a:latin typeface="Arial" pitchFamily="34" charset="0"/>
                          <a:cs typeface="Arial" pitchFamily="34" charset="0"/>
                        </a:rPr>
                        <a:t>Καρκίνος πνευμόνων</a:t>
                      </a:r>
                      <a:endParaRPr lang="el-GR" sz="1800" b="0" dirty="0">
                        <a:latin typeface="Arial" pitchFamily="34" charset="0"/>
                        <a:cs typeface="Arial" pitchFamily="34" charset="0"/>
                      </a:endParaRPr>
                    </a:p>
                  </a:txBody>
                  <a:tcPr/>
                </a:tc>
              </a:tr>
              <a:tr h="2517850">
                <a:tc>
                  <a:txBody>
                    <a:bodyPr/>
                    <a:lstStyle/>
                    <a:p>
                      <a:r>
                        <a:rPr kumimoji="0" lang="en-US" sz="1800" b="0" kern="1200" baseline="0" dirty="0" smtClean="0">
                          <a:latin typeface="Arial" pitchFamily="34" charset="0"/>
                          <a:cs typeface="Arial" pitchFamily="34" charset="0"/>
                        </a:rPr>
                        <a:t>51)</a:t>
                      </a:r>
                      <a:r>
                        <a:rPr kumimoji="0" lang="el-GR" sz="1800" b="0" kern="1200" baseline="0" dirty="0" smtClean="0">
                          <a:latin typeface="Arial" pitchFamily="34" charset="0"/>
                          <a:cs typeface="Arial" pitchFamily="34" charset="0"/>
                        </a:rPr>
                        <a:t>Ακετόνη, </a:t>
                      </a:r>
                      <a:r>
                        <a:rPr kumimoji="0" lang="el-GR" sz="1800" b="0" kern="1200" baseline="0" dirty="0" err="1" smtClean="0">
                          <a:latin typeface="Arial" pitchFamily="34" charset="0"/>
                          <a:cs typeface="Arial" pitchFamily="34" charset="0"/>
                        </a:rPr>
                        <a:t>χλωροακετόνη</a:t>
                      </a:r>
                      <a:r>
                        <a:rPr kumimoji="0" lang="el-GR" sz="1800" b="0" kern="1200" baseline="0" dirty="0" smtClean="0">
                          <a:latin typeface="Arial" pitchFamily="34" charset="0"/>
                          <a:cs typeface="Arial" pitchFamily="34" charset="0"/>
                        </a:rPr>
                        <a:t>, </a:t>
                      </a:r>
                      <a:r>
                        <a:rPr kumimoji="0" lang="el-GR" sz="1800" b="0" kern="1200" baseline="0" dirty="0" err="1" smtClean="0">
                          <a:latin typeface="Arial" pitchFamily="34" charset="0"/>
                          <a:cs typeface="Arial" pitchFamily="34" charset="0"/>
                        </a:rPr>
                        <a:t>βρωμοακετόνη</a:t>
                      </a:r>
                      <a:r>
                        <a:rPr kumimoji="0" lang="el-GR" sz="1800" b="0" kern="1200" baseline="0" dirty="0" smtClean="0">
                          <a:latin typeface="Arial" pitchFamily="34" charset="0"/>
                          <a:cs typeface="Arial" pitchFamily="34" charset="0"/>
                        </a:rPr>
                        <a:t>, </a:t>
                      </a:r>
                      <a:r>
                        <a:rPr kumimoji="0" lang="el-GR" sz="1800" b="0" kern="1200" baseline="0" dirty="0" err="1" smtClean="0">
                          <a:latin typeface="Arial" pitchFamily="34" charset="0"/>
                          <a:cs typeface="Arial" pitchFamily="34" charset="0"/>
                        </a:rPr>
                        <a:t>εξαφθοροακετόνη</a:t>
                      </a:r>
                      <a:r>
                        <a:rPr kumimoji="0" lang="el-GR" sz="1800" b="0" kern="1200" baseline="0" dirty="0" smtClean="0">
                          <a:latin typeface="Arial" pitchFamily="34" charset="0"/>
                          <a:cs typeface="Arial" pitchFamily="34" charset="0"/>
                        </a:rPr>
                        <a:t>, </a:t>
                      </a:r>
                      <a:r>
                        <a:rPr kumimoji="0" lang="el-GR" sz="1800" b="0" kern="1200" baseline="0" dirty="0" err="1" smtClean="0">
                          <a:latin typeface="Arial" pitchFamily="34" charset="0"/>
                          <a:cs typeface="Arial" pitchFamily="34" charset="0"/>
                        </a:rPr>
                        <a:t>μεθυλαιθυλοακετόνη</a:t>
                      </a:r>
                      <a:r>
                        <a:rPr kumimoji="0" lang="el-GR" sz="1800" b="0" kern="1200" baseline="0" dirty="0" smtClean="0">
                          <a:latin typeface="Arial" pitchFamily="34" charset="0"/>
                          <a:cs typeface="Arial" pitchFamily="34" charset="0"/>
                        </a:rPr>
                        <a:t>, (</a:t>
                      </a:r>
                      <a:r>
                        <a:rPr kumimoji="0" lang="en-US" sz="1800" b="0" kern="1200" baseline="0" dirty="0" smtClean="0">
                          <a:latin typeface="Arial" pitchFamily="34" charset="0"/>
                          <a:cs typeface="Arial" pitchFamily="34" charset="0"/>
                        </a:rPr>
                        <a:t>MBK), </a:t>
                      </a:r>
                      <a:r>
                        <a:rPr kumimoji="0" lang="el-GR" sz="1800" b="0" kern="1200" baseline="0" dirty="0" err="1" smtClean="0">
                          <a:latin typeface="Arial" pitchFamily="34" charset="0"/>
                          <a:cs typeface="Arial" pitchFamily="34" charset="0"/>
                        </a:rPr>
                        <a:t>μεθυλο−ν−βουτυλκετόνη</a:t>
                      </a:r>
                      <a:r>
                        <a:rPr kumimoji="0" lang="el-GR" sz="1800" b="0" kern="1200" baseline="0" dirty="0" smtClean="0">
                          <a:latin typeface="Arial" pitchFamily="34" charset="0"/>
                          <a:cs typeface="Arial" pitchFamily="34" charset="0"/>
                        </a:rPr>
                        <a:t>, </a:t>
                      </a:r>
                      <a:r>
                        <a:rPr kumimoji="0" lang="el-GR" sz="1800" b="0" kern="1200" baseline="0" dirty="0" err="1" smtClean="0">
                          <a:latin typeface="Arial" pitchFamily="34" charset="0"/>
                          <a:cs typeface="Arial" pitchFamily="34" charset="0"/>
                        </a:rPr>
                        <a:t>μεθυλισοβουτυλοκετόνη</a:t>
                      </a:r>
                      <a:r>
                        <a:rPr kumimoji="0" lang="el-GR" sz="1800" b="0" kern="1200" baseline="0" dirty="0" smtClean="0">
                          <a:latin typeface="Arial" pitchFamily="34" charset="0"/>
                          <a:cs typeface="Arial" pitchFamily="34" charset="0"/>
                        </a:rPr>
                        <a:t>,</a:t>
                      </a:r>
                    </a:p>
                    <a:p>
                      <a:r>
                        <a:rPr kumimoji="0" lang="el-GR" sz="1800" b="0" kern="1200" baseline="0" dirty="0" err="1" smtClean="0">
                          <a:latin typeface="Arial" pitchFamily="34" charset="0"/>
                          <a:cs typeface="Arial" pitchFamily="34" charset="0"/>
                        </a:rPr>
                        <a:t>διακετονοαλκοόλη</a:t>
                      </a:r>
                      <a:r>
                        <a:rPr kumimoji="0" lang="el-GR" sz="1800" b="0" kern="1200" baseline="0" dirty="0" smtClean="0">
                          <a:latin typeface="Arial" pitchFamily="34" charset="0"/>
                          <a:cs typeface="Arial" pitchFamily="34" charset="0"/>
                        </a:rPr>
                        <a:t>, </a:t>
                      </a:r>
                      <a:r>
                        <a:rPr kumimoji="0" lang="el-GR" sz="1800" b="0" kern="1200" baseline="0" dirty="0" err="1" smtClean="0">
                          <a:latin typeface="Arial" pitchFamily="34" charset="0"/>
                          <a:cs typeface="Arial" pitchFamily="34" charset="0"/>
                        </a:rPr>
                        <a:t>μεσιτυλοξείδιο</a:t>
                      </a:r>
                      <a:r>
                        <a:rPr kumimoji="0" lang="el-GR" sz="1800" b="0" kern="1200" baseline="0" dirty="0" smtClean="0">
                          <a:latin typeface="Arial" pitchFamily="34" charset="0"/>
                          <a:cs typeface="Arial" pitchFamily="34" charset="0"/>
                        </a:rPr>
                        <a:t>, </a:t>
                      </a:r>
                      <a:endParaRPr kumimoji="0" lang="en-US" sz="1800" b="0" kern="1200" baseline="0" smtClean="0">
                        <a:latin typeface="Arial" pitchFamily="34" charset="0"/>
                        <a:cs typeface="Arial" pitchFamily="34" charset="0"/>
                      </a:endParaRPr>
                    </a:p>
                    <a:p>
                      <a:r>
                        <a:rPr kumimoji="0" lang="el-GR" sz="1800" b="0" kern="1200" baseline="0" smtClean="0">
                          <a:latin typeface="Arial" pitchFamily="34" charset="0"/>
                          <a:cs typeface="Arial" pitchFamily="34" charset="0"/>
                        </a:rPr>
                        <a:t>2</a:t>
                      </a:r>
                      <a:r>
                        <a:rPr kumimoji="0" lang="el-GR" sz="1800" b="0" kern="1200" baseline="0" dirty="0" smtClean="0">
                          <a:latin typeface="Arial" pitchFamily="34" charset="0"/>
                          <a:cs typeface="Arial" pitchFamily="34" charset="0"/>
                        </a:rPr>
                        <a:t>− </a:t>
                      </a:r>
                      <a:r>
                        <a:rPr kumimoji="0" lang="el-GR" sz="1800" b="0" kern="1200" baseline="0" dirty="0" err="1" smtClean="0">
                          <a:latin typeface="Arial" pitchFamily="34" charset="0"/>
                          <a:cs typeface="Arial" pitchFamily="34" charset="0"/>
                        </a:rPr>
                        <a:t>μεθυλοκυκλοεξανόνη</a:t>
                      </a:r>
                      <a:endParaRPr lang="el-GR" sz="1800"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latin typeface="Arial" pitchFamily="34" charset="0"/>
                          <a:cs typeface="Arial" pitchFamily="34" charset="0"/>
                        </a:rPr>
                        <a:t>Ερεθιστική δερματίτιδα</a:t>
                      </a:r>
                    </a:p>
                    <a:p>
                      <a:pPr>
                        <a:buFont typeface="Arial" pitchFamily="34" charset="0"/>
                        <a:buChar char="•"/>
                      </a:pPr>
                      <a:r>
                        <a:rPr kumimoji="0" lang="el-GR" sz="1800" b="0" kern="1200" baseline="0" dirty="0" smtClean="0">
                          <a:latin typeface="Arial" pitchFamily="34" charset="0"/>
                          <a:cs typeface="Arial" pitchFamily="34" charset="0"/>
                        </a:rPr>
                        <a:t>Επιπεφυκίτιδα</a:t>
                      </a:r>
                    </a:p>
                    <a:p>
                      <a:pPr>
                        <a:buFont typeface="Arial" pitchFamily="34" charset="0"/>
                        <a:buChar char="•"/>
                      </a:pPr>
                      <a:r>
                        <a:rPr kumimoji="0" lang="el-GR" sz="1800" b="0" kern="1200" baseline="0" dirty="0" smtClean="0">
                          <a:latin typeface="Arial" pitchFamily="34" charset="0"/>
                          <a:cs typeface="Arial" pitchFamily="34" charset="0"/>
                        </a:rPr>
                        <a:t>Τραχειοβρογχίτιδα</a:t>
                      </a:r>
                    </a:p>
                    <a:p>
                      <a:pPr>
                        <a:buFont typeface="Arial" pitchFamily="34" charset="0"/>
                        <a:buChar char="•"/>
                      </a:pPr>
                      <a:r>
                        <a:rPr kumimoji="0" lang="el-GR" sz="1800" b="0" kern="1200" baseline="0" dirty="0" smtClean="0">
                          <a:latin typeface="Arial" pitchFamily="34" charset="0"/>
                          <a:cs typeface="Arial" pitchFamily="34" charset="0"/>
                        </a:rPr>
                        <a:t>Καταστολή του κεντρικού νευρικού συστήματος</a:t>
                      </a:r>
                      <a:r>
                        <a:rPr kumimoji="0" lang="en-US" sz="1800" b="0" kern="1200" baseline="0" dirty="0" smtClean="0">
                          <a:latin typeface="Arial" pitchFamily="34" charset="0"/>
                          <a:cs typeface="Arial" pitchFamily="34" charset="0"/>
                        </a:rPr>
                        <a:t> </a:t>
                      </a:r>
                      <a:r>
                        <a:rPr kumimoji="0" lang="el-GR" sz="1800" b="0" kern="1200" baseline="0" dirty="0" smtClean="0">
                          <a:latin typeface="Arial" pitchFamily="34" charset="0"/>
                          <a:cs typeface="Arial" pitchFamily="34" charset="0"/>
                        </a:rPr>
                        <a:t>(νάρκωση)</a:t>
                      </a:r>
                    </a:p>
                    <a:p>
                      <a:pPr>
                        <a:buFont typeface="Arial" pitchFamily="34" charset="0"/>
                        <a:buChar char="•"/>
                      </a:pPr>
                      <a:r>
                        <a:rPr kumimoji="0" lang="el-GR" sz="1800" b="0" kern="1200" baseline="0" dirty="0" smtClean="0">
                          <a:latin typeface="Arial" pitchFamily="34" charset="0"/>
                          <a:cs typeface="Arial" pitchFamily="34" charset="0"/>
                        </a:rPr>
                        <a:t>Περιφερική πολυνευροπάθεια2</a:t>
                      </a:r>
                    </a:p>
                    <a:p>
                      <a:pPr>
                        <a:buFont typeface="Arial" pitchFamily="34" charset="0"/>
                        <a:buChar char="•"/>
                      </a:pPr>
                      <a:r>
                        <a:rPr kumimoji="0" lang="el-GR" sz="1800" b="0" kern="1200" baseline="0" dirty="0" smtClean="0">
                          <a:latin typeface="Arial" pitchFamily="34" charset="0"/>
                          <a:cs typeface="Arial" pitchFamily="34" charset="0"/>
                        </a:rPr>
                        <a:t>Οργανικό </a:t>
                      </a:r>
                      <a:r>
                        <a:rPr kumimoji="0" lang="el-GR" sz="1800" b="0" kern="1200" baseline="0" dirty="0" err="1" smtClean="0">
                          <a:latin typeface="Arial" pitchFamily="34" charset="0"/>
                          <a:cs typeface="Arial" pitchFamily="34" charset="0"/>
                        </a:rPr>
                        <a:t>ψυχοσύνδρομο</a:t>
                      </a:r>
                      <a:endParaRPr lang="el-GR" sz="1800" b="0" dirty="0">
                        <a:latin typeface="Arial" pitchFamily="34" charset="0"/>
                        <a:cs typeface="Arial" pitchFamily="34" charset="0"/>
                      </a:endParaRPr>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39552" y="2852936"/>
            <a:ext cx="8229600" cy="1800200"/>
          </a:xfrm>
        </p:spPr>
        <p:txBody>
          <a:bodyPr>
            <a:normAutofit/>
          </a:bodyPr>
          <a:lstStyle/>
          <a:p>
            <a:pPr algn="ctr">
              <a:buNone/>
            </a:pPr>
            <a:r>
              <a:rPr lang="el-GR" sz="4000" dirty="0" smtClean="0">
                <a:latin typeface="Arial Black" pitchFamily="34" charset="0"/>
              </a:rPr>
              <a:t>ΕΥΧΑΡΙΣΤΟΥΜΕ ΓΙΑ ΤΗΝ ΠΡΟΣΟΧΗ ΣΑΣ</a:t>
            </a:r>
            <a:endParaRPr lang="el-GR" sz="4000" dirty="0">
              <a:latin typeface="Arial Black"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124744"/>
            <a:ext cx="8229600" cy="868958"/>
          </a:xfrm>
        </p:spPr>
        <p:txBody>
          <a:bodyPr>
            <a:normAutofit fontScale="90000"/>
          </a:bodyPr>
          <a:lstStyle/>
          <a:p>
            <a:pPr algn="ctr"/>
            <a:r>
              <a:rPr lang="el-GR" b="1" dirty="0" smtClean="0">
                <a:latin typeface="Arial Black" pitchFamily="34" charset="0"/>
              </a:rPr>
              <a:t>Η Έννοια της Επαγγελματικής Ασθένειας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40000" lnSpcReduction="20000"/>
          </a:bodyPr>
          <a:lstStyle/>
          <a:p>
            <a:r>
              <a:rPr lang="el-GR" sz="4500" dirty="0">
                <a:latin typeface="Arial" pitchFamily="34" charset="0"/>
                <a:cs typeface="Arial" pitchFamily="34" charset="0"/>
              </a:rPr>
              <a:t>Η επαγγελματική ασθένεια, όπως και το εργατικό ατύχημα, αποτελεί χαρακτηριστικό παράδειγμα επαγγελματικού κινδύνου που αντιμετωπίζεται από τη νομοθεσία. Οι επαγγελματικές ασθένειες αναγνωρίζονται με βάση την ιατρική επιστήμη και εκδηλώνονται σε ιδιαίτερες κατηγορίες εργαζομένων σε μεγαλύτερα ποσοστά από τον υπόλοιπο πληθυσμό, λόγω της επίδρασης της εργασίας στον οργανισμό τους με τρόπο βραδύ και βαθμιαίο. Με άλλα λόγια, επαγγελματική είναι η ασθένεια η οποία προκλήθηκε ή επιδεινώθηκε από τη βαθμιαία και προοδευτική εξασθένηση και φθορά του οργανισμού του μισθωτού, εξαιτίας του είδους και της φύσης της συμφωνημένης εργασίας, υπό κανονικές συνθήκες ή έστω και δυσμενείς που είναι όμως συμφυείς με τη φύση της παρεχόμενης εργασίας, χωρίς τη μεσολάβηση βίαιου και αιφνίδιου εξωτερικού γεγονότος ξένου προς τον οργανισμό του παθόντος.</a:t>
            </a:r>
          </a:p>
          <a:p>
            <a:pPr>
              <a:buNone/>
            </a:pPr>
            <a:r>
              <a:rPr lang="el-GR" sz="4500" dirty="0" smtClean="0">
                <a:latin typeface="Arial" pitchFamily="34" charset="0"/>
                <a:cs typeface="Arial" pitchFamily="34" charset="0"/>
              </a:rPr>
              <a:t>     </a:t>
            </a:r>
            <a:r>
              <a:rPr lang="el-GR" sz="4500" dirty="0" err="1" smtClean="0">
                <a:latin typeface="Arial" pitchFamily="34" charset="0"/>
                <a:cs typeface="Arial" pitchFamily="34" charset="0"/>
              </a:rPr>
              <a:t>Μικρούδης</a:t>
            </a:r>
            <a:r>
              <a:rPr lang="el-GR" sz="4500" dirty="0" smtClean="0">
                <a:latin typeface="Arial" pitchFamily="34" charset="0"/>
                <a:cs typeface="Arial" pitchFamily="34" charset="0"/>
              </a:rPr>
              <a:t> </a:t>
            </a:r>
            <a:r>
              <a:rPr lang="el-GR" sz="4500" dirty="0">
                <a:latin typeface="Arial" pitchFamily="34" charset="0"/>
                <a:cs typeface="Arial" pitchFamily="34" charset="0"/>
              </a:rPr>
              <a:t>Γ., Το Εργατικό Ατύχημα Κατά το Ουσιαστικό και Δικονομικό Δίκαιο, </a:t>
            </a:r>
            <a:r>
              <a:rPr lang="el-GR" sz="4500" dirty="0" smtClean="0">
                <a:latin typeface="Arial" pitchFamily="34" charset="0"/>
                <a:cs typeface="Arial" pitchFamily="34" charset="0"/>
              </a:rPr>
              <a:t>2012</a:t>
            </a:r>
          </a:p>
          <a:p>
            <a:pPr algn="ctr">
              <a:buNone/>
            </a:pPr>
            <a:endParaRPr lang="el-GR" sz="4500" dirty="0">
              <a:latin typeface="Arial" pitchFamily="34" charset="0"/>
              <a:cs typeface="Arial" pitchFamily="34" charset="0"/>
            </a:endParaRP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548680"/>
            <a:ext cx="8229600" cy="1066800"/>
          </a:xfrm>
        </p:spPr>
        <p:txBody>
          <a:bodyPr>
            <a:normAutofit fontScale="90000"/>
          </a:bodyPr>
          <a:lstStyle/>
          <a:p>
            <a:pPr algn="ctr"/>
            <a:r>
              <a:rPr lang="el-GR" b="1" dirty="0">
                <a:latin typeface="Arial Black" pitchFamily="34" charset="0"/>
              </a:rPr>
              <a:t>Ο εθνικός κατάλογος επαγγελματικών ασθενειών</a:t>
            </a:r>
            <a:endParaRPr lang="el-GR" dirty="0">
              <a:latin typeface="Arial Black" pitchFamily="34" charset="0"/>
            </a:endParaRPr>
          </a:p>
        </p:txBody>
      </p:sp>
      <p:sp>
        <p:nvSpPr>
          <p:cNvPr id="3" name="2 - Θέση περιεχομένου"/>
          <p:cNvSpPr>
            <a:spLocks noGrp="1"/>
          </p:cNvSpPr>
          <p:nvPr>
            <p:ph idx="1"/>
          </p:nvPr>
        </p:nvSpPr>
        <p:spPr>
          <a:xfrm>
            <a:off x="457200" y="1600200"/>
            <a:ext cx="8435280" cy="4997152"/>
          </a:xfrm>
        </p:spPr>
        <p:txBody>
          <a:bodyPr>
            <a:normAutofit fontScale="25000" lnSpcReduction="20000"/>
          </a:bodyPr>
          <a:lstStyle/>
          <a:p>
            <a:pPr>
              <a:buNone/>
            </a:pPr>
            <a:r>
              <a:rPr lang="el-GR" dirty="0"/>
              <a:t> </a:t>
            </a:r>
          </a:p>
          <a:p>
            <a:r>
              <a:rPr lang="el-GR" sz="5600" dirty="0">
                <a:latin typeface="Arial" pitchFamily="34" charset="0"/>
                <a:cs typeface="Arial" pitchFamily="34" charset="0"/>
              </a:rPr>
              <a:t>Αθήνα 20.4.2012, 16:46</a:t>
            </a:r>
          </a:p>
          <a:p>
            <a:r>
              <a:rPr lang="el-GR" sz="5600" dirty="0">
                <a:latin typeface="Arial" pitchFamily="34" charset="0"/>
                <a:cs typeface="Arial" pitchFamily="34" charset="0"/>
              </a:rPr>
              <a:t>Με προεδρικό διάταγμα (αρ. 41/2012) που εκδόθηκε σε συμμόρφωση με τη Σύσταση της Επιτροπής 2003/670/ΕΚ της 19.09.2003, «Σχετικά με τον ευρωπαϊκό κατάλογο των επαγγελματικών ασθενειών» (EE L 238/25.9.2003), καθορίσθηκε ο εθνικός κατάλογος επαγγελματικών ασθενειών.</a:t>
            </a:r>
          </a:p>
          <a:p>
            <a:r>
              <a:rPr lang="el-GR" sz="5600" dirty="0">
                <a:latin typeface="Arial" pitchFamily="34" charset="0"/>
                <a:cs typeface="Arial" pitchFamily="34" charset="0"/>
              </a:rPr>
              <a:t>Με την έκδοση του </a:t>
            </a:r>
            <a:r>
              <a:rPr lang="el-GR" sz="5600" dirty="0" err="1">
                <a:latin typeface="Arial" pitchFamily="34" charset="0"/>
                <a:cs typeface="Arial" pitchFamily="34" charset="0"/>
              </a:rPr>
              <a:t>π.δ</a:t>
            </a:r>
            <a:r>
              <a:rPr lang="el-GR" sz="5600" dirty="0">
                <a:latin typeface="Arial" pitchFamily="34" charset="0"/>
                <a:cs typeface="Arial" pitchFamily="34" charset="0"/>
              </a:rPr>
              <a:t>. και την δια αυτού </a:t>
            </a:r>
            <a:r>
              <a:rPr lang="el-GR" sz="5600" dirty="0" err="1">
                <a:latin typeface="Arial" pitchFamily="34" charset="0"/>
                <a:cs typeface="Arial" pitchFamily="34" charset="0"/>
              </a:rPr>
              <a:t>ενσωµάτωση</a:t>
            </a:r>
            <a:r>
              <a:rPr lang="el-GR" sz="5600" dirty="0">
                <a:latin typeface="Arial" pitchFamily="34" charset="0"/>
                <a:cs typeface="Arial" pitchFamily="34" charset="0"/>
              </a:rPr>
              <a:t> του ευρωπαϊκού καταλόγου </a:t>
            </a:r>
            <a:r>
              <a:rPr lang="el-GR" sz="5600" dirty="0" err="1">
                <a:latin typeface="Arial" pitchFamily="34" charset="0"/>
                <a:cs typeface="Arial" pitchFamily="34" charset="0"/>
              </a:rPr>
              <a:t>επαγγελµατικών</a:t>
            </a:r>
            <a:r>
              <a:rPr lang="el-GR" sz="5600" dirty="0">
                <a:latin typeface="Arial" pitchFamily="34" charset="0"/>
                <a:cs typeface="Arial" pitchFamily="34" charset="0"/>
              </a:rPr>
              <a:t> ασθενειών στην εθνική µας </a:t>
            </a:r>
            <a:r>
              <a:rPr lang="el-GR" sz="5600" dirty="0" err="1">
                <a:latin typeface="Arial" pitchFamily="34" charset="0"/>
                <a:cs typeface="Arial" pitchFamily="34" charset="0"/>
              </a:rPr>
              <a:t>νοµοθεσία</a:t>
            </a:r>
            <a:r>
              <a:rPr lang="el-GR" sz="5600" dirty="0">
                <a:latin typeface="Arial" pitchFamily="34" charset="0"/>
                <a:cs typeface="Arial" pitchFamily="34" charset="0"/>
              </a:rPr>
              <a:t>, η χώρα µας ανταποκρίνεται -µ</a:t>
            </a:r>
            <a:r>
              <a:rPr lang="el-GR" sz="5600" dirty="0" err="1">
                <a:latin typeface="Arial" pitchFamily="34" charset="0"/>
                <a:cs typeface="Arial" pitchFamily="34" charset="0"/>
              </a:rPr>
              <a:t>εταξύ</a:t>
            </a:r>
            <a:r>
              <a:rPr lang="el-GR" sz="5600" dirty="0">
                <a:latin typeface="Arial" pitchFamily="34" charset="0"/>
                <a:cs typeface="Arial" pitchFamily="34" charset="0"/>
              </a:rPr>
              <a:t> άλλων- στις απαιτήσεις της Ευρωπαϊκής Ένωσης για τη σύγκλιση του τρόπου καταγραφής των </a:t>
            </a:r>
            <a:r>
              <a:rPr lang="el-GR" sz="5600" dirty="0" err="1">
                <a:latin typeface="Arial" pitchFamily="34" charset="0"/>
                <a:cs typeface="Arial" pitchFamily="34" charset="0"/>
              </a:rPr>
              <a:t>επαγγελµατικών</a:t>
            </a:r>
            <a:r>
              <a:rPr lang="el-GR" sz="5600" dirty="0">
                <a:latin typeface="Arial" pitchFamily="34" charset="0"/>
                <a:cs typeface="Arial" pitchFamily="34" charset="0"/>
              </a:rPr>
              <a:t> ασθενειών σε ευρωπαϊκό επίπεδο, </a:t>
            </a:r>
            <a:r>
              <a:rPr lang="el-GR" sz="5600" dirty="0" err="1">
                <a:latin typeface="Arial" pitchFamily="34" charset="0"/>
                <a:cs typeface="Arial" pitchFamily="34" charset="0"/>
              </a:rPr>
              <a:t>σύµφωνα</a:t>
            </a:r>
            <a:r>
              <a:rPr lang="el-GR" sz="5600" dirty="0">
                <a:latin typeface="Arial" pitchFamily="34" charset="0"/>
                <a:cs typeface="Arial" pitchFamily="34" charset="0"/>
              </a:rPr>
              <a:t> µε το Κοινοτικό Στατιστικό </a:t>
            </a:r>
            <a:r>
              <a:rPr lang="el-GR" sz="5600" dirty="0" err="1">
                <a:latin typeface="Arial" pitchFamily="34" charset="0"/>
                <a:cs typeface="Arial" pitchFamily="34" charset="0"/>
              </a:rPr>
              <a:t>Πρόγραµµα</a:t>
            </a:r>
            <a:r>
              <a:rPr lang="el-GR" sz="5600" dirty="0">
                <a:latin typeface="Arial" pitchFamily="34" charset="0"/>
                <a:cs typeface="Arial" pitchFamily="34" charset="0"/>
              </a:rPr>
              <a:t> (</a:t>
            </a:r>
            <a:r>
              <a:rPr lang="el-GR" sz="5600" dirty="0" err="1">
                <a:latin typeface="Arial" pitchFamily="34" charset="0"/>
                <a:cs typeface="Arial" pitchFamily="34" charset="0"/>
              </a:rPr>
              <a:t>European</a:t>
            </a:r>
            <a:r>
              <a:rPr lang="el-GR" sz="5600" dirty="0">
                <a:latin typeface="Arial" pitchFamily="34" charset="0"/>
                <a:cs typeface="Arial" pitchFamily="34" charset="0"/>
              </a:rPr>
              <a:t> </a:t>
            </a:r>
            <a:r>
              <a:rPr lang="el-GR" sz="5600" dirty="0" err="1">
                <a:latin typeface="Arial" pitchFamily="34" charset="0"/>
                <a:cs typeface="Arial" pitchFamily="34" charset="0"/>
              </a:rPr>
              <a:t>Occupational</a:t>
            </a:r>
            <a:r>
              <a:rPr lang="el-GR" sz="5600" dirty="0">
                <a:latin typeface="Arial" pitchFamily="34" charset="0"/>
                <a:cs typeface="Arial" pitchFamily="34" charset="0"/>
              </a:rPr>
              <a:t> </a:t>
            </a:r>
            <a:r>
              <a:rPr lang="el-GR" sz="5600" dirty="0" err="1">
                <a:latin typeface="Arial" pitchFamily="34" charset="0"/>
                <a:cs typeface="Arial" pitchFamily="34" charset="0"/>
              </a:rPr>
              <a:t>Diseases</a:t>
            </a:r>
            <a:r>
              <a:rPr lang="el-GR" sz="5600" dirty="0">
                <a:latin typeface="Arial" pitchFamily="34" charset="0"/>
                <a:cs typeface="Arial" pitchFamily="34" charset="0"/>
              </a:rPr>
              <a:t> </a:t>
            </a:r>
            <a:r>
              <a:rPr lang="el-GR" sz="5600" dirty="0" err="1">
                <a:latin typeface="Arial" pitchFamily="34" charset="0"/>
                <a:cs typeface="Arial" pitchFamily="34" charset="0"/>
              </a:rPr>
              <a:t>Statistics</a:t>
            </a:r>
            <a:r>
              <a:rPr lang="el-GR" sz="5600" dirty="0">
                <a:latin typeface="Arial" pitchFamily="34" charset="0"/>
                <a:cs typeface="Arial" pitchFamily="34" charset="0"/>
              </a:rPr>
              <a:t>, EODS).</a:t>
            </a:r>
          </a:p>
          <a:p>
            <a:r>
              <a:rPr lang="el-GR" sz="5600" dirty="0">
                <a:latin typeface="Arial" pitchFamily="34" charset="0"/>
                <a:cs typeface="Arial" pitchFamily="34" charset="0"/>
              </a:rPr>
              <a:t>Πέραν της προόδου στο πεδίο της στατιστικής </a:t>
            </a:r>
            <a:r>
              <a:rPr lang="el-GR" sz="5600" dirty="0" err="1">
                <a:latin typeface="Arial" pitchFamily="34" charset="0"/>
                <a:cs typeface="Arial" pitchFamily="34" charset="0"/>
              </a:rPr>
              <a:t>εναρµόνισης</a:t>
            </a:r>
            <a:r>
              <a:rPr lang="el-GR" sz="5600" dirty="0">
                <a:latin typeface="Arial" pitchFamily="34" charset="0"/>
                <a:cs typeface="Arial" pitchFamily="34" charset="0"/>
              </a:rPr>
              <a:t>, η υιοθέτηση εθνικού καταλόγου </a:t>
            </a:r>
            <a:r>
              <a:rPr lang="el-GR" sz="5600" dirty="0" err="1">
                <a:latin typeface="Arial" pitchFamily="34" charset="0"/>
                <a:cs typeface="Arial" pitchFamily="34" charset="0"/>
              </a:rPr>
              <a:t>επαγγελµατικών</a:t>
            </a:r>
            <a:r>
              <a:rPr lang="el-GR" sz="5600" dirty="0">
                <a:latin typeface="Arial" pitchFamily="34" charset="0"/>
                <a:cs typeface="Arial" pitchFamily="34" charset="0"/>
              </a:rPr>
              <a:t> ασθενειών συνιστά ένα </a:t>
            </a:r>
            <a:r>
              <a:rPr lang="el-GR" sz="5600" dirty="0" err="1">
                <a:latin typeface="Arial" pitchFamily="34" charset="0"/>
                <a:cs typeface="Arial" pitchFamily="34" charset="0"/>
              </a:rPr>
              <a:t>ακόµη</a:t>
            </a:r>
            <a:r>
              <a:rPr lang="el-GR" sz="5600" dirty="0">
                <a:latin typeface="Arial" pitchFamily="34" charset="0"/>
                <a:cs typeface="Arial" pitchFamily="34" charset="0"/>
              </a:rPr>
              <a:t> </a:t>
            </a:r>
            <a:r>
              <a:rPr lang="el-GR" sz="5600" dirty="0" err="1">
                <a:latin typeface="Arial" pitchFamily="34" charset="0"/>
                <a:cs typeface="Arial" pitchFamily="34" charset="0"/>
              </a:rPr>
              <a:t>σηµαντικό</a:t>
            </a:r>
            <a:r>
              <a:rPr lang="el-GR" sz="5600" dirty="0">
                <a:latin typeface="Arial" pitchFamily="34" charset="0"/>
                <a:cs typeface="Arial" pitchFamily="34" charset="0"/>
              </a:rPr>
              <a:t> </a:t>
            </a:r>
            <a:r>
              <a:rPr lang="el-GR" sz="5600" dirty="0" err="1">
                <a:latin typeface="Arial" pitchFamily="34" charset="0"/>
                <a:cs typeface="Arial" pitchFamily="34" charset="0"/>
              </a:rPr>
              <a:t>βήµα</a:t>
            </a:r>
            <a:r>
              <a:rPr lang="el-GR" sz="5600" dirty="0">
                <a:latin typeface="Arial" pitchFamily="34" charset="0"/>
                <a:cs typeface="Arial" pitchFamily="34" charset="0"/>
              </a:rPr>
              <a:t> </a:t>
            </a:r>
            <a:r>
              <a:rPr lang="el-GR" sz="5600" dirty="0" err="1">
                <a:latin typeface="Arial" pitchFamily="34" charset="0"/>
                <a:cs typeface="Arial" pitchFamily="34" charset="0"/>
              </a:rPr>
              <a:t>εκσυγχρονισµού</a:t>
            </a:r>
            <a:r>
              <a:rPr lang="el-GR" sz="5600" dirty="0">
                <a:latin typeface="Arial" pitchFamily="34" charset="0"/>
                <a:cs typeface="Arial" pitchFamily="34" charset="0"/>
              </a:rPr>
              <a:t> του </a:t>
            </a:r>
            <a:r>
              <a:rPr lang="el-GR" sz="5600" dirty="0" err="1">
                <a:latin typeface="Arial" pitchFamily="34" charset="0"/>
                <a:cs typeface="Arial" pitchFamily="34" charset="0"/>
              </a:rPr>
              <a:t>θεσµικού</a:t>
            </a:r>
            <a:r>
              <a:rPr lang="el-GR" sz="5600" dirty="0">
                <a:latin typeface="Arial" pitchFamily="34" charset="0"/>
                <a:cs typeface="Arial" pitchFamily="34" charset="0"/>
              </a:rPr>
              <a:t> πλαισίου προστασίας της υγείας και ασφάλειας της εργασίας στη χώρα µας, καθώς η ανωτέρω Σύσταση της Ευρωπαϊκής Επιτροπής 2003/670/ΕΚ της 19-09-2003 «Σχετικά µε τον ευρωπαϊκό κατάλογο των </a:t>
            </a:r>
            <a:r>
              <a:rPr lang="el-GR" sz="5600" dirty="0" err="1">
                <a:latin typeface="Arial" pitchFamily="34" charset="0"/>
                <a:cs typeface="Arial" pitchFamily="34" charset="0"/>
              </a:rPr>
              <a:t>επαγγελµατικών</a:t>
            </a:r>
            <a:r>
              <a:rPr lang="el-GR" sz="5600" dirty="0">
                <a:latin typeface="Arial" pitchFamily="34" charset="0"/>
                <a:cs typeface="Arial" pitchFamily="34" charset="0"/>
              </a:rPr>
              <a:t> ασθενειών» </a:t>
            </a:r>
            <a:r>
              <a:rPr lang="el-GR" sz="5600" dirty="0" err="1">
                <a:latin typeface="Arial" pitchFamily="34" charset="0"/>
                <a:cs typeface="Arial" pitchFamily="34" charset="0"/>
              </a:rPr>
              <a:t>περιλαµβάνει</a:t>
            </a:r>
            <a:r>
              <a:rPr lang="el-GR" sz="5600" dirty="0">
                <a:latin typeface="Arial" pitchFamily="34" charset="0"/>
                <a:cs typeface="Arial" pitchFamily="34" charset="0"/>
              </a:rPr>
              <a:t> µια ευρεία </a:t>
            </a:r>
            <a:r>
              <a:rPr lang="el-GR" sz="5600" dirty="0" err="1">
                <a:latin typeface="Arial" pitchFamily="34" charset="0"/>
                <a:cs typeface="Arial" pitchFamily="34" charset="0"/>
              </a:rPr>
              <a:t>επικαιροποίηση</a:t>
            </a:r>
            <a:r>
              <a:rPr lang="el-GR" sz="5600" dirty="0">
                <a:latin typeface="Arial" pitchFamily="34" charset="0"/>
                <a:cs typeface="Arial" pitchFamily="34" charset="0"/>
              </a:rPr>
              <a:t> των ασθενειών που αναγνωρίζονται ως </a:t>
            </a:r>
            <a:r>
              <a:rPr lang="el-GR" sz="5600" dirty="0" err="1">
                <a:latin typeface="Arial" pitchFamily="34" charset="0"/>
                <a:cs typeface="Arial" pitchFamily="34" charset="0"/>
              </a:rPr>
              <a:t>επαγγελµατικές</a:t>
            </a:r>
            <a:r>
              <a:rPr lang="el-GR" sz="5600" dirty="0">
                <a:latin typeface="Arial" pitchFamily="34" charset="0"/>
                <a:cs typeface="Arial" pitchFamily="34" charset="0"/>
              </a:rPr>
              <a:t>, </a:t>
            </a:r>
            <a:r>
              <a:rPr lang="el-GR" sz="5600" dirty="0" err="1">
                <a:latin typeface="Arial" pitchFamily="34" charset="0"/>
                <a:cs typeface="Arial" pitchFamily="34" charset="0"/>
              </a:rPr>
              <a:t>υπο</a:t>
            </a:r>
            <a:r>
              <a:rPr lang="el-GR" sz="5600" dirty="0">
                <a:latin typeface="Arial" pitchFamily="34" charset="0"/>
                <a:cs typeface="Arial" pitchFamily="34" charset="0"/>
              </a:rPr>
              <a:t> το </a:t>
            </a:r>
            <a:r>
              <a:rPr lang="el-GR" sz="5600" dirty="0" err="1">
                <a:latin typeface="Arial" pitchFamily="34" charset="0"/>
                <a:cs typeface="Arial" pitchFamily="34" charset="0"/>
              </a:rPr>
              <a:t>πρίσµα</a:t>
            </a:r>
            <a:r>
              <a:rPr lang="el-GR" sz="5600" dirty="0">
                <a:latin typeface="Arial" pitchFamily="34" charset="0"/>
                <a:cs typeface="Arial" pitchFamily="34" charset="0"/>
              </a:rPr>
              <a:t> των σύγχρονων τεχνικών και </a:t>
            </a:r>
            <a:r>
              <a:rPr lang="el-GR" sz="5600" dirty="0" err="1">
                <a:latin typeface="Arial" pitchFamily="34" charset="0"/>
                <a:cs typeface="Arial" pitchFamily="34" charset="0"/>
              </a:rPr>
              <a:t>επιστηµονικών</a:t>
            </a:r>
            <a:r>
              <a:rPr lang="el-GR" sz="5600" dirty="0">
                <a:latin typeface="Arial" pitchFamily="34" charset="0"/>
                <a:cs typeface="Arial" pitchFamily="34" charset="0"/>
              </a:rPr>
              <a:t> </a:t>
            </a:r>
            <a:r>
              <a:rPr lang="el-GR" sz="5600" dirty="0" err="1">
                <a:latin typeface="Arial" pitchFamily="34" charset="0"/>
                <a:cs typeface="Arial" pitchFamily="34" charset="0"/>
              </a:rPr>
              <a:t>δεδοµένων</a:t>
            </a:r>
            <a:r>
              <a:rPr lang="el-GR" sz="5600" dirty="0">
                <a:latin typeface="Arial" pitchFamily="34" charset="0"/>
                <a:cs typeface="Arial" pitchFamily="34" charset="0"/>
              </a:rPr>
              <a:t>.</a:t>
            </a:r>
          </a:p>
          <a:p>
            <a:r>
              <a:rPr lang="el-GR" sz="5600" dirty="0">
                <a:latin typeface="Arial" pitchFamily="34" charset="0"/>
                <a:cs typeface="Arial" pitchFamily="34" charset="0"/>
              </a:rPr>
              <a:t>Ο κατάλογος των </a:t>
            </a:r>
            <a:r>
              <a:rPr lang="el-GR" sz="5600" dirty="0" err="1">
                <a:latin typeface="Arial" pitchFamily="34" charset="0"/>
                <a:cs typeface="Arial" pitchFamily="34" charset="0"/>
              </a:rPr>
              <a:t>επαγγελµατικών</a:t>
            </a:r>
            <a:r>
              <a:rPr lang="el-GR" sz="5600" dirty="0">
                <a:latin typeface="Arial" pitchFamily="34" charset="0"/>
                <a:cs typeface="Arial" pitchFamily="34" charset="0"/>
              </a:rPr>
              <a:t> ασθενειών </a:t>
            </a:r>
            <a:r>
              <a:rPr lang="el-GR" sz="5600" dirty="0" err="1">
                <a:latin typeface="Arial" pitchFamily="34" charset="0"/>
                <a:cs typeface="Arial" pitchFamily="34" charset="0"/>
              </a:rPr>
              <a:t>ταξινοµείται</a:t>
            </a:r>
            <a:r>
              <a:rPr lang="el-GR" sz="5600" dirty="0">
                <a:latin typeface="Arial" pitchFamily="34" charset="0"/>
                <a:cs typeface="Arial" pitchFamily="34" charset="0"/>
              </a:rPr>
              <a:t> στη βάση της αιτιώδους φύσης αυτών: α) Ασθένειες που προκαλούνται από </a:t>
            </a:r>
            <a:r>
              <a:rPr lang="el-GR" sz="5600" dirty="0" err="1">
                <a:latin typeface="Arial" pitchFamily="34" charset="0"/>
                <a:cs typeface="Arial" pitchFamily="34" charset="0"/>
              </a:rPr>
              <a:t>χηµικούς</a:t>
            </a:r>
            <a:r>
              <a:rPr lang="el-GR" sz="5600" dirty="0">
                <a:latin typeface="Arial" pitchFamily="34" charset="0"/>
                <a:cs typeface="Arial" pitchFamily="34" charset="0"/>
              </a:rPr>
              <a:t> παράγοντες, β) Ασθένειες του </a:t>
            </a:r>
            <a:r>
              <a:rPr lang="el-GR" sz="5600" dirty="0" err="1">
                <a:latin typeface="Arial" pitchFamily="34" charset="0"/>
                <a:cs typeface="Arial" pitchFamily="34" charset="0"/>
              </a:rPr>
              <a:t>δέρµατος</a:t>
            </a:r>
            <a:r>
              <a:rPr lang="el-GR" sz="5600" dirty="0">
                <a:latin typeface="Arial" pitchFamily="34" charset="0"/>
                <a:cs typeface="Arial" pitchFamily="34" charset="0"/>
              </a:rPr>
              <a:t> που προκαλούνται από ουσίες και παράγοντες που δεν </a:t>
            </a:r>
            <a:r>
              <a:rPr lang="el-GR" sz="5600" dirty="0" err="1">
                <a:latin typeface="Arial" pitchFamily="34" charset="0"/>
                <a:cs typeface="Arial" pitchFamily="34" charset="0"/>
              </a:rPr>
              <a:t>περιλαµβάνονται</a:t>
            </a:r>
            <a:r>
              <a:rPr lang="el-GR" sz="5600" dirty="0">
                <a:latin typeface="Arial" pitchFamily="34" charset="0"/>
                <a:cs typeface="Arial" pitchFamily="34" charset="0"/>
              </a:rPr>
              <a:t> σε άλλες θέσεις, γ) Ασθένειες που προκαλούνται από την εισπνοή ουσιών και παραγόντων που δεν καταγράφονται σε άλλες θέσεις, δ) </a:t>
            </a:r>
            <a:r>
              <a:rPr lang="el-GR" sz="5600" dirty="0" err="1">
                <a:latin typeface="Arial" pitchFamily="34" charset="0"/>
                <a:cs typeface="Arial" pitchFamily="34" charset="0"/>
              </a:rPr>
              <a:t>Λοιµώδεις</a:t>
            </a:r>
            <a:r>
              <a:rPr lang="el-GR" sz="5600" dirty="0">
                <a:latin typeface="Arial" pitchFamily="34" charset="0"/>
                <a:cs typeface="Arial" pitchFamily="34" charset="0"/>
              </a:rPr>
              <a:t> και παρασιτικές ασθένειες, ε) Ασθένειες </a:t>
            </a:r>
            <a:r>
              <a:rPr lang="el-GR" sz="5600" dirty="0" err="1">
                <a:latin typeface="Arial" pitchFamily="34" charset="0"/>
                <a:cs typeface="Arial" pitchFamily="34" charset="0"/>
              </a:rPr>
              <a:t>προκαλούµενες</a:t>
            </a:r>
            <a:r>
              <a:rPr lang="el-GR" sz="5600" dirty="0">
                <a:latin typeface="Arial" pitchFamily="34" charset="0"/>
                <a:cs typeface="Arial" pitchFamily="34" charset="0"/>
              </a:rPr>
              <a:t> από φυσικούς παράγοντες.</a:t>
            </a:r>
          </a:p>
          <a:p>
            <a:r>
              <a:rPr lang="el-GR" sz="5600" dirty="0">
                <a:latin typeface="Arial" pitchFamily="34" charset="0"/>
                <a:cs typeface="Arial" pitchFamily="34" charset="0"/>
              </a:rPr>
              <a:t>Η ισχύς του καταλόγου αρχίζει με την δημοσίευσή του στην Εφημερίδα της Κυβερνήσεως στις 19 Απριλίου 2012</a:t>
            </a:r>
          </a:p>
          <a:p>
            <a:endParaRPr lang="el-GR" sz="56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196752"/>
            <a:ext cx="8229600" cy="868958"/>
          </a:xfrm>
        </p:spPr>
        <p:txBody>
          <a:bodyPr>
            <a:normAutofit fontScale="90000"/>
          </a:bodyPr>
          <a:lstStyle/>
          <a:p>
            <a:pPr algn="ctr"/>
            <a:r>
              <a:rPr lang="el-GR" b="1" dirty="0">
                <a:latin typeface="Arial Black" pitchFamily="34" charset="0"/>
              </a:rPr>
              <a:t>Εθνικός Κατάλογος Επαγγελματικών Ασθενειών</a:t>
            </a:r>
            <a:r>
              <a:rPr lang="el-GR" dirty="0"/>
              <a:t/>
            </a:r>
            <a:br>
              <a:rPr lang="el-GR" dirty="0"/>
            </a:br>
            <a:endParaRPr lang="el-GR" dirty="0"/>
          </a:p>
        </p:txBody>
      </p:sp>
      <p:sp>
        <p:nvSpPr>
          <p:cNvPr id="3" name="2 - Θέση περιεχομένου"/>
          <p:cNvSpPr>
            <a:spLocks noGrp="1"/>
          </p:cNvSpPr>
          <p:nvPr>
            <p:ph idx="1"/>
          </p:nvPr>
        </p:nvSpPr>
        <p:spPr>
          <a:xfrm>
            <a:off x="251520" y="2564904"/>
            <a:ext cx="8892480" cy="3561259"/>
          </a:xfrm>
        </p:spPr>
        <p:txBody>
          <a:bodyPr/>
          <a:lstStyle/>
          <a:p>
            <a:pPr>
              <a:lnSpc>
                <a:spcPct val="80000"/>
              </a:lnSpc>
            </a:pPr>
            <a:r>
              <a:rPr lang="el-GR" dirty="0">
                <a:latin typeface="Arial" pitchFamily="34" charset="0"/>
                <a:cs typeface="Arial" pitchFamily="34" charset="0"/>
              </a:rPr>
              <a:t>(Σύμφωνα με το Παράρτημα Ι του Ευρωπαϊκού καταλόγου επαγγελματικών ασθενειών, 2003/670/ΕΚ)</a:t>
            </a:r>
          </a:p>
          <a:p>
            <a:pPr>
              <a:lnSpc>
                <a:spcPct val="80000"/>
              </a:lnSpc>
            </a:pPr>
            <a:r>
              <a:rPr lang="el-GR" dirty="0">
                <a:latin typeface="Arial" pitchFamily="34" charset="0"/>
                <a:cs typeface="Arial" pitchFamily="34" charset="0"/>
              </a:rPr>
              <a:t>Ασθένειες που προκαλούνται από χημικούς </a:t>
            </a:r>
            <a:r>
              <a:rPr lang="el-GR" dirty="0" smtClean="0">
                <a:latin typeface="Arial" pitchFamily="34" charset="0"/>
                <a:cs typeface="Arial" pitchFamily="34" charset="0"/>
              </a:rPr>
              <a:t>παράγοντες είναι οι </a:t>
            </a:r>
            <a:r>
              <a:rPr lang="el-GR" dirty="0" err="1" smtClean="0">
                <a:latin typeface="Arial" pitchFamily="34" charset="0"/>
                <a:cs typeface="Arial" pitchFamily="34" charset="0"/>
              </a:rPr>
              <a:t>εξείς</a:t>
            </a:r>
            <a:r>
              <a:rPr lang="el-GR" dirty="0" smtClean="0">
                <a:latin typeface="Arial" pitchFamily="34" charset="0"/>
                <a:cs typeface="Arial" pitchFamily="34" charset="0"/>
              </a:rPr>
              <a:t>:</a:t>
            </a:r>
            <a:endParaRPr lang="el-GR" dirty="0">
              <a:latin typeface="Arial" pitchFamily="34" charset="0"/>
              <a:cs typeface="Arial" pitchFamily="34" charset="0"/>
            </a:endParaRP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 Θέση περιεχομένου"/>
          <p:cNvGraphicFramePr>
            <a:graphicFrameLocks noGrp="1"/>
          </p:cNvGraphicFramePr>
          <p:nvPr>
            <p:ph idx="1"/>
          </p:nvPr>
        </p:nvGraphicFramePr>
        <p:xfrm>
          <a:off x="0" y="276933"/>
          <a:ext cx="9144000" cy="6581067"/>
        </p:xfrm>
        <a:graphic>
          <a:graphicData uri="http://schemas.openxmlformats.org/drawingml/2006/table">
            <a:tbl>
              <a:tblPr firstRow="1" bandRow="1">
                <a:tableStyleId>{8799B23B-EC83-4686-B30A-512413B5E67A}</a:tableStyleId>
              </a:tblPr>
              <a:tblGrid>
                <a:gridCol w="4572000"/>
                <a:gridCol w="4572000"/>
              </a:tblGrid>
              <a:tr h="506427">
                <a:tc>
                  <a:txBody>
                    <a:bodyPr/>
                    <a:lstStyle/>
                    <a:p>
                      <a:pPr algn="ctr"/>
                      <a:r>
                        <a:rPr kumimoji="0" lang="el-GR" sz="3600" kern="1200" baseline="0" dirty="0" smtClean="0">
                          <a:latin typeface="Arial Black" pitchFamily="34" charset="0"/>
                        </a:rPr>
                        <a:t>Αίτιο</a:t>
                      </a:r>
                      <a:endParaRPr lang="el-GR" sz="3600" dirty="0">
                        <a:latin typeface="Arial Black" pitchFamily="34" charset="0"/>
                      </a:endParaRPr>
                    </a:p>
                  </a:txBody>
                  <a:tcPr/>
                </a:tc>
                <a:tc>
                  <a:txBody>
                    <a:bodyPr/>
                    <a:lstStyle/>
                    <a:p>
                      <a:pPr algn="ctr"/>
                      <a:r>
                        <a:rPr kumimoji="0" lang="el-GR" sz="3600" kern="1200" baseline="0" dirty="0" smtClean="0">
                          <a:latin typeface="Arial Black" pitchFamily="34" charset="0"/>
                        </a:rPr>
                        <a:t>Ασθένεια/ες</a:t>
                      </a:r>
                      <a:endParaRPr lang="el-GR" sz="3600" dirty="0">
                        <a:latin typeface="Arial Black" pitchFamily="34" charset="0"/>
                      </a:endParaRPr>
                    </a:p>
                  </a:txBody>
                  <a:tcPr/>
                </a:tc>
              </a:tr>
              <a:tr h="1207966">
                <a:tc>
                  <a:txBody>
                    <a:bodyPr/>
                    <a:lstStyle/>
                    <a:p>
                      <a:r>
                        <a:rPr kumimoji="0" lang="el-GR" sz="1800" kern="1200" baseline="0" dirty="0" smtClean="0">
                          <a:latin typeface="Arial" pitchFamily="34" charset="0"/>
                          <a:cs typeface="Arial" pitchFamily="34" charset="0"/>
                        </a:rPr>
                        <a:t>1) </a:t>
                      </a:r>
                      <a:r>
                        <a:rPr kumimoji="0" lang="el-GR" sz="1800" kern="1200" baseline="0" dirty="0" err="1" smtClean="0">
                          <a:latin typeface="Arial" pitchFamily="34" charset="0"/>
                          <a:cs typeface="Arial" pitchFamily="34" charset="0"/>
                        </a:rPr>
                        <a:t>Ακρυλονιτρίλιο</a:t>
                      </a:r>
                      <a:endParaRPr lang="el-GR" sz="1800" dirty="0">
                        <a:latin typeface="Arial" pitchFamily="34" charset="0"/>
                        <a:cs typeface="Arial" pitchFamily="34" charset="0"/>
                      </a:endParaRPr>
                    </a:p>
                  </a:txBody>
                  <a:tcPr/>
                </a:tc>
                <a:tc>
                  <a:txBody>
                    <a:bodyPr/>
                    <a:lstStyle/>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Ερεθιστική δερματίτιδα</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Επιπεφυκίτιδα</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Τραχειοβρογχίτιδα</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Καρκίνος πνευμόνων</a:t>
                      </a:r>
                      <a:endParaRPr lang="el-GR" sz="1800" dirty="0">
                        <a:latin typeface="Arial" pitchFamily="34" charset="0"/>
                        <a:cs typeface="Arial" pitchFamily="34" charset="0"/>
                      </a:endParaRPr>
                    </a:p>
                  </a:txBody>
                  <a:tcPr/>
                </a:tc>
              </a:tr>
              <a:tr h="2601773">
                <a:tc>
                  <a:txBody>
                    <a:bodyPr/>
                    <a:lstStyle/>
                    <a:p>
                      <a:r>
                        <a:rPr lang="el-GR" sz="1800" dirty="0" smtClean="0">
                          <a:latin typeface="Arial" pitchFamily="34" charset="0"/>
                          <a:cs typeface="Arial" pitchFamily="34" charset="0"/>
                        </a:rPr>
                        <a:t>2)</a:t>
                      </a:r>
                      <a:r>
                        <a:rPr lang="el-GR" sz="1800" baseline="0" dirty="0" smtClean="0">
                          <a:latin typeface="Arial" pitchFamily="34" charset="0"/>
                          <a:cs typeface="Arial" pitchFamily="34" charset="0"/>
                        </a:rPr>
                        <a:t> </a:t>
                      </a:r>
                      <a:r>
                        <a:rPr kumimoji="0" lang="el-GR" sz="1800" kern="1200" baseline="0" dirty="0" smtClean="0">
                          <a:solidFill>
                            <a:schemeClr val="tx1"/>
                          </a:solidFill>
                          <a:latin typeface="Arial" pitchFamily="34" charset="0"/>
                          <a:ea typeface="+mn-ea"/>
                          <a:cs typeface="Arial" pitchFamily="34" charset="0"/>
                        </a:rPr>
                        <a:t>Αρσενικό ή οι ενώσεις του</a:t>
                      </a:r>
                      <a:endParaRPr lang="el-GR" sz="1800" dirty="0">
                        <a:latin typeface="Arial" pitchFamily="34" charset="0"/>
                        <a:cs typeface="Arial" pitchFamily="34" charset="0"/>
                      </a:endParaRPr>
                    </a:p>
                  </a:txBody>
                  <a:tcPr/>
                </a:tc>
                <a:tc>
                  <a:txBody>
                    <a:bodyPr/>
                    <a:lstStyle/>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Επιπεφυκίτιδα</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Ρινίτιδα</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Διάτρηση ρινικού διαφράγματος</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Χρόνια ηπατοπάθεια</a:t>
                      </a:r>
                    </a:p>
                    <a:p>
                      <a:pPr>
                        <a:buFont typeface="Arial" pitchFamily="34" charset="0"/>
                        <a:buChar char="•"/>
                      </a:pPr>
                      <a:r>
                        <a:rPr kumimoji="0" lang="el-GR" sz="1800" kern="1200" baseline="0" dirty="0" err="1" smtClean="0">
                          <a:solidFill>
                            <a:schemeClr val="tx1"/>
                          </a:solidFill>
                          <a:latin typeface="Arial" pitchFamily="34" charset="0"/>
                          <a:ea typeface="+mn-ea"/>
                          <a:cs typeface="Arial" pitchFamily="34" charset="0"/>
                        </a:rPr>
                        <a:t>Υπερκεράτωση</a:t>
                      </a:r>
                      <a:r>
                        <a:rPr kumimoji="0" lang="el-GR" sz="1800" kern="1200" baseline="0" dirty="0" smtClean="0">
                          <a:solidFill>
                            <a:schemeClr val="tx1"/>
                          </a:solidFill>
                          <a:latin typeface="Arial" pitchFamily="34" charset="0"/>
                          <a:ea typeface="+mn-ea"/>
                          <a:cs typeface="Arial" pitchFamily="34" charset="0"/>
                        </a:rPr>
                        <a:t> </a:t>
                      </a:r>
                      <a:r>
                        <a:rPr kumimoji="0" lang="el-GR" sz="1800" kern="1200" baseline="0" dirty="0" err="1" smtClean="0">
                          <a:solidFill>
                            <a:schemeClr val="tx1"/>
                          </a:solidFill>
                          <a:latin typeface="Arial" pitchFamily="34" charset="0"/>
                          <a:ea typeface="+mn-ea"/>
                          <a:cs typeface="Arial" pitchFamily="34" charset="0"/>
                        </a:rPr>
                        <a:t>παλαμών−πελμάτων</a:t>
                      </a:r>
                      <a:endParaRPr kumimoji="0" lang="el-GR" sz="1800" kern="1200" baseline="0" dirty="0" smtClean="0">
                        <a:solidFill>
                          <a:schemeClr val="tx1"/>
                        </a:solidFill>
                        <a:latin typeface="Arial" pitchFamily="34" charset="0"/>
                        <a:ea typeface="+mn-ea"/>
                        <a:cs typeface="Arial" pitchFamily="34" charset="0"/>
                      </a:endParaRP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Περιφερική </a:t>
                      </a:r>
                      <a:r>
                        <a:rPr kumimoji="0" lang="el-GR" sz="1800" kern="1200" baseline="0" dirty="0" err="1" smtClean="0">
                          <a:solidFill>
                            <a:schemeClr val="tx1"/>
                          </a:solidFill>
                          <a:latin typeface="Arial" pitchFamily="34" charset="0"/>
                          <a:ea typeface="+mn-ea"/>
                          <a:cs typeface="Arial" pitchFamily="34" charset="0"/>
                        </a:rPr>
                        <a:t>πολυνευροπάθεια</a:t>
                      </a:r>
                      <a:endParaRPr kumimoji="0" lang="el-GR" sz="1800" kern="1200" baseline="0" dirty="0" smtClean="0">
                        <a:solidFill>
                          <a:schemeClr val="tx1"/>
                        </a:solidFill>
                        <a:latin typeface="Arial" pitchFamily="34" charset="0"/>
                        <a:ea typeface="+mn-ea"/>
                        <a:cs typeface="Arial" pitchFamily="34" charset="0"/>
                      </a:endParaRP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Καρκίνος πνευμόνων</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Καρκίνος ήπατος</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Καρκίνος δέρματος</a:t>
                      </a:r>
                      <a:endParaRPr lang="el-GR" sz="1800" dirty="0">
                        <a:latin typeface="Arial" pitchFamily="34" charset="0"/>
                        <a:cs typeface="Arial" pitchFamily="34" charset="0"/>
                      </a:endParaRPr>
                    </a:p>
                  </a:txBody>
                  <a:tcPr/>
                </a:tc>
              </a:tr>
              <a:tr h="1765488">
                <a:tc>
                  <a:txBody>
                    <a:bodyPr/>
                    <a:lstStyle/>
                    <a:p>
                      <a:r>
                        <a:rPr lang="el-GR" sz="1800" dirty="0" smtClean="0">
                          <a:latin typeface="Arial" pitchFamily="34" charset="0"/>
                          <a:cs typeface="Arial" pitchFamily="34" charset="0"/>
                        </a:rPr>
                        <a:t>3) </a:t>
                      </a:r>
                      <a:r>
                        <a:rPr kumimoji="0" lang="el-GR" sz="1800" kern="1200" baseline="0" dirty="0" smtClean="0">
                          <a:solidFill>
                            <a:schemeClr val="tx1"/>
                          </a:solidFill>
                          <a:latin typeface="Arial" pitchFamily="34" charset="0"/>
                          <a:ea typeface="+mn-ea"/>
                          <a:cs typeface="Arial" pitchFamily="34" charset="0"/>
                        </a:rPr>
                        <a:t>Βηρύλλιο (</a:t>
                      </a:r>
                      <a:r>
                        <a:rPr kumimoji="0" lang="el-GR" sz="1800" kern="1200" baseline="0" dirty="0" err="1" smtClean="0">
                          <a:solidFill>
                            <a:schemeClr val="tx1"/>
                          </a:solidFill>
                          <a:latin typeface="Arial" pitchFamily="34" charset="0"/>
                          <a:ea typeface="+mn-ea"/>
                          <a:cs typeface="Arial" pitchFamily="34" charset="0"/>
                        </a:rPr>
                        <a:t>γλυκίνιο</a:t>
                      </a:r>
                      <a:r>
                        <a:rPr kumimoji="0" lang="el-GR" sz="1800" kern="1200" baseline="0" dirty="0" smtClean="0">
                          <a:solidFill>
                            <a:schemeClr val="tx1"/>
                          </a:solidFill>
                          <a:latin typeface="Arial" pitchFamily="34" charset="0"/>
                          <a:ea typeface="+mn-ea"/>
                          <a:cs typeface="Arial" pitchFamily="34" charset="0"/>
                        </a:rPr>
                        <a:t>) ή οι ενώσεις του</a:t>
                      </a:r>
                      <a:endParaRPr lang="el-GR" sz="1800" dirty="0">
                        <a:latin typeface="Arial" pitchFamily="34" charset="0"/>
                        <a:cs typeface="Arial" pitchFamily="34" charset="0"/>
                      </a:endParaRPr>
                    </a:p>
                  </a:txBody>
                  <a:tcPr/>
                </a:tc>
                <a:tc>
                  <a:txBody>
                    <a:bodyPr/>
                    <a:lstStyle/>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Αλλεργική δερματίτιδα εξ επαφής</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Τραχειοβρογχίτιδα</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Δερματικά έλκη</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Κοκκιωμάτωση του δέρματος</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Πνευμονική κοκκιωμάτωση</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Καρκίνος πνευμόνων</a:t>
                      </a:r>
                      <a:endParaRPr lang="el-GR" sz="1800" dirty="0">
                        <a:latin typeface="Arial" pitchFamily="34" charset="0"/>
                        <a:cs typeface="Arial" pitchFamily="34" charset="0"/>
                      </a:endParaRPr>
                    </a:p>
                  </a:txBody>
                  <a:tcPr/>
                </a:tc>
              </a:tr>
              <a:tr h="149736">
                <a:tc>
                  <a:txBody>
                    <a:bodyPr/>
                    <a:lstStyle/>
                    <a:p>
                      <a:endParaRPr lang="el-GR"/>
                    </a:p>
                  </a:txBody>
                  <a:tcPr/>
                </a:tc>
                <a:tc>
                  <a:txBody>
                    <a:bodyPr/>
                    <a:lstStyle/>
                    <a:p>
                      <a:endParaRPr lang="el-GR"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1196752"/>
          <a:ext cx="9144000" cy="4479368"/>
        </p:xfrm>
        <a:graphic>
          <a:graphicData uri="http://schemas.openxmlformats.org/drawingml/2006/table">
            <a:tbl>
              <a:tblPr firstRow="1" bandRow="1">
                <a:tableStyleId>{8799B23B-EC83-4686-B30A-512413B5E67A}</a:tableStyleId>
              </a:tblPr>
              <a:tblGrid>
                <a:gridCol w="4572000"/>
                <a:gridCol w="4572000"/>
              </a:tblGrid>
              <a:tr h="936102">
                <a:tc>
                  <a:txBody>
                    <a:bodyPr/>
                    <a:lstStyle/>
                    <a:p>
                      <a:r>
                        <a:rPr lang="el-GR" b="0" dirty="0" smtClean="0">
                          <a:latin typeface="Arial" pitchFamily="34" charset="0"/>
                          <a:cs typeface="Arial" pitchFamily="34" charset="0"/>
                        </a:rPr>
                        <a:t>4)</a:t>
                      </a:r>
                      <a:r>
                        <a:rPr kumimoji="0" lang="el-GR" sz="1800" b="0" kern="1200" baseline="0" dirty="0" smtClean="0">
                          <a:solidFill>
                            <a:schemeClr val="tx1"/>
                          </a:solidFill>
                          <a:latin typeface="Arial" pitchFamily="34" charset="0"/>
                          <a:ea typeface="+mn-ea"/>
                          <a:cs typeface="Arial" pitchFamily="34" charset="0"/>
                        </a:rPr>
                        <a:t> Μονοξείδιο του άνθρακα</a:t>
                      </a:r>
                      <a:endParaRPr lang="el-GR"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Δηλητηρίαση</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Εκδήλωση λανθάνουσας</a:t>
                      </a:r>
                      <a:endParaRPr lang="el-GR" b="0" dirty="0">
                        <a:latin typeface="Arial" pitchFamily="34" charset="0"/>
                        <a:cs typeface="Arial" pitchFamily="34" charset="0"/>
                      </a:endParaRPr>
                    </a:p>
                  </a:txBody>
                  <a:tcPr/>
                </a:tc>
              </a:tr>
              <a:tr h="1368152">
                <a:tc>
                  <a:txBody>
                    <a:bodyPr/>
                    <a:lstStyle/>
                    <a:p>
                      <a:r>
                        <a:rPr lang="el-GR" dirty="0" smtClean="0">
                          <a:latin typeface="Arial" pitchFamily="34" charset="0"/>
                          <a:cs typeface="Arial" pitchFamily="34" charset="0"/>
                        </a:rPr>
                        <a:t>5)</a:t>
                      </a:r>
                      <a:r>
                        <a:rPr kumimoji="0" lang="el-GR" sz="1800" kern="1200" baseline="0" dirty="0" smtClean="0">
                          <a:solidFill>
                            <a:schemeClr val="tx1"/>
                          </a:solidFill>
                          <a:latin typeface="Arial" pitchFamily="34" charset="0"/>
                          <a:ea typeface="+mn-ea"/>
                          <a:cs typeface="Arial" pitchFamily="34" charset="0"/>
                        </a:rPr>
                        <a:t> Φωσγένιο</a:t>
                      </a:r>
                      <a:endParaRPr lang="el-GR" dirty="0">
                        <a:latin typeface="Arial" pitchFamily="34" charset="0"/>
                        <a:cs typeface="Arial" pitchFamily="34" charset="0"/>
                      </a:endParaRPr>
                    </a:p>
                  </a:txBody>
                  <a:tcPr/>
                </a:tc>
                <a:tc>
                  <a:txBody>
                    <a:bodyPr/>
                    <a:lstStyle/>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Ερεθιστική δερματίτιδα, έγκαυμα</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Επιπεφυκίτιδα</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Τραχειοβρογχίτιδα</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Πνευμονικό οίδημα</a:t>
                      </a:r>
                      <a:endParaRPr lang="el-GR" dirty="0">
                        <a:latin typeface="Arial" pitchFamily="34" charset="0"/>
                        <a:cs typeface="Arial" pitchFamily="34" charset="0"/>
                      </a:endParaRPr>
                    </a:p>
                  </a:txBody>
                  <a:tcPr/>
                </a:tc>
              </a:tr>
              <a:tr h="2175114">
                <a:tc>
                  <a:txBody>
                    <a:bodyPr/>
                    <a:lstStyle/>
                    <a:p>
                      <a:r>
                        <a:rPr lang="el-GR" dirty="0" smtClean="0">
                          <a:latin typeface="Arial" pitchFamily="34" charset="0"/>
                          <a:cs typeface="Arial" pitchFamily="34" charset="0"/>
                        </a:rPr>
                        <a:t>6)</a:t>
                      </a:r>
                      <a:r>
                        <a:rPr kumimoji="0" lang="el-GR" sz="1800" kern="1200" baseline="0" dirty="0" smtClean="0">
                          <a:solidFill>
                            <a:schemeClr val="tx1"/>
                          </a:solidFill>
                          <a:latin typeface="Arial" pitchFamily="34" charset="0"/>
                          <a:ea typeface="+mn-ea"/>
                          <a:cs typeface="Arial" pitchFamily="34" charset="0"/>
                        </a:rPr>
                        <a:t> Υδροκυανικό οξύ</a:t>
                      </a:r>
                      <a:endParaRPr lang="el-GR" dirty="0">
                        <a:latin typeface="Arial" pitchFamily="34" charset="0"/>
                        <a:cs typeface="Arial" pitchFamily="34" charset="0"/>
                      </a:endParaRPr>
                    </a:p>
                  </a:txBody>
                  <a:tcPr/>
                </a:tc>
                <a:tc>
                  <a:txBody>
                    <a:bodyPr/>
                    <a:lstStyle/>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Ερεθιστική ρινίτιδα</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Ερεθιστική επιπεφυκίτιδα</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Τραχειοβρογχίτιδα</a:t>
                      </a:r>
                    </a:p>
                    <a:p>
                      <a:pPr>
                        <a:buFont typeface="Arial" pitchFamily="34" charset="0"/>
                        <a:buChar char="•"/>
                      </a:pPr>
                      <a:r>
                        <a:rPr kumimoji="0" lang="el-GR" sz="1800" kern="1200" baseline="0" dirty="0" smtClean="0">
                          <a:solidFill>
                            <a:schemeClr val="tx1"/>
                          </a:solidFill>
                          <a:latin typeface="Arial" pitchFamily="34" charset="0"/>
                          <a:ea typeface="+mn-ea"/>
                          <a:cs typeface="Arial" pitchFamily="34" charset="0"/>
                        </a:rPr>
                        <a:t>Δηλητηρίαση</a:t>
                      </a:r>
                      <a:endParaRPr lang="el-GR" dirty="0">
                        <a:latin typeface="Arial" pitchFamily="34" charset="0"/>
                        <a:cs typeface="Arial" pitchFamily="34" charset="0"/>
                      </a:endParaRPr>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421136"/>
          <a:ext cx="9144000" cy="6436864"/>
        </p:xfrm>
        <a:graphic>
          <a:graphicData uri="http://schemas.openxmlformats.org/drawingml/2006/table">
            <a:tbl>
              <a:tblPr firstRow="1" bandRow="1">
                <a:tableStyleId>{8799B23B-EC83-4686-B30A-512413B5E67A}</a:tableStyleId>
              </a:tblPr>
              <a:tblGrid>
                <a:gridCol w="4572000"/>
                <a:gridCol w="4572000"/>
              </a:tblGrid>
              <a:tr h="2075432">
                <a:tc>
                  <a:txBody>
                    <a:bodyPr/>
                    <a:lstStyle/>
                    <a:p>
                      <a:r>
                        <a:rPr lang="el-GR" b="0" dirty="0" smtClean="0">
                          <a:latin typeface="Arial" pitchFamily="34" charset="0"/>
                          <a:cs typeface="Arial" pitchFamily="34" charset="0"/>
                        </a:rPr>
                        <a:t>7)</a:t>
                      </a:r>
                      <a:r>
                        <a:rPr kumimoji="0" lang="el-GR" sz="1800" b="0" kern="1200" baseline="0" dirty="0" smtClean="0">
                          <a:solidFill>
                            <a:schemeClr val="tx1"/>
                          </a:solidFill>
                          <a:latin typeface="Arial" pitchFamily="34" charset="0"/>
                          <a:ea typeface="+mn-ea"/>
                          <a:cs typeface="Arial" pitchFamily="34" charset="0"/>
                        </a:rPr>
                        <a:t> </a:t>
                      </a:r>
                      <a:r>
                        <a:rPr kumimoji="0" lang="el-GR" sz="1800" b="0" kern="1200" baseline="0" dirty="0" err="1" smtClean="0">
                          <a:solidFill>
                            <a:schemeClr val="tx1"/>
                          </a:solidFill>
                          <a:latin typeface="Arial" pitchFamily="34" charset="0"/>
                          <a:ea typeface="+mn-ea"/>
                          <a:cs typeface="Arial" pitchFamily="34" charset="0"/>
                        </a:rPr>
                        <a:t>Κυανίδια</a:t>
                      </a:r>
                      <a:r>
                        <a:rPr kumimoji="0" lang="el-GR" sz="1800" b="0" kern="1200" baseline="0" dirty="0" smtClean="0">
                          <a:solidFill>
                            <a:schemeClr val="tx1"/>
                          </a:solidFill>
                          <a:latin typeface="Arial" pitchFamily="34" charset="0"/>
                          <a:ea typeface="+mn-ea"/>
                          <a:cs typeface="Arial" pitchFamily="34" charset="0"/>
                        </a:rPr>
                        <a:t> και ενώσεις</a:t>
                      </a:r>
                      <a:endParaRPr lang="el-GR"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Ερεθιστική ρινίτιδα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Ερεθιστική επιπεφυκίτιδα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Τραχειοβρογχίτιδα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Δηλητηρίαση</a:t>
                      </a:r>
                      <a:endParaRPr lang="el-GR" b="0" dirty="0">
                        <a:latin typeface="Arial" pitchFamily="34" charset="0"/>
                        <a:cs typeface="Arial" pitchFamily="34" charset="0"/>
                      </a:endParaRPr>
                    </a:p>
                  </a:txBody>
                  <a:tcPr/>
                </a:tc>
              </a:tr>
              <a:tr h="2075432">
                <a:tc>
                  <a:txBody>
                    <a:bodyPr/>
                    <a:lstStyle/>
                    <a:p>
                      <a:r>
                        <a:rPr lang="el-GR" b="0" dirty="0" smtClean="0">
                          <a:latin typeface="Arial" pitchFamily="34" charset="0"/>
                          <a:cs typeface="Arial" pitchFamily="34" charset="0"/>
                        </a:rPr>
                        <a:t>8)</a:t>
                      </a:r>
                      <a:r>
                        <a:rPr kumimoji="0" lang="el-GR" sz="1800" b="0" kern="1200" baseline="0" dirty="0" smtClean="0">
                          <a:solidFill>
                            <a:schemeClr val="tx1"/>
                          </a:solidFill>
                          <a:latin typeface="Arial" pitchFamily="34" charset="0"/>
                          <a:ea typeface="+mn-ea"/>
                          <a:cs typeface="Arial" pitchFamily="34" charset="0"/>
                        </a:rPr>
                        <a:t> </a:t>
                      </a:r>
                      <a:r>
                        <a:rPr kumimoji="0" lang="el-GR" sz="1800" b="0" kern="1200" baseline="0" dirty="0" err="1" smtClean="0">
                          <a:solidFill>
                            <a:schemeClr val="tx1"/>
                          </a:solidFill>
                          <a:latin typeface="Arial" pitchFamily="34" charset="0"/>
                          <a:ea typeface="+mn-ea"/>
                          <a:cs typeface="Arial" pitchFamily="34" charset="0"/>
                        </a:rPr>
                        <a:t>Ισοκυανικά</a:t>
                      </a:r>
                      <a:endParaRPr kumimoji="0" lang="el-GR" sz="1800" b="0" kern="1200" baseline="0" dirty="0" smtClean="0">
                        <a:solidFill>
                          <a:schemeClr val="tx1"/>
                        </a:solidFill>
                        <a:latin typeface="Arial" pitchFamily="34" charset="0"/>
                        <a:ea typeface="+mn-ea"/>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Ερεθιστική ρινίτιδα, επιπεφυκίτιδα</a:t>
                      </a:r>
                    </a:p>
                    <a:p>
                      <a:pPr>
                        <a:buFont typeface="Arial" pitchFamily="34" charset="0"/>
                        <a:buNone/>
                      </a:pPr>
                      <a:r>
                        <a:rPr kumimoji="0" lang="el-GR" sz="1800" b="0" kern="1200" baseline="0" dirty="0" smtClean="0">
                          <a:solidFill>
                            <a:schemeClr val="tx1"/>
                          </a:solidFill>
                          <a:latin typeface="Arial" pitchFamily="34" charset="0"/>
                          <a:ea typeface="+mn-ea"/>
                          <a:cs typeface="Arial" pitchFamily="34" charset="0"/>
                        </a:rPr>
                        <a:t>και τραχειοβρογχίτιδα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Αλλεργική δερματίτιδα εξ επαφής</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Αλλεργική ρινίτιδα και επιπεφυκίτιδα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Βρογχικό άσθμα</a:t>
                      </a:r>
                    </a:p>
                    <a:p>
                      <a:pPr>
                        <a:buFont typeface="Arial" pitchFamily="34" charset="0"/>
                        <a:buChar char="•"/>
                      </a:pPr>
                      <a:r>
                        <a:rPr kumimoji="0" lang="el-GR" sz="1800" b="0" kern="1200" baseline="0" dirty="0" err="1" smtClean="0">
                          <a:solidFill>
                            <a:schemeClr val="tx1"/>
                          </a:solidFill>
                          <a:latin typeface="Arial" pitchFamily="34" charset="0"/>
                          <a:ea typeface="+mn-ea"/>
                          <a:cs typeface="Arial" pitchFamily="34" charset="0"/>
                        </a:rPr>
                        <a:t>Πνευμονίτιδα</a:t>
                      </a:r>
                      <a:r>
                        <a:rPr kumimoji="0" lang="el-GR" sz="1800" b="0" kern="1200" baseline="0" dirty="0" smtClean="0">
                          <a:solidFill>
                            <a:schemeClr val="tx1"/>
                          </a:solidFill>
                          <a:latin typeface="Arial" pitchFamily="34" charset="0"/>
                          <a:ea typeface="+mn-ea"/>
                          <a:cs typeface="Arial" pitchFamily="34" charset="0"/>
                        </a:rPr>
                        <a:t> εξ υπερευαισθησίας</a:t>
                      </a:r>
                      <a:endParaRPr lang="el-GR" b="0" dirty="0">
                        <a:latin typeface="Arial" pitchFamily="34" charset="0"/>
                        <a:cs typeface="Arial" pitchFamily="34" charset="0"/>
                      </a:endParaRPr>
                    </a:p>
                  </a:txBody>
                  <a:tcPr/>
                </a:tc>
              </a:tr>
              <a:tr h="2230463">
                <a:tc>
                  <a:txBody>
                    <a:bodyPr/>
                    <a:lstStyle/>
                    <a:p>
                      <a:r>
                        <a:rPr lang="el-GR" b="0" dirty="0" smtClean="0">
                          <a:latin typeface="Arial" pitchFamily="34" charset="0"/>
                          <a:cs typeface="Arial" pitchFamily="34" charset="0"/>
                        </a:rPr>
                        <a:t>9)</a:t>
                      </a:r>
                      <a:r>
                        <a:rPr kumimoji="0" lang="el-GR" sz="1800" b="0" kern="1200" baseline="0" dirty="0" smtClean="0">
                          <a:solidFill>
                            <a:schemeClr val="tx1"/>
                          </a:solidFill>
                          <a:latin typeface="Arial" pitchFamily="34" charset="0"/>
                          <a:ea typeface="+mn-ea"/>
                          <a:cs typeface="Arial" pitchFamily="34" charset="0"/>
                        </a:rPr>
                        <a:t> Κάδμιο ή οι ενώσεις του</a:t>
                      </a:r>
                      <a:endParaRPr lang="el-GR" b="0" dirty="0">
                        <a:latin typeface="Arial" pitchFamily="34" charset="0"/>
                        <a:cs typeface="Arial" pitchFamily="34" charset="0"/>
                      </a:endParaRPr>
                    </a:p>
                  </a:txBody>
                  <a:tcPr/>
                </a:tc>
                <a:tc>
                  <a:txBody>
                    <a:bodyPr/>
                    <a:lstStyle/>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Πυρετός καπνού μετάλλων – χημική </a:t>
                      </a:r>
                      <a:r>
                        <a:rPr kumimoji="0" lang="el-GR" sz="1800" b="0" kern="1200" baseline="0" dirty="0" err="1" smtClean="0">
                          <a:solidFill>
                            <a:schemeClr val="tx1"/>
                          </a:solidFill>
                          <a:latin typeface="Arial" pitchFamily="34" charset="0"/>
                          <a:ea typeface="+mn-ea"/>
                          <a:cs typeface="Arial" pitchFamily="34" charset="0"/>
                        </a:rPr>
                        <a:t>πνευμονίτιδα</a:t>
                      </a:r>
                      <a:endParaRPr kumimoji="0" lang="el-GR" sz="1800" b="0" kern="1200" baseline="0" dirty="0" smtClean="0">
                        <a:solidFill>
                          <a:schemeClr val="tx1"/>
                        </a:solidFill>
                        <a:latin typeface="Arial" pitchFamily="34" charset="0"/>
                        <a:ea typeface="+mn-ea"/>
                        <a:cs typeface="Arial" pitchFamily="34" charset="0"/>
                      </a:endParaRP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Οξεία βρογχοπνευμονία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Νεφροπάθεια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Πνευμονικό εμφύσημα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Οστεομαλακία</a:t>
                      </a:r>
                    </a:p>
                    <a:p>
                      <a:pPr>
                        <a:buFont typeface="Arial" pitchFamily="34" charset="0"/>
                        <a:buChar char="•"/>
                      </a:pPr>
                      <a:r>
                        <a:rPr kumimoji="0" lang="el-GR" sz="1800" b="0" kern="1200" baseline="0" dirty="0" smtClean="0">
                          <a:solidFill>
                            <a:schemeClr val="tx1"/>
                          </a:solidFill>
                          <a:latin typeface="Arial" pitchFamily="34" charset="0"/>
                          <a:ea typeface="+mn-ea"/>
                          <a:cs typeface="Arial" pitchFamily="34" charset="0"/>
                        </a:rPr>
                        <a:t>Καρκίνος πνευμόνων</a:t>
                      </a:r>
                      <a:endParaRPr lang="el-GR" b="0" dirty="0" smtClean="0">
                        <a:latin typeface="Arial" pitchFamily="34" charset="0"/>
                        <a:cs typeface="Arial" pitchFamily="34" charset="0"/>
                      </a:endParaRPr>
                    </a:p>
                    <a:p>
                      <a:endParaRPr lang="el-GR" b="0" dirty="0">
                        <a:latin typeface="Arial" pitchFamily="34" charset="0"/>
                        <a:cs typeface="Arial" pitchFamily="34" charset="0"/>
                      </a:endParaRPr>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404665"/>
          <a:ext cx="9144000" cy="6453335"/>
        </p:xfrm>
        <a:graphic>
          <a:graphicData uri="http://schemas.openxmlformats.org/drawingml/2006/table">
            <a:tbl>
              <a:tblPr firstRow="1" bandRow="1">
                <a:tableStyleId>{8799B23B-EC83-4686-B30A-512413B5E67A}</a:tableStyleId>
              </a:tblPr>
              <a:tblGrid>
                <a:gridCol w="4572000"/>
                <a:gridCol w="4572000"/>
              </a:tblGrid>
              <a:tr h="21336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b="0" dirty="0" smtClean="0">
                          <a:latin typeface="Arial" pitchFamily="34" charset="0"/>
                          <a:cs typeface="Arial" pitchFamily="34" charset="0"/>
                        </a:rPr>
                        <a:t>10)</a:t>
                      </a:r>
                      <a:r>
                        <a:rPr kumimoji="0" lang="el-GR" sz="1600" b="0" kern="1200" baseline="0" dirty="0" smtClean="0">
                          <a:solidFill>
                            <a:schemeClr val="tx1"/>
                          </a:solidFill>
                          <a:latin typeface="Arial" pitchFamily="34" charset="0"/>
                          <a:ea typeface="+mn-ea"/>
                          <a:cs typeface="Arial" pitchFamily="34" charset="0"/>
                        </a:rPr>
                        <a:t> Χρώμιο ή οι ενώσεις του</a:t>
                      </a:r>
                      <a:endParaRPr lang="el-GR" sz="1600" b="0" dirty="0" smtClean="0">
                        <a:latin typeface="Arial" pitchFamily="34" charset="0"/>
                        <a:cs typeface="Arial" pitchFamily="34" charset="0"/>
                      </a:endParaRPr>
                    </a:p>
                    <a:p>
                      <a:endParaRPr lang="el-GR" sz="1600" b="0" dirty="0">
                        <a:latin typeface="Arial" pitchFamily="34" charset="0"/>
                        <a:cs typeface="Arial" pitchFamily="34" charset="0"/>
                      </a:endParaRPr>
                    </a:p>
                  </a:txBody>
                  <a:tcPr/>
                </a:tc>
                <a:tc>
                  <a:txBody>
                    <a:bodyPr/>
                    <a:lstStyle/>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Αλλεργική δερματίτιδα εξ επαφής</a:t>
                      </a:r>
                    </a:p>
                    <a:p>
                      <a:pPr>
                        <a:buFont typeface="Arial" pitchFamily="34" charset="0"/>
                        <a:buChar char="•"/>
                      </a:pPr>
                      <a:r>
                        <a:rPr kumimoji="0" lang="el-GR" sz="1600" b="0" kern="1200" baseline="0" dirty="0" err="1" smtClean="0">
                          <a:solidFill>
                            <a:schemeClr val="tx1"/>
                          </a:solidFill>
                          <a:latin typeface="Arial" pitchFamily="34" charset="0"/>
                          <a:ea typeface="+mn-ea"/>
                          <a:cs typeface="Arial" pitchFamily="34" charset="0"/>
                        </a:rPr>
                        <a:t>Ελκωτική</a:t>
                      </a:r>
                      <a:r>
                        <a:rPr kumimoji="0" lang="el-GR" sz="1600" b="0" kern="1200" baseline="0" dirty="0" smtClean="0">
                          <a:solidFill>
                            <a:schemeClr val="tx1"/>
                          </a:solidFill>
                          <a:latin typeface="Arial" pitchFamily="34" charset="0"/>
                          <a:ea typeface="+mn-ea"/>
                          <a:cs typeface="Arial" pitchFamily="34" charset="0"/>
                        </a:rPr>
                        <a:t> δερματίτιδα</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Έλκη και διάτρηση του ρινικού διαφράγματος</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Βρογχικό άσθμα</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Καρκίνος πνευμόνων</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Καρκίνος ρινικών και </a:t>
                      </a:r>
                      <a:r>
                        <a:rPr kumimoji="0" lang="el-GR" sz="1600" b="0" kern="1200" baseline="0" dirty="0" err="1" smtClean="0">
                          <a:solidFill>
                            <a:schemeClr val="tx1"/>
                          </a:solidFill>
                          <a:latin typeface="Arial" pitchFamily="34" charset="0"/>
                          <a:ea typeface="+mn-ea"/>
                          <a:cs typeface="Arial" pitchFamily="34" charset="0"/>
                        </a:rPr>
                        <a:t>παραρινικών</a:t>
                      </a:r>
                      <a:endParaRPr lang="el-GR" sz="1600" b="0" dirty="0" smtClean="0">
                        <a:latin typeface="Arial" pitchFamily="34" charset="0"/>
                        <a:cs typeface="Arial" pitchFamily="34" charset="0"/>
                      </a:endParaRPr>
                    </a:p>
                    <a:p>
                      <a:pPr>
                        <a:buFont typeface="Arial" pitchFamily="34" charset="0"/>
                        <a:buChar char="•"/>
                      </a:pPr>
                      <a:endParaRPr lang="el-GR" sz="1600" b="0" dirty="0">
                        <a:latin typeface="Arial" pitchFamily="34" charset="0"/>
                        <a:cs typeface="Arial" pitchFamily="34" charset="0"/>
                      </a:endParaRPr>
                    </a:p>
                  </a:txBody>
                  <a:tcPr/>
                </a:tc>
              </a:tr>
              <a:tr h="1877641">
                <a:tc>
                  <a:txBody>
                    <a:bodyPr/>
                    <a:lstStyle/>
                    <a:p>
                      <a:r>
                        <a:rPr lang="el-GR" sz="1600" b="0" dirty="0" smtClean="0">
                          <a:latin typeface="Arial" pitchFamily="34" charset="0"/>
                          <a:cs typeface="Arial" pitchFamily="34" charset="0"/>
                        </a:rPr>
                        <a:t>11)</a:t>
                      </a:r>
                      <a:r>
                        <a:rPr kumimoji="0" lang="el-GR" sz="1600" b="0" kern="1200" baseline="0" dirty="0" smtClean="0">
                          <a:solidFill>
                            <a:schemeClr val="tx1"/>
                          </a:solidFill>
                          <a:latin typeface="Arial" pitchFamily="34" charset="0"/>
                          <a:ea typeface="+mn-ea"/>
                          <a:cs typeface="Arial" pitchFamily="34" charset="0"/>
                        </a:rPr>
                        <a:t> Υδράργυρος ή οι ενώσεις του</a:t>
                      </a:r>
                      <a:endParaRPr lang="el-GR" sz="1600" b="0" dirty="0">
                        <a:latin typeface="Arial" pitchFamily="34" charset="0"/>
                        <a:cs typeface="Arial" pitchFamily="34" charset="0"/>
                      </a:endParaRPr>
                    </a:p>
                  </a:txBody>
                  <a:tcPr/>
                </a:tc>
                <a:tc>
                  <a:txBody>
                    <a:bodyPr/>
                    <a:lstStyle/>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Ερεθιστική δερματίτιδα</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Αλλεργική δερματίτιδα</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Οργανικό </a:t>
                      </a:r>
                      <a:r>
                        <a:rPr kumimoji="0" lang="el-GR" sz="1600" b="0" kern="1200" baseline="0" dirty="0" err="1" smtClean="0">
                          <a:solidFill>
                            <a:schemeClr val="tx1"/>
                          </a:solidFill>
                          <a:latin typeface="Arial" pitchFamily="34" charset="0"/>
                          <a:ea typeface="+mn-ea"/>
                          <a:cs typeface="Arial" pitchFamily="34" charset="0"/>
                        </a:rPr>
                        <a:t>ψυχοσύνδρομο</a:t>
                      </a:r>
                      <a:r>
                        <a:rPr kumimoji="0" lang="el-GR" sz="1600" b="0" kern="1200" baseline="0" dirty="0" smtClean="0">
                          <a:solidFill>
                            <a:schemeClr val="tx1"/>
                          </a:solidFill>
                          <a:latin typeface="Arial" pitchFamily="34" charset="0"/>
                          <a:ea typeface="+mn-ea"/>
                          <a:cs typeface="Arial" pitchFamily="34" charset="0"/>
                        </a:rPr>
                        <a:t> (οξύ, χρόνιο)</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Νεφροπάθεια (οξεία, χρόνια)</a:t>
                      </a:r>
                    </a:p>
                    <a:p>
                      <a:pPr>
                        <a:buFont typeface="Arial" pitchFamily="34" charset="0"/>
                        <a:buChar char="•"/>
                      </a:pPr>
                      <a:r>
                        <a:rPr kumimoji="0" lang="el-GR" sz="1600" b="0" kern="1200" baseline="0" dirty="0" err="1" smtClean="0">
                          <a:solidFill>
                            <a:schemeClr val="tx1"/>
                          </a:solidFill>
                          <a:latin typeface="Arial" pitchFamily="34" charset="0"/>
                          <a:ea typeface="+mn-ea"/>
                          <a:cs typeface="Arial" pitchFamily="34" charset="0"/>
                        </a:rPr>
                        <a:t>Πολυνευροπάθεια</a:t>
                      </a:r>
                      <a:r>
                        <a:rPr kumimoji="0" lang="el-GR" sz="1600" b="0" kern="1200" baseline="0" dirty="0" smtClean="0">
                          <a:solidFill>
                            <a:schemeClr val="tx1"/>
                          </a:solidFill>
                          <a:latin typeface="Arial" pitchFamily="34" charset="0"/>
                          <a:ea typeface="+mn-ea"/>
                          <a:cs typeface="Arial" pitchFamily="34" charset="0"/>
                        </a:rPr>
                        <a:t> (οξεία, χρόνια)</a:t>
                      </a:r>
                    </a:p>
                    <a:p>
                      <a:pPr>
                        <a:buFont typeface="Arial" pitchFamily="34" charset="0"/>
                        <a:buChar char="•"/>
                      </a:pPr>
                      <a:r>
                        <a:rPr kumimoji="0" lang="el-GR" sz="1600" b="0" kern="1200" baseline="0" dirty="0" smtClean="0">
                          <a:solidFill>
                            <a:schemeClr val="tx1"/>
                          </a:solidFill>
                          <a:latin typeface="Arial" pitchFamily="34" charset="0"/>
                          <a:ea typeface="+mn-ea"/>
                          <a:cs typeface="Arial" pitchFamily="34" charset="0"/>
                        </a:rPr>
                        <a:t>Ουλίτιδα – στοματίτιδα</a:t>
                      </a:r>
                      <a:endParaRPr lang="el-GR" sz="1600" b="0" dirty="0" smtClean="0">
                        <a:latin typeface="Arial" pitchFamily="34" charset="0"/>
                        <a:cs typeface="Arial" pitchFamily="34" charset="0"/>
                      </a:endParaRPr>
                    </a:p>
                    <a:p>
                      <a:endParaRPr lang="el-GR" sz="1600" b="0" dirty="0">
                        <a:latin typeface="Arial" pitchFamily="34" charset="0"/>
                        <a:cs typeface="Arial" pitchFamily="34" charset="0"/>
                      </a:endParaRPr>
                    </a:p>
                  </a:txBody>
                  <a:tcPr/>
                </a:tc>
              </a:tr>
              <a:tr h="1332496">
                <a:tc>
                  <a:txBody>
                    <a:bodyPr/>
                    <a:lstStyle/>
                    <a:p>
                      <a:r>
                        <a:rPr lang="el-GR" sz="1600" b="0" dirty="0" smtClean="0">
                          <a:latin typeface="Arial" pitchFamily="34" charset="0"/>
                          <a:cs typeface="Arial" pitchFamily="34" charset="0"/>
                        </a:rPr>
                        <a:t>12)</a:t>
                      </a:r>
                      <a:r>
                        <a:rPr kumimoji="0" lang="el-GR" sz="1600" b="0" kern="1200" baseline="0" dirty="0" smtClean="0">
                          <a:solidFill>
                            <a:schemeClr val="tx1"/>
                          </a:solidFill>
                          <a:latin typeface="Arial" pitchFamily="34" charset="0"/>
                          <a:ea typeface="+mn-ea"/>
                          <a:cs typeface="Arial" pitchFamily="34" charset="0"/>
                        </a:rPr>
                        <a:t> Μαγγάνιο ή οι ενώσεις του</a:t>
                      </a:r>
                      <a:endParaRPr lang="el-GR" sz="1600" b="0" dirty="0">
                        <a:latin typeface="Arial" pitchFamily="34" charset="0"/>
                        <a:cs typeface="Arial" pitchFamily="34" charset="0"/>
                      </a:endParaRPr>
                    </a:p>
                  </a:txBody>
                  <a:tcPr/>
                </a:tc>
                <a:tc>
                  <a:txBody>
                    <a:bodyPr/>
                    <a:lstStyle/>
                    <a:p>
                      <a:pPr>
                        <a:buFont typeface="Arial" pitchFamily="34" charset="0"/>
                        <a:buChar char="•"/>
                      </a:pPr>
                      <a:r>
                        <a:rPr kumimoji="0" lang="el-GR" sz="1600" b="0" kern="1200" dirty="0" smtClean="0">
                          <a:solidFill>
                            <a:schemeClr val="tx1"/>
                          </a:solidFill>
                          <a:latin typeface="Arial" pitchFamily="34" charset="0"/>
                          <a:ea typeface="+mn-ea"/>
                          <a:cs typeface="Arial" pitchFamily="34" charset="0"/>
                        </a:rPr>
                        <a:t>Οξεία βρογχοπνευμονία</a:t>
                      </a:r>
                    </a:p>
                    <a:p>
                      <a:pPr>
                        <a:buFont typeface="Arial" pitchFamily="34" charset="0"/>
                        <a:buChar char="•"/>
                      </a:pPr>
                      <a:r>
                        <a:rPr kumimoji="0" lang="el-GR" sz="1600" b="0" kern="1200" dirty="0" err="1" smtClean="0">
                          <a:solidFill>
                            <a:schemeClr val="tx1"/>
                          </a:solidFill>
                          <a:latin typeface="Arial" pitchFamily="34" charset="0"/>
                          <a:ea typeface="+mn-ea"/>
                          <a:cs typeface="Arial" pitchFamily="34" charset="0"/>
                        </a:rPr>
                        <a:t>Εξωπυραμιδικό</a:t>
                      </a:r>
                      <a:r>
                        <a:rPr kumimoji="0" lang="el-GR" sz="1600" b="0" kern="1200" dirty="0" smtClean="0">
                          <a:solidFill>
                            <a:schemeClr val="tx1"/>
                          </a:solidFill>
                          <a:latin typeface="Arial" pitchFamily="34" charset="0"/>
                          <a:ea typeface="+mn-ea"/>
                          <a:cs typeface="Arial" pitchFamily="34" charset="0"/>
                        </a:rPr>
                        <a:t> σύνδρομο (οξεία έκθεση)</a:t>
                      </a:r>
                      <a:endParaRPr lang="el-GR" sz="1600" b="0" dirty="0" smtClean="0">
                        <a:latin typeface="Arial" pitchFamily="34" charset="0"/>
                        <a:cs typeface="Arial" pitchFamily="34" charset="0"/>
                      </a:endParaRPr>
                    </a:p>
                    <a:p>
                      <a:endParaRPr lang="el-GR" sz="1600" b="0" dirty="0">
                        <a:latin typeface="Arial" pitchFamily="34" charset="0"/>
                        <a:cs typeface="Arial" pitchFamily="34" charset="0"/>
                      </a:endParaRPr>
                    </a:p>
                  </a:txBody>
                  <a:tcPr/>
                </a:tc>
              </a:tr>
              <a:tr h="1109515">
                <a:tc>
                  <a:txBody>
                    <a:bodyPr/>
                    <a:lstStyle/>
                    <a:p>
                      <a:r>
                        <a:rPr lang="el-GR" sz="1600" dirty="0" smtClean="0">
                          <a:latin typeface="Arial" pitchFamily="34" charset="0"/>
                          <a:cs typeface="Arial" pitchFamily="34" charset="0"/>
                        </a:rPr>
                        <a:t>13)</a:t>
                      </a:r>
                      <a:r>
                        <a:rPr kumimoji="0" lang="el-GR" sz="1600" kern="1200" baseline="0" dirty="0" smtClean="0">
                          <a:solidFill>
                            <a:schemeClr val="tx1"/>
                          </a:solidFill>
                          <a:latin typeface="Arial" pitchFamily="34" charset="0"/>
                          <a:ea typeface="+mn-ea"/>
                          <a:cs typeface="Arial" pitchFamily="34" charset="0"/>
                        </a:rPr>
                        <a:t> Νιτρικό οξύ</a:t>
                      </a:r>
                      <a:endParaRPr lang="el-GR" sz="1600" dirty="0">
                        <a:latin typeface="Arial" pitchFamily="34" charset="0"/>
                        <a:cs typeface="Arial" pitchFamily="34" charset="0"/>
                      </a:endParaRPr>
                    </a:p>
                  </a:txBody>
                  <a:tcPr/>
                </a:tc>
                <a:tc>
                  <a:txBody>
                    <a:bodyPr/>
                    <a:lstStyle/>
                    <a:p>
                      <a:pPr>
                        <a:buFont typeface="Arial" pitchFamily="34" charset="0"/>
                        <a:buChar char="•"/>
                      </a:pPr>
                      <a:r>
                        <a:rPr kumimoji="0" lang="el-GR" sz="1600" kern="1200" baseline="0" dirty="0" smtClean="0">
                          <a:solidFill>
                            <a:schemeClr val="tx1"/>
                          </a:solidFill>
                          <a:latin typeface="Arial" pitchFamily="34" charset="0"/>
                          <a:ea typeface="+mn-ea"/>
                          <a:cs typeface="Arial" pitchFamily="34" charset="0"/>
                        </a:rPr>
                        <a:t>Ερεθιστική ή διαβρωτική επιπεφυκίτιδα και </a:t>
                      </a:r>
                      <a:r>
                        <a:rPr kumimoji="0" lang="el-GR" sz="1600" kern="1200" baseline="0" dirty="0" err="1" smtClean="0">
                          <a:solidFill>
                            <a:schemeClr val="tx1"/>
                          </a:solidFill>
                          <a:latin typeface="Arial" pitchFamily="34" charset="0"/>
                          <a:ea typeface="+mn-ea"/>
                          <a:cs typeface="Arial" pitchFamily="34" charset="0"/>
                        </a:rPr>
                        <a:t>τραχειο−βρογχίτιδα</a:t>
                      </a:r>
                      <a:endParaRPr kumimoji="0" lang="el-GR" sz="1600" kern="1200" baseline="0" dirty="0" smtClean="0">
                        <a:solidFill>
                          <a:schemeClr val="tx1"/>
                        </a:solidFill>
                        <a:latin typeface="Arial" pitchFamily="34" charset="0"/>
                        <a:ea typeface="+mn-ea"/>
                        <a:cs typeface="Arial" pitchFamily="34" charset="0"/>
                      </a:endParaRPr>
                    </a:p>
                    <a:p>
                      <a:pPr>
                        <a:buFont typeface="Arial" pitchFamily="34" charset="0"/>
                        <a:buChar char="•"/>
                      </a:pPr>
                      <a:r>
                        <a:rPr kumimoji="0" lang="el-GR" sz="1600" kern="1200" baseline="0" dirty="0" smtClean="0">
                          <a:solidFill>
                            <a:schemeClr val="tx1"/>
                          </a:solidFill>
                          <a:latin typeface="Arial" pitchFamily="34" charset="0"/>
                          <a:ea typeface="+mn-ea"/>
                          <a:cs typeface="Arial" pitchFamily="34" charset="0"/>
                        </a:rPr>
                        <a:t>Πνευμονικό οίδημα (ατμοί)</a:t>
                      </a:r>
                      <a:endParaRPr lang="el-GR" sz="1600" dirty="0">
                        <a:latin typeface="Arial" pitchFamily="34" charset="0"/>
                        <a:cs typeface="Arial" pitchFamily="34" charset="0"/>
                      </a:endParaRPr>
                    </a:p>
                  </a:txBody>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205</TotalTime>
  <Words>1243</Words>
  <Application>Microsoft Office PowerPoint</Application>
  <PresentationFormat>Προβολή στην οθόνη (4:3)</PresentationFormat>
  <Paragraphs>321</Paragraphs>
  <Slides>23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Αστικό</vt:lpstr>
      <vt:lpstr>Επαγγελματικές ασθένειες από χημικές ουσίες</vt:lpstr>
      <vt:lpstr>Επαγγελματικά Νοσήματα</vt:lpstr>
      <vt:lpstr>Η Έννοια της Επαγγελματικής Ασθένειας  </vt:lpstr>
      <vt:lpstr>Ο εθνικός κατάλογος επαγγελματικών ασθενειών</vt:lpstr>
      <vt:lpstr>Εθνικός Κατάλογος Επαγγελματικών Ασθενειών </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Επαγγελματικές ασθένειες από χημικές ουσίες</dc:title>
  <dc:creator>User</dc:creator>
  <cp:lastModifiedBy>User</cp:lastModifiedBy>
  <cp:revision>33</cp:revision>
  <dcterms:created xsi:type="dcterms:W3CDTF">2019-12-01T17:40:46Z</dcterms:created>
  <dcterms:modified xsi:type="dcterms:W3CDTF">2019-12-10T08:53:09Z</dcterms:modified>
</cp:coreProperties>
</file>