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57" r:id="rId2"/>
    <p:sldId id="358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361" r:id="rId78"/>
    <p:sldId id="363" r:id="rId79"/>
    <p:sldId id="356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4" autoAdjust="0"/>
    <p:restoredTop sz="90929"/>
  </p:normalViewPr>
  <p:slideViewPr>
    <p:cSldViewPr>
      <p:cViewPr>
        <p:scale>
          <a:sx n="60" d="100"/>
          <a:sy n="60" d="100"/>
        </p:scale>
        <p:origin x="-187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Φύλλο1!$A$1:$A$19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150</c:v>
                </c:pt>
                <c:pt idx="14">
                  <c:v>200</c:v>
                </c:pt>
                <c:pt idx="15">
                  <c:v>250</c:v>
                </c:pt>
                <c:pt idx="16">
                  <c:v>300</c:v>
                </c:pt>
                <c:pt idx="17">
                  <c:v>350</c:v>
                </c:pt>
                <c:pt idx="18">
                  <c:v>374.1</c:v>
                </c:pt>
              </c:numCache>
            </c:numRef>
          </c:xVal>
          <c:yVal>
            <c:numRef>
              <c:f>Φύλλο1!$B$1:$B$19</c:f>
              <c:numCache>
                <c:formatCode>General</c:formatCode>
                <c:ptCount val="19"/>
                <c:pt idx="0">
                  <c:v>75.599999999999994</c:v>
                </c:pt>
                <c:pt idx="1">
                  <c:v>74.900000000000006</c:v>
                </c:pt>
                <c:pt idx="2">
                  <c:v>74.2</c:v>
                </c:pt>
                <c:pt idx="3">
                  <c:v>72.8</c:v>
                </c:pt>
                <c:pt idx="4">
                  <c:v>71.97</c:v>
                </c:pt>
                <c:pt idx="5">
                  <c:v>71.179999999999978</c:v>
                </c:pt>
                <c:pt idx="6">
                  <c:v>69.56</c:v>
                </c:pt>
                <c:pt idx="7">
                  <c:v>67.910000000000025</c:v>
                </c:pt>
                <c:pt idx="8">
                  <c:v>66.179999999999978</c:v>
                </c:pt>
                <c:pt idx="9">
                  <c:v>64.400000000000006</c:v>
                </c:pt>
                <c:pt idx="10">
                  <c:v>62.6</c:v>
                </c:pt>
                <c:pt idx="11">
                  <c:v>60.8</c:v>
                </c:pt>
                <c:pt idx="12">
                  <c:v>58.9</c:v>
                </c:pt>
                <c:pt idx="13">
                  <c:v>48.2</c:v>
                </c:pt>
                <c:pt idx="14">
                  <c:v>37.6</c:v>
                </c:pt>
                <c:pt idx="15">
                  <c:v>26.4</c:v>
                </c:pt>
                <c:pt idx="16">
                  <c:v>14.7</c:v>
                </c:pt>
                <c:pt idx="17">
                  <c:v>3.7</c:v>
                </c:pt>
                <c:pt idx="1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405376"/>
        <c:axId val="116407296"/>
      </c:scatterChart>
      <c:valAx>
        <c:axId val="11640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l-GR" sz="1400" dirty="0"/>
                  <a:t>Θερμοκρασία / </a:t>
                </a:r>
                <a:r>
                  <a:rPr lang="el-GR" sz="1400" dirty="0" smtClean="0">
                    <a:sym typeface="Symbol"/>
                  </a:rPr>
                  <a:t></a:t>
                </a:r>
                <a:r>
                  <a:rPr lang="en-US" sz="1400" dirty="0" smtClean="0"/>
                  <a:t>C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407296"/>
        <c:crosses val="autoZero"/>
        <c:crossBetween val="midCat"/>
      </c:valAx>
      <c:valAx>
        <c:axId val="1164072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l-GR" sz="1400" dirty="0"/>
                  <a:t>Επιφανειακή τάση / (</a:t>
                </a:r>
                <a:r>
                  <a:rPr lang="en-US" sz="1400" dirty="0"/>
                  <a:t>dyne.cm</a:t>
                </a:r>
                <a:r>
                  <a:rPr lang="en-US" sz="1400" baseline="30000" dirty="0"/>
                  <a:t>-1</a:t>
                </a:r>
                <a:r>
                  <a:rPr lang="en-US" sz="14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64053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DFB051-D0D7-4B74-8421-39BF0EAE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7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055F-FB6F-49B1-B130-EF330DF0F6AD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E864-E60D-46F5-B2DF-016E4BC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ABD2-DDF2-473D-958B-A2A43E4D7A08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1C5AE-E74E-45ED-9F51-AEBD5AB5F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59DEA-6999-416D-A0D8-3380075B986A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A1263-674E-4C35-A592-65D6FB2C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97227-0AB7-4157-AEB2-37211096694B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E6FA-AE31-4A83-B57B-20F5944A1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4987-378E-400A-BDCB-45FA1C5EA367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1AAF7-BF3C-447A-964B-B94C154A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1635-E7F4-4119-8AC1-40CBB25A4C34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0AFE-5D7B-48F1-9B27-099B18910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7FC7D-9E97-4DE9-B098-D92BE1242123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E502-40DE-4604-8E75-2AE0B11CE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2ED88-A3D7-44CE-A21A-8C3526E50902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61574-C9FF-42A2-801E-93905C866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B96B-8B61-4D49-958E-8EF31C39D2C4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FB92-714C-4783-AD52-C3923516F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Τίτλος, Κείμενο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γραφήματος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9EA4-12D5-4A85-968A-4F9134F04F9D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7F937-8BE6-4EBD-B884-EFC0B0F08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D37E-8414-4C3E-9D52-B0CF54CF1E1D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FA39C-F626-4184-9FF2-76D159B8C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7F96-71B3-41BE-89CA-EA0DA8678D8B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0932-AF30-4B07-9B05-D6F79ED7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7555C-F7BB-484C-9E45-77E1AB33D66C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BC00B-E162-4FE2-BC85-D35B3E3E0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9D3CB-358C-45F5-B51C-14B1B7584D61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F9438-F672-4342-A04C-ED7DC8C45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C8A54-91D0-4728-B569-7515757505BA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E28DB-BFE0-45A5-B5A5-9B40E1B63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B3C22-DB8C-4B1E-8ED2-317615CE1264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A436-E7B7-4670-8B46-A85AC91E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71068-AF8D-4604-AEB2-5182DCD9CA91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D26EB-1CDB-408D-8786-B5FA12DBB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581E-336D-4EB7-A683-B067CDB3E967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6FD6C-7ACB-4BDA-B40E-C18EFAA83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676F2DE1-75DF-4694-90DB-EF8230D45551}" type="datetime1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Φυσικοφαρμακευτική : Κεφάλαιο 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CB401C-278C-4049-A596-E5F3EF104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8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1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5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9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1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6.png"/><Relationship Id="rId4" Type="http://schemas.openxmlformats.org/officeDocument/2006/relationships/image" Target="../media/image65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eclass.upatras.gr/courses/PHA1615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Φυσικοφαρμακευτική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Κεφάλαιο </a:t>
            </a:r>
            <a:r>
              <a:rPr lang="en-US" sz="2800" b="1" dirty="0"/>
              <a:t>3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: </a:t>
            </a:r>
            <a:r>
              <a:rPr lang="el-GR" sz="2800" dirty="0"/>
              <a:t>ΔΙΕΠΙΦΑΝΕΙΑΚΑ ΦΑΙΝΟΜΕΝΑ</a:t>
            </a:r>
            <a:endParaRPr lang="en-US" sz="2800" dirty="0" smtClean="0"/>
          </a:p>
          <a:p>
            <a:r>
              <a:rPr lang="el-GR" sz="2800" dirty="0" smtClean="0"/>
              <a:t>Κλεπετσάνης Παύλος, Επίκουρος Καθηγητής</a:t>
            </a:r>
          </a:p>
          <a:p>
            <a:r>
              <a:rPr lang="el-GR" sz="2800" dirty="0" smtClean="0"/>
              <a:t>Τμήμα Φαρμακευτικής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3" y="5681912"/>
            <a:ext cx="2416384" cy="8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762000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Επιφανειακή Ελεύθερη Ενέργεια</a:t>
            </a:r>
            <a:endParaRPr lang="en-US" sz="2400" b="1" dirty="0" smtClean="0">
              <a:cs typeface="Times New Roman" pitchFamily="18" charset="0"/>
            </a:endParaRPr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01000" cy="533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Υπολογισμός έργου για την αύξηση του εμβαδού της επιφανείας:</a:t>
            </a:r>
            <a:endParaRPr lang="en-US" sz="2000" dirty="0" smtClean="0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4062413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3276600" y="1981200"/>
          <a:ext cx="15240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r:id="rId3" imgW="622030" imgH="203112" progId="Equation.3">
                  <p:embed/>
                </p:oleObj>
              </mc:Choice>
              <mc:Fallback>
                <p:oleObj r:id="rId3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81200"/>
                        <a:ext cx="1524000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33400" y="2590800"/>
            <a:ext cx="419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το έργο για μετατόπιση </a:t>
            </a:r>
            <a:r>
              <a:rPr lang="en-US" sz="2000">
                <a:cs typeface="Times New Roman" pitchFamily="18" charset="0"/>
              </a:rPr>
              <a:t>ds</a:t>
            </a:r>
            <a:r>
              <a:rPr lang="el-GR" sz="2000">
                <a:cs typeface="Times New Roman" pitchFamily="18" charset="0"/>
              </a:rPr>
              <a:t> ισούται με :</a:t>
            </a:r>
            <a:endParaRPr lang="el-GR" sz="2000"/>
          </a:p>
          <a:p>
            <a:pPr marL="342900" indent="-342900" algn="just">
              <a:spcBef>
                <a:spcPct val="20000"/>
              </a:spcBef>
            </a:pPr>
            <a:r>
              <a:rPr lang="el-GR" sz="2000"/>
              <a:t>και</a:t>
            </a:r>
          </a:p>
        </p:txBody>
      </p:sp>
      <p:sp>
        <p:nvSpPr>
          <p:cNvPr id="2060" name="Rectangle 8"/>
          <p:cNvSpPr>
            <a:spLocks noChangeArrowheads="1"/>
          </p:cNvSpPr>
          <p:nvPr/>
        </p:nvSpPr>
        <p:spPr bwMode="auto">
          <a:xfrm>
            <a:off x="457200" y="3733800"/>
            <a:ext cx="807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Επιφανειακή τάση: εντατικός παράγοντας, μεταβολή της ελεύθερης επιφανειακής ενέργειας ανά μονάδα αύξησης εμβαδού</a:t>
            </a: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Μεταβολή εμβαδού: χωρητικός παράγοντας (</a:t>
            </a:r>
            <a:r>
              <a:rPr lang="el-GR" sz="2000" dirty="0" err="1">
                <a:cs typeface="Times New Roman" pitchFamily="18" charset="0"/>
              </a:rPr>
              <a:t>εκτατική</a:t>
            </a:r>
            <a:r>
              <a:rPr lang="el-GR" sz="2000" dirty="0">
                <a:cs typeface="Times New Roman" pitchFamily="18" charset="0"/>
              </a:rPr>
              <a:t> μεταβολή)</a:t>
            </a: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Σε σταθερή θερμοκρασία και πίεση: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2061" name="Rectangle 10"/>
          <p:cNvSpPr>
            <a:spLocks noChangeArrowheads="1"/>
          </p:cNvSpPr>
          <p:nvPr/>
        </p:nvSpPr>
        <p:spPr bwMode="auto">
          <a:xfrm>
            <a:off x="2947988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51" name="Object 1"/>
          <p:cNvGraphicFramePr>
            <a:graphicFrameLocks noChangeAspect="1"/>
          </p:cNvGraphicFramePr>
          <p:nvPr/>
        </p:nvGraphicFramePr>
        <p:xfrm>
          <a:off x="4648200" y="2590800"/>
          <a:ext cx="38862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r:id="rId5" imgW="1993900" imgH="203200" progId="Equation.3">
                  <p:embed/>
                </p:oleObj>
              </mc:Choice>
              <mc:Fallback>
                <p:oleObj r:id="rId5" imgW="199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90800"/>
                        <a:ext cx="3886200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2"/>
          <p:cNvSpPr>
            <a:spLocks noChangeArrowheads="1"/>
          </p:cNvSpPr>
          <p:nvPr/>
        </p:nvSpPr>
        <p:spPr bwMode="auto">
          <a:xfrm>
            <a:off x="3986213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52" name="Object 2"/>
          <p:cNvGraphicFramePr>
            <a:graphicFrameLocks noChangeAspect="1"/>
          </p:cNvGraphicFramePr>
          <p:nvPr/>
        </p:nvGraphicFramePr>
        <p:xfrm>
          <a:off x="3657600" y="3200400"/>
          <a:ext cx="17526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r:id="rId7" imgW="736600" imgH="203200" progId="Equation.3">
                  <p:embed/>
                </p:oleObj>
              </mc:Choice>
              <mc:Fallback>
                <p:oleObj r:id="rId7" imgW="736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00400"/>
                        <a:ext cx="175260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396240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2053" name="Object 3"/>
          <p:cNvGraphicFramePr>
            <a:graphicFrameLocks noChangeAspect="1"/>
          </p:cNvGraphicFramePr>
          <p:nvPr/>
        </p:nvGraphicFramePr>
        <p:xfrm>
          <a:off x="4876800" y="4876800"/>
          <a:ext cx="19050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r:id="rId9" imgW="762000" imgH="457200" progId="Equation.3">
                  <p:embed/>
                </p:oleObj>
              </mc:Choice>
              <mc:Fallback>
                <p:oleObj r:id="rId9" imgW="762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76800"/>
                        <a:ext cx="1905000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0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772400" cy="609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l-GR" sz="2400" dirty="0" smtClean="0">
                <a:cs typeface="Times New Roman" pitchFamily="18" charset="0"/>
              </a:rPr>
              <a:t>Υπολογισμός ενθαλπίας και εντροπίας της επιφάνειας:</a:t>
            </a:r>
            <a:endParaRPr lang="en-US" sz="2400" dirty="0" smtClean="0"/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3709988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074" name="Object 1024"/>
          <p:cNvGraphicFramePr>
            <a:graphicFrameLocks noChangeAspect="1"/>
          </p:cNvGraphicFramePr>
          <p:nvPr/>
        </p:nvGraphicFramePr>
        <p:xfrm>
          <a:off x="2971800" y="1219200"/>
          <a:ext cx="2590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r:id="rId3" imgW="1168400" imgH="228600" progId="Equation.3">
                  <p:embed/>
                </p:oleObj>
              </mc:Choice>
              <mc:Fallback>
                <p:oleObj r:id="rId3" imgW="116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19200"/>
                        <a:ext cx="25908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25"/>
          <p:cNvGraphicFramePr>
            <a:graphicFrameLocks noChangeAspect="1"/>
          </p:cNvGraphicFramePr>
          <p:nvPr/>
        </p:nvGraphicFramePr>
        <p:xfrm>
          <a:off x="2819400" y="1905000"/>
          <a:ext cx="27432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r:id="rId5" imgW="1397000" imgH="508000" progId="Equation.3">
                  <p:embed/>
                </p:oleObj>
              </mc:Choice>
              <mc:Fallback>
                <p:oleObj r:id="rId5" imgW="13970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5000"/>
                        <a:ext cx="27432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605213" y="3052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3076" name="Object 1026"/>
          <p:cNvGraphicFramePr>
            <a:graphicFrameLocks noChangeAspect="1"/>
          </p:cNvGraphicFramePr>
          <p:nvPr/>
        </p:nvGraphicFramePr>
        <p:xfrm>
          <a:off x="2971800" y="3200400"/>
          <a:ext cx="2438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r:id="rId7" imgW="1181100" imgH="457200" progId="Equation.3">
                  <p:embed/>
                </p:oleObj>
              </mc:Choice>
              <mc:Fallback>
                <p:oleObj r:id="rId7" imgW="1181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00400"/>
                        <a:ext cx="24384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3400" y="4495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/>
              <a:t>Υ</a:t>
            </a:r>
            <a:r>
              <a:rPr lang="el-GR" sz="2000" dirty="0">
                <a:cs typeface="Times New Roman" pitchFamily="18" charset="0"/>
              </a:rPr>
              <a:t>πολογισμός της </a:t>
            </a:r>
            <a:r>
              <a:rPr lang="el-GR" sz="2000" dirty="0" smtClean="0">
                <a:cs typeface="Times New Roman" pitchFamily="18" charset="0"/>
              </a:rPr>
              <a:t>εντροπίας, </a:t>
            </a:r>
            <a:r>
              <a:rPr lang="en-US" sz="2000" dirty="0" smtClean="0">
                <a:cs typeface="Times New Roman" pitchFamily="18" charset="0"/>
              </a:rPr>
              <a:t>S,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από την κλίση της γραφικής παράστασης </a:t>
            </a:r>
            <a:endParaRPr lang="el-GR" sz="2000" dirty="0"/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(γ έναντι Τ) και της </a:t>
            </a:r>
            <a:r>
              <a:rPr lang="el-GR" sz="2000" dirty="0" smtClean="0">
                <a:cs typeface="Times New Roman" pitchFamily="18" charset="0"/>
              </a:rPr>
              <a:t>ενθαλπίας</a:t>
            </a:r>
            <a:r>
              <a:rPr lang="en-US" sz="2000" dirty="0" smtClean="0">
                <a:cs typeface="Times New Roman" pitchFamily="18" charset="0"/>
              </a:rPr>
              <a:t>, H,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από την τεταγμένη επί την αρχή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675928"/>
          </a:xfrm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Εξίσωση </a:t>
            </a:r>
            <a:r>
              <a:rPr lang="en-US" sz="2400" b="1" dirty="0" smtClean="0">
                <a:cs typeface="Times New Roman" pitchFamily="18" charset="0"/>
              </a:rPr>
              <a:t>Young</a:t>
            </a:r>
            <a:r>
              <a:rPr lang="el-GR" sz="2400" b="1" dirty="0" smtClean="0">
                <a:cs typeface="Times New Roman" pitchFamily="18" charset="0"/>
              </a:rPr>
              <a:t> – </a:t>
            </a:r>
            <a:r>
              <a:rPr lang="en-US" sz="2400" b="1" dirty="0" smtClean="0">
                <a:cs typeface="Times New Roman" pitchFamily="18" charset="0"/>
              </a:rPr>
              <a:t>Laplace</a:t>
            </a:r>
            <a:r>
              <a:rPr lang="en-US" sz="2400" b="1" dirty="0" smtClean="0"/>
              <a:t> </a:t>
            </a:r>
            <a:r>
              <a:rPr lang="el-GR" sz="2400" b="1" dirty="0" smtClean="0"/>
              <a:t>(1)</a:t>
            </a:r>
            <a:endParaRPr lang="en-US" sz="2400" b="1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7776864" cy="2502024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Σε καμπύλη επιφάνεια υγρού (κοίλη ή κυρτή) υπάρχει διαφορά πιέσεων (η εσωτερική πίεση είναι μεγαλύτερη της εξωτερικής)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Ολική ελεύθερη ενέργεια για μία φυσαλίδα: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	</a:t>
            </a:r>
            <a:r>
              <a:rPr lang="el-GR" sz="2000" dirty="0" smtClean="0"/>
              <a:t>                              </a:t>
            </a:r>
            <a:r>
              <a:rPr lang="en-US" sz="2400" dirty="0" smtClean="0">
                <a:cs typeface="Times New Roman" pitchFamily="18" charset="0"/>
              </a:rPr>
              <a:t>W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cs typeface="Times New Roman" pitchFamily="18" charset="0"/>
              </a:rPr>
              <a:t> = 4</a:t>
            </a:r>
            <a:r>
              <a:rPr lang="el-GR" sz="2400" dirty="0" smtClean="0">
                <a:cs typeface="Times New Roman" pitchFamily="18" charset="0"/>
              </a:rPr>
              <a:t>π</a:t>
            </a:r>
            <a:r>
              <a:rPr lang="en-US" sz="2400" dirty="0" smtClean="0">
                <a:cs typeface="Times New Roman" pitchFamily="18" charset="0"/>
              </a:rPr>
              <a:t>r</a:t>
            </a:r>
            <a:r>
              <a:rPr lang="en-US" sz="2400" baseline="30000" dirty="0" smtClean="0">
                <a:cs typeface="Times New Roman" pitchFamily="18" charset="0"/>
              </a:rPr>
              <a:t>2</a:t>
            </a:r>
            <a:r>
              <a:rPr lang="el-GR" sz="2400" dirty="0" smtClean="0">
                <a:cs typeface="Times New Roman" pitchFamily="18" charset="0"/>
              </a:rPr>
              <a:t>γ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Μείωση της ακτίνας κατά </a:t>
            </a:r>
            <a:r>
              <a:rPr lang="en-US" sz="2000" dirty="0" err="1" smtClean="0">
                <a:cs typeface="Times New Roman" pitchFamily="18" charset="0"/>
              </a:rPr>
              <a:t>dr</a:t>
            </a:r>
            <a:r>
              <a:rPr lang="el-GR" sz="2000" dirty="0" smtClean="0">
                <a:cs typeface="Times New Roman" pitchFamily="18" charset="0"/>
              </a:rPr>
              <a:t>, η νέα ενέργεια θα είναι:</a:t>
            </a:r>
          </a:p>
          <a:p>
            <a:pPr marL="0" indent="0" algn="ctr" eaLnBrk="1" hangingPunct="1">
              <a:buFontTx/>
              <a:buNone/>
            </a:pPr>
            <a:r>
              <a:rPr lang="de-DE" sz="2400" dirty="0" smtClean="0">
                <a:cs typeface="Times New Roman" pitchFamily="18" charset="0"/>
              </a:rPr>
              <a:t>W</a:t>
            </a:r>
            <a:r>
              <a:rPr lang="de-DE" sz="2400" baseline="-25000" dirty="0" smtClean="0">
                <a:cs typeface="Times New Roman" pitchFamily="18" charset="0"/>
              </a:rPr>
              <a:t>2</a:t>
            </a:r>
            <a:r>
              <a:rPr lang="de-DE" sz="2400" dirty="0" smtClean="0">
                <a:cs typeface="Times New Roman" pitchFamily="18" charset="0"/>
              </a:rPr>
              <a:t> = 4</a:t>
            </a:r>
            <a:r>
              <a:rPr lang="el-GR" sz="2400" dirty="0" smtClean="0">
                <a:cs typeface="Times New Roman" pitchFamily="18" charset="0"/>
              </a:rPr>
              <a:t>πγ</a:t>
            </a:r>
            <a:r>
              <a:rPr lang="de-DE" sz="2400" dirty="0" smtClean="0">
                <a:cs typeface="Times New Roman" pitchFamily="18" charset="0"/>
              </a:rPr>
              <a:t>(r – </a:t>
            </a:r>
            <a:r>
              <a:rPr lang="de-DE" sz="2400" dirty="0" err="1" smtClean="0">
                <a:cs typeface="Times New Roman" pitchFamily="18" charset="0"/>
              </a:rPr>
              <a:t>dr</a:t>
            </a:r>
            <a:r>
              <a:rPr lang="de-DE" sz="2400" dirty="0" smtClean="0">
                <a:cs typeface="Times New Roman" pitchFamily="18" charset="0"/>
              </a:rPr>
              <a:t>)</a:t>
            </a:r>
            <a:r>
              <a:rPr lang="de-DE" sz="2400" baseline="30000" dirty="0" smtClean="0">
                <a:cs typeface="Times New Roman" pitchFamily="18" charset="0"/>
              </a:rPr>
              <a:t>2</a:t>
            </a:r>
            <a:r>
              <a:rPr lang="de-DE" sz="2400" dirty="0" smtClean="0">
                <a:cs typeface="Times New Roman" pitchFamily="18" charset="0"/>
              </a:rPr>
              <a:t> </a:t>
            </a:r>
            <a:r>
              <a:rPr lang="de-DE" sz="2400" dirty="0" smtClean="0">
                <a:cs typeface="Times New Roman" pitchFamily="18" charset="0"/>
                <a:sym typeface="Symbol" pitchFamily="18" charset="2"/>
              </a:rPr>
              <a:t>  </a:t>
            </a:r>
            <a:r>
              <a:rPr lang="de-DE" sz="2400" dirty="0" smtClean="0">
                <a:cs typeface="Times New Roman" pitchFamily="18" charset="0"/>
              </a:rPr>
              <a:t>W</a:t>
            </a:r>
            <a:r>
              <a:rPr lang="de-DE" sz="2400" baseline="-25000" dirty="0" smtClean="0">
                <a:cs typeface="Times New Roman" pitchFamily="18" charset="0"/>
              </a:rPr>
              <a:t>2</a:t>
            </a:r>
            <a:r>
              <a:rPr lang="de-DE" sz="2400" dirty="0" smtClean="0">
                <a:cs typeface="Times New Roman" pitchFamily="18" charset="0"/>
              </a:rPr>
              <a:t> = </a:t>
            </a:r>
            <a:r>
              <a:rPr lang="en-US" sz="2400" dirty="0" smtClean="0">
                <a:cs typeface="Times New Roman" pitchFamily="18" charset="0"/>
              </a:rPr>
              <a:t>W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de-DE" sz="2400" dirty="0" smtClean="0">
                <a:cs typeface="Times New Roman" pitchFamily="18" charset="0"/>
              </a:rPr>
              <a:t>– 8</a:t>
            </a:r>
            <a:r>
              <a:rPr lang="el-GR" sz="2400" dirty="0" smtClean="0">
                <a:cs typeface="Times New Roman" pitchFamily="18" charset="0"/>
              </a:rPr>
              <a:t>πγ</a:t>
            </a:r>
            <a:r>
              <a:rPr lang="de-DE" sz="2400" dirty="0" err="1" smtClean="0">
                <a:cs typeface="Times New Roman" pitchFamily="18" charset="0"/>
              </a:rPr>
              <a:t>rdr</a:t>
            </a:r>
            <a:r>
              <a:rPr lang="de-DE" sz="2400" dirty="0" smtClean="0">
                <a:cs typeface="Times New Roman" pitchFamily="18" charset="0"/>
              </a:rPr>
              <a:t> + 4</a:t>
            </a:r>
            <a:r>
              <a:rPr lang="el-GR" sz="2400" dirty="0" smtClean="0">
                <a:cs typeface="Times New Roman" pitchFamily="18" charset="0"/>
              </a:rPr>
              <a:t>πγ</a:t>
            </a:r>
            <a:r>
              <a:rPr lang="de-DE" sz="2400" dirty="0" smtClean="0">
                <a:cs typeface="Times New Roman" pitchFamily="18" charset="0"/>
              </a:rPr>
              <a:t>(</a:t>
            </a:r>
            <a:r>
              <a:rPr lang="de-DE" sz="2400" dirty="0" err="1" smtClean="0">
                <a:cs typeface="Times New Roman" pitchFamily="18" charset="0"/>
              </a:rPr>
              <a:t>dr</a:t>
            </a:r>
            <a:r>
              <a:rPr lang="de-DE" sz="2400" dirty="0" smtClean="0">
                <a:cs typeface="Times New Roman" pitchFamily="18" charset="0"/>
              </a:rPr>
              <a:t>)</a:t>
            </a:r>
            <a:r>
              <a:rPr lang="de-DE" sz="2400" baseline="30000" dirty="0" smtClean="0">
                <a:cs typeface="Times New Roman" pitchFamily="18" charset="0"/>
              </a:rPr>
              <a:t>2</a:t>
            </a:r>
            <a:endParaRPr lang="el-GR" sz="24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02895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56992"/>
            <a:ext cx="34106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64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001000" cy="1600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Ο τρίτος όρος είναι αμελητέος κατά συνέπεια η μεταβολή ισούται με: (αρνητικό πρόσημο </a:t>
            </a:r>
            <a:r>
              <a:rPr lang="el-GR" sz="2000" dirty="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dirty="0" smtClean="0">
                <a:cs typeface="Times New Roman" pitchFamily="18" charset="0"/>
              </a:rPr>
              <a:t> μείωση)</a:t>
            </a:r>
          </a:p>
          <a:p>
            <a:pPr marL="0" indent="0" algn="ctr" eaLnBrk="1" hangingPunct="1">
              <a:buFontTx/>
              <a:buNone/>
            </a:pPr>
            <a:r>
              <a:rPr lang="el-GR" sz="2400" dirty="0" smtClean="0">
                <a:cs typeface="Times New Roman" pitchFamily="18" charset="0"/>
              </a:rPr>
              <a:t>Δ</a:t>
            </a:r>
            <a:r>
              <a:rPr lang="en-US" sz="2400" dirty="0" smtClean="0">
                <a:cs typeface="Times New Roman" pitchFamily="18" charset="0"/>
              </a:rPr>
              <a:t>W</a:t>
            </a:r>
            <a:r>
              <a:rPr lang="el-GR" sz="2400" dirty="0" smtClean="0">
                <a:cs typeface="Times New Roman" pitchFamily="18" charset="0"/>
              </a:rPr>
              <a:t> = -8π*γ*</a:t>
            </a:r>
            <a:r>
              <a:rPr lang="en-US" sz="2400" dirty="0" smtClean="0">
                <a:cs typeface="Times New Roman" pitchFamily="18" charset="0"/>
              </a:rPr>
              <a:t>r</a:t>
            </a:r>
            <a:r>
              <a:rPr lang="el-GR" sz="2400" dirty="0" smtClean="0">
                <a:cs typeface="Times New Roman" pitchFamily="18" charset="0"/>
              </a:rPr>
              <a:t>*</a:t>
            </a:r>
            <a:r>
              <a:rPr lang="en-US" sz="2400" dirty="0" err="1" smtClean="0">
                <a:cs typeface="Times New Roman" pitchFamily="18" charset="0"/>
              </a:rPr>
              <a:t>dr</a:t>
            </a:r>
            <a:endParaRPr lang="el-GR" sz="24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Αντίθετη στην μεταβολή αυτή είναι η πίεση στο εσωτερικό της φυσαλίδας η οποία και αυξάνει και ισούται με</a:t>
            </a:r>
            <a:endParaRPr lang="el-GR" sz="2000" dirty="0" smtClean="0"/>
          </a:p>
          <a:p>
            <a:pPr marL="0" indent="0" algn="just" eaLnBrk="1" hangingPunct="1">
              <a:buFontTx/>
              <a:buNone/>
            </a:pPr>
            <a:r>
              <a:rPr lang="el-GR" sz="2000" dirty="0" smtClean="0"/>
              <a:t>                                           </a:t>
            </a:r>
            <a:r>
              <a:rPr lang="el-GR" sz="2400" dirty="0" smtClean="0"/>
              <a:t>Δ</a:t>
            </a:r>
            <a:r>
              <a:rPr lang="de-DE" sz="2400" dirty="0" smtClean="0">
                <a:cs typeface="Times New Roman" pitchFamily="18" charset="0"/>
              </a:rPr>
              <a:t>W = </a:t>
            </a:r>
            <a:r>
              <a:rPr lang="el-GR" sz="2400" dirty="0" smtClean="0">
                <a:cs typeface="Times New Roman" pitchFamily="18" charset="0"/>
              </a:rPr>
              <a:t>Δ</a:t>
            </a:r>
            <a:r>
              <a:rPr lang="de-DE" sz="2400" dirty="0" smtClean="0">
                <a:cs typeface="Times New Roman" pitchFamily="18" charset="0"/>
              </a:rPr>
              <a:t>P*4</a:t>
            </a:r>
            <a:r>
              <a:rPr lang="el-GR" sz="2400" dirty="0" smtClean="0">
                <a:cs typeface="Times New Roman" pitchFamily="18" charset="0"/>
              </a:rPr>
              <a:t>π</a:t>
            </a:r>
            <a:r>
              <a:rPr lang="de-DE" sz="2400" dirty="0" smtClean="0">
                <a:cs typeface="Times New Roman" pitchFamily="18" charset="0"/>
              </a:rPr>
              <a:t>*r</a:t>
            </a:r>
            <a:r>
              <a:rPr lang="de-DE" sz="2400" baseline="30000" dirty="0" smtClean="0">
                <a:cs typeface="Times New Roman" pitchFamily="18" charset="0"/>
              </a:rPr>
              <a:t>2</a:t>
            </a:r>
            <a:r>
              <a:rPr lang="de-DE" sz="2400" dirty="0" smtClean="0">
                <a:cs typeface="Times New Roman" pitchFamily="18" charset="0"/>
              </a:rPr>
              <a:t>*(-</a:t>
            </a:r>
            <a:r>
              <a:rPr lang="de-DE" sz="2400" dirty="0" err="1" smtClean="0">
                <a:cs typeface="Times New Roman" pitchFamily="18" charset="0"/>
              </a:rPr>
              <a:t>dr</a:t>
            </a:r>
            <a:r>
              <a:rPr lang="de-DE" sz="2400" dirty="0" smtClean="0">
                <a:cs typeface="Times New Roman" pitchFamily="18" charset="0"/>
              </a:rPr>
              <a:t>)</a:t>
            </a:r>
            <a:endParaRPr lang="el-GR" sz="24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κατά συνέπεια</a:t>
            </a:r>
            <a:r>
              <a:rPr lang="el-GR" sz="2000" dirty="0" smtClean="0"/>
              <a:t> :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4103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72008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>
                <a:cs typeface="Times New Roman" pitchFamily="18" charset="0"/>
              </a:rPr>
              <a:t>Εξίσωση </a:t>
            </a:r>
            <a:r>
              <a:rPr lang="en-US" sz="2400" b="1" dirty="0" smtClean="0">
                <a:cs typeface="Times New Roman" pitchFamily="18" charset="0"/>
              </a:rPr>
              <a:t>Young</a:t>
            </a:r>
            <a:r>
              <a:rPr lang="el-GR" sz="2400" b="1" dirty="0" smtClean="0">
                <a:cs typeface="Times New Roman" pitchFamily="18" charset="0"/>
              </a:rPr>
              <a:t> – </a:t>
            </a:r>
            <a:r>
              <a:rPr lang="en-US" sz="2400" b="1" dirty="0" smtClean="0">
                <a:cs typeface="Times New Roman" pitchFamily="18" charset="0"/>
              </a:rPr>
              <a:t>Laplace</a:t>
            </a:r>
            <a:r>
              <a:rPr lang="en-US" sz="2400" b="1" dirty="0" smtClean="0"/>
              <a:t> </a:t>
            </a:r>
            <a:r>
              <a:rPr lang="el-GR" sz="2400" b="1" dirty="0" smtClean="0"/>
              <a:t>(2)</a:t>
            </a:r>
            <a:endParaRPr lang="en-US" sz="2400" b="1" dirty="0" smtClean="0"/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4148138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779912" y="3356992"/>
          <a:ext cx="1686913" cy="779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r:id="rId3" imgW="545863" imgH="393529" progId="Equation.3">
                  <p:embed/>
                </p:oleObj>
              </mc:Choice>
              <mc:Fallback>
                <p:oleObj r:id="rId3" imgW="54586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356992"/>
                        <a:ext cx="1686913" cy="779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467544" y="414908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 dirty="0"/>
              <a:t>Ο</a:t>
            </a:r>
            <a:r>
              <a:rPr lang="el-GR" sz="2000" dirty="0">
                <a:cs typeface="Times New Roman" pitchFamily="18" charset="0"/>
              </a:rPr>
              <a:t> συντελεστής 2 διότι και οι δύο ακτίνες καμπυλότητας είναι ίσες</a:t>
            </a:r>
          </a:p>
          <a:p>
            <a:pPr algn="just">
              <a:spcBef>
                <a:spcPct val="20000"/>
              </a:spcBef>
            </a:pPr>
            <a:r>
              <a:rPr lang="el-GR" sz="2000" dirty="0"/>
              <a:t>Γ</a:t>
            </a:r>
            <a:r>
              <a:rPr lang="el-GR" sz="2000" dirty="0">
                <a:cs typeface="Times New Roman" pitchFamily="18" charset="0"/>
              </a:rPr>
              <a:t>ια σωματίδιο με ακτίνα 0.1μ</a:t>
            </a:r>
            <a:r>
              <a:rPr lang="en-US" sz="2000" dirty="0">
                <a:cs typeface="Times New Roman" pitchFamily="18" charset="0"/>
              </a:rPr>
              <a:t>m</a:t>
            </a:r>
            <a:r>
              <a:rPr lang="el-GR" sz="2000" dirty="0">
                <a:cs typeface="Times New Roman" pitchFamily="18" charset="0"/>
              </a:rPr>
              <a:t> η πίεση ισούται με 100</a:t>
            </a:r>
            <a:r>
              <a:rPr lang="en-US" sz="2000" dirty="0" err="1">
                <a:cs typeface="Times New Roman" pitchFamily="18" charset="0"/>
              </a:rPr>
              <a:t>atm</a:t>
            </a:r>
            <a:endParaRPr lang="el-GR" sz="2000" dirty="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Η γενική έκφραση της εξίσωσης είναι:</a:t>
            </a:r>
            <a:endParaRPr lang="en-US" sz="2000" dirty="0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3824288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5508104" y="5157192"/>
          <a:ext cx="20574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9" r:id="rId5" imgW="977476" imgH="482391" progId="Equation.3">
                  <p:embed/>
                </p:oleObj>
              </mc:Choice>
              <mc:Fallback>
                <p:oleObj r:id="rId5" imgW="977476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5157192"/>
                        <a:ext cx="205740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1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75246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Μεταβολή της επιφανειακής τάσης με την θερμοκρασία (1)</a:t>
            </a:r>
            <a:endParaRPr lang="en-US" sz="2400" b="1" dirty="0" smtClean="0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56792"/>
            <a:ext cx="3810000" cy="2808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Μειώνεται με την θερμοκρασία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Μηδενίζεται στο κρίσιμο σημείο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για το νερό : 374,1</a:t>
            </a:r>
            <a:r>
              <a:rPr lang="el-GR" sz="2000" dirty="0" smtClean="0">
                <a:sym typeface="Symbol"/>
              </a:rPr>
              <a:t></a:t>
            </a:r>
            <a:r>
              <a:rPr lang="en-US" sz="2000" dirty="0" smtClean="0">
                <a:sym typeface="Symbol"/>
              </a:rPr>
              <a:t>C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Ένδειξη καθαρότητας υγρού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για το νερό στους 25</a:t>
            </a:r>
            <a:r>
              <a:rPr lang="el-GR" sz="2000" dirty="0" smtClean="0">
                <a:sym typeface="Symbol"/>
              </a:rPr>
              <a:t></a:t>
            </a:r>
            <a:r>
              <a:rPr lang="en-US" sz="2000" dirty="0" smtClean="0">
                <a:sym typeface="Symbol"/>
              </a:rPr>
              <a:t>C </a:t>
            </a:r>
            <a:endParaRPr lang="el-GR" sz="2000" dirty="0" smtClean="0">
              <a:sym typeface="Symbol"/>
            </a:endParaRP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/>
              </a:rPr>
              <a:t>	</a:t>
            </a:r>
            <a:r>
              <a:rPr lang="en-US" sz="2000" dirty="0" smtClean="0">
                <a:sym typeface="Symbol"/>
              </a:rPr>
              <a:t>: 71.97 dyne/cm</a:t>
            </a:r>
            <a:endParaRPr lang="el-GR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graphicFrame>
        <p:nvGraphicFramePr>
          <p:cNvPr id="8" name="1 - Γράφημα"/>
          <p:cNvGraphicFramePr/>
          <p:nvPr/>
        </p:nvGraphicFramePr>
        <p:xfrm>
          <a:off x="4211960" y="1628800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15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619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803176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Μεταβολή της επιφανειακής τάσης με την θερμοκρασία (2)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46213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92888" cy="100811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Μέθοδοι μέτρησης της επιφανειακής και της </a:t>
            </a:r>
            <a:r>
              <a:rPr lang="el-GR" sz="2400" b="1" dirty="0" err="1" smtClean="0"/>
              <a:t>διεπιφανειακής</a:t>
            </a:r>
            <a:r>
              <a:rPr lang="el-GR" sz="2400" b="1" dirty="0" smtClean="0"/>
              <a:t> τάσης (1)</a:t>
            </a:r>
            <a:endParaRPr lang="en-US" sz="2400" b="1" dirty="0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340768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Α. Υγρά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Α.1. Στατικές Μέθοδοι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	1. Μέθοδος του δακτυλίου </a:t>
            </a:r>
            <a:r>
              <a:rPr lang="en-US" sz="2000" dirty="0" smtClean="0"/>
              <a:t>Du </a:t>
            </a:r>
            <a:r>
              <a:rPr lang="en-US" sz="2000" dirty="0" err="1" smtClean="0"/>
              <a:t>Nouy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2. </a:t>
            </a:r>
            <a:r>
              <a:rPr lang="el-GR" sz="2000" dirty="0" smtClean="0"/>
              <a:t>Μέθοδος της πλάκας </a:t>
            </a:r>
            <a:r>
              <a:rPr lang="en-US" sz="2000" dirty="0" err="1" smtClean="0"/>
              <a:t>Wilhelmy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	3.</a:t>
            </a:r>
            <a:r>
              <a:rPr lang="el-GR" sz="2000" dirty="0" smtClean="0"/>
              <a:t> Μέθοδος της περιστρεφόμενης σταγόνας (για </a:t>
            </a:r>
            <a:r>
              <a:rPr lang="el-GR" sz="2000" dirty="0" err="1" smtClean="0"/>
              <a:t>διεπιφανειακές</a:t>
            </a:r>
            <a:r>
              <a:rPr lang="el-GR" sz="2000" dirty="0" smtClean="0"/>
              <a:t> 	τάσεις υγρού-υγρού)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	4. Μέθοδος της κρεμάμενης σταγόνας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	5. Μέθοδος της τριχοειδούς ανύψωσης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	6. Μέθοδος της </a:t>
            </a:r>
            <a:r>
              <a:rPr lang="el-GR" sz="2000" dirty="0" err="1" smtClean="0"/>
              <a:t>επικαθήμενης</a:t>
            </a:r>
            <a:r>
              <a:rPr lang="el-GR" sz="2000" dirty="0" smtClean="0"/>
              <a:t> σταγόνας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Α.2. Δυναμικές Μέθοδοι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	1. Μέτρηση της μέγιστης πίεσης φυσαλίδας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	2. Μέτρηση του όγκου σταγόνας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56782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8153400" cy="457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Β. Στερεά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1. Μέθοδος της </a:t>
            </a:r>
            <a:r>
              <a:rPr lang="el-GR" sz="2000" dirty="0" err="1" smtClean="0"/>
              <a:t>επικαθήμενης</a:t>
            </a:r>
            <a:r>
              <a:rPr lang="el-GR" sz="2000" dirty="0" smtClean="0"/>
              <a:t> σταγόνας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2. Μέθοδος της πλάκας </a:t>
            </a:r>
            <a:r>
              <a:rPr lang="en-US" sz="2000" dirty="0" err="1" smtClean="0"/>
              <a:t>Wilhelmy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	3. </a:t>
            </a:r>
            <a:r>
              <a:rPr lang="el-GR" sz="2000" dirty="0" smtClean="0"/>
              <a:t>Τροποποιημένη μέθοδος </a:t>
            </a:r>
            <a:r>
              <a:rPr lang="en-US" sz="2000" dirty="0" err="1" smtClean="0"/>
              <a:t>Wilhelmy</a:t>
            </a:r>
            <a:r>
              <a:rPr lang="en-US" sz="2000" dirty="0" smtClean="0"/>
              <a:t> </a:t>
            </a:r>
            <a:r>
              <a:rPr lang="el-GR" sz="2000" dirty="0" smtClean="0"/>
              <a:t>με ίνα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4. Μέθοδος της γωνίας επαφής </a:t>
            </a:r>
            <a:r>
              <a:rPr lang="el-GR" sz="2000" dirty="0" err="1" smtClean="0"/>
              <a:t>κόνεως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Η </a:t>
            </a:r>
            <a:r>
              <a:rPr lang="el-GR" sz="2000" dirty="0" smtClean="0"/>
              <a:t>επιλογή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της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μεθόδου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μέτρησης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εξαρτάται</a:t>
            </a:r>
            <a:r>
              <a:rPr lang="en-US" sz="2000" dirty="0" smtClean="0">
                <a:cs typeface="Times New Roman" pitchFamily="18" charset="0"/>
              </a:rPr>
              <a:t> 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Α) </a:t>
            </a:r>
            <a:r>
              <a:rPr lang="en-US" sz="2000" dirty="0" err="1" smtClean="0">
                <a:cs typeface="Times New Roman" pitchFamily="18" charset="0"/>
              </a:rPr>
              <a:t>από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το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μέγεθος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που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προσδιορίζουμε</a:t>
            </a:r>
            <a:r>
              <a:rPr lang="en-US" sz="2000" dirty="0" smtClean="0">
                <a:cs typeface="Times New Roman" pitchFamily="18" charset="0"/>
              </a:rPr>
              <a:t> (</a:t>
            </a:r>
            <a:r>
              <a:rPr lang="en-US" sz="2000" dirty="0" err="1" smtClean="0">
                <a:cs typeface="Times New Roman" pitchFamily="18" charset="0"/>
              </a:rPr>
              <a:t>επιφανειακή</a:t>
            </a:r>
            <a:r>
              <a:rPr lang="en-US" sz="2000" dirty="0" smtClean="0">
                <a:cs typeface="Times New Roman" pitchFamily="18" charset="0"/>
              </a:rPr>
              <a:t> ή </a:t>
            </a:r>
            <a:r>
              <a:rPr lang="en-US" sz="2000" dirty="0" err="1" smtClean="0">
                <a:cs typeface="Times New Roman" pitchFamily="18" charset="0"/>
              </a:rPr>
              <a:t>διεπιφανειακή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τάση</a:t>
            </a:r>
            <a:r>
              <a:rPr lang="en-US" sz="2000" dirty="0" smtClean="0">
                <a:cs typeface="Times New Roman" pitchFamily="18" charset="0"/>
              </a:rPr>
              <a:t>), 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Β) </a:t>
            </a:r>
            <a:r>
              <a:rPr lang="en-US" sz="2000" dirty="0" err="1" smtClean="0">
                <a:cs typeface="Times New Roman" pitchFamily="18" charset="0"/>
              </a:rPr>
              <a:t>την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ακρίβεια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της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μεθόδου</a:t>
            </a:r>
            <a:r>
              <a:rPr lang="en-US" sz="2000" dirty="0" smtClean="0">
                <a:cs typeface="Times New Roman" pitchFamily="18" charset="0"/>
              </a:rPr>
              <a:t>, 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Γ) </a:t>
            </a:r>
            <a:r>
              <a:rPr lang="en-US" sz="2000" dirty="0" err="1" smtClean="0">
                <a:cs typeface="Times New Roman" pitchFamily="18" charset="0"/>
              </a:rPr>
              <a:t>την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ευκολία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χρήσης</a:t>
            </a:r>
            <a:r>
              <a:rPr lang="en-US" sz="2000" dirty="0" smtClean="0">
                <a:cs typeface="Times New Roman" pitchFamily="18" charset="0"/>
              </a:rPr>
              <a:t>, 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Δ) </a:t>
            </a:r>
            <a:r>
              <a:rPr lang="en-US" sz="2000" dirty="0" err="1" smtClean="0">
                <a:cs typeface="Times New Roman" pitchFamily="18" charset="0"/>
              </a:rPr>
              <a:t>το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μέγεθος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του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διαθέσιμου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δείγματος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και</a:t>
            </a:r>
            <a:r>
              <a:rPr lang="en-US" sz="2000" dirty="0" smtClean="0">
                <a:cs typeface="Times New Roman" pitchFamily="18" charset="0"/>
              </a:rPr>
              <a:t> 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Ε) </a:t>
            </a:r>
            <a:r>
              <a:rPr lang="en-US" sz="2000" dirty="0" err="1" smtClean="0">
                <a:cs typeface="Times New Roman" pitchFamily="18" charset="0"/>
              </a:rPr>
              <a:t>εάν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μελετάτε</a:t>
            </a:r>
            <a:r>
              <a:rPr lang="en-US" sz="2000" dirty="0" smtClean="0">
                <a:cs typeface="Times New Roman" pitchFamily="18" charset="0"/>
              </a:rPr>
              <a:t> η </a:t>
            </a:r>
            <a:r>
              <a:rPr lang="en-US" sz="2000" dirty="0" err="1" smtClean="0">
                <a:cs typeface="Times New Roman" pitchFamily="18" charset="0"/>
              </a:rPr>
              <a:t>επίδραση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του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χρόνου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στην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επιφανειακή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τάση</a:t>
            </a:r>
            <a:r>
              <a:rPr lang="en-US" sz="2000" dirty="0" smtClean="0">
                <a:cs typeface="Times New Roman" pitchFamily="18" charset="0"/>
              </a:rPr>
              <a:t>.</a:t>
            </a:r>
            <a:r>
              <a:rPr lang="en-US" sz="2000" dirty="0" smtClean="0"/>
              <a:t> 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955576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Μέθοδοι μέτρησης της επιφανειακής και της </a:t>
            </a:r>
            <a:r>
              <a:rPr lang="el-GR" sz="2400" b="1" dirty="0" err="1" smtClean="0"/>
              <a:t>διεπιφανειακής</a:t>
            </a:r>
            <a:r>
              <a:rPr lang="el-GR" sz="2400" b="1" dirty="0" smtClean="0"/>
              <a:t> τάσης (2)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285523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Μέθοδος της τριχοειδούς ανύψωσης</a:t>
            </a:r>
            <a:endParaRPr lang="en-US" sz="2400" b="1" dirty="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95400"/>
            <a:ext cx="8286808" cy="1447800"/>
          </a:xfrm>
        </p:spPr>
        <p:txBody>
          <a:bodyPr/>
          <a:lstStyle/>
          <a:p>
            <a:pPr marL="447675" indent="-447675" eaLnBrk="1" hangingPunct="1">
              <a:buFontTx/>
              <a:buAutoNum type="arabicPeriod"/>
            </a:pPr>
            <a:r>
              <a:rPr lang="el-GR" sz="2000" dirty="0" smtClean="0"/>
              <a:t>Μη-διαβροχή: ελαχιστοποίηση του εμβαδού της </a:t>
            </a:r>
            <a:r>
              <a:rPr lang="el-GR" sz="2000" dirty="0" err="1" smtClean="0"/>
              <a:t>διεπιφάνειας</a:t>
            </a:r>
            <a:r>
              <a:rPr lang="el-GR" sz="2000" dirty="0" smtClean="0"/>
              <a:t> υγρού –στερεού (</a:t>
            </a:r>
            <a:r>
              <a:rPr lang="en-US" sz="2000" dirty="0" smtClean="0"/>
              <a:t>Hg – </a:t>
            </a:r>
            <a:r>
              <a:rPr lang="el-GR" sz="2000" dirty="0" smtClean="0"/>
              <a:t>γυαλί)</a:t>
            </a:r>
          </a:p>
          <a:p>
            <a:pPr marL="447675" indent="-447675" eaLnBrk="1" hangingPunct="1">
              <a:buFontTx/>
              <a:buAutoNum type="arabicPeriod"/>
            </a:pPr>
            <a:r>
              <a:rPr lang="el-GR" sz="2000" dirty="0" smtClean="0"/>
              <a:t>Πλήρης διαβροχή: μεγιστοποίηση του εμβαδού της </a:t>
            </a:r>
            <a:r>
              <a:rPr lang="el-GR" sz="2000" dirty="0" err="1" smtClean="0"/>
              <a:t>διεπιφάνειας</a:t>
            </a:r>
            <a:r>
              <a:rPr lang="el-GR" sz="2000" dirty="0" smtClean="0"/>
              <a:t> υγρού –στερεού (Νερό –γυαλί)</a:t>
            </a:r>
          </a:p>
          <a:p>
            <a:pPr marL="609600" indent="-60960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014663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34194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141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48680"/>
            <a:ext cx="77724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</a:t>
            </a:r>
            <a:r>
              <a:rPr lang="el-GR" sz="2000" dirty="0" smtClean="0"/>
              <a:t> πίεση πάνω από τον μηνίσκο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</a:t>
            </a:r>
            <a:r>
              <a:rPr lang="el-GR" sz="2000" dirty="0" smtClean="0"/>
              <a:t> πίεση κάτω από τον μηνίσκο</a:t>
            </a:r>
            <a:endParaRPr lang="en-US" sz="2000" dirty="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4932040" y="476672"/>
          <a:ext cx="36576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r:id="rId3" imgW="1434477" imgH="304668" progId="Equation.3">
                  <p:embed/>
                </p:oleObj>
              </mc:Choice>
              <mc:Fallback>
                <p:oleObj r:id="rId3" imgW="143447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76672"/>
                        <a:ext cx="3657600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6"/>
          <p:cNvSpPr>
            <a:spLocks noChangeArrowheads="1"/>
          </p:cNvSpPr>
          <p:nvPr/>
        </p:nvSpPr>
        <p:spPr bwMode="auto">
          <a:xfrm>
            <a:off x="611560" y="1556792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/>
              <a:t>Εξίσωση </a:t>
            </a:r>
            <a:r>
              <a:rPr lang="en-US" sz="2000" dirty="0"/>
              <a:t>Young-Laplace</a:t>
            </a: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352425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5004048" y="1340768"/>
          <a:ext cx="38100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3" r:id="rId5" imgW="1854200" imgH="393700" progId="Equation.3">
                  <p:embed/>
                </p:oleObj>
              </mc:Choice>
              <mc:Fallback>
                <p:oleObj r:id="rId5" imgW="185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340768"/>
                        <a:ext cx="381000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10"/>
          <p:cNvSpPr>
            <a:spLocks noChangeArrowheads="1"/>
          </p:cNvSpPr>
          <p:nvPr/>
        </p:nvSpPr>
        <p:spPr bwMode="auto">
          <a:xfrm>
            <a:off x="3690938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5004048" y="2204864"/>
          <a:ext cx="29384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r:id="rId7" imgW="1574800" imgH="393700" progId="Equation.3">
                  <p:embed/>
                </p:oleObj>
              </mc:Choice>
              <mc:Fallback>
                <p:oleObj r:id="rId7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204864"/>
                        <a:ext cx="2938463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1"/>
          <p:cNvSpPr>
            <a:spLocks noChangeArrowheads="1"/>
          </p:cNvSpPr>
          <p:nvPr/>
        </p:nvSpPr>
        <p:spPr bwMode="auto">
          <a:xfrm>
            <a:off x="827584" y="2276872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/>
              <a:t>Επιφανειακή τάση:</a:t>
            </a:r>
            <a:endParaRPr lang="en-US" sz="2000" dirty="0"/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683568" y="306896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/>
              <a:t>Διόρθωση για το βάρος του υγρού πάνω από τον μηνίσκο</a:t>
            </a:r>
            <a:endParaRPr lang="en-US" sz="2000" dirty="0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381375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2699792" y="3501008"/>
          <a:ext cx="3733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r:id="rId9" imgW="2120900" imgH="431800" progId="Equation.3">
                  <p:embed/>
                </p:oleObj>
              </mc:Choice>
              <mc:Fallback>
                <p:oleObj r:id="rId9" imgW="2120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501008"/>
                        <a:ext cx="3733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95536" y="4653136"/>
            <a:ext cx="83529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Απλή μέθοδος με μεγάλη </a:t>
            </a:r>
            <a:r>
              <a:rPr lang="el-GR" sz="2000" dirty="0" smtClean="0"/>
              <a:t>ακρίβεια (χρήση κατάλληλου οπτικού μηχανισμού)</a:t>
            </a:r>
            <a:endParaRPr lang="el-GR" sz="2000" dirty="0"/>
          </a:p>
          <a:p>
            <a:pPr>
              <a:spcBef>
                <a:spcPct val="20000"/>
              </a:spcBef>
            </a:pPr>
            <a:r>
              <a:rPr lang="el-GR" sz="2000" dirty="0"/>
              <a:t>Ευαίσθητη στην θερμοκρασία, απαιτεί ορισμένο χρόνο για την αποκατάσταση ισορροπίας και μικρό όγκο </a:t>
            </a:r>
            <a:r>
              <a:rPr lang="el-GR" sz="2000" dirty="0" smtClean="0"/>
              <a:t>δείγματος</a:t>
            </a:r>
          </a:p>
          <a:p>
            <a:pPr>
              <a:spcBef>
                <a:spcPct val="20000"/>
              </a:spcBef>
            </a:pPr>
            <a:r>
              <a:rPr lang="el-GR" sz="2000" dirty="0" smtClean="0"/>
              <a:t>Μόνο επιφανειακή τάση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518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648072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Μέθοδος του δακτυλίου </a:t>
            </a:r>
            <a:r>
              <a:rPr lang="en-US" sz="2400" b="1" dirty="0" smtClean="0"/>
              <a:t>Du </a:t>
            </a:r>
            <a:r>
              <a:rPr lang="en-US" sz="2400" b="1" dirty="0" err="1" smtClean="0"/>
              <a:t>Nouy</a:t>
            </a:r>
            <a:r>
              <a:rPr lang="el-GR" sz="2400" b="1" dirty="0" smtClean="0"/>
              <a:t> (1)</a:t>
            </a:r>
            <a:endParaRPr lang="en-US" sz="2400" b="1" dirty="0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44958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Λεπτός μεταλλικός δακτύλιος </a:t>
            </a:r>
            <a:r>
              <a:rPr lang="en-US" sz="2000" dirty="0" err="1" smtClean="0"/>
              <a:t>Ir</a:t>
            </a:r>
            <a:r>
              <a:rPr lang="en-US" sz="2000" dirty="0" smtClean="0"/>
              <a:t>-Pt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Μικρός συντελεστής θερμικής διαστολής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Ολική περίμετρος = 4π</a:t>
            </a:r>
            <a:r>
              <a:rPr lang="en-US" sz="2000" dirty="0" smtClean="0"/>
              <a:t>r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Δύναμη για την απόσπαση δακτυλίου 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                    </a:t>
            </a:r>
            <a:r>
              <a:rPr lang="en-US" sz="2000" dirty="0" smtClean="0"/>
              <a:t>F = 4</a:t>
            </a:r>
            <a:r>
              <a:rPr lang="el-GR" sz="2000" dirty="0" smtClean="0"/>
              <a:t>π</a:t>
            </a:r>
            <a:r>
              <a:rPr lang="en-US" sz="2000" dirty="0" smtClean="0"/>
              <a:t>r</a:t>
            </a:r>
            <a:r>
              <a:rPr lang="el-GR" sz="2000" dirty="0" smtClean="0"/>
              <a:t>γ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Διορθωμένη επιφανειακή τάση :</a:t>
            </a:r>
            <a:endParaRPr lang="en-US" sz="2000" dirty="0" smtClean="0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1979712" y="3573016"/>
          <a:ext cx="1447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Equation" r:id="rId3" imgW="647419" imgH="393529" progId="Equation.3">
                  <p:embed/>
                </p:oleObj>
              </mc:Choice>
              <mc:Fallback>
                <p:oleObj name="Equation" r:id="rId3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73016"/>
                        <a:ext cx="14478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95536" y="4581128"/>
            <a:ext cx="554461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/>
              <a:t>Συντελεστής διόρθωσης β : πυκνότητα υγρού – γεωμετρικά χαρακτηριστικά δακτυλίου</a:t>
            </a:r>
          </a:p>
          <a:p>
            <a:pPr>
              <a:spcBef>
                <a:spcPct val="20000"/>
              </a:spcBef>
            </a:pPr>
            <a:r>
              <a:rPr lang="el-GR" sz="2000" dirty="0"/>
              <a:t>Προσδιορισμός </a:t>
            </a:r>
            <a:r>
              <a:rPr lang="el-GR" sz="2000" dirty="0" smtClean="0"/>
              <a:t>επιφανειακών και </a:t>
            </a:r>
            <a:r>
              <a:rPr lang="el-GR" sz="2000" dirty="0" err="1" smtClean="0"/>
              <a:t>διεπιφανειακών</a:t>
            </a:r>
            <a:r>
              <a:rPr lang="el-GR" sz="2000" dirty="0" smtClean="0"/>
              <a:t> </a:t>
            </a:r>
            <a:r>
              <a:rPr lang="el-GR" sz="2000" dirty="0"/>
              <a:t>τάσεων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836712"/>
            <a:ext cx="252057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73016"/>
            <a:ext cx="209220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124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Μέθοδος του δακτυλίου </a:t>
            </a:r>
            <a:r>
              <a:rPr lang="en-US" sz="2400" b="1" dirty="0" smtClean="0"/>
              <a:t>Du </a:t>
            </a:r>
            <a:r>
              <a:rPr lang="en-US" sz="2400" b="1" dirty="0" err="1" smtClean="0"/>
              <a:t>Nouy</a:t>
            </a:r>
            <a:r>
              <a:rPr lang="el-GR" sz="2400" b="1" dirty="0" smtClean="0"/>
              <a:t> (2)</a:t>
            </a:r>
            <a:endParaRPr lang="en-US" sz="2400" b="1" dirty="0" smtClean="0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3267075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317341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www.chemeng.ntnu.no/research/polymer/ugelstadlab/pic/DuNouy-ringIMG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2841614" cy="2952328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467544" y="5301208"/>
            <a:ext cx="7388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dirty="0" smtClean="0"/>
              <a:t>Χρήση </a:t>
            </a:r>
            <a:r>
              <a:rPr lang="el-GR" sz="1800" dirty="0" err="1" smtClean="0"/>
              <a:t>μικροζυγού</a:t>
            </a:r>
            <a:r>
              <a:rPr lang="el-GR" sz="1800" dirty="0" smtClean="0"/>
              <a:t> : συνδυασμός οπτικού και ηλεκτρομηχανικού μηχανισμού</a:t>
            </a:r>
          </a:p>
          <a:p>
            <a:r>
              <a:rPr lang="el-GR" sz="1800" dirty="0" smtClean="0"/>
              <a:t>		  εφαρμογή πιεζοηλεκτρικού φαινομένου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8729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Μέθοδος της πλάκας </a:t>
            </a:r>
            <a:r>
              <a:rPr lang="en-US" sz="2400" b="1" dirty="0" err="1" smtClean="0"/>
              <a:t>Wilhelmy</a:t>
            </a:r>
            <a:r>
              <a:rPr lang="en-US" sz="2400" b="1" dirty="0" smtClean="0"/>
              <a:t> (1)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6482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Βάρος μηνίσκου, </a:t>
            </a:r>
            <a:r>
              <a:rPr lang="en-US" sz="2000" smtClean="0"/>
              <a:t>F = 2(w + t)</a:t>
            </a:r>
            <a:r>
              <a:rPr lang="el-GR" sz="2000" smtClean="0"/>
              <a:t>γ</a:t>
            </a:r>
            <a:r>
              <a:rPr lang="en-US" sz="2000" smtClean="0"/>
              <a:t>cos</a:t>
            </a:r>
            <a:r>
              <a:rPr lang="el-GR" sz="2000" smtClean="0"/>
              <a:t>Θ</a:t>
            </a:r>
          </a:p>
          <a:p>
            <a:pPr eaLnBrk="1" hangingPunct="1">
              <a:buFontTx/>
              <a:buNone/>
            </a:pPr>
            <a:r>
              <a:rPr lang="el-GR" sz="2000" smtClean="0"/>
              <a:t>(</a:t>
            </a:r>
            <a:r>
              <a:rPr lang="en-US" sz="2000" smtClean="0"/>
              <a:t>w </a:t>
            </a:r>
            <a:r>
              <a:rPr lang="el-GR" sz="2000" smtClean="0"/>
              <a:t>: μήκος, </a:t>
            </a:r>
            <a:r>
              <a:rPr lang="en-US" sz="2000" smtClean="0"/>
              <a:t>t </a:t>
            </a:r>
            <a:r>
              <a:rPr lang="el-GR" sz="2000" smtClean="0"/>
              <a:t>: πλάτος πλακιδίου)</a:t>
            </a:r>
          </a:p>
          <a:p>
            <a:pPr eaLnBrk="1" hangingPunct="1">
              <a:buFontTx/>
              <a:buNone/>
            </a:pPr>
            <a:r>
              <a:rPr lang="el-GR" sz="2000" smtClean="0"/>
              <a:t>Επίπονη μέθοδος</a:t>
            </a:r>
          </a:p>
          <a:p>
            <a:pPr eaLnBrk="1" hangingPunct="1">
              <a:buFontTx/>
              <a:buNone/>
            </a:pPr>
            <a:r>
              <a:rPr lang="el-GR" sz="2000" smtClean="0"/>
              <a:t>Τροποποιημένη επιφάνεια</a:t>
            </a:r>
          </a:p>
          <a:p>
            <a:pPr eaLnBrk="1" hangingPunct="1">
              <a:buFontTx/>
              <a:buNone/>
            </a:pPr>
            <a:r>
              <a:rPr lang="el-GR" sz="2000" smtClean="0"/>
              <a:t>Χρήση σε συστήματα με Θ = 0</a:t>
            </a:r>
          </a:p>
          <a:p>
            <a:pPr eaLnBrk="1" hangingPunct="1">
              <a:buFontTx/>
              <a:buNone/>
            </a:pPr>
            <a:r>
              <a:rPr lang="en-US" sz="2000" smtClean="0"/>
              <a:t>Cos</a:t>
            </a:r>
            <a:r>
              <a:rPr lang="el-GR" sz="2000" smtClean="0"/>
              <a:t>Θ = 1 και για πολύ λεπτά πλακίδια </a:t>
            </a:r>
          </a:p>
          <a:p>
            <a:pPr eaLnBrk="1" hangingPunct="1">
              <a:buFontTx/>
              <a:buNone/>
            </a:pPr>
            <a:r>
              <a:rPr lang="el-GR" sz="2000" smtClean="0"/>
              <a:t>(</a:t>
            </a:r>
            <a:r>
              <a:rPr lang="en-US" sz="2000" smtClean="0"/>
              <a:t>w &gt;&gt; t) </a:t>
            </a:r>
            <a:r>
              <a:rPr lang="el-GR" sz="2000" smtClean="0"/>
              <a:t>ισχύει :</a:t>
            </a:r>
          </a:p>
          <a:p>
            <a:pPr eaLnBrk="1" hangingPunct="1">
              <a:buFontTx/>
              <a:buNone/>
            </a:pPr>
            <a:r>
              <a:rPr lang="el-GR" sz="2000" smtClean="0"/>
              <a:t>			</a:t>
            </a:r>
            <a:r>
              <a:rPr lang="en-US" sz="2000" smtClean="0"/>
              <a:t>F = 2w</a:t>
            </a:r>
            <a:r>
              <a:rPr lang="el-GR" sz="2000" smtClean="0"/>
              <a:t>γ</a:t>
            </a:r>
          </a:p>
          <a:p>
            <a:pPr eaLnBrk="1" hangingPunct="1">
              <a:buFontTx/>
              <a:buNone/>
            </a:pPr>
            <a:endParaRPr lang="el-GR" sz="2000" smtClean="0"/>
          </a:p>
          <a:p>
            <a:pPr eaLnBrk="1" hangingPunct="1">
              <a:buFontTx/>
              <a:buNone/>
            </a:pPr>
            <a:r>
              <a:rPr lang="el-GR" sz="2000" smtClean="0"/>
              <a:t>Χρήση μικροζυγού περιοχής 0 – 25</a:t>
            </a:r>
            <a:r>
              <a:rPr lang="en-US" sz="2000" smtClean="0"/>
              <a:t>mN/m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28733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58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2400" cy="6096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Μέθοδος της </a:t>
            </a:r>
            <a:r>
              <a:rPr lang="el-GR" sz="2400" b="1" dirty="0" err="1" smtClean="0"/>
              <a:t>επικαθήμενης</a:t>
            </a:r>
            <a:r>
              <a:rPr lang="el-GR" sz="2400" b="1" dirty="0" smtClean="0"/>
              <a:t> σταγόνας (1)</a:t>
            </a:r>
            <a:endParaRPr lang="en-US" sz="2400" b="1" dirty="0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4437112"/>
            <a:ext cx="73152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err="1" smtClean="0"/>
              <a:t>Διεπιφανειακές</a:t>
            </a:r>
            <a:r>
              <a:rPr lang="el-GR" sz="2000" dirty="0" smtClean="0"/>
              <a:t> τάσεις – επίδραση της βαρύτητας (διαπλάτυνση)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Μεγέθη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smtClean="0"/>
              <a:t>z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Λεπτομερής φωτογράφηση σταγόνας – προσδιορισμός </a:t>
            </a:r>
            <a:r>
              <a:rPr lang="en-US" sz="2000" dirty="0" smtClean="0"/>
              <a:t>R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R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R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R </a:t>
            </a:r>
            <a:r>
              <a:rPr lang="el-GR" sz="2000" dirty="0" smtClean="0"/>
              <a:t>: ακτίνα καμπυλότητας (κορυφή σταγόνας και σε απόσταση </a:t>
            </a:r>
            <a:r>
              <a:rPr lang="en-US" sz="2000" dirty="0" smtClean="0"/>
              <a:t>z)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628800"/>
            <a:ext cx="46005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3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810000"/>
            <a:ext cx="75438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Διαφορά τριχοειδούς πίεσης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2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 : </a:t>
            </a:r>
            <a:r>
              <a:rPr lang="el-GR" sz="2000" dirty="0" smtClean="0"/>
              <a:t>μέγιστη διάμετρος σταγόνας σε </a:t>
            </a:r>
            <a:r>
              <a:rPr lang="en-US" sz="2000" dirty="0" smtClean="0"/>
              <a:t>z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H </a:t>
            </a:r>
            <a:r>
              <a:rPr lang="el-GR" sz="2000" dirty="0" smtClean="0"/>
              <a:t>: πίνακες έναντι του λόγου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m</a:t>
            </a:r>
            <a:r>
              <a:rPr lang="en-US" sz="2000" dirty="0" smtClean="0"/>
              <a:t>/z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</a:p>
        </p:txBody>
      </p:sp>
      <p:sp>
        <p:nvSpPr>
          <p:cNvPr id="7175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Μέθοδος της </a:t>
            </a:r>
            <a:r>
              <a:rPr lang="el-GR" sz="2400" b="1" dirty="0" err="1" smtClean="0"/>
              <a:t>επικαθήμενης</a:t>
            </a:r>
            <a:r>
              <a:rPr lang="el-GR" sz="2400" b="1" dirty="0" smtClean="0"/>
              <a:t> σταγόνας (2)</a:t>
            </a:r>
            <a:endParaRPr lang="en-US" sz="2400" b="1" dirty="0" smtClean="0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411760" y="1340768"/>
          <a:ext cx="43434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Equation" r:id="rId3" imgW="2501900" imgH="482600" progId="Equation.3">
                  <p:embed/>
                </p:oleObj>
              </mc:Choice>
              <mc:Fallback>
                <p:oleObj name="Equation" r:id="rId3" imgW="2501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340768"/>
                        <a:ext cx="4343400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2915816" y="2420888"/>
          <a:ext cx="33528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5" imgW="1371600" imgH="254000" progId="Equation.3">
                  <p:embed/>
                </p:oleObj>
              </mc:Choice>
              <mc:Fallback>
                <p:oleObj name="Equation" r:id="rId5" imgW="1371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420888"/>
                        <a:ext cx="33528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166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412776"/>
            <a:ext cx="3810000" cy="16638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Επιφανειακή τάση</a:t>
            </a:r>
          </a:p>
          <a:p>
            <a:pPr eaLnBrk="1" hangingPunct="1">
              <a:buFontTx/>
              <a:buNone/>
            </a:pPr>
            <a:r>
              <a:rPr lang="el-GR" sz="2000" dirty="0" err="1" smtClean="0"/>
              <a:t>Διεπιφανειακή</a:t>
            </a:r>
            <a:r>
              <a:rPr lang="el-GR" sz="2000" dirty="0" smtClean="0"/>
              <a:t> τάση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Επιμήκυνση σταγόνας – βαρύτητα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Διαφορά τριχοειδούς πίεσης</a:t>
            </a:r>
            <a:endParaRPr lang="en-US" sz="2000" dirty="0" smtClean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Μέθοδος της κρεμάμενης σταγόνας</a:t>
            </a:r>
            <a:endParaRPr lang="en-US" sz="2400" b="1" dirty="0" smtClean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755576" y="4509120"/>
            <a:ext cx="7772400" cy="15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μέγιστη διάμετρος σταγόνας σε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διάμετρος οριζόντιας διατομής σε απόσταση 2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από την κορυφή της σταγόνας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πίνακες έναντι του λόγου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4283968" y="2636912"/>
          <a:ext cx="4343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Equation" r:id="rId3" imgW="2501900" imgH="482600" progId="Equation.3">
                  <p:embed/>
                </p:oleObj>
              </mc:Choice>
              <mc:Fallback>
                <p:oleObj name="Equation" r:id="rId3" imgW="2501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636912"/>
                        <a:ext cx="4343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860032" y="3645024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Equation" r:id="rId5" imgW="1143000" imgH="254000" progId="Equation.3">
                  <p:embed/>
                </p:oleObj>
              </mc:Choice>
              <mc:Fallback>
                <p:oleObj name="Equation" r:id="rId5" imgW="1143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45024"/>
                        <a:ext cx="2794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957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64"/>
            <a:ext cx="7772400" cy="685800"/>
          </a:xfrm>
        </p:spPr>
        <p:txBody>
          <a:bodyPr/>
          <a:lstStyle/>
          <a:p>
            <a:pPr eaLnBrk="1" hangingPunct="1"/>
            <a:r>
              <a:rPr lang="el-GR" sz="2400" b="1" dirty="0" err="1" smtClean="0"/>
              <a:t>Διεπιφανειακή</a:t>
            </a:r>
            <a:r>
              <a:rPr lang="el-GR" sz="2400" b="1" dirty="0" smtClean="0"/>
              <a:t> διασπορά (</a:t>
            </a:r>
            <a:r>
              <a:rPr lang="el-GR" sz="2400" b="1" dirty="0" err="1" smtClean="0"/>
              <a:t>εφάπλωση</a:t>
            </a:r>
            <a:r>
              <a:rPr lang="el-GR" sz="2400" b="1" dirty="0" smtClean="0"/>
              <a:t>) (1)</a:t>
            </a:r>
            <a:endParaRPr lang="en-US" sz="2400" b="1" dirty="0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90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Σταγόνα οργανικής ένωσης σε νερό </a:t>
            </a:r>
            <a:r>
              <a:rPr lang="el-GR" sz="2000" dirty="0" smtClean="0">
                <a:sym typeface="Symbol" pitchFamily="18" charset="2"/>
              </a:rPr>
              <a:t>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1. να παραμείνει ως δισκίο ή φακός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2. να σχηματίσει διπλή μεμβράνη (</a:t>
            </a:r>
            <a:r>
              <a:rPr lang="en-US" sz="2000" dirty="0" smtClean="0">
                <a:sym typeface="Symbol" pitchFamily="18" charset="2"/>
              </a:rPr>
              <a:t>film</a:t>
            </a:r>
            <a:r>
              <a:rPr lang="el-GR" sz="2000" dirty="0" smtClean="0">
                <a:sym typeface="Symbol" pitchFamily="18" charset="2"/>
              </a:rPr>
              <a:t>)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	3. να σχηματίσει μονομοριακό στρώμα και να συνυπάρχουν δισκία ή φακοί</a:t>
            </a:r>
            <a:r>
              <a:rPr lang="en-US" sz="2000" dirty="0" smtClean="0">
                <a:sym typeface="Symbol" pitchFamily="18" charset="2"/>
              </a:rPr>
              <a:t> (</a:t>
            </a:r>
            <a:r>
              <a:rPr lang="en-US" sz="2000" dirty="0"/>
              <a:t>n</a:t>
            </a:r>
            <a:r>
              <a:rPr lang="el-GR" sz="2000" dirty="0"/>
              <a:t>-εξανόλη σε </a:t>
            </a:r>
            <a:r>
              <a:rPr lang="el-GR" sz="2000" dirty="0" smtClean="0"/>
              <a:t>νερό</a:t>
            </a:r>
            <a:r>
              <a:rPr lang="en-US" sz="2000" dirty="0" smtClean="0"/>
              <a:t>)</a:t>
            </a:r>
            <a:endParaRPr lang="el-GR" sz="2000" dirty="0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772790" y="324703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b="1" dirty="0"/>
              <a:t>Φακός </a:t>
            </a:r>
            <a:r>
              <a:rPr lang="el-GR" sz="2000" dirty="0"/>
              <a:t>: σταγόνα ελαίου ανάμεσα στην υδατική φάση και τον αέρα</a:t>
            </a:r>
            <a:endParaRPr lang="el-GR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1833563" y="2724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20116" y="3725788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kern="0" dirty="0" smtClean="0"/>
              <a:t>Διπλή μεμβράνη</a:t>
            </a:r>
            <a:r>
              <a:rPr lang="el-GR" sz="2000" kern="0" dirty="0" smtClean="0"/>
              <a:t> : στρώμα ελαίου ανάμεσα στην υδατική φάση και στον αέρα – δημιουργεί χρωματισμός λόγω φαινομένου συμβολής (ιριδισμός πετρελαίου σε νερό</a:t>
            </a:r>
            <a:r>
              <a:rPr lang="en-US" sz="2000" kern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6129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7620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Διεπιφανειακή διασπορά (εφάπλωση) (</a:t>
            </a:r>
            <a:r>
              <a:rPr lang="en-US" sz="2400" b="1" dirty="0" smtClean="0"/>
              <a:t>2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844824"/>
            <a:ext cx="4191000" cy="2819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Δυνάμεις Συνοχής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Δυνάμεις Συνάφειας (πρόσφυση)</a:t>
            </a:r>
          </a:p>
          <a:p>
            <a:pPr marL="0" indent="0" eaLnBrk="1" hangingPunct="1">
              <a:buFontTx/>
              <a:buNone/>
            </a:pP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Υγρή – Στερεή φάση ή για δύο μη-αναμίξιμα υγρά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Έργο πρόσφυσης :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W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= </a:t>
            </a:r>
            <a:r>
              <a:rPr lang="el-GR" sz="2000" dirty="0" err="1" smtClean="0"/>
              <a:t>γ</a:t>
            </a:r>
            <a:r>
              <a:rPr lang="el-GR" sz="2000" baseline="-25000" dirty="0" err="1" smtClean="0"/>
              <a:t>Α</a:t>
            </a:r>
            <a:r>
              <a:rPr lang="el-GR" sz="2000" dirty="0" smtClean="0"/>
              <a:t> + </a:t>
            </a:r>
            <a:r>
              <a:rPr lang="el-GR" sz="2000" dirty="0" err="1" smtClean="0"/>
              <a:t>γ</a:t>
            </a:r>
            <a:r>
              <a:rPr lang="el-GR" sz="2000" baseline="-25000" dirty="0" err="1" smtClean="0"/>
              <a:t>Β</a:t>
            </a:r>
            <a:r>
              <a:rPr lang="el-GR" sz="2000" dirty="0" smtClean="0"/>
              <a:t> - </a:t>
            </a:r>
            <a:r>
              <a:rPr lang="el-GR" sz="2000" dirty="0" err="1" smtClean="0"/>
              <a:t>γ</a:t>
            </a:r>
            <a:r>
              <a:rPr lang="el-GR" sz="2000" baseline="-25000" dirty="0" err="1" smtClean="0"/>
              <a:t>ΑΒ</a:t>
            </a:r>
            <a:endParaRPr lang="en-US" sz="2000" dirty="0" smtClean="0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2790825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44039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556792"/>
            <a:ext cx="3810000" cy="3025775"/>
          </a:xfrm>
          <a:noFill/>
        </p:spPr>
      </p:pic>
    </p:spTree>
    <p:extLst>
      <p:ext uri="{BB962C8B-B14F-4D97-AF65-F5344CB8AC3E}">
        <p14:creationId xmlns:p14="http://schemas.microsoft.com/office/powerpoint/2010/main" val="808371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56792"/>
            <a:ext cx="4191000" cy="4114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Εγκάρσια διατομή υγρού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Έργο Συνοχής, </a:t>
            </a:r>
            <a:r>
              <a:rPr lang="en-US" sz="2000" dirty="0" smtClean="0"/>
              <a:t>W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2</a:t>
            </a:r>
            <a:r>
              <a:rPr lang="el-GR" sz="2000" dirty="0" err="1" smtClean="0"/>
              <a:t>γ</a:t>
            </a:r>
            <a:r>
              <a:rPr lang="el-GR" sz="2000" baseline="-25000" dirty="0" err="1" smtClean="0"/>
              <a:t>Α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Έργο πρόσφυσης στερεάς και υγρής φάσης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err="1" smtClean="0"/>
              <a:t>W</a:t>
            </a:r>
            <a:r>
              <a:rPr lang="en-US" sz="2000" baseline="-25000" dirty="0" err="1" smtClean="0"/>
              <a:t>sl</a:t>
            </a:r>
            <a:r>
              <a:rPr lang="en-US" sz="2000" dirty="0" smtClean="0"/>
              <a:t> =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+ </a:t>
            </a:r>
            <a:r>
              <a:rPr lang="el-GR" sz="2000" dirty="0" smtClean="0"/>
              <a:t>γ</a:t>
            </a:r>
            <a:r>
              <a:rPr lang="en-US" sz="2000" baseline="-25000" dirty="0" err="1" smtClean="0"/>
              <a:t>lg</a:t>
            </a:r>
            <a:r>
              <a:rPr lang="en-US" sz="2000" dirty="0" smtClean="0"/>
              <a:t> – </a:t>
            </a:r>
            <a:r>
              <a:rPr lang="el-GR" sz="2000" dirty="0" smtClean="0"/>
              <a:t>γ</a:t>
            </a:r>
            <a:r>
              <a:rPr lang="en-US" sz="2000" baseline="-25000" dirty="0" err="1" smtClean="0"/>
              <a:t>sl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Ισχύει ότι : γ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</a:t>
            </a:r>
            <a:r>
              <a:rPr lang="el-GR" sz="2000" dirty="0" smtClean="0"/>
              <a:t>γ</a:t>
            </a:r>
            <a:r>
              <a:rPr lang="en-US" sz="2000" baseline="-25000" dirty="0" err="1" smtClean="0"/>
              <a:t>sg</a:t>
            </a:r>
            <a:r>
              <a:rPr lang="en-US" sz="2000" dirty="0" smtClean="0"/>
              <a:t> + </a:t>
            </a:r>
            <a:r>
              <a:rPr lang="el-GR" sz="2000" dirty="0" smtClean="0"/>
              <a:t>π</a:t>
            </a:r>
            <a:r>
              <a:rPr lang="el-GR" sz="2000" baseline="-25000" dirty="0" smtClean="0"/>
              <a:t>ε</a:t>
            </a:r>
            <a:endParaRPr lang="en-US" sz="2000" dirty="0" smtClean="0"/>
          </a:p>
          <a:p>
            <a:pPr marL="0" indent="0" algn="ctr" eaLnBrk="1" hangingPunct="1">
              <a:buFontTx/>
              <a:buNone/>
            </a:pPr>
            <a:r>
              <a:rPr lang="en-US" sz="2000" dirty="0" err="1" smtClean="0"/>
              <a:t>W</a:t>
            </a:r>
            <a:r>
              <a:rPr lang="en-US" sz="2000" baseline="-25000" dirty="0" err="1" smtClean="0"/>
              <a:t>sl</a:t>
            </a:r>
            <a:r>
              <a:rPr lang="en-US" sz="2000" dirty="0" smtClean="0"/>
              <a:t> = </a:t>
            </a:r>
            <a:r>
              <a:rPr lang="el-GR" sz="2000" dirty="0" smtClean="0"/>
              <a:t>γ</a:t>
            </a:r>
            <a:r>
              <a:rPr lang="en-US" sz="2000" baseline="-25000" dirty="0" err="1" smtClean="0"/>
              <a:t>sg</a:t>
            </a:r>
            <a:r>
              <a:rPr lang="en-US" sz="2000" dirty="0" smtClean="0"/>
              <a:t> + </a:t>
            </a:r>
            <a:r>
              <a:rPr lang="el-GR" sz="2000" dirty="0" smtClean="0"/>
              <a:t>π</a:t>
            </a:r>
            <a:r>
              <a:rPr lang="el-GR" sz="2000" baseline="-25000" dirty="0" smtClean="0"/>
              <a:t>ε</a:t>
            </a:r>
            <a:r>
              <a:rPr lang="en-US" sz="2000" dirty="0" smtClean="0"/>
              <a:t> </a:t>
            </a:r>
            <a:r>
              <a:rPr lang="el-GR" sz="2000" dirty="0" smtClean="0"/>
              <a:t>+ γ</a:t>
            </a:r>
            <a:r>
              <a:rPr lang="en-US" sz="2000" baseline="-25000" dirty="0" err="1" smtClean="0"/>
              <a:t>lg</a:t>
            </a:r>
            <a:r>
              <a:rPr lang="en-US" sz="2000" dirty="0" smtClean="0"/>
              <a:t> – </a:t>
            </a:r>
            <a:r>
              <a:rPr lang="el-GR" sz="2000" dirty="0" smtClean="0"/>
              <a:t>γ</a:t>
            </a:r>
            <a:r>
              <a:rPr lang="en-US" sz="2000" baseline="-25000" dirty="0" err="1" smtClean="0"/>
              <a:t>sl</a:t>
            </a:r>
            <a:r>
              <a:rPr lang="en-US" sz="2000" dirty="0" smtClean="0"/>
              <a:t> = </a:t>
            </a:r>
            <a:r>
              <a:rPr lang="el-GR" sz="2000" dirty="0" smtClean="0"/>
              <a:t>γ</a:t>
            </a:r>
            <a:r>
              <a:rPr lang="en-US" sz="2000" baseline="-25000" dirty="0" err="1" smtClean="0"/>
              <a:t>lg</a:t>
            </a:r>
            <a:r>
              <a:rPr lang="en-US" sz="2000" dirty="0" smtClean="0"/>
              <a:t>(1+cos</a:t>
            </a:r>
            <a:r>
              <a:rPr lang="el-GR" sz="2000" dirty="0" smtClean="0"/>
              <a:t>Θ) + π</a:t>
            </a:r>
            <a:r>
              <a:rPr lang="el-GR" sz="2000" baseline="-25000" dirty="0" smtClean="0"/>
              <a:t>ε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Επιφάνειες υψηλής ενέργειας :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Μέταλλα, μεταλλικά οξείδια και </a:t>
            </a:r>
            <a:r>
              <a:rPr lang="el-GR" sz="2000" dirty="0" err="1" smtClean="0"/>
              <a:t>σουλφίδια</a:t>
            </a:r>
            <a:r>
              <a:rPr lang="el-GR" sz="2000" dirty="0" smtClean="0"/>
              <a:t>, γυαλί, ανόργανα άλατα</a:t>
            </a:r>
            <a:endParaRPr lang="en-US" sz="2000" dirty="0" smtClean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Διεπιφανειακή διασπορά (εφάπλωση) (</a:t>
            </a:r>
            <a:r>
              <a:rPr lang="en-US" sz="2400" b="1" dirty="0" smtClean="0"/>
              <a:t>3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314325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45063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133600"/>
            <a:ext cx="3505200" cy="3178175"/>
          </a:xfrm>
          <a:noFill/>
        </p:spPr>
      </p:pic>
    </p:spTree>
    <p:extLst>
      <p:ext uri="{BB962C8B-B14F-4D97-AF65-F5344CB8AC3E}">
        <p14:creationId xmlns:p14="http://schemas.microsoft.com/office/powerpoint/2010/main" val="1181133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736"/>
            <a:ext cx="7772400" cy="504326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Συντελεστής αρχικής </a:t>
            </a:r>
            <a:r>
              <a:rPr lang="el-GR" sz="2000" dirty="0" err="1" smtClean="0"/>
              <a:t>εφάπλωσης</a:t>
            </a:r>
            <a:endParaRPr lang="el-GR" sz="2000" dirty="0" smtClean="0"/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S = W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– W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= </a:t>
            </a:r>
            <a:r>
              <a:rPr lang="el-GR" sz="2000" dirty="0" smtClean="0"/>
              <a:t>(γ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+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–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LS</a:t>
            </a:r>
            <a:r>
              <a:rPr lang="en-US" sz="2000" dirty="0" smtClean="0"/>
              <a:t>) – 2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L</a:t>
            </a:r>
            <a:endParaRPr lang="en-US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Για την </a:t>
            </a:r>
            <a:r>
              <a:rPr lang="el-GR" sz="2000" dirty="0" err="1" smtClean="0"/>
              <a:t>εφάπλωση</a:t>
            </a:r>
            <a:r>
              <a:rPr lang="el-GR" sz="2000" dirty="0" smtClean="0"/>
              <a:t> ελαίου σε νερό (σχηματισμός φακού) – δεν λαμβάνεται υπόψη ο αμοιβαίος κορεσμός</a:t>
            </a:r>
          </a:p>
          <a:p>
            <a:pPr marL="0" indent="0" algn="ctr" eaLnBrk="1" hangingPunct="1">
              <a:buFontTx/>
              <a:buNone/>
            </a:pPr>
            <a:r>
              <a:rPr lang="en-US" sz="2000" dirty="0" smtClean="0"/>
              <a:t>S =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WA</a:t>
            </a:r>
            <a:r>
              <a:rPr lang="en-US" sz="2000" dirty="0" smtClean="0"/>
              <a:t> – (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OA</a:t>
            </a:r>
            <a:r>
              <a:rPr lang="en-US" sz="2000" dirty="0" smtClean="0"/>
              <a:t> +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OW</a:t>
            </a:r>
            <a:r>
              <a:rPr lang="en-US" sz="2000" dirty="0" smtClean="0"/>
              <a:t>)</a:t>
            </a:r>
          </a:p>
          <a:p>
            <a:pPr marL="0" indent="0" algn="ctr" eaLnBrk="1" hangingPunct="1">
              <a:buFontTx/>
              <a:buNone/>
            </a:pPr>
            <a:r>
              <a:rPr lang="el-GR" sz="2000" dirty="0" smtClean="0"/>
              <a:t>Δ</a:t>
            </a:r>
            <a:r>
              <a:rPr lang="en-US" sz="2000" dirty="0" smtClean="0"/>
              <a:t>G = (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OA</a:t>
            </a:r>
            <a:r>
              <a:rPr lang="en-US" sz="2000" dirty="0" smtClean="0"/>
              <a:t> +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OW</a:t>
            </a:r>
            <a:r>
              <a:rPr lang="en-US" sz="2000" dirty="0" smtClean="0"/>
              <a:t> -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WA</a:t>
            </a:r>
            <a:r>
              <a:rPr lang="en-US" sz="2000" dirty="0" smtClean="0"/>
              <a:t>)</a:t>
            </a:r>
            <a:r>
              <a:rPr lang="el-GR" sz="2000" dirty="0" smtClean="0"/>
              <a:t>ΔΑ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Αυθόρμητη </a:t>
            </a:r>
            <a:r>
              <a:rPr lang="el-GR" sz="2000" dirty="0" err="1" smtClean="0"/>
              <a:t>εφάπλωση</a:t>
            </a:r>
            <a:r>
              <a:rPr lang="el-GR" sz="2000" dirty="0" smtClean="0"/>
              <a:t> : </a:t>
            </a:r>
            <a:r>
              <a:rPr lang="en-US" sz="2000" dirty="0" smtClean="0"/>
              <a:t>S </a:t>
            </a:r>
            <a:r>
              <a:rPr lang="en-US" sz="2000" dirty="0" smtClean="0">
                <a:sym typeface="Symbol" pitchFamily="18" charset="2"/>
              </a:rPr>
              <a:t> 0, </a:t>
            </a:r>
            <a:r>
              <a:rPr lang="el-GR" sz="2000" dirty="0" smtClean="0">
                <a:sym typeface="Symbol" pitchFamily="18" charset="2"/>
              </a:rPr>
              <a:t>ΔΑ &gt; 0 και Δ</a:t>
            </a:r>
            <a:r>
              <a:rPr lang="en-US" sz="2000" dirty="0" smtClean="0">
                <a:sym typeface="Symbol" pitchFamily="18" charset="2"/>
              </a:rPr>
              <a:t>G &lt; 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Σχηματισμός σταγονιδίων : </a:t>
            </a:r>
            <a:r>
              <a:rPr lang="en-US" sz="2000" dirty="0" smtClean="0">
                <a:sym typeface="Symbol" pitchFamily="18" charset="2"/>
              </a:rPr>
              <a:t>S &gt; 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Για ορισμένα υγρά ισχύει αρχικά </a:t>
            </a:r>
            <a:r>
              <a:rPr lang="en-US" sz="2000" dirty="0" smtClean="0">
                <a:sym typeface="Symbol" pitchFamily="18" charset="2"/>
              </a:rPr>
              <a:t>S &gt; 0 </a:t>
            </a:r>
            <a:r>
              <a:rPr lang="el-GR" sz="2000" dirty="0" smtClean="0">
                <a:sym typeface="Symbol" pitchFamily="18" charset="2"/>
              </a:rPr>
              <a:t>και μετά την αποκατάσταση αμοιβαίου κορεσμού </a:t>
            </a:r>
            <a:r>
              <a:rPr lang="en-US" sz="2000" dirty="0" smtClean="0">
                <a:sym typeface="Symbol" pitchFamily="18" charset="2"/>
              </a:rPr>
              <a:t>S &lt;</a:t>
            </a:r>
            <a:r>
              <a:rPr lang="el-GR" sz="2000" dirty="0" smtClean="0">
                <a:sym typeface="Symbol" pitchFamily="18" charset="2"/>
              </a:rPr>
              <a:t> 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Α) Βενζόλιο σε νερό : (δυνάμεις συνοχής ασθενέστερες από τις δυνάμεις συνάφειας με το νερό)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2000" dirty="0" smtClean="0"/>
              <a:t>S</a:t>
            </a:r>
            <a:r>
              <a:rPr lang="el-GR" sz="2000" baseline="-25000" dirty="0" smtClean="0"/>
              <a:t>αρχ.</a:t>
            </a:r>
            <a:r>
              <a:rPr lang="el-GR" sz="2000" dirty="0" smtClean="0"/>
              <a:t> = 72.8 – (28.9 + 35.0) = 8.9 </a:t>
            </a:r>
            <a:r>
              <a:rPr lang="en-US" sz="2000" dirty="0" err="1" smtClean="0"/>
              <a:t>mN</a:t>
            </a:r>
            <a:r>
              <a:rPr lang="en-US" sz="2000" dirty="0" smtClean="0"/>
              <a:t>/m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	S</a:t>
            </a:r>
            <a:r>
              <a:rPr lang="el-GR" sz="2000" baseline="-25000" dirty="0" smtClean="0"/>
              <a:t>τελ.</a:t>
            </a:r>
            <a:r>
              <a:rPr lang="el-GR" sz="2000" dirty="0" smtClean="0"/>
              <a:t> = 62.4 – (28.8 + 35.0) = -1.4 </a:t>
            </a:r>
            <a:r>
              <a:rPr lang="en-US" sz="2000" dirty="0" err="1" smtClean="0"/>
              <a:t>mN</a:t>
            </a:r>
            <a:r>
              <a:rPr lang="en-US" sz="2000" dirty="0" smtClean="0"/>
              <a:t>/m</a:t>
            </a:r>
          </a:p>
          <a:p>
            <a:pPr marL="0" indent="0" algn="ctr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46085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Διεπιφανειακή διασπορά (εφάπλωση)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2880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el-GR" sz="2800" b="1" dirty="0" smtClean="0"/>
              <a:t>ΠΕΡΙΕΧΟΜΕΝΑ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pPr marL="0" indent="0">
              <a:buNone/>
            </a:pPr>
            <a:r>
              <a:rPr lang="el-GR" sz="1600" dirty="0" smtClean="0"/>
              <a:t>Επιφανειακή τάση</a:t>
            </a:r>
          </a:p>
          <a:p>
            <a:pPr marL="0" indent="0">
              <a:buNone/>
            </a:pPr>
            <a:r>
              <a:rPr lang="el-GR" sz="1600" dirty="0" smtClean="0"/>
              <a:t>Επιφανειακή ελεύθερη ενέργεια</a:t>
            </a:r>
          </a:p>
          <a:p>
            <a:pPr marL="0" indent="0">
              <a:buNone/>
            </a:pPr>
            <a:r>
              <a:rPr lang="el-GR" sz="1600" dirty="0" smtClean="0"/>
              <a:t>Εξάρτηση της επιφανειακής τάσης από την θερμοκρασία</a:t>
            </a:r>
          </a:p>
          <a:p>
            <a:pPr marL="0" indent="0">
              <a:buNone/>
            </a:pPr>
            <a:r>
              <a:rPr lang="el-GR" sz="1600" dirty="0" smtClean="0"/>
              <a:t>Εξίσωση </a:t>
            </a:r>
            <a:r>
              <a:rPr lang="en-US" sz="1600" dirty="0" smtClean="0"/>
              <a:t>Young-Laplace</a:t>
            </a:r>
          </a:p>
          <a:p>
            <a:pPr marL="0" indent="0">
              <a:buNone/>
            </a:pPr>
            <a:r>
              <a:rPr lang="el-GR" sz="1600" dirty="0" smtClean="0"/>
              <a:t>Μέθοδοι μέτρησης επιφανειακής και διεπιφανειακής τάσης</a:t>
            </a:r>
          </a:p>
          <a:p>
            <a:pPr marL="0" indent="0">
              <a:buNone/>
            </a:pPr>
            <a:r>
              <a:rPr lang="el-GR" sz="1600" dirty="0" smtClean="0"/>
              <a:t>Συντελεστής εξάπλωσης</a:t>
            </a:r>
          </a:p>
          <a:p>
            <a:pPr marL="0" indent="0">
              <a:buNone/>
            </a:pPr>
            <a:r>
              <a:rPr lang="el-GR" sz="1600" dirty="0" smtClean="0"/>
              <a:t>Προσρόφηση σε υγρές διεπιφάνειες</a:t>
            </a:r>
          </a:p>
          <a:p>
            <a:pPr marL="0" indent="0">
              <a:buNone/>
            </a:pPr>
            <a:r>
              <a:rPr lang="el-GR" sz="1600" dirty="0" smtClean="0"/>
              <a:t>Επιφανειοδραστικές ενώσεις</a:t>
            </a:r>
          </a:p>
          <a:p>
            <a:pPr marL="0" indent="0">
              <a:buNone/>
            </a:pPr>
            <a:r>
              <a:rPr lang="el-GR" sz="1600" dirty="0" smtClean="0"/>
              <a:t>Συστήματα ταξινόμησης υδρόφιλων και λιπόφιλων ενώσεων</a:t>
            </a:r>
          </a:p>
          <a:p>
            <a:pPr marL="0" indent="0">
              <a:buNone/>
            </a:pPr>
            <a:r>
              <a:rPr lang="el-GR" sz="1600" dirty="0" smtClean="0"/>
              <a:t>Τύποι μονοστρωμάτων σε υγρές διεπιφάνειες</a:t>
            </a:r>
          </a:p>
          <a:p>
            <a:pPr marL="0" indent="0">
              <a:buNone/>
            </a:pPr>
            <a:r>
              <a:rPr lang="el-GR" sz="1600" dirty="0" smtClean="0"/>
              <a:t>Προσρόφηση σε στερεές επιφάνειες</a:t>
            </a:r>
          </a:p>
          <a:p>
            <a:pPr marL="0" indent="0">
              <a:buNone/>
            </a:pPr>
            <a:r>
              <a:rPr lang="el-GR" sz="1600" dirty="0" smtClean="0"/>
              <a:t>Προσρόφηση στην διεπιφάνεια στερεού-υγρού</a:t>
            </a:r>
          </a:p>
          <a:p>
            <a:pPr marL="0" indent="0">
              <a:buNone/>
            </a:pPr>
            <a:r>
              <a:rPr lang="el-GR" sz="1600" dirty="0" smtClean="0"/>
              <a:t>Ενεργός άνθρακας</a:t>
            </a:r>
          </a:p>
          <a:p>
            <a:pPr marL="0" indent="0">
              <a:buNone/>
            </a:pPr>
            <a:r>
              <a:rPr lang="el-GR" sz="1600" dirty="0" smtClean="0"/>
              <a:t>Διαβροχή</a:t>
            </a:r>
          </a:p>
          <a:p>
            <a:pPr marL="0" indent="0">
              <a:buNone/>
            </a:pPr>
            <a:r>
              <a:rPr lang="el-GR" sz="1600" dirty="0" smtClean="0"/>
              <a:t>Αφριστικά  - Αντιαφριστικά αντιδραστήρια</a:t>
            </a:r>
          </a:p>
          <a:p>
            <a:pPr marL="0" indent="0">
              <a:buNone/>
            </a:pPr>
            <a:r>
              <a:rPr lang="el-GR" sz="1600" dirty="0" smtClean="0"/>
              <a:t>Φορτισμένες διεπιφάνειες</a:t>
            </a:r>
          </a:p>
          <a:p>
            <a:pPr marL="0" indent="0">
              <a:buNone/>
            </a:pP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540601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2400" cy="4495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Β) Νερό σε </a:t>
            </a:r>
            <a:r>
              <a:rPr lang="en-US" sz="2000" dirty="0" smtClean="0"/>
              <a:t>n-</a:t>
            </a:r>
            <a:r>
              <a:rPr lang="el-GR" sz="2000" dirty="0" err="1" smtClean="0"/>
              <a:t>εξανόλη</a:t>
            </a:r>
            <a:r>
              <a:rPr lang="el-GR" sz="2000" dirty="0" smtClean="0"/>
              <a:t> 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000" dirty="0" smtClean="0"/>
              <a:t>S</a:t>
            </a:r>
            <a:r>
              <a:rPr lang="el-GR" sz="2000" baseline="-25000" dirty="0" smtClean="0"/>
              <a:t>αρχ. </a:t>
            </a:r>
            <a:r>
              <a:rPr lang="el-GR" sz="2000" dirty="0" smtClean="0"/>
              <a:t>= 41.2 </a:t>
            </a:r>
            <a:r>
              <a:rPr lang="en-US" sz="2000" dirty="0" err="1" smtClean="0"/>
              <a:t>mN</a:t>
            </a:r>
            <a:r>
              <a:rPr lang="en-US" sz="2000" dirty="0" smtClean="0"/>
              <a:t>/m </a:t>
            </a:r>
            <a:r>
              <a:rPr lang="en-US" sz="2000" dirty="0" smtClean="0">
                <a:sym typeface="Symbol" pitchFamily="18" charset="2"/>
              </a:rPr>
              <a:t> S</a:t>
            </a:r>
            <a:r>
              <a:rPr lang="el-GR" sz="2000" baseline="-25000" dirty="0" smtClean="0">
                <a:sym typeface="Symbol" pitchFamily="18" charset="2"/>
              </a:rPr>
              <a:t>τελ.</a:t>
            </a:r>
            <a:r>
              <a:rPr lang="el-GR" sz="2000" dirty="0" smtClean="0">
                <a:sym typeface="Symbol" pitchFamily="18" charset="2"/>
              </a:rPr>
              <a:t> = -3.0 </a:t>
            </a:r>
            <a:r>
              <a:rPr lang="en-US" sz="2000" dirty="0" err="1" smtClean="0">
                <a:sym typeface="Symbol" pitchFamily="18" charset="2"/>
              </a:rPr>
              <a:t>mN</a:t>
            </a:r>
            <a:r>
              <a:rPr lang="en-US" sz="2000" dirty="0" smtClean="0">
                <a:sym typeface="Symbol" pitchFamily="18" charset="2"/>
              </a:rPr>
              <a:t>/m</a:t>
            </a:r>
          </a:p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Επίδραση προσμίξεων στην </a:t>
            </a:r>
            <a:r>
              <a:rPr lang="el-GR" sz="2000" dirty="0" err="1" smtClean="0"/>
              <a:t>εφάπλωση</a:t>
            </a:r>
            <a:endParaRPr lang="el-GR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Προσμίξεις στην ελαιώδη φάση </a:t>
            </a:r>
            <a:r>
              <a:rPr lang="el-GR" sz="2000" dirty="0" smtClean="0">
                <a:sym typeface="Symbol" pitchFamily="18" charset="2"/>
              </a:rPr>
              <a:t> γ</a:t>
            </a:r>
            <a:r>
              <a:rPr lang="en-US" sz="2000" baseline="-25000" dirty="0" smtClean="0">
                <a:sym typeface="Symbol" pitchFamily="18" charset="2"/>
              </a:rPr>
              <a:t>OW </a:t>
            </a:r>
            <a:r>
              <a:rPr lang="en-US" sz="2000" dirty="0" smtClean="0">
                <a:sym typeface="Symbol" pitchFamily="18" charset="2"/>
              </a:rPr>
              <a:t> </a:t>
            </a:r>
            <a:r>
              <a:rPr lang="el-GR" sz="2000" dirty="0" smtClean="0">
                <a:sym typeface="Symbol" pitchFamily="18" charset="2"/>
              </a:rPr>
              <a:t>και </a:t>
            </a:r>
            <a:r>
              <a:rPr lang="en-US" sz="2000" dirty="0" smtClean="0">
                <a:sym typeface="Symbol" pitchFamily="18" charset="2"/>
              </a:rPr>
              <a:t>S &gt; 0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Προσμίξεις στην υδατική φάση </a:t>
            </a:r>
            <a:r>
              <a:rPr lang="el-GR" sz="2000" dirty="0" smtClean="0">
                <a:sym typeface="Symbol" pitchFamily="18" charset="2"/>
              </a:rPr>
              <a:t> </a:t>
            </a:r>
            <a:r>
              <a:rPr lang="en-US" sz="2000" dirty="0" smtClean="0">
                <a:sym typeface="Symbol" pitchFamily="18" charset="2"/>
              </a:rPr>
              <a:t>S 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(</a:t>
            </a:r>
            <a:r>
              <a:rPr lang="el-GR" sz="2000" dirty="0" smtClean="0">
                <a:sym typeface="Symbol" pitchFamily="18" charset="2"/>
              </a:rPr>
              <a:t>μείωση της γ</a:t>
            </a:r>
            <a:r>
              <a:rPr lang="en-US" sz="2000" baseline="-25000" dirty="0" smtClean="0">
                <a:sym typeface="Symbol" pitchFamily="18" charset="2"/>
              </a:rPr>
              <a:t>WA</a:t>
            </a:r>
            <a:r>
              <a:rPr lang="en-US" sz="2000" dirty="0" smtClean="0">
                <a:sym typeface="Symbol" pitchFamily="18" charset="2"/>
              </a:rPr>
              <a:t> &lt;&lt; </a:t>
            </a:r>
            <a:r>
              <a:rPr lang="el-GR" sz="2000" dirty="0" smtClean="0">
                <a:sym typeface="Symbol" pitchFamily="18" charset="2"/>
              </a:rPr>
              <a:t>μείωση της γ</a:t>
            </a:r>
            <a:r>
              <a:rPr lang="en-US" sz="2000" baseline="-25000" dirty="0" smtClean="0">
                <a:sym typeface="Symbol" pitchFamily="18" charset="2"/>
              </a:rPr>
              <a:t>OW</a:t>
            </a:r>
            <a:r>
              <a:rPr lang="en-US" sz="2000" dirty="0" smtClean="0">
                <a:sym typeface="Symbol" pitchFamily="18" charset="2"/>
              </a:rPr>
              <a:t>) </a:t>
            </a:r>
          </a:p>
          <a:p>
            <a:pPr marL="609600" indent="-60960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n-</a:t>
            </a:r>
            <a:r>
              <a:rPr lang="el-GR" sz="2000" dirty="0" smtClean="0">
                <a:sym typeface="Symbol" pitchFamily="18" charset="2"/>
              </a:rPr>
              <a:t>οκτάνιο σε καθαρό νερό και όχι σε διάλυμα ή αιώρημα</a:t>
            </a:r>
            <a:endParaRPr lang="en-US" sz="2000" dirty="0" smtClean="0">
              <a:sym typeface="Symbol" pitchFamily="18" charset="2"/>
            </a:endParaRPr>
          </a:p>
          <a:p>
            <a:pPr marL="609600" indent="-60960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Εφαρμογές στην Φαρμακευτική - Κοσμητική</a:t>
            </a:r>
          </a:p>
          <a:p>
            <a:pPr marL="609600" indent="-60960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8382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Διεπιφανειακή διασπορά (εφάπλωση) (</a:t>
            </a:r>
            <a:r>
              <a:rPr lang="en-US" sz="2400" b="1" dirty="0" smtClean="0"/>
              <a:t>5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03989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609600"/>
          </a:xfrm>
        </p:spPr>
        <p:txBody>
          <a:bodyPr/>
          <a:lstStyle/>
          <a:p>
            <a:pPr eaLnBrk="1" hangingPunct="1"/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(1)</a:t>
            </a:r>
            <a:endParaRPr lang="en-US" sz="2400" b="1" dirty="0" smtClean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980728"/>
            <a:ext cx="7772400" cy="2592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/>
              <a:t>Surfactants</a:t>
            </a:r>
            <a:r>
              <a:rPr lang="el-GR" sz="2000" dirty="0" smtClean="0"/>
              <a:t>  - </a:t>
            </a:r>
            <a:r>
              <a:rPr lang="en-US" sz="2000" dirty="0" smtClean="0"/>
              <a:t>surface active agents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Βασικός χημικός χαρακτήρας – </a:t>
            </a:r>
            <a:r>
              <a:rPr lang="el-GR" sz="2000" dirty="0" err="1" smtClean="0"/>
              <a:t>Αμφίφιλα</a:t>
            </a:r>
            <a:r>
              <a:rPr lang="el-GR" sz="2000" dirty="0" smtClean="0"/>
              <a:t> μόρια 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Υδρόφιλο και Υδρόφοβο τμήμα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Μεταβολή μεγέθους ανθρακικής αλυσίδας (αλκοόλες)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Εκλεκτικός προσανατολισμός στης επιφάνειες / </a:t>
            </a:r>
            <a:r>
              <a:rPr lang="el-GR" sz="2000" dirty="0" err="1" smtClean="0"/>
              <a:t>διεπιφάνειες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Πολύ υδρόφιλα μόρια </a:t>
            </a:r>
            <a:r>
              <a:rPr lang="en-US" sz="2000" dirty="0" smtClean="0">
                <a:sym typeface="Symbol" pitchFamily="18" charset="2"/>
              </a:rPr>
              <a:t></a:t>
            </a:r>
            <a:r>
              <a:rPr lang="el-GR" sz="2000" dirty="0" smtClean="0">
                <a:sym typeface="Symbol" pitchFamily="18" charset="2"/>
              </a:rPr>
              <a:t> στον κύριο όγκο της υδατικής φάσης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Πολύ </a:t>
            </a:r>
            <a:r>
              <a:rPr lang="el-GR" sz="2000" dirty="0" err="1" smtClean="0">
                <a:sym typeface="Symbol" pitchFamily="18" charset="2"/>
              </a:rPr>
              <a:t>λιπόφιλα</a:t>
            </a:r>
            <a:r>
              <a:rPr lang="el-GR" sz="2000" dirty="0" smtClean="0">
                <a:sym typeface="Symbol" pitchFamily="18" charset="2"/>
              </a:rPr>
              <a:t> μόρια </a:t>
            </a:r>
            <a:r>
              <a:rPr lang="en-US" sz="2000" dirty="0" smtClean="0">
                <a:sym typeface="Symbol" pitchFamily="18" charset="2"/>
              </a:rPr>
              <a:t></a:t>
            </a:r>
            <a:r>
              <a:rPr lang="el-GR" sz="2000" dirty="0" smtClean="0">
                <a:sym typeface="Symbol" pitchFamily="18" charset="2"/>
              </a:rPr>
              <a:t> στον κύριο όγκο της ελαιώδους φάσης</a:t>
            </a:r>
            <a:endParaRPr lang="en-US" sz="2000" dirty="0" smtClean="0">
              <a:sym typeface="Symbol" pitchFamily="18" charset="2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49080"/>
            <a:ext cx="4219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2065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295400"/>
            <a:ext cx="8003232" cy="371777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Διαταραχή στην επιφάνεια/διεπιφάνεια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Σπάσιμο της δομής του νερού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Προσανατολισμός των μορίων </a:t>
            </a:r>
            <a:r>
              <a:rPr lang="el-GR" sz="2000" dirty="0" err="1" smtClean="0"/>
              <a:t>επιφανειοδραστικών</a:t>
            </a:r>
            <a:r>
              <a:rPr lang="el-GR" sz="2000" dirty="0" smtClean="0"/>
              <a:t> ενώσεων στην επιφάνεια του νερού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Προσρόφηση στην </a:t>
            </a:r>
            <a:r>
              <a:rPr lang="el-GR" sz="2000" dirty="0" err="1" smtClean="0"/>
              <a:t>διεπιφάνεια</a:t>
            </a:r>
            <a:r>
              <a:rPr lang="el-GR" sz="2000" dirty="0" smtClean="0"/>
              <a:t> </a:t>
            </a:r>
            <a:r>
              <a:rPr lang="el-GR" sz="2000" dirty="0" smtClean="0">
                <a:sym typeface="Symbol" pitchFamily="18" charset="2"/>
              </a:rPr>
              <a:t> μεταβολή της επιφανειακής </a:t>
            </a:r>
            <a:r>
              <a:rPr lang="el-GR" sz="2000" dirty="0" err="1" smtClean="0">
                <a:sym typeface="Symbol" pitchFamily="18" charset="2"/>
              </a:rPr>
              <a:t>ενεργότητας</a:t>
            </a:r>
            <a:endParaRPr lang="el-GR" sz="20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Δυναμικό Φαινόμενο : προσρόφηση στην </a:t>
            </a:r>
            <a:r>
              <a:rPr lang="el-GR" sz="2000" dirty="0" err="1" smtClean="0">
                <a:sym typeface="Symbol" pitchFamily="18" charset="2"/>
              </a:rPr>
              <a:t>διεπιφάνεια</a:t>
            </a:r>
            <a:r>
              <a:rPr lang="el-GR" sz="2000" dirty="0" smtClean="0">
                <a:sym typeface="Symbol" pitchFamily="18" charset="2"/>
              </a:rPr>
              <a:t> / πλήρης ανάμιξη (θερμική κίνηση)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sym typeface="Symbol" pitchFamily="18" charset="2"/>
              </a:rPr>
              <a:t>Επιφανειακή πίεση, π : διασταλτική τάση της </a:t>
            </a:r>
            <a:r>
              <a:rPr lang="el-GR" sz="2000" dirty="0" err="1" smtClean="0">
                <a:sym typeface="Symbol" pitchFamily="18" charset="2"/>
              </a:rPr>
              <a:t>διεπιφάνειας</a:t>
            </a:r>
            <a:r>
              <a:rPr lang="el-GR" sz="2000" dirty="0" smtClean="0">
                <a:sym typeface="Symbol" pitchFamily="18" charset="2"/>
              </a:rPr>
              <a:t> (γ = γ</a:t>
            </a:r>
            <a:r>
              <a:rPr lang="el-GR" sz="2000" baseline="-25000" dirty="0" smtClean="0">
                <a:sym typeface="Symbol" pitchFamily="18" charset="2"/>
              </a:rPr>
              <a:t>0</a:t>
            </a:r>
            <a:r>
              <a:rPr lang="el-GR" sz="2000" dirty="0" smtClean="0">
                <a:sym typeface="Symbol" pitchFamily="18" charset="2"/>
              </a:rPr>
              <a:t> – π)</a:t>
            </a:r>
            <a:endParaRPr lang="en-US" sz="2000" dirty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(2)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30645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500042"/>
            <a:ext cx="7772400" cy="390508"/>
          </a:xfrm>
        </p:spPr>
        <p:txBody>
          <a:bodyPr/>
          <a:lstStyle/>
          <a:p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(3)</a:t>
            </a:r>
            <a:endParaRPr lang="el-GR" sz="2400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714348" y="1071546"/>
            <a:ext cx="7772400" cy="10906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1800" dirty="0" smtClean="0"/>
              <a:t>Κατάταξη </a:t>
            </a:r>
            <a:r>
              <a:rPr lang="el-GR" sz="1800" dirty="0" err="1" smtClean="0"/>
              <a:t>επιφανειοδραστικών</a:t>
            </a:r>
            <a:r>
              <a:rPr lang="el-GR" sz="1800" dirty="0" smtClean="0"/>
              <a:t> ενώσεων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Υδρόφοβο τμήμα </a:t>
            </a:r>
            <a:r>
              <a:rPr lang="en-US" sz="1800" dirty="0" smtClean="0"/>
              <a:t>(R : C</a:t>
            </a:r>
            <a:r>
              <a:rPr lang="el-GR" sz="1800" baseline="-25000" dirty="0" smtClean="0"/>
              <a:t>ν</a:t>
            </a:r>
            <a:r>
              <a:rPr lang="en-US" sz="1800" dirty="0" smtClean="0"/>
              <a:t>H</a:t>
            </a:r>
            <a:r>
              <a:rPr lang="el-GR" sz="1800" baseline="-25000" dirty="0" smtClean="0"/>
              <a:t>2ν+1</a:t>
            </a:r>
            <a:r>
              <a:rPr lang="el-GR" sz="1800" dirty="0" smtClean="0"/>
              <a:t>-)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Υδρόφιλο τμήμα (</a:t>
            </a:r>
            <a:r>
              <a:rPr lang="en-US" sz="1800" dirty="0" smtClean="0"/>
              <a:t>-OH, -COOH)</a:t>
            </a:r>
          </a:p>
          <a:p>
            <a:endParaRPr lang="el-GR" dirty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571472" y="2285992"/>
          <a:ext cx="7772400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143008"/>
                <a:gridCol w="3000396"/>
                <a:gridCol w="23431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Τύπος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Φορτίο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Παραδείγματα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Χρήση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Ανιονικές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Sulfates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Sulfonates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Carboxylates</a:t>
                      </a:r>
                      <a:r>
                        <a:rPr lang="en-US" sz="1400" baseline="0" dirty="0" smtClean="0"/>
                        <a:t>, Phosphates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Απορρυπαντικά. Προϊόντα προσωπικής</a:t>
                      </a:r>
                      <a:r>
                        <a:rPr lang="el-GR" sz="1400" baseline="0" dirty="0" smtClean="0"/>
                        <a:t> φροντίδας</a:t>
                      </a:r>
                      <a:r>
                        <a:rPr lang="el-GR" sz="1400" dirty="0" smtClean="0"/>
                        <a:t> 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Κατιονικές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Quaternary Ammonium Compounds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Μαλακτικά ρούχων, Αναστολείς διάβρωσης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Μη-Ιονικές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Ethoxylates</a:t>
                      </a:r>
                      <a:r>
                        <a:rPr lang="en-US" sz="1400" dirty="0" smtClean="0"/>
                        <a:t>, Glycoside, Amides</a:t>
                      </a:r>
                      <a:r>
                        <a:rPr lang="el-GR" sz="1400" dirty="0" smtClean="0"/>
                        <a:t>, </a:t>
                      </a:r>
                      <a:r>
                        <a:rPr lang="en-US" sz="1400" dirty="0" smtClean="0"/>
                        <a:t>Fatty</a:t>
                      </a:r>
                      <a:r>
                        <a:rPr lang="en-US" sz="1400" baseline="0" dirty="0" smtClean="0"/>
                        <a:t> Alcohols, Copolymers of poly(ethylene oxide) and poly(propylene oxide), </a:t>
                      </a:r>
                      <a:r>
                        <a:rPr lang="en-US" sz="1400" baseline="0" dirty="0" err="1" smtClean="0"/>
                        <a:t>Polysorbates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Απορρυπαντικά, Βιομηχανικές διεργασίες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Αμφολύτες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 και 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Betaine</a:t>
                      </a:r>
                      <a:r>
                        <a:rPr lang="en-US" sz="1400" dirty="0" smtClean="0"/>
                        <a:t>, Amine Oxides, </a:t>
                      </a:r>
                      <a:r>
                        <a:rPr lang="en-US" sz="1400" dirty="0" err="1" smtClean="0"/>
                        <a:t>Amphoacetates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Καλλυντικά, </a:t>
                      </a:r>
                      <a:r>
                        <a:rPr lang="el-GR" sz="1400" dirty="0" err="1" smtClean="0"/>
                        <a:t>αφριστικά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974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604822"/>
          </a:xfrm>
        </p:spPr>
        <p:txBody>
          <a:bodyPr/>
          <a:lstStyle/>
          <a:p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</a:t>
            </a:r>
            <a:r>
              <a:rPr lang="en-US" sz="2400" b="1" dirty="0" smtClean="0"/>
              <a:t>4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42910" y="1071546"/>
            <a:ext cx="7772400" cy="447668"/>
          </a:xfrm>
        </p:spPr>
        <p:txBody>
          <a:bodyPr/>
          <a:lstStyle/>
          <a:p>
            <a:pPr>
              <a:buNone/>
            </a:pPr>
            <a:r>
              <a:rPr lang="el-GR" sz="1800" dirty="0" smtClean="0"/>
              <a:t>Εμπειρικά ονόματα – ομάδες </a:t>
            </a:r>
            <a:r>
              <a:rPr lang="el-GR" sz="1800" dirty="0" err="1" smtClean="0"/>
              <a:t>επιφανειοδραστικών</a:t>
            </a:r>
            <a:r>
              <a:rPr lang="el-GR" sz="1800" dirty="0" smtClean="0"/>
              <a:t> ενώσεων</a:t>
            </a:r>
            <a:endParaRPr lang="en-US" sz="1800" dirty="0" smtClean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1000100" y="1643050"/>
          <a:ext cx="7143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13"/>
                <a:gridCol w="2929828"/>
                <a:gridCol w="222455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Όνομα</a:t>
                      </a:r>
                      <a:r>
                        <a:rPr lang="el-GR" baseline="0" dirty="0" smtClean="0"/>
                        <a:t> σειράς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Είδος χημικής ένωσης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Ειδικό επίθεμα για το *__*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Igepon</a:t>
                      </a:r>
                      <a:r>
                        <a:rPr lang="en-US" baseline="0" dirty="0" smtClean="0"/>
                        <a:t> *__*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Αμίδιο</a:t>
                      </a:r>
                      <a:r>
                        <a:rPr lang="el-GR" sz="1400" dirty="0" smtClean="0"/>
                        <a:t> λιπαρού οξέος και </a:t>
                      </a:r>
                      <a:r>
                        <a:rPr lang="el-GR" sz="1400" dirty="0" err="1" smtClean="0"/>
                        <a:t>μεθυλοταυρίνης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‘ΤΝ’ </a:t>
                      </a:r>
                      <a:r>
                        <a:rPr lang="en-US" sz="1400" dirty="0" smtClean="0"/>
                        <a:t>R = </a:t>
                      </a:r>
                      <a:r>
                        <a:rPr lang="el-GR" sz="1400" dirty="0" err="1" smtClean="0"/>
                        <a:t>παλμιτική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Aerosol *__*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Αλκυλεστέρες</a:t>
                      </a:r>
                      <a:r>
                        <a:rPr lang="el-GR" sz="1400" dirty="0" smtClean="0"/>
                        <a:t> του </a:t>
                      </a:r>
                      <a:r>
                        <a:rPr lang="el-GR" sz="1400" dirty="0" err="1" smtClean="0"/>
                        <a:t>σουλφοσουκινικού</a:t>
                      </a:r>
                      <a:r>
                        <a:rPr lang="el-GR" sz="1400" dirty="0" smtClean="0"/>
                        <a:t> οξέος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‘ΟΤ’ </a:t>
                      </a:r>
                      <a:r>
                        <a:rPr lang="en-US" sz="1400" dirty="0" smtClean="0"/>
                        <a:t>R = </a:t>
                      </a:r>
                      <a:r>
                        <a:rPr lang="el-GR" sz="1400" dirty="0" err="1" smtClean="0"/>
                        <a:t>οκτυλική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Span</a:t>
                      </a:r>
                      <a:r>
                        <a:rPr lang="en-US" dirty="0" smtClean="0"/>
                        <a:t> *__*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Εστέρες</a:t>
                      </a:r>
                      <a:r>
                        <a:rPr lang="el-GR" sz="1400" baseline="0" dirty="0" smtClean="0"/>
                        <a:t> λιπαρών οξέων και </a:t>
                      </a:r>
                      <a:r>
                        <a:rPr lang="el-GR" sz="1400" baseline="0" dirty="0" err="1" smtClean="0"/>
                        <a:t>ανυδροσορβιτόλης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‘60’ </a:t>
                      </a:r>
                      <a:r>
                        <a:rPr lang="en-US" sz="1400" dirty="0" smtClean="0"/>
                        <a:t>R = </a:t>
                      </a:r>
                      <a:r>
                        <a:rPr lang="el-GR" sz="1400" dirty="0" smtClean="0"/>
                        <a:t>στεατική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Tween</a:t>
                      </a:r>
                      <a:r>
                        <a:rPr lang="en-US" baseline="0" dirty="0" smtClean="0"/>
                        <a:t> *__*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Εστέρες της </a:t>
                      </a:r>
                      <a:r>
                        <a:rPr lang="el-GR" sz="1400" dirty="0" err="1" smtClean="0"/>
                        <a:t>ανυδροσορβιτόλης</a:t>
                      </a:r>
                      <a:r>
                        <a:rPr lang="el-GR" sz="1400" dirty="0" smtClean="0"/>
                        <a:t> με λιπαρά</a:t>
                      </a:r>
                      <a:r>
                        <a:rPr lang="el-GR" sz="1400" baseline="0" dirty="0" smtClean="0"/>
                        <a:t> οξέα και </a:t>
                      </a:r>
                      <a:r>
                        <a:rPr lang="el-GR" sz="1400" baseline="0" dirty="0" err="1" smtClean="0"/>
                        <a:t>αιθυλενοξείδιο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‘21’, </a:t>
                      </a:r>
                      <a:r>
                        <a:rPr lang="en-US" sz="1400" dirty="0" smtClean="0"/>
                        <a:t>n=4,</a:t>
                      </a:r>
                      <a:r>
                        <a:rPr lang="en-US" sz="1400" baseline="0" dirty="0" smtClean="0"/>
                        <a:t> </a:t>
                      </a:r>
                      <a:endParaRPr lang="el-GR" sz="1400" baseline="0" dirty="0" smtClean="0"/>
                    </a:p>
                    <a:p>
                      <a:r>
                        <a:rPr lang="en-US" sz="1400" baseline="0" dirty="0" smtClean="0"/>
                        <a:t>R = </a:t>
                      </a:r>
                      <a:r>
                        <a:rPr lang="el-GR" sz="1400" baseline="0" dirty="0" err="1" smtClean="0"/>
                        <a:t>λαουρική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Triton</a:t>
                      </a:r>
                      <a:r>
                        <a:rPr lang="en-US" dirty="0" smtClean="0"/>
                        <a:t> *__*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Αιθέρες </a:t>
                      </a:r>
                      <a:r>
                        <a:rPr lang="el-GR" sz="1400" dirty="0" err="1" smtClean="0"/>
                        <a:t>αιθυλενοξειδίου</a:t>
                      </a:r>
                      <a:r>
                        <a:rPr lang="el-GR" sz="1400" baseline="0" dirty="0" smtClean="0"/>
                        <a:t> του </a:t>
                      </a:r>
                      <a:r>
                        <a:rPr lang="el-GR" sz="1400" baseline="0" dirty="0" err="1" smtClean="0"/>
                        <a:t>αλκυλοβενζολίου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‘Χ-45’, </a:t>
                      </a:r>
                      <a:r>
                        <a:rPr lang="en-US" sz="1400" dirty="0" smtClean="0"/>
                        <a:t>n=5, </a:t>
                      </a:r>
                      <a:endParaRPr lang="el-GR" sz="1400" dirty="0" smtClean="0"/>
                    </a:p>
                    <a:p>
                      <a:r>
                        <a:rPr lang="en-US" sz="1400" dirty="0" smtClean="0"/>
                        <a:t>R = </a:t>
                      </a:r>
                      <a:r>
                        <a:rPr lang="el-GR" sz="1400" dirty="0" err="1" smtClean="0"/>
                        <a:t>οκτυλική</a:t>
                      </a:r>
                      <a:endParaRPr lang="el-G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Hyamine</a:t>
                      </a:r>
                      <a:r>
                        <a:rPr lang="en-US" dirty="0" smtClean="0"/>
                        <a:t> *__*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err="1" smtClean="0"/>
                        <a:t>Διμεθυλαμμωνιακά</a:t>
                      </a:r>
                      <a:r>
                        <a:rPr lang="el-GR" sz="1400" dirty="0" smtClean="0"/>
                        <a:t> άλατα του </a:t>
                      </a:r>
                      <a:r>
                        <a:rPr lang="el-GR" sz="1400" dirty="0" err="1" smtClean="0"/>
                        <a:t>αλκυλοβενζολίου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‘3500’ </a:t>
                      </a:r>
                      <a:r>
                        <a:rPr lang="en-US" sz="1400" dirty="0" smtClean="0"/>
                        <a:t>R = C</a:t>
                      </a:r>
                      <a:r>
                        <a:rPr lang="en-US" sz="1400" baseline="-25000" dirty="0" smtClean="0"/>
                        <a:t>12</a:t>
                      </a:r>
                      <a:r>
                        <a:rPr lang="en-US" sz="1400" baseline="0" dirty="0" smtClean="0"/>
                        <a:t> – C</a:t>
                      </a:r>
                      <a:r>
                        <a:rPr lang="en-US" sz="1400" baseline="-25000" dirty="0" smtClean="0"/>
                        <a:t>16</a:t>
                      </a:r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7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461946"/>
          </a:xfrm>
        </p:spPr>
        <p:txBody>
          <a:bodyPr/>
          <a:lstStyle/>
          <a:p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</a:t>
            </a:r>
            <a:r>
              <a:rPr lang="en-US" sz="2400" b="1" dirty="0" smtClean="0"/>
              <a:t>5</a:t>
            </a:r>
            <a:r>
              <a:rPr lang="el-GR" sz="2400" b="1" dirty="0" smtClean="0"/>
              <a:t>)</a:t>
            </a:r>
            <a:endParaRPr lang="el-GR" sz="2400" b="1" dirty="0"/>
          </a:p>
        </p:txBody>
      </p:sp>
      <p:pic>
        <p:nvPicPr>
          <p:cNvPr id="111618" name="Picture 2" descr="http://www.sigmaaldrich.com/thumb/structureimages/05/mfcd001325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2526594" cy="928694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643306" y="1285860"/>
            <a:ext cx="180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Triton X-100</a:t>
            </a:r>
            <a:endParaRPr lang="el-GR" dirty="0"/>
          </a:p>
        </p:txBody>
      </p:sp>
      <p:pic>
        <p:nvPicPr>
          <p:cNvPr id="111620" name="Picture 4" descr="http://www.sigmaaldrich.com/thumb/structureimages/42/mfcd000117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2874524" cy="928694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3929058" y="2714620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Hyamine</a:t>
            </a:r>
            <a:r>
              <a:rPr lang="en-US" dirty="0" smtClean="0"/>
              <a:t> 1622</a:t>
            </a:r>
            <a:endParaRPr lang="el-GR" dirty="0"/>
          </a:p>
        </p:txBody>
      </p:sp>
      <p:pic>
        <p:nvPicPr>
          <p:cNvPr id="111622" name="Picture 6" descr="http://www.sigmaaldrich.com/thumb/structureimages/86/mfcd0016598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5" y="3643314"/>
            <a:ext cx="3343903" cy="1571636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1714480" y="5286388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Tween</a:t>
            </a:r>
            <a:r>
              <a:rPr lang="en-US" dirty="0" smtClean="0"/>
              <a:t> 20</a:t>
            </a:r>
            <a:endParaRPr lang="el-GR" dirty="0"/>
          </a:p>
        </p:txBody>
      </p:sp>
      <p:pic>
        <p:nvPicPr>
          <p:cNvPr id="111624" name="Picture 8" descr="http://www.sigmaaldrich.com/thumb/structureimages/65/mfcd0000536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429000"/>
            <a:ext cx="2000264" cy="1745455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5572132" y="5286388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 20</a:t>
            </a:r>
            <a:endParaRPr lang="el-GR" dirty="0"/>
          </a:p>
        </p:txBody>
      </p:sp>
      <p:pic>
        <p:nvPicPr>
          <p:cNvPr id="111626" name="Picture 10" descr="http://www.sigmaaldrich.com/thumb/structureimages/63/mfcd0004306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857364"/>
            <a:ext cx="3126463" cy="285752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6715140" y="2285992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Brij</a:t>
            </a:r>
            <a:r>
              <a:rPr lang="en-US" dirty="0" smtClean="0"/>
              <a:t> 30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153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151440" cy="464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Λόγος πολικού / μη-πολικού τμήματος καθορίζει την τιμή </a:t>
            </a:r>
            <a:r>
              <a:rPr lang="en-US" sz="2000" dirty="0" smtClean="0"/>
              <a:t>HLB </a:t>
            </a:r>
            <a:r>
              <a:rPr lang="el-GR" sz="2000" dirty="0" smtClean="0"/>
              <a:t>μιας </a:t>
            </a:r>
            <a:r>
              <a:rPr lang="el-GR" sz="2000" dirty="0" err="1" smtClean="0"/>
              <a:t>επιφανειο</a:t>
            </a:r>
            <a:r>
              <a:rPr lang="el-GR" sz="2000" dirty="0" smtClean="0"/>
              <a:t>- δραστικής ένωσης</a:t>
            </a:r>
          </a:p>
          <a:p>
            <a:pPr marL="0" indent="0" eaLnBrk="1" hangingPunct="1">
              <a:buFontTx/>
              <a:buNone/>
            </a:pPr>
            <a:r>
              <a:rPr lang="en-US" sz="2000" dirty="0" smtClean="0"/>
              <a:t>HLB </a:t>
            </a:r>
            <a:r>
              <a:rPr lang="el-GR" sz="2000" dirty="0" smtClean="0"/>
              <a:t>: </a:t>
            </a:r>
            <a:r>
              <a:rPr lang="en-US" sz="2000" dirty="0" smtClean="0"/>
              <a:t>Hydrophilic – </a:t>
            </a:r>
            <a:r>
              <a:rPr lang="en-US" sz="2000" dirty="0" err="1" smtClean="0"/>
              <a:t>Lipophilic</a:t>
            </a:r>
            <a:r>
              <a:rPr lang="en-US" sz="2000" dirty="0" smtClean="0"/>
              <a:t> Balance</a:t>
            </a:r>
          </a:p>
          <a:p>
            <a:pPr marL="0" indent="0" eaLnBrk="1" hangingPunct="1">
              <a:buFontTx/>
              <a:buNone/>
            </a:pPr>
            <a:r>
              <a:rPr lang="el-GR" sz="2000" dirty="0" err="1" smtClean="0"/>
              <a:t>Λιπόφιλος</a:t>
            </a:r>
            <a:r>
              <a:rPr lang="el-GR" sz="2000" dirty="0" smtClean="0"/>
              <a:t> ένωση : </a:t>
            </a:r>
            <a:r>
              <a:rPr lang="en-US" sz="2000" dirty="0" smtClean="0"/>
              <a:t>HLB &lt; 9.0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Υδρόφιλος ένωση : </a:t>
            </a:r>
            <a:r>
              <a:rPr lang="en-US" sz="2000" dirty="0" smtClean="0"/>
              <a:t>HLB &gt; 11.0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Ενδιάμεσος χαρακτήρας : </a:t>
            </a:r>
          </a:p>
          <a:p>
            <a:pPr marL="0" indent="0" algn="ctr" eaLnBrk="1" hangingPunct="1">
              <a:buFontTx/>
              <a:buNone/>
            </a:pPr>
            <a:r>
              <a:rPr lang="el-GR" sz="2000" dirty="0" smtClean="0"/>
              <a:t>9.0 &lt; </a:t>
            </a:r>
            <a:r>
              <a:rPr lang="en-US" sz="2000" dirty="0" smtClean="0"/>
              <a:t>HLB &lt; 11.0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Ανάμιξη </a:t>
            </a:r>
            <a:r>
              <a:rPr lang="el-GR" sz="2000" dirty="0" err="1" smtClean="0"/>
              <a:t>επιφανειοδραστικών</a:t>
            </a:r>
            <a:r>
              <a:rPr lang="el-GR" sz="2000" dirty="0" smtClean="0"/>
              <a:t> ενώσεων με διαφορετικές τιμές </a:t>
            </a:r>
            <a:r>
              <a:rPr lang="en-US" sz="2000" dirty="0" smtClean="0"/>
              <a:t>HLB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</a:t>
            </a:r>
            <a:r>
              <a:rPr lang="en-US" sz="2400" b="1" dirty="0" smtClean="0"/>
              <a:t>6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18683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Χρήση </a:t>
            </a:r>
            <a:r>
              <a:rPr lang="el-GR" sz="2000" dirty="0" err="1" smtClean="0"/>
              <a:t>επιφανειοδραστικών</a:t>
            </a:r>
            <a:r>
              <a:rPr lang="el-GR" sz="2000" dirty="0" smtClean="0"/>
              <a:t> ενώσεων με βάση το </a:t>
            </a:r>
            <a:r>
              <a:rPr lang="en-US" sz="2000" dirty="0" smtClean="0"/>
              <a:t>HLB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n-US" sz="2000" b="1" dirty="0" smtClean="0"/>
              <a:t>HLB</a:t>
            </a:r>
            <a:r>
              <a:rPr lang="en-US" sz="2000" dirty="0" smtClean="0"/>
              <a:t>				</a:t>
            </a:r>
            <a:r>
              <a:rPr lang="el-GR" sz="2000" b="1" dirty="0" smtClean="0"/>
              <a:t>Χρήση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4-6			</a:t>
            </a:r>
            <a:r>
              <a:rPr lang="en-US" sz="2000" dirty="0" smtClean="0"/>
              <a:t>	w/o </a:t>
            </a:r>
            <a:r>
              <a:rPr lang="el-GR" sz="2000" dirty="0" err="1" smtClean="0"/>
              <a:t>γαλακτωματοποιητές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7-9			</a:t>
            </a:r>
            <a:r>
              <a:rPr lang="en-US" sz="2000" dirty="0" smtClean="0"/>
              <a:t>	</a:t>
            </a:r>
            <a:r>
              <a:rPr lang="el-GR" sz="2000" dirty="0" smtClean="0"/>
              <a:t>αντιδραστήρια διαβροχής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8-18			</a:t>
            </a:r>
            <a:r>
              <a:rPr lang="en-US" sz="2000" dirty="0" smtClean="0"/>
              <a:t>	o/w </a:t>
            </a:r>
            <a:r>
              <a:rPr lang="el-GR" sz="2000" dirty="0" err="1" smtClean="0"/>
              <a:t>γαλακτωματοποιητές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13-15		</a:t>
            </a:r>
            <a:r>
              <a:rPr lang="en-US" sz="2000" dirty="0" smtClean="0"/>
              <a:t>	</a:t>
            </a:r>
            <a:r>
              <a:rPr lang="el-GR" sz="2000" dirty="0" smtClean="0"/>
              <a:t>απορρυπαντικά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10-18		</a:t>
            </a:r>
            <a:r>
              <a:rPr lang="en-US" sz="2000" dirty="0" smtClean="0"/>
              <a:t>	</a:t>
            </a:r>
            <a:r>
              <a:rPr lang="el-GR" sz="2000" dirty="0" err="1" smtClean="0"/>
              <a:t>διαλυτοποιητές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(</a:t>
            </a:r>
            <a:r>
              <a:rPr lang="el-GR" sz="2000" dirty="0" err="1" smtClean="0"/>
              <a:t>αντιβακτηριακά</a:t>
            </a:r>
            <a:r>
              <a:rPr lang="el-GR" sz="2000" dirty="0" smtClean="0"/>
              <a:t>, φορείς </a:t>
            </a:r>
            <a:r>
              <a:rPr lang="el-GR" sz="2000" dirty="0" err="1" smtClean="0"/>
              <a:t>βιοδραστικών</a:t>
            </a:r>
            <a:r>
              <a:rPr lang="el-GR" sz="2000" dirty="0" smtClean="0"/>
              <a:t> ενώσεων)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n-US" sz="2000" dirty="0" err="1" smtClean="0"/>
              <a:t>Tweens</a:t>
            </a:r>
            <a:r>
              <a:rPr lang="en-US" sz="2000" dirty="0" smtClean="0"/>
              <a:t> </a:t>
            </a:r>
            <a:r>
              <a:rPr lang="el-GR" sz="2000" dirty="0" smtClean="0"/>
              <a:t>: υδρόφιλα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Spans </a:t>
            </a:r>
            <a:r>
              <a:rPr lang="el-GR" sz="2000" dirty="0" smtClean="0"/>
              <a:t>: υδρόφοβα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</a:t>
            </a:r>
            <a:r>
              <a:rPr lang="en-US" sz="2400" b="1" dirty="0" smtClean="0"/>
              <a:t>7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96450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648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smtClean="0"/>
              <a:t>Υπολογισμός </a:t>
            </a:r>
            <a:r>
              <a:rPr lang="en-US" sz="2000" smtClean="0"/>
              <a:t>HLB</a:t>
            </a:r>
            <a:r>
              <a:rPr lang="el-GR" sz="2000" smtClean="0"/>
              <a:t> 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Α) για μη ιονική επιφανειοδραστική ένωση με υδρόφιλο τμήμα αποτελούμενο από ομάδες πολυοξυαιθυλενίου</a:t>
            </a:r>
          </a:p>
          <a:p>
            <a:pPr marL="0" indent="0" algn="ctr" eaLnBrk="1" hangingPunct="1">
              <a:buFontTx/>
              <a:buNone/>
            </a:pPr>
            <a:r>
              <a:rPr lang="en-US" sz="2000" smtClean="0"/>
              <a:t>HLB = E / 5</a:t>
            </a:r>
          </a:p>
          <a:p>
            <a:pPr marL="0" indent="0" eaLnBrk="1" hangingPunct="1">
              <a:buFontTx/>
              <a:buNone/>
            </a:pPr>
            <a:r>
              <a:rPr lang="en-US" sz="2000" smtClean="0"/>
              <a:t>E</a:t>
            </a:r>
            <a:r>
              <a:rPr lang="el-GR" sz="2000" smtClean="0"/>
              <a:t>: % περιεκτικότητα σε οξείδιο του αιθυλενίου</a:t>
            </a:r>
          </a:p>
          <a:p>
            <a:pPr marL="0" indent="0" eaLnBrk="1" hangingPunct="1">
              <a:spcBef>
                <a:spcPct val="80000"/>
              </a:spcBef>
              <a:buFontTx/>
              <a:buNone/>
            </a:pPr>
            <a:r>
              <a:rPr lang="el-GR" sz="2000" smtClean="0"/>
              <a:t>Β) Επιφανειοδραστικές ενώσεις εστέρων πολυολών με λιπαρά οξέα</a:t>
            </a:r>
          </a:p>
          <a:p>
            <a:pPr marL="0" indent="0" eaLnBrk="1" hangingPunct="1">
              <a:buFontTx/>
              <a:buNone/>
            </a:pPr>
            <a:endParaRPr lang="el-GR" sz="2000" smtClean="0"/>
          </a:p>
          <a:p>
            <a:pPr marL="0" indent="0" algn="ctr" eaLnBrk="1" hangingPunct="1">
              <a:buFontTx/>
              <a:buNone/>
            </a:pPr>
            <a:endParaRPr lang="el-GR" sz="2000" smtClean="0"/>
          </a:p>
          <a:p>
            <a:pPr marL="0" indent="0" eaLnBrk="1" hangingPunct="1">
              <a:buFontTx/>
              <a:buNone/>
            </a:pPr>
            <a:r>
              <a:rPr lang="en-US" sz="2000" smtClean="0"/>
              <a:t>S </a:t>
            </a:r>
            <a:r>
              <a:rPr lang="el-GR" sz="2000" smtClean="0"/>
              <a:t>: αριθμός σαπωνοποίησης του εστέρα, Α: αριθμός οξέος λιπαρού οξέος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</a:t>
            </a:r>
            <a:r>
              <a:rPr lang="en-US" sz="2400" b="1" dirty="0" smtClean="0"/>
              <a:t>8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3733800" y="3733800"/>
          <a:ext cx="17526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Equation" r:id="rId3" imgW="1040948" imgH="431613" progId="Equation.3">
                  <p:embed/>
                </p:oleObj>
              </mc:Choice>
              <mc:Fallback>
                <p:oleObj name="Equation" r:id="rId3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733800"/>
                        <a:ext cx="17526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36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sz="2000" smtClean="0"/>
              <a:t>Γ) για επιφανειοδραστικές ενώσεις που δεν σαπωνοποιούνται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400" b="1" dirty="0" err="1" smtClean="0"/>
              <a:t>Επιφανειοδραστικές</a:t>
            </a:r>
            <a:r>
              <a:rPr lang="el-GR" sz="2400" b="1" dirty="0" smtClean="0"/>
              <a:t> ή </a:t>
            </a:r>
            <a:r>
              <a:rPr lang="el-GR" sz="2400" b="1" dirty="0" err="1" smtClean="0"/>
              <a:t>τασιενεργές</a:t>
            </a:r>
            <a:r>
              <a:rPr lang="el-GR" sz="2400" b="1" dirty="0" smtClean="0"/>
              <a:t> ενώσεις (</a:t>
            </a:r>
            <a:r>
              <a:rPr lang="en-US" sz="2400" b="1" dirty="0" smtClean="0"/>
              <a:t>9</a:t>
            </a:r>
            <a:r>
              <a:rPr lang="el-GR" sz="2400" b="1" dirty="0" smtClean="0"/>
              <a:t>)</a:t>
            </a:r>
            <a:endParaRPr lang="en-US" sz="2400" b="1" dirty="0" smtClean="0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3733800" y="1752600"/>
          <a:ext cx="15240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Equation" r:id="rId3" imgW="850531" imgH="393529" progId="Equation.3">
                  <p:embed/>
                </p:oleObj>
              </mc:Choice>
              <mc:Fallback>
                <p:oleObj name="Equation" r:id="rId3" imgW="85053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52600"/>
                        <a:ext cx="15240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533400" y="25146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l-GR" sz="2000" dirty="0"/>
              <a:t>Ε : κατά βάρος σύσταση των αλυσίδων </a:t>
            </a:r>
            <a:r>
              <a:rPr lang="el-GR" sz="2000" dirty="0" err="1"/>
              <a:t>οξυαιθυλενίου</a:t>
            </a:r>
            <a:endParaRPr lang="el-GR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P </a:t>
            </a:r>
            <a:r>
              <a:rPr lang="el-GR" sz="2000" dirty="0"/>
              <a:t>: κατά βάρος ποσοστό των </a:t>
            </a:r>
            <a:r>
              <a:rPr lang="el-GR" sz="2000" dirty="0" err="1"/>
              <a:t>πολυολών</a:t>
            </a:r>
            <a:r>
              <a:rPr lang="el-GR" sz="2000" dirty="0"/>
              <a:t> στο μόριο</a:t>
            </a:r>
          </a:p>
          <a:p>
            <a:pPr marL="342900" indent="-342900">
              <a:lnSpc>
                <a:spcPct val="90000"/>
              </a:lnSpc>
              <a:spcBef>
                <a:spcPct val="90000"/>
              </a:spcBef>
            </a:pPr>
            <a:r>
              <a:rPr lang="el-GR" sz="2000" dirty="0"/>
              <a:t>Δ) Μέθοδος </a:t>
            </a:r>
            <a:r>
              <a:rPr lang="en-US" sz="2000" dirty="0"/>
              <a:t>Davies – </a:t>
            </a:r>
            <a:r>
              <a:rPr lang="en-US" sz="2000" dirty="0" err="1" smtClean="0"/>
              <a:t>Rideal</a:t>
            </a:r>
            <a:r>
              <a:rPr lang="en-US" sz="2000" dirty="0" smtClean="0"/>
              <a:t> (</a:t>
            </a:r>
            <a:r>
              <a:rPr lang="el-GR" sz="2000" dirty="0" smtClean="0"/>
              <a:t>κλίμακα : 1-20)</a:t>
            </a:r>
            <a:endParaRPr lang="el-GR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dirty="0"/>
              <a:t>HLB = 7 + </a:t>
            </a:r>
            <a:r>
              <a:rPr lang="el-GR" sz="2000" dirty="0"/>
              <a:t>Σ (συμβολή υδρόφιλων ομάδων) + Σ (συμβολή υδρόφοβων ομάδων)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14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l-GR" sz="2800" b="1" dirty="0" smtClean="0"/>
              <a:t>ΣΚΟΠΟΣ</a:t>
            </a:r>
            <a:endParaRPr lang="el-G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Α) Παρουσίαση της επιφανειακής τάσης, των μεθόδων προσδιορισμού καθώς και της σημασίας της στα βιολογικά συστήματα.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Β) Παρουσίαση των επιφανειοδραστικών ενώσεων, του τρόπου δράσης των καθώς και των εφαρμογών τους σε φαρμακευτικά σκευάσματα, καλλυντικά και τρόφιμα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1800" dirty="0" smtClean="0"/>
              <a:t>Γ) Παρουσίαση της προσρόφησης σε στερεές επιφάνειες, των εφαρμογών της και της σημασίας της σε βιολογικά συστήματα και σε φαρμακευτικά σκευάσματα.</a:t>
            </a:r>
          </a:p>
          <a:p>
            <a:pPr marL="0" indent="0">
              <a:spcBef>
                <a:spcPts val="1200"/>
              </a:spcBef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763013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Σχέση </a:t>
            </a:r>
            <a:r>
              <a:rPr lang="en-US" sz="2400" b="1" dirty="0" smtClean="0"/>
              <a:t>HLB </a:t>
            </a:r>
            <a:r>
              <a:rPr lang="el-GR" sz="2400" b="1" dirty="0" smtClean="0"/>
              <a:t>και επιφανειακής τάσης</a:t>
            </a:r>
            <a:endParaRPr lang="en-US" sz="2400" b="1" dirty="0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7863408" cy="328572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Υδατικά διαλύματα αλκοολών</a:t>
            </a:r>
          </a:p>
          <a:p>
            <a:pPr marL="0" indent="0" eaLnBrk="1" hangingPunct="1">
              <a:buFontTx/>
              <a:buNone/>
            </a:pPr>
            <a:r>
              <a:rPr lang="el-GR" sz="2000" b="1" dirty="0" smtClean="0"/>
              <a:t>Κανόνας </a:t>
            </a:r>
            <a:r>
              <a:rPr lang="en-US" sz="2000" b="1" dirty="0" err="1" smtClean="0"/>
              <a:t>Traube</a:t>
            </a:r>
            <a:r>
              <a:rPr lang="el-GR" sz="2000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Σε κάθε ομόλογη σειρά </a:t>
            </a:r>
            <a:r>
              <a:rPr lang="el-GR" sz="1800" dirty="0" err="1" smtClean="0"/>
              <a:t>επιφ</a:t>
            </a:r>
            <a:r>
              <a:rPr lang="el-GR" sz="1800" dirty="0" smtClean="0"/>
              <a:t>/</a:t>
            </a:r>
            <a:r>
              <a:rPr lang="el-GR" sz="1800" dirty="0" err="1" smtClean="0"/>
              <a:t>κών</a:t>
            </a:r>
            <a:r>
              <a:rPr lang="el-GR" sz="1800" dirty="0" smtClean="0"/>
              <a:t> ενώσεων η απαιτούμενη συγκέντρωση για ίση μείωση της επιφανειακής τάσης μειώνεται κατά τρεις φορές για κάθε πρόσθετη </a:t>
            </a:r>
            <a:r>
              <a:rPr lang="el-GR" sz="1800" dirty="0" err="1" smtClean="0"/>
              <a:t>μεθυλενομάδα</a:t>
            </a:r>
            <a:r>
              <a:rPr lang="el-GR" sz="1800" dirty="0" smtClean="0"/>
              <a:t> στην </a:t>
            </a:r>
            <a:r>
              <a:rPr lang="el-GR" sz="1800" dirty="0" err="1" smtClean="0"/>
              <a:t>υδρογονανθρακική</a:t>
            </a:r>
            <a:r>
              <a:rPr lang="el-GR" sz="1800" dirty="0" smtClean="0"/>
              <a:t> αλυσίδα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Μείωση της </a:t>
            </a:r>
            <a:r>
              <a:rPr lang="el-GR" sz="2000" dirty="0" err="1" smtClean="0"/>
              <a:t>διεπιφανειακής</a:t>
            </a:r>
            <a:r>
              <a:rPr lang="el-GR" sz="2000" dirty="0" smtClean="0"/>
              <a:t> τάσης ανάμεσα σε δύο υγρά </a:t>
            </a:r>
            <a:r>
              <a:rPr lang="el-GR" sz="2000" dirty="0" smtClean="0">
                <a:sym typeface="Symbol" pitchFamily="18" charset="2"/>
              </a:rPr>
              <a:t> 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Σχηματισμός γαλακτώματος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sym typeface="Symbol" pitchFamily="18" charset="2"/>
              </a:rPr>
              <a:t>Για π  γ</a:t>
            </a:r>
            <a:r>
              <a:rPr lang="el-GR" sz="2000" baseline="-25000" dirty="0" smtClean="0">
                <a:sym typeface="Symbol" pitchFamily="18" charset="2"/>
              </a:rPr>
              <a:t>0</a:t>
            </a:r>
            <a:r>
              <a:rPr lang="el-GR" sz="2000" dirty="0" smtClean="0">
                <a:sym typeface="Symbol" pitchFamily="18" charset="2"/>
              </a:rPr>
              <a:t>: πλήρης ανάμιξη / αυθόρμητη </a:t>
            </a:r>
            <a:r>
              <a:rPr lang="el-GR" sz="2000" dirty="0" err="1" smtClean="0">
                <a:sym typeface="Symbol" pitchFamily="18" charset="2"/>
              </a:rPr>
              <a:t>γαλακτωματοποίηση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45184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Προσρόφηση σε υγρές επιφάνειες / </a:t>
            </a:r>
            <a:r>
              <a:rPr lang="el-GR" sz="2400" b="1" dirty="0" err="1" smtClean="0"/>
              <a:t>διεπιφάνειες</a:t>
            </a:r>
            <a:endParaRPr lang="en-US" sz="2400" b="1" dirty="0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95800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Θετική προσρόφηση</a:t>
            </a:r>
            <a:r>
              <a:rPr lang="el-GR" sz="20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Αύξηση των μορίων στην επιφάνεια, μείωση της επιφανειακής ελεύθερης ενέργειας και της επιφανειακής τάσης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l-GR" sz="20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/>
              <a:t>Αρνητική προσρόφηση</a:t>
            </a:r>
            <a:r>
              <a:rPr lang="el-GR" sz="2000" dirty="0" smtClean="0"/>
              <a:t> 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Αύξηση των μορίων στον κύριο όγκο του διαλύματος, αύξηση της επιφανειακής ελεύθερης ενέργειας και της επιφανειακής τάσης (ανόργανοι ηλεκτρολύτες)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Προσρόφηση : επιφανειακό φαινόμενο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Απορρόφηση : εισχώρηση στην πορώδη δομή του υλικού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dirty="0" err="1" smtClean="0"/>
              <a:t>ABsorption</a:t>
            </a:r>
            <a:r>
              <a:rPr lang="en-US" sz="2000" dirty="0" smtClean="0"/>
              <a:t> # </a:t>
            </a:r>
            <a:r>
              <a:rPr lang="en-US" sz="2000" dirty="0" err="1" smtClean="0"/>
              <a:t>ADsorption</a:t>
            </a:r>
            <a:r>
              <a:rPr lang="el-GR" sz="2000" dirty="0" smtClean="0"/>
              <a:t> </a:t>
            </a:r>
            <a:endParaRPr lang="en-US" sz="2000" dirty="0" smtClean="0"/>
          </a:p>
        </p:txBody>
      </p:sp>
      <p:pic>
        <p:nvPicPr>
          <p:cNvPr id="55302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2133600"/>
            <a:ext cx="3810000" cy="3219450"/>
          </a:xfrm>
          <a:noFill/>
        </p:spPr>
      </p:pic>
    </p:spTree>
    <p:extLst>
      <p:ext uri="{BB962C8B-B14F-4D97-AF65-F5344CB8AC3E}">
        <p14:creationId xmlns:p14="http://schemas.microsoft.com/office/powerpoint/2010/main" val="3079298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685800"/>
          </a:xfrm>
        </p:spPr>
        <p:txBody>
          <a:bodyPr/>
          <a:lstStyle/>
          <a:p>
            <a:pPr eaLnBrk="1" hangingPunct="1"/>
            <a:r>
              <a:rPr lang="el-GR" sz="2800" b="1" dirty="0" err="1" smtClean="0"/>
              <a:t>Μονοστρώματα</a:t>
            </a:r>
            <a:endParaRPr lang="en-US" sz="2800" b="1" dirty="0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08912" cy="489924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Ενώσεις : επιφανειακή προσρόφηση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Α) Διαλυτά </a:t>
            </a:r>
            <a:r>
              <a:rPr lang="el-GR" sz="2000" dirty="0" err="1" smtClean="0"/>
              <a:t>μονοστρώματα</a:t>
            </a:r>
            <a:r>
              <a:rPr lang="el-GR" sz="2000" dirty="0" smtClean="0"/>
              <a:t> (</a:t>
            </a:r>
            <a:r>
              <a:rPr lang="el-GR" sz="2000" dirty="0" err="1" smtClean="0"/>
              <a:t>πεντανόλη</a:t>
            </a:r>
            <a:r>
              <a:rPr lang="el-GR" sz="2000" dirty="0" smtClean="0"/>
              <a:t> σε νερό)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Β) Αδιάλυτα </a:t>
            </a:r>
            <a:r>
              <a:rPr lang="el-GR" sz="2000" dirty="0" err="1" smtClean="0"/>
              <a:t>μονοστρώματα</a:t>
            </a:r>
            <a:r>
              <a:rPr lang="el-GR" sz="2000" dirty="0" smtClean="0"/>
              <a:t> (</a:t>
            </a:r>
            <a:r>
              <a:rPr lang="el-GR" sz="2000" dirty="0" err="1" smtClean="0"/>
              <a:t>δεκαεξανόλη</a:t>
            </a:r>
            <a:r>
              <a:rPr lang="el-GR" sz="2000" dirty="0" smtClean="0"/>
              <a:t> σε νερό)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Παράμετροι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1. Επιφανειακή τάση, γ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2. Περίσσεια επιφάνειας </a:t>
            </a:r>
            <a:r>
              <a:rPr lang="el-GR" sz="2000" dirty="0" err="1" smtClean="0"/>
              <a:t>αμφίφιλης</a:t>
            </a:r>
            <a:r>
              <a:rPr lang="el-GR" sz="2000" dirty="0" smtClean="0"/>
              <a:t> ένωσης, Γ (διαφορά συγκέντρωσης 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	3. Συγκέντρωση </a:t>
            </a:r>
            <a:r>
              <a:rPr lang="el-GR" sz="2000" dirty="0" err="1" smtClean="0"/>
              <a:t>αμφίφιλης</a:t>
            </a:r>
            <a:r>
              <a:rPr lang="el-GR" sz="2000" dirty="0" smtClean="0"/>
              <a:t> ένωσης, </a:t>
            </a:r>
            <a:r>
              <a:rPr lang="en-US" sz="2000" dirty="0" smtClean="0"/>
              <a:t>c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(αδιάλυτα </a:t>
            </a:r>
            <a:r>
              <a:rPr lang="el-GR" sz="2000" dirty="0" err="1" smtClean="0"/>
              <a:t>μονοστρώματα</a:t>
            </a:r>
            <a:r>
              <a:rPr lang="el-GR" sz="2000" dirty="0" smtClean="0"/>
              <a:t> </a:t>
            </a:r>
            <a:r>
              <a:rPr lang="en-US" sz="2000" dirty="0" smtClean="0"/>
              <a:t>c = 0)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Εφαρμογές στην </a:t>
            </a:r>
            <a:r>
              <a:rPr lang="el-GR" sz="1800" dirty="0" err="1" smtClean="0"/>
              <a:t>γαλατωματοποίηση</a:t>
            </a:r>
            <a:r>
              <a:rPr lang="el-GR" sz="1800" dirty="0" smtClean="0"/>
              <a:t>, διαβροχή, απορρυπαντική δράση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Μελέτες βιολογικών συστημάτων, </a:t>
            </a:r>
            <a:r>
              <a:rPr lang="en-US" sz="1800" dirty="0" smtClean="0"/>
              <a:t>in-vitro </a:t>
            </a:r>
            <a:r>
              <a:rPr lang="el-GR" sz="1800" dirty="0" smtClean="0"/>
              <a:t>απορρόφηση </a:t>
            </a:r>
            <a:r>
              <a:rPr lang="el-GR" sz="1800" dirty="0" err="1" smtClean="0"/>
              <a:t>β.ε</a:t>
            </a:r>
            <a:r>
              <a:rPr lang="el-GR" sz="1800" dirty="0" smtClean="0"/>
              <a:t>. από βιολογικές μεμβράνες</a:t>
            </a:r>
            <a:endParaRPr lang="en-US" sz="18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0486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Διαλυτά </a:t>
            </a:r>
            <a:r>
              <a:rPr lang="el-GR" sz="2800" b="1" dirty="0" err="1" smtClean="0"/>
              <a:t>μονοστρώματα</a:t>
            </a:r>
            <a:endParaRPr lang="en-US" sz="2800" b="1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Προσθήκη </a:t>
            </a:r>
            <a:r>
              <a:rPr lang="el-GR" sz="2000" dirty="0" err="1" smtClean="0"/>
              <a:t>αμφίφιλων</a:t>
            </a:r>
            <a:r>
              <a:rPr lang="el-GR" sz="2000" dirty="0" smtClean="0"/>
              <a:t> : μείωση της επιφανειακής τάσης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Εξίσωση προσρόφησης </a:t>
            </a:r>
            <a:r>
              <a:rPr lang="en-US" sz="2000" dirty="0" smtClean="0"/>
              <a:t>Gibbs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3528" y="2060848"/>
          <a:ext cx="385265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Equation" r:id="rId3" imgW="1651000" imgH="431800" progId="Equation.3">
                  <p:embed/>
                </p:oleObj>
              </mc:Choice>
              <mc:Fallback>
                <p:oleObj name="Equation" r:id="rId3" imgW="16510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060848"/>
                        <a:ext cx="3852654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251520" y="321297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Μεταβολή της επιφανειακής τάσης με την συγκέντρωση της </a:t>
            </a:r>
            <a:r>
              <a:rPr lang="el-GR" sz="1600" dirty="0" err="1" smtClean="0"/>
              <a:t>επιφανειοδραστικής</a:t>
            </a:r>
            <a:r>
              <a:rPr lang="el-GR" sz="1600" dirty="0" smtClean="0"/>
              <a:t> ένωσης</a:t>
            </a:r>
          </a:p>
          <a:p>
            <a:r>
              <a:rPr lang="el-GR" sz="1600" dirty="0" smtClean="0"/>
              <a:t>Δ</a:t>
            </a:r>
            <a:r>
              <a:rPr lang="en-US" sz="1600" dirty="0" smtClean="0"/>
              <a:t> </a:t>
            </a:r>
            <a:r>
              <a:rPr lang="el-GR" sz="1600" dirty="0" smtClean="0"/>
              <a:t>: κορεσμός επιφανείας</a:t>
            </a:r>
            <a:endParaRPr lang="el-GR" sz="1600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348880"/>
            <a:ext cx="46005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9841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533400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Αδιάλυτα </a:t>
            </a:r>
            <a:r>
              <a:rPr lang="el-GR" sz="2800" b="1" dirty="0" err="1" smtClean="0"/>
              <a:t>μονοστρώματα</a:t>
            </a:r>
            <a:r>
              <a:rPr lang="el-GR" sz="2800" b="1" dirty="0" smtClean="0"/>
              <a:t> (1)</a:t>
            </a:r>
            <a:endParaRPr lang="en-US" sz="2800" b="1" dirty="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229600" cy="38164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Εφαρμογές </a:t>
            </a:r>
            <a:r>
              <a:rPr lang="el-GR" sz="2000" dirty="0" err="1" smtClean="0"/>
              <a:t>υμενίων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	</a:t>
            </a:r>
            <a:r>
              <a:rPr lang="el-GR" sz="1800" dirty="0" smtClean="0"/>
              <a:t>Καθυστέρηση εξάτμισης υποστρώματος (αντιμετώπιση λειψυδρίας)</a:t>
            </a:r>
          </a:p>
          <a:p>
            <a:pPr eaLnBrk="1" hangingPunct="1">
              <a:buFontTx/>
              <a:buNone/>
            </a:pPr>
            <a:r>
              <a:rPr lang="el-GR" sz="1800" dirty="0" smtClean="0"/>
              <a:t>	Μοντελοποίηση βιολογικών μεμβρανών : αλληλεπίδραση βιολογικών μεμβρανών με </a:t>
            </a:r>
            <a:r>
              <a:rPr lang="el-GR" sz="1800" dirty="0" err="1" smtClean="0"/>
              <a:t>βιοδραστικές</a:t>
            </a:r>
            <a:r>
              <a:rPr lang="el-GR" sz="1800" dirty="0" smtClean="0"/>
              <a:t> ενώσεις και </a:t>
            </a:r>
            <a:r>
              <a:rPr lang="el-GR" sz="1800" dirty="0" err="1" smtClean="0"/>
              <a:t>πρωτεϊνες</a:t>
            </a:r>
            <a:r>
              <a:rPr lang="el-GR" sz="1800" dirty="0" smtClean="0"/>
              <a:t>, μελέτη </a:t>
            </a:r>
            <a:r>
              <a:rPr lang="el-GR" sz="1800" dirty="0" err="1" smtClean="0"/>
              <a:t>λιποσωμάτων</a:t>
            </a:r>
            <a:r>
              <a:rPr lang="el-GR" sz="1800" dirty="0" smtClean="0"/>
              <a:t> (ρευστό μωσαϊκό πρότυπο </a:t>
            </a:r>
            <a:r>
              <a:rPr lang="en-US" sz="1800" dirty="0" smtClean="0"/>
              <a:t>Stinger)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Ακραία περίπτωση προσρόφησης – όλα τα μόρια στην επιφάνεια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Ανώτερα λιπαρά οξέα και αλκοόλες (</a:t>
            </a:r>
            <a:r>
              <a:rPr lang="el-GR" sz="2000" dirty="0" err="1" smtClean="0"/>
              <a:t>εφάπλωση</a:t>
            </a:r>
            <a:r>
              <a:rPr lang="el-GR" sz="2000" dirty="0" smtClean="0"/>
              <a:t> στην επιφάνεια με διαλύτες)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Υπολογισμός Γ από την ποσότητα και το εμβαδό επιφάνειας </a:t>
            </a:r>
            <a:r>
              <a:rPr lang="el-GR" sz="2000" dirty="0" err="1" smtClean="0"/>
              <a:t>εφάπλωσης</a:t>
            </a:r>
            <a:endParaRPr lang="el-GR" sz="20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Τοποθέτηση μορίων στην πιο πυκνή και κατακόρυφη διάταξη 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Εμβαδό κάθετης τομής ανά μόριο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(πυκνότητα υγρού, μοριακό βάρος : γνωστά)</a:t>
            </a:r>
          </a:p>
          <a:p>
            <a:pPr algn="ctr" eaLnBrk="1" hangingPunct="1">
              <a:buFontTx/>
              <a:buNone/>
            </a:pPr>
            <a:endParaRPr lang="en-US" sz="2000" dirty="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3923928" y="5013176"/>
          <a:ext cx="12192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Equation" r:id="rId3" imgW="634725" imgH="418918" progId="Equation.3">
                  <p:embed/>
                </p:oleObj>
              </mc:Choice>
              <mc:Fallback>
                <p:oleObj name="Equation" r:id="rId3" imgW="6347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5013176"/>
                        <a:ext cx="12192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21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276872"/>
            <a:ext cx="7772400" cy="1341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Υδρόφοβος φορέας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Η παρουσία μορίων στην επιφάνεια μειώνει την επιφανειακή τάση – αυξάνει την τάση διαστολής της επιφάνειας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Αλληλεπιδράσεις μορίων</a:t>
            </a:r>
            <a:endParaRPr lang="en-US" sz="2000" dirty="0" smtClean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Αδιάλυτα </a:t>
            </a:r>
            <a:r>
              <a:rPr lang="el-GR" sz="2800" b="1" dirty="0" err="1" smtClean="0"/>
              <a:t>μονοστρώματα</a:t>
            </a:r>
            <a:r>
              <a:rPr lang="el-GR" sz="2800" b="1" dirty="0" smtClean="0"/>
              <a:t> (</a:t>
            </a:r>
            <a:r>
              <a:rPr lang="en-US" sz="2800" b="1" dirty="0" smtClean="0"/>
              <a:t>2</a:t>
            </a:r>
            <a:r>
              <a:rPr lang="el-GR" sz="2800" b="1" dirty="0" smtClean="0"/>
              <a:t>)</a:t>
            </a:r>
            <a:endParaRPr lang="en-US" sz="2800" b="1" dirty="0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1052736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/>
              <a:t>Επιφανειακή πίεση, π = γ</a:t>
            </a:r>
            <a:r>
              <a:rPr lang="el-GR" sz="2000" baseline="-25000" dirty="0"/>
              <a:t>0</a:t>
            </a:r>
            <a:r>
              <a:rPr lang="el-GR" sz="2000" dirty="0"/>
              <a:t> – γ</a:t>
            </a:r>
          </a:p>
          <a:p>
            <a:pPr marL="342900" indent="-342900">
              <a:spcBef>
                <a:spcPct val="20000"/>
              </a:spcBef>
            </a:pPr>
            <a:r>
              <a:rPr lang="el-GR" sz="2000" dirty="0"/>
              <a:t>Μέτρηση της επιφανειακής τάσης με ζυγό μεμβράνης </a:t>
            </a:r>
            <a:r>
              <a:rPr lang="en-US" sz="2000" dirty="0"/>
              <a:t>Langmuir-Blodgett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(</a:t>
            </a:r>
            <a:r>
              <a:rPr lang="el-GR" sz="2000" dirty="0"/>
              <a:t>ανάλυση : 0.01</a:t>
            </a:r>
            <a:r>
              <a:rPr lang="en-US" sz="2000" dirty="0" err="1" smtClean="0"/>
              <a:t>mN</a:t>
            </a:r>
            <a:r>
              <a:rPr lang="en-US" sz="2000" dirty="0" smtClean="0"/>
              <a:t>/m</a:t>
            </a:r>
            <a:r>
              <a:rPr lang="el-GR" sz="2000" dirty="0" smtClean="0"/>
              <a:t>, αυτοματοποιημένοι)</a:t>
            </a:r>
            <a:endParaRPr lang="el-GR" sz="2000" dirty="0"/>
          </a:p>
          <a:p>
            <a:pPr marL="342900" indent="-342900">
              <a:spcBef>
                <a:spcPct val="20000"/>
              </a:spcBef>
            </a:pPr>
            <a:r>
              <a:rPr lang="el-GR" sz="2000" dirty="0"/>
              <a:t>	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95829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447800"/>
            <a:ext cx="2590800" cy="45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000" smtClean="0"/>
              <a:t>Ισόθερμος π-Α</a:t>
            </a:r>
            <a:endParaRPr lang="en-US" sz="2000" smtClean="0"/>
          </a:p>
        </p:txBody>
      </p:sp>
      <p:sp>
        <p:nvSpPr>
          <p:cNvPr id="61445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Αδιάλυτα </a:t>
            </a:r>
            <a:r>
              <a:rPr lang="el-GR" sz="2800" b="1" dirty="0" err="1" smtClean="0"/>
              <a:t>μονοστρώματα</a:t>
            </a:r>
            <a:r>
              <a:rPr lang="el-GR" sz="2800" b="1" dirty="0" smtClean="0"/>
              <a:t> (6)</a:t>
            </a:r>
            <a:endParaRPr lang="en-US" sz="2800" b="1" dirty="0" smtClean="0"/>
          </a:p>
        </p:txBody>
      </p:sp>
      <p:sp>
        <p:nvSpPr>
          <p:cNvPr id="61446" name="Rectangle 7"/>
          <p:cNvSpPr>
            <a:spLocks noChangeArrowheads="1"/>
          </p:cNvSpPr>
          <p:nvPr/>
        </p:nvSpPr>
        <p:spPr bwMode="auto">
          <a:xfrm>
            <a:off x="4788024" y="1196752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l-GR" sz="2000" dirty="0"/>
              <a:t>Τυπική ισόθερμος για λιπαρό οξύ και </a:t>
            </a:r>
            <a:r>
              <a:rPr lang="el-GR" sz="2000" dirty="0" err="1"/>
              <a:t>φωσφολιπίδιο</a:t>
            </a:r>
            <a:endParaRPr lang="en-US" sz="2000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4663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842048" cy="387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8652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95400"/>
            <a:ext cx="8280920" cy="3933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Πλευρικές Αλληλεπιδράσεις : καθοριστικός παράγοντας για την φυσική κατάσταση του </a:t>
            </a:r>
            <a:r>
              <a:rPr lang="el-GR" sz="2000" dirty="0" err="1" smtClean="0"/>
              <a:t>υμενίου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Επίσης συμβάλλουν :</a:t>
            </a:r>
          </a:p>
          <a:p>
            <a:pPr marL="0" indent="0" eaLnBrk="1" hangingPunct="1"/>
            <a:r>
              <a:rPr lang="el-GR" sz="2000" dirty="0" smtClean="0"/>
              <a:t> γεωμετρία και προσανατολισμός μορίων</a:t>
            </a:r>
          </a:p>
          <a:p>
            <a:pPr marL="0" indent="0" eaLnBrk="1" hangingPunct="1"/>
            <a:r>
              <a:rPr lang="el-GR" sz="2000" dirty="0" smtClean="0"/>
              <a:t> θερμοκρασία</a:t>
            </a:r>
          </a:p>
          <a:p>
            <a:pPr marL="0" indent="0" eaLnBrk="1" hangingPunct="1"/>
            <a:r>
              <a:rPr lang="el-GR" sz="2000" dirty="0" smtClean="0"/>
              <a:t> μέγεθος υδρόφιλων ομάδων</a:t>
            </a:r>
          </a:p>
          <a:p>
            <a:pPr marL="0" indent="0" eaLnBrk="1" hangingPunct="1"/>
            <a:r>
              <a:rPr lang="el-GR" sz="2000" dirty="0" smtClean="0"/>
              <a:t> πολλαπλότητα και διακλαδώσεις </a:t>
            </a:r>
            <a:r>
              <a:rPr lang="el-GR" sz="2000" dirty="0" err="1" smtClean="0"/>
              <a:t>υδρογονανθρακικών</a:t>
            </a:r>
            <a:r>
              <a:rPr lang="el-GR" sz="2000" dirty="0" smtClean="0"/>
              <a:t> αλυσίδων</a:t>
            </a:r>
          </a:p>
          <a:p>
            <a:pPr marL="0" indent="0" eaLnBrk="1" hangingPunct="1"/>
            <a:r>
              <a:rPr lang="el-GR" sz="2000" dirty="0" smtClean="0"/>
              <a:t> </a:t>
            </a:r>
            <a:r>
              <a:rPr lang="en-US" sz="2000" dirty="0" smtClean="0"/>
              <a:t>pH </a:t>
            </a:r>
            <a:r>
              <a:rPr lang="el-GR" sz="2000" dirty="0" smtClean="0"/>
              <a:t>της υδατικής φάσης και η παρουσία ηλεκτρολυτών</a:t>
            </a:r>
          </a:p>
          <a:p>
            <a:pPr marL="0" indent="0" eaLnBrk="1" hangingPunct="1">
              <a:buNone/>
            </a:pPr>
            <a:r>
              <a:rPr lang="el-GR" sz="1800" dirty="0" smtClean="0"/>
              <a:t>Μέτρηση ηλεκτρικού δυναμικού, ιξώδους </a:t>
            </a:r>
            <a:r>
              <a:rPr lang="el-GR" sz="1800" dirty="0" err="1" smtClean="0"/>
              <a:t>μονομοριακών</a:t>
            </a:r>
            <a:r>
              <a:rPr lang="el-GR" sz="1800" dirty="0" smtClean="0"/>
              <a:t> μεμβρανών, μοριακό βάρος πρωτεϊνών, αλλαγή διαμόρφωσης πρωτεϊνών, μεταβολή βιολογικής δραστικότητας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6349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Αδιάλυτα μονοστρώματα (8)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62026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7772400" cy="15834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err="1" smtClean="0"/>
              <a:t>Μονοστρώματα</a:t>
            </a:r>
            <a:r>
              <a:rPr lang="el-GR" sz="2000" dirty="0" smtClean="0"/>
              <a:t> (αέρια, υγρή, στερεή κατάσταση)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Επιφανειακή περίσσεια, Γ = </a:t>
            </a:r>
            <a:r>
              <a:rPr lang="en-US" sz="2000" dirty="0" err="1" smtClean="0"/>
              <a:t>n/A</a:t>
            </a:r>
            <a:r>
              <a:rPr lang="en-US" sz="2000" dirty="0" smtClean="0"/>
              <a:t> (mole/cm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algn="ctr" eaLnBrk="1" hangingPunct="1">
              <a:buFontTx/>
              <a:buNone/>
            </a:pPr>
            <a:r>
              <a:rPr lang="el-GR" sz="2400" dirty="0" smtClean="0"/>
              <a:t>πΑ = </a:t>
            </a:r>
            <a:r>
              <a:rPr lang="en-US" sz="2400" dirty="0" err="1" smtClean="0"/>
              <a:t>nRT</a:t>
            </a:r>
            <a:r>
              <a:rPr lang="el-GR" sz="2400" dirty="0" smtClean="0"/>
              <a:t> </a:t>
            </a:r>
            <a:r>
              <a:rPr lang="el-GR" sz="2400" dirty="0" smtClean="0">
                <a:sym typeface="Symbol"/>
              </a:rPr>
              <a:t> π = Γ</a:t>
            </a:r>
            <a:r>
              <a:rPr lang="en-US" sz="2400" dirty="0" smtClean="0">
                <a:sym typeface="Symbol"/>
              </a:rPr>
              <a:t>RT </a:t>
            </a:r>
            <a:r>
              <a:rPr lang="el-GR" sz="1600" dirty="0" smtClean="0">
                <a:sym typeface="Symbol"/>
              </a:rPr>
              <a:t>(χαμηλές συγκεντρώσεις)</a:t>
            </a:r>
            <a:endParaRPr lang="en-US" sz="1600" dirty="0" smtClean="0"/>
          </a:p>
          <a:p>
            <a:pPr eaLnBrk="1" hangingPunct="1">
              <a:buFontTx/>
              <a:buNone/>
            </a:pPr>
            <a:r>
              <a:rPr lang="el-GR" sz="2000" dirty="0" smtClean="0"/>
              <a:t>Υπολογισμός ΜΒ</a:t>
            </a:r>
          </a:p>
          <a:p>
            <a:pPr eaLnBrk="1" hangingPunct="1">
              <a:buFontTx/>
              <a:buNone/>
            </a:pPr>
            <a:r>
              <a:rPr lang="el-GR" sz="2000" dirty="0" smtClean="0"/>
              <a:t>Εξίσωση </a:t>
            </a:r>
            <a:r>
              <a:rPr lang="en-US" sz="2000" dirty="0" err="1" smtClean="0"/>
              <a:t>Clapeyron</a:t>
            </a:r>
            <a:r>
              <a:rPr lang="en-US" sz="2000" dirty="0" smtClean="0"/>
              <a:t> </a:t>
            </a:r>
            <a:r>
              <a:rPr lang="el-GR" sz="2000" dirty="0" smtClean="0"/>
              <a:t>για τις μεταβολές στα διαγράμματα π-Α</a:t>
            </a:r>
            <a:endParaRPr lang="en-US" sz="2000" dirty="0" smtClean="0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Αδιάλυτα </a:t>
            </a:r>
            <a:r>
              <a:rPr lang="el-GR" sz="2800" b="1" dirty="0" err="1" smtClean="0"/>
              <a:t>μονοστρώματα</a:t>
            </a:r>
            <a:r>
              <a:rPr lang="el-GR" sz="2800" b="1" dirty="0" smtClean="0"/>
              <a:t> (9)</a:t>
            </a:r>
            <a:endParaRPr lang="en-US" sz="2800" b="1" dirty="0" smtClean="0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3563888" y="2924944"/>
          <a:ext cx="21336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Equation" r:id="rId3" imgW="1054100" imgH="431800" progId="Equation.3">
                  <p:embed/>
                </p:oleObj>
              </mc:Choice>
              <mc:Fallback>
                <p:oleObj name="Equation" r:id="rId3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924944"/>
                        <a:ext cx="2133600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1000" y="37338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 dirty="0"/>
              <a:t>Ισοδύναμα μεγέθη για δύο διαστάσεις</a:t>
            </a:r>
          </a:p>
          <a:p>
            <a:pPr marL="342900" indent="-342900">
              <a:spcBef>
                <a:spcPct val="20000"/>
              </a:spcBef>
            </a:pPr>
            <a:r>
              <a:rPr lang="el-GR" sz="2000" dirty="0"/>
              <a:t>	π </a:t>
            </a:r>
            <a:r>
              <a:rPr lang="el-GR" sz="2000" dirty="0">
                <a:sym typeface="Symbol" pitchFamily="18" charset="2"/>
              </a:rPr>
              <a:t> πίεση</a:t>
            </a:r>
          </a:p>
          <a:p>
            <a:pPr marL="342900" indent="-342900">
              <a:spcBef>
                <a:spcPct val="20000"/>
              </a:spcBef>
            </a:pPr>
            <a:r>
              <a:rPr lang="el-GR" sz="2000" dirty="0">
                <a:sym typeface="Symbol" pitchFamily="18" charset="2"/>
              </a:rPr>
              <a:t>	ΔΗ  ενθαλπία</a:t>
            </a:r>
          </a:p>
          <a:p>
            <a:pPr marL="342900" indent="-342900">
              <a:spcBef>
                <a:spcPct val="20000"/>
              </a:spcBef>
            </a:pPr>
            <a:r>
              <a:rPr lang="el-GR" sz="2000" dirty="0">
                <a:sym typeface="Symbol" pitchFamily="18" charset="2"/>
              </a:rPr>
              <a:t>	Α</a:t>
            </a:r>
            <a:r>
              <a:rPr lang="el-GR" sz="2000" baseline="-25000" dirty="0">
                <a:sym typeface="Symbol" pitchFamily="18" charset="2"/>
              </a:rPr>
              <a:t>1</a:t>
            </a:r>
            <a:r>
              <a:rPr lang="el-GR" sz="2000" dirty="0">
                <a:sym typeface="Symbol" pitchFamily="18" charset="2"/>
              </a:rPr>
              <a:t>-Α</a:t>
            </a:r>
            <a:r>
              <a:rPr lang="el-GR" sz="2000" baseline="-25000" dirty="0">
                <a:sym typeface="Symbol" pitchFamily="18" charset="2"/>
              </a:rPr>
              <a:t>2 </a:t>
            </a:r>
            <a:r>
              <a:rPr lang="el-GR" sz="2000" dirty="0">
                <a:sym typeface="Symbol" pitchFamily="18" charset="2"/>
              </a:rPr>
              <a:t> μεταβολή όγκου</a:t>
            </a:r>
          </a:p>
          <a:p>
            <a:pPr>
              <a:spcBef>
                <a:spcPct val="20000"/>
              </a:spcBef>
            </a:pPr>
            <a:r>
              <a:rPr lang="el-GR" sz="2000" dirty="0">
                <a:sym typeface="Symbol" pitchFamily="18" charset="2"/>
              </a:rPr>
              <a:t>Γραφική παράσταση του όρου πΑ έναντι του π, δίνει αντίστοιχα αποτελέσματα όπως στα διαγράμματα </a:t>
            </a:r>
            <a:r>
              <a:rPr lang="en-US" sz="2000" dirty="0">
                <a:sym typeface="Symbol" pitchFamily="18" charset="2"/>
              </a:rPr>
              <a:t>PV </a:t>
            </a:r>
            <a:r>
              <a:rPr lang="el-GR" sz="2000" dirty="0">
                <a:sym typeface="Symbol" pitchFamily="18" charset="2"/>
              </a:rPr>
              <a:t>έναντι της </a:t>
            </a:r>
            <a:r>
              <a:rPr lang="en-US" sz="2000" dirty="0">
                <a:sym typeface="Symbol" pitchFamily="18" charset="2"/>
              </a:rPr>
              <a:t>P – </a:t>
            </a:r>
            <a:r>
              <a:rPr lang="el-GR" sz="2000" dirty="0">
                <a:sym typeface="Symbol" pitchFamily="18" charset="2"/>
              </a:rPr>
              <a:t>εξίσωση </a:t>
            </a:r>
            <a:r>
              <a:rPr lang="en-US" sz="2000" dirty="0">
                <a:sym typeface="Symbol" pitchFamily="18" charset="2"/>
              </a:rPr>
              <a:t>Van </a:t>
            </a:r>
            <a:r>
              <a:rPr lang="en-US" sz="2000" dirty="0" err="1">
                <a:sym typeface="Symbol" pitchFamily="18" charset="2"/>
              </a:rPr>
              <a:t>der</a:t>
            </a:r>
            <a:r>
              <a:rPr lang="en-US" sz="2000" dirty="0">
                <a:sym typeface="Symbol" pitchFamily="18" charset="2"/>
              </a:rPr>
              <a:t> Waals</a:t>
            </a:r>
          </a:p>
        </p:txBody>
      </p:sp>
    </p:spTree>
    <p:extLst>
      <p:ext uri="{BB962C8B-B14F-4D97-AF65-F5344CB8AC3E}">
        <p14:creationId xmlns:p14="http://schemas.microsoft.com/office/powerpoint/2010/main" val="708065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876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smtClean="0"/>
              <a:t>Εφαρμογές: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smtClean="0">
                <a:cs typeface="Times New Roman" pitchFamily="18" charset="0"/>
              </a:rPr>
              <a:t>στερεό-αέριο: απομάκρυνση ανεπιθύμητων οσμών από τρόφιμα και χώρους, προσωπίδες προφύλαξης από αέρια, μέτρηση διαστάσεων σωματιδίων σε κόνεις,</a:t>
            </a:r>
            <a:r>
              <a:rPr lang="en-US" sz="2000" smtClean="0"/>
              <a:t> </a:t>
            </a:r>
            <a:endParaRPr lang="el-GR" sz="200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sz="2000" smtClean="0">
                <a:cs typeface="Times New Roman" pitchFamily="18" charset="0"/>
              </a:rPr>
              <a:t>στερεό-υγρό: αποχρωματισμός διαλυμάτων, χρωματογραφία προσρόφησης, απορρυπαντική δράση, διαβροχή στερεών</a:t>
            </a:r>
            <a:r>
              <a:rPr lang="en-US" sz="2000" smtClean="0"/>
              <a:t> </a:t>
            </a:r>
            <a:endParaRPr lang="el-GR" sz="2000" smtClean="0"/>
          </a:p>
          <a:p>
            <a:pPr marL="609600" indent="-609600" eaLnBrk="1" hangingPunct="1"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Προσρόφηση:</a:t>
            </a:r>
            <a:r>
              <a:rPr lang="el-GR" sz="2000" smtClean="0">
                <a:cs typeface="Times New Roman" pitchFamily="18" charset="0"/>
              </a:rPr>
              <a:t> </a:t>
            </a:r>
            <a:endParaRPr lang="el-GR" sz="2000" smtClean="0"/>
          </a:p>
          <a:p>
            <a:pPr marL="609600" indent="-609600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τάση για μείωση της επιφανειακής ελεύθερης ενέργειας του στερεού</a:t>
            </a:r>
          </a:p>
          <a:p>
            <a:pPr marL="609600" indent="-609600" eaLnBrk="1" hangingPunct="1">
              <a:spcBef>
                <a:spcPct val="45000"/>
              </a:spcBef>
              <a:buFontTx/>
              <a:buNone/>
            </a:pPr>
            <a:r>
              <a:rPr lang="el-GR" sz="2000" smtClean="0">
                <a:cs typeface="Times New Roman" pitchFamily="18" charset="0"/>
              </a:rPr>
              <a:t>Ακίνητη στερεή επιφάνεια # τυρβώδη υγρή επιφάνεια</a:t>
            </a:r>
          </a:p>
          <a:p>
            <a:pPr marL="609600" indent="-609600" eaLnBrk="1" hangingPunct="1">
              <a:spcBef>
                <a:spcPct val="45000"/>
              </a:spcBef>
              <a:buFontTx/>
              <a:buNone/>
            </a:pPr>
            <a:r>
              <a:rPr lang="el-GR" sz="2000" smtClean="0">
                <a:cs typeface="Times New Roman" pitchFamily="18" charset="0"/>
              </a:rPr>
              <a:t>Δύσκολος ο προσδιορισμός των επιφανειακών τάσεων στερεών</a:t>
            </a:r>
          </a:p>
          <a:p>
            <a:pPr marL="609600" indent="-609600" eaLnBrk="1" hangingPunct="1">
              <a:spcBef>
                <a:spcPct val="45000"/>
              </a:spcBef>
              <a:buFontTx/>
              <a:buNone/>
            </a:pPr>
            <a:r>
              <a:rPr lang="el-GR" sz="2000" smtClean="0">
                <a:cs typeface="Times New Roman" pitchFamily="18" charset="0"/>
              </a:rPr>
              <a:t>Στερεή επιφάνεια: μη ομογενής # επιφάνεια υγρών</a:t>
            </a:r>
            <a:r>
              <a:rPr lang="en-US" sz="2000" smtClean="0"/>
              <a:t> </a:t>
            </a:r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διεπιφάνειες (1)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1545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85800"/>
            <a:ext cx="8568952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400" b="1" dirty="0" err="1" smtClean="0"/>
              <a:t>Διεπιφάνεια</a:t>
            </a:r>
            <a:r>
              <a:rPr lang="el-GR" sz="2400" b="1" dirty="0" smtClean="0"/>
              <a:t> :</a:t>
            </a:r>
            <a:r>
              <a:rPr lang="el-GR" sz="2400" dirty="0" smtClean="0"/>
              <a:t> διαχωριστικό όριο ανάμεσα σε δύο διακριτές φάσεις</a:t>
            </a:r>
          </a:p>
          <a:p>
            <a:pPr marL="0" indent="0" eaLnBrk="1" hangingPunct="1">
              <a:buFontTx/>
              <a:buNone/>
            </a:pPr>
            <a:r>
              <a:rPr lang="el-GR" sz="2400" b="1" dirty="0" smtClean="0"/>
              <a:t>Επιφάνεια :</a:t>
            </a:r>
            <a:r>
              <a:rPr lang="el-GR" sz="2400" dirty="0" smtClean="0"/>
              <a:t> όταν η μία φάση είναι ο αέρας</a:t>
            </a:r>
          </a:p>
          <a:p>
            <a:pPr eaLnBrk="1" hangingPunct="1">
              <a:buFontTx/>
              <a:buNone/>
            </a:pPr>
            <a:endParaRPr lang="el-GR" sz="2000" dirty="0" smtClean="0"/>
          </a:p>
          <a:p>
            <a:pPr algn="just" eaLnBrk="1" hangingPunct="1">
              <a:buFontTx/>
              <a:buNone/>
            </a:pPr>
            <a:r>
              <a:rPr lang="el-GR" sz="2400" b="1" dirty="0" smtClean="0">
                <a:cs typeface="Times New Roman" pitchFamily="18" charset="0"/>
              </a:rPr>
              <a:t>Υγρές – Στερεές </a:t>
            </a:r>
            <a:r>
              <a:rPr lang="el-GR" sz="2400" b="1" dirty="0" err="1" smtClean="0">
                <a:cs typeface="Times New Roman" pitchFamily="18" charset="0"/>
              </a:rPr>
              <a:t>Διεπιφάνειες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l-GR" sz="2400" b="1" dirty="0" smtClean="0">
                <a:cs typeface="Times New Roman" pitchFamily="18" charset="0"/>
              </a:rPr>
              <a:t>στην Φαρμακευτική</a:t>
            </a:r>
            <a:endParaRPr lang="el-GR" sz="2400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Απορρόφηση </a:t>
            </a:r>
            <a:r>
              <a:rPr lang="el-GR" sz="2000" dirty="0" err="1" smtClean="0">
                <a:cs typeface="Times New Roman" pitchFamily="18" charset="0"/>
              </a:rPr>
              <a:t>βιοδραστικών</a:t>
            </a:r>
            <a:r>
              <a:rPr lang="el-GR" sz="2000" dirty="0" smtClean="0">
                <a:cs typeface="Times New Roman" pitchFamily="18" charset="0"/>
              </a:rPr>
              <a:t> ενώσεων</a:t>
            </a:r>
          </a:p>
          <a:p>
            <a:pPr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Δίοδος μορίων από βιολογικές μεμβράνες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Σχηματισμός και σταθερότητα Γαλακτωμάτων και </a:t>
            </a:r>
            <a:r>
              <a:rPr lang="el-GR" sz="2000" dirty="0" err="1" smtClean="0">
                <a:cs typeface="Times New Roman" pitchFamily="18" charset="0"/>
              </a:rPr>
              <a:t>Μικρογαλακτωμάτων</a:t>
            </a:r>
            <a:endParaRPr lang="el-GR" sz="2000" dirty="0" smtClean="0"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Σχηματισμός αιωρημάτων (στερεό σε υγρό)</a:t>
            </a:r>
          </a:p>
          <a:p>
            <a:pPr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Απορρυπαντική δράση</a:t>
            </a:r>
          </a:p>
          <a:p>
            <a:pPr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Διαβροχή επιφανειών</a:t>
            </a:r>
            <a:endParaRPr lang="el-GR" sz="2000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6749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διεπιφάνειες (2)</a:t>
            </a:r>
            <a:endParaRPr lang="en-US" sz="2800" b="1" dirty="0" smtClean="0"/>
          </a:p>
        </p:txBody>
      </p:sp>
      <p:sp>
        <p:nvSpPr>
          <p:cNvPr id="6554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876800"/>
          </a:xfrm>
          <a:noFill/>
        </p:spPr>
        <p:txBody>
          <a:bodyPr/>
          <a:lstStyle/>
          <a:p>
            <a:pPr marL="384175" indent="-384175" eaLnBrk="1" hangingPunct="1"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Α. Διεπιφάνεια Στερεού – Αερίου</a:t>
            </a:r>
            <a:endParaRPr lang="el-GR" sz="2000" b="1" smtClean="0"/>
          </a:p>
          <a:p>
            <a:pPr marL="384175" indent="-384175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Εξάρτηση του βαθμού προσρόφησης από:</a:t>
            </a:r>
            <a:r>
              <a:rPr lang="en-US" sz="2000" smtClean="0"/>
              <a:t> </a:t>
            </a:r>
            <a:endParaRPr lang="el-GR" sz="2000" smtClean="0"/>
          </a:p>
          <a:p>
            <a:pPr marL="384175" indent="-384175" eaLnBrk="1" hangingPunct="1"/>
            <a:r>
              <a:rPr lang="el-GR" sz="2000" smtClean="0">
                <a:cs typeface="Times New Roman" pitchFamily="18" charset="0"/>
              </a:rPr>
              <a:t>χημική σύσταση του προσροφητικού υλικού,</a:t>
            </a:r>
          </a:p>
          <a:p>
            <a:pPr marL="384175" indent="-384175" eaLnBrk="1" hangingPunct="1"/>
            <a:r>
              <a:rPr lang="el-GR" sz="2000" smtClean="0">
                <a:cs typeface="Times New Roman" pitchFamily="18" charset="0"/>
              </a:rPr>
              <a:t>χημική σύσταση του προσροφούμενου αερίου,</a:t>
            </a:r>
          </a:p>
          <a:p>
            <a:pPr marL="384175" indent="-384175" eaLnBrk="1" hangingPunct="1"/>
            <a:r>
              <a:rPr lang="el-GR" sz="2000" smtClean="0">
                <a:cs typeface="Times New Roman" pitchFamily="18" charset="0"/>
              </a:rPr>
              <a:t>εμβαδό επιφανείας του προσροφητικού υλικού,</a:t>
            </a:r>
          </a:p>
          <a:p>
            <a:pPr marL="384175" indent="-384175" eaLnBrk="1" hangingPunct="1"/>
            <a:r>
              <a:rPr lang="el-GR" sz="2000" smtClean="0">
                <a:cs typeface="Times New Roman" pitchFamily="18" charset="0"/>
              </a:rPr>
              <a:t>θερμοκρασία και</a:t>
            </a:r>
          </a:p>
          <a:p>
            <a:pPr marL="384175" indent="-384175" eaLnBrk="1" hangingPunct="1"/>
            <a:r>
              <a:rPr lang="el-GR" sz="2000" smtClean="0">
                <a:cs typeface="Times New Roman" pitchFamily="18" charset="0"/>
              </a:rPr>
              <a:t>μερική πίεση του προσροφούμενου αερίου.</a:t>
            </a:r>
            <a:r>
              <a:rPr lang="en-US" sz="2000" smtClean="0"/>
              <a:t> </a:t>
            </a:r>
            <a:endParaRPr lang="el-GR" sz="2000" smtClean="0"/>
          </a:p>
          <a:p>
            <a:pPr marL="384175" indent="-384175" eaLnBrk="1" hangingPunct="1"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Είδη προσρόφησης:</a:t>
            </a:r>
            <a:r>
              <a:rPr lang="en-US" sz="2000" b="1" smtClean="0">
                <a:cs typeface="Times New Roman" pitchFamily="18" charset="0"/>
              </a:rPr>
              <a:t> </a:t>
            </a:r>
            <a:endParaRPr lang="el-GR" sz="2000" smtClean="0"/>
          </a:p>
          <a:p>
            <a:pPr marL="384175" indent="-384175" eaLnBrk="1" hangingPunct="1"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Φυσική προσρόφηση</a:t>
            </a:r>
            <a:r>
              <a:rPr lang="el-GR" sz="2000" smtClean="0">
                <a:cs typeface="Times New Roman" pitchFamily="18" charset="0"/>
              </a:rPr>
              <a:t>: δυνάμεις </a:t>
            </a:r>
            <a:r>
              <a:rPr lang="en-US" sz="2000" smtClean="0">
                <a:cs typeface="Times New Roman" pitchFamily="18" charset="0"/>
              </a:rPr>
              <a:t>Van</a:t>
            </a:r>
            <a:r>
              <a:rPr lang="el-GR" sz="2000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</a:rPr>
              <a:t>der</a:t>
            </a:r>
            <a:r>
              <a:rPr lang="el-GR" sz="2000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</a:rPr>
              <a:t>Waals</a:t>
            </a:r>
            <a:r>
              <a:rPr lang="el-GR" sz="2000" smtClean="0">
                <a:cs typeface="Times New Roman" pitchFamily="18" charset="0"/>
              </a:rPr>
              <a:t>, αντιστρεπτή, μειώνεται με μείωση της μερικής πίεσης του προσροφούμενου αερίου και με την αύξηση της θερμοκρασίας</a:t>
            </a:r>
            <a:r>
              <a:rPr lang="el-GR" sz="2000" smtClean="0"/>
              <a:t> (</a:t>
            </a:r>
            <a:r>
              <a:rPr lang="en-US" sz="2000" smtClean="0"/>
              <a:t>Q : 0.5 – 5kcal/mol, E</a:t>
            </a:r>
            <a:r>
              <a:rPr lang="en-US" sz="2000" baseline="-25000" smtClean="0"/>
              <a:t>a</a:t>
            </a:r>
            <a:r>
              <a:rPr lang="en-US" sz="2000" smtClean="0"/>
              <a:t> = ~ 1kcal/mol) </a:t>
            </a:r>
            <a:endParaRPr lang="el-GR" sz="2000" smtClean="0"/>
          </a:p>
          <a:p>
            <a:pPr marL="384175" indent="-384175" eaLnBrk="1" hangingPunct="1"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Χημική προσρόφηση (Χημειορόφηση)</a:t>
            </a:r>
            <a:r>
              <a:rPr lang="el-GR" sz="2000" smtClean="0">
                <a:cs typeface="Times New Roman" pitchFamily="18" charset="0"/>
              </a:rPr>
              <a:t>: σχηματισμός χημικών δεσμών, μη αντιστρεπτή διεργασία</a:t>
            </a:r>
            <a:r>
              <a:rPr lang="en-US" sz="2000" smtClean="0"/>
              <a:t> (Q : 5 – 100 kcal/mol)</a:t>
            </a:r>
          </a:p>
        </p:txBody>
      </p:sp>
    </p:spTree>
    <p:extLst>
      <p:ext uri="{BB962C8B-B14F-4D97-AF65-F5344CB8AC3E}">
        <p14:creationId xmlns:p14="http://schemas.microsoft.com/office/powerpoint/2010/main" val="2442798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895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Ισόθερμος προσρόφησης</a:t>
            </a:r>
            <a:r>
              <a:rPr lang="el-GR" sz="2000" smtClean="0">
                <a:cs typeface="Times New Roman" pitchFamily="18" charset="0"/>
              </a:rPr>
              <a:t>: σχέση ποσότητας ουσίας που προσροφάται με φυσική προσρόφηση έναντι της πίεσης ισορροπίας ή συγκέντρωσης σε σταθερή θερμοκρασία</a:t>
            </a:r>
            <a:r>
              <a:rPr lang="en-US" sz="2000" smtClean="0"/>
              <a:t> </a:t>
            </a:r>
            <a:endParaRPr lang="el-GR" sz="2000" smtClean="0"/>
          </a:p>
          <a:p>
            <a:pPr marL="0" indent="0" eaLnBrk="1" hangingPunct="1">
              <a:buFontTx/>
              <a:buNone/>
            </a:pPr>
            <a:r>
              <a:rPr lang="el-GR" sz="2000" smtClean="0"/>
              <a:t>Τύποι καμπυλών :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Α) Ισόθερμοι (σταθερή θερμοκρασία)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Β) Ισοβαρείς (σταθερή πίεση)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Γ) Ισοστερικές (σταθερός όγκος)</a:t>
            </a:r>
          </a:p>
          <a:p>
            <a:pPr marL="0" indent="0" eaLnBrk="1" hangingPunct="1">
              <a:buFontTx/>
              <a:buNone/>
            </a:pPr>
            <a:r>
              <a:rPr lang="el-GR" sz="2000" smtClean="0"/>
              <a:t>Εξίσωση </a:t>
            </a:r>
            <a:r>
              <a:rPr lang="en-US" sz="2000" smtClean="0"/>
              <a:t>Clausius - Clapeyron</a:t>
            </a: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Προσρόφηση σε στερεές </a:t>
            </a:r>
            <a:r>
              <a:rPr lang="el-GR" sz="2400" b="1" dirty="0" err="1" smtClean="0"/>
              <a:t>διεπιφάνειες</a:t>
            </a:r>
            <a:r>
              <a:rPr lang="el-GR" sz="2400" b="1" dirty="0" smtClean="0"/>
              <a:t> (3)</a:t>
            </a:r>
            <a:endParaRPr lang="en-US" sz="2400" b="1" dirty="0" smtClean="0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3707904" y="4005064"/>
          <a:ext cx="1676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Equation" r:id="rId3" imgW="914400" imgH="419100" progId="Equation.3">
                  <p:embed/>
                </p:oleObj>
              </mc:Choice>
              <mc:Fallback>
                <p:oleObj name="Equation" r:id="rId3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05064"/>
                        <a:ext cx="16764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755576" y="494116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l-GR" sz="2000" dirty="0"/>
              <a:t>Δ</a:t>
            </a:r>
            <a:r>
              <a:rPr lang="en-US" sz="2000" dirty="0"/>
              <a:t>G = </a:t>
            </a:r>
            <a:r>
              <a:rPr lang="el-GR" sz="2000" dirty="0"/>
              <a:t>ΔΗ – Τ*Δ</a:t>
            </a:r>
            <a:r>
              <a:rPr lang="en-US" sz="2000" dirty="0"/>
              <a:t>S</a:t>
            </a:r>
          </a:p>
          <a:p>
            <a:pPr>
              <a:spcBef>
                <a:spcPct val="20000"/>
              </a:spcBef>
            </a:pPr>
            <a:r>
              <a:rPr lang="el-GR" sz="2000" dirty="0" smtClean="0"/>
              <a:t>Προσρόφηση : εξώθερμη διεργασία (ΔΗ &lt; 0)</a:t>
            </a:r>
          </a:p>
          <a:p>
            <a:pPr>
              <a:spcBef>
                <a:spcPct val="20000"/>
              </a:spcBef>
            </a:pPr>
            <a:r>
              <a:rPr lang="el-GR" sz="2000" dirty="0" smtClean="0"/>
              <a:t>Για </a:t>
            </a:r>
            <a:r>
              <a:rPr lang="el-GR" sz="2000" dirty="0"/>
              <a:t>την προσρόφηση: Δ</a:t>
            </a:r>
            <a:r>
              <a:rPr lang="en-US" sz="2000" dirty="0"/>
              <a:t>S &lt; 0</a:t>
            </a:r>
          </a:p>
        </p:txBody>
      </p:sp>
    </p:spTree>
    <p:extLst>
      <p:ext uri="{BB962C8B-B14F-4D97-AF65-F5344CB8AC3E}">
        <p14:creationId xmlns:p14="http://schemas.microsoft.com/office/powerpoint/2010/main" val="7829268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143000"/>
            <a:ext cx="77724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/>
              <a:t>Μονομοριακή προσρόφηση</a:t>
            </a:r>
          </a:p>
          <a:p>
            <a:pPr eaLnBrk="1" hangingPunct="1">
              <a:buFontTx/>
              <a:buNone/>
            </a:pPr>
            <a:r>
              <a:rPr lang="el-GR" sz="2000" smtClean="0"/>
              <a:t>Πολυστρωματική προσρόφηση</a:t>
            </a:r>
            <a:endParaRPr lang="en-US" sz="2000" smtClean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l-GR" sz="2400" b="1" dirty="0" smtClean="0"/>
              <a:t>Προσρόφηση σε στερεές </a:t>
            </a:r>
            <a:r>
              <a:rPr lang="el-GR" sz="2400" b="1" dirty="0" err="1" smtClean="0"/>
              <a:t>διεπιφάνειες</a:t>
            </a:r>
            <a:r>
              <a:rPr lang="el-GR" sz="2400" b="1" dirty="0" smtClean="0"/>
              <a:t> (4)</a:t>
            </a:r>
            <a:endParaRPr lang="en-US" sz="2400" b="1" dirty="0" smtClean="0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762000" y="396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l-GR" sz="2000"/>
              <a:t>Συμπύκνωση σε τριχοειδείς πόρους</a:t>
            </a:r>
            <a:endParaRPr lang="en-US" sz="200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64579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5544616" cy="177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53106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296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Τύποι Ισόθερμων</a:t>
            </a:r>
            <a:endParaRPr lang="el-GR" sz="20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Α</a:t>
            </a:r>
            <a:r>
              <a:rPr lang="de-DE" sz="2000" b="1" dirty="0" smtClean="0">
                <a:cs typeface="Times New Roman" pitchFamily="18" charset="0"/>
              </a:rPr>
              <a:t>. </a:t>
            </a:r>
            <a:r>
              <a:rPr lang="el-GR" sz="2000" b="1" dirty="0" smtClean="0">
                <a:cs typeface="Times New Roman" pitchFamily="18" charset="0"/>
              </a:rPr>
              <a:t>Ισόθερμος</a:t>
            </a:r>
            <a:r>
              <a:rPr lang="de-DE" sz="2000" b="1" dirty="0" smtClean="0">
                <a:cs typeface="Times New Roman" pitchFamily="18" charset="0"/>
              </a:rPr>
              <a:t> Freundlich</a:t>
            </a:r>
            <a:endParaRPr lang="el-GR" sz="2000" b="1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1536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(5)</a:t>
            </a:r>
            <a:endParaRPr lang="en-US" sz="2800" b="1" dirty="0" smtClean="0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396240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5362" name="Object 6"/>
          <p:cNvGraphicFramePr>
            <a:graphicFrameLocks noChangeAspect="1"/>
          </p:cNvGraphicFramePr>
          <p:nvPr/>
        </p:nvGraphicFramePr>
        <p:xfrm>
          <a:off x="3347864" y="3140968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r:id="rId3" imgW="837836" imgH="393529" progId="Equation.3">
                  <p:embed/>
                </p:oleObj>
              </mc:Choice>
              <mc:Fallback>
                <p:oleObj r:id="rId3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140968"/>
                        <a:ext cx="15240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467544" y="386104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cs typeface="Times New Roman" pitchFamily="18" charset="0"/>
              </a:rPr>
              <a:t>k</a:t>
            </a:r>
            <a:r>
              <a:rPr lang="el-GR" sz="2000" dirty="0">
                <a:cs typeface="Times New Roman" pitchFamily="18" charset="0"/>
              </a:rPr>
              <a:t>, </a:t>
            </a:r>
            <a:r>
              <a:rPr lang="en-US" sz="2000" dirty="0">
                <a:cs typeface="Times New Roman" pitchFamily="18" charset="0"/>
              </a:rPr>
              <a:t>n</a:t>
            </a:r>
            <a:r>
              <a:rPr lang="el-GR" sz="2000" dirty="0">
                <a:cs typeface="Times New Roman" pitchFamily="18" charset="0"/>
              </a:rPr>
              <a:t> : πειραματικά προσδιοριζόμενες σταθερές</a:t>
            </a:r>
            <a:r>
              <a:rPr lang="en-US" sz="2000" dirty="0">
                <a:cs typeface="Times New Roman" pitchFamily="18" charset="0"/>
              </a:rPr>
              <a:t> </a:t>
            </a:r>
            <a:endParaRPr lang="el-GR" sz="2000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39552" y="5373216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2000" dirty="0">
                <a:cs typeface="Times New Roman" pitchFamily="18" charset="0"/>
              </a:rPr>
              <a:t>γραφική παράσταση του </a:t>
            </a:r>
            <a:r>
              <a:rPr lang="en-US" sz="2000" dirty="0">
                <a:cs typeface="Times New Roman" pitchFamily="18" charset="0"/>
              </a:rPr>
              <a:t>log</a:t>
            </a:r>
            <a:r>
              <a:rPr lang="el-GR" sz="2000" dirty="0">
                <a:cs typeface="Times New Roman" pitchFamily="18" charset="0"/>
              </a:rPr>
              <a:t>(</a:t>
            </a:r>
            <a:r>
              <a:rPr lang="en-US" sz="2000" dirty="0">
                <a:cs typeface="Times New Roman" pitchFamily="18" charset="0"/>
              </a:rPr>
              <a:t>x</a:t>
            </a:r>
            <a:r>
              <a:rPr lang="el-GR" sz="2000" dirty="0">
                <a:cs typeface="Times New Roman" pitchFamily="18" charset="0"/>
              </a:rPr>
              <a:t>/</a:t>
            </a:r>
            <a:r>
              <a:rPr lang="en-US" sz="2000" dirty="0">
                <a:cs typeface="Times New Roman" pitchFamily="18" charset="0"/>
              </a:rPr>
              <a:t>m</a:t>
            </a:r>
            <a:r>
              <a:rPr lang="el-GR" sz="2000" dirty="0">
                <a:cs typeface="Times New Roman" pitchFamily="18" charset="0"/>
              </a:rPr>
              <a:t>) έναντι του </a:t>
            </a:r>
            <a:r>
              <a:rPr lang="en-US" sz="2000" dirty="0" err="1">
                <a:cs typeface="Times New Roman" pitchFamily="18" charset="0"/>
              </a:rPr>
              <a:t>logp</a:t>
            </a:r>
            <a:r>
              <a:rPr lang="el-GR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dirty="0">
                <a:cs typeface="Times New Roman" pitchFamily="18" charset="0"/>
              </a:rPr>
              <a:t> κλίση = 1/</a:t>
            </a:r>
            <a:r>
              <a:rPr lang="en-US" sz="2000" dirty="0">
                <a:cs typeface="Times New Roman" pitchFamily="18" charset="0"/>
              </a:rPr>
              <a:t>n</a:t>
            </a:r>
            <a:r>
              <a:rPr lang="el-GR" sz="2000" dirty="0">
                <a:cs typeface="Times New Roman" pitchFamily="18" charset="0"/>
              </a:rPr>
              <a:t> και τεταγμένη επί την αρχή = </a:t>
            </a:r>
            <a:r>
              <a:rPr lang="en-US" sz="2000" dirty="0" err="1">
                <a:cs typeface="Times New Roman" pitchFamily="18" charset="0"/>
              </a:rPr>
              <a:t>logk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71475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5363" name="Object 10"/>
          <p:cNvGraphicFramePr>
            <a:graphicFrameLocks noChangeAspect="1"/>
          </p:cNvGraphicFramePr>
          <p:nvPr/>
        </p:nvGraphicFramePr>
        <p:xfrm>
          <a:off x="3203848" y="4509120"/>
          <a:ext cx="25908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r:id="rId5" imgW="1371600" imgH="393700" progId="Equation.3">
                  <p:embed/>
                </p:oleObj>
              </mc:Choice>
              <mc:Fallback>
                <p:oleObj r:id="rId5" imgW="137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509120"/>
                        <a:ext cx="25908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9552" y="1124744"/>
            <a:ext cx="7772400" cy="119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Πειραματική διάταξη για την μέτρηση της προσρόφησης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Α. Ογκομετρική μέθοδος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Β. Βαρυμετρική μέθοδος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208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marL="384175" indent="-384175" algn="just" eaLnBrk="1" hangingPunct="1">
              <a:lnSpc>
                <a:spcPct val="90000"/>
              </a:lnSpc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Β. Ισόθερμος </a:t>
            </a:r>
            <a:r>
              <a:rPr lang="en-US" sz="2000" b="1" smtClean="0">
                <a:cs typeface="Times New Roman" pitchFamily="18" charset="0"/>
              </a:rPr>
              <a:t>Langmuir</a:t>
            </a:r>
            <a:endParaRPr lang="el-GR" sz="2000" b="1" smtClean="0">
              <a:cs typeface="Times New Roman" pitchFamily="18" charset="0"/>
            </a:endParaRPr>
          </a:p>
          <a:p>
            <a:pPr marL="384175" indent="-384175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Προϋποθέσεις: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smtClean="0">
                <a:cs typeface="Times New Roman" pitchFamily="18" charset="0"/>
              </a:rPr>
              <a:t>μέρος της επιφάνειας είναι κατειλημμένο σε ορισμένη </a:t>
            </a:r>
            <a:r>
              <a:rPr lang="en-US" sz="2000" smtClean="0">
                <a:cs typeface="Times New Roman" pitchFamily="18" charset="0"/>
              </a:rPr>
              <a:t>T</a:t>
            </a:r>
            <a:r>
              <a:rPr lang="el-GR" sz="2000" smtClean="0">
                <a:cs typeface="Times New Roman" pitchFamily="18" charset="0"/>
              </a:rPr>
              <a:t> και </a:t>
            </a:r>
            <a:r>
              <a:rPr lang="en-US" sz="2000" smtClean="0">
                <a:cs typeface="Times New Roman" pitchFamily="18" charset="0"/>
              </a:rPr>
              <a:t>P</a:t>
            </a:r>
            <a:r>
              <a:rPr lang="el-GR" sz="2000" smtClean="0">
                <a:cs typeface="Times New Roman" pitchFamily="18" charset="0"/>
              </a:rPr>
              <a:t>, και θ το κλάσμα των κατειλημμένων θέσεων, 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smtClean="0">
                <a:cs typeface="Times New Roman" pitchFamily="18" charset="0"/>
              </a:rPr>
              <a:t>κάθε ενεργό κέντρο συγκρατεί μόνο ένα μόριο,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smtClean="0">
                <a:cs typeface="Times New Roman" pitchFamily="18" charset="0"/>
              </a:rPr>
              <a:t>δεν υπάρχει αλληλεπίδραση ανάμεσα στα προσροφούμενα μόρια και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smtClean="0">
                <a:cs typeface="Times New Roman" pitchFamily="18" charset="0"/>
              </a:rPr>
              <a:t>όλες οι θέσεις προσρόφησης είναι ισοενεργειακές.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 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Στην κατάσταση ισορροπίας, 1-θ: κλάσμα των ελεύθερων θέσεων προσρόφησης και η ταχύτητα προσρόφησης είναι ίση με την ταχύτητα εκρόφησης.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Ταχύτητα προσρόφησης:  </a:t>
            </a:r>
            <a:r>
              <a:rPr lang="en-US" sz="2000" smtClean="0">
                <a:cs typeface="Times New Roman" pitchFamily="18" charset="0"/>
              </a:rPr>
              <a:t>r</a:t>
            </a:r>
            <a:r>
              <a:rPr lang="el-GR" sz="2000" baseline="-30000" smtClean="0">
                <a:cs typeface="Times New Roman" pitchFamily="18" charset="0"/>
              </a:rPr>
              <a:t>1</a:t>
            </a:r>
            <a:r>
              <a:rPr lang="el-GR" sz="2000" smtClean="0">
                <a:cs typeface="Times New Roman" pitchFamily="18" charset="0"/>
              </a:rPr>
              <a:t> = </a:t>
            </a:r>
            <a:r>
              <a:rPr lang="en-US" sz="2000" smtClean="0">
                <a:cs typeface="Times New Roman" pitchFamily="18" charset="0"/>
              </a:rPr>
              <a:t>k</a:t>
            </a:r>
            <a:r>
              <a:rPr lang="el-GR" sz="2000" baseline="-30000" smtClean="0">
                <a:cs typeface="Times New Roman" pitchFamily="18" charset="0"/>
              </a:rPr>
              <a:t>1</a:t>
            </a:r>
            <a:r>
              <a:rPr lang="el-GR" sz="2000" smtClean="0">
                <a:cs typeface="Times New Roman" pitchFamily="18" charset="0"/>
              </a:rPr>
              <a:t>(1-θ)</a:t>
            </a:r>
            <a:r>
              <a:rPr lang="en-US" sz="2000" smtClean="0">
                <a:cs typeface="Times New Roman" pitchFamily="18" charset="0"/>
              </a:rPr>
              <a:t>p</a:t>
            </a:r>
            <a:endParaRPr lang="el-GR" sz="2000" smtClean="0">
              <a:cs typeface="Times New Roman" pitchFamily="18" charset="0"/>
            </a:endParaRPr>
          </a:p>
          <a:p>
            <a:pPr marL="384175" indent="-384175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Ταχύτητα εκρόφησης : </a:t>
            </a:r>
            <a:r>
              <a:rPr lang="en-US" sz="2000" smtClean="0">
                <a:cs typeface="Times New Roman" pitchFamily="18" charset="0"/>
              </a:rPr>
              <a:t>r</a:t>
            </a:r>
            <a:r>
              <a:rPr lang="el-GR" sz="2000" baseline="-30000" smtClean="0">
                <a:cs typeface="Times New Roman" pitchFamily="18" charset="0"/>
              </a:rPr>
              <a:t>2</a:t>
            </a:r>
            <a:r>
              <a:rPr lang="el-GR" sz="2000" smtClean="0">
                <a:cs typeface="Times New Roman" pitchFamily="18" charset="0"/>
              </a:rPr>
              <a:t> = </a:t>
            </a:r>
            <a:r>
              <a:rPr lang="en-US" sz="2000" smtClean="0">
                <a:cs typeface="Times New Roman" pitchFamily="18" charset="0"/>
              </a:rPr>
              <a:t>k</a:t>
            </a:r>
            <a:r>
              <a:rPr lang="el-GR" sz="2000" baseline="-30000" smtClean="0">
                <a:cs typeface="Times New Roman" pitchFamily="18" charset="0"/>
              </a:rPr>
              <a:t>2</a:t>
            </a:r>
            <a:r>
              <a:rPr lang="el-GR" sz="2000" smtClean="0">
                <a:cs typeface="Times New Roman" pitchFamily="18" charset="0"/>
              </a:rPr>
              <a:t>θ</a:t>
            </a:r>
          </a:p>
          <a:p>
            <a:pPr marL="384175" indent="-384175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Ισχύει </a:t>
            </a:r>
            <a:r>
              <a:rPr lang="en-US" sz="2000" smtClean="0">
                <a:cs typeface="Times New Roman" pitchFamily="18" charset="0"/>
              </a:rPr>
              <a:t>r</a:t>
            </a:r>
            <a:r>
              <a:rPr lang="el-GR" sz="2000" baseline="-30000" smtClean="0">
                <a:cs typeface="Times New Roman" pitchFamily="18" charset="0"/>
              </a:rPr>
              <a:t>1</a:t>
            </a:r>
            <a:r>
              <a:rPr lang="el-GR" sz="2000" smtClean="0">
                <a:cs typeface="Times New Roman" pitchFamily="18" charset="0"/>
              </a:rPr>
              <a:t> = </a:t>
            </a:r>
            <a:r>
              <a:rPr lang="en-US" sz="2000" smtClean="0">
                <a:cs typeface="Times New Roman" pitchFamily="18" charset="0"/>
              </a:rPr>
              <a:t>r</a:t>
            </a:r>
            <a:r>
              <a:rPr lang="el-GR" sz="2000" baseline="-30000" smtClean="0">
                <a:cs typeface="Times New Roman" pitchFamily="18" charset="0"/>
              </a:rPr>
              <a:t>2</a:t>
            </a:r>
            <a:endParaRPr lang="el-GR" sz="2000" smtClean="0">
              <a:cs typeface="Times New Roman" pitchFamily="18" charset="0"/>
            </a:endParaRPr>
          </a:p>
        </p:txBody>
      </p:sp>
      <p:sp>
        <p:nvSpPr>
          <p:cNvPr id="7066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(6)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48365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Άρα 	</a:t>
            </a:r>
            <a:r>
              <a:rPr lang="en-US" sz="2000" smtClean="0">
                <a:cs typeface="Times New Roman" pitchFamily="18" charset="0"/>
              </a:rPr>
              <a:t>k</a:t>
            </a:r>
            <a:r>
              <a:rPr lang="el-GR" sz="2000" baseline="-30000" smtClean="0">
                <a:cs typeface="Times New Roman" pitchFamily="18" charset="0"/>
              </a:rPr>
              <a:t>1</a:t>
            </a:r>
            <a:r>
              <a:rPr lang="el-GR" sz="2000" smtClean="0">
                <a:cs typeface="Times New Roman" pitchFamily="18" charset="0"/>
              </a:rPr>
              <a:t>(1-θ)</a:t>
            </a:r>
            <a:r>
              <a:rPr lang="en-US" sz="2000" smtClean="0">
                <a:cs typeface="Times New Roman" pitchFamily="18" charset="0"/>
              </a:rPr>
              <a:t>p</a:t>
            </a:r>
            <a:r>
              <a:rPr lang="el-GR" sz="2000" smtClean="0">
                <a:cs typeface="Times New Roman" pitchFamily="18" charset="0"/>
              </a:rPr>
              <a:t> = </a:t>
            </a:r>
            <a:r>
              <a:rPr lang="en-US" sz="2000" smtClean="0">
                <a:cs typeface="Times New Roman" pitchFamily="18" charset="0"/>
              </a:rPr>
              <a:t>k</a:t>
            </a:r>
            <a:r>
              <a:rPr lang="el-GR" sz="2000" baseline="-30000" smtClean="0">
                <a:cs typeface="Times New Roman" pitchFamily="18" charset="0"/>
              </a:rPr>
              <a:t>2</a:t>
            </a:r>
            <a:r>
              <a:rPr lang="el-GR" sz="2000" smtClean="0">
                <a:cs typeface="Times New Roman" pitchFamily="18" charset="0"/>
              </a:rPr>
              <a:t>θ 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000" smtClean="0"/>
              <a:t> </a:t>
            </a:r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(7)</a:t>
            </a:r>
            <a:endParaRPr lang="en-US" sz="2800" b="1" dirty="0" smtClean="0"/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3662363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895600" y="1676400"/>
          <a:ext cx="251460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r:id="rId3" imgW="1574800" imgH="939800" progId="Equation.3">
                  <p:embed/>
                </p:oleObj>
              </mc:Choice>
              <mc:Fallback>
                <p:oleObj r:id="rId3" imgW="15748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2514600" cy="151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7"/>
          <p:cNvSpPr>
            <a:spLocks noChangeArrowheads="1"/>
          </p:cNvSpPr>
          <p:nvPr/>
        </p:nvSpPr>
        <p:spPr bwMode="auto">
          <a:xfrm>
            <a:off x="762000" y="3124200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Θέτουμε ως: </a:t>
            </a:r>
            <a:r>
              <a:rPr lang="en-US" sz="2000">
                <a:cs typeface="Times New Roman" pitchFamily="18" charset="0"/>
              </a:rPr>
              <a:t>b</a:t>
            </a:r>
            <a:r>
              <a:rPr lang="el-GR" sz="2000">
                <a:cs typeface="Times New Roman" pitchFamily="18" charset="0"/>
              </a:rPr>
              <a:t> = </a:t>
            </a:r>
            <a:r>
              <a:rPr lang="en-US" sz="2000">
                <a:cs typeface="Times New Roman" pitchFamily="18" charset="0"/>
              </a:rPr>
              <a:t>k</a:t>
            </a:r>
            <a:r>
              <a:rPr lang="el-GR" sz="2000" baseline="-30000">
                <a:cs typeface="Times New Roman" pitchFamily="18" charset="0"/>
              </a:rPr>
              <a:t>1</a:t>
            </a:r>
            <a:r>
              <a:rPr lang="el-GR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k</a:t>
            </a:r>
            <a:r>
              <a:rPr lang="el-GR" sz="2000" baseline="-30000">
                <a:cs typeface="Times New Roman" pitchFamily="18" charset="0"/>
              </a:rPr>
              <a:t>2</a:t>
            </a:r>
            <a:r>
              <a:rPr lang="el-GR" sz="2000">
                <a:cs typeface="Times New Roman" pitchFamily="18" charset="0"/>
              </a:rPr>
              <a:t> και θ = </a:t>
            </a:r>
            <a:r>
              <a:rPr lang="en-US" sz="2000">
                <a:cs typeface="Times New Roman" pitchFamily="18" charset="0"/>
              </a:rPr>
              <a:t>y</a:t>
            </a:r>
            <a:r>
              <a:rPr lang="el-GR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y</a:t>
            </a:r>
            <a:r>
              <a:rPr lang="en-US" sz="2000" baseline="-30000">
                <a:cs typeface="Times New Roman" pitchFamily="18" charset="0"/>
              </a:rPr>
              <a:t>m</a:t>
            </a:r>
            <a:endParaRPr lang="el-GR" sz="2000"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y</a:t>
            </a:r>
            <a:r>
              <a:rPr lang="el-GR" sz="2000">
                <a:cs typeface="Times New Roman" pitchFamily="18" charset="0"/>
              </a:rPr>
              <a:t>: ποσότητα αερίου που προσροφάται ανά </a:t>
            </a:r>
            <a:r>
              <a:rPr lang="en-US" sz="2000">
                <a:cs typeface="Times New Roman" pitchFamily="18" charset="0"/>
              </a:rPr>
              <a:t>g</a:t>
            </a:r>
            <a:r>
              <a:rPr lang="el-GR" sz="2000">
                <a:cs typeface="Times New Roman" pitchFamily="18" charset="0"/>
              </a:rPr>
              <a:t> προσροφητικού υλικού σε ορισμένη </a:t>
            </a:r>
            <a:r>
              <a:rPr lang="en-US" sz="2000">
                <a:cs typeface="Times New Roman" pitchFamily="18" charset="0"/>
              </a:rPr>
              <a:t>T</a:t>
            </a:r>
            <a:r>
              <a:rPr lang="el-GR" sz="2000">
                <a:cs typeface="Times New Roman" pitchFamily="18" charset="0"/>
              </a:rPr>
              <a:t> και </a:t>
            </a:r>
            <a:r>
              <a:rPr lang="en-US" sz="2000">
                <a:cs typeface="Times New Roman" pitchFamily="18" charset="0"/>
              </a:rPr>
              <a:t>P</a:t>
            </a:r>
            <a:r>
              <a:rPr lang="el-GR" sz="2000">
                <a:cs typeface="Times New Roman" pitchFamily="18" charset="0"/>
              </a:rPr>
              <a:t>,</a:t>
            </a:r>
          </a:p>
          <a:p>
            <a:pPr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y</a:t>
            </a:r>
            <a:r>
              <a:rPr lang="en-US" sz="2000" baseline="-30000">
                <a:cs typeface="Times New Roman" pitchFamily="18" charset="0"/>
              </a:rPr>
              <a:t>m</a:t>
            </a:r>
            <a:r>
              <a:rPr lang="el-GR" sz="2000">
                <a:cs typeface="Times New Roman" pitchFamily="18" charset="0"/>
              </a:rPr>
              <a:t>: ποσότητα αερίου για πλήρη μονοστρωματική κάλυψη της επιφανείας</a:t>
            </a:r>
          </a:p>
          <a:p>
            <a:pPr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οπότε η εξίσωση (</a:t>
            </a:r>
            <a:r>
              <a:rPr lang="en-US" sz="2000" b="1">
                <a:cs typeface="Times New Roman" pitchFamily="18" charset="0"/>
              </a:rPr>
              <a:t>Langmuir</a:t>
            </a:r>
            <a:r>
              <a:rPr lang="el-GR" sz="2000">
                <a:cs typeface="Times New Roman" pitchFamily="18" charset="0"/>
              </a:rPr>
              <a:t>) </a:t>
            </a:r>
            <a:r>
              <a:rPr lang="el-GR" sz="200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/>
              <a:t> 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124325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3810000" y="4953000"/>
          <a:ext cx="14478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7" r:id="rId5" imgW="647700" imgH="431800" progId="Equation.3">
                  <p:embed/>
                </p:oleObj>
              </mc:Choice>
              <mc:Fallback>
                <p:oleObj r:id="rId5" imgW="647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144780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0483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με αντιστροφή των όρων 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smtClean="0"/>
              <a:t> </a:t>
            </a:r>
          </a:p>
        </p:txBody>
      </p:sp>
      <p:sp>
        <p:nvSpPr>
          <p:cNvPr id="174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(8)</a:t>
            </a:r>
            <a:endParaRPr lang="en-US" sz="2800" b="1" dirty="0" smtClean="0"/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3876675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3048000" y="1752600"/>
          <a:ext cx="19812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r:id="rId3" imgW="939392" imgH="431613" progId="Equation.3">
                  <p:embed/>
                </p:oleObj>
              </mc:Choice>
              <mc:Fallback>
                <p:oleObj r:id="rId3" imgW="93939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752600"/>
                        <a:ext cx="19812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Rectangle 7"/>
          <p:cNvSpPr>
            <a:spLocks noChangeArrowheads="1"/>
          </p:cNvSpPr>
          <p:nvPr/>
        </p:nvSpPr>
        <p:spPr bwMode="auto">
          <a:xfrm>
            <a:off x="762000" y="2743200"/>
            <a:ext cx="800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Γραφική παράσταση του </a:t>
            </a:r>
            <a:r>
              <a:rPr lang="en-US" sz="2000">
                <a:cs typeface="Times New Roman" pitchFamily="18" charset="0"/>
              </a:rPr>
              <a:t>p</a:t>
            </a:r>
            <a:r>
              <a:rPr lang="el-GR" sz="2000">
                <a:cs typeface="Times New Roman" pitchFamily="18" charset="0"/>
              </a:rPr>
              <a:t>/</a:t>
            </a:r>
            <a:r>
              <a:rPr lang="en-US" sz="2000">
                <a:cs typeface="Times New Roman" pitchFamily="18" charset="0"/>
              </a:rPr>
              <a:t>y</a:t>
            </a:r>
            <a:r>
              <a:rPr lang="el-GR" sz="2000">
                <a:cs typeface="Times New Roman" pitchFamily="18" charset="0"/>
              </a:rPr>
              <a:t> έναντι της </a:t>
            </a:r>
            <a:r>
              <a:rPr lang="en-US" sz="2000">
                <a:cs typeface="Times New Roman" pitchFamily="18" charset="0"/>
              </a:rPr>
              <a:t>p</a:t>
            </a:r>
            <a:r>
              <a:rPr lang="el-GR" sz="2000">
                <a:cs typeface="Times New Roman" pitchFamily="18" charset="0"/>
              </a:rPr>
              <a:t> δίνει ευθεία γραμμή και τα μεγέθη </a:t>
            </a:r>
            <a:r>
              <a:rPr lang="en-US" sz="2000">
                <a:cs typeface="Times New Roman" pitchFamily="18" charset="0"/>
              </a:rPr>
              <a:t>b</a:t>
            </a:r>
            <a:r>
              <a:rPr lang="el-GR" sz="2000">
                <a:cs typeface="Times New Roman" pitchFamily="18" charset="0"/>
              </a:rPr>
              <a:t> και </a:t>
            </a:r>
            <a:r>
              <a:rPr lang="en-US" sz="2000">
                <a:cs typeface="Times New Roman" pitchFamily="18" charset="0"/>
              </a:rPr>
              <a:t>y</a:t>
            </a:r>
            <a:r>
              <a:rPr lang="en-US" sz="2000" baseline="-30000">
                <a:cs typeface="Times New Roman" pitchFamily="18" charset="0"/>
              </a:rPr>
              <a:t>m</a:t>
            </a:r>
            <a:r>
              <a:rPr lang="el-GR" sz="2000">
                <a:cs typeface="Times New Roman" pitchFamily="18" charset="0"/>
              </a:rPr>
              <a:t> προσδιορίζονται πειραματικά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(κλίση = 1/</a:t>
            </a:r>
            <a:r>
              <a:rPr lang="en-US" sz="2000">
                <a:cs typeface="Times New Roman" pitchFamily="18" charset="0"/>
              </a:rPr>
              <a:t>y</a:t>
            </a:r>
            <a:r>
              <a:rPr lang="en-US" sz="2000" baseline="-30000">
                <a:cs typeface="Times New Roman" pitchFamily="18" charset="0"/>
              </a:rPr>
              <a:t>m</a:t>
            </a:r>
            <a:r>
              <a:rPr lang="el-GR" sz="2000">
                <a:cs typeface="Times New Roman" pitchFamily="18" charset="0"/>
              </a:rPr>
              <a:t> και τεταγμένη = 1/(</a:t>
            </a:r>
            <a:r>
              <a:rPr lang="en-US" sz="2000">
                <a:cs typeface="Times New Roman" pitchFamily="18" charset="0"/>
              </a:rPr>
              <a:t>by</a:t>
            </a:r>
            <a:r>
              <a:rPr lang="en-US" sz="2000" baseline="-30000">
                <a:cs typeface="Times New Roman" pitchFamily="18" charset="0"/>
              </a:rPr>
              <a:t>m</a:t>
            </a:r>
            <a:r>
              <a:rPr lang="el-GR" sz="2000">
                <a:cs typeface="Times New Roman" pitchFamily="18" charset="0"/>
              </a:rPr>
              <a:t>) )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Ισόθερμος </a:t>
            </a:r>
            <a:r>
              <a:rPr lang="en-US" sz="2000">
                <a:cs typeface="Times New Roman" pitchFamily="18" charset="0"/>
              </a:rPr>
              <a:t>Langmuir</a:t>
            </a:r>
            <a:r>
              <a:rPr lang="el-GR" sz="2000">
                <a:cs typeface="Times New Roman" pitchFamily="18" charset="0"/>
              </a:rPr>
              <a:t>: ισόθερμος </a:t>
            </a:r>
            <a:r>
              <a:rPr lang="el-GR" sz="2000" b="1">
                <a:cs typeface="Times New Roman" pitchFamily="18" charset="0"/>
              </a:rPr>
              <a:t>τύπου Ι</a:t>
            </a:r>
            <a:endParaRPr lang="el-GR" sz="2000" b="1"/>
          </a:p>
          <a:p>
            <a:pPr algn="just">
              <a:spcBef>
                <a:spcPct val="20000"/>
              </a:spcBef>
            </a:pPr>
            <a:r>
              <a:rPr lang="el-GR" sz="2000" b="1">
                <a:cs typeface="Times New Roman" pitchFamily="18" charset="0"/>
              </a:rPr>
              <a:t>Ισόθερμος τύπου ΙΙ: </a:t>
            </a:r>
            <a:r>
              <a:rPr lang="el-GR" sz="2000">
                <a:cs typeface="Times New Roman" pitchFamily="18" charset="0"/>
              </a:rPr>
              <a:t>σιγμοειδής, για αέρια που προσροφούνται με φυσική προσρόφηση σε πορώδη υλικά – αρχικά μονοστρωματική κάλυψη που μετατρέπεται σε πολυστρωματική 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	</a:t>
            </a:r>
            <a:r>
              <a:rPr lang="el-GR" sz="2000" i="1">
                <a:cs typeface="Times New Roman" pitchFamily="18" charset="0"/>
              </a:rPr>
              <a:t>Σχηματισμός μονοστρώματος</a:t>
            </a:r>
            <a:r>
              <a:rPr lang="el-GR" sz="2000">
                <a:cs typeface="Times New Roman" pitchFamily="18" charset="0"/>
              </a:rPr>
              <a:t>: πρώτο σημείο καμπής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	</a:t>
            </a:r>
            <a:r>
              <a:rPr lang="el-GR" sz="2000" i="1">
                <a:cs typeface="Times New Roman" pitchFamily="18" charset="0"/>
              </a:rPr>
              <a:t>Σχηματισμός πολυστρώματος</a:t>
            </a:r>
            <a:r>
              <a:rPr lang="el-GR" sz="2000">
                <a:cs typeface="Times New Roman" pitchFamily="18" charset="0"/>
              </a:rPr>
              <a:t>: συνεχής αύξηση πίεσης</a:t>
            </a:r>
          </a:p>
          <a:p>
            <a:pPr algn="just">
              <a:spcBef>
                <a:spcPct val="20000"/>
              </a:spcBef>
            </a:pPr>
            <a:endParaRPr lang="el-GR" sz="2000" b="1"/>
          </a:p>
        </p:txBody>
      </p:sp>
    </p:spTree>
    <p:extLst>
      <p:ext uri="{BB962C8B-B14F-4D97-AF65-F5344CB8AC3E}">
        <p14:creationId xmlns:p14="http://schemas.microsoft.com/office/powerpoint/2010/main" val="664443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908720"/>
            <a:ext cx="77724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dirty="0" smtClean="0"/>
              <a:t>Κατάταξη </a:t>
            </a:r>
            <a:r>
              <a:rPr lang="el-GR" sz="2000" dirty="0" err="1" smtClean="0"/>
              <a:t>Ισοθέρμων</a:t>
            </a:r>
            <a:r>
              <a:rPr lang="el-GR" sz="2000" dirty="0" smtClean="0"/>
              <a:t> Προσρόφησης</a:t>
            </a:r>
            <a:endParaRPr lang="en-US" sz="2000" dirty="0" smtClean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4572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(9)</a:t>
            </a:r>
            <a:endParaRPr lang="en-US" sz="2800" b="1" dirty="0" smtClean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75388" cy="490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6636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Εξίσωση </a:t>
            </a:r>
            <a:r>
              <a:rPr lang="en-US" sz="2000" smtClean="0">
                <a:cs typeface="Times New Roman" pitchFamily="18" charset="0"/>
              </a:rPr>
              <a:t>BET (Brunauer – Emmett – Teller)</a:t>
            </a:r>
            <a:r>
              <a:rPr lang="en-US" sz="2000" smtClean="0"/>
              <a:t> 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(10)</a:t>
            </a:r>
            <a:endParaRPr lang="en-US" sz="2800" b="1" dirty="0" smtClean="0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344805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2819400" y="1828800"/>
          <a:ext cx="3048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r:id="rId3" imgW="1739900" imgH="431800" progId="Equation.3">
                  <p:embed/>
                </p:oleObj>
              </mc:Choice>
              <mc:Fallback>
                <p:oleObj r:id="rId3" imgW="1739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30480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81000" y="2667000"/>
            <a:ext cx="845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b</a:t>
            </a:r>
            <a:r>
              <a:rPr lang="el-GR" sz="2000">
                <a:cs typeface="Times New Roman" pitchFamily="18" charset="0"/>
              </a:rPr>
              <a:t>: σταθερά ανάλογη της διαφοράς της θερμότητας προσρόφησης του αερίου στο μονόστρωμα και την λανθάνουσα θερμότητα συμπύκνωσης στα διαδοχικά στρώματα</a:t>
            </a:r>
          </a:p>
          <a:p>
            <a:pPr algn="just">
              <a:spcBef>
                <a:spcPct val="20000"/>
              </a:spcBef>
            </a:pPr>
            <a:r>
              <a:rPr lang="en-US" sz="2000">
                <a:cs typeface="Times New Roman" pitchFamily="18" charset="0"/>
              </a:rPr>
              <a:t>p</a:t>
            </a:r>
            <a:r>
              <a:rPr lang="el-GR" sz="2000" baseline="-30000">
                <a:cs typeface="Times New Roman" pitchFamily="18" charset="0"/>
              </a:rPr>
              <a:t>0</a:t>
            </a:r>
            <a:r>
              <a:rPr lang="el-GR" sz="2000">
                <a:cs typeface="Times New Roman" pitchFamily="18" charset="0"/>
              </a:rPr>
              <a:t>: προσδιορίζεται παρουσία μεγάλης περίσσειας της ουσίας</a:t>
            </a:r>
          </a:p>
          <a:p>
            <a:pPr algn="just">
              <a:spcBef>
                <a:spcPct val="20000"/>
              </a:spcBef>
            </a:pPr>
            <a:r>
              <a:rPr lang="el-GR" sz="2000" b="1">
                <a:cs typeface="Times New Roman" pitchFamily="18" charset="0"/>
              </a:rPr>
              <a:t>Ισόθερμος τύπου Ι</a:t>
            </a:r>
            <a:r>
              <a:rPr lang="en-US" sz="2000" b="1">
                <a:cs typeface="Times New Roman" pitchFamily="18" charset="0"/>
              </a:rPr>
              <a:t>V</a:t>
            </a:r>
            <a:r>
              <a:rPr lang="el-GR" sz="2000" b="1">
                <a:cs typeface="Times New Roman" pitchFamily="18" charset="0"/>
              </a:rPr>
              <a:t>:</a:t>
            </a:r>
            <a:r>
              <a:rPr lang="el-GR" sz="2000">
                <a:cs typeface="Times New Roman" pitchFamily="18" charset="0"/>
              </a:rPr>
              <a:t> σε πορώδη υλικά, αρχικά μονόστρωμα και κατόπιν σχηματισμός πολυστρώματος και συμπύκνωση στους πόρους αλλά φθάνει σε οριακή κατάσταση πριν η πίεση φθάσει στην τιμή </a:t>
            </a:r>
            <a:r>
              <a:rPr lang="en-US" sz="2000">
                <a:cs typeface="Times New Roman" pitchFamily="18" charset="0"/>
              </a:rPr>
              <a:t>p</a:t>
            </a:r>
            <a:r>
              <a:rPr lang="el-GR" sz="2000" baseline="-30000"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709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96944" cy="2514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Ισόθερμοι τύπου ΙΙΙ και </a:t>
            </a:r>
            <a:r>
              <a:rPr lang="en-US" sz="2000" b="1" dirty="0" smtClean="0">
                <a:cs typeface="Times New Roman" pitchFamily="18" charset="0"/>
              </a:rPr>
              <a:t>V</a:t>
            </a:r>
            <a:r>
              <a:rPr lang="el-GR" sz="2000" b="1" dirty="0" smtClean="0">
                <a:cs typeface="Times New Roman" pitchFamily="18" charset="0"/>
              </a:rPr>
              <a:t>: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1800" dirty="0" smtClean="0">
                <a:cs typeface="Times New Roman" pitchFamily="18" charset="0"/>
              </a:rPr>
              <a:t>σπάνιες, όταν η θερμότητα προσρόφησης του αερίου στο πρώτο στρώμα είναι μικρότερη της λανθάνουσας θερμότητας συμπύκνωσης στα επόμενα στρώματα, τριχοειδής συμπύκνωση (</a:t>
            </a:r>
            <a:r>
              <a:rPr lang="en-US" sz="1800" dirty="0" smtClean="0">
                <a:cs typeface="Times New Roman" pitchFamily="18" charset="0"/>
              </a:rPr>
              <a:t>V</a:t>
            </a:r>
            <a:r>
              <a:rPr lang="el-GR" sz="1800" dirty="0" smtClean="0">
                <a:cs typeface="Times New Roman" pitchFamily="18" charset="0"/>
              </a:rPr>
              <a:t>), λαμβάνει οριακή τιμή πριν η πίεση φθάσει στην </a:t>
            </a:r>
            <a:r>
              <a:rPr lang="en-US" sz="1800" dirty="0" smtClean="0">
                <a:cs typeface="Times New Roman" pitchFamily="18" charset="0"/>
              </a:rPr>
              <a:t>p</a:t>
            </a:r>
            <a:r>
              <a:rPr lang="el-GR" sz="1800" baseline="-30000" dirty="0" smtClean="0">
                <a:cs typeface="Times New Roman" pitchFamily="18" charset="0"/>
              </a:rPr>
              <a:t>0</a:t>
            </a:r>
            <a:r>
              <a:rPr lang="el-GR" sz="1800" dirty="0" smtClean="0">
                <a:cs typeface="Times New Roman" pitchFamily="18" charset="0"/>
              </a:rPr>
              <a:t>, </a:t>
            </a:r>
            <a:r>
              <a:rPr lang="en-US" sz="1800" dirty="0" smtClean="0">
                <a:cs typeface="Times New Roman" pitchFamily="18" charset="0"/>
              </a:rPr>
              <a:t>b</a:t>
            </a:r>
            <a:r>
              <a:rPr lang="el-GR" sz="1800" dirty="0" smtClean="0">
                <a:cs typeface="Times New Roman" pitchFamily="18" charset="0"/>
              </a:rPr>
              <a:t> &gt; 2 για τις ισόθερμους τύπου ΙΙ ενώ για τύπου ΙΙΙ </a:t>
            </a:r>
            <a:r>
              <a:rPr lang="en-US" sz="1800" dirty="0" smtClean="0">
                <a:cs typeface="Times New Roman" pitchFamily="18" charset="0"/>
              </a:rPr>
              <a:t>b</a:t>
            </a:r>
            <a:r>
              <a:rPr lang="el-GR" sz="1800" dirty="0" smtClean="0">
                <a:cs typeface="Times New Roman" pitchFamily="18" charset="0"/>
              </a:rPr>
              <a:t> &lt; 2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Ισόθερμοι τύπου ΙΙΙ και </a:t>
            </a:r>
            <a:r>
              <a:rPr lang="en-US" sz="1800" dirty="0" smtClean="0">
                <a:cs typeface="Times New Roman" pitchFamily="18" charset="0"/>
              </a:rPr>
              <a:t>V</a:t>
            </a:r>
            <a:r>
              <a:rPr lang="el-GR" sz="1800" dirty="0" smtClean="0">
                <a:cs typeface="Times New Roman" pitchFamily="18" charset="0"/>
              </a:rPr>
              <a:t>: εμφανίζουν φαινόμενο υστέρησης κατά την </a:t>
            </a:r>
            <a:r>
              <a:rPr lang="el-GR" sz="1800" dirty="0" err="1" smtClean="0">
                <a:cs typeface="Times New Roman" pitchFamily="18" charset="0"/>
              </a:rPr>
              <a:t>εκρόφηση</a:t>
            </a:r>
            <a:r>
              <a:rPr lang="en-US" sz="1800" dirty="0" smtClean="0"/>
              <a:t> </a:t>
            </a:r>
            <a:r>
              <a:rPr lang="el-GR" sz="1800" dirty="0" smtClean="0"/>
              <a:t>(</a:t>
            </a:r>
            <a:r>
              <a:rPr lang="en-US" sz="1800" dirty="0" smtClean="0"/>
              <a:t>a </a:t>
            </a:r>
            <a:r>
              <a:rPr lang="el-GR" sz="1800" dirty="0" smtClean="0"/>
              <a:t>: προσρόφηση και </a:t>
            </a:r>
            <a:r>
              <a:rPr lang="en-US" sz="1800" dirty="0" smtClean="0"/>
              <a:t>d</a:t>
            </a:r>
            <a:r>
              <a:rPr lang="el-GR" sz="1800" dirty="0" smtClean="0"/>
              <a:t> : </a:t>
            </a:r>
            <a:r>
              <a:rPr lang="el-GR" sz="1800" dirty="0" err="1" smtClean="0"/>
              <a:t>εκρόφηση</a:t>
            </a:r>
            <a:r>
              <a:rPr lang="el-GR" sz="1800" dirty="0" smtClean="0"/>
              <a:t>)</a:t>
            </a:r>
            <a:r>
              <a:rPr lang="en-US" sz="1800" dirty="0" smtClean="0"/>
              <a:t> </a:t>
            </a:r>
            <a:r>
              <a:rPr lang="el-GR" sz="1800" dirty="0" smtClean="0"/>
              <a:t>– προσδιορισμός του πορώδους από το εμβαδό του βρόγχου υστέρησης</a:t>
            </a:r>
            <a:endParaRPr lang="en-US" sz="1800" dirty="0" smtClean="0"/>
          </a:p>
        </p:txBody>
      </p:sp>
      <p:sp>
        <p:nvSpPr>
          <p:cNvPr id="7373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(11)</a:t>
            </a:r>
            <a:endParaRPr lang="en-US" sz="2800" b="1" dirty="0" smtClean="0"/>
          </a:p>
        </p:txBody>
      </p:sp>
      <p:sp>
        <p:nvSpPr>
          <p:cNvPr id="7" name="6 - TextBox"/>
          <p:cNvSpPr txBox="1"/>
          <p:nvPr/>
        </p:nvSpPr>
        <p:spPr>
          <a:xfrm>
            <a:off x="4011137" y="3796298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Προσδιορισμός του μικροπορώδους, της κατανομής μεγέθους πόρων και της</a:t>
            </a:r>
            <a:r>
              <a:rPr lang="en-US" sz="1600" dirty="0" smtClean="0"/>
              <a:t> </a:t>
            </a:r>
            <a:r>
              <a:rPr lang="el-GR" sz="1600" dirty="0" smtClean="0"/>
              <a:t>πολυπλοκότητας του πορώδους με την μέθοδο</a:t>
            </a:r>
            <a:r>
              <a:rPr lang="en-US" sz="1600" dirty="0" smtClean="0"/>
              <a:t> </a:t>
            </a:r>
            <a:r>
              <a:rPr lang="el-GR" sz="1600" dirty="0" smtClean="0"/>
              <a:t>της πορωσιμετρίας υδραργύρου</a:t>
            </a:r>
          </a:p>
          <a:p>
            <a:r>
              <a:rPr lang="el-GR" sz="1600" dirty="0" smtClean="0"/>
              <a:t>Η πίεση εισχώρησης του υδραργύρου είναι αντιστρόφως ανάλογη της διαμέτρου των πόρων</a:t>
            </a:r>
            <a:endParaRPr lang="el-GR" sz="1600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762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2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548680"/>
            <a:ext cx="7772400" cy="5334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 sz="2400" b="1" dirty="0" smtClean="0"/>
              <a:t>Τύποι </a:t>
            </a:r>
            <a:r>
              <a:rPr lang="el-GR" sz="2400" b="1" dirty="0" err="1" smtClean="0"/>
              <a:t>Διεπιφανειών</a:t>
            </a:r>
            <a:endParaRPr lang="en-US" sz="2400" b="1" dirty="0" smtClean="0"/>
          </a:p>
        </p:txBody>
      </p:sp>
      <p:graphicFrame>
        <p:nvGraphicFramePr>
          <p:cNvPr id="819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92474"/>
              </p:ext>
            </p:extLst>
          </p:nvPr>
        </p:nvGraphicFramePr>
        <p:xfrm>
          <a:off x="755576" y="1196752"/>
          <a:ext cx="7632848" cy="4123056"/>
        </p:xfrm>
        <a:graphic>
          <a:graphicData uri="http://schemas.openxmlformats.org/drawingml/2006/table">
            <a:tbl>
              <a:tblPr/>
              <a:tblGrid>
                <a:gridCol w="2016224"/>
                <a:gridCol w="2448272"/>
                <a:gridCol w="316835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Φάσεις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Διεπιφανειακή Τάση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Παραδείγματα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Αέριο - Αέριο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Πλήρης Ανάμιξη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Αέριο - Υγρό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Επιφάνεια υγρού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Αέριο - Στερεό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SV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Στερεή επιφάνεια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Υγρό- Υγρό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Γαλάκτωμα, μη αναμίξιμα υγρά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Υγρό - Στερεό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Αιώρημα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Στερεό - Στερεό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γ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Στερεά σωματίδια σε επαφή, </a:t>
                      </a:r>
                      <a:r>
                        <a:rPr kumimoji="0" lang="el-G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διεπιφάνεια</a:t>
                      </a: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στερεού-στερεού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5593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Προσδιορισμός της ειδικής επιφάνειας υλικών</a:t>
            </a:r>
            <a:endParaRPr lang="el-GR" sz="20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Επιφανειακό εμβαδό ανά μονάδα βάρους υλικού (</a:t>
            </a:r>
            <a:r>
              <a:rPr lang="en-US" sz="1800" dirty="0" smtClean="0">
                <a:cs typeface="Times New Roman" pitchFamily="18" charset="0"/>
              </a:rPr>
              <a:t>m</a:t>
            </a:r>
            <a:r>
              <a:rPr lang="el-GR" sz="1800" baseline="30000" dirty="0" smtClean="0">
                <a:cs typeface="Times New Roman" pitchFamily="18" charset="0"/>
              </a:rPr>
              <a:t>2</a:t>
            </a:r>
            <a:r>
              <a:rPr lang="el-GR" sz="1800" dirty="0" smtClean="0">
                <a:cs typeface="Times New Roman" pitchFamily="18" charset="0"/>
              </a:rPr>
              <a:t>/</a:t>
            </a:r>
            <a:r>
              <a:rPr lang="en-US" sz="1800" dirty="0" smtClean="0">
                <a:cs typeface="Times New Roman" pitchFamily="18" charset="0"/>
              </a:rPr>
              <a:t>g</a:t>
            </a:r>
            <a:r>
              <a:rPr lang="el-GR" sz="1800" dirty="0" smtClean="0">
                <a:cs typeface="Times New Roman" pitchFamily="18" charset="0"/>
              </a:rPr>
              <a:t>)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Γινόμενο του εμβαδού κάθετης τομής </a:t>
            </a:r>
            <a:r>
              <a:rPr lang="el-GR" sz="1800" dirty="0" err="1" smtClean="0">
                <a:cs typeface="Times New Roman" pitchFamily="18" charset="0"/>
              </a:rPr>
              <a:t>προσροφούμενου</a:t>
            </a:r>
            <a:r>
              <a:rPr lang="el-GR" sz="1800" dirty="0" smtClean="0">
                <a:cs typeface="Times New Roman" pitchFamily="18" charset="0"/>
              </a:rPr>
              <a:t> αερίου (</a:t>
            </a:r>
            <a:r>
              <a:rPr lang="en-US" sz="1800" dirty="0" smtClean="0">
                <a:cs typeface="Times New Roman" pitchFamily="18" charset="0"/>
              </a:rPr>
              <a:t>N</a:t>
            </a:r>
            <a:r>
              <a:rPr lang="el-GR" sz="1800" baseline="-30000" dirty="0" smtClean="0">
                <a:cs typeface="Times New Roman" pitchFamily="18" charset="0"/>
              </a:rPr>
              <a:t>2</a:t>
            </a:r>
            <a:r>
              <a:rPr lang="el-GR" sz="1800" dirty="0" smtClean="0">
                <a:cs typeface="Times New Roman" pitchFamily="18" charset="0"/>
              </a:rPr>
              <a:t>, </a:t>
            </a:r>
            <a:r>
              <a:rPr lang="en-US" sz="1800" dirty="0" smtClean="0">
                <a:cs typeface="Times New Roman" pitchFamily="18" charset="0"/>
              </a:rPr>
              <a:t>Kr</a:t>
            </a:r>
            <a:r>
              <a:rPr lang="el-GR" sz="1800" dirty="0" smtClean="0">
                <a:cs typeface="Times New Roman" pitchFamily="18" charset="0"/>
              </a:rPr>
              <a:t>) επί τον συνολικό αριθμό των μορίων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Φαρμακευτική: εξάρτηση της ταχύτητας διάλυσης στερεάς φαρμακοτεχνικής μορφής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 marL="0" indent="0" algn="just" eaLnBrk="1" hangingPunct="1">
              <a:spcBef>
                <a:spcPct val="60000"/>
              </a:spcBef>
              <a:buFontTx/>
              <a:buNone/>
            </a:pPr>
            <a:r>
              <a:rPr lang="el-GR" sz="2000" b="1" dirty="0" smtClean="0"/>
              <a:t>Β. </a:t>
            </a:r>
            <a:r>
              <a:rPr lang="el-GR" sz="2000" b="1" dirty="0" smtClean="0">
                <a:cs typeface="Times New Roman" pitchFamily="18" charset="0"/>
              </a:rPr>
              <a:t>Προσρόφηση στην </a:t>
            </a:r>
            <a:r>
              <a:rPr lang="el-GR" sz="2000" b="1" dirty="0" err="1" smtClean="0">
                <a:cs typeface="Times New Roman" pitchFamily="18" charset="0"/>
              </a:rPr>
              <a:t>διεπιφάνεια</a:t>
            </a:r>
            <a:r>
              <a:rPr lang="el-GR" sz="2000" b="1" dirty="0" smtClean="0">
                <a:cs typeface="Times New Roman" pitchFamily="18" charset="0"/>
              </a:rPr>
              <a:t> στερεού – υγρού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Χρώματα, λιπαρά οξέα, αλκαλοειδή, ανόργανα άλατα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Ενεργός Άνθρακας, </a:t>
            </a:r>
            <a:r>
              <a:rPr lang="el-GR" sz="1800" dirty="0" err="1" smtClean="0">
                <a:cs typeface="Times New Roman" pitchFamily="18" charset="0"/>
              </a:rPr>
              <a:t>Αλούμινα</a:t>
            </a:r>
            <a:r>
              <a:rPr lang="el-GR" sz="1800" dirty="0" smtClean="0">
                <a:cs typeface="Times New Roman" pitchFamily="18" charset="0"/>
              </a:rPr>
              <a:t>, Διοξείδιο του πυριτίου, Οξείδιο του τιτανίου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Ισχύουν οι ίδιες εξισώσεις όπως και στην προσρόφηση αερίου σε στερεό, αντικαθιστώντας την πίεση με την συγκέντρωση της ένωσης </a:t>
            </a:r>
            <a:endParaRPr lang="en-US" sz="1800" dirty="0" smtClean="0">
              <a:cs typeface="Times New Roman" pitchFamily="18" charset="0"/>
            </a:endParaRPr>
          </a:p>
        </p:txBody>
      </p:sp>
      <p:sp>
        <p:nvSpPr>
          <p:cNvPr id="7475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(12)</a:t>
            </a:r>
            <a:endParaRPr lang="en-US" sz="2800" b="1" dirty="0" smtClean="0"/>
          </a:p>
        </p:txBody>
      </p:sp>
      <p:graphicFrame>
        <p:nvGraphicFramePr>
          <p:cNvPr id="92161" name="Object 6"/>
          <p:cNvGraphicFramePr>
            <a:graphicFrameLocks noChangeAspect="1"/>
          </p:cNvGraphicFramePr>
          <p:nvPr/>
        </p:nvGraphicFramePr>
        <p:xfrm>
          <a:off x="3347864" y="4941168"/>
          <a:ext cx="1981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r:id="rId3" imgW="914400" imgH="431800" progId="Equation.3">
                  <p:embed/>
                </p:oleObj>
              </mc:Choice>
              <mc:Fallback>
                <p:oleObj r:id="rId3" imgW="91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941168"/>
                        <a:ext cx="19812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2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4572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(13)</a:t>
            </a:r>
            <a:endParaRPr lang="en-US" sz="2800" b="1" dirty="0" smtClean="0"/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3895725" y="311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75782" name="Rectangle 7"/>
          <p:cNvSpPr>
            <a:spLocks noChangeArrowheads="1"/>
          </p:cNvSpPr>
          <p:nvPr/>
        </p:nvSpPr>
        <p:spPr bwMode="auto">
          <a:xfrm>
            <a:off x="304800" y="1828800"/>
            <a:ext cx="8534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Προσρόφηση στερεού σε στερεό: προσανατολισμένα μίγματα (λεπτή κόνις στην επιφάνεια αδρομερών σωματιδίων: μεγάλη φυσική σταθερότητα, π.χ. ξηρές αναμίξεις γλυκόζης και αντιβιοτικών </a:t>
            </a:r>
            <a:r>
              <a:rPr lang="el-GR" sz="200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>
                <a:cs typeface="Times New Roman" pitchFamily="18" charset="0"/>
              </a:rPr>
              <a:t> σιρόπια αντιβιοτικών με προσθήκη νερού)</a:t>
            </a:r>
          </a:p>
          <a:p>
            <a:pPr algn="just">
              <a:spcBef>
                <a:spcPct val="20000"/>
              </a:spcBef>
            </a:pPr>
            <a:r>
              <a:rPr lang="el-GR" sz="2000">
                <a:cs typeface="Times New Roman" pitchFamily="18" charset="0"/>
              </a:rPr>
              <a:t>Αντικατάσταση της γλυκόζης με σορβιτόλη σε σκευάσματα για διαβητικούς (λεπτή κόνις των αντιβιοτικών στα αδρομερή σωματίδια της σορβιτόλης: ακολουθεί ισόθερμο </a:t>
            </a:r>
            <a:r>
              <a:rPr lang="en-US" sz="2000">
                <a:cs typeface="Times New Roman" pitchFamily="18" charset="0"/>
              </a:rPr>
              <a:t>Langmuir</a:t>
            </a:r>
            <a:r>
              <a:rPr lang="el-GR" sz="2000">
                <a:cs typeface="Times New Roman" pitchFamily="18" charset="0"/>
              </a:rPr>
              <a:t>)</a:t>
            </a:r>
            <a:r>
              <a:rPr lang="en-US" sz="2000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0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Αντίδοτο στις δηλητηριάσεις: απορροφά σημαντικές ποσότητες ενώσεων στο γαστρεντερικό, πρόληψη εμφάνισης τοξικών παρενεργειών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err="1" smtClean="0">
                <a:cs typeface="Times New Roman" pitchFamily="18" charset="0"/>
              </a:rPr>
              <a:t>Παρακεταμόλη</a:t>
            </a:r>
            <a:r>
              <a:rPr lang="el-GR" sz="2000" dirty="0" smtClean="0">
                <a:cs typeface="Times New Roman" pitchFamily="18" charset="0"/>
              </a:rPr>
              <a:t> (15</a:t>
            </a:r>
            <a:r>
              <a:rPr lang="en-US" sz="2000" dirty="0" smtClean="0">
                <a:cs typeface="Times New Roman" pitchFamily="18" charset="0"/>
              </a:rPr>
              <a:t>g</a:t>
            </a:r>
            <a:r>
              <a:rPr lang="el-GR" sz="2000" dirty="0" smtClean="0">
                <a:cs typeface="Times New Roman" pitchFamily="18" charset="0"/>
              </a:rPr>
              <a:t>): καταστροφή ήπατος, νεφρική ανεπάρκεια, </a:t>
            </a:r>
            <a:r>
              <a:rPr lang="el-GR" sz="2000" dirty="0" err="1" smtClean="0">
                <a:cs typeface="Times New Roman" pitchFamily="18" charset="0"/>
              </a:rPr>
              <a:t>ηπατοτοξικότητα</a:t>
            </a:r>
            <a:r>
              <a:rPr lang="el-GR" sz="2000" dirty="0" smtClean="0">
                <a:cs typeface="Times New Roman" pitchFamily="18" charset="0"/>
              </a:rPr>
              <a:t>, νέκρωση νεφρών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Ενεργός άνθρακας – </a:t>
            </a:r>
            <a:r>
              <a:rPr lang="el-GR" sz="2000" dirty="0" err="1" smtClean="0">
                <a:cs typeface="Times New Roman" pitchFamily="18" charset="0"/>
              </a:rPr>
              <a:t>ακετυλοκυστεϊνη</a:t>
            </a:r>
            <a:r>
              <a:rPr lang="el-GR" sz="2000" dirty="0" smtClean="0">
                <a:cs typeface="Times New Roman" pitchFamily="18" charset="0"/>
              </a:rPr>
              <a:t> (για τους τοξικούς μεταβολίτες), προσρόφηση σε μικρό βαθμό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Δράση ενεργού άνθρακα: Προσροφά ενώσεις από το γαστρεντερικό σύστημα, αυξάνει την διάχυση από τους ιστούς στο </a:t>
            </a:r>
            <a:r>
              <a:rPr lang="el-GR" sz="2000" dirty="0" err="1" smtClean="0">
                <a:cs typeface="Times New Roman" pitchFamily="18" charset="0"/>
              </a:rPr>
              <a:t>γ.σ</a:t>
            </a:r>
            <a:r>
              <a:rPr lang="el-GR" sz="2000" dirty="0" smtClean="0">
                <a:cs typeface="Times New Roman" pitchFamily="18" charset="0"/>
              </a:rPr>
              <a:t>., αποκαθιστά την ισορροπία υγρών στο </a:t>
            </a:r>
            <a:r>
              <a:rPr lang="el-GR" sz="2000" dirty="0" err="1" smtClean="0">
                <a:cs typeface="Times New Roman" pitchFamily="18" charset="0"/>
              </a:rPr>
              <a:t>γ.σ</a:t>
            </a:r>
            <a:r>
              <a:rPr lang="el-GR" sz="2000" dirty="0" smtClean="0">
                <a:cs typeface="Times New Roman" pitchFamily="18" charset="0"/>
              </a:rPr>
              <a:t>. και την κυκλοφορία του αίματος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Ισόθερμος προσρόφησης: </a:t>
            </a:r>
            <a:r>
              <a:rPr lang="en-US" sz="2000" dirty="0" err="1" smtClean="0">
                <a:cs typeface="Times New Roman" pitchFamily="18" charset="0"/>
              </a:rPr>
              <a:t>Freunlich</a:t>
            </a:r>
            <a:endParaRPr lang="el-GR" sz="2000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Ειδική επιφάνεια: 1500 και 3000 </a:t>
            </a:r>
            <a:r>
              <a:rPr lang="en-US" sz="2000" dirty="0" smtClean="0">
                <a:cs typeface="Times New Roman" pitchFamily="18" charset="0"/>
              </a:rPr>
              <a:t>m</a:t>
            </a:r>
            <a:r>
              <a:rPr lang="el-GR" sz="2000" baseline="30000" dirty="0" smtClean="0">
                <a:cs typeface="Times New Roman" pitchFamily="18" charset="0"/>
              </a:rPr>
              <a:t>2</a:t>
            </a:r>
            <a:r>
              <a:rPr lang="el-GR" sz="2000" dirty="0" smtClean="0">
                <a:cs typeface="Times New Roman" pitchFamily="18" charset="0"/>
              </a:rPr>
              <a:t>/</a:t>
            </a:r>
            <a:r>
              <a:rPr lang="en-US" sz="2000" dirty="0" smtClean="0">
                <a:cs typeface="Times New Roman" pitchFamily="18" charset="0"/>
              </a:rPr>
              <a:t>g</a:t>
            </a:r>
            <a:endParaRPr lang="el-GR" sz="2000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err="1" smtClean="0">
                <a:cs typeface="Times New Roman" pitchFamily="18" charset="0"/>
              </a:rPr>
              <a:t>Φαινοβαρβιτάλη</a:t>
            </a:r>
            <a:r>
              <a:rPr lang="el-GR" sz="2000" dirty="0" smtClean="0">
                <a:cs typeface="Times New Roman" pitchFamily="18" charset="0"/>
              </a:rPr>
              <a:t> σε ενεργό άνθρακα (διαφορετικό μέγεθος πόρων και ειδικών επιφανειών): ισόθερμος </a:t>
            </a:r>
            <a:r>
              <a:rPr lang="en-US" sz="2000" dirty="0" smtClean="0">
                <a:cs typeface="Times New Roman" pitchFamily="18" charset="0"/>
              </a:rPr>
              <a:t>Langmuir</a:t>
            </a:r>
            <a:endParaRPr lang="el-GR" sz="2000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Ενεργός άνθρακας (3000 </a:t>
            </a:r>
            <a:r>
              <a:rPr lang="en-US" sz="2000" dirty="0" smtClean="0">
                <a:cs typeface="Times New Roman" pitchFamily="18" charset="0"/>
              </a:rPr>
              <a:t>m</a:t>
            </a:r>
            <a:r>
              <a:rPr lang="el-GR" sz="2000" baseline="30000" dirty="0" smtClean="0">
                <a:cs typeface="Times New Roman" pitchFamily="18" charset="0"/>
              </a:rPr>
              <a:t>2</a:t>
            </a:r>
            <a:r>
              <a:rPr lang="el-GR" sz="2000" dirty="0" smtClean="0">
                <a:cs typeface="Times New Roman" pitchFamily="18" charset="0"/>
              </a:rPr>
              <a:t>/</a:t>
            </a:r>
            <a:r>
              <a:rPr lang="en-US" sz="2000" dirty="0" smtClean="0">
                <a:cs typeface="Times New Roman" pitchFamily="18" charset="0"/>
              </a:rPr>
              <a:t>g</a:t>
            </a:r>
            <a:r>
              <a:rPr lang="el-GR" sz="2000" dirty="0" smtClean="0">
                <a:cs typeface="Times New Roman" pitchFamily="18" charset="0"/>
              </a:rPr>
              <a:t>): τριπλάσια προσροφητική ικανότητα – βέλτιστη διευθέτηση μορίων στα ενεργά κέντρα προσρόφησης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7680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Προσρόφηση σε στερεές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(14)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23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(1)</a:t>
            </a:r>
            <a:endParaRPr lang="en-US" sz="2800" b="1" dirty="0" smtClean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Διαβροχή – απορρυπαντική δράση: προσρόφηση σε στερεές επιφάνειες</a:t>
            </a:r>
          </a:p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Αντιδραστήριο διαβροχής</a:t>
            </a:r>
            <a:r>
              <a:rPr lang="el-GR" sz="2000" dirty="0" smtClean="0">
                <a:cs typeface="Times New Roman" pitchFamily="18" charset="0"/>
              </a:rPr>
              <a:t>: </a:t>
            </a:r>
            <a:r>
              <a:rPr lang="el-GR" sz="2000" dirty="0" err="1" smtClean="0">
                <a:cs typeface="Times New Roman" pitchFamily="18" charset="0"/>
              </a:rPr>
              <a:t>επιφανειοδραστική</a:t>
            </a:r>
            <a:r>
              <a:rPr lang="el-GR" sz="2000" dirty="0" smtClean="0">
                <a:cs typeface="Times New Roman" pitchFamily="18" charset="0"/>
              </a:rPr>
              <a:t> ουσία, μειώνει την γωνία επαφής, εκτοπίζει την αέριο φάση και την αντικαθιστά με υγρή φάση</a:t>
            </a:r>
          </a:p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Εφαρμογές:</a:t>
            </a:r>
            <a:r>
              <a:rPr lang="el-GR" sz="2000" dirty="0" smtClean="0">
                <a:cs typeface="Times New Roman" pitchFamily="18" charset="0"/>
              </a:rPr>
              <a:t> 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el-GR" sz="2000" dirty="0" smtClean="0">
                <a:cs typeface="Times New Roman" pitchFamily="18" charset="0"/>
              </a:rPr>
              <a:t> Εκτόπιση αέρα από </a:t>
            </a:r>
            <a:r>
              <a:rPr lang="el-GR" sz="2000" dirty="0" err="1" smtClean="0">
                <a:cs typeface="Times New Roman" pitchFamily="18" charset="0"/>
              </a:rPr>
              <a:t>κόνεις</a:t>
            </a:r>
            <a:r>
              <a:rPr lang="el-GR" sz="2000" dirty="0" smtClean="0">
                <a:cs typeface="Times New Roman" pitchFamily="18" charset="0"/>
              </a:rPr>
              <a:t> κατά την διασπορά τους σε υγρό,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el-GR" sz="2000" dirty="0" smtClean="0">
                <a:cs typeface="Times New Roman" pitchFamily="18" charset="0"/>
              </a:rPr>
              <a:t> Εκτόπιση αέρα από σκευάσματα βαμβακιού για την ευκολότερη απορρόφηση των διαλυμάτων,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el-GR" sz="2000" dirty="0" smtClean="0">
                <a:cs typeface="Times New Roman" pitchFamily="18" charset="0"/>
              </a:rPr>
              <a:t> Απομάκρυνση ακαθαρσιών και υπολειμμάτων με την χρήση απορρυπαντικών για τον καθαρισμό τραυμάτων,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el-GR" sz="2000" dirty="0" smtClean="0">
                <a:cs typeface="Times New Roman" pitchFamily="18" charset="0"/>
              </a:rPr>
              <a:t> Εφαρμογή πλυμάτων και αερολυμάτων στο δέρμα και στις βλεννογόνους.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528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1447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Μείωση της </a:t>
            </a:r>
            <a:r>
              <a:rPr lang="el-GR" sz="2000" b="1" smtClean="0">
                <a:cs typeface="Times New Roman" pitchFamily="18" charset="0"/>
              </a:rPr>
              <a:t>γωνίας επαφής, θ,</a:t>
            </a:r>
            <a:r>
              <a:rPr lang="el-GR" sz="2000" smtClean="0">
                <a:cs typeface="Times New Roman" pitchFamily="18" charset="0"/>
              </a:rPr>
              <a:t> (ανάμεσα στην σταγόνα του υγρού και στην επιφάνεια που εξαπλώνεται, μετρείται πάντα από την πλευρά του υγρού)</a:t>
            </a:r>
          </a:p>
          <a:p>
            <a:pPr marL="0" indent="0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Μεταβάλλεται από 0 έως 180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smtClean="0">
                <a:cs typeface="Times New Roman" pitchFamily="18" charset="0"/>
              </a:rPr>
              <a:t>: η σταγόνα λαμβάνει το σχήμα που ελαχιστοποιεί την ελεύθερη ενέργεια του συστήματος</a:t>
            </a:r>
            <a:r>
              <a:rPr lang="en-US" sz="2000" smtClean="0"/>
              <a:t> 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(2)</a:t>
            </a:r>
            <a:endParaRPr lang="en-US" sz="2800" b="1" dirty="0" smtClean="0"/>
          </a:p>
        </p:txBody>
      </p:sp>
      <p:pic>
        <p:nvPicPr>
          <p:cNvPr id="788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2590800"/>
            <a:ext cx="62484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40867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14800" cy="1905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Σχέση γωνίας επαφής και διεπιφανειακών τάσεων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Συνισταμένη δυνάμεων = 0</a:t>
            </a:r>
          </a:p>
          <a:p>
            <a:pPr marL="0" indent="0" algn="ctr" eaLnBrk="1" hangingPunct="1">
              <a:buFontTx/>
              <a:buNone/>
            </a:pPr>
            <a:r>
              <a:rPr lang="el-GR" sz="2000" dirty="0" smtClean="0"/>
              <a:t>γ</a:t>
            </a:r>
            <a:r>
              <a:rPr lang="en-US" sz="2000" baseline="-25000" dirty="0" err="1" smtClean="0"/>
              <a:t>gs</a:t>
            </a:r>
            <a:r>
              <a:rPr lang="en-US" sz="2000" dirty="0" smtClean="0"/>
              <a:t> =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ls</a:t>
            </a:r>
            <a:r>
              <a:rPr lang="en-US" sz="2000" dirty="0" smtClean="0"/>
              <a:t> + </a:t>
            </a:r>
            <a:r>
              <a:rPr lang="el-GR" sz="2000" dirty="0" smtClean="0"/>
              <a:t>γ</a:t>
            </a:r>
            <a:r>
              <a:rPr lang="en-US" sz="2000" baseline="-25000" dirty="0" err="1" smtClean="0"/>
              <a:t>lg</a:t>
            </a:r>
            <a:r>
              <a:rPr lang="en-US" sz="2000" dirty="0" err="1" smtClean="0"/>
              <a:t>cos</a:t>
            </a:r>
            <a:r>
              <a:rPr lang="el-GR" sz="2000" dirty="0" smtClean="0"/>
              <a:t>θ</a:t>
            </a:r>
          </a:p>
          <a:p>
            <a:pPr marL="0" indent="0" eaLnBrk="1" hangingPunct="1">
              <a:buFontTx/>
              <a:buNone/>
            </a:pPr>
            <a:endParaRPr lang="en-US" sz="2000" dirty="0" smtClean="0"/>
          </a:p>
          <a:p>
            <a:pPr marL="0" indent="0" eaLnBrk="1" hangingPunct="1">
              <a:buFontTx/>
              <a:buNone/>
            </a:pPr>
            <a:endParaRPr lang="en-US" sz="2000" dirty="0"/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Εξίσωση </a:t>
            </a:r>
            <a:r>
              <a:rPr lang="en-US" sz="2000" dirty="0" smtClean="0"/>
              <a:t>Young </a:t>
            </a:r>
            <a:r>
              <a:rPr lang="el-GR" sz="2000" dirty="0" smtClean="0"/>
              <a:t>για την γωνία επαφής</a:t>
            </a:r>
            <a:endParaRPr lang="en-US" sz="2000" dirty="0" smtClean="0"/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97877827"/>
              </p:ext>
            </p:extLst>
          </p:nvPr>
        </p:nvGraphicFramePr>
        <p:xfrm>
          <a:off x="1619672" y="3808068"/>
          <a:ext cx="198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Equation" r:id="rId3" imgW="965200" imgH="469900" progId="Equation.3">
                  <p:embed/>
                </p:oleObj>
              </mc:Choice>
              <mc:Fallback>
                <p:oleObj name="Equation" r:id="rId3" imgW="9652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808068"/>
                        <a:ext cx="19812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4572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(3)</a:t>
            </a:r>
            <a:endParaRPr lang="en-US" sz="2800" b="1" dirty="0" smtClean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59532" y="4797152"/>
            <a:ext cx="69847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sz="1600" dirty="0" smtClean="0"/>
              <a:t>Έμμεσος προσδιορισμός επιφανειακών τάσεων στερεών</a:t>
            </a:r>
          </a:p>
          <a:p>
            <a:pPr>
              <a:spcBef>
                <a:spcPct val="20000"/>
              </a:spcBef>
            </a:pPr>
            <a:r>
              <a:rPr lang="el-GR" sz="2000" dirty="0" smtClean="0"/>
              <a:t>Δυνάμεις </a:t>
            </a:r>
            <a:r>
              <a:rPr lang="el-GR" sz="2000" dirty="0"/>
              <a:t>στις επιφάνειες φακού σε υγρό υπόστρωμα</a:t>
            </a:r>
            <a:endParaRPr lang="en-US" sz="2000" dirty="0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2006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5451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90600"/>
            <a:ext cx="8352928" cy="518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Γωνία επαφής – διαφορά δυνάμεων συνοχής και συνάφειας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Παραδείγματα</a:t>
            </a:r>
            <a:r>
              <a:rPr lang="el-GR" sz="2000" dirty="0" smtClean="0">
                <a:cs typeface="Times New Roman" pitchFamily="18" charset="0"/>
              </a:rPr>
              <a:t>: νερό σε υάλινη επιφάνεια, σε λιπαρή επιφάνεια, </a:t>
            </a:r>
            <a:r>
              <a:rPr lang="en-US" sz="2000" dirty="0" smtClean="0">
                <a:cs typeface="Times New Roman" pitchFamily="18" charset="0"/>
              </a:rPr>
              <a:t>Hg</a:t>
            </a:r>
            <a:r>
              <a:rPr lang="el-GR" sz="2000" dirty="0" smtClean="0">
                <a:cs typeface="Times New Roman" pitchFamily="18" charset="0"/>
              </a:rPr>
              <a:t> σε μη μεταλλική επιφάνεια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Εξίσωση </a:t>
            </a:r>
            <a:r>
              <a:rPr lang="en-US" sz="1800" dirty="0" smtClean="0">
                <a:cs typeface="Times New Roman" pitchFamily="18" charset="0"/>
              </a:rPr>
              <a:t>Young</a:t>
            </a:r>
            <a:r>
              <a:rPr lang="el-GR" sz="1800" dirty="0" smtClean="0">
                <a:cs typeface="Times New Roman" pitchFamily="18" charset="0"/>
              </a:rPr>
              <a:t>’</a:t>
            </a:r>
            <a:r>
              <a:rPr lang="en-US" sz="1800" dirty="0" smtClean="0">
                <a:cs typeface="Times New Roman" pitchFamily="18" charset="0"/>
              </a:rPr>
              <a:t>s</a:t>
            </a:r>
            <a:r>
              <a:rPr lang="el-GR" sz="1800" dirty="0" smtClean="0">
                <a:cs typeface="Times New Roman" pitchFamily="18" charset="0"/>
              </a:rPr>
              <a:t> στην κατάσταση ισορροπίας: προκύπτει από την συνισταμένη των τριών </a:t>
            </a:r>
            <a:r>
              <a:rPr lang="el-GR" sz="1800" dirty="0" err="1" smtClean="0">
                <a:cs typeface="Times New Roman" pitchFamily="18" charset="0"/>
              </a:rPr>
              <a:t>διεπιφανειακών</a:t>
            </a:r>
            <a:r>
              <a:rPr lang="el-GR" sz="1800" dirty="0" smtClean="0">
                <a:cs typeface="Times New Roman" pitchFamily="18" charset="0"/>
              </a:rPr>
              <a:t> τάσεων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/>
              <a:t>γ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=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SL</a:t>
            </a:r>
            <a:r>
              <a:rPr lang="en-US" sz="2000" dirty="0" smtClean="0"/>
              <a:t> +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*</a:t>
            </a:r>
            <a:r>
              <a:rPr lang="en-US" sz="2000" dirty="0" err="1" smtClean="0"/>
              <a:t>cos</a:t>
            </a:r>
            <a:r>
              <a:rPr lang="el-GR" sz="2000" dirty="0" smtClean="0"/>
              <a:t>Θ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αντικατάσταση του όρου γ</a:t>
            </a:r>
            <a:r>
              <a:rPr lang="en-US" sz="2000" baseline="-30000" dirty="0" smtClean="0">
                <a:cs typeface="Times New Roman" pitchFamily="18" charset="0"/>
              </a:rPr>
              <a:t>S</a:t>
            </a:r>
            <a:r>
              <a:rPr lang="el-GR" sz="2000" dirty="0" smtClean="0">
                <a:cs typeface="Times New Roman" pitchFamily="18" charset="0"/>
              </a:rPr>
              <a:t> στον συντελεστή εξάπλωσης: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S =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(</a:t>
            </a:r>
            <a:r>
              <a:rPr lang="en-US" sz="2000" dirty="0" err="1" smtClean="0"/>
              <a:t>cos</a:t>
            </a:r>
            <a:r>
              <a:rPr lang="el-GR" sz="2000" dirty="0" smtClean="0"/>
              <a:t>Θ – 1) και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W</a:t>
            </a:r>
            <a:r>
              <a:rPr lang="el-GR" sz="2000" baseline="-25000" dirty="0" smtClean="0"/>
              <a:t>α</a:t>
            </a:r>
            <a:r>
              <a:rPr lang="el-GR" sz="2000" dirty="0" smtClean="0"/>
              <a:t> = </a:t>
            </a:r>
            <a:r>
              <a:rPr lang="en-US" sz="2000" dirty="0" smtClean="0"/>
              <a:t>W</a:t>
            </a:r>
            <a:r>
              <a:rPr lang="en-US" sz="2000" baseline="-25000" dirty="0" smtClean="0"/>
              <a:t>SL</a:t>
            </a:r>
            <a:r>
              <a:rPr lang="en-US" sz="2000" dirty="0" smtClean="0"/>
              <a:t> = </a:t>
            </a:r>
            <a:r>
              <a:rPr lang="el-GR" sz="2000" dirty="0" smtClean="0"/>
              <a:t>γ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(1 + </a:t>
            </a:r>
            <a:r>
              <a:rPr lang="en-US" sz="2000" dirty="0" err="1" smtClean="0"/>
              <a:t>cos</a:t>
            </a:r>
            <a:r>
              <a:rPr lang="el-GR" sz="2000" dirty="0" smtClean="0"/>
              <a:t>Θ)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οι όροι γ</a:t>
            </a:r>
            <a:r>
              <a:rPr lang="en-US" sz="2000" baseline="-30000" dirty="0" smtClean="0">
                <a:cs typeface="Times New Roman" pitchFamily="18" charset="0"/>
              </a:rPr>
              <a:t>S</a:t>
            </a:r>
            <a:r>
              <a:rPr lang="el-GR" sz="2000" dirty="0" smtClean="0">
                <a:cs typeface="Times New Roman" pitchFamily="18" charset="0"/>
              </a:rPr>
              <a:t> και γ</a:t>
            </a:r>
            <a:r>
              <a:rPr lang="en-US" sz="2000" baseline="-30000" dirty="0" smtClean="0">
                <a:cs typeface="Times New Roman" pitchFamily="18" charset="0"/>
              </a:rPr>
              <a:t>SL</a:t>
            </a:r>
            <a:r>
              <a:rPr lang="el-GR" sz="2000" dirty="0" smtClean="0">
                <a:cs typeface="Times New Roman" pitchFamily="18" charset="0"/>
              </a:rPr>
              <a:t> δεν προσδιορίζονται εύκολα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το νερό εξαπλώνεται σε λιπαρή επιφάνεια (γωνία επαφής = 0</a:t>
            </a:r>
            <a:r>
              <a:rPr lang="el-GR" sz="2000" i="1" dirty="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i="1" dirty="0" smtClean="0">
                <a:cs typeface="Times New Roman" pitchFamily="18" charset="0"/>
              </a:rPr>
              <a:t>) και όχι σε λιπαρή (γωνία επαφής ~ 180</a:t>
            </a:r>
            <a:r>
              <a:rPr lang="el-GR" sz="2000" i="1" dirty="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i="1" dirty="0" smtClean="0">
                <a:cs typeface="Times New Roman" pitchFamily="18" charset="0"/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προσθήκη κατάλληλου αντιδραστηρίου διαβροχής στο νερό οδηγεί στην εξάπλωση του σε λιπαρή επιφάνεια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τιμή </a:t>
            </a:r>
            <a:r>
              <a:rPr lang="en-US" sz="2000" dirty="0" smtClean="0">
                <a:cs typeface="Times New Roman" pitchFamily="18" charset="0"/>
              </a:rPr>
              <a:t>HLB</a:t>
            </a:r>
            <a:r>
              <a:rPr lang="el-GR" sz="2000" dirty="0" smtClean="0">
                <a:cs typeface="Times New Roman" pitchFamily="18" charset="0"/>
              </a:rPr>
              <a:t> για την μείωση της γωνίας επαφής :6 –9</a:t>
            </a:r>
            <a:r>
              <a:rPr lang="en-US" sz="2000" dirty="0" smtClean="0"/>
              <a:t> </a:t>
            </a:r>
          </a:p>
        </p:txBody>
      </p:sp>
      <p:sp>
        <p:nvSpPr>
          <p:cNvPr id="7987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(4)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970490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43056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Μέτρηση γωνίας επαφής : δύσκολη πειραματικά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Στην βιομηχανία χρησιμοποιούνται εμπειρικοί τρόποι όπως η δοκιμή </a:t>
            </a:r>
            <a:r>
              <a:rPr lang="en-US" sz="2000" b="1" i="1" dirty="0" err="1" smtClean="0">
                <a:cs typeface="Times New Roman" pitchFamily="18" charset="0"/>
              </a:rPr>
              <a:t>Draves</a:t>
            </a:r>
            <a:r>
              <a:rPr lang="el-GR" sz="2000" i="1" dirty="0" smtClean="0">
                <a:cs typeface="Times New Roman" pitchFamily="18" charset="0"/>
              </a:rPr>
              <a:t>: μέτρηση χρόνου που ένα ζυγισμένο νήμα βάμβακος χρειάζεται για την βύθιση του σε διάλυμα διαβροχής σε βαθμονομημένο δοχείο 500</a:t>
            </a:r>
            <a:r>
              <a:rPr lang="en-US" sz="2000" i="1" dirty="0" smtClean="0">
                <a:cs typeface="Times New Roman" pitchFamily="18" charset="0"/>
              </a:rPr>
              <a:t>ml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0" indent="0" algn="just" eaLnBrk="1" hangingPunct="1">
              <a:spcBef>
                <a:spcPct val="70000"/>
              </a:spcBef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Δράση Απορρυπαντικών Ουσιών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Χρησιμοποιούνται για την απομάκρυνση ακαθαρσιών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None/>
            </a:pPr>
            <a:r>
              <a:rPr lang="el-GR" sz="2000" dirty="0" smtClean="0">
                <a:cs typeface="Times New Roman" pitchFamily="18" charset="0"/>
              </a:rPr>
              <a:t>Περίπλοκη διαδικασία περιλαμβάνει: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 διαβροχή της ακαθαρσίας και της επιφάνειας,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err="1" smtClean="0">
                <a:cs typeface="Times New Roman" pitchFamily="18" charset="0"/>
              </a:rPr>
              <a:t>αποκροκίδωση</a:t>
            </a:r>
            <a:r>
              <a:rPr lang="el-GR" sz="2000" dirty="0" smtClean="0">
                <a:cs typeface="Times New Roman" pitchFamily="18" charset="0"/>
              </a:rPr>
              <a:t> και αιώρηση,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err="1" smtClean="0">
                <a:cs typeface="Times New Roman" pitchFamily="18" charset="0"/>
              </a:rPr>
              <a:t>γαλακτωματοποίηση</a:t>
            </a:r>
            <a:r>
              <a:rPr lang="el-GR" sz="2000" dirty="0" smtClean="0">
                <a:cs typeface="Times New Roman" pitchFamily="18" charset="0"/>
              </a:rPr>
              <a:t> ή </a:t>
            </a:r>
            <a:r>
              <a:rPr lang="el-GR" sz="2000" dirty="0" err="1" smtClean="0">
                <a:cs typeface="Times New Roman" pitchFamily="18" charset="0"/>
              </a:rPr>
              <a:t>διαλυτοποίηση</a:t>
            </a:r>
            <a:r>
              <a:rPr lang="el-GR" sz="2000" dirty="0" smtClean="0">
                <a:cs typeface="Times New Roman" pitchFamily="18" charset="0"/>
              </a:rPr>
              <a:t> σωματιδίων και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 err="1" smtClean="0">
                <a:cs typeface="Times New Roman" pitchFamily="18" charset="0"/>
              </a:rPr>
              <a:t>αφροποίηση</a:t>
            </a:r>
            <a:r>
              <a:rPr lang="el-GR" sz="2000" dirty="0" smtClean="0">
                <a:cs typeface="Times New Roman" pitchFamily="18" charset="0"/>
              </a:rPr>
              <a:t> του αντιδραστηρίου για είσοδο στο διάλυμα και απομάκρυνση των σωματιδίων με ξέπλυμα.</a:t>
            </a:r>
            <a:r>
              <a:rPr lang="en-US" sz="2000" dirty="0" smtClean="0"/>
              <a:t> </a:t>
            </a:r>
          </a:p>
        </p:txBody>
      </p:sp>
      <p:sp>
        <p:nvSpPr>
          <p:cNvPr id="8090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(5)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227949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Σε </a:t>
            </a:r>
            <a:r>
              <a:rPr lang="el-GR" sz="2000" i="1" smtClean="0">
                <a:cs typeface="Times New Roman" pitchFamily="18" charset="0"/>
              </a:rPr>
              <a:t>στερεή ακαθαρσία</a:t>
            </a:r>
            <a:r>
              <a:rPr lang="el-GR" sz="2000" smtClean="0">
                <a:cs typeface="Times New Roman" pitchFamily="18" charset="0"/>
              </a:rPr>
              <a:t> το απορρυπαντικό μειώνει το έργο απομάκρυνση της και με προσθήκη νερού απομακρύνεται (μηχανικός τρόπος)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Σε </a:t>
            </a:r>
            <a:r>
              <a:rPr lang="el-GR" sz="2000" i="1" smtClean="0">
                <a:cs typeface="Times New Roman" pitchFamily="18" charset="0"/>
              </a:rPr>
              <a:t>υγρή ακαθαρσία</a:t>
            </a:r>
            <a:r>
              <a:rPr lang="el-GR" sz="2000" smtClean="0">
                <a:cs typeface="Times New Roman" pitchFamily="18" charset="0"/>
              </a:rPr>
              <a:t> το απορρυπαντικό μειώνει την γωνία επαφής στο τριπλό όριο στερεού – ελαίου – νερού με αποτέλεσμα: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smtClean="0"/>
              <a:t>Α) </a:t>
            </a:r>
            <a:r>
              <a:rPr lang="el-GR" sz="2000" smtClean="0">
                <a:cs typeface="Times New Roman" pitchFamily="18" charset="0"/>
              </a:rPr>
              <a:t>εάν θ = 0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smtClean="0">
                <a:cs typeface="Times New Roman" pitchFamily="18" charset="0"/>
              </a:rPr>
              <a:t> τότε η ακαθαρσία αποσπάται μόνη της από την επιφάνεια,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smtClean="0"/>
              <a:t>Β) </a:t>
            </a:r>
            <a:r>
              <a:rPr lang="el-GR" sz="2000" smtClean="0">
                <a:cs typeface="Times New Roman" pitchFamily="18" charset="0"/>
              </a:rPr>
              <a:t>εάν 0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smtClean="0">
                <a:cs typeface="Times New Roman" pitchFamily="18" charset="0"/>
              </a:rPr>
              <a:t> &lt; θ &lt; 90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smtClean="0">
                <a:cs typeface="Times New Roman" pitchFamily="18" charset="0"/>
              </a:rPr>
              <a:t> τότε η ακαθαρσία αποσπάται με μηχανικά μέσα και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smtClean="0"/>
              <a:t>Γ) </a:t>
            </a:r>
            <a:r>
              <a:rPr lang="el-GR" sz="2000" smtClean="0">
                <a:cs typeface="Times New Roman" pitchFamily="18" charset="0"/>
              </a:rPr>
              <a:t>εάν 90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smtClean="0">
                <a:cs typeface="Times New Roman" pitchFamily="18" charset="0"/>
              </a:rPr>
              <a:t> &lt; θ &lt; 180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l-GR" sz="2000" smtClean="0">
                <a:cs typeface="Times New Roman" pitchFamily="18" charset="0"/>
              </a:rPr>
              <a:t> τότε μόνο ένα μέρος της ακαθαρσίας αποσπάται με μηχανικά μέσα και για την απομάκρυνση του υπόλοιπου χρειάζεται διαφορετικός μηχανισμός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 </a:t>
            </a:r>
            <a:endParaRPr lang="el-GR" sz="2000" i="1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l-GR" sz="2000" i="1" smtClean="0">
                <a:cs typeface="Times New Roman" pitchFamily="18" charset="0"/>
              </a:rPr>
              <a:t>Η απόδοση του απορρυπαντικού επηρεάζεται από την αύξηση της θερμοκρασίας μέχρι τους 45</a:t>
            </a:r>
            <a:r>
              <a:rPr lang="el-GR" sz="2000" i="1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n-US" sz="2000" i="1" smtClean="0">
                <a:cs typeface="Times New Roman" pitchFamily="18" charset="0"/>
              </a:rPr>
              <a:t>C</a:t>
            </a:r>
            <a:r>
              <a:rPr lang="el-GR" sz="2000" i="1" smtClean="0">
                <a:cs typeface="Times New Roman" pitchFamily="18" charset="0"/>
              </a:rPr>
              <a:t> ενώ δε μεγαλύτερη θερμοκρασία δεν επηρεάζεται σημαντικά (τα περισσότερα λίπη τήκονται σε λιγότερο από 45</a:t>
            </a:r>
            <a:r>
              <a:rPr lang="el-GR" sz="2000" i="1" smtClean="0">
                <a:cs typeface="Times New Roman" pitchFamily="18" charset="0"/>
                <a:sym typeface="Symbol" pitchFamily="18" charset="2"/>
              </a:rPr>
              <a:t></a:t>
            </a:r>
            <a:r>
              <a:rPr lang="en-US" sz="2000" i="1" smtClean="0">
                <a:cs typeface="Times New Roman" pitchFamily="18" charset="0"/>
              </a:rPr>
              <a:t>C</a:t>
            </a:r>
            <a:r>
              <a:rPr lang="el-GR" sz="2000" i="1" smtClean="0">
                <a:cs typeface="Times New Roman" pitchFamily="18" charset="0"/>
              </a:rPr>
              <a:t>)</a:t>
            </a:r>
            <a:r>
              <a:rPr lang="en-US" sz="2000" smtClean="0"/>
              <a:t> </a:t>
            </a:r>
          </a:p>
        </p:txBody>
      </p:sp>
      <p:sp>
        <p:nvSpPr>
          <p:cNvPr id="819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(6)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559652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Σάπωνες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Χρησιμοποιήθηκαν ως απορρυπαντικά για μεγάλο διάστημα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Μετά νατρίου ή καλίου άλατα των λιπαρών οξέων 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Παρασκευάζονται με σαπωνοποίηση (παραπροϊόν: γλυκερίνη)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i="1" smtClean="0">
                <a:cs typeface="Times New Roman" pitchFamily="18" charset="0"/>
              </a:rPr>
              <a:t>Σάπωνες καλίου: μαλακότεροι και περισσότερο διαλυτοί (νατρίου)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i="1" smtClean="0">
                <a:cs typeface="Times New Roman" pitchFamily="18" charset="0"/>
              </a:rPr>
              <a:t>Σάπωνες ακόρεστων λιπαρών οξέων: μαλακότεροι (κορεσμένα λιπαρά οξέα)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Μειονεκτήματα σαπώνων: 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l-GR" sz="2000" smtClean="0"/>
              <a:t>  </a:t>
            </a:r>
            <a:r>
              <a:rPr lang="el-GR" sz="2000" smtClean="0">
                <a:cs typeface="Times New Roman" pitchFamily="18" charset="0"/>
              </a:rPr>
              <a:t>μείωση της αποτελεσματικότητας με την μείωση του </a:t>
            </a:r>
            <a:r>
              <a:rPr lang="en-US" sz="2000" smtClean="0">
                <a:cs typeface="Times New Roman" pitchFamily="18" charset="0"/>
              </a:rPr>
              <a:t>pH</a:t>
            </a:r>
            <a:r>
              <a:rPr lang="el-GR" sz="2000" smtClean="0">
                <a:cs typeface="Times New Roman" pitchFamily="18" charset="0"/>
              </a:rPr>
              <a:t> και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el-GR" sz="2000" smtClean="0"/>
              <a:t>  </a:t>
            </a:r>
            <a:r>
              <a:rPr lang="el-GR" sz="2000" smtClean="0">
                <a:cs typeface="Times New Roman" pitchFamily="18" charset="0"/>
              </a:rPr>
              <a:t>μείωση της αποτελεσματικότητας με την αύξηση της σκληρότητας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i="1" smtClean="0">
                <a:cs typeface="Times New Roman" pitchFamily="18" charset="0"/>
              </a:rPr>
              <a:t>Αντιμετωπίζονται με την προσθήκη ανθρακικού νατρίου και φωσφορικών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Χρήση συνθετικών απορρυπαντικών</a:t>
            </a:r>
            <a:endParaRPr lang="el-GR" sz="2000" i="1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smtClean="0">
                <a:cs typeface="Times New Roman" pitchFamily="18" charset="0"/>
              </a:rPr>
              <a:t>Μειονέκτημα: αργή ή μη βιοαποικοδόμηση στο περιβάλλον</a:t>
            </a:r>
            <a:endParaRPr lang="el-GR" sz="2000" i="1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i="1" smtClean="0">
                <a:cs typeface="Times New Roman" pitchFamily="18" charset="0"/>
              </a:rPr>
              <a:t>Παραγωγή βιοαποικοδομήσιμων απορρυπαντικών</a:t>
            </a:r>
            <a:r>
              <a:rPr lang="en-US" sz="2000" smtClean="0"/>
              <a:t> </a:t>
            </a:r>
          </a:p>
        </p:txBody>
      </p:sp>
      <p:sp>
        <p:nvSpPr>
          <p:cNvPr id="8294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(7)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8827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533400"/>
          </a:xfrm>
        </p:spPr>
        <p:txBody>
          <a:bodyPr/>
          <a:lstStyle/>
          <a:p>
            <a:pPr eaLnBrk="1" hangingPunct="1"/>
            <a:r>
              <a:rPr lang="el-GR" sz="2400" b="1" dirty="0" smtClean="0"/>
              <a:t>Επιφανειακή Τάση</a:t>
            </a:r>
            <a:endParaRPr lang="en-US" sz="2400" b="1" dirty="0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771525"/>
            <a:ext cx="73533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7816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90656" cy="4953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Ιδιότητες αποτελεσματικού απορρυπαντικού: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/>
              <a:t>α) </a:t>
            </a:r>
            <a:r>
              <a:rPr lang="el-GR" sz="2000" dirty="0" smtClean="0">
                <a:cs typeface="Times New Roman" pitchFamily="18" charset="0"/>
              </a:rPr>
              <a:t>καλά χαρακτηριστικά διαβροχής για εύκολη εξάπλωση την επιφάνεια εφαρμογής,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/>
              <a:t>β) </a:t>
            </a:r>
            <a:r>
              <a:rPr lang="el-GR" sz="2000" dirty="0" smtClean="0">
                <a:cs typeface="Times New Roman" pitchFamily="18" charset="0"/>
              </a:rPr>
              <a:t>ικανότητα μετακίνησης ή σημαντική συνεισφορά στην μετακίνηση της ακαθαρσίας στην υδατική φάση και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/>
              <a:t>γ) </a:t>
            </a:r>
            <a:r>
              <a:rPr lang="el-GR" sz="2000" dirty="0" smtClean="0">
                <a:cs typeface="Times New Roman" pitchFamily="18" charset="0"/>
              </a:rPr>
              <a:t>ικανότητα </a:t>
            </a:r>
            <a:r>
              <a:rPr lang="el-GR" sz="2000" dirty="0" err="1" smtClean="0">
                <a:cs typeface="Times New Roman" pitchFamily="18" charset="0"/>
              </a:rPr>
              <a:t>διαλυτοποίησης</a:t>
            </a:r>
            <a:r>
              <a:rPr lang="el-GR" sz="2000" dirty="0" smtClean="0">
                <a:cs typeface="Times New Roman" pitchFamily="18" charset="0"/>
              </a:rPr>
              <a:t> ή διασποράς της ακαθαρσίας και πρόληψη τυχόν </a:t>
            </a:r>
            <a:r>
              <a:rPr lang="el-GR" sz="2000" dirty="0" err="1" smtClean="0">
                <a:cs typeface="Times New Roman" pitchFamily="18" charset="0"/>
              </a:rPr>
              <a:t>προσκόλησης</a:t>
            </a:r>
            <a:r>
              <a:rPr lang="el-GR" sz="2000" dirty="0" smtClean="0">
                <a:cs typeface="Times New Roman" pitchFamily="18" charset="0"/>
              </a:rPr>
              <a:t> της στην επιφάνεια.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/>
              <a:t>δ) </a:t>
            </a:r>
            <a:r>
              <a:rPr lang="el-GR" sz="2000" dirty="0" smtClean="0">
                <a:cs typeface="Times New Roman" pitchFamily="18" charset="0"/>
              </a:rPr>
              <a:t>Προσθήκη ενώσεων στα απορρυπαντικά για την πρόληψη εναπόθεσης ακαθαρσιών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Προσθήκη λευκαντικών ενώσεων: φθορίζουσες ουσίες που απορροφούν στο </a:t>
            </a:r>
            <a:r>
              <a:rPr lang="en-US" sz="2000" i="1" dirty="0" smtClean="0">
                <a:cs typeface="Times New Roman" pitchFamily="18" charset="0"/>
              </a:rPr>
              <a:t>UV</a:t>
            </a:r>
            <a:r>
              <a:rPr lang="el-GR" sz="2000" i="1" dirty="0" smtClean="0">
                <a:cs typeface="Times New Roman" pitchFamily="18" charset="0"/>
              </a:rPr>
              <a:t> και εκπέμπουν γαλάζια ακτινοβολία (καλύπτουν κίτρινες αποχρώσεις σε λευκές ίνες – γήρανση ινών)</a:t>
            </a:r>
            <a:r>
              <a:rPr lang="en-US" sz="2000" dirty="0" smtClean="0"/>
              <a:t> </a:t>
            </a:r>
          </a:p>
        </p:txBody>
      </p:sp>
      <p:sp>
        <p:nvSpPr>
          <p:cNvPr id="8397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(8)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279843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743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Εφαρμογές </a:t>
            </a:r>
            <a:r>
              <a:rPr lang="el-GR" sz="2000" b="1" dirty="0" err="1" smtClean="0">
                <a:cs typeface="Times New Roman" pitchFamily="18" charset="0"/>
              </a:rPr>
              <a:t>επιφανειοδραστικών</a:t>
            </a:r>
            <a:r>
              <a:rPr lang="el-GR" sz="2000" b="1" dirty="0" smtClean="0">
                <a:cs typeface="Times New Roman" pitchFamily="18" charset="0"/>
              </a:rPr>
              <a:t> αντιδραστηρίων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dirty="0" smtClean="0">
                <a:cs typeface="Times New Roman" pitchFamily="18" charset="0"/>
              </a:rPr>
              <a:t>στην </a:t>
            </a:r>
            <a:r>
              <a:rPr lang="el-GR" sz="2000" dirty="0" err="1" smtClean="0">
                <a:cs typeface="Times New Roman" pitchFamily="18" charset="0"/>
              </a:rPr>
              <a:t>γαλακτωματοποίηση</a:t>
            </a:r>
            <a:r>
              <a:rPr lang="el-GR" sz="2000" dirty="0" smtClean="0">
                <a:cs typeface="Times New Roman" pitchFamily="18" charset="0"/>
              </a:rPr>
              <a:t>,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dirty="0" smtClean="0">
                <a:cs typeface="Times New Roman" pitchFamily="18" charset="0"/>
              </a:rPr>
              <a:t>ως απορρυπαντικά,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dirty="0" smtClean="0">
                <a:cs typeface="Times New Roman" pitchFamily="18" charset="0"/>
              </a:rPr>
              <a:t>ως βελτιωτικά διαβροχής και </a:t>
            </a:r>
            <a:r>
              <a:rPr lang="el-GR" sz="2000" dirty="0" err="1" smtClean="0">
                <a:cs typeface="Times New Roman" pitchFamily="18" charset="0"/>
              </a:rPr>
              <a:t>διαλυτοποίησης</a:t>
            </a:r>
            <a:r>
              <a:rPr lang="el-GR" sz="2000" dirty="0" smtClean="0">
                <a:cs typeface="Times New Roman" pitchFamily="18" charset="0"/>
              </a:rPr>
              <a:t>,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dirty="0" smtClean="0">
                <a:cs typeface="Times New Roman" pitchFamily="18" charset="0"/>
              </a:rPr>
              <a:t>ως </a:t>
            </a:r>
            <a:r>
              <a:rPr lang="el-GR" sz="2000" dirty="0" err="1" smtClean="0">
                <a:cs typeface="Times New Roman" pitchFamily="18" charset="0"/>
              </a:rPr>
              <a:t>αντιβακτηριακά</a:t>
            </a:r>
            <a:r>
              <a:rPr lang="el-GR" sz="2000" dirty="0" smtClean="0">
                <a:cs typeface="Times New Roman" pitchFamily="18" charset="0"/>
              </a:rPr>
              <a:t>,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dirty="0" smtClean="0">
                <a:cs typeface="Times New Roman" pitchFamily="18" charset="0"/>
              </a:rPr>
              <a:t>ως προστατευτικές ουσίες και 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/>
            </a:pPr>
            <a:r>
              <a:rPr lang="el-GR" sz="2000" dirty="0" smtClean="0">
                <a:cs typeface="Times New Roman" pitchFamily="18" charset="0"/>
              </a:rPr>
              <a:t>ως βελτιωτικά της απορρόφησης </a:t>
            </a:r>
            <a:r>
              <a:rPr lang="el-GR" sz="2000" dirty="0" err="1" smtClean="0">
                <a:cs typeface="Times New Roman" pitchFamily="18" charset="0"/>
              </a:rPr>
              <a:t>βιοδραστικών</a:t>
            </a:r>
            <a:r>
              <a:rPr lang="el-GR" sz="2000" dirty="0" smtClean="0">
                <a:cs typeface="Times New Roman" pitchFamily="18" charset="0"/>
              </a:rPr>
              <a:t> ενώσεων από τον οργανισμό.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 </a:t>
            </a:r>
            <a:endParaRPr lang="el-GR" sz="2000" i="1" dirty="0" smtClean="0"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el-GR" sz="2000" i="1" dirty="0" smtClean="0"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8499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(9)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920014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14400"/>
            <a:ext cx="8443664" cy="518160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Μπορούν να επηρεάσουν την δραστικότητα </a:t>
            </a:r>
            <a:r>
              <a:rPr lang="el-GR" sz="2000" dirty="0" err="1" smtClean="0">
                <a:cs typeface="Times New Roman" pitchFamily="18" charset="0"/>
              </a:rPr>
              <a:t>βιοδραστικών</a:t>
            </a:r>
            <a:r>
              <a:rPr lang="el-GR" sz="2000" dirty="0" smtClean="0">
                <a:cs typeface="Times New Roman" pitchFamily="18" charset="0"/>
              </a:rPr>
              <a:t> ενώσεων ή να ανταγωνισθούν την δράση τους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Διαπερατότητα της </a:t>
            </a:r>
            <a:r>
              <a:rPr lang="en-US" sz="2000" dirty="0" smtClean="0">
                <a:cs typeface="Times New Roman" pitchFamily="18" charset="0"/>
              </a:rPr>
              <a:t>Hexylresorcinol</a:t>
            </a:r>
            <a:r>
              <a:rPr lang="el-GR" sz="2000" dirty="0" smtClean="0">
                <a:cs typeface="Times New Roman" pitchFamily="18" charset="0"/>
              </a:rPr>
              <a:t> στο νηματώδες </a:t>
            </a:r>
            <a:r>
              <a:rPr lang="en-US" sz="2000" dirty="0" err="1" smtClean="0">
                <a:cs typeface="Times New Roman" pitchFamily="18" charset="0"/>
              </a:rPr>
              <a:t>Ascaris</a:t>
            </a:r>
            <a:r>
              <a:rPr lang="el-GR" sz="2000" dirty="0" smtClean="0">
                <a:cs typeface="Times New Roman" pitchFamily="18" charset="0"/>
              </a:rPr>
              <a:t>: 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1800" i="1" dirty="0" smtClean="0">
                <a:cs typeface="Times New Roman" pitchFamily="18" charset="0"/>
              </a:rPr>
              <a:t>Αυξάνει σε μικρές συγκεντρώσεις </a:t>
            </a:r>
            <a:r>
              <a:rPr lang="el-GR" sz="1800" i="1" dirty="0" err="1" smtClean="0">
                <a:cs typeface="Times New Roman" pitchFamily="18" charset="0"/>
              </a:rPr>
              <a:t>επιφανειοδραστικού</a:t>
            </a:r>
            <a:r>
              <a:rPr lang="el-GR" sz="1800" i="1" dirty="0" smtClean="0">
                <a:cs typeface="Times New Roman" pitchFamily="18" charset="0"/>
              </a:rPr>
              <a:t> λόγω μείωσης της </a:t>
            </a:r>
            <a:r>
              <a:rPr lang="el-GR" sz="1800" i="1" dirty="0" err="1" smtClean="0">
                <a:cs typeface="Times New Roman" pitchFamily="18" charset="0"/>
              </a:rPr>
              <a:t>διεπιφανειακής</a:t>
            </a:r>
            <a:r>
              <a:rPr lang="el-GR" sz="1800" i="1" dirty="0" smtClean="0">
                <a:cs typeface="Times New Roman" pitchFamily="18" charset="0"/>
              </a:rPr>
              <a:t> τάσης ανάμεσα στο κυτταρικό τοίχωμα και την υγρή φάση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1800" i="1" dirty="0" smtClean="0">
                <a:cs typeface="Times New Roman" pitchFamily="18" charset="0"/>
              </a:rPr>
              <a:t>Όταν η συγκέντρωση του </a:t>
            </a:r>
            <a:r>
              <a:rPr lang="el-GR" sz="1800" i="1" dirty="0" err="1" smtClean="0">
                <a:cs typeface="Times New Roman" pitchFamily="18" charset="0"/>
              </a:rPr>
              <a:t>επιφανειοδραστικού</a:t>
            </a:r>
            <a:r>
              <a:rPr lang="el-GR" sz="1800" i="1" dirty="0" smtClean="0">
                <a:cs typeface="Times New Roman" pitchFamily="18" charset="0"/>
              </a:rPr>
              <a:t> ξεπεράσει το κρίσιμο σημείο </a:t>
            </a:r>
            <a:r>
              <a:rPr lang="el-GR" sz="1800" i="1" dirty="0" err="1" smtClean="0">
                <a:cs typeface="Times New Roman" pitchFamily="18" charset="0"/>
              </a:rPr>
              <a:t>μικυλλιοποίησης</a:t>
            </a:r>
            <a:r>
              <a:rPr lang="el-GR" sz="1800" i="1" dirty="0" smtClean="0">
                <a:cs typeface="Times New Roman" pitchFamily="18" charset="0"/>
              </a:rPr>
              <a:t> τότε η διαπερατότητα μηδενίζεται λόγω κατανομής της ένωσης ανάμεσα στα </a:t>
            </a:r>
            <a:r>
              <a:rPr lang="el-GR" sz="1800" i="1" dirty="0" err="1" smtClean="0">
                <a:cs typeface="Times New Roman" pitchFamily="18" charset="0"/>
              </a:rPr>
              <a:t>μικύλλια</a:t>
            </a:r>
            <a:r>
              <a:rPr lang="el-GR" sz="1800" i="1" dirty="0" smtClean="0">
                <a:cs typeface="Times New Roman" pitchFamily="18" charset="0"/>
              </a:rPr>
              <a:t> και την υδατική φάση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Τεταρτοταγείς ενώσεις του Αμμωνίου: </a:t>
            </a:r>
            <a:r>
              <a:rPr lang="el-GR" sz="2000" dirty="0" err="1" smtClean="0">
                <a:cs typeface="Times New Roman" pitchFamily="18" charset="0"/>
              </a:rPr>
              <a:t>αντιβακτηριακή</a:t>
            </a:r>
            <a:r>
              <a:rPr lang="el-GR" sz="2000" dirty="0" smtClean="0">
                <a:cs typeface="Times New Roman" pitchFamily="18" charset="0"/>
              </a:rPr>
              <a:t> δράση, αυξάνουν την διαπερατότητα της κυτταρικής μεμβράνης ή και την διαρροή του περιεχόμενου του κυττάρου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Κατιονικές τεταρτοταγείς ενώσεις: </a:t>
            </a:r>
            <a:r>
              <a:rPr lang="en-US" sz="2000" i="1" dirty="0" smtClean="0">
                <a:cs typeface="Times New Roman" pitchFamily="18" charset="0"/>
              </a:rPr>
              <a:t>gram</a:t>
            </a:r>
            <a:r>
              <a:rPr lang="el-GR" sz="2000" i="1" dirty="0" smtClean="0">
                <a:cs typeface="Times New Roman" pitchFamily="18" charset="0"/>
              </a:rPr>
              <a:t>-θετικοί και αρνητικοί μικροοργανισμοί,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l-GR" sz="2000" dirty="0" err="1" smtClean="0">
                <a:cs typeface="Times New Roman" pitchFamily="18" charset="0"/>
              </a:rPr>
              <a:t>Ανιονικά</a:t>
            </a:r>
            <a:r>
              <a:rPr lang="el-GR" sz="2000" dirty="0" smtClean="0">
                <a:cs typeface="Times New Roman" pitchFamily="18" charset="0"/>
              </a:rPr>
              <a:t> αντιδραστήρια: </a:t>
            </a:r>
            <a:r>
              <a:rPr lang="en-US" sz="2000" i="1" dirty="0" smtClean="0">
                <a:cs typeface="Times New Roman" pitchFamily="18" charset="0"/>
              </a:rPr>
              <a:t>gram</a:t>
            </a:r>
            <a:r>
              <a:rPr lang="el-GR" sz="2000" i="1" dirty="0" smtClean="0">
                <a:cs typeface="Times New Roman" pitchFamily="18" charset="0"/>
              </a:rPr>
              <a:t>- θετικοί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Μη ιονικά αντιδραστήρια: </a:t>
            </a:r>
            <a:r>
              <a:rPr lang="el-GR" sz="2000" dirty="0" smtClean="0">
                <a:cs typeface="Times New Roman" pitchFamily="18" charset="0"/>
              </a:rPr>
              <a:t>μικρή επίδραση, ενώ σε μερικές περιπτώσεις βοηθούν την ανάπτυξη των μικροοργανισμών (περιέχουν λιπαρές αλυσίδες που μεταβολίζονται)</a:t>
            </a:r>
            <a:r>
              <a:rPr lang="en-US" sz="2000" dirty="0" smtClean="0"/>
              <a:t> 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(10)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8315368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b="1" dirty="0" err="1" smtClean="0">
                <a:cs typeface="Times New Roman" pitchFamily="18" charset="0"/>
              </a:rPr>
              <a:t>Αφριστικά</a:t>
            </a:r>
            <a:r>
              <a:rPr lang="el-GR" sz="2000" b="1" dirty="0" smtClean="0">
                <a:cs typeface="Times New Roman" pitchFamily="18" charset="0"/>
              </a:rPr>
              <a:t> – </a:t>
            </a:r>
            <a:r>
              <a:rPr lang="el-GR" sz="2000" b="1" dirty="0" err="1" smtClean="0">
                <a:cs typeface="Times New Roman" pitchFamily="18" charset="0"/>
              </a:rPr>
              <a:t>Αντιαφριστικά</a:t>
            </a:r>
            <a:r>
              <a:rPr lang="el-GR" sz="2000" b="1" dirty="0" smtClean="0">
                <a:cs typeface="Times New Roman" pitchFamily="18" charset="0"/>
              </a:rPr>
              <a:t> Αντιδραστήρια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Κάθε διάλυμα </a:t>
            </a:r>
            <a:r>
              <a:rPr lang="el-GR" sz="2000" dirty="0" err="1" smtClean="0">
                <a:cs typeface="Times New Roman" pitchFamily="18" charset="0"/>
              </a:rPr>
              <a:t>επιφανειοδραστικού</a:t>
            </a:r>
            <a:r>
              <a:rPr lang="el-GR" sz="2000" dirty="0" smtClean="0">
                <a:cs typeface="Times New Roman" pitchFamily="18" charset="0"/>
              </a:rPr>
              <a:t> σχηματίζει σταθερούς αφρούς όταν αναμιγνύεται με τον αέρα (π.χ. </a:t>
            </a:r>
            <a:r>
              <a:rPr lang="en-US" sz="2000" dirty="0" smtClean="0">
                <a:cs typeface="Times New Roman" pitchFamily="18" charset="0"/>
              </a:rPr>
              <a:t>SDS</a:t>
            </a:r>
            <a:r>
              <a:rPr lang="el-GR" sz="2000" dirty="0" smtClean="0">
                <a:cs typeface="Times New Roman" pitchFamily="18" charset="0"/>
              </a:rPr>
              <a:t>)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b="1" dirty="0" smtClean="0">
                <a:cs typeface="Times New Roman" pitchFamily="18" charset="0"/>
              </a:rPr>
              <a:t>Αφρός:</a:t>
            </a:r>
            <a:r>
              <a:rPr lang="el-GR" sz="2000" dirty="0" smtClean="0">
                <a:cs typeface="Times New Roman" pitchFamily="18" charset="0"/>
              </a:rPr>
              <a:t> σταθερή δομή αποτελούμενη από θύλακες αέρα εγκλωβισμένους σε λεπτές μεμβράνες ή υγρά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Σταθεροποιείται με την προσθήκη αντιδραστηρίου </a:t>
            </a:r>
            <a:r>
              <a:rPr lang="el-GR" sz="2000" dirty="0" err="1" smtClean="0">
                <a:cs typeface="Times New Roman" pitchFamily="18" charset="0"/>
              </a:rPr>
              <a:t>αφροποίησης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smtClean="0">
                <a:cs typeface="Times New Roman" pitchFamily="18" charset="0"/>
              </a:rPr>
              <a:t>Κατάρρευση μεμβράνης λόγω διαρροής υγρού από την περιοχή που περικλείεται ο αέρας 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2000" dirty="0" err="1" smtClean="0">
                <a:cs typeface="Times New Roman" pitchFamily="18" charset="0"/>
              </a:rPr>
              <a:t>Αντιαφριστικά</a:t>
            </a:r>
            <a:r>
              <a:rPr lang="el-GR" sz="2000" dirty="0" smtClean="0">
                <a:cs typeface="Times New Roman" pitchFamily="18" charset="0"/>
              </a:rPr>
              <a:t> αντιδραστήρια: αλκοόλη ,αιθέρας, καστορέλαιο </a:t>
            </a:r>
            <a:r>
              <a:rPr lang="el-GR" sz="2000" dirty="0" err="1" smtClean="0">
                <a:cs typeface="Times New Roman" pitchFamily="18" charset="0"/>
              </a:rPr>
              <a:t>κ.λ</a:t>
            </a:r>
            <a:r>
              <a:rPr lang="el-GR" sz="2000" dirty="0" smtClean="0">
                <a:cs typeface="Times New Roman" pitchFamily="18" charset="0"/>
              </a:rPr>
              <a:t>. διότι διασπούν τον αφρό</a:t>
            </a:r>
            <a:endParaRPr lang="el-GR" sz="2000" i="1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l-GR" sz="2000" i="1" dirty="0" smtClean="0">
                <a:cs typeface="Times New Roman" pitchFamily="18" charset="0"/>
              </a:rPr>
              <a:t>Σχηματισμός αφρού: ανεπιθύμητος συνήθως στην φαρμακευτική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marL="0" indent="0" eaLnBrk="1" hangingPunct="1">
              <a:buFontTx/>
              <a:buNone/>
            </a:pPr>
            <a:r>
              <a:rPr lang="el-GR" sz="1800" dirty="0" smtClean="0"/>
              <a:t>(προβλήματα στην αυτόματη πλήρωση </a:t>
            </a:r>
            <a:r>
              <a:rPr lang="el-GR" sz="1800" dirty="0" err="1" smtClean="0"/>
              <a:t>περιεκτών</a:t>
            </a:r>
            <a:r>
              <a:rPr lang="el-GR" sz="1800" dirty="0" smtClean="0"/>
              <a:t>)</a:t>
            </a:r>
            <a:endParaRPr lang="en-US" sz="1800" dirty="0" smtClean="0"/>
          </a:p>
        </p:txBody>
      </p:sp>
      <p:sp>
        <p:nvSpPr>
          <p:cNvPr id="8704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Διαβροχή (11)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675596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 eaLnBrk="1" hangingPunct="1"/>
            <a:r>
              <a:rPr lang="el-GR" sz="2800" b="1" dirty="0" smtClean="0"/>
              <a:t>Φορτισμένες Διεπιφάνειες (1)</a:t>
            </a:r>
            <a:endParaRPr lang="en-US" sz="2800" b="1" dirty="0" smtClean="0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029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Μηχανισμοί για την απόκτηση επιφανειακού φορτίου: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Ιονισμός όξινων ή βασικών επιφανειοδραστικών ομάδων (π.χ. </a:t>
            </a:r>
            <a:r>
              <a:rPr lang="en-US" sz="2000" dirty="0" smtClean="0"/>
              <a:t>–COOH, -NH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-OH, -SO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H)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Προσρόφηση ιόντων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Προσρόφηση διπολικών μορίων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Απώλεια ή προσρόφηση ιόντων πλέγματος (π.χ. </a:t>
            </a:r>
            <a:r>
              <a:rPr lang="en-US" sz="2000" dirty="0" err="1" smtClean="0"/>
              <a:t>AgJ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Προσρόφηση ιονικών επιφανειοδραστικών ενώσεων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000" dirty="0" smtClean="0"/>
          </a:p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Κατηγορίες Ιόντων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Καθοριστικά του δυναμικού Ιόντα : ιόντα πλέγματος (π.χ. </a:t>
            </a:r>
            <a:r>
              <a:rPr lang="en-US" sz="2000" dirty="0" smtClean="0"/>
              <a:t>Ag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, J</a:t>
            </a:r>
            <a:r>
              <a:rPr lang="en-US" sz="2000" baseline="30000" dirty="0" smtClean="0"/>
              <a:t>-</a:t>
            </a:r>
            <a:r>
              <a:rPr lang="el-GR" sz="2000" dirty="0" smtClean="0"/>
              <a:t> για </a:t>
            </a:r>
            <a:r>
              <a:rPr lang="en-US" sz="2000" dirty="0" err="1" smtClean="0"/>
              <a:t>AgJ</a:t>
            </a:r>
            <a:r>
              <a:rPr lang="en-US" sz="2000" dirty="0" smtClean="0"/>
              <a:t> </a:t>
            </a:r>
            <a:r>
              <a:rPr lang="el-GR" sz="2000" dirty="0" smtClean="0"/>
              <a:t>και Η</a:t>
            </a:r>
            <a:r>
              <a:rPr lang="el-GR" sz="2000" baseline="30000" dirty="0" smtClean="0"/>
              <a:t>+</a:t>
            </a:r>
            <a:r>
              <a:rPr lang="el-GR" sz="2000" dirty="0" smtClean="0"/>
              <a:t>, ΟΗ</a:t>
            </a:r>
            <a:r>
              <a:rPr lang="el-GR" sz="2000" baseline="30000" dirty="0" smtClean="0"/>
              <a:t>-</a:t>
            </a:r>
            <a:r>
              <a:rPr lang="el-GR" sz="2000" dirty="0" smtClean="0"/>
              <a:t> για οξείδια μετάλλων και υδροξείδια)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/>
              <a:t>Counter-Ions </a:t>
            </a:r>
            <a:r>
              <a:rPr lang="el-GR" sz="2000" dirty="0" smtClean="0"/>
              <a:t>: ιόντα αντίθετου φορτίου – έλκονται προς την επιφάνεια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/>
              <a:t>Co-Ions </a:t>
            </a:r>
            <a:r>
              <a:rPr lang="el-GR" sz="2000" dirty="0" smtClean="0"/>
              <a:t>: ιόντα ομοίου φορτίου – απωθούνται από την επιφάνεια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185942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382000" cy="1800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000" dirty="0" smtClean="0"/>
              <a:t>Η ηλεκτρική </a:t>
            </a:r>
            <a:r>
              <a:rPr lang="el-GR" sz="2000" dirty="0" err="1" smtClean="0"/>
              <a:t>διπλοστοιβάδα</a:t>
            </a:r>
            <a:r>
              <a:rPr lang="el-GR" sz="2000" dirty="0" smtClean="0"/>
              <a:t> αποτελείται από δύο περιοχές 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Εσωτερική περιοχή (δομημένη, αντίθετου φορτίου προς την επιφάνεια) που μπορεί να περιλαμβάνει προσροφημένα ιόντα και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000" dirty="0" smtClean="0"/>
              <a:t>Εξωτερική διάχυτη περιοχή όπου τα ιόντα κατανέμονται υπό την επίδραση α) ηλεκτροστατικών δυνάμεων και β) θερμικής κίνησης.</a:t>
            </a:r>
            <a:endParaRPr lang="en-US" sz="2000" dirty="0" smtClean="0"/>
          </a:p>
        </p:txBody>
      </p:sp>
      <p:sp>
        <p:nvSpPr>
          <p:cNvPr id="89093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Φορτισμένες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(2)</a:t>
            </a:r>
            <a:endParaRPr lang="en-US" sz="2800" b="1" dirty="0" smtClean="0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29565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3284984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Εσωτερικό επίπεδο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Helmholtz</a:t>
            </a: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κέντρα των προσροφημένων στην φορτισμένη επιφάνεια ιόντων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Εξωτερικό επίπεδο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Helmholtz</a:t>
            </a: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(επίπεδο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Stern)</a:t>
            </a: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πλησιέστερη προσέγγιση προς την επιφάνεια των εφυδατωμένων ιόντων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Διάχυτη Διπλοστοιβάδα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Μεταβολή του ηλεκτρικού δυναμικού σε συνάρτηση με την απόσταση από την φορτισμένη επιφάνεια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9409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534400" cy="1905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l-GR" sz="2000" dirty="0" smtClean="0"/>
              <a:t>Επίπεδο Ολίσθησης : περιοχή γύρω από το σωματίδιο όπου υπάρχει απότομη μεταβολή του ιξώδους – ελάχιστα μακρύτερα από το επίπεδο </a:t>
            </a:r>
            <a:r>
              <a:rPr lang="en-US" sz="2000" dirty="0" smtClean="0"/>
              <a:t>Stern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Δυναμικό-ζ ή </a:t>
            </a:r>
            <a:r>
              <a:rPr lang="el-GR" sz="2000" dirty="0" err="1" smtClean="0"/>
              <a:t>ηλεκτροκινητικό</a:t>
            </a:r>
            <a:r>
              <a:rPr lang="el-GR" sz="2000" dirty="0" smtClean="0"/>
              <a:t> δυναμικό</a:t>
            </a:r>
          </a:p>
          <a:p>
            <a:pPr marL="0" indent="0" eaLnBrk="1" hangingPunct="1">
              <a:buFontTx/>
              <a:buNone/>
            </a:pPr>
            <a:r>
              <a:rPr lang="el-GR" sz="2000" dirty="0" smtClean="0"/>
              <a:t>Προσρόφηση ιόντων ή ιονικών </a:t>
            </a:r>
            <a:r>
              <a:rPr lang="el-GR" sz="2000" dirty="0" err="1" smtClean="0"/>
              <a:t>επιφανειοδραστικών</a:t>
            </a:r>
            <a:r>
              <a:rPr lang="el-GR" sz="2000" dirty="0" smtClean="0"/>
              <a:t> για αύξηση ή αντιστροφή του επιφανειακού φορτίου</a:t>
            </a:r>
            <a:endParaRPr lang="en-US" sz="2000" dirty="0" smtClean="0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el-GR" sz="2800" b="1" dirty="0" smtClean="0"/>
              <a:t>Φορτισμένες </a:t>
            </a:r>
            <a:r>
              <a:rPr lang="el-GR" sz="2800" b="1" dirty="0" err="1" smtClean="0"/>
              <a:t>Διεπιφάνειες</a:t>
            </a:r>
            <a:r>
              <a:rPr lang="el-GR" sz="2800" b="1" dirty="0" smtClean="0"/>
              <a:t> (3)</a:t>
            </a:r>
            <a:endParaRPr lang="en-US" sz="2800" b="1" dirty="0" smtClean="0"/>
          </a:p>
        </p:txBody>
      </p:sp>
      <p:pic>
        <p:nvPicPr>
          <p:cNvPr id="9114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3276600"/>
            <a:ext cx="3733800" cy="2655888"/>
          </a:xfrm>
          <a:noFill/>
        </p:spPr>
      </p:pic>
    </p:spTree>
    <p:extLst>
      <p:ext uri="{BB962C8B-B14F-4D97-AF65-F5344CB8AC3E}">
        <p14:creationId xmlns:p14="http://schemas.microsoft.com/office/powerpoint/2010/main" val="9563160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7704" y="548680"/>
            <a:ext cx="5328592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Αναφοράς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568952" cy="4248472"/>
          </a:xfrm>
        </p:spPr>
        <p:txBody>
          <a:bodyPr/>
          <a:lstStyle/>
          <a:p>
            <a:pPr>
              <a:buNone/>
              <a:defRPr/>
            </a:pPr>
            <a:r>
              <a:rPr lang="el-GR" dirty="0" smtClean="0"/>
              <a:t>   Copyright </a:t>
            </a:r>
            <a:r>
              <a:rPr lang="el-GR" dirty="0"/>
              <a:t>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Κλεπετσάνης Παύλος </a:t>
            </a:r>
            <a:br>
              <a:rPr lang="el-GR" dirty="0" smtClean="0"/>
            </a:br>
            <a:r>
              <a:rPr lang="el-GR" dirty="0" smtClean="0"/>
              <a:t>«</a:t>
            </a:r>
            <a:r>
              <a:rPr lang="el-GR" dirty="0"/>
              <a:t>ΔΙΕΠΙΦΑΝΕΙΑΚΑ ΦΑΙΝΟΜΕΝΑ</a:t>
            </a:r>
            <a:r>
              <a:rPr lang="el-GR" dirty="0" smtClean="0"/>
              <a:t>». </a:t>
            </a:r>
            <a:br>
              <a:rPr lang="el-GR" dirty="0" smtClean="0"/>
            </a:br>
            <a:r>
              <a:rPr lang="el-GR" dirty="0" smtClean="0"/>
              <a:t>Έκδοση</a:t>
            </a:r>
            <a:r>
              <a:rPr lang="el-GR" dirty="0"/>
              <a:t>: 1.0. Πάτρα </a:t>
            </a:r>
            <a:r>
              <a:rPr lang="el-GR" dirty="0" smtClean="0"/>
              <a:t>2015. </a:t>
            </a:r>
            <a:endParaRPr lang="en-US" dirty="0" smtClean="0"/>
          </a:p>
          <a:p>
            <a:pPr>
              <a:buNone/>
              <a:defRPr/>
            </a:pPr>
            <a:endParaRPr lang="el-GR" dirty="0" smtClean="0"/>
          </a:p>
          <a:p>
            <a:pPr>
              <a:buNone/>
              <a:defRPr/>
            </a:pPr>
            <a:r>
              <a:rPr lang="el-GR" dirty="0" smtClean="0"/>
              <a:t>   Διαθέσιμο </a:t>
            </a:r>
            <a:r>
              <a:rPr lang="el-GR" dirty="0"/>
              <a:t>από τη δικτυακή </a:t>
            </a:r>
            <a:r>
              <a:rPr lang="el-GR" dirty="0" smtClean="0"/>
              <a:t>διεύθυνση: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://eclass.upatras.gr/courses/PHA1615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0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720080"/>
          </a:xfrm>
        </p:spPr>
        <p:txBody>
          <a:bodyPr/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algn="just">
              <a:buNone/>
              <a:defRPr/>
            </a:pPr>
            <a:r>
              <a:rPr lang="el-GR" sz="1600" dirty="0">
                <a:solidFill>
                  <a:prstClr val="black"/>
                </a:solidFill>
              </a:rPr>
              <a:t>Το παρόν υλικό διατίθεται με τους όρους της άδειας χρήσης Creative </a:t>
            </a:r>
            <a:r>
              <a:rPr lang="el-GR" sz="1600" dirty="0" smtClean="0">
                <a:solidFill>
                  <a:prstClr val="black"/>
                </a:solidFill>
              </a:rPr>
              <a:t>Commons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Αναφορά</a:t>
            </a:r>
            <a:r>
              <a:rPr lang="el-GR" sz="1600" dirty="0">
                <a:solidFill>
                  <a:prstClr val="black"/>
                </a:solidFill>
              </a:rPr>
              <a:t>, Μη Εμπορική Χρήση Παρόμοια Διανομή 4.0 [1] ή μεταγενέστερη, </a:t>
            </a:r>
            <a:r>
              <a:rPr lang="el-GR" sz="1600" dirty="0" smtClean="0">
                <a:solidFill>
                  <a:prstClr val="black"/>
                </a:solidFill>
              </a:rPr>
              <a:t>Διεθνής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Έκδοση</a:t>
            </a:r>
            <a:r>
              <a:rPr lang="el-GR" sz="1600" dirty="0">
                <a:solidFill>
                  <a:prstClr val="black"/>
                </a:solidFill>
              </a:rPr>
              <a:t>.   Εξαιρούνται τα αυτοτελή έργα τρίτων π.χ. φωτογραφίες, διαγράμματα κ.λ.π</a:t>
            </a:r>
            <a:r>
              <a:rPr lang="el-GR" sz="1600" dirty="0" smtClean="0">
                <a:solidFill>
                  <a:prstClr val="black"/>
                </a:solidFill>
              </a:rPr>
              <a:t>.,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τα </a:t>
            </a:r>
            <a:r>
              <a:rPr lang="el-GR" sz="1600" dirty="0">
                <a:solidFill>
                  <a:prstClr val="black"/>
                </a:solidFill>
              </a:rPr>
              <a:t>οποία εμπεριέχονται σε αυτό και τα οποία αναφέρονται μαζί με τους όρους </a:t>
            </a:r>
            <a:r>
              <a:rPr lang="el-GR" sz="1600" dirty="0" smtClean="0">
                <a:solidFill>
                  <a:prstClr val="black"/>
                </a:solidFill>
              </a:rPr>
              <a:t>χρήσης</a:t>
            </a:r>
          </a:p>
          <a:p>
            <a:pPr algn="just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τους </a:t>
            </a:r>
            <a:r>
              <a:rPr lang="el-GR" sz="1600" dirty="0">
                <a:solidFill>
                  <a:prstClr val="black"/>
                </a:solidFill>
              </a:rPr>
              <a:t>στο «Σημείωμα Χρήσης Έργων Τρίτων».    </a:t>
            </a:r>
          </a:p>
          <a:p>
            <a:pPr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 [</a:t>
            </a:r>
            <a:r>
              <a:rPr lang="el-GR" sz="1600" dirty="0">
                <a:solidFill>
                  <a:prstClr val="black"/>
                </a:solidFill>
              </a:rPr>
              <a:t>1] http://creativecommons.org/licenses/by-nc-sa/4.0/ </a:t>
            </a: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>
              <a:buNone/>
              <a:defRPr/>
            </a:pPr>
            <a:r>
              <a:rPr lang="el-GR" sz="1600" dirty="0" smtClean="0">
                <a:solidFill>
                  <a:prstClr val="black"/>
                </a:solidFill>
              </a:rPr>
              <a:t>Ως </a:t>
            </a:r>
            <a:r>
              <a:rPr lang="el-GR" sz="1600" b="1" dirty="0">
                <a:solidFill>
                  <a:prstClr val="black"/>
                </a:solidFill>
              </a:rPr>
              <a:t>Μη Εμπορική</a:t>
            </a:r>
            <a:r>
              <a:rPr lang="el-GR" sz="1600" dirty="0">
                <a:solidFill>
                  <a:prstClr val="black"/>
                </a:solidFill>
              </a:rPr>
              <a:t> ορίζεται η χρήση: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prstClr val="black"/>
                </a:solidFill>
              </a:rPr>
              <a:t>που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αδειοδόχο</a:t>
            </a:r>
            <a:r>
              <a:rPr lang="en-GB" sz="1600" dirty="0">
                <a:solidFill>
                  <a:prstClr val="black"/>
                </a:solidFill>
              </a:rPr>
              <a:t> </a:t>
            </a:r>
            <a:r>
              <a:rPr lang="el-GR" sz="1600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sz="1600" dirty="0" smtClean="0">
                <a:solidFill>
                  <a:prstClr val="black"/>
                </a:solidFill>
              </a:rPr>
              <a:t>τόπο</a:t>
            </a:r>
            <a:endParaRPr lang="el-GR" sz="16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Ο δικαιούχος μπορεί να παρέχει στον αδειοδόχο ξεχωριστή άδεια να χρησιμοποιεί το έργο για εμπορική χρήση, εφόσον αυτό του ζητηθεί</a:t>
            </a:r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8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05787"/>
            <a:ext cx="123705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5105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715766"/>
            <a:ext cx="2304256" cy="8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87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708920"/>
            <a:ext cx="8324880" cy="288032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Τάση των σταγόνων του υγρού για σφαιρικό σχήμα</a:t>
            </a:r>
          </a:p>
          <a:p>
            <a:pPr marL="0" indent="0" eaLnBrk="1" hangingPunct="1">
              <a:buFontTx/>
              <a:buNone/>
            </a:pPr>
            <a:r>
              <a:rPr lang="el-GR" sz="1800" b="1" dirty="0" smtClean="0">
                <a:cs typeface="Times New Roman" pitchFamily="18" charset="0"/>
              </a:rPr>
              <a:t>Σφαίρα</a:t>
            </a:r>
            <a:r>
              <a:rPr lang="el-GR" sz="1800" dirty="0" smtClean="0">
                <a:cs typeface="Times New Roman" pitchFamily="18" charset="0"/>
              </a:rPr>
              <a:t>: γεωμετρικό σχήμα με την μικρότερη επιφάνεια ανά μονάδα όγκου (ελάχιστη πρόσθετη ενθαλπία επιφανείας) – μείωση της εκτιθέμενης επιφάνειας</a:t>
            </a:r>
          </a:p>
          <a:p>
            <a:pPr marL="0" indent="0" algn="just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Διαφορά δυνάμεων </a:t>
            </a:r>
            <a:r>
              <a:rPr lang="el-GR" sz="1800" b="1" dirty="0" smtClean="0">
                <a:cs typeface="Times New Roman" pitchFamily="18" charset="0"/>
              </a:rPr>
              <a:t>συνοχής</a:t>
            </a:r>
            <a:r>
              <a:rPr lang="el-GR" sz="1800" dirty="0" smtClean="0">
                <a:cs typeface="Times New Roman" pitchFamily="18" charset="0"/>
              </a:rPr>
              <a:t> και </a:t>
            </a:r>
            <a:r>
              <a:rPr lang="el-GR" sz="1800" b="1" dirty="0" smtClean="0">
                <a:cs typeface="Times New Roman" pitchFamily="18" charset="0"/>
              </a:rPr>
              <a:t>συνάφειας</a:t>
            </a:r>
            <a:endParaRPr lang="el-GR" sz="1800" dirty="0" smtClean="0"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r>
              <a:rPr lang="el-GR" sz="1800" b="1" dirty="0" smtClean="0">
                <a:cs typeface="Times New Roman" pitchFamily="18" charset="0"/>
              </a:rPr>
              <a:t>Επιφανειακή Τάση: </a:t>
            </a:r>
            <a:r>
              <a:rPr lang="el-GR" sz="1800" dirty="0" smtClean="0">
                <a:cs typeface="Times New Roman" pitchFamily="18" charset="0"/>
              </a:rPr>
              <a:t>κατεύθυνση προς τον κύριο όγκο της φάσης, αντίθετη προς την αύξηση της επιφάνειας. Μονάδες </a:t>
            </a:r>
            <a:r>
              <a:rPr lang="en-US" sz="1800" dirty="0" smtClean="0">
                <a:cs typeface="Times New Roman" pitchFamily="18" charset="0"/>
              </a:rPr>
              <a:t> dyne/cm</a:t>
            </a:r>
            <a:endParaRPr lang="el-GR" sz="18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l-GR" sz="1800" dirty="0" err="1" smtClean="0">
                <a:cs typeface="Times New Roman" pitchFamily="18" charset="0"/>
              </a:rPr>
              <a:t>Διεπιφανειακή</a:t>
            </a:r>
            <a:r>
              <a:rPr lang="el-GR" sz="1800" dirty="0" smtClean="0">
                <a:cs typeface="Times New Roman" pitchFamily="18" charset="0"/>
              </a:rPr>
              <a:t> Τάση: σε μη αναμίξιμες φάσεις, μικρότερες από τις επιφανειακές τάσεις</a:t>
            </a:r>
          </a:p>
          <a:p>
            <a:pPr marL="0" indent="0" eaLnBrk="1" hangingPunct="1">
              <a:buFontTx/>
              <a:buNone/>
            </a:pPr>
            <a:r>
              <a:rPr lang="el-GR" sz="1800" dirty="0" smtClean="0">
                <a:cs typeface="Times New Roman" pitchFamily="18" charset="0"/>
              </a:rPr>
              <a:t>Αμελητέα συνεισφορά δυνάμεων από τα μόρια του αέρα</a:t>
            </a:r>
            <a:r>
              <a:rPr lang="en-US" sz="1800" dirty="0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908720"/>
            <a:ext cx="7239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Μόρια στον κύριο όγκο της φάσης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Σ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= 0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Μόρια στην διαχωριστική επιφάνεια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Σ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 &gt; 0</a:t>
            </a:r>
            <a:endParaRPr kumimoji="0" lang="el-G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Συνισταμένη δύναμη προς τον κύριο όγκο του διαλύματος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99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4876800" cy="26670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l-GR" sz="2000" b="1" smtClean="0">
                <a:cs typeface="Times New Roman" pitchFamily="18" charset="0"/>
              </a:rPr>
              <a:t>Ορισμός Επιφανειακής τάσης:</a:t>
            </a:r>
          </a:p>
          <a:p>
            <a:pPr marL="0" indent="0"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Μεμβράνη σε πλαίσιο με κινητή πλευρά, εφαρμογή δύναμης για την έκταση του πλαισίου</a:t>
            </a:r>
          </a:p>
          <a:p>
            <a:pPr marL="0" indent="0" algn="just" eaLnBrk="1" hangingPunct="1">
              <a:buFontTx/>
              <a:buNone/>
            </a:pPr>
            <a:r>
              <a:rPr lang="el-GR" sz="2000" smtClean="0">
                <a:cs typeface="Times New Roman" pitchFamily="18" charset="0"/>
              </a:rPr>
              <a:t>Δύο διεπιφάνειες, μετατόπιση κατά </a:t>
            </a:r>
            <a:r>
              <a:rPr lang="en-US" sz="2000" smtClean="0">
                <a:cs typeface="Times New Roman" pitchFamily="18" charset="0"/>
              </a:rPr>
              <a:t>ds</a:t>
            </a:r>
            <a:r>
              <a:rPr lang="el-GR" sz="2000" smtClean="0">
                <a:cs typeface="Times New Roman" pitchFamily="18" charset="0"/>
              </a:rPr>
              <a:t> 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smtClean="0">
                <a:cs typeface="Times New Roman" pitchFamily="18" charset="0"/>
              </a:rPr>
              <a:t> αύξηση επιφάνειας κατά </a:t>
            </a:r>
            <a:r>
              <a:rPr lang="en-US" sz="2000" b="1" smtClean="0">
                <a:cs typeface="Times New Roman" pitchFamily="18" charset="0"/>
              </a:rPr>
              <a:t>dA</a:t>
            </a:r>
            <a:r>
              <a:rPr lang="el-GR" sz="2000" b="1" smtClean="0">
                <a:cs typeface="Times New Roman" pitchFamily="18" charset="0"/>
              </a:rPr>
              <a:t> = 2*</a:t>
            </a:r>
            <a:r>
              <a:rPr lang="en-US" sz="2000" b="1" smtClean="0">
                <a:cs typeface="Times New Roman" pitchFamily="18" charset="0"/>
              </a:rPr>
              <a:t>l</a:t>
            </a:r>
            <a:r>
              <a:rPr lang="el-GR" sz="2000" b="1" smtClean="0">
                <a:cs typeface="Times New Roman" pitchFamily="18" charset="0"/>
              </a:rPr>
              <a:t>*</a:t>
            </a:r>
            <a:r>
              <a:rPr lang="en-US" sz="2000" b="1" smtClean="0">
                <a:cs typeface="Times New Roman" pitchFamily="18" charset="0"/>
              </a:rPr>
              <a:t>ds</a:t>
            </a:r>
            <a:r>
              <a:rPr lang="el-GR" sz="2000" smtClean="0">
                <a:cs typeface="Times New Roman" pitchFamily="18" charset="0"/>
              </a:rPr>
              <a:t>  </a:t>
            </a:r>
            <a:r>
              <a:rPr lang="el-GR" sz="2000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l-GR" sz="2000" smtClean="0">
                <a:cs typeface="Times New Roman" pitchFamily="18" charset="0"/>
              </a:rPr>
              <a:t> έργο ίσο με </a:t>
            </a:r>
            <a:r>
              <a:rPr lang="en-US" sz="2000" b="1" smtClean="0">
                <a:cs typeface="Times New Roman" pitchFamily="18" charset="0"/>
              </a:rPr>
              <a:t>dW</a:t>
            </a:r>
            <a:r>
              <a:rPr lang="el-GR" sz="2000" b="1" smtClean="0">
                <a:cs typeface="Times New Roman" pitchFamily="18" charset="0"/>
              </a:rPr>
              <a:t> = </a:t>
            </a:r>
            <a:r>
              <a:rPr lang="en-US" sz="2000" b="1" smtClean="0">
                <a:cs typeface="Times New Roman" pitchFamily="18" charset="0"/>
              </a:rPr>
              <a:t>f</a:t>
            </a:r>
            <a:r>
              <a:rPr lang="el-GR" sz="2000" b="1" smtClean="0">
                <a:cs typeface="Times New Roman" pitchFamily="18" charset="0"/>
              </a:rPr>
              <a:t>*</a:t>
            </a:r>
            <a:r>
              <a:rPr lang="en-US" sz="2000" b="1" smtClean="0">
                <a:cs typeface="Times New Roman" pitchFamily="18" charset="0"/>
              </a:rPr>
              <a:t>ds</a:t>
            </a:r>
            <a:r>
              <a:rPr lang="el-GR" sz="2000" b="1" smtClean="0">
                <a:cs typeface="Times New Roman" pitchFamily="18" charset="0"/>
              </a:rPr>
              <a:t> = 2*γ*</a:t>
            </a:r>
            <a:r>
              <a:rPr lang="en-US" sz="2000" b="1" smtClean="0">
                <a:cs typeface="Times New Roman" pitchFamily="18" charset="0"/>
              </a:rPr>
              <a:t>l</a:t>
            </a:r>
            <a:r>
              <a:rPr lang="el-GR" sz="2000" b="1" smtClean="0">
                <a:cs typeface="Times New Roman" pitchFamily="18" charset="0"/>
              </a:rPr>
              <a:t>*</a:t>
            </a:r>
            <a:r>
              <a:rPr lang="en-US" sz="2000" b="1" smtClean="0">
                <a:cs typeface="Times New Roman" pitchFamily="18" charset="0"/>
              </a:rPr>
              <a:t>ds</a:t>
            </a:r>
            <a:endParaRPr lang="el-GR" sz="200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sz="20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376613" y="1928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39552" y="4509120"/>
            <a:ext cx="541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l-GR" sz="1800" dirty="0">
                <a:cs typeface="Times New Roman" pitchFamily="18" charset="0"/>
              </a:rPr>
              <a:t>Ισούται με το έργο που χρειάζεται για την αύξηση του εμβαδού της επιφανείας κατά μία μονάδα εμβαδού – πρόσθετη ενθαλπία της επιφανείας ανά μονάδα επιφανείας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4229100" y="313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2362200" y="3200400"/>
          <a:ext cx="10668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r:id="rId3" imgW="457002" imgH="393529" progId="Equation.3">
                  <p:embed/>
                </p:oleObj>
              </mc:Choice>
              <mc:Fallback>
                <p:oleObj r:id="rId3" imgW="45700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10668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700808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1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4664</Words>
  <Application>Microsoft Office PowerPoint</Application>
  <PresentationFormat>On-screen Show (4:3)</PresentationFormat>
  <Paragraphs>657</Paragraphs>
  <Slides>79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Default Design</vt:lpstr>
      <vt:lpstr>Microsoft Equation 3.0</vt:lpstr>
      <vt:lpstr>Equation</vt:lpstr>
      <vt:lpstr>Φυσικοφαρμακευτική</vt:lpstr>
      <vt:lpstr>Χρηματοδότηση</vt:lpstr>
      <vt:lpstr>ΠΕΡΙΕΧΟΜΕΝΑ</vt:lpstr>
      <vt:lpstr>ΣΚΟΠΟΣ</vt:lpstr>
      <vt:lpstr>PowerPoint Presentation</vt:lpstr>
      <vt:lpstr>PowerPoint Presentation</vt:lpstr>
      <vt:lpstr>Επιφανειακή Τάση</vt:lpstr>
      <vt:lpstr>PowerPoint Presentation</vt:lpstr>
      <vt:lpstr>PowerPoint Presentation</vt:lpstr>
      <vt:lpstr>Επιφανειακή Ελεύθερη Ενέργεια</vt:lpstr>
      <vt:lpstr>PowerPoint Presentation</vt:lpstr>
      <vt:lpstr>Εξίσωση Young – Laplace (1)</vt:lpstr>
      <vt:lpstr>Εξίσωση Young – Laplace (2)</vt:lpstr>
      <vt:lpstr>Μεταβολή της επιφανειακής τάσης με την θερμοκρασία (1)</vt:lpstr>
      <vt:lpstr>Μεταβολή της επιφανειακής τάσης με την θερμοκρασία (2)</vt:lpstr>
      <vt:lpstr>Μέθοδοι μέτρησης της επιφανειακής και της διεπιφανειακής τάσης (1)</vt:lpstr>
      <vt:lpstr>Μέθοδοι μέτρησης της επιφανειακής και της διεπιφανειακής τάσης (2)</vt:lpstr>
      <vt:lpstr>Μέθοδος της τριχοειδούς ανύψωσης</vt:lpstr>
      <vt:lpstr>PowerPoint Presentation</vt:lpstr>
      <vt:lpstr>Μέθοδος του δακτυλίου Du Nouy (1)</vt:lpstr>
      <vt:lpstr>Μέθοδος του δακτυλίου Du Nouy (2)</vt:lpstr>
      <vt:lpstr>Μέθοδος της πλάκας Wilhelmy (1)</vt:lpstr>
      <vt:lpstr>Μέθοδος της επικαθήμενης σταγόνας (1)</vt:lpstr>
      <vt:lpstr>Μέθοδος της επικαθήμενης σταγόνας (2)</vt:lpstr>
      <vt:lpstr>Μέθοδος της κρεμάμενης σταγόνας</vt:lpstr>
      <vt:lpstr>Διεπιφανειακή διασπορά (εφάπλωση) (1)</vt:lpstr>
      <vt:lpstr>Διεπιφανειακή διασπορά (εφάπλωση) (2)</vt:lpstr>
      <vt:lpstr>Διεπιφανειακή διασπορά (εφάπλωση) (3)</vt:lpstr>
      <vt:lpstr>Διεπιφανειακή διασπορά (εφάπλωση) (4)</vt:lpstr>
      <vt:lpstr>Διεπιφανειακή διασπορά (εφάπλωση) (5)</vt:lpstr>
      <vt:lpstr>Επιφανειοδραστικές ή τασιενεργές ενώσεις (1)</vt:lpstr>
      <vt:lpstr>Επιφανειοδραστικές ή τασιενεργές ενώσεις (2)</vt:lpstr>
      <vt:lpstr>Επιφανειοδραστικές ή τασιενεργές ενώσεις (3)</vt:lpstr>
      <vt:lpstr>Επιφανειοδραστικές ή τασιενεργές ενώσεις (4)</vt:lpstr>
      <vt:lpstr>Επιφανειοδραστικές ή τασιενεργές ενώσεις (5)</vt:lpstr>
      <vt:lpstr>Επιφανειοδραστικές ή τασιενεργές ενώσεις (6)</vt:lpstr>
      <vt:lpstr>Επιφανειοδραστικές ή τασιενεργές ενώσεις (7)</vt:lpstr>
      <vt:lpstr>Επιφανειοδραστικές ή τασιενεργές ενώσεις (8)</vt:lpstr>
      <vt:lpstr>Επιφανειοδραστικές ή τασιενεργές ενώσεις (9)</vt:lpstr>
      <vt:lpstr>Σχέση HLB και επιφανειακής τάσης</vt:lpstr>
      <vt:lpstr>Προσρόφηση σε υγρές επιφάνειες / διεπιφάνειες</vt:lpstr>
      <vt:lpstr>Μονοστρώματα</vt:lpstr>
      <vt:lpstr>Διαλυτά μονοστρώματα</vt:lpstr>
      <vt:lpstr>Αδιάλυτα μονοστρώματα (1)</vt:lpstr>
      <vt:lpstr>Αδιάλυτα μονοστρώματα (2)</vt:lpstr>
      <vt:lpstr>Αδιάλυτα μονοστρώματα (6)</vt:lpstr>
      <vt:lpstr>Αδιάλυτα μονοστρώματα (8)</vt:lpstr>
      <vt:lpstr>Αδιάλυτα μονοστρώματα (9)</vt:lpstr>
      <vt:lpstr>Προσρόφηση σε στερεές διεπιφάνειες (1)</vt:lpstr>
      <vt:lpstr>Προσρόφηση σε στερεές διεπιφάνειες (2)</vt:lpstr>
      <vt:lpstr>Προσρόφηση σε στερεές διεπιφάνειες (3)</vt:lpstr>
      <vt:lpstr>Προσρόφηση σε στερεές διεπιφάνειες (4)</vt:lpstr>
      <vt:lpstr>Προσρόφηση σε στερεές διεπιφάνειες (5)</vt:lpstr>
      <vt:lpstr>Προσρόφηση σε στερεές διεπιφάνειες (6)</vt:lpstr>
      <vt:lpstr>Προσρόφηση σε στερεές διεπιφάνειες (7)</vt:lpstr>
      <vt:lpstr>Προσρόφηση σε στερεές διεπιφάνειες (8)</vt:lpstr>
      <vt:lpstr>Προσρόφηση σε στερεές διεπιφάνειες (9)</vt:lpstr>
      <vt:lpstr>Προσρόφηση σε στερεές διεπιφάνειες (10)</vt:lpstr>
      <vt:lpstr>Προσρόφηση σε στερεές διεπιφάνειες (11)</vt:lpstr>
      <vt:lpstr>Προσρόφηση σε στερεές διεπιφάνειες (12)</vt:lpstr>
      <vt:lpstr>Προσρόφηση σε στερεές διεπιφάνειες (13)</vt:lpstr>
      <vt:lpstr>Προσρόφηση σε στερεές διεπιφάνειες (14)</vt:lpstr>
      <vt:lpstr>Διαβροχή (1)</vt:lpstr>
      <vt:lpstr>Διαβροχή (2)</vt:lpstr>
      <vt:lpstr>Διαβροχή (3)</vt:lpstr>
      <vt:lpstr>Διαβροχή (4)</vt:lpstr>
      <vt:lpstr>Διαβροχή (5)</vt:lpstr>
      <vt:lpstr>Διαβροχή (6)</vt:lpstr>
      <vt:lpstr>Διαβροχή (7)</vt:lpstr>
      <vt:lpstr>Διαβροχή (8)</vt:lpstr>
      <vt:lpstr>Διαβροχή (9)</vt:lpstr>
      <vt:lpstr>Διαβροχή (10)</vt:lpstr>
      <vt:lpstr>Διαβροχή (11)</vt:lpstr>
      <vt:lpstr>Φορτισμένες Διεπιφάνειες (1)</vt:lpstr>
      <vt:lpstr>Φορτισμένες Διεπιφάνειες (2)</vt:lpstr>
      <vt:lpstr>Φορτισμένες Διεπιφάνειες (3)</vt:lpstr>
      <vt:lpstr>Σημείωμα Αναφοράς</vt:lpstr>
      <vt:lpstr>Σημείωμα Αδειοδότησης</vt:lpstr>
      <vt:lpstr>Τέλος Ενότητας</vt:lpstr>
    </vt:vector>
  </TitlesOfParts>
  <Company>Home 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ΔΙΕΠΙΦΑΝΕΙΑΚΑ ΦΑΙΝΟΜΕΝΑ</dc:title>
  <dc:creator>Pavlos Marina</dc:creator>
  <cp:lastModifiedBy>admin</cp:lastModifiedBy>
  <cp:revision>157</cp:revision>
  <cp:lastPrinted>2012-04-04T18:44:12Z</cp:lastPrinted>
  <dcterms:created xsi:type="dcterms:W3CDTF">2007-04-29T11:51:20Z</dcterms:created>
  <dcterms:modified xsi:type="dcterms:W3CDTF">2015-04-08T05:20:52Z</dcterms:modified>
</cp:coreProperties>
</file>