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1" r:id="rId3"/>
    <p:sldId id="262" r:id="rId4"/>
    <p:sldId id="265" r:id="rId5"/>
    <p:sldId id="274" r:id="rId6"/>
    <p:sldId id="288" r:id="rId7"/>
    <p:sldId id="317" r:id="rId8"/>
    <p:sldId id="318" r:id="rId9"/>
    <p:sldId id="319" r:id="rId10"/>
    <p:sldId id="335" r:id="rId11"/>
    <p:sldId id="272" r:id="rId12"/>
    <p:sldId id="279" r:id="rId13"/>
    <p:sldId id="320" r:id="rId14"/>
    <p:sldId id="321" r:id="rId15"/>
    <p:sldId id="322" r:id="rId16"/>
    <p:sldId id="324" r:id="rId17"/>
    <p:sldId id="323" r:id="rId18"/>
    <p:sldId id="285" r:id="rId19"/>
    <p:sldId id="301" r:id="rId20"/>
    <p:sldId id="302" r:id="rId21"/>
    <p:sldId id="303" r:id="rId22"/>
    <p:sldId id="336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27" r:id="rId37"/>
    <p:sldId id="328" r:id="rId38"/>
    <p:sldId id="329" r:id="rId39"/>
    <p:sldId id="339" r:id="rId40"/>
    <p:sldId id="337" r:id="rId41"/>
    <p:sldId id="338" r:id="rId42"/>
    <p:sldId id="331" r:id="rId43"/>
    <p:sldId id="332" r:id="rId44"/>
    <p:sldId id="333" r:id="rId45"/>
    <p:sldId id="334" r:id="rId46"/>
    <p:sldId id="280" r:id="rId47"/>
    <p:sldId id="290" r:id="rId48"/>
    <p:sldId id="295" r:id="rId49"/>
    <p:sldId id="299" r:id="rId50"/>
    <p:sldId id="292" r:id="rId51"/>
    <p:sldId id="291" r:id="rId52"/>
    <p:sldId id="294" r:id="rId53"/>
    <p:sldId id="293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226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http://scienzaduepuntozero.pbworks.com/f/1195142358/diagramma%20stato.gif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1"/>
            <a:ext cx="8447856" cy="82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3200" b="1" u="sng" dirty="0" smtClean="0">
                <a:cs typeface="Times New Roman" charset="0"/>
              </a:rPr>
              <a:t>ΙΣΟΡΡΟΠΙΑ (</a:t>
            </a:r>
            <a:r>
              <a:rPr lang="en-US" sz="3200" b="1" u="sng" dirty="0" smtClean="0">
                <a:cs typeface="Times New Roman" charset="0"/>
              </a:rPr>
              <a:t>equilibrium</a:t>
            </a:r>
            <a:r>
              <a:rPr lang="el-GR" sz="3200" b="1" u="sng" dirty="0" smtClean="0">
                <a:cs typeface="Times New Roman" charset="0"/>
              </a:rPr>
              <a:t>)</a:t>
            </a:r>
            <a:r>
              <a:rPr lang="el-GR" sz="3200" b="1" dirty="0" smtClean="0">
                <a:cs typeface="Times New Roman" charset="0"/>
              </a:rPr>
              <a:t>:</a:t>
            </a:r>
            <a:endParaRPr kumimoji="0" lang="el-GR" sz="32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2708920"/>
            <a:ext cx="8229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/>
            <a:r>
              <a:rPr lang="el-GR" sz="3200" dirty="0"/>
              <a:t>ΤΑ ΦΥΣΙΚΑ ΣΥΣΤΗΜΑΤΑ ΤΕΙΝΟΥΝ ΠΡΟΣ ΚΑΤΑΣΤΑΣΕΙΣ ΕΛΑΧΙΣΤΗΣ ΕΝΕΡΓΕΙΑΣ</a:t>
            </a:r>
          </a:p>
          <a:p>
            <a:pPr marL="342900" indent="-342900"/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9792" y="1447056"/>
            <a:ext cx="3600400" cy="685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l-GR" b="1" dirty="0">
                <a:cs typeface="Times New Roman" charset="0"/>
              </a:rPr>
              <a:t>ΙΣΟΡΡΟΠΙΑ</a:t>
            </a:r>
            <a:endParaRPr lang="el-GR" b="1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19872" y="2241240"/>
            <a:ext cx="2286383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/>
            <a:r>
              <a:rPr lang="el-GR" sz="2800" b="1" dirty="0"/>
              <a:t>Σταθερή</a:t>
            </a:r>
          </a:p>
          <a:p>
            <a:pPr marL="342900" indent="-342900" algn="ctr"/>
            <a:endParaRPr lang="el-G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67544" y="2240040"/>
            <a:ext cx="2386608" cy="763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/>
            <a:r>
              <a:rPr lang="el-GR" sz="2800" b="1" dirty="0"/>
              <a:t>Ασταθής</a:t>
            </a:r>
          </a:p>
          <a:p>
            <a:pPr marL="342900" indent="-342900" algn="ctr"/>
            <a:endParaRPr lang="el-G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24128" y="2241240"/>
            <a:ext cx="2952328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/>
            <a:r>
              <a:rPr lang="el-GR" sz="2800" b="1" dirty="0" err="1"/>
              <a:t>Μετασταθής</a:t>
            </a:r>
            <a:endParaRPr lang="el-GR" sz="2800" b="1" dirty="0"/>
          </a:p>
          <a:p>
            <a:pPr marL="342900" indent="-342900" algn="ctr"/>
            <a:endParaRPr lang="el-G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629000" y="2895600"/>
            <a:ext cx="2239144" cy="29424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l-GR" sz="2400" dirty="0"/>
              <a:t>Κατάσταση ελάχιστης ενέργειας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83568" y="2895600"/>
            <a:ext cx="2746648" cy="3053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l-GR" sz="2400" dirty="0"/>
              <a:t>Κατάσταση υψηλής και ασταθούς ενέργειας. Το ορυκτό </a:t>
            </a:r>
            <a:r>
              <a:rPr lang="el-GR" sz="2400" dirty="0" err="1"/>
              <a:t>μετασχη</a:t>
            </a:r>
            <a:r>
              <a:rPr lang="el-GR" sz="2400" dirty="0"/>
              <a:t>-ματίζεται προς σταθερότερη μορφή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076588" y="2895600"/>
            <a:ext cx="2319416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l-GR" sz="2400" dirty="0"/>
              <a:t>Ενδιάμεση κατάσταση. Ύπαρξη φράγματος ενέργειας</a:t>
            </a:r>
          </a:p>
        </p:txBody>
      </p:sp>
    </p:spTree>
    <p:extLst>
      <p:ext uri="{BB962C8B-B14F-4D97-AF65-F5344CB8AC3E}">
        <p14:creationId xmlns=""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86050" y="214290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Ισορροπίες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 descr="Εικόνα 1: Σταθερή - Μετασταθής - Ασταθής κατάσταση"/>
          <p:cNvGrpSpPr/>
          <p:nvPr/>
        </p:nvGrpSpPr>
        <p:grpSpPr>
          <a:xfrm>
            <a:off x="785786" y="2880570"/>
            <a:ext cx="7303536" cy="1739802"/>
            <a:chOff x="785786" y="2880570"/>
            <a:chExt cx="7303536" cy="1739802"/>
          </a:xfrm>
        </p:grpSpPr>
        <p:pic>
          <p:nvPicPr>
            <p:cNvPr id="16" name="15 - Εικόνα" descr="200px-Metastable_equilibrium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2" y="3000372"/>
              <a:ext cx="2160000" cy="1620000"/>
            </a:xfrm>
            <a:prstGeom prst="rect">
              <a:avLst/>
            </a:prstGeom>
          </p:spPr>
        </p:pic>
        <p:pic>
          <p:nvPicPr>
            <p:cNvPr id="17" name="16 - Εικόνα" descr="200px-Stable_equilibrium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786" y="2880570"/>
              <a:ext cx="2160000" cy="1620000"/>
            </a:xfrm>
            <a:prstGeom prst="rect">
              <a:avLst/>
            </a:prstGeom>
          </p:spPr>
        </p:pic>
        <p:pic>
          <p:nvPicPr>
            <p:cNvPr id="18" name="17 - Εικόνα" descr="200px-Unstable_equilibrium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322" y="2996952"/>
              <a:ext cx="2160000" cy="1620000"/>
            </a:xfrm>
            <a:prstGeom prst="rect">
              <a:avLst/>
            </a:prstGeom>
          </p:spPr>
        </p:pic>
      </p:grpSp>
      <p:sp>
        <p:nvSpPr>
          <p:cNvPr id="19" name="18 - TextBox"/>
          <p:cNvSpPr txBox="1"/>
          <p:nvPr/>
        </p:nvSpPr>
        <p:spPr>
          <a:xfrm>
            <a:off x="6072198" y="1714488"/>
            <a:ext cx="217221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2800" b="1" dirty="0" smtClean="0"/>
              <a:t>Ασταθής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3500430" y="1714488"/>
            <a:ext cx="200026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2800" b="1" dirty="0" err="1" smtClean="0"/>
              <a:t>Μετασταθής</a:t>
            </a:r>
            <a:endParaRPr lang="el-GR" sz="2800" b="1" dirty="0" smtClean="0"/>
          </a:p>
        </p:txBody>
      </p:sp>
      <p:sp>
        <p:nvSpPr>
          <p:cNvPr id="21" name="20 - TextBox"/>
          <p:cNvSpPr txBox="1"/>
          <p:nvPr/>
        </p:nvSpPr>
        <p:spPr>
          <a:xfrm>
            <a:off x="785786" y="1728782"/>
            <a:ext cx="200026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sz="2800" b="1" dirty="0" smtClean="0"/>
              <a:t>Σταθερή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4000496" y="24288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24" name="23 - TextBox"/>
          <p:cNvSpPr txBox="1"/>
          <p:nvPr/>
        </p:nvSpPr>
        <p:spPr>
          <a:xfrm>
            <a:off x="3929058" y="2571744"/>
            <a:ext cx="2214578" cy="571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Φράγμα ενέργειας</a:t>
            </a:r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5400000">
            <a:off x="4001290" y="3286124"/>
            <a:ext cx="427834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u="sng" dirty="0" smtClean="0">
                <a:cs typeface="Times New Roman" charset="0"/>
              </a:rPr>
              <a:t>Βαθμοί ελευθερίας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(</a:t>
            </a:r>
            <a:r>
              <a:rPr lang="en-US" sz="3200" b="1" u="sng" noProof="0" dirty="0" smtClean="0">
                <a:cs typeface="Times New Roman" charset="0"/>
              </a:rPr>
              <a:t>degrees of freedom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 αριθμός των ανεξάρτητων μεταβλητών, που μπορούν αυθαίρετα να τροποποιηθούν και το σύστημα να μπορεί να περιγραφεί πλήρως.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Οι πιο συνηθισμένες: πίεση, θερμοκρασία και συγκέντρωση. Επίσης </a:t>
            </a:r>
            <a:r>
              <a:rPr lang="el-GR" sz="3200" dirty="0" err="1" smtClean="0"/>
              <a:t>pH</a:t>
            </a:r>
            <a:r>
              <a:rPr lang="el-GR" sz="3200" dirty="0" smtClean="0"/>
              <a:t>, </a:t>
            </a:r>
            <a:r>
              <a:rPr lang="el-GR" sz="3200" dirty="0" err="1" smtClean="0"/>
              <a:t>Eh</a:t>
            </a:r>
            <a:r>
              <a:rPr lang="el-GR" sz="3200" dirty="0" smtClean="0"/>
              <a:t>, </a:t>
            </a:r>
            <a:r>
              <a:rPr lang="el-GR" sz="3200" i="1" dirty="0" smtClean="0"/>
              <a:t>f</a:t>
            </a:r>
            <a:r>
              <a:rPr lang="el-GR" sz="3200" baseline="-25000" dirty="0" smtClean="0"/>
              <a:t>O2</a:t>
            </a:r>
            <a:endParaRPr lang="en-US" sz="3200" baseline="-250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u="sng" noProof="0" dirty="0" smtClean="0">
                <a:cs typeface="Times New Roman" charset="0"/>
              </a:rPr>
              <a:t>Εσωτερική ενέργεια (</a:t>
            </a:r>
            <a:r>
              <a:rPr lang="en-US" sz="3200" b="1" u="sng" noProof="0" dirty="0" smtClean="0">
                <a:cs typeface="Times New Roman" charset="0"/>
              </a:rPr>
              <a:t>internal energy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Το σύνολο της ενέργειας ενός συστήματος, Ε (J/</a:t>
            </a:r>
            <a:r>
              <a:rPr lang="el-GR" sz="3200" dirty="0" err="1" smtClean="0"/>
              <a:t>mol</a:t>
            </a:r>
            <a:r>
              <a:rPr lang="el-GR" sz="3200" dirty="0" smtClean="0"/>
              <a:t>).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Παραμένει σταθερή αν η σύσταση του συστήματος είναι σταθερή και δεν πραγματοποιείται ροή θερμότητας ή παραγωγή/κατανάλωση έργου (1</a:t>
            </a:r>
            <a:r>
              <a:rPr lang="el-GR" sz="3200" baseline="30000" dirty="0" smtClean="0"/>
              <a:t>ος </a:t>
            </a:r>
            <a:r>
              <a:rPr lang="el-GR" sz="3200" dirty="0" err="1" smtClean="0"/>
              <a:t>Θερμοδυναμικός</a:t>
            </a:r>
            <a:r>
              <a:rPr lang="el-GR" sz="3200" dirty="0" smtClean="0"/>
              <a:t> Νόμος).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1"/>
            <a:ext cx="8447856" cy="428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u="sng" noProof="0" dirty="0" smtClean="0">
                <a:cs typeface="Times New Roman" charset="0"/>
              </a:rPr>
              <a:t>Εντροπία (</a:t>
            </a:r>
            <a:r>
              <a:rPr lang="en-US" sz="3200" b="1" u="sng" noProof="0" dirty="0" smtClean="0">
                <a:cs typeface="Times New Roman" charset="0"/>
              </a:rPr>
              <a:t>en</a:t>
            </a:r>
            <a:r>
              <a:rPr lang="en-US" sz="3200" b="1" u="sng" dirty="0" err="1" smtClean="0">
                <a:cs typeface="Times New Roman" charset="0"/>
              </a:rPr>
              <a:t>tropy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Μέτρο της αταξίας ενός συστήματος, S (J/</a:t>
            </a:r>
            <a:r>
              <a:rPr lang="el-GR" sz="3200" dirty="0" err="1" smtClean="0"/>
              <a:t>mol.</a:t>
            </a:r>
            <a:r>
              <a:rPr lang="el-GR" sz="3200" dirty="0" smtClean="0"/>
              <a:t>K) (2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</a:t>
            </a:r>
            <a:r>
              <a:rPr lang="el-GR" sz="3200" dirty="0" err="1" smtClean="0"/>
              <a:t>Θερμοδυναμικός</a:t>
            </a:r>
            <a:r>
              <a:rPr lang="el-GR" sz="3200" dirty="0" smtClean="0"/>
              <a:t> Νόμος).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Ορυκτά με απλές ατομικές δομές έχουν μικρή εντροπία ενώ αυτά με πολύπλοκες ατομικές δομές έχουν μεγάλη εντροπία.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Κάθε ουσία έχει S=0 στους 0Κ.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Η εντροπία αυξάνει με τη θερμοκρασία.</a:t>
            </a: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b="1" u="sng" noProof="0" dirty="0" smtClean="0">
                <a:cs typeface="Times New Roman" charset="0"/>
              </a:rPr>
              <a:t>Εν</a:t>
            </a:r>
            <a:r>
              <a:rPr lang="el-GR" sz="3200" b="1" u="sng" dirty="0" err="1" smtClean="0">
                <a:cs typeface="Times New Roman" charset="0"/>
              </a:rPr>
              <a:t>θαλπία</a:t>
            </a:r>
            <a:r>
              <a:rPr lang="el-GR" sz="3200" b="1" u="sng" noProof="0" dirty="0" smtClean="0">
                <a:cs typeface="Times New Roman" charset="0"/>
              </a:rPr>
              <a:t> (</a:t>
            </a:r>
            <a:r>
              <a:rPr lang="en-US" sz="3200" b="1" u="sng" noProof="0" dirty="0" smtClean="0">
                <a:cs typeface="Times New Roman" charset="0"/>
              </a:rPr>
              <a:t>en</a:t>
            </a:r>
            <a:r>
              <a:rPr lang="en-US" sz="3200" b="1" u="sng" dirty="0" err="1" smtClean="0">
                <a:cs typeface="Times New Roman" charset="0"/>
              </a:rPr>
              <a:t>thalpy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Η θερμοδυναμική σταθερά που εκφράζει το σύνολο της εσωτερικής ενέργειας  Ε και της ενέργειας λόγω μεταβολής όγκου μιας ουσίας H=E+P.V (J/</a:t>
            </a:r>
            <a:r>
              <a:rPr lang="el-GR" sz="3200" dirty="0" err="1" smtClean="0"/>
              <a:t>mol</a:t>
            </a:r>
            <a:r>
              <a:rPr lang="el-GR" sz="3200" dirty="0" smtClean="0"/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Ορυκτά μεγάλου όγκου είναι πιο σταθερά σε περιβάλλον χαμηλής πίεσης και αντιστρόφως</a:t>
            </a: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3200" b="1" u="sng" dirty="0" smtClean="0">
                <a:cs typeface="Times New Roman" charset="0"/>
              </a:rPr>
              <a:t>Ελεύθερη ενέργεια </a:t>
            </a:r>
            <a:r>
              <a:rPr lang="el-GR" sz="3200" b="1" u="sng" dirty="0" err="1" smtClean="0">
                <a:cs typeface="Times New Roman" charset="0"/>
              </a:rPr>
              <a:t>Gibbs</a:t>
            </a:r>
            <a:r>
              <a:rPr lang="el-GR" sz="3200" b="1" u="sng" dirty="0" smtClean="0">
                <a:cs typeface="Times New Roman" charset="0"/>
              </a:rPr>
              <a:t> (</a:t>
            </a:r>
            <a:r>
              <a:rPr lang="el-GR" sz="3200" b="1" u="sng" dirty="0" err="1" smtClean="0">
                <a:cs typeface="Times New Roman" charset="0"/>
              </a:rPr>
              <a:t>Gibbs</a:t>
            </a:r>
            <a:r>
              <a:rPr lang="el-GR" sz="3200" b="1" u="sng" dirty="0" smtClean="0">
                <a:cs typeface="Times New Roman" charset="0"/>
              </a:rPr>
              <a:t> </a:t>
            </a:r>
            <a:r>
              <a:rPr lang="el-GR" sz="3200" b="1" u="sng" dirty="0" err="1" smtClean="0">
                <a:cs typeface="Times New Roman" charset="0"/>
              </a:rPr>
              <a:t>free</a:t>
            </a:r>
            <a:r>
              <a:rPr lang="el-GR" sz="3200" b="1" u="sng" dirty="0" smtClean="0">
                <a:cs typeface="Times New Roman" charset="0"/>
              </a:rPr>
              <a:t> </a:t>
            </a:r>
            <a:r>
              <a:rPr lang="el-GR" sz="3200" b="1" u="sng" dirty="0" err="1" smtClean="0">
                <a:cs typeface="Times New Roman" charset="0"/>
              </a:rPr>
              <a:t>energy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G = H-T.S = E+P.V-T.S (J/</a:t>
            </a:r>
            <a:r>
              <a:rPr lang="el-GR" sz="3200" dirty="0" err="1" smtClean="0"/>
              <a:t>mol</a:t>
            </a:r>
            <a:r>
              <a:rPr lang="el-GR" sz="3200" dirty="0" smtClean="0"/>
              <a:t>).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Ορυκτά μεγάλης εντροπίας S είναι σταθερότερα σε υψηλή θερμοκρασία, ενώ αυτά που έχουν μικρή εντροπία είναι πιο σταθερά σε χαμηλή θερμοκρασία.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428736"/>
            <a:ext cx="7772400" cy="4759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Όλα τα χημικά συστήματα στη φύση τείνουν προς της ελάχιστη ελεύθερη ενέργεια.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ορυκτό ή η </a:t>
            </a:r>
            <a:r>
              <a:rPr kumimoji="0" lang="el-G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παραγένεση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την ελάχιστη ελεύθερη ενέργεια είναι και τα </a:t>
            </a:r>
            <a:r>
              <a:rPr kumimoji="0" lang="el-G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θερμοδυναμικά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σταθερότερα (ισορροπία).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 μια φάση είναι ασταθής, τότε μετασχηματίζεται σε άλλη με μικρότερη ελεύθερη ενέργεια.</a:t>
            </a:r>
            <a:endParaRPr kumimoji="0" lang="el-G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ΕΛΕΥΘΕΡΗ ΕΝΕΡΓΕΙΑ </a:t>
            </a:r>
            <a:r>
              <a:rPr lang="it-IT" i="1" dirty="0" smtClean="0"/>
              <a:t>G</a:t>
            </a:r>
            <a:endParaRPr lang="el-GR" i="1" dirty="0"/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556792"/>
            <a:ext cx="8062664" cy="444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el-GR" sz="3200" dirty="0" smtClean="0"/>
              <a:t>Η αλλαγή μιας ιδιότητας, όπως για παράδειγμα της </a:t>
            </a:r>
            <a:r>
              <a:rPr lang="en-US" sz="3200" dirty="0" smtClean="0"/>
              <a:t>G,</a:t>
            </a:r>
            <a:r>
              <a:rPr lang="el-GR" sz="3200" dirty="0" smtClean="0"/>
              <a:t> σε κάποια αντίδραση του τύπου</a:t>
            </a:r>
          </a:p>
          <a:p>
            <a:pPr marL="358775" indent="-358775" algn="ctr">
              <a:spcAft>
                <a:spcPts val="600"/>
              </a:spcAft>
            </a:pPr>
            <a:r>
              <a:rPr lang="el-GR" sz="3200" b="1" dirty="0" smtClean="0"/>
              <a:t>Α + 2Β</a:t>
            </a:r>
            <a:r>
              <a:rPr lang="en-US" sz="3200" b="1" dirty="0" smtClean="0"/>
              <a:t> </a:t>
            </a:r>
            <a:r>
              <a:rPr lang="el-GR" sz="3200" b="1" dirty="0" smtClean="0"/>
              <a:t>          3Γ +4Δ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l-GR" sz="3200" dirty="0" smtClean="0"/>
              <a:t>Δίνεται από τη σχέση: </a:t>
            </a:r>
          </a:p>
          <a:p>
            <a:pPr marL="358775" indent="-358775">
              <a:spcAft>
                <a:spcPts val="600"/>
              </a:spcAft>
            </a:pPr>
            <a:r>
              <a:rPr lang="en-US" sz="3200" dirty="0" smtClean="0"/>
              <a:t>	</a:t>
            </a:r>
            <a:r>
              <a:rPr lang="el-GR" sz="2800" dirty="0" smtClean="0"/>
              <a:t>Δ</a:t>
            </a:r>
            <a:r>
              <a:rPr lang="en-US" sz="2800" dirty="0" smtClean="0"/>
              <a:t>G = </a:t>
            </a:r>
            <a:r>
              <a:rPr lang="el-GR" sz="2800" dirty="0" smtClean="0"/>
              <a:t>Σ</a:t>
            </a:r>
            <a:r>
              <a:rPr lang="en-US" sz="2800" dirty="0" smtClean="0"/>
              <a:t> </a:t>
            </a:r>
            <a:r>
              <a:rPr lang="el-GR" sz="2800" dirty="0" smtClean="0"/>
              <a:t>(ν.</a:t>
            </a:r>
            <a:r>
              <a:rPr lang="en-US" sz="2800" dirty="0" smtClean="0"/>
              <a:t>G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προϊόντων</a:t>
            </a:r>
            <a:r>
              <a:rPr lang="en-US" sz="2800" dirty="0" smtClean="0"/>
              <a:t> – </a:t>
            </a:r>
            <a:r>
              <a:rPr lang="el-GR" sz="2800" dirty="0" smtClean="0"/>
              <a:t>Σ (ν.</a:t>
            </a:r>
            <a:r>
              <a:rPr lang="en-US" sz="2800" dirty="0" smtClean="0"/>
              <a:t>G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αντιδρώντων</a:t>
            </a:r>
            <a:r>
              <a:rPr lang="el-GR" sz="2800" dirty="0" smtClean="0"/>
              <a:t> =&gt;</a:t>
            </a:r>
          </a:p>
          <a:p>
            <a:pPr marL="358775" indent="-358775" algn="ctr">
              <a:spcAft>
                <a:spcPts val="600"/>
              </a:spcAft>
            </a:pPr>
            <a:r>
              <a:rPr lang="el-GR" sz="3200" b="1" dirty="0" smtClean="0"/>
              <a:t>Δ</a:t>
            </a:r>
            <a:r>
              <a:rPr lang="en-US" sz="3200" b="1" dirty="0" smtClean="0"/>
              <a:t>G</a:t>
            </a:r>
            <a:r>
              <a:rPr lang="el-GR" sz="3200" b="1" dirty="0" smtClean="0"/>
              <a:t> = 3</a:t>
            </a:r>
            <a:r>
              <a:rPr lang="en-US" sz="3200" b="1" dirty="0" smtClean="0"/>
              <a:t>G</a:t>
            </a:r>
            <a:r>
              <a:rPr lang="el-GR" sz="3200" b="1" baseline="-25000" dirty="0" smtClean="0"/>
              <a:t>Γ</a:t>
            </a:r>
            <a:r>
              <a:rPr lang="el-GR" sz="3200" b="1" dirty="0" smtClean="0"/>
              <a:t> + </a:t>
            </a:r>
            <a:r>
              <a:rPr lang="en-US" sz="3200" b="1" dirty="0" smtClean="0"/>
              <a:t>4G</a:t>
            </a:r>
            <a:r>
              <a:rPr lang="el-GR" sz="3200" b="1" baseline="-25000" dirty="0" smtClean="0"/>
              <a:t>Δ</a:t>
            </a:r>
            <a:r>
              <a:rPr lang="el-GR" sz="3200" b="1" dirty="0" smtClean="0"/>
              <a:t> – </a:t>
            </a:r>
            <a:r>
              <a:rPr lang="en-US" sz="3200" b="1" dirty="0" smtClean="0"/>
              <a:t>G</a:t>
            </a:r>
            <a:r>
              <a:rPr lang="el-GR" sz="3200" b="1" baseline="-25000" dirty="0" smtClean="0"/>
              <a:t>Α</a:t>
            </a:r>
            <a:r>
              <a:rPr lang="en-US" sz="3200" b="1" dirty="0" smtClean="0"/>
              <a:t> – 2G</a:t>
            </a:r>
            <a:r>
              <a:rPr lang="el-GR" sz="3200" b="1" baseline="-25000" dirty="0" smtClean="0"/>
              <a:t>Β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l-GR" sz="3200" dirty="0" smtClean="0"/>
              <a:t>Ποια η σημασία αν Δ</a:t>
            </a:r>
            <a:r>
              <a:rPr lang="en-US" sz="3200" dirty="0" smtClean="0"/>
              <a:t>G&gt;0 </a:t>
            </a:r>
            <a:r>
              <a:rPr lang="el-GR" sz="3200" dirty="0" smtClean="0"/>
              <a:t>ή Δ</a:t>
            </a:r>
            <a:r>
              <a:rPr lang="en-US" sz="3200" dirty="0" smtClean="0"/>
              <a:t>G&lt;0</a:t>
            </a:r>
            <a:r>
              <a:rPr lang="el-GR" sz="3200" dirty="0" smtClean="0"/>
              <a:t>;</a:t>
            </a:r>
            <a:endParaRPr lang="el-GR" sz="3200" baseline="30000" dirty="0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Μεταβολή  της ελεύθερης </a:t>
            </a:r>
            <a: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</a:b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ενέργειας  </a:t>
            </a:r>
            <a:r>
              <a:rPr lang="el-GR" sz="4400" i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G</a:t>
            </a:r>
            <a:endParaRPr kumimoji="0" lang="el-GR" sz="4400" i="1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7 - Ομάδα"/>
          <p:cNvGrpSpPr/>
          <p:nvPr/>
        </p:nvGrpSpPr>
        <p:grpSpPr>
          <a:xfrm>
            <a:off x="4067944" y="3283396"/>
            <a:ext cx="864096" cy="145604"/>
            <a:chOff x="4283968" y="3427412"/>
            <a:chExt cx="864096" cy="145604"/>
          </a:xfrm>
        </p:grpSpPr>
        <p:cxnSp>
          <p:nvCxnSpPr>
            <p:cNvPr id="11" name="4 - Ευθύγραμμο βέλος σύνδεσης"/>
            <p:cNvCxnSpPr/>
            <p:nvPr/>
          </p:nvCxnSpPr>
          <p:spPr bwMode="auto">
            <a:xfrm flipH="1">
              <a:off x="4283968" y="3571428"/>
              <a:ext cx="864096" cy="1588"/>
            </a:xfrm>
            <a:prstGeom prst="straightConnector1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6 - Ευθύγραμμο βέλος σύνδεσης"/>
            <p:cNvCxnSpPr/>
            <p:nvPr/>
          </p:nvCxnSpPr>
          <p:spPr bwMode="auto">
            <a:xfrm>
              <a:off x="4283968" y="3427412"/>
              <a:ext cx="864096" cy="1588"/>
            </a:xfrm>
            <a:prstGeom prst="straightConnector1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ΒΑΣΙΚΕΣ ΑΡΧΕΣ ΘΕΡΜΟΔΥΝΑΜΙΚΗΣ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772816"/>
            <a:ext cx="7772400" cy="441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el-GR" sz="3600" dirty="0" smtClean="0"/>
              <a:t>Γενικά σε διάφορες θερμοκρασίες και πιέσεις ισχύει:</a:t>
            </a:r>
          </a:p>
          <a:p>
            <a:pPr algn="ctr">
              <a:buNone/>
            </a:pPr>
            <a:r>
              <a:rPr lang="en-US" sz="3600" b="1" dirty="0" err="1" smtClean="0"/>
              <a:t>dG</a:t>
            </a:r>
            <a:r>
              <a:rPr lang="en-US" sz="3600" b="1" dirty="0" smtClean="0"/>
              <a:t> = </a:t>
            </a:r>
            <a:r>
              <a:rPr lang="en-US" sz="3600" b="1" dirty="0" err="1" smtClean="0"/>
              <a:t>V.dP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S.dT</a:t>
            </a:r>
            <a:endParaRPr lang="el-GR" sz="3600" b="1" dirty="0" smtClean="0"/>
          </a:p>
          <a:p>
            <a:pPr marL="358775" indent="-358775">
              <a:spcBef>
                <a:spcPts val="1200"/>
              </a:spcBef>
              <a:buNone/>
            </a:pPr>
            <a:r>
              <a:rPr lang="en-US" sz="3600" dirty="0" smtClean="0"/>
              <a:t>	V</a:t>
            </a:r>
            <a:r>
              <a:rPr lang="el-GR" sz="3600" dirty="0" smtClean="0"/>
              <a:t>=όγκος</a:t>
            </a:r>
          </a:p>
          <a:p>
            <a:pPr marL="358775" indent="-358775">
              <a:buNone/>
            </a:pPr>
            <a:r>
              <a:rPr lang="en-US" sz="3600" dirty="0" smtClean="0"/>
              <a:t>	S</a:t>
            </a:r>
            <a:r>
              <a:rPr lang="el-GR" sz="3600" dirty="0" smtClean="0"/>
              <a:t>=εντροπία</a:t>
            </a:r>
          </a:p>
          <a:p>
            <a:pPr marL="358775" indent="-358775">
              <a:buNone/>
            </a:pPr>
            <a:r>
              <a:rPr lang="en-US" sz="3600" dirty="0" smtClean="0"/>
              <a:t>	T</a:t>
            </a:r>
            <a:r>
              <a:rPr lang="el-GR" sz="3600" dirty="0" smtClean="0"/>
              <a:t>=απόλυτη θερμοκρασία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Μεταβολή  της ελεύθερης </a:t>
            </a:r>
            <a: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</a:b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ενέργειας  </a:t>
            </a:r>
            <a:r>
              <a:rPr lang="el-GR" sz="4400" i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G</a:t>
            </a:r>
            <a:endParaRPr kumimoji="0" lang="el-GR" sz="4400" i="1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916832"/>
            <a:ext cx="777240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3600" b="1" dirty="0" err="1" smtClean="0"/>
              <a:t>dG</a:t>
            </a:r>
            <a:r>
              <a:rPr lang="en-US" sz="3600" b="1" dirty="0" smtClean="0"/>
              <a:t> = </a:t>
            </a:r>
            <a:r>
              <a:rPr lang="en-US" sz="3600" b="1" dirty="0" err="1" smtClean="0"/>
              <a:t>V.dP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S.dT</a:t>
            </a:r>
            <a:endParaRPr lang="el-GR" sz="3600" b="1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el-GR" sz="3600" dirty="0" smtClean="0"/>
              <a:t>Έπειτα από ολοκλήρωση έχουμε:</a:t>
            </a:r>
          </a:p>
          <a:p>
            <a:pPr marL="358775" indent="-358775"/>
            <a:endParaRPr lang="en-US" sz="3600" dirty="0" smtClean="0"/>
          </a:p>
          <a:p>
            <a:pPr marL="358775" indent="-358775"/>
            <a:endParaRPr lang="el-GR" sz="3600" dirty="0" smtClean="0"/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Μεταβολή  της ελεύθερης </a:t>
            </a:r>
            <a: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</a:b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ενέργειας  </a:t>
            </a:r>
            <a:r>
              <a:rPr lang="el-GR" sz="4400" i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G</a:t>
            </a:r>
            <a:endParaRPr kumimoji="0" lang="el-GR" sz="4400" i="1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717032"/>
            <a:ext cx="4246472" cy="792088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797152"/>
            <a:ext cx="4506555" cy="930932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628800"/>
            <a:ext cx="77724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indent="-358775"/>
            <a:endParaRPr lang="el-GR" sz="3600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el-GR" sz="3600" dirty="0" smtClean="0"/>
              <a:t>Για σταθερά </a:t>
            </a:r>
            <a:r>
              <a:rPr lang="en-US" sz="3600" dirty="0" smtClean="0"/>
              <a:t>V </a:t>
            </a:r>
            <a:r>
              <a:rPr lang="el-GR" sz="3600" dirty="0" smtClean="0"/>
              <a:t>και</a:t>
            </a:r>
            <a:r>
              <a:rPr lang="en-US" sz="3600" dirty="0" smtClean="0"/>
              <a:t> S</a:t>
            </a:r>
            <a:r>
              <a:rPr lang="el-GR" sz="3600" dirty="0" smtClean="0"/>
              <a:t> έχουμε τελικά:</a:t>
            </a:r>
          </a:p>
          <a:p>
            <a:pPr marL="358775" indent="-358775" algn="ctr">
              <a:spcAft>
                <a:spcPts val="600"/>
              </a:spcAft>
            </a:pPr>
            <a:r>
              <a:rPr lang="en-US" sz="3600" dirty="0" smtClean="0"/>
              <a:t>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-G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= V.</a:t>
            </a:r>
            <a:r>
              <a:rPr lang="el-GR" sz="3600" dirty="0" smtClean="0"/>
              <a:t>(</a:t>
            </a:r>
            <a:r>
              <a:rPr lang="en-US" sz="3600" dirty="0" smtClean="0"/>
              <a:t>P</a:t>
            </a:r>
            <a:r>
              <a:rPr lang="el-GR" sz="3600" baseline="-25000" dirty="0" smtClean="0"/>
              <a:t>2</a:t>
            </a:r>
            <a:r>
              <a:rPr lang="el-GR" sz="3600" dirty="0" smtClean="0"/>
              <a:t>-Ρ</a:t>
            </a:r>
            <a:r>
              <a:rPr lang="el-GR" sz="3600" baseline="-25000" dirty="0" smtClean="0"/>
              <a:t>1</a:t>
            </a:r>
            <a:r>
              <a:rPr lang="el-GR" sz="3600" dirty="0" smtClean="0"/>
              <a:t>)</a:t>
            </a:r>
            <a:r>
              <a:rPr lang="en-US" sz="3600" dirty="0" smtClean="0"/>
              <a:t> – S.</a:t>
            </a:r>
            <a:r>
              <a:rPr lang="el-GR" sz="3600" dirty="0" smtClean="0"/>
              <a:t>(</a:t>
            </a:r>
            <a:r>
              <a:rPr lang="en-US" sz="3600" dirty="0" smtClean="0"/>
              <a:t>T</a:t>
            </a:r>
            <a:r>
              <a:rPr lang="el-GR" sz="3600" baseline="-25000" dirty="0" smtClean="0"/>
              <a:t>2</a:t>
            </a:r>
            <a:r>
              <a:rPr lang="el-GR" sz="3600" dirty="0" smtClean="0"/>
              <a:t>-Τ</a:t>
            </a:r>
            <a:r>
              <a:rPr lang="el-GR" sz="3600" baseline="-25000" dirty="0" smtClean="0"/>
              <a:t>1</a:t>
            </a:r>
            <a:r>
              <a:rPr lang="el-GR" sz="3600" dirty="0" smtClean="0"/>
              <a:t>), ή γενικά</a:t>
            </a:r>
          </a:p>
          <a:p>
            <a:pPr marL="358775" indent="-358775" algn="ctr">
              <a:spcAft>
                <a:spcPts val="1200"/>
              </a:spcAft>
            </a:pPr>
            <a:r>
              <a:rPr lang="el-GR" sz="3600" b="1" dirty="0" smtClean="0"/>
              <a:t>Δ</a:t>
            </a:r>
            <a:r>
              <a:rPr lang="en-US" sz="3600" b="1" dirty="0" smtClean="0"/>
              <a:t>G</a:t>
            </a:r>
            <a:r>
              <a:rPr lang="el-GR" sz="3600" b="1" dirty="0" smtClean="0"/>
              <a:t> =</a:t>
            </a:r>
            <a:r>
              <a:rPr lang="en-US" sz="3600" b="1" dirty="0" smtClean="0"/>
              <a:t> V</a:t>
            </a:r>
            <a:r>
              <a:rPr lang="el-GR" sz="3600" b="1" dirty="0" smtClean="0"/>
              <a:t>.Δ</a:t>
            </a:r>
            <a:r>
              <a:rPr lang="en-US" sz="3600" b="1" dirty="0" smtClean="0"/>
              <a:t>P</a:t>
            </a:r>
            <a:r>
              <a:rPr lang="el-GR" sz="3600" b="1" dirty="0" smtClean="0"/>
              <a:t> – </a:t>
            </a:r>
            <a:r>
              <a:rPr lang="en-US" sz="3600" b="1" dirty="0" smtClean="0"/>
              <a:t>S</a:t>
            </a:r>
            <a:r>
              <a:rPr lang="el-GR" sz="3600" b="1" dirty="0" smtClean="0"/>
              <a:t>.ΔΤ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l-GR" sz="3600" dirty="0" smtClean="0"/>
              <a:t>Ποια η σημασία της γνώσης της </a:t>
            </a:r>
            <a:r>
              <a:rPr lang="en-US" sz="3600" dirty="0" smtClean="0"/>
              <a:t>G</a:t>
            </a:r>
            <a:r>
              <a:rPr lang="el-GR" sz="3600" dirty="0" smtClean="0"/>
              <a:t>;</a:t>
            </a:r>
            <a:endParaRPr lang="el-GR" sz="3600" baseline="30000" dirty="0"/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Μεταβολή  της ελεύθερης </a:t>
            </a:r>
            <a: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</a:b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ενέργειας  </a:t>
            </a:r>
            <a:r>
              <a:rPr lang="el-GR" sz="4400" i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G</a:t>
            </a:r>
            <a:endParaRPr kumimoji="0" lang="el-GR" sz="4400" i="1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0" y="1484784"/>
            <a:ext cx="42672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είναι η πιο ασταθής φάση; ο </a:t>
            </a: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βουστίτης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FeO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ο μαγνητίτης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(Fe</a:t>
            </a:r>
            <a:r>
              <a:rPr kumimoji="0" lang="en-GB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ή ο αιματίτης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(Fe</a:t>
            </a:r>
            <a:r>
              <a:rPr kumimoji="0" lang="en-GB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Γιατί;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Κάτω από συνθήκες επιφανειακές, ποια φάση αναμένεται να σχηματιστεί;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κατάσταση ισορροπίας αντιπροσωπεύει ο μαγνητίτης;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 descr="Εικόνα 2: Διάγραμμα φάσεων Βουστίτης-Μαγνητίτης-Αιματίτης"/>
          <p:cNvGrpSpPr/>
          <p:nvPr/>
        </p:nvGrpSpPr>
        <p:grpSpPr>
          <a:xfrm>
            <a:off x="201613" y="1905000"/>
            <a:ext cx="4294187" cy="4038600"/>
            <a:chOff x="201613" y="1905000"/>
            <a:chExt cx="4294187" cy="4038600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81000" y="1905000"/>
              <a:ext cx="4114800" cy="4038600"/>
            </a:xfrm>
            <a:prstGeom prst="rect">
              <a:avLst/>
            </a:prstGeom>
            <a:solidFill>
              <a:srgbClr val="0080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762000" y="2362200"/>
              <a:ext cx="3429000" cy="2971800"/>
            </a:xfrm>
            <a:prstGeom prst="rect">
              <a:avLst/>
            </a:prstGeom>
            <a:noFill/>
            <a:ln w="508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01613" y="2298700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475656" y="5410200"/>
              <a:ext cx="1944216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Σύσταση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487488" y="3134295"/>
              <a:ext cx="1860376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βουστίτης</a:t>
              </a: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632200" y="3146425"/>
              <a:ext cx="674687" cy="3365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Ο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2(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33400" y="5410200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Fe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886200" y="5410200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O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733425" y="3335338"/>
              <a:ext cx="1906587" cy="838200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654300" y="4176713"/>
              <a:ext cx="438150" cy="119063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3090863" y="3511550"/>
              <a:ext cx="1063625" cy="781050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209800" y="3581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590800" y="4114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2990850" y="42148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727075" y="2987675"/>
              <a:ext cx="674687" cy="3365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Fe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(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s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)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971600" y="4267200"/>
              <a:ext cx="1695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μαγνητίτης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2483768" y="4572000"/>
              <a:ext cx="1707232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αιματίτης</a:t>
              </a: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2374900" y="4216400"/>
              <a:ext cx="295275" cy="17462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 flipV="1">
              <a:off x="3109913" y="4376738"/>
              <a:ext cx="166687" cy="293688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Παραδείγματα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16016" y="1664710"/>
            <a:ext cx="424847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υγρό ή το στερεό έχει μεγαλύτερο όγκο;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από αυτές τις φάσεις είναι σταθερότερη σε υψηλή πίεση;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υγρό ή το στερεό έχει μεγαλύτερη εντροπία;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από αυτές τις φάσεις είναι σταθερότερη σε υψηλή θερμοκρασία;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Παραδείγματα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3" name="Group 122" descr="Εικόνα 3: Διάγραμμα P-T Στερεού - Υγρού"/>
          <p:cNvGrpSpPr/>
          <p:nvPr/>
        </p:nvGrpSpPr>
        <p:grpSpPr>
          <a:xfrm>
            <a:off x="201613" y="1905000"/>
            <a:ext cx="4294187" cy="4038600"/>
            <a:chOff x="201613" y="1905000"/>
            <a:chExt cx="4294187" cy="4038600"/>
          </a:xfrm>
        </p:grpSpPr>
        <p:sp>
          <p:nvSpPr>
            <p:cNvPr id="113" name="Rectangle 5"/>
            <p:cNvSpPr>
              <a:spLocks noChangeArrowheads="1"/>
            </p:cNvSpPr>
            <p:nvPr/>
          </p:nvSpPr>
          <p:spPr bwMode="auto">
            <a:xfrm>
              <a:off x="381000" y="1905000"/>
              <a:ext cx="4114800" cy="4038600"/>
            </a:xfrm>
            <a:prstGeom prst="rect">
              <a:avLst/>
            </a:prstGeom>
            <a:solidFill>
              <a:srgbClr val="0080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762000" y="2362200"/>
              <a:ext cx="3429000" cy="2971800"/>
            </a:xfrm>
            <a:prstGeom prst="rect">
              <a:avLst/>
            </a:prstGeom>
            <a:noFill/>
            <a:ln w="508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Line 7"/>
            <p:cNvSpPr>
              <a:spLocks noChangeShapeType="1"/>
            </p:cNvSpPr>
            <p:nvPr/>
          </p:nvSpPr>
          <p:spPr bwMode="auto">
            <a:xfrm flipV="1">
              <a:off x="990600" y="2819400"/>
              <a:ext cx="2895600" cy="205740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201613" y="2298700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Ρ</a:t>
              </a:r>
            </a:p>
          </p:txBody>
        </p:sp>
        <p:sp>
          <p:nvSpPr>
            <p:cNvPr id="117" name="Text Box 9"/>
            <p:cNvSpPr txBox="1">
              <a:spLocks noChangeArrowheads="1"/>
            </p:cNvSpPr>
            <p:nvPr/>
          </p:nvSpPr>
          <p:spPr bwMode="auto">
            <a:xfrm>
              <a:off x="3643313" y="5434013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Τ</a:t>
              </a:r>
            </a:p>
          </p:txBody>
        </p:sp>
        <p:sp>
          <p:nvSpPr>
            <p:cNvPr id="118" name="Text Box 10"/>
            <p:cNvSpPr txBox="1">
              <a:spLocks noChangeArrowheads="1"/>
            </p:cNvSpPr>
            <p:nvPr/>
          </p:nvSpPr>
          <p:spPr bwMode="auto">
            <a:xfrm>
              <a:off x="1187624" y="2584450"/>
              <a:ext cx="1728191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Monotype Corsiva" pitchFamily="66" charset="0"/>
                </a:rPr>
                <a:t>Στερεό</a:t>
              </a:r>
            </a:p>
          </p:txBody>
        </p:sp>
        <p:sp>
          <p:nvSpPr>
            <p:cNvPr id="119" name="Text Box 11"/>
            <p:cNvSpPr txBox="1">
              <a:spLocks noChangeArrowheads="1"/>
            </p:cNvSpPr>
            <p:nvPr/>
          </p:nvSpPr>
          <p:spPr bwMode="auto">
            <a:xfrm>
              <a:off x="2598738" y="4724400"/>
              <a:ext cx="1295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Monotype Corsiva" pitchFamily="66" charset="0"/>
                </a:rPr>
                <a:t>Υγρό</a:t>
              </a:r>
            </a:p>
          </p:txBody>
        </p:sp>
        <p:sp>
          <p:nvSpPr>
            <p:cNvPr id="120" name="Line 12"/>
            <p:cNvSpPr>
              <a:spLocks noChangeShapeType="1"/>
            </p:cNvSpPr>
            <p:nvPr/>
          </p:nvSpPr>
          <p:spPr bwMode="auto">
            <a:xfrm>
              <a:off x="1223963" y="4186238"/>
              <a:ext cx="16748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914400" y="3824288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Α</a:t>
              </a:r>
            </a:p>
          </p:txBody>
        </p:sp>
        <p:sp>
          <p:nvSpPr>
            <p:cNvPr id="122" name="Text Box 14"/>
            <p:cNvSpPr txBox="1">
              <a:spLocks noChangeArrowheads="1"/>
            </p:cNvSpPr>
            <p:nvPr/>
          </p:nvSpPr>
          <p:spPr bwMode="auto">
            <a:xfrm>
              <a:off x="2667000" y="3824288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0" y="2507364"/>
            <a:ext cx="4499992" cy="264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φάση έχει μικρότερη </a:t>
            </a:r>
            <a:b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 σημείο Α;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Ποια φάση έχει μικρότερη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 σημείο 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 descr="Εικόνα 4: Διάγραμμα P-T Στερεού - Υγρού"/>
          <p:cNvGrpSpPr/>
          <p:nvPr/>
        </p:nvGrpSpPr>
        <p:grpSpPr>
          <a:xfrm>
            <a:off x="201613" y="1905000"/>
            <a:ext cx="4294187" cy="4038600"/>
            <a:chOff x="201613" y="1905000"/>
            <a:chExt cx="4294187" cy="4038600"/>
          </a:xfrm>
        </p:grpSpPr>
        <p:sp>
          <p:nvSpPr>
            <p:cNvPr id="9" name="Rectangle 5" descr="Εικόνα 3: Διάγραμμα P-T Στερεού - Υγρού"/>
            <p:cNvSpPr>
              <a:spLocks noChangeArrowheads="1"/>
            </p:cNvSpPr>
            <p:nvPr/>
          </p:nvSpPr>
          <p:spPr bwMode="auto">
            <a:xfrm>
              <a:off x="381000" y="1905000"/>
              <a:ext cx="4114800" cy="4038600"/>
            </a:xfrm>
            <a:prstGeom prst="rect">
              <a:avLst/>
            </a:prstGeom>
            <a:solidFill>
              <a:srgbClr val="0080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62000" y="2362200"/>
              <a:ext cx="3429000" cy="2971800"/>
            </a:xfrm>
            <a:prstGeom prst="rect">
              <a:avLst/>
            </a:prstGeom>
            <a:noFill/>
            <a:ln w="508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990600" y="2819400"/>
              <a:ext cx="2895600" cy="205740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1613" y="2298700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Ρ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43313" y="5434013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Τ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187624" y="2584450"/>
              <a:ext cx="1944215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Monotype Corsiva" pitchFamily="66" charset="0"/>
                </a:rPr>
                <a:t>Στερεό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98738" y="4724400"/>
              <a:ext cx="1295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Monotype Corsiva" pitchFamily="66" charset="0"/>
                </a:rPr>
                <a:t>Υγρό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23963" y="4186238"/>
              <a:ext cx="16748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14400" y="3824288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Α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667000" y="3824288"/>
              <a:ext cx="533400" cy="3667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Β</a:t>
              </a:r>
            </a:p>
          </p:txBody>
        </p:sp>
      </p:grpSp>
      <p:sp>
        <p:nvSpPr>
          <p:cNvPr id="21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Παραδείγματα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72066" y="1556792"/>
            <a:ext cx="362169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/>
              <a:t>dG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V.dP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S.dT</a:t>
            </a:r>
            <a:r>
              <a:rPr lang="en-U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με σταθερό </a:t>
            </a:r>
            <a:r>
              <a:rPr lang="en-US" sz="2800" dirty="0" smtClean="0"/>
              <a:t>V:</a:t>
            </a:r>
          </a:p>
          <a:p>
            <a:pPr>
              <a:buNone/>
            </a:pPr>
            <a:r>
              <a:rPr lang="el-GR" sz="2800" dirty="0" smtClean="0"/>
              <a:t>		</a:t>
            </a:r>
            <a:r>
              <a:rPr lang="en-US" sz="2800" b="1" dirty="0" err="1" smtClean="0"/>
              <a:t>dG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dT</a:t>
            </a:r>
            <a:r>
              <a:rPr lang="en-US" sz="2800" b="1" dirty="0" smtClean="0"/>
              <a:t> = -S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Όμως </a:t>
            </a:r>
            <a:r>
              <a:rPr lang="en-US" sz="2800" dirty="0" smtClean="0"/>
              <a:t>S</a:t>
            </a:r>
            <a:r>
              <a:rPr lang="el-GR" sz="2800" dirty="0" smtClean="0"/>
              <a:t>&gt;0, άρα με αύξηση της Τ μειώνεται η </a:t>
            </a:r>
            <a:r>
              <a:rPr lang="en-US" sz="2800" dirty="0" smtClean="0"/>
              <a:t>G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Η καμπύλη της </a:t>
            </a:r>
            <a:r>
              <a:rPr lang="en-GB" sz="2800" dirty="0" smtClean="0"/>
              <a:t>G</a:t>
            </a:r>
            <a:r>
              <a:rPr lang="el-GR" sz="2800" dirty="0" smtClean="0"/>
              <a:t> για το υγρό θα έχει μεγαλύτερη ή μικρότερη κλίση;</a:t>
            </a:r>
            <a:endParaRPr lang="el-GR" sz="2800" dirty="0"/>
          </a:p>
        </p:txBody>
      </p:sp>
      <p:grpSp>
        <p:nvGrpSpPr>
          <p:cNvPr id="34" name="Group 33" descr="Εικόνα 5: Διάγραμμα G-T Στερεού - Υγρού"/>
          <p:cNvGrpSpPr/>
          <p:nvPr/>
        </p:nvGrpSpPr>
        <p:grpSpPr>
          <a:xfrm>
            <a:off x="304800" y="1905000"/>
            <a:ext cx="4191000" cy="4267200"/>
            <a:chOff x="304800" y="1905000"/>
            <a:chExt cx="4191000" cy="4267200"/>
          </a:xfrm>
        </p:grpSpPr>
        <p:grpSp>
          <p:nvGrpSpPr>
            <p:cNvPr id="24" name="14 - Ομάδα"/>
            <p:cNvGrpSpPr/>
            <p:nvPr/>
          </p:nvGrpSpPr>
          <p:grpSpPr>
            <a:xfrm>
              <a:off x="304800" y="1905000"/>
              <a:ext cx="4191000" cy="4267200"/>
              <a:chOff x="304800" y="1905000"/>
              <a:chExt cx="4191000" cy="4267200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381000" y="1905000"/>
                <a:ext cx="4114800" cy="4038600"/>
              </a:xfrm>
              <a:prstGeom prst="rect">
                <a:avLst/>
              </a:prstGeom>
              <a:solidFill>
                <a:srgbClr val="008000"/>
              </a:solidFill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900113" y="2362200"/>
                <a:ext cx="3429000" cy="2971800"/>
              </a:xfrm>
              <a:prstGeom prst="rect">
                <a:avLst/>
              </a:prstGeom>
              <a:noFill/>
              <a:ln w="50800" cap="sq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-104775" y="3036888"/>
                <a:ext cx="1404938" cy="4619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G</a:t>
                </a:r>
                <a:r>
                  <a:rPr kumimoji="0" lang="el-GR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φάσης</a:t>
                </a:r>
                <a:endParaRPr kumimoji="0" lang="el-GR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3643313" y="5434013"/>
                <a:ext cx="533400" cy="4572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Τ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304800" y="1981200"/>
                <a:ext cx="4191000" cy="4191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2303463" y="3716338"/>
              <a:ext cx="1404938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υγρού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879725" y="3182938"/>
              <a:ext cx="1404938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στερεού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32" name="18 - Ελεύθερη σχεδίαση"/>
            <p:cNvSpPr/>
            <p:nvPr/>
          </p:nvSpPr>
          <p:spPr bwMode="auto">
            <a:xfrm rot="366221">
              <a:off x="1043608" y="3068959"/>
              <a:ext cx="3035052" cy="1138858"/>
            </a:xfrm>
            <a:custGeom>
              <a:avLst/>
              <a:gdLst>
                <a:gd name="connsiteX0" fmla="*/ 0 w 2619375"/>
                <a:gd name="connsiteY0" fmla="*/ 1587 h 715962"/>
                <a:gd name="connsiteX1" fmla="*/ 733425 w 2619375"/>
                <a:gd name="connsiteY1" fmla="*/ 68262 h 715962"/>
                <a:gd name="connsiteX2" fmla="*/ 2019300 w 2619375"/>
                <a:gd name="connsiteY2" fmla="*/ 411162 h 715962"/>
                <a:gd name="connsiteX3" fmla="*/ 2619375 w 2619375"/>
                <a:gd name="connsiteY3" fmla="*/ 715962 h 715962"/>
                <a:gd name="connsiteX0" fmla="*/ 63656 w 2683031"/>
                <a:gd name="connsiteY0" fmla="*/ 49912 h 764287"/>
                <a:gd name="connsiteX1" fmla="*/ 0 w 2683031"/>
                <a:gd name="connsiteY1" fmla="*/ 0 h 764287"/>
                <a:gd name="connsiteX2" fmla="*/ 797081 w 2683031"/>
                <a:gd name="connsiteY2" fmla="*/ 116587 h 764287"/>
                <a:gd name="connsiteX3" fmla="*/ 2082956 w 2683031"/>
                <a:gd name="connsiteY3" fmla="*/ 459487 h 764287"/>
                <a:gd name="connsiteX4" fmla="*/ 2683031 w 2683031"/>
                <a:gd name="connsiteY4" fmla="*/ 764287 h 764287"/>
                <a:gd name="connsiteX0" fmla="*/ 0 w 2683031"/>
                <a:gd name="connsiteY0" fmla="*/ 0 h 764287"/>
                <a:gd name="connsiteX1" fmla="*/ 797081 w 2683031"/>
                <a:gd name="connsiteY1" fmla="*/ 116587 h 764287"/>
                <a:gd name="connsiteX2" fmla="*/ 2082956 w 2683031"/>
                <a:gd name="connsiteY2" fmla="*/ 459487 h 764287"/>
                <a:gd name="connsiteX3" fmla="*/ 2683031 w 2683031"/>
                <a:gd name="connsiteY3" fmla="*/ 764287 h 7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031" h="764287">
                  <a:moveTo>
                    <a:pt x="0" y="0"/>
                  </a:moveTo>
                  <a:cubicBezTo>
                    <a:pt x="122238" y="11113"/>
                    <a:pt x="449922" y="40006"/>
                    <a:pt x="797081" y="116587"/>
                  </a:cubicBezTo>
                  <a:cubicBezTo>
                    <a:pt x="1144240" y="193168"/>
                    <a:pt x="1768631" y="351537"/>
                    <a:pt x="2082956" y="459487"/>
                  </a:cubicBezTo>
                  <a:cubicBezTo>
                    <a:pt x="2397281" y="567437"/>
                    <a:pt x="2540156" y="665862"/>
                    <a:pt x="2683031" y="764287"/>
                  </a:cubicBezTo>
                </a:path>
              </a:pathLst>
            </a:custGeom>
            <a:noFill/>
            <a:ln w="28575" cap="sq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  <p:sp>
          <p:nvSpPr>
            <p:cNvPr id="33" name="19 - Ελεύθερη σχεδίαση"/>
            <p:cNvSpPr/>
            <p:nvPr/>
          </p:nvSpPr>
          <p:spPr bwMode="auto">
            <a:xfrm rot="21396071">
              <a:off x="1115130" y="3103879"/>
              <a:ext cx="2959546" cy="1114817"/>
            </a:xfrm>
            <a:custGeom>
              <a:avLst/>
              <a:gdLst>
                <a:gd name="connsiteX0" fmla="*/ 0 w 2619375"/>
                <a:gd name="connsiteY0" fmla="*/ 1587 h 715962"/>
                <a:gd name="connsiteX1" fmla="*/ 733425 w 2619375"/>
                <a:gd name="connsiteY1" fmla="*/ 68262 h 715962"/>
                <a:gd name="connsiteX2" fmla="*/ 2019300 w 2619375"/>
                <a:gd name="connsiteY2" fmla="*/ 411162 h 715962"/>
                <a:gd name="connsiteX3" fmla="*/ 2619375 w 2619375"/>
                <a:gd name="connsiteY3" fmla="*/ 715962 h 715962"/>
                <a:gd name="connsiteX0" fmla="*/ 0 w 2616283"/>
                <a:gd name="connsiteY0" fmla="*/ 794 h 748153"/>
                <a:gd name="connsiteX1" fmla="*/ 730333 w 2616283"/>
                <a:gd name="connsiteY1" fmla="*/ 100453 h 748153"/>
                <a:gd name="connsiteX2" fmla="*/ 2016208 w 2616283"/>
                <a:gd name="connsiteY2" fmla="*/ 443353 h 748153"/>
                <a:gd name="connsiteX3" fmla="*/ 2616283 w 2616283"/>
                <a:gd name="connsiteY3" fmla="*/ 748153 h 7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83" h="748153">
                  <a:moveTo>
                    <a:pt x="0" y="794"/>
                  </a:moveTo>
                  <a:cubicBezTo>
                    <a:pt x="198437" y="0"/>
                    <a:pt x="394298" y="26693"/>
                    <a:pt x="730333" y="100453"/>
                  </a:cubicBezTo>
                  <a:cubicBezTo>
                    <a:pt x="1066368" y="174213"/>
                    <a:pt x="1701883" y="335403"/>
                    <a:pt x="2016208" y="443353"/>
                  </a:cubicBezTo>
                  <a:cubicBezTo>
                    <a:pt x="2330533" y="551303"/>
                    <a:pt x="2473408" y="649728"/>
                    <a:pt x="2616283" y="748153"/>
                  </a:cubicBezTo>
                </a:path>
              </a:pathLst>
            </a:custGeom>
            <a:noFill/>
            <a:ln w="28575" cap="sq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36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Παραδείγματα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556792"/>
            <a:ext cx="4572000" cy="4525963"/>
          </a:xfrm>
        </p:spPr>
        <p:txBody>
          <a:bodyPr>
            <a:normAutofit/>
          </a:bodyPr>
          <a:lstStyle/>
          <a:p>
            <a:pPr marL="265113" indent="-265113"/>
            <a:r>
              <a:rPr lang="el-GR" sz="2200" dirty="0" smtClean="0"/>
              <a:t>Έστω αντίδραση του τύπου:</a:t>
            </a:r>
          </a:p>
          <a:p>
            <a:pPr marL="265113" indent="-265113">
              <a:buNone/>
            </a:pPr>
            <a:r>
              <a:rPr lang="el-GR" sz="2200" i="1" dirty="0" smtClean="0"/>
              <a:t>		</a:t>
            </a:r>
            <a:endParaRPr lang="en-US" sz="2200" i="1" dirty="0" smtClean="0"/>
          </a:p>
          <a:p>
            <a:pPr marL="265113" indent="-265113"/>
            <a:r>
              <a:rPr lang="el-GR" sz="2200" dirty="0" smtClean="0"/>
              <a:t>Για οποιαδήποτε αντίδραση σε ισορροπία Δ</a:t>
            </a:r>
            <a:r>
              <a:rPr lang="en-US" sz="2200" dirty="0" smtClean="0"/>
              <a:t>G</a:t>
            </a:r>
            <a:r>
              <a:rPr lang="el-GR" sz="2200" dirty="0" smtClean="0"/>
              <a:t>=0 !!!</a:t>
            </a:r>
          </a:p>
          <a:p>
            <a:pPr marL="265113" indent="-265113"/>
            <a:r>
              <a:rPr lang="el-GR" sz="2200" dirty="0" smtClean="0"/>
              <a:t>Μπορείτε να εξηγήσετε το καταρχάς παράξενο γεγονός ότι ο εσωτερικός πυρήνας είναι στερεός ενώ ο εξωτερικός υγρός;</a:t>
            </a:r>
            <a:endParaRPr lang="el-GR" sz="2200" dirty="0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Παραδείγματα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 descr="Εικόνα 6: Διάγραμμα G-T Στερεού - Υγρού"/>
          <p:cNvGrpSpPr/>
          <p:nvPr/>
        </p:nvGrpSpPr>
        <p:grpSpPr>
          <a:xfrm>
            <a:off x="366712" y="1905000"/>
            <a:ext cx="4129088" cy="4038600"/>
            <a:chOff x="366712" y="1905000"/>
            <a:chExt cx="4129088" cy="4038600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81000" y="1905000"/>
              <a:ext cx="4114800" cy="4038600"/>
            </a:xfrm>
            <a:prstGeom prst="rect">
              <a:avLst/>
            </a:prstGeom>
            <a:solidFill>
              <a:srgbClr val="0080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900113" y="2362200"/>
              <a:ext cx="3429000" cy="2971800"/>
            </a:xfrm>
            <a:prstGeom prst="rect">
              <a:avLst/>
            </a:prstGeom>
            <a:noFill/>
            <a:ln w="508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 rot="16200000">
              <a:off x="-104775" y="3036888"/>
              <a:ext cx="1404938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φάσης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3643313" y="5434013"/>
              <a:ext cx="533400" cy="45720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Τ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303463" y="3716338"/>
              <a:ext cx="1404938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υγρού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879725" y="3182938"/>
              <a:ext cx="1404938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G</a:t>
              </a:r>
              <a:r>
                <a:rPr kumimoji="0" lang="el-G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στερεού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29" name="18 - Ελεύθερη σχεδίαση"/>
            <p:cNvSpPr/>
            <p:nvPr/>
          </p:nvSpPr>
          <p:spPr bwMode="auto">
            <a:xfrm rot="333190">
              <a:off x="1043608" y="3068959"/>
              <a:ext cx="3035052" cy="1138858"/>
            </a:xfrm>
            <a:custGeom>
              <a:avLst/>
              <a:gdLst>
                <a:gd name="connsiteX0" fmla="*/ 0 w 2619375"/>
                <a:gd name="connsiteY0" fmla="*/ 1587 h 715962"/>
                <a:gd name="connsiteX1" fmla="*/ 733425 w 2619375"/>
                <a:gd name="connsiteY1" fmla="*/ 68262 h 715962"/>
                <a:gd name="connsiteX2" fmla="*/ 2019300 w 2619375"/>
                <a:gd name="connsiteY2" fmla="*/ 411162 h 715962"/>
                <a:gd name="connsiteX3" fmla="*/ 2619375 w 2619375"/>
                <a:gd name="connsiteY3" fmla="*/ 715962 h 715962"/>
                <a:gd name="connsiteX0" fmla="*/ 63656 w 2683031"/>
                <a:gd name="connsiteY0" fmla="*/ 49912 h 764287"/>
                <a:gd name="connsiteX1" fmla="*/ 0 w 2683031"/>
                <a:gd name="connsiteY1" fmla="*/ 0 h 764287"/>
                <a:gd name="connsiteX2" fmla="*/ 797081 w 2683031"/>
                <a:gd name="connsiteY2" fmla="*/ 116587 h 764287"/>
                <a:gd name="connsiteX3" fmla="*/ 2082956 w 2683031"/>
                <a:gd name="connsiteY3" fmla="*/ 459487 h 764287"/>
                <a:gd name="connsiteX4" fmla="*/ 2683031 w 2683031"/>
                <a:gd name="connsiteY4" fmla="*/ 764287 h 764287"/>
                <a:gd name="connsiteX0" fmla="*/ 0 w 2683031"/>
                <a:gd name="connsiteY0" fmla="*/ 0 h 764287"/>
                <a:gd name="connsiteX1" fmla="*/ 797081 w 2683031"/>
                <a:gd name="connsiteY1" fmla="*/ 116587 h 764287"/>
                <a:gd name="connsiteX2" fmla="*/ 2082956 w 2683031"/>
                <a:gd name="connsiteY2" fmla="*/ 459487 h 764287"/>
                <a:gd name="connsiteX3" fmla="*/ 2683031 w 2683031"/>
                <a:gd name="connsiteY3" fmla="*/ 764287 h 76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3031" h="764287">
                  <a:moveTo>
                    <a:pt x="0" y="0"/>
                  </a:moveTo>
                  <a:cubicBezTo>
                    <a:pt x="122238" y="11113"/>
                    <a:pt x="449922" y="40006"/>
                    <a:pt x="797081" y="116587"/>
                  </a:cubicBezTo>
                  <a:cubicBezTo>
                    <a:pt x="1144240" y="193168"/>
                    <a:pt x="1768631" y="351537"/>
                    <a:pt x="2082956" y="459487"/>
                  </a:cubicBezTo>
                  <a:cubicBezTo>
                    <a:pt x="2397281" y="567437"/>
                    <a:pt x="2540156" y="665862"/>
                    <a:pt x="2683031" y="764287"/>
                  </a:cubicBezTo>
                </a:path>
              </a:pathLst>
            </a:custGeom>
            <a:noFill/>
            <a:ln w="28575" cap="sq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  <p:sp>
          <p:nvSpPr>
            <p:cNvPr id="30" name="19 - Ελεύθερη σχεδίαση"/>
            <p:cNvSpPr/>
            <p:nvPr/>
          </p:nvSpPr>
          <p:spPr bwMode="auto">
            <a:xfrm rot="21363040">
              <a:off x="1115130" y="3103879"/>
              <a:ext cx="2959546" cy="1114817"/>
            </a:xfrm>
            <a:custGeom>
              <a:avLst/>
              <a:gdLst>
                <a:gd name="connsiteX0" fmla="*/ 0 w 2619375"/>
                <a:gd name="connsiteY0" fmla="*/ 1587 h 715962"/>
                <a:gd name="connsiteX1" fmla="*/ 733425 w 2619375"/>
                <a:gd name="connsiteY1" fmla="*/ 68262 h 715962"/>
                <a:gd name="connsiteX2" fmla="*/ 2019300 w 2619375"/>
                <a:gd name="connsiteY2" fmla="*/ 411162 h 715962"/>
                <a:gd name="connsiteX3" fmla="*/ 2619375 w 2619375"/>
                <a:gd name="connsiteY3" fmla="*/ 715962 h 715962"/>
                <a:gd name="connsiteX0" fmla="*/ 0 w 2616283"/>
                <a:gd name="connsiteY0" fmla="*/ 794 h 748153"/>
                <a:gd name="connsiteX1" fmla="*/ 730333 w 2616283"/>
                <a:gd name="connsiteY1" fmla="*/ 100453 h 748153"/>
                <a:gd name="connsiteX2" fmla="*/ 2016208 w 2616283"/>
                <a:gd name="connsiteY2" fmla="*/ 443353 h 748153"/>
                <a:gd name="connsiteX3" fmla="*/ 2616283 w 2616283"/>
                <a:gd name="connsiteY3" fmla="*/ 748153 h 7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83" h="748153">
                  <a:moveTo>
                    <a:pt x="0" y="794"/>
                  </a:moveTo>
                  <a:cubicBezTo>
                    <a:pt x="198437" y="0"/>
                    <a:pt x="394298" y="26693"/>
                    <a:pt x="730333" y="100453"/>
                  </a:cubicBezTo>
                  <a:cubicBezTo>
                    <a:pt x="1066368" y="174213"/>
                    <a:pt x="1701883" y="335403"/>
                    <a:pt x="2016208" y="443353"/>
                  </a:cubicBezTo>
                  <a:cubicBezTo>
                    <a:pt x="2330533" y="551303"/>
                    <a:pt x="2473408" y="649728"/>
                    <a:pt x="2616283" y="748153"/>
                  </a:cubicBezTo>
                </a:path>
              </a:pathLst>
            </a:custGeom>
            <a:noFill/>
            <a:ln w="28575" cap="sq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75000"/>
                <a:buFont typeface="Wingdings" pitchFamily="2" charset="2"/>
                <a:buChar char="n"/>
                <a:tabLst/>
                <a:defRPr/>
              </a:pPr>
              <a:endParaRPr kumimoji="0" lang="el-GR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</a:endParaRPr>
            </a:p>
          </p:txBody>
        </p:sp>
        <p:cxnSp>
          <p:nvCxnSpPr>
            <p:cNvPr id="31" name="29 - Ευθύγραμμο βέλος σύνδεσης"/>
            <p:cNvCxnSpPr/>
            <p:nvPr/>
          </p:nvCxnSpPr>
          <p:spPr bwMode="auto">
            <a:xfrm rot="5400000">
              <a:off x="2699792" y="3068960"/>
              <a:ext cx="432048" cy="288032"/>
            </a:xfrm>
            <a:prstGeom prst="straightConnector1">
              <a:avLst/>
            </a:prstGeom>
            <a:noFill/>
            <a:ln w="12700" cap="sq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484438" y="5373688"/>
              <a:ext cx="935434" cy="46196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Τ</a:t>
              </a:r>
              <a:r>
                <a:rPr kumimoji="0" lang="en-US" sz="2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eq</a:t>
              </a:r>
              <a:endParaRPr kumimoji="0" lang="el-GR" sz="2400" b="1" i="0" u="none" strike="noStrike" kern="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cxnSp>
          <p:nvCxnSpPr>
            <p:cNvPr id="33" name="16 - Ευθεία γραμμή σύνδεσης"/>
            <p:cNvCxnSpPr/>
            <p:nvPr/>
          </p:nvCxnSpPr>
          <p:spPr bwMode="auto">
            <a:xfrm rot="16200000" flipH="1">
              <a:off x="1796388" y="4404416"/>
              <a:ext cx="1818414" cy="11600"/>
            </a:xfrm>
            <a:prstGeom prst="line">
              <a:avLst/>
            </a:prstGeom>
            <a:noFill/>
            <a:ln w="25400" cap="sq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25 - TextBox"/>
            <p:cNvSpPr txBox="1"/>
            <p:nvPr/>
          </p:nvSpPr>
          <p:spPr>
            <a:xfrm>
              <a:off x="2843808" y="4549385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Δ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G&lt;0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26 - TextBox"/>
            <p:cNvSpPr txBox="1"/>
            <p:nvPr/>
          </p:nvSpPr>
          <p:spPr>
            <a:xfrm>
              <a:off x="1115616" y="400506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Δ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G&gt;0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27 - TextBox"/>
            <p:cNvSpPr txBox="1"/>
            <p:nvPr/>
          </p:nvSpPr>
          <p:spPr>
            <a:xfrm>
              <a:off x="2915816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Δ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G=0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5" y="2060848"/>
            <a:ext cx="2520280" cy="41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el-GR" dirty="0"/>
              <a:t>ΔΙΑΓΡΑΜΜΑΤΑ ΦΑΣΕΩΝ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Κανόνας των φάσεων</a:t>
            </a:r>
            <a:endParaRPr lang="el-G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b="1" i="1" smtClean="0"/>
              <a:t>P + F = C + </a:t>
            </a:r>
            <a:r>
              <a:rPr lang="en-GB" sz="4000" b="1" smtClean="0"/>
              <a:t>2</a:t>
            </a:r>
          </a:p>
          <a:p>
            <a:pPr algn="ctr">
              <a:buNone/>
            </a:pPr>
            <a:r>
              <a:rPr lang="el-GR" sz="4000" smtClean="0"/>
              <a:t>ή</a:t>
            </a:r>
            <a:endParaRPr lang="en-GB" sz="4000" smtClean="0"/>
          </a:p>
          <a:p>
            <a:pPr algn="ctr">
              <a:buNone/>
            </a:pPr>
            <a:r>
              <a:rPr lang="en-GB" sz="4000" b="1" smtClean="0"/>
              <a:t>F = C + 2 - P</a:t>
            </a:r>
          </a:p>
          <a:p>
            <a:pPr>
              <a:buNone/>
            </a:pPr>
            <a:r>
              <a:rPr lang="en-GB" i="1" smtClean="0"/>
              <a:t>P: </a:t>
            </a:r>
            <a:r>
              <a:rPr lang="el-GR" smtClean="0"/>
              <a:t>αριθμός φάσεων</a:t>
            </a:r>
            <a:endParaRPr lang="en-GB" smtClean="0"/>
          </a:p>
          <a:p>
            <a:pPr>
              <a:buNone/>
            </a:pPr>
            <a:r>
              <a:rPr lang="en-GB" i="1" smtClean="0"/>
              <a:t>F:</a:t>
            </a:r>
            <a:r>
              <a:rPr lang="el-GR" smtClean="0"/>
              <a:t> βαθμοί ελευθερίας</a:t>
            </a:r>
            <a:endParaRPr lang="en-GB" i="1" smtClean="0"/>
          </a:p>
          <a:p>
            <a:pPr>
              <a:buNone/>
            </a:pPr>
            <a:r>
              <a:rPr lang="en-GB" i="1" smtClean="0"/>
              <a:t>C:</a:t>
            </a:r>
            <a:r>
              <a:rPr lang="el-GR" smtClean="0"/>
              <a:t> αριθμός συστατικών</a:t>
            </a:r>
            <a:endParaRPr lang="el-GR" i="1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προσεγγίσεις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/>
            <a:r>
              <a:rPr lang="el-GR" sz="2400" b="1" u="sng" dirty="0" smtClean="0">
                <a:cs typeface="Times New Roman" charset="0"/>
              </a:rPr>
              <a:t>Ποιοτική εκτίμηση:</a:t>
            </a:r>
            <a:r>
              <a:rPr lang="el-GR" sz="2400" b="1" dirty="0" smtClean="0">
                <a:cs typeface="Times New Roman" charset="0"/>
              </a:rPr>
              <a:t> </a:t>
            </a:r>
            <a:r>
              <a:rPr lang="el-GR" sz="2400" dirty="0" smtClean="0">
                <a:cs typeface="Times New Roman" charset="0"/>
              </a:rPr>
              <a:t>για τη μελέτη ενός γεωλογικού συστήματος ή την πρόβλεψη της επίδρασης φυσικοχημικών μεταβολών (</a:t>
            </a:r>
            <a:r>
              <a:rPr lang="en-US" sz="2400" dirty="0" smtClean="0">
                <a:cs typeface="Times New Roman" charset="0"/>
              </a:rPr>
              <a:t>P/T/</a:t>
            </a:r>
            <a:r>
              <a:rPr lang="el-GR" sz="2400" dirty="0" smtClean="0">
                <a:cs typeface="Times New Roman" charset="0"/>
              </a:rPr>
              <a:t>Χ</a:t>
            </a:r>
            <a:r>
              <a:rPr lang="en-US" sz="2400" dirty="0" smtClean="0">
                <a:cs typeface="Times New Roman" charset="0"/>
              </a:rPr>
              <a:t>) </a:t>
            </a:r>
            <a:r>
              <a:rPr lang="el-GR" sz="2400" dirty="0" smtClean="0">
                <a:cs typeface="Times New Roman" charset="0"/>
              </a:rPr>
              <a:t>σε ένα σταθερό συνδυασμό πετρώματος/ρευστής φάσης/τήγματος</a:t>
            </a:r>
            <a:endParaRPr lang="en-US" sz="2400" u="sng" dirty="0" smtClean="0">
              <a:solidFill>
                <a:schemeClr val="tx2"/>
              </a:solidFill>
              <a:cs typeface="Times New Roman" charset="0"/>
            </a:endParaRPr>
          </a:p>
          <a:p>
            <a:pPr marL="265113" indent="-265113"/>
            <a:r>
              <a:rPr lang="el-GR" sz="2400" b="1" u="sng" dirty="0" smtClean="0">
                <a:cs typeface="Times New Roman" charset="0"/>
              </a:rPr>
              <a:t>Ποσοτικό προσδιορισμό:</a:t>
            </a:r>
            <a:r>
              <a:rPr lang="el-GR" sz="2400" b="1" dirty="0" smtClean="0">
                <a:cs typeface="Times New Roman" charset="0"/>
              </a:rPr>
              <a:t> </a:t>
            </a:r>
            <a:r>
              <a:rPr lang="el-GR" sz="2400" dirty="0" smtClean="0">
                <a:cs typeface="Times New Roman" charset="0"/>
              </a:rPr>
              <a:t>για τη μελέτη της σταθερότητας ενός συνδυασμού πετρώματος/ρευστής φάσης/</a:t>
            </a:r>
            <a:r>
              <a:rPr lang="el-GR" sz="2400" dirty="0" err="1" smtClean="0">
                <a:cs typeface="Times New Roman" charset="0"/>
              </a:rPr>
              <a:t>τήγματος </a:t>
            </a:r>
            <a:r>
              <a:rPr lang="el-GR" sz="2400" dirty="0" smtClean="0">
                <a:cs typeface="Times New Roman" charset="0"/>
              </a:rPr>
              <a:t>σε συγκεκριμένες συνθήκες </a:t>
            </a:r>
            <a:r>
              <a:rPr lang="en-US" sz="2400" dirty="0" smtClean="0">
                <a:cs typeface="Times New Roman" charset="0"/>
              </a:rPr>
              <a:t>P/T </a:t>
            </a:r>
            <a:r>
              <a:rPr lang="el-GR" sz="2400" dirty="0" smtClean="0">
                <a:cs typeface="Times New Roman" charset="0"/>
              </a:rPr>
              <a:t>και Χ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Διαγράμματα ενός συστατικού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772816"/>
            <a:ext cx="8010188" cy="4309939"/>
          </a:xfrm>
        </p:spPr>
        <p:txBody>
          <a:bodyPr/>
          <a:lstStyle/>
          <a:p>
            <a:r>
              <a:rPr lang="el-GR" sz="3600" dirty="0" smtClean="0"/>
              <a:t>Συμμετέχει ένα συστατικό</a:t>
            </a:r>
            <a:r>
              <a:rPr lang="en-GB" sz="3600" dirty="0" smtClean="0"/>
              <a:t> (Unary Systems)</a:t>
            </a:r>
            <a:endParaRPr lang="el-GR" sz="3600" dirty="0" smtClean="0"/>
          </a:p>
          <a:p>
            <a:r>
              <a:rPr lang="el-GR" sz="3600" dirty="0" smtClean="0"/>
              <a:t>Τυπικές περιπτώσεις: τα συστήματα </a:t>
            </a:r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r>
              <a:rPr lang="el-GR" sz="3600" dirty="0" smtClean="0"/>
              <a:t> και</a:t>
            </a:r>
            <a:r>
              <a:rPr lang="en-GB" sz="3600" dirty="0" smtClean="0"/>
              <a:t> SiO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</a:t>
            </a:r>
            <a:endParaRPr lang="el-GR" sz="3600" baseline="-25000" dirty="0" smtClean="0"/>
          </a:p>
          <a:p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Εικόνα 6: Διάγραμμα φάσεων νερού &#10;http://scienzaduepuntozero.pbworks.com/f/1195142358/diagramma%20stato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74" y="1916832"/>
            <a:ext cx="5780101" cy="3456384"/>
          </a:xfrm>
          <a:prstGeom prst="rect">
            <a:avLst/>
          </a:prstGeom>
          <a:noFill/>
        </p:spPr>
      </p:pic>
      <p:sp>
        <p:nvSpPr>
          <p:cNvPr id="19" name="18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213993" cy="4608512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Συστατικά;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800" b="1" i="1" dirty="0" smtClean="0"/>
              <a:t>P + F = </a:t>
            </a:r>
            <a:r>
              <a:rPr lang="el-GR" sz="2800" b="1" dirty="0" smtClean="0"/>
              <a:t>3</a:t>
            </a:r>
            <a:r>
              <a:rPr lang="el-GR" sz="2400" b="1" dirty="0" smtClean="0"/>
              <a:t>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Φάσεις;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400" dirty="0" smtClean="0"/>
              <a:t>Βαθμοί ελευθερίας</a:t>
            </a:r>
            <a:r>
              <a:rPr lang="en-US" sz="2400" dirty="0" smtClean="0"/>
              <a:t> </a:t>
            </a:r>
            <a:r>
              <a:rPr lang="el-GR" sz="2400" dirty="0" smtClean="0"/>
              <a:t>στα σημεία Α, Β και </a:t>
            </a:r>
            <a:r>
              <a:rPr lang="en-US" sz="2400" dirty="0" smtClean="0"/>
              <a:t>C</a:t>
            </a:r>
            <a:r>
              <a:rPr lang="el-GR" sz="2400" dirty="0" smtClean="0"/>
              <a:t>;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5652120" y="27089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834064" y="21328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3" name="22 - Έλλειψη"/>
          <p:cNvSpPr/>
          <p:nvPr/>
        </p:nvSpPr>
        <p:spPr>
          <a:xfrm>
            <a:off x="8048378" y="276094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5512664" y="454000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TextBox"/>
          <p:cNvSpPr txBox="1"/>
          <p:nvPr/>
        </p:nvSpPr>
        <p:spPr>
          <a:xfrm>
            <a:off x="5169768" y="40050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26" name="25 - Έλλειψη"/>
          <p:cNvSpPr/>
          <p:nvPr/>
        </p:nvSpPr>
        <p:spPr>
          <a:xfrm>
            <a:off x="5937872" y="33153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6084168" y="2996952"/>
            <a:ext cx="72008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Νερό</a:t>
            </a:r>
          </a:p>
        </p:txBody>
      </p:sp>
      <p:sp>
        <p:nvSpPr>
          <p:cNvPr id="18" name="27 - TextBox"/>
          <p:cNvSpPr txBox="1"/>
          <p:nvPr/>
        </p:nvSpPr>
        <p:spPr>
          <a:xfrm>
            <a:off x="4644008" y="3645024"/>
            <a:ext cx="720080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Πάγος</a:t>
            </a:r>
          </a:p>
        </p:txBody>
      </p:sp>
      <p:sp>
        <p:nvSpPr>
          <p:cNvPr id="30" name="27 - TextBox"/>
          <p:cNvSpPr txBox="1"/>
          <p:nvPr/>
        </p:nvSpPr>
        <p:spPr>
          <a:xfrm>
            <a:off x="6804248" y="4221088"/>
            <a:ext cx="1008112" cy="2880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b="1" dirty="0" smtClean="0"/>
              <a:t>Υδρατμοί</a:t>
            </a:r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Εικόνα 7: Διάγραμμα φάσεων SiO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t="8060" b="12883"/>
          <a:stretch>
            <a:fillRect/>
          </a:stretch>
        </p:blipFill>
        <p:spPr>
          <a:xfrm>
            <a:off x="4303313" y="1643050"/>
            <a:ext cx="3792325" cy="3780000"/>
          </a:xfrm>
          <a:ln>
            <a:solidFill>
              <a:schemeClr val="tx1"/>
            </a:solidFill>
          </a:ln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GB" sz="3200" b="1" i="1" dirty="0" smtClean="0"/>
              <a:t>P + F = </a:t>
            </a:r>
            <a:r>
              <a:rPr lang="el-GR" sz="3200" b="1" dirty="0" smtClean="0"/>
              <a:t>3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Συστατικά;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Φάσεις;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l-GR" sz="2800" dirty="0" smtClean="0"/>
              <a:t>Βαθμοί  ελευθερίας</a:t>
            </a: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 </a:t>
            </a:r>
            <a:r>
              <a:rPr lang="en-GB" dirty="0" smtClean="0"/>
              <a:t>SiO</a:t>
            </a:r>
            <a:r>
              <a:rPr lang="en-GB" baseline="-2500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Διαγράμματα δύο συστατικών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dirty="0" smtClean="0"/>
              <a:t>Συμμετέχουν δυο συστατικά </a:t>
            </a:r>
            <a:r>
              <a:rPr lang="en-GB" dirty="0" smtClean="0"/>
              <a:t>(Binary Systems)</a:t>
            </a:r>
            <a:endParaRPr lang="en-GB" sz="3600" dirty="0" smtClean="0"/>
          </a:p>
          <a:p>
            <a:r>
              <a:rPr lang="el-GR" sz="3600" dirty="0" smtClean="0"/>
              <a:t>Υπάρχουν 8 διαφορετικές περιπτώσεις!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l-GR" dirty="0"/>
              <a:t>Απλό </a:t>
            </a:r>
            <a:r>
              <a:rPr lang="el-GR" dirty="0" err="1"/>
              <a:t>Ευτηκτικό</a:t>
            </a:r>
            <a:r>
              <a:rPr lang="el-GR" dirty="0"/>
              <a:t> Διάγραμμα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5273764" y="1412777"/>
            <a:ext cx="3618716" cy="424847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/>
              <a:t>Σημεία τήξης των Α και Β;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/>
              <a:t>Πόσες και ποιες φάσεις στα σημεία Κ, </a:t>
            </a:r>
            <a:r>
              <a:rPr lang="en-US" sz="2800" dirty="0"/>
              <a:t>N, </a:t>
            </a:r>
            <a:r>
              <a:rPr lang="el-GR" sz="2800" dirty="0"/>
              <a:t>Μ και Ε</a:t>
            </a:r>
            <a:r>
              <a:rPr lang="el-GR" sz="2800" dirty="0" smtClean="0"/>
              <a:t>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n-GB" sz="2800" b="1" i="1" dirty="0" smtClean="0"/>
              <a:t>P + F = C + </a:t>
            </a:r>
            <a:r>
              <a:rPr lang="el-GR" sz="2800" b="1" dirty="0" smtClean="0"/>
              <a:t>1  </a:t>
            </a:r>
            <a:br>
              <a:rPr lang="el-GR" sz="2800" b="1" dirty="0" smtClean="0"/>
            </a:br>
            <a:r>
              <a:rPr lang="el-GR" sz="2800" dirty="0" smtClean="0"/>
              <a:t>(πίεση σταθερή)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Συστατικά;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Φάσεις;</a:t>
            </a:r>
            <a:endParaRPr lang="en-US" sz="2800" dirty="0" smtClean="0"/>
          </a:p>
          <a:p>
            <a:pPr marL="265113" indent="-265113">
              <a:spcBef>
                <a:spcPts val="0"/>
              </a:spcBef>
              <a:spcAft>
                <a:spcPts val="600"/>
              </a:spcAft>
            </a:pPr>
            <a:r>
              <a:rPr lang="el-GR" sz="2800" dirty="0" smtClean="0"/>
              <a:t>Βαθμοί ελευθερίας</a:t>
            </a:r>
            <a:r>
              <a:rPr lang="en-GB" sz="2800" dirty="0" smtClean="0"/>
              <a:t>, </a:t>
            </a:r>
            <a:r>
              <a:rPr lang="el-GR" sz="2800" dirty="0" smtClean="0"/>
              <a:t>στα Κ, Ν και Ε;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l-GR" sz="2400" dirty="0"/>
          </a:p>
        </p:txBody>
      </p:sp>
      <p:grpSp>
        <p:nvGrpSpPr>
          <p:cNvPr id="83" name="Group 62" descr="Εικόνα 9: Απλό Ευτηκτικό Διάγραμμα"/>
          <p:cNvGrpSpPr>
            <a:grpSpLocks/>
          </p:cNvGrpSpPr>
          <p:nvPr/>
        </p:nvGrpSpPr>
        <p:grpSpPr bwMode="auto">
          <a:xfrm>
            <a:off x="76200" y="2133600"/>
            <a:ext cx="5132388" cy="3163888"/>
            <a:chOff x="48" y="1344"/>
            <a:chExt cx="3233" cy="1993"/>
          </a:xfrm>
        </p:grpSpPr>
        <p:grpSp>
          <p:nvGrpSpPr>
            <p:cNvPr id="84" name="Group 61"/>
            <p:cNvGrpSpPr>
              <a:grpSpLocks/>
            </p:cNvGrpSpPr>
            <p:nvPr/>
          </p:nvGrpSpPr>
          <p:grpSpPr bwMode="auto">
            <a:xfrm>
              <a:off x="48" y="1344"/>
              <a:ext cx="3233" cy="1993"/>
              <a:chOff x="48" y="1344"/>
              <a:chExt cx="3233" cy="1993"/>
            </a:xfrm>
          </p:grpSpPr>
          <p:grpSp>
            <p:nvGrpSpPr>
              <p:cNvPr id="89" name="Group 60"/>
              <p:cNvGrpSpPr>
                <a:grpSpLocks/>
              </p:cNvGrpSpPr>
              <p:nvPr/>
            </p:nvGrpSpPr>
            <p:grpSpPr bwMode="auto">
              <a:xfrm>
                <a:off x="375" y="1392"/>
                <a:ext cx="2889" cy="1945"/>
                <a:chOff x="375" y="1392"/>
                <a:chExt cx="2889" cy="1945"/>
              </a:xfrm>
            </p:grpSpPr>
            <p:grpSp>
              <p:nvGrpSpPr>
                <p:cNvPr id="94" name="Group 59"/>
                <p:cNvGrpSpPr>
                  <a:grpSpLocks/>
                </p:cNvGrpSpPr>
                <p:nvPr/>
              </p:nvGrpSpPr>
              <p:grpSpPr bwMode="auto">
                <a:xfrm>
                  <a:off x="526" y="1392"/>
                  <a:ext cx="2450" cy="1632"/>
                  <a:chOff x="526" y="1392"/>
                  <a:chExt cx="2450" cy="1632"/>
                </a:xfrm>
              </p:grpSpPr>
              <p:grpSp>
                <p:nvGrpSpPr>
                  <p:cNvPr id="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6" y="1392"/>
                    <a:ext cx="2450" cy="1632"/>
                    <a:chOff x="526" y="1392"/>
                    <a:chExt cx="2450" cy="1632"/>
                  </a:xfrm>
                </p:grpSpPr>
                <p:sp>
                  <p:nvSpPr>
                    <p:cNvPr id="10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392"/>
                      <a:ext cx="2448" cy="1632"/>
                    </a:xfrm>
                    <a:prstGeom prst="rect">
                      <a:avLst/>
                    </a:prstGeom>
                    <a:solidFill>
                      <a:srgbClr val="009900"/>
                    </a:solidFill>
                    <a:ln w="38100" cap="sq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8" name="Arc 6"/>
                    <p:cNvSpPr>
                      <a:spLocks/>
                    </p:cNvSpPr>
                    <p:nvPr/>
                  </p:nvSpPr>
                  <p:spPr bwMode="auto">
                    <a:xfrm>
                      <a:off x="528" y="1920"/>
                      <a:ext cx="1200" cy="6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 cap="sq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9" name="Arc 8"/>
                    <p:cNvSpPr>
                      <a:spLocks/>
                    </p:cNvSpPr>
                    <p:nvPr/>
                  </p:nvSpPr>
                  <p:spPr bwMode="auto">
                    <a:xfrm flipH="1">
                      <a:off x="1728" y="1556"/>
                      <a:ext cx="1245" cy="1009"/>
                    </a:xfrm>
                    <a:custGeom>
                      <a:avLst/>
                      <a:gdLst>
                        <a:gd name="G0" fmla="+- 163 0 0"/>
                        <a:gd name="G1" fmla="+- 21600 0 0"/>
                        <a:gd name="G2" fmla="+- 21600 0 0"/>
                        <a:gd name="T0" fmla="*/ 0 w 21762"/>
                        <a:gd name="T1" fmla="*/ 1 h 21600"/>
                        <a:gd name="T2" fmla="*/ 21762 w 21762"/>
                        <a:gd name="T3" fmla="*/ 21450 h 21600"/>
                        <a:gd name="T4" fmla="*/ 163 w 21762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762" h="21600" fill="none" extrusionOk="0">
                          <a:moveTo>
                            <a:pt x="-1" y="0"/>
                          </a:moveTo>
                          <a:cubicBezTo>
                            <a:pt x="54" y="0"/>
                            <a:pt x="108" y="-1"/>
                            <a:pt x="163" y="0"/>
                          </a:cubicBezTo>
                          <a:cubicBezTo>
                            <a:pt x="12033" y="0"/>
                            <a:pt x="21680" y="9579"/>
                            <a:pt x="21762" y="21449"/>
                          </a:cubicBezTo>
                        </a:path>
                        <a:path w="21762" h="21600" stroke="0" extrusionOk="0">
                          <a:moveTo>
                            <a:pt x="-1" y="0"/>
                          </a:moveTo>
                          <a:cubicBezTo>
                            <a:pt x="54" y="0"/>
                            <a:pt x="108" y="-1"/>
                            <a:pt x="163" y="0"/>
                          </a:cubicBezTo>
                          <a:cubicBezTo>
                            <a:pt x="12033" y="0"/>
                            <a:pt x="21680" y="9579"/>
                            <a:pt x="21762" y="21449"/>
                          </a:cubicBezTo>
                          <a:lnTo>
                            <a:pt x="163" y="21600"/>
                          </a:lnTo>
                          <a:close/>
                        </a:path>
                      </a:pathLst>
                    </a:custGeom>
                    <a:noFill/>
                    <a:ln w="38100" cap="sq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6" y="2555"/>
                      <a:ext cx="2442" cy="9"/>
                    </a:xfrm>
                    <a:prstGeom prst="line">
                      <a:avLst/>
                    </a:prstGeom>
                    <a:noFill/>
                    <a:ln w="38100" cap="sq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9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75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264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753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998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487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731" y="2950"/>
                    <a:ext cx="1" cy="68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5" y="3041"/>
                  <a:ext cx="38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Α</a:t>
                  </a:r>
                </a:p>
              </p:txBody>
            </p:sp>
            <p:sp>
              <p:nvSpPr>
                <p:cNvPr id="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0" y="3049"/>
                  <a:ext cx="384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Β</a:t>
                  </a:r>
                </a:p>
              </p:txBody>
            </p:sp>
          </p:grpSp>
          <p:sp>
            <p:nvSpPr>
              <p:cNvPr id="90" name="Text Box 39"/>
              <p:cNvSpPr txBox="1">
                <a:spLocks noChangeArrowheads="1"/>
              </p:cNvSpPr>
              <p:nvPr/>
            </p:nvSpPr>
            <p:spPr bwMode="auto">
              <a:xfrm>
                <a:off x="48" y="1344"/>
                <a:ext cx="52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Τ</a:t>
                </a:r>
                <a:r>
                  <a:rPr kumimoji="0" lang="en-GB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 </a:t>
                </a:r>
                <a:r>
                  <a:rPr kumimoji="0" lang="en-GB" sz="2400" i="0" u="none" strike="noStrike" kern="0" cap="none" spc="0" normalizeH="0" baseline="3000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o</a:t>
                </a:r>
                <a:r>
                  <a:rPr kumimoji="0" lang="en-GB" sz="240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C</a:t>
                </a:r>
                <a:endParaRPr kumimoji="0" lang="el-GR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91" name="Text Box 40"/>
              <p:cNvSpPr txBox="1">
                <a:spLocks noChangeArrowheads="1"/>
              </p:cNvSpPr>
              <p:nvPr/>
            </p:nvSpPr>
            <p:spPr bwMode="auto">
              <a:xfrm>
                <a:off x="237" y="1825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92" name="Text Box 41"/>
              <p:cNvSpPr txBox="1">
                <a:spLocks noChangeArrowheads="1"/>
              </p:cNvSpPr>
              <p:nvPr/>
            </p:nvSpPr>
            <p:spPr bwMode="auto">
              <a:xfrm>
                <a:off x="2993" y="1451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</a:t>
                </a:r>
              </a:p>
            </p:txBody>
          </p:sp>
          <p:sp>
            <p:nvSpPr>
              <p:cNvPr id="93" name="Text Box 42"/>
              <p:cNvSpPr txBox="1">
                <a:spLocks noChangeArrowheads="1"/>
              </p:cNvSpPr>
              <p:nvPr/>
            </p:nvSpPr>
            <p:spPr bwMode="auto">
              <a:xfrm>
                <a:off x="2985" y="2456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85" name="Text Box 35"/>
            <p:cNvSpPr txBox="1">
              <a:spLocks noChangeArrowheads="1"/>
            </p:cNvSpPr>
            <p:nvPr/>
          </p:nvSpPr>
          <p:spPr bwMode="auto">
            <a:xfrm>
              <a:off x="897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1384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87" name="Text Box 37"/>
            <p:cNvSpPr txBox="1">
              <a:spLocks noChangeArrowheads="1"/>
            </p:cNvSpPr>
            <p:nvPr/>
          </p:nvSpPr>
          <p:spPr bwMode="auto">
            <a:xfrm>
              <a:off x="1871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88" name="Text Box 38"/>
            <p:cNvSpPr txBox="1">
              <a:spLocks noChangeArrowheads="1"/>
            </p:cNvSpPr>
            <p:nvPr/>
          </p:nvSpPr>
          <p:spPr bwMode="auto">
            <a:xfrm>
              <a:off x="2358" y="3033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</p:grpSp>
      <p:sp>
        <p:nvSpPr>
          <p:cNvPr id="111" name="Text Box 14"/>
          <p:cNvSpPr txBox="1">
            <a:spLocks noChangeArrowheads="1"/>
          </p:cNvSpPr>
          <p:nvPr/>
        </p:nvSpPr>
        <p:spPr bwMode="auto">
          <a:xfrm>
            <a:off x="1676400" y="4267200"/>
            <a:ext cx="2463552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Α+Β Στερεά</a:t>
            </a:r>
          </a:p>
        </p:txBody>
      </p:sp>
      <p:sp>
        <p:nvSpPr>
          <p:cNvPr id="112" name="Text Box 15"/>
          <p:cNvSpPr txBox="1">
            <a:spLocks noChangeArrowheads="1"/>
          </p:cNvSpPr>
          <p:nvPr/>
        </p:nvSpPr>
        <p:spPr bwMode="auto">
          <a:xfrm>
            <a:off x="827584" y="2362200"/>
            <a:ext cx="1728192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 (Υ)</a:t>
            </a:r>
          </a:p>
        </p:txBody>
      </p:sp>
      <p:sp>
        <p:nvSpPr>
          <p:cNvPr id="113" name="Text Box 16"/>
          <p:cNvSpPr txBox="1">
            <a:spLocks noChangeArrowheads="1"/>
          </p:cNvSpPr>
          <p:nvPr/>
        </p:nvSpPr>
        <p:spPr bwMode="auto">
          <a:xfrm>
            <a:off x="1085850" y="340995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Α+Υ</a:t>
            </a: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3352800" y="3200400"/>
            <a:ext cx="10668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B</a:t>
            </a:r>
            <a:r>
              <a:rPr kumimoji="0" lang="el-GR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+Υ</a:t>
            </a:r>
          </a:p>
        </p:txBody>
      </p: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2159000" y="2514600"/>
            <a:ext cx="1188864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liquidus</a:t>
            </a:r>
            <a:endParaRPr kumimoji="0" lang="el-GR" sz="180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</a:endParaRPr>
          </a:p>
        </p:txBody>
      </p:sp>
      <p:sp>
        <p:nvSpPr>
          <p:cNvPr id="116" name="Text Box 20"/>
          <p:cNvSpPr txBox="1">
            <a:spLocks noChangeArrowheads="1"/>
          </p:cNvSpPr>
          <p:nvPr/>
        </p:nvSpPr>
        <p:spPr bwMode="auto">
          <a:xfrm>
            <a:off x="3587750" y="4027488"/>
            <a:ext cx="1272282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</a:rPr>
              <a:t>solidus</a:t>
            </a:r>
            <a:endParaRPr kumimoji="0" lang="el-GR" sz="180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uLnTx/>
              <a:uFillTx/>
            </a:endParaRPr>
          </a:p>
        </p:txBody>
      </p:sp>
      <p:sp>
        <p:nvSpPr>
          <p:cNvPr id="117" name="Line 22"/>
          <p:cNvSpPr>
            <a:spLocks noChangeShapeType="1"/>
          </p:cNvSpPr>
          <p:nvPr/>
        </p:nvSpPr>
        <p:spPr bwMode="auto">
          <a:xfrm flipH="1">
            <a:off x="1981200" y="2895600"/>
            <a:ext cx="381000" cy="381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stealth" w="med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>
            <a:off x="2806700" y="2919413"/>
            <a:ext cx="185738" cy="30321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stealth" w="med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19" name="Text Box 43"/>
          <p:cNvSpPr txBox="1">
            <a:spLocks noChangeArrowheads="1"/>
          </p:cNvSpPr>
          <p:nvPr/>
        </p:nvSpPr>
        <p:spPr bwMode="auto">
          <a:xfrm>
            <a:off x="3286125" y="230505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Κ</a:t>
            </a:r>
          </a:p>
        </p:txBody>
      </p:sp>
      <p:sp>
        <p:nvSpPr>
          <p:cNvPr id="120" name="Oval 47"/>
          <p:cNvSpPr>
            <a:spLocks noChangeAspect="1" noChangeArrowheads="1"/>
          </p:cNvSpPr>
          <p:nvPr/>
        </p:nvSpPr>
        <p:spPr bwMode="auto">
          <a:xfrm>
            <a:off x="3581400" y="2438400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990600" y="41148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Μ</a:t>
            </a:r>
          </a:p>
        </p:txBody>
      </p:sp>
      <p:sp>
        <p:nvSpPr>
          <p:cNvPr id="122" name="Oval 49"/>
          <p:cNvSpPr>
            <a:spLocks noChangeAspect="1" noChangeArrowheads="1"/>
          </p:cNvSpPr>
          <p:nvPr/>
        </p:nvSpPr>
        <p:spPr bwMode="auto">
          <a:xfrm>
            <a:off x="1295400" y="4267200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3" name="Text Box 51"/>
          <p:cNvSpPr txBox="1">
            <a:spLocks noChangeArrowheads="1"/>
          </p:cNvSpPr>
          <p:nvPr/>
        </p:nvSpPr>
        <p:spPr bwMode="auto">
          <a:xfrm>
            <a:off x="2895600" y="35052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N</a:t>
            </a: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24" name="Oval 52"/>
          <p:cNvSpPr>
            <a:spLocks noChangeAspect="1" noChangeArrowheads="1"/>
          </p:cNvSpPr>
          <p:nvPr/>
        </p:nvSpPr>
        <p:spPr bwMode="auto">
          <a:xfrm>
            <a:off x="2762250" y="3527425"/>
            <a:ext cx="144463" cy="144463"/>
          </a:xfrm>
          <a:prstGeom prst="ellipse">
            <a:avLst/>
          </a:prstGeom>
          <a:solidFill>
            <a:srgbClr val="FF33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6" grpId="0" autoUpdateAnimBg="0"/>
      <p:bldP spid="117" grpId="0" animBg="1"/>
      <p:bldP spid="118" grpId="0" animBg="1"/>
      <p:bldP spid="119" grpId="0" autoUpdateAnimBg="0"/>
      <p:bldP spid="120" grpId="0" animBg="1"/>
      <p:bldP spid="121" grpId="0" autoUpdateAnimBg="0"/>
      <p:bldP spid="122" grpId="0" animBg="1"/>
      <p:bldP spid="123" grpId="0" autoUpdateAnimBg="0"/>
      <p:bldP spid="1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5868144" y="1422400"/>
            <a:ext cx="2808312" cy="1070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422400"/>
            <a:ext cx="3970784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υγρού: 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20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- 80% Α</a:t>
            </a:r>
          </a:p>
        </p:txBody>
      </p:sp>
      <p:grpSp>
        <p:nvGrpSpPr>
          <p:cNvPr id="174" name="Group 89" descr="Εικόνα 10: Απλό Ευτηκτικό Διάγραμμα - Κρυστάλλωση Ισορροπίας"/>
          <p:cNvGrpSpPr>
            <a:grpSpLocks/>
          </p:cNvGrpSpPr>
          <p:nvPr/>
        </p:nvGrpSpPr>
        <p:grpSpPr bwMode="auto">
          <a:xfrm>
            <a:off x="1219200" y="2393951"/>
            <a:ext cx="6019800" cy="4006851"/>
            <a:chOff x="768" y="1508"/>
            <a:chExt cx="3792" cy="2524"/>
          </a:xfrm>
        </p:grpSpPr>
        <p:sp>
          <p:nvSpPr>
            <p:cNvPr id="175" name="Text Box 34"/>
            <p:cNvSpPr txBox="1">
              <a:spLocks noChangeArrowheads="1"/>
            </p:cNvSpPr>
            <p:nvPr/>
          </p:nvSpPr>
          <p:spPr bwMode="auto">
            <a:xfrm>
              <a:off x="768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grpSp>
          <p:nvGrpSpPr>
            <p:cNvPr id="176" name="Group 88"/>
            <p:cNvGrpSpPr>
              <a:grpSpLocks/>
            </p:cNvGrpSpPr>
            <p:nvPr/>
          </p:nvGrpSpPr>
          <p:grpSpPr bwMode="auto">
            <a:xfrm>
              <a:off x="990" y="1571"/>
              <a:ext cx="3570" cy="2461"/>
              <a:chOff x="990" y="1571"/>
              <a:chExt cx="3570" cy="2461"/>
            </a:xfrm>
          </p:grpSpPr>
          <p:sp>
            <p:nvSpPr>
              <p:cNvPr id="177" name="Rectangle 18"/>
              <p:cNvSpPr>
                <a:spLocks noChangeArrowheads="1"/>
              </p:cNvSpPr>
              <p:nvPr/>
            </p:nvSpPr>
            <p:spPr bwMode="auto">
              <a:xfrm>
                <a:off x="1344" y="1571"/>
                <a:ext cx="2871" cy="2140"/>
              </a:xfrm>
              <a:prstGeom prst="rect">
                <a:avLst/>
              </a:prstGeom>
              <a:solidFill>
                <a:srgbClr val="009900"/>
              </a:solidFill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Rectangle 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2870" cy="611"/>
              </a:xfrm>
              <a:prstGeom prst="rect">
                <a:avLst/>
              </a:prstGeom>
              <a:noFill/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Arc 5"/>
              <p:cNvSpPr>
                <a:spLocks/>
              </p:cNvSpPr>
              <p:nvPr/>
            </p:nvSpPr>
            <p:spPr bwMode="auto">
              <a:xfrm>
                <a:off x="1331" y="2263"/>
                <a:ext cx="1407" cy="8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Arc 6"/>
              <p:cNvSpPr>
                <a:spLocks/>
              </p:cNvSpPr>
              <p:nvPr/>
            </p:nvSpPr>
            <p:spPr bwMode="auto">
              <a:xfrm flipH="1">
                <a:off x="2738" y="1786"/>
                <a:ext cx="1461" cy="1323"/>
              </a:xfrm>
              <a:custGeom>
                <a:avLst/>
                <a:gdLst>
                  <a:gd name="G0" fmla="+- 163 0 0"/>
                  <a:gd name="G1" fmla="+- 21600 0 0"/>
                  <a:gd name="G2" fmla="+- 21600 0 0"/>
                  <a:gd name="T0" fmla="*/ 0 w 21762"/>
                  <a:gd name="T1" fmla="*/ 1 h 21600"/>
                  <a:gd name="T2" fmla="*/ 21762 w 21762"/>
                  <a:gd name="T3" fmla="*/ 21450 h 21600"/>
                  <a:gd name="T4" fmla="*/ 163 w 217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62" h="21600" fill="none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</a:path>
                  <a:path w="21762" h="21600" stroke="0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  <a:lnTo>
                      <a:pt x="163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Text Box 9"/>
              <p:cNvSpPr txBox="1">
                <a:spLocks noChangeArrowheads="1"/>
              </p:cNvSpPr>
              <p:nvPr/>
            </p:nvSpPr>
            <p:spPr bwMode="auto">
              <a:xfrm>
                <a:off x="1152" y="3733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82" name="Text Box 10"/>
              <p:cNvSpPr txBox="1">
                <a:spLocks noChangeArrowheads="1"/>
              </p:cNvSpPr>
              <p:nvPr/>
            </p:nvSpPr>
            <p:spPr bwMode="auto">
              <a:xfrm>
                <a:off x="4090" y="374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83" name="Text Box 11"/>
              <p:cNvSpPr txBox="1">
                <a:spLocks noChangeArrowheads="1"/>
              </p:cNvSpPr>
              <p:nvPr/>
            </p:nvSpPr>
            <p:spPr bwMode="auto">
              <a:xfrm>
                <a:off x="2634" y="3075"/>
                <a:ext cx="23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Ε</a:t>
                </a:r>
              </a:p>
            </p:txBody>
          </p:sp>
          <p:sp>
            <p:nvSpPr>
              <p:cNvPr id="184" name="Text Box 12"/>
              <p:cNvSpPr txBox="1">
                <a:spLocks noChangeArrowheads="1"/>
              </p:cNvSpPr>
              <p:nvPr/>
            </p:nvSpPr>
            <p:spPr bwMode="auto">
              <a:xfrm>
                <a:off x="2201" y="3312"/>
                <a:ext cx="1813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Α+Β Στερεά</a:t>
                </a:r>
              </a:p>
            </p:txBody>
          </p:sp>
          <p:sp>
            <p:nvSpPr>
              <p:cNvPr id="185" name="Text Box 13"/>
              <p:cNvSpPr txBox="1">
                <a:spLocks noChangeArrowheads="1"/>
              </p:cNvSpPr>
              <p:nvPr/>
            </p:nvSpPr>
            <p:spPr bwMode="auto">
              <a:xfrm>
                <a:off x="2426" y="1649"/>
                <a:ext cx="1314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Υγρό (Υ)</a:t>
                </a:r>
              </a:p>
            </p:txBody>
          </p:sp>
          <p:sp>
            <p:nvSpPr>
              <p:cNvPr id="186" name="Text Box 14"/>
              <p:cNvSpPr txBox="1">
                <a:spLocks noChangeArrowheads="1"/>
              </p:cNvSpPr>
              <p:nvPr/>
            </p:nvSpPr>
            <p:spPr bwMode="auto">
              <a:xfrm>
                <a:off x="1514" y="2562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Α+Υ</a:t>
                </a:r>
              </a:p>
            </p:txBody>
          </p:sp>
          <p:sp>
            <p:nvSpPr>
              <p:cNvPr id="187" name="Text Box 15"/>
              <p:cNvSpPr txBox="1">
                <a:spLocks noChangeArrowheads="1"/>
              </p:cNvSpPr>
              <p:nvPr/>
            </p:nvSpPr>
            <p:spPr bwMode="auto">
              <a:xfrm>
                <a:off x="3189" y="2389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B</a:t>
                </a: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+Υ</a:t>
                </a:r>
              </a:p>
            </p:txBody>
          </p:sp>
          <p:sp>
            <p:nvSpPr>
              <p:cNvPr id="188" name="Line 21"/>
              <p:cNvSpPr>
                <a:spLocks noChangeShapeType="1"/>
              </p:cNvSpPr>
              <p:nvPr/>
            </p:nvSpPr>
            <p:spPr bwMode="auto">
              <a:xfrm>
                <a:off x="1621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Line 22"/>
              <p:cNvSpPr>
                <a:spLocks noChangeShapeType="1"/>
              </p:cNvSpPr>
              <p:nvPr/>
            </p:nvSpPr>
            <p:spPr bwMode="auto">
              <a:xfrm>
                <a:off x="190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Line 23"/>
              <p:cNvSpPr>
                <a:spLocks noChangeShapeType="1"/>
              </p:cNvSpPr>
              <p:nvPr/>
            </p:nvSpPr>
            <p:spPr bwMode="auto">
              <a:xfrm>
                <a:off x="2194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Line 24"/>
              <p:cNvSpPr>
                <a:spLocks noChangeShapeType="1"/>
              </p:cNvSpPr>
              <p:nvPr/>
            </p:nvSpPr>
            <p:spPr bwMode="auto">
              <a:xfrm>
                <a:off x="2482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Line 25"/>
              <p:cNvSpPr>
                <a:spLocks noChangeShapeType="1"/>
              </p:cNvSpPr>
              <p:nvPr/>
            </p:nvSpPr>
            <p:spPr bwMode="auto">
              <a:xfrm>
                <a:off x="276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>
                <a:off x="305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Line 27"/>
              <p:cNvSpPr>
                <a:spLocks noChangeShapeType="1"/>
              </p:cNvSpPr>
              <p:nvPr/>
            </p:nvSpPr>
            <p:spPr bwMode="auto">
              <a:xfrm>
                <a:off x="3341" y="3614"/>
                <a:ext cx="2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Line 28"/>
              <p:cNvSpPr>
                <a:spLocks noChangeShapeType="1"/>
              </p:cNvSpPr>
              <p:nvPr/>
            </p:nvSpPr>
            <p:spPr bwMode="auto">
              <a:xfrm>
                <a:off x="3629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Line 29"/>
              <p:cNvSpPr>
                <a:spLocks noChangeShapeType="1"/>
              </p:cNvSpPr>
              <p:nvPr/>
            </p:nvSpPr>
            <p:spPr bwMode="auto">
              <a:xfrm>
                <a:off x="391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Text Box 30"/>
              <p:cNvSpPr txBox="1">
                <a:spLocks noChangeArrowheads="1"/>
              </p:cNvSpPr>
              <p:nvPr/>
            </p:nvSpPr>
            <p:spPr bwMode="auto">
              <a:xfrm>
                <a:off x="1764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98" name="Text Box 31"/>
              <p:cNvSpPr txBox="1">
                <a:spLocks noChangeArrowheads="1"/>
              </p:cNvSpPr>
              <p:nvPr/>
            </p:nvSpPr>
            <p:spPr bwMode="auto">
              <a:xfrm>
                <a:off x="2335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99" name="Text Box 32"/>
              <p:cNvSpPr txBox="1">
                <a:spLocks noChangeArrowheads="1"/>
              </p:cNvSpPr>
              <p:nvPr/>
            </p:nvSpPr>
            <p:spPr bwMode="auto">
              <a:xfrm>
                <a:off x="2906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200" name="Text Box 33"/>
              <p:cNvSpPr txBox="1">
                <a:spLocks noChangeArrowheads="1"/>
              </p:cNvSpPr>
              <p:nvPr/>
            </p:nvSpPr>
            <p:spPr bwMode="auto">
              <a:xfrm>
                <a:off x="3477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201" name="Text Box 35"/>
              <p:cNvSpPr txBox="1">
                <a:spLocks noChangeArrowheads="1"/>
              </p:cNvSpPr>
              <p:nvPr/>
            </p:nvSpPr>
            <p:spPr bwMode="auto">
              <a:xfrm>
                <a:off x="990" y="2139"/>
                <a:ext cx="33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202" name="Text Box 36"/>
              <p:cNvSpPr txBox="1">
                <a:spLocks noChangeArrowheads="1"/>
              </p:cNvSpPr>
              <p:nvPr/>
            </p:nvSpPr>
            <p:spPr bwMode="auto">
              <a:xfrm>
                <a:off x="4222" y="1648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</a:t>
                </a:r>
              </a:p>
            </p:txBody>
          </p:sp>
          <p:sp>
            <p:nvSpPr>
              <p:cNvPr id="203" name="Text Box 37"/>
              <p:cNvSpPr txBox="1">
                <a:spLocks noChangeArrowheads="1"/>
              </p:cNvSpPr>
              <p:nvPr/>
            </p:nvSpPr>
            <p:spPr bwMode="auto">
              <a:xfrm>
                <a:off x="4213" y="2966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  <p:sp>
            <p:nvSpPr>
              <p:cNvPr id="204" name="Text Box 72"/>
              <p:cNvSpPr txBox="1">
                <a:spLocks noChangeArrowheads="1"/>
              </p:cNvSpPr>
              <p:nvPr/>
            </p:nvSpPr>
            <p:spPr bwMode="auto">
              <a:xfrm>
                <a:off x="1019" y="1741"/>
                <a:ext cx="29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θ</a:t>
                </a:r>
              </a:p>
            </p:txBody>
          </p:sp>
        </p:grpSp>
      </p:grpSp>
      <p:sp>
        <p:nvSpPr>
          <p:cNvPr id="205" name="Line 90"/>
          <p:cNvSpPr>
            <a:spLocks noChangeShapeType="1"/>
          </p:cNvSpPr>
          <p:nvPr/>
        </p:nvSpPr>
        <p:spPr bwMode="auto">
          <a:xfrm>
            <a:off x="3038475" y="2989263"/>
            <a:ext cx="14288" cy="744537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Line 91"/>
          <p:cNvSpPr>
            <a:spLocks noChangeShapeType="1"/>
          </p:cNvSpPr>
          <p:nvPr/>
        </p:nvSpPr>
        <p:spPr bwMode="auto">
          <a:xfrm>
            <a:off x="2133600" y="2962275"/>
            <a:ext cx="93503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Oval 92"/>
          <p:cNvSpPr>
            <a:spLocks noChangeAspect="1" noChangeArrowheads="1"/>
          </p:cNvSpPr>
          <p:nvPr/>
        </p:nvSpPr>
        <p:spPr bwMode="auto">
          <a:xfrm>
            <a:off x="2921000" y="288290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Line 93"/>
          <p:cNvSpPr>
            <a:spLocks noChangeShapeType="1"/>
          </p:cNvSpPr>
          <p:nvPr/>
        </p:nvSpPr>
        <p:spPr bwMode="auto">
          <a:xfrm>
            <a:off x="3024188" y="4935538"/>
            <a:ext cx="14287" cy="4746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94"/>
          <p:cNvSpPr>
            <a:spLocks noChangeShapeType="1"/>
          </p:cNvSpPr>
          <p:nvPr/>
        </p:nvSpPr>
        <p:spPr bwMode="auto">
          <a:xfrm>
            <a:off x="2162175" y="3733800"/>
            <a:ext cx="92868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Line 95"/>
          <p:cNvSpPr>
            <a:spLocks noChangeShapeType="1"/>
          </p:cNvSpPr>
          <p:nvPr/>
        </p:nvSpPr>
        <p:spPr bwMode="auto">
          <a:xfrm flipH="1">
            <a:off x="2133600" y="3738563"/>
            <a:ext cx="0" cy="4841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Line 96"/>
          <p:cNvSpPr>
            <a:spLocks noChangeShapeType="1"/>
          </p:cNvSpPr>
          <p:nvPr/>
        </p:nvSpPr>
        <p:spPr bwMode="auto">
          <a:xfrm flipH="1">
            <a:off x="2133600" y="4191000"/>
            <a:ext cx="0" cy="4841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2" name="Line 97"/>
          <p:cNvSpPr>
            <a:spLocks noChangeShapeType="1"/>
          </p:cNvSpPr>
          <p:nvPr/>
        </p:nvSpPr>
        <p:spPr bwMode="auto">
          <a:xfrm>
            <a:off x="2133600" y="4572000"/>
            <a:ext cx="0" cy="3937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98"/>
          <p:cNvSpPr>
            <a:spLocks noChangeShapeType="1"/>
          </p:cNvSpPr>
          <p:nvPr/>
        </p:nvSpPr>
        <p:spPr bwMode="auto">
          <a:xfrm rot="16200000" flipH="1">
            <a:off x="2309019" y="4785519"/>
            <a:ext cx="0" cy="3413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99"/>
          <p:cNvSpPr>
            <a:spLocks noChangeShapeType="1"/>
          </p:cNvSpPr>
          <p:nvPr/>
        </p:nvSpPr>
        <p:spPr bwMode="auto">
          <a:xfrm rot="16200000" flipH="1">
            <a:off x="2599532" y="4785518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100"/>
          <p:cNvSpPr>
            <a:spLocks noChangeShapeType="1"/>
          </p:cNvSpPr>
          <p:nvPr/>
        </p:nvSpPr>
        <p:spPr bwMode="auto">
          <a:xfrm rot="16200000" flipH="1">
            <a:off x="2856707" y="4780756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Freeform 101"/>
          <p:cNvSpPr>
            <a:spLocks/>
          </p:cNvSpPr>
          <p:nvPr/>
        </p:nvSpPr>
        <p:spPr bwMode="auto">
          <a:xfrm>
            <a:off x="3043238" y="3709988"/>
            <a:ext cx="352425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1"/>
              </a:cxn>
              <a:cxn ang="0">
                <a:pos x="162" y="48"/>
              </a:cxn>
              <a:cxn ang="0">
                <a:pos x="195" y="63"/>
              </a:cxn>
              <a:cxn ang="0">
                <a:pos x="213" y="72"/>
              </a:cxn>
              <a:cxn ang="0">
                <a:pos x="222" y="78"/>
              </a:cxn>
              <a:cxn ang="0">
                <a:pos x="204" y="63"/>
              </a:cxn>
            </a:cxnLst>
            <a:rect l="0" t="0" r="r" b="b"/>
            <a:pathLst>
              <a:path w="222" h="80">
                <a:moveTo>
                  <a:pt x="0" y="0"/>
                </a:moveTo>
                <a:cubicBezTo>
                  <a:pt x="11" y="4"/>
                  <a:pt x="50" y="13"/>
                  <a:pt x="75" y="21"/>
                </a:cubicBezTo>
                <a:cubicBezTo>
                  <a:pt x="102" y="29"/>
                  <a:pt x="142" y="41"/>
                  <a:pt x="162" y="48"/>
                </a:cubicBezTo>
                <a:cubicBezTo>
                  <a:pt x="175" y="52"/>
                  <a:pt x="183" y="55"/>
                  <a:pt x="195" y="63"/>
                </a:cubicBezTo>
                <a:cubicBezTo>
                  <a:pt x="221" y="80"/>
                  <a:pt x="188" y="60"/>
                  <a:pt x="213" y="72"/>
                </a:cubicBezTo>
                <a:cubicBezTo>
                  <a:pt x="216" y="74"/>
                  <a:pt x="222" y="78"/>
                  <a:pt x="222" y="78"/>
                </a:cubicBezTo>
                <a:lnTo>
                  <a:pt x="204" y="63"/>
                </a:ln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" name="Freeform 102"/>
          <p:cNvSpPr>
            <a:spLocks/>
          </p:cNvSpPr>
          <p:nvPr/>
        </p:nvSpPr>
        <p:spPr bwMode="auto">
          <a:xfrm>
            <a:off x="3352800" y="3810000"/>
            <a:ext cx="347663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39"/>
              </a:cxn>
              <a:cxn ang="0">
                <a:pos x="153" y="66"/>
              </a:cxn>
              <a:cxn ang="0">
                <a:pos x="219" y="108"/>
              </a:cxn>
            </a:cxnLst>
            <a:rect l="0" t="0" r="r" b="b"/>
            <a:pathLst>
              <a:path w="219" h="108">
                <a:moveTo>
                  <a:pt x="0" y="0"/>
                </a:moveTo>
                <a:cubicBezTo>
                  <a:pt x="11" y="4"/>
                  <a:pt x="62" y="28"/>
                  <a:pt x="87" y="39"/>
                </a:cubicBezTo>
                <a:cubicBezTo>
                  <a:pt x="112" y="50"/>
                  <a:pt x="131" y="54"/>
                  <a:pt x="153" y="66"/>
                </a:cubicBezTo>
                <a:cubicBezTo>
                  <a:pt x="175" y="79"/>
                  <a:pt x="208" y="101"/>
                  <a:pt x="219" y="108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8" name="Freeform 103"/>
          <p:cNvSpPr>
            <a:spLocks/>
          </p:cNvSpPr>
          <p:nvPr/>
        </p:nvSpPr>
        <p:spPr bwMode="auto">
          <a:xfrm>
            <a:off x="3671888" y="3962400"/>
            <a:ext cx="319087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39"/>
              </a:cxn>
              <a:cxn ang="0">
                <a:pos x="132" y="84"/>
              </a:cxn>
              <a:cxn ang="0">
                <a:pos x="201" y="132"/>
              </a:cxn>
            </a:cxnLst>
            <a:rect l="0" t="0" r="r" b="b"/>
            <a:pathLst>
              <a:path w="201" h="132">
                <a:moveTo>
                  <a:pt x="0" y="0"/>
                </a:moveTo>
                <a:cubicBezTo>
                  <a:pt x="11" y="4"/>
                  <a:pt x="47" y="25"/>
                  <a:pt x="69" y="39"/>
                </a:cubicBezTo>
                <a:cubicBezTo>
                  <a:pt x="91" y="53"/>
                  <a:pt x="110" y="68"/>
                  <a:pt x="132" y="84"/>
                </a:cubicBezTo>
                <a:cubicBezTo>
                  <a:pt x="154" y="97"/>
                  <a:pt x="190" y="125"/>
                  <a:pt x="201" y="13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9" name="Freeform 104"/>
          <p:cNvSpPr>
            <a:spLocks/>
          </p:cNvSpPr>
          <p:nvPr/>
        </p:nvSpPr>
        <p:spPr bwMode="auto">
          <a:xfrm>
            <a:off x="3938588" y="4143375"/>
            <a:ext cx="26670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54"/>
              </a:cxn>
              <a:cxn ang="0">
                <a:pos x="129" y="126"/>
              </a:cxn>
              <a:cxn ang="0">
                <a:pos x="168" y="180"/>
              </a:cxn>
            </a:cxnLst>
            <a:rect l="0" t="0" r="r" b="b"/>
            <a:pathLst>
              <a:path w="168" h="180">
                <a:moveTo>
                  <a:pt x="0" y="0"/>
                </a:moveTo>
                <a:cubicBezTo>
                  <a:pt x="11" y="4"/>
                  <a:pt x="45" y="33"/>
                  <a:pt x="66" y="54"/>
                </a:cubicBezTo>
                <a:cubicBezTo>
                  <a:pt x="87" y="75"/>
                  <a:pt x="112" y="105"/>
                  <a:pt x="129" y="126"/>
                </a:cubicBezTo>
                <a:cubicBezTo>
                  <a:pt x="151" y="139"/>
                  <a:pt x="157" y="173"/>
                  <a:pt x="168" y="180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Freeform 105"/>
          <p:cNvSpPr>
            <a:spLocks/>
          </p:cNvSpPr>
          <p:nvPr/>
        </p:nvSpPr>
        <p:spPr bwMode="auto">
          <a:xfrm>
            <a:off x="4171950" y="4381500"/>
            <a:ext cx="171450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75"/>
              </a:cxn>
              <a:cxn ang="0">
                <a:pos x="75" y="150"/>
              </a:cxn>
              <a:cxn ang="0">
                <a:pos x="108" y="342"/>
              </a:cxn>
            </a:cxnLst>
            <a:rect l="0" t="0" r="r" b="b"/>
            <a:pathLst>
              <a:path w="108" h="342">
                <a:moveTo>
                  <a:pt x="0" y="0"/>
                </a:moveTo>
                <a:cubicBezTo>
                  <a:pt x="11" y="4"/>
                  <a:pt x="37" y="50"/>
                  <a:pt x="51" y="75"/>
                </a:cubicBezTo>
                <a:cubicBezTo>
                  <a:pt x="63" y="100"/>
                  <a:pt x="66" y="106"/>
                  <a:pt x="75" y="150"/>
                </a:cubicBezTo>
                <a:cubicBezTo>
                  <a:pt x="97" y="163"/>
                  <a:pt x="97" y="335"/>
                  <a:pt x="108" y="34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7620000" y="4048621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7334945" y="4050432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7620000" y="3212976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7353671" y="325834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pic>
        <p:nvPicPr>
          <p:cNvPr id="5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5962128" y="1422400"/>
            <a:ext cx="264232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650286"/>
            <a:ext cx="3250704" cy="3385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Κανόνας</a:t>
            </a:r>
            <a:r>
              <a:rPr kumimoji="0" lang="el-GR" sz="2200" i="1" u="none" strike="noStrike" kern="0" cap="none" spc="0" normalizeH="0" noProof="0" dirty="0" smtClean="0">
                <a:ln>
                  <a:noFill/>
                </a:ln>
                <a:uLnTx/>
                <a:uFillTx/>
              </a:rPr>
              <a:t> του μοχλού!</a:t>
            </a:r>
            <a:endParaRPr kumimoji="0" lang="el-GR" sz="2200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2160" y="3861048"/>
            <a:ext cx="29523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Ποια η αναλογία Σ/Υ στους </a:t>
            </a:r>
            <a:r>
              <a:rPr lang="el-GR" sz="2700" dirty="0" err="1" smtClean="0">
                <a:solidFill>
                  <a:prstClr val="black"/>
                </a:solidFill>
              </a:rPr>
              <a:t>ω</a:t>
            </a:r>
            <a:r>
              <a:rPr lang="el-GR" sz="27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700" baseline="30000" dirty="0" smtClean="0">
                <a:solidFill>
                  <a:prstClr val="black"/>
                </a:solidFill>
              </a:rPr>
              <a:t> </a:t>
            </a:r>
            <a:r>
              <a:rPr lang="el-GR" sz="2700" dirty="0" smtClean="0">
                <a:solidFill>
                  <a:prstClr val="black"/>
                </a:solidFill>
              </a:rPr>
              <a:t>C;</a:t>
            </a:r>
          </a:p>
          <a:p>
            <a:pPr marL="265113" lvl="0" indent="-2651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700" dirty="0" smtClean="0">
                <a:solidFill>
                  <a:prstClr val="black"/>
                </a:solidFill>
              </a:rPr>
              <a:t>Σ/Υ = </a:t>
            </a:r>
            <a:r>
              <a:rPr lang="it-IT" sz="2700" dirty="0" smtClean="0">
                <a:solidFill>
                  <a:prstClr val="black"/>
                </a:solidFill>
              </a:rPr>
              <a:t>l</a:t>
            </a:r>
            <a:r>
              <a:rPr lang="it-IT" sz="2700" baseline="-25000" dirty="0" smtClean="0">
                <a:solidFill>
                  <a:prstClr val="black"/>
                </a:solidFill>
              </a:rPr>
              <a:t>2</a:t>
            </a:r>
            <a:r>
              <a:rPr lang="it-IT" sz="2700" dirty="0" smtClean="0">
                <a:solidFill>
                  <a:prstClr val="black"/>
                </a:solidFill>
              </a:rPr>
              <a:t>/l</a:t>
            </a:r>
            <a:r>
              <a:rPr lang="it-IT" sz="2700" baseline="-25000" dirty="0" smtClean="0">
                <a:solidFill>
                  <a:prstClr val="black"/>
                </a:solidFill>
              </a:rPr>
              <a:t>1</a:t>
            </a:r>
          </a:p>
        </p:txBody>
      </p:sp>
      <p:grpSp>
        <p:nvGrpSpPr>
          <p:cNvPr id="113" name="Group 72" descr="Εικόνα 11: Απλό Ευτηκτικό Διάγραμμα - Κρυστάλλωση Ισορροπίας - Κανόνας του μοχλού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6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7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1519" y="3270"/>
              <a:ext cx="1633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1701" y="1649"/>
              <a:ext cx="1271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7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36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37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9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0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1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142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4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5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8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59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0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1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2" name="Group 82"/>
          <p:cNvGrpSpPr>
            <a:grpSpLocks/>
          </p:cNvGrpSpPr>
          <p:nvPr/>
        </p:nvGrpSpPr>
        <p:grpSpPr bwMode="auto">
          <a:xfrm>
            <a:off x="1836738" y="4180731"/>
            <a:ext cx="1211262" cy="336550"/>
            <a:chOff x="1157" y="2798"/>
            <a:chExt cx="763" cy="212"/>
          </a:xfrm>
        </p:grpSpPr>
        <p:sp>
          <p:nvSpPr>
            <p:cNvPr id="163" name="Line 76"/>
            <p:cNvSpPr>
              <a:spLocks noChangeShapeType="1"/>
            </p:cNvSpPr>
            <p:nvPr/>
          </p:nvSpPr>
          <p:spPr bwMode="auto">
            <a:xfrm>
              <a:off x="1157" y="2910"/>
              <a:ext cx="76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4" name="Text Box 78"/>
            <p:cNvSpPr txBox="1">
              <a:spLocks noChangeArrowheads="1"/>
            </p:cNvSpPr>
            <p:nvPr/>
          </p:nvSpPr>
          <p:spPr bwMode="auto">
            <a:xfrm>
              <a:off x="1386" y="2798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5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166" name="Group 81"/>
          <p:cNvGrpSpPr>
            <a:grpSpLocks/>
          </p:cNvGrpSpPr>
          <p:nvPr/>
        </p:nvGrpSpPr>
        <p:grpSpPr bwMode="auto">
          <a:xfrm>
            <a:off x="914400" y="3791794"/>
            <a:ext cx="882650" cy="336550"/>
            <a:chOff x="576" y="2553"/>
            <a:chExt cx="556" cy="212"/>
          </a:xfrm>
        </p:grpSpPr>
        <p:sp>
          <p:nvSpPr>
            <p:cNvPr id="167" name="Line 80"/>
            <p:cNvSpPr>
              <a:spLocks noChangeShapeType="1"/>
            </p:cNvSpPr>
            <p:nvPr/>
          </p:nvSpPr>
          <p:spPr bwMode="auto">
            <a:xfrm>
              <a:off x="576" y="2688"/>
              <a:ext cx="556" cy="0"/>
            </a:xfrm>
            <a:prstGeom prst="line">
              <a:avLst/>
            </a:prstGeom>
            <a:noFill/>
            <a:ln w="12700" cap="sq">
              <a:solidFill>
                <a:srgbClr val="003399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8" name="Text Box 77"/>
            <p:cNvSpPr txBox="1">
              <a:spLocks noChangeArrowheads="1"/>
            </p:cNvSpPr>
            <p:nvPr/>
          </p:nvSpPr>
          <p:spPr bwMode="auto">
            <a:xfrm>
              <a:off x="765" y="2553"/>
              <a:ext cx="232" cy="212"/>
            </a:xfrm>
            <a:prstGeom prst="rect">
              <a:avLst/>
            </a:prstGeom>
            <a:solidFill>
              <a:srgbClr val="009900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n-GB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1</a:t>
              </a:r>
              <a:endParaRPr kumimoji="0" lang="el-GR" sz="1600" b="1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9" name="Text Box 65"/>
          <p:cNvSpPr txBox="1">
            <a:spLocks noChangeArrowheads="1"/>
          </p:cNvSpPr>
          <p:nvPr/>
        </p:nvSpPr>
        <p:spPr bwMode="auto">
          <a:xfrm>
            <a:off x="6755903" y="3007985"/>
            <a:ext cx="213657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170" name="Line 62"/>
          <p:cNvSpPr>
            <a:spLocks noChangeShapeType="1"/>
          </p:cNvSpPr>
          <p:nvPr/>
        </p:nvSpPr>
        <p:spPr bwMode="auto">
          <a:xfrm rot="16200000" flipH="1">
            <a:off x="6428490" y="294618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71" name="Text Box 64"/>
          <p:cNvSpPr txBox="1">
            <a:spLocks noChangeArrowheads="1"/>
          </p:cNvSpPr>
          <p:nvPr/>
        </p:nvSpPr>
        <p:spPr bwMode="auto">
          <a:xfrm>
            <a:off x="6755903" y="2708920"/>
            <a:ext cx="199256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174" name="Line 63"/>
          <p:cNvSpPr>
            <a:spLocks noChangeShapeType="1"/>
          </p:cNvSpPr>
          <p:nvPr/>
        </p:nvSpPr>
        <p:spPr bwMode="auto">
          <a:xfrm rot="16200000" flipH="1">
            <a:off x="6417567" y="267676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159" grpId="0" autoUpdateAnimBg="0"/>
      <p:bldP spid="160" grpId="0" animBg="1"/>
      <p:bldP spid="161" grpId="0" animBg="1"/>
      <p:bldP spid="1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173" name="Text Box 66"/>
          <p:cNvSpPr txBox="1">
            <a:spLocks noChangeArrowheads="1"/>
          </p:cNvSpPr>
          <p:nvPr/>
        </p:nvSpPr>
        <p:spPr bwMode="auto">
          <a:xfrm>
            <a:off x="457200" y="1722294"/>
            <a:ext cx="3034680" cy="33855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Κανόνας</a:t>
            </a:r>
            <a:r>
              <a:rPr kumimoji="0" lang="el-GR" sz="2200" i="1" u="none" strike="noStrike" kern="0" cap="none" spc="0" normalizeH="0" noProof="0" dirty="0" smtClean="0">
                <a:ln>
                  <a:noFill/>
                </a:ln>
                <a:uLnTx/>
                <a:uFillTx/>
              </a:rPr>
              <a:t> του μοχλού!</a:t>
            </a:r>
            <a:endParaRPr kumimoji="0" lang="el-GR" sz="2200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401072" y="2287905"/>
            <a:ext cx="2347392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145666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401071" y="1988840"/>
            <a:ext cx="209941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134743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8144" y="3140968"/>
            <a:ext cx="316835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σύσταση του Υ και ποια του Σ στους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 err="1" smtClean="0">
                <a:solidFill>
                  <a:prstClr val="black"/>
                </a:solidFill>
              </a:rPr>
              <a:t>ω</a:t>
            </a:r>
            <a:r>
              <a:rPr lang="el-GR" sz="22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200" baseline="30000" dirty="0" smtClean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C;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Υ: Α/Β = </a:t>
            </a:r>
            <a:r>
              <a:rPr lang="el-GR" sz="2200" dirty="0" err="1" smtClean="0">
                <a:solidFill>
                  <a:prstClr val="black"/>
                </a:solidFill>
              </a:rPr>
              <a:t>l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el-GR" sz="2200" dirty="0" err="1" smtClean="0">
                <a:solidFill>
                  <a:prstClr val="black"/>
                </a:solidFill>
              </a:rPr>
              <a:t>l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B</a:t>
            </a:r>
            <a:endParaRPr lang="el-GR" sz="2200" baseline="-250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Σ: 100% Α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αναλογία Σ/Υ και ποια η σύσταση του καθενός στο Ν;</a:t>
            </a:r>
          </a:p>
        </p:txBody>
      </p:sp>
      <p:grpSp>
        <p:nvGrpSpPr>
          <p:cNvPr id="189" name="Group 69" descr="Εικόνα 12: Απλό Ευτηκτικό Διάγραμμα - Κρυστάλλωση Ισορροπίας - Κανόνας του μοχλού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90" name="Rectangle 70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1" name="Rectangle 71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2" name="Arc 72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3" name="Arc 73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94" name="Text Box 74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95" name="Text Box 75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96" name="Text Box 76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97" name="Text Box 77"/>
            <p:cNvSpPr txBox="1">
              <a:spLocks noChangeArrowheads="1"/>
            </p:cNvSpPr>
            <p:nvPr/>
          </p:nvSpPr>
          <p:spPr bwMode="auto">
            <a:xfrm>
              <a:off x="1673" y="3270"/>
              <a:ext cx="166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98" name="Text Box 78"/>
            <p:cNvSpPr txBox="1">
              <a:spLocks noChangeArrowheads="1"/>
            </p:cNvSpPr>
            <p:nvPr/>
          </p:nvSpPr>
          <p:spPr bwMode="auto">
            <a:xfrm>
              <a:off x="1519" y="1649"/>
              <a:ext cx="145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99" name="Text Box 79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0" name="Text Box 80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201" name="Line 81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2" name="Line 82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3" name="Line 83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4" name="Line 84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5" name="Line 85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6" name="Line 86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7" name="Line 87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8" name="Line 88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09" name="Line 89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0" name="Text Box 90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211" name="Text Box 91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212" name="Text Box 92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213" name="Text Box 93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214" name="Text Box 94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5" name="Text Box 95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216" name="Text Box 96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217" name="Text Box 97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218" name="Line 98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19" name="Text Box 99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220" name="Line 100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1" name="Oval 101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4" name="Line 102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7" name="Line 103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8" name="Line 104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0" name="Line 106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1" name="Line 107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2" name="Line 108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3" name="Line 109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4" name="Freeform 110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5" name="Freeform 111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6" name="Freeform 112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7" name="Freeform 113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38" name="Freeform 114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239" name="Text Box 56"/>
          <p:cNvSpPr txBox="1">
            <a:spLocks noChangeArrowheads="1"/>
          </p:cNvSpPr>
          <p:nvPr/>
        </p:nvSpPr>
        <p:spPr bwMode="auto">
          <a:xfrm>
            <a:off x="1895475" y="4688731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Ν</a:t>
            </a:r>
          </a:p>
        </p:txBody>
      </p:sp>
      <p:sp>
        <p:nvSpPr>
          <p:cNvPr id="240" name="Oval 57"/>
          <p:cNvSpPr>
            <a:spLocks noChangeAspect="1" noChangeArrowheads="1"/>
          </p:cNvSpPr>
          <p:nvPr/>
        </p:nvSpPr>
        <p:spPr bwMode="auto">
          <a:xfrm>
            <a:off x="1724025" y="4791919"/>
            <a:ext cx="144463" cy="144462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241" name="Line 62"/>
          <p:cNvSpPr>
            <a:spLocks noChangeShapeType="1"/>
          </p:cNvSpPr>
          <p:nvPr/>
        </p:nvSpPr>
        <p:spPr bwMode="auto">
          <a:xfrm flipH="1" flipV="1">
            <a:off x="2982913" y="4150569"/>
            <a:ext cx="19050" cy="1911350"/>
          </a:xfrm>
          <a:prstGeom prst="line">
            <a:avLst/>
          </a:prstGeom>
          <a:noFill/>
          <a:ln w="44450">
            <a:solidFill>
              <a:srgbClr val="00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242" name="Group 116"/>
          <p:cNvGrpSpPr>
            <a:grpSpLocks/>
          </p:cNvGrpSpPr>
          <p:nvPr/>
        </p:nvGrpSpPr>
        <p:grpSpPr bwMode="auto">
          <a:xfrm>
            <a:off x="914400" y="5912694"/>
            <a:ext cx="2057400" cy="336550"/>
            <a:chOff x="576" y="3889"/>
            <a:chExt cx="1296" cy="212"/>
          </a:xfrm>
        </p:grpSpPr>
        <p:sp>
          <p:nvSpPr>
            <p:cNvPr id="243" name="Line 2"/>
            <p:cNvSpPr>
              <a:spLocks noChangeShapeType="1"/>
            </p:cNvSpPr>
            <p:nvPr/>
          </p:nvSpPr>
          <p:spPr bwMode="auto">
            <a:xfrm>
              <a:off x="576" y="3984"/>
              <a:ext cx="12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44" name="Text Box 64"/>
            <p:cNvSpPr txBox="1">
              <a:spLocks noChangeArrowheads="1"/>
            </p:cNvSpPr>
            <p:nvPr/>
          </p:nvSpPr>
          <p:spPr bwMode="auto">
            <a:xfrm>
              <a:off x="1187" y="3889"/>
              <a:ext cx="232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245" name="Group 117"/>
          <p:cNvGrpSpPr>
            <a:grpSpLocks/>
          </p:cNvGrpSpPr>
          <p:nvPr/>
        </p:nvGrpSpPr>
        <p:grpSpPr bwMode="auto">
          <a:xfrm>
            <a:off x="2987675" y="5961906"/>
            <a:ext cx="2457450" cy="336550"/>
            <a:chOff x="1882" y="3920"/>
            <a:chExt cx="1548" cy="212"/>
          </a:xfrm>
        </p:grpSpPr>
        <p:sp>
          <p:nvSpPr>
            <p:cNvPr id="246" name="Line 63"/>
            <p:cNvSpPr>
              <a:spLocks noChangeShapeType="1"/>
            </p:cNvSpPr>
            <p:nvPr/>
          </p:nvSpPr>
          <p:spPr bwMode="auto">
            <a:xfrm>
              <a:off x="1882" y="4032"/>
              <a:ext cx="1548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247" name="Text Box 65"/>
            <p:cNvSpPr txBox="1">
              <a:spLocks noChangeArrowheads="1"/>
            </p:cNvSpPr>
            <p:nvPr/>
          </p:nvSpPr>
          <p:spPr bwMode="auto">
            <a:xfrm>
              <a:off x="2533" y="3920"/>
              <a:ext cx="232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</p:grpSp>
      <p:sp>
        <p:nvSpPr>
          <p:cNvPr id="248" name="Line 68"/>
          <p:cNvSpPr>
            <a:spLocks noChangeShapeType="1"/>
          </p:cNvSpPr>
          <p:nvPr/>
        </p:nvSpPr>
        <p:spPr bwMode="auto">
          <a:xfrm>
            <a:off x="914400" y="4158506"/>
            <a:ext cx="2057400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249" name="Text Box 115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pic>
        <p:nvPicPr>
          <p:cNvPr id="6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  <p:bldP spid="239" grpId="0" autoUpdateAnimBg="0"/>
      <p:bldP spid="240" grpId="0" animBg="1"/>
      <p:bldP spid="241" grpId="0" animBg="1"/>
      <p:bldP spid="248" grpId="0" animBg="1"/>
      <p:bldP spid="24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354104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Ποιες οι αντιδράσεις που συμβαίνουν;</a:t>
            </a: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Αρχικά η </a:t>
            </a:r>
            <a:r>
              <a:rPr lang="el-GR" sz="2200" b="1" dirty="0" smtClean="0">
                <a:solidFill>
                  <a:prstClr val="black"/>
                </a:solidFill>
              </a:rPr>
              <a:t>συνεχής </a:t>
            </a:r>
            <a:r>
              <a:rPr lang="el-GR" sz="2200" dirty="0" smtClean="0">
                <a:solidFill>
                  <a:prstClr val="black"/>
                </a:solidFill>
              </a:rPr>
              <a:t>αντίδραση: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117" name="Group 72" descr="Εικόνα 13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 descr="Εικόνα 13: Απλό Ευτηκτικό Διάγραμμα - Κρυστάλλωση Ισορροπίας - Αντιδράσεις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33" y="4293096"/>
            <a:ext cx="3048339" cy="432048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523256"/>
            <a:ext cx="3581672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851246" y="1922348"/>
            <a:ext cx="264063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595841" y="1860543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851246" y="1623283"/>
            <a:ext cx="2352601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584918" y="1591126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0152" y="2132856"/>
            <a:ext cx="30963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265113" lvl="0" indent="-265113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Ακολουθεί η </a:t>
            </a:r>
            <a:r>
              <a:rPr lang="el-GR" sz="2200" b="1" dirty="0" smtClean="0">
                <a:solidFill>
                  <a:prstClr val="black"/>
                </a:solidFill>
              </a:rPr>
              <a:t>ασυνεχής</a:t>
            </a:r>
            <a:r>
              <a:rPr lang="el-GR" sz="2200" dirty="0" smtClean="0">
                <a:solidFill>
                  <a:prstClr val="black"/>
                </a:solidFill>
              </a:rPr>
              <a:t> αντίδραση: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(</a:t>
            </a:r>
            <a:r>
              <a:rPr lang="el-GR" sz="2200" dirty="0" smtClean="0">
                <a:solidFill>
                  <a:prstClr val="black"/>
                </a:solidFill>
              </a:rPr>
              <a:t>ολοκληρώνεται σε μια μοναδική Τ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72" descr="Εικόνα 14: Απλό Ευτηκτικό Διάγραμμα - Κρυστάλλωση Ισορροπίας - Αντιδράσεις"/>
          <p:cNvGrpSpPr>
            <a:grpSpLocks/>
          </p:cNvGrpSpPr>
          <p:nvPr/>
        </p:nvGrpSpPr>
        <p:grpSpPr bwMode="auto">
          <a:xfrm>
            <a:off x="136376" y="2393950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801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33" y="1649"/>
              <a:ext cx="153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517376" y="4191000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1034901" y="4419600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888976" y="4411663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933426" y="3744913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6172" y="3645024"/>
            <a:ext cx="2326376" cy="486916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1500174"/>
            <a:ext cx="8153400" cy="445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ΣΥΣΤΗΜΑ (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system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):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</a:t>
            </a:r>
          </a:p>
          <a:p>
            <a:pPr marL="712788" marR="0" lvl="1" indent="-447675" algn="l" defTabSz="914400" rtl="0" eaLnBrk="1" fontAlgn="auto" latinLnBrk="0" hangingPunct="1">
              <a:lnSpc>
                <a:spcPct val="110000"/>
              </a:lnSpc>
              <a:spcBef>
                <a:spcPts val="768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Οποιοδήποτε τμήμα μέσα στο σύμπαν, που μπορεί να απομονωθεί και να μελετηθεί πειραματικά. </a:t>
            </a:r>
          </a:p>
          <a:p>
            <a:pPr marL="712788" marR="0" lvl="1" indent="-447675" algn="l" defTabSz="914400" rtl="0" eaLnBrk="1" fontAlgn="auto" latinLnBrk="0" hangingPunct="1">
              <a:lnSpc>
                <a:spcPct val="110000"/>
              </a:lnSpc>
              <a:spcBef>
                <a:spcPts val="768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πιλέγεται σχεδόν αυθαίρετα, ανάλογα με τις ανάγκες της μελέτης μας. </a:t>
            </a:r>
          </a:p>
          <a:p>
            <a:pPr marL="712788" marR="0" lvl="1" indent="-447675" algn="l" defTabSz="914400" rtl="0" eaLnBrk="1" fontAlgn="auto" latinLnBrk="0" hangingPunct="1">
              <a:lnSpc>
                <a:spcPct val="110000"/>
              </a:lnSpc>
              <a:spcBef>
                <a:spcPts val="768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Π.χ. ένα σύστημα μπορεί να αποτελεί ένα μάγμα το οποίο κρυσταλλώνεται, ή ένα πέτρωμα το οποίο περιέχει συγκεκριμένα ορυκτά.</a:t>
            </a:r>
            <a:endParaRPr kumimoji="0" lang="el-GR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6136" y="2636912"/>
            <a:ext cx="334786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Οι κρύσταλλοι απομακρύνονται άρα δεν αντιδρούν για να αλλάξουν σύσταση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Δεν επηρεάζεται ούτε η σύσταση των κρυστάλλων, ούτε εκείνη του τελευταίου υγρού</a:t>
            </a:r>
          </a:p>
        </p:txBody>
      </p:sp>
      <p:grpSp>
        <p:nvGrpSpPr>
          <p:cNvPr id="3" name="Group 72" descr="Εικόνα 15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519" y="1649"/>
              <a:ext cx="145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l-GR" dirty="0" err="1" smtClean="0"/>
              <a:t>Ευτηκτικό</a:t>
            </a:r>
            <a:r>
              <a:rPr lang="el-GR" dirty="0" smtClean="0"/>
              <a:t> Διάγραμμα</a:t>
            </a:r>
            <a:endParaRPr lang="el-GR" dirty="0"/>
          </a:p>
        </p:txBody>
      </p:sp>
      <p:sp>
        <p:nvSpPr>
          <p:cNvPr id="172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sng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  <a:endParaRPr kumimoji="0" lang="el-GR" sz="2200" b="1" i="1" u="sng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2" name="Text Box 65"/>
          <p:cNvSpPr txBox="1">
            <a:spLocks noChangeArrowheads="1"/>
          </p:cNvSpPr>
          <p:nvPr/>
        </p:nvSpPr>
        <p:spPr bwMode="auto">
          <a:xfrm>
            <a:off x="6611886" y="2287905"/>
            <a:ext cx="2147399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rot="16200000" flipH="1">
            <a:off x="6356481" y="222610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225" name="Text Box 64"/>
          <p:cNvSpPr txBox="1">
            <a:spLocks noChangeArrowheads="1"/>
          </p:cNvSpPr>
          <p:nvPr/>
        </p:nvSpPr>
        <p:spPr bwMode="auto">
          <a:xfrm>
            <a:off x="6611886" y="1988840"/>
            <a:ext cx="1920553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226" name="Line 63"/>
          <p:cNvSpPr>
            <a:spLocks noChangeShapeType="1"/>
          </p:cNvSpPr>
          <p:nvPr/>
        </p:nvSpPr>
        <p:spPr bwMode="auto">
          <a:xfrm rot="16200000" flipH="1">
            <a:off x="6345558" y="195668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8144" y="2897068"/>
            <a:ext cx="3275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Το μόνο που θα αλλάξει είναι η σύσταση του τελικού πετρώματος</a:t>
            </a:r>
          </a:p>
        </p:txBody>
      </p:sp>
      <p:grpSp>
        <p:nvGrpSpPr>
          <p:cNvPr id="3" name="Group 72" descr="Εικόνα 16: Απλό Ευτηκτικό Διάγραμμα - Κλασματική Κρυστάλλωση"/>
          <p:cNvGrpSpPr>
            <a:grpSpLocks/>
          </p:cNvGrpSpPr>
          <p:nvPr/>
        </p:nvGrpSpPr>
        <p:grpSpPr bwMode="auto">
          <a:xfrm>
            <a:off x="0" y="2132856"/>
            <a:ext cx="6019800" cy="4006850"/>
            <a:chOff x="0" y="1508"/>
            <a:chExt cx="3792" cy="2524"/>
          </a:xfrm>
        </p:grpSpPr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563" y="1571"/>
              <a:ext cx="2871" cy="2140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64" y="3099"/>
              <a:ext cx="2870" cy="611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0" name="Arc 5"/>
            <p:cNvSpPr>
              <a:spLocks/>
            </p:cNvSpPr>
            <p:nvPr/>
          </p:nvSpPr>
          <p:spPr bwMode="auto">
            <a:xfrm>
              <a:off x="563" y="2263"/>
              <a:ext cx="1407" cy="8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1" name="Arc 6"/>
            <p:cNvSpPr>
              <a:spLocks/>
            </p:cNvSpPr>
            <p:nvPr/>
          </p:nvSpPr>
          <p:spPr bwMode="auto">
            <a:xfrm flipH="1">
              <a:off x="1970" y="1786"/>
              <a:ext cx="1461" cy="1323"/>
            </a:xfrm>
            <a:custGeom>
              <a:avLst/>
              <a:gdLst>
                <a:gd name="G0" fmla="+- 163 0 0"/>
                <a:gd name="G1" fmla="+- 21600 0 0"/>
                <a:gd name="G2" fmla="+- 21600 0 0"/>
                <a:gd name="T0" fmla="*/ 0 w 21762"/>
                <a:gd name="T1" fmla="*/ 1 h 21600"/>
                <a:gd name="T2" fmla="*/ 21762 w 21762"/>
                <a:gd name="T3" fmla="*/ 21450 h 21600"/>
                <a:gd name="T4" fmla="*/ 163 w 217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62" h="21600" fill="none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</a:path>
                <a:path w="21762" h="21600" stroke="0" extrusionOk="0">
                  <a:moveTo>
                    <a:pt x="-1" y="0"/>
                  </a:moveTo>
                  <a:cubicBezTo>
                    <a:pt x="54" y="0"/>
                    <a:pt x="108" y="-1"/>
                    <a:pt x="163" y="0"/>
                  </a:cubicBezTo>
                  <a:cubicBezTo>
                    <a:pt x="12033" y="0"/>
                    <a:pt x="21680" y="9579"/>
                    <a:pt x="21762" y="21449"/>
                  </a:cubicBezTo>
                  <a:lnTo>
                    <a:pt x="163" y="21600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384" y="3733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3322" y="3744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124" name="Text Box 9"/>
            <p:cNvSpPr txBox="1">
              <a:spLocks noChangeArrowheads="1"/>
            </p:cNvSpPr>
            <p:nvPr/>
          </p:nvSpPr>
          <p:spPr bwMode="auto">
            <a:xfrm>
              <a:off x="1866" y="3075"/>
              <a:ext cx="23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Ε</a:t>
              </a: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73" y="3270"/>
              <a:ext cx="1615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Α+Β Στερεά</a:t>
              </a:r>
            </a:p>
          </p:txBody>
        </p:sp>
        <p:sp>
          <p:nvSpPr>
            <p:cNvPr id="126" name="Text Box 11"/>
            <p:cNvSpPr txBox="1">
              <a:spLocks noChangeArrowheads="1"/>
            </p:cNvSpPr>
            <p:nvPr/>
          </p:nvSpPr>
          <p:spPr bwMode="auto">
            <a:xfrm>
              <a:off x="1474" y="1649"/>
              <a:ext cx="1498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127" name="Text Box 12"/>
            <p:cNvSpPr txBox="1">
              <a:spLocks noChangeArrowheads="1"/>
            </p:cNvSpPr>
            <p:nvPr/>
          </p:nvSpPr>
          <p:spPr bwMode="auto">
            <a:xfrm>
              <a:off x="746" y="2562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2421" y="2389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B</a:t>
              </a: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+Υ</a:t>
              </a: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853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14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>
              <a:off x="1426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>
              <a:off x="1714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>
              <a:off x="2000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>
              <a:off x="228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>
              <a:off x="2573" y="3614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>
              <a:off x="2861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>
              <a:off x="3147" y="3614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38" name="Text Box 24"/>
            <p:cNvSpPr txBox="1">
              <a:spLocks noChangeArrowheads="1"/>
            </p:cNvSpPr>
            <p:nvPr/>
          </p:nvSpPr>
          <p:spPr bwMode="auto">
            <a:xfrm>
              <a:off x="996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139" name="Text Box 25"/>
            <p:cNvSpPr txBox="1">
              <a:spLocks noChangeArrowheads="1"/>
            </p:cNvSpPr>
            <p:nvPr/>
          </p:nvSpPr>
          <p:spPr bwMode="auto">
            <a:xfrm>
              <a:off x="1567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140" name="Text Box 26"/>
            <p:cNvSpPr txBox="1">
              <a:spLocks noChangeArrowheads="1"/>
            </p:cNvSpPr>
            <p:nvPr/>
          </p:nvSpPr>
          <p:spPr bwMode="auto">
            <a:xfrm>
              <a:off x="2138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141" name="Text Box 27"/>
            <p:cNvSpPr txBox="1">
              <a:spLocks noChangeArrowheads="1"/>
            </p:cNvSpPr>
            <p:nvPr/>
          </p:nvSpPr>
          <p:spPr bwMode="auto">
            <a:xfrm>
              <a:off x="2709" y="3723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142" name="Text Box 28"/>
            <p:cNvSpPr txBox="1">
              <a:spLocks noChangeArrowheads="1"/>
            </p:cNvSpPr>
            <p:nvPr/>
          </p:nvSpPr>
          <p:spPr bwMode="auto">
            <a:xfrm>
              <a:off x="0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22" y="213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3454" y="1648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</a:t>
              </a:r>
            </a:p>
          </p:txBody>
        </p:sp>
        <p:sp>
          <p:nvSpPr>
            <p:cNvPr id="145" name="Text Box 31"/>
            <p:cNvSpPr txBox="1">
              <a:spLocks noChangeArrowheads="1"/>
            </p:cNvSpPr>
            <p:nvPr/>
          </p:nvSpPr>
          <p:spPr bwMode="auto">
            <a:xfrm>
              <a:off x="3445" y="2966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>
              <a:off x="1128" y="1883"/>
              <a:ext cx="9" cy="469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7" name="Text Box 34"/>
            <p:cNvSpPr txBox="1">
              <a:spLocks noChangeArrowheads="1"/>
            </p:cNvSpPr>
            <p:nvPr/>
          </p:nvSpPr>
          <p:spPr bwMode="auto">
            <a:xfrm>
              <a:off x="242" y="1741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148" name="Line 35"/>
            <p:cNvSpPr>
              <a:spLocks noChangeShapeType="1"/>
            </p:cNvSpPr>
            <p:nvPr/>
          </p:nvSpPr>
          <p:spPr bwMode="auto">
            <a:xfrm>
              <a:off x="562" y="1866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49" name="Oval 36"/>
            <p:cNvSpPr>
              <a:spLocks noChangeAspect="1" noChangeArrowheads="1"/>
            </p:cNvSpPr>
            <p:nvPr/>
          </p:nvSpPr>
          <p:spPr bwMode="auto">
            <a:xfrm>
              <a:off x="1063" y="1816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0" name="Line 37"/>
            <p:cNvSpPr>
              <a:spLocks noChangeShapeType="1"/>
            </p:cNvSpPr>
            <p:nvPr/>
          </p:nvSpPr>
          <p:spPr bwMode="auto">
            <a:xfrm>
              <a:off x="1128" y="3083"/>
              <a:ext cx="9" cy="29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1" name="Line 38"/>
            <p:cNvSpPr>
              <a:spLocks noChangeShapeType="1"/>
            </p:cNvSpPr>
            <p:nvPr/>
          </p:nvSpPr>
          <p:spPr bwMode="auto">
            <a:xfrm>
              <a:off x="576" y="2352"/>
              <a:ext cx="58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 flipH="1">
              <a:off x="567" y="2355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 flipH="1">
              <a:off x="567" y="2634"/>
              <a:ext cx="0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 flipH="1">
              <a:off x="567" y="2880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5" name="Line 42"/>
            <p:cNvSpPr>
              <a:spLocks noChangeShapeType="1"/>
            </p:cNvSpPr>
            <p:nvPr/>
          </p:nvSpPr>
          <p:spPr bwMode="auto">
            <a:xfrm rot="16200000" flipH="1">
              <a:off x="678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6" name="Line 43"/>
            <p:cNvSpPr>
              <a:spLocks noChangeShapeType="1"/>
            </p:cNvSpPr>
            <p:nvPr/>
          </p:nvSpPr>
          <p:spPr bwMode="auto">
            <a:xfrm rot="16200000" flipH="1">
              <a:off x="861" y="2988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7" name="Line 44"/>
            <p:cNvSpPr>
              <a:spLocks noChangeShapeType="1"/>
            </p:cNvSpPr>
            <p:nvPr/>
          </p:nvSpPr>
          <p:spPr bwMode="auto">
            <a:xfrm rot="16200000" flipH="1">
              <a:off x="1023" y="2985"/>
              <a:ext cx="0" cy="21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1140" y="2337"/>
              <a:ext cx="222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"/>
                </a:cxn>
                <a:cxn ang="0">
                  <a:pos x="162" y="48"/>
                </a:cxn>
                <a:cxn ang="0">
                  <a:pos x="195" y="63"/>
                </a:cxn>
                <a:cxn ang="0">
                  <a:pos x="213" y="72"/>
                </a:cxn>
                <a:cxn ang="0">
                  <a:pos x="222" y="78"/>
                </a:cxn>
                <a:cxn ang="0">
                  <a:pos x="204" y="63"/>
                </a:cxn>
              </a:cxnLst>
              <a:rect l="0" t="0" r="r" b="b"/>
              <a:pathLst>
                <a:path w="222" h="80">
                  <a:moveTo>
                    <a:pt x="0" y="0"/>
                  </a:moveTo>
                  <a:cubicBezTo>
                    <a:pt x="11" y="4"/>
                    <a:pt x="50" y="13"/>
                    <a:pt x="75" y="21"/>
                  </a:cubicBezTo>
                  <a:cubicBezTo>
                    <a:pt x="102" y="29"/>
                    <a:pt x="142" y="41"/>
                    <a:pt x="162" y="48"/>
                  </a:cubicBezTo>
                  <a:cubicBezTo>
                    <a:pt x="175" y="52"/>
                    <a:pt x="183" y="55"/>
                    <a:pt x="195" y="63"/>
                  </a:cubicBezTo>
                  <a:cubicBezTo>
                    <a:pt x="221" y="80"/>
                    <a:pt x="188" y="60"/>
                    <a:pt x="213" y="72"/>
                  </a:cubicBezTo>
                  <a:cubicBezTo>
                    <a:pt x="216" y="74"/>
                    <a:pt x="222" y="78"/>
                    <a:pt x="222" y="78"/>
                  </a:cubicBezTo>
                  <a:lnTo>
                    <a:pt x="204" y="63"/>
                  </a:ln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1344" y="2400"/>
              <a:ext cx="210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7"/>
                </a:cxn>
                <a:cxn ang="0">
                  <a:pos x="144" y="66"/>
                </a:cxn>
                <a:cxn ang="0">
                  <a:pos x="210" y="108"/>
                </a:cxn>
              </a:cxnLst>
              <a:rect l="0" t="0" r="r" b="b"/>
              <a:pathLst>
                <a:path w="210" h="108">
                  <a:moveTo>
                    <a:pt x="0" y="0"/>
                  </a:moveTo>
                  <a:cubicBezTo>
                    <a:pt x="11" y="4"/>
                    <a:pt x="51" y="17"/>
                    <a:pt x="78" y="27"/>
                  </a:cubicBezTo>
                  <a:cubicBezTo>
                    <a:pt x="102" y="38"/>
                    <a:pt x="125" y="60"/>
                    <a:pt x="144" y="66"/>
                  </a:cubicBezTo>
                  <a:cubicBezTo>
                    <a:pt x="166" y="79"/>
                    <a:pt x="199" y="101"/>
                    <a:pt x="210" y="108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1536" y="2496"/>
              <a:ext cx="201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39"/>
                </a:cxn>
                <a:cxn ang="0">
                  <a:pos x="132" y="84"/>
                </a:cxn>
                <a:cxn ang="0">
                  <a:pos x="201" y="132"/>
                </a:cxn>
              </a:cxnLst>
              <a:rect l="0" t="0" r="r" b="b"/>
              <a:pathLst>
                <a:path w="201" h="132">
                  <a:moveTo>
                    <a:pt x="0" y="0"/>
                  </a:moveTo>
                  <a:cubicBezTo>
                    <a:pt x="11" y="4"/>
                    <a:pt x="47" y="25"/>
                    <a:pt x="69" y="39"/>
                  </a:cubicBezTo>
                  <a:cubicBezTo>
                    <a:pt x="91" y="53"/>
                    <a:pt x="110" y="68"/>
                    <a:pt x="132" y="84"/>
                  </a:cubicBezTo>
                  <a:cubicBezTo>
                    <a:pt x="154" y="97"/>
                    <a:pt x="190" y="125"/>
                    <a:pt x="201" y="132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1713" y="2607"/>
              <a:ext cx="159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54"/>
                </a:cxn>
                <a:cxn ang="0">
                  <a:pos x="120" y="129"/>
                </a:cxn>
                <a:cxn ang="0">
                  <a:pos x="159" y="183"/>
                </a:cxn>
              </a:cxnLst>
              <a:rect l="0" t="0" r="r" b="b"/>
              <a:pathLst>
                <a:path w="159" h="183">
                  <a:moveTo>
                    <a:pt x="0" y="0"/>
                  </a:moveTo>
                  <a:cubicBezTo>
                    <a:pt x="11" y="4"/>
                    <a:pt x="39" y="43"/>
                    <a:pt x="63" y="54"/>
                  </a:cubicBezTo>
                  <a:cubicBezTo>
                    <a:pt x="83" y="75"/>
                    <a:pt x="104" y="108"/>
                    <a:pt x="120" y="129"/>
                  </a:cubicBezTo>
                  <a:cubicBezTo>
                    <a:pt x="142" y="142"/>
                    <a:pt x="148" y="176"/>
                    <a:pt x="159" y="18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1851" y="2760"/>
              <a:ext cx="123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69"/>
                </a:cxn>
                <a:cxn ang="0">
                  <a:pos x="84" y="150"/>
                </a:cxn>
                <a:cxn ang="0">
                  <a:pos x="123" y="327"/>
                </a:cxn>
              </a:cxnLst>
              <a:rect l="0" t="0" r="r" b="b"/>
              <a:pathLst>
                <a:path w="123" h="327">
                  <a:moveTo>
                    <a:pt x="0" y="0"/>
                  </a:moveTo>
                  <a:cubicBezTo>
                    <a:pt x="11" y="4"/>
                    <a:pt x="34" y="48"/>
                    <a:pt x="54" y="69"/>
                  </a:cubicBezTo>
                  <a:cubicBezTo>
                    <a:pt x="68" y="94"/>
                    <a:pt x="73" y="107"/>
                    <a:pt x="84" y="150"/>
                  </a:cubicBezTo>
                  <a:cubicBezTo>
                    <a:pt x="106" y="163"/>
                    <a:pt x="112" y="320"/>
                    <a:pt x="123" y="327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sp>
        <p:nvSpPr>
          <p:cNvPr id="163" name="Text Box 73"/>
          <p:cNvSpPr txBox="1">
            <a:spLocks noChangeArrowheads="1"/>
          </p:cNvSpPr>
          <p:nvPr/>
        </p:nvSpPr>
        <p:spPr bwMode="auto">
          <a:xfrm>
            <a:off x="381000" y="3929906"/>
            <a:ext cx="46355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ω</a:t>
            </a:r>
          </a:p>
        </p:txBody>
      </p:sp>
      <p:sp>
        <p:nvSpPr>
          <p:cNvPr id="164" name="Line 74"/>
          <p:cNvSpPr>
            <a:spLocks noChangeShapeType="1"/>
          </p:cNvSpPr>
          <p:nvPr/>
        </p:nvSpPr>
        <p:spPr bwMode="auto">
          <a:xfrm flipV="1">
            <a:off x="898525" y="4158506"/>
            <a:ext cx="889000" cy="0"/>
          </a:xfrm>
          <a:prstGeom prst="line">
            <a:avLst/>
          </a:prstGeom>
          <a:noFill/>
          <a:ln w="4445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5" name="Line 75"/>
          <p:cNvSpPr>
            <a:spLocks noChangeShapeType="1"/>
          </p:cNvSpPr>
          <p:nvPr/>
        </p:nvSpPr>
        <p:spPr bwMode="auto">
          <a:xfrm flipV="1">
            <a:off x="1752600" y="4150569"/>
            <a:ext cx="1230313" cy="7937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1797050" y="3483819"/>
            <a:ext cx="0" cy="11763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6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56" name="Rectangle 55"/>
          <p:cNvSpPr/>
          <p:nvPr/>
        </p:nvSpPr>
        <p:spPr>
          <a:xfrm>
            <a:off x="5940152" y="1772816"/>
            <a:ext cx="302433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Σημεία τήξης των Α και Β;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Πόσες και ποιες φάσεις στα σημεία Κ, Ν και Ε;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b="1" dirty="0" smtClean="0">
                <a:solidFill>
                  <a:prstClr val="black"/>
                </a:solidFill>
              </a:rPr>
              <a:t>P + F = C + 1</a:t>
            </a:r>
            <a:r>
              <a:rPr lang="el-GR" sz="2200" dirty="0" smtClean="0">
                <a:solidFill>
                  <a:prstClr val="black"/>
                </a:solidFill>
              </a:rPr>
              <a:t/>
            </a:r>
            <a:br>
              <a:rPr lang="el-GR" sz="2200" dirty="0" smtClean="0">
                <a:solidFill>
                  <a:prstClr val="black"/>
                </a:solidFill>
              </a:rPr>
            </a:br>
            <a:r>
              <a:rPr lang="el-GR" sz="2200" dirty="0" smtClean="0">
                <a:solidFill>
                  <a:prstClr val="black"/>
                </a:solidFill>
              </a:rPr>
              <a:t>(πίεση σταθερή) 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Συστατικά;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Φάσεις;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Βαθμοί ελευθερίας, στα Κ, Ν και Ε;</a:t>
            </a:r>
          </a:p>
        </p:txBody>
      </p:sp>
      <p:grpSp>
        <p:nvGrpSpPr>
          <p:cNvPr id="95" name="Group 67" descr="Εικόνα 17: Διάγραμμα με πλήρες Στερεό Διάλυμα"/>
          <p:cNvGrpSpPr>
            <a:grpSpLocks/>
          </p:cNvGrpSpPr>
          <p:nvPr/>
        </p:nvGrpSpPr>
        <p:grpSpPr bwMode="auto">
          <a:xfrm>
            <a:off x="7938" y="1676400"/>
            <a:ext cx="5918200" cy="4495800"/>
            <a:chOff x="5" y="1056"/>
            <a:chExt cx="3728" cy="2832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3395" y="295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grpSp>
          <p:nvGrpSpPr>
            <p:cNvPr id="97" name="Group 66"/>
            <p:cNvGrpSpPr>
              <a:grpSpLocks/>
            </p:cNvGrpSpPr>
            <p:nvPr/>
          </p:nvGrpSpPr>
          <p:grpSpPr bwMode="auto">
            <a:xfrm>
              <a:off x="5" y="1056"/>
              <a:ext cx="3709" cy="2832"/>
              <a:chOff x="5" y="1056"/>
              <a:chExt cx="3709" cy="2832"/>
            </a:xfrm>
          </p:grpSpPr>
          <p:sp>
            <p:nvSpPr>
              <p:cNvPr id="98" name="Text Box 9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5" y="1056"/>
                <a:ext cx="3351" cy="2822"/>
                <a:chOff x="5" y="1056"/>
                <a:chExt cx="3351" cy="2822"/>
              </a:xfrm>
            </p:grpSpPr>
            <p:sp>
              <p:nvSpPr>
                <p:cNvPr id="100" name="Rectangle 15"/>
                <p:cNvSpPr>
                  <a:spLocks noChangeArrowheads="1"/>
                </p:cNvSpPr>
                <p:nvPr/>
              </p:nvSpPr>
              <p:spPr bwMode="auto">
                <a:xfrm>
                  <a:off x="485" y="1152"/>
                  <a:ext cx="2871" cy="2415"/>
                </a:xfrm>
                <a:prstGeom prst="rect">
                  <a:avLst/>
                </a:prstGeom>
                <a:solidFill>
                  <a:srgbClr val="009900"/>
                </a:solidFill>
                <a:ln w="38100" cap="sq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06" y="3589"/>
                  <a:ext cx="450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Α</a:t>
                  </a:r>
                </a:p>
              </p:txBody>
            </p:sp>
            <p:sp>
              <p:nvSpPr>
                <p:cNvPr id="10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8" y="2418"/>
                  <a:ext cx="788" cy="28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3" name="Line 16"/>
                <p:cNvSpPr>
                  <a:spLocks noChangeShapeType="1"/>
                </p:cNvSpPr>
                <p:nvPr/>
              </p:nvSpPr>
              <p:spPr bwMode="auto">
                <a:xfrm>
                  <a:off x="775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4" name="Line 17"/>
                <p:cNvSpPr>
                  <a:spLocks noChangeShapeType="1"/>
                </p:cNvSpPr>
                <p:nvPr/>
              </p:nvSpPr>
              <p:spPr bwMode="auto">
                <a:xfrm>
                  <a:off x="106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5" name="Line 18"/>
                <p:cNvSpPr>
                  <a:spLocks noChangeShapeType="1"/>
                </p:cNvSpPr>
                <p:nvPr/>
              </p:nvSpPr>
              <p:spPr bwMode="auto">
                <a:xfrm>
                  <a:off x="1348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6" name="Line 19"/>
                <p:cNvSpPr>
                  <a:spLocks noChangeShapeType="1"/>
                </p:cNvSpPr>
                <p:nvPr/>
              </p:nvSpPr>
              <p:spPr bwMode="auto">
                <a:xfrm>
                  <a:off x="1636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7" name="Line 20"/>
                <p:cNvSpPr>
                  <a:spLocks noChangeShapeType="1"/>
                </p:cNvSpPr>
                <p:nvPr/>
              </p:nvSpPr>
              <p:spPr bwMode="auto">
                <a:xfrm>
                  <a:off x="1922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8" name="Line 21"/>
                <p:cNvSpPr>
                  <a:spLocks noChangeShapeType="1"/>
                </p:cNvSpPr>
                <p:nvPr/>
              </p:nvSpPr>
              <p:spPr bwMode="auto">
                <a:xfrm>
                  <a:off x="220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09" name="Line 22"/>
                <p:cNvSpPr>
                  <a:spLocks noChangeShapeType="1"/>
                </p:cNvSpPr>
                <p:nvPr/>
              </p:nvSpPr>
              <p:spPr bwMode="auto">
                <a:xfrm>
                  <a:off x="2495" y="3470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0" name="Line 23"/>
                <p:cNvSpPr>
                  <a:spLocks noChangeShapeType="1"/>
                </p:cNvSpPr>
                <p:nvPr/>
              </p:nvSpPr>
              <p:spPr bwMode="auto">
                <a:xfrm>
                  <a:off x="2783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3069" y="3470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18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20</a:t>
                  </a:r>
                </a:p>
              </p:txBody>
            </p:sp>
            <p:sp>
              <p:nvSpPr>
                <p:cNvPr id="1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9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40</a:t>
                  </a:r>
                </a:p>
              </p:txBody>
            </p:sp>
            <p:sp>
              <p:nvSpPr>
                <p:cNvPr id="11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60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60</a:t>
                  </a:r>
                </a:p>
              </p:txBody>
            </p:sp>
            <p:sp>
              <p:nvSpPr>
                <p:cNvPr id="1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31" y="3579"/>
                  <a:ext cx="338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80</a:t>
                  </a:r>
                </a:p>
              </p:txBody>
            </p:sp>
            <p:sp>
              <p:nvSpPr>
                <p:cNvPr id="1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" y="1056"/>
                  <a:ext cx="619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Τ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 </a:t>
                  </a:r>
                  <a:r>
                    <a:rPr kumimoji="0" lang="en-GB" sz="2400" b="1" i="0" u="none" strike="noStrike" kern="0" cap="none" spc="0" normalizeH="0" baseline="3000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o</a:t>
                  </a:r>
                  <a:r>
                    <a:rPr kumimoji="0" lang="en-GB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C</a:t>
                  </a:r>
                  <a:endPara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1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1" y="1319"/>
                  <a:ext cx="337" cy="23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Χ</a:t>
                  </a:r>
                </a:p>
              </p:txBody>
            </p:sp>
            <p:sp>
              <p:nvSpPr>
                <p:cNvPr id="167" name="Arc 38"/>
                <p:cNvSpPr>
                  <a:spLocks/>
                </p:cNvSpPr>
                <p:nvPr/>
              </p:nvSpPr>
              <p:spPr bwMode="auto">
                <a:xfrm flipH="1" flipV="1">
                  <a:off x="482" y="1397"/>
                  <a:ext cx="2872" cy="16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68" name="Arc 35"/>
                <p:cNvSpPr>
                  <a:spLocks/>
                </p:cNvSpPr>
                <p:nvPr/>
              </p:nvSpPr>
              <p:spPr bwMode="auto">
                <a:xfrm>
                  <a:off x="498" y="1392"/>
                  <a:ext cx="2856" cy="170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3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69" name="Text Box 57"/>
          <p:cNvSpPr txBox="1">
            <a:spLocks noChangeArrowheads="1"/>
          </p:cNvSpPr>
          <p:nvPr/>
        </p:nvSpPr>
        <p:spPr bwMode="auto">
          <a:xfrm>
            <a:off x="1247775" y="2708920"/>
            <a:ext cx="2971800" cy="83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Διάλυμα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+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</a:t>
            </a:r>
          </a:p>
        </p:txBody>
      </p:sp>
      <p:sp>
        <p:nvSpPr>
          <p:cNvPr id="170" name="Text Box 55"/>
          <p:cNvSpPr txBox="1">
            <a:spLocks noChangeArrowheads="1"/>
          </p:cNvSpPr>
          <p:nvPr/>
        </p:nvSpPr>
        <p:spPr bwMode="auto">
          <a:xfrm>
            <a:off x="3457575" y="2057400"/>
            <a:ext cx="205052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Υγρό (Υ)</a:t>
            </a:r>
          </a:p>
        </p:txBody>
      </p:sp>
      <p:sp>
        <p:nvSpPr>
          <p:cNvPr id="171" name="Text Box 56"/>
          <p:cNvSpPr txBox="1">
            <a:spLocks noChangeArrowheads="1"/>
          </p:cNvSpPr>
          <p:nvPr/>
        </p:nvSpPr>
        <p:spPr bwMode="auto">
          <a:xfrm>
            <a:off x="1247774" y="4800600"/>
            <a:ext cx="3900289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ΑΒ Στερεό Διάλυμα</a:t>
            </a:r>
          </a:p>
        </p:txBody>
      </p:sp>
      <p:sp>
        <p:nvSpPr>
          <p:cNvPr id="173" name="Text Box 58"/>
          <p:cNvSpPr txBox="1">
            <a:spLocks noChangeArrowheads="1"/>
          </p:cNvSpPr>
          <p:nvPr/>
        </p:nvSpPr>
        <p:spPr bwMode="auto">
          <a:xfrm>
            <a:off x="3563888" y="3486150"/>
            <a:ext cx="131767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liquidus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4" name="Text Box 59"/>
          <p:cNvSpPr txBox="1">
            <a:spLocks noChangeArrowheads="1"/>
          </p:cNvSpPr>
          <p:nvPr/>
        </p:nvSpPr>
        <p:spPr bwMode="auto">
          <a:xfrm>
            <a:off x="3233738" y="4187825"/>
            <a:ext cx="1410270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solidus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5" name="Text Box 60"/>
          <p:cNvSpPr txBox="1">
            <a:spLocks noChangeArrowheads="1"/>
          </p:cNvSpPr>
          <p:nvPr/>
        </p:nvSpPr>
        <p:spPr bwMode="auto">
          <a:xfrm>
            <a:off x="4267200" y="2667000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Κ</a:t>
            </a:r>
          </a:p>
        </p:txBody>
      </p:sp>
      <p:sp>
        <p:nvSpPr>
          <p:cNvPr id="176" name="Text Box 61"/>
          <p:cNvSpPr txBox="1">
            <a:spLocks noChangeArrowheads="1"/>
          </p:cNvSpPr>
          <p:nvPr/>
        </p:nvSpPr>
        <p:spPr bwMode="auto">
          <a:xfrm>
            <a:off x="3352800" y="37480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Ν</a:t>
            </a:r>
          </a:p>
        </p:txBody>
      </p:sp>
      <p:sp>
        <p:nvSpPr>
          <p:cNvPr id="177" name="Text Box 62"/>
          <p:cNvSpPr txBox="1">
            <a:spLocks noChangeArrowheads="1"/>
          </p:cNvSpPr>
          <p:nvPr/>
        </p:nvSpPr>
        <p:spPr bwMode="auto">
          <a:xfrm>
            <a:off x="1143000" y="4281488"/>
            <a:ext cx="339725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Ε</a:t>
            </a:r>
          </a:p>
        </p:txBody>
      </p:sp>
      <p:sp>
        <p:nvSpPr>
          <p:cNvPr id="178" name="Oval 63"/>
          <p:cNvSpPr>
            <a:spLocks noChangeAspect="1" noChangeArrowheads="1"/>
          </p:cNvSpPr>
          <p:nvPr/>
        </p:nvSpPr>
        <p:spPr bwMode="auto">
          <a:xfrm>
            <a:off x="4573588" y="2774950"/>
            <a:ext cx="144462" cy="144463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79" name="Oval 64"/>
          <p:cNvSpPr>
            <a:spLocks noChangeAspect="1" noChangeArrowheads="1"/>
          </p:cNvSpPr>
          <p:nvPr/>
        </p:nvSpPr>
        <p:spPr bwMode="auto">
          <a:xfrm>
            <a:off x="3659188" y="38560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80" name="Oval 65"/>
          <p:cNvSpPr>
            <a:spLocks noChangeAspect="1" noChangeArrowheads="1"/>
          </p:cNvSpPr>
          <p:nvPr/>
        </p:nvSpPr>
        <p:spPr bwMode="auto">
          <a:xfrm>
            <a:off x="1449388" y="4389438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1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utoUpdateAnimBg="0"/>
      <p:bldP spid="170" grpId="0" autoUpdateAnimBg="0"/>
      <p:bldP spid="171" grpId="0" autoUpdateAnimBg="0"/>
      <p:bldP spid="173" grpId="0" autoUpdateAnimBg="0"/>
      <p:bldP spid="174" grpId="0" autoUpdateAnimBg="0"/>
      <p:bldP spid="175" grpId="0" autoUpdateAnimBg="0"/>
      <p:bldP spid="176" grpId="0" autoUpdateAnimBg="0"/>
      <p:bldP spid="177" grpId="0" autoUpdateAnimBg="0"/>
      <p:bldP spid="178" grpId="0" animBg="1"/>
      <p:bldP spid="179" grpId="0" animBg="1"/>
      <p:bldP spid="1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230688" y="14224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6109320" y="2204864"/>
            <a:ext cx="2783160" cy="67710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Αρχική σύσταση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υγρού:</a:t>
            </a:r>
            <a:endParaRPr kumimoji="0" lang="en-US" sz="22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60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Β - </a:t>
            </a:r>
            <a:r>
              <a:rPr kumimoji="0" lang="el-GR" sz="2200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40</a:t>
            </a:r>
            <a:r>
              <a:rPr kumimoji="0" lang="el-GR" sz="2200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% Α</a:t>
            </a: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7043936" y="4346520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758881" y="4348331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7043936" y="3510875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777607" y="3556242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93" name="Group 76" descr="Εικόνα 18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9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99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127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328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202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300192" y="1422400"/>
            <a:ext cx="2592288" cy="85447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Κρυστάλλωση ισορροπίας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395862" y="2647945"/>
            <a:ext cx="2748137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56" name="Line 62"/>
          <p:cNvSpPr>
            <a:spLocks noChangeShapeType="1"/>
          </p:cNvSpPr>
          <p:nvPr/>
        </p:nvSpPr>
        <p:spPr bwMode="auto">
          <a:xfrm rot="16200000" flipH="1">
            <a:off x="6140457" y="2586140"/>
            <a:ext cx="0" cy="40061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6395862" y="2348880"/>
            <a:ext cx="2568625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 rot="16200000" flipH="1">
            <a:off x="6129534" y="2316723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12160" y="2996952"/>
            <a:ext cx="31318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σύσταση του Υ και ποια του Σ στους </a:t>
            </a:r>
            <a:r>
              <a:rPr lang="el-GR" sz="2200" dirty="0" err="1" smtClean="0">
                <a:solidFill>
                  <a:prstClr val="black"/>
                </a:solidFill>
              </a:rPr>
              <a:t>ω</a:t>
            </a:r>
            <a:r>
              <a:rPr lang="el-GR" sz="2200" baseline="30000" dirty="0" err="1" smtClean="0">
                <a:solidFill>
                  <a:prstClr val="black"/>
                </a:solidFill>
              </a:rPr>
              <a:t>o</a:t>
            </a:r>
            <a:r>
              <a:rPr lang="el-GR" sz="2200" dirty="0" smtClean="0">
                <a:solidFill>
                  <a:prstClr val="black"/>
                </a:solidFill>
              </a:rPr>
              <a:t> C;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Υ: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baseline="-25000" dirty="0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Σ: Α/Β = 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err="1" smtClean="0">
                <a:solidFill>
                  <a:prstClr val="black"/>
                </a:solidFill>
              </a:rPr>
              <a:t>΄</a:t>
            </a:r>
            <a:r>
              <a:rPr lang="el-GR" sz="2200" baseline="-25000" dirty="0" err="1" smtClean="0">
                <a:solidFill>
                  <a:prstClr val="black"/>
                </a:solidFill>
              </a:rPr>
              <a:t>Α</a:t>
            </a:r>
            <a:r>
              <a:rPr lang="el-GR" sz="2200" dirty="0" smtClean="0">
                <a:solidFill>
                  <a:prstClr val="black"/>
                </a:solidFill>
              </a:rPr>
              <a:t>/</a:t>
            </a:r>
            <a:r>
              <a:rPr lang="it-IT" sz="2200" dirty="0" smtClean="0">
                <a:solidFill>
                  <a:prstClr val="black"/>
                </a:solidFill>
              </a:rPr>
              <a:t>l</a:t>
            </a:r>
            <a:r>
              <a:rPr lang="el-GR" sz="2200" dirty="0" smtClean="0">
                <a:solidFill>
                  <a:prstClr val="black"/>
                </a:solidFill>
              </a:rPr>
              <a:t>΄</a:t>
            </a:r>
            <a:r>
              <a:rPr lang="it-IT" sz="2200" baseline="-25000" dirty="0" smtClean="0">
                <a:solidFill>
                  <a:prstClr val="black"/>
                </a:solidFill>
              </a:rPr>
              <a:t>B</a:t>
            </a:r>
          </a:p>
          <a:p>
            <a:pPr marL="180975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Ποια η αναλογία Σ/Υ και ποια η σύσταση του καθενός στο Ν;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endParaRPr lang="el-GR" sz="2200" dirty="0" smtClean="0">
              <a:solidFill>
                <a:prstClr val="black"/>
              </a:solidFill>
            </a:endParaRPr>
          </a:p>
        </p:txBody>
      </p:sp>
      <p:grpSp>
        <p:nvGrpSpPr>
          <p:cNvPr id="322" name="Group 157" descr="Εικόνα 19: Διάγραμμα με πλήρες Στερεό Διάλυμα - Κρυστάλλωση Ισορροπίας"/>
          <p:cNvGrpSpPr>
            <a:grpSpLocks/>
          </p:cNvGrpSpPr>
          <p:nvPr/>
        </p:nvGrpSpPr>
        <p:grpSpPr bwMode="auto">
          <a:xfrm>
            <a:off x="76200" y="1628800"/>
            <a:ext cx="5918200" cy="4495800"/>
            <a:chOff x="48" y="1296"/>
            <a:chExt cx="3728" cy="2832"/>
          </a:xfrm>
        </p:grpSpPr>
        <p:sp>
          <p:nvSpPr>
            <p:cNvPr id="323" name="Rectangle 158"/>
            <p:cNvSpPr>
              <a:spLocks noChangeArrowheads="1"/>
            </p:cNvSpPr>
            <p:nvPr/>
          </p:nvSpPr>
          <p:spPr bwMode="auto">
            <a:xfrm>
              <a:off x="528" y="1392"/>
              <a:ext cx="2871" cy="2415"/>
            </a:xfrm>
            <a:prstGeom prst="rect">
              <a:avLst/>
            </a:prstGeom>
            <a:solidFill>
              <a:srgbClr val="009900"/>
            </a:solidFill>
            <a:ln w="381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4" name="Line 159"/>
            <p:cNvSpPr>
              <a:spLocks noChangeShapeType="1"/>
            </p:cNvSpPr>
            <p:nvPr/>
          </p:nvSpPr>
          <p:spPr bwMode="auto">
            <a:xfrm flipV="1">
              <a:off x="2256" y="1680"/>
              <a:ext cx="1139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5" name="Text Box 160"/>
            <p:cNvSpPr txBox="1">
              <a:spLocks noChangeArrowheads="1"/>
            </p:cNvSpPr>
            <p:nvPr/>
          </p:nvSpPr>
          <p:spPr bwMode="auto">
            <a:xfrm>
              <a:off x="349" y="3829"/>
              <a:ext cx="450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  <p:sp>
          <p:nvSpPr>
            <p:cNvPr id="326" name="Text Box 161"/>
            <p:cNvSpPr txBox="1">
              <a:spLocks noChangeArrowheads="1"/>
            </p:cNvSpPr>
            <p:nvPr/>
          </p:nvSpPr>
          <p:spPr bwMode="auto">
            <a:xfrm>
              <a:off x="3307" y="3840"/>
              <a:ext cx="450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  <p:sp>
          <p:nvSpPr>
            <p:cNvPr id="327" name="Text Box 162"/>
            <p:cNvSpPr txBox="1">
              <a:spLocks noChangeArrowheads="1"/>
            </p:cNvSpPr>
            <p:nvPr/>
          </p:nvSpPr>
          <p:spPr bwMode="auto">
            <a:xfrm>
              <a:off x="1046" y="1391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328" name="Text Box 163"/>
            <p:cNvSpPr txBox="1">
              <a:spLocks noChangeArrowheads="1"/>
            </p:cNvSpPr>
            <p:nvPr/>
          </p:nvSpPr>
          <p:spPr bwMode="auto">
            <a:xfrm>
              <a:off x="711" y="2658"/>
              <a:ext cx="788" cy="28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29" name="Text Box 164"/>
            <p:cNvSpPr txBox="1">
              <a:spLocks noChangeArrowheads="1"/>
            </p:cNvSpPr>
            <p:nvPr/>
          </p:nvSpPr>
          <p:spPr bwMode="auto">
            <a:xfrm>
              <a:off x="533" y="3283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  <p:sp>
          <p:nvSpPr>
            <p:cNvPr id="330" name="Line 165"/>
            <p:cNvSpPr>
              <a:spLocks noChangeShapeType="1"/>
            </p:cNvSpPr>
            <p:nvPr/>
          </p:nvSpPr>
          <p:spPr bwMode="auto">
            <a:xfrm>
              <a:off x="818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1" name="Line 166"/>
            <p:cNvSpPr>
              <a:spLocks noChangeShapeType="1"/>
            </p:cNvSpPr>
            <p:nvPr/>
          </p:nvSpPr>
          <p:spPr bwMode="auto">
            <a:xfrm>
              <a:off x="110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2" name="Line 167"/>
            <p:cNvSpPr>
              <a:spLocks noChangeShapeType="1"/>
            </p:cNvSpPr>
            <p:nvPr/>
          </p:nvSpPr>
          <p:spPr bwMode="auto">
            <a:xfrm>
              <a:off x="1391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3" name="Line 168"/>
            <p:cNvSpPr>
              <a:spLocks noChangeShapeType="1"/>
            </p:cNvSpPr>
            <p:nvPr/>
          </p:nvSpPr>
          <p:spPr bwMode="auto">
            <a:xfrm>
              <a:off x="1679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4" name="Line 169"/>
            <p:cNvSpPr>
              <a:spLocks noChangeShapeType="1"/>
            </p:cNvSpPr>
            <p:nvPr/>
          </p:nvSpPr>
          <p:spPr bwMode="auto">
            <a:xfrm>
              <a:off x="1965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5" name="Line 170"/>
            <p:cNvSpPr>
              <a:spLocks noChangeShapeType="1"/>
            </p:cNvSpPr>
            <p:nvPr/>
          </p:nvSpPr>
          <p:spPr bwMode="auto">
            <a:xfrm>
              <a:off x="225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6" name="Line 171"/>
            <p:cNvSpPr>
              <a:spLocks noChangeShapeType="1"/>
            </p:cNvSpPr>
            <p:nvPr/>
          </p:nvSpPr>
          <p:spPr bwMode="auto">
            <a:xfrm>
              <a:off x="2538" y="3710"/>
              <a:ext cx="2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7" name="Line 172"/>
            <p:cNvSpPr>
              <a:spLocks noChangeShapeType="1"/>
            </p:cNvSpPr>
            <p:nvPr/>
          </p:nvSpPr>
          <p:spPr bwMode="auto">
            <a:xfrm>
              <a:off x="2826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8" name="Line 173"/>
            <p:cNvSpPr>
              <a:spLocks noChangeShapeType="1"/>
            </p:cNvSpPr>
            <p:nvPr/>
          </p:nvSpPr>
          <p:spPr bwMode="auto">
            <a:xfrm>
              <a:off x="3112" y="3710"/>
              <a:ext cx="1" cy="8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39" name="Text Box 174"/>
            <p:cNvSpPr txBox="1">
              <a:spLocks noChangeArrowheads="1"/>
            </p:cNvSpPr>
            <p:nvPr/>
          </p:nvSpPr>
          <p:spPr bwMode="auto">
            <a:xfrm>
              <a:off x="961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20</a:t>
              </a:r>
            </a:p>
          </p:txBody>
        </p:sp>
        <p:sp>
          <p:nvSpPr>
            <p:cNvPr id="340" name="Text Box 175"/>
            <p:cNvSpPr txBox="1">
              <a:spLocks noChangeArrowheads="1"/>
            </p:cNvSpPr>
            <p:nvPr/>
          </p:nvSpPr>
          <p:spPr bwMode="auto">
            <a:xfrm>
              <a:off x="1532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40</a:t>
              </a:r>
            </a:p>
          </p:txBody>
        </p:sp>
        <p:sp>
          <p:nvSpPr>
            <p:cNvPr id="341" name="Text Box 176"/>
            <p:cNvSpPr txBox="1">
              <a:spLocks noChangeArrowheads="1"/>
            </p:cNvSpPr>
            <p:nvPr/>
          </p:nvSpPr>
          <p:spPr bwMode="auto">
            <a:xfrm>
              <a:off x="2103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60</a:t>
              </a:r>
            </a:p>
          </p:txBody>
        </p:sp>
        <p:sp>
          <p:nvSpPr>
            <p:cNvPr id="342" name="Text Box 177"/>
            <p:cNvSpPr txBox="1">
              <a:spLocks noChangeArrowheads="1"/>
            </p:cNvSpPr>
            <p:nvPr/>
          </p:nvSpPr>
          <p:spPr bwMode="auto">
            <a:xfrm>
              <a:off x="2674" y="3819"/>
              <a:ext cx="338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80</a:t>
              </a:r>
            </a:p>
          </p:txBody>
        </p:sp>
        <p:sp>
          <p:nvSpPr>
            <p:cNvPr id="343" name="Text Box 178"/>
            <p:cNvSpPr txBox="1">
              <a:spLocks noChangeArrowheads="1"/>
            </p:cNvSpPr>
            <p:nvPr/>
          </p:nvSpPr>
          <p:spPr bwMode="auto">
            <a:xfrm>
              <a:off x="48" y="1296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4" name="Text Box 179"/>
            <p:cNvSpPr txBox="1">
              <a:spLocks noChangeArrowheads="1"/>
            </p:cNvSpPr>
            <p:nvPr/>
          </p:nvSpPr>
          <p:spPr bwMode="auto">
            <a:xfrm>
              <a:off x="154" y="1559"/>
              <a:ext cx="337" cy="23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Χ</a:t>
              </a:r>
            </a:p>
          </p:txBody>
        </p:sp>
        <p:sp>
          <p:nvSpPr>
            <p:cNvPr id="345" name="Text Box 180"/>
            <p:cNvSpPr txBox="1">
              <a:spLocks noChangeArrowheads="1"/>
            </p:cNvSpPr>
            <p:nvPr/>
          </p:nvSpPr>
          <p:spPr bwMode="auto">
            <a:xfrm>
              <a:off x="3438" y="3190"/>
              <a:ext cx="338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Ζ</a:t>
              </a:r>
            </a:p>
          </p:txBody>
        </p:sp>
        <p:sp>
          <p:nvSpPr>
            <p:cNvPr id="346" name="Arc 181"/>
            <p:cNvSpPr>
              <a:spLocks/>
            </p:cNvSpPr>
            <p:nvPr/>
          </p:nvSpPr>
          <p:spPr bwMode="auto">
            <a:xfrm>
              <a:off x="541" y="1632"/>
              <a:ext cx="2856" cy="17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7" name="Arc 182"/>
            <p:cNvSpPr>
              <a:spLocks/>
            </p:cNvSpPr>
            <p:nvPr/>
          </p:nvSpPr>
          <p:spPr bwMode="auto">
            <a:xfrm flipH="1" flipV="1">
              <a:off x="525" y="1637"/>
              <a:ext cx="2872" cy="162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48" name="Text Box 183"/>
            <p:cNvSpPr txBox="1">
              <a:spLocks noChangeArrowheads="1"/>
            </p:cNvSpPr>
            <p:nvPr/>
          </p:nvSpPr>
          <p:spPr bwMode="auto">
            <a:xfrm>
              <a:off x="3321" y="1573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θ</a:t>
              </a:r>
            </a:p>
          </p:txBody>
        </p:sp>
        <p:sp>
          <p:nvSpPr>
            <p:cNvPr id="349" name="Freeform 184"/>
            <p:cNvSpPr>
              <a:spLocks/>
            </p:cNvSpPr>
            <p:nvPr/>
          </p:nvSpPr>
          <p:spPr bwMode="auto">
            <a:xfrm>
              <a:off x="584" y="1963"/>
              <a:ext cx="16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78" y="1"/>
                </a:cxn>
              </a:cxnLst>
              <a:rect l="0" t="0" r="r" b="b"/>
              <a:pathLst>
                <a:path w="1678" h="1">
                  <a:moveTo>
                    <a:pt x="0" y="0"/>
                  </a:moveTo>
                  <a:lnTo>
                    <a:pt x="1678" y="1"/>
                  </a:ln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0" name="Text Box 185"/>
            <p:cNvSpPr txBox="1">
              <a:spLocks noChangeArrowheads="1"/>
            </p:cNvSpPr>
            <p:nvPr/>
          </p:nvSpPr>
          <p:spPr bwMode="auto">
            <a:xfrm>
              <a:off x="3408" y="2448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ω</a:t>
              </a:r>
            </a:p>
          </p:txBody>
        </p:sp>
        <p:sp>
          <p:nvSpPr>
            <p:cNvPr id="351" name="Line 186"/>
            <p:cNvSpPr>
              <a:spLocks noChangeShapeType="1"/>
            </p:cNvSpPr>
            <p:nvPr/>
          </p:nvSpPr>
          <p:spPr bwMode="auto">
            <a:xfrm>
              <a:off x="2227" y="1720"/>
              <a:ext cx="0" cy="247"/>
            </a:xfrm>
            <a:prstGeom prst="lin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2" name="Oval 187"/>
            <p:cNvSpPr>
              <a:spLocks noChangeAspect="1" noChangeArrowheads="1"/>
            </p:cNvSpPr>
            <p:nvPr/>
          </p:nvSpPr>
          <p:spPr bwMode="auto">
            <a:xfrm>
              <a:off x="2156" y="1632"/>
              <a:ext cx="136" cy="136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3" name="Freeform 188"/>
            <p:cNvSpPr>
              <a:spLocks/>
            </p:cNvSpPr>
            <p:nvPr/>
          </p:nvSpPr>
          <p:spPr bwMode="auto">
            <a:xfrm>
              <a:off x="2622" y="2172"/>
              <a:ext cx="273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84"/>
                </a:cxn>
                <a:cxn ang="0">
                  <a:pos x="273" y="195"/>
                </a:cxn>
              </a:cxnLst>
              <a:rect l="0" t="0" r="r" b="b"/>
              <a:pathLst>
                <a:path w="273" h="195">
                  <a:moveTo>
                    <a:pt x="0" y="0"/>
                  </a:moveTo>
                  <a:cubicBezTo>
                    <a:pt x="22" y="14"/>
                    <a:pt x="86" y="52"/>
                    <a:pt x="132" y="84"/>
                  </a:cubicBezTo>
                  <a:cubicBezTo>
                    <a:pt x="178" y="116"/>
                    <a:pt x="244" y="172"/>
                    <a:pt x="273" y="19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4" name="Freeform 189"/>
            <p:cNvSpPr>
              <a:spLocks/>
            </p:cNvSpPr>
            <p:nvPr/>
          </p:nvSpPr>
          <p:spPr bwMode="auto">
            <a:xfrm>
              <a:off x="2883" y="2361"/>
              <a:ext cx="228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51"/>
                </a:cxn>
                <a:cxn ang="0">
                  <a:pos x="228" y="225"/>
                </a:cxn>
              </a:cxnLst>
              <a:rect l="0" t="0" r="r" b="b"/>
              <a:pathLst>
                <a:path w="228" h="225">
                  <a:moveTo>
                    <a:pt x="0" y="0"/>
                  </a:moveTo>
                  <a:cubicBezTo>
                    <a:pt x="9" y="8"/>
                    <a:pt x="19" y="14"/>
                    <a:pt x="57" y="51"/>
                  </a:cubicBezTo>
                  <a:cubicBezTo>
                    <a:pt x="95" y="88"/>
                    <a:pt x="193" y="189"/>
                    <a:pt x="228" y="22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5" name="Freeform 190"/>
            <p:cNvSpPr>
              <a:spLocks/>
            </p:cNvSpPr>
            <p:nvPr/>
          </p:nvSpPr>
          <p:spPr bwMode="auto">
            <a:xfrm>
              <a:off x="3096" y="2580"/>
              <a:ext cx="19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66"/>
                </a:cxn>
                <a:cxn ang="0">
                  <a:pos x="111" y="141"/>
                </a:cxn>
                <a:cxn ang="0">
                  <a:pos x="192" y="285"/>
                </a:cxn>
              </a:cxnLst>
              <a:rect l="0" t="0" r="r" b="b"/>
              <a:pathLst>
                <a:path w="192" h="285">
                  <a:moveTo>
                    <a:pt x="0" y="0"/>
                  </a:moveTo>
                  <a:cubicBezTo>
                    <a:pt x="10" y="11"/>
                    <a:pt x="42" y="43"/>
                    <a:pt x="60" y="66"/>
                  </a:cubicBezTo>
                  <a:cubicBezTo>
                    <a:pt x="78" y="89"/>
                    <a:pt x="89" y="104"/>
                    <a:pt x="111" y="141"/>
                  </a:cubicBezTo>
                  <a:cubicBezTo>
                    <a:pt x="133" y="178"/>
                    <a:pt x="175" y="255"/>
                    <a:pt x="192" y="285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6" name="Line 191"/>
            <p:cNvSpPr>
              <a:spLocks noChangeShapeType="1"/>
            </p:cNvSpPr>
            <p:nvPr/>
          </p:nvSpPr>
          <p:spPr bwMode="auto">
            <a:xfrm rot="5400000" flipV="1">
              <a:off x="1655" y="2544"/>
              <a:ext cx="1164" cy="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7" name="Freeform 192"/>
            <p:cNvSpPr>
              <a:spLocks/>
            </p:cNvSpPr>
            <p:nvPr/>
          </p:nvSpPr>
          <p:spPr bwMode="auto">
            <a:xfrm>
              <a:off x="597" y="1977"/>
              <a:ext cx="318" cy="4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123"/>
                </a:cxn>
                <a:cxn ang="0">
                  <a:pos x="231" y="381"/>
                </a:cxn>
                <a:cxn ang="0">
                  <a:pos x="318" y="474"/>
                </a:cxn>
              </a:cxnLst>
              <a:rect l="0" t="0" r="r" b="b"/>
              <a:pathLst>
                <a:path w="318" h="474">
                  <a:moveTo>
                    <a:pt x="0" y="0"/>
                  </a:moveTo>
                  <a:cubicBezTo>
                    <a:pt x="9" y="21"/>
                    <a:pt x="16" y="60"/>
                    <a:pt x="54" y="123"/>
                  </a:cubicBezTo>
                  <a:cubicBezTo>
                    <a:pt x="92" y="186"/>
                    <a:pt x="187" y="323"/>
                    <a:pt x="231" y="381"/>
                  </a:cubicBezTo>
                  <a:cubicBezTo>
                    <a:pt x="275" y="439"/>
                    <a:pt x="300" y="455"/>
                    <a:pt x="318" y="474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8" name="Freeform 193"/>
            <p:cNvSpPr>
              <a:spLocks/>
            </p:cNvSpPr>
            <p:nvPr/>
          </p:nvSpPr>
          <p:spPr bwMode="auto">
            <a:xfrm>
              <a:off x="903" y="2442"/>
              <a:ext cx="345" cy="2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132"/>
                </a:cxn>
                <a:cxn ang="0">
                  <a:pos x="345" y="276"/>
                </a:cxn>
              </a:cxnLst>
              <a:rect l="0" t="0" r="r" b="b"/>
              <a:pathLst>
                <a:path w="345" h="276">
                  <a:moveTo>
                    <a:pt x="0" y="0"/>
                  </a:moveTo>
                  <a:cubicBezTo>
                    <a:pt x="24" y="22"/>
                    <a:pt x="89" y="86"/>
                    <a:pt x="147" y="132"/>
                  </a:cubicBezTo>
                  <a:cubicBezTo>
                    <a:pt x="205" y="178"/>
                    <a:pt x="304" y="246"/>
                    <a:pt x="345" y="276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59" name="Freeform 194"/>
            <p:cNvSpPr>
              <a:spLocks/>
            </p:cNvSpPr>
            <p:nvPr/>
          </p:nvSpPr>
          <p:spPr bwMode="auto">
            <a:xfrm>
              <a:off x="1246" y="2711"/>
              <a:ext cx="408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70"/>
                </a:cxn>
                <a:cxn ang="0">
                  <a:pos x="279" y="156"/>
                </a:cxn>
                <a:cxn ang="0">
                  <a:pos x="408" y="213"/>
                </a:cxn>
              </a:cxnLst>
              <a:rect l="0" t="0" r="r" b="b"/>
              <a:pathLst>
                <a:path w="408" h="213">
                  <a:moveTo>
                    <a:pt x="0" y="0"/>
                  </a:moveTo>
                  <a:cubicBezTo>
                    <a:pt x="18" y="12"/>
                    <a:pt x="64" y="44"/>
                    <a:pt x="110" y="70"/>
                  </a:cubicBezTo>
                  <a:cubicBezTo>
                    <a:pt x="156" y="96"/>
                    <a:pt x="229" y="132"/>
                    <a:pt x="279" y="156"/>
                  </a:cubicBezTo>
                  <a:cubicBezTo>
                    <a:pt x="329" y="180"/>
                    <a:pt x="381" y="201"/>
                    <a:pt x="408" y="213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0" name="Freeform 195"/>
            <p:cNvSpPr>
              <a:spLocks/>
            </p:cNvSpPr>
            <p:nvPr/>
          </p:nvSpPr>
          <p:spPr bwMode="auto">
            <a:xfrm>
              <a:off x="1643" y="2924"/>
              <a:ext cx="42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0"/>
                </a:cxn>
                <a:cxn ang="0">
                  <a:pos x="285" y="111"/>
                </a:cxn>
                <a:cxn ang="0">
                  <a:pos x="423" y="150"/>
                </a:cxn>
              </a:cxnLst>
              <a:rect l="0" t="0" r="r" b="b"/>
              <a:pathLst>
                <a:path w="423" h="150">
                  <a:moveTo>
                    <a:pt x="0" y="0"/>
                  </a:moveTo>
                  <a:cubicBezTo>
                    <a:pt x="24" y="10"/>
                    <a:pt x="97" y="42"/>
                    <a:pt x="144" y="60"/>
                  </a:cubicBezTo>
                  <a:cubicBezTo>
                    <a:pt x="191" y="78"/>
                    <a:pt x="238" y="96"/>
                    <a:pt x="285" y="111"/>
                  </a:cubicBezTo>
                  <a:cubicBezTo>
                    <a:pt x="332" y="126"/>
                    <a:pt x="394" y="142"/>
                    <a:pt x="423" y="150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1" name="Freeform 196"/>
            <p:cNvSpPr>
              <a:spLocks/>
            </p:cNvSpPr>
            <p:nvPr/>
          </p:nvSpPr>
          <p:spPr bwMode="auto">
            <a:xfrm>
              <a:off x="2013" y="3069"/>
              <a:ext cx="23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"/>
                </a:cxn>
                <a:cxn ang="0">
                  <a:pos x="138" y="33"/>
                </a:cxn>
                <a:cxn ang="0">
                  <a:pos x="231" y="57"/>
                </a:cxn>
              </a:cxnLst>
              <a:rect l="0" t="0" r="r" b="b"/>
              <a:pathLst>
                <a:path w="231" h="57">
                  <a:moveTo>
                    <a:pt x="0" y="0"/>
                  </a:moveTo>
                  <a:cubicBezTo>
                    <a:pt x="6" y="1"/>
                    <a:pt x="16" y="0"/>
                    <a:pt x="39" y="6"/>
                  </a:cubicBezTo>
                  <a:cubicBezTo>
                    <a:pt x="62" y="12"/>
                    <a:pt x="106" y="25"/>
                    <a:pt x="138" y="33"/>
                  </a:cubicBezTo>
                  <a:cubicBezTo>
                    <a:pt x="170" y="41"/>
                    <a:pt x="212" y="52"/>
                    <a:pt x="231" y="57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2" name="Freeform 197"/>
            <p:cNvSpPr>
              <a:spLocks/>
            </p:cNvSpPr>
            <p:nvPr/>
          </p:nvSpPr>
          <p:spPr bwMode="auto">
            <a:xfrm flipH="1">
              <a:off x="2200" y="3130"/>
              <a:ext cx="47" cy="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9"/>
                </a:cxn>
              </a:cxnLst>
              <a:rect l="0" t="0" r="r" b="b"/>
              <a:pathLst>
                <a:path w="1" h="309">
                  <a:moveTo>
                    <a:pt x="0" y="0"/>
                  </a:moveTo>
                  <a:cubicBezTo>
                    <a:pt x="0" y="51"/>
                    <a:pt x="0" y="245"/>
                    <a:pt x="0" y="309"/>
                  </a:cubicBezTo>
                </a:path>
              </a:pathLst>
            </a:custGeom>
            <a:noFill/>
            <a:ln w="50800" cap="sq" cmpd="sng">
              <a:solidFill>
                <a:srgbClr val="000000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3" name="Freeform 198"/>
            <p:cNvSpPr>
              <a:spLocks/>
            </p:cNvSpPr>
            <p:nvPr/>
          </p:nvSpPr>
          <p:spPr bwMode="auto">
            <a:xfrm>
              <a:off x="3276" y="2856"/>
              <a:ext cx="90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87"/>
                </a:cxn>
                <a:cxn ang="0">
                  <a:pos x="90" y="231"/>
                </a:cxn>
              </a:cxnLst>
              <a:rect l="0" t="0" r="r" b="b"/>
              <a:pathLst>
                <a:path w="90" h="231">
                  <a:moveTo>
                    <a:pt x="0" y="0"/>
                  </a:moveTo>
                  <a:cubicBezTo>
                    <a:pt x="7" y="14"/>
                    <a:pt x="30" y="48"/>
                    <a:pt x="45" y="87"/>
                  </a:cubicBezTo>
                  <a:cubicBezTo>
                    <a:pt x="60" y="126"/>
                    <a:pt x="81" y="201"/>
                    <a:pt x="90" y="231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4" name="Line 199"/>
            <p:cNvSpPr>
              <a:spLocks noChangeShapeType="1"/>
            </p:cNvSpPr>
            <p:nvPr/>
          </p:nvSpPr>
          <p:spPr bwMode="auto">
            <a:xfrm flipV="1">
              <a:off x="2251" y="3101"/>
              <a:ext cx="1093" cy="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5" name="Freeform 200"/>
            <p:cNvSpPr>
              <a:spLocks/>
            </p:cNvSpPr>
            <p:nvPr/>
          </p:nvSpPr>
          <p:spPr bwMode="auto">
            <a:xfrm>
              <a:off x="2235" y="1962"/>
              <a:ext cx="393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78"/>
                </a:cxn>
                <a:cxn ang="0">
                  <a:pos x="393" y="213"/>
                </a:cxn>
              </a:cxnLst>
              <a:rect l="0" t="0" r="r" b="b"/>
              <a:pathLst>
                <a:path w="393" h="213">
                  <a:moveTo>
                    <a:pt x="0" y="0"/>
                  </a:moveTo>
                  <a:cubicBezTo>
                    <a:pt x="26" y="13"/>
                    <a:pt x="94" y="43"/>
                    <a:pt x="159" y="78"/>
                  </a:cubicBezTo>
                  <a:cubicBezTo>
                    <a:pt x="224" y="113"/>
                    <a:pt x="344" y="185"/>
                    <a:pt x="393" y="213"/>
                  </a:cubicBezTo>
                </a:path>
              </a:pathLst>
            </a:custGeom>
            <a:noFill/>
            <a:ln w="50800" cap="sq" cmpd="sng">
              <a:solidFill>
                <a:srgbClr val="000099"/>
              </a:solidFill>
              <a:prstDash val="solid"/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grpSp>
        <p:nvGrpSpPr>
          <p:cNvPr id="366" name="Group 214"/>
          <p:cNvGrpSpPr>
            <a:grpSpLocks/>
          </p:cNvGrpSpPr>
          <p:nvPr/>
        </p:nvGrpSpPr>
        <p:grpSpPr bwMode="auto">
          <a:xfrm>
            <a:off x="838200" y="5896000"/>
            <a:ext cx="4114800" cy="244475"/>
            <a:chOff x="528" y="3984"/>
            <a:chExt cx="2592" cy="154"/>
          </a:xfrm>
          <a:solidFill>
            <a:schemeClr val="bg1"/>
          </a:solidFill>
        </p:grpSpPr>
        <p:sp>
          <p:nvSpPr>
            <p:cNvPr id="367" name="Line 202"/>
            <p:cNvSpPr>
              <a:spLocks noChangeShapeType="1"/>
            </p:cNvSpPr>
            <p:nvPr/>
          </p:nvSpPr>
          <p:spPr bwMode="auto">
            <a:xfrm flipV="1">
              <a:off x="528" y="4080"/>
              <a:ext cx="2592" cy="19"/>
            </a:xfrm>
            <a:prstGeom prst="line">
              <a:avLst/>
            </a:prstGeom>
            <a:grpFill/>
            <a:ln w="38100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68" name="Text Box 204"/>
            <p:cNvSpPr txBox="1">
              <a:spLocks noChangeArrowheads="1"/>
            </p:cNvSpPr>
            <p:nvPr/>
          </p:nvSpPr>
          <p:spPr bwMode="auto">
            <a:xfrm>
              <a:off x="1728" y="3984"/>
              <a:ext cx="144" cy="154"/>
            </a:xfrm>
            <a:prstGeom prst="rect">
              <a:avLst/>
            </a:prstGeom>
            <a:grpFill/>
            <a:ln w="28575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69" name="Group 216"/>
          <p:cNvGrpSpPr>
            <a:grpSpLocks/>
          </p:cNvGrpSpPr>
          <p:nvPr/>
        </p:nvGrpSpPr>
        <p:grpSpPr bwMode="auto">
          <a:xfrm>
            <a:off x="4953000" y="6062688"/>
            <a:ext cx="457200" cy="244475"/>
            <a:chOff x="3120" y="4089"/>
            <a:chExt cx="288" cy="154"/>
          </a:xfrm>
        </p:grpSpPr>
        <p:sp>
          <p:nvSpPr>
            <p:cNvPr id="370" name="Line 203"/>
            <p:cNvSpPr>
              <a:spLocks noChangeShapeType="1"/>
            </p:cNvSpPr>
            <p:nvPr/>
          </p:nvSpPr>
          <p:spPr bwMode="auto">
            <a:xfrm>
              <a:off x="3120" y="4176"/>
              <a:ext cx="2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1" name="Text Box 205"/>
            <p:cNvSpPr txBox="1">
              <a:spLocks noChangeArrowheads="1"/>
            </p:cNvSpPr>
            <p:nvPr/>
          </p:nvSpPr>
          <p:spPr bwMode="auto">
            <a:xfrm>
              <a:off x="3189" y="4089"/>
              <a:ext cx="144" cy="15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</a:p>
          </p:txBody>
        </p:sp>
      </p:grpSp>
      <p:sp>
        <p:nvSpPr>
          <p:cNvPr id="372" name="Freeform 206"/>
          <p:cNvSpPr>
            <a:spLocks/>
          </p:cNvSpPr>
          <p:nvPr/>
        </p:nvSpPr>
        <p:spPr bwMode="auto">
          <a:xfrm>
            <a:off x="1752600" y="3686200"/>
            <a:ext cx="35988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3" name="Line 207"/>
          <p:cNvSpPr>
            <a:spLocks noChangeShapeType="1"/>
          </p:cNvSpPr>
          <p:nvPr/>
        </p:nvSpPr>
        <p:spPr bwMode="auto">
          <a:xfrm rot="5400000" flipV="1">
            <a:off x="835025" y="4679975"/>
            <a:ext cx="1847850" cy="127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4" name="Line 208"/>
          <p:cNvSpPr>
            <a:spLocks noChangeShapeType="1"/>
          </p:cNvSpPr>
          <p:nvPr/>
        </p:nvSpPr>
        <p:spPr bwMode="auto">
          <a:xfrm rot="5400000" flipV="1">
            <a:off x="4035425" y="4603775"/>
            <a:ext cx="1847850" cy="12700"/>
          </a:xfrm>
          <a:prstGeom prst="line">
            <a:avLst/>
          </a:prstGeom>
          <a:noFill/>
          <a:ln w="25400">
            <a:solidFill>
              <a:srgbClr val="0000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375" name="Text Box 209"/>
          <p:cNvSpPr txBox="1">
            <a:spLocks noChangeArrowheads="1"/>
          </p:cNvSpPr>
          <p:nvPr/>
        </p:nvSpPr>
        <p:spPr bwMode="auto">
          <a:xfrm>
            <a:off x="3657600" y="4753000"/>
            <a:ext cx="339725" cy="3667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Ν</a:t>
            </a:r>
          </a:p>
        </p:txBody>
      </p:sp>
      <p:sp>
        <p:nvSpPr>
          <p:cNvPr id="376" name="Oval 210"/>
          <p:cNvSpPr>
            <a:spLocks noChangeAspect="1" noChangeArrowheads="1"/>
          </p:cNvSpPr>
          <p:nvPr/>
        </p:nvSpPr>
        <p:spPr bwMode="auto">
          <a:xfrm>
            <a:off x="3486150" y="4856188"/>
            <a:ext cx="144463" cy="144462"/>
          </a:xfrm>
          <a:prstGeom prst="ellipse">
            <a:avLst/>
          </a:prstGeom>
          <a:solidFill>
            <a:srgbClr val="FF0000"/>
          </a:soli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grpSp>
        <p:nvGrpSpPr>
          <p:cNvPr id="377" name="Group 215"/>
          <p:cNvGrpSpPr>
            <a:grpSpLocks/>
          </p:cNvGrpSpPr>
          <p:nvPr/>
        </p:nvGrpSpPr>
        <p:grpSpPr bwMode="auto">
          <a:xfrm>
            <a:off x="838200" y="6099200"/>
            <a:ext cx="914400" cy="244475"/>
            <a:chOff x="528" y="4112"/>
            <a:chExt cx="576" cy="154"/>
          </a:xfrm>
          <a:solidFill>
            <a:schemeClr val="bg1"/>
          </a:solidFill>
        </p:grpSpPr>
        <p:sp>
          <p:nvSpPr>
            <p:cNvPr id="378" name="Line 201"/>
            <p:cNvSpPr>
              <a:spLocks noChangeShapeType="1"/>
            </p:cNvSpPr>
            <p:nvPr/>
          </p:nvSpPr>
          <p:spPr bwMode="auto">
            <a:xfrm>
              <a:off x="528" y="4176"/>
              <a:ext cx="576" cy="0"/>
            </a:xfrm>
            <a:prstGeom prst="line">
              <a:avLst/>
            </a:prstGeom>
            <a:grpFill/>
            <a:ln w="38100" cap="sq">
              <a:solidFill>
                <a:srgbClr val="00CC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79" name="Text Box 212"/>
            <p:cNvSpPr txBox="1">
              <a:spLocks noChangeArrowheads="1"/>
            </p:cNvSpPr>
            <p:nvPr/>
          </p:nvSpPr>
          <p:spPr bwMode="auto">
            <a:xfrm>
              <a:off x="736" y="4112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Β</a:t>
              </a:r>
            </a:p>
          </p:txBody>
        </p:sp>
      </p:grpSp>
      <p:grpSp>
        <p:nvGrpSpPr>
          <p:cNvPr id="380" name="Group 217"/>
          <p:cNvGrpSpPr>
            <a:grpSpLocks/>
          </p:cNvGrpSpPr>
          <p:nvPr/>
        </p:nvGrpSpPr>
        <p:grpSpPr bwMode="auto">
          <a:xfrm>
            <a:off x="1752600" y="6184925"/>
            <a:ext cx="3657600" cy="244475"/>
            <a:chOff x="1104" y="4166"/>
            <a:chExt cx="2304" cy="154"/>
          </a:xfrm>
          <a:solidFill>
            <a:schemeClr val="bg1"/>
          </a:solidFill>
        </p:grpSpPr>
        <p:sp>
          <p:nvSpPr>
            <p:cNvPr id="381" name="Line 211"/>
            <p:cNvSpPr>
              <a:spLocks noChangeShapeType="1"/>
            </p:cNvSpPr>
            <p:nvPr/>
          </p:nvSpPr>
          <p:spPr bwMode="auto">
            <a:xfrm>
              <a:off x="1104" y="4256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sp>
          <p:nvSpPr>
            <p:cNvPr id="382" name="Text Box 213"/>
            <p:cNvSpPr txBox="1">
              <a:spLocks noChangeArrowheads="1"/>
            </p:cNvSpPr>
            <p:nvPr/>
          </p:nvSpPr>
          <p:spPr bwMode="auto">
            <a:xfrm>
              <a:off x="2064" y="4166"/>
              <a:ext cx="184" cy="154"/>
            </a:xfrm>
            <a:prstGeom prst="rect">
              <a:avLst/>
            </a:prstGeom>
            <a:grpFill/>
            <a:ln w="1270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l</a:t>
              </a:r>
              <a:r>
                <a:rPr kumimoji="0" lang="el-GR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΄</a:t>
              </a:r>
              <a:r>
                <a:rPr kumimoji="0" lang="el-GR" sz="1600" b="1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</a:t>
              </a:r>
              <a:endParaRPr kumimoji="0" lang="el-GR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</p:grpSp>
      <p:pic>
        <p:nvPicPr>
          <p:cNvPr id="7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372" grpId="0" animBg="1"/>
      <p:bldP spid="373" grpId="0" animBg="1"/>
      <p:bldP spid="374" grpId="0" animBg="1"/>
      <p:bldP spid="375" grpId="0" autoUpdateAnimBg="0"/>
      <p:bldP spid="37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με πλήρες </a:t>
            </a:r>
            <a:br>
              <a:rPr lang="el-GR" dirty="0" smtClean="0"/>
            </a:br>
            <a:r>
              <a:rPr lang="el-GR" dirty="0" smtClean="0"/>
              <a:t>Στερεό Διάλυμα</a:t>
            </a:r>
            <a:endParaRPr lang="el-GR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012160" y="1988840"/>
            <a:ext cx="3131840" cy="180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Κλασματική Κρυστάλλωση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b="1" i="1" kern="0" dirty="0" smtClean="0"/>
              <a:t>Τήξη Ισορροπίας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</a:rPr>
              <a:t>Μερική Τήξη</a:t>
            </a:r>
            <a:endParaRPr kumimoji="0" lang="el-GR" sz="2400" b="1" i="1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6796608" y="5200749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rot="16200000" flipH="1">
            <a:off x="6511553" y="5202560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6796608" y="4365104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 rot="16200000" flipH="1">
            <a:off x="6530279" y="4410471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grpSp>
        <p:nvGrpSpPr>
          <p:cNvPr id="3" name="Group 76" descr="Εικόνα 20: Διάγραμμα με πλήρες Στερεό Διάλυμα - Κλασματική Κρυστάλλωση - Τήξη Ισορροπίας - Μερική Τήξη"/>
          <p:cNvGrpSpPr>
            <a:grpSpLocks/>
          </p:cNvGrpSpPr>
          <p:nvPr/>
        </p:nvGrpSpPr>
        <p:grpSpPr bwMode="auto">
          <a:xfrm>
            <a:off x="179512" y="1988840"/>
            <a:ext cx="6011862" cy="4495800"/>
            <a:chOff x="149" y="1440"/>
            <a:chExt cx="3787" cy="2832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149" y="1440"/>
              <a:ext cx="3787" cy="2832"/>
              <a:chOff x="149" y="1440"/>
              <a:chExt cx="3787" cy="2832"/>
            </a:xfrm>
          </p:grpSpPr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>
                <a:off x="149" y="1440"/>
                <a:ext cx="3429" cy="2511"/>
                <a:chOff x="149" y="1440"/>
                <a:chExt cx="3429" cy="2511"/>
              </a:xfrm>
            </p:grpSpPr>
            <p:grpSp>
              <p:nvGrpSpPr>
                <p:cNvPr id="6" name="Group 72"/>
                <p:cNvGrpSpPr>
                  <a:grpSpLocks/>
                </p:cNvGrpSpPr>
                <p:nvPr/>
              </p:nvGrpSpPr>
              <p:grpSpPr bwMode="auto">
                <a:xfrm>
                  <a:off x="149" y="1440"/>
                  <a:ext cx="3429" cy="2511"/>
                  <a:chOff x="149" y="1440"/>
                  <a:chExt cx="3429" cy="2511"/>
                </a:xfrm>
              </p:grpSpPr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36"/>
                    <a:ext cx="2871" cy="2415"/>
                  </a:xfrm>
                  <a:prstGeom prst="rect">
                    <a:avLst/>
                  </a:prstGeom>
                  <a:solidFill>
                    <a:srgbClr val="009900"/>
                  </a:solidFill>
                  <a:ln w="3810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3854"/>
                    <a:ext cx="1" cy="89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1440"/>
                    <a:ext cx="619" cy="288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 typeface="Wingdings" pitchFamily="2" charset="2"/>
                      <a:buNone/>
                      <a:tabLst/>
                      <a:defRPr/>
                    </a:pPr>
                    <a:r>
                      <a:rPr kumimoji="0" lang="el-GR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Τ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 </a:t>
                    </a:r>
                    <a:r>
                      <a:rPr kumimoji="0" lang="en-GB" sz="2400" b="1" i="0" u="none" strike="noStrike" kern="0" cap="none" spc="0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o</a:t>
                    </a:r>
                    <a:r>
                      <a:rPr kumimoji="0" lang="en-GB" sz="2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</a:rPr>
                      <a:t>C</a:t>
                    </a:r>
                    <a:endParaRPr kumimoji="0" lang="el-GR" sz="2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39" name="Arc 25"/>
                  <p:cNvSpPr>
                    <a:spLocks/>
                  </p:cNvSpPr>
                  <p:nvPr/>
                </p:nvSpPr>
                <p:spPr bwMode="auto">
                  <a:xfrm>
                    <a:off x="720" y="1776"/>
                    <a:ext cx="2856" cy="170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32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  <p:sp>
                <p:nvSpPr>
                  <p:cNvPr id="14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704" y="1781"/>
                    <a:ext cx="2872" cy="162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 cap="sq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endParaRPr>
                  </a:p>
                </p:txBody>
              </p:sp>
            </p:grp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128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1570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>
                  <a:off x="1858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1" name="Line 13"/>
                <p:cNvSpPr>
                  <a:spLocks noChangeShapeType="1"/>
                </p:cNvSpPr>
                <p:nvPr/>
              </p:nvSpPr>
              <p:spPr bwMode="auto">
                <a:xfrm>
                  <a:off x="2144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243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2717" y="3854"/>
                  <a:ext cx="2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3005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  <p:sp>
              <p:nvSpPr>
                <p:cNvPr id="135" name="Line 17"/>
                <p:cNvSpPr>
                  <a:spLocks noChangeShapeType="1"/>
                </p:cNvSpPr>
                <p:nvPr/>
              </p:nvSpPr>
              <p:spPr bwMode="auto">
                <a:xfrm>
                  <a:off x="3291" y="3854"/>
                  <a:ext cx="1" cy="89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endParaRPr>
                </a:p>
              </p:txBody>
            </p:sp>
          </p:grpSp>
          <p:sp>
            <p:nvSpPr>
              <p:cNvPr id="118" name="Text Box 3"/>
              <p:cNvSpPr txBox="1">
                <a:spLocks noChangeArrowheads="1"/>
              </p:cNvSpPr>
              <p:nvPr/>
            </p:nvSpPr>
            <p:spPr bwMode="auto">
              <a:xfrm>
                <a:off x="528" y="3973"/>
                <a:ext cx="450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3486" y="398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20" name="Text Box 6"/>
              <p:cNvSpPr txBox="1">
                <a:spLocks noChangeArrowheads="1"/>
              </p:cNvSpPr>
              <p:nvPr/>
            </p:nvSpPr>
            <p:spPr bwMode="auto">
              <a:xfrm>
                <a:off x="890" y="2802"/>
                <a:ext cx="788" cy="28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1140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122" name="Text Box 19"/>
              <p:cNvSpPr txBox="1">
                <a:spLocks noChangeArrowheads="1"/>
              </p:cNvSpPr>
              <p:nvPr/>
            </p:nvSpPr>
            <p:spPr bwMode="auto">
              <a:xfrm>
                <a:off x="1711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123" name="Text Box 20"/>
              <p:cNvSpPr txBox="1">
                <a:spLocks noChangeArrowheads="1"/>
              </p:cNvSpPr>
              <p:nvPr/>
            </p:nvSpPr>
            <p:spPr bwMode="auto">
              <a:xfrm>
                <a:off x="2282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124" name="Text Box 21"/>
              <p:cNvSpPr txBox="1">
                <a:spLocks noChangeArrowheads="1"/>
              </p:cNvSpPr>
              <p:nvPr/>
            </p:nvSpPr>
            <p:spPr bwMode="auto">
              <a:xfrm>
                <a:off x="2853" y="3963"/>
                <a:ext cx="338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125" name="Text Box 23"/>
              <p:cNvSpPr txBox="1">
                <a:spLocks noChangeArrowheads="1"/>
              </p:cNvSpPr>
              <p:nvPr/>
            </p:nvSpPr>
            <p:spPr bwMode="auto">
              <a:xfrm>
                <a:off x="333" y="1703"/>
                <a:ext cx="337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126" name="Text Box 24"/>
              <p:cNvSpPr txBox="1">
                <a:spLocks noChangeArrowheads="1"/>
              </p:cNvSpPr>
              <p:nvPr/>
            </p:nvSpPr>
            <p:spPr bwMode="auto">
              <a:xfrm>
                <a:off x="3598" y="327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</p:grpSp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1225" y="1535"/>
              <a:ext cx="1014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Υγρό (Υ)</a:t>
              </a:r>
            </a:p>
          </p:txBody>
        </p: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712" y="3427"/>
              <a:ext cx="1872" cy="269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ΑΒ Στερεό Διάλυμα</a:t>
              </a:r>
            </a:p>
          </p:txBody>
        </p:sp>
      </p:grpSp>
      <p:sp>
        <p:nvSpPr>
          <p:cNvPr id="141" name="Line 56"/>
          <p:cNvSpPr>
            <a:spLocks noChangeShapeType="1"/>
          </p:cNvSpPr>
          <p:nvPr/>
        </p:nvSpPr>
        <p:spPr bwMode="auto">
          <a:xfrm flipV="1">
            <a:off x="3813299" y="2614315"/>
            <a:ext cx="1808163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5499224" y="2428578"/>
            <a:ext cx="463550" cy="3667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rPr>
              <a:t>θ</a:t>
            </a:r>
          </a:p>
        </p:txBody>
      </p:sp>
      <p:sp>
        <p:nvSpPr>
          <p:cNvPr id="143" name="Freeform 48"/>
          <p:cNvSpPr>
            <a:spLocks/>
          </p:cNvSpPr>
          <p:nvPr/>
        </p:nvSpPr>
        <p:spPr bwMode="auto">
          <a:xfrm>
            <a:off x="1154237" y="3047703"/>
            <a:ext cx="2663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8" y="1"/>
              </a:cxn>
            </a:cxnLst>
            <a:rect l="0" t="0" r="r" b="b"/>
            <a:pathLst>
              <a:path w="1678" h="1">
                <a:moveTo>
                  <a:pt x="0" y="0"/>
                </a:moveTo>
                <a:lnTo>
                  <a:pt x="1678" y="1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4" name="Line 52"/>
          <p:cNvSpPr>
            <a:spLocks noChangeShapeType="1"/>
          </p:cNvSpPr>
          <p:nvPr/>
        </p:nvSpPr>
        <p:spPr bwMode="auto">
          <a:xfrm>
            <a:off x="3762499" y="2661940"/>
            <a:ext cx="0" cy="3921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5" name="Oval 49"/>
          <p:cNvSpPr>
            <a:spLocks noChangeAspect="1" noChangeArrowheads="1"/>
          </p:cNvSpPr>
          <p:nvPr/>
        </p:nvSpPr>
        <p:spPr bwMode="auto">
          <a:xfrm>
            <a:off x="3649787" y="252224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6" name="Freeform 57"/>
          <p:cNvSpPr>
            <a:spLocks/>
          </p:cNvSpPr>
          <p:nvPr/>
        </p:nvSpPr>
        <p:spPr bwMode="auto">
          <a:xfrm>
            <a:off x="4389562" y="3379490"/>
            <a:ext cx="433387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84"/>
              </a:cxn>
              <a:cxn ang="0">
                <a:pos x="273" y="195"/>
              </a:cxn>
            </a:cxnLst>
            <a:rect l="0" t="0" r="r" b="b"/>
            <a:pathLst>
              <a:path w="273" h="195">
                <a:moveTo>
                  <a:pt x="0" y="0"/>
                </a:moveTo>
                <a:cubicBezTo>
                  <a:pt x="22" y="14"/>
                  <a:pt x="86" y="52"/>
                  <a:pt x="132" y="84"/>
                </a:cubicBezTo>
                <a:cubicBezTo>
                  <a:pt x="178" y="116"/>
                  <a:pt x="244" y="172"/>
                  <a:pt x="273" y="19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7" name="Freeform 58"/>
          <p:cNvSpPr>
            <a:spLocks/>
          </p:cNvSpPr>
          <p:nvPr/>
        </p:nvSpPr>
        <p:spPr bwMode="auto">
          <a:xfrm>
            <a:off x="4803899" y="3679528"/>
            <a:ext cx="361950" cy="357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51"/>
              </a:cxn>
              <a:cxn ang="0">
                <a:pos x="228" y="225"/>
              </a:cxn>
            </a:cxnLst>
            <a:rect l="0" t="0" r="r" b="b"/>
            <a:pathLst>
              <a:path w="228" h="225">
                <a:moveTo>
                  <a:pt x="0" y="0"/>
                </a:moveTo>
                <a:cubicBezTo>
                  <a:pt x="9" y="8"/>
                  <a:pt x="19" y="14"/>
                  <a:pt x="57" y="51"/>
                </a:cubicBezTo>
                <a:cubicBezTo>
                  <a:pt x="95" y="88"/>
                  <a:pt x="193" y="189"/>
                  <a:pt x="22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8" name="Freeform 59"/>
          <p:cNvSpPr>
            <a:spLocks/>
          </p:cNvSpPr>
          <p:nvPr/>
        </p:nvSpPr>
        <p:spPr bwMode="auto">
          <a:xfrm>
            <a:off x="5142037" y="4027190"/>
            <a:ext cx="304800" cy="452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66"/>
              </a:cxn>
              <a:cxn ang="0">
                <a:pos x="111" y="141"/>
              </a:cxn>
              <a:cxn ang="0">
                <a:pos x="192" y="285"/>
              </a:cxn>
            </a:cxnLst>
            <a:rect l="0" t="0" r="r" b="b"/>
            <a:pathLst>
              <a:path w="192" h="285">
                <a:moveTo>
                  <a:pt x="0" y="0"/>
                </a:moveTo>
                <a:cubicBezTo>
                  <a:pt x="10" y="11"/>
                  <a:pt x="42" y="43"/>
                  <a:pt x="60" y="66"/>
                </a:cubicBezTo>
                <a:cubicBezTo>
                  <a:pt x="78" y="89"/>
                  <a:pt x="89" y="104"/>
                  <a:pt x="111" y="141"/>
                </a:cubicBezTo>
                <a:cubicBezTo>
                  <a:pt x="133" y="178"/>
                  <a:pt x="175" y="255"/>
                  <a:pt x="192" y="28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49" name="Line 60"/>
          <p:cNvSpPr>
            <a:spLocks noChangeShapeType="1"/>
          </p:cNvSpPr>
          <p:nvPr/>
        </p:nvSpPr>
        <p:spPr bwMode="auto">
          <a:xfrm rot="5400000" flipV="1">
            <a:off x="2854449" y="3970040"/>
            <a:ext cx="1847850" cy="1270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0" name="Freeform 61"/>
          <p:cNvSpPr>
            <a:spLocks/>
          </p:cNvSpPr>
          <p:nvPr/>
        </p:nvSpPr>
        <p:spPr bwMode="auto">
          <a:xfrm>
            <a:off x="1174874" y="3069928"/>
            <a:ext cx="504825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23"/>
              </a:cxn>
              <a:cxn ang="0">
                <a:pos x="231" y="381"/>
              </a:cxn>
              <a:cxn ang="0">
                <a:pos x="318" y="474"/>
              </a:cxn>
            </a:cxnLst>
            <a:rect l="0" t="0" r="r" b="b"/>
            <a:pathLst>
              <a:path w="318" h="474">
                <a:moveTo>
                  <a:pt x="0" y="0"/>
                </a:moveTo>
                <a:cubicBezTo>
                  <a:pt x="9" y="21"/>
                  <a:pt x="16" y="60"/>
                  <a:pt x="54" y="123"/>
                </a:cubicBezTo>
                <a:cubicBezTo>
                  <a:pt x="92" y="186"/>
                  <a:pt x="187" y="323"/>
                  <a:pt x="231" y="381"/>
                </a:cubicBezTo>
                <a:cubicBezTo>
                  <a:pt x="275" y="439"/>
                  <a:pt x="300" y="455"/>
                  <a:pt x="318" y="474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1" name="Freeform 62"/>
          <p:cNvSpPr>
            <a:spLocks/>
          </p:cNvSpPr>
          <p:nvPr/>
        </p:nvSpPr>
        <p:spPr bwMode="auto">
          <a:xfrm>
            <a:off x="1660649" y="3808115"/>
            <a:ext cx="547688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132"/>
              </a:cxn>
              <a:cxn ang="0">
                <a:pos x="345" y="276"/>
              </a:cxn>
            </a:cxnLst>
            <a:rect l="0" t="0" r="r" b="b"/>
            <a:pathLst>
              <a:path w="345" h="276">
                <a:moveTo>
                  <a:pt x="0" y="0"/>
                </a:moveTo>
                <a:cubicBezTo>
                  <a:pt x="24" y="22"/>
                  <a:pt x="89" y="86"/>
                  <a:pt x="147" y="132"/>
                </a:cubicBezTo>
                <a:cubicBezTo>
                  <a:pt x="205" y="178"/>
                  <a:pt x="304" y="246"/>
                  <a:pt x="345" y="276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2" name="Freeform 63"/>
          <p:cNvSpPr>
            <a:spLocks/>
          </p:cNvSpPr>
          <p:nvPr/>
        </p:nvSpPr>
        <p:spPr bwMode="auto">
          <a:xfrm>
            <a:off x="2205162" y="4235153"/>
            <a:ext cx="647700" cy="338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70"/>
              </a:cxn>
              <a:cxn ang="0">
                <a:pos x="279" y="156"/>
              </a:cxn>
              <a:cxn ang="0">
                <a:pos x="408" y="213"/>
              </a:cxn>
            </a:cxnLst>
            <a:rect l="0" t="0" r="r" b="b"/>
            <a:pathLst>
              <a:path w="408" h="213">
                <a:moveTo>
                  <a:pt x="0" y="0"/>
                </a:moveTo>
                <a:cubicBezTo>
                  <a:pt x="18" y="12"/>
                  <a:pt x="64" y="44"/>
                  <a:pt x="110" y="70"/>
                </a:cubicBezTo>
                <a:cubicBezTo>
                  <a:pt x="156" y="96"/>
                  <a:pt x="229" y="132"/>
                  <a:pt x="279" y="156"/>
                </a:cubicBezTo>
                <a:cubicBezTo>
                  <a:pt x="329" y="180"/>
                  <a:pt x="381" y="201"/>
                  <a:pt x="408" y="213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3" name="Freeform 64"/>
          <p:cNvSpPr>
            <a:spLocks/>
          </p:cNvSpPr>
          <p:nvPr/>
        </p:nvSpPr>
        <p:spPr bwMode="auto">
          <a:xfrm>
            <a:off x="2835399" y="4573290"/>
            <a:ext cx="67151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0"/>
              </a:cxn>
              <a:cxn ang="0">
                <a:pos x="285" y="111"/>
              </a:cxn>
              <a:cxn ang="0">
                <a:pos x="423" y="150"/>
              </a:cxn>
            </a:cxnLst>
            <a:rect l="0" t="0" r="r" b="b"/>
            <a:pathLst>
              <a:path w="423" h="150">
                <a:moveTo>
                  <a:pt x="0" y="0"/>
                </a:moveTo>
                <a:cubicBezTo>
                  <a:pt x="24" y="10"/>
                  <a:pt x="97" y="42"/>
                  <a:pt x="144" y="60"/>
                </a:cubicBezTo>
                <a:cubicBezTo>
                  <a:pt x="191" y="78"/>
                  <a:pt x="238" y="96"/>
                  <a:pt x="285" y="111"/>
                </a:cubicBezTo>
                <a:cubicBezTo>
                  <a:pt x="332" y="126"/>
                  <a:pt x="394" y="142"/>
                  <a:pt x="423" y="150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4" name="Freeform 66"/>
          <p:cNvSpPr>
            <a:spLocks/>
          </p:cNvSpPr>
          <p:nvPr/>
        </p:nvSpPr>
        <p:spPr bwMode="auto">
          <a:xfrm>
            <a:off x="3422774" y="4803478"/>
            <a:ext cx="366713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6"/>
              </a:cxn>
              <a:cxn ang="0">
                <a:pos x="138" y="33"/>
              </a:cxn>
              <a:cxn ang="0">
                <a:pos x="231" y="57"/>
              </a:cxn>
            </a:cxnLst>
            <a:rect l="0" t="0" r="r" b="b"/>
            <a:pathLst>
              <a:path w="231" h="57">
                <a:moveTo>
                  <a:pt x="0" y="0"/>
                </a:moveTo>
                <a:cubicBezTo>
                  <a:pt x="6" y="1"/>
                  <a:pt x="16" y="0"/>
                  <a:pt x="39" y="6"/>
                </a:cubicBezTo>
                <a:cubicBezTo>
                  <a:pt x="62" y="12"/>
                  <a:pt x="106" y="25"/>
                  <a:pt x="138" y="33"/>
                </a:cubicBezTo>
                <a:cubicBezTo>
                  <a:pt x="170" y="41"/>
                  <a:pt x="212" y="52"/>
                  <a:pt x="231" y="57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5" name="Freeform 67"/>
          <p:cNvSpPr>
            <a:spLocks/>
          </p:cNvSpPr>
          <p:nvPr/>
        </p:nvSpPr>
        <p:spPr bwMode="auto">
          <a:xfrm flipH="1">
            <a:off x="3719637" y="4900315"/>
            <a:ext cx="74612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9"/>
              </a:cxn>
            </a:cxnLst>
            <a:rect l="0" t="0" r="r" b="b"/>
            <a:pathLst>
              <a:path w="1" h="309">
                <a:moveTo>
                  <a:pt x="0" y="0"/>
                </a:moveTo>
                <a:cubicBezTo>
                  <a:pt x="0" y="51"/>
                  <a:pt x="0" y="245"/>
                  <a:pt x="0" y="309"/>
                </a:cubicBezTo>
              </a:path>
            </a:pathLst>
          </a:custGeom>
          <a:noFill/>
          <a:ln w="50800" cap="sq" cmpd="sng">
            <a:solidFill>
              <a:srgbClr val="000000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6" name="Freeform 68"/>
          <p:cNvSpPr>
            <a:spLocks/>
          </p:cNvSpPr>
          <p:nvPr/>
        </p:nvSpPr>
        <p:spPr bwMode="auto">
          <a:xfrm>
            <a:off x="5427787" y="4465340"/>
            <a:ext cx="1397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96"/>
              </a:cxn>
              <a:cxn ang="0">
                <a:pos x="88" y="225"/>
              </a:cxn>
            </a:cxnLst>
            <a:rect l="0" t="0" r="r" b="b"/>
            <a:pathLst>
              <a:path w="88" h="225">
                <a:moveTo>
                  <a:pt x="0" y="0"/>
                </a:moveTo>
                <a:cubicBezTo>
                  <a:pt x="9" y="16"/>
                  <a:pt x="37" y="59"/>
                  <a:pt x="52" y="96"/>
                </a:cubicBezTo>
                <a:cubicBezTo>
                  <a:pt x="67" y="133"/>
                  <a:pt x="81" y="198"/>
                  <a:pt x="88" y="225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 flipV="1">
            <a:off x="3800599" y="4854278"/>
            <a:ext cx="1735138" cy="7937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158" name="Freeform 70"/>
          <p:cNvSpPr>
            <a:spLocks/>
          </p:cNvSpPr>
          <p:nvPr/>
        </p:nvSpPr>
        <p:spPr bwMode="auto">
          <a:xfrm>
            <a:off x="3775199" y="3046115"/>
            <a:ext cx="623888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78"/>
              </a:cxn>
              <a:cxn ang="0">
                <a:pos x="393" y="213"/>
              </a:cxn>
            </a:cxnLst>
            <a:rect l="0" t="0" r="r" b="b"/>
            <a:pathLst>
              <a:path w="393" h="213">
                <a:moveTo>
                  <a:pt x="0" y="0"/>
                </a:moveTo>
                <a:cubicBezTo>
                  <a:pt x="26" y="13"/>
                  <a:pt x="94" y="43"/>
                  <a:pt x="159" y="78"/>
                </a:cubicBezTo>
                <a:cubicBezTo>
                  <a:pt x="224" y="113"/>
                  <a:pt x="344" y="185"/>
                  <a:pt x="393" y="213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5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141" grpId="0" animBg="1"/>
      <p:bldP spid="142" grpId="0" autoUpdateAnimBg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844" y="1556792"/>
            <a:ext cx="87154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b="1" u="sng" dirty="0" smtClean="0">
                <a:cs typeface="Times New Roman" charset="0"/>
              </a:rPr>
              <a:t>ΣΥΣΤΗΜΑ</a:t>
            </a:r>
            <a:endParaRPr lang="el-GR" sz="3600" b="1" dirty="0" smtClean="0">
              <a:cs typeface="Times New Roman" charset="0"/>
            </a:endParaRP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4468" y="2438400"/>
            <a:ext cx="4176464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/>
              <a:t>ΚΛΕΙΣΤΟ</a:t>
            </a:r>
            <a:r>
              <a:rPr lang="el-GR" sz="2800" b="1" dirty="0">
                <a:cs typeface="Times New Roman" charset="0"/>
              </a:rPr>
              <a:t> </a:t>
            </a:r>
            <a:endParaRPr lang="en-GB" sz="2800" b="1" dirty="0">
              <a:cs typeface="Times New Roman" charset="0"/>
            </a:endParaRP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>
                <a:cs typeface="Times New Roman" charset="0"/>
              </a:rPr>
              <a:t>(</a:t>
            </a:r>
            <a:r>
              <a:rPr lang="en-GB" sz="2800" b="1" dirty="0"/>
              <a:t>closed </a:t>
            </a:r>
            <a:r>
              <a:rPr lang="en-US" sz="2800" b="1" dirty="0">
                <a:cs typeface="Times New Roman" charset="0"/>
              </a:rPr>
              <a:t>system</a:t>
            </a:r>
            <a:r>
              <a:rPr lang="el-GR" sz="2800" b="1" dirty="0">
                <a:cs typeface="Times New Roman" charset="0"/>
              </a:rPr>
              <a:t>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67574" y="2438400"/>
            <a:ext cx="3888432" cy="121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>
                <a:cs typeface="Times New Roman" charset="0"/>
              </a:rPr>
              <a:t>ΑΝΟΙΚΤΟ</a:t>
            </a:r>
            <a:endParaRPr lang="en-GB" sz="2800" b="1" dirty="0">
              <a:cs typeface="Times New Roman" charset="0"/>
            </a:endParaRP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>
                <a:cs typeface="Times New Roman" charset="0"/>
              </a:rPr>
              <a:t>(</a:t>
            </a:r>
            <a:r>
              <a:rPr lang="en-US" sz="2800" b="1" dirty="0">
                <a:cs typeface="Times New Roman" charset="0"/>
              </a:rPr>
              <a:t>open system</a:t>
            </a:r>
            <a:r>
              <a:rPr lang="el-GR" sz="2800" b="1" dirty="0">
                <a:cs typeface="Times New Roman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3552825"/>
            <a:ext cx="4648200" cy="2252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l-GR" sz="2800" dirty="0"/>
              <a:t>Α</a:t>
            </a:r>
            <a:r>
              <a:rPr lang="el-GR" sz="2800" dirty="0">
                <a:cs typeface="Times New Roman" charset="0"/>
              </a:rPr>
              <a:t>πομονωμένο από το υπόλοιπο περιβάλλον</a:t>
            </a:r>
            <a:r>
              <a:rPr lang="el-GR" sz="2800" dirty="0"/>
              <a:t>. Δεν ανταλλάσσει ύλη με το περιβάλλον ενώ μπορεί να ανταλλάσσει ενέργεια</a:t>
            </a:r>
            <a:endParaRPr lang="el-GR" sz="2800" dirty="0">
              <a:cs typeface="Times New Roman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94611" y="3958964"/>
            <a:ext cx="3834359" cy="1440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l-GR" sz="2800" dirty="0"/>
              <a:t>Μπορεί να ανταλλάσσει ύλη με το περιβάλλον του</a:t>
            </a:r>
            <a:endParaRPr lang="el-GR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</a:t>
            </a:r>
            <a:r>
              <a:rPr lang="el-GR" sz="2000" dirty="0" smtClean="0">
                <a:solidFill>
                  <a:srgbClr val="FF0000"/>
                </a:solidFill>
              </a:rPr>
              <a:t>να</a:t>
            </a:r>
            <a:r>
              <a:rPr lang="el-GR" sz="2000" dirty="0" smtClean="0">
                <a:solidFill>
                  <a:srgbClr val="FF0000"/>
                </a:solidFill>
              </a:rPr>
              <a:t> 1: </a:t>
            </a:r>
            <a:r>
              <a:rPr lang="el-GR" sz="2000" dirty="0" smtClean="0"/>
              <a:t>&lt;</a:t>
            </a:r>
            <a:r>
              <a:rPr lang="en-US" sz="2000" dirty="0" smtClean="0"/>
              <a:t> http://commons.wikimedia.org/wiki/File:Metastable_equilibrium.svg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l-GR" sz="2000" dirty="0" smtClean="0"/>
              <a:t>&lt;</a:t>
            </a:r>
            <a:r>
              <a:rPr lang="it-IT" sz="2000" dirty="0" smtClean="0"/>
              <a:t>http://scienzaduepuntozero.pbworks.com/f/1195142358/diagramma%20stato.gif</a:t>
            </a:r>
            <a:r>
              <a:rPr lang="el-GR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8: </a:t>
            </a:r>
            <a:r>
              <a:rPr lang="el-GR" sz="2000" dirty="0" smtClean="0"/>
              <a:t>&lt;</a:t>
            </a:r>
            <a:r>
              <a:rPr lang="en-US" sz="2000" dirty="0" smtClean="0"/>
              <a:t>http</a:t>
            </a:r>
            <a:r>
              <a:rPr lang="en-US" sz="2000" dirty="0" smtClean="0"/>
              <a:t>://www.brocku.ca/earthsciences/people/gfinn/petrology/silica.gif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</a:t>
            </a:r>
            <a:r>
              <a:rPr lang="el-GR" sz="2000" dirty="0" smtClean="0"/>
              <a:t>οι εικόνες που δεν έχουν αναφορά προέρχονται από το προσωπικό αρχείο του </a:t>
            </a:r>
            <a:r>
              <a:rPr lang="el-GR" sz="2000" dirty="0" smtClean="0"/>
              <a:t>διδάσκοντα.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ΦΑΣΗ (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phase</a:t>
            </a:r>
            <a:r>
              <a:rPr kumimoji="0" lang="el-GR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28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Οποιοδήποτε τμήμα του συστήματος, 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με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ομοιογένεια, 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υγκεκριμένη σύσταση και που μπορεί, με μηχανικό τρόπο, να διαχωριστεί και να απομονωθεί από τις υπόλοιπες φάσεις</a:t>
            </a:r>
            <a:r>
              <a:rPr kumimoji="0" lang="el-G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ώστε να 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μελετηθεί πειραματικά. 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Π.χ.</a:t>
            </a:r>
            <a:r>
              <a:rPr kumimoji="0" lang="el-GR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σ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ύστημα που αποτελείται από μίγμα ορυκτών </a:t>
            </a:r>
            <a:r>
              <a:rPr kumimoji="0" lang="el-GR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ολιβίνη</a:t>
            </a: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 και </a:t>
            </a:r>
            <a:r>
              <a:rPr kumimoji="0" lang="el-GR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πλαγιόκλαστου</a:t>
            </a:r>
            <a:endParaRPr kumimoji="0" lang="el-GR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ΣΥΣΤΑΤΙΚΟ (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component</a:t>
            </a: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)</a:t>
            </a:r>
            <a:r>
              <a:rPr kumimoji="0" lang="el-GR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Ο μικρότερος αριθμός ανεξάρτητων μεταβλητών χημικών συστατικών, αναγκαίων για να καθοριστεί μια φάση στο σύστημα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Μπορεί να είναι οξείδιο, στοιχείο ή ορυκτό 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Π.χ. </a:t>
            </a:r>
            <a:r>
              <a:rPr lang="el-GR" sz="3200" u="sng" dirty="0" smtClean="0"/>
              <a:t>Σύστημα</a:t>
            </a:r>
            <a:r>
              <a:rPr lang="el-GR" sz="3200" dirty="0" smtClean="0"/>
              <a:t>: Ύδωρ</a:t>
            </a:r>
            <a:r>
              <a:rPr lang="en-US" sz="3200" dirty="0" smtClean="0"/>
              <a:t> / </a:t>
            </a:r>
            <a:r>
              <a:rPr lang="el-GR" sz="3200" u="sng" dirty="0" smtClean="0"/>
              <a:t>Φάσεις</a:t>
            </a:r>
            <a:r>
              <a:rPr lang="el-GR" sz="3200" dirty="0" smtClean="0"/>
              <a:t>: Πάγος-Νερό-Υδρατμοί </a:t>
            </a:r>
            <a:r>
              <a:rPr lang="en-US" sz="3200" dirty="0" smtClean="0"/>
              <a:t>/ </a:t>
            </a:r>
            <a:r>
              <a:rPr lang="el-GR" sz="3200" u="sng" dirty="0" smtClean="0"/>
              <a:t>Συστατικό</a:t>
            </a:r>
            <a:r>
              <a:rPr lang="el-GR" sz="3200" dirty="0" smtClean="0"/>
              <a:t>: Η</a:t>
            </a:r>
            <a:r>
              <a:rPr lang="el-GR" sz="3200" baseline="-25000" dirty="0" smtClean="0"/>
              <a:t>2</a:t>
            </a:r>
            <a:r>
              <a:rPr lang="el-GR" sz="3200" dirty="0" smtClean="0"/>
              <a:t>Ο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0"/>
            <a:ext cx="8447856" cy="445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ΕΝΕΡΓΕΙΑ:</a:t>
            </a:r>
            <a:endParaRPr kumimoji="0" lang="el-GR" sz="32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Όλα τα φυσικά συστήματα εξαρτώνται από αυτήν. 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Κάθε μακροσκοπική μεταβολή σε ένα σύστημα συνοδεύεται από την μετατροπή μιας μορφής ενέργειας σε άλλη</a:t>
            </a:r>
            <a:r>
              <a:rPr lang="en-US" sz="3200" dirty="0" smtClean="0"/>
              <a:t> </a:t>
            </a:r>
            <a:r>
              <a:rPr lang="el-GR" sz="3200" dirty="0" smtClean="0"/>
              <a:t>(δυναμική</a:t>
            </a:r>
            <a:r>
              <a:rPr lang="en-US" sz="3200" dirty="0" smtClean="0"/>
              <a:t>, </a:t>
            </a:r>
            <a:r>
              <a:rPr lang="el-GR" sz="3200" dirty="0" smtClean="0"/>
              <a:t>κινητική</a:t>
            </a:r>
            <a:r>
              <a:rPr lang="en-US" sz="3200" dirty="0" smtClean="0"/>
              <a:t>, </a:t>
            </a:r>
            <a:r>
              <a:rPr lang="el-GR" sz="3200" dirty="0" smtClean="0"/>
              <a:t>χημική</a:t>
            </a:r>
            <a:r>
              <a:rPr lang="en-US" sz="3200" dirty="0" smtClean="0"/>
              <a:t>, </a:t>
            </a:r>
            <a:r>
              <a:rPr lang="el-GR" sz="3200" dirty="0" smtClean="0"/>
              <a:t>θερμική</a:t>
            </a:r>
            <a:r>
              <a:rPr lang="en-US" sz="3200" dirty="0" smtClean="0"/>
              <a:t>, </a:t>
            </a:r>
            <a:r>
              <a:rPr lang="el-GR" sz="3200" dirty="0" smtClean="0"/>
              <a:t>μηχανική)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/>
              <a:t>Σημαντική βοήθεια μας παρέχει η έννοια της δυναμικής ενέργειας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447801"/>
            <a:ext cx="8447856" cy="3493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l-GR" sz="3200" b="1" u="sng" dirty="0" smtClean="0">
                <a:cs typeface="Times New Roman" charset="0"/>
              </a:rPr>
              <a:t>ΙΣΟΡΡΟΠΙΑ (</a:t>
            </a:r>
            <a:r>
              <a:rPr lang="en-US" sz="3200" b="1" u="sng" dirty="0" smtClean="0">
                <a:cs typeface="Times New Roman" charset="0"/>
              </a:rPr>
              <a:t>equilibrium</a:t>
            </a:r>
            <a:r>
              <a:rPr lang="el-GR" sz="3200" b="1" u="sng" dirty="0" smtClean="0">
                <a:cs typeface="Times New Roman" charset="0"/>
              </a:rPr>
              <a:t>)</a:t>
            </a:r>
            <a:r>
              <a:rPr lang="el-GR" sz="3200" b="1" dirty="0" smtClean="0">
                <a:cs typeface="Times New Roman" charset="0"/>
              </a:rPr>
              <a:t>:</a:t>
            </a:r>
            <a:endParaRPr kumimoji="0" lang="el-GR" sz="32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>
                <a:cs typeface="Times New Roman" charset="0"/>
              </a:rPr>
              <a:t>Η κατάσταση ελάχιστης ενέργειας του συστήματος. 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3200" dirty="0" smtClean="0">
                <a:cs typeface="Times New Roman" charset="0"/>
              </a:rPr>
              <a:t>Στην κατάσταση αυτή, μια αντίδραση δεν θα αλλάξει με την πάροδο του χρόνου, με την προϋπόθεση ότι η πίεση και η θερμοκρασία θα παραμείνουν σταθερές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4398</TotalTime>
  <Words>1996</Words>
  <Application>Microsoft Office PowerPoint</Application>
  <PresentationFormat>On-screen Show (4:3)</PresentationFormat>
  <Paragraphs>550</Paragraphs>
  <Slides>53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Θέμα του Office</vt:lpstr>
      <vt:lpstr>ΠΕΤΡΟΛΟΓΙΑ ΜΑΓΜΑΤΙΚΩΝ &amp; ΜΕΤΑΜΟΡΦΩΜΕΝΩΝ ΠΕΤΡΩΜΑΤΩΝ </vt:lpstr>
      <vt:lpstr>ΒΑΣΙΚΕΣ ΑΡΧΕΣ ΘΕΡΜΟΔΥΝΑΜΙΚΗΣ</vt:lpstr>
      <vt:lpstr>Δύο προσεγγίσεις</vt:lpstr>
      <vt:lpstr>Ορισμοί</vt:lpstr>
      <vt:lpstr>Ορισμοί</vt:lpstr>
      <vt:lpstr>Ορισμοί</vt:lpstr>
      <vt:lpstr>Ορισμοί</vt:lpstr>
      <vt:lpstr>Ορισμοί</vt:lpstr>
      <vt:lpstr>Ορισμοί</vt:lpstr>
      <vt:lpstr>Ορισμοί</vt:lpstr>
      <vt:lpstr>Ορισμοί</vt:lpstr>
      <vt:lpstr>Slide 12</vt:lpstr>
      <vt:lpstr>Ορισμοί</vt:lpstr>
      <vt:lpstr>Ορισμοί</vt:lpstr>
      <vt:lpstr>Ορισμοί</vt:lpstr>
      <vt:lpstr>Ορισμοί</vt:lpstr>
      <vt:lpstr>Ορισμοί</vt:lpstr>
      <vt:lpstr>ΕΛΕΥΘΕΡΗ ΕΝΕΡΓΕΙΑ G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ΔΙΑΓΡΑΜΜΑΤΑ ΦΑΣΕΩΝ</vt:lpstr>
      <vt:lpstr>Κανόνας των φάσεων</vt:lpstr>
      <vt:lpstr>Διαγράμματα ενός συστατικού</vt:lpstr>
      <vt:lpstr>Το σύστημα H2O </vt:lpstr>
      <vt:lpstr>Το σύστημα SiO2 </vt:lpstr>
      <vt:lpstr>Διαγράμματα δύο συστατικών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Απλό Ευτηκτικό Διάγραμμα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Διάγραμμα με πλήρες  Στερεό Διάλυμα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382</cp:revision>
  <dcterms:created xsi:type="dcterms:W3CDTF">2012-09-06T09:03:05Z</dcterms:created>
  <dcterms:modified xsi:type="dcterms:W3CDTF">2015-07-07T11:21:42Z</dcterms:modified>
</cp:coreProperties>
</file>