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2"/>
  </p:notesMasterIdLst>
  <p:sldIdLst>
    <p:sldId id="256" r:id="rId2"/>
    <p:sldId id="296" r:id="rId3"/>
    <p:sldId id="297" r:id="rId4"/>
    <p:sldId id="298" r:id="rId5"/>
    <p:sldId id="299" r:id="rId6"/>
    <p:sldId id="300" r:id="rId7"/>
    <p:sldId id="301" r:id="rId8"/>
    <p:sldId id="302" r:id="rId9"/>
    <p:sldId id="324" r:id="rId10"/>
    <p:sldId id="304" r:id="rId11"/>
    <p:sldId id="305" r:id="rId12"/>
    <p:sldId id="306" r:id="rId13"/>
    <p:sldId id="325" r:id="rId14"/>
    <p:sldId id="303" r:id="rId15"/>
    <p:sldId id="307" r:id="rId16"/>
    <p:sldId id="308" r:id="rId17"/>
    <p:sldId id="309" r:id="rId18"/>
    <p:sldId id="310" r:id="rId19"/>
    <p:sldId id="263" r:id="rId20"/>
    <p:sldId id="295" r:id="rId21"/>
    <p:sldId id="293" r:id="rId22"/>
    <p:sldId id="260" r:id="rId23"/>
    <p:sldId id="277" r:id="rId24"/>
    <p:sldId id="280" r:id="rId25"/>
    <p:sldId id="281" r:id="rId26"/>
    <p:sldId id="282" r:id="rId27"/>
    <p:sldId id="283" r:id="rId28"/>
    <p:sldId id="284" r:id="rId29"/>
    <p:sldId id="286" r:id="rId30"/>
    <p:sldId id="287" r:id="rId31"/>
    <p:sldId id="259" r:id="rId32"/>
    <p:sldId id="288" r:id="rId33"/>
    <p:sldId id="311" r:id="rId34"/>
    <p:sldId id="312" r:id="rId35"/>
    <p:sldId id="262" r:id="rId36"/>
    <p:sldId id="321" r:id="rId37"/>
    <p:sldId id="322" r:id="rId38"/>
    <p:sldId id="264" r:id="rId39"/>
    <p:sldId id="314" r:id="rId40"/>
    <p:sldId id="315" r:id="rId41"/>
    <p:sldId id="316" r:id="rId42"/>
    <p:sldId id="265" r:id="rId43"/>
    <p:sldId id="317" r:id="rId44"/>
    <p:sldId id="261" r:id="rId45"/>
    <p:sldId id="318" r:id="rId46"/>
    <p:sldId id="320" r:id="rId47"/>
    <p:sldId id="319" r:id="rId48"/>
    <p:sldId id="257" r:id="rId49"/>
    <p:sldId id="323" r:id="rId50"/>
    <p:sldId id="313"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598" autoAdjust="0"/>
  </p:normalViewPr>
  <p:slideViewPr>
    <p:cSldViewPr snapToGrid="0">
      <p:cViewPr varScale="1">
        <p:scale>
          <a:sx n="81" d="100"/>
          <a:sy n="81" d="100"/>
        </p:scale>
        <p:origin x="75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ECCD79-D973-46B1-8FA3-24EA086CFFBC}" type="doc">
      <dgm:prSet loTypeId="urn:microsoft.com/office/officeart/2005/8/layout/default" loCatId="list" qsTypeId="urn:microsoft.com/office/officeart/2005/8/quickstyle/simple4" qsCatId="simple" csTypeId="urn:microsoft.com/office/officeart/2005/8/colors/accent0_3" csCatId="mainScheme" phldr="1"/>
      <dgm:spPr/>
      <dgm:t>
        <a:bodyPr/>
        <a:lstStyle/>
        <a:p>
          <a:endParaRPr lang="en-US"/>
        </a:p>
      </dgm:t>
    </dgm:pt>
    <dgm:pt modelId="{A630BDE3-243A-4859-80E8-E39CF05AE5F0}">
      <dgm:prSet/>
      <dgm:spPr/>
      <dgm:t>
        <a:bodyPr/>
        <a:lstStyle/>
        <a:p>
          <a:r>
            <a:rPr lang="en-US" b="0" i="0" baseline="0"/>
            <a:t>Malting </a:t>
          </a:r>
          <a:r>
            <a:rPr lang="el-GR" b="1"/>
            <a:t>Βυνοποίηση </a:t>
          </a:r>
          <a:endParaRPr lang="en-US"/>
        </a:p>
      </dgm:t>
    </dgm:pt>
    <dgm:pt modelId="{2C910343-859B-4D2D-BCDF-AF7CA71CC41D}" type="parTrans" cxnId="{D14DD2FD-A220-4706-A375-A881D8E4408E}">
      <dgm:prSet/>
      <dgm:spPr/>
      <dgm:t>
        <a:bodyPr/>
        <a:lstStyle/>
        <a:p>
          <a:endParaRPr lang="en-US"/>
        </a:p>
      </dgm:t>
    </dgm:pt>
    <dgm:pt modelId="{2F241D36-5105-4DC6-9DA2-B3DA48E641FB}" type="sibTrans" cxnId="{D14DD2FD-A220-4706-A375-A881D8E4408E}">
      <dgm:prSet/>
      <dgm:spPr/>
      <dgm:t>
        <a:bodyPr/>
        <a:lstStyle/>
        <a:p>
          <a:endParaRPr lang="en-US"/>
        </a:p>
      </dgm:t>
    </dgm:pt>
    <dgm:pt modelId="{88AEAF22-3BB9-4F58-AE70-27936F0C8400}">
      <dgm:prSet/>
      <dgm:spPr/>
      <dgm:t>
        <a:bodyPr/>
        <a:lstStyle/>
        <a:p>
          <a:r>
            <a:rPr lang="en-US" b="0" i="0" baseline="0" dirty="0"/>
            <a:t>Kilning</a:t>
          </a:r>
        </a:p>
        <a:p>
          <a:r>
            <a:rPr lang="en-US" b="0" i="0" baseline="0" dirty="0"/>
            <a:t> </a:t>
          </a:r>
          <a:r>
            <a:rPr lang="el-GR" b="1" i="0" baseline="0" dirty="0" err="1"/>
            <a:t>φρύξη</a:t>
          </a:r>
          <a:endParaRPr lang="en-US" b="1" dirty="0"/>
        </a:p>
      </dgm:t>
    </dgm:pt>
    <dgm:pt modelId="{88D9A6FD-8296-4DBF-A37F-F97A2E1B3489}" type="parTrans" cxnId="{2B146DCF-4BD1-4647-9115-C1D037FB30D6}">
      <dgm:prSet/>
      <dgm:spPr/>
      <dgm:t>
        <a:bodyPr/>
        <a:lstStyle/>
        <a:p>
          <a:endParaRPr lang="en-US"/>
        </a:p>
      </dgm:t>
    </dgm:pt>
    <dgm:pt modelId="{41669AAD-EA3F-4B32-9164-FEA4D99B6D19}" type="sibTrans" cxnId="{2B146DCF-4BD1-4647-9115-C1D037FB30D6}">
      <dgm:prSet/>
      <dgm:spPr/>
      <dgm:t>
        <a:bodyPr/>
        <a:lstStyle/>
        <a:p>
          <a:endParaRPr lang="en-US"/>
        </a:p>
      </dgm:t>
    </dgm:pt>
    <dgm:pt modelId="{2AFDBC50-A7B0-4D6A-9632-18FB290C813A}">
      <dgm:prSet/>
      <dgm:spPr/>
      <dgm:t>
        <a:bodyPr/>
        <a:lstStyle/>
        <a:p>
          <a:r>
            <a:rPr lang="en-US" dirty="0"/>
            <a:t>Milling </a:t>
          </a:r>
        </a:p>
        <a:p>
          <a:r>
            <a:rPr lang="el-GR" b="1" dirty="0"/>
            <a:t>Άλεση</a:t>
          </a:r>
          <a:endParaRPr lang="en-US" b="1" dirty="0"/>
        </a:p>
      </dgm:t>
    </dgm:pt>
    <dgm:pt modelId="{56BF990A-820A-440E-99A3-A354FBC1DB30}" type="parTrans" cxnId="{8268FBDF-F1E8-42AB-B4EC-71CC833D210C}">
      <dgm:prSet/>
      <dgm:spPr/>
      <dgm:t>
        <a:bodyPr/>
        <a:lstStyle/>
        <a:p>
          <a:endParaRPr lang="en-US"/>
        </a:p>
      </dgm:t>
    </dgm:pt>
    <dgm:pt modelId="{467B36DD-3A23-4C92-B4DC-6E6ED77DBCCE}" type="sibTrans" cxnId="{8268FBDF-F1E8-42AB-B4EC-71CC833D210C}">
      <dgm:prSet/>
      <dgm:spPr/>
      <dgm:t>
        <a:bodyPr/>
        <a:lstStyle/>
        <a:p>
          <a:endParaRPr lang="en-US"/>
        </a:p>
      </dgm:t>
    </dgm:pt>
    <dgm:pt modelId="{BB514C49-5C0C-4119-BB01-1E947BB207D5}">
      <dgm:prSet/>
      <dgm:spPr/>
      <dgm:t>
        <a:bodyPr/>
        <a:lstStyle/>
        <a:p>
          <a:r>
            <a:rPr lang="en-US" b="0" i="0" baseline="0"/>
            <a:t>Mashing </a:t>
          </a:r>
          <a:r>
            <a:rPr lang="el-GR" b="1"/>
            <a:t>Πολτοποίηση</a:t>
          </a:r>
          <a:endParaRPr lang="en-US"/>
        </a:p>
      </dgm:t>
    </dgm:pt>
    <dgm:pt modelId="{114CABF1-25A1-4F04-980A-45552386701A}" type="parTrans" cxnId="{83E4685E-B0B4-44EE-8AA5-016593A6E97F}">
      <dgm:prSet/>
      <dgm:spPr/>
      <dgm:t>
        <a:bodyPr/>
        <a:lstStyle/>
        <a:p>
          <a:endParaRPr lang="en-US"/>
        </a:p>
      </dgm:t>
    </dgm:pt>
    <dgm:pt modelId="{A56EC06B-5118-4E7E-B4E8-54A60CBE2374}" type="sibTrans" cxnId="{83E4685E-B0B4-44EE-8AA5-016593A6E97F}">
      <dgm:prSet/>
      <dgm:spPr/>
      <dgm:t>
        <a:bodyPr/>
        <a:lstStyle/>
        <a:p>
          <a:endParaRPr lang="en-US"/>
        </a:p>
      </dgm:t>
    </dgm:pt>
    <dgm:pt modelId="{7BF21A73-33F0-4FD4-8998-3FE4B47A6048}">
      <dgm:prSet/>
      <dgm:spPr/>
      <dgm:t>
        <a:bodyPr/>
        <a:lstStyle/>
        <a:p>
          <a:r>
            <a:rPr lang="en-US" b="0" i="0" baseline="0"/>
            <a:t>Fermentation</a:t>
          </a:r>
          <a:r>
            <a:rPr lang="el-GR" b="1"/>
            <a:t> Ζύμωση</a:t>
          </a:r>
          <a:endParaRPr lang="en-US"/>
        </a:p>
      </dgm:t>
    </dgm:pt>
    <dgm:pt modelId="{58AC1B4A-BDE1-4507-88C0-48F2382CBF1F}" type="parTrans" cxnId="{2F891E24-6178-49D2-9556-71FFCE4286F8}">
      <dgm:prSet/>
      <dgm:spPr/>
      <dgm:t>
        <a:bodyPr/>
        <a:lstStyle/>
        <a:p>
          <a:endParaRPr lang="en-US"/>
        </a:p>
      </dgm:t>
    </dgm:pt>
    <dgm:pt modelId="{44367122-A434-4C8B-867A-9A97A4197677}" type="sibTrans" cxnId="{2F891E24-6178-49D2-9556-71FFCE4286F8}">
      <dgm:prSet/>
      <dgm:spPr/>
      <dgm:t>
        <a:bodyPr/>
        <a:lstStyle/>
        <a:p>
          <a:endParaRPr lang="en-US"/>
        </a:p>
      </dgm:t>
    </dgm:pt>
    <dgm:pt modelId="{B74641DF-4E94-4C2D-A597-4E644664A51F}">
      <dgm:prSet/>
      <dgm:spPr/>
      <dgm:t>
        <a:bodyPr/>
        <a:lstStyle/>
        <a:p>
          <a:r>
            <a:rPr lang="en-US" b="0" i="0" baseline="0"/>
            <a:t>Distillation </a:t>
          </a:r>
          <a:r>
            <a:rPr lang="el-GR" b="1"/>
            <a:t>Απόσταξη</a:t>
          </a:r>
          <a:endParaRPr lang="en-US"/>
        </a:p>
      </dgm:t>
    </dgm:pt>
    <dgm:pt modelId="{12F4054F-1215-4CCE-8940-2FC2AE324BE0}" type="parTrans" cxnId="{5EFD3096-5AD2-4DE6-A6F1-EBB5F30FE11B}">
      <dgm:prSet/>
      <dgm:spPr/>
      <dgm:t>
        <a:bodyPr/>
        <a:lstStyle/>
        <a:p>
          <a:endParaRPr lang="en-US"/>
        </a:p>
      </dgm:t>
    </dgm:pt>
    <dgm:pt modelId="{52D979D8-4956-4B3E-8761-D0DD195B6B50}" type="sibTrans" cxnId="{5EFD3096-5AD2-4DE6-A6F1-EBB5F30FE11B}">
      <dgm:prSet/>
      <dgm:spPr/>
      <dgm:t>
        <a:bodyPr/>
        <a:lstStyle/>
        <a:p>
          <a:endParaRPr lang="en-US"/>
        </a:p>
      </dgm:t>
    </dgm:pt>
    <dgm:pt modelId="{15E701A2-2A6E-4BD4-AA57-5FAAB320E29A}" type="pres">
      <dgm:prSet presAssocID="{95ECCD79-D973-46B1-8FA3-24EA086CFFBC}" presName="diagram" presStyleCnt="0">
        <dgm:presLayoutVars>
          <dgm:dir/>
          <dgm:resizeHandles val="exact"/>
        </dgm:presLayoutVars>
      </dgm:prSet>
      <dgm:spPr/>
    </dgm:pt>
    <dgm:pt modelId="{CF5541B1-5152-4F7F-A756-9DBBB19606D9}" type="pres">
      <dgm:prSet presAssocID="{A630BDE3-243A-4859-80E8-E39CF05AE5F0}" presName="node" presStyleLbl="node1" presStyleIdx="0" presStyleCnt="6">
        <dgm:presLayoutVars>
          <dgm:bulletEnabled val="1"/>
        </dgm:presLayoutVars>
      </dgm:prSet>
      <dgm:spPr/>
    </dgm:pt>
    <dgm:pt modelId="{D1981BD0-F9D9-41FF-BB75-FA4CEBB39474}" type="pres">
      <dgm:prSet presAssocID="{2F241D36-5105-4DC6-9DA2-B3DA48E641FB}" presName="sibTrans" presStyleCnt="0"/>
      <dgm:spPr/>
    </dgm:pt>
    <dgm:pt modelId="{92AE0ABB-FF51-44A8-8D57-FF00FE901BFE}" type="pres">
      <dgm:prSet presAssocID="{88AEAF22-3BB9-4F58-AE70-27936F0C8400}" presName="node" presStyleLbl="node1" presStyleIdx="1" presStyleCnt="6">
        <dgm:presLayoutVars>
          <dgm:bulletEnabled val="1"/>
        </dgm:presLayoutVars>
      </dgm:prSet>
      <dgm:spPr/>
    </dgm:pt>
    <dgm:pt modelId="{A0214C57-FB57-41F9-BB38-6EDE7E0840CF}" type="pres">
      <dgm:prSet presAssocID="{41669AAD-EA3F-4B32-9164-FEA4D99B6D19}" presName="sibTrans" presStyleCnt="0"/>
      <dgm:spPr/>
    </dgm:pt>
    <dgm:pt modelId="{E8EF5E77-42F3-4FB5-9C61-B43DCE24DFDC}" type="pres">
      <dgm:prSet presAssocID="{2AFDBC50-A7B0-4D6A-9632-18FB290C813A}" presName="node" presStyleLbl="node1" presStyleIdx="2" presStyleCnt="6">
        <dgm:presLayoutVars>
          <dgm:bulletEnabled val="1"/>
        </dgm:presLayoutVars>
      </dgm:prSet>
      <dgm:spPr/>
    </dgm:pt>
    <dgm:pt modelId="{68E4938D-E488-45A4-9C14-C9ADB846E6DC}" type="pres">
      <dgm:prSet presAssocID="{467B36DD-3A23-4C92-B4DC-6E6ED77DBCCE}" presName="sibTrans" presStyleCnt="0"/>
      <dgm:spPr/>
    </dgm:pt>
    <dgm:pt modelId="{7D8A53A6-62C6-4DEA-813C-B453102B550F}" type="pres">
      <dgm:prSet presAssocID="{BB514C49-5C0C-4119-BB01-1E947BB207D5}" presName="node" presStyleLbl="node1" presStyleIdx="3" presStyleCnt="6">
        <dgm:presLayoutVars>
          <dgm:bulletEnabled val="1"/>
        </dgm:presLayoutVars>
      </dgm:prSet>
      <dgm:spPr/>
    </dgm:pt>
    <dgm:pt modelId="{43C6542E-C749-4A80-A785-B4B560900ED3}" type="pres">
      <dgm:prSet presAssocID="{A56EC06B-5118-4E7E-B4E8-54A60CBE2374}" presName="sibTrans" presStyleCnt="0"/>
      <dgm:spPr/>
    </dgm:pt>
    <dgm:pt modelId="{A3E11663-BB58-4DD6-B8C0-476300698D64}" type="pres">
      <dgm:prSet presAssocID="{7BF21A73-33F0-4FD4-8998-3FE4B47A6048}" presName="node" presStyleLbl="node1" presStyleIdx="4" presStyleCnt="6">
        <dgm:presLayoutVars>
          <dgm:bulletEnabled val="1"/>
        </dgm:presLayoutVars>
      </dgm:prSet>
      <dgm:spPr/>
    </dgm:pt>
    <dgm:pt modelId="{DDC176BB-E13B-43B8-BA5B-78DF9277EAF8}" type="pres">
      <dgm:prSet presAssocID="{44367122-A434-4C8B-867A-9A97A4197677}" presName="sibTrans" presStyleCnt="0"/>
      <dgm:spPr/>
    </dgm:pt>
    <dgm:pt modelId="{C5EB15FC-46F8-4631-88E9-0D93ED422E20}" type="pres">
      <dgm:prSet presAssocID="{B74641DF-4E94-4C2D-A597-4E644664A51F}" presName="node" presStyleLbl="node1" presStyleIdx="5" presStyleCnt="6">
        <dgm:presLayoutVars>
          <dgm:bulletEnabled val="1"/>
        </dgm:presLayoutVars>
      </dgm:prSet>
      <dgm:spPr/>
    </dgm:pt>
  </dgm:ptLst>
  <dgm:cxnLst>
    <dgm:cxn modelId="{2F891E24-6178-49D2-9556-71FFCE4286F8}" srcId="{95ECCD79-D973-46B1-8FA3-24EA086CFFBC}" destId="{7BF21A73-33F0-4FD4-8998-3FE4B47A6048}" srcOrd="4" destOrd="0" parTransId="{58AC1B4A-BDE1-4507-88C0-48F2382CBF1F}" sibTransId="{44367122-A434-4C8B-867A-9A97A4197677}"/>
    <dgm:cxn modelId="{83E4685E-B0B4-44EE-8AA5-016593A6E97F}" srcId="{95ECCD79-D973-46B1-8FA3-24EA086CFFBC}" destId="{BB514C49-5C0C-4119-BB01-1E947BB207D5}" srcOrd="3" destOrd="0" parTransId="{114CABF1-25A1-4F04-980A-45552386701A}" sibTransId="{A56EC06B-5118-4E7E-B4E8-54A60CBE2374}"/>
    <dgm:cxn modelId="{FE8DF166-D530-4ADE-9FDE-42D8E4A1CF29}" type="presOf" srcId="{B74641DF-4E94-4C2D-A597-4E644664A51F}" destId="{C5EB15FC-46F8-4631-88E9-0D93ED422E20}" srcOrd="0" destOrd="0" presId="urn:microsoft.com/office/officeart/2005/8/layout/default"/>
    <dgm:cxn modelId="{1BA25A4E-DC95-4911-B8D1-32B05741D5B7}" type="presOf" srcId="{2AFDBC50-A7B0-4D6A-9632-18FB290C813A}" destId="{E8EF5E77-42F3-4FB5-9C61-B43DCE24DFDC}" srcOrd="0" destOrd="0" presId="urn:microsoft.com/office/officeart/2005/8/layout/default"/>
    <dgm:cxn modelId="{88B9E451-9A49-4A61-94F7-15DAFD6B3195}" type="presOf" srcId="{95ECCD79-D973-46B1-8FA3-24EA086CFFBC}" destId="{15E701A2-2A6E-4BD4-AA57-5FAAB320E29A}" srcOrd="0" destOrd="0" presId="urn:microsoft.com/office/officeart/2005/8/layout/default"/>
    <dgm:cxn modelId="{5EFD3096-5AD2-4DE6-A6F1-EBB5F30FE11B}" srcId="{95ECCD79-D973-46B1-8FA3-24EA086CFFBC}" destId="{B74641DF-4E94-4C2D-A597-4E644664A51F}" srcOrd="5" destOrd="0" parTransId="{12F4054F-1215-4CCE-8940-2FC2AE324BE0}" sibTransId="{52D979D8-4956-4B3E-8761-D0DD195B6B50}"/>
    <dgm:cxn modelId="{D45803BD-9A94-4B13-A953-78126B056A89}" type="presOf" srcId="{A630BDE3-243A-4859-80E8-E39CF05AE5F0}" destId="{CF5541B1-5152-4F7F-A756-9DBBB19606D9}" srcOrd="0" destOrd="0" presId="urn:microsoft.com/office/officeart/2005/8/layout/default"/>
    <dgm:cxn modelId="{2B146DCF-4BD1-4647-9115-C1D037FB30D6}" srcId="{95ECCD79-D973-46B1-8FA3-24EA086CFFBC}" destId="{88AEAF22-3BB9-4F58-AE70-27936F0C8400}" srcOrd="1" destOrd="0" parTransId="{88D9A6FD-8296-4DBF-A37F-F97A2E1B3489}" sibTransId="{41669AAD-EA3F-4B32-9164-FEA4D99B6D19}"/>
    <dgm:cxn modelId="{8268FBDF-F1E8-42AB-B4EC-71CC833D210C}" srcId="{95ECCD79-D973-46B1-8FA3-24EA086CFFBC}" destId="{2AFDBC50-A7B0-4D6A-9632-18FB290C813A}" srcOrd="2" destOrd="0" parTransId="{56BF990A-820A-440E-99A3-A354FBC1DB30}" sibTransId="{467B36DD-3A23-4C92-B4DC-6E6ED77DBCCE}"/>
    <dgm:cxn modelId="{34FA45E2-AECA-4185-889E-C3001EB32503}" type="presOf" srcId="{88AEAF22-3BB9-4F58-AE70-27936F0C8400}" destId="{92AE0ABB-FF51-44A8-8D57-FF00FE901BFE}" srcOrd="0" destOrd="0" presId="urn:microsoft.com/office/officeart/2005/8/layout/default"/>
    <dgm:cxn modelId="{713893EF-9B24-4DC6-8FA9-18F7ADDB23A6}" type="presOf" srcId="{BB514C49-5C0C-4119-BB01-1E947BB207D5}" destId="{7D8A53A6-62C6-4DEA-813C-B453102B550F}" srcOrd="0" destOrd="0" presId="urn:microsoft.com/office/officeart/2005/8/layout/default"/>
    <dgm:cxn modelId="{244613F9-5D97-410E-A6ED-E77B89B17BEA}" type="presOf" srcId="{7BF21A73-33F0-4FD4-8998-3FE4B47A6048}" destId="{A3E11663-BB58-4DD6-B8C0-476300698D64}" srcOrd="0" destOrd="0" presId="urn:microsoft.com/office/officeart/2005/8/layout/default"/>
    <dgm:cxn modelId="{D14DD2FD-A220-4706-A375-A881D8E4408E}" srcId="{95ECCD79-D973-46B1-8FA3-24EA086CFFBC}" destId="{A630BDE3-243A-4859-80E8-E39CF05AE5F0}" srcOrd="0" destOrd="0" parTransId="{2C910343-859B-4D2D-BCDF-AF7CA71CC41D}" sibTransId="{2F241D36-5105-4DC6-9DA2-B3DA48E641FB}"/>
    <dgm:cxn modelId="{31776617-910B-490E-8766-62BF0BBD355F}" type="presParOf" srcId="{15E701A2-2A6E-4BD4-AA57-5FAAB320E29A}" destId="{CF5541B1-5152-4F7F-A756-9DBBB19606D9}" srcOrd="0" destOrd="0" presId="urn:microsoft.com/office/officeart/2005/8/layout/default"/>
    <dgm:cxn modelId="{CDDCC5E7-A2D8-42CA-953E-1973CFFB2D8E}" type="presParOf" srcId="{15E701A2-2A6E-4BD4-AA57-5FAAB320E29A}" destId="{D1981BD0-F9D9-41FF-BB75-FA4CEBB39474}" srcOrd="1" destOrd="0" presId="urn:microsoft.com/office/officeart/2005/8/layout/default"/>
    <dgm:cxn modelId="{BF0565E1-5AED-42FF-9ED9-7FCEA3628172}" type="presParOf" srcId="{15E701A2-2A6E-4BD4-AA57-5FAAB320E29A}" destId="{92AE0ABB-FF51-44A8-8D57-FF00FE901BFE}" srcOrd="2" destOrd="0" presId="urn:microsoft.com/office/officeart/2005/8/layout/default"/>
    <dgm:cxn modelId="{76059F43-8229-41DF-891D-7C0AE5774719}" type="presParOf" srcId="{15E701A2-2A6E-4BD4-AA57-5FAAB320E29A}" destId="{A0214C57-FB57-41F9-BB38-6EDE7E0840CF}" srcOrd="3" destOrd="0" presId="urn:microsoft.com/office/officeart/2005/8/layout/default"/>
    <dgm:cxn modelId="{1EA96174-A6BB-42D1-B835-97902F184E63}" type="presParOf" srcId="{15E701A2-2A6E-4BD4-AA57-5FAAB320E29A}" destId="{E8EF5E77-42F3-4FB5-9C61-B43DCE24DFDC}" srcOrd="4" destOrd="0" presId="urn:microsoft.com/office/officeart/2005/8/layout/default"/>
    <dgm:cxn modelId="{A7326C18-3A13-4BD7-9F4E-FFC9A4CA0740}" type="presParOf" srcId="{15E701A2-2A6E-4BD4-AA57-5FAAB320E29A}" destId="{68E4938D-E488-45A4-9C14-C9ADB846E6DC}" srcOrd="5" destOrd="0" presId="urn:microsoft.com/office/officeart/2005/8/layout/default"/>
    <dgm:cxn modelId="{BCC9ED60-3C69-4841-BCE8-0436A8E70C0F}" type="presParOf" srcId="{15E701A2-2A6E-4BD4-AA57-5FAAB320E29A}" destId="{7D8A53A6-62C6-4DEA-813C-B453102B550F}" srcOrd="6" destOrd="0" presId="urn:microsoft.com/office/officeart/2005/8/layout/default"/>
    <dgm:cxn modelId="{1B9B5644-CEEB-4F04-8802-F11F2B1B2451}" type="presParOf" srcId="{15E701A2-2A6E-4BD4-AA57-5FAAB320E29A}" destId="{43C6542E-C749-4A80-A785-B4B560900ED3}" srcOrd="7" destOrd="0" presId="urn:microsoft.com/office/officeart/2005/8/layout/default"/>
    <dgm:cxn modelId="{FB4C002F-6DBB-4641-83F9-51EA6B97392A}" type="presParOf" srcId="{15E701A2-2A6E-4BD4-AA57-5FAAB320E29A}" destId="{A3E11663-BB58-4DD6-B8C0-476300698D64}" srcOrd="8" destOrd="0" presId="urn:microsoft.com/office/officeart/2005/8/layout/default"/>
    <dgm:cxn modelId="{7B6EF780-5DDB-418B-AC0E-0077C3E13138}" type="presParOf" srcId="{15E701A2-2A6E-4BD4-AA57-5FAAB320E29A}" destId="{DDC176BB-E13B-43B8-BA5B-78DF9277EAF8}" srcOrd="9" destOrd="0" presId="urn:microsoft.com/office/officeart/2005/8/layout/default"/>
    <dgm:cxn modelId="{0BC07757-3F44-4B26-812A-A1B62F98EAD2}" type="presParOf" srcId="{15E701A2-2A6E-4BD4-AA57-5FAAB320E29A}" destId="{C5EB15FC-46F8-4631-88E9-0D93ED422E20}"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9054D8-0F2E-4E71-8D8B-F8E9B3F35C02}"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0E687CBB-F0FC-4E06-B826-323FC1472344}">
      <dgm:prSet/>
      <dgm:spPr/>
      <dgm:t>
        <a:bodyPr/>
        <a:lstStyle/>
        <a:p>
          <a:r>
            <a:rPr lang="el-GR" dirty="0"/>
            <a:t>Ζύμωση είναι ουσιαστικά αυτό που συμβαίνει όταν  ο πολτός (</a:t>
          </a:r>
          <a:r>
            <a:rPr lang="el-GR" dirty="0" err="1"/>
            <a:t>wort</a:t>
          </a:r>
          <a:r>
            <a:rPr lang="el-GR" dirty="0"/>
            <a:t>) συναντά τις ζύμες, οι οποίες καταβροχθίζουν όλα τα σάκχαρα του υγρού μετατρέποντας τα σε αλκοόλ. </a:t>
          </a:r>
          <a:endParaRPr lang="en-US" dirty="0"/>
        </a:p>
      </dgm:t>
    </dgm:pt>
    <dgm:pt modelId="{79E02D99-F071-45A7-B8E2-98DDDDD4F3FE}" type="parTrans" cxnId="{D27D19C6-4A21-41DC-AF09-005098EC3318}">
      <dgm:prSet/>
      <dgm:spPr/>
      <dgm:t>
        <a:bodyPr/>
        <a:lstStyle/>
        <a:p>
          <a:endParaRPr lang="en-US"/>
        </a:p>
      </dgm:t>
    </dgm:pt>
    <dgm:pt modelId="{0D01BAFC-ED07-4C18-AD5C-7ED4B541ADAC}" type="sibTrans" cxnId="{D27D19C6-4A21-41DC-AF09-005098EC3318}">
      <dgm:prSet/>
      <dgm:spPr/>
      <dgm:t>
        <a:bodyPr/>
        <a:lstStyle/>
        <a:p>
          <a:endParaRPr lang="en-US"/>
        </a:p>
      </dgm:t>
    </dgm:pt>
    <dgm:pt modelId="{FE4CDF3B-369F-4930-9F29-C28F6C8EFD0A}">
      <dgm:prSet/>
      <dgm:spPr/>
      <dgm:t>
        <a:bodyPr/>
        <a:lstStyle/>
        <a:p>
          <a:r>
            <a:rPr lang="el-GR" dirty="0"/>
            <a:t>Η Ζύμωση σε γιγαντιαίες δεξαμενές, που ονομάζονται </a:t>
          </a:r>
          <a:r>
            <a:rPr lang="el-GR" dirty="0" err="1"/>
            <a:t>washbacks</a:t>
          </a:r>
          <a:r>
            <a:rPr lang="el-GR" dirty="0"/>
            <a:t>. Η διαδικασία μπορεί να διαρκέσει από 48 έως 96 ώρες, με διαφορετικούς χρόνους ζύμωσης και στελέχη ζύμης με αποτέλεσμα ένα φάσμα διαφορετικών γεύσεων.</a:t>
          </a:r>
          <a:endParaRPr lang="en-US" dirty="0"/>
        </a:p>
      </dgm:t>
    </dgm:pt>
    <dgm:pt modelId="{0CEAEFC9-3565-450B-B3F1-327B1689C9A2}" type="parTrans" cxnId="{6AE9CA97-0798-4BA4-86AA-50A104DB157F}">
      <dgm:prSet/>
      <dgm:spPr/>
      <dgm:t>
        <a:bodyPr/>
        <a:lstStyle/>
        <a:p>
          <a:endParaRPr lang="en-US"/>
        </a:p>
      </dgm:t>
    </dgm:pt>
    <dgm:pt modelId="{1BCB98CF-89B8-451F-A1CA-7C3DF849A230}" type="sibTrans" cxnId="{6AE9CA97-0798-4BA4-86AA-50A104DB157F}">
      <dgm:prSet/>
      <dgm:spPr/>
      <dgm:t>
        <a:bodyPr/>
        <a:lstStyle/>
        <a:p>
          <a:endParaRPr lang="en-US"/>
        </a:p>
      </dgm:t>
    </dgm:pt>
    <dgm:pt modelId="{D1670D87-0A44-41E3-B43D-257005421E3E}">
      <dgm:prSet/>
      <dgm:spPr/>
      <dgm:t>
        <a:bodyPr/>
        <a:lstStyle/>
        <a:p>
          <a:r>
            <a:rPr lang="el-GR"/>
            <a:t>Το προκύπτον προϊόν </a:t>
          </a:r>
          <a:r>
            <a:rPr lang="el-GR" b="0" i="0" baseline="0"/>
            <a:t>ονομάζεται wash, είναι θολό, έχει αλκοολική δύναμη περίπου 8-9% v/vκαι μοιάζει πολύ γευστικά με μια ξινή και δυνατή μπύρα</a:t>
          </a:r>
          <a:endParaRPr lang="en-US"/>
        </a:p>
      </dgm:t>
    </dgm:pt>
    <dgm:pt modelId="{DEF2916E-F7FA-4FFD-8759-6AE8D21E29B5}" type="parTrans" cxnId="{745DF0BA-5F2F-44D0-938D-8E512D950D84}">
      <dgm:prSet/>
      <dgm:spPr/>
      <dgm:t>
        <a:bodyPr/>
        <a:lstStyle/>
        <a:p>
          <a:endParaRPr lang="en-US"/>
        </a:p>
      </dgm:t>
    </dgm:pt>
    <dgm:pt modelId="{858448A2-5F1F-4057-9B86-B41B78051590}" type="sibTrans" cxnId="{745DF0BA-5F2F-44D0-938D-8E512D950D84}">
      <dgm:prSet/>
      <dgm:spPr/>
      <dgm:t>
        <a:bodyPr/>
        <a:lstStyle/>
        <a:p>
          <a:endParaRPr lang="en-US"/>
        </a:p>
      </dgm:t>
    </dgm:pt>
    <dgm:pt modelId="{EB154E4B-47D2-4F7E-B056-9E33EE755AF4}" type="pres">
      <dgm:prSet presAssocID="{3A9054D8-0F2E-4E71-8D8B-F8E9B3F35C02}" presName="linear" presStyleCnt="0">
        <dgm:presLayoutVars>
          <dgm:animLvl val="lvl"/>
          <dgm:resizeHandles val="exact"/>
        </dgm:presLayoutVars>
      </dgm:prSet>
      <dgm:spPr/>
    </dgm:pt>
    <dgm:pt modelId="{6AE660EE-1EFA-4B18-A673-CF04109C7374}" type="pres">
      <dgm:prSet presAssocID="{0E687CBB-F0FC-4E06-B826-323FC1472344}" presName="parentText" presStyleLbl="node1" presStyleIdx="0" presStyleCnt="3">
        <dgm:presLayoutVars>
          <dgm:chMax val="0"/>
          <dgm:bulletEnabled val="1"/>
        </dgm:presLayoutVars>
      </dgm:prSet>
      <dgm:spPr/>
    </dgm:pt>
    <dgm:pt modelId="{7A259EB2-187C-4923-987D-641D6EF7E751}" type="pres">
      <dgm:prSet presAssocID="{0D01BAFC-ED07-4C18-AD5C-7ED4B541ADAC}" presName="spacer" presStyleCnt="0"/>
      <dgm:spPr/>
    </dgm:pt>
    <dgm:pt modelId="{00BE6735-D10F-4165-BB95-22410AAB71D1}" type="pres">
      <dgm:prSet presAssocID="{FE4CDF3B-369F-4930-9F29-C28F6C8EFD0A}" presName="parentText" presStyleLbl="node1" presStyleIdx="1" presStyleCnt="3">
        <dgm:presLayoutVars>
          <dgm:chMax val="0"/>
          <dgm:bulletEnabled val="1"/>
        </dgm:presLayoutVars>
      </dgm:prSet>
      <dgm:spPr/>
    </dgm:pt>
    <dgm:pt modelId="{BDFEBD6F-DA81-4456-BDE3-13D13DDC8575}" type="pres">
      <dgm:prSet presAssocID="{1BCB98CF-89B8-451F-A1CA-7C3DF849A230}" presName="spacer" presStyleCnt="0"/>
      <dgm:spPr/>
    </dgm:pt>
    <dgm:pt modelId="{9D2B03A8-707E-4FA5-9CEE-7F37482A56B9}" type="pres">
      <dgm:prSet presAssocID="{D1670D87-0A44-41E3-B43D-257005421E3E}" presName="parentText" presStyleLbl="node1" presStyleIdx="2" presStyleCnt="3">
        <dgm:presLayoutVars>
          <dgm:chMax val="0"/>
          <dgm:bulletEnabled val="1"/>
        </dgm:presLayoutVars>
      </dgm:prSet>
      <dgm:spPr/>
    </dgm:pt>
  </dgm:ptLst>
  <dgm:cxnLst>
    <dgm:cxn modelId="{9588C507-0294-4D3D-9DF0-4D94EC0AAE11}" type="presOf" srcId="{D1670D87-0A44-41E3-B43D-257005421E3E}" destId="{9D2B03A8-707E-4FA5-9CEE-7F37482A56B9}" srcOrd="0" destOrd="0" presId="urn:microsoft.com/office/officeart/2005/8/layout/vList2"/>
    <dgm:cxn modelId="{06049943-A362-4DEC-A603-2353D4A5C84B}" type="presOf" srcId="{FE4CDF3B-369F-4930-9F29-C28F6C8EFD0A}" destId="{00BE6735-D10F-4165-BB95-22410AAB71D1}" srcOrd="0" destOrd="0" presId="urn:microsoft.com/office/officeart/2005/8/layout/vList2"/>
    <dgm:cxn modelId="{6AE9CA97-0798-4BA4-86AA-50A104DB157F}" srcId="{3A9054D8-0F2E-4E71-8D8B-F8E9B3F35C02}" destId="{FE4CDF3B-369F-4930-9F29-C28F6C8EFD0A}" srcOrd="1" destOrd="0" parTransId="{0CEAEFC9-3565-450B-B3F1-327B1689C9A2}" sibTransId="{1BCB98CF-89B8-451F-A1CA-7C3DF849A230}"/>
    <dgm:cxn modelId="{5C3F7AB3-2D5B-47E8-BC20-3F543FEBDA11}" type="presOf" srcId="{0E687CBB-F0FC-4E06-B826-323FC1472344}" destId="{6AE660EE-1EFA-4B18-A673-CF04109C7374}" srcOrd="0" destOrd="0" presId="urn:microsoft.com/office/officeart/2005/8/layout/vList2"/>
    <dgm:cxn modelId="{745DF0BA-5F2F-44D0-938D-8E512D950D84}" srcId="{3A9054D8-0F2E-4E71-8D8B-F8E9B3F35C02}" destId="{D1670D87-0A44-41E3-B43D-257005421E3E}" srcOrd="2" destOrd="0" parTransId="{DEF2916E-F7FA-4FFD-8759-6AE8D21E29B5}" sibTransId="{858448A2-5F1F-4057-9B86-B41B78051590}"/>
    <dgm:cxn modelId="{D27D19C6-4A21-41DC-AF09-005098EC3318}" srcId="{3A9054D8-0F2E-4E71-8D8B-F8E9B3F35C02}" destId="{0E687CBB-F0FC-4E06-B826-323FC1472344}" srcOrd="0" destOrd="0" parTransId="{79E02D99-F071-45A7-B8E2-98DDDDD4F3FE}" sibTransId="{0D01BAFC-ED07-4C18-AD5C-7ED4B541ADAC}"/>
    <dgm:cxn modelId="{926570F9-25D6-4596-B035-3D74D4566454}" type="presOf" srcId="{3A9054D8-0F2E-4E71-8D8B-F8E9B3F35C02}" destId="{EB154E4B-47D2-4F7E-B056-9E33EE755AF4}" srcOrd="0" destOrd="0" presId="urn:microsoft.com/office/officeart/2005/8/layout/vList2"/>
    <dgm:cxn modelId="{BB300738-BAF5-4956-89DA-554063A077D8}" type="presParOf" srcId="{EB154E4B-47D2-4F7E-B056-9E33EE755AF4}" destId="{6AE660EE-1EFA-4B18-A673-CF04109C7374}" srcOrd="0" destOrd="0" presId="urn:microsoft.com/office/officeart/2005/8/layout/vList2"/>
    <dgm:cxn modelId="{16531AAE-EFCD-428C-8193-4A393E9B5127}" type="presParOf" srcId="{EB154E4B-47D2-4F7E-B056-9E33EE755AF4}" destId="{7A259EB2-187C-4923-987D-641D6EF7E751}" srcOrd="1" destOrd="0" presId="urn:microsoft.com/office/officeart/2005/8/layout/vList2"/>
    <dgm:cxn modelId="{968B9EDA-F3C8-469F-B125-D0881D2A0852}" type="presParOf" srcId="{EB154E4B-47D2-4F7E-B056-9E33EE755AF4}" destId="{00BE6735-D10F-4165-BB95-22410AAB71D1}" srcOrd="2" destOrd="0" presId="urn:microsoft.com/office/officeart/2005/8/layout/vList2"/>
    <dgm:cxn modelId="{927A33DF-3AA3-4CED-AB55-6E4DB46949B1}" type="presParOf" srcId="{EB154E4B-47D2-4F7E-B056-9E33EE755AF4}" destId="{BDFEBD6F-DA81-4456-BDE3-13D13DDC8575}" srcOrd="3" destOrd="0" presId="urn:microsoft.com/office/officeart/2005/8/layout/vList2"/>
    <dgm:cxn modelId="{9126C866-4DA4-4C7F-BB16-70AED91B8A93}" type="presParOf" srcId="{EB154E4B-47D2-4F7E-B056-9E33EE755AF4}" destId="{9D2B03A8-707E-4FA5-9CEE-7F37482A56B9}"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D50CC7F-12F6-4479-889B-61F107DC2D2A}"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3BA2E5F6-DDAD-4B9E-AC16-5D57768ED457}">
      <dgm:prSet/>
      <dgm:spPr/>
      <dgm:t>
        <a:bodyPr/>
        <a:lstStyle/>
        <a:p>
          <a:r>
            <a:rPr lang="el-GR"/>
            <a:t>Το bourbon, ένα ουίσκι πρέπει να αποσταχθεί από ένα μείγμα κόκκων ή πουρέ, δηλαδή τουλάχιστον 51% καλαμπόκι και Το Bourbon πρέπει επίσης να παλαιωθεί σε νέα δρύινα βαρέλια και δεν μπορεί να περιλαμβάνει πρόσθετα ή χρωστικές ουσίες</a:t>
          </a:r>
          <a:endParaRPr lang="en-US"/>
        </a:p>
      </dgm:t>
    </dgm:pt>
    <dgm:pt modelId="{3D633243-150C-4972-83AC-FF8B57BF3E5C}" type="parTrans" cxnId="{A7E39EED-63E9-4162-9FFD-DF72CABC6E58}">
      <dgm:prSet/>
      <dgm:spPr/>
      <dgm:t>
        <a:bodyPr/>
        <a:lstStyle/>
        <a:p>
          <a:endParaRPr lang="en-US"/>
        </a:p>
      </dgm:t>
    </dgm:pt>
    <dgm:pt modelId="{EB17484E-FC5A-483C-A21F-7B5F9260D701}" type="sibTrans" cxnId="{A7E39EED-63E9-4162-9FFD-DF72CABC6E58}">
      <dgm:prSet/>
      <dgm:spPr/>
      <dgm:t>
        <a:bodyPr/>
        <a:lstStyle/>
        <a:p>
          <a:endParaRPr lang="en-US"/>
        </a:p>
      </dgm:t>
    </dgm:pt>
    <dgm:pt modelId="{AAB2B562-9943-4E84-9F59-B7BC16B5F294}">
      <dgm:prSet/>
      <dgm:spPr/>
      <dgm:t>
        <a:bodyPr/>
        <a:lstStyle/>
        <a:p>
          <a:r>
            <a:rPr lang="el-GR"/>
            <a:t>Όσον αφορά το </a:t>
          </a:r>
          <a:r>
            <a:rPr lang="el-GR" b="1"/>
            <a:t>ιρλανδέζικο ουίσκι</a:t>
          </a:r>
          <a:r>
            <a:rPr lang="el-GR"/>
            <a:t>, η βασική του διαφορά με το σκωτσέζικο, είναι ότι πρόκειται για προϊόν τριπλής (και όχι διπλής, όπως το Scotch) απόσταξης, που έχει ως αποτέλεσμα ένα ποτό πιο ήπιο γευστικά. Επίσης, σε αντίθεση με το Scotch, το ιρλανδέζικο ουίσκι μπορεί να περιέχει και μη βυνοποιημένο κριθάρι.</a:t>
          </a:r>
          <a:endParaRPr lang="en-US"/>
        </a:p>
      </dgm:t>
    </dgm:pt>
    <dgm:pt modelId="{A5E70ABD-7F87-43DD-A95C-4C723E7780D6}" type="parTrans" cxnId="{14DA78E9-383A-46A3-BB83-E828A7D330D4}">
      <dgm:prSet/>
      <dgm:spPr/>
      <dgm:t>
        <a:bodyPr/>
        <a:lstStyle/>
        <a:p>
          <a:endParaRPr lang="en-US"/>
        </a:p>
      </dgm:t>
    </dgm:pt>
    <dgm:pt modelId="{828B99FF-603A-4E5D-B75C-DB83F613DE59}" type="sibTrans" cxnId="{14DA78E9-383A-46A3-BB83-E828A7D330D4}">
      <dgm:prSet/>
      <dgm:spPr/>
      <dgm:t>
        <a:bodyPr/>
        <a:lstStyle/>
        <a:p>
          <a:endParaRPr lang="en-US"/>
        </a:p>
      </dgm:t>
    </dgm:pt>
    <dgm:pt modelId="{C6605C93-2678-4BC1-A3CE-5C01CCF5D1B7}" type="pres">
      <dgm:prSet presAssocID="{4D50CC7F-12F6-4479-889B-61F107DC2D2A}" presName="linear" presStyleCnt="0">
        <dgm:presLayoutVars>
          <dgm:animLvl val="lvl"/>
          <dgm:resizeHandles val="exact"/>
        </dgm:presLayoutVars>
      </dgm:prSet>
      <dgm:spPr/>
    </dgm:pt>
    <dgm:pt modelId="{E7F92495-0AB5-466C-871A-27ECCA04281F}" type="pres">
      <dgm:prSet presAssocID="{3BA2E5F6-DDAD-4B9E-AC16-5D57768ED457}" presName="parentText" presStyleLbl="node1" presStyleIdx="0" presStyleCnt="2">
        <dgm:presLayoutVars>
          <dgm:chMax val="0"/>
          <dgm:bulletEnabled val="1"/>
        </dgm:presLayoutVars>
      </dgm:prSet>
      <dgm:spPr/>
    </dgm:pt>
    <dgm:pt modelId="{F39DB537-A885-491C-A6AB-A49E8B9D5E98}" type="pres">
      <dgm:prSet presAssocID="{EB17484E-FC5A-483C-A21F-7B5F9260D701}" presName="spacer" presStyleCnt="0"/>
      <dgm:spPr/>
    </dgm:pt>
    <dgm:pt modelId="{1057A24D-8E29-4221-82F1-5E3A35E489D7}" type="pres">
      <dgm:prSet presAssocID="{AAB2B562-9943-4E84-9F59-B7BC16B5F294}" presName="parentText" presStyleLbl="node1" presStyleIdx="1" presStyleCnt="2">
        <dgm:presLayoutVars>
          <dgm:chMax val="0"/>
          <dgm:bulletEnabled val="1"/>
        </dgm:presLayoutVars>
      </dgm:prSet>
      <dgm:spPr/>
    </dgm:pt>
  </dgm:ptLst>
  <dgm:cxnLst>
    <dgm:cxn modelId="{83E3DA3C-D31E-47EA-AAF6-6A78A66C4691}" type="presOf" srcId="{AAB2B562-9943-4E84-9F59-B7BC16B5F294}" destId="{1057A24D-8E29-4221-82F1-5E3A35E489D7}" srcOrd="0" destOrd="0" presId="urn:microsoft.com/office/officeart/2005/8/layout/vList2"/>
    <dgm:cxn modelId="{DEC93E89-2CD8-48C4-8065-DA773576C562}" type="presOf" srcId="{3BA2E5F6-DDAD-4B9E-AC16-5D57768ED457}" destId="{E7F92495-0AB5-466C-871A-27ECCA04281F}" srcOrd="0" destOrd="0" presId="urn:microsoft.com/office/officeart/2005/8/layout/vList2"/>
    <dgm:cxn modelId="{62839EBC-4942-4F02-9793-E5380327302E}" type="presOf" srcId="{4D50CC7F-12F6-4479-889B-61F107DC2D2A}" destId="{C6605C93-2678-4BC1-A3CE-5C01CCF5D1B7}" srcOrd="0" destOrd="0" presId="urn:microsoft.com/office/officeart/2005/8/layout/vList2"/>
    <dgm:cxn modelId="{14DA78E9-383A-46A3-BB83-E828A7D330D4}" srcId="{4D50CC7F-12F6-4479-889B-61F107DC2D2A}" destId="{AAB2B562-9943-4E84-9F59-B7BC16B5F294}" srcOrd="1" destOrd="0" parTransId="{A5E70ABD-7F87-43DD-A95C-4C723E7780D6}" sibTransId="{828B99FF-603A-4E5D-B75C-DB83F613DE59}"/>
    <dgm:cxn modelId="{A7E39EED-63E9-4162-9FFD-DF72CABC6E58}" srcId="{4D50CC7F-12F6-4479-889B-61F107DC2D2A}" destId="{3BA2E5F6-DDAD-4B9E-AC16-5D57768ED457}" srcOrd="0" destOrd="0" parTransId="{3D633243-150C-4972-83AC-FF8B57BF3E5C}" sibTransId="{EB17484E-FC5A-483C-A21F-7B5F9260D701}"/>
    <dgm:cxn modelId="{9C2795D8-BF0D-4472-BC97-19B9C585861E}" type="presParOf" srcId="{C6605C93-2678-4BC1-A3CE-5C01CCF5D1B7}" destId="{E7F92495-0AB5-466C-871A-27ECCA04281F}" srcOrd="0" destOrd="0" presId="urn:microsoft.com/office/officeart/2005/8/layout/vList2"/>
    <dgm:cxn modelId="{CC3F9262-CB1B-4EE0-967B-5730A9068CE4}" type="presParOf" srcId="{C6605C93-2678-4BC1-A3CE-5C01CCF5D1B7}" destId="{F39DB537-A885-491C-A6AB-A49E8B9D5E98}" srcOrd="1" destOrd="0" presId="urn:microsoft.com/office/officeart/2005/8/layout/vList2"/>
    <dgm:cxn modelId="{889802F7-60FD-4AC1-9089-2868E0DE4F93}" type="presParOf" srcId="{C6605C93-2678-4BC1-A3CE-5C01CCF5D1B7}" destId="{1057A24D-8E29-4221-82F1-5E3A35E489D7}"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A10AEE2-5DFD-44CE-A0BE-71046A9C22A3}"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EA7BB903-6BE4-4F13-B4C7-569136C98F50}">
      <dgm:prSet/>
      <dgm:spPr/>
      <dgm:t>
        <a:bodyPr/>
        <a:lstStyle/>
        <a:p>
          <a:r>
            <a:rPr lang="el-GR"/>
            <a:t>Το Whisky περιέχει κοινά συστατικά του δευτερογενούς αρώματος με τα οινικά αποστάγματα που είναι οι ανώτερες αλκοόλες, η ακεταλδεϋδη, η μεθανόλη (σε μικρότερη περιεκτικότητα ) το οξικό οξύ, ο οξικός αιθυλεστέρας. </a:t>
          </a:r>
          <a:endParaRPr lang="en-US"/>
        </a:p>
      </dgm:t>
    </dgm:pt>
    <dgm:pt modelId="{68F4C4A7-1629-49A5-AFC8-5AF2DF14BB48}" type="parTrans" cxnId="{2E989022-651F-40D4-8C08-7118B9BD1092}">
      <dgm:prSet/>
      <dgm:spPr/>
      <dgm:t>
        <a:bodyPr/>
        <a:lstStyle/>
        <a:p>
          <a:endParaRPr lang="en-US"/>
        </a:p>
      </dgm:t>
    </dgm:pt>
    <dgm:pt modelId="{CCE9CB20-7422-4873-A190-BC653CE0A6DC}" type="sibTrans" cxnId="{2E989022-651F-40D4-8C08-7118B9BD1092}">
      <dgm:prSet/>
      <dgm:spPr/>
      <dgm:t>
        <a:bodyPr/>
        <a:lstStyle/>
        <a:p>
          <a:endParaRPr lang="en-US"/>
        </a:p>
      </dgm:t>
    </dgm:pt>
    <dgm:pt modelId="{09156997-3832-4C5B-80D0-0B5D2E8E6784}">
      <dgm:prSet/>
      <dgm:spPr/>
      <dgm:t>
        <a:bodyPr/>
        <a:lstStyle/>
        <a:p>
          <a:r>
            <a:rPr lang="el-GR"/>
            <a:t>Παλαίωση του αποστάγματος Whisky δίνει ακετάλες (διαιθέρες των 1,1 διολών) που δημιουργούνται σε μικρές συγκεντρώσεις από βραδεία αντίδραση της ακεταλδεϋδης με τις αλκοόλες.</a:t>
          </a:r>
          <a:endParaRPr lang="en-US"/>
        </a:p>
      </dgm:t>
    </dgm:pt>
    <dgm:pt modelId="{46C0A98E-FBB9-4D63-ACC2-59621997B3CF}" type="parTrans" cxnId="{401B89EB-3E27-4722-BA58-B81EED8E3F1E}">
      <dgm:prSet/>
      <dgm:spPr/>
      <dgm:t>
        <a:bodyPr/>
        <a:lstStyle/>
        <a:p>
          <a:endParaRPr lang="en-US"/>
        </a:p>
      </dgm:t>
    </dgm:pt>
    <dgm:pt modelId="{476D60AA-9BFC-40E7-A9B3-FFC29818F511}" type="sibTrans" cxnId="{401B89EB-3E27-4722-BA58-B81EED8E3F1E}">
      <dgm:prSet/>
      <dgm:spPr/>
      <dgm:t>
        <a:bodyPr/>
        <a:lstStyle/>
        <a:p>
          <a:endParaRPr lang="en-US"/>
        </a:p>
      </dgm:t>
    </dgm:pt>
    <dgm:pt modelId="{892372B2-1652-46E7-A589-72891C43242D}">
      <dgm:prSet/>
      <dgm:spPr/>
      <dgm:t>
        <a:bodyPr/>
        <a:lstStyle/>
        <a:p>
          <a:r>
            <a:rPr lang="el-GR"/>
            <a:t>Το άρωμα και η γεύση του Whisky έχει μεγάλη διαφορά από τα Οινικά αποστάγματα. Κοινά αρωματικά συστατικά είναι οι ανώτερες αλκοόλες, η μεθανόλη, η ακεταλδεϋδη, ο οξικός αιθυλεστέρας. </a:t>
          </a:r>
          <a:endParaRPr lang="en-US"/>
        </a:p>
      </dgm:t>
    </dgm:pt>
    <dgm:pt modelId="{5159F511-950A-419F-9FD7-E02493692273}" type="parTrans" cxnId="{FB3F1FEE-4301-4B74-9C5D-CBF50FA3ECAC}">
      <dgm:prSet/>
      <dgm:spPr/>
      <dgm:t>
        <a:bodyPr/>
        <a:lstStyle/>
        <a:p>
          <a:endParaRPr lang="en-US"/>
        </a:p>
      </dgm:t>
    </dgm:pt>
    <dgm:pt modelId="{10CE8692-9E05-428E-BC0B-791DB362F263}" type="sibTrans" cxnId="{FB3F1FEE-4301-4B74-9C5D-CBF50FA3ECAC}">
      <dgm:prSet/>
      <dgm:spPr/>
      <dgm:t>
        <a:bodyPr/>
        <a:lstStyle/>
        <a:p>
          <a:endParaRPr lang="en-US"/>
        </a:p>
      </dgm:t>
    </dgm:pt>
    <dgm:pt modelId="{2CF72DA6-1830-473E-83B0-A5A384607DF7}" type="pres">
      <dgm:prSet presAssocID="{BA10AEE2-5DFD-44CE-A0BE-71046A9C22A3}" presName="vert0" presStyleCnt="0">
        <dgm:presLayoutVars>
          <dgm:dir/>
          <dgm:animOne val="branch"/>
          <dgm:animLvl val="lvl"/>
        </dgm:presLayoutVars>
      </dgm:prSet>
      <dgm:spPr/>
    </dgm:pt>
    <dgm:pt modelId="{111B8858-6B32-49E1-B84F-B9BAADFAF53F}" type="pres">
      <dgm:prSet presAssocID="{EA7BB903-6BE4-4F13-B4C7-569136C98F50}" presName="thickLine" presStyleLbl="alignNode1" presStyleIdx="0" presStyleCnt="3"/>
      <dgm:spPr/>
    </dgm:pt>
    <dgm:pt modelId="{599AE967-0E1E-4263-928A-F01F31D1A9D9}" type="pres">
      <dgm:prSet presAssocID="{EA7BB903-6BE4-4F13-B4C7-569136C98F50}" presName="horz1" presStyleCnt="0"/>
      <dgm:spPr/>
    </dgm:pt>
    <dgm:pt modelId="{2ED9A52B-1400-4F13-8180-B6B8A85CC772}" type="pres">
      <dgm:prSet presAssocID="{EA7BB903-6BE4-4F13-B4C7-569136C98F50}" presName="tx1" presStyleLbl="revTx" presStyleIdx="0" presStyleCnt="3"/>
      <dgm:spPr/>
    </dgm:pt>
    <dgm:pt modelId="{7120223B-8E57-429B-AF7F-CF1483B5B5A1}" type="pres">
      <dgm:prSet presAssocID="{EA7BB903-6BE4-4F13-B4C7-569136C98F50}" presName="vert1" presStyleCnt="0"/>
      <dgm:spPr/>
    </dgm:pt>
    <dgm:pt modelId="{61A1205B-1311-4A25-B274-EEF75FE01D28}" type="pres">
      <dgm:prSet presAssocID="{09156997-3832-4C5B-80D0-0B5D2E8E6784}" presName="thickLine" presStyleLbl="alignNode1" presStyleIdx="1" presStyleCnt="3"/>
      <dgm:spPr/>
    </dgm:pt>
    <dgm:pt modelId="{16832645-F101-4185-B633-F2475FFA6FCB}" type="pres">
      <dgm:prSet presAssocID="{09156997-3832-4C5B-80D0-0B5D2E8E6784}" presName="horz1" presStyleCnt="0"/>
      <dgm:spPr/>
    </dgm:pt>
    <dgm:pt modelId="{7771689F-5B40-4DA0-B489-6E8EEE4859F8}" type="pres">
      <dgm:prSet presAssocID="{09156997-3832-4C5B-80D0-0B5D2E8E6784}" presName="tx1" presStyleLbl="revTx" presStyleIdx="1" presStyleCnt="3"/>
      <dgm:spPr/>
    </dgm:pt>
    <dgm:pt modelId="{313CF444-24B7-4E1B-A361-370DAA553206}" type="pres">
      <dgm:prSet presAssocID="{09156997-3832-4C5B-80D0-0B5D2E8E6784}" presName="vert1" presStyleCnt="0"/>
      <dgm:spPr/>
    </dgm:pt>
    <dgm:pt modelId="{098CCF1E-D90F-45C2-B753-E4A3D14FAC09}" type="pres">
      <dgm:prSet presAssocID="{892372B2-1652-46E7-A589-72891C43242D}" presName="thickLine" presStyleLbl="alignNode1" presStyleIdx="2" presStyleCnt="3"/>
      <dgm:spPr/>
    </dgm:pt>
    <dgm:pt modelId="{924D7143-00FE-40A9-AA1C-619B6E689DA7}" type="pres">
      <dgm:prSet presAssocID="{892372B2-1652-46E7-A589-72891C43242D}" presName="horz1" presStyleCnt="0"/>
      <dgm:spPr/>
    </dgm:pt>
    <dgm:pt modelId="{110A986C-87C2-40F5-81A0-B9B0C2A2129E}" type="pres">
      <dgm:prSet presAssocID="{892372B2-1652-46E7-A589-72891C43242D}" presName="tx1" presStyleLbl="revTx" presStyleIdx="2" presStyleCnt="3"/>
      <dgm:spPr/>
    </dgm:pt>
    <dgm:pt modelId="{A6187AD9-9372-4EC5-BE7F-32962BBC039A}" type="pres">
      <dgm:prSet presAssocID="{892372B2-1652-46E7-A589-72891C43242D}" presName="vert1" presStyleCnt="0"/>
      <dgm:spPr/>
    </dgm:pt>
  </dgm:ptLst>
  <dgm:cxnLst>
    <dgm:cxn modelId="{2E989022-651F-40D4-8C08-7118B9BD1092}" srcId="{BA10AEE2-5DFD-44CE-A0BE-71046A9C22A3}" destId="{EA7BB903-6BE4-4F13-B4C7-569136C98F50}" srcOrd="0" destOrd="0" parTransId="{68F4C4A7-1629-49A5-AFC8-5AF2DF14BB48}" sibTransId="{CCE9CB20-7422-4873-A190-BC653CE0A6DC}"/>
    <dgm:cxn modelId="{ACAE4638-BBDA-42BB-8318-D2B65ED774EC}" type="presOf" srcId="{09156997-3832-4C5B-80D0-0B5D2E8E6784}" destId="{7771689F-5B40-4DA0-B489-6E8EEE4859F8}" srcOrd="0" destOrd="0" presId="urn:microsoft.com/office/officeart/2008/layout/LinedList"/>
    <dgm:cxn modelId="{5A5B3242-589B-4253-93CB-CF28F7BDA1DD}" type="presOf" srcId="{EA7BB903-6BE4-4F13-B4C7-569136C98F50}" destId="{2ED9A52B-1400-4F13-8180-B6B8A85CC772}" srcOrd="0" destOrd="0" presId="urn:microsoft.com/office/officeart/2008/layout/LinedList"/>
    <dgm:cxn modelId="{14E6A6B2-F77D-4F0B-B1CB-6130C0AF620F}" type="presOf" srcId="{892372B2-1652-46E7-A589-72891C43242D}" destId="{110A986C-87C2-40F5-81A0-B9B0C2A2129E}" srcOrd="0" destOrd="0" presId="urn:microsoft.com/office/officeart/2008/layout/LinedList"/>
    <dgm:cxn modelId="{401B89EB-3E27-4722-BA58-B81EED8E3F1E}" srcId="{BA10AEE2-5DFD-44CE-A0BE-71046A9C22A3}" destId="{09156997-3832-4C5B-80D0-0B5D2E8E6784}" srcOrd="1" destOrd="0" parTransId="{46C0A98E-FBB9-4D63-ACC2-59621997B3CF}" sibTransId="{476D60AA-9BFC-40E7-A9B3-FFC29818F511}"/>
    <dgm:cxn modelId="{FB3F1FEE-4301-4B74-9C5D-CBF50FA3ECAC}" srcId="{BA10AEE2-5DFD-44CE-A0BE-71046A9C22A3}" destId="{892372B2-1652-46E7-A589-72891C43242D}" srcOrd="2" destOrd="0" parTransId="{5159F511-950A-419F-9FD7-E02493692273}" sibTransId="{10CE8692-9E05-428E-BC0B-791DB362F263}"/>
    <dgm:cxn modelId="{277C84F1-AA89-4E1B-B474-54035E0AC463}" type="presOf" srcId="{BA10AEE2-5DFD-44CE-A0BE-71046A9C22A3}" destId="{2CF72DA6-1830-473E-83B0-A5A384607DF7}" srcOrd="0" destOrd="0" presId="urn:microsoft.com/office/officeart/2008/layout/LinedList"/>
    <dgm:cxn modelId="{46F1B86C-B9E4-4406-AEEA-00F850DFF894}" type="presParOf" srcId="{2CF72DA6-1830-473E-83B0-A5A384607DF7}" destId="{111B8858-6B32-49E1-B84F-B9BAADFAF53F}" srcOrd="0" destOrd="0" presId="urn:microsoft.com/office/officeart/2008/layout/LinedList"/>
    <dgm:cxn modelId="{D7953B58-427E-4546-8176-82573CF0E42C}" type="presParOf" srcId="{2CF72DA6-1830-473E-83B0-A5A384607DF7}" destId="{599AE967-0E1E-4263-928A-F01F31D1A9D9}" srcOrd="1" destOrd="0" presId="urn:microsoft.com/office/officeart/2008/layout/LinedList"/>
    <dgm:cxn modelId="{730EBC56-5458-4A1B-9408-6F28C1A15B62}" type="presParOf" srcId="{599AE967-0E1E-4263-928A-F01F31D1A9D9}" destId="{2ED9A52B-1400-4F13-8180-B6B8A85CC772}" srcOrd="0" destOrd="0" presId="urn:microsoft.com/office/officeart/2008/layout/LinedList"/>
    <dgm:cxn modelId="{AA51A225-5720-4BF8-AEC9-806D341D8EC0}" type="presParOf" srcId="{599AE967-0E1E-4263-928A-F01F31D1A9D9}" destId="{7120223B-8E57-429B-AF7F-CF1483B5B5A1}" srcOrd="1" destOrd="0" presId="urn:microsoft.com/office/officeart/2008/layout/LinedList"/>
    <dgm:cxn modelId="{04853C4A-4B92-48CF-A141-5F4480FA5BC8}" type="presParOf" srcId="{2CF72DA6-1830-473E-83B0-A5A384607DF7}" destId="{61A1205B-1311-4A25-B274-EEF75FE01D28}" srcOrd="2" destOrd="0" presId="urn:microsoft.com/office/officeart/2008/layout/LinedList"/>
    <dgm:cxn modelId="{DB05E997-05A2-4723-8C27-0C6C5B6AC00E}" type="presParOf" srcId="{2CF72DA6-1830-473E-83B0-A5A384607DF7}" destId="{16832645-F101-4185-B633-F2475FFA6FCB}" srcOrd="3" destOrd="0" presId="urn:microsoft.com/office/officeart/2008/layout/LinedList"/>
    <dgm:cxn modelId="{D95D942E-F8A1-467F-B06C-C971B4911903}" type="presParOf" srcId="{16832645-F101-4185-B633-F2475FFA6FCB}" destId="{7771689F-5B40-4DA0-B489-6E8EEE4859F8}" srcOrd="0" destOrd="0" presId="urn:microsoft.com/office/officeart/2008/layout/LinedList"/>
    <dgm:cxn modelId="{98900619-7EE4-4797-B3D3-9C8B8E59ED7B}" type="presParOf" srcId="{16832645-F101-4185-B633-F2475FFA6FCB}" destId="{313CF444-24B7-4E1B-A361-370DAA553206}" srcOrd="1" destOrd="0" presId="urn:microsoft.com/office/officeart/2008/layout/LinedList"/>
    <dgm:cxn modelId="{193670D3-77E4-4568-8B84-D1A14FF0DEB2}" type="presParOf" srcId="{2CF72DA6-1830-473E-83B0-A5A384607DF7}" destId="{098CCF1E-D90F-45C2-B753-E4A3D14FAC09}" srcOrd="4" destOrd="0" presId="urn:microsoft.com/office/officeart/2008/layout/LinedList"/>
    <dgm:cxn modelId="{6B0B7DB9-26B7-47CA-86FF-F575F1B224C3}" type="presParOf" srcId="{2CF72DA6-1830-473E-83B0-A5A384607DF7}" destId="{924D7143-00FE-40A9-AA1C-619B6E689DA7}" srcOrd="5" destOrd="0" presId="urn:microsoft.com/office/officeart/2008/layout/LinedList"/>
    <dgm:cxn modelId="{3D3B12F2-0856-4E7C-B3AB-3ABD154D19C6}" type="presParOf" srcId="{924D7143-00FE-40A9-AA1C-619B6E689DA7}" destId="{110A986C-87C2-40F5-81A0-B9B0C2A2129E}" srcOrd="0" destOrd="0" presId="urn:microsoft.com/office/officeart/2008/layout/LinedList"/>
    <dgm:cxn modelId="{E8C00C28-6445-41BB-A92B-FC15D7A93EA2}" type="presParOf" srcId="{924D7143-00FE-40A9-AA1C-619B6E689DA7}" destId="{A6187AD9-9372-4EC5-BE7F-32962BBC039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14993C4-84F0-48EC-B8B1-8265C7689EA0}"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6195B621-52CF-4293-9AB5-B706BAC40AEF}">
      <dgm:prSet/>
      <dgm:spPr/>
      <dgm:t>
        <a:bodyPr/>
        <a:lstStyle/>
        <a:p>
          <a:r>
            <a:rPr lang="el-GR" b="1"/>
            <a:t>Το Τσίπουρο και η Τσικουδιά διαφέρουν μεταξύ τους σε ότι αφορά:</a:t>
          </a:r>
          <a:endParaRPr lang="en-US"/>
        </a:p>
      </dgm:t>
    </dgm:pt>
    <dgm:pt modelId="{AC6CF99B-877A-489D-83A6-DF41278AD513}" type="parTrans" cxnId="{525E29D9-5AAF-4504-AD7B-546F13965C56}">
      <dgm:prSet/>
      <dgm:spPr/>
      <dgm:t>
        <a:bodyPr/>
        <a:lstStyle/>
        <a:p>
          <a:endParaRPr lang="en-US"/>
        </a:p>
      </dgm:t>
    </dgm:pt>
    <dgm:pt modelId="{EB3A6C74-7C90-46EC-8FCF-85BC010B8639}" type="sibTrans" cxnId="{525E29D9-5AAF-4504-AD7B-546F13965C56}">
      <dgm:prSet/>
      <dgm:spPr/>
      <dgm:t>
        <a:bodyPr/>
        <a:lstStyle/>
        <a:p>
          <a:endParaRPr lang="en-US"/>
        </a:p>
      </dgm:t>
    </dgm:pt>
    <dgm:pt modelId="{3BFEAB79-B741-4B8D-9D77-A6A1210B955B}">
      <dgm:prSet/>
      <dgm:spPr/>
      <dgm:t>
        <a:bodyPr/>
        <a:lstStyle/>
        <a:p>
          <a:r>
            <a:rPr lang="el-GR" b="1"/>
            <a:t>τις ποικιλίες των σταφυλιών από τις οποίες προέρχονται </a:t>
          </a:r>
          <a:endParaRPr lang="en-US"/>
        </a:p>
      </dgm:t>
    </dgm:pt>
    <dgm:pt modelId="{F5FBEFBE-5F1E-4AC4-97F6-0EE6EFFF24D9}" type="parTrans" cxnId="{02A2D2AA-7F95-45DA-8986-A9C0D53C80CB}">
      <dgm:prSet/>
      <dgm:spPr/>
      <dgm:t>
        <a:bodyPr/>
        <a:lstStyle/>
        <a:p>
          <a:endParaRPr lang="en-US"/>
        </a:p>
      </dgm:t>
    </dgm:pt>
    <dgm:pt modelId="{E269C03E-CC1A-498E-ABAE-B1BCC1F7FE11}" type="sibTrans" cxnId="{02A2D2AA-7F95-45DA-8986-A9C0D53C80CB}">
      <dgm:prSet/>
      <dgm:spPr/>
      <dgm:t>
        <a:bodyPr/>
        <a:lstStyle/>
        <a:p>
          <a:endParaRPr lang="en-US"/>
        </a:p>
      </dgm:t>
    </dgm:pt>
    <dgm:pt modelId="{C7670459-B759-46B3-90C1-574C18C9BE6E}">
      <dgm:prSet/>
      <dgm:spPr/>
      <dgm:t>
        <a:bodyPr/>
        <a:lstStyle/>
        <a:p>
          <a:r>
            <a:rPr lang="el-GR" b="1"/>
            <a:t>έχουν μια διαφορά στον αλκοολικό βαθμό</a:t>
          </a:r>
          <a:endParaRPr lang="en-US"/>
        </a:p>
      </dgm:t>
    </dgm:pt>
    <dgm:pt modelId="{94A01404-BCDF-4013-B7BC-0048B0ED8099}" type="parTrans" cxnId="{AA1DFED5-47C3-44C8-985A-9E8E69264365}">
      <dgm:prSet/>
      <dgm:spPr/>
      <dgm:t>
        <a:bodyPr/>
        <a:lstStyle/>
        <a:p>
          <a:endParaRPr lang="en-US"/>
        </a:p>
      </dgm:t>
    </dgm:pt>
    <dgm:pt modelId="{6487FE75-5A76-4A7C-A2A0-F9D7B0F2B5DC}" type="sibTrans" cxnId="{AA1DFED5-47C3-44C8-985A-9E8E69264365}">
      <dgm:prSet/>
      <dgm:spPr/>
      <dgm:t>
        <a:bodyPr/>
        <a:lstStyle/>
        <a:p>
          <a:endParaRPr lang="en-US"/>
        </a:p>
      </dgm:t>
    </dgm:pt>
    <dgm:pt modelId="{ECE6B63C-6F34-48EA-8953-E93A00BF02A5}">
      <dgm:prSet/>
      <dgm:spPr/>
      <dgm:t>
        <a:bodyPr/>
        <a:lstStyle/>
        <a:p>
          <a:r>
            <a:rPr lang="el-GR" b="1" dirty="0"/>
            <a:t>Αν χρησιμοποιηθεί αρωματικό φυτό θα μπει διαφορετικό</a:t>
          </a:r>
          <a:endParaRPr lang="en-US" dirty="0"/>
        </a:p>
      </dgm:t>
    </dgm:pt>
    <dgm:pt modelId="{E76987F4-39B5-42A8-AD52-9A31CCD4CAAF}" type="parTrans" cxnId="{27BF4FC6-B988-401A-8AE2-6631A8E1C0C1}">
      <dgm:prSet/>
      <dgm:spPr/>
      <dgm:t>
        <a:bodyPr/>
        <a:lstStyle/>
        <a:p>
          <a:endParaRPr lang="en-US"/>
        </a:p>
      </dgm:t>
    </dgm:pt>
    <dgm:pt modelId="{70308C3D-8508-496A-A335-E34E2C199E3A}" type="sibTrans" cxnId="{27BF4FC6-B988-401A-8AE2-6631A8E1C0C1}">
      <dgm:prSet/>
      <dgm:spPr/>
      <dgm:t>
        <a:bodyPr/>
        <a:lstStyle/>
        <a:p>
          <a:endParaRPr lang="en-US"/>
        </a:p>
      </dgm:t>
    </dgm:pt>
    <dgm:pt modelId="{A049CC6D-4969-4EE0-913D-07334FC1A652}">
      <dgm:prSet/>
      <dgm:spPr/>
      <dgm:t>
        <a:bodyPr/>
        <a:lstStyle/>
        <a:p>
          <a:r>
            <a:rPr lang="el-GR" b="1"/>
            <a:t>Το Τσίπουρο και η Τσικουδιά έχουν την ίδια περιεκτικότητα σε μεθυλική αλκοόλη</a:t>
          </a:r>
          <a:endParaRPr lang="en-US"/>
        </a:p>
      </dgm:t>
    </dgm:pt>
    <dgm:pt modelId="{2775BEA8-DB6F-4917-AA59-DAF77FC80AFB}" type="parTrans" cxnId="{3DFAFB79-D583-4906-8CB8-DCD55AC46847}">
      <dgm:prSet/>
      <dgm:spPr/>
      <dgm:t>
        <a:bodyPr/>
        <a:lstStyle/>
        <a:p>
          <a:endParaRPr lang="en-US"/>
        </a:p>
      </dgm:t>
    </dgm:pt>
    <dgm:pt modelId="{917E5880-9720-42C2-9194-56F9CE0B5247}" type="sibTrans" cxnId="{3DFAFB79-D583-4906-8CB8-DCD55AC46847}">
      <dgm:prSet/>
      <dgm:spPr/>
      <dgm:t>
        <a:bodyPr/>
        <a:lstStyle/>
        <a:p>
          <a:endParaRPr lang="en-US"/>
        </a:p>
      </dgm:t>
    </dgm:pt>
    <dgm:pt modelId="{D7D7B07B-1F24-4729-80D8-3B1B79BAC8DC}" type="pres">
      <dgm:prSet presAssocID="{514993C4-84F0-48EC-B8B1-8265C7689EA0}" presName="outerComposite" presStyleCnt="0">
        <dgm:presLayoutVars>
          <dgm:chMax val="5"/>
          <dgm:dir/>
          <dgm:resizeHandles val="exact"/>
        </dgm:presLayoutVars>
      </dgm:prSet>
      <dgm:spPr/>
    </dgm:pt>
    <dgm:pt modelId="{8FA7DAC2-95DC-4819-9D6E-DFA51A064EAF}" type="pres">
      <dgm:prSet presAssocID="{514993C4-84F0-48EC-B8B1-8265C7689EA0}" presName="dummyMaxCanvas" presStyleCnt="0">
        <dgm:presLayoutVars/>
      </dgm:prSet>
      <dgm:spPr/>
    </dgm:pt>
    <dgm:pt modelId="{EF9507D7-C57B-461A-90AB-0139F84C5358}" type="pres">
      <dgm:prSet presAssocID="{514993C4-84F0-48EC-B8B1-8265C7689EA0}" presName="FiveNodes_1" presStyleLbl="node1" presStyleIdx="0" presStyleCnt="5">
        <dgm:presLayoutVars>
          <dgm:bulletEnabled val="1"/>
        </dgm:presLayoutVars>
      </dgm:prSet>
      <dgm:spPr/>
    </dgm:pt>
    <dgm:pt modelId="{62CB67A5-498E-4A81-9BF2-F180925B4423}" type="pres">
      <dgm:prSet presAssocID="{514993C4-84F0-48EC-B8B1-8265C7689EA0}" presName="FiveNodes_2" presStyleLbl="node1" presStyleIdx="1" presStyleCnt="5">
        <dgm:presLayoutVars>
          <dgm:bulletEnabled val="1"/>
        </dgm:presLayoutVars>
      </dgm:prSet>
      <dgm:spPr/>
    </dgm:pt>
    <dgm:pt modelId="{951FD7E6-1A83-4F1C-8E09-730290E1A7C0}" type="pres">
      <dgm:prSet presAssocID="{514993C4-84F0-48EC-B8B1-8265C7689EA0}" presName="FiveNodes_3" presStyleLbl="node1" presStyleIdx="2" presStyleCnt="5">
        <dgm:presLayoutVars>
          <dgm:bulletEnabled val="1"/>
        </dgm:presLayoutVars>
      </dgm:prSet>
      <dgm:spPr/>
    </dgm:pt>
    <dgm:pt modelId="{E88E32C8-EF84-4E22-BB84-FA6E6F276231}" type="pres">
      <dgm:prSet presAssocID="{514993C4-84F0-48EC-B8B1-8265C7689EA0}" presName="FiveNodes_4" presStyleLbl="node1" presStyleIdx="3" presStyleCnt="5">
        <dgm:presLayoutVars>
          <dgm:bulletEnabled val="1"/>
        </dgm:presLayoutVars>
      </dgm:prSet>
      <dgm:spPr/>
    </dgm:pt>
    <dgm:pt modelId="{229F7548-1883-458B-9B18-D67F579F174C}" type="pres">
      <dgm:prSet presAssocID="{514993C4-84F0-48EC-B8B1-8265C7689EA0}" presName="FiveNodes_5" presStyleLbl="node1" presStyleIdx="4" presStyleCnt="5">
        <dgm:presLayoutVars>
          <dgm:bulletEnabled val="1"/>
        </dgm:presLayoutVars>
      </dgm:prSet>
      <dgm:spPr/>
    </dgm:pt>
    <dgm:pt modelId="{BFBE7D42-249B-4135-AF15-90EC9A23C80C}" type="pres">
      <dgm:prSet presAssocID="{514993C4-84F0-48EC-B8B1-8265C7689EA0}" presName="FiveConn_1-2" presStyleLbl="fgAccFollowNode1" presStyleIdx="0" presStyleCnt="4">
        <dgm:presLayoutVars>
          <dgm:bulletEnabled val="1"/>
        </dgm:presLayoutVars>
      </dgm:prSet>
      <dgm:spPr/>
    </dgm:pt>
    <dgm:pt modelId="{2FD349C9-98C7-4320-A794-313A9E5CCC7F}" type="pres">
      <dgm:prSet presAssocID="{514993C4-84F0-48EC-B8B1-8265C7689EA0}" presName="FiveConn_2-3" presStyleLbl="fgAccFollowNode1" presStyleIdx="1" presStyleCnt="4">
        <dgm:presLayoutVars>
          <dgm:bulletEnabled val="1"/>
        </dgm:presLayoutVars>
      </dgm:prSet>
      <dgm:spPr/>
    </dgm:pt>
    <dgm:pt modelId="{4D14766E-45E2-44AB-876A-798123033DA4}" type="pres">
      <dgm:prSet presAssocID="{514993C4-84F0-48EC-B8B1-8265C7689EA0}" presName="FiveConn_3-4" presStyleLbl="fgAccFollowNode1" presStyleIdx="2" presStyleCnt="4">
        <dgm:presLayoutVars>
          <dgm:bulletEnabled val="1"/>
        </dgm:presLayoutVars>
      </dgm:prSet>
      <dgm:spPr/>
    </dgm:pt>
    <dgm:pt modelId="{43F30266-6377-4422-A6A5-70A6070FDD3B}" type="pres">
      <dgm:prSet presAssocID="{514993C4-84F0-48EC-B8B1-8265C7689EA0}" presName="FiveConn_4-5" presStyleLbl="fgAccFollowNode1" presStyleIdx="3" presStyleCnt="4">
        <dgm:presLayoutVars>
          <dgm:bulletEnabled val="1"/>
        </dgm:presLayoutVars>
      </dgm:prSet>
      <dgm:spPr/>
    </dgm:pt>
    <dgm:pt modelId="{836DCE47-9B91-40AF-81A2-6BF3C312035F}" type="pres">
      <dgm:prSet presAssocID="{514993C4-84F0-48EC-B8B1-8265C7689EA0}" presName="FiveNodes_1_text" presStyleLbl="node1" presStyleIdx="4" presStyleCnt="5">
        <dgm:presLayoutVars>
          <dgm:bulletEnabled val="1"/>
        </dgm:presLayoutVars>
      </dgm:prSet>
      <dgm:spPr/>
    </dgm:pt>
    <dgm:pt modelId="{A8ECDEEC-A626-4B67-8B57-3E0A6590DFF4}" type="pres">
      <dgm:prSet presAssocID="{514993C4-84F0-48EC-B8B1-8265C7689EA0}" presName="FiveNodes_2_text" presStyleLbl="node1" presStyleIdx="4" presStyleCnt="5">
        <dgm:presLayoutVars>
          <dgm:bulletEnabled val="1"/>
        </dgm:presLayoutVars>
      </dgm:prSet>
      <dgm:spPr/>
    </dgm:pt>
    <dgm:pt modelId="{28FA5D04-A5C8-43A9-9E5D-30AA95FAC29A}" type="pres">
      <dgm:prSet presAssocID="{514993C4-84F0-48EC-B8B1-8265C7689EA0}" presName="FiveNodes_3_text" presStyleLbl="node1" presStyleIdx="4" presStyleCnt="5">
        <dgm:presLayoutVars>
          <dgm:bulletEnabled val="1"/>
        </dgm:presLayoutVars>
      </dgm:prSet>
      <dgm:spPr/>
    </dgm:pt>
    <dgm:pt modelId="{7009D9BC-BE25-4A1D-80A8-B0411C3EC0E3}" type="pres">
      <dgm:prSet presAssocID="{514993C4-84F0-48EC-B8B1-8265C7689EA0}" presName="FiveNodes_4_text" presStyleLbl="node1" presStyleIdx="4" presStyleCnt="5">
        <dgm:presLayoutVars>
          <dgm:bulletEnabled val="1"/>
        </dgm:presLayoutVars>
      </dgm:prSet>
      <dgm:spPr/>
    </dgm:pt>
    <dgm:pt modelId="{D9D85513-0532-4F3E-B381-AE73557C882D}" type="pres">
      <dgm:prSet presAssocID="{514993C4-84F0-48EC-B8B1-8265C7689EA0}" presName="FiveNodes_5_text" presStyleLbl="node1" presStyleIdx="4" presStyleCnt="5">
        <dgm:presLayoutVars>
          <dgm:bulletEnabled val="1"/>
        </dgm:presLayoutVars>
      </dgm:prSet>
      <dgm:spPr/>
    </dgm:pt>
  </dgm:ptLst>
  <dgm:cxnLst>
    <dgm:cxn modelId="{8B2F2602-A4D4-46F5-88B2-33D6182C2BC7}" type="presOf" srcId="{A049CC6D-4969-4EE0-913D-07334FC1A652}" destId="{D9D85513-0532-4F3E-B381-AE73557C882D}" srcOrd="1" destOrd="0" presId="urn:microsoft.com/office/officeart/2005/8/layout/vProcess5"/>
    <dgm:cxn modelId="{39AA1304-36E7-4619-A1F9-072816332424}" type="presOf" srcId="{E269C03E-CC1A-498E-ABAE-B1BCC1F7FE11}" destId="{2FD349C9-98C7-4320-A794-313A9E5CCC7F}" srcOrd="0" destOrd="0" presId="urn:microsoft.com/office/officeart/2005/8/layout/vProcess5"/>
    <dgm:cxn modelId="{66092334-2E2E-4028-AB4E-8626F2025CFC}" type="presOf" srcId="{C7670459-B759-46B3-90C1-574C18C9BE6E}" destId="{951FD7E6-1A83-4F1C-8E09-730290E1A7C0}" srcOrd="0" destOrd="0" presId="urn:microsoft.com/office/officeart/2005/8/layout/vProcess5"/>
    <dgm:cxn modelId="{D1B23139-9056-478F-BE42-E1BB0BE1B6C2}" type="presOf" srcId="{3BFEAB79-B741-4B8D-9D77-A6A1210B955B}" destId="{62CB67A5-498E-4A81-9BF2-F180925B4423}" srcOrd="0" destOrd="0" presId="urn:microsoft.com/office/officeart/2005/8/layout/vProcess5"/>
    <dgm:cxn modelId="{3126D63D-4BD9-4565-9D99-FEBDB48AF35A}" type="presOf" srcId="{3BFEAB79-B741-4B8D-9D77-A6A1210B955B}" destId="{A8ECDEEC-A626-4B67-8B57-3E0A6590DFF4}" srcOrd="1" destOrd="0" presId="urn:microsoft.com/office/officeart/2005/8/layout/vProcess5"/>
    <dgm:cxn modelId="{FAB01543-7A91-435D-8195-E3E24A712E1F}" type="presOf" srcId="{C7670459-B759-46B3-90C1-574C18C9BE6E}" destId="{28FA5D04-A5C8-43A9-9E5D-30AA95FAC29A}" srcOrd="1" destOrd="0" presId="urn:microsoft.com/office/officeart/2005/8/layout/vProcess5"/>
    <dgm:cxn modelId="{EFE4414A-C672-4193-9D1E-41E9C90DAECE}" type="presOf" srcId="{A049CC6D-4969-4EE0-913D-07334FC1A652}" destId="{229F7548-1883-458B-9B18-D67F579F174C}" srcOrd="0" destOrd="0" presId="urn:microsoft.com/office/officeart/2005/8/layout/vProcess5"/>
    <dgm:cxn modelId="{3DFAFB79-D583-4906-8CB8-DCD55AC46847}" srcId="{514993C4-84F0-48EC-B8B1-8265C7689EA0}" destId="{A049CC6D-4969-4EE0-913D-07334FC1A652}" srcOrd="4" destOrd="0" parTransId="{2775BEA8-DB6F-4917-AA59-DAF77FC80AFB}" sibTransId="{917E5880-9720-42C2-9194-56F9CE0B5247}"/>
    <dgm:cxn modelId="{E279315A-28C2-4313-847B-E46A148CC24F}" type="presOf" srcId="{EB3A6C74-7C90-46EC-8FCF-85BC010B8639}" destId="{BFBE7D42-249B-4135-AF15-90EC9A23C80C}" srcOrd="0" destOrd="0" presId="urn:microsoft.com/office/officeart/2005/8/layout/vProcess5"/>
    <dgm:cxn modelId="{02A2D2AA-7F95-45DA-8986-A9C0D53C80CB}" srcId="{514993C4-84F0-48EC-B8B1-8265C7689EA0}" destId="{3BFEAB79-B741-4B8D-9D77-A6A1210B955B}" srcOrd="1" destOrd="0" parTransId="{F5FBEFBE-5F1E-4AC4-97F6-0EE6EFFF24D9}" sibTransId="{E269C03E-CC1A-498E-ABAE-B1BCC1F7FE11}"/>
    <dgm:cxn modelId="{AEF55AB1-0BDD-4AB9-B092-986A5F5D96A1}" type="presOf" srcId="{6195B621-52CF-4293-9AB5-B706BAC40AEF}" destId="{836DCE47-9B91-40AF-81A2-6BF3C312035F}" srcOrd="1" destOrd="0" presId="urn:microsoft.com/office/officeart/2005/8/layout/vProcess5"/>
    <dgm:cxn modelId="{58309FB4-E472-443B-B141-C4508247AE11}" type="presOf" srcId="{ECE6B63C-6F34-48EA-8953-E93A00BF02A5}" destId="{7009D9BC-BE25-4A1D-80A8-B0411C3EC0E3}" srcOrd="1" destOrd="0" presId="urn:microsoft.com/office/officeart/2005/8/layout/vProcess5"/>
    <dgm:cxn modelId="{441731C2-C20B-4D83-8E06-C5B2E8D6271B}" type="presOf" srcId="{514993C4-84F0-48EC-B8B1-8265C7689EA0}" destId="{D7D7B07B-1F24-4729-80D8-3B1B79BAC8DC}" srcOrd="0" destOrd="0" presId="urn:microsoft.com/office/officeart/2005/8/layout/vProcess5"/>
    <dgm:cxn modelId="{27BF4FC6-B988-401A-8AE2-6631A8E1C0C1}" srcId="{514993C4-84F0-48EC-B8B1-8265C7689EA0}" destId="{ECE6B63C-6F34-48EA-8953-E93A00BF02A5}" srcOrd="3" destOrd="0" parTransId="{E76987F4-39B5-42A8-AD52-9A31CCD4CAAF}" sibTransId="{70308C3D-8508-496A-A335-E34E2C199E3A}"/>
    <dgm:cxn modelId="{338531CB-F62D-4BAD-B0E2-A103AEE6727B}" type="presOf" srcId="{70308C3D-8508-496A-A335-E34E2C199E3A}" destId="{43F30266-6377-4422-A6A5-70A6070FDD3B}" srcOrd="0" destOrd="0" presId="urn:microsoft.com/office/officeart/2005/8/layout/vProcess5"/>
    <dgm:cxn modelId="{8D56D7D1-7FD5-4D3D-A8CD-210B464CC709}" type="presOf" srcId="{6195B621-52CF-4293-9AB5-B706BAC40AEF}" destId="{EF9507D7-C57B-461A-90AB-0139F84C5358}" srcOrd="0" destOrd="0" presId="urn:microsoft.com/office/officeart/2005/8/layout/vProcess5"/>
    <dgm:cxn modelId="{AA1DFED5-47C3-44C8-985A-9E8E69264365}" srcId="{514993C4-84F0-48EC-B8B1-8265C7689EA0}" destId="{C7670459-B759-46B3-90C1-574C18C9BE6E}" srcOrd="2" destOrd="0" parTransId="{94A01404-BCDF-4013-B7BC-0048B0ED8099}" sibTransId="{6487FE75-5A76-4A7C-A2A0-F9D7B0F2B5DC}"/>
    <dgm:cxn modelId="{525E29D9-5AAF-4504-AD7B-546F13965C56}" srcId="{514993C4-84F0-48EC-B8B1-8265C7689EA0}" destId="{6195B621-52CF-4293-9AB5-B706BAC40AEF}" srcOrd="0" destOrd="0" parTransId="{AC6CF99B-877A-489D-83A6-DF41278AD513}" sibTransId="{EB3A6C74-7C90-46EC-8FCF-85BC010B8639}"/>
    <dgm:cxn modelId="{81266FDC-F35C-473C-9B17-8DB06270E0CA}" type="presOf" srcId="{6487FE75-5A76-4A7C-A2A0-F9D7B0F2B5DC}" destId="{4D14766E-45E2-44AB-876A-798123033DA4}" srcOrd="0" destOrd="0" presId="urn:microsoft.com/office/officeart/2005/8/layout/vProcess5"/>
    <dgm:cxn modelId="{0B8501F1-0F9F-461E-87BB-F7CE01A2FB29}" type="presOf" srcId="{ECE6B63C-6F34-48EA-8953-E93A00BF02A5}" destId="{E88E32C8-EF84-4E22-BB84-FA6E6F276231}" srcOrd="0" destOrd="0" presId="urn:microsoft.com/office/officeart/2005/8/layout/vProcess5"/>
    <dgm:cxn modelId="{E6C0231B-F7C1-4A9F-B94E-5E631FA64E3E}" type="presParOf" srcId="{D7D7B07B-1F24-4729-80D8-3B1B79BAC8DC}" destId="{8FA7DAC2-95DC-4819-9D6E-DFA51A064EAF}" srcOrd="0" destOrd="0" presId="urn:microsoft.com/office/officeart/2005/8/layout/vProcess5"/>
    <dgm:cxn modelId="{EAEE8578-D330-4B9C-ACBC-2E0058183469}" type="presParOf" srcId="{D7D7B07B-1F24-4729-80D8-3B1B79BAC8DC}" destId="{EF9507D7-C57B-461A-90AB-0139F84C5358}" srcOrd="1" destOrd="0" presId="urn:microsoft.com/office/officeart/2005/8/layout/vProcess5"/>
    <dgm:cxn modelId="{49D67110-98FD-48F8-85A3-EBCFF7954CF5}" type="presParOf" srcId="{D7D7B07B-1F24-4729-80D8-3B1B79BAC8DC}" destId="{62CB67A5-498E-4A81-9BF2-F180925B4423}" srcOrd="2" destOrd="0" presId="urn:microsoft.com/office/officeart/2005/8/layout/vProcess5"/>
    <dgm:cxn modelId="{62E52583-264B-4EDF-A1D3-4C7C5622F025}" type="presParOf" srcId="{D7D7B07B-1F24-4729-80D8-3B1B79BAC8DC}" destId="{951FD7E6-1A83-4F1C-8E09-730290E1A7C0}" srcOrd="3" destOrd="0" presId="urn:microsoft.com/office/officeart/2005/8/layout/vProcess5"/>
    <dgm:cxn modelId="{875F78B1-3B01-43E7-B07E-A6227F48398D}" type="presParOf" srcId="{D7D7B07B-1F24-4729-80D8-3B1B79BAC8DC}" destId="{E88E32C8-EF84-4E22-BB84-FA6E6F276231}" srcOrd="4" destOrd="0" presId="urn:microsoft.com/office/officeart/2005/8/layout/vProcess5"/>
    <dgm:cxn modelId="{38CA05FA-E346-4577-9A68-1E86B047DEAB}" type="presParOf" srcId="{D7D7B07B-1F24-4729-80D8-3B1B79BAC8DC}" destId="{229F7548-1883-458B-9B18-D67F579F174C}" srcOrd="5" destOrd="0" presId="urn:microsoft.com/office/officeart/2005/8/layout/vProcess5"/>
    <dgm:cxn modelId="{9144A567-B5F3-445D-B075-D58522184E56}" type="presParOf" srcId="{D7D7B07B-1F24-4729-80D8-3B1B79BAC8DC}" destId="{BFBE7D42-249B-4135-AF15-90EC9A23C80C}" srcOrd="6" destOrd="0" presId="urn:microsoft.com/office/officeart/2005/8/layout/vProcess5"/>
    <dgm:cxn modelId="{7067A207-C149-4832-9736-5D0B04CA27B3}" type="presParOf" srcId="{D7D7B07B-1F24-4729-80D8-3B1B79BAC8DC}" destId="{2FD349C9-98C7-4320-A794-313A9E5CCC7F}" srcOrd="7" destOrd="0" presId="urn:microsoft.com/office/officeart/2005/8/layout/vProcess5"/>
    <dgm:cxn modelId="{9393C7DF-ADC6-4327-B1B0-CF27DF9C845D}" type="presParOf" srcId="{D7D7B07B-1F24-4729-80D8-3B1B79BAC8DC}" destId="{4D14766E-45E2-44AB-876A-798123033DA4}" srcOrd="8" destOrd="0" presId="urn:microsoft.com/office/officeart/2005/8/layout/vProcess5"/>
    <dgm:cxn modelId="{0A4532AE-6328-4EF6-BC7F-EA9316D89F4D}" type="presParOf" srcId="{D7D7B07B-1F24-4729-80D8-3B1B79BAC8DC}" destId="{43F30266-6377-4422-A6A5-70A6070FDD3B}" srcOrd="9" destOrd="0" presId="urn:microsoft.com/office/officeart/2005/8/layout/vProcess5"/>
    <dgm:cxn modelId="{FF647D62-7FCB-4F95-BBF7-29D60A185264}" type="presParOf" srcId="{D7D7B07B-1F24-4729-80D8-3B1B79BAC8DC}" destId="{836DCE47-9B91-40AF-81A2-6BF3C312035F}" srcOrd="10" destOrd="0" presId="urn:microsoft.com/office/officeart/2005/8/layout/vProcess5"/>
    <dgm:cxn modelId="{9A78463D-1DB0-4DBD-B147-298E9715EFB8}" type="presParOf" srcId="{D7D7B07B-1F24-4729-80D8-3B1B79BAC8DC}" destId="{A8ECDEEC-A626-4B67-8B57-3E0A6590DFF4}" srcOrd="11" destOrd="0" presId="urn:microsoft.com/office/officeart/2005/8/layout/vProcess5"/>
    <dgm:cxn modelId="{12C3D3D9-522B-4B97-B9F2-5EF9A205DB64}" type="presParOf" srcId="{D7D7B07B-1F24-4729-80D8-3B1B79BAC8DC}" destId="{28FA5D04-A5C8-43A9-9E5D-30AA95FAC29A}" srcOrd="12" destOrd="0" presId="urn:microsoft.com/office/officeart/2005/8/layout/vProcess5"/>
    <dgm:cxn modelId="{D60169B5-EAF5-4B90-BE4B-0E792AC26706}" type="presParOf" srcId="{D7D7B07B-1F24-4729-80D8-3B1B79BAC8DC}" destId="{7009D9BC-BE25-4A1D-80A8-B0411C3EC0E3}" srcOrd="13" destOrd="0" presId="urn:microsoft.com/office/officeart/2005/8/layout/vProcess5"/>
    <dgm:cxn modelId="{E0C371DB-77CF-4E62-A601-A608D794341C}" type="presParOf" srcId="{D7D7B07B-1F24-4729-80D8-3B1B79BAC8DC}" destId="{D9D85513-0532-4F3E-B381-AE73557C882D}"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2EF781D-564D-4CC8-B76A-3EDECB4C6CE7}"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554373E3-86F2-448C-85F1-404915BB7AA4}">
      <dgm:prSet/>
      <dgm:spPr/>
      <dgm:t>
        <a:bodyPr/>
        <a:lstStyle/>
        <a:p>
          <a:r>
            <a:rPr lang="el-GR" b="1"/>
            <a:t>Τα δύο αποστάγματα δεν έχουν τα θρεπτικά συστατικά των οίνων από τους οποίους προέρχονται. Συγκεκριμένα, δεν περιέχουν σάκχαρα, βιταμίνες, αντιοξειδωτικά από το σταφύλι, πρωτεϊνες –αμινοξέα, Ca, Mg, K, Na και ιχνοστοιχεία.</a:t>
          </a:r>
          <a:endParaRPr lang="en-US"/>
        </a:p>
      </dgm:t>
    </dgm:pt>
    <dgm:pt modelId="{81974373-F1F1-4011-AE3D-9E2885C24637}" type="parTrans" cxnId="{B85B5A42-F708-4A9F-9995-360A05A91020}">
      <dgm:prSet/>
      <dgm:spPr/>
      <dgm:t>
        <a:bodyPr/>
        <a:lstStyle/>
        <a:p>
          <a:endParaRPr lang="en-US"/>
        </a:p>
      </dgm:t>
    </dgm:pt>
    <dgm:pt modelId="{F9669FC3-822E-43C1-924A-3E63F1B8800C}" type="sibTrans" cxnId="{B85B5A42-F708-4A9F-9995-360A05A91020}">
      <dgm:prSet/>
      <dgm:spPr/>
      <dgm:t>
        <a:bodyPr/>
        <a:lstStyle/>
        <a:p>
          <a:endParaRPr lang="en-US"/>
        </a:p>
      </dgm:t>
    </dgm:pt>
    <dgm:pt modelId="{E6DC3812-3945-4BC9-A8DC-82B5329293DE}">
      <dgm:prSet/>
      <dgm:spPr/>
      <dgm:t>
        <a:bodyPr/>
        <a:lstStyle/>
        <a:p>
          <a:r>
            <a:rPr lang="el-GR" b="1"/>
            <a:t>Η απουσία αυτών των συστατικών οφείλεται στο γεγονός ότι είναι προϊόντα απόσταξης του οίνου και συνεπώς αποστάζουν μόνο τα πτητικά συστατικά, ενώ τα μη πτητικά όχι.</a:t>
          </a:r>
          <a:endParaRPr lang="en-US"/>
        </a:p>
      </dgm:t>
    </dgm:pt>
    <dgm:pt modelId="{D70AD299-88E0-41FA-BF34-2197DE9A1871}" type="parTrans" cxnId="{300E4D67-93D9-45BC-9981-05C5A18CB222}">
      <dgm:prSet/>
      <dgm:spPr/>
      <dgm:t>
        <a:bodyPr/>
        <a:lstStyle/>
        <a:p>
          <a:endParaRPr lang="en-US"/>
        </a:p>
      </dgm:t>
    </dgm:pt>
    <dgm:pt modelId="{9A4DC0B0-E0A0-4DDA-BB08-CEFBCAFDAD54}" type="sibTrans" cxnId="{300E4D67-93D9-45BC-9981-05C5A18CB222}">
      <dgm:prSet/>
      <dgm:spPr/>
      <dgm:t>
        <a:bodyPr/>
        <a:lstStyle/>
        <a:p>
          <a:endParaRPr lang="en-US"/>
        </a:p>
      </dgm:t>
    </dgm:pt>
    <dgm:pt modelId="{9A9DA230-BE49-4283-ADF2-D1A39B526345}">
      <dgm:prSet/>
      <dgm:spPr/>
      <dgm:t>
        <a:bodyPr/>
        <a:lstStyle/>
        <a:p>
          <a:r>
            <a:rPr lang="el-GR" b="1"/>
            <a:t>Τα δύο οικιακά αποστάγματα από άποψη θρεπτικών συστατικών έχουν μόνον τα αντιοξειδωτικά (φαινολικά) συστατικά που προέρχονται από τον γλυκάνισο (Τσίπουρο ) και το φασκόμηλο και θυμάρι (Τσικουδιά).</a:t>
          </a:r>
          <a:endParaRPr lang="en-US"/>
        </a:p>
      </dgm:t>
    </dgm:pt>
    <dgm:pt modelId="{0AFA5FAA-764C-4251-9295-1A253B06E665}" type="parTrans" cxnId="{5D41A0FD-F575-4843-8D64-B5D3068AAE0B}">
      <dgm:prSet/>
      <dgm:spPr/>
      <dgm:t>
        <a:bodyPr/>
        <a:lstStyle/>
        <a:p>
          <a:endParaRPr lang="en-US"/>
        </a:p>
      </dgm:t>
    </dgm:pt>
    <dgm:pt modelId="{B8C931C6-2206-46C1-A1C6-612625F119AE}" type="sibTrans" cxnId="{5D41A0FD-F575-4843-8D64-B5D3068AAE0B}">
      <dgm:prSet/>
      <dgm:spPr/>
      <dgm:t>
        <a:bodyPr/>
        <a:lstStyle/>
        <a:p>
          <a:endParaRPr lang="en-US"/>
        </a:p>
      </dgm:t>
    </dgm:pt>
    <dgm:pt modelId="{041DBA9F-8A71-49A3-B1E6-92706EC33EEC}">
      <dgm:prSet/>
      <dgm:spPr/>
      <dgm:t>
        <a:bodyPr/>
        <a:lstStyle/>
        <a:p>
          <a:r>
            <a:rPr lang="el-GR" b="1"/>
            <a:t>Το Τσίπουρο που δεν παράγεται χωρίς γλυκάνισο δεν έχει αντιοξειδωτικά και συνεπώς κανένα συστατικό με διατροφική αξία.</a:t>
          </a:r>
          <a:endParaRPr lang="en-US"/>
        </a:p>
      </dgm:t>
    </dgm:pt>
    <dgm:pt modelId="{9DEEBB3C-3B70-4596-9516-872E88FEFA70}" type="parTrans" cxnId="{B6389FE4-B200-4A8B-8190-FE085B60994F}">
      <dgm:prSet/>
      <dgm:spPr/>
      <dgm:t>
        <a:bodyPr/>
        <a:lstStyle/>
        <a:p>
          <a:endParaRPr lang="en-US"/>
        </a:p>
      </dgm:t>
    </dgm:pt>
    <dgm:pt modelId="{43771444-4CB4-47E3-A1A9-F154B3465FB4}" type="sibTrans" cxnId="{B6389FE4-B200-4A8B-8190-FE085B60994F}">
      <dgm:prSet/>
      <dgm:spPr/>
      <dgm:t>
        <a:bodyPr/>
        <a:lstStyle/>
        <a:p>
          <a:endParaRPr lang="en-US"/>
        </a:p>
      </dgm:t>
    </dgm:pt>
    <dgm:pt modelId="{814A9D54-065A-4738-96C9-69584E6C40DD}" type="pres">
      <dgm:prSet presAssocID="{32EF781D-564D-4CC8-B76A-3EDECB4C6CE7}" presName="linear" presStyleCnt="0">
        <dgm:presLayoutVars>
          <dgm:animLvl val="lvl"/>
          <dgm:resizeHandles val="exact"/>
        </dgm:presLayoutVars>
      </dgm:prSet>
      <dgm:spPr/>
    </dgm:pt>
    <dgm:pt modelId="{00CC1981-20E2-4B56-A6D2-4E2F3D4D43AF}" type="pres">
      <dgm:prSet presAssocID="{554373E3-86F2-448C-85F1-404915BB7AA4}" presName="parentText" presStyleLbl="node1" presStyleIdx="0" presStyleCnt="4">
        <dgm:presLayoutVars>
          <dgm:chMax val="0"/>
          <dgm:bulletEnabled val="1"/>
        </dgm:presLayoutVars>
      </dgm:prSet>
      <dgm:spPr/>
    </dgm:pt>
    <dgm:pt modelId="{E4204D5A-75F0-499D-B1F3-8FBDE1A32914}" type="pres">
      <dgm:prSet presAssocID="{F9669FC3-822E-43C1-924A-3E63F1B8800C}" presName="spacer" presStyleCnt="0"/>
      <dgm:spPr/>
    </dgm:pt>
    <dgm:pt modelId="{7C7101E0-C63A-4778-8748-0D4E9817BD06}" type="pres">
      <dgm:prSet presAssocID="{E6DC3812-3945-4BC9-A8DC-82B5329293DE}" presName="parentText" presStyleLbl="node1" presStyleIdx="1" presStyleCnt="4">
        <dgm:presLayoutVars>
          <dgm:chMax val="0"/>
          <dgm:bulletEnabled val="1"/>
        </dgm:presLayoutVars>
      </dgm:prSet>
      <dgm:spPr/>
    </dgm:pt>
    <dgm:pt modelId="{D1A3F0C2-77A2-4FA2-945D-552C95356C8C}" type="pres">
      <dgm:prSet presAssocID="{9A4DC0B0-E0A0-4DDA-BB08-CEFBCAFDAD54}" presName="spacer" presStyleCnt="0"/>
      <dgm:spPr/>
    </dgm:pt>
    <dgm:pt modelId="{14CA47C3-07FA-4351-9596-8E8B92D92CBE}" type="pres">
      <dgm:prSet presAssocID="{9A9DA230-BE49-4283-ADF2-D1A39B526345}" presName="parentText" presStyleLbl="node1" presStyleIdx="2" presStyleCnt="4">
        <dgm:presLayoutVars>
          <dgm:chMax val="0"/>
          <dgm:bulletEnabled val="1"/>
        </dgm:presLayoutVars>
      </dgm:prSet>
      <dgm:spPr/>
    </dgm:pt>
    <dgm:pt modelId="{EEF7E200-834D-43E8-AB8D-086BB67D0FDA}" type="pres">
      <dgm:prSet presAssocID="{B8C931C6-2206-46C1-A1C6-612625F119AE}" presName="spacer" presStyleCnt="0"/>
      <dgm:spPr/>
    </dgm:pt>
    <dgm:pt modelId="{FAA6142B-BCBA-444C-8A72-36A74E9EE3C8}" type="pres">
      <dgm:prSet presAssocID="{041DBA9F-8A71-49A3-B1E6-92706EC33EEC}" presName="parentText" presStyleLbl="node1" presStyleIdx="3" presStyleCnt="4">
        <dgm:presLayoutVars>
          <dgm:chMax val="0"/>
          <dgm:bulletEnabled val="1"/>
        </dgm:presLayoutVars>
      </dgm:prSet>
      <dgm:spPr/>
    </dgm:pt>
  </dgm:ptLst>
  <dgm:cxnLst>
    <dgm:cxn modelId="{88EA031F-D7B4-49BA-AB95-6EB3BFF6844F}" type="presOf" srcId="{554373E3-86F2-448C-85F1-404915BB7AA4}" destId="{00CC1981-20E2-4B56-A6D2-4E2F3D4D43AF}" srcOrd="0" destOrd="0" presId="urn:microsoft.com/office/officeart/2005/8/layout/vList2"/>
    <dgm:cxn modelId="{44D9513A-71A4-45C8-9CCD-F622EF18B678}" type="presOf" srcId="{E6DC3812-3945-4BC9-A8DC-82B5329293DE}" destId="{7C7101E0-C63A-4778-8748-0D4E9817BD06}" srcOrd="0" destOrd="0" presId="urn:microsoft.com/office/officeart/2005/8/layout/vList2"/>
    <dgm:cxn modelId="{B85B5A42-F708-4A9F-9995-360A05A91020}" srcId="{32EF781D-564D-4CC8-B76A-3EDECB4C6CE7}" destId="{554373E3-86F2-448C-85F1-404915BB7AA4}" srcOrd="0" destOrd="0" parTransId="{81974373-F1F1-4011-AE3D-9E2885C24637}" sibTransId="{F9669FC3-822E-43C1-924A-3E63F1B8800C}"/>
    <dgm:cxn modelId="{300E4D67-93D9-45BC-9981-05C5A18CB222}" srcId="{32EF781D-564D-4CC8-B76A-3EDECB4C6CE7}" destId="{E6DC3812-3945-4BC9-A8DC-82B5329293DE}" srcOrd="1" destOrd="0" parTransId="{D70AD299-88E0-41FA-BF34-2197DE9A1871}" sibTransId="{9A4DC0B0-E0A0-4DDA-BB08-CEFBCAFDAD54}"/>
    <dgm:cxn modelId="{E7750092-6479-4E9C-87A1-9F5594FB97B5}" type="presOf" srcId="{9A9DA230-BE49-4283-ADF2-D1A39B526345}" destId="{14CA47C3-07FA-4351-9596-8E8B92D92CBE}" srcOrd="0" destOrd="0" presId="urn:microsoft.com/office/officeart/2005/8/layout/vList2"/>
    <dgm:cxn modelId="{D88079B1-B0AC-4476-9B8C-6F0DF6AD0361}" type="presOf" srcId="{32EF781D-564D-4CC8-B76A-3EDECB4C6CE7}" destId="{814A9D54-065A-4738-96C9-69584E6C40DD}" srcOrd="0" destOrd="0" presId="urn:microsoft.com/office/officeart/2005/8/layout/vList2"/>
    <dgm:cxn modelId="{327A76C6-A01F-47F9-8BAE-505D73F3C38A}" type="presOf" srcId="{041DBA9F-8A71-49A3-B1E6-92706EC33EEC}" destId="{FAA6142B-BCBA-444C-8A72-36A74E9EE3C8}" srcOrd="0" destOrd="0" presId="urn:microsoft.com/office/officeart/2005/8/layout/vList2"/>
    <dgm:cxn modelId="{B6389FE4-B200-4A8B-8190-FE085B60994F}" srcId="{32EF781D-564D-4CC8-B76A-3EDECB4C6CE7}" destId="{041DBA9F-8A71-49A3-B1E6-92706EC33EEC}" srcOrd="3" destOrd="0" parTransId="{9DEEBB3C-3B70-4596-9516-872E88FEFA70}" sibTransId="{43771444-4CB4-47E3-A1A9-F154B3465FB4}"/>
    <dgm:cxn modelId="{5D41A0FD-F575-4843-8D64-B5D3068AAE0B}" srcId="{32EF781D-564D-4CC8-B76A-3EDECB4C6CE7}" destId="{9A9DA230-BE49-4283-ADF2-D1A39B526345}" srcOrd="2" destOrd="0" parTransId="{0AFA5FAA-764C-4251-9295-1A253B06E665}" sibTransId="{B8C931C6-2206-46C1-A1C6-612625F119AE}"/>
    <dgm:cxn modelId="{3791D57E-8188-4DDA-952F-44D7D05A1779}" type="presParOf" srcId="{814A9D54-065A-4738-96C9-69584E6C40DD}" destId="{00CC1981-20E2-4B56-A6D2-4E2F3D4D43AF}" srcOrd="0" destOrd="0" presId="urn:microsoft.com/office/officeart/2005/8/layout/vList2"/>
    <dgm:cxn modelId="{32224955-51C7-4C2F-ADC6-0CB749133E81}" type="presParOf" srcId="{814A9D54-065A-4738-96C9-69584E6C40DD}" destId="{E4204D5A-75F0-499D-B1F3-8FBDE1A32914}" srcOrd="1" destOrd="0" presId="urn:microsoft.com/office/officeart/2005/8/layout/vList2"/>
    <dgm:cxn modelId="{EBCB0EC0-2C64-4A0B-A05F-EF8CE6308A85}" type="presParOf" srcId="{814A9D54-065A-4738-96C9-69584E6C40DD}" destId="{7C7101E0-C63A-4778-8748-0D4E9817BD06}" srcOrd="2" destOrd="0" presId="urn:microsoft.com/office/officeart/2005/8/layout/vList2"/>
    <dgm:cxn modelId="{932BB456-F41C-40EE-9ADC-F88D597597CD}" type="presParOf" srcId="{814A9D54-065A-4738-96C9-69584E6C40DD}" destId="{D1A3F0C2-77A2-4FA2-945D-552C95356C8C}" srcOrd="3" destOrd="0" presId="urn:microsoft.com/office/officeart/2005/8/layout/vList2"/>
    <dgm:cxn modelId="{E31FEDEE-ACFA-4CD5-A824-F1CE6BE1C8D2}" type="presParOf" srcId="{814A9D54-065A-4738-96C9-69584E6C40DD}" destId="{14CA47C3-07FA-4351-9596-8E8B92D92CBE}" srcOrd="4" destOrd="0" presId="urn:microsoft.com/office/officeart/2005/8/layout/vList2"/>
    <dgm:cxn modelId="{50BA360D-F33E-4CCC-A0B4-32581698AB0C}" type="presParOf" srcId="{814A9D54-065A-4738-96C9-69584E6C40DD}" destId="{EEF7E200-834D-43E8-AB8D-086BB67D0FDA}" srcOrd="5" destOrd="0" presId="urn:microsoft.com/office/officeart/2005/8/layout/vList2"/>
    <dgm:cxn modelId="{62C64143-7B3E-4972-8299-18E79AB76333}" type="presParOf" srcId="{814A9D54-065A-4738-96C9-69584E6C40DD}" destId="{FAA6142B-BCBA-444C-8A72-36A74E9EE3C8}"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5541B1-5152-4F7F-A756-9DBBB19606D9}">
      <dsp:nvSpPr>
        <dsp:cNvPr id="0" name=""/>
        <dsp:cNvSpPr/>
      </dsp:nvSpPr>
      <dsp:spPr>
        <a:xfrm>
          <a:off x="78581" y="491"/>
          <a:ext cx="3094136" cy="1856482"/>
        </a:xfrm>
        <a:prstGeom prst="rect">
          <a:avLst/>
        </a:prstGeom>
        <a:gradFill rotWithShape="0">
          <a:gsLst>
            <a:gs pos="0">
              <a:schemeClr val="dk2">
                <a:hueOff val="0"/>
                <a:satOff val="0"/>
                <a:lumOff val="0"/>
                <a:alphaOff val="0"/>
                <a:shade val="85000"/>
                <a:satMod val="130000"/>
              </a:schemeClr>
            </a:gs>
            <a:gs pos="34000">
              <a:schemeClr val="dk2">
                <a:hueOff val="0"/>
                <a:satOff val="0"/>
                <a:lumOff val="0"/>
                <a:alphaOff val="0"/>
                <a:shade val="87000"/>
                <a:satMod val="125000"/>
              </a:schemeClr>
            </a:gs>
            <a:gs pos="70000">
              <a:schemeClr val="dk2">
                <a:hueOff val="0"/>
                <a:satOff val="0"/>
                <a:lumOff val="0"/>
                <a:alphaOff val="0"/>
                <a:tint val="100000"/>
                <a:shade val="90000"/>
                <a:satMod val="130000"/>
              </a:schemeClr>
            </a:gs>
            <a:gs pos="100000">
              <a:schemeClr val="dk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b="0" i="0" kern="1200" baseline="0"/>
            <a:t>Malting </a:t>
          </a:r>
          <a:r>
            <a:rPr lang="el-GR" sz="3900" b="1" kern="1200"/>
            <a:t>Βυνοποίηση </a:t>
          </a:r>
          <a:endParaRPr lang="en-US" sz="3900" kern="1200"/>
        </a:p>
      </dsp:txBody>
      <dsp:txXfrm>
        <a:off x="78581" y="491"/>
        <a:ext cx="3094136" cy="1856482"/>
      </dsp:txXfrm>
    </dsp:sp>
    <dsp:sp modelId="{92AE0ABB-FF51-44A8-8D57-FF00FE901BFE}">
      <dsp:nvSpPr>
        <dsp:cNvPr id="0" name=""/>
        <dsp:cNvSpPr/>
      </dsp:nvSpPr>
      <dsp:spPr>
        <a:xfrm>
          <a:off x="3482131" y="491"/>
          <a:ext cx="3094136" cy="1856482"/>
        </a:xfrm>
        <a:prstGeom prst="rect">
          <a:avLst/>
        </a:prstGeom>
        <a:gradFill rotWithShape="0">
          <a:gsLst>
            <a:gs pos="0">
              <a:schemeClr val="dk2">
                <a:hueOff val="0"/>
                <a:satOff val="0"/>
                <a:lumOff val="0"/>
                <a:alphaOff val="0"/>
                <a:shade val="85000"/>
                <a:satMod val="130000"/>
              </a:schemeClr>
            </a:gs>
            <a:gs pos="34000">
              <a:schemeClr val="dk2">
                <a:hueOff val="0"/>
                <a:satOff val="0"/>
                <a:lumOff val="0"/>
                <a:alphaOff val="0"/>
                <a:shade val="87000"/>
                <a:satMod val="125000"/>
              </a:schemeClr>
            </a:gs>
            <a:gs pos="70000">
              <a:schemeClr val="dk2">
                <a:hueOff val="0"/>
                <a:satOff val="0"/>
                <a:lumOff val="0"/>
                <a:alphaOff val="0"/>
                <a:tint val="100000"/>
                <a:shade val="90000"/>
                <a:satMod val="130000"/>
              </a:schemeClr>
            </a:gs>
            <a:gs pos="100000">
              <a:schemeClr val="dk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b="0" i="0" kern="1200" baseline="0" dirty="0"/>
            <a:t>Kilning</a:t>
          </a:r>
        </a:p>
        <a:p>
          <a:pPr marL="0" lvl="0" indent="0" algn="ctr" defTabSz="1733550">
            <a:lnSpc>
              <a:spcPct val="90000"/>
            </a:lnSpc>
            <a:spcBef>
              <a:spcPct val="0"/>
            </a:spcBef>
            <a:spcAft>
              <a:spcPct val="35000"/>
            </a:spcAft>
            <a:buNone/>
          </a:pPr>
          <a:r>
            <a:rPr lang="en-US" sz="3900" b="0" i="0" kern="1200" baseline="0" dirty="0"/>
            <a:t> </a:t>
          </a:r>
          <a:r>
            <a:rPr lang="el-GR" sz="3900" b="1" i="0" kern="1200" baseline="0" dirty="0" err="1"/>
            <a:t>φρύξη</a:t>
          </a:r>
          <a:endParaRPr lang="en-US" sz="3900" b="1" kern="1200" dirty="0"/>
        </a:p>
      </dsp:txBody>
      <dsp:txXfrm>
        <a:off x="3482131" y="491"/>
        <a:ext cx="3094136" cy="1856482"/>
      </dsp:txXfrm>
    </dsp:sp>
    <dsp:sp modelId="{E8EF5E77-42F3-4FB5-9C61-B43DCE24DFDC}">
      <dsp:nvSpPr>
        <dsp:cNvPr id="0" name=""/>
        <dsp:cNvSpPr/>
      </dsp:nvSpPr>
      <dsp:spPr>
        <a:xfrm>
          <a:off x="6885682" y="491"/>
          <a:ext cx="3094136" cy="1856482"/>
        </a:xfrm>
        <a:prstGeom prst="rect">
          <a:avLst/>
        </a:prstGeom>
        <a:gradFill rotWithShape="0">
          <a:gsLst>
            <a:gs pos="0">
              <a:schemeClr val="dk2">
                <a:hueOff val="0"/>
                <a:satOff val="0"/>
                <a:lumOff val="0"/>
                <a:alphaOff val="0"/>
                <a:shade val="85000"/>
                <a:satMod val="130000"/>
              </a:schemeClr>
            </a:gs>
            <a:gs pos="34000">
              <a:schemeClr val="dk2">
                <a:hueOff val="0"/>
                <a:satOff val="0"/>
                <a:lumOff val="0"/>
                <a:alphaOff val="0"/>
                <a:shade val="87000"/>
                <a:satMod val="125000"/>
              </a:schemeClr>
            </a:gs>
            <a:gs pos="70000">
              <a:schemeClr val="dk2">
                <a:hueOff val="0"/>
                <a:satOff val="0"/>
                <a:lumOff val="0"/>
                <a:alphaOff val="0"/>
                <a:tint val="100000"/>
                <a:shade val="90000"/>
                <a:satMod val="130000"/>
              </a:schemeClr>
            </a:gs>
            <a:gs pos="100000">
              <a:schemeClr val="dk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Milling </a:t>
          </a:r>
        </a:p>
        <a:p>
          <a:pPr marL="0" lvl="0" indent="0" algn="ctr" defTabSz="1733550">
            <a:lnSpc>
              <a:spcPct val="90000"/>
            </a:lnSpc>
            <a:spcBef>
              <a:spcPct val="0"/>
            </a:spcBef>
            <a:spcAft>
              <a:spcPct val="35000"/>
            </a:spcAft>
            <a:buNone/>
          </a:pPr>
          <a:r>
            <a:rPr lang="el-GR" sz="3900" b="1" kern="1200" dirty="0"/>
            <a:t>Άλεση</a:t>
          </a:r>
          <a:endParaRPr lang="en-US" sz="3900" b="1" kern="1200" dirty="0"/>
        </a:p>
      </dsp:txBody>
      <dsp:txXfrm>
        <a:off x="6885682" y="491"/>
        <a:ext cx="3094136" cy="1856482"/>
      </dsp:txXfrm>
    </dsp:sp>
    <dsp:sp modelId="{7D8A53A6-62C6-4DEA-813C-B453102B550F}">
      <dsp:nvSpPr>
        <dsp:cNvPr id="0" name=""/>
        <dsp:cNvSpPr/>
      </dsp:nvSpPr>
      <dsp:spPr>
        <a:xfrm>
          <a:off x="78581" y="2166386"/>
          <a:ext cx="3094136" cy="1856482"/>
        </a:xfrm>
        <a:prstGeom prst="rect">
          <a:avLst/>
        </a:prstGeom>
        <a:gradFill rotWithShape="0">
          <a:gsLst>
            <a:gs pos="0">
              <a:schemeClr val="dk2">
                <a:hueOff val="0"/>
                <a:satOff val="0"/>
                <a:lumOff val="0"/>
                <a:alphaOff val="0"/>
                <a:shade val="85000"/>
                <a:satMod val="130000"/>
              </a:schemeClr>
            </a:gs>
            <a:gs pos="34000">
              <a:schemeClr val="dk2">
                <a:hueOff val="0"/>
                <a:satOff val="0"/>
                <a:lumOff val="0"/>
                <a:alphaOff val="0"/>
                <a:shade val="87000"/>
                <a:satMod val="125000"/>
              </a:schemeClr>
            </a:gs>
            <a:gs pos="70000">
              <a:schemeClr val="dk2">
                <a:hueOff val="0"/>
                <a:satOff val="0"/>
                <a:lumOff val="0"/>
                <a:alphaOff val="0"/>
                <a:tint val="100000"/>
                <a:shade val="90000"/>
                <a:satMod val="130000"/>
              </a:schemeClr>
            </a:gs>
            <a:gs pos="100000">
              <a:schemeClr val="dk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b="0" i="0" kern="1200" baseline="0"/>
            <a:t>Mashing </a:t>
          </a:r>
          <a:r>
            <a:rPr lang="el-GR" sz="3900" b="1" kern="1200"/>
            <a:t>Πολτοποίηση</a:t>
          </a:r>
          <a:endParaRPr lang="en-US" sz="3900" kern="1200"/>
        </a:p>
      </dsp:txBody>
      <dsp:txXfrm>
        <a:off x="78581" y="2166386"/>
        <a:ext cx="3094136" cy="1856482"/>
      </dsp:txXfrm>
    </dsp:sp>
    <dsp:sp modelId="{A3E11663-BB58-4DD6-B8C0-476300698D64}">
      <dsp:nvSpPr>
        <dsp:cNvPr id="0" name=""/>
        <dsp:cNvSpPr/>
      </dsp:nvSpPr>
      <dsp:spPr>
        <a:xfrm>
          <a:off x="3482131" y="2166386"/>
          <a:ext cx="3094136" cy="1856482"/>
        </a:xfrm>
        <a:prstGeom prst="rect">
          <a:avLst/>
        </a:prstGeom>
        <a:gradFill rotWithShape="0">
          <a:gsLst>
            <a:gs pos="0">
              <a:schemeClr val="dk2">
                <a:hueOff val="0"/>
                <a:satOff val="0"/>
                <a:lumOff val="0"/>
                <a:alphaOff val="0"/>
                <a:shade val="85000"/>
                <a:satMod val="130000"/>
              </a:schemeClr>
            </a:gs>
            <a:gs pos="34000">
              <a:schemeClr val="dk2">
                <a:hueOff val="0"/>
                <a:satOff val="0"/>
                <a:lumOff val="0"/>
                <a:alphaOff val="0"/>
                <a:shade val="87000"/>
                <a:satMod val="125000"/>
              </a:schemeClr>
            </a:gs>
            <a:gs pos="70000">
              <a:schemeClr val="dk2">
                <a:hueOff val="0"/>
                <a:satOff val="0"/>
                <a:lumOff val="0"/>
                <a:alphaOff val="0"/>
                <a:tint val="100000"/>
                <a:shade val="90000"/>
                <a:satMod val="130000"/>
              </a:schemeClr>
            </a:gs>
            <a:gs pos="100000">
              <a:schemeClr val="dk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b="0" i="0" kern="1200" baseline="0"/>
            <a:t>Fermentation</a:t>
          </a:r>
          <a:r>
            <a:rPr lang="el-GR" sz="3900" b="1" kern="1200"/>
            <a:t> Ζύμωση</a:t>
          </a:r>
          <a:endParaRPr lang="en-US" sz="3900" kern="1200"/>
        </a:p>
      </dsp:txBody>
      <dsp:txXfrm>
        <a:off x="3482131" y="2166386"/>
        <a:ext cx="3094136" cy="1856482"/>
      </dsp:txXfrm>
    </dsp:sp>
    <dsp:sp modelId="{C5EB15FC-46F8-4631-88E9-0D93ED422E20}">
      <dsp:nvSpPr>
        <dsp:cNvPr id="0" name=""/>
        <dsp:cNvSpPr/>
      </dsp:nvSpPr>
      <dsp:spPr>
        <a:xfrm>
          <a:off x="6885682" y="2166386"/>
          <a:ext cx="3094136" cy="1856482"/>
        </a:xfrm>
        <a:prstGeom prst="rect">
          <a:avLst/>
        </a:prstGeom>
        <a:gradFill rotWithShape="0">
          <a:gsLst>
            <a:gs pos="0">
              <a:schemeClr val="dk2">
                <a:hueOff val="0"/>
                <a:satOff val="0"/>
                <a:lumOff val="0"/>
                <a:alphaOff val="0"/>
                <a:shade val="85000"/>
                <a:satMod val="130000"/>
              </a:schemeClr>
            </a:gs>
            <a:gs pos="34000">
              <a:schemeClr val="dk2">
                <a:hueOff val="0"/>
                <a:satOff val="0"/>
                <a:lumOff val="0"/>
                <a:alphaOff val="0"/>
                <a:shade val="87000"/>
                <a:satMod val="125000"/>
              </a:schemeClr>
            </a:gs>
            <a:gs pos="70000">
              <a:schemeClr val="dk2">
                <a:hueOff val="0"/>
                <a:satOff val="0"/>
                <a:lumOff val="0"/>
                <a:alphaOff val="0"/>
                <a:tint val="100000"/>
                <a:shade val="90000"/>
                <a:satMod val="130000"/>
              </a:schemeClr>
            </a:gs>
            <a:gs pos="100000">
              <a:schemeClr val="dk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b="0" i="0" kern="1200" baseline="0"/>
            <a:t>Distillation </a:t>
          </a:r>
          <a:r>
            <a:rPr lang="el-GR" sz="3900" b="1" kern="1200"/>
            <a:t>Απόσταξη</a:t>
          </a:r>
          <a:endParaRPr lang="en-US" sz="3900" kern="1200"/>
        </a:p>
      </dsp:txBody>
      <dsp:txXfrm>
        <a:off x="6885682" y="2166386"/>
        <a:ext cx="3094136" cy="18564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E660EE-1EFA-4B18-A673-CF04109C7374}">
      <dsp:nvSpPr>
        <dsp:cNvPr id="0" name=""/>
        <dsp:cNvSpPr/>
      </dsp:nvSpPr>
      <dsp:spPr>
        <a:xfrm>
          <a:off x="0" y="98067"/>
          <a:ext cx="6405063" cy="1127295"/>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l-GR" sz="1600" kern="1200" dirty="0"/>
            <a:t>Ζύμωση είναι ουσιαστικά αυτό που συμβαίνει όταν  ο πολτός (</a:t>
          </a:r>
          <a:r>
            <a:rPr lang="el-GR" sz="1600" kern="1200" dirty="0" err="1"/>
            <a:t>wort</a:t>
          </a:r>
          <a:r>
            <a:rPr lang="el-GR" sz="1600" kern="1200" dirty="0"/>
            <a:t>) συναντά τις ζύμες, οι οποίες καταβροχθίζουν όλα τα σάκχαρα του υγρού μετατρέποντας τα σε αλκοόλ. </a:t>
          </a:r>
          <a:endParaRPr lang="en-US" sz="1600" kern="1200" dirty="0"/>
        </a:p>
      </dsp:txBody>
      <dsp:txXfrm>
        <a:off x="55030" y="153097"/>
        <a:ext cx="6295003" cy="1017235"/>
      </dsp:txXfrm>
    </dsp:sp>
    <dsp:sp modelId="{00BE6735-D10F-4165-BB95-22410AAB71D1}">
      <dsp:nvSpPr>
        <dsp:cNvPr id="0" name=""/>
        <dsp:cNvSpPr/>
      </dsp:nvSpPr>
      <dsp:spPr>
        <a:xfrm>
          <a:off x="0" y="1271442"/>
          <a:ext cx="6405063" cy="1127295"/>
        </a:xfrm>
        <a:prstGeom prst="roundRect">
          <a:avLst/>
        </a:prstGeom>
        <a:solidFill>
          <a:schemeClr val="accent2">
            <a:hueOff val="19519"/>
            <a:satOff val="-13438"/>
            <a:lumOff val="-343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l-GR" sz="1600" kern="1200" dirty="0"/>
            <a:t>Η Ζύμωση σε γιγαντιαίες δεξαμενές, που ονομάζονται </a:t>
          </a:r>
          <a:r>
            <a:rPr lang="el-GR" sz="1600" kern="1200" dirty="0" err="1"/>
            <a:t>washbacks</a:t>
          </a:r>
          <a:r>
            <a:rPr lang="el-GR" sz="1600" kern="1200" dirty="0"/>
            <a:t>. Η διαδικασία μπορεί να διαρκέσει από 48 έως 96 ώρες, με διαφορετικούς χρόνους ζύμωσης και στελέχη ζύμης με αποτέλεσμα ένα φάσμα διαφορετικών γεύσεων.</a:t>
          </a:r>
          <a:endParaRPr lang="en-US" sz="1600" kern="1200" dirty="0"/>
        </a:p>
      </dsp:txBody>
      <dsp:txXfrm>
        <a:off x="55030" y="1326472"/>
        <a:ext cx="6295003" cy="1017235"/>
      </dsp:txXfrm>
    </dsp:sp>
    <dsp:sp modelId="{9D2B03A8-707E-4FA5-9CEE-7F37482A56B9}">
      <dsp:nvSpPr>
        <dsp:cNvPr id="0" name=""/>
        <dsp:cNvSpPr/>
      </dsp:nvSpPr>
      <dsp:spPr>
        <a:xfrm>
          <a:off x="0" y="2444817"/>
          <a:ext cx="6405063" cy="1127295"/>
        </a:xfrm>
        <a:prstGeom prst="roundRect">
          <a:avLst/>
        </a:prstGeom>
        <a:solidFill>
          <a:schemeClr val="accent2">
            <a:hueOff val="39038"/>
            <a:satOff val="-26876"/>
            <a:lumOff val="-686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l-GR" sz="1600" kern="1200"/>
            <a:t>Το προκύπτον προϊόν </a:t>
          </a:r>
          <a:r>
            <a:rPr lang="el-GR" sz="1600" b="0" i="0" kern="1200" baseline="0"/>
            <a:t>ονομάζεται wash, είναι θολό, έχει αλκοολική δύναμη περίπου 8-9% v/vκαι μοιάζει πολύ γευστικά με μια ξινή και δυνατή μπύρα</a:t>
          </a:r>
          <a:endParaRPr lang="en-US" sz="1600" kern="1200"/>
        </a:p>
      </dsp:txBody>
      <dsp:txXfrm>
        <a:off x="55030" y="2499847"/>
        <a:ext cx="6295003" cy="10172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F92495-0AB5-466C-871A-27ECCA04281F}">
      <dsp:nvSpPr>
        <dsp:cNvPr id="0" name=""/>
        <dsp:cNvSpPr/>
      </dsp:nvSpPr>
      <dsp:spPr>
        <a:xfrm>
          <a:off x="0" y="53743"/>
          <a:ext cx="6797675" cy="2738092"/>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l-GR" sz="2300" kern="1200"/>
            <a:t>Το bourbon, ένα ουίσκι πρέπει να αποσταχθεί από ένα μείγμα κόκκων ή πουρέ, δηλαδή τουλάχιστον 51% καλαμπόκι και Το Bourbon πρέπει επίσης να παλαιωθεί σε νέα δρύινα βαρέλια και δεν μπορεί να περιλαμβάνει πρόσθετα ή χρωστικές ουσίες</a:t>
          </a:r>
          <a:endParaRPr lang="en-US" sz="2300" kern="1200"/>
        </a:p>
      </dsp:txBody>
      <dsp:txXfrm>
        <a:off x="133663" y="187406"/>
        <a:ext cx="6530349" cy="2470766"/>
      </dsp:txXfrm>
    </dsp:sp>
    <dsp:sp modelId="{1057A24D-8E29-4221-82F1-5E3A35E489D7}">
      <dsp:nvSpPr>
        <dsp:cNvPr id="0" name=""/>
        <dsp:cNvSpPr/>
      </dsp:nvSpPr>
      <dsp:spPr>
        <a:xfrm>
          <a:off x="0" y="2858076"/>
          <a:ext cx="6797675" cy="2738092"/>
        </a:xfrm>
        <a:prstGeom prst="roundRect">
          <a:avLst/>
        </a:prstGeom>
        <a:solidFill>
          <a:schemeClr val="accent5">
            <a:hueOff val="2127120"/>
            <a:satOff val="-23891"/>
            <a:lumOff val="-509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l-GR" sz="2300" kern="1200"/>
            <a:t>Όσον αφορά το </a:t>
          </a:r>
          <a:r>
            <a:rPr lang="el-GR" sz="2300" b="1" kern="1200"/>
            <a:t>ιρλανδέζικο ουίσκι</a:t>
          </a:r>
          <a:r>
            <a:rPr lang="el-GR" sz="2300" kern="1200"/>
            <a:t>, η βασική του διαφορά με το σκωτσέζικο, είναι ότι πρόκειται για προϊόν τριπλής (και όχι διπλής, όπως το Scotch) απόσταξης, που έχει ως αποτέλεσμα ένα ποτό πιο ήπιο γευστικά. Επίσης, σε αντίθεση με το Scotch, το ιρλανδέζικο ουίσκι μπορεί να περιέχει και μη βυνοποιημένο κριθάρι.</a:t>
          </a:r>
          <a:endParaRPr lang="en-US" sz="2300" kern="1200"/>
        </a:p>
      </dsp:txBody>
      <dsp:txXfrm>
        <a:off x="133663" y="2991739"/>
        <a:ext cx="6530349" cy="24707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1B8858-6B32-49E1-B84F-B9BAADFAF53F}">
      <dsp:nvSpPr>
        <dsp:cNvPr id="0" name=""/>
        <dsp:cNvSpPr/>
      </dsp:nvSpPr>
      <dsp:spPr>
        <a:xfrm>
          <a:off x="0" y="2758"/>
          <a:ext cx="6797675"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D9A52B-1400-4F13-8180-B6B8A85CC772}">
      <dsp:nvSpPr>
        <dsp:cNvPr id="0" name=""/>
        <dsp:cNvSpPr/>
      </dsp:nvSpPr>
      <dsp:spPr>
        <a:xfrm>
          <a:off x="0" y="2758"/>
          <a:ext cx="6797675" cy="1881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l-GR" sz="2400" kern="1200"/>
            <a:t>Το Whisky περιέχει κοινά συστατικά του δευτερογενούς αρώματος με τα οινικά αποστάγματα που είναι οι ανώτερες αλκοόλες, η ακεταλδεϋδη, η μεθανόλη (σε μικρότερη περιεκτικότητα ) το οξικό οξύ, ο οξικός αιθυλεστέρας. </a:t>
          </a:r>
          <a:endParaRPr lang="en-US" sz="2400" kern="1200"/>
        </a:p>
      </dsp:txBody>
      <dsp:txXfrm>
        <a:off x="0" y="2758"/>
        <a:ext cx="6797675" cy="1881464"/>
      </dsp:txXfrm>
    </dsp:sp>
    <dsp:sp modelId="{61A1205B-1311-4A25-B274-EEF75FE01D28}">
      <dsp:nvSpPr>
        <dsp:cNvPr id="0" name=""/>
        <dsp:cNvSpPr/>
      </dsp:nvSpPr>
      <dsp:spPr>
        <a:xfrm>
          <a:off x="0" y="1884223"/>
          <a:ext cx="6797675" cy="0"/>
        </a:xfrm>
        <a:prstGeom prst="line">
          <a:avLst/>
        </a:prstGeom>
        <a:solidFill>
          <a:schemeClr val="accent2">
            <a:hueOff val="19519"/>
            <a:satOff val="-13438"/>
            <a:lumOff val="-3431"/>
            <a:alphaOff val="0"/>
          </a:schemeClr>
        </a:solidFill>
        <a:ln w="15875" cap="flat" cmpd="sng" algn="ctr">
          <a:solidFill>
            <a:schemeClr val="accent2">
              <a:hueOff val="19519"/>
              <a:satOff val="-13438"/>
              <a:lumOff val="-343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71689F-5B40-4DA0-B489-6E8EEE4859F8}">
      <dsp:nvSpPr>
        <dsp:cNvPr id="0" name=""/>
        <dsp:cNvSpPr/>
      </dsp:nvSpPr>
      <dsp:spPr>
        <a:xfrm>
          <a:off x="0" y="1884223"/>
          <a:ext cx="6797675" cy="1881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l-GR" sz="2400" kern="1200"/>
            <a:t>Παλαίωση του αποστάγματος Whisky δίνει ακετάλες (διαιθέρες των 1,1 διολών) που δημιουργούνται σε μικρές συγκεντρώσεις από βραδεία αντίδραση της ακεταλδεϋδης με τις αλκοόλες.</a:t>
          </a:r>
          <a:endParaRPr lang="en-US" sz="2400" kern="1200"/>
        </a:p>
      </dsp:txBody>
      <dsp:txXfrm>
        <a:off x="0" y="1884223"/>
        <a:ext cx="6797675" cy="1881464"/>
      </dsp:txXfrm>
    </dsp:sp>
    <dsp:sp modelId="{098CCF1E-D90F-45C2-B753-E4A3D14FAC09}">
      <dsp:nvSpPr>
        <dsp:cNvPr id="0" name=""/>
        <dsp:cNvSpPr/>
      </dsp:nvSpPr>
      <dsp:spPr>
        <a:xfrm>
          <a:off x="0" y="3765688"/>
          <a:ext cx="6797675" cy="0"/>
        </a:xfrm>
        <a:prstGeom prst="line">
          <a:avLst/>
        </a:prstGeom>
        <a:solidFill>
          <a:schemeClr val="accent2">
            <a:hueOff val="39038"/>
            <a:satOff val="-26876"/>
            <a:lumOff val="-6863"/>
            <a:alphaOff val="0"/>
          </a:schemeClr>
        </a:solidFill>
        <a:ln w="15875" cap="flat" cmpd="sng" algn="ctr">
          <a:solidFill>
            <a:schemeClr val="accent2">
              <a:hueOff val="39038"/>
              <a:satOff val="-26876"/>
              <a:lumOff val="-686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0A986C-87C2-40F5-81A0-B9B0C2A2129E}">
      <dsp:nvSpPr>
        <dsp:cNvPr id="0" name=""/>
        <dsp:cNvSpPr/>
      </dsp:nvSpPr>
      <dsp:spPr>
        <a:xfrm>
          <a:off x="0" y="3765688"/>
          <a:ext cx="6797675" cy="1881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l-GR" sz="2400" kern="1200"/>
            <a:t>Το άρωμα και η γεύση του Whisky έχει μεγάλη διαφορά από τα Οινικά αποστάγματα. Κοινά αρωματικά συστατικά είναι οι ανώτερες αλκοόλες, η μεθανόλη, η ακεταλδεϋδη, ο οξικός αιθυλεστέρας. </a:t>
          </a:r>
          <a:endParaRPr lang="en-US" sz="2400" kern="1200"/>
        </a:p>
      </dsp:txBody>
      <dsp:txXfrm>
        <a:off x="0" y="3765688"/>
        <a:ext cx="6797675" cy="18814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9507D7-C57B-461A-90AB-0139F84C5358}">
      <dsp:nvSpPr>
        <dsp:cNvPr id="0" name=""/>
        <dsp:cNvSpPr/>
      </dsp:nvSpPr>
      <dsp:spPr>
        <a:xfrm>
          <a:off x="0" y="0"/>
          <a:ext cx="7744967" cy="681494"/>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l-GR" sz="1800" b="1" kern="1200"/>
            <a:t>Το Τσίπουρο και η Τσικουδιά διαφέρουν μεταξύ τους σε ότι αφορά:</a:t>
          </a:r>
          <a:endParaRPr lang="en-US" sz="1800" kern="1200"/>
        </a:p>
      </dsp:txBody>
      <dsp:txXfrm>
        <a:off x="19960" y="19960"/>
        <a:ext cx="6929848" cy="641574"/>
      </dsp:txXfrm>
    </dsp:sp>
    <dsp:sp modelId="{62CB67A5-498E-4A81-9BF2-F180925B4423}">
      <dsp:nvSpPr>
        <dsp:cNvPr id="0" name=""/>
        <dsp:cNvSpPr/>
      </dsp:nvSpPr>
      <dsp:spPr>
        <a:xfrm>
          <a:off x="578358" y="776146"/>
          <a:ext cx="7744967" cy="681494"/>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l-GR" sz="1800" b="1" kern="1200"/>
            <a:t>τις ποικιλίες των σταφυλιών από τις οποίες προέρχονται </a:t>
          </a:r>
          <a:endParaRPr lang="en-US" sz="1800" kern="1200"/>
        </a:p>
      </dsp:txBody>
      <dsp:txXfrm>
        <a:off x="598318" y="796106"/>
        <a:ext cx="6683718" cy="641574"/>
      </dsp:txXfrm>
    </dsp:sp>
    <dsp:sp modelId="{951FD7E6-1A83-4F1C-8E09-730290E1A7C0}">
      <dsp:nvSpPr>
        <dsp:cNvPr id="0" name=""/>
        <dsp:cNvSpPr/>
      </dsp:nvSpPr>
      <dsp:spPr>
        <a:xfrm>
          <a:off x="1156716" y="1552292"/>
          <a:ext cx="7744967" cy="681494"/>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l-GR" sz="1800" b="1" kern="1200"/>
            <a:t>έχουν μια διαφορά στον αλκοολικό βαθμό</a:t>
          </a:r>
          <a:endParaRPr lang="en-US" sz="1800" kern="1200"/>
        </a:p>
      </dsp:txBody>
      <dsp:txXfrm>
        <a:off x="1176676" y="1572252"/>
        <a:ext cx="6683718" cy="641574"/>
      </dsp:txXfrm>
    </dsp:sp>
    <dsp:sp modelId="{E88E32C8-EF84-4E22-BB84-FA6E6F276231}">
      <dsp:nvSpPr>
        <dsp:cNvPr id="0" name=""/>
        <dsp:cNvSpPr/>
      </dsp:nvSpPr>
      <dsp:spPr>
        <a:xfrm>
          <a:off x="1735073" y="2328439"/>
          <a:ext cx="7744967" cy="681494"/>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l-GR" sz="1800" b="1" kern="1200" dirty="0"/>
            <a:t>Αν χρησιμοποιηθεί αρωματικό φυτό θα μπει διαφορετικό</a:t>
          </a:r>
          <a:endParaRPr lang="en-US" sz="1800" kern="1200" dirty="0"/>
        </a:p>
      </dsp:txBody>
      <dsp:txXfrm>
        <a:off x="1755033" y="2348399"/>
        <a:ext cx="6683718" cy="641574"/>
      </dsp:txXfrm>
    </dsp:sp>
    <dsp:sp modelId="{229F7548-1883-458B-9B18-D67F579F174C}">
      <dsp:nvSpPr>
        <dsp:cNvPr id="0" name=""/>
        <dsp:cNvSpPr/>
      </dsp:nvSpPr>
      <dsp:spPr>
        <a:xfrm>
          <a:off x="2313432" y="3104585"/>
          <a:ext cx="7744967" cy="681494"/>
        </a:xfrm>
        <a:prstGeom prst="roundRect">
          <a:avLst>
            <a:gd name="adj" fmla="val 10000"/>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l-GR" sz="1800" b="1" kern="1200"/>
            <a:t>Το Τσίπουρο και η Τσικουδιά έχουν την ίδια περιεκτικότητα σε μεθυλική αλκοόλη</a:t>
          </a:r>
          <a:endParaRPr lang="en-US" sz="1800" kern="1200"/>
        </a:p>
      </dsp:txBody>
      <dsp:txXfrm>
        <a:off x="2333392" y="3124545"/>
        <a:ext cx="6683718" cy="641574"/>
      </dsp:txXfrm>
    </dsp:sp>
    <dsp:sp modelId="{BFBE7D42-249B-4135-AF15-90EC9A23C80C}">
      <dsp:nvSpPr>
        <dsp:cNvPr id="0" name=""/>
        <dsp:cNvSpPr/>
      </dsp:nvSpPr>
      <dsp:spPr>
        <a:xfrm>
          <a:off x="7301996" y="497869"/>
          <a:ext cx="442971" cy="442971"/>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401664" y="497869"/>
        <a:ext cx="243635" cy="333336"/>
      </dsp:txXfrm>
    </dsp:sp>
    <dsp:sp modelId="{2FD349C9-98C7-4320-A794-313A9E5CCC7F}">
      <dsp:nvSpPr>
        <dsp:cNvPr id="0" name=""/>
        <dsp:cNvSpPr/>
      </dsp:nvSpPr>
      <dsp:spPr>
        <a:xfrm>
          <a:off x="7880354" y="1274015"/>
          <a:ext cx="442971" cy="442971"/>
        </a:xfrm>
        <a:prstGeom prst="downArrow">
          <a:avLst>
            <a:gd name="adj1" fmla="val 55000"/>
            <a:gd name="adj2" fmla="val 45000"/>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980022" y="1274015"/>
        <a:ext cx="243635" cy="333336"/>
      </dsp:txXfrm>
    </dsp:sp>
    <dsp:sp modelId="{4D14766E-45E2-44AB-876A-798123033DA4}">
      <dsp:nvSpPr>
        <dsp:cNvPr id="0" name=""/>
        <dsp:cNvSpPr/>
      </dsp:nvSpPr>
      <dsp:spPr>
        <a:xfrm>
          <a:off x="8458712" y="2038804"/>
          <a:ext cx="442971" cy="442971"/>
        </a:xfrm>
        <a:prstGeom prst="downArrow">
          <a:avLst>
            <a:gd name="adj1" fmla="val 55000"/>
            <a:gd name="adj2" fmla="val 45000"/>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8558380" y="2038804"/>
        <a:ext cx="243635" cy="333336"/>
      </dsp:txXfrm>
    </dsp:sp>
    <dsp:sp modelId="{43F30266-6377-4422-A6A5-70A6070FDD3B}">
      <dsp:nvSpPr>
        <dsp:cNvPr id="0" name=""/>
        <dsp:cNvSpPr/>
      </dsp:nvSpPr>
      <dsp:spPr>
        <a:xfrm>
          <a:off x="9037070" y="2822522"/>
          <a:ext cx="442971" cy="442971"/>
        </a:xfrm>
        <a:prstGeom prst="downArrow">
          <a:avLst>
            <a:gd name="adj1" fmla="val 55000"/>
            <a:gd name="adj2" fmla="val 45000"/>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9136738" y="2822522"/>
        <a:ext cx="243635" cy="33333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CC1981-20E2-4B56-A6D2-4E2F3D4D43AF}">
      <dsp:nvSpPr>
        <dsp:cNvPr id="0" name=""/>
        <dsp:cNvSpPr/>
      </dsp:nvSpPr>
      <dsp:spPr>
        <a:xfrm>
          <a:off x="0" y="30816"/>
          <a:ext cx="6797675" cy="1356029"/>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l-GR" sz="1900" b="1" kern="1200"/>
            <a:t>Τα δύο αποστάγματα δεν έχουν τα θρεπτικά συστατικά των οίνων από τους οποίους προέρχονται. Συγκεκριμένα, δεν περιέχουν σάκχαρα, βιταμίνες, αντιοξειδωτικά από το σταφύλι, πρωτεϊνες –αμινοξέα, Ca, Mg, K, Na και ιχνοστοιχεία.</a:t>
          </a:r>
          <a:endParaRPr lang="en-US" sz="1900" kern="1200"/>
        </a:p>
      </dsp:txBody>
      <dsp:txXfrm>
        <a:off x="66196" y="97012"/>
        <a:ext cx="6665283" cy="1223637"/>
      </dsp:txXfrm>
    </dsp:sp>
    <dsp:sp modelId="{7C7101E0-C63A-4778-8748-0D4E9817BD06}">
      <dsp:nvSpPr>
        <dsp:cNvPr id="0" name=""/>
        <dsp:cNvSpPr/>
      </dsp:nvSpPr>
      <dsp:spPr>
        <a:xfrm>
          <a:off x="0" y="1441566"/>
          <a:ext cx="6797675" cy="1356029"/>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l-GR" sz="1900" b="1" kern="1200"/>
            <a:t>Η απουσία αυτών των συστατικών οφείλεται στο γεγονός ότι είναι προϊόντα απόσταξης του οίνου και συνεπώς αποστάζουν μόνο τα πτητικά συστατικά, ενώ τα μη πτητικά όχι.</a:t>
          </a:r>
          <a:endParaRPr lang="en-US" sz="1900" kern="1200"/>
        </a:p>
      </dsp:txBody>
      <dsp:txXfrm>
        <a:off x="66196" y="1507762"/>
        <a:ext cx="6665283" cy="1223637"/>
      </dsp:txXfrm>
    </dsp:sp>
    <dsp:sp modelId="{14CA47C3-07FA-4351-9596-8E8B92D92CBE}">
      <dsp:nvSpPr>
        <dsp:cNvPr id="0" name=""/>
        <dsp:cNvSpPr/>
      </dsp:nvSpPr>
      <dsp:spPr>
        <a:xfrm>
          <a:off x="0" y="2852315"/>
          <a:ext cx="6797675" cy="1356029"/>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l-GR" sz="1900" b="1" kern="1200"/>
            <a:t>Τα δύο οικιακά αποστάγματα από άποψη θρεπτικών συστατικών έχουν μόνον τα αντιοξειδωτικά (φαινολικά) συστατικά που προέρχονται από τον γλυκάνισο (Τσίπουρο ) και το φασκόμηλο και θυμάρι (Τσικουδιά).</a:t>
          </a:r>
          <a:endParaRPr lang="en-US" sz="1900" kern="1200"/>
        </a:p>
      </dsp:txBody>
      <dsp:txXfrm>
        <a:off x="66196" y="2918511"/>
        <a:ext cx="6665283" cy="1223637"/>
      </dsp:txXfrm>
    </dsp:sp>
    <dsp:sp modelId="{FAA6142B-BCBA-444C-8A72-36A74E9EE3C8}">
      <dsp:nvSpPr>
        <dsp:cNvPr id="0" name=""/>
        <dsp:cNvSpPr/>
      </dsp:nvSpPr>
      <dsp:spPr>
        <a:xfrm>
          <a:off x="0" y="4263066"/>
          <a:ext cx="6797675" cy="1356029"/>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l-GR" sz="1900" b="1" kern="1200"/>
            <a:t>Το Τσίπουρο που δεν παράγεται χωρίς γλυκάνισο δεν έχει αντιοξειδωτικά και συνεπώς κανένα συστατικό με διατροφική αξία.</a:t>
          </a:r>
          <a:endParaRPr lang="en-US" sz="1900" kern="1200"/>
        </a:p>
      </dsp:txBody>
      <dsp:txXfrm>
        <a:off x="66196" y="4329262"/>
        <a:ext cx="6665283" cy="122363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31C204-3C24-42E8-B88C-837DDEC1EC2A}" type="datetimeFigureOut">
              <a:rPr lang="el-GR" smtClean="0"/>
              <a:t>24/4/2023</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F7D062-08CF-4274-8B09-2B583AFABF71}" type="slidenum">
              <a:rPr lang="el-GR" smtClean="0"/>
              <a:t>‹#›</a:t>
            </a:fld>
            <a:endParaRPr lang="el-GR"/>
          </a:p>
        </p:txBody>
      </p:sp>
    </p:spTree>
    <p:extLst>
      <p:ext uri="{BB962C8B-B14F-4D97-AF65-F5344CB8AC3E}">
        <p14:creationId xmlns:p14="http://schemas.microsoft.com/office/powerpoint/2010/main" val="465971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Calibri" panose="020F0502020204030204" pitchFamily="34"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dirty="0"/>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A197996F-253C-4383-B7FD-B359D4129910}" type="datetime1">
              <a:rPr lang="el-GR" smtClean="0"/>
              <a:t>24/4/2023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556D23E8-E80B-430B-8D85-EA7ABB4E7969}" type="slidenum">
              <a:rPr lang="el-GR" smtClean="0"/>
              <a:t>‹#›</a:t>
            </a:fld>
            <a:endParaRPr lang="el-G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6715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849743F8-F4C9-43C5-BC5E-393FCB46A431}" type="datetime1">
              <a:rPr lang="el-GR" smtClean="0"/>
              <a:t>24/4/2023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556D23E8-E80B-430B-8D85-EA7ABB4E7969}" type="slidenum">
              <a:rPr lang="el-GR" smtClean="0"/>
              <a:t>‹#›</a:t>
            </a:fld>
            <a:endParaRPr lang="el-GR"/>
          </a:p>
        </p:txBody>
      </p:sp>
    </p:spTree>
    <p:extLst>
      <p:ext uri="{BB962C8B-B14F-4D97-AF65-F5344CB8AC3E}">
        <p14:creationId xmlns:p14="http://schemas.microsoft.com/office/powerpoint/2010/main" val="1752336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FFE8BCC-3F3E-4818-98F0-D939A811D3B0}" type="datetime1">
              <a:rPr lang="el-GR" smtClean="0"/>
              <a:t>24/4/2023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556D23E8-E80B-430B-8D85-EA7ABB4E7969}" type="slidenum">
              <a:rPr lang="el-GR" smtClean="0"/>
              <a:t>‹#›</a:t>
            </a:fld>
            <a:endParaRPr lang="el-GR"/>
          </a:p>
        </p:txBody>
      </p:sp>
    </p:spTree>
    <p:extLst>
      <p:ext uri="{BB962C8B-B14F-4D97-AF65-F5344CB8AC3E}">
        <p14:creationId xmlns:p14="http://schemas.microsoft.com/office/powerpoint/2010/main" val="1788830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54EFB56B-3ADB-4604-8018-55E92D9A99D1}" type="datetime1">
              <a:rPr lang="el-GR" smtClean="0"/>
              <a:t>24/4/2023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556D23E8-E80B-430B-8D85-EA7ABB4E7969}" type="slidenum">
              <a:rPr lang="el-GR" smtClean="0"/>
              <a:t>‹#›</a:t>
            </a:fld>
            <a:endParaRPr lang="el-GR"/>
          </a:p>
        </p:txBody>
      </p:sp>
    </p:spTree>
    <p:extLst>
      <p:ext uri="{BB962C8B-B14F-4D97-AF65-F5344CB8AC3E}">
        <p14:creationId xmlns:p14="http://schemas.microsoft.com/office/powerpoint/2010/main" val="3048367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a:t>Στυλ κειμένου υποδείγματος</a:t>
            </a:r>
          </a:p>
        </p:txBody>
      </p:sp>
      <p:sp>
        <p:nvSpPr>
          <p:cNvPr id="4" name="Date Placeholder 3"/>
          <p:cNvSpPr>
            <a:spLocks noGrp="1"/>
          </p:cNvSpPr>
          <p:nvPr>
            <p:ph type="dt" sz="half" idx="10"/>
          </p:nvPr>
        </p:nvSpPr>
        <p:spPr/>
        <p:txBody>
          <a:bodyPr/>
          <a:lstStyle/>
          <a:p>
            <a:fld id="{5F9444FD-A66F-41CE-8E99-E95D21FD4E63}" type="datetime1">
              <a:rPr lang="el-GR" smtClean="0"/>
              <a:t>24/4/2023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556D23E8-E80B-430B-8D85-EA7ABB4E7969}" type="slidenum">
              <a:rPr lang="el-GR" smtClean="0"/>
              <a:t>‹#›</a:t>
            </a:fld>
            <a:endParaRPr lang="el-G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7752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6C41827C-7803-4ED6-BFF8-1911E5AF8F60}" type="datetime1">
              <a:rPr lang="el-GR" smtClean="0"/>
              <a:t>24/4/2023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556D23E8-E80B-430B-8D85-EA7ABB4E7969}" type="slidenum">
              <a:rPr lang="el-GR" smtClean="0"/>
              <a:t>‹#›</a:t>
            </a:fld>
            <a:endParaRPr lang="el-GR"/>
          </a:p>
        </p:txBody>
      </p:sp>
    </p:spTree>
    <p:extLst>
      <p:ext uri="{BB962C8B-B14F-4D97-AF65-F5344CB8AC3E}">
        <p14:creationId xmlns:p14="http://schemas.microsoft.com/office/powerpoint/2010/main" val="103498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097280" y="2582334"/>
            <a:ext cx="4937760" cy="337820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217920" y="2582334"/>
            <a:ext cx="4937760" cy="337820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1DCA94E9-1C4F-4BDA-995F-7B50C772E451}" type="datetime1">
              <a:rPr lang="el-GR" smtClean="0"/>
              <a:t>24/4/2023</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556D23E8-E80B-430B-8D85-EA7ABB4E7969}" type="slidenum">
              <a:rPr lang="el-GR" smtClean="0"/>
              <a:t>‹#›</a:t>
            </a:fld>
            <a:endParaRPr lang="el-GR"/>
          </a:p>
        </p:txBody>
      </p:sp>
    </p:spTree>
    <p:extLst>
      <p:ext uri="{BB962C8B-B14F-4D97-AF65-F5344CB8AC3E}">
        <p14:creationId xmlns:p14="http://schemas.microsoft.com/office/powerpoint/2010/main" val="2356948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B8E92E3A-FE44-4807-9E82-71FF9C66F70D}" type="datetime1">
              <a:rPr lang="el-GR" smtClean="0"/>
              <a:t>24/4/2023</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556D23E8-E80B-430B-8D85-EA7ABB4E7969}" type="slidenum">
              <a:rPr lang="el-GR" smtClean="0"/>
              <a:t>‹#›</a:t>
            </a:fld>
            <a:endParaRPr lang="el-GR"/>
          </a:p>
        </p:txBody>
      </p:sp>
    </p:spTree>
    <p:extLst>
      <p:ext uri="{BB962C8B-B14F-4D97-AF65-F5344CB8AC3E}">
        <p14:creationId xmlns:p14="http://schemas.microsoft.com/office/powerpoint/2010/main" val="546036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ό">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BD1AE9B-BBB5-4BA9-ABBC-006484C7C83B}" type="datetime1">
              <a:rPr lang="el-GR" smtClean="0"/>
              <a:t>24/4/2023</a:t>
            </a:fld>
            <a:endParaRPr lang="el-G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l-GR"/>
          </a:p>
        </p:txBody>
      </p:sp>
      <p:sp>
        <p:nvSpPr>
          <p:cNvPr id="9" name="Slide Number Placeholder 8"/>
          <p:cNvSpPr>
            <a:spLocks noGrp="1"/>
          </p:cNvSpPr>
          <p:nvPr>
            <p:ph type="sldNum" sz="quarter" idx="12"/>
          </p:nvPr>
        </p:nvSpPr>
        <p:spPr/>
        <p:txBody>
          <a:bodyPr/>
          <a:lstStyle/>
          <a:p>
            <a:fld id="{556D23E8-E80B-430B-8D85-EA7ABB4E7969}" type="slidenum">
              <a:rPr lang="el-GR" smtClean="0"/>
              <a:t>‹#›</a:t>
            </a:fld>
            <a:endParaRPr lang="el-GR"/>
          </a:p>
        </p:txBody>
      </p:sp>
    </p:spTree>
    <p:extLst>
      <p:ext uri="{BB962C8B-B14F-4D97-AF65-F5344CB8AC3E}">
        <p14:creationId xmlns:p14="http://schemas.microsoft.com/office/powerpoint/2010/main" val="293793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566E77E-A639-4ADE-9E6A-284CD47EA01F}" type="datetime1">
              <a:rPr lang="el-GR" smtClean="0"/>
              <a:t>24/4/2023</a:t>
            </a:fld>
            <a:endParaRPr lang="el-G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l-G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56D23E8-E80B-430B-8D85-EA7ABB4E7969}" type="slidenum">
              <a:rPr lang="el-GR" smtClean="0"/>
              <a:t>‹#›</a:t>
            </a:fld>
            <a:endParaRPr lang="el-GR"/>
          </a:p>
        </p:txBody>
      </p:sp>
    </p:spTree>
    <p:extLst>
      <p:ext uri="{BB962C8B-B14F-4D97-AF65-F5344CB8AC3E}">
        <p14:creationId xmlns:p14="http://schemas.microsoft.com/office/powerpoint/2010/main" val="248491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3C4781BD-7FD9-4DA0-9430-C6F25AEC5368}" type="datetime1">
              <a:rPr lang="el-GR" smtClean="0"/>
              <a:t>24/4/2023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556D23E8-E80B-430B-8D85-EA7ABB4E7969}" type="slidenum">
              <a:rPr lang="el-GR" smtClean="0"/>
              <a:t>‹#›</a:t>
            </a:fld>
            <a:endParaRPr lang="el-GR"/>
          </a:p>
        </p:txBody>
      </p:sp>
    </p:spTree>
    <p:extLst>
      <p:ext uri="{BB962C8B-B14F-4D97-AF65-F5344CB8AC3E}">
        <p14:creationId xmlns:p14="http://schemas.microsoft.com/office/powerpoint/2010/main" val="1888375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l-GR" dirty="0"/>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latin typeface="Calibri" panose="020F0502020204030204" pitchFamily="34" charset="0"/>
              </a:defRPr>
            </a:lvl1pPr>
          </a:lstStyle>
          <a:p>
            <a:fld id="{30856E4F-D717-4106-A61D-4A540C8720C6}" type="datetime1">
              <a:rPr lang="el-GR" smtClean="0"/>
              <a:pPr/>
              <a:t>24/4/2023</a:t>
            </a:fld>
            <a:endParaRPr lang="el-GR"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latin typeface="Calibri" panose="020F0502020204030204" pitchFamily="34" charset="0"/>
              </a:defRPr>
            </a:lvl1pPr>
          </a:lstStyle>
          <a:p>
            <a:endParaRPr lang="el-GR"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latin typeface="Calibri" panose="020F0502020204030204" pitchFamily="34" charset="0"/>
              </a:defRPr>
            </a:lvl1pPr>
          </a:lstStyle>
          <a:p>
            <a:fld id="{556D23E8-E80B-430B-8D85-EA7ABB4E7969}" type="slidenum">
              <a:rPr lang="el-GR" smtClean="0"/>
              <a:pPr/>
              <a:t>‹#›</a:t>
            </a:fld>
            <a:endParaRPr lang="el-GR"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97875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Calibri" panose="020F0502020204030204" pitchFamily="34" charset="0"/>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Calibri" panose="020F0502020204030204" pitchFamily="34" charset="0"/>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Calibri" panose="020F0502020204030204" pitchFamily="34" charset="0"/>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alibri" panose="020F0502020204030204" pitchFamily="34" charset="0"/>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alibri" panose="020F0502020204030204" pitchFamily="34" charset="0"/>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alibri" panose="020F0502020204030204" pitchFamily="34" charset="0"/>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2.jpg"/><Relationship Id="rId7" Type="http://schemas.openxmlformats.org/officeDocument/2006/relationships/diagramColors" Target="../diagrams/colors2.xml"/><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hyperlink" Target="https://www.oakcava.gr/blog/pos-paragete-to-koniak-ke-apo-pou-proerchete/" TargetMode="External"/><Relationship Id="rId3" Type="http://schemas.openxmlformats.org/officeDocument/2006/relationships/hyperlink" Target="https://el.drink-drink.ru/kak-delayut-sake/" TargetMode="External"/><Relationship Id="rId7" Type="http://schemas.openxmlformats.org/officeDocument/2006/relationships/hyperlink" Target="https://en.wikipedia.org/wiki/Cognac" TargetMode="External"/><Relationship Id="rId2" Type="http://schemas.openxmlformats.org/officeDocument/2006/relationships/hyperlink" Target="https://infood.gr/pos-ftiachnetai-i-votka-diadikasia-paragogis/" TargetMode="External"/><Relationship Id="rId1" Type="http://schemas.openxmlformats.org/officeDocument/2006/relationships/slideLayout" Target="../slideLayouts/slideLayout2.xml"/><Relationship Id="rId6" Type="http://schemas.openxmlformats.org/officeDocument/2006/relationships/hyperlink" Target="https://en.wikipedia.org/wiki/Brandy" TargetMode="External"/><Relationship Id="rId5" Type="http://schemas.openxmlformats.org/officeDocument/2006/relationships/hyperlink" Target="https://el.wikipedia.org/wiki/%CE%9B%CE%B9%CE%BA%CE%AD%CF%81" TargetMode="External"/><Relationship Id="rId4" Type="http://schemas.openxmlformats.org/officeDocument/2006/relationships/hyperlink" Target="https://www.mathimatamageirikis.gr/el/blog/item/787-sake" TargetMode="Externa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 name="Τίτλος 1">
            <a:extLst>
              <a:ext uri="{FF2B5EF4-FFF2-40B4-BE49-F238E27FC236}">
                <a16:creationId xmlns:a16="http://schemas.microsoft.com/office/drawing/2014/main" id="{8FBFCA2A-CE48-E6AF-A334-60CAFA4143B6}"/>
              </a:ext>
            </a:extLst>
          </p:cNvPr>
          <p:cNvSpPr>
            <a:spLocks noGrp="1"/>
          </p:cNvSpPr>
          <p:nvPr>
            <p:ph type="ctrTitle"/>
          </p:nvPr>
        </p:nvSpPr>
        <p:spPr>
          <a:xfrm>
            <a:off x="5289754" y="639097"/>
            <a:ext cx="6253317" cy="3686015"/>
          </a:xfrm>
        </p:spPr>
        <p:txBody>
          <a:bodyPr>
            <a:normAutofit/>
          </a:bodyPr>
          <a:lstStyle/>
          <a:p>
            <a:r>
              <a:rPr lang="el-GR" sz="6200" b="1" spc="-10" dirty="0">
                <a:cs typeface="Calibri" panose="020F0502020204030204" pitchFamily="34" charset="0"/>
              </a:rPr>
              <a:t>Αποστάγματα</a:t>
            </a:r>
            <a:endParaRPr lang="el-GR" sz="6200" dirty="0"/>
          </a:p>
        </p:txBody>
      </p:sp>
      <p:sp>
        <p:nvSpPr>
          <p:cNvPr id="3" name="Υπότιτλος 2">
            <a:extLst>
              <a:ext uri="{FF2B5EF4-FFF2-40B4-BE49-F238E27FC236}">
                <a16:creationId xmlns:a16="http://schemas.microsoft.com/office/drawing/2014/main" id="{D5DFBA1D-6882-BEE1-583D-7668BDCCB6D7}"/>
              </a:ext>
            </a:extLst>
          </p:cNvPr>
          <p:cNvSpPr>
            <a:spLocks noGrp="1"/>
          </p:cNvSpPr>
          <p:nvPr>
            <p:ph type="subTitle" idx="1"/>
          </p:nvPr>
        </p:nvSpPr>
        <p:spPr>
          <a:xfrm>
            <a:off x="5289753" y="4455621"/>
            <a:ext cx="6269347" cy="1238616"/>
          </a:xfrm>
        </p:spPr>
        <p:txBody>
          <a:bodyPr>
            <a:normAutofit/>
          </a:bodyPr>
          <a:lstStyle/>
          <a:p>
            <a:r>
              <a:rPr lang="en-US" dirty="0">
                <a:solidFill>
                  <a:schemeClr val="tx1">
                    <a:lumMod val="85000"/>
                    <a:lumOff val="15000"/>
                  </a:schemeClr>
                </a:solidFill>
              </a:rPr>
              <a:t>20</a:t>
            </a:r>
            <a:r>
              <a:rPr lang="el-GR">
                <a:solidFill>
                  <a:schemeClr val="tx1">
                    <a:lumMod val="85000"/>
                    <a:lumOff val="15000"/>
                  </a:schemeClr>
                </a:solidFill>
              </a:rPr>
              <a:t>2</a:t>
            </a:r>
            <a:r>
              <a:rPr lang="en-US">
                <a:solidFill>
                  <a:schemeClr val="tx1">
                    <a:lumMod val="85000"/>
                    <a:lumOff val="15000"/>
                  </a:schemeClr>
                </a:solidFill>
              </a:rPr>
              <a:t>3</a:t>
            </a:r>
            <a:endParaRPr lang="el-GR" dirty="0">
              <a:solidFill>
                <a:schemeClr val="tx1">
                  <a:lumMod val="85000"/>
                  <a:lumOff val="15000"/>
                </a:schemeClr>
              </a:solidFill>
            </a:endParaRPr>
          </a:p>
        </p:txBody>
      </p:sp>
      <p:pic>
        <p:nvPicPr>
          <p:cNvPr id="6" name="Εικόνα 5" descr="Εικόνα που περιέχει ουρανός, εξωτερικός χώρος/ύπαιθρος, δρόμος, πόλη&#10;&#10;Περιγραφή που δημιουργήθηκε αυτόματα">
            <a:extLst>
              <a:ext uri="{FF2B5EF4-FFF2-40B4-BE49-F238E27FC236}">
                <a16:creationId xmlns:a16="http://schemas.microsoft.com/office/drawing/2014/main" id="{51507C62-942F-0FFA-3C48-7DE24C7D535B}"/>
              </a:ext>
            </a:extLst>
          </p:cNvPr>
          <p:cNvPicPr>
            <a:picLocks noChangeAspect="1"/>
          </p:cNvPicPr>
          <p:nvPr/>
        </p:nvPicPr>
        <p:blipFill rotWithShape="1">
          <a:blip r:embed="rId2">
            <a:extLst>
              <a:ext uri="{28A0092B-C50C-407E-A947-70E740481C1C}">
                <a14:useLocalDpi xmlns:a14="http://schemas.microsoft.com/office/drawing/2010/main" val="0"/>
              </a:ext>
            </a:extLst>
          </a:blip>
          <a:srcRect l="25362" r="23946"/>
          <a:stretch/>
        </p:blipFill>
        <p:spPr>
          <a:xfrm>
            <a:off x="-1" y="10"/>
            <a:ext cx="4635315" cy="6857989"/>
          </a:xfrm>
          <a:prstGeom prst="rect">
            <a:avLst/>
          </a:prstGeom>
        </p:spPr>
      </p:pic>
      <p:cxnSp>
        <p:nvCxnSpPr>
          <p:cNvPr id="18" name="Straight Connector 17">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4" name="Θέση αριθμού διαφάνειας 3">
            <a:extLst>
              <a:ext uri="{FF2B5EF4-FFF2-40B4-BE49-F238E27FC236}">
                <a16:creationId xmlns:a16="http://schemas.microsoft.com/office/drawing/2014/main" id="{B6D10C92-D56C-460F-D2FB-39CB12D805FA}"/>
              </a:ext>
            </a:extLst>
          </p:cNvPr>
          <p:cNvSpPr>
            <a:spLocks noGrp="1"/>
          </p:cNvSpPr>
          <p:nvPr>
            <p:ph type="sldNum" sz="quarter" idx="12"/>
          </p:nvPr>
        </p:nvSpPr>
        <p:spPr/>
        <p:txBody>
          <a:bodyPr/>
          <a:lstStyle/>
          <a:p>
            <a:fld id="{556D23E8-E80B-430B-8D85-EA7ABB4E7969}" type="slidenum">
              <a:rPr lang="el-GR" smtClean="0"/>
              <a:t>1</a:t>
            </a:fld>
            <a:endParaRPr lang="el-GR"/>
          </a:p>
        </p:txBody>
      </p:sp>
    </p:spTree>
    <p:extLst>
      <p:ext uri="{BB962C8B-B14F-4D97-AF65-F5344CB8AC3E}">
        <p14:creationId xmlns:p14="http://schemas.microsoft.com/office/powerpoint/2010/main" val="2189646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32D3FD4-6F71-43DF-93B9-87279519C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a:extLst>
              <a:ext uri="{FF2B5EF4-FFF2-40B4-BE49-F238E27FC236}">
                <a16:creationId xmlns:a16="http://schemas.microsoft.com/office/drawing/2014/main" id="{0EFF12BA-E7B2-E20E-6E09-619029F82568}"/>
              </a:ext>
            </a:extLst>
          </p:cNvPr>
          <p:cNvSpPr>
            <a:spLocks noGrp="1"/>
          </p:cNvSpPr>
          <p:nvPr>
            <p:ph type="title"/>
          </p:nvPr>
        </p:nvSpPr>
        <p:spPr>
          <a:xfrm>
            <a:off x="1097280" y="516835"/>
            <a:ext cx="5977937" cy="1666501"/>
          </a:xfrm>
        </p:spPr>
        <p:txBody>
          <a:bodyPr>
            <a:normAutofit/>
          </a:bodyPr>
          <a:lstStyle/>
          <a:p>
            <a:r>
              <a:rPr lang="en-US" sz="4000" b="0" i="0" u="none" strike="noStrike" baseline="0">
                <a:solidFill>
                  <a:srgbClr val="FFFFFF"/>
                </a:solidFill>
              </a:rPr>
              <a:t>Kiln </a:t>
            </a:r>
            <a:r>
              <a:rPr lang="el-GR" sz="4000" b="0" i="0" u="none" strike="noStrike" baseline="0">
                <a:solidFill>
                  <a:srgbClr val="FFFFFF"/>
                </a:solidFill>
              </a:rPr>
              <a:t>φρύξη</a:t>
            </a:r>
            <a:endParaRPr lang="el-GR" sz="4000">
              <a:solidFill>
                <a:srgbClr val="FFFFFF"/>
              </a:solidFill>
            </a:endParaRPr>
          </a:p>
        </p:txBody>
      </p:sp>
      <p:sp>
        <p:nvSpPr>
          <p:cNvPr id="3" name="Θέση περιεχομένου 2">
            <a:extLst>
              <a:ext uri="{FF2B5EF4-FFF2-40B4-BE49-F238E27FC236}">
                <a16:creationId xmlns:a16="http://schemas.microsoft.com/office/drawing/2014/main" id="{6C1C0C8E-3936-A0BF-E047-F4AEA03C3864}"/>
              </a:ext>
            </a:extLst>
          </p:cNvPr>
          <p:cNvSpPr>
            <a:spLocks noGrp="1"/>
          </p:cNvSpPr>
          <p:nvPr>
            <p:ph idx="1"/>
          </p:nvPr>
        </p:nvSpPr>
        <p:spPr>
          <a:xfrm>
            <a:off x="301658" y="2183336"/>
            <a:ext cx="7088956" cy="4377720"/>
          </a:xfrm>
        </p:spPr>
        <p:txBody>
          <a:bodyPr>
            <a:normAutofit fontScale="92500" lnSpcReduction="10000"/>
          </a:bodyPr>
          <a:lstStyle/>
          <a:p>
            <a:r>
              <a:rPr lang="el-GR" b="0" i="0" u="none" strike="noStrike" baseline="0" dirty="0">
                <a:solidFill>
                  <a:srgbClr val="FFFFFF"/>
                </a:solidFill>
              </a:rPr>
              <a:t>Η καπνιστή αυτή νότα είναι αποτέλεσμα της ύπαρξης </a:t>
            </a:r>
            <a:r>
              <a:rPr lang="el-GR" b="1" i="0" u="none" strike="noStrike" baseline="0" dirty="0">
                <a:solidFill>
                  <a:srgbClr val="FFFFFF"/>
                </a:solidFill>
              </a:rPr>
              <a:t>τύρφης </a:t>
            </a:r>
            <a:r>
              <a:rPr lang="el-GR" b="0" i="0" u="none" strike="noStrike" baseline="0" dirty="0">
                <a:solidFill>
                  <a:srgbClr val="FFFFFF"/>
                </a:solidFill>
              </a:rPr>
              <a:t>στη φωτιά του κλιβάνου. Η </a:t>
            </a:r>
            <a:r>
              <a:rPr lang="el-GR" b="1" i="0" u="none" strike="noStrike" baseline="0" dirty="0">
                <a:solidFill>
                  <a:srgbClr val="FFFFFF"/>
                </a:solidFill>
              </a:rPr>
              <a:t>τύρφη (</a:t>
            </a:r>
            <a:r>
              <a:rPr lang="el-GR" b="1" i="0" u="none" strike="noStrike" baseline="0" dirty="0" err="1">
                <a:solidFill>
                  <a:srgbClr val="FFFFFF"/>
                </a:solidFill>
              </a:rPr>
              <a:t>peat</a:t>
            </a:r>
            <a:r>
              <a:rPr lang="el-GR" b="1" i="0" u="none" strike="noStrike" baseline="0" dirty="0">
                <a:solidFill>
                  <a:srgbClr val="FFFFFF"/>
                </a:solidFill>
              </a:rPr>
              <a:t>)</a:t>
            </a:r>
            <a:r>
              <a:rPr lang="el-GR" b="0" i="0" u="none" strike="noStrike" baseline="0" dirty="0">
                <a:solidFill>
                  <a:srgbClr val="FFFFFF"/>
                </a:solidFill>
              </a:rPr>
              <a:t>είναι ένα φυσικό οργανικό καύσιμο που συναντάται στο υπέδαφος περιοχών με υγρό και βροχερό κλίμα όπως η Σκωτία. Ουσιαστικά είναι ένα ιδιαίτερα εύφλεκτο μίγμα χώματος και υπολειμμάτων φυτών.</a:t>
            </a:r>
          </a:p>
          <a:p>
            <a:r>
              <a:rPr lang="el-GR" b="0" i="0" u="none" strike="noStrike" baseline="0" dirty="0">
                <a:solidFill>
                  <a:srgbClr val="FFFFFF"/>
                </a:solidFill>
              </a:rPr>
              <a:t>Καθώς η τύρφη καίγεται απελευθερώνει κάποιες χημικές ενώσεις που ονομάζονται φαινόλες (</a:t>
            </a:r>
            <a:r>
              <a:rPr lang="el-GR" b="0" i="0" u="none" strike="noStrike" baseline="0" dirty="0" err="1">
                <a:solidFill>
                  <a:srgbClr val="FFFFFF"/>
                </a:solidFill>
              </a:rPr>
              <a:t>phenols</a:t>
            </a:r>
            <a:r>
              <a:rPr lang="el-GR" b="0" i="0" u="none" strike="noStrike" baseline="0" dirty="0">
                <a:solidFill>
                  <a:srgbClr val="FFFFFF"/>
                </a:solidFill>
              </a:rPr>
              <a:t>). </a:t>
            </a:r>
          </a:p>
          <a:p>
            <a:r>
              <a:rPr lang="el-GR" b="1" i="0" u="none" strike="noStrike" baseline="0" dirty="0">
                <a:solidFill>
                  <a:srgbClr val="FFFFFF"/>
                </a:solidFill>
              </a:rPr>
              <a:t>Οι φαινόλες </a:t>
            </a:r>
            <a:r>
              <a:rPr lang="el-GR" b="1" i="0" u="none" strike="noStrike" baseline="0" dirty="0" err="1">
                <a:solidFill>
                  <a:srgbClr val="FFFFFF"/>
                </a:solidFill>
              </a:rPr>
              <a:t>απορροφώνται</a:t>
            </a:r>
            <a:r>
              <a:rPr lang="el-GR" b="1" i="0" u="none" strike="noStrike" baseline="0" dirty="0">
                <a:solidFill>
                  <a:srgbClr val="FFFFFF"/>
                </a:solidFill>
              </a:rPr>
              <a:t> από τους κόκκους του κριθαριού και τους χαρίζουν ένα ιδιαίτερο καπνιστό/τυρφώδες άρωμα. </a:t>
            </a:r>
            <a:endParaRPr lang="el-GR" b="0" i="0" u="none" strike="noStrike" baseline="0" dirty="0">
              <a:solidFill>
                <a:srgbClr val="FFFFFF"/>
              </a:solidFill>
            </a:endParaRPr>
          </a:p>
          <a:p>
            <a:r>
              <a:rPr lang="el-GR" b="0" i="0" u="none" strike="noStrike" baseline="0" dirty="0">
                <a:solidFill>
                  <a:srgbClr val="FFFFFF"/>
                </a:solidFill>
              </a:rPr>
              <a:t>Παλαιότερα η τύρφη δρούσε σαν φυσικό προσάναμμα οπότε η παρουσία της στη φωτιά ήταν απαραίτητη. Για τον λόγο αυτό όλα τα ουίσκι κάποτε είχαν τυρφώδη αρώματα. </a:t>
            </a:r>
          </a:p>
          <a:p>
            <a:r>
              <a:rPr lang="el-GR" b="0" i="0" u="none" strike="noStrike" baseline="0" dirty="0">
                <a:solidFill>
                  <a:srgbClr val="FFFFFF"/>
                </a:solidFill>
              </a:rPr>
              <a:t>Πλέον, στα σύγχρονα </a:t>
            </a:r>
            <a:r>
              <a:rPr lang="el-GR" b="0" i="0" u="none" strike="noStrike" baseline="0" dirty="0" err="1">
                <a:solidFill>
                  <a:srgbClr val="FFFFFF"/>
                </a:solidFill>
              </a:rPr>
              <a:t>αποστακτήρια</a:t>
            </a:r>
            <a:r>
              <a:rPr lang="el-GR" dirty="0">
                <a:solidFill>
                  <a:srgbClr val="FFFFFF"/>
                </a:solidFill>
              </a:rPr>
              <a:t> χρησιμοποιείτε κλίβανος και η τύρφη μπαίνει μόνο για αρωματικούς λόγους αν χρειαστεί</a:t>
            </a:r>
          </a:p>
        </p:txBody>
      </p:sp>
      <p:sp>
        <p:nvSpPr>
          <p:cNvPr id="12" name="Rectangle 11">
            <a:extLst>
              <a:ext uri="{FF2B5EF4-FFF2-40B4-BE49-F238E27FC236}">
                <a16:creationId xmlns:a16="http://schemas.microsoft.com/office/drawing/2014/main" id="{36F207B4-66C3-4A76-8D54-C2871CF809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Εικόνα 4" descr="Εικόνα που περιέχει έδαφος, εξωτερικός χώρος/ύπαιθρος, χώμα, αγρός&#10;&#10;Περιγραφή που δημιουργήθηκε αυτόματα">
            <a:extLst>
              <a:ext uri="{FF2B5EF4-FFF2-40B4-BE49-F238E27FC236}">
                <a16:creationId xmlns:a16="http://schemas.microsoft.com/office/drawing/2014/main" id="{DDAA1B39-5D0F-EA85-422F-C8D3FBEFBC4F}"/>
              </a:ext>
            </a:extLst>
          </p:cNvPr>
          <p:cNvPicPr>
            <a:picLocks noChangeAspect="1"/>
          </p:cNvPicPr>
          <p:nvPr/>
        </p:nvPicPr>
        <p:blipFill rotWithShape="1">
          <a:blip r:embed="rId2">
            <a:extLst>
              <a:ext uri="{28A0092B-C50C-407E-A947-70E740481C1C}">
                <a14:useLocalDpi xmlns:a14="http://schemas.microsoft.com/office/drawing/2010/main" val="0"/>
              </a:ext>
            </a:extLst>
          </a:blip>
          <a:srcRect l="12720" r="11604"/>
          <a:stretch/>
        </p:blipFill>
        <p:spPr>
          <a:xfrm>
            <a:off x="7611902" y="10"/>
            <a:ext cx="4580097" cy="6857990"/>
          </a:xfrm>
          <a:prstGeom prst="rect">
            <a:avLst/>
          </a:prstGeom>
        </p:spPr>
      </p:pic>
      <p:sp>
        <p:nvSpPr>
          <p:cNvPr id="4" name="Θέση αριθμού διαφάνειας 3">
            <a:extLst>
              <a:ext uri="{FF2B5EF4-FFF2-40B4-BE49-F238E27FC236}">
                <a16:creationId xmlns:a16="http://schemas.microsoft.com/office/drawing/2014/main" id="{10EB4180-6384-9234-6320-C5B198BF7207}"/>
              </a:ext>
            </a:extLst>
          </p:cNvPr>
          <p:cNvSpPr>
            <a:spLocks noGrp="1"/>
          </p:cNvSpPr>
          <p:nvPr>
            <p:ph type="sldNum" sz="quarter" idx="12"/>
          </p:nvPr>
        </p:nvSpPr>
        <p:spPr/>
        <p:txBody>
          <a:bodyPr/>
          <a:lstStyle/>
          <a:p>
            <a:fld id="{556D23E8-E80B-430B-8D85-EA7ABB4E7969}" type="slidenum">
              <a:rPr lang="el-GR" smtClean="0"/>
              <a:t>10</a:t>
            </a:fld>
            <a:endParaRPr lang="el-GR"/>
          </a:p>
        </p:txBody>
      </p:sp>
    </p:spTree>
    <p:extLst>
      <p:ext uri="{BB962C8B-B14F-4D97-AF65-F5344CB8AC3E}">
        <p14:creationId xmlns:p14="http://schemas.microsoft.com/office/powerpoint/2010/main" val="3755728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32D3FD4-6F71-43DF-93B9-87279519C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a:extLst>
              <a:ext uri="{FF2B5EF4-FFF2-40B4-BE49-F238E27FC236}">
                <a16:creationId xmlns:a16="http://schemas.microsoft.com/office/drawing/2014/main" id="{35603E02-646C-49FC-C48B-735D94E291F3}"/>
              </a:ext>
            </a:extLst>
          </p:cNvPr>
          <p:cNvSpPr>
            <a:spLocks noGrp="1"/>
          </p:cNvSpPr>
          <p:nvPr>
            <p:ph type="title"/>
          </p:nvPr>
        </p:nvSpPr>
        <p:spPr>
          <a:xfrm>
            <a:off x="1097280" y="516835"/>
            <a:ext cx="5977937" cy="1666501"/>
          </a:xfrm>
        </p:spPr>
        <p:txBody>
          <a:bodyPr>
            <a:normAutofit/>
          </a:bodyPr>
          <a:lstStyle/>
          <a:p>
            <a:r>
              <a:rPr lang="en-US" sz="4000">
                <a:solidFill>
                  <a:srgbClr val="FFFFFF"/>
                </a:solidFill>
              </a:rPr>
              <a:t>Milling </a:t>
            </a:r>
            <a:r>
              <a:rPr lang="el-GR" sz="4000">
                <a:solidFill>
                  <a:srgbClr val="FFFFFF"/>
                </a:solidFill>
              </a:rPr>
              <a:t>Άλεση</a:t>
            </a:r>
          </a:p>
        </p:txBody>
      </p:sp>
      <p:sp>
        <p:nvSpPr>
          <p:cNvPr id="3" name="Θέση περιεχομένου 2">
            <a:extLst>
              <a:ext uri="{FF2B5EF4-FFF2-40B4-BE49-F238E27FC236}">
                <a16:creationId xmlns:a16="http://schemas.microsoft.com/office/drawing/2014/main" id="{0624E366-2EAE-3BFE-1009-7869F349DEE2}"/>
              </a:ext>
            </a:extLst>
          </p:cNvPr>
          <p:cNvSpPr>
            <a:spLocks noGrp="1"/>
          </p:cNvSpPr>
          <p:nvPr>
            <p:ph idx="1"/>
          </p:nvPr>
        </p:nvSpPr>
        <p:spPr>
          <a:xfrm>
            <a:off x="400050" y="2236304"/>
            <a:ext cx="6675167" cy="4259746"/>
          </a:xfrm>
        </p:spPr>
        <p:txBody>
          <a:bodyPr>
            <a:normAutofit lnSpcReduction="10000"/>
          </a:bodyPr>
          <a:lstStyle/>
          <a:p>
            <a:r>
              <a:rPr lang="el-GR" b="0" i="0" u="none" strike="noStrike" baseline="0" dirty="0">
                <a:solidFill>
                  <a:srgbClr val="FFFFFF"/>
                </a:solidFill>
              </a:rPr>
              <a:t>Μετά και το στέγνωμα της βύνης, αυτή αλέθεται σε ειδικούς μύλους (</a:t>
            </a:r>
            <a:r>
              <a:rPr lang="el-GR" b="0" i="0" u="none" strike="noStrike" baseline="0" dirty="0" err="1">
                <a:solidFill>
                  <a:srgbClr val="FFFFFF"/>
                </a:solidFill>
              </a:rPr>
              <a:t>maltmills</a:t>
            </a:r>
            <a:r>
              <a:rPr lang="el-GR" b="0" i="0" u="none" strike="noStrike" baseline="0" dirty="0">
                <a:solidFill>
                  <a:srgbClr val="FFFFFF"/>
                </a:solidFill>
              </a:rPr>
              <a:t>) και κοσκινίζεται για να χωριστεί σε διαφορετικά μέρη ανάλογα με την προτίμηση του </a:t>
            </a:r>
            <a:r>
              <a:rPr lang="el-GR" b="0" i="0" u="none" strike="noStrike" baseline="0" dirty="0" err="1">
                <a:solidFill>
                  <a:srgbClr val="FFFFFF"/>
                </a:solidFill>
              </a:rPr>
              <a:t>αποστακτηρίου</a:t>
            </a:r>
            <a:r>
              <a:rPr lang="el-GR" b="0" i="0" u="none" strike="noStrike" baseline="0" dirty="0">
                <a:solidFill>
                  <a:srgbClr val="FFFFFF"/>
                </a:solidFill>
              </a:rPr>
              <a:t>. </a:t>
            </a:r>
          </a:p>
          <a:p>
            <a:r>
              <a:rPr lang="el-GR" b="0" i="0" u="none" strike="noStrike" baseline="0" dirty="0">
                <a:solidFill>
                  <a:srgbClr val="FFFFFF"/>
                </a:solidFill>
              </a:rPr>
              <a:t>Το </a:t>
            </a:r>
            <a:r>
              <a:rPr lang="el-GR" b="0" i="0" u="none" strike="noStrike" baseline="0" dirty="0" err="1">
                <a:solidFill>
                  <a:srgbClr val="FFFFFF"/>
                </a:solidFill>
              </a:rPr>
              <a:t>προϊον</a:t>
            </a:r>
            <a:r>
              <a:rPr lang="el-GR" b="0" i="0" u="none" strike="noStrike" baseline="0" dirty="0">
                <a:solidFill>
                  <a:srgbClr val="FFFFFF"/>
                </a:solidFill>
              </a:rPr>
              <a:t> της άλεσης ονομάζεται </a:t>
            </a:r>
            <a:r>
              <a:rPr lang="el-GR" b="0" i="0" u="none" strike="noStrike" baseline="0" dirty="0" err="1">
                <a:solidFill>
                  <a:srgbClr val="FFFFFF"/>
                </a:solidFill>
              </a:rPr>
              <a:t>grist</a:t>
            </a:r>
            <a:r>
              <a:rPr lang="el-GR" b="0" i="0" u="none" strike="noStrike" baseline="0" dirty="0">
                <a:solidFill>
                  <a:srgbClr val="FFFFFF"/>
                </a:solidFill>
              </a:rPr>
              <a:t> και αποτελείται από:</a:t>
            </a:r>
          </a:p>
          <a:p>
            <a:r>
              <a:rPr lang="el-GR" b="0" i="0" u="none" strike="noStrike" baseline="0" dirty="0">
                <a:solidFill>
                  <a:srgbClr val="FFFFFF"/>
                </a:solidFill>
              </a:rPr>
              <a:t>1.χοντροκομμένες φλούδες (</a:t>
            </a:r>
            <a:r>
              <a:rPr lang="el-GR" b="0" i="0" u="none" strike="noStrike" baseline="0" dirty="0" err="1">
                <a:solidFill>
                  <a:srgbClr val="FFFFFF"/>
                </a:solidFill>
              </a:rPr>
              <a:t>husk</a:t>
            </a:r>
            <a:r>
              <a:rPr lang="el-GR" b="0" i="0" u="none" strike="noStrike" baseline="0" dirty="0">
                <a:solidFill>
                  <a:srgbClr val="FFFFFF"/>
                </a:solidFill>
              </a:rPr>
              <a:t>–ελάχιστη περιεκτικότητα σακχάρων)</a:t>
            </a:r>
          </a:p>
          <a:p>
            <a:r>
              <a:rPr lang="el-GR" b="0" i="0" u="none" strike="noStrike" baseline="0" dirty="0">
                <a:solidFill>
                  <a:srgbClr val="FFFFFF"/>
                </a:solidFill>
              </a:rPr>
              <a:t>2.το μεσαίο κομμάτι σκόνης (</a:t>
            </a:r>
            <a:r>
              <a:rPr lang="el-GR" b="0" i="0" u="none" strike="noStrike" baseline="0" dirty="0" err="1">
                <a:solidFill>
                  <a:srgbClr val="FFFFFF"/>
                </a:solidFill>
              </a:rPr>
              <a:t>grits</a:t>
            </a:r>
            <a:r>
              <a:rPr lang="el-GR" b="0" i="0" u="none" strike="noStrike" baseline="0" dirty="0">
                <a:solidFill>
                  <a:srgbClr val="FFFFFF"/>
                </a:solidFill>
              </a:rPr>
              <a:t>) </a:t>
            </a:r>
          </a:p>
          <a:p>
            <a:r>
              <a:rPr lang="el-GR" b="0" i="0" u="none" strike="noStrike" baseline="0" dirty="0">
                <a:solidFill>
                  <a:srgbClr val="FFFFFF"/>
                </a:solidFill>
              </a:rPr>
              <a:t>3.τη πιο ψιλή σκόνη (</a:t>
            </a:r>
            <a:r>
              <a:rPr lang="el-GR" b="0" i="0" u="none" strike="noStrike" baseline="0" dirty="0" err="1">
                <a:solidFill>
                  <a:srgbClr val="FFFFFF"/>
                </a:solidFill>
              </a:rPr>
              <a:t>flour</a:t>
            </a:r>
            <a:r>
              <a:rPr lang="el-GR" b="0" i="0" u="none" strike="noStrike" baseline="0" dirty="0">
                <a:solidFill>
                  <a:srgbClr val="FFFFFF"/>
                </a:solidFill>
              </a:rPr>
              <a:t>–υψηλή περιεκτικότητα σακχάρων) </a:t>
            </a:r>
          </a:p>
          <a:p>
            <a:endParaRPr lang="el-GR" b="0" i="0" u="none" strike="noStrike" baseline="0" dirty="0">
              <a:solidFill>
                <a:srgbClr val="FFFFFF"/>
              </a:solidFill>
            </a:endParaRPr>
          </a:p>
          <a:p>
            <a:r>
              <a:rPr lang="el-GR" b="0" i="0" u="none" strike="noStrike" baseline="0" dirty="0">
                <a:solidFill>
                  <a:srgbClr val="FFFFFF"/>
                </a:solidFill>
              </a:rPr>
              <a:t>σε αναλογία, συνήθως, 20% –70% –10% αντίστοιχα, ωστόσο, η τελική επιλογή είναι στην ευχέρεια του </a:t>
            </a:r>
            <a:r>
              <a:rPr lang="el-GR" b="0" i="0" u="none" strike="noStrike" baseline="0" dirty="0" err="1">
                <a:solidFill>
                  <a:srgbClr val="FFFFFF"/>
                </a:solidFill>
              </a:rPr>
              <a:t>αποστακτηρίου</a:t>
            </a:r>
            <a:r>
              <a:rPr lang="el-GR" b="0" i="0" u="none" strike="noStrike" baseline="0" dirty="0">
                <a:solidFill>
                  <a:srgbClr val="FFFFFF"/>
                </a:solidFill>
              </a:rPr>
              <a:t>.</a:t>
            </a:r>
            <a:endParaRPr lang="el-GR" dirty="0">
              <a:solidFill>
                <a:srgbClr val="FFFFFF"/>
              </a:solidFill>
            </a:endParaRPr>
          </a:p>
        </p:txBody>
      </p:sp>
      <p:sp>
        <p:nvSpPr>
          <p:cNvPr id="12" name="Rectangle 11">
            <a:extLst>
              <a:ext uri="{FF2B5EF4-FFF2-40B4-BE49-F238E27FC236}">
                <a16:creationId xmlns:a16="http://schemas.microsoft.com/office/drawing/2014/main" id="{36F207B4-66C3-4A76-8D54-C2871CF809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Εικόνα 4" descr="Εικόνα που περιέχει έδαφος&#10;&#10;Περιγραφή που δημιουργήθηκε αυτόματα">
            <a:extLst>
              <a:ext uri="{FF2B5EF4-FFF2-40B4-BE49-F238E27FC236}">
                <a16:creationId xmlns:a16="http://schemas.microsoft.com/office/drawing/2014/main" id="{8CADCCDB-D0CC-1C5C-4DF7-29ED39982E75}"/>
              </a:ext>
            </a:extLst>
          </p:cNvPr>
          <p:cNvPicPr>
            <a:picLocks noChangeAspect="1"/>
          </p:cNvPicPr>
          <p:nvPr/>
        </p:nvPicPr>
        <p:blipFill rotWithShape="1">
          <a:blip r:embed="rId2">
            <a:extLst>
              <a:ext uri="{28A0092B-C50C-407E-A947-70E740481C1C}">
                <a14:useLocalDpi xmlns:a14="http://schemas.microsoft.com/office/drawing/2010/main" val="0"/>
              </a:ext>
            </a:extLst>
          </a:blip>
          <a:srcRect l="35423" r="13820" b="-1"/>
          <a:stretch/>
        </p:blipFill>
        <p:spPr>
          <a:xfrm>
            <a:off x="7611902" y="10"/>
            <a:ext cx="4580097" cy="6857990"/>
          </a:xfrm>
          <a:prstGeom prst="rect">
            <a:avLst/>
          </a:prstGeom>
        </p:spPr>
      </p:pic>
      <p:sp>
        <p:nvSpPr>
          <p:cNvPr id="4" name="Θέση αριθμού διαφάνειας 3">
            <a:extLst>
              <a:ext uri="{FF2B5EF4-FFF2-40B4-BE49-F238E27FC236}">
                <a16:creationId xmlns:a16="http://schemas.microsoft.com/office/drawing/2014/main" id="{74E095FA-66F2-5100-E3CB-B864FA323E40}"/>
              </a:ext>
            </a:extLst>
          </p:cNvPr>
          <p:cNvSpPr>
            <a:spLocks noGrp="1"/>
          </p:cNvSpPr>
          <p:nvPr>
            <p:ph type="sldNum" sz="quarter" idx="12"/>
          </p:nvPr>
        </p:nvSpPr>
        <p:spPr/>
        <p:txBody>
          <a:bodyPr/>
          <a:lstStyle/>
          <a:p>
            <a:fld id="{556D23E8-E80B-430B-8D85-EA7ABB4E7969}" type="slidenum">
              <a:rPr lang="el-GR" smtClean="0"/>
              <a:t>11</a:t>
            </a:fld>
            <a:endParaRPr lang="el-GR"/>
          </a:p>
        </p:txBody>
      </p:sp>
    </p:spTree>
    <p:extLst>
      <p:ext uri="{BB962C8B-B14F-4D97-AF65-F5344CB8AC3E}">
        <p14:creationId xmlns:p14="http://schemas.microsoft.com/office/powerpoint/2010/main" val="2402279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21FAE24C-4CD3-053B-B66A-4694BAD88144}"/>
              </a:ext>
            </a:extLst>
          </p:cNvPr>
          <p:cNvSpPr>
            <a:spLocks noGrp="1"/>
          </p:cNvSpPr>
          <p:nvPr>
            <p:ph type="title"/>
          </p:nvPr>
        </p:nvSpPr>
        <p:spPr>
          <a:xfrm>
            <a:off x="5181601" y="634946"/>
            <a:ext cx="6368142" cy="1450757"/>
          </a:xfrm>
        </p:spPr>
        <p:txBody>
          <a:bodyPr>
            <a:normAutofit/>
          </a:bodyPr>
          <a:lstStyle/>
          <a:p>
            <a:r>
              <a:rPr lang="en-US" sz="4400" b="0" i="0" u="none" strike="noStrike" baseline="0"/>
              <a:t>Mashing </a:t>
            </a:r>
            <a:r>
              <a:rPr lang="el-GR" sz="4400" b="1"/>
              <a:t>Πολτοποίηση</a:t>
            </a:r>
            <a:br>
              <a:rPr lang="en-US" sz="4400" b="0" i="0" u="none" strike="noStrike" baseline="0"/>
            </a:br>
            <a:endParaRPr lang="el-GR" sz="4400"/>
          </a:p>
        </p:txBody>
      </p:sp>
      <p:pic>
        <p:nvPicPr>
          <p:cNvPr id="5" name="Εικόνα 4" descr="Εικόνα που περιέχει πιάτο, εσωτερικός χώρος, φαγητό, σούπα&#10;&#10;Περιγραφή που δημιουργήθηκε αυτόματα">
            <a:extLst>
              <a:ext uri="{FF2B5EF4-FFF2-40B4-BE49-F238E27FC236}">
                <a16:creationId xmlns:a16="http://schemas.microsoft.com/office/drawing/2014/main" id="{EC92B24F-A087-8123-175F-474FA8F007B5}"/>
              </a:ext>
            </a:extLst>
          </p:cNvPr>
          <p:cNvPicPr>
            <a:picLocks noChangeAspect="1"/>
          </p:cNvPicPr>
          <p:nvPr/>
        </p:nvPicPr>
        <p:blipFill rotWithShape="1">
          <a:blip r:embed="rId2">
            <a:extLst>
              <a:ext uri="{28A0092B-C50C-407E-A947-70E740481C1C}">
                <a14:useLocalDpi xmlns:a14="http://schemas.microsoft.com/office/drawing/2010/main" val="0"/>
              </a:ext>
            </a:extLst>
          </a:blip>
          <a:srcRect l="31112" r="23498" b="1"/>
          <a:stretch/>
        </p:blipFill>
        <p:spPr>
          <a:xfrm>
            <a:off x="20" y="-12128"/>
            <a:ext cx="4654276" cy="6870127"/>
          </a:xfrm>
          <a:prstGeom prst="rect">
            <a:avLst/>
          </a:prstGeom>
        </p:spPr>
      </p:pic>
      <p:cxnSp>
        <p:nvCxnSpPr>
          <p:cNvPr id="14" name="Straight Connector 13">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16:creationId xmlns:a16="http://schemas.microsoft.com/office/drawing/2014/main" id="{A0F78602-7247-BFFD-693D-96FF3B2E884F}"/>
              </a:ext>
            </a:extLst>
          </p:cNvPr>
          <p:cNvSpPr>
            <a:spLocks noGrp="1"/>
          </p:cNvSpPr>
          <p:nvPr>
            <p:ph idx="1"/>
          </p:nvPr>
        </p:nvSpPr>
        <p:spPr>
          <a:xfrm>
            <a:off x="5181600" y="2198913"/>
            <a:ext cx="6469929" cy="4446983"/>
          </a:xfrm>
        </p:spPr>
        <p:txBody>
          <a:bodyPr>
            <a:normAutofit/>
          </a:bodyPr>
          <a:lstStyle/>
          <a:p>
            <a:r>
              <a:rPr lang="el-GR" sz="1800" b="0" i="0" u="none" strike="noStrike" baseline="0" dirty="0"/>
              <a:t>Η αλεσμένη σκόνη βύνης (</a:t>
            </a:r>
            <a:r>
              <a:rPr lang="el-GR" sz="1800" b="0" i="0" u="none" strike="noStrike" baseline="0" dirty="0" err="1"/>
              <a:t>grist</a:t>
            </a:r>
            <a:r>
              <a:rPr lang="el-GR" sz="1800" b="0" i="0" u="none" strike="noStrike" baseline="0" dirty="0"/>
              <a:t>) που προέκυψε από την </a:t>
            </a:r>
            <a:r>
              <a:rPr lang="el-GR" sz="1800" b="0" i="0" u="none" strike="noStrike" baseline="0" dirty="0" err="1"/>
              <a:t>βυνοποίηση</a:t>
            </a:r>
            <a:r>
              <a:rPr lang="el-GR" sz="1800" b="0" i="0" u="none" strike="noStrike" baseline="0" dirty="0"/>
              <a:t> του κριθαριού και την άλεση της στον μύλο μεταφέρεται σε μια μεγάλη μεταλλική δεξαμενή γνωστή και ως δεξαμενή πολτοποίησης (</a:t>
            </a:r>
            <a:r>
              <a:rPr lang="el-GR" sz="1800" b="0" i="0" u="none" strike="noStrike" baseline="0" dirty="0" err="1"/>
              <a:t>mashtun</a:t>
            </a:r>
            <a:r>
              <a:rPr lang="el-GR" sz="1800" b="0" i="0" u="none" strike="noStrike" baseline="0" dirty="0"/>
              <a:t>). </a:t>
            </a:r>
          </a:p>
          <a:p>
            <a:r>
              <a:rPr lang="el-GR" sz="1800" b="0" i="0" u="none" strike="noStrike" baseline="0" dirty="0"/>
              <a:t>Εκεί προστίθεται ζεστό νερό, συνήθως σε τρείς διαφορετικές παρτίδες και θερμοκρασίες,</a:t>
            </a:r>
          </a:p>
          <a:p>
            <a:r>
              <a:rPr lang="el-GR" sz="1800" b="0" i="0" u="none" strike="noStrike" baseline="0" dirty="0"/>
              <a:t>Κάθε παρτίδα νερού αφήνεται να επιδράσει για 2 </a:t>
            </a:r>
            <a:r>
              <a:rPr lang="el-GR" sz="1800" b="0" i="0" u="none" strike="noStrike" baseline="0" dirty="0" err="1"/>
              <a:t>εώς</a:t>
            </a:r>
            <a:r>
              <a:rPr lang="el-GR" sz="1800" b="0" i="0" u="none" strike="noStrike" baseline="0" dirty="0"/>
              <a:t> 6 ώρες και μετά στραγγίζεται και συλλέγεται μέσω του διάτρητου πάτου του </a:t>
            </a:r>
            <a:r>
              <a:rPr lang="el-GR" sz="1800" b="0" i="0" u="none" strike="noStrike" baseline="0" dirty="0" err="1"/>
              <a:t>mashtun</a:t>
            </a:r>
            <a:r>
              <a:rPr lang="el-GR" sz="1800" b="0" i="0" u="none" strike="noStrike" baseline="0" dirty="0"/>
              <a:t>. Καθ’ όλη τη διάρκεια της διαδικασίας ο πολτός αναδεύεται αργά και σταθερά από μεγάλες περιστρεφόμενες λεπίδες.</a:t>
            </a:r>
          </a:p>
          <a:p>
            <a:r>
              <a:rPr lang="el-GR" sz="1800" dirty="0"/>
              <a:t>Η πρώτη παρτίδα νερού που ψεκάζεται, έχει θερμοκρασία 60-65 </a:t>
            </a:r>
            <a:r>
              <a:rPr lang="en-US" sz="1800" baseline="30000" dirty="0" err="1"/>
              <a:t>o</a:t>
            </a:r>
            <a:r>
              <a:rPr lang="en-US" sz="1800" dirty="0" err="1"/>
              <a:t>C</a:t>
            </a:r>
            <a:r>
              <a:rPr lang="en-US" sz="1800" dirty="0"/>
              <a:t> </a:t>
            </a:r>
            <a:r>
              <a:rPr lang="el-GR" sz="1800" dirty="0"/>
              <a:t>και το προϊόν της ανάμειξης αυτής έχει υψηλή περιεκτικότητα σε σάκχαρα και ονομάζεται </a:t>
            </a:r>
            <a:r>
              <a:rPr lang="el-GR" sz="1800" dirty="0" err="1"/>
              <a:t>wort</a:t>
            </a:r>
            <a:r>
              <a:rPr lang="el-GR" sz="1800" dirty="0"/>
              <a:t>.</a:t>
            </a:r>
          </a:p>
        </p:txBody>
      </p:sp>
      <p:sp>
        <p:nvSpPr>
          <p:cNvPr id="4" name="Θέση αριθμού διαφάνειας 3">
            <a:extLst>
              <a:ext uri="{FF2B5EF4-FFF2-40B4-BE49-F238E27FC236}">
                <a16:creationId xmlns:a16="http://schemas.microsoft.com/office/drawing/2014/main" id="{F9A251D6-BF9E-0297-3C13-DBD3DA675A03}"/>
              </a:ext>
            </a:extLst>
          </p:cNvPr>
          <p:cNvSpPr>
            <a:spLocks noGrp="1"/>
          </p:cNvSpPr>
          <p:nvPr>
            <p:ph type="sldNum" sz="quarter" idx="12"/>
          </p:nvPr>
        </p:nvSpPr>
        <p:spPr/>
        <p:txBody>
          <a:bodyPr/>
          <a:lstStyle/>
          <a:p>
            <a:fld id="{556D23E8-E80B-430B-8D85-EA7ABB4E7969}" type="slidenum">
              <a:rPr lang="el-GR" smtClean="0"/>
              <a:t>12</a:t>
            </a:fld>
            <a:endParaRPr lang="el-GR"/>
          </a:p>
        </p:txBody>
      </p:sp>
    </p:spTree>
    <p:extLst>
      <p:ext uri="{BB962C8B-B14F-4D97-AF65-F5344CB8AC3E}">
        <p14:creationId xmlns:p14="http://schemas.microsoft.com/office/powerpoint/2010/main" val="3152414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1FAE24C-4CD3-053B-B66A-4694BAD88144}"/>
              </a:ext>
            </a:extLst>
          </p:cNvPr>
          <p:cNvSpPr>
            <a:spLocks noGrp="1"/>
          </p:cNvSpPr>
          <p:nvPr>
            <p:ph type="title"/>
          </p:nvPr>
        </p:nvSpPr>
        <p:spPr>
          <a:xfrm>
            <a:off x="572493" y="238539"/>
            <a:ext cx="11018520" cy="1434415"/>
          </a:xfrm>
        </p:spPr>
        <p:txBody>
          <a:bodyPr anchor="b">
            <a:normAutofit/>
          </a:bodyPr>
          <a:lstStyle/>
          <a:p>
            <a:r>
              <a:rPr lang="en-US" sz="4600" b="0" i="0" u="none" strike="noStrike" baseline="0"/>
              <a:t>Mashing </a:t>
            </a:r>
            <a:r>
              <a:rPr lang="el-GR" sz="4600" b="1"/>
              <a:t>Πολτοποίηση</a:t>
            </a:r>
            <a:br>
              <a:rPr lang="en-US" sz="4600" b="0" i="0" u="none" strike="noStrike" baseline="0"/>
            </a:br>
            <a:endParaRPr lang="el-GR" sz="4600"/>
          </a:p>
        </p:txBody>
      </p:sp>
      <p:sp>
        <p:nvSpPr>
          <p:cNvPr id="3" name="Θέση περιεχομένου 2">
            <a:extLst>
              <a:ext uri="{FF2B5EF4-FFF2-40B4-BE49-F238E27FC236}">
                <a16:creationId xmlns:a16="http://schemas.microsoft.com/office/drawing/2014/main" id="{A0F78602-7247-BFFD-693D-96FF3B2E884F}"/>
              </a:ext>
            </a:extLst>
          </p:cNvPr>
          <p:cNvSpPr>
            <a:spLocks noGrp="1"/>
          </p:cNvSpPr>
          <p:nvPr>
            <p:ph idx="1"/>
          </p:nvPr>
        </p:nvSpPr>
        <p:spPr>
          <a:xfrm>
            <a:off x="439142" y="1672955"/>
            <a:ext cx="7036314" cy="4786830"/>
          </a:xfrm>
        </p:spPr>
        <p:txBody>
          <a:bodyPr anchor="t">
            <a:normAutofit fontScale="92500"/>
          </a:bodyPr>
          <a:lstStyle/>
          <a:p>
            <a:r>
              <a:rPr lang="el-GR" sz="2400" dirty="0"/>
              <a:t>Η δεύτερη παρτίδα είναι στους 75-80 </a:t>
            </a:r>
            <a:r>
              <a:rPr lang="en-US" sz="2400" baseline="30000" dirty="0" err="1"/>
              <a:t>o</a:t>
            </a:r>
            <a:r>
              <a:rPr lang="en-US" sz="2400" dirty="0" err="1"/>
              <a:t>C</a:t>
            </a:r>
            <a:r>
              <a:rPr lang="en-US" sz="2400" dirty="0"/>
              <a:t> </a:t>
            </a:r>
            <a:r>
              <a:rPr lang="el-GR" sz="2400" dirty="0"/>
              <a:t>με σκοπό να αποσπάσει ότι έχει μείνει από σάκχαρα χωρίς όπως να εξουδετερώσει τα ένζυμα και να παραχθεί λίγο ακόμα </a:t>
            </a:r>
            <a:r>
              <a:rPr lang="el-GR" sz="2400" dirty="0" err="1"/>
              <a:t>wort</a:t>
            </a:r>
            <a:r>
              <a:rPr lang="el-GR" sz="2400" dirty="0"/>
              <a:t>.</a:t>
            </a:r>
          </a:p>
          <a:p>
            <a:r>
              <a:rPr lang="el-GR" sz="2400" dirty="0"/>
              <a:t>Η τρίτη παρτίδα νερού είναι στους 85-90 </a:t>
            </a:r>
            <a:r>
              <a:rPr lang="en-US" sz="2400" baseline="30000" dirty="0" err="1"/>
              <a:t>o</a:t>
            </a:r>
            <a:r>
              <a:rPr lang="en-US" sz="2400" dirty="0" err="1"/>
              <a:t>C</a:t>
            </a:r>
            <a:r>
              <a:rPr lang="en-US" sz="2400" dirty="0"/>
              <a:t>  </a:t>
            </a:r>
            <a:r>
              <a:rPr lang="el-GR" sz="2400" dirty="0"/>
              <a:t>με σκοπό να εξουδετερώσει τα τελευταία υπολείμματα σακχάρων αλλά ταυτόχρονα σκοτώνει και τα ένζυμα.</a:t>
            </a:r>
          </a:p>
          <a:p>
            <a:r>
              <a:rPr lang="el-GR" sz="2400" dirty="0"/>
              <a:t>Το προϊόν που παράχθηκε στη πρώτη και στη δεύτερη παρτίδα είναι ουσιαστικά πηγαίνει στο επόμενο στάδιο της ζύμωσης ενώ το προϊόν της τρίτης, ψύχεται στους 65 και χρησιμοποιείται ως πρώτο νερό στην επόμενη παρτίδα πολτοποίησης</a:t>
            </a:r>
          </a:p>
          <a:p>
            <a:r>
              <a:rPr lang="el-GR" sz="2400" dirty="0"/>
              <a:t>Αποτέλεσμα το άμυλο της βύνης μετατρέπετε σε ζυμώσιμα ζάχαρα με την επίδραση των ενζύμων  από την εκβλάστηση</a:t>
            </a:r>
          </a:p>
        </p:txBody>
      </p:sp>
      <p:pic>
        <p:nvPicPr>
          <p:cNvPr id="5" name="Εικόνα 4" descr="Εικόνα που περιέχει πιάτο, εσωτερικός χώρος, φαγητό, σούπα&#10;&#10;Περιγραφή που δημιουργήθηκε αυτόματα">
            <a:extLst>
              <a:ext uri="{FF2B5EF4-FFF2-40B4-BE49-F238E27FC236}">
                <a16:creationId xmlns:a16="http://schemas.microsoft.com/office/drawing/2014/main" id="{EC92B24F-A087-8123-175F-474FA8F007B5}"/>
              </a:ext>
            </a:extLst>
          </p:cNvPr>
          <p:cNvPicPr>
            <a:picLocks noChangeAspect="1"/>
          </p:cNvPicPr>
          <p:nvPr/>
        </p:nvPicPr>
        <p:blipFill rotWithShape="1">
          <a:blip r:embed="rId2">
            <a:extLst>
              <a:ext uri="{28A0092B-C50C-407E-A947-70E740481C1C}">
                <a14:useLocalDpi xmlns:a14="http://schemas.microsoft.com/office/drawing/2010/main" val="0"/>
              </a:ext>
            </a:extLst>
          </a:blip>
          <a:srcRect l="21578" r="13963" b="-3"/>
          <a:stretch/>
        </p:blipFill>
        <p:spPr>
          <a:xfrm>
            <a:off x="7675658" y="2093976"/>
            <a:ext cx="3941064" cy="4096512"/>
          </a:xfrm>
          <a:prstGeom prst="rect">
            <a:avLst/>
          </a:prstGeom>
        </p:spPr>
      </p:pic>
      <p:sp>
        <p:nvSpPr>
          <p:cNvPr id="4" name="Θέση αριθμού διαφάνειας 3">
            <a:extLst>
              <a:ext uri="{FF2B5EF4-FFF2-40B4-BE49-F238E27FC236}">
                <a16:creationId xmlns:a16="http://schemas.microsoft.com/office/drawing/2014/main" id="{A64306B3-131A-28A5-0FEF-FDCCB4422192}"/>
              </a:ext>
            </a:extLst>
          </p:cNvPr>
          <p:cNvSpPr>
            <a:spLocks noGrp="1"/>
          </p:cNvSpPr>
          <p:nvPr>
            <p:ph type="sldNum" sz="quarter" idx="12"/>
          </p:nvPr>
        </p:nvSpPr>
        <p:spPr/>
        <p:txBody>
          <a:bodyPr/>
          <a:lstStyle/>
          <a:p>
            <a:fld id="{556D23E8-E80B-430B-8D85-EA7ABB4E7969}" type="slidenum">
              <a:rPr lang="el-GR" smtClean="0"/>
              <a:t>13</a:t>
            </a:fld>
            <a:endParaRPr lang="el-GR"/>
          </a:p>
        </p:txBody>
      </p:sp>
    </p:spTree>
    <p:extLst>
      <p:ext uri="{BB962C8B-B14F-4D97-AF65-F5344CB8AC3E}">
        <p14:creationId xmlns:p14="http://schemas.microsoft.com/office/powerpoint/2010/main" val="2140008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 name="Τίτλος 1">
            <a:extLst>
              <a:ext uri="{FF2B5EF4-FFF2-40B4-BE49-F238E27FC236}">
                <a16:creationId xmlns:a16="http://schemas.microsoft.com/office/drawing/2014/main" id="{9BF565FC-B717-95D1-3BCB-A3C85263DE8A}"/>
              </a:ext>
            </a:extLst>
          </p:cNvPr>
          <p:cNvSpPr>
            <a:spLocks noGrp="1"/>
          </p:cNvSpPr>
          <p:nvPr>
            <p:ph type="title"/>
          </p:nvPr>
        </p:nvSpPr>
        <p:spPr>
          <a:xfrm>
            <a:off x="5144679" y="634946"/>
            <a:ext cx="6405063" cy="1450757"/>
          </a:xfrm>
        </p:spPr>
        <p:txBody>
          <a:bodyPr>
            <a:normAutofit/>
          </a:bodyPr>
          <a:lstStyle/>
          <a:p>
            <a:r>
              <a:rPr lang="el-GR" b="1"/>
              <a:t>Ζύμωση</a:t>
            </a:r>
            <a:br>
              <a:rPr lang="en-US" b="0" i="0" u="none" strike="noStrike" baseline="0"/>
            </a:br>
            <a:endParaRPr lang="el-GR"/>
          </a:p>
        </p:txBody>
      </p:sp>
      <p:pic>
        <p:nvPicPr>
          <p:cNvPr id="8" name="Εικόνα 7" descr="Εικόνα που περιέχει εσωτερικός χώρος, βαρέλι&#10;&#10;Περιγραφή που δημιουργήθηκε αυτόματα">
            <a:extLst>
              <a:ext uri="{FF2B5EF4-FFF2-40B4-BE49-F238E27FC236}">
                <a16:creationId xmlns:a16="http://schemas.microsoft.com/office/drawing/2014/main" id="{DA9EF22E-5E65-87FE-0DFC-9B4E1819C4A5}"/>
              </a:ext>
            </a:extLst>
          </p:cNvPr>
          <p:cNvPicPr>
            <a:picLocks noChangeAspect="1"/>
          </p:cNvPicPr>
          <p:nvPr/>
        </p:nvPicPr>
        <p:blipFill rotWithShape="1">
          <a:blip r:embed="rId2">
            <a:extLst>
              <a:ext uri="{28A0092B-C50C-407E-A947-70E740481C1C}">
                <a14:useLocalDpi xmlns:a14="http://schemas.microsoft.com/office/drawing/2010/main" val="0"/>
              </a:ext>
            </a:extLst>
          </a:blip>
          <a:srcRect l="13948" r="1" b="1"/>
          <a:stretch/>
        </p:blipFill>
        <p:spPr>
          <a:xfrm>
            <a:off x="633999" y="581098"/>
            <a:ext cx="4020297" cy="2476136"/>
          </a:xfrm>
          <a:prstGeom prst="rect">
            <a:avLst/>
          </a:prstGeom>
        </p:spPr>
      </p:pic>
      <p:cxnSp>
        <p:nvCxnSpPr>
          <p:cNvPr id="15" name="Straight Connector 14">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6" name="Εικόνα 5" descr="Εικόνα που περιέχει εσωτερικός χώρος, κατσαρόλα/κανάτα, στρογγυλό&#10;&#10;Περιγραφή που δημιουργήθηκε αυτόματα">
            <a:extLst>
              <a:ext uri="{FF2B5EF4-FFF2-40B4-BE49-F238E27FC236}">
                <a16:creationId xmlns:a16="http://schemas.microsoft.com/office/drawing/2014/main" id="{B1139522-1536-F6A2-1465-3750D1F874CF}"/>
              </a:ext>
            </a:extLst>
          </p:cNvPr>
          <p:cNvPicPr>
            <a:picLocks noChangeAspect="1"/>
          </p:cNvPicPr>
          <p:nvPr/>
        </p:nvPicPr>
        <p:blipFill rotWithShape="1">
          <a:blip r:embed="rId3">
            <a:extLst>
              <a:ext uri="{28A0092B-C50C-407E-A947-70E740481C1C}">
                <a14:useLocalDpi xmlns:a14="http://schemas.microsoft.com/office/drawing/2010/main" val="0"/>
              </a:ext>
            </a:extLst>
          </a:blip>
          <a:srcRect t="2767" r="3" b="15387"/>
          <a:stretch/>
        </p:blipFill>
        <p:spPr>
          <a:xfrm>
            <a:off x="633999" y="3218101"/>
            <a:ext cx="4020296" cy="2476136"/>
          </a:xfrm>
          <a:prstGeom prst="rect">
            <a:avLst/>
          </a:prstGeom>
        </p:spPr>
      </p:pic>
      <p:sp>
        <p:nvSpPr>
          <p:cNvPr id="17" name="Rectangle 16">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Θέση περιεχομένου 2">
            <a:extLst>
              <a:ext uri="{FF2B5EF4-FFF2-40B4-BE49-F238E27FC236}">
                <a16:creationId xmlns:a16="http://schemas.microsoft.com/office/drawing/2014/main" id="{4922720D-C858-09BA-2394-9F42855C4604}"/>
              </a:ext>
            </a:extLst>
          </p:cNvPr>
          <p:cNvGraphicFramePr>
            <a:graphicFrameLocks noGrp="1"/>
          </p:cNvGraphicFramePr>
          <p:nvPr>
            <p:ph idx="1"/>
            <p:extLst>
              <p:ext uri="{D42A27DB-BD31-4B8C-83A1-F6EECF244321}">
                <p14:modId xmlns:p14="http://schemas.microsoft.com/office/powerpoint/2010/main" val="1430345306"/>
              </p:ext>
            </p:extLst>
          </p:nvPr>
        </p:nvGraphicFramePr>
        <p:xfrm>
          <a:off x="5144679" y="2198914"/>
          <a:ext cx="6405063" cy="36701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Θέση αριθμού διαφάνειας 2">
            <a:extLst>
              <a:ext uri="{FF2B5EF4-FFF2-40B4-BE49-F238E27FC236}">
                <a16:creationId xmlns:a16="http://schemas.microsoft.com/office/drawing/2014/main" id="{41F1AF6D-7280-EF31-103B-15C34D7C9220}"/>
              </a:ext>
            </a:extLst>
          </p:cNvPr>
          <p:cNvSpPr>
            <a:spLocks noGrp="1"/>
          </p:cNvSpPr>
          <p:nvPr>
            <p:ph type="sldNum" sz="quarter" idx="12"/>
          </p:nvPr>
        </p:nvSpPr>
        <p:spPr/>
        <p:txBody>
          <a:bodyPr/>
          <a:lstStyle/>
          <a:p>
            <a:fld id="{556D23E8-E80B-430B-8D85-EA7ABB4E7969}" type="slidenum">
              <a:rPr lang="el-GR" smtClean="0"/>
              <a:t>14</a:t>
            </a:fld>
            <a:endParaRPr lang="el-GR"/>
          </a:p>
        </p:txBody>
      </p:sp>
    </p:spTree>
    <p:extLst>
      <p:ext uri="{BB962C8B-B14F-4D97-AF65-F5344CB8AC3E}">
        <p14:creationId xmlns:p14="http://schemas.microsoft.com/office/powerpoint/2010/main" val="35375930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latin typeface="Calibri" panose="020F0502020204030204" pitchFamily="34" charset="0"/>
            </a:endParaRPr>
          </a:p>
        </p:txBody>
      </p:sp>
      <p:sp>
        <p:nvSpPr>
          <p:cNvPr id="17" name="Rectangle 11">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a:extLst>
              <a:ext uri="{FF2B5EF4-FFF2-40B4-BE49-F238E27FC236}">
                <a16:creationId xmlns:a16="http://schemas.microsoft.com/office/drawing/2014/main" id="{3EB70804-565D-43EF-DEA5-8914FA3AB1C1}"/>
              </a:ext>
            </a:extLst>
          </p:cNvPr>
          <p:cNvSpPr>
            <a:spLocks noGrp="1"/>
          </p:cNvSpPr>
          <p:nvPr>
            <p:ph type="title"/>
          </p:nvPr>
        </p:nvSpPr>
        <p:spPr>
          <a:xfrm>
            <a:off x="492370" y="516835"/>
            <a:ext cx="3084844" cy="2103875"/>
          </a:xfrm>
        </p:spPr>
        <p:txBody>
          <a:bodyPr>
            <a:normAutofit/>
          </a:bodyPr>
          <a:lstStyle/>
          <a:p>
            <a:r>
              <a:rPr lang="en-US" sz="3600" b="0" i="0" u="none" strike="noStrike" baseline="0">
                <a:solidFill>
                  <a:srgbClr val="FFFFFF"/>
                </a:solidFill>
              </a:rPr>
              <a:t>Distillation </a:t>
            </a:r>
            <a:r>
              <a:rPr lang="el-GR" sz="3600" b="1">
                <a:solidFill>
                  <a:srgbClr val="FFFFFF"/>
                </a:solidFill>
              </a:rPr>
              <a:t>Απόσταξη</a:t>
            </a:r>
            <a:br>
              <a:rPr lang="en-US" sz="3600" b="0" i="0" u="none" strike="noStrike" baseline="0">
                <a:solidFill>
                  <a:srgbClr val="FFFFFF"/>
                </a:solidFill>
              </a:rPr>
            </a:br>
            <a:endParaRPr lang="el-GR" sz="3600">
              <a:solidFill>
                <a:srgbClr val="FFFFFF"/>
              </a:solidFill>
            </a:endParaRPr>
          </a:p>
        </p:txBody>
      </p:sp>
      <p:sp>
        <p:nvSpPr>
          <p:cNvPr id="3" name="Θέση περιεχομένου 2">
            <a:extLst>
              <a:ext uri="{FF2B5EF4-FFF2-40B4-BE49-F238E27FC236}">
                <a16:creationId xmlns:a16="http://schemas.microsoft.com/office/drawing/2014/main" id="{B027BC5B-B6BE-5A40-FF91-C200520B0C77}"/>
              </a:ext>
            </a:extLst>
          </p:cNvPr>
          <p:cNvSpPr>
            <a:spLocks noGrp="1"/>
          </p:cNvSpPr>
          <p:nvPr>
            <p:ph idx="1"/>
          </p:nvPr>
        </p:nvSpPr>
        <p:spPr>
          <a:xfrm>
            <a:off x="492371" y="2653800"/>
            <a:ext cx="3084844" cy="3335519"/>
          </a:xfrm>
        </p:spPr>
        <p:txBody>
          <a:bodyPr>
            <a:normAutofit lnSpcReduction="10000"/>
          </a:bodyPr>
          <a:lstStyle/>
          <a:p>
            <a:r>
              <a:rPr lang="el-GR" dirty="0">
                <a:solidFill>
                  <a:srgbClr val="FFFFFF"/>
                </a:solidFill>
              </a:rPr>
              <a:t>Η διαδικασία απόσταξης αυξάνει την περιεκτικότητα σε αλκοόλη του υγρού και αναδεικνύει πτητικά συστατικά, τόσο καλά όσο και κακά. Οι αποστακτήρες είναι συνήθως κατασκευασμένοι από χαλκό, και οι οποίοι βοηθούν το απόσταγμα να “καθαρίσει” από τις οποιεσδήποτε ανεπιθύμητες γεύσεις και αρώματα</a:t>
            </a:r>
            <a:r>
              <a:rPr lang="el-GR" sz="1500" dirty="0">
                <a:solidFill>
                  <a:srgbClr val="FFFFFF"/>
                </a:solidFill>
              </a:rPr>
              <a:t>.</a:t>
            </a:r>
          </a:p>
        </p:txBody>
      </p:sp>
      <p:pic>
        <p:nvPicPr>
          <p:cNvPr id="5" name="Εικόνα 4" descr="Εικόνα που περιέχει εσωτερικός χώρος&#10;&#10;Περιγραφή που δημιουργήθηκε αυτόματα">
            <a:extLst>
              <a:ext uri="{FF2B5EF4-FFF2-40B4-BE49-F238E27FC236}">
                <a16:creationId xmlns:a16="http://schemas.microsoft.com/office/drawing/2014/main" id="{C86AABF7-3457-D17C-099D-F66CF7BB06CD}"/>
              </a:ext>
            </a:extLst>
          </p:cNvPr>
          <p:cNvPicPr>
            <a:picLocks noChangeAspect="1"/>
          </p:cNvPicPr>
          <p:nvPr/>
        </p:nvPicPr>
        <p:blipFill rotWithShape="1">
          <a:blip r:embed="rId2">
            <a:extLst>
              <a:ext uri="{28A0092B-C50C-407E-A947-70E740481C1C}">
                <a14:useLocalDpi xmlns:a14="http://schemas.microsoft.com/office/drawing/2010/main" val="0"/>
              </a:ext>
            </a:extLst>
          </a:blip>
          <a:srcRect l="9784" r="11266" b="-1"/>
          <a:stretch/>
        </p:blipFill>
        <p:spPr>
          <a:xfrm>
            <a:off x="4075043" y="10"/>
            <a:ext cx="8111272" cy="6857990"/>
          </a:xfrm>
          <a:prstGeom prst="rect">
            <a:avLst/>
          </a:prstGeom>
        </p:spPr>
      </p:pic>
      <p:sp>
        <p:nvSpPr>
          <p:cNvPr id="18" name="Rectangle 13">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Θέση αριθμού διαφάνειας 3">
            <a:extLst>
              <a:ext uri="{FF2B5EF4-FFF2-40B4-BE49-F238E27FC236}">
                <a16:creationId xmlns:a16="http://schemas.microsoft.com/office/drawing/2014/main" id="{30583C09-1CC6-83EC-5F3C-E44B07F8DC82}"/>
              </a:ext>
            </a:extLst>
          </p:cNvPr>
          <p:cNvSpPr>
            <a:spLocks noGrp="1"/>
          </p:cNvSpPr>
          <p:nvPr>
            <p:ph type="sldNum" sz="quarter" idx="12"/>
          </p:nvPr>
        </p:nvSpPr>
        <p:spPr/>
        <p:txBody>
          <a:bodyPr/>
          <a:lstStyle/>
          <a:p>
            <a:fld id="{556D23E8-E80B-430B-8D85-EA7ABB4E7969}" type="slidenum">
              <a:rPr lang="el-GR" smtClean="0"/>
              <a:t>15</a:t>
            </a:fld>
            <a:endParaRPr lang="el-GR"/>
          </a:p>
        </p:txBody>
      </p:sp>
    </p:spTree>
    <p:extLst>
      <p:ext uri="{BB962C8B-B14F-4D97-AF65-F5344CB8AC3E}">
        <p14:creationId xmlns:p14="http://schemas.microsoft.com/office/powerpoint/2010/main" val="132388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32D3FD4-6F71-43DF-93B9-87279519C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a:extLst>
              <a:ext uri="{FF2B5EF4-FFF2-40B4-BE49-F238E27FC236}">
                <a16:creationId xmlns:a16="http://schemas.microsoft.com/office/drawing/2014/main" id="{F4B008DB-2D7B-AD82-DE25-8D55E684F764}"/>
              </a:ext>
            </a:extLst>
          </p:cNvPr>
          <p:cNvSpPr>
            <a:spLocks noGrp="1"/>
          </p:cNvSpPr>
          <p:nvPr>
            <p:ph type="title"/>
          </p:nvPr>
        </p:nvSpPr>
        <p:spPr>
          <a:xfrm>
            <a:off x="1097280" y="516835"/>
            <a:ext cx="5977937" cy="1666501"/>
          </a:xfrm>
        </p:spPr>
        <p:txBody>
          <a:bodyPr>
            <a:normAutofit/>
          </a:bodyPr>
          <a:lstStyle/>
          <a:p>
            <a:r>
              <a:rPr lang="el-GR" sz="4000" b="1">
                <a:solidFill>
                  <a:srgbClr val="FFFFFF"/>
                </a:solidFill>
              </a:rPr>
              <a:t>Ωρίμανση</a:t>
            </a:r>
            <a:endParaRPr lang="el-GR" sz="4000">
              <a:solidFill>
                <a:srgbClr val="FFFFFF"/>
              </a:solidFill>
            </a:endParaRPr>
          </a:p>
        </p:txBody>
      </p:sp>
      <p:sp>
        <p:nvSpPr>
          <p:cNvPr id="3" name="Θέση περιεχομένου 2">
            <a:extLst>
              <a:ext uri="{FF2B5EF4-FFF2-40B4-BE49-F238E27FC236}">
                <a16:creationId xmlns:a16="http://schemas.microsoft.com/office/drawing/2014/main" id="{A96F517F-6545-B2EB-8E3D-2BCC20625744}"/>
              </a:ext>
            </a:extLst>
          </p:cNvPr>
          <p:cNvSpPr>
            <a:spLocks noGrp="1"/>
          </p:cNvSpPr>
          <p:nvPr>
            <p:ph idx="1"/>
          </p:nvPr>
        </p:nvSpPr>
        <p:spPr>
          <a:xfrm>
            <a:off x="1097279" y="2236304"/>
            <a:ext cx="5977938" cy="3652667"/>
          </a:xfrm>
        </p:spPr>
        <p:txBody>
          <a:bodyPr>
            <a:normAutofit/>
          </a:bodyPr>
          <a:lstStyle/>
          <a:p>
            <a:r>
              <a:rPr lang="el-GR" sz="2800" dirty="0">
                <a:solidFill>
                  <a:srgbClr val="FFFFFF"/>
                </a:solidFill>
              </a:rPr>
              <a:t>Σχεδόν όλα τα ουίσκι έχουν παλαιώσει μέσα σε ξύλινα δοχεία (συνήθως από ξύλο βελανιδιάς). Μια αξιοσημείωτη εξαίρεση είναι το ουίσκι καλαμποκιού, το οποίο μπορεί να είναι παλαιωμένο ή και όχι. Το </a:t>
            </a:r>
            <a:r>
              <a:rPr lang="el-GR" sz="2800" dirty="0" err="1">
                <a:solidFill>
                  <a:srgbClr val="FFFFFF"/>
                </a:solidFill>
              </a:rPr>
              <a:t>bourbon</a:t>
            </a:r>
            <a:r>
              <a:rPr lang="el-GR" sz="2800" dirty="0">
                <a:solidFill>
                  <a:srgbClr val="FFFFFF"/>
                </a:solidFill>
              </a:rPr>
              <a:t>, το </a:t>
            </a:r>
            <a:r>
              <a:rPr lang="el-GR" sz="2800" dirty="0" err="1">
                <a:solidFill>
                  <a:srgbClr val="FFFFFF"/>
                </a:solidFill>
              </a:rPr>
              <a:t>rye</a:t>
            </a:r>
            <a:r>
              <a:rPr lang="el-GR" sz="2800" dirty="0">
                <a:solidFill>
                  <a:srgbClr val="FFFFFF"/>
                </a:solidFill>
              </a:rPr>
              <a:t>, και άλλοι τύποι αμερικανικού ουίσκι πρέπει να ωριμάσουν σε νέα καψαλισμένα δρύινα βαρέλια</a:t>
            </a:r>
          </a:p>
        </p:txBody>
      </p:sp>
      <p:sp>
        <p:nvSpPr>
          <p:cNvPr id="12" name="Rectangle 11">
            <a:extLst>
              <a:ext uri="{FF2B5EF4-FFF2-40B4-BE49-F238E27FC236}">
                <a16:creationId xmlns:a16="http://schemas.microsoft.com/office/drawing/2014/main" id="{36F207B4-66C3-4A76-8D54-C2871CF809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Εικόνα 4" descr="Εικόνα που περιέχει εξωτερικός χώρος/ύπαιθρος&#10;&#10;Περιγραφή που δημιουργήθηκε αυτόματα">
            <a:extLst>
              <a:ext uri="{FF2B5EF4-FFF2-40B4-BE49-F238E27FC236}">
                <a16:creationId xmlns:a16="http://schemas.microsoft.com/office/drawing/2014/main" id="{C954AD7B-E020-BBB4-05FD-9FCAC49216F1}"/>
              </a:ext>
            </a:extLst>
          </p:cNvPr>
          <p:cNvPicPr>
            <a:picLocks noChangeAspect="1"/>
          </p:cNvPicPr>
          <p:nvPr/>
        </p:nvPicPr>
        <p:blipFill rotWithShape="1">
          <a:blip r:embed="rId2">
            <a:extLst>
              <a:ext uri="{28A0092B-C50C-407E-A947-70E740481C1C}">
                <a14:useLocalDpi xmlns:a14="http://schemas.microsoft.com/office/drawing/2010/main" val="0"/>
              </a:ext>
            </a:extLst>
          </a:blip>
          <a:srcRect r="10954"/>
          <a:stretch/>
        </p:blipFill>
        <p:spPr>
          <a:xfrm>
            <a:off x="7611902" y="10"/>
            <a:ext cx="4580097" cy="6857990"/>
          </a:xfrm>
          <a:prstGeom prst="rect">
            <a:avLst/>
          </a:prstGeom>
        </p:spPr>
      </p:pic>
      <p:sp>
        <p:nvSpPr>
          <p:cNvPr id="4" name="Θέση αριθμού διαφάνειας 3">
            <a:extLst>
              <a:ext uri="{FF2B5EF4-FFF2-40B4-BE49-F238E27FC236}">
                <a16:creationId xmlns:a16="http://schemas.microsoft.com/office/drawing/2014/main" id="{B025F1CE-C7EB-EA49-F8A9-11922E756CF1}"/>
              </a:ext>
            </a:extLst>
          </p:cNvPr>
          <p:cNvSpPr>
            <a:spLocks noGrp="1"/>
          </p:cNvSpPr>
          <p:nvPr>
            <p:ph type="sldNum" sz="quarter" idx="12"/>
          </p:nvPr>
        </p:nvSpPr>
        <p:spPr/>
        <p:txBody>
          <a:bodyPr/>
          <a:lstStyle/>
          <a:p>
            <a:fld id="{556D23E8-E80B-430B-8D85-EA7ABB4E7969}" type="slidenum">
              <a:rPr lang="el-GR" smtClean="0"/>
              <a:t>16</a:t>
            </a:fld>
            <a:endParaRPr lang="el-GR"/>
          </a:p>
        </p:txBody>
      </p:sp>
    </p:spTree>
    <p:extLst>
      <p:ext uri="{BB962C8B-B14F-4D97-AF65-F5344CB8AC3E}">
        <p14:creationId xmlns:p14="http://schemas.microsoft.com/office/powerpoint/2010/main" val="27194548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useBgFill="1">
        <p:nvSpPr>
          <p:cNvPr id="12" name="Rectangle 11">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 name="Τίτλος 1">
            <a:extLst>
              <a:ext uri="{FF2B5EF4-FFF2-40B4-BE49-F238E27FC236}">
                <a16:creationId xmlns:a16="http://schemas.microsoft.com/office/drawing/2014/main" id="{3BA7E00D-EFC7-3D54-3C4D-D1577D580313}"/>
              </a:ext>
            </a:extLst>
          </p:cNvPr>
          <p:cNvSpPr>
            <a:spLocks noGrp="1"/>
          </p:cNvSpPr>
          <p:nvPr>
            <p:ph type="title"/>
          </p:nvPr>
        </p:nvSpPr>
        <p:spPr>
          <a:xfrm>
            <a:off x="5181601" y="634946"/>
            <a:ext cx="6368142" cy="1450757"/>
          </a:xfrm>
        </p:spPr>
        <p:txBody>
          <a:bodyPr>
            <a:normAutofit/>
          </a:bodyPr>
          <a:lstStyle/>
          <a:p>
            <a:r>
              <a:rPr lang="el-GR" b="1"/>
              <a:t>Εμφιάλωση</a:t>
            </a:r>
            <a:br>
              <a:rPr lang="el-GR"/>
            </a:br>
            <a:endParaRPr lang="el-GR"/>
          </a:p>
        </p:txBody>
      </p:sp>
      <p:pic>
        <p:nvPicPr>
          <p:cNvPr id="5" name="Εικόνα 4" descr="Εικόνα που περιέχει δοχείο, ποτήρι&#10;&#10;Περιγραφή που δημιουργήθηκε αυτόματα">
            <a:extLst>
              <a:ext uri="{FF2B5EF4-FFF2-40B4-BE49-F238E27FC236}">
                <a16:creationId xmlns:a16="http://schemas.microsoft.com/office/drawing/2014/main" id="{63EC28E8-0419-A8AE-F3EF-C3DE423433AD}"/>
              </a:ext>
            </a:extLst>
          </p:cNvPr>
          <p:cNvPicPr>
            <a:picLocks noChangeAspect="1"/>
          </p:cNvPicPr>
          <p:nvPr/>
        </p:nvPicPr>
        <p:blipFill rotWithShape="1">
          <a:blip r:embed="rId2">
            <a:extLst>
              <a:ext uri="{28A0092B-C50C-407E-A947-70E740481C1C}">
                <a14:useLocalDpi xmlns:a14="http://schemas.microsoft.com/office/drawing/2010/main" val="0"/>
              </a:ext>
            </a:extLst>
          </a:blip>
          <a:srcRect l="28793" r="25986" b="1"/>
          <a:stretch/>
        </p:blipFill>
        <p:spPr>
          <a:xfrm>
            <a:off x="20" y="-12128"/>
            <a:ext cx="4654276" cy="6870127"/>
          </a:xfrm>
          <a:prstGeom prst="rect">
            <a:avLst/>
          </a:prstGeom>
        </p:spPr>
      </p:pic>
      <p:cxnSp>
        <p:nvCxnSpPr>
          <p:cNvPr id="14" name="Straight Connector 13">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16:creationId xmlns:a16="http://schemas.microsoft.com/office/drawing/2014/main" id="{3DBC2B61-94E3-7E95-3571-BB511F1EC4B7}"/>
              </a:ext>
            </a:extLst>
          </p:cNvPr>
          <p:cNvSpPr>
            <a:spLocks noGrp="1"/>
          </p:cNvSpPr>
          <p:nvPr>
            <p:ph idx="1"/>
          </p:nvPr>
        </p:nvSpPr>
        <p:spPr>
          <a:xfrm>
            <a:off x="5181601" y="2198914"/>
            <a:ext cx="6368142" cy="3670180"/>
          </a:xfrm>
        </p:spPr>
        <p:txBody>
          <a:bodyPr>
            <a:normAutofit/>
          </a:bodyPr>
          <a:lstStyle/>
          <a:p>
            <a:pPr marL="0" indent="0">
              <a:buNone/>
            </a:pPr>
            <a:r>
              <a:rPr lang="el-GR" sz="2400" dirty="0"/>
              <a:t>Μόλις ωριμάσει, το ουίσκι εμφιαλώνεται </a:t>
            </a:r>
            <a:r>
              <a:rPr lang="en-US" sz="2400" dirty="0"/>
              <a:t>.</a:t>
            </a:r>
          </a:p>
          <a:p>
            <a:pPr marL="0" indent="0">
              <a:buNone/>
            </a:pPr>
            <a:r>
              <a:rPr lang="el-GR" sz="2400" dirty="0"/>
              <a:t>Το ουίσκι μπορεί να φιλτραριστεί με απλή ψύξη ή με άλλο τρόπο, ώστε να μην θολώνει όταν προστίθεται κρύο νερό ή πάγος.</a:t>
            </a:r>
          </a:p>
          <a:p>
            <a:endParaRPr lang="el-GR" dirty="0"/>
          </a:p>
        </p:txBody>
      </p:sp>
      <p:sp>
        <p:nvSpPr>
          <p:cNvPr id="4" name="Θέση αριθμού διαφάνειας 3">
            <a:extLst>
              <a:ext uri="{FF2B5EF4-FFF2-40B4-BE49-F238E27FC236}">
                <a16:creationId xmlns:a16="http://schemas.microsoft.com/office/drawing/2014/main" id="{68C40347-D719-11FE-90B0-880DF9F2E910}"/>
              </a:ext>
            </a:extLst>
          </p:cNvPr>
          <p:cNvSpPr>
            <a:spLocks noGrp="1"/>
          </p:cNvSpPr>
          <p:nvPr>
            <p:ph type="sldNum" sz="quarter" idx="12"/>
          </p:nvPr>
        </p:nvSpPr>
        <p:spPr/>
        <p:txBody>
          <a:bodyPr/>
          <a:lstStyle/>
          <a:p>
            <a:fld id="{556D23E8-E80B-430B-8D85-EA7ABB4E7969}" type="slidenum">
              <a:rPr lang="el-GR" smtClean="0"/>
              <a:t>17</a:t>
            </a:fld>
            <a:endParaRPr lang="el-GR"/>
          </a:p>
        </p:txBody>
      </p:sp>
    </p:spTree>
    <p:extLst>
      <p:ext uri="{BB962C8B-B14F-4D97-AF65-F5344CB8AC3E}">
        <p14:creationId xmlns:p14="http://schemas.microsoft.com/office/powerpoint/2010/main" val="32844842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a:extLst>
              <a:ext uri="{FF2B5EF4-FFF2-40B4-BE49-F238E27FC236}">
                <a16:creationId xmlns:a16="http://schemas.microsoft.com/office/drawing/2014/main" id="{FB32CDF7-97B0-2F7E-C629-684CA3E3E3CB}"/>
              </a:ext>
            </a:extLst>
          </p:cNvPr>
          <p:cNvSpPr>
            <a:spLocks noGrp="1"/>
          </p:cNvSpPr>
          <p:nvPr>
            <p:ph type="title"/>
          </p:nvPr>
        </p:nvSpPr>
        <p:spPr>
          <a:xfrm>
            <a:off x="492370" y="516835"/>
            <a:ext cx="3084844" cy="5772840"/>
          </a:xfrm>
        </p:spPr>
        <p:txBody>
          <a:bodyPr anchor="ctr">
            <a:normAutofit/>
          </a:bodyPr>
          <a:lstStyle/>
          <a:p>
            <a:r>
              <a:rPr lang="el-GR" sz="3600">
                <a:solidFill>
                  <a:srgbClr val="FFFFFF"/>
                </a:solidFill>
              </a:rPr>
              <a:t>Διαφορες</a:t>
            </a:r>
          </a:p>
        </p:txBody>
      </p:sp>
      <p:sp>
        <p:nvSpPr>
          <p:cNvPr id="23" name="Rectangle 22">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Θέση περιεχομένου 2">
            <a:extLst>
              <a:ext uri="{FF2B5EF4-FFF2-40B4-BE49-F238E27FC236}">
                <a16:creationId xmlns:a16="http://schemas.microsoft.com/office/drawing/2014/main" id="{A919BC4A-0D25-B990-A4CB-7BA430836B0B}"/>
              </a:ext>
            </a:extLst>
          </p:cNvPr>
          <p:cNvGraphicFramePr>
            <a:graphicFrameLocks noGrp="1"/>
          </p:cNvGraphicFramePr>
          <p:nvPr>
            <p:ph idx="1"/>
            <p:extLst>
              <p:ext uri="{D42A27DB-BD31-4B8C-83A1-F6EECF244321}">
                <p14:modId xmlns:p14="http://schemas.microsoft.com/office/powerpoint/2010/main" val="2767923408"/>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Θέση αριθμού διαφάνειας 2">
            <a:extLst>
              <a:ext uri="{FF2B5EF4-FFF2-40B4-BE49-F238E27FC236}">
                <a16:creationId xmlns:a16="http://schemas.microsoft.com/office/drawing/2014/main" id="{C1AEE702-ABB8-B70C-9920-ABC65AB65E2F}"/>
              </a:ext>
            </a:extLst>
          </p:cNvPr>
          <p:cNvSpPr>
            <a:spLocks noGrp="1"/>
          </p:cNvSpPr>
          <p:nvPr>
            <p:ph type="sldNum" sz="quarter" idx="12"/>
          </p:nvPr>
        </p:nvSpPr>
        <p:spPr/>
        <p:txBody>
          <a:bodyPr/>
          <a:lstStyle/>
          <a:p>
            <a:fld id="{556D23E8-E80B-430B-8D85-EA7ABB4E7969}" type="slidenum">
              <a:rPr lang="el-GR" smtClean="0"/>
              <a:t>18</a:t>
            </a:fld>
            <a:endParaRPr lang="el-GR"/>
          </a:p>
        </p:txBody>
      </p:sp>
    </p:spTree>
    <p:extLst>
      <p:ext uri="{BB962C8B-B14F-4D97-AF65-F5344CB8AC3E}">
        <p14:creationId xmlns:p14="http://schemas.microsoft.com/office/powerpoint/2010/main" val="19485195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1D2AB77-B4EB-D292-F46E-18266474DF64}"/>
              </a:ext>
            </a:extLst>
          </p:cNvPr>
          <p:cNvSpPr>
            <a:spLocks noGrp="1"/>
          </p:cNvSpPr>
          <p:nvPr>
            <p:ph type="title"/>
          </p:nvPr>
        </p:nvSpPr>
        <p:spPr>
          <a:xfrm>
            <a:off x="5297762" y="329184"/>
            <a:ext cx="6251110" cy="1179105"/>
          </a:xfrm>
        </p:spPr>
        <p:txBody>
          <a:bodyPr anchor="b">
            <a:normAutofit/>
          </a:bodyPr>
          <a:lstStyle/>
          <a:p>
            <a:r>
              <a:rPr lang="en-US" sz="5400" b="1" dirty="0"/>
              <a:t>Whisky</a:t>
            </a:r>
            <a:endParaRPr lang="el-GR" sz="5400" dirty="0"/>
          </a:p>
        </p:txBody>
      </p:sp>
      <p:sp>
        <p:nvSpPr>
          <p:cNvPr id="3" name="Θέση περιεχομένου 2">
            <a:extLst>
              <a:ext uri="{FF2B5EF4-FFF2-40B4-BE49-F238E27FC236}">
                <a16:creationId xmlns:a16="http://schemas.microsoft.com/office/drawing/2014/main" id="{085447C9-49B5-CC3D-F820-7B0E415A67D8}"/>
              </a:ext>
            </a:extLst>
          </p:cNvPr>
          <p:cNvSpPr>
            <a:spLocks noGrp="1"/>
          </p:cNvSpPr>
          <p:nvPr>
            <p:ph idx="1"/>
          </p:nvPr>
        </p:nvSpPr>
        <p:spPr>
          <a:xfrm>
            <a:off x="4939645" y="2139885"/>
            <a:ext cx="6956982" cy="4319900"/>
          </a:xfrm>
        </p:spPr>
        <p:txBody>
          <a:bodyPr>
            <a:normAutofit lnSpcReduction="10000"/>
          </a:bodyPr>
          <a:lstStyle/>
          <a:p>
            <a:pPr marL="0" indent="0">
              <a:buNone/>
            </a:pPr>
            <a:r>
              <a:rPr lang="el-GR" sz="2400" dirty="0"/>
              <a:t>Η ποιοτική διαφορά μεταξύ οινικών αποσταγμάτων και του  </a:t>
            </a:r>
            <a:r>
              <a:rPr lang="el-GR" sz="2400" dirty="0" err="1"/>
              <a:t>Whisky</a:t>
            </a:r>
            <a:r>
              <a:rPr lang="el-GR" sz="2400" dirty="0"/>
              <a:t> οφείλεται  στην πρώτη ύλη που για το </a:t>
            </a:r>
            <a:r>
              <a:rPr lang="el-GR" sz="2400" dirty="0" err="1"/>
              <a:t>Whisky</a:t>
            </a:r>
            <a:r>
              <a:rPr lang="el-GR" sz="2400" dirty="0"/>
              <a:t> είναι ο ζύθος ενώ για τα οινικά αποστάγματα είναι ο οίνος.</a:t>
            </a:r>
          </a:p>
          <a:p>
            <a:r>
              <a:rPr lang="el-GR" sz="2400" dirty="0"/>
              <a:t>Έτσι το </a:t>
            </a:r>
            <a:r>
              <a:rPr lang="el-GR" sz="2400" dirty="0" err="1"/>
              <a:t>Whisky</a:t>
            </a:r>
            <a:r>
              <a:rPr lang="el-GR" sz="2400" dirty="0"/>
              <a:t> δεν περιέχει συστατικά από το πρωτογενές άρωμα του οίνου, ούτε τα συστατικά του αρώματος των αρωματικών φυτών  που χρησιμοποιούνται στο ούζο, τσίπουρο και τσικουδιά. </a:t>
            </a:r>
            <a:endParaRPr lang="en-US" sz="2400" dirty="0"/>
          </a:p>
          <a:p>
            <a:r>
              <a:rPr lang="el-GR" sz="2400" dirty="0"/>
              <a:t>Η μεγαλύτερη διείσδυση του </a:t>
            </a:r>
            <a:r>
              <a:rPr lang="el-GR" sz="2400" dirty="0" err="1"/>
              <a:t>Whisky</a:t>
            </a:r>
            <a:r>
              <a:rPr lang="el-GR" sz="2400" dirty="0"/>
              <a:t> στην παγκόσμια αγορά οφείλεται στη γεύση που δίνουν τα προϊόντα θερμικής διάσπασης που περιέχονται στη βύνη, που είναι επιθυμητή σε σημαντικό βαθμό από το καταναλωτικό κοινό</a:t>
            </a:r>
          </a:p>
        </p:txBody>
      </p:sp>
      <p:pic>
        <p:nvPicPr>
          <p:cNvPr id="5" name="Picture 4" descr="Εξοπλισμός μπύρας με μανόμετρο">
            <a:extLst>
              <a:ext uri="{FF2B5EF4-FFF2-40B4-BE49-F238E27FC236}">
                <a16:creationId xmlns:a16="http://schemas.microsoft.com/office/drawing/2014/main" id="{5FFEB62F-A2E1-C669-EAC7-96AF39A58976}"/>
              </a:ext>
            </a:extLst>
          </p:cNvPr>
          <p:cNvPicPr>
            <a:picLocks noChangeAspect="1"/>
          </p:cNvPicPr>
          <p:nvPr/>
        </p:nvPicPr>
        <p:blipFill rotWithShape="1">
          <a:blip r:embed="rId2"/>
          <a:srcRect l="40020" r="14988"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4" name="Θέση αριθμού διαφάνειας 3">
            <a:extLst>
              <a:ext uri="{FF2B5EF4-FFF2-40B4-BE49-F238E27FC236}">
                <a16:creationId xmlns:a16="http://schemas.microsoft.com/office/drawing/2014/main" id="{58440159-E07E-D2E4-2111-97EFAC05EA07}"/>
              </a:ext>
            </a:extLst>
          </p:cNvPr>
          <p:cNvSpPr>
            <a:spLocks noGrp="1"/>
          </p:cNvSpPr>
          <p:nvPr>
            <p:ph type="sldNum" sz="quarter" idx="12"/>
          </p:nvPr>
        </p:nvSpPr>
        <p:spPr/>
        <p:txBody>
          <a:bodyPr/>
          <a:lstStyle/>
          <a:p>
            <a:fld id="{556D23E8-E80B-430B-8D85-EA7ABB4E7969}" type="slidenum">
              <a:rPr lang="el-GR" smtClean="0"/>
              <a:t>19</a:t>
            </a:fld>
            <a:endParaRPr lang="el-GR"/>
          </a:p>
        </p:txBody>
      </p:sp>
    </p:spTree>
    <p:extLst>
      <p:ext uri="{BB962C8B-B14F-4D97-AF65-F5344CB8AC3E}">
        <p14:creationId xmlns:p14="http://schemas.microsoft.com/office/powerpoint/2010/main" val="524432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latin typeface="Calibri" panose="020F0502020204030204" pitchFamily="34" charset="0"/>
            </a:endParaRPr>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a:extLst>
              <a:ext uri="{FF2B5EF4-FFF2-40B4-BE49-F238E27FC236}">
                <a16:creationId xmlns:a16="http://schemas.microsoft.com/office/drawing/2014/main" id="{ED6BF2A9-130F-8E42-3290-A519EF495C59}"/>
              </a:ext>
            </a:extLst>
          </p:cNvPr>
          <p:cNvSpPr>
            <a:spLocks noGrp="1"/>
          </p:cNvSpPr>
          <p:nvPr>
            <p:ph type="title"/>
          </p:nvPr>
        </p:nvSpPr>
        <p:spPr>
          <a:xfrm>
            <a:off x="492370" y="605896"/>
            <a:ext cx="3084844" cy="5646208"/>
          </a:xfrm>
        </p:spPr>
        <p:txBody>
          <a:bodyPr anchor="ctr">
            <a:normAutofit/>
          </a:bodyPr>
          <a:lstStyle/>
          <a:p>
            <a:r>
              <a:rPr lang="el-GR" sz="2800" b="1" spc="-10" dirty="0">
                <a:solidFill>
                  <a:srgbClr val="FFFFFF"/>
                </a:solidFill>
                <a:cs typeface="Calibri" panose="020F0502020204030204" pitchFamily="34" charset="0"/>
              </a:rPr>
              <a:t>Αποστάγματα</a:t>
            </a:r>
            <a:endParaRPr lang="el-GR" sz="2800" dirty="0">
              <a:solidFill>
                <a:srgbClr val="FFFFFF"/>
              </a:solidFill>
            </a:endParaRP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Θέση περιεχομένου 2">
            <a:extLst>
              <a:ext uri="{FF2B5EF4-FFF2-40B4-BE49-F238E27FC236}">
                <a16:creationId xmlns:a16="http://schemas.microsoft.com/office/drawing/2014/main" id="{415F64EE-1A86-C2C0-C55D-B2E1369D279C}"/>
              </a:ext>
            </a:extLst>
          </p:cNvPr>
          <p:cNvSpPr>
            <a:spLocks noGrp="1"/>
          </p:cNvSpPr>
          <p:nvPr>
            <p:ph idx="1"/>
          </p:nvPr>
        </p:nvSpPr>
        <p:spPr>
          <a:xfrm>
            <a:off x="4742016" y="605895"/>
            <a:ext cx="6957614" cy="5853889"/>
          </a:xfrm>
        </p:spPr>
        <p:txBody>
          <a:bodyPr anchor="ctr">
            <a:normAutofit fontScale="92500" lnSpcReduction="10000"/>
          </a:bodyPr>
          <a:lstStyle/>
          <a:p>
            <a:pPr marL="12700" marR="5080">
              <a:spcBef>
                <a:spcPts val="95"/>
              </a:spcBef>
            </a:pPr>
            <a:r>
              <a:rPr lang="el-GR" sz="2400" spc="-10" dirty="0">
                <a:cs typeface="Calibri" panose="020F0502020204030204" pitchFamily="34" charset="0"/>
              </a:rPr>
              <a:t>Αποστάγματα </a:t>
            </a:r>
            <a:r>
              <a:rPr lang="el-GR" sz="2400" dirty="0">
                <a:cs typeface="Calibri" panose="020F0502020204030204" pitchFamily="34" charset="0"/>
              </a:rPr>
              <a:t>είναι </a:t>
            </a:r>
            <a:r>
              <a:rPr lang="el-GR" sz="2400" spc="-5" dirty="0">
                <a:cs typeface="Calibri" panose="020F0502020204030204" pitchFamily="34" charset="0"/>
              </a:rPr>
              <a:t>ποτά που </a:t>
            </a:r>
            <a:r>
              <a:rPr lang="el-GR" sz="2400" dirty="0">
                <a:cs typeface="Calibri" panose="020F0502020204030204" pitchFamily="34" charset="0"/>
              </a:rPr>
              <a:t>παράγονται με </a:t>
            </a:r>
            <a:r>
              <a:rPr lang="el-GR" sz="2400" spc="-5" dirty="0">
                <a:cs typeface="Calibri" panose="020F0502020204030204" pitchFamily="34" charset="0"/>
              </a:rPr>
              <a:t>απόσταξη </a:t>
            </a:r>
            <a:r>
              <a:rPr lang="el-GR" sz="2400" spc="-795" dirty="0">
                <a:cs typeface="Calibri" panose="020F0502020204030204" pitchFamily="34" charset="0"/>
              </a:rPr>
              <a:t> </a:t>
            </a:r>
            <a:r>
              <a:rPr lang="el-GR" sz="2400" dirty="0">
                <a:cs typeface="Calibri" panose="020F0502020204030204" pitchFamily="34" charset="0"/>
              </a:rPr>
              <a:t>ζυμωμένων</a:t>
            </a:r>
            <a:r>
              <a:rPr lang="el-GR" sz="2400" spc="-20" dirty="0">
                <a:cs typeface="Calibri" panose="020F0502020204030204" pitchFamily="34" charset="0"/>
              </a:rPr>
              <a:t> </a:t>
            </a:r>
            <a:r>
              <a:rPr lang="el-GR" sz="2400" spc="-5" dirty="0">
                <a:cs typeface="Calibri" panose="020F0502020204030204" pitchFamily="34" charset="0"/>
              </a:rPr>
              <a:t>υγρών.</a:t>
            </a:r>
            <a:endParaRPr lang="el-GR" sz="2400" dirty="0">
              <a:cs typeface="Calibri" panose="020F0502020204030204" pitchFamily="34" charset="0"/>
            </a:endParaRPr>
          </a:p>
          <a:p>
            <a:pPr marL="367665" marR="1133475" indent="-355600">
              <a:spcBef>
                <a:spcPts val="1200"/>
              </a:spcBef>
              <a:buClr>
                <a:srgbClr val="6DA92C"/>
              </a:buClr>
              <a:buFont typeface="Wingdings"/>
              <a:buChar char=""/>
              <a:tabLst>
                <a:tab pos="367665" algn="l"/>
                <a:tab pos="368300" algn="l"/>
              </a:tabLst>
            </a:pPr>
            <a:r>
              <a:rPr lang="el-GR" sz="2400" spc="-5" dirty="0">
                <a:cs typeface="Calibri" panose="020F0502020204030204" pitchFamily="34" charset="0"/>
              </a:rPr>
              <a:t>Η</a:t>
            </a:r>
            <a:r>
              <a:rPr lang="el-GR" sz="2400" dirty="0">
                <a:cs typeface="Calibri" panose="020F0502020204030204" pitchFamily="34" charset="0"/>
              </a:rPr>
              <a:t> </a:t>
            </a:r>
            <a:r>
              <a:rPr lang="el-GR" sz="2400" spc="-10" dirty="0">
                <a:cs typeface="Calibri" panose="020F0502020204030204" pitchFamily="34" charset="0"/>
              </a:rPr>
              <a:t>απόσταξη</a:t>
            </a:r>
            <a:r>
              <a:rPr lang="el-GR" sz="2400" spc="35" dirty="0">
                <a:cs typeface="Calibri" panose="020F0502020204030204" pitchFamily="34" charset="0"/>
              </a:rPr>
              <a:t> </a:t>
            </a:r>
            <a:r>
              <a:rPr lang="el-GR" sz="2400" spc="-10" dirty="0">
                <a:uFill>
                  <a:solidFill>
                    <a:srgbClr val="212168"/>
                  </a:solidFill>
                </a:uFill>
                <a:cs typeface="Calibri" panose="020F0502020204030204" pitchFamily="34" charset="0"/>
              </a:rPr>
              <a:t>μεταφέρει</a:t>
            </a:r>
            <a:r>
              <a:rPr lang="el-GR" sz="2400" spc="15" dirty="0">
                <a:uFill>
                  <a:solidFill>
                    <a:srgbClr val="212168"/>
                  </a:solidFill>
                </a:uFill>
                <a:cs typeface="Calibri" panose="020F0502020204030204" pitchFamily="34" charset="0"/>
              </a:rPr>
              <a:t> </a:t>
            </a:r>
            <a:r>
              <a:rPr lang="el-GR" sz="2400" spc="-5" dirty="0">
                <a:uFill>
                  <a:solidFill>
                    <a:srgbClr val="212168"/>
                  </a:solidFill>
                </a:uFill>
                <a:cs typeface="Calibri" panose="020F0502020204030204" pitchFamily="34" charset="0"/>
              </a:rPr>
              <a:t>τα περισσότερα</a:t>
            </a:r>
            <a:r>
              <a:rPr lang="el-GR" sz="2400" spc="25" dirty="0">
                <a:uFill>
                  <a:solidFill>
                    <a:srgbClr val="212168"/>
                  </a:solidFill>
                </a:uFill>
                <a:cs typeface="Calibri" panose="020F0502020204030204" pitchFamily="34" charset="0"/>
              </a:rPr>
              <a:t> </a:t>
            </a:r>
            <a:r>
              <a:rPr lang="el-GR" sz="2400" spc="-5" dirty="0">
                <a:uFill>
                  <a:solidFill>
                    <a:srgbClr val="212168"/>
                  </a:solidFill>
                </a:uFill>
                <a:cs typeface="Calibri" panose="020F0502020204030204" pitchFamily="34" charset="0"/>
              </a:rPr>
              <a:t>πτητικά </a:t>
            </a:r>
            <a:r>
              <a:rPr lang="el-GR" sz="2400" spc="-740" dirty="0">
                <a:cs typeface="Calibri" panose="020F0502020204030204" pitchFamily="34" charset="0"/>
              </a:rPr>
              <a:t> </a:t>
            </a:r>
            <a:r>
              <a:rPr lang="el-GR" sz="2400" spc="-5" dirty="0">
                <a:uFill>
                  <a:solidFill>
                    <a:srgbClr val="212168"/>
                  </a:solidFill>
                </a:uFill>
                <a:cs typeface="Calibri" panose="020F0502020204030204" pitchFamily="34" charset="0"/>
              </a:rPr>
              <a:t>συστατικά</a:t>
            </a:r>
            <a:r>
              <a:rPr lang="el-GR" sz="2400" dirty="0">
                <a:uFill>
                  <a:solidFill>
                    <a:srgbClr val="212168"/>
                  </a:solidFill>
                </a:uFill>
                <a:cs typeface="Calibri" panose="020F0502020204030204" pitchFamily="34" charset="0"/>
              </a:rPr>
              <a:t> </a:t>
            </a:r>
            <a:r>
              <a:rPr lang="el-GR" sz="2400" spc="-5" dirty="0">
                <a:uFill>
                  <a:solidFill>
                    <a:srgbClr val="212168"/>
                  </a:solidFill>
                </a:uFill>
                <a:cs typeface="Calibri" panose="020F0502020204030204" pitchFamily="34" charset="0"/>
              </a:rPr>
              <a:t>στο</a:t>
            </a:r>
            <a:r>
              <a:rPr lang="el-GR" sz="2400" spc="5" dirty="0">
                <a:uFill>
                  <a:solidFill>
                    <a:srgbClr val="212168"/>
                  </a:solidFill>
                </a:uFill>
                <a:cs typeface="Calibri" panose="020F0502020204030204" pitchFamily="34" charset="0"/>
              </a:rPr>
              <a:t> </a:t>
            </a:r>
            <a:r>
              <a:rPr lang="el-GR" sz="2400" spc="-5" dirty="0">
                <a:uFill>
                  <a:solidFill>
                    <a:srgbClr val="212168"/>
                  </a:solidFill>
                </a:uFill>
                <a:cs typeface="Calibri" panose="020F0502020204030204" pitchFamily="34" charset="0"/>
              </a:rPr>
              <a:t>απόσταγμα</a:t>
            </a:r>
            <a:endParaRPr lang="el-GR" sz="2400" dirty="0">
              <a:cs typeface="Calibri" panose="020F0502020204030204" pitchFamily="34" charset="0"/>
            </a:endParaRPr>
          </a:p>
          <a:p>
            <a:pPr marL="367665" indent="-355600">
              <a:spcBef>
                <a:spcPts val="1200"/>
              </a:spcBef>
              <a:buClr>
                <a:srgbClr val="6DA92C"/>
              </a:buClr>
              <a:buFont typeface="Wingdings"/>
              <a:buChar char=""/>
              <a:tabLst>
                <a:tab pos="367665" algn="l"/>
                <a:tab pos="368300" algn="l"/>
              </a:tabLst>
            </a:pPr>
            <a:r>
              <a:rPr lang="el-GR" sz="2400" spc="-5" dirty="0">
                <a:cs typeface="Calibri" panose="020F0502020204030204" pitchFamily="34" charset="0"/>
              </a:rPr>
              <a:t>Ο μεγάλος</a:t>
            </a:r>
            <a:r>
              <a:rPr lang="el-GR" sz="2400" spc="20" dirty="0">
                <a:cs typeface="Calibri" panose="020F0502020204030204" pitchFamily="34" charset="0"/>
              </a:rPr>
              <a:t> </a:t>
            </a:r>
            <a:r>
              <a:rPr lang="el-GR" sz="2400" spc="-5" dirty="0">
                <a:cs typeface="Calibri" panose="020F0502020204030204" pitchFamily="34" charset="0"/>
              </a:rPr>
              <a:t>αλκοολικός</a:t>
            </a:r>
            <a:r>
              <a:rPr lang="el-GR" sz="2400" spc="10" dirty="0">
                <a:cs typeface="Calibri" panose="020F0502020204030204" pitchFamily="34" charset="0"/>
              </a:rPr>
              <a:t> </a:t>
            </a:r>
            <a:r>
              <a:rPr lang="el-GR" sz="2400" spc="-10" dirty="0">
                <a:cs typeface="Calibri" panose="020F0502020204030204" pitchFamily="34" charset="0"/>
              </a:rPr>
              <a:t>βαθμός</a:t>
            </a:r>
            <a:r>
              <a:rPr lang="el-GR" sz="2400" spc="40" dirty="0">
                <a:cs typeface="Calibri" panose="020F0502020204030204" pitchFamily="34" charset="0"/>
              </a:rPr>
              <a:t> </a:t>
            </a:r>
            <a:r>
              <a:rPr lang="el-GR" sz="2400" spc="-5" dirty="0">
                <a:uFill>
                  <a:solidFill>
                    <a:srgbClr val="212168"/>
                  </a:solidFill>
                </a:uFill>
                <a:cs typeface="Calibri" panose="020F0502020204030204" pitchFamily="34" charset="0"/>
              </a:rPr>
              <a:t>δεν επιτρέπει</a:t>
            </a:r>
            <a:r>
              <a:rPr lang="el-GR" sz="2400" spc="-25" dirty="0">
                <a:uFill>
                  <a:solidFill>
                    <a:srgbClr val="212168"/>
                  </a:solidFill>
                </a:uFill>
                <a:cs typeface="Calibri" panose="020F0502020204030204" pitchFamily="34" charset="0"/>
              </a:rPr>
              <a:t> </a:t>
            </a:r>
            <a:r>
              <a:rPr lang="el-GR" sz="2400" spc="-5" dirty="0">
                <a:uFill>
                  <a:solidFill>
                    <a:srgbClr val="212168"/>
                  </a:solidFill>
                </a:uFill>
                <a:cs typeface="Calibri" panose="020F0502020204030204" pitchFamily="34" charset="0"/>
              </a:rPr>
              <a:t>αλλοίωση</a:t>
            </a:r>
            <a:r>
              <a:rPr lang="el-GR" sz="2400" spc="10" dirty="0">
                <a:uFill>
                  <a:solidFill>
                    <a:srgbClr val="212168"/>
                  </a:solidFill>
                </a:uFill>
                <a:cs typeface="Calibri" panose="020F0502020204030204" pitchFamily="34" charset="0"/>
              </a:rPr>
              <a:t> </a:t>
            </a:r>
            <a:r>
              <a:rPr lang="el-GR" sz="2400" spc="-10" dirty="0">
                <a:uFill>
                  <a:solidFill>
                    <a:srgbClr val="212168"/>
                  </a:solidFill>
                </a:uFill>
                <a:cs typeface="Calibri" panose="020F0502020204030204" pitchFamily="34" charset="0"/>
              </a:rPr>
              <a:t>από</a:t>
            </a:r>
            <a:endParaRPr lang="el-GR" sz="2400" dirty="0">
              <a:cs typeface="Calibri" panose="020F0502020204030204" pitchFamily="34" charset="0"/>
            </a:endParaRPr>
          </a:p>
          <a:p>
            <a:pPr marL="367665"/>
            <a:r>
              <a:rPr lang="el-GR" sz="2400" spc="-5" dirty="0">
                <a:uFill>
                  <a:solidFill>
                    <a:srgbClr val="212168"/>
                  </a:solidFill>
                </a:uFill>
                <a:cs typeface="Calibri" panose="020F0502020204030204" pitchFamily="34" charset="0"/>
              </a:rPr>
              <a:t>μικροοργανισμούς</a:t>
            </a:r>
            <a:r>
              <a:rPr lang="el-GR" sz="2400" spc="-5" dirty="0">
                <a:cs typeface="Calibri" panose="020F0502020204030204" pitchFamily="34" charset="0"/>
              </a:rPr>
              <a:t>.</a:t>
            </a:r>
            <a:endParaRPr lang="el-GR" sz="2400" dirty="0">
              <a:cs typeface="Calibri" panose="020F0502020204030204" pitchFamily="34" charset="0"/>
            </a:endParaRPr>
          </a:p>
          <a:p>
            <a:pPr marL="367665" marR="1452245" indent="-355600">
              <a:spcBef>
                <a:spcPts val="1205"/>
              </a:spcBef>
              <a:buClr>
                <a:srgbClr val="6DA92C"/>
              </a:buClr>
              <a:buFont typeface="Wingdings"/>
              <a:buChar char=""/>
              <a:tabLst>
                <a:tab pos="367665" algn="l"/>
                <a:tab pos="368300" algn="l"/>
              </a:tabLst>
            </a:pPr>
            <a:r>
              <a:rPr lang="el-GR" sz="2400" spc="-5" dirty="0">
                <a:cs typeface="Calibri" panose="020F0502020204030204" pitchFamily="34" charset="0"/>
              </a:rPr>
              <a:t>Διακρίνονται </a:t>
            </a:r>
            <a:r>
              <a:rPr lang="el-GR" sz="2400" spc="-5" dirty="0">
                <a:uFill>
                  <a:solidFill>
                    <a:srgbClr val="212168"/>
                  </a:solidFill>
                </a:uFill>
                <a:cs typeface="Calibri" panose="020F0502020204030204" pitchFamily="34" charset="0"/>
              </a:rPr>
              <a:t>δυο</a:t>
            </a:r>
            <a:r>
              <a:rPr lang="el-GR" sz="2400" spc="5" dirty="0">
                <a:uFill>
                  <a:solidFill>
                    <a:srgbClr val="212168"/>
                  </a:solidFill>
                </a:uFill>
                <a:cs typeface="Calibri" panose="020F0502020204030204" pitchFamily="34" charset="0"/>
              </a:rPr>
              <a:t> </a:t>
            </a:r>
            <a:r>
              <a:rPr lang="el-GR" sz="2400" spc="-5" dirty="0">
                <a:uFill>
                  <a:solidFill>
                    <a:srgbClr val="212168"/>
                  </a:solidFill>
                </a:uFill>
                <a:cs typeface="Calibri" panose="020F0502020204030204" pitchFamily="34" charset="0"/>
              </a:rPr>
              <a:t>είδη ποτών</a:t>
            </a:r>
            <a:r>
              <a:rPr lang="el-GR" sz="2400" dirty="0">
                <a:uFill>
                  <a:solidFill>
                    <a:srgbClr val="212168"/>
                  </a:solidFill>
                </a:uFill>
                <a:cs typeface="Calibri" panose="020F0502020204030204" pitchFamily="34" charset="0"/>
              </a:rPr>
              <a:t> </a:t>
            </a:r>
            <a:r>
              <a:rPr lang="el-GR" sz="2400" spc="-10" dirty="0">
                <a:cs typeface="Calibri" panose="020F0502020204030204" pitchFamily="34" charset="0"/>
              </a:rPr>
              <a:t>με βάση</a:t>
            </a:r>
            <a:r>
              <a:rPr lang="el-GR" sz="2400" spc="-5" dirty="0">
                <a:cs typeface="Calibri" panose="020F0502020204030204" pitchFamily="34" charset="0"/>
              </a:rPr>
              <a:t> το</a:t>
            </a:r>
            <a:r>
              <a:rPr lang="el-GR" sz="2400" spc="5" dirty="0">
                <a:cs typeface="Calibri" panose="020F0502020204030204" pitchFamily="34" charset="0"/>
              </a:rPr>
              <a:t> </a:t>
            </a:r>
            <a:r>
              <a:rPr lang="el-GR" sz="2400" spc="-5" dirty="0">
                <a:cs typeface="Calibri" panose="020F0502020204030204" pitchFamily="34" charset="0"/>
              </a:rPr>
              <a:t>είδος </a:t>
            </a:r>
            <a:r>
              <a:rPr lang="el-GR" sz="2400" spc="-735" dirty="0">
                <a:cs typeface="Calibri" panose="020F0502020204030204" pitchFamily="34" charset="0"/>
              </a:rPr>
              <a:t> </a:t>
            </a:r>
            <a:r>
              <a:rPr lang="el-GR" sz="2400" spc="-5" dirty="0">
                <a:cs typeface="Calibri" panose="020F0502020204030204" pitchFamily="34" charset="0"/>
              </a:rPr>
              <a:t>διεργασίας απόσταξης:</a:t>
            </a:r>
            <a:endParaRPr lang="el-GR" sz="2400" dirty="0">
              <a:cs typeface="Calibri" panose="020F0502020204030204" pitchFamily="34" charset="0"/>
            </a:endParaRPr>
          </a:p>
          <a:p>
            <a:pPr marL="817244" marR="403860" indent="-449580">
              <a:spcBef>
                <a:spcPts val="1205"/>
              </a:spcBef>
            </a:pPr>
            <a:r>
              <a:rPr lang="el-GR" sz="2400" spc="-5" dirty="0">
                <a:cs typeface="Calibri" panose="020F0502020204030204" pitchFamily="34" charset="0"/>
              </a:rPr>
              <a:t>(α) αυτά </a:t>
            </a:r>
            <a:r>
              <a:rPr lang="el-GR" sz="2400" dirty="0">
                <a:cs typeface="Calibri" panose="020F0502020204030204" pitchFamily="34" charset="0"/>
              </a:rPr>
              <a:t>που </a:t>
            </a:r>
            <a:r>
              <a:rPr lang="el-GR" sz="2400" spc="-5" dirty="0">
                <a:cs typeface="Calibri" panose="020F0502020204030204" pitchFamily="34" charset="0"/>
              </a:rPr>
              <a:t>παράγονται με καθαρισμό (πολλαπλές </a:t>
            </a:r>
            <a:r>
              <a:rPr lang="el-GR" sz="2400" dirty="0">
                <a:cs typeface="Calibri" panose="020F0502020204030204" pitchFamily="34" charset="0"/>
              </a:rPr>
              <a:t> </a:t>
            </a:r>
            <a:r>
              <a:rPr lang="el-GR" sz="2400" spc="-5" dirty="0">
                <a:cs typeface="Calibri" panose="020F0502020204030204" pitchFamily="34" charset="0"/>
              </a:rPr>
              <a:t>αποστάξεις), </a:t>
            </a:r>
            <a:r>
              <a:rPr lang="el-GR" sz="2400" dirty="0">
                <a:cs typeface="Calibri" panose="020F0502020204030204" pitchFamily="34" charset="0"/>
              </a:rPr>
              <a:t>και </a:t>
            </a:r>
            <a:r>
              <a:rPr lang="el-GR" sz="2400" spc="-5" dirty="0">
                <a:cs typeface="Calibri" panose="020F0502020204030204" pitchFamily="34" charset="0"/>
              </a:rPr>
              <a:t>ενδεχομένως </a:t>
            </a:r>
            <a:r>
              <a:rPr lang="el-GR" sz="2400" spc="-10" dirty="0">
                <a:cs typeface="Calibri" panose="020F0502020204030204" pitchFamily="34" charset="0"/>
              </a:rPr>
              <a:t>φιλτράρισμα, </a:t>
            </a:r>
            <a:r>
              <a:rPr lang="el-GR" sz="2400" dirty="0">
                <a:cs typeface="Calibri" panose="020F0502020204030204" pitchFamily="34" charset="0"/>
              </a:rPr>
              <a:t>και </a:t>
            </a:r>
            <a:r>
              <a:rPr lang="el-GR" sz="2400" spc="-5" dirty="0">
                <a:cs typeface="Calibri" panose="020F0502020204030204" pitchFamily="34" charset="0"/>
              </a:rPr>
              <a:t>χάνουν </a:t>
            </a:r>
            <a:r>
              <a:rPr lang="el-GR" sz="2400" spc="-725" dirty="0">
                <a:cs typeface="Calibri" panose="020F0502020204030204" pitchFamily="34" charset="0"/>
              </a:rPr>
              <a:t> </a:t>
            </a:r>
            <a:r>
              <a:rPr lang="el-GR" sz="2400" dirty="0">
                <a:cs typeface="Calibri" panose="020F0502020204030204" pitchFamily="34" charset="0"/>
              </a:rPr>
              <a:t>περισσότερα </a:t>
            </a:r>
            <a:r>
              <a:rPr lang="el-GR" sz="2400" spc="-5" dirty="0">
                <a:cs typeface="Calibri" panose="020F0502020204030204" pitchFamily="34" charset="0"/>
              </a:rPr>
              <a:t>από τα </a:t>
            </a:r>
            <a:r>
              <a:rPr lang="el-GR" sz="2400" dirty="0" err="1">
                <a:cs typeface="Calibri" panose="020F0502020204030204" pitchFamily="34" charset="0"/>
              </a:rPr>
              <a:t>χαρακτηριστικα</a:t>
            </a:r>
            <a:r>
              <a:rPr lang="el-GR" sz="2400" dirty="0">
                <a:cs typeface="Calibri" panose="020F0502020204030204" pitchFamily="34" charset="0"/>
              </a:rPr>
              <a:t> </a:t>
            </a:r>
            <a:r>
              <a:rPr lang="el-GR" sz="2400" spc="-5" dirty="0">
                <a:cs typeface="Calibri" panose="020F0502020204030204" pitchFamily="34" charset="0"/>
              </a:rPr>
              <a:t>της πρώτης ύλης </a:t>
            </a:r>
            <a:r>
              <a:rPr lang="el-GR" sz="2400" dirty="0">
                <a:cs typeface="Calibri" panose="020F0502020204030204" pitchFamily="34" charset="0"/>
              </a:rPr>
              <a:t> </a:t>
            </a:r>
            <a:r>
              <a:rPr lang="el-GR" sz="2400" spc="-10" dirty="0">
                <a:cs typeface="Calibri" panose="020F0502020204030204" pitchFamily="34" charset="0"/>
              </a:rPr>
              <a:t>(</a:t>
            </a:r>
            <a:r>
              <a:rPr lang="el-GR" sz="2400" spc="-10" dirty="0">
                <a:uFill>
                  <a:solidFill>
                    <a:srgbClr val="212168"/>
                  </a:solidFill>
                </a:uFill>
                <a:cs typeface="Calibri" panose="020F0502020204030204" pitchFamily="34" charset="0"/>
              </a:rPr>
              <a:t>βότκα</a:t>
            </a:r>
            <a:r>
              <a:rPr lang="el-GR" sz="2400" spc="20" dirty="0">
                <a:cs typeface="Calibri" panose="020F0502020204030204" pitchFamily="34" charset="0"/>
              </a:rPr>
              <a:t> </a:t>
            </a:r>
            <a:r>
              <a:rPr lang="el-GR" sz="2400" dirty="0">
                <a:cs typeface="Calibri" panose="020F0502020204030204" pitchFamily="34" charset="0"/>
              </a:rPr>
              <a:t>και</a:t>
            </a:r>
            <a:r>
              <a:rPr lang="el-GR" sz="2400" spc="-5" dirty="0">
                <a:cs typeface="Calibri" panose="020F0502020204030204" pitchFamily="34" charset="0"/>
              </a:rPr>
              <a:t> </a:t>
            </a:r>
            <a:r>
              <a:rPr lang="el-GR" sz="2400" spc="-5" dirty="0">
                <a:uFill>
                  <a:solidFill>
                    <a:srgbClr val="212168"/>
                  </a:solidFill>
                </a:uFill>
                <a:cs typeface="Calibri" panose="020F0502020204030204" pitchFamily="34" charset="0"/>
              </a:rPr>
              <a:t>τζιν</a:t>
            </a:r>
            <a:r>
              <a:rPr lang="el-GR" sz="2400" spc="-5" dirty="0">
                <a:cs typeface="Calibri" panose="020F0502020204030204" pitchFamily="34" charset="0"/>
              </a:rPr>
              <a:t>)</a:t>
            </a:r>
            <a:endParaRPr lang="el-GR" sz="2400" dirty="0">
              <a:cs typeface="Calibri" panose="020F0502020204030204" pitchFamily="34" charset="0"/>
            </a:endParaRPr>
          </a:p>
          <a:p>
            <a:pPr marL="817244" marR="299085" indent="-449580">
              <a:spcBef>
                <a:spcPts val="1200"/>
              </a:spcBef>
            </a:pPr>
            <a:r>
              <a:rPr lang="el-GR" sz="2400" spc="-5" dirty="0">
                <a:cs typeface="Calibri" panose="020F0502020204030204" pitchFamily="34" charset="0"/>
              </a:rPr>
              <a:t>(β) αυτά </a:t>
            </a:r>
            <a:r>
              <a:rPr lang="el-GR" sz="2400" dirty="0">
                <a:cs typeface="Calibri" panose="020F0502020204030204" pitchFamily="34" charset="0"/>
              </a:rPr>
              <a:t>που </a:t>
            </a:r>
            <a:r>
              <a:rPr lang="el-GR" sz="2400" spc="-5" dirty="0">
                <a:cs typeface="Calibri" panose="020F0502020204030204" pitchFamily="34" charset="0"/>
              </a:rPr>
              <a:t>παράγονται με ειδικές τεχνικές ζύμωσης </a:t>
            </a:r>
            <a:r>
              <a:rPr lang="el-GR" sz="2400" spc="-705" dirty="0">
                <a:cs typeface="Calibri" panose="020F0502020204030204" pitchFamily="34" charset="0"/>
              </a:rPr>
              <a:t> </a:t>
            </a:r>
            <a:r>
              <a:rPr lang="el-GR" sz="2400" spc="-5" dirty="0">
                <a:cs typeface="Calibri" panose="020F0502020204030204" pitchFamily="34" charset="0"/>
              </a:rPr>
              <a:t>και απόσταξης επιτρέποντας </a:t>
            </a:r>
            <a:r>
              <a:rPr lang="el-GR" sz="2400" dirty="0">
                <a:cs typeface="Calibri" panose="020F0502020204030204" pitchFamily="34" charset="0"/>
              </a:rPr>
              <a:t>διατήρηση </a:t>
            </a:r>
            <a:r>
              <a:rPr lang="el-GR" sz="2400" spc="-5" dirty="0">
                <a:cs typeface="Calibri" panose="020F0502020204030204" pitchFamily="34" charset="0"/>
              </a:rPr>
              <a:t>των </a:t>
            </a:r>
            <a:r>
              <a:rPr lang="el-GR" sz="2400" spc="-10" dirty="0">
                <a:cs typeface="Calibri" panose="020F0502020204030204" pitchFamily="34" charset="0"/>
              </a:rPr>
              <a:t>ιδιαίτερων </a:t>
            </a:r>
            <a:r>
              <a:rPr lang="el-GR" sz="2400" spc="-725" dirty="0">
                <a:cs typeface="Calibri" panose="020F0502020204030204" pitchFamily="34" charset="0"/>
              </a:rPr>
              <a:t> </a:t>
            </a:r>
            <a:r>
              <a:rPr lang="el-GR" sz="2400" spc="-5" dirty="0">
                <a:cs typeface="Calibri" panose="020F0502020204030204" pitchFamily="34" charset="0"/>
              </a:rPr>
              <a:t>χαρακτηριστικών</a:t>
            </a:r>
            <a:r>
              <a:rPr lang="el-GR" sz="2400" spc="-20" dirty="0">
                <a:cs typeface="Calibri" panose="020F0502020204030204" pitchFamily="34" charset="0"/>
              </a:rPr>
              <a:t> </a:t>
            </a:r>
            <a:r>
              <a:rPr lang="el-GR" sz="2400" spc="-5" dirty="0">
                <a:cs typeface="Calibri" panose="020F0502020204030204" pitchFamily="34" charset="0"/>
              </a:rPr>
              <a:t>της</a:t>
            </a:r>
            <a:r>
              <a:rPr lang="el-GR" sz="2400" spc="-15" dirty="0">
                <a:cs typeface="Calibri" panose="020F0502020204030204" pitchFamily="34" charset="0"/>
              </a:rPr>
              <a:t> </a:t>
            </a:r>
            <a:r>
              <a:rPr lang="el-GR" sz="2400" spc="-5" dirty="0">
                <a:cs typeface="Calibri" panose="020F0502020204030204" pitchFamily="34" charset="0"/>
              </a:rPr>
              <a:t>πρώτης</a:t>
            </a:r>
            <a:r>
              <a:rPr lang="el-GR" sz="2400" spc="-15" dirty="0">
                <a:cs typeface="Calibri" panose="020F0502020204030204" pitchFamily="34" charset="0"/>
              </a:rPr>
              <a:t> </a:t>
            </a:r>
            <a:r>
              <a:rPr lang="el-GR" sz="2400" spc="-5" dirty="0">
                <a:cs typeface="Calibri" panose="020F0502020204030204" pitchFamily="34" charset="0"/>
              </a:rPr>
              <a:t>ύλης</a:t>
            </a:r>
            <a:r>
              <a:rPr lang="el-GR" sz="2400" spc="-25" dirty="0">
                <a:cs typeface="Calibri" panose="020F0502020204030204" pitchFamily="34" charset="0"/>
              </a:rPr>
              <a:t> </a:t>
            </a:r>
            <a:r>
              <a:rPr lang="el-GR" sz="2400" dirty="0">
                <a:cs typeface="Calibri" panose="020F0502020204030204" pitchFamily="34" charset="0"/>
              </a:rPr>
              <a:t>(</a:t>
            </a:r>
            <a:r>
              <a:rPr lang="el-GR" sz="2400" dirty="0">
                <a:uFill>
                  <a:solidFill>
                    <a:srgbClr val="212168"/>
                  </a:solidFill>
                </a:uFill>
                <a:cs typeface="Calibri" panose="020F0502020204030204" pitchFamily="34" charset="0"/>
              </a:rPr>
              <a:t>ουίσκι</a:t>
            </a:r>
            <a:r>
              <a:rPr lang="el-GR" sz="2400" dirty="0">
                <a:cs typeface="Calibri" panose="020F0502020204030204" pitchFamily="34" charset="0"/>
              </a:rPr>
              <a:t>,</a:t>
            </a:r>
            <a:r>
              <a:rPr lang="el-GR" sz="2400" spc="-15" dirty="0">
                <a:cs typeface="Calibri" panose="020F0502020204030204" pitchFamily="34" charset="0"/>
              </a:rPr>
              <a:t> </a:t>
            </a:r>
            <a:r>
              <a:rPr lang="el-GR" sz="2400" spc="-5" dirty="0">
                <a:cs typeface="Calibri" panose="020F0502020204030204" pitchFamily="34" charset="0"/>
              </a:rPr>
              <a:t>ρούμι,</a:t>
            </a:r>
            <a:r>
              <a:rPr lang="el-GR" sz="2400" spc="-5" dirty="0">
                <a:uFill>
                  <a:solidFill>
                    <a:srgbClr val="212168"/>
                  </a:solidFill>
                </a:uFill>
                <a:cs typeface="Calibri" panose="020F0502020204030204" pitchFamily="34" charset="0"/>
              </a:rPr>
              <a:t> </a:t>
            </a:r>
            <a:r>
              <a:rPr lang="el-GR" sz="2400" spc="-5" dirty="0" err="1">
                <a:uFill>
                  <a:solidFill>
                    <a:srgbClr val="212168"/>
                  </a:solidFill>
                </a:uFill>
                <a:cs typeface="Calibri" panose="020F0502020204030204" pitchFamily="34" charset="0"/>
              </a:rPr>
              <a:t>μπράντυ</a:t>
            </a:r>
            <a:r>
              <a:rPr lang="el-GR" sz="2400" spc="-5" dirty="0">
                <a:cs typeface="Calibri" panose="020F0502020204030204" pitchFamily="34" charset="0"/>
              </a:rPr>
              <a:t>,</a:t>
            </a:r>
            <a:r>
              <a:rPr lang="el-GR" sz="2400" spc="-50" dirty="0">
                <a:cs typeface="Calibri" panose="020F0502020204030204" pitchFamily="34" charset="0"/>
              </a:rPr>
              <a:t> </a:t>
            </a:r>
            <a:r>
              <a:rPr lang="el-GR" sz="2400" dirty="0">
                <a:cs typeface="Calibri" panose="020F0502020204030204" pitchFamily="34" charset="0"/>
              </a:rPr>
              <a:t>και</a:t>
            </a:r>
            <a:r>
              <a:rPr lang="el-GR" sz="2400" spc="-35" dirty="0">
                <a:cs typeface="Calibri" panose="020F0502020204030204" pitchFamily="34" charset="0"/>
              </a:rPr>
              <a:t> </a:t>
            </a:r>
            <a:r>
              <a:rPr lang="el-GR" sz="2400" spc="-5" dirty="0">
                <a:uFill>
                  <a:solidFill>
                    <a:srgbClr val="212168"/>
                  </a:solidFill>
                </a:uFill>
                <a:cs typeface="Calibri" panose="020F0502020204030204" pitchFamily="34" charset="0"/>
              </a:rPr>
              <a:t>τεκίλα)</a:t>
            </a:r>
            <a:endParaRPr lang="el-GR" sz="2400" dirty="0">
              <a:cs typeface="Calibri" panose="020F0502020204030204" pitchFamily="34" charset="0"/>
            </a:endParaRPr>
          </a:p>
          <a:p>
            <a:endParaRPr lang="el-GR" sz="1700" dirty="0"/>
          </a:p>
        </p:txBody>
      </p:sp>
      <p:sp>
        <p:nvSpPr>
          <p:cNvPr id="4" name="Θέση αριθμού διαφάνειας 3">
            <a:extLst>
              <a:ext uri="{FF2B5EF4-FFF2-40B4-BE49-F238E27FC236}">
                <a16:creationId xmlns:a16="http://schemas.microsoft.com/office/drawing/2014/main" id="{6D71F0C1-8E32-F985-A6C2-5777C9CE9FCF}"/>
              </a:ext>
            </a:extLst>
          </p:cNvPr>
          <p:cNvSpPr>
            <a:spLocks noGrp="1"/>
          </p:cNvSpPr>
          <p:nvPr>
            <p:ph type="sldNum" sz="quarter" idx="12"/>
          </p:nvPr>
        </p:nvSpPr>
        <p:spPr/>
        <p:txBody>
          <a:bodyPr/>
          <a:lstStyle/>
          <a:p>
            <a:fld id="{556D23E8-E80B-430B-8D85-EA7ABB4E7969}" type="slidenum">
              <a:rPr lang="el-GR" smtClean="0"/>
              <a:t>2</a:t>
            </a:fld>
            <a:endParaRPr lang="el-GR"/>
          </a:p>
        </p:txBody>
      </p:sp>
    </p:spTree>
    <p:extLst>
      <p:ext uri="{BB962C8B-B14F-4D97-AF65-F5344CB8AC3E}">
        <p14:creationId xmlns:p14="http://schemas.microsoft.com/office/powerpoint/2010/main" val="30512803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1D2AB77-B4EB-D292-F46E-18266474DF64}"/>
              </a:ext>
            </a:extLst>
          </p:cNvPr>
          <p:cNvSpPr>
            <a:spLocks noGrp="1"/>
          </p:cNvSpPr>
          <p:nvPr>
            <p:ph type="title"/>
          </p:nvPr>
        </p:nvSpPr>
        <p:spPr>
          <a:xfrm>
            <a:off x="5297762" y="329184"/>
            <a:ext cx="6251110" cy="1056556"/>
          </a:xfrm>
        </p:spPr>
        <p:txBody>
          <a:bodyPr anchor="b">
            <a:normAutofit/>
          </a:bodyPr>
          <a:lstStyle/>
          <a:p>
            <a:r>
              <a:rPr lang="en-US" sz="5400" b="1" dirty="0"/>
              <a:t>Whisky</a:t>
            </a:r>
            <a:endParaRPr lang="el-GR" sz="5400" dirty="0"/>
          </a:p>
        </p:txBody>
      </p:sp>
      <p:sp>
        <p:nvSpPr>
          <p:cNvPr id="3" name="Θέση περιεχομένου 2">
            <a:extLst>
              <a:ext uri="{FF2B5EF4-FFF2-40B4-BE49-F238E27FC236}">
                <a16:creationId xmlns:a16="http://schemas.microsoft.com/office/drawing/2014/main" id="{085447C9-49B5-CC3D-F820-7B0E415A67D8}"/>
              </a:ext>
            </a:extLst>
          </p:cNvPr>
          <p:cNvSpPr>
            <a:spLocks noGrp="1"/>
          </p:cNvSpPr>
          <p:nvPr>
            <p:ph idx="1"/>
          </p:nvPr>
        </p:nvSpPr>
        <p:spPr>
          <a:xfrm>
            <a:off x="5005633" y="2055043"/>
            <a:ext cx="7032396" cy="4473773"/>
          </a:xfrm>
        </p:spPr>
        <p:txBody>
          <a:bodyPr>
            <a:normAutofit/>
          </a:bodyPr>
          <a:lstStyle/>
          <a:p>
            <a:r>
              <a:rPr lang="el-GR" dirty="0"/>
              <a:t>Η διατροφική αξία του </a:t>
            </a:r>
            <a:r>
              <a:rPr lang="el-GR" dirty="0" err="1"/>
              <a:t>Whisky</a:t>
            </a:r>
            <a:r>
              <a:rPr lang="el-GR" dirty="0"/>
              <a:t> είναι παρόμοια με εκείνη των οινικών αποσταγμάτων και του  </a:t>
            </a:r>
            <a:r>
              <a:rPr lang="el-GR" dirty="0" err="1"/>
              <a:t>Brandy</a:t>
            </a:r>
            <a:r>
              <a:rPr lang="el-GR" dirty="0"/>
              <a:t>, υποβαθμισμένη σε σχέση με τα οικιακά αποστάγματα και το ούζο που περιέχουν  έστω και μικρή περιεκτικότητα αντιοξειδωτικών από τα αρωματικά φυτά που χρησιμοποιούνται. </a:t>
            </a:r>
          </a:p>
          <a:p>
            <a:r>
              <a:rPr lang="el-GR" dirty="0"/>
              <a:t>Η  μεγάλη διαφορά στη γεύση και στο άρωμα από τα  οινικά αποστάγματα δεν οφείλεται μόνον στα αρωματικά φυτά αλλά κυρίως στην πρώτη ύλη που είναι η βύνη του κριθαριού, που έχει υποστεί μερική απανθράκωση (καβούρντισμα). Αυτό οδηγεί στην απόσταξη μικρού ΜΒ προϊόντων διάσπασης του αμύλου και της </a:t>
            </a:r>
            <a:r>
              <a:rPr lang="el-GR" dirty="0" err="1"/>
              <a:t>γλουτένης</a:t>
            </a:r>
            <a:r>
              <a:rPr lang="el-GR" dirty="0"/>
              <a:t> που είναι πτητικά και αποστάζουν. Αυτά δίνουν μια </a:t>
            </a:r>
            <a:r>
              <a:rPr lang="el-GR" dirty="0" err="1"/>
              <a:t>πικρίζουσα</a:t>
            </a:r>
            <a:r>
              <a:rPr lang="el-GR" dirty="0"/>
              <a:t> γεύση, και ιδιαίτερη οσμή (άρωμα) που για πολλούς καταναλωτές είναι επιθυμητή. </a:t>
            </a:r>
            <a:endParaRPr lang="en-US" dirty="0"/>
          </a:p>
        </p:txBody>
      </p:sp>
      <p:pic>
        <p:nvPicPr>
          <p:cNvPr id="5" name="Picture 4" descr="Εξοπλισμός μπύρας με μανόμετρο">
            <a:extLst>
              <a:ext uri="{FF2B5EF4-FFF2-40B4-BE49-F238E27FC236}">
                <a16:creationId xmlns:a16="http://schemas.microsoft.com/office/drawing/2014/main" id="{A5FDC7BC-9110-1061-40A7-CAD45A688026}"/>
              </a:ext>
            </a:extLst>
          </p:cNvPr>
          <p:cNvPicPr>
            <a:picLocks noChangeAspect="1"/>
          </p:cNvPicPr>
          <p:nvPr/>
        </p:nvPicPr>
        <p:blipFill rotWithShape="1">
          <a:blip r:embed="rId2"/>
          <a:srcRect l="40020" r="14988"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4" name="Θέση αριθμού διαφάνειας 3">
            <a:extLst>
              <a:ext uri="{FF2B5EF4-FFF2-40B4-BE49-F238E27FC236}">
                <a16:creationId xmlns:a16="http://schemas.microsoft.com/office/drawing/2014/main" id="{8080CBB7-F762-B235-C1FB-FE2B87F99907}"/>
              </a:ext>
            </a:extLst>
          </p:cNvPr>
          <p:cNvSpPr>
            <a:spLocks noGrp="1"/>
          </p:cNvSpPr>
          <p:nvPr>
            <p:ph type="sldNum" sz="quarter" idx="12"/>
          </p:nvPr>
        </p:nvSpPr>
        <p:spPr/>
        <p:txBody>
          <a:bodyPr/>
          <a:lstStyle/>
          <a:p>
            <a:fld id="{556D23E8-E80B-430B-8D85-EA7ABB4E7969}" type="slidenum">
              <a:rPr lang="el-GR" smtClean="0"/>
              <a:t>20</a:t>
            </a:fld>
            <a:endParaRPr lang="el-GR"/>
          </a:p>
        </p:txBody>
      </p:sp>
    </p:spTree>
    <p:extLst>
      <p:ext uri="{BB962C8B-B14F-4D97-AF65-F5344CB8AC3E}">
        <p14:creationId xmlns:p14="http://schemas.microsoft.com/office/powerpoint/2010/main" val="8422211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a:extLst>
              <a:ext uri="{FF2B5EF4-FFF2-40B4-BE49-F238E27FC236}">
                <a16:creationId xmlns:a16="http://schemas.microsoft.com/office/drawing/2014/main" id="{01D2AB77-B4EB-D292-F46E-18266474DF64}"/>
              </a:ext>
            </a:extLst>
          </p:cNvPr>
          <p:cNvSpPr>
            <a:spLocks noGrp="1"/>
          </p:cNvSpPr>
          <p:nvPr>
            <p:ph type="title"/>
          </p:nvPr>
        </p:nvSpPr>
        <p:spPr>
          <a:xfrm>
            <a:off x="492370" y="516835"/>
            <a:ext cx="3084844" cy="5772840"/>
          </a:xfrm>
        </p:spPr>
        <p:txBody>
          <a:bodyPr anchor="ctr">
            <a:normAutofit/>
          </a:bodyPr>
          <a:lstStyle/>
          <a:p>
            <a:r>
              <a:rPr lang="en-US" sz="3600" b="1">
                <a:solidFill>
                  <a:srgbClr val="FFFFFF"/>
                </a:solidFill>
              </a:rPr>
              <a:t>Whisky</a:t>
            </a:r>
            <a:endParaRPr lang="el-GR" sz="3600">
              <a:solidFill>
                <a:srgbClr val="FFFFFF"/>
              </a:solidFill>
            </a:endParaRPr>
          </a:p>
        </p:txBody>
      </p:sp>
      <p:sp>
        <p:nvSpPr>
          <p:cNvPr id="13" name="Rectangle 12">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Θέση περιεχομένου 2">
            <a:extLst>
              <a:ext uri="{FF2B5EF4-FFF2-40B4-BE49-F238E27FC236}">
                <a16:creationId xmlns:a16="http://schemas.microsoft.com/office/drawing/2014/main" id="{E0218BF5-9070-815F-DC70-8D994EAF6424}"/>
              </a:ext>
            </a:extLst>
          </p:cNvPr>
          <p:cNvGraphicFramePr>
            <a:graphicFrameLocks noGrp="1"/>
          </p:cNvGraphicFramePr>
          <p:nvPr>
            <p:ph idx="1"/>
            <p:extLst>
              <p:ext uri="{D42A27DB-BD31-4B8C-83A1-F6EECF244321}">
                <p14:modId xmlns:p14="http://schemas.microsoft.com/office/powerpoint/2010/main" val="3779966171"/>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Θέση αριθμού διαφάνειας 2">
            <a:extLst>
              <a:ext uri="{FF2B5EF4-FFF2-40B4-BE49-F238E27FC236}">
                <a16:creationId xmlns:a16="http://schemas.microsoft.com/office/drawing/2014/main" id="{B1EDFFF5-04CD-2E91-5BBC-E4AAC6D36BB9}"/>
              </a:ext>
            </a:extLst>
          </p:cNvPr>
          <p:cNvSpPr>
            <a:spLocks noGrp="1"/>
          </p:cNvSpPr>
          <p:nvPr>
            <p:ph type="sldNum" sz="quarter" idx="12"/>
          </p:nvPr>
        </p:nvSpPr>
        <p:spPr/>
        <p:txBody>
          <a:bodyPr/>
          <a:lstStyle/>
          <a:p>
            <a:fld id="{556D23E8-E80B-430B-8D85-EA7ABB4E7969}" type="slidenum">
              <a:rPr lang="el-GR" smtClean="0"/>
              <a:t>21</a:t>
            </a:fld>
            <a:endParaRPr lang="el-GR"/>
          </a:p>
        </p:txBody>
      </p:sp>
    </p:spTree>
    <p:extLst>
      <p:ext uri="{BB962C8B-B14F-4D97-AF65-F5344CB8AC3E}">
        <p14:creationId xmlns:p14="http://schemas.microsoft.com/office/powerpoint/2010/main" val="1194087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32D3FD4-6F71-43DF-93B9-87279519C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a:extLst>
              <a:ext uri="{FF2B5EF4-FFF2-40B4-BE49-F238E27FC236}">
                <a16:creationId xmlns:a16="http://schemas.microsoft.com/office/drawing/2014/main" id="{3E8410CB-CDE4-0325-0DDF-0716627A3E8C}"/>
              </a:ext>
            </a:extLst>
          </p:cNvPr>
          <p:cNvSpPr>
            <a:spLocks noGrp="1"/>
          </p:cNvSpPr>
          <p:nvPr>
            <p:ph type="title"/>
          </p:nvPr>
        </p:nvSpPr>
        <p:spPr>
          <a:xfrm>
            <a:off x="1097280" y="516835"/>
            <a:ext cx="5977937" cy="1666501"/>
          </a:xfrm>
        </p:spPr>
        <p:txBody>
          <a:bodyPr>
            <a:normAutofit/>
          </a:bodyPr>
          <a:lstStyle/>
          <a:p>
            <a:r>
              <a:rPr lang="el-GR" sz="4000" b="1">
                <a:solidFill>
                  <a:srgbClr val="FFFFFF"/>
                </a:solidFill>
              </a:rPr>
              <a:t>Οικιακά αποστάγματα: Τσίπουρο</a:t>
            </a:r>
            <a:br>
              <a:rPr lang="el-GR" sz="4000" b="1">
                <a:solidFill>
                  <a:srgbClr val="FFFFFF"/>
                </a:solidFill>
              </a:rPr>
            </a:br>
            <a:endParaRPr lang="el-GR" sz="4000">
              <a:solidFill>
                <a:srgbClr val="FFFFFF"/>
              </a:solidFill>
            </a:endParaRPr>
          </a:p>
        </p:txBody>
      </p:sp>
      <p:sp>
        <p:nvSpPr>
          <p:cNvPr id="3" name="Θέση περιεχομένου 2">
            <a:extLst>
              <a:ext uri="{FF2B5EF4-FFF2-40B4-BE49-F238E27FC236}">
                <a16:creationId xmlns:a16="http://schemas.microsoft.com/office/drawing/2014/main" id="{C15D8C9D-D9F0-A0D6-42F0-780FACF677BE}"/>
              </a:ext>
            </a:extLst>
          </p:cNvPr>
          <p:cNvSpPr>
            <a:spLocks noGrp="1"/>
          </p:cNvSpPr>
          <p:nvPr>
            <p:ph idx="1"/>
          </p:nvPr>
        </p:nvSpPr>
        <p:spPr>
          <a:xfrm>
            <a:off x="171450" y="1543050"/>
            <a:ext cx="7440452" cy="5029200"/>
          </a:xfrm>
        </p:spPr>
        <p:txBody>
          <a:bodyPr>
            <a:normAutofit fontScale="92500" lnSpcReduction="10000"/>
          </a:bodyPr>
          <a:lstStyle/>
          <a:p>
            <a:pPr marL="0" indent="0">
              <a:buNone/>
            </a:pPr>
            <a:endParaRPr lang="el-GR" sz="1600" b="1" dirty="0">
              <a:solidFill>
                <a:srgbClr val="FFFFFF"/>
              </a:solidFill>
            </a:endParaRPr>
          </a:p>
          <a:p>
            <a:pPr>
              <a:buFont typeface="Wingdings" panose="05000000000000000000" pitchFamily="2" charset="2"/>
              <a:buChar char="§"/>
            </a:pPr>
            <a:r>
              <a:rPr lang="el-GR" dirty="0">
                <a:solidFill>
                  <a:srgbClr val="FFFFFF"/>
                </a:solidFill>
              </a:rPr>
              <a:t>Είναι απόσταγμα στέμφυλων και οίνου (</a:t>
            </a:r>
            <a:r>
              <a:rPr lang="el-GR" i="1" dirty="0">
                <a:solidFill>
                  <a:srgbClr val="FFFFFF"/>
                </a:solidFill>
              </a:rPr>
              <a:t>Στέμφυλα</a:t>
            </a:r>
            <a:r>
              <a:rPr lang="el-GR" dirty="0">
                <a:solidFill>
                  <a:srgbClr val="FFFFFF"/>
                </a:solidFill>
              </a:rPr>
              <a:t> είναι η πολτοποιημένη μάζα των φλοιών, των σπόρων και των βοστρύχων των σταφυλιών, που προκύπτουν μετά τη σύνθλιψη των σταφυλιών και την απομάκρυνση του μούστου)</a:t>
            </a:r>
          </a:p>
          <a:p>
            <a:pPr>
              <a:buFont typeface="Wingdings" panose="05000000000000000000" pitchFamily="2" charset="2"/>
              <a:buChar char="§"/>
            </a:pPr>
            <a:r>
              <a:rPr lang="el-GR" dirty="0">
                <a:solidFill>
                  <a:srgbClr val="FFFFFF"/>
                </a:solidFill>
              </a:rPr>
              <a:t>Τα στέμφυλα απομακρύνονται  είτε πριν η μετά την αλκοολική ζύμωση του μούστου. Αν απομακρυνθούν πριν, αφήνονται να ζυμώσουν για να παραχθεί το οινόπνευμα.</a:t>
            </a:r>
          </a:p>
          <a:p>
            <a:pPr>
              <a:buFont typeface="Wingdings" panose="05000000000000000000" pitchFamily="2" charset="2"/>
              <a:buChar char="§"/>
            </a:pPr>
            <a:r>
              <a:rPr lang="el-GR" dirty="0">
                <a:solidFill>
                  <a:srgbClr val="FFFFFF"/>
                </a:solidFill>
              </a:rPr>
              <a:t>Παράγεται με απλή ή και διπλή απόσταξη σε χάλκινους </a:t>
            </a:r>
            <a:r>
              <a:rPr lang="el-GR" dirty="0" err="1">
                <a:solidFill>
                  <a:srgbClr val="FFFFFF"/>
                </a:solidFill>
              </a:rPr>
              <a:t>άμβυκες</a:t>
            </a:r>
            <a:r>
              <a:rPr lang="el-GR" dirty="0">
                <a:solidFill>
                  <a:srgbClr val="FFFFFF"/>
                </a:solidFill>
              </a:rPr>
              <a:t>,  και έχει αλκοολικό βαθμό 55-60%. </a:t>
            </a:r>
          </a:p>
          <a:p>
            <a:pPr>
              <a:buFont typeface="Wingdings" panose="05000000000000000000" pitchFamily="2" charset="2"/>
              <a:buChar char="§"/>
            </a:pPr>
            <a:r>
              <a:rPr lang="el-GR" dirty="0">
                <a:solidFill>
                  <a:srgbClr val="FFFFFF"/>
                </a:solidFill>
              </a:rPr>
              <a:t>Τα προϊόντα του τσίπουρου είναι με γλυκάνισο ή χωρίς γλυκάνισο.  </a:t>
            </a:r>
          </a:p>
          <a:p>
            <a:pPr>
              <a:buFont typeface="Wingdings" panose="05000000000000000000" pitchFamily="2" charset="2"/>
              <a:buChar char="§"/>
            </a:pPr>
            <a:r>
              <a:rPr lang="el-GR" dirty="0">
                <a:solidFill>
                  <a:srgbClr val="FFFFFF"/>
                </a:solidFill>
              </a:rPr>
              <a:t>Άλλα αρωματικά ειναι ο μάραθος, κυρίως στη Μακεδονία και στη Θεσσαλία, η μαστίχα Χίου, τα χαρούπια, τα σύκα. Στην Κρήτη συνηθίζονται τα φύλλα καρυδιάς.</a:t>
            </a:r>
          </a:p>
          <a:p>
            <a:pPr>
              <a:buFont typeface="Wingdings" panose="05000000000000000000" pitchFamily="2" charset="2"/>
              <a:buChar char="§"/>
            </a:pPr>
            <a:r>
              <a:rPr lang="el-GR" dirty="0">
                <a:solidFill>
                  <a:srgbClr val="FFFFFF"/>
                </a:solidFill>
              </a:rPr>
              <a:t>Χρησιμοποιούνται διάφορες λευκές και κόκκινες ποικιλίες σταφυλιών για την παραγωγή του</a:t>
            </a:r>
          </a:p>
          <a:p>
            <a:endParaRPr lang="el-GR" sz="1600" dirty="0">
              <a:solidFill>
                <a:srgbClr val="FFFFFF"/>
              </a:solidFill>
            </a:endParaRPr>
          </a:p>
        </p:txBody>
      </p:sp>
      <p:sp>
        <p:nvSpPr>
          <p:cNvPr id="14" name="Rectangle 13">
            <a:extLst>
              <a:ext uri="{FF2B5EF4-FFF2-40B4-BE49-F238E27FC236}">
                <a16:creationId xmlns:a16="http://schemas.microsoft.com/office/drawing/2014/main" id="{36F207B4-66C3-4A76-8D54-C2871CF809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Εικόνα 6" descr="Εικόνα που περιέχει εσωτερικό, φλιτζάνι, μέταλλο&#10;&#10;Περιγραφή που δημιουργήθηκε αυτόματα">
            <a:extLst>
              <a:ext uri="{FF2B5EF4-FFF2-40B4-BE49-F238E27FC236}">
                <a16:creationId xmlns:a16="http://schemas.microsoft.com/office/drawing/2014/main" id="{77FD3832-C12A-9310-A30B-F1FD1C32263C}"/>
              </a:ext>
            </a:extLst>
          </p:cNvPr>
          <p:cNvPicPr>
            <a:picLocks noChangeAspect="1"/>
          </p:cNvPicPr>
          <p:nvPr/>
        </p:nvPicPr>
        <p:blipFill rotWithShape="1">
          <a:blip r:embed="rId2">
            <a:extLst>
              <a:ext uri="{28A0092B-C50C-407E-A947-70E740481C1C}">
                <a14:useLocalDpi xmlns:a14="http://schemas.microsoft.com/office/drawing/2010/main" val="0"/>
              </a:ext>
            </a:extLst>
          </a:blip>
          <a:srcRect l="3173" r="7483"/>
          <a:stretch/>
        </p:blipFill>
        <p:spPr>
          <a:xfrm>
            <a:off x="7611902" y="10"/>
            <a:ext cx="4580097" cy="6857990"/>
          </a:xfrm>
          <a:prstGeom prst="rect">
            <a:avLst/>
          </a:prstGeom>
        </p:spPr>
      </p:pic>
      <p:sp>
        <p:nvSpPr>
          <p:cNvPr id="4" name="Θέση αριθμού διαφάνειας 3">
            <a:extLst>
              <a:ext uri="{FF2B5EF4-FFF2-40B4-BE49-F238E27FC236}">
                <a16:creationId xmlns:a16="http://schemas.microsoft.com/office/drawing/2014/main" id="{D3FD4298-D244-D0F3-CB19-521DFD0B489B}"/>
              </a:ext>
            </a:extLst>
          </p:cNvPr>
          <p:cNvSpPr>
            <a:spLocks noGrp="1"/>
          </p:cNvSpPr>
          <p:nvPr>
            <p:ph type="sldNum" sz="quarter" idx="12"/>
          </p:nvPr>
        </p:nvSpPr>
        <p:spPr/>
        <p:txBody>
          <a:bodyPr/>
          <a:lstStyle/>
          <a:p>
            <a:fld id="{556D23E8-E80B-430B-8D85-EA7ABB4E7969}" type="slidenum">
              <a:rPr lang="el-GR" smtClean="0"/>
              <a:t>22</a:t>
            </a:fld>
            <a:endParaRPr lang="el-GR"/>
          </a:p>
        </p:txBody>
      </p:sp>
    </p:spTree>
    <p:extLst>
      <p:ext uri="{BB962C8B-B14F-4D97-AF65-F5344CB8AC3E}">
        <p14:creationId xmlns:p14="http://schemas.microsoft.com/office/powerpoint/2010/main" val="3553890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5" name="Picture 4" descr="Μια σειρά δειγμάτων για ιατρικές εξετάσεις">
            <a:extLst>
              <a:ext uri="{FF2B5EF4-FFF2-40B4-BE49-F238E27FC236}">
                <a16:creationId xmlns:a16="http://schemas.microsoft.com/office/drawing/2014/main" id="{AAB0E3FB-A0E2-73F1-1E16-A710021C4C54}"/>
              </a:ext>
            </a:extLst>
          </p:cNvPr>
          <p:cNvPicPr>
            <a:picLocks noChangeAspect="1"/>
          </p:cNvPicPr>
          <p:nvPr/>
        </p:nvPicPr>
        <p:blipFill rotWithShape="1">
          <a:blip r:embed="rId2">
            <a:alphaModFix amt="35000"/>
          </a:blip>
          <a:srcRect b="25000"/>
          <a:stretch/>
        </p:blipFill>
        <p:spPr>
          <a:xfrm>
            <a:off x="20" y="10"/>
            <a:ext cx="12191980" cy="6857990"/>
          </a:xfrm>
          <a:prstGeom prst="rect">
            <a:avLst/>
          </a:prstGeom>
        </p:spPr>
      </p:pic>
      <p:cxnSp>
        <p:nvCxnSpPr>
          <p:cNvPr id="9" name="Straight Connector 8">
            <a:extLst>
              <a:ext uri="{FF2B5EF4-FFF2-40B4-BE49-F238E27FC236}">
                <a16:creationId xmlns:a16="http://schemas.microsoft.com/office/drawing/2014/main" id="{45549E29-E797-4A00-B030-3AB01640CF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 name="Τίτλος 1">
            <a:extLst>
              <a:ext uri="{FF2B5EF4-FFF2-40B4-BE49-F238E27FC236}">
                <a16:creationId xmlns:a16="http://schemas.microsoft.com/office/drawing/2014/main" id="{3E8410CB-CDE4-0325-0DDF-0716627A3E8C}"/>
              </a:ext>
            </a:extLst>
          </p:cNvPr>
          <p:cNvSpPr>
            <a:spLocks noGrp="1"/>
          </p:cNvSpPr>
          <p:nvPr>
            <p:ph type="title"/>
          </p:nvPr>
        </p:nvSpPr>
        <p:spPr>
          <a:xfrm>
            <a:off x="1097280" y="286603"/>
            <a:ext cx="10058400" cy="1450757"/>
          </a:xfrm>
        </p:spPr>
        <p:txBody>
          <a:bodyPr>
            <a:normAutofit/>
          </a:bodyPr>
          <a:lstStyle/>
          <a:p>
            <a:r>
              <a:rPr lang="el-GR" b="1">
                <a:solidFill>
                  <a:schemeClr val="tx1"/>
                </a:solidFill>
              </a:rPr>
              <a:t>Οικιακά αποστάγματα: Τσίπουρο</a:t>
            </a:r>
            <a:br>
              <a:rPr lang="el-GR" b="1">
                <a:solidFill>
                  <a:schemeClr val="tx1"/>
                </a:solidFill>
              </a:rPr>
            </a:br>
            <a:endParaRPr lang="el-GR">
              <a:solidFill>
                <a:schemeClr val="tx1"/>
              </a:solidFill>
            </a:endParaRPr>
          </a:p>
        </p:txBody>
      </p:sp>
      <p:sp>
        <p:nvSpPr>
          <p:cNvPr id="3" name="Θέση περιεχομένου 2">
            <a:extLst>
              <a:ext uri="{FF2B5EF4-FFF2-40B4-BE49-F238E27FC236}">
                <a16:creationId xmlns:a16="http://schemas.microsoft.com/office/drawing/2014/main" id="{C15D8C9D-D9F0-A0D6-42F0-780FACF677BE}"/>
              </a:ext>
            </a:extLst>
          </p:cNvPr>
          <p:cNvSpPr>
            <a:spLocks noGrp="1"/>
          </p:cNvSpPr>
          <p:nvPr>
            <p:ph idx="1"/>
          </p:nvPr>
        </p:nvSpPr>
        <p:spPr>
          <a:xfrm>
            <a:off x="1097280" y="1845734"/>
            <a:ext cx="10058400" cy="4023360"/>
          </a:xfrm>
        </p:spPr>
        <p:txBody>
          <a:bodyPr>
            <a:normAutofit/>
          </a:bodyPr>
          <a:lstStyle/>
          <a:p>
            <a:r>
              <a:rPr lang="el-GR">
                <a:solidFill>
                  <a:schemeClr val="tx1"/>
                </a:solidFill>
              </a:rPr>
              <a:t>Το τσίπουρο θεωρείται οικιακό απόσταγμα διότι συνήθως παράγονταν και παράγεται σε σημαντικό βαθμό από μικροπαραγωγούς.</a:t>
            </a:r>
          </a:p>
          <a:p>
            <a:r>
              <a:rPr lang="el-GR">
                <a:solidFill>
                  <a:schemeClr val="tx1"/>
                </a:solidFill>
              </a:rPr>
              <a:t>Ποικιλίες όπως το cardinal δίνουν μειωμένες περιεκτικότητες μεθανόλης</a:t>
            </a:r>
          </a:p>
          <a:p>
            <a:r>
              <a:rPr lang="el-GR">
                <a:solidFill>
                  <a:schemeClr val="tx1"/>
                </a:solidFill>
              </a:rPr>
              <a:t>Το τσίπουρο μπορεί να παραχθεί με μειωμένη περιεκτικότητα σε μεθανόλη με την απομάκρυνση των στεμφύλων αμέσως μετά το σπάσιμο των σταφυλιών για την παραγωγή του γλεύκους.</a:t>
            </a:r>
          </a:p>
          <a:p>
            <a:r>
              <a:rPr lang="el-GR">
                <a:solidFill>
                  <a:schemeClr val="tx1"/>
                </a:solidFill>
              </a:rPr>
              <a:t>Η μείωση της μεθανόλης οφείλεται στην απομάκρυνση του ενζύμου πηκτινομεθυλοεστεράση (ΠΜΕ) που υδρολύει τις πλευρικές μεθυλεστερικές ομάδες των πηκτινών και παράγει μεθανόλη. </a:t>
            </a:r>
          </a:p>
          <a:p>
            <a:r>
              <a:rPr lang="el-GR">
                <a:solidFill>
                  <a:schemeClr val="tx1"/>
                </a:solidFill>
              </a:rPr>
              <a:t>Έτσι η μείωση μπορεί να φθάσει μέχρι και στα 400mg/L </a:t>
            </a:r>
          </a:p>
          <a:p>
            <a:endParaRPr lang="el-GR">
              <a:solidFill>
                <a:schemeClr val="tx1"/>
              </a:solidFill>
            </a:endParaRPr>
          </a:p>
        </p:txBody>
      </p:sp>
      <p:sp>
        <p:nvSpPr>
          <p:cNvPr id="11" name="Rectangle 10">
            <a:extLst>
              <a:ext uri="{FF2B5EF4-FFF2-40B4-BE49-F238E27FC236}">
                <a16:creationId xmlns:a16="http://schemas.microsoft.com/office/drawing/2014/main" id="{C609E9FA-BDDE-45C4-8F5E-974D4208D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7737E529-E43B-4948-B3C4-7F6B806FCC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Θέση αριθμού διαφάνειας 3">
            <a:extLst>
              <a:ext uri="{FF2B5EF4-FFF2-40B4-BE49-F238E27FC236}">
                <a16:creationId xmlns:a16="http://schemas.microsoft.com/office/drawing/2014/main" id="{A16AFFDE-8A96-409E-A8B3-0C2D787CC0A0}"/>
              </a:ext>
            </a:extLst>
          </p:cNvPr>
          <p:cNvSpPr>
            <a:spLocks noGrp="1"/>
          </p:cNvSpPr>
          <p:nvPr>
            <p:ph type="sldNum" sz="quarter" idx="12"/>
          </p:nvPr>
        </p:nvSpPr>
        <p:spPr/>
        <p:txBody>
          <a:bodyPr/>
          <a:lstStyle/>
          <a:p>
            <a:fld id="{556D23E8-E80B-430B-8D85-EA7ABB4E7969}" type="slidenum">
              <a:rPr lang="el-GR" smtClean="0"/>
              <a:t>23</a:t>
            </a:fld>
            <a:endParaRPr lang="el-GR"/>
          </a:p>
        </p:txBody>
      </p:sp>
    </p:spTree>
    <p:extLst>
      <p:ext uri="{BB962C8B-B14F-4D97-AF65-F5344CB8AC3E}">
        <p14:creationId xmlns:p14="http://schemas.microsoft.com/office/powerpoint/2010/main" val="333604511"/>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0000"/>
            <a:shade val="97000"/>
            <a:satMod val="130000"/>
          </a:schemeClr>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3E8410CB-CDE4-0325-0DDF-0716627A3E8C}"/>
              </a:ext>
            </a:extLst>
          </p:cNvPr>
          <p:cNvSpPr>
            <a:spLocks noGrp="1"/>
          </p:cNvSpPr>
          <p:nvPr>
            <p:ph type="title"/>
          </p:nvPr>
        </p:nvSpPr>
        <p:spPr>
          <a:xfrm>
            <a:off x="949047" y="643466"/>
            <a:ext cx="2771273" cy="5225627"/>
          </a:xfrm>
        </p:spPr>
        <p:txBody>
          <a:bodyPr anchor="ctr">
            <a:normAutofit/>
          </a:bodyPr>
          <a:lstStyle/>
          <a:p>
            <a:r>
              <a:rPr lang="el-GR" sz="2800" b="1"/>
              <a:t>Οικιακά αποστάγματα: Τσίπουρο</a:t>
            </a:r>
            <a:br>
              <a:rPr lang="el-GR" sz="2800" b="1"/>
            </a:br>
            <a:endParaRPr lang="el-GR" sz="2800"/>
          </a:p>
        </p:txBody>
      </p:sp>
      <p:cxnSp>
        <p:nvCxnSpPr>
          <p:cNvPr id="19" name="Straight Connector 18">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570271"/>
            <a:ext cx="0" cy="3200400"/>
          </a:xfrm>
          <a:prstGeom prst="line">
            <a:avLst/>
          </a:prstGeom>
          <a:ln w="31750">
            <a:solidFill>
              <a:schemeClr val="accent2"/>
            </a:solidFill>
            <a:miter lim="800000"/>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16:creationId xmlns:a16="http://schemas.microsoft.com/office/drawing/2014/main" id="{C15D8C9D-D9F0-A0D6-42F0-780FACF677BE}"/>
              </a:ext>
            </a:extLst>
          </p:cNvPr>
          <p:cNvSpPr>
            <a:spLocks noGrp="1"/>
          </p:cNvSpPr>
          <p:nvPr>
            <p:ph idx="1"/>
          </p:nvPr>
        </p:nvSpPr>
        <p:spPr>
          <a:xfrm>
            <a:off x="3952875" y="643466"/>
            <a:ext cx="8235950" cy="4871509"/>
          </a:xfrm>
        </p:spPr>
        <p:txBody>
          <a:bodyPr anchor="ctr">
            <a:normAutofit/>
          </a:bodyPr>
          <a:lstStyle/>
          <a:p>
            <a:r>
              <a:rPr lang="el-GR" sz="2400" b="1" dirty="0"/>
              <a:t>Η ποιότητα του τσίπουρου με γλυκάνισο και χωρίς γλυκάνισο είναι σημαντική στη γεύση και στο άρωμα.</a:t>
            </a:r>
          </a:p>
          <a:p>
            <a:r>
              <a:rPr lang="el-GR" sz="2400" b="1" dirty="0"/>
              <a:t>Αν το τσίπουρο περιέχει γλυκάνισο αραιώνεται με νερό πριν την πόση και θολώνει ισχυρά. Το θόλωμα του αυτό οφείλεται στην καθίζηση της </a:t>
            </a:r>
            <a:r>
              <a:rPr lang="el-GR" sz="2400" b="1" dirty="0" err="1"/>
              <a:t>ανηθόλης</a:t>
            </a:r>
            <a:r>
              <a:rPr lang="el-GR" sz="2400" b="1" dirty="0"/>
              <a:t> του γλυκάνισου και η οποία δεν διαλύεται στο νερό ενώ διαλύεται στην αλκοόλη. </a:t>
            </a:r>
          </a:p>
          <a:p>
            <a:r>
              <a:rPr lang="el-GR" sz="2400" b="1" dirty="0"/>
              <a:t>Η διαφορά αποδίδεται στα αρωματικά και στα άλλα συστατικά του γλυκάνισου χωρίς να αλλάζει η χημική σύσταση του τσίπουρου σε ότι αφορά την αλκοόλη, την μεθανόλη , τις ανώτερες αλκοόλες και τα οργανικά οξέα .</a:t>
            </a:r>
          </a:p>
        </p:txBody>
      </p:sp>
      <p:sp>
        <p:nvSpPr>
          <p:cNvPr id="21" name="Rectangle 20">
            <a:extLst>
              <a:ext uri="{FF2B5EF4-FFF2-40B4-BE49-F238E27FC236}">
                <a16:creationId xmlns:a16="http://schemas.microsoft.com/office/drawing/2014/main" id="{4C15B19B-E7BB-4060-B12F-3CDA8EF16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336792"/>
            <a:ext cx="12188825" cy="521208"/>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Θέση αριθμού διαφάνειας 3">
            <a:extLst>
              <a:ext uri="{FF2B5EF4-FFF2-40B4-BE49-F238E27FC236}">
                <a16:creationId xmlns:a16="http://schemas.microsoft.com/office/drawing/2014/main" id="{C451ECB9-B729-7A7B-B938-3F6E8BC648F3}"/>
              </a:ext>
            </a:extLst>
          </p:cNvPr>
          <p:cNvSpPr>
            <a:spLocks noGrp="1"/>
          </p:cNvSpPr>
          <p:nvPr>
            <p:ph type="sldNum" sz="quarter" idx="12"/>
          </p:nvPr>
        </p:nvSpPr>
        <p:spPr/>
        <p:txBody>
          <a:bodyPr/>
          <a:lstStyle/>
          <a:p>
            <a:fld id="{556D23E8-E80B-430B-8D85-EA7ABB4E7969}" type="slidenum">
              <a:rPr lang="el-GR" smtClean="0"/>
              <a:t>24</a:t>
            </a:fld>
            <a:endParaRPr lang="el-GR"/>
          </a:p>
        </p:txBody>
      </p:sp>
    </p:spTree>
    <p:extLst>
      <p:ext uri="{BB962C8B-B14F-4D97-AF65-F5344CB8AC3E}">
        <p14:creationId xmlns:p14="http://schemas.microsoft.com/office/powerpoint/2010/main" val="2988013989"/>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8410CB-CDE4-0325-0DDF-0716627A3E8C}"/>
              </a:ext>
            </a:extLst>
          </p:cNvPr>
          <p:cNvSpPr>
            <a:spLocks noGrp="1"/>
          </p:cNvSpPr>
          <p:nvPr>
            <p:ph type="title"/>
          </p:nvPr>
        </p:nvSpPr>
        <p:spPr>
          <a:xfrm>
            <a:off x="572493" y="238539"/>
            <a:ext cx="11047013" cy="1434415"/>
          </a:xfrm>
        </p:spPr>
        <p:txBody>
          <a:bodyPr anchor="b">
            <a:normAutofit/>
          </a:bodyPr>
          <a:lstStyle/>
          <a:p>
            <a:r>
              <a:rPr lang="el-GR" sz="4600" b="1" dirty="0"/>
              <a:t>Οικιακά αποστάγματα: Τσικουδιά</a:t>
            </a:r>
            <a:br>
              <a:rPr lang="el-GR" sz="4600" b="1" dirty="0"/>
            </a:br>
            <a:endParaRPr lang="el-GR" sz="4600" dirty="0"/>
          </a:p>
        </p:txBody>
      </p:sp>
      <p:sp>
        <p:nvSpPr>
          <p:cNvPr id="3" name="Θέση περιεχομένου 2">
            <a:extLst>
              <a:ext uri="{FF2B5EF4-FFF2-40B4-BE49-F238E27FC236}">
                <a16:creationId xmlns:a16="http://schemas.microsoft.com/office/drawing/2014/main" id="{C15D8C9D-D9F0-A0D6-42F0-780FACF677BE}"/>
              </a:ext>
            </a:extLst>
          </p:cNvPr>
          <p:cNvSpPr>
            <a:spLocks noGrp="1"/>
          </p:cNvSpPr>
          <p:nvPr>
            <p:ph idx="1"/>
          </p:nvPr>
        </p:nvSpPr>
        <p:spPr>
          <a:xfrm>
            <a:off x="4905955" y="2071316"/>
            <a:ext cx="6713552" cy="4114800"/>
          </a:xfrm>
        </p:spPr>
        <p:txBody>
          <a:bodyPr anchor="t">
            <a:normAutofit fontScale="92500" lnSpcReduction="10000"/>
          </a:bodyPr>
          <a:lstStyle/>
          <a:p>
            <a:r>
              <a:rPr lang="el-GR" sz="1900" b="1" dirty="0"/>
              <a:t>Είναι οικιακό απόσταγμα όπως και το Τσίπουρο και παράγεται από την απόσταξη </a:t>
            </a:r>
            <a:r>
              <a:rPr lang="el-GR" sz="1900" b="1" dirty="0" err="1"/>
              <a:t>στεμφύλων</a:t>
            </a:r>
            <a:r>
              <a:rPr lang="el-GR" sz="1900" b="1" dirty="0"/>
              <a:t> και οίνου.</a:t>
            </a:r>
          </a:p>
          <a:p>
            <a:endParaRPr lang="el-GR" sz="1900" b="1" dirty="0"/>
          </a:p>
          <a:p>
            <a:r>
              <a:rPr lang="el-GR" sz="1900" b="1" dirty="0"/>
              <a:t>Είναι ποτό που παράγεται στην Κρήτη με απλή απόσταξη σε χάλκινους </a:t>
            </a:r>
            <a:r>
              <a:rPr lang="el-GR" sz="1900" b="1" dirty="0" err="1"/>
              <a:t>άμβυκες</a:t>
            </a:r>
            <a:r>
              <a:rPr lang="el-GR" sz="1900" b="1" dirty="0"/>
              <a:t>  όγκου 100 L περίπου και η απόσταξη γίνεται με αρωματικό φυτό φασκόμηλο ή και θυμάρι.</a:t>
            </a:r>
          </a:p>
          <a:p>
            <a:endParaRPr lang="el-GR" sz="1900" b="1" dirty="0"/>
          </a:p>
          <a:p>
            <a:r>
              <a:rPr lang="el-GR" sz="1900" b="1" dirty="0"/>
              <a:t>Οι ποικιλίες σταφυλιών που συνήθως χρησιμοποιούνται είναι το </a:t>
            </a:r>
            <a:r>
              <a:rPr lang="el-GR" sz="1900" b="1" dirty="0" err="1"/>
              <a:t>κοτσιφάλι</a:t>
            </a:r>
            <a:r>
              <a:rPr lang="el-GR" sz="1900" b="1" dirty="0"/>
              <a:t> , σουλτανίνα </a:t>
            </a:r>
            <a:r>
              <a:rPr lang="el-GR" sz="1900" b="1" dirty="0" err="1"/>
              <a:t>κρήτης</a:t>
            </a:r>
            <a:r>
              <a:rPr lang="el-GR" sz="1900" b="1" dirty="0"/>
              <a:t>, ο </a:t>
            </a:r>
            <a:r>
              <a:rPr lang="el-GR" sz="1900" b="1" dirty="0" err="1"/>
              <a:t>ταχτάς</a:t>
            </a:r>
            <a:r>
              <a:rPr lang="el-GR" sz="1900" b="1" dirty="0"/>
              <a:t>, το </a:t>
            </a:r>
            <a:r>
              <a:rPr lang="el-GR" sz="1900" b="1" dirty="0" err="1"/>
              <a:t>λιάτικο</a:t>
            </a:r>
            <a:r>
              <a:rPr lang="el-GR" sz="1900" b="1" dirty="0"/>
              <a:t>.</a:t>
            </a:r>
          </a:p>
          <a:p>
            <a:endParaRPr lang="el-GR" sz="1900" b="1" dirty="0"/>
          </a:p>
          <a:p>
            <a:r>
              <a:rPr lang="el-GR" sz="1900" b="1" dirty="0"/>
              <a:t>Η τσικουδιά περιέχει  επίσης υψηλές περιεκτικότητες μεθανόλης και ανωτέρων αλκοολών. </a:t>
            </a:r>
          </a:p>
        </p:txBody>
      </p:sp>
      <p:pic>
        <p:nvPicPr>
          <p:cNvPr id="5" name="Εικόνα 4">
            <a:extLst>
              <a:ext uri="{FF2B5EF4-FFF2-40B4-BE49-F238E27FC236}">
                <a16:creationId xmlns:a16="http://schemas.microsoft.com/office/drawing/2014/main" id="{72361CEE-C3B1-71D8-2D0B-6C0E2B089CAA}"/>
              </a:ext>
            </a:extLst>
          </p:cNvPr>
          <p:cNvPicPr>
            <a:picLocks noChangeAspect="1"/>
          </p:cNvPicPr>
          <p:nvPr/>
        </p:nvPicPr>
        <p:blipFill rotWithShape="1">
          <a:blip r:embed="rId2">
            <a:extLst>
              <a:ext uri="{28A0092B-C50C-407E-A947-70E740481C1C}">
                <a14:useLocalDpi xmlns:a14="http://schemas.microsoft.com/office/drawing/2010/main" val="0"/>
              </a:ext>
            </a:extLst>
          </a:blip>
          <a:srcRect l="16733" r="12574" b="1"/>
          <a:stretch/>
        </p:blipFill>
        <p:spPr>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4" name="Θέση αριθμού διαφάνειας 3">
            <a:extLst>
              <a:ext uri="{FF2B5EF4-FFF2-40B4-BE49-F238E27FC236}">
                <a16:creationId xmlns:a16="http://schemas.microsoft.com/office/drawing/2014/main" id="{15BA3FB5-FD94-D705-BB25-B9F369A9762F}"/>
              </a:ext>
            </a:extLst>
          </p:cNvPr>
          <p:cNvSpPr>
            <a:spLocks noGrp="1"/>
          </p:cNvSpPr>
          <p:nvPr>
            <p:ph type="sldNum" sz="quarter" idx="12"/>
          </p:nvPr>
        </p:nvSpPr>
        <p:spPr/>
        <p:txBody>
          <a:bodyPr/>
          <a:lstStyle/>
          <a:p>
            <a:fld id="{556D23E8-E80B-430B-8D85-EA7ABB4E7969}" type="slidenum">
              <a:rPr lang="el-GR" smtClean="0"/>
              <a:t>25</a:t>
            </a:fld>
            <a:endParaRPr lang="el-GR"/>
          </a:p>
        </p:txBody>
      </p:sp>
    </p:spTree>
    <p:extLst>
      <p:ext uri="{BB962C8B-B14F-4D97-AF65-F5344CB8AC3E}">
        <p14:creationId xmlns:p14="http://schemas.microsoft.com/office/powerpoint/2010/main" val="17725407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32D3FD4-6F71-43DF-93B9-87279519C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a:extLst>
              <a:ext uri="{FF2B5EF4-FFF2-40B4-BE49-F238E27FC236}">
                <a16:creationId xmlns:a16="http://schemas.microsoft.com/office/drawing/2014/main" id="{3E8410CB-CDE4-0325-0DDF-0716627A3E8C}"/>
              </a:ext>
            </a:extLst>
          </p:cNvPr>
          <p:cNvSpPr>
            <a:spLocks noGrp="1"/>
          </p:cNvSpPr>
          <p:nvPr>
            <p:ph type="title"/>
          </p:nvPr>
        </p:nvSpPr>
        <p:spPr>
          <a:xfrm>
            <a:off x="1097280" y="516835"/>
            <a:ext cx="5977937" cy="1666501"/>
          </a:xfrm>
        </p:spPr>
        <p:txBody>
          <a:bodyPr>
            <a:normAutofit/>
          </a:bodyPr>
          <a:lstStyle/>
          <a:p>
            <a:r>
              <a:rPr lang="el-GR" sz="4000" b="1">
                <a:solidFill>
                  <a:srgbClr val="FFFFFF"/>
                </a:solidFill>
              </a:rPr>
              <a:t>Οικιακά αποστάγματα: Τσικουδιά</a:t>
            </a:r>
            <a:br>
              <a:rPr lang="el-GR" sz="4000" b="1">
                <a:solidFill>
                  <a:srgbClr val="FFFFFF"/>
                </a:solidFill>
              </a:rPr>
            </a:br>
            <a:endParaRPr lang="el-GR" sz="4000">
              <a:solidFill>
                <a:srgbClr val="FFFFFF"/>
              </a:solidFill>
            </a:endParaRPr>
          </a:p>
        </p:txBody>
      </p:sp>
      <p:sp>
        <p:nvSpPr>
          <p:cNvPr id="3" name="Θέση περιεχομένου 2">
            <a:extLst>
              <a:ext uri="{FF2B5EF4-FFF2-40B4-BE49-F238E27FC236}">
                <a16:creationId xmlns:a16="http://schemas.microsoft.com/office/drawing/2014/main" id="{C15D8C9D-D9F0-A0D6-42F0-780FACF677BE}"/>
              </a:ext>
            </a:extLst>
          </p:cNvPr>
          <p:cNvSpPr>
            <a:spLocks noGrp="1"/>
          </p:cNvSpPr>
          <p:nvPr>
            <p:ph idx="1"/>
          </p:nvPr>
        </p:nvSpPr>
        <p:spPr>
          <a:xfrm>
            <a:off x="457200" y="2057400"/>
            <a:ext cx="6618017" cy="4562475"/>
          </a:xfrm>
        </p:spPr>
        <p:txBody>
          <a:bodyPr>
            <a:normAutofit/>
          </a:bodyPr>
          <a:lstStyle/>
          <a:p>
            <a:r>
              <a:rPr lang="el-GR" sz="1500" b="1" dirty="0">
                <a:solidFill>
                  <a:srgbClr val="FFFFFF"/>
                </a:solidFill>
              </a:rPr>
              <a:t>Η </a:t>
            </a:r>
            <a:r>
              <a:rPr lang="el-GR" sz="1800" b="1" dirty="0">
                <a:solidFill>
                  <a:srgbClr val="FFFFFF"/>
                </a:solidFill>
              </a:rPr>
              <a:t>σουλτανίνα Κρήτης δίνει τσικουδιές με σαφώς μειωμένες περιεκτικότητες σε </a:t>
            </a:r>
            <a:r>
              <a:rPr lang="el-GR" sz="1800" b="1" dirty="0" err="1">
                <a:solidFill>
                  <a:srgbClr val="FFFFFF"/>
                </a:solidFill>
              </a:rPr>
              <a:t>μεθυλική</a:t>
            </a:r>
            <a:r>
              <a:rPr lang="el-GR" sz="1800" b="1" dirty="0">
                <a:solidFill>
                  <a:srgbClr val="FFFFFF"/>
                </a:solidFill>
              </a:rPr>
              <a:t> αλκοόλη που φθάνει περίπου τα 600mg/L.</a:t>
            </a:r>
          </a:p>
          <a:p>
            <a:endParaRPr lang="el-GR" sz="1800" b="1" dirty="0">
              <a:solidFill>
                <a:srgbClr val="FFFFFF"/>
              </a:solidFill>
            </a:endParaRPr>
          </a:p>
          <a:p>
            <a:r>
              <a:rPr lang="el-GR" sz="1800" b="1" dirty="0">
                <a:solidFill>
                  <a:srgbClr val="FFFFFF"/>
                </a:solidFill>
              </a:rPr>
              <a:t>Η μείωση της μεθανόλης μπορεί να γίνει όπως περιεγράφηκε και για το τσίπουρο.</a:t>
            </a:r>
          </a:p>
          <a:p>
            <a:endParaRPr lang="el-GR" sz="1800" b="1" dirty="0">
              <a:solidFill>
                <a:srgbClr val="FFFFFF"/>
              </a:solidFill>
            </a:endParaRPr>
          </a:p>
          <a:p>
            <a:r>
              <a:rPr lang="el-GR" sz="1800" b="1" dirty="0">
                <a:solidFill>
                  <a:srgbClr val="FFFFFF"/>
                </a:solidFill>
              </a:rPr>
              <a:t>Η τσικουδιά έχει μια περιεκτικότητα σε αιθανόλη μικρότερη από το τσίπουρο που φθάνει το 45-50%.</a:t>
            </a:r>
          </a:p>
          <a:p>
            <a:endParaRPr lang="el-GR" sz="1800" b="1" dirty="0">
              <a:solidFill>
                <a:srgbClr val="FFFFFF"/>
              </a:solidFill>
            </a:endParaRPr>
          </a:p>
          <a:p>
            <a:r>
              <a:rPr lang="el-GR" sz="1800" b="1" dirty="0">
                <a:solidFill>
                  <a:srgbClr val="FFFFFF"/>
                </a:solidFill>
              </a:rPr>
              <a:t>Παράγεται τα τελευταία χρόνια όπως και το τσίπουρο όχι μόνο σαν οικιακό απόσταγμα αλλά και σαν βιομηχανικό απόσταγμα</a:t>
            </a:r>
          </a:p>
        </p:txBody>
      </p:sp>
      <p:sp>
        <p:nvSpPr>
          <p:cNvPr id="14" name="Rectangle 13">
            <a:extLst>
              <a:ext uri="{FF2B5EF4-FFF2-40B4-BE49-F238E27FC236}">
                <a16:creationId xmlns:a16="http://schemas.microsoft.com/office/drawing/2014/main" id="{36F207B4-66C3-4A76-8D54-C2871CF809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Εικόνα 6">
            <a:extLst>
              <a:ext uri="{FF2B5EF4-FFF2-40B4-BE49-F238E27FC236}">
                <a16:creationId xmlns:a16="http://schemas.microsoft.com/office/drawing/2014/main" id="{2183D769-6F77-23F0-7FD8-572E8E0F15EB}"/>
              </a:ext>
            </a:extLst>
          </p:cNvPr>
          <p:cNvPicPr>
            <a:picLocks noChangeAspect="1"/>
          </p:cNvPicPr>
          <p:nvPr/>
        </p:nvPicPr>
        <p:blipFill rotWithShape="1">
          <a:blip r:embed="rId2">
            <a:extLst>
              <a:ext uri="{28A0092B-C50C-407E-A947-70E740481C1C}">
                <a14:useLocalDpi xmlns:a14="http://schemas.microsoft.com/office/drawing/2010/main" val="0"/>
              </a:ext>
            </a:extLst>
          </a:blip>
          <a:srcRect l="7457" r="3497"/>
          <a:stretch/>
        </p:blipFill>
        <p:spPr>
          <a:xfrm>
            <a:off x="7611902" y="10"/>
            <a:ext cx="4580097" cy="6857990"/>
          </a:xfrm>
          <a:prstGeom prst="rect">
            <a:avLst/>
          </a:prstGeom>
        </p:spPr>
      </p:pic>
      <p:sp>
        <p:nvSpPr>
          <p:cNvPr id="4" name="Θέση αριθμού διαφάνειας 3">
            <a:extLst>
              <a:ext uri="{FF2B5EF4-FFF2-40B4-BE49-F238E27FC236}">
                <a16:creationId xmlns:a16="http://schemas.microsoft.com/office/drawing/2014/main" id="{01099B8D-05C6-A02C-B5B4-636A6B07D013}"/>
              </a:ext>
            </a:extLst>
          </p:cNvPr>
          <p:cNvSpPr>
            <a:spLocks noGrp="1"/>
          </p:cNvSpPr>
          <p:nvPr>
            <p:ph type="sldNum" sz="quarter" idx="12"/>
          </p:nvPr>
        </p:nvSpPr>
        <p:spPr/>
        <p:txBody>
          <a:bodyPr/>
          <a:lstStyle/>
          <a:p>
            <a:fld id="{556D23E8-E80B-430B-8D85-EA7ABB4E7969}" type="slidenum">
              <a:rPr lang="el-GR" smtClean="0"/>
              <a:t>26</a:t>
            </a:fld>
            <a:endParaRPr lang="el-GR"/>
          </a:p>
        </p:txBody>
      </p:sp>
    </p:spTree>
    <p:extLst>
      <p:ext uri="{BB962C8B-B14F-4D97-AF65-F5344CB8AC3E}">
        <p14:creationId xmlns:p14="http://schemas.microsoft.com/office/powerpoint/2010/main" val="29744363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8410CB-CDE4-0325-0DDF-0716627A3E8C}"/>
              </a:ext>
            </a:extLst>
          </p:cNvPr>
          <p:cNvSpPr>
            <a:spLocks noGrp="1"/>
          </p:cNvSpPr>
          <p:nvPr>
            <p:ph type="title"/>
          </p:nvPr>
        </p:nvSpPr>
        <p:spPr>
          <a:xfrm>
            <a:off x="1097280" y="286603"/>
            <a:ext cx="10058400" cy="1450757"/>
          </a:xfrm>
        </p:spPr>
        <p:txBody>
          <a:bodyPr>
            <a:normAutofit/>
          </a:bodyPr>
          <a:lstStyle/>
          <a:p>
            <a:r>
              <a:rPr lang="el-GR" sz="3700" b="1"/>
              <a:t>Ποιότητα και Διατροφική αξία των Οικιακών αποσταγμάτων Τσίπουρου και Τσικουδιάς</a:t>
            </a:r>
            <a:endParaRPr lang="el-GR" sz="3700"/>
          </a:p>
        </p:txBody>
      </p:sp>
      <p:graphicFrame>
        <p:nvGraphicFramePr>
          <p:cNvPr id="5" name="Θέση περιεχομένου 2">
            <a:extLst>
              <a:ext uri="{FF2B5EF4-FFF2-40B4-BE49-F238E27FC236}">
                <a16:creationId xmlns:a16="http://schemas.microsoft.com/office/drawing/2014/main" id="{6CFEEA4E-B8F2-92A4-B3C6-2BACB072627E}"/>
              </a:ext>
            </a:extLst>
          </p:cNvPr>
          <p:cNvGraphicFramePr>
            <a:graphicFrameLocks noGrp="1"/>
          </p:cNvGraphicFramePr>
          <p:nvPr>
            <p:ph idx="1"/>
            <p:extLst>
              <p:ext uri="{D42A27DB-BD31-4B8C-83A1-F6EECF244321}">
                <p14:modId xmlns:p14="http://schemas.microsoft.com/office/powerpoint/2010/main" val="1759679368"/>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Θέση αριθμού διαφάνειας 2">
            <a:extLst>
              <a:ext uri="{FF2B5EF4-FFF2-40B4-BE49-F238E27FC236}">
                <a16:creationId xmlns:a16="http://schemas.microsoft.com/office/drawing/2014/main" id="{2F5971A7-F96E-9217-A838-ED0D8FA4CEB0}"/>
              </a:ext>
            </a:extLst>
          </p:cNvPr>
          <p:cNvSpPr>
            <a:spLocks noGrp="1"/>
          </p:cNvSpPr>
          <p:nvPr>
            <p:ph type="sldNum" sz="quarter" idx="12"/>
          </p:nvPr>
        </p:nvSpPr>
        <p:spPr/>
        <p:txBody>
          <a:bodyPr/>
          <a:lstStyle/>
          <a:p>
            <a:fld id="{556D23E8-E80B-430B-8D85-EA7ABB4E7969}" type="slidenum">
              <a:rPr lang="el-GR" smtClean="0"/>
              <a:t>27</a:t>
            </a:fld>
            <a:endParaRPr lang="el-GR"/>
          </a:p>
        </p:txBody>
      </p:sp>
    </p:spTree>
    <p:extLst>
      <p:ext uri="{BB962C8B-B14F-4D97-AF65-F5344CB8AC3E}">
        <p14:creationId xmlns:p14="http://schemas.microsoft.com/office/powerpoint/2010/main" val="22252689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a:extLst>
              <a:ext uri="{FF2B5EF4-FFF2-40B4-BE49-F238E27FC236}">
                <a16:creationId xmlns:a16="http://schemas.microsoft.com/office/drawing/2014/main" id="{3E8410CB-CDE4-0325-0DDF-0716627A3E8C}"/>
              </a:ext>
            </a:extLst>
          </p:cNvPr>
          <p:cNvSpPr>
            <a:spLocks noGrp="1"/>
          </p:cNvSpPr>
          <p:nvPr>
            <p:ph type="title"/>
          </p:nvPr>
        </p:nvSpPr>
        <p:spPr>
          <a:xfrm>
            <a:off x="492370" y="605896"/>
            <a:ext cx="3084844" cy="5646208"/>
          </a:xfrm>
        </p:spPr>
        <p:txBody>
          <a:bodyPr anchor="ctr">
            <a:normAutofit/>
          </a:bodyPr>
          <a:lstStyle/>
          <a:p>
            <a:r>
              <a:rPr lang="el-GR" sz="3100" b="1">
                <a:solidFill>
                  <a:srgbClr val="FFFFFF"/>
                </a:solidFill>
              </a:rPr>
              <a:t>Ποιότητα και Διατροφική αξία των Οικιακών αποσταγμάτων Τσίπουρου και Τσικουδιάς</a:t>
            </a:r>
            <a:endParaRPr lang="el-GR" sz="3100">
              <a:solidFill>
                <a:srgbClr val="FFFFFF"/>
              </a:solidFill>
            </a:endParaRPr>
          </a:p>
        </p:txBody>
      </p:sp>
      <p:sp>
        <p:nvSpPr>
          <p:cNvPr id="21" name="Rectangle 20">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Θέση περιεχομένου 2">
            <a:extLst>
              <a:ext uri="{FF2B5EF4-FFF2-40B4-BE49-F238E27FC236}">
                <a16:creationId xmlns:a16="http://schemas.microsoft.com/office/drawing/2014/main" id="{C15D8C9D-D9F0-A0D6-42F0-780FACF677BE}"/>
              </a:ext>
            </a:extLst>
          </p:cNvPr>
          <p:cNvSpPr>
            <a:spLocks noGrp="1"/>
          </p:cNvSpPr>
          <p:nvPr>
            <p:ph idx="1"/>
          </p:nvPr>
        </p:nvSpPr>
        <p:spPr>
          <a:xfrm>
            <a:off x="4742016" y="605896"/>
            <a:ext cx="6413663" cy="5646208"/>
          </a:xfrm>
        </p:spPr>
        <p:txBody>
          <a:bodyPr anchor="ctr">
            <a:normAutofit/>
          </a:bodyPr>
          <a:lstStyle/>
          <a:p>
            <a:pPr>
              <a:buFont typeface="Wingdings" panose="05000000000000000000" pitchFamily="2" charset="2"/>
              <a:buChar char="§"/>
            </a:pPr>
            <a:r>
              <a:rPr lang="el-GR" b="1" dirty="0"/>
              <a:t>Επίσης τα δύο αποστάγματα διαφέρουν και στο άρωμα λόγω διαφορετικής περιεκτικότητας σε ανώτερες αλκοόλες αλλά κυρίως λόγω διαφορετικής σύστασης σε αρωματικά συστατικά που προέρχονται από τα αρωματικά φυτά γλυκάνισο για το Τσίπουρο και φασκόμηλο ή και θυμάρι για την Τσικουδιά. </a:t>
            </a:r>
          </a:p>
          <a:p>
            <a:pPr>
              <a:buFont typeface="Wingdings" panose="05000000000000000000" pitchFamily="2" charset="2"/>
              <a:buChar char="§"/>
            </a:pPr>
            <a:r>
              <a:rPr lang="el-GR" b="1" dirty="0"/>
              <a:t>Στα πλαίσια αυτά τα οικιακά αποστάγματα έχουν μειωμένη διατροφική αξία λόγω του ότι τόσο το Τσίπουρο όσο και η Τσικουδιά έχουν μεγάλη σχετικά συγκέντρωση </a:t>
            </a:r>
            <a:r>
              <a:rPr lang="el-GR" b="1" dirty="0" err="1"/>
              <a:t>μεθυλικής</a:t>
            </a:r>
            <a:r>
              <a:rPr lang="el-GR" b="1" dirty="0"/>
              <a:t> αλκοόλης , μεγάλες ποσότητες της οποίας στον οργανισμό μας μπορεί να προκαλέσει μέχρι τύφλωση.</a:t>
            </a:r>
          </a:p>
          <a:p>
            <a:pPr>
              <a:buFont typeface="Wingdings" panose="05000000000000000000" pitchFamily="2" charset="2"/>
              <a:buChar char="§"/>
            </a:pPr>
            <a:r>
              <a:rPr lang="el-GR" b="1" dirty="0"/>
              <a:t>Επίσης τα δύο αποστάγματα έχουν σχετικά μεγάλη συγκέντρωση ανωτέρων αλκοολών (ουρές) που έχουν σχετική τοξικότητα. </a:t>
            </a:r>
          </a:p>
        </p:txBody>
      </p:sp>
      <p:sp>
        <p:nvSpPr>
          <p:cNvPr id="4" name="Θέση αριθμού διαφάνειας 3">
            <a:extLst>
              <a:ext uri="{FF2B5EF4-FFF2-40B4-BE49-F238E27FC236}">
                <a16:creationId xmlns:a16="http://schemas.microsoft.com/office/drawing/2014/main" id="{49D7F8F7-83D1-55F6-CB0F-E41B712CB63A}"/>
              </a:ext>
            </a:extLst>
          </p:cNvPr>
          <p:cNvSpPr>
            <a:spLocks noGrp="1"/>
          </p:cNvSpPr>
          <p:nvPr>
            <p:ph type="sldNum" sz="quarter" idx="12"/>
          </p:nvPr>
        </p:nvSpPr>
        <p:spPr/>
        <p:txBody>
          <a:bodyPr/>
          <a:lstStyle/>
          <a:p>
            <a:fld id="{556D23E8-E80B-430B-8D85-EA7ABB4E7969}" type="slidenum">
              <a:rPr lang="el-GR" smtClean="0"/>
              <a:t>28</a:t>
            </a:fld>
            <a:endParaRPr lang="el-GR"/>
          </a:p>
        </p:txBody>
      </p:sp>
    </p:spTree>
    <p:extLst>
      <p:ext uri="{BB962C8B-B14F-4D97-AF65-F5344CB8AC3E}">
        <p14:creationId xmlns:p14="http://schemas.microsoft.com/office/powerpoint/2010/main" val="42885415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a:extLst>
              <a:ext uri="{FF2B5EF4-FFF2-40B4-BE49-F238E27FC236}">
                <a16:creationId xmlns:a16="http://schemas.microsoft.com/office/drawing/2014/main" id="{3E8410CB-CDE4-0325-0DDF-0716627A3E8C}"/>
              </a:ext>
            </a:extLst>
          </p:cNvPr>
          <p:cNvSpPr>
            <a:spLocks noGrp="1"/>
          </p:cNvSpPr>
          <p:nvPr>
            <p:ph type="title"/>
          </p:nvPr>
        </p:nvSpPr>
        <p:spPr>
          <a:xfrm>
            <a:off x="492370" y="516835"/>
            <a:ext cx="3084844" cy="5772840"/>
          </a:xfrm>
        </p:spPr>
        <p:txBody>
          <a:bodyPr anchor="ctr">
            <a:normAutofit/>
          </a:bodyPr>
          <a:lstStyle/>
          <a:p>
            <a:r>
              <a:rPr lang="el-GR" sz="3100" b="1">
                <a:solidFill>
                  <a:srgbClr val="FFFFFF"/>
                </a:solidFill>
              </a:rPr>
              <a:t>Ποιότητα και Διατροφική αξία των Οικιακών αποσταγμάτων Τσίπουρου και Τσικουδιάς</a:t>
            </a:r>
            <a:endParaRPr lang="el-GR" sz="3100">
              <a:solidFill>
                <a:srgbClr val="FFFFFF"/>
              </a:solidFill>
            </a:endParaRPr>
          </a:p>
        </p:txBody>
      </p:sp>
      <p:sp>
        <p:nvSpPr>
          <p:cNvPr id="13" name="Rectangle 12">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Θέση περιεχομένου 2">
            <a:extLst>
              <a:ext uri="{FF2B5EF4-FFF2-40B4-BE49-F238E27FC236}">
                <a16:creationId xmlns:a16="http://schemas.microsoft.com/office/drawing/2014/main" id="{64DC0502-E139-F096-8549-D63782CADD85}"/>
              </a:ext>
            </a:extLst>
          </p:cNvPr>
          <p:cNvGraphicFramePr>
            <a:graphicFrameLocks noGrp="1"/>
          </p:cNvGraphicFramePr>
          <p:nvPr>
            <p:ph idx="1"/>
            <p:extLst>
              <p:ext uri="{D42A27DB-BD31-4B8C-83A1-F6EECF244321}">
                <p14:modId xmlns:p14="http://schemas.microsoft.com/office/powerpoint/2010/main" val="4209337891"/>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Θέση αριθμού διαφάνειας 2">
            <a:extLst>
              <a:ext uri="{FF2B5EF4-FFF2-40B4-BE49-F238E27FC236}">
                <a16:creationId xmlns:a16="http://schemas.microsoft.com/office/drawing/2014/main" id="{C872DD83-BF48-9DB9-C554-B9CC6257317F}"/>
              </a:ext>
            </a:extLst>
          </p:cNvPr>
          <p:cNvSpPr>
            <a:spLocks noGrp="1"/>
          </p:cNvSpPr>
          <p:nvPr>
            <p:ph type="sldNum" sz="quarter" idx="12"/>
          </p:nvPr>
        </p:nvSpPr>
        <p:spPr/>
        <p:txBody>
          <a:bodyPr/>
          <a:lstStyle/>
          <a:p>
            <a:fld id="{556D23E8-E80B-430B-8D85-EA7ABB4E7969}" type="slidenum">
              <a:rPr lang="el-GR" smtClean="0"/>
              <a:t>29</a:t>
            </a:fld>
            <a:endParaRPr lang="el-GR"/>
          </a:p>
        </p:txBody>
      </p:sp>
    </p:spTree>
    <p:extLst>
      <p:ext uri="{BB962C8B-B14F-4D97-AF65-F5344CB8AC3E}">
        <p14:creationId xmlns:p14="http://schemas.microsoft.com/office/powerpoint/2010/main" val="1288212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5">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 name="Τίτλος 1">
            <a:extLst>
              <a:ext uri="{FF2B5EF4-FFF2-40B4-BE49-F238E27FC236}">
                <a16:creationId xmlns:a16="http://schemas.microsoft.com/office/drawing/2014/main" id="{ED6BF2A9-130F-8E42-3290-A519EF495C59}"/>
              </a:ext>
            </a:extLst>
          </p:cNvPr>
          <p:cNvSpPr>
            <a:spLocks noGrp="1"/>
          </p:cNvSpPr>
          <p:nvPr>
            <p:ph type="title"/>
          </p:nvPr>
        </p:nvSpPr>
        <p:spPr>
          <a:xfrm>
            <a:off x="6411685" y="634946"/>
            <a:ext cx="5127171" cy="1450757"/>
          </a:xfrm>
        </p:spPr>
        <p:txBody>
          <a:bodyPr>
            <a:normAutofit/>
          </a:bodyPr>
          <a:lstStyle/>
          <a:p>
            <a:r>
              <a:rPr lang="el-GR" b="1" spc="-10" dirty="0">
                <a:cs typeface="Calibri" panose="020F0502020204030204" pitchFamily="34" charset="0"/>
              </a:rPr>
              <a:t>Αποστάγματα</a:t>
            </a:r>
            <a:endParaRPr lang="el-GR" dirty="0"/>
          </a:p>
        </p:txBody>
      </p:sp>
      <p:pic>
        <p:nvPicPr>
          <p:cNvPr id="7" name="Θέση περιεχομένου 6">
            <a:extLst>
              <a:ext uri="{FF2B5EF4-FFF2-40B4-BE49-F238E27FC236}">
                <a16:creationId xmlns:a16="http://schemas.microsoft.com/office/drawing/2014/main" id="{6E0C9536-0D8E-8273-A7AB-95E80E9CEE9B}"/>
              </a:ext>
            </a:extLst>
          </p:cNvPr>
          <p:cNvPicPr>
            <a:picLocks noChangeAspect="1"/>
          </p:cNvPicPr>
          <p:nvPr/>
        </p:nvPicPr>
        <p:blipFill rotWithShape="1">
          <a:blip r:embed="rId2">
            <a:extLst>
              <a:ext uri="{28A0092B-C50C-407E-A947-70E740481C1C}">
                <a14:useLocalDpi xmlns:a14="http://schemas.microsoft.com/office/drawing/2010/main" val="0"/>
              </a:ext>
            </a:extLst>
          </a:blip>
          <a:srcRect l="2610" r="161" b="-3"/>
          <a:stretch/>
        </p:blipFill>
        <p:spPr>
          <a:xfrm>
            <a:off x="662278" y="645106"/>
            <a:ext cx="5413455" cy="5247747"/>
          </a:xfrm>
          <a:prstGeom prst="rect">
            <a:avLst/>
          </a:prstGeom>
        </p:spPr>
      </p:pic>
      <p:cxnSp>
        <p:nvCxnSpPr>
          <p:cNvPr id="25" name="Straight Connector 17">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1" name="Content Placeholder 10">
            <a:extLst>
              <a:ext uri="{FF2B5EF4-FFF2-40B4-BE49-F238E27FC236}">
                <a16:creationId xmlns:a16="http://schemas.microsoft.com/office/drawing/2014/main" id="{DC1F34C6-C31A-13F0-8A97-67D9F8B47894}"/>
              </a:ext>
            </a:extLst>
          </p:cNvPr>
          <p:cNvSpPr>
            <a:spLocks noGrp="1"/>
          </p:cNvSpPr>
          <p:nvPr>
            <p:ph idx="1"/>
          </p:nvPr>
        </p:nvSpPr>
        <p:spPr>
          <a:xfrm>
            <a:off x="6411684" y="2198914"/>
            <a:ext cx="5127172" cy="3670180"/>
          </a:xfrm>
        </p:spPr>
        <p:txBody>
          <a:bodyPr>
            <a:normAutofit/>
          </a:bodyPr>
          <a:lstStyle/>
          <a:p>
            <a:r>
              <a:rPr lang="el-GR" sz="1700"/>
              <a:t>Η απόσταξη είναι μια μέθοδος διαχωρισμού υγρών, που διαφέρουν τα σημεία βρασμού τους. Με την απόσταξη επιτυγχάνεται ατμοποίηση μέρους του μίγματος και στη συνέχεια υγροποίηση των ατμών. </a:t>
            </a:r>
          </a:p>
          <a:p>
            <a:r>
              <a:rPr lang="el-GR" sz="1700"/>
              <a:t>η αέρια φάση είναι εμπλουτισμένη με το πτητικότερο συστατικό</a:t>
            </a:r>
          </a:p>
          <a:p>
            <a:r>
              <a:rPr lang="el-GR" sz="1700"/>
              <a:t>Στο υγρό θα απομένουν , σε μεγάλη συγκέντρωση, τα λιγότερο πτητικά συστατικά.</a:t>
            </a:r>
          </a:p>
          <a:p>
            <a:r>
              <a:rPr lang="el-GR" sz="1700"/>
              <a:t>Το μείγμα που περιέχει υγρό θερμαίνεται μέχρι να φτάσει σε σημείο βρασμού, οπότε σχηματίζει ατμούς. Οι ατμοί αυτοί οδηγούνται σε συμπυκνωτή, ψύχονται και παραλαμβάνεται το απόσταγμα που περιέχει τα πιο πτητικά συστατικά</a:t>
            </a:r>
            <a:endParaRPr lang="en-US" sz="1700" dirty="0"/>
          </a:p>
        </p:txBody>
      </p:sp>
      <p:sp>
        <p:nvSpPr>
          <p:cNvPr id="26" name="Rectangle 19">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1">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Θέση αριθμού διαφάνειας 2">
            <a:extLst>
              <a:ext uri="{FF2B5EF4-FFF2-40B4-BE49-F238E27FC236}">
                <a16:creationId xmlns:a16="http://schemas.microsoft.com/office/drawing/2014/main" id="{881548A8-58BA-8FF6-C46C-64A18C5F24BD}"/>
              </a:ext>
            </a:extLst>
          </p:cNvPr>
          <p:cNvSpPr>
            <a:spLocks noGrp="1"/>
          </p:cNvSpPr>
          <p:nvPr>
            <p:ph type="sldNum" sz="quarter" idx="12"/>
          </p:nvPr>
        </p:nvSpPr>
        <p:spPr/>
        <p:txBody>
          <a:bodyPr/>
          <a:lstStyle/>
          <a:p>
            <a:fld id="{556D23E8-E80B-430B-8D85-EA7ABB4E7969}" type="slidenum">
              <a:rPr lang="el-GR" smtClean="0"/>
              <a:t>3</a:t>
            </a:fld>
            <a:endParaRPr lang="el-GR"/>
          </a:p>
        </p:txBody>
      </p:sp>
    </p:spTree>
    <p:extLst>
      <p:ext uri="{BB962C8B-B14F-4D97-AF65-F5344CB8AC3E}">
        <p14:creationId xmlns:p14="http://schemas.microsoft.com/office/powerpoint/2010/main" val="3701656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5" name="Εικόνα 4" descr="Εικόνα που περιέχει κείμενο, φιάλη, άδειο, αρκετά&#10;&#10;Περιγραφή που δημιουργήθηκε αυτόματα">
            <a:extLst>
              <a:ext uri="{FF2B5EF4-FFF2-40B4-BE49-F238E27FC236}">
                <a16:creationId xmlns:a16="http://schemas.microsoft.com/office/drawing/2014/main" id="{68C9B455-C6E1-3747-7D34-39DA48588E1A}"/>
              </a:ext>
            </a:extLst>
          </p:cNvPr>
          <p:cNvPicPr>
            <a:picLocks noChangeAspect="1"/>
          </p:cNvPicPr>
          <p:nvPr/>
        </p:nvPicPr>
        <p:blipFill rotWithShape="1">
          <a:blip r:embed="rId2">
            <a:duotone>
              <a:prstClr val="black"/>
              <a:schemeClr val="tx2">
                <a:tint val="45000"/>
                <a:satMod val="400000"/>
              </a:schemeClr>
            </a:duotone>
            <a:alphaModFix amt="40000"/>
            <a:extLst>
              <a:ext uri="{28A0092B-C50C-407E-A947-70E740481C1C}">
                <a14:useLocalDpi xmlns:a14="http://schemas.microsoft.com/office/drawing/2010/main" val="0"/>
              </a:ext>
            </a:extLst>
          </a:blip>
          <a:srcRect t="12109"/>
          <a:stretch/>
        </p:blipFill>
        <p:spPr>
          <a:xfrm>
            <a:off x="1" y="10"/>
            <a:ext cx="12192000" cy="6857991"/>
          </a:xfrm>
          <a:prstGeom prst="rect">
            <a:avLst/>
          </a:prstGeom>
        </p:spPr>
      </p:pic>
      <p:cxnSp>
        <p:nvCxnSpPr>
          <p:cNvPr id="10" name="Straight Connector 9">
            <a:extLst>
              <a:ext uri="{FF2B5EF4-FFF2-40B4-BE49-F238E27FC236}">
                <a16:creationId xmlns:a16="http://schemas.microsoft.com/office/drawing/2014/main" id="{327CAB8F-A0BA-4128-8B2F-EC1879A167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2">
                <a:alpha val="80000"/>
              </a:schemeClr>
            </a:solidFill>
          </a:ln>
        </p:spPr>
        <p:style>
          <a:lnRef idx="1">
            <a:schemeClr val="accent1"/>
          </a:lnRef>
          <a:fillRef idx="0">
            <a:schemeClr val="accent1"/>
          </a:fillRef>
          <a:effectRef idx="0">
            <a:schemeClr val="accent1"/>
          </a:effectRef>
          <a:fontRef idx="minor">
            <a:schemeClr val="tx1"/>
          </a:fontRef>
        </p:style>
      </p:cxnSp>
      <p:sp>
        <p:nvSpPr>
          <p:cNvPr id="2" name="Τίτλος 1">
            <a:extLst>
              <a:ext uri="{FF2B5EF4-FFF2-40B4-BE49-F238E27FC236}">
                <a16:creationId xmlns:a16="http://schemas.microsoft.com/office/drawing/2014/main" id="{4EF0C300-43BF-64A2-B242-2F7B02ED654E}"/>
              </a:ext>
            </a:extLst>
          </p:cNvPr>
          <p:cNvSpPr>
            <a:spLocks noGrp="1"/>
          </p:cNvSpPr>
          <p:nvPr>
            <p:ph type="title"/>
          </p:nvPr>
        </p:nvSpPr>
        <p:spPr>
          <a:xfrm>
            <a:off x="1097280" y="286603"/>
            <a:ext cx="10058400" cy="1450757"/>
          </a:xfrm>
        </p:spPr>
        <p:txBody>
          <a:bodyPr>
            <a:normAutofit/>
          </a:bodyPr>
          <a:lstStyle/>
          <a:p>
            <a:r>
              <a:rPr lang="el-GR" b="1"/>
              <a:t>Ούζο</a:t>
            </a:r>
            <a:endParaRPr lang="el-GR" dirty="0"/>
          </a:p>
        </p:txBody>
      </p:sp>
      <p:sp>
        <p:nvSpPr>
          <p:cNvPr id="3" name="Θέση περιεχομένου 2">
            <a:extLst>
              <a:ext uri="{FF2B5EF4-FFF2-40B4-BE49-F238E27FC236}">
                <a16:creationId xmlns:a16="http://schemas.microsoft.com/office/drawing/2014/main" id="{3BBAFBAC-63A8-9F5B-E657-3AB7A9C6DC02}"/>
              </a:ext>
            </a:extLst>
          </p:cNvPr>
          <p:cNvSpPr>
            <a:spLocks noGrp="1"/>
          </p:cNvSpPr>
          <p:nvPr>
            <p:ph idx="1"/>
          </p:nvPr>
        </p:nvSpPr>
        <p:spPr>
          <a:xfrm>
            <a:off x="1097280" y="1845734"/>
            <a:ext cx="10058400" cy="4023360"/>
          </a:xfrm>
        </p:spPr>
        <p:txBody>
          <a:bodyPr>
            <a:normAutofit/>
          </a:bodyPr>
          <a:lstStyle/>
          <a:p>
            <a:r>
              <a:rPr lang="el-GR" dirty="0"/>
              <a:t>Το ούζο είναι παρεμφερές ποτό με το Τσίπουρο και την Τσικουδιά , διαφέρει όμως ως προς την πρώτη ύλη από την οποία παράγεται.</a:t>
            </a:r>
          </a:p>
          <a:p>
            <a:endParaRPr lang="el-GR" dirty="0"/>
          </a:p>
          <a:p>
            <a:r>
              <a:rPr lang="el-GR" dirty="0"/>
              <a:t>Έτσι ενώ τα δύο οικιακά αποστάγματα παράγονται με απλή και διπλή απόσταξη </a:t>
            </a:r>
            <a:r>
              <a:rPr lang="el-GR" dirty="0" err="1"/>
              <a:t>στεμφύλων</a:t>
            </a:r>
            <a:r>
              <a:rPr lang="el-GR" dirty="0"/>
              <a:t> και οίνου, το ούζο έχει ως πρώτη ύλη το πόσιμο οινόπνευμα</a:t>
            </a:r>
          </a:p>
          <a:p>
            <a:endParaRPr lang="el-GR" dirty="0"/>
          </a:p>
          <a:p>
            <a:r>
              <a:rPr lang="el-GR" dirty="0"/>
              <a:t>Το ούζο παράγεται με απόσταξη ποσίμου οινοπνεύματος σε αποστακτική στήλη</a:t>
            </a:r>
          </a:p>
          <a:p>
            <a:endParaRPr lang="el-GR" dirty="0"/>
          </a:p>
          <a:p>
            <a:r>
              <a:rPr lang="el-GR" dirty="0"/>
              <a:t> Είναι πιο συγγενές με το Τσίπουρο διότι παράγεται με απόσταξη παρουσία γλυκάνισου. </a:t>
            </a:r>
          </a:p>
        </p:txBody>
      </p:sp>
      <p:sp>
        <p:nvSpPr>
          <p:cNvPr id="12" name="Rectangle 11">
            <a:extLst>
              <a:ext uri="{FF2B5EF4-FFF2-40B4-BE49-F238E27FC236}">
                <a16:creationId xmlns:a16="http://schemas.microsoft.com/office/drawing/2014/main" id="{C672EAF5-5470-4BA7-B932-B6C0D09E7F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94620B5C-0452-4C14-93BC-D29D4DD20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Θέση αριθμού διαφάνειας 3">
            <a:extLst>
              <a:ext uri="{FF2B5EF4-FFF2-40B4-BE49-F238E27FC236}">
                <a16:creationId xmlns:a16="http://schemas.microsoft.com/office/drawing/2014/main" id="{46D9C07B-136C-12D8-11CD-B3EA545E6058}"/>
              </a:ext>
            </a:extLst>
          </p:cNvPr>
          <p:cNvSpPr>
            <a:spLocks noGrp="1"/>
          </p:cNvSpPr>
          <p:nvPr>
            <p:ph type="sldNum" sz="quarter" idx="12"/>
          </p:nvPr>
        </p:nvSpPr>
        <p:spPr/>
        <p:txBody>
          <a:bodyPr/>
          <a:lstStyle/>
          <a:p>
            <a:fld id="{556D23E8-E80B-430B-8D85-EA7ABB4E7969}" type="slidenum">
              <a:rPr lang="el-GR" smtClean="0"/>
              <a:t>30</a:t>
            </a:fld>
            <a:endParaRPr lang="el-GR"/>
          </a:p>
        </p:txBody>
      </p:sp>
    </p:spTree>
    <p:extLst>
      <p:ext uri="{BB962C8B-B14F-4D97-AF65-F5344CB8AC3E}">
        <p14:creationId xmlns:p14="http://schemas.microsoft.com/office/powerpoint/2010/main" val="2732697157"/>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4EF0C300-43BF-64A2-B242-2F7B02ED654E}"/>
              </a:ext>
            </a:extLst>
          </p:cNvPr>
          <p:cNvSpPr>
            <a:spLocks noGrp="1"/>
          </p:cNvSpPr>
          <p:nvPr>
            <p:ph type="title"/>
          </p:nvPr>
        </p:nvSpPr>
        <p:spPr>
          <a:xfrm>
            <a:off x="5181601" y="634946"/>
            <a:ext cx="6368142" cy="1450757"/>
          </a:xfrm>
        </p:spPr>
        <p:txBody>
          <a:bodyPr>
            <a:normAutofit/>
          </a:bodyPr>
          <a:lstStyle/>
          <a:p>
            <a:r>
              <a:rPr lang="el-GR" b="1"/>
              <a:t>Ούζο</a:t>
            </a:r>
            <a:endParaRPr lang="el-GR" dirty="0"/>
          </a:p>
        </p:txBody>
      </p:sp>
      <p:pic>
        <p:nvPicPr>
          <p:cNvPr id="5" name="Εικόνα 4">
            <a:extLst>
              <a:ext uri="{FF2B5EF4-FFF2-40B4-BE49-F238E27FC236}">
                <a16:creationId xmlns:a16="http://schemas.microsoft.com/office/drawing/2014/main" id="{692ED286-0708-5956-F99D-7B055B2BB030}"/>
              </a:ext>
            </a:extLst>
          </p:cNvPr>
          <p:cNvPicPr>
            <a:picLocks noChangeAspect="1"/>
          </p:cNvPicPr>
          <p:nvPr/>
        </p:nvPicPr>
        <p:blipFill rotWithShape="1">
          <a:blip r:embed="rId2">
            <a:extLst>
              <a:ext uri="{28A0092B-C50C-407E-A947-70E740481C1C}">
                <a14:useLocalDpi xmlns:a14="http://schemas.microsoft.com/office/drawing/2010/main" val="0"/>
              </a:ext>
            </a:extLst>
          </a:blip>
          <a:srcRect r="1" b="1472"/>
          <a:stretch/>
        </p:blipFill>
        <p:spPr>
          <a:xfrm>
            <a:off x="20" y="-12128"/>
            <a:ext cx="4654276" cy="6870127"/>
          </a:xfrm>
          <a:prstGeom prst="rect">
            <a:avLst/>
          </a:prstGeom>
        </p:spPr>
      </p:pic>
      <p:cxnSp>
        <p:nvCxnSpPr>
          <p:cNvPr id="14" name="Straight Connector 13">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16:creationId xmlns:a16="http://schemas.microsoft.com/office/drawing/2014/main" id="{3BBAFBAC-63A8-9F5B-E657-3AB7A9C6DC02}"/>
              </a:ext>
            </a:extLst>
          </p:cNvPr>
          <p:cNvSpPr>
            <a:spLocks noGrp="1"/>
          </p:cNvSpPr>
          <p:nvPr>
            <p:ph idx="1"/>
          </p:nvPr>
        </p:nvSpPr>
        <p:spPr>
          <a:xfrm>
            <a:off x="5181601" y="2198913"/>
            <a:ext cx="6562724" cy="4506685"/>
          </a:xfrm>
        </p:spPr>
        <p:txBody>
          <a:bodyPr>
            <a:normAutofit/>
          </a:bodyPr>
          <a:lstStyle/>
          <a:p>
            <a:r>
              <a:rPr lang="el-GR" b="1" dirty="0"/>
              <a:t>Το ούζο είναι ποτό με πατρίδα τον Τίρναβο του Νομού Λαρίσης.</a:t>
            </a:r>
          </a:p>
          <a:p>
            <a:r>
              <a:rPr lang="el-GR" b="1" dirty="0"/>
              <a:t>Το ούζο συγκρινόμενο με τα οικιακά αποστάγματα περιέχει λίγη </a:t>
            </a:r>
            <a:r>
              <a:rPr lang="el-GR" b="1" dirty="0" err="1"/>
              <a:t>μεθυλική</a:t>
            </a:r>
            <a:r>
              <a:rPr lang="el-GR" b="1"/>
              <a:t> αλκοόλη </a:t>
            </a:r>
            <a:r>
              <a:rPr lang="el-GR" b="1" dirty="0"/>
              <a:t>που είναι στα επίπεδα των 200 </a:t>
            </a:r>
            <a:r>
              <a:rPr lang="el-GR" b="1" dirty="0" err="1"/>
              <a:t>mg</a:t>
            </a:r>
            <a:r>
              <a:rPr lang="el-GR" b="1" dirty="0"/>
              <a:t>/L, ενώ το Τσίπουρο και η Τσικουδιά 1200-2000mg/L.</a:t>
            </a:r>
          </a:p>
          <a:p>
            <a:r>
              <a:rPr lang="el-GR" b="1" dirty="0"/>
              <a:t>Επίσης περιέχει μικρή περιεκτικότητα ανωτέρων αλκοολών.</a:t>
            </a:r>
          </a:p>
          <a:p>
            <a:r>
              <a:rPr lang="el-GR" b="1" dirty="0"/>
              <a:t>Η μειωμένη συγκέντρωση ανωτέρων αλκοολών, </a:t>
            </a:r>
            <a:r>
              <a:rPr lang="el-GR" b="1" dirty="0" err="1"/>
              <a:t>μεθυλικής</a:t>
            </a:r>
            <a:r>
              <a:rPr lang="el-GR" b="1" dirty="0"/>
              <a:t> αλκοόλης οφείλεται στο ότι το πόσιμο οινόπνευμα από το οποίο προέρχεται είναι προϊόν απόσταξης σε στήλες όπου απομακρύνονται οι ουρές και οι κεφαλές. </a:t>
            </a:r>
            <a:endParaRPr lang="el-GR" dirty="0"/>
          </a:p>
        </p:txBody>
      </p:sp>
      <p:sp>
        <p:nvSpPr>
          <p:cNvPr id="4" name="Θέση αριθμού διαφάνειας 3">
            <a:extLst>
              <a:ext uri="{FF2B5EF4-FFF2-40B4-BE49-F238E27FC236}">
                <a16:creationId xmlns:a16="http://schemas.microsoft.com/office/drawing/2014/main" id="{4360ECB8-AB45-C299-1CB5-BD7188ED1DC4}"/>
              </a:ext>
            </a:extLst>
          </p:cNvPr>
          <p:cNvSpPr>
            <a:spLocks noGrp="1"/>
          </p:cNvSpPr>
          <p:nvPr>
            <p:ph type="sldNum" sz="quarter" idx="12"/>
          </p:nvPr>
        </p:nvSpPr>
        <p:spPr/>
        <p:txBody>
          <a:bodyPr/>
          <a:lstStyle/>
          <a:p>
            <a:fld id="{556D23E8-E80B-430B-8D85-EA7ABB4E7969}" type="slidenum">
              <a:rPr lang="el-GR" smtClean="0"/>
              <a:t>31</a:t>
            </a:fld>
            <a:endParaRPr lang="el-GR"/>
          </a:p>
        </p:txBody>
      </p:sp>
    </p:spTree>
    <p:extLst>
      <p:ext uri="{BB962C8B-B14F-4D97-AF65-F5344CB8AC3E}">
        <p14:creationId xmlns:p14="http://schemas.microsoft.com/office/powerpoint/2010/main" val="2635381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6" name="Εικόνα 5" descr="Εικόνα που περιέχει νερό&#10;&#10;Περιγραφή που δημιουργήθηκε αυτόματα">
            <a:extLst>
              <a:ext uri="{FF2B5EF4-FFF2-40B4-BE49-F238E27FC236}">
                <a16:creationId xmlns:a16="http://schemas.microsoft.com/office/drawing/2014/main" id="{C5894283-E023-FA8D-F284-5837E4923368}"/>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25497"/>
          <a:stretch/>
        </p:blipFill>
        <p:spPr>
          <a:xfrm>
            <a:off x="20" y="10"/>
            <a:ext cx="12191980" cy="6857990"/>
          </a:xfrm>
          <a:prstGeom prst="rect">
            <a:avLst/>
          </a:prstGeom>
        </p:spPr>
      </p:pic>
      <p:cxnSp>
        <p:nvCxnSpPr>
          <p:cNvPr id="19" name="Straight Connector 10">
            <a:extLst>
              <a:ext uri="{FF2B5EF4-FFF2-40B4-BE49-F238E27FC236}">
                <a16:creationId xmlns:a16="http://schemas.microsoft.com/office/drawing/2014/main" id="{45549E29-E797-4A00-B030-3AB01640CF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 name="Τίτλος 1">
            <a:extLst>
              <a:ext uri="{FF2B5EF4-FFF2-40B4-BE49-F238E27FC236}">
                <a16:creationId xmlns:a16="http://schemas.microsoft.com/office/drawing/2014/main" id="{4EF0C300-43BF-64A2-B242-2F7B02ED654E}"/>
              </a:ext>
            </a:extLst>
          </p:cNvPr>
          <p:cNvSpPr>
            <a:spLocks noGrp="1"/>
          </p:cNvSpPr>
          <p:nvPr>
            <p:ph type="title"/>
          </p:nvPr>
        </p:nvSpPr>
        <p:spPr>
          <a:xfrm>
            <a:off x="1097280" y="286603"/>
            <a:ext cx="10058400" cy="1450757"/>
          </a:xfrm>
        </p:spPr>
        <p:txBody>
          <a:bodyPr>
            <a:normAutofit/>
          </a:bodyPr>
          <a:lstStyle/>
          <a:p>
            <a:r>
              <a:rPr lang="el-GR" b="1">
                <a:solidFill>
                  <a:schemeClr val="tx1"/>
                </a:solidFill>
              </a:rPr>
              <a:t>Ούζο</a:t>
            </a:r>
            <a:endParaRPr lang="el-GR">
              <a:solidFill>
                <a:schemeClr val="tx1"/>
              </a:solidFill>
            </a:endParaRPr>
          </a:p>
        </p:txBody>
      </p:sp>
      <p:sp>
        <p:nvSpPr>
          <p:cNvPr id="3" name="Θέση περιεχομένου 2">
            <a:extLst>
              <a:ext uri="{FF2B5EF4-FFF2-40B4-BE49-F238E27FC236}">
                <a16:creationId xmlns:a16="http://schemas.microsoft.com/office/drawing/2014/main" id="{3BBAFBAC-63A8-9F5B-E657-3AB7A9C6DC02}"/>
              </a:ext>
            </a:extLst>
          </p:cNvPr>
          <p:cNvSpPr>
            <a:spLocks noGrp="1"/>
          </p:cNvSpPr>
          <p:nvPr>
            <p:ph idx="1"/>
          </p:nvPr>
        </p:nvSpPr>
        <p:spPr>
          <a:xfrm>
            <a:off x="1097280" y="1845734"/>
            <a:ext cx="10058400" cy="4023360"/>
          </a:xfrm>
        </p:spPr>
        <p:txBody>
          <a:bodyPr>
            <a:normAutofit/>
          </a:bodyPr>
          <a:lstStyle/>
          <a:p>
            <a:r>
              <a:rPr lang="el-GR">
                <a:solidFill>
                  <a:schemeClr val="tx1"/>
                </a:solidFill>
              </a:rPr>
              <a:t>Το ούζο έχει περίπου 33 αλκοολικούς βαθμούς που είναι κατά πολύ λιγότεροι από το Τσίπουρο και την Τσικουδιά.</a:t>
            </a:r>
          </a:p>
          <a:p>
            <a:endParaRPr lang="el-GR">
              <a:solidFill>
                <a:schemeClr val="tx1"/>
              </a:solidFill>
            </a:endParaRPr>
          </a:p>
          <a:p>
            <a:r>
              <a:rPr lang="el-GR">
                <a:solidFill>
                  <a:schemeClr val="tx1"/>
                </a:solidFill>
              </a:rPr>
              <a:t>Το ούζο σαν απόσταγμα δεν περιέχει συστατικά με διατροφική αξία όπως άλλωστε και τα οικιακά αποστάγματα εκτός από τα αντιοξειδωτικά των φαινολικών ενώσεων που προέρχονται από το γλυκάνισο.</a:t>
            </a:r>
          </a:p>
          <a:p>
            <a:endParaRPr lang="el-GR">
              <a:solidFill>
                <a:schemeClr val="tx1"/>
              </a:solidFill>
            </a:endParaRPr>
          </a:p>
          <a:p>
            <a:r>
              <a:rPr lang="el-GR">
                <a:solidFill>
                  <a:schemeClr val="tx1"/>
                </a:solidFill>
              </a:rPr>
              <a:t>Η τιμή του ούζου είναι σαφώς μεγαλύτερη από την τιμή του Τσίπουρου και της Τσικουδιάς λόγω φορολογίας του οινοπνεύματος. </a:t>
            </a:r>
          </a:p>
        </p:txBody>
      </p:sp>
      <p:sp>
        <p:nvSpPr>
          <p:cNvPr id="20" name="Rectangle 12">
            <a:extLst>
              <a:ext uri="{FF2B5EF4-FFF2-40B4-BE49-F238E27FC236}">
                <a16:creationId xmlns:a16="http://schemas.microsoft.com/office/drawing/2014/main" id="{C609E9FA-BDDE-45C4-8F5E-974D4208D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14">
            <a:extLst>
              <a:ext uri="{FF2B5EF4-FFF2-40B4-BE49-F238E27FC236}">
                <a16:creationId xmlns:a16="http://schemas.microsoft.com/office/drawing/2014/main" id="{7737E529-E43B-4948-B3C4-7F6B806FCC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Θέση αριθμού διαφάνειας 3">
            <a:extLst>
              <a:ext uri="{FF2B5EF4-FFF2-40B4-BE49-F238E27FC236}">
                <a16:creationId xmlns:a16="http://schemas.microsoft.com/office/drawing/2014/main" id="{0B91D8F2-5F13-5912-7B30-D87C63B98D85}"/>
              </a:ext>
            </a:extLst>
          </p:cNvPr>
          <p:cNvSpPr>
            <a:spLocks noGrp="1"/>
          </p:cNvSpPr>
          <p:nvPr>
            <p:ph type="sldNum" sz="quarter" idx="12"/>
          </p:nvPr>
        </p:nvSpPr>
        <p:spPr/>
        <p:txBody>
          <a:bodyPr/>
          <a:lstStyle/>
          <a:p>
            <a:fld id="{556D23E8-E80B-430B-8D85-EA7ABB4E7969}" type="slidenum">
              <a:rPr lang="el-GR" smtClean="0"/>
              <a:t>32</a:t>
            </a:fld>
            <a:endParaRPr lang="el-GR"/>
          </a:p>
        </p:txBody>
      </p:sp>
    </p:spTree>
    <p:extLst>
      <p:ext uri="{BB962C8B-B14F-4D97-AF65-F5344CB8AC3E}">
        <p14:creationId xmlns:p14="http://schemas.microsoft.com/office/powerpoint/2010/main" val="1284225092"/>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6" name="Εικόνα 5" descr="Εικόνα που περιέχει εσωτερικός χώρος, ποτήρι&#10;&#10;Περιγραφή που δημιουργήθηκε αυτόματα">
            <a:extLst>
              <a:ext uri="{FF2B5EF4-FFF2-40B4-BE49-F238E27FC236}">
                <a16:creationId xmlns:a16="http://schemas.microsoft.com/office/drawing/2014/main" id="{36FCF0FC-8887-DD1D-7536-D8BA78199FCF}"/>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6378" b="14951"/>
          <a:stretch/>
        </p:blipFill>
        <p:spPr>
          <a:xfrm>
            <a:off x="20" y="10"/>
            <a:ext cx="12191980" cy="6857990"/>
          </a:xfrm>
          <a:prstGeom prst="rect">
            <a:avLst/>
          </a:prstGeom>
        </p:spPr>
      </p:pic>
      <p:cxnSp>
        <p:nvCxnSpPr>
          <p:cNvPr id="17" name="Straight Connector 16">
            <a:extLst>
              <a:ext uri="{FF2B5EF4-FFF2-40B4-BE49-F238E27FC236}">
                <a16:creationId xmlns:a16="http://schemas.microsoft.com/office/drawing/2014/main" id="{45549E29-E797-4A00-B030-3AB01640CF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 name="Τίτλος 1">
            <a:extLst>
              <a:ext uri="{FF2B5EF4-FFF2-40B4-BE49-F238E27FC236}">
                <a16:creationId xmlns:a16="http://schemas.microsoft.com/office/drawing/2014/main" id="{5F715E1A-22F5-393F-4C53-40A38BFDF4C9}"/>
              </a:ext>
            </a:extLst>
          </p:cNvPr>
          <p:cNvSpPr>
            <a:spLocks noGrp="1"/>
          </p:cNvSpPr>
          <p:nvPr>
            <p:ph type="title"/>
          </p:nvPr>
        </p:nvSpPr>
        <p:spPr>
          <a:xfrm>
            <a:off x="1097280" y="286603"/>
            <a:ext cx="10058400" cy="1450757"/>
          </a:xfrm>
        </p:spPr>
        <p:txBody>
          <a:bodyPr>
            <a:normAutofit/>
          </a:bodyPr>
          <a:lstStyle/>
          <a:p>
            <a:r>
              <a:rPr lang="el-GR">
                <a:solidFill>
                  <a:schemeClr val="tx1"/>
                </a:solidFill>
              </a:rPr>
              <a:t>ουζο</a:t>
            </a:r>
          </a:p>
        </p:txBody>
      </p:sp>
      <p:sp>
        <p:nvSpPr>
          <p:cNvPr id="3" name="Θέση περιεχομένου 2">
            <a:extLst>
              <a:ext uri="{FF2B5EF4-FFF2-40B4-BE49-F238E27FC236}">
                <a16:creationId xmlns:a16="http://schemas.microsoft.com/office/drawing/2014/main" id="{217C7040-E189-F629-E5A8-793F67111B6D}"/>
              </a:ext>
            </a:extLst>
          </p:cNvPr>
          <p:cNvSpPr>
            <a:spLocks noGrp="1"/>
          </p:cNvSpPr>
          <p:nvPr>
            <p:ph idx="1"/>
          </p:nvPr>
        </p:nvSpPr>
        <p:spPr>
          <a:xfrm>
            <a:off x="1097280" y="1845734"/>
            <a:ext cx="10058400" cy="4023360"/>
          </a:xfrm>
        </p:spPr>
        <p:txBody>
          <a:bodyPr>
            <a:normAutofit/>
          </a:bodyPr>
          <a:lstStyle/>
          <a:p>
            <a:r>
              <a:rPr lang="el-GR" sz="2400" dirty="0">
                <a:solidFill>
                  <a:schemeClr val="tx1"/>
                </a:solidFill>
              </a:rPr>
              <a:t>Σύμφωνα με τον κανονισμό 1576/89 της Ε.Ε., άρθρο 1, για να μπορεί ένα αλκοολούχο ποτό με άνισο να ονομάζεται ούζο πρέπει να παρασκευάζεται αποκλειστικά στην Ελλάδα και:</a:t>
            </a:r>
          </a:p>
          <a:p>
            <a:pPr>
              <a:buFont typeface="Wingdings" panose="05000000000000000000" pitchFamily="2" charset="2"/>
              <a:buChar char="§"/>
            </a:pPr>
            <a:r>
              <a:rPr lang="el-GR" sz="2400" dirty="0">
                <a:solidFill>
                  <a:schemeClr val="tx1"/>
                </a:solidFill>
              </a:rPr>
              <a:t>να λαμβάνεται με ανάμιξη αλκοολών, που έχουν αρωματιστεί με απόσταξη ή διαβροχή, με σπόρους γλυκάνισου και ενδεχομένως μάραθου και μαστίχας, που προέρχεται από το ιθαγενές </a:t>
            </a:r>
            <a:r>
              <a:rPr lang="el-GR" sz="2400" dirty="0" err="1">
                <a:solidFill>
                  <a:schemeClr val="tx1"/>
                </a:solidFill>
              </a:rPr>
              <a:t>μαστιχόδενδρο</a:t>
            </a:r>
            <a:r>
              <a:rPr lang="el-GR" sz="2400" dirty="0">
                <a:solidFill>
                  <a:schemeClr val="tx1"/>
                </a:solidFill>
              </a:rPr>
              <a:t> της Χίου και άλλων αρωματικών σπόρων, φυτών ή καρπών ή μέλι</a:t>
            </a:r>
          </a:p>
          <a:p>
            <a:pPr marL="0" indent="0">
              <a:buNone/>
            </a:pPr>
            <a:endParaRPr lang="el-GR" sz="2400" dirty="0">
              <a:solidFill>
                <a:schemeClr val="tx1"/>
              </a:solidFill>
            </a:endParaRPr>
          </a:p>
          <a:p>
            <a:pPr>
              <a:buFont typeface="Wingdings" panose="05000000000000000000" pitchFamily="2" charset="2"/>
              <a:buChar char="§"/>
            </a:pPr>
            <a:r>
              <a:rPr lang="el-GR" sz="2400" dirty="0">
                <a:solidFill>
                  <a:schemeClr val="tx1"/>
                </a:solidFill>
              </a:rPr>
              <a:t>    η αλκοόλη που έχει αρωματιστεί με απόσταξη, πρέπει να αντιπροσωπεύει το 20% τουλάχιστον του αλκοολικού τίτλου του ούζου.</a:t>
            </a:r>
          </a:p>
          <a:p>
            <a:endParaRPr lang="el-GR" dirty="0">
              <a:solidFill>
                <a:schemeClr val="tx1"/>
              </a:solidFill>
            </a:endParaRPr>
          </a:p>
        </p:txBody>
      </p:sp>
      <p:sp>
        <p:nvSpPr>
          <p:cNvPr id="19" name="Rectangle 18">
            <a:extLst>
              <a:ext uri="{FF2B5EF4-FFF2-40B4-BE49-F238E27FC236}">
                <a16:creationId xmlns:a16="http://schemas.microsoft.com/office/drawing/2014/main" id="{C609E9FA-BDDE-45C4-8F5E-974D4208D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7737E529-E43B-4948-B3C4-7F6B806FCC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Θέση αριθμού διαφάνειας 3">
            <a:extLst>
              <a:ext uri="{FF2B5EF4-FFF2-40B4-BE49-F238E27FC236}">
                <a16:creationId xmlns:a16="http://schemas.microsoft.com/office/drawing/2014/main" id="{390E6220-839B-1EB6-20B1-0BFE324AE689}"/>
              </a:ext>
            </a:extLst>
          </p:cNvPr>
          <p:cNvSpPr>
            <a:spLocks noGrp="1"/>
          </p:cNvSpPr>
          <p:nvPr>
            <p:ph type="sldNum" sz="quarter" idx="12"/>
          </p:nvPr>
        </p:nvSpPr>
        <p:spPr/>
        <p:txBody>
          <a:bodyPr/>
          <a:lstStyle/>
          <a:p>
            <a:fld id="{556D23E8-E80B-430B-8D85-EA7ABB4E7969}" type="slidenum">
              <a:rPr lang="el-GR" smtClean="0"/>
              <a:t>33</a:t>
            </a:fld>
            <a:endParaRPr lang="el-GR"/>
          </a:p>
        </p:txBody>
      </p:sp>
    </p:spTree>
    <p:extLst>
      <p:ext uri="{BB962C8B-B14F-4D97-AF65-F5344CB8AC3E}">
        <p14:creationId xmlns:p14="http://schemas.microsoft.com/office/powerpoint/2010/main" val="3289315140"/>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5" name="Εικόνα 4" descr="Εικόνα που περιέχει εσωτερικός χώρος, ποτήρι&#10;&#10;Περιγραφή που δημιουργήθηκε αυτόματα">
            <a:extLst>
              <a:ext uri="{FF2B5EF4-FFF2-40B4-BE49-F238E27FC236}">
                <a16:creationId xmlns:a16="http://schemas.microsoft.com/office/drawing/2014/main" id="{F24F04C3-FE6B-4A6B-89C6-AB36A1469C4A}"/>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6378" b="14951"/>
          <a:stretch/>
        </p:blipFill>
        <p:spPr>
          <a:xfrm>
            <a:off x="20" y="10"/>
            <a:ext cx="12191980" cy="6857990"/>
          </a:xfrm>
          <a:prstGeom prst="rect">
            <a:avLst/>
          </a:prstGeom>
        </p:spPr>
      </p:pic>
      <p:cxnSp>
        <p:nvCxnSpPr>
          <p:cNvPr id="26" name="Straight Connector 25">
            <a:extLst>
              <a:ext uri="{FF2B5EF4-FFF2-40B4-BE49-F238E27FC236}">
                <a16:creationId xmlns:a16="http://schemas.microsoft.com/office/drawing/2014/main" id="{45549E29-E797-4A00-B030-3AB01640CF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 name="Τίτλος 1">
            <a:extLst>
              <a:ext uri="{FF2B5EF4-FFF2-40B4-BE49-F238E27FC236}">
                <a16:creationId xmlns:a16="http://schemas.microsoft.com/office/drawing/2014/main" id="{5F715E1A-22F5-393F-4C53-40A38BFDF4C9}"/>
              </a:ext>
            </a:extLst>
          </p:cNvPr>
          <p:cNvSpPr>
            <a:spLocks noGrp="1"/>
          </p:cNvSpPr>
          <p:nvPr>
            <p:ph type="title"/>
          </p:nvPr>
        </p:nvSpPr>
        <p:spPr>
          <a:xfrm>
            <a:off x="1097280" y="286603"/>
            <a:ext cx="10058400" cy="1450757"/>
          </a:xfrm>
        </p:spPr>
        <p:txBody>
          <a:bodyPr>
            <a:normAutofit/>
          </a:bodyPr>
          <a:lstStyle/>
          <a:p>
            <a:r>
              <a:rPr lang="el-GR" dirty="0">
                <a:solidFill>
                  <a:schemeClr val="tx1"/>
                </a:solidFill>
              </a:rPr>
              <a:t>ούζο</a:t>
            </a:r>
          </a:p>
        </p:txBody>
      </p:sp>
      <p:sp>
        <p:nvSpPr>
          <p:cNvPr id="3" name="Θέση περιεχομένου 2">
            <a:extLst>
              <a:ext uri="{FF2B5EF4-FFF2-40B4-BE49-F238E27FC236}">
                <a16:creationId xmlns:a16="http://schemas.microsoft.com/office/drawing/2014/main" id="{217C7040-E189-F629-E5A8-793F67111B6D}"/>
              </a:ext>
            </a:extLst>
          </p:cNvPr>
          <p:cNvSpPr>
            <a:spLocks noGrp="1"/>
          </p:cNvSpPr>
          <p:nvPr>
            <p:ph idx="1"/>
          </p:nvPr>
        </p:nvSpPr>
        <p:spPr>
          <a:xfrm>
            <a:off x="1027522" y="1845734"/>
            <a:ext cx="10184961" cy="4488096"/>
          </a:xfrm>
        </p:spPr>
        <p:txBody>
          <a:bodyPr>
            <a:normAutofit/>
          </a:bodyPr>
          <a:lstStyle/>
          <a:p>
            <a:endParaRPr lang="el-GR" dirty="0">
              <a:solidFill>
                <a:schemeClr val="tx1"/>
              </a:solidFill>
            </a:endParaRPr>
          </a:p>
          <a:p>
            <a:r>
              <a:rPr lang="el-GR" dirty="0">
                <a:solidFill>
                  <a:schemeClr val="tx1"/>
                </a:solidFill>
              </a:rPr>
              <a:t>Το εν λόγω απόσταγμα πρέπει:</a:t>
            </a:r>
          </a:p>
          <a:p>
            <a:pPr>
              <a:buFont typeface="Wingdings" panose="05000000000000000000" pitchFamily="2" charset="2"/>
              <a:buChar char="§"/>
            </a:pPr>
            <a:r>
              <a:rPr lang="el-GR" dirty="0">
                <a:solidFill>
                  <a:schemeClr val="tx1"/>
                </a:solidFill>
              </a:rPr>
              <a:t>    να λαμβάνεται με απόσταξη μέσα σε χάλκινους παραδοσιακούς </a:t>
            </a:r>
            <a:r>
              <a:rPr lang="el-GR" dirty="0" err="1">
                <a:solidFill>
                  <a:schemeClr val="tx1"/>
                </a:solidFill>
              </a:rPr>
              <a:t>άμβυκες</a:t>
            </a:r>
            <a:r>
              <a:rPr lang="el-GR" dirty="0">
                <a:solidFill>
                  <a:schemeClr val="tx1"/>
                </a:solidFill>
              </a:rPr>
              <a:t>, ασυνεχούς λειτουργίας, χωρητικότητας μέχρι 1.000 λίτρων,</a:t>
            </a:r>
          </a:p>
          <a:p>
            <a:pPr>
              <a:buFont typeface="Wingdings" panose="05000000000000000000" pitchFamily="2" charset="2"/>
              <a:buChar char="§"/>
            </a:pPr>
            <a:r>
              <a:rPr lang="el-GR" dirty="0">
                <a:solidFill>
                  <a:schemeClr val="tx1"/>
                </a:solidFill>
              </a:rPr>
              <a:t>    να έχει αλκοολικό τίτλο 55% μέχρι 80% </a:t>
            </a:r>
            <a:r>
              <a:rPr lang="el-GR" dirty="0" err="1">
                <a:solidFill>
                  <a:schemeClr val="tx1"/>
                </a:solidFill>
              </a:rPr>
              <a:t>vol</a:t>
            </a:r>
            <a:r>
              <a:rPr lang="el-GR" dirty="0">
                <a:solidFill>
                  <a:schemeClr val="tx1"/>
                </a:solidFill>
              </a:rPr>
              <a:t>.</a:t>
            </a:r>
            <a:endParaRPr lang="en-US" dirty="0">
              <a:solidFill>
                <a:schemeClr val="tx1"/>
              </a:solidFill>
            </a:endParaRPr>
          </a:p>
          <a:p>
            <a:pPr>
              <a:buFont typeface="Wingdings" panose="05000000000000000000" pitchFamily="2" charset="2"/>
              <a:buChar char="§"/>
            </a:pPr>
            <a:endParaRPr lang="el-GR" dirty="0">
              <a:solidFill>
                <a:schemeClr val="tx1"/>
              </a:solidFill>
            </a:endParaRPr>
          </a:p>
          <a:p>
            <a:r>
              <a:rPr lang="el-GR" dirty="0">
                <a:solidFill>
                  <a:schemeClr val="tx1"/>
                </a:solidFill>
              </a:rPr>
              <a:t>Εάν το τελικό προϊόν προέρχεται εξ ολοκλήρου από απόσταξη, τότε έχουμε ένα «προϊόν αποστάξεως 100%». Τέλος, το ούζο πρέπει να είναι άχρωμο και η περιεκτικότητα του σε ζάχαρη να μην υπερβαίνει τα 50 γραμμάρια ανά λίτρο.</a:t>
            </a:r>
          </a:p>
          <a:p>
            <a:pPr marL="0" indent="0">
              <a:buNone/>
            </a:pPr>
            <a:endParaRPr lang="el-GR" dirty="0">
              <a:solidFill>
                <a:schemeClr val="tx1"/>
              </a:solidFill>
            </a:endParaRPr>
          </a:p>
          <a:p>
            <a:endParaRPr lang="el-GR" dirty="0">
              <a:solidFill>
                <a:schemeClr val="tx1"/>
              </a:solidFill>
            </a:endParaRPr>
          </a:p>
          <a:p>
            <a:endParaRPr lang="el-GR" dirty="0">
              <a:solidFill>
                <a:schemeClr val="tx1"/>
              </a:solidFill>
            </a:endParaRPr>
          </a:p>
        </p:txBody>
      </p:sp>
      <p:sp>
        <p:nvSpPr>
          <p:cNvPr id="28" name="Rectangle 27">
            <a:extLst>
              <a:ext uri="{FF2B5EF4-FFF2-40B4-BE49-F238E27FC236}">
                <a16:creationId xmlns:a16="http://schemas.microsoft.com/office/drawing/2014/main" id="{C609E9FA-BDDE-45C4-8F5E-974D4208D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a:extLst>
              <a:ext uri="{FF2B5EF4-FFF2-40B4-BE49-F238E27FC236}">
                <a16:creationId xmlns:a16="http://schemas.microsoft.com/office/drawing/2014/main" id="{7737E529-E43B-4948-B3C4-7F6B806FCC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Θέση αριθμού διαφάνειας 3">
            <a:extLst>
              <a:ext uri="{FF2B5EF4-FFF2-40B4-BE49-F238E27FC236}">
                <a16:creationId xmlns:a16="http://schemas.microsoft.com/office/drawing/2014/main" id="{EEA8EC3B-ADF3-6189-145E-61D8CDAF7C2B}"/>
              </a:ext>
            </a:extLst>
          </p:cNvPr>
          <p:cNvSpPr>
            <a:spLocks noGrp="1"/>
          </p:cNvSpPr>
          <p:nvPr>
            <p:ph type="sldNum" sz="quarter" idx="12"/>
          </p:nvPr>
        </p:nvSpPr>
        <p:spPr/>
        <p:txBody>
          <a:bodyPr/>
          <a:lstStyle/>
          <a:p>
            <a:fld id="{556D23E8-E80B-430B-8D85-EA7ABB4E7969}" type="slidenum">
              <a:rPr lang="el-GR" smtClean="0"/>
              <a:t>34</a:t>
            </a:fld>
            <a:endParaRPr lang="el-GR"/>
          </a:p>
        </p:txBody>
      </p:sp>
    </p:spTree>
    <p:extLst>
      <p:ext uri="{BB962C8B-B14F-4D97-AF65-F5344CB8AC3E}">
        <p14:creationId xmlns:p14="http://schemas.microsoft.com/office/powerpoint/2010/main" val="2605470797"/>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CF81D86-BDBA-477C-B7DD-8D359BB99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E7508D14-A4A0-4454-B6FB-18D456720E95}"/>
              </a:ext>
            </a:extLst>
          </p:cNvPr>
          <p:cNvSpPr>
            <a:spLocks noGrp="1"/>
          </p:cNvSpPr>
          <p:nvPr>
            <p:ph type="title"/>
          </p:nvPr>
        </p:nvSpPr>
        <p:spPr>
          <a:xfrm>
            <a:off x="4974771" y="634946"/>
            <a:ext cx="6574972" cy="1450757"/>
          </a:xfrm>
        </p:spPr>
        <p:txBody>
          <a:bodyPr>
            <a:normAutofit/>
          </a:bodyPr>
          <a:lstStyle/>
          <a:p>
            <a:r>
              <a:rPr lang="en-US" b="1"/>
              <a:t>Brandy</a:t>
            </a:r>
            <a:endParaRPr lang="el-GR" dirty="0"/>
          </a:p>
        </p:txBody>
      </p:sp>
      <p:pic>
        <p:nvPicPr>
          <p:cNvPr id="5" name="Εικόνα 4" descr="Εικόνα που περιέχει τραπέζι, κρασί, ποτήρι, δοχείο&#10;&#10;Περιγραφή που δημιουργήθηκε αυτόματα">
            <a:extLst>
              <a:ext uri="{FF2B5EF4-FFF2-40B4-BE49-F238E27FC236}">
                <a16:creationId xmlns:a16="http://schemas.microsoft.com/office/drawing/2014/main" id="{FC7CA7F8-E2D6-1AEF-1548-5726CB7D08B9}"/>
              </a:ext>
            </a:extLst>
          </p:cNvPr>
          <p:cNvPicPr>
            <a:picLocks noChangeAspect="1"/>
          </p:cNvPicPr>
          <p:nvPr/>
        </p:nvPicPr>
        <p:blipFill rotWithShape="1">
          <a:blip r:embed="rId2">
            <a:extLst>
              <a:ext uri="{28A0092B-C50C-407E-A947-70E740481C1C}">
                <a14:useLocalDpi xmlns:a14="http://schemas.microsoft.com/office/drawing/2010/main" val="0"/>
              </a:ext>
            </a:extLst>
          </a:blip>
          <a:srcRect l="7137" r="42605" b="-1"/>
          <a:stretch/>
        </p:blipFill>
        <p:spPr>
          <a:xfrm>
            <a:off x="633999" y="640081"/>
            <a:ext cx="4001315" cy="5314406"/>
          </a:xfrm>
          <a:prstGeom prst="rect">
            <a:avLst/>
          </a:prstGeom>
        </p:spPr>
      </p:pic>
      <p:cxnSp>
        <p:nvCxnSpPr>
          <p:cNvPr id="12" name="Straight Connector 11">
            <a:extLst>
              <a:ext uri="{FF2B5EF4-FFF2-40B4-BE49-F238E27FC236}">
                <a16:creationId xmlns:a16="http://schemas.microsoft.com/office/drawing/2014/main" id="{C65F3E9C-EF11-4F8F-A621-399C7A3E64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16:creationId xmlns:a16="http://schemas.microsoft.com/office/drawing/2014/main" id="{D06B415D-176A-3E16-3B40-E2EEE310EDC4}"/>
              </a:ext>
            </a:extLst>
          </p:cNvPr>
          <p:cNvSpPr>
            <a:spLocks noGrp="1"/>
          </p:cNvSpPr>
          <p:nvPr>
            <p:ph idx="1"/>
          </p:nvPr>
        </p:nvSpPr>
        <p:spPr>
          <a:xfrm>
            <a:off x="4974770" y="2152187"/>
            <a:ext cx="6769556" cy="4268370"/>
          </a:xfrm>
        </p:spPr>
        <p:txBody>
          <a:bodyPr>
            <a:noAutofit/>
          </a:bodyPr>
          <a:lstStyle/>
          <a:p>
            <a:r>
              <a:rPr lang="el-GR" dirty="0"/>
              <a:t>Το </a:t>
            </a:r>
            <a:r>
              <a:rPr lang="el-GR" dirty="0" err="1"/>
              <a:t>μπράντυ</a:t>
            </a:r>
            <a:r>
              <a:rPr lang="el-GR" dirty="0"/>
              <a:t> ή μπράντι είναι οινοπνευματώδες ποτό το οποίο προέρχεται από την απόσταξη κρασιού και άλλα ζυμωμένα φρούτα. </a:t>
            </a:r>
          </a:p>
          <a:p>
            <a:r>
              <a:rPr lang="el-GR" dirty="0"/>
              <a:t>Το μπράντι περιέχει γενικά 35-60% αλκοόλ κατ' όγκο (70-120 US </a:t>
            </a:r>
            <a:r>
              <a:rPr lang="el-GR" dirty="0" err="1"/>
              <a:t>proof</a:t>
            </a:r>
            <a:r>
              <a:rPr lang="el-GR" dirty="0"/>
              <a:t>) και συνήθως καταναλώνεται ως χωνευτικό μετά το δείπνο. </a:t>
            </a:r>
          </a:p>
          <a:p>
            <a:r>
              <a:rPr lang="el-GR" dirty="0"/>
              <a:t>Μερικά μπράντι παλαιώνουν σε ξύλινα βαρέλια. Άλλα χρωματίζονται με καραμελέ χρώμα για να μιμούνται το αποτέλεσμα της γήρανσης, και μερικά παράγονται χρησιμοποιώντας συνδυασμό παλαίωσης και χρωματισμού</a:t>
            </a:r>
          </a:p>
          <a:p>
            <a:r>
              <a:rPr lang="el-GR" dirty="0"/>
              <a:t> Ποικιλίες μπράντι κρασιού μπορούν να βρεθούν σε ολόκληρο τον οινοποιητικό κόσμο. Μεταξύ των πιο γνωστών είναι το </a:t>
            </a:r>
            <a:r>
              <a:rPr lang="el-GR" dirty="0" err="1"/>
              <a:t>Cognac</a:t>
            </a:r>
            <a:r>
              <a:rPr lang="el-GR" dirty="0"/>
              <a:t> και το </a:t>
            </a:r>
            <a:r>
              <a:rPr lang="el-GR" dirty="0" err="1"/>
              <a:t>Armagnac</a:t>
            </a:r>
            <a:r>
              <a:rPr lang="el-GR" dirty="0"/>
              <a:t> από τη νοτιοδυτική Γαλλία.</a:t>
            </a:r>
          </a:p>
        </p:txBody>
      </p:sp>
      <p:sp>
        <p:nvSpPr>
          <p:cNvPr id="14" name="Rectangle 13">
            <a:extLst>
              <a:ext uri="{FF2B5EF4-FFF2-40B4-BE49-F238E27FC236}">
                <a16:creationId xmlns:a16="http://schemas.microsoft.com/office/drawing/2014/main" id="{88AA064E-5F6E-4024-BC28-EDDC3DFC7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03B29638-4838-4B9B-B9DB-96E542BAF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Θέση αριθμού διαφάνειας 3">
            <a:extLst>
              <a:ext uri="{FF2B5EF4-FFF2-40B4-BE49-F238E27FC236}">
                <a16:creationId xmlns:a16="http://schemas.microsoft.com/office/drawing/2014/main" id="{D709E863-5FA6-A3CD-6FE0-D03BEA25D29F}"/>
              </a:ext>
            </a:extLst>
          </p:cNvPr>
          <p:cNvSpPr>
            <a:spLocks noGrp="1"/>
          </p:cNvSpPr>
          <p:nvPr>
            <p:ph type="sldNum" sz="quarter" idx="12"/>
          </p:nvPr>
        </p:nvSpPr>
        <p:spPr/>
        <p:txBody>
          <a:bodyPr/>
          <a:lstStyle/>
          <a:p>
            <a:fld id="{556D23E8-E80B-430B-8D85-EA7ABB4E7969}" type="slidenum">
              <a:rPr lang="el-GR" smtClean="0"/>
              <a:t>35</a:t>
            </a:fld>
            <a:endParaRPr lang="el-GR"/>
          </a:p>
        </p:txBody>
      </p:sp>
    </p:spTree>
    <p:extLst>
      <p:ext uri="{BB962C8B-B14F-4D97-AF65-F5344CB8AC3E}">
        <p14:creationId xmlns:p14="http://schemas.microsoft.com/office/powerpoint/2010/main" val="30051355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CF81D86-BDBA-477C-B7DD-8D359BB99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23EBED88-C5C8-5E40-8C4C-F574813B7EE0}"/>
              </a:ext>
            </a:extLst>
          </p:cNvPr>
          <p:cNvSpPr>
            <a:spLocks noGrp="1"/>
          </p:cNvSpPr>
          <p:nvPr>
            <p:ph type="title"/>
          </p:nvPr>
        </p:nvSpPr>
        <p:spPr>
          <a:xfrm>
            <a:off x="4974771" y="634946"/>
            <a:ext cx="6574972" cy="1450757"/>
          </a:xfrm>
        </p:spPr>
        <p:txBody>
          <a:bodyPr>
            <a:normAutofit/>
          </a:bodyPr>
          <a:lstStyle/>
          <a:p>
            <a:r>
              <a:rPr lang="el-GR" b="1" dirty="0"/>
              <a:t>Κονιάκ</a:t>
            </a:r>
            <a:br>
              <a:rPr lang="el-GR" b="1" dirty="0"/>
            </a:br>
            <a:endParaRPr lang="el-GR" dirty="0"/>
          </a:p>
        </p:txBody>
      </p:sp>
      <p:pic>
        <p:nvPicPr>
          <p:cNvPr id="5" name="Εικόνα 4" descr="Εικόνα που περιέχει φαγητό, αναψυκτικό, αλκοόλ&#10;&#10;Περιγραφή που δημιουργήθηκε αυτόματα">
            <a:extLst>
              <a:ext uri="{FF2B5EF4-FFF2-40B4-BE49-F238E27FC236}">
                <a16:creationId xmlns:a16="http://schemas.microsoft.com/office/drawing/2014/main" id="{83BA42B0-67DA-0F33-33EB-68EED2F85808}"/>
              </a:ext>
            </a:extLst>
          </p:cNvPr>
          <p:cNvPicPr>
            <a:picLocks noChangeAspect="1"/>
          </p:cNvPicPr>
          <p:nvPr/>
        </p:nvPicPr>
        <p:blipFill rotWithShape="1">
          <a:blip r:embed="rId2">
            <a:extLst>
              <a:ext uri="{28A0092B-C50C-407E-A947-70E740481C1C}">
                <a14:useLocalDpi xmlns:a14="http://schemas.microsoft.com/office/drawing/2010/main" val="0"/>
              </a:ext>
            </a:extLst>
          </a:blip>
          <a:srcRect t="6053" r="-1" b="5291"/>
          <a:stretch/>
        </p:blipFill>
        <p:spPr>
          <a:xfrm>
            <a:off x="633999" y="640081"/>
            <a:ext cx="4001315" cy="5314406"/>
          </a:xfrm>
          <a:prstGeom prst="rect">
            <a:avLst/>
          </a:prstGeom>
        </p:spPr>
      </p:pic>
      <p:cxnSp>
        <p:nvCxnSpPr>
          <p:cNvPr id="12" name="Straight Connector 11">
            <a:extLst>
              <a:ext uri="{FF2B5EF4-FFF2-40B4-BE49-F238E27FC236}">
                <a16:creationId xmlns:a16="http://schemas.microsoft.com/office/drawing/2014/main" id="{C65F3E9C-EF11-4F8F-A621-399C7A3E64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16:creationId xmlns:a16="http://schemas.microsoft.com/office/drawing/2014/main" id="{1EBD9797-A4AA-34E9-DE06-DBCAF4DB8EA8}"/>
              </a:ext>
            </a:extLst>
          </p:cNvPr>
          <p:cNvSpPr>
            <a:spLocks noGrp="1"/>
          </p:cNvSpPr>
          <p:nvPr>
            <p:ph idx="1"/>
          </p:nvPr>
        </p:nvSpPr>
        <p:spPr>
          <a:xfrm>
            <a:off x="4974769" y="2198914"/>
            <a:ext cx="6574973" cy="3670180"/>
          </a:xfrm>
        </p:spPr>
        <p:txBody>
          <a:bodyPr>
            <a:normAutofit/>
          </a:bodyPr>
          <a:lstStyle/>
          <a:p>
            <a:r>
              <a:rPr lang="el-GR" sz="1700"/>
              <a:t>Το κονιάκ είναι ποικιλία μπράντι η οποία πήρε το όνομά της από την πόλη Κονιάκ στη Γαλλία. Παράγεται από κρασί από την </a:t>
            </a:r>
            <a:r>
              <a:rPr lang="el-GR" sz="1700" err="1"/>
              <a:t>οινοπαραγωγική</a:t>
            </a:r>
            <a:r>
              <a:rPr lang="el-GR" sz="1700"/>
              <a:t> περιοχή που περιβάλλει την πόλη Κονιάκ, στον γαλλικό νομό </a:t>
            </a:r>
            <a:r>
              <a:rPr lang="el-GR" sz="1700" err="1"/>
              <a:t>Σαράντ</a:t>
            </a:r>
            <a:r>
              <a:rPr lang="el-GR" sz="1700"/>
              <a:t>, στην περιοχή </a:t>
            </a:r>
            <a:r>
              <a:rPr lang="el-GR" sz="1700" err="1"/>
              <a:t>Πουατού-Σαράντ</a:t>
            </a:r>
            <a:r>
              <a:rPr lang="el-GR" sz="1700"/>
              <a:t>. </a:t>
            </a:r>
          </a:p>
          <a:p>
            <a:r>
              <a:rPr lang="el-GR" sz="1700"/>
              <a:t>Το κονιάκ είναι προϊόν προστατευόμενης ονομασίας προέλευσης και η παραγωγή πρέπει να πληροί ορισμένες νομικές προϋποθέσεις, όπως να προέρχεται από συγκεκριμένες ποικιλίες σταφυλιών, με την ποικιλία </a:t>
            </a:r>
            <a:r>
              <a:rPr lang="el-GR" sz="1700" err="1"/>
              <a:t>τρεμπιάνο</a:t>
            </a:r>
            <a:r>
              <a:rPr lang="el-GR" sz="1700"/>
              <a:t>, τοπικά γνωστή ως Σαιν-Εμιλιόν, να είναι αυτή που χρησιμοποιείται περισσότερο.</a:t>
            </a:r>
          </a:p>
          <a:p>
            <a:r>
              <a:rPr lang="el-GR" sz="1700"/>
              <a:t>Το μπράντι πρέπει να </a:t>
            </a:r>
            <a:r>
              <a:rPr lang="el-GR" sz="1700" err="1"/>
              <a:t>αποσταχθεί</a:t>
            </a:r>
            <a:r>
              <a:rPr lang="el-GR" sz="1700"/>
              <a:t> δύο φορές σε χάλκινα </a:t>
            </a:r>
            <a:r>
              <a:rPr lang="el-GR" sz="1700" err="1"/>
              <a:t>αποστακτήρια</a:t>
            </a:r>
            <a:r>
              <a:rPr lang="el-GR" sz="1700"/>
              <a:t> και να ωριμάσει δύο χρόνια σε δρύινα βαρέλια. Το κονιάκ ωριμάζει στα βαρέλια όπως το ουίσκι και το κρασί και έτσι έχει συνήθως μεγαλύτερη ηλικία από το νόμιμο όριο.</a:t>
            </a:r>
          </a:p>
        </p:txBody>
      </p:sp>
      <p:sp>
        <p:nvSpPr>
          <p:cNvPr id="14" name="Rectangle 13">
            <a:extLst>
              <a:ext uri="{FF2B5EF4-FFF2-40B4-BE49-F238E27FC236}">
                <a16:creationId xmlns:a16="http://schemas.microsoft.com/office/drawing/2014/main" id="{88AA064E-5F6E-4024-BC28-EDDC3DFC7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03B29638-4838-4B9B-B9DB-96E542BAF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Θέση αριθμού διαφάνειας 3">
            <a:extLst>
              <a:ext uri="{FF2B5EF4-FFF2-40B4-BE49-F238E27FC236}">
                <a16:creationId xmlns:a16="http://schemas.microsoft.com/office/drawing/2014/main" id="{D7BB151F-653D-4DE4-A0E0-FF9104163883}"/>
              </a:ext>
            </a:extLst>
          </p:cNvPr>
          <p:cNvSpPr>
            <a:spLocks noGrp="1"/>
          </p:cNvSpPr>
          <p:nvPr>
            <p:ph type="sldNum" sz="quarter" idx="12"/>
          </p:nvPr>
        </p:nvSpPr>
        <p:spPr/>
        <p:txBody>
          <a:bodyPr/>
          <a:lstStyle/>
          <a:p>
            <a:fld id="{556D23E8-E80B-430B-8D85-EA7ABB4E7969}" type="slidenum">
              <a:rPr lang="el-GR" smtClean="0"/>
              <a:t>36</a:t>
            </a:fld>
            <a:endParaRPr lang="el-GR"/>
          </a:p>
        </p:txBody>
      </p:sp>
    </p:spTree>
    <p:extLst>
      <p:ext uri="{BB962C8B-B14F-4D97-AF65-F5344CB8AC3E}">
        <p14:creationId xmlns:p14="http://schemas.microsoft.com/office/powerpoint/2010/main" val="37968673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E562711-3AB1-DD41-25D7-656C62D16E45}"/>
              </a:ext>
            </a:extLst>
          </p:cNvPr>
          <p:cNvSpPr>
            <a:spLocks noGrp="1"/>
          </p:cNvSpPr>
          <p:nvPr>
            <p:ph type="title"/>
          </p:nvPr>
        </p:nvSpPr>
        <p:spPr>
          <a:xfrm>
            <a:off x="1097280" y="286603"/>
            <a:ext cx="10058400" cy="1450757"/>
          </a:xfrm>
        </p:spPr>
        <p:txBody>
          <a:bodyPr>
            <a:normAutofit/>
          </a:bodyPr>
          <a:lstStyle/>
          <a:p>
            <a:r>
              <a:rPr lang="el-GR"/>
              <a:t>Παραγωγή </a:t>
            </a:r>
            <a:r>
              <a:rPr lang="en-US"/>
              <a:t>brandy- cognac</a:t>
            </a:r>
            <a:endParaRPr lang="el-GR"/>
          </a:p>
        </p:txBody>
      </p:sp>
      <p:sp>
        <p:nvSpPr>
          <p:cNvPr id="3" name="Θέση περιεχομένου 2">
            <a:extLst>
              <a:ext uri="{FF2B5EF4-FFF2-40B4-BE49-F238E27FC236}">
                <a16:creationId xmlns:a16="http://schemas.microsoft.com/office/drawing/2014/main" id="{189AB30F-B0BB-4D70-27EB-A204D04E3180}"/>
              </a:ext>
            </a:extLst>
          </p:cNvPr>
          <p:cNvSpPr>
            <a:spLocks noGrp="1"/>
          </p:cNvSpPr>
          <p:nvPr>
            <p:ph idx="1"/>
          </p:nvPr>
        </p:nvSpPr>
        <p:spPr>
          <a:xfrm>
            <a:off x="257175" y="1845734"/>
            <a:ext cx="7410450" cy="4650316"/>
          </a:xfrm>
        </p:spPr>
        <p:txBody>
          <a:bodyPr>
            <a:normAutofit lnSpcReduction="10000"/>
          </a:bodyPr>
          <a:lstStyle/>
          <a:p>
            <a:r>
              <a:rPr lang="el-GR" sz="1800" dirty="0"/>
              <a:t>Το κονιάκ </a:t>
            </a:r>
            <a:r>
              <a:rPr lang="el-GR" sz="1800" dirty="0" err="1"/>
              <a:t>αποστάζεται</a:t>
            </a:r>
            <a:r>
              <a:rPr lang="el-GR" sz="1800" dirty="0"/>
              <a:t> σε ειδικούς </a:t>
            </a:r>
            <a:r>
              <a:rPr lang="el-GR" sz="1800" dirty="0" err="1"/>
              <a:t>άμβυκες</a:t>
            </a:r>
            <a:r>
              <a:rPr lang="el-GR" sz="1800" dirty="0"/>
              <a:t> </a:t>
            </a:r>
            <a:r>
              <a:rPr lang="el-GR" sz="1800" dirty="0" err="1"/>
              <a:t>Charentais</a:t>
            </a:r>
            <a:r>
              <a:rPr lang="el-GR" sz="1800" dirty="0"/>
              <a:t>. Η συνεχής απόσταξη (βλ. τζιν, βότκα) απαγορεύεται στην παραγωγή κονιάκ. Αντίθετα, οι παραγωγοί τηρούν τη μακροχρόνια μέθοδο της διπλής απόσταξης με τον ειδικό χάλκινο </a:t>
            </a:r>
            <a:r>
              <a:rPr lang="el-GR" sz="1800" dirty="0" err="1"/>
              <a:t>άμβυκα</a:t>
            </a:r>
            <a:r>
              <a:rPr lang="el-GR" sz="1800" dirty="0"/>
              <a:t> “</a:t>
            </a:r>
            <a:r>
              <a:rPr lang="el-GR" sz="1800" dirty="0" err="1"/>
              <a:t>Charentais</a:t>
            </a:r>
            <a:r>
              <a:rPr lang="el-GR" sz="1800" dirty="0"/>
              <a:t>”.</a:t>
            </a:r>
          </a:p>
          <a:p>
            <a:r>
              <a:rPr lang="el-GR" sz="1800" dirty="0"/>
              <a:t>Η απόσταξη ξεκινά 1 Νοέμβρη και πρέπει να ολοκληρωθεί πριν τις 31 Μαρτίου. Η παλαίωση του κονιάκ αρχίζει την 1η Απριλίου μετά τη συγκομιδή και από την ημερομηνία αυτή ξεκινάμε και μετράμε την ηλικία του κονιάκ, εκτός από το </a:t>
            </a:r>
            <a:r>
              <a:rPr lang="el-GR" sz="1800" dirty="0" err="1"/>
              <a:t>vintage</a:t>
            </a:r>
            <a:r>
              <a:rPr lang="el-GR" sz="1800" dirty="0"/>
              <a:t> κονιάκ, το οποίο φέρει τη χρονολογία συγκομιδής.</a:t>
            </a:r>
          </a:p>
          <a:p>
            <a:r>
              <a:rPr lang="el-GR" sz="1800" dirty="0"/>
              <a:t>Το απόσταγμα που αναδύεται στη συνέχεια αναφέρεται από τους Γάλλους ως </a:t>
            </a:r>
            <a:r>
              <a:rPr lang="el-GR" sz="1800" dirty="0" err="1"/>
              <a:t>eau</a:t>
            </a:r>
            <a:r>
              <a:rPr lang="el-GR" sz="1800" dirty="0"/>
              <a:t>-de-</a:t>
            </a:r>
            <a:r>
              <a:rPr lang="el-GR" sz="1800" dirty="0" err="1"/>
              <a:t>vie</a:t>
            </a:r>
            <a:r>
              <a:rPr lang="el-GR" sz="1800" dirty="0"/>
              <a:t>, ή “νερό της ζωής”, και έχει μέγιστη περιεκτικότητα σε αλκοόλ 72,4% ABV. Σε αυτό το στάδιο, το απόσταγμα είναι εντελώς διαφανές και διαυγές με πολύ συμπυκνωμένα </a:t>
            </a:r>
            <a:r>
              <a:rPr lang="el-GR" sz="1800" dirty="0" err="1"/>
              <a:t>φρουτώδη</a:t>
            </a:r>
            <a:r>
              <a:rPr lang="el-GR" sz="1800" dirty="0"/>
              <a:t> αρώματα ροδάκινου.</a:t>
            </a:r>
          </a:p>
          <a:p>
            <a:r>
              <a:rPr lang="el-GR" sz="1800" b="1" dirty="0"/>
              <a:t>Η παλαίωση</a:t>
            </a:r>
            <a:endParaRPr lang="el-GR" sz="1800" dirty="0"/>
          </a:p>
          <a:p>
            <a:r>
              <a:rPr lang="el-GR" sz="1800" dirty="0"/>
              <a:t>Το χρώμα του κονιάκ προέρχεται από τη ωρίμαση στα βαρέλια. Το κονιάκ παίρνει το χρώμα του και τα πλούσια αρώματα καραμέλας, δέρματος, καρύδας και μπαχαρικών από την παλαίωση στα δρύινα βαρέλια. Τα βαρέλια αυτά προέρχονται παραδοσιακά από τα δάση </a:t>
            </a:r>
            <a:r>
              <a:rPr lang="el-GR" sz="1800" dirty="0" err="1"/>
              <a:t>Limousin</a:t>
            </a:r>
            <a:r>
              <a:rPr lang="el-GR" sz="1800" dirty="0"/>
              <a:t> και </a:t>
            </a:r>
            <a:r>
              <a:rPr lang="el-GR" sz="1800" dirty="0" err="1"/>
              <a:t>Tronçais</a:t>
            </a:r>
            <a:r>
              <a:rPr lang="el-GR" sz="1800" dirty="0"/>
              <a:t>.</a:t>
            </a:r>
          </a:p>
          <a:p>
            <a:endParaRPr lang="el-GR" sz="1100" dirty="0"/>
          </a:p>
          <a:p>
            <a:endParaRPr lang="el-GR" sz="1100" dirty="0"/>
          </a:p>
        </p:txBody>
      </p:sp>
      <p:pic>
        <p:nvPicPr>
          <p:cNvPr id="5" name="Εικόνα 4" descr="Εικόνα που περιέχει κείμενο, πόδια&#10;&#10;Περιγραφή που δημιουργήθηκε αυτόματα">
            <a:extLst>
              <a:ext uri="{FF2B5EF4-FFF2-40B4-BE49-F238E27FC236}">
                <a16:creationId xmlns:a16="http://schemas.microsoft.com/office/drawing/2014/main" id="{9BA5D808-5874-7854-F08A-FCE8BAEC6CD4}"/>
              </a:ext>
            </a:extLst>
          </p:cNvPr>
          <p:cNvPicPr>
            <a:picLocks noChangeAspect="1"/>
          </p:cNvPicPr>
          <p:nvPr/>
        </p:nvPicPr>
        <p:blipFill rotWithShape="1">
          <a:blip r:embed="rId2">
            <a:extLst>
              <a:ext uri="{28A0092B-C50C-407E-A947-70E740481C1C}">
                <a14:useLocalDpi xmlns:a14="http://schemas.microsoft.com/office/drawing/2010/main" val="0"/>
              </a:ext>
            </a:extLst>
          </a:blip>
          <a:srcRect l="16017" r="1791" b="3"/>
          <a:stretch/>
        </p:blipFill>
        <p:spPr>
          <a:xfrm>
            <a:off x="8520191" y="2199122"/>
            <a:ext cx="3135109" cy="3471012"/>
          </a:xfrm>
          <a:prstGeom prst="rect">
            <a:avLst/>
          </a:prstGeom>
        </p:spPr>
      </p:pic>
      <p:sp>
        <p:nvSpPr>
          <p:cNvPr id="4" name="Θέση αριθμού διαφάνειας 3">
            <a:extLst>
              <a:ext uri="{FF2B5EF4-FFF2-40B4-BE49-F238E27FC236}">
                <a16:creationId xmlns:a16="http://schemas.microsoft.com/office/drawing/2014/main" id="{7A31C604-023B-FA00-6600-B53C3FF3B131}"/>
              </a:ext>
            </a:extLst>
          </p:cNvPr>
          <p:cNvSpPr>
            <a:spLocks noGrp="1"/>
          </p:cNvSpPr>
          <p:nvPr>
            <p:ph type="sldNum" sz="quarter" idx="12"/>
          </p:nvPr>
        </p:nvSpPr>
        <p:spPr/>
        <p:txBody>
          <a:bodyPr/>
          <a:lstStyle/>
          <a:p>
            <a:fld id="{556D23E8-E80B-430B-8D85-EA7ABB4E7969}" type="slidenum">
              <a:rPr lang="el-GR" smtClean="0"/>
              <a:t>37</a:t>
            </a:fld>
            <a:endParaRPr lang="el-GR"/>
          </a:p>
        </p:txBody>
      </p:sp>
    </p:spTree>
    <p:extLst>
      <p:ext uri="{BB962C8B-B14F-4D97-AF65-F5344CB8AC3E}">
        <p14:creationId xmlns:p14="http://schemas.microsoft.com/office/powerpoint/2010/main" val="33917482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0D4FD6E-D51C-10B2-1AD8-24B4134CAAFC}"/>
              </a:ext>
            </a:extLst>
          </p:cNvPr>
          <p:cNvSpPr>
            <a:spLocks noGrp="1"/>
          </p:cNvSpPr>
          <p:nvPr>
            <p:ph type="title"/>
          </p:nvPr>
        </p:nvSpPr>
        <p:spPr>
          <a:xfrm>
            <a:off x="1097280" y="286603"/>
            <a:ext cx="10058400" cy="1450757"/>
          </a:xfrm>
        </p:spPr>
        <p:txBody>
          <a:bodyPr>
            <a:normAutofit/>
          </a:bodyPr>
          <a:lstStyle/>
          <a:p>
            <a:r>
              <a:rPr lang="en-US" b="1"/>
              <a:t>Vo</a:t>
            </a:r>
            <a:r>
              <a:rPr lang="en-US" b="1" dirty="0"/>
              <a:t>d</a:t>
            </a:r>
            <a:r>
              <a:rPr lang="en-US" b="1"/>
              <a:t>ka</a:t>
            </a:r>
            <a:endParaRPr lang="el-GR" dirty="0"/>
          </a:p>
        </p:txBody>
      </p:sp>
      <p:sp>
        <p:nvSpPr>
          <p:cNvPr id="3" name="Θέση περιεχομένου 2">
            <a:extLst>
              <a:ext uri="{FF2B5EF4-FFF2-40B4-BE49-F238E27FC236}">
                <a16:creationId xmlns:a16="http://schemas.microsoft.com/office/drawing/2014/main" id="{9CCFF56D-A84D-4F6C-BD5C-65FE7111297D}"/>
              </a:ext>
            </a:extLst>
          </p:cNvPr>
          <p:cNvSpPr>
            <a:spLocks noGrp="1"/>
          </p:cNvSpPr>
          <p:nvPr>
            <p:ph idx="1"/>
          </p:nvPr>
        </p:nvSpPr>
        <p:spPr>
          <a:xfrm>
            <a:off x="342901" y="1916318"/>
            <a:ext cx="7399866" cy="4564591"/>
          </a:xfrm>
        </p:spPr>
        <p:txBody>
          <a:bodyPr>
            <a:normAutofit lnSpcReduction="10000"/>
          </a:bodyPr>
          <a:lstStyle/>
          <a:p>
            <a:r>
              <a:rPr lang="el-GR" sz="2600" dirty="0"/>
              <a:t>Η βότκα είναι ένα </a:t>
            </a:r>
            <a:r>
              <a:rPr lang="el-GR" sz="2600" dirty="0" err="1"/>
              <a:t>αποσταγμένο</a:t>
            </a:r>
            <a:r>
              <a:rPr lang="el-GR" sz="2600" dirty="0"/>
              <a:t> ποτό που είναι παραδοσιακά άχρωμο και άοσμο, είτε το απολαμβάνετε καθαρό (εντελώς μόνη της) είτε ως το βασικό απόσταγμα πολλών κοκτέιλ, όπως το </a:t>
            </a:r>
            <a:r>
              <a:rPr lang="el-GR" sz="2600" dirty="0" err="1"/>
              <a:t>Vodka</a:t>
            </a:r>
            <a:r>
              <a:rPr lang="el-GR" sz="2600" dirty="0"/>
              <a:t> </a:t>
            </a:r>
            <a:r>
              <a:rPr lang="el-GR" sz="2600" dirty="0" err="1"/>
              <a:t>Martini</a:t>
            </a:r>
            <a:r>
              <a:rPr lang="el-GR" sz="2600" dirty="0"/>
              <a:t> , το </a:t>
            </a:r>
            <a:r>
              <a:rPr lang="el-GR" sz="2600" dirty="0" err="1"/>
              <a:t>Bloody</a:t>
            </a:r>
            <a:r>
              <a:rPr lang="el-GR" sz="2600" dirty="0"/>
              <a:t> Mary και το </a:t>
            </a:r>
            <a:r>
              <a:rPr lang="el-GR" sz="2600" dirty="0" err="1"/>
              <a:t>Cosmopolitan</a:t>
            </a:r>
            <a:r>
              <a:rPr lang="el-GR" sz="2600" dirty="0"/>
              <a:t> . </a:t>
            </a:r>
            <a:endParaRPr lang="en-US" sz="2600" dirty="0"/>
          </a:p>
          <a:p>
            <a:r>
              <a:rPr lang="el-GR" sz="2600" dirty="0"/>
              <a:t>Άχρωμη</a:t>
            </a:r>
            <a:r>
              <a:rPr lang="en-US" sz="2600" dirty="0"/>
              <a:t>,</a:t>
            </a:r>
            <a:r>
              <a:rPr lang="el-GR" sz="2600" dirty="0"/>
              <a:t> Άοσμη</a:t>
            </a:r>
            <a:r>
              <a:rPr lang="en-US" sz="2600" dirty="0"/>
              <a:t>,</a:t>
            </a:r>
            <a:r>
              <a:rPr lang="el-GR" sz="2600" dirty="0"/>
              <a:t> Άγευστη</a:t>
            </a:r>
            <a:r>
              <a:rPr lang="en-US" sz="2600" dirty="0"/>
              <a:t>,</a:t>
            </a:r>
            <a:r>
              <a:rPr lang="el-GR" sz="2600" dirty="0"/>
              <a:t> Δεν παλαιώνει.</a:t>
            </a:r>
            <a:endParaRPr lang="en-US" sz="2600" dirty="0"/>
          </a:p>
          <a:p>
            <a:r>
              <a:rPr lang="el-GR" sz="2600" dirty="0"/>
              <a:t>Η βότκα είναι διαφανές ποτό, απόσταγμα δημητριακών (σιταριού, κριθαριού, σίκαλης ή μίγματος) αλλά και άλλων υλών όπως η πατάτα. Ανάμεσα στις βότκες οι οποίες φτιάχνονται από σιτηρά, αυτές που παράγονται από σκέτο σιτάρι θεωρούνται καλύτερες ποιοτικά. </a:t>
            </a:r>
            <a:endParaRPr lang="en-US" sz="2600" dirty="0"/>
          </a:p>
          <a:p>
            <a:endParaRPr lang="en-US" dirty="0"/>
          </a:p>
          <a:p>
            <a:endParaRPr lang="el-GR" dirty="0"/>
          </a:p>
        </p:txBody>
      </p:sp>
      <p:pic>
        <p:nvPicPr>
          <p:cNvPr id="5" name="Εικόνα 4" descr="Εικόνα που περιέχει αναψυκτικό, πόσιμο νερό&#10;&#10;Περιγραφή που δημιουργήθηκε αυτόματα">
            <a:extLst>
              <a:ext uri="{FF2B5EF4-FFF2-40B4-BE49-F238E27FC236}">
                <a16:creationId xmlns:a16="http://schemas.microsoft.com/office/drawing/2014/main" id="{E92F3734-1C28-5518-6315-4381614925AE}"/>
              </a:ext>
            </a:extLst>
          </p:cNvPr>
          <p:cNvPicPr>
            <a:picLocks noChangeAspect="1"/>
          </p:cNvPicPr>
          <p:nvPr/>
        </p:nvPicPr>
        <p:blipFill rotWithShape="1">
          <a:blip r:embed="rId2">
            <a:extLst>
              <a:ext uri="{28A0092B-C50C-407E-A947-70E740481C1C}">
                <a14:useLocalDpi xmlns:a14="http://schemas.microsoft.com/office/drawing/2010/main" val="0"/>
              </a:ext>
            </a:extLst>
          </a:blip>
          <a:srcRect t="4185" r="5" b="3097"/>
          <a:stretch/>
        </p:blipFill>
        <p:spPr>
          <a:xfrm>
            <a:off x="8020570" y="1916318"/>
            <a:ext cx="3135109" cy="3471012"/>
          </a:xfrm>
          <a:prstGeom prst="rect">
            <a:avLst/>
          </a:prstGeom>
        </p:spPr>
      </p:pic>
      <p:sp>
        <p:nvSpPr>
          <p:cNvPr id="4" name="Θέση αριθμού διαφάνειας 3">
            <a:extLst>
              <a:ext uri="{FF2B5EF4-FFF2-40B4-BE49-F238E27FC236}">
                <a16:creationId xmlns:a16="http://schemas.microsoft.com/office/drawing/2014/main" id="{616F7E85-1040-BACD-0263-280317805228}"/>
              </a:ext>
            </a:extLst>
          </p:cNvPr>
          <p:cNvSpPr>
            <a:spLocks noGrp="1"/>
          </p:cNvSpPr>
          <p:nvPr>
            <p:ph type="sldNum" sz="quarter" idx="12"/>
          </p:nvPr>
        </p:nvSpPr>
        <p:spPr/>
        <p:txBody>
          <a:bodyPr/>
          <a:lstStyle/>
          <a:p>
            <a:fld id="{556D23E8-E80B-430B-8D85-EA7ABB4E7969}" type="slidenum">
              <a:rPr lang="el-GR" smtClean="0"/>
              <a:t>38</a:t>
            </a:fld>
            <a:endParaRPr lang="el-GR"/>
          </a:p>
        </p:txBody>
      </p:sp>
    </p:spTree>
    <p:extLst>
      <p:ext uri="{BB962C8B-B14F-4D97-AF65-F5344CB8AC3E}">
        <p14:creationId xmlns:p14="http://schemas.microsoft.com/office/powerpoint/2010/main" val="35936577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3E2D953-D58C-70B0-34B3-B51B3FB63C15}"/>
              </a:ext>
            </a:extLst>
          </p:cNvPr>
          <p:cNvSpPr>
            <a:spLocks noGrp="1"/>
          </p:cNvSpPr>
          <p:nvPr>
            <p:ph type="title"/>
          </p:nvPr>
        </p:nvSpPr>
        <p:spPr>
          <a:xfrm>
            <a:off x="1097280" y="286603"/>
            <a:ext cx="10058400" cy="1450757"/>
          </a:xfrm>
        </p:spPr>
        <p:txBody>
          <a:bodyPr>
            <a:normAutofit/>
          </a:bodyPr>
          <a:lstStyle/>
          <a:p>
            <a:r>
              <a:rPr lang="el-GR" dirty="0"/>
              <a:t>Πως φτιάχνεται η βότκα</a:t>
            </a:r>
          </a:p>
        </p:txBody>
      </p:sp>
      <p:pic>
        <p:nvPicPr>
          <p:cNvPr id="5" name="Εικόνα 4" descr="Εικόνα που περιέχει κείμενο, φιάλη, αναψυκτικό, αλκοόλ&#10;&#10;Περιγραφή που δημιουργήθηκε αυτόματα">
            <a:extLst>
              <a:ext uri="{FF2B5EF4-FFF2-40B4-BE49-F238E27FC236}">
                <a16:creationId xmlns:a16="http://schemas.microsoft.com/office/drawing/2014/main" id="{3F219290-A584-48BA-4173-5D0BB33CDC56}"/>
              </a:ext>
            </a:extLst>
          </p:cNvPr>
          <p:cNvPicPr>
            <a:picLocks noChangeAspect="1"/>
          </p:cNvPicPr>
          <p:nvPr/>
        </p:nvPicPr>
        <p:blipFill rotWithShape="1">
          <a:blip r:embed="rId2">
            <a:extLst>
              <a:ext uri="{28A0092B-C50C-407E-A947-70E740481C1C}">
                <a14:useLocalDpi xmlns:a14="http://schemas.microsoft.com/office/drawing/2010/main" val="0"/>
              </a:ext>
            </a:extLst>
          </a:blip>
          <a:srcRect l="20856" r="19404" b="4"/>
          <a:stretch/>
        </p:blipFill>
        <p:spPr>
          <a:xfrm>
            <a:off x="1076432" y="1916318"/>
            <a:ext cx="3094997" cy="3471012"/>
          </a:xfrm>
          <a:prstGeom prst="rect">
            <a:avLst/>
          </a:prstGeom>
        </p:spPr>
      </p:pic>
      <p:sp>
        <p:nvSpPr>
          <p:cNvPr id="3" name="Θέση περιεχομένου 2">
            <a:extLst>
              <a:ext uri="{FF2B5EF4-FFF2-40B4-BE49-F238E27FC236}">
                <a16:creationId xmlns:a16="http://schemas.microsoft.com/office/drawing/2014/main" id="{3FEA50DD-8E8E-76CF-38F9-E94760566C0A}"/>
              </a:ext>
            </a:extLst>
          </p:cNvPr>
          <p:cNvSpPr>
            <a:spLocks noGrp="1"/>
          </p:cNvSpPr>
          <p:nvPr>
            <p:ph idx="1"/>
          </p:nvPr>
        </p:nvSpPr>
        <p:spPr>
          <a:xfrm>
            <a:off x="4639733" y="1845734"/>
            <a:ext cx="7426576" cy="4614052"/>
          </a:xfrm>
        </p:spPr>
        <p:txBody>
          <a:bodyPr>
            <a:normAutofit lnSpcReduction="10000"/>
          </a:bodyPr>
          <a:lstStyle/>
          <a:p>
            <a:pPr>
              <a:buFont typeface="Arial" panose="020B0604020202020204" pitchFamily="34" charset="0"/>
              <a:buChar char="•"/>
            </a:pPr>
            <a:r>
              <a:rPr lang="el-GR" sz="1800" b="1" dirty="0"/>
              <a:t>Ζυμώσιμη βάση</a:t>
            </a:r>
            <a:r>
              <a:rPr lang="el-GR" sz="1800" dirty="0"/>
              <a:t> : Η περισσότερη παραγωγή αλκοόλ ξεκινά με ένα γεωργικό προϊόν που θα υποβληθεί σε διαδικασία ζύμωσης. Η βότκα πατάτας θεωρείται συχνά η πιο παραδοσιακή συνταγή για το ποτό, αλλά οι πιο κοινές πρώτες ύλες για τη βότκα είναι ένα μείγμα δημητριακών – για παράδειγμα, σιτάρι, σόργο ή σίκαλη. Αφού υποβληθεί στη διαδικασία της ζύμωσης, αυτή η βάση παράγει αιθανόλη, την οποία οι παραγωγοί βότκας βγάζουν από το στερεό μείγμα, αφήνοντάς τους καθαρή, υγρή αλκοόλη.</a:t>
            </a:r>
          </a:p>
          <a:p>
            <a:pPr>
              <a:buFont typeface="Arial" panose="020B0604020202020204" pitchFamily="34" charset="0"/>
              <a:buChar char="•"/>
            </a:pPr>
            <a:r>
              <a:rPr lang="el-GR" sz="1800" b="1" dirty="0"/>
              <a:t>Νερό</a:t>
            </a:r>
            <a:r>
              <a:rPr lang="el-GR" sz="1800" dirty="0"/>
              <a:t> : Μετά τη διαδικασία της απόσταξης, οι κατασκευαστές βότκας προσθέτουν νερό στο προϊόν για να επιτύχουν την επιθυμητή κατ’ όγκο αλκοόλη . Για να ταξινομηθεί ένα αλκοολούχο ποτό ως βότκα στις Ηνωμένες Πολιτείες, πρέπει να περιέχει τουλάχιστον 40 τοις εκατό αλκοόλ κατ’ όγκο (ABV). Στην Ευρωπαϊκή Ένωση, η βότκα πρέπει να είναι τουλάχιστον 37,5 τοις εκατό κατ’ όγκο.</a:t>
            </a:r>
          </a:p>
          <a:p>
            <a:pPr>
              <a:buFont typeface="Arial" panose="020B0604020202020204" pitchFamily="34" charset="0"/>
              <a:buChar char="•"/>
            </a:pPr>
            <a:r>
              <a:rPr lang="el-GR" sz="1800" b="1" dirty="0"/>
              <a:t>Προαιρετικά πρόσθετα</a:t>
            </a:r>
            <a:r>
              <a:rPr lang="el-GR" sz="1800" dirty="0"/>
              <a:t> : Ενώ η παραδοσιακή βότκα είναι άοσμη, ορισμένες μάρκες βότκας προσθέτουν βότανα, μπαχαρικά ή αρωματικές ύλες κατά τη διάρκεια ή μετά την απόσταξη για να επιτύχουν διακριτικό χαρακτήρα στο ποτό τους.</a:t>
            </a:r>
          </a:p>
          <a:p>
            <a:endParaRPr lang="el-GR" sz="1800" dirty="0"/>
          </a:p>
        </p:txBody>
      </p:sp>
      <p:sp>
        <p:nvSpPr>
          <p:cNvPr id="4" name="Θέση αριθμού διαφάνειας 3">
            <a:extLst>
              <a:ext uri="{FF2B5EF4-FFF2-40B4-BE49-F238E27FC236}">
                <a16:creationId xmlns:a16="http://schemas.microsoft.com/office/drawing/2014/main" id="{916B6A86-83AA-77CB-B179-7A6D849F418D}"/>
              </a:ext>
            </a:extLst>
          </p:cNvPr>
          <p:cNvSpPr>
            <a:spLocks noGrp="1"/>
          </p:cNvSpPr>
          <p:nvPr>
            <p:ph type="sldNum" sz="quarter" idx="12"/>
          </p:nvPr>
        </p:nvSpPr>
        <p:spPr/>
        <p:txBody>
          <a:bodyPr/>
          <a:lstStyle/>
          <a:p>
            <a:fld id="{556D23E8-E80B-430B-8D85-EA7ABB4E7969}" type="slidenum">
              <a:rPr lang="el-GR" smtClean="0"/>
              <a:t>39</a:t>
            </a:fld>
            <a:endParaRPr lang="el-GR"/>
          </a:p>
        </p:txBody>
      </p:sp>
    </p:spTree>
    <p:extLst>
      <p:ext uri="{BB962C8B-B14F-4D97-AF65-F5344CB8AC3E}">
        <p14:creationId xmlns:p14="http://schemas.microsoft.com/office/powerpoint/2010/main" val="2494628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33BF9DD-8A45-4EEE-B231-0A14D322E5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 name="Τίτλος 1">
            <a:extLst>
              <a:ext uri="{FF2B5EF4-FFF2-40B4-BE49-F238E27FC236}">
                <a16:creationId xmlns:a16="http://schemas.microsoft.com/office/drawing/2014/main" id="{ED6BF2A9-130F-8E42-3290-A519EF495C59}"/>
              </a:ext>
            </a:extLst>
          </p:cNvPr>
          <p:cNvSpPr>
            <a:spLocks noGrp="1"/>
          </p:cNvSpPr>
          <p:nvPr>
            <p:ph type="title"/>
          </p:nvPr>
        </p:nvSpPr>
        <p:spPr>
          <a:xfrm>
            <a:off x="4974771" y="634946"/>
            <a:ext cx="6574972" cy="1450757"/>
          </a:xfrm>
        </p:spPr>
        <p:txBody>
          <a:bodyPr>
            <a:normAutofit/>
          </a:bodyPr>
          <a:lstStyle/>
          <a:p>
            <a:r>
              <a:rPr lang="el-GR" b="1" spc="-10" dirty="0">
                <a:cs typeface="Calibri" panose="020F0502020204030204" pitchFamily="34" charset="0"/>
              </a:rPr>
              <a:t>Αποστάγματα</a:t>
            </a:r>
            <a:endParaRPr lang="el-GR" dirty="0"/>
          </a:p>
        </p:txBody>
      </p:sp>
      <p:pic>
        <p:nvPicPr>
          <p:cNvPr id="7" name="Θέση περιεχομένου 6">
            <a:extLst>
              <a:ext uri="{FF2B5EF4-FFF2-40B4-BE49-F238E27FC236}">
                <a16:creationId xmlns:a16="http://schemas.microsoft.com/office/drawing/2014/main" id="{6E0C9536-0D8E-8273-A7AB-95E80E9CEE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999" y="1411665"/>
            <a:ext cx="4001315" cy="3771238"/>
          </a:xfrm>
          <a:prstGeom prst="rect">
            <a:avLst/>
          </a:prstGeom>
        </p:spPr>
      </p:pic>
      <p:cxnSp>
        <p:nvCxnSpPr>
          <p:cNvPr id="18" name="Straight Connector 17">
            <a:extLst>
              <a:ext uri="{FF2B5EF4-FFF2-40B4-BE49-F238E27FC236}">
                <a16:creationId xmlns:a16="http://schemas.microsoft.com/office/drawing/2014/main" id="{9020DCC9-F851-4562-BB20-1AB3C51BFD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1" name="Content Placeholder 10">
            <a:extLst>
              <a:ext uri="{FF2B5EF4-FFF2-40B4-BE49-F238E27FC236}">
                <a16:creationId xmlns:a16="http://schemas.microsoft.com/office/drawing/2014/main" id="{DC1F34C6-C31A-13F0-8A97-67D9F8B47894}"/>
              </a:ext>
            </a:extLst>
          </p:cNvPr>
          <p:cNvSpPr>
            <a:spLocks noGrp="1"/>
          </p:cNvSpPr>
          <p:nvPr>
            <p:ph idx="1"/>
          </p:nvPr>
        </p:nvSpPr>
        <p:spPr>
          <a:xfrm>
            <a:off x="4974769" y="2198914"/>
            <a:ext cx="6089768" cy="3670180"/>
          </a:xfrm>
        </p:spPr>
        <p:txBody>
          <a:bodyPr>
            <a:normAutofit/>
          </a:bodyPr>
          <a:lstStyle/>
          <a:p>
            <a:r>
              <a:rPr lang="el-GR" sz="2400" dirty="0"/>
              <a:t>Σημειώνεται ότι ορισμένα μείγματα υγρών είναι αδύνατο να διαχωριστούν με αυτή τη μέθοδο, καθώς και τα δύο συστατικά ζέουν στην ίδια θερμοκρασία. Ένα τέτοιο μείγμα ονομάζεται </a:t>
            </a:r>
            <a:r>
              <a:rPr lang="el-GR" sz="2400" dirty="0" err="1"/>
              <a:t>αζεοτροπικό</a:t>
            </a:r>
            <a:r>
              <a:rPr lang="el-GR" sz="2400" dirty="0"/>
              <a:t>. Χαρακτηριστικό παράδειγμα </a:t>
            </a:r>
            <a:r>
              <a:rPr lang="el-GR" sz="2400" dirty="0" err="1"/>
              <a:t>αζεοτροπικού</a:t>
            </a:r>
            <a:r>
              <a:rPr lang="el-GR" sz="2400" dirty="0"/>
              <a:t> μίγματος αποτελεί το μείγμα 95% αιθυλικής αλκοόλης και 5% νερού. </a:t>
            </a:r>
            <a:endParaRPr lang="en-US" sz="2400" dirty="0"/>
          </a:p>
        </p:txBody>
      </p:sp>
      <p:sp>
        <p:nvSpPr>
          <p:cNvPr id="20" name="Rectangle 19">
            <a:extLst>
              <a:ext uri="{FF2B5EF4-FFF2-40B4-BE49-F238E27FC236}">
                <a16:creationId xmlns:a16="http://schemas.microsoft.com/office/drawing/2014/main" id="{D5FBCAC9-BD8B-4F3B-AD74-EF37D421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9556C5A8-AD7E-4CE7-87BE-9EA3B5E17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Θέση αριθμού διαφάνειας 2">
            <a:extLst>
              <a:ext uri="{FF2B5EF4-FFF2-40B4-BE49-F238E27FC236}">
                <a16:creationId xmlns:a16="http://schemas.microsoft.com/office/drawing/2014/main" id="{391A72EF-3ECB-7B1B-4F56-E164300AC723}"/>
              </a:ext>
            </a:extLst>
          </p:cNvPr>
          <p:cNvSpPr>
            <a:spLocks noGrp="1"/>
          </p:cNvSpPr>
          <p:nvPr>
            <p:ph type="sldNum" sz="quarter" idx="12"/>
          </p:nvPr>
        </p:nvSpPr>
        <p:spPr/>
        <p:txBody>
          <a:bodyPr/>
          <a:lstStyle/>
          <a:p>
            <a:fld id="{556D23E8-E80B-430B-8D85-EA7ABB4E7969}" type="slidenum">
              <a:rPr lang="el-GR" smtClean="0"/>
              <a:t>4</a:t>
            </a:fld>
            <a:endParaRPr lang="el-GR"/>
          </a:p>
        </p:txBody>
      </p:sp>
    </p:spTree>
    <p:extLst>
      <p:ext uri="{BB962C8B-B14F-4D97-AF65-F5344CB8AC3E}">
        <p14:creationId xmlns:p14="http://schemas.microsoft.com/office/powerpoint/2010/main" val="39967557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D3D5719-BFAD-8393-C7DE-4B25E7B05C46}"/>
              </a:ext>
            </a:extLst>
          </p:cNvPr>
          <p:cNvSpPr>
            <a:spLocks noGrp="1"/>
          </p:cNvSpPr>
          <p:nvPr>
            <p:ph type="title"/>
          </p:nvPr>
        </p:nvSpPr>
        <p:spPr>
          <a:xfrm>
            <a:off x="1097280" y="286603"/>
            <a:ext cx="10058400" cy="1450757"/>
          </a:xfrm>
        </p:spPr>
        <p:txBody>
          <a:bodyPr>
            <a:normAutofit/>
          </a:bodyPr>
          <a:lstStyle/>
          <a:p>
            <a:r>
              <a:rPr lang="el-GR" dirty="0"/>
              <a:t>Πως φτιάχνεται η βότκα</a:t>
            </a:r>
          </a:p>
        </p:txBody>
      </p:sp>
      <p:pic>
        <p:nvPicPr>
          <p:cNvPr id="5" name="Εικόνα 4" descr="Εικόνα που περιέχει κείμενο&#10;&#10;Περιγραφή που δημιουργήθηκε αυτόματα">
            <a:extLst>
              <a:ext uri="{FF2B5EF4-FFF2-40B4-BE49-F238E27FC236}">
                <a16:creationId xmlns:a16="http://schemas.microsoft.com/office/drawing/2014/main" id="{67302C09-CD1E-93DE-6D56-6D83DDF36A6E}"/>
              </a:ext>
            </a:extLst>
          </p:cNvPr>
          <p:cNvPicPr>
            <a:picLocks noChangeAspect="1"/>
          </p:cNvPicPr>
          <p:nvPr/>
        </p:nvPicPr>
        <p:blipFill rotWithShape="1">
          <a:blip r:embed="rId2">
            <a:extLst>
              <a:ext uri="{28A0092B-C50C-407E-A947-70E740481C1C}">
                <a14:useLocalDpi xmlns:a14="http://schemas.microsoft.com/office/drawing/2010/main" val="0"/>
              </a:ext>
            </a:extLst>
          </a:blip>
          <a:srcRect l="36043" r="4438"/>
          <a:stretch/>
        </p:blipFill>
        <p:spPr>
          <a:xfrm>
            <a:off x="239853" y="2091416"/>
            <a:ext cx="3094997" cy="3471012"/>
          </a:xfrm>
          <a:prstGeom prst="rect">
            <a:avLst/>
          </a:prstGeom>
        </p:spPr>
      </p:pic>
      <p:sp>
        <p:nvSpPr>
          <p:cNvPr id="3" name="Θέση περιεχομένου 2">
            <a:extLst>
              <a:ext uri="{FF2B5EF4-FFF2-40B4-BE49-F238E27FC236}">
                <a16:creationId xmlns:a16="http://schemas.microsoft.com/office/drawing/2014/main" id="{79FA6056-6960-41F1-71C5-9E90B5C449E1}"/>
              </a:ext>
            </a:extLst>
          </p:cNvPr>
          <p:cNvSpPr>
            <a:spLocks noGrp="1"/>
          </p:cNvSpPr>
          <p:nvPr>
            <p:ph idx="1"/>
          </p:nvPr>
        </p:nvSpPr>
        <p:spPr>
          <a:xfrm>
            <a:off x="3764604" y="1935804"/>
            <a:ext cx="8035047" cy="4435814"/>
          </a:xfrm>
        </p:spPr>
        <p:txBody>
          <a:bodyPr>
            <a:normAutofit/>
          </a:bodyPr>
          <a:lstStyle/>
          <a:p>
            <a:pPr>
              <a:buFont typeface="+mj-lt"/>
              <a:buAutoNum type="arabicPeriod"/>
            </a:pPr>
            <a:r>
              <a:rPr lang="el-GR" sz="1400" b="1" dirty="0"/>
              <a:t>Ζύμωση των υλικών της βάσης </a:t>
            </a:r>
            <a:r>
              <a:rPr lang="el-GR" sz="1400" dirty="0"/>
              <a:t> . Το βασικό τους μείγμα  αφήνεται για ένα συγκεκριμένο χρονικό διάστημα —συχνά μεταξύ μίας και δύο εβδομάδων— για να ζυμωθεί πλήρως το μείγμα.</a:t>
            </a:r>
          </a:p>
          <a:p>
            <a:pPr>
              <a:buFont typeface="+mj-lt"/>
              <a:buAutoNum type="arabicPeriod"/>
            </a:pPr>
            <a:r>
              <a:rPr lang="el-GR" sz="1400" dirty="0"/>
              <a:t>Μόλις ολοκληρωθεί η ζύμωση, οι κατασκευαστές βότκας στραγγίζουν το υγρό από τα ζυμωμένα στερεά. </a:t>
            </a:r>
          </a:p>
          <a:p>
            <a:pPr>
              <a:buFont typeface="+mj-lt"/>
              <a:buAutoNum type="arabicPeriod"/>
            </a:pPr>
            <a:r>
              <a:rPr lang="el-GR" sz="1400" b="1" dirty="0"/>
              <a:t>Απόσταξη</a:t>
            </a:r>
            <a:r>
              <a:rPr lang="el-GR" sz="1400" dirty="0"/>
              <a:t> . Όλοι οι κατασκευαστές βότκας ακολουθούν διαφορετικές προσεγγίσεις στην απόσταξη—μερικοί μπορεί να αποστάζουν μόνο μία ή δύο φορές, ενώ άλλοι μπορεί να απαιτούν απόσταξη και </a:t>
            </a:r>
            <a:r>
              <a:rPr lang="el-GR" sz="1400" dirty="0" err="1"/>
              <a:t>επαναπόσταξη</a:t>
            </a:r>
            <a:r>
              <a:rPr lang="el-GR" sz="1400" dirty="0"/>
              <a:t> πολλές φορές για πιο καθαρό αποτέλεσμα. Εάν φτιάχνουν αρωματισμένη βότκα, μπορούν επίσης να επιλέξουν να προσθέσουν βότανα κατά την απόσταξη—ορισμένα βάζουν τα βότανα τους σε αιθανόλη πριν ή μεταξύ των αποσταγμάτων, ενώ άλλα προσθέτουν βότανα κατά την απόσταξη με ειδικό </a:t>
            </a:r>
            <a:r>
              <a:rPr lang="el-GR" sz="1400" dirty="0" err="1"/>
              <a:t>αποστακτήριο</a:t>
            </a:r>
            <a:r>
              <a:rPr lang="el-GR" sz="1400" dirty="0"/>
              <a:t>.</a:t>
            </a:r>
          </a:p>
          <a:p>
            <a:pPr>
              <a:buFont typeface="+mj-lt"/>
              <a:buAutoNum type="arabicPeriod"/>
            </a:pPr>
            <a:r>
              <a:rPr lang="el-GR" sz="1400" b="1" dirty="0"/>
              <a:t>Συλλογή προϊόντος</a:t>
            </a:r>
            <a:r>
              <a:rPr lang="el-GR" sz="1400" dirty="0"/>
              <a:t> . Το υγρό που έχουν οι παραγωγοί βότκας μετά την απόσταξη δεν είναι το ίδιο—όπως τα αποστάγματα αιθανόλης, το υγρό που προκύπτει αλλάζει. Το πρώτο 35 τοις εκατό μιας απόσταξης έχει ως αποτέλεσμα ένα προϊόν αιθανόλης που περιέχει μεθανόλη ή ακετόνη και μπορεί να είναι πολύ πτητικό ή τοξικό – τα δοχεία αυτού του υγρού ονομάζονται «προηγούμενες λήψεις» και «κεφαλές» και οι οινοπνευματοποιοί συνήθως τα πετούν έξω. Το ακόλουθο 30 τοις εκατό περιέχει τις «καρδιές», που είναι το καλύτερο προϊόν. Το τελικό 35 τοις εκατό είναι οι «ουρές», οι οποίες είναι ακάθαρτες, αλλά μπορούν να διατηρηθούν και να </a:t>
            </a:r>
            <a:r>
              <a:rPr lang="el-GR" sz="1400" dirty="0" err="1"/>
              <a:t>επαναποσταχθούν</a:t>
            </a:r>
            <a:r>
              <a:rPr lang="el-GR" sz="1400" dirty="0"/>
              <a:t> για λίγο περισσότερο προϊόν.</a:t>
            </a:r>
          </a:p>
        </p:txBody>
      </p:sp>
      <p:sp>
        <p:nvSpPr>
          <p:cNvPr id="4" name="Θέση αριθμού διαφάνειας 3">
            <a:extLst>
              <a:ext uri="{FF2B5EF4-FFF2-40B4-BE49-F238E27FC236}">
                <a16:creationId xmlns:a16="http://schemas.microsoft.com/office/drawing/2014/main" id="{16F11CD2-D1E3-12C3-0B30-483033644A53}"/>
              </a:ext>
            </a:extLst>
          </p:cNvPr>
          <p:cNvSpPr>
            <a:spLocks noGrp="1"/>
          </p:cNvSpPr>
          <p:nvPr>
            <p:ph type="sldNum" sz="quarter" idx="12"/>
          </p:nvPr>
        </p:nvSpPr>
        <p:spPr/>
        <p:txBody>
          <a:bodyPr/>
          <a:lstStyle/>
          <a:p>
            <a:fld id="{556D23E8-E80B-430B-8D85-EA7ABB4E7969}" type="slidenum">
              <a:rPr lang="el-GR" smtClean="0"/>
              <a:t>40</a:t>
            </a:fld>
            <a:endParaRPr lang="el-GR"/>
          </a:p>
        </p:txBody>
      </p:sp>
    </p:spTree>
    <p:extLst>
      <p:ext uri="{BB962C8B-B14F-4D97-AF65-F5344CB8AC3E}">
        <p14:creationId xmlns:p14="http://schemas.microsoft.com/office/powerpoint/2010/main" val="9531164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B4CF378-D14C-B1D9-54AA-87132B134725}"/>
              </a:ext>
            </a:extLst>
          </p:cNvPr>
          <p:cNvSpPr>
            <a:spLocks noGrp="1"/>
          </p:cNvSpPr>
          <p:nvPr>
            <p:ph type="title"/>
          </p:nvPr>
        </p:nvSpPr>
        <p:spPr>
          <a:xfrm>
            <a:off x="1097280" y="286603"/>
            <a:ext cx="10058400" cy="1450757"/>
          </a:xfrm>
        </p:spPr>
        <p:txBody>
          <a:bodyPr>
            <a:normAutofit/>
          </a:bodyPr>
          <a:lstStyle/>
          <a:p>
            <a:r>
              <a:rPr lang="el-GR" dirty="0"/>
              <a:t>Πως φτιάχνεται η βότκα</a:t>
            </a:r>
          </a:p>
        </p:txBody>
      </p:sp>
      <p:sp>
        <p:nvSpPr>
          <p:cNvPr id="3" name="Θέση περιεχομένου 2">
            <a:extLst>
              <a:ext uri="{FF2B5EF4-FFF2-40B4-BE49-F238E27FC236}">
                <a16:creationId xmlns:a16="http://schemas.microsoft.com/office/drawing/2014/main" id="{C2C5F2A1-F831-D14D-17FF-DD9B1934005F}"/>
              </a:ext>
            </a:extLst>
          </p:cNvPr>
          <p:cNvSpPr>
            <a:spLocks noGrp="1"/>
          </p:cNvSpPr>
          <p:nvPr>
            <p:ph idx="1"/>
          </p:nvPr>
        </p:nvSpPr>
        <p:spPr>
          <a:xfrm>
            <a:off x="1097279" y="1845734"/>
            <a:ext cx="6454987" cy="4023360"/>
          </a:xfrm>
        </p:spPr>
        <p:txBody>
          <a:bodyPr>
            <a:normAutofit/>
          </a:bodyPr>
          <a:lstStyle/>
          <a:p>
            <a:pPr>
              <a:buFont typeface="+mj-lt"/>
              <a:buAutoNum type="arabicPeriod"/>
            </a:pPr>
            <a:r>
              <a:rPr lang="el-GR" sz="1700" b="1" err="1"/>
              <a:t>Φίλτράρισμα</a:t>
            </a:r>
            <a:r>
              <a:rPr lang="el-GR" sz="1700"/>
              <a:t> . Δεδομένου ότι οι παραδοσιακές βότκες είναι χωρίς γεύση και απαλές, πολλοί κατασκευαστές βότκας θα προσθέσουν ένα επιπλέον βήμα στη γραμμή παραγωγής τους – το φιλτράρισμα. Μόλις εντοπίσουν τις καρδιές του αποστάγματος τους, θα περάσουν αυτό το προϊόν μέσω ενός μεγάλου συστήματος φιλτραρίσματος (συνήθως με άνθρακα ή άνθρακα) για να εξασφαλίσουν ότι το τελικό προϊόν έχει υπέροχη, καθαρή αίσθηση στο στόμα.</a:t>
            </a:r>
          </a:p>
          <a:p>
            <a:pPr>
              <a:buFont typeface="+mj-lt"/>
              <a:buAutoNum type="arabicPeriod"/>
            </a:pPr>
            <a:r>
              <a:rPr lang="el-GR" sz="1700" b="1" err="1"/>
              <a:t>Αραιώση</a:t>
            </a:r>
            <a:r>
              <a:rPr lang="el-GR" sz="1700"/>
              <a:t> . Μόλις οι οινοπνευματοποιοί έχουν το </a:t>
            </a:r>
            <a:r>
              <a:rPr lang="el-GR" sz="1700" err="1"/>
              <a:t>αποσταγμένο</a:t>
            </a:r>
            <a:r>
              <a:rPr lang="el-GR" sz="1700"/>
              <a:t> προϊόν τους, θα αραιώσουν τη βότκα στην επιθυμητή περιεκτικότητα σε αλκοόλ δοκιμάζοντας την αλκοόλη κατ’ όγκο (ABV) και προσθέτοντας σταδιακά νερό.</a:t>
            </a:r>
          </a:p>
          <a:p>
            <a:pPr>
              <a:buFont typeface="+mj-lt"/>
              <a:buAutoNum type="arabicPeriod"/>
            </a:pPr>
            <a:r>
              <a:rPr lang="el-GR" sz="1700" b="1"/>
              <a:t>Εμφιάλωση</a:t>
            </a:r>
            <a:r>
              <a:rPr lang="el-GR" sz="1700"/>
              <a:t> . Το τελευταίο βήμα είναι η διαδικασία εμφιάλωσης, κατά την οποία οι κατασκευαστές βότκας προσθέτουν το τελικό προϊόν σε μπουκάλια με ετικέτα.</a:t>
            </a:r>
          </a:p>
          <a:p>
            <a:endParaRPr lang="el-GR" sz="1700"/>
          </a:p>
        </p:txBody>
      </p:sp>
      <p:pic>
        <p:nvPicPr>
          <p:cNvPr id="5" name="Εικόνα 4" descr="Εικόνα που περιέχει κείμενο, φιάλη, εσωτερικός χώρος, αναψυκτικό&#10;&#10;Περιγραφή που δημιουργήθηκε αυτόματα">
            <a:extLst>
              <a:ext uri="{FF2B5EF4-FFF2-40B4-BE49-F238E27FC236}">
                <a16:creationId xmlns:a16="http://schemas.microsoft.com/office/drawing/2014/main" id="{235FF6CD-D7D4-1C64-DBEE-CDDBB0D9DC0E}"/>
              </a:ext>
            </a:extLst>
          </p:cNvPr>
          <p:cNvPicPr>
            <a:picLocks noChangeAspect="1"/>
          </p:cNvPicPr>
          <p:nvPr/>
        </p:nvPicPr>
        <p:blipFill rotWithShape="1">
          <a:blip r:embed="rId2">
            <a:extLst>
              <a:ext uri="{28A0092B-C50C-407E-A947-70E740481C1C}">
                <a14:useLocalDpi xmlns:a14="http://schemas.microsoft.com/office/drawing/2010/main" val="0"/>
              </a:ext>
            </a:extLst>
          </a:blip>
          <a:srcRect l="24650" r="15059"/>
          <a:stretch/>
        </p:blipFill>
        <p:spPr>
          <a:xfrm>
            <a:off x="8020570" y="1916318"/>
            <a:ext cx="3844024" cy="4255882"/>
          </a:xfrm>
          <a:prstGeom prst="rect">
            <a:avLst/>
          </a:prstGeom>
        </p:spPr>
      </p:pic>
      <p:sp>
        <p:nvSpPr>
          <p:cNvPr id="4" name="Θέση αριθμού διαφάνειας 3">
            <a:extLst>
              <a:ext uri="{FF2B5EF4-FFF2-40B4-BE49-F238E27FC236}">
                <a16:creationId xmlns:a16="http://schemas.microsoft.com/office/drawing/2014/main" id="{F4D19CA5-C0F7-D872-3937-30AC6509AD85}"/>
              </a:ext>
            </a:extLst>
          </p:cNvPr>
          <p:cNvSpPr>
            <a:spLocks noGrp="1"/>
          </p:cNvSpPr>
          <p:nvPr>
            <p:ph type="sldNum" sz="quarter" idx="12"/>
          </p:nvPr>
        </p:nvSpPr>
        <p:spPr/>
        <p:txBody>
          <a:bodyPr/>
          <a:lstStyle/>
          <a:p>
            <a:fld id="{556D23E8-E80B-430B-8D85-EA7ABB4E7969}" type="slidenum">
              <a:rPr lang="el-GR" smtClean="0"/>
              <a:t>41</a:t>
            </a:fld>
            <a:endParaRPr lang="el-GR"/>
          </a:p>
        </p:txBody>
      </p:sp>
    </p:spTree>
    <p:extLst>
      <p:ext uri="{BB962C8B-B14F-4D97-AF65-F5344CB8AC3E}">
        <p14:creationId xmlns:p14="http://schemas.microsoft.com/office/powerpoint/2010/main" val="10579113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A9E561AB-413A-7970-33B2-BDF535D3588E}"/>
              </a:ext>
            </a:extLst>
          </p:cNvPr>
          <p:cNvSpPr>
            <a:spLocks noGrp="1"/>
          </p:cNvSpPr>
          <p:nvPr>
            <p:ph type="title"/>
          </p:nvPr>
        </p:nvSpPr>
        <p:spPr>
          <a:xfrm>
            <a:off x="5181601" y="634946"/>
            <a:ext cx="6368142" cy="1450757"/>
          </a:xfrm>
        </p:spPr>
        <p:txBody>
          <a:bodyPr>
            <a:normAutofit/>
          </a:bodyPr>
          <a:lstStyle/>
          <a:p>
            <a:r>
              <a:rPr lang="en-US" b="1"/>
              <a:t>Sake</a:t>
            </a:r>
            <a:endParaRPr lang="el-GR" dirty="0"/>
          </a:p>
        </p:txBody>
      </p:sp>
      <p:pic>
        <p:nvPicPr>
          <p:cNvPr id="5" name="Picture 4" descr="Σούσι με ξυλάκια">
            <a:extLst>
              <a:ext uri="{FF2B5EF4-FFF2-40B4-BE49-F238E27FC236}">
                <a16:creationId xmlns:a16="http://schemas.microsoft.com/office/drawing/2014/main" id="{715F7A98-D92A-912E-ACF5-35B5716E723D}"/>
              </a:ext>
            </a:extLst>
          </p:cNvPr>
          <p:cNvPicPr>
            <a:picLocks noChangeAspect="1"/>
          </p:cNvPicPr>
          <p:nvPr/>
        </p:nvPicPr>
        <p:blipFill rotWithShape="1">
          <a:blip r:embed="rId2"/>
          <a:srcRect l="22325" r="32454" b="1"/>
          <a:stretch/>
        </p:blipFill>
        <p:spPr>
          <a:xfrm>
            <a:off x="20" y="-12128"/>
            <a:ext cx="4654276" cy="6870127"/>
          </a:xfrm>
          <a:prstGeom prst="rect">
            <a:avLst/>
          </a:prstGeom>
        </p:spPr>
      </p:pic>
      <p:cxnSp>
        <p:nvCxnSpPr>
          <p:cNvPr id="13" name="Straight Connector 12">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16:creationId xmlns:a16="http://schemas.microsoft.com/office/drawing/2014/main" id="{703D6908-8DBE-B233-05AC-DB663288E486}"/>
              </a:ext>
            </a:extLst>
          </p:cNvPr>
          <p:cNvSpPr>
            <a:spLocks noGrp="1"/>
          </p:cNvSpPr>
          <p:nvPr>
            <p:ph idx="1"/>
          </p:nvPr>
        </p:nvSpPr>
        <p:spPr>
          <a:xfrm>
            <a:off x="5181600" y="2198913"/>
            <a:ext cx="6667499" cy="4659079"/>
          </a:xfrm>
        </p:spPr>
        <p:txBody>
          <a:bodyPr>
            <a:normAutofit/>
          </a:bodyPr>
          <a:lstStyle/>
          <a:p>
            <a:r>
              <a:rPr lang="el-GR" dirty="0"/>
              <a:t>Είναι απόσταγμα που παράγεται στις χώρες της ΄</a:t>
            </a:r>
            <a:r>
              <a:rPr lang="el-GR" dirty="0" err="1"/>
              <a:t>Απω</a:t>
            </a:r>
            <a:r>
              <a:rPr lang="el-GR" dirty="0"/>
              <a:t> Ανατολής με πρώτη ύλη το ρύζι.</a:t>
            </a:r>
          </a:p>
          <a:p>
            <a:r>
              <a:rPr lang="el-GR" dirty="0"/>
              <a:t>Το άμυλο του ρυζιού </a:t>
            </a:r>
            <a:r>
              <a:rPr lang="el-GR" dirty="0" err="1"/>
              <a:t>υδρολύεται</a:t>
            </a:r>
            <a:r>
              <a:rPr lang="el-GR" dirty="0"/>
              <a:t> με </a:t>
            </a:r>
            <a:r>
              <a:rPr lang="el-GR" dirty="0" err="1"/>
              <a:t>αμυλάσες</a:t>
            </a:r>
            <a:r>
              <a:rPr lang="el-GR" dirty="0"/>
              <a:t> που παράγονται από τον μύκητα </a:t>
            </a:r>
            <a:r>
              <a:rPr lang="el-GR" i="1" dirty="0" err="1"/>
              <a:t>Aspergilus</a:t>
            </a:r>
            <a:r>
              <a:rPr lang="el-GR" i="1" dirty="0"/>
              <a:t> </a:t>
            </a:r>
            <a:r>
              <a:rPr lang="el-GR" i="1" dirty="0" err="1"/>
              <a:t>oryzae</a:t>
            </a:r>
            <a:r>
              <a:rPr lang="el-GR" i="1" dirty="0"/>
              <a:t>  </a:t>
            </a:r>
            <a:r>
              <a:rPr lang="el-GR" dirty="0"/>
              <a:t>σε γλυκόζη και </a:t>
            </a:r>
            <a:r>
              <a:rPr lang="el-GR" dirty="0" err="1"/>
              <a:t>μαλτόζη</a:t>
            </a:r>
            <a:r>
              <a:rPr lang="el-GR" dirty="0"/>
              <a:t>.</a:t>
            </a:r>
          </a:p>
          <a:p>
            <a:r>
              <a:rPr lang="el-GR" dirty="0"/>
              <a:t>Το προϊόν ζύμωσης του </a:t>
            </a:r>
            <a:r>
              <a:rPr lang="el-GR" dirty="0" err="1"/>
              <a:t>υδρολυμένου</a:t>
            </a:r>
            <a:r>
              <a:rPr lang="el-GR" dirty="0"/>
              <a:t> αμύλου ζυμώνεται με τον </a:t>
            </a:r>
            <a:r>
              <a:rPr lang="el-GR" i="1" dirty="0" err="1"/>
              <a:t>Saccharomycces</a:t>
            </a:r>
            <a:r>
              <a:rPr lang="el-GR" i="1" dirty="0"/>
              <a:t> </a:t>
            </a:r>
            <a:r>
              <a:rPr lang="el-GR" i="1" dirty="0" err="1"/>
              <a:t>cerevisiae</a:t>
            </a:r>
            <a:endParaRPr lang="el-GR" dirty="0"/>
          </a:p>
          <a:p>
            <a:r>
              <a:rPr lang="el-GR" dirty="0"/>
              <a:t>Το </a:t>
            </a:r>
            <a:r>
              <a:rPr lang="el-GR" dirty="0" err="1"/>
              <a:t>Sake</a:t>
            </a:r>
            <a:r>
              <a:rPr lang="el-GR" dirty="0"/>
              <a:t> διαφέρει από το </a:t>
            </a:r>
            <a:r>
              <a:rPr lang="en-US" b="1" dirty="0"/>
              <a:t>Whisky</a:t>
            </a:r>
            <a:r>
              <a:rPr lang="el-GR" dirty="0"/>
              <a:t> κυρίως από το γεγονός ότι οι </a:t>
            </a:r>
            <a:r>
              <a:rPr lang="el-GR" dirty="0" err="1"/>
              <a:t>αμυλάσσες</a:t>
            </a:r>
            <a:r>
              <a:rPr lang="el-GR" dirty="0"/>
              <a:t> παράγονται από μικροοργανισμό και όχι από την βύνη που είναι καβουρδισμένο </a:t>
            </a:r>
            <a:r>
              <a:rPr lang="el-GR" dirty="0" err="1"/>
              <a:t>εκβλαστημένο</a:t>
            </a:r>
            <a:r>
              <a:rPr lang="el-GR" dirty="0"/>
              <a:t> κριθάρι. </a:t>
            </a:r>
            <a:endParaRPr lang="en-US" dirty="0"/>
          </a:p>
          <a:p>
            <a:r>
              <a:rPr lang="el-GR" b="1" dirty="0"/>
              <a:t>Διαφορές στη σύσταση και τον οργανοληπτικό χαρακτήρα μπορεί να προκύψουν (ι) από την μεγαλύτερη περιεκτικότητα </a:t>
            </a:r>
            <a:r>
              <a:rPr lang="el-GR" b="1" dirty="0" err="1"/>
              <a:t>πρωτεϊνης</a:t>
            </a:r>
            <a:r>
              <a:rPr lang="el-GR" b="1" dirty="0"/>
              <a:t> στο κριθάρι και (</a:t>
            </a:r>
            <a:r>
              <a:rPr lang="el-GR" b="1" dirty="0" err="1"/>
              <a:t>ιι</a:t>
            </a:r>
            <a:r>
              <a:rPr lang="el-GR" b="1" dirty="0"/>
              <a:t>) από το ότι η παραγωγή των </a:t>
            </a:r>
            <a:r>
              <a:rPr lang="el-GR" b="1" dirty="0" err="1"/>
              <a:t>αμυλασών</a:t>
            </a:r>
            <a:r>
              <a:rPr lang="el-GR" b="1" dirty="0"/>
              <a:t> στο </a:t>
            </a:r>
            <a:r>
              <a:rPr lang="en-US" b="1" dirty="0"/>
              <a:t>Sake </a:t>
            </a:r>
            <a:r>
              <a:rPr lang="el-GR" b="1" dirty="0"/>
              <a:t>προέρχονται από τον μικροοργανισμό </a:t>
            </a:r>
            <a:r>
              <a:rPr lang="en-US" b="1" i="1" dirty="0" err="1"/>
              <a:t>Aspergilus</a:t>
            </a:r>
            <a:r>
              <a:rPr lang="en-US" b="1" i="1" dirty="0"/>
              <a:t> </a:t>
            </a:r>
            <a:r>
              <a:rPr lang="en-US" b="1" i="1" dirty="0" err="1"/>
              <a:t>oryzae</a:t>
            </a:r>
            <a:endParaRPr lang="el-GR" dirty="0"/>
          </a:p>
        </p:txBody>
      </p:sp>
      <p:sp>
        <p:nvSpPr>
          <p:cNvPr id="4" name="Θέση αριθμού διαφάνειας 3">
            <a:extLst>
              <a:ext uri="{FF2B5EF4-FFF2-40B4-BE49-F238E27FC236}">
                <a16:creationId xmlns:a16="http://schemas.microsoft.com/office/drawing/2014/main" id="{1D75831E-0EFB-B7C7-1FD9-6002859AFC80}"/>
              </a:ext>
            </a:extLst>
          </p:cNvPr>
          <p:cNvSpPr>
            <a:spLocks noGrp="1"/>
          </p:cNvSpPr>
          <p:nvPr>
            <p:ph type="sldNum" sz="quarter" idx="12"/>
          </p:nvPr>
        </p:nvSpPr>
        <p:spPr/>
        <p:txBody>
          <a:bodyPr/>
          <a:lstStyle/>
          <a:p>
            <a:fld id="{556D23E8-E80B-430B-8D85-EA7ABB4E7969}" type="slidenum">
              <a:rPr lang="el-GR" smtClean="0"/>
              <a:t>42</a:t>
            </a:fld>
            <a:endParaRPr lang="el-GR"/>
          </a:p>
        </p:txBody>
      </p:sp>
    </p:spTree>
    <p:extLst>
      <p:ext uri="{BB962C8B-B14F-4D97-AF65-F5344CB8AC3E}">
        <p14:creationId xmlns:p14="http://schemas.microsoft.com/office/powerpoint/2010/main" val="36145995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32D3FD4-6F71-43DF-93B9-87279519C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a:extLst>
              <a:ext uri="{FF2B5EF4-FFF2-40B4-BE49-F238E27FC236}">
                <a16:creationId xmlns:a16="http://schemas.microsoft.com/office/drawing/2014/main" id="{415EB08A-7C0C-804D-1231-A39516983AD9}"/>
              </a:ext>
            </a:extLst>
          </p:cNvPr>
          <p:cNvSpPr>
            <a:spLocks noGrp="1"/>
          </p:cNvSpPr>
          <p:nvPr>
            <p:ph type="title"/>
          </p:nvPr>
        </p:nvSpPr>
        <p:spPr>
          <a:xfrm>
            <a:off x="1097280" y="516835"/>
            <a:ext cx="5977937" cy="1666501"/>
          </a:xfrm>
        </p:spPr>
        <p:txBody>
          <a:bodyPr>
            <a:normAutofit/>
          </a:bodyPr>
          <a:lstStyle/>
          <a:p>
            <a:r>
              <a:rPr lang="el-GR" sz="4000">
                <a:solidFill>
                  <a:srgbClr val="FFFFFF"/>
                </a:solidFill>
              </a:rPr>
              <a:t>Πως παράγεται το </a:t>
            </a:r>
            <a:r>
              <a:rPr lang="en-US" sz="4000">
                <a:solidFill>
                  <a:srgbClr val="FFFFFF"/>
                </a:solidFill>
              </a:rPr>
              <a:t>Sake</a:t>
            </a:r>
            <a:endParaRPr lang="el-GR" sz="4000">
              <a:solidFill>
                <a:srgbClr val="FFFFFF"/>
              </a:solidFill>
            </a:endParaRPr>
          </a:p>
        </p:txBody>
      </p:sp>
      <p:sp>
        <p:nvSpPr>
          <p:cNvPr id="3" name="Θέση περιεχομένου 2">
            <a:extLst>
              <a:ext uri="{FF2B5EF4-FFF2-40B4-BE49-F238E27FC236}">
                <a16:creationId xmlns:a16="http://schemas.microsoft.com/office/drawing/2014/main" id="{7444D338-2B90-86F4-B6AE-656F009B3D73}"/>
              </a:ext>
            </a:extLst>
          </p:cNvPr>
          <p:cNvSpPr>
            <a:spLocks noGrp="1"/>
          </p:cNvSpPr>
          <p:nvPr>
            <p:ph idx="1"/>
          </p:nvPr>
        </p:nvSpPr>
        <p:spPr>
          <a:xfrm>
            <a:off x="85725" y="2236304"/>
            <a:ext cx="6989492" cy="4250221"/>
          </a:xfrm>
        </p:spPr>
        <p:txBody>
          <a:bodyPr>
            <a:normAutofit fontScale="92500" lnSpcReduction="10000"/>
          </a:bodyPr>
          <a:lstStyle/>
          <a:p>
            <a:pPr>
              <a:buFont typeface="Courier New" panose="02070309020205020404" pitchFamily="49" charset="0"/>
              <a:buChar char="o"/>
            </a:pPr>
            <a:r>
              <a:rPr lang="el-GR" sz="1800" b="1" dirty="0">
                <a:solidFill>
                  <a:srgbClr val="FFFFFF"/>
                </a:solidFill>
              </a:rPr>
              <a:t>ΓΥΑΛΙΣΜΑ ΡΥΖΙΟΥ</a:t>
            </a:r>
            <a:r>
              <a:rPr lang="en-US" sz="1800" b="1" dirty="0">
                <a:solidFill>
                  <a:srgbClr val="FFFFFF"/>
                </a:solidFill>
              </a:rPr>
              <a:t>:</a:t>
            </a:r>
            <a:r>
              <a:rPr lang="el-GR" sz="1800" dirty="0">
                <a:solidFill>
                  <a:srgbClr val="FFFFFF"/>
                </a:solidFill>
              </a:rPr>
              <a:t> .χρησιμοποιούνται</a:t>
            </a:r>
            <a:r>
              <a:rPr lang="en-US" sz="1800" dirty="0">
                <a:solidFill>
                  <a:srgbClr val="FFFFFF"/>
                </a:solidFill>
              </a:rPr>
              <a:t> </a:t>
            </a:r>
            <a:r>
              <a:rPr lang="el-GR" sz="1800" dirty="0">
                <a:solidFill>
                  <a:srgbClr val="FFFFFF"/>
                </a:solidFill>
              </a:rPr>
              <a:t>κάθετοι </a:t>
            </a:r>
            <a:r>
              <a:rPr lang="el-GR" sz="1800" dirty="0" err="1">
                <a:solidFill>
                  <a:srgbClr val="FFFFFF"/>
                </a:solidFill>
              </a:rPr>
              <a:t>τεμαχιστές</a:t>
            </a:r>
            <a:r>
              <a:rPr lang="el-GR" sz="1800" dirty="0">
                <a:solidFill>
                  <a:srgbClr val="FFFFFF"/>
                </a:solidFill>
              </a:rPr>
              <a:t> για να φύγουν από τα εξωτερικά στρώματα και να διατηρηθεί ο πυρήνας των κόκκων και να ανεβεί η </a:t>
            </a:r>
            <a:r>
              <a:rPr lang="el-GR" sz="1800" dirty="0" err="1">
                <a:solidFill>
                  <a:srgbClr val="FFFFFF"/>
                </a:solidFill>
              </a:rPr>
              <a:t>ποσοτητα</a:t>
            </a:r>
            <a:r>
              <a:rPr lang="el-GR" sz="1800" dirty="0">
                <a:solidFill>
                  <a:srgbClr val="FFFFFF"/>
                </a:solidFill>
              </a:rPr>
              <a:t> του αμύλου καθώς φεύγει το εξωτερικό </a:t>
            </a:r>
            <a:r>
              <a:rPr lang="el-GR" sz="1800" dirty="0" err="1">
                <a:solidFill>
                  <a:srgbClr val="FFFFFF"/>
                </a:solidFill>
              </a:rPr>
              <a:t>μερός</a:t>
            </a:r>
            <a:r>
              <a:rPr lang="el-GR" sz="1800" dirty="0">
                <a:solidFill>
                  <a:srgbClr val="FFFFFF"/>
                </a:solidFill>
              </a:rPr>
              <a:t> που περιέχει λιπαρά οξέα, βιταμίνες, πρωτεΐνες και αμινοξέα.</a:t>
            </a:r>
          </a:p>
          <a:p>
            <a:pPr>
              <a:buFont typeface="Courier New" panose="02070309020205020404" pitchFamily="49" charset="0"/>
              <a:buChar char="o"/>
            </a:pPr>
            <a:r>
              <a:rPr lang="el-GR" sz="1800" b="1" dirty="0">
                <a:solidFill>
                  <a:srgbClr val="FFFFFF"/>
                </a:solidFill>
              </a:rPr>
              <a:t>ΠΛΥΣΙΜΟ ΚΑΙ ΜΑΓΕΙΡΕΜΑ</a:t>
            </a:r>
            <a:r>
              <a:rPr lang="el-GR" sz="1800" dirty="0">
                <a:solidFill>
                  <a:srgbClr val="FFFFFF"/>
                </a:solidFill>
              </a:rPr>
              <a:t> : Μετά το γυάλισμα, το ρύζι πλένεται, υγραίνεται και μαγειρεύεται αργά με χρήση </a:t>
            </a:r>
            <a:r>
              <a:rPr lang="el-GR" sz="1800" dirty="0" err="1">
                <a:solidFill>
                  <a:srgbClr val="FFFFFF"/>
                </a:solidFill>
              </a:rPr>
              <a:t>ατμου</a:t>
            </a:r>
            <a:endParaRPr lang="el-GR" sz="1800" dirty="0">
              <a:solidFill>
                <a:srgbClr val="FFFFFF"/>
              </a:solidFill>
            </a:endParaRPr>
          </a:p>
          <a:p>
            <a:pPr>
              <a:buFont typeface="Courier New" panose="02070309020205020404" pitchFamily="49" charset="0"/>
              <a:buChar char="o"/>
            </a:pPr>
            <a:r>
              <a:rPr lang="el-GR" sz="1800" b="1" dirty="0">
                <a:solidFill>
                  <a:srgbClr val="FFFFFF"/>
                </a:solidFill>
              </a:rPr>
              <a:t>Προσθήκη </a:t>
            </a:r>
            <a:r>
              <a:rPr lang="el-GR" sz="1800" b="1" dirty="0" err="1">
                <a:solidFill>
                  <a:srgbClr val="FFFFFF"/>
                </a:solidFill>
              </a:rPr>
              <a:t>koji</a:t>
            </a:r>
            <a:r>
              <a:rPr lang="el-GR" sz="1800" b="1" dirty="0">
                <a:solidFill>
                  <a:srgbClr val="FFFFFF"/>
                </a:solidFill>
              </a:rPr>
              <a:t>: </a:t>
            </a:r>
            <a:r>
              <a:rPr lang="el-GR" sz="1800" dirty="0">
                <a:solidFill>
                  <a:srgbClr val="FFFFFF"/>
                </a:solidFill>
              </a:rPr>
              <a:t>προστίθεται στο μείγμα </a:t>
            </a:r>
            <a:r>
              <a:rPr lang="en-US" sz="1800" b="1" i="1" dirty="0" err="1">
                <a:solidFill>
                  <a:srgbClr val="FFFFFF"/>
                </a:solidFill>
              </a:rPr>
              <a:t>Aspergilus</a:t>
            </a:r>
            <a:r>
              <a:rPr lang="en-US" sz="1800" b="1" i="1" dirty="0">
                <a:solidFill>
                  <a:srgbClr val="FFFFFF"/>
                </a:solidFill>
              </a:rPr>
              <a:t> </a:t>
            </a:r>
            <a:r>
              <a:rPr lang="en-US" sz="1800" b="1" i="1" dirty="0" err="1">
                <a:solidFill>
                  <a:srgbClr val="FFFFFF"/>
                </a:solidFill>
              </a:rPr>
              <a:t>oryzae</a:t>
            </a:r>
            <a:r>
              <a:rPr lang="en-US" sz="1800" b="1" i="1" dirty="0">
                <a:solidFill>
                  <a:srgbClr val="FFFFFF"/>
                </a:solidFill>
              </a:rPr>
              <a:t> </a:t>
            </a:r>
            <a:r>
              <a:rPr lang="el-GR" sz="1800" dirty="0">
                <a:solidFill>
                  <a:srgbClr val="FFFFFF"/>
                </a:solidFill>
              </a:rPr>
              <a:t>για να μετατρέψει το άμυλο σε γλυκόζη.</a:t>
            </a:r>
          </a:p>
          <a:p>
            <a:pPr>
              <a:buFont typeface="Courier New" panose="02070309020205020404" pitchFamily="49" charset="0"/>
              <a:buChar char="o"/>
            </a:pPr>
            <a:r>
              <a:rPr lang="el-GR" sz="1800" b="1" dirty="0">
                <a:solidFill>
                  <a:srgbClr val="FFFFFF"/>
                </a:solidFill>
              </a:rPr>
              <a:t>Ζύμωση</a:t>
            </a:r>
            <a:r>
              <a:rPr lang="el-GR" sz="1800" dirty="0">
                <a:solidFill>
                  <a:srgbClr val="FFFFFF"/>
                </a:solidFill>
              </a:rPr>
              <a:t>: προστίθενται και οι ζύμες για να ξεκινήσει η διαδικασία της ζύμωσης, η οποία διαρκεί από 18 έως 30 μέρες. Η ζύμωση ελέγχεται αυστηρά από τον </a:t>
            </a:r>
            <a:r>
              <a:rPr lang="el-GR" sz="1800" dirty="0" err="1">
                <a:solidFill>
                  <a:srgbClr val="FFFFFF"/>
                </a:solidFill>
              </a:rPr>
              <a:t>toji</a:t>
            </a:r>
            <a:r>
              <a:rPr lang="el-GR" sz="1800" dirty="0">
                <a:solidFill>
                  <a:srgbClr val="FFFFFF"/>
                </a:solidFill>
              </a:rPr>
              <a:t> (υπεύθυνος παραγωγής), οι οποίοι κατά παράδοση υπήρξαν ψαράδες. Παλαιότερα, το </a:t>
            </a:r>
            <a:r>
              <a:rPr lang="el-GR" sz="1800" dirty="0" err="1">
                <a:solidFill>
                  <a:srgbClr val="FFFFFF"/>
                </a:solidFill>
              </a:rPr>
              <a:t>sake</a:t>
            </a:r>
            <a:r>
              <a:rPr lang="el-GR" sz="1800" dirty="0">
                <a:solidFill>
                  <a:srgbClr val="FFFFFF"/>
                </a:solidFill>
              </a:rPr>
              <a:t> παράγονταν από ψαράδες κατά τους κρύους μήνες του χειμώνα που έμεναν χωρίς δουλειά. Σήμερα φυσικά οι </a:t>
            </a:r>
            <a:r>
              <a:rPr lang="el-GR" sz="1800" dirty="0" err="1">
                <a:solidFill>
                  <a:srgbClr val="FFFFFF"/>
                </a:solidFill>
              </a:rPr>
              <a:t>toji</a:t>
            </a:r>
            <a:r>
              <a:rPr lang="el-GR" sz="1800" dirty="0">
                <a:solidFill>
                  <a:srgbClr val="FFFFFF"/>
                </a:solidFill>
              </a:rPr>
              <a:t> είναι πλήρους απασχόλησης επαγγελματίες με μεγάλη γνώση στην παραγωγή </a:t>
            </a:r>
            <a:r>
              <a:rPr lang="el-GR" sz="1800" dirty="0" err="1">
                <a:solidFill>
                  <a:srgbClr val="FFFFFF"/>
                </a:solidFill>
              </a:rPr>
              <a:t>sake</a:t>
            </a:r>
            <a:r>
              <a:rPr lang="el-GR" sz="1800" dirty="0">
                <a:solidFill>
                  <a:srgbClr val="FFFFFF"/>
                </a:solidFill>
              </a:rPr>
              <a:t>.</a:t>
            </a:r>
          </a:p>
          <a:p>
            <a:pPr>
              <a:buFont typeface="Courier New" panose="02070309020205020404" pitchFamily="49" charset="0"/>
              <a:buChar char="o"/>
            </a:pPr>
            <a:r>
              <a:rPr lang="el-GR" sz="1800" dirty="0">
                <a:solidFill>
                  <a:srgbClr val="FFFFFF"/>
                </a:solidFill>
              </a:rPr>
              <a:t>Στη συνέχεια το σάκε παστεριώνεται, φιλτράρεται, και εμφιαλώνεται.</a:t>
            </a:r>
          </a:p>
        </p:txBody>
      </p:sp>
      <p:sp>
        <p:nvSpPr>
          <p:cNvPr id="12" name="Rectangle 11">
            <a:extLst>
              <a:ext uri="{FF2B5EF4-FFF2-40B4-BE49-F238E27FC236}">
                <a16:creationId xmlns:a16="http://schemas.microsoft.com/office/drawing/2014/main" id="{36F207B4-66C3-4A76-8D54-C2871CF809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Εικόνα 4" descr="Εικόνα που περιέχει κείμενο, φιάλη, εσωτερικός χώρος, μπύρα&#10;&#10;Περιγραφή που δημιουργήθηκε αυτόματα">
            <a:extLst>
              <a:ext uri="{FF2B5EF4-FFF2-40B4-BE49-F238E27FC236}">
                <a16:creationId xmlns:a16="http://schemas.microsoft.com/office/drawing/2014/main" id="{16EBFC21-DA0F-0463-3D34-8DC043020688}"/>
              </a:ext>
            </a:extLst>
          </p:cNvPr>
          <p:cNvPicPr>
            <a:picLocks noChangeAspect="1"/>
          </p:cNvPicPr>
          <p:nvPr/>
        </p:nvPicPr>
        <p:blipFill rotWithShape="1">
          <a:blip r:embed="rId2">
            <a:extLst>
              <a:ext uri="{28A0092B-C50C-407E-A947-70E740481C1C}">
                <a14:useLocalDpi xmlns:a14="http://schemas.microsoft.com/office/drawing/2010/main" val="0"/>
              </a:ext>
            </a:extLst>
          </a:blip>
          <a:srcRect l="15833" r="34078"/>
          <a:stretch/>
        </p:blipFill>
        <p:spPr>
          <a:xfrm>
            <a:off x="7611902" y="10"/>
            <a:ext cx="4580097" cy="6857990"/>
          </a:xfrm>
          <a:prstGeom prst="rect">
            <a:avLst/>
          </a:prstGeom>
        </p:spPr>
      </p:pic>
      <p:sp>
        <p:nvSpPr>
          <p:cNvPr id="4" name="Θέση αριθμού διαφάνειας 3">
            <a:extLst>
              <a:ext uri="{FF2B5EF4-FFF2-40B4-BE49-F238E27FC236}">
                <a16:creationId xmlns:a16="http://schemas.microsoft.com/office/drawing/2014/main" id="{C5CE670C-04FC-1DB8-E588-57AC9F755447}"/>
              </a:ext>
            </a:extLst>
          </p:cNvPr>
          <p:cNvSpPr>
            <a:spLocks noGrp="1"/>
          </p:cNvSpPr>
          <p:nvPr>
            <p:ph type="sldNum" sz="quarter" idx="12"/>
          </p:nvPr>
        </p:nvSpPr>
        <p:spPr/>
        <p:txBody>
          <a:bodyPr/>
          <a:lstStyle/>
          <a:p>
            <a:fld id="{556D23E8-E80B-430B-8D85-EA7ABB4E7969}" type="slidenum">
              <a:rPr lang="el-GR" smtClean="0"/>
              <a:t>43</a:t>
            </a:fld>
            <a:endParaRPr lang="el-GR"/>
          </a:p>
        </p:txBody>
      </p:sp>
    </p:spTree>
    <p:extLst>
      <p:ext uri="{BB962C8B-B14F-4D97-AF65-F5344CB8AC3E}">
        <p14:creationId xmlns:p14="http://schemas.microsoft.com/office/powerpoint/2010/main" val="41661113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Εικόνα 4" descr="Εικόνα που περιέχει κρασί, τραπέζι, δοχείο, εσωτερικός χώρος&#10;&#10;Περιγραφή που δημιουργήθηκε αυτόματα">
            <a:extLst>
              <a:ext uri="{FF2B5EF4-FFF2-40B4-BE49-F238E27FC236}">
                <a16:creationId xmlns:a16="http://schemas.microsoft.com/office/drawing/2014/main" id="{9020AA74-5CB5-C174-7CFF-D87C1DB9B699}"/>
              </a:ext>
            </a:extLst>
          </p:cNvPr>
          <p:cNvPicPr>
            <a:picLocks noChangeAspect="1"/>
          </p:cNvPicPr>
          <p:nvPr/>
        </p:nvPicPr>
        <p:blipFill rotWithShape="1">
          <a:blip r:embed="rId2">
            <a:extLst>
              <a:ext uri="{28A0092B-C50C-407E-A947-70E740481C1C}">
                <a14:useLocalDpi xmlns:a14="http://schemas.microsoft.com/office/drawing/2010/main" val="0"/>
              </a:ext>
            </a:extLst>
          </a:blip>
          <a:srcRect l="28722" r="27712" b="1"/>
          <a:stretch/>
        </p:blipFill>
        <p:spPr>
          <a:xfrm>
            <a:off x="20" y="10"/>
            <a:ext cx="4578952" cy="6857990"/>
          </a:xfrm>
          <a:prstGeom prst="rect">
            <a:avLst/>
          </a:prstGeom>
        </p:spPr>
      </p:pic>
      <p:sp>
        <p:nvSpPr>
          <p:cNvPr id="19" name="Rectangle 18">
            <a:extLst>
              <a:ext uri="{FF2B5EF4-FFF2-40B4-BE49-F238E27FC236}">
                <a16:creationId xmlns:a16="http://schemas.microsoft.com/office/drawing/2014/main" id="{F4C359F3-25B2-4E2B-8713-5583EAF4C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9733" y="0"/>
            <a:ext cx="7552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a:extLst>
              <a:ext uri="{FF2B5EF4-FFF2-40B4-BE49-F238E27FC236}">
                <a16:creationId xmlns:a16="http://schemas.microsoft.com/office/drawing/2014/main" id="{FF3FCFC2-3D1B-F78F-9AF8-647B2A8AEB58}"/>
              </a:ext>
            </a:extLst>
          </p:cNvPr>
          <p:cNvSpPr>
            <a:spLocks noGrp="1"/>
          </p:cNvSpPr>
          <p:nvPr>
            <p:ph type="title"/>
          </p:nvPr>
        </p:nvSpPr>
        <p:spPr>
          <a:xfrm>
            <a:off x="5124206" y="516835"/>
            <a:ext cx="6339840" cy="1666501"/>
          </a:xfrm>
        </p:spPr>
        <p:txBody>
          <a:bodyPr>
            <a:normAutofit/>
          </a:bodyPr>
          <a:lstStyle/>
          <a:p>
            <a:r>
              <a:rPr lang="en-US" sz="4000" b="1">
                <a:solidFill>
                  <a:srgbClr val="FFFFFF"/>
                </a:solidFill>
              </a:rPr>
              <a:t>Liquors</a:t>
            </a:r>
            <a:r>
              <a:rPr lang="el-GR" sz="4000" b="1">
                <a:solidFill>
                  <a:srgbClr val="FFFFFF"/>
                </a:solidFill>
              </a:rPr>
              <a:t>- Λικέρ</a:t>
            </a:r>
            <a:endParaRPr lang="el-GR" sz="4000">
              <a:solidFill>
                <a:srgbClr val="FFFFFF"/>
              </a:solidFill>
            </a:endParaRPr>
          </a:p>
        </p:txBody>
      </p:sp>
      <p:sp>
        <p:nvSpPr>
          <p:cNvPr id="21" name="Rectangle 20">
            <a:extLst>
              <a:ext uri="{FF2B5EF4-FFF2-40B4-BE49-F238E27FC236}">
                <a16:creationId xmlns:a16="http://schemas.microsoft.com/office/drawing/2014/main" id="{B026EB53-A064-438C-B0CD-AC1503631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8972"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Θέση περιεχομένου 2">
            <a:extLst>
              <a:ext uri="{FF2B5EF4-FFF2-40B4-BE49-F238E27FC236}">
                <a16:creationId xmlns:a16="http://schemas.microsoft.com/office/drawing/2014/main" id="{102141C7-2A74-B8CD-1C2F-087B7295AE55}"/>
              </a:ext>
            </a:extLst>
          </p:cNvPr>
          <p:cNvSpPr>
            <a:spLocks noGrp="1"/>
          </p:cNvSpPr>
          <p:nvPr>
            <p:ph idx="1"/>
          </p:nvPr>
        </p:nvSpPr>
        <p:spPr>
          <a:xfrm>
            <a:off x="4639733" y="2183336"/>
            <a:ext cx="7276042" cy="4388914"/>
          </a:xfrm>
        </p:spPr>
        <p:txBody>
          <a:bodyPr>
            <a:normAutofit fontScale="92500" lnSpcReduction="10000"/>
          </a:bodyPr>
          <a:lstStyle/>
          <a:p>
            <a:r>
              <a:rPr lang="el-GR" sz="1800" dirty="0">
                <a:solidFill>
                  <a:srgbClr val="FFFFFF"/>
                </a:solidFill>
              </a:rPr>
              <a:t>Το λικέρ (συνήθως αναφερόμενο και ως ηδύποτο) είναι τύπος οινοπνευματώδους ποτού, που φτιάχνεται από αλκοόλη γεωργικής προέλευσης (συχνότερα σταφυλιού) με την προσθήκη φυσικών αρωματικών υλών, όπως φρούτων, κρέμας, βοτάνων, αρωματικών καρυκευμάτων (π.χ. κανέλα, γαρίφαλο, δίκταμο), μελιού, </a:t>
            </a:r>
            <a:r>
              <a:rPr lang="el-GR" sz="1800" dirty="0" err="1">
                <a:solidFill>
                  <a:srgbClr val="FFFFFF"/>
                </a:solidFill>
              </a:rPr>
              <a:t>ανθέων</a:t>
            </a:r>
            <a:r>
              <a:rPr lang="el-GR" sz="1800" dirty="0">
                <a:solidFill>
                  <a:srgbClr val="FFFFFF"/>
                </a:solidFill>
              </a:rPr>
              <a:t> ή ξηρών καρπών και διατίθεται προς κατανάλωση έπειτα από την προσθήκη ζάχαρης ή άλλου γλυκαντικού (όπως σιρόπι καλαμποκιού με φρουκτόζη). Τα λικέρ είναι συνήθως πολύ γλυκά στη γεύση.</a:t>
            </a:r>
          </a:p>
          <a:p>
            <a:r>
              <a:rPr lang="el-GR" sz="1800" dirty="0">
                <a:solidFill>
                  <a:srgbClr val="FFFFFF"/>
                </a:solidFill>
              </a:rPr>
              <a:t>Η λέξη </a:t>
            </a:r>
            <a:r>
              <a:rPr lang="el-GR" sz="1800" dirty="0" err="1">
                <a:solidFill>
                  <a:srgbClr val="FFFFFF"/>
                </a:solidFill>
              </a:rPr>
              <a:t>liqueur</a:t>
            </a:r>
            <a:r>
              <a:rPr lang="el-GR" sz="1800" dirty="0">
                <a:solidFill>
                  <a:srgbClr val="FFFFFF"/>
                </a:solidFill>
              </a:rPr>
              <a:t> προέρχεται από το λατινικό απαρέμφατο </a:t>
            </a:r>
            <a:r>
              <a:rPr lang="el-GR" sz="1800" dirty="0" err="1">
                <a:solidFill>
                  <a:srgbClr val="FFFFFF"/>
                </a:solidFill>
              </a:rPr>
              <a:t>liquifacere</a:t>
            </a:r>
            <a:r>
              <a:rPr lang="el-GR" sz="1800" dirty="0">
                <a:solidFill>
                  <a:srgbClr val="FFFFFF"/>
                </a:solidFill>
              </a:rPr>
              <a:t> ("υγροποιώ"). Ο όρος ηδύποτο (εκ του αρχαιοελληνικού επιθέτου </a:t>
            </a:r>
            <a:r>
              <a:rPr lang="el-GR" sz="1800" dirty="0" err="1">
                <a:solidFill>
                  <a:srgbClr val="FFFFFF"/>
                </a:solidFill>
              </a:rPr>
              <a:t>ἡδύς</a:t>
            </a:r>
            <a:r>
              <a:rPr lang="el-GR" sz="1800" dirty="0">
                <a:solidFill>
                  <a:srgbClr val="FFFFFF"/>
                </a:solidFill>
              </a:rPr>
              <a:t> = γλυκός) δηλώνει το οινοπνευματώδες ποτό με γλυκιά γεύση.</a:t>
            </a:r>
          </a:p>
          <a:p>
            <a:r>
              <a:rPr lang="el-GR" sz="1800" dirty="0">
                <a:solidFill>
                  <a:srgbClr val="FFFFFF"/>
                </a:solidFill>
              </a:rPr>
              <a:t>Τα λικέρ παρασκευάζονται συνήθως είτε με απόσταξη, είτε με έγχυση, είτε με βρασμό, είτε με απλή προσθήκη των αρωματικών υλών σε μείγμα οινοπνεύματος - ζάχαρης - νερού. Τα λικέρ κατά την παρασκευή τους δεν υπόκεινται σε ζύμωση, μερικά όμως μετά την ανάμειξη των υλικών τους αφήνονται για κάποιο χρόνο, ώστε να δέσουν οι γεύσεις.</a:t>
            </a:r>
          </a:p>
          <a:p>
            <a:r>
              <a:rPr lang="el-GR" sz="1800" dirty="0">
                <a:solidFill>
                  <a:srgbClr val="FFFFFF"/>
                </a:solidFill>
              </a:rPr>
              <a:t>Συνήθως ο όρος ηδύποτο χρησιμοποιείται ως συνώνυμος του λικέρ, ωστόσο η κατηγορία περιλαμβάνει πέραν του λικέρ και άλλα οινοπνευματώδη ποτά, όπως π.χ. το βερμούτ, το </a:t>
            </a:r>
            <a:r>
              <a:rPr lang="el-GR" sz="1800" dirty="0" err="1">
                <a:solidFill>
                  <a:srgbClr val="FFFFFF"/>
                </a:solidFill>
              </a:rPr>
              <a:t>ρακόμελο</a:t>
            </a:r>
            <a:r>
              <a:rPr lang="el-GR" sz="1800" dirty="0">
                <a:solidFill>
                  <a:srgbClr val="FFFFFF"/>
                </a:solidFill>
              </a:rPr>
              <a:t> ή </a:t>
            </a:r>
            <a:r>
              <a:rPr lang="el-GR" sz="1800" dirty="0" err="1">
                <a:solidFill>
                  <a:srgbClr val="FFFFFF"/>
                </a:solidFill>
              </a:rPr>
              <a:t>οινόμελο</a:t>
            </a:r>
            <a:r>
              <a:rPr lang="el-GR" sz="1800" dirty="0">
                <a:solidFill>
                  <a:srgbClr val="FFFFFF"/>
                </a:solidFill>
              </a:rPr>
              <a:t>. </a:t>
            </a:r>
          </a:p>
        </p:txBody>
      </p:sp>
      <p:sp>
        <p:nvSpPr>
          <p:cNvPr id="3" name="Θέση αριθμού διαφάνειας 2">
            <a:extLst>
              <a:ext uri="{FF2B5EF4-FFF2-40B4-BE49-F238E27FC236}">
                <a16:creationId xmlns:a16="http://schemas.microsoft.com/office/drawing/2014/main" id="{D044FED6-FBDD-03A8-7260-4C35695E7F90}"/>
              </a:ext>
            </a:extLst>
          </p:cNvPr>
          <p:cNvSpPr>
            <a:spLocks noGrp="1"/>
          </p:cNvSpPr>
          <p:nvPr>
            <p:ph type="sldNum" sz="quarter" idx="12"/>
          </p:nvPr>
        </p:nvSpPr>
        <p:spPr/>
        <p:txBody>
          <a:bodyPr/>
          <a:lstStyle/>
          <a:p>
            <a:fld id="{556D23E8-E80B-430B-8D85-EA7ABB4E7969}" type="slidenum">
              <a:rPr lang="el-GR" smtClean="0"/>
              <a:t>44</a:t>
            </a:fld>
            <a:endParaRPr lang="el-GR"/>
          </a:p>
        </p:txBody>
      </p:sp>
    </p:spTree>
    <p:extLst>
      <p:ext uri="{BB962C8B-B14F-4D97-AF65-F5344CB8AC3E}">
        <p14:creationId xmlns:p14="http://schemas.microsoft.com/office/powerpoint/2010/main" val="17064226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33BF9DD-8A45-4EEE-B231-0A14D322E5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F015E43D-B723-8C9C-A30E-F66226EC4E0E}"/>
              </a:ext>
            </a:extLst>
          </p:cNvPr>
          <p:cNvSpPr>
            <a:spLocks noGrp="1"/>
          </p:cNvSpPr>
          <p:nvPr>
            <p:ph type="title"/>
          </p:nvPr>
        </p:nvSpPr>
        <p:spPr>
          <a:xfrm>
            <a:off x="4974771" y="634946"/>
            <a:ext cx="6574972" cy="1450757"/>
          </a:xfrm>
        </p:spPr>
        <p:txBody>
          <a:bodyPr>
            <a:normAutofit/>
          </a:bodyPr>
          <a:lstStyle/>
          <a:p>
            <a:r>
              <a:rPr lang="el-GR" dirty="0" err="1"/>
              <a:t>Τεντούρα</a:t>
            </a:r>
            <a:endParaRPr lang="el-GR" dirty="0"/>
          </a:p>
        </p:txBody>
      </p:sp>
      <p:pic>
        <p:nvPicPr>
          <p:cNvPr id="5" name="Εικόνα 4" descr="Εικόνα που περιέχει κείμενο, εσωτερικός χώρος, τοίχος, αλκοόλ&#10;&#10;Περιγραφή που δημιουργήθηκε αυτόματα">
            <a:extLst>
              <a:ext uri="{FF2B5EF4-FFF2-40B4-BE49-F238E27FC236}">
                <a16:creationId xmlns:a16="http://schemas.microsoft.com/office/drawing/2014/main" id="{4573A1CC-5794-701B-B03A-8E0AFE049D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9909" y="640081"/>
            <a:ext cx="2949495" cy="5314406"/>
          </a:xfrm>
          <a:prstGeom prst="rect">
            <a:avLst/>
          </a:prstGeom>
        </p:spPr>
      </p:pic>
      <p:cxnSp>
        <p:nvCxnSpPr>
          <p:cNvPr id="12" name="Straight Connector 11">
            <a:extLst>
              <a:ext uri="{FF2B5EF4-FFF2-40B4-BE49-F238E27FC236}">
                <a16:creationId xmlns:a16="http://schemas.microsoft.com/office/drawing/2014/main" id="{9020DCC9-F851-4562-BB20-1AB3C51BFD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16:creationId xmlns:a16="http://schemas.microsoft.com/office/drawing/2014/main" id="{F5F76916-83FD-8358-2E3E-C1B3020F79D9}"/>
              </a:ext>
            </a:extLst>
          </p:cNvPr>
          <p:cNvSpPr>
            <a:spLocks noGrp="1"/>
          </p:cNvSpPr>
          <p:nvPr>
            <p:ph idx="1"/>
          </p:nvPr>
        </p:nvSpPr>
        <p:spPr>
          <a:xfrm>
            <a:off x="4974769" y="2198914"/>
            <a:ext cx="6574973" cy="3670180"/>
          </a:xfrm>
        </p:spPr>
        <p:txBody>
          <a:bodyPr>
            <a:normAutofit/>
          </a:bodyPr>
          <a:lstStyle/>
          <a:p>
            <a:r>
              <a:rPr lang="el-GR" dirty="0"/>
              <a:t>Η </a:t>
            </a:r>
            <a:r>
              <a:rPr lang="el-GR" dirty="0" err="1"/>
              <a:t>τεντούρα</a:t>
            </a:r>
            <a:r>
              <a:rPr lang="el-GR" dirty="0"/>
              <a:t> είναι το παραδοσιακό ηδύποτο της Πάτρας, το οποίο έχει ιδιαίτερα γλυκιά και ευχάριστη γεύση (αλλά και αρκετά σημαντική περιεκτικότητα αλκοόλ) και παρασκευάζεται με αρωματισμό ή εκχύλιση διαφόρων τύπων αποσταγμάτων, όπως ρούμι ή μπράντι ή και αλκοόλη ποτοποιίας με συνοδεία διαφόρων βοτάνων και μπαχαρικών, με κύρια συστατικά την κανέλα και το γαρύφαλλο.</a:t>
            </a:r>
          </a:p>
          <a:p>
            <a:r>
              <a:rPr lang="el-GR" dirty="0"/>
              <a:t> Στην Πάτρα και την ευρύτερη περιοχή σήμερα όλες οι ποτοποιίες παρασκευάζουν </a:t>
            </a:r>
            <a:r>
              <a:rPr lang="el-GR" dirty="0" err="1"/>
              <a:t>τεντούρα</a:t>
            </a:r>
            <a:r>
              <a:rPr lang="el-GR" dirty="0"/>
              <a:t> και η καθεμία με τη δική της ξεχωριστή γεύση. </a:t>
            </a:r>
          </a:p>
        </p:txBody>
      </p:sp>
      <p:sp>
        <p:nvSpPr>
          <p:cNvPr id="14" name="Rectangle 13">
            <a:extLst>
              <a:ext uri="{FF2B5EF4-FFF2-40B4-BE49-F238E27FC236}">
                <a16:creationId xmlns:a16="http://schemas.microsoft.com/office/drawing/2014/main" id="{D5FBCAC9-BD8B-4F3B-AD74-EF37D421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9556C5A8-AD7E-4CE7-87BE-9EA3B5E17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Θέση αριθμού διαφάνειας 3">
            <a:extLst>
              <a:ext uri="{FF2B5EF4-FFF2-40B4-BE49-F238E27FC236}">
                <a16:creationId xmlns:a16="http://schemas.microsoft.com/office/drawing/2014/main" id="{3776B970-2A39-8C0E-B5BB-CE1E29C21322}"/>
              </a:ext>
            </a:extLst>
          </p:cNvPr>
          <p:cNvSpPr>
            <a:spLocks noGrp="1"/>
          </p:cNvSpPr>
          <p:nvPr>
            <p:ph type="sldNum" sz="quarter" idx="12"/>
          </p:nvPr>
        </p:nvSpPr>
        <p:spPr/>
        <p:txBody>
          <a:bodyPr/>
          <a:lstStyle/>
          <a:p>
            <a:fld id="{556D23E8-E80B-430B-8D85-EA7ABB4E7969}" type="slidenum">
              <a:rPr lang="el-GR" smtClean="0"/>
              <a:t>45</a:t>
            </a:fld>
            <a:endParaRPr lang="el-GR"/>
          </a:p>
        </p:txBody>
      </p:sp>
    </p:spTree>
    <p:extLst>
      <p:ext uri="{BB962C8B-B14F-4D97-AF65-F5344CB8AC3E}">
        <p14:creationId xmlns:p14="http://schemas.microsoft.com/office/powerpoint/2010/main" val="17773825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32D3FD4-6F71-43DF-93B9-87279519C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a:extLst>
              <a:ext uri="{FF2B5EF4-FFF2-40B4-BE49-F238E27FC236}">
                <a16:creationId xmlns:a16="http://schemas.microsoft.com/office/drawing/2014/main" id="{CE0C2CBB-0AD7-0B08-BF2E-42F3790FBD22}"/>
              </a:ext>
            </a:extLst>
          </p:cNvPr>
          <p:cNvSpPr>
            <a:spLocks noGrp="1"/>
          </p:cNvSpPr>
          <p:nvPr>
            <p:ph type="title"/>
          </p:nvPr>
        </p:nvSpPr>
        <p:spPr>
          <a:xfrm>
            <a:off x="1097280" y="516835"/>
            <a:ext cx="5977937" cy="1666501"/>
          </a:xfrm>
        </p:spPr>
        <p:txBody>
          <a:bodyPr>
            <a:normAutofit/>
          </a:bodyPr>
          <a:lstStyle/>
          <a:p>
            <a:r>
              <a:rPr lang="el-GR" sz="4000">
                <a:solidFill>
                  <a:srgbClr val="FFFFFF"/>
                </a:solidFill>
              </a:rPr>
              <a:t>Τεντούρα</a:t>
            </a:r>
          </a:p>
        </p:txBody>
      </p:sp>
      <p:sp>
        <p:nvSpPr>
          <p:cNvPr id="3" name="Θέση περιεχομένου 2">
            <a:extLst>
              <a:ext uri="{FF2B5EF4-FFF2-40B4-BE49-F238E27FC236}">
                <a16:creationId xmlns:a16="http://schemas.microsoft.com/office/drawing/2014/main" id="{3858FCE4-0F4E-117D-6659-2AAAE7CA3753}"/>
              </a:ext>
            </a:extLst>
          </p:cNvPr>
          <p:cNvSpPr>
            <a:spLocks noGrp="1"/>
          </p:cNvSpPr>
          <p:nvPr>
            <p:ph idx="1"/>
          </p:nvPr>
        </p:nvSpPr>
        <p:spPr>
          <a:xfrm>
            <a:off x="1097279" y="2236304"/>
            <a:ext cx="5977938" cy="3652667"/>
          </a:xfrm>
        </p:spPr>
        <p:txBody>
          <a:bodyPr>
            <a:normAutofit/>
          </a:bodyPr>
          <a:lstStyle/>
          <a:p>
            <a:r>
              <a:rPr lang="el-GR" sz="1800" b="0" i="0" u="none" strike="noStrike" baseline="0" dirty="0">
                <a:solidFill>
                  <a:srgbClr val="FFFFFF"/>
                </a:solidFill>
              </a:rPr>
              <a:t>Η ένδειξη «</a:t>
            </a:r>
            <a:r>
              <a:rPr lang="el-GR" sz="1800" b="0" i="1" u="none" strike="noStrike" baseline="0" dirty="0" err="1">
                <a:solidFill>
                  <a:srgbClr val="FFFFFF"/>
                </a:solidFill>
              </a:rPr>
              <a:t>Τεντούρα</a:t>
            </a:r>
            <a:r>
              <a:rPr lang="el-GR" sz="1800" b="0" i="0" u="none" strike="noStrike" baseline="0" dirty="0">
                <a:solidFill>
                  <a:srgbClr val="FFFFFF"/>
                </a:solidFill>
              </a:rPr>
              <a:t>» μπορεί να συμπληρώνεται από την ένδειξη «Πατρών». Στην περίπτωση αυτή, πέραν των γενικών προδιαγραφών για το λικέρ «</a:t>
            </a:r>
            <a:r>
              <a:rPr lang="el-GR" sz="1800" b="0" i="0" u="none" strike="noStrike" baseline="0" dirty="0" err="1">
                <a:solidFill>
                  <a:srgbClr val="FFFFFF"/>
                </a:solidFill>
              </a:rPr>
              <a:t>Τεντούρα</a:t>
            </a:r>
            <a:r>
              <a:rPr lang="el-GR" sz="1800" b="0" i="0" u="none" strike="noStrike" baseline="0" dirty="0">
                <a:solidFill>
                  <a:srgbClr val="FFFFFF"/>
                </a:solidFill>
              </a:rPr>
              <a:t>», το ποτό πρέπει να έχει τα εξής ιδιαίτερα χαρακτηριστικά: </a:t>
            </a:r>
          </a:p>
          <a:p>
            <a:r>
              <a:rPr lang="el-GR" sz="1800" b="0" i="0" u="none" strike="noStrike" baseline="0" dirty="0">
                <a:solidFill>
                  <a:srgbClr val="FFFFFF"/>
                </a:solidFill>
              </a:rPr>
              <a:t>α) ελάχιστο αλκοολικό τίτλο 20 % </a:t>
            </a:r>
            <a:r>
              <a:rPr lang="el-GR" sz="1800" b="0" i="0" u="none" strike="noStrike" baseline="0" dirty="0" err="1">
                <a:solidFill>
                  <a:srgbClr val="FFFFFF"/>
                </a:solidFill>
              </a:rPr>
              <a:t>vol</a:t>
            </a:r>
            <a:r>
              <a:rPr lang="el-GR" sz="1800" b="0" i="0" u="none" strike="noStrike" baseline="0" dirty="0">
                <a:solidFill>
                  <a:srgbClr val="FFFFFF"/>
                </a:solidFill>
              </a:rPr>
              <a:t> </a:t>
            </a:r>
          </a:p>
          <a:p>
            <a:r>
              <a:rPr lang="el-GR" sz="1800" b="0" i="0" u="none" strike="noStrike" baseline="0" dirty="0">
                <a:solidFill>
                  <a:srgbClr val="FFFFFF"/>
                </a:solidFill>
              </a:rPr>
              <a:t>β) ελάχιστη περιεκτικότητα σε σάκχαρα, εκφρασμένη σε </a:t>
            </a:r>
            <a:r>
              <a:rPr lang="el-GR" sz="1800" b="0" i="0" u="none" strike="noStrike" baseline="0" dirty="0" err="1">
                <a:solidFill>
                  <a:srgbClr val="FFFFFF"/>
                </a:solidFill>
              </a:rPr>
              <a:t>ιμβερτοσάκχαρο</a:t>
            </a:r>
            <a:r>
              <a:rPr lang="el-GR" sz="1800" b="0" i="0" u="none" strike="noStrike" baseline="0" dirty="0">
                <a:solidFill>
                  <a:srgbClr val="FFFFFF"/>
                </a:solidFill>
              </a:rPr>
              <a:t>, 150 γραμμάρια ανά λίτρο </a:t>
            </a:r>
          </a:p>
          <a:p>
            <a:r>
              <a:rPr lang="el-GR" sz="1800" b="0" i="0" u="none" strike="noStrike" baseline="0" dirty="0">
                <a:solidFill>
                  <a:srgbClr val="FFFFFF"/>
                </a:solidFill>
              </a:rPr>
              <a:t>γ) ελάχιστη περιεκτικότητα γλυκού οίνου (Μαυροδάφνη Πατρών, Μοσχάτος Πατρών και Μοσχάτος Ρίου Πατρών), 0,5 % επί του τελικού προϊόντος.</a:t>
            </a:r>
            <a:endParaRPr lang="el-GR" sz="1800" dirty="0">
              <a:solidFill>
                <a:srgbClr val="FFFFFF"/>
              </a:solidFill>
            </a:endParaRPr>
          </a:p>
        </p:txBody>
      </p:sp>
      <p:sp>
        <p:nvSpPr>
          <p:cNvPr id="13" name="Rectangle 12">
            <a:extLst>
              <a:ext uri="{FF2B5EF4-FFF2-40B4-BE49-F238E27FC236}">
                <a16:creationId xmlns:a16="http://schemas.microsoft.com/office/drawing/2014/main" id="{36F207B4-66C3-4A76-8D54-C2871CF809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Εικόνα 5" descr="Εικόνα που περιέχει κείμενο, φιάλη, εσωτερικός χώρος, αλκοόλ&#10;&#10;Περιγραφή που δημιουργήθηκε αυτόματα">
            <a:extLst>
              <a:ext uri="{FF2B5EF4-FFF2-40B4-BE49-F238E27FC236}">
                <a16:creationId xmlns:a16="http://schemas.microsoft.com/office/drawing/2014/main" id="{E70D5EDF-F864-F488-BDF0-F2AF510E41EA}"/>
              </a:ext>
            </a:extLst>
          </p:cNvPr>
          <p:cNvPicPr>
            <a:picLocks noChangeAspect="1"/>
          </p:cNvPicPr>
          <p:nvPr/>
        </p:nvPicPr>
        <p:blipFill rotWithShape="1">
          <a:blip r:embed="rId2">
            <a:extLst>
              <a:ext uri="{28A0092B-C50C-407E-A947-70E740481C1C}">
                <a14:useLocalDpi xmlns:a14="http://schemas.microsoft.com/office/drawing/2010/main" val="0"/>
              </a:ext>
            </a:extLst>
          </a:blip>
          <a:srcRect l="13818" r="19397"/>
          <a:stretch/>
        </p:blipFill>
        <p:spPr>
          <a:xfrm>
            <a:off x="7611902" y="10"/>
            <a:ext cx="4580097" cy="6857990"/>
          </a:xfrm>
          <a:prstGeom prst="rect">
            <a:avLst/>
          </a:prstGeom>
        </p:spPr>
      </p:pic>
      <p:sp>
        <p:nvSpPr>
          <p:cNvPr id="4" name="Θέση αριθμού διαφάνειας 3">
            <a:extLst>
              <a:ext uri="{FF2B5EF4-FFF2-40B4-BE49-F238E27FC236}">
                <a16:creationId xmlns:a16="http://schemas.microsoft.com/office/drawing/2014/main" id="{510DE484-3927-E68B-C80E-7B7251D51E77}"/>
              </a:ext>
            </a:extLst>
          </p:cNvPr>
          <p:cNvSpPr>
            <a:spLocks noGrp="1"/>
          </p:cNvSpPr>
          <p:nvPr>
            <p:ph type="sldNum" sz="quarter" idx="12"/>
          </p:nvPr>
        </p:nvSpPr>
        <p:spPr/>
        <p:txBody>
          <a:bodyPr/>
          <a:lstStyle/>
          <a:p>
            <a:fld id="{556D23E8-E80B-430B-8D85-EA7ABB4E7969}" type="slidenum">
              <a:rPr lang="el-GR" smtClean="0"/>
              <a:t>46</a:t>
            </a:fld>
            <a:endParaRPr lang="el-GR"/>
          </a:p>
        </p:txBody>
      </p:sp>
    </p:spTree>
    <p:extLst>
      <p:ext uri="{BB962C8B-B14F-4D97-AF65-F5344CB8AC3E}">
        <p14:creationId xmlns:p14="http://schemas.microsoft.com/office/powerpoint/2010/main" val="19380285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D5074A7-35D7-18ED-EFFA-385875627138}"/>
              </a:ext>
            </a:extLst>
          </p:cNvPr>
          <p:cNvSpPr>
            <a:spLocks noGrp="1"/>
          </p:cNvSpPr>
          <p:nvPr>
            <p:ph type="title"/>
          </p:nvPr>
        </p:nvSpPr>
        <p:spPr>
          <a:xfrm>
            <a:off x="1097280" y="286603"/>
            <a:ext cx="10058400" cy="1450757"/>
          </a:xfrm>
        </p:spPr>
        <p:txBody>
          <a:bodyPr>
            <a:normAutofit/>
          </a:bodyPr>
          <a:lstStyle/>
          <a:p>
            <a:r>
              <a:rPr lang="el-GR" dirty="0" err="1"/>
              <a:t>Τεντούρα</a:t>
            </a:r>
            <a:endParaRPr lang="el-GR" dirty="0"/>
          </a:p>
        </p:txBody>
      </p:sp>
      <p:sp>
        <p:nvSpPr>
          <p:cNvPr id="3" name="Θέση περιεχομένου 2">
            <a:extLst>
              <a:ext uri="{FF2B5EF4-FFF2-40B4-BE49-F238E27FC236}">
                <a16:creationId xmlns:a16="http://schemas.microsoft.com/office/drawing/2014/main" id="{1E26A069-BDD5-1491-2C7F-0FBF8B013561}"/>
              </a:ext>
            </a:extLst>
          </p:cNvPr>
          <p:cNvSpPr>
            <a:spLocks noGrp="1"/>
          </p:cNvSpPr>
          <p:nvPr>
            <p:ph idx="1"/>
          </p:nvPr>
        </p:nvSpPr>
        <p:spPr>
          <a:xfrm>
            <a:off x="114300" y="1845733"/>
            <a:ext cx="7549691" cy="4614051"/>
          </a:xfrm>
        </p:spPr>
        <p:txBody>
          <a:bodyPr>
            <a:normAutofit fontScale="92500" lnSpcReduction="10000"/>
          </a:bodyPr>
          <a:lstStyle/>
          <a:p>
            <a:r>
              <a:rPr lang="el-GR" sz="1800" b="0" i="0" u="none" strike="noStrike" baseline="0" dirty="0"/>
              <a:t>H </a:t>
            </a:r>
            <a:r>
              <a:rPr lang="el-GR" sz="1800" b="0" i="1" u="none" strike="noStrike" baseline="0" dirty="0" err="1"/>
              <a:t>Τεντούρα</a:t>
            </a:r>
            <a:r>
              <a:rPr lang="el-GR" sz="1800" b="0" i="1" u="none" strike="noStrike" baseline="0" dirty="0"/>
              <a:t> </a:t>
            </a:r>
            <a:r>
              <a:rPr lang="el-GR" sz="1800" b="0" i="0" u="none" strike="noStrike" baseline="0" dirty="0"/>
              <a:t>παράγεται με </a:t>
            </a:r>
            <a:r>
              <a:rPr lang="el-GR" sz="1800" b="0" i="0" u="none" strike="noStrike" baseline="0" dirty="0" err="1"/>
              <a:t>αρωμάτιση</a:t>
            </a:r>
            <a:r>
              <a:rPr lang="el-GR" sz="1800" b="0" i="0" u="none" strike="noStrike" baseline="0" dirty="0"/>
              <a:t> αιθυλικής αλκοόλης γεωργικής προέλευσης είτε αυτούσιας, είτε μετά από την προηγούμενη αραίωσή της με νερό (</a:t>
            </a:r>
            <a:r>
              <a:rPr lang="el-GR" sz="1800" b="0" i="0" u="none" strike="noStrike" baseline="0" dirty="0" err="1"/>
              <a:t>υδρο</a:t>
            </a:r>
            <a:r>
              <a:rPr lang="el-GR" sz="1800" b="0" i="0" u="none" strike="noStrike" baseline="0" dirty="0"/>
              <a:t>-αλκοολικό μίγμα) ή ύδατος, με εκχύλιση μερών των αρωματικών φυτών κανέλας (</a:t>
            </a:r>
            <a:r>
              <a:rPr lang="el-GR" sz="1800" b="0" i="0" u="none" strike="noStrike" baseline="0" dirty="0" err="1"/>
              <a:t>Cortex</a:t>
            </a:r>
            <a:r>
              <a:rPr lang="el-GR" sz="1800" b="0" i="0" u="none" strike="noStrike" baseline="0" dirty="0"/>
              <a:t> </a:t>
            </a:r>
            <a:r>
              <a:rPr lang="el-GR" sz="1800" b="0" i="0" u="none" strike="noStrike" baseline="0" dirty="0" err="1"/>
              <a:t>Cinammomi</a:t>
            </a:r>
            <a:r>
              <a:rPr lang="el-GR" sz="1800" b="0" i="0" u="none" strike="noStrike" baseline="0" dirty="0"/>
              <a:t>- φλοιοί </a:t>
            </a:r>
            <a:r>
              <a:rPr lang="el-GR" sz="1800" b="0" i="0" u="none" strike="noStrike" baseline="0" dirty="0" err="1"/>
              <a:t>κινάμμωμου</a:t>
            </a:r>
            <a:r>
              <a:rPr lang="el-GR" sz="1800" b="0" i="0" u="none" strike="noStrike" baseline="0" dirty="0"/>
              <a:t>) και γαρύφαλλου (Flores </a:t>
            </a:r>
            <a:r>
              <a:rPr lang="el-GR" sz="1800" b="0" i="0" u="none" strike="noStrike" baseline="0" dirty="0" err="1"/>
              <a:t>Caryophylli</a:t>
            </a:r>
            <a:r>
              <a:rPr lang="el-GR" sz="1800" b="0" i="0" u="none" strike="noStrike" baseline="0" dirty="0"/>
              <a:t> – άνθη γαρύφαλλου) με τις μεθόδους της διαβροχής ή/και απόσταξης.</a:t>
            </a:r>
          </a:p>
          <a:p>
            <a:r>
              <a:rPr lang="el-GR" sz="1800" b="0" i="0" u="none" strike="noStrike" baseline="0" dirty="0"/>
              <a:t> Μπορούν να εκχυλίζονται και άλλες αρωματικές ύλες, αλλά πάντοτε κατά τρόπον, ώστε να υπερισχύει το άρωμα της κανέλας και του γαρύφαλλου. Στο κατά τα ανωτέρω λαμβανόμενο εκχύλισμα προστίθενται νερό [εκχύλιση με χρήση αιθυλικής αλκοόλης, είτε αυτούσιας, είτε μετά από την προηγούμενη αραίωσή της με νερό (</a:t>
            </a:r>
            <a:r>
              <a:rPr lang="el-GR" sz="1800" b="0" i="0" u="none" strike="noStrike" baseline="0" dirty="0" err="1"/>
              <a:t>υδροαλκοολικό</a:t>
            </a:r>
            <a:r>
              <a:rPr lang="el-GR" sz="1800" b="0" i="0" u="none" strike="noStrike" baseline="0" dirty="0"/>
              <a:t> μίγμα)] ή/και αιθυλική αλκοόλη γεωργικής προέλευσης (εκχύλιση με χρήση ύδατος), μέχρι της διαμόρφωσης του τελικού αλκοολικού τίτλου, και γλυκαντικές ύλες κατά κανόνα ζάχαρη, ενίοτε και μέλι.</a:t>
            </a:r>
          </a:p>
          <a:p>
            <a:r>
              <a:rPr lang="el-GR" sz="1800" b="0" i="0" u="none" strike="noStrike" baseline="0" dirty="0"/>
              <a:t> Μπορούν επίσης να προστίθενται : </a:t>
            </a:r>
          </a:p>
          <a:p>
            <a:r>
              <a:rPr lang="el-GR" sz="1800" b="0" i="0" u="none" strike="noStrike" baseline="0" dirty="0"/>
              <a:t>- γλυκύς οίνος των ακόλουθων κατηγοριών με ονομασία προέλευσης ελεγχόμενη (Ο.Π.Ε.) : Μαυροδάφνη Πατρών, Μοσχάτος Πατρών και Μοσχάτος Ρίου Πατρών. </a:t>
            </a:r>
          </a:p>
          <a:p>
            <a:r>
              <a:rPr lang="el-GR" sz="1800" b="0" i="0" u="none" strike="noStrike" baseline="0" dirty="0"/>
              <a:t>- </a:t>
            </a:r>
            <a:r>
              <a:rPr lang="el-GR" sz="1800" b="0" i="0" u="none" strike="noStrike" baseline="0" dirty="0" err="1"/>
              <a:t>καραμελόχρωμα</a:t>
            </a:r>
            <a:r>
              <a:rPr lang="el-GR" sz="1800" b="0" i="0" u="none" strike="noStrike" baseline="0" dirty="0"/>
              <a:t>, ως μέσον προσαρμογής του χρώματος. </a:t>
            </a:r>
          </a:p>
          <a:p>
            <a:r>
              <a:rPr lang="el-GR" sz="1800" b="0" i="0" u="none" strike="noStrike" baseline="0" dirty="0"/>
              <a:t>Εκτός από τα ανωτέρω, δεν επιτρέπεται η προσθήκη άλλου συστατικού. </a:t>
            </a:r>
            <a:endParaRPr lang="el-GR" sz="1800" dirty="0"/>
          </a:p>
        </p:txBody>
      </p:sp>
      <p:pic>
        <p:nvPicPr>
          <p:cNvPr id="5" name="Εικόνα 4" descr="Εικόνα που περιέχει μπαχαρικό, φαγητό&#10;&#10;Περιγραφή που δημιουργήθηκε αυτόματα">
            <a:extLst>
              <a:ext uri="{FF2B5EF4-FFF2-40B4-BE49-F238E27FC236}">
                <a16:creationId xmlns:a16="http://schemas.microsoft.com/office/drawing/2014/main" id="{8DF53083-162A-62A9-7626-263EE7400F9E}"/>
              </a:ext>
            </a:extLst>
          </p:cNvPr>
          <p:cNvPicPr>
            <a:picLocks noChangeAspect="1"/>
          </p:cNvPicPr>
          <p:nvPr/>
        </p:nvPicPr>
        <p:blipFill rotWithShape="1">
          <a:blip r:embed="rId2">
            <a:extLst>
              <a:ext uri="{28A0092B-C50C-407E-A947-70E740481C1C}">
                <a14:useLocalDpi xmlns:a14="http://schemas.microsoft.com/office/drawing/2010/main" val="0"/>
              </a:ext>
            </a:extLst>
          </a:blip>
          <a:srcRect l="9030" r="30906" b="1"/>
          <a:stretch/>
        </p:blipFill>
        <p:spPr>
          <a:xfrm>
            <a:off x="8020570" y="1916318"/>
            <a:ext cx="3135109" cy="3471012"/>
          </a:xfrm>
          <a:prstGeom prst="rect">
            <a:avLst/>
          </a:prstGeom>
        </p:spPr>
      </p:pic>
      <p:sp>
        <p:nvSpPr>
          <p:cNvPr id="4" name="Θέση αριθμού διαφάνειας 3">
            <a:extLst>
              <a:ext uri="{FF2B5EF4-FFF2-40B4-BE49-F238E27FC236}">
                <a16:creationId xmlns:a16="http://schemas.microsoft.com/office/drawing/2014/main" id="{1D9E6521-339B-495C-C429-41E956E384D8}"/>
              </a:ext>
            </a:extLst>
          </p:cNvPr>
          <p:cNvSpPr>
            <a:spLocks noGrp="1"/>
          </p:cNvSpPr>
          <p:nvPr>
            <p:ph type="sldNum" sz="quarter" idx="12"/>
          </p:nvPr>
        </p:nvSpPr>
        <p:spPr/>
        <p:txBody>
          <a:bodyPr/>
          <a:lstStyle/>
          <a:p>
            <a:fld id="{556D23E8-E80B-430B-8D85-EA7ABB4E7969}" type="slidenum">
              <a:rPr lang="el-GR" smtClean="0"/>
              <a:t>47</a:t>
            </a:fld>
            <a:endParaRPr lang="el-GR"/>
          </a:p>
        </p:txBody>
      </p:sp>
    </p:spTree>
    <p:extLst>
      <p:ext uri="{BB962C8B-B14F-4D97-AF65-F5344CB8AC3E}">
        <p14:creationId xmlns:p14="http://schemas.microsoft.com/office/powerpoint/2010/main" val="39971924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FB71EFB-15F3-771E-04AB-E6237B7454AA}"/>
              </a:ext>
            </a:extLst>
          </p:cNvPr>
          <p:cNvSpPr>
            <a:spLocks noGrp="1"/>
          </p:cNvSpPr>
          <p:nvPr>
            <p:ph type="title"/>
          </p:nvPr>
        </p:nvSpPr>
        <p:spPr/>
        <p:txBody>
          <a:bodyPr/>
          <a:lstStyle/>
          <a:p>
            <a:r>
              <a:rPr lang="el-GR" sz="4400" b="1" dirty="0"/>
              <a:t>Μπύρα</a:t>
            </a:r>
            <a:br>
              <a:rPr lang="el-GR" sz="4400" b="1" dirty="0"/>
            </a:br>
            <a:endParaRPr lang="el-GR" dirty="0"/>
          </a:p>
        </p:txBody>
      </p:sp>
      <p:sp>
        <p:nvSpPr>
          <p:cNvPr id="3" name="Θέση περιεχομένου 2">
            <a:extLst>
              <a:ext uri="{FF2B5EF4-FFF2-40B4-BE49-F238E27FC236}">
                <a16:creationId xmlns:a16="http://schemas.microsoft.com/office/drawing/2014/main" id="{4D284123-3B4E-DD10-5DD7-2597DC94B044}"/>
              </a:ext>
            </a:extLst>
          </p:cNvPr>
          <p:cNvSpPr>
            <a:spLocks noGrp="1"/>
          </p:cNvSpPr>
          <p:nvPr>
            <p:ph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16CC86D4-3625-E5E0-8594-2C3E7C13457C}"/>
              </a:ext>
            </a:extLst>
          </p:cNvPr>
          <p:cNvSpPr>
            <a:spLocks noGrp="1"/>
          </p:cNvSpPr>
          <p:nvPr>
            <p:ph type="sldNum" sz="quarter" idx="12"/>
          </p:nvPr>
        </p:nvSpPr>
        <p:spPr/>
        <p:txBody>
          <a:bodyPr/>
          <a:lstStyle/>
          <a:p>
            <a:fld id="{556D23E8-E80B-430B-8D85-EA7ABB4E7969}" type="slidenum">
              <a:rPr lang="el-GR" smtClean="0"/>
              <a:t>48</a:t>
            </a:fld>
            <a:endParaRPr lang="el-GR"/>
          </a:p>
        </p:txBody>
      </p:sp>
    </p:spTree>
    <p:extLst>
      <p:ext uri="{BB962C8B-B14F-4D97-AF65-F5344CB8AC3E}">
        <p14:creationId xmlns:p14="http://schemas.microsoft.com/office/powerpoint/2010/main" val="21222163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F7ABE2A-69BF-E8F8-D49B-D3157D9D09E4}"/>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B4BB4C21-BFD7-C713-3A64-9E29C4F862F1}"/>
              </a:ext>
            </a:extLst>
          </p:cNvPr>
          <p:cNvSpPr>
            <a:spLocks noGrp="1"/>
          </p:cNvSpPr>
          <p:nvPr>
            <p:ph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078A1EBE-B9AB-0B08-0546-5B8C2ECB8068}"/>
              </a:ext>
            </a:extLst>
          </p:cNvPr>
          <p:cNvSpPr>
            <a:spLocks noGrp="1"/>
          </p:cNvSpPr>
          <p:nvPr>
            <p:ph type="sldNum" sz="quarter" idx="12"/>
          </p:nvPr>
        </p:nvSpPr>
        <p:spPr/>
        <p:txBody>
          <a:bodyPr/>
          <a:lstStyle/>
          <a:p>
            <a:fld id="{556D23E8-E80B-430B-8D85-EA7ABB4E7969}" type="slidenum">
              <a:rPr lang="el-GR" smtClean="0"/>
              <a:t>49</a:t>
            </a:fld>
            <a:endParaRPr lang="el-GR"/>
          </a:p>
        </p:txBody>
      </p:sp>
    </p:spTree>
    <p:extLst>
      <p:ext uri="{BB962C8B-B14F-4D97-AF65-F5344CB8AC3E}">
        <p14:creationId xmlns:p14="http://schemas.microsoft.com/office/powerpoint/2010/main" val="1034587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33BF9DD-8A45-4EEE-B231-0A14D322E5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 name="Τίτλος 1">
            <a:extLst>
              <a:ext uri="{FF2B5EF4-FFF2-40B4-BE49-F238E27FC236}">
                <a16:creationId xmlns:a16="http://schemas.microsoft.com/office/drawing/2014/main" id="{9529E58B-0CD5-1A02-97FC-49EB3C390358}"/>
              </a:ext>
            </a:extLst>
          </p:cNvPr>
          <p:cNvSpPr>
            <a:spLocks noGrp="1"/>
          </p:cNvSpPr>
          <p:nvPr>
            <p:ph type="title"/>
          </p:nvPr>
        </p:nvSpPr>
        <p:spPr>
          <a:xfrm>
            <a:off x="4974771" y="634946"/>
            <a:ext cx="6574972" cy="1450757"/>
          </a:xfrm>
        </p:spPr>
        <p:txBody>
          <a:bodyPr>
            <a:normAutofit/>
          </a:bodyPr>
          <a:lstStyle/>
          <a:p>
            <a:br>
              <a:rPr lang="el-GR" sz="1600" b="0" i="0" u="none" strike="noStrike" baseline="0" dirty="0"/>
            </a:br>
            <a:br>
              <a:rPr lang="el-GR" sz="1600" b="0" i="0" u="none" strike="noStrike" baseline="0" dirty="0"/>
            </a:br>
            <a:r>
              <a:rPr lang="el-GR" sz="1600" b="0" i="0" u="none" strike="noStrike" baseline="0" dirty="0"/>
              <a:t> </a:t>
            </a:r>
            <a:br>
              <a:rPr lang="el-GR" sz="1600" b="0" i="0" u="none" strike="noStrike" baseline="0" dirty="0"/>
            </a:br>
            <a:r>
              <a:rPr lang="el-GR" sz="1600" b="0" i="0" u="none" strike="noStrike" baseline="0" dirty="0"/>
              <a:t> </a:t>
            </a:r>
            <a:r>
              <a:rPr lang="el-GR" sz="1600" b="1" i="0" u="none" strike="noStrike" baseline="0" dirty="0"/>
              <a:t>ΠΑΡΑΓΩΓΗ ΟΥΙΣΚΙ</a:t>
            </a:r>
            <a:br>
              <a:rPr lang="en-US" sz="1600" b="0" i="0" u="none" strike="noStrike" baseline="0" dirty="0"/>
            </a:br>
            <a:br>
              <a:rPr lang="en-US" sz="1600" b="0" i="0" u="none" strike="noStrike" baseline="0" dirty="0"/>
            </a:br>
            <a:endParaRPr lang="el-GR" sz="1600" dirty="0"/>
          </a:p>
        </p:txBody>
      </p:sp>
      <p:pic>
        <p:nvPicPr>
          <p:cNvPr id="5" name="Εικόνα 4" descr="Εικόνα που περιέχει τραπέζι, ποτήρι, γυαλιά, εσωτερικός χώρος&#10;&#10;Περιγραφή που δημιουργήθηκε αυτόματα">
            <a:extLst>
              <a:ext uri="{FF2B5EF4-FFF2-40B4-BE49-F238E27FC236}">
                <a16:creationId xmlns:a16="http://schemas.microsoft.com/office/drawing/2014/main" id="{0CABD4BE-1074-494A-D30F-FB77E433786B}"/>
              </a:ext>
            </a:extLst>
          </p:cNvPr>
          <p:cNvPicPr>
            <a:picLocks noChangeAspect="1"/>
          </p:cNvPicPr>
          <p:nvPr/>
        </p:nvPicPr>
        <p:blipFill rotWithShape="1">
          <a:blip r:embed="rId2">
            <a:extLst>
              <a:ext uri="{28A0092B-C50C-407E-A947-70E740481C1C}">
                <a14:useLocalDpi xmlns:a14="http://schemas.microsoft.com/office/drawing/2010/main" val="0"/>
              </a:ext>
            </a:extLst>
          </a:blip>
          <a:srcRect l="17853" r="36926" b="1"/>
          <a:stretch/>
        </p:blipFill>
        <p:spPr>
          <a:xfrm>
            <a:off x="834468" y="640081"/>
            <a:ext cx="3600377" cy="5314406"/>
          </a:xfrm>
          <a:prstGeom prst="rect">
            <a:avLst/>
          </a:prstGeom>
        </p:spPr>
      </p:pic>
      <p:cxnSp>
        <p:nvCxnSpPr>
          <p:cNvPr id="21" name="Straight Connector 20">
            <a:extLst>
              <a:ext uri="{FF2B5EF4-FFF2-40B4-BE49-F238E27FC236}">
                <a16:creationId xmlns:a16="http://schemas.microsoft.com/office/drawing/2014/main" id="{9020DCC9-F851-4562-BB20-1AB3C51BFD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16:creationId xmlns:a16="http://schemas.microsoft.com/office/drawing/2014/main" id="{6938F24F-FE5A-2DC1-3BD3-A4700D756F34}"/>
              </a:ext>
            </a:extLst>
          </p:cNvPr>
          <p:cNvSpPr>
            <a:spLocks noGrp="1"/>
          </p:cNvSpPr>
          <p:nvPr>
            <p:ph idx="1"/>
          </p:nvPr>
        </p:nvSpPr>
        <p:spPr>
          <a:xfrm>
            <a:off x="4974770" y="2221195"/>
            <a:ext cx="7217215" cy="4238590"/>
          </a:xfrm>
        </p:spPr>
        <p:txBody>
          <a:bodyPr>
            <a:normAutofit lnSpcReduction="10000"/>
          </a:bodyPr>
          <a:lstStyle/>
          <a:p>
            <a:pPr marL="0" indent="0">
              <a:buNone/>
            </a:pPr>
            <a:r>
              <a:rPr lang="el-GR" b="0" i="0" u="none" strike="noStrike" baseline="0" dirty="0"/>
              <a:t>Ως ουίσκι χαρακτηρίζεται ευρεία κατηγορία οινοπνευματωδών ποτών που </a:t>
            </a:r>
            <a:r>
              <a:rPr lang="el-GR" b="0" i="0" u="none" strike="noStrike" baseline="0" dirty="0" err="1"/>
              <a:t>αποστάζονται</a:t>
            </a:r>
            <a:r>
              <a:rPr lang="el-GR" b="0" i="0" u="none" strike="noStrike" baseline="0" dirty="0"/>
              <a:t> από τη ζυμωμένη πολτοποίηση κριθαριού και ωριμάζουν σε ξύλινα βαρέλια. Οι διάφορες ποικιλίες παρασκευάζονται από διάφορα δημητριακά, και περιλαμβάνουν: το κριθάρι, τη σίκαλη, τον σίτο, και το καλαμπόκι.</a:t>
            </a:r>
          </a:p>
          <a:p>
            <a:r>
              <a:rPr lang="en-US" b="0" i="0" u="none" strike="noStrike" baseline="0" dirty="0"/>
              <a:t> </a:t>
            </a:r>
            <a:r>
              <a:rPr lang="en-US" b="1" i="0" u="none" strike="noStrike" baseline="0" dirty="0"/>
              <a:t>B</a:t>
            </a:r>
            <a:r>
              <a:rPr lang="el-GR" b="1" i="0" u="none" strike="noStrike" baseline="0" dirty="0" err="1"/>
              <a:t>ασικές</a:t>
            </a:r>
            <a:r>
              <a:rPr lang="el-GR" b="1" i="0" u="none" strike="noStrike" baseline="0" dirty="0"/>
              <a:t> κατηγορίες ουίσκι:</a:t>
            </a:r>
            <a:endParaRPr lang="el-GR" b="0" i="0" u="none" strike="noStrike" baseline="0" dirty="0"/>
          </a:p>
          <a:p>
            <a:r>
              <a:rPr lang="el-GR" b="0" i="0" u="none" strike="noStrike" baseline="0" dirty="0"/>
              <a:t>1.</a:t>
            </a:r>
            <a:r>
              <a:rPr lang="en-US" b="0" i="0" u="none" strike="noStrike" baseline="0" dirty="0"/>
              <a:t>Single </a:t>
            </a:r>
            <a:r>
              <a:rPr lang="el-GR" b="0" i="0" u="none" strike="noStrike" baseline="0" dirty="0"/>
              <a:t> </a:t>
            </a:r>
            <a:r>
              <a:rPr lang="el-GR" b="1" i="0" u="none" strike="noStrike" baseline="0" dirty="0" err="1"/>
              <a:t>Malt</a:t>
            </a:r>
            <a:r>
              <a:rPr lang="el-GR" b="0" i="0" u="none" strike="noStrike" baseline="0" dirty="0"/>
              <a:t>(το παρασκεύασμα δεν είναι προϊόν ανάμειξης ) </a:t>
            </a:r>
          </a:p>
          <a:p>
            <a:r>
              <a:rPr lang="el-GR" b="0" i="0" u="none" strike="noStrike" baseline="0" dirty="0"/>
              <a:t>2. </a:t>
            </a:r>
            <a:r>
              <a:rPr lang="el-GR" b="1" i="0" u="none" strike="noStrike" baseline="0" dirty="0" err="1"/>
              <a:t>Blended</a:t>
            </a:r>
            <a:r>
              <a:rPr lang="el-GR" b="0" i="0" u="none" strike="noStrike" baseline="0" dirty="0"/>
              <a:t>(ανάμειξη ουίσκι διάφορων </a:t>
            </a:r>
            <a:r>
              <a:rPr lang="el-GR" b="0" i="0" u="none" strike="noStrike" baseline="0" dirty="0" err="1"/>
              <a:t>αποστακτηρίων</a:t>
            </a:r>
            <a:r>
              <a:rPr lang="el-GR" b="0" i="0" u="none" strike="noStrike" baseline="0" dirty="0"/>
              <a:t>).</a:t>
            </a:r>
          </a:p>
          <a:p>
            <a:r>
              <a:rPr lang="el-GR" b="1" i="0" u="none" strike="noStrike" baseline="0" dirty="0" err="1"/>
              <a:t>Scotch</a:t>
            </a:r>
            <a:r>
              <a:rPr lang="el-GR" b="0" i="0" u="none" strike="noStrike" baseline="0" dirty="0"/>
              <a:t>(το σκωτσέζικο και τα περισσότερα καναδικά παρασκευάζονται αποκλειστικά και μόνο από κριθάρι)</a:t>
            </a:r>
          </a:p>
          <a:p>
            <a:r>
              <a:rPr lang="el-GR" b="1" i="0" u="none" strike="noStrike" baseline="0" dirty="0" err="1"/>
              <a:t>Bourbon</a:t>
            </a:r>
            <a:r>
              <a:rPr lang="el-GR" b="0" i="0" u="none" strike="noStrike" baseline="0" dirty="0"/>
              <a:t>(επιλεγόμενα αμερικανικά χρησιμοποιούν διάφορα δημητριακά, όπως σίκαλη, </a:t>
            </a:r>
            <a:r>
              <a:rPr lang="el-GR" b="0" i="0" u="none" strike="noStrike" baseline="0" dirty="0" err="1"/>
              <a:t>βρώμηκ.α</a:t>
            </a:r>
            <a:r>
              <a:rPr lang="el-GR" b="0" i="0" u="none" strike="noStrike" baseline="0" dirty="0"/>
              <a:t>)</a:t>
            </a:r>
            <a:endParaRPr lang="el-GR" dirty="0"/>
          </a:p>
        </p:txBody>
      </p:sp>
      <p:sp>
        <p:nvSpPr>
          <p:cNvPr id="23" name="Rectangle 22">
            <a:extLst>
              <a:ext uri="{FF2B5EF4-FFF2-40B4-BE49-F238E27FC236}">
                <a16:creationId xmlns:a16="http://schemas.microsoft.com/office/drawing/2014/main" id="{D5FBCAC9-BD8B-4F3B-AD74-EF37D421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4">
            <a:extLst>
              <a:ext uri="{FF2B5EF4-FFF2-40B4-BE49-F238E27FC236}">
                <a16:creationId xmlns:a16="http://schemas.microsoft.com/office/drawing/2014/main" id="{9556C5A8-AD7E-4CE7-87BE-9EA3B5E17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Θέση αριθμού διαφάνειας 3">
            <a:extLst>
              <a:ext uri="{FF2B5EF4-FFF2-40B4-BE49-F238E27FC236}">
                <a16:creationId xmlns:a16="http://schemas.microsoft.com/office/drawing/2014/main" id="{B65451CF-C3BD-C5F7-81E3-7ECA1C688050}"/>
              </a:ext>
            </a:extLst>
          </p:cNvPr>
          <p:cNvSpPr>
            <a:spLocks noGrp="1"/>
          </p:cNvSpPr>
          <p:nvPr>
            <p:ph type="sldNum" sz="quarter" idx="12"/>
          </p:nvPr>
        </p:nvSpPr>
        <p:spPr/>
        <p:txBody>
          <a:bodyPr/>
          <a:lstStyle/>
          <a:p>
            <a:fld id="{556D23E8-E80B-430B-8D85-EA7ABB4E7969}" type="slidenum">
              <a:rPr lang="el-GR" smtClean="0"/>
              <a:t>5</a:t>
            </a:fld>
            <a:endParaRPr lang="el-GR"/>
          </a:p>
        </p:txBody>
      </p:sp>
    </p:spTree>
    <p:extLst>
      <p:ext uri="{BB962C8B-B14F-4D97-AF65-F5344CB8AC3E}">
        <p14:creationId xmlns:p14="http://schemas.microsoft.com/office/powerpoint/2010/main" val="23478623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C81D9DC-5FF5-26C6-6FBF-28C3AE62E771}"/>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626DC43D-B32C-F193-BD02-5C7042889DF5}"/>
              </a:ext>
            </a:extLst>
          </p:cNvPr>
          <p:cNvSpPr>
            <a:spLocks noGrp="1"/>
          </p:cNvSpPr>
          <p:nvPr>
            <p:ph idx="1"/>
          </p:nvPr>
        </p:nvSpPr>
        <p:spPr/>
        <p:txBody>
          <a:bodyPr>
            <a:normAutofit fontScale="92500" lnSpcReduction="20000"/>
          </a:bodyPr>
          <a:lstStyle/>
          <a:p>
            <a:r>
              <a:rPr lang="en-US" dirty="0">
                <a:hlinkClick r:id="rId2"/>
              </a:rPr>
              <a:t>https://infood.gr/pos-ftiachnetai-i-votka-diadikasia-paragogis/</a:t>
            </a:r>
            <a:endParaRPr lang="en-US" dirty="0"/>
          </a:p>
          <a:p>
            <a:r>
              <a:rPr lang="en-US" dirty="0">
                <a:hlinkClick r:id="rId3"/>
              </a:rPr>
              <a:t>https://el.drink-drink.ru/kak-delayut-sake/</a:t>
            </a:r>
            <a:endParaRPr lang="el-GR" dirty="0"/>
          </a:p>
          <a:p>
            <a:r>
              <a:rPr lang="en-US" dirty="0">
                <a:hlinkClick r:id="rId4"/>
              </a:rPr>
              <a:t>https://www.mathimatamageirikis.gr/el/blog/item/787-sake</a:t>
            </a:r>
            <a:endParaRPr lang="el-GR" dirty="0"/>
          </a:p>
          <a:p>
            <a:r>
              <a:rPr lang="en-US" dirty="0">
                <a:hlinkClick r:id="rId5"/>
              </a:rPr>
              <a:t>https://el.wikipedia.org/wiki/%CE%9B%CE%B9%CE%BA%CE%AD%CF%81</a:t>
            </a:r>
            <a:endParaRPr lang="el-GR" dirty="0"/>
          </a:p>
          <a:p>
            <a:r>
              <a:rPr lang="en-US" dirty="0"/>
              <a:t>https://www.google.com/url?sa=t&amp;rct=j&amp;q=&amp;esrc=s&amp;source=web&amp;cd=&amp;ved=2ahUKEwjcs6rV_L3-AhVpRfEDHZpyDkIQFnoECCwQAQ&amp;url=https%3A%2F%2Fwww.aade.gr%2Fsites%2Fdefault%2Ffiles%2F2020-03%2F%25CE%25A4%25CE%25A6%25207%25CE%2592%2520Texnikos_fakelos_tentoura_tropopoiimenos_22052015_0.pdf&amp;usg=AOvVaw14A5PqwaLF_EEq3pLg6Nry</a:t>
            </a:r>
          </a:p>
          <a:p>
            <a:r>
              <a:rPr lang="en-US" dirty="0">
                <a:hlinkClick r:id="rId6"/>
              </a:rPr>
              <a:t>https://en.wikipedia.org/wiki/Brandy</a:t>
            </a:r>
            <a:endParaRPr lang="el-GR" dirty="0"/>
          </a:p>
          <a:p>
            <a:r>
              <a:rPr lang="en-US" dirty="0">
                <a:hlinkClick r:id="rId7"/>
              </a:rPr>
              <a:t>https://en.wikipedia.org/wiki/Cognac</a:t>
            </a:r>
            <a:r>
              <a:rPr lang="en-US" dirty="0"/>
              <a:t> </a:t>
            </a:r>
            <a:endParaRPr lang="el-GR" dirty="0"/>
          </a:p>
          <a:p>
            <a:r>
              <a:rPr lang="en-US" dirty="0">
                <a:hlinkClick r:id="rId8"/>
              </a:rPr>
              <a:t>https://www.oakcava.gr/blog/pos-paragete-to-koniak-ke-apo-pou-proerchete/</a:t>
            </a:r>
            <a:r>
              <a:rPr lang="el-GR" dirty="0"/>
              <a:t> </a:t>
            </a:r>
          </a:p>
        </p:txBody>
      </p:sp>
      <p:sp>
        <p:nvSpPr>
          <p:cNvPr id="4" name="Θέση αριθμού διαφάνειας 3">
            <a:extLst>
              <a:ext uri="{FF2B5EF4-FFF2-40B4-BE49-F238E27FC236}">
                <a16:creationId xmlns:a16="http://schemas.microsoft.com/office/drawing/2014/main" id="{8C17AFF7-59BA-0697-1B32-169B16FF29C8}"/>
              </a:ext>
            </a:extLst>
          </p:cNvPr>
          <p:cNvSpPr>
            <a:spLocks noGrp="1"/>
          </p:cNvSpPr>
          <p:nvPr>
            <p:ph type="sldNum" sz="quarter" idx="12"/>
          </p:nvPr>
        </p:nvSpPr>
        <p:spPr/>
        <p:txBody>
          <a:bodyPr/>
          <a:lstStyle/>
          <a:p>
            <a:fld id="{556D23E8-E80B-430B-8D85-EA7ABB4E7969}" type="slidenum">
              <a:rPr lang="el-GR" smtClean="0"/>
              <a:t>50</a:t>
            </a:fld>
            <a:endParaRPr lang="el-GR"/>
          </a:p>
        </p:txBody>
      </p:sp>
    </p:spTree>
    <p:extLst>
      <p:ext uri="{BB962C8B-B14F-4D97-AF65-F5344CB8AC3E}">
        <p14:creationId xmlns:p14="http://schemas.microsoft.com/office/powerpoint/2010/main" val="3571024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4" name="Εικόνα 3" descr="Εικόνα που περιέχει κείμενο, εσωτερικός χώρος, αλκοόλ&#10;&#10;Περιγραφή που δημιουργήθηκε αυτόματα">
            <a:extLst>
              <a:ext uri="{FF2B5EF4-FFF2-40B4-BE49-F238E27FC236}">
                <a16:creationId xmlns:a16="http://schemas.microsoft.com/office/drawing/2014/main" id="{07FE2C11-2515-C051-3EA8-D3396C6086B3}"/>
              </a:ext>
            </a:extLst>
          </p:cNvPr>
          <p:cNvPicPr>
            <a:picLocks noChangeAspect="1"/>
          </p:cNvPicPr>
          <p:nvPr/>
        </p:nvPicPr>
        <p:blipFill rotWithShape="1">
          <a:blip r:embed="rId2">
            <a:alphaModFix amt="35000"/>
          </a:blip>
          <a:srcRect t="1653" b="14078"/>
          <a:stretch/>
        </p:blipFill>
        <p:spPr>
          <a:xfrm>
            <a:off x="20" y="10"/>
            <a:ext cx="12191980" cy="6857990"/>
          </a:xfrm>
          <a:prstGeom prst="rect">
            <a:avLst/>
          </a:prstGeom>
        </p:spPr>
      </p:pic>
      <p:cxnSp>
        <p:nvCxnSpPr>
          <p:cNvPr id="16" name="Straight Connector 9">
            <a:extLst>
              <a:ext uri="{FF2B5EF4-FFF2-40B4-BE49-F238E27FC236}">
                <a16:creationId xmlns:a16="http://schemas.microsoft.com/office/drawing/2014/main" id="{45549E29-E797-4A00-B030-3AB01640CF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 name="Τίτλος 1">
            <a:extLst>
              <a:ext uri="{FF2B5EF4-FFF2-40B4-BE49-F238E27FC236}">
                <a16:creationId xmlns:a16="http://schemas.microsoft.com/office/drawing/2014/main" id="{0B0B38BA-3C8C-18D5-A6FD-3CC468C1B763}"/>
              </a:ext>
            </a:extLst>
          </p:cNvPr>
          <p:cNvSpPr>
            <a:spLocks noGrp="1"/>
          </p:cNvSpPr>
          <p:nvPr>
            <p:ph type="title"/>
          </p:nvPr>
        </p:nvSpPr>
        <p:spPr>
          <a:xfrm>
            <a:off x="1097280" y="286603"/>
            <a:ext cx="10058400" cy="1450757"/>
          </a:xfrm>
        </p:spPr>
        <p:txBody>
          <a:bodyPr>
            <a:normAutofit/>
          </a:bodyPr>
          <a:lstStyle/>
          <a:p>
            <a:r>
              <a:rPr lang="el-GR" b="0" i="0" u="none" strike="noStrike" baseline="0" dirty="0">
                <a:solidFill>
                  <a:schemeClr val="tx1"/>
                </a:solidFill>
              </a:rPr>
              <a:t> </a:t>
            </a:r>
            <a:br>
              <a:rPr lang="el-GR" b="0" i="0" u="none" strike="noStrike" baseline="0" dirty="0">
                <a:solidFill>
                  <a:schemeClr val="tx1"/>
                </a:solidFill>
              </a:rPr>
            </a:br>
            <a:r>
              <a:rPr lang="el-GR" b="0" i="0" u="none" strike="noStrike" baseline="0" dirty="0">
                <a:solidFill>
                  <a:schemeClr val="tx1"/>
                </a:solidFill>
              </a:rPr>
              <a:t> </a:t>
            </a:r>
            <a:r>
              <a:rPr lang="el-GR" b="1" i="0" u="none" strike="noStrike" baseline="0" dirty="0">
                <a:solidFill>
                  <a:schemeClr val="tx1"/>
                </a:solidFill>
              </a:rPr>
              <a:t>ΠΑΡΑΓΩΓΗ ΟΥΙΣΚΙ</a:t>
            </a:r>
            <a:endParaRPr lang="el-GR" dirty="0">
              <a:solidFill>
                <a:schemeClr val="tx1"/>
              </a:solidFill>
            </a:endParaRPr>
          </a:p>
        </p:txBody>
      </p:sp>
      <p:sp>
        <p:nvSpPr>
          <p:cNvPr id="17" name="Rectangle 11">
            <a:extLst>
              <a:ext uri="{FF2B5EF4-FFF2-40B4-BE49-F238E27FC236}">
                <a16:creationId xmlns:a16="http://schemas.microsoft.com/office/drawing/2014/main" id="{C609E9FA-BDDE-45C4-8F5E-974D4208D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3">
            <a:extLst>
              <a:ext uri="{FF2B5EF4-FFF2-40B4-BE49-F238E27FC236}">
                <a16:creationId xmlns:a16="http://schemas.microsoft.com/office/drawing/2014/main" id="{7737E529-E43B-4948-B3C4-7F6B806FCC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Θέση περιεχομένου 2">
            <a:extLst>
              <a:ext uri="{FF2B5EF4-FFF2-40B4-BE49-F238E27FC236}">
                <a16:creationId xmlns:a16="http://schemas.microsoft.com/office/drawing/2014/main" id="{3261EBFD-D838-4528-854F-3942DD2D90A2}"/>
              </a:ext>
            </a:extLst>
          </p:cNvPr>
          <p:cNvGraphicFramePr>
            <a:graphicFrameLocks noGrp="1"/>
          </p:cNvGraphicFramePr>
          <p:nvPr>
            <p:ph idx="1"/>
            <p:extLst>
              <p:ext uri="{D42A27DB-BD31-4B8C-83A1-F6EECF244321}">
                <p14:modId xmlns:p14="http://schemas.microsoft.com/office/powerpoint/2010/main" val="4025188059"/>
              </p:ext>
            </p:extLst>
          </p:nvPr>
        </p:nvGraphicFramePr>
        <p:xfrm>
          <a:off x="1097280" y="1845734"/>
          <a:ext cx="10058400"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Θέση αριθμού διαφάνειας 2">
            <a:extLst>
              <a:ext uri="{FF2B5EF4-FFF2-40B4-BE49-F238E27FC236}">
                <a16:creationId xmlns:a16="http://schemas.microsoft.com/office/drawing/2014/main" id="{154B17C9-B08D-0AB5-69C2-B42744B0C522}"/>
              </a:ext>
            </a:extLst>
          </p:cNvPr>
          <p:cNvSpPr>
            <a:spLocks noGrp="1"/>
          </p:cNvSpPr>
          <p:nvPr>
            <p:ph type="sldNum" sz="quarter" idx="12"/>
          </p:nvPr>
        </p:nvSpPr>
        <p:spPr/>
        <p:txBody>
          <a:bodyPr/>
          <a:lstStyle/>
          <a:p>
            <a:fld id="{556D23E8-E80B-430B-8D85-EA7ABB4E7969}" type="slidenum">
              <a:rPr lang="el-GR" smtClean="0"/>
              <a:t>6</a:t>
            </a:fld>
            <a:endParaRPr lang="el-GR"/>
          </a:p>
        </p:txBody>
      </p:sp>
    </p:spTree>
    <p:extLst>
      <p:ext uri="{BB962C8B-B14F-4D97-AF65-F5344CB8AC3E}">
        <p14:creationId xmlns:p14="http://schemas.microsoft.com/office/powerpoint/2010/main" val="700215251"/>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5E5976E-B266-6BE7-2483-371FCCDEFEB1}"/>
              </a:ext>
            </a:extLst>
          </p:cNvPr>
          <p:cNvSpPr>
            <a:spLocks noGrp="1"/>
          </p:cNvSpPr>
          <p:nvPr>
            <p:ph type="title"/>
          </p:nvPr>
        </p:nvSpPr>
        <p:spPr>
          <a:xfrm>
            <a:off x="640080" y="325369"/>
            <a:ext cx="4368602" cy="1956841"/>
          </a:xfrm>
        </p:spPr>
        <p:txBody>
          <a:bodyPr anchor="b">
            <a:normAutofit/>
          </a:bodyPr>
          <a:lstStyle/>
          <a:p>
            <a:r>
              <a:rPr lang="en-US" sz="4200" b="0" i="0" u="none" strike="noStrike" baseline="0"/>
              <a:t>Malting </a:t>
            </a:r>
            <a:r>
              <a:rPr lang="el-GR" sz="4200" b="1"/>
              <a:t>Βυνοποίηση </a:t>
            </a:r>
            <a:br>
              <a:rPr lang="en-US" sz="4200" b="0" i="0" u="none" strike="noStrike" baseline="0"/>
            </a:br>
            <a:endParaRPr lang="el-GR" sz="4200"/>
          </a:p>
        </p:txBody>
      </p:sp>
      <p:sp>
        <p:nvSpPr>
          <p:cNvPr id="3" name="Θέση περιεχομένου 2">
            <a:extLst>
              <a:ext uri="{FF2B5EF4-FFF2-40B4-BE49-F238E27FC236}">
                <a16:creationId xmlns:a16="http://schemas.microsoft.com/office/drawing/2014/main" id="{C9DAD58C-E0CD-1C36-2B69-8DF0AD973C8A}"/>
              </a:ext>
            </a:extLst>
          </p:cNvPr>
          <p:cNvSpPr>
            <a:spLocks noGrp="1"/>
          </p:cNvSpPr>
          <p:nvPr>
            <p:ph idx="1"/>
          </p:nvPr>
        </p:nvSpPr>
        <p:spPr>
          <a:xfrm>
            <a:off x="725864" y="2111604"/>
            <a:ext cx="4157805" cy="4081963"/>
          </a:xfrm>
        </p:spPr>
        <p:txBody>
          <a:bodyPr>
            <a:normAutofit lnSpcReduction="10000"/>
          </a:bodyPr>
          <a:lstStyle/>
          <a:p>
            <a:r>
              <a:rPr lang="el-GR" sz="2400" b="0" i="0" u="none" strike="noStrike" baseline="0" dirty="0"/>
              <a:t>Οι κόκκοι του κριθαριού μουσκεύονται με νερό, αποστραγγίζονται και απλώνονται στο πάτωμα </a:t>
            </a:r>
            <a:r>
              <a:rPr lang="el-GR" sz="2400" b="0" i="0" u="none" strike="noStrike" baseline="0" dirty="0" err="1"/>
              <a:t>βυνοποίησης</a:t>
            </a:r>
            <a:r>
              <a:rPr lang="el-GR" sz="2400" b="0" i="0" u="none" strike="noStrike" baseline="0" dirty="0"/>
              <a:t>(</a:t>
            </a:r>
            <a:r>
              <a:rPr lang="el-GR" sz="2400" b="0" i="0" u="none" strike="noStrike" baseline="0" dirty="0" err="1"/>
              <a:t>malting</a:t>
            </a:r>
            <a:r>
              <a:rPr lang="el-GR" sz="2400" b="0" i="0" u="none" strike="noStrike" baseline="0" dirty="0"/>
              <a:t> </a:t>
            </a:r>
            <a:r>
              <a:rPr lang="el-GR" sz="2400" b="0" i="0" u="none" strike="noStrike" baseline="0" dirty="0" err="1"/>
              <a:t>floor</a:t>
            </a:r>
            <a:r>
              <a:rPr lang="el-GR" sz="2400" b="0" i="0" u="none" strike="noStrike" baseline="0" dirty="0"/>
              <a:t>) ώστε να βλαστήσουν (</a:t>
            </a:r>
            <a:r>
              <a:rPr lang="el-GR" sz="2400" b="1" i="0" u="none" strike="noStrike" baseline="0" dirty="0" err="1"/>
              <a:t>malting</a:t>
            </a:r>
            <a:r>
              <a:rPr lang="el-GR" sz="2400" b="0" i="0" u="none" strike="noStrike" baseline="0" dirty="0"/>
              <a:t>). </a:t>
            </a:r>
          </a:p>
          <a:p>
            <a:r>
              <a:rPr lang="el-GR" sz="2400" b="0" i="0" u="none" strike="noStrike" baseline="0" dirty="0"/>
              <a:t>Η διαδικασία αυτή διαρκεί 6 με 7 μέρες κατά τη διάρκεια των οποίων ανακατεύονται διαρκώς οι σπόροι ώστε να “αναπνέουν και να έρχονται σε επαφή με τον αέρα ομοιόμορφα. </a:t>
            </a:r>
            <a:endParaRPr lang="el-GR" sz="2400" dirty="0"/>
          </a:p>
        </p:txBody>
      </p:sp>
      <p:pic>
        <p:nvPicPr>
          <p:cNvPr id="9" name="Εικόνα 8" descr="Εικόνα που περιέχει εσωτερικός χώρος&#10;&#10;Περιγραφή που δημιουργήθηκε αυτόματα">
            <a:extLst>
              <a:ext uri="{FF2B5EF4-FFF2-40B4-BE49-F238E27FC236}">
                <a16:creationId xmlns:a16="http://schemas.microsoft.com/office/drawing/2014/main" id="{D9316C1E-7952-7900-41FD-F70F6FA2B601}"/>
              </a:ext>
            </a:extLst>
          </p:cNvPr>
          <p:cNvPicPr>
            <a:picLocks noChangeAspect="1"/>
          </p:cNvPicPr>
          <p:nvPr/>
        </p:nvPicPr>
        <p:blipFill rotWithShape="1">
          <a:blip r:embed="rId2">
            <a:extLst>
              <a:ext uri="{28A0092B-C50C-407E-A947-70E740481C1C}">
                <a14:useLocalDpi xmlns:a14="http://schemas.microsoft.com/office/drawing/2010/main" val="0"/>
              </a:ext>
            </a:extLst>
          </a:blip>
          <a:srcRect l="20818" r="12229"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Θέση αριθμού διαφάνειας 3">
            <a:extLst>
              <a:ext uri="{FF2B5EF4-FFF2-40B4-BE49-F238E27FC236}">
                <a16:creationId xmlns:a16="http://schemas.microsoft.com/office/drawing/2014/main" id="{C7F36795-ADC0-6A0C-94BB-7CC71043DB97}"/>
              </a:ext>
            </a:extLst>
          </p:cNvPr>
          <p:cNvSpPr>
            <a:spLocks noGrp="1"/>
          </p:cNvSpPr>
          <p:nvPr>
            <p:ph type="sldNum" sz="quarter" idx="12"/>
          </p:nvPr>
        </p:nvSpPr>
        <p:spPr/>
        <p:txBody>
          <a:bodyPr/>
          <a:lstStyle/>
          <a:p>
            <a:fld id="{556D23E8-E80B-430B-8D85-EA7ABB4E7969}" type="slidenum">
              <a:rPr lang="el-GR" smtClean="0"/>
              <a:t>7</a:t>
            </a:fld>
            <a:endParaRPr lang="el-GR"/>
          </a:p>
        </p:txBody>
      </p:sp>
    </p:spTree>
    <p:extLst>
      <p:ext uri="{BB962C8B-B14F-4D97-AF65-F5344CB8AC3E}">
        <p14:creationId xmlns:p14="http://schemas.microsoft.com/office/powerpoint/2010/main" val="1489045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8EAB95F-992C-2D38-985E-38015235A210}"/>
              </a:ext>
            </a:extLst>
          </p:cNvPr>
          <p:cNvSpPr>
            <a:spLocks noGrp="1"/>
          </p:cNvSpPr>
          <p:nvPr>
            <p:ph type="title"/>
          </p:nvPr>
        </p:nvSpPr>
        <p:spPr>
          <a:xfrm>
            <a:off x="640080" y="325369"/>
            <a:ext cx="4368602" cy="1956841"/>
          </a:xfrm>
        </p:spPr>
        <p:txBody>
          <a:bodyPr anchor="b">
            <a:normAutofit/>
          </a:bodyPr>
          <a:lstStyle/>
          <a:p>
            <a:r>
              <a:rPr lang="en-US" sz="5400" b="0" i="0" u="none" strike="noStrike" baseline="0"/>
              <a:t>Kiln </a:t>
            </a:r>
            <a:r>
              <a:rPr lang="el-GR" sz="5400" b="0" i="0" u="none" strike="noStrike" baseline="0"/>
              <a:t>φρύξη</a:t>
            </a:r>
            <a:br>
              <a:rPr lang="en-US" sz="5400" b="0" i="0" u="none" strike="noStrike" baseline="0"/>
            </a:br>
            <a:endParaRPr lang="el-GR" sz="5400"/>
          </a:p>
        </p:txBody>
      </p:sp>
      <p:sp>
        <p:nvSpPr>
          <p:cNvPr id="3" name="Θέση περιεχομένου 2">
            <a:extLst>
              <a:ext uri="{FF2B5EF4-FFF2-40B4-BE49-F238E27FC236}">
                <a16:creationId xmlns:a16="http://schemas.microsoft.com/office/drawing/2014/main" id="{06EE40A0-BBE3-0511-CCEF-FEEEF5CA1D99}"/>
              </a:ext>
            </a:extLst>
          </p:cNvPr>
          <p:cNvSpPr>
            <a:spLocks noGrp="1"/>
          </p:cNvSpPr>
          <p:nvPr>
            <p:ph idx="1"/>
          </p:nvPr>
        </p:nvSpPr>
        <p:spPr>
          <a:xfrm>
            <a:off x="429062" y="1762125"/>
            <a:ext cx="4579620" cy="4574317"/>
          </a:xfrm>
        </p:spPr>
        <p:txBody>
          <a:bodyPr>
            <a:normAutofit/>
          </a:bodyPr>
          <a:lstStyle/>
          <a:p>
            <a:r>
              <a:rPr lang="el-GR" b="0" i="0" u="none" strike="noStrike" baseline="0" dirty="0"/>
              <a:t>Όταν η επιθυμητή ποσότητα ενζύμων στους κόκκους επιτευχθεί, κρίνοντας κυρίως από το βαθμό βλάστησης των σπόρων, η διαδικασία διακόπτεται και το κριθάρι μεταφέρεται </a:t>
            </a:r>
            <a:r>
              <a:rPr lang="el-GR" b="1" i="0" u="none" strike="noStrike" baseline="0" dirty="0"/>
              <a:t>στον κλίβανο (</a:t>
            </a:r>
            <a:r>
              <a:rPr lang="el-GR" b="1" i="0" u="none" strike="noStrike" baseline="0" dirty="0" err="1"/>
              <a:t>kiln</a:t>
            </a:r>
            <a:r>
              <a:rPr lang="el-GR" b="1" i="0" u="none" strike="noStrike" baseline="0" dirty="0"/>
              <a:t>) για να στεγνώσει.</a:t>
            </a:r>
            <a:endParaRPr lang="el-GR" b="0" i="0" u="none" strike="noStrike" baseline="0" dirty="0"/>
          </a:p>
          <a:p>
            <a:r>
              <a:rPr lang="el-GR" b="0" i="0" u="none" strike="noStrike" baseline="0" dirty="0"/>
              <a:t>Ειδικότερα, το κριθάρι απλώνεται ομοιόμορφα σε ένα διάτρητο πάτωμα κάτω από το οποίο βρίσκεται ο κλίβανος (φούρνος). Η φωτιά του κλιβάνου ζεσταίνει το κριθάρι και αφαιρεί την υγρασία του με αποτέλεσμα να το στεγνώνει σε μια διαδικασία που συνολικά διαρκεί 40-60 ώρες. </a:t>
            </a:r>
          </a:p>
          <a:p>
            <a:pPr marL="0" indent="0">
              <a:buNone/>
            </a:pPr>
            <a:endParaRPr lang="el-GR" sz="2400" b="0" i="0" u="none" strike="noStrike" baseline="0" dirty="0"/>
          </a:p>
        </p:txBody>
      </p:sp>
      <p:pic>
        <p:nvPicPr>
          <p:cNvPr id="5" name="Εικόνα 4" descr="Εικόνα που περιέχει δάπεδο, κτίριο, εσωτερικός χώρος&#10;&#10;Περιγραφή που δημιουργήθηκε αυτόματα">
            <a:extLst>
              <a:ext uri="{FF2B5EF4-FFF2-40B4-BE49-F238E27FC236}">
                <a16:creationId xmlns:a16="http://schemas.microsoft.com/office/drawing/2014/main" id="{60522AC6-FBE3-280B-5387-301846C235F9}"/>
              </a:ext>
            </a:extLst>
          </p:cNvPr>
          <p:cNvPicPr>
            <a:picLocks noChangeAspect="1"/>
          </p:cNvPicPr>
          <p:nvPr/>
        </p:nvPicPr>
        <p:blipFill rotWithShape="1">
          <a:blip r:embed="rId2">
            <a:extLst>
              <a:ext uri="{28A0092B-C50C-407E-A947-70E740481C1C}">
                <a14:useLocalDpi xmlns:a14="http://schemas.microsoft.com/office/drawing/2010/main" val="0"/>
              </a:ext>
            </a:extLst>
          </a:blip>
          <a:srcRect l="16628" r="1667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Θέση αριθμού διαφάνειας 3">
            <a:extLst>
              <a:ext uri="{FF2B5EF4-FFF2-40B4-BE49-F238E27FC236}">
                <a16:creationId xmlns:a16="http://schemas.microsoft.com/office/drawing/2014/main" id="{F4727FDA-87ED-E439-2C0E-69252522CE58}"/>
              </a:ext>
            </a:extLst>
          </p:cNvPr>
          <p:cNvSpPr>
            <a:spLocks noGrp="1"/>
          </p:cNvSpPr>
          <p:nvPr>
            <p:ph type="sldNum" sz="quarter" idx="12"/>
          </p:nvPr>
        </p:nvSpPr>
        <p:spPr/>
        <p:txBody>
          <a:bodyPr/>
          <a:lstStyle/>
          <a:p>
            <a:fld id="{556D23E8-E80B-430B-8D85-EA7ABB4E7969}" type="slidenum">
              <a:rPr lang="el-GR" smtClean="0"/>
              <a:t>8</a:t>
            </a:fld>
            <a:endParaRPr lang="el-GR"/>
          </a:p>
        </p:txBody>
      </p:sp>
    </p:spTree>
    <p:extLst>
      <p:ext uri="{BB962C8B-B14F-4D97-AF65-F5344CB8AC3E}">
        <p14:creationId xmlns:p14="http://schemas.microsoft.com/office/powerpoint/2010/main" val="3613200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8EAB95F-992C-2D38-985E-38015235A210}"/>
              </a:ext>
            </a:extLst>
          </p:cNvPr>
          <p:cNvSpPr>
            <a:spLocks noGrp="1"/>
          </p:cNvSpPr>
          <p:nvPr>
            <p:ph type="title"/>
          </p:nvPr>
        </p:nvSpPr>
        <p:spPr>
          <a:xfrm>
            <a:off x="640080" y="325369"/>
            <a:ext cx="4368602" cy="1956841"/>
          </a:xfrm>
        </p:spPr>
        <p:txBody>
          <a:bodyPr anchor="b">
            <a:normAutofit/>
          </a:bodyPr>
          <a:lstStyle/>
          <a:p>
            <a:r>
              <a:rPr lang="en-US" sz="5400" b="0" i="0" u="none" strike="noStrike" baseline="0"/>
              <a:t>Kiln </a:t>
            </a:r>
            <a:r>
              <a:rPr lang="el-GR" sz="5400" b="0" i="0" u="none" strike="noStrike" baseline="0"/>
              <a:t>φρύξη</a:t>
            </a:r>
            <a:br>
              <a:rPr lang="en-US" sz="5400" b="0" i="0" u="none" strike="noStrike" baseline="0"/>
            </a:br>
            <a:endParaRPr lang="el-GR" sz="5400"/>
          </a:p>
        </p:txBody>
      </p:sp>
      <p:sp>
        <p:nvSpPr>
          <p:cNvPr id="3" name="Θέση περιεχομένου 2">
            <a:extLst>
              <a:ext uri="{FF2B5EF4-FFF2-40B4-BE49-F238E27FC236}">
                <a16:creationId xmlns:a16="http://schemas.microsoft.com/office/drawing/2014/main" id="{06EE40A0-BBE3-0511-CCEF-FEEEF5CA1D99}"/>
              </a:ext>
            </a:extLst>
          </p:cNvPr>
          <p:cNvSpPr>
            <a:spLocks noGrp="1"/>
          </p:cNvSpPr>
          <p:nvPr>
            <p:ph idx="1"/>
          </p:nvPr>
        </p:nvSpPr>
        <p:spPr>
          <a:xfrm>
            <a:off x="429062" y="1762125"/>
            <a:ext cx="4579620" cy="4574317"/>
          </a:xfrm>
        </p:spPr>
        <p:txBody>
          <a:bodyPr>
            <a:normAutofit fontScale="92500" lnSpcReduction="20000"/>
          </a:bodyPr>
          <a:lstStyle/>
          <a:p>
            <a:pPr marL="0" indent="0">
              <a:buNone/>
            </a:pPr>
            <a:r>
              <a:rPr lang="el-GR" sz="2800" b="0" i="0" u="none" strike="noStrike" baseline="0" dirty="0"/>
              <a:t>Λόγοι:</a:t>
            </a:r>
          </a:p>
          <a:p>
            <a:r>
              <a:rPr lang="el-GR" sz="2800" b="0" i="0" u="none" strike="noStrike" baseline="0" dirty="0"/>
              <a:t>Για να σταματήσει η διαδικασία της βλάστησης</a:t>
            </a:r>
          </a:p>
          <a:p>
            <a:r>
              <a:rPr lang="el-GR" sz="2800" b="0" i="0" u="none" strike="noStrike" baseline="0" dirty="0"/>
              <a:t>Η υγρασία των σπόρων να μειωθεί περίπου στο 4.5% για να είναι αρκετά στεγνοί ώστε να μπορέσουν να αλεστούν στον μύλο</a:t>
            </a:r>
          </a:p>
          <a:p>
            <a:r>
              <a:rPr lang="el-GR" sz="2800" b="0" i="0" u="none" strike="noStrike" baseline="0" dirty="0"/>
              <a:t>Ανάλογα με το χαρακτήρα του ουίσκι που θέλει να παράγει το εκάστοτε </a:t>
            </a:r>
            <a:r>
              <a:rPr lang="el-GR" sz="2800" b="0" i="0" u="none" strike="noStrike" baseline="0" dirty="0" err="1"/>
              <a:t>αποστακτήριο</a:t>
            </a:r>
            <a:r>
              <a:rPr lang="el-GR" sz="2800" b="0" i="0" u="none" strike="noStrike" baseline="0" dirty="0"/>
              <a:t>, για να προστεθεί μια </a:t>
            </a:r>
            <a:r>
              <a:rPr lang="el-GR" sz="2800" b="1" i="0" u="none" strike="noStrike" baseline="0" dirty="0"/>
              <a:t>καπνιστή αρωματική νότα </a:t>
            </a:r>
            <a:r>
              <a:rPr lang="el-GR" sz="2800" b="0" i="0" u="none" strike="noStrike" baseline="0" dirty="0"/>
              <a:t>στο κριθάρι.</a:t>
            </a:r>
          </a:p>
        </p:txBody>
      </p:sp>
      <p:pic>
        <p:nvPicPr>
          <p:cNvPr id="5" name="Εικόνα 4" descr="Εικόνα που περιέχει δάπεδο, κτίριο, εσωτερικός χώρος&#10;&#10;Περιγραφή που δημιουργήθηκε αυτόματα">
            <a:extLst>
              <a:ext uri="{FF2B5EF4-FFF2-40B4-BE49-F238E27FC236}">
                <a16:creationId xmlns:a16="http://schemas.microsoft.com/office/drawing/2014/main" id="{60522AC6-FBE3-280B-5387-301846C235F9}"/>
              </a:ext>
            </a:extLst>
          </p:cNvPr>
          <p:cNvPicPr>
            <a:picLocks noChangeAspect="1"/>
          </p:cNvPicPr>
          <p:nvPr/>
        </p:nvPicPr>
        <p:blipFill rotWithShape="1">
          <a:blip r:embed="rId2">
            <a:extLst>
              <a:ext uri="{28A0092B-C50C-407E-A947-70E740481C1C}">
                <a14:useLocalDpi xmlns:a14="http://schemas.microsoft.com/office/drawing/2010/main" val="0"/>
              </a:ext>
            </a:extLst>
          </a:blip>
          <a:srcRect l="16628" r="1667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Θέση αριθμού διαφάνειας 3">
            <a:extLst>
              <a:ext uri="{FF2B5EF4-FFF2-40B4-BE49-F238E27FC236}">
                <a16:creationId xmlns:a16="http://schemas.microsoft.com/office/drawing/2014/main" id="{3FD73413-5CE6-527D-2425-A911C8197F3C}"/>
              </a:ext>
            </a:extLst>
          </p:cNvPr>
          <p:cNvSpPr>
            <a:spLocks noGrp="1"/>
          </p:cNvSpPr>
          <p:nvPr>
            <p:ph type="sldNum" sz="quarter" idx="12"/>
          </p:nvPr>
        </p:nvSpPr>
        <p:spPr/>
        <p:txBody>
          <a:bodyPr/>
          <a:lstStyle/>
          <a:p>
            <a:fld id="{556D23E8-E80B-430B-8D85-EA7ABB4E7969}" type="slidenum">
              <a:rPr lang="el-GR" smtClean="0"/>
              <a:t>9</a:t>
            </a:fld>
            <a:endParaRPr lang="el-GR"/>
          </a:p>
        </p:txBody>
      </p:sp>
    </p:spTree>
    <p:extLst>
      <p:ext uri="{BB962C8B-B14F-4D97-AF65-F5344CB8AC3E}">
        <p14:creationId xmlns:p14="http://schemas.microsoft.com/office/powerpoint/2010/main" val="2210065667"/>
      </p:ext>
    </p:extLst>
  </p:cSld>
  <p:clrMapOvr>
    <a:masterClrMapping/>
  </p:clrMapOvr>
</p:sld>
</file>

<file path=ppt/theme/theme1.xml><?xml version="1.0" encoding="utf-8"?>
<a:theme xmlns:a="http://schemas.openxmlformats.org/drawingml/2006/main" name="Ανασκόπηση">
  <a:themeElements>
    <a:clrScheme name="Ανασκόπηση">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Ανασκόπηση">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Ανασκόπηση">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1620</TotalTime>
  <Words>5016</Words>
  <Application>Microsoft Office PowerPoint</Application>
  <PresentationFormat>Ευρεία οθόνη</PresentationFormat>
  <Paragraphs>297</Paragraphs>
  <Slides>50</Slides>
  <Notes>0</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50</vt:i4>
      </vt:variant>
    </vt:vector>
  </HeadingPairs>
  <TitlesOfParts>
    <vt:vector size="55" baseType="lpstr">
      <vt:lpstr>Arial</vt:lpstr>
      <vt:lpstr>Calibri</vt:lpstr>
      <vt:lpstr>Courier New</vt:lpstr>
      <vt:lpstr>Wingdings</vt:lpstr>
      <vt:lpstr>Ανασκόπηση</vt:lpstr>
      <vt:lpstr>Αποστάγματα</vt:lpstr>
      <vt:lpstr>Αποστάγματα</vt:lpstr>
      <vt:lpstr>Αποστάγματα</vt:lpstr>
      <vt:lpstr>Αποστάγματα</vt:lpstr>
      <vt:lpstr>     ΠΑΡΑΓΩΓΗ ΟΥΙΣΚΙ  </vt:lpstr>
      <vt:lpstr>   ΠΑΡΑΓΩΓΗ ΟΥΙΣΚΙ</vt:lpstr>
      <vt:lpstr>Malting Βυνοποίηση  </vt:lpstr>
      <vt:lpstr>Kiln φρύξη </vt:lpstr>
      <vt:lpstr>Kiln φρύξη </vt:lpstr>
      <vt:lpstr>Kiln φρύξη</vt:lpstr>
      <vt:lpstr>Milling Άλεση</vt:lpstr>
      <vt:lpstr>Mashing Πολτοποίηση </vt:lpstr>
      <vt:lpstr>Mashing Πολτοποίηση </vt:lpstr>
      <vt:lpstr>Ζύμωση </vt:lpstr>
      <vt:lpstr>Distillation Απόσταξη </vt:lpstr>
      <vt:lpstr>Ωρίμανση</vt:lpstr>
      <vt:lpstr>Εμφιάλωση </vt:lpstr>
      <vt:lpstr>Διαφορες</vt:lpstr>
      <vt:lpstr>Whisky</vt:lpstr>
      <vt:lpstr>Whisky</vt:lpstr>
      <vt:lpstr>Whisky</vt:lpstr>
      <vt:lpstr>Οικιακά αποστάγματα: Τσίπουρο </vt:lpstr>
      <vt:lpstr>Οικιακά αποστάγματα: Τσίπουρο </vt:lpstr>
      <vt:lpstr>Οικιακά αποστάγματα: Τσίπουρο </vt:lpstr>
      <vt:lpstr>Οικιακά αποστάγματα: Τσικουδιά </vt:lpstr>
      <vt:lpstr>Οικιακά αποστάγματα: Τσικουδιά </vt:lpstr>
      <vt:lpstr>Ποιότητα και Διατροφική αξία των Οικιακών αποσταγμάτων Τσίπουρου και Τσικουδιάς</vt:lpstr>
      <vt:lpstr>Ποιότητα και Διατροφική αξία των Οικιακών αποσταγμάτων Τσίπουρου και Τσικουδιάς</vt:lpstr>
      <vt:lpstr>Ποιότητα και Διατροφική αξία των Οικιακών αποσταγμάτων Τσίπουρου και Τσικουδιάς</vt:lpstr>
      <vt:lpstr>Ούζο</vt:lpstr>
      <vt:lpstr>Ούζο</vt:lpstr>
      <vt:lpstr>Ούζο</vt:lpstr>
      <vt:lpstr>ουζο</vt:lpstr>
      <vt:lpstr>ούζο</vt:lpstr>
      <vt:lpstr>Brandy</vt:lpstr>
      <vt:lpstr>Κονιάκ </vt:lpstr>
      <vt:lpstr>Παραγωγή brandy- cognac</vt:lpstr>
      <vt:lpstr>Vodka</vt:lpstr>
      <vt:lpstr>Πως φτιάχνεται η βότκα</vt:lpstr>
      <vt:lpstr>Πως φτιάχνεται η βότκα</vt:lpstr>
      <vt:lpstr>Πως φτιάχνεται η βότκα</vt:lpstr>
      <vt:lpstr>Sake</vt:lpstr>
      <vt:lpstr>Πως παράγεται το Sake</vt:lpstr>
      <vt:lpstr>Liquors- Λικέρ</vt:lpstr>
      <vt:lpstr>Τεντούρα</vt:lpstr>
      <vt:lpstr>Τεντούρα</vt:lpstr>
      <vt:lpstr>Τεντούρα</vt:lpstr>
      <vt:lpstr>Μπύρα </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Agapi Dima</dc:creator>
  <cp:lastModifiedBy>Agapi Dima</cp:lastModifiedBy>
  <cp:revision>23</cp:revision>
  <dcterms:created xsi:type="dcterms:W3CDTF">2023-02-28T09:38:31Z</dcterms:created>
  <dcterms:modified xsi:type="dcterms:W3CDTF">2023-04-24T07:22:29Z</dcterms:modified>
</cp:coreProperties>
</file>