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35" r:id="rId59"/>
    <p:sldId id="336" r:id="rId60"/>
    <p:sldId id="337" r:id="rId61"/>
    <p:sldId id="338" r:id="rId62"/>
    <p:sldId id="281" r:id="rId6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70" d="100"/>
          <a:sy n="70"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9/9/2015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12E9C0-67C6-4A4C-9766-12AA029299C8}" type="slidenum">
              <a:rPr lang="en-GB" altLang="en-US" smtClean="0"/>
              <a:pPr>
                <a:spcBef>
                  <a:spcPct val="0"/>
                </a:spcBef>
              </a:pPr>
              <a:t>19</a:t>
            </a:fld>
            <a:endParaRPr lang="en-GB" altLang="en-US" smtClean="0"/>
          </a:p>
        </p:txBody>
      </p:sp>
    </p:spTree>
    <p:extLst>
      <p:ext uri="{BB962C8B-B14F-4D97-AF65-F5344CB8AC3E}">
        <p14:creationId xmlns:p14="http://schemas.microsoft.com/office/powerpoint/2010/main" val="327879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430E3-2BB9-4E98-A74E-C69F0FBF6E10}" type="slidenum">
              <a:rPr lang="en-GB" altLang="en-US" smtClean="0"/>
              <a:pPr>
                <a:spcBef>
                  <a:spcPct val="0"/>
                </a:spcBef>
              </a:pPr>
              <a:t>21</a:t>
            </a:fld>
            <a:endParaRPr lang="en-GB" altLang="en-US" smtClean="0"/>
          </a:p>
        </p:txBody>
      </p:sp>
    </p:spTree>
    <p:extLst>
      <p:ext uri="{BB962C8B-B14F-4D97-AF65-F5344CB8AC3E}">
        <p14:creationId xmlns:p14="http://schemas.microsoft.com/office/powerpoint/2010/main" val="311567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FD9CBB-432F-4FA4-B5B2-275C955E1903}" type="slidenum">
              <a:rPr lang="en-GB" altLang="en-US" smtClean="0"/>
              <a:pPr>
                <a:spcBef>
                  <a:spcPct val="0"/>
                </a:spcBef>
              </a:pPr>
              <a:t>24</a:t>
            </a:fld>
            <a:endParaRPr lang="en-GB" altLang="en-US" smtClean="0"/>
          </a:p>
        </p:txBody>
      </p:sp>
    </p:spTree>
    <p:extLst>
      <p:ext uri="{BB962C8B-B14F-4D97-AF65-F5344CB8AC3E}">
        <p14:creationId xmlns:p14="http://schemas.microsoft.com/office/powerpoint/2010/main" val="1835510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92289C-3811-4C72-A47B-4DBBA4189989}" type="slidenum">
              <a:rPr lang="en-GB" altLang="en-US" smtClean="0"/>
              <a:pPr>
                <a:spcBef>
                  <a:spcPct val="0"/>
                </a:spcBef>
              </a:pPr>
              <a:t>27</a:t>
            </a:fld>
            <a:endParaRPr lang="en-GB" altLang="en-US" smtClean="0"/>
          </a:p>
        </p:txBody>
      </p:sp>
    </p:spTree>
    <p:extLst>
      <p:ext uri="{BB962C8B-B14F-4D97-AF65-F5344CB8AC3E}">
        <p14:creationId xmlns:p14="http://schemas.microsoft.com/office/powerpoint/2010/main" val="1709080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2FF630-FBAF-4427-A32E-6A8B48AF4249}" type="slidenum">
              <a:rPr lang="en-GB" altLang="en-US" smtClean="0"/>
              <a:pPr>
                <a:spcBef>
                  <a:spcPct val="0"/>
                </a:spcBef>
              </a:pPr>
              <a:t>28</a:t>
            </a:fld>
            <a:endParaRPr lang="en-GB" altLang="en-US" smtClean="0"/>
          </a:p>
        </p:txBody>
      </p:sp>
    </p:spTree>
    <p:extLst>
      <p:ext uri="{BB962C8B-B14F-4D97-AF65-F5344CB8AC3E}">
        <p14:creationId xmlns:p14="http://schemas.microsoft.com/office/powerpoint/2010/main" val="379439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3DCDF7-75E9-4B52-A2CD-27540663A406}" type="slidenum">
              <a:rPr lang="en-GB" altLang="en-US" smtClean="0"/>
              <a:pPr>
                <a:spcBef>
                  <a:spcPct val="0"/>
                </a:spcBef>
              </a:pPr>
              <a:t>29</a:t>
            </a:fld>
            <a:endParaRPr lang="en-GB" altLang="en-US" smtClean="0"/>
          </a:p>
        </p:txBody>
      </p:sp>
    </p:spTree>
    <p:extLst>
      <p:ext uri="{BB962C8B-B14F-4D97-AF65-F5344CB8AC3E}">
        <p14:creationId xmlns:p14="http://schemas.microsoft.com/office/powerpoint/2010/main" val="12786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6B8C9-7AE5-4E48-A707-A12B7110DB1C}" type="slidenum">
              <a:rPr lang="en-US" smtClean="0"/>
              <a:t>32</a:t>
            </a:fld>
            <a:endParaRPr lang="en-US"/>
          </a:p>
        </p:txBody>
      </p:sp>
    </p:spTree>
    <p:extLst>
      <p:ext uri="{BB962C8B-B14F-4D97-AF65-F5344CB8AC3E}">
        <p14:creationId xmlns:p14="http://schemas.microsoft.com/office/powerpoint/2010/main" val="421225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047A01-8BD4-44EA-9878-5DBFC189E88C}" type="slidenum">
              <a:rPr lang="en-GB" altLang="en-US" smtClean="0"/>
              <a:pPr>
                <a:spcBef>
                  <a:spcPct val="0"/>
                </a:spcBef>
              </a:pPr>
              <a:t>4</a:t>
            </a:fld>
            <a:endParaRPr lang="en-GB" altLang="en-US" smtClean="0"/>
          </a:p>
        </p:txBody>
      </p:sp>
    </p:spTree>
    <p:extLst>
      <p:ext uri="{BB962C8B-B14F-4D97-AF65-F5344CB8AC3E}">
        <p14:creationId xmlns:p14="http://schemas.microsoft.com/office/powerpoint/2010/main" val="396592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E26CC4-F26D-4BFA-AC76-1FDFBFD06436}" type="slidenum">
              <a:rPr lang="en-GB" altLang="en-US" smtClean="0"/>
              <a:pPr>
                <a:spcBef>
                  <a:spcPct val="0"/>
                </a:spcBef>
              </a:pPr>
              <a:t>5</a:t>
            </a:fld>
            <a:endParaRPr lang="en-GB" altLang="en-US" smtClean="0"/>
          </a:p>
        </p:txBody>
      </p:sp>
    </p:spTree>
    <p:extLst>
      <p:ext uri="{BB962C8B-B14F-4D97-AF65-F5344CB8AC3E}">
        <p14:creationId xmlns:p14="http://schemas.microsoft.com/office/powerpoint/2010/main" val="37233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11D58E-02B0-4546-A238-B1F443E1368E}"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230688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8A9300-0F2F-45FC-BC10-E3D850A665E3}"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146029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E8DCBC-4F90-4178-8A64-DF2195E87F1E}" type="slidenum">
              <a:rPr lang="en-GB" altLang="en-US" smtClean="0"/>
              <a:pPr>
                <a:spcBef>
                  <a:spcPct val="0"/>
                </a:spcBef>
              </a:pPr>
              <a:t>10</a:t>
            </a:fld>
            <a:endParaRPr lang="en-GB" altLang="en-US" smtClean="0"/>
          </a:p>
        </p:txBody>
      </p:sp>
    </p:spTree>
    <p:extLst>
      <p:ext uri="{BB962C8B-B14F-4D97-AF65-F5344CB8AC3E}">
        <p14:creationId xmlns:p14="http://schemas.microsoft.com/office/powerpoint/2010/main" val="224955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D784FA-F516-4E54-A96E-CE9A83531600}" type="slidenum">
              <a:rPr lang="en-GB" altLang="en-US" smtClean="0"/>
              <a:pPr>
                <a:spcBef>
                  <a:spcPct val="0"/>
                </a:spcBef>
              </a:pPr>
              <a:t>18</a:t>
            </a:fld>
            <a:endParaRPr lang="en-GB" altLang="en-US" smtClean="0"/>
          </a:p>
        </p:txBody>
      </p:sp>
    </p:spTree>
    <p:extLst>
      <p:ext uri="{BB962C8B-B14F-4D97-AF65-F5344CB8AC3E}">
        <p14:creationId xmlns:p14="http://schemas.microsoft.com/office/powerpoint/2010/main" val="459609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gcompris.net/-el-" TargetMode="External"/><Relationship Id="rId2" Type="http://schemas.openxmlformats.org/officeDocument/2006/relationships/hyperlink" Target="http://nlvm.usu.edu/en/nav/vlibrary.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447800"/>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2514600"/>
            <a:ext cx="7776864" cy="2115094"/>
          </a:xfrm>
        </p:spPr>
        <p:txBody>
          <a:bodyPr>
            <a:noAutofit/>
          </a:bodyPr>
          <a:lstStyle/>
          <a:p>
            <a:r>
              <a:rPr lang="el-GR" sz="2800" b="1" dirty="0"/>
              <a:t>Ενότητα </a:t>
            </a:r>
            <a:r>
              <a:rPr lang="en-US" sz="2800" b="1" dirty="0" smtClean="0"/>
              <a:t>10</a:t>
            </a:r>
            <a:r>
              <a:rPr lang="el-GR" sz="2800" b="1" dirty="0" smtClean="0"/>
              <a:t>:</a:t>
            </a:r>
            <a:r>
              <a:rPr lang="en-US" sz="2800" dirty="0" smtClean="0"/>
              <a:t> </a:t>
            </a:r>
            <a:r>
              <a:rPr lang="el-GR" sz="2800" dirty="0" smtClean="0"/>
              <a:t> </a:t>
            </a:r>
            <a:r>
              <a:rPr lang="el-GR" sz="2800" dirty="0" smtClean="0"/>
              <a:t>Αξιολόγηση Εκπαιδευτικού Λογισμικού: </a:t>
            </a:r>
            <a:r>
              <a:rPr lang="el-GR" sz="2800" dirty="0"/>
              <a:t>Μέθοδοι, Τεχνικές, Εργαλεία, Κριτήρια και Κλίμακες αξιολόγησης εκπαιδευτικού λογισμικού προσχολικής εκπαίδευσης </a:t>
            </a:r>
          </a:p>
          <a:p>
            <a:endParaRPr lang="el-GR" sz="2800" dirty="0" smtClean="0"/>
          </a:p>
          <a:p>
            <a:r>
              <a:rPr lang="el-GR" sz="2800" dirty="0" smtClean="0"/>
              <a:t>Βασίλειος </a:t>
            </a:r>
            <a:r>
              <a:rPr lang="el-GR" sz="2800" dirty="0" smtClean="0"/>
              <a:t>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886200" y="5719240"/>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898801"/>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Ποιοι αξιολογούν;	</a:t>
            </a:r>
            <a:endParaRPr lang="en-GB" dirty="0"/>
          </a:p>
        </p:txBody>
      </p:sp>
      <p:sp>
        <p:nvSpPr>
          <p:cNvPr id="26627" name="Content Placeholder 2"/>
          <p:cNvSpPr>
            <a:spLocks noGrp="1"/>
          </p:cNvSpPr>
          <p:nvPr>
            <p:ph idx="1"/>
          </p:nvPr>
        </p:nvSpPr>
        <p:spPr/>
        <p:txBody>
          <a:bodyPr/>
          <a:lstStyle/>
          <a:p>
            <a:r>
              <a:rPr lang="el-GR" altLang="en-US" sz="2800" smtClean="0"/>
              <a:t>Η αξιολόγηση γίνεται τόσο από ειδικούς (</a:t>
            </a:r>
            <a:r>
              <a:rPr lang="el-GR" altLang="en-US" sz="2800" b="1" smtClean="0"/>
              <a:t>παιδαγωγούς</a:t>
            </a:r>
            <a:r>
              <a:rPr lang="el-GR" altLang="en-US" sz="2800" smtClean="0"/>
              <a:t> και </a:t>
            </a:r>
            <a:r>
              <a:rPr lang="el-GR" altLang="en-US" sz="2800" b="1" smtClean="0"/>
              <a:t>τεχνικούς</a:t>
            </a:r>
            <a:r>
              <a:rPr lang="el-GR" altLang="en-US" sz="2800" smtClean="0"/>
              <a:t>) όσο και από </a:t>
            </a:r>
            <a:r>
              <a:rPr lang="el-GR" altLang="en-US" sz="2800" b="1" smtClean="0"/>
              <a:t>εκπαιδευτικούς</a:t>
            </a:r>
            <a:r>
              <a:rPr lang="el-GR" altLang="en-US" sz="2800" smtClean="0"/>
              <a:t> και </a:t>
            </a:r>
            <a:r>
              <a:rPr lang="el-GR" altLang="en-US" sz="2800" b="1" smtClean="0"/>
              <a:t>μαθητές</a:t>
            </a:r>
          </a:p>
          <a:p>
            <a:r>
              <a:rPr lang="el-GR" altLang="en-US" sz="2800" smtClean="0"/>
              <a:t>Κάθε κατηγορία αναλαμβάνει ειδικό ρόλο στη διαδικασία αξιολόγησης </a:t>
            </a:r>
          </a:p>
          <a:p>
            <a:r>
              <a:rPr lang="el-GR" altLang="en-US" sz="2800" smtClean="0"/>
              <a:t>Η επιλογή των αξιολογητών γίνεται με συγκεκριμένα κριτήρια</a:t>
            </a:r>
          </a:p>
          <a:p>
            <a:r>
              <a:rPr lang="el-GR" altLang="en-US" sz="2800" smtClean="0"/>
              <a:t>Οι αξιολογητές πρέπει να έχουν εκπαιδευτεί στη χρήση του λογισμικού πριν την αξιολόγησή του</a:t>
            </a:r>
          </a:p>
        </p:txBody>
      </p:sp>
      <p:sp>
        <p:nvSpPr>
          <p:cNvPr id="266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1F1DF77-0C7F-4CA0-ABA6-D51511287C9C}" type="slidenum">
              <a:rPr lang="en-US" altLang="en-US" sz="1200" smtClean="0">
                <a:solidFill>
                  <a:srgbClr val="B5A788"/>
                </a:solidFill>
              </a:rPr>
              <a:pPr>
                <a:spcBef>
                  <a:spcPct val="0"/>
                </a:spcBef>
                <a:buClrTx/>
                <a:buSzTx/>
                <a:buFontTx/>
                <a:buNone/>
              </a:pPr>
              <a:t>10</a:t>
            </a:fld>
            <a:endParaRPr lang="en-US" altLang="en-US" sz="1200" smtClean="0">
              <a:solidFill>
                <a:srgbClr val="B5A788"/>
              </a:solidFill>
            </a:endParaRPr>
          </a:p>
        </p:txBody>
      </p:sp>
    </p:spTree>
    <p:extLst>
      <p:ext uri="{BB962C8B-B14F-4D97-AF65-F5344CB8AC3E}">
        <p14:creationId xmlns:p14="http://schemas.microsoft.com/office/powerpoint/2010/main" val="1288749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marL="723900" indent="-723900" eaLnBrk="1" hangingPunct="1">
              <a:buFontTx/>
              <a:buAutoNum type="alphaUcPeriod"/>
              <a:defRPr/>
            </a:pPr>
            <a:r>
              <a:rPr lang="es-ES" smtClean="0"/>
              <a:t>Ζητήματα αξιολόγησης</a:t>
            </a:r>
          </a:p>
        </p:txBody>
      </p:sp>
      <p:sp>
        <p:nvSpPr>
          <p:cNvPr id="28675" name="Rectangle 3"/>
          <p:cNvSpPr>
            <a:spLocks noGrp="1" noChangeArrowheads="1"/>
          </p:cNvSpPr>
          <p:nvPr>
            <p:ph type="body" idx="1"/>
          </p:nvPr>
        </p:nvSpPr>
        <p:spPr>
          <a:xfrm>
            <a:off x="1187450" y="1628775"/>
            <a:ext cx="7705725" cy="4267200"/>
          </a:xfrm>
        </p:spPr>
        <p:txBody>
          <a:bodyPr>
            <a:normAutofit lnSpcReduction="10000"/>
          </a:bodyPr>
          <a:lstStyle/>
          <a:p>
            <a:pPr marL="571500" indent="-571500" eaLnBrk="1" hangingPunct="1">
              <a:lnSpc>
                <a:spcPct val="90000"/>
              </a:lnSpc>
              <a:buFont typeface="Wingdings" panose="05000000000000000000" pitchFamily="2" charset="2"/>
              <a:buAutoNum type="arabicPeriod"/>
            </a:pPr>
            <a:r>
              <a:rPr lang="el-GR" altLang="en-US" dirty="0" smtClean="0"/>
              <a:t>Ποιος  είναι ο </a:t>
            </a:r>
            <a:r>
              <a:rPr lang="es-ES" altLang="en-US" dirty="0" err="1" smtClean="0"/>
              <a:t>στόχο</a:t>
            </a:r>
            <a:r>
              <a:rPr lang="el-GR" altLang="en-US" dirty="0" smtClean="0"/>
              <a:t>ς της</a:t>
            </a:r>
            <a:r>
              <a:rPr lang="es-ES" altLang="en-US" dirty="0" smtClean="0"/>
              <a:t> α</a:t>
            </a:r>
            <a:r>
              <a:rPr lang="es-ES" altLang="en-US" dirty="0" err="1" smtClean="0"/>
              <a:t>ξιολόγησης</a:t>
            </a:r>
            <a:endParaRPr lang="el-GR" altLang="en-US" dirty="0" smtClean="0"/>
          </a:p>
          <a:p>
            <a:pPr marL="571500" indent="-571500" eaLnBrk="1" hangingPunct="1">
              <a:lnSpc>
                <a:spcPct val="90000"/>
              </a:lnSpc>
              <a:buFont typeface="Wingdings" panose="05000000000000000000" pitchFamily="2" charset="2"/>
              <a:buAutoNum type="arabicPeriod"/>
            </a:pPr>
            <a:endParaRPr lang="el-GR" altLang="en-US" dirty="0" smtClean="0"/>
          </a:p>
          <a:p>
            <a:pPr marL="571500" indent="-571500" eaLnBrk="1" hangingPunct="1">
              <a:lnSpc>
                <a:spcPct val="90000"/>
              </a:lnSpc>
              <a:buFont typeface="Wingdings" panose="05000000000000000000" pitchFamily="2" charset="2"/>
              <a:buAutoNum type="arabicPeriod"/>
            </a:pPr>
            <a:r>
              <a:rPr lang="el-GR" altLang="en-US" dirty="0" smtClean="0"/>
              <a:t>Ποιος θα αξιολογήσει</a:t>
            </a:r>
            <a:endParaRPr lang="es-ES" altLang="en-US" dirty="0" smtClean="0"/>
          </a:p>
          <a:p>
            <a:pPr marL="571500" indent="-571500" eaLnBrk="1" hangingPunct="1">
              <a:lnSpc>
                <a:spcPct val="90000"/>
              </a:lnSpc>
              <a:buFont typeface="Wingdings" panose="05000000000000000000" pitchFamily="2" charset="2"/>
              <a:buAutoNum type="arabicPeriod"/>
            </a:pPr>
            <a:endParaRPr lang="el-GR" altLang="en-US" dirty="0" smtClean="0"/>
          </a:p>
          <a:p>
            <a:pPr marL="571500" indent="-571500" eaLnBrk="1" hangingPunct="1">
              <a:lnSpc>
                <a:spcPct val="90000"/>
              </a:lnSpc>
              <a:buFont typeface="Wingdings" panose="05000000000000000000" pitchFamily="2" charset="2"/>
              <a:buAutoNum type="arabicPeriod"/>
            </a:pPr>
            <a:r>
              <a:rPr lang="el-GR" altLang="en-US" dirty="0" smtClean="0"/>
              <a:t>Τι θα αξιολογηθεί</a:t>
            </a:r>
          </a:p>
          <a:p>
            <a:pPr marL="571500" indent="-571500" eaLnBrk="1" hangingPunct="1">
              <a:lnSpc>
                <a:spcPct val="90000"/>
              </a:lnSpc>
              <a:buFont typeface="Wingdings" panose="05000000000000000000" pitchFamily="2" charset="2"/>
              <a:buAutoNum type="arabicPeriod"/>
            </a:pPr>
            <a:endParaRPr lang="el-GR" altLang="en-US" dirty="0" smtClean="0"/>
          </a:p>
          <a:p>
            <a:pPr marL="571500" indent="-571500" eaLnBrk="1" hangingPunct="1">
              <a:lnSpc>
                <a:spcPct val="90000"/>
              </a:lnSpc>
              <a:buFont typeface="Wingdings" panose="05000000000000000000" pitchFamily="2" charset="2"/>
              <a:buAutoNum type="arabicPeriod"/>
            </a:pPr>
            <a:r>
              <a:rPr lang="el-GR" altLang="en-US" dirty="0" smtClean="0"/>
              <a:t>Με ποια μεθοδολογία</a:t>
            </a:r>
          </a:p>
          <a:p>
            <a:pPr marL="571500" indent="-571500" eaLnBrk="1" hangingPunct="1">
              <a:lnSpc>
                <a:spcPct val="90000"/>
              </a:lnSpc>
              <a:buFont typeface="Wingdings" panose="05000000000000000000" pitchFamily="2" charset="2"/>
              <a:buNone/>
            </a:pPr>
            <a:r>
              <a:rPr lang="el-GR" altLang="en-US" dirty="0" smtClean="0"/>
              <a:t>	(θεωρητικό πλαίσιο αξιολόγησης)</a:t>
            </a:r>
          </a:p>
          <a:p>
            <a:pPr marL="966788" lvl="1" indent="-495300" eaLnBrk="1" hangingPunct="1">
              <a:lnSpc>
                <a:spcPct val="90000"/>
              </a:lnSpc>
            </a:pPr>
            <a:endParaRPr lang="es-ES" altLang="en-US" dirty="0" smtClean="0"/>
          </a:p>
        </p:txBody>
      </p:sp>
      <p:sp>
        <p:nvSpPr>
          <p:cNvPr id="2867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787087C-8E1F-444E-9E6B-CB0B5ABA60C1}" type="slidenum">
              <a:rPr lang="es-ES" altLang="en-US" sz="1200" smtClean="0">
                <a:latin typeface="Verdana" panose="020B0604030504040204" pitchFamily="34" charset="0"/>
              </a:rPr>
              <a:pPr>
                <a:spcBef>
                  <a:spcPct val="0"/>
                </a:spcBef>
                <a:buClrTx/>
                <a:buSzTx/>
                <a:buFontTx/>
                <a:buNone/>
              </a:pPr>
              <a:t>11</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219228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1" y="549275"/>
            <a:ext cx="8007350" cy="755650"/>
          </a:xfrm>
        </p:spPr>
        <p:txBody>
          <a:bodyPr/>
          <a:lstStyle/>
          <a:p>
            <a:pPr eaLnBrk="1" hangingPunct="1">
              <a:defRPr/>
            </a:pPr>
            <a:r>
              <a:rPr lang="el-GR" sz="4000" dirty="0" smtClean="0"/>
              <a:t>Στόχος της αξιολόγησης (1)</a:t>
            </a:r>
            <a:endParaRPr lang="es-ES" sz="4000" dirty="0" smtClean="0"/>
          </a:p>
        </p:txBody>
      </p:sp>
      <p:sp>
        <p:nvSpPr>
          <p:cNvPr id="29699" name="Rectangle 3"/>
          <p:cNvSpPr>
            <a:spLocks noGrp="1" noChangeArrowheads="1"/>
          </p:cNvSpPr>
          <p:nvPr>
            <p:ph type="body" idx="1"/>
          </p:nvPr>
        </p:nvSpPr>
        <p:spPr>
          <a:xfrm>
            <a:off x="990600" y="1562893"/>
            <a:ext cx="7056437" cy="4484688"/>
          </a:xfrm>
        </p:spPr>
        <p:txBody>
          <a:bodyPr/>
          <a:lstStyle/>
          <a:p>
            <a:pPr eaLnBrk="1" hangingPunct="1">
              <a:lnSpc>
                <a:spcPct val="80000"/>
              </a:lnSpc>
            </a:pPr>
            <a:r>
              <a:rPr lang="es-ES" altLang="en-US" b="1" dirty="0" smtClean="0"/>
              <a:t>Α</a:t>
            </a:r>
            <a:r>
              <a:rPr lang="el-GR" altLang="en-US" b="1" dirty="0" smtClean="0"/>
              <a:t>π</a:t>
            </a:r>
            <a:r>
              <a:rPr lang="es-ES" altLang="en-US" b="1" dirty="0" smtClean="0"/>
              <a:t>ό µα</a:t>
            </a:r>
            <a:r>
              <a:rPr lang="es-ES" altLang="en-US" b="1" dirty="0" err="1" smtClean="0"/>
              <a:t>θησι</a:t>
            </a:r>
            <a:r>
              <a:rPr lang="es-ES" altLang="en-US" b="1" dirty="0" smtClean="0"/>
              <a:t>ακής ά</a:t>
            </a:r>
            <a:r>
              <a:rPr lang="el-GR" altLang="en-US" b="1" dirty="0" smtClean="0"/>
              <a:t>π</a:t>
            </a:r>
            <a:r>
              <a:rPr lang="es-ES" altLang="en-US" b="1" dirty="0" err="1" smtClean="0"/>
              <a:t>οψης</a:t>
            </a:r>
            <a:r>
              <a:rPr lang="es-ES" altLang="en-US" b="1" dirty="0" smtClean="0"/>
              <a:t> </a:t>
            </a:r>
            <a:r>
              <a:rPr lang="el-GR" altLang="en-US" dirty="0" smtClean="0"/>
              <a:t>(ποια είναι η επίδραση του λογισμικού στη μάθηση των μαθητών) μέσω:</a:t>
            </a:r>
          </a:p>
          <a:p>
            <a:pPr lvl="1" eaLnBrk="1" hangingPunct="1">
              <a:lnSpc>
                <a:spcPct val="80000"/>
              </a:lnSpc>
            </a:pPr>
            <a:r>
              <a:rPr lang="el-GR" altLang="en-US" dirty="0" smtClean="0"/>
              <a:t>Διόρθωσης λειτουργιών για </a:t>
            </a:r>
            <a:r>
              <a:rPr lang="el-GR" altLang="en-US" u="sng" dirty="0" smtClean="0"/>
              <a:t>βελτίωση της ευχρηστίας</a:t>
            </a:r>
            <a:r>
              <a:rPr lang="el-GR" altLang="en-US" dirty="0" smtClean="0"/>
              <a:t> του λογισμικού (</a:t>
            </a:r>
            <a:r>
              <a:rPr lang="el-GR" altLang="en-US" dirty="0" err="1" smtClean="0"/>
              <a:t>αποτελεσµατικότητα</a:t>
            </a:r>
            <a:r>
              <a:rPr lang="el-GR" altLang="en-US" dirty="0" smtClean="0"/>
              <a:t>).</a:t>
            </a:r>
          </a:p>
          <a:p>
            <a:pPr lvl="1" eaLnBrk="1" hangingPunct="1">
              <a:lnSpc>
                <a:spcPct val="80000"/>
              </a:lnSpc>
            </a:pPr>
            <a:r>
              <a:rPr lang="el-GR" altLang="en-US" dirty="0" smtClean="0"/>
              <a:t>Εμπλουτισμού και διόρθωσης </a:t>
            </a:r>
            <a:r>
              <a:rPr lang="el-GR" altLang="en-US" dirty="0" err="1" smtClean="0"/>
              <a:t>παρεχομένων</a:t>
            </a:r>
            <a:r>
              <a:rPr lang="el-GR" altLang="en-US" dirty="0" smtClean="0"/>
              <a:t> λειτουργιών για </a:t>
            </a:r>
            <a:r>
              <a:rPr lang="el-GR" altLang="en-US" u="sng" dirty="0" smtClean="0"/>
              <a:t>βελτίωση της μαθησιακής διάστασης</a:t>
            </a:r>
            <a:r>
              <a:rPr lang="el-GR" altLang="en-US" dirty="0" smtClean="0"/>
              <a:t> του λογισμικού (</a:t>
            </a:r>
            <a:r>
              <a:rPr lang="es-ES" altLang="en-US" dirty="0" smtClean="0"/>
              <a:t>κατα</a:t>
            </a:r>
            <a:r>
              <a:rPr lang="es-ES" altLang="en-US" dirty="0" err="1" smtClean="0"/>
              <a:t>λληλότητ</a:t>
            </a:r>
            <a:r>
              <a:rPr lang="es-ES" altLang="en-US" dirty="0" smtClean="0"/>
              <a:t>α</a:t>
            </a:r>
            <a:r>
              <a:rPr lang="el-GR" altLang="en-US" dirty="0" smtClean="0"/>
              <a:t>).</a:t>
            </a:r>
          </a:p>
          <a:p>
            <a:pPr lvl="1" eaLnBrk="1" hangingPunct="1">
              <a:lnSpc>
                <a:spcPct val="80000"/>
              </a:lnSpc>
            </a:pPr>
            <a:r>
              <a:rPr lang="el-GR" altLang="en-US" dirty="0" smtClean="0"/>
              <a:t>Συνολικής αξιολόγησης.</a:t>
            </a:r>
            <a:r>
              <a:rPr lang="el-GR" altLang="en-US" sz="2400" dirty="0" smtClean="0"/>
              <a:t> </a:t>
            </a:r>
          </a:p>
        </p:txBody>
      </p:sp>
      <p:sp>
        <p:nvSpPr>
          <p:cNvPr id="297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054F172-6771-4EA9-8A60-CBB11C0A1E50}" type="slidenum">
              <a:rPr lang="es-ES" altLang="en-US" sz="1200" smtClean="0">
                <a:latin typeface="Verdana" panose="020B0604030504040204" pitchFamily="34" charset="0"/>
              </a:rPr>
              <a:pPr>
                <a:spcBef>
                  <a:spcPct val="0"/>
                </a:spcBef>
                <a:buClrTx/>
                <a:buSzTx/>
                <a:buFontTx/>
                <a:buNone/>
              </a:pPr>
              <a:t>12</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1176790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1" y="549275"/>
            <a:ext cx="7702550" cy="755650"/>
          </a:xfrm>
        </p:spPr>
        <p:txBody>
          <a:bodyPr/>
          <a:lstStyle/>
          <a:p>
            <a:pPr eaLnBrk="1" hangingPunct="1">
              <a:defRPr/>
            </a:pPr>
            <a:r>
              <a:rPr lang="el-GR" sz="4000" dirty="0" smtClean="0"/>
              <a:t>Στόχος της αξιολόγησης (2)</a:t>
            </a:r>
            <a:endParaRPr lang="es-ES" sz="4000" dirty="0" smtClean="0"/>
          </a:p>
        </p:txBody>
      </p:sp>
      <p:sp>
        <p:nvSpPr>
          <p:cNvPr id="30723" name="Rectangle 3"/>
          <p:cNvSpPr>
            <a:spLocks noGrp="1" noChangeArrowheads="1"/>
          </p:cNvSpPr>
          <p:nvPr>
            <p:ph type="body" idx="1"/>
          </p:nvPr>
        </p:nvSpPr>
        <p:spPr>
          <a:xfrm>
            <a:off x="1120775" y="1562893"/>
            <a:ext cx="7489825" cy="4484688"/>
          </a:xfrm>
        </p:spPr>
        <p:txBody>
          <a:bodyPr/>
          <a:lstStyle/>
          <a:p>
            <a:pPr eaLnBrk="1" hangingPunct="1">
              <a:lnSpc>
                <a:spcPct val="80000"/>
              </a:lnSpc>
            </a:pPr>
            <a:r>
              <a:rPr lang="es-ES" altLang="en-US" b="1" dirty="0" smtClean="0"/>
              <a:t>Α</a:t>
            </a:r>
            <a:r>
              <a:rPr lang="el-GR" altLang="en-US" b="1" dirty="0" smtClean="0"/>
              <a:t>π</a:t>
            </a:r>
            <a:r>
              <a:rPr lang="es-ES" altLang="en-US" b="1" dirty="0" smtClean="0"/>
              <a:t>ό </a:t>
            </a:r>
            <a:r>
              <a:rPr lang="es-ES" altLang="en-US" b="1" dirty="0" err="1" smtClean="0"/>
              <a:t>τεχνολογικής</a:t>
            </a:r>
            <a:r>
              <a:rPr lang="es-ES" altLang="en-US" b="1" dirty="0" smtClean="0"/>
              <a:t> ά</a:t>
            </a:r>
            <a:r>
              <a:rPr lang="el-GR" altLang="en-US" b="1" dirty="0" smtClean="0"/>
              <a:t>π</a:t>
            </a:r>
            <a:r>
              <a:rPr lang="es-ES" altLang="en-US" b="1" dirty="0" err="1" smtClean="0"/>
              <a:t>οψης</a:t>
            </a:r>
            <a:r>
              <a:rPr lang="es-ES" altLang="en-US" b="1" dirty="0" smtClean="0"/>
              <a:t>:</a:t>
            </a:r>
            <a:r>
              <a:rPr lang="es-ES" altLang="en-US" sz="2400" b="1" dirty="0" smtClean="0"/>
              <a:t> </a:t>
            </a:r>
            <a:endParaRPr lang="el-GR" altLang="en-US" sz="2400" b="1" dirty="0" smtClean="0"/>
          </a:p>
          <a:p>
            <a:pPr lvl="1" eaLnBrk="1" hangingPunct="1">
              <a:lnSpc>
                <a:spcPct val="80000"/>
              </a:lnSpc>
            </a:pPr>
            <a:r>
              <a:rPr lang="es-ES" altLang="en-US" dirty="0" err="1" smtClean="0"/>
              <a:t>Γι</a:t>
            </a:r>
            <a:r>
              <a:rPr lang="es-ES" altLang="en-US" dirty="0" smtClean="0"/>
              <a:t>α να εντο</a:t>
            </a:r>
            <a:r>
              <a:rPr lang="el-GR" altLang="en-US" dirty="0" smtClean="0"/>
              <a:t>π</a:t>
            </a:r>
            <a:r>
              <a:rPr lang="es-ES" altLang="en-US" dirty="0" err="1" smtClean="0"/>
              <a:t>ίσουµε</a:t>
            </a:r>
            <a:r>
              <a:rPr lang="es-ES" altLang="en-US" dirty="0" smtClean="0"/>
              <a:t> </a:t>
            </a:r>
            <a:r>
              <a:rPr lang="es-ES" altLang="en-US" dirty="0" err="1" smtClean="0"/>
              <a:t>το</a:t>
            </a:r>
            <a:r>
              <a:rPr lang="es-ES" altLang="en-US" dirty="0" smtClean="0"/>
              <a:t> </a:t>
            </a:r>
            <a:r>
              <a:rPr lang="es-ES" altLang="en-US" u="sng" dirty="0" smtClean="0"/>
              <a:t>βαθ</a:t>
            </a:r>
            <a:r>
              <a:rPr lang="el-GR" altLang="en-US" u="sng" dirty="0" smtClean="0"/>
              <a:t>μ</a:t>
            </a:r>
            <a:r>
              <a:rPr lang="es-ES" altLang="en-US" u="sng" dirty="0" smtClean="0"/>
              <a:t>ό </a:t>
            </a:r>
            <a:r>
              <a:rPr lang="es-ES" altLang="en-US" u="sng" dirty="0" err="1" smtClean="0"/>
              <a:t>ορθότητ</a:t>
            </a:r>
            <a:r>
              <a:rPr lang="es-ES" altLang="en-US" u="sng" dirty="0" smtClean="0"/>
              <a:t>ας</a:t>
            </a:r>
            <a:r>
              <a:rPr lang="es-ES" altLang="en-US" dirty="0" smtClean="0"/>
              <a:t> των</a:t>
            </a:r>
            <a:r>
              <a:rPr lang="el-GR" altLang="en-US" dirty="0" smtClean="0"/>
              <a:t> </a:t>
            </a:r>
            <a:r>
              <a:rPr lang="es-ES" altLang="en-US" dirty="0" err="1" smtClean="0"/>
              <a:t>τεχνολογιών</a:t>
            </a:r>
            <a:r>
              <a:rPr lang="es-ES" altLang="en-US" dirty="0" smtClean="0"/>
              <a:t> </a:t>
            </a:r>
            <a:r>
              <a:rPr lang="el-GR" altLang="en-US" dirty="0" smtClean="0"/>
              <a:t>π</a:t>
            </a:r>
            <a:r>
              <a:rPr lang="es-ES" altLang="en-US" dirty="0" err="1" smtClean="0"/>
              <a:t>ου</a:t>
            </a:r>
            <a:r>
              <a:rPr lang="es-ES" altLang="en-US" dirty="0" smtClean="0"/>
              <a:t> </a:t>
            </a:r>
            <a:r>
              <a:rPr lang="es-ES" altLang="en-US" dirty="0" err="1" smtClean="0"/>
              <a:t>χρησιµο</a:t>
            </a:r>
            <a:r>
              <a:rPr lang="es-ES" altLang="en-US" dirty="0" smtClean="0"/>
              <a:t>ποιήθηκαν για την ανά</a:t>
            </a:r>
            <a:r>
              <a:rPr lang="el-GR" altLang="en-US" dirty="0" smtClean="0"/>
              <a:t>π</a:t>
            </a:r>
            <a:r>
              <a:rPr lang="es-ES" altLang="en-US" dirty="0" err="1" smtClean="0"/>
              <a:t>τυξή</a:t>
            </a:r>
            <a:r>
              <a:rPr lang="es-ES" altLang="en-US" dirty="0" smtClean="0"/>
              <a:t> </a:t>
            </a:r>
            <a:r>
              <a:rPr lang="es-ES" altLang="en-US" dirty="0" err="1" smtClean="0"/>
              <a:t>του</a:t>
            </a:r>
            <a:r>
              <a:rPr lang="es-ES" altLang="en-US" dirty="0" smtClean="0"/>
              <a:t>. </a:t>
            </a:r>
            <a:endParaRPr lang="el-GR" altLang="en-US" dirty="0" smtClean="0"/>
          </a:p>
          <a:p>
            <a:pPr lvl="1" eaLnBrk="1" hangingPunct="1">
              <a:lnSpc>
                <a:spcPct val="80000"/>
              </a:lnSpc>
            </a:pPr>
            <a:r>
              <a:rPr lang="es-ES" altLang="en-US" dirty="0" err="1" smtClean="0"/>
              <a:t>Γι</a:t>
            </a:r>
            <a:r>
              <a:rPr lang="es-ES" altLang="en-US" dirty="0" smtClean="0"/>
              <a:t>α να δια</a:t>
            </a:r>
            <a:r>
              <a:rPr lang="el-GR" altLang="en-US" dirty="0" smtClean="0"/>
              <a:t>π</a:t>
            </a:r>
            <a:r>
              <a:rPr lang="es-ES" altLang="en-US" dirty="0" err="1" smtClean="0"/>
              <a:t>ιστώσουµε</a:t>
            </a:r>
            <a:r>
              <a:rPr lang="es-ES" altLang="en-US" dirty="0" smtClean="0"/>
              <a:t> </a:t>
            </a:r>
            <a:r>
              <a:rPr lang="es-ES" altLang="en-US" dirty="0" err="1" smtClean="0"/>
              <a:t>το</a:t>
            </a:r>
            <a:r>
              <a:rPr lang="es-ES" altLang="en-US" dirty="0" smtClean="0"/>
              <a:t> </a:t>
            </a:r>
            <a:r>
              <a:rPr lang="es-ES" altLang="en-US" u="sng" dirty="0" smtClean="0"/>
              <a:t>βα</a:t>
            </a:r>
            <a:r>
              <a:rPr lang="es-ES" altLang="en-US" u="sng" dirty="0" err="1" smtClean="0"/>
              <a:t>θµό</a:t>
            </a:r>
            <a:r>
              <a:rPr lang="es-ES" altLang="en-US" u="sng" dirty="0" smtClean="0"/>
              <a:t> κατα</a:t>
            </a:r>
            <a:r>
              <a:rPr lang="es-ES" altLang="en-US" u="sng" dirty="0" err="1" smtClean="0"/>
              <a:t>λληλότητ</a:t>
            </a:r>
            <a:r>
              <a:rPr lang="es-ES" altLang="en-US" u="sng" dirty="0" smtClean="0"/>
              <a:t>ας</a:t>
            </a:r>
            <a:r>
              <a:rPr lang="es-ES" altLang="en-US" dirty="0" smtClean="0"/>
              <a:t> των εργαλείων </a:t>
            </a:r>
            <a:r>
              <a:rPr lang="el-GR" altLang="en-US" dirty="0" smtClean="0"/>
              <a:t>π</a:t>
            </a:r>
            <a:r>
              <a:rPr lang="es-ES" altLang="en-US" dirty="0" err="1" smtClean="0"/>
              <a:t>ου</a:t>
            </a:r>
            <a:r>
              <a:rPr lang="es-ES" altLang="en-US" dirty="0" smtClean="0"/>
              <a:t> </a:t>
            </a:r>
            <a:r>
              <a:rPr lang="es-ES" altLang="en-US" dirty="0" err="1" smtClean="0"/>
              <a:t>χρησιµο</a:t>
            </a:r>
            <a:r>
              <a:rPr lang="es-ES" altLang="en-US" dirty="0" smtClean="0"/>
              <a:t>ποιεί. </a:t>
            </a:r>
            <a:endParaRPr lang="el-GR" altLang="en-US" dirty="0" smtClean="0"/>
          </a:p>
          <a:p>
            <a:pPr lvl="1" eaLnBrk="1" hangingPunct="1">
              <a:lnSpc>
                <a:spcPct val="80000"/>
              </a:lnSpc>
            </a:pPr>
            <a:r>
              <a:rPr lang="es-ES" altLang="en-US" dirty="0" err="1" smtClean="0"/>
              <a:t>Γι</a:t>
            </a:r>
            <a:r>
              <a:rPr lang="es-ES" altLang="en-US" dirty="0" smtClean="0"/>
              <a:t>α το </a:t>
            </a:r>
            <a:r>
              <a:rPr lang="es-ES" altLang="en-US" u="sng" dirty="0" smtClean="0"/>
              <a:t>σχεδιασµό νέων στρατηγικών</a:t>
            </a:r>
            <a:r>
              <a:rPr lang="es-ES" altLang="en-US" dirty="0" smtClean="0"/>
              <a:t>, ε</a:t>
            </a:r>
            <a:r>
              <a:rPr lang="el-GR" altLang="en-US" dirty="0" smtClean="0"/>
              <a:t>πι</a:t>
            </a:r>
            <a:r>
              <a:rPr lang="es-ES" altLang="en-US" dirty="0" err="1" smtClean="0"/>
              <a:t>λογών</a:t>
            </a:r>
            <a:r>
              <a:rPr lang="es-ES" altLang="en-US" dirty="0" smtClean="0"/>
              <a:t> και </a:t>
            </a:r>
            <a:r>
              <a:rPr lang="el-GR" altLang="en-US" dirty="0" smtClean="0"/>
              <a:t>π</a:t>
            </a:r>
            <a:r>
              <a:rPr lang="es-ES" altLang="en-US" dirty="0" err="1" smtClean="0"/>
              <a:t>ροτερ</a:t>
            </a:r>
            <a:r>
              <a:rPr lang="es-ES" altLang="en-US" dirty="0" smtClean="0"/>
              <a:t>αιοτήτων α</a:t>
            </a:r>
            <a:r>
              <a:rPr lang="el-GR" altLang="en-US" dirty="0" smtClean="0"/>
              <a:t>π</a:t>
            </a:r>
            <a:r>
              <a:rPr lang="es-ES" altLang="en-US" dirty="0" smtClean="0"/>
              <a:t>ό </a:t>
            </a:r>
            <a:r>
              <a:rPr lang="es-ES" altLang="en-US" dirty="0" err="1" smtClean="0"/>
              <a:t>τεχνολογικής</a:t>
            </a:r>
            <a:r>
              <a:rPr lang="es-ES" altLang="en-US" dirty="0" smtClean="0"/>
              <a:t> άπ</a:t>
            </a:r>
            <a:r>
              <a:rPr lang="es-ES" altLang="en-US" dirty="0" err="1" smtClean="0"/>
              <a:t>οψης</a:t>
            </a:r>
            <a:r>
              <a:rPr lang="es-ES" altLang="en-US" dirty="0" smtClean="0"/>
              <a:t>.</a:t>
            </a:r>
            <a:endParaRPr lang="el-GR" altLang="en-US" dirty="0" smtClean="0"/>
          </a:p>
        </p:txBody>
      </p:sp>
      <p:sp>
        <p:nvSpPr>
          <p:cNvPr id="307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67F366F-7300-4455-B23A-695F259EB45C}" type="slidenum">
              <a:rPr lang="es-ES" altLang="en-US" sz="1200" smtClean="0">
                <a:latin typeface="Verdana" panose="020B0604030504040204" pitchFamily="34" charset="0"/>
              </a:rPr>
              <a:pPr>
                <a:spcBef>
                  <a:spcPct val="0"/>
                </a:spcBef>
                <a:buClrTx/>
                <a:buSzTx/>
                <a:buFontTx/>
                <a:buNone/>
              </a:pPr>
              <a:t>13</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3990553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l-GR" dirty="0" smtClean="0"/>
              <a:t>Ποιος θα αξιολογήσει</a:t>
            </a:r>
            <a:endParaRPr lang="es-ES" dirty="0" smtClean="0"/>
          </a:p>
        </p:txBody>
      </p:sp>
      <p:sp>
        <p:nvSpPr>
          <p:cNvPr id="31747" name="Rectangle 3"/>
          <p:cNvSpPr>
            <a:spLocks noGrp="1" noChangeArrowheads="1"/>
          </p:cNvSpPr>
          <p:nvPr>
            <p:ph type="body" idx="1"/>
          </p:nvPr>
        </p:nvSpPr>
        <p:spPr>
          <a:xfrm>
            <a:off x="992188" y="1417638"/>
            <a:ext cx="7850187" cy="4413250"/>
          </a:xfrm>
        </p:spPr>
        <p:txBody>
          <a:bodyPr>
            <a:normAutofit lnSpcReduction="10000"/>
          </a:bodyPr>
          <a:lstStyle/>
          <a:p>
            <a:pPr eaLnBrk="1" hangingPunct="1">
              <a:buFont typeface="Wingdings" panose="05000000000000000000" pitchFamily="2" charset="2"/>
              <a:buNone/>
            </a:pPr>
            <a:r>
              <a:rPr lang="el-GR" altLang="en-US" sz="3600" dirty="0" smtClean="0"/>
              <a:t>Μια ερευνητική ομάδα σε συνεργασία με:</a:t>
            </a:r>
          </a:p>
          <a:p>
            <a:pPr lvl="1" eaLnBrk="1" hangingPunct="1"/>
            <a:r>
              <a:rPr lang="el-GR" altLang="en-US" sz="3200" dirty="0" smtClean="0"/>
              <a:t>Εκπαιδευτικούς</a:t>
            </a:r>
          </a:p>
          <a:p>
            <a:pPr lvl="1" eaLnBrk="1" hangingPunct="1"/>
            <a:r>
              <a:rPr lang="el-GR" altLang="en-US" sz="3200" dirty="0" smtClean="0"/>
              <a:t>Μαθητές/εκπαιδευομένους</a:t>
            </a:r>
          </a:p>
          <a:p>
            <a:pPr lvl="1" eaLnBrk="1" hangingPunct="1"/>
            <a:r>
              <a:rPr lang="el-GR" altLang="en-US" sz="3200" dirty="0" smtClean="0"/>
              <a:t>Ειδικούς στη διδακτική του αντικειμένου</a:t>
            </a:r>
          </a:p>
          <a:p>
            <a:pPr lvl="1" eaLnBrk="1" hangingPunct="1"/>
            <a:r>
              <a:rPr lang="el-GR" altLang="en-US" sz="3200" dirty="0" smtClean="0"/>
              <a:t>Τεχνικούς (ειδικούς στο σχεδιασμό, στην ανάπτυξη και στην υλοποίηση Εκπαιδευτικού Λογισμικού)</a:t>
            </a:r>
            <a:endParaRPr lang="es-ES" altLang="en-US" sz="3200" dirty="0" smtClean="0"/>
          </a:p>
        </p:txBody>
      </p:sp>
      <p:sp>
        <p:nvSpPr>
          <p:cNvPr id="3174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0FA8FAC-D684-4C7B-877B-AB66D86FCB66}" type="slidenum">
              <a:rPr lang="es-ES" altLang="en-US" sz="1200" smtClean="0">
                <a:latin typeface="Verdana" panose="020B0604030504040204" pitchFamily="34" charset="0"/>
              </a:rPr>
              <a:pPr>
                <a:spcBef>
                  <a:spcPct val="0"/>
                </a:spcBef>
                <a:buClrTx/>
                <a:buSzTx/>
                <a:buFontTx/>
                <a:buNone/>
              </a:pPr>
              <a:t>14</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3700680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l-GR" dirty="0" smtClean="0"/>
              <a:t>Τι θα αξιολογηθεί</a:t>
            </a:r>
            <a:endParaRPr lang="es-ES" dirty="0" smtClean="0"/>
          </a:p>
        </p:txBody>
      </p:sp>
      <p:sp>
        <p:nvSpPr>
          <p:cNvPr id="32771" name="Rectangle 3"/>
          <p:cNvSpPr>
            <a:spLocks noGrp="1" noChangeArrowheads="1"/>
          </p:cNvSpPr>
          <p:nvPr>
            <p:ph type="body" idx="1"/>
          </p:nvPr>
        </p:nvSpPr>
        <p:spPr>
          <a:xfrm>
            <a:off x="1258888" y="1752600"/>
            <a:ext cx="7308850" cy="4556125"/>
          </a:xfrm>
        </p:spPr>
        <p:txBody>
          <a:bodyPr/>
          <a:lstStyle/>
          <a:p>
            <a:pPr eaLnBrk="1" hangingPunct="1"/>
            <a:r>
              <a:rPr lang="el-GR" altLang="en-US" sz="4000" dirty="0" smtClean="0">
                <a:solidFill>
                  <a:schemeClr val="bg1">
                    <a:lumMod val="50000"/>
                  </a:schemeClr>
                </a:solidFill>
              </a:rPr>
              <a:t>Το παιδαγωγικό-διδακτικό πλαίσιο του λογισμικού</a:t>
            </a:r>
          </a:p>
          <a:p>
            <a:pPr eaLnBrk="1" hangingPunct="1"/>
            <a:r>
              <a:rPr lang="el-GR" altLang="en-US" sz="4000" dirty="0" smtClean="0">
                <a:solidFill>
                  <a:schemeClr val="bg1">
                    <a:lumMod val="50000"/>
                  </a:schemeClr>
                </a:solidFill>
              </a:rPr>
              <a:t>Το περιεχόμενο  </a:t>
            </a:r>
          </a:p>
          <a:p>
            <a:pPr eaLnBrk="1" hangingPunct="1"/>
            <a:r>
              <a:rPr lang="el-GR" altLang="en-US" sz="4000" dirty="0" smtClean="0"/>
              <a:t>Το περιβάλλον επικοινωνίας</a:t>
            </a:r>
          </a:p>
          <a:p>
            <a:pPr eaLnBrk="1" hangingPunct="1"/>
            <a:r>
              <a:rPr lang="el-GR" altLang="en-US" sz="4000" dirty="0" smtClean="0"/>
              <a:t>Η ευχρηστία</a:t>
            </a:r>
          </a:p>
          <a:p>
            <a:pPr eaLnBrk="1" hangingPunct="1"/>
            <a:r>
              <a:rPr lang="el-GR" altLang="en-US" sz="4000" dirty="0" smtClean="0"/>
              <a:t>Η τεχνολογία </a:t>
            </a:r>
          </a:p>
        </p:txBody>
      </p:sp>
      <p:sp>
        <p:nvSpPr>
          <p:cNvPr id="327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770DD53-0428-4C61-8481-EE7D7862A51D}" type="slidenum">
              <a:rPr lang="es-ES" altLang="en-US" sz="1200" smtClean="0">
                <a:latin typeface="Verdana" panose="020B0604030504040204" pitchFamily="34" charset="0"/>
              </a:rPr>
              <a:pPr>
                <a:spcBef>
                  <a:spcPct val="0"/>
                </a:spcBef>
                <a:buClrTx/>
                <a:buSzTx/>
                <a:buFontTx/>
                <a:buNone/>
              </a:pPr>
              <a:t>15</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54351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84163"/>
            <a:ext cx="8610600" cy="1143000"/>
          </a:xfrm>
        </p:spPr>
        <p:txBody>
          <a:bodyPr>
            <a:normAutofit fontScale="90000"/>
          </a:bodyPr>
          <a:lstStyle/>
          <a:p>
            <a:pPr>
              <a:defRPr/>
            </a:pPr>
            <a:r>
              <a:rPr lang="el-GR" b="1" dirty="0" smtClean="0">
                <a:effectLst/>
              </a:rPr>
              <a:t>Πλαίσιο αξιολόγησης Εκπαιδευτικού Λογισμικού</a:t>
            </a:r>
            <a:endParaRPr lang="el-GR" b="1" dirty="0">
              <a:effectLst/>
            </a:endParaRPr>
          </a:p>
        </p:txBody>
      </p:sp>
      <p:sp>
        <p:nvSpPr>
          <p:cNvPr id="33795" name="2 - Θέση περιεχομένου"/>
          <p:cNvSpPr>
            <a:spLocks noGrp="1"/>
          </p:cNvSpPr>
          <p:nvPr>
            <p:ph idx="1"/>
          </p:nvPr>
        </p:nvSpPr>
        <p:spPr>
          <a:xfrm>
            <a:off x="1116013" y="1447800"/>
            <a:ext cx="7818437" cy="5076825"/>
          </a:xfrm>
        </p:spPr>
        <p:txBody>
          <a:bodyPr/>
          <a:lstStyle/>
          <a:p>
            <a:pPr algn="just"/>
            <a:r>
              <a:rPr lang="el-GR" altLang="en-US" sz="2800" dirty="0" smtClean="0"/>
              <a:t>Οι προδιαγραφές εκπαιδευτικού λογισμικού ταξινομούνται σε τέσσερις </a:t>
            </a:r>
            <a:r>
              <a:rPr lang="el-GR" altLang="en-US" sz="2800" dirty="0" err="1" smtClean="0"/>
              <a:t>συσχετιζόμενες</a:t>
            </a:r>
            <a:r>
              <a:rPr lang="el-GR" altLang="en-US" sz="2800" dirty="0" smtClean="0"/>
              <a:t> και στενά </a:t>
            </a:r>
            <a:r>
              <a:rPr lang="el-GR" altLang="en-US" sz="2800" dirty="0" err="1" smtClean="0"/>
              <a:t>αλληλοεξαρτώμενες</a:t>
            </a:r>
            <a:r>
              <a:rPr lang="el-GR" altLang="en-US" sz="2800" dirty="0" smtClean="0"/>
              <a:t> κατηγορίες:</a:t>
            </a:r>
          </a:p>
          <a:p>
            <a:endParaRPr lang="el-GR" altLang="en-US" dirty="0" smtClean="0"/>
          </a:p>
        </p:txBody>
      </p:sp>
      <p:sp>
        <p:nvSpPr>
          <p:cNvPr id="33797"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BA709DC-220E-4F4E-8307-FA2DA87E84C6}" type="slidenum">
              <a:rPr lang="en-US" altLang="en-US" sz="1200" smtClean="0">
                <a:solidFill>
                  <a:srgbClr val="B5A788"/>
                </a:solidFill>
              </a:rPr>
              <a:pPr>
                <a:spcBef>
                  <a:spcPct val="0"/>
                </a:spcBef>
                <a:buClrTx/>
                <a:buSzTx/>
                <a:buFontTx/>
                <a:buNone/>
              </a:pPr>
              <a:t>16</a:t>
            </a:fld>
            <a:endParaRPr lang="en-US" altLang="en-US" sz="1200" smtClean="0">
              <a:solidFill>
                <a:srgbClr val="B5A788"/>
              </a:solidFill>
            </a:endParaRPr>
          </a:p>
        </p:txBody>
      </p:sp>
      <p:pic>
        <p:nvPicPr>
          <p:cNvPr id="7" name="Picture 2" descr="C:\Users\Aggeliki\Desktop\Χωρίς τίτλο.png"/>
          <p:cNvPicPr>
            <a:picLocks noChangeAspect="1" noChangeArrowheads="1"/>
          </p:cNvPicPr>
          <p:nvPr/>
        </p:nvPicPr>
        <p:blipFill>
          <a:blip r:embed="rId2"/>
          <a:srcRect/>
          <a:stretch>
            <a:fillRect/>
          </a:stretch>
        </p:blipFill>
        <p:spPr bwMode="auto">
          <a:xfrm>
            <a:off x="2133600" y="3048000"/>
            <a:ext cx="5164137" cy="3067050"/>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7453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3000"/>
          </a:xfrm>
        </p:spPr>
        <p:txBody>
          <a:bodyPr/>
          <a:lstStyle/>
          <a:p>
            <a:pPr>
              <a:defRPr/>
            </a:pPr>
            <a:r>
              <a:rPr lang="el-GR" dirty="0" smtClean="0"/>
              <a:t>Τομείς αξιολόγησης</a:t>
            </a:r>
            <a:endParaRPr lang="el-GR" dirty="0"/>
          </a:p>
        </p:txBody>
      </p:sp>
      <p:sp>
        <p:nvSpPr>
          <p:cNvPr id="34819" name="2 - Θέση περιεχομένου"/>
          <p:cNvSpPr>
            <a:spLocks noGrp="1"/>
          </p:cNvSpPr>
          <p:nvPr>
            <p:ph idx="1"/>
          </p:nvPr>
        </p:nvSpPr>
        <p:spPr>
          <a:xfrm>
            <a:off x="796475" y="1202164"/>
            <a:ext cx="7891462" cy="5256212"/>
          </a:xfrm>
        </p:spPr>
        <p:txBody>
          <a:bodyPr/>
          <a:lstStyle/>
          <a:p>
            <a:pPr>
              <a:buFont typeface="Wingdings 2" panose="05020102010507070707" pitchFamily="18" charset="2"/>
              <a:buNone/>
            </a:pPr>
            <a:r>
              <a:rPr lang="el-GR" altLang="en-US" dirty="0" smtClean="0"/>
              <a:t>Η αξιολόγηση των εκπαιδευτικών εφαρμογών σχετίζεται άμεσα με τους διδακτικούς στόχους. </a:t>
            </a:r>
          </a:p>
          <a:p>
            <a:r>
              <a:rPr lang="el-GR" altLang="en-US" dirty="0" smtClean="0">
                <a:solidFill>
                  <a:schemeClr val="bg1">
                    <a:lumMod val="50000"/>
                  </a:schemeClr>
                </a:solidFill>
              </a:rPr>
              <a:t>Τομείς αξιολόγησης</a:t>
            </a:r>
          </a:p>
          <a:p>
            <a:pPr lvl="1"/>
            <a:r>
              <a:rPr lang="el-GR" altLang="en-US" sz="2400" dirty="0" smtClean="0"/>
              <a:t>στη μάθηση με τη βοήθεια υπολογιστή. </a:t>
            </a:r>
          </a:p>
          <a:p>
            <a:pPr lvl="1"/>
            <a:r>
              <a:rPr lang="el-GR" altLang="en-US" sz="2400" dirty="0" smtClean="0"/>
              <a:t>στη διδασκαλία με τη βοήθεια υπολογιστή. </a:t>
            </a:r>
          </a:p>
          <a:p>
            <a:pPr lvl="1"/>
            <a:r>
              <a:rPr lang="el-GR" altLang="en-US" sz="2400" dirty="0" smtClean="0"/>
              <a:t>στο περιεχόμενο των εφαρμογών, </a:t>
            </a:r>
          </a:p>
          <a:p>
            <a:pPr lvl="1"/>
            <a:r>
              <a:rPr lang="el-GR" altLang="en-US" sz="2400" dirty="0" smtClean="0"/>
              <a:t>στο βαθμό αλληλεπίδρασης</a:t>
            </a:r>
          </a:p>
          <a:p>
            <a:pPr lvl="1"/>
            <a:r>
              <a:rPr lang="el-GR" altLang="en-US" sz="2400" dirty="0" smtClean="0"/>
              <a:t>στα στοιχεία πολυμέσων που περιέχουν</a:t>
            </a:r>
          </a:p>
          <a:p>
            <a:pPr lvl="1"/>
            <a:r>
              <a:rPr lang="el-GR" altLang="en-US" sz="2400" dirty="0" smtClean="0"/>
              <a:t>στις δυνατότητες αναζήτησης πληροφοριών</a:t>
            </a:r>
          </a:p>
          <a:p>
            <a:pPr lvl="1"/>
            <a:r>
              <a:rPr lang="el-GR" altLang="en-US" sz="2400" dirty="0" smtClean="0"/>
              <a:t>στην αισθητική.</a:t>
            </a:r>
          </a:p>
          <a:p>
            <a:endParaRPr lang="el-GR" altLang="en-US" dirty="0" smtClean="0"/>
          </a:p>
        </p:txBody>
      </p:sp>
      <p:sp>
        <p:nvSpPr>
          <p:cNvPr id="34821"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F364E89-78D4-4D59-9F64-D6F26E8F3C11}" type="slidenum">
              <a:rPr lang="en-US" altLang="en-US" sz="1200" smtClean="0">
                <a:solidFill>
                  <a:srgbClr val="B5A788"/>
                </a:solidFill>
              </a:rPr>
              <a:pPr>
                <a:spcBef>
                  <a:spcPct val="0"/>
                </a:spcBef>
                <a:buClrTx/>
                <a:buSzTx/>
                <a:buFontTx/>
                <a:buNone/>
              </a:pPr>
              <a:t>17</a:t>
            </a:fld>
            <a:endParaRPr lang="en-US" altLang="en-US" sz="1200" smtClean="0">
              <a:solidFill>
                <a:srgbClr val="B5A788"/>
              </a:solidFill>
            </a:endParaRPr>
          </a:p>
        </p:txBody>
      </p:sp>
    </p:spTree>
    <p:extLst>
      <p:ext uri="{BB962C8B-B14F-4D97-AF65-F5344CB8AC3E}">
        <p14:creationId xmlns:p14="http://schemas.microsoft.com/office/powerpoint/2010/main" val="846766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vert="horz" wrap="square" lIns="91440" tIns="45720" rIns="91440" bIns="45720" numCol="1" anchorCtr="0" compatLnSpc="1">
            <a:prstTxWarp prst="textNoShape">
              <a:avLst/>
            </a:prstTxWarp>
          </a:bodyPr>
          <a:lstStyle/>
          <a:p>
            <a:r>
              <a:rPr lang="el-GR" altLang="en-US" b="1" smtClean="0">
                <a:effectLst/>
              </a:rPr>
              <a:t>Μέθοδοι αξιολόγησης 1	</a:t>
            </a:r>
            <a:endParaRPr lang="en-GB" altLang="en-US" b="1" smtClean="0">
              <a:effectLst/>
            </a:endParaRPr>
          </a:p>
        </p:txBody>
      </p:sp>
      <p:sp>
        <p:nvSpPr>
          <p:cNvPr id="35843" name="Content Placeholder 2"/>
          <p:cNvSpPr>
            <a:spLocks noGrp="1"/>
          </p:cNvSpPr>
          <p:nvPr>
            <p:ph idx="1"/>
          </p:nvPr>
        </p:nvSpPr>
        <p:spPr>
          <a:xfrm>
            <a:off x="1011238" y="1219200"/>
            <a:ext cx="7675562" cy="4981575"/>
          </a:xfrm>
        </p:spPr>
        <p:txBody>
          <a:bodyPr/>
          <a:lstStyle/>
          <a:p>
            <a:r>
              <a:rPr lang="el-GR" altLang="en-US" sz="2800" dirty="0" smtClean="0"/>
              <a:t>Δεν υπάρχει ενιαία μέθοδος αξιολόγησης εκπαιδευτικού λογισμικού </a:t>
            </a:r>
          </a:p>
          <a:p>
            <a:r>
              <a:rPr lang="el-GR" altLang="en-US" sz="2800" dirty="0" smtClean="0"/>
              <a:t>Γνωστές μέθοδοι</a:t>
            </a:r>
          </a:p>
          <a:p>
            <a:r>
              <a:rPr lang="el-GR" altLang="en-US" sz="2800" b="1" dirty="0" smtClean="0"/>
              <a:t>Διαμορφωτική</a:t>
            </a:r>
            <a:r>
              <a:rPr lang="el-GR" altLang="en-US" sz="2800" dirty="0" smtClean="0"/>
              <a:t> (κατά τη διαδικασία σχεδίασης και υλοποίησης του λογισμικού)</a:t>
            </a:r>
          </a:p>
          <a:p>
            <a:pPr lvl="1"/>
            <a:r>
              <a:rPr lang="el-GR" altLang="en-US" sz="2400" dirty="0" smtClean="0"/>
              <a:t>Αποσκοπεί να δώσει πληροφορίες για την ποιότητά του και ενδεχομένως για τη βελτίωσή του</a:t>
            </a:r>
          </a:p>
          <a:p>
            <a:r>
              <a:rPr lang="el-GR" altLang="en-US" sz="2800" b="1" dirty="0" smtClean="0"/>
              <a:t>Τελική-συνολική</a:t>
            </a:r>
            <a:r>
              <a:rPr lang="el-GR" altLang="en-US" sz="2800" dirty="0" smtClean="0"/>
              <a:t> (μετά την ολοκλήρωση του προϊόντος)</a:t>
            </a:r>
            <a:r>
              <a:rPr lang="el-GR" altLang="en-US" sz="2800" b="1" dirty="0" smtClean="0"/>
              <a:t> </a:t>
            </a:r>
          </a:p>
          <a:p>
            <a:pPr lvl="1"/>
            <a:r>
              <a:rPr lang="el-GR" altLang="en-US" sz="2400" dirty="0" smtClean="0"/>
              <a:t>Γίνεται για να διαπιστωθεί η αποτελεσματικότητα του λογισμικού σε σχέση με τους στόχους του</a:t>
            </a:r>
          </a:p>
        </p:txBody>
      </p:sp>
      <p:sp>
        <p:nvSpPr>
          <p:cNvPr id="3584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4B4179-EEED-4268-BF93-0575BE846A32}" type="slidenum">
              <a:rPr lang="en-US" altLang="en-US" sz="1200" smtClean="0">
                <a:solidFill>
                  <a:srgbClr val="B5A788"/>
                </a:solidFill>
              </a:rPr>
              <a:pPr>
                <a:spcBef>
                  <a:spcPct val="0"/>
                </a:spcBef>
                <a:buClrTx/>
                <a:buSzTx/>
                <a:buFontTx/>
                <a:buNone/>
              </a:pPr>
              <a:t>18</a:t>
            </a:fld>
            <a:endParaRPr lang="en-US" altLang="en-US" sz="1200" smtClean="0">
              <a:solidFill>
                <a:srgbClr val="B5A788"/>
              </a:solidFill>
            </a:endParaRPr>
          </a:p>
        </p:txBody>
      </p:sp>
    </p:spTree>
    <p:extLst>
      <p:ext uri="{BB962C8B-B14F-4D97-AF65-F5344CB8AC3E}">
        <p14:creationId xmlns:p14="http://schemas.microsoft.com/office/powerpoint/2010/main" val="414632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vert="horz" wrap="square" lIns="91440" tIns="45720" rIns="91440" bIns="45720" numCol="1" anchorCtr="0" compatLnSpc="1">
            <a:prstTxWarp prst="textNoShape">
              <a:avLst/>
            </a:prstTxWarp>
          </a:bodyPr>
          <a:lstStyle/>
          <a:p>
            <a:r>
              <a:rPr lang="el-GR" altLang="en-US" b="1" smtClean="0">
                <a:effectLst/>
              </a:rPr>
              <a:t>Μέθοδοι αξιολόγησης 2	</a:t>
            </a:r>
            <a:endParaRPr lang="en-GB" altLang="en-US" b="1" smtClean="0">
              <a:effectLst/>
            </a:endParaRPr>
          </a:p>
        </p:txBody>
      </p:sp>
      <p:sp>
        <p:nvSpPr>
          <p:cNvPr id="37891" name="Content Placeholder 2"/>
          <p:cNvSpPr>
            <a:spLocks noGrp="1"/>
          </p:cNvSpPr>
          <p:nvPr>
            <p:ph idx="1"/>
          </p:nvPr>
        </p:nvSpPr>
        <p:spPr>
          <a:xfrm>
            <a:off x="928688" y="1357313"/>
            <a:ext cx="8005762" cy="4981575"/>
          </a:xfrm>
        </p:spPr>
        <p:txBody>
          <a:bodyPr/>
          <a:lstStyle/>
          <a:p>
            <a:r>
              <a:rPr lang="el-GR" altLang="en-US" b="1" dirty="0" smtClean="0"/>
              <a:t>Ερμηνευτική</a:t>
            </a:r>
            <a:r>
              <a:rPr lang="el-GR" altLang="en-US" sz="2800" dirty="0" smtClean="0"/>
              <a:t>, </a:t>
            </a:r>
          </a:p>
          <a:p>
            <a:pPr lvl="1"/>
            <a:r>
              <a:rPr lang="el-GR" altLang="en-US" dirty="0" smtClean="0"/>
              <a:t>βασίζεται στη παρατήρηση της χρήσης του λογισμικού από την ομάδα-στόχο (εκπαιδευτικούς και μαθητές)</a:t>
            </a:r>
          </a:p>
          <a:p>
            <a:pPr lvl="1"/>
            <a:r>
              <a:rPr lang="el-GR" altLang="en-US" dirty="0" smtClean="0"/>
              <a:t>Γίνεται και κατά τη διάρκεια ανάπτυξης και μετά </a:t>
            </a:r>
          </a:p>
          <a:p>
            <a:pPr eaLnBrk="1" hangingPunct="1">
              <a:lnSpc>
                <a:spcPct val="90000"/>
              </a:lnSpc>
            </a:pPr>
            <a:r>
              <a:rPr lang="es-ES" altLang="en-US" b="1" dirty="0" err="1" smtClean="0"/>
              <a:t>Eυρετική</a:t>
            </a:r>
            <a:endParaRPr lang="el-GR" altLang="en-US" b="1" dirty="0" smtClean="0"/>
          </a:p>
          <a:p>
            <a:pPr lvl="1" eaLnBrk="1" hangingPunct="1">
              <a:lnSpc>
                <a:spcPct val="90000"/>
              </a:lnSpc>
            </a:pPr>
            <a:r>
              <a:rPr lang="es-ES" altLang="en-US" dirty="0" err="1" smtClean="0"/>
              <a:t>έλεγχος</a:t>
            </a:r>
            <a:r>
              <a:rPr lang="es-ES" altLang="en-US" dirty="0" smtClean="0"/>
              <a:t> µε </a:t>
            </a:r>
            <a:r>
              <a:rPr lang="es-ES" altLang="en-US" dirty="0" err="1" smtClean="0"/>
              <a:t>ε</a:t>
            </a:r>
            <a:r>
              <a:rPr lang="el-GR" altLang="en-US" dirty="0" smtClean="0"/>
              <a:t>πι</a:t>
            </a:r>
            <a:r>
              <a:rPr lang="es-ES" altLang="en-US" dirty="0" err="1" smtClean="0"/>
              <a:t>νόηση</a:t>
            </a:r>
            <a:r>
              <a:rPr lang="es-ES" altLang="en-US" dirty="0" smtClean="0"/>
              <a:t> </a:t>
            </a:r>
            <a:r>
              <a:rPr lang="es-ES" altLang="en-US" dirty="0" err="1" smtClean="0"/>
              <a:t>δι</a:t>
            </a:r>
            <a:r>
              <a:rPr lang="es-ES" altLang="en-US" dirty="0" smtClean="0"/>
              <a:t>αφόρων ερωτήσεων (heuristics) ή ευρετικών κανόνων (heuristic rules) </a:t>
            </a:r>
            <a:r>
              <a:rPr lang="el-GR" altLang="en-US" dirty="0" smtClean="0"/>
              <a:t>που βασίζονται σε</a:t>
            </a:r>
            <a:r>
              <a:rPr lang="es-ES" altLang="en-US" dirty="0" smtClean="0"/>
              <a:t> </a:t>
            </a:r>
            <a:r>
              <a:rPr lang="es-ES" altLang="en-US" dirty="0" err="1" smtClean="0"/>
              <a:t>θεωρητικά</a:t>
            </a:r>
            <a:r>
              <a:rPr lang="es-ES" altLang="en-US" dirty="0" smtClean="0"/>
              <a:t> µ</a:t>
            </a:r>
            <a:r>
              <a:rPr lang="es-ES" altLang="en-US" dirty="0" err="1" smtClean="0"/>
              <a:t>οντέλ</a:t>
            </a:r>
            <a:r>
              <a:rPr lang="es-ES" altLang="en-US" dirty="0" smtClean="0"/>
              <a:t>α και συσσωρευµένη εµπειρία</a:t>
            </a:r>
            <a:endParaRPr lang="es-ES" altLang="en-US" sz="3200" dirty="0" smtClean="0"/>
          </a:p>
          <a:p>
            <a:pPr lvl="1"/>
            <a:endParaRPr lang="el-GR" altLang="en-US" sz="2400" dirty="0" smtClean="0"/>
          </a:p>
        </p:txBody>
      </p:sp>
      <p:sp>
        <p:nvSpPr>
          <p:cNvPr id="3789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F7189A2-FAC0-4022-BCB2-CF8437E2E90B}" type="slidenum">
              <a:rPr lang="en-US" altLang="en-US" sz="1200" smtClean="0">
                <a:solidFill>
                  <a:srgbClr val="B5A788"/>
                </a:solidFill>
              </a:rPr>
              <a:pPr>
                <a:spcBef>
                  <a:spcPct val="0"/>
                </a:spcBef>
                <a:buClrTx/>
                <a:buSzTx/>
                <a:buFontTx/>
                <a:buNone/>
              </a:pPr>
              <a:t>19</a:t>
            </a:fld>
            <a:endParaRPr lang="en-US" altLang="en-US" sz="1200" smtClean="0">
              <a:solidFill>
                <a:srgbClr val="B5A788"/>
              </a:solidFill>
            </a:endParaRPr>
          </a:p>
        </p:txBody>
      </p:sp>
    </p:spTree>
    <p:extLst>
      <p:ext uri="{BB962C8B-B14F-4D97-AF65-F5344CB8AC3E}">
        <p14:creationId xmlns:p14="http://schemas.microsoft.com/office/powerpoint/2010/main" val="247152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p:txBody>
          <a:bodyPr vert="horz" wrap="square" lIns="91440" tIns="45720" rIns="91440" bIns="45720" numCol="1" anchorCtr="0" compatLnSpc="1">
            <a:prstTxWarp prst="textNoShape">
              <a:avLst/>
            </a:prstTxWarp>
          </a:bodyPr>
          <a:lstStyle/>
          <a:p>
            <a:pPr eaLnBrk="1" hangingPunct="1"/>
            <a:r>
              <a:rPr lang="el-GR" altLang="en-US" b="1" dirty="0" smtClean="0">
                <a:effectLst/>
              </a:rPr>
              <a:t>Στρατηγικές αξιολόγησης</a:t>
            </a:r>
            <a:endParaRPr lang="es-ES" altLang="en-US" b="1" dirty="0" smtClean="0">
              <a:effectLst/>
            </a:endParaRPr>
          </a:p>
        </p:txBody>
      </p:sp>
      <p:sp>
        <p:nvSpPr>
          <p:cNvPr id="39939" name="Rectangle 3"/>
          <p:cNvSpPr>
            <a:spLocks noGrp="1" noChangeArrowheads="1"/>
          </p:cNvSpPr>
          <p:nvPr>
            <p:ph type="body" idx="1"/>
          </p:nvPr>
        </p:nvSpPr>
        <p:spPr>
          <a:xfrm>
            <a:off x="1042988" y="1752600"/>
            <a:ext cx="7524750" cy="4629150"/>
          </a:xfrm>
        </p:spPr>
        <p:txBody>
          <a:bodyPr/>
          <a:lstStyle/>
          <a:p>
            <a:pPr eaLnBrk="1" hangingPunct="1"/>
            <a:r>
              <a:rPr lang="el-GR" altLang="en-US" sz="2600" dirty="0" smtClean="0"/>
              <a:t>Μεθοδολογία επαλήθευσης ερευνητικών υποθέσεων: </a:t>
            </a:r>
            <a:r>
              <a:rPr lang="el-GR" altLang="en-US" sz="2600" b="1" dirty="0" smtClean="0">
                <a:solidFill>
                  <a:schemeClr val="bg1">
                    <a:lumMod val="50000"/>
                  </a:schemeClr>
                </a:solidFill>
              </a:rPr>
              <a:t>ποσοτική μέθοδος</a:t>
            </a:r>
            <a:r>
              <a:rPr lang="el-GR" altLang="en-US" sz="2600" dirty="0" smtClean="0">
                <a:solidFill>
                  <a:schemeClr val="bg1">
                    <a:lumMod val="50000"/>
                  </a:schemeClr>
                </a:solidFill>
              </a:rPr>
              <a:t> </a:t>
            </a:r>
            <a:r>
              <a:rPr lang="el-GR" altLang="en-US" sz="2600" dirty="0" smtClean="0"/>
              <a:t>(</a:t>
            </a:r>
            <a:r>
              <a:rPr lang="es-ES" altLang="en-US" sz="2600" dirty="0" smtClean="0"/>
              <a:t>µ</a:t>
            </a:r>
            <a:r>
              <a:rPr lang="es-ES" altLang="en-US" sz="2600" dirty="0" err="1" smtClean="0"/>
              <a:t>έσω</a:t>
            </a:r>
            <a:r>
              <a:rPr lang="es-ES" altLang="en-US" sz="2600" dirty="0" smtClean="0"/>
              <a:t> </a:t>
            </a:r>
            <a:r>
              <a:rPr lang="es-ES" altLang="en-US" sz="2600" dirty="0" err="1" smtClean="0"/>
              <a:t>της</a:t>
            </a:r>
            <a:r>
              <a:rPr lang="es-ES" altLang="en-US" sz="2600" dirty="0" smtClean="0"/>
              <a:t> µα</a:t>
            </a:r>
            <a:r>
              <a:rPr lang="es-ES" altLang="en-US" sz="2600" dirty="0" err="1" smtClean="0"/>
              <a:t>θη</a:t>
            </a:r>
            <a:r>
              <a:rPr lang="es-ES" altLang="en-US" sz="2600" dirty="0" smtClean="0"/>
              <a:t>µα</a:t>
            </a:r>
            <a:r>
              <a:rPr lang="es-ES" altLang="en-US" sz="2600" dirty="0" err="1" smtClean="0"/>
              <a:t>τικής</a:t>
            </a:r>
            <a:r>
              <a:rPr lang="es-ES" altLang="en-US" sz="2600" dirty="0" smtClean="0"/>
              <a:t> µ</a:t>
            </a:r>
            <a:r>
              <a:rPr lang="es-ES" altLang="en-US" sz="2600" dirty="0" err="1" smtClean="0"/>
              <a:t>οντελο</a:t>
            </a:r>
            <a:r>
              <a:rPr lang="es-ES" altLang="en-US" sz="2600" dirty="0" smtClean="0"/>
              <a:t>ποίησης</a:t>
            </a:r>
            <a:r>
              <a:rPr lang="el-GR" altLang="en-US" sz="2600" dirty="0" smtClean="0"/>
              <a:t>)</a:t>
            </a:r>
          </a:p>
          <a:p>
            <a:pPr eaLnBrk="1" hangingPunct="1"/>
            <a:r>
              <a:rPr lang="el-GR" altLang="en-US" sz="2600" dirty="0" smtClean="0"/>
              <a:t>Μεθοδολογία απάντησης ερευνητικών ερωτημάτων και δημιουργίας νέας γνώσης σχετικά με τη συμπεριφορά των χρηστών στο πλαίσιο του λογισμικού: </a:t>
            </a:r>
            <a:r>
              <a:rPr lang="el-GR" altLang="en-US" sz="2600" b="1" dirty="0" smtClean="0">
                <a:solidFill>
                  <a:schemeClr val="bg1">
                    <a:lumMod val="50000"/>
                  </a:schemeClr>
                </a:solidFill>
              </a:rPr>
              <a:t>ποιοτικές μέθοδοι</a:t>
            </a:r>
          </a:p>
          <a:p>
            <a:pPr eaLnBrk="1" hangingPunct="1"/>
            <a:r>
              <a:rPr lang="el-GR" altLang="en-US" sz="2600" b="1" dirty="0" err="1" smtClean="0">
                <a:solidFill>
                  <a:schemeClr val="bg1">
                    <a:lumMod val="50000"/>
                  </a:schemeClr>
                </a:solidFill>
              </a:rPr>
              <a:t>Συνδυασµένη</a:t>
            </a:r>
            <a:r>
              <a:rPr lang="el-GR" altLang="en-US" sz="2600" b="1" dirty="0" smtClean="0">
                <a:solidFill>
                  <a:schemeClr val="bg1">
                    <a:lumMod val="50000"/>
                  </a:schemeClr>
                </a:solidFill>
              </a:rPr>
              <a:t> αξιολόγηση</a:t>
            </a:r>
            <a:r>
              <a:rPr lang="el-GR" altLang="en-US" sz="2600" dirty="0" smtClean="0"/>
              <a:t>: ποσοτικές και ποιοτικές αναλύσεις - θεωρήσεις.</a:t>
            </a:r>
            <a:endParaRPr lang="es-ES" altLang="en-US" sz="2600" dirty="0" smtClean="0"/>
          </a:p>
        </p:txBody>
      </p:sp>
      <p:sp>
        <p:nvSpPr>
          <p:cNvPr id="3994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3AB63B4-6B30-4412-8F70-E6409BBF67E6}" type="slidenum">
              <a:rPr lang="es-ES" altLang="en-US" sz="1200" smtClean="0">
                <a:latin typeface="Verdana" panose="020B0604030504040204" pitchFamily="34" charset="0"/>
              </a:rPr>
              <a:pPr>
                <a:spcBef>
                  <a:spcPct val="0"/>
                </a:spcBef>
                <a:buClrTx/>
                <a:buSzTx/>
                <a:buFontTx/>
                <a:buNone/>
              </a:pPr>
              <a:t>20</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2677577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Τεχνικές αξιολόγησης</a:t>
            </a:r>
            <a:endParaRPr lang="en-GB" dirty="0"/>
          </a:p>
        </p:txBody>
      </p:sp>
      <p:sp>
        <p:nvSpPr>
          <p:cNvPr id="40963" name="Content Placeholder 2"/>
          <p:cNvSpPr>
            <a:spLocks noGrp="1"/>
          </p:cNvSpPr>
          <p:nvPr>
            <p:ph idx="1"/>
          </p:nvPr>
        </p:nvSpPr>
        <p:spPr>
          <a:xfrm>
            <a:off x="1143000" y="1357313"/>
            <a:ext cx="7791450" cy="4800600"/>
          </a:xfrm>
        </p:spPr>
        <p:txBody>
          <a:bodyPr>
            <a:normAutofit lnSpcReduction="10000"/>
          </a:bodyPr>
          <a:lstStyle/>
          <a:p>
            <a:r>
              <a:rPr lang="el-GR" altLang="en-US" sz="2400" dirty="0" smtClean="0"/>
              <a:t>Πολλές τεχνικές συλλογής δεδομένων αξιολόγησης, που χρησιμοποιούνται αυτόνομα ή συνδυαστικά</a:t>
            </a:r>
          </a:p>
          <a:p>
            <a:r>
              <a:rPr lang="el-GR" altLang="en-US" sz="2400" b="1" dirty="0" smtClean="0">
                <a:solidFill>
                  <a:schemeClr val="bg1">
                    <a:lumMod val="50000"/>
                  </a:schemeClr>
                </a:solidFill>
              </a:rPr>
              <a:t>Ερωτηματολόγιο</a:t>
            </a:r>
            <a:r>
              <a:rPr lang="el-GR" altLang="en-US" sz="2400" dirty="0" smtClean="0">
                <a:solidFill>
                  <a:schemeClr val="bg1">
                    <a:lumMod val="50000"/>
                  </a:schemeClr>
                </a:solidFill>
              </a:rPr>
              <a:t> </a:t>
            </a:r>
            <a:r>
              <a:rPr lang="el-GR" altLang="en-US" sz="1800" dirty="0" smtClean="0">
                <a:solidFill>
                  <a:schemeClr val="bg1">
                    <a:lumMod val="50000"/>
                  </a:schemeClr>
                </a:solidFill>
              </a:rPr>
              <a:t>(με ανοικτού και κλειστού τύπου ερωτήσεις)</a:t>
            </a:r>
            <a:endParaRPr lang="el-GR" altLang="en-US" sz="2400" dirty="0" smtClean="0">
              <a:solidFill>
                <a:schemeClr val="bg1">
                  <a:lumMod val="50000"/>
                </a:schemeClr>
              </a:solidFill>
            </a:endParaRPr>
          </a:p>
          <a:p>
            <a:r>
              <a:rPr lang="el-GR" altLang="en-US" sz="2400" b="1" dirty="0" smtClean="0">
                <a:solidFill>
                  <a:schemeClr val="bg1">
                    <a:lumMod val="50000"/>
                  </a:schemeClr>
                </a:solidFill>
              </a:rPr>
              <a:t>Κλίμακα αξιολόγησης</a:t>
            </a:r>
            <a:r>
              <a:rPr lang="el-GR" altLang="en-US" sz="2400" dirty="0" smtClean="0">
                <a:solidFill>
                  <a:schemeClr val="bg1">
                    <a:lumMod val="50000"/>
                  </a:schemeClr>
                </a:solidFill>
              </a:rPr>
              <a:t> </a:t>
            </a:r>
          </a:p>
          <a:p>
            <a:pPr lvl="1"/>
            <a:r>
              <a:rPr lang="el-GR" altLang="en-US" sz="2000" dirty="0" smtClean="0">
                <a:solidFill>
                  <a:schemeClr val="bg1">
                    <a:lumMod val="50000"/>
                  </a:schemeClr>
                </a:solidFill>
              </a:rPr>
              <a:t>Τυποποιημένη φόρμα με ερωτήσεις κλειστού και ανοικτού τύπου για διάφορες πτυχές του λογισμικού</a:t>
            </a:r>
          </a:p>
          <a:p>
            <a:r>
              <a:rPr lang="el-GR" altLang="en-US" sz="2400" dirty="0" smtClean="0"/>
              <a:t>Συνέντευξη </a:t>
            </a:r>
          </a:p>
          <a:p>
            <a:r>
              <a:rPr lang="el-GR" altLang="en-US" sz="2400" dirty="0" smtClean="0"/>
              <a:t>Παρατήρηση</a:t>
            </a:r>
          </a:p>
          <a:p>
            <a:r>
              <a:rPr lang="el-GR" altLang="en-US" sz="2400" dirty="0" smtClean="0"/>
              <a:t>Μελέτη πεδίου</a:t>
            </a:r>
          </a:p>
          <a:p>
            <a:r>
              <a:rPr lang="el-GR" altLang="en-US" sz="2400" dirty="0" smtClean="0"/>
              <a:t>Αυτοματοποιημένη μέτρηση</a:t>
            </a:r>
          </a:p>
          <a:p>
            <a:r>
              <a:rPr lang="el-GR" altLang="en-US" sz="2400" dirty="0" smtClean="0"/>
              <a:t>Κριτική </a:t>
            </a:r>
          </a:p>
          <a:p>
            <a:r>
              <a:rPr lang="el-GR" altLang="en-US" sz="2400" dirty="0" smtClean="0"/>
              <a:t>Ψυχομετρικό τεστ</a:t>
            </a:r>
          </a:p>
        </p:txBody>
      </p:sp>
      <p:sp>
        <p:nvSpPr>
          <p:cNvPr id="4096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8810485-FF27-4AAA-ACFB-5C9C77EB47B1}" type="slidenum">
              <a:rPr lang="en-US" altLang="en-US" sz="1200" smtClean="0">
                <a:solidFill>
                  <a:srgbClr val="B5A788"/>
                </a:solidFill>
              </a:rPr>
              <a:pPr>
                <a:spcBef>
                  <a:spcPct val="0"/>
                </a:spcBef>
                <a:buClrTx/>
                <a:buSzTx/>
                <a:buFontTx/>
                <a:buNone/>
              </a:pPr>
              <a:t>21</a:t>
            </a:fld>
            <a:endParaRPr lang="en-US" altLang="en-US" sz="1200" smtClean="0">
              <a:solidFill>
                <a:srgbClr val="B5A788"/>
              </a:solidFill>
            </a:endParaRPr>
          </a:p>
        </p:txBody>
      </p:sp>
    </p:spTree>
    <p:extLst>
      <p:ext uri="{BB962C8B-B14F-4D97-AF65-F5344CB8AC3E}">
        <p14:creationId xmlns:p14="http://schemas.microsoft.com/office/powerpoint/2010/main" val="630881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04800"/>
            <a:ext cx="8042275" cy="820738"/>
          </a:xfrm>
        </p:spPr>
        <p:txBody>
          <a:bodyPr/>
          <a:lstStyle/>
          <a:p>
            <a:pPr eaLnBrk="1" hangingPunct="1">
              <a:defRPr/>
            </a:pPr>
            <a:r>
              <a:rPr lang="el-GR" sz="4000" dirty="0" smtClean="0"/>
              <a:t>Εργαλεία συλλογής δεδομένων 1 </a:t>
            </a:r>
            <a:endParaRPr lang="es-ES" sz="4000" dirty="0" smtClean="0"/>
          </a:p>
        </p:txBody>
      </p:sp>
      <p:sp>
        <p:nvSpPr>
          <p:cNvPr id="43011" name="Rectangle 3"/>
          <p:cNvSpPr>
            <a:spLocks noGrp="1" noChangeArrowheads="1"/>
          </p:cNvSpPr>
          <p:nvPr>
            <p:ph type="body" idx="1"/>
          </p:nvPr>
        </p:nvSpPr>
        <p:spPr>
          <a:xfrm>
            <a:off x="1066800" y="1295400"/>
            <a:ext cx="7783513" cy="4821238"/>
          </a:xfrm>
        </p:spPr>
        <p:txBody>
          <a:bodyPr>
            <a:normAutofit lnSpcReduction="10000"/>
          </a:bodyPr>
          <a:lstStyle/>
          <a:p>
            <a:pPr eaLnBrk="1" hangingPunct="1">
              <a:lnSpc>
                <a:spcPct val="90000"/>
              </a:lnSpc>
              <a:buFont typeface="Wingdings" panose="05000000000000000000" pitchFamily="2" charset="2"/>
              <a:buNone/>
            </a:pPr>
            <a:r>
              <a:rPr lang="el-GR" altLang="en-US" b="1" dirty="0" smtClean="0">
                <a:solidFill>
                  <a:schemeClr val="bg1">
                    <a:lumMod val="50000"/>
                  </a:schemeClr>
                </a:solidFill>
              </a:rPr>
              <a:t>Ποσοτικές μέθοδοι:</a:t>
            </a:r>
          </a:p>
          <a:p>
            <a:pPr eaLnBrk="1" hangingPunct="1">
              <a:lnSpc>
                <a:spcPct val="90000"/>
              </a:lnSpc>
            </a:pPr>
            <a:r>
              <a:rPr lang="el-GR" altLang="en-US" dirty="0" smtClean="0"/>
              <a:t>Ερωτηματολόγια κλειστών και διαβαθμισμένων ερωτήσεων</a:t>
            </a:r>
          </a:p>
          <a:p>
            <a:pPr eaLnBrk="1" hangingPunct="1">
              <a:lnSpc>
                <a:spcPct val="90000"/>
              </a:lnSpc>
            </a:pPr>
            <a:r>
              <a:rPr lang="en-US" altLang="en-US" dirty="0" err="1" smtClean="0"/>
              <a:t>Logfiles</a:t>
            </a:r>
            <a:r>
              <a:rPr lang="en-US" altLang="en-US" dirty="0" smtClean="0"/>
              <a:t> </a:t>
            </a:r>
            <a:r>
              <a:rPr lang="el-GR" altLang="en-US" dirty="0" smtClean="0"/>
              <a:t>ποσοτικού τύπου </a:t>
            </a:r>
          </a:p>
          <a:p>
            <a:pPr eaLnBrk="1" hangingPunct="1">
              <a:lnSpc>
                <a:spcPct val="90000"/>
              </a:lnSpc>
            </a:pPr>
            <a:r>
              <a:rPr lang="el-GR" altLang="en-US" dirty="0" smtClean="0"/>
              <a:t>Εκθέσεις ειδικών: ποσοτική ανάλυση κειμένου</a:t>
            </a:r>
          </a:p>
          <a:p>
            <a:pPr eaLnBrk="1" hangingPunct="1">
              <a:lnSpc>
                <a:spcPct val="90000"/>
              </a:lnSpc>
            </a:pPr>
            <a:r>
              <a:rPr lang="el-GR" altLang="en-US" dirty="0" smtClean="0"/>
              <a:t>Χρησιμοποιούνται μεγάλα δείγματα πληθυσμών</a:t>
            </a:r>
          </a:p>
          <a:p>
            <a:pPr eaLnBrk="1" hangingPunct="1">
              <a:lnSpc>
                <a:spcPct val="90000"/>
              </a:lnSpc>
              <a:buFont typeface="Wingdings" panose="05000000000000000000" pitchFamily="2" charset="2"/>
              <a:buNone/>
            </a:pPr>
            <a:r>
              <a:rPr lang="el-GR" altLang="en-US" i="1" dirty="0" smtClean="0"/>
              <a:t>Επεξεργασία:</a:t>
            </a:r>
            <a:r>
              <a:rPr lang="el-GR" altLang="en-US" dirty="0" smtClean="0"/>
              <a:t> Στατιστική ανάλυση με λογισμικά στατιστικής (π.χ. </a:t>
            </a:r>
            <a:r>
              <a:rPr lang="en-US" altLang="en-US" dirty="0" smtClean="0"/>
              <a:t>SPSS</a:t>
            </a:r>
            <a:r>
              <a:rPr lang="el-GR" altLang="en-US" dirty="0" smtClean="0"/>
              <a:t>)</a:t>
            </a:r>
          </a:p>
          <a:p>
            <a:pPr eaLnBrk="1" hangingPunct="1">
              <a:lnSpc>
                <a:spcPct val="90000"/>
              </a:lnSpc>
              <a:buFont typeface="Wingdings" panose="05000000000000000000" pitchFamily="2" charset="2"/>
              <a:buNone/>
            </a:pPr>
            <a:endParaRPr lang="es-ES" altLang="en-US" dirty="0" smtClean="0"/>
          </a:p>
        </p:txBody>
      </p:sp>
      <p:sp>
        <p:nvSpPr>
          <p:cNvPr id="4301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20FDB0-D715-4DFB-B29F-250F3AD35E3A}" type="slidenum">
              <a:rPr lang="es-ES" altLang="en-US" sz="1200" smtClean="0">
                <a:latin typeface="Verdana" panose="020B0604030504040204" pitchFamily="34" charset="0"/>
              </a:rPr>
              <a:pPr>
                <a:spcBef>
                  <a:spcPct val="0"/>
                </a:spcBef>
                <a:buClrTx/>
                <a:buSzTx/>
                <a:buFontTx/>
                <a:buNone/>
              </a:pPr>
              <a:t>22</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778035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l-GR" sz="4000" dirty="0" smtClean="0"/>
              <a:t>Εργαλεία συλλογής δεδομένων 2</a:t>
            </a:r>
            <a:endParaRPr lang="es-ES" sz="4000" dirty="0" smtClean="0"/>
          </a:p>
        </p:txBody>
      </p:sp>
      <p:sp>
        <p:nvSpPr>
          <p:cNvPr id="44035" name="Rectangle 3"/>
          <p:cNvSpPr>
            <a:spLocks noGrp="1" noChangeArrowheads="1"/>
          </p:cNvSpPr>
          <p:nvPr>
            <p:ph type="body" idx="1"/>
          </p:nvPr>
        </p:nvSpPr>
        <p:spPr>
          <a:xfrm>
            <a:off x="1021237" y="1295400"/>
            <a:ext cx="7596187" cy="4629150"/>
          </a:xfrm>
        </p:spPr>
        <p:txBody>
          <a:bodyPr>
            <a:normAutofit lnSpcReduction="10000"/>
          </a:bodyPr>
          <a:lstStyle/>
          <a:p>
            <a:pPr eaLnBrk="1" hangingPunct="1">
              <a:lnSpc>
                <a:spcPct val="80000"/>
              </a:lnSpc>
              <a:buFont typeface="Wingdings" panose="05000000000000000000" pitchFamily="2" charset="2"/>
              <a:buNone/>
            </a:pPr>
            <a:r>
              <a:rPr lang="el-GR" altLang="en-US" sz="3600" dirty="0" smtClean="0">
                <a:solidFill>
                  <a:schemeClr val="bg1">
                    <a:lumMod val="50000"/>
                  </a:schemeClr>
                </a:solidFill>
              </a:rPr>
              <a:t>Ποιοτικές μέθοδοι </a:t>
            </a:r>
            <a:r>
              <a:rPr lang="el-GR" altLang="en-US" sz="2400" dirty="0" smtClean="0"/>
              <a:t>(καταγραφή της συμπεριφοράς των μαθητών μέσω)</a:t>
            </a:r>
            <a:r>
              <a:rPr lang="el-GR" altLang="en-US" sz="2400" dirty="0" smtClean="0">
                <a:solidFill>
                  <a:schemeClr val="accent2"/>
                </a:solidFill>
              </a:rPr>
              <a:t>:</a:t>
            </a:r>
          </a:p>
          <a:p>
            <a:pPr eaLnBrk="1" hangingPunct="1">
              <a:lnSpc>
                <a:spcPct val="80000"/>
              </a:lnSpc>
            </a:pPr>
            <a:r>
              <a:rPr lang="el-GR" altLang="en-US" sz="2400" dirty="0" smtClean="0"/>
              <a:t>μαγνητοφώνου, </a:t>
            </a:r>
          </a:p>
          <a:p>
            <a:pPr eaLnBrk="1" hangingPunct="1">
              <a:lnSpc>
                <a:spcPct val="80000"/>
              </a:lnSpc>
            </a:pPr>
            <a:r>
              <a:rPr lang="el-GR" altLang="en-US" sz="2400" dirty="0" smtClean="0"/>
              <a:t>βίντεο, </a:t>
            </a:r>
          </a:p>
          <a:p>
            <a:pPr eaLnBrk="1" hangingPunct="1">
              <a:lnSpc>
                <a:spcPct val="80000"/>
              </a:lnSpc>
            </a:pPr>
            <a:r>
              <a:rPr lang="el-GR" altLang="en-US" sz="2400" dirty="0" smtClean="0"/>
              <a:t>εικόνες, </a:t>
            </a:r>
          </a:p>
          <a:p>
            <a:pPr eaLnBrk="1" hangingPunct="1">
              <a:lnSpc>
                <a:spcPct val="80000"/>
              </a:lnSpc>
            </a:pPr>
            <a:r>
              <a:rPr lang="en-US" altLang="en-US" sz="2400" dirty="0" err="1" smtClean="0"/>
              <a:t>logfiles</a:t>
            </a:r>
            <a:r>
              <a:rPr lang="en-US" altLang="en-US" sz="2400" dirty="0" smtClean="0"/>
              <a:t> </a:t>
            </a:r>
            <a:r>
              <a:rPr lang="el-GR" altLang="en-US" sz="2400" dirty="0" smtClean="0"/>
              <a:t>ποιοτικού τύπου, </a:t>
            </a:r>
          </a:p>
          <a:p>
            <a:pPr eaLnBrk="1" hangingPunct="1">
              <a:lnSpc>
                <a:spcPct val="80000"/>
              </a:lnSpc>
            </a:pPr>
            <a:r>
              <a:rPr lang="el-GR" altLang="en-US" sz="2400" dirty="0" smtClean="0"/>
              <a:t>κλινικές συνεντεύξεις, </a:t>
            </a:r>
          </a:p>
          <a:p>
            <a:pPr eaLnBrk="1" hangingPunct="1">
              <a:lnSpc>
                <a:spcPct val="80000"/>
              </a:lnSpc>
            </a:pPr>
            <a:r>
              <a:rPr lang="el-GR" altLang="en-US" sz="2400" dirty="0" smtClean="0"/>
              <a:t>χειρόγραφα αρχεία παρατήρησης</a:t>
            </a:r>
            <a:endParaRPr lang="en-US" altLang="en-US" sz="2400" dirty="0" smtClean="0"/>
          </a:p>
          <a:p>
            <a:pPr eaLnBrk="1" hangingPunct="1">
              <a:lnSpc>
                <a:spcPct val="80000"/>
              </a:lnSpc>
            </a:pPr>
            <a:r>
              <a:rPr lang="el-GR" altLang="en-US" sz="2400" dirty="0" smtClean="0"/>
              <a:t>εκθέσεις ειδικών</a:t>
            </a:r>
          </a:p>
          <a:p>
            <a:pPr eaLnBrk="1" hangingPunct="1">
              <a:lnSpc>
                <a:spcPct val="80000"/>
              </a:lnSpc>
            </a:pPr>
            <a:r>
              <a:rPr lang="el-GR" altLang="en-US" sz="2400" dirty="0" smtClean="0"/>
              <a:t>Χρησιμοποιούνται σχετικά μικρά δείγματα πληθυσμών τα οποία καλό είναι να αποτελούν μονάδες πχ. μια τάξη, ένα τμήμα, κλπ.</a:t>
            </a:r>
          </a:p>
          <a:p>
            <a:pPr eaLnBrk="1" hangingPunct="1">
              <a:lnSpc>
                <a:spcPct val="80000"/>
              </a:lnSpc>
              <a:buFont typeface="Wingdings" panose="05000000000000000000" pitchFamily="2" charset="2"/>
              <a:buNone/>
            </a:pPr>
            <a:r>
              <a:rPr lang="el-GR" altLang="en-US" sz="2400" i="1" dirty="0" smtClean="0"/>
              <a:t>Επεξεργασία:</a:t>
            </a:r>
            <a:r>
              <a:rPr lang="en-US" altLang="en-US" sz="2400" i="1" dirty="0" smtClean="0"/>
              <a:t> </a:t>
            </a:r>
            <a:r>
              <a:rPr lang="el-GR" altLang="en-US" sz="2400" dirty="0" smtClean="0"/>
              <a:t>ποιοτική ανάλυση πληροφορίας με στόχο την κατηγοριοποίηση της συμπεριφοράς των μαθητών</a:t>
            </a:r>
          </a:p>
          <a:p>
            <a:pPr eaLnBrk="1" hangingPunct="1">
              <a:lnSpc>
                <a:spcPct val="80000"/>
              </a:lnSpc>
              <a:buFont typeface="Wingdings" panose="05000000000000000000" pitchFamily="2" charset="2"/>
              <a:buNone/>
            </a:pPr>
            <a:endParaRPr lang="es-ES" altLang="en-US" sz="2400" dirty="0" smtClean="0"/>
          </a:p>
        </p:txBody>
      </p:sp>
      <p:sp>
        <p:nvSpPr>
          <p:cNvPr id="4403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F80677C-BD18-48D1-882B-E3BB7D414944}" type="slidenum">
              <a:rPr lang="es-ES" altLang="en-US" sz="1200" smtClean="0">
                <a:latin typeface="Verdana" panose="020B0604030504040204" pitchFamily="34" charset="0"/>
              </a:rPr>
              <a:pPr>
                <a:spcBef>
                  <a:spcPct val="0"/>
                </a:spcBef>
                <a:buClrTx/>
                <a:buSzTx/>
                <a:buFontTx/>
                <a:buNone/>
              </a:pPr>
              <a:t>23</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3289278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ea typeface="+mn-ea"/>
                <a:cs typeface="+mn-cs"/>
              </a:rPr>
              <a:t>Ερωτηματολόγιο αξιολόγησης </a:t>
            </a:r>
            <a:endParaRPr lang="en-GB" dirty="0"/>
          </a:p>
        </p:txBody>
      </p:sp>
      <p:sp>
        <p:nvSpPr>
          <p:cNvPr id="45059" name="Content Placeholder 2"/>
          <p:cNvSpPr>
            <a:spLocks noGrp="1"/>
          </p:cNvSpPr>
          <p:nvPr>
            <p:ph idx="1"/>
          </p:nvPr>
        </p:nvSpPr>
        <p:spPr>
          <a:xfrm>
            <a:off x="914566" y="1504950"/>
            <a:ext cx="7675562" cy="4800600"/>
          </a:xfrm>
        </p:spPr>
        <p:txBody>
          <a:bodyPr>
            <a:normAutofit/>
          </a:bodyPr>
          <a:lstStyle/>
          <a:p>
            <a:r>
              <a:rPr lang="el-GR" altLang="en-US" dirty="0" smtClean="0"/>
              <a:t>Ερωτήσεις κλειστού και ανοικτού τύπου </a:t>
            </a:r>
          </a:p>
          <a:p>
            <a:r>
              <a:rPr lang="el-GR" altLang="en-US" dirty="0" smtClean="0"/>
              <a:t>Ερωτήσεις πολλαπλής επιλογής </a:t>
            </a:r>
          </a:p>
        </p:txBody>
      </p:sp>
      <p:sp>
        <p:nvSpPr>
          <p:cNvPr id="450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3FC9D8D-333A-40F0-A3B0-8215D5123FF9}" type="slidenum">
              <a:rPr lang="en-US" altLang="en-US" sz="1200" smtClean="0">
                <a:solidFill>
                  <a:srgbClr val="B5A788"/>
                </a:solidFill>
              </a:rPr>
              <a:pPr>
                <a:spcBef>
                  <a:spcPct val="0"/>
                </a:spcBef>
                <a:buClrTx/>
                <a:buSzTx/>
                <a:buFontTx/>
                <a:buNone/>
              </a:pPr>
              <a:t>24</a:t>
            </a:fld>
            <a:endParaRPr lang="en-US" altLang="en-US" sz="1200" smtClean="0">
              <a:solidFill>
                <a:srgbClr val="B5A788"/>
              </a:solidFill>
            </a:endParaRPr>
          </a:p>
        </p:txBody>
      </p:sp>
    </p:spTree>
    <p:extLst>
      <p:ext uri="{BB962C8B-B14F-4D97-AF65-F5344CB8AC3E}">
        <p14:creationId xmlns:p14="http://schemas.microsoft.com/office/powerpoint/2010/main" val="1437561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eaLnBrk="1" hangingPunct="1">
              <a:defRPr/>
            </a:pPr>
            <a:r>
              <a:rPr lang="el-GR" sz="4000" dirty="0" smtClean="0"/>
              <a:t>Παράδειγμα ερωτήσεων για το παιδαγωγικό-διδακτικό πλαίσιο του λογισμικού</a:t>
            </a:r>
          </a:p>
        </p:txBody>
      </p:sp>
      <p:sp>
        <p:nvSpPr>
          <p:cNvPr id="47107" name="Rectangle 3"/>
          <p:cNvSpPr>
            <a:spLocks noGrp="1" noChangeArrowheads="1"/>
          </p:cNvSpPr>
          <p:nvPr>
            <p:ph type="body" idx="1"/>
          </p:nvPr>
        </p:nvSpPr>
        <p:spPr>
          <a:xfrm>
            <a:off x="706485" y="2065492"/>
            <a:ext cx="7996237" cy="4191000"/>
          </a:xfrm>
        </p:spPr>
        <p:txBody>
          <a:bodyPr/>
          <a:lstStyle/>
          <a:p>
            <a:pPr eaLnBrk="1" hangingPunct="1">
              <a:lnSpc>
                <a:spcPct val="80000"/>
              </a:lnSpc>
              <a:buFont typeface="Wingdings" panose="05000000000000000000" pitchFamily="2" charset="2"/>
              <a:buNone/>
            </a:pPr>
            <a:r>
              <a:rPr lang="el-GR" altLang="en-US" sz="2600" b="1" dirty="0" smtClean="0">
                <a:solidFill>
                  <a:schemeClr val="folHlink"/>
                </a:solidFill>
              </a:rPr>
              <a:t>Η γνωστική προσέγγιση στη μάθηση: το λογισμικό παρέχει δυνατότητες:</a:t>
            </a:r>
          </a:p>
          <a:p>
            <a:pPr eaLnBrk="1" hangingPunct="1">
              <a:lnSpc>
                <a:spcPct val="80000"/>
              </a:lnSpc>
            </a:pPr>
            <a:r>
              <a:rPr lang="el-GR" altLang="en-US" sz="2600" dirty="0" smtClean="0"/>
              <a:t>επίλυσης προβλήματος 	ΝΑΙ </a:t>
            </a:r>
            <a:r>
              <a:rPr lang="el-GR" altLang="en-US" sz="2600" dirty="0" smtClean="0">
                <a:sym typeface="Wingdings" panose="05000000000000000000" pitchFamily="2" charset="2"/>
              </a:rPr>
              <a:t>		</a:t>
            </a:r>
            <a:r>
              <a:rPr lang="el-GR" altLang="en-US" sz="2600" dirty="0" smtClean="0"/>
              <a:t>ΌΧΙ </a:t>
            </a:r>
            <a:r>
              <a:rPr lang="el-GR" altLang="en-US" sz="2600" dirty="0" smtClean="0">
                <a:sym typeface="Wingdings" panose="05000000000000000000" pitchFamily="2" charset="2"/>
              </a:rPr>
              <a:t></a:t>
            </a:r>
            <a:endParaRPr lang="el-GR" altLang="en-US" sz="2600" dirty="0" smtClean="0"/>
          </a:p>
          <a:p>
            <a:pPr eaLnBrk="1" hangingPunct="1">
              <a:lnSpc>
                <a:spcPct val="80000"/>
              </a:lnSpc>
            </a:pPr>
            <a:r>
              <a:rPr lang="el-GR" altLang="en-US" sz="2600" dirty="0" smtClean="0"/>
              <a:t>ανάπτυξης κριτικής σκέψης ΝΑΙ </a:t>
            </a:r>
            <a:r>
              <a:rPr lang="el-GR" altLang="en-US" sz="2600" dirty="0" smtClean="0">
                <a:sym typeface="Wingdings" panose="05000000000000000000" pitchFamily="2" charset="2"/>
              </a:rPr>
              <a:t>	</a:t>
            </a:r>
            <a:r>
              <a:rPr lang="el-GR" altLang="en-US" sz="2600" dirty="0" smtClean="0"/>
              <a:t>ΌΧΙ </a:t>
            </a:r>
            <a:r>
              <a:rPr lang="el-GR" altLang="en-US" sz="2600" dirty="0" smtClean="0">
                <a:sym typeface="Wingdings" panose="05000000000000000000" pitchFamily="2" charset="2"/>
              </a:rPr>
              <a:t></a:t>
            </a:r>
            <a:endParaRPr lang="el-GR" altLang="en-US" sz="2600" dirty="0" smtClean="0"/>
          </a:p>
          <a:p>
            <a:pPr eaLnBrk="1" hangingPunct="1">
              <a:lnSpc>
                <a:spcPct val="80000"/>
              </a:lnSpc>
            </a:pPr>
            <a:r>
              <a:rPr lang="el-GR" altLang="en-US" sz="2600" dirty="0" smtClean="0"/>
              <a:t>ανάπτυξης διερευνητικής σκέψης ΝΑΙ </a:t>
            </a:r>
            <a:r>
              <a:rPr lang="el-GR" altLang="en-US" sz="2600" dirty="0" smtClean="0">
                <a:sym typeface="Wingdings" panose="05000000000000000000" pitchFamily="2" charset="2"/>
              </a:rPr>
              <a:t>	</a:t>
            </a:r>
            <a:r>
              <a:rPr lang="el-GR" altLang="en-US" sz="2600" dirty="0" smtClean="0"/>
              <a:t>ΌΧΙ </a:t>
            </a:r>
            <a:r>
              <a:rPr lang="el-GR" altLang="en-US" sz="2600" dirty="0" smtClean="0">
                <a:sym typeface="Wingdings" panose="05000000000000000000" pitchFamily="2" charset="2"/>
              </a:rPr>
              <a:t></a:t>
            </a:r>
            <a:endParaRPr lang="el-GR" altLang="en-US" sz="2600" dirty="0" smtClean="0"/>
          </a:p>
          <a:p>
            <a:pPr eaLnBrk="1" hangingPunct="1">
              <a:lnSpc>
                <a:spcPct val="80000"/>
              </a:lnSpc>
            </a:pPr>
            <a:r>
              <a:rPr lang="el-GR" altLang="en-US" sz="2600" dirty="0" smtClean="0"/>
              <a:t>έκφρασης της πρότερης γνώσης ΝΑΙ </a:t>
            </a:r>
            <a:r>
              <a:rPr lang="el-GR" altLang="en-US" sz="2600" dirty="0" smtClean="0">
                <a:sym typeface="Wingdings" panose="05000000000000000000" pitchFamily="2" charset="2"/>
              </a:rPr>
              <a:t>	</a:t>
            </a:r>
            <a:r>
              <a:rPr lang="el-GR" altLang="en-US" sz="2600" dirty="0" smtClean="0"/>
              <a:t>ΌΧΙ </a:t>
            </a:r>
            <a:r>
              <a:rPr lang="el-GR" altLang="en-US" sz="2600" dirty="0" smtClean="0">
                <a:sym typeface="Wingdings" panose="05000000000000000000" pitchFamily="2" charset="2"/>
              </a:rPr>
              <a:t></a:t>
            </a:r>
            <a:endParaRPr lang="el-GR" altLang="en-US" sz="2600" dirty="0" smtClean="0"/>
          </a:p>
          <a:p>
            <a:pPr eaLnBrk="1" hangingPunct="1">
              <a:lnSpc>
                <a:spcPct val="80000"/>
              </a:lnSpc>
            </a:pPr>
            <a:r>
              <a:rPr lang="el-GR" altLang="en-US" sz="2600" dirty="0" smtClean="0"/>
              <a:t>έκφρασης του λάθους ΝΑΙ </a:t>
            </a:r>
            <a:r>
              <a:rPr lang="el-GR" altLang="en-US" sz="2600" dirty="0" smtClean="0">
                <a:sym typeface="Wingdings" panose="05000000000000000000" pitchFamily="2" charset="2"/>
              </a:rPr>
              <a:t>		</a:t>
            </a:r>
            <a:r>
              <a:rPr lang="el-GR" altLang="en-US" sz="2600" dirty="0" smtClean="0"/>
              <a:t>ΌΧΙ </a:t>
            </a:r>
            <a:r>
              <a:rPr lang="el-GR" altLang="en-US" sz="2600" dirty="0" smtClean="0">
                <a:sym typeface="Wingdings" panose="05000000000000000000" pitchFamily="2" charset="2"/>
              </a:rPr>
              <a:t></a:t>
            </a:r>
            <a:endParaRPr lang="el-GR" altLang="en-US" sz="2600" dirty="0" smtClean="0"/>
          </a:p>
          <a:p>
            <a:pPr eaLnBrk="1" hangingPunct="1">
              <a:lnSpc>
                <a:spcPct val="80000"/>
              </a:lnSpc>
            </a:pPr>
            <a:r>
              <a:rPr lang="el-GR" altLang="en-US" sz="2600" dirty="0" smtClean="0"/>
              <a:t>γνωστικής σύγκρουσης ΝΑΙ </a:t>
            </a:r>
            <a:r>
              <a:rPr lang="el-GR" altLang="en-US" sz="2600" dirty="0" smtClean="0">
                <a:sym typeface="Wingdings" panose="05000000000000000000" pitchFamily="2" charset="2"/>
              </a:rPr>
              <a:t>		</a:t>
            </a:r>
            <a:r>
              <a:rPr lang="el-GR" altLang="en-US" sz="2600" dirty="0" smtClean="0"/>
              <a:t>ΌΧΙ </a:t>
            </a:r>
            <a:r>
              <a:rPr lang="el-GR" altLang="en-US" sz="2600" dirty="0" smtClean="0">
                <a:sym typeface="Wingdings" panose="05000000000000000000" pitchFamily="2" charset="2"/>
              </a:rPr>
              <a:t></a:t>
            </a:r>
            <a:r>
              <a:rPr lang="el-GR" altLang="en-US" sz="2600" dirty="0" smtClean="0"/>
              <a:t> </a:t>
            </a:r>
          </a:p>
          <a:p>
            <a:pPr eaLnBrk="1" hangingPunct="1">
              <a:lnSpc>
                <a:spcPct val="80000"/>
              </a:lnSpc>
            </a:pPr>
            <a:r>
              <a:rPr lang="el-GR" altLang="en-US" sz="2600" dirty="0" smtClean="0"/>
              <a:t>γνωστικής </a:t>
            </a:r>
            <a:r>
              <a:rPr lang="el-GR" altLang="en-US" sz="2600" dirty="0" err="1" smtClean="0"/>
              <a:t>αυτοδιόρθωσης</a:t>
            </a:r>
            <a:r>
              <a:rPr lang="el-GR" altLang="en-US" sz="2600" dirty="0" smtClean="0"/>
              <a:t> ΝΑΙ </a:t>
            </a:r>
            <a:r>
              <a:rPr lang="el-GR" altLang="en-US" sz="2600" dirty="0" smtClean="0">
                <a:sym typeface="Wingdings" panose="05000000000000000000" pitchFamily="2" charset="2"/>
              </a:rPr>
              <a:t>		</a:t>
            </a:r>
            <a:r>
              <a:rPr lang="el-GR" altLang="en-US" sz="2600" dirty="0" smtClean="0"/>
              <a:t>ΌΧΙ </a:t>
            </a:r>
            <a:r>
              <a:rPr lang="el-GR" altLang="en-US" sz="2600" dirty="0" smtClean="0">
                <a:sym typeface="Wingdings" panose="05000000000000000000" pitchFamily="2" charset="2"/>
              </a:rPr>
              <a:t></a:t>
            </a:r>
            <a:r>
              <a:rPr lang="el-GR" altLang="en-US" sz="2600" dirty="0" smtClean="0"/>
              <a:t> </a:t>
            </a:r>
          </a:p>
        </p:txBody>
      </p:sp>
      <p:sp>
        <p:nvSpPr>
          <p:cNvPr id="471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2425AB0-D567-434E-91AC-A9CA75BD8AF2}" type="slidenum">
              <a:rPr lang="es-ES" altLang="en-US" sz="1200" smtClean="0">
                <a:latin typeface="Verdana" panose="020B0604030504040204" pitchFamily="34" charset="0"/>
              </a:rPr>
              <a:pPr>
                <a:spcBef>
                  <a:spcPct val="0"/>
                </a:spcBef>
                <a:buClrTx/>
                <a:buSzTx/>
                <a:buFontTx/>
                <a:buNone/>
              </a:pPr>
              <a:t>25</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1580487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115888"/>
            <a:ext cx="8001000" cy="1441450"/>
          </a:xfrm>
        </p:spPr>
        <p:txBody>
          <a:bodyPr>
            <a:normAutofit fontScale="90000"/>
          </a:bodyPr>
          <a:lstStyle/>
          <a:p>
            <a:pPr algn="ctr" eaLnBrk="1" hangingPunct="1">
              <a:defRPr/>
            </a:pPr>
            <a:r>
              <a:rPr lang="el-GR" dirty="0"/>
              <a:t>Παράδειγμα </a:t>
            </a:r>
            <a:r>
              <a:rPr lang="el-GR" dirty="0" smtClean="0"/>
              <a:t>ερωτήσεων Τεχνολογικής</a:t>
            </a:r>
            <a:r>
              <a:rPr lang="es-ES" dirty="0" smtClean="0"/>
              <a:t> </a:t>
            </a:r>
            <a:r>
              <a:rPr lang="el-GR" dirty="0"/>
              <a:t>Α</a:t>
            </a:r>
            <a:r>
              <a:rPr lang="es-ES" dirty="0" smtClean="0"/>
              <a:t>ξιολόγηση</a:t>
            </a:r>
            <a:r>
              <a:rPr lang="el-GR" dirty="0" smtClean="0"/>
              <a:t>ς</a:t>
            </a:r>
            <a:r>
              <a:rPr lang="es-ES" dirty="0" smtClean="0"/>
              <a:t> </a:t>
            </a:r>
            <a:r>
              <a:rPr lang="el-GR" sz="3400" dirty="0" smtClean="0"/>
              <a:t/>
            </a:r>
            <a:br>
              <a:rPr lang="el-GR" sz="3400" dirty="0" smtClean="0"/>
            </a:br>
            <a:r>
              <a:rPr lang="el-GR" sz="3400" dirty="0" smtClean="0">
                <a:solidFill>
                  <a:schemeClr val="tx1">
                    <a:lumMod val="50000"/>
                    <a:lumOff val="50000"/>
                  </a:schemeClr>
                </a:solidFill>
              </a:rPr>
              <a:t> </a:t>
            </a:r>
            <a:r>
              <a:rPr lang="el-GR" sz="1400" b="1" dirty="0" smtClean="0">
                <a:solidFill>
                  <a:schemeClr val="tx1">
                    <a:lumMod val="50000"/>
                    <a:lumOff val="50000"/>
                  </a:schemeClr>
                </a:solidFill>
              </a:rPr>
              <a:t>Ενδεικτικά κριτήρια</a:t>
            </a:r>
            <a:r>
              <a:rPr lang="el-GR" sz="1400" dirty="0" smtClean="0">
                <a:solidFill>
                  <a:schemeClr val="tx1">
                    <a:lumMod val="50000"/>
                    <a:lumOff val="50000"/>
                  </a:schemeClr>
                </a:solidFill>
              </a:rPr>
              <a:t> αξιολόγησης του άξονα της </a:t>
            </a:r>
            <a:r>
              <a:rPr lang="el-GR" sz="1400" dirty="0" smtClean="0">
                <a:solidFill>
                  <a:schemeClr val="tx1">
                    <a:lumMod val="85000"/>
                    <a:lumOff val="15000"/>
                  </a:schemeClr>
                </a:solidFill>
              </a:rPr>
              <a:t>Λειτουργικότητας, </a:t>
            </a:r>
            <a:r>
              <a:rPr lang="el-GR" sz="1400" dirty="0" smtClean="0">
                <a:solidFill>
                  <a:schemeClr val="tx1">
                    <a:lumMod val="50000"/>
                    <a:lumOff val="50000"/>
                  </a:schemeClr>
                </a:solidFill>
              </a:rPr>
              <a:t>όσον αφορά την </a:t>
            </a:r>
            <a:r>
              <a:rPr lang="el-GR" sz="1400" i="1" dirty="0" err="1" smtClean="0">
                <a:solidFill>
                  <a:schemeClr val="tx1">
                    <a:lumMod val="50000"/>
                    <a:lumOff val="50000"/>
                  </a:schemeClr>
                </a:solidFill>
              </a:rPr>
              <a:t>καταλληλότητα</a:t>
            </a:r>
            <a:r>
              <a:rPr lang="el-GR" sz="1400" i="1" dirty="0" smtClean="0">
                <a:solidFill>
                  <a:schemeClr val="tx1">
                    <a:lumMod val="50000"/>
                    <a:lumOff val="50000"/>
                  </a:schemeClr>
                </a:solidFill>
              </a:rPr>
              <a:t> (</a:t>
            </a:r>
            <a:r>
              <a:rPr lang="el-GR" sz="1400" i="1" dirty="0" err="1" smtClean="0">
                <a:solidFill>
                  <a:schemeClr val="tx1">
                    <a:lumMod val="50000"/>
                    <a:lumOff val="50000"/>
                  </a:schemeClr>
                </a:solidFill>
              </a:rPr>
              <a:t>suitability</a:t>
            </a:r>
            <a:r>
              <a:rPr lang="el-GR" sz="1400" i="1" dirty="0" smtClean="0">
                <a:solidFill>
                  <a:schemeClr val="tx1">
                    <a:lumMod val="50000"/>
                    <a:lumOff val="50000"/>
                  </a:schemeClr>
                </a:solidFill>
              </a:rPr>
              <a:t>)</a:t>
            </a:r>
            <a:r>
              <a:rPr lang="el-GR" sz="1400" dirty="0" smtClean="0">
                <a:solidFill>
                  <a:schemeClr val="tx1">
                    <a:lumMod val="50000"/>
                    <a:lumOff val="50000"/>
                  </a:schemeClr>
                </a:solidFill>
              </a:rPr>
              <a:t>, από χρηστικής άποψης, του εκπαιδευτικού </a:t>
            </a:r>
            <a:r>
              <a:rPr lang="el-GR" sz="1400" dirty="0" err="1" smtClean="0">
                <a:solidFill>
                  <a:schemeClr val="tx1">
                    <a:lumMod val="50000"/>
                    <a:lumOff val="50000"/>
                  </a:schemeClr>
                </a:solidFill>
              </a:rPr>
              <a:t>λογισµικού</a:t>
            </a:r>
            <a:endParaRPr lang="es-ES" sz="1400" dirty="0" smtClean="0">
              <a:solidFill>
                <a:schemeClr val="tx1">
                  <a:lumMod val="50000"/>
                  <a:lumOff val="50000"/>
                </a:schemeClr>
              </a:solidFill>
            </a:endParaRPr>
          </a:p>
        </p:txBody>
      </p:sp>
      <p:sp>
        <p:nvSpPr>
          <p:cNvPr id="48131" name="Rectangle 3"/>
          <p:cNvSpPr>
            <a:spLocks noGrp="1" noChangeArrowheads="1"/>
          </p:cNvSpPr>
          <p:nvPr>
            <p:ph type="body" idx="1"/>
          </p:nvPr>
        </p:nvSpPr>
        <p:spPr>
          <a:xfrm>
            <a:off x="107950" y="2057399"/>
            <a:ext cx="8856663" cy="4271963"/>
          </a:xfrm>
        </p:spPr>
        <p:txBody>
          <a:bodyPr/>
          <a:lstStyle/>
          <a:p>
            <a:pPr eaLnBrk="1" hangingPunct="1">
              <a:lnSpc>
                <a:spcPct val="80000"/>
              </a:lnSpc>
            </a:pPr>
            <a:r>
              <a:rPr lang="el-GR" altLang="en-US" sz="900" b="1" dirty="0" smtClean="0"/>
              <a:t>Περιέχει η κάθε οθόνη όλη την απαραίτητη πληροφορία σχετική με την εκτελούμενη λειτουργία;</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a:p>
            <a:pPr eaLnBrk="1" hangingPunct="1">
              <a:lnSpc>
                <a:spcPct val="80000"/>
              </a:lnSpc>
            </a:pPr>
            <a:r>
              <a:rPr lang="el-GR" altLang="en-US" sz="900" b="1" dirty="0" smtClean="0"/>
              <a:t>Για κάθε λειτουργία δίνεται η κατάλληλη ανάδραση (</a:t>
            </a:r>
            <a:r>
              <a:rPr lang="el-GR" altLang="en-US" sz="900" b="1" dirty="0" err="1" smtClean="0"/>
              <a:t>feedback</a:t>
            </a:r>
            <a:r>
              <a:rPr lang="el-GR" altLang="en-US" sz="900" b="1" dirty="0" smtClean="0"/>
              <a:t>);</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a:p>
            <a:pPr eaLnBrk="1" hangingPunct="1">
              <a:lnSpc>
                <a:spcPct val="80000"/>
              </a:lnSpc>
            </a:pPr>
            <a:r>
              <a:rPr lang="el-GR" altLang="en-US" sz="900" b="1" dirty="0" smtClean="0"/>
              <a:t>Μία μεγάλη λειτουργία χωρίζεται σε υπολειτουργίες;</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a:p>
            <a:pPr eaLnBrk="1" hangingPunct="1">
              <a:lnSpc>
                <a:spcPct val="80000"/>
              </a:lnSpc>
            </a:pPr>
            <a:r>
              <a:rPr lang="el-GR" altLang="en-US" sz="900" b="1" dirty="0" smtClean="0"/>
              <a:t>Οι διαθέσιμες λειτουργίες είναι επαρκείς ;</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a:p>
            <a:pPr eaLnBrk="1" hangingPunct="1">
              <a:lnSpc>
                <a:spcPct val="80000"/>
              </a:lnSpc>
            </a:pPr>
            <a:r>
              <a:rPr lang="el-GR" altLang="en-US" sz="900" b="1" dirty="0" smtClean="0"/>
              <a:t>Βαθμός κατανόησης της λειτουργικότητας των επιμέρους πλήκτρων:</a:t>
            </a:r>
          </a:p>
          <a:p>
            <a:pPr eaLnBrk="1" hangingPunct="1">
              <a:lnSpc>
                <a:spcPct val="80000"/>
              </a:lnSpc>
              <a:buFont typeface="Wingdings" panose="05000000000000000000" pitchFamily="2" charset="2"/>
              <a:buNone/>
            </a:pPr>
            <a:r>
              <a:rPr lang="el-GR" altLang="en-US" sz="900" dirty="0" smtClean="0"/>
              <a:t>	 ΔΥΣΚΟΛΟΣ       ΜΕΤΡΙΟΣ  	    ΕΥΚΟΛΟΣ </a:t>
            </a:r>
          </a:p>
          <a:p>
            <a:pPr eaLnBrk="1" hangingPunct="1">
              <a:lnSpc>
                <a:spcPct val="80000"/>
              </a:lnSpc>
            </a:pPr>
            <a:r>
              <a:rPr lang="el-GR" altLang="en-US" sz="900" b="1" dirty="0" err="1" smtClean="0"/>
              <a:t>Αnimation</a:t>
            </a:r>
            <a:r>
              <a:rPr lang="el-GR" altLang="en-US" sz="900" b="1" dirty="0" smtClean="0"/>
              <a:t>-προσομοιώσεις (εάν υπάρχουν)</a:t>
            </a:r>
          </a:p>
          <a:p>
            <a:pPr eaLnBrk="1" hangingPunct="1">
              <a:lnSpc>
                <a:spcPct val="80000"/>
              </a:lnSpc>
              <a:buFont typeface="Wingdings" panose="05000000000000000000" pitchFamily="2" charset="2"/>
              <a:buNone/>
            </a:pPr>
            <a:r>
              <a:rPr lang="el-GR" altLang="en-US" sz="900" dirty="0" smtClean="0"/>
              <a:t>	 ΔΥΣΚΟΛΟ       ΜΕΤΡΙΟ  	    ΕΥΚΟΛΟ                                                                                                     </a:t>
            </a:r>
          </a:p>
          <a:p>
            <a:pPr eaLnBrk="1" hangingPunct="1">
              <a:lnSpc>
                <a:spcPct val="80000"/>
              </a:lnSpc>
            </a:pPr>
            <a:r>
              <a:rPr lang="el-GR" altLang="en-US" sz="900" b="1" dirty="0" smtClean="0"/>
              <a:t>Αναγνώριση συνδέσμων μέσα στο κείμενο:</a:t>
            </a:r>
          </a:p>
          <a:p>
            <a:pPr eaLnBrk="1" hangingPunct="1">
              <a:lnSpc>
                <a:spcPct val="80000"/>
              </a:lnSpc>
              <a:buFont typeface="Wingdings" panose="05000000000000000000" pitchFamily="2" charset="2"/>
              <a:buNone/>
            </a:pPr>
            <a:r>
              <a:rPr lang="el-GR" altLang="en-US" sz="900" dirty="0" smtClean="0"/>
              <a:t>	 ΔΥΣΚΟΛΗ       ΜΕΤΡΙΑ  	    ΕΥΚΟΛΗ         </a:t>
            </a:r>
          </a:p>
          <a:p>
            <a:pPr eaLnBrk="1" hangingPunct="1">
              <a:lnSpc>
                <a:spcPct val="80000"/>
              </a:lnSpc>
            </a:pPr>
            <a:r>
              <a:rPr lang="el-GR" altLang="en-US" sz="900" b="1" dirty="0" smtClean="0"/>
              <a:t>Κατανόηση  προορισμού συνδέσμων μέσα στο κείμενο:</a:t>
            </a:r>
          </a:p>
          <a:p>
            <a:pPr eaLnBrk="1" hangingPunct="1">
              <a:lnSpc>
                <a:spcPct val="80000"/>
              </a:lnSpc>
              <a:buFont typeface="Wingdings" panose="05000000000000000000" pitchFamily="2" charset="2"/>
              <a:buNone/>
            </a:pPr>
            <a:r>
              <a:rPr lang="el-GR" altLang="en-US" sz="900" dirty="0" smtClean="0"/>
              <a:t>	 ΔΥΣΚΟΛΗ       ΜΕΤΡΙΑ  	    ΕΥΚΟΛΗ         </a:t>
            </a:r>
          </a:p>
          <a:p>
            <a:pPr eaLnBrk="1" hangingPunct="1">
              <a:lnSpc>
                <a:spcPct val="80000"/>
              </a:lnSpc>
            </a:pPr>
            <a:r>
              <a:rPr lang="el-GR" altLang="en-US" sz="900" b="1" dirty="0" smtClean="0"/>
              <a:t>Είναι εμφανές στην οθόνη σε ποιο σημείο της εφαρμογής βρισκόμαστε (π.χ. με κάποιο τίτλο, περιγραφή);</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a:p>
            <a:pPr eaLnBrk="1" hangingPunct="1">
              <a:lnSpc>
                <a:spcPct val="80000"/>
              </a:lnSpc>
            </a:pPr>
            <a:r>
              <a:rPr lang="el-GR" altLang="en-US" sz="900" b="1" dirty="0" smtClean="0"/>
              <a:t>Διαφορετικού είδους πληροφορίες οργανώνονται ώστε να ξεχωρίζει η μία από την άλλη;</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a:p>
            <a:pPr eaLnBrk="1" hangingPunct="1">
              <a:lnSpc>
                <a:spcPct val="80000"/>
              </a:lnSpc>
            </a:pPr>
            <a:r>
              <a:rPr lang="el-GR" altLang="en-US" sz="900" b="1" dirty="0" smtClean="0"/>
              <a:t>Είναι εύκολο να δούμε και να διαβάσουμε την πληροφορία στην οθόνη;</a:t>
            </a:r>
          </a:p>
          <a:p>
            <a:pPr eaLnBrk="1" hangingPunct="1">
              <a:lnSpc>
                <a:spcPct val="80000"/>
              </a:lnSpc>
              <a:buFont typeface="Wingdings" panose="05000000000000000000" pitchFamily="2" charset="2"/>
              <a:buNone/>
            </a:pPr>
            <a:r>
              <a:rPr lang="el-GR" altLang="en-US" sz="900" dirty="0" smtClean="0"/>
              <a:t>	  ΠΟΤΕ           ΣΠΑΝΙΑ               ΜΕΤΡΙΑ                ΣΥΧΝΑ             ΠΑΝΤΑ                </a:t>
            </a:r>
          </a:p>
          <a:p>
            <a:pPr eaLnBrk="1" hangingPunct="1">
              <a:lnSpc>
                <a:spcPct val="80000"/>
              </a:lnSpc>
            </a:pPr>
            <a:r>
              <a:rPr lang="el-GR" altLang="en-US" sz="900" b="1" dirty="0" smtClean="0"/>
              <a:t>Οι πληροφορίες στην οθόνη είναι οργανωμένες έτσι ώστε να μας διευκολύνουν να τις βρούμε γρήγορα και να τις χρησιμοποιήσουμε αποτελεσματικά;</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a:p>
            <a:pPr eaLnBrk="1" hangingPunct="1">
              <a:lnSpc>
                <a:spcPct val="80000"/>
              </a:lnSpc>
            </a:pPr>
            <a:r>
              <a:rPr lang="el-GR" altLang="en-US" sz="900" b="1" dirty="0" smtClean="0"/>
              <a:t>Ο τρόπος παρουσίασης της πληροφορίας στην οθόνη είναι πάντα ο ίδιος, έχει δηλαδή η κάθε οθόνη πάντα την ίδια δομή και οργάνωση (συνέπεια του συστήματος);</a:t>
            </a:r>
          </a:p>
          <a:p>
            <a:pPr eaLnBrk="1" hangingPunct="1">
              <a:lnSpc>
                <a:spcPct val="80000"/>
              </a:lnSpc>
              <a:buFont typeface="Wingdings" panose="05000000000000000000" pitchFamily="2" charset="2"/>
              <a:buNone/>
            </a:pPr>
            <a:r>
              <a:rPr lang="el-GR" altLang="en-US" sz="900" dirty="0" smtClean="0"/>
              <a:t>	  ΠΟΤΕ           ΣΠΑΝΙΑ               ΜΕΤΡΙΑ                ΣΥΧΝΑ             ΠΑΝΤΑ</a:t>
            </a:r>
          </a:p>
        </p:txBody>
      </p:sp>
      <p:sp>
        <p:nvSpPr>
          <p:cNvPr id="481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B662879-C8F8-42D5-B86F-159AD438BE8B}" type="slidenum">
              <a:rPr lang="es-ES" altLang="en-US" sz="1200" smtClean="0">
                <a:latin typeface="Verdana" panose="020B0604030504040204" pitchFamily="34" charset="0"/>
              </a:rPr>
              <a:pPr>
                <a:spcBef>
                  <a:spcPct val="0"/>
                </a:spcBef>
                <a:buClrTx/>
                <a:buSzTx/>
                <a:buFontTx/>
                <a:buNone/>
              </a:pPr>
              <a:t>26</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535512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ea typeface="+mn-ea"/>
                <a:cs typeface="+mn-cs"/>
              </a:rPr>
              <a:t>Κλίμακα αξιολόγησης </a:t>
            </a:r>
            <a:endParaRPr lang="en-GB" dirty="0"/>
          </a:p>
        </p:txBody>
      </p:sp>
      <p:sp>
        <p:nvSpPr>
          <p:cNvPr id="49155" name="Content Placeholder 2"/>
          <p:cNvSpPr>
            <a:spLocks noGrp="1"/>
          </p:cNvSpPr>
          <p:nvPr>
            <p:ph idx="1"/>
          </p:nvPr>
        </p:nvSpPr>
        <p:spPr>
          <a:xfrm>
            <a:off x="935038" y="1451058"/>
            <a:ext cx="7675562" cy="4800600"/>
          </a:xfrm>
        </p:spPr>
        <p:txBody>
          <a:bodyPr>
            <a:normAutofit lnSpcReduction="10000"/>
          </a:bodyPr>
          <a:lstStyle/>
          <a:p>
            <a:r>
              <a:rPr lang="el-GR" altLang="en-US" sz="2800" dirty="0" smtClean="0"/>
              <a:t>Τυποποιημένη φόρμα με ερωτήσεις κλειστού και ανοικτού τύπου για διάφορες πτυχές του λογισμικού: </a:t>
            </a:r>
          </a:p>
          <a:p>
            <a:pPr lvl="1"/>
            <a:r>
              <a:rPr lang="el-GR" altLang="en-US" sz="2400" dirty="0" smtClean="0"/>
              <a:t>περιγραφή του λογισμικού</a:t>
            </a:r>
          </a:p>
          <a:p>
            <a:pPr lvl="1"/>
            <a:r>
              <a:rPr lang="el-GR" altLang="en-US" sz="2400" dirty="0" smtClean="0"/>
              <a:t>σύγκριση με άλλα λογισμικά, </a:t>
            </a:r>
          </a:p>
          <a:p>
            <a:pPr lvl="1"/>
            <a:r>
              <a:rPr lang="el-GR" altLang="en-US" sz="2400" dirty="0" smtClean="0"/>
              <a:t>Παιδαγωγικό πλαίσιο,</a:t>
            </a:r>
          </a:p>
          <a:p>
            <a:pPr lvl="1"/>
            <a:r>
              <a:rPr lang="el-GR" altLang="en-US" sz="2400" dirty="0" smtClean="0"/>
              <a:t>τεχνολογικό πλαίσιο , </a:t>
            </a:r>
          </a:p>
          <a:p>
            <a:pPr lvl="1"/>
            <a:r>
              <a:rPr lang="el-GR" altLang="en-US" sz="2400" dirty="0" smtClean="0"/>
              <a:t>αισθητική και εμφάνιση, κλπ.  </a:t>
            </a:r>
          </a:p>
          <a:p>
            <a:r>
              <a:rPr lang="el-GR" altLang="en-US" sz="2800" dirty="0" smtClean="0"/>
              <a:t>Η κλίμακα διαφοροποιείται ανάλογα με τον </a:t>
            </a:r>
            <a:r>
              <a:rPr lang="el-GR" altLang="en-US" sz="2800" dirty="0" err="1" smtClean="0"/>
              <a:t>αξιολογητή</a:t>
            </a:r>
            <a:r>
              <a:rPr lang="el-GR" altLang="en-US" sz="2800" dirty="0" smtClean="0"/>
              <a:t>: </a:t>
            </a:r>
            <a:r>
              <a:rPr lang="el-GR" altLang="en-US" sz="2400" dirty="0" smtClean="0"/>
              <a:t>άλλη για ειδικούς, άλλη για εκπαιδευτικούς, άλλη για μαθητές </a:t>
            </a:r>
          </a:p>
        </p:txBody>
      </p:sp>
      <p:sp>
        <p:nvSpPr>
          <p:cNvPr id="491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AD8F84C-20A0-4230-B0F8-6860A9D979F2}" type="slidenum">
              <a:rPr lang="en-US" altLang="en-US" sz="1200" smtClean="0">
                <a:solidFill>
                  <a:srgbClr val="B5A788"/>
                </a:solidFill>
              </a:rPr>
              <a:pPr>
                <a:spcBef>
                  <a:spcPct val="0"/>
                </a:spcBef>
                <a:buClrTx/>
                <a:buSzTx/>
                <a:buFontTx/>
                <a:buNone/>
              </a:pPr>
              <a:t>27</a:t>
            </a:fld>
            <a:endParaRPr lang="en-US" altLang="en-US" sz="1200" smtClean="0">
              <a:solidFill>
                <a:srgbClr val="B5A788"/>
              </a:solidFill>
            </a:endParaRPr>
          </a:p>
        </p:txBody>
      </p:sp>
    </p:spTree>
    <p:extLst>
      <p:ext uri="{BB962C8B-B14F-4D97-AF65-F5344CB8AC3E}">
        <p14:creationId xmlns:p14="http://schemas.microsoft.com/office/powerpoint/2010/main" val="2805254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ea typeface="+mn-ea"/>
                <a:cs typeface="+mn-cs"/>
              </a:rPr>
              <a:t>Συνέντευξη αξιολόγησης </a:t>
            </a:r>
            <a:endParaRPr lang="en-GB" dirty="0"/>
          </a:p>
        </p:txBody>
      </p:sp>
      <p:sp>
        <p:nvSpPr>
          <p:cNvPr id="51203" name="Content Placeholder 2"/>
          <p:cNvSpPr>
            <a:spLocks noGrp="1"/>
          </p:cNvSpPr>
          <p:nvPr>
            <p:ph idx="1"/>
          </p:nvPr>
        </p:nvSpPr>
        <p:spPr>
          <a:xfrm>
            <a:off x="1258888" y="1447800"/>
            <a:ext cx="7675562" cy="4800600"/>
          </a:xfrm>
        </p:spPr>
        <p:txBody>
          <a:bodyPr/>
          <a:lstStyle/>
          <a:p>
            <a:endParaRPr lang="el-GR" altLang="en-US" sz="2400" dirty="0" smtClean="0"/>
          </a:p>
        </p:txBody>
      </p:sp>
      <p:sp>
        <p:nvSpPr>
          <p:cNvPr id="512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E77D06A-E4D8-4D7A-906A-9F7FC3B69783}" type="slidenum">
              <a:rPr lang="en-US" altLang="en-US" sz="1200" smtClean="0">
                <a:solidFill>
                  <a:srgbClr val="B5A788"/>
                </a:solidFill>
              </a:rPr>
              <a:pPr>
                <a:spcBef>
                  <a:spcPct val="0"/>
                </a:spcBef>
                <a:buClrTx/>
                <a:buSzTx/>
                <a:buFontTx/>
                <a:buNone/>
              </a:pPr>
              <a:t>28</a:t>
            </a:fld>
            <a:endParaRPr lang="en-US" altLang="en-US" sz="1200" smtClean="0">
              <a:solidFill>
                <a:srgbClr val="B5A788"/>
              </a:solidFill>
            </a:endParaRPr>
          </a:p>
        </p:txBody>
      </p:sp>
    </p:spTree>
    <p:extLst>
      <p:ext uri="{BB962C8B-B14F-4D97-AF65-F5344CB8AC3E}">
        <p14:creationId xmlns:p14="http://schemas.microsoft.com/office/powerpoint/2010/main" val="1858364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ea typeface="+mn-ea"/>
                <a:cs typeface="+mn-cs"/>
              </a:rPr>
              <a:t>Παρατήρηση/μελέτη πεδίου </a:t>
            </a:r>
            <a:endParaRPr lang="en-GB" dirty="0"/>
          </a:p>
        </p:txBody>
      </p:sp>
      <p:sp>
        <p:nvSpPr>
          <p:cNvPr id="53251" name="Content Placeholder 2"/>
          <p:cNvSpPr>
            <a:spLocks noGrp="1"/>
          </p:cNvSpPr>
          <p:nvPr>
            <p:ph idx="1"/>
          </p:nvPr>
        </p:nvSpPr>
        <p:spPr>
          <a:xfrm>
            <a:off x="685800" y="1447800"/>
            <a:ext cx="8248650" cy="4800600"/>
          </a:xfrm>
        </p:spPr>
        <p:txBody>
          <a:bodyPr>
            <a:normAutofit/>
          </a:bodyPr>
          <a:lstStyle/>
          <a:p>
            <a:r>
              <a:rPr lang="el-GR" altLang="en-US" sz="3600" dirty="0" smtClean="0"/>
              <a:t>Ομάδες μαθητών </a:t>
            </a:r>
          </a:p>
          <a:p>
            <a:r>
              <a:rPr lang="el-GR" altLang="en-US" sz="3600" dirty="0" smtClean="0"/>
              <a:t>Τάξεις </a:t>
            </a:r>
          </a:p>
        </p:txBody>
      </p:sp>
      <p:sp>
        <p:nvSpPr>
          <p:cNvPr id="5325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0C9F533-FE16-4119-82DA-1E315EF24586}" type="slidenum">
              <a:rPr lang="en-US" altLang="en-US" sz="1200" smtClean="0">
                <a:solidFill>
                  <a:srgbClr val="B5A788"/>
                </a:solidFill>
              </a:rPr>
              <a:pPr>
                <a:spcBef>
                  <a:spcPct val="0"/>
                </a:spcBef>
                <a:buClrTx/>
                <a:buSzTx/>
                <a:buFontTx/>
                <a:buNone/>
              </a:pPr>
              <a:t>29</a:t>
            </a:fld>
            <a:endParaRPr lang="en-US" altLang="en-US" sz="1200" smtClean="0">
              <a:solidFill>
                <a:srgbClr val="B5A788"/>
              </a:solidFill>
            </a:endParaRPr>
          </a:p>
        </p:txBody>
      </p:sp>
    </p:spTree>
    <p:extLst>
      <p:ext uri="{BB962C8B-B14F-4D97-AF65-F5344CB8AC3E}">
        <p14:creationId xmlns:p14="http://schemas.microsoft.com/office/powerpoint/2010/main" val="64298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333375"/>
            <a:ext cx="8674100" cy="1143000"/>
          </a:xfrm>
        </p:spPr>
        <p:txBody>
          <a:bodyPr>
            <a:normAutofit fontScale="90000"/>
          </a:bodyPr>
          <a:lstStyle/>
          <a:p>
            <a:pPr algn="ctr">
              <a:defRPr/>
            </a:pPr>
            <a:r>
              <a:rPr lang="el-GR" b="1" dirty="0" smtClean="0">
                <a:effectLst/>
              </a:rPr>
              <a:t>Επιλογή Εκπαιδευτικού Λογισμικού Προσχολικής &amp; Πρώτης Σχολικής Ηλικίας </a:t>
            </a:r>
          </a:p>
        </p:txBody>
      </p:sp>
      <p:sp>
        <p:nvSpPr>
          <p:cNvPr id="55299" name="2 - Θέση περιεχομένου"/>
          <p:cNvSpPr>
            <a:spLocks noGrp="1"/>
          </p:cNvSpPr>
          <p:nvPr>
            <p:ph idx="1"/>
          </p:nvPr>
        </p:nvSpPr>
        <p:spPr>
          <a:xfrm>
            <a:off x="1116013" y="2349500"/>
            <a:ext cx="7499350" cy="3935413"/>
          </a:xfrm>
        </p:spPr>
        <p:txBody>
          <a:bodyPr/>
          <a:lstStyle/>
          <a:p>
            <a:pPr>
              <a:buFont typeface="Wingdings 2" panose="05020102010507070707" pitchFamily="18" charset="2"/>
              <a:buNone/>
            </a:pPr>
            <a:r>
              <a:rPr lang="el-GR" altLang="en-US" sz="2800" smtClean="0"/>
              <a:t>Κριτήρια επιλογής </a:t>
            </a:r>
          </a:p>
          <a:p>
            <a:pPr>
              <a:buFont typeface="Wingdings 2" panose="05020102010507070707" pitchFamily="18" charset="2"/>
              <a:buNone/>
            </a:pPr>
            <a:r>
              <a:rPr lang="el-GR" altLang="en-US" sz="2800" smtClean="0"/>
              <a:t>Κλίμακες αξιολόγησης </a:t>
            </a:r>
          </a:p>
        </p:txBody>
      </p:sp>
      <p:sp>
        <p:nvSpPr>
          <p:cNvPr id="55301"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4C83C0A-7FF4-4262-B8C2-4C3C98FE01A1}" type="slidenum">
              <a:rPr lang="en-US" altLang="en-US" sz="1200" smtClean="0">
                <a:solidFill>
                  <a:srgbClr val="B5A788"/>
                </a:solidFill>
              </a:rPr>
              <a:pPr>
                <a:spcBef>
                  <a:spcPct val="0"/>
                </a:spcBef>
                <a:buClrTx/>
                <a:buSzTx/>
                <a:buFontTx/>
                <a:buNone/>
              </a:pPr>
              <a:t>30</a:t>
            </a:fld>
            <a:endParaRPr lang="en-US" altLang="en-US" sz="1200" smtClean="0">
              <a:solidFill>
                <a:srgbClr val="B5A788"/>
              </a:solidFill>
            </a:endParaRPr>
          </a:p>
        </p:txBody>
      </p:sp>
    </p:spTree>
    <p:extLst>
      <p:ext uri="{BB962C8B-B14F-4D97-AF65-F5344CB8AC3E}">
        <p14:creationId xmlns:p14="http://schemas.microsoft.com/office/powerpoint/2010/main" val="1004922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Κριτήρια επιλογής λογισμικού 1</a:t>
            </a:r>
          </a:p>
        </p:txBody>
      </p:sp>
      <p:sp>
        <p:nvSpPr>
          <p:cNvPr id="56323" name="2 - Θέση περιεχομένου"/>
          <p:cNvSpPr>
            <a:spLocks noGrp="1"/>
          </p:cNvSpPr>
          <p:nvPr>
            <p:ph idx="1"/>
          </p:nvPr>
        </p:nvSpPr>
        <p:spPr>
          <a:xfrm>
            <a:off x="683418" y="1434982"/>
            <a:ext cx="7777163" cy="4800600"/>
          </a:xfrm>
        </p:spPr>
        <p:txBody>
          <a:bodyPr/>
          <a:lstStyle/>
          <a:p>
            <a:pPr algn="just">
              <a:buFont typeface="Wingdings 2" panose="05020102010507070707" pitchFamily="18" charset="2"/>
              <a:buNone/>
            </a:pPr>
            <a:r>
              <a:rPr lang="el-GR" altLang="en-US" sz="2800" dirty="0" smtClean="0"/>
              <a:t>Η</a:t>
            </a:r>
            <a:r>
              <a:rPr lang="en-GB" altLang="en-US" sz="2800" dirty="0" smtClean="0">
                <a:latin typeface="Corbel" panose="020B0503020204020204" pitchFamily="34" charset="0"/>
              </a:rPr>
              <a:t> επ</a:t>
            </a:r>
            <a:r>
              <a:rPr lang="en-GB" altLang="en-US" sz="2800" dirty="0" err="1" smtClean="0">
                <a:latin typeface="Corbel" panose="020B0503020204020204" pitchFamily="34" charset="0"/>
              </a:rPr>
              <a:t>ιλογή</a:t>
            </a:r>
            <a:r>
              <a:rPr lang="en-GB" altLang="en-US" sz="2800" dirty="0" smtClean="0">
                <a:latin typeface="Corbel" panose="020B0503020204020204" pitchFamily="34" charset="0"/>
              </a:rPr>
              <a:t> </a:t>
            </a:r>
            <a:r>
              <a:rPr lang="en-GB" altLang="en-US" sz="2800" dirty="0" err="1" smtClean="0">
                <a:latin typeface="Corbel" panose="020B0503020204020204" pitchFamily="34" charset="0"/>
              </a:rPr>
              <a:t>λογισμικού</a:t>
            </a:r>
            <a:r>
              <a:rPr lang="en-GB" altLang="en-US" sz="2800" dirty="0" smtClean="0">
                <a:latin typeface="Corbel" panose="020B0503020204020204" pitchFamily="34" charset="0"/>
              </a:rPr>
              <a:t> π</a:t>
            </a:r>
            <a:r>
              <a:rPr lang="en-GB" altLang="en-US" sz="2800" dirty="0" err="1" smtClean="0">
                <a:latin typeface="Corbel" panose="020B0503020204020204" pitchFamily="34" charset="0"/>
              </a:rPr>
              <a:t>ρέ</a:t>
            </a:r>
            <a:r>
              <a:rPr lang="en-GB" altLang="en-US" sz="2800" dirty="0" smtClean="0">
                <a:latin typeface="Corbel" panose="020B0503020204020204" pitchFamily="34" charset="0"/>
              </a:rPr>
              <a:t>πει να γίνεται τόσο με όρους </a:t>
            </a:r>
            <a:r>
              <a:rPr lang="en-GB" altLang="en-US" sz="2800" b="1" dirty="0" smtClean="0">
                <a:latin typeface="Corbel" panose="020B0503020204020204" pitchFamily="34" charset="0"/>
              </a:rPr>
              <a:t>ψυχοπαιδαγωγικής</a:t>
            </a:r>
            <a:r>
              <a:rPr lang="en-GB" altLang="en-US" sz="2800" dirty="0" smtClean="0">
                <a:latin typeface="Corbel" panose="020B0503020204020204" pitchFamily="34" charset="0"/>
              </a:rPr>
              <a:t> και </a:t>
            </a:r>
            <a:r>
              <a:rPr lang="en-GB" altLang="en-US" sz="2800" b="1" dirty="0" smtClean="0">
                <a:latin typeface="Corbel" panose="020B0503020204020204" pitchFamily="34" charset="0"/>
              </a:rPr>
              <a:t>διδακτικής προσέγγισης</a:t>
            </a:r>
            <a:r>
              <a:rPr lang="en-GB" altLang="en-US" sz="2800" dirty="0" smtClean="0">
                <a:latin typeface="Corbel" panose="020B0503020204020204" pitchFamily="34" charset="0"/>
              </a:rPr>
              <a:t> όσο και με όρους </a:t>
            </a:r>
            <a:r>
              <a:rPr lang="en-GB" altLang="en-US" sz="2800" b="1" dirty="0" smtClean="0">
                <a:latin typeface="Corbel" panose="020B0503020204020204" pitchFamily="34" charset="0"/>
              </a:rPr>
              <a:t>εργονομίας</a:t>
            </a:r>
            <a:r>
              <a:rPr lang="en-GB" altLang="en-US" sz="2800" dirty="0" smtClean="0">
                <a:latin typeface="Corbel" panose="020B0503020204020204" pitchFamily="34" charset="0"/>
              </a:rPr>
              <a:t> της διεπιφάνειας χρήσης.</a:t>
            </a:r>
            <a:endParaRPr lang="el-GR" altLang="en-US" sz="2800" dirty="0" smtClean="0"/>
          </a:p>
          <a:p>
            <a:pPr algn="just">
              <a:buFont typeface="Wingdings 2" panose="05020102010507070707" pitchFamily="18" charset="2"/>
              <a:buNone/>
            </a:pPr>
            <a:r>
              <a:rPr lang="en-GB" altLang="en-US" sz="2800" dirty="0" err="1" smtClean="0">
                <a:latin typeface="Corbel" panose="020B0503020204020204" pitchFamily="34" charset="0"/>
              </a:rPr>
              <a:t>Σύμφων</a:t>
            </a:r>
            <a:r>
              <a:rPr lang="en-GB" altLang="en-US" sz="2800" dirty="0" smtClean="0">
                <a:latin typeface="Corbel" panose="020B0503020204020204" pitchFamily="34" charset="0"/>
              </a:rPr>
              <a:t>α με τις σύγχρονες αντιλήψεις για τη γνώση και τη μάθηση (οικοδομητιστικές και κοινωνικοπολιτισμικές προσεγγίσεις) το λογισμικό οφείλει να είναι </a:t>
            </a:r>
            <a:r>
              <a:rPr lang="en-GB" altLang="en-US" sz="2800" b="1" dirty="0" smtClean="0">
                <a:latin typeface="Corbel" panose="020B0503020204020204" pitchFamily="34" charset="0"/>
              </a:rPr>
              <a:t>αναπτυξιακά κατάλληλο</a:t>
            </a:r>
            <a:r>
              <a:rPr lang="en-GB" altLang="en-US" sz="2800" dirty="0" smtClean="0">
                <a:latin typeface="Corbel" panose="020B0503020204020204" pitchFamily="34" charset="0"/>
              </a:rPr>
              <a:t> για τις ηλικίες στις οποίες προορίζεται.</a:t>
            </a:r>
            <a:endParaRPr lang="el-GR" altLang="en-US" sz="2800" dirty="0" smtClean="0"/>
          </a:p>
          <a:p>
            <a:pPr>
              <a:buFont typeface="Wingdings 2" panose="05020102010507070707" pitchFamily="18" charset="2"/>
              <a:buNone/>
            </a:pPr>
            <a:endParaRPr lang="el-GR" altLang="en-US" sz="2800" dirty="0" smtClean="0"/>
          </a:p>
        </p:txBody>
      </p:sp>
      <p:sp>
        <p:nvSpPr>
          <p:cNvPr id="56325"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2CBFD59-6FD6-405D-8A17-2D91A2E870B1}" type="slidenum">
              <a:rPr lang="en-US" altLang="en-US" sz="1200" smtClean="0">
                <a:solidFill>
                  <a:srgbClr val="B5A788"/>
                </a:solidFill>
              </a:rPr>
              <a:pPr>
                <a:spcBef>
                  <a:spcPct val="0"/>
                </a:spcBef>
                <a:buClrTx/>
                <a:buSzTx/>
                <a:buFontTx/>
                <a:buNone/>
              </a:pPr>
              <a:t>31</a:t>
            </a:fld>
            <a:endParaRPr lang="en-US" altLang="en-US" sz="1200" smtClean="0">
              <a:solidFill>
                <a:srgbClr val="B5A788"/>
              </a:solidFill>
            </a:endParaRPr>
          </a:p>
        </p:txBody>
      </p:sp>
    </p:spTree>
    <p:extLst>
      <p:ext uri="{BB962C8B-B14F-4D97-AF65-F5344CB8AC3E}">
        <p14:creationId xmlns:p14="http://schemas.microsoft.com/office/powerpoint/2010/main" val="1839576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Κριτήρια επιλογής λογισμικού 2</a:t>
            </a:r>
          </a:p>
        </p:txBody>
      </p:sp>
      <p:sp>
        <p:nvSpPr>
          <p:cNvPr id="57347" name="2 - Θέση περιεχομένου"/>
          <p:cNvSpPr>
            <a:spLocks noGrp="1"/>
          </p:cNvSpPr>
          <p:nvPr>
            <p:ph idx="1"/>
          </p:nvPr>
        </p:nvSpPr>
        <p:spPr>
          <a:xfrm>
            <a:off x="726175" y="1417638"/>
            <a:ext cx="7962900" cy="4800600"/>
          </a:xfrm>
        </p:spPr>
        <p:txBody>
          <a:bodyPr>
            <a:normAutofit lnSpcReduction="10000"/>
          </a:bodyPr>
          <a:lstStyle/>
          <a:p>
            <a:pPr>
              <a:buFont typeface="Wingdings 2" panose="05020102010507070707" pitchFamily="18" charset="2"/>
              <a:buNone/>
            </a:pPr>
            <a:r>
              <a:rPr lang="el-GR" altLang="en-US" sz="3600" dirty="0" smtClean="0"/>
              <a:t>Στο πλαίσιο αυτό</a:t>
            </a:r>
            <a:r>
              <a:rPr lang="en-GB" altLang="en-US" sz="3600" dirty="0" smtClean="0"/>
              <a:t> </a:t>
            </a:r>
            <a:r>
              <a:rPr lang="el-GR" altLang="en-US" sz="3600" dirty="0" smtClean="0"/>
              <a:t>πρέπει:</a:t>
            </a:r>
            <a:r>
              <a:rPr lang="en-GB" altLang="en-US" sz="3600" dirty="0" smtClean="0"/>
              <a:t> </a:t>
            </a:r>
            <a:endParaRPr lang="el-GR" altLang="en-US" sz="3600" dirty="0" smtClean="0"/>
          </a:p>
          <a:p>
            <a:r>
              <a:rPr lang="el-GR" altLang="en-US" sz="2800" dirty="0" smtClean="0"/>
              <a:t>Να είναι </a:t>
            </a:r>
            <a:r>
              <a:rPr lang="el-GR" altLang="en-US" sz="2800" b="1" dirty="0" smtClean="0">
                <a:solidFill>
                  <a:schemeClr val="bg1">
                    <a:lumMod val="50000"/>
                  </a:schemeClr>
                </a:solidFill>
              </a:rPr>
              <a:t>ανοικτού και διερευνητικού τύπου </a:t>
            </a:r>
            <a:r>
              <a:rPr lang="el-GR" altLang="en-US" sz="2800" dirty="0" smtClean="0"/>
              <a:t>να επιτρέπει την ενεργό μάθηση και τη λήψη αποφάσεων από τα παιδιά. Να επιτρέπει τον έλεγχο των βημάτων και των δρομολογίων από τα ίδια τα παιδιά καθώς και τη διερεύνηση με ρυθμούς που τα ίδια επιθυμούν. </a:t>
            </a:r>
          </a:p>
          <a:p>
            <a:r>
              <a:rPr lang="el-GR" altLang="en-US" sz="2800" b="1" dirty="0" smtClean="0">
                <a:solidFill>
                  <a:schemeClr val="bg1">
                    <a:lumMod val="50000"/>
                  </a:schemeClr>
                </a:solidFill>
              </a:rPr>
              <a:t>Να μην είναι κλειστού τύπου</a:t>
            </a:r>
            <a:r>
              <a:rPr lang="el-GR" altLang="en-US" sz="2800" b="1" dirty="0" smtClean="0"/>
              <a:t>: </a:t>
            </a:r>
            <a:r>
              <a:rPr lang="el-GR" altLang="en-US" sz="2800" dirty="0" smtClean="0"/>
              <a:t>να μην βασίζεται μόνο σε ερωτήσεις πολλαπλών επιλογών γιατί καθιστά τα παιδιά παθητικούς χρήστες της τεχνολογίας.</a:t>
            </a:r>
          </a:p>
          <a:p>
            <a:endParaRPr lang="el-GR" altLang="en-US" sz="3600" dirty="0" smtClean="0"/>
          </a:p>
        </p:txBody>
      </p:sp>
      <p:sp>
        <p:nvSpPr>
          <p:cNvPr id="57349"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581AE0C-CAC9-416A-812C-570CD16F5A2B}" type="slidenum">
              <a:rPr lang="en-US" altLang="en-US" sz="1200" smtClean="0">
                <a:solidFill>
                  <a:srgbClr val="B5A788"/>
                </a:solidFill>
              </a:rPr>
              <a:pPr>
                <a:spcBef>
                  <a:spcPct val="0"/>
                </a:spcBef>
                <a:buClrTx/>
                <a:buSzTx/>
                <a:buFontTx/>
                <a:buNone/>
              </a:pPr>
              <a:t>32</a:t>
            </a:fld>
            <a:endParaRPr lang="en-US" altLang="en-US" sz="1200" smtClean="0">
              <a:solidFill>
                <a:srgbClr val="B5A788"/>
              </a:solidFill>
            </a:endParaRPr>
          </a:p>
        </p:txBody>
      </p:sp>
    </p:spTree>
    <p:extLst>
      <p:ext uri="{BB962C8B-B14F-4D97-AF65-F5344CB8AC3E}">
        <p14:creationId xmlns:p14="http://schemas.microsoft.com/office/powerpoint/2010/main" val="3914837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Κριτήρια επιλογής λογισμικού 3</a:t>
            </a:r>
            <a:endParaRPr lang="el-GR" dirty="0"/>
          </a:p>
        </p:txBody>
      </p:sp>
      <p:sp>
        <p:nvSpPr>
          <p:cNvPr id="58371" name="2 - Θέση περιεχομένου"/>
          <p:cNvSpPr>
            <a:spLocks noGrp="1"/>
          </p:cNvSpPr>
          <p:nvPr>
            <p:ph idx="1"/>
          </p:nvPr>
        </p:nvSpPr>
        <p:spPr>
          <a:xfrm>
            <a:off x="914400" y="1600200"/>
            <a:ext cx="7499350" cy="4187825"/>
          </a:xfrm>
        </p:spPr>
        <p:txBody>
          <a:bodyPr>
            <a:normAutofit lnSpcReduction="10000"/>
          </a:bodyPr>
          <a:lstStyle/>
          <a:p>
            <a:r>
              <a:rPr lang="el-GR" altLang="en-US" sz="2800" dirty="0" smtClean="0"/>
              <a:t>Να </a:t>
            </a:r>
            <a:r>
              <a:rPr lang="el-GR" altLang="en-US" sz="2800" b="1" dirty="0" smtClean="0">
                <a:solidFill>
                  <a:schemeClr val="bg1">
                    <a:lumMod val="50000"/>
                  </a:schemeClr>
                </a:solidFill>
              </a:rPr>
              <a:t>ελέγχεται από το παιδί </a:t>
            </a:r>
            <a:r>
              <a:rPr lang="el-GR" altLang="en-US" sz="2800" dirty="0" smtClean="0"/>
              <a:t>και να του επιτρέπει τη διερεύνηση χωρίς το φόβο να κάνει λάθη.</a:t>
            </a:r>
          </a:p>
          <a:p>
            <a:r>
              <a:rPr lang="el-GR" altLang="en-US" sz="2800" dirty="0" smtClean="0"/>
              <a:t>Να είναι </a:t>
            </a:r>
            <a:r>
              <a:rPr lang="el-GR" altLang="en-US" sz="2800" b="1" dirty="0" smtClean="0">
                <a:solidFill>
                  <a:schemeClr val="bg1">
                    <a:lumMod val="50000"/>
                  </a:schemeClr>
                </a:solidFill>
              </a:rPr>
              <a:t>κατάλληλο ηλικιακά</a:t>
            </a:r>
            <a:r>
              <a:rPr lang="el-GR" altLang="en-US" sz="2800" dirty="0" smtClean="0"/>
              <a:t>, να αντανακλά και να χρησιμοποιεί ως αφετηρία αυτά που το παιδί ήδη γνωρίζει.</a:t>
            </a:r>
          </a:p>
          <a:p>
            <a:r>
              <a:rPr lang="el-GR" altLang="en-US" sz="2800" dirty="0" smtClean="0"/>
              <a:t>Να χρησιμοποιεί πραγματικά προβλήματα και να </a:t>
            </a:r>
            <a:r>
              <a:rPr lang="el-GR" altLang="en-US" sz="2800" b="1" dirty="0" smtClean="0">
                <a:solidFill>
                  <a:schemeClr val="bg1">
                    <a:lumMod val="50000"/>
                  </a:schemeClr>
                </a:solidFill>
              </a:rPr>
              <a:t>συνδέεται με ρεαλιστικές καταστάσεις</a:t>
            </a:r>
            <a:r>
              <a:rPr lang="el-GR" altLang="en-US" sz="2800" dirty="0" smtClean="0"/>
              <a:t>.</a:t>
            </a:r>
          </a:p>
          <a:p>
            <a:r>
              <a:rPr lang="el-GR" altLang="en-US" sz="2800" dirty="0" smtClean="0"/>
              <a:t>Να </a:t>
            </a:r>
            <a:r>
              <a:rPr lang="el-GR" altLang="en-US" sz="2800" b="1" dirty="0" smtClean="0">
                <a:solidFill>
                  <a:schemeClr val="bg1">
                    <a:lumMod val="50000"/>
                  </a:schemeClr>
                </a:solidFill>
              </a:rPr>
              <a:t>προκαλεί την αφύπνιση </a:t>
            </a:r>
            <a:r>
              <a:rPr lang="el-GR" altLang="en-US" sz="2800" dirty="0" smtClean="0"/>
              <a:t>και να ενθαρρύνει τη γλωσσική έκφραση</a:t>
            </a:r>
          </a:p>
        </p:txBody>
      </p:sp>
      <p:sp>
        <p:nvSpPr>
          <p:cNvPr id="58373"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107E2EE-49AC-4F20-A566-1419A5E9A8CD}" type="slidenum">
              <a:rPr lang="en-US" altLang="en-US" sz="1200" smtClean="0">
                <a:solidFill>
                  <a:srgbClr val="B5A788"/>
                </a:solidFill>
              </a:rPr>
              <a:pPr>
                <a:spcBef>
                  <a:spcPct val="0"/>
                </a:spcBef>
                <a:buClrTx/>
                <a:buSzTx/>
                <a:buFontTx/>
                <a:buNone/>
              </a:pPr>
              <a:t>33</a:t>
            </a:fld>
            <a:endParaRPr lang="en-US" altLang="en-US" sz="1200" smtClean="0">
              <a:solidFill>
                <a:srgbClr val="B5A788"/>
              </a:solidFill>
            </a:endParaRPr>
          </a:p>
        </p:txBody>
      </p:sp>
    </p:spTree>
    <p:extLst>
      <p:ext uri="{BB962C8B-B14F-4D97-AF65-F5344CB8AC3E}">
        <p14:creationId xmlns:p14="http://schemas.microsoft.com/office/powerpoint/2010/main" val="1708967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Κριτήρια επιλογής λογισμικού 4</a:t>
            </a:r>
            <a:endParaRPr lang="el-GR" dirty="0"/>
          </a:p>
        </p:txBody>
      </p:sp>
      <p:sp>
        <p:nvSpPr>
          <p:cNvPr id="3" name="2 - Θέση περιεχομένου"/>
          <p:cNvSpPr>
            <a:spLocks noGrp="1"/>
          </p:cNvSpPr>
          <p:nvPr>
            <p:ph idx="1"/>
          </p:nvPr>
        </p:nvSpPr>
        <p:spPr>
          <a:xfrm>
            <a:off x="795338" y="1374966"/>
            <a:ext cx="7891462" cy="4800600"/>
          </a:xfrm>
        </p:spPr>
        <p:txBody>
          <a:bodyPr/>
          <a:lstStyle/>
          <a:p>
            <a:pPr algn="just">
              <a:defRPr/>
            </a:pPr>
            <a:r>
              <a:rPr lang="el-GR" sz="2400" dirty="0" smtClean="0"/>
              <a:t>Να είναι </a:t>
            </a:r>
            <a:r>
              <a:rPr lang="el-GR" sz="2400" b="1" dirty="0" smtClean="0">
                <a:solidFill>
                  <a:schemeClr val="bg1">
                    <a:lumMod val="50000"/>
                  </a:schemeClr>
                </a:solidFill>
              </a:rPr>
              <a:t>τεχνικά άρτιο</a:t>
            </a:r>
            <a:r>
              <a:rPr lang="el-GR" sz="2400" dirty="0" smtClean="0">
                <a:solidFill>
                  <a:schemeClr val="bg1">
                    <a:lumMod val="50000"/>
                  </a:schemeClr>
                </a:solidFill>
              </a:rPr>
              <a:t>, </a:t>
            </a:r>
            <a:r>
              <a:rPr lang="el-GR" sz="2400" dirty="0" smtClean="0"/>
              <a:t>με όμορφα χρώματα και γραφικά και να εμπλέκει πολλές αισθήσεις (να περιέχει ήχους, κίνηση, μουσική και φωνή) αφού τα παιδιά μαθαίνουν </a:t>
            </a:r>
            <a:r>
              <a:rPr lang="el-GR" sz="2400" dirty="0" err="1" smtClean="0"/>
              <a:t>πολυτροπικά</a:t>
            </a:r>
            <a:r>
              <a:rPr lang="el-GR" sz="2400" dirty="0" smtClean="0"/>
              <a:t>. </a:t>
            </a:r>
            <a:endParaRPr lang="en-US" sz="2400" dirty="0" smtClean="0"/>
          </a:p>
          <a:p>
            <a:pPr lvl="1" algn="just">
              <a:defRPr/>
            </a:pPr>
            <a:r>
              <a:rPr lang="el-GR" sz="2400" dirty="0"/>
              <a:t>Τ</a:t>
            </a:r>
            <a:r>
              <a:rPr lang="el-GR" sz="2400" dirty="0" smtClean="0"/>
              <a:t>ο λογισμικό με τέτοια χαρακτηριστικά προκαλεί το ενδιαφέρον των παιδιών και τα παροτρύνει στη μαθησιακή διαδικασία. </a:t>
            </a:r>
          </a:p>
          <a:p>
            <a:pPr algn="just">
              <a:defRPr/>
            </a:pPr>
            <a:r>
              <a:rPr lang="el-GR" sz="2400" dirty="0" smtClean="0"/>
              <a:t>Να «απαντά» στις ενέργειες του παιδιού με τρόπο ώστε να </a:t>
            </a:r>
            <a:r>
              <a:rPr lang="el-GR" sz="2400" b="1" dirty="0" smtClean="0">
                <a:solidFill>
                  <a:schemeClr val="bg1">
                    <a:lumMod val="50000"/>
                  </a:schemeClr>
                </a:solidFill>
              </a:rPr>
              <a:t>ενθαρρύνει περαιτέρω διερευνήσεις</a:t>
            </a:r>
            <a:r>
              <a:rPr lang="el-GR" sz="2400" dirty="0" smtClean="0">
                <a:solidFill>
                  <a:schemeClr val="bg1">
                    <a:lumMod val="50000"/>
                  </a:schemeClr>
                </a:solidFill>
              </a:rPr>
              <a:t>. </a:t>
            </a:r>
            <a:endParaRPr lang="en-US" sz="2400" dirty="0" smtClean="0">
              <a:solidFill>
                <a:schemeClr val="bg1">
                  <a:lumMod val="50000"/>
                </a:schemeClr>
              </a:solidFill>
            </a:endParaRPr>
          </a:p>
          <a:p>
            <a:pPr lvl="1" algn="just">
              <a:defRPr/>
            </a:pPr>
            <a:r>
              <a:rPr lang="el-GR" sz="2400" dirty="0" smtClean="0"/>
              <a:t>Το λογισμικό πρέπει να παρέχει γρήγορη ανάδραση (οπτική ή ακουστική) στις επιλογές (στα κλικ που κάνει στα ενεργά αντικείμενα της οθόνης) του παιδιού.</a:t>
            </a:r>
          </a:p>
          <a:p>
            <a:pPr algn="just">
              <a:buFont typeface="Wingdings 2" panose="05020102010507070707" pitchFamily="18" charset="2"/>
              <a:buNone/>
              <a:defRPr/>
            </a:pPr>
            <a:endParaRPr lang="el-GR" sz="2000" dirty="0" smtClean="0"/>
          </a:p>
          <a:p>
            <a:pPr>
              <a:defRPr/>
            </a:pPr>
            <a:endParaRPr lang="el-GR" sz="1050" dirty="0"/>
          </a:p>
        </p:txBody>
      </p:sp>
      <p:sp>
        <p:nvSpPr>
          <p:cNvPr id="59397"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862F6DB-1287-422C-BAD5-C31BDCCE70CB}" type="slidenum">
              <a:rPr lang="en-US" altLang="en-US" sz="1200" smtClean="0">
                <a:solidFill>
                  <a:srgbClr val="B5A788"/>
                </a:solidFill>
              </a:rPr>
              <a:pPr>
                <a:spcBef>
                  <a:spcPct val="0"/>
                </a:spcBef>
                <a:buClrTx/>
                <a:buSzTx/>
                <a:buFontTx/>
                <a:buNone/>
              </a:pPr>
              <a:t>34</a:t>
            </a:fld>
            <a:endParaRPr lang="en-US" altLang="en-US" sz="1200" smtClean="0">
              <a:solidFill>
                <a:srgbClr val="B5A788"/>
              </a:solidFill>
            </a:endParaRPr>
          </a:p>
        </p:txBody>
      </p:sp>
    </p:spTree>
    <p:extLst>
      <p:ext uri="{BB962C8B-B14F-4D97-AF65-F5344CB8AC3E}">
        <p14:creationId xmlns:p14="http://schemas.microsoft.com/office/powerpoint/2010/main" val="1205516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Κριτήρια επιλογής λογισμικού 5</a:t>
            </a:r>
            <a:endParaRPr lang="el-GR" dirty="0"/>
          </a:p>
        </p:txBody>
      </p:sp>
      <p:sp>
        <p:nvSpPr>
          <p:cNvPr id="60419" name="2 - Θέση περιεχομένου"/>
          <p:cNvSpPr>
            <a:spLocks noGrp="1"/>
          </p:cNvSpPr>
          <p:nvPr>
            <p:ph idx="1"/>
          </p:nvPr>
        </p:nvSpPr>
        <p:spPr>
          <a:xfrm>
            <a:off x="822325" y="1676400"/>
            <a:ext cx="7499350" cy="3179762"/>
          </a:xfrm>
        </p:spPr>
        <p:txBody>
          <a:bodyPr>
            <a:normAutofit fontScale="92500" lnSpcReduction="20000"/>
          </a:bodyPr>
          <a:lstStyle/>
          <a:p>
            <a:pPr algn="just"/>
            <a:r>
              <a:rPr lang="el-GR" altLang="en-US" sz="2800" dirty="0" smtClean="0"/>
              <a:t>Να είναι </a:t>
            </a:r>
            <a:r>
              <a:rPr lang="el-GR" altLang="en-US" sz="2800" b="1" dirty="0" smtClean="0">
                <a:solidFill>
                  <a:schemeClr val="bg1">
                    <a:lumMod val="50000"/>
                  </a:schemeClr>
                </a:solidFill>
              </a:rPr>
              <a:t>εύχρηστο</a:t>
            </a:r>
            <a:r>
              <a:rPr lang="el-GR" altLang="en-US" sz="2800" dirty="0" smtClean="0"/>
              <a:t> και επιτρέπει την </a:t>
            </a:r>
            <a:r>
              <a:rPr lang="el-GR" altLang="en-US" sz="2800" b="1" dirty="0" smtClean="0">
                <a:solidFill>
                  <a:schemeClr val="bg1">
                    <a:lumMod val="50000"/>
                  </a:schemeClr>
                </a:solidFill>
              </a:rPr>
              <a:t>αυτόνομη</a:t>
            </a:r>
            <a:r>
              <a:rPr lang="el-GR" altLang="en-US" sz="2800" b="1" dirty="0" smtClean="0">
                <a:solidFill>
                  <a:srgbClr val="FF0000"/>
                </a:solidFill>
              </a:rPr>
              <a:t> </a:t>
            </a:r>
            <a:r>
              <a:rPr lang="el-GR" altLang="en-US" sz="2800" b="1" dirty="0" smtClean="0">
                <a:solidFill>
                  <a:schemeClr val="bg1">
                    <a:lumMod val="50000"/>
                  </a:schemeClr>
                </a:solidFill>
              </a:rPr>
              <a:t>χρήση από το παιδί.</a:t>
            </a:r>
            <a:r>
              <a:rPr lang="el-GR" altLang="en-US" sz="2800" dirty="0" smtClean="0">
                <a:solidFill>
                  <a:schemeClr val="bg1">
                    <a:lumMod val="50000"/>
                  </a:schemeClr>
                </a:solidFill>
              </a:rPr>
              <a:t> </a:t>
            </a:r>
          </a:p>
          <a:p>
            <a:pPr algn="just"/>
            <a:r>
              <a:rPr lang="el-GR" altLang="en-US" sz="2800" dirty="0" smtClean="0"/>
              <a:t>Να μην απαιτεί δεξιότητες ανάγνωσης, </a:t>
            </a:r>
          </a:p>
          <a:p>
            <a:pPr algn="just"/>
            <a:r>
              <a:rPr lang="el-GR" altLang="en-US" sz="2800" dirty="0" smtClean="0"/>
              <a:t>να βασίζεται στη χρήση του ποντικιού και στις οθόνες αφής, </a:t>
            </a:r>
          </a:p>
          <a:p>
            <a:pPr algn="just"/>
            <a:r>
              <a:rPr lang="el-GR" altLang="en-US" sz="2800" dirty="0" smtClean="0"/>
              <a:t>να απαιτεί όσο το δυνατό χρήση λίγων πλήκτρων </a:t>
            </a:r>
          </a:p>
          <a:p>
            <a:pPr algn="just"/>
            <a:r>
              <a:rPr lang="el-GR" altLang="en-US" sz="2800" dirty="0" smtClean="0"/>
              <a:t>και οι οδηγίες του να δίνονται με ήχο ή με απλό γραφικό τρόπο. </a:t>
            </a:r>
          </a:p>
          <a:p>
            <a:endParaRPr lang="el-GR" altLang="en-US" sz="3600" dirty="0" smtClean="0"/>
          </a:p>
        </p:txBody>
      </p:sp>
      <p:sp>
        <p:nvSpPr>
          <p:cNvPr id="60421"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5EED064-1F70-4643-A838-F8F3F9CF211B}" type="slidenum">
              <a:rPr lang="en-US" altLang="en-US" sz="1200" smtClean="0">
                <a:solidFill>
                  <a:srgbClr val="B5A788"/>
                </a:solidFill>
              </a:rPr>
              <a:pPr>
                <a:spcBef>
                  <a:spcPct val="0"/>
                </a:spcBef>
                <a:buClrTx/>
                <a:buSzTx/>
                <a:buFontTx/>
                <a:buNone/>
              </a:pPr>
              <a:t>35</a:t>
            </a:fld>
            <a:endParaRPr lang="en-US" altLang="en-US" sz="1200" smtClean="0">
              <a:solidFill>
                <a:srgbClr val="B5A788"/>
              </a:solidFill>
            </a:endParaRPr>
          </a:p>
        </p:txBody>
      </p:sp>
    </p:spTree>
    <p:extLst>
      <p:ext uri="{BB962C8B-B14F-4D97-AF65-F5344CB8AC3E}">
        <p14:creationId xmlns:p14="http://schemas.microsoft.com/office/powerpoint/2010/main" val="3729570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Παραδείγματα</a:t>
            </a:r>
            <a:endParaRPr lang="el-GR" dirty="0"/>
          </a:p>
        </p:txBody>
      </p:sp>
      <p:sp>
        <p:nvSpPr>
          <p:cNvPr id="61443" name="Θέση περιεχομένου 2"/>
          <p:cNvSpPr>
            <a:spLocks noGrp="1"/>
          </p:cNvSpPr>
          <p:nvPr>
            <p:ph idx="1"/>
          </p:nvPr>
        </p:nvSpPr>
        <p:spPr/>
        <p:txBody>
          <a:bodyPr/>
          <a:lstStyle/>
          <a:p>
            <a:r>
              <a:rPr lang="en-US" altLang="en-US" smtClean="0"/>
              <a:t>Digital manipulatives </a:t>
            </a:r>
            <a:r>
              <a:rPr lang="en-US" altLang="en-US" smtClean="0">
                <a:hlinkClick r:id="rId2"/>
              </a:rPr>
              <a:t>http://nlvm.usu.edu/en/nav/vlibrary.html</a:t>
            </a:r>
            <a:r>
              <a:rPr lang="el-GR" altLang="en-US" smtClean="0"/>
              <a:t> </a:t>
            </a:r>
            <a:endParaRPr lang="en-US" altLang="en-US" smtClean="0"/>
          </a:p>
          <a:p>
            <a:r>
              <a:rPr lang="en-US" altLang="en-US" smtClean="0"/>
              <a:t>Gcompris </a:t>
            </a:r>
          </a:p>
          <a:p>
            <a:r>
              <a:rPr lang="en-US" altLang="en-US" smtClean="0">
                <a:hlinkClick r:id="rId3"/>
              </a:rPr>
              <a:t>http://gcompris.net/-el-</a:t>
            </a:r>
            <a:r>
              <a:rPr lang="en-US" altLang="en-US" smtClean="0"/>
              <a:t> </a:t>
            </a:r>
            <a:endParaRPr lang="el-GR" altLang="en-US" smtClean="0"/>
          </a:p>
        </p:txBody>
      </p:sp>
      <p:sp>
        <p:nvSpPr>
          <p:cNvPr id="61445"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018F9B3-2211-44D6-A0E3-FB39E7F54000}" type="slidenum">
              <a:rPr lang="en-US" altLang="en-US" sz="1200" smtClean="0">
                <a:solidFill>
                  <a:srgbClr val="B5A788"/>
                </a:solidFill>
              </a:rPr>
              <a:pPr>
                <a:spcBef>
                  <a:spcPct val="0"/>
                </a:spcBef>
                <a:buClrTx/>
                <a:buSzTx/>
                <a:buFontTx/>
                <a:buNone/>
              </a:pPr>
              <a:t>36</a:t>
            </a:fld>
            <a:endParaRPr lang="en-US" altLang="en-US" sz="1200" smtClean="0">
              <a:solidFill>
                <a:srgbClr val="B5A788"/>
              </a:solidFill>
            </a:endParaRPr>
          </a:p>
        </p:txBody>
      </p:sp>
    </p:spTree>
    <p:extLst>
      <p:ext uri="{BB962C8B-B14F-4D97-AF65-F5344CB8AC3E}">
        <p14:creationId xmlns:p14="http://schemas.microsoft.com/office/powerpoint/2010/main" val="3955169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549275"/>
            <a:ext cx="8686800" cy="1209675"/>
          </a:xfrm>
        </p:spPr>
        <p:txBody>
          <a:bodyPr>
            <a:noAutofit/>
          </a:bodyPr>
          <a:lstStyle/>
          <a:p>
            <a:pPr algn="ctr">
              <a:defRPr/>
            </a:pPr>
            <a:r>
              <a:rPr lang="el-GR" sz="4400" i="1" dirty="0"/>
              <a:t>Κλίμακα Αξιολόγησης </a:t>
            </a:r>
            <a:r>
              <a:rPr lang="el-GR" sz="4400" i="1" dirty="0" smtClean="0"/>
              <a:t>των </a:t>
            </a:r>
            <a:r>
              <a:rPr lang="el-GR" sz="4400" i="1" dirty="0" err="1"/>
              <a:t>Haughand</a:t>
            </a:r>
            <a:r>
              <a:rPr lang="el-GR" sz="4400" i="1" dirty="0"/>
              <a:t> &amp; </a:t>
            </a:r>
            <a:r>
              <a:rPr lang="el-GR" sz="4400" i="1" dirty="0" err="1"/>
              <a:t>Shade</a:t>
            </a:r>
            <a:r>
              <a:rPr lang="el-GR" sz="4400" i="1" dirty="0"/>
              <a:t> </a:t>
            </a:r>
            <a:br>
              <a:rPr lang="el-GR" sz="4400" i="1" dirty="0"/>
            </a:br>
            <a:endParaRPr lang="el-GR" sz="4400" dirty="0"/>
          </a:p>
        </p:txBody>
      </p:sp>
      <p:sp>
        <p:nvSpPr>
          <p:cNvPr id="62467" name="2 - Θέση περιεχομένου"/>
          <p:cNvSpPr>
            <a:spLocks noGrp="1"/>
          </p:cNvSpPr>
          <p:nvPr>
            <p:ph idx="1"/>
          </p:nvPr>
        </p:nvSpPr>
        <p:spPr>
          <a:xfrm>
            <a:off x="1011238" y="1758950"/>
            <a:ext cx="7602537" cy="4537075"/>
          </a:xfrm>
        </p:spPr>
        <p:txBody>
          <a:bodyPr/>
          <a:lstStyle/>
          <a:p>
            <a:r>
              <a:rPr lang="el-GR" altLang="en-US" dirty="0" smtClean="0"/>
              <a:t>Κλίμακα αξιολόγησης εκπαιδευτικού λογισμικού προσχολικής εκπαίδευσης</a:t>
            </a:r>
          </a:p>
          <a:p>
            <a:r>
              <a:rPr lang="el-GR" altLang="en-US" i="1" dirty="0" err="1" smtClean="0"/>
              <a:t>Haughand</a:t>
            </a:r>
            <a:r>
              <a:rPr lang="el-GR" altLang="en-US" i="1" dirty="0" smtClean="0"/>
              <a:t> &amp; </a:t>
            </a:r>
            <a:r>
              <a:rPr lang="el-GR" altLang="en-US" i="1" dirty="0" err="1" smtClean="0"/>
              <a:t>Shade</a:t>
            </a:r>
            <a:r>
              <a:rPr lang="el-GR" altLang="en-US" i="1" dirty="0" smtClean="0"/>
              <a:t> 1996</a:t>
            </a:r>
            <a:r>
              <a:rPr lang="el-GR" altLang="en-US" b="1" dirty="0" smtClean="0"/>
              <a:t/>
            </a:r>
            <a:br>
              <a:rPr lang="el-GR" altLang="en-US" b="1" dirty="0" smtClean="0"/>
            </a:br>
            <a:endParaRPr lang="el-GR" altLang="en-US" sz="4400" dirty="0" smtClean="0"/>
          </a:p>
        </p:txBody>
      </p:sp>
      <p:sp>
        <p:nvSpPr>
          <p:cNvPr id="62469"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615E08D-5329-4196-902F-C96A955C22A9}" type="slidenum">
              <a:rPr lang="en-US" altLang="en-US" sz="1200" smtClean="0">
                <a:solidFill>
                  <a:srgbClr val="B5A788"/>
                </a:solidFill>
              </a:rPr>
              <a:pPr>
                <a:spcBef>
                  <a:spcPct val="0"/>
                </a:spcBef>
                <a:buClrTx/>
                <a:buSzTx/>
                <a:buFontTx/>
                <a:buNone/>
              </a:pPr>
              <a:t>37</a:t>
            </a:fld>
            <a:endParaRPr lang="en-US" altLang="en-US" sz="1200" smtClean="0">
              <a:solidFill>
                <a:srgbClr val="B5A788"/>
              </a:solidFill>
            </a:endParaRPr>
          </a:p>
        </p:txBody>
      </p:sp>
    </p:spTree>
    <p:extLst>
      <p:ext uri="{BB962C8B-B14F-4D97-AF65-F5344CB8AC3E}">
        <p14:creationId xmlns:p14="http://schemas.microsoft.com/office/powerpoint/2010/main" val="3797095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1" y="274638"/>
            <a:ext cx="8763000" cy="1209675"/>
          </a:xfrm>
        </p:spPr>
        <p:txBody>
          <a:bodyPr>
            <a:noAutofit/>
          </a:bodyPr>
          <a:lstStyle/>
          <a:p>
            <a:pPr>
              <a:defRPr/>
            </a:pPr>
            <a:r>
              <a:rPr lang="el-GR" sz="4000" i="1" dirty="0" smtClean="0"/>
              <a:t>Κλίμακα Αξιολόγησης Λογισμικού - 1-  </a:t>
            </a:r>
            <a:r>
              <a:rPr lang="el-GR" sz="2400" i="1" dirty="0" smtClean="0"/>
              <a:t>(</a:t>
            </a:r>
            <a:r>
              <a:rPr lang="el-GR" sz="2400" i="1" dirty="0" err="1" smtClean="0"/>
              <a:t>Haughand</a:t>
            </a:r>
            <a:r>
              <a:rPr lang="el-GR" sz="2400" i="1" dirty="0" smtClean="0"/>
              <a:t>/</a:t>
            </a:r>
            <a:r>
              <a:rPr lang="el-GR" sz="2400" i="1" dirty="0" err="1" smtClean="0"/>
              <a:t>Shade</a:t>
            </a:r>
            <a:r>
              <a:rPr lang="el-GR" sz="2400" i="1" dirty="0" smtClean="0"/>
              <a:t> 1996)</a:t>
            </a:r>
            <a:r>
              <a:rPr lang="el-GR" sz="2800" b="1" dirty="0" smtClean="0"/>
              <a:t/>
            </a:r>
            <a:br>
              <a:rPr lang="el-GR" sz="2800" b="1" dirty="0" smtClean="0"/>
            </a:br>
            <a:endParaRPr lang="el-GR" sz="2800" dirty="0"/>
          </a:p>
        </p:txBody>
      </p:sp>
      <p:sp>
        <p:nvSpPr>
          <p:cNvPr id="63491" name="2 - Θέση περιεχομένου"/>
          <p:cNvSpPr>
            <a:spLocks noGrp="1"/>
          </p:cNvSpPr>
          <p:nvPr>
            <p:ph idx="1"/>
          </p:nvPr>
        </p:nvSpPr>
        <p:spPr>
          <a:xfrm>
            <a:off x="961232" y="1492274"/>
            <a:ext cx="7602537" cy="4537075"/>
          </a:xfrm>
        </p:spPr>
        <p:txBody>
          <a:bodyPr/>
          <a:lstStyle/>
          <a:p>
            <a:r>
              <a:rPr lang="el-GR" altLang="en-US" b="1" i="1" u="sng" dirty="0" smtClean="0"/>
              <a:t>1</a:t>
            </a:r>
            <a:r>
              <a:rPr lang="el-GR" altLang="en-US" b="1" i="1" u="sng" baseline="30000" dirty="0" smtClean="0"/>
              <a:t>ο</a:t>
            </a:r>
            <a:r>
              <a:rPr lang="el-GR" altLang="en-US" b="1" i="1" u="sng" dirty="0" smtClean="0"/>
              <a:t> Κριτήριο</a:t>
            </a:r>
            <a:r>
              <a:rPr lang="el-GR" altLang="en-US" b="1" i="1" dirty="0" smtClean="0"/>
              <a:t>: Ηλικιακά κατάλληλο</a:t>
            </a:r>
            <a:endParaRPr lang="el-GR" altLang="en-US" dirty="0" smtClean="0"/>
          </a:p>
          <a:p>
            <a:pPr lvl="1"/>
            <a:r>
              <a:rPr lang="el-GR" altLang="en-US" sz="2400" u="sng" dirty="0" smtClean="0"/>
              <a:t>Χαρακτηριστικά</a:t>
            </a:r>
            <a:r>
              <a:rPr lang="el-GR" altLang="en-US" sz="2400" dirty="0" smtClean="0"/>
              <a:t>:</a:t>
            </a:r>
            <a:r>
              <a:rPr lang="en-US" altLang="en-US" sz="2400" dirty="0" smtClean="0"/>
              <a:t> </a:t>
            </a:r>
            <a:r>
              <a:rPr lang="el-GR" altLang="en-US" sz="2400" dirty="0" smtClean="0"/>
              <a:t>Να περιέχει ρεαλιστικές αρχές του πραγματικού κόσμου, Να τις παρουσιάζει με κατάλληλη μέθοδο για παιδιά</a:t>
            </a:r>
          </a:p>
          <a:p>
            <a:r>
              <a:rPr lang="el-GR" altLang="en-US" b="1" i="1" u="sng" dirty="0" smtClean="0"/>
              <a:t>2</a:t>
            </a:r>
            <a:r>
              <a:rPr lang="el-GR" altLang="en-US" b="1" i="1" u="sng" baseline="30000" dirty="0" smtClean="0"/>
              <a:t>ο</a:t>
            </a:r>
            <a:r>
              <a:rPr lang="el-GR" altLang="en-US" b="1" i="1" u="sng" dirty="0" smtClean="0"/>
              <a:t> Κριτήριο</a:t>
            </a:r>
            <a:r>
              <a:rPr lang="el-GR" altLang="en-US" b="1" i="1" dirty="0" smtClean="0"/>
              <a:t>: Έλεγχος από το παιδί</a:t>
            </a:r>
            <a:endParaRPr lang="el-GR" altLang="en-US" dirty="0" smtClean="0"/>
          </a:p>
          <a:p>
            <a:pPr lvl="1"/>
            <a:r>
              <a:rPr lang="el-GR" altLang="en-US" sz="2400" u="sng" dirty="0" smtClean="0"/>
              <a:t>Χαρακτηριστικά</a:t>
            </a:r>
            <a:r>
              <a:rPr lang="el-GR" altLang="en-US" sz="2400" dirty="0" smtClean="0"/>
              <a:t>:</a:t>
            </a:r>
            <a:r>
              <a:rPr lang="en-US" altLang="en-US" sz="2400" dirty="0" smtClean="0"/>
              <a:t> </a:t>
            </a:r>
            <a:r>
              <a:rPr lang="el-GR" altLang="en-US" sz="2400" dirty="0" smtClean="0"/>
              <a:t>Οι χρήστες να είναι </a:t>
            </a:r>
            <a:r>
              <a:rPr lang="el-GR" altLang="en-US" sz="2400" i="1" dirty="0" smtClean="0"/>
              <a:t>Δρώντες</a:t>
            </a:r>
            <a:r>
              <a:rPr lang="el-GR" altLang="en-US" sz="2400" dirty="0" smtClean="0"/>
              <a:t> και όχι </a:t>
            </a:r>
            <a:r>
              <a:rPr lang="el-GR" altLang="en-US" sz="2400" i="1" dirty="0" smtClean="0"/>
              <a:t>Αντιδρώντες</a:t>
            </a:r>
            <a:r>
              <a:rPr lang="el-GR" altLang="en-US" sz="2400" dirty="0" smtClean="0"/>
              <a:t>, Το παιδί – χρήστης είναι αυτό που θέτει τα βήματα, Ο χρήστης να μπορεί να φύγει εύκολα σε κάθε στάδιο</a:t>
            </a:r>
          </a:p>
          <a:p>
            <a:endParaRPr lang="el-GR" altLang="en-US" dirty="0" smtClean="0"/>
          </a:p>
        </p:txBody>
      </p:sp>
      <p:sp>
        <p:nvSpPr>
          <p:cNvPr id="63493"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401D608-64C5-4339-80CE-C0C2CAE259D3}" type="slidenum">
              <a:rPr lang="en-US" altLang="en-US" sz="1200" smtClean="0">
                <a:solidFill>
                  <a:srgbClr val="B5A788"/>
                </a:solidFill>
              </a:rPr>
              <a:pPr>
                <a:spcBef>
                  <a:spcPct val="0"/>
                </a:spcBef>
                <a:buClrTx/>
                <a:buSzTx/>
                <a:buFontTx/>
                <a:buNone/>
              </a:pPr>
              <a:t>38</a:t>
            </a:fld>
            <a:endParaRPr lang="en-US" altLang="en-US" sz="1200" smtClean="0">
              <a:solidFill>
                <a:srgbClr val="B5A788"/>
              </a:solidFill>
            </a:endParaRPr>
          </a:p>
        </p:txBody>
      </p:sp>
    </p:spTree>
    <p:extLst>
      <p:ext uri="{BB962C8B-B14F-4D97-AF65-F5344CB8AC3E}">
        <p14:creationId xmlns:p14="http://schemas.microsoft.com/office/powerpoint/2010/main" val="611391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4638"/>
            <a:ext cx="8477250" cy="1143000"/>
          </a:xfrm>
        </p:spPr>
        <p:txBody>
          <a:bodyPr>
            <a:normAutofit fontScale="90000"/>
          </a:bodyPr>
          <a:lstStyle/>
          <a:p>
            <a:pPr>
              <a:defRPr/>
            </a:pPr>
            <a:r>
              <a:rPr lang="el-GR" sz="4400" i="1" dirty="0" smtClean="0"/>
              <a:t>Κλίμακα Αξιολόγησης Λογισμικού - 2-  </a:t>
            </a:r>
            <a:r>
              <a:rPr lang="el-GR" sz="2800" i="1" dirty="0" smtClean="0"/>
              <a:t>(</a:t>
            </a:r>
            <a:r>
              <a:rPr lang="el-GR" sz="2800" i="1" dirty="0" err="1" smtClean="0"/>
              <a:t>Haughand</a:t>
            </a:r>
            <a:r>
              <a:rPr lang="el-GR" sz="2800" i="1" dirty="0" smtClean="0"/>
              <a:t>/</a:t>
            </a:r>
            <a:r>
              <a:rPr lang="el-GR" sz="2800" i="1" dirty="0" err="1" smtClean="0"/>
              <a:t>Shade</a:t>
            </a:r>
            <a:r>
              <a:rPr lang="el-GR" sz="2800" i="1" dirty="0" smtClean="0"/>
              <a:t> 1996)</a:t>
            </a:r>
            <a:endParaRPr lang="el-GR" dirty="0"/>
          </a:p>
        </p:txBody>
      </p:sp>
      <p:sp>
        <p:nvSpPr>
          <p:cNvPr id="64515" name="2 - Θέση περιεχομένου"/>
          <p:cNvSpPr>
            <a:spLocks noGrp="1"/>
          </p:cNvSpPr>
          <p:nvPr>
            <p:ph idx="1"/>
          </p:nvPr>
        </p:nvSpPr>
        <p:spPr>
          <a:xfrm>
            <a:off x="808038" y="1625600"/>
            <a:ext cx="8034337" cy="4679950"/>
          </a:xfrm>
        </p:spPr>
        <p:txBody>
          <a:bodyPr/>
          <a:lstStyle/>
          <a:p>
            <a:r>
              <a:rPr lang="el-GR" altLang="en-US" b="1" i="1" u="sng" dirty="0" smtClean="0"/>
              <a:t>3</a:t>
            </a:r>
            <a:r>
              <a:rPr lang="el-GR" altLang="en-US" b="1" i="1" u="sng" baseline="30000" dirty="0" smtClean="0"/>
              <a:t>ο</a:t>
            </a:r>
            <a:r>
              <a:rPr lang="el-GR" altLang="en-US" b="1" i="1" u="sng" dirty="0" smtClean="0"/>
              <a:t> Κριτήριο</a:t>
            </a:r>
            <a:r>
              <a:rPr lang="el-GR" altLang="en-US" b="1" i="1" dirty="0" smtClean="0"/>
              <a:t>: Σαφείς οδηγίες</a:t>
            </a:r>
            <a:endParaRPr lang="el-GR" altLang="en-US" dirty="0" smtClean="0"/>
          </a:p>
          <a:p>
            <a:pPr lvl="1"/>
            <a:r>
              <a:rPr lang="el-GR" altLang="en-US" sz="2400" u="sng" dirty="0" err="1" smtClean="0"/>
              <a:t>Χαρακτηριστικά</a:t>
            </a:r>
            <a:r>
              <a:rPr lang="el-GR" altLang="en-US" sz="2400" dirty="0" err="1" smtClean="0"/>
              <a:t>:Κατάλληλες</a:t>
            </a:r>
            <a:r>
              <a:rPr lang="el-GR" altLang="en-US" sz="2400" dirty="0" smtClean="0"/>
              <a:t> επιλογές εικόνων και κατάλληλες αλληγορίες, Απλές και ακριβείς οδηγίες, Απαραίτητες οι προφορικές οδηγίες</a:t>
            </a:r>
          </a:p>
          <a:p>
            <a:r>
              <a:rPr lang="el-GR" altLang="en-US" b="1" i="1" u="sng" dirty="0" smtClean="0"/>
              <a:t>4</a:t>
            </a:r>
            <a:r>
              <a:rPr lang="el-GR" altLang="en-US" b="1" i="1" u="sng" baseline="30000" dirty="0" smtClean="0"/>
              <a:t>ο</a:t>
            </a:r>
            <a:r>
              <a:rPr lang="el-GR" altLang="en-US" b="1" i="1" u="sng" dirty="0" smtClean="0"/>
              <a:t> Κριτήριο</a:t>
            </a:r>
            <a:r>
              <a:rPr lang="el-GR" altLang="en-US" b="1" i="1" dirty="0" smtClean="0"/>
              <a:t>: Επέκταση της πολυπλοκότητας</a:t>
            </a:r>
            <a:endParaRPr lang="el-GR" altLang="en-US" dirty="0" smtClean="0"/>
          </a:p>
          <a:p>
            <a:pPr lvl="1"/>
            <a:r>
              <a:rPr lang="el-GR" altLang="en-US" sz="2400" u="sng" dirty="0" err="1" smtClean="0"/>
              <a:t>Χαρακτηριστικά</a:t>
            </a:r>
            <a:r>
              <a:rPr lang="el-GR" altLang="en-US" sz="2400" dirty="0" err="1" smtClean="0"/>
              <a:t>:Χαμηλός</a:t>
            </a:r>
            <a:r>
              <a:rPr lang="el-GR" altLang="en-US" sz="2400" dirty="0" smtClean="0"/>
              <a:t> βαθμός δυσκολίας εισόδου στο λογισμικό, και παράλληλα υψηλά όρια εξόδου από το λογισμικό μετά από τη χρήση του, Ξεκάθαρη συχνότητα μάθησης, Να διδάσκει ισχυρές ιδέες</a:t>
            </a:r>
          </a:p>
          <a:p>
            <a:endParaRPr lang="el-GR" altLang="en-US" dirty="0" smtClean="0"/>
          </a:p>
        </p:txBody>
      </p:sp>
      <p:sp>
        <p:nvSpPr>
          <p:cNvPr id="64517"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0E10A4BF-CEA0-479C-A85E-4249834031FF}" type="slidenum">
              <a:rPr lang="en-US" altLang="en-US" sz="1200" smtClean="0">
                <a:solidFill>
                  <a:srgbClr val="B5A788"/>
                </a:solidFill>
              </a:rPr>
              <a:pPr>
                <a:spcBef>
                  <a:spcPct val="0"/>
                </a:spcBef>
                <a:buClrTx/>
                <a:buSzTx/>
                <a:buFontTx/>
                <a:buNone/>
              </a:pPr>
              <a:t>39</a:t>
            </a:fld>
            <a:endParaRPr lang="en-US" altLang="en-US" sz="1200" smtClean="0">
              <a:solidFill>
                <a:srgbClr val="B5A788"/>
              </a:solidFill>
            </a:endParaRPr>
          </a:p>
        </p:txBody>
      </p:sp>
    </p:spTree>
    <p:extLst>
      <p:ext uri="{BB962C8B-B14F-4D97-AF65-F5344CB8AC3E}">
        <p14:creationId xmlns:p14="http://schemas.microsoft.com/office/powerpoint/2010/main" val="142416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t>Σκοπός</a:t>
            </a:r>
            <a:r>
              <a:rPr lang="en-GB" b="1" dirty="0" smtClean="0">
                <a:solidFill>
                  <a:schemeClr val="tx2">
                    <a:satMod val="130000"/>
                  </a:schemeClr>
                </a:solidFill>
              </a:rPr>
              <a:t/>
            </a:r>
            <a:br>
              <a:rPr lang="en-GB" b="1" dirty="0" smtClean="0">
                <a:solidFill>
                  <a:schemeClr val="tx2">
                    <a:satMod val="130000"/>
                  </a:schemeClr>
                </a:solidFill>
              </a:rPr>
            </a:br>
            <a:endParaRPr lang="en-GB" dirty="0">
              <a:solidFill>
                <a:schemeClr val="tx2">
                  <a:satMod val="130000"/>
                </a:schemeClr>
              </a:solidFill>
            </a:endParaRPr>
          </a:p>
        </p:txBody>
      </p:sp>
      <p:sp>
        <p:nvSpPr>
          <p:cNvPr id="3" name="Content Placeholder 2"/>
          <p:cNvSpPr>
            <a:spLocks noGrp="1"/>
          </p:cNvSpPr>
          <p:nvPr>
            <p:ph idx="1"/>
          </p:nvPr>
        </p:nvSpPr>
        <p:spPr>
          <a:xfrm>
            <a:off x="1071563" y="1214438"/>
            <a:ext cx="7862887" cy="4800600"/>
          </a:xfrm>
        </p:spPr>
        <p:txBody>
          <a:bodyPr/>
          <a:lstStyle/>
          <a:p>
            <a:pPr eaLnBrk="1" hangingPunct="1">
              <a:buFont typeface="Wingdings 2" panose="05020102010507070707" pitchFamily="18" charset="2"/>
              <a:buNone/>
            </a:pPr>
            <a:r>
              <a:rPr lang="el-GR" altLang="en-US" sz="2800" dirty="0" smtClean="0"/>
              <a:t>Συνοπτική παρουσίαση </a:t>
            </a:r>
          </a:p>
          <a:p>
            <a:pPr eaLnBrk="1" hangingPunct="1"/>
            <a:r>
              <a:rPr lang="el-GR" altLang="en-US" sz="2800" dirty="0" smtClean="0"/>
              <a:t>της έννοιας «αξιολόγηση εκπαιδευτικού λογισμικού»</a:t>
            </a:r>
          </a:p>
          <a:p>
            <a:pPr eaLnBrk="1" hangingPunct="1"/>
            <a:r>
              <a:rPr lang="el-GR" altLang="en-US" sz="2800" dirty="0" smtClean="0"/>
              <a:t>των βασικών αρχών και μεθόδων αξιολόγησης</a:t>
            </a:r>
          </a:p>
          <a:p>
            <a:pPr eaLnBrk="1" hangingPunct="1"/>
            <a:r>
              <a:rPr lang="el-GR" altLang="en-US" sz="2800" dirty="0" smtClean="0"/>
              <a:t>των τεχνικών και των εργαλείων αξιολόγησης</a:t>
            </a:r>
          </a:p>
          <a:p>
            <a:pPr eaLnBrk="1" hangingPunct="1"/>
            <a:r>
              <a:rPr lang="el-GR" altLang="en-US" sz="2800" dirty="0" smtClean="0"/>
              <a:t> ενός παραδείγματος κλίμακας αξιολόγησης εκπαιδευτικού λογισμικού ως προς το παιδαγωγικό περιεχόμενο και την τεχνική αρτιότητα </a:t>
            </a:r>
            <a:endParaRPr lang="en-GB" altLang="en-US" sz="2800" dirty="0" smtClean="0"/>
          </a:p>
        </p:txBody>
      </p:sp>
      <p:sp>
        <p:nvSpPr>
          <p:cNvPr id="1638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A72642E-3A57-4394-A72F-D19A71EA0792}" type="slidenum">
              <a:rPr lang="en-US" altLang="en-US" sz="1200" smtClean="0">
                <a:solidFill>
                  <a:srgbClr val="B5A788"/>
                </a:solidFill>
              </a:rPr>
              <a:pPr>
                <a:spcBef>
                  <a:spcPct val="0"/>
                </a:spcBef>
                <a:buClrTx/>
                <a:buSzTx/>
                <a:buFontTx/>
                <a:buNone/>
              </a:pPr>
              <a:t>4</a:t>
            </a:fld>
            <a:endParaRPr lang="en-US" altLang="en-US" sz="1200" smtClean="0">
              <a:solidFill>
                <a:srgbClr val="B5A788"/>
              </a:solidFill>
            </a:endParaRPr>
          </a:p>
        </p:txBody>
      </p:sp>
    </p:spTree>
    <p:extLst>
      <p:ext uri="{BB962C8B-B14F-4D97-AF65-F5344CB8AC3E}">
        <p14:creationId xmlns:p14="http://schemas.microsoft.com/office/powerpoint/2010/main" val="131989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4638"/>
            <a:ext cx="8477250" cy="1143000"/>
          </a:xfrm>
        </p:spPr>
        <p:txBody>
          <a:bodyPr>
            <a:normAutofit fontScale="90000"/>
          </a:bodyPr>
          <a:lstStyle/>
          <a:p>
            <a:pPr>
              <a:defRPr/>
            </a:pPr>
            <a:r>
              <a:rPr lang="el-GR" sz="4400" i="1" dirty="0" smtClean="0"/>
              <a:t>Κλίμακα Αξιολόγησης Λογισμικού - 3-  </a:t>
            </a:r>
            <a:r>
              <a:rPr lang="el-GR" sz="2800" i="1" dirty="0" smtClean="0"/>
              <a:t>(</a:t>
            </a:r>
            <a:r>
              <a:rPr lang="el-GR" sz="2800" i="1" dirty="0" err="1" smtClean="0"/>
              <a:t>Haughand</a:t>
            </a:r>
            <a:r>
              <a:rPr lang="el-GR" sz="2800" i="1" dirty="0" smtClean="0"/>
              <a:t>/</a:t>
            </a:r>
            <a:r>
              <a:rPr lang="el-GR" sz="2800" i="1" dirty="0" err="1" smtClean="0"/>
              <a:t>Shade</a:t>
            </a:r>
            <a:r>
              <a:rPr lang="el-GR" sz="2800" i="1" dirty="0" smtClean="0"/>
              <a:t> 1996)</a:t>
            </a:r>
            <a:endParaRPr lang="el-GR" dirty="0"/>
          </a:p>
        </p:txBody>
      </p:sp>
      <p:sp>
        <p:nvSpPr>
          <p:cNvPr id="65539" name="2 - Θέση περιεχομένου"/>
          <p:cNvSpPr>
            <a:spLocks noGrp="1"/>
          </p:cNvSpPr>
          <p:nvPr>
            <p:ph idx="1"/>
          </p:nvPr>
        </p:nvSpPr>
        <p:spPr>
          <a:xfrm>
            <a:off x="946151" y="1651711"/>
            <a:ext cx="7499350" cy="4440238"/>
          </a:xfrm>
        </p:spPr>
        <p:txBody>
          <a:bodyPr/>
          <a:lstStyle/>
          <a:p>
            <a:r>
              <a:rPr lang="el-GR" altLang="en-US" b="1" i="1" u="sng" smtClean="0"/>
              <a:t>5ο Κριτήριο</a:t>
            </a:r>
            <a:r>
              <a:rPr lang="el-GR" altLang="en-US" b="1" i="1" smtClean="0"/>
              <a:t>: Ανεξαρτησία</a:t>
            </a:r>
            <a:endParaRPr lang="el-GR" altLang="en-US" smtClean="0"/>
          </a:p>
          <a:p>
            <a:pPr lvl="1"/>
            <a:r>
              <a:rPr lang="el-GR" altLang="en-US" sz="2400" u="sng" smtClean="0"/>
              <a:t>Χαρακτηριστικά</a:t>
            </a:r>
            <a:r>
              <a:rPr lang="el-GR" altLang="en-US" sz="2400" smtClean="0"/>
              <a:t>:Να μη χρειάζεται επίβλεψη από τους ενηλίκους μετά την αρχική παρουσίαση.</a:t>
            </a:r>
          </a:p>
          <a:p>
            <a:r>
              <a:rPr lang="el-GR" altLang="en-US" b="1" i="1" u="sng" smtClean="0"/>
              <a:t>6ο Κριτήριο</a:t>
            </a:r>
            <a:r>
              <a:rPr lang="el-GR" altLang="en-US" b="1" i="1" smtClean="0"/>
              <a:t>: Όχι βία</a:t>
            </a:r>
            <a:endParaRPr lang="el-GR" altLang="en-US" smtClean="0"/>
          </a:p>
          <a:p>
            <a:pPr lvl="1"/>
            <a:r>
              <a:rPr lang="el-GR" altLang="en-US" sz="2400" u="sng" smtClean="0"/>
              <a:t>Χαρακτηριστικά</a:t>
            </a:r>
            <a:r>
              <a:rPr lang="el-GR" altLang="en-US" sz="2400" smtClean="0"/>
              <a:t>:Το λογισμικό θα πρέπει να είναι απαλλαγμένο από βίαιους χαρακτήρες και πράξεις.</a:t>
            </a:r>
          </a:p>
          <a:p>
            <a:endParaRPr lang="el-GR" altLang="en-US" smtClean="0"/>
          </a:p>
        </p:txBody>
      </p:sp>
      <p:sp>
        <p:nvSpPr>
          <p:cNvPr id="65541"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3A93196-D25D-420C-A0E6-21BEF9E59250}" type="slidenum">
              <a:rPr lang="en-US" altLang="en-US" sz="1200" smtClean="0">
                <a:solidFill>
                  <a:srgbClr val="B5A788"/>
                </a:solidFill>
              </a:rPr>
              <a:pPr>
                <a:spcBef>
                  <a:spcPct val="0"/>
                </a:spcBef>
                <a:buClrTx/>
                <a:buSzTx/>
                <a:buFontTx/>
                <a:buNone/>
              </a:pPr>
              <a:t>40</a:t>
            </a:fld>
            <a:endParaRPr lang="en-US" altLang="en-US" sz="1200" smtClean="0">
              <a:solidFill>
                <a:srgbClr val="B5A788"/>
              </a:solidFill>
            </a:endParaRPr>
          </a:p>
        </p:txBody>
      </p:sp>
    </p:spTree>
    <p:extLst>
      <p:ext uri="{BB962C8B-B14F-4D97-AF65-F5344CB8AC3E}">
        <p14:creationId xmlns:p14="http://schemas.microsoft.com/office/powerpoint/2010/main" val="3903069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4638"/>
            <a:ext cx="8477250" cy="1143000"/>
          </a:xfrm>
        </p:spPr>
        <p:txBody>
          <a:bodyPr>
            <a:normAutofit fontScale="90000"/>
          </a:bodyPr>
          <a:lstStyle/>
          <a:p>
            <a:pPr>
              <a:defRPr/>
            </a:pPr>
            <a:r>
              <a:rPr lang="el-GR" sz="4400" i="1" dirty="0" smtClean="0"/>
              <a:t>Κλίμακα Αξιολόγησης Λογισμικού - 4-  </a:t>
            </a:r>
            <a:r>
              <a:rPr lang="el-GR" sz="2800" i="1" dirty="0" smtClean="0"/>
              <a:t>(</a:t>
            </a:r>
            <a:r>
              <a:rPr lang="el-GR" sz="2800" i="1" dirty="0" err="1" smtClean="0"/>
              <a:t>Haughand</a:t>
            </a:r>
            <a:r>
              <a:rPr lang="el-GR" sz="2800" i="1" dirty="0" smtClean="0"/>
              <a:t>/</a:t>
            </a:r>
            <a:r>
              <a:rPr lang="el-GR" sz="2800" i="1" dirty="0" err="1" smtClean="0"/>
              <a:t>Shade</a:t>
            </a:r>
            <a:r>
              <a:rPr lang="el-GR" sz="2800" i="1" dirty="0" smtClean="0"/>
              <a:t> 1996)</a:t>
            </a:r>
            <a:endParaRPr lang="el-GR" dirty="0"/>
          </a:p>
        </p:txBody>
      </p:sp>
      <p:sp>
        <p:nvSpPr>
          <p:cNvPr id="66563" name="2 - Θέση περιεχομένου"/>
          <p:cNvSpPr>
            <a:spLocks noGrp="1"/>
          </p:cNvSpPr>
          <p:nvPr>
            <p:ph idx="1"/>
          </p:nvPr>
        </p:nvSpPr>
        <p:spPr>
          <a:xfrm>
            <a:off x="685801" y="1673379"/>
            <a:ext cx="8248650" cy="4403725"/>
          </a:xfrm>
        </p:spPr>
        <p:txBody>
          <a:bodyPr>
            <a:normAutofit/>
          </a:bodyPr>
          <a:lstStyle/>
          <a:p>
            <a:r>
              <a:rPr lang="el-GR" altLang="en-US" b="1" i="1" u="sng" dirty="0" smtClean="0"/>
              <a:t>7ο Κριτήριο</a:t>
            </a:r>
            <a:r>
              <a:rPr lang="el-GR" altLang="en-US" b="1" i="1" dirty="0" smtClean="0"/>
              <a:t>: Προσανατολισμός διαδικασίας</a:t>
            </a:r>
            <a:endParaRPr lang="el-GR" altLang="en-US" dirty="0" smtClean="0"/>
          </a:p>
          <a:p>
            <a:pPr lvl="1"/>
            <a:r>
              <a:rPr lang="el-GR" altLang="en-US" sz="2400" u="sng" dirty="0" err="1" smtClean="0"/>
              <a:t>Χαρακτηριστικά</a:t>
            </a:r>
            <a:r>
              <a:rPr lang="el-GR" altLang="en-US" sz="2400" dirty="0" err="1" smtClean="0"/>
              <a:t>:Να</a:t>
            </a:r>
            <a:r>
              <a:rPr lang="el-GR" altLang="en-US" sz="2400" dirty="0" smtClean="0"/>
              <a:t> ανακαλύπτεται η μάθηση, και όχι να δίνεται έμφαση στη διατήρηση δεξιοτήτων, Ουσιαστική παρώθηση, Ενασχόληση με τη διαδικασία και όχι τόσο με το αποτέλεσμα</a:t>
            </a:r>
          </a:p>
          <a:p>
            <a:r>
              <a:rPr lang="el-GR" altLang="en-US" b="1" i="1" u="sng" dirty="0" smtClean="0"/>
              <a:t>8ο Κριτήριο</a:t>
            </a:r>
            <a:r>
              <a:rPr lang="el-GR" altLang="en-US" b="1" i="1" dirty="0" smtClean="0"/>
              <a:t>: Μοντέλα από τον πραγματικό κόσμο</a:t>
            </a:r>
            <a:endParaRPr lang="el-GR" altLang="en-US" dirty="0" smtClean="0"/>
          </a:p>
          <a:p>
            <a:pPr lvl="1"/>
            <a:r>
              <a:rPr lang="el-GR" altLang="en-US" sz="2400" u="sng" dirty="0" err="1" smtClean="0"/>
              <a:t>Χαρακτηριστικά</a:t>
            </a:r>
            <a:r>
              <a:rPr lang="el-GR" altLang="en-US" sz="2400" dirty="0" err="1" smtClean="0"/>
              <a:t>:Υπαρκτές</a:t>
            </a:r>
            <a:r>
              <a:rPr lang="el-GR" altLang="en-US" sz="2400" dirty="0" smtClean="0"/>
              <a:t> αναπαραστάσεις, Λειτουργία αντικειμένων, Απλά, αξιόπιστα μοντέλα</a:t>
            </a:r>
          </a:p>
          <a:p>
            <a:endParaRPr lang="el-GR" altLang="en-US" dirty="0" smtClean="0"/>
          </a:p>
          <a:p>
            <a:endParaRPr lang="el-GR" altLang="en-US" dirty="0" smtClean="0"/>
          </a:p>
        </p:txBody>
      </p:sp>
      <p:sp>
        <p:nvSpPr>
          <p:cNvPr id="66565"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C633BC1-9398-4457-9B7B-5588E5BE7F8E}" type="slidenum">
              <a:rPr lang="en-US" altLang="en-US" sz="1200" smtClean="0">
                <a:solidFill>
                  <a:srgbClr val="B5A788"/>
                </a:solidFill>
              </a:rPr>
              <a:pPr>
                <a:spcBef>
                  <a:spcPct val="0"/>
                </a:spcBef>
                <a:buClrTx/>
                <a:buSzTx/>
                <a:buFontTx/>
                <a:buNone/>
              </a:pPr>
              <a:t>41</a:t>
            </a:fld>
            <a:endParaRPr lang="en-US" altLang="en-US" sz="1200" smtClean="0">
              <a:solidFill>
                <a:srgbClr val="B5A788"/>
              </a:solidFill>
            </a:endParaRPr>
          </a:p>
        </p:txBody>
      </p:sp>
    </p:spTree>
    <p:extLst>
      <p:ext uri="{BB962C8B-B14F-4D97-AF65-F5344CB8AC3E}">
        <p14:creationId xmlns:p14="http://schemas.microsoft.com/office/powerpoint/2010/main" val="2103023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74638"/>
            <a:ext cx="8629650" cy="1143000"/>
          </a:xfrm>
        </p:spPr>
        <p:txBody>
          <a:bodyPr>
            <a:normAutofit fontScale="90000"/>
          </a:bodyPr>
          <a:lstStyle/>
          <a:p>
            <a:pPr>
              <a:defRPr/>
            </a:pPr>
            <a:r>
              <a:rPr lang="el-GR" sz="4400" i="1" dirty="0" smtClean="0"/>
              <a:t>Κλίμακα Αξιολόγησης Λογισμικού - 5-  </a:t>
            </a:r>
            <a:r>
              <a:rPr lang="el-GR" sz="2800" i="1" dirty="0" smtClean="0"/>
              <a:t>(</a:t>
            </a:r>
            <a:r>
              <a:rPr lang="el-GR" sz="2800" i="1" dirty="0" err="1" smtClean="0"/>
              <a:t>Haughand</a:t>
            </a:r>
            <a:r>
              <a:rPr lang="el-GR" sz="2800" i="1" dirty="0" smtClean="0"/>
              <a:t>/</a:t>
            </a:r>
            <a:r>
              <a:rPr lang="el-GR" sz="2800" i="1" dirty="0" err="1" smtClean="0"/>
              <a:t>Shade</a:t>
            </a:r>
            <a:r>
              <a:rPr lang="el-GR" sz="2800" i="1" dirty="0" smtClean="0"/>
              <a:t> 1996)</a:t>
            </a:r>
            <a:endParaRPr lang="el-GR" dirty="0"/>
          </a:p>
        </p:txBody>
      </p:sp>
      <p:sp>
        <p:nvSpPr>
          <p:cNvPr id="67587" name="2 - Θέση περιεχομένου"/>
          <p:cNvSpPr>
            <a:spLocks noGrp="1"/>
          </p:cNvSpPr>
          <p:nvPr>
            <p:ph idx="1"/>
          </p:nvPr>
        </p:nvSpPr>
        <p:spPr>
          <a:xfrm>
            <a:off x="710868" y="1737519"/>
            <a:ext cx="8324850" cy="4248150"/>
          </a:xfrm>
        </p:spPr>
        <p:txBody>
          <a:bodyPr/>
          <a:lstStyle/>
          <a:p>
            <a:r>
              <a:rPr lang="el-GR" altLang="en-US" b="1" i="1" u="sng" dirty="0" smtClean="0"/>
              <a:t>9</a:t>
            </a:r>
            <a:r>
              <a:rPr lang="el-GR" altLang="en-US" b="1" i="1" u="sng" baseline="30000" dirty="0" smtClean="0"/>
              <a:t>ο</a:t>
            </a:r>
            <a:r>
              <a:rPr lang="el-GR" altLang="en-US" b="1" i="1" u="sng" dirty="0" smtClean="0"/>
              <a:t> Κριτήριο</a:t>
            </a:r>
            <a:r>
              <a:rPr lang="el-GR" altLang="en-US" b="1" i="1" dirty="0" smtClean="0"/>
              <a:t>: Τεχνικά Χαρακτηριστικά</a:t>
            </a:r>
            <a:endParaRPr lang="el-GR" altLang="en-US" dirty="0" smtClean="0"/>
          </a:p>
          <a:p>
            <a:pPr lvl="1"/>
            <a:r>
              <a:rPr lang="el-GR" altLang="en-US" sz="2400" u="sng" dirty="0" smtClean="0"/>
              <a:t>Χαρακτηριστικά</a:t>
            </a:r>
            <a:r>
              <a:rPr lang="el-GR" altLang="en-US" sz="2400" dirty="0" smtClean="0"/>
              <a:t>: Με Κινούμενη εικόνα, Με χρώματα, Εύκολο στην εγκατάσταση,  Συνέπεια στη λειτουργία του, Με δυνατότητα εκτύπωσης , Ρεαλιστικό, με σχετικά εφέ ήχου ή μουσικής, Ρεαλιστικά γραφικά, Να ‘τρέχει’ γρήγορα, Να ‘αποθηκεύει’ τη δουλειά των παιδιών</a:t>
            </a:r>
            <a:endParaRPr lang="el-GR" altLang="en-US" sz="2000" dirty="0" smtClean="0"/>
          </a:p>
          <a:p>
            <a:r>
              <a:rPr lang="el-GR" altLang="en-US" b="1" i="1" u="sng" dirty="0" smtClean="0"/>
              <a:t>10</a:t>
            </a:r>
            <a:r>
              <a:rPr lang="el-GR" altLang="en-US" b="1" i="1" u="sng" baseline="30000" dirty="0" smtClean="0"/>
              <a:t>ο</a:t>
            </a:r>
            <a:r>
              <a:rPr lang="el-GR" altLang="en-US" b="1" i="1" u="sng" dirty="0" smtClean="0"/>
              <a:t> Κριτήριο</a:t>
            </a:r>
            <a:r>
              <a:rPr lang="el-GR" altLang="en-US" b="1" i="1" dirty="0" smtClean="0"/>
              <a:t>: Μετασχηματισμοί</a:t>
            </a:r>
            <a:endParaRPr lang="el-GR" altLang="en-US" dirty="0" smtClean="0"/>
          </a:p>
          <a:p>
            <a:pPr lvl="1"/>
            <a:r>
              <a:rPr lang="el-GR" altLang="en-US" sz="2400" u="sng" dirty="0" err="1" smtClean="0"/>
              <a:t>Χαρακτηριστικά</a:t>
            </a:r>
            <a:r>
              <a:rPr lang="el-GR" altLang="en-US" sz="2400" dirty="0" err="1" smtClean="0"/>
              <a:t>:Αλλαγή</a:t>
            </a:r>
            <a:r>
              <a:rPr lang="el-GR" altLang="en-US" sz="2400" dirty="0" smtClean="0"/>
              <a:t> αντικειμένων και καταστάσεων, Τονισμένη διαδικασία</a:t>
            </a:r>
          </a:p>
          <a:p>
            <a:pPr>
              <a:buFont typeface="Wingdings 2" panose="05020102010507070707" pitchFamily="18" charset="2"/>
              <a:buNone/>
            </a:pPr>
            <a:endParaRPr lang="el-GR" altLang="en-US" dirty="0" smtClean="0"/>
          </a:p>
        </p:txBody>
      </p:sp>
      <p:sp>
        <p:nvSpPr>
          <p:cNvPr id="67589"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046E1D1-F122-418E-8AE3-0CAA7E301DB2}" type="slidenum">
              <a:rPr lang="en-US" altLang="en-US" sz="1200" smtClean="0">
                <a:solidFill>
                  <a:srgbClr val="B5A788"/>
                </a:solidFill>
              </a:rPr>
              <a:pPr>
                <a:spcBef>
                  <a:spcPct val="0"/>
                </a:spcBef>
                <a:buClrTx/>
                <a:buSzTx/>
                <a:buFontTx/>
                <a:buNone/>
              </a:pPr>
              <a:t>42</a:t>
            </a:fld>
            <a:endParaRPr lang="en-US" altLang="en-US" sz="1200" smtClean="0">
              <a:solidFill>
                <a:srgbClr val="B5A788"/>
              </a:solidFill>
            </a:endParaRPr>
          </a:p>
        </p:txBody>
      </p:sp>
    </p:spTree>
    <p:extLst>
      <p:ext uri="{BB962C8B-B14F-4D97-AF65-F5344CB8AC3E}">
        <p14:creationId xmlns:p14="http://schemas.microsoft.com/office/powerpoint/2010/main" val="1838372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defRPr/>
            </a:pPr>
            <a:r>
              <a:rPr lang="el-GR" dirty="0" smtClean="0"/>
              <a:t>Παραδείγματα ερωτηματολογίων </a:t>
            </a:r>
            <a:endParaRPr lang="el-GR" dirty="0"/>
          </a:p>
        </p:txBody>
      </p:sp>
      <p:sp>
        <p:nvSpPr>
          <p:cNvPr id="68611" name="Θέση περιεχομένου 2"/>
          <p:cNvSpPr>
            <a:spLocks noGrp="1"/>
          </p:cNvSpPr>
          <p:nvPr>
            <p:ph idx="1"/>
          </p:nvPr>
        </p:nvSpPr>
        <p:spPr/>
        <p:txBody>
          <a:bodyPr/>
          <a:lstStyle/>
          <a:p>
            <a:r>
              <a:rPr lang="el-GR" altLang="en-US" smtClean="0"/>
              <a:t>Άξονες / ερωτήσεις </a:t>
            </a:r>
          </a:p>
        </p:txBody>
      </p:sp>
      <p:sp>
        <p:nvSpPr>
          <p:cNvPr id="68613" name="Θέση αριθμού διαφάνειας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0417CB-3D8A-4ECD-A247-858534C64ACE}" type="slidenum">
              <a:rPr lang="en-US" altLang="en-US" smtClean="0">
                <a:solidFill>
                  <a:srgbClr val="B5A788"/>
                </a:solidFill>
                <a:latin typeface="Gill Sans MT" panose="020B0502020104020203" pitchFamily="34" charset="0"/>
              </a:rPr>
              <a:pPr/>
              <a:t>43</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332564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defRPr/>
            </a:pPr>
            <a:r>
              <a:rPr lang="el-GR" sz="4000" dirty="0" smtClean="0"/>
              <a:t>Το παιδαγωγικό-διδακτικό πλαίσιο του λογισμικού</a:t>
            </a:r>
          </a:p>
        </p:txBody>
      </p:sp>
      <p:sp>
        <p:nvSpPr>
          <p:cNvPr id="69635" name="Rectangle 3"/>
          <p:cNvSpPr>
            <a:spLocks noGrp="1" noChangeArrowheads="1"/>
          </p:cNvSpPr>
          <p:nvPr>
            <p:ph type="body" idx="1"/>
          </p:nvPr>
        </p:nvSpPr>
        <p:spPr>
          <a:xfrm>
            <a:off x="838200" y="1447800"/>
            <a:ext cx="8096250" cy="4800600"/>
          </a:xfrm>
        </p:spPr>
        <p:txBody>
          <a:bodyPr/>
          <a:lstStyle/>
          <a:p>
            <a:pPr eaLnBrk="1" hangingPunct="1">
              <a:lnSpc>
                <a:spcPct val="90000"/>
              </a:lnSpc>
            </a:pPr>
            <a:r>
              <a:rPr lang="el-GR" altLang="en-US" sz="2800" dirty="0" smtClean="0"/>
              <a:t>Σε ποιους απευθύνεται</a:t>
            </a:r>
          </a:p>
          <a:p>
            <a:pPr eaLnBrk="1" hangingPunct="1">
              <a:lnSpc>
                <a:spcPct val="90000"/>
              </a:lnSpc>
            </a:pPr>
            <a:r>
              <a:rPr lang="el-GR" altLang="en-US" sz="2800" dirty="0" smtClean="0"/>
              <a:t>Οι δραστηριότητες </a:t>
            </a:r>
          </a:p>
          <a:p>
            <a:pPr eaLnBrk="1" hangingPunct="1">
              <a:lnSpc>
                <a:spcPct val="90000"/>
              </a:lnSpc>
            </a:pPr>
            <a:r>
              <a:rPr lang="el-GR" altLang="en-US" sz="2800" dirty="0" smtClean="0"/>
              <a:t>Η γνωστική προσέγγιση στη μάθηση</a:t>
            </a:r>
          </a:p>
          <a:p>
            <a:pPr eaLnBrk="1" hangingPunct="1">
              <a:lnSpc>
                <a:spcPct val="90000"/>
              </a:lnSpc>
            </a:pPr>
            <a:r>
              <a:rPr lang="el-GR" altLang="en-US" sz="2800" dirty="0" smtClean="0"/>
              <a:t>Η κοινωνική προσέγγιση στη μάθηση </a:t>
            </a:r>
          </a:p>
          <a:p>
            <a:pPr eaLnBrk="1" hangingPunct="1">
              <a:lnSpc>
                <a:spcPct val="90000"/>
              </a:lnSpc>
            </a:pPr>
            <a:r>
              <a:rPr lang="el-GR" altLang="en-US" sz="2800" dirty="0" smtClean="0"/>
              <a:t>Η ανατροφοδότηση </a:t>
            </a:r>
          </a:p>
          <a:p>
            <a:pPr eaLnBrk="1" hangingPunct="1">
              <a:lnSpc>
                <a:spcPct val="90000"/>
              </a:lnSpc>
            </a:pPr>
            <a:r>
              <a:rPr lang="el-GR" altLang="en-US" sz="2800" dirty="0" smtClean="0"/>
              <a:t>Το μαθησιακό υλικό</a:t>
            </a:r>
          </a:p>
          <a:p>
            <a:pPr eaLnBrk="1" hangingPunct="1">
              <a:lnSpc>
                <a:spcPct val="90000"/>
              </a:lnSpc>
            </a:pPr>
            <a:r>
              <a:rPr lang="el-GR" altLang="en-US" sz="2800" dirty="0" smtClean="0"/>
              <a:t>Επεκτασιμότητα </a:t>
            </a:r>
          </a:p>
          <a:p>
            <a:pPr eaLnBrk="1" hangingPunct="1">
              <a:lnSpc>
                <a:spcPct val="90000"/>
              </a:lnSpc>
            </a:pPr>
            <a:r>
              <a:rPr lang="el-GR" altLang="en-US" sz="2800" dirty="0" smtClean="0"/>
              <a:t>Η αξιολόγηση του μαθητή</a:t>
            </a:r>
          </a:p>
          <a:p>
            <a:pPr eaLnBrk="1" hangingPunct="1">
              <a:lnSpc>
                <a:spcPct val="90000"/>
              </a:lnSpc>
            </a:pPr>
            <a:r>
              <a:rPr lang="el-GR" altLang="en-US" sz="2800" dirty="0" smtClean="0"/>
              <a:t>Η αξιολόγηση του λογισμικού</a:t>
            </a:r>
          </a:p>
          <a:p>
            <a:pPr eaLnBrk="1" hangingPunct="1">
              <a:lnSpc>
                <a:spcPct val="90000"/>
              </a:lnSpc>
            </a:pPr>
            <a:r>
              <a:rPr lang="el-GR" altLang="en-US" sz="2800" dirty="0" smtClean="0"/>
              <a:t>Τα εργαλεία</a:t>
            </a:r>
          </a:p>
        </p:txBody>
      </p:sp>
      <p:sp>
        <p:nvSpPr>
          <p:cNvPr id="6963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049163D-FE78-47D8-9993-83CE821AF677}" type="slidenum">
              <a:rPr lang="es-ES" altLang="en-US" sz="1200" smtClean="0">
                <a:latin typeface="Verdana" panose="020B0604030504040204" pitchFamily="34" charset="0"/>
              </a:rPr>
              <a:pPr>
                <a:spcBef>
                  <a:spcPct val="0"/>
                </a:spcBef>
                <a:buClrTx/>
                <a:buSzTx/>
                <a:buFontTx/>
                <a:buNone/>
              </a:pPr>
              <a:t>44</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15233325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457200" y="188913"/>
            <a:ext cx="8529638" cy="1152525"/>
          </a:xfrm>
        </p:spPr>
        <p:txBody>
          <a:bodyPr vert="horz" wrap="square" lIns="91440" tIns="45720" rIns="91440" bIns="45720" numCol="1" anchorCtr="0" compatLnSpc="1">
            <a:prstTxWarp prst="textNoShape">
              <a:avLst/>
            </a:prstTxWarp>
          </a:bodyPr>
          <a:lstStyle/>
          <a:p>
            <a:pPr eaLnBrk="1" hangingPunct="1"/>
            <a:r>
              <a:rPr lang="el-GR" altLang="en-US" sz="4400" b="1" dirty="0" smtClean="0">
                <a:effectLst/>
              </a:rPr>
              <a:t>Σε ποιους απευθύνεται </a:t>
            </a:r>
          </a:p>
        </p:txBody>
      </p:sp>
      <p:sp>
        <p:nvSpPr>
          <p:cNvPr id="70659" name="Rectangle 3"/>
          <p:cNvSpPr>
            <a:spLocks noGrp="1" noChangeArrowheads="1"/>
          </p:cNvSpPr>
          <p:nvPr>
            <p:ph type="body" idx="1"/>
          </p:nvPr>
        </p:nvSpPr>
        <p:spPr>
          <a:xfrm>
            <a:off x="685800" y="1423194"/>
            <a:ext cx="7499350" cy="4800600"/>
          </a:xfrm>
        </p:spPr>
        <p:txBody>
          <a:bodyPr/>
          <a:lstStyle/>
          <a:p>
            <a:pPr eaLnBrk="1" hangingPunct="1"/>
            <a:endParaRPr lang="el-GR" altLang="en-US" dirty="0" smtClean="0"/>
          </a:p>
          <a:p>
            <a:pPr eaLnBrk="1" hangingPunct="1"/>
            <a:r>
              <a:rPr lang="el-GR" altLang="en-US" dirty="0" smtClean="0"/>
              <a:t>διαφορετικές ηλικίες μαθητών</a:t>
            </a:r>
          </a:p>
          <a:p>
            <a:pPr eaLnBrk="1" hangingPunct="1"/>
            <a:r>
              <a:rPr lang="el-GR" altLang="en-US" dirty="0" smtClean="0"/>
              <a:t>διαφορετικά μαθήματα </a:t>
            </a:r>
          </a:p>
          <a:p>
            <a:pPr eaLnBrk="1" hangingPunct="1"/>
            <a:r>
              <a:rPr lang="el-GR" altLang="en-US" dirty="0" smtClean="0"/>
              <a:t>διαθεματικό πλαίσιο</a:t>
            </a:r>
          </a:p>
          <a:p>
            <a:pPr eaLnBrk="1" hangingPunct="1"/>
            <a:r>
              <a:rPr lang="el-GR" altLang="en-US" dirty="0" smtClean="0"/>
              <a:t>διαπολιτισμικό πλαίσιο</a:t>
            </a:r>
          </a:p>
          <a:p>
            <a:pPr eaLnBrk="1" hangingPunct="1"/>
            <a:r>
              <a:rPr lang="el-GR" altLang="en-US" dirty="0" smtClean="0"/>
              <a:t>διαφορετικά μαθησιακά στυλ μαθητών</a:t>
            </a:r>
          </a:p>
          <a:p>
            <a:pPr eaLnBrk="1" hangingPunct="1"/>
            <a:r>
              <a:rPr lang="el-GR" altLang="en-US" dirty="0" smtClean="0"/>
              <a:t>διαφορετικό φύλο μαθητών </a:t>
            </a:r>
          </a:p>
          <a:p>
            <a:pPr eaLnBrk="1" hangingPunct="1"/>
            <a:endParaRPr lang="el-GR" altLang="en-US" dirty="0" smtClean="0"/>
          </a:p>
        </p:txBody>
      </p:sp>
      <p:sp>
        <p:nvSpPr>
          <p:cNvPr id="7066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C2551E4-9599-412C-922A-5408A16F08B6}" type="slidenum">
              <a:rPr lang="es-ES" altLang="en-US" sz="1200" smtClean="0">
                <a:latin typeface="Verdana" panose="020B0604030504040204" pitchFamily="34" charset="0"/>
              </a:rPr>
              <a:pPr>
                <a:spcBef>
                  <a:spcPct val="0"/>
                </a:spcBef>
                <a:buClrTx/>
                <a:buSzTx/>
                <a:buFontTx/>
                <a:buNone/>
              </a:pPr>
              <a:t>45</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832755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476250"/>
            <a:ext cx="7897813" cy="952500"/>
          </a:xfrm>
        </p:spPr>
        <p:txBody>
          <a:bodyPr>
            <a:noAutofit/>
          </a:bodyPr>
          <a:lstStyle/>
          <a:p>
            <a:pPr eaLnBrk="1" hangingPunct="1">
              <a:defRPr/>
            </a:pPr>
            <a:r>
              <a:rPr lang="el-GR" sz="4000" b="1" dirty="0" smtClean="0"/>
              <a:t>Οι δραστηριότητες </a:t>
            </a:r>
            <a:r>
              <a:rPr lang="el-GR" sz="3600" b="1" dirty="0" smtClean="0"/>
              <a:t/>
            </a:r>
            <a:br>
              <a:rPr lang="el-GR" sz="3600" b="1" dirty="0" smtClean="0"/>
            </a:br>
            <a:endParaRPr lang="el-GR" sz="3600" b="1" dirty="0" smtClean="0"/>
          </a:p>
        </p:txBody>
      </p:sp>
      <p:sp>
        <p:nvSpPr>
          <p:cNvPr id="71683" name="Rectangle 3"/>
          <p:cNvSpPr>
            <a:spLocks noGrp="1" noChangeArrowheads="1"/>
          </p:cNvSpPr>
          <p:nvPr>
            <p:ph type="body" idx="1"/>
          </p:nvPr>
        </p:nvSpPr>
        <p:spPr>
          <a:xfrm>
            <a:off x="810668" y="1143000"/>
            <a:ext cx="8001000" cy="3962400"/>
          </a:xfrm>
        </p:spPr>
        <p:txBody>
          <a:bodyPr>
            <a:noAutofit/>
          </a:bodyPr>
          <a:lstStyle/>
          <a:p>
            <a:pPr eaLnBrk="1" hangingPunct="1">
              <a:lnSpc>
                <a:spcPct val="80000"/>
              </a:lnSpc>
            </a:pPr>
            <a:r>
              <a:rPr lang="el-GR" altLang="en-US" dirty="0" smtClean="0"/>
              <a:t>δημιουργούν </a:t>
            </a:r>
            <a:r>
              <a:rPr lang="el-GR" altLang="en-US" dirty="0" smtClean="0"/>
              <a:t>κίνητρο από τον κόσμο του μαθητή </a:t>
            </a:r>
          </a:p>
          <a:p>
            <a:pPr eaLnBrk="1" hangingPunct="1">
              <a:lnSpc>
                <a:spcPct val="80000"/>
              </a:lnSpc>
            </a:pPr>
            <a:r>
              <a:rPr lang="el-GR" altLang="en-US" dirty="0" smtClean="0"/>
              <a:t>ολιστικού τύπου  </a:t>
            </a:r>
          </a:p>
          <a:p>
            <a:pPr eaLnBrk="1" hangingPunct="1">
              <a:lnSpc>
                <a:spcPct val="80000"/>
              </a:lnSpc>
            </a:pPr>
            <a:r>
              <a:rPr lang="el-GR" altLang="en-US" dirty="0" smtClean="0"/>
              <a:t>διαθεματικού τύπου </a:t>
            </a:r>
          </a:p>
          <a:p>
            <a:pPr eaLnBrk="1" hangingPunct="1">
              <a:lnSpc>
                <a:spcPct val="80000"/>
              </a:lnSpc>
            </a:pPr>
            <a:r>
              <a:rPr lang="el-GR" altLang="en-US" dirty="0" smtClean="0"/>
              <a:t>επίλυση προβλήματος</a:t>
            </a:r>
          </a:p>
          <a:p>
            <a:pPr eaLnBrk="1" hangingPunct="1">
              <a:lnSpc>
                <a:spcPct val="80000"/>
              </a:lnSpc>
            </a:pPr>
            <a:r>
              <a:rPr lang="el-GR" altLang="en-US" dirty="0" smtClean="0"/>
              <a:t>για μαθητές με διαφορετικά στυλ μάθησης</a:t>
            </a:r>
          </a:p>
          <a:p>
            <a:pPr eaLnBrk="1" hangingPunct="1">
              <a:lnSpc>
                <a:spcPct val="80000"/>
              </a:lnSpc>
            </a:pPr>
            <a:r>
              <a:rPr lang="el-GR" altLang="en-US" dirty="0" smtClean="0"/>
              <a:t>μπορεί να δημιουργηθεί ποικιλία κλάσεων δραστηριοτήτων </a:t>
            </a:r>
          </a:p>
          <a:p>
            <a:pPr eaLnBrk="1" hangingPunct="1">
              <a:lnSpc>
                <a:spcPct val="80000"/>
              </a:lnSpc>
            </a:pPr>
            <a:r>
              <a:rPr lang="el-GR" altLang="en-US" dirty="0" smtClean="0"/>
              <a:t>σημαντικότητα και γενικότητα των δραστηριοτήτων για τη μάθηση του γνωστικού αντικειμένου</a:t>
            </a:r>
          </a:p>
          <a:p>
            <a:pPr eaLnBrk="1" hangingPunct="1">
              <a:lnSpc>
                <a:spcPct val="80000"/>
              </a:lnSpc>
            </a:pPr>
            <a:endParaRPr lang="el-GR" altLang="en-US" dirty="0" smtClean="0"/>
          </a:p>
        </p:txBody>
      </p:sp>
      <p:sp>
        <p:nvSpPr>
          <p:cNvPr id="716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5B33FAE-CD54-49E6-9469-2D061A46B2D8}" type="slidenum">
              <a:rPr lang="es-ES" altLang="en-US" sz="1200" smtClean="0">
                <a:latin typeface="Verdana" panose="020B0604030504040204" pitchFamily="34" charset="0"/>
              </a:rPr>
              <a:pPr>
                <a:spcBef>
                  <a:spcPct val="0"/>
                </a:spcBef>
                <a:buClrTx/>
                <a:buSzTx/>
                <a:buFontTx/>
                <a:buNone/>
              </a:pPr>
              <a:t>46</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1226306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p:txBody>
          <a:bodyPr vert="horz" wrap="square" lIns="91440" tIns="45720" rIns="91440" bIns="45720" numCol="1" anchorCtr="0" compatLnSpc="1">
            <a:prstTxWarp prst="textNoShape">
              <a:avLst/>
            </a:prstTxWarp>
          </a:bodyPr>
          <a:lstStyle/>
          <a:p>
            <a:pPr eaLnBrk="1" hangingPunct="1"/>
            <a:r>
              <a:rPr lang="el-GR" altLang="en-US" sz="4400" b="1" dirty="0" smtClean="0">
                <a:effectLst/>
              </a:rPr>
              <a:t>Η ανατροφοδότηση </a:t>
            </a:r>
          </a:p>
        </p:txBody>
      </p:sp>
      <p:sp>
        <p:nvSpPr>
          <p:cNvPr id="72707" name="Rectangle 3"/>
          <p:cNvSpPr>
            <a:spLocks noGrp="1" noChangeArrowheads="1"/>
          </p:cNvSpPr>
          <p:nvPr>
            <p:ph type="body" idx="1"/>
          </p:nvPr>
        </p:nvSpPr>
        <p:spPr/>
        <p:txBody>
          <a:bodyPr/>
          <a:lstStyle/>
          <a:p>
            <a:pPr eaLnBrk="1" hangingPunct="1">
              <a:buFont typeface="Wingdings" panose="05000000000000000000" pitchFamily="2" charset="2"/>
              <a:buNone/>
            </a:pPr>
            <a:endParaRPr lang="el-GR" altLang="en-US" sz="3600" dirty="0" smtClean="0">
              <a:solidFill>
                <a:schemeClr val="folHlink"/>
              </a:solidFill>
            </a:endParaRPr>
          </a:p>
          <a:p>
            <a:pPr eaLnBrk="1" hangingPunct="1"/>
            <a:r>
              <a:rPr lang="el-GR" altLang="en-US" sz="3600" dirty="0" smtClean="0"/>
              <a:t>λεκτικά μηνύματα </a:t>
            </a:r>
          </a:p>
          <a:p>
            <a:pPr eaLnBrk="1" hangingPunct="1"/>
            <a:r>
              <a:rPr lang="en-US" altLang="en-US" sz="3600" dirty="0" smtClean="0"/>
              <a:t>intrinsic</a:t>
            </a:r>
            <a:r>
              <a:rPr lang="el-GR" altLang="en-US" sz="3600" dirty="0" smtClean="0"/>
              <a:t> </a:t>
            </a:r>
            <a:r>
              <a:rPr lang="en-US" altLang="en-US" sz="3600" dirty="0" smtClean="0"/>
              <a:t>feedback </a:t>
            </a:r>
            <a:r>
              <a:rPr lang="el-GR" altLang="en-US" sz="2800" dirty="0" smtClean="0"/>
              <a:t>(ως αναγκαία συνέπεια μιας πράξης/ενέργειας του χρήστη)</a:t>
            </a:r>
          </a:p>
          <a:p>
            <a:pPr eaLnBrk="1" hangingPunct="1"/>
            <a:r>
              <a:rPr lang="el-GR" altLang="en-US" sz="3600" dirty="0" smtClean="0"/>
              <a:t>αριθμητικά στοιχεία</a:t>
            </a:r>
          </a:p>
        </p:txBody>
      </p:sp>
      <p:sp>
        <p:nvSpPr>
          <p:cNvPr id="727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B1B9F6D-771A-435A-ACC4-B0E8762E2275}" type="slidenum">
              <a:rPr lang="es-ES" altLang="en-US" sz="1200" smtClean="0">
                <a:latin typeface="Verdana" panose="020B0604030504040204" pitchFamily="34" charset="0"/>
              </a:rPr>
              <a:pPr>
                <a:spcBef>
                  <a:spcPct val="0"/>
                </a:spcBef>
                <a:buClrTx/>
                <a:buSzTx/>
                <a:buFontTx/>
                <a:buNone/>
              </a:pPr>
              <a:t>47</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523197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p:txBody>
          <a:bodyPr vert="horz" wrap="square" lIns="91440" tIns="45720" rIns="91440" bIns="45720" numCol="1" anchorCtr="0" compatLnSpc="1">
            <a:prstTxWarp prst="textNoShape">
              <a:avLst/>
            </a:prstTxWarp>
          </a:bodyPr>
          <a:lstStyle/>
          <a:p>
            <a:pPr eaLnBrk="1" hangingPunct="1"/>
            <a:r>
              <a:rPr lang="el-GR" altLang="en-US" sz="4000" b="1" dirty="0" smtClean="0">
                <a:effectLst/>
              </a:rPr>
              <a:t>Το μαθησιακό υλικό </a:t>
            </a:r>
          </a:p>
        </p:txBody>
      </p:sp>
      <p:sp>
        <p:nvSpPr>
          <p:cNvPr id="73731" name="Rectangle 3"/>
          <p:cNvSpPr>
            <a:spLocks noGrp="1" noChangeArrowheads="1"/>
          </p:cNvSpPr>
          <p:nvPr>
            <p:ph type="body" idx="1"/>
          </p:nvPr>
        </p:nvSpPr>
        <p:spPr/>
        <p:txBody>
          <a:bodyPr>
            <a:normAutofit lnSpcReduction="10000"/>
          </a:bodyPr>
          <a:lstStyle/>
          <a:p>
            <a:pPr eaLnBrk="1" hangingPunct="1">
              <a:lnSpc>
                <a:spcPct val="80000"/>
              </a:lnSpc>
            </a:pPr>
            <a:r>
              <a:rPr lang="el-GR" altLang="en-US" sz="2800" dirty="0" smtClean="0"/>
              <a:t>πλήρες </a:t>
            </a:r>
          </a:p>
          <a:p>
            <a:pPr eaLnBrk="1" hangingPunct="1">
              <a:lnSpc>
                <a:spcPct val="80000"/>
              </a:lnSpc>
            </a:pPr>
            <a:r>
              <a:rPr lang="el-GR" altLang="en-US" sz="2800" dirty="0" smtClean="0"/>
              <a:t>λιτό</a:t>
            </a:r>
          </a:p>
          <a:p>
            <a:pPr eaLnBrk="1" hangingPunct="1">
              <a:lnSpc>
                <a:spcPct val="80000"/>
              </a:lnSpc>
            </a:pPr>
            <a:r>
              <a:rPr lang="el-GR" altLang="en-US" sz="2800" dirty="0" smtClean="0"/>
              <a:t>κατανοητό από το μαθητή </a:t>
            </a:r>
          </a:p>
          <a:p>
            <a:pPr eaLnBrk="1" hangingPunct="1">
              <a:lnSpc>
                <a:spcPct val="80000"/>
              </a:lnSpc>
            </a:pPr>
            <a:r>
              <a:rPr lang="el-GR" altLang="en-US" sz="2800" dirty="0" smtClean="0"/>
              <a:t>έμφαση στα ουσιώδη και βασικά</a:t>
            </a:r>
          </a:p>
          <a:p>
            <a:pPr eaLnBrk="1" hangingPunct="1">
              <a:lnSpc>
                <a:spcPct val="80000"/>
              </a:lnSpc>
            </a:pPr>
            <a:r>
              <a:rPr lang="el-GR" altLang="en-US" sz="2800" dirty="0" smtClean="0"/>
              <a:t>οργανωμένο με βάση τη δραστηριότητα</a:t>
            </a:r>
          </a:p>
          <a:p>
            <a:pPr eaLnBrk="1" hangingPunct="1">
              <a:lnSpc>
                <a:spcPct val="80000"/>
              </a:lnSpc>
            </a:pPr>
            <a:r>
              <a:rPr lang="el-GR" altLang="en-US" sz="2800" dirty="0" smtClean="0"/>
              <a:t>διασυνδεδεμένο</a:t>
            </a:r>
          </a:p>
          <a:p>
            <a:pPr eaLnBrk="1" hangingPunct="1">
              <a:lnSpc>
                <a:spcPct val="80000"/>
              </a:lnSpc>
            </a:pPr>
            <a:r>
              <a:rPr lang="el-GR" altLang="en-US" sz="2800" dirty="0" smtClean="0"/>
              <a:t>πολλαπλών αναπαραστάσεων</a:t>
            </a:r>
          </a:p>
          <a:p>
            <a:pPr eaLnBrk="1" hangingPunct="1">
              <a:lnSpc>
                <a:spcPct val="80000"/>
              </a:lnSpc>
            </a:pPr>
            <a:r>
              <a:rPr lang="el-GR" altLang="en-US" sz="2800" dirty="0" smtClean="0"/>
              <a:t>πολλαπλών επιπέδων</a:t>
            </a:r>
          </a:p>
          <a:p>
            <a:pPr eaLnBrk="1" hangingPunct="1">
              <a:lnSpc>
                <a:spcPct val="80000"/>
              </a:lnSpc>
            </a:pPr>
            <a:r>
              <a:rPr lang="el-GR" altLang="en-US" sz="2800" dirty="0" smtClean="0"/>
              <a:t>πολλαπλών πηγών</a:t>
            </a:r>
          </a:p>
          <a:p>
            <a:pPr eaLnBrk="1" hangingPunct="1">
              <a:lnSpc>
                <a:spcPct val="80000"/>
              </a:lnSpc>
            </a:pPr>
            <a:r>
              <a:rPr lang="el-GR" altLang="en-US" sz="2800" dirty="0" smtClean="0"/>
              <a:t>πολλαπλών μέσων</a:t>
            </a:r>
          </a:p>
          <a:p>
            <a:pPr eaLnBrk="1" hangingPunct="1">
              <a:lnSpc>
                <a:spcPct val="80000"/>
              </a:lnSpc>
            </a:pPr>
            <a:r>
              <a:rPr lang="el-GR" altLang="en-US" sz="2800" dirty="0" smtClean="0"/>
              <a:t>πολλαπλών προσπελάσεων</a:t>
            </a:r>
          </a:p>
        </p:txBody>
      </p:sp>
      <p:sp>
        <p:nvSpPr>
          <p:cNvPr id="737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3F47BE6-A050-44A5-87F0-10EB64E71BEA}" type="slidenum">
              <a:rPr lang="es-ES" altLang="en-US" sz="1200" smtClean="0">
                <a:latin typeface="Verdana" panose="020B0604030504040204" pitchFamily="34" charset="0"/>
              </a:rPr>
              <a:pPr>
                <a:spcBef>
                  <a:spcPct val="0"/>
                </a:spcBef>
                <a:buClrTx/>
                <a:buSzTx/>
                <a:buFontTx/>
                <a:buNone/>
              </a:pPr>
              <a:t>48</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2444848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76250"/>
            <a:ext cx="8686800" cy="711200"/>
          </a:xfrm>
        </p:spPr>
        <p:txBody>
          <a:bodyPr>
            <a:noAutofit/>
          </a:bodyPr>
          <a:lstStyle/>
          <a:p>
            <a:pPr eaLnBrk="1" hangingPunct="1">
              <a:buFont typeface="Wingdings" panose="05000000000000000000" pitchFamily="2" charset="2"/>
              <a:buNone/>
              <a:defRPr/>
            </a:pPr>
            <a:r>
              <a:rPr lang="el-GR" sz="4000" b="1" dirty="0" smtClean="0"/>
              <a:t>Το λογισμικό παρέχει δυνατότητες</a:t>
            </a:r>
            <a:r>
              <a:rPr lang="el-GR" sz="4000" dirty="0" smtClean="0"/>
              <a:t> </a:t>
            </a:r>
            <a:r>
              <a:rPr lang="el-GR" sz="4000" b="1" dirty="0" smtClean="0"/>
              <a:t>επικοινωνίας</a:t>
            </a:r>
          </a:p>
        </p:txBody>
      </p:sp>
      <p:sp>
        <p:nvSpPr>
          <p:cNvPr id="74755" name="Rectangle 3"/>
          <p:cNvSpPr>
            <a:spLocks noGrp="1" noChangeArrowheads="1"/>
          </p:cNvSpPr>
          <p:nvPr>
            <p:ph type="body" idx="1"/>
          </p:nvPr>
        </p:nvSpPr>
        <p:spPr>
          <a:xfrm>
            <a:off x="990600" y="1600200"/>
            <a:ext cx="7696200" cy="4525963"/>
          </a:xfrm>
        </p:spPr>
        <p:txBody>
          <a:bodyPr/>
          <a:lstStyle/>
          <a:p>
            <a:pPr eaLnBrk="1" hangingPunct="1"/>
            <a:r>
              <a:rPr lang="el-GR" altLang="en-US" dirty="0" smtClean="0"/>
              <a:t>Μεταξύ των μελών των μικρών ομάδων</a:t>
            </a:r>
          </a:p>
          <a:p>
            <a:pPr eaLnBrk="1" hangingPunct="1"/>
            <a:r>
              <a:rPr lang="el-GR" altLang="en-US" dirty="0" smtClean="0"/>
              <a:t>Πολλών προς πολλούς</a:t>
            </a:r>
          </a:p>
          <a:p>
            <a:pPr eaLnBrk="1" hangingPunct="1"/>
            <a:r>
              <a:rPr lang="el-GR" altLang="en-US" dirty="0" smtClean="0"/>
              <a:t>Ενός προς πολλούς</a:t>
            </a:r>
          </a:p>
          <a:p>
            <a:pPr eaLnBrk="1" hangingPunct="1"/>
            <a:r>
              <a:rPr lang="el-GR" altLang="en-US" dirty="0" smtClean="0"/>
              <a:t>Πολλών προς έναν</a:t>
            </a:r>
          </a:p>
          <a:p>
            <a:pPr eaLnBrk="1" hangingPunct="1"/>
            <a:r>
              <a:rPr lang="el-GR" altLang="en-US" dirty="0" smtClean="0"/>
              <a:t>Διαμοιραζόμενη σύγχρονη και ασύγχρονη επικοινωνία μέσω ήχου, εικόνας και κειμένου </a:t>
            </a:r>
          </a:p>
        </p:txBody>
      </p:sp>
      <p:sp>
        <p:nvSpPr>
          <p:cNvPr id="747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13C3403-3057-4E67-B42B-D4D892DE0046}" type="slidenum">
              <a:rPr lang="es-ES" altLang="en-US" sz="1200" smtClean="0">
                <a:latin typeface="Verdana" panose="020B0604030504040204" pitchFamily="34" charset="0"/>
              </a:rPr>
              <a:pPr>
                <a:spcBef>
                  <a:spcPct val="0"/>
                </a:spcBef>
                <a:buClrTx/>
                <a:buSzTx/>
                <a:buFontTx/>
                <a:buNone/>
              </a:pPr>
              <a:t>49</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224047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dirty="0" smtClean="0"/>
              <a:t>Έννοιες – Κλειδιά</a:t>
            </a:r>
            <a:endParaRPr lang="en-GB" dirty="0"/>
          </a:p>
        </p:txBody>
      </p:sp>
      <p:graphicFrame>
        <p:nvGraphicFramePr>
          <p:cNvPr id="8" name="Content Placeholder 7"/>
          <p:cNvGraphicFramePr>
            <a:graphicFrameLocks noGrp="1"/>
          </p:cNvGraphicFramePr>
          <p:nvPr>
            <p:ph idx="1"/>
          </p:nvPr>
        </p:nvGraphicFramePr>
        <p:xfrm>
          <a:off x="1071563" y="1447800"/>
          <a:ext cx="7862888" cy="3749675"/>
        </p:xfrm>
        <a:graphic>
          <a:graphicData uri="http://schemas.openxmlformats.org/drawingml/2006/table">
            <a:tbl>
              <a:tblPr firstRow="1" bandRow="1">
                <a:tableStyleId>{8A107856-5554-42FB-B03E-39F5DBC370BA}</a:tableStyleId>
              </a:tblPr>
              <a:tblGrid>
                <a:gridCol w="3931444"/>
                <a:gridCol w="3931444"/>
              </a:tblGrid>
              <a:tr h="3749675">
                <a:tc>
                  <a:txBody>
                    <a:bodyPr/>
                    <a:lstStyle/>
                    <a:p>
                      <a:pPr marL="0" lvl="0" algn="l" rtl="0" eaLnBrk="1" latinLnBrk="0" hangingPunct="1">
                        <a:lnSpc>
                          <a:spcPct val="150000"/>
                        </a:lnSpc>
                        <a:buFont typeface="Arial" pitchFamily="34" charset="0"/>
                        <a:buChar char="•"/>
                      </a:pPr>
                      <a:r>
                        <a:rPr kumimoji="0" lang="el-GR" sz="2000" b="1" kern="1200" dirty="0" smtClean="0">
                          <a:solidFill>
                            <a:schemeClr val="dk1"/>
                          </a:solidFill>
                          <a:latin typeface="+mn-lt"/>
                          <a:ea typeface="+mn-ea"/>
                          <a:cs typeface="+mn-cs"/>
                        </a:rPr>
                        <a:t>Αξιολόγηση</a:t>
                      </a:r>
                    </a:p>
                    <a:p>
                      <a:pPr marL="0" lvl="0" algn="l" rtl="0" eaLnBrk="1" latinLnBrk="0" hangingPunct="1">
                        <a:lnSpc>
                          <a:spcPct val="150000"/>
                        </a:lnSpc>
                        <a:buFont typeface="Arial" pitchFamily="34" charset="0"/>
                        <a:buChar char="•"/>
                      </a:pPr>
                      <a:r>
                        <a:rPr kumimoji="0" lang="el-GR" sz="2000" b="1" kern="1200" dirty="0" smtClean="0">
                          <a:solidFill>
                            <a:schemeClr val="dk1"/>
                          </a:solidFill>
                          <a:latin typeface="+mn-lt"/>
                          <a:ea typeface="+mn-ea"/>
                          <a:cs typeface="+mn-cs"/>
                        </a:rPr>
                        <a:t>Εκπαιδευτικό</a:t>
                      </a:r>
                      <a:r>
                        <a:rPr kumimoji="0" lang="el-GR" sz="2000" b="1" kern="1200" baseline="0" dirty="0" smtClean="0">
                          <a:solidFill>
                            <a:schemeClr val="dk1"/>
                          </a:solidFill>
                          <a:latin typeface="+mn-lt"/>
                          <a:ea typeface="+mn-ea"/>
                          <a:cs typeface="+mn-cs"/>
                        </a:rPr>
                        <a:t> λογισμικό</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l-GR" sz="2000" b="1" kern="1200" baseline="0" dirty="0" smtClean="0">
                          <a:solidFill>
                            <a:schemeClr val="dk1"/>
                          </a:solidFill>
                          <a:latin typeface="+mn-lt"/>
                          <a:ea typeface="+mn-ea"/>
                          <a:cs typeface="+mn-cs"/>
                        </a:rPr>
                        <a:t>Κατηγορίες εκπαιδευτικού λογισμικού</a:t>
                      </a:r>
                    </a:p>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Αξιολόγηση εκπαιδευτικού λογισμικού</a:t>
                      </a:r>
                    </a:p>
                    <a:p>
                      <a:pPr marL="0" lvl="0" algn="l" rtl="0" eaLnBrk="1" latinLnBrk="0" hangingPunct="1">
                        <a:lnSpc>
                          <a:spcPct val="150000"/>
                        </a:lnSpc>
                        <a:buFont typeface="Arial" pitchFamily="34" charset="0"/>
                        <a:buNone/>
                      </a:pPr>
                      <a:endParaRPr kumimoji="0" lang="el-GR" sz="2000" b="1" kern="1200" baseline="0" dirty="0" smtClean="0">
                        <a:solidFill>
                          <a:schemeClr val="dk1"/>
                        </a:solidFill>
                        <a:latin typeface="+mn-lt"/>
                        <a:ea typeface="+mn-ea"/>
                        <a:cs typeface="+mn-cs"/>
                      </a:endParaRPr>
                    </a:p>
                  </a:txBody>
                  <a:tcPr marT="45734" marB="45734"/>
                </a:tc>
                <a:tc>
                  <a:txBody>
                    <a:bodyPr/>
                    <a:lstStyle/>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Μέθοδοι αξιολόγησης</a:t>
                      </a:r>
                    </a:p>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Στρατηγικές αξιολόγησης</a:t>
                      </a:r>
                    </a:p>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Τεχνικές αξιολόγησης </a:t>
                      </a:r>
                    </a:p>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Εργαλεία αξιολόγησης </a:t>
                      </a:r>
                    </a:p>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Κλίμακα αξιολόγησης</a:t>
                      </a:r>
                    </a:p>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Παιδαγωγικό περιεχόμενο</a:t>
                      </a:r>
                    </a:p>
                    <a:p>
                      <a:pPr marL="0" lvl="0" algn="l" rtl="0" eaLnBrk="1" latinLnBrk="0" hangingPunct="1">
                        <a:lnSpc>
                          <a:spcPct val="150000"/>
                        </a:lnSpc>
                        <a:buFont typeface="Arial" pitchFamily="34" charset="0"/>
                        <a:buChar char="•"/>
                      </a:pPr>
                      <a:r>
                        <a:rPr kumimoji="0" lang="el-GR" sz="2000" b="1" kern="1200" baseline="0" dirty="0" smtClean="0">
                          <a:solidFill>
                            <a:schemeClr val="dk1"/>
                          </a:solidFill>
                          <a:latin typeface="+mn-lt"/>
                          <a:ea typeface="+mn-ea"/>
                          <a:cs typeface="+mn-cs"/>
                        </a:rPr>
                        <a:t>Τεχνολογική αρτιότητα</a:t>
                      </a:r>
                      <a:endParaRPr kumimoji="0" lang="el-GR" sz="2000" b="1" kern="1200" dirty="0" smtClean="0">
                        <a:solidFill>
                          <a:schemeClr val="dk1"/>
                        </a:solidFill>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endParaRPr lang="en-GB" sz="2000" dirty="0"/>
                    </a:p>
                  </a:txBody>
                  <a:tcPr marT="45734" marB="45734"/>
                </a:tc>
              </a:tr>
            </a:tbl>
          </a:graphicData>
        </a:graphic>
      </p:graphicFrame>
      <p:sp>
        <p:nvSpPr>
          <p:cNvPr id="18444"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7109CA8-CC80-4442-8F91-41FF857B19B7}" type="slidenum">
              <a:rPr lang="en-US" altLang="en-US" sz="1200" smtClean="0">
                <a:solidFill>
                  <a:srgbClr val="B5A788"/>
                </a:solidFill>
              </a:rPr>
              <a:pPr>
                <a:spcBef>
                  <a:spcPct val="0"/>
                </a:spcBef>
                <a:buClrTx/>
                <a:buSzTx/>
                <a:buFontTx/>
                <a:buNone/>
              </a:pPr>
              <a:t>5</a:t>
            </a:fld>
            <a:endParaRPr lang="en-US" altLang="en-US" sz="1200" smtClean="0">
              <a:solidFill>
                <a:srgbClr val="B5A788"/>
              </a:solidFill>
            </a:endParaRPr>
          </a:p>
        </p:txBody>
      </p:sp>
    </p:spTree>
    <p:extLst>
      <p:ext uri="{BB962C8B-B14F-4D97-AF65-F5344CB8AC3E}">
        <p14:creationId xmlns:p14="http://schemas.microsoft.com/office/powerpoint/2010/main" val="3473488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476250"/>
            <a:ext cx="7778750" cy="539750"/>
          </a:xfrm>
        </p:spPr>
        <p:txBody>
          <a:bodyPr>
            <a:noAutofit/>
          </a:bodyPr>
          <a:lstStyle/>
          <a:p>
            <a:pPr eaLnBrk="1" hangingPunct="1">
              <a:defRPr/>
            </a:pPr>
            <a:r>
              <a:rPr lang="el-GR" sz="4000" dirty="0" smtClean="0"/>
              <a:t>Η ευχρηστία</a:t>
            </a:r>
          </a:p>
        </p:txBody>
      </p:sp>
      <p:sp>
        <p:nvSpPr>
          <p:cNvPr id="75779" name="Rectangle 3"/>
          <p:cNvSpPr>
            <a:spLocks noGrp="1" noChangeArrowheads="1"/>
          </p:cNvSpPr>
          <p:nvPr>
            <p:ph type="body" idx="1"/>
          </p:nvPr>
        </p:nvSpPr>
        <p:spPr>
          <a:xfrm>
            <a:off x="1116013" y="1484313"/>
            <a:ext cx="7605712" cy="4267200"/>
          </a:xfrm>
        </p:spPr>
        <p:txBody>
          <a:bodyPr/>
          <a:lstStyle/>
          <a:p>
            <a:pPr eaLnBrk="1" hangingPunct="1">
              <a:lnSpc>
                <a:spcPct val="90000"/>
              </a:lnSpc>
            </a:pPr>
            <a:r>
              <a:rPr lang="el-GR" altLang="en-US" sz="2800" dirty="0" smtClean="0"/>
              <a:t>Λιτότητα του περιβάλλοντος </a:t>
            </a:r>
            <a:r>
              <a:rPr lang="el-GR" altLang="en-US" sz="2800" dirty="0" err="1" smtClean="0"/>
              <a:t>διεπαφής</a:t>
            </a:r>
            <a:endParaRPr lang="el-GR" altLang="en-US" sz="2800" dirty="0" smtClean="0"/>
          </a:p>
          <a:p>
            <a:pPr eaLnBrk="1" hangingPunct="1">
              <a:lnSpc>
                <a:spcPct val="90000"/>
              </a:lnSpc>
            </a:pPr>
            <a:r>
              <a:rPr lang="el-GR" altLang="en-US" sz="2800" dirty="0" smtClean="0"/>
              <a:t>Απλότητα των χρησιμοποιουμένων εκφράσεων</a:t>
            </a:r>
          </a:p>
          <a:p>
            <a:pPr eaLnBrk="1" hangingPunct="1">
              <a:lnSpc>
                <a:spcPct val="90000"/>
              </a:lnSpc>
            </a:pPr>
            <a:r>
              <a:rPr lang="el-GR" altLang="en-US" sz="2800" dirty="0" smtClean="0"/>
              <a:t>Φιλικότητα των εκφράσεων και των εικονιδίων</a:t>
            </a:r>
          </a:p>
          <a:p>
            <a:pPr eaLnBrk="1" hangingPunct="1">
              <a:lnSpc>
                <a:spcPct val="90000"/>
              </a:lnSpc>
            </a:pPr>
            <a:r>
              <a:rPr lang="el-GR" altLang="en-US" sz="2800" dirty="0" smtClean="0"/>
              <a:t>Ξεκάθαρες σημασίες των εκφράσεων και των εικονιδίων</a:t>
            </a:r>
          </a:p>
          <a:p>
            <a:pPr eaLnBrk="1" hangingPunct="1">
              <a:lnSpc>
                <a:spcPct val="90000"/>
              </a:lnSpc>
            </a:pPr>
            <a:r>
              <a:rPr lang="el-GR" altLang="en-US" sz="2800" dirty="0" smtClean="0"/>
              <a:t>Μη διφορούμενες εκφράσεις</a:t>
            </a:r>
          </a:p>
          <a:p>
            <a:pPr eaLnBrk="1" hangingPunct="1">
              <a:lnSpc>
                <a:spcPct val="90000"/>
              </a:lnSpc>
            </a:pPr>
            <a:r>
              <a:rPr lang="el-GR" altLang="en-US" sz="2800" dirty="0" smtClean="0"/>
              <a:t>Ευκολία στη χρήση</a:t>
            </a:r>
          </a:p>
          <a:p>
            <a:pPr eaLnBrk="1" hangingPunct="1">
              <a:lnSpc>
                <a:spcPct val="90000"/>
              </a:lnSpc>
            </a:pPr>
            <a:r>
              <a:rPr lang="el-GR" altLang="en-US" sz="2800" dirty="0" smtClean="0"/>
              <a:t>Ανεξαρτησία λειτουργιών</a:t>
            </a:r>
          </a:p>
          <a:p>
            <a:pPr eaLnBrk="1" hangingPunct="1">
              <a:lnSpc>
                <a:spcPct val="90000"/>
              </a:lnSpc>
            </a:pPr>
            <a:r>
              <a:rPr lang="el-GR" altLang="en-US" sz="2800" dirty="0" smtClean="0"/>
              <a:t>Πλήρη, απλή και κατανοητή βοήθεια</a:t>
            </a:r>
          </a:p>
        </p:txBody>
      </p:sp>
      <p:sp>
        <p:nvSpPr>
          <p:cNvPr id="757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FAE994C-0E22-4B46-9040-54CEE4D91714}" type="slidenum">
              <a:rPr lang="es-ES" altLang="en-US" sz="1200" smtClean="0">
                <a:latin typeface="Verdana" panose="020B0604030504040204" pitchFamily="34" charset="0"/>
              </a:rPr>
              <a:pPr>
                <a:spcBef>
                  <a:spcPct val="0"/>
                </a:spcBef>
                <a:buClrTx/>
                <a:buSzTx/>
                <a:buFontTx/>
                <a:buNone/>
              </a:pPr>
              <a:t>50</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38090936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762000" y="404813"/>
            <a:ext cx="8202613" cy="684212"/>
          </a:xfrm>
        </p:spPr>
        <p:txBody>
          <a:bodyPr vert="horz" wrap="square" lIns="91440" tIns="45720" rIns="91440" bIns="45720" numCol="1" anchorCtr="0" compatLnSpc="1">
            <a:prstTxWarp prst="textNoShape">
              <a:avLst/>
            </a:prstTxWarp>
            <a:noAutofit/>
          </a:bodyPr>
          <a:lstStyle/>
          <a:p>
            <a:pPr eaLnBrk="1" hangingPunct="1">
              <a:buFont typeface="Wingdings" panose="05000000000000000000" pitchFamily="2" charset="2"/>
              <a:buNone/>
              <a:defRPr/>
            </a:pPr>
            <a:r>
              <a:rPr lang="el-GR" sz="4000" b="1" dirty="0" smtClean="0">
                <a:effectLst/>
              </a:rPr>
              <a:t>Ανάλυση και </a:t>
            </a:r>
            <a:r>
              <a:rPr lang="el-GR" sz="4000" b="1" dirty="0" err="1" smtClean="0">
                <a:effectLst/>
              </a:rPr>
              <a:t>ερµηνεία</a:t>
            </a:r>
            <a:r>
              <a:rPr lang="el-GR" sz="4000" b="1" dirty="0" smtClean="0">
                <a:effectLst/>
              </a:rPr>
              <a:t> </a:t>
            </a:r>
            <a:r>
              <a:rPr lang="el-GR" sz="4000" b="1" dirty="0" err="1" smtClean="0">
                <a:effectLst/>
              </a:rPr>
              <a:t>δεδοµένων</a:t>
            </a:r>
            <a:endParaRPr lang="el-GR" sz="4000" b="1" dirty="0" smtClean="0">
              <a:effectLst/>
            </a:endParaRPr>
          </a:p>
        </p:txBody>
      </p:sp>
      <p:sp>
        <p:nvSpPr>
          <p:cNvPr id="76803" name="Rectangle 3"/>
          <p:cNvSpPr>
            <a:spLocks noGrp="1" noChangeArrowheads="1"/>
          </p:cNvSpPr>
          <p:nvPr>
            <p:ph type="body" idx="1"/>
          </p:nvPr>
        </p:nvSpPr>
        <p:spPr>
          <a:xfrm>
            <a:off x="611188" y="1143000"/>
            <a:ext cx="8001000" cy="4608512"/>
          </a:xfrm>
        </p:spPr>
        <p:txBody>
          <a:bodyPr/>
          <a:lstStyle/>
          <a:p>
            <a:pPr eaLnBrk="1" hangingPunct="1">
              <a:buFont typeface="Wingdings" panose="05000000000000000000" pitchFamily="2" charset="2"/>
              <a:buNone/>
            </a:pPr>
            <a:endParaRPr lang="el-GR" altLang="en-US" dirty="0" smtClean="0"/>
          </a:p>
          <a:p>
            <a:pPr eaLnBrk="1" hangingPunct="1"/>
            <a:r>
              <a:rPr lang="el-GR" altLang="en-US" dirty="0" smtClean="0"/>
              <a:t>Κωδικοποίηση των </a:t>
            </a:r>
            <a:r>
              <a:rPr lang="el-GR" altLang="en-US" dirty="0" err="1" smtClean="0"/>
              <a:t>δεδοµένων</a:t>
            </a:r>
            <a:endParaRPr lang="el-GR" altLang="en-US" dirty="0" smtClean="0"/>
          </a:p>
          <a:p>
            <a:pPr eaLnBrk="1" hangingPunct="1"/>
            <a:r>
              <a:rPr lang="el-GR" altLang="en-US" i="1" dirty="0" smtClean="0"/>
              <a:t>Στατιστική ανάλυση</a:t>
            </a:r>
          </a:p>
          <a:p>
            <a:pPr eaLnBrk="1" hangingPunct="1">
              <a:buFont typeface="Wingdings" panose="05000000000000000000" pitchFamily="2" charset="2"/>
              <a:buNone/>
            </a:pPr>
            <a:r>
              <a:rPr lang="el-GR" altLang="en-US" i="1" dirty="0" smtClean="0"/>
              <a:t>	(γραφικές παραστάσεις, πίνακες)</a:t>
            </a:r>
          </a:p>
          <a:p>
            <a:pPr eaLnBrk="1" hangingPunct="1"/>
            <a:r>
              <a:rPr lang="el-GR" altLang="en-US" i="1" dirty="0" err="1" smtClean="0"/>
              <a:t>Ερµηνεία</a:t>
            </a:r>
            <a:r>
              <a:rPr lang="el-GR" altLang="en-US" i="1" dirty="0" smtClean="0"/>
              <a:t> των </a:t>
            </a:r>
            <a:r>
              <a:rPr lang="el-GR" altLang="en-US" i="1" dirty="0" err="1" smtClean="0"/>
              <a:t>αποτελεσµάτων</a:t>
            </a:r>
            <a:endParaRPr lang="el-GR" altLang="en-US" i="1" dirty="0" smtClean="0"/>
          </a:p>
        </p:txBody>
      </p:sp>
      <p:sp>
        <p:nvSpPr>
          <p:cNvPr id="768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BA6B10F-298E-4B9A-B137-D98A8BA62910}" type="slidenum">
              <a:rPr lang="es-ES" altLang="en-US" sz="1200" smtClean="0">
                <a:latin typeface="Verdana" panose="020B0604030504040204" pitchFamily="34" charset="0"/>
              </a:rPr>
              <a:pPr>
                <a:spcBef>
                  <a:spcPct val="0"/>
                </a:spcBef>
                <a:buClrTx/>
                <a:buSzTx/>
                <a:buFontTx/>
                <a:buNone/>
              </a:pPr>
              <a:t>51</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4095317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549275"/>
            <a:ext cx="8934451" cy="468313"/>
          </a:xfrm>
        </p:spPr>
        <p:txBody>
          <a:bodyPr>
            <a:noAutofit/>
          </a:bodyPr>
          <a:lstStyle/>
          <a:p>
            <a:pPr eaLnBrk="1" hangingPunct="1">
              <a:defRPr/>
            </a:pPr>
            <a:r>
              <a:rPr lang="el-GR" sz="3600" dirty="0" smtClean="0"/>
              <a:t>1. Π</a:t>
            </a:r>
            <a:r>
              <a:rPr lang="es-ES" sz="3600" dirty="0" smtClean="0"/>
              <a:t>αιδαγωγική / διδακτική αξιολόγηση </a:t>
            </a:r>
          </a:p>
        </p:txBody>
      </p:sp>
      <p:sp>
        <p:nvSpPr>
          <p:cNvPr id="77827" name="Rectangle 3"/>
          <p:cNvSpPr>
            <a:spLocks noGrp="1" noChangeArrowheads="1"/>
          </p:cNvSpPr>
          <p:nvPr>
            <p:ph type="body" idx="1"/>
          </p:nvPr>
        </p:nvSpPr>
        <p:spPr>
          <a:xfrm>
            <a:off x="838200" y="1557338"/>
            <a:ext cx="8305800" cy="4629150"/>
          </a:xfrm>
        </p:spPr>
        <p:txBody>
          <a:bodyPr/>
          <a:lstStyle/>
          <a:p>
            <a:pPr eaLnBrk="1" hangingPunct="1">
              <a:lnSpc>
                <a:spcPct val="90000"/>
              </a:lnSpc>
              <a:buFont typeface="Wingdings" panose="05000000000000000000" pitchFamily="2" charset="2"/>
              <a:buNone/>
            </a:pPr>
            <a:r>
              <a:rPr lang="el-GR" altLang="en-US" sz="2600" dirty="0" smtClean="0"/>
              <a:t>Συνιστώσες (κ</a:t>
            </a:r>
            <a:r>
              <a:rPr lang="es-ES" altLang="en-US" sz="2600" dirty="0" smtClean="0"/>
              <a:t>α</a:t>
            </a:r>
            <a:r>
              <a:rPr lang="es-ES" altLang="en-US" sz="2600" dirty="0" err="1" smtClean="0"/>
              <a:t>τευθυντήριες</a:t>
            </a:r>
            <a:r>
              <a:rPr lang="es-ES" altLang="en-US" sz="2600" dirty="0" smtClean="0"/>
              <a:t> </a:t>
            </a:r>
            <a:r>
              <a:rPr lang="es-ES" altLang="en-US" sz="2600" dirty="0" err="1" smtClean="0"/>
              <a:t>γρ</a:t>
            </a:r>
            <a:r>
              <a:rPr lang="es-ES" altLang="en-US" sz="2600" dirty="0" smtClean="0"/>
              <a:t>αµµές</a:t>
            </a:r>
            <a:r>
              <a:rPr lang="el-GR" altLang="en-US" sz="2600" dirty="0" smtClean="0"/>
              <a:t>)</a:t>
            </a:r>
          </a:p>
          <a:p>
            <a:pPr eaLnBrk="1" hangingPunct="1">
              <a:lnSpc>
                <a:spcPct val="90000"/>
              </a:lnSpc>
              <a:buFont typeface="Wingdings" panose="05000000000000000000" pitchFamily="2" charset="2"/>
              <a:buNone/>
            </a:pPr>
            <a:endParaRPr lang="el-GR" altLang="en-US" sz="2600" dirty="0" smtClean="0"/>
          </a:p>
          <a:p>
            <a:pPr eaLnBrk="1" hangingPunct="1">
              <a:lnSpc>
                <a:spcPct val="90000"/>
              </a:lnSpc>
            </a:pPr>
            <a:r>
              <a:rPr lang="el-GR" altLang="en-US" sz="2600" dirty="0" smtClean="0"/>
              <a:t>Αξιολόγηση διδακτικού </a:t>
            </a:r>
            <a:r>
              <a:rPr lang="el-GR" altLang="en-US" sz="2600" dirty="0" err="1" smtClean="0"/>
              <a:t>περιεχοµένου</a:t>
            </a:r>
            <a:endParaRPr lang="el-GR" altLang="en-US" sz="2600" dirty="0" smtClean="0"/>
          </a:p>
          <a:p>
            <a:pPr eaLnBrk="1" hangingPunct="1">
              <a:lnSpc>
                <a:spcPct val="90000"/>
              </a:lnSpc>
            </a:pPr>
            <a:r>
              <a:rPr lang="el-GR" altLang="en-US" sz="2600" dirty="0" smtClean="0"/>
              <a:t>Αξιολόγηση της διδακτικής και παιδαγωγικής µ</a:t>
            </a:r>
            <a:r>
              <a:rPr lang="el-GR" altLang="en-US" sz="2600" dirty="0" err="1" smtClean="0"/>
              <a:t>εθοδολογίας</a:t>
            </a:r>
            <a:endParaRPr lang="el-GR" altLang="en-US" sz="2600" dirty="0" smtClean="0"/>
          </a:p>
          <a:p>
            <a:pPr eaLnBrk="1" hangingPunct="1">
              <a:lnSpc>
                <a:spcPct val="90000"/>
              </a:lnSpc>
            </a:pPr>
            <a:r>
              <a:rPr lang="el-GR" altLang="en-US" sz="2600" dirty="0" smtClean="0"/>
              <a:t>Αξιολόγηση σχεδίασης και </a:t>
            </a:r>
            <a:r>
              <a:rPr lang="el-GR" altLang="en-US" sz="2600" dirty="0" err="1" smtClean="0"/>
              <a:t>δόµησης</a:t>
            </a:r>
            <a:r>
              <a:rPr lang="el-GR" altLang="en-US" sz="2600" dirty="0" smtClean="0"/>
              <a:t> του </a:t>
            </a:r>
            <a:r>
              <a:rPr lang="el-GR" altLang="en-US" sz="2600" dirty="0" err="1" smtClean="0"/>
              <a:t>περιεχοµένου</a:t>
            </a:r>
            <a:endParaRPr lang="el-GR" altLang="en-US" sz="2600" dirty="0" smtClean="0"/>
          </a:p>
          <a:p>
            <a:pPr eaLnBrk="1" hangingPunct="1">
              <a:lnSpc>
                <a:spcPct val="90000"/>
              </a:lnSpc>
            </a:pPr>
            <a:r>
              <a:rPr lang="el-GR" altLang="en-US" sz="2600" dirty="0" smtClean="0"/>
              <a:t>Αξιολόγηση του περιβάλλοντος </a:t>
            </a:r>
            <a:r>
              <a:rPr lang="el-GR" altLang="en-US" sz="2600" dirty="0" err="1" smtClean="0"/>
              <a:t>διεπαφής</a:t>
            </a:r>
            <a:r>
              <a:rPr lang="el-GR" altLang="en-US" sz="2600" dirty="0" smtClean="0"/>
              <a:t> (</a:t>
            </a:r>
            <a:r>
              <a:rPr lang="el-GR" altLang="en-US" sz="2600" dirty="0" err="1" smtClean="0"/>
              <a:t>user</a:t>
            </a:r>
            <a:r>
              <a:rPr lang="el-GR" altLang="en-US" sz="2600" dirty="0" smtClean="0"/>
              <a:t> </a:t>
            </a:r>
            <a:r>
              <a:rPr lang="el-GR" altLang="en-US" sz="2600" dirty="0" err="1" smtClean="0"/>
              <a:t>interface</a:t>
            </a:r>
            <a:r>
              <a:rPr lang="el-GR" altLang="en-US" sz="2600" dirty="0" smtClean="0"/>
              <a:t>)</a:t>
            </a:r>
          </a:p>
          <a:p>
            <a:pPr eaLnBrk="1" hangingPunct="1">
              <a:lnSpc>
                <a:spcPct val="90000"/>
              </a:lnSpc>
            </a:pPr>
            <a:r>
              <a:rPr lang="el-GR" altLang="en-US" sz="2600" dirty="0" smtClean="0"/>
              <a:t>Αξιολόγηση </a:t>
            </a:r>
            <a:r>
              <a:rPr lang="el-GR" altLang="en-US" sz="2600" dirty="0" err="1" smtClean="0"/>
              <a:t>εκπαιδευόµενου</a:t>
            </a:r>
            <a:r>
              <a:rPr lang="el-GR" altLang="en-US" sz="2600" dirty="0" smtClean="0"/>
              <a:t> και µ</a:t>
            </a:r>
            <a:r>
              <a:rPr lang="el-GR" altLang="en-US" sz="2600" dirty="0" err="1" smtClean="0"/>
              <a:t>αθησιακού</a:t>
            </a:r>
            <a:r>
              <a:rPr lang="el-GR" altLang="en-US" sz="2600" dirty="0" smtClean="0"/>
              <a:t> </a:t>
            </a:r>
            <a:r>
              <a:rPr lang="el-GR" altLang="en-US" sz="2600" dirty="0" err="1" smtClean="0"/>
              <a:t>αποτελέσµατος</a:t>
            </a:r>
            <a:endParaRPr lang="es-ES" altLang="en-US" sz="2600" dirty="0" smtClean="0"/>
          </a:p>
        </p:txBody>
      </p:sp>
      <p:sp>
        <p:nvSpPr>
          <p:cNvPr id="7782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CD53617-1CAE-4117-8A65-F87F74D30C87}" type="slidenum">
              <a:rPr lang="es-ES" altLang="en-US" sz="1200" smtClean="0">
                <a:latin typeface="Verdana" panose="020B0604030504040204" pitchFamily="34" charset="0"/>
              </a:rPr>
              <a:pPr>
                <a:spcBef>
                  <a:spcPct val="0"/>
                </a:spcBef>
                <a:buClrTx/>
                <a:buSzTx/>
                <a:buFontTx/>
                <a:buNone/>
              </a:pPr>
              <a:t>52</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201648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188" y="620713"/>
            <a:ext cx="8281987" cy="468312"/>
          </a:xfrm>
        </p:spPr>
        <p:txBody>
          <a:bodyPr>
            <a:noAutofit/>
          </a:bodyPr>
          <a:lstStyle/>
          <a:p>
            <a:pPr eaLnBrk="1" hangingPunct="1">
              <a:defRPr/>
            </a:pPr>
            <a:r>
              <a:rPr lang="el-GR" sz="3600" dirty="0" smtClean="0"/>
              <a:t>1. Π</a:t>
            </a:r>
            <a:r>
              <a:rPr lang="es-ES" sz="3600" dirty="0" smtClean="0"/>
              <a:t>αιδαγωγική / διδακτική αξιολόγηση</a:t>
            </a:r>
          </a:p>
        </p:txBody>
      </p:sp>
      <p:sp>
        <p:nvSpPr>
          <p:cNvPr id="78851" name="Rectangle 3"/>
          <p:cNvSpPr>
            <a:spLocks noGrp="1" noChangeArrowheads="1"/>
          </p:cNvSpPr>
          <p:nvPr>
            <p:ph type="body" idx="1"/>
          </p:nvPr>
        </p:nvSpPr>
        <p:spPr>
          <a:xfrm>
            <a:off x="587991" y="1382712"/>
            <a:ext cx="8001000" cy="4629150"/>
          </a:xfrm>
        </p:spPr>
        <p:txBody>
          <a:bodyPr>
            <a:normAutofit lnSpcReduction="10000"/>
          </a:bodyPr>
          <a:lstStyle/>
          <a:p>
            <a:pPr eaLnBrk="1" hangingPunct="1">
              <a:lnSpc>
                <a:spcPct val="80000"/>
              </a:lnSpc>
              <a:buFont typeface="Wingdings" panose="05000000000000000000" pitchFamily="2" charset="2"/>
              <a:buNone/>
            </a:pPr>
            <a:r>
              <a:rPr lang="el-GR" altLang="en-US" sz="1900" b="1" dirty="0" smtClean="0">
                <a:solidFill>
                  <a:schemeClr val="bg1">
                    <a:lumMod val="50000"/>
                  </a:schemeClr>
                </a:solidFill>
              </a:rPr>
              <a:t>Ά</a:t>
            </a:r>
            <a:r>
              <a:rPr lang="el-GR" altLang="en-US" sz="2000" b="1" dirty="0" smtClean="0">
                <a:solidFill>
                  <a:schemeClr val="bg1">
                    <a:lumMod val="50000"/>
                  </a:schemeClr>
                </a:solidFill>
              </a:rPr>
              <a:t>ξονες</a:t>
            </a:r>
            <a:r>
              <a:rPr lang="el-GR" altLang="en-US" sz="2000" dirty="0" smtClean="0"/>
              <a:t> για την αξιολόγηση της συνιστώσας του </a:t>
            </a:r>
            <a:r>
              <a:rPr lang="el-GR" altLang="en-US" sz="2000" u="sng" dirty="0" smtClean="0"/>
              <a:t>διδακτικού </a:t>
            </a:r>
            <a:r>
              <a:rPr lang="el-GR" altLang="en-US" sz="2000" u="sng" dirty="0" err="1" smtClean="0"/>
              <a:t>περιεχοµένου</a:t>
            </a:r>
            <a:endParaRPr lang="el-GR" altLang="en-US" sz="2000" u="sng" dirty="0" smtClean="0"/>
          </a:p>
          <a:p>
            <a:pPr eaLnBrk="1" hangingPunct="1">
              <a:lnSpc>
                <a:spcPct val="80000"/>
              </a:lnSpc>
            </a:pPr>
            <a:r>
              <a:rPr lang="es-ES" altLang="en-US" sz="2000" dirty="0" err="1" smtClean="0"/>
              <a:t>Συ</a:t>
            </a:r>
            <a:r>
              <a:rPr lang="es-ES" altLang="en-US" sz="2000" dirty="0" smtClean="0"/>
              <a:t>µβα</a:t>
            </a:r>
            <a:r>
              <a:rPr lang="es-ES" altLang="en-US" sz="2000" dirty="0" err="1" smtClean="0"/>
              <a:t>τότητ</a:t>
            </a:r>
            <a:r>
              <a:rPr lang="es-ES" altLang="en-US" sz="2000" dirty="0" smtClean="0"/>
              <a:t>α περιεχοµένου</a:t>
            </a:r>
            <a:endParaRPr lang="el-GR" altLang="en-US" sz="2000" dirty="0" smtClean="0"/>
          </a:p>
          <a:p>
            <a:pPr lvl="1" eaLnBrk="1" hangingPunct="1">
              <a:lnSpc>
                <a:spcPct val="80000"/>
              </a:lnSpc>
            </a:pPr>
            <a:r>
              <a:rPr lang="el-GR" altLang="en-US" sz="2000" dirty="0" err="1" smtClean="0"/>
              <a:t>εναρµονισµένο</a:t>
            </a:r>
            <a:r>
              <a:rPr lang="el-GR" altLang="en-US" sz="2000" dirty="0" smtClean="0"/>
              <a:t> µε το αντίστοιχο </a:t>
            </a:r>
            <a:r>
              <a:rPr lang="el-GR" altLang="en-US" sz="2000" dirty="0" err="1" smtClean="0"/>
              <a:t>Πρόγρα</a:t>
            </a:r>
            <a:r>
              <a:rPr lang="el-GR" altLang="en-US" sz="2000" dirty="0" smtClean="0"/>
              <a:t>µµα Σπουδών</a:t>
            </a:r>
          </a:p>
          <a:p>
            <a:pPr lvl="1" eaLnBrk="1" hangingPunct="1">
              <a:lnSpc>
                <a:spcPct val="80000"/>
              </a:lnSpc>
            </a:pPr>
            <a:r>
              <a:rPr lang="el-GR" altLang="en-US" sz="2000" dirty="0" err="1" smtClean="0"/>
              <a:t>διαθεµατική</a:t>
            </a:r>
            <a:r>
              <a:rPr lang="el-GR" altLang="en-US" sz="2000" dirty="0" smtClean="0"/>
              <a:t> προσέγγιση του µ</a:t>
            </a:r>
            <a:r>
              <a:rPr lang="el-GR" altLang="en-US" sz="2000" dirty="0" err="1" smtClean="0"/>
              <a:t>αθησιακού</a:t>
            </a:r>
            <a:r>
              <a:rPr lang="el-GR" altLang="en-US" sz="2000" dirty="0" smtClean="0"/>
              <a:t> στόχου</a:t>
            </a:r>
          </a:p>
          <a:p>
            <a:pPr eaLnBrk="1" hangingPunct="1">
              <a:lnSpc>
                <a:spcPct val="80000"/>
              </a:lnSpc>
            </a:pPr>
            <a:r>
              <a:rPr lang="es-ES" altLang="en-US" sz="2000" dirty="0" smtClean="0"/>
              <a:t>Επ</a:t>
            </a:r>
            <a:r>
              <a:rPr lang="es-ES" altLang="en-US" sz="2000" dirty="0" err="1" smtClean="0"/>
              <a:t>ιστηµονική</a:t>
            </a:r>
            <a:r>
              <a:rPr lang="es-ES" altLang="en-US" sz="2000" dirty="0" smtClean="0"/>
              <a:t> </a:t>
            </a:r>
            <a:r>
              <a:rPr lang="es-ES" altLang="en-US" sz="2000" dirty="0" err="1" smtClean="0"/>
              <a:t>τεκµηρίωση</a:t>
            </a:r>
            <a:r>
              <a:rPr lang="es-ES" altLang="en-US" sz="2000" dirty="0" smtClean="0"/>
              <a:t> </a:t>
            </a:r>
            <a:r>
              <a:rPr lang="es-ES" altLang="en-US" sz="2000" dirty="0" err="1" smtClean="0"/>
              <a:t>του</a:t>
            </a:r>
            <a:r>
              <a:rPr lang="es-ES" altLang="en-US" sz="2000" dirty="0" smtClean="0"/>
              <a:t> π</a:t>
            </a:r>
            <a:r>
              <a:rPr lang="es-ES" altLang="en-US" sz="2000" dirty="0" err="1" smtClean="0"/>
              <a:t>εριεχοµένου</a:t>
            </a:r>
            <a:endParaRPr lang="el-GR" altLang="en-US" sz="2000" dirty="0" smtClean="0"/>
          </a:p>
          <a:p>
            <a:pPr lvl="1" eaLnBrk="1" hangingPunct="1">
              <a:lnSpc>
                <a:spcPct val="80000"/>
              </a:lnSpc>
            </a:pPr>
            <a:r>
              <a:rPr lang="el-GR" altLang="en-US" sz="2000" dirty="0" smtClean="0"/>
              <a:t>χωρίς </a:t>
            </a:r>
            <a:r>
              <a:rPr lang="el-GR" altLang="en-US" sz="2000" dirty="0" err="1" smtClean="0"/>
              <a:t>επιστηµονικές</a:t>
            </a:r>
            <a:r>
              <a:rPr lang="el-GR" altLang="en-US" sz="2000" dirty="0" smtClean="0"/>
              <a:t> ανακρίβειες, διαστρεβλώσεις ή παραλείψεις</a:t>
            </a:r>
          </a:p>
          <a:p>
            <a:pPr lvl="1" eaLnBrk="1" hangingPunct="1">
              <a:lnSpc>
                <a:spcPct val="80000"/>
              </a:lnSpc>
            </a:pPr>
            <a:r>
              <a:rPr lang="el-GR" altLang="en-US" sz="2000" dirty="0" smtClean="0"/>
              <a:t>όχι µ</a:t>
            </a:r>
            <a:r>
              <a:rPr lang="el-GR" altLang="en-US" sz="2000" dirty="0" err="1" smtClean="0"/>
              <a:t>ονοµερής</a:t>
            </a:r>
            <a:r>
              <a:rPr lang="el-GR" altLang="en-US" sz="2000" dirty="0" smtClean="0"/>
              <a:t>, επιλεκτική ή άνιση παρουσίαση πληροφοριακών στοιχείων</a:t>
            </a:r>
          </a:p>
          <a:p>
            <a:pPr eaLnBrk="1" hangingPunct="1">
              <a:lnSpc>
                <a:spcPct val="80000"/>
              </a:lnSpc>
            </a:pPr>
            <a:r>
              <a:rPr lang="es-ES" altLang="en-US" sz="2000" dirty="0" err="1" smtClean="0"/>
              <a:t>Ποσότητ</a:t>
            </a:r>
            <a:r>
              <a:rPr lang="es-ES" altLang="en-US" sz="2000" dirty="0" smtClean="0"/>
              <a:t>α περιεχοµένου</a:t>
            </a:r>
            <a:endParaRPr lang="el-GR" altLang="en-US" sz="2000" dirty="0" smtClean="0"/>
          </a:p>
          <a:p>
            <a:pPr lvl="1" eaLnBrk="1" hangingPunct="1">
              <a:lnSpc>
                <a:spcPct val="80000"/>
              </a:lnSpc>
            </a:pPr>
            <a:r>
              <a:rPr lang="el-GR" altLang="en-US" sz="2000" dirty="0" smtClean="0"/>
              <a:t>αντιστοιχία µε την ηλικία και το γνωσιακό υπόβαθρο των </a:t>
            </a:r>
            <a:r>
              <a:rPr lang="el-GR" altLang="en-US" sz="2000" dirty="0" err="1" smtClean="0"/>
              <a:t>εκπαιδευοµένων</a:t>
            </a:r>
            <a:endParaRPr lang="el-GR" altLang="en-US" sz="2000" dirty="0" smtClean="0"/>
          </a:p>
          <a:p>
            <a:pPr lvl="1" eaLnBrk="1" hangingPunct="1">
              <a:lnSpc>
                <a:spcPct val="80000"/>
              </a:lnSpc>
            </a:pPr>
            <a:r>
              <a:rPr lang="el-GR" altLang="en-US" sz="2000" dirty="0" err="1" smtClean="0"/>
              <a:t>εµφανής</a:t>
            </a:r>
            <a:r>
              <a:rPr lang="el-GR" altLang="en-US" sz="2000" dirty="0" smtClean="0"/>
              <a:t>, ενιαίος και πλήρης τρόπος </a:t>
            </a:r>
            <a:r>
              <a:rPr lang="el-GR" altLang="en-US" sz="2000" dirty="0" err="1" smtClean="0"/>
              <a:t>δόµησης</a:t>
            </a:r>
            <a:r>
              <a:rPr lang="el-GR" altLang="en-US" sz="2000" dirty="0" smtClean="0"/>
              <a:t>, οργάνωσης και παρουσίασης της πληροφορίας</a:t>
            </a:r>
          </a:p>
          <a:p>
            <a:pPr eaLnBrk="1" hangingPunct="1">
              <a:lnSpc>
                <a:spcPct val="80000"/>
              </a:lnSpc>
            </a:pPr>
            <a:r>
              <a:rPr lang="es-ES" altLang="en-US" sz="2000" dirty="0" err="1" smtClean="0"/>
              <a:t>Ενηµέρωση</a:t>
            </a:r>
            <a:r>
              <a:rPr lang="es-ES" altLang="en-US" sz="2000" dirty="0" smtClean="0"/>
              <a:t> π</a:t>
            </a:r>
            <a:r>
              <a:rPr lang="es-ES" altLang="en-US" sz="2000" dirty="0" err="1" smtClean="0"/>
              <a:t>εριεχοµένου</a:t>
            </a:r>
            <a:endParaRPr lang="el-GR" altLang="en-US" sz="2000" dirty="0" smtClean="0"/>
          </a:p>
          <a:p>
            <a:pPr lvl="1" eaLnBrk="1" hangingPunct="1">
              <a:lnSpc>
                <a:spcPct val="80000"/>
              </a:lnSpc>
            </a:pPr>
            <a:r>
              <a:rPr lang="es-ES" altLang="en-US" sz="2000" dirty="0" err="1" smtClean="0"/>
              <a:t>ενηµερωµένο</a:t>
            </a:r>
            <a:r>
              <a:rPr lang="es-ES" altLang="en-US" sz="2000" dirty="0" smtClean="0"/>
              <a:t> µε </a:t>
            </a:r>
            <a:r>
              <a:rPr lang="es-ES" altLang="en-US" sz="2000" dirty="0" err="1" smtClean="0"/>
              <a:t>τις</a:t>
            </a:r>
            <a:r>
              <a:rPr lang="es-ES" altLang="en-US" sz="2000" dirty="0" smtClean="0"/>
              <a:t> </a:t>
            </a:r>
            <a:r>
              <a:rPr lang="es-ES" altLang="en-US" sz="2000" dirty="0" err="1" smtClean="0"/>
              <a:t>τελευτ</a:t>
            </a:r>
            <a:r>
              <a:rPr lang="es-ES" altLang="en-US" sz="2000" dirty="0" smtClean="0"/>
              <a:t>αίες εξελίξεις του </a:t>
            </a:r>
            <a:r>
              <a:rPr lang="el-GR" altLang="en-US" sz="2000" dirty="0" smtClean="0"/>
              <a:t>γνωστικού </a:t>
            </a:r>
            <a:r>
              <a:rPr lang="es-ES" altLang="en-US" sz="2000" dirty="0" smtClean="0"/>
              <a:t>α</a:t>
            </a:r>
            <a:r>
              <a:rPr lang="es-ES" altLang="en-US" sz="2000" dirty="0" err="1" smtClean="0"/>
              <a:t>ντικειµένου</a:t>
            </a:r>
            <a:endParaRPr lang="el-GR" altLang="en-US" sz="2000" dirty="0" smtClean="0"/>
          </a:p>
          <a:p>
            <a:pPr lvl="1" eaLnBrk="1" hangingPunct="1">
              <a:lnSpc>
                <a:spcPct val="80000"/>
              </a:lnSpc>
            </a:pPr>
            <a:r>
              <a:rPr lang="es-ES" altLang="en-US" sz="2000" dirty="0" smtClean="0"/>
              <a:t>π</a:t>
            </a:r>
            <a:r>
              <a:rPr lang="es-ES" altLang="en-US" sz="2000" dirty="0" err="1" smtClean="0"/>
              <a:t>ροσφέροντ</a:t>
            </a:r>
            <a:r>
              <a:rPr lang="es-ES" altLang="en-US" sz="2000" dirty="0" smtClean="0"/>
              <a:t>ας γνώσεις σύγχρονες και επίκαιρες</a:t>
            </a:r>
          </a:p>
        </p:txBody>
      </p:sp>
      <p:sp>
        <p:nvSpPr>
          <p:cNvPr id="788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88AF607-E07B-4762-9514-193EF0330840}" type="slidenum">
              <a:rPr lang="es-ES" altLang="en-US" sz="1200" smtClean="0">
                <a:latin typeface="Verdana" panose="020B0604030504040204" pitchFamily="34" charset="0"/>
              </a:rPr>
              <a:pPr>
                <a:spcBef>
                  <a:spcPct val="0"/>
                </a:spcBef>
                <a:buClrTx/>
                <a:buSzTx/>
                <a:buFontTx/>
                <a:buNone/>
              </a:pPr>
              <a:t>53</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2994789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611188" y="1628775"/>
            <a:ext cx="8001000" cy="4629150"/>
          </a:xfrm>
        </p:spPr>
        <p:txBody>
          <a:bodyPr/>
          <a:lstStyle/>
          <a:p>
            <a:pPr eaLnBrk="1" hangingPunct="1">
              <a:buFont typeface="Wingdings" panose="05000000000000000000" pitchFamily="2" charset="2"/>
              <a:buNone/>
            </a:pPr>
            <a:r>
              <a:rPr lang="el-GR" altLang="en-US" b="1" dirty="0" smtClean="0">
                <a:solidFill>
                  <a:schemeClr val="bg1">
                    <a:lumMod val="50000"/>
                  </a:schemeClr>
                </a:solidFill>
              </a:rPr>
              <a:t>Άξονες</a:t>
            </a:r>
            <a:r>
              <a:rPr lang="el-GR" altLang="en-US" dirty="0" smtClean="0"/>
              <a:t> για την αξιολόγηση της συνιστώσας της </a:t>
            </a:r>
            <a:r>
              <a:rPr lang="el-GR" altLang="en-US" u="sng" dirty="0" smtClean="0"/>
              <a:t>διδακτικής και παιδαγωγικής µ</a:t>
            </a:r>
            <a:r>
              <a:rPr lang="el-GR" altLang="en-US" u="sng" dirty="0" err="1" smtClean="0"/>
              <a:t>εθοδολογίας</a:t>
            </a:r>
            <a:endParaRPr lang="el-GR" altLang="en-US" u="sng" dirty="0" smtClean="0"/>
          </a:p>
          <a:p>
            <a:pPr eaLnBrk="1" hangingPunct="1">
              <a:buFont typeface="Wingdings" panose="05000000000000000000" pitchFamily="2" charset="2"/>
              <a:buNone/>
            </a:pPr>
            <a:endParaRPr lang="el-GR" altLang="en-US" u="sng" dirty="0" smtClean="0"/>
          </a:p>
          <a:p>
            <a:pPr eaLnBrk="1" hangingPunct="1"/>
            <a:r>
              <a:rPr lang="el-GR" altLang="en-US" dirty="0" err="1" smtClean="0"/>
              <a:t>Οικοδομιστική</a:t>
            </a:r>
            <a:r>
              <a:rPr lang="el-GR" altLang="en-US" dirty="0" smtClean="0"/>
              <a:t> θεώρηση για τη διδασκαλία και τη μάθηση</a:t>
            </a:r>
          </a:p>
          <a:p>
            <a:pPr eaLnBrk="1" hangingPunct="1"/>
            <a:r>
              <a:rPr lang="el-GR" altLang="en-US" dirty="0" smtClean="0"/>
              <a:t>Θεωρία της δραστηριότητας για τη διδασκαλία και τη μάθηση</a:t>
            </a:r>
          </a:p>
          <a:p>
            <a:pPr eaLnBrk="1" hangingPunct="1"/>
            <a:endParaRPr lang="el-GR" altLang="en-US" dirty="0" smtClean="0"/>
          </a:p>
        </p:txBody>
      </p:sp>
      <p:sp>
        <p:nvSpPr>
          <p:cNvPr id="34819" name="Rectangle 4"/>
          <p:cNvSpPr>
            <a:spLocks noGrp="1" noChangeArrowheads="1"/>
          </p:cNvSpPr>
          <p:nvPr>
            <p:ph type="title"/>
          </p:nvPr>
        </p:nvSpPr>
        <p:spPr>
          <a:xfrm>
            <a:off x="611188" y="620713"/>
            <a:ext cx="8281987" cy="468312"/>
          </a:xfrm>
        </p:spPr>
        <p:txBody>
          <a:bodyPr>
            <a:noAutofit/>
          </a:bodyPr>
          <a:lstStyle/>
          <a:p>
            <a:pPr eaLnBrk="1" hangingPunct="1">
              <a:defRPr/>
            </a:pPr>
            <a:r>
              <a:rPr lang="el-GR" sz="3600" dirty="0" smtClean="0"/>
              <a:t>1. Π</a:t>
            </a:r>
            <a:r>
              <a:rPr lang="es-ES" sz="3600" dirty="0" smtClean="0"/>
              <a:t>αιδαγωγική / διδακτική αξιολόγηση</a:t>
            </a:r>
          </a:p>
        </p:txBody>
      </p:sp>
      <p:sp>
        <p:nvSpPr>
          <p:cNvPr id="7987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D567A74-46E5-46B7-84CA-03F4DC1F1458}" type="slidenum">
              <a:rPr lang="es-ES" altLang="en-US" sz="1200" smtClean="0">
                <a:latin typeface="Verdana" panose="020B0604030504040204" pitchFamily="34" charset="0"/>
              </a:rPr>
              <a:pPr>
                <a:spcBef>
                  <a:spcPct val="0"/>
                </a:spcBef>
                <a:buClrTx/>
                <a:buSzTx/>
                <a:buFontTx/>
                <a:buNone/>
              </a:pPr>
              <a:t>54</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2032394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750" y="692150"/>
            <a:ext cx="8001000" cy="468313"/>
          </a:xfrm>
        </p:spPr>
        <p:txBody>
          <a:bodyPr>
            <a:noAutofit/>
          </a:bodyPr>
          <a:lstStyle/>
          <a:p>
            <a:pPr eaLnBrk="1" hangingPunct="1">
              <a:defRPr/>
            </a:pPr>
            <a:r>
              <a:rPr lang="el-GR" sz="3600" dirty="0" smtClean="0">
                <a:solidFill>
                  <a:schemeClr val="accent2"/>
                </a:solidFill>
              </a:rPr>
              <a:t>2.  </a:t>
            </a:r>
            <a:r>
              <a:rPr lang="el-GR" sz="3600" dirty="0" smtClean="0"/>
              <a:t>Τεχνολογική</a:t>
            </a:r>
            <a:r>
              <a:rPr lang="es-ES" sz="3600" dirty="0" smtClean="0"/>
              <a:t> α</a:t>
            </a:r>
            <a:r>
              <a:rPr lang="es-ES" sz="3600" dirty="0" err="1" smtClean="0"/>
              <a:t>ξιολόγηση</a:t>
            </a:r>
            <a:r>
              <a:rPr lang="es-ES" sz="3600" dirty="0" smtClean="0"/>
              <a:t> </a:t>
            </a:r>
          </a:p>
        </p:txBody>
      </p:sp>
      <p:sp>
        <p:nvSpPr>
          <p:cNvPr id="80899" name="Rectangle 3"/>
          <p:cNvSpPr>
            <a:spLocks noGrp="1" noChangeArrowheads="1"/>
          </p:cNvSpPr>
          <p:nvPr>
            <p:ph type="body" idx="1"/>
          </p:nvPr>
        </p:nvSpPr>
        <p:spPr>
          <a:xfrm>
            <a:off x="566738" y="1752600"/>
            <a:ext cx="8181975" cy="4124325"/>
          </a:xfrm>
        </p:spPr>
        <p:txBody>
          <a:bodyPr/>
          <a:lstStyle/>
          <a:p>
            <a:pPr eaLnBrk="1" hangingPunct="1">
              <a:buFont typeface="Wingdings" panose="05000000000000000000" pitchFamily="2" charset="2"/>
              <a:buNone/>
            </a:pPr>
            <a:r>
              <a:rPr lang="el-GR" altLang="en-US" smtClean="0"/>
              <a:t>Συνιστώσες (κ</a:t>
            </a:r>
            <a:r>
              <a:rPr lang="es-ES" altLang="en-US" smtClean="0"/>
              <a:t>ατευθυντήριες γραµµές</a:t>
            </a:r>
            <a:r>
              <a:rPr lang="el-GR" altLang="en-US" smtClean="0"/>
              <a:t>)</a:t>
            </a:r>
          </a:p>
          <a:p>
            <a:pPr eaLnBrk="1" hangingPunct="1">
              <a:buFont typeface="Wingdings" panose="05000000000000000000" pitchFamily="2" charset="2"/>
              <a:buNone/>
            </a:pPr>
            <a:endParaRPr lang="el-GR" altLang="en-US" smtClean="0"/>
          </a:p>
          <a:p>
            <a:pPr eaLnBrk="1" hangingPunct="1"/>
            <a:r>
              <a:rPr lang="el-GR" altLang="en-US" smtClean="0"/>
              <a:t>Αξιολόγηση της τεχνικής αρτιότητας</a:t>
            </a:r>
          </a:p>
          <a:p>
            <a:pPr eaLnBrk="1" hangingPunct="1"/>
            <a:r>
              <a:rPr lang="el-GR" altLang="en-US" smtClean="0"/>
              <a:t>Αξιολόγηση εργαλείων εκπαιδευτή</a:t>
            </a:r>
          </a:p>
          <a:p>
            <a:pPr eaLnBrk="1" hangingPunct="1"/>
            <a:r>
              <a:rPr lang="el-GR" altLang="en-US" smtClean="0"/>
              <a:t>Αξιολόγηση εργαλείων εκπαιδευόµενου</a:t>
            </a:r>
            <a:endParaRPr lang="es-ES" altLang="en-US" smtClean="0"/>
          </a:p>
        </p:txBody>
      </p:sp>
      <p:sp>
        <p:nvSpPr>
          <p:cNvPr id="809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2CE9F55-4A0B-4E06-8138-AAEC3D302665}" type="slidenum">
              <a:rPr lang="es-ES" altLang="en-US" sz="1200" smtClean="0">
                <a:latin typeface="Verdana" panose="020B0604030504040204" pitchFamily="34" charset="0"/>
              </a:rPr>
              <a:pPr>
                <a:spcBef>
                  <a:spcPct val="0"/>
                </a:spcBef>
                <a:buClrTx/>
                <a:buSzTx/>
                <a:buFontTx/>
                <a:buNone/>
              </a:pPr>
              <a:t>55</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3037219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92150"/>
            <a:ext cx="8083550" cy="468313"/>
          </a:xfrm>
        </p:spPr>
        <p:txBody>
          <a:bodyPr>
            <a:noAutofit/>
          </a:bodyPr>
          <a:lstStyle/>
          <a:p>
            <a:pPr eaLnBrk="1" hangingPunct="1">
              <a:defRPr/>
            </a:pPr>
            <a:r>
              <a:rPr lang="el-GR" sz="3600" dirty="0" smtClean="0"/>
              <a:t>2.  Τεχνολογική</a:t>
            </a:r>
            <a:r>
              <a:rPr lang="es-ES" sz="3600" dirty="0" smtClean="0"/>
              <a:t> αξιολόγηση </a:t>
            </a:r>
          </a:p>
        </p:txBody>
      </p:sp>
      <p:sp>
        <p:nvSpPr>
          <p:cNvPr id="81923" name="Rectangle 3"/>
          <p:cNvSpPr>
            <a:spLocks noGrp="1" noChangeArrowheads="1"/>
          </p:cNvSpPr>
          <p:nvPr>
            <p:ph type="body" idx="1"/>
          </p:nvPr>
        </p:nvSpPr>
        <p:spPr>
          <a:xfrm>
            <a:off x="741363" y="1662883"/>
            <a:ext cx="8101012" cy="4124325"/>
          </a:xfrm>
        </p:spPr>
        <p:txBody>
          <a:bodyPr/>
          <a:lstStyle/>
          <a:p>
            <a:pPr eaLnBrk="1" hangingPunct="1">
              <a:lnSpc>
                <a:spcPct val="80000"/>
              </a:lnSpc>
              <a:buFont typeface="Wingdings" panose="05000000000000000000" pitchFamily="2" charset="2"/>
              <a:buNone/>
            </a:pPr>
            <a:r>
              <a:rPr lang="el-GR" altLang="en-US" sz="2600" b="1" dirty="0" smtClean="0">
                <a:solidFill>
                  <a:schemeClr val="bg1">
                    <a:lumMod val="50000"/>
                  </a:schemeClr>
                </a:solidFill>
              </a:rPr>
              <a:t>Άξονες</a:t>
            </a:r>
            <a:r>
              <a:rPr lang="el-GR" altLang="en-US" sz="2600" dirty="0" smtClean="0">
                <a:solidFill>
                  <a:schemeClr val="bg1">
                    <a:lumMod val="50000"/>
                  </a:schemeClr>
                </a:solidFill>
              </a:rPr>
              <a:t> </a:t>
            </a:r>
            <a:r>
              <a:rPr lang="el-GR" altLang="en-US" sz="2600" dirty="0" smtClean="0"/>
              <a:t>για την αξιολόγηση της συνιστώσας της τεχνικής αρτιότητας ενός ΕΛ</a:t>
            </a:r>
          </a:p>
          <a:p>
            <a:pPr eaLnBrk="1" hangingPunct="1">
              <a:lnSpc>
                <a:spcPct val="80000"/>
              </a:lnSpc>
              <a:buFont typeface="Wingdings" panose="05000000000000000000" pitchFamily="2" charset="2"/>
              <a:buNone/>
            </a:pPr>
            <a:endParaRPr lang="el-GR" altLang="en-US" sz="2600" dirty="0" smtClean="0"/>
          </a:p>
          <a:p>
            <a:pPr eaLnBrk="1" hangingPunct="1">
              <a:lnSpc>
                <a:spcPct val="80000"/>
              </a:lnSpc>
            </a:pPr>
            <a:r>
              <a:rPr lang="el-GR" altLang="en-US" sz="2600" b="1" dirty="0" smtClean="0">
                <a:solidFill>
                  <a:schemeClr val="tx1">
                    <a:lumMod val="50000"/>
                    <a:lumOff val="50000"/>
                  </a:schemeClr>
                </a:solidFill>
              </a:rPr>
              <a:t>Λειτουργικότητα </a:t>
            </a:r>
            <a:r>
              <a:rPr lang="es-ES_tradnl" altLang="en-US" sz="2600" b="1" dirty="0" smtClean="0">
                <a:solidFill>
                  <a:schemeClr val="tx1">
                    <a:lumMod val="50000"/>
                    <a:lumOff val="50000"/>
                  </a:schemeClr>
                </a:solidFill>
              </a:rPr>
              <a:t>(</a:t>
            </a:r>
            <a:r>
              <a:rPr lang="es-ES_tradnl" altLang="en-US" sz="2600" b="1" dirty="0" err="1" smtClean="0">
                <a:solidFill>
                  <a:schemeClr val="tx1">
                    <a:lumMod val="50000"/>
                    <a:lumOff val="50000"/>
                  </a:schemeClr>
                </a:solidFill>
              </a:rPr>
              <a:t>functionality</a:t>
            </a:r>
            <a:r>
              <a:rPr lang="es-ES_tradnl" altLang="en-US" sz="2600" b="1" dirty="0" smtClean="0">
                <a:solidFill>
                  <a:schemeClr val="tx1">
                    <a:lumMod val="50000"/>
                    <a:lumOff val="50000"/>
                  </a:schemeClr>
                </a:solidFill>
              </a:rPr>
              <a:t>)</a:t>
            </a:r>
            <a:endParaRPr lang="el-GR" altLang="en-US" sz="2600" b="1" dirty="0" smtClean="0">
              <a:solidFill>
                <a:schemeClr val="tx1">
                  <a:lumMod val="50000"/>
                  <a:lumOff val="50000"/>
                </a:schemeClr>
              </a:solidFill>
            </a:endParaRPr>
          </a:p>
          <a:p>
            <a:pPr eaLnBrk="1" hangingPunct="1">
              <a:lnSpc>
                <a:spcPct val="80000"/>
              </a:lnSpc>
            </a:pPr>
            <a:r>
              <a:rPr lang="el-GR" altLang="en-US" sz="2600" dirty="0" smtClean="0"/>
              <a:t>Αξιοπιστία</a:t>
            </a:r>
            <a:r>
              <a:rPr lang="es-ES_tradnl" altLang="en-US" sz="2600" dirty="0" smtClean="0"/>
              <a:t> (</a:t>
            </a:r>
            <a:r>
              <a:rPr lang="es-ES_tradnl" altLang="en-US" sz="2600" dirty="0" err="1" smtClean="0"/>
              <a:t>reliability</a:t>
            </a:r>
            <a:r>
              <a:rPr lang="es-ES_tradnl" altLang="en-US" sz="2600" dirty="0" smtClean="0"/>
              <a:t>)</a:t>
            </a:r>
            <a:endParaRPr lang="el-GR" altLang="en-US" sz="2600" dirty="0" smtClean="0"/>
          </a:p>
          <a:p>
            <a:pPr eaLnBrk="1" hangingPunct="1">
              <a:lnSpc>
                <a:spcPct val="80000"/>
              </a:lnSpc>
            </a:pPr>
            <a:r>
              <a:rPr lang="el-GR" altLang="en-US" sz="2600" dirty="0" smtClean="0"/>
              <a:t>Ευχρηστία</a:t>
            </a:r>
            <a:r>
              <a:rPr lang="es-ES_tradnl" altLang="en-US" sz="2600" dirty="0" smtClean="0"/>
              <a:t> (</a:t>
            </a:r>
            <a:r>
              <a:rPr lang="es-ES_tradnl" altLang="en-US" sz="2600" dirty="0" err="1" smtClean="0"/>
              <a:t>usability</a:t>
            </a:r>
            <a:r>
              <a:rPr lang="es-ES_tradnl" altLang="en-US" sz="2600" dirty="0" smtClean="0"/>
              <a:t>)</a:t>
            </a:r>
            <a:endParaRPr lang="el-GR" altLang="en-US" sz="2600" dirty="0" smtClean="0"/>
          </a:p>
          <a:p>
            <a:pPr eaLnBrk="1" hangingPunct="1">
              <a:lnSpc>
                <a:spcPct val="80000"/>
              </a:lnSpc>
            </a:pPr>
            <a:r>
              <a:rPr lang="el-GR" altLang="en-US" sz="2600" dirty="0" smtClean="0"/>
              <a:t>Αποδοτικότητα</a:t>
            </a:r>
            <a:r>
              <a:rPr lang="es-ES_tradnl" altLang="en-US" sz="2600" dirty="0" smtClean="0"/>
              <a:t> (</a:t>
            </a:r>
            <a:r>
              <a:rPr lang="es-ES_tradnl" altLang="en-US" sz="2600" dirty="0" err="1" smtClean="0"/>
              <a:t>efficiency</a:t>
            </a:r>
            <a:r>
              <a:rPr lang="es-ES_tradnl" altLang="en-US" sz="2600" dirty="0" smtClean="0"/>
              <a:t>)</a:t>
            </a:r>
            <a:endParaRPr lang="el-GR" altLang="en-US" sz="2600" dirty="0" smtClean="0"/>
          </a:p>
          <a:p>
            <a:pPr eaLnBrk="1" hangingPunct="1">
              <a:lnSpc>
                <a:spcPct val="80000"/>
              </a:lnSpc>
            </a:pPr>
            <a:r>
              <a:rPr lang="el-GR" altLang="en-US" sz="2600" dirty="0" smtClean="0"/>
              <a:t>Δυνατότητες υποστήριξης του λογισμικού</a:t>
            </a:r>
            <a:r>
              <a:rPr lang="es-ES_tradnl" altLang="en-US" sz="2600" dirty="0" smtClean="0"/>
              <a:t> (</a:t>
            </a:r>
            <a:r>
              <a:rPr lang="es-ES_tradnl" altLang="en-US" sz="2600" dirty="0" err="1" smtClean="0"/>
              <a:t>maintainability</a:t>
            </a:r>
            <a:r>
              <a:rPr lang="es-ES_tradnl" altLang="en-US" sz="2600" dirty="0" smtClean="0"/>
              <a:t>)</a:t>
            </a:r>
            <a:endParaRPr lang="el-GR" altLang="en-US" sz="2600" dirty="0" smtClean="0"/>
          </a:p>
          <a:p>
            <a:pPr eaLnBrk="1" hangingPunct="1">
              <a:lnSpc>
                <a:spcPct val="80000"/>
              </a:lnSpc>
            </a:pPr>
            <a:r>
              <a:rPr lang="el-GR" altLang="en-US" sz="2600" dirty="0" smtClean="0"/>
              <a:t>Δυνατότητες μεταφοράς</a:t>
            </a:r>
            <a:r>
              <a:rPr lang="es-ES_tradnl" altLang="en-US" sz="2600" dirty="0" smtClean="0"/>
              <a:t> (</a:t>
            </a:r>
            <a:r>
              <a:rPr lang="es-ES_tradnl" altLang="en-US" sz="2600" dirty="0" err="1" smtClean="0"/>
              <a:t>portability</a:t>
            </a:r>
            <a:r>
              <a:rPr lang="es-ES_tradnl" altLang="en-US" sz="2600" dirty="0" smtClean="0"/>
              <a:t>)</a:t>
            </a:r>
            <a:endParaRPr lang="es-ES" altLang="en-US" sz="2600" dirty="0" smtClean="0"/>
          </a:p>
        </p:txBody>
      </p:sp>
      <p:sp>
        <p:nvSpPr>
          <p:cNvPr id="819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FCF232A-90F4-49E2-A35F-B36EA6D6B350}" type="slidenum">
              <a:rPr lang="es-ES" altLang="en-US" sz="1200" smtClean="0">
                <a:latin typeface="Verdana" panose="020B0604030504040204" pitchFamily="34" charset="0"/>
              </a:rPr>
              <a:pPr>
                <a:spcBef>
                  <a:spcPct val="0"/>
                </a:spcBef>
                <a:buClrTx/>
                <a:buSzTx/>
                <a:buFontTx/>
                <a:buNone/>
              </a:pPr>
              <a:t>56</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1283861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404813"/>
            <a:ext cx="7850188" cy="971550"/>
          </a:xfrm>
        </p:spPr>
        <p:txBody>
          <a:bodyPr>
            <a:noAutofit/>
          </a:bodyPr>
          <a:lstStyle/>
          <a:p>
            <a:pPr eaLnBrk="1" hangingPunct="1">
              <a:defRPr/>
            </a:pPr>
            <a:r>
              <a:rPr lang="el-GR" sz="3600" dirty="0" smtClean="0"/>
              <a:t>3η Θεώρηση: γενικά στοιχεία, συνοδευτικό υλικό, ‘κόστος’, συνολική αξιολόγηση</a:t>
            </a:r>
            <a:endParaRPr lang="es-ES" sz="3600" dirty="0" smtClean="0"/>
          </a:p>
        </p:txBody>
      </p:sp>
      <p:sp>
        <p:nvSpPr>
          <p:cNvPr id="82947" name="Rectangle 3"/>
          <p:cNvSpPr>
            <a:spLocks noGrp="1" noChangeArrowheads="1"/>
          </p:cNvSpPr>
          <p:nvPr>
            <p:ph type="body" idx="1"/>
          </p:nvPr>
        </p:nvSpPr>
        <p:spPr>
          <a:xfrm>
            <a:off x="838200" y="1773238"/>
            <a:ext cx="8275638" cy="4268787"/>
          </a:xfrm>
        </p:spPr>
        <p:txBody>
          <a:bodyPr>
            <a:noAutofit/>
          </a:bodyPr>
          <a:lstStyle/>
          <a:p>
            <a:pPr eaLnBrk="1" hangingPunct="1">
              <a:spcBef>
                <a:spcPct val="0"/>
              </a:spcBef>
              <a:buClrTx/>
              <a:buFontTx/>
              <a:buNone/>
            </a:pPr>
            <a:r>
              <a:rPr lang="el-GR" altLang="en-US" sz="2000" dirty="0" smtClean="0"/>
              <a:t>Συνιστώσες (κ</a:t>
            </a:r>
            <a:r>
              <a:rPr lang="es-ES" altLang="en-US" sz="2000" dirty="0" smtClean="0"/>
              <a:t>α</a:t>
            </a:r>
            <a:r>
              <a:rPr lang="es-ES" altLang="en-US" sz="2000" dirty="0" err="1" smtClean="0"/>
              <a:t>τευθυντήριες</a:t>
            </a:r>
            <a:r>
              <a:rPr lang="es-ES" altLang="en-US" sz="2000" dirty="0" smtClean="0"/>
              <a:t> </a:t>
            </a:r>
            <a:r>
              <a:rPr lang="es-ES" altLang="en-US" sz="2000" dirty="0" err="1" smtClean="0"/>
              <a:t>γρ</a:t>
            </a:r>
            <a:r>
              <a:rPr lang="es-ES" altLang="en-US" sz="2000" dirty="0" smtClean="0"/>
              <a:t>αµµές</a:t>
            </a:r>
            <a:r>
              <a:rPr lang="el-GR" altLang="en-US" sz="2000" dirty="0" smtClean="0"/>
              <a:t>)</a:t>
            </a:r>
          </a:p>
          <a:p>
            <a:pPr eaLnBrk="1" hangingPunct="1">
              <a:lnSpc>
                <a:spcPct val="80000"/>
              </a:lnSpc>
            </a:pPr>
            <a:r>
              <a:rPr lang="el-GR" altLang="en-US" sz="2000" dirty="0" smtClean="0"/>
              <a:t>Γ</a:t>
            </a:r>
            <a:r>
              <a:rPr lang="es-ES" altLang="en-US" sz="2000" dirty="0" err="1" smtClean="0"/>
              <a:t>ενικά</a:t>
            </a:r>
            <a:r>
              <a:rPr lang="es-ES" altLang="en-US" sz="2000" dirty="0" smtClean="0"/>
              <a:t> </a:t>
            </a:r>
            <a:r>
              <a:rPr lang="es-ES" altLang="en-US" sz="2000" dirty="0" err="1" smtClean="0"/>
              <a:t>στοιχεί</a:t>
            </a:r>
            <a:r>
              <a:rPr lang="es-ES" altLang="en-US" sz="2000" dirty="0" smtClean="0"/>
              <a:t>α</a:t>
            </a:r>
            <a:endParaRPr lang="el-GR" altLang="en-US" sz="2000" dirty="0" smtClean="0"/>
          </a:p>
          <a:p>
            <a:pPr eaLnBrk="1" hangingPunct="1">
              <a:lnSpc>
                <a:spcPct val="80000"/>
              </a:lnSpc>
              <a:buFont typeface="Wingdings" panose="05000000000000000000" pitchFamily="2" charset="2"/>
              <a:buNone/>
            </a:pPr>
            <a:r>
              <a:rPr lang="el-GR" altLang="en-US" sz="2000" dirty="0" smtClean="0"/>
              <a:t>	(γ</a:t>
            </a:r>
            <a:r>
              <a:rPr lang="es-ES" altLang="en-US" sz="2000" dirty="0" err="1" smtClean="0"/>
              <a:t>ενικά</a:t>
            </a:r>
            <a:r>
              <a:rPr lang="es-ES" altLang="en-US" sz="2000" dirty="0" smtClean="0"/>
              <a:t> </a:t>
            </a:r>
            <a:r>
              <a:rPr lang="es-ES" altLang="en-US" sz="2000" dirty="0" err="1" smtClean="0"/>
              <a:t>στοιχεί</a:t>
            </a:r>
            <a:r>
              <a:rPr lang="es-ES" altLang="en-US" sz="2000" dirty="0" smtClean="0"/>
              <a:t>α αξιολογητή</a:t>
            </a:r>
            <a:r>
              <a:rPr lang="el-GR" altLang="en-US" sz="2000" dirty="0" smtClean="0"/>
              <a:t> / ΕΛ)</a:t>
            </a:r>
          </a:p>
          <a:p>
            <a:pPr eaLnBrk="1" hangingPunct="1">
              <a:lnSpc>
                <a:spcPct val="80000"/>
              </a:lnSpc>
            </a:pPr>
            <a:r>
              <a:rPr lang="el-GR" altLang="en-US" sz="2000" dirty="0" smtClean="0"/>
              <a:t>Αξιολόγηση </a:t>
            </a:r>
            <a:r>
              <a:rPr lang="el-GR" altLang="en-US" sz="2000" dirty="0" err="1" smtClean="0"/>
              <a:t>εγχει</a:t>
            </a:r>
            <a:r>
              <a:rPr lang="el-GR" altLang="en-US" sz="2000" dirty="0" smtClean="0"/>
              <a:t> </a:t>
            </a:r>
            <a:r>
              <a:rPr lang="el-GR" altLang="en-US" sz="2000" dirty="0" err="1" smtClean="0"/>
              <a:t>ριδίων</a:t>
            </a:r>
            <a:r>
              <a:rPr lang="el-GR" altLang="en-US" sz="2000" dirty="0" smtClean="0"/>
              <a:t> χρήσης </a:t>
            </a:r>
            <a:endParaRPr lang="es-ES_tradnl" altLang="en-US" sz="2000" dirty="0" smtClean="0"/>
          </a:p>
          <a:p>
            <a:pPr eaLnBrk="1" hangingPunct="1">
              <a:lnSpc>
                <a:spcPct val="80000"/>
              </a:lnSpc>
              <a:buFont typeface="Wingdings" panose="05000000000000000000" pitchFamily="2" charset="2"/>
              <a:buNone/>
            </a:pPr>
            <a:r>
              <a:rPr lang="es-ES_tradnl" altLang="en-US" sz="2000" dirty="0" smtClean="0"/>
              <a:t>	</a:t>
            </a:r>
            <a:r>
              <a:rPr lang="el-GR" altLang="en-US" sz="2000" dirty="0" smtClean="0"/>
              <a:t>(</a:t>
            </a:r>
            <a:r>
              <a:rPr lang="el-GR" altLang="en-US" sz="2000" dirty="0" err="1" smtClean="0"/>
              <a:t>εκπαιδευόµενου</a:t>
            </a:r>
            <a:r>
              <a:rPr lang="el-GR" altLang="en-US" sz="2000" dirty="0" smtClean="0"/>
              <a:t> – εκπαιδευτή, υποστήριξης του εκπαιδευτή και αξιολόγηση ηλεκτρονικών εγχειριδίων βοήθειας–</a:t>
            </a:r>
            <a:r>
              <a:rPr lang="es-ES_tradnl" altLang="en-US" sz="2000" dirty="0" smtClean="0"/>
              <a:t>online </a:t>
            </a:r>
            <a:r>
              <a:rPr lang="es-ES_tradnl" altLang="en-US" sz="2000" dirty="0" err="1" smtClean="0"/>
              <a:t>help</a:t>
            </a:r>
            <a:r>
              <a:rPr lang="es-ES_tradnl" altLang="en-US" sz="2000" dirty="0" smtClean="0"/>
              <a:t> </a:t>
            </a:r>
            <a:r>
              <a:rPr lang="el-GR" altLang="en-US" sz="2000" dirty="0" smtClean="0"/>
              <a:t>και εκμάθησης</a:t>
            </a:r>
            <a:r>
              <a:rPr lang="es-ES_tradnl" altLang="en-US" sz="2000" dirty="0" smtClean="0"/>
              <a:t>-online tutorial)</a:t>
            </a:r>
          </a:p>
          <a:p>
            <a:pPr eaLnBrk="1" hangingPunct="1">
              <a:lnSpc>
                <a:spcPct val="80000"/>
              </a:lnSpc>
            </a:pPr>
            <a:r>
              <a:rPr lang="es-ES" altLang="en-US" sz="2000" dirty="0" err="1" smtClean="0"/>
              <a:t>Αξιολόγηση</a:t>
            </a:r>
            <a:r>
              <a:rPr lang="es-ES" altLang="en-US" sz="2000" dirty="0" smtClean="0"/>
              <a:t> </a:t>
            </a:r>
            <a:r>
              <a:rPr lang="es-ES" altLang="en-US" sz="2000" dirty="0" err="1" smtClean="0"/>
              <a:t>του</a:t>
            </a:r>
            <a:r>
              <a:rPr lang="es-ES" altLang="en-US" sz="2000" dirty="0" smtClean="0"/>
              <a:t> πα</a:t>
            </a:r>
            <a:r>
              <a:rPr lang="es-ES" altLang="en-US" sz="2000" dirty="0" err="1" smtClean="0"/>
              <a:t>ράγοντ</a:t>
            </a:r>
            <a:r>
              <a:rPr lang="es-ES" altLang="en-US" sz="2000" dirty="0" smtClean="0"/>
              <a:t>α ‘κόστος’</a:t>
            </a:r>
          </a:p>
          <a:p>
            <a:pPr eaLnBrk="1" hangingPunct="1">
              <a:lnSpc>
                <a:spcPct val="80000"/>
              </a:lnSpc>
              <a:buFont typeface="Wingdings" panose="05000000000000000000" pitchFamily="2" charset="2"/>
              <a:buNone/>
            </a:pPr>
            <a:r>
              <a:rPr lang="es-ES_tradnl" altLang="en-US" sz="2000" dirty="0" smtClean="0"/>
              <a:t>	(</a:t>
            </a:r>
            <a:r>
              <a:rPr lang="es-ES" altLang="en-US" sz="2000" dirty="0" err="1" smtClean="0"/>
              <a:t>κόστος</a:t>
            </a:r>
            <a:r>
              <a:rPr lang="es-ES" altLang="en-US" sz="2000" dirty="0" smtClean="0"/>
              <a:t> απ</a:t>
            </a:r>
            <a:r>
              <a:rPr lang="es-ES" altLang="en-US" sz="2000" dirty="0" err="1" smtClean="0"/>
              <a:t>όκτησης</a:t>
            </a:r>
            <a:r>
              <a:rPr lang="el-GR" altLang="en-US" sz="2000" dirty="0" smtClean="0"/>
              <a:t>, </a:t>
            </a:r>
            <a:r>
              <a:rPr lang="es-ES" altLang="en-US" sz="2000" dirty="0" err="1" smtClean="0"/>
              <a:t>τεχνικής</a:t>
            </a:r>
            <a:r>
              <a:rPr lang="es-ES" altLang="en-US" sz="2000" dirty="0" smtClean="0"/>
              <a:t> υπ</a:t>
            </a:r>
            <a:r>
              <a:rPr lang="es-ES" altLang="en-US" sz="2000" dirty="0" err="1" smtClean="0"/>
              <a:t>οστήριξης</a:t>
            </a:r>
            <a:r>
              <a:rPr lang="es-ES" altLang="en-US" sz="2000" dirty="0" smtClean="0"/>
              <a:t> και </a:t>
            </a:r>
            <a:r>
              <a:rPr lang="es-ES" altLang="en-US" sz="2000" dirty="0" err="1" smtClean="0"/>
              <a:t>συντήρησ</a:t>
            </a:r>
            <a:r>
              <a:rPr lang="el-GR" altLang="en-US" sz="2000" dirty="0" smtClean="0"/>
              <a:t>η</a:t>
            </a:r>
            <a:r>
              <a:rPr lang="es-ES" altLang="en-US" sz="2000" dirty="0" smtClean="0"/>
              <a:t>ς</a:t>
            </a:r>
            <a:r>
              <a:rPr lang="el-GR" altLang="en-US" sz="2000" dirty="0" smtClean="0"/>
              <a:t>, πολλαπλών εγκαταστάσεων/επανεγκατάστασης, αγοράς </a:t>
            </a:r>
            <a:r>
              <a:rPr lang="el-GR" altLang="en-US" sz="2000" dirty="0" err="1" smtClean="0"/>
              <a:t>δικαιωµάτων</a:t>
            </a:r>
            <a:r>
              <a:rPr lang="el-GR" altLang="en-US" sz="2000" dirty="0" smtClean="0"/>
              <a:t>)</a:t>
            </a:r>
          </a:p>
          <a:p>
            <a:pPr eaLnBrk="1" hangingPunct="1">
              <a:lnSpc>
                <a:spcPct val="80000"/>
              </a:lnSpc>
            </a:pPr>
            <a:r>
              <a:rPr lang="es-ES" altLang="en-US" sz="2000" dirty="0" err="1" smtClean="0"/>
              <a:t>Συνολική</a:t>
            </a:r>
            <a:r>
              <a:rPr lang="es-ES" altLang="en-US" sz="2000" dirty="0" smtClean="0"/>
              <a:t> α</a:t>
            </a:r>
            <a:r>
              <a:rPr lang="es-ES" altLang="en-US" sz="2000" dirty="0" err="1" smtClean="0"/>
              <a:t>ξιολόγηση</a:t>
            </a:r>
            <a:r>
              <a:rPr lang="el-GR" altLang="en-US" sz="2000" dirty="0" smtClean="0"/>
              <a:t> - </a:t>
            </a:r>
            <a:r>
              <a:rPr lang="es-ES" altLang="en-US" sz="2000" dirty="0" err="1" smtClean="0"/>
              <a:t>συνήθως</a:t>
            </a:r>
            <a:r>
              <a:rPr lang="es-ES" altLang="en-US" sz="2000" dirty="0" smtClean="0"/>
              <a:t> π</a:t>
            </a:r>
            <a:r>
              <a:rPr lang="es-ES" altLang="en-US" sz="2000" dirty="0" err="1" smtClean="0"/>
              <a:t>οιοτική</a:t>
            </a:r>
            <a:endParaRPr lang="el-GR" altLang="en-US" sz="2000" dirty="0" smtClean="0"/>
          </a:p>
          <a:p>
            <a:pPr eaLnBrk="1" hangingPunct="1">
              <a:lnSpc>
                <a:spcPct val="80000"/>
              </a:lnSpc>
              <a:buFont typeface="Wingdings" panose="05000000000000000000" pitchFamily="2" charset="2"/>
              <a:buNone/>
            </a:pPr>
            <a:r>
              <a:rPr lang="el-GR" altLang="en-US" sz="2000" dirty="0" smtClean="0"/>
              <a:t>	(συγκεντρωτικά και συνοπτικά </a:t>
            </a:r>
            <a:r>
              <a:rPr lang="el-GR" altLang="en-US" sz="2000" dirty="0" err="1" smtClean="0"/>
              <a:t>δεδοµένα</a:t>
            </a:r>
            <a:r>
              <a:rPr lang="el-GR" altLang="en-US" sz="2000" dirty="0" smtClean="0"/>
              <a:t> για την σύγκριση ενός ΕΛ µε άλλες </a:t>
            </a:r>
            <a:r>
              <a:rPr lang="el-GR" altLang="en-US" sz="2000" dirty="0" err="1" smtClean="0"/>
              <a:t>παρόµοιες</a:t>
            </a:r>
            <a:r>
              <a:rPr lang="el-GR" altLang="en-US" sz="2000" dirty="0" smtClean="0"/>
              <a:t> </a:t>
            </a:r>
            <a:r>
              <a:rPr lang="el-GR" altLang="en-US" sz="2000" dirty="0" err="1" smtClean="0"/>
              <a:t>εφαρµογές</a:t>
            </a:r>
            <a:r>
              <a:rPr lang="el-GR" altLang="en-US" sz="2000" dirty="0" smtClean="0"/>
              <a:t>, συνόψιση </a:t>
            </a:r>
            <a:r>
              <a:rPr lang="el-GR" altLang="en-US" sz="2000" dirty="0" err="1" smtClean="0"/>
              <a:t>αποτελεσµάτων</a:t>
            </a:r>
            <a:r>
              <a:rPr lang="el-GR" altLang="en-US" sz="2000" dirty="0" smtClean="0"/>
              <a:t> που προκύπτουν ανά άξονα ή ανά </a:t>
            </a:r>
            <a:r>
              <a:rPr lang="el-GR" altLang="en-US" sz="2000" dirty="0" err="1" smtClean="0"/>
              <a:t>οµάδα</a:t>
            </a:r>
            <a:r>
              <a:rPr lang="el-GR" altLang="en-US" sz="2000" dirty="0" smtClean="0"/>
              <a:t> κριτηρίων µε κοινά χαρακτηριστικά)</a:t>
            </a:r>
            <a:endParaRPr lang="es-ES" altLang="en-US" sz="2000" dirty="0" smtClean="0"/>
          </a:p>
        </p:txBody>
      </p:sp>
      <p:sp>
        <p:nvSpPr>
          <p:cNvPr id="8294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23C7DD8-8343-47D0-A7B7-106525C45C03}" type="slidenum">
              <a:rPr lang="es-ES" altLang="en-US" sz="1200" smtClean="0">
                <a:latin typeface="Verdana" panose="020B0604030504040204" pitchFamily="34" charset="0"/>
              </a:rPr>
              <a:pPr>
                <a:spcBef>
                  <a:spcPct val="0"/>
                </a:spcBef>
                <a:buClrTx/>
                <a:buSzTx/>
                <a:buFontTx/>
                <a:buNone/>
              </a:pPr>
              <a:t>57</a:t>
            </a:fld>
            <a:endParaRPr lang="es-ES" altLang="en-US" sz="1200" smtClean="0">
              <a:latin typeface="Verdana" panose="020B0604030504040204" pitchFamily="34" charset="0"/>
            </a:endParaRPr>
          </a:p>
        </p:txBody>
      </p:sp>
    </p:spTree>
    <p:extLst>
      <p:ext uri="{BB962C8B-B14F-4D97-AF65-F5344CB8AC3E}">
        <p14:creationId xmlns:p14="http://schemas.microsoft.com/office/powerpoint/2010/main" val="30174484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Η έννοια της αξιολόγησης</a:t>
            </a:r>
            <a:endParaRPr lang="en-GB" dirty="0"/>
          </a:p>
        </p:txBody>
      </p:sp>
      <p:sp>
        <p:nvSpPr>
          <p:cNvPr id="20483" name="Content Placeholder 2"/>
          <p:cNvSpPr>
            <a:spLocks noGrp="1"/>
          </p:cNvSpPr>
          <p:nvPr>
            <p:ph idx="1"/>
          </p:nvPr>
        </p:nvSpPr>
        <p:spPr>
          <a:xfrm>
            <a:off x="1042988" y="1341438"/>
            <a:ext cx="7934325" cy="4800600"/>
          </a:xfrm>
        </p:spPr>
        <p:txBody>
          <a:bodyPr>
            <a:normAutofit lnSpcReduction="10000"/>
          </a:bodyPr>
          <a:lstStyle/>
          <a:p>
            <a:r>
              <a:rPr lang="el-GR" altLang="en-US" sz="2800" dirty="0" smtClean="0"/>
              <a:t>Δεν υπάρχει ομοφωνία για τον ορισμό της έννοιας «αξιολόγηση»</a:t>
            </a:r>
          </a:p>
          <a:p>
            <a:r>
              <a:rPr lang="el-GR" altLang="en-US" sz="2800" dirty="0" smtClean="0"/>
              <a:t>Μια προσπάθεια ορισμού</a:t>
            </a:r>
          </a:p>
          <a:p>
            <a:r>
              <a:rPr lang="el-GR" altLang="en-US" sz="2800" dirty="0" smtClean="0">
                <a:solidFill>
                  <a:schemeClr val="bg1">
                    <a:lumMod val="50000"/>
                  </a:schemeClr>
                </a:solidFill>
              </a:rPr>
              <a:t>Ως </a:t>
            </a:r>
            <a:r>
              <a:rPr lang="el-GR" altLang="en-US" sz="2800" b="1" dirty="0" smtClean="0">
                <a:solidFill>
                  <a:schemeClr val="bg1">
                    <a:lumMod val="50000"/>
                  </a:schemeClr>
                </a:solidFill>
              </a:rPr>
              <a:t>αξιολόγηση</a:t>
            </a:r>
            <a:r>
              <a:rPr lang="el-GR" altLang="en-US" sz="2800" dirty="0" smtClean="0">
                <a:solidFill>
                  <a:schemeClr val="bg1">
                    <a:lumMod val="50000"/>
                  </a:schemeClr>
                </a:solidFill>
              </a:rPr>
              <a:t> ορίζουμε τη συστηματική συλλογή, ανάλυση και ερμηνεία πληροφοριών για οποιαδήποτε πλευρά ενός </a:t>
            </a:r>
            <a:r>
              <a:rPr lang="el-GR" altLang="en-US" sz="2800" b="1" dirty="0" smtClean="0">
                <a:solidFill>
                  <a:schemeClr val="bg1">
                    <a:lumMod val="50000"/>
                  </a:schemeClr>
                </a:solidFill>
              </a:rPr>
              <a:t>προϊόντος ή μιας διαδικασίας</a:t>
            </a:r>
            <a:r>
              <a:rPr lang="el-GR" altLang="en-US" sz="2800" dirty="0" smtClean="0">
                <a:solidFill>
                  <a:schemeClr val="bg1">
                    <a:lumMod val="50000"/>
                  </a:schemeClr>
                </a:solidFill>
              </a:rPr>
              <a:t>, με στόχο  τη διαπίστωση της αποτελεσματικότητας και της αποδοτικότητάς του/της ή την εκτίμηση οποιωνδήποτε άλλων παραμέτρων που σχετίζονται με την εφαρμογή του/της</a:t>
            </a:r>
          </a:p>
        </p:txBody>
      </p:sp>
      <p:sp>
        <p:nvSpPr>
          <p:cNvPr id="2048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A688B51-446C-4C93-964C-77E0066BE91F}" type="slidenum">
              <a:rPr lang="en-US" altLang="en-US" sz="1200" smtClean="0">
                <a:solidFill>
                  <a:srgbClr val="B5A788"/>
                </a:solidFill>
              </a:rPr>
              <a:pPr>
                <a:spcBef>
                  <a:spcPct val="0"/>
                </a:spcBef>
                <a:buClrTx/>
                <a:buSzTx/>
                <a:buFontTx/>
                <a:buNone/>
              </a:pPr>
              <a:t>6</a:t>
            </a:fld>
            <a:endParaRPr lang="en-US" altLang="en-US" sz="1200" smtClean="0">
              <a:solidFill>
                <a:srgbClr val="B5A788"/>
              </a:solidFill>
            </a:endParaRPr>
          </a:p>
        </p:txBody>
      </p:sp>
    </p:spTree>
    <p:extLst>
      <p:ext uri="{BB962C8B-B14F-4D97-AF65-F5344CB8AC3E}">
        <p14:creationId xmlns:p14="http://schemas.microsoft.com/office/powerpoint/2010/main" val="3194051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a:t>
            </a:r>
            <a:r>
              <a:rPr lang="el-GR" sz="2800" dirty="0"/>
              <a:t>Αξιολόγηση Εκπαιδευτικού Λογισμικού: Μέθοδοι, Τεχνικές, Εργαλεία, Κριτήρια και Κλίμακες αξιολόγησης εκπαιδευτικού λογισμικού προσχολικής εκπαίδευσης </a:t>
            </a:r>
            <a:r>
              <a:rPr lang="el-GR" sz="2800" dirty="0" smtClean="0"/>
              <a:t>».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smtClean="0"/>
              <a:t>10</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6388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994545"/>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188913"/>
            <a:ext cx="8153400" cy="1143000"/>
          </a:xfrm>
        </p:spPr>
        <p:txBody>
          <a:bodyPr>
            <a:normAutofit/>
          </a:bodyPr>
          <a:lstStyle/>
          <a:p>
            <a:pPr>
              <a:defRPr/>
            </a:pPr>
            <a:r>
              <a:rPr lang="el-GR" dirty="0" smtClean="0"/>
              <a:t>Βασικά ερωτήματα αξιολόγησης</a:t>
            </a:r>
            <a:endParaRPr lang="el-GR" dirty="0"/>
          </a:p>
        </p:txBody>
      </p:sp>
      <p:sp>
        <p:nvSpPr>
          <p:cNvPr id="30723" name="2 - Θέση περιεχομένου"/>
          <p:cNvSpPr>
            <a:spLocks noGrp="1"/>
          </p:cNvSpPr>
          <p:nvPr>
            <p:ph idx="1"/>
          </p:nvPr>
        </p:nvSpPr>
        <p:spPr>
          <a:xfrm>
            <a:off x="1042988" y="1447800"/>
            <a:ext cx="7891462" cy="4800600"/>
          </a:xfrm>
        </p:spPr>
        <p:txBody>
          <a:bodyPr/>
          <a:lstStyle/>
          <a:p>
            <a:pPr>
              <a:defRPr/>
            </a:pPr>
            <a:r>
              <a:rPr lang="el-GR" sz="3600" dirty="0" smtClean="0"/>
              <a:t>Πώς ορίζεται η ποιότητα Εκπαιδευτικού Λογισμικού;</a:t>
            </a:r>
          </a:p>
          <a:p>
            <a:pPr lvl="1">
              <a:defRPr/>
            </a:pPr>
            <a:r>
              <a:rPr lang="el-GR" sz="3200" dirty="0" smtClean="0"/>
              <a:t>Υπάρχουν κοινώς αποδεκτά πρότυπα ποιότητας;</a:t>
            </a:r>
          </a:p>
          <a:p>
            <a:pPr lvl="1">
              <a:defRPr/>
            </a:pPr>
            <a:r>
              <a:rPr lang="el-GR" sz="3200" dirty="0" smtClean="0"/>
              <a:t>Υπάρχουν αξιόπιστες μέθοδοι και μηχανισμοί ελέγχου της ποιότητας;</a:t>
            </a:r>
          </a:p>
          <a:p>
            <a:pPr lvl="1">
              <a:defRPr/>
            </a:pPr>
            <a:r>
              <a:rPr lang="el-GR" sz="3200" dirty="0" smtClean="0"/>
              <a:t>Τι είδους Εκπαιδευτικό Λογισμικό προέχει να δημιουργηθεί;</a:t>
            </a:r>
          </a:p>
          <a:p>
            <a:pPr marL="82550" indent="0">
              <a:buFont typeface="Wingdings 2" panose="05020102010507070707" pitchFamily="18" charset="2"/>
              <a:buNone/>
              <a:defRPr/>
            </a:pPr>
            <a:endParaRPr lang="el-GR" sz="3600" dirty="0" smtClean="0"/>
          </a:p>
        </p:txBody>
      </p:sp>
      <p:sp>
        <p:nvSpPr>
          <p:cNvPr id="4" name="3 - Θέση υποσέλιδου"/>
          <p:cNvSpPr>
            <a:spLocks noGrp="1"/>
          </p:cNvSpPr>
          <p:nvPr>
            <p:ph type="ftr" sz="quarter" idx="4294967295"/>
          </p:nvPr>
        </p:nvSpPr>
        <p:spPr>
          <a:xfrm>
            <a:off x="5715000" y="6305550"/>
            <a:ext cx="2895600" cy="476250"/>
          </a:xfrm>
          <a:prstGeom prst="rect">
            <a:avLst/>
          </a:prstGeom>
        </p:spPr>
        <p:txBody>
          <a:bodyPr/>
          <a:lstStyle/>
          <a:p>
            <a:pPr>
              <a:defRPr/>
            </a:pPr>
            <a:r>
              <a:rPr lang="el-GR"/>
              <a:t>Παιδαγωγικός Σχεδιασμός με ΤΠΕ</a:t>
            </a:r>
            <a:endParaRPr lang="en-US"/>
          </a:p>
        </p:txBody>
      </p:sp>
      <p:sp>
        <p:nvSpPr>
          <p:cNvPr id="22533"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1FBD278-327F-4F5E-8A77-B02DE29FA1A1}" type="slidenum">
              <a:rPr lang="en-US" altLang="en-US" sz="1200" smtClean="0">
                <a:solidFill>
                  <a:srgbClr val="B5A788"/>
                </a:solidFill>
              </a:rPr>
              <a:pPr>
                <a:spcBef>
                  <a:spcPct val="0"/>
                </a:spcBef>
                <a:buClrTx/>
                <a:buSzTx/>
                <a:buFontTx/>
                <a:buNone/>
              </a:pPr>
              <a:t>7</a:t>
            </a:fld>
            <a:endParaRPr lang="en-US" altLang="en-US" sz="1200" smtClean="0">
              <a:solidFill>
                <a:srgbClr val="B5A788"/>
              </a:solidFill>
            </a:endParaRPr>
          </a:p>
        </p:txBody>
      </p:sp>
    </p:spTree>
    <p:extLst>
      <p:ext uri="{BB962C8B-B14F-4D97-AF65-F5344CB8AC3E}">
        <p14:creationId xmlns:p14="http://schemas.microsoft.com/office/powerpoint/2010/main" val="2445786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Βασικός στόχος αξιολόγησης</a:t>
            </a:r>
          </a:p>
        </p:txBody>
      </p:sp>
      <p:sp>
        <p:nvSpPr>
          <p:cNvPr id="23555" name="2 - Θέση περιεχομένου"/>
          <p:cNvSpPr>
            <a:spLocks noGrp="1"/>
          </p:cNvSpPr>
          <p:nvPr>
            <p:ph idx="1"/>
          </p:nvPr>
        </p:nvSpPr>
        <p:spPr>
          <a:xfrm>
            <a:off x="781689" y="1417638"/>
            <a:ext cx="7818438" cy="4619625"/>
          </a:xfrm>
        </p:spPr>
        <p:txBody>
          <a:bodyPr/>
          <a:lstStyle/>
          <a:p>
            <a:pPr algn="just">
              <a:buFont typeface="Wingdings 2" panose="05020102010507070707" pitchFamily="18" charset="2"/>
              <a:buNone/>
            </a:pPr>
            <a:r>
              <a:rPr lang="en-GB" altLang="en-US" sz="2800" dirty="0" smtClean="0">
                <a:latin typeface="Corbel" panose="020B0503020204020204" pitchFamily="34" charset="0"/>
              </a:rPr>
              <a:t>Βα</a:t>
            </a:r>
            <a:r>
              <a:rPr lang="en-GB" altLang="en-US" sz="2800" dirty="0" err="1" smtClean="0">
                <a:latin typeface="Corbel" panose="020B0503020204020204" pitchFamily="34" charset="0"/>
              </a:rPr>
              <a:t>σικός</a:t>
            </a:r>
            <a:r>
              <a:rPr lang="en-GB" altLang="en-US" sz="2800" dirty="0" smtClean="0">
                <a:latin typeface="Corbel" panose="020B0503020204020204" pitchFamily="34" charset="0"/>
              </a:rPr>
              <a:t> </a:t>
            </a:r>
            <a:r>
              <a:rPr lang="en-GB" altLang="en-US" sz="2800" dirty="0" err="1" smtClean="0">
                <a:latin typeface="Corbel" panose="020B0503020204020204" pitchFamily="34" charset="0"/>
              </a:rPr>
              <a:t>στόχος</a:t>
            </a:r>
            <a:r>
              <a:rPr lang="en-GB" altLang="en-US" sz="2800" dirty="0" smtClean="0">
                <a:latin typeface="Corbel" panose="020B0503020204020204" pitchFamily="34" charset="0"/>
              </a:rPr>
              <a:t> </a:t>
            </a:r>
            <a:r>
              <a:rPr lang="en-GB" altLang="en-US" sz="2800" dirty="0" err="1" smtClean="0">
                <a:latin typeface="Corbel" panose="020B0503020204020204" pitchFamily="34" charset="0"/>
              </a:rPr>
              <a:t>της</a:t>
            </a:r>
            <a:r>
              <a:rPr lang="en-GB" altLang="en-US" sz="2800" dirty="0" smtClean="0">
                <a:latin typeface="Corbel" panose="020B0503020204020204" pitchFamily="34" charset="0"/>
              </a:rPr>
              <a:t> α</a:t>
            </a:r>
            <a:r>
              <a:rPr lang="en-GB" altLang="en-US" sz="2800" dirty="0" err="1" smtClean="0">
                <a:latin typeface="Corbel" panose="020B0503020204020204" pitchFamily="34" charset="0"/>
              </a:rPr>
              <a:t>ξιολόγησης</a:t>
            </a:r>
            <a:r>
              <a:rPr lang="en-GB" altLang="en-US" sz="2800" dirty="0" smtClean="0">
                <a:latin typeface="Corbel" panose="020B0503020204020204" pitchFamily="34" charset="0"/>
              </a:rPr>
              <a:t> </a:t>
            </a:r>
            <a:r>
              <a:rPr lang="en-GB" altLang="en-US" sz="2800" dirty="0" err="1" smtClean="0">
                <a:solidFill>
                  <a:schemeClr val="bg1">
                    <a:lumMod val="50000"/>
                  </a:schemeClr>
                </a:solidFill>
                <a:latin typeface="Corbel" panose="020B0503020204020204" pitchFamily="34" charset="0"/>
              </a:rPr>
              <a:t>είν</a:t>
            </a:r>
            <a:r>
              <a:rPr lang="en-GB" altLang="en-US" sz="2800" dirty="0" smtClean="0">
                <a:solidFill>
                  <a:schemeClr val="bg1">
                    <a:lumMod val="50000"/>
                  </a:schemeClr>
                </a:solidFill>
                <a:latin typeface="Corbel" panose="020B0503020204020204" pitchFamily="34" charset="0"/>
              </a:rPr>
              <a:t>αι η επιλογή του κατάλληλου λογισμικού για εκπαιδευτική χρήση. </a:t>
            </a:r>
            <a:endParaRPr lang="el-GR" altLang="en-US" sz="2800" dirty="0" smtClean="0">
              <a:solidFill>
                <a:schemeClr val="bg1">
                  <a:lumMod val="50000"/>
                </a:schemeClr>
              </a:solidFill>
            </a:endParaRPr>
          </a:p>
          <a:p>
            <a:pPr algn="just">
              <a:buFont typeface="Wingdings 2" panose="05020102010507070707" pitchFamily="18" charset="2"/>
              <a:buNone/>
            </a:pPr>
            <a:r>
              <a:rPr lang="en-GB" altLang="en-US" sz="2800" dirty="0" err="1" smtClean="0">
                <a:latin typeface="Corbel" panose="020B0503020204020204" pitchFamily="34" charset="0"/>
              </a:rPr>
              <a:t>Αφορά</a:t>
            </a:r>
            <a:r>
              <a:rPr lang="el-GR" altLang="en-US" sz="2800" dirty="0" smtClean="0"/>
              <a:t>:</a:t>
            </a:r>
          </a:p>
          <a:p>
            <a:pPr lvl="1" algn="just"/>
            <a:r>
              <a:rPr lang="en-GB" altLang="en-US" sz="2400" dirty="0" smtClean="0">
                <a:latin typeface="Corbel" panose="020B0503020204020204" pitchFamily="34" charset="0"/>
              </a:rPr>
              <a:t>α</a:t>
            </a:r>
            <a:r>
              <a:rPr lang="en-GB" altLang="en-US" sz="2400" dirty="0" err="1" smtClean="0">
                <a:latin typeface="Corbel" panose="020B0503020204020204" pitchFamily="34" charset="0"/>
              </a:rPr>
              <a:t>φενός</a:t>
            </a:r>
            <a:r>
              <a:rPr lang="en-GB" altLang="en-US" sz="2400" dirty="0" smtClean="0">
                <a:latin typeface="Corbel" panose="020B0503020204020204" pitchFamily="34" charset="0"/>
              </a:rPr>
              <a:t> </a:t>
            </a:r>
            <a:r>
              <a:rPr lang="en-GB" altLang="en-US" sz="2400" dirty="0" err="1" smtClean="0">
                <a:latin typeface="Corbel" panose="020B0503020204020204" pitchFamily="34" charset="0"/>
              </a:rPr>
              <a:t>τους</a:t>
            </a:r>
            <a:r>
              <a:rPr lang="en-GB" altLang="en-US" sz="2400" dirty="0" smtClean="0">
                <a:latin typeface="Corbel" panose="020B0503020204020204" pitchFamily="34" charset="0"/>
              </a:rPr>
              <a:t> </a:t>
            </a:r>
            <a:r>
              <a:rPr lang="en-GB" altLang="en-US" sz="2400" dirty="0" err="1" smtClean="0">
                <a:latin typeface="Corbel" panose="020B0503020204020204" pitchFamily="34" charset="0"/>
              </a:rPr>
              <a:t>εκ</a:t>
            </a:r>
            <a:r>
              <a:rPr lang="en-GB" altLang="en-US" sz="2400" dirty="0" smtClean="0">
                <a:latin typeface="Corbel" panose="020B0503020204020204" pitchFamily="34" charset="0"/>
              </a:rPr>
              <a:t>παιδευτικούς που επιθυμούν να εκμεταλλευθούν αυτήν την τεχνολογία για υποστήριξη του διδακτικού τους έργου και έχουν να επιλέξουν από μια πληθώρα εφαρμογών (εμπορίου και ακαδημαϊκών ιδρυμάτων) και </a:t>
            </a:r>
            <a:endParaRPr lang="el-GR" altLang="en-US" sz="2400" dirty="0" smtClean="0"/>
          </a:p>
          <a:p>
            <a:pPr lvl="1" algn="just"/>
            <a:r>
              <a:rPr lang="en-GB" altLang="en-US" sz="2400" dirty="0" smtClean="0">
                <a:latin typeface="Corbel" panose="020B0503020204020204" pitchFamily="34" charset="0"/>
              </a:rPr>
              <a:t>α</a:t>
            </a:r>
            <a:r>
              <a:rPr lang="en-GB" altLang="en-US" sz="2400" dirty="0" err="1" smtClean="0">
                <a:latin typeface="Corbel" panose="020B0503020204020204" pitchFamily="34" charset="0"/>
              </a:rPr>
              <a:t>φετέρου</a:t>
            </a:r>
            <a:r>
              <a:rPr lang="en-GB" altLang="en-US" sz="2400" dirty="0" smtClean="0">
                <a:latin typeface="Corbel" panose="020B0503020204020204" pitchFamily="34" charset="0"/>
              </a:rPr>
              <a:t> </a:t>
            </a:r>
            <a:r>
              <a:rPr lang="en-GB" altLang="en-US" sz="2400" dirty="0" err="1" smtClean="0">
                <a:latin typeface="Corbel" panose="020B0503020204020204" pitchFamily="34" charset="0"/>
              </a:rPr>
              <a:t>τους</a:t>
            </a:r>
            <a:r>
              <a:rPr lang="en-GB" altLang="en-US" sz="2400" dirty="0" smtClean="0">
                <a:latin typeface="Corbel" panose="020B0503020204020204" pitchFamily="34" charset="0"/>
              </a:rPr>
              <a:t> </a:t>
            </a:r>
            <a:r>
              <a:rPr lang="en-GB" altLang="en-US" sz="2400" dirty="0" err="1" smtClean="0">
                <a:latin typeface="Corbel" panose="020B0503020204020204" pitchFamily="34" charset="0"/>
              </a:rPr>
              <a:t>γονείς</a:t>
            </a:r>
            <a:r>
              <a:rPr lang="en-GB" altLang="en-US" sz="2400" dirty="0" smtClean="0">
                <a:latin typeface="Corbel" panose="020B0503020204020204" pitchFamily="34" charset="0"/>
              </a:rPr>
              <a:t> π</a:t>
            </a:r>
            <a:r>
              <a:rPr lang="en-GB" altLang="en-US" sz="2400" dirty="0" err="1" smtClean="0">
                <a:latin typeface="Corbel" panose="020B0503020204020204" pitchFamily="34" charset="0"/>
              </a:rPr>
              <a:t>ου</a:t>
            </a:r>
            <a:r>
              <a:rPr lang="en-GB" altLang="en-US" sz="2400" dirty="0" smtClean="0">
                <a:latin typeface="Corbel" panose="020B0503020204020204" pitchFamily="34" charset="0"/>
              </a:rPr>
              <a:t> ανα</a:t>
            </a:r>
            <a:r>
              <a:rPr lang="en-GB" altLang="en-US" sz="2400" dirty="0" err="1" smtClean="0">
                <a:latin typeface="Corbel" panose="020B0503020204020204" pitchFamily="34" charset="0"/>
              </a:rPr>
              <a:t>ζητούν</a:t>
            </a:r>
            <a:r>
              <a:rPr lang="en-GB" altLang="en-US" sz="2400" dirty="0" smtClean="0">
                <a:latin typeface="Corbel" panose="020B0503020204020204" pitchFamily="34" charset="0"/>
              </a:rPr>
              <a:t> </a:t>
            </a:r>
            <a:r>
              <a:rPr lang="en-GB" altLang="en-US" sz="2400" dirty="0" err="1" smtClean="0">
                <a:latin typeface="Corbel" panose="020B0503020204020204" pitchFamily="34" charset="0"/>
              </a:rPr>
              <a:t>εν</a:t>
            </a:r>
            <a:r>
              <a:rPr lang="en-GB" altLang="en-US" sz="2400" dirty="0" smtClean="0">
                <a:latin typeface="Corbel" panose="020B0503020204020204" pitchFamily="34" charset="0"/>
              </a:rPr>
              <a:t>αλλακτικές χρήσεις του υπολογιστή από τα παιδιά τους.</a:t>
            </a:r>
            <a:endParaRPr lang="el-GR" altLang="en-US" sz="2400" dirty="0" smtClean="0"/>
          </a:p>
        </p:txBody>
      </p:sp>
      <p:sp>
        <p:nvSpPr>
          <p:cNvPr id="23557" name="4 - Θέση αριθμού διαφάνειας"/>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EABD7A2-C675-4C6A-9BC0-D0F2AF8C00B3}" type="slidenum">
              <a:rPr lang="en-US" altLang="en-US" sz="1200" smtClean="0">
                <a:solidFill>
                  <a:srgbClr val="B5A788"/>
                </a:solidFill>
              </a:rPr>
              <a:pPr>
                <a:spcBef>
                  <a:spcPct val="0"/>
                </a:spcBef>
                <a:buClrTx/>
                <a:buSzTx/>
                <a:buFontTx/>
                <a:buNone/>
              </a:pPr>
              <a:t>8</a:t>
            </a:fld>
            <a:endParaRPr lang="en-US" altLang="en-US" sz="1200" smtClean="0">
              <a:solidFill>
                <a:srgbClr val="B5A788"/>
              </a:solidFill>
            </a:endParaRPr>
          </a:p>
        </p:txBody>
      </p:sp>
    </p:spTree>
    <p:extLst>
      <p:ext uri="{BB962C8B-B14F-4D97-AF65-F5344CB8AC3E}">
        <p14:creationId xmlns:p14="http://schemas.microsoft.com/office/powerpoint/2010/main" val="3017946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Στόχοι της αξιολόγησης			</a:t>
            </a:r>
            <a:endParaRPr lang="en-GB" dirty="0"/>
          </a:p>
        </p:txBody>
      </p:sp>
      <p:sp>
        <p:nvSpPr>
          <p:cNvPr id="24579" name="Content Placeholder 2"/>
          <p:cNvSpPr>
            <a:spLocks noGrp="1"/>
          </p:cNvSpPr>
          <p:nvPr>
            <p:ph idx="1"/>
          </p:nvPr>
        </p:nvSpPr>
        <p:spPr>
          <a:xfrm>
            <a:off x="1097365" y="1417638"/>
            <a:ext cx="7499350" cy="4800600"/>
          </a:xfrm>
        </p:spPr>
        <p:txBody>
          <a:bodyPr>
            <a:normAutofit lnSpcReduction="10000"/>
          </a:bodyPr>
          <a:lstStyle/>
          <a:p>
            <a:r>
              <a:rPr lang="el-GR" altLang="en-US" sz="2800" dirty="0" smtClean="0"/>
              <a:t>Η αξιολόγηση πρέπει να λαμβάνει υπόψη ότι το λογισμικό δεν μπορεί να θεωρηθεί ανεξάρτητα από το εκπαιδευτικό πλαίσιο που θα χρησιμοποιηθεί </a:t>
            </a:r>
          </a:p>
          <a:p>
            <a:r>
              <a:rPr lang="el-GR" altLang="en-US" sz="2800" dirty="0" smtClean="0"/>
              <a:t>Η αξιολόγηση έχει πολλαπλούς αντικειμενικούς στόχους</a:t>
            </a:r>
          </a:p>
          <a:p>
            <a:pPr lvl="1"/>
            <a:r>
              <a:rPr lang="el-GR" altLang="en-US" dirty="0" smtClean="0"/>
              <a:t>Διδακτικούς / Μαθησιακούς</a:t>
            </a:r>
          </a:p>
          <a:p>
            <a:pPr lvl="1"/>
            <a:r>
              <a:rPr lang="el-GR" altLang="en-US" dirty="0" smtClean="0"/>
              <a:t>Τεχνολογικούς </a:t>
            </a:r>
          </a:p>
          <a:p>
            <a:r>
              <a:rPr lang="el-GR" altLang="en-US" sz="2400" dirty="0" smtClean="0"/>
              <a:t>Η αξιολόγηση αφορά πολλές ομάδες όπως τους δημιουργούς του λογισμικού, τους εκπαιδευτικούς και τους μαθητές</a:t>
            </a:r>
          </a:p>
        </p:txBody>
      </p:sp>
      <p:sp>
        <p:nvSpPr>
          <p:cNvPr id="245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8EA2E4A-050D-4629-A7B9-B94B6A3903D7}" type="slidenum">
              <a:rPr lang="en-US" altLang="en-US" sz="1200" smtClean="0">
                <a:solidFill>
                  <a:srgbClr val="B5A788"/>
                </a:solidFill>
              </a:rPr>
              <a:pPr>
                <a:spcBef>
                  <a:spcPct val="0"/>
                </a:spcBef>
                <a:buClrTx/>
                <a:buSzTx/>
                <a:buFontTx/>
                <a:buNone/>
              </a:pPr>
              <a:t>9</a:t>
            </a:fld>
            <a:endParaRPr lang="en-US" altLang="en-US" sz="1200" smtClean="0">
              <a:solidFill>
                <a:srgbClr val="B5A788"/>
              </a:solidFill>
            </a:endParaRPr>
          </a:p>
        </p:txBody>
      </p:sp>
    </p:spTree>
    <p:extLst>
      <p:ext uri="{BB962C8B-B14F-4D97-AF65-F5344CB8AC3E}">
        <p14:creationId xmlns:p14="http://schemas.microsoft.com/office/powerpoint/2010/main" val="2510369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217</TotalTime>
  <Words>2621</Words>
  <Application>Microsoft Office PowerPoint</Application>
  <PresentationFormat>On-screen Show (4:3)</PresentationFormat>
  <Paragraphs>470</Paragraphs>
  <Slides>62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Corbel</vt:lpstr>
      <vt:lpstr>Gill Sans MT</vt:lpstr>
      <vt:lpstr>Verdana</vt:lpstr>
      <vt:lpstr>Wingdings</vt:lpstr>
      <vt:lpstr>Wingdings 2</vt:lpstr>
      <vt:lpstr>IV-ICTEGroup.GR.new</vt:lpstr>
      <vt:lpstr>Τίτλος Μαθήματος</vt:lpstr>
      <vt:lpstr>Άδειες Χρήσης</vt:lpstr>
      <vt:lpstr>Χρηματοδότηση</vt:lpstr>
      <vt:lpstr>Σκοπός </vt:lpstr>
      <vt:lpstr>Έννοιες – Κλειδιά</vt:lpstr>
      <vt:lpstr>Η έννοια της αξιολόγησης</vt:lpstr>
      <vt:lpstr>Βασικά ερωτήματα αξιολόγησης</vt:lpstr>
      <vt:lpstr>Βασικός στόχος αξιολόγησης</vt:lpstr>
      <vt:lpstr>Στόχοι της αξιολόγησης   </vt:lpstr>
      <vt:lpstr>Ποιοι αξιολογούν; </vt:lpstr>
      <vt:lpstr>Ζητήματα αξιολόγησης</vt:lpstr>
      <vt:lpstr>Στόχος της αξιολόγησης (1)</vt:lpstr>
      <vt:lpstr>Στόχος της αξιολόγησης (2)</vt:lpstr>
      <vt:lpstr>Ποιος θα αξιολογήσει</vt:lpstr>
      <vt:lpstr>Τι θα αξιολογηθεί</vt:lpstr>
      <vt:lpstr>Πλαίσιο αξιολόγησης Εκπαιδευτικού Λογισμικού</vt:lpstr>
      <vt:lpstr>Τομείς αξιολόγησης</vt:lpstr>
      <vt:lpstr>Μέθοδοι αξιολόγησης 1 </vt:lpstr>
      <vt:lpstr>Μέθοδοι αξιολόγησης 2 </vt:lpstr>
      <vt:lpstr>Στρατηγικές αξιολόγησης</vt:lpstr>
      <vt:lpstr>Τεχνικές αξιολόγησης</vt:lpstr>
      <vt:lpstr>Εργαλεία συλλογής δεδομένων 1 </vt:lpstr>
      <vt:lpstr>Εργαλεία συλλογής δεδομένων 2</vt:lpstr>
      <vt:lpstr>Ερωτηματολόγιο αξιολόγησης </vt:lpstr>
      <vt:lpstr>Παράδειγμα ερωτήσεων για το παιδαγωγικό-διδακτικό πλαίσιο του λογισμικού</vt:lpstr>
      <vt:lpstr>Παράδειγμα ερωτήσεων Τεχνολογικής Αξιολόγησης   Ενδεικτικά κριτήρια αξιολόγησης του άξονα της Λειτουργικότητας, όσον αφορά την καταλληλότητα (suitability), από χρηστικής άποψης, του εκπαιδευτικού λογισµικού</vt:lpstr>
      <vt:lpstr>Κλίμακα αξιολόγησης </vt:lpstr>
      <vt:lpstr>Συνέντευξη αξιολόγησης </vt:lpstr>
      <vt:lpstr>Παρατήρηση/μελέτη πεδίου </vt:lpstr>
      <vt:lpstr>Επιλογή Εκπαιδευτικού Λογισμικού Προσχολικής &amp; Πρώτης Σχολικής Ηλικίας </vt:lpstr>
      <vt:lpstr>Κριτήρια επιλογής λογισμικού 1</vt:lpstr>
      <vt:lpstr>Κριτήρια επιλογής λογισμικού 2</vt:lpstr>
      <vt:lpstr>Κριτήρια επιλογής λογισμικού 3</vt:lpstr>
      <vt:lpstr>Κριτήρια επιλογής λογισμικού 4</vt:lpstr>
      <vt:lpstr>Κριτήρια επιλογής λογισμικού 5</vt:lpstr>
      <vt:lpstr>Παραδείγματα</vt:lpstr>
      <vt:lpstr>Κλίμακα Αξιολόγησης των Haughand &amp; Shade  </vt:lpstr>
      <vt:lpstr>Κλίμακα Αξιολόγησης Λογισμικού - 1-  (Haughand/Shade 1996) </vt:lpstr>
      <vt:lpstr>Κλίμακα Αξιολόγησης Λογισμικού - 2-  (Haughand/Shade 1996)</vt:lpstr>
      <vt:lpstr>Κλίμακα Αξιολόγησης Λογισμικού - 3-  (Haughand/Shade 1996)</vt:lpstr>
      <vt:lpstr>Κλίμακα Αξιολόγησης Λογισμικού - 4-  (Haughand/Shade 1996)</vt:lpstr>
      <vt:lpstr>Κλίμακα Αξιολόγησης Λογισμικού - 5-  (Haughand/Shade 1996)</vt:lpstr>
      <vt:lpstr>Παραδείγματα ερωτηματολογίων </vt:lpstr>
      <vt:lpstr>Το παιδαγωγικό-διδακτικό πλαίσιο του λογισμικού</vt:lpstr>
      <vt:lpstr>Σε ποιους απευθύνεται </vt:lpstr>
      <vt:lpstr>Οι δραστηριότητες  </vt:lpstr>
      <vt:lpstr>Η ανατροφοδότηση </vt:lpstr>
      <vt:lpstr>Το μαθησιακό υλικό </vt:lpstr>
      <vt:lpstr>Το λογισμικό παρέχει δυνατότητες επικοινωνίας</vt:lpstr>
      <vt:lpstr>Η ευχρηστία</vt:lpstr>
      <vt:lpstr>Ανάλυση και ερµηνεία δεδοµένων</vt:lpstr>
      <vt:lpstr>1. Παιδαγωγική / διδακτική αξιολόγηση </vt:lpstr>
      <vt:lpstr>1. Παιδαγωγική / διδακτική αξιολόγηση</vt:lpstr>
      <vt:lpstr>1. Παιδαγωγική / διδακτική αξιολόγηση</vt:lpstr>
      <vt:lpstr>2.  Τεχνολογική αξιολόγηση </vt:lpstr>
      <vt:lpstr>2.  Τεχνολογική αξιολόγηση </vt:lpstr>
      <vt:lpstr>3η Θεώρηση: γενικά στοιχεία, συνοδευτικό υλικό, ‘κόστος’, συνολική αξιολόγηση</vt:lpstr>
      <vt:lpstr>Σημειωματα</vt:lpstr>
      <vt:lpstr>Σημείωμα Ιστορικού Εκδόσεων Έργου</vt:lpstr>
      <vt:lpstr>Σημείωμα Αναφοράς </vt:lpstr>
      <vt:lpstr>Σημείωμα Αδειοδότησης</vt:lpstr>
      <vt:lpstr>Τέλος 10ης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65</cp:revision>
  <dcterms:created xsi:type="dcterms:W3CDTF">2014-12-10T08:52:23Z</dcterms:created>
  <dcterms:modified xsi:type="dcterms:W3CDTF">2015-09-09T19:32:12Z</dcterms:modified>
</cp:coreProperties>
</file>