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61" r:id="rId3"/>
    <p:sldId id="262" r:id="rId4"/>
    <p:sldId id="263" r:id="rId5"/>
    <p:sldId id="264" r:id="rId6"/>
    <p:sldId id="265" r:id="rId7"/>
    <p:sldId id="270" r:id="rId8"/>
    <p:sldId id="271" r:id="rId9"/>
    <p:sldId id="272" r:id="rId10"/>
    <p:sldId id="274" r:id="rId11"/>
    <p:sldId id="275" r:id="rId12"/>
    <p:sldId id="273" r:id="rId13"/>
    <p:sldId id="276" r:id="rId14"/>
    <p:sldId id="277"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smtClean="0"/>
              <a:t>Στυλ κύριου τίτλου</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12/4/2024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8A87A34-81AB-432B-8DAE-1953F412C126}"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41410" y="3073397"/>
            <a:ext cx="4878391" cy="27178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3073397"/>
            <a:ext cx="4875210" cy="27178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12/4/2024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_-R-NWy9_3Q"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photodentro.edu.gr/v/item/ds/8521/858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1drv.ms/p/s!AiAEWVG6MfM-lRanN6hGcChxmmIc?e=5fZfjC"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s://www.youtube.com/watch?v=yA8gZM3fghc" TargetMode="External"/><Relationship Id="rId5" Type="http://schemas.openxmlformats.org/officeDocument/2006/relationships/hyperlink" Target="https://youtu.be/zxsMhGA5bO8" TargetMode="External"/><Relationship Id="rId4" Type="http://schemas.openxmlformats.org/officeDocument/2006/relationships/hyperlink" Target="https://phet.colorado.edu/el/simulation/legacy/farada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hyperlink" Target="https://content.e-me.edu.gr/wp-admin/admin-ajax.php?action=h5p_embed&amp;id=1359868" TargetMode="External"/><Relationship Id="rId4" Type="http://schemas.openxmlformats.org/officeDocument/2006/relationships/hyperlink" Target="https://content.e-me.edu.gr/wp-admin/admin-ajax.php?action=h5p_embed&amp;id=136740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crosswordlabs.com/view/2024-10-13-846" TargetMode="External"/><Relationship Id="rId5" Type="http://schemas.openxmlformats.org/officeDocument/2006/relationships/image" Target="../media/image31.png"/><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youtu.be/rAXS0O39cx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youtu.be/aDZySZYB29Y" TargetMode="External"/><Relationship Id="rId5" Type="http://schemas.openxmlformats.org/officeDocument/2006/relationships/hyperlink" Target="https://youtu.be/74qfG8mS9tI"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hyperlink" Target="https://el.wikipedia.org/wiki/%CE%91%CF%81%CF%87%CE%B1%CE%B9%CF%8C%CF%84%CE%B7%CF%84%CE%B1" TargetMode="External"/><Relationship Id="rId13" Type="http://schemas.openxmlformats.org/officeDocument/2006/relationships/image" Target="../media/image7.png"/><Relationship Id="rId3" Type="http://schemas.openxmlformats.org/officeDocument/2006/relationships/hyperlink" Target="https://el.wikipedia.org/wiki/%CE%A6%CF%85%CF%83%CE%B9%CE%BA%CF%8C%CF%82_%CE%BC%CE%B1%CE%B3%CE%BD%CE%AE%CF%84%CE%B7%CF%82" TargetMode="External"/><Relationship Id="rId7" Type="http://schemas.openxmlformats.org/officeDocument/2006/relationships/hyperlink" Target="https://el.wikipedia.org/wiki/%CE%A0%CF%85%CE%BE%CE%AF%CE%B4%CE%B1" TargetMode="External"/><Relationship Id="rId12" Type="http://schemas.openxmlformats.org/officeDocument/2006/relationships/hyperlink" Target="https://el.wikipedia.org/wiki/%CE%9D%CF%8C%CF%84%CE%BF%CF%82" TargetMode="External"/><Relationship Id="rId2" Type="http://schemas.openxmlformats.org/officeDocument/2006/relationships/hyperlink" Target="https://el.wikipedia.org/wiki/%CE%93%CE%B7" TargetMode="External"/><Relationship Id="rId16" Type="http://schemas.openxmlformats.org/officeDocument/2006/relationships/hyperlink" Target="https://www.youtube.com/watch?v=12uTBzZCUXk" TargetMode="External"/><Relationship Id="rId1" Type="http://schemas.openxmlformats.org/officeDocument/2006/relationships/slideLayout" Target="../slideLayouts/slideLayout2.xml"/><Relationship Id="rId6" Type="http://schemas.openxmlformats.org/officeDocument/2006/relationships/hyperlink" Target="https://el.wikipedia.org/w/index.php?title=%CE%9C%CE%B1%CE%B3%CE%BD%CE%B7%CF%84%CE%B9%CE%BA%CF%8C%CF%82_%CE%B9%CF%83%CE%B7%CE%BC%CE%B5%CF%81%CE%B9%CE%BD%CF%8C%CF%82&amp;action=edit&amp;redlink=1" TargetMode="External"/><Relationship Id="rId11" Type="http://schemas.openxmlformats.org/officeDocument/2006/relationships/hyperlink" Target="https://el.wikipedia.org/wiki/%CE%92%CE%BF%CF%81%CF%81%CE%AC%CF%82" TargetMode="External"/><Relationship Id="rId5" Type="http://schemas.openxmlformats.org/officeDocument/2006/relationships/hyperlink" Target="https://el.wikipedia.org/w/index.php?title=%CE%9D%CF%8C%CF%84%CE%B9%CE%BF%CF%82_%CE%BC%CE%B1%CE%B3%CE%BD%CE%B7%CF%84%CE%B9%CE%BA%CF%8C%CF%82_%CE%A0%CF%8C%CE%BB%CE%BF%CF%82&amp;action=edit&amp;redlink=1" TargetMode="External"/><Relationship Id="rId15" Type="http://schemas.openxmlformats.org/officeDocument/2006/relationships/hyperlink" Target="https://youtu.be/LT-b8Hlu_i0" TargetMode="External"/><Relationship Id="rId10" Type="http://schemas.openxmlformats.org/officeDocument/2006/relationships/hyperlink" Target="https://el.wikipedia.org/wiki/%CE%9C%CE%B1%CE%B3%CE%BD%CE%B7%CF%84%CE%AF%CF%84%CE%B7%CF%82" TargetMode="External"/><Relationship Id="rId4" Type="http://schemas.openxmlformats.org/officeDocument/2006/relationships/hyperlink" Target="https://el.wikipedia.org/w/index.php?title=%CE%92%CF%8C%CF%81%CE%B5%CE%B9%CE%BF%CF%82_%CE%BC%CE%B1%CE%B3%CE%BD%CE%B7%CF%84%CE%B9%CE%BA%CF%8C%CF%82_%CE%A0%CF%8C%CE%BB%CE%BF%CF%82&amp;action=edit&amp;redlink=1" TargetMode="External"/><Relationship Id="rId9" Type="http://schemas.openxmlformats.org/officeDocument/2006/relationships/hyperlink" Target="https://el.wikipedia.org/wiki/%CE%9F%CF%81%CF%85%CE%BA%CF%84%CF%8C" TargetMode="External"/><Relationship Id="rId14" Type="http://schemas.openxmlformats.org/officeDocument/2006/relationships/hyperlink" Target="https://phet.colorado.edu/el/simulation/legacy/magnet-and-compas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youtu.be/uaFraIDW3pc"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SDyzPFLYSKU"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youtu.be/gYcBgYNIzf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www.youtube.com/watch?v=yA8gZM3fghc" TargetMode="External"/><Relationship Id="rId4" Type="http://schemas.openxmlformats.org/officeDocument/2006/relationships/hyperlink" Target="https://youtu.be/kbL9YdM9YR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err="1" smtClean="0"/>
              <a:t>Μαγνητισμοσ</a:t>
            </a:r>
            <a:r>
              <a:rPr lang="el-GR" dirty="0" smtClean="0"/>
              <a:t> - </a:t>
            </a:r>
            <a:r>
              <a:rPr lang="el-GR" dirty="0" err="1" smtClean="0"/>
              <a:t>ηλεκτρομαγνητισμοσ</a:t>
            </a: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616" y="3954161"/>
            <a:ext cx="2327189" cy="2327189"/>
          </a:xfrm>
          <a:prstGeom prst="rect">
            <a:avLst/>
          </a:prstGeom>
        </p:spPr>
      </p:pic>
    </p:spTree>
    <p:extLst>
      <p:ext uri="{BB962C8B-B14F-4D97-AF65-F5344CB8AC3E}">
        <p14:creationId xmlns:p14="http://schemas.microsoft.com/office/powerpoint/2010/main" val="188356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82025" y="100933"/>
            <a:ext cx="9905998" cy="1478570"/>
          </a:xfrm>
        </p:spPr>
        <p:txBody>
          <a:bodyPr/>
          <a:lstStyle/>
          <a:p>
            <a:r>
              <a:rPr lang="el-GR" dirty="0" err="1" smtClean="0"/>
              <a:t>Ηλεκτρικοσ</a:t>
            </a:r>
            <a:r>
              <a:rPr lang="el-GR" dirty="0" smtClean="0"/>
              <a:t> </a:t>
            </a:r>
            <a:r>
              <a:rPr lang="el-GR" dirty="0" err="1" smtClean="0"/>
              <a:t>κινητηρασ</a:t>
            </a:r>
            <a:r>
              <a:rPr lang="en-US" dirty="0" smtClean="0"/>
              <a:t> (</a:t>
            </a:r>
            <a:r>
              <a:rPr lang="en-US" dirty="0" err="1" smtClean="0"/>
              <a:t>moter</a:t>
            </a:r>
            <a:r>
              <a:rPr lang="en-US" dirty="0" smtClean="0"/>
              <a:t>)</a:t>
            </a:r>
            <a:endParaRPr lang="el-GR" dirty="0"/>
          </a:p>
        </p:txBody>
      </p:sp>
      <p:sp>
        <p:nvSpPr>
          <p:cNvPr id="3" name="Θέση περιεχομένου 2"/>
          <p:cNvSpPr>
            <a:spLocks noGrp="1"/>
          </p:cNvSpPr>
          <p:nvPr>
            <p:ph idx="1"/>
          </p:nvPr>
        </p:nvSpPr>
        <p:spPr>
          <a:xfrm>
            <a:off x="774640" y="1775978"/>
            <a:ext cx="6760384" cy="5210354"/>
          </a:xfrm>
        </p:spPr>
        <p:txBody>
          <a:bodyPr>
            <a:normAutofit fontScale="85000" lnSpcReduction="10000"/>
          </a:bodyPr>
          <a:lstStyle/>
          <a:p>
            <a:pPr algn="just"/>
            <a:r>
              <a:rPr lang="el-GR" dirty="0" smtClean="0"/>
              <a:t> Ο κινητήρας αποτελείται κατά βάση από ένα </a:t>
            </a:r>
            <a:r>
              <a:rPr lang="el-GR" b="1" dirty="0" smtClean="0"/>
              <a:t>πηνίο</a:t>
            </a:r>
            <a:r>
              <a:rPr lang="el-GR" dirty="0" smtClean="0"/>
              <a:t> μέσα στο μαγνητικό πεδίο ενός </a:t>
            </a:r>
            <a:r>
              <a:rPr lang="el-GR" b="1" dirty="0" smtClean="0"/>
              <a:t>μαγνήτη.</a:t>
            </a:r>
            <a:r>
              <a:rPr lang="el-GR" dirty="0" smtClean="0"/>
              <a:t/>
            </a:r>
            <a:br>
              <a:rPr lang="el-GR" dirty="0" smtClean="0"/>
            </a:br>
            <a:r>
              <a:rPr lang="el-GR" dirty="0" smtClean="0"/>
              <a:t>Όταν το πηνίο διαρρέεται από ρεύμα, δέχεται δυνάμεις από το μαγνήτη, που το κάνουν να περιστρέφεται.</a:t>
            </a:r>
            <a:endParaRPr lang="en-US" dirty="0" smtClean="0"/>
          </a:p>
          <a:p>
            <a:pPr algn="just"/>
            <a:r>
              <a:rPr lang="en-US" dirty="0" smtClean="0"/>
              <a:t> </a:t>
            </a:r>
            <a:r>
              <a:rPr lang="el-GR" dirty="0" smtClean="0"/>
              <a:t>Οι ηλεκτροκινητήρες αποτέλεσαν τη βάση για την κατασκευή δεκάδων νέων μηχανημάτων που έδωσαν μεγάλη ανάπτυξη στη βιομηχανία, καθώς και νέων μεταφορικών μέσων. Το ηλεκτρικό αυτοκινητάκι, το ηλεκτρικό πλυντήριο ρούχων, το μίξερ, τα τρόλεϊ και τα ηλεκτρικά τρένα, το ηλεκτρικό ψυγείο και η μίζα του αυτοκινήτου λειτουργούν με ηλεκτρικούς κινητήρες. </a:t>
            </a:r>
          </a:p>
          <a:p>
            <a:pPr algn="just"/>
            <a:r>
              <a:rPr lang="el-GR" dirty="0" smtClean="0"/>
              <a:t> Οι ηλεκτρικοί κινητήρες μετατρέπουν την ηλεκτρική ενέργεια σε μηχανική.</a:t>
            </a:r>
            <a:endParaRPr lang="el-GR" dirty="0"/>
          </a:p>
        </p:txBody>
      </p:sp>
      <p:pic>
        <p:nvPicPr>
          <p:cNvPr id="4" name="Εικόνα 3"/>
          <p:cNvPicPr>
            <a:picLocks noChangeAspect="1"/>
          </p:cNvPicPr>
          <p:nvPr/>
        </p:nvPicPr>
        <p:blipFill>
          <a:blip r:embed="rId2"/>
          <a:stretch>
            <a:fillRect/>
          </a:stretch>
        </p:blipFill>
        <p:spPr>
          <a:xfrm>
            <a:off x="8650407" y="1501357"/>
            <a:ext cx="2515440" cy="2389156"/>
          </a:xfrm>
          <a:prstGeom prst="rect">
            <a:avLst/>
          </a:prstGeom>
          <a:effectLst>
            <a:softEdge rad="63500"/>
          </a:effectLst>
        </p:spPr>
      </p:pic>
      <p:sp>
        <p:nvSpPr>
          <p:cNvPr id="5" name="Ορθογώνιο 4"/>
          <p:cNvSpPr/>
          <p:nvPr/>
        </p:nvSpPr>
        <p:spPr>
          <a:xfrm>
            <a:off x="7824159" y="4504723"/>
            <a:ext cx="3220497" cy="646331"/>
          </a:xfrm>
          <a:prstGeom prst="rect">
            <a:avLst/>
          </a:prstGeom>
        </p:spPr>
        <p:txBody>
          <a:bodyPr wrap="none">
            <a:spAutoFit/>
          </a:bodyPr>
          <a:lstStyle/>
          <a:p>
            <a:r>
              <a:rPr lang="en-US" dirty="0">
                <a:hlinkClick r:id="rId3"/>
              </a:rPr>
              <a:t>https://youtu.be/_-</a:t>
            </a:r>
            <a:r>
              <a:rPr lang="en-US" dirty="0" smtClean="0">
                <a:hlinkClick r:id="rId3"/>
              </a:rPr>
              <a:t>R-NWy9_3Q</a:t>
            </a:r>
            <a:endParaRPr lang="en-US" dirty="0" smtClean="0"/>
          </a:p>
          <a:p>
            <a:endParaRPr lang="el-GR" dirty="0"/>
          </a:p>
        </p:txBody>
      </p:sp>
      <p:sp>
        <p:nvSpPr>
          <p:cNvPr id="7" name="Ορθογώνιο 6"/>
          <p:cNvSpPr/>
          <p:nvPr/>
        </p:nvSpPr>
        <p:spPr>
          <a:xfrm>
            <a:off x="2537759" y="1210171"/>
            <a:ext cx="4997265" cy="369332"/>
          </a:xfrm>
          <a:prstGeom prst="rect">
            <a:avLst/>
          </a:prstGeom>
        </p:spPr>
        <p:txBody>
          <a:bodyPr wrap="none">
            <a:spAutoFit/>
          </a:bodyPr>
          <a:lstStyle/>
          <a:p>
            <a:r>
              <a:rPr lang="en-US" dirty="0">
                <a:hlinkClick r:id="rId4"/>
              </a:rPr>
              <a:t>https://</a:t>
            </a:r>
            <a:r>
              <a:rPr lang="en-US" dirty="0" smtClean="0">
                <a:hlinkClick r:id="rId4"/>
              </a:rPr>
              <a:t>photodentro.edu.gr/v/item/ds/8521/8581</a:t>
            </a:r>
            <a:r>
              <a:rPr lang="en-US" dirty="0" smtClean="0"/>
              <a:t> </a:t>
            </a:r>
            <a:endParaRPr lang="el-GR" dirty="0"/>
          </a:p>
        </p:txBody>
      </p:sp>
    </p:spTree>
    <p:extLst>
      <p:ext uri="{BB962C8B-B14F-4D97-AF65-F5344CB8AC3E}">
        <p14:creationId xmlns:p14="http://schemas.microsoft.com/office/powerpoint/2010/main" val="248686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8958" y="618518"/>
            <a:ext cx="11119449" cy="1478570"/>
          </a:xfrm>
        </p:spPr>
        <p:txBody>
          <a:bodyPr/>
          <a:lstStyle/>
          <a:p>
            <a:r>
              <a:rPr lang="el-GR" dirty="0"/>
              <a:t>Πετρέλαιο ή ηλεκτρική ενέργεια στα μέσα μεταφοράς;</a:t>
            </a:r>
          </a:p>
        </p:txBody>
      </p:sp>
      <p:sp>
        <p:nvSpPr>
          <p:cNvPr id="3" name="Θέση περιεχομένου 2"/>
          <p:cNvSpPr>
            <a:spLocks noGrp="1"/>
          </p:cNvSpPr>
          <p:nvPr>
            <p:ph idx="1"/>
          </p:nvPr>
        </p:nvSpPr>
        <p:spPr>
          <a:xfrm>
            <a:off x="434046" y="2097088"/>
            <a:ext cx="7890445" cy="3541714"/>
          </a:xfrm>
        </p:spPr>
        <p:txBody>
          <a:bodyPr>
            <a:normAutofit fontScale="92500" lnSpcReduction="10000"/>
          </a:bodyPr>
          <a:lstStyle/>
          <a:p>
            <a:pPr algn="just"/>
            <a:r>
              <a:rPr lang="el-GR" dirty="0"/>
              <a:t> Η χρήση ηλεκτροκινητήρων είναι πολύ πιο φιλική για το περιβάλλον, καθώς οι κινητήρες αυτοί δεν εκπέμπουν ρύπους και είναι λιγότερο θορυβώδεις. Το μεγαλύτερο πρόβλημα για την ευρύτερη χρήση των ηλεκτροκινητήρων είναι η αποθήκευση της ενέργειας. Στα τρόλεϊ, στο τραμ, στο μετρό και στο τρένο αυτό όμως δεν είναι πρόβλημα, καθώς τα μεταφορικά αυτά μέσα είναι μέσα σταθερής τροχιάς, κινούνται δηλαδή σε προκαθορισμένη διαδρομή μέσα από την οποία γίνεται και η τροφοδότησή τους με ηλεκτρική ενέργεια.</a:t>
            </a:r>
          </a:p>
        </p:txBody>
      </p:sp>
      <p:pic>
        <p:nvPicPr>
          <p:cNvPr id="5" name="Εικόνα 4"/>
          <p:cNvPicPr>
            <a:picLocks noChangeAspect="1"/>
          </p:cNvPicPr>
          <p:nvPr/>
        </p:nvPicPr>
        <p:blipFill>
          <a:blip r:embed="rId2"/>
          <a:stretch>
            <a:fillRect/>
          </a:stretch>
        </p:blipFill>
        <p:spPr>
          <a:xfrm>
            <a:off x="8324491" y="1636682"/>
            <a:ext cx="3524250" cy="2152650"/>
          </a:xfrm>
          <a:prstGeom prst="rect">
            <a:avLst/>
          </a:prstGeom>
          <a:effectLst>
            <a:softEdge rad="63500"/>
          </a:effectLst>
        </p:spPr>
      </p:pic>
      <p:pic>
        <p:nvPicPr>
          <p:cNvPr id="6" name="Εικόνα 5"/>
          <p:cNvPicPr>
            <a:picLocks noChangeAspect="1"/>
          </p:cNvPicPr>
          <p:nvPr/>
        </p:nvPicPr>
        <p:blipFill>
          <a:blip r:embed="rId3"/>
          <a:stretch>
            <a:fillRect/>
          </a:stretch>
        </p:blipFill>
        <p:spPr>
          <a:xfrm>
            <a:off x="8549317" y="4237008"/>
            <a:ext cx="3219450" cy="1524000"/>
          </a:xfrm>
          <a:prstGeom prst="rect">
            <a:avLst/>
          </a:prstGeom>
          <a:effectLst>
            <a:softEdge rad="63500"/>
          </a:effectLst>
        </p:spPr>
      </p:pic>
    </p:spTree>
    <p:extLst>
      <p:ext uri="{BB962C8B-B14F-4D97-AF65-F5344CB8AC3E}">
        <p14:creationId xmlns:p14="http://schemas.microsoft.com/office/powerpoint/2010/main" val="218954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81407" y="0"/>
            <a:ext cx="5699334" cy="1478570"/>
          </a:xfrm>
        </p:spPr>
        <p:txBody>
          <a:bodyPr/>
          <a:lstStyle/>
          <a:p>
            <a:r>
              <a:rPr lang="el-GR" dirty="0" smtClean="0"/>
              <a:t>ΜΑΓΝΗΤΙΚΗ ΕΠΑΓΩΓΗ</a:t>
            </a:r>
            <a:endParaRPr lang="el-GR" dirty="0"/>
          </a:p>
        </p:txBody>
      </p:sp>
      <p:sp>
        <p:nvSpPr>
          <p:cNvPr id="3" name="Θέση περιεχομένου 2"/>
          <p:cNvSpPr>
            <a:spLocks noGrp="1"/>
          </p:cNvSpPr>
          <p:nvPr>
            <p:ph idx="1"/>
          </p:nvPr>
        </p:nvSpPr>
        <p:spPr>
          <a:xfrm>
            <a:off x="994763" y="1622996"/>
            <a:ext cx="6358618" cy="4428623"/>
          </a:xfrm>
        </p:spPr>
        <p:txBody>
          <a:bodyPr>
            <a:normAutofit fontScale="70000" lnSpcReduction="20000"/>
          </a:bodyPr>
          <a:lstStyle/>
          <a:p>
            <a:pPr algn="just"/>
            <a:r>
              <a:rPr lang="el-GR" dirty="0" smtClean="0"/>
              <a:t> Τα ηλεκτρικά ρεύματα δημιουργούν μαγνητικό πεδίο.</a:t>
            </a:r>
          </a:p>
          <a:p>
            <a:pPr algn="just"/>
            <a:r>
              <a:rPr lang="el-GR" dirty="0"/>
              <a:t> </a:t>
            </a:r>
            <a:r>
              <a:rPr lang="el-GR" dirty="0" smtClean="0"/>
              <a:t>Οι μαγνήτες δημιουργούν ηλεκτρικό ρεύμα; </a:t>
            </a:r>
          </a:p>
          <a:p>
            <a:pPr algn="just"/>
            <a:r>
              <a:rPr lang="el-GR" dirty="0"/>
              <a:t> </a:t>
            </a:r>
            <a:r>
              <a:rPr lang="el-GR" dirty="0" smtClean="0"/>
              <a:t>Οι </a:t>
            </a:r>
            <a:r>
              <a:rPr lang="en-US" dirty="0" smtClean="0"/>
              <a:t>Faraday </a:t>
            </a:r>
            <a:r>
              <a:rPr lang="el-GR" dirty="0" smtClean="0"/>
              <a:t>και </a:t>
            </a:r>
            <a:r>
              <a:rPr lang="en-US" dirty="0" smtClean="0"/>
              <a:t>Henry </a:t>
            </a:r>
            <a:r>
              <a:rPr lang="el-GR" dirty="0" smtClean="0"/>
              <a:t>ανακάλυψαν, σχεδόν ταυτόχρονα, ότι παράγεται ηλεκτρικό ρεύμα αν υπάρχει σχετική κίνηση ή περιστροφή ενός πηνίου με έναν μαγνήτη.</a:t>
            </a:r>
            <a:endParaRPr lang="en-US" dirty="0" smtClean="0"/>
          </a:p>
          <a:p>
            <a:pPr algn="just"/>
            <a:r>
              <a:rPr lang="en-US" dirty="0"/>
              <a:t> </a:t>
            </a:r>
            <a:r>
              <a:rPr lang="el-GR" dirty="0" smtClean="0"/>
              <a:t>Αρχικά δημιουργείται μία τάση στα άκρα του πηνίου, που λέγεται </a:t>
            </a:r>
            <a:r>
              <a:rPr lang="el-GR" b="1" dirty="0" smtClean="0"/>
              <a:t>επαγωγική τάση, </a:t>
            </a:r>
            <a:r>
              <a:rPr lang="el-GR" dirty="0" smtClean="0"/>
              <a:t>η οποία με τη σειρά της δημιουργεί ένα ρεύμα που λέγεται επαγωγικό ρεύμα. Η επαγωγική τάση εξαρτάται από:</a:t>
            </a:r>
          </a:p>
          <a:p>
            <a:pPr marL="457200" indent="-457200" algn="just">
              <a:buAutoNum type="arabicPeriod"/>
            </a:pPr>
            <a:r>
              <a:rPr lang="el-GR" b="1" dirty="0" smtClean="0"/>
              <a:t>Τον αριθμό των σπειρών του πηνίου.</a:t>
            </a:r>
          </a:p>
          <a:p>
            <a:pPr marL="457200" indent="-457200" algn="just">
              <a:buAutoNum type="arabicPeriod"/>
            </a:pPr>
            <a:r>
              <a:rPr lang="el-GR" b="1" dirty="0"/>
              <a:t> </a:t>
            </a:r>
            <a:r>
              <a:rPr lang="el-GR" b="1" dirty="0" smtClean="0"/>
              <a:t>Την επιτάχυνση του μαγνήτη.</a:t>
            </a:r>
            <a:r>
              <a:rPr lang="en-US" b="1" dirty="0"/>
              <a:t> </a:t>
            </a:r>
            <a:endParaRPr lang="el-GR" b="1" dirty="0" smtClean="0"/>
          </a:p>
          <a:p>
            <a:pPr marL="457200" indent="-457200" algn="just">
              <a:buAutoNum type="arabicPeriod"/>
            </a:pPr>
            <a:r>
              <a:rPr lang="el-GR" b="1" dirty="0"/>
              <a:t> </a:t>
            </a:r>
            <a:r>
              <a:rPr lang="el-GR" b="1" dirty="0" smtClean="0"/>
              <a:t>Τον προσανατολισμό του μαγνήτη.</a:t>
            </a:r>
          </a:p>
          <a:p>
            <a:pPr marL="0" indent="0" algn="just">
              <a:buNone/>
            </a:pPr>
            <a:r>
              <a:rPr lang="el-GR" b="1" dirty="0" smtClean="0"/>
              <a:t>Όταν ο μαγνήτης δεν κινείται, η επαγωγική τάση είναι μηδέν.</a:t>
            </a:r>
          </a:p>
          <a:p>
            <a:pPr marL="457200" indent="-457200">
              <a:buAutoNum type="arabicPeriod"/>
            </a:pPr>
            <a:endParaRPr lang="el-GR" b="1" dirty="0"/>
          </a:p>
        </p:txBody>
      </p:sp>
      <p:pic>
        <p:nvPicPr>
          <p:cNvPr id="4" name="Εικόνα 3"/>
          <p:cNvPicPr>
            <a:picLocks noChangeAspect="1"/>
          </p:cNvPicPr>
          <p:nvPr/>
        </p:nvPicPr>
        <p:blipFill>
          <a:blip r:embed="rId2"/>
          <a:stretch>
            <a:fillRect/>
          </a:stretch>
        </p:blipFill>
        <p:spPr>
          <a:xfrm>
            <a:off x="9178508" y="376341"/>
            <a:ext cx="2438400" cy="2419350"/>
          </a:xfrm>
          <a:prstGeom prst="rect">
            <a:avLst/>
          </a:prstGeom>
          <a:effectLst>
            <a:softEdge rad="63500"/>
          </a:effectLst>
        </p:spPr>
      </p:pic>
      <p:pic>
        <p:nvPicPr>
          <p:cNvPr id="5" name="Εικόνα 4"/>
          <p:cNvPicPr>
            <a:picLocks noChangeAspect="1"/>
          </p:cNvPicPr>
          <p:nvPr/>
        </p:nvPicPr>
        <p:blipFill>
          <a:blip r:embed="rId3"/>
          <a:stretch>
            <a:fillRect/>
          </a:stretch>
        </p:blipFill>
        <p:spPr>
          <a:xfrm>
            <a:off x="9772119" y="2795691"/>
            <a:ext cx="1809750" cy="2857500"/>
          </a:xfrm>
          <a:prstGeom prst="rect">
            <a:avLst/>
          </a:prstGeom>
          <a:effectLst>
            <a:softEdge rad="63500"/>
          </a:effectLst>
        </p:spPr>
      </p:pic>
      <p:sp>
        <p:nvSpPr>
          <p:cNvPr id="6" name="Ορθογώνιο 5"/>
          <p:cNvSpPr/>
          <p:nvPr/>
        </p:nvSpPr>
        <p:spPr>
          <a:xfrm>
            <a:off x="2076928" y="6354156"/>
            <a:ext cx="5471113" cy="646331"/>
          </a:xfrm>
          <a:prstGeom prst="rect">
            <a:avLst/>
          </a:prstGeom>
        </p:spPr>
        <p:txBody>
          <a:bodyPr wrap="none">
            <a:spAutoFit/>
          </a:bodyPr>
          <a:lstStyle/>
          <a:p>
            <a:r>
              <a:rPr lang="en-US" dirty="0">
                <a:hlinkClick r:id="rId4"/>
              </a:rPr>
              <a:t>https://</a:t>
            </a:r>
            <a:r>
              <a:rPr lang="en-US" dirty="0" smtClean="0">
                <a:hlinkClick r:id="rId4"/>
              </a:rPr>
              <a:t>phet.colorado.edu/el/simulation/legacy/faraday</a:t>
            </a:r>
            <a:endParaRPr lang="en-US" dirty="0" smtClean="0"/>
          </a:p>
          <a:p>
            <a:endParaRPr lang="el-GR" dirty="0"/>
          </a:p>
        </p:txBody>
      </p:sp>
      <p:sp>
        <p:nvSpPr>
          <p:cNvPr id="7" name="Ορθογώνιο 6"/>
          <p:cNvSpPr/>
          <p:nvPr/>
        </p:nvSpPr>
        <p:spPr>
          <a:xfrm>
            <a:off x="8067125" y="6354155"/>
            <a:ext cx="3241144" cy="646331"/>
          </a:xfrm>
          <a:prstGeom prst="rect">
            <a:avLst/>
          </a:prstGeom>
        </p:spPr>
        <p:txBody>
          <a:bodyPr wrap="none">
            <a:spAutoFit/>
          </a:bodyPr>
          <a:lstStyle/>
          <a:p>
            <a:r>
              <a:rPr lang="en-US" dirty="0">
                <a:hlinkClick r:id="rId5"/>
              </a:rPr>
              <a:t>https://</a:t>
            </a:r>
            <a:r>
              <a:rPr lang="en-US" dirty="0" smtClean="0">
                <a:hlinkClick r:id="rId5"/>
              </a:rPr>
              <a:t>youtu.be/zxsMhGA5bO8</a:t>
            </a:r>
            <a:endParaRPr lang="en-US" dirty="0" smtClean="0"/>
          </a:p>
          <a:p>
            <a:endParaRPr lang="el-GR" dirty="0"/>
          </a:p>
        </p:txBody>
      </p:sp>
      <p:sp>
        <p:nvSpPr>
          <p:cNvPr id="8" name="Ορθογώνιο 7"/>
          <p:cNvSpPr/>
          <p:nvPr/>
        </p:nvSpPr>
        <p:spPr>
          <a:xfrm>
            <a:off x="1322871" y="1324456"/>
            <a:ext cx="4908203" cy="369332"/>
          </a:xfrm>
          <a:prstGeom prst="rect">
            <a:avLst/>
          </a:prstGeom>
        </p:spPr>
        <p:txBody>
          <a:bodyPr wrap="none">
            <a:spAutoFit/>
          </a:bodyPr>
          <a:lstStyle/>
          <a:p>
            <a:r>
              <a:rPr lang="en-US" dirty="0">
                <a:hlinkClick r:id="rId6"/>
              </a:rPr>
              <a:t>https://</a:t>
            </a:r>
            <a:r>
              <a:rPr lang="en-US" dirty="0" smtClean="0">
                <a:hlinkClick r:id="rId6"/>
              </a:rPr>
              <a:t>www.youtube.com/watch?v=yA8gZM3fghc</a:t>
            </a:r>
            <a:r>
              <a:rPr lang="en-US" dirty="0" smtClean="0"/>
              <a:t> </a:t>
            </a:r>
            <a:endParaRPr lang="el-GR" dirty="0"/>
          </a:p>
        </p:txBody>
      </p:sp>
      <p:sp>
        <p:nvSpPr>
          <p:cNvPr id="11" name="Ορθογώνιο 10"/>
          <p:cNvSpPr/>
          <p:nvPr/>
        </p:nvSpPr>
        <p:spPr>
          <a:xfrm>
            <a:off x="994763" y="942984"/>
            <a:ext cx="6650217" cy="369332"/>
          </a:xfrm>
          <a:prstGeom prst="rect">
            <a:avLst/>
          </a:prstGeom>
        </p:spPr>
        <p:txBody>
          <a:bodyPr wrap="square">
            <a:spAutoFit/>
          </a:bodyPr>
          <a:lstStyle/>
          <a:p>
            <a:r>
              <a:rPr lang="en-US" dirty="0">
                <a:hlinkClick r:id="rId7"/>
              </a:rPr>
              <a:t>https://</a:t>
            </a:r>
            <a:r>
              <a:rPr lang="en-US" dirty="0" smtClean="0">
                <a:hlinkClick r:id="rId7"/>
              </a:rPr>
              <a:t>1drv.ms/p/s!AiAEWVG6MfM-lRanN6hGcChxmmIc?e=5fZfjC</a:t>
            </a:r>
            <a:r>
              <a:rPr lang="en-US" dirty="0" smtClean="0"/>
              <a:t> </a:t>
            </a:r>
            <a:endParaRPr lang="el-GR" dirty="0"/>
          </a:p>
        </p:txBody>
      </p:sp>
    </p:spTree>
    <p:extLst>
      <p:ext uri="{BB962C8B-B14F-4D97-AF65-F5344CB8AC3E}">
        <p14:creationId xmlns:p14="http://schemas.microsoft.com/office/powerpoint/2010/main" val="186268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32523" y="0"/>
            <a:ext cx="9905998" cy="1478570"/>
          </a:xfrm>
        </p:spPr>
        <p:txBody>
          <a:bodyPr/>
          <a:lstStyle/>
          <a:p>
            <a:r>
              <a:rPr lang="el-GR" dirty="0" smtClean="0"/>
              <a:t>ΗΛΕΚΤΡΟΓΕΝΝΗΤΡΙΑ</a:t>
            </a:r>
            <a:endParaRPr lang="el-GR" dirty="0"/>
          </a:p>
        </p:txBody>
      </p:sp>
      <p:sp>
        <p:nvSpPr>
          <p:cNvPr id="3" name="Θέση περιεχομένου 2"/>
          <p:cNvSpPr>
            <a:spLocks noGrp="1"/>
          </p:cNvSpPr>
          <p:nvPr>
            <p:ph idx="1"/>
          </p:nvPr>
        </p:nvSpPr>
        <p:spPr>
          <a:xfrm>
            <a:off x="856742" y="1150727"/>
            <a:ext cx="7620237" cy="4957576"/>
          </a:xfrm>
        </p:spPr>
        <p:txBody>
          <a:bodyPr>
            <a:normAutofit fontScale="92500" lnSpcReduction="20000"/>
          </a:bodyPr>
          <a:lstStyle/>
          <a:p>
            <a:pPr algn="just"/>
            <a:r>
              <a:rPr lang="el-GR" dirty="0"/>
              <a:t> Η ανακάλυψη του </a:t>
            </a:r>
            <a:r>
              <a:rPr lang="el-GR" dirty="0" err="1"/>
              <a:t>Φαραντέυ</a:t>
            </a:r>
            <a:r>
              <a:rPr lang="el-GR" dirty="0"/>
              <a:t> οδήγησε στην εφεύρεση των </a:t>
            </a:r>
            <a:r>
              <a:rPr lang="el-GR" dirty="0" smtClean="0"/>
              <a:t>ηλεκτρογεννητριών. </a:t>
            </a:r>
          </a:p>
          <a:p>
            <a:pPr algn="just"/>
            <a:r>
              <a:rPr lang="el-GR" dirty="0" smtClean="0"/>
              <a:t>Οι </a:t>
            </a:r>
            <a:r>
              <a:rPr lang="el-GR" dirty="0"/>
              <a:t>ηλεκτρογεννήτριες είναι συσκευές που μετατρέπουν </a:t>
            </a:r>
            <a:r>
              <a:rPr lang="el-GR" b="1" dirty="0"/>
              <a:t>την κινητική ενέργεια σε </a:t>
            </a:r>
            <a:r>
              <a:rPr lang="el-GR" b="1" dirty="0" smtClean="0"/>
              <a:t>ηλεκτρική.</a:t>
            </a:r>
          </a:p>
          <a:p>
            <a:pPr algn="just"/>
            <a:r>
              <a:rPr lang="el-GR" dirty="0"/>
              <a:t> </a:t>
            </a:r>
            <a:r>
              <a:rPr lang="el-GR" dirty="0">
                <a:effectLst>
                  <a:outerShdw blurRad="38100" dist="38100" dir="2700000" algn="tl">
                    <a:srgbClr val="000000">
                      <a:alpha val="43137"/>
                    </a:srgbClr>
                  </a:outerShdw>
                </a:effectLst>
              </a:rPr>
              <a:t>Η περιστροφή του μαγνήτη που βρίσκεται μέσα στο πηνίο της γεννήτριας μπορεί να γίνεται με </a:t>
            </a:r>
            <a:r>
              <a:rPr lang="el-GR" dirty="0" smtClean="0">
                <a:effectLst>
                  <a:outerShdw blurRad="38100" dist="38100" dir="2700000" algn="tl">
                    <a:srgbClr val="000000">
                      <a:alpha val="43137"/>
                    </a:srgbClr>
                  </a:outerShdw>
                </a:effectLst>
              </a:rPr>
              <a:t>πολλούς </a:t>
            </a:r>
            <a:r>
              <a:rPr lang="el-GR" dirty="0">
                <a:effectLst>
                  <a:outerShdw blurRad="38100" dist="38100" dir="2700000" algn="tl">
                    <a:srgbClr val="000000">
                      <a:alpha val="43137"/>
                    </a:srgbClr>
                  </a:outerShdw>
                </a:effectLst>
              </a:rPr>
              <a:t>διαφορετικούς τρόπους. Η πιο απλή αλλά και συνηθισμένη γεννήτρια που χρησιμοποιούμε καθημερινά είναι το </a:t>
            </a:r>
            <a:r>
              <a:rPr lang="el-GR" b="1" dirty="0">
                <a:effectLst>
                  <a:outerShdw blurRad="38100" dist="38100" dir="2700000" algn="tl">
                    <a:srgbClr val="000000">
                      <a:alpha val="43137"/>
                    </a:srgbClr>
                  </a:outerShdw>
                </a:effectLst>
              </a:rPr>
              <a:t>δυναμό</a:t>
            </a:r>
            <a:r>
              <a:rPr lang="el-GR" dirty="0">
                <a:effectLst>
                  <a:outerShdw blurRad="38100" dist="38100" dir="2700000" algn="tl">
                    <a:srgbClr val="000000">
                      <a:alpha val="43137"/>
                    </a:srgbClr>
                  </a:outerShdw>
                </a:effectLst>
              </a:rPr>
              <a:t> που προσαρμόζεται στη ρόδα ενός ποδηλάτου. Εδώ η </a:t>
            </a:r>
            <a:r>
              <a:rPr lang="el-GR" dirty="0" smtClean="0">
                <a:effectLst>
                  <a:outerShdw blurRad="38100" dist="38100" dir="2700000" algn="tl">
                    <a:srgbClr val="000000">
                      <a:alpha val="43137"/>
                    </a:srgbClr>
                  </a:outerShdw>
                </a:effectLst>
              </a:rPr>
              <a:t>περιστροφή του </a:t>
            </a:r>
            <a:r>
              <a:rPr lang="el-GR" dirty="0">
                <a:effectLst>
                  <a:outerShdw blurRad="38100" dist="38100" dir="2700000" algn="tl">
                    <a:srgbClr val="000000">
                      <a:alpha val="43137"/>
                    </a:srgbClr>
                  </a:outerShdw>
                </a:effectLst>
              </a:rPr>
              <a:t>μαγνήτη γίνεται από τη ρόδα που θέτουμε σε κίνηση, καθώς κάνουμε πεντάλ</a:t>
            </a:r>
            <a:r>
              <a:rPr lang="el-GR" dirty="0" smtClean="0">
                <a:effectLst>
                  <a:outerShdw blurRad="38100" dist="38100" dir="2700000" algn="tl">
                    <a:srgbClr val="000000">
                      <a:alpha val="43137"/>
                    </a:srgbClr>
                  </a:outerShdw>
                </a:effectLst>
              </a:rPr>
              <a:t>.</a:t>
            </a:r>
          </a:p>
          <a:p>
            <a:pPr marL="0" indent="0" algn="just">
              <a:buNone/>
            </a:pPr>
            <a:endParaRPr lang="el-GR" dirty="0">
              <a:effectLst>
                <a:outerShdw blurRad="38100" dist="38100" dir="2700000" algn="tl">
                  <a:srgbClr val="000000">
                    <a:alpha val="43137"/>
                  </a:srgbClr>
                </a:outerShdw>
              </a:effectLst>
            </a:endParaRPr>
          </a:p>
          <a:p>
            <a:pPr marL="0" indent="0">
              <a:buNone/>
            </a:pPr>
            <a:r>
              <a:rPr lang="en-US" sz="2100" dirty="0" smtClean="0"/>
              <a:t> </a:t>
            </a:r>
            <a:endParaRPr lang="el-GR" sz="2100" dirty="0"/>
          </a:p>
        </p:txBody>
      </p:sp>
      <p:pic>
        <p:nvPicPr>
          <p:cNvPr id="4" name="Εικόνα 3"/>
          <p:cNvPicPr>
            <a:picLocks noChangeAspect="1"/>
          </p:cNvPicPr>
          <p:nvPr/>
        </p:nvPicPr>
        <p:blipFill>
          <a:blip r:embed="rId2"/>
          <a:stretch>
            <a:fillRect/>
          </a:stretch>
        </p:blipFill>
        <p:spPr>
          <a:xfrm>
            <a:off x="8476979" y="1150727"/>
            <a:ext cx="2466975" cy="1847850"/>
          </a:xfrm>
          <a:prstGeom prst="rect">
            <a:avLst/>
          </a:prstGeom>
          <a:effectLst>
            <a:softEdge rad="63500"/>
          </a:effectLst>
        </p:spPr>
      </p:pic>
      <p:pic>
        <p:nvPicPr>
          <p:cNvPr id="5" name="Εικόνα 4"/>
          <p:cNvPicPr>
            <a:picLocks noChangeAspect="1"/>
          </p:cNvPicPr>
          <p:nvPr/>
        </p:nvPicPr>
        <p:blipFill>
          <a:blip r:embed="rId3"/>
          <a:stretch>
            <a:fillRect/>
          </a:stretch>
        </p:blipFill>
        <p:spPr>
          <a:xfrm>
            <a:off x="9896835" y="2980066"/>
            <a:ext cx="2094237" cy="2588529"/>
          </a:xfrm>
          <a:prstGeom prst="rect">
            <a:avLst/>
          </a:prstGeom>
          <a:effectLst>
            <a:softEdge rad="63500"/>
          </a:effectLst>
        </p:spPr>
      </p:pic>
      <p:sp>
        <p:nvSpPr>
          <p:cNvPr id="6" name="Ορθογώνιο 5"/>
          <p:cNvSpPr/>
          <p:nvPr/>
        </p:nvSpPr>
        <p:spPr>
          <a:xfrm>
            <a:off x="1093365" y="5550083"/>
            <a:ext cx="9624086" cy="646331"/>
          </a:xfrm>
          <a:prstGeom prst="rect">
            <a:avLst/>
          </a:prstGeom>
        </p:spPr>
        <p:txBody>
          <a:bodyPr wrap="square">
            <a:spAutoFit/>
          </a:bodyPr>
          <a:lstStyle/>
          <a:p>
            <a:r>
              <a:rPr lang="en-US" dirty="0"/>
              <a:t>(</a:t>
            </a:r>
            <a:r>
              <a:rPr lang="en-US" dirty="0">
                <a:hlinkClick r:id="rId4"/>
              </a:rPr>
              <a:t>https://content.e-me.edu.gr/wp-admin/admin-ajax.php?action=h5p_embed&amp;id=1367403</a:t>
            </a:r>
            <a:r>
              <a:rPr lang="en-US" dirty="0" smtClean="0"/>
              <a:t>) , </a:t>
            </a:r>
            <a:r>
              <a:rPr lang="en-US" dirty="0"/>
              <a:t>(</a:t>
            </a:r>
            <a:r>
              <a:rPr lang="en-US" dirty="0">
                <a:hlinkClick r:id="rId5"/>
              </a:rPr>
              <a:t>https://content.e-me.edu.gr/wp-admin/admin-ajax.php?action=h5p_embed&amp;id=1359868</a:t>
            </a:r>
            <a:r>
              <a:rPr lang="en-US" dirty="0" smtClean="0"/>
              <a:t>)  </a:t>
            </a:r>
            <a:endParaRPr lang="el-GR" dirty="0"/>
          </a:p>
        </p:txBody>
      </p:sp>
    </p:spTree>
    <p:extLst>
      <p:ext uri="{BB962C8B-B14F-4D97-AF65-F5344CB8AC3E}">
        <p14:creationId xmlns:p14="http://schemas.microsoft.com/office/powerpoint/2010/main" val="111631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73994" y="301926"/>
            <a:ext cx="8011214" cy="3743864"/>
          </a:xfrm>
        </p:spPr>
        <p:txBody>
          <a:bodyPr>
            <a:normAutofit fontScale="77500" lnSpcReduction="20000"/>
          </a:bodyPr>
          <a:lstStyle/>
          <a:p>
            <a:pPr lvl="0" algn="just"/>
            <a:r>
              <a:rPr lang="el-GR" dirty="0" smtClean="0"/>
              <a:t> </a:t>
            </a:r>
            <a:r>
              <a:rPr lang="el-GR" sz="2200" dirty="0">
                <a:solidFill>
                  <a:prstClr val="white"/>
                </a:solidFill>
                <a:effectLst>
                  <a:outerShdw blurRad="38100" dist="38100" dir="2700000" algn="tl">
                    <a:srgbClr val="000000">
                      <a:alpha val="43137"/>
                    </a:srgbClr>
                  </a:outerShdw>
                </a:effectLst>
              </a:rPr>
              <a:t> </a:t>
            </a:r>
            <a:r>
              <a:rPr lang="el-GR" dirty="0">
                <a:solidFill>
                  <a:prstClr val="white"/>
                </a:solidFill>
                <a:effectLst/>
              </a:rPr>
              <a:t>Οι περισσότερες γεννήτριες γενικής χρήσης είναι βενζινοκίνητες ή πετρελαιοκίνητες. Τις γεννήτριες αυτές χρησιμοποιούμε σε περιοχές που δεν καλύπτονται από το δίκτυο της ΔΕΗ, όπως για παράδειγμα για την ηλεκτροδότηση μιας καντίνας</a:t>
            </a:r>
            <a:r>
              <a:rPr lang="el-GR" dirty="0" smtClean="0">
                <a:solidFill>
                  <a:prstClr val="white"/>
                </a:solidFill>
                <a:effectLst/>
              </a:rPr>
              <a:t>.</a:t>
            </a:r>
            <a:endParaRPr lang="el-GR" dirty="0" smtClean="0"/>
          </a:p>
          <a:p>
            <a:pPr algn="just"/>
            <a:r>
              <a:rPr lang="el-GR" dirty="0" smtClean="0">
                <a:effectLst/>
              </a:rPr>
              <a:t>Η </a:t>
            </a:r>
            <a:r>
              <a:rPr lang="el-GR" dirty="0">
                <a:effectLst/>
              </a:rPr>
              <a:t>περιστροφή του μαγνήτη στις ανεμογεννήτριες γίνεται </a:t>
            </a:r>
            <a:r>
              <a:rPr lang="el-GR" dirty="0" smtClean="0">
                <a:effectLst/>
              </a:rPr>
              <a:t>χάρη στην </a:t>
            </a:r>
            <a:r>
              <a:rPr lang="el-GR" dirty="0">
                <a:effectLst/>
              </a:rPr>
              <a:t>ενέργεια του ανέμου. Η περιστροφή του μαγνήτη στις τεράστιες γεννήτριες στα εργοστάσια της ΔΕΗ γίνεται με δύο διαφορετικούς τρόπους. Στα θερμοηλεκτρικά εργοστάσια η περιστροφή γίνεται από μεγάλους κινητήρες που λειτουργούν με πετρέλαιο ή λιγνίτη, ενώ στα υδροηλεκτρικά χάρη στο νερό που πέφτει ορμητικά σε υδροστρόβιλους. </a:t>
            </a:r>
            <a:endParaRPr lang="el-GR" dirty="0" smtClean="0">
              <a:effectLst/>
            </a:endParaRPr>
          </a:p>
          <a:p>
            <a:pPr algn="just"/>
            <a:r>
              <a:rPr lang="el-GR" dirty="0">
                <a:effectLst/>
              </a:rPr>
              <a:t> </a:t>
            </a:r>
          </a:p>
          <a:p>
            <a:endParaRPr lang="el-GR" dirty="0"/>
          </a:p>
        </p:txBody>
      </p:sp>
      <p:pic>
        <p:nvPicPr>
          <p:cNvPr id="4" name="Εικόνα 3"/>
          <p:cNvPicPr>
            <a:picLocks noChangeAspect="1"/>
          </p:cNvPicPr>
          <p:nvPr/>
        </p:nvPicPr>
        <p:blipFill>
          <a:blip r:embed="rId2"/>
          <a:stretch>
            <a:fillRect/>
          </a:stretch>
        </p:blipFill>
        <p:spPr>
          <a:xfrm>
            <a:off x="9336507" y="366385"/>
            <a:ext cx="2238375" cy="1638300"/>
          </a:xfrm>
          <a:prstGeom prst="rect">
            <a:avLst/>
          </a:prstGeom>
          <a:effectLst>
            <a:softEdge rad="63500"/>
          </a:effectLst>
        </p:spPr>
      </p:pic>
      <p:pic>
        <p:nvPicPr>
          <p:cNvPr id="5" name="Εικόνα 4"/>
          <p:cNvPicPr>
            <a:picLocks noChangeAspect="1"/>
          </p:cNvPicPr>
          <p:nvPr/>
        </p:nvPicPr>
        <p:blipFill>
          <a:blip r:embed="rId3"/>
          <a:stretch>
            <a:fillRect/>
          </a:stretch>
        </p:blipFill>
        <p:spPr>
          <a:xfrm>
            <a:off x="10455694" y="2260405"/>
            <a:ext cx="1847850" cy="2466975"/>
          </a:xfrm>
          <a:prstGeom prst="rect">
            <a:avLst/>
          </a:prstGeom>
          <a:effectLst>
            <a:softEdge rad="63500"/>
          </a:effectLst>
        </p:spPr>
      </p:pic>
      <p:pic>
        <p:nvPicPr>
          <p:cNvPr id="6" name="Εικόνα 5"/>
          <p:cNvPicPr>
            <a:picLocks noChangeAspect="1"/>
          </p:cNvPicPr>
          <p:nvPr/>
        </p:nvPicPr>
        <p:blipFill>
          <a:blip r:embed="rId4"/>
          <a:stretch>
            <a:fillRect/>
          </a:stretch>
        </p:blipFill>
        <p:spPr>
          <a:xfrm>
            <a:off x="543824" y="3493892"/>
            <a:ext cx="4420644" cy="2876534"/>
          </a:xfrm>
          <a:prstGeom prst="rect">
            <a:avLst/>
          </a:prstGeom>
          <a:effectLst>
            <a:softEdge rad="63500"/>
          </a:effectLst>
        </p:spPr>
      </p:pic>
      <p:pic>
        <p:nvPicPr>
          <p:cNvPr id="7" name="Εικόνα 6"/>
          <p:cNvPicPr>
            <a:picLocks noChangeAspect="1"/>
          </p:cNvPicPr>
          <p:nvPr/>
        </p:nvPicPr>
        <p:blipFill>
          <a:blip r:embed="rId5"/>
          <a:stretch>
            <a:fillRect/>
          </a:stretch>
        </p:blipFill>
        <p:spPr>
          <a:xfrm>
            <a:off x="5041061" y="3483240"/>
            <a:ext cx="5302011" cy="2887186"/>
          </a:xfrm>
          <a:prstGeom prst="rect">
            <a:avLst/>
          </a:prstGeom>
        </p:spPr>
      </p:pic>
      <p:sp>
        <p:nvSpPr>
          <p:cNvPr id="2" name="Ορθογώνιο 1"/>
          <p:cNvSpPr/>
          <p:nvPr/>
        </p:nvSpPr>
        <p:spPr>
          <a:xfrm>
            <a:off x="2076851" y="6370426"/>
            <a:ext cx="4916026" cy="369332"/>
          </a:xfrm>
          <a:prstGeom prst="rect">
            <a:avLst/>
          </a:prstGeom>
        </p:spPr>
        <p:txBody>
          <a:bodyPr wrap="none">
            <a:spAutoFit/>
          </a:bodyPr>
          <a:lstStyle/>
          <a:p>
            <a:r>
              <a:rPr lang="en-US" dirty="0">
                <a:hlinkClick r:id="rId6"/>
              </a:rPr>
              <a:t>https://</a:t>
            </a:r>
            <a:r>
              <a:rPr lang="en-US" dirty="0" smtClean="0">
                <a:hlinkClick r:id="rId6"/>
              </a:rPr>
              <a:t>crosswordlabs.com/view/2024-10-13-846</a:t>
            </a:r>
            <a:r>
              <a:rPr lang="en-US" dirty="0" smtClean="0"/>
              <a:t> </a:t>
            </a:r>
            <a:endParaRPr lang="el-GR" dirty="0"/>
          </a:p>
        </p:txBody>
      </p:sp>
    </p:spTree>
    <p:extLst>
      <p:ext uri="{BB962C8B-B14F-4D97-AF65-F5344CB8AC3E}">
        <p14:creationId xmlns:p14="http://schemas.microsoft.com/office/powerpoint/2010/main" val="403275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1536477" y="1311486"/>
            <a:ext cx="9192069" cy="4395237"/>
          </a:xfrm>
          <a:prstGeom prst="rect">
            <a:avLst/>
          </a:prstGeom>
        </p:spPr>
      </p:pic>
      <p:sp>
        <p:nvSpPr>
          <p:cNvPr id="2" name="TextBox 1"/>
          <p:cNvSpPr txBox="1"/>
          <p:nvPr/>
        </p:nvSpPr>
        <p:spPr>
          <a:xfrm>
            <a:off x="3994031" y="310551"/>
            <a:ext cx="5960853" cy="646331"/>
          </a:xfrm>
          <a:prstGeom prst="rect">
            <a:avLst/>
          </a:prstGeom>
          <a:noFill/>
        </p:spPr>
        <p:txBody>
          <a:bodyPr wrap="square" rtlCol="0">
            <a:spAutoFit/>
          </a:bodyPr>
          <a:lstStyle/>
          <a:p>
            <a:r>
              <a:rPr lang="el-GR" sz="3600" dirty="0" smtClean="0"/>
              <a:t>ΑΝΑΚΕΦΑΛΑΙΩΣΗ</a:t>
            </a:r>
            <a:endParaRPr lang="el-GR" sz="3600" dirty="0"/>
          </a:p>
        </p:txBody>
      </p:sp>
    </p:spTree>
    <p:extLst>
      <p:ext uri="{BB962C8B-B14F-4D97-AF65-F5344CB8AC3E}">
        <p14:creationId xmlns:p14="http://schemas.microsoft.com/office/powerpoint/2010/main" val="4053710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40589" y="-71595"/>
            <a:ext cx="2661373" cy="1478570"/>
          </a:xfrm>
        </p:spPr>
        <p:txBody>
          <a:bodyPr/>
          <a:lstStyle/>
          <a:p>
            <a:r>
              <a:rPr lang="el-GR" dirty="0" err="1" smtClean="0"/>
              <a:t>μαγΝΗτες</a:t>
            </a:r>
            <a:endParaRPr lang="el-GR" dirty="0"/>
          </a:p>
        </p:txBody>
      </p:sp>
      <p:sp>
        <p:nvSpPr>
          <p:cNvPr id="3" name="Θέση περιεχομένου 2"/>
          <p:cNvSpPr>
            <a:spLocks noGrp="1"/>
          </p:cNvSpPr>
          <p:nvPr>
            <p:ph idx="1"/>
          </p:nvPr>
        </p:nvSpPr>
        <p:spPr>
          <a:xfrm>
            <a:off x="615201" y="955524"/>
            <a:ext cx="6665494" cy="5707752"/>
          </a:xfrm>
        </p:spPr>
        <p:txBody>
          <a:bodyPr>
            <a:normAutofit fontScale="77500" lnSpcReduction="20000"/>
          </a:bodyPr>
          <a:lstStyle/>
          <a:p>
            <a:pPr algn="just"/>
            <a:r>
              <a:rPr lang="el-GR" dirty="0"/>
              <a:t> </a:t>
            </a:r>
            <a:r>
              <a:rPr lang="el-GR" dirty="0" smtClean="0"/>
              <a:t>Οι </a:t>
            </a:r>
            <a:r>
              <a:rPr lang="el-GR" dirty="0"/>
              <a:t>μαγνήτες έλκουν σιδερένια αντικείμενα όπως καρφίτσες, συνδετήρες, ρινίσματα κ.ά. Λέμε ότι οι μαγνήτες ασκούν ελκτικές μαγνητικές δυνάμεις σε </a:t>
            </a:r>
            <a:r>
              <a:rPr lang="el-GR" b="1" dirty="0" err="1"/>
              <a:t>σιδηρομαγνητικά</a:t>
            </a:r>
            <a:r>
              <a:rPr lang="el-GR" b="1" dirty="0"/>
              <a:t> </a:t>
            </a:r>
            <a:r>
              <a:rPr lang="el-GR" b="1" dirty="0" smtClean="0"/>
              <a:t>υλικά (σίδηρος, χάλυβας-ατσάλι, κοβάλτιο, νικέλιο)</a:t>
            </a:r>
            <a:r>
              <a:rPr lang="el-GR" dirty="0" smtClean="0"/>
              <a:t>.</a:t>
            </a:r>
          </a:p>
          <a:p>
            <a:pPr algn="just"/>
            <a:r>
              <a:rPr lang="el-GR" dirty="0"/>
              <a:t> Οι μαγνητικές δυνάμεις ανάμεσα σε δύο μαγνήτες μπορεί να είναι είτε </a:t>
            </a:r>
            <a:r>
              <a:rPr lang="el-GR" b="1" dirty="0"/>
              <a:t>ελκτικές είτε </a:t>
            </a:r>
            <a:r>
              <a:rPr lang="el-GR" b="1" dirty="0" err="1"/>
              <a:t>απωστικές</a:t>
            </a:r>
            <a:r>
              <a:rPr lang="el-GR" dirty="0"/>
              <a:t>. </a:t>
            </a:r>
            <a:endParaRPr lang="el-GR" dirty="0" smtClean="0"/>
          </a:p>
          <a:p>
            <a:pPr algn="just"/>
            <a:r>
              <a:rPr lang="el-GR" dirty="0" smtClean="0"/>
              <a:t>Οι μαγνητικές δυνάμεις είναι δυνάμεις που </a:t>
            </a:r>
            <a:r>
              <a:rPr lang="el-GR" b="1" dirty="0" smtClean="0"/>
              <a:t>δρουν από απόσταση.</a:t>
            </a:r>
          </a:p>
          <a:p>
            <a:pPr algn="just"/>
            <a:r>
              <a:rPr lang="el-GR" dirty="0">
                <a:effectLst/>
              </a:rPr>
              <a:t> </a:t>
            </a:r>
            <a:r>
              <a:rPr lang="el-GR" dirty="0" smtClean="0">
                <a:effectLst>
                  <a:outerShdw blurRad="38100" dist="38100" dir="2700000" algn="tl">
                    <a:srgbClr val="000000">
                      <a:alpha val="43137"/>
                    </a:srgbClr>
                  </a:outerShdw>
                </a:effectLst>
              </a:rPr>
              <a:t>Η μαγνητική δύναμη διαπερνά την ύλη.</a:t>
            </a:r>
          </a:p>
          <a:p>
            <a:pPr algn="just"/>
            <a:r>
              <a:rPr lang="el-GR" dirty="0"/>
              <a:t> </a:t>
            </a:r>
            <a:r>
              <a:rPr lang="el-GR" dirty="0" smtClean="0"/>
              <a:t>Οι </a:t>
            </a:r>
            <a:r>
              <a:rPr lang="el-GR" dirty="0"/>
              <a:t>μαγνητικές δυνάμεις είναι δυνατόν να </a:t>
            </a:r>
            <a:r>
              <a:rPr lang="el-GR" dirty="0" err="1"/>
              <a:t>περιγραφούν</a:t>
            </a:r>
            <a:r>
              <a:rPr lang="el-GR" dirty="0"/>
              <a:t> με χρήση της έννοιας του </a:t>
            </a:r>
            <a:r>
              <a:rPr lang="el-GR" b="1" dirty="0"/>
              <a:t>μαγνητικού πεδίου</a:t>
            </a:r>
            <a:r>
              <a:rPr lang="el-GR" dirty="0" smtClean="0"/>
              <a:t>.</a:t>
            </a:r>
          </a:p>
          <a:p>
            <a:pPr algn="just"/>
            <a:r>
              <a:rPr lang="el-GR" dirty="0"/>
              <a:t> </a:t>
            </a:r>
            <a:r>
              <a:rPr lang="el-GR" b="1" dirty="0"/>
              <a:t>Μαγνητικό πεδίο</a:t>
            </a:r>
            <a:r>
              <a:rPr lang="el-GR" dirty="0"/>
              <a:t> ονομάζεται ο χώρος στον οποίο ασκούνται μαγνητικές δυνάμεις. </a:t>
            </a:r>
            <a:endParaRPr lang="el-GR" dirty="0" smtClean="0"/>
          </a:p>
          <a:p>
            <a:pPr algn="just"/>
            <a:r>
              <a:rPr lang="el-GR" dirty="0" smtClean="0"/>
              <a:t>Το μαγνητικό πεδίο μπορεί να αναπαρασταθεί με τις μαγνητικές γραμμές, που είναι πάντα κλειστές.</a:t>
            </a:r>
            <a:endParaRPr lang="el-GR" dirty="0"/>
          </a:p>
        </p:txBody>
      </p:sp>
      <p:pic>
        <p:nvPicPr>
          <p:cNvPr id="4" name="Εικόνα 3"/>
          <p:cNvPicPr>
            <a:picLocks noChangeAspect="1"/>
          </p:cNvPicPr>
          <p:nvPr/>
        </p:nvPicPr>
        <p:blipFill>
          <a:blip r:embed="rId2"/>
          <a:stretch>
            <a:fillRect/>
          </a:stretch>
        </p:blipFill>
        <p:spPr>
          <a:xfrm>
            <a:off x="9735447" y="1776575"/>
            <a:ext cx="2143125" cy="2143125"/>
          </a:xfrm>
          <a:prstGeom prst="rect">
            <a:avLst/>
          </a:prstGeom>
          <a:effectLst>
            <a:softEdge rad="63500"/>
          </a:effectLst>
        </p:spPr>
      </p:pic>
      <p:pic>
        <p:nvPicPr>
          <p:cNvPr id="7" name="Εικόνα 6"/>
          <p:cNvPicPr>
            <a:picLocks noChangeAspect="1"/>
          </p:cNvPicPr>
          <p:nvPr/>
        </p:nvPicPr>
        <p:blipFill>
          <a:blip r:embed="rId3"/>
          <a:stretch>
            <a:fillRect/>
          </a:stretch>
        </p:blipFill>
        <p:spPr>
          <a:xfrm>
            <a:off x="9428670" y="4295936"/>
            <a:ext cx="2518217" cy="2074042"/>
          </a:xfrm>
          <a:prstGeom prst="rect">
            <a:avLst/>
          </a:prstGeom>
          <a:effectLst>
            <a:softEdge rad="63500"/>
          </a:effectLst>
        </p:spPr>
      </p:pic>
      <p:pic>
        <p:nvPicPr>
          <p:cNvPr id="5" name="Εικόνα 4"/>
          <p:cNvPicPr>
            <a:picLocks noChangeAspect="1"/>
          </p:cNvPicPr>
          <p:nvPr/>
        </p:nvPicPr>
        <p:blipFill>
          <a:blip r:embed="rId4"/>
          <a:stretch>
            <a:fillRect/>
          </a:stretch>
        </p:blipFill>
        <p:spPr>
          <a:xfrm>
            <a:off x="7500584" y="404976"/>
            <a:ext cx="2144370" cy="1614487"/>
          </a:xfrm>
          <a:prstGeom prst="rect">
            <a:avLst/>
          </a:prstGeom>
          <a:effectLst>
            <a:softEdge rad="63500"/>
          </a:effectLst>
        </p:spPr>
      </p:pic>
      <p:sp>
        <p:nvSpPr>
          <p:cNvPr id="6" name="Ορθογώνιο 5"/>
          <p:cNvSpPr/>
          <p:nvPr/>
        </p:nvSpPr>
        <p:spPr>
          <a:xfrm>
            <a:off x="6670634" y="2603701"/>
            <a:ext cx="3064813" cy="646331"/>
          </a:xfrm>
          <a:prstGeom prst="rect">
            <a:avLst/>
          </a:prstGeom>
        </p:spPr>
        <p:txBody>
          <a:bodyPr wrap="none">
            <a:spAutoFit/>
          </a:bodyPr>
          <a:lstStyle/>
          <a:p>
            <a:r>
              <a:rPr lang="en-US" dirty="0">
                <a:hlinkClick r:id="rId5"/>
              </a:rPr>
              <a:t>https://</a:t>
            </a:r>
            <a:r>
              <a:rPr lang="en-US" dirty="0" smtClean="0">
                <a:hlinkClick r:id="rId5"/>
              </a:rPr>
              <a:t>youtu.be/74qfG8mS9tI</a:t>
            </a:r>
            <a:endParaRPr lang="en-US" dirty="0" smtClean="0"/>
          </a:p>
          <a:p>
            <a:endParaRPr lang="el-GR" dirty="0"/>
          </a:p>
        </p:txBody>
      </p:sp>
      <p:sp>
        <p:nvSpPr>
          <p:cNvPr id="8" name="Ορθογώνιο 7"/>
          <p:cNvSpPr/>
          <p:nvPr/>
        </p:nvSpPr>
        <p:spPr>
          <a:xfrm>
            <a:off x="5799507" y="3562930"/>
            <a:ext cx="3143361" cy="646331"/>
          </a:xfrm>
          <a:prstGeom prst="rect">
            <a:avLst/>
          </a:prstGeom>
        </p:spPr>
        <p:txBody>
          <a:bodyPr wrap="none">
            <a:spAutoFit/>
          </a:bodyPr>
          <a:lstStyle/>
          <a:p>
            <a:r>
              <a:rPr lang="en-US" dirty="0">
                <a:hlinkClick r:id="rId6"/>
              </a:rPr>
              <a:t>https://</a:t>
            </a:r>
            <a:r>
              <a:rPr lang="en-US" dirty="0" smtClean="0">
                <a:hlinkClick r:id="rId6"/>
              </a:rPr>
              <a:t>youtu.be/aDZySZYB29Y</a:t>
            </a:r>
            <a:endParaRPr lang="en-US" dirty="0" smtClean="0"/>
          </a:p>
          <a:p>
            <a:endParaRPr lang="el-GR" dirty="0"/>
          </a:p>
        </p:txBody>
      </p:sp>
      <p:sp>
        <p:nvSpPr>
          <p:cNvPr id="9" name="Ορθογώνιο 8"/>
          <p:cNvSpPr/>
          <p:nvPr/>
        </p:nvSpPr>
        <p:spPr>
          <a:xfrm>
            <a:off x="5799507" y="6261813"/>
            <a:ext cx="3140155" cy="646331"/>
          </a:xfrm>
          <a:prstGeom prst="rect">
            <a:avLst/>
          </a:prstGeom>
        </p:spPr>
        <p:txBody>
          <a:bodyPr wrap="none">
            <a:spAutoFit/>
          </a:bodyPr>
          <a:lstStyle/>
          <a:p>
            <a:r>
              <a:rPr lang="en-US" dirty="0">
                <a:hlinkClick r:id="rId7"/>
              </a:rPr>
              <a:t>https://</a:t>
            </a:r>
            <a:r>
              <a:rPr lang="en-US" dirty="0" smtClean="0">
                <a:hlinkClick r:id="rId7"/>
              </a:rPr>
              <a:t>youtu.be/rAXS0O39cxg</a:t>
            </a:r>
            <a:endParaRPr lang="en-US" dirty="0" smtClean="0"/>
          </a:p>
          <a:p>
            <a:endParaRPr lang="el-GR" dirty="0"/>
          </a:p>
        </p:txBody>
      </p:sp>
    </p:spTree>
    <p:extLst>
      <p:ext uri="{BB962C8B-B14F-4D97-AF65-F5344CB8AC3E}">
        <p14:creationId xmlns:p14="http://schemas.microsoft.com/office/powerpoint/2010/main" val="157171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82024" y="-17152"/>
            <a:ext cx="9905998" cy="1478570"/>
          </a:xfrm>
        </p:spPr>
        <p:txBody>
          <a:bodyPr/>
          <a:lstStyle/>
          <a:p>
            <a:r>
              <a:rPr lang="el-GR" dirty="0" smtClean="0"/>
              <a:t>ΜΑΓΝΗΤΙΚΟ ΠΕΔΙΟ ΤΗΣ ΓΗΣ</a:t>
            </a:r>
            <a:endParaRPr lang="el-GR" dirty="0"/>
          </a:p>
        </p:txBody>
      </p:sp>
      <p:sp>
        <p:nvSpPr>
          <p:cNvPr id="3" name="Θέση περιεχομένου 2"/>
          <p:cNvSpPr>
            <a:spLocks noGrp="1"/>
          </p:cNvSpPr>
          <p:nvPr>
            <p:ph idx="1"/>
          </p:nvPr>
        </p:nvSpPr>
        <p:spPr>
          <a:xfrm>
            <a:off x="815046" y="807506"/>
            <a:ext cx="5095486" cy="5652310"/>
          </a:xfrm>
        </p:spPr>
        <p:txBody>
          <a:bodyPr>
            <a:normAutofit fontScale="77500" lnSpcReduction="20000"/>
          </a:bodyPr>
          <a:lstStyle/>
          <a:p>
            <a:pPr algn="just"/>
            <a:r>
              <a:rPr lang="el-GR" dirty="0"/>
              <a:t> </a:t>
            </a:r>
            <a:r>
              <a:rPr lang="el-GR" dirty="0" smtClean="0"/>
              <a:t>Η </a:t>
            </a:r>
            <a:r>
              <a:rPr lang="el-GR" dirty="0">
                <a:hlinkClick r:id="rId2" tooltip="Γη"/>
              </a:rPr>
              <a:t>Γη</a:t>
            </a:r>
            <a:r>
              <a:rPr lang="el-GR" dirty="0"/>
              <a:t> αποτελεί έναν τεράστιο </a:t>
            </a:r>
            <a:r>
              <a:rPr lang="el-GR" dirty="0">
                <a:hlinkClick r:id="rId3" tooltip="Φυσικός μαγνήτης"/>
              </a:rPr>
              <a:t>φυσικό μαγνήτη</a:t>
            </a:r>
            <a:r>
              <a:rPr lang="el-GR" dirty="0"/>
              <a:t> και έχει όλα τα ανάλογα χαρακτηριστικά, δηλαδή, το </a:t>
            </a:r>
            <a:r>
              <a:rPr lang="el-GR" dirty="0">
                <a:hlinkClick r:id="rId4" tooltip="Βόρειος μαγνητικός Πόλος (δεν έχει γραφτεί ακόμα)"/>
              </a:rPr>
              <a:t>Βόρειο μαγνητικό Πόλο</a:t>
            </a:r>
            <a:r>
              <a:rPr lang="el-GR" dirty="0"/>
              <a:t>, το </a:t>
            </a:r>
            <a:r>
              <a:rPr lang="el-GR" dirty="0">
                <a:hlinkClick r:id="rId5" tooltip="Νότιος μαγνητικός Πόλος (δεν έχει γραφτεί ακόμα)"/>
              </a:rPr>
              <a:t>Νότιο μαγνητικό Πόλο</a:t>
            </a:r>
            <a:r>
              <a:rPr lang="el-GR" dirty="0"/>
              <a:t> και τον </a:t>
            </a:r>
            <a:r>
              <a:rPr lang="el-GR" dirty="0">
                <a:hlinkClick r:id="rId6" tooltip="Μαγνητικός ισημερινός (δεν έχει γραφτεί ακόμα)"/>
              </a:rPr>
              <a:t>μαγνητικό ισημερινό</a:t>
            </a:r>
            <a:r>
              <a:rPr lang="el-GR" dirty="0"/>
              <a:t>. Οι μαγνητικοί αυτοί πόλοι της Γης συνιστούν τα γήινα εκείνα σημεία με τη μεγαλύτερη μαγνητική ένταση και βρίσκονται αρκετά κοντά στα αντίστοιχα ετερώνυμα γεωγραφικά σημεία. </a:t>
            </a:r>
            <a:endParaRPr lang="el-GR" dirty="0" smtClean="0"/>
          </a:p>
          <a:p>
            <a:pPr algn="just"/>
            <a:r>
              <a:rPr lang="el-GR" dirty="0"/>
              <a:t> Μια πρώτη αντίληψη της ύπαρξης του γεωμαγνητικού πεδίου παρέχει η λειτουργία της </a:t>
            </a:r>
            <a:r>
              <a:rPr lang="el-GR" dirty="0">
                <a:hlinkClick r:id="rId7" tooltip="Πυξίδα"/>
              </a:rPr>
              <a:t>μαγνητικής πυξίδας</a:t>
            </a:r>
            <a:r>
              <a:rPr lang="el-GR" dirty="0"/>
              <a:t>. </a:t>
            </a:r>
            <a:endParaRPr lang="el-GR" dirty="0" smtClean="0"/>
          </a:p>
          <a:p>
            <a:pPr algn="just"/>
            <a:r>
              <a:rPr lang="el-GR" dirty="0"/>
              <a:t> Η ανακάλυψη του γεωμαγνητικού πεδίου ανάγεται στην </a:t>
            </a:r>
            <a:r>
              <a:rPr lang="el-GR" dirty="0">
                <a:hlinkClick r:id="rId8" tooltip="Αρχαιότητα"/>
              </a:rPr>
              <a:t>αρχαιότητα</a:t>
            </a:r>
            <a:r>
              <a:rPr lang="el-GR" dirty="0"/>
              <a:t> όταν έγινε αντιληπτή η ιδιότητα του </a:t>
            </a:r>
            <a:r>
              <a:rPr lang="el-GR" dirty="0">
                <a:hlinkClick r:id="rId9" tooltip="Ορυκτό"/>
              </a:rPr>
              <a:t>ορυκτού</a:t>
            </a:r>
            <a:r>
              <a:rPr lang="el-GR" dirty="0"/>
              <a:t> </a:t>
            </a:r>
            <a:r>
              <a:rPr lang="el-GR" dirty="0">
                <a:hlinkClick r:id="rId10" tooltip="Μαγνητίτης"/>
              </a:rPr>
              <a:t>μαγνητίτη</a:t>
            </a:r>
            <a:r>
              <a:rPr lang="el-GR" dirty="0"/>
              <a:t> που αιωρούμενο τμήμα του προσανατολίζονταν κατά διεύθυνση </a:t>
            </a:r>
            <a:r>
              <a:rPr lang="el-GR" dirty="0">
                <a:hlinkClick r:id="rId11" tooltip="Βορράς"/>
              </a:rPr>
              <a:t>Βορρά</a:t>
            </a:r>
            <a:r>
              <a:rPr lang="el-GR" dirty="0"/>
              <a:t> - </a:t>
            </a:r>
            <a:r>
              <a:rPr lang="el-GR" dirty="0">
                <a:hlinkClick r:id="rId12" tooltip="Νότος"/>
              </a:rPr>
              <a:t>Νότου</a:t>
            </a:r>
            <a:r>
              <a:rPr lang="el-GR" dirty="0"/>
              <a:t>.</a:t>
            </a:r>
          </a:p>
        </p:txBody>
      </p:sp>
      <p:pic>
        <p:nvPicPr>
          <p:cNvPr id="4" name="Εικόνα 3"/>
          <p:cNvPicPr>
            <a:picLocks noChangeAspect="1"/>
          </p:cNvPicPr>
          <p:nvPr/>
        </p:nvPicPr>
        <p:blipFill>
          <a:blip r:embed="rId13"/>
          <a:stretch>
            <a:fillRect/>
          </a:stretch>
        </p:blipFill>
        <p:spPr>
          <a:xfrm>
            <a:off x="6486270" y="979408"/>
            <a:ext cx="4674638" cy="3253548"/>
          </a:xfrm>
          <a:prstGeom prst="rect">
            <a:avLst/>
          </a:prstGeom>
        </p:spPr>
      </p:pic>
      <p:sp>
        <p:nvSpPr>
          <p:cNvPr id="5" name="Ορθογώνιο 4"/>
          <p:cNvSpPr/>
          <p:nvPr/>
        </p:nvSpPr>
        <p:spPr>
          <a:xfrm>
            <a:off x="6108940" y="5805903"/>
            <a:ext cx="6096000" cy="923330"/>
          </a:xfrm>
          <a:prstGeom prst="rect">
            <a:avLst/>
          </a:prstGeom>
        </p:spPr>
        <p:txBody>
          <a:bodyPr>
            <a:spAutoFit/>
          </a:bodyPr>
          <a:lstStyle/>
          <a:p>
            <a:r>
              <a:rPr lang="en-US" dirty="0">
                <a:hlinkClick r:id="rId14"/>
              </a:rPr>
              <a:t>https://</a:t>
            </a:r>
            <a:r>
              <a:rPr lang="en-US" dirty="0" smtClean="0">
                <a:hlinkClick r:id="rId14"/>
              </a:rPr>
              <a:t>phet.colorado.edu/el/simulation/legacy/magnet-and-compass</a:t>
            </a:r>
            <a:endParaRPr lang="el-GR" dirty="0" smtClean="0"/>
          </a:p>
          <a:p>
            <a:endParaRPr lang="el-GR" dirty="0"/>
          </a:p>
        </p:txBody>
      </p:sp>
      <p:sp>
        <p:nvSpPr>
          <p:cNvPr id="6" name="Ορθογώνιο 5"/>
          <p:cNvSpPr/>
          <p:nvPr/>
        </p:nvSpPr>
        <p:spPr>
          <a:xfrm>
            <a:off x="7080351" y="5330381"/>
            <a:ext cx="2875146" cy="646331"/>
          </a:xfrm>
          <a:prstGeom prst="rect">
            <a:avLst/>
          </a:prstGeom>
        </p:spPr>
        <p:txBody>
          <a:bodyPr wrap="none">
            <a:spAutoFit/>
          </a:bodyPr>
          <a:lstStyle/>
          <a:p>
            <a:r>
              <a:rPr lang="en-US" dirty="0">
                <a:hlinkClick r:id="rId15"/>
              </a:rPr>
              <a:t>https://</a:t>
            </a:r>
            <a:r>
              <a:rPr lang="en-US" dirty="0" smtClean="0">
                <a:hlinkClick r:id="rId15"/>
              </a:rPr>
              <a:t>youtu.be/LT-b8Hlu_i0</a:t>
            </a:r>
            <a:endParaRPr lang="en-US" dirty="0" smtClean="0"/>
          </a:p>
          <a:p>
            <a:endParaRPr lang="el-GR" dirty="0"/>
          </a:p>
        </p:txBody>
      </p:sp>
      <p:sp>
        <p:nvSpPr>
          <p:cNvPr id="7" name="Ορθογώνιο 6"/>
          <p:cNvSpPr/>
          <p:nvPr/>
        </p:nvSpPr>
        <p:spPr>
          <a:xfrm>
            <a:off x="6077448" y="4597002"/>
            <a:ext cx="4880952" cy="369332"/>
          </a:xfrm>
          <a:prstGeom prst="rect">
            <a:avLst/>
          </a:prstGeom>
        </p:spPr>
        <p:txBody>
          <a:bodyPr wrap="none">
            <a:spAutoFit/>
          </a:bodyPr>
          <a:lstStyle/>
          <a:p>
            <a:pPr lvl="0"/>
            <a:r>
              <a:rPr lang="en-US" dirty="0">
                <a:solidFill>
                  <a:prstClr val="white"/>
                </a:solidFill>
                <a:hlinkClick r:id="rId16"/>
              </a:rPr>
              <a:t>https://www.youtube.com/watch?v=12uTBzZCUXk</a:t>
            </a:r>
            <a:r>
              <a:rPr lang="en-US" dirty="0">
                <a:solidFill>
                  <a:prstClr val="white"/>
                </a:solidFill>
              </a:rPr>
              <a:t> </a:t>
            </a:r>
            <a:endParaRPr lang="el-GR" dirty="0">
              <a:solidFill>
                <a:prstClr val="white"/>
              </a:solidFill>
            </a:endParaRPr>
          </a:p>
        </p:txBody>
      </p:sp>
    </p:spTree>
    <p:extLst>
      <p:ext uri="{BB962C8B-B14F-4D97-AF65-F5344CB8AC3E}">
        <p14:creationId xmlns:p14="http://schemas.microsoft.com/office/powerpoint/2010/main" val="249778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19382" y="-235497"/>
            <a:ext cx="9905998" cy="1478570"/>
          </a:xfrm>
        </p:spPr>
        <p:txBody>
          <a:bodyPr/>
          <a:lstStyle/>
          <a:p>
            <a:r>
              <a:rPr lang="el-GR" dirty="0" smtClean="0"/>
              <a:t>ΗΛΕΚΤΡΙΣΜΟΣ ΚΑΙ ΜΑΓΝΗΤΙΣΜΟΣ</a:t>
            </a:r>
            <a:endParaRPr lang="el-GR" dirty="0"/>
          </a:p>
        </p:txBody>
      </p:sp>
      <p:sp>
        <p:nvSpPr>
          <p:cNvPr id="3" name="Θέση περιεχομένου 2"/>
          <p:cNvSpPr>
            <a:spLocks noGrp="1"/>
          </p:cNvSpPr>
          <p:nvPr>
            <p:ph idx="1"/>
          </p:nvPr>
        </p:nvSpPr>
        <p:spPr>
          <a:xfrm>
            <a:off x="1055149" y="1243072"/>
            <a:ext cx="6294558" cy="5407893"/>
          </a:xfrm>
        </p:spPr>
        <p:txBody>
          <a:bodyPr>
            <a:normAutofit fontScale="92500" lnSpcReduction="20000"/>
          </a:bodyPr>
          <a:lstStyle/>
          <a:p>
            <a:pPr marL="0" indent="0" algn="just">
              <a:buNone/>
            </a:pPr>
            <a:r>
              <a:rPr lang="el-GR" dirty="0" smtClean="0"/>
              <a:t>ΠΕΙΡΑΜΑ ΤΟΥ ΕΡΣΤΕΝΤ</a:t>
            </a:r>
          </a:p>
          <a:p>
            <a:pPr algn="just"/>
            <a:r>
              <a:rPr lang="el-GR" dirty="0" smtClean="0"/>
              <a:t>Μέχρι το 1820 τα ηλεκτρικά φαινόμενα θεωρούνταν διαφορετικά από τα μαγνητικά. Τότε ο Δανός καθηγητής φυσικής </a:t>
            </a:r>
            <a:r>
              <a:rPr lang="el-GR" dirty="0" err="1" smtClean="0"/>
              <a:t>Έρστεντ</a:t>
            </a:r>
            <a:r>
              <a:rPr lang="el-GR" dirty="0" smtClean="0"/>
              <a:t> εκτελώντας μπροστά σε φοιτητές πειράματα επίδειξης ηλεκτρικών και μαγνητικών φαινομένων πραγματοποίησε, μάλλον τυχαία, μια σημαντική ανακάλυψη: το ηλεκτρικό ρεύμα προκαλεί μαγνητικά φαινόμενα. Ο δρόμος για την ενοποίηση των ηλεκτρικών και των μαγνητικών φαινομένων είχε ανοίξει.</a:t>
            </a:r>
          </a:p>
          <a:p>
            <a:pPr algn="just"/>
            <a:r>
              <a:rPr lang="el-GR" dirty="0"/>
              <a:t> </a:t>
            </a:r>
            <a:r>
              <a:rPr lang="el-GR" b="1" dirty="0" smtClean="0"/>
              <a:t>Όταν </a:t>
            </a:r>
            <a:r>
              <a:rPr lang="el-GR" b="1" dirty="0"/>
              <a:t>από έναν αγωγό διέρχεται ηλεκτρικό ρεύμα, αυτός ασκεί μαγνητική δύναμη</a:t>
            </a:r>
            <a:r>
              <a:rPr lang="el-GR" dirty="0"/>
              <a:t>. Δηλαδή δημιουργεί γύρω του ένα μαγνητικό πεδίο. </a:t>
            </a:r>
          </a:p>
        </p:txBody>
      </p:sp>
      <p:pic>
        <p:nvPicPr>
          <p:cNvPr id="6" name="Εικόνα 5"/>
          <p:cNvPicPr>
            <a:picLocks noChangeAspect="1"/>
          </p:cNvPicPr>
          <p:nvPr/>
        </p:nvPicPr>
        <p:blipFill>
          <a:blip r:embed="rId2"/>
          <a:stretch>
            <a:fillRect/>
          </a:stretch>
        </p:blipFill>
        <p:spPr>
          <a:xfrm>
            <a:off x="7585660" y="2000159"/>
            <a:ext cx="4428061" cy="1829969"/>
          </a:xfrm>
          <a:prstGeom prst="rect">
            <a:avLst/>
          </a:prstGeom>
          <a:effectLst>
            <a:softEdge rad="63500"/>
          </a:effectLst>
        </p:spPr>
      </p:pic>
      <p:sp>
        <p:nvSpPr>
          <p:cNvPr id="4" name="Ορθογώνιο 3"/>
          <p:cNvSpPr/>
          <p:nvPr/>
        </p:nvSpPr>
        <p:spPr>
          <a:xfrm>
            <a:off x="7653550" y="4471771"/>
            <a:ext cx="3079754" cy="646331"/>
          </a:xfrm>
          <a:prstGeom prst="rect">
            <a:avLst/>
          </a:prstGeom>
        </p:spPr>
        <p:txBody>
          <a:bodyPr wrap="none">
            <a:spAutoFit/>
          </a:bodyPr>
          <a:lstStyle/>
          <a:p>
            <a:r>
              <a:rPr lang="en-US" dirty="0">
                <a:hlinkClick r:id="rId3"/>
              </a:rPr>
              <a:t>https://</a:t>
            </a:r>
            <a:r>
              <a:rPr lang="en-US" dirty="0" smtClean="0">
                <a:hlinkClick r:id="rId3"/>
              </a:rPr>
              <a:t>youtu.be/uaFraIDW3pc</a:t>
            </a:r>
            <a:endParaRPr lang="en-US" dirty="0" smtClean="0"/>
          </a:p>
          <a:p>
            <a:endParaRPr lang="el-GR" dirty="0"/>
          </a:p>
        </p:txBody>
      </p:sp>
    </p:spTree>
    <p:extLst>
      <p:ext uri="{BB962C8B-B14F-4D97-AF65-F5344CB8AC3E}">
        <p14:creationId xmlns:p14="http://schemas.microsoft.com/office/powerpoint/2010/main" val="106166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75322" y="0"/>
            <a:ext cx="9905998" cy="1478570"/>
          </a:xfrm>
        </p:spPr>
        <p:txBody>
          <a:bodyPr/>
          <a:lstStyle/>
          <a:p>
            <a:r>
              <a:rPr lang="el-GR" dirty="0" smtClean="0"/>
              <a:t>ΜΑΓΝΗΤΙΚΟ ΠΕΔΙΟ ΣΩΛΗΝΟΕΙΔΟΥΣ</a:t>
            </a:r>
            <a:endParaRPr lang="el-GR" dirty="0"/>
          </a:p>
        </p:txBody>
      </p:sp>
      <p:sp>
        <p:nvSpPr>
          <p:cNvPr id="3" name="Θέση περιεχομένου 2"/>
          <p:cNvSpPr>
            <a:spLocks noGrp="1"/>
          </p:cNvSpPr>
          <p:nvPr>
            <p:ph idx="1"/>
          </p:nvPr>
        </p:nvSpPr>
        <p:spPr>
          <a:xfrm>
            <a:off x="848115" y="1197063"/>
            <a:ext cx="8166490" cy="5660937"/>
          </a:xfrm>
        </p:spPr>
        <p:txBody>
          <a:bodyPr>
            <a:normAutofit lnSpcReduction="10000"/>
          </a:bodyPr>
          <a:lstStyle/>
          <a:p>
            <a:pPr algn="just"/>
            <a:r>
              <a:rPr lang="el-GR" dirty="0"/>
              <a:t> Αν θέλουμε να αυξήσουμε τη μαγνητική δύναμη που ασκεί ένας ρευματοφόρος αγωγός, χρησιμοποιούμε πολλούς αγωγούς μαζί, για παράδειγμα κυκλικούς. Αυτό μπορούμε εύκολα να το επιτύχουμε τυλίγοντας σύρμα σ’ ένα μονωμένο </a:t>
            </a:r>
            <a:r>
              <a:rPr lang="el-GR" dirty="0" smtClean="0"/>
              <a:t>κύλινδρο. Κάθε </a:t>
            </a:r>
            <a:r>
              <a:rPr lang="el-GR" dirty="0"/>
              <a:t>παρόμοια διάταξη ονομάζεται </a:t>
            </a:r>
            <a:r>
              <a:rPr lang="el-GR" b="1" dirty="0" smtClean="0"/>
              <a:t>σωληνοειδές ή πηνίο</a:t>
            </a:r>
            <a:r>
              <a:rPr lang="el-GR" dirty="0" smtClean="0"/>
              <a:t>. </a:t>
            </a:r>
          </a:p>
          <a:p>
            <a:pPr algn="just"/>
            <a:r>
              <a:rPr lang="el-GR" dirty="0" smtClean="0"/>
              <a:t>Όταν </a:t>
            </a:r>
            <a:r>
              <a:rPr lang="el-GR" dirty="0"/>
              <a:t>από το σύρμα διέρχεται ηλεκτρικό ρεύμα, μέσα και έξω από </a:t>
            </a:r>
            <a:r>
              <a:rPr lang="el-GR" dirty="0" smtClean="0"/>
              <a:t>το σωληνοειδές δημιουργείται </a:t>
            </a:r>
            <a:r>
              <a:rPr lang="el-GR" dirty="0"/>
              <a:t>ισχυρό μαγνητικό πεδίο. Αν τότε πλησιάσουμε ρινίσματα σιδήρου, παρατηρούμε ότι τα έλκει όπως ένας φυσικός μαγνήτης. </a:t>
            </a:r>
            <a:endParaRPr lang="el-GR" dirty="0" smtClean="0"/>
          </a:p>
          <a:p>
            <a:pPr algn="just"/>
            <a:r>
              <a:rPr lang="el-GR" dirty="0" smtClean="0"/>
              <a:t>Επιπλέον </a:t>
            </a:r>
            <a:r>
              <a:rPr lang="el-GR" dirty="0"/>
              <a:t>παρατηρούμε ότι, αν πλησιάσουμε μια μαγνητική βελόνα, το ένα άκρο του πηνίου έλκει το βόρειο πόλο της βελόνας, ενώ το άλλο το νότιο </a:t>
            </a:r>
            <a:r>
              <a:rPr lang="el-GR" dirty="0" smtClean="0"/>
              <a:t>πόλο. </a:t>
            </a:r>
          </a:p>
          <a:p>
            <a:pPr marL="0" indent="0">
              <a:buNone/>
            </a:pPr>
            <a:endParaRPr lang="el-GR" dirty="0"/>
          </a:p>
        </p:txBody>
      </p:sp>
      <p:pic>
        <p:nvPicPr>
          <p:cNvPr id="6" name="Εικόνα 5"/>
          <p:cNvPicPr>
            <a:picLocks noChangeAspect="1"/>
          </p:cNvPicPr>
          <p:nvPr/>
        </p:nvPicPr>
        <p:blipFill>
          <a:blip r:embed="rId2"/>
          <a:stretch>
            <a:fillRect/>
          </a:stretch>
        </p:blipFill>
        <p:spPr>
          <a:xfrm>
            <a:off x="9309519" y="1281652"/>
            <a:ext cx="2647950" cy="1724025"/>
          </a:xfrm>
          <a:prstGeom prst="rect">
            <a:avLst/>
          </a:prstGeom>
        </p:spPr>
      </p:pic>
      <p:sp>
        <p:nvSpPr>
          <p:cNvPr id="4" name="Ορθογώνιο 3"/>
          <p:cNvSpPr/>
          <p:nvPr/>
        </p:nvSpPr>
        <p:spPr>
          <a:xfrm>
            <a:off x="8893553" y="3658199"/>
            <a:ext cx="3063916" cy="646331"/>
          </a:xfrm>
          <a:prstGeom prst="rect">
            <a:avLst/>
          </a:prstGeom>
        </p:spPr>
        <p:txBody>
          <a:bodyPr wrap="none">
            <a:spAutoFit/>
          </a:bodyPr>
          <a:lstStyle/>
          <a:p>
            <a:r>
              <a:rPr lang="en-US" dirty="0">
                <a:hlinkClick r:id="rId3"/>
              </a:rPr>
              <a:t>https://</a:t>
            </a:r>
            <a:r>
              <a:rPr lang="en-US" dirty="0" smtClean="0">
                <a:hlinkClick r:id="rId3"/>
              </a:rPr>
              <a:t>youtu.be/SDyzPFLYSKU</a:t>
            </a:r>
            <a:endParaRPr lang="en-US" dirty="0" smtClean="0"/>
          </a:p>
          <a:p>
            <a:endParaRPr lang="el-GR" dirty="0"/>
          </a:p>
        </p:txBody>
      </p:sp>
    </p:spTree>
    <p:extLst>
      <p:ext uri="{BB962C8B-B14F-4D97-AF65-F5344CB8AC3E}">
        <p14:creationId xmlns:p14="http://schemas.microsoft.com/office/powerpoint/2010/main" val="324720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ΗΛΕΚΤΡΟΜΑΓΝΗΤΗΣ</a:t>
            </a:r>
            <a:endParaRPr lang="el-GR" dirty="0"/>
          </a:p>
        </p:txBody>
      </p:sp>
      <p:sp>
        <p:nvSpPr>
          <p:cNvPr id="3" name="Θέση περιεχομένου 2"/>
          <p:cNvSpPr>
            <a:spLocks noGrp="1"/>
          </p:cNvSpPr>
          <p:nvPr>
            <p:ph idx="1"/>
          </p:nvPr>
        </p:nvSpPr>
        <p:spPr>
          <a:xfrm>
            <a:off x="1141412" y="1708030"/>
            <a:ext cx="6898407" cy="4459857"/>
          </a:xfrm>
        </p:spPr>
        <p:txBody>
          <a:bodyPr>
            <a:normAutofit/>
          </a:bodyPr>
          <a:lstStyle/>
          <a:p>
            <a:pPr algn="just"/>
            <a:r>
              <a:rPr lang="en-US" dirty="0" smtClean="0"/>
              <a:t> </a:t>
            </a:r>
            <a:r>
              <a:rPr lang="el-GR" sz="2200" dirty="0">
                <a:solidFill>
                  <a:prstClr val="white"/>
                </a:solidFill>
              </a:rPr>
              <a:t>Τοποθετώντας μία ράβδο από σίδηρο στο εσωτερικό του πηνίου φτιάχνουμε έναν </a:t>
            </a:r>
            <a:r>
              <a:rPr lang="el-GR" sz="2200" b="1" dirty="0">
                <a:solidFill>
                  <a:prstClr val="white"/>
                </a:solidFill>
              </a:rPr>
              <a:t>ηλεκτρομαγνήτη</a:t>
            </a:r>
            <a:r>
              <a:rPr lang="el-GR" sz="2200" dirty="0">
                <a:solidFill>
                  <a:prstClr val="white"/>
                </a:solidFill>
              </a:rPr>
              <a:t>, στον οποίο οι μαγνητικές ιδιότητες είναι ακόμα πιο έντονες</a:t>
            </a:r>
            <a:endParaRPr lang="el-GR" dirty="0" smtClean="0"/>
          </a:p>
          <a:p>
            <a:pPr algn="just"/>
            <a:r>
              <a:rPr lang="el-GR" dirty="0" smtClean="0"/>
              <a:t>Η </a:t>
            </a:r>
            <a:r>
              <a:rPr lang="el-GR" dirty="0"/>
              <a:t>μορφή των γραμμών του μαγνητικού πεδίου του ηλεκτρομαγνήτη είναι παρόμοια με του </a:t>
            </a:r>
            <a:r>
              <a:rPr lang="el-GR" dirty="0" err="1"/>
              <a:t>ραβδόμορφου</a:t>
            </a:r>
            <a:r>
              <a:rPr lang="el-GR" dirty="0"/>
              <a:t> μαγνήτη</a:t>
            </a:r>
            <a:r>
              <a:rPr lang="el-GR" dirty="0" smtClean="0"/>
              <a:t>. </a:t>
            </a:r>
          </a:p>
          <a:p>
            <a:pPr algn="just"/>
            <a:r>
              <a:rPr lang="el-GR" dirty="0"/>
              <a:t> </a:t>
            </a:r>
            <a:r>
              <a:rPr lang="el-GR" dirty="0" smtClean="0"/>
              <a:t>Όταν όμως διακοπεί το ρεύμα που διέρχεται από τον ηλεκτρομαγνήτη, </a:t>
            </a:r>
            <a:r>
              <a:rPr lang="el-GR" b="1" dirty="0" smtClean="0"/>
              <a:t>παύει να λειτουργεί </a:t>
            </a:r>
            <a:r>
              <a:rPr lang="el-GR" dirty="0" smtClean="0"/>
              <a:t>ως μαγνήτης.</a:t>
            </a:r>
            <a:endParaRPr lang="en-US" dirty="0" smtClean="0"/>
          </a:p>
        </p:txBody>
      </p:sp>
      <p:pic>
        <p:nvPicPr>
          <p:cNvPr id="5" name="Εικόνα 4"/>
          <p:cNvPicPr>
            <a:picLocks noChangeAspect="1"/>
          </p:cNvPicPr>
          <p:nvPr/>
        </p:nvPicPr>
        <p:blipFill>
          <a:blip r:embed="rId2"/>
          <a:stretch>
            <a:fillRect/>
          </a:stretch>
        </p:blipFill>
        <p:spPr>
          <a:xfrm>
            <a:off x="8810734" y="4053690"/>
            <a:ext cx="2627604" cy="1737511"/>
          </a:xfrm>
          <a:prstGeom prst="rect">
            <a:avLst/>
          </a:prstGeom>
        </p:spPr>
      </p:pic>
      <p:pic>
        <p:nvPicPr>
          <p:cNvPr id="6" name="Εικόνα 5"/>
          <p:cNvPicPr>
            <a:picLocks noChangeAspect="1"/>
          </p:cNvPicPr>
          <p:nvPr/>
        </p:nvPicPr>
        <p:blipFill>
          <a:blip r:embed="rId3"/>
          <a:stretch>
            <a:fillRect/>
          </a:stretch>
        </p:blipFill>
        <p:spPr>
          <a:xfrm>
            <a:off x="8657572" y="2097088"/>
            <a:ext cx="2389839" cy="1499746"/>
          </a:xfrm>
          <a:prstGeom prst="rect">
            <a:avLst/>
          </a:prstGeom>
        </p:spPr>
      </p:pic>
      <p:sp>
        <p:nvSpPr>
          <p:cNvPr id="4" name="Ορθογώνιο 3"/>
          <p:cNvSpPr/>
          <p:nvPr/>
        </p:nvSpPr>
        <p:spPr>
          <a:xfrm>
            <a:off x="7328821" y="1066508"/>
            <a:ext cx="2963825" cy="646331"/>
          </a:xfrm>
          <a:prstGeom prst="rect">
            <a:avLst/>
          </a:prstGeom>
        </p:spPr>
        <p:txBody>
          <a:bodyPr wrap="none">
            <a:spAutoFit/>
          </a:bodyPr>
          <a:lstStyle/>
          <a:p>
            <a:r>
              <a:rPr lang="en-US" dirty="0">
                <a:hlinkClick r:id="rId4"/>
              </a:rPr>
              <a:t>https://</a:t>
            </a:r>
            <a:r>
              <a:rPr lang="en-US" dirty="0" smtClean="0">
                <a:hlinkClick r:id="rId4"/>
              </a:rPr>
              <a:t>youtu.be/gYcBgYNIzfs</a:t>
            </a:r>
            <a:endParaRPr lang="en-US" dirty="0" smtClean="0"/>
          </a:p>
          <a:p>
            <a:endParaRPr lang="el-GR" dirty="0"/>
          </a:p>
        </p:txBody>
      </p:sp>
    </p:spTree>
    <p:extLst>
      <p:ext uri="{BB962C8B-B14F-4D97-AF65-F5344CB8AC3E}">
        <p14:creationId xmlns:p14="http://schemas.microsoft.com/office/powerpoint/2010/main" val="267509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02462" y="92307"/>
            <a:ext cx="9905998" cy="1478570"/>
          </a:xfrm>
        </p:spPr>
        <p:txBody>
          <a:bodyPr/>
          <a:lstStyle/>
          <a:p>
            <a:r>
              <a:rPr lang="el-GR" dirty="0" smtClean="0"/>
              <a:t>ΕΦΑΡΜΟΓΕΣ ΗΛΕΚΤΡΟΜΑΓΝΗΤΗ</a:t>
            </a:r>
            <a:endParaRPr lang="el-GR" dirty="0"/>
          </a:p>
        </p:txBody>
      </p:sp>
      <p:sp>
        <p:nvSpPr>
          <p:cNvPr id="3" name="Θέση περιεχομένου 2"/>
          <p:cNvSpPr>
            <a:spLocks noGrp="1"/>
          </p:cNvSpPr>
          <p:nvPr>
            <p:ph idx="1"/>
          </p:nvPr>
        </p:nvSpPr>
        <p:spPr>
          <a:xfrm>
            <a:off x="1193171" y="1162346"/>
            <a:ext cx="9905999" cy="3541714"/>
          </a:xfrm>
        </p:spPr>
        <p:txBody>
          <a:bodyPr/>
          <a:lstStyle/>
          <a:p>
            <a:r>
              <a:rPr lang="el-GR" dirty="0" smtClean="0"/>
              <a:t> Ο ΗΛΕΚΤΡΟΜΑΓΝΗΤΙΚΟΣ ΓΕΡΑΝΟΣ</a:t>
            </a:r>
          </a:p>
          <a:p>
            <a:r>
              <a:rPr lang="el-GR" dirty="0" smtClean="0"/>
              <a:t>ΤΟ ΗΛΕΚΤΡΙΚΟ ΚΟΥΔΟΥΝΙ</a:t>
            </a:r>
          </a:p>
          <a:p>
            <a:r>
              <a:rPr lang="el-GR" dirty="0" smtClean="0"/>
              <a:t> Η ΗΛΕΚΤΡΙΚΗ ΚΛΕΙΔΑΡΙΑ</a:t>
            </a:r>
          </a:p>
          <a:p>
            <a:r>
              <a:rPr lang="el-GR" dirty="0" smtClean="0"/>
              <a:t> ΕΝΑΕΡΙΑ ΤΡΕΝΑ</a:t>
            </a:r>
          </a:p>
          <a:p>
            <a:pPr marL="0" indent="0">
              <a:buNone/>
            </a:pPr>
            <a:r>
              <a:rPr lang="el-GR" dirty="0" smtClean="0"/>
              <a:t> </a:t>
            </a:r>
            <a:endParaRPr lang="el-GR" dirty="0"/>
          </a:p>
        </p:txBody>
      </p:sp>
      <p:pic>
        <p:nvPicPr>
          <p:cNvPr id="6" name="Εικόνα 5"/>
          <p:cNvPicPr>
            <a:picLocks noChangeAspect="1"/>
          </p:cNvPicPr>
          <p:nvPr/>
        </p:nvPicPr>
        <p:blipFill>
          <a:blip r:embed="rId2"/>
          <a:stretch>
            <a:fillRect/>
          </a:stretch>
        </p:blipFill>
        <p:spPr>
          <a:xfrm>
            <a:off x="6109087" y="1162346"/>
            <a:ext cx="2392950" cy="2882134"/>
          </a:xfrm>
          <a:prstGeom prst="rect">
            <a:avLst/>
          </a:prstGeom>
          <a:effectLst>
            <a:softEdge rad="63500"/>
          </a:effectLst>
        </p:spPr>
      </p:pic>
      <p:pic>
        <p:nvPicPr>
          <p:cNvPr id="7" name="Εικόνα 6"/>
          <p:cNvPicPr>
            <a:picLocks noChangeAspect="1"/>
          </p:cNvPicPr>
          <p:nvPr/>
        </p:nvPicPr>
        <p:blipFill>
          <a:blip r:embed="rId3"/>
          <a:stretch>
            <a:fillRect/>
          </a:stretch>
        </p:blipFill>
        <p:spPr>
          <a:xfrm>
            <a:off x="3559466" y="3550589"/>
            <a:ext cx="2549621" cy="2628181"/>
          </a:xfrm>
          <a:prstGeom prst="rect">
            <a:avLst/>
          </a:prstGeom>
          <a:effectLst>
            <a:softEdge rad="63500"/>
          </a:effectLst>
        </p:spPr>
      </p:pic>
      <p:pic>
        <p:nvPicPr>
          <p:cNvPr id="11" name="Εικόνα 10"/>
          <p:cNvPicPr>
            <a:picLocks noChangeAspect="1"/>
          </p:cNvPicPr>
          <p:nvPr/>
        </p:nvPicPr>
        <p:blipFill>
          <a:blip r:embed="rId4"/>
          <a:stretch>
            <a:fillRect/>
          </a:stretch>
        </p:blipFill>
        <p:spPr>
          <a:xfrm>
            <a:off x="1226856" y="3256560"/>
            <a:ext cx="2115600" cy="2895000"/>
          </a:xfrm>
          <a:prstGeom prst="rect">
            <a:avLst/>
          </a:prstGeom>
          <a:effectLst>
            <a:softEdge rad="63500"/>
          </a:effectLst>
        </p:spPr>
      </p:pic>
      <p:pic>
        <p:nvPicPr>
          <p:cNvPr id="12" name="Εικόνα 11"/>
          <p:cNvPicPr>
            <a:picLocks noChangeAspect="1"/>
          </p:cNvPicPr>
          <p:nvPr/>
        </p:nvPicPr>
        <p:blipFill>
          <a:blip r:embed="rId5"/>
          <a:stretch>
            <a:fillRect/>
          </a:stretch>
        </p:blipFill>
        <p:spPr>
          <a:xfrm>
            <a:off x="7729883" y="4218315"/>
            <a:ext cx="3765214" cy="2260121"/>
          </a:xfrm>
          <a:prstGeom prst="rect">
            <a:avLst/>
          </a:prstGeom>
          <a:effectLst>
            <a:softEdge rad="63500"/>
          </a:effectLst>
        </p:spPr>
      </p:pic>
      <p:pic>
        <p:nvPicPr>
          <p:cNvPr id="13" name="Εικόνα 12"/>
          <p:cNvPicPr>
            <a:picLocks noChangeAspect="1"/>
          </p:cNvPicPr>
          <p:nvPr/>
        </p:nvPicPr>
        <p:blipFill>
          <a:blip r:embed="rId6"/>
          <a:stretch>
            <a:fillRect/>
          </a:stretch>
        </p:blipFill>
        <p:spPr>
          <a:xfrm>
            <a:off x="8580588" y="1265865"/>
            <a:ext cx="3105150" cy="1504950"/>
          </a:xfrm>
          <a:prstGeom prst="rect">
            <a:avLst/>
          </a:prstGeom>
          <a:effectLst>
            <a:softEdge rad="63500"/>
          </a:effectLst>
        </p:spPr>
      </p:pic>
    </p:spTree>
    <p:extLst>
      <p:ext uri="{BB962C8B-B14F-4D97-AF65-F5344CB8AC3E}">
        <p14:creationId xmlns:p14="http://schemas.microsoft.com/office/powerpoint/2010/main" val="392157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70341" y="66426"/>
            <a:ext cx="9905998" cy="1478570"/>
          </a:xfrm>
        </p:spPr>
        <p:txBody>
          <a:bodyPr/>
          <a:lstStyle/>
          <a:p>
            <a:r>
              <a:rPr lang="el-GR" dirty="0" smtClean="0"/>
              <a:t>ΕΝΕΡΓΕΙΑ ΜΑΓΝΗΤΙΚΟΥ ΠΕΔΙΟΥ </a:t>
            </a:r>
            <a:endParaRPr lang="el-GR" dirty="0"/>
          </a:p>
        </p:txBody>
      </p:sp>
      <p:sp>
        <p:nvSpPr>
          <p:cNvPr id="3" name="Θέση περιεχομένου 2"/>
          <p:cNvSpPr>
            <a:spLocks noGrp="1"/>
          </p:cNvSpPr>
          <p:nvPr>
            <p:ph idx="1"/>
          </p:nvPr>
        </p:nvSpPr>
        <p:spPr>
          <a:xfrm>
            <a:off x="1141413" y="2249487"/>
            <a:ext cx="6544723" cy="3541714"/>
          </a:xfrm>
        </p:spPr>
        <p:txBody>
          <a:bodyPr/>
          <a:lstStyle/>
          <a:p>
            <a:pPr algn="just"/>
            <a:r>
              <a:rPr lang="el-GR" dirty="0"/>
              <a:t> </a:t>
            </a:r>
            <a:r>
              <a:rPr lang="el-GR" dirty="0" smtClean="0"/>
              <a:t>Στο </a:t>
            </a:r>
            <a:r>
              <a:rPr lang="el-GR" dirty="0"/>
              <a:t>μαγνητικό πεδίο αποθηκεύεται ενέργεια που προήλθε από την ηλεκτρική </a:t>
            </a:r>
            <a:r>
              <a:rPr lang="el-GR" dirty="0" smtClean="0"/>
              <a:t>ενέργεια. Μετά </a:t>
            </a:r>
            <a:r>
              <a:rPr lang="el-GR" dirty="0"/>
              <a:t>την αποσύνδεση της μπαταρίας η ενέργεια του μαγνητικού πεδίου του πηνίου μετατράπηκε σε ηλεκτρική και προκάλεσε τη σύντομη φωτοβολία του </a:t>
            </a:r>
            <a:r>
              <a:rPr lang="el-GR" dirty="0" smtClean="0"/>
              <a:t>λαμπτήρα. </a:t>
            </a:r>
            <a:endParaRPr lang="el-GR" dirty="0"/>
          </a:p>
        </p:txBody>
      </p:sp>
      <p:pic>
        <p:nvPicPr>
          <p:cNvPr id="5" name="Εικόνα 4"/>
          <p:cNvPicPr>
            <a:picLocks noChangeAspect="1"/>
          </p:cNvPicPr>
          <p:nvPr/>
        </p:nvPicPr>
        <p:blipFill>
          <a:blip r:embed="rId2"/>
          <a:stretch>
            <a:fillRect/>
          </a:stretch>
        </p:blipFill>
        <p:spPr>
          <a:xfrm>
            <a:off x="8094812" y="1193483"/>
            <a:ext cx="2731519" cy="2688839"/>
          </a:xfrm>
          <a:prstGeom prst="rect">
            <a:avLst/>
          </a:prstGeom>
          <a:effectLst>
            <a:softEdge rad="63500"/>
          </a:effectLst>
        </p:spPr>
      </p:pic>
      <p:pic>
        <p:nvPicPr>
          <p:cNvPr id="6" name="Εικόνα 5"/>
          <p:cNvPicPr>
            <a:picLocks noChangeAspect="1"/>
          </p:cNvPicPr>
          <p:nvPr/>
        </p:nvPicPr>
        <p:blipFill>
          <a:blip r:embed="rId3"/>
          <a:stretch>
            <a:fillRect/>
          </a:stretch>
        </p:blipFill>
        <p:spPr>
          <a:xfrm>
            <a:off x="8094812" y="4020344"/>
            <a:ext cx="2800350" cy="2714625"/>
          </a:xfrm>
          <a:prstGeom prst="rect">
            <a:avLst/>
          </a:prstGeom>
          <a:effectLst>
            <a:softEdge rad="63500"/>
          </a:effectLst>
        </p:spPr>
      </p:pic>
    </p:spTree>
    <p:extLst>
      <p:ext uri="{BB962C8B-B14F-4D97-AF65-F5344CB8AC3E}">
        <p14:creationId xmlns:p14="http://schemas.microsoft.com/office/powerpoint/2010/main" val="96052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981" y="0"/>
            <a:ext cx="11266097" cy="1478570"/>
          </a:xfrm>
        </p:spPr>
        <p:txBody>
          <a:bodyPr>
            <a:normAutofit/>
          </a:bodyPr>
          <a:lstStyle/>
          <a:p>
            <a:pPr algn="ctr"/>
            <a:r>
              <a:rPr lang="el-GR" sz="2800" dirty="0" smtClean="0"/>
              <a:t>ΤΟ ΜΑΓΝΗΤΙΚΟ ΠΕΔΙΟ ΑΣΚΕΙ ΔΥΝΑΜΗ στους </a:t>
            </a:r>
            <a:r>
              <a:rPr lang="el-GR" sz="2800" dirty="0" err="1" smtClean="0"/>
              <a:t>ΡΕΥΜΑΤΟΦΟΡΟΥς</a:t>
            </a:r>
            <a:r>
              <a:rPr lang="el-GR" sz="2800" dirty="0" smtClean="0"/>
              <a:t> ΑΓΩΓΟΥΣ</a:t>
            </a:r>
            <a:br>
              <a:rPr lang="el-GR" sz="2800" dirty="0" smtClean="0"/>
            </a:br>
            <a:r>
              <a:rPr lang="el-GR" sz="2800" dirty="0" smtClean="0"/>
              <a:t>(</a:t>
            </a:r>
            <a:r>
              <a:rPr lang="el-GR" sz="2800" dirty="0" err="1" smtClean="0"/>
              <a:t>δυναμη</a:t>
            </a:r>
            <a:r>
              <a:rPr lang="el-GR" sz="2800" dirty="0" smtClean="0"/>
              <a:t> </a:t>
            </a:r>
            <a:r>
              <a:rPr lang="en-US" sz="2800" dirty="0" err="1" smtClean="0"/>
              <a:t>laplace</a:t>
            </a:r>
            <a:r>
              <a:rPr lang="en-US" sz="2800" dirty="0" smtClean="0"/>
              <a:t>)</a:t>
            </a:r>
            <a:endParaRPr lang="el-GR" sz="2800" dirty="0"/>
          </a:p>
        </p:txBody>
      </p:sp>
      <p:sp>
        <p:nvSpPr>
          <p:cNvPr id="3" name="Θέση περιεχομένου 2"/>
          <p:cNvSpPr>
            <a:spLocks noGrp="1"/>
          </p:cNvSpPr>
          <p:nvPr>
            <p:ph idx="1"/>
          </p:nvPr>
        </p:nvSpPr>
        <p:spPr>
          <a:xfrm>
            <a:off x="894197" y="1479131"/>
            <a:ext cx="7355607" cy="5339751"/>
          </a:xfrm>
        </p:spPr>
        <p:txBody>
          <a:bodyPr>
            <a:normAutofit fontScale="92500" lnSpcReduction="10000"/>
          </a:bodyPr>
          <a:lstStyle/>
          <a:p>
            <a:pPr algn="just"/>
            <a:r>
              <a:rPr lang="el-GR" dirty="0"/>
              <a:t> Ο Αντρέ Αμπέρ </a:t>
            </a:r>
            <a:r>
              <a:rPr lang="el-GR" dirty="0" smtClean="0"/>
              <a:t>διατύπωσε </a:t>
            </a:r>
            <a:r>
              <a:rPr lang="el-GR" dirty="0"/>
              <a:t>πρώτος την πρόβλεψη ότι, αν τοποθετήσουμε ένα ρευματοφόρο αγωγό μέσα σε μαγνητικό πεδίο, θα του ασκηθεί μαγνητική δύναμη. </a:t>
            </a:r>
            <a:endParaRPr lang="el-GR" dirty="0" smtClean="0"/>
          </a:p>
          <a:p>
            <a:pPr algn="just"/>
            <a:r>
              <a:rPr lang="el-GR" dirty="0" smtClean="0"/>
              <a:t>Ένα </a:t>
            </a:r>
            <a:r>
              <a:rPr lang="el-GR" dirty="0"/>
              <a:t>ευθύγραμμο σύρμα τοποθετείται ανάμεσα στους πόλους ενός </a:t>
            </a:r>
            <a:r>
              <a:rPr lang="el-GR" dirty="0" smtClean="0"/>
              <a:t>μαγνήτη. Συνδέουμε </a:t>
            </a:r>
            <a:r>
              <a:rPr lang="el-GR" dirty="0"/>
              <a:t>τα άκρα του σύρματος με τους πόλους ηλεκτρικής πηγής και κλείνουμε το διακόπτη. Παρατηρούμε ότι το σύρμα εκτρέπεται από την αρχική θέση του. Συμπεραίνουμε ότι στο σύρμα ασκείται δύναμη από το μαγνητικό πεδίο. </a:t>
            </a:r>
          </a:p>
          <a:p>
            <a:pPr algn="just"/>
            <a:r>
              <a:rPr lang="el-GR" dirty="0"/>
              <a:t>Έτσι λοιπόν επιβεβαιώνουμε την αρχική μας πρόβλεψη: </a:t>
            </a:r>
            <a:r>
              <a:rPr lang="el-GR" b="1" dirty="0"/>
              <a:t>Όταν ένας αγωγός βρίσκεται μέσα σε μαγνητικό πεδίο και τον διαρρέει ηλεκτρικό ρεύμα, τότε το μαγνητικό πεδίο ασκεί δύναμη στον αγωγό.</a:t>
            </a:r>
            <a:endParaRPr lang="el-GR" dirty="0"/>
          </a:p>
          <a:p>
            <a:endParaRPr lang="el-GR" dirty="0"/>
          </a:p>
        </p:txBody>
      </p:sp>
      <p:pic>
        <p:nvPicPr>
          <p:cNvPr id="4" name="Εικόνα 3"/>
          <p:cNvPicPr>
            <a:picLocks noChangeAspect="1"/>
          </p:cNvPicPr>
          <p:nvPr/>
        </p:nvPicPr>
        <p:blipFill>
          <a:blip r:embed="rId2"/>
          <a:stretch>
            <a:fillRect/>
          </a:stretch>
        </p:blipFill>
        <p:spPr>
          <a:xfrm>
            <a:off x="9185424" y="2211507"/>
            <a:ext cx="2047875" cy="1762125"/>
          </a:xfrm>
          <a:prstGeom prst="rect">
            <a:avLst/>
          </a:prstGeom>
          <a:effectLst>
            <a:softEdge rad="63500"/>
          </a:effectLst>
        </p:spPr>
      </p:pic>
      <p:pic>
        <p:nvPicPr>
          <p:cNvPr id="5" name="Εικόνα 4"/>
          <p:cNvPicPr>
            <a:picLocks noChangeAspect="1"/>
          </p:cNvPicPr>
          <p:nvPr/>
        </p:nvPicPr>
        <p:blipFill>
          <a:blip r:embed="rId3"/>
          <a:stretch>
            <a:fillRect/>
          </a:stretch>
        </p:blipFill>
        <p:spPr>
          <a:xfrm>
            <a:off x="9450777" y="4230447"/>
            <a:ext cx="1847850" cy="1571625"/>
          </a:xfrm>
          <a:prstGeom prst="rect">
            <a:avLst/>
          </a:prstGeom>
          <a:effectLst>
            <a:softEdge rad="63500"/>
          </a:effectLst>
        </p:spPr>
      </p:pic>
      <p:sp>
        <p:nvSpPr>
          <p:cNvPr id="6" name="Ορθογώνιο 5"/>
          <p:cNvSpPr/>
          <p:nvPr/>
        </p:nvSpPr>
        <p:spPr>
          <a:xfrm>
            <a:off x="8497019" y="1436768"/>
            <a:ext cx="3195427" cy="646331"/>
          </a:xfrm>
          <a:prstGeom prst="rect">
            <a:avLst/>
          </a:prstGeom>
        </p:spPr>
        <p:txBody>
          <a:bodyPr wrap="none">
            <a:spAutoFit/>
          </a:bodyPr>
          <a:lstStyle/>
          <a:p>
            <a:r>
              <a:rPr lang="en-US" dirty="0">
                <a:hlinkClick r:id="rId4"/>
              </a:rPr>
              <a:t>https://</a:t>
            </a:r>
            <a:r>
              <a:rPr lang="en-US" dirty="0" smtClean="0">
                <a:hlinkClick r:id="rId4"/>
              </a:rPr>
              <a:t>youtu.be/kbL9YdM9YRQ</a:t>
            </a:r>
            <a:endParaRPr lang="en-US" dirty="0" smtClean="0"/>
          </a:p>
          <a:p>
            <a:endParaRPr lang="el-GR" dirty="0"/>
          </a:p>
        </p:txBody>
      </p:sp>
      <p:sp>
        <p:nvSpPr>
          <p:cNvPr id="7" name="Ορθογώνιο 6"/>
          <p:cNvSpPr/>
          <p:nvPr/>
        </p:nvSpPr>
        <p:spPr>
          <a:xfrm>
            <a:off x="1749141" y="1067436"/>
            <a:ext cx="4908203" cy="369332"/>
          </a:xfrm>
          <a:prstGeom prst="rect">
            <a:avLst/>
          </a:prstGeom>
        </p:spPr>
        <p:txBody>
          <a:bodyPr wrap="none">
            <a:spAutoFit/>
          </a:bodyPr>
          <a:lstStyle/>
          <a:p>
            <a:r>
              <a:rPr lang="en-US" dirty="0">
                <a:hlinkClick r:id="rId5"/>
              </a:rPr>
              <a:t>https://</a:t>
            </a:r>
            <a:r>
              <a:rPr lang="en-US" dirty="0" smtClean="0">
                <a:hlinkClick r:id="rId5"/>
              </a:rPr>
              <a:t>www.youtube.com/watch?v=yA8gZM3fghc</a:t>
            </a:r>
            <a:r>
              <a:rPr lang="en-US" dirty="0" smtClean="0"/>
              <a:t> </a:t>
            </a:r>
            <a:endParaRPr lang="el-GR" dirty="0"/>
          </a:p>
        </p:txBody>
      </p:sp>
    </p:spTree>
    <p:extLst>
      <p:ext uri="{BB962C8B-B14F-4D97-AF65-F5344CB8AC3E}">
        <p14:creationId xmlns:p14="http://schemas.microsoft.com/office/powerpoint/2010/main" val="3426339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TM04033919[[fn=Κύκλωμα]]</Template>
  <TotalTime>5098</TotalTime>
  <Words>1111</Words>
  <Application>Microsoft Office PowerPoint</Application>
  <PresentationFormat>Ευρεία οθόνη</PresentationFormat>
  <Paragraphs>81</Paragraphs>
  <Slides>15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15</vt:i4>
      </vt:variant>
    </vt:vector>
  </HeadingPairs>
  <TitlesOfParts>
    <vt:vector size="19" baseType="lpstr">
      <vt:lpstr>Arial</vt:lpstr>
      <vt:lpstr>Trebuchet MS</vt:lpstr>
      <vt:lpstr>Tw Cen MT</vt:lpstr>
      <vt:lpstr>Κύκλωμα</vt:lpstr>
      <vt:lpstr>Μαγνητισμοσ - ηλεκτρομαγνητισμοσ</vt:lpstr>
      <vt:lpstr>μαγΝΗτες</vt:lpstr>
      <vt:lpstr>ΜΑΓΝΗΤΙΚΟ ΠΕΔΙΟ ΤΗΣ ΓΗΣ</vt:lpstr>
      <vt:lpstr>ΗΛΕΚΤΡΙΣΜΟΣ ΚΑΙ ΜΑΓΝΗΤΙΣΜΟΣ</vt:lpstr>
      <vt:lpstr>ΜΑΓΝΗΤΙΚΟ ΠΕΔΙΟ ΣΩΛΗΝΟΕΙΔΟΥΣ</vt:lpstr>
      <vt:lpstr>ΗΛΕΚΤΡΟΜΑΓΝΗΤΗΣ</vt:lpstr>
      <vt:lpstr>ΕΦΑΡΜΟΓΕΣ ΗΛΕΚΤΡΟΜΑΓΝΗΤΗ</vt:lpstr>
      <vt:lpstr>ΕΝΕΡΓΕΙΑ ΜΑΓΝΗΤΙΚΟΥ ΠΕΔΙΟΥ </vt:lpstr>
      <vt:lpstr>ΤΟ ΜΑΓΝΗΤΙΚΟ ΠΕΔΙΟ ΑΣΚΕΙ ΔΥΝΑΜΗ στους ΡΕΥΜΑΤΟΦΟΡΟΥς ΑΓΩΓΟΥΣ (δυναμη laplace)</vt:lpstr>
      <vt:lpstr>Ηλεκτρικοσ κινητηρασ (moter)</vt:lpstr>
      <vt:lpstr>Πετρέλαιο ή ηλεκτρική ενέργεια στα μέσα μεταφοράς;</vt:lpstr>
      <vt:lpstr>ΜΑΓΝΗΤΙΚΗ ΕΠΑΓΩΓΗ</vt:lpstr>
      <vt:lpstr>ΗΛΕΚΤΡΟΓΕΝΝΗΤΡΙΑ</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ΗΛΕΚΤΡΙΚΗ ΕΝΕΡΓΕΙΑ</dc:title>
  <dc:creator>Admin</dc:creator>
  <cp:lastModifiedBy>Admin</cp:lastModifiedBy>
  <cp:revision>72</cp:revision>
  <dcterms:created xsi:type="dcterms:W3CDTF">2018-11-05T07:23:30Z</dcterms:created>
  <dcterms:modified xsi:type="dcterms:W3CDTF">2024-12-04T07:59:51Z</dcterms:modified>
</cp:coreProperties>
</file>