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434" r:id="rId2"/>
    <p:sldId id="435" r:id="rId3"/>
    <p:sldId id="436" r:id="rId4"/>
    <p:sldId id="437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08" r:id="rId32"/>
    <p:sldId id="409" r:id="rId33"/>
    <p:sldId id="410" r:id="rId34"/>
    <p:sldId id="411" r:id="rId35"/>
    <p:sldId id="412" r:id="rId36"/>
    <p:sldId id="413" r:id="rId37"/>
    <p:sldId id="414" r:id="rId38"/>
    <p:sldId id="415" r:id="rId39"/>
    <p:sldId id="416" r:id="rId40"/>
    <p:sldId id="417" r:id="rId41"/>
    <p:sldId id="418" r:id="rId42"/>
    <p:sldId id="419" r:id="rId43"/>
    <p:sldId id="420" r:id="rId44"/>
    <p:sldId id="421" r:id="rId45"/>
    <p:sldId id="422" r:id="rId46"/>
    <p:sldId id="423" r:id="rId47"/>
    <p:sldId id="424" r:id="rId48"/>
    <p:sldId id="426" r:id="rId49"/>
    <p:sldId id="427" r:id="rId50"/>
    <p:sldId id="429" r:id="rId51"/>
    <p:sldId id="430" r:id="rId52"/>
    <p:sldId id="428" r:id="rId53"/>
    <p:sldId id="431" r:id="rId54"/>
    <p:sldId id="432" r:id="rId55"/>
    <p:sldId id="433" r:id="rId56"/>
    <p:sldId id="438" r:id="rId57"/>
    <p:sldId id="439" r:id="rId58"/>
    <p:sldId id="440" r:id="rId5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DOCS2009\Pliroforiki\Lab02exerc20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89157534571017"/>
          <c:y val="1.8880565802488508E-2"/>
          <c:w val="0.83284346710355917"/>
          <c:h val="0.7872212267114916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Φύλλο1!$A:$A</c:f>
              <c:numCache>
                <c:formatCode>General</c:formatCode>
                <c:ptCount val="1048576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1.7000000000000011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6.5000000000000098</c:v>
                </c:pt>
                <c:pt idx="56">
                  <c:v>6.6</c:v>
                </c:pt>
                <c:pt idx="57">
                  <c:v>6.7</c:v>
                </c:pt>
                <c:pt idx="58">
                  <c:v>6.8000000000000096</c:v>
                </c:pt>
                <c:pt idx="59">
                  <c:v>6.9000000000000101</c:v>
                </c:pt>
                <c:pt idx="60">
                  <c:v>7.0000000000000098</c:v>
                </c:pt>
                <c:pt idx="61">
                  <c:v>7.1</c:v>
                </c:pt>
                <c:pt idx="62">
                  <c:v>7.2000000000000099</c:v>
                </c:pt>
                <c:pt idx="63">
                  <c:v>7.3000000000000096</c:v>
                </c:pt>
                <c:pt idx="64">
                  <c:v>7.4000000000000101</c:v>
                </c:pt>
                <c:pt idx="65">
                  <c:v>7.5000000000000098</c:v>
                </c:pt>
                <c:pt idx="66">
                  <c:v>7.6000000000000085</c:v>
                </c:pt>
                <c:pt idx="67">
                  <c:v>7.7000000000000099</c:v>
                </c:pt>
                <c:pt idx="68">
                  <c:v>7.8000000000000096</c:v>
                </c:pt>
                <c:pt idx="69">
                  <c:v>7.9000000000000101</c:v>
                </c:pt>
                <c:pt idx="70">
                  <c:v>8.0000000000000107</c:v>
                </c:pt>
                <c:pt idx="71">
                  <c:v>8.1000000000000103</c:v>
                </c:pt>
                <c:pt idx="72">
                  <c:v>8.2000000000000099</c:v>
                </c:pt>
                <c:pt idx="73">
                  <c:v>8.3000000000000096</c:v>
                </c:pt>
                <c:pt idx="74">
                  <c:v>8.4000000000000092</c:v>
                </c:pt>
                <c:pt idx="75">
                  <c:v>8.5000000000000107</c:v>
                </c:pt>
                <c:pt idx="76">
                  <c:v>8.6000000000000103</c:v>
                </c:pt>
                <c:pt idx="77">
                  <c:v>8.7000000000000099</c:v>
                </c:pt>
                <c:pt idx="78">
                  <c:v>8.8000000000000096</c:v>
                </c:pt>
                <c:pt idx="79">
                  <c:v>8.9000000000000092</c:v>
                </c:pt>
                <c:pt idx="80">
                  <c:v>9.0000000000000107</c:v>
                </c:pt>
                <c:pt idx="81">
                  <c:v>9.1000000000000103</c:v>
                </c:pt>
                <c:pt idx="82">
                  <c:v>9.2000000000000099</c:v>
                </c:pt>
                <c:pt idx="83">
                  <c:v>9.3000000000000096</c:v>
                </c:pt>
                <c:pt idx="84">
                  <c:v>9.4000000000000092</c:v>
                </c:pt>
                <c:pt idx="85">
                  <c:v>9.5000000000000107</c:v>
                </c:pt>
                <c:pt idx="86">
                  <c:v>9.6000000000000103</c:v>
                </c:pt>
                <c:pt idx="87">
                  <c:v>9.7000000000000099</c:v>
                </c:pt>
                <c:pt idx="88">
                  <c:v>9.8000000000000096</c:v>
                </c:pt>
                <c:pt idx="89">
                  <c:v>9.9000000000000092</c:v>
                </c:pt>
                <c:pt idx="90">
                  <c:v>10</c:v>
                </c:pt>
              </c:numCache>
            </c:numRef>
          </c:xVal>
          <c:yVal>
            <c:numRef>
              <c:f>Φύλλο1!$C:$C</c:f>
              <c:numCache>
                <c:formatCode>General</c:formatCode>
                <c:ptCount val="1048576"/>
                <c:pt idx="0">
                  <c:v>2.6009880000000062E-6</c:v>
                </c:pt>
                <c:pt idx="1">
                  <c:v>2.6012438183068598E-6</c:v>
                </c:pt>
                <c:pt idx="2">
                  <c:v>2.6015658744741575E-6</c:v>
                </c:pt>
                <c:pt idx="3">
                  <c:v>2.6019713191671955E-6</c:v>
                </c:pt>
                <c:pt idx="4">
                  <c:v>2.6024817437943407E-6</c:v>
                </c:pt>
                <c:pt idx="5">
                  <c:v>2.6031243303282533E-6</c:v>
                </c:pt>
                <c:pt idx="6">
                  <c:v>2.6039332988450793E-6</c:v>
                </c:pt>
                <c:pt idx="7">
                  <c:v>2.604951729868242E-6</c:v>
                </c:pt>
                <c:pt idx="8">
                  <c:v>2.6062338585634733E-6</c:v>
                </c:pt>
                <c:pt idx="9">
                  <c:v>2.6078479629590831E-6</c:v>
                </c:pt>
                <c:pt idx="10">
                  <c:v>2.6098800000000052E-6</c:v>
                </c:pt>
                <c:pt idx="11">
                  <c:v>2.6124381830685265E-6</c:v>
                </c:pt>
                <c:pt idx="12">
                  <c:v>2.6156587447415215E-6</c:v>
                </c:pt>
                <c:pt idx="13">
                  <c:v>2.6197131916718976E-6</c:v>
                </c:pt>
                <c:pt idx="14">
                  <c:v>2.6248174379433218E-6</c:v>
                </c:pt>
                <c:pt idx="15">
                  <c:v>2.6312433032824677E-6</c:v>
                </c:pt>
                <c:pt idx="16">
                  <c:v>2.6393329884506919E-6</c:v>
                </c:pt>
                <c:pt idx="17">
                  <c:v>2.6495172986823868E-6</c:v>
                </c:pt>
                <c:pt idx="18">
                  <c:v>2.6623385856346488E-6</c:v>
                </c:pt>
                <c:pt idx="19">
                  <c:v>2.6784796295907614E-6</c:v>
                </c:pt>
                <c:pt idx="20">
                  <c:v>2.6988000000000054E-6</c:v>
                </c:pt>
                <c:pt idx="21">
                  <c:v>2.7243818306852717E-6</c:v>
                </c:pt>
                <c:pt idx="22">
                  <c:v>2.7565874474151655E-6</c:v>
                </c:pt>
                <c:pt idx="23">
                  <c:v>2.7971319167189349E-6</c:v>
                </c:pt>
                <c:pt idx="24">
                  <c:v>2.8481743794331523E-6</c:v>
                </c:pt>
                <c:pt idx="25">
                  <c:v>2.912433032824641E-6</c:v>
                </c:pt>
                <c:pt idx="26">
                  <c:v>2.9933298845068622E-6</c:v>
                </c:pt>
                <c:pt idx="27">
                  <c:v>3.0951729868237498E-6</c:v>
                </c:pt>
                <c:pt idx="28">
                  <c:v>3.2233858563464448E-6</c:v>
                </c:pt>
                <c:pt idx="29">
                  <c:v>3.3847962959076E-6</c:v>
                </c:pt>
                <c:pt idx="30">
                  <c:v>3.5880000000000087E-6</c:v>
                </c:pt>
                <c:pt idx="31">
                  <c:v>3.8438183068526459E-6</c:v>
                </c:pt>
                <c:pt idx="32">
                  <c:v>4.1658744741515814E-6</c:v>
                </c:pt>
                <c:pt idx="33">
                  <c:v>4.5713191671892648E-6</c:v>
                </c:pt>
                <c:pt idx="34">
                  <c:v>5.0817437943314942E-6</c:v>
                </c:pt>
                <c:pt idx="35">
                  <c:v>5.7243303282463717E-6</c:v>
                </c:pt>
                <c:pt idx="36">
                  <c:v>6.5332988450685747E-6</c:v>
                </c:pt>
                <c:pt idx="37">
                  <c:v>7.551729868237472E-6</c:v>
                </c:pt>
                <c:pt idx="38">
                  <c:v>8.8338585634643316E-6</c:v>
                </c:pt>
                <c:pt idx="39">
                  <c:v>1.0447962959075911E-5</c:v>
                </c:pt>
                <c:pt idx="40">
                  <c:v>1.2480000000000035E-5</c:v>
                </c:pt>
                <c:pt idx="41">
                  <c:v>1.5038183068526415E-5</c:v>
                </c:pt>
                <c:pt idx="42">
                  <c:v>1.8258744741515873E-5</c:v>
                </c:pt>
                <c:pt idx="43">
                  <c:v>2.2313191671892596E-5</c:v>
                </c:pt>
                <c:pt idx="44">
                  <c:v>2.7417437943314787E-5</c:v>
                </c:pt>
                <c:pt idx="45">
                  <c:v>3.3843303282463733E-5</c:v>
                </c:pt>
                <c:pt idx="46">
                  <c:v>4.1932988450685625E-5</c:v>
                </c:pt>
                <c:pt idx="47">
                  <c:v>5.2117298682374734E-5</c:v>
                </c:pt>
                <c:pt idx="48">
                  <c:v>6.4938585634643408E-5</c:v>
                </c:pt>
                <c:pt idx="49">
                  <c:v>8.1079629590759383E-5</c:v>
                </c:pt>
                <c:pt idx="50">
                  <c:v>1.0140000000000024E-4</c:v>
                </c:pt>
                <c:pt idx="51">
                  <c:v>1.2698183068526395E-4</c:v>
                </c:pt>
                <c:pt idx="52">
                  <c:v>1.5918744741515853E-4</c:v>
                </c:pt>
                <c:pt idx="53">
                  <c:v>1.9973191671892571E-4</c:v>
                </c:pt>
                <c:pt idx="54">
                  <c:v>2.5077437943314804E-4</c:v>
                </c:pt>
                <c:pt idx="55">
                  <c:v>3.1503303282464414E-4</c:v>
                </c:pt>
                <c:pt idx="56">
                  <c:v>3.9592988450685616E-4</c:v>
                </c:pt>
                <c:pt idx="57">
                  <c:v>4.9777298682374593E-4</c:v>
                </c:pt>
                <c:pt idx="58">
                  <c:v>6.2598585634644711E-4</c:v>
                </c:pt>
                <c:pt idx="59">
                  <c:v>7.8739629590761069E-4</c:v>
                </c:pt>
                <c:pt idx="60">
                  <c:v>9.9060000000002766E-4</c:v>
                </c:pt>
                <c:pt idx="61">
                  <c:v>1.246418306852639E-3</c:v>
                </c:pt>
                <c:pt idx="62">
                  <c:v>1.5684744741516199E-3</c:v>
                </c:pt>
                <c:pt idx="63">
                  <c:v>1.9739191671893004E-3</c:v>
                </c:pt>
                <c:pt idx="64">
                  <c:v>2.4843437943315315E-3</c:v>
                </c:pt>
                <c:pt idx="65">
                  <c:v>3.1269303282464435E-3</c:v>
                </c:pt>
                <c:pt idx="66">
                  <c:v>3.9358988450686602E-3</c:v>
                </c:pt>
                <c:pt idx="67">
                  <c:v>4.9543298682375794E-3</c:v>
                </c:pt>
                <c:pt idx="68">
                  <c:v>6.2364585634644785E-3</c:v>
                </c:pt>
                <c:pt idx="69">
                  <c:v>7.8505629590760913E-3</c:v>
                </c:pt>
                <c:pt idx="70">
                  <c:v>9.8826000000002932E-3</c:v>
                </c:pt>
                <c:pt idx="71">
                  <c:v>1.2440783068526704E-2</c:v>
                </c:pt>
                <c:pt idx="72">
                  <c:v>1.5661344741516214E-2</c:v>
                </c:pt>
                <c:pt idx="73">
                  <c:v>1.9715791671893003E-2</c:v>
                </c:pt>
                <c:pt idx="74">
                  <c:v>2.4820037943315245E-2</c:v>
                </c:pt>
                <c:pt idx="75">
                  <c:v>3.124590328246446E-2</c:v>
                </c:pt>
                <c:pt idx="76">
                  <c:v>3.9335588450686534E-2</c:v>
                </c:pt>
                <c:pt idx="77">
                  <c:v>4.9519898682375676E-2</c:v>
                </c:pt>
                <c:pt idx="78">
                  <c:v>6.2341185634644497E-2</c:v>
                </c:pt>
                <c:pt idx="79">
                  <c:v>7.8482229590760802E-2</c:v>
                </c:pt>
                <c:pt idx="80">
                  <c:v>9.8802600000002766E-2</c:v>
                </c:pt>
                <c:pt idx="81">
                  <c:v>0.12438443068526707</c:v>
                </c:pt>
                <c:pt idx="82">
                  <c:v>0.15659004741516241</c:v>
                </c:pt>
                <c:pt idx="83">
                  <c:v>0.1971345167189302</c:v>
                </c:pt>
                <c:pt idx="84">
                  <c:v>0.24817697943315237</c:v>
                </c:pt>
                <c:pt idx="85">
                  <c:v>0.31243563282464476</c:v>
                </c:pt>
                <c:pt idx="86">
                  <c:v>0.39333248450686592</c:v>
                </c:pt>
                <c:pt idx="87">
                  <c:v>0.49517558682375762</c:v>
                </c:pt>
                <c:pt idx="88">
                  <c:v>0.62338845634644635</c:v>
                </c:pt>
                <c:pt idx="89">
                  <c:v>0.78479889590760787</c:v>
                </c:pt>
                <c:pt idx="90">
                  <c:v>0.98800260000000006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016640"/>
        <c:axId val="76018816"/>
      </c:scatterChart>
      <c:valAx>
        <c:axId val="76016640"/>
        <c:scaling>
          <c:orientation val="minMax"/>
          <c:max val="10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pH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6018816"/>
        <c:crosses val="autoZero"/>
        <c:crossBetween val="midCat"/>
      </c:valAx>
      <c:valAx>
        <c:axId val="760188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l-GR" sz="1400"/>
                  <a:t>Διαλυτότητα, </a:t>
                </a:r>
                <a:r>
                  <a:rPr lang="en-US" sz="1400"/>
                  <a:t>S</a:t>
                </a:r>
                <a:r>
                  <a:rPr lang="en-US" sz="1400" baseline="-25000"/>
                  <a:t>T  </a:t>
                </a:r>
                <a:r>
                  <a:rPr lang="en-US" sz="1400"/>
                  <a:t>/ mol.l</a:t>
                </a:r>
                <a:r>
                  <a:rPr lang="en-US" sz="1400" baseline="30000"/>
                  <a:t>-1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6016640"/>
        <c:crosses val="autoZero"/>
        <c:crossBetween val="midCat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713057330617619"/>
          <c:y val="1.7776705590004049E-2"/>
          <c:w val="0.78908683422216008"/>
          <c:h val="0.7909510543576481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Φύλλο1!$A:$A</c:f>
              <c:numCache>
                <c:formatCode>General</c:formatCode>
                <c:ptCount val="1048576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6.5000000000000098</c:v>
                </c:pt>
                <c:pt idx="56">
                  <c:v>6.6</c:v>
                </c:pt>
                <c:pt idx="57">
                  <c:v>6.7</c:v>
                </c:pt>
                <c:pt idx="58">
                  <c:v>6.8000000000000096</c:v>
                </c:pt>
                <c:pt idx="59">
                  <c:v>6.9000000000000101</c:v>
                </c:pt>
                <c:pt idx="60">
                  <c:v>7.0000000000000098</c:v>
                </c:pt>
                <c:pt idx="61">
                  <c:v>7.1</c:v>
                </c:pt>
                <c:pt idx="62">
                  <c:v>7.2000000000000099</c:v>
                </c:pt>
                <c:pt idx="63">
                  <c:v>7.3000000000000096</c:v>
                </c:pt>
                <c:pt idx="64">
                  <c:v>7.4000000000000101</c:v>
                </c:pt>
                <c:pt idx="65">
                  <c:v>7.5000000000000098</c:v>
                </c:pt>
                <c:pt idx="66">
                  <c:v>7.6000000000000085</c:v>
                </c:pt>
                <c:pt idx="67">
                  <c:v>7.7000000000000099</c:v>
                </c:pt>
                <c:pt idx="68">
                  <c:v>7.8000000000000096</c:v>
                </c:pt>
                <c:pt idx="69">
                  <c:v>7.9000000000000101</c:v>
                </c:pt>
                <c:pt idx="70">
                  <c:v>8.0000000000000107</c:v>
                </c:pt>
                <c:pt idx="71">
                  <c:v>8.1000000000000103</c:v>
                </c:pt>
                <c:pt idx="72">
                  <c:v>8.2000000000000099</c:v>
                </c:pt>
                <c:pt idx="73">
                  <c:v>8.3000000000000096</c:v>
                </c:pt>
                <c:pt idx="74">
                  <c:v>8.4000000000000092</c:v>
                </c:pt>
                <c:pt idx="75">
                  <c:v>8.5000000000000107</c:v>
                </c:pt>
                <c:pt idx="76">
                  <c:v>8.6000000000000103</c:v>
                </c:pt>
                <c:pt idx="77">
                  <c:v>8.7000000000000099</c:v>
                </c:pt>
                <c:pt idx="78">
                  <c:v>8.8000000000000096</c:v>
                </c:pt>
                <c:pt idx="79">
                  <c:v>8.9000000000000092</c:v>
                </c:pt>
                <c:pt idx="80">
                  <c:v>9.0000000000000107</c:v>
                </c:pt>
                <c:pt idx="81">
                  <c:v>9.1000000000000103</c:v>
                </c:pt>
                <c:pt idx="82">
                  <c:v>9.2000000000000099</c:v>
                </c:pt>
                <c:pt idx="83">
                  <c:v>9.3000000000000096</c:v>
                </c:pt>
                <c:pt idx="84">
                  <c:v>9.4000000000000092</c:v>
                </c:pt>
                <c:pt idx="85">
                  <c:v>9.5000000000000107</c:v>
                </c:pt>
                <c:pt idx="86">
                  <c:v>9.6000000000000103</c:v>
                </c:pt>
                <c:pt idx="87">
                  <c:v>9.7000000000000099</c:v>
                </c:pt>
                <c:pt idx="88">
                  <c:v>9.8000000000000096</c:v>
                </c:pt>
                <c:pt idx="89">
                  <c:v>9.9000000000000092</c:v>
                </c:pt>
                <c:pt idx="90">
                  <c:v>10</c:v>
                </c:pt>
              </c:numCache>
            </c:numRef>
          </c:xVal>
          <c:yVal>
            <c:numRef>
              <c:f>Φύλλο1!$C:$C</c:f>
              <c:numCache>
                <c:formatCode>General</c:formatCode>
                <c:ptCount val="1048576"/>
                <c:pt idx="0">
                  <c:v>2.6009880000000062E-6</c:v>
                </c:pt>
                <c:pt idx="1">
                  <c:v>2.601243818306859E-6</c:v>
                </c:pt>
                <c:pt idx="2">
                  <c:v>2.6015658744741566E-6</c:v>
                </c:pt>
                <c:pt idx="3">
                  <c:v>2.6019713191671955E-6</c:v>
                </c:pt>
                <c:pt idx="4">
                  <c:v>2.6024817437943407E-6</c:v>
                </c:pt>
                <c:pt idx="5">
                  <c:v>2.6031243303282533E-6</c:v>
                </c:pt>
                <c:pt idx="6">
                  <c:v>2.6039332988450793E-6</c:v>
                </c:pt>
                <c:pt idx="7">
                  <c:v>2.604951729868242E-6</c:v>
                </c:pt>
                <c:pt idx="8">
                  <c:v>2.6062338585634721E-6</c:v>
                </c:pt>
                <c:pt idx="9">
                  <c:v>2.6078479629590831E-6</c:v>
                </c:pt>
                <c:pt idx="10">
                  <c:v>2.6098800000000052E-6</c:v>
                </c:pt>
                <c:pt idx="11">
                  <c:v>2.6124381830685265E-6</c:v>
                </c:pt>
                <c:pt idx="12">
                  <c:v>2.6156587447415215E-6</c:v>
                </c:pt>
                <c:pt idx="13">
                  <c:v>2.6197131916718964E-6</c:v>
                </c:pt>
                <c:pt idx="14">
                  <c:v>2.6248174379433214E-6</c:v>
                </c:pt>
                <c:pt idx="15">
                  <c:v>2.6312433032824668E-6</c:v>
                </c:pt>
                <c:pt idx="16">
                  <c:v>2.6393329884506919E-6</c:v>
                </c:pt>
                <c:pt idx="17">
                  <c:v>2.6495172986823863E-6</c:v>
                </c:pt>
                <c:pt idx="18">
                  <c:v>2.6623385856346488E-6</c:v>
                </c:pt>
                <c:pt idx="19">
                  <c:v>2.6784796295907601E-6</c:v>
                </c:pt>
                <c:pt idx="20">
                  <c:v>2.6988000000000046E-6</c:v>
                </c:pt>
                <c:pt idx="21">
                  <c:v>2.7243818306852717E-6</c:v>
                </c:pt>
                <c:pt idx="22">
                  <c:v>2.7565874474151655E-6</c:v>
                </c:pt>
                <c:pt idx="23">
                  <c:v>2.7971319167189349E-6</c:v>
                </c:pt>
                <c:pt idx="24">
                  <c:v>2.8481743794331515E-6</c:v>
                </c:pt>
                <c:pt idx="25">
                  <c:v>2.9124330328246402E-6</c:v>
                </c:pt>
                <c:pt idx="26">
                  <c:v>2.9933298845068622E-6</c:v>
                </c:pt>
                <c:pt idx="27">
                  <c:v>3.0951729868237498E-6</c:v>
                </c:pt>
                <c:pt idx="28">
                  <c:v>3.2233858563464435E-6</c:v>
                </c:pt>
                <c:pt idx="29">
                  <c:v>3.3847962959075996E-6</c:v>
                </c:pt>
                <c:pt idx="30">
                  <c:v>3.5880000000000083E-6</c:v>
                </c:pt>
                <c:pt idx="31">
                  <c:v>3.843818306852645E-6</c:v>
                </c:pt>
                <c:pt idx="32">
                  <c:v>4.1658744741515814E-6</c:v>
                </c:pt>
                <c:pt idx="33">
                  <c:v>4.5713191671892631E-6</c:v>
                </c:pt>
                <c:pt idx="34">
                  <c:v>5.0817437943314925E-6</c:v>
                </c:pt>
                <c:pt idx="35">
                  <c:v>5.7243303282463717E-6</c:v>
                </c:pt>
                <c:pt idx="36">
                  <c:v>6.5332988450685747E-6</c:v>
                </c:pt>
                <c:pt idx="37">
                  <c:v>7.5517298682374686E-6</c:v>
                </c:pt>
                <c:pt idx="38">
                  <c:v>8.8338585634643316E-6</c:v>
                </c:pt>
                <c:pt idx="39">
                  <c:v>1.0447962959075911E-5</c:v>
                </c:pt>
                <c:pt idx="40">
                  <c:v>1.2480000000000023E-5</c:v>
                </c:pt>
                <c:pt idx="41">
                  <c:v>1.5038183068526405E-5</c:v>
                </c:pt>
                <c:pt idx="42">
                  <c:v>1.8258744741515873E-5</c:v>
                </c:pt>
                <c:pt idx="43">
                  <c:v>2.2313191671892579E-5</c:v>
                </c:pt>
                <c:pt idx="44">
                  <c:v>2.7417437943314766E-5</c:v>
                </c:pt>
                <c:pt idx="45">
                  <c:v>3.3843303282463699E-5</c:v>
                </c:pt>
                <c:pt idx="46">
                  <c:v>4.1932988450685578E-5</c:v>
                </c:pt>
                <c:pt idx="47">
                  <c:v>5.21172986823747E-5</c:v>
                </c:pt>
                <c:pt idx="48">
                  <c:v>6.493858563464334E-5</c:v>
                </c:pt>
                <c:pt idx="49">
                  <c:v>8.1079629590759302E-5</c:v>
                </c:pt>
                <c:pt idx="50">
                  <c:v>1.0140000000000016E-4</c:v>
                </c:pt>
                <c:pt idx="51">
                  <c:v>1.2698183068526387E-4</c:v>
                </c:pt>
                <c:pt idx="52">
                  <c:v>1.5918744741515845E-4</c:v>
                </c:pt>
                <c:pt idx="53">
                  <c:v>1.9973191671892573E-4</c:v>
                </c:pt>
                <c:pt idx="54">
                  <c:v>2.5077437943314787E-4</c:v>
                </c:pt>
                <c:pt idx="55">
                  <c:v>3.1503303282464393E-4</c:v>
                </c:pt>
                <c:pt idx="56">
                  <c:v>3.9592988450685605E-4</c:v>
                </c:pt>
                <c:pt idx="57">
                  <c:v>4.9777298682374593E-4</c:v>
                </c:pt>
                <c:pt idx="58">
                  <c:v>6.259858563464469E-4</c:v>
                </c:pt>
                <c:pt idx="59">
                  <c:v>7.8739629590761037E-4</c:v>
                </c:pt>
                <c:pt idx="60">
                  <c:v>9.9060000000002722E-4</c:v>
                </c:pt>
                <c:pt idx="61">
                  <c:v>1.2464183068526381E-3</c:v>
                </c:pt>
                <c:pt idx="62">
                  <c:v>1.5684744741516197E-3</c:v>
                </c:pt>
                <c:pt idx="63">
                  <c:v>1.9739191671893004E-3</c:v>
                </c:pt>
                <c:pt idx="64">
                  <c:v>2.4843437943315306E-3</c:v>
                </c:pt>
                <c:pt idx="65">
                  <c:v>3.1269303282464417E-3</c:v>
                </c:pt>
                <c:pt idx="66">
                  <c:v>3.9358988450686585E-3</c:v>
                </c:pt>
                <c:pt idx="67">
                  <c:v>4.9543298682375794E-3</c:v>
                </c:pt>
                <c:pt idx="68">
                  <c:v>6.2364585634644759E-3</c:v>
                </c:pt>
                <c:pt idx="69">
                  <c:v>7.8505629590760895E-3</c:v>
                </c:pt>
                <c:pt idx="70">
                  <c:v>9.8826000000002932E-3</c:v>
                </c:pt>
                <c:pt idx="71">
                  <c:v>1.24407830685267E-2</c:v>
                </c:pt>
                <c:pt idx="72">
                  <c:v>1.566134474151621E-2</c:v>
                </c:pt>
                <c:pt idx="73">
                  <c:v>1.9715791671893003E-2</c:v>
                </c:pt>
                <c:pt idx="74">
                  <c:v>2.4820037943315231E-2</c:v>
                </c:pt>
                <c:pt idx="75">
                  <c:v>3.1245903282464453E-2</c:v>
                </c:pt>
                <c:pt idx="76">
                  <c:v>3.9335588450686493E-2</c:v>
                </c:pt>
                <c:pt idx="77">
                  <c:v>4.9519898682375676E-2</c:v>
                </c:pt>
                <c:pt idx="78">
                  <c:v>6.2341185634644497E-2</c:v>
                </c:pt>
                <c:pt idx="79">
                  <c:v>7.8482229590760733E-2</c:v>
                </c:pt>
                <c:pt idx="80">
                  <c:v>9.8802600000002766E-2</c:v>
                </c:pt>
                <c:pt idx="81">
                  <c:v>0.12438443068526707</c:v>
                </c:pt>
                <c:pt idx="82">
                  <c:v>0.15659004741516241</c:v>
                </c:pt>
                <c:pt idx="83">
                  <c:v>0.19713451671893018</c:v>
                </c:pt>
                <c:pt idx="84">
                  <c:v>0.24817697943315237</c:v>
                </c:pt>
                <c:pt idx="85">
                  <c:v>0.31243563282464476</c:v>
                </c:pt>
                <c:pt idx="86">
                  <c:v>0.39333248450686592</c:v>
                </c:pt>
                <c:pt idx="87">
                  <c:v>0.49517558682375762</c:v>
                </c:pt>
                <c:pt idx="88">
                  <c:v>0.62338845634644635</c:v>
                </c:pt>
                <c:pt idx="89">
                  <c:v>0.78479889590760787</c:v>
                </c:pt>
                <c:pt idx="90">
                  <c:v>0.98800260000000006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164480"/>
        <c:axId val="76166656"/>
      </c:scatterChart>
      <c:valAx>
        <c:axId val="76164480"/>
        <c:scaling>
          <c:orientation val="minMax"/>
          <c:max val="10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pH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6166656"/>
        <c:crossesAt val="1.0000000000000029E-6"/>
        <c:crossBetween val="midCat"/>
      </c:valAx>
      <c:valAx>
        <c:axId val="76166656"/>
        <c:scaling>
          <c:logBase val="1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l-GR" sz="1400"/>
                  <a:t>Διαλυτότητα, </a:t>
                </a:r>
                <a:r>
                  <a:rPr lang="en-US" sz="1400"/>
                  <a:t>S</a:t>
                </a:r>
                <a:r>
                  <a:rPr lang="en-US" sz="1400" baseline="-25000"/>
                  <a:t>T  </a:t>
                </a:r>
                <a:r>
                  <a:rPr lang="en-US" sz="1400"/>
                  <a:t>/ mol.l</a:t>
                </a:r>
                <a:r>
                  <a:rPr lang="en-US" sz="1400" baseline="30000"/>
                  <a:t>-1</a:t>
                </a:r>
              </a:p>
            </c:rich>
          </c:tx>
          <c:layout/>
          <c:overlay val="0"/>
        </c:title>
        <c:numFmt formatCode="0.0E+00" sourceLinked="0"/>
        <c:majorTickMark val="out"/>
        <c:minorTickMark val="none"/>
        <c:tickLblPos val="nextTo"/>
        <c:crossAx val="76164480"/>
        <c:crosses val="autoZero"/>
        <c:crossBetween val="midCat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81479946585625"/>
          <c:y val="3.6732902183753267E-2"/>
          <c:w val="0.82517935258092923"/>
          <c:h val="0.82057703465047183"/>
        </c:manualLayout>
      </c:layout>
      <c:scatterChart>
        <c:scatterStyle val="lineMarker"/>
        <c:varyColors val="0"/>
        <c:ser>
          <c:idx val="0"/>
          <c:order val="0"/>
          <c:tx>
            <c:v>a0</c:v>
          </c:tx>
          <c:spPr>
            <a:ln w="28575">
              <a:noFill/>
            </a:ln>
          </c:spPr>
          <c:marker>
            <c:symbol val="diamond"/>
            <c:size val="5"/>
          </c:marker>
          <c:xVal>
            <c:numRef>
              <c:f>Φύλλο2!$A$1:$A$161</c:f>
              <c:numCache>
                <c:formatCode>General</c:formatCode>
                <c:ptCount val="161"/>
                <c:pt idx="0">
                  <c:v>1</c:v>
                </c:pt>
                <c:pt idx="1">
                  <c:v>1.05</c:v>
                </c:pt>
                <c:pt idx="2">
                  <c:v>1.1000000000000001</c:v>
                </c:pt>
                <c:pt idx="3">
                  <c:v>1.149999999999997</c:v>
                </c:pt>
                <c:pt idx="4">
                  <c:v>1.2</c:v>
                </c:pt>
                <c:pt idx="5">
                  <c:v>1.25</c:v>
                </c:pt>
                <c:pt idx="6">
                  <c:v>1.3</c:v>
                </c:pt>
                <c:pt idx="7">
                  <c:v>1.35</c:v>
                </c:pt>
                <c:pt idx="8">
                  <c:v>1.4</c:v>
                </c:pt>
                <c:pt idx="9">
                  <c:v>1.45</c:v>
                </c:pt>
                <c:pt idx="10">
                  <c:v>1.5</c:v>
                </c:pt>
                <c:pt idx="11">
                  <c:v>1.55</c:v>
                </c:pt>
                <c:pt idx="12">
                  <c:v>1.6</c:v>
                </c:pt>
                <c:pt idx="13">
                  <c:v>1.6500000000000001</c:v>
                </c:pt>
                <c:pt idx="14">
                  <c:v>1.7</c:v>
                </c:pt>
                <c:pt idx="15">
                  <c:v>1.75</c:v>
                </c:pt>
                <c:pt idx="16">
                  <c:v>1.8</c:v>
                </c:pt>
                <c:pt idx="17">
                  <c:v>1.85</c:v>
                </c:pt>
                <c:pt idx="18">
                  <c:v>1.9000000000000001</c:v>
                </c:pt>
                <c:pt idx="19">
                  <c:v>1.9500000000000026</c:v>
                </c:pt>
                <c:pt idx="20">
                  <c:v>2</c:v>
                </c:pt>
                <c:pt idx="21">
                  <c:v>2.0499999999999998</c:v>
                </c:pt>
                <c:pt idx="22">
                  <c:v>2.1</c:v>
                </c:pt>
                <c:pt idx="23">
                  <c:v>2.15</c:v>
                </c:pt>
                <c:pt idx="24">
                  <c:v>2.2000000000000002</c:v>
                </c:pt>
                <c:pt idx="25">
                  <c:v>2.25</c:v>
                </c:pt>
                <c:pt idx="26">
                  <c:v>2.2999999999999998</c:v>
                </c:pt>
                <c:pt idx="27">
                  <c:v>2.3499999999999988</c:v>
                </c:pt>
                <c:pt idx="28">
                  <c:v>2.4</c:v>
                </c:pt>
                <c:pt idx="29">
                  <c:v>2.4499999999999997</c:v>
                </c:pt>
                <c:pt idx="30">
                  <c:v>2.5</c:v>
                </c:pt>
                <c:pt idx="31">
                  <c:v>2.5499999999999998</c:v>
                </c:pt>
                <c:pt idx="32">
                  <c:v>2.6</c:v>
                </c:pt>
                <c:pt idx="33">
                  <c:v>2.65</c:v>
                </c:pt>
                <c:pt idx="34">
                  <c:v>2.7</c:v>
                </c:pt>
                <c:pt idx="35">
                  <c:v>2.75</c:v>
                </c:pt>
                <c:pt idx="36">
                  <c:v>2.8</c:v>
                </c:pt>
                <c:pt idx="37">
                  <c:v>2.8499999999999988</c:v>
                </c:pt>
                <c:pt idx="38">
                  <c:v>2.9</c:v>
                </c:pt>
                <c:pt idx="39">
                  <c:v>2.9499999999999997</c:v>
                </c:pt>
                <c:pt idx="40">
                  <c:v>3</c:v>
                </c:pt>
                <c:pt idx="41">
                  <c:v>3.05</c:v>
                </c:pt>
                <c:pt idx="42">
                  <c:v>3.1</c:v>
                </c:pt>
                <c:pt idx="43">
                  <c:v>3.15</c:v>
                </c:pt>
                <c:pt idx="44">
                  <c:v>3.2</c:v>
                </c:pt>
                <c:pt idx="45">
                  <c:v>3.25</c:v>
                </c:pt>
                <c:pt idx="46">
                  <c:v>3.3</c:v>
                </c:pt>
                <c:pt idx="47">
                  <c:v>3.3499999999999988</c:v>
                </c:pt>
                <c:pt idx="48">
                  <c:v>3.4</c:v>
                </c:pt>
                <c:pt idx="49">
                  <c:v>3.4499999999999997</c:v>
                </c:pt>
                <c:pt idx="50">
                  <c:v>3.5</c:v>
                </c:pt>
                <c:pt idx="51">
                  <c:v>3.55</c:v>
                </c:pt>
                <c:pt idx="52">
                  <c:v>3.6</c:v>
                </c:pt>
                <c:pt idx="53">
                  <c:v>3.65</c:v>
                </c:pt>
                <c:pt idx="54">
                  <c:v>3.7</c:v>
                </c:pt>
                <c:pt idx="55">
                  <c:v>3.75</c:v>
                </c:pt>
                <c:pt idx="56">
                  <c:v>3.8</c:v>
                </c:pt>
                <c:pt idx="57">
                  <c:v>3.8499999999999988</c:v>
                </c:pt>
                <c:pt idx="58">
                  <c:v>3.9</c:v>
                </c:pt>
                <c:pt idx="59">
                  <c:v>3.9499999999999997</c:v>
                </c:pt>
                <c:pt idx="60">
                  <c:v>4</c:v>
                </c:pt>
                <c:pt idx="61">
                  <c:v>4.05</c:v>
                </c:pt>
                <c:pt idx="62">
                  <c:v>4.0999999999999996</c:v>
                </c:pt>
                <c:pt idx="63">
                  <c:v>4.1499999999999995</c:v>
                </c:pt>
                <c:pt idx="64">
                  <c:v>4.2</c:v>
                </c:pt>
                <c:pt idx="65">
                  <c:v>4.25</c:v>
                </c:pt>
                <c:pt idx="66">
                  <c:v>4.3</c:v>
                </c:pt>
                <c:pt idx="67">
                  <c:v>4.3499999999999996</c:v>
                </c:pt>
                <c:pt idx="68">
                  <c:v>4.4000000000000004</c:v>
                </c:pt>
                <c:pt idx="69">
                  <c:v>4.45</c:v>
                </c:pt>
                <c:pt idx="70">
                  <c:v>4.5</c:v>
                </c:pt>
                <c:pt idx="71">
                  <c:v>4.55</c:v>
                </c:pt>
                <c:pt idx="72">
                  <c:v>4.5999999999999996</c:v>
                </c:pt>
                <c:pt idx="73">
                  <c:v>4.6499999999999995</c:v>
                </c:pt>
                <c:pt idx="74">
                  <c:v>4.7</c:v>
                </c:pt>
                <c:pt idx="75">
                  <c:v>4.75</c:v>
                </c:pt>
                <c:pt idx="76">
                  <c:v>4.8</c:v>
                </c:pt>
                <c:pt idx="77">
                  <c:v>4.8499999999999996</c:v>
                </c:pt>
                <c:pt idx="78">
                  <c:v>4.9000000000000004</c:v>
                </c:pt>
                <c:pt idx="79">
                  <c:v>4.95</c:v>
                </c:pt>
                <c:pt idx="80">
                  <c:v>5</c:v>
                </c:pt>
                <c:pt idx="81">
                  <c:v>5.05</c:v>
                </c:pt>
                <c:pt idx="82">
                  <c:v>5.0999999999999996</c:v>
                </c:pt>
                <c:pt idx="83">
                  <c:v>5.1499999999999995</c:v>
                </c:pt>
                <c:pt idx="84">
                  <c:v>5.2</c:v>
                </c:pt>
                <c:pt idx="85">
                  <c:v>5.25</c:v>
                </c:pt>
                <c:pt idx="86">
                  <c:v>5.3</c:v>
                </c:pt>
                <c:pt idx="87">
                  <c:v>5.35</c:v>
                </c:pt>
                <c:pt idx="88">
                  <c:v>5.4</c:v>
                </c:pt>
                <c:pt idx="89">
                  <c:v>5.45</c:v>
                </c:pt>
                <c:pt idx="90">
                  <c:v>5.5</c:v>
                </c:pt>
                <c:pt idx="91">
                  <c:v>5.55</c:v>
                </c:pt>
                <c:pt idx="92">
                  <c:v>5.6</c:v>
                </c:pt>
                <c:pt idx="93">
                  <c:v>5.6499999999999995</c:v>
                </c:pt>
                <c:pt idx="94">
                  <c:v>5.7</c:v>
                </c:pt>
                <c:pt idx="95">
                  <c:v>5.75</c:v>
                </c:pt>
                <c:pt idx="96">
                  <c:v>5.8</c:v>
                </c:pt>
                <c:pt idx="97">
                  <c:v>5.85</c:v>
                </c:pt>
                <c:pt idx="98">
                  <c:v>5.9</c:v>
                </c:pt>
                <c:pt idx="99">
                  <c:v>5.95</c:v>
                </c:pt>
                <c:pt idx="100">
                  <c:v>6</c:v>
                </c:pt>
                <c:pt idx="101">
                  <c:v>6.05</c:v>
                </c:pt>
                <c:pt idx="102">
                  <c:v>6.1</c:v>
                </c:pt>
                <c:pt idx="103">
                  <c:v>6.1499999999999995</c:v>
                </c:pt>
                <c:pt idx="104">
                  <c:v>6.2</c:v>
                </c:pt>
                <c:pt idx="105">
                  <c:v>6.25</c:v>
                </c:pt>
                <c:pt idx="106">
                  <c:v>6.3</c:v>
                </c:pt>
                <c:pt idx="107">
                  <c:v>6.35</c:v>
                </c:pt>
                <c:pt idx="108">
                  <c:v>6.4</c:v>
                </c:pt>
                <c:pt idx="109">
                  <c:v>6.45</c:v>
                </c:pt>
                <c:pt idx="110">
                  <c:v>6.5000000000000098</c:v>
                </c:pt>
                <c:pt idx="111">
                  <c:v>6.5500000000000096</c:v>
                </c:pt>
                <c:pt idx="112">
                  <c:v>6.6</c:v>
                </c:pt>
                <c:pt idx="113">
                  <c:v>6.6499999999999995</c:v>
                </c:pt>
                <c:pt idx="114">
                  <c:v>6.7</c:v>
                </c:pt>
                <c:pt idx="115">
                  <c:v>6.7500000000000098</c:v>
                </c:pt>
                <c:pt idx="116">
                  <c:v>6.8000000000000096</c:v>
                </c:pt>
                <c:pt idx="117">
                  <c:v>6.85</c:v>
                </c:pt>
                <c:pt idx="118">
                  <c:v>6.9000000000000101</c:v>
                </c:pt>
                <c:pt idx="119">
                  <c:v>6.9500000000000099</c:v>
                </c:pt>
                <c:pt idx="120">
                  <c:v>7.0000000000000098</c:v>
                </c:pt>
                <c:pt idx="121">
                  <c:v>7.0500000000000096</c:v>
                </c:pt>
                <c:pt idx="122">
                  <c:v>7.1</c:v>
                </c:pt>
                <c:pt idx="123">
                  <c:v>7.1500000000000075</c:v>
                </c:pt>
                <c:pt idx="124">
                  <c:v>7.2000000000000099</c:v>
                </c:pt>
                <c:pt idx="125">
                  <c:v>7.2500000000000098</c:v>
                </c:pt>
                <c:pt idx="126">
                  <c:v>7.3000000000000096</c:v>
                </c:pt>
                <c:pt idx="127">
                  <c:v>7.3500000000000085</c:v>
                </c:pt>
                <c:pt idx="128">
                  <c:v>7.4000000000000101</c:v>
                </c:pt>
                <c:pt idx="129">
                  <c:v>7.4500000000000099</c:v>
                </c:pt>
                <c:pt idx="130">
                  <c:v>7.5000000000000098</c:v>
                </c:pt>
                <c:pt idx="131">
                  <c:v>7.5500000000000096</c:v>
                </c:pt>
                <c:pt idx="132">
                  <c:v>7.6000000000000085</c:v>
                </c:pt>
                <c:pt idx="133">
                  <c:v>7.6500000000000075</c:v>
                </c:pt>
                <c:pt idx="134">
                  <c:v>7.7000000000000099</c:v>
                </c:pt>
                <c:pt idx="135">
                  <c:v>7.7500000000000098</c:v>
                </c:pt>
                <c:pt idx="136">
                  <c:v>7.8000000000000096</c:v>
                </c:pt>
                <c:pt idx="137">
                  <c:v>7.8500000000000085</c:v>
                </c:pt>
                <c:pt idx="138">
                  <c:v>7.9000000000000101</c:v>
                </c:pt>
                <c:pt idx="139">
                  <c:v>7.9500000000000099</c:v>
                </c:pt>
                <c:pt idx="140">
                  <c:v>8.0000000000000107</c:v>
                </c:pt>
                <c:pt idx="141">
                  <c:v>8.0500000000000096</c:v>
                </c:pt>
                <c:pt idx="142">
                  <c:v>8.1000000000000103</c:v>
                </c:pt>
                <c:pt idx="143">
                  <c:v>8.1500000000000092</c:v>
                </c:pt>
                <c:pt idx="144">
                  <c:v>8.2000000000000099</c:v>
                </c:pt>
                <c:pt idx="145">
                  <c:v>8.2500000000000107</c:v>
                </c:pt>
                <c:pt idx="146">
                  <c:v>8.3000000000000096</c:v>
                </c:pt>
                <c:pt idx="147">
                  <c:v>8.3500000000000227</c:v>
                </c:pt>
                <c:pt idx="148">
                  <c:v>8.4000000000000092</c:v>
                </c:pt>
                <c:pt idx="149">
                  <c:v>8.4500000000000206</c:v>
                </c:pt>
                <c:pt idx="150">
                  <c:v>8.5000000000000107</c:v>
                </c:pt>
                <c:pt idx="151">
                  <c:v>8.5500000000000096</c:v>
                </c:pt>
                <c:pt idx="152">
                  <c:v>8.6000000000000103</c:v>
                </c:pt>
                <c:pt idx="153">
                  <c:v>8.6500000000000092</c:v>
                </c:pt>
                <c:pt idx="154">
                  <c:v>8.7000000000000099</c:v>
                </c:pt>
                <c:pt idx="155">
                  <c:v>8.7500000000000107</c:v>
                </c:pt>
                <c:pt idx="156">
                  <c:v>8.8000000000000096</c:v>
                </c:pt>
                <c:pt idx="157">
                  <c:v>8.8500000000000227</c:v>
                </c:pt>
                <c:pt idx="158">
                  <c:v>8.9000000000000092</c:v>
                </c:pt>
                <c:pt idx="159">
                  <c:v>8.9500000000000206</c:v>
                </c:pt>
                <c:pt idx="160">
                  <c:v>9.0000000000000107</c:v>
                </c:pt>
              </c:numCache>
            </c:numRef>
          </c:xVal>
          <c:yVal>
            <c:numRef>
              <c:f>Φύλλο2!$C$1:$C$161</c:f>
              <c:numCache>
                <c:formatCode>General</c:formatCode>
                <c:ptCount val="161"/>
                <c:pt idx="0">
                  <c:v>0.99990000999900008</c:v>
                </c:pt>
                <c:pt idx="1">
                  <c:v>0.99988781074241151</c:v>
                </c:pt>
                <c:pt idx="2">
                  <c:v>0.99987412330575753</c:v>
                </c:pt>
                <c:pt idx="3">
                  <c:v>0.99985876619534297</c:v>
                </c:pt>
                <c:pt idx="4">
                  <c:v>0.9998415357956375</c:v>
                </c:pt>
                <c:pt idx="5">
                  <c:v>0.9998222036761506</c:v>
                </c:pt>
                <c:pt idx="6">
                  <c:v>0.99980051357127864</c:v>
                </c:pt>
                <c:pt idx="7">
                  <c:v>0.99977617799364848</c:v>
                </c:pt>
                <c:pt idx="8">
                  <c:v>0.99974887443673865</c:v>
                </c:pt>
                <c:pt idx="9">
                  <c:v>0.99971824111731467</c:v>
                </c:pt>
                <c:pt idx="10">
                  <c:v>0.99968387220237065</c:v>
                </c:pt>
                <c:pt idx="11">
                  <c:v>0.99964531245865706</c:v>
                </c:pt>
                <c:pt idx="12">
                  <c:v>0.99960205125569512</c:v>
                </c:pt>
                <c:pt idx="13">
                  <c:v>0.99955351584499386</c:v>
                </c:pt>
                <c:pt idx="14">
                  <c:v>0.99949906382918663</c:v>
                </c:pt>
                <c:pt idx="15">
                  <c:v>0.99943797472484619</c:v>
                </c:pt>
                <c:pt idx="16">
                  <c:v>0.99936944051165877</c:v>
                </c:pt>
                <c:pt idx="17">
                  <c:v>0.99929255504828718</c:v>
                </c:pt>
                <c:pt idx="18">
                  <c:v>0.99920630222183049</c:v>
                </c:pt>
                <c:pt idx="19">
                  <c:v>0.99910954268278562</c:v>
                </c:pt>
                <c:pt idx="20">
                  <c:v>0.99900099900099859</c:v>
                </c:pt>
                <c:pt idx="21">
                  <c:v>0.99887923906015563</c:v>
                </c:pt>
                <c:pt idx="22">
                  <c:v>0.9987426574886461</c:v>
                </c:pt>
                <c:pt idx="23">
                  <c:v>0.99858945490328477</c:v>
                </c:pt>
                <c:pt idx="24">
                  <c:v>0.99841761471919832</c:v>
                </c:pt>
                <c:pt idx="25">
                  <c:v>0.9982248772541924</c:v>
                </c:pt>
                <c:pt idx="26">
                  <c:v>0.99800871082927178</c:v>
                </c:pt>
                <c:pt idx="27">
                  <c:v>0.99776627953864627</c:v>
                </c:pt>
                <c:pt idx="28">
                  <c:v>0.99749440733271433</c:v>
                </c:pt>
                <c:pt idx="29">
                  <c:v>0.99718953802678978</c:v>
                </c:pt>
                <c:pt idx="30">
                  <c:v>0.99684769081673952</c:v>
                </c:pt>
                <c:pt idx="31">
                  <c:v>0.99646441085135018</c:v>
                </c:pt>
                <c:pt idx="32">
                  <c:v>0.99603471438084779</c:v>
                </c:pt>
                <c:pt idx="33">
                  <c:v>0.99555302797288259</c:v>
                </c:pt>
                <c:pt idx="34">
                  <c:v>0.99501312126331043</c:v>
                </c:pt>
                <c:pt idx="35">
                  <c:v>0.99440803269116562</c:v>
                </c:pt>
                <c:pt idx="36">
                  <c:v>0.99372998765856768</c:v>
                </c:pt>
                <c:pt idx="37">
                  <c:v>0.9929703085603605</c:v>
                </c:pt>
                <c:pt idx="38">
                  <c:v>0.99211931614966953</c:v>
                </c:pt>
                <c:pt idx="39">
                  <c:v>0.99116622175018509</c:v>
                </c:pt>
                <c:pt idx="40">
                  <c:v>0.99009900990099009</c:v>
                </c:pt>
                <c:pt idx="41">
                  <c:v>0.9889043111336927</c:v>
                </c:pt>
                <c:pt idx="42">
                  <c:v>0.98756726474555523</c:v>
                </c:pt>
                <c:pt idx="43">
                  <c:v>0.98607137165854664</c:v>
                </c:pt>
                <c:pt idx="44">
                  <c:v>0.98439833775817065</c:v>
                </c:pt>
                <c:pt idx="45">
                  <c:v>0.98252790850516647</c:v>
                </c:pt>
                <c:pt idx="46">
                  <c:v>0.98043769612742038</c:v>
                </c:pt>
                <c:pt idx="47">
                  <c:v>0.97810300135176653</c:v>
                </c:pt>
                <c:pt idx="48">
                  <c:v>0.97549663244966534</c:v>
                </c:pt>
                <c:pt idx="49">
                  <c:v>0.97258872537269336</c:v>
                </c:pt>
                <c:pt idx="50">
                  <c:v>0.96934656996828439</c:v>
                </c:pt>
                <c:pt idx="51">
                  <c:v>0.96573444871517622</c:v>
                </c:pt>
                <c:pt idx="52">
                  <c:v>0.96171349611774515</c:v>
                </c:pt>
                <c:pt idx="53">
                  <c:v>0.95724158885346389</c:v>
                </c:pt>
                <c:pt idx="54">
                  <c:v>0.95227327896579661</c:v>
                </c:pt>
                <c:pt idx="55">
                  <c:v>0.94675978479797751</c:v>
                </c:pt>
                <c:pt idx="56">
                  <c:v>0.94064905689723366</c:v>
                </c:pt>
                <c:pt idx="57">
                  <c:v>0.93388593866280589</c:v>
                </c:pt>
                <c:pt idx="58">
                  <c:v>0.92641244388242461</c:v>
                </c:pt>
                <c:pt idx="59">
                  <c:v>0.91816817524484751</c:v>
                </c:pt>
                <c:pt idx="60">
                  <c:v>0.90909090909090906</c:v>
                </c:pt>
                <c:pt idx="61">
                  <c:v>0.89911737164327654</c:v>
                </c:pt>
                <c:pt idx="62">
                  <c:v>0.88818423022188364</c:v>
                </c:pt>
                <c:pt idx="63">
                  <c:v>0.8762293189310647</c:v>
                </c:pt>
                <c:pt idx="64">
                  <c:v>0.86319311139679133</c:v>
                </c:pt>
                <c:pt idx="65">
                  <c:v>0.84902044278867816</c:v>
                </c:pt>
                <c:pt idx="66">
                  <c:v>0.83366246918343812</c:v>
                </c:pt>
                <c:pt idx="67">
                  <c:v>0.8170788341999764</c:v>
                </c:pt>
                <c:pt idx="68">
                  <c:v>0.79923999108689792</c:v>
                </c:pt>
                <c:pt idx="69">
                  <c:v>0.78012960399315956</c:v>
                </c:pt>
                <c:pt idx="70">
                  <c:v>0.75974692664795762</c:v>
                </c:pt>
                <c:pt idx="71">
                  <c:v>0.73810903254042137</c:v>
                </c:pt>
                <c:pt idx="72">
                  <c:v>0.71525275104919861</c:v>
                </c:pt>
                <c:pt idx="73">
                  <c:v>0.69123615241476266</c:v>
                </c:pt>
                <c:pt idx="74">
                  <c:v>0.6661394245831247</c:v>
                </c:pt>
                <c:pt idx="75">
                  <c:v>0.64006499980288489</c:v>
                </c:pt>
                <c:pt idx="76">
                  <c:v>0.61313682015314364</c:v>
                </c:pt>
                <c:pt idx="77">
                  <c:v>0.5854986786718096</c:v>
                </c:pt>
                <c:pt idx="78">
                  <c:v>0.55731163376229242</c:v>
                </c:pt>
                <c:pt idx="79">
                  <c:v>0.52875056389226638</c:v>
                </c:pt>
                <c:pt idx="80">
                  <c:v>0.5</c:v>
                </c:pt>
                <c:pt idx="81">
                  <c:v>0.47124943610773079</c:v>
                </c:pt>
                <c:pt idx="82">
                  <c:v>0.44268836623770785</c:v>
                </c:pt>
                <c:pt idx="83">
                  <c:v>0.41450132132818995</c:v>
                </c:pt>
                <c:pt idx="84">
                  <c:v>0.38686317984685836</c:v>
                </c:pt>
                <c:pt idx="85">
                  <c:v>0.35993500019711461</c:v>
                </c:pt>
                <c:pt idx="86">
                  <c:v>0.3338605754168793</c:v>
                </c:pt>
                <c:pt idx="87">
                  <c:v>0.30876384758523689</c:v>
                </c:pt>
                <c:pt idx="88">
                  <c:v>0.28474724895080106</c:v>
                </c:pt>
                <c:pt idx="89">
                  <c:v>0.26189096745958201</c:v>
                </c:pt>
                <c:pt idx="90">
                  <c:v>0.24025307335204199</c:v>
                </c:pt>
                <c:pt idx="91">
                  <c:v>0.2198703960068418</c:v>
                </c:pt>
                <c:pt idx="92">
                  <c:v>0.20076000891310178</c:v>
                </c:pt>
                <c:pt idx="93">
                  <c:v>0.18292116580002579</c:v>
                </c:pt>
                <c:pt idx="94">
                  <c:v>0.16633753081656188</c:v>
                </c:pt>
                <c:pt idx="95">
                  <c:v>0.15097955721132339</c:v>
                </c:pt>
                <c:pt idx="96">
                  <c:v>0.1368068886032098</c:v>
                </c:pt>
                <c:pt idx="97">
                  <c:v>0.1237706810689357</c:v>
                </c:pt>
                <c:pt idx="98">
                  <c:v>0.11181576977811672</c:v>
                </c:pt>
                <c:pt idx="99">
                  <c:v>0.10088262835672317</c:v>
                </c:pt>
                <c:pt idx="100">
                  <c:v>9.0909090909091064E-2</c:v>
                </c:pt>
                <c:pt idx="101">
                  <c:v>8.1831824755151966E-2</c:v>
                </c:pt>
                <c:pt idx="102">
                  <c:v>7.3587556117573491E-2</c:v>
                </c:pt>
                <c:pt idx="103">
                  <c:v>6.6114061337195509E-2</c:v>
                </c:pt>
                <c:pt idx="104">
                  <c:v>5.9350943102767527E-2</c:v>
                </c:pt>
                <c:pt idx="105">
                  <c:v>5.3240215202022385E-2</c:v>
                </c:pt>
                <c:pt idx="106">
                  <c:v>4.7726721034204111E-2</c:v>
                </c:pt>
                <c:pt idx="107">
                  <c:v>4.275841114653639E-2</c:v>
                </c:pt>
                <c:pt idx="108">
                  <c:v>3.8286503882254651E-2</c:v>
                </c:pt>
                <c:pt idx="109">
                  <c:v>3.4265551284824898E-2</c:v>
                </c:pt>
                <c:pt idx="110">
                  <c:v>3.0653430031714841E-2</c:v>
                </c:pt>
                <c:pt idx="111">
                  <c:v>2.7411274627306026E-2</c:v>
                </c:pt>
                <c:pt idx="112">
                  <c:v>2.4503367550336035E-2</c:v>
                </c:pt>
                <c:pt idx="113">
                  <c:v>2.1896998648233398E-2</c:v>
                </c:pt>
                <c:pt idx="114">
                  <c:v>1.9562303872579484E-2</c:v>
                </c:pt>
                <c:pt idx="115">
                  <c:v>1.7472091494833027E-2</c:v>
                </c:pt>
                <c:pt idx="116">
                  <c:v>1.5601662241829241E-2</c:v>
                </c:pt>
                <c:pt idx="117">
                  <c:v>1.392862834145359E-2</c:v>
                </c:pt>
                <c:pt idx="118">
                  <c:v>1.2432735254442101E-2</c:v>
                </c:pt>
                <c:pt idx="119">
                  <c:v>1.1095688866307461E-2</c:v>
                </c:pt>
                <c:pt idx="120">
                  <c:v>9.9009900990097034E-3</c:v>
                </c:pt>
                <c:pt idx="121">
                  <c:v>8.8337782498131203E-3</c:v>
                </c:pt>
                <c:pt idx="122">
                  <c:v>7.8806838503302883E-3</c:v>
                </c:pt>
                <c:pt idx="123">
                  <c:v>7.029691439639091E-3</c:v>
                </c:pt>
                <c:pt idx="124">
                  <c:v>6.2700123414337131E-3</c:v>
                </c:pt>
                <c:pt idx="125">
                  <c:v>5.5919673088346703E-3</c:v>
                </c:pt>
                <c:pt idx="126">
                  <c:v>4.9868787366878758E-3</c:v>
                </c:pt>
                <c:pt idx="127">
                  <c:v>4.4469720271168422E-3</c:v>
                </c:pt>
                <c:pt idx="128">
                  <c:v>3.9652856191521018E-3</c:v>
                </c:pt>
                <c:pt idx="129">
                  <c:v>3.5355891486479885E-3</c:v>
                </c:pt>
                <c:pt idx="130">
                  <c:v>3.1523091832601348E-3</c:v>
                </c:pt>
                <c:pt idx="131">
                  <c:v>2.8104619732101234E-3</c:v>
                </c:pt>
                <c:pt idx="132">
                  <c:v>2.5055926672856756E-3</c:v>
                </c:pt>
                <c:pt idx="133">
                  <c:v>2.2337204613538022E-3</c:v>
                </c:pt>
                <c:pt idx="134">
                  <c:v>1.9912891707282751E-3</c:v>
                </c:pt>
                <c:pt idx="135">
                  <c:v>1.7751227458097151E-3</c:v>
                </c:pt>
                <c:pt idx="136">
                  <c:v>1.5823852808016852E-3</c:v>
                </c:pt>
                <c:pt idx="137">
                  <c:v>1.4105450967152261E-3</c:v>
                </c:pt>
                <c:pt idx="138">
                  <c:v>1.2573425113552674E-3</c:v>
                </c:pt>
                <c:pt idx="139">
                  <c:v>1.1207609398445749E-3</c:v>
                </c:pt>
                <c:pt idx="140">
                  <c:v>9.9900099900097667E-4</c:v>
                </c:pt>
                <c:pt idx="141">
                  <c:v>8.9045731721439265E-4</c:v>
                </c:pt>
                <c:pt idx="142">
                  <c:v>7.9369777816922719E-4</c:v>
                </c:pt>
                <c:pt idx="143">
                  <c:v>7.0744495171287496E-4</c:v>
                </c:pt>
                <c:pt idx="144">
                  <c:v>6.3055948833987802E-4</c:v>
                </c:pt>
                <c:pt idx="145">
                  <c:v>5.6202527515231582E-4</c:v>
                </c:pt>
                <c:pt idx="146">
                  <c:v>5.0093617081358886E-4</c:v>
                </c:pt>
                <c:pt idx="147">
                  <c:v>4.4648415500475516E-4</c:v>
                </c:pt>
                <c:pt idx="148">
                  <c:v>3.9794874430486792E-4</c:v>
                </c:pt>
                <c:pt idx="149">
                  <c:v>3.5468754134490278E-4</c:v>
                </c:pt>
                <c:pt idx="150">
                  <c:v>3.1612779762961072E-4</c:v>
                </c:pt>
                <c:pt idx="151">
                  <c:v>2.8175888268386985E-4</c:v>
                </c:pt>
                <c:pt idx="152">
                  <c:v>2.511255632614557E-4</c:v>
                </c:pt>
                <c:pt idx="153">
                  <c:v>2.2382200635114025E-4</c:v>
                </c:pt>
                <c:pt idx="154">
                  <c:v>1.9948642872152583E-4</c:v>
                </c:pt>
                <c:pt idx="155">
                  <c:v>1.7779632384969931E-4</c:v>
                </c:pt>
                <c:pt idx="156">
                  <c:v>1.5846420436223409E-4</c:v>
                </c:pt>
                <c:pt idx="157">
                  <c:v>1.4123380465710738E-4</c:v>
                </c:pt>
                <c:pt idx="158">
                  <c:v>1.2587669424250067E-4</c:v>
                </c:pt>
                <c:pt idx="159">
                  <c:v>1.1218925758845502E-4</c:v>
                </c:pt>
                <c:pt idx="160">
                  <c:v>9.9990000999897833E-5</c:v>
                </c:pt>
              </c:numCache>
            </c:numRef>
          </c:yVal>
          <c:smooth val="0"/>
        </c:ser>
        <c:ser>
          <c:idx val="1"/>
          <c:order val="1"/>
          <c:tx>
            <c:v>a1</c:v>
          </c:tx>
          <c:spPr>
            <a:ln w="28575">
              <a:noFill/>
            </a:ln>
          </c:spPr>
          <c:marker>
            <c:symbol val="square"/>
            <c:size val="4"/>
          </c:marker>
          <c:xVal>
            <c:numRef>
              <c:f>Φύλλο2!$A$1:$A$161</c:f>
              <c:numCache>
                <c:formatCode>General</c:formatCode>
                <c:ptCount val="161"/>
                <c:pt idx="0">
                  <c:v>1</c:v>
                </c:pt>
                <c:pt idx="1">
                  <c:v>1.05</c:v>
                </c:pt>
                <c:pt idx="2">
                  <c:v>1.1000000000000001</c:v>
                </c:pt>
                <c:pt idx="3">
                  <c:v>1.149999999999997</c:v>
                </c:pt>
                <c:pt idx="4">
                  <c:v>1.2</c:v>
                </c:pt>
                <c:pt idx="5">
                  <c:v>1.25</c:v>
                </c:pt>
                <c:pt idx="6">
                  <c:v>1.3</c:v>
                </c:pt>
                <c:pt idx="7">
                  <c:v>1.35</c:v>
                </c:pt>
                <c:pt idx="8">
                  <c:v>1.4</c:v>
                </c:pt>
                <c:pt idx="9">
                  <c:v>1.45</c:v>
                </c:pt>
                <c:pt idx="10">
                  <c:v>1.5</c:v>
                </c:pt>
                <c:pt idx="11">
                  <c:v>1.55</c:v>
                </c:pt>
                <c:pt idx="12">
                  <c:v>1.6</c:v>
                </c:pt>
                <c:pt idx="13">
                  <c:v>1.6500000000000001</c:v>
                </c:pt>
                <c:pt idx="14">
                  <c:v>1.7</c:v>
                </c:pt>
                <c:pt idx="15">
                  <c:v>1.75</c:v>
                </c:pt>
                <c:pt idx="16">
                  <c:v>1.8</c:v>
                </c:pt>
                <c:pt idx="17">
                  <c:v>1.85</c:v>
                </c:pt>
                <c:pt idx="18">
                  <c:v>1.9000000000000001</c:v>
                </c:pt>
                <c:pt idx="19">
                  <c:v>1.9500000000000026</c:v>
                </c:pt>
                <c:pt idx="20">
                  <c:v>2</c:v>
                </c:pt>
                <c:pt idx="21">
                  <c:v>2.0499999999999998</c:v>
                </c:pt>
                <c:pt idx="22">
                  <c:v>2.1</c:v>
                </c:pt>
                <c:pt idx="23">
                  <c:v>2.15</c:v>
                </c:pt>
                <c:pt idx="24">
                  <c:v>2.2000000000000002</c:v>
                </c:pt>
                <c:pt idx="25">
                  <c:v>2.25</c:v>
                </c:pt>
                <c:pt idx="26">
                  <c:v>2.2999999999999998</c:v>
                </c:pt>
                <c:pt idx="27">
                  <c:v>2.3499999999999988</c:v>
                </c:pt>
                <c:pt idx="28">
                  <c:v>2.4</c:v>
                </c:pt>
                <c:pt idx="29">
                  <c:v>2.4499999999999997</c:v>
                </c:pt>
                <c:pt idx="30">
                  <c:v>2.5</c:v>
                </c:pt>
                <c:pt idx="31">
                  <c:v>2.5499999999999998</c:v>
                </c:pt>
                <c:pt idx="32">
                  <c:v>2.6</c:v>
                </c:pt>
                <c:pt idx="33">
                  <c:v>2.65</c:v>
                </c:pt>
                <c:pt idx="34">
                  <c:v>2.7</c:v>
                </c:pt>
                <c:pt idx="35">
                  <c:v>2.75</c:v>
                </c:pt>
                <c:pt idx="36">
                  <c:v>2.8</c:v>
                </c:pt>
                <c:pt idx="37">
                  <c:v>2.8499999999999988</c:v>
                </c:pt>
                <c:pt idx="38">
                  <c:v>2.9</c:v>
                </c:pt>
                <c:pt idx="39">
                  <c:v>2.9499999999999997</c:v>
                </c:pt>
                <c:pt idx="40">
                  <c:v>3</c:v>
                </c:pt>
                <c:pt idx="41">
                  <c:v>3.05</c:v>
                </c:pt>
                <c:pt idx="42">
                  <c:v>3.1</c:v>
                </c:pt>
                <c:pt idx="43">
                  <c:v>3.15</c:v>
                </c:pt>
                <c:pt idx="44">
                  <c:v>3.2</c:v>
                </c:pt>
                <c:pt idx="45">
                  <c:v>3.25</c:v>
                </c:pt>
                <c:pt idx="46">
                  <c:v>3.3</c:v>
                </c:pt>
                <c:pt idx="47">
                  <c:v>3.3499999999999988</c:v>
                </c:pt>
                <c:pt idx="48">
                  <c:v>3.4</c:v>
                </c:pt>
                <c:pt idx="49">
                  <c:v>3.4499999999999997</c:v>
                </c:pt>
                <c:pt idx="50">
                  <c:v>3.5</c:v>
                </c:pt>
                <c:pt idx="51">
                  <c:v>3.55</c:v>
                </c:pt>
                <c:pt idx="52">
                  <c:v>3.6</c:v>
                </c:pt>
                <c:pt idx="53">
                  <c:v>3.65</c:v>
                </c:pt>
                <c:pt idx="54">
                  <c:v>3.7</c:v>
                </c:pt>
                <c:pt idx="55">
                  <c:v>3.75</c:v>
                </c:pt>
                <c:pt idx="56">
                  <c:v>3.8</c:v>
                </c:pt>
                <c:pt idx="57">
                  <c:v>3.8499999999999988</c:v>
                </c:pt>
                <c:pt idx="58">
                  <c:v>3.9</c:v>
                </c:pt>
                <c:pt idx="59">
                  <c:v>3.9499999999999997</c:v>
                </c:pt>
                <c:pt idx="60">
                  <c:v>4</c:v>
                </c:pt>
                <c:pt idx="61">
                  <c:v>4.05</c:v>
                </c:pt>
                <c:pt idx="62">
                  <c:v>4.0999999999999996</c:v>
                </c:pt>
                <c:pt idx="63">
                  <c:v>4.1499999999999995</c:v>
                </c:pt>
                <c:pt idx="64">
                  <c:v>4.2</c:v>
                </c:pt>
                <c:pt idx="65">
                  <c:v>4.25</c:v>
                </c:pt>
                <c:pt idx="66">
                  <c:v>4.3</c:v>
                </c:pt>
                <c:pt idx="67">
                  <c:v>4.3499999999999996</c:v>
                </c:pt>
                <c:pt idx="68">
                  <c:v>4.4000000000000004</c:v>
                </c:pt>
                <c:pt idx="69">
                  <c:v>4.45</c:v>
                </c:pt>
                <c:pt idx="70">
                  <c:v>4.5</c:v>
                </c:pt>
                <c:pt idx="71">
                  <c:v>4.55</c:v>
                </c:pt>
                <c:pt idx="72">
                  <c:v>4.5999999999999996</c:v>
                </c:pt>
                <c:pt idx="73">
                  <c:v>4.6499999999999995</c:v>
                </c:pt>
                <c:pt idx="74">
                  <c:v>4.7</c:v>
                </c:pt>
                <c:pt idx="75">
                  <c:v>4.75</c:v>
                </c:pt>
                <c:pt idx="76">
                  <c:v>4.8</c:v>
                </c:pt>
                <c:pt idx="77">
                  <c:v>4.8499999999999996</c:v>
                </c:pt>
                <c:pt idx="78">
                  <c:v>4.9000000000000004</c:v>
                </c:pt>
                <c:pt idx="79">
                  <c:v>4.95</c:v>
                </c:pt>
                <c:pt idx="80">
                  <c:v>5</c:v>
                </c:pt>
                <c:pt idx="81">
                  <c:v>5.05</c:v>
                </c:pt>
                <c:pt idx="82">
                  <c:v>5.0999999999999996</c:v>
                </c:pt>
                <c:pt idx="83">
                  <c:v>5.1499999999999995</c:v>
                </c:pt>
                <c:pt idx="84">
                  <c:v>5.2</c:v>
                </c:pt>
                <c:pt idx="85">
                  <c:v>5.25</c:v>
                </c:pt>
                <c:pt idx="86">
                  <c:v>5.3</c:v>
                </c:pt>
                <c:pt idx="87">
                  <c:v>5.35</c:v>
                </c:pt>
                <c:pt idx="88">
                  <c:v>5.4</c:v>
                </c:pt>
                <c:pt idx="89">
                  <c:v>5.45</c:v>
                </c:pt>
                <c:pt idx="90">
                  <c:v>5.5</c:v>
                </c:pt>
                <c:pt idx="91">
                  <c:v>5.55</c:v>
                </c:pt>
                <c:pt idx="92">
                  <c:v>5.6</c:v>
                </c:pt>
                <c:pt idx="93">
                  <c:v>5.6499999999999995</c:v>
                </c:pt>
                <c:pt idx="94">
                  <c:v>5.7</c:v>
                </c:pt>
                <c:pt idx="95">
                  <c:v>5.75</c:v>
                </c:pt>
                <c:pt idx="96">
                  <c:v>5.8</c:v>
                </c:pt>
                <c:pt idx="97">
                  <c:v>5.85</c:v>
                </c:pt>
                <c:pt idx="98">
                  <c:v>5.9</c:v>
                </c:pt>
                <c:pt idx="99">
                  <c:v>5.95</c:v>
                </c:pt>
                <c:pt idx="100">
                  <c:v>6</c:v>
                </c:pt>
                <c:pt idx="101">
                  <c:v>6.05</c:v>
                </c:pt>
                <c:pt idx="102">
                  <c:v>6.1</c:v>
                </c:pt>
                <c:pt idx="103">
                  <c:v>6.1499999999999995</c:v>
                </c:pt>
                <c:pt idx="104">
                  <c:v>6.2</c:v>
                </c:pt>
                <c:pt idx="105">
                  <c:v>6.25</c:v>
                </c:pt>
                <c:pt idx="106">
                  <c:v>6.3</c:v>
                </c:pt>
                <c:pt idx="107">
                  <c:v>6.35</c:v>
                </c:pt>
                <c:pt idx="108">
                  <c:v>6.4</c:v>
                </c:pt>
                <c:pt idx="109">
                  <c:v>6.45</c:v>
                </c:pt>
                <c:pt idx="110">
                  <c:v>6.5000000000000098</c:v>
                </c:pt>
                <c:pt idx="111">
                  <c:v>6.5500000000000096</c:v>
                </c:pt>
                <c:pt idx="112">
                  <c:v>6.6</c:v>
                </c:pt>
                <c:pt idx="113">
                  <c:v>6.6499999999999995</c:v>
                </c:pt>
                <c:pt idx="114">
                  <c:v>6.7</c:v>
                </c:pt>
                <c:pt idx="115">
                  <c:v>6.7500000000000098</c:v>
                </c:pt>
                <c:pt idx="116">
                  <c:v>6.8000000000000096</c:v>
                </c:pt>
                <c:pt idx="117">
                  <c:v>6.85</c:v>
                </c:pt>
                <c:pt idx="118">
                  <c:v>6.9000000000000101</c:v>
                </c:pt>
                <c:pt idx="119">
                  <c:v>6.9500000000000099</c:v>
                </c:pt>
                <c:pt idx="120">
                  <c:v>7.0000000000000098</c:v>
                </c:pt>
                <c:pt idx="121">
                  <c:v>7.0500000000000096</c:v>
                </c:pt>
                <c:pt idx="122">
                  <c:v>7.1</c:v>
                </c:pt>
                <c:pt idx="123">
                  <c:v>7.1500000000000075</c:v>
                </c:pt>
                <c:pt idx="124">
                  <c:v>7.2000000000000099</c:v>
                </c:pt>
                <c:pt idx="125">
                  <c:v>7.2500000000000098</c:v>
                </c:pt>
                <c:pt idx="126">
                  <c:v>7.3000000000000096</c:v>
                </c:pt>
                <c:pt idx="127">
                  <c:v>7.3500000000000085</c:v>
                </c:pt>
                <c:pt idx="128">
                  <c:v>7.4000000000000101</c:v>
                </c:pt>
                <c:pt idx="129">
                  <c:v>7.4500000000000099</c:v>
                </c:pt>
                <c:pt idx="130">
                  <c:v>7.5000000000000098</c:v>
                </c:pt>
                <c:pt idx="131">
                  <c:v>7.5500000000000096</c:v>
                </c:pt>
                <c:pt idx="132">
                  <c:v>7.6000000000000085</c:v>
                </c:pt>
                <c:pt idx="133">
                  <c:v>7.6500000000000075</c:v>
                </c:pt>
                <c:pt idx="134">
                  <c:v>7.7000000000000099</c:v>
                </c:pt>
                <c:pt idx="135">
                  <c:v>7.7500000000000098</c:v>
                </c:pt>
                <c:pt idx="136">
                  <c:v>7.8000000000000096</c:v>
                </c:pt>
                <c:pt idx="137">
                  <c:v>7.8500000000000085</c:v>
                </c:pt>
                <c:pt idx="138">
                  <c:v>7.9000000000000101</c:v>
                </c:pt>
                <c:pt idx="139">
                  <c:v>7.9500000000000099</c:v>
                </c:pt>
                <c:pt idx="140">
                  <c:v>8.0000000000000107</c:v>
                </c:pt>
                <c:pt idx="141">
                  <c:v>8.0500000000000096</c:v>
                </c:pt>
                <c:pt idx="142">
                  <c:v>8.1000000000000103</c:v>
                </c:pt>
                <c:pt idx="143">
                  <c:v>8.1500000000000092</c:v>
                </c:pt>
                <c:pt idx="144">
                  <c:v>8.2000000000000099</c:v>
                </c:pt>
                <c:pt idx="145">
                  <c:v>8.2500000000000107</c:v>
                </c:pt>
                <c:pt idx="146">
                  <c:v>8.3000000000000096</c:v>
                </c:pt>
                <c:pt idx="147">
                  <c:v>8.3500000000000227</c:v>
                </c:pt>
                <c:pt idx="148">
                  <c:v>8.4000000000000092</c:v>
                </c:pt>
                <c:pt idx="149">
                  <c:v>8.4500000000000206</c:v>
                </c:pt>
                <c:pt idx="150">
                  <c:v>8.5000000000000107</c:v>
                </c:pt>
                <c:pt idx="151">
                  <c:v>8.5500000000000096</c:v>
                </c:pt>
                <c:pt idx="152">
                  <c:v>8.6000000000000103</c:v>
                </c:pt>
                <c:pt idx="153">
                  <c:v>8.6500000000000092</c:v>
                </c:pt>
                <c:pt idx="154">
                  <c:v>8.7000000000000099</c:v>
                </c:pt>
                <c:pt idx="155">
                  <c:v>8.7500000000000107</c:v>
                </c:pt>
                <c:pt idx="156">
                  <c:v>8.8000000000000096</c:v>
                </c:pt>
                <c:pt idx="157">
                  <c:v>8.8500000000000227</c:v>
                </c:pt>
                <c:pt idx="158">
                  <c:v>8.9000000000000092</c:v>
                </c:pt>
                <c:pt idx="159">
                  <c:v>8.9500000000000206</c:v>
                </c:pt>
                <c:pt idx="160">
                  <c:v>9.0000000000000107</c:v>
                </c:pt>
              </c:numCache>
            </c:numRef>
          </c:xVal>
          <c:yVal>
            <c:numRef>
              <c:f>Φύλλο2!$D$1:$D$161</c:f>
              <c:numCache>
                <c:formatCode>General</c:formatCode>
                <c:ptCount val="161"/>
                <c:pt idx="0">
                  <c:v>9.9990000999900422E-5</c:v>
                </c:pt>
                <c:pt idx="1">
                  <c:v>1.121892575884578E-4</c:v>
                </c:pt>
                <c:pt idx="2">
                  <c:v>1.2587669424250341E-4</c:v>
                </c:pt>
                <c:pt idx="3">
                  <c:v>1.4123380465711104E-4</c:v>
                </c:pt>
                <c:pt idx="4">
                  <c:v>1.5846420436223764E-4</c:v>
                </c:pt>
                <c:pt idx="5">
                  <c:v>1.7779632384970411E-4</c:v>
                </c:pt>
                <c:pt idx="6">
                  <c:v>1.9948642872153063E-4</c:v>
                </c:pt>
                <c:pt idx="7">
                  <c:v>2.2382200635114548E-4</c:v>
                </c:pt>
                <c:pt idx="8">
                  <c:v>2.5112556326146177E-4</c:v>
                </c:pt>
                <c:pt idx="9">
                  <c:v>2.8175888268387674E-4</c:v>
                </c:pt>
                <c:pt idx="10">
                  <c:v>3.1612779762961874E-4</c:v>
                </c:pt>
                <c:pt idx="11">
                  <c:v>3.54687541344912E-4</c:v>
                </c:pt>
                <c:pt idx="12">
                  <c:v>3.9794874430487719E-4</c:v>
                </c:pt>
                <c:pt idx="13">
                  <c:v>4.464841550047673E-4</c:v>
                </c:pt>
                <c:pt idx="14">
                  <c:v>5.0093617081359992E-4</c:v>
                </c:pt>
                <c:pt idx="15">
                  <c:v>5.6202527515233111E-4</c:v>
                </c:pt>
                <c:pt idx="16">
                  <c:v>6.3055948833989418E-4</c:v>
                </c:pt>
                <c:pt idx="17">
                  <c:v>7.0744495171289013E-4</c:v>
                </c:pt>
                <c:pt idx="18">
                  <c:v>7.936977781692479E-4</c:v>
                </c:pt>
                <c:pt idx="19">
                  <c:v>8.9045731721441044E-4</c:v>
                </c:pt>
                <c:pt idx="20">
                  <c:v>9.9900099900100225E-4</c:v>
                </c:pt>
                <c:pt idx="21">
                  <c:v>1.1207609398446014E-3</c:v>
                </c:pt>
                <c:pt idx="22">
                  <c:v>1.2573425113552971E-3</c:v>
                </c:pt>
                <c:pt idx="23">
                  <c:v>1.4105450967152621E-3</c:v>
                </c:pt>
                <c:pt idx="24">
                  <c:v>1.5823852808017282E-3</c:v>
                </c:pt>
                <c:pt idx="25">
                  <c:v>1.7751227458097617E-3</c:v>
                </c:pt>
                <c:pt idx="26">
                  <c:v>1.9912891707283276E-3</c:v>
                </c:pt>
                <c:pt idx="27">
                  <c:v>2.2337204613538612E-3</c:v>
                </c:pt>
                <c:pt idx="28">
                  <c:v>2.5055926672857437E-3</c:v>
                </c:pt>
                <c:pt idx="29">
                  <c:v>2.8104619732101867E-3</c:v>
                </c:pt>
                <c:pt idx="30">
                  <c:v>3.152309183260215E-3</c:v>
                </c:pt>
                <c:pt idx="31">
                  <c:v>3.5355891486480652E-3</c:v>
                </c:pt>
                <c:pt idx="32">
                  <c:v>3.965285619152205E-3</c:v>
                </c:pt>
                <c:pt idx="33">
                  <c:v>4.4469720271169593E-3</c:v>
                </c:pt>
                <c:pt idx="34">
                  <c:v>4.9868787366879833E-3</c:v>
                </c:pt>
                <c:pt idx="35">
                  <c:v>5.5919673088347926E-3</c:v>
                </c:pt>
                <c:pt idx="36">
                  <c:v>6.2700123414338605E-3</c:v>
                </c:pt>
                <c:pt idx="37">
                  <c:v>7.0296914396392671E-3</c:v>
                </c:pt>
                <c:pt idx="38">
                  <c:v>7.8806838503302917E-3</c:v>
                </c:pt>
                <c:pt idx="39">
                  <c:v>8.8337782498133528E-3</c:v>
                </c:pt>
                <c:pt idx="40">
                  <c:v>9.9009900990099497E-3</c:v>
                </c:pt>
                <c:pt idx="41">
                  <c:v>1.1095688866307745E-2</c:v>
                </c:pt>
                <c:pt idx="42">
                  <c:v>1.2432735254442421E-2</c:v>
                </c:pt>
                <c:pt idx="43">
                  <c:v>1.3928628341453598E-2</c:v>
                </c:pt>
                <c:pt idx="44">
                  <c:v>1.5601662241829621E-2</c:v>
                </c:pt>
                <c:pt idx="45">
                  <c:v>1.7472091494833461E-2</c:v>
                </c:pt>
                <c:pt idx="46">
                  <c:v>1.9562303872579526E-2</c:v>
                </c:pt>
                <c:pt idx="47">
                  <c:v>2.1896998648233412E-2</c:v>
                </c:pt>
                <c:pt idx="48">
                  <c:v>2.4503367550336053E-2</c:v>
                </c:pt>
                <c:pt idx="49">
                  <c:v>2.7411274627306657E-2</c:v>
                </c:pt>
                <c:pt idx="50">
                  <c:v>3.0653430031715556E-2</c:v>
                </c:pt>
                <c:pt idx="51">
                  <c:v>3.4265551284824981E-2</c:v>
                </c:pt>
                <c:pt idx="52">
                  <c:v>3.828650388225481E-2</c:v>
                </c:pt>
                <c:pt idx="53">
                  <c:v>4.275841114653639E-2</c:v>
                </c:pt>
                <c:pt idx="54">
                  <c:v>4.7726721034204188E-2</c:v>
                </c:pt>
                <c:pt idx="55">
                  <c:v>5.3240215202022476E-2</c:v>
                </c:pt>
                <c:pt idx="56">
                  <c:v>5.9350943102767714E-2</c:v>
                </c:pt>
                <c:pt idx="57">
                  <c:v>6.6114061337195634E-2</c:v>
                </c:pt>
                <c:pt idx="58">
                  <c:v>7.3587556117573547E-2</c:v>
                </c:pt>
                <c:pt idx="59">
                  <c:v>8.1831824755152244E-2</c:v>
                </c:pt>
                <c:pt idx="60">
                  <c:v>9.0909090909091064E-2</c:v>
                </c:pt>
                <c:pt idx="61">
                  <c:v>0.10088262835672339</c:v>
                </c:pt>
                <c:pt idx="62">
                  <c:v>0.11181576977811702</c:v>
                </c:pt>
                <c:pt idx="63">
                  <c:v>0.12377068106893595</c:v>
                </c:pt>
                <c:pt idx="64">
                  <c:v>0.13680688860321011</c:v>
                </c:pt>
                <c:pt idx="65">
                  <c:v>0.15097955721132372</c:v>
                </c:pt>
                <c:pt idx="66">
                  <c:v>0.16633753081656191</c:v>
                </c:pt>
                <c:pt idx="67">
                  <c:v>0.18292116580002613</c:v>
                </c:pt>
                <c:pt idx="68">
                  <c:v>0.20076000891310214</c:v>
                </c:pt>
                <c:pt idx="69">
                  <c:v>0.21987039600684191</c:v>
                </c:pt>
                <c:pt idx="70">
                  <c:v>0.24025307335204243</c:v>
                </c:pt>
                <c:pt idx="71">
                  <c:v>0.2618909674595824</c:v>
                </c:pt>
                <c:pt idx="72">
                  <c:v>0.2847472489508015</c:v>
                </c:pt>
                <c:pt idx="73">
                  <c:v>0.30876384758523739</c:v>
                </c:pt>
                <c:pt idx="74">
                  <c:v>0.3338605754168798</c:v>
                </c:pt>
                <c:pt idx="75">
                  <c:v>0.35993500019711505</c:v>
                </c:pt>
                <c:pt idx="76">
                  <c:v>0.38686317984685886</c:v>
                </c:pt>
                <c:pt idx="77">
                  <c:v>0.41450132132819051</c:v>
                </c:pt>
                <c:pt idx="78">
                  <c:v>0.44268836623770846</c:v>
                </c:pt>
                <c:pt idx="79">
                  <c:v>0.47124943610773129</c:v>
                </c:pt>
                <c:pt idx="80">
                  <c:v>0.5</c:v>
                </c:pt>
                <c:pt idx="81">
                  <c:v>0.52875056389226704</c:v>
                </c:pt>
                <c:pt idx="82">
                  <c:v>0.55731163376229298</c:v>
                </c:pt>
                <c:pt idx="83">
                  <c:v>0.5854986786718106</c:v>
                </c:pt>
                <c:pt idx="84">
                  <c:v>0.61313682015314364</c:v>
                </c:pt>
                <c:pt idx="85">
                  <c:v>0.64006499980288545</c:v>
                </c:pt>
                <c:pt idx="86">
                  <c:v>0.66613942458312525</c:v>
                </c:pt>
                <c:pt idx="87">
                  <c:v>0.69123615241476311</c:v>
                </c:pt>
                <c:pt idx="88">
                  <c:v>0.71525275104919894</c:v>
                </c:pt>
                <c:pt idx="89">
                  <c:v>0.73810903254042193</c:v>
                </c:pt>
                <c:pt idx="90">
                  <c:v>0.75974692664795862</c:v>
                </c:pt>
                <c:pt idx="91">
                  <c:v>0.78012960399316</c:v>
                </c:pt>
                <c:pt idx="92">
                  <c:v>0.79923999108689825</c:v>
                </c:pt>
                <c:pt idx="93">
                  <c:v>0.81707883419997673</c:v>
                </c:pt>
                <c:pt idx="94">
                  <c:v>0.83366246918343845</c:v>
                </c:pt>
                <c:pt idx="95">
                  <c:v>0.84902044278867872</c:v>
                </c:pt>
                <c:pt idx="96">
                  <c:v>0.86319311139679156</c:v>
                </c:pt>
                <c:pt idx="97">
                  <c:v>0.8762293189310647</c:v>
                </c:pt>
                <c:pt idx="98">
                  <c:v>0.88818423022188364</c:v>
                </c:pt>
                <c:pt idx="99">
                  <c:v>0.89911737164327676</c:v>
                </c:pt>
                <c:pt idx="100">
                  <c:v>0.90909090909090906</c:v>
                </c:pt>
                <c:pt idx="101">
                  <c:v>0.91816817524484751</c:v>
                </c:pt>
                <c:pt idx="102">
                  <c:v>0.92641244388242461</c:v>
                </c:pt>
                <c:pt idx="103">
                  <c:v>0.93388593866280611</c:v>
                </c:pt>
                <c:pt idx="104">
                  <c:v>0.94064905689723388</c:v>
                </c:pt>
                <c:pt idx="105">
                  <c:v>0.94675978479797751</c:v>
                </c:pt>
                <c:pt idx="106">
                  <c:v>0.95227327896579661</c:v>
                </c:pt>
                <c:pt idx="107">
                  <c:v>0.957241588853464</c:v>
                </c:pt>
                <c:pt idx="108">
                  <c:v>0.9617134961177457</c:v>
                </c:pt>
                <c:pt idx="109">
                  <c:v>0.96573444871517644</c:v>
                </c:pt>
                <c:pt idx="110">
                  <c:v>0.96934656996828517</c:v>
                </c:pt>
                <c:pt idx="111">
                  <c:v>0.97258872537269359</c:v>
                </c:pt>
                <c:pt idx="112">
                  <c:v>0.97549663244966556</c:v>
                </c:pt>
                <c:pt idx="113">
                  <c:v>0.97810300135176653</c:v>
                </c:pt>
                <c:pt idx="114">
                  <c:v>0.98043769612742049</c:v>
                </c:pt>
                <c:pt idx="115">
                  <c:v>0.98252790850516658</c:v>
                </c:pt>
                <c:pt idx="116">
                  <c:v>0.98439833775817165</c:v>
                </c:pt>
                <c:pt idx="117">
                  <c:v>0.98607137165854664</c:v>
                </c:pt>
                <c:pt idx="118">
                  <c:v>0.98756726474555545</c:v>
                </c:pt>
                <c:pt idx="119">
                  <c:v>0.9889043111336927</c:v>
                </c:pt>
                <c:pt idx="120">
                  <c:v>0.99009900990099031</c:v>
                </c:pt>
                <c:pt idx="121">
                  <c:v>0.99116622175018543</c:v>
                </c:pt>
                <c:pt idx="122">
                  <c:v>0.99211931614966953</c:v>
                </c:pt>
                <c:pt idx="123">
                  <c:v>0.9929703085603605</c:v>
                </c:pt>
                <c:pt idx="124">
                  <c:v>0.9937299876585679</c:v>
                </c:pt>
                <c:pt idx="125">
                  <c:v>0.99440803269116562</c:v>
                </c:pt>
                <c:pt idx="126">
                  <c:v>0.99501312126331076</c:v>
                </c:pt>
                <c:pt idx="127">
                  <c:v>0.99555302797288259</c:v>
                </c:pt>
                <c:pt idx="128">
                  <c:v>0.9960347143808479</c:v>
                </c:pt>
                <c:pt idx="129">
                  <c:v>0.99646441085135018</c:v>
                </c:pt>
                <c:pt idx="130">
                  <c:v>0.99684769081673952</c:v>
                </c:pt>
                <c:pt idx="131">
                  <c:v>0.99718953802678978</c:v>
                </c:pt>
                <c:pt idx="132">
                  <c:v>0.99749440733271444</c:v>
                </c:pt>
                <c:pt idx="133">
                  <c:v>0.99776627953864627</c:v>
                </c:pt>
                <c:pt idx="134">
                  <c:v>0.99800871082927178</c:v>
                </c:pt>
                <c:pt idx="135">
                  <c:v>0.9982248772541924</c:v>
                </c:pt>
                <c:pt idx="136">
                  <c:v>0.99841761471919832</c:v>
                </c:pt>
                <c:pt idx="137">
                  <c:v>0.99858945490328477</c:v>
                </c:pt>
                <c:pt idx="138">
                  <c:v>0.9987426574886461</c:v>
                </c:pt>
                <c:pt idx="139">
                  <c:v>0.99887923906015563</c:v>
                </c:pt>
                <c:pt idx="140">
                  <c:v>0.99900099900099859</c:v>
                </c:pt>
                <c:pt idx="141">
                  <c:v>0.99910954268278562</c:v>
                </c:pt>
                <c:pt idx="142">
                  <c:v>0.99920630222183049</c:v>
                </c:pt>
                <c:pt idx="143">
                  <c:v>0.99929255504828707</c:v>
                </c:pt>
                <c:pt idx="144">
                  <c:v>0.99936944051165877</c:v>
                </c:pt>
                <c:pt idx="145">
                  <c:v>0.99943797472484619</c:v>
                </c:pt>
                <c:pt idx="146">
                  <c:v>0.99949906382918663</c:v>
                </c:pt>
                <c:pt idx="147">
                  <c:v>0.99955351584499375</c:v>
                </c:pt>
                <c:pt idx="148">
                  <c:v>0.99960205125569512</c:v>
                </c:pt>
                <c:pt idx="149">
                  <c:v>0.99964531245865706</c:v>
                </c:pt>
                <c:pt idx="150">
                  <c:v>0.99968387220237065</c:v>
                </c:pt>
                <c:pt idx="151">
                  <c:v>0.99971824111731478</c:v>
                </c:pt>
                <c:pt idx="152">
                  <c:v>0.99974887443673865</c:v>
                </c:pt>
                <c:pt idx="153">
                  <c:v>0.99977617799364848</c:v>
                </c:pt>
                <c:pt idx="154">
                  <c:v>0.99980051357127864</c:v>
                </c:pt>
                <c:pt idx="155">
                  <c:v>0.9998222036761506</c:v>
                </c:pt>
                <c:pt idx="156">
                  <c:v>0.9998415357956375</c:v>
                </c:pt>
                <c:pt idx="157">
                  <c:v>0.99985876619534297</c:v>
                </c:pt>
                <c:pt idx="158">
                  <c:v>0.99987412330575753</c:v>
                </c:pt>
                <c:pt idx="159">
                  <c:v>0.99988781074241151</c:v>
                </c:pt>
                <c:pt idx="160">
                  <c:v>0.99990000999900008</c:v>
                </c:pt>
              </c:numCache>
            </c:numRef>
          </c:yVal>
          <c:smooth val="0"/>
        </c:ser>
        <c:ser>
          <c:idx val="2"/>
          <c:order val="2"/>
          <c:tx>
            <c:v>Exp.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chemeClr val="tx1"/>
              </a:solidFill>
            </c:spPr>
          </c:marker>
          <c:xVal>
            <c:numRef>
              <c:f>Φύλλο2!$E$1:$E$5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Φύλλο2!$F$1:$F$5</c:f>
              <c:numCache>
                <c:formatCode>General</c:formatCode>
                <c:ptCount val="5"/>
                <c:pt idx="0">
                  <c:v>0.85000000000000064</c:v>
                </c:pt>
                <c:pt idx="1">
                  <c:v>0.65000000000000169</c:v>
                </c:pt>
                <c:pt idx="2">
                  <c:v>0.35000000000000031</c:v>
                </c:pt>
                <c:pt idx="3">
                  <c:v>1.0999999999999998E-2</c:v>
                </c:pt>
                <c:pt idx="4">
                  <c:v>2.0000000000000011E-2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188672"/>
        <c:axId val="76199040"/>
      </c:scatterChart>
      <c:valAx>
        <c:axId val="76188672"/>
        <c:scaling>
          <c:orientation val="minMax"/>
          <c:max val="9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pH</a:t>
                </a:r>
              </a:p>
            </c:rich>
          </c:tx>
          <c:layout>
            <c:manualLayout>
              <c:xMode val="edge"/>
              <c:yMode val="edge"/>
              <c:x val="0.52205758966596205"/>
              <c:y val="0.920935151826163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6199040"/>
        <c:crosses val="autoZero"/>
        <c:crossBetween val="midCat"/>
      </c:valAx>
      <c:valAx>
        <c:axId val="761990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l-GR" sz="1400" dirty="0"/>
                  <a:t>Συντελεστής Κατανομής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6188672"/>
        <c:crosses val="autoZero"/>
        <c:crossBetween val="midCat"/>
      </c:valAx>
      <c:spPr>
        <a:ln>
          <a:solidFill>
            <a:srgbClr val="4F81BD"/>
          </a:solidFill>
        </a:ln>
      </c:spPr>
    </c:plotArea>
    <c:legend>
      <c:legendPos val="r"/>
      <c:layout>
        <c:manualLayout>
          <c:xMode val="edge"/>
          <c:yMode val="edge"/>
          <c:x val="0.70645897562307969"/>
          <c:y val="0.30019636266164468"/>
          <c:w val="0.22818424215491209"/>
          <c:h val="0.26145595815632444"/>
        </c:manualLayout>
      </c:layout>
      <c:overlay val="0"/>
      <c:txPr>
        <a:bodyPr/>
        <a:lstStyle/>
        <a:p>
          <a:pPr>
            <a:defRPr baseline="0"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0.44792</cdr:x>
      <cdr:y>0.12698</cdr:y>
    </cdr:from>
    <cdr:to>
      <cdr:x>0.58019</cdr:x>
      <cdr:y>0.22222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3096344" y="576064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1100" dirty="0" smtClean="0"/>
            <a:t>Πειραματικά</a:t>
          </a:r>
        </a:p>
        <a:p xmlns:a="http://schemas.openxmlformats.org/drawingml/2006/main">
          <a:r>
            <a:rPr lang="el-GR" dirty="0" smtClean="0"/>
            <a:t>σημεία</a:t>
          </a:r>
          <a:endParaRPr lang="el-G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ECCA6-7260-4D15-B0E3-CDDA1A2536E6}" type="datetimeFigureOut">
              <a:rPr lang="el-GR" smtClean="0"/>
              <a:t>29/6/2015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367B2-F814-4A3D-A961-7FF46207E7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520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70B24-2BDD-47DB-93A0-C05D1A20B4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9A89E-F5C1-498E-B352-510D89167E3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0AB7F-16AF-4F0A-B400-CA1026A7F53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8D30E-98A0-4457-80CE-E9A1840EF86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0B25F-15BF-486D-9981-2367D39DACA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25790-F32E-42AA-A76B-6C4452B2C91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C092A-61B4-421B-B6C0-4E1101617AE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218BA-97AA-4330-A9F1-74568C1BD3D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F45C8-6D7F-4BFD-B6F8-452AE3CF1D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C0D15-B32D-4907-A79C-C02FC3C2B4C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498C4-82A6-4592-A9AF-7B7726D6E5E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F94C3-0435-49F0-A0A9-6CF82B994F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74C63-F711-4127-B228-F81A3B0423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073A0-1E78-4A98-81D8-A6C9A5C506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55F8B0-7FBE-4FA0-A46A-19D288E7ABE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patras.gr/courses/PHA1615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Πληροφορική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latin typeface="Calibri" panose="020F0502020204030204" pitchFamily="34" charset="0"/>
              </a:rPr>
              <a:t>Κεφάλαιο </a:t>
            </a:r>
            <a:r>
              <a:rPr lang="el-GR" sz="2800" b="1" dirty="0" smtClean="0">
                <a:latin typeface="Calibri" panose="020F0502020204030204" pitchFamily="34" charset="0"/>
              </a:rPr>
              <a:t>10</a:t>
            </a:r>
            <a:r>
              <a:rPr lang="el-GR" sz="2800" b="1" baseline="30000" dirty="0" smtClean="0">
                <a:latin typeface="Calibri" panose="020F0502020204030204" pitchFamily="34" charset="0"/>
              </a:rPr>
              <a:t>ο</a:t>
            </a:r>
            <a:r>
              <a:rPr lang="el-GR" sz="2800" b="1" dirty="0" smtClean="0">
                <a:latin typeface="Calibri" panose="020F0502020204030204" pitchFamily="34" charset="0"/>
              </a:rPr>
              <a:t>: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l-GR" sz="2800" dirty="0">
                <a:latin typeface="Calibri" panose="020F0502020204030204" pitchFamily="34" charset="0"/>
              </a:rPr>
              <a:t>Εισαγωγή στο </a:t>
            </a:r>
            <a:r>
              <a:rPr lang="en-US" sz="2800" dirty="0">
                <a:latin typeface="Calibri" panose="020F0502020204030204" pitchFamily="34" charset="0"/>
              </a:rPr>
              <a:t>EXCEL </a:t>
            </a:r>
            <a:r>
              <a:rPr lang="en-US" sz="2800" dirty="0" smtClean="0">
                <a:latin typeface="Calibri" panose="020F0502020204030204" pitchFamily="34" charset="0"/>
              </a:rPr>
              <a:t>2010 </a:t>
            </a:r>
            <a:r>
              <a:rPr lang="el-GR" sz="2800" dirty="0" smtClean="0">
                <a:latin typeface="Calibri" panose="020F0502020204030204" pitchFamily="34" charset="0"/>
              </a:rPr>
              <a:t>Μέρος Γ</a:t>
            </a:r>
            <a:endParaRPr lang="en-US" sz="2800" dirty="0" smtClean="0">
              <a:latin typeface="Calibri" panose="020F0502020204030204" pitchFamily="34" charset="0"/>
            </a:endParaRPr>
          </a:p>
          <a:p>
            <a:r>
              <a:rPr lang="el-GR" sz="2800" dirty="0" smtClean="0">
                <a:latin typeface="Calibri" panose="020F0502020204030204" pitchFamily="34" charset="0"/>
              </a:rPr>
              <a:t>Κλεπετσάνης Παύλος, Επίκουρος Καθηγητής</a:t>
            </a:r>
          </a:p>
          <a:p>
            <a:r>
              <a:rPr lang="el-GR" sz="2800" dirty="0" smtClean="0">
                <a:latin typeface="Calibri" panose="020F0502020204030204" pitchFamily="34" charset="0"/>
              </a:rPr>
              <a:t>Τμήμα Φαρμακευτικής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03" y="5681912"/>
            <a:ext cx="2416384" cy="8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7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sz="2400" b="1" dirty="0" smtClean="0"/>
              <a:t>Κατασκευή γραφικής παράστασης γνωστής εξίσωσης </a:t>
            </a:r>
            <a:r>
              <a:rPr lang="en-US" sz="2400" b="1" dirty="0" smtClean="0"/>
              <a:t>(</a:t>
            </a:r>
            <a:r>
              <a:rPr lang="el-GR" sz="2400" b="1" dirty="0" smtClean="0"/>
              <a:t>2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1133294" cy="56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924944"/>
            <a:ext cx="4234336" cy="262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2771800" y="1556792"/>
            <a:ext cx="5763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Στην στήλη Β υπολογίζουμε την [Η</a:t>
            </a:r>
            <a:r>
              <a:rPr lang="el-GR" baseline="30000" dirty="0" smtClean="0"/>
              <a:t>+</a:t>
            </a:r>
            <a:r>
              <a:rPr lang="el-GR" dirty="0" smtClean="0"/>
              <a:t>] χρησιμοποιώντας </a:t>
            </a:r>
          </a:p>
          <a:p>
            <a:r>
              <a:rPr lang="el-GR" dirty="0" smtClean="0"/>
              <a:t>την εξίσωση </a:t>
            </a:r>
            <a:endParaRPr lang="el-GR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4211960" y="2204864"/>
            <a:ext cx="2304256" cy="17281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Στρογγυλεμένο ορθογώνιο"/>
          <p:cNvSpPr/>
          <p:nvPr/>
        </p:nvSpPr>
        <p:spPr>
          <a:xfrm>
            <a:off x="6300192" y="3861048"/>
            <a:ext cx="1656184" cy="7200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l-GR" sz="2400" b="1" dirty="0" smtClean="0"/>
              <a:t>Κατασκευή γραφικής παράστασης γνωστής εξίσωσης </a:t>
            </a:r>
            <a:r>
              <a:rPr lang="en-US" sz="2400" b="1" dirty="0" smtClean="0"/>
              <a:t>(</a:t>
            </a:r>
            <a:r>
              <a:rPr lang="el-GR" sz="2400" b="1" dirty="0" smtClean="0"/>
              <a:t>3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3528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Στρογγυλεμένο ορθογώνιο"/>
          <p:cNvSpPr/>
          <p:nvPr/>
        </p:nvSpPr>
        <p:spPr>
          <a:xfrm>
            <a:off x="1403648" y="1988840"/>
            <a:ext cx="72008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4211960" y="1772816"/>
            <a:ext cx="460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Υπολογίζουμε στην στήλη </a:t>
            </a:r>
            <a:r>
              <a:rPr lang="en-US" dirty="0" smtClean="0"/>
              <a:t>C </a:t>
            </a:r>
            <a:endParaRPr lang="el-GR" dirty="0" smtClean="0"/>
          </a:p>
          <a:p>
            <a:r>
              <a:rPr lang="el-GR" dirty="0" smtClean="0"/>
              <a:t>την ολική διαλυτότητα με βάση την εξίσωση</a:t>
            </a:r>
            <a:endParaRPr lang="el-GR" dirty="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73016"/>
            <a:ext cx="462051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- Ευθύγραμμο βέλος σύνδεσης"/>
          <p:cNvCxnSpPr/>
          <p:nvPr/>
        </p:nvCxnSpPr>
        <p:spPr>
          <a:xfrm rot="16200000" flipH="1">
            <a:off x="6048164" y="3104964"/>
            <a:ext cx="1656184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Στρογγυλεμένο ορθογώνιο"/>
          <p:cNvSpPr/>
          <p:nvPr/>
        </p:nvSpPr>
        <p:spPr>
          <a:xfrm>
            <a:off x="6516216" y="4221088"/>
            <a:ext cx="2376264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sz="2400" b="1" dirty="0" smtClean="0"/>
              <a:t>Κατασκευή γραφικής παράστασης γνωστής εξίσωσης </a:t>
            </a:r>
            <a:r>
              <a:rPr lang="en-US" sz="2400" b="1" dirty="0" smtClean="0"/>
              <a:t>(</a:t>
            </a:r>
            <a:r>
              <a:rPr lang="el-GR" sz="2400" b="1" dirty="0" smtClean="0"/>
              <a:t>4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46005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475656" y="5085184"/>
            <a:ext cx="6697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Γραφική παράσταση της στήλης </a:t>
            </a:r>
            <a:r>
              <a:rPr lang="en-US" dirty="0" smtClean="0"/>
              <a:t>C (S</a:t>
            </a:r>
            <a:r>
              <a:rPr lang="en-US" baseline="-25000" dirty="0" smtClean="0"/>
              <a:t>T</a:t>
            </a:r>
            <a:r>
              <a:rPr lang="en-US" dirty="0" smtClean="0"/>
              <a:t>) </a:t>
            </a:r>
            <a:r>
              <a:rPr lang="el-GR" dirty="0" smtClean="0"/>
              <a:t>έναντι της στήλης Α </a:t>
            </a:r>
            <a:r>
              <a:rPr lang="en-US" dirty="0" smtClean="0"/>
              <a:t>(pH)</a:t>
            </a:r>
            <a:endParaRPr lang="el-GR" dirty="0"/>
          </a:p>
        </p:txBody>
      </p:sp>
      <p:sp>
        <p:nvSpPr>
          <p:cNvPr id="6" name="5 - Δεξιό βέλος"/>
          <p:cNvSpPr/>
          <p:nvPr/>
        </p:nvSpPr>
        <p:spPr>
          <a:xfrm>
            <a:off x="6516216" y="5589240"/>
            <a:ext cx="2304256" cy="360040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sz="2400" b="1" dirty="0" smtClean="0"/>
              <a:t>Κατασκευή γραφικής παράστασης γνωστής εξίσωσης </a:t>
            </a:r>
            <a:r>
              <a:rPr lang="en-US" sz="2400" b="1" dirty="0" smtClean="0"/>
              <a:t>(5)</a:t>
            </a:r>
            <a:endParaRPr lang="el-GR" sz="2400" b="1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8712968" cy="275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043608" y="5085184"/>
            <a:ext cx="664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Επιλογή ολόκληρων στηλών Α και </a:t>
            </a:r>
            <a:r>
              <a:rPr lang="en-US" dirty="0" smtClean="0"/>
              <a:t>C </a:t>
            </a:r>
            <a:r>
              <a:rPr lang="el-GR" dirty="0" smtClean="0"/>
              <a:t>αντί για τα σημεία ακριβώς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/>
              <a:t>Κατασκευή γραφικής παράστασης γνωστής εξίσωσης </a:t>
            </a:r>
            <a:r>
              <a:rPr lang="en-US" sz="2400" b="1" dirty="0" smtClean="0"/>
              <a:t>(</a:t>
            </a:r>
            <a:r>
              <a:rPr lang="el-GR" sz="2400" b="1" dirty="0" smtClean="0"/>
              <a:t>6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graphicFrame>
        <p:nvGraphicFramePr>
          <p:cNvPr id="4" name="1 - Γράφημα"/>
          <p:cNvGraphicFramePr/>
          <p:nvPr/>
        </p:nvGraphicFramePr>
        <p:xfrm>
          <a:off x="1619672" y="1556792"/>
          <a:ext cx="5742384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1331640" y="5877272"/>
            <a:ext cx="420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Μετατροπή του </a:t>
            </a:r>
            <a:r>
              <a:rPr lang="en-US" dirty="0" smtClean="0"/>
              <a:t>y</a:t>
            </a:r>
            <a:r>
              <a:rPr lang="el-GR" dirty="0" smtClean="0"/>
              <a:t>-άξονα σε λογαριθμικό</a:t>
            </a:r>
            <a:endParaRPr lang="el-GR" dirty="0"/>
          </a:p>
        </p:txBody>
      </p:sp>
      <p:sp>
        <p:nvSpPr>
          <p:cNvPr id="6" name="5 - Δεξιό βέλος"/>
          <p:cNvSpPr/>
          <p:nvPr/>
        </p:nvSpPr>
        <p:spPr>
          <a:xfrm flipV="1">
            <a:off x="5652120" y="6021288"/>
            <a:ext cx="3240360" cy="72008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dirty="0" smtClean="0"/>
              <a:t>Κατασκευή γραφικής παράστασης γνωστής εξίσωσης </a:t>
            </a:r>
            <a:r>
              <a:rPr lang="en-US" sz="2400" dirty="0" smtClean="0"/>
              <a:t>(</a:t>
            </a:r>
            <a:r>
              <a:rPr lang="el-GR" sz="2400" dirty="0" smtClean="0"/>
              <a:t>7</a:t>
            </a:r>
            <a:r>
              <a:rPr lang="en-US" sz="2400" dirty="0" smtClean="0"/>
              <a:t>)</a:t>
            </a:r>
            <a:endParaRPr lang="el-GR" sz="2400" dirty="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40768"/>
            <a:ext cx="49339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Έλλειψη"/>
          <p:cNvSpPr/>
          <p:nvPr/>
        </p:nvSpPr>
        <p:spPr>
          <a:xfrm>
            <a:off x="2627784" y="4869160"/>
            <a:ext cx="2736304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/>
              <a:t>Κατασκευή γραφικής παράστασης γνωστής εξίσωσης </a:t>
            </a:r>
            <a:r>
              <a:rPr lang="en-US" sz="2400" b="1" dirty="0" smtClean="0"/>
              <a:t>(</a:t>
            </a:r>
            <a:r>
              <a:rPr lang="el-GR" sz="2400" b="1" dirty="0" smtClean="0"/>
              <a:t>8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534352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Στρογγυλεμένο ορθογώνιο"/>
          <p:cNvSpPr/>
          <p:nvPr/>
        </p:nvSpPr>
        <p:spPr>
          <a:xfrm>
            <a:off x="3347864" y="2852936"/>
            <a:ext cx="3024336" cy="2880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251520" y="2492896"/>
            <a:ext cx="1578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Επιλογή </a:t>
            </a:r>
          </a:p>
          <a:p>
            <a:r>
              <a:rPr lang="el-GR" dirty="0" smtClean="0"/>
              <a:t>λογαριθμικού</a:t>
            </a:r>
          </a:p>
          <a:p>
            <a:r>
              <a:rPr lang="el-GR" dirty="0" smtClean="0"/>
              <a:t>άξονα</a:t>
            </a:r>
            <a:endParaRPr lang="el-GR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1115616" y="465313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>
            <a:stCxn id="6" idx="3"/>
          </p:cNvCxnSpPr>
          <p:nvPr/>
        </p:nvCxnSpPr>
        <p:spPr>
          <a:xfrm>
            <a:off x="1829581" y="2954561"/>
            <a:ext cx="1446275" cy="4239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sz="2400" b="1" dirty="0" smtClean="0"/>
              <a:t>Κατασκευή γραφικής παράστασης γνωστής εξίσωσης </a:t>
            </a:r>
            <a:r>
              <a:rPr lang="en-US" sz="2400" b="1" dirty="0" smtClean="0"/>
              <a:t>(</a:t>
            </a:r>
            <a:r>
              <a:rPr lang="el-GR" sz="2400" b="1" dirty="0" smtClean="0"/>
              <a:t>9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570343" cy="385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899592" y="5445224"/>
            <a:ext cx="4203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Εκθετικοί αριθμοί στον </a:t>
            </a:r>
            <a:r>
              <a:rPr lang="en-US" dirty="0" smtClean="0"/>
              <a:t>y</a:t>
            </a:r>
            <a:r>
              <a:rPr lang="el-GR" dirty="0" smtClean="0"/>
              <a:t>-άξονα</a:t>
            </a:r>
          </a:p>
          <a:p>
            <a:r>
              <a:rPr lang="el-GR" dirty="0" smtClean="0"/>
              <a:t>Μετατόπιση του </a:t>
            </a:r>
            <a:r>
              <a:rPr lang="en-US" dirty="0" smtClean="0"/>
              <a:t>x</a:t>
            </a:r>
            <a:r>
              <a:rPr lang="el-GR" dirty="0" smtClean="0"/>
              <a:t>-άξονα στην τιμή 10</a:t>
            </a:r>
            <a:r>
              <a:rPr lang="el-GR" baseline="30000" dirty="0" smtClean="0"/>
              <a:t>-6</a:t>
            </a:r>
            <a:endParaRPr lang="el-GR" baseline="30000" dirty="0"/>
          </a:p>
        </p:txBody>
      </p:sp>
      <p:sp>
        <p:nvSpPr>
          <p:cNvPr id="6" name="5 - Ορθογώνιο"/>
          <p:cNvSpPr/>
          <p:nvPr/>
        </p:nvSpPr>
        <p:spPr>
          <a:xfrm>
            <a:off x="2267744" y="4293096"/>
            <a:ext cx="936104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sz="2400" b="1" dirty="0" smtClean="0"/>
              <a:t>Κατασκευή γραφικής παράστασης γνωστής εξίσωσης </a:t>
            </a:r>
            <a:r>
              <a:rPr lang="en-US" sz="2400" b="1" dirty="0" smtClean="0"/>
              <a:t>(</a:t>
            </a:r>
            <a:r>
              <a:rPr lang="el-GR" sz="2400" b="1" dirty="0" smtClean="0"/>
              <a:t>10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graphicFrame>
        <p:nvGraphicFramePr>
          <p:cNvPr id="4" name="1 - Γράφημα"/>
          <p:cNvGraphicFramePr/>
          <p:nvPr/>
        </p:nvGraphicFramePr>
        <p:xfrm>
          <a:off x="1043608" y="1340768"/>
          <a:ext cx="69665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sz="2400" b="1" dirty="0" smtClean="0"/>
              <a:t>Κατασκευή γραφικής παράστασης γνωστής εξίσωσης </a:t>
            </a:r>
            <a:r>
              <a:rPr lang="en-US" sz="2400" b="1" dirty="0" smtClean="0"/>
              <a:t>(</a:t>
            </a:r>
            <a:r>
              <a:rPr lang="el-GR" sz="2400" b="1" dirty="0" smtClean="0"/>
              <a:t>11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79512" y="1052736"/>
            <a:ext cx="53640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Διάσταση ασθενούς μονοβασικού οξέος με σταθερά διάστασης Κ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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H</a:t>
            </a:r>
            <a:r>
              <a:rPr kumimoji="0" lang="el-GR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+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+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l-GR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-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81921" name="Object 1"/>
          <p:cNvGraphicFramePr>
            <a:graphicFrameLocks noChangeAspect="1"/>
          </p:cNvGraphicFramePr>
          <p:nvPr/>
        </p:nvGraphicFramePr>
        <p:xfrm>
          <a:off x="5148064" y="1268760"/>
          <a:ext cx="317141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0" name="Equation" r:id="rId3" imgW="1968500" imgH="444500" progId="Equation.3">
                  <p:embed/>
                </p:oleObj>
              </mc:Choice>
              <mc:Fallback>
                <p:oleObj name="Equation" r:id="rId3" imgW="1968500" imgH="4445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268760"/>
                        <a:ext cx="3171416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4211960" y="2348880"/>
          <a:ext cx="3349122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1" name="Equation" r:id="rId5" imgW="2235200" imgH="914400" progId="Equation.3">
                  <p:embed/>
                </p:oleObj>
              </mc:Choice>
              <mc:Fallback>
                <p:oleObj name="Equation" r:id="rId5" imgW="2235200" imgH="914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2348880"/>
                        <a:ext cx="3349122" cy="1368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179512" y="2564904"/>
            <a:ext cx="2938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Συντελεστές κατανομής </a:t>
            </a:r>
          </a:p>
          <a:p>
            <a:r>
              <a:rPr lang="el-GR" dirty="0" smtClean="0"/>
              <a:t>της </a:t>
            </a:r>
            <a:r>
              <a:rPr lang="el-GR" dirty="0" err="1" smtClean="0"/>
              <a:t>αδιάστατης</a:t>
            </a:r>
            <a:r>
              <a:rPr lang="el-GR" dirty="0" smtClean="0"/>
              <a:t> (</a:t>
            </a:r>
            <a:r>
              <a:rPr lang="el-GR" dirty="0" err="1" smtClean="0"/>
              <a:t>α</a:t>
            </a:r>
            <a:r>
              <a:rPr lang="el-GR" baseline="-25000" dirty="0" err="1" smtClean="0"/>
              <a:t>0</a:t>
            </a:r>
            <a:r>
              <a:rPr lang="el-GR" dirty="0" smtClean="0"/>
              <a:t>) και </a:t>
            </a:r>
          </a:p>
          <a:p>
            <a:r>
              <a:rPr lang="el-GR" dirty="0" smtClean="0"/>
              <a:t>της ιονισμένης μορφής (</a:t>
            </a:r>
            <a:r>
              <a:rPr lang="el-GR" dirty="0" err="1" smtClean="0"/>
              <a:t>α</a:t>
            </a:r>
            <a:r>
              <a:rPr lang="el-GR" baseline="-25000" dirty="0" err="1" smtClean="0"/>
              <a:t>1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179512" y="40050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pH</a:t>
            </a:r>
            <a:r>
              <a:rPr lang="el-GR" dirty="0" smtClean="0"/>
              <a:t> = 1 – 9 με βήμα 0.05 μονάδες </a:t>
            </a:r>
            <a:r>
              <a:rPr lang="en-US" dirty="0" smtClean="0"/>
              <a:t>pH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Η σταθερά διάστασης του οξέος, Κ</a:t>
            </a:r>
            <a:r>
              <a:rPr lang="en-US" baseline="-25000" dirty="0" smtClean="0"/>
              <a:t>a</a:t>
            </a:r>
            <a:r>
              <a:rPr lang="el-GR" dirty="0" smtClean="0"/>
              <a:t> = 10</a:t>
            </a:r>
            <a:r>
              <a:rPr lang="el-GR" baseline="30000" dirty="0" smtClean="0"/>
              <a:t>-5</a:t>
            </a:r>
            <a:endParaRPr lang="el-GR" dirty="0" smtClean="0"/>
          </a:p>
          <a:p>
            <a:r>
              <a:rPr lang="el-GR" dirty="0" smtClean="0"/>
              <a:t>Υπολογισμοί μεγεθών στις αντίστοιχες στήλες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mtClean="0"/>
              <a:t>Άδειες Χρήσης</a:t>
            </a:r>
            <a:endParaRPr lang="el-GR" b="1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algn="l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n-US" sz="2800" smtClean="0"/>
          </a:p>
          <a:p>
            <a:r>
              <a:rPr lang="el-GR" sz="2800"/>
              <a:t>Αναφορά-Μη-Εμπορική Χρήση-Παρόμοια Διανομή </a:t>
            </a:r>
            <a:endParaRPr lang="el-GR" sz="2800" smtClean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29200"/>
            <a:ext cx="2639367" cy="9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6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/>
              <a:t>Κατασκευή γραφικής παράστασης γνωστής εξίσωσης </a:t>
            </a:r>
            <a:r>
              <a:rPr lang="en-US" sz="2400" b="1" dirty="0" smtClean="0"/>
              <a:t>(</a:t>
            </a:r>
            <a:r>
              <a:rPr lang="el-GR" sz="2400" b="1" dirty="0" smtClean="0"/>
              <a:t>12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graphicFrame>
        <p:nvGraphicFramePr>
          <p:cNvPr id="4" name="3 - Γράφημα"/>
          <p:cNvGraphicFramePr/>
          <p:nvPr/>
        </p:nvGraphicFramePr>
        <p:xfrm>
          <a:off x="1259632" y="1196752"/>
          <a:ext cx="691276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5 - Ευθύγραμμο βέλος σύνδεσης"/>
          <p:cNvCxnSpPr/>
          <p:nvPr/>
        </p:nvCxnSpPr>
        <p:spPr>
          <a:xfrm rot="10800000" flipV="1">
            <a:off x="2987824" y="1988840"/>
            <a:ext cx="1368152" cy="1008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/>
              <a:t>Ταξινόμηση δεδομένων (1)</a:t>
            </a:r>
            <a:endParaRPr lang="el-GR" sz="2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340768"/>
            <a:ext cx="4402832" cy="2332855"/>
          </a:xfrm>
        </p:spPr>
        <p:txBody>
          <a:bodyPr/>
          <a:lstStyle/>
          <a:p>
            <a:pPr marL="0" indent="0">
              <a:buNone/>
            </a:pPr>
            <a:r>
              <a:rPr lang="el-GR" sz="1800" dirty="0" smtClean="0"/>
              <a:t>Αριθμός δεδομένων μπορεί να ταξινομηθεί με ορισμένο τρόπο</a:t>
            </a:r>
          </a:p>
          <a:p>
            <a:pPr>
              <a:buAutoNum type="arabicPeriod"/>
            </a:pPr>
            <a:r>
              <a:rPr lang="el-GR" sz="1800" dirty="0" smtClean="0"/>
              <a:t>Κατά αλφαβητική σειρά ή αντίστροφη αλφαβητική σειρά</a:t>
            </a:r>
          </a:p>
          <a:p>
            <a:pPr>
              <a:buAutoNum type="arabicPeriod"/>
            </a:pPr>
            <a:r>
              <a:rPr lang="el-GR" sz="1800" dirty="0" smtClean="0"/>
              <a:t>Κατά αύξοντα ή μειούμενο αριθμό</a:t>
            </a:r>
          </a:p>
          <a:p>
            <a:pPr>
              <a:buAutoNum type="arabicPeriod"/>
            </a:pPr>
            <a:endParaRPr lang="el-GR" sz="1800" dirty="0" smtClean="0"/>
          </a:p>
          <a:p>
            <a:pPr>
              <a:buNone/>
            </a:pPr>
            <a:endParaRPr lang="el-GR" sz="1800" dirty="0"/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3672408" cy="54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/>
              <a:t>Ταξινόμηση δεδομένων (2)</a:t>
            </a:r>
            <a:endParaRPr lang="el-GR" sz="2400" b="1" dirty="0"/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6485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Στρογγυλεμένο ορθογώνιο"/>
          <p:cNvSpPr/>
          <p:nvPr/>
        </p:nvSpPr>
        <p:spPr>
          <a:xfrm>
            <a:off x="4139952" y="1052736"/>
            <a:ext cx="1008112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5652120" y="1340768"/>
            <a:ext cx="1008112" cy="1152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/>
              <a:t>Ταξινόμηση δεδομένων (3)</a:t>
            </a:r>
            <a:endParaRPr lang="el-GR" sz="2400" b="1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31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35433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- Ευθύγραμμο βέλος σύνδεσης"/>
          <p:cNvCxnSpPr/>
          <p:nvPr/>
        </p:nvCxnSpPr>
        <p:spPr>
          <a:xfrm rot="5400000">
            <a:off x="1583668" y="3176972"/>
            <a:ext cx="2232248" cy="720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Στρογγυλεμένο ορθογώνιο"/>
          <p:cNvSpPr/>
          <p:nvPr/>
        </p:nvSpPr>
        <p:spPr>
          <a:xfrm>
            <a:off x="467544" y="4509120"/>
            <a:ext cx="2520280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789040"/>
            <a:ext cx="28765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11 - Ευθύγραμμο βέλος σύνδεσης"/>
          <p:cNvCxnSpPr/>
          <p:nvPr/>
        </p:nvCxnSpPr>
        <p:spPr>
          <a:xfrm rot="16200000" flipH="1">
            <a:off x="4572000" y="3212976"/>
            <a:ext cx="2232248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Στρογγυλεμένο ορθογώνιο"/>
          <p:cNvSpPr/>
          <p:nvPr/>
        </p:nvSpPr>
        <p:spPr>
          <a:xfrm>
            <a:off x="4932040" y="4509120"/>
            <a:ext cx="2664296" cy="13681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/>
              <a:t>Ταξινόμηση δεδομένων (4)</a:t>
            </a:r>
            <a:endParaRPr lang="el-GR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31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645024"/>
            <a:ext cx="29051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- Ευθύγραμμο βέλος σύνδεσης"/>
          <p:cNvCxnSpPr/>
          <p:nvPr/>
        </p:nvCxnSpPr>
        <p:spPr>
          <a:xfrm rot="10800000" flipV="1">
            <a:off x="3851920" y="2348880"/>
            <a:ext cx="3744416" cy="22322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Στρογγυλεμένο ορθογώνιο"/>
          <p:cNvSpPr/>
          <p:nvPr/>
        </p:nvSpPr>
        <p:spPr>
          <a:xfrm>
            <a:off x="1763688" y="4581128"/>
            <a:ext cx="2880320" cy="86409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l-GR" sz="2400" b="1" dirty="0" smtClean="0"/>
              <a:t>Ταξινόμηση δεδομένων (5)</a:t>
            </a:r>
            <a:endParaRPr lang="el-GR" sz="2400" b="1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1995488"/>
            <a:ext cx="73342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Στρογγυλεμένο ορθογώνιο"/>
          <p:cNvSpPr/>
          <p:nvPr/>
        </p:nvSpPr>
        <p:spPr>
          <a:xfrm>
            <a:off x="1187624" y="2852936"/>
            <a:ext cx="7056784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827584" y="2276872"/>
            <a:ext cx="1656184" cy="5760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sz="2400" b="1" dirty="0" smtClean="0"/>
              <a:t>Ταξινόμηση δεδομένων (6)</a:t>
            </a:r>
            <a:endParaRPr lang="el-GR" sz="2400" b="1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3816424" cy="47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429991" cy="509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Δεξιό βέλος"/>
          <p:cNvSpPr/>
          <p:nvPr/>
        </p:nvSpPr>
        <p:spPr>
          <a:xfrm>
            <a:off x="3995936" y="3356992"/>
            <a:ext cx="93610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sz="2400" b="1" dirty="0" smtClean="0"/>
              <a:t>Ταξινόμηση δεδομένων (7)</a:t>
            </a:r>
            <a:endParaRPr lang="el-GR" sz="2400" b="1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80728"/>
            <a:ext cx="3870012" cy="375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653136"/>
            <a:ext cx="72675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Στρογγυλεμένο ορθογώνιο"/>
          <p:cNvSpPr/>
          <p:nvPr/>
        </p:nvSpPr>
        <p:spPr>
          <a:xfrm>
            <a:off x="899592" y="5301208"/>
            <a:ext cx="7560840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/>
              <a:t>Ταξινόμηση δεδομένων (8)</a:t>
            </a:r>
            <a:endParaRPr lang="el-GR" sz="24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251520" y="1556792"/>
            <a:ext cx="37573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Ταξινόμηση κατά αριθμό </a:t>
            </a:r>
          </a:p>
          <a:p>
            <a:r>
              <a:rPr lang="el-GR" dirty="0" smtClean="0"/>
              <a:t>σε κάθε γράμμα</a:t>
            </a:r>
          </a:p>
          <a:p>
            <a:r>
              <a:rPr lang="el-GR" dirty="0" smtClean="0"/>
              <a:t>Ταξινόμηση κατά αλφαβητική σειρά</a:t>
            </a:r>
          </a:p>
          <a:p>
            <a:endParaRPr lang="el-GR" dirty="0"/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340768"/>
            <a:ext cx="453119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/>
              <a:t>Στατιστική ανάλυση δεδομένων (1)</a:t>
            </a:r>
            <a:endParaRPr lang="el-GR" sz="2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748680"/>
          </a:xfrm>
        </p:spPr>
        <p:txBody>
          <a:bodyPr/>
          <a:lstStyle/>
          <a:p>
            <a:pPr marL="0" indent="0">
              <a:buNone/>
            </a:pPr>
            <a:r>
              <a:rPr lang="el-GR" sz="1800" dirty="0" smtClean="0"/>
              <a:t>Μπορούμε σε μια σειρά πειραματικών δεδομένων να προσδιορίσουμε ορισμένα στατιστικά μεγέθη</a:t>
            </a:r>
            <a:endParaRPr lang="el-GR" sz="1800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8770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Έλλειψη"/>
          <p:cNvSpPr/>
          <p:nvPr/>
        </p:nvSpPr>
        <p:spPr>
          <a:xfrm>
            <a:off x="7308304" y="1772816"/>
            <a:ext cx="1152128" cy="122413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mtClean="0"/>
              <a:t>Χρηματοδότηση</a:t>
            </a:r>
            <a:endParaRPr lang="el-GR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smtClean="0"/>
          </a:p>
          <a:p>
            <a:r>
              <a:rPr lang="el-GR" sz="2400" smtClean="0"/>
              <a:t>Το έργο «</a:t>
            </a:r>
            <a:r>
              <a:rPr lang="el-GR" sz="2400" b="1" smtClean="0"/>
              <a:t>Ανοικτά Ακαδημαϊκά Μαθήματα στο Πανεπιστήμιο Πατρών</a:t>
            </a:r>
            <a:r>
              <a:rPr lang="el-GR" sz="240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32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/>
              <a:t>Στατιστική ανάλυση δεδομένων (2)</a:t>
            </a:r>
            <a:endParaRPr lang="el-GR" sz="2400" b="1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47720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Στρογγυλεμένο ορθογώνιο"/>
          <p:cNvSpPr/>
          <p:nvPr/>
        </p:nvSpPr>
        <p:spPr>
          <a:xfrm>
            <a:off x="3347864" y="2420888"/>
            <a:ext cx="1728192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3203848" y="5157192"/>
            <a:ext cx="2304256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sz="2400" b="1" dirty="0" smtClean="0"/>
              <a:t>Στατιστική ανάλυση δεδομένων (3)</a:t>
            </a:r>
            <a:endParaRPr lang="el-GR" sz="2400" b="1" dirty="0"/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971600" y="2060848"/>
            <a:ext cx="792088" cy="30963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1152525"/>
            <a:ext cx="860107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Στρογγυλεμένο ορθογώνιο"/>
          <p:cNvSpPr/>
          <p:nvPr/>
        </p:nvSpPr>
        <p:spPr>
          <a:xfrm>
            <a:off x="1115616" y="1556792"/>
            <a:ext cx="648072" cy="331236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/>
              <a:t>Στατιστική ανάλυση δεδομένων (4)</a:t>
            </a:r>
            <a:endParaRPr lang="el-GR" sz="2400" b="1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640960" cy="394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/>
              <a:t>Στατιστική ανάλυση δεδομένων (5)</a:t>
            </a:r>
            <a:endParaRPr lang="el-GR" sz="2400" b="1" dirty="0"/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7819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Στρογγυλεμένο ορθογώνιο"/>
          <p:cNvSpPr/>
          <p:nvPr/>
        </p:nvSpPr>
        <p:spPr>
          <a:xfrm>
            <a:off x="1043608" y="1772816"/>
            <a:ext cx="864096" cy="34563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/>
              <a:t>Στατιστική ανάλυση δεδομένων (6)</a:t>
            </a:r>
            <a:endParaRPr lang="el-GR" sz="2400" b="1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533525"/>
            <a:ext cx="85820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Στρογγυλεμένο ορθογώνιο"/>
          <p:cNvSpPr/>
          <p:nvPr/>
        </p:nvSpPr>
        <p:spPr>
          <a:xfrm>
            <a:off x="971600" y="1844824"/>
            <a:ext cx="792088" cy="331236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/>
              <a:t>Στατιστική ανάλυση δεδομένων (7)</a:t>
            </a:r>
            <a:endParaRPr lang="el-GR" sz="2400" b="1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8865797" cy="384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Στρογγυλεμένο ορθογώνιο"/>
          <p:cNvSpPr/>
          <p:nvPr/>
        </p:nvSpPr>
        <p:spPr>
          <a:xfrm>
            <a:off x="683568" y="1628800"/>
            <a:ext cx="792088" cy="352839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/>
              <a:t>Στατιστική ανάλυση δεδομένων (8)</a:t>
            </a:r>
            <a:endParaRPr lang="el-GR" sz="2400" b="1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" y="1352550"/>
            <a:ext cx="80486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Στρογγυλεμένο ορθογώνιο"/>
          <p:cNvSpPr/>
          <p:nvPr/>
        </p:nvSpPr>
        <p:spPr>
          <a:xfrm>
            <a:off x="1043608" y="1700808"/>
            <a:ext cx="936104" cy="36724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/>
              <a:t>Στατιστική ανάλυση δεδομένων (9)</a:t>
            </a:r>
            <a:endParaRPr lang="el-GR" sz="2400" b="1" dirty="0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1566863"/>
            <a:ext cx="82772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/>
              <a:t>Στατιστική ανάλυση δεδομένων (10)</a:t>
            </a:r>
            <a:endParaRPr lang="el-GR" sz="2400" b="1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980728"/>
            <a:ext cx="4968552" cy="301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284984"/>
            <a:ext cx="5148064" cy="302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/>
              <a:t>Στατιστική ανάλυση δεδομένων (11)</a:t>
            </a:r>
            <a:endParaRPr lang="el-GR" sz="2400" b="1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1490663"/>
            <a:ext cx="78105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mtClean="0"/>
              <a:t>Περιεχόμενα ενότητας</a:t>
            </a:r>
            <a:endParaRPr lang="el-GR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l-GR" sz="3600" dirty="0" smtClean="0">
                <a:latin typeface="Calibri" panose="020F0502020204030204" pitchFamily="34" charset="0"/>
              </a:rPr>
              <a:t>Εισαγωγή </a:t>
            </a:r>
            <a:r>
              <a:rPr lang="el-GR" sz="3600" dirty="0">
                <a:latin typeface="Calibri" panose="020F0502020204030204" pitchFamily="34" charset="0"/>
              </a:rPr>
              <a:t>στο </a:t>
            </a:r>
            <a:r>
              <a:rPr lang="en-US" sz="3600" dirty="0">
                <a:latin typeface="Calibri" panose="020F0502020204030204" pitchFamily="34" charset="0"/>
              </a:rPr>
              <a:t>EXCEL 2010</a:t>
            </a:r>
            <a:br>
              <a:rPr lang="en-US" sz="3600" dirty="0">
                <a:latin typeface="Calibri" panose="020F0502020204030204" pitchFamily="34" charset="0"/>
              </a:rPr>
            </a:br>
            <a:endParaRPr lang="el-GR" sz="36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l-GR" dirty="0" smtClean="0">
                <a:latin typeface="Calibri" panose="020F0502020204030204" pitchFamily="34" charset="0"/>
              </a:rPr>
              <a:t>Κατασκευή </a:t>
            </a:r>
            <a:r>
              <a:rPr lang="el-GR" dirty="0">
                <a:latin typeface="Calibri" panose="020F0502020204030204" pitchFamily="34" charset="0"/>
              </a:rPr>
              <a:t>γραφικών παραστάσεων από πειραματικά δεδομένα</a:t>
            </a:r>
            <a:r>
              <a:rPr lang="el-GR" sz="3600" dirty="0">
                <a:latin typeface="Calibri" panose="020F0502020204030204" pitchFamily="34" charset="0"/>
              </a:rPr>
              <a:t/>
            </a:r>
            <a:br>
              <a:rPr lang="el-GR" sz="3600" dirty="0">
                <a:latin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sz="2400" b="1" dirty="0" smtClean="0"/>
              <a:t>Στατιστική ανάλυση δεδομένων (12)</a:t>
            </a:r>
            <a:endParaRPr lang="el-GR" sz="2400" b="1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1471613"/>
            <a:ext cx="81343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sz="2400" b="1" dirty="0" smtClean="0"/>
              <a:t>Στατιστική ανάλυση δεδομένων (13)</a:t>
            </a:r>
            <a:endParaRPr lang="el-GR" sz="2400" b="1" dirty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1528763"/>
            <a:ext cx="79343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sz="2400" b="1" dirty="0" smtClean="0"/>
              <a:t>Στατιστική ανάλυση δεδομένων (14)</a:t>
            </a:r>
            <a:endParaRPr lang="el-GR" sz="2400" b="1" dirty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1585913"/>
            <a:ext cx="76104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sz="2400" b="1" dirty="0" smtClean="0"/>
              <a:t>Στατιστική ανάλυση δεδομένων (15)</a:t>
            </a:r>
            <a:endParaRPr lang="el-GR" sz="2400" b="1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980728"/>
            <a:ext cx="4896544" cy="296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56992"/>
            <a:ext cx="5096944" cy="316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/>
              <a:t>Λογικές Συναρτήσεις (1)</a:t>
            </a:r>
            <a:endParaRPr lang="el-GR" sz="2400" b="1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12776"/>
            <a:ext cx="3192561" cy="426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sz="2400" b="1" dirty="0" smtClean="0"/>
              <a:t>Λογικές Συναρτήσεις (2)</a:t>
            </a:r>
            <a:endParaRPr lang="el-GR" sz="2400" b="1" dirty="0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7533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sz="2400" b="1" dirty="0" smtClean="0"/>
              <a:t>Λογικές Συναρτήσεις (3)</a:t>
            </a:r>
            <a:endParaRPr lang="el-GR" sz="2400" b="1" dirty="0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340768"/>
            <a:ext cx="3612802" cy="432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l-GR" sz="2400" b="1" dirty="0" smtClean="0"/>
              <a:t>Άλλες γραφικές παραστάσεις (1)</a:t>
            </a:r>
            <a:endParaRPr lang="el-GR" sz="2400" b="1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984776" cy="562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l-GR" sz="2400" b="1" dirty="0" smtClean="0"/>
              <a:t>Άλλες γραφικές παραστάσεις (</a:t>
            </a:r>
            <a:r>
              <a:rPr lang="en-US" sz="2400" b="1" dirty="0" smtClean="0"/>
              <a:t>2</a:t>
            </a:r>
            <a:r>
              <a:rPr lang="el-GR" sz="2400" b="1" dirty="0" smtClean="0"/>
              <a:t>)</a:t>
            </a:r>
            <a:endParaRPr lang="el-GR" sz="2400" b="1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6177721" cy="540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l-GR" sz="2400" b="1" dirty="0" smtClean="0"/>
              <a:t>Άλλες γραφικές παραστάσεις (</a:t>
            </a:r>
            <a:r>
              <a:rPr lang="en-US" sz="2400" b="1" dirty="0" smtClean="0"/>
              <a:t>3</a:t>
            </a:r>
            <a:r>
              <a:rPr lang="el-GR" sz="2400" b="1" dirty="0" smtClean="0"/>
              <a:t>)</a:t>
            </a:r>
            <a:endParaRPr lang="el-GR" sz="2400" b="1" dirty="0"/>
          </a:p>
        </p:txBody>
      </p:sp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08720"/>
            <a:ext cx="6192688" cy="566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sz="2400" b="1" dirty="0" smtClean="0"/>
              <a:t>Αποθήκευση Αρχείων </a:t>
            </a:r>
            <a:r>
              <a:rPr lang="en-US" sz="2400" b="1" dirty="0" smtClean="0"/>
              <a:t>(1)</a:t>
            </a:r>
            <a:endParaRPr lang="el-GR" sz="2400" b="1" dirty="0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7014507" cy="523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Στρογγυλεμένο ορθογώνιο"/>
          <p:cNvSpPr/>
          <p:nvPr/>
        </p:nvSpPr>
        <p:spPr>
          <a:xfrm>
            <a:off x="1043608" y="2420888"/>
            <a:ext cx="2160240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1043608" y="2924944"/>
            <a:ext cx="2160240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1187624" y="6309320"/>
            <a:ext cx="591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Αποθήκευση αρχείου για πρώτη φορά </a:t>
            </a:r>
            <a:r>
              <a:rPr lang="el-GR" dirty="0" smtClean="0"/>
              <a:t>: Αποθήκευση ως</a:t>
            </a:r>
            <a:endParaRPr lang="el-G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l-GR" sz="2400" b="1" dirty="0" smtClean="0"/>
              <a:t>Άλλες γραφικές παραστάσεις (</a:t>
            </a:r>
            <a:r>
              <a:rPr lang="en-US" sz="2400" b="1" dirty="0" smtClean="0"/>
              <a:t>4</a:t>
            </a:r>
            <a:r>
              <a:rPr lang="el-GR" sz="2400" b="1" dirty="0" smtClean="0"/>
              <a:t>)</a:t>
            </a:r>
            <a:endParaRPr lang="el-GR" sz="2400" b="1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667001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l-GR" sz="2400" b="1" dirty="0" smtClean="0"/>
              <a:t>Άλλες γραφικές παραστάσεις (</a:t>
            </a:r>
            <a:r>
              <a:rPr lang="en-US" sz="2400" b="1" dirty="0" smtClean="0"/>
              <a:t>5</a:t>
            </a:r>
            <a:r>
              <a:rPr lang="el-GR" sz="2400" b="1" dirty="0" smtClean="0"/>
              <a:t>)</a:t>
            </a:r>
            <a:endParaRPr lang="el-GR" sz="2400" b="1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618016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388423" cy="675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Στρογγυλεμένο ορθογώνιο"/>
          <p:cNvSpPr/>
          <p:nvPr/>
        </p:nvSpPr>
        <p:spPr>
          <a:xfrm>
            <a:off x="395536" y="188640"/>
            <a:ext cx="1224136" cy="28083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/>
              <a:t>Δημιουργία γραφικής παράστασης με πολλά αρχεία (1)</a:t>
            </a:r>
            <a:endParaRPr lang="el-GR" sz="24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539552" y="126876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Γραφική παράσταση εισάγοντας ορισμένο αριθμό αρχείων</a:t>
            </a:r>
          </a:p>
          <a:p>
            <a:r>
              <a:rPr lang="el-GR" sz="1600" dirty="0" smtClean="0"/>
              <a:t>Εισάγεται το πρώτο αρχείο σύμφωνα με την περιγραφή που έχει ήδη γίνει</a:t>
            </a:r>
          </a:p>
          <a:p>
            <a:r>
              <a:rPr lang="el-GR" sz="1600" dirty="0" smtClean="0"/>
              <a:t>Ακολούθως επιλέγουμε το κελίο όπου θα τοποθετηθεί το πρώτο στοιχείο του δεύτερου αρχείου</a:t>
            </a:r>
            <a:endParaRPr lang="el-GR" sz="1600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20888"/>
            <a:ext cx="49911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Στρογγυλεμένο ορθογώνιο"/>
          <p:cNvSpPr/>
          <p:nvPr/>
        </p:nvSpPr>
        <p:spPr>
          <a:xfrm>
            <a:off x="4644008" y="4509120"/>
            <a:ext cx="792088" cy="3600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539552" y="3789040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Επιλογή κελίου για την ενεργοποίηση των επιλογών</a:t>
            </a:r>
            <a:endParaRPr lang="el-GR" sz="1600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>
            <a:off x="2483768" y="4365104"/>
            <a:ext cx="2016224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Στρογγυλεμένο ορθογώνιο"/>
          <p:cNvSpPr/>
          <p:nvPr/>
        </p:nvSpPr>
        <p:spPr>
          <a:xfrm>
            <a:off x="3203848" y="2852936"/>
            <a:ext cx="2304256" cy="792088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rot="16200000" flipV="1">
            <a:off x="4355976" y="4005064"/>
            <a:ext cx="720080" cy="14401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sz="2400" b="1" dirty="0" smtClean="0"/>
              <a:t>Δημιουργία γραφικής παράστασης με πολλά αρχεία (2)</a:t>
            </a:r>
            <a:endParaRPr lang="el-GR" sz="24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395536" y="98072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Κατά την εισαγωγή των αρχείων ελέγχουμε ΠΑΝΤΑ την επιλογή </a:t>
            </a:r>
            <a:r>
              <a:rPr lang="en-US" sz="1600" dirty="0" smtClean="0"/>
              <a:t>‘</a:t>
            </a:r>
            <a:r>
              <a:rPr lang="el-GR" sz="1600" dirty="0" smtClean="0"/>
              <a:t>Για προχωρημένους’</a:t>
            </a:r>
          </a:p>
          <a:p>
            <a:r>
              <a:rPr lang="el-GR" sz="1600" dirty="0" smtClean="0"/>
              <a:t>καθώς και την σωστή εισαγωγή των δεδομένων</a:t>
            </a:r>
            <a:endParaRPr lang="el-GR" sz="1600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49720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l-GR" sz="2400" b="1" dirty="0" smtClean="0"/>
              <a:t>Δημιουργία γραφικής παράστασης με πολλά αρχεία (3)</a:t>
            </a:r>
            <a:endParaRPr lang="el-GR" sz="2400" b="1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64389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251520" y="1340768"/>
            <a:ext cx="1944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Εισάγουμε τα σημεία για κάθε ομάδα ξεχωριστά</a:t>
            </a:r>
            <a:endParaRPr lang="el-GR" sz="16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328592" cy="794352"/>
          </a:xfrm>
        </p:spPr>
        <p:txBody>
          <a:bodyPr>
            <a:normAutofit fontScale="90000"/>
          </a:bodyPr>
          <a:lstStyle/>
          <a:p>
            <a:r>
              <a:rPr lang="el-GR" sz="4400" b="1" dirty="0" smtClean="0"/>
              <a:t>Σημείωμα Αναφοράς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248472"/>
          </a:xfrm>
        </p:spPr>
        <p:txBody>
          <a:bodyPr/>
          <a:lstStyle/>
          <a:p>
            <a:pPr>
              <a:buNone/>
              <a:defRPr/>
            </a:pPr>
            <a:r>
              <a:rPr lang="el-GR" dirty="0" smtClean="0"/>
              <a:t>   Copyright </a:t>
            </a:r>
            <a:r>
              <a:rPr lang="el-GR" dirty="0"/>
              <a:t>Πανεπιστήμιο Πατρών</a:t>
            </a:r>
            <a:r>
              <a:rPr lang="en-US" dirty="0" smtClean="0"/>
              <a:t>,</a:t>
            </a:r>
            <a:r>
              <a:rPr lang="el-GR" dirty="0" smtClean="0"/>
              <a:t> Κλεπετσάνης Παύλος </a:t>
            </a:r>
            <a:br>
              <a:rPr lang="el-GR" dirty="0" smtClean="0"/>
            </a:br>
            <a:r>
              <a:rPr lang="el-GR" dirty="0" smtClean="0"/>
              <a:t>«</a:t>
            </a:r>
            <a:r>
              <a:rPr lang="el-GR" dirty="0"/>
              <a:t>Κατασκευή γραφικών παραστάσεων από πειραματικά δεδομένα</a:t>
            </a:r>
            <a:r>
              <a:rPr lang="el-GR" dirty="0" smtClean="0"/>
              <a:t>».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Έκδοση</a:t>
            </a:r>
            <a:r>
              <a:rPr lang="el-GR" dirty="0"/>
              <a:t>: 1.0. Πάτρα </a:t>
            </a:r>
            <a:r>
              <a:rPr lang="el-GR" dirty="0" smtClean="0"/>
              <a:t>2015. </a:t>
            </a:r>
          </a:p>
          <a:p>
            <a:pPr>
              <a:buNone/>
              <a:defRPr/>
            </a:pPr>
            <a:endParaRPr lang="el-GR" dirty="0"/>
          </a:p>
          <a:p>
            <a:pPr>
              <a:buNone/>
              <a:defRPr/>
            </a:pPr>
            <a:r>
              <a:rPr lang="el-GR" dirty="0" smtClean="0"/>
              <a:t>   Διαθέσιμο </a:t>
            </a:r>
            <a:r>
              <a:rPr lang="el-GR" dirty="0"/>
              <a:t>από τη δικτυακή </a:t>
            </a:r>
            <a:r>
              <a:rPr lang="el-GR" dirty="0" smtClean="0"/>
              <a:t>διεύθυνση:</a:t>
            </a:r>
            <a:endParaRPr lang="en-US" dirty="0" smtClean="0"/>
          </a:p>
          <a:p>
            <a:pPr>
              <a:buNone/>
              <a:defRPr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eclass.upatras.gr/courses/PHA1612/</a:t>
            </a:r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0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algn="just">
              <a:buNone/>
              <a:defRPr/>
            </a:pPr>
            <a:r>
              <a:rPr lang="el-GR" sz="1600" dirty="0">
                <a:solidFill>
                  <a:prstClr val="black"/>
                </a:solidFill>
              </a:rPr>
              <a:t>Το παρόν υλικό διατίθεται με τους όρους της άδειας χρήσης Creative </a:t>
            </a:r>
            <a:r>
              <a:rPr lang="el-GR" sz="1600" dirty="0" smtClean="0">
                <a:solidFill>
                  <a:prstClr val="black"/>
                </a:solidFill>
              </a:rPr>
              <a:t>Commons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Αναφορά</a:t>
            </a:r>
            <a:r>
              <a:rPr lang="el-GR" sz="1600" dirty="0">
                <a:solidFill>
                  <a:prstClr val="black"/>
                </a:solidFill>
              </a:rPr>
              <a:t>, Μη Εμπορική Χρήση Παρόμοια Διανομή 4.0 [1] ή μεταγενέστερη, </a:t>
            </a:r>
            <a:r>
              <a:rPr lang="el-GR" sz="1600" dirty="0" smtClean="0">
                <a:solidFill>
                  <a:prstClr val="black"/>
                </a:solidFill>
              </a:rPr>
              <a:t>Διεθνής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Έκδοση</a:t>
            </a:r>
            <a:r>
              <a:rPr lang="el-GR" sz="1600" dirty="0">
                <a:solidFill>
                  <a:prstClr val="black"/>
                </a:solidFill>
              </a:rPr>
              <a:t>.   Εξαιρούνται τα αυτοτελή έργα τρίτων π.χ. φωτογραφίες, διαγράμματα κ.λ.π</a:t>
            </a:r>
            <a:r>
              <a:rPr lang="el-GR" sz="1600" dirty="0" smtClean="0">
                <a:solidFill>
                  <a:prstClr val="black"/>
                </a:solidFill>
              </a:rPr>
              <a:t>.,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τα </a:t>
            </a:r>
            <a:r>
              <a:rPr lang="el-GR" sz="1600" dirty="0">
                <a:solidFill>
                  <a:prstClr val="black"/>
                </a:solidFill>
              </a:rPr>
              <a:t>οποία εμπεριέχονται σε αυτό και τα οποία αναφέρονται μαζί με τους όρους </a:t>
            </a:r>
            <a:r>
              <a:rPr lang="el-GR" sz="1600" dirty="0" smtClean="0">
                <a:solidFill>
                  <a:prstClr val="black"/>
                </a:solidFill>
              </a:rPr>
              <a:t>χρήσης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τους </a:t>
            </a:r>
            <a:r>
              <a:rPr lang="el-GR" sz="1600" dirty="0">
                <a:solidFill>
                  <a:prstClr val="black"/>
                </a:solidFill>
              </a:rPr>
              <a:t>στο «Σημείωμα Χρήσης Έργων Τρίτων».    </a:t>
            </a:r>
          </a:p>
          <a:p>
            <a:pPr>
              <a:buNone/>
              <a:defRPr/>
            </a:pPr>
            <a:endParaRPr lang="en-US" sz="1600" dirty="0" smtClean="0">
              <a:solidFill>
                <a:prstClr val="black"/>
              </a:solidFill>
            </a:endParaRP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 [</a:t>
            </a:r>
            <a:r>
              <a:rPr lang="el-GR" sz="1600" dirty="0">
                <a:solidFill>
                  <a:prstClr val="black"/>
                </a:solidFill>
              </a:rPr>
              <a:t>1] http://creativecommons.org/licenses/by-nc-sa/4.0/ </a:t>
            </a:r>
            <a:endParaRPr lang="en-US" sz="160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Ως </a:t>
            </a:r>
            <a:r>
              <a:rPr lang="el-GR" sz="1600" b="1" dirty="0">
                <a:solidFill>
                  <a:prstClr val="black"/>
                </a:solidFill>
              </a:rPr>
              <a:t>Μη Εμπορική</a:t>
            </a:r>
            <a:r>
              <a:rPr lang="el-GR" sz="1600" dirty="0">
                <a:solidFill>
                  <a:prstClr val="black"/>
                </a:solidFill>
              </a:rPr>
              <a:t> ορίζεται η χρήση: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αδειοδόχο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600" dirty="0" smtClean="0">
                <a:solidFill>
                  <a:prstClr val="black"/>
                </a:solidFill>
              </a:rPr>
              <a:t>τόπο</a:t>
            </a:r>
            <a:endParaRPr lang="el-GR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Ο δικαιούχος μπορεί να παρέχει στον αδειοδόχο ξεχωριστή άδεια να χρησιμοποιεί το έργο για εμπορική χρήση, εφόσον αυτό του ζητηθεί</a:t>
            </a:r>
          </a:p>
          <a:p>
            <a:pPr marL="0" indent="0">
              <a:buNone/>
            </a:pPr>
            <a:endParaRPr lang="el-GR" sz="1600" dirty="0"/>
          </a:p>
        </p:txBody>
      </p:sp>
      <p:pic>
        <p:nvPicPr>
          <p:cNvPr id="8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05787"/>
            <a:ext cx="1237059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37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15766"/>
            <a:ext cx="2304256" cy="80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5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l-GR" sz="2400" b="1" dirty="0" smtClean="0"/>
              <a:t>Αποθήκευση Αρχείων </a:t>
            </a:r>
            <a:r>
              <a:rPr lang="en-US" sz="2400" b="1" dirty="0" smtClean="0"/>
              <a:t>(</a:t>
            </a:r>
            <a:r>
              <a:rPr lang="el-GR" sz="2400" b="1" dirty="0" smtClean="0"/>
              <a:t>2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61055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115616" y="6021288"/>
            <a:ext cx="670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Μη συμβατότητα αρχείων</a:t>
            </a:r>
            <a:r>
              <a:rPr lang="en-US" dirty="0" smtClean="0"/>
              <a:t> Excel 2007-2010</a:t>
            </a:r>
            <a:r>
              <a:rPr lang="el-GR" dirty="0" smtClean="0"/>
              <a:t> με το </a:t>
            </a:r>
            <a:r>
              <a:rPr lang="en-US" dirty="0" smtClean="0"/>
              <a:t>Excel </a:t>
            </a:r>
            <a:r>
              <a:rPr lang="el-GR" dirty="0" smtClean="0"/>
              <a:t>97-2003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3059832" y="3212976"/>
            <a:ext cx="432048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059832" y="3645024"/>
            <a:ext cx="432048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2987824" y="1700808"/>
            <a:ext cx="432048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3059832" y="4149080"/>
            <a:ext cx="4320480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/>
              <a:t>Αποθήκευση Αρχείων </a:t>
            </a:r>
            <a:r>
              <a:rPr lang="en-US" sz="2400" b="1" dirty="0" smtClean="0"/>
              <a:t>(3)</a:t>
            </a:r>
            <a:endParaRPr lang="el-GR" sz="2400" b="1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8134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1763688" y="4653136"/>
            <a:ext cx="1584176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flipH="1">
            <a:off x="3419872" y="4077072"/>
            <a:ext cx="1008112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4427984" y="3789040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Όνομα αρχείου</a:t>
            </a:r>
            <a:endParaRPr lang="el-GR" dirty="0"/>
          </a:p>
        </p:txBody>
      </p:sp>
      <p:sp>
        <p:nvSpPr>
          <p:cNvPr id="8" name="7 - Έλλειψη"/>
          <p:cNvSpPr/>
          <p:nvPr/>
        </p:nvSpPr>
        <p:spPr>
          <a:xfrm>
            <a:off x="1835696" y="4869160"/>
            <a:ext cx="1656184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flipH="1">
            <a:off x="3491880" y="4437112"/>
            <a:ext cx="108012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4572000" y="4221088"/>
            <a:ext cx="1685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Τύπος αρχείου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sz="2400" b="1" dirty="0" smtClean="0"/>
              <a:t>Αποθήκευση Αρχείων </a:t>
            </a:r>
            <a:r>
              <a:rPr lang="en-US" sz="2400" b="1" dirty="0" smtClean="0"/>
              <a:t>(4)</a:t>
            </a:r>
            <a:endParaRPr lang="el-GR" sz="2400" b="1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69723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115616" y="6093296"/>
            <a:ext cx="379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Επιλογή για την μορφή του αρχείου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sz="2400" b="1" dirty="0" smtClean="0"/>
              <a:t>Κατασκευή γραφικής παράστασης γνωστής εξίσωσης </a:t>
            </a:r>
            <a:r>
              <a:rPr lang="en-US" sz="2400" b="1" dirty="0" smtClean="0"/>
              <a:t>(</a:t>
            </a:r>
            <a:r>
              <a:rPr lang="el-GR" sz="2400" b="1" dirty="0" smtClean="0"/>
              <a:t>1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132856"/>
            <a:ext cx="1836204" cy="432048"/>
          </a:xfrm>
          <a:prstGeom prst="rect">
            <a:avLst/>
          </a:prstGeom>
          <a:noFill/>
        </p:spPr>
      </p:pic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1916832"/>
            <a:ext cx="2647241" cy="792088"/>
          </a:xfrm>
          <a:prstGeom prst="rect">
            <a:avLst/>
          </a:prstGeom>
          <a:noFill/>
        </p:spPr>
      </p:pic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67544" y="1196752"/>
            <a:ext cx="6675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Υπολογισμός διαλυτότητας </a:t>
            </a:r>
            <a:r>
              <a:rPr lang="el-GR" dirty="0" err="1" smtClean="0"/>
              <a:t>βιοδραστικής</a:t>
            </a:r>
            <a:r>
              <a:rPr lang="el-GR" dirty="0" smtClean="0"/>
              <a:t> ένωσης</a:t>
            </a:r>
            <a:r>
              <a:rPr lang="en-US" dirty="0" smtClean="0"/>
              <a:t> </a:t>
            </a:r>
            <a:r>
              <a:rPr lang="el-GR" dirty="0" smtClean="0"/>
              <a:t>έναντι του </a:t>
            </a:r>
            <a:r>
              <a:rPr lang="en-US" dirty="0" smtClean="0"/>
              <a:t>pH</a:t>
            </a:r>
            <a:r>
              <a:rPr lang="el-GR" dirty="0" smtClean="0"/>
              <a:t> </a:t>
            </a:r>
          </a:p>
          <a:p>
            <a:r>
              <a:rPr lang="el-GR" dirty="0" smtClean="0"/>
              <a:t>– ασθενές μονοβασικό οξύ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539552" y="2780928"/>
            <a:ext cx="777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0</a:t>
            </a:r>
            <a:r>
              <a:rPr lang="en-US" dirty="0" smtClean="0"/>
              <a:t> = 2,6*10</a:t>
            </a:r>
            <a:r>
              <a:rPr lang="en-US" baseline="30000" dirty="0" smtClean="0"/>
              <a:t>-6</a:t>
            </a:r>
            <a:r>
              <a:rPr lang="en-US" dirty="0" smtClean="0"/>
              <a:t> mol/l, K</a:t>
            </a:r>
            <a:r>
              <a:rPr lang="en-US" baseline="-25000" dirty="0" smtClean="0"/>
              <a:t>a</a:t>
            </a:r>
            <a:r>
              <a:rPr lang="en-US" dirty="0" smtClean="0"/>
              <a:t> = 3,8*10</a:t>
            </a:r>
            <a:r>
              <a:rPr lang="en-US" baseline="30000" dirty="0" smtClean="0"/>
              <a:t>-5</a:t>
            </a:r>
            <a:r>
              <a:rPr lang="en-US" dirty="0" smtClean="0"/>
              <a:t> , </a:t>
            </a:r>
            <a:r>
              <a:rPr lang="el-GR" dirty="0" smtClean="0"/>
              <a:t>περιοχή </a:t>
            </a:r>
            <a:r>
              <a:rPr lang="en-US" dirty="0" smtClean="0"/>
              <a:t>pH : 1 – 10</a:t>
            </a:r>
            <a:r>
              <a:rPr lang="el-GR" dirty="0" smtClean="0"/>
              <a:t> ανά 0.1 μονάδες </a:t>
            </a:r>
            <a:r>
              <a:rPr lang="en-US" dirty="0" smtClean="0"/>
              <a:t>pH</a:t>
            </a:r>
            <a:endParaRPr lang="el-GR" dirty="0"/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284983"/>
            <a:ext cx="1800200" cy="266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539552" y="3501008"/>
            <a:ext cx="387259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Γράφουμε στα πρώτα τρία κελία της στήλης Α </a:t>
            </a:r>
          </a:p>
          <a:p>
            <a:r>
              <a:rPr lang="el-GR" sz="1400" dirty="0" smtClean="0"/>
              <a:t>τους διαδοχικούς αριθμούς 1.0, 1.1 και 1.2 και </a:t>
            </a:r>
          </a:p>
          <a:p>
            <a:r>
              <a:rPr lang="el-GR" sz="1400" dirty="0" smtClean="0"/>
              <a:t>ακολούθως αφού επιλέξουμε τους αριθμούς</a:t>
            </a:r>
          </a:p>
          <a:p>
            <a:r>
              <a:rPr lang="el-GR" sz="1400" dirty="0" smtClean="0"/>
              <a:t>τοποθετούμε τον δείκτη στο κάτω δεξιό μέρος </a:t>
            </a:r>
          </a:p>
          <a:p>
            <a:r>
              <a:rPr lang="el-GR" sz="1400" dirty="0" smtClean="0"/>
              <a:t>και σύρουμε μέχρι να εμφανισθεί ο αριθμός 10</a:t>
            </a:r>
            <a:endParaRPr lang="el-GR" sz="1400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10800000" flipV="1">
            <a:off x="6300192" y="5229200"/>
            <a:ext cx="1008112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7308304" y="5013176"/>
            <a:ext cx="103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Επιλογή</a:t>
            </a:r>
            <a:endParaRPr lang="el-GR" dirty="0"/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 rot="5400000">
            <a:off x="6696236" y="5913276"/>
            <a:ext cx="792088" cy="15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7236296" y="5661248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Σύρουμε προς</a:t>
            </a:r>
          </a:p>
          <a:p>
            <a:r>
              <a:rPr lang="el-GR" sz="1400" dirty="0" smtClean="0"/>
              <a:t>τα κάτω</a:t>
            </a:r>
            <a:endParaRPr lang="el-GR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2409</TotalTime>
  <Words>910</Words>
  <Application>Microsoft Office PowerPoint</Application>
  <PresentationFormat>On-screen Show (4:3)</PresentationFormat>
  <Paragraphs>151</Paragraphs>
  <Slides>58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Προεπιλεγμένη σχεδίαση</vt:lpstr>
      <vt:lpstr>Equation</vt:lpstr>
      <vt:lpstr>Πληροφορική</vt:lpstr>
      <vt:lpstr>Άδειες Χρήσης</vt:lpstr>
      <vt:lpstr>Χρηματοδότηση</vt:lpstr>
      <vt:lpstr>Περιεχόμενα ενότητας</vt:lpstr>
      <vt:lpstr>Αποθήκευση Αρχείων (1)</vt:lpstr>
      <vt:lpstr>Αποθήκευση Αρχείων (2)</vt:lpstr>
      <vt:lpstr>Αποθήκευση Αρχείων (3)</vt:lpstr>
      <vt:lpstr>Αποθήκευση Αρχείων (4)</vt:lpstr>
      <vt:lpstr>Κατασκευή γραφικής παράστασης γνωστής εξίσωσης (1)</vt:lpstr>
      <vt:lpstr>Κατασκευή γραφικής παράστασης γνωστής εξίσωσης (2)</vt:lpstr>
      <vt:lpstr>Κατασκευή γραφικής παράστασης γνωστής εξίσωσης (3)</vt:lpstr>
      <vt:lpstr>Κατασκευή γραφικής παράστασης γνωστής εξίσωσης (4)</vt:lpstr>
      <vt:lpstr>Κατασκευή γραφικής παράστασης γνωστής εξίσωσης (5)</vt:lpstr>
      <vt:lpstr>Κατασκευή γραφικής παράστασης γνωστής εξίσωσης (6)</vt:lpstr>
      <vt:lpstr>Κατασκευή γραφικής παράστασης γνωστής εξίσωσης (7)</vt:lpstr>
      <vt:lpstr>Κατασκευή γραφικής παράστασης γνωστής εξίσωσης (8)</vt:lpstr>
      <vt:lpstr>Κατασκευή γραφικής παράστασης γνωστής εξίσωσης (9)</vt:lpstr>
      <vt:lpstr>Κατασκευή γραφικής παράστασης γνωστής εξίσωσης (10)</vt:lpstr>
      <vt:lpstr>Κατασκευή γραφικής παράστασης γνωστής εξίσωσης (11)</vt:lpstr>
      <vt:lpstr>Κατασκευή γραφικής παράστασης γνωστής εξίσωσης (12)</vt:lpstr>
      <vt:lpstr>Ταξινόμηση δεδομένων (1)</vt:lpstr>
      <vt:lpstr>Ταξινόμηση δεδομένων (2)</vt:lpstr>
      <vt:lpstr>Ταξινόμηση δεδομένων (3)</vt:lpstr>
      <vt:lpstr>Ταξινόμηση δεδομένων (4)</vt:lpstr>
      <vt:lpstr>Ταξινόμηση δεδομένων (5)</vt:lpstr>
      <vt:lpstr>Ταξινόμηση δεδομένων (6)</vt:lpstr>
      <vt:lpstr>Ταξινόμηση δεδομένων (7)</vt:lpstr>
      <vt:lpstr>Ταξινόμηση δεδομένων (8)</vt:lpstr>
      <vt:lpstr>Στατιστική ανάλυση δεδομένων (1)</vt:lpstr>
      <vt:lpstr>Στατιστική ανάλυση δεδομένων (2)</vt:lpstr>
      <vt:lpstr>Στατιστική ανάλυση δεδομένων (3)</vt:lpstr>
      <vt:lpstr>Στατιστική ανάλυση δεδομένων (4)</vt:lpstr>
      <vt:lpstr>Στατιστική ανάλυση δεδομένων (5)</vt:lpstr>
      <vt:lpstr>Στατιστική ανάλυση δεδομένων (6)</vt:lpstr>
      <vt:lpstr>Στατιστική ανάλυση δεδομένων (7)</vt:lpstr>
      <vt:lpstr>Στατιστική ανάλυση δεδομένων (8)</vt:lpstr>
      <vt:lpstr>Στατιστική ανάλυση δεδομένων (9)</vt:lpstr>
      <vt:lpstr>Στατιστική ανάλυση δεδομένων (10)</vt:lpstr>
      <vt:lpstr>Στατιστική ανάλυση δεδομένων (11)</vt:lpstr>
      <vt:lpstr>Στατιστική ανάλυση δεδομένων (12)</vt:lpstr>
      <vt:lpstr>Στατιστική ανάλυση δεδομένων (13)</vt:lpstr>
      <vt:lpstr>Στατιστική ανάλυση δεδομένων (14)</vt:lpstr>
      <vt:lpstr>Στατιστική ανάλυση δεδομένων (15)</vt:lpstr>
      <vt:lpstr>Λογικές Συναρτήσεις (1)</vt:lpstr>
      <vt:lpstr>Λογικές Συναρτήσεις (2)</vt:lpstr>
      <vt:lpstr>Λογικές Συναρτήσεις (3)</vt:lpstr>
      <vt:lpstr>Άλλες γραφικές παραστάσεις (1)</vt:lpstr>
      <vt:lpstr>Άλλες γραφικές παραστάσεις (2)</vt:lpstr>
      <vt:lpstr>Άλλες γραφικές παραστάσεις (3)</vt:lpstr>
      <vt:lpstr>Άλλες γραφικές παραστάσεις (4)</vt:lpstr>
      <vt:lpstr>Άλλες γραφικές παραστάσεις (5)</vt:lpstr>
      <vt:lpstr>PowerPoint Presentation</vt:lpstr>
      <vt:lpstr>Δημιουργία γραφικής παράστασης με πολλά αρχεία (1)</vt:lpstr>
      <vt:lpstr>Δημιουργία γραφικής παράστασης με πολλά αρχεία (2)</vt:lpstr>
      <vt:lpstr>Δημιουργία γραφικής παράστασης με πολλά αρχεία (3)</vt:lpstr>
      <vt:lpstr>Σημείωμα Αναφοράς</vt:lpstr>
      <vt:lpstr>Σημείωμα Αδειοδότησης</vt:lpstr>
      <vt:lpstr>Τέλος Ενότητας</vt:lpstr>
    </vt:vector>
  </TitlesOfParts>
  <Company>UoP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Pavlos Klepetsanis</dc:creator>
  <cp:lastModifiedBy>admin</cp:lastModifiedBy>
  <cp:revision>160</cp:revision>
  <cp:lastPrinted>2010-10-28T19:17:11Z</cp:lastPrinted>
  <dcterms:created xsi:type="dcterms:W3CDTF">2007-11-26T20:20:59Z</dcterms:created>
  <dcterms:modified xsi:type="dcterms:W3CDTF">2015-06-29T07:57:56Z</dcterms:modified>
</cp:coreProperties>
</file>