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5" r:id="rId4"/>
    <p:sldId id="312" r:id="rId5"/>
    <p:sldId id="313" r:id="rId6"/>
    <p:sldId id="301" r:id="rId7"/>
    <p:sldId id="315" r:id="rId8"/>
    <p:sldId id="314" r:id="rId9"/>
    <p:sldId id="280" r:id="rId10"/>
    <p:sldId id="290" r:id="rId11"/>
    <p:sldId id="316" r:id="rId12"/>
    <p:sldId id="291" r:id="rId13"/>
    <p:sldId id="29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CFB50-4CA3-4288-B790-BFB2F230B2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4FB16B1-470E-4A9D-96A6-2C711C39B8CF}">
      <dgm:prSet phldrT="[Text]" custT="1"/>
      <dgm:spPr/>
      <dgm:t>
        <a:bodyPr/>
        <a:lstStyle/>
        <a:p>
          <a:r>
            <a:rPr lang="el-GR" sz="2000" dirty="0" smtClean="0"/>
            <a:t>προστακτική</a:t>
          </a:r>
          <a:endParaRPr lang="el-GR" sz="2000" dirty="0"/>
        </a:p>
      </dgm:t>
    </dgm:pt>
    <dgm:pt modelId="{5C44B2A8-6075-4A7C-B8E5-E8E1A5D56A5D}" type="parTrans" cxnId="{3BE0BBA8-D156-4568-B1D2-1FB622325421}">
      <dgm:prSet/>
      <dgm:spPr/>
      <dgm:t>
        <a:bodyPr/>
        <a:lstStyle/>
        <a:p>
          <a:endParaRPr lang="el-GR"/>
        </a:p>
      </dgm:t>
    </dgm:pt>
    <dgm:pt modelId="{B244710F-4DCA-4988-A61A-10CE043FDABA}" type="sibTrans" cxnId="{3BE0BBA8-D156-4568-B1D2-1FB622325421}">
      <dgm:prSet/>
      <dgm:spPr/>
      <dgm:t>
        <a:bodyPr/>
        <a:lstStyle/>
        <a:p>
          <a:endParaRPr lang="el-GR"/>
        </a:p>
      </dgm:t>
    </dgm:pt>
    <dgm:pt modelId="{549C66FC-E84D-4FD7-B922-1B4FC5DC333C}">
      <dgm:prSet phldrT="[Text]" custT="1"/>
      <dgm:spPr/>
      <dgm:t>
        <a:bodyPr/>
        <a:lstStyle/>
        <a:p>
          <a:r>
            <a:rPr lang="el-GR" sz="2000" dirty="0" smtClean="0"/>
            <a:t>επειδή μας προστάζει κάτι που συνήθως οι άνθρωποι </a:t>
          </a:r>
          <a:r>
            <a:rPr lang="el-GR" sz="2000" b="1" dirty="0" smtClean="0">
              <a:solidFill>
                <a:srgbClr val="FF0000"/>
              </a:solidFill>
            </a:rPr>
            <a:t>δεν</a:t>
          </a:r>
          <a:r>
            <a:rPr lang="el-GR" sz="2000" dirty="0" smtClean="0"/>
            <a:t> κάνουν</a:t>
          </a:r>
          <a:endParaRPr lang="el-GR" sz="2000" dirty="0"/>
        </a:p>
      </dgm:t>
    </dgm:pt>
    <dgm:pt modelId="{32FBC572-5856-4BD1-9370-E4F361FCD1B0}" type="parTrans" cxnId="{FE3D167B-7E40-494D-A3F4-949ECCC38244}">
      <dgm:prSet/>
      <dgm:spPr/>
      <dgm:t>
        <a:bodyPr/>
        <a:lstStyle/>
        <a:p>
          <a:endParaRPr lang="el-GR"/>
        </a:p>
      </dgm:t>
    </dgm:pt>
    <dgm:pt modelId="{5BDEE022-29D4-41F7-AC3A-23694A1ED9C9}" type="sibTrans" cxnId="{FE3D167B-7E40-494D-A3F4-949ECCC38244}">
      <dgm:prSet/>
      <dgm:spPr/>
      <dgm:t>
        <a:bodyPr/>
        <a:lstStyle/>
        <a:p>
          <a:endParaRPr lang="el-GR"/>
        </a:p>
      </dgm:t>
    </dgm:pt>
    <dgm:pt modelId="{97D83968-BCA1-4C1D-96ED-0955CD69F72B}">
      <dgm:prSet phldrT="[Text]" custT="1"/>
      <dgm:spPr/>
      <dgm:t>
        <a:bodyPr/>
        <a:lstStyle/>
        <a:p>
          <a:r>
            <a:rPr lang="el-GR" sz="2000" dirty="0" smtClean="0"/>
            <a:t>κανόνας</a:t>
          </a:r>
          <a:endParaRPr lang="el-GR" sz="2000" dirty="0"/>
        </a:p>
      </dgm:t>
    </dgm:pt>
    <dgm:pt modelId="{77AEC6C1-73E7-4241-806F-E5B2A9736C36}" type="parTrans" cxnId="{85B03779-65A7-42DF-94E3-C16E97F2FECE}">
      <dgm:prSet/>
      <dgm:spPr/>
      <dgm:t>
        <a:bodyPr/>
        <a:lstStyle/>
        <a:p>
          <a:endParaRPr lang="el-GR"/>
        </a:p>
      </dgm:t>
    </dgm:pt>
    <dgm:pt modelId="{49027090-01F1-45AE-A39C-73D806305324}" type="sibTrans" cxnId="{85B03779-65A7-42DF-94E3-C16E97F2FECE}">
      <dgm:prSet/>
      <dgm:spPr/>
      <dgm:t>
        <a:bodyPr/>
        <a:lstStyle/>
        <a:p>
          <a:endParaRPr lang="el-GR"/>
        </a:p>
      </dgm:t>
    </dgm:pt>
    <dgm:pt modelId="{5C84D46C-869B-40F0-BB90-739E93D64059}">
      <dgm:prSet phldrT="[Text]" custT="1"/>
      <dgm:spPr/>
      <dgm:t>
        <a:bodyPr/>
        <a:lstStyle/>
        <a:p>
          <a:r>
            <a:rPr lang="el-GR" sz="2000" dirty="0" smtClean="0"/>
            <a:t>Ισχύει </a:t>
          </a:r>
          <a:r>
            <a:rPr lang="el-GR" sz="2000" b="1" dirty="0" smtClean="0">
              <a:solidFill>
                <a:srgbClr val="FF0000"/>
              </a:solidFill>
            </a:rPr>
            <a:t>αναγκαία    </a:t>
          </a:r>
          <a:r>
            <a:rPr lang="el-GR" sz="2000" dirty="0" smtClean="0"/>
            <a:t>για όλα τα έλλογα όντα</a:t>
          </a:r>
          <a:endParaRPr lang="el-GR" sz="2000" dirty="0"/>
        </a:p>
      </dgm:t>
    </dgm:pt>
    <dgm:pt modelId="{1256E819-FEC4-4E3D-BD9E-25649BD05DBB}" type="parTrans" cxnId="{C800F2E3-B372-473A-B88B-435E669BCF83}">
      <dgm:prSet/>
      <dgm:spPr/>
      <dgm:t>
        <a:bodyPr/>
        <a:lstStyle/>
        <a:p>
          <a:endParaRPr lang="el-GR"/>
        </a:p>
      </dgm:t>
    </dgm:pt>
    <dgm:pt modelId="{2042095F-52B8-441A-A67D-0E42A2D77C17}" type="sibTrans" cxnId="{C800F2E3-B372-473A-B88B-435E669BCF83}">
      <dgm:prSet/>
      <dgm:spPr/>
      <dgm:t>
        <a:bodyPr/>
        <a:lstStyle/>
        <a:p>
          <a:endParaRPr lang="el-GR"/>
        </a:p>
      </dgm:t>
    </dgm:pt>
    <dgm:pt modelId="{574206AE-203B-4D8F-BE05-303E88A76BC9}">
      <dgm:prSet custT="1"/>
      <dgm:spPr/>
      <dgm:t>
        <a:bodyPr/>
        <a:lstStyle/>
        <a:p>
          <a:r>
            <a:rPr lang="el-GR" sz="2000" dirty="0" smtClean="0"/>
            <a:t>Υποθετική βεβαιωτική</a:t>
          </a:r>
          <a:endParaRPr lang="el-GR" sz="2000" dirty="0"/>
        </a:p>
      </dgm:t>
    </dgm:pt>
    <dgm:pt modelId="{51FF7FDB-FEE2-4185-9E76-02440C7B11A3}" type="parTrans" cxnId="{76642199-A1CA-4CF2-A90D-5FA3DB428F51}">
      <dgm:prSet/>
      <dgm:spPr/>
      <dgm:t>
        <a:bodyPr/>
        <a:lstStyle/>
        <a:p>
          <a:endParaRPr lang="el-GR"/>
        </a:p>
      </dgm:t>
    </dgm:pt>
    <dgm:pt modelId="{2D22BC51-35B3-4FC8-AE75-24A1FA9F1C77}" type="sibTrans" cxnId="{76642199-A1CA-4CF2-A90D-5FA3DB428F51}">
      <dgm:prSet/>
      <dgm:spPr/>
      <dgm:t>
        <a:bodyPr/>
        <a:lstStyle/>
        <a:p>
          <a:endParaRPr lang="el-GR"/>
        </a:p>
      </dgm:t>
    </dgm:pt>
    <dgm:pt modelId="{490BD139-C5FA-4ECD-A0E9-A3E609789013}">
      <dgm:prSet custT="1"/>
      <dgm:spPr/>
      <dgm:t>
        <a:bodyPr/>
        <a:lstStyle/>
        <a:p>
          <a:r>
            <a:rPr lang="el-GR" sz="2000" dirty="0" smtClean="0"/>
            <a:t>Διότι θέτει ένα </a:t>
          </a:r>
          <a:r>
            <a:rPr lang="el-GR" sz="2000" b="1" smtClean="0">
              <a:solidFill>
                <a:srgbClr val="FF0000"/>
              </a:solidFill>
            </a:rPr>
            <a:t>βέβαιο σκοπό/ κριτήριο</a:t>
          </a:r>
          <a:r>
            <a:rPr lang="el-GR" sz="2000" smtClean="0"/>
            <a:t> για την επιλογή των όποιων </a:t>
          </a:r>
          <a:r>
            <a:rPr lang="el-GR" sz="2000" b="1" smtClean="0">
              <a:solidFill>
                <a:srgbClr val="FF0000"/>
              </a:solidFill>
            </a:rPr>
            <a:t>ενδεχόμενων/ υποθετικών </a:t>
          </a:r>
          <a:r>
            <a:rPr lang="el-GR" sz="2000" smtClean="0"/>
            <a:t>σκοπών</a:t>
          </a:r>
          <a:endParaRPr lang="el-GR" sz="2000" dirty="0"/>
        </a:p>
      </dgm:t>
    </dgm:pt>
    <dgm:pt modelId="{E14150E2-3BCA-4FD3-B301-A5F21535D9C9}" type="parTrans" cxnId="{57028416-FC51-44FF-94B8-22FB32D59E6B}">
      <dgm:prSet/>
      <dgm:spPr/>
      <dgm:t>
        <a:bodyPr/>
        <a:lstStyle/>
        <a:p>
          <a:endParaRPr lang="el-GR"/>
        </a:p>
      </dgm:t>
    </dgm:pt>
    <dgm:pt modelId="{D2FFADDF-DE51-40E0-BA53-4B867D377AE7}" type="sibTrans" cxnId="{57028416-FC51-44FF-94B8-22FB32D59E6B}">
      <dgm:prSet/>
      <dgm:spPr/>
      <dgm:t>
        <a:bodyPr/>
        <a:lstStyle/>
        <a:p>
          <a:endParaRPr lang="el-GR"/>
        </a:p>
      </dgm:t>
    </dgm:pt>
    <dgm:pt modelId="{EE55863D-F074-4E25-B92B-B3D959703834}">
      <dgm:prSet custT="1"/>
      <dgm:spPr/>
      <dgm:t>
        <a:bodyPr/>
        <a:lstStyle/>
        <a:p>
          <a:r>
            <a:rPr lang="el-GR" sz="2000" dirty="0" smtClean="0"/>
            <a:t>συνθετική </a:t>
          </a:r>
          <a:r>
            <a:rPr lang="en-US" sz="2000" dirty="0" smtClean="0"/>
            <a:t>a priori</a:t>
          </a:r>
          <a:endParaRPr lang="el-GR" sz="2000" dirty="0"/>
        </a:p>
      </dgm:t>
    </dgm:pt>
    <dgm:pt modelId="{48FE53B2-7DC1-42C2-9F89-AB749F50A6DD}" type="parTrans" cxnId="{C1E5D598-F5AD-4F21-B773-22EB58994796}">
      <dgm:prSet/>
      <dgm:spPr/>
      <dgm:t>
        <a:bodyPr/>
        <a:lstStyle/>
        <a:p>
          <a:endParaRPr lang="el-GR"/>
        </a:p>
      </dgm:t>
    </dgm:pt>
    <dgm:pt modelId="{90443396-5CA6-4597-9290-505F8A0C1495}" type="sibTrans" cxnId="{C1E5D598-F5AD-4F21-B773-22EB58994796}">
      <dgm:prSet/>
      <dgm:spPr/>
      <dgm:t>
        <a:bodyPr/>
        <a:lstStyle/>
        <a:p>
          <a:endParaRPr lang="el-GR"/>
        </a:p>
      </dgm:t>
    </dgm:pt>
    <dgm:pt modelId="{5C349E76-585A-4DA6-ACB5-5E395DA166FD}">
      <dgm:prSet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</a:rPr>
            <a:t>προσθέτει </a:t>
          </a:r>
          <a:r>
            <a:rPr lang="el-GR" sz="2000" dirty="0" smtClean="0"/>
            <a:t>στη βούληση του σκοπού ένα μη-εμπειρικό κανονιστικό στοιχείο.</a:t>
          </a:r>
          <a:endParaRPr lang="el-GR" sz="2000" dirty="0"/>
        </a:p>
      </dgm:t>
    </dgm:pt>
    <dgm:pt modelId="{969908DF-04D3-45E0-B8D7-62978BC48E15}" type="parTrans" cxnId="{665F4696-A8C9-4466-8F4C-FD6CCEC95FC8}">
      <dgm:prSet/>
      <dgm:spPr/>
      <dgm:t>
        <a:bodyPr/>
        <a:lstStyle/>
        <a:p>
          <a:endParaRPr lang="el-GR"/>
        </a:p>
      </dgm:t>
    </dgm:pt>
    <dgm:pt modelId="{B3810DFD-9041-4991-9D98-FCCFD92D20E3}" type="sibTrans" cxnId="{665F4696-A8C9-4466-8F4C-FD6CCEC95FC8}">
      <dgm:prSet/>
      <dgm:spPr/>
      <dgm:t>
        <a:bodyPr/>
        <a:lstStyle/>
        <a:p>
          <a:endParaRPr lang="el-GR"/>
        </a:p>
      </dgm:t>
    </dgm:pt>
    <dgm:pt modelId="{75A8E6A7-3AAF-4A36-943E-6E2EB6630EBA}" type="pres">
      <dgm:prSet presAssocID="{01DCFB50-4CA3-4288-B790-BFB2F230B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736D3D9-0C5D-4084-A3E4-864A08F1A26F}" type="pres">
      <dgm:prSet presAssocID="{14FB16B1-470E-4A9D-96A6-2C711C39B8CF}" presName="composite" presStyleCnt="0"/>
      <dgm:spPr/>
    </dgm:pt>
    <dgm:pt modelId="{CDA429C3-1723-4BC9-AD58-17BA7AA316E6}" type="pres">
      <dgm:prSet presAssocID="{14FB16B1-470E-4A9D-96A6-2C711C39B8CF}" presName="parTx" presStyleLbl="alignNode1" presStyleIdx="0" presStyleCnt="4" custScaleX="87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2BB538-9DDD-40EC-8BBB-FAC3622FB3D7}" type="pres">
      <dgm:prSet presAssocID="{14FB16B1-470E-4A9D-96A6-2C711C39B8CF}" presName="desTx" presStyleLbl="alignAccFollowNode1" presStyleIdx="0" presStyleCnt="4" custScaleX="88202" custScale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8D666E-CC56-419E-92C9-8AAF088C2A0D}" type="pres">
      <dgm:prSet presAssocID="{B244710F-4DCA-4988-A61A-10CE043FDABA}" presName="space" presStyleCnt="0"/>
      <dgm:spPr/>
    </dgm:pt>
    <dgm:pt modelId="{7845B389-D028-433E-A801-69BF7A250F6A}" type="pres">
      <dgm:prSet presAssocID="{97D83968-BCA1-4C1D-96ED-0955CD69F72B}" presName="composite" presStyleCnt="0"/>
      <dgm:spPr/>
    </dgm:pt>
    <dgm:pt modelId="{03B6B723-032C-4B88-81B8-A495B6A54DE3}" type="pres">
      <dgm:prSet presAssocID="{97D83968-BCA1-4C1D-96ED-0955CD69F72B}" presName="parTx" presStyleLbl="alignNode1" presStyleIdx="1" presStyleCnt="4" custScaleX="82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85B28A-9C14-4773-9F12-CE2599619BBB}" type="pres">
      <dgm:prSet presAssocID="{97D83968-BCA1-4C1D-96ED-0955CD69F72B}" presName="desTx" presStyleLbl="alignAccFollowNode1" presStyleIdx="1" presStyleCnt="4" custScaleX="836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EB1B8B-E596-4645-B641-19D2E4090C3F}" type="pres">
      <dgm:prSet presAssocID="{49027090-01F1-45AE-A39C-73D806305324}" presName="space" presStyleCnt="0"/>
      <dgm:spPr/>
    </dgm:pt>
    <dgm:pt modelId="{157F02C5-39DD-4063-88C9-550199E51B7C}" type="pres">
      <dgm:prSet presAssocID="{574206AE-203B-4D8F-BE05-303E88A76BC9}" presName="composite" presStyleCnt="0"/>
      <dgm:spPr/>
    </dgm:pt>
    <dgm:pt modelId="{B2C86CC7-6E63-415E-B55D-5A5E824EC3B4}" type="pres">
      <dgm:prSet presAssocID="{574206AE-203B-4D8F-BE05-303E88A76BC9}" presName="parTx" presStyleLbl="alignNode1" presStyleIdx="2" presStyleCnt="4" custScaleX="104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8E10E4-2F18-4A71-BB9E-F8153EAD5D23}" type="pres">
      <dgm:prSet presAssocID="{574206AE-203B-4D8F-BE05-303E88A76BC9}" presName="desTx" presStyleLbl="alignAccFollowNode1" presStyleIdx="2" presStyleCnt="4" custScaleX="1057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E215F6-6BE6-446D-9CE0-0900EF3A46A9}" type="pres">
      <dgm:prSet presAssocID="{2D22BC51-35B3-4FC8-AE75-24A1FA9F1C77}" presName="space" presStyleCnt="0"/>
      <dgm:spPr/>
    </dgm:pt>
    <dgm:pt modelId="{B0904B09-6686-4FB1-9FB6-4278B48827FF}" type="pres">
      <dgm:prSet presAssocID="{EE55863D-F074-4E25-B92B-B3D959703834}" presName="composite" presStyleCnt="0"/>
      <dgm:spPr/>
    </dgm:pt>
    <dgm:pt modelId="{D66BA2E0-EDB1-4789-B076-35FC65059416}" type="pres">
      <dgm:prSet presAssocID="{EE55863D-F074-4E25-B92B-B3D95970383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6CD025-2B3D-48DC-B93E-CDF773FD0C2F}" type="pres">
      <dgm:prSet presAssocID="{EE55863D-F074-4E25-B92B-B3D959703834}" presName="desTx" presStyleLbl="alignAccFollowNode1" presStyleIdx="3" presStyleCnt="4" custScaleX="974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BE0BBA8-D156-4568-B1D2-1FB622325421}" srcId="{01DCFB50-4CA3-4288-B790-BFB2F230B2A1}" destId="{14FB16B1-470E-4A9D-96A6-2C711C39B8CF}" srcOrd="0" destOrd="0" parTransId="{5C44B2A8-6075-4A7C-B8E5-E8E1A5D56A5D}" sibTransId="{B244710F-4DCA-4988-A61A-10CE043FDABA}"/>
    <dgm:cxn modelId="{2307C8BD-5825-41E1-A623-BAD12DA0AF5F}" type="presOf" srcId="{01DCFB50-4CA3-4288-B790-BFB2F230B2A1}" destId="{75A8E6A7-3AAF-4A36-943E-6E2EB6630EBA}" srcOrd="0" destOrd="0" presId="urn:microsoft.com/office/officeart/2005/8/layout/hList1"/>
    <dgm:cxn modelId="{4AD8BB22-FEFA-4908-AE1F-1697B38F382F}" type="presOf" srcId="{549C66FC-E84D-4FD7-B922-1B4FC5DC333C}" destId="{1B2BB538-9DDD-40EC-8BBB-FAC3622FB3D7}" srcOrd="0" destOrd="0" presId="urn:microsoft.com/office/officeart/2005/8/layout/hList1"/>
    <dgm:cxn modelId="{C0B09E13-84B6-435E-9436-3E837F92555E}" type="presOf" srcId="{490BD139-C5FA-4ECD-A0E9-A3E609789013}" destId="{458E10E4-2F18-4A71-BB9E-F8153EAD5D23}" srcOrd="0" destOrd="0" presId="urn:microsoft.com/office/officeart/2005/8/layout/hList1"/>
    <dgm:cxn modelId="{665F4696-A8C9-4466-8F4C-FD6CCEC95FC8}" srcId="{EE55863D-F074-4E25-B92B-B3D959703834}" destId="{5C349E76-585A-4DA6-ACB5-5E395DA166FD}" srcOrd="0" destOrd="0" parTransId="{969908DF-04D3-45E0-B8D7-62978BC48E15}" sibTransId="{B3810DFD-9041-4991-9D98-FCCFD92D20E3}"/>
    <dgm:cxn modelId="{FE3D167B-7E40-494D-A3F4-949ECCC38244}" srcId="{14FB16B1-470E-4A9D-96A6-2C711C39B8CF}" destId="{549C66FC-E84D-4FD7-B922-1B4FC5DC333C}" srcOrd="0" destOrd="0" parTransId="{32FBC572-5856-4BD1-9370-E4F361FCD1B0}" sibTransId="{5BDEE022-29D4-41F7-AC3A-23694A1ED9C9}"/>
    <dgm:cxn modelId="{2BCE3CDE-585B-4F52-AACB-BF576BE2094A}" type="presOf" srcId="{5C84D46C-869B-40F0-BB90-739E93D64059}" destId="{4C85B28A-9C14-4773-9F12-CE2599619BBB}" srcOrd="0" destOrd="0" presId="urn:microsoft.com/office/officeart/2005/8/layout/hList1"/>
    <dgm:cxn modelId="{FB3AA56C-F1B5-4BA8-B8C8-C4CAB13819B9}" type="presOf" srcId="{EE55863D-F074-4E25-B92B-B3D959703834}" destId="{D66BA2E0-EDB1-4789-B076-35FC65059416}" srcOrd="0" destOrd="0" presId="urn:microsoft.com/office/officeart/2005/8/layout/hList1"/>
    <dgm:cxn modelId="{D4D88BA0-524B-4AD3-825C-2AC19423D17A}" type="presOf" srcId="{574206AE-203B-4D8F-BE05-303E88A76BC9}" destId="{B2C86CC7-6E63-415E-B55D-5A5E824EC3B4}" srcOrd="0" destOrd="0" presId="urn:microsoft.com/office/officeart/2005/8/layout/hList1"/>
    <dgm:cxn modelId="{4407FC8A-76B6-4571-BFD0-DFB6CA29730C}" type="presOf" srcId="{5C349E76-585A-4DA6-ACB5-5E395DA166FD}" destId="{F36CD025-2B3D-48DC-B93E-CDF773FD0C2F}" srcOrd="0" destOrd="0" presId="urn:microsoft.com/office/officeart/2005/8/layout/hList1"/>
    <dgm:cxn modelId="{DD8F4D46-534E-485D-B163-A9A6E477A107}" type="presOf" srcId="{14FB16B1-470E-4A9D-96A6-2C711C39B8CF}" destId="{CDA429C3-1723-4BC9-AD58-17BA7AA316E6}" srcOrd="0" destOrd="0" presId="urn:microsoft.com/office/officeart/2005/8/layout/hList1"/>
    <dgm:cxn modelId="{C1E5D598-F5AD-4F21-B773-22EB58994796}" srcId="{01DCFB50-4CA3-4288-B790-BFB2F230B2A1}" destId="{EE55863D-F074-4E25-B92B-B3D959703834}" srcOrd="3" destOrd="0" parTransId="{48FE53B2-7DC1-42C2-9F89-AB749F50A6DD}" sibTransId="{90443396-5CA6-4597-9290-505F8A0C1495}"/>
    <dgm:cxn modelId="{85B03779-65A7-42DF-94E3-C16E97F2FECE}" srcId="{01DCFB50-4CA3-4288-B790-BFB2F230B2A1}" destId="{97D83968-BCA1-4C1D-96ED-0955CD69F72B}" srcOrd="1" destOrd="0" parTransId="{77AEC6C1-73E7-4241-806F-E5B2A9736C36}" sibTransId="{49027090-01F1-45AE-A39C-73D806305324}"/>
    <dgm:cxn modelId="{57028416-FC51-44FF-94B8-22FB32D59E6B}" srcId="{574206AE-203B-4D8F-BE05-303E88A76BC9}" destId="{490BD139-C5FA-4ECD-A0E9-A3E609789013}" srcOrd="0" destOrd="0" parTransId="{E14150E2-3BCA-4FD3-B301-A5F21535D9C9}" sibTransId="{D2FFADDF-DE51-40E0-BA53-4B867D377AE7}"/>
    <dgm:cxn modelId="{C800F2E3-B372-473A-B88B-435E669BCF83}" srcId="{97D83968-BCA1-4C1D-96ED-0955CD69F72B}" destId="{5C84D46C-869B-40F0-BB90-739E93D64059}" srcOrd="0" destOrd="0" parTransId="{1256E819-FEC4-4E3D-BD9E-25649BD05DBB}" sibTransId="{2042095F-52B8-441A-A67D-0E42A2D77C17}"/>
    <dgm:cxn modelId="{E913B1D9-0976-429F-83BF-BCC525882B07}" type="presOf" srcId="{97D83968-BCA1-4C1D-96ED-0955CD69F72B}" destId="{03B6B723-032C-4B88-81B8-A495B6A54DE3}" srcOrd="0" destOrd="0" presId="urn:microsoft.com/office/officeart/2005/8/layout/hList1"/>
    <dgm:cxn modelId="{76642199-A1CA-4CF2-A90D-5FA3DB428F51}" srcId="{01DCFB50-4CA3-4288-B790-BFB2F230B2A1}" destId="{574206AE-203B-4D8F-BE05-303E88A76BC9}" srcOrd="2" destOrd="0" parTransId="{51FF7FDB-FEE2-4185-9E76-02440C7B11A3}" sibTransId="{2D22BC51-35B3-4FC8-AE75-24A1FA9F1C77}"/>
    <dgm:cxn modelId="{836550C8-8309-44C2-9C5C-ADE49B9B5BFE}" type="presParOf" srcId="{75A8E6A7-3AAF-4A36-943E-6E2EB6630EBA}" destId="{9736D3D9-0C5D-4084-A3E4-864A08F1A26F}" srcOrd="0" destOrd="0" presId="urn:microsoft.com/office/officeart/2005/8/layout/hList1"/>
    <dgm:cxn modelId="{7B04FB86-583C-4BD3-8DE1-D1DF044BA03B}" type="presParOf" srcId="{9736D3D9-0C5D-4084-A3E4-864A08F1A26F}" destId="{CDA429C3-1723-4BC9-AD58-17BA7AA316E6}" srcOrd="0" destOrd="0" presId="urn:microsoft.com/office/officeart/2005/8/layout/hList1"/>
    <dgm:cxn modelId="{D38D2D60-EA88-4D5C-98A7-41F7DAF8CE52}" type="presParOf" srcId="{9736D3D9-0C5D-4084-A3E4-864A08F1A26F}" destId="{1B2BB538-9DDD-40EC-8BBB-FAC3622FB3D7}" srcOrd="1" destOrd="0" presId="urn:microsoft.com/office/officeart/2005/8/layout/hList1"/>
    <dgm:cxn modelId="{FA4D8FA5-9735-4D63-809A-CA965E6D8D6D}" type="presParOf" srcId="{75A8E6A7-3AAF-4A36-943E-6E2EB6630EBA}" destId="{6B8D666E-CC56-419E-92C9-8AAF088C2A0D}" srcOrd="1" destOrd="0" presId="urn:microsoft.com/office/officeart/2005/8/layout/hList1"/>
    <dgm:cxn modelId="{2234A5AE-1BE7-42F1-99A6-AF1B5C513CCE}" type="presParOf" srcId="{75A8E6A7-3AAF-4A36-943E-6E2EB6630EBA}" destId="{7845B389-D028-433E-A801-69BF7A250F6A}" srcOrd="2" destOrd="0" presId="urn:microsoft.com/office/officeart/2005/8/layout/hList1"/>
    <dgm:cxn modelId="{3CAAF04A-E3CD-4445-8ED3-479060EDB9C7}" type="presParOf" srcId="{7845B389-D028-433E-A801-69BF7A250F6A}" destId="{03B6B723-032C-4B88-81B8-A495B6A54DE3}" srcOrd="0" destOrd="0" presId="urn:microsoft.com/office/officeart/2005/8/layout/hList1"/>
    <dgm:cxn modelId="{2CE704B9-B302-4B3C-8358-0C694F5F54C2}" type="presParOf" srcId="{7845B389-D028-433E-A801-69BF7A250F6A}" destId="{4C85B28A-9C14-4773-9F12-CE2599619BBB}" srcOrd="1" destOrd="0" presId="urn:microsoft.com/office/officeart/2005/8/layout/hList1"/>
    <dgm:cxn modelId="{8A56116C-9537-4F91-942B-9DB17EFE4D95}" type="presParOf" srcId="{75A8E6A7-3AAF-4A36-943E-6E2EB6630EBA}" destId="{FCEB1B8B-E596-4645-B641-19D2E4090C3F}" srcOrd="3" destOrd="0" presId="urn:microsoft.com/office/officeart/2005/8/layout/hList1"/>
    <dgm:cxn modelId="{EE4A1C9E-84EC-4557-BD9E-F48BD444CA8C}" type="presParOf" srcId="{75A8E6A7-3AAF-4A36-943E-6E2EB6630EBA}" destId="{157F02C5-39DD-4063-88C9-550199E51B7C}" srcOrd="4" destOrd="0" presId="urn:microsoft.com/office/officeart/2005/8/layout/hList1"/>
    <dgm:cxn modelId="{B2D88F30-0C73-4B42-994D-EEA1450DD69D}" type="presParOf" srcId="{157F02C5-39DD-4063-88C9-550199E51B7C}" destId="{B2C86CC7-6E63-415E-B55D-5A5E824EC3B4}" srcOrd="0" destOrd="0" presId="urn:microsoft.com/office/officeart/2005/8/layout/hList1"/>
    <dgm:cxn modelId="{19774F7A-E4E6-4F90-8372-185E6411BF8B}" type="presParOf" srcId="{157F02C5-39DD-4063-88C9-550199E51B7C}" destId="{458E10E4-2F18-4A71-BB9E-F8153EAD5D23}" srcOrd="1" destOrd="0" presId="urn:microsoft.com/office/officeart/2005/8/layout/hList1"/>
    <dgm:cxn modelId="{8395C6E2-40B8-4017-A5AF-FD6AA28C6228}" type="presParOf" srcId="{75A8E6A7-3AAF-4A36-943E-6E2EB6630EBA}" destId="{82E215F6-6BE6-446D-9CE0-0900EF3A46A9}" srcOrd="5" destOrd="0" presId="urn:microsoft.com/office/officeart/2005/8/layout/hList1"/>
    <dgm:cxn modelId="{C870B78A-5AED-48B9-A00B-0C4142AA8883}" type="presParOf" srcId="{75A8E6A7-3AAF-4A36-943E-6E2EB6630EBA}" destId="{B0904B09-6686-4FB1-9FB6-4278B48827FF}" srcOrd="6" destOrd="0" presId="urn:microsoft.com/office/officeart/2005/8/layout/hList1"/>
    <dgm:cxn modelId="{322DEA29-A8FC-4EC4-A8FB-CA50A6CC4AEA}" type="presParOf" srcId="{B0904B09-6686-4FB1-9FB6-4278B48827FF}" destId="{D66BA2E0-EDB1-4789-B076-35FC65059416}" srcOrd="0" destOrd="0" presId="urn:microsoft.com/office/officeart/2005/8/layout/hList1"/>
    <dgm:cxn modelId="{AAB56FD3-3B1F-45B5-A66C-073DA74F1EA7}" type="presParOf" srcId="{B0904B09-6686-4FB1-9FB6-4278B48827FF}" destId="{F36CD025-2B3D-48DC-B93E-CDF773FD0C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A429C3-1723-4BC9-AD58-17BA7AA316E6}">
      <dsp:nvSpPr>
        <dsp:cNvPr id="0" name=""/>
        <dsp:cNvSpPr/>
      </dsp:nvSpPr>
      <dsp:spPr>
        <a:xfrm>
          <a:off x="8021" y="465349"/>
          <a:ext cx="1715251" cy="78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προστακτική</a:t>
          </a:r>
          <a:endParaRPr lang="el-GR" sz="2000" kern="1200" dirty="0"/>
        </a:p>
      </dsp:txBody>
      <dsp:txXfrm>
        <a:off x="8021" y="465349"/>
        <a:ext cx="1715251" cy="784383"/>
      </dsp:txXfrm>
    </dsp:sp>
    <dsp:sp modelId="{1B2BB538-9DDD-40EC-8BBB-FAC3622FB3D7}">
      <dsp:nvSpPr>
        <dsp:cNvPr id="0" name=""/>
        <dsp:cNvSpPr/>
      </dsp:nvSpPr>
      <dsp:spPr>
        <a:xfrm>
          <a:off x="844" y="1249732"/>
          <a:ext cx="172960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επειδή μας προστάζει κάτι που συνήθως οι άνθρωποι </a:t>
          </a:r>
          <a:r>
            <a:rPr lang="el-GR" sz="2000" b="1" kern="1200" dirty="0" smtClean="0">
              <a:solidFill>
                <a:srgbClr val="FF0000"/>
              </a:solidFill>
            </a:rPr>
            <a:t>δεν</a:t>
          </a:r>
          <a:r>
            <a:rPr lang="el-GR" sz="2000" kern="1200" dirty="0" smtClean="0"/>
            <a:t> κάνουν</a:t>
          </a:r>
          <a:endParaRPr lang="el-GR" sz="2000" kern="1200" dirty="0"/>
        </a:p>
      </dsp:txBody>
      <dsp:txXfrm>
        <a:off x="844" y="1249732"/>
        <a:ext cx="1729605" cy="2810880"/>
      </dsp:txXfrm>
    </dsp:sp>
    <dsp:sp modelId="{03B6B723-032C-4B88-81B8-A495B6A54DE3}">
      <dsp:nvSpPr>
        <dsp:cNvPr id="0" name=""/>
        <dsp:cNvSpPr/>
      </dsp:nvSpPr>
      <dsp:spPr>
        <a:xfrm>
          <a:off x="2017524" y="465349"/>
          <a:ext cx="1614948" cy="78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κανόνας</a:t>
          </a:r>
          <a:endParaRPr lang="el-GR" sz="2000" kern="1200" dirty="0"/>
        </a:p>
      </dsp:txBody>
      <dsp:txXfrm>
        <a:off x="2017524" y="465349"/>
        <a:ext cx="1614948" cy="784383"/>
      </dsp:txXfrm>
    </dsp:sp>
    <dsp:sp modelId="{4C85B28A-9C14-4773-9F12-CE2599619BBB}">
      <dsp:nvSpPr>
        <dsp:cNvPr id="0" name=""/>
        <dsp:cNvSpPr/>
      </dsp:nvSpPr>
      <dsp:spPr>
        <a:xfrm>
          <a:off x="2004984" y="1249732"/>
          <a:ext cx="164002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Ισχύει </a:t>
          </a:r>
          <a:r>
            <a:rPr lang="el-GR" sz="2000" b="1" kern="1200" dirty="0" smtClean="0">
              <a:solidFill>
                <a:srgbClr val="FF0000"/>
              </a:solidFill>
            </a:rPr>
            <a:t>αναγκαία    </a:t>
          </a:r>
          <a:r>
            <a:rPr lang="el-GR" sz="2000" kern="1200" dirty="0" smtClean="0"/>
            <a:t>για όλα τα έλλογα όντα</a:t>
          </a:r>
          <a:endParaRPr lang="el-GR" sz="2000" kern="1200" dirty="0"/>
        </a:p>
      </dsp:txBody>
      <dsp:txXfrm>
        <a:off x="2004984" y="1249732"/>
        <a:ext cx="1640028" cy="2810880"/>
      </dsp:txXfrm>
    </dsp:sp>
    <dsp:sp modelId="{B2C86CC7-6E63-415E-B55D-5A5E824EC3B4}">
      <dsp:nvSpPr>
        <dsp:cNvPr id="0" name=""/>
        <dsp:cNvSpPr/>
      </dsp:nvSpPr>
      <dsp:spPr>
        <a:xfrm>
          <a:off x="3932146" y="465349"/>
          <a:ext cx="2048516" cy="78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Υποθετική βεβαιωτική</a:t>
          </a:r>
          <a:endParaRPr lang="el-GR" sz="2000" kern="1200" dirty="0"/>
        </a:p>
      </dsp:txBody>
      <dsp:txXfrm>
        <a:off x="3932146" y="465349"/>
        <a:ext cx="2048516" cy="784383"/>
      </dsp:txXfrm>
    </dsp:sp>
    <dsp:sp modelId="{458E10E4-2F18-4A71-BB9E-F8153EAD5D23}">
      <dsp:nvSpPr>
        <dsp:cNvPr id="0" name=""/>
        <dsp:cNvSpPr/>
      </dsp:nvSpPr>
      <dsp:spPr>
        <a:xfrm>
          <a:off x="3919547" y="1249732"/>
          <a:ext cx="207371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Διότι θέτει ένα </a:t>
          </a:r>
          <a:r>
            <a:rPr lang="el-GR" sz="2000" b="1" kern="1200" smtClean="0">
              <a:solidFill>
                <a:srgbClr val="FF0000"/>
              </a:solidFill>
            </a:rPr>
            <a:t>βέβαιο σκοπό/ κριτήριο</a:t>
          </a:r>
          <a:r>
            <a:rPr lang="el-GR" sz="2000" kern="1200" smtClean="0"/>
            <a:t> για την επιλογή των όποιων </a:t>
          </a:r>
          <a:r>
            <a:rPr lang="el-GR" sz="2000" b="1" kern="1200" smtClean="0">
              <a:solidFill>
                <a:srgbClr val="FF0000"/>
              </a:solidFill>
            </a:rPr>
            <a:t>ενδεχόμενων/ υποθετικών </a:t>
          </a:r>
          <a:r>
            <a:rPr lang="el-GR" sz="2000" kern="1200" smtClean="0"/>
            <a:t>σκοπών</a:t>
          </a:r>
          <a:endParaRPr lang="el-GR" sz="2000" kern="1200" dirty="0"/>
        </a:p>
      </dsp:txBody>
      <dsp:txXfrm>
        <a:off x="3919547" y="1249732"/>
        <a:ext cx="2073714" cy="2810880"/>
      </dsp:txXfrm>
    </dsp:sp>
    <dsp:sp modelId="{D66BA2E0-EDB1-4789-B076-35FC65059416}">
      <dsp:nvSpPr>
        <dsp:cNvPr id="0" name=""/>
        <dsp:cNvSpPr/>
      </dsp:nvSpPr>
      <dsp:spPr>
        <a:xfrm>
          <a:off x="6267796" y="465349"/>
          <a:ext cx="1960959" cy="78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συνθετική </a:t>
          </a:r>
          <a:r>
            <a:rPr lang="en-US" sz="2000" kern="1200" dirty="0" smtClean="0"/>
            <a:t>a priori</a:t>
          </a:r>
          <a:endParaRPr lang="el-GR" sz="2000" kern="1200" dirty="0"/>
        </a:p>
      </dsp:txBody>
      <dsp:txXfrm>
        <a:off x="6267796" y="465349"/>
        <a:ext cx="1960959" cy="784383"/>
      </dsp:txXfrm>
    </dsp:sp>
    <dsp:sp modelId="{F36CD025-2B3D-48DC-B93E-CDF773FD0C2F}">
      <dsp:nvSpPr>
        <dsp:cNvPr id="0" name=""/>
        <dsp:cNvSpPr/>
      </dsp:nvSpPr>
      <dsp:spPr>
        <a:xfrm>
          <a:off x="6293121" y="1249732"/>
          <a:ext cx="1910307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</a:rPr>
            <a:t>προσθέτει </a:t>
          </a:r>
          <a:r>
            <a:rPr lang="el-GR" sz="2000" kern="1200" dirty="0" smtClean="0"/>
            <a:t>στη βούληση του σκοπού ένα μη-εμπειρικό κανονιστικό στοιχείο.</a:t>
          </a:r>
          <a:endParaRPr lang="el-GR" sz="2000" kern="1200" dirty="0"/>
        </a:p>
      </dsp:txBody>
      <dsp:txXfrm>
        <a:off x="6293121" y="1249732"/>
        <a:ext cx="1910307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baseline="300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 υποθετική προστακτική της σύνεσης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>
              <a:buNone/>
            </a:pPr>
            <a:r>
              <a:rPr lang="el-GR" dirty="0" smtClean="0"/>
              <a:t>Σκοπός όσων ακολουθούν είναι να διευκρινισθεί η υποθετική προστακτική της σύνεσης, να δειχθούν οι πιθανές παρερμηνείες της και να επιχειρηθεί μια αναδιατύπωσή της</a:t>
            </a:r>
            <a:r>
              <a:rPr lang="el-GR" i="1" dirty="0" smtClean="0"/>
              <a:t>.</a:t>
            </a:r>
          </a:p>
          <a:p>
            <a:pPr marL="0" algn="just">
              <a:buNone/>
            </a:pP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076056" y="1700808"/>
            <a:ext cx="309634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Βλέπε οδηγίες ανάγνωσης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υποθετική προστακτική της σύνεσης.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«Υπάρχει ένας σκοπός τον οποίο μπορούμε να προϋποθέσουμε ως πραγματικό σκοπό όλων των έλλογων όντων [...]  είναι ένας σκοπός τον οποίο όχι μόνο </a:t>
            </a:r>
            <a:r>
              <a:rPr lang="el-GR" sz="2400" i="1" dirty="0" smtClean="0"/>
              <a:t>ίσως</a:t>
            </a:r>
            <a:r>
              <a:rPr lang="el-GR" sz="2400" dirty="0" smtClean="0"/>
              <a:t> έχουν αλλά και για τον οποίο μπορούμε να προϋποθέσουμε με βεβαιότητα ότι τον έχουν όλα τα έλλογα όντα κατά μια φυσική αναγκαιότητα, και αυτός είναι ο σκοπός για ευτυχία. Η υποθετική προστακτική που εκφράζει την πρακτική αναγκαιότητα μιας πράξης ως μέσου για την απόκτηση της ευτυχίας είναι </a:t>
            </a:r>
            <a:r>
              <a:rPr lang="el-GR" sz="2400" i="1" dirty="0" smtClean="0"/>
              <a:t>βεβαιωτική</a:t>
            </a:r>
            <a:r>
              <a:rPr lang="el-GR" sz="2400" dirty="0" smtClean="0"/>
              <a:t>.» (</a:t>
            </a:r>
            <a:r>
              <a:rPr lang="el-GR" sz="2400" i="1" dirty="0" smtClean="0"/>
              <a:t>ΘΜΗ</a:t>
            </a:r>
            <a:r>
              <a:rPr lang="el-GR" sz="2400" dirty="0" smtClean="0"/>
              <a:t>, 4:415)</a:t>
            </a:r>
            <a:endParaRPr lang="el-GR" sz="2400" b="1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Line Callout 1 (Border and Accent Bar) 8"/>
          <p:cNvSpPr/>
          <p:nvPr/>
        </p:nvSpPr>
        <p:spPr>
          <a:xfrm>
            <a:off x="2555776" y="5157192"/>
            <a:ext cx="5544616" cy="900680"/>
          </a:xfrm>
          <a:prstGeom prst="accentBorderCallout1">
            <a:avLst>
              <a:gd name="adj1" fmla="val 18750"/>
              <a:gd name="adj2" fmla="val -8333"/>
              <a:gd name="adj3" fmla="val -24302"/>
              <a:gd name="adj4" fmla="val -21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Αλλά αυτές οι προτάσεις δίνουν λαβή για μια σειρά από παρερμηνείες!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πιθανή παρερμηνεία.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«Υπάρχει ένας σκοπός τον οποίο μπορούμε να</a:t>
            </a:r>
            <a:r>
              <a:rPr lang="en-US" sz="2400" dirty="0" smtClean="0"/>
              <a:t> </a:t>
            </a:r>
            <a:r>
              <a:rPr lang="el-GR" sz="2400" dirty="0" err="1" smtClean="0"/>
              <a:t>προϋπο</a:t>
            </a:r>
            <a:r>
              <a:rPr lang="en-US" sz="2400" dirty="0" smtClean="0"/>
              <a:t>-</a:t>
            </a:r>
            <a:r>
              <a:rPr lang="el-GR" sz="2400" dirty="0" smtClean="0"/>
              <a:t>θέσουμε ως </a:t>
            </a:r>
            <a:r>
              <a:rPr lang="el-GR" sz="2400" u="sng" dirty="0" smtClean="0"/>
              <a:t>πραγματικό</a:t>
            </a:r>
            <a:r>
              <a:rPr lang="el-GR" sz="2400" dirty="0" smtClean="0"/>
              <a:t> σκοπό όλων των έλλογων όντων [...] ότι τον έχουν όλα τα έλλογα όντα κατά μια </a:t>
            </a:r>
            <a:r>
              <a:rPr lang="el-GR" sz="2400" u="sng" dirty="0" smtClean="0"/>
              <a:t>φυσική αναγκαιότητα</a:t>
            </a:r>
            <a:r>
              <a:rPr lang="el-GR" sz="2400" dirty="0" smtClean="0"/>
              <a:t>, και αυτός είναι ο σκοπός για ευτυχία.» </a:t>
            </a:r>
          </a:p>
          <a:p>
            <a:pPr>
              <a:buNone/>
            </a:pPr>
            <a:r>
              <a:rPr lang="el-GR" sz="2400" dirty="0" smtClean="0"/>
              <a:t>	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Οι υπογραμμισμένες διατυπώσεις είναι </a:t>
            </a:r>
            <a:r>
              <a:rPr lang="el-GR" sz="2400" b="1" dirty="0" smtClean="0">
                <a:solidFill>
                  <a:srgbClr val="FF0000"/>
                </a:solidFill>
              </a:rPr>
              <a:t>παραπλανητικές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διότι, όπως ξέρουμε: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δεν</a:t>
            </a:r>
            <a:r>
              <a:rPr lang="el-GR" sz="2400" dirty="0" smtClean="0"/>
              <a:t> υπάρχουν «φυσικοί σκοποί» ως σκοποί της βούλησης, διότι η ίδια η βούληση παράγει τους σκοπούς της χάρη στο ότι είναι ελεύθερη, δηλαδή χάρη στο ότι δεν είναι φυσική.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πιθανή παρερμηνεία.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«Η υποθετική προστακτική που εκφράζει την πρακτική αναγκαιότητα μιας πράξης ως μέσου για την απόκτηση της ευτυχίας είναι </a:t>
            </a:r>
            <a:r>
              <a:rPr lang="el-GR" sz="2400" i="1" u="sng" dirty="0" smtClean="0"/>
              <a:t>βεβαιωτική</a:t>
            </a:r>
            <a:r>
              <a:rPr lang="el-GR" sz="2400" dirty="0" smtClean="0"/>
              <a:t>.»</a:t>
            </a:r>
          </a:p>
          <a:p>
            <a:pPr>
              <a:buNone/>
            </a:pPr>
            <a:r>
              <a:rPr lang="el-GR" sz="2400" dirty="0" smtClean="0"/>
              <a:t>	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Η υπογραμμισμένη έννοια είναι, επίσης, </a:t>
            </a:r>
            <a:r>
              <a:rPr lang="el-GR" sz="2400" b="1" dirty="0" smtClean="0">
                <a:solidFill>
                  <a:srgbClr val="FF0000"/>
                </a:solidFill>
              </a:rPr>
              <a:t>παραπλανητική</a:t>
            </a:r>
            <a:r>
              <a:rPr lang="el-GR" sz="2400" dirty="0" smtClean="0"/>
              <a:t> διότι:</a:t>
            </a:r>
            <a:r>
              <a:rPr lang="en-US" sz="2400" dirty="0" smtClean="0"/>
              <a:t> </a:t>
            </a:r>
            <a:r>
              <a:rPr lang="el-GR" sz="2400" dirty="0" smtClean="0"/>
              <a:t>Αυτό που κάνει μια προστακτική </a:t>
            </a:r>
            <a:r>
              <a:rPr lang="el-GR" sz="2400" b="1" dirty="0" smtClean="0">
                <a:solidFill>
                  <a:srgbClr val="FF0000"/>
                </a:solidFill>
              </a:rPr>
              <a:t>να είναι προστακτική </a:t>
            </a:r>
            <a:r>
              <a:rPr lang="el-GR" sz="2400" dirty="0" smtClean="0"/>
              <a:t>δεν συνίσταται στο ότι «βεβαιώνει» κάτι που ούτως ή άλλως έχουν όλα τα έλλογα όντα. Αν, ούτως ή άλλως, τα έλλογα όντα έχουν αυτό το σκοπό, γιατί να τα προστάξουμε να τον έχουν;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Αναδιατύπωση της υποθετικής προστακτικής.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l-GR" sz="2400" dirty="0" smtClean="0"/>
              <a:t>«Η ευδαιμονία/ευτυχία είναι ένας σκοπός που </a:t>
            </a:r>
            <a:r>
              <a:rPr lang="el-GR" sz="2400" b="1" dirty="0" smtClean="0">
                <a:solidFill>
                  <a:srgbClr val="FF0000"/>
                </a:solidFill>
              </a:rPr>
              <a:t>πρέπει</a:t>
            </a:r>
            <a:r>
              <a:rPr lang="el-GR" sz="2400" b="1" dirty="0" smtClean="0">
                <a:solidFill>
                  <a:schemeClr val="accent1"/>
                </a:solidFill>
              </a:rPr>
              <a:t> </a:t>
            </a:r>
            <a:r>
              <a:rPr lang="el-GR" sz="2400" dirty="0" smtClean="0"/>
              <a:t>να έχουν τα ανθρώπινα έλλογα όντα, όποιοι κι αν είναι οι επιμέρους σκοποί τους.»</a:t>
            </a:r>
          </a:p>
          <a:p>
            <a:pPr marL="400050" lvl="1" indent="0">
              <a:buNone/>
            </a:pPr>
            <a:r>
              <a:rPr lang="el-GR" sz="2400" dirty="0" smtClean="0"/>
              <a:t>	Αιτιολόγηση της αναδιατύπωσης: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Η λέξη «πρέπει» δείχνει ακριβώς ότι αυτό δεν συμβαίνει συνήθως, αλλά ότι είναι το αντικείμενο μιας «προσταγής».</a:t>
            </a:r>
            <a:endParaRPr lang="en-US" sz="2400" dirty="0" smtClean="0"/>
          </a:p>
          <a:p>
            <a:pPr marL="857250" lvl="1" indent="-457200">
              <a:buFont typeface="+mj-lt"/>
              <a:buAutoNum type="arabicPeriod"/>
            </a:pPr>
            <a:endParaRPr lang="el-GR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Η λέξη «πρέπει» προσθέτει κάτι, ένα κανονιστικό στοιχείο, και δεν περιγράφει κάτι που ούτως ή άλλως συμβαίνει.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Line Callout 1 (Border and Accent Bar) 6"/>
          <p:cNvSpPr/>
          <p:nvPr/>
        </p:nvSpPr>
        <p:spPr>
          <a:xfrm>
            <a:off x="3383360" y="4149080"/>
            <a:ext cx="5509120" cy="612648"/>
          </a:xfrm>
          <a:prstGeom prst="accentBorderCallout1">
            <a:avLst>
              <a:gd name="adj1" fmla="val 18750"/>
              <a:gd name="adj2" fmla="val -8333"/>
              <a:gd name="adj3" fmla="val -85104"/>
              <a:gd name="adj4" fmla="val -8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Αλλά, τότε, τι σημαίνει εδώ ο όρος «ευτυχία»;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ευτυχία ως κριτήριο επιλογής σκοπών.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l-GR" sz="2400" b="1" dirty="0" smtClean="0"/>
              <a:t>1.</a:t>
            </a:r>
            <a:r>
              <a:rPr lang="el-GR" sz="2400" b="1" dirty="0" smtClean="0">
                <a:solidFill>
                  <a:schemeClr val="accent1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Ευτυχία</a:t>
            </a:r>
            <a:r>
              <a:rPr lang="el-GR" sz="2400" dirty="0" smtClean="0"/>
              <a:t> = η μέγιστη δυνατή </a:t>
            </a:r>
            <a:r>
              <a:rPr lang="el-GR" sz="2400" b="1" dirty="0" smtClean="0">
                <a:solidFill>
                  <a:srgbClr val="FF0000"/>
                </a:solidFill>
              </a:rPr>
              <a:t>αρμονία/συμβατότητα</a:t>
            </a:r>
            <a:r>
              <a:rPr lang="el-GR" sz="2400" dirty="0" smtClean="0"/>
              <a:t> των επιμέρους σκοπών μας, το ότι, δηλαδή, επιλέγονται έτσι ώστε να μην υπονομεύουν ο ένας τον άλλον ή, με θετική διατύπωση, ώστε να αποτελούν μια ενότητα. </a:t>
            </a:r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r>
              <a:rPr lang="el-GR" sz="2400" b="1" dirty="0" smtClean="0"/>
              <a:t>2.</a:t>
            </a:r>
            <a:r>
              <a:rPr lang="el-GR" sz="2400" dirty="0" smtClean="0"/>
              <a:t> Άρα, η ευτυχία συνιστά ένα </a:t>
            </a:r>
            <a:r>
              <a:rPr lang="el-GR" sz="2400" b="1" dirty="0" smtClean="0">
                <a:solidFill>
                  <a:srgbClr val="FF0000"/>
                </a:solidFill>
              </a:rPr>
              <a:t>κριτήριο</a:t>
            </a:r>
            <a:r>
              <a:rPr lang="el-GR" sz="2400" b="1" dirty="0" smtClean="0">
                <a:solidFill>
                  <a:schemeClr val="accent1"/>
                </a:solidFill>
              </a:rPr>
              <a:t> </a:t>
            </a:r>
            <a:r>
              <a:rPr lang="el-GR" sz="2400" dirty="0" smtClean="0"/>
              <a:t>για την επιλογή των σκοπών μας (και όχι απλά, όπως η προστακτική της επιδεξιότητας, για τη σχέση σκοπού και μέσων).</a:t>
            </a:r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r>
              <a:rPr lang="el-GR" sz="2400" b="1" dirty="0" smtClean="0"/>
              <a:t>3.</a:t>
            </a:r>
            <a:r>
              <a:rPr lang="el-GR" sz="2400" dirty="0" smtClean="0"/>
              <a:t> Βέβαια, τίποτα δεν εξασφαλίζει ακόμα ότι αυτοί οι σκοποί θα είναι αγαθοί.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Αναδιατύπωση της υποθετικής προστακτικής. </a:t>
            </a:r>
            <a:endParaRPr lang="el-G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3550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532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Kant: Ηθική Φιλοσοφία</vt:lpstr>
      <vt:lpstr>Σκοποί  ενότητας</vt:lpstr>
      <vt:lpstr>Η υποθετική προστακτική της σύνεσης. </vt:lpstr>
      <vt:lpstr>1η πιθανή παρερμηνεία. </vt:lpstr>
      <vt:lpstr>2η πιθανή παρερμηνεία. </vt:lpstr>
      <vt:lpstr>Αναδιατύπωση της υποθετικής προστακτικής. </vt:lpstr>
      <vt:lpstr>Η ευτυχία ως κριτήριο επιλογής σκοπών. </vt:lpstr>
      <vt:lpstr>Αναδιατύπωση της υποθετικής προστακτικής. 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207</cp:revision>
  <dcterms:created xsi:type="dcterms:W3CDTF">2012-09-06T09:03:05Z</dcterms:created>
  <dcterms:modified xsi:type="dcterms:W3CDTF">2015-01-12T07:18:26Z</dcterms:modified>
</cp:coreProperties>
</file>