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69" d="100"/>
          <a:sy n="69" d="100"/>
        </p:scale>
        <p:origin x="-120" y="-5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2A54C80-263E-416B-A8E0-580EDEADCBDC}"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65552CB-B849-48A5-B599-CA75F6449FD1}"/>
              </a:ext>
            </a:extLst>
          </p:cNvPr>
          <p:cNvSpPr>
            <a:spLocks noGrp="1"/>
          </p:cNvSpPr>
          <p:nvPr>
            <p:ph type="ctrTitle"/>
          </p:nvPr>
        </p:nvSpPr>
        <p:spPr>
          <a:xfrm>
            <a:off x="-833718" y="753035"/>
            <a:ext cx="11577917" cy="1425389"/>
          </a:xfrm>
        </p:spPr>
        <p:txBody>
          <a:bodyPr/>
          <a:lstStyle/>
          <a:p>
            <a:r>
              <a:rPr lang="en-US" sz="4000" dirty="0">
                <a:solidFill>
                  <a:schemeClr val="accent1"/>
                </a:solidFill>
                <a:latin typeface="Cambria Math" panose="02040503050406030204" pitchFamily="18" charset="0"/>
                <a:ea typeface="Cambria Math" panose="02040503050406030204" pitchFamily="18" charset="0"/>
              </a:rPr>
              <a:t> </a:t>
            </a:r>
            <a:r>
              <a:rPr lang="en-US" sz="4000" dirty="0">
                <a:solidFill>
                  <a:schemeClr val="accent2"/>
                </a:solidFill>
                <a:latin typeface="Cambria Math" panose="02040503050406030204" pitchFamily="18" charset="0"/>
                <a:ea typeface="Cambria Math" panose="02040503050406030204" pitchFamily="18" charset="0"/>
              </a:rPr>
              <a:t>Jim Marks </a:t>
            </a:r>
            <a:r>
              <a:rPr lang="el-GR" sz="4000" dirty="0">
                <a:solidFill>
                  <a:schemeClr val="accent2"/>
                </a:solidFill>
                <a:latin typeface="Cambria Math" panose="02040503050406030204" pitchFamily="18" charset="0"/>
                <a:ea typeface="Cambria Math" panose="02040503050406030204" pitchFamily="18" charset="0"/>
              </a:rPr>
              <a:t>:</a:t>
            </a:r>
            <a:r>
              <a:rPr lang="en-US" sz="4000" dirty="0">
                <a:solidFill>
                  <a:schemeClr val="accent2"/>
                </a:solidFill>
                <a:latin typeface="Cambria Math" panose="02040503050406030204" pitchFamily="18" charset="0"/>
                <a:ea typeface="Cambria Math" panose="02040503050406030204" pitchFamily="18" charset="0"/>
              </a:rPr>
              <a:t> </a:t>
            </a:r>
            <a:r>
              <a:rPr lang="el-GR" sz="4000" dirty="0">
                <a:solidFill>
                  <a:schemeClr val="accent2"/>
                </a:solidFill>
                <a:latin typeface="Cambria Math" panose="02040503050406030204" pitchFamily="18" charset="0"/>
                <a:ea typeface="Cambria Math" panose="02040503050406030204" pitchFamily="18" charset="0"/>
              </a:rPr>
              <a:t>Ι</a:t>
            </a:r>
            <a:r>
              <a:rPr lang="en-US" sz="4000" dirty="0">
                <a:solidFill>
                  <a:schemeClr val="accent2"/>
                </a:solidFill>
                <a:latin typeface="Cambria Math" panose="02040503050406030204" pitchFamily="18" charset="0"/>
                <a:ea typeface="Cambria Math" panose="02040503050406030204" pitchFamily="18" charset="0"/>
              </a:rPr>
              <a:t>nset Narratives in the Epic Cycle      </a:t>
            </a:r>
            <a:endParaRPr lang="el-GR" sz="4000" dirty="0">
              <a:solidFill>
                <a:schemeClr val="accent2"/>
              </a:solidFill>
              <a:latin typeface="Cambria Math" panose="02040503050406030204" pitchFamily="18" charset="0"/>
              <a:ea typeface="Cambria Math" panose="02040503050406030204" pitchFamily="18" charset="0"/>
            </a:endParaRPr>
          </a:p>
        </p:txBody>
      </p:sp>
      <p:sp>
        <p:nvSpPr>
          <p:cNvPr id="3" name="Υπότιτλος 2">
            <a:extLst>
              <a:ext uri="{FF2B5EF4-FFF2-40B4-BE49-F238E27FC236}">
                <a16:creationId xmlns:a16="http://schemas.microsoft.com/office/drawing/2014/main" xmlns="" id="{4DD14D48-BDC7-44C4-A9CB-4F6771DAA0E2}"/>
              </a:ext>
            </a:extLst>
          </p:cNvPr>
          <p:cNvSpPr>
            <a:spLocks noGrp="1"/>
          </p:cNvSpPr>
          <p:nvPr>
            <p:ph type="subTitle" idx="1"/>
          </p:nvPr>
        </p:nvSpPr>
        <p:spPr>
          <a:xfrm>
            <a:off x="658906" y="2864224"/>
            <a:ext cx="8615097" cy="2716305"/>
          </a:xfrm>
        </p:spPr>
        <p:txBody>
          <a:bodyPr/>
          <a:lstStyle/>
          <a:p>
            <a:pPr algn="just"/>
            <a:r>
              <a:rPr lang="el-GR" sz="2400" dirty="0">
                <a:solidFill>
                  <a:schemeClr val="accent2"/>
                </a:solidFill>
                <a:latin typeface="Cambria Math" panose="02040503050406030204" pitchFamily="18" charset="0"/>
                <a:ea typeface="Cambria Math" panose="02040503050406030204" pitchFamily="18" charset="0"/>
              </a:rPr>
              <a:t>ΠΜΣ: Σύγχρονες Προσεγγίσεις στα κείμενα : αναγνώσεις και ερμηνείες, Κλασική ειδίκευση</a:t>
            </a:r>
          </a:p>
          <a:p>
            <a:pPr algn="just"/>
            <a:r>
              <a:rPr lang="el-GR" sz="2400" dirty="0">
                <a:solidFill>
                  <a:schemeClr val="accent2"/>
                </a:solidFill>
                <a:latin typeface="Cambria Math" panose="02040503050406030204" pitchFamily="18" charset="0"/>
                <a:ea typeface="Cambria Math" panose="02040503050406030204" pitchFamily="18" charset="0"/>
              </a:rPr>
              <a:t>Διδάσκων: Χριστόπουλος Μ.</a:t>
            </a:r>
          </a:p>
          <a:p>
            <a:pPr algn="just"/>
            <a:r>
              <a:rPr lang="el-GR" sz="2400" dirty="0">
                <a:solidFill>
                  <a:schemeClr val="accent2"/>
                </a:solidFill>
                <a:latin typeface="Cambria Math" panose="02040503050406030204" pitchFamily="18" charset="0"/>
                <a:ea typeface="Cambria Math" panose="02040503050406030204" pitchFamily="18" charset="0"/>
              </a:rPr>
              <a:t>Φοιτήτρια: Ελένη Παπαηλίου</a:t>
            </a:r>
            <a:r>
              <a:rPr lang="el-GR" dirty="0">
                <a:solidFill>
                  <a:schemeClr val="accent2"/>
                </a:solidFill>
              </a:rPr>
              <a:t>.</a:t>
            </a:r>
          </a:p>
        </p:txBody>
      </p:sp>
    </p:spTree>
    <p:extLst>
      <p:ext uri="{BB962C8B-B14F-4D97-AF65-F5344CB8AC3E}">
        <p14:creationId xmlns:p14="http://schemas.microsoft.com/office/powerpoint/2010/main" val="353516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9BC133D-A7B8-4F07-A569-129891D58A85}"/>
              </a:ext>
            </a:extLst>
          </p:cNvPr>
          <p:cNvSpPr>
            <a:spLocks noGrp="1"/>
          </p:cNvSpPr>
          <p:nvPr>
            <p:ph type="title"/>
          </p:nvPr>
        </p:nvSpPr>
        <p:spPr>
          <a:xfrm flipV="1">
            <a:off x="677334" y="-968188"/>
            <a:ext cx="8596668" cy="443753"/>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xmlns="" id="{FA1C710C-572E-4B1D-B6D5-5480C1AB462B}"/>
              </a:ext>
            </a:extLst>
          </p:cNvPr>
          <p:cNvSpPr>
            <a:spLocks noGrp="1"/>
          </p:cNvSpPr>
          <p:nvPr>
            <p:ph idx="1"/>
          </p:nvPr>
        </p:nvSpPr>
        <p:spPr>
          <a:xfrm>
            <a:off x="132522" y="596348"/>
            <a:ext cx="10773043" cy="6016486"/>
          </a:xfrm>
        </p:spPr>
        <p:txBody>
          <a:bodyPr>
            <a:normAutofit lnSpcReduction="10000"/>
          </a:bodyPr>
          <a:lstStyle/>
          <a:p>
            <a:pPr algn="just">
              <a:lnSpc>
                <a:spcPct val="150000"/>
              </a:lnSpc>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Αλλού στη </a:t>
            </a:r>
            <a:r>
              <a:rPr lang="el-GR" sz="2400" i="1" dirty="0">
                <a:latin typeface="Cambria Math" panose="02040503050406030204" pitchFamily="18" charset="0"/>
                <a:ea typeface="Cambria Math" panose="02040503050406030204" pitchFamily="18" charset="0"/>
              </a:rPr>
              <a:t>Θηβαΐδα</a:t>
            </a:r>
            <a:r>
              <a:rPr lang="el-GR" sz="2400" dirty="0">
                <a:latin typeface="Cambria Math" panose="02040503050406030204" pitchFamily="18" charset="0"/>
                <a:ea typeface="Cambria Math" panose="02040503050406030204" pitchFamily="18" charset="0"/>
              </a:rPr>
              <a:t> αναφέρεται η ιστορία για το άλογο του Αδράστου, τον Αρείωνα, του οποίου ο πατέρας φέρεται να είναι ο Ποσειδώνας και το οποίο πέρασε από πολλούς ήρωες πριν να σώσει τον Άδραστο κατά την εκστρατεία των Επτά </a:t>
            </a:r>
            <a:r>
              <a:rPr lang="el-GR" sz="2400">
                <a:latin typeface="Cambria Math" panose="02040503050406030204" pitchFamily="18" charset="0"/>
                <a:ea typeface="Cambria Math" panose="02040503050406030204" pitchFamily="18" charset="0"/>
              </a:rPr>
              <a:t>επί τας </a:t>
            </a:r>
            <a:r>
              <a:rPr lang="el-GR" sz="2400" dirty="0">
                <a:latin typeface="Cambria Math" panose="02040503050406030204" pitchFamily="18" charset="0"/>
                <a:ea typeface="Cambria Math" panose="02040503050406030204" pitchFamily="18" charset="0"/>
              </a:rPr>
              <a:t>Θήβας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Θηβαΐς</a:t>
            </a:r>
            <a:r>
              <a:rPr lang="pt-BR" sz="2400" dirty="0">
                <a:latin typeface="Cambria Math" panose="02040503050406030204" pitchFamily="18" charset="0"/>
                <a:ea typeface="Cambria Math" panose="02040503050406030204" pitchFamily="18" charset="0"/>
              </a:rPr>
              <a:t> 8 Bernabé/6 Davies; cf. 6 Bernabé).</a:t>
            </a:r>
            <a:r>
              <a:rPr lang="el-GR" sz="2400" dirty="0">
                <a:latin typeface="Cambria Math" panose="02040503050406030204" pitchFamily="18" charset="0"/>
                <a:ea typeface="Cambria Math" panose="02040503050406030204" pitchFamily="18" charset="0"/>
              </a:rPr>
              <a:t> Όπως έχει παρατηρηθεί από τους μελετητές αυτό το απόσπασμα θυμίζει ομηρικά χωρία, όπως το σύντομο κατάλογο των ίππων και τις περιγραφές των αλόγων του Αινεία και του Αχιλλέα στην </a:t>
            </a:r>
            <a:r>
              <a:rPr lang="el-GR" sz="2400" i="1" dirty="0">
                <a:latin typeface="Cambria Math" panose="02040503050406030204" pitchFamily="18" charset="0"/>
                <a:ea typeface="Cambria Math" panose="02040503050406030204" pitchFamily="18" charset="0"/>
              </a:rPr>
              <a:t>Ιλιάδα</a:t>
            </a:r>
            <a:r>
              <a:rPr lang="el-GR" sz="2400" dirty="0">
                <a:latin typeface="Cambria Math" panose="02040503050406030204" pitchFamily="18" charset="0"/>
                <a:ea typeface="Cambria Math" panose="02040503050406030204" pitchFamily="18" charset="0"/>
              </a:rPr>
              <a:t> καθώς και τη μεταφορά ενός θεϊκού δώρου ανάμεσα στους θνητούς όπως το σκήπτρο του Αγαμέμνονα. Επομένως, η γενεαλογία του αλόγου του Αδράστου στην </a:t>
            </a:r>
            <a:r>
              <a:rPr lang="el-GR" sz="2400" i="1" dirty="0">
                <a:latin typeface="Cambria Math" panose="02040503050406030204" pitchFamily="18" charset="0"/>
                <a:ea typeface="Cambria Math" panose="02040503050406030204" pitchFamily="18" charset="0"/>
              </a:rPr>
              <a:t>Θηβαΐδα </a:t>
            </a:r>
            <a:r>
              <a:rPr lang="el-GR" sz="2400" dirty="0">
                <a:latin typeface="Cambria Math" panose="02040503050406030204" pitchFamily="18" charset="0"/>
                <a:ea typeface="Cambria Math" panose="02040503050406030204" pitchFamily="18" charset="0"/>
              </a:rPr>
              <a:t> υποδηλώνει ότι η ομηρική χρήση τέτοιων ένθετων αφηγήσεων δεν ήταν μοναδική.</a:t>
            </a:r>
          </a:p>
          <a:p>
            <a:pPr marL="0" indent="0" algn="just">
              <a:lnSpc>
                <a:spcPct val="150000"/>
              </a:lnSpc>
              <a:buNone/>
            </a:pPr>
            <a:r>
              <a:rPr lang="el-GR" sz="2400" dirty="0">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1151957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740118-BCB0-4789-8B58-337264D2A84F}"/>
              </a:ext>
            </a:extLst>
          </p:cNvPr>
          <p:cNvSpPr>
            <a:spLocks noGrp="1"/>
          </p:cNvSpPr>
          <p:nvPr>
            <p:ph type="title"/>
          </p:nvPr>
        </p:nvSpPr>
        <p:spPr/>
        <p:txBody>
          <a:bodyPr/>
          <a:lstStyle/>
          <a:p>
            <a:r>
              <a:rPr lang="el-GR" i="1" dirty="0">
                <a:latin typeface="Cambria Math" panose="02040503050406030204" pitchFamily="18" charset="0"/>
                <a:ea typeface="Cambria Math" panose="02040503050406030204" pitchFamily="18" charset="0"/>
              </a:rPr>
              <a:t>Επίγονοι- Αλκμαιονίς</a:t>
            </a:r>
          </a:p>
        </p:txBody>
      </p:sp>
      <p:sp>
        <p:nvSpPr>
          <p:cNvPr id="3" name="Θέση περιεχομένου 2">
            <a:extLst>
              <a:ext uri="{FF2B5EF4-FFF2-40B4-BE49-F238E27FC236}">
                <a16:creationId xmlns:a16="http://schemas.microsoft.com/office/drawing/2014/main" xmlns="" id="{EDF6D7B4-3054-420A-B109-E2FDF7AE4626}"/>
              </a:ext>
            </a:extLst>
          </p:cNvPr>
          <p:cNvSpPr>
            <a:spLocks noGrp="1"/>
          </p:cNvSpPr>
          <p:nvPr>
            <p:ph idx="1"/>
          </p:nvPr>
        </p:nvSpPr>
        <p:spPr>
          <a:xfrm>
            <a:off x="282388" y="1524001"/>
            <a:ext cx="11793071" cy="4517362"/>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Οι </a:t>
            </a:r>
            <a:r>
              <a:rPr lang="el-GR" sz="2400" i="1" dirty="0">
                <a:latin typeface="Cambria Math" panose="02040503050406030204" pitchFamily="18" charset="0"/>
                <a:ea typeface="Cambria Math" panose="02040503050406030204" pitchFamily="18" charset="0"/>
              </a:rPr>
              <a:t>Επίγονοι</a:t>
            </a:r>
            <a:r>
              <a:rPr lang="el-GR" sz="2400" dirty="0">
                <a:latin typeface="Cambria Math" panose="02040503050406030204" pitchFamily="18" charset="0"/>
                <a:ea typeface="Cambria Math" panose="02040503050406030204" pitchFamily="18" charset="0"/>
              </a:rPr>
              <a:t> και η </a:t>
            </a:r>
            <a:r>
              <a:rPr lang="el-GR" sz="2400" i="1" dirty="0">
                <a:latin typeface="Cambria Math" panose="02040503050406030204" pitchFamily="18" charset="0"/>
                <a:ea typeface="Cambria Math" panose="02040503050406030204" pitchFamily="18" charset="0"/>
              </a:rPr>
              <a:t>Αλκμαιονίς </a:t>
            </a:r>
            <a:r>
              <a:rPr lang="el-GR" sz="2400" dirty="0">
                <a:latin typeface="Cambria Math" panose="02040503050406030204" pitchFamily="18" charset="0"/>
                <a:ea typeface="Cambria Math" panose="02040503050406030204" pitchFamily="18" charset="0"/>
              </a:rPr>
              <a:t>επίσης εμφάνισαν αναδρομές. Στην </a:t>
            </a:r>
            <a:r>
              <a:rPr lang="el-GR" sz="2400" i="1" dirty="0">
                <a:latin typeface="Cambria Math" panose="02040503050406030204" pitchFamily="18" charset="0"/>
                <a:ea typeface="Cambria Math" panose="02040503050406030204" pitchFamily="18" charset="0"/>
              </a:rPr>
              <a:t>Αλκμαιονίδα</a:t>
            </a:r>
            <a:r>
              <a:rPr lang="el-GR" sz="2400" dirty="0">
                <a:latin typeface="Cambria Math" panose="02040503050406030204" pitchFamily="18" charset="0"/>
                <a:ea typeface="Cambria Math" panose="02040503050406030204" pitchFamily="18" charset="0"/>
              </a:rPr>
              <a:t> μια αναδρομή εξιστορεί την εξορία του Τυδέα, αφού δολοφόνησε τους γιους του Μέλανα, επειδή επιβουλεύονταν τον Οινέα </a:t>
            </a:r>
            <a:r>
              <a:rPr lang="pt-BR" sz="2400" dirty="0">
                <a:latin typeface="Cambria Math" panose="02040503050406030204" pitchFamily="18" charset="0"/>
                <a:ea typeface="Cambria Math" panose="02040503050406030204" pitchFamily="18" charset="0"/>
              </a:rPr>
              <a:t>(</a:t>
            </a:r>
            <a:r>
              <a:rPr lang="pt-BR" sz="2400" i="1" dirty="0">
                <a:latin typeface="Cambria Math" panose="02040503050406030204" pitchFamily="18" charset="0"/>
                <a:ea typeface="Cambria Math" panose="02040503050406030204" pitchFamily="18" charset="0"/>
              </a:rPr>
              <a:t>A</a:t>
            </a:r>
            <a:r>
              <a:rPr lang="el-GR" sz="2400" i="1" dirty="0">
                <a:latin typeface="Cambria Math" panose="02040503050406030204" pitchFamily="18" charset="0"/>
                <a:ea typeface="Cambria Math" panose="02040503050406030204" pitchFamily="18" charset="0"/>
              </a:rPr>
              <a:t>λκμαιονίς</a:t>
            </a:r>
            <a:r>
              <a:rPr lang="pt-BR" sz="2400" i="1" dirty="0">
                <a:latin typeface="Cambria Math" panose="02040503050406030204" pitchFamily="18" charset="0"/>
                <a:ea typeface="Cambria Math" panose="02040503050406030204" pitchFamily="18" charset="0"/>
              </a:rPr>
              <a:t> </a:t>
            </a:r>
            <a:r>
              <a:rPr lang="pt-BR" sz="2400" dirty="0">
                <a:latin typeface="Cambria Math" panose="02040503050406030204" pitchFamily="18" charset="0"/>
                <a:ea typeface="Cambria Math" panose="02040503050406030204" pitchFamily="18" charset="0"/>
              </a:rPr>
              <a:t>4</a:t>
            </a:r>
            <a:r>
              <a:rPr lang="el-GR" sz="2400" dirty="0">
                <a:latin typeface="Cambria Math" panose="02040503050406030204" pitchFamily="18" charset="0"/>
                <a:ea typeface="Cambria Math" panose="02040503050406030204" pitchFamily="18" charset="0"/>
              </a:rPr>
              <a:t> </a:t>
            </a:r>
            <a:r>
              <a:rPr lang="pt-BR" sz="2400" dirty="0">
                <a:latin typeface="Cambria Math" panose="02040503050406030204" pitchFamily="18" charset="0"/>
                <a:ea typeface="Cambria Math" panose="02040503050406030204" pitchFamily="18" charset="0"/>
              </a:rPr>
              <a:t>Bernabé/4 Davies)</a:t>
            </a:r>
            <a:r>
              <a:rPr lang="el-GR" sz="2400" dirty="0">
                <a:latin typeface="Cambria Math" panose="02040503050406030204" pitchFamily="18" charset="0"/>
                <a:ea typeface="Cambria Math" panose="02040503050406030204" pitchFamily="18" charset="0"/>
              </a:rPr>
              <a:t>. Μια άλλη εξηγεί την κυριαρχία των αδελφών της Πηνελόπης στην Ακαρνανία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Αλκμαιονίς</a:t>
            </a:r>
            <a:r>
              <a:rPr lang="pt-BR" sz="2400" dirty="0">
                <a:latin typeface="Cambria Math" panose="02040503050406030204" pitchFamily="18" charset="0"/>
                <a:ea typeface="Cambria Math" panose="02040503050406030204" pitchFamily="18" charset="0"/>
              </a:rPr>
              <a:t> 5 Bernabé/6 Davies),</a:t>
            </a:r>
            <a:r>
              <a:rPr lang="el-GR" sz="2400" dirty="0">
                <a:latin typeface="Cambria Math" panose="02040503050406030204" pitchFamily="18" charset="0"/>
                <a:ea typeface="Cambria Math" panose="02040503050406030204" pitchFamily="18" charset="0"/>
              </a:rPr>
              <a:t> και μια άλλη ανιχνεύει την προέλευση της διαμάχης μεταξύ του Ατρέα και του Θυέστη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Αλκμαιονίς</a:t>
            </a:r>
            <a:r>
              <a:rPr lang="pt-BR" sz="2400" dirty="0">
                <a:latin typeface="Cambria Math" panose="02040503050406030204" pitchFamily="18" charset="0"/>
                <a:ea typeface="Cambria Math" panose="02040503050406030204" pitchFamily="18" charset="0"/>
              </a:rPr>
              <a:t> 6 Bernabé/5 Davies).</a:t>
            </a:r>
            <a:r>
              <a:rPr lang="el-GR" sz="2400" dirty="0">
                <a:latin typeface="Cambria Math" panose="02040503050406030204" pitchFamily="18" charset="0"/>
                <a:ea typeface="Cambria Math" panose="02040503050406030204" pitchFamily="18" charset="0"/>
              </a:rPr>
              <a:t> Επίσης είναι πιθανό σε κάποια από αυτά τα ποιήματα να υπάρχει μια αφήγηση για την Τευμησσία αλεπού για την εξουδετέρωση της οποίας ο Κρέων είχε ορίσει ως βραβείο τη συμμετοχή στην δεύτερη εκστρατεία της Θήβας </a:t>
            </a:r>
            <a:r>
              <a:rPr lang="en-US"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Επίγονοι</a:t>
            </a:r>
            <a:r>
              <a:rPr lang="en-US" sz="2400" dirty="0">
                <a:latin typeface="Cambria Math" panose="02040503050406030204" pitchFamily="18" charset="0"/>
                <a:ea typeface="Cambria Math" panose="02040503050406030204" pitchFamily="18" charset="0"/>
              </a:rPr>
              <a:t> 5</a:t>
            </a:r>
            <a:r>
              <a:rPr lang="el-GR" sz="2400" dirty="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Bernabé)</a:t>
            </a:r>
            <a:r>
              <a:rPr lang="el-GR" sz="2400" dirty="0">
                <a:latin typeface="Cambria Math" panose="02040503050406030204" pitchFamily="18" charset="0"/>
                <a:ea typeface="Cambria Math" panose="02040503050406030204" pitchFamily="18" charset="0"/>
              </a:rPr>
              <a:t> και τέλος μια αναφορά στην Χρυσή εποχή του Κρόνου που μπορεί να είναι κάτι περισσότερο από ένα πέρασμα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Αλκμαιονίς</a:t>
            </a:r>
            <a:r>
              <a:rPr lang="pt-BR" sz="2400" dirty="0">
                <a:latin typeface="Cambria Math" panose="02040503050406030204" pitchFamily="18" charset="0"/>
                <a:ea typeface="Cambria Math" panose="02040503050406030204" pitchFamily="18" charset="0"/>
              </a:rPr>
              <a:t> 7 Bernabé/7 Davies).</a:t>
            </a:r>
            <a:endParaRPr lang="el-GR"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588190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1D911BE-5562-46A5-A782-82C3197B52F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4E7A553-05AA-4CCD-AB22-61D7FCEEB84B}"/>
              </a:ext>
            </a:extLst>
          </p:cNvPr>
          <p:cNvSpPr>
            <a:spLocks noGrp="1"/>
          </p:cNvSpPr>
          <p:nvPr>
            <p:ph idx="1"/>
          </p:nvPr>
        </p:nvSpPr>
        <p:spPr>
          <a:xfrm>
            <a:off x="677333" y="2106800"/>
            <a:ext cx="10618195" cy="4334341"/>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Τα αποσπάσματα των ποιημάτων του Θηβαϊκού Κύκλου ενισχύουν την ιδέα ότι η ευελιξία που επιδεικνύουν οι ομηρικές αφηγήσεις στις αναδρομές, στις προλήψεις και στις εκφράσεις ίσως είναι ένα γενικό χαρακτηριστικό του πρώιμου ελληνικού έπους.</a:t>
            </a:r>
          </a:p>
          <a:p>
            <a:pPr algn="just">
              <a:buFont typeface="Wingdings" panose="05000000000000000000" pitchFamily="2" charset="2"/>
              <a:buChar char="Ø"/>
            </a:pPr>
            <a:endParaRPr lang="el-GR" sz="2400" dirty="0">
              <a:latin typeface="Cambria Math" panose="02040503050406030204" pitchFamily="18" charset="0"/>
              <a:ea typeface="Cambria Math" panose="02040503050406030204" pitchFamily="18" charset="0"/>
            </a:endParaRP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Αυτή η εντύπωση ενισχύεται από τα στοιχεία της περίληψης του Πρόκλου ή από τα αποσπάσματα των </a:t>
            </a:r>
            <a:r>
              <a:rPr lang="el-GR" sz="2400" i="1" dirty="0">
                <a:latin typeface="Cambria Math" panose="02040503050406030204" pitchFamily="18" charset="0"/>
                <a:ea typeface="Cambria Math" panose="02040503050406030204" pitchFamily="18" charset="0"/>
              </a:rPr>
              <a:t>Κυπρίων</a:t>
            </a:r>
            <a:r>
              <a:rPr lang="el-GR" sz="2400" dirty="0">
                <a:latin typeface="Cambria Math" panose="02040503050406030204" pitchFamily="18" charset="0"/>
                <a:ea typeface="Cambria Math" panose="02040503050406030204" pitchFamily="18" charset="0"/>
              </a:rPr>
              <a:t> που καθιστούν σαφές ότι αυτό είναι ένα επικό χαρακτηριστικό.</a:t>
            </a:r>
          </a:p>
        </p:txBody>
      </p:sp>
    </p:spTree>
    <p:extLst>
      <p:ext uri="{BB962C8B-B14F-4D97-AF65-F5344CB8AC3E}">
        <p14:creationId xmlns:p14="http://schemas.microsoft.com/office/powerpoint/2010/main" val="3485527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6799382-0374-4EAB-9AE8-D02CD116E29C}"/>
              </a:ext>
            </a:extLst>
          </p:cNvPr>
          <p:cNvSpPr>
            <a:spLocks noGrp="1"/>
          </p:cNvSpPr>
          <p:nvPr>
            <p:ph type="title"/>
          </p:nvPr>
        </p:nvSpPr>
        <p:spPr>
          <a:xfrm>
            <a:off x="677334" y="609599"/>
            <a:ext cx="8596668" cy="569843"/>
          </a:xfrm>
        </p:spPr>
        <p:txBody>
          <a:bodyPr>
            <a:normAutofit fontScale="90000"/>
          </a:bodyPr>
          <a:lstStyle/>
          <a:p>
            <a:r>
              <a:rPr lang="el-GR" i="1" dirty="0">
                <a:latin typeface="Cambria Math" panose="02040503050406030204" pitchFamily="18" charset="0"/>
                <a:ea typeface="Cambria Math" panose="02040503050406030204" pitchFamily="18" charset="0"/>
              </a:rPr>
              <a:t>Κύπρια Έπη</a:t>
            </a:r>
          </a:p>
        </p:txBody>
      </p:sp>
      <p:sp>
        <p:nvSpPr>
          <p:cNvPr id="3" name="Θέση περιεχομένου 2">
            <a:extLst>
              <a:ext uri="{FF2B5EF4-FFF2-40B4-BE49-F238E27FC236}">
                <a16:creationId xmlns:a16="http://schemas.microsoft.com/office/drawing/2014/main" xmlns="" id="{D2627C7E-270D-4106-87A0-5B810C2F1B08}"/>
              </a:ext>
            </a:extLst>
          </p:cNvPr>
          <p:cNvSpPr>
            <a:spLocks noGrp="1"/>
          </p:cNvSpPr>
          <p:nvPr>
            <p:ph idx="1"/>
          </p:nvPr>
        </p:nvSpPr>
        <p:spPr>
          <a:xfrm>
            <a:off x="147918" y="1479177"/>
            <a:ext cx="11483788" cy="5029200"/>
          </a:xfrm>
        </p:spPr>
        <p:txBody>
          <a:bodyPr>
            <a:normAutofit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Στα </a:t>
            </a:r>
            <a:r>
              <a:rPr lang="el-GR" sz="2400" i="1" dirty="0">
                <a:latin typeface="Cambria Math" panose="02040503050406030204" pitchFamily="18" charset="0"/>
                <a:ea typeface="Cambria Math" panose="02040503050406030204" pitchFamily="18" charset="0"/>
              </a:rPr>
              <a:t>Κύπρια Έπη </a:t>
            </a:r>
            <a:r>
              <a:rPr lang="el-GR" sz="2400" dirty="0">
                <a:latin typeface="Cambria Math" panose="02040503050406030204" pitchFamily="18" charset="0"/>
                <a:ea typeface="Cambria Math" panose="02040503050406030204" pitchFamily="18" charset="0"/>
              </a:rPr>
              <a:t>η συχνότητα των πρόδρομων αφηγήσεων ως προφητείες και χρησμοί είναι τέτοια που μερικοί μελετητές διακρίνουν μια ειδική κυκλική – σε αντίθεση με την ομηρική- φροντίδα  για αυτή τη μορφή ροής των πληροφοριών. Όπως και στην </a:t>
            </a:r>
            <a:r>
              <a:rPr lang="el-GR" sz="2400" i="1" dirty="0" err="1">
                <a:latin typeface="Cambria Math" panose="02040503050406030204" pitchFamily="18" charset="0"/>
                <a:ea typeface="Cambria Math" panose="02040503050406030204" pitchFamily="18" charset="0"/>
              </a:rPr>
              <a:t>Ιλιάδα</a:t>
            </a:r>
            <a:r>
              <a:rPr lang="el-GR" sz="2400" i="1" dirty="0">
                <a:latin typeface="Cambria Math" panose="02040503050406030204" pitchFamily="18" charset="0"/>
                <a:ea typeface="Cambria Math" panose="02040503050406030204" pitchFamily="18" charset="0"/>
              </a:rPr>
              <a:t>,</a:t>
            </a:r>
            <a:r>
              <a:rPr lang="el-GR" sz="2400" dirty="0">
                <a:latin typeface="Cambria Math" panose="02040503050406030204" pitchFamily="18" charset="0"/>
                <a:ea typeface="Cambria Math" panose="02040503050406030204" pitchFamily="18" charset="0"/>
              </a:rPr>
              <a:t> η μοίρα του Αχιλλέα και της Τροίας αποκαλύπτεται εκ των προτέρων στα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σε διάφορους χαρακτήρες. Ο Πηλέας ενημερώθηκε ότι ο γιός του θα πεθάνει αν συμμετάσχει στο πόλεμο και προσπαθεί να τον κρύψει στη Σκύρο αλλά αυτή η ενέργειά του ανατρέπεται από τους αρχηγούς των ελληνικών δυνάμεων, οι οποίοι γνωρίζουν από το χρησμό ότι η Τροία δεν θα κατακτηθεί χωρίς τον Αχιλλέα ( </a:t>
            </a:r>
            <a:r>
              <a:rPr lang="el-GR" sz="2400" i="1" dirty="0">
                <a:latin typeface="Cambria Math" panose="02040503050406030204" pitchFamily="18" charset="0"/>
                <a:ea typeface="Cambria Math" panose="02040503050406030204" pitchFamily="18" charset="0"/>
              </a:rPr>
              <a:t>Κύπρια</a:t>
            </a:r>
            <a:r>
              <a:rPr lang="pt-BR" sz="2400" dirty="0">
                <a:latin typeface="Cambria Math" panose="02040503050406030204" pitchFamily="18" charset="0"/>
                <a:ea typeface="Cambria Math" panose="02040503050406030204" pitchFamily="18" charset="0"/>
              </a:rPr>
              <a:t> 19 Bernabé/16 Davies).</a:t>
            </a:r>
            <a:r>
              <a:rPr lang="el-GR" sz="2400" dirty="0">
                <a:latin typeface="Cambria Math" panose="02040503050406030204" pitchFamily="18" charset="0"/>
                <a:ea typeface="Cambria Math" panose="02040503050406030204" pitchFamily="18" charset="0"/>
              </a:rPr>
              <a:t> Στη συνέχεια οι Έλληνες στο δρόμο τους για την Τροία πληροφορούνται από τον Άνιο στην Δήλο ότι η νίκη θα έρθει μόνο μετά από χρόνια μάχης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29 Bernabé/19 Davies). Οι Τρώες από την πλευρά τους  ενημερώνονται για τον κίνδυνο που αντιμετωπίζει η πόλη τους από την Κασσάνδρα και πάλι από τον Έλενο όταν ο Πάρης πηγαίνει να συναντήσει την Ελένη.</a:t>
            </a:r>
          </a:p>
        </p:txBody>
      </p:sp>
    </p:spTree>
    <p:extLst>
      <p:ext uri="{BB962C8B-B14F-4D97-AF65-F5344CB8AC3E}">
        <p14:creationId xmlns:p14="http://schemas.microsoft.com/office/powerpoint/2010/main" val="1194208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082F56A-FF82-4EA5-AFD0-0C108203A8BC}"/>
              </a:ext>
            </a:extLst>
          </p:cNvPr>
          <p:cNvSpPr>
            <a:spLocks noGrp="1"/>
          </p:cNvSpPr>
          <p:nvPr>
            <p:ph type="title"/>
          </p:nvPr>
        </p:nvSpPr>
        <p:spPr/>
        <p:txBody>
          <a:bodyPr/>
          <a:lstStyle/>
          <a:p>
            <a:r>
              <a:rPr lang="el-GR" i="1" dirty="0">
                <a:latin typeface="Cambria Math" panose="02040503050406030204" pitchFamily="18" charset="0"/>
                <a:ea typeface="Cambria Math" panose="02040503050406030204" pitchFamily="18" charset="0"/>
              </a:rPr>
              <a:t>Κύπρια Έπη</a:t>
            </a:r>
          </a:p>
        </p:txBody>
      </p:sp>
      <p:sp>
        <p:nvSpPr>
          <p:cNvPr id="3" name="Θέση περιεχομένου 2">
            <a:extLst>
              <a:ext uri="{FF2B5EF4-FFF2-40B4-BE49-F238E27FC236}">
                <a16:creationId xmlns:a16="http://schemas.microsoft.com/office/drawing/2014/main" xmlns="" id="{47C75FE7-C9A2-4DE4-B098-17ACD626DDAA}"/>
              </a:ext>
            </a:extLst>
          </p:cNvPr>
          <p:cNvSpPr>
            <a:spLocks noGrp="1"/>
          </p:cNvSpPr>
          <p:nvPr>
            <p:ph idx="1"/>
          </p:nvPr>
        </p:nvSpPr>
        <p:spPr>
          <a:xfrm>
            <a:off x="268941" y="1510748"/>
            <a:ext cx="11631706" cy="4984181"/>
          </a:xfrm>
        </p:spPr>
        <p:txBody>
          <a:bodyPr>
            <a:normAutofit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Στα </a:t>
            </a:r>
            <a:r>
              <a:rPr lang="el-GR" sz="2400" i="1" dirty="0">
                <a:latin typeface="Cambria Math" panose="02040503050406030204" pitchFamily="18" charset="0"/>
                <a:ea typeface="Cambria Math" panose="02040503050406030204" pitchFamily="18" charset="0"/>
              </a:rPr>
              <a:t>Κύπρια Έπη</a:t>
            </a:r>
            <a:r>
              <a:rPr lang="el-GR" sz="2400" dirty="0">
                <a:latin typeface="Cambria Math" panose="02040503050406030204" pitchFamily="18" charset="0"/>
                <a:ea typeface="Cambria Math" panose="02040503050406030204" pitchFamily="18" charset="0"/>
              </a:rPr>
              <a:t> το πολυσυζητημένο κομμάτι στο οποίο ο Δίας συνωμοτεί για την έναρξη του Τρωικού πολέμου ανήκει σε μια αναδρομή. Εάν είναι  πράγματι ανάληψη δείχνει ότι οι ένθετες αφηγήσεις στα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όπως και στα κανονικά έπη θα μπορούσαν να παρουσιάσουν ολοκληρωμένους χαρακτήρες όπως ο Μώμος.</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Άλλες πιθανές αναδρομές περιλαμβάνουν τις σκηνές ζευγαρώματος του Δία με τη Νέμεση για την γέννηση της Ελένης, την γέννηση της Ελένης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a:t>
            </a:r>
            <a:r>
              <a:rPr lang="pt-BR" sz="2400" dirty="0">
                <a:latin typeface="Cambria Math" panose="02040503050406030204" pitchFamily="18" charset="0"/>
                <a:ea typeface="Cambria Math" panose="02040503050406030204" pitchFamily="18" charset="0"/>
              </a:rPr>
              <a:t>9 Bernabé/7 Davies)</a:t>
            </a:r>
            <a:r>
              <a:rPr lang="el-GR" sz="2400" dirty="0">
                <a:latin typeface="Cambria Math" panose="02040503050406030204" pitchFamily="18" charset="0"/>
                <a:ea typeface="Cambria Math" panose="02040503050406030204" pitchFamily="18" charset="0"/>
              </a:rPr>
              <a:t> και την απαγωγή της από τον Θησέα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Κύπρια</a:t>
            </a:r>
            <a:r>
              <a:rPr lang="pt-BR" sz="2400" dirty="0">
                <a:latin typeface="Cambria Math" panose="02040503050406030204" pitchFamily="18" charset="0"/>
                <a:ea typeface="Cambria Math" panose="02040503050406030204" pitchFamily="18" charset="0"/>
              </a:rPr>
              <a:t> 13 Bernabé/12 Davies).</a:t>
            </a:r>
            <a:endParaRPr lang="el-GR" sz="2400" dirty="0">
              <a:latin typeface="Cambria Math" panose="02040503050406030204" pitchFamily="18" charset="0"/>
              <a:ea typeface="Cambria Math" panose="02040503050406030204" pitchFamily="18" charset="0"/>
            </a:endParaRP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Τέλος ο κατάλογος των συμμάχων των Τρώων με τον οποίο το ποίημα καταλήγει</a:t>
            </a:r>
            <a:r>
              <a:rPr lang="en-US" sz="2400" dirty="0">
                <a:latin typeface="Cambria Math" panose="02040503050406030204" pitchFamily="18" charset="0"/>
                <a:ea typeface="Cambria Math" panose="02040503050406030204" pitchFamily="18" charset="0"/>
              </a:rPr>
              <a:t>(Proklos p. 43.68 Bernabé)</a:t>
            </a:r>
            <a:r>
              <a:rPr lang="el-GR" sz="2400" dirty="0">
                <a:latin typeface="Cambria Math" panose="02040503050406030204" pitchFamily="18" charset="0"/>
                <a:ea typeface="Cambria Math" panose="02040503050406030204" pitchFamily="18" charset="0"/>
              </a:rPr>
              <a:t>, έρχεται σε αναλογία με τους καταλόγους στο δεύτερο Βιβλίο της </a:t>
            </a:r>
            <a:r>
              <a:rPr lang="el-GR" sz="2400" i="1" dirty="0">
                <a:latin typeface="Cambria Math" panose="02040503050406030204" pitchFamily="18" charset="0"/>
                <a:ea typeface="Cambria Math" panose="02040503050406030204" pitchFamily="18" charset="0"/>
              </a:rPr>
              <a:t>Ιλιάδας</a:t>
            </a:r>
            <a:r>
              <a:rPr lang="el-GR" sz="2400" dirty="0">
                <a:latin typeface="Cambria Math" panose="02040503050406030204" pitchFamily="18" charset="0"/>
                <a:ea typeface="Cambria Math" panose="02040503050406030204" pitchFamily="18" charset="0"/>
              </a:rPr>
              <a:t>, προσφέρει ευκαιρίες για πολυάριθμες αναδρομές οι οποίες αναφέρονται σε γενεαλογίες και σε άλλους τοπικούς μύθους. Η αναφορά στα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για τους θανάτους των αδελφών της Ελένης, Κάστορα και Πολυδεύκη, έχει εισαχθεί με σκοπό να εξηγήσει γιατί αυτοί οι δύο δεν συμμετέχουν στην ελληνική εκστρατεία.</a:t>
            </a:r>
          </a:p>
        </p:txBody>
      </p:sp>
    </p:spTree>
    <p:extLst>
      <p:ext uri="{BB962C8B-B14F-4D97-AF65-F5344CB8AC3E}">
        <p14:creationId xmlns:p14="http://schemas.microsoft.com/office/powerpoint/2010/main" val="1877583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FDB4D3D-C8D6-47D4-923C-48987009295E}"/>
              </a:ext>
            </a:extLst>
          </p:cNvPr>
          <p:cNvSpPr>
            <a:spLocks noGrp="1"/>
          </p:cNvSpPr>
          <p:nvPr>
            <p:ph type="title"/>
          </p:nvPr>
        </p:nvSpPr>
        <p:spPr/>
        <p:txBody>
          <a:bodyPr/>
          <a:lstStyle/>
          <a:p>
            <a:r>
              <a:rPr lang="el-GR" i="1" dirty="0">
                <a:latin typeface="Cambria Math" panose="02040503050406030204" pitchFamily="18" charset="0"/>
                <a:ea typeface="Cambria Math" panose="02040503050406030204" pitchFamily="18" charset="0"/>
              </a:rPr>
              <a:t>Κύπρια Έπη</a:t>
            </a:r>
          </a:p>
        </p:txBody>
      </p:sp>
      <p:sp>
        <p:nvSpPr>
          <p:cNvPr id="3" name="Θέση περιεχομένου 2">
            <a:extLst>
              <a:ext uri="{FF2B5EF4-FFF2-40B4-BE49-F238E27FC236}">
                <a16:creationId xmlns:a16="http://schemas.microsoft.com/office/drawing/2014/main" xmlns="" id="{B3DC973E-AB01-4898-A3AF-FB3B6BA87B4B}"/>
              </a:ext>
            </a:extLst>
          </p:cNvPr>
          <p:cNvSpPr>
            <a:spLocks noGrp="1"/>
          </p:cNvSpPr>
          <p:nvPr>
            <p:ph idx="1"/>
          </p:nvPr>
        </p:nvSpPr>
        <p:spPr>
          <a:xfrm>
            <a:off x="106017" y="1563757"/>
            <a:ext cx="11471901" cy="4850295"/>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Οι χρησμοί, οι προφητείες και οι αναδρομές συμβάλλουν  στην εξήγηση της κύριας αφήγησης και ενισχύουν τις ιστορίες όπως στην περίπτωση της Νέμεσις η οποία γέννησε το </a:t>
            </a:r>
            <a:r>
              <a:rPr lang="en-US" sz="2400" dirty="0">
                <a:latin typeface="Cambria Math" panose="02040503050406030204" pitchFamily="18" charset="0"/>
                <a:ea typeface="Cambria Math" panose="02040503050406030204" pitchFamily="18" charset="0"/>
              </a:rPr>
              <a:t>causa belli.</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Επιπλέον, στα </a:t>
            </a:r>
            <a:r>
              <a:rPr lang="el-GR" sz="2400" i="1" dirty="0">
                <a:latin typeface="Cambria Math" panose="02040503050406030204" pitchFamily="18" charset="0"/>
                <a:ea typeface="Cambria Math" panose="02040503050406030204" pitchFamily="18" charset="0"/>
              </a:rPr>
              <a:t>Κύπρια έπη </a:t>
            </a:r>
            <a:r>
              <a:rPr lang="el-GR" sz="2400" dirty="0">
                <a:latin typeface="Cambria Math" panose="02040503050406030204" pitchFamily="18" charset="0"/>
                <a:ea typeface="Cambria Math" panose="02040503050406030204" pitchFamily="18" charset="0"/>
              </a:rPr>
              <a:t>βρίσκουμε μια εξελιγμένη και περίπλοκη τοποθέτηση ένθετων αφηγήσεων. Έτσι σε μια έκφραση στο ποίημα απεικονίστηκε το δόρυ του Αχιλλέα, κομμένο από τον Χείρωνα, γυαλισμένο από την Αθηνά, κατασκευασμένο από τον Ήφαιστο, το οποίο παρουσιάστηκε στον Πηλέα με αφορμή τον γάμο του με την Θέτιδα</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Κύπρια </a:t>
            </a:r>
            <a:r>
              <a:rPr lang="pt-BR" sz="2400" dirty="0">
                <a:latin typeface="Cambria Math" panose="02040503050406030204" pitchFamily="18" charset="0"/>
                <a:ea typeface="Cambria Math" panose="02040503050406030204" pitchFamily="18" charset="0"/>
              </a:rPr>
              <a:t>3</a:t>
            </a:r>
            <a:r>
              <a:rPr lang="el-GR" sz="2400" dirty="0">
                <a:latin typeface="Cambria Math" panose="02040503050406030204" pitchFamily="18" charset="0"/>
                <a:ea typeface="Cambria Math" panose="02040503050406030204" pitchFamily="18" charset="0"/>
              </a:rPr>
              <a:t> </a:t>
            </a:r>
            <a:r>
              <a:rPr lang="pt-BR" sz="2400" dirty="0">
                <a:latin typeface="Cambria Math" panose="02040503050406030204" pitchFamily="18" charset="0"/>
                <a:ea typeface="Cambria Math" panose="02040503050406030204" pitchFamily="18" charset="0"/>
              </a:rPr>
              <a:t>Bernabé/3 Davies</a:t>
            </a:r>
            <a:r>
              <a:rPr lang="el-GR" sz="2400" dirty="0">
                <a:latin typeface="Cambria Math" panose="02040503050406030204" pitchFamily="18" charset="0"/>
                <a:ea typeface="Cambria Math" panose="02040503050406030204" pitchFamily="18" charset="0"/>
              </a:rPr>
              <a:t>). Το πλαίσιο αυτής της περιγραφής θα μπορούσε να είναι είτε ο γάμος συνδυάζοντας το με μια αναδρομή στην κατασκευή του όπλου μαζί με μια πρόληψη με τη χρήση του από τον Αχιλλέα είτε κάποιο σημείο στο οποίο το χρησιμοποιεί ή παρουσιάζεται μαζί με αυτό.</a:t>
            </a:r>
          </a:p>
        </p:txBody>
      </p:sp>
    </p:spTree>
    <p:extLst>
      <p:ext uri="{BB962C8B-B14F-4D97-AF65-F5344CB8AC3E}">
        <p14:creationId xmlns:p14="http://schemas.microsoft.com/office/powerpoint/2010/main" val="2656112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2907E5C-2FD5-464B-BDA4-602C1BCDC3F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9F63E7E6-32BE-488B-9F77-B3A18BC3CF01}"/>
              </a:ext>
            </a:extLst>
          </p:cNvPr>
          <p:cNvSpPr>
            <a:spLocks noGrp="1"/>
          </p:cNvSpPr>
          <p:nvPr>
            <p:ph idx="1"/>
          </p:nvPr>
        </p:nvSpPr>
        <p:spPr>
          <a:xfrm>
            <a:off x="1" y="2120248"/>
            <a:ext cx="11577918" cy="4240211"/>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Και στις δυο αυτές περιπτώσεις η αναφορά του δόρατος θυμίζει ομηρικές περιγραφές, όπως εκείνης του τόξου του Οδυσσέα, η ιστορία του οποίου χαρτογραφεί την ιστορία της </a:t>
            </a:r>
            <a:r>
              <a:rPr lang="el-GR" sz="2400" i="1" dirty="0">
                <a:latin typeface="Cambria Math" panose="02040503050406030204" pitchFamily="18" charset="0"/>
                <a:ea typeface="Cambria Math" panose="02040503050406030204" pitchFamily="18" charset="0"/>
              </a:rPr>
              <a:t>Οδύσσειας</a:t>
            </a:r>
            <a:r>
              <a:rPr lang="el-GR" sz="2400" dirty="0">
                <a:latin typeface="Cambria Math" panose="02040503050406030204" pitchFamily="18" charset="0"/>
                <a:ea typeface="Cambria Math" panose="02040503050406030204" pitchFamily="18" charset="0"/>
              </a:rPr>
              <a:t>, των σχέσεων φιλοξενούμενων – οικοδεσπότη που πήγαν στραβά και προκάλεσε το θρίαμβο του ήρωα πάνω στους μνηστήρες. Ομοίως στα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φαίνεται να έχει δημιουργήσει μια  έντονη δραματική συσχέτιση μεταξύ της προέλευσης του δόρατος, της επίσπευσης του Τρωικού πολέμου και τη χρήση του από τον μεγαλύτερο ήρωα του πολέμου για να ‘‘αραιώσει’’ τις τάξεις των ανδρών για να προωθηθεί το σχέδιο του Δία για ελάφρυνση της γης από τον πληθυσμό.</a:t>
            </a:r>
          </a:p>
        </p:txBody>
      </p:sp>
    </p:spTree>
    <p:extLst>
      <p:ext uri="{BB962C8B-B14F-4D97-AF65-F5344CB8AC3E}">
        <p14:creationId xmlns:p14="http://schemas.microsoft.com/office/powerpoint/2010/main" val="3503174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62B830A-FC6C-4C94-987A-BCC6D6E05703}"/>
              </a:ext>
            </a:extLst>
          </p:cNvPr>
          <p:cNvSpPr>
            <a:spLocks noGrp="1"/>
          </p:cNvSpPr>
          <p:nvPr>
            <p:ph type="title"/>
          </p:nvPr>
        </p:nvSpPr>
        <p:spPr/>
        <p:txBody>
          <a:bodyPr/>
          <a:lstStyle/>
          <a:p>
            <a:r>
              <a:rPr lang="el-GR" dirty="0">
                <a:latin typeface="Cambria Math" panose="02040503050406030204" pitchFamily="18" charset="0"/>
                <a:ea typeface="Cambria Math" panose="02040503050406030204" pitchFamily="18" charset="0"/>
              </a:rPr>
              <a:t>Ιστορίες </a:t>
            </a:r>
            <a:r>
              <a:rPr lang="el-GR" dirty="0" err="1">
                <a:latin typeface="Cambria Math" panose="02040503050406030204" pitchFamily="18" charset="0"/>
                <a:ea typeface="Cambria Math" panose="02040503050406030204" pitchFamily="18" charset="0"/>
              </a:rPr>
              <a:t>Νέστορα</a:t>
            </a:r>
            <a:endParaRPr lang="el-GR" dirty="0">
              <a:latin typeface="Cambria Math" panose="02040503050406030204" pitchFamily="18" charset="0"/>
              <a:ea typeface="Cambria Math" panose="02040503050406030204" pitchFamily="18" charset="0"/>
            </a:endParaRPr>
          </a:p>
        </p:txBody>
      </p:sp>
      <p:sp>
        <p:nvSpPr>
          <p:cNvPr id="3" name="Θέση περιεχομένου 2">
            <a:extLst>
              <a:ext uri="{FF2B5EF4-FFF2-40B4-BE49-F238E27FC236}">
                <a16:creationId xmlns:a16="http://schemas.microsoft.com/office/drawing/2014/main" xmlns="" id="{E7151B93-1BBD-4A96-B07F-8CCC9F42B2AC}"/>
              </a:ext>
            </a:extLst>
          </p:cNvPr>
          <p:cNvSpPr>
            <a:spLocks noGrp="1"/>
          </p:cNvSpPr>
          <p:nvPr>
            <p:ph idx="1"/>
          </p:nvPr>
        </p:nvSpPr>
        <p:spPr>
          <a:xfrm>
            <a:off x="225286" y="1550504"/>
            <a:ext cx="11769489" cy="5630225"/>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Ακόμα πιο διαφωτιστικό για την ποιητική των </a:t>
            </a:r>
            <a:r>
              <a:rPr lang="el-GR" sz="2400" i="1" dirty="0">
                <a:latin typeface="Cambria Math" panose="02040503050406030204" pitchFamily="18" charset="0"/>
                <a:ea typeface="Cambria Math" panose="02040503050406030204" pitchFamily="18" charset="0"/>
              </a:rPr>
              <a:t>Κυπρίων</a:t>
            </a:r>
            <a:r>
              <a:rPr lang="el-GR" sz="2400" dirty="0">
                <a:latin typeface="Cambria Math" panose="02040503050406030204" pitchFamily="18" charset="0"/>
                <a:ea typeface="Cambria Math" panose="02040503050406030204" pitchFamily="18" charset="0"/>
              </a:rPr>
              <a:t> είναι μια σειρά ιστοριών που διηγείται ο Νέστορας στον Μενέλαο, τις οποίες ο Πρόκλος περιγράφει ως παρεκβάσεις, δηλαδή αποκλίσεις. Σύμφωνα με τον Πρόκλο η παρέκβαση του Νέστορα περιλαμβάνει τέσσερις ιστορίες:</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Πώς ο Εποπέας διέφθειρε την κόρη του Λυκούργου- πρόκειται πιθανόν για την κόρη του Λύκου, την Αντιόπη- και υπέφερε αφού λεηλατήθηκε η πόλη του.</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 Αναφορές στον Οιδίποδα.</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Η τρέλα του Ηρακλή.</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Τέλος, αναφορές στον Θησέα και την Αριάδνη.          </a:t>
            </a:r>
          </a:p>
          <a:p>
            <a:pPr algn="just">
              <a:buFont typeface="Wingdings" panose="05000000000000000000" pitchFamily="2" charset="2"/>
              <a:buChar char="Ø"/>
            </a:pPr>
            <a:endParaRPr lang="el-GR"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197416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5C293C6-C00E-4FAA-AE5E-DE666FCB371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541BB1F-8656-4C3D-8EFE-215510227784}"/>
              </a:ext>
            </a:extLst>
          </p:cNvPr>
          <p:cNvSpPr>
            <a:spLocks noGrp="1"/>
          </p:cNvSpPr>
          <p:nvPr>
            <p:ph idx="1"/>
          </p:nvPr>
        </p:nvSpPr>
        <p:spPr>
          <a:xfrm>
            <a:off x="172278" y="2174036"/>
            <a:ext cx="11607346" cy="3880773"/>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Είναι σαφές ότι το θέμα της καταστροφικής δύναμης της αγάπης συνδέει αυτές τις ιστορίες μεταξύ τους και με τον ακροατή του Νέστορα, τον Μενέλαο. Οι συνδέσεις είναι πιο ξεκάθαρες στις ιστορίες αποπλάνησης των πριγκιπισσών που αποτελεί τον πυρήνα των μύθων της Αριάδνης και της Αντιόπης.  Στην περίπτωση της δεύτερης ιστορίας του Νέστορα  μπορεί να παρατηρηθεί ότι οι σεξουαλικές παραβάσεις του Οιδίποδα είναι, αν και πιο ακραίες από εκείνες του Πάρη, εξίσου καταστροφικές για τη πόλη του. Τέλος, η σκληρή μεταχείριση του Ηρακλή από την Ήρα έρχεται σε αντίθεση με την ήπια μεταχείριση του Πάρη από την Αφροδίτη όμως οδηγούν και οι δυο στην καταστροφή τους θνητούς χαρακτήρες.</a:t>
            </a:r>
          </a:p>
        </p:txBody>
      </p:sp>
    </p:spTree>
    <p:extLst>
      <p:ext uri="{BB962C8B-B14F-4D97-AF65-F5344CB8AC3E}">
        <p14:creationId xmlns:p14="http://schemas.microsoft.com/office/powerpoint/2010/main" val="2536339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ACCC36C-90F8-4901-850A-4D2908F40E1D}"/>
              </a:ext>
            </a:extLst>
          </p:cNvPr>
          <p:cNvSpPr>
            <a:spLocks noGrp="1"/>
          </p:cNvSpPr>
          <p:nvPr>
            <p:ph type="title"/>
          </p:nvPr>
        </p:nvSpPr>
        <p:spPr>
          <a:xfrm>
            <a:off x="677334" y="215154"/>
            <a:ext cx="8596668" cy="914400"/>
          </a:xfrm>
        </p:spPr>
        <p:txBody>
          <a:bodyPr/>
          <a:lstStyle/>
          <a:p>
            <a:endParaRPr lang="el-GR" dirty="0"/>
          </a:p>
        </p:txBody>
      </p:sp>
      <p:sp>
        <p:nvSpPr>
          <p:cNvPr id="3" name="Θέση περιεχομένου 2">
            <a:extLst>
              <a:ext uri="{FF2B5EF4-FFF2-40B4-BE49-F238E27FC236}">
                <a16:creationId xmlns:a16="http://schemas.microsoft.com/office/drawing/2014/main" xmlns="" id="{271A6C29-6DE1-46FC-B84F-15A42C78078F}"/>
              </a:ext>
            </a:extLst>
          </p:cNvPr>
          <p:cNvSpPr>
            <a:spLocks noGrp="1"/>
          </p:cNvSpPr>
          <p:nvPr>
            <p:ph idx="1"/>
          </p:nvPr>
        </p:nvSpPr>
        <p:spPr>
          <a:xfrm>
            <a:off x="677333" y="1519518"/>
            <a:ext cx="10994713" cy="4881282"/>
          </a:xfrm>
        </p:spPr>
        <p:txBody>
          <a:bodyPr>
            <a:normAutofit/>
          </a:bodyPr>
          <a:lstStyle/>
          <a:p>
            <a:pPr algn="just">
              <a:buFont typeface="Wingdings" panose="05000000000000000000" pitchFamily="2" charset="2"/>
              <a:buChar char="Ø"/>
            </a:pPr>
            <a:r>
              <a:rPr lang="el-GR" sz="2800" dirty="0">
                <a:latin typeface="Cambria Math" panose="02040503050406030204" pitchFamily="18" charset="0"/>
                <a:ea typeface="Cambria Math" panose="02040503050406030204" pitchFamily="18" charset="0"/>
              </a:rPr>
              <a:t>Οι ιστορίες  του Νέστορα στα </a:t>
            </a:r>
            <a:r>
              <a:rPr lang="el-GR" sz="2800" i="1" dirty="0">
                <a:latin typeface="Cambria Math" panose="02040503050406030204" pitchFamily="18" charset="0"/>
                <a:ea typeface="Cambria Math" panose="02040503050406030204" pitchFamily="18" charset="0"/>
              </a:rPr>
              <a:t>Κύπρια</a:t>
            </a:r>
            <a:r>
              <a:rPr lang="el-GR" sz="2800" dirty="0">
                <a:latin typeface="Cambria Math" panose="02040503050406030204" pitchFamily="18" charset="0"/>
                <a:ea typeface="Cambria Math" panose="02040503050406030204" pitchFamily="18" charset="0"/>
              </a:rPr>
              <a:t> εξυπηρετούν τον εξής σκοπό: να παρηγορούν τον Μενέλαο ότι ο αντίπαλός του ο Πάρης θα υποφέρει από την μοίρα όπως ο Εποπέας, ο Οιδίποδας και ο Ηρακλής. Αυτή η ανάπτυξη των ένθετων αφηγήσεων στα </a:t>
            </a:r>
            <a:r>
              <a:rPr lang="el-GR" sz="2800" i="1" dirty="0">
                <a:latin typeface="Cambria Math" panose="02040503050406030204" pitchFamily="18" charset="0"/>
                <a:ea typeface="Cambria Math" panose="02040503050406030204" pitchFamily="18" charset="0"/>
              </a:rPr>
              <a:t>Κύκλια Έπη </a:t>
            </a:r>
            <a:r>
              <a:rPr lang="el-GR" sz="2800" dirty="0">
                <a:latin typeface="Cambria Math" panose="02040503050406030204" pitchFamily="18" charset="0"/>
                <a:ea typeface="Cambria Math" panose="02040503050406030204" pitchFamily="18" charset="0"/>
              </a:rPr>
              <a:t>αντικατοπτρίζει τις ιστορίες του Νέστορα στα κανονικά έπη, στα οποία οι μακροσκελείς λόγοι για παράδειγμα στον Πάτροκλο και στον Τηλέμαχο τοποθετούν τα ομηρικά έπη με σεβασμό απέναντι  σε άλλες επικές παραδόσεις και ταυτόχρονα ενισχύουν τα θέματα των κύριων αφηγήσεων στην </a:t>
            </a:r>
            <a:r>
              <a:rPr lang="el-GR" sz="2800" i="1" dirty="0">
                <a:latin typeface="Cambria Math" panose="02040503050406030204" pitchFamily="18" charset="0"/>
                <a:ea typeface="Cambria Math" panose="02040503050406030204" pitchFamily="18" charset="0"/>
              </a:rPr>
              <a:t>Ιλιάδα</a:t>
            </a:r>
            <a:r>
              <a:rPr lang="el-GR" sz="2800" dirty="0">
                <a:latin typeface="Cambria Math" panose="02040503050406030204" pitchFamily="18" charset="0"/>
                <a:ea typeface="Cambria Math" panose="02040503050406030204" pitchFamily="18" charset="0"/>
              </a:rPr>
              <a:t> και στην </a:t>
            </a:r>
            <a:r>
              <a:rPr lang="el-GR" sz="2800" i="1" dirty="0">
                <a:latin typeface="Cambria Math" panose="02040503050406030204" pitchFamily="18" charset="0"/>
                <a:ea typeface="Cambria Math" panose="02040503050406030204" pitchFamily="18" charset="0"/>
              </a:rPr>
              <a:t>Οδύσσεια</a:t>
            </a:r>
            <a:r>
              <a:rPr lang="el-GR" sz="2800" dirty="0">
                <a:latin typeface="Cambria Math" panose="02040503050406030204" pitchFamily="18" charset="0"/>
                <a:ea typeface="Cambria Math" panose="02040503050406030204" pitchFamily="18" charset="0"/>
              </a:rPr>
              <a:t>. </a:t>
            </a:r>
          </a:p>
          <a:p>
            <a:pPr marL="0" indent="0" algn="just">
              <a:buNone/>
            </a:pPr>
            <a:r>
              <a:rPr lang="el-GR" sz="2800" dirty="0">
                <a:latin typeface="Cambria Math" panose="02040503050406030204" pitchFamily="18" charset="0"/>
                <a:ea typeface="Cambria Math" panose="02040503050406030204" pitchFamily="18" charset="0"/>
              </a:rPr>
              <a:t> </a:t>
            </a:r>
          </a:p>
        </p:txBody>
      </p:sp>
    </p:spTree>
    <p:extLst>
      <p:ext uri="{BB962C8B-B14F-4D97-AF65-F5344CB8AC3E}">
        <p14:creationId xmlns:p14="http://schemas.microsoft.com/office/powerpoint/2010/main" val="403995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28E0041-D394-44AD-9099-EE0C1D51B965}"/>
              </a:ext>
            </a:extLst>
          </p:cNvPr>
          <p:cNvSpPr>
            <a:spLocks noGrp="1"/>
          </p:cNvSpPr>
          <p:nvPr>
            <p:ph type="title"/>
          </p:nvPr>
        </p:nvSpPr>
        <p:spPr/>
        <p:txBody>
          <a:bodyPr/>
          <a:lstStyle/>
          <a:p>
            <a:r>
              <a:rPr lang="el-GR" dirty="0">
                <a:latin typeface="Cambria Math" panose="02040503050406030204" pitchFamily="18" charset="0"/>
                <a:ea typeface="Cambria Math" panose="02040503050406030204" pitchFamily="18" charset="0"/>
              </a:rPr>
              <a:t>Τι είναι οι ένθετες αφηγήσεις;</a:t>
            </a:r>
          </a:p>
        </p:txBody>
      </p:sp>
      <p:sp>
        <p:nvSpPr>
          <p:cNvPr id="3" name="Θέση περιεχομένου 2">
            <a:extLst>
              <a:ext uri="{FF2B5EF4-FFF2-40B4-BE49-F238E27FC236}">
                <a16:creationId xmlns:a16="http://schemas.microsoft.com/office/drawing/2014/main" xmlns="" id="{E501A872-4B88-4D54-9E8F-5EF30189079B}"/>
              </a:ext>
            </a:extLst>
          </p:cNvPr>
          <p:cNvSpPr>
            <a:spLocks noGrp="1"/>
          </p:cNvSpPr>
          <p:nvPr>
            <p:ph idx="1"/>
          </p:nvPr>
        </p:nvSpPr>
        <p:spPr>
          <a:xfrm>
            <a:off x="357809" y="2107097"/>
            <a:ext cx="10416208" cy="3934266"/>
          </a:xfrm>
        </p:spPr>
        <p:txBody>
          <a:bodyPr>
            <a:normAutofit/>
          </a:bodyPr>
          <a:lstStyle/>
          <a:p>
            <a:pPr algn="just">
              <a:buFont typeface="Wingdings" panose="05000000000000000000" pitchFamily="2" charset="2"/>
              <a:buChar char="Ø"/>
            </a:pPr>
            <a:r>
              <a:rPr lang="en-US" sz="2400" dirty="0">
                <a:latin typeface="Cambria Math" panose="02040503050406030204" pitchFamily="18" charset="0"/>
                <a:ea typeface="Cambria Math" panose="02040503050406030204" pitchFamily="18" charset="0"/>
              </a:rPr>
              <a:t> </a:t>
            </a:r>
            <a:r>
              <a:rPr lang="el-GR" sz="2400" dirty="0">
                <a:latin typeface="Cambria Math" panose="02040503050406030204" pitchFamily="18" charset="0"/>
                <a:ea typeface="Cambria Math" panose="02040503050406030204" pitchFamily="18" charset="0"/>
              </a:rPr>
              <a:t>Ένθετες</a:t>
            </a:r>
            <a:r>
              <a:rPr lang="en-US" sz="2400" dirty="0">
                <a:latin typeface="Cambria Math" panose="02040503050406030204" pitchFamily="18" charset="0"/>
                <a:ea typeface="Cambria Math" panose="02040503050406030204" pitchFamily="18" charset="0"/>
              </a:rPr>
              <a:t> </a:t>
            </a:r>
            <a:r>
              <a:rPr lang="el-GR" sz="2400" dirty="0">
                <a:latin typeface="Cambria Math" panose="02040503050406030204" pitchFamily="18" charset="0"/>
                <a:ea typeface="Cambria Math" panose="02040503050406030204" pitchFamily="18" charset="0"/>
              </a:rPr>
              <a:t>αφηγήσεις – οι αναμνήσεις των ηρώων, οι εκτεταμένες παρομοιώσεις, οι περιγραφές έργων τέχνης και όπλων, μυθολογικά παραδείγματα, συντακτικά σχόλια, που προσθέτουν όγκο και βάθος στα έπη του Ομήρου, του Ησίοδου και στους Ομηρικούς ύμνους- είναι ακριβώς το υλικό που συνήθως παραλείπεται όταν τα ποιήματα του Επικού Κύκλου συγκεντρώνονται στις επιτομές.</a:t>
            </a:r>
          </a:p>
          <a:p>
            <a:pPr algn="just">
              <a:buFont typeface="Wingdings" panose="05000000000000000000" pitchFamily="2" charset="2"/>
              <a:buChar char="Ø"/>
            </a:pPr>
            <a:r>
              <a:rPr lang="en-US" sz="2400" b="1" dirty="0">
                <a:latin typeface="Cambria Math" panose="02040503050406030204" pitchFamily="18" charset="0"/>
                <a:ea typeface="Cambria Math" panose="02040503050406030204" pitchFamily="18" charset="0"/>
              </a:rPr>
              <a:t>Marks</a:t>
            </a:r>
            <a:r>
              <a:rPr lang="el-GR" sz="2400" dirty="0">
                <a:latin typeface="Cambria Math" panose="02040503050406030204" pitchFamily="18" charset="0"/>
                <a:ea typeface="Cambria Math" panose="02040503050406030204" pitchFamily="18" charset="0"/>
              </a:rPr>
              <a:t>: Στόχος είναι να αποδείξει ότι παρά τους περιορισμούς, τα αποσπάσματα και οι μαρτυρίες μπορούν να μας πληροφορήσουν για αυτού του τύπου αφήγησης στα Κύκλια Έπη.</a:t>
            </a:r>
          </a:p>
        </p:txBody>
      </p:sp>
    </p:spTree>
    <p:extLst>
      <p:ext uri="{BB962C8B-B14F-4D97-AF65-F5344CB8AC3E}">
        <p14:creationId xmlns:p14="http://schemas.microsoft.com/office/powerpoint/2010/main" val="4226358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C30B9AB-7D0F-4273-826C-286439D77DB0}"/>
              </a:ext>
            </a:extLst>
          </p:cNvPr>
          <p:cNvSpPr>
            <a:spLocks noGrp="1"/>
          </p:cNvSpPr>
          <p:nvPr>
            <p:ph type="title"/>
          </p:nvPr>
        </p:nvSpPr>
        <p:spPr>
          <a:xfrm>
            <a:off x="677333" y="609600"/>
            <a:ext cx="10083431" cy="1320800"/>
          </a:xfrm>
        </p:spPr>
        <p:txBody>
          <a:bodyPr/>
          <a:lstStyle/>
          <a:p>
            <a:r>
              <a:rPr lang="el-GR" dirty="0">
                <a:latin typeface="Cambria Math" panose="02040503050406030204" pitchFamily="18" charset="0"/>
                <a:ea typeface="Cambria Math" panose="02040503050406030204" pitchFamily="18" charset="0"/>
              </a:rPr>
              <a:t>Ομηρικός </a:t>
            </a:r>
            <a:r>
              <a:rPr lang="el-GR" dirty="0" err="1">
                <a:latin typeface="Cambria Math" panose="02040503050406030204" pitchFamily="18" charset="0"/>
                <a:ea typeface="Cambria Math" panose="02040503050406030204" pitchFamily="18" charset="0"/>
              </a:rPr>
              <a:t>Νέστορας</a:t>
            </a:r>
            <a:r>
              <a:rPr lang="el-GR" dirty="0">
                <a:latin typeface="Cambria Math" panose="02040503050406030204" pitchFamily="18" charset="0"/>
                <a:ea typeface="Cambria Math" panose="02040503050406030204" pitchFamily="18" charset="0"/>
              </a:rPr>
              <a:t> – </a:t>
            </a:r>
            <a:r>
              <a:rPr lang="el-GR" dirty="0" err="1">
                <a:latin typeface="Cambria Math" panose="02040503050406030204" pitchFamily="18" charset="0"/>
                <a:ea typeface="Cambria Math" panose="02040503050406030204" pitchFamily="18" charset="0"/>
              </a:rPr>
              <a:t>Νέστορας</a:t>
            </a:r>
            <a:r>
              <a:rPr lang="el-GR" dirty="0">
                <a:latin typeface="Cambria Math" panose="02040503050406030204" pitchFamily="18" charset="0"/>
                <a:ea typeface="Cambria Math" panose="02040503050406030204" pitchFamily="18" charset="0"/>
              </a:rPr>
              <a:t> Επικού Κύκλου</a:t>
            </a:r>
          </a:p>
        </p:txBody>
      </p:sp>
      <p:sp>
        <p:nvSpPr>
          <p:cNvPr id="3" name="Θέση περιεχομένου 2">
            <a:extLst>
              <a:ext uri="{FF2B5EF4-FFF2-40B4-BE49-F238E27FC236}">
                <a16:creationId xmlns:a16="http://schemas.microsoft.com/office/drawing/2014/main" xmlns="" id="{C8935DDD-F878-4E9C-A31C-B8113ECE490C}"/>
              </a:ext>
            </a:extLst>
          </p:cNvPr>
          <p:cNvSpPr>
            <a:spLocks noGrp="1"/>
          </p:cNvSpPr>
          <p:nvPr>
            <p:ph idx="1"/>
          </p:nvPr>
        </p:nvSpPr>
        <p:spPr>
          <a:xfrm>
            <a:off x="0" y="2147142"/>
            <a:ext cx="11604811" cy="4267105"/>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 Νέστορας αποτελεί τη φωνή της ποιητικής μνήμης στην πρώιμη ελληνική εποχή και τα προχωρημένα του χρόνια προσφέρουν έναν πλούτο εμπειριών. Ο ομηρικός Νέστορας και ο Νέστορας του Επικού Κύκλου είναι τουλάχιστον συνεπής σε αυτό το βαθμό αλλά φαίνεται να υπάρχει κάποια διάκριση μεταξύ τους στην επιλογή του υλικού. Ο ομηρικός Νέστορας αναφέρεται σε γεγονότα που ο ίδιος ήταν μάρτυρας ή είχε λάβει άμεση μαρτυρία όπως συμβαίνει με την αναφορά του στον πόλεμο της Πύλου όταν απευθύνεται στον Πάτροκλο και με τις επιστροφές των Ελλήνων από την Τροία όπως τις περιγράφει στον Τηλέμαχο. </a:t>
            </a:r>
          </a:p>
        </p:txBody>
      </p:sp>
    </p:spTree>
    <p:extLst>
      <p:ext uri="{BB962C8B-B14F-4D97-AF65-F5344CB8AC3E}">
        <p14:creationId xmlns:p14="http://schemas.microsoft.com/office/powerpoint/2010/main" val="541860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7D8091B-33A0-4ADE-B605-0E41B900C4F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617C52D-FC2B-44E5-8A9E-FAA77235A9A9}"/>
              </a:ext>
            </a:extLst>
          </p:cNvPr>
          <p:cNvSpPr>
            <a:spLocks noGrp="1"/>
          </p:cNvSpPr>
          <p:nvPr>
            <p:ph idx="1"/>
          </p:nvPr>
        </p:nvSpPr>
        <p:spPr>
          <a:xfrm>
            <a:off x="677333" y="2160589"/>
            <a:ext cx="11169525" cy="3880773"/>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 ομηρικός Νέστορας υποστηρίζει ότι γνωρίζει προσωπικά τον Θησέα και τον Ηρακλή. Η Αντιόπη επίσης είναι προγιαγιά του, της οποίας η ιστορία μπορεί να θεωρηθεί μέρος της προσωπικής, οικογενειακής του εμπειρίας. Συγκεκριμένα έχει παρατηρηθεί ότι οι ιστορίες του Νέστορα αντικατοπτρίζουν τον κατάλογο των ηρώων στην ραψωδία 11 της </a:t>
            </a:r>
            <a:r>
              <a:rPr lang="el-GR" sz="2400" i="1" dirty="0">
                <a:latin typeface="Cambria Math" panose="02040503050406030204" pitchFamily="18" charset="0"/>
                <a:ea typeface="Cambria Math" panose="02040503050406030204" pitchFamily="18" charset="0"/>
              </a:rPr>
              <a:t>Οδύσσειας</a:t>
            </a:r>
            <a:r>
              <a:rPr lang="el-GR" sz="2400" dirty="0">
                <a:latin typeface="Cambria Math" panose="02040503050406030204" pitchFamily="18" charset="0"/>
                <a:ea typeface="Cambria Math" panose="02040503050406030204" pitchFamily="18" charset="0"/>
              </a:rPr>
              <a:t>, στην οποία αναφέρονται οι κύριες μορφές και από τις τέσσερις ιστορίες του Νέστορα – Αριάδνη, Οιδίποδας, Ηρακλής, Αντιόπη- και πράγματι ο Οδυσσέας συναντά τις μητέρες του Νέστορα και του Οιδίποδα τη μια μετά την άλλη.</a:t>
            </a:r>
          </a:p>
        </p:txBody>
      </p:sp>
    </p:spTree>
    <p:extLst>
      <p:ext uri="{BB962C8B-B14F-4D97-AF65-F5344CB8AC3E}">
        <p14:creationId xmlns:p14="http://schemas.microsoft.com/office/powerpoint/2010/main" val="2715371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E16D2FB-AC06-4394-8797-231E3070198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3CBA4DF1-D305-4D3A-8499-8A38A2239723}"/>
              </a:ext>
            </a:extLst>
          </p:cNvPr>
          <p:cNvSpPr>
            <a:spLocks noGrp="1"/>
          </p:cNvSpPr>
          <p:nvPr>
            <p:ph idx="1"/>
          </p:nvPr>
        </p:nvSpPr>
        <p:spPr>
          <a:xfrm>
            <a:off x="677334" y="1616765"/>
            <a:ext cx="10109936" cy="4424597"/>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Όσον αφορά το φάσμα των μυθολογικών αναφορών στα </a:t>
            </a:r>
            <a:r>
              <a:rPr lang="el-GR" sz="2400" i="1" dirty="0">
                <a:latin typeface="Cambria Math" panose="02040503050406030204" pitchFamily="18" charset="0"/>
                <a:ea typeface="Cambria Math" panose="02040503050406030204" pitchFamily="18" charset="0"/>
              </a:rPr>
              <a:t>Κύπρια έπη </a:t>
            </a:r>
            <a:r>
              <a:rPr lang="el-GR" sz="2400" dirty="0">
                <a:latin typeface="Cambria Math" panose="02040503050406030204" pitchFamily="18" charset="0"/>
                <a:ea typeface="Cambria Math" panose="02040503050406030204" pitchFamily="18" charset="0"/>
              </a:rPr>
              <a:t>φαίνεται να έχει ομοιότητα και ίδιο εύρος όπως στα κανονικά έπη. Οι ιστορίες του Νέστορα αναφέρονται μόνο σε μύθους της Βοιωτίας, του Άργους και της Αττικής – Κρήτης. Η αναφορά στον Χείρωνα προδίδει ίσως μια αρκαδική επιρροή, ενώ η αναφορά στον Άνιο και στη Σκύρο σε κυκλαδίτικους μύθους.</a:t>
            </a:r>
          </a:p>
          <a:p>
            <a:pPr algn="just">
              <a:buFont typeface="Wingdings" panose="05000000000000000000" pitchFamily="2" charset="2"/>
              <a:buChar char="Ø"/>
            </a:pPr>
            <a:r>
              <a:rPr lang="en-US" sz="2400" b="1" dirty="0">
                <a:latin typeface="Cambria Math" panose="02040503050406030204" pitchFamily="18" charset="0"/>
                <a:ea typeface="Cambria Math" panose="02040503050406030204" pitchFamily="18" charset="0"/>
              </a:rPr>
              <a:t>Davies</a:t>
            </a:r>
            <a:r>
              <a:rPr lang="el-GR" sz="2400" dirty="0">
                <a:latin typeface="Cambria Math" panose="02040503050406030204" pitchFamily="18" charset="0"/>
                <a:ea typeface="Cambria Math" panose="02040503050406030204" pitchFamily="18" charset="0"/>
              </a:rPr>
              <a:t>: 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φαίνεται να ενσωματώνουν  πολυάριθμα διαδεδομένα παραμυθικά μοτίβα, μεταξύ των οποίων αναφέρει το σχέδιο του Δία για την ελάφρυνση του πληθυσμού της γης, που παράλληλες ιστορίες υπάρχουν στις παραδόσεις της Μεσοποταμίας και της Ινδίας. Αυτό υποδηλώνει ότι το ακροατήριο γνώριζε καλά τις ιστορίες αυτές.</a:t>
            </a:r>
          </a:p>
        </p:txBody>
      </p:sp>
    </p:spTree>
    <p:extLst>
      <p:ext uri="{BB962C8B-B14F-4D97-AF65-F5344CB8AC3E}">
        <p14:creationId xmlns:p14="http://schemas.microsoft.com/office/powerpoint/2010/main" val="3067393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83C811F-9FF7-4889-9766-FE7869265414}"/>
              </a:ext>
            </a:extLst>
          </p:cNvPr>
          <p:cNvSpPr>
            <a:spLocks noGrp="1"/>
          </p:cNvSpPr>
          <p:nvPr>
            <p:ph type="title"/>
          </p:nvPr>
        </p:nvSpPr>
        <p:spPr/>
        <p:txBody>
          <a:bodyPr/>
          <a:lstStyle/>
          <a:p>
            <a:r>
              <a:rPr lang="el-GR" dirty="0">
                <a:latin typeface="Cambria Math" panose="02040503050406030204" pitchFamily="18" charset="0"/>
                <a:ea typeface="Cambria Math" panose="02040503050406030204" pitchFamily="18" charset="0"/>
              </a:rPr>
              <a:t>Προλήψεις</a:t>
            </a:r>
          </a:p>
        </p:txBody>
      </p:sp>
      <p:sp>
        <p:nvSpPr>
          <p:cNvPr id="3" name="Θέση περιεχομένου 2">
            <a:extLst>
              <a:ext uri="{FF2B5EF4-FFF2-40B4-BE49-F238E27FC236}">
                <a16:creationId xmlns:a16="http://schemas.microsoft.com/office/drawing/2014/main" xmlns="" id="{32B19211-3A0E-40FC-87F3-2AC9B1B52F05}"/>
              </a:ext>
            </a:extLst>
          </p:cNvPr>
          <p:cNvSpPr>
            <a:spLocks noGrp="1"/>
          </p:cNvSpPr>
          <p:nvPr>
            <p:ph idx="1"/>
          </p:nvPr>
        </p:nvSpPr>
        <p:spPr>
          <a:xfrm>
            <a:off x="0" y="1563757"/>
            <a:ext cx="11728174" cy="4929808"/>
          </a:xfrm>
        </p:spPr>
        <p:txBody>
          <a:bodyPr>
            <a:normAutofit fontScale="92500" lnSpcReduction="20000"/>
          </a:bodyPr>
          <a:lstStyle/>
          <a:p>
            <a:pPr algn="just">
              <a:lnSpc>
                <a:spcPct val="150000"/>
              </a:lnSpc>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Η φάση του πολέμου μετά την </a:t>
            </a:r>
            <a:r>
              <a:rPr lang="el-GR" sz="2400" i="1" dirty="0">
                <a:latin typeface="Cambria Math" panose="02040503050406030204" pitchFamily="18" charset="0"/>
                <a:ea typeface="Cambria Math" panose="02040503050406030204" pitchFamily="18" charset="0"/>
              </a:rPr>
              <a:t>Ιλιάδα</a:t>
            </a:r>
            <a:r>
              <a:rPr lang="el-GR" sz="2400" dirty="0">
                <a:latin typeface="Cambria Math" panose="02040503050406030204" pitchFamily="18" charset="0"/>
                <a:ea typeface="Cambria Math" panose="02040503050406030204" pitchFamily="18" charset="0"/>
              </a:rPr>
              <a:t> που περιγράφεται στην </a:t>
            </a:r>
            <a:r>
              <a:rPr lang="el-GR" sz="2400" i="1" dirty="0">
                <a:latin typeface="Cambria Math" panose="02040503050406030204" pitchFamily="18" charset="0"/>
                <a:ea typeface="Cambria Math" panose="02040503050406030204" pitchFamily="18" charset="0"/>
              </a:rPr>
              <a:t>Αιθιοπίδα</a:t>
            </a:r>
            <a:r>
              <a:rPr lang="el-GR" sz="2400" dirty="0">
                <a:latin typeface="Cambria Math" panose="02040503050406030204" pitchFamily="18" charset="0"/>
                <a:ea typeface="Cambria Math" panose="02040503050406030204" pitchFamily="18" charset="0"/>
              </a:rPr>
              <a:t>,  στη </a:t>
            </a:r>
            <a:r>
              <a:rPr lang="el-GR" sz="2400" i="1" dirty="0">
                <a:latin typeface="Cambria Math" panose="02040503050406030204" pitchFamily="18" charset="0"/>
                <a:ea typeface="Cambria Math" panose="02040503050406030204" pitchFamily="18" charset="0"/>
              </a:rPr>
              <a:t>Μικρά Ιλιάδα</a:t>
            </a:r>
            <a:r>
              <a:rPr lang="el-GR" sz="2400" dirty="0">
                <a:latin typeface="Cambria Math" panose="02040503050406030204" pitchFamily="18" charset="0"/>
                <a:ea typeface="Cambria Math" panose="02040503050406030204" pitchFamily="18" charset="0"/>
              </a:rPr>
              <a:t>  και στην </a:t>
            </a:r>
            <a:r>
              <a:rPr lang="el-GR" sz="2400" i="1" dirty="0">
                <a:latin typeface="Cambria Math" panose="02040503050406030204" pitchFamily="18" charset="0"/>
                <a:ea typeface="Cambria Math" panose="02040503050406030204" pitchFamily="18" charset="0"/>
              </a:rPr>
              <a:t>Ιλίου Πέρσιν</a:t>
            </a:r>
            <a:r>
              <a:rPr lang="el-GR" sz="2400" dirty="0">
                <a:latin typeface="Cambria Math" panose="02040503050406030204" pitchFamily="18" charset="0"/>
                <a:ea typeface="Cambria Math" panose="02040503050406030204" pitchFamily="18" charset="0"/>
              </a:rPr>
              <a:t> παρουσίασε πολλές ευκαιρίες για την εκπλήρωση των προφητειών και των χρησμών που συνδέονται με το τέλος της σύγκρουσης. Έτσι στην </a:t>
            </a:r>
            <a:r>
              <a:rPr lang="el-GR" sz="2400" i="1" dirty="0">
                <a:latin typeface="Cambria Math" panose="02040503050406030204" pitchFamily="18" charset="0"/>
                <a:ea typeface="Cambria Math" panose="02040503050406030204" pitchFamily="18" charset="0"/>
              </a:rPr>
              <a:t>Αιθιοπίδα</a:t>
            </a:r>
            <a:r>
              <a:rPr lang="el-GR" sz="2400" dirty="0">
                <a:latin typeface="Cambria Math" panose="02040503050406030204" pitchFamily="18" charset="0"/>
                <a:ea typeface="Cambria Math" panose="02040503050406030204" pitchFamily="18" charset="0"/>
              </a:rPr>
              <a:t> η Θέτις προφητεύει τις συνέπειες αν ο Αχιλλέας σκοτώσει τον σύμμαχο των Τρώων Μέμνων, ένα θέμα που θυμίζει τις προφητείες που αφορούν τους θανάτους του Έκτορα, του Αχιλλέα και άλλων στην </a:t>
            </a:r>
            <a:r>
              <a:rPr lang="el-GR" sz="2400" i="1" dirty="0">
                <a:latin typeface="Cambria Math" panose="02040503050406030204" pitchFamily="18" charset="0"/>
                <a:ea typeface="Cambria Math" panose="02040503050406030204" pitchFamily="18" charset="0"/>
              </a:rPr>
              <a:t>Ιλιάδα</a:t>
            </a:r>
            <a:r>
              <a:rPr lang="el-GR" sz="2400" dirty="0">
                <a:latin typeface="Cambria Math" panose="02040503050406030204" pitchFamily="18" charset="0"/>
                <a:ea typeface="Cambria Math" panose="02040503050406030204" pitchFamily="18" charset="0"/>
              </a:rPr>
              <a:t>. Στην </a:t>
            </a:r>
            <a:r>
              <a:rPr lang="el-GR" sz="2400" i="1" dirty="0">
                <a:latin typeface="Cambria Math" panose="02040503050406030204" pitchFamily="18" charset="0"/>
                <a:ea typeface="Cambria Math" panose="02040503050406030204" pitchFamily="18" charset="0"/>
              </a:rPr>
              <a:t>Αιθιοπίδα</a:t>
            </a:r>
            <a:r>
              <a:rPr lang="el-GR" sz="2400" dirty="0">
                <a:latin typeface="Cambria Math" panose="02040503050406030204" pitchFamily="18" charset="0"/>
                <a:ea typeface="Cambria Math" panose="02040503050406030204" pitchFamily="18" charset="0"/>
              </a:rPr>
              <a:t> δόθηκε έμφαση σε τέτοιες προφητείες οι οποίες συγκεντρώθηκαν μέχρι τη κλιμακωτή σκηνή  του θανάτου του Αχιλλέα. Οι νεκρικοί του αγώνες με τη σειρά τους φαίνεται να είναι το  πλαίσιο για μια ένθετη αφήγηση που σχετίζεται με την ιστορία του Φόρβα, ο οποίος προκάλεσε τους θεούς σε μάχη και σκοτώθηκε από τον Απόλλωνα </a:t>
            </a:r>
            <a:r>
              <a:rPr lang="en-US"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Αιθιοπίς</a:t>
            </a:r>
            <a:r>
              <a:rPr lang="en-US" sz="2400" dirty="0">
                <a:latin typeface="Cambria Math" panose="02040503050406030204" pitchFamily="18" charset="0"/>
                <a:ea typeface="Cambria Math" panose="02040503050406030204" pitchFamily="18" charset="0"/>
              </a:rPr>
              <a:t> 4</a:t>
            </a:r>
            <a:r>
              <a:rPr lang="el-GR" sz="2400" dirty="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Bernabé)</a:t>
            </a:r>
            <a:r>
              <a:rPr lang="el-GR" sz="2400" dirty="0">
                <a:latin typeface="Cambria Math" panose="02040503050406030204" pitchFamily="18" charset="0"/>
                <a:ea typeface="Cambria Math" panose="02040503050406030204" pitchFamily="18" charset="0"/>
              </a:rPr>
              <a:t>. Το γεγονός αυτό ενισχύει το χάσμα ανάμεσα στους θνητούς και στους θεούς και δίνει βάθος στον χαρακτήρα του Αχιλλέα.</a:t>
            </a:r>
          </a:p>
        </p:txBody>
      </p:sp>
    </p:spTree>
    <p:extLst>
      <p:ext uri="{BB962C8B-B14F-4D97-AF65-F5344CB8AC3E}">
        <p14:creationId xmlns:p14="http://schemas.microsoft.com/office/powerpoint/2010/main" val="2341156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3A26BCE-4FC9-4399-A245-55D1CB6C59D1}"/>
              </a:ext>
            </a:extLst>
          </p:cNvPr>
          <p:cNvSpPr>
            <a:spLocks noGrp="1"/>
          </p:cNvSpPr>
          <p:nvPr>
            <p:ph type="title"/>
          </p:nvPr>
        </p:nvSpPr>
        <p:spPr/>
        <p:txBody>
          <a:bodyPr/>
          <a:lstStyle/>
          <a:p>
            <a:r>
              <a:rPr lang="el-GR" dirty="0">
                <a:latin typeface="Cambria Math" panose="02040503050406030204" pitchFamily="18" charset="0"/>
                <a:ea typeface="Cambria Math" panose="02040503050406030204" pitchFamily="18" charset="0"/>
              </a:rPr>
              <a:t>Αναδρομές</a:t>
            </a:r>
          </a:p>
        </p:txBody>
      </p:sp>
      <p:sp>
        <p:nvSpPr>
          <p:cNvPr id="3" name="Θέση περιεχομένου 2">
            <a:extLst>
              <a:ext uri="{FF2B5EF4-FFF2-40B4-BE49-F238E27FC236}">
                <a16:creationId xmlns:a16="http://schemas.microsoft.com/office/drawing/2014/main" xmlns="" id="{ABE3709D-A6FA-49FE-ABDA-4DDE1FA20558}"/>
              </a:ext>
            </a:extLst>
          </p:cNvPr>
          <p:cNvSpPr>
            <a:spLocks noGrp="1"/>
          </p:cNvSpPr>
          <p:nvPr>
            <p:ph idx="1"/>
          </p:nvPr>
        </p:nvSpPr>
        <p:spPr>
          <a:xfrm>
            <a:off x="677333" y="2120833"/>
            <a:ext cx="10494249" cy="4399237"/>
          </a:xfrm>
        </p:spPr>
        <p:txBody>
          <a:bodyPr>
            <a:normAutofit fontScale="92500"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Στη </a:t>
            </a:r>
            <a:r>
              <a:rPr lang="el-GR" sz="2400" i="1" dirty="0">
                <a:latin typeface="Cambria Math" panose="02040503050406030204" pitchFamily="18" charset="0"/>
                <a:ea typeface="Cambria Math" panose="02040503050406030204" pitchFamily="18" charset="0"/>
              </a:rPr>
              <a:t>Μικρά Ιλιάδα</a:t>
            </a:r>
            <a:r>
              <a:rPr lang="el-GR" sz="2400" dirty="0">
                <a:latin typeface="Cambria Math" panose="02040503050406030204" pitchFamily="18" charset="0"/>
                <a:ea typeface="Cambria Math" panose="02040503050406030204" pitchFamily="18" charset="0"/>
              </a:rPr>
              <a:t> η ανάκτηση του Φιλοκτήτη από τη Λήμνο και η κλήτευση του Νεοπτόλεμου από τη Σκύρο, επιστρέφουν σε γεγονότα που διηγούνται 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τα οποία σίγουρα θα έχουν αναφερθεί με την μορφή αναδρομών. Ομοίως η απελευθέρωση της μητέρας του Θησέα, Αίθρα, από τους γιους του ήρωα, μια σκηνή που εμφανίστηκε στην </a:t>
            </a:r>
            <a:r>
              <a:rPr lang="el-GR" sz="2400" i="1" dirty="0">
                <a:latin typeface="Cambria Math" panose="02040503050406030204" pitchFamily="18" charset="0"/>
                <a:ea typeface="Cambria Math" panose="02040503050406030204" pitchFamily="18" charset="0"/>
              </a:rPr>
              <a:t>Μικρά Ιλιάδα</a:t>
            </a:r>
            <a:r>
              <a:rPr lang="el-GR" sz="2400" dirty="0">
                <a:latin typeface="Cambria Math" panose="02040503050406030204" pitchFamily="18" charset="0"/>
                <a:ea typeface="Cambria Math" panose="02040503050406030204" pitchFamily="18" charset="0"/>
              </a:rPr>
              <a:t> και στην </a:t>
            </a:r>
            <a:r>
              <a:rPr lang="el-GR" sz="2400" i="1" dirty="0">
                <a:latin typeface="Cambria Math" panose="02040503050406030204" pitchFamily="18" charset="0"/>
                <a:ea typeface="Cambria Math" panose="02040503050406030204" pitchFamily="18" charset="0"/>
              </a:rPr>
              <a:t>Ιλίου Πέρσιν</a:t>
            </a:r>
            <a:r>
              <a:rPr lang="el-GR" sz="2400" dirty="0">
                <a:latin typeface="Cambria Math" panose="02040503050406030204" pitchFamily="18" charset="0"/>
                <a:ea typeface="Cambria Math" panose="02040503050406030204" pitchFamily="18" charset="0"/>
              </a:rPr>
              <a:t>, θα είχε μια αναδρομή που θα εξηγούσε το πώς πριν ξεκινήσει ο πόλεμος, η ηλικιωμένη γυναίκα είχε αρπαχθεί ως υπηρέτρια της Ελένης.</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Επίσης στη </a:t>
            </a:r>
            <a:r>
              <a:rPr lang="el-GR" sz="2400" i="1" dirty="0">
                <a:latin typeface="Cambria Math" panose="02040503050406030204" pitchFamily="18" charset="0"/>
                <a:ea typeface="Cambria Math" panose="02040503050406030204" pitchFamily="18" charset="0"/>
              </a:rPr>
              <a:t>Μικρά Ιλιάδα</a:t>
            </a:r>
            <a:r>
              <a:rPr lang="el-GR" sz="2400" dirty="0">
                <a:latin typeface="Cambria Math" panose="02040503050406030204" pitchFamily="18" charset="0"/>
                <a:ea typeface="Cambria Math" panose="02040503050406030204" pitchFamily="18" charset="0"/>
              </a:rPr>
              <a:t> μια αναδρομή στην ιστορία του Γανυμήδη φαίνεται να σχετίζεται με τον σύμμαχο των Τρώων Ευρύπυλο, του οποίου η μητέρα του η Αστυόχη δωροδόκησε με μια χρυσή άμπελο για να συμμετάσχει στον Τρωικό πόλεμο. Πρόκειται για την χρυσή άμπελο που είχε δοθεί από τον Δία στον πατέρα του Πρίαμου Λαομέδοντα ως αντάλλαγμα για τον Γανυμήδη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Μικρά Ιλιάς</a:t>
            </a:r>
            <a:r>
              <a:rPr lang="pt-BR" sz="2400" i="1" dirty="0">
                <a:latin typeface="Cambria Math" panose="02040503050406030204" pitchFamily="18" charset="0"/>
                <a:ea typeface="Cambria Math" panose="02040503050406030204" pitchFamily="18" charset="0"/>
              </a:rPr>
              <a:t> </a:t>
            </a:r>
            <a:r>
              <a:rPr lang="pt-BR" sz="2400" dirty="0">
                <a:latin typeface="Cambria Math" panose="02040503050406030204" pitchFamily="18" charset="0"/>
                <a:ea typeface="Cambria Math" panose="02040503050406030204" pitchFamily="18" charset="0"/>
              </a:rPr>
              <a:t>29 Bernabé/6 Davies)</a:t>
            </a:r>
            <a:r>
              <a:rPr lang="el-GR" sz="2400" dirty="0">
                <a:latin typeface="Cambria Math" panose="02040503050406030204" pitchFamily="18" charset="0"/>
                <a:ea typeface="Cambria Math" panose="02040503050406030204" pitchFamily="18" charset="0"/>
              </a:rPr>
              <a:t>.</a:t>
            </a:r>
          </a:p>
        </p:txBody>
      </p:sp>
    </p:spTree>
    <p:extLst>
      <p:ext uri="{BB962C8B-B14F-4D97-AF65-F5344CB8AC3E}">
        <p14:creationId xmlns:p14="http://schemas.microsoft.com/office/powerpoint/2010/main" val="1677471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C13E129-FA25-4F6D-9025-1CF21B04480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1F10D89-4F00-4842-95F2-C0581AD83B62}"/>
              </a:ext>
            </a:extLst>
          </p:cNvPr>
          <p:cNvSpPr>
            <a:spLocks noGrp="1"/>
          </p:cNvSpPr>
          <p:nvPr>
            <p:ph idx="1"/>
          </p:nvPr>
        </p:nvSpPr>
        <p:spPr>
          <a:xfrm>
            <a:off x="677333" y="2160589"/>
            <a:ext cx="10640023" cy="3880773"/>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Όπως ο θάνατος του Αχιλλέα, η πτώση της Τροίας προφητεύεται με πολλούς τρόπους αν και έχουμε μόνο άμεσες αποδείξεις για μια από αυτές στην </a:t>
            </a:r>
            <a:r>
              <a:rPr lang="el-GR" sz="2400" i="1" dirty="0">
                <a:latin typeface="Cambria Math" panose="02040503050406030204" pitchFamily="18" charset="0"/>
                <a:ea typeface="Cambria Math" panose="02040503050406030204" pitchFamily="18" charset="0"/>
              </a:rPr>
              <a:t>Ιλίου Πέρσιν</a:t>
            </a:r>
            <a:r>
              <a:rPr lang="el-GR" sz="2400" dirty="0">
                <a:latin typeface="Cambria Math" panose="02040503050406030204" pitchFamily="18" charset="0"/>
                <a:ea typeface="Cambria Math" panose="02040503050406030204" pitchFamily="18" charset="0"/>
              </a:rPr>
              <a:t>, το ποίημα του Κύκλου που εστιάζει στην καταστροφή της πόλης. Μια γνωστή προφητεία συνδέει την μοίρα της Τροίας με αυτή του Παλλάδιου, του αγάλματος της Αθηνάς το οποίο το ποίημα φαίνεται ότι ανιχνεύει στους γάμους του Δάρδανου και της Χρύσης πριν από την ίδρυση της Τροίας</a:t>
            </a:r>
            <a:r>
              <a:rPr lang="en-US"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Ιλίου Πέρσις</a:t>
            </a:r>
            <a:r>
              <a:rPr lang="el-GR" sz="2400" dirty="0">
                <a:latin typeface="Cambria Math" panose="02040503050406030204" pitchFamily="18" charset="0"/>
                <a:ea typeface="Cambria Math" panose="02040503050406030204" pitchFamily="18" charset="0"/>
              </a:rPr>
              <a:t> </a:t>
            </a:r>
            <a:r>
              <a:rPr lang="en-US" sz="2400" dirty="0">
                <a:latin typeface="Cambria Math" panose="02040503050406030204" pitchFamily="18" charset="0"/>
                <a:ea typeface="Cambria Math" panose="02040503050406030204" pitchFamily="18" charset="0"/>
              </a:rPr>
              <a:t>1 Bernabé/1 Davies)</a:t>
            </a:r>
            <a:r>
              <a:rPr lang="el-GR" sz="2400" dirty="0">
                <a:latin typeface="Cambria Math" panose="02040503050406030204" pitchFamily="18" charset="0"/>
                <a:ea typeface="Cambria Math" panose="02040503050406030204" pitchFamily="18" charset="0"/>
              </a:rPr>
              <a:t>. Αυτή η ιστορία θα μπορούσε να προκαλέσει πάθος και ειρωνεία ανακεφαλαιώνοντας την ιστορία της πόλης και τη στενή σχέση της Αθηνάς με αυτήν ακριβώς την στιγμή που η θεά σχεδιάζει την καταστροφή της.</a:t>
            </a:r>
          </a:p>
        </p:txBody>
      </p:sp>
    </p:spTree>
    <p:extLst>
      <p:ext uri="{BB962C8B-B14F-4D97-AF65-F5344CB8AC3E}">
        <p14:creationId xmlns:p14="http://schemas.microsoft.com/office/powerpoint/2010/main" val="36287803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377D623-ED77-4132-81E0-0CE1A65D745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27F9AC8-14F1-4537-B242-4631D1276EE5}"/>
              </a:ext>
            </a:extLst>
          </p:cNvPr>
          <p:cNvSpPr>
            <a:spLocks noGrp="1"/>
          </p:cNvSpPr>
          <p:nvPr>
            <p:ph idx="1"/>
          </p:nvPr>
        </p:nvSpPr>
        <p:spPr>
          <a:xfrm>
            <a:off x="677334" y="2160589"/>
            <a:ext cx="10719536" cy="3880773"/>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Παρόμοια δραματικά αποτελέσματα θα μπορούσαν να δημιουργηθούν αλλού σε αυτό το ποίημα όταν αναφέρονται οι δεξιότητες των ιατρών Μαχάονα και Ποδαλείριου που κατάγονται από τον Ποσειδώνα. Ενώ ο Ποδαλείριος είναι σε θέση να διαγνώσει την τρέλα του Τελαμώνιου Αίαντα, η θεϊκή σύνδεση καθιστά πιο αξιολύπητη την αποτυχία του να θεραπεύσει τον ήρωα.</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Επιπλέον η </a:t>
            </a:r>
            <a:r>
              <a:rPr lang="el-GR" sz="2400" i="1" dirty="0">
                <a:latin typeface="Cambria Math" panose="02040503050406030204" pitchFamily="18" charset="0"/>
                <a:ea typeface="Cambria Math" panose="02040503050406030204" pitchFamily="18" charset="0"/>
              </a:rPr>
              <a:t>Ιλίου Πέρσις </a:t>
            </a:r>
            <a:r>
              <a:rPr lang="el-GR" sz="2400" dirty="0">
                <a:latin typeface="Cambria Math" panose="02040503050406030204" pitchFamily="18" charset="0"/>
                <a:ea typeface="Cambria Math" panose="02040503050406030204" pitchFamily="18" charset="0"/>
              </a:rPr>
              <a:t>περιλαμβάνει μια πρόδρομη αφήγηση που συνδέει το έγκλημα του Αίαντα του γιου του Οϊλέα, κατά την διάρκεια της άλωσης της Τροίας μέχρι το θάνατό του κατά τη διάρκεια της επιστροφής του στην Ελλάδα.</a:t>
            </a:r>
          </a:p>
        </p:txBody>
      </p:sp>
    </p:spTree>
    <p:extLst>
      <p:ext uri="{BB962C8B-B14F-4D97-AF65-F5344CB8AC3E}">
        <p14:creationId xmlns:p14="http://schemas.microsoft.com/office/powerpoint/2010/main" val="2779059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3536F3A-CFA2-4137-88C7-09E6745810C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60481A4-D9A2-4A8D-9AA5-9B8D01D039C1}"/>
              </a:ext>
            </a:extLst>
          </p:cNvPr>
          <p:cNvSpPr>
            <a:spLocks noGrp="1"/>
          </p:cNvSpPr>
          <p:nvPr>
            <p:ph idx="1"/>
          </p:nvPr>
        </p:nvSpPr>
        <p:spPr>
          <a:xfrm>
            <a:off x="677333" y="1073427"/>
            <a:ext cx="10640023" cy="4967936"/>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Οι ένθετες αφηγήσεις συμβάλλουν στην δραματοποίηση των γεγονότων στις κύριες αφηγήσεις και παράλληλα δημιουργούν βαθύτερες θεματικές συνδέσεις με την ευρύτερη ιστορία. Κάθε μια από αυτές τις ιστορίες δραματοποιεί το χάσμα ανάμεσα στους θνητούς και τους αθανάτους που είναι πολύ σημαντικό για τα ομηρικά έπη. Έτσι οι Έλληνες γιατροί δεν μπορούν να κάνουν τίποτα για να θεραπεύσουν την θεόσταλτη τρέλα του Αίαντα. Η ύβρις και ο θάνατος του Φόρβα είναι μια προειδοποίηση  σε όλους όσους αμφισβητούν τους θεούς, όπως και του Αίαντα του Οϊλέα. Τέλος, η ανταλλαγή του Γανυμήδη με την χρυσή άμπελο που θα οδηγήσει στον θάνατο τον Ευρύπυλο, επαναφέρει το θέμα της καταστρεπτικής γυναίκας, ενσωματωμένο ειδικά στην Ελένη καθώς επίσης και του κινδύνου που περιέχουν τα θεϊκά δώρα, ένα προφανές παράδειγμα είναι η πανοπλία του Αχιλλέα.</a:t>
            </a:r>
          </a:p>
        </p:txBody>
      </p:sp>
    </p:spTree>
    <p:extLst>
      <p:ext uri="{BB962C8B-B14F-4D97-AF65-F5344CB8AC3E}">
        <p14:creationId xmlns:p14="http://schemas.microsoft.com/office/powerpoint/2010/main" val="2535441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3865DE6-70B8-4F64-BB31-AB8EE773D9C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53D61E1-F1E7-4BC6-A65D-D84505357C92}"/>
              </a:ext>
            </a:extLst>
          </p:cNvPr>
          <p:cNvSpPr>
            <a:spLocks noGrp="1"/>
          </p:cNvSpPr>
          <p:nvPr>
            <p:ph idx="1"/>
          </p:nvPr>
        </p:nvSpPr>
        <p:spPr>
          <a:xfrm>
            <a:off x="505056" y="1736035"/>
            <a:ext cx="10573762" cy="4227443"/>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Τα ποιήματα του Επικού Κύκλου έχουν δημιουργηθεί χρησιμοποιώντας ένα πλήρες φάσμα από αναλήψεις, προλήψεις, περιγραφές τεχνικές που συναντάμε και στα κανονικά έπη. Αξίζει σε αυτό το πλαίσιο να αναφερθεί η μορφή του Σίνωνα, του Έλληνα που έπεισε τους Τρώες να δεχτούν τον Δούρειο Ίππο, και ο οποίος πιθανότητα έχει δώσει φωνή σε μια ένθετη αφήγηση με τη μορφή μιας ψευδούς ιστορίας όπως αυτής που αναφέρει στο δεύτερο βιβλίο της </a:t>
            </a:r>
            <a:r>
              <a:rPr lang="el-GR" sz="2400" i="1" dirty="0">
                <a:latin typeface="Cambria Math" panose="02040503050406030204" pitchFamily="18" charset="0"/>
                <a:ea typeface="Cambria Math" panose="02040503050406030204" pitchFamily="18" charset="0"/>
              </a:rPr>
              <a:t>Αινειάδας</a:t>
            </a:r>
            <a:r>
              <a:rPr lang="el-GR" sz="2400" dirty="0">
                <a:latin typeface="Cambria Math" panose="02040503050406030204" pitchFamily="18" charset="0"/>
                <a:ea typeface="Cambria Math" panose="02040503050406030204" pitchFamily="18" charset="0"/>
              </a:rPr>
              <a:t>(2.57- 199). Μια τέτοια ερμηνεία επιβεβαιώνει την προθυμία των κυκλικών παραδόσεων να αγκαλιάσουν την αφηγηματική ασάφεια που δημιουργούν οι αναξιόπιστοι ομηρικοί αφηγητές όπως ο Οδυσσέας στην </a:t>
            </a:r>
            <a:r>
              <a:rPr lang="el-GR" sz="2400" i="1" dirty="0">
                <a:latin typeface="Cambria Math" panose="02040503050406030204" pitchFamily="18" charset="0"/>
                <a:ea typeface="Cambria Math" panose="02040503050406030204" pitchFamily="18" charset="0"/>
              </a:rPr>
              <a:t>Οδύσσεια </a:t>
            </a:r>
            <a:r>
              <a:rPr lang="el-GR" sz="2400" dirty="0">
                <a:latin typeface="Cambria Math" panose="02040503050406030204" pitchFamily="18" charset="0"/>
                <a:ea typeface="Cambria Math" panose="02040503050406030204" pitchFamily="18" charset="0"/>
              </a:rPr>
              <a:t> καθώς και η Δήμητρα, η Αφροδίτη, ο Ερμής και άλλοι στους Ομηρικούς Ύμνους.</a:t>
            </a:r>
          </a:p>
        </p:txBody>
      </p:sp>
    </p:spTree>
    <p:extLst>
      <p:ext uri="{BB962C8B-B14F-4D97-AF65-F5344CB8AC3E}">
        <p14:creationId xmlns:p14="http://schemas.microsoft.com/office/powerpoint/2010/main" val="1174055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7D8177F-E6B0-40F9-A9D1-D0010A1DFCBA}"/>
              </a:ext>
            </a:extLst>
          </p:cNvPr>
          <p:cNvSpPr>
            <a:spLocks noGrp="1"/>
          </p:cNvSpPr>
          <p:nvPr>
            <p:ph type="title"/>
          </p:nvPr>
        </p:nvSpPr>
        <p:spPr/>
        <p:txBody>
          <a:bodyPr/>
          <a:lstStyle/>
          <a:p>
            <a:r>
              <a:rPr lang="el-GR" i="1" dirty="0">
                <a:latin typeface="Cambria Math" panose="02040503050406030204" pitchFamily="18" charset="0"/>
                <a:ea typeface="Cambria Math" panose="02040503050406030204" pitchFamily="18" charset="0"/>
              </a:rPr>
              <a:t>Νέκυιες</a:t>
            </a:r>
          </a:p>
        </p:txBody>
      </p:sp>
      <p:sp>
        <p:nvSpPr>
          <p:cNvPr id="3" name="Θέση περιεχομένου 2">
            <a:extLst>
              <a:ext uri="{FF2B5EF4-FFF2-40B4-BE49-F238E27FC236}">
                <a16:creationId xmlns:a16="http://schemas.microsoft.com/office/drawing/2014/main" xmlns="" id="{267BC898-630D-4F6B-930B-521332565A2E}"/>
              </a:ext>
            </a:extLst>
          </p:cNvPr>
          <p:cNvSpPr>
            <a:spLocks noGrp="1"/>
          </p:cNvSpPr>
          <p:nvPr>
            <p:ph idx="1"/>
          </p:nvPr>
        </p:nvSpPr>
        <p:spPr>
          <a:xfrm>
            <a:off x="677334" y="2160589"/>
            <a:ext cx="10282214" cy="3880773"/>
          </a:xfrm>
        </p:spPr>
        <p:txBody>
          <a:bodyPr>
            <a:normAutofit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Δυο κυκλικά έπη ολοκληρώνουν την ιστορία του Τρωικού πολέμου με τους Έλληνες  ήρωες που επιβίωσαν από την σύγκρουση. Ιδιαίτερα αξιοσημείωτη είναι η </a:t>
            </a:r>
            <a:r>
              <a:rPr lang="el-GR" sz="2400" i="1" dirty="0">
                <a:latin typeface="Cambria Math" panose="02040503050406030204" pitchFamily="18" charset="0"/>
                <a:ea typeface="Cambria Math" panose="02040503050406030204" pitchFamily="18" charset="0"/>
              </a:rPr>
              <a:t>Νέκυια </a:t>
            </a:r>
            <a:r>
              <a:rPr lang="el-GR" sz="2400" dirty="0">
                <a:latin typeface="Cambria Math" panose="02040503050406030204" pitchFamily="18" charset="0"/>
                <a:ea typeface="Cambria Math" panose="02040503050406030204" pitchFamily="18" charset="0"/>
              </a:rPr>
              <a:t> ή επίσκεψη στον Κάτω κόσμο που συμπεριλαμβάνεται στους </a:t>
            </a:r>
            <a:r>
              <a:rPr lang="el-GR" sz="2400" i="1" dirty="0">
                <a:latin typeface="Cambria Math" panose="02040503050406030204" pitchFamily="18" charset="0"/>
                <a:ea typeface="Cambria Math" panose="02040503050406030204" pitchFamily="18" charset="0"/>
              </a:rPr>
              <a:t>Νόστους</a:t>
            </a:r>
            <a:r>
              <a:rPr lang="el-GR" sz="2400" dirty="0">
                <a:latin typeface="Cambria Math" panose="02040503050406030204" pitchFamily="18" charset="0"/>
                <a:ea typeface="Cambria Math" panose="02040503050406030204" pitchFamily="18" charset="0"/>
              </a:rPr>
              <a:t>. Οι </a:t>
            </a:r>
            <a:r>
              <a:rPr lang="el-GR" sz="2400" i="1" dirty="0">
                <a:latin typeface="Cambria Math" panose="02040503050406030204" pitchFamily="18" charset="0"/>
                <a:ea typeface="Cambria Math" panose="02040503050406030204" pitchFamily="18" charset="0"/>
              </a:rPr>
              <a:t>Νέκυιες</a:t>
            </a:r>
            <a:r>
              <a:rPr lang="el-GR" sz="2400" dirty="0">
                <a:latin typeface="Cambria Math" panose="02040503050406030204" pitchFamily="18" charset="0"/>
                <a:ea typeface="Cambria Math" panose="02040503050406030204" pitchFamily="18" charset="0"/>
              </a:rPr>
              <a:t> στις ραψωδίες 11 και 24 στην </a:t>
            </a:r>
            <a:r>
              <a:rPr lang="el-GR" sz="2400" i="1" dirty="0">
                <a:latin typeface="Cambria Math" panose="02040503050406030204" pitchFamily="18" charset="0"/>
                <a:ea typeface="Cambria Math" panose="02040503050406030204" pitchFamily="18" charset="0"/>
              </a:rPr>
              <a:t>Οδύσσεια</a:t>
            </a:r>
            <a:r>
              <a:rPr lang="el-GR" sz="2400" dirty="0">
                <a:latin typeface="Cambria Math" panose="02040503050406030204" pitchFamily="18" charset="0"/>
                <a:ea typeface="Cambria Math" panose="02040503050406030204" pitchFamily="18" charset="0"/>
              </a:rPr>
              <a:t> καταδεικνύουν ότι οι συναντήσεις με τα φαντάσματα απαιτούν ένθετες αφηγήσεις και αυτό ακριβώς φαίνεται ότι ήταν το πλαίσιο στους </a:t>
            </a:r>
            <a:r>
              <a:rPr lang="el-GR" sz="2400" i="1" dirty="0">
                <a:latin typeface="Cambria Math" panose="02040503050406030204" pitchFamily="18" charset="0"/>
                <a:ea typeface="Cambria Math" panose="02040503050406030204" pitchFamily="18" charset="0"/>
              </a:rPr>
              <a:t>Νόστους</a:t>
            </a:r>
            <a:r>
              <a:rPr lang="el-GR" sz="2400" dirty="0">
                <a:latin typeface="Cambria Math" panose="02040503050406030204" pitchFamily="18" charset="0"/>
                <a:ea typeface="Cambria Math" panose="02040503050406030204" pitchFamily="18" charset="0"/>
              </a:rPr>
              <a:t> για τις ιστορίες ή γενεαλογίες για τις ηρωίδες : Κλυμένη, Μαίρα, Τυρώ, Αλκμήνη, Μυκήνη και Εριφύλη.</a:t>
            </a:r>
            <a:endParaRPr lang="el-GR" sz="2200" dirty="0">
              <a:latin typeface="Cambria Math" panose="02040503050406030204" pitchFamily="18" charset="0"/>
              <a:ea typeface="Cambria Math" panose="02040503050406030204" pitchFamily="18" charset="0"/>
            </a:endParaRP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Πιθανότητα στο πλαίσιο αυτό το έπος να αναφέρεται στην επαναφορά της νεότητας του Αίσονα από την Μήδεια, και ενδεχομένως στον Δία να σκοτώνει τον Ασκληπιό.</a:t>
            </a:r>
          </a:p>
        </p:txBody>
      </p:sp>
    </p:spTree>
    <p:extLst>
      <p:ext uri="{BB962C8B-B14F-4D97-AF65-F5344CB8AC3E}">
        <p14:creationId xmlns:p14="http://schemas.microsoft.com/office/powerpoint/2010/main" val="1286640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7FD89B-5E92-468B-B08E-8EAD00B2F356}"/>
              </a:ext>
            </a:extLst>
          </p:cNvPr>
          <p:cNvSpPr>
            <a:spLocks noGrp="1"/>
          </p:cNvSpPr>
          <p:nvPr>
            <p:ph type="title"/>
          </p:nvPr>
        </p:nvSpPr>
        <p:spPr/>
        <p:txBody>
          <a:bodyPr/>
          <a:lstStyle/>
          <a:p>
            <a:r>
              <a:rPr lang="el-GR" dirty="0">
                <a:latin typeface="Cambria Math" panose="02040503050406030204" pitchFamily="18" charset="0"/>
                <a:ea typeface="Cambria Math" panose="02040503050406030204" pitchFamily="18" charset="0"/>
              </a:rPr>
              <a:t>Ένθετες αφηγήσεις</a:t>
            </a:r>
          </a:p>
        </p:txBody>
      </p:sp>
      <p:sp>
        <p:nvSpPr>
          <p:cNvPr id="3" name="Θέση περιεχομένου 2">
            <a:extLst>
              <a:ext uri="{FF2B5EF4-FFF2-40B4-BE49-F238E27FC236}">
                <a16:creationId xmlns:a16="http://schemas.microsoft.com/office/drawing/2014/main" xmlns="" id="{DB5583B9-297A-4189-AAAE-27621BF32A4E}"/>
              </a:ext>
            </a:extLst>
          </p:cNvPr>
          <p:cNvSpPr>
            <a:spLocks noGrp="1"/>
          </p:cNvSpPr>
          <p:nvPr>
            <p:ph idx="1"/>
          </p:nvPr>
        </p:nvSpPr>
        <p:spPr>
          <a:xfrm>
            <a:off x="677333" y="2160589"/>
            <a:ext cx="9950909" cy="3880773"/>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Οι ένθετες αφηγήσεις περιλαμβάνουν  είτε αναλήψεις, αναδρομές που συμβάλλουν στην διαμόρφωση των χαρακτήρων, στις σχέσεις μεταξύ τους και στα κίνητρά τους, είτε προλήψεις που προβλέπουν μεταγενέστερα γεγονότα, όπως οι προφητείες και οι επιφάνειες των θεών. Επιπλέον, ενσωματώνουν κυκλικές γενεαλογίες, καταλόγους, μυθικά παραδείγματα και εκφράσεις.</a:t>
            </a:r>
          </a:p>
          <a:p>
            <a:pPr algn="just">
              <a:buFont typeface="Wingdings" panose="05000000000000000000" pitchFamily="2" charset="2"/>
              <a:buChar char="Ø"/>
            </a:pPr>
            <a:r>
              <a:rPr lang="el-GR" sz="2400" b="1" dirty="0">
                <a:latin typeface="Cambria Math" panose="02040503050406030204" pitchFamily="18" charset="0"/>
                <a:ea typeface="Cambria Math" panose="02040503050406030204" pitchFamily="18" charset="0"/>
              </a:rPr>
              <a:t>  </a:t>
            </a:r>
            <a:r>
              <a:rPr lang="en-US" sz="2400" b="1" dirty="0">
                <a:latin typeface="Cambria Math" panose="02040503050406030204" pitchFamily="18" charset="0"/>
                <a:ea typeface="Cambria Math" panose="02040503050406030204" pitchFamily="18" charset="0"/>
              </a:rPr>
              <a:t>Marks</a:t>
            </a:r>
            <a:r>
              <a:rPr lang="el-GR" sz="2400" dirty="0">
                <a:latin typeface="Cambria Math" panose="02040503050406030204" pitchFamily="18" charset="0"/>
                <a:ea typeface="Cambria Math" panose="02040503050406030204" pitchFamily="18" charset="0"/>
              </a:rPr>
              <a:t>: Στόχος είναι να αποδείξει πως οι ένθετες αφηγήσεις μπορούν να βοηθήσουν στην ανακατασκευή της ποιητικής των χαμένων Κύκλιων Επών και των σχέσεων τους με το μεγαλύτερο σώμα του αρχαίου ελληνικού έπους και μύθου.</a:t>
            </a:r>
          </a:p>
        </p:txBody>
      </p:sp>
    </p:spTree>
    <p:extLst>
      <p:ext uri="{BB962C8B-B14F-4D97-AF65-F5344CB8AC3E}">
        <p14:creationId xmlns:p14="http://schemas.microsoft.com/office/powerpoint/2010/main" val="983754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458204-6D19-46AA-AB29-5685D05EC7F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320D4D02-EB75-4C5C-9EF7-0D6A66C8184C}"/>
              </a:ext>
            </a:extLst>
          </p:cNvPr>
          <p:cNvSpPr>
            <a:spLocks noGrp="1"/>
          </p:cNvSpPr>
          <p:nvPr>
            <p:ph idx="1"/>
          </p:nvPr>
        </p:nvSpPr>
        <p:spPr>
          <a:xfrm>
            <a:off x="677333" y="1033670"/>
            <a:ext cx="10335223" cy="5622625"/>
          </a:xfrm>
        </p:spPr>
        <p:txBody>
          <a:bodyPr>
            <a:normAutofit lnSpcReduction="10000"/>
          </a:bodyPr>
          <a:lstStyle/>
          <a:p>
            <a:pPr algn="just">
              <a:buFont typeface="Wingdings" panose="05000000000000000000" pitchFamily="2" charset="2"/>
              <a:buChar char="Ø"/>
            </a:pPr>
            <a:r>
              <a:rPr lang="el-GR" sz="2600" dirty="0">
                <a:latin typeface="Cambria Math" panose="02040503050406030204" pitchFamily="18" charset="0"/>
                <a:ea typeface="Cambria Math" panose="02040503050406030204" pitchFamily="18" charset="0"/>
              </a:rPr>
              <a:t>Οι χαρακτήρες της </a:t>
            </a:r>
            <a:r>
              <a:rPr lang="el-GR" sz="2600" i="1" dirty="0">
                <a:latin typeface="Cambria Math" panose="02040503050406030204" pitchFamily="18" charset="0"/>
                <a:ea typeface="Cambria Math" panose="02040503050406030204" pitchFamily="18" charset="0"/>
              </a:rPr>
              <a:t>Νέκυιας </a:t>
            </a:r>
            <a:r>
              <a:rPr lang="el-GR" sz="2600" dirty="0">
                <a:latin typeface="Cambria Math" panose="02040503050406030204" pitchFamily="18" charset="0"/>
                <a:ea typeface="Cambria Math" panose="02040503050406030204" pitchFamily="18" charset="0"/>
              </a:rPr>
              <a:t>των </a:t>
            </a:r>
            <a:r>
              <a:rPr lang="el-GR" sz="2600" i="1" dirty="0">
                <a:latin typeface="Cambria Math" panose="02040503050406030204" pitchFamily="18" charset="0"/>
                <a:ea typeface="Cambria Math" panose="02040503050406030204" pitchFamily="18" charset="0"/>
              </a:rPr>
              <a:t>Νόστων</a:t>
            </a:r>
            <a:r>
              <a:rPr lang="el-GR" sz="2600" dirty="0">
                <a:latin typeface="Cambria Math" panose="02040503050406030204" pitchFamily="18" charset="0"/>
                <a:ea typeface="Cambria Math" panose="02040503050406030204" pitchFamily="18" charset="0"/>
              </a:rPr>
              <a:t> επικαλύπτονται ως επί το πλείστον με εκείνες του Οδυσσέα στην </a:t>
            </a:r>
            <a:r>
              <a:rPr lang="el-GR" sz="2600" i="1" dirty="0">
                <a:latin typeface="Cambria Math" panose="02040503050406030204" pitchFamily="18" charset="0"/>
                <a:ea typeface="Cambria Math" panose="02040503050406030204" pitchFamily="18" charset="0"/>
              </a:rPr>
              <a:t>Οδύσσεια</a:t>
            </a:r>
            <a:r>
              <a:rPr lang="el-GR" sz="2600" dirty="0">
                <a:latin typeface="Cambria Math" panose="02040503050406030204" pitchFamily="18" charset="0"/>
                <a:ea typeface="Cambria Math" panose="02040503050406030204" pitchFamily="18" charset="0"/>
              </a:rPr>
              <a:t>. Έτσι το κύκλιο ποίημα μπορεί να θεωρηθεί ότι συμμετέχει σε ένα παιχνίδι υπαινιγμών που συμπεριλαμβάνει ένα ευρύ γεωγραφικό πεδίο όπως η Θήβα, η </a:t>
            </a:r>
            <a:r>
              <a:rPr lang="el-GR" sz="2600" dirty="0" err="1">
                <a:latin typeface="Cambria Math" panose="02040503050406030204" pitchFamily="18" charset="0"/>
                <a:ea typeface="Cambria Math" panose="02040503050406030204" pitchFamily="18" charset="0"/>
              </a:rPr>
              <a:t>Πύλος</a:t>
            </a:r>
            <a:r>
              <a:rPr lang="el-GR" sz="2600" dirty="0">
                <a:latin typeface="Cambria Math" panose="02040503050406030204" pitchFamily="18" charset="0"/>
                <a:ea typeface="Cambria Math" panose="02040503050406030204" pitchFamily="18" charset="0"/>
              </a:rPr>
              <a:t>, η Μαντίνεια, και οι Μυκήνες και μια σειρά αναφορών που ξεπερνούν τις παραδόσεις της Τροιζήνας και της Κορίνθου που προτάθηκαν από τις βιογραφικές παραδόσεις των υποτιθέμενων συγγραφέων των </a:t>
            </a:r>
            <a:r>
              <a:rPr lang="el-GR" sz="2600" i="1" dirty="0">
                <a:latin typeface="Cambria Math" panose="02040503050406030204" pitchFamily="18" charset="0"/>
                <a:ea typeface="Cambria Math" panose="02040503050406030204" pitchFamily="18" charset="0"/>
              </a:rPr>
              <a:t>Νόστων</a:t>
            </a:r>
            <a:r>
              <a:rPr lang="el-GR" sz="2600" dirty="0">
                <a:latin typeface="Cambria Math" panose="02040503050406030204" pitchFamily="18" charset="0"/>
                <a:ea typeface="Cambria Math" panose="02040503050406030204" pitchFamily="18" charset="0"/>
              </a:rPr>
              <a:t>.</a:t>
            </a:r>
          </a:p>
          <a:p>
            <a:pPr algn="just">
              <a:buFont typeface="Wingdings" panose="05000000000000000000" pitchFamily="2" charset="2"/>
              <a:buChar char="Ø"/>
            </a:pPr>
            <a:r>
              <a:rPr lang="el-GR" sz="2600" dirty="0">
                <a:latin typeface="Cambria Math" panose="02040503050406030204" pitchFamily="18" charset="0"/>
                <a:ea typeface="Cambria Math" panose="02040503050406030204" pitchFamily="18" charset="0"/>
              </a:rPr>
              <a:t>Η σιωπή του Πρόκλου σχετικά με την </a:t>
            </a:r>
            <a:r>
              <a:rPr lang="el-GR" sz="2600" i="1" dirty="0">
                <a:latin typeface="Cambria Math" panose="02040503050406030204" pitchFamily="18" charset="0"/>
                <a:ea typeface="Cambria Math" panose="02040503050406030204" pitchFamily="18" charset="0"/>
              </a:rPr>
              <a:t>Νέκυια</a:t>
            </a:r>
            <a:r>
              <a:rPr lang="el-GR" sz="2600" dirty="0">
                <a:latin typeface="Cambria Math" panose="02040503050406030204" pitchFamily="18" charset="0"/>
                <a:ea typeface="Cambria Math" panose="02040503050406030204" pitchFamily="18" charset="0"/>
              </a:rPr>
              <a:t> καθιστά δύσκολη την τοποθέτησή της μέσα στους </a:t>
            </a:r>
            <a:r>
              <a:rPr lang="el-GR" sz="2600" i="1" dirty="0">
                <a:latin typeface="Cambria Math" panose="02040503050406030204" pitchFamily="18" charset="0"/>
                <a:ea typeface="Cambria Math" panose="02040503050406030204" pitchFamily="18" charset="0"/>
              </a:rPr>
              <a:t>Νόστους</a:t>
            </a:r>
            <a:r>
              <a:rPr lang="el-GR" sz="2600" dirty="0">
                <a:latin typeface="Cambria Math" panose="02040503050406030204" pitchFamily="18" charset="0"/>
                <a:ea typeface="Cambria Math" panose="02040503050406030204" pitchFamily="18" charset="0"/>
              </a:rPr>
              <a:t>, συνεπώς είναι δύσκολο να τοποθετηθούν σε ένα εννοιολογικό πλαίσιο  οι ένθετες αφηγήσεις. Μπορεί όμως να παρατηρηθεί  ότι οι ιστορίες αγάπης που χάλασαν, η θεϊκή απάτη και ο θυμός θα ήταν πιθανώς σχετικά με την ιστορία του Αγαμέμνονα και της Κλυταιμνήστρας, στην οποία επικεντρώθηκε η τελευταία ακολουθία των </a:t>
            </a:r>
            <a:r>
              <a:rPr lang="el-GR" sz="2600" i="1" dirty="0">
                <a:latin typeface="Cambria Math" panose="02040503050406030204" pitchFamily="18" charset="0"/>
                <a:ea typeface="Cambria Math" panose="02040503050406030204" pitchFamily="18" charset="0"/>
              </a:rPr>
              <a:t>Νόστων</a:t>
            </a:r>
            <a:r>
              <a:rPr lang="el-GR" sz="2400" dirty="0">
                <a:latin typeface="Cambria Math" panose="02040503050406030204" pitchFamily="18" charset="0"/>
                <a:ea typeface="Cambria Math" panose="02040503050406030204" pitchFamily="18" charset="0"/>
              </a:rPr>
              <a:t>.</a:t>
            </a:r>
          </a:p>
        </p:txBody>
      </p:sp>
    </p:spTree>
    <p:extLst>
      <p:ext uri="{BB962C8B-B14F-4D97-AF65-F5344CB8AC3E}">
        <p14:creationId xmlns:p14="http://schemas.microsoft.com/office/powerpoint/2010/main" val="3073331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97486C-6445-4D23-B951-7102BDF60FD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7F9540FA-04FB-49CC-9DAF-BAF5B1E2B2E6}"/>
              </a:ext>
            </a:extLst>
          </p:cNvPr>
          <p:cNvSpPr>
            <a:spLocks noGrp="1"/>
          </p:cNvSpPr>
          <p:nvPr>
            <p:ph idx="1"/>
          </p:nvPr>
        </p:nvSpPr>
        <p:spPr>
          <a:xfrm>
            <a:off x="677333" y="1250577"/>
            <a:ext cx="10056927" cy="4790786"/>
          </a:xfrm>
        </p:spPr>
        <p:txBody>
          <a:bodyPr>
            <a:normAutofit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Η ιστορία της Κλυταιμνήστρας μαζί με άλλων Ελληνίδων συζύγων υπονοείται από την αναφορά στον μη  ομηρικό χαρακτήρα Ναύπλιο, ο οποίος ίσως έχει βοηθήσει στην εξέλιξη των </a:t>
            </a:r>
            <a:r>
              <a:rPr lang="el-GR" sz="2400" i="1" dirty="0">
                <a:latin typeface="Cambria Math" panose="02040503050406030204" pitchFamily="18" charset="0"/>
                <a:ea typeface="Cambria Math" panose="02040503050406030204" pitchFamily="18" charset="0"/>
              </a:rPr>
              <a:t>Νόστων</a:t>
            </a:r>
            <a:r>
              <a:rPr lang="el-GR" sz="2400" dirty="0">
                <a:latin typeface="Cambria Math" panose="02040503050406030204" pitchFamily="18" charset="0"/>
                <a:ea typeface="Cambria Math" panose="02040503050406030204" pitchFamily="18" charset="0"/>
              </a:rPr>
              <a:t>, καθώς ο θυμός του για τους Έλληνες για τον θάνατο του γιού του Παλαμήδη ( ένα γεγονός που εξιστορείται στα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τον οδηγεί να στρέψει τις συζύγους των Ελλήνων ηρώων εναντίον των αντρών τους, ενώ οι τελευταίοι βρίσκονται στην Τροία.</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Αν η ιστορία του εκδικητικού Ναύπλιου ήταν στην πραγματικότητα σύγχρονη με την εποχή που οι </a:t>
            </a:r>
            <a:r>
              <a:rPr lang="el-GR" sz="2400" i="1" dirty="0">
                <a:latin typeface="Cambria Math" panose="02040503050406030204" pitchFamily="18" charset="0"/>
                <a:ea typeface="Cambria Math" panose="02040503050406030204" pitchFamily="18" charset="0"/>
              </a:rPr>
              <a:t>Νόστοι </a:t>
            </a:r>
            <a:r>
              <a:rPr lang="el-GR" sz="2400" dirty="0">
                <a:latin typeface="Cambria Math" panose="02040503050406030204" pitchFamily="18" charset="0"/>
                <a:ea typeface="Cambria Math" panose="02040503050406030204" pitchFamily="18" charset="0"/>
              </a:rPr>
              <a:t>διαμορφώνονταν, η αναφορά σε αυτόν δεν θα μπορούσε να μην προκαλέσει μια αναδρομή, τουλάχιστον στο μυαλό των ακροατών, πιθανόν με τη μορφή μιας ένθετης αφήγησης, με τον θάνατο του Παλαμήδη και τις συνέπειες για τους Έλληνες που επιστρέφουν.</a:t>
            </a:r>
          </a:p>
        </p:txBody>
      </p:sp>
    </p:spTree>
    <p:extLst>
      <p:ext uri="{BB962C8B-B14F-4D97-AF65-F5344CB8AC3E}">
        <p14:creationId xmlns:p14="http://schemas.microsoft.com/office/powerpoint/2010/main" val="476458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29226A6-189D-4367-867F-34C6F7BC2C3C}"/>
              </a:ext>
            </a:extLst>
          </p:cNvPr>
          <p:cNvSpPr>
            <a:spLocks noGrp="1"/>
          </p:cNvSpPr>
          <p:nvPr>
            <p:ph type="title"/>
          </p:nvPr>
        </p:nvSpPr>
        <p:spPr>
          <a:xfrm>
            <a:off x="677334" y="609600"/>
            <a:ext cx="8596668" cy="901148"/>
          </a:xfrm>
        </p:spPr>
        <p:txBody>
          <a:bodyPr/>
          <a:lstStyle/>
          <a:p>
            <a:r>
              <a:rPr lang="el-GR" i="1" dirty="0" err="1">
                <a:latin typeface="Cambria Math" panose="02040503050406030204" pitchFamily="18" charset="0"/>
                <a:ea typeface="Cambria Math" panose="02040503050406030204" pitchFamily="18" charset="0"/>
              </a:rPr>
              <a:t>Τηλεγόνεια</a:t>
            </a:r>
            <a:endParaRPr lang="el-GR" i="1" dirty="0">
              <a:latin typeface="Cambria Math" panose="02040503050406030204" pitchFamily="18" charset="0"/>
              <a:ea typeface="Cambria Math" panose="02040503050406030204" pitchFamily="18" charset="0"/>
            </a:endParaRPr>
          </a:p>
        </p:txBody>
      </p:sp>
      <p:sp>
        <p:nvSpPr>
          <p:cNvPr id="3" name="Θέση περιεχομένου 2">
            <a:extLst>
              <a:ext uri="{FF2B5EF4-FFF2-40B4-BE49-F238E27FC236}">
                <a16:creationId xmlns:a16="http://schemas.microsoft.com/office/drawing/2014/main" xmlns="" id="{7D856C55-F385-45F5-83DD-225B4C32EFCD}"/>
              </a:ext>
            </a:extLst>
          </p:cNvPr>
          <p:cNvSpPr>
            <a:spLocks noGrp="1"/>
          </p:cNvSpPr>
          <p:nvPr>
            <p:ph idx="1"/>
          </p:nvPr>
        </p:nvSpPr>
        <p:spPr>
          <a:xfrm>
            <a:off x="0" y="1748118"/>
            <a:ext cx="11569148" cy="4904473"/>
          </a:xfrm>
        </p:spPr>
        <p:txBody>
          <a:bodyPr>
            <a:normAutofit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Το τελευταίο από τον Τρωικό κύκλο έπος, η </a:t>
            </a:r>
            <a:r>
              <a:rPr lang="el-GR" sz="2400" i="1" dirty="0">
                <a:latin typeface="Cambria Math" panose="02040503050406030204" pitchFamily="18" charset="0"/>
                <a:ea typeface="Cambria Math" panose="02040503050406030204" pitchFamily="18" charset="0"/>
              </a:rPr>
              <a:t>Τηλεγόνεια</a:t>
            </a:r>
            <a:r>
              <a:rPr lang="el-GR" sz="2400" dirty="0">
                <a:latin typeface="Cambria Math" panose="02040503050406030204" pitchFamily="18" charset="0"/>
                <a:ea typeface="Cambria Math" panose="02040503050406030204" pitchFamily="18" charset="0"/>
              </a:rPr>
              <a:t>, προφανώς άρχιζε με τη ταφή των μνηστήρων, έτσι φαίνεται λογικό να συμπεράνει κανείς μια ή περισσότερες αναδρομές στη σφαγή τους. Η περίληψη του Πρόκλου παρουσιάζει ιδιαίτερο ενδιαφέρον εδώ γιατί περιλαμβάνει δυο εκφράσεις. Μία από αυτές περιγράφει το δόρυ που χρησιμοποιήθηκε από τον ομώνυμο ήρωα Τηλέγονο για να σκοτώσει τον πατέρα του τον Οδυσσέα. Όπως η ιστορία του δόρατος του Αχιλλέα στα </a:t>
            </a:r>
            <a:r>
              <a:rPr lang="el-GR" sz="2400" i="1" dirty="0">
                <a:latin typeface="Cambria Math" panose="02040503050406030204" pitchFamily="18" charset="0"/>
                <a:ea typeface="Cambria Math" panose="02040503050406030204" pitchFamily="18" charset="0"/>
              </a:rPr>
              <a:t>Κύπρια</a:t>
            </a:r>
            <a:r>
              <a:rPr lang="el-GR" sz="2400" dirty="0">
                <a:latin typeface="Cambria Math" panose="02040503050406030204" pitchFamily="18" charset="0"/>
                <a:ea typeface="Cambria Math" panose="02040503050406030204" pitchFamily="18" charset="0"/>
              </a:rPr>
              <a:t>, η ιστορία της προέλευσης αυτού του όπλου ανιχνεύεται πίσω στους θεούς- ο Ήφαιστος ολοκληρώνει πάλι το όπλο αλλά αυτή τη φορά τοποθετεί στην αιχμή του ένα κεντρί από σαλάχι το οποίο σκοτώθηκε από τον Φόρκυ. Όπως και στο δόρυ του Αχιλλέα αυτή η έκφραση δημιουργεί σημαντικές συνδέσεις με την κύρια αφήγηση. Μια έξυπνη συσχέτιση που προκύπτει μεταξύ της ένθετης και κύριας αφήγησης για την παραβίαση των ορίων είναι η εξής: το σαλάχι χάνει τη ζωή του επειδή εισβάλλει στη περιοχή του Φόρκυ, αντιστρόφως θα πάρει τη ζωή του Οδυσσέα όταν ο Τηλέγονος εισβάλλει στο δικό του έδαφος.</a:t>
            </a:r>
          </a:p>
        </p:txBody>
      </p:sp>
    </p:spTree>
    <p:extLst>
      <p:ext uri="{BB962C8B-B14F-4D97-AF65-F5344CB8AC3E}">
        <p14:creationId xmlns:p14="http://schemas.microsoft.com/office/powerpoint/2010/main" val="32399281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8B89F1F-3507-4855-8C64-AE8D36EA6CF0}"/>
              </a:ext>
            </a:extLst>
          </p:cNvPr>
          <p:cNvSpPr>
            <a:spLocks noGrp="1"/>
          </p:cNvSpPr>
          <p:nvPr>
            <p:ph type="title"/>
          </p:nvPr>
        </p:nvSpPr>
        <p:spPr>
          <a:xfrm>
            <a:off x="677334" y="609600"/>
            <a:ext cx="8596668" cy="940904"/>
          </a:xfrm>
        </p:spPr>
        <p:txBody>
          <a:bodyPr>
            <a:normAutofit/>
          </a:bodyPr>
          <a:lstStyle/>
          <a:p>
            <a:pPr algn="just"/>
            <a:endParaRPr lang="el-GR" sz="2400" dirty="0">
              <a:latin typeface="Cambria Math" panose="02040503050406030204" pitchFamily="18" charset="0"/>
              <a:ea typeface="Cambria Math" panose="02040503050406030204" pitchFamily="18" charset="0"/>
            </a:endParaRPr>
          </a:p>
        </p:txBody>
      </p:sp>
      <p:sp>
        <p:nvSpPr>
          <p:cNvPr id="3" name="Θέση περιεχομένου 2">
            <a:extLst>
              <a:ext uri="{FF2B5EF4-FFF2-40B4-BE49-F238E27FC236}">
                <a16:creationId xmlns:a16="http://schemas.microsoft.com/office/drawing/2014/main" xmlns="" id="{A5E14237-B07D-42E8-9F1D-86464B162BCD}"/>
              </a:ext>
            </a:extLst>
          </p:cNvPr>
          <p:cNvSpPr>
            <a:spLocks noGrp="1"/>
          </p:cNvSpPr>
          <p:nvPr>
            <p:ph idx="1"/>
          </p:nvPr>
        </p:nvSpPr>
        <p:spPr>
          <a:xfrm>
            <a:off x="291548" y="1550504"/>
            <a:ext cx="11118574" cy="4697896"/>
          </a:xfrm>
        </p:spPr>
        <p:txBody>
          <a:bodyPr>
            <a:normAutofit/>
          </a:bodyPr>
          <a:lstStyle/>
          <a:p>
            <a:pPr algn="just">
              <a:lnSpc>
                <a:spcPct val="150000"/>
              </a:lnSpc>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Τέλος θα σχολιαστεί η πιο εκτεταμένη έκφραση που συναντάμε στον Επικό Κύκλο. Η </a:t>
            </a:r>
            <a:r>
              <a:rPr lang="el-GR" sz="2400" i="1" dirty="0">
                <a:latin typeface="Cambria Math" panose="02040503050406030204" pitchFamily="18" charset="0"/>
                <a:ea typeface="Cambria Math" panose="02040503050406030204" pitchFamily="18" charset="0"/>
              </a:rPr>
              <a:t>Τηλεγόνεια</a:t>
            </a:r>
            <a:r>
              <a:rPr lang="el-GR" sz="2400" dirty="0">
                <a:latin typeface="Cambria Math" panose="02040503050406030204" pitchFamily="18" charset="0"/>
                <a:ea typeface="Cambria Math" panose="02040503050406030204" pitchFamily="18" charset="0"/>
              </a:rPr>
              <a:t> περιλαμβάνει την περιγραφή ενός κυπέλλου που δόθηκε στον Οδυσσέα από τον φιλοξενούμενο του Πολύξενο βασιλιά της Ήλιδας, στο οποίο απεικονίζονται ‘‘ πράγματα για τον Τροφώνιο, τον Αγαμήδη και τον Αυγεία’’. Και πάλι η επιλογή των εικόνων δεν είναι τυχαία. Αρχικά ο  Αυγείας δημιουργεί  μια άμεση σχέση μεταξύ της έκφρασης και της κύριας αφήγησης, αφού είναι ο παππούς του Πολύξενου στην </a:t>
            </a:r>
            <a:r>
              <a:rPr lang="el-GR" sz="2400" i="1" dirty="0">
                <a:latin typeface="Cambria Math" panose="02040503050406030204" pitchFamily="18" charset="0"/>
                <a:ea typeface="Cambria Math" panose="02040503050406030204" pitchFamily="18" charset="0"/>
              </a:rPr>
              <a:t>Ιλιάδα</a:t>
            </a:r>
            <a:r>
              <a:rPr lang="el-GR" sz="2400" dirty="0">
                <a:latin typeface="Cambria Math" panose="02040503050406030204" pitchFamily="18" charset="0"/>
                <a:ea typeface="Cambria Math" panose="02040503050406030204" pitchFamily="18" charset="0"/>
              </a:rPr>
              <a:t> αλλά και αλλού.</a:t>
            </a:r>
          </a:p>
          <a:p>
            <a:pPr marL="0" indent="0" algn="just">
              <a:lnSpc>
                <a:spcPct val="150000"/>
              </a:lnSpc>
              <a:buNone/>
            </a:pPr>
            <a:endParaRPr lang="el-GR"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544839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881305E-13ED-4C51-B759-B504E297C3D4}"/>
              </a:ext>
            </a:extLst>
          </p:cNvPr>
          <p:cNvSpPr>
            <a:spLocks noGrp="1"/>
          </p:cNvSpPr>
          <p:nvPr>
            <p:ph type="title"/>
          </p:nvPr>
        </p:nvSpPr>
        <p:spPr>
          <a:xfrm flipV="1">
            <a:off x="677334" y="-551330"/>
            <a:ext cx="8596668" cy="147917"/>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xmlns="" id="{87EC43B8-8B97-4BA8-8CE1-5AC302E877C8}"/>
              </a:ext>
            </a:extLst>
          </p:cNvPr>
          <p:cNvSpPr>
            <a:spLocks noGrp="1"/>
          </p:cNvSpPr>
          <p:nvPr>
            <p:ph idx="1"/>
          </p:nvPr>
        </p:nvSpPr>
        <p:spPr>
          <a:xfrm>
            <a:off x="-1" y="768626"/>
            <a:ext cx="11979965" cy="5722795"/>
          </a:xfrm>
        </p:spPr>
        <p:txBody>
          <a:bodyPr>
            <a:normAutofit fontScale="92500"/>
          </a:bodyPr>
          <a:lstStyle/>
          <a:p>
            <a:pPr algn="just">
              <a:lnSpc>
                <a:spcPct val="150000"/>
              </a:lnSpc>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 Ο Αυγείας προσέλαβε τα αδέλφια Τροφώνιο και Αγαμήδη, στους οποίους αποδίδεται η ανέγερση του ναού του Απόλλωνα στους Δελφούς, για να κατασκευάσουν το θησαυροφυλάκιό του. Σε μεταγενέστερους μυθογράφους, αν και δεν υπάρχει λόγος να πιστέψουμε ότι η ιστορία είναι μεταγενέστερη, η ιστορία διαδραματίζεται όπως αυτή του Ραμψίνιτου και του κλέφτη στον Ηρόδοτο: τα αδέλφια κατασκεύασαν μια μυστική είσοδο μέσα στο θησαυροφυλάκιο μέσω της οποίας άρχισαν να λεηλατούν την περιουσία του Αυγεία. Αυτός με τη σειρά του απευθύνθηκε στο φημισμένο τεχνίτη Δαίδαλο για να φτιάξει μια παγίδα, στην οποία πιάστηκε ο Αγαμήδης. Ο Τροφώνιος τότε αποκεφάλισε τον αδελφό του για να εμποδίσει την αποκάλυψη της ταυτότητας, εξαιτίας όμως της φρίκης αυτής της πράξης του, οι θεοί τον τιμώρησαν: η γη άνοιξε ξαφνικά και τον κατάπιε στο ιερό άλσος στη Λιβαδειά στην Βοιωτία, το οποίο σημείο στη συνέχεια έγινε μαντείο.</a:t>
            </a:r>
          </a:p>
          <a:p>
            <a:pPr algn="just">
              <a:lnSpc>
                <a:spcPct val="150000"/>
              </a:lnSpc>
            </a:pPr>
            <a:endParaRPr lang="el-GR" dirty="0"/>
          </a:p>
        </p:txBody>
      </p:sp>
    </p:spTree>
    <p:extLst>
      <p:ext uri="{BB962C8B-B14F-4D97-AF65-F5344CB8AC3E}">
        <p14:creationId xmlns:p14="http://schemas.microsoft.com/office/powerpoint/2010/main" val="42065678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E501333-9749-4908-A5DE-A392BDEF133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D06663D-E723-447B-A950-5544FF16B1EA}"/>
              </a:ext>
            </a:extLst>
          </p:cNvPr>
          <p:cNvSpPr>
            <a:spLocks noGrp="1"/>
          </p:cNvSpPr>
          <p:nvPr>
            <p:ph idx="1"/>
          </p:nvPr>
        </p:nvSpPr>
        <p:spPr>
          <a:xfrm>
            <a:off x="273922" y="1676495"/>
            <a:ext cx="10725772" cy="4253658"/>
          </a:xfrm>
        </p:spPr>
        <p:txBody>
          <a:bodyPr>
            <a:normAutofit/>
          </a:bodyPr>
          <a:lstStyle/>
          <a:p>
            <a:pPr algn="just">
              <a:buFont typeface="Wingdings" panose="05000000000000000000" pitchFamily="2" charset="2"/>
              <a:buChar char="Ø"/>
            </a:pPr>
            <a:r>
              <a:rPr lang="en-US" sz="2400" b="1" dirty="0">
                <a:latin typeface="Cambria Math" panose="02040503050406030204" pitchFamily="18" charset="0"/>
                <a:ea typeface="Cambria Math" panose="02040503050406030204" pitchFamily="18" charset="0"/>
              </a:rPr>
              <a:t>Marks</a:t>
            </a:r>
            <a:r>
              <a:rPr lang="el-GR" sz="2400" dirty="0">
                <a:latin typeface="Cambria Math" panose="02040503050406030204" pitchFamily="18" charset="0"/>
                <a:ea typeface="Cambria Math" panose="02040503050406030204" pitchFamily="18" charset="0"/>
              </a:rPr>
              <a:t>: αντιστοιχεί τον Αυγεία με τον Οδυσσέα διότι και οι δυο ήρωες ανταποκρίνονται με επιτυχία στις απειλές κατά των περιουσιών τους από νεαρούς άνδρες ενώ ο Τροφώνιος και ο Αγαμήδης αντιστοιχούν με τους μνηστήρες της Πηνελόπης.</a:t>
            </a:r>
          </a:p>
          <a:p>
            <a:pPr algn="just">
              <a:buFont typeface="Wingdings" panose="05000000000000000000" pitchFamily="2" charset="2"/>
              <a:buChar char="Ø"/>
            </a:pPr>
            <a:endParaRPr lang="el-GR" sz="2400" dirty="0">
              <a:latin typeface="Cambria Math" panose="02040503050406030204" pitchFamily="18" charset="0"/>
              <a:ea typeface="Cambria Math" panose="02040503050406030204" pitchFamily="18" charset="0"/>
            </a:endParaRPr>
          </a:p>
          <a:p>
            <a:pPr algn="just">
              <a:buFont typeface="Wingdings" panose="05000000000000000000" pitchFamily="2" charset="2"/>
              <a:buChar char="Ø"/>
            </a:pPr>
            <a:r>
              <a:rPr lang="en-US" sz="2400" dirty="0">
                <a:latin typeface="Cambria Math" panose="02040503050406030204" pitchFamily="18" charset="0"/>
                <a:ea typeface="Cambria Math" panose="02040503050406030204" pitchFamily="18" charset="0"/>
              </a:rPr>
              <a:t> </a:t>
            </a:r>
            <a:r>
              <a:rPr lang="en-US" sz="2400" b="1" dirty="0">
                <a:latin typeface="Cambria Math" panose="02040503050406030204" pitchFamily="18" charset="0"/>
                <a:ea typeface="Cambria Math" panose="02040503050406030204" pitchFamily="18" charset="0"/>
              </a:rPr>
              <a:t>Christos Tsagalis</a:t>
            </a:r>
            <a:r>
              <a:rPr lang="el-GR" sz="2400" dirty="0">
                <a:latin typeface="Cambria Math" panose="02040503050406030204" pitchFamily="18" charset="0"/>
                <a:ea typeface="Cambria Math" panose="02040503050406030204" pitchFamily="18" charset="0"/>
              </a:rPr>
              <a:t>: υποστηρίζει ότι αυτός ο παραλληλισμός λειτουργεί σε ένα διακειμενικό επίπεδο για να επικοινωνήσει με τον Οδυσσέα για το γεγονός ότι ο Πολύξενος του εύχεται τα καλύτερα μετά από μια δικαιολογημένη μνηστηροφονία.</a:t>
            </a:r>
          </a:p>
        </p:txBody>
      </p:sp>
    </p:spTree>
    <p:extLst>
      <p:ext uri="{BB962C8B-B14F-4D97-AF65-F5344CB8AC3E}">
        <p14:creationId xmlns:p14="http://schemas.microsoft.com/office/powerpoint/2010/main" val="106201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697DB8E-987B-432B-B4C0-30850F46F80D}"/>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xmlns="" id="{7CC38B76-259D-41AA-A6AB-CB4C1065BC51}"/>
              </a:ext>
            </a:extLst>
          </p:cNvPr>
          <p:cNvSpPr>
            <a:spLocks noGrp="1"/>
          </p:cNvSpPr>
          <p:nvPr>
            <p:ph idx="1"/>
          </p:nvPr>
        </p:nvSpPr>
        <p:spPr>
          <a:xfrm>
            <a:off x="92765" y="1590261"/>
            <a:ext cx="11323787" cy="4891221"/>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Μια περαιτέρω θεματική σύγκλιση μεταξύ της έκφρασης και του Οδυσσέα στην </a:t>
            </a:r>
            <a:r>
              <a:rPr lang="el-GR" sz="2400" i="1" dirty="0">
                <a:latin typeface="Cambria Math" panose="02040503050406030204" pitchFamily="18" charset="0"/>
                <a:ea typeface="Cambria Math" panose="02040503050406030204" pitchFamily="18" charset="0"/>
              </a:rPr>
              <a:t>Τηλεγόνεια</a:t>
            </a:r>
            <a:r>
              <a:rPr lang="el-GR" sz="2400" dirty="0">
                <a:latin typeface="Cambria Math" panose="02040503050406030204" pitchFamily="18" charset="0"/>
                <a:ea typeface="Cambria Math" panose="02040503050406030204" pitchFamily="18" charset="0"/>
              </a:rPr>
              <a:t> αφορά τους χρησμούς. Παρόλο που η περίληψη του Πρόκλου δεν αναφέρεται ρητά στο μαντείο του Τροφωνίου, η ίδρυση του είναι το κύριο σημείο της ιστορίας της λεηλασίας του θησαυροφυλακίου του Αυγεία. Επιπλέον, το μαντείο αντηχεί με μη ομηρικές αλλά προφανώς γνωστές πτυχές της ιστορίας του Οδυσσέα, στην οποία συμβουλεύεται ένα μαντείο μετά την δολοφονία των μνηστήρων ή  δίνει ο ίδιος χρησμούς μετά τον θάνατό του. Σε αυτό το πλαίσιο το δώρο από τον Πολύξενο μπορεί να αποκωδικοποιηθεί με άλλο τρόπο, να προφητεύει ή τουλάχιστον να υπαινίσσεται τις παραδόσεις στις οποίες ο Οδυσσέας ζητά τη θεϊκή καθοδήγηση αφού ανακτήσει τον έλεγχο στην Ιθάκη ή στις οποίες μετατρέπεται ο ίδιος σε ήρωα που δίνει χρησμούς, όπως ο Τροφώνιος, μετά την μνηστηροφονία.</a:t>
            </a:r>
          </a:p>
        </p:txBody>
      </p:sp>
    </p:spTree>
    <p:extLst>
      <p:ext uri="{BB962C8B-B14F-4D97-AF65-F5344CB8AC3E}">
        <p14:creationId xmlns:p14="http://schemas.microsoft.com/office/powerpoint/2010/main" val="2936311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217A103-BEB3-4156-9AEC-8214BA1A33C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077776B-34ED-41CA-BEF5-67E5C1FFF8C9}"/>
              </a:ext>
            </a:extLst>
          </p:cNvPr>
          <p:cNvSpPr>
            <a:spLocks noGrp="1"/>
          </p:cNvSpPr>
          <p:nvPr>
            <p:ph idx="1"/>
          </p:nvPr>
        </p:nvSpPr>
        <p:spPr>
          <a:xfrm>
            <a:off x="188259" y="1391478"/>
            <a:ext cx="11564469" cy="4968981"/>
          </a:xfrm>
        </p:spPr>
        <p:txBody>
          <a:bodyPr>
            <a:normAutofit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Οι ένθετες αφηγήσεις είναι πανταχού παρούσες στα </a:t>
            </a:r>
            <a:r>
              <a:rPr lang="el-GR" sz="2400" i="1" dirty="0">
                <a:latin typeface="Cambria Math" panose="02040503050406030204" pitchFamily="18" charset="0"/>
                <a:ea typeface="Cambria Math" panose="02040503050406030204" pitchFamily="18" charset="0"/>
              </a:rPr>
              <a:t>Κύκλια Έπη</a:t>
            </a:r>
            <a:r>
              <a:rPr lang="el-GR" sz="2400" dirty="0">
                <a:latin typeface="Cambria Math" panose="02040503050406030204" pitchFamily="18" charset="0"/>
                <a:ea typeface="Cambria Math" panose="02040503050406030204" pitchFamily="18" charset="0"/>
              </a:rPr>
              <a:t>. Παρά τους περιορισμούς των αποδεικτικών στοιχείων όλα τα </a:t>
            </a:r>
            <a:r>
              <a:rPr lang="el-GR" sz="2400" i="1" dirty="0">
                <a:latin typeface="Cambria Math" panose="02040503050406030204" pitchFamily="18" charset="0"/>
                <a:ea typeface="Cambria Math" panose="02040503050406030204" pitchFamily="18" charset="0"/>
              </a:rPr>
              <a:t>Κύκλια Έπη </a:t>
            </a:r>
            <a:r>
              <a:rPr lang="el-GR" sz="2400" dirty="0">
                <a:latin typeface="Cambria Math" panose="02040503050406030204" pitchFamily="18" charset="0"/>
                <a:ea typeface="Cambria Math" panose="02040503050406030204" pitchFamily="18" charset="0"/>
              </a:rPr>
              <a:t>από την </a:t>
            </a:r>
            <a:r>
              <a:rPr lang="el-GR" sz="2400" i="1" dirty="0">
                <a:latin typeface="Cambria Math" panose="02040503050406030204" pitchFamily="18" charset="0"/>
                <a:ea typeface="Cambria Math" panose="02040503050406030204" pitchFamily="18" charset="0"/>
              </a:rPr>
              <a:t>Τιτανομαχία</a:t>
            </a:r>
            <a:r>
              <a:rPr lang="el-GR" sz="2400" dirty="0">
                <a:latin typeface="Cambria Math" panose="02040503050406030204" pitchFamily="18" charset="0"/>
                <a:ea typeface="Cambria Math" panose="02040503050406030204" pitchFamily="18" charset="0"/>
              </a:rPr>
              <a:t> μέχρι την </a:t>
            </a:r>
            <a:r>
              <a:rPr lang="el-GR" sz="2400" i="1" dirty="0">
                <a:latin typeface="Cambria Math" panose="02040503050406030204" pitchFamily="18" charset="0"/>
                <a:ea typeface="Cambria Math" panose="02040503050406030204" pitchFamily="18" charset="0"/>
              </a:rPr>
              <a:t>Τηλεγόνεια</a:t>
            </a:r>
            <a:r>
              <a:rPr lang="el-GR" sz="2400" dirty="0">
                <a:latin typeface="Cambria Math" panose="02040503050406030204" pitchFamily="18" charset="0"/>
                <a:ea typeface="Cambria Math" panose="02040503050406030204" pitchFamily="18" charset="0"/>
              </a:rPr>
              <a:t> φαίνεται να έχουν κάνει εκτεταμένη χρήση αναδρομών, προλήψεων, εκφράσεων, γενεαλογιών και μυθολογικών παραδειγμάτων. Επιπλέον τα </a:t>
            </a:r>
            <a:r>
              <a:rPr lang="el-GR" sz="2400" i="1" dirty="0">
                <a:latin typeface="Cambria Math" panose="02040503050406030204" pitchFamily="18" charset="0"/>
                <a:ea typeface="Cambria Math" panose="02040503050406030204" pitchFamily="18" charset="0"/>
              </a:rPr>
              <a:t>Κύπρια Έπη </a:t>
            </a:r>
            <a:r>
              <a:rPr lang="el-GR" sz="2400" dirty="0">
                <a:latin typeface="Cambria Math" panose="02040503050406030204" pitchFamily="18" charset="0"/>
                <a:ea typeface="Cambria Math" panose="02040503050406030204" pitchFamily="18" charset="0"/>
              </a:rPr>
              <a:t>αναπτύσσουν ένθετες αφηγήσεις με τον ίδιο τρόπο και με την ίδια προσοχή με τα κανονικά έπη. Όπου υπάρχει επαρκές πλαίσιο μπορούμε να υποστηρίξουμε ότι οι ένθετες αφηγήσεις που βρίσκουμε στον Επικό Κύκλο δεν εξυπηρετούν μόνο χρηστικές λειτουργίες ή δημιουργούν μόνο δραματική ένταση αλλά παρέχουν και ένα είδος διακειμενικών σχολίων σχετικά με την δράση της κύριας αφήγησης. Αυτή η προοπτική διορθώνει την άποψη ότι από τα </a:t>
            </a:r>
            <a:r>
              <a:rPr lang="el-GR" sz="2400" i="1" dirty="0">
                <a:latin typeface="Cambria Math" panose="02040503050406030204" pitchFamily="18" charset="0"/>
                <a:ea typeface="Cambria Math" panose="02040503050406030204" pitchFamily="18" charset="0"/>
              </a:rPr>
              <a:t>Κύκλια Έπη </a:t>
            </a:r>
            <a:r>
              <a:rPr lang="el-GR" sz="2400" dirty="0">
                <a:latin typeface="Cambria Math" panose="02040503050406030204" pitchFamily="18" charset="0"/>
                <a:ea typeface="Cambria Math" panose="02040503050406030204" pitchFamily="18" charset="0"/>
              </a:rPr>
              <a:t>απουσιάζει η πολυπλοκότητα στην αφήγηση και αποδεικνύει ότι αυτή η τεχνική  που έχει γεννήσει τον θαυμασμό για τα κανονικά έπη ήταν τουλάχιστον εν μέρει ένα χαρακτηριστικό της αρχαίας ελληνικής επικής παράδοσης γενικότερα. </a:t>
            </a:r>
          </a:p>
        </p:txBody>
      </p:sp>
    </p:spTree>
    <p:extLst>
      <p:ext uri="{BB962C8B-B14F-4D97-AF65-F5344CB8AC3E}">
        <p14:creationId xmlns:p14="http://schemas.microsoft.com/office/powerpoint/2010/main" val="2843775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E8E9238-EE08-4B22-B228-0177C11E1D1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332273F-D713-462E-B0AD-0A4204349139}"/>
              </a:ext>
            </a:extLst>
          </p:cNvPr>
          <p:cNvSpPr>
            <a:spLocks noGrp="1"/>
          </p:cNvSpPr>
          <p:nvPr>
            <p:ph idx="1"/>
          </p:nvPr>
        </p:nvSpPr>
        <p:spPr>
          <a:xfrm>
            <a:off x="349624" y="1457739"/>
            <a:ext cx="11403105" cy="5010296"/>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Στα </a:t>
            </a:r>
            <a:r>
              <a:rPr lang="el-GR" sz="2400" i="1" dirty="0">
                <a:latin typeface="Cambria Math" panose="02040503050406030204" pitchFamily="18" charset="0"/>
                <a:ea typeface="Cambria Math" panose="02040503050406030204" pitchFamily="18" charset="0"/>
              </a:rPr>
              <a:t>Κύκλια Έπη </a:t>
            </a:r>
            <a:r>
              <a:rPr lang="el-GR" sz="2400" dirty="0">
                <a:latin typeface="Cambria Math" panose="02040503050406030204" pitchFamily="18" charset="0"/>
                <a:ea typeface="Cambria Math" panose="02040503050406030204" pitchFamily="18" charset="0"/>
              </a:rPr>
              <a:t>δεν συναντάμε μόνο παραδόσεις του Ομήρου και του Ησίοδου αλλά και μια σειρά από μύθους αξιοσημείωτους για τις λεπτομέρειες και για το γεωγραφικό τους εύρος. Τα ποιήματα του Κύκλου όπως έχει υποστηρίξει και ο </a:t>
            </a:r>
            <a:r>
              <a:rPr lang="en-US" sz="2400" b="1" dirty="0">
                <a:latin typeface="Cambria Math" panose="02040503050406030204" pitchFamily="18" charset="0"/>
                <a:ea typeface="Cambria Math" panose="02040503050406030204" pitchFamily="18" charset="0"/>
              </a:rPr>
              <a:t>Nagy</a:t>
            </a:r>
            <a:r>
              <a:rPr lang="el-GR" sz="2400" dirty="0">
                <a:latin typeface="Cambria Math" panose="02040503050406030204" pitchFamily="18" charset="0"/>
                <a:ea typeface="Cambria Math" panose="02040503050406030204" pitchFamily="18" charset="0"/>
              </a:rPr>
              <a:t>, αντιπροσωπεύουν μια σχετικά μικρότερη Πανελλήνια προοπτική συγκριτικά με τα έπη του Ομήρου και του Ησίοδου και εμφανίζουν πιο τοπικά χαρακτηριστικά. Πράγματι αυτό υπονοείται από το γεγονός της επιβίωσής τους στην Ελληνιστική και Ρωμαϊκή περίοδο.</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 </a:t>
            </a:r>
            <a:r>
              <a:rPr lang="en-US" sz="2400" b="1" dirty="0">
                <a:latin typeface="Cambria Math" panose="02040503050406030204" pitchFamily="18" charset="0"/>
                <a:ea typeface="Cambria Math" panose="02040503050406030204" pitchFamily="18" charset="0"/>
              </a:rPr>
              <a:t>Marks</a:t>
            </a:r>
            <a:r>
              <a:rPr lang="en-US" sz="2400" dirty="0">
                <a:latin typeface="Cambria Math" panose="02040503050406030204" pitchFamily="18" charset="0"/>
                <a:ea typeface="Cambria Math" panose="02040503050406030204" pitchFamily="18" charset="0"/>
              </a:rPr>
              <a:t> </a:t>
            </a:r>
            <a:r>
              <a:rPr lang="el-GR" sz="2400" dirty="0">
                <a:latin typeface="Cambria Math" panose="02040503050406030204" pitchFamily="18" charset="0"/>
                <a:ea typeface="Cambria Math" panose="02040503050406030204" pitchFamily="18" charset="0"/>
              </a:rPr>
              <a:t>προτείνει τον όρο ‘‘πρωτο- πανελλήνιος’’ για να αναφερθεί σε τέτοιες παραδόσεις, οι οποίες παρόλο που απέτυχαν να αποκτήσουν μια αληθινή πανελλήνια θέση</a:t>
            </a:r>
            <a:r>
              <a:rPr lang="en-US" sz="2400" dirty="0">
                <a:latin typeface="Cambria Math" panose="02040503050406030204" pitchFamily="18" charset="0"/>
                <a:ea typeface="Cambria Math" panose="02040503050406030204" pitchFamily="18" charset="0"/>
              </a:rPr>
              <a:t>, </a:t>
            </a:r>
            <a:r>
              <a:rPr lang="el-GR" sz="2400" dirty="0">
                <a:latin typeface="Cambria Math" panose="02040503050406030204" pitchFamily="18" charset="0"/>
                <a:ea typeface="Cambria Math" panose="02040503050406030204" pitchFamily="18" charset="0"/>
              </a:rPr>
              <a:t>εξακολουθούν να έχουν σχεδιαστεί για να απευθύνονται σε κοινό με μια κατανόηση των αρχαίων ελληνικών μύθων όχι απλά τοπική. Αυτός ο όρος είναι κατάλληλος για όλα τα </a:t>
            </a:r>
            <a:r>
              <a:rPr lang="el-GR" sz="2400" i="1" dirty="0">
                <a:latin typeface="Cambria Math" panose="02040503050406030204" pitchFamily="18" charset="0"/>
                <a:ea typeface="Cambria Math" panose="02040503050406030204" pitchFamily="18" charset="0"/>
              </a:rPr>
              <a:t>Κύκλια Έπη </a:t>
            </a:r>
            <a:r>
              <a:rPr lang="el-GR" sz="2400" dirty="0">
                <a:latin typeface="Cambria Math" panose="02040503050406030204" pitchFamily="18" charset="0"/>
                <a:ea typeface="Cambria Math" panose="02040503050406030204" pitchFamily="18" charset="0"/>
              </a:rPr>
              <a:t>ακόμα και για την </a:t>
            </a:r>
            <a:r>
              <a:rPr lang="el-GR" sz="2400" i="1" dirty="0">
                <a:latin typeface="Cambria Math" panose="02040503050406030204" pitchFamily="18" charset="0"/>
                <a:ea typeface="Cambria Math" panose="02040503050406030204" pitchFamily="18" charset="0"/>
              </a:rPr>
              <a:t>Τηλεγόνεια</a:t>
            </a:r>
            <a:r>
              <a:rPr lang="el-GR" sz="2400" dirty="0">
                <a:latin typeface="Cambria Math" panose="02040503050406030204" pitchFamily="18" charset="0"/>
                <a:ea typeface="Cambria Math" panose="02040503050406030204" pitchFamily="18" charset="0"/>
              </a:rPr>
              <a:t> που ήταν τόσο στενά ταυτισμένη με μια συγκεκριμένη γεωγραφική θέση, την Κυρήνη.</a:t>
            </a:r>
          </a:p>
        </p:txBody>
      </p:sp>
    </p:spTree>
    <p:extLst>
      <p:ext uri="{BB962C8B-B14F-4D97-AF65-F5344CB8AC3E}">
        <p14:creationId xmlns:p14="http://schemas.microsoft.com/office/powerpoint/2010/main" val="3416667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07EC2FE-869E-44CB-91F4-1831F279794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054F001-548F-4822-B576-047D82D3CD96}"/>
              </a:ext>
            </a:extLst>
          </p:cNvPr>
          <p:cNvSpPr>
            <a:spLocks noGrp="1"/>
          </p:cNvSpPr>
          <p:nvPr>
            <p:ph idx="1"/>
          </p:nvPr>
        </p:nvSpPr>
        <p:spPr>
          <a:xfrm>
            <a:off x="268941" y="2160589"/>
            <a:ext cx="11483787" cy="4213317"/>
          </a:xfrm>
        </p:spPr>
        <p:txBody>
          <a:bodyPr>
            <a:normAutofit lnSpcReduction="10000"/>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Οι ένθετες αφηγήσεις στον Επικό Κύκλο προσφέρουν ένα παράθυρο στις τεχνικές σύνθεσης των αρχαίων Ελλήνων ποιητών καθώς και στις προσδοκίες και στις εμπειρίες των ακροατών τους. Όποιες και να είναι οι αδυναμίες των ποιημάτων του Κύκλου δεν μπορούμε να υποστηρίξουμε  ότι έχουν μια απλοϊκή αφηγηματική δομή και παρωχημένη προοπτική. Ο τρόπος με τον οποίο τα ποιήματα αυτά αλληλοεπιδρούν με διάφορα αφηγηματικά νήματα υποδηλώνει ότι αποτελούσαν μέρος και είχαν τόσο βαθιά εμπλοκή  με τις διάφορες τοπικές, πανελλήνιες επικές παραδόσεις  της αρχαίας Ελλάδας όπως τα κανονικά έπη.</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Επομένως πρέπει λοιπόν να θυμόμαστε ότι, ενώ τα </a:t>
            </a:r>
            <a:r>
              <a:rPr lang="el-GR" sz="2400" i="1" dirty="0">
                <a:latin typeface="Cambria Math" panose="02040503050406030204" pitchFamily="18" charset="0"/>
                <a:ea typeface="Cambria Math" panose="02040503050406030204" pitchFamily="18" charset="0"/>
              </a:rPr>
              <a:t>Κύκλια Έπη </a:t>
            </a:r>
            <a:r>
              <a:rPr lang="el-GR" sz="2400" dirty="0">
                <a:latin typeface="Cambria Math" panose="02040503050406030204" pitchFamily="18" charset="0"/>
                <a:ea typeface="Cambria Math" panose="02040503050406030204" pitchFamily="18" charset="0"/>
              </a:rPr>
              <a:t>είχαν τελικά χαθεί, συνέχισαν να διαβάζονται, να τα απολαμβάνουν και να ασκούν επιρροή καθ’ όλη την αρχαιότητα.</a:t>
            </a:r>
          </a:p>
        </p:txBody>
      </p:sp>
    </p:spTree>
    <p:extLst>
      <p:ext uri="{BB962C8B-B14F-4D97-AF65-F5344CB8AC3E}">
        <p14:creationId xmlns:p14="http://schemas.microsoft.com/office/powerpoint/2010/main" val="3365360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57ABA28-34E6-4941-BD4E-167485C2E030}"/>
              </a:ext>
            </a:extLst>
          </p:cNvPr>
          <p:cNvSpPr>
            <a:spLocks noGrp="1"/>
          </p:cNvSpPr>
          <p:nvPr>
            <p:ph type="title"/>
          </p:nvPr>
        </p:nvSpPr>
        <p:spPr/>
        <p:txBody>
          <a:bodyPr/>
          <a:lstStyle/>
          <a:p>
            <a:r>
              <a:rPr lang="el-GR" i="1" dirty="0">
                <a:latin typeface="Cambria Math" panose="02040503050406030204" pitchFamily="18" charset="0"/>
                <a:ea typeface="Cambria Math" panose="02040503050406030204" pitchFamily="18" charset="0"/>
              </a:rPr>
              <a:t>Ιλιάδα - Οδύσσεια</a:t>
            </a:r>
          </a:p>
        </p:txBody>
      </p:sp>
      <p:sp>
        <p:nvSpPr>
          <p:cNvPr id="3" name="Θέση περιεχομένου 2">
            <a:extLst>
              <a:ext uri="{FF2B5EF4-FFF2-40B4-BE49-F238E27FC236}">
                <a16:creationId xmlns:a16="http://schemas.microsoft.com/office/drawing/2014/main" xmlns="" id="{A452C961-C840-4B43-98A5-5C999E0F02E5}"/>
              </a:ext>
            </a:extLst>
          </p:cNvPr>
          <p:cNvSpPr>
            <a:spLocks noGrp="1"/>
          </p:cNvSpPr>
          <p:nvPr>
            <p:ph idx="1"/>
          </p:nvPr>
        </p:nvSpPr>
        <p:spPr>
          <a:xfrm>
            <a:off x="677333" y="2160589"/>
            <a:ext cx="10658537" cy="4307446"/>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Στην περίπτωση των επών του Ομήρου και του Ησίοδου  έχει αποδειχθεί ότι οι ένθετες  αφηγήσεις εξυπηρετούν  πρακτικούς και δραματικούς σκοπούς.</a:t>
            </a:r>
          </a:p>
          <a:p>
            <a:pPr algn="just">
              <a:buFont typeface="Wingdings" panose="05000000000000000000" pitchFamily="2" charset="2"/>
              <a:buChar char="Ø"/>
            </a:pPr>
            <a:r>
              <a:rPr lang="en-US" sz="2400" b="1" dirty="0">
                <a:latin typeface="Cambria Math" panose="02040503050406030204" pitchFamily="18" charset="0"/>
                <a:ea typeface="Cambria Math" panose="02040503050406030204" pitchFamily="18" charset="0"/>
              </a:rPr>
              <a:t>Maureen Alden</a:t>
            </a:r>
            <a:r>
              <a:rPr lang="el-GR" sz="2400" dirty="0">
                <a:latin typeface="Cambria Math" panose="02040503050406030204" pitchFamily="18" charset="0"/>
                <a:ea typeface="Cambria Math" panose="02040503050406030204" pitchFamily="18" charset="0"/>
              </a:rPr>
              <a:t>: επισημαίνει ότι στις παράλληλες αφηγήσεις στην </a:t>
            </a:r>
            <a:r>
              <a:rPr lang="el-GR" sz="2400" i="1" dirty="0">
                <a:latin typeface="Cambria Math" panose="02040503050406030204" pitchFamily="18" charset="0"/>
                <a:ea typeface="Cambria Math" panose="02040503050406030204" pitchFamily="18" charset="0"/>
              </a:rPr>
              <a:t>Ιλιάδα</a:t>
            </a:r>
            <a:r>
              <a:rPr lang="el-GR" sz="2400" dirty="0">
                <a:latin typeface="Cambria Math" panose="02040503050406030204" pitchFamily="18" charset="0"/>
                <a:ea typeface="Cambria Math" panose="02040503050406030204" pitchFamily="18" charset="0"/>
              </a:rPr>
              <a:t>  δεν υπάρχει τίποτα τυχαία και τίποτα δεν είναι απλά διακοσμητικό αλλά το κάθε στοιχείο συνδέεται με κάποια πτυχή της κύριας ιστορίας.</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Για παράδειγμα τα τραγούδια του Δημόδοκου στην </a:t>
            </a:r>
            <a:r>
              <a:rPr lang="el-GR" sz="2400" i="1" dirty="0">
                <a:latin typeface="Cambria Math" panose="02040503050406030204" pitchFamily="18" charset="0"/>
                <a:ea typeface="Cambria Math" panose="02040503050406030204" pitchFamily="18" charset="0"/>
              </a:rPr>
              <a:t>Οδύσσεια</a:t>
            </a:r>
            <a:r>
              <a:rPr lang="el-GR" sz="2400" dirty="0">
                <a:latin typeface="Cambria Math" panose="02040503050406030204" pitchFamily="18" charset="0"/>
                <a:ea typeface="Cambria Math" panose="02040503050406030204" pitchFamily="18" charset="0"/>
              </a:rPr>
              <a:t> βοηθούν στην εδραίωση των σχέσεων της </a:t>
            </a:r>
            <a:r>
              <a:rPr lang="el-GR" sz="2400" i="1" dirty="0">
                <a:latin typeface="Cambria Math" panose="02040503050406030204" pitchFamily="18" charset="0"/>
                <a:ea typeface="Cambria Math" panose="02040503050406030204" pitchFamily="18" charset="0"/>
              </a:rPr>
              <a:t>Οδύσσειας </a:t>
            </a:r>
            <a:r>
              <a:rPr lang="el-GR" sz="2400" dirty="0">
                <a:latin typeface="Cambria Math" panose="02040503050406030204" pitchFamily="18" charset="0"/>
                <a:ea typeface="Cambria Math" panose="02040503050406030204" pitchFamily="18" charset="0"/>
              </a:rPr>
              <a:t>με τις παραδόσεις που οδηγούν στην ιστορία της, προσφέρουν πληροφορίες για τον χαρακτήρα του ήρωα και αναπαράγουν τα θέματα της σύγκρουσης, της εξυπνάδας και της αγάπης που ζωντανεύουν στην κύρια αφήγηση.</a:t>
            </a:r>
            <a:endParaRPr lang="el-GR" dirty="0"/>
          </a:p>
        </p:txBody>
      </p:sp>
    </p:spTree>
    <p:extLst>
      <p:ext uri="{BB962C8B-B14F-4D97-AF65-F5344CB8AC3E}">
        <p14:creationId xmlns:p14="http://schemas.microsoft.com/office/powerpoint/2010/main" val="87639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DCF24FF-BB25-46F3-BA06-6EEC1E5BF7F6}"/>
              </a:ext>
            </a:extLst>
          </p:cNvPr>
          <p:cNvSpPr>
            <a:spLocks noGrp="1"/>
          </p:cNvSpPr>
          <p:nvPr>
            <p:ph type="title"/>
          </p:nvPr>
        </p:nvSpPr>
        <p:spPr/>
        <p:txBody>
          <a:bodyPr/>
          <a:lstStyle/>
          <a:p>
            <a:r>
              <a:rPr lang="el-GR" dirty="0">
                <a:latin typeface="Cambria Math" panose="02040503050406030204" pitchFamily="18" charset="0"/>
                <a:ea typeface="Cambria Math" panose="02040503050406030204" pitchFamily="18" charset="0"/>
              </a:rPr>
              <a:t>Σκοπός έρευνας Μ</a:t>
            </a:r>
            <a:r>
              <a:rPr lang="en-US" dirty="0">
                <a:latin typeface="Cambria Math" panose="02040503050406030204" pitchFamily="18" charset="0"/>
                <a:ea typeface="Cambria Math" panose="02040503050406030204" pitchFamily="18" charset="0"/>
              </a:rPr>
              <a:t>arks</a:t>
            </a:r>
            <a:endParaRPr lang="el-GR" dirty="0">
              <a:latin typeface="Cambria Math" panose="02040503050406030204" pitchFamily="18" charset="0"/>
              <a:ea typeface="Cambria Math" panose="02040503050406030204" pitchFamily="18" charset="0"/>
            </a:endParaRPr>
          </a:p>
        </p:txBody>
      </p:sp>
      <p:sp>
        <p:nvSpPr>
          <p:cNvPr id="3" name="Θέση περιεχομένου 2">
            <a:extLst>
              <a:ext uri="{FF2B5EF4-FFF2-40B4-BE49-F238E27FC236}">
                <a16:creationId xmlns:a16="http://schemas.microsoft.com/office/drawing/2014/main" xmlns="" id="{7E2ECF50-F3D7-4BF6-AF7D-EFD4DD85F7A5}"/>
              </a:ext>
            </a:extLst>
          </p:cNvPr>
          <p:cNvSpPr>
            <a:spLocks noGrp="1"/>
          </p:cNvSpPr>
          <p:nvPr>
            <p:ph idx="1"/>
          </p:nvPr>
        </p:nvSpPr>
        <p:spPr>
          <a:xfrm>
            <a:off x="677333" y="2160589"/>
            <a:ext cx="10228232" cy="3880773"/>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Σκοπός έρευνας </a:t>
            </a:r>
            <a:r>
              <a:rPr lang="el-GR" sz="2400" b="1" dirty="0">
                <a:latin typeface="Cambria Math" panose="02040503050406030204" pitchFamily="18" charset="0"/>
                <a:ea typeface="Cambria Math" panose="02040503050406030204" pitchFamily="18" charset="0"/>
              </a:rPr>
              <a:t>Μ</a:t>
            </a:r>
            <a:r>
              <a:rPr lang="en-US" sz="2400" b="1" dirty="0">
                <a:latin typeface="Cambria Math" panose="02040503050406030204" pitchFamily="18" charset="0"/>
                <a:ea typeface="Cambria Math" panose="02040503050406030204" pitchFamily="18" charset="0"/>
              </a:rPr>
              <a:t>arks</a:t>
            </a:r>
            <a:r>
              <a:rPr lang="el-GR" sz="2400" dirty="0">
                <a:latin typeface="Cambria Math" panose="02040503050406030204" pitchFamily="18" charset="0"/>
                <a:ea typeface="Cambria Math" panose="02040503050406030204" pitchFamily="18" charset="0"/>
              </a:rPr>
              <a:t>: να εξετάσει την έκταση των γνώσεων μας σχετικά με τις ένθετες αφηγήσεις στον Επικό Κύκλο και να αποδείξει πρώτον ότι οι ένθετες αφηγήσεις αναπτύσσονται στα μη Ομηρικά έπη με παρόμοια συχνότητα, με παρόμοιο τρόπο και με παρόμοια ευαισθησία όπως τις συναντάμε στα κανονικά έπη και δεύτερον να αποδείξει ότι η ποικιλομορφία αυτών των ένθετων αφηγήσεων  αποκαλύπτει μια βαθιά δέσμευση με ένα σύνολο παραδόσεων που μπορεί να χαρακτηριστεί αν όχι τελείως Πανελλήνιο, τουλάχιστον Πρωτο-πανελλήνιο.</a:t>
            </a:r>
          </a:p>
        </p:txBody>
      </p:sp>
    </p:spTree>
    <p:extLst>
      <p:ext uri="{BB962C8B-B14F-4D97-AF65-F5344CB8AC3E}">
        <p14:creationId xmlns:p14="http://schemas.microsoft.com/office/powerpoint/2010/main" val="300205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28D644F-16B3-417A-99D1-C990AE49B520}"/>
              </a:ext>
            </a:extLst>
          </p:cNvPr>
          <p:cNvSpPr>
            <a:spLocks noGrp="1"/>
          </p:cNvSpPr>
          <p:nvPr>
            <p:ph type="title"/>
          </p:nvPr>
        </p:nvSpPr>
        <p:spPr/>
        <p:txBody>
          <a:bodyPr/>
          <a:lstStyle/>
          <a:p>
            <a:r>
              <a:rPr lang="el-GR" dirty="0">
                <a:latin typeface="Cambria Math" panose="02040503050406030204" pitchFamily="18" charset="0"/>
                <a:ea typeface="Cambria Math" panose="02040503050406030204" pitchFamily="18" charset="0"/>
              </a:rPr>
              <a:t>Ένθετες αφηγήσεις-Προφορική Παράδοση</a:t>
            </a:r>
          </a:p>
        </p:txBody>
      </p:sp>
      <p:sp>
        <p:nvSpPr>
          <p:cNvPr id="3" name="Θέση περιεχομένου 2">
            <a:extLst>
              <a:ext uri="{FF2B5EF4-FFF2-40B4-BE49-F238E27FC236}">
                <a16:creationId xmlns:a16="http://schemas.microsoft.com/office/drawing/2014/main" xmlns="" id="{229EB05C-D171-4AAF-907F-B8AFBA4F5B46}"/>
              </a:ext>
            </a:extLst>
          </p:cNvPr>
          <p:cNvSpPr>
            <a:spLocks noGrp="1"/>
          </p:cNvSpPr>
          <p:nvPr>
            <p:ph idx="1"/>
          </p:nvPr>
        </p:nvSpPr>
        <p:spPr>
          <a:xfrm>
            <a:off x="677334" y="2160589"/>
            <a:ext cx="9811372" cy="4697411"/>
          </a:xfrm>
        </p:spPr>
        <p:txBody>
          <a:bodyPr>
            <a:normAutofit/>
          </a:bodyPr>
          <a:lstStyle/>
          <a:p>
            <a:pPr algn="just">
              <a:buFont typeface="Wingdings" panose="05000000000000000000" pitchFamily="2" charset="2"/>
              <a:buChar char="Ø"/>
            </a:pPr>
            <a:r>
              <a:rPr lang="en-US" sz="2400" b="1" dirty="0">
                <a:latin typeface="Cambria Math" panose="02040503050406030204" pitchFamily="18" charset="0"/>
                <a:ea typeface="Cambria Math" panose="02040503050406030204" pitchFamily="18" charset="0"/>
              </a:rPr>
              <a:t>Burgess</a:t>
            </a:r>
            <a:r>
              <a:rPr lang="el-GR" sz="2400" dirty="0">
                <a:latin typeface="Cambria Math" panose="02040503050406030204" pitchFamily="18" charset="0"/>
                <a:ea typeface="Cambria Math" panose="02040503050406030204" pitchFamily="18" charset="0"/>
              </a:rPr>
              <a:t>: τα Κύκλια έπη προέρχονται από προφορικές παραδόσεις οι οποίες συμπίπτουν με εκείνες των κανονικών επών.</a:t>
            </a:r>
          </a:p>
          <a:p>
            <a:pPr marL="0" indent="0" algn="just">
              <a:buNone/>
            </a:pPr>
            <a:endParaRPr lang="el-GR" sz="2400" dirty="0">
              <a:latin typeface="Cambria Math" panose="02040503050406030204" pitchFamily="18" charset="0"/>
              <a:ea typeface="Cambria Math" panose="02040503050406030204" pitchFamily="18" charset="0"/>
            </a:endParaRP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Η ανάπτυξη δηλαδή των ένθετων αφηγήσεων αποτελεί μέρος της προφορικής παράδοσης στην αρχαία Ελλάδα  και εξαρτάται τόσο από τις προσδοκίες του κοινού, όσο και από τις προτιμήσεις των ποιητών. Οι ποιητές χρησιμοποιούν χωρίς αμφιβολία ένθετες αφηγήσεις σε διαφορετικούς βαθμούς και με διαφορετικούς τρόπους αλλά η χρήση τους γίνεται καλύτερα κατανοητή όταν τις θεωρήσουμε μέρος ενός κοινού συστήματος που εξελίχθηκε σε μεγάλο χρονικό διάστημα.</a:t>
            </a:r>
          </a:p>
          <a:p>
            <a:pPr algn="just">
              <a:buFont typeface="Wingdings" panose="05000000000000000000" pitchFamily="2" charset="2"/>
              <a:buChar char="Ø"/>
            </a:pPr>
            <a:endParaRPr lang="el-GR" sz="2400" dirty="0">
              <a:latin typeface="Cambria Math" panose="02040503050406030204" pitchFamily="18" charset="0"/>
              <a:ea typeface="Cambria Math" panose="02040503050406030204" pitchFamily="18" charset="0"/>
            </a:endParaRPr>
          </a:p>
          <a:p>
            <a:pPr algn="just">
              <a:buFont typeface="Wingdings" panose="05000000000000000000" pitchFamily="2" charset="2"/>
              <a:buChar char="Ø"/>
            </a:pPr>
            <a:endParaRPr lang="el-GR" sz="24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085683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18186C3-F45D-4DE4-A1B5-663951F4E39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1202235-826D-4B25-B044-BE2457770239}"/>
              </a:ext>
            </a:extLst>
          </p:cNvPr>
          <p:cNvSpPr>
            <a:spLocks noGrp="1"/>
          </p:cNvSpPr>
          <p:nvPr>
            <p:ph idx="1"/>
          </p:nvPr>
        </p:nvSpPr>
        <p:spPr>
          <a:xfrm>
            <a:off x="677334" y="2160589"/>
            <a:ext cx="9959290" cy="3880773"/>
          </a:xfrm>
        </p:spPr>
        <p:txBody>
          <a:bodyPr>
            <a:normAutofit/>
          </a:bodyPr>
          <a:lstStyle/>
          <a:p>
            <a:pPr algn="just">
              <a:buFont typeface="Wingdings" panose="05000000000000000000" pitchFamily="2" charset="2"/>
              <a:buChar char="Ø"/>
            </a:pPr>
            <a:r>
              <a:rPr lang="el-GR" sz="2800" dirty="0">
                <a:latin typeface="Cambria Math" panose="02040503050406030204" pitchFamily="18" charset="0"/>
                <a:ea typeface="Cambria Math" panose="02040503050406030204" pitchFamily="18" charset="0"/>
              </a:rPr>
              <a:t>Το γεγονός ότι τα πρώιμα ελληνικά έπη, κανονικά και μη κανονικά, διαμορφώθηκαν στο πλαίσιο μιας κοινής προφορικής παράδοσης, καθιστά προβληματικές τις έννοιες ‘‘πηγή’’ και ‘‘παραλήπτη’’ καθώς οι παραδόσεις που οδήγησαν στο κείμενο των επών όσο συνέχιζαν να εξελίσσονται είχαν την ευκαιρία να αλληλοεπιδρούν  μεταξύ τους αλλά και με μη ομηρικές παραδόσεις.</a:t>
            </a:r>
          </a:p>
        </p:txBody>
      </p:sp>
    </p:spTree>
    <p:extLst>
      <p:ext uri="{BB962C8B-B14F-4D97-AF65-F5344CB8AC3E}">
        <p14:creationId xmlns:p14="http://schemas.microsoft.com/office/powerpoint/2010/main" val="19287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6E03BB-0AFD-4C28-ADCA-8DF5EA44FD39}"/>
              </a:ext>
            </a:extLst>
          </p:cNvPr>
          <p:cNvSpPr>
            <a:spLocks noGrp="1"/>
          </p:cNvSpPr>
          <p:nvPr>
            <p:ph type="title"/>
          </p:nvPr>
        </p:nvSpPr>
        <p:spPr>
          <a:xfrm>
            <a:off x="677334" y="609600"/>
            <a:ext cx="8596668" cy="755374"/>
          </a:xfrm>
        </p:spPr>
        <p:txBody>
          <a:bodyPr>
            <a:normAutofit/>
          </a:bodyPr>
          <a:lstStyle/>
          <a:p>
            <a:r>
              <a:rPr lang="el-GR" i="1" dirty="0">
                <a:latin typeface="Cambria Math" panose="02040503050406030204" pitchFamily="18" charset="0"/>
                <a:ea typeface="Cambria Math" panose="02040503050406030204" pitchFamily="18" charset="0"/>
              </a:rPr>
              <a:t>Τιτανομαχία</a:t>
            </a:r>
          </a:p>
        </p:txBody>
      </p:sp>
      <p:sp>
        <p:nvSpPr>
          <p:cNvPr id="3" name="Θέση περιεχομένου 2">
            <a:extLst>
              <a:ext uri="{FF2B5EF4-FFF2-40B4-BE49-F238E27FC236}">
                <a16:creationId xmlns:a16="http://schemas.microsoft.com/office/drawing/2014/main" xmlns="" id="{D33E2283-F5F2-485F-AFA6-72E85D9D3E5F}"/>
              </a:ext>
            </a:extLst>
          </p:cNvPr>
          <p:cNvSpPr>
            <a:spLocks noGrp="1"/>
          </p:cNvSpPr>
          <p:nvPr>
            <p:ph idx="1"/>
          </p:nvPr>
        </p:nvSpPr>
        <p:spPr>
          <a:xfrm>
            <a:off x="-1" y="1630017"/>
            <a:ext cx="11781183" cy="5254877"/>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Τα περισσότερα από τα στοιχεία μας για τα </a:t>
            </a:r>
            <a:r>
              <a:rPr lang="el-GR" sz="2400" i="1" dirty="0">
                <a:latin typeface="Cambria Math" panose="02040503050406030204" pitchFamily="18" charset="0"/>
                <a:ea typeface="Cambria Math" panose="02040503050406030204" pitchFamily="18" charset="0"/>
              </a:rPr>
              <a:t>Κύκλια Έπη </a:t>
            </a:r>
            <a:r>
              <a:rPr lang="el-GR" sz="2400" dirty="0">
                <a:latin typeface="Cambria Math" panose="02040503050406030204" pitchFamily="18" charset="0"/>
                <a:ea typeface="Cambria Math" panose="02040503050406030204" pitchFamily="18" charset="0"/>
              </a:rPr>
              <a:t>προέρχονται  φυσικά από τα ποιήματα που εστίασαν στον Τρωικό πόλεμο.  Όσο για το λιγότερο  τεκμηριωμένο υλικό πριν από τον Τρωικό πόλεμο υποδηλώνει ότι έχει άφθονες ευκαιρίες για αποχωρήσεις  από την κύρια αφήγηση π.χ. η </a:t>
            </a:r>
            <a:r>
              <a:rPr lang="el-GR" sz="2400" i="1" dirty="0">
                <a:latin typeface="Cambria Math" panose="02040503050406030204" pitchFamily="18" charset="0"/>
                <a:ea typeface="Cambria Math" panose="02040503050406030204" pitchFamily="18" charset="0"/>
              </a:rPr>
              <a:t>Τιτανομαχία</a:t>
            </a:r>
            <a:r>
              <a:rPr lang="el-GR" sz="2400" dirty="0">
                <a:latin typeface="Cambria Math" panose="02040503050406030204" pitchFamily="18" charset="0"/>
                <a:ea typeface="Cambria Math" panose="02040503050406030204" pitchFamily="18" charset="0"/>
              </a:rPr>
              <a:t> του Κύκλου. Μία από αυτές τις ευκαιρίες προτείνεται στα υπάρχοντα αποσπάσματα σε μια πιθανή έκφραση</a:t>
            </a:r>
            <a:r>
              <a:rPr lang="en-US"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Τιτανομαχία</a:t>
            </a:r>
            <a:r>
              <a:rPr lang="en-US" sz="2400" dirty="0">
                <a:latin typeface="Cambria Math" panose="02040503050406030204" pitchFamily="18" charset="0"/>
                <a:ea typeface="Cambria Math" panose="02040503050406030204" pitchFamily="18" charset="0"/>
              </a:rPr>
              <a:t> 4 Bernabé/8 Davies)</a:t>
            </a:r>
            <a:r>
              <a:rPr lang="el-GR" sz="2400" dirty="0">
                <a:latin typeface="Cambria Math" panose="02040503050406030204" pitchFamily="18" charset="0"/>
                <a:ea typeface="Cambria Math" panose="02040503050406030204" pitchFamily="18" charset="0"/>
              </a:rPr>
              <a:t>, αν αυτό είναι πράγματι το πλαίσιο για τους αινιγματικούς στίχους για ‘‘ το ψάρι με το χρυσό πρόσωπο που παίζει πάνω σε αυτό’’ , το ‘‘αυτό’’ ίσως είναι ασπίδα  ή στολίδι. Λιγότερη ασάφεια περιβάλλει την ιστορία για την γέννηση του Χείρωνα </a:t>
            </a:r>
            <a:r>
              <a:rPr lang="en-US"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Τιτανομαχία</a:t>
            </a:r>
            <a:r>
              <a:rPr lang="en-US" sz="2400" dirty="0">
                <a:latin typeface="Cambria Math" panose="02040503050406030204" pitchFamily="18" charset="0"/>
                <a:ea typeface="Cambria Math" panose="02040503050406030204" pitchFamily="18" charset="0"/>
              </a:rPr>
              <a:t> 10 Bernabé/9 Davies)</a:t>
            </a:r>
            <a:r>
              <a:rPr lang="el-GR" sz="2400" dirty="0">
                <a:latin typeface="Cambria Math" panose="02040503050406030204" pitchFamily="18" charset="0"/>
                <a:ea typeface="Cambria Math" panose="02040503050406030204" pitchFamily="18" charset="0"/>
              </a:rPr>
              <a:t> που φαίνεται να έχει πάρει τη μορφή μιας αναδρομής σε κάποιο χρονικό διάστημα πριν από την κύρια μάχη μεταξύ θεών και Τιτάνων.</a:t>
            </a:r>
          </a:p>
        </p:txBody>
      </p:sp>
    </p:spTree>
    <p:extLst>
      <p:ext uri="{BB962C8B-B14F-4D97-AF65-F5344CB8AC3E}">
        <p14:creationId xmlns:p14="http://schemas.microsoft.com/office/powerpoint/2010/main" val="377053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F5ACCC3-326D-413C-B316-CEEB7F72D161}"/>
              </a:ext>
            </a:extLst>
          </p:cNvPr>
          <p:cNvSpPr>
            <a:spLocks noGrp="1"/>
          </p:cNvSpPr>
          <p:nvPr>
            <p:ph type="title"/>
          </p:nvPr>
        </p:nvSpPr>
        <p:spPr>
          <a:xfrm rot="10800000" flipV="1">
            <a:off x="677334" y="470646"/>
            <a:ext cx="8596668" cy="814814"/>
          </a:xfrm>
        </p:spPr>
        <p:txBody>
          <a:bodyPr>
            <a:normAutofit/>
          </a:bodyPr>
          <a:lstStyle/>
          <a:p>
            <a:r>
              <a:rPr lang="el-GR" i="1" dirty="0">
                <a:latin typeface="Cambria Math" panose="02040503050406030204" pitchFamily="18" charset="0"/>
                <a:ea typeface="Cambria Math" panose="02040503050406030204" pitchFamily="18" charset="0"/>
              </a:rPr>
              <a:t>Θηβαΐδα </a:t>
            </a:r>
          </a:p>
        </p:txBody>
      </p:sp>
      <p:sp>
        <p:nvSpPr>
          <p:cNvPr id="3" name="Θέση περιεχομένου 2">
            <a:extLst>
              <a:ext uri="{FF2B5EF4-FFF2-40B4-BE49-F238E27FC236}">
                <a16:creationId xmlns:a16="http://schemas.microsoft.com/office/drawing/2014/main" xmlns="" id="{A46BD692-8903-43B5-9864-EB8E55B73322}"/>
              </a:ext>
            </a:extLst>
          </p:cNvPr>
          <p:cNvSpPr>
            <a:spLocks noGrp="1"/>
          </p:cNvSpPr>
          <p:nvPr>
            <p:ph idx="1"/>
          </p:nvPr>
        </p:nvSpPr>
        <p:spPr>
          <a:xfrm>
            <a:off x="677334" y="1532966"/>
            <a:ext cx="9838266" cy="4894728"/>
          </a:xfrm>
        </p:spPr>
        <p:txBody>
          <a:bodyPr>
            <a:normAutofit/>
          </a:bodyPr>
          <a:lstStyle/>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Στα ποιήματα του θηβαϊκού Κύκλου βρισκόμαστε σε μια πιο σταθερή βάση. Η </a:t>
            </a:r>
            <a:r>
              <a:rPr lang="el-GR" sz="2400" i="1" dirty="0">
                <a:latin typeface="Cambria Math" panose="02040503050406030204" pitchFamily="18" charset="0"/>
                <a:ea typeface="Cambria Math" panose="02040503050406030204" pitchFamily="18" charset="0"/>
              </a:rPr>
              <a:t>Θηβαΐς </a:t>
            </a:r>
            <a:r>
              <a:rPr lang="el-GR" sz="2400" dirty="0">
                <a:latin typeface="Cambria Math" panose="02040503050406030204" pitchFamily="18" charset="0"/>
                <a:ea typeface="Cambria Math" panose="02040503050406030204" pitchFamily="18" charset="0"/>
              </a:rPr>
              <a:t>φαίνεται να περιέχει μια αναδρομή ή τουλάχιστον μια αναφορά που περιγράφει τον τρόπο με τον οποίο ο πατέρας του Τυδέα, ο Οινέας, αφού χήρεψε πήρε ως λάφυρο την Περίβοια </a:t>
            </a:r>
            <a:r>
              <a:rPr lang="pt-BR" sz="2400" dirty="0">
                <a:latin typeface="Cambria Math" panose="02040503050406030204" pitchFamily="18" charset="0"/>
                <a:ea typeface="Cambria Math" panose="02040503050406030204" pitchFamily="18" charset="0"/>
              </a:rPr>
              <a:t>(</a:t>
            </a:r>
            <a:r>
              <a:rPr lang="el-GR" sz="2400" i="1" dirty="0">
                <a:latin typeface="Cambria Math" panose="02040503050406030204" pitchFamily="18" charset="0"/>
                <a:ea typeface="Cambria Math" panose="02040503050406030204" pitchFamily="18" charset="0"/>
              </a:rPr>
              <a:t>Θηβαΐς</a:t>
            </a:r>
            <a:r>
              <a:rPr lang="pt-BR" sz="2400" dirty="0">
                <a:latin typeface="Cambria Math" panose="02040503050406030204" pitchFamily="18" charset="0"/>
                <a:ea typeface="Cambria Math" panose="02040503050406030204" pitchFamily="18" charset="0"/>
              </a:rPr>
              <a:t> 5/8 Davies)</a:t>
            </a:r>
            <a:r>
              <a:rPr lang="el-GR" sz="2400" dirty="0">
                <a:latin typeface="Cambria Math" panose="02040503050406030204" pitchFamily="18" charset="0"/>
                <a:ea typeface="Cambria Math" panose="02040503050406030204" pitchFamily="18" charset="0"/>
              </a:rPr>
              <a:t>. Είναι λοιπόν εύλογο να συμπεράνουμε ότι το υπόβαθρο και άλλων σημαντικών χαρακτήρων διερευνήθηκε με παρόμοιο τρόπο.</a:t>
            </a:r>
          </a:p>
          <a:p>
            <a:pPr algn="just">
              <a:buFont typeface="Wingdings" panose="05000000000000000000" pitchFamily="2" charset="2"/>
              <a:buChar char="Ø"/>
            </a:pPr>
            <a:r>
              <a:rPr lang="el-GR" sz="2400" dirty="0">
                <a:latin typeface="Cambria Math" panose="02040503050406030204" pitchFamily="18" charset="0"/>
                <a:ea typeface="Cambria Math" panose="02040503050406030204" pitchFamily="18" charset="0"/>
              </a:rPr>
              <a:t>Ο </a:t>
            </a:r>
            <a:r>
              <a:rPr lang="en-US" sz="2400" b="1" dirty="0">
                <a:latin typeface="Cambria Math" panose="02040503050406030204" pitchFamily="18" charset="0"/>
                <a:ea typeface="Cambria Math" panose="02040503050406030204" pitchFamily="18" charset="0"/>
              </a:rPr>
              <a:t>Marks</a:t>
            </a:r>
            <a:r>
              <a:rPr lang="en-US" sz="2400" dirty="0">
                <a:latin typeface="Cambria Math" panose="02040503050406030204" pitchFamily="18" charset="0"/>
                <a:ea typeface="Cambria Math" panose="02040503050406030204" pitchFamily="18" charset="0"/>
              </a:rPr>
              <a:t> </a:t>
            </a:r>
            <a:r>
              <a:rPr lang="el-GR" sz="2400" dirty="0">
                <a:latin typeface="Cambria Math" panose="02040503050406030204" pitchFamily="18" charset="0"/>
                <a:ea typeface="Cambria Math" panose="02040503050406030204" pitchFamily="18" charset="0"/>
              </a:rPr>
              <a:t>επισημαίνει το γεγονός ότι η αναφορά της γενεαλογίας του Τυδέα έχει πιθανή σημασία για την κύρια αφήγηση της </a:t>
            </a:r>
            <a:r>
              <a:rPr lang="el-GR" sz="2400" i="1" dirty="0">
                <a:latin typeface="Cambria Math" panose="02040503050406030204" pitchFamily="18" charset="0"/>
                <a:ea typeface="Cambria Math" panose="02040503050406030204" pitchFamily="18" charset="0"/>
              </a:rPr>
              <a:t>Θηβαΐδος</a:t>
            </a:r>
            <a:r>
              <a:rPr lang="el-GR" sz="2400" dirty="0">
                <a:latin typeface="Cambria Math" panose="02040503050406030204" pitchFamily="18" charset="0"/>
                <a:ea typeface="Cambria Math" panose="02040503050406030204" pitchFamily="18" charset="0"/>
              </a:rPr>
              <a:t>, αφού παρουσιάζει τον μαχητικό αυτόν ήρωα σαν ένα προϊόν πολέμου αφού ο πατέρας του πήρε την μητέρα του ως λάφυρο.</a:t>
            </a:r>
          </a:p>
        </p:txBody>
      </p:sp>
    </p:spTree>
    <p:extLst>
      <p:ext uri="{BB962C8B-B14F-4D97-AF65-F5344CB8AC3E}">
        <p14:creationId xmlns:p14="http://schemas.microsoft.com/office/powerpoint/2010/main" val="1210032924"/>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1342</TotalTime>
  <Words>4566</Words>
  <Application>Microsoft Office PowerPoint</Application>
  <PresentationFormat>Προσαρμογή</PresentationFormat>
  <Paragraphs>87</Paragraphs>
  <Slides>39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Όψη</vt:lpstr>
      <vt:lpstr> Jim Marks : Ιnset Narratives in the Epic Cycle      </vt:lpstr>
      <vt:lpstr>Τι είναι οι ένθετες αφηγήσεις;</vt:lpstr>
      <vt:lpstr>Ένθετες αφηγήσεις</vt:lpstr>
      <vt:lpstr>Ιλιάδα - Οδύσσεια</vt:lpstr>
      <vt:lpstr>Σκοπός έρευνας Μarks</vt:lpstr>
      <vt:lpstr>Ένθετες αφηγήσεις-Προφορική Παράδοση</vt:lpstr>
      <vt:lpstr>Παρουσίαση του PowerPoint</vt:lpstr>
      <vt:lpstr>Τιτανομαχία</vt:lpstr>
      <vt:lpstr>Θηβαΐδα </vt:lpstr>
      <vt:lpstr>Παρουσίαση του PowerPoint</vt:lpstr>
      <vt:lpstr>Επίγονοι- Αλκμαιονίς</vt:lpstr>
      <vt:lpstr>Παρουσίαση του PowerPoint</vt:lpstr>
      <vt:lpstr>Κύπρια Έπη</vt:lpstr>
      <vt:lpstr>Κύπρια Έπη</vt:lpstr>
      <vt:lpstr>Κύπρια Έπη</vt:lpstr>
      <vt:lpstr>Παρουσίαση του PowerPoint</vt:lpstr>
      <vt:lpstr>Ιστορίες Νέστορα</vt:lpstr>
      <vt:lpstr>Παρουσίαση του PowerPoint</vt:lpstr>
      <vt:lpstr>Παρουσίαση του PowerPoint</vt:lpstr>
      <vt:lpstr>Ομηρικός Νέστορας – Νέστορας Επικού Κύκλου</vt:lpstr>
      <vt:lpstr>Παρουσίαση του PowerPoint</vt:lpstr>
      <vt:lpstr>Παρουσίαση του PowerPoint</vt:lpstr>
      <vt:lpstr>Προλήψεις</vt:lpstr>
      <vt:lpstr>Αναδρομές</vt:lpstr>
      <vt:lpstr>Παρουσίαση του PowerPoint</vt:lpstr>
      <vt:lpstr>Παρουσίαση του PowerPoint</vt:lpstr>
      <vt:lpstr>Παρουσίαση του PowerPoint</vt:lpstr>
      <vt:lpstr>Παρουσίαση του PowerPoint</vt:lpstr>
      <vt:lpstr>Νέκυιες</vt:lpstr>
      <vt:lpstr>Παρουσίαση του PowerPoint</vt:lpstr>
      <vt:lpstr>Παρουσίαση του PowerPoint</vt:lpstr>
      <vt:lpstr>Τηλεγόνεια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ΠΑΠΑΗΛΙΟΥ ΕΛΕΝΗ</dc:creator>
  <cp:lastModifiedBy>User</cp:lastModifiedBy>
  <cp:revision>147</cp:revision>
  <dcterms:created xsi:type="dcterms:W3CDTF">2019-12-16T21:54:19Z</dcterms:created>
  <dcterms:modified xsi:type="dcterms:W3CDTF">2020-01-15T14:01:41Z</dcterms:modified>
</cp:coreProperties>
</file>