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81" r:id="rId3"/>
    <p:sldId id="341" r:id="rId4"/>
    <p:sldId id="387" r:id="rId5"/>
    <p:sldId id="388" r:id="rId6"/>
    <p:sldId id="382" r:id="rId7"/>
    <p:sldId id="396" r:id="rId8"/>
    <p:sldId id="390" r:id="rId9"/>
    <p:sldId id="395" r:id="rId10"/>
    <p:sldId id="394" r:id="rId11"/>
    <p:sldId id="398" r:id="rId12"/>
    <p:sldId id="399" r:id="rId13"/>
    <p:sldId id="392" r:id="rId14"/>
    <p:sldId id="397" r:id="rId15"/>
    <p:sldId id="406" r:id="rId16"/>
    <p:sldId id="347" r:id="rId17"/>
    <p:sldId id="408" r:id="rId18"/>
    <p:sldId id="409" r:id="rId19"/>
    <p:sldId id="402" r:id="rId20"/>
    <p:sldId id="403" r:id="rId21"/>
    <p:sldId id="404" r:id="rId22"/>
    <p:sldId id="405" r:id="rId23"/>
    <p:sldId id="407" r:id="rId24"/>
    <p:sldId id="410" r:id="rId25"/>
    <p:sldId id="411" r:id="rId26"/>
    <p:sldId id="412" r:id="rId27"/>
    <p:sldId id="41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Σπύρος Τούλιος" initials="ΣΤ" lastIdx="1" clrIdx="0">
    <p:extLst>
      <p:ext uri="{19B8F6BF-5375-455C-9EA6-DF929625EA0E}">
        <p15:presenceInfo xmlns:p15="http://schemas.microsoft.com/office/powerpoint/2012/main" userId="ba9f18076452a0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9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85" d="100"/>
          <a:sy n="85" d="100"/>
        </p:scale>
        <p:origin x="42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7F13DA-B51D-684C-5D00-56D0FB807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1871131"/>
            <a:ext cx="7360024" cy="1515533"/>
          </a:xfrm>
        </p:spPr>
        <p:txBody>
          <a:bodyPr/>
          <a:lstStyle/>
          <a:p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ελληνική </a:t>
            </a:r>
            <a:r>
              <a:rPr lang="el-G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κωμωδιογραφία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στον 20</a:t>
            </a:r>
            <a:r>
              <a:rPr lang="el-GR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αιώνα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9B43CFA-66E5-821B-F95B-521E9786F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640544"/>
          </a:xfrm>
        </p:spPr>
        <p:txBody>
          <a:bodyPr>
            <a:normAutofit fontScale="92500" lnSpcReduction="10000"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Πανεπιστήμιο Πατρών, Τμήμα Θεατρικών Σπουδών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Εξάμηνο Β΄ </a:t>
            </a:r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- 6</a:t>
            </a:r>
            <a:r>
              <a:rPr lang="el-GR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Συνάντηση</a:t>
            </a:r>
          </a:p>
          <a:p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14 Μαΐου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Διδάσκων: Σπύρος Τούλιος</a:t>
            </a:r>
          </a:p>
        </p:txBody>
      </p:sp>
    </p:spTree>
    <p:extLst>
      <p:ext uri="{BB962C8B-B14F-4D97-AF65-F5344CB8AC3E}">
        <p14:creationId xmlns:p14="http://schemas.microsoft.com/office/powerpoint/2010/main" val="251215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Βασίλης Ρώτας (1889-1977)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1948 -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Παραμύθι της ανέμης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(παραμυθόδραμα) - εκδίδεται το 1953 από τον ίδιο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   κωμωδία 12 σκηνών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σύνθεση μυθολογικών και παραμυθιακών μοτίβων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αρχέτυπο δρακοντοκτόνων ηρώων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Μοτίβο κακιάς μητριάς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Μαντείες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Στοιχεία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Commedia dell’arte</a:t>
            </a:r>
          </a:p>
          <a:p>
            <a:pPr marL="0" indent="0" algn="just">
              <a:buNone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Νεράιδες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Ήρωας που υποβάλλεται σε δοκιμασίες για να κάνει κάποια γυναίκα του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Μεταμορφώσεις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00839F30-8307-AEF1-6181-10B53AF54A7B}"/>
              </a:ext>
            </a:extLst>
          </p:cNvPr>
          <p:cNvSpPr/>
          <p:nvPr/>
        </p:nvSpPr>
        <p:spPr>
          <a:xfrm>
            <a:off x="803999" y="1412451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3321E9C0-8B64-8229-8944-ED412B8965FC}"/>
              </a:ext>
            </a:extLst>
          </p:cNvPr>
          <p:cNvSpPr/>
          <p:nvPr/>
        </p:nvSpPr>
        <p:spPr>
          <a:xfrm>
            <a:off x="1882592" y="264344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DC893C12-681A-E760-6161-A357CD62C6BD}"/>
              </a:ext>
            </a:extLst>
          </p:cNvPr>
          <p:cNvSpPr/>
          <p:nvPr/>
        </p:nvSpPr>
        <p:spPr>
          <a:xfrm>
            <a:off x="1882592" y="3841997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1CF49F82-EE15-DCD2-B27F-ED9BCC3885E8}"/>
              </a:ext>
            </a:extLst>
          </p:cNvPr>
          <p:cNvSpPr/>
          <p:nvPr/>
        </p:nvSpPr>
        <p:spPr>
          <a:xfrm>
            <a:off x="1882592" y="4245415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444A32C3-29B3-4378-AC64-F639DB7CCCEE}"/>
              </a:ext>
            </a:extLst>
          </p:cNvPr>
          <p:cNvSpPr/>
          <p:nvPr/>
        </p:nvSpPr>
        <p:spPr>
          <a:xfrm>
            <a:off x="1882592" y="4668653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957AD22F-8C48-641C-059D-87670D09D583}"/>
              </a:ext>
            </a:extLst>
          </p:cNvPr>
          <p:cNvSpPr/>
          <p:nvPr/>
        </p:nvSpPr>
        <p:spPr>
          <a:xfrm>
            <a:off x="1613987" y="184059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C287BAC9-5EC2-4EB6-7999-F69AC33B5A10}"/>
              </a:ext>
            </a:extLst>
          </p:cNvPr>
          <p:cNvSpPr/>
          <p:nvPr/>
        </p:nvSpPr>
        <p:spPr>
          <a:xfrm>
            <a:off x="1882592" y="2242117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6C9D4378-80E7-486B-ABB8-E7CFC96BB5BE}"/>
              </a:ext>
            </a:extLst>
          </p:cNvPr>
          <p:cNvSpPr/>
          <p:nvPr/>
        </p:nvSpPr>
        <p:spPr>
          <a:xfrm>
            <a:off x="1885303" y="5071155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D7BA6EAC-14D1-1081-C6C8-0F48EC5B503B}"/>
              </a:ext>
            </a:extLst>
          </p:cNvPr>
          <p:cNvSpPr/>
          <p:nvPr/>
        </p:nvSpPr>
        <p:spPr>
          <a:xfrm>
            <a:off x="1882592" y="3044967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A296F48-D8D2-00A3-B65A-3A1FE2DD7108}"/>
              </a:ext>
            </a:extLst>
          </p:cNvPr>
          <p:cNvSpPr/>
          <p:nvPr/>
        </p:nvSpPr>
        <p:spPr>
          <a:xfrm>
            <a:off x="846055" y="929076"/>
            <a:ext cx="2772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341DF00C-93D5-CEF8-CE61-123227563C07}"/>
              </a:ext>
            </a:extLst>
          </p:cNvPr>
          <p:cNvSpPr/>
          <p:nvPr/>
        </p:nvSpPr>
        <p:spPr>
          <a:xfrm>
            <a:off x="8573947" y="929075"/>
            <a:ext cx="2772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70C3DB79-F321-C1C6-C470-3E9A55524085}"/>
              </a:ext>
            </a:extLst>
          </p:cNvPr>
          <p:cNvSpPr/>
          <p:nvPr/>
        </p:nvSpPr>
        <p:spPr>
          <a:xfrm>
            <a:off x="803999" y="6013415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4C164BC8-6A71-7DB4-ACDA-75D9EA885AAD}"/>
              </a:ext>
            </a:extLst>
          </p:cNvPr>
          <p:cNvSpPr/>
          <p:nvPr/>
        </p:nvSpPr>
        <p:spPr>
          <a:xfrm>
            <a:off x="1882592" y="3443482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20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23" y="671478"/>
            <a:ext cx="10922149" cy="5827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Δημήτρης Ψαθάς (1907-1979)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24" y="1308847"/>
            <a:ext cx="10922149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Κωμωδίες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1940 -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Το στραβόξυλο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	1942-43 -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Ιφιγ. εν… Μαύροις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	</a:t>
            </a:r>
            <a:r>
              <a:rPr lang="el-GR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1958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Φωνάζει ο κλέφτης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1941 -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Μαντάμ Σουσού</a:t>
            </a:r>
            <a:r>
              <a:rPr lang="el-GR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 (σατιρ. μυθ.)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1945 -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Το χιούμορ μιας εποχής    	</a:t>
            </a:r>
            <a:r>
              <a:rPr lang="el-GR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1959 -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Εταιρεία θαυμάτων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1941 -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Ο εαυτούλης μου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	1946 -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Ο Φον Δημητράκης	     	</a:t>
            </a:r>
            <a:r>
              <a:rPr lang="el-GR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1960 -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Εξοχικόν κέντρον ο έρως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1942-1943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Ο νευρικός κύριος		</a:t>
            </a:r>
            <a:r>
              <a:rPr lang="el-GR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1953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Ζητείται ψεύτης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	     	</a:t>
            </a:r>
            <a:r>
              <a:rPr lang="el-GR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1963 -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Η χαρτοπαίχτρα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1942-43 -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Η γαλάζια χελώνα	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1956 -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Ένας βλάκας και μισός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el-GR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1965 -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Ξύπνα Βασίλη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Κινηματογράφος - μεταφορές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1948 -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Μαντάμ Σουσού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l-GR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1962 -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Ο ατσίδας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l-GR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1969 -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Ξύπνα Βασίλη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l-GR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1952 -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Το στραβόξυλο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l-GR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1964 -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Ο εαυτούλης μου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    		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1959 -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Ένας βλάκας και μισός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1965 -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Φωνάζει ο κλέφτης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1961 -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Ζητείται ψεύτης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l-GR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1965 -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Η χαρτοπαίχτρα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    	</a:t>
            </a:r>
            <a:endParaRPr lang="el-GR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00839F30-8307-AEF1-6181-10B53AF54A7B}"/>
              </a:ext>
            </a:extLst>
          </p:cNvPr>
          <p:cNvSpPr/>
          <p:nvPr/>
        </p:nvSpPr>
        <p:spPr>
          <a:xfrm>
            <a:off x="975411" y="1423881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86E2B485-E081-62AC-53DD-8C7A07B8C4D4}"/>
              </a:ext>
            </a:extLst>
          </p:cNvPr>
          <p:cNvSpPr/>
          <p:nvPr/>
        </p:nvSpPr>
        <p:spPr>
          <a:xfrm>
            <a:off x="1454773" y="263394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5C4C57BF-B109-0FE6-0E3F-BB972D20A29C}"/>
              </a:ext>
            </a:extLst>
          </p:cNvPr>
          <p:cNvSpPr/>
          <p:nvPr/>
        </p:nvSpPr>
        <p:spPr>
          <a:xfrm>
            <a:off x="1454773" y="303596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3321E9C0-8B64-8229-8944-ED412B8965FC}"/>
              </a:ext>
            </a:extLst>
          </p:cNvPr>
          <p:cNvSpPr/>
          <p:nvPr/>
        </p:nvSpPr>
        <p:spPr>
          <a:xfrm>
            <a:off x="1454773" y="344021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DC893C12-681A-E760-6161-A357CD62C6BD}"/>
              </a:ext>
            </a:extLst>
          </p:cNvPr>
          <p:cNvSpPr/>
          <p:nvPr/>
        </p:nvSpPr>
        <p:spPr>
          <a:xfrm>
            <a:off x="970903" y="384116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1CF49F82-EE15-DCD2-B27F-ED9BCC3885E8}"/>
              </a:ext>
            </a:extLst>
          </p:cNvPr>
          <p:cNvSpPr/>
          <p:nvPr/>
        </p:nvSpPr>
        <p:spPr>
          <a:xfrm>
            <a:off x="1454773" y="4247674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444A32C3-29B3-4378-AC64-F639DB7CCCEE}"/>
              </a:ext>
            </a:extLst>
          </p:cNvPr>
          <p:cNvSpPr/>
          <p:nvPr/>
        </p:nvSpPr>
        <p:spPr>
          <a:xfrm>
            <a:off x="1454773" y="465620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957AD22F-8C48-641C-059D-87670D09D583}"/>
              </a:ext>
            </a:extLst>
          </p:cNvPr>
          <p:cNvSpPr/>
          <p:nvPr/>
        </p:nvSpPr>
        <p:spPr>
          <a:xfrm>
            <a:off x="1454773" y="182404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C287BAC9-5EC2-4EB6-7999-F69AC33B5A10}"/>
              </a:ext>
            </a:extLst>
          </p:cNvPr>
          <p:cNvSpPr/>
          <p:nvPr/>
        </p:nvSpPr>
        <p:spPr>
          <a:xfrm>
            <a:off x="1454773" y="2230212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6C9D4378-80E7-486B-ABB8-E7CFC96BB5BE}"/>
              </a:ext>
            </a:extLst>
          </p:cNvPr>
          <p:cNvSpPr/>
          <p:nvPr/>
        </p:nvSpPr>
        <p:spPr>
          <a:xfrm>
            <a:off x="1454773" y="506217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D7BA6EAC-14D1-1081-C6C8-0F48EC5B503B}"/>
              </a:ext>
            </a:extLst>
          </p:cNvPr>
          <p:cNvSpPr/>
          <p:nvPr/>
        </p:nvSpPr>
        <p:spPr>
          <a:xfrm>
            <a:off x="1454773" y="5472952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A296F48-D8D2-00A3-B65A-3A1FE2DD7108}"/>
              </a:ext>
            </a:extLst>
          </p:cNvPr>
          <p:cNvSpPr/>
          <p:nvPr/>
        </p:nvSpPr>
        <p:spPr>
          <a:xfrm>
            <a:off x="846055" y="929076"/>
            <a:ext cx="262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341DF00C-93D5-CEF8-CE61-123227563C07}"/>
              </a:ext>
            </a:extLst>
          </p:cNvPr>
          <p:cNvSpPr/>
          <p:nvPr/>
        </p:nvSpPr>
        <p:spPr>
          <a:xfrm>
            <a:off x="8739493" y="928511"/>
            <a:ext cx="262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70C3DB79-F321-C1C6-C470-3E9A55524085}"/>
              </a:ext>
            </a:extLst>
          </p:cNvPr>
          <p:cNvSpPr/>
          <p:nvPr/>
        </p:nvSpPr>
        <p:spPr>
          <a:xfrm>
            <a:off x="803999" y="6013415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D4FAE16E-8316-9B91-2EAA-5AE406A0529C}"/>
              </a:ext>
            </a:extLst>
          </p:cNvPr>
          <p:cNvSpPr/>
          <p:nvPr/>
        </p:nvSpPr>
        <p:spPr>
          <a:xfrm>
            <a:off x="5097133" y="4656208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βάλ 19">
            <a:extLst>
              <a:ext uri="{FF2B5EF4-FFF2-40B4-BE49-F238E27FC236}">
                <a16:creationId xmlns:a16="http://schemas.microsoft.com/office/drawing/2014/main" id="{4011F79A-03EF-864D-47D6-9055AA580DF3}"/>
              </a:ext>
            </a:extLst>
          </p:cNvPr>
          <p:cNvSpPr/>
          <p:nvPr/>
        </p:nvSpPr>
        <p:spPr>
          <a:xfrm>
            <a:off x="5097133" y="547295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id="{B8A80DE9-D28C-1718-B0EA-E3B25A59DC3F}"/>
              </a:ext>
            </a:extLst>
          </p:cNvPr>
          <p:cNvSpPr/>
          <p:nvPr/>
        </p:nvSpPr>
        <p:spPr>
          <a:xfrm>
            <a:off x="5097133" y="5062169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βάλ 23">
            <a:extLst>
              <a:ext uri="{FF2B5EF4-FFF2-40B4-BE49-F238E27FC236}">
                <a16:creationId xmlns:a16="http://schemas.microsoft.com/office/drawing/2014/main" id="{D252B641-08AD-363D-0714-815F6DFB4298}"/>
              </a:ext>
            </a:extLst>
          </p:cNvPr>
          <p:cNvSpPr/>
          <p:nvPr/>
        </p:nvSpPr>
        <p:spPr>
          <a:xfrm>
            <a:off x="5097133" y="424534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164ECB2A-8FC9-B9EA-9FA0-0FA225C36349}"/>
              </a:ext>
            </a:extLst>
          </p:cNvPr>
          <p:cNvSpPr/>
          <p:nvPr/>
        </p:nvSpPr>
        <p:spPr>
          <a:xfrm>
            <a:off x="8317250" y="4245343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βάλ 25">
            <a:extLst>
              <a:ext uri="{FF2B5EF4-FFF2-40B4-BE49-F238E27FC236}">
                <a16:creationId xmlns:a16="http://schemas.microsoft.com/office/drawing/2014/main" id="{A4A1C366-5D40-D749-B8E3-15184B5E0B5C}"/>
              </a:ext>
            </a:extLst>
          </p:cNvPr>
          <p:cNvSpPr/>
          <p:nvPr/>
        </p:nvSpPr>
        <p:spPr>
          <a:xfrm>
            <a:off x="5097133" y="2230212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Οβάλ 26">
            <a:extLst>
              <a:ext uri="{FF2B5EF4-FFF2-40B4-BE49-F238E27FC236}">
                <a16:creationId xmlns:a16="http://schemas.microsoft.com/office/drawing/2014/main" id="{B7C7EDC9-2F2D-1C43-E1EE-19689FCB106F}"/>
              </a:ext>
            </a:extLst>
          </p:cNvPr>
          <p:cNvSpPr/>
          <p:nvPr/>
        </p:nvSpPr>
        <p:spPr>
          <a:xfrm>
            <a:off x="5097133" y="2633943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Οβάλ 27">
            <a:extLst>
              <a:ext uri="{FF2B5EF4-FFF2-40B4-BE49-F238E27FC236}">
                <a16:creationId xmlns:a16="http://schemas.microsoft.com/office/drawing/2014/main" id="{D19D46FF-5683-9A1A-96EA-0D4143A23765}"/>
              </a:ext>
            </a:extLst>
          </p:cNvPr>
          <p:cNvSpPr/>
          <p:nvPr/>
        </p:nvSpPr>
        <p:spPr>
          <a:xfrm>
            <a:off x="5101883" y="303596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Οβάλ 28">
            <a:extLst>
              <a:ext uri="{FF2B5EF4-FFF2-40B4-BE49-F238E27FC236}">
                <a16:creationId xmlns:a16="http://schemas.microsoft.com/office/drawing/2014/main" id="{F9EAFE87-803A-4993-3A0F-CEC6F3C80975}"/>
              </a:ext>
            </a:extLst>
          </p:cNvPr>
          <p:cNvSpPr/>
          <p:nvPr/>
        </p:nvSpPr>
        <p:spPr>
          <a:xfrm>
            <a:off x="5097133" y="344021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Οβάλ 29">
            <a:extLst>
              <a:ext uri="{FF2B5EF4-FFF2-40B4-BE49-F238E27FC236}">
                <a16:creationId xmlns:a16="http://schemas.microsoft.com/office/drawing/2014/main" id="{504B721C-4AF6-418C-FE23-7E3600DA8175}"/>
              </a:ext>
            </a:extLst>
          </p:cNvPr>
          <p:cNvSpPr/>
          <p:nvPr/>
        </p:nvSpPr>
        <p:spPr>
          <a:xfrm>
            <a:off x="5097133" y="1824043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Οβάλ 30">
            <a:extLst>
              <a:ext uri="{FF2B5EF4-FFF2-40B4-BE49-F238E27FC236}">
                <a16:creationId xmlns:a16="http://schemas.microsoft.com/office/drawing/2014/main" id="{DF820CF0-65D6-FF8D-42C2-D24B8333DD7A}"/>
              </a:ext>
            </a:extLst>
          </p:cNvPr>
          <p:cNvSpPr/>
          <p:nvPr/>
        </p:nvSpPr>
        <p:spPr>
          <a:xfrm>
            <a:off x="8311363" y="344021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Οβάλ 31">
            <a:extLst>
              <a:ext uri="{FF2B5EF4-FFF2-40B4-BE49-F238E27FC236}">
                <a16:creationId xmlns:a16="http://schemas.microsoft.com/office/drawing/2014/main" id="{C2152DDC-FBD4-7C7F-B2FD-4C33629C3258}"/>
              </a:ext>
            </a:extLst>
          </p:cNvPr>
          <p:cNvSpPr/>
          <p:nvPr/>
        </p:nvSpPr>
        <p:spPr>
          <a:xfrm>
            <a:off x="8317250" y="303596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Οβάλ 32">
            <a:extLst>
              <a:ext uri="{FF2B5EF4-FFF2-40B4-BE49-F238E27FC236}">
                <a16:creationId xmlns:a16="http://schemas.microsoft.com/office/drawing/2014/main" id="{4C0FD7CB-6F3D-B3FB-4FE3-01DE9AF354C2}"/>
              </a:ext>
            </a:extLst>
          </p:cNvPr>
          <p:cNvSpPr/>
          <p:nvPr/>
        </p:nvSpPr>
        <p:spPr>
          <a:xfrm>
            <a:off x="8317250" y="263394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Οβάλ 33">
            <a:extLst>
              <a:ext uri="{FF2B5EF4-FFF2-40B4-BE49-F238E27FC236}">
                <a16:creationId xmlns:a16="http://schemas.microsoft.com/office/drawing/2014/main" id="{CC3C0A99-350F-BF21-F366-ADA932DFCA6C}"/>
              </a:ext>
            </a:extLst>
          </p:cNvPr>
          <p:cNvSpPr/>
          <p:nvPr/>
        </p:nvSpPr>
        <p:spPr>
          <a:xfrm>
            <a:off x="8311363" y="223021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Οβάλ 34">
            <a:extLst>
              <a:ext uri="{FF2B5EF4-FFF2-40B4-BE49-F238E27FC236}">
                <a16:creationId xmlns:a16="http://schemas.microsoft.com/office/drawing/2014/main" id="{C3B50AEC-B221-0F84-539A-24E455D8910A}"/>
              </a:ext>
            </a:extLst>
          </p:cNvPr>
          <p:cNvSpPr/>
          <p:nvPr/>
        </p:nvSpPr>
        <p:spPr>
          <a:xfrm>
            <a:off x="8317250" y="1824042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2885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Δημήτρης Ψαθάς (1907-1979)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Θέματα</a:t>
            </a:r>
            <a:endParaRPr lang="el-G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ιδιορρυθμία - νεοπλουτισμός			   φιλοδοξία - ανταγωνισμός 	     δεισιδαιμονίες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εργασία							   πολιτική αγυρτεία		     έρωτας - γάμος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εγωισμός							   πονηριά - επιτηδειότητα	     έμφυλες σχέσεις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καθημερινή ζωή - εκρηκτικότητα		   απάτη - τυχοδιωκτισμός	     φτώχεια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πόλεμος - πείνα - ανθρώπινη δυστυχία	   ανοησία - θυματοποίηση	     ευτυχία - τύχη - εθισμός		 			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Μοτίβα</a:t>
            </a:r>
          </a:p>
          <a:p>
            <a:pPr marL="0" indent="0" algn="just">
              <a:buNone/>
            </a:pPr>
            <a:r>
              <a:rPr lang="el-G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επιμονή							   ανοχή - αντοχή			     φόβος</a:t>
            </a:r>
          </a:p>
          <a:p>
            <a:pPr marL="0" indent="0" algn="just">
              <a:buNone/>
            </a:pPr>
            <a:r>
              <a:rPr lang="el-G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γλωσσικές ιδιαιτερότητες - ακκισμός	   πονηριά - επιτηδειότητα	     υπόκριση ασθένειας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μεγαλοπιάσματα					   προλήψεις - δεισιδαιμονίες	     εντιμότητα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00839F30-8307-AEF1-6181-10B53AF54A7B}"/>
              </a:ext>
            </a:extLst>
          </p:cNvPr>
          <p:cNvSpPr/>
          <p:nvPr/>
        </p:nvSpPr>
        <p:spPr>
          <a:xfrm>
            <a:off x="975411" y="1423881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86E2B485-E081-62AC-53DD-8C7A07B8C4D4}"/>
              </a:ext>
            </a:extLst>
          </p:cNvPr>
          <p:cNvSpPr/>
          <p:nvPr/>
        </p:nvSpPr>
        <p:spPr>
          <a:xfrm>
            <a:off x="1454773" y="263394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5C4C57BF-B109-0FE6-0E3F-BB972D20A29C}"/>
              </a:ext>
            </a:extLst>
          </p:cNvPr>
          <p:cNvSpPr/>
          <p:nvPr/>
        </p:nvSpPr>
        <p:spPr>
          <a:xfrm>
            <a:off x="1454773" y="303596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3321E9C0-8B64-8229-8944-ED412B8965FC}"/>
              </a:ext>
            </a:extLst>
          </p:cNvPr>
          <p:cNvSpPr/>
          <p:nvPr/>
        </p:nvSpPr>
        <p:spPr>
          <a:xfrm>
            <a:off x="1454773" y="344021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DC893C12-681A-E760-6161-A357CD62C6BD}"/>
              </a:ext>
            </a:extLst>
          </p:cNvPr>
          <p:cNvSpPr/>
          <p:nvPr/>
        </p:nvSpPr>
        <p:spPr>
          <a:xfrm>
            <a:off x="975411" y="4112219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444A32C3-29B3-4378-AC64-F639DB7CCCEE}"/>
              </a:ext>
            </a:extLst>
          </p:cNvPr>
          <p:cNvSpPr/>
          <p:nvPr/>
        </p:nvSpPr>
        <p:spPr>
          <a:xfrm>
            <a:off x="1454773" y="4544223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957AD22F-8C48-641C-059D-87670D09D583}"/>
              </a:ext>
            </a:extLst>
          </p:cNvPr>
          <p:cNvSpPr/>
          <p:nvPr/>
        </p:nvSpPr>
        <p:spPr>
          <a:xfrm>
            <a:off x="1454773" y="182404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C287BAC9-5EC2-4EB6-7999-F69AC33B5A10}"/>
              </a:ext>
            </a:extLst>
          </p:cNvPr>
          <p:cNvSpPr/>
          <p:nvPr/>
        </p:nvSpPr>
        <p:spPr>
          <a:xfrm>
            <a:off x="1454773" y="2230212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6C9D4378-80E7-486B-ABB8-E7CFC96BB5BE}"/>
              </a:ext>
            </a:extLst>
          </p:cNvPr>
          <p:cNvSpPr/>
          <p:nvPr/>
        </p:nvSpPr>
        <p:spPr>
          <a:xfrm>
            <a:off x="1454773" y="4939942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D7BA6EAC-14D1-1081-C6C8-0F48EC5B503B}"/>
              </a:ext>
            </a:extLst>
          </p:cNvPr>
          <p:cNvSpPr/>
          <p:nvPr/>
        </p:nvSpPr>
        <p:spPr>
          <a:xfrm>
            <a:off x="1454773" y="533566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A296F48-D8D2-00A3-B65A-3A1FE2DD7108}"/>
              </a:ext>
            </a:extLst>
          </p:cNvPr>
          <p:cNvSpPr/>
          <p:nvPr/>
        </p:nvSpPr>
        <p:spPr>
          <a:xfrm>
            <a:off x="846055" y="929076"/>
            <a:ext cx="262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341DF00C-93D5-CEF8-CE61-123227563C07}"/>
              </a:ext>
            </a:extLst>
          </p:cNvPr>
          <p:cNvSpPr/>
          <p:nvPr/>
        </p:nvSpPr>
        <p:spPr>
          <a:xfrm>
            <a:off x="8759999" y="928510"/>
            <a:ext cx="262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70C3DB79-F321-C1C6-C470-3E9A55524085}"/>
              </a:ext>
            </a:extLst>
          </p:cNvPr>
          <p:cNvSpPr/>
          <p:nvPr/>
        </p:nvSpPr>
        <p:spPr>
          <a:xfrm>
            <a:off x="803999" y="6013415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D4FAE16E-8316-9B91-2EAA-5AE406A0529C}"/>
              </a:ext>
            </a:extLst>
          </p:cNvPr>
          <p:cNvSpPr/>
          <p:nvPr/>
        </p:nvSpPr>
        <p:spPr>
          <a:xfrm>
            <a:off x="5267463" y="4543359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A45DD3B6-5B56-9818-9941-5353826573F3}"/>
              </a:ext>
            </a:extLst>
          </p:cNvPr>
          <p:cNvSpPr/>
          <p:nvPr/>
        </p:nvSpPr>
        <p:spPr>
          <a:xfrm>
            <a:off x="8120036" y="495416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βάλ 19">
            <a:extLst>
              <a:ext uri="{FF2B5EF4-FFF2-40B4-BE49-F238E27FC236}">
                <a16:creationId xmlns:a16="http://schemas.microsoft.com/office/drawing/2014/main" id="{4011F79A-03EF-864D-47D6-9055AA580DF3}"/>
              </a:ext>
            </a:extLst>
          </p:cNvPr>
          <p:cNvSpPr/>
          <p:nvPr/>
        </p:nvSpPr>
        <p:spPr>
          <a:xfrm>
            <a:off x="5267463" y="533566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id="{B8A80DE9-D28C-1718-B0EA-E3B25A59DC3F}"/>
              </a:ext>
            </a:extLst>
          </p:cNvPr>
          <p:cNvSpPr/>
          <p:nvPr/>
        </p:nvSpPr>
        <p:spPr>
          <a:xfrm>
            <a:off x="5267463" y="493994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99F184B2-621E-4458-03C6-BC2349C790B3}"/>
              </a:ext>
            </a:extLst>
          </p:cNvPr>
          <p:cNvSpPr/>
          <p:nvPr/>
        </p:nvSpPr>
        <p:spPr>
          <a:xfrm>
            <a:off x="8120036" y="4546599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DFD23714-39CB-4CAC-DF3F-2782F374BF6C}"/>
              </a:ext>
            </a:extLst>
          </p:cNvPr>
          <p:cNvSpPr/>
          <p:nvPr/>
        </p:nvSpPr>
        <p:spPr>
          <a:xfrm>
            <a:off x="8120036" y="5356285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164ECB2A-8FC9-B9EA-9FA0-0FA225C36349}"/>
              </a:ext>
            </a:extLst>
          </p:cNvPr>
          <p:cNvSpPr/>
          <p:nvPr/>
        </p:nvSpPr>
        <p:spPr>
          <a:xfrm>
            <a:off x="8120036" y="3041059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βάλ 25">
            <a:extLst>
              <a:ext uri="{FF2B5EF4-FFF2-40B4-BE49-F238E27FC236}">
                <a16:creationId xmlns:a16="http://schemas.microsoft.com/office/drawing/2014/main" id="{A4A1C366-5D40-D749-B8E3-15184B5E0B5C}"/>
              </a:ext>
            </a:extLst>
          </p:cNvPr>
          <p:cNvSpPr/>
          <p:nvPr/>
        </p:nvSpPr>
        <p:spPr>
          <a:xfrm>
            <a:off x="5274257" y="222542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Οβάλ 26">
            <a:extLst>
              <a:ext uri="{FF2B5EF4-FFF2-40B4-BE49-F238E27FC236}">
                <a16:creationId xmlns:a16="http://schemas.microsoft.com/office/drawing/2014/main" id="{B7C7EDC9-2F2D-1C43-E1EE-19689FCB106F}"/>
              </a:ext>
            </a:extLst>
          </p:cNvPr>
          <p:cNvSpPr/>
          <p:nvPr/>
        </p:nvSpPr>
        <p:spPr>
          <a:xfrm>
            <a:off x="5267463" y="2633942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Οβάλ 27">
            <a:extLst>
              <a:ext uri="{FF2B5EF4-FFF2-40B4-BE49-F238E27FC236}">
                <a16:creationId xmlns:a16="http://schemas.microsoft.com/office/drawing/2014/main" id="{D19D46FF-5683-9A1A-96EA-0D4143A23765}"/>
              </a:ext>
            </a:extLst>
          </p:cNvPr>
          <p:cNvSpPr/>
          <p:nvPr/>
        </p:nvSpPr>
        <p:spPr>
          <a:xfrm>
            <a:off x="5267463" y="3036949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Οβάλ 28">
            <a:extLst>
              <a:ext uri="{FF2B5EF4-FFF2-40B4-BE49-F238E27FC236}">
                <a16:creationId xmlns:a16="http://schemas.microsoft.com/office/drawing/2014/main" id="{F9EAFE87-803A-4993-3A0F-CEC6F3C80975}"/>
              </a:ext>
            </a:extLst>
          </p:cNvPr>
          <p:cNvSpPr/>
          <p:nvPr/>
        </p:nvSpPr>
        <p:spPr>
          <a:xfrm>
            <a:off x="5267463" y="3439163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Οβάλ 29">
            <a:extLst>
              <a:ext uri="{FF2B5EF4-FFF2-40B4-BE49-F238E27FC236}">
                <a16:creationId xmlns:a16="http://schemas.microsoft.com/office/drawing/2014/main" id="{504B721C-4AF6-418C-FE23-7E3600DA8175}"/>
              </a:ext>
            </a:extLst>
          </p:cNvPr>
          <p:cNvSpPr/>
          <p:nvPr/>
        </p:nvSpPr>
        <p:spPr>
          <a:xfrm>
            <a:off x="5274257" y="1819708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Οβάλ 30">
            <a:extLst>
              <a:ext uri="{FF2B5EF4-FFF2-40B4-BE49-F238E27FC236}">
                <a16:creationId xmlns:a16="http://schemas.microsoft.com/office/drawing/2014/main" id="{29226D8D-2010-0CFB-3DDA-57606ED7A13D}"/>
              </a:ext>
            </a:extLst>
          </p:cNvPr>
          <p:cNvSpPr/>
          <p:nvPr/>
        </p:nvSpPr>
        <p:spPr>
          <a:xfrm>
            <a:off x="8120036" y="1819707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Οβάλ 31">
            <a:extLst>
              <a:ext uri="{FF2B5EF4-FFF2-40B4-BE49-F238E27FC236}">
                <a16:creationId xmlns:a16="http://schemas.microsoft.com/office/drawing/2014/main" id="{3FBA5E28-FC90-5826-8857-2D12758DBBC0}"/>
              </a:ext>
            </a:extLst>
          </p:cNvPr>
          <p:cNvSpPr/>
          <p:nvPr/>
        </p:nvSpPr>
        <p:spPr>
          <a:xfrm>
            <a:off x="8120036" y="2226824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Οβάλ 32">
            <a:extLst>
              <a:ext uri="{FF2B5EF4-FFF2-40B4-BE49-F238E27FC236}">
                <a16:creationId xmlns:a16="http://schemas.microsoft.com/office/drawing/2014/main" id="{1314D6AA-E77A-184F-CD33-903A9F92510A}"/>
              </a:ext>
            </a:extLst>
          </p:cNvPr>
          <p:cNvSpPr/>
          <p:nvPr/>
        </p:nvSpPr>
        <p:spPr>
          <a:xfrm>
            <a:off x="8120535" y="2633942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Οβάλ 33">
            <a:extLst>
              <a:ext uri="{FF2B5EF4-FFF2-40B4-BE49-F238E27FC236}">
                <a16:creationId xmlns:a16="http://schemas.microsoft.com/office/drawing/2014/main" id="{941D7847-A1BF-12D1-4669-D82445C90D22}"/>
              </a:ext>
            </a:extLst>
          </p:cNvPr>
          <p:cNvSpPr/>
          <p:nvPr/>
        </p:nvSpPr>
        <p:spPr>
          <a:xfrm>
            <a:off x="8120036" y="344817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0988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Αλέκος Σακελλάριος (1913-1991)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Θέατρο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1944 -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Το ξύλο βγήκε από τον Παράδεισο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1952 -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Θανασάκης ο πολιτευόμενος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1946 -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Πολυτεχνίτης κι ερημοσπίτης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1954 -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Οι Μακρυκωσταίοι και οι Κοντογιώργηδες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1946 -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Οι Γερμανοί ξανάρχονται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1956 -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Θα σε κάνω βασίλισσα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1947 -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Ένας Ήρως με παντούφλες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1957 -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Ο Φανούρης και το σόι του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1950 -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Ούτε γάτα ούτε ζημιά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	1958 -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Ο Ηλίας του 16</a:t>
            </a:r>
            <a:r>
              <a:rPr lang="el-GR" sz="1800" i="1" u="sng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    1964 -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Υπάρχει και φιλότιμο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Πρώτες και άλλες εμβληματικές ταινίες - Από τη θεατρική σκηνή στο κινηματογραφικό πανί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1948 -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Οι Γερμανοί ξανάρχονται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1957 -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Η θεία απ’ το Σικάγο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	    1962 -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Η νύφη το ‘σκασε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l-GR" sz="1800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1954 -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Θανασάκης ο πολιτευόμενος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1958 -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Η κυρά μας η μαμμή	    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1964 -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Το δόλωμα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1956 -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Η καφετζού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		1959 -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Ο Ηλίας του 16</a:t>
            </a:r>
            <a:r>
              <a:rPr lang="el-GR" sz="1800" i="1" u="sng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    1964 -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Ο παράς κι ο φουκαράς</a:t>
            </a:r>
            <a:endParaRPr lang="el-GR" sz="1800" i="1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1957 -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Ο Φανούρης και το σόι του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1960 -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Τα κίτρινα γάντια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    1965 - </a:t>
            </a:r>
            <a:r>
              <a:rPr lang="el-GR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Υπάρχει και φιλότιμο</a:t>
            </a:r>
            <a:endParaRPr lang="el-GR" sz="1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00839F30-8307-AEF1-6181-10B53AF54A7B}"/>
              </a:ext>
            </a:extLst>
          </p:cNvPr>
          <p:cNvSpPr/>
          <p:nvPr/>
        </p:nvSpPr>
        <p:spPr>
          <a:xfrm>
            <a:off x="975411" y="1423881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86E2B485-E081-62AC-53DD-8C7A07B8C4D4}"/>
              </a:ext>
            </a:extLst>
          </p:cNvPr>
          <p:cNvSpPr/>
          <p:nvPr/>
        </p:nvSpPr>
        <p:spPr>
          <a:xfrm>
            <a:off x="1454773" y="263394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5C4C57BF-B109-0FE6-0E3F-BB972D20A29C}"/>
              </a:ext>
            </a:extLst>
          </p:cNvPr>
          <p:cNvSpPr/>
          <p:nvPr/>
        </p:nvSpPr>
        <p:spPr>
          <a:xfrm>
            <a:off x="1454773" y="303596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3321E9C0-8B64-8229-8944-ED412B8965FC}"/>
              </a:ext>
            </a:extLst>
          </p:cNvPr>
          <p:cNvSpPr/>
          <p:nvPr/>
        </p:nvSpPr>
        <p:spPr>
          <a:xfrm>
            <a:off x="1454773" y="344021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DC893C12-681A-E760-6161-A357CD62C6BD}"/>
              </a:ext>
            </a:extLst>
          </p:cNvPr>
          <p:cNvSpPr/>
          <p:nvPr/>
        </p:nvSpPr>
        <p:spPr>
          <a:xfrm>
            <a:off x="970903" y="384116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1CF49F82-EE15-DCD2-B27F-ED9BCC3885E8}"/>
              </a:ext>
            </a:extLst>
          </p:cNvPr>
          <p:cNvSpPr/>
          <p:nvPr/>
        </p:nvSpPr>
        <p:spPr>
          <a:xfrm>
            <a:off x="1454773" y="4247674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444A32C3-29B3-4378-AC64-F639DB7CCCEE}"/>
              </a:ext>
            </a:extLst>
          </p:cNvPr>
          <p:cNvSpPr/>
          <p:nvPr/>
        </p:nvSpPr>
        <p:spPr>
          <a:xfrm>
            <a:off x="1454773" y="465620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957AD22F-8C48-641C-059D-87670D09D583}"/>
              </a:ext>
            </a:extLst>
          </p:cNvPr>
          <p:cNvSpPr/>
          <p:nvPr/>
        </p:nvSpPr>
        <p:spPr>
          <a:xfrm>
            <a:off x="1454773" y="182404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C287BAC9-5EC2-4EB6-7999-F69AC33B5A10}"/>
              </a:ext>
            </a:extLst>
          </p:cNvPr>
          <p:cNvSpPr/>
          <p:nvPr/>
        </p:nvSpPr>
        <p:spPr>
          <a:xfrm>
            <a:off x="1454773" y="2230212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6C9D4378-80E7-486B-ABB8-E7CFC96BB5BE}"/>
              </a:ext>
            </a:extLst>
          </p:cNvPr>
          <p:cNvSpPr/>
          <p:nvPr/>
        </p:nvSpPr>
        <p:spPr>
          <a:xfrm>
            <a:off x="1454773" y="506217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D7BA6EAC-14D1-1081-C6C8-0F48EC5B503B}"/>
              </a:ext>
            </a:extLst>
          </p:cNvPr>
          <p:cNvSpPr/>
          <p:nvPr/>
        </p:nvSpPr>
        <p:spPr>
          <a:xfrm>
            <a:off x="1454773" y="5472952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A296F48-D8D2-00A3-B65A-3A1FE2DD7108}"/>
              </a:ext>
            </a:extLst>
          </p:cNvPr>
          <p:cNvSpPr/>
          <p:nvPr/>
        </p:nvSpPr>
        <p:spPr>
          <a:xfrm>
            <a:off x="846055" y="929076"/>
            <a:ext cx="2340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341DF00C-93D5-CEF8-CE61-123227563C07}"/>
              </a:ext>
            </a:extLst>
          </p:cNvPr>
          <p:cNvSpPr/>
          <p:nvPr/>
        </p:nvSpPr>
        <p:spPr>
          <a:xfrm>
            <a:off x="9047999" y="929075"/>
            <a:ext cx="2340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70C3DB79-F321-C1C6-C470-3E9A55524085}"/>
              </a:ext>
            </a:extLst>
          </p:cNvPr>
          <p:cNvSpPr/>
          <p:nvPr/>
        </p:nvSpPr>
        <p:spPr>
          <a:xfrm>
            <a:off x="803999" y="6013415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D4FAE16E-8316-9B91-2EAA-5AE406A0529C}"/>
              </a:ext>
            </a:extLst>
          </p:cNvPr>
          <p:cNvSpPr/>
          <p:nvPr/>
        </p:nvSpPr>
        <p:spPr>
          <a:xfrm>
            <a:off x="5097133" y="4656208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A45DD3B6-5B56-9818-9941-5353826573F3}"/>
              </a:ext>
            </a:extLst>
          </p:cNvPr>
          <p:cNvSpPr/>
          <p:nvPr/>
        </p:nvSpPr>
        <p:spPr>
          <a:xfrm>
            <a:off x="8120036" y="5069420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βάλ 19">
            <a:extLst>
              <a:ext uri="{FF2B5EF4-FFF2-40B4-BE49-F238E27FC236}">
                <a16:creationId xmlns:a16="http://schemas.microsoft.com/office/drawing/2014/main" id="{4011F79A-03EF-864D-47D6-9055AA580DF3}"/>
              </a:ext>
            </a:extLst>
          </p:cNvPr>
          <p:cNvSpPr/>
          <p:nvPr/>
        </p:nvSpPr>
        <p:spPr>
          <a:xfrm>
            <a:off x="5097133" y="547295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id="{B8A80DE9-D28C-1718-B0EA-E3B25A59DC3F}"/>
              </a:ext>
            </a:extLst>
          </p:cNvPr>
          <p:cNvSpPr/>
          <p:nvPr/>
        </p:nvSpPr>
        <p:spPr>
          <a:xfrm>
            <a:off x="5097133" y="5062169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99F184B2-621E-4458-03C6-BC2349C790B3}"/>
              </a:ext>
            </a:extLst>
          </p:cNvPr>
          <p:cNvSpPr/>
          <p:nvPr/>
        </p:nvSpPr>
        <p:spPr>
          <a:xfrm>
            <a:off x="8120036" y="465620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DFD23714-39CB-4CAC-DF3F-2782F374BF6C}"/>
              </a:ext>
            </a:extLst>
          </p:cNvPr>
          <p:cNvSpPr/>
          <p:nvPr/>
        </p:nvSpPr>
        <p:spPr>
          <a:xfrm>
            <a:off x="8120036" y="547295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βάλ 23">
            <a:extLst>
              <a:ext uri="{FF2B5EF4-FFF2-40B4-BE49-F238E27FC236}">
                <a16:creationId xmlns:a16="http://schemas.microsoft.com/office/drawing/2014/main" id="{D252B641-08AD-363D-0714-815F6DFB4298}"/>
              </a:ext>
            </a:extLst>
          </p:cNvPr>
          <p:cNvSpPr/>
          <p:nvPr/>
        </p:nvSpPr>
        <p:spPr>
          <a:xfrm>
            <a:off x="5097133" y="424534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164ECB2A-8FC9-B9EA-9FA0-0FA225C36349}"/>
              </a:ext>
            </a:extLst>
          </p:cNvPr>
          <p:cNvSpPr/>
          <p:nvPr/>
        </p:nvSpPr>
        <p:spPr>
          <a:xfrm>
            <a:off x="8120036" y="4242996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βάλ 25">
            <a:extLst>
              <a:ext uri="{FF2B5EF4-FFF2-40B4-BE49-F238E27FC236}">
                <a16:creationId xmlns:a16="http://schemas.microsoft.com/office/drawing/2014/main" id="{A4A1C366-5D40-D749-B8E3-15184B5E0B5C}"/>
              </a:ext>
            </a:extLst>
          </p:cNvPr>
          <p:cNvSpPr/>
          <p:nvPr/>
        </p:nvSpPr>
        <p:spPr>
          <a:xfrm>
            <a:off x="5588865" y="2230212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Οβάλ 26">
            <a:extLst>
              <a:ext uri="{FF2B5EF4-FFF2-40B4-BE49-F238E27FC236}">
                <a16:creationId xmlns:a16="http://schemas.microsoft.com/office/drawing/2014/main" id="{B7C7EDC9-2F2D-1C43-E1EE-19689FCB106F}"/>
              </a:ext>
            </a:extLst>
          </p:cNvPr>
          <p:cNvSpPr/>
          <p:nvPr/>
        </p:nvSpPr>
        <p:spPr>
          <a:xfrm>
            <a:off x="5588865" y="2633943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Οβάλ 27">
            <a:extLst>
              <a:ext uri="{FF2B5EF4-FFF2-40B4-BE49-F238E27FC236}">
                <a16:creationId xmlns:a16="http://schemas.microsoft.com/office/drawing/2014/main" id="{D19D46FF-5683-9A1A-96EA-0D4143A23765}"/>
              </a:ext>
            </a:extLst>
          </p:cNvPr>
          <p:cNvSpPr/>
          <p:nvPr/>
        </p:nvSpPr>
        <p:spPr>
          <a:xfrm>
            <a:off x="5588865" y="303596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Οβάλ 28">
            <a:extLst>
              <a:ext uri="{FF2B5EF4-FFF2-40B4-BE49-F238E27FC236}">
                <a16:creationId xmlns:a16="http://schemas.microsoft.com/office/drawing/2014/main" id="{F9EAFE87-803A-4993-3A0F-CEC6F3C80975}"/>
              </a:ext>
            </a:extLst>
          </p:cNvPr>
          <p:cNvSpPr/>
          <p:nvPr/>
        </p:nvSpPr>
        <p:spPr>
          <a:xfrm>
            <a:off x="5588865" y="344021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Οβάλ 29">
            <a:extLst>
              <a:ext uri="{FF2B5EF4-FFF2-40B4-BE49-F238E27FC236}">
                <a16:creationId xmlns:a16="http://schemas.microsoft.com/office/drawing/2014/main" id="{504B721C-4AF6-418C-FE23-7E3600DA8175}"/>
              </a:ext>
            </a:extLst>
          </p:cNvPr>
          <p:cNvSpPr/>
          <p:nvPr/>
        </p:nvSpPr>
        <p:spPr>
          <a:xfrm>
            <a:off x="5588865" y="1824043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Οβάλ 30">
            <a:extLst>
              <a:ext uri="{FF2B5EF4-FFF2-40B4-BE49-F238E27FC236}">
                <a16:creationId xmlns:a16="http://schemas.microsoft.com/office/drawing/2014/main" id="{DF820CF0-65D6-FF8D-42C2-D24B8333DD7A}"/>
              </a:ext>
            </a:extLst>
          </p:cNvPr>
          <p:cNvSpPr/>
          <p:nvPr/>
        </p:nvSpPr>
        <p:spPr>
          <a:xfrm>
            <a:off x="8569163" y="344021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956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Αλέκος Σακελλάριος (1913-1991)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Θέματα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σχολική ζωή						   έμφυλες - οικονομικές σχέσεις			έρωτας		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εργασία							   βεντέτα								γάμος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πόλεμος - μνήμη 					   φτώχεια - επιβίωση - φτωχοδιάβολοι		ζήλεια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καθημερινή ζωή - ευτράπελα			   πολιτική - μεσάζοντες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τυχοδιωκτισμός - νεοπλουτισμός 		   προλήψεις - ευπιστία</a:t>
            </a:r>
            <a:endParaRPr lang="el-GR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Μοτίβα</a:t>
            </a:r>
            <a:endParaRPr lang="el-G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τιμωρία - ξύλο						   φόβος					     καημός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ριψοκινδύνευση					   προλήψεις - δεισιδαιμονίες	     εντιμότητα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μνήμη - προσκόλληση - συμπλέγματα	   πονηριά - επιτηδειότητα	     φτώχεια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μεγαλοπιάσματα					   εξαπάτηση - απάτη		     ασθένεια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00839F30-8307-AEF1-6181-10B53AF54A7B}"/>
              </a:ext>
            </a:extLst>
          </p:cNvPr>
          <p:cNvSpPr/>
          <p:nvPr/>
        </p:nvSpPr>
        <p:spPr>
          <a:xfrm>
            <a:off x="975411" y="1423881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86E2B485-E081-62AC-53DD-8C7A07B8C4D4}"/>
              </a:ext>
            </a:extLst>
          </p:cNvPr>
          <p:cNvSpPr/>
          <p:nvPr/>
        </p:nvSpPr>
        <p:spPr>
          <a:xfrm>
            <a:off x="1454773" y="263394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5C4C57BF-B109-0FE6-0E3F-BB972D20A29C}"/>
              </a:ext>
            </a:extLst>
          </p:cNvPr>
          <p:cNvSpPr/>
          <p:nvPr/>
        </p:nvSpPr>
        <p:spPr>
          <a:xfrm>
            <a:off x="1454773" y="303596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3321E9C0-8B64-8229-8944-ED412B8965FC}"/>
              </a:ext>
            </a:extLst>
          </p:cNvPr>
          <p:cNvSpPr/>
          <p:nvPr/>
        </p:nvSpPr>
        <p:spPr>
          <a:xfrm>
            <a:off x="1454773" y="344021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DC893C12-681A-E760-6161-A357CD62C6BD}"/>
              </a:ext>
            </a:extLst>
          </p:cNvPr>
          <p:cNvSpPr/>
          <p:nvPr/>
        </p:nvSpPr>
        <p:spPr>
          <a:xfrm>
            <a:off x="970903" y="384116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1CF49F82-EE15-DCD2-B27F-ED9BCC3885E8}"/>
              </a:ext>
            </a:extLst>
          </p:cNvPr>
          <p:cNvSpPr/>
          <p:nvPr/>
        </p:nvSpPr>
        <p:spPr>
          <a:xfrm>
            <a:off x="1454773" y="4273014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444A32C3-29B3-4378-AC64-F639DB7CCCEE}"/>
              </a:ext>
            </a:extLst>
          </p:cNvPr>
          <p:cNvSpPr/>
          <p:nvPr/>
        </p:nvSpPr>
        <p:spPr>
          <a:xfrm>
            <a:off x="1454773" y="467361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957AD22F-8C48-641C-059D-87670D09D583}"/>
              </a:ext>
            </a:extLst>
          </p:cNvPr>
          <p:cNvSpPr/>
          <p:nvPr/>
        </p:nvSpPr>
        <p:spPr>
          <a:xfrm>
            <a:off x="1454773" y="182404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C287BAC9-5EC2-4EB6-7999-F69AC33B5A10}"/>
              </a:ext>
            </a:extLst>
          </p:cNvPr>
          <p:cNvSpPr/>
          <p:nvPr/>
        </p:nvSpPr>
        <p:spPr>
          <a:xfrm>
            <a:off x="1454773" y="2230212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6C9D4378-80E7-486B-ABB8-E7CFC96BB5BE}"/>
              </a:ext>
            </a:extLst>
          </p:cNvPr>
          <p:cNvSpPr/>
          <p:nvPr/>
        </p:nvSpPr>
        <p:spPr>
          <a:xfrm>
            <a:off x="1454773" y="5069420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D7BA6EAC-14D1-1081-C6C8-0F48EC5B503B}"/>
              </a:ext>
            </a:extLst>
          </p:cNvPr>
          <p:cNvSpPr/>
          <p:nvPr/>
        </p:nvSpPr>
        <p:spPr>
          <a:xfrm>
            <a:off x="1454773" y="546885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A296F48-D8D2-00A3-B65A-3A1FE2DD7108}"/>
              </a:ext>
            </a:extLst>
          </p:cNvPr>
          <p:cNvSpPr/>
          <p:nvPr/>
        </p:nvSpPr>
        <p:spPr>
          <a:xfrm>
            <a:off x="846055" y="929076"/>
            <a:ext cx="2340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341DF00C-93D5-CEF8-CE61-123227563C07}"/>
              </a:ext>
            </a:extLst>
          </p:cNvPr>
          <p:cNvSpPr/>
          <p:nvPr/>
        </p:nvSpPr>
        <p:spPr>
          <a:xfrm>
            <a:off x="9047999" y="929075"/>
            <a:ext cx="2340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70C3DB79-F321-C1C6-C470-3E9A55524085}"/>
              </a:ext>
            </a:extLst>
          </p:cNvPr>
          <p:cNvSpPr/>
          <p:nvPr/>
        </p:nvSpPr>
        <p:spPr>
          <a:xfrm>
            <a:off x="803999" y="6013415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D4FAE16E-8316-9B91-2EAA-5AE406A0529C}"/>
              </a:ext>
            </a:extLst>
          </p:cNvPr>
          <p:cNvSpPr/>
          <p:nvPr/>
        </p:nvSpPr>
        <p:spPr>
          <a:xfrm>
            <a:off x="5267463" y="467788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A45DD3B6-5B56-9818-9941-5353826573F3}"/>
              </a:ext>
            </a:extLst>
          </p:cNvPr>
          <p:cNvSpPr/>
          <p:nvPr/>
        </p:nvSpPr>
        <p:spPr>
          <a:xfrm>
            <a:off x="8120036" y="5069420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βάλ 19">
            <a:extLst>
              <a:ext uri="{FF2B5EF4-FFF2-40B4-BE49-F238E27FC236}">
                <a16:creationId xmlns:a16="http://schemas.microsoft.com/office/drawing/2014/main" id="{4011F79A-03EF-864D-47D6-9055AA580DF3}"/>
              </a:ext>
            </a:extLst>
          </p:cNvPr>
          <p:cNvSpPr/>
          <p:nvPr/>
        </p:nvSpPr>
        <p:spPr>
          <a:xfrm>
            <a:off x="5267463" y="5482309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id="{B8A80DE9-D28C-1718-B0EA-E3B25A59DC3F}"/>
              </a:ext>
            </a:extLst>
          </p:cNvPr>
          <p:cNvSpPr/>
          <p:nvPr/>
        </p:nvSpPr>
        <p:spPr>
          <a:xfrm>
            <a:off x="5267463" y="5080095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99F184B2-621E-4458-03C6-BC2349C790B3}"/>
              </a:ext>
            </a:extLst>
          </p:cNvPr>
          <p:cNvSpPr/>
          <p:nvPr/>
        </p:nvSpPr>
        <p:spPr>
          <a:xfrm>
            <a:off x="8120036" y="466992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DFD23714-39CB-4CAC-DF3F-2782F374BF6C}"/>
              </a:ext>
            </a:extLst>
          </p:cNvPr>
          <p:cNvSpPr/>
          <p:nvPr/>
        </p:nvSpPr>
        <p:spPr>
          <a:xfrm>
            <a:off x="8120036" y="546885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βάλ 23">
            <a:extLst>
              <a:ext uri="{FF2B5EF4-FFF2-40B4-BE49-F238E27FC236}">
                <a16:creationId xmlns:a16="http://schemas.microsoft.com/office/drawing/2014/main" id="{D252B641-08AD-363D-0714-815F6DFB4298}"/>
              </a:ext>
            </a:extLst>
          </p:cNvPr>
          <p:cNvSpPr/>
          <p:nvPr/>
        </p:nvSpPr>
        <p:spPr>
          <a:xfrm>
            <a:off x="5267463" y="427043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164ECB2A-8FC9-B9EA-9FA0-0FA225C36349}"/>
              </a:ext>
            </a:extLst>
          </p:cNvPr>
          <p:cNvSpPr/>
          <p:nvPr/>
        </p:nvSpPr>
        <p:spPr>
          <a:xfrm>
            <a:off x="8120036" y="4270429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βάλ 25">
            <a:extLst>
              <a:ext uri="{FF2B5EF4-FFF2-40B4-BE49-F238E27FC236}">
                <a16:creationId xmlns:a16="http://schemas.microsoft.com/office/drawing/2014/main" id="{A4A1C366-5D40-D749-B8E3-15184B5E0B5C}"/>
              </a:ext>
            </a:extLst>
          </p:cNvPr>
          <p:cNvSpPr/>
          <p:nvPr/>
        </p:nvSpPr>
        <p:spPr>
          <a:xfrm>
            <a:off x="5274257" y="222542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Οβάλ 26">
            <a:extLst>
              <a:ext uri="{FF2B5EF4-FFF2-40B4-BE49-F238E27FC236}">
                <a16:creationId xmlns:a16="http://schemas.microsoft.com/office/drawing/2014/main" id="{B7C7EDC9-2F2D-1C43-E1EE-19689FCB106F}"/>
              </a:ext>
            </a:extLst>
          </p:cNvPr>
          <p:cNvSpPr/>
          <p:nvPr/>
        </p:nvSpPr>
        <p:spPr>
          <a:xfrm>
            <a:off x="5267463" y="2633942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Οβάλ 27">
            <a:extLst>
              <a:ext uri="{FF2B5EF4-FFF2-40B4-BE49-F238E27FC236}">
                <a16:creationId xmlns:a16="http://schemas.microsoft.com/office/drawing/2014/main" id="{D19D46FF-5683-9A1A-96EA-0D4143A23765}"/>
              </a:ext>
            </a:extLst>
          </p:cNvPr>
          <p:cNvSpPr/>
          <p:nvPr/>
        </p:nvSpPr>
        <p:spPr>
          <a:xfrm>
            <a:off x="5267463" y="3036949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Οβάλ 28">
            <a:extLst>
              <a:ext uri="{FF2B5EF4-FFF2-40B4-BE49-F238E27FC236}">
                <a16:creationId xmlns:a16="http://schemas.microsoft.com/office/drawing/2014/main" id="{F9EAFE87-803A-4993-3A0F-CEC6F3C80975}"/>
              </a:ext>
            </a:extLst>
          </p:cNvPr>
          <p:cNvSpPr/>
          <p:nvPr/>
        </p:nvSpPr>
        <p:spPr>
          <a:xfrm>
            <a:off x="5267463" y="3439163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Οβάλ 29">
            <a:extLst>
              <a:ext uri="{FF2B5EF4-FFF2-40B4-BE49-F238E27FC236}">
                <a16:creationId xmlns:a16="http://schemas.microsoft.com/office/drawing/2014/main" id="{504B721C-4AF6-418C-FE23-7E3600DA8175}"/>
              </a:ext>
            </a:extLst>
          </p:cNvPr>
          <p:cNvSpPr/>
          <p:nvPr/>
        </p:nvSpPr>
        <p:spPr>
          <a:xfrm>
            <a:off x="5274257" y="1819708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Οβάλ 30">
            <a:extLst>
              <a:ext uri="{FF2B5EF4-FFF2-40B4-BE49-F238E27FC236}">
                <a16:creationId xmlns:a16="http://schemas.microsoft.com/office/drawing/2014/main" id="{29226D8D-2010-0CFB-3DDA-57606ED7A13D}"/>
              </a:ext>
            </a:extLst>
          </p:cNvPr>
          <p:cNvSpPr/>
          <p:nvPr/>
        </p:nvSpPr>
        <p:spPr>
          <a:xfrm>
            <a:off x="9231655" y="182404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Οβάλ 31">
            <a:extLst>
              <a:ext uri="{FF2B5EF4-FFF2-40B4-BE49-F238E27FC236}">
                <a16:creationId xmlns:a16="http://schemas.microsoft.com/office/drawing/2014/main" id="{3FBA5E28-FC90-5826-8857-2D12758DBBC0}"/>
              </a:ext>
            </a:extLst>
          </p:cNvPr>
          <p:cNvSpPr/>
          <p:nvPr/>
        </p:nvSpPr>
        <p:spPr>
          <a:xfrm>
            <a:off x="9231655" y="2246140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Οβάλ 32">
            <a:extLst>
              <a:ext uri="{FF2B5EF4-FFF2-40B4-BE49-F238E27FC236}">
                <a16:creationId xmlns:a16="http://schemas.microsoft.com/office/drawing/2014/main" id="{1314D6AA-E77A-184F-CD33-903A9F92510A}"/>
              </a:ext>
            </a:extLst>
          </p:cNvPr>
          <p:cNvSpPr/>
          <p:nvPr/>
        </p:nvSpPr>
        <p:spPr>
          <a:xfrm>
            <a:off x="9238628" y="264321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6928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7F13DA-B51D-684C-5D00-56D0FB807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1871131"/>
            <a:ext cx="7360024" cy="1515533"/>
          </a:xfrm>
        </p:spPr>
        <p:txBody>
          <a:bodyPr/>
          <a:lstStyle/>
          <a:p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ελληνική </a:t>
            </a:r>
            <a:r>
              <a:rPr lang="el-G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κωμωδιογραφία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στον 20</a:t>
            </a:r>
            <a:r>
              <a:rPr lang="el-GR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αιώνα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9B43CFA-66E5-821B-F95B-521E9786F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640544"/>
          </a:xfrm>
        </p:spPr>
        <p:txBody>
          <a:bodyPr>
            <a:normAutofit fontScale="92500" lnSpcReduction="10000"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Πανεπιστήμιο Πατρών, Τμήμα Θεατρικών Σπουδών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Εξάμηνο Β΄ </a:t>
            </a:r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  <a:r>
              <a:rPr lang="el-GR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Συνάντηση</a:t>
            </a:r>
          </a:p>
          <a:p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16 Μαΐου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Διδάσκων: Σπύρος Τούλιος</a:t>
            </a:r>
          </a:p>
        </p:txBody>
      </p:sp>
    </p:spTree>
    <p:extLst>
      <p:ext uri="{BB962C8B-B14F-4D97-AF65-F5344CB8AC3E}">
        <p14:creationId xmlns:p14="http://schemas.microsoft.com/office/powerpoint/2010/main" val="4243617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34999"/>
            <a:ext cx="10874188" cy="59200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Εισβολή του Άξονα - Επιθεώρηση και ανανέωση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246094"/>
            <a:ext cx="10874188" cy="49769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l-GR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1940-1941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															</a:t>
            </a:r>
            <a:r>
              <a:rPr lang="el-GR" sz="2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Πλήθος επιθεωρήσεων που αφορούν τη συνθήκη του πολέμου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16/11 -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Πολεμική Σπίθα					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16/1/1941 -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Μπέλλα Γκρέτσια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(ως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τις 18/3)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24/11 -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Αέρα παιδιά						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20/3/1941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Πολεμική Αθήνα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(ως τις 16/4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27/11 -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Πολεμικά Παναθήναια του 1940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  και 20-26/4)</a:t>
            </a:r>
            <a:endParaRPr lang="el-GR" sz="22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28/11 -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Ζαχαρίας ο πατριώτης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30/11 -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Μολών Λαβέ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Ανεβαίνουν είκοσι πολεμικές επιθεωρήσεις</a:t>
            </a:r>
            <a:endParaRPr lang="el-GR" sz="22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6/12 -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τσαρούχι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από την εισβολή της Γερμανίας</a:t>
            </a:r>
            <a:endParaRPr lang="el-GR" sz="22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25/12 -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Πολεμικές Καντρίλιες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Δεσπόζει η διακωμώδηση του Μουσολίνι</a:t>
            </a:r>
            <a:endParaRPr lang="el-GR" sz="22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25/12 -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Φινίτο Μπενίτο</a:t>
            </a:r>
            <a:endParaRPr lang="el-GR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546C2E58-007A-A94E-ACAF-15B0ACDA318F}"/>
              </a:ext>
            </a:extLst>
          </p:cNvPr>
          <p:cNvSpPr/>
          <p:nvPr/>
        </p:nvSpPr>
        <p:spPr>
          <a:xfrm>
            <a:off x="996351" y="1400522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F238C70E-322E-1C07-32FE-B5328D05D62E}"/>
              </a:ext>
            </a:extLst>
          </p:cNvPr>
          <p:cNvSpPr/>
          <p:nvPr/>
        </p:nvSpPr>
        <p:spPr>
          <a:xfrm>
            <a:off x="1258835" y="220488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FE054E24-8E8C-3012-FD14-54D5DAA009FB}"/>
              </a:ext>
            </a:extLst>
          </p:cNvPr>
          <p:cNvSpPr/>
          <p:nvPr/>
        </p:nvSpPr>
        <p:spPr>
          <a:xfrm>
            <a:off x="1258835" y="2686122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8432287-C0C6-DB81-D3F6-FF26091CF5F2}"/>
              </a:ext>
            </a:extLst>
          </p:cNvPr>
          <p:cNvSpPr/>
          <p:nvPr/>
        </p:nvSpPr>
        <p:spPr>
          <a:xfrm>
            <a:off x="1258835" y="3163672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E80B5588-57FA-2E09-A121-22ED12A70712}"/>
              </a:ext>
            </a:extLst>
          </p:cNvPr>
          <p:cNvSpPr/>
          <p:nvPr/>
        </p:nvSpPr>
        <p:spPr>
          <a:xfrm>
            <a:off x="1248840" y="3642504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BC731558-00BF-D9DB-F472-B2EA852662F9}"/>
              </a:ext>
            </a:extLst>
          </p:cNvPr>
          <p:cNvSpPr/>
          <p:nvPr/>
        </p:nvSpPr>
        <p:spPr>
          <a:xfrm>
            <a:off x="1258835" y="411798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B0ACCB02-7EE2-9C5B-EE1D-B8B3EBC85236}"/>
              </a:ext>
            </a:extLst>
          </p:cNvPr>
          <p:cNvSpPr/>
          <p:nvPr/>
        </p:nvSpPr>
        <p:spPr>
          <a:xfrm>
            <a:off x="1258835" y="4597130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8CBDE95-6358-DAD8-83C4-99AA3BB05917}"/>
              </a:ext>
            </a:extLst>
          </p:cNvPr>
          <p:cNvSpPr/>
          <p:nvPr/>
        </p:nvSpPr>
        <p:spPr>
          <a:xfrm>
            <a:off x="804000" y="6043706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FDDFA760-5E5F-0658-89C8-B31231182963}"/>
              </a:ext>
            </a:extLst>
          </p:cNvPr>
          <p:cNvSpPr/>
          <p:nvPr/>
        </p:nvSpPr>
        <p:spPr>
          <a:xfrm>
            <a:off x="804000" y="915400"/>
            <a:ext cx="1080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6F6AB4FE-2F8F-8D09-27C0-9DF9C2FE5E3D}"/>
              </a:ext>
            </a:extLst>
          </p:cNvPr>
          <p:cNvSpPr/>
          <p:nvPr/>
        </p:nvSpPr>
        <p:spPr>
          <a:xfrm>
            <a:off x="10308000" y="915400"/>
            <a:ext cx="1080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010FC91E-170D-9903-676A-A1B33B79E554}"/>
              </a:ext>
            </a:extLst>
          </p:cNvPr>
          <p:cNvSpPr/>
          <p:nvPr/>
        </p:nvSpPr>
        <p:spPr>
          <a:xfrm>
            <a:off x="1258835" y="507229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3489A5A5-1E7B-36C1-AF24-471985EAB31D}"/>
              </a:ext>
            </a:extLst>
          </p:cNvPr>
          <p:cNvSpPr/>
          <p:nvPr/>
        </p:nvSpPr>
        <p:spPr>
          <a:xfrm>
            <a:off x="1258835" y="5547458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04F69045-E6E6-D594-3F78-CC705BBC1AE1}"/>
              </a:ext>
            </a:extLst>
          </p:cNvPr>
          <p:cNvSpPr/>
          <p:nvPr/>
        </p:nvSpPr>
        <p:spPr>
          <a:xfrm>
            <a:off x="6010835" y="2204883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AF54D936-7806-0D45-E49F-8F5DE1F6002B}"/>
              </a:ext>
            </a:extLst>
          </p:cNvPr>
          <p:cNvSpPr/>
          <p:nvPr/>
        </p:nvSpPr>
        <p:spPr>
          <a:xfrm>
            <a:off x="6010835" y="268526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AB3F6AF5-CD2E-79BC-E7BD-7DC772CD3608}"/>
              </a:ext>
            </a:extLst>
          </p:cNvPr>
          <p:cNvSpPr/>
          <p:nvPr/>
        </p:nvSpPr>
        <p:spPr>
          <a:xfrm>
            <a:off x="6010835" y="4117982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EACCDCCF-D400-7102-5C5C-55A93EF3E27E}"/>
              </a:ext>
            </a:extLst>
          </p:cNvPr>
          <p:cNvSpPr/>
          <p:nvPr/>
        </p:nvSpPr>
        <p:spPr>
          <a:xfrm>
            <a:off x="6010835" y="507229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3604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34999"/>
            <a:ext cx="10874188" cy="59200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Εισβολή του Άξονα - Επιθεώρηση και ανανέωση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246094"/>
            <a:ext cx="10874188" cy="49769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 Ο ελληνοϊταλικός πόλεμος 		επιθεώρηση με υλικό για σάτιρα</a:t>
            </a:r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δημιουργία νέων τύπων</a:t>
            </a:r>
          </a:p>
          <a:p>
            <a:pPr marL="0" indent="0" algn="just">
              <a:buNone/>
            </a:pP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31/5 -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αγκινάρα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του Δημήτρη Ευαγγελίδη («Μοντιάλ»)</a:t>
            </a:r>
          </a:p>
          <a:p>
            <a:pPr marL="0" indent="0" algn="just">
              <a:buNone/>
            </a:pP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25/7 -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Γέλιο χωρίς δελτίο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του Ευαγγελίδη («Μοντιάλ»)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29/7 -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Άφθονο γέλιο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(αλλαγή τίτλου με παρέμβαση της επιτροπής λογοκρισίας)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		Μέχρι τον Νοέμβριο θα παιχτεί 118 φορές στα θέατρα «Μακέδο» και «Μοντιάλ»</a:t>
            </a:r>
          </a:p>
          <a:p>
            <a:pPr marL="0" indent="0" algn="just">
              <a:buNone/>
            </a:pP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20/11 -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Αθήνα και πάλι Αθήνα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του Χρήστου Γιαννακόπουλου («Μοντιάλ»)</a:t>
            </a:r>
          </a:p>
          <a:p>
            <a:pPr marL="0" indent="0" algn="just">
              <a:buNone/>
            </a:pP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20/2/1942 - 25/4/1942 -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Φουσκοδεντριές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των Γιαννακόπουλου και Αλ. Σακελλάριου</a:t>
            </a:r>
          </a:p>
          <a:p>
            <a:pPr marL="0" indent="0" algn="just">
              <a:buNone/>
            </a:pP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26/6 -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Εδώ Αθήναι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του Ασημάκη Γιαλαμά («Μακέδο»)</a:t>
            </a:r>
          </a:p>
          <a:p>
            <a:pPr marL="0" indent="0" algn="just">
              <a:buNone/>
            </a:pP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l-GR" sz="2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22/8 - </a:t>
            </a:r>
            <a:r>
              <a:rPr lang="el-GR" sz="2200" i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Όλοι στην ουρά</a:t>
            </a:r>
            <a:r>
              <a:rPr lang="el-GR" sz="2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των Γιώργου Ασημακόπουλου και Παναγιώτη Παπαδούκα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(χειμερινό «Μοντιάλ» - παίζεται μέχρι τις 25/11)</a:t>
            </a:r>
            <a:endParaRPr lang="el-G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546C2E58-007A-A94E-ACAF-15B0ACDA318F}"/>
              </a:ext>
            </a:extLst>
          </p:cNvPr>
          <p:cNvSpPr/>
          <p:nvPr/>
        </p:nvSpPr>
        <p:spPr>
          <a:xfrm>
            <a:off x="996351" y="1400522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F238C70E-322E-1C07-32FE-B5328D05D62E}"/>
              </a:ext>
            </a:extLst>
          </p:cNvPr>
          <p:cNvSpPr/>
          <p:nvPr/>
        </p:nvSpPr>
        <p:spPr>
          <a:xfrm>
            <a:off x="1258835" y="187568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FE054E24-8E8C-3012-FD14-54D5DAA009FB}"/>
              </a:ext>
            </a:extLst>
          </p:cNvPr>
          <p:cNvSpPr/>
          <p:nvPr/>
        </p:nvSpPr>
        <p:spPr>
          <a:xfrm>
            <a:off x="1258835" y="2347560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8432287-C0C6-DB81-D3F6-FF26091CF5F2}"/>
              </a:ext>
            </a:extLst>
          </p:cNvPr>
          <p:cNvSpPr/>
          <p:nvPr/>
        </p:nvSpPr>
        <p:spPr>
          <a:xfrm>
            <a:off x="1258835" y="281943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BC731558-00BF-D9DB-F472-B2EA852662F9}"/>
              </a:ext>
            </a:extLst>
          </p:cNvPr>
          <p:cNvSpPr/>
          <p:nvPr/>
        </p:nvSpPr>
        <p:spPr>
          <a:xfrm>
            <a:off x="1258835" y="3793159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B0ACCB02-7EE2-9C5B-EE1D-B8B3EBC85236}"/>
              </a:ext>
            </a:extLst>
          </p:cNvPr>
          <p:cNvSpPr/>
          <p:nvPr/>
        </p:nvSpPr>
        <p:spPr>
          <a:xfrm>
            <a:off x="1258835" y="425905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8CBDE95-6358-DAD8-83C4-99AA3BB05917}"/>
              </a:ext>
            </a:extLst>
          </p:cNvPr>
          <p:cNvSpPr/>
          <p:nvPr/>
        </p:nvSpPr>
        <p:spPr>
          <a:xfrm>
            <a:off x="804000" y="6043706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FDDFA760-5E5F-0658-89C8-B31231182963}"/>
              </a:ext>
            </a:extLst>
          </p:cNvPr>
          <p:cNvSpPr/>
          <p:nvPr/>
        </p:nvSpPr>
        <p:spPr>
          <a:xfrm>
            <a:off x="804000" y="915400"/>
            <a:ext cx="1080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6F6AB4FE-2F8F-8D09-27C0-9DF9C2FE5E3D}"/>
              </a:ext>
            </a:extLst>
          </p:cNvPr>
          <p:cNvSpPr/>
          <p:nvPr/>
        </p:nvSpPr>
        <p:spPr>
          <a:xfrm>
            <a:off x="10308000" y="915400"/>
            <a:ext cx="1080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010FC91E-170D-9903-676A-A1B33B79E554}"/>
              </a:ext>
            </a:extLst>
          </p:cNvPr>
          <p:cNvSpPr/>
          <p:nvPr/>
        </p:nvSpPr>
        <p:spPr>
          <a:xfrm>
            <a:off x="1258835" y="4722233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3489A5A5-1E7B-36C1-AF24-471985EAB31D}"/>
              </a:ext>
            </a:extLst>
          </p:cNvPr>
          <p:cNvSpPr/>
          <p:nvPr/>
        </p:nvSpPr>
        <p:spPr>
          <a:xfrm>
            <a:off x="1258835" y="5233659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Βέλος: Δεξιό 19">
            <a:extLst>
              <a:ext uri="{FF2B5EF4-FFF2-40B4-BE49-F238E27FC236}">
                <a16:creationId xmlns:a16="http://schemas.microsoft.com/office/drawing/2014/main" id="{72A71E9E-AA84-C7CF-803E-5B247406A5EC}"/>
              </a:ext>
            </a:extLst>
          </p:cNvPr>
          <p:cNvSpPr/>
          <p:nvPr/>
        </p:nvSpPr>
        <p:spPr>
          <a:xfrm>
            <a:off x="4341067" y="1401200"/>
            <a:ext cx="468000" cy="16136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627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34999"/>
            <a:ext cx="10874188" cy="59200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Εισβολή του Άξονα - Επιθεώρηση και ανανέωση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246094"/>
            <a:ext cx="10874188" cy="49769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1943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15/1 -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Όλα στη φόρα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των Παπαδούκα, Ασημακόπουλου και Μενέλαου Θεοφανίδη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6/3 -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Φωτοβολίδα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των Γιώργου Θίσβιου και Μήτσου Βασιλειάδη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9/6 -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πάρτυ της Αθήνας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των Ασημακόπουλου και Παπαδούκα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11/12 -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Αθηναϊκές Μελωδίες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των Θίσβιου και Γιώργου Γιαννακόπουλου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1944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26/1 -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 κυβερνούσαν οι γυναίκες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των παλιών επιθεωρησιογράφων των Σύλβιου 					 (Ανδρέας Παπαδόπουλος) και Λαίλιου Καρακάση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endParaRPr lang="el-G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546C2E58-007A-A94E-ACAF-15B0ACDA318F}"/>
              </a:ext>
            </a:extLst>
          </p:cNvPr>
          <p:cNvSpPr/>
          <p:nvPr/>
        </p:nvSpPr>
        <p:spPr>
          <a:xfrm>
            <a:off x="996351" y="1400522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F238C70E-322E-1C07-32FE-B5328D05D62E}"/>
              </a:ext>
            </a:extLst>
          </p:cNvPr>
          <p:cNvSpPr/>
          <p:nvPr/>
        </p:nvSpPr>
        <p:spPr>
          <a:xfrm>
            <a:off x="1258835" y="187568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FE054E24-8E8C-3012-FD14-54D5DAA009FB}"/>
              </a:ext>
            </a:extLst>
          </p:cNvPr>
          <p:cNvSpPr/>
          <p:nvPr/>
        </p:nvSpPr>
        <p:spPr>
          <a:xfrm>
            <a:off x="1258835" y="2347560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8432287-C0C6-DB81-D3F6-FF26091CF5F2}"/>
              </a:ext>
            </a:extLst>
          </p:cNvPr>
          <p:cNvSpPr/>
          <p:nvPr/>
        </p:nvSpPr>
        <p:spPr>
          <a:xfrm>
            <a:off x="1258835" y="281943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BC731558-00BF-D9DB-F472-B2EA852662F9}"/>
              </a:ext>
            </a:extLst>
          </p:cNvPr>
          <p:cNvSpPr/>
          <p:nvPr/>
        </p:nvSpPr>
        <p:spPr>
          <a:xfrm>
            <a:off x="1258835" y="3291308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B0ACCB02-7EE2-9C5B-EE1D-B8B3EBC85236}"/>
              </a:ext>
            </a:extLst>
          </p:cNvPr>
          <p:cNvSpPr/>
          <p:nvPr/>
        </p:nvSpPr>
        <p:spPr>
          <a:xfrm>
            <a:off x="996351" y="376783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8CBDE95-6358-DAD8-83C4-99AA3BB05917}"/>
              </a:ext>
            </a:extLst>
          </p:cNvPr>
          <p:cNvSpPr/>
          <p:nvPr/>
        </p:nvSpPr>
        <p:spPr>
          <a:xfrm>
            <a:off x="804000" y="6043706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FDDFA760-5E5F-0658-89C8-B31231182963}"/>
              </a:ext>
            </a:extLst>
          </p:cNvPr>
          <p:cNvSpPr/>
          <p:nvPr/>
        </p:nvSpPr>
        <p:spPr>
          <a:xfrm>
            <a:off x="804000" y="915400"/>
            <a:ext cx="1080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6F6AB4FE-2F8F-8D09-27C0-9DF9C2FE5E3D}"/>
              </a:ext>
            </a:extLst>
          </p:cNvPr>
          <p:cNvSpPr/>
          <p:nvPr/>
        </p:nvSpPr>
        <p:spPr>
          <a:xfrm>
            <a:off x="10308000" y="915400"/>
            <a:ext cx="1080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010FC91E-170D-9903-676A-A1B33B79E554}"/>
              </a:ext>
            </a:extLst>
          </p:cNvPr>
          <p:cNvSpPr/>
          <p:nvPr/>
        </p:nvSpPr>
        <p:spPr>
          <a:xfrm>
            <a:off x="1254095" y="4257264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116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Προγράμματα επιθεωρήσεων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D2248E8-8980-DBDE-6507-85EA5E6A6C87}"/>
              </a:ext>
            </a:extLst>
          </p:cNvPr>
          <p:cNvSpPr/>
          <p:nvPr/>
        </p:nvSpPr>
        <p:spPr>
          <a:xfrm>
            <a:off x="792267" y="975659"/>
            <a:ext cx="2700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218F9D2-2CB3-EC6E-8B9B-C421C0D2C527}"/>
              </a:ext>
            </a:extLst>
          </p:cNvPr>
          <p:cNvSpPr/>
          <p:nvPr/>
        </p:nvSpPr>
        <p:spPr>
          <a:xfrm>
            <a:off x="820726" y="5882341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EB7D1D4-8ABE-9140-7BF6-1A33E08AFFC2}"/>
              </a:ext>
            </a:extLst>
          </p:cNvPr>
          <p:cNvSpPr/>
          <p:nvPr/>
        </p:nvSpPr>
        <p:spPr>
          <a:xfrm>
            <a:off x="8699735" y="954741"/>
            <a:ext cx="2700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641523C4-0EB6-9138-6EF2-D6EE1264E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76" y="1304365"/>
            <a:ext cx="342750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06D616B9-EB05-BE88-EFC2-9B6D95D5D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76" y="1304365"/>
            <a:ext cx="338250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9DAEE5E2-A439-DCD6-671F-13EC335BC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76" y="1304365"/>
            <a:ext cx="338250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53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180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Το θέατρο σκιών αντιμετωπίζει δυσχέρειες ως το τέλος του πολέμου - εμπλουτίζονται τα θέματά του από το 1945</a:t>
            </a:r>
          </a:p>
          <a:p>
            <a:pPr marL="0" indent="0" algn="ctr">
              <a:buNone/>
            </a:pPr>
            <a:r>
              <a:rPr lang="el-GR" sz="1800" b="1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Λόγοι: Δυνάμεις Κατοχής - επιστράτευση - απαγορεύσεις κυκλοφορίας - ελάττωση ή διάσπαση του κοινού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Ο Καραγκιόζης Γερμανοκρατούμενος			Ο Καραγκιόζης στην Αγγλία</a:t>
            </a:r>
          </a:p>
          <a:p>
            <a:pPr marL="0" indent="0" algn="just">
              <a:buNone/>
            </a:pPr>
            <a:r>
              <a:rPr lang="el-G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	Το Μουσολίνι και το Χίτλερ στη Κόλασι	</a:t>
            </a:r>
            <a:r>
              <a:rPr lang="en-US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Η Κηδεία του Καραγκιόζη</a:t>
            </a:r>
          </a:p>
          <a:p>
            <a:pPr marL="0" indent="0" algn="just">
              <a:buNone/>
            </a:pPr>
            <a:r>
              <a:rPr lang="el-G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	Ο Καραγκιόζης Αρχίατρος του Μουσολίνι		Ο Καραγκιόζης Βεζύρης</a:t>
            </a:r>
          </a:p>
          <a:p>
            <a:pPr marL="0" indent="0" algn="just">
              <a:buNone/>
            </a:pPr>
            <a:r>
              <a:rPr lang="el-G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	Συνεργασία Άξονος και Διαβόλου				Ο Καραγκιόζης Στρατάρχης</a:t>
            </a:r>
          </a:p>
          <a:p>
            <a:pPr marL="0" indent="0" algn="just">
              <a:buNone/>
            </a:pPr>
            <a:r>
              <a:rPr lang="el-G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	Ο Γάμος του Χαμάλαρου						Ο Καραγκιόζης Προφήτης</a:t>
            </a:r>
          </a:p>
          <a:p>
            <a:pPr marL="0" indent="0" algn="just">
              <a:buNone/>
            </a:pPr>
            <a:r>
              <a:rPr lang="el-G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	Η κόρη του Διαβόλου				</a:t>
            </a:r>
            <a:r>
              <a:rPr lang="en-US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Διά της βίας γιατρός</a:t>
            </a:r>
          </a:p>
          <a:p>
            <a:pPr marL="0" indent="0" algn="just">
              <a:buNone/>
            </a:pPr>
            <a:r>
              <a:rPr lang="el-G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	Η γυναίκα του Διαβόλου							Ιδιοτροπία της Βεζυροπούλας</a:t>
            </a:r>
          </a:p>
          <a:p>
            <a:pPr marL="0" indent="0" algn="just">
              <a:buNone/>
            </a:pPr>
            <a:r>
              <a:rPr lang="el-G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	Η αιχμαλωσία του Διαβόλου						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86E2B485-E081-62AC-53DD-8C7A07B8C4D4}"/>
              </a:ext>
            </a:extLst>
          </p:cNvPr>
          <p:cNvSpPr/>
          <p:nvPr/>
        </p:nvSpPr>
        <p:spPr>
          <a:xfrm>
            <a:off x="969125" y="2752235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5C4C57BF-B109-0FE6-0E3F-BB972D20A29C}"/>
              </a:ext>
            </a:extLst>
          </p:cNvPr>
          <p:cNvSpPr/>
          <p:nvPr/>
        </p:nvSpPr>
        <p:spPr>
          <a:xfrm>
            <a:off x="969125" y="3231506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3321E9C0-8B64-8229-8944-ED412B8965FC}"/>
              </a:ext>
            </a:extLst>
          </p:cNvPr>
          <p:cNvSpPr/>
          <p:nvPr/>
        </p:nvSpPr>
        <p:spPr>
          <a:xfrm>
            <a:off x="969125" y="3710777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DC893C12-681A-E760-6161-A357CD62C6BD}"/>
              </a:ext>
            </a:extLst>
          </p:cNvPr>
          <p:cNvSpPr/>
          <p:nvPr/>
        </p:nvSpPr>
        <p:spPr>
          <a:xfrm>
            <a:off x="969125" y="4192419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1CF49F82-EE15-DCD2-B27F-ED9BCC3885E8}"/>
              </a:ext>
            </a:extLst>
          </p:cNvPr>
          <p:cNvSpPr/>
          <p:nvPr/>
        </p:nvSpPr>
        <p:spPr>
          <a:xfrm>
            <a:off x="969125" y="467144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C287BAC9-5EC2-4EB6-7999-F69AC33B5A10}"/>
              </a:ext>
            </a:extLst>
          </p:cNvPr>
          <p:cNvSpPr/>
          <p:nvPr/>
        </p:nvSpPr>
        <p:spPr>
          <a:xfrm>
            <a:off x="969125" y="226923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A296F48-D8D2-00A3-B65A-3A1FE2DD7108}"/>
              </a:ext>
            </a:extLst>
          </p:cNvPr>
          <p:cNvSpPr/>
          <p:nvPr/>
        </p:nvSpPr>
        <p:spPr>
          <a:xfrm>
            <a:off x="846055" y="929076"/>
            <a:ext cx="140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341DF00C-93D5-CEF8-CE61-123227563C07}"/>
              </a:ext>
            </a:extLst>
          </p:cNvPr>
          <p:cNvSpPr/>
          <p:nvPr/>
        </p:nvSpPr>
        <p:spPr>
          <a:xfrm>
            <a:off x="10038059" y="929076"/>
            <a:ext cx="140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70C3DB79-F321-C1C6-C470-3E9A55524085}"/>
              </a:ext>
            </a:extLst>
          </p:cNvPr>
          <p:cNvSpPr/>
          <p:nvPr/>
        </p:nvSpPr>
        <p:spPr>
          <a:xfrm>
            <a:off x="803999" y="6013415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βάλ 19">
            <a:extLst>
              <a:ext uri="{FF2B5EF4-FFF2-40B4-BE49-F238E27FC236}">
                <a16:creationId xmlns:a16="http://schemas.microsoft.com/office/drawing/2014/main" id="{E0386901-D80F-090E-391A-C5F3EE9A731F}"/>
              </a:ext>
            </a:extLst>
          </p:cNvPr>
          <p:cNvSpPr/>
          <p:nvPr/>
        </p:nvSpPr>
        <p:spPr>
          <a:xfrm>
            <a:off x="6484671" y="226117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id="{06FE59A3-10EA-3A63-8B4F-401562D8399E}"/>
              </a:ext>
            </a:extLst>
          </p:cNvPr>
          <p:cNvSpPr/>
          <p:nvPr/>
        </p:nvSpPr>
        <p:spPr>
          <a:xfrm>
            <a:off x="6480987" y="2746338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048D01C4-D0A9-ACA5-7EEF-A97949664C0D}"/>
              </a:ext>
            </a:extLst>
          </p:cNvPr>
          <p:cNvSpPr/>
          <p:nvPr/>
        </p:nvSpPr>
        <p:spPr>
          <a:xfrm>
            <a:off x="6480987" y="3231507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1E8D0118-3699-2729-AC68-F65AF01A4F1D}"/>
              </a:ext>
            </a:extLst>
          </p:cNvPr>
          <p:cNvSpPr/>
          <p:nvPr/>
        </p:nvSpPr>
        <p:spPr>
          <a:xfrm>
            <a:off x="6480987" y="3711155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βάλ 23">
            <a:extLst>
              <a:ext uri="{FF2B5EF4-FFF2-40B4-BE49-F238E27FC236}">
                <a16:creationId xmlns:a16="http://schemas.microsoft.com/office/drawing/2014/main" id="{319D6B60-6920-DDA1-BF0E-3B37D748760E}"/>
              </a:ext>
            </a:extLst>
          </p:cNvPr>
          <p:cNvSpPr/>
          <p:nvPr/>
        </p:nvSpPr>
        <p:spPr>
          <a:xfrm>
            <a:off x="6480987" y="4192419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2A793D0C-1ECB-7F24-840F-8AB751DD50E1}"/>
              </a:ext>
            </a:extLst>
          </p:cNvPr>
          <p:cNvSpPr/>
          <p:nvPr/>
        </p:nvSpPr>
        <p:spPr>
          <a:xfrm>
            <a:off x="6480987" y="4671440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Τίτλος 1">
            <a:extLst>
              <a:ext uri="{FF2B5EF4-FFF2-40B4-BE49-F238E27FC236}">
                <a16:creationId xmlns:a16="http://schemas.microsoft.com/office/drawing/2014/main" id="{CBAA0A20-D1C2-614C-62E9-D1E85C271AB7}"/>
              </a:ext>
            </a:extLst>
          </p:cNvPr>
          <p:cNvSpPr txBox="1">
            <a:spLocks/>
          </p:cNvSpPr>
          <p:nvPr/>
        </p:nvSpPr>
        <p:spPr>
          <a:xfrm>
            <a:off x="678180" y="663388"/>
            <a:ext cx="10835639" cy="5827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Κωμωδίες του θεάτρου σκιών στη δεκαετία του 1940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Ορθογώνιο 31">
            <a:extLst>
              <a:ext uri="{FF2B5EF4-FFF2-40B4-BE49-F238E27FC236}">
                <a16:creationId xmlns:a16="http://schemas.microsoft.com/office/drawing/2014/main" id="{8892B080-457A-F989-BBC6-324F86CE3820}"/>
              </a:ext>
            </a:extLst>
          </p:cNvPr>
          <p:cNvSpPr/>
          <p:nvPr/>
        </p:nvSpPr>
        <p:spPr>
          <a:xfrm>
            <a:off x="803999" y="937007"/>
            <a:ext cx="612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Ορθογώνιο 32">
            <a:extLst>
              <a:ext uri="{FF2B5EF4-FFF2-40B4-BE49-F238E27FC236}">
                <a16:creationId xmlns:a16="http://schemas.microsoft.com/office/drawing/2014/main" id="{74107339-C1DB-FA7C-7F71-CEB35AB69725}"/>
              </a:ext>
            </a:extLst>
          </p:cNvPr>
          <p:cNvSpPr/>
          <p:nvPr/>
        </p:nvSpPr>
        <p:spPr>
          <a:xfrm>
            <a:off x="10775999" y="937006"/>
            <a:ext cx="612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id="{BA6A0220-62AA-6BE1-459E-2839C5CB5741}"/>
              </a:ext>
            </a:extLst>
          </p:cNvPr>
          <p:cNvSpPr/>
          <p:nvPr/>
        </p:nvSpPr>
        <p:spPr>
          <a:xfrm>
            <a:off x="6480987" y="515046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11ABD77C-64A1-BA06-F7F9-7047A1AD4953}"/>
              </a:ext>
            </a:extLst>
          </p:cNvPr>
          <p:cNvSpPr/>
          <p:nvPr/>
        </p:nvSpPr>
        <p:spPr>
          <a:xfrm>
            <a:off x="969125" y="5150460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A267F829-EBE2-DDD3-7144-AF8107630480}"/>
              </a:ext>
            </a:extLst>
          </p:cNvPr>
          <p:cNvSpPr/>
          <p:nvPr/>
        </p:nvSpPr>
        <p:spPr>
          <a:xfrm>
            <a:off x="969125" y="562948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1FBDB2C3-A419-C18C-90F7-FE9D346F5188}"/>
              </a:ext>
            </a:extLst>
          </p:cNvPr>
          <p:cNvSpPr/>
          <p:nvPr/>
        </p:nvSpPr>
        <p:spPr>
          <a:xfrm>
            <a:off x="803999" y="2105204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ρθογώνιο 25">
            <a:extLst>
              <a:ext uri="{FF2B5EF4-FFF2-40B4-BE49-F238E27FC236}">
                <a16:creationId xmlns:a16="http://schemas.microsoft.com/office/drawing/2014/main" id="{1595F5DF-719C-BB1C-01BE-7EB560072CD3}"/>
              </a:ext>
            </a:extLst>
          </p:cNvPr>
          <p:cNvSpPr/>
          <p:nvPr/>
        </p:nvSpPr>
        <p:spPr>
          <a:xfrm>
            <a:off x="803999" y="1695435"/>
            <a:ext cx="10584000" cy="45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2642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Προγράμματα επιθεωρήσεων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D2248E8-8980-DBDE-6507-85EA5E6A6C87}"/>
              </a:ext>
            </a:extLst>
          </p:cNvPr>
          <p:cNvSpPr/>
          <p:nvPr/>
        </p:nvSpPr>
        <p:spPr>
          <a:xfrm>
            <a:off x="792267" y="975659"/>
            <a:ext cx="2700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218F9D2-2CB3-EC6E-8B9B-C421C0D2C527}"/>
              </a:ext>
            </a:extLst>
          </p:cNvPr>
          <p:cNvSpPr/>
          <p:nvPr/>
        </p:nvSpPr>
        <p:spPr>
          <a:xfrm>
            <a:off x="820726" y="5882341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EB7D1D4-8ABE-9140-7BF6-1A33E08AFFC2}"/>
              </a:ext>
            </a:extLst>
          </p:cNvPr>
          <p:cNvSpPr/>
          <p:nvPr/>
        </p:nvSpPr>
        <p:spPr>
          <a:xfrm>
            <a:off x="8699733" y="952799"/>
            <a:ext cx="2700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64DF2B4-2B90-7C6E-3EE4-913C81B12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23" y="1304365"/>
            <a:ext cx="341250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1B6C826-B2E4-606A-11EB-03EC2F00F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23" y="1304365"/>
            <a:ext cx="327750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852F4301-F339-DBD0-FB6C-66E97787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23" y="1304365"/>
            <a:ext cx="339000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29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Προγράμματα επιθεωρήσεων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D2248E8-8980-DBDE-6507-85EA5E6A6C87}"/>
              </a:ext>
            </a:extLst>
          </p:cNvPr>
          <p:cNvSpPr/>
          <p:nvPr/>
        </p:nvSpPr>
        <p:spPr>
          <a:xfrm>
            <a:off x="792267" y="975659"/>
            <a:ext cx="2700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218F9D2-2CB3-EC6E-8B9B-C421C0D2C527}"/>
              </a:ext>
            </a:extLst>
          </p:cNvPr>
          <p:cNvSpPr/>
          <p:nvPr/>
        </p:nvSpPr>
        <p:spPr>
          <a:xfrm>
            <a:off x="820726" y="5882341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EB7D1D4-8ABE-9140-7BF6-1A33E08AFFC2}"/>
              </a:ext>
            </a:extLst>
          </p:cNvPr>
          <p:cNvSpPr/>
          <p:nvPr/>
        </p:nvSpPr>
        <p:spPr>
          <a:xfrm>
            <a:off x="8699733" y="975659"/>
            <a:ext cx="2700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5398F68-1083-5B7C-6526-F329E528B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88" y="1304365"/>
            <a:ext cx="3306240" cy="44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EF0678E-41D4-B105-548B-50B62DB44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28" y="1304365"/>
            <a:ext cx="3350520" cy="44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EBB35E5-3160-AB6A-5DDE-C03824DD0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48" y="1304365"/>
            <a:ext cx="3282071" cy="44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856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Τραγούδια - κωμικότητα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l-GR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</a:t>
            </a:r>
            <a:endParaRPr lang="en-US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D2248E8-8980-DBDE-6507-85EA5E6A6C87}"/>
              </a:ext>
            </a:extLst>
          </p:cNvPr>
          <p:cNvSpPr/>
          <p:nvPr/>
        </p:nvSpPr>
        <p:spPr>
          <a:xfrm>
            <a:off x="792267" y="975659"/>
            <a:ext cx="3060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218F9D2-2CB3-EC6E-8B9B-C421C0D2C527}"/>
              </a:ext>
            </a:extLst>
          </p:cNvPr>
          <p:cNvSpPr/>
          <p:nvPr/>
        </p:nvSpPr>
        <p:spPr>
          <a:xfrm>
            <a:off x="803999" y="5913710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EB7D1D4-8ABE-9140-7BF6-1A33E08AFFC2}"/>
              </a:ext>
            </a:extLst>
          </p:cNvPr>
          <p:cNvSpPr/>
          <p:nvPr/>
        </p:nvSpPr>
        <p:spPr>
          <a:xfrm>
            <a:off x="8339733" y="975658"/>
            <a:ext cx="3060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1C11BFF5-C95A-ADAB-544B-66C1D7BBB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519482"/>
              </p:ext>
            </p:extLst>
          </p:nvPr>
        </p:nvGraphicFramePr>
        <p:xfrm>
          <a:off x="815733" y="1690444"/>
          <a:ext cx="10560535" cy="399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538">
                  <a:extLst>
                    <a:ext uri="{9D8B030D-6E8A-4147-A177-3AD203B41FA5}">
                      <a16:colId xmlns:a16="http://schemas.microsoft.com/office/drawing/2014/main" val="155560250"/>
                    </a:ext>
                  </a:extLst>
                </a:gridCol>
                <a:gridCol w="1610879">
                  <a:extLst>
                    <a:ext uri="{9D8B030D-6E8A-4147-A177-3AD203B41FA5}">
                      <a16:colId xmlns:a16="http://schemas.microsoft.com/office/drawing/2014/main" val="1299846304"/>
                    </a:ext>
                  </a:extLst>
                </a:gridCol>
                <a:gridCol w="2270837">
                  <a:extLst>
                    <a:ext uri="{9D8B030D-6E8A-4147-A177-3AD203B41FA5}">
                      <a16:colId xmlns:a16="http://schemas.microsoft.com/office/drawing/2014/main" val="2803375563"/>
                    </a:ext>
                  </a:extLst>
                </a:gridCol>
                <a:gridCol w="2570105">
                  <a:extLst>
                    <a:ext uri="{9D8B030D-6E8A-4147-A177-3AD203B41FA5}">
                      <a16:colId xmlns:a16="http://schemas.microsoft.com/office/drawing/2014/main" val="3617294861"/>
                    </a:ext>
                  </a:extLst>
                </a:gridCol>
                <a:gridCol w="2199176">
                  <a:extLst>
                    <a:ext uri="{9D8B030D-6E8A-4147-A177-3AD203B41FA5}">
                      <a16:colId xmlns:a16="http://schemas.microsoft.com/office/drawing/2014/main" val="4256927302"/>
                    </a:ext>
                  </a:extLst>
                </a:gridCol>
              </a:tblGrid>
              <a:tr h="578826">
                <a:tc>
                  <a:txBody>
                    <a:bodyPr/>
                    <a:lstStyle/>
                    <a:p>
                      <a:pPr algn="ctr"/>
                      <a:r>
                        <a:rPr lang="el-GR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Τραγούδι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Ερμηνεία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Στιχουργός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Συνθέτης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Πρώτοι στίχοι &lt; 1940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445731"/>
                  </a:ext>
                </a:extLst>
              </a:tr>
              <a:tr h="314363">
                <a:tc>
                  <a:txBody>
                    <a:bodyPr/>
                    <a:lstStyle/>
                    <a:p>
                      <a:pPr algn="ctr"/>
                      <a:r>
                        <a:rPr lang="el-GR" sz="17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Πατάω ένα κουμπί</a:t>
                      </a:r>
                      <a:endParaRPr lang="el-GR" sz="1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7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Πάνος Τζαβέλλας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Sholom Secunda</a:t>
                      </a:r>
                      <a:endParaRPr lang="el-GR" sz="1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Bei mir bist du schön</a:t>
                      </a:r>
                      <a:endParaRPr lang="el-GR" sz="17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465323"/>
                  </a:ext>
                </a:extLst>
              </a:tr>
              <a:tr h="314363">
                <a:tc>
                  <a:txBody>
                    <a:bodyPr/>
                    <a:lstStyle/>
                    <a:p>
                      <a:pPr algn="ctr"/>
                      <a:r>
                        <a:rPr lang="el-GR" sz="17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Πω, πω τι έπαθε </a:t>
                      </a:r>
                    </a:p>
                    <a:p>
                      <a:pPr algn="ctr"/>
                      <a:r>
                        <a:rPr lang="el-GR" sz="17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 Μουσολίνι</a:t>
                      </a:r>
                      <a:endParaRPr lang="el-GR" sz="1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7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Σοφία Βέμπο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Πολ Μενεστρέλ</a:t>
                      </a:r>
                    </a:p>
                    <a:p>
                      <a:pPr algn="ctr"/>
                      <a:r>
                        <a:rPr lang="el-GR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(Ιωάννης Χιδίρογλου)</a:t>
                      </a:r>
                      <a:endParaRPr lang="el-GR" sz="1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Nino Cazzarolli</a:t>
                      </a:r>
                      <a:endParaRPr lang="el-GR" sz="1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7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960405"/>
                  </a:ext>
                </a:extLst>
              </a:tr>
              <a:tr h="578826">
                <a:tc>
                  <a:txBody>
                    <a:bodyPr/>
                    <a:lstStyle/>
                    <a:p>
                      <a:pPr algn="ctr"/>
                      <a:r>
                        <a:rPr lang="el-GR" sz="17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Στον πόλεμο </a:t>
                      </a:r>
                    </a:p>
                    <a:p>
                      <a:pPr algn="ctr"/>
                      <a:r>
                        <a:rPr lang="el-GR" sz="17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βγαίνει ο Ιταλός</a:t>
                      </a:r>
                      <a:endParaRPr lang="el-GR" sz="1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sz="17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Γιώργος Θίσβιος</a:t>
                      </a:r>
                      <a:endParaRPr lang="el-GR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Απόστολος Μοσχούτης</a:t>
                      </a:r>
                      <a:endParaRPr lang="el-GR" sz="1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Στ’ Λάρσα </a:t>
                      </a:r>
                    </a:p>
                    <a:p>
                      <a:pPr algn="ctr"/>
                      <a:r>
                        <a:rPr lang="el-GR" sz="17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βγαίν’ ο αυγερινός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611093"/>
                  </a:ext>
                </a:extLst>
              </a:tr>
              <a:tr h="578826">
                <a:tc>
                  <a:txBody>
                    <a:bodyPr/>
                    <a:lstStyle/>
                    <a:p>
                      <a:pPr algn="ctr"/>
                      <a:r>
                        <a:rPr lang="el-GR" sz="17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Βάζει ο Ντούτσε </a:t>
                      </a:r>
                    </a:p>
                    <a:p>
                      <a:pPr algn="ctr"/>
                      <a:r>
                        <a:rPr lang="el-GR" sz="17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τη στολή του</a:t>
                      </a:r>
                      <a:endParaRPr lang="el-GR" sz="1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sz="17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Θεόφραστος</a:t>
                      </a:r>
                      <a:r>
                        <a:rPr lang="en-US" sz="17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7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Σακελλαρίδης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Πλέκει η Βάσω </a:t>
                      </a:r>
                    </a:p>
                    <a:p>
                      <a:pPr algn="ctr"/>
                      <a:r>
                        <a:rPr lang="el-GR" sz="17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το προικιό της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774143"/>
                  </a:ext>
                </a:extLst>
              </a:tr>
              <a:tr h="43060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7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Ντούτσε Ντούτσε</a:t>
                      </a:r>
                      <a:endParaRPr lang="el-GR" sz="1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7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Νίκος Γούναρης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7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Γιώργος Οικονομίδης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Μάρω, Μάρω</a:t>
                      </a:r>
                    </a:p>
                    <a:p>
                      <a:pPr algn="ctr"/>
                      <a:r>
                        <a:rPr lang="el-GR" sz="17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μια φορά είν’ τα νιάτα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95938"/>
                  </a:ext>
                </a:extLst>
              </a:tr>
              <a:tr h="5943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7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Κορόιδο Μουσολίνι</a:t>
                      </a:r>
                      <a:endParaRPr lang="el-GR" sz="1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Eldo di Lazzaro</a:t>
                      </a:r>
                      <a:endParaRPr lang="el-GR" sz="1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Μικρή χωριατοπούλα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320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099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7F13DA-B51D-684C-5D00-56D0FB807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1871131"/>
            <a:ext cx="7360024" cy="1515533"/>
          </a:xfrm>
        </p:spPr>
        <p:txBody>
          <a:bodyPr/>
          <a:lstStyle/>
          <a:p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ελληνική </a:t>
            </a:r>
            <a:r>
              <a:rPr lang="el-G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κωμωδιογραφία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στον 20</a:t>
            </a:r>
            <a:r>
              <a:rPr lang="el-GR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αιώνα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9B43CFA-66E5-821B-F95B-521E9786F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640544"/>
          </a:xfrm>
        </p:spPr>
        <p:txBody>
          <a:bodyPr>
            <a:normAutofit fontScale="92500" lnSpcReduction="10000"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Πανεπιστήμιο Πατρών, Τμήμα Θεατρικών Σπουδών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Εξάμηνο Β΄ </a:t>
            </a:r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- 8</a:t>
            </a:r>
            <a:r>
              <a:rPr lang="el-GR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Συνάντηση</a:t>
            </a:r>
          </a:p>
          <a:p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21 Μαΐου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Διδάσκων: Σπύρος Τούλιος</a:t>
            </a:r>
          </a:p>
        </p:txBody>
      </p:sp>
    </p:spTree>
    <p:extLst>
      <p:ext uri="{BB962C8B-B14F-4D97-AF65-F5344CB8AC3E}">
        <p14:creationId xmlns:p14="http://schemas.microsoft.com/office/powerpoint/2010/main" val="2827099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34999"/>
            <a:ext cx="10874188" cy="59200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ηθογραφική κωμωδία κοινωνικής κριτικής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246094"/>
            <a:ext cx="10874188" cy="49769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Προβολή ταινίας</a:t>
            </a:r>
          </a:p>
          <a:p>
            <a:pPr marL="0" indent="0" algn="just">
              <a:buNone/>
            </a:pP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Θανασάκης ο πολιτευόμενος 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(1952/1954) των Α. Σακελλάριου και Χ. Γιαννακόπουλου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Θέματα					     Μοτίβα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φαντασιοκοπία				  κόπος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εργασία					  αντοχή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πολιτική					  αγωνία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εγωισμός					  διάψευση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οικονομία					  ορθολογισμός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έρωτας - αγάπη - γάμος 	  συναισθηματισμός	  </a:t>
            </a:r>
            <a:endParaRPr lang="el-G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546C2E58-007A-A94E-ACAF-15B0ACDA318F}"/>
              </a:ext>
            </a:extLst>
          </p:cNvPr>
          <p:cNvSpPr/>
          <p:nvPr/>
        </p:nvSpPr>
        <p:spPr>
          <a:xfrm>
            <a:off x="762650" y="1394452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F238C70E-322E-1C07-32FE-B5328D05D62E}"/>
              </a:ext>
            </a:extLst>
          </p:cNvPr>
          <p:cNvSpPr/>
          <p:nvPr/>
        </p:nvSpPr>
        <p:spPr>
          <a:xfrm>
            <a:off x="990611" y="187525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FE054E24-8E8C-3012-FD14-54D5DAA009FB}"/>
              </a:ext>
            </a:extLst>
          </p:cNvPr>
          <p:cNvSpPr/>
          <p:nvPr/>
        </p:nvSpPr>
        <p:spPr>
          <a:xfrm>
            <a:off x="1248840" y="2370411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8432287-C0C6-DB81-D3F6-FF26091CF5F2}"/>
              </a:ext>
            </a:extLst>
          </p:cNvPr>
          <p:cNvSpPr/>
          <p:nvPr/>
        </p:nvSpPr>
        <p:spPr>
          <a:xfrm>
            <a:off x="1530960" y="283061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E80B5588-57FA-2E09-A121-22ED12A70712}"/>
              </a:ext>
            </a:extLst>
          </p:cNvPr>
          <p:cNvSpPr/>
          <p:nvPr/>
        </p:nvSpPr>
        <p:spPr>
          <a:xfrm>
            <a:off x="1530960" y="3314763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BC731558-00BF-D9DB-F472-B2EA852662F9}"/>
              </a:ext>
            </a:extLst>
          </p:cNvPr>
          <p:cNvSpPr/>
          <p:nvPr/>
        </p:nvSpPr>
        <p:spPr>
          <a:xfrm>
            <a:off x="1530960" y="380203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B0ACCB02-7EE2-9C5B-EE1D-B8B3EBC85236}"/>
              </a:ext>
            </a:extLst>
          </p:cNvPr>
          <p:cNvSpPr/>
          <p:nvPr/>
        </p:nvSpPr>
        <p:spPr>
          <a:xfrm>
            <a:off x="1530960" y="4283802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8CBDE95-6358-DAD8-83C4-99AA3BB05917}"/>
              </a:ext>
            </a:extLst>
          </p:cNvPr>
          <p:cNvSpPr/>
          <p:nvPr/>
        </p:nvSpPr>
        <p:spPr>
          <a:xfrm>
            <a:off x="804000" y="6043706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FDDFA760-5E5F-0658-89C8-B31231182963}"/>
              </a:ext>
            </a:extLst>
          </p:cNvPr>
          <p:cNvSpPr/>
          <p:nvPr/>
        </p:nvSpPr>
        <p:spPr>
          <a:xfrm>
            <a:off x="804000" y="915400"/>
            <a:ext cx="1296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6F6AB4FE-2F8F-8D09-27C0-9DF9C2FE5E3D}"/>
              </a:ext>
            </a:extLst>
          </p:cNvPr>
          <p:cNvSpPr/>
          <p:nvPr/>
        </p:nvSpPr>
        <p:spPr>
          <a:xfrm>
            <a:off x="10092000" y="916400"/>
            <a:ext cx="1296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010FC91E-170D-9903-676A-A1B33B79E554}"/>
              </a:ext>
            </a:extLst>
          </p:cNvPr>
          <p:cNvSpPr/>
          <p:nvPr/>
        </p:nvSpPr>
        <p:spPr>
          <a:xfrm>
            <a:off x="1530960" y="476581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3489A5A5-1E7B-36C1-AF24-471985EAB31D}"/>
              </a:ext>
            </a:extLst>
          </p:cNvPr>
          <p:cNvSpPr/>
          <p:nvPr/>
        </p:nvSpPr>
        <p:spPr>
          <a:xfrm>
            <a:off x="4799255" y="4776561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04F69045-E6E6-D594-3F78-CC705BBC1AE1}"/>
              </a:ext>
            </a:extLst>
          </p:cNvPr>
          <p:cNvSpPr/>
          <p:nvPr/>
        </p:nvSpPr>
        <p:spPr>
          <a:xfrm>
            <a:off x="4799255" y="2829998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AF54D936-7806-0D45-E49F-8F5DE1F6002B}"/>
              </a:ext>
            </a:extLst>
          </p:cNvPr>
          <p:cNvSpPr/>
          <p:nvPr/>
        </p:nvSpPr>
        <p:spPr>
          <a:xfrm>
            <a:off x="4799255" y="331476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AB3F6AF5-CD2E-79BC-E7BD-7DC772CD3608}"/>
              </a:ext>
            </a:extLst>
          </p:cNvPr>
          <p:cNvSpPr/>
          <p:nvPr/>
        </p:nvSpPr>
        <p:spPr>
          <a:xfrm>
            <a:off x="4799255" y="3802029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EACCDCCF-D400-7102-5C5C-55A93EF3E27E}"/>
              </a:ext>
            </a:extLst>
          </p:cNvPr>
          <p:cNvSpPr/>
          <p:nvPr/>
        </p:nvSpPr>
        <p:spPr>
          <a:xfrm>
            <a:off x="4799255" y="4289295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βάλ 19">
            <a:extLst>
              <a:ext uri="{FF2B5EF4-FFF2-40B4-BE49-F238E27FC236}">
                <a16:creationId xmlns:a16="http://schemas.microsoft.com/office/drawing/2014/main" id="{ABD137DA-31CB-A683-A9C3-DC8127FC7F1F}"/>
              </a:ext>
            </a:extLst>
          </p:cNvPr>
          <p:cNvSpPr/>
          <p:nvPr/>
        </p:nvSpPr>
        <p:spPr>
          <a:xfrm>
            <a:off x="4799255" y="5263827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id="{C50CBE55-1D1D-32DE-7537-E23BF37F4487}"/>
              </a:ext>
            </a:extLst>
          </p:cNvPr>
          <p:cNvSpPr/>
          <p:nvPr/>
        </p:nvSpPr>
        <p:spPr>
          <a:xfrm>
            <a:off x="1530960" y="5250648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99889B59-705F-515C-D105-C220064E9A4E}"/>
              </a:ext>
            </a:extLst>
          </p:cNvPr>
          <p:cNvSpPr/>
          <p:nvPr/>
        </p:nvSpPr>
        <p:spPr>
          <a:xfrm>
            <a:off x="4521349" y="237041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152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κωμωδία στα χρόνια της επταετούς δικτατορίας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Θέατρο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Το μεγάλο μας τσίρκο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(1973) του Ιάκωβου Καμπανέλλη (1921-2011)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		Μουσική: Σταύρος Ξαρχάκος		Τραγούδι: Νίκος Ξυλούρης		Στίχοι: Ιάκωβος Καμπανέλλης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el-GR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Τραγούδια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Καλήν εσπέραν αφεντάδες 			Το μεγάλο μας τσίρκο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		Τ’ ανάπλι (Ερχομός του Όθωνα) 		Γυάλισαν τα κουμπιά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		Το τραγούδι της γκιλοτίνας 			Ο μπροστάρης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		Τρίτη Σεπτεμβρίου 					Ο ξεριζωμός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		Και πάν’ και πάνε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Ο σκόπελος της λογοκρισίας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- υποβολή του έργου στην Επιτροπή Λογοκρισίας με άλλη σειρά από αυτή με την 							  οποία επρόκειτο να παρασταθεί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00839F30-8307-AEF1-6181-10B53AF54A7B}"/>
              </a:ext>
            </a:extLst>
          </p:cNvPr>
          <p:cNvSpPr/>
          <p:nvPr/>
        </p:nvSpPr>
        <p:spPr>
          <a:xfrm>
            <a:off x="846055" y="1412906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3321E9C0-8B64-8229-8944-ED412B8965FC}"/>
              </a:ext>
            </a:extLst>
          </p:cNvPr>
          <p:cNvSpPr/>
          <p:nvPr/>
        </p:nvSpPr>
        <p:spPr>
          <a:xfrm>
            <a:off x="4676592" y="222433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DC893C12-681A-E760-6161-A357CD62C6BD}"/>
              </a:ext>
            </a:extLst>
          </p:cNvPr>
          <p:cNvSpPr/>
          <p:nvPr/>
        </p:nvSpPr>
        <p:spPr>
          <a:xfrm>
            <a:off x="1940344" y="3439220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1CF49F82-EE15-DCD2-B27F-ED9BCC3885E8}"/>
              </a:ext>
            </a:extLst>
          </p:cNvPr>
          <p:cNvSpPr/>
          <p:nvPr/>
        </p:nvSpPr>
        <p:spPr>
          <a:xfrm>
            <a:off x="1940344" y="3847542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444A32C3-29B3-4378-AC64-F639DB7CCCEE}"/>
              </a:ext>
            </a:extLst>
          </p:cNvPr>
          <p:cNvSpPr/>
          <p:nvPr/>
        </p:nvSpPr>
        <p:spPr>
          <a:xfrm>
            <a:off x="1940344" y="4251935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957AD22F-8C48-641C-059D-87670D09D583}"/>
              </a:ext>
            </a:extLst>
          </p:cNvPr>
          <p:cNvSpPr/>
          <p:nvPr/>
        </p:nvSpPr>
        <p:spPr>
          <a:xfrm>
            <a:off x="1129730" y="182243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C287BAC9-5EC2-4EB6-7999-F69AC33B5A10}"/>
              </a:ext>
            </a:extLst>
          </p:cNvPr>
          <p:cNvSpPr/>
          <p:nvPr/>
        </p:nvSpPr>
        <p:spPr>
          <a:xfrm>
            <a:off x="1471112" y="2224337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6C9D4378-80E7-486B-ABB8-E7CFC96BB5BE}"/>
              </a:ext>
            </a:extLst>
          </p:cNvPr>
          <p:cNvSpPr/>
          <p:nvPr/>
        </p:nvSpPr>
        <p:spPr>
          <a:xfrm>
            <a:off x="1940344" y="465632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D7BA6EAC-14D1-1081-C6C8-0F48EC5B503B}"/>
              </a:ext>
            </a:extLst>
          </p:cNvPr>
          <p:cNvSpPr/>
          <p:nvPr/>
        </p:nvSpPr>
        <p:spPr>
          <a:xfrm>
            <a:off x="7882072" y="2224335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A296F48-D8D2-00A3-B65A-3A1FE2DD7108}"/>
              </a:ext>
            </a:extLst>
          </p:cNvPr>
          <p:cNvSpPr/>
          <p:nvPr/>
        </p:nvSpPr>
        <p:spPr>
          <a:xfrm>
            <a:off x="846055" y="929076"/>
            <a:ext cx="82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341DF00C-93D5-CEF8-CE61-123227563C07}"/>
              </a:ext>
            </a:extLst>
          </p:cNvPr>
          <p:cNvSpPr/>
          <p:nvPr/>
        </p:nvSpPr>
        <p:spPr>
          <a:xfrm>
            <a:off x="10517945" y="929075"/>
            <a:ext cx="82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70C3DB79-F321-C1C6-C470-3E9A55524085}"/>
              </a:ext>
            </a:extLst>
          </p:cNvPr>
          <p:cNvSpPr/>
          <p:nvPr/>
        </p:nvSpPr>
        <p:spPr>
          <a:xfrm>
            <a:off x="803999" y="6013415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4C164BC8-6A71-7DB4-ACDA-75D9EA885AAD}"/>
              </a:ext>
            </a:extLst>
          </p:cNvPr>
          <p:cNvSpPr/>
          <p:nvPr/>
        </p:nvSpPr>
        <p:spPr>
          <a:xfrm>
            <a:off x="1940344" y="3034529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270378E8-4872-775B-13D0-2AFE89FD2FF0}"/>
              </a:ext>
            </a:extLst>
          </p:cNvPr>
          <p:cNvSpPr/>
          <p:nvPr/>
        </p:nvSpPr>
        <p:spPr>
          <a:xfrm>
            <a:off x="5597944" y="343922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4B66F6EE-F26E-1F14-A268-4457CD992A7A}"/>
              </a:ext>
            </a:extLst>
          </p:cNvPr>
          <p:cNvSpPr/>
          <p:nvPr/>
        </p:nvSpPr>
        <p:spPr>
          <a:xfrm>
            <a:off x="5597944" y="425193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4D44101F-BE6E-080F-8597-30A8F115BEF8}"/>
              </a:ext>
            </a:extLst>
          </p:cNvPr>
          <p:cNvSpPr/>
          <p:nvPr/>
        </p:nvSpPr>
        <p:spPr>
          <a:xfrm>
            <a:off x="5597944" y="3035785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βάλ 19">
            <a:extLst>
              <a:ext uri="{FF2B5EF4-FFF2-40B4-BE49-F238E27FC236}">
                <a16:creationId xmlns:a16="http://schemas.microsoft.com/office/drawing/2014/main" id="{2A66132E-F3C4-B523-CA0A-1D6070A560FD}"/>
              </a:ext>
            </a:extLst>
          </p:cNvPr>
          <p:cNvSpPr/>
          <p:nvPr/>
        </p:nvSpPr>
        <p:spPr>
          <a:xfrm>
            <a:off x="5597944" y="3847542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9123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κωμωδία στα χρόνια της επταετούς δικτατορίας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Κινηματογράφος - παραδείγματα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  1967 -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Βοήθεια! Ο Βέγγος φανερός πράκτωρ 000			  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1971 -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Τι έκανες στον πόλεμο Θανάση;		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1967 -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Τρελός, παλαβός και Βέγγος					  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1971 -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Ο κατεργάρης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1969 -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Δόκτωρ Ζι-Βέγγος							  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1972 -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Επτά χρόνια γάμου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1969 -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Ένα ασύλλυπτο κορόιδο						  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1972 -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Θανάση, πάρε τ’ όπλο σου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1970 -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Ο Θανάσης, η Ιουλιέτα και τα λουκάνικα			  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1972 -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Αγάπη μου παλιόγρια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l-GR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1970 -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Η θεία μου η χίπισσα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				  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1972 -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Ο άνθρωπος που γύρισε από τη ζέστη</a:t>
            </a:r>
            <a:endParaRPr lang="el-GR" sz="1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1970 -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Κρίμα το μπόι σου</a:t>
            </a:r>
            <a:r>
              <a:rPr lang="el-G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					  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1972 -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Τι 30… τι 40… τι 50…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  1970 -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Ένα αστείο κορίτσι</a:t>
            </a:r>
            <a:r>
              <a:rPr lang="el-G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							  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1973 -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Ο φαντασμένος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  1971 -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Αγάπησα μια πολυθρόνα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			  1973 -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Τον αράπη κι αν τον πλένεις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l-GR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00839F30-8307-AEF1-6181-10B53AF54A7B}"/>
              </a:ext>
            </a:extLst>
          </p:cNvPr>
          <p:cNvSpPr/>
          <p:nvPr/>
        </p:nvSpPr>
        <p:spPr>
          <a:xfrm>
            <a:off x="846055" y="1407191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3321E9C0-8B64-8229-8944-ED412B8965FC}"/>
              </a:ext>
            </a:extLst>
          </p:cNvPr>
          <p:cNvSpPr/>
          <p:nvPr/>
        </p:nvSpPr>
        <p:spPr>
          <a:xfrm>
            <a:off x="1089725" y="263322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DC893C12-681A-E760-6161-A357CD62C6BD}"/>
              </a:ext>
            </a:extLst>
          </p:cNvPr>
          <p:cNvSpPr/>
          <p:nvPr/>
        </p:nvSpPr>
        <p:spPr>
          <a:xfrm>
            <a:off x="1089725" y="3837322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1CF49F82-EE15-DCD2-B27F-ED9BCC3885E8}"/>
              </a:ext>
            </a:extLst>
          </p:cNvPr>
          <p:cNvSpPr/>
          <p:nvPr/>
        </p:nvSpPr>
        <p:spPr>
          <a:xfrm>
            <a:off x="1089725" y="4242635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444A32C3-29B3-4378-AC64-F639DB7CCCEE}"/>
              </a:ext>
            </a:extLst>
          </p:cNvPr>
          <p:cNvSpPr/>
          <p:nvPr/>
        </p:nvSpPr>
        <p:spPr>
          <a:xfrm>
            <a:off x="1088474" y="4647948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957AD22F-8C48-641C-059D-87670D09D583}"/>
              </a:ext>
            </a:extLst>
          </p:cNvPr>
          <p:cNvSpPr/>
          <p:nvPr/>
        </p:nvSpPr>
        <p:spPr>
          <a:xfrm>
            <a:off x="1089725" y="182815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C287BAC9-5EC2-4EB6-7999-F69AC33B5A10}"/>
              </a:ext>
            </a:extLst>
          </p:cNvPr>
          <p:cNvSpPr/>
          <p:nvPr/>
        </p:nvSpPr>
        <p:spPr>
          <a:xfrm>
            <a:off x="1089725" y="2230687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6C9D4378-80E7-486B-ABB8-E7CFC96BB5BE}"/>
              </a:ext>
            </a:extLst>
          </p:cNvPr>
          <p:cNvSpPr/>
          <p:nvPr/>
        </p:nvSpPr>
        <p:spPr>
          <a:xfrm>
            <a:off x="1088474" y="505120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D7BA6EAC-14D1-1081-C6C8-0F48EC5B503B}"/>
              </a:ext>
            </a:extLst>
          </p:cNvPr>
          <p:cNvSpPr/>
          <p:nvPr/>
        </p:nvSpPr>
        <p:spPr>
          <a:xfrm>
            <a:off x="1089725" y="3035755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A296F48-D8D2-00A3-B65A-3A1FE2DD7108}"/>
              </a:ext>
            </a:extLst>
          </p:cNvPr>
          <p:cNvSpPr/>
          <p:nvPr/>
        </p:nvSpPr>
        <p:spPr>
          <a:xfrm>
            <a:off x="846055" y="929076"/>
            <a:ext cx="82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341DF00C-93D5-CEF8-CE61-123227563C07}"/>
              </a:ext>
            </a:extLst>
          </p:cNvPr>
          <p:cNvSpPr/>
          <p:nvPr/>
        </p:nvSpPr>
        <p:spPr>
          <a:xfrm>
            <a:off x="10517945" y="929075"/>
            <a:ext cx="82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70C3DB79-F321-C1C6-C470-3E9A55524085}"/>
              </a:ext>
            </a:extLst>
          </p:cNvPr>
          <p:cNvSpPr/>
          <p:nvPr/>
        </p:nvSpPr>
        <p:spPr>
          <a:xfrm>
            <a:off x="803999" y="6013415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4C164BC8-6A71-7DB4-ACDA-75D9EA885AAD}"/>
              </a:ext>
            </a:extLst>
          </p:cNvPr>
          <p:cNvSpPr/>
          <p:nvPr/>
        </p:nvSpPr>
        <p:spPr>
          <a:xfrm>
            <a:off x="1089725" y="3438289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60E6DF3E-5352-7DAD-CAE6-68DB4C13C26D}"/>
              </a:ext>
            </a:extLst>
          </p:cNvPr>
          <p:cNvSpPr/>
          <p:nvPr/>
        </p:nvSpPr>
        <p:spPr>
          <a:xfrm>
            <a:off x="6594055" y="1828152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D0FE6067-C73B-F25D-F71E-D43D4F0CDE9C}"/>
              </a:ext>
            </a:extLst>
          </p:cNvPr>
          <p:cNvSpPr/>
          <p:nvPr/>
        </p:nvSpPr>
        <p:spPr>
          <a:xfrm>
            <a:off x="6594055" y="222646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417BB063-0BED-5AB6-EAD4-FE768D9733A7}"/>
              </a:ext>
            </a:extLst>
          </p:cNvPr>
          <p:cNvSpPr/>
          <p:nvPr/>
        </p:nvSpPr>
        <p:spPr>
          <a:xfrm>
            <a:off x="6594055" y="2629002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βάλ 19">
            <a:extLst>
              <a:ext uri="{FF2B5EF4-FFF2-40B4-BE49-F238E27FC236}">
                <a16:creationId xmlns:a16="http://schemas.microsoft.com/office/drawing/2014/main" id="{3ADE2AE1-4DE2-8BC2-DA48-81F8633AD196}"/>
              </a:ext>
            </a:extLst>
          </p:cNvPr>
          <p:cNvSpPr/>
          <p:nvPr/>
        </p:nvSpPr>
        <p:spPr>
          <a:xfrm>
            <a:off x="6594055" y="302731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id="{9FF6392F-AD78-6BBD-2DA2-2412D897C7F9}"/>
              </a:ext>
            </a:extLst>
          </p:cNvPr>
          <p:cNvSpPr/>
          <p:nvPr/>
        </p:nvSpPr>
        <p:spPr>
          <a:xfrm>
            <a:off x="6594055" y="3441160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31E8FADA-BF5F-10FE-B518-627C24BB5F7E}"/>
              </a:ext>
            </a:extLst>
          </p:cNvPr>
          <p:cNvSpPr/>
          <p:nvPr/>
        </p:nvSpPr>
        <p:spPr>
          <a:xfrm>
            <a:off x="6594055" y="382816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C96EBE06-56A9-758F-62C7-5C3039AA9121}"/>
              </a:ext>
            </a:extLst>
          </p:cNvPr>
          <p:cNvSpPr/>
          <p:nvPr/>
        </p:nvSpPr>
        <p:spPr>
          <a:xfrm>
            <a:off x="6594055" y="4237792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βάλ 23">
            <a:extLst>
              <a:ext uri="{FF2B5EF4-FFF2-40B4-BE49-F238E27FC236}">
                <a16:creationId xmlns:a16="http://schemas.microsoft.com/office/drawing/2014/main" id="{AB3507E8-2186-DCCD-F47B-A016B4C1AF90}"/>
              </a:ext>
            </a:extLst>
          </p:cNvPr>
          <p:cNvSpPr/>
          <p:nvPr/>
        </p:nvSpPr>
        <p:spPr>
          <a:xfrm>
            <a:off x="6594055" y="464834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7EAC231B-4276-0631-27DB-22095E9537E4}"/>
              </a:ext>
            </a:extLst>
          </p:cNvPr>
          <p:cNvSpPr/>
          <p:nvPr/>
        </p:nvSpPr>
        <p:spPr>
          <a:xfrm>
            <a:off x="6594055" y="5055418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6573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κωμωδία στα χρόνια της επταετούς δικτατορίας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Θέματα - Μοτίβα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  Θέματα											  Μοτίβα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κατασκοπεία										γέλιο - γελοιοποίηση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κυνήγι θησαυρού									παγίδα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έρωτας											κοινωνικές διαφορές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ατομική κοινωνική άνοδος							συγκίνηση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κατάχρηση										αγωνιστικότητα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οικονομική κρίση - ανεργία							φτώχεια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πόλεμος											ατομισμός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απάτη - εξαπάτηση - εντιμότητα						εντιμότητα - απλότητα - απλοϊκότητα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00839F30-8307-AEF1-6181-10B53AF54A7B}"/>
              </a:ext>
            </a:extLst>
          </p:cNvPr>
          <p:cNvSpPr/>
          <p:nvPr/>
        </p:nvSpPr>
        <p:spPr>
          <a:xfrm>
            <a:off x="846055" y="1407191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3321E9C0-8B64-8229-8944-ED412B8965FC}"/>
              </a:ext>
            </a:extLst>
          </p:cNvPr>
          <p:cNvSpPr/>
          <p:nvPr/>
        </p:nvSpPr>
        <p:spPr>
          <a:xfrm>
            <a:off x="1412455" y="2643802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DC893C12-681A-E760-6161-A357CD62C6BD}"/>
              </a:ext>
            </a:extLst>
          </p:cNvPr>
          <p:cNvSpPr/>
          <p:nvPr/>
        </p:nvSpPr>
        <p:spPr>
          <a:xfrm>
            <a:off x="1412455" y="3863984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1CF49F82-EE15-DCD2-B27F-ED9BCC3885E8}"/>
              </a:ext>
            </a:extLst>
          </p:cNvPr>
          <p:cNvSpPr/>
          <p:nvPr/>
        </p:nvSpPr>
        <p:spPr>
          <a:xfrm>
            <a:off x="1412455" y="426639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444A32C3-29B3-4378-AC64-F639DB7CCCEE}"/>
              </a:ext>
            </a:extLst>
          </p:cNvPr>
          <p:cNvSpPr/>
          <p:nvPr/>
        </p:nvSpPr>
        <p:spPr>
          <a:xfrm>
            <a:off x="1412455" y="4655765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957AD22F-8C48-641C-059D-87670D09D583}"/>
              </a:ext>
            </a:extLst>
          </p:cNvPr>
          <p:cNvSpPr/>
          <p:nvPr/>
        </p:nvSpPr>
        <p:spPr>
          <a:xfrm>
            <a:off x="1089725" y="182815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C287BAC9-5EC2-4EB6-7999-F69AC33B5A10}"/>
              </a:ext>
            </a:extLst>
          </p:cNvPr>
          <p:cNvSpPr/>
          <p:nvPr/>
        </p:nvSpPr>
        <p:spPr>
          <a:xfrm>
            <a:off x="1412455" y="224884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6C9D4378-80E7-486B-ABB8-E7CFC96BB5BE}"/>
              </a:ext>
            </a:extLst>
          </p:cNvPr>
          <p:cNvSpPr/>
          <p:nvPr/>
        </p:nvSpPr>
        <p:spPr>
          <a:xfrm>
            <a:off x="1412455" y="506304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D7BA6EAC-14D1-1081-C6C8-0F48EC5B503B}"/>
              </a:ext>
            </a:extLst>
          </p:cNvPr>
          <p:cNvSpPr/>
          <p:nvPr/>
        </p:nvSpPr>
        <p:spPr>
          <a:xfrm>
            <a:off x="1412455" y="3033173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A296F48-D8D2-00A3-B65A-3A1FE2DD7108}"/>
              </a:ext>
            </a:extLst>
          </p:cNvPr>
          <p:cNvSpPr/>
          <p:nvPr/>
        </p:nvSpPr>
        <p:spPr>
          <a:xfrm>
            <a:off x="846055" y="929076"/>
            <a:ext cx="82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341DF00C-93D5-CEF8-CE61-123227563C07}"/>
              </a:ext>
            </a:extLst>
          </p:cNvPr>
          <p:cNvSpPr/>
          <p:nvPr/>
        </p:nvSpPr>
        <p:spPr>
          <a:xfrm>
            <a:off x="10517945" y="929075"/>
            <a:ext cx="82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70C3DB79-F321-C1C6-C470-3E9A55524085}"/>
              </a:ext>
            </a:extLst>
          </p:cNvPr>
          <p:cNvSpPr/>
          <p:nvPr/>
        </p:nvSpPr>
        <p:spPr>
          <a:xfrm>
            <a:off x="803999" y="6013415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4C164BC8-6A71-7DB4-ACDA-75D9EA885AAD}"/>
              </a:ext>
            </a:extLst>
          </p:cNvPr>
          <p:cNvSpPr/>
          <p:nvPr/>
        </p:nvSpPr>
        <p:spPr>
          <a:xfrm>
            <a:off x="1414650" y="3459482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60E6DF3E-5352-7DAD-CAE6-68DB4C13C26D}"/>
              </a:ext>
            </a:extLst>
          </p:cNvPr>
          <p:cNvSpPr/>
          <p:nvPr/>
        </p:nvSpPr>
        <p:spPr>
          <a:xfrm>
            <a:off x="6594055" y="1828152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D0FE6067-C73B-F25D-F71E-D43D4F0CDE9C}"/>
              </a:ext>
            </a:extLst>
          </p:cNvPr>
          <p:cNvSpPr/>
          <p:nvPr/>
        </p:nvSpPr>
        <p:spPr>
          <a:xfrm>
            <a:off x="6941785" y="224884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417BB063-0BED-5AB6-EAD4-FE768D9733A7}"/>
              </a:ext>
            </a:extLst>
          </p:cNvPr>
          <p:cNvSpPr/>
          <p:nvPr/>
        </p:nvSpPr>
        <p:spPr>
          <a:xfrm>
            <a:off x="6941785" y="2643802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βάλ 19">
            <a:extLst>
              <a:ext uri="{FF2B5EF4-FFF2-40B4-BE49-F238E27FC236}">
                <a16:creationId xmlns:a16="http://schemas.microsoft.com/office/drawing/2014/main" id="{3ADE2AE1-4DE2-8BC2-DA48-81F8633AD196}"/>
              </a:ext>
            </a:extLst>
          </p:cNvPr>
          <p:cNvSpPr/>
          <p:nvPr/>
        </p:nvSpPr>
        <p:spPr>
          <a:xfrm>
            <a:off x="6941785" y="305595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id="{9FF6392F-AD78-6BBD-2DA2-2412D897C7F9}"/>
              </a:ext>
            </a:extLst>
          </p:cNvPr>
          <p:cNvSpPr/>
          <p:nvPr/>
        </p:nvSpPr>
        <p:spPr>
          <a:xfrm>
            <a:off x="6941785" y="3463877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31E8FADA-BF5F-10FE-B518-627C24BB5F7E}"/>
              </a:ext>
            </a:extLst>
          </p:cNvPr>
          <p:cNvSpPr/>
          <p:nvPr/>
        </p:nvSpPr>
        <p:spPr>
          <a:xfrm>
            <a:off x="6941785" y="385847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C96EBE06-56A9-758F-62C7-5C3039AA9121}"/>
              </a:ext>
            </a:extLst>
          </p:cNvPr>
          <p:cNvSpPr/>
          <p:nvPr/>
        </p:nvSpPr>
        <p:spPr>
          <a:xfrm>
            <a:off x="6941785" y="4266394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βάλ 23">
            <a:extLst>
              <a:ext uri="{FF2B5EF4-FFF2-40B4-BE49-F238E27FC236}">
                <a16:creationId xmlns:a16="http://schemas.microsoft.com/office/drawing/2014/main" id="{AB3507E8-2186-DCCD-F47B-A016B4C1AF90}"/>
              </a:ext>
            </a:extLst>
          </p:cNvPr>
          <p:cNvSpPr/>
          <p:nvPr/>
        </p:nvSpPr>
        <p:spPr>
          <a:xfrm>
            <a:off x="6941785" y="4659705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7EAC231B-4276-0631-27DB-22095E9537E4}"/>
              </a:ext>
            </a:extLst>
          </p:cNvPr>
          <p:cNvSpPr/>
          <p:nvPr/>
        </p:nvSpPr>
        <p:spPr>
          <a:xfrm>
            <a:off x="6941785" y="5063040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581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Θέατρο Σκιών στη δεκαετία του 1940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Στροφή στην κωμικότητα</a:t>
            </a:r>
          </a:p>
          <a:p>
            <a:pPr marL="0" indent="0" algn="just">
              <a:buNone/>
            </a:pPr>
            <a:r>
              <a:rPr lang="el-GR" sz="180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	ο καραγκιοζοπαίχτης ξεφεύγει από την προσοχή των κατοχικών δυνάμεων</a:t>
            </a:r>
          </a:p>
          <a:p>
            <a:pPr marL="0" indent="0" algn="just">
              <a:buNone/>
            </a:pPr>
            <a:r>
              <a:rPr lang="el-GR" sz="180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	τρόπος ενθάρρυνσης των θεατών</a:t>
            </a:r>
          </a:p>
          <a:p>
            <a:pPr marL="0" indent="0" algn="just">
              <a:buNone/>
            </a:pPr>
            <a:r>
              <a:rPr lang="el-GR" sz="1800" i="1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Μαρτυρία Σωτήρη Σπαθάρη</a:t>
            </a:r>
          </a:p>
          <a:p>
            <a:pPr marL="0" indent="0" algn="just">
              <a:buNone/>
            </a:pPr>
            <a:r>
              <a:rPr lang="el-GR" sz="1800" i="1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sz="180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αντίμετρο στην ψυχολογία του πολεμικού κλίματος</a:t>
            </a:r>
          </a:p>
          <a:p>
            <a:pPr marL="0" indent="0" algn="just">
              <a:buNone/>
            </a:pPr>
            <a:r>
              <a:rPr lang="el-GR" sz="1800" i="1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sz="180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παραστάσεις σε νοσοκομεία προς εμψύχωση των τραυματιών</a:t>
            </a:r>
          </a:p>
          <a:p>
            <a:pPr marL="0" indent="0" algn="just">
              <a:buNone/>
            </a:pPr>
            <a:r>
              <a:rPr lang="el-GR" sz="1800" i="1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Ο πόλεμος θεματοποιείται ως πανηγυρικός εορτασμός και όχι ως δεινό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Περιπτώσεις έργων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	Ο Καραγκιόζης επιτελάρχης του Μουσολίνη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	Το Μουσολίνι και το Χίτλερ στη κόλασι</a:t>
            </a:r>
            <a:endParaRPr lang="el-GR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00839F30-8307-AEF1-6181-10B53AF54A7B}"/>
              </a:ext>
            </a:extLst>
          </p:cNvPr>
          <p:cNvSpPr/>
          <p:nvPr/>
        </p:nvSpPr>
        <p:spPr>
          <a:xfrm>
            <a:off x="975411" y="1423881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86E2B485-E081-62AC-53DD-8C7A07B8C4D4}"/>
              </a:ext>
            </a:extLst>
          </p:cNvPr>
          <p:cNvSpPr/>
          <p:nvPr/>
        </p:nvSpPr>
        <p:spPr>
          <a:xfrm>
            <a:off x="970903" y="263863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5C4C57BF-B109-0FE6-0E3F-BB972D20A29C}"/>
              </a:ext>
            </a:extLst>
          </p:cNvPr>
          <p:cNvSpPr/>
          <p:nvPr/>
        </p:nvSpPr>
        <p:spPr>
          <a:xfrm>
            <a:off x="1428103" y="3056116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3321E9C0-8B64-8229-8944-ED412B8965FC}"/>
              </a:ext>
            </a:extLst>
          </p:cNvPr>
          <p:cNvSpPr/>
          <p:nvPr/>
        </p:nvSpPr>
        <p:spPr>
          <a:xfrm>
            <a:off x="1428103" y="3479155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DC893C12-681A-E760-6161-A357CD62C6BD}"/>
              </a:ext>
            </a:extLst>
          </p:cNvPr>
          <p:cNvSpPr/>
          <p:nvPr/>
        </p:nvSpPr>
        <p:spPr>
          <a:xfrm>
            <a:off x="970903" y="384116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1CF49F82-EE15-DCD2-B27F-ED9BCC3885E8}"/>
              </a:ext>
            </a:extLst>
          </p:cNvPr>
          <p:cNvSpPr/>
          <p:nvPr/>
        </p:nvSpPr>
        <p:spPr>
          <a:xfrm>
            <a:off x="970903" y="4249725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444A32C3-29B3-4378-AC64-F639DB7CCCEE}"/>
              </a:ext>
            </a:extLst>
          </p:cNvPr>
          <p:cNvSpPr/>
          <p:nvPr/>
        </p:nvSpPr>
        <p:spPr>
          <a:xfrm>
            <a:off x="1426336" y="465844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957AD22F-8C48-641C-059D-87670D09D583}"/>
              </a:ext>
            </a:extLst>
          </p:cNvPr>
          <p:cNvSpPr/>
          <p:nvPr/>
        </p:nvSpPr>
        <p:spPr>
          <a:xfrm>
            <a:off x="1428103" y="1833617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C287BAC9-5EC2-4EB6-7999-F69AC33B5A10}"/>
              </a:ext>
            </a:extLst>
          </p:cNvPr>
          <p:cNvSpPr/>
          <p:nvPr/>
        </p:nvSpPr>
        <p:spPr>
          <a:xfrm>
            <a:off x="1428103" y="2253790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6C9D4378-80E7-486B-ABB8-E7CFC96BB5BE}"/>
              </a:ext>
            </a:extLst>
          </p:cNvPr>
          <p:cNvSpPr/>
          <p:nvPr/>
        </p:nvSpPr>
        <p:spPr>
          <a:xfrm>
            <a:off x="1415604" y="508148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A296F48-D8D2-00A3-B65A-3A1FE2DD7108}"/>
              </a:ext>
            </a:extLst>
          </p:cNvPr>
          <p:cNvSpPr/>
          <p:nvPr/>
        </p:nvSpPr>
        <p:spPr>
          <a:xfrm>
            <a:off x="846055" y="929076"/>
            <a:ext cx="194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341DF00C-93D5-CEF8-CE61-123227563C07}"/>
              </a:ext>
            </a:extLst>
          </p:cNvPr>
          <p:cNvSpPr/>
          <p:nvPr/>
        </p:nvSpPr>
        <p:spPr>
          <a:xfrm>
            <a:off x="9401945" y="940141"/>
            <a:ext cx="194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70C3DB79-F321-C1C6-C470-3E9A55524085}"/>
              </a:ext>
            </a:extLst>
          </p:cNvPr>
          <p:cNvSpPr/>
          <p:nvPr/>
        </p:nvSpPr>
        <p:spPr>
          <a:xfrm>
            <a:off x="803999" y="6013415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220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Θέατρο Σκιών στη δεκαετία του 1940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sz="1800" b="1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Το γέλιο</a:t>
            </a:r>
            <a:endParaRPr lang="en-US" sz="1800" b="1">
              <a:highlight>
                <a:srgbClr val="00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i="1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u="sng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Mikhail Bakhtin (1895-1975)</a:t>
            </a:r>
            <a:endParaRPr lang="en-US" sz="1800" i="1" u="sng">
              <a:highlight>
                <a:srgbClr val="00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	Θεωρία του γέλιου</a:t>
            </a:r>
            <a:endParaRPr lang="en-US" sz="1800">
              <a:highlight>
                <a:srgbClr val="00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	Το «κωμικό» εξορκίζει το «κακό» - ανατρεπτική δύναμη</a:t>
            </a:r>
            <a:endParaRPr lang="en-US" sz="1800">
              <a:highlight>
                <a:srgbClr val="00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 i="1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sz="180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καρναβάλι - αναγέννηση όλων των μορφών ζωής</a:t>
            </a:r>
            <a:endParaRPr lang="el-GR" sz="1800" i="1">
              <a:highlight>
                <a:srgbClr val="00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 i="1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u="sng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Dario Fo (1926-2016)</a:t>
            </a:r>
          </a:p>
          <a:p>
            <a:pPr marL="0" indent="0" algn="just">
              <a:buNone/>
            </a:pPr>
            <a:r>
              <a:rPr lang="en-US" sz="1800" i="1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 i="1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Απελευθερωτική δύναμη του γέλιου</a:t>
            </a:r>
          </a:p>
          <a:p>
            <a:pPr marL="0" indent="0" algn="just">
              <a:buNone/>
            </a:pPr>
            <a:r>
              <a:rPr lang="el-GR" sz="1800" i="1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sz="180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Αντίθετο του προσδοκώμενου ή του συνηθισμένου</a:t>
            </a:r>
          </a:p>
          <a:p>
            <a:pPr marL="0" indent="0" algn="just">
              <a:buNone/>
            </a:pPr>
            <a:r>
              <a:rPr lang="el-GR" sz="1800" i="1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sz="180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«Θάρρος» έναντι του «μαρτυρίου» 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Ο Βασίλαρος, λόγου χάρη, προχωρά σε σχετικούς γκροτέσκους συνδυασμούς της 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κωμικότητας με ό,τι μπορεί να αναγνωριστεί από την πλειονότητα ως «σοβαρό»</a:t>
            </a:r>
            <a:endParaRPr lang="en-US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00839F30-8307-AEF1-6181-10B53AF54A7B}"/>
              </a:ext>
            </a:extLst>
          </p:cNvPr>
          <p:cNvSpPr/>
          <p:nvPr/>
        </p:nvSpPr>
        <p:spPr>
          <a:xfrm>
            <a:off x="803999" y="1414677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86E2B485-E081-62AC-53DD-8C7A07B8C4D4}"/>
              </a:ext>
            </a:extLst>
          </p:cNvPr>
          <p:cNvSpPr/>
          <p:nvPr/>
        </p:nvSpPr>
        <p:spPr>
          <a:xfrm>
            <a:off x="1458583" y="262990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5C4C57BF-B109-0FE6-0E3F-BB972D20A29C}"/>
              </a:ext>
            </a:extLst>
          </p:cNvPr>
          <p:cNvSpPr/>
          <p:nvPr/>
        </p:nvSpPr>
        <p:spPr>
          <a:xfrm>
            <a:off x="1458583" y="304069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3321E9C0-8B64-8229-8944-ED412B8965FC}"/>
              </a:ext>
            </a:extLst>
          </p:cNvPr>
          <p:cNvSpPr/>
          <p:nvPr/>
        </p:nvSpPr>
        <p:spPr>
          <a:xfrm>
            <a:off x="970903" y="3457637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1CF49F82-EE15-DCD2-B27F-ED9BCC3885E8}"/>
              </a:ext>
            </a:extLst>
          </p:cNvPr>
          <p:cNvSpPr/>
          <p:nvPr/>
        </p:nvSpPr>
        <p:spPr>
          <a:xfrm>
            <a:off x="970903" y="507796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444A32C3-29B3-4378-AC64-F639DB7CCCEE}"/>
              </a:ext>
            </a:extLst>
          </p:cNvPr>
          <p:cNvSpPr/>
          <p:nvPr/>
        </p:nvSpPr>
        <p:spPr>
          <a:xfrm>
            <a:off x="1458583" y="384494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957AD22F-8C48-641C-059D-87670D09D583}"/>
              </a:ext>
            </a:extLst>
          </p:cNvPr>
          <p:cNvSpPr/>
          <p:nvPr/>
        </p:nvSpPr>
        <p:spPr>
          <a:xfrm>
            <a:off x="970903" y="183731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C287BAC9-5EC2-4EB6-7999-F69AC33B5A10}"/>
              </a:ext>
            </a:extLst>
          </p:cNvPr>
          <p:cNvSpPr/>
          <p:nvPr/>
        </p:nvSpPr>
        <p:spPr>
          <a:xfrm>
            <a:off x="1458583" y="2219109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6C9D4378-80E7-486B-ABB8-E7CFC96BB5BE}"/>
              </a:ext>
            </a:extLst>
          </p:cNvPr>
          <p:cNvSpPr/>
          <p:nvPr/>
        </p:nvSpPr>
        <p:spPr>
          <a:xfrm>
            <a:off x="1458583" y="426722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D7BA6EAC-14D1-1081-C6C8-0F48EC5B503B}"/>
              </a:ext>
            </a:extLst>
          </p:cNvPr>
          <p:cNvSpPr/>
          <p:nvPr/>
        </p:nvSpPr>
        <p:spPr>
          <a:xfrm>
            <a:off x="1458583" y="4683882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A296F48-D8D2-00A3-B65A-3A1FE2DD7108}"/>
              </a:ext>
            </a:extLst>
          </p:cNvPr>
          <p:cNvSpPr/>
          <p:nvPr/>
        </p:nvSpPr>
        <p:spPr>
          <a:xfrm>
            <a:off x="846055" y="929076"/>
            <a:ext cx="194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341DF00C-93D5-CEF8-CE61-123227563C07}"/>
              </a:ext>
            </a:extLst>
          </p:cNvPr>
          <p:cNvSpPr/>
          <p:nvPr/>
        </p:nvSpPr>
        <p:spPr>
          <a:xfrm>
            <a:off x="9401945" y="940141"/>
            <a:ext cx="194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70C3DB79-F321-C1C6-C470-3E9A55524085}"/>
              </a:ext>
            </a:extLst>
          </p:cNvPr>
          <p:cNvSpPr/>
          <p:nvPr/>
        </p:nvSpPr>
        <p:spPr>
          <a:xfrm>
            <a:off x="803999" y="6013415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4125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Θέατρο Σκιών στη δεκαετία του 1940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χώροι - τόποι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πόλεις (γειτονιές) - προφυλάξεις - υποχώρηση αγγελιών σε εφημερίδες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χωριά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τόποι Αντίστασης - βουνό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φυλακές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καραγκιοζοπαίχτες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Σωτήρης Σπαθάρης				Ανέστης Βακάλογλου (Ορέστης)	    Κώστας Νταμαδάκης (Καρεκλάς)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Ευγένιος Σπαθάρης				Νίκος Παναγιωτάρας			    Μίμης Μόλλας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Ντίνος Θεοδωρόπουλος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Κ. Παλαιοθόδωρος	(Κώσταρος)	    Θανάσης Σπυρόπουλος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Νιόνιος Αλεξόπουλος			Παναγιώτης Μιχόπουλος		    Μάνθος Αθηναίος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Βασίλης Ανδρικόπουλος (Βασίλαρος)			</a:t>
            </a:r>
            <a:endParaRPr lang="el-GR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00839F30-8307-AEF1-6181-10B53AF54A7B}"/>
              </a:ext>
            </a:extLst>
          </p:cNvPr>
          <p:cNvSpPr/>
          <p:nvPr/>
        </p:nvSpPr>
        <p:spPr>
          <a:xfrm>
            <a:off x="1014083" y="1470200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86E2B485-E081-62AC-53DD-8C7A07B8C4D4}"/>
              </a:ext>
            </a:extLst>
          </p:cNvPr>
          <p:cNvSpPr/>
          <p:nvPr/>
        </p:nvSpPr>
        <p:spPr>
          <a:xfrm>
            <a:off x="1466203" y="264226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5C4C57BF-B109-0FE6-0E3F-BB972D20A29C}"/>
              </a:ext>
            </a:extLst>
          </p:cNvPr>
          <p:cNvSpPr/>
          <p:nvPr/>
        </p:nvSpPr>
        <p:spPr>
          <a:xfrm>
            <a:off x="1470711" y="3047373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3321E9C0-8B64-8229-8944-ED412B8965FC}"/>
              </a:ext>
            </a:extLst>
          </p:cNvPr>
          <p:cNvSpPr/>
          <p:nvPr/>
        </p:nvSpPr>
        <p:spPr>
          <a:xfrm>
            <a:off x="1014083" y="346535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DC893C12-681A-E760-6161-A357CD62C6BD}"/>
              </a:ext>
            </a:extLst>
          </p:cNvPr>
          <p:cNvSpPr/>
          <p:nvPr/>
        </p:nvSpPr>
        <p:spPr>
          <a:xfrm>
            <a:off x="1466203" y="3857587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1CF49F82-EE15-DCD2-B27F-ED9BCC3885E8}"/>
              </a:ext>
            </a:extLst>
          </p:cNvPr>
          <p:cNvSpPr/>
          <p:nvPr/>
        </p:nvSpPr>
        <p:spPr>
          <a:xfrm>
            <a:off x="1466203" y="426269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444A32C3-29B3-4378-AC64-F639DB7CCCEE}"/>
              </a:ext>
            </a:extLst>
          </p:cNvPr>
          <p:cNvSpPr/>
          <p:nvPr/>
        </p:nvSpPr>
        <p:spPr>
          <a:xfrm>
            <a:off x="1466203" y="4663989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957AD22F-8C48-641C-059D-87670D09D583}"/>
              </a:ext>
            </a:extLst>
          </p:cNvPr>
          <p:cNvSpPr/>
          <p:nvPr/>
        </p:nvSpPr>
        <p:spPr>
          <a:xfrm>
            <a:off x="1466203" y="1832052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C287BAC9-5EC2-4EB6-7999-F69AC33B5A10}"/>
              </a:ext>
            </a:extLst>
          </p:cNvPr>
          <p:cNvSpPr/>
          <p:nvPr/>
        </p:nvSpPr>
        <p:spPr>
          <a:xfrm>
            <a:off x="1466203" y="2237159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6C9D4378-80E7-486B-ABB8-E7CFC96BB5BE}"/>
              </a:ext>
            </a:extLst>
          </p:cNvPr>
          <p:cNvSpPr/>
          <p:nvPr/>
        </p:nvSpPr>
        <p:spPr>
          <a:xfrm>
            <a:off x="1466203" y="506528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D7BA6EAC-14D1-1081-C6C8-0F48EC5B503B}"/>
              </a:ext>
            </a:extLst>
          </p:cNvPr>
          <p:cNvSpPr/>
          <p:nvPr/>
        </p:nvSpPr>
        <p:spPr>
          <a:xfrm>
            <a:off x="1466203" y="5466579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A296F48-D8D2-00A3-B65A-3A1FE2DD7108}"/>
              </a:ext>
            </a:extLst>
          </p:cNvPr>
          <p:cNvSpPr/>
          <p:nvPr/>
        </p:nvSpPr>
        <p:spPr>
          <a:xfrm>
            <a:off x="846055" y="929076"/>
            <a:ext cx="194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341DF00C-93D5-CEF8-CE61-123227563C07}"/>
              </a:ext>
            </a:extLst>
          </p:cNvPr>
          <p:cNvSpPr/>
          <p:nvPr/>
        </p:nvSpPr>
        <p:spPr>
          <a:xfrm>
            <a:off x="9401945" y="940141"/>
            <a:ext cx="194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70C3DB79-F321-C1C6-C470-3E9A55524085}"/>
              </a:ext>
            </a:extLst>
          </p:cNvPr>
          <p:cNvSpPr/>
          <p:nvPr/>
        </p:nvSpPr>
        <p:spPr>
          <a:xfrm>
            <a:off x="803999" y="6013415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DBC5614A-DACB-C1EB-5F29-AE39A790022F}"/>
              </a:ext>
            </a:extLst>
          </p:cNvPr>
          <p:cNvSpPr/>
          <p:nvPr/>
        </p:nvSpPr>
        <p:spPr>
          <a:xfrm>
            <a:off x="4660507" y="385758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20D87C99-3331-7CB0-ED4F-59666CBE1F5F}"/>
              </a:ext>
            </a:extLst>
          </p:cNvPr>
          <p:cNvSpPr/>
          <p:nvPr/>
        </p:nvSpPr>
        <p:spPr>
          <a:xfrm>
            <a:off x="4660507" y="4663989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βάλ 19">
            <a:extLst>
              <a:ext uri="{FF2B5EF4-FFF2-40B4-BE49-F238E27FC236}">
                <a16:creationId xmlns:a16="http://schemas.microsoft.com/office/drawing/2014/main" id="{33BE35CE-7810-6616-40D3-FE47643F21E9}"/>
              </a:ext>
            </a:extLst>
          </p:cNvPr>
          <p:cNvSpPr/>
          <p:nvPr/>
        </p:nvSpPr>
        <p:spPr>
          <a:xfrm>
            <a:off x="8087163" y="5065282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id="{DABC5BFA-58BF-7717-15A2-64F2D6F17B14}"/>
              </a:ext>
            </a:extLst>
          </p:cNvPr>
          <p:cNvSpPr/>
          <p:nvPr/>
        </p:nvSpPr>
        <p:spPr>
          <a:xfrm>
            <a:off x="8087163" y="4259625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7757FAEF-EC8C-BB5D-198A-87CAC6C36567}"/>
              </a:ext>
            </a:extLst>
          </p:cNvPr>
          <p:cNvSpPr/>
          <p:nvPr/>
        </p:nvSpPr>
        <p:spPr>
          <a:xfrm>
            <a:off x="4660507" y="4259625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94D02765-E468-A671-9968-2D56F0693A6E}"/>
              </a:ext>
            </a:extLst>
          </p:cNvPr>
          <p:cNvSpPr/>
          <p:nvPr/>
        </p:nvSpPr>
        <p:spPr>
          <a:xfrm>
            <a:off x="4660507" y="5065283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βάλ 23">
            <a:extLst>
              <a:ext uri="{FF2B5EF4-FFF2-40B4-BE49-F238E27FC236}">
                <a16:creationId xmlns:a16="http://schemas.microsoft.com/office/drawing/2014/main" id="{AE49C40B-92FE-7907-9DDC-F5CE27F89C59}"/>
              </a:ext>
            </a:extLst>
          </p:cNvPr>
          <p:cNvSpPr/>
          <p:nvPr/>
        </p:nvSpPr>
        <p:spPr>
          <a:xfrm>
            <a:off x="8087163" y="3857585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FE6CBB14-3160-AEE8-E6EB-F33FBE864691}"/>
              </a:ext>
            </a:extLst>
          </p:cNvPr>
          <p:cNvSpPr/>
          <p:nvPr/>
        </p:nvSpPr>
        <p:spPr>
          <a:xfrm>
            <a:off x="8087163" y="4663782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8085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Χαρακτηριστικά κωμωδιών θεάτρου σκιών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Θέματα</a:t>
            </a:r>
            <a:endParaRPr lang="el-GR" sz="1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καθημερινή ζωή - επάγγελμα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πολιτική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ιστορία</a:t>
            </a:r>
            <a:endParaRPr lang="el-GR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l-GR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Μοτίβα</a:t>
            </a:r>
            <a:endParaRPr lang="el-GR" sz="1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ξυλοδαρμός			εξαπάτηση			τυποποίηση συμπεριφορών</a:t>
            </a:r>
            <a:endParaRPr lang="el-GR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βρισιές				μεταμφίεση			καταγωγή</a:t>
            </a:r>
            <a:endParaRPr lang="el-GR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ασυνεννοησία			μεταμόρφωση			γλώσσα</a:t>
            </a:r>
            <a:endParaRPr lang="el-GR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παραπλάνηση			δεισιδαιμονίες			θρησκεία</a:t>
            </a:r>
            <a:endParaRPr lang="el-GR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l-GR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00839F30-8307-AEF1-6181-10B53AF54A7B}"/>
              </a:ext>
            </a:extLst>
          </p:cNvPr>
          <p:cNvSpPr/>
          <p:nvPr/>
        </p:nvSpPr>
        <p:spPr>
          <a:xfrm>
            <a:off x="718834" y="1408894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86E2B485-E081-62AC-53DD-8C7A07B8C4D4}"/>
              </a:ext>
            </a:extLst>
          </p:cNvPr>
          <p:cNvSpPr/>
          <p:nvPr/>
        </p:nvSpPr>
        <p:spPr>
          <a:xfrm>
            <a:off x="972363" y="263291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3321E9C0-8B64-8229-8944-ED412B8965FC}"/>
              </a:ext>
            </a:extLst>
          </p:cNvPr>
          <p:cNvSpPr/>
          <p:nvPr/>
        </p:nvSpPr>
        <p:spPr>
          <a:xfrm>
            <a:off x="718834" y="345880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DC893C12-681A-E760-6161-A357CD62C6BD}"/>
              </a:ext>
            </a:extLst>
          </p:cNvPr>
          <p:cNvSpPr/>
          <p:nvPr/>
        </p:nvSpPr>
        <p:spPr>
          <a:xfrm>
            <a:off x="970903" y="3856173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1CF49F82-EE15-DCD2-B27F-ED9BCC3885E8}"/>
              </a:ext>
            </a:extLst>
          </p:cNvPr>
          <p:cNvSpPr/>
          <p:nvPr/>
        </p:nvSpPr>
        <p:spPr>
          <a:xfrm>
            <a:off x="966267" y="426868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444A32C3-29B3-4378-AC64-F639DB7CCCEE}"/>
              </a:ext>
            </a:extLst>
          </p:cNvPr>
          <p:cNvSpPr/>
          <p:nvPr/>
        </p:nvSpPr>
        <p:spPr>
          <a:xfrm>
            <a:off x="966267" y="4675609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957AD22F-8C48-641C-059D-87670D09D583}"/>
              </a:ext>
            </a:extLst>
          </p:cNvPr>
          <p:cNvSpPr/>
          <p:nvPr/>
        </p:nvSpPr>
        <p:spPr>
          <a:xfrm>
            <a:off x="970903" y="181828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C287BAC9-5EC2-4EB6-7999-F69AC33B5A10}"/>
              </a:ext>
            </a:extLst>
          </p:cNvPr>
          <p:cNvSpPr/>
          <p:nvPr/>
        </p:nvSpPr>
        <p:spPr>
          <a:xfrm>
            <a:off x="970903" y="2225205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6C9D4378-80E7-486B-ABB8-E7CFC96BB5BE}"/>
              </a:ext>
            </a:extLst>
          </p:cNvPr>
          <p:cNvSpPr/>
          <p:nvPr/>
        </p:nvSpPr>
        <p:spPr>
          <a:xfrm>
            <a:off x="966267" y="508253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A296F48-D8D2-00A3-B65A-3A1FE2DD7108}"/>
              </a:ext>
            </a:extLst>
          </p:cNvPr>
          <p:cNvSpPr/>
          <p:nvPr/>
        </p:nvSpPr>
        <p:spPr>
          <a:xfrm>
            <a:off x="846055" y="929076"/>
            <a:ext cx="140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341DF00C-93D5-CEF8-CE61-123227563C07}"/>
              </a:ext>
            </a:extLst>
          </p:cNvPr>
          <p:cNvSpPr/>
          <p:nvPr/>
        </p:nvSpPr>
        <p:spPr>
          <a:xfrm>
            <a:off x="10038059" y="929076"/>
            <a:ext cx="140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70C3DB79-F321-C1C6-C470-3E9A55524085}"/>
              </a:ext>
            </a:extLst>
          </p:cNvPr>
          <p:cNvSpPr/>
          <p:nvPr/>
        </p:nvSpPr>
        <p:spPr>
          <a:xfrm>
            <a:off x="803999" y="6013415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βάλ 23">
            <a:extLst>
              <a:ext uri="{FF2B5EF4-FFF2-40B4-BE49-F238E27FC236}">
                <a16:creationId xmlns:a16="http://schemas.microsoft.com/office/drawing/2014/main" id="{319D6B60-6920-DDA1-BF0E-3B37D748760E}"/>
              </a:ext>
            </a:extLst>
          </p:cNvPr>
          <p:cNvSpPr/>
          <p:nvPr/>
        </p:nvSpPr>
        <p:spPr>
          <a:xfrm>
            <a:off x="3261411" y="3856172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2A793D0C-1ECB-7F24-840F-8AB751DD50E1}"/>
              </a:ext>
            </a:extLst>
          </p:cNvPr>
          <p:cNvSpPr/>
          <p:nvPr/>
        </p:nvSpPr>
        <p:spPr>
          <a:xfrm>
            <a:off x="3261411" y="4268688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βάλ 25">
            <a:extLst>
              <a:ext uri="{FF2B5EF4-FFF2-40B4-BE49-F238E27FC236}">
                <a16:creationId xmlns:a16="http://schemas.microsoft.com/office/drawing/2014/main" id="{D2A4A7F8-B552-6DFA-8D19-2EE3D493334B}"/>
              </a:ext>
            </a:extLst>
          </p:cNvPr>
          <p:cNvSpPr/>
          <p:nvPr/>
        </p:nvSpPr>
        <p:spPr>
          <a:xfrm>
            <a:off x="3261411" y="4675609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Οβάλ 28">
            <a:extLst>
              <a:ext uri="{FF2B5EF4-FFF2-40B4-BE49-F238E27FC236}">
                <a16:creationId xmlns:a16="http://schemas.microsoft.com/office/drawing/2014/main" id="{8F5C96E0-9E4A-D7F1-6E95-401DE8936B9C}"/>
              </a:ext>
            </a:extLst>
          </p:cNvPr>
          <p:cNvSpPr/>
          <p:nvPr/>
        </p:nvSpPr>
        <p:spPr>
          <a:xfrm>
            <a:off x="3261411" y="5082674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Οβάλ 29">
            <a:extLst>
              <a:ext uri="{FF2B5EF4-FFF2-40B4-BE49-F238E27FC236}">
                <a16:creationId xmlns:a16="http://schemas.microsoft.com/office/drawing/2014/main" id="{2FB43E57-C8DA-B915-2103-384BA75B45A1}"/>
              </a:ext>
            </a:extLst>
          </p:cNvPr>
          <p:cNvSpPr/>
          <p:nvPr/>
        </p:nvSpPr>
        <p:spPr>
          <a:xfrm>
            <a:off x="5551919" y="3856172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Οβάλ 30">
            <a:extLst>
              <a:ext uri="{FF2B5EF4-FFF2-40B4-BE49-F238E27FC236}">
                <a16:creationId xmlns:a16="http://schemas.microsoft.com/office/drawing/2014/main" id="{66C8CFA1-57C2-F435-BD5E-458B84EECD29}"/>
              </a:ext>
            </a:extLst>
          </p:cNvPr>
          <p:cNvSpPr/>
          <p:nvPr/>
        </p:nvSpPr>
        <p:spPr>
          <a:xfrm>
            <a:off x="5551919" y="426427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Οβάλ 31">
            <a:extLst>
              <a:ext uri="{FF2B5EF4-FFF2-40B4-BE49-F238E27FC236}">
                <a16:creationId xmlns:a16="http://schemas.microsoft.com/office/drawing/2014/main" id="{DBE5F96F-0EFE-D17E-FCCB-9B42F2BB042F}"/>
              </a:ext>
            </a:extLst>
          </p:cNvPr>
          <p:cNvSpPr/>
          <p:nvPr/>
        </p:nvSpPr>
        <p:spPr>
          <a:xfrm>
            <a:off x="5551919" y="4675609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Οβάλ 32">
            <a:extLst>
              <a:ext uri="{FF2B5EF4-FFF2-40B4-BE49-F238E27FC236}">
                <a16:creationId xmlns:a16="http://schemas.microsoft.com/office/drawing/2014/main" id="{15807C0B-9073-757A-7996-078175A43F46}"/>
              </a:ext>
            </a:extLst>
          </p:cNvPr>
          <p:cNvSpPr/>
          <p:nvPr/>
        </p:nvSpPr>
        <p:spPr>
          <a:xfrm>
            <a:off x="5551919" y="5082529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5148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Βασίλης Ρώτας (1889-1977)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Προσωπικότητα - χαρακτηριστικά γνωρίσματα της δημιουργίας του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Σπουδές - Φιλολογία Πανεπιστημίου Αθηνών 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	 Δραματική Σχολή Ωδείου Αθηνών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	 Σχολή Εφέδρων Αξιωματικών Κέρκυρας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Συμμετοχή στους Βαλκανικούς Πολέμους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Συμμετοχή στον Α΄ Παγκόσμιο Πόλεμο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Συμμετοχή στη Μικρασιατική Εκστρατεία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Ένταξη στο Εθνικό Απελευθερωτικό Μέτωπο (ΕΑΜ) - Εθνική Αντίσταση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sz="180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Σύνθεση εμπειρίας - γνώσης 	     Φαντασία - Λογοτεχνική δημιουργία</a:t>
            </a:r>
          </a:p>
          <a:p>
            <a:pPr marL="0" indent="0" algn="just">
              <a:buNone/>
            </a:pPr>
            <a:r>
              <a:rPr lang="el-GR" sz="180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							  	Άξονας: λαός</a:t>
            </a:r>
          </a:p>
          <a:p>
            <a:pPr marL="0" indent="0" algn="just">
              <a:buNone/>
            </a:pPr>
            <a:r>
              <a:rPr lang="el-GR" sz="180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							 	Ενδεικτικό σχήμα στο έργο του: λαϊκός «κόσμος» (πρβ. Καραγκιόζης)</a:t>
            </a:r>
            <a:endParaRPr lang="el-GR" sz="1800" dirty="0">
              <a:highlight>
                <a:srgbClr val="00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00839F30-8307-AEF1-6181-10B53AF54A7B}"/>
              </a:ext>
            </a:extLst>
          </p:cNvPr>
          <p:cNvSpPr/>
          <p:nvPr/>
        </p:nvSpPr>
        <p:spPr>
          <a:xfrm>
            <a:off x="1007199" y="1431099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DC893C12-681A-E760-6161-A357CD62C6BD}"/>
              </a:ext>
            </a:extLst>
          </p:cNvPr>
          <p:cNvSpPr/>
          <p:nvPr/>
        </p:nvSpPr>
        <p:spPr>
          <a:xfrm>
            <a:off x="1451427" y="3856029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1CF49F82-EE15-DCD2-B27F-ED9BCC3885E8}"/>
              </a:ext>
            </a:extLst>
          </p:cNvPr>
          <p:cNvSpPr/>
          <p:nvPr/>
        </p:nvSpPr>
        <p:spPr>
          <a:xfrm>
            <a:off x="1451427" y="426058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444A32C3-29B3-4378-AC64-F639DB7CCCEE}"/>
              </a:ext>
            </a:extLst>
          </p:cNvPr>
          <p:cNvSpPr/>
          <p:nvPr/>
        </p:nvSpPr>
        <p:spPr>
          <a:xfrm>
            <a:off x="1458304" y="4665147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957AD22F-8C48-641C-059D-87670D09D583}"/>
              </a:ext>
            </a:extLst>
          </p:cNvPr>
          <p:cNvSpPr/>
          <p:nvPr/>
        </p:nvSpPr>
        <p:spPr>
          <a:xfrm>
            <a:off x="1451427" y="1856502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6C9D4378-80E7-486B-ABB8-E7CFC96BB5BE}"/>
              </a:ext>
            </a:extLst>
          </p:cNvPr>
          <p:cNvSpPr/>
          <p:nvPr/>
        </p:nvSpPr>
        <p:spPr>
          <a:xfrm>
            <a:off x="4657209" y="5475239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D7BA6EAC-14D1-1081-C6C8-0F48EC5B503B}"/>
              </a:ext>
            </a:extLst>
          </p:cNvPr>
          <p:cNvSpPr/>
          <p:nvPr/>
        </p:nvSpPr>
        <p:spPr>
          <a:xfrm>
            <a:off x="1451427" y="3039899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A296F48-D8D2-00A3-B65A-3A1FE2DD7108}"/>
              </a:ext>
            </a:extLst>
          </p:cNvPr>
          <p:cNvSpPr/>
          <p:nvPr/>
        </p:nvSpPr>
        <p:spPr>
          <a:xfrm>
            <a:off x="846055" y="929076"/>
            <a:ext cx="2772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341DF00C-93D5-CEF8-CE61-123227563C07}"/>
              </a:ext>
            </a:extLst>
          </p:cNvPr>
          <p:cNvSpPr/>
          <p:nvPr/>
        </p:nvSpPr>
        <p:spPr>
          <a:xfrm>
            <a:off x="8573947" y="929075"/>
            <a:ext cx="2772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70C3DB79-F321-C1C6-C470-3E9A55524085}"/>
              </a:ext>
            </a:extLst>
          </p:cNvPr>
          <p:cNvSpPr/>
          <p:nvPr/>
        </p:nvSpPr>
        <p:spPr>
          <a:xfrm>
            <a:off x="803999" y="6013415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4C164BC8-6A71-7DB4-ACDA-75D9EA885AAD}"/>
              </a:ext>
            </a:extLst>
          </p:cNvPr>
          <p:cNvSpPr/>
          <p:nvPr/>
        </p:nvSpPr>
        <p:spPr>
          <a:xfrm>
            <a:off x="1451427" y="344796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8C17AA7D-DE67-B776-40B6-67A2847D4CC1}"/>
              </a:ext>
            </a:extLst>
          </p:cNvPr>
          <p:cNvSpPr/>
          <p:nvPr/>
        </p:nvSpPr>
        <p:spPr>
          <a:xfrm>
            <a:off x="4343400" y="4687558"/>
            <a:ext cx="294640" cy="16136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624CF1B1-E874-6C68-50AC-EAD97BA07C94}"/>
              </a:ext>
            </a:extLst>
          </p:cNvPr>
          <p:cNvSpPr/>
          <p:nvPr/>
        </p:nvSpPr>
        <p:spPr>
          <a:xfrm>
            <a:off x="4657209" y="5076318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7384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Βασίλης Ρώτας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1943 - Οι γραμματιζούμενοι - εκδίδεται το 1952 από τον ίδιο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1947 - Ο ήρωας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1947 - δημοσίευση κωμικών και σατιρικών κωμωδιών στις εφ.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Ο Ρίζος της Δευτέρας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Αυγή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οι εν λόγω κωμωδίες περιλαμβάνονται αργότερα στα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Καραγκιόζικα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του (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Καραγκιόζικα Α΄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- 1956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		Καραγκιόζικα Β΄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- 1978)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1948 -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Ο ήρωας και άλλες κωμωδίες</a:t>
            </a:r>
          </a:p>
          <a:p>
            <a:pPr marL="0" indent="0" algn="just">
              <a:buNone/>
            </a:pP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		«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Ραφτάκι - ραφτάκι»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«Κότες, χήνες, πάπιες, γάλοι»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«Η τράτα»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«Ο θεληματάρης»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«Ο ήρωας»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00839F30-8307-AEF1-6181-10B53AF54A7B}"/>
              </a:ext>
            </a:extLst>
          </p:cNvPr>
          <p:cNvSpPr/>
          <p:nvPr/>
        </p:nvSpPr>
        <p:spPr>
          <a:xfrm>
            <a:off x="975411" y="1423881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3321E9C0-8B64-8229-8944-ED412B8965FC}"/>
              </a:ext>
            </a:extLst>
          </p:cNvPr>
          <p:cNvSpPr/>
          <p:nvPr/>
        </p:nvSpPr>
        <p:spPr>
          <a:xfrm>
            <a:off x="970903" y="3431055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DC893C12-681A-E760-6161-A357CD62C6BD}"/>
              </a:ext>
            </a:extLst>
          </p:cNvPr>
          <p:cNvSpPr/>
          <p:nvPr/>
        </p:nvSpPr>
        <p:spPr>
          <a:xfrm>
            <a:off x="1885303" y="3866592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1CF49F82-EE15-DCD2-B27F-ED9BCC3885E8}"/>
              </a:ext>
            </a:extLst>
          </p:cNvPr>
          <p:cNvSpPr/>
          <p:nvPr/>
        </p:nvSpPr>
        <p:spPr>
          <a:xfrm>
            <a:off x="1885303" y="426811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444A32C3-29B3-4378-AC64-F639DB7CCCEE}"/>
              </a:ext>
            </a:extLst>
          </p:cNvPr>
          <p:cNvSpPr/>
          <p:nvPr/>
        </p:nvSpPr>
        <p:spPr>
          <a:xfrm>
            <a:off x="1885303" y="4669634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957AD22F-8C48-641C-059D-87670D09D583}"/>
              </a:ext>
            </a:extLst>
          </p:cNvPr>
          <p:cNvSpPr/>
          <p:nvPr/>
        </p:nvSpPr>
        <p:spPr>
          <a:xfrm>
            <a:off x="970903" y="183731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C287BAC9-5EC2-4EB6-7999-F69AC33B5A10}"/>
              </a:ext>
            </a:extLst>
          </p:cNvPr>
          <p:cNvSpPr/>
          <p:nvPr/>
        </p:nvSpPr>
        <p:spPr>
          <a:xfrm>
            <a:off x="970903" y="2225205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6C9D4378-80E7-486B-ABB8-E7CFC96BB5BE}"/>
              </a:ext>
            </a:extLst>
          </p:cNvPr>
          <p:cNvSpPr/>
          <p:nvPr/>
        </p:nvSpPr>
        <p:spPr>
          <a:xfrm>
            <a:off x="1885303" y="5071155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D7BA6EAC-14D1-1081-C6C8-0F48EC5B503B}"/>
              </a:ext>
            </a:extLst>
          </p:cNvPr>
          <p:cNvSpPr/>
          <p:nvPr/>
        </p:nvSpPr>
        <p:spPr>
          <a:xfrm>
            <a:off x="1885303" y="5477556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A296F48-D8D2-00A3-B65A-3A1FE2DD7108}"/>
              </a:ext>
            </a:extLst>
          </p:cNvPr>
          <p:cNvSpPr/>
          <p:nvPr/>
        </p:nvSpPr>
        <p:spPr>
          <a:xfrm>
            <a:off x="846055" y="929076"/>
            <a:ext cx="3816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341DF00C-93D5-CEF8-CE61-123227563C07}"/>
              </a:ext>
            </a:extLst>
          </p:cNvPr>
          <p:cNvSpPr/>
          <p:nvPr/>
        </p:nvSpPr>
        <p:spPr>
          <a:xfrm>
            <a:off x="7571999" y="929075"/>
            <a:ext cx="3816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70C3DB79-F321-C1C6-C470-3E9A55524085}"/>
              </a:ext>
            </a:extLst>
          </p:cNvPr>
          <p:cNvSpPr/>
          <p:nvPr/>
        </p:nvSpPr>
        <p:spPr>
          <a:xfrm>
            <a:off x="803999" y="6013415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609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Βασίλης Ρώτας (1889-1977)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1943 -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Οι γραμματιζούμενοι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(μονόπρακτη κωμωδία) - εκδίδεται το 1953 από τον ίδιο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   υπόθεση ενός ανεκδοτολογικού λαϊκού παραμυθιού από τη Θεσσαλία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παίχτηκε για πρώτη φορά το 1943 μαζί με την κωμωδία του ίδιου 										του Ρώτα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Το πιάνο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στην Αθήνα στο θερινό θέατρο «Ο Βύρων»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πρόσωπα: Φαταούλας, Τραγομούρης, Κουνέλης, Κολοκύθας, Μαριγώ κ.ά.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1945 - παραστάσεις στο κινηματοθέατρο «Παλλάς» στην Καρδίτσα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	   παίζεται στις φυλακές της Αίγινας (πληροφορία πολιτικού κρατούμενου Τάκη Μπρίκη)					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Μεταγενέστερες παραστάσεις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1975, 1976, 1977, 1979, 1982, 1983, 1986, 1987</a:t>
            </a:r>
          </a:p>
          <a:p>
            <a:pPr marL="0" indent="0" algn="just">
              <a:buNone/>
            </a:pP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Βιβλιογραφία: Θανάσης Ν. Καραγιάννης, </a:t>
            </a:r>
            <a:r>
              <a:rPr lang="el-G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Ο Βασίλης Ρώτας και το έργο του για παιδιά και εφήβους…</a:t>
            </a:r>
            <a:r>
              <a:rPr 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						Σύγχρονη Εποχή, Αθήνα 2006 (διδ. διατριβή)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00839F30-8307-AEF1-6181-10B53AF54A7B}"/>
              </a:ext>
            </a:extLst>
          </p:cNvPr>
          <p:cNvSpPr/>
          <p:nvPr/>
        </p:nvSpPr>
        <p:spPr>
          <a:xfrm>
            <a:off x="803999" y="1412451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3321E9C0-8B64-8229-8944-ED412B8965FC}"/>
              </a:ext>
            </a:extLst>
          </p:cNvPr>
          <p:cNvSpPr/>
          <p:nvPr/>
        </p:nvSpPr>
        <p:spPr>
          <a:xfrm>
            <a:off x="1882592" y="2932795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1CF49F82-EE15-DCD2-B27F-ED9BCC3885E8}"/>
              </a:ext>
            </a:extLst>
          </p:cNvPr>
          <p:cNvSpPr/>
          <p:nvPr/>
        </p:nvSpPr>
        <p:spPr>
          <a:xfrm>
            <a:off x="1882592" y="4376292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957AD22F-8C48-641C-059D-87670D09D583}"/>
              </a:ext>
            </a:extLst>
          </p:cNvPr>
          <p:cNvSpPr/>
          <p:nvPr/>
        </p:nvSpPr>
        <p:spPr>
          <a:xfrm>
            <a:off x="1613987" y="184059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C287BAC9-5EC2-4EB6-7999-F69AC33B5A10}"/>
              </a:ext>
            </a:extLst>
          </p:cNvPr>
          <p:cNvSpPr/>
          <p:nvPr/>
        </p:nvSpPr>
        <p:spPr>
          <a:xfrm>
            <a:off x="1882592" y="2242117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D7BA6EAC-14D1-1081-C6C8-0F48EC5B503B}"/>
              </a:ext>
            </a:extLst>
          </p:cNvPr>
          <p:cNvSpPr/>
          <p:nvPr/>
        </p:nvSpPr>
        <p:spPr>
          <a:xfrm>
            <a:off x="1884389" y="3309736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A296F48-D8D2-00A3-B65A-3A1FE2DD7108}"/>
              </a:ext>
            </a:extLst>
          </p:cNvPr>
          <p:cNvSpPr/>
          <p:nvPr/>
        </p:nvSpPr>
        <p:spPr>
          <a:xfrm>
            <a:off x="846055" y="929076"/>
            <a:ext cx="2772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341DF00C-93D5-CEF8-CE61-123227563C07}"/>
              </a:ext>
            </a:extLst>
          </p:cNvPr>
          <p:cNvSpPr/>
          <p:nvPr/>
        </p:nvSpPr>
        <p:spPr>
          <a:xfrm>
            <a:off x="8573947" y="929075"/>
            <a:ext cx="2772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70C3DB79-F321-C1C6-C470-3E9A55524085}"/>
              </a:ext>
            </a:extLst>
          </p:cNvPr>
          <p:cNvSpPr/>
          <p:nvPr/>
        </p:nvSpPr>
        <p:spPr>
          <a:xfrm>
            <a:off x="803999" y="6013415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1950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10246</TotalTime>
  <Words>2961</Words>
  <Application>Microsoft Office PowerPoint</Application>
  <PresentationFormat>Ευρεία οθόνη</PresentationFormat>
  <Paragraphs>291</Paragraphs>
  <Slides>27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1" baseType="lpstr">
      <vt:lpstr>Arial</vt:lpstr>
      <vt:lpstr>Garamond</vt:lpstr>
      <vt:lpstr>Times New Roman</vt:lpstr>
      <vt:lpstr>Οργανικό</vt:lpstr>
      <vt:lpstr>Η ελληνική κωμωδιογραφία στον 20ό αιώνα</vt:lpstr>
      <vt:lpstr>Παρουσίαση του PowerPoint</vt:lpstr>
      <vt:lpstr>Θέατρο Σκιών στη δεκαετία του 1940</vt:lpstr>
      <vt:lpstr>Θέατρο Σκιών στη δεκαετία του 1940</vt:lpstr>
      <vt:lpstr>Θέατρο Σκιών στη δεκαετία του 1940</vt:lpstr>
      <vt:lpstr>Χαρακτηριστικά κωμωδιών θεάτρου σκιών</vt:lpstr>
      <vt:lpstr>Βασίλης Ρώτας (1889-1977)</vt:lpstr>
      <vt:lpstr>Βασίλης Ρώτας</vt:lpstr>
      <vt:lpstr>Βασίλης Ρώτας (1889-1977)</vt:lpstr>
      <vt:lpstr>Βασίλης Ρώτας (1889-1977)</vt:lpstr>
      <vt:lpstr>Δημήτρης Ψαθάς (1907-1979)</vt:lpstr>
      <vt:lpstr>Δημήτρης Ψαθάς (1907-1979)</vt:lpstr>
      <vt:lpstr>Αλέκος Σακελλάριος (1913-1991)</vt:lpstr>
      <vt:lpstr>Αλέκος Σακελλάριος (1913-1991)</vt:lpstr>
      <vt:lpstr>Η ελληνική κωμωδιογραφία στον 20ό αιώνα</vt:lpstr>
      <vt:lpstr>Εισβολή του Άξονα - Επιθεώρηση και ανανέωση</vt:lpstr>
      <vt:lpstr>Εισβολή του Άξονα - Επιθεώρηση και ανανέωση</vt:lpstr>
      <vt:lpstr>Εισβολή του Άξονα - Επιθεώρηση και ανανέωση</vt:lpstr>
      <vt:lpstr>Προγράμματα επιθεωρήσεων</vt:lpstr>
      <vt:lpstr>Προγράμματα επιθεωρήσεων</vt:lpstr>
      <vt:lpstr>Προγράμματα επιθεωρήσεων</vt:lpstr>
      <vt:lpstr>Τραγούδια - κωμικότητα</vt:lpstr>
      <vt:lpstr>Η ελληνική κωμωδιογραφία στον 20ό αιώνα</vt:lpstr>
      <vt:lpstr>Η ηθογραφική κωμωδία κοινωνικής κριτικής</vt:lpstr>
      <vt:lpstr>Η κωμωδία στα χρόνια της επταετούς δικτατορίας</vt:lpstr>
      <vt:lpstr>Η κωμωδία στα χρόνια της επταετούς δικτατορίας</vt:lpstr>
      <vt:lpstr>Η κωμωδία στα χρόνια της επταετούς δικτατορίας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ελληνική κωμωδιογραφία στον 20ό αιώνα</dc:title>
  <dc:creator>Σπύρος Τούλιος</dc:creator>
  <cp:lastModifiedBy>Σπύρος Τούλιος</cp:lastModifiedBy>
  <cp:revision>1124</cp:revision>
  <dcterms:created xsi:type="dcterms:W3CDTF">2024-01-28T18:22:20Z</dcterms:created>
  <dcterms:modified xsi:type="dcterms:W3CDTF">2024-05-20T21:17:36Z</dcterms:modified>
</cp:coreProperties>
</file>