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81" r:id="rId21"/>
    <p:sldId id="280" r:id="rId22"/>
    <p:sldId id="278"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26.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 Id="rId9"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3869C-9F4C-403A-8D9B-7D70FB0FC122}" type="datetimeFigureOut">
              <a:rPr lang="el-GR" smtClean="0"/>
              <a:t>17/7/2014</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031E3-726E-4C60-868D-F436B8997012}" type="slidenum">
              <a:rPr lang="el-GR" smtClean="0"/>
              <a:t>‹#›</a:t>
            </a:fld>
            <a:endParaRPr lang="el-GR"/>
          </a:p>
        </p:txBody>
      </p:sp>
    </p:spTree>
    <p:extLst>
      <p:ext uri="{BB962C8B-B14F-4D97-AF65-F5344CB8AC3E}">
        <p14:creationId xmlns:p14="http://schemas.microsoft.com/office/powerpoint/2010/main" val="535553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256458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2205862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3151704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4058956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872EA90C-EA9C-4B8F-813D-7ABA54852DBC}" type="datetimeFigureOut">
              <a:rPr lang="el-GR" smtClean="0"/>
              <a:t>17/7/2014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C58BDC9-CB9E-499E-B0B0-3A83A2B02276}" type="slidenum">
              <a:rPr lang="el-GR" smtClean="0"/>
              <a:t>‹#›</a:t>
            </a:fld>
            <a:endParaRPr lang="el-GR"/>
          </a:p>
        </p:txBody>
      </p:sp>
    </p:spTree>
    <p:extLst>
      <p:ext uri="{BB962C8B-B14F-4D97-AF65-F5344CB8AC3E}">
        <p14:creationId xmlns:p14="http://schemas.microsoft.com/office/powerpoint/2010/main" val="2074239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72EA90C-EA9C-4B8F-813D-7ABA54852DBC}" type="datetimeFigureOut">
              <a:rPr lang="el-GR" smtClean="0"/>
              <a:t>17/7/2014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C58BDC9-CB9E-499E-B0B0-3A83A2B02276}" type="slidenum">
              <a:rPr lang="el-GR" smtClean="0"/>
              <a:t>‹#›</a:t>
            </a:fld>
            <a:endParaRPr lang="el-GR"/>
          </a:p>
        </p:txBody>
      </p:sp>
    </p:spTree>
    <p:extLst>
      <p:ext uri="{BB962C8B-B14F-4D97-AF65-F5344CB8AC3E}">
        <p14:creationId xmlns:p14="http://schemas.microsoft.com/office/powerpoint/2010/main" val="88320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72EA90C-EA9C-4B8F-813D-7ABA54852DBC}" type="datetimeFigureOut">
              <a:rPr lang="el-GR" smtClean="0"/>
              <a:t>17/7/2014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C58BDC9-CB9E-499E-B0B0-3A83A2B02276}" type="slidenum">
              <a:rPr lang="el-GR" smtClean="0"/>
              <a:t>‹#›</a:t>
            </a:fld>
            <a:endParaRPr lang="el-GR"/>
          </a:p>
        </p:txBody>
      </p:sp>
    </p:spTree>
    <p:extLst>
      <p:ext uri="{BB962C8B-B14F-4D97-AF65-F5344CB8AC3E}">
        <p14:creationId xmlns:p14="http://schemas.microsoft.com/office/powerpoint/2010/main" val="4161126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20175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67682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2072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536213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66132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50866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28159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0000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72EA90C-EA9C-4B8F-813D-7ABA54852DBC}" type="datetimeFigureOut">
              <a:rPr lang="el-GR" smtClean="0"/>
              <a:t>17/7/2014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C58BDC9-CB9E-499E-B0B0-3A83A2B02276}" type="slidenum">
              <a:rPr lang="el-GR" smtClean="0"/>
              <a:t>‹#›</a:t>
            </a:fld>
            <a:endParaRPr lang="el-GR"/>
          </a:p>
        </p:txBody>
      </p:sp>
    </p:spTree>
    <p:extLst>
      <p:ext uri="{BB962C8B-B14F-4D97-AF65-F5344CB8AC3E}">
        <p14:creationId xmlns:p14="http://schemas.microsoft.com/office/powerpoint/2010/main" val="1140187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33521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58667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52660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smtClean="0"/>
              <a:t>Στυλ κύριου τίτλου</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72EA90C-EA9C-4B8F-813D-7ABA54852DBC}" type="datetimeFigureOut">
              <a:rPr lang="el-GR" smtClean="0"/>
              <a:t>17/7/2014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C58BDC9-CB9E-499E-B0B0-3A83A2B02276}" type="slidenum">
              <a:rPr lang="el-GR" smtClean="0"/>
              <a:t>‹#›</a:t>
            </a:fld>
            <a:endParaRPr lang="el-GR"/>
          </a:p>
        </p:txBody>
      </p:sp>
    </p:spTree>
    <p:extLst>
      <p:ext uri="{BB962C8B-B14F-4D97-AF65-F5344CB8AC3E}">
        <p14:creationId xmlns:p14="http://schemas.microsoft.com/office/powerpoint/2010/main" val="39277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872EA90C-EA9C-4B8F-813D-7ABA54852DBC}" type="datetimeFigureOut">
              <a:rPr lang="el-GR" smtClean="0"/>
              <a:t>17/7/2014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C58BDC9-CB9E-499E-B0B0-3A83A2B02276}" type="slidenum">
              <a:rPr lang="el-GR" smtClean="0"/>
              <a:t>‹#›</a:t>
            </a:fld>
            <a:endParaRPr lang="el-GR"/>
          </a:p>
        </p:txBody>
      </p:sp>
    </p:spTree>
    <p:extLst>
      <p:ext uri="{BB962C8B-B14F-4D97-AF65-F5344CB8AC3E}">
        <p14:creationId xmlns:p14="http://schemas.microsoft.com/office/powerpoint/2010/main" val="216194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872EA90C-EA9C-4B8F-813D-7ABA54852DBC}" type="datetimeFigureOut">
              <a:rPr lang="el-GR" smtClean="0"/>
              <a:t>17/7/2014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C58BDC9-CB9E-499E-B0B0-3A83A2B02276}" type="slidenum">
              <a:rPr lang="el-GR" smtClean="0"/>
              <a:t>‹#›</a:t>
            </a:fld>
            <a:endParaRPr lang="el-GR"/>
          </a:p>
        </p:txBody>
      </p:sp>
    </p:spTree>
    <p:extLst>
      <p:ext uri="{BB962C8B-B14F-4D97-AF65-F5344CB8AC3E}">
        <p14:creationId xmlns:p14="http://schemas.microsoft.com/office/powerpoint/2010/main" val="334228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872EA90C-EA9C-4B8F-813D-7ABA54852DBC}" type="datetimeFigureOut">
              <a:rPr lang="el-GR" smtClean="0"/>
              <a:t>17/7/2014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C58BDC9-CB9E-499E-B0B0-3A83A2B02276}" type="slidenum">
              <a:rPr lang="el-GR" smtClean="0"/>
              <a:t>‹#›</a:t>
            </a:fld>
            <a:endParaRPr lang="el-GR"/>
          </a:p>
        </p:txBody>
      </p:sp>
    </p:spTree>
    <p:extLst>
      <p:ext uri="{BB962C8B-B14F-4D97-AF65-F5344CB8AC3E}">
        <p14:creationId xmlns:p14="http://schemas.microsoft.com/office/powerpoint/2010/main" val="277283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EA90C-EA9C-4B8F-813D-7ABA54852DBC}" type="datetimeFigureOut">
              <a:rPr lang="el-GR" smtClean="0"/>
              <a:t>17/7/2014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C58BDC9-CB9E-499E-B0B0-3A83A2B02276}" type="slidenum">
              <a:rPr lang="el-GR" smtClean="0"/>
              <a:t>‹#›</a:t>
            </a:fld>
            <a:endParaRPr lang="el-GR"/>
          </a:p>
        </p:txBody>
      </p:sp>
    </p:spTree>
    <p:extLst>
      <p:ext uri="{BB962C8B-B14F-4D97-AF65-F5344CB8AC3E}">
        <p14:creationId xmlns:p14="http://schemas.microsoft.com/office/powerpoint/2010/main" val="313547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72EA90C-EA9C-4B8F-813D-7ABA54852DBC}" type="datetimeFigureOut">
              <a:rPr lang="el-GR" smtClean="0"/>
              <a:t>17/7/2014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C58BDC9-CB9E-499E-B0B0-3A83A2B02276}" type="slidenum">
              <a:rPr lang="el-GR" smtClean="0"/>
              <a:t>‹#›</a:t>
            </a:fld>
            <a:endParaRPr lang="el-GR"/>
          </a:p>
        </p:txBody>
      </p:sp>
    </p:spTree>
    <p:extLst>
      <p:ext uri="{BB962C8B-B14F-4D97-AF65-F5344CB8AC3E}">
        <p14:creationId xmlns:p14="http://schemas.microsoft.com/office/powerpoint/2010/main" val="2977376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72EA90C-EA9C-4B8F-813D-7ABA54852DBC}" type="datetimeFigureOut">
              <a:rPr lang="el-GR" smtClean="0"/>
              <a:t>17/7/2014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C58BDC9-CB9E-499E-B0B0-3A83A2B02276}" type="slidenum">
              <a:rPr lang="el-GR" smtClean="0"/>
              <a:t>‹#›</a:t>
            </a:fld>
            <a:endParaRPr lang="el-GR"/>
          </a:p>
        </p:txBody>
      </p:sp>
    </p:spTree>
    <p:extLst>
      <p:ext uri="{BB962C8B-B14F-4D97-AF65-F5344CB8AC3E}">
        <p14:creationId xmlns:p14="http://schemas.microsoft.com/office/powerpoint/2010/main" val="414673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EA90C-EA9C-4B8F-813D-7ABA54852DBC}" type="datetimeFigureOut">
              <a:rPr lang="el-GR" smtClean="0"/>
              <a:t>17/7/2014</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8BDC9-CB9E-499E-B0B0-3A83A2B02276}" type="slidenum">
              <a:rPr lang="el-GR" smtClean="0"/>
              <a:t>‹#›</a:t>
            </a:fld>
            <a:endParaRPr lang="el-GR"/>
          </a:p>
        </p:txBody>
      </p:sp>
    </p:spTree>
    <p:extLst>
      <p:ext uri="{BB962C8B-B14F-4D97-AF65-F5344CB8AC3E}">
        <p14:creationId xmlns:p14="http://schemas.microsoft.com/office/powerpoint/2010/main" val="1024039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533208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4.bin"/><Relationship Id="rId18" Type="http://schemas.openxmlformats.org/officeDocument/2006/relationships/image" Target="../media/image20.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7.w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19.wmf"/><Relationship Id="rId20" Type="http://schemas.openxmlformats.org/officeDocument/2006/relationships/image" Target="../media/image21.wmf"/><Relationship Id="rId1" Type="http://schemas.openxmlformats.org/officeDocument/2006/relationships/vmlDrawing" Target="../drawings/vmlDrawing6.vml"/><Relationship Id="rId6" Type="http://schemas.openxmlformats.org/officeDocument/2006/relationships/image" Target="../media/image14.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16.wmf"/><Relationship Id="rId19" Type="http://schemas.openxmlformats.org/officeDocument/2006/relationships/oleObject" Target="../embeddings/oleObject17.bin"/><Relationship Id="rId4" Type="http://schemas.openxmlformats.org/officeDocument/2006/relationships/image" Target="../media/image13.wmf"/><Relationship Id="rId9" Type="http://schemas.openxmlformats.org/officeDocument/2006/relationships/oleObject" Target="../embeddings/oleObject12.bin"/><Relationship Id="rId14" Type="http://schemas.openxmlformats.org/officeDocument/2006/relationships/image" Target="../media/image18.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5.wmf"/><Relationship Id="rId5" Type="http://schemas.openxmlformats.org/officeDocument/2006/relationships/oleObject" Target="../embeddings/oleObject21.bin"/><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7.wmf"/><Relationship Id="rId5" Type="http://schemas.openxmlformats.org/officeDocument/2006/relationships/oleObject" Target="../embeddings/oleObject23.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5.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1.wmf"/><Relationship Id="rId5" Type="http://schemas.openxmlformats.org/officeDocument/2006/relationships/oleObject" Target="../embeddings/oleObject27.bin"/><Relationship Id="rId4" Type="http://schemas.openxmlformats.org/officeDocument/2006/relationships/image" Target="../media/image30.wmf"/></Relationships>
</file>

<file path=ppt/slides/_rels/slide1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6.wmf"/><Relationship Id="rId5" Type="http://schemas.openxmlformats.org/officeDocument/2006/relationships/oleObject" Target="../embeddings/oleObject29.bin"/><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z="4400" b="1" dirty="0" smtClean="0">
                <a:latin typeface="+mn-lt"/>
              </a:rPr>
              <a:t>Κλασσική Μηχανική</a:t>
            </a:r>
            <a:r>
              <a:rPr lang="el-GR" b="1" dirty="0" smtClean="0"/>
              <a:t/>
            </a:r>
            <a:br>
              <a:rPr lang="el-GR" b="1" dirty="0" smtClean="0"/>
            </a:br>
            <a:endParaRPr lang="el-GR" b="1"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smtClean="0">
                <a:solidFill>
                  <a:schemeClr val="tx1"/>
                </a:solidFill>
              </a:rPr>
              <a:t>Ενότητα </a:t>
            </a:r>
            <a:r>
              <a:rPr lang="en-US" sz="2800" b="1" dirty="0" smtClean="0">
                <a:solidFill>
                  <a:schemeClr val="tx1"/>
                </a:solidFill>
              </a:rPr>
              <a:t>7</a:t>
            </a:r>
            <a:r>
              <a:rPr lang="el-GR" sz="2800" b="1" dirty="0" smtClean="0">
                <a:solidFill>
                  <a:schemeClr val="tx1"/>
                </a:solidFill>
              </a:rPr>
              <a:t>:</a:t>
            </a:r>
            <a:r>
              <a:rPr lang="en-US" sz="2800" b="1" dirty="0" smtClean="0">
                <a:solidFill>
                  <a:schemeClr val="tx1"/>
                </a:solidFill>
              </a:rPr>
              <a:t> </a:t>
            </a:r>
            <a:r>
              <a:rPr lang="el-GR" sz="2800" dirty="0" smtClean="0">
                <a:solidFill>
                  <a:schemeClr val="tx1"/>
                </a:solidFill>
              </a:rPr>
              <a:t>	</a:t>
            </a:r>
            <a:r>
              <a:rPr lang="el-GR" sz="2800" dirty="0" smtClean="0"/>
              <a:t>Η</a:t>
            </a:r>
            <a:r>
              <a:rPr lang="en-US" sz="2800" dirty="0" smtClean="0"/>
              <a:t> </a:t>
            </a:r>
            <a:r>
              <a:rPr lang="el-GR" sz="2800" dirty="0" smtClean="0"/>
              <a:t>αρχή των δυνατών έργων. Η αρχή του </a:t>
            </a:r>
            <a:r>
              <a:rPr lang="en-US" sz="2800" dirty="0" smtClean="0"/>
              <a:t>D’ Alembert</a:t>
            </a:r>
            <a:endParaRPr lang="en-US" sz="2800" dirty="0" smtClean="0">
              <a:solidFill>
                <a:schemeClr val="tx1"/>
              </a:solidFill>
            </a:endParaRPr>
          </a:p>
          <a:p>
            <a:r>
              <a:rPr lang="el-GR" sz="2800" dirty="0" smtClean="0">
                <a:solidFill>
                  <a:schemeClr val="tx1"/>
                </a:solidFill>
              </a:rPr>
              <a:t>Βασίλειος </a:t>
            </a:r>
            <a:r>
              <a:rPr lang="el-GR" sz="2800" dirty="0" err="1" smtClean="0">
                <a:solidFill>
                  <a:schemeClr val="tx1"/>
                </a:solidFill>
              </a:rPr>
              <a:t>Λουκόπουλος</a:t>
            </a:r>
            <a:r>
              <a:rPr lang="el-GR" sz="2800" dirty="0" smtClean="0">
                <a:solidFill>
                  <a:schemeClr val="tx1"/>
                </a:solidFill>
              </a:rPr>
              <a:t>, Επίκουρος Καθηγητής</a:t>
            </a:r>
          </a:p>
          <a:p>
            <a:r>
              <a:rPr lang="el-GR" sz="2800" dirty="0" smtClean="0">
                <a:solidFill>
                  <a:schemeClr val="tx1"/>
                </a:solidFill>
              </a:rPr>
              <a:t>Τμήμα Φυσικής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7" y="5827935"/>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8" y="5591694"/>
            <a:ext cx="4310289" cy="1025873"/>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896" y="709667"/>
            <a:ext cx="4437830" cy="919133"/>
          </a:xfrm>
          <a:prstGeom prst="rect">
            <a:avLst/>
          </a:prstGeom>
        </p:spPr>
      </p:pic>
    </p:spTree>
    <p:extLst>
      <p:ext uri="{BB962C8B-B14F-4D97-AF65-F5344CB8AC3E}">
        <p14:creationId xmlns:p14="http://schemas.microsoft.com/office/powerpoint/2010/main" val="2305908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latin typeface="+mn-lt"/>
              </a:rPr>
              <a:t>Δυνατές </a:t>
            </a:r>
            <a:r>
              <a:rPr lang="el-GR" b="1" dirty="0" smtClean="0">
                <a:latin typeface="+mn-lt"/>
              </a:rPr>
              <a:t>μετατοπίσεις</a:t>
            </a:r>
            <a:r>
              <a:rPr lang="en-US" b="1" dirty="0" smtClean="0">
                <a:latin typeface="+mn-lt"/>
              </a:rPr>
              <a:t> (1)</a:t>
            </a:r>
            <a:br>
              <a:rPr lang="en-US" b="1" dirty="0" smtClean="0">
                <a:latin typeface="+mn-lt"/>
              </a:rPr>
            </a:br>
            <a:endParaRPr lang="el-GR" b="1" dirty="0">
              <a:latin typeface="+mn-lt"/>
            </a:endParaRPr>
          </a:p>
        </p:txBody>
      </p:sp>
      <p:sp>
        <p:nvSpPr>
          <p:cNvPr id="3" name="Θέση περιεχομένου 2"/>
          <p:cNvSpPr>
            <a:spLocks noGrp="1"/>
          </p:cNvSpPr>
          <p:nvPr>
            <p:ph idx="1"/>
          </p:nvPr>
        </p:nvSpPr>
        <p:spPr/>
        <p:txBody>
          <a:bodyPr>
            <a:normAutofit fontScale="92500" lnSpcReduction="20000"/>
          </a:bodyPr>
          <a:lstStyle/>
          <a:p>
            <a:r>
              <a:rPr lang="el-GR" dirty="0" smtClean="0"/>
              <a:t>Παρακάτω </a:t>
            </a:r>
            <a:r>
              <a:rPr lang="el-GR" dirty="0"/>
              <a:t>θα </a:t>
            </a:r>
            <a:r>
              <a:rPr lang="el-GR" dirty="0" smtClean="0"/>
              <a:t>οριστούν δύο </a:t>
            </a:r>
            <a:r>
              <a:rPr lang="el-GR" dirty="0"/>
              <a:t>κατηγορίες μετατοπίσεων υλικού σημείου ή συστήματος υλικών σημείων: Τις πιθανές μετατοπίσεις και τις δυνατές μετατοπίσεις. </a:t>
            </a:r>
            <a:endParaRPr lang="el-GR" dirty="0" smtClean="0"/>
          </a:p>
          <a:p>
            <a:r>
              <a:rPr lang="el-GR" dirty="0" smtClean="0"/>
              <a:t>Οι απειροστές </a:t>
            </a:r>
            <a:r>
              <a:rPr lang="el-GR" dirty="0"/>
              <a:t>πιθανές μετατοπίσεις του υλικού </a:t>
            </a:r>
            <a:r>
              <a:rPr lang="el-GR" dirty="0" smtClean="0"/>
              <a:t>σημείου δίνονται από τη σχέση</a:t>
            </a:r>
            <a:r>
              <a:rPr lang="en-US" dirty="0" smtClean="0"/>
              <a:t>:</a:t>
            </a:r>
          </a:p>
          <a:p>
            <a:endParaRPr lang="en-US" dirty="0"/>
          </a:p>
          <a:p>
            <a:endParaRPr lang="en-US" dirty="0" smtClean="0"/>
          </a:p>
          <a:p>
            <a:r>
              <a:rPr lang="en-US" dirty="0"/>
              <a:t>T</a:t>
            </a:r>
            <a:r>
              <a:rPr lang="el-GR" dirty="0" smtClean="0"/>
              <a:t>ο</a:t>
            </a:r>
            <a:r>
              <a:rPr lang="en-US" dirty="0" smtClean="0"/>
              <a:t> </a:t>
            </a:r>
            <a:r>
              <a:rPr lang="el-GR" dirty="0" smtClean="0"/>
              <a:t>υλικό σημείο θα </a:t>
            </a:r>
            <a:r>
              <a:rPr lang="el-GR" dirty="0"/>
              <a:t>εκτελέσει μια συγκεκριμένη μετατόπιση από όλες τις πιθανές μετατοπίσεις. Η διαφορά της συγκεκριμένης μετατοπίσεως από όλες τις άλλες είναι ότι η συγκεκριμένη μετατόπιση πραγματοποιήθηκε στο χρονικό </a:t>
            </a:r>
            <a:r>
              <a:rPr lang="el-GR" dirty="0" smtClean="0"/>
              <a:t>διάστημα </a:t>
            </a:r>
            <a:r>
              <a:rPr lang="en-US" dirty="0" smtClean="0"/>
              <a:t>t </a:t>
            </a:r>
            <a:r>
              <a:rPr lang="el-GR" dirty="0" smtClean="0"/>
              <a:t>έως</a:t>
            </a:r>
            <a:r>
              <a:rPr lang="en-US" dirty="0" smtClean="0"/>
              <a:t> </a:t>
            </a:r>
            <a:r>
              <a:rPr lang="en-US" dirty="0" err="1" smtClean="0"/>
              <a:t>t+dt</a:t>
            </a:r>
            <a:r>
              <a:rPr lang="el-GR" dirty="0" smtClean="0"/>
              <a:t>. </a:t>
            </a:r>
            <a:endParaRPr lang="en-US" dirty="0" smtClean="0"/>
          </a:p>
          <a:p>
            <a:pPr marL="0" indent="0">
              <a:buNone/>
            </a:pPr>
            <a:endParaRPr lang="el-GR"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3691993410"/>
              </p:ext>
            </p:extLst>
          </p:nvPr>
        </p:nvGraphicFramePr>
        <p:xfrm>
          <a:off x="3131127" y="3480523"/>
          <a:ext cx="2881745" cy="675841"/>
        </p:xfrm>
        <a:graphic>
          <a:graphicData uri="http://schemas.openxmlformats.org/presentationml/2006/ole">
            <mc:AlternateContent xmlns:mc="http://schemas.openxmlformats.org/markup-compatibility/2006">
              <mc:Choice xmlns:v="urn:schemas-microsoft-com:vml" Requires="v">
                <p:oleObj spid="_x0000_s4116" r:id="rId3" imgW="1612900" imgH="368300" progId="Equation.3">
                  <p:embed/>
                </p:oleObj>
              </mc:Choice>
              <mc:Fallback>
                <p:oleObj r:id="rId3" imgW="1612900" imgH="368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127" y="3480523"/>
                        <a:ext cx="2881745" cy="675841"/>
                      </a:xfrm>
                      <a:prstGeom prst="rect">
                        <a:avLst/>
                      </a:prstGeom>
                      <a:noFill/>
                    </p:spPr>
                  </p:pic>
                </p:oleObj>
              </mc:Fallback>
            </mc:AlternateContent>
          </a:graphicData>
        </a:graphic>
      </p:graphicFrame>
    </p:spTree>
    <p:extLst>
      <p:ext uri="{BB962C8B-B14F-4D97-AF65-F5344CB8AC3E}">
        <p14:creationId xmlns:p14="http://schemas.microsoft.com/office/powerpoint/2010/main" val="1163332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latin typeface="+mn-lt"/>
              </a:rPr>
              <a:t>Δυνατές μετατοπίσεις </a:t>
            </a:r>
            <a:r>
              <a:rPr lang="el-GR" b="1" dirty="0" smtClean="0">
                <a:latin typeface="+mn-lt"/>
              </a:rPr>
              <a:t>(2)</a:t>
            </a:r>
            <a:br>
              <a:rPr lang="el-GR" b="1" dirty="0" smtClean="0">
                <a:latin typeface="+mn-lt"/>
              </a:rPr>
            </a:br>
            <a:endParaRPr lang="el-GR" b="1" dirty="0">
              <a:latin typeface="+mn-lt"/>
            </a:endParaRPr>
          </a:p>
        </p:txBody>
      </p:sp>
      <p:sp>
        <p:nvSpPr>
          <p:cNvPr id="3" name="Θέση περιεχομένου 2"/>
          <p:cNvSpPr>
            <a:spLocks noGrp="1"/>
          </p:cNvSpPr>
          <p:nvPr>
            <p:ph idx="1"/>
          </p:nvPr>
        </p:nvSpPr>
        <p:spPr/>
        <p:txBody>
          <a:bodyPr>
            <a:normAutofit fontScale="92500" lnSpcReduction="20000"/>
          </a:bodyPr>
          <a:lstStyle/>
          <a:p>
            <a:r>
              <a:rPr lang="el-GR" dirty="0" smtClean="0"/>
              <a:t>Οι δυνατές μετατοπίσεις του υλικού σημείου δίνονται από τη σχέση</a:t>
            </a:r>
            <a:r>
              <a:rPr lang="en-US" dirty="0" smtClean="0"/>
              <a:t>:</a:t>
            </a:r>
            <a:endParaRPr lang="el-GR" dirty="0" smtClean="0"/>
          </a:p>
          <a:p>
            <a:endParaRPr lang="el-GR" dirty="0"/>
          </a:p>
          <a:p>
            <a:endParaRPr lang="el-GR" dirty="0" smtClean="0"/>
          </a:p>
          <a:p>
            <a:r>
              <a:rPr lang="el-GR" dirty="0"/>
              <a:t>Οι μετατοπίσεις </a:t>
            </a:r>
            <a:r>
              <a:rPr lang="el-GR" dirty="0" smtClean="0"/>
              <a:t>                         </a:t>
            </a:r>
            <a:r>
              <a:rPr lang="el-GR" dirty="0"/>
              <a:t>διαφέρουν από τις πιθανές μετατοπίσεις  </a:t>
            </a:r>
            <a:r>
              <a:rPr lang="el-GR" dirty="0" smtClean="0"/>
              <a:t>                      </a:t>
            </a:r>
            <a:r>
              <a:rPr lang="el-GR" dirty="0"/>
              <a:t>και καλούνται δυνατές μετατοπίσεις. Το έργο το οποίο παράγεται από αντίδραση εκ δεσμού κατά οποιαδήποτε δυνατή μετατόπιση είναι ίσο με μηδέν. Τούτο σημαίνει ότι στις δυνατές μετατοπίσεις μηχανικού συστήματος υπό την επίδραση </a:t>
            </a:r>
            <a:r>
              <a:rPr lang="el-GR" dirty="0" err="1"/>
              <a:t>ολονόμων</a:t>
            </a:r>
            <a:r>
              <a:rPr lang="el-GR" dirty="0"/>
              <a:t> δεσμών, οι δυνάμεις εκ των δεσμών (οι αντιδράσεις δηλαδή) είναι κάθετες στις δυνατές μετατοπίσεις.</a:t>
            </a:r>
            <a:endParaRPr lang="el-GR" dirty="0" smtClean="0"/>
          </a:p>
          <a:p>
            <a:pPr marL="0" indent="0">
              <a:buNone/>
            </a:pPr>
            <a:endParaRPr lang="en-US" dirty="0" smtClean="0"/>
          </a:p>
          <a:p>
            <a:pPr marL="0" indent="0">
              <a:buNone/>
            </a:pPr>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3934725450"/>
              </p:ext>
            </p:extLst>
          </p:nvPr>
        </p:nvGraphicFramePr>
        <p:xfrm>
          <a:off x="3276600" y="2418054"/>
          <a:ext cx="2590800" cy="765175"/>
        </p:xfrm>
        <a:graphic>
          <a:graphicData uri="http://schemas.openxmlformats.org/presentationml/2006/ole">
            <mc:AlternateContent xmlns:mc="http://schemas.openxmlformats.org/markup-compatibility/2006">
              <mc:Choice xmlns:v="urn:schemas-microsoft-com:vml" Requires="v">
                <p:oleObj spid="_x0000_s5175" r:id="rId3" imgW="1346200" imgH="368300" progId="Equation.3">
                  <p:embed/>
                </p:oleObj>
              </mc:Choice>
              <mc:Fallback>
                <p:oleObj r:id="rId3" imgW="1346200" imgH="368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418054"/>
                        <a:ext cx="2590800" cy="765175"/>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2024938980"/>
              </p:ext>
            </p:extLst>
          </p:nvPr>
        </p:nvGraphicFramePr>
        <p:xfrm>
          <a:off x="3283527" y="3304958"/>
          <a:ext cx="1593274" cy="366496"/>
        </p:xfrm>
        <a:graphic>
          <a:graphicData uri="http://schemas.openxmlformats.org/presentationml/2006/ole">
            <mc:AlternateContent xmlns:mc="http://schemas.openxmlformats.org/markup-compatibility/2006">
              <mc:Choice xmlns:v="urn:schemas-microsoft-com:vml" Requires="v">
                <p:oleObj spid="_x0000_s5176" r:id="rId5" imgW="863225" imgH="190417" progId="Equation.3">
                  <p:embed/>
                </p:oleObj>
              </mc:Choice>
              <mc:Fallback>
                <p:oleObj r:id="rId5" imgW="863225" imgH="190417"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3527" y="3304958"/>
                        <a:ext cx="1593274" cy="366496"/>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3645929103"/>
              </p:ext>
            </p:extLst>
          </p:nvPr>
        </p:nvGraphicFramePr>
        <p:xfrm>
          <a:off x="3983182" y="3628968"/>
          <a:ext cx="1614054" cy="328090"/>
        </p:xfrm>
        <a:graphic>
          <a:graphicData uri="http://schemas.openxmlformats.org/presentationml/2006/ole">
            <mc:AlternateContent xmlns:mc="http://schemas.openxmlformats.org/markup-compatibility/2006">
              <mc:Choice xmlns:v="urn:schemas-microsoft-com:vml" Requires="v">
                <p:oleObj spid="_x0000_s5177" r:id="rId7" imgW="889000" imgH="190500" progId="Equation.3">
                  <p:embed/>
                </p:oleObj>
              </mc:Choice>
              <mc:Fallback>
                <p:oleObj r:id="rId7" imgW="889000" imgH="1905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3182" y="3628968"/>
                        <a:ext cx="1614054" cy="328090"/>
                      </a:xfrm>
                      <a:prstGeom prst="rect">
                        <a:avLst/>
                      </a:prstGeom>
                      <a:noFill/>
                    </p:spPr>
                  </p:pic>
                </p:oleObj>
              </mc:Fallback>
            </mc:AlternateContent>
          </a:graphicData>
        </a:graphic>
      </p:graphicFrame>
    </p:spTree>
    <p:extLst>
      <p:ext uri="{BB962C8B-B14F-4D97-AF65-F5344CB8AC3E}">
        <p14:creationId xmlns:p14="http://schemas.microsoft.com/office/powerpoint/2010/main" val="3715484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Η αρχή των δυνατών έργων. Γενικευμένες </a:t>
            </a:r>
            <a:r>
              <a:rPr lang="el-GR" b="1" dirty="0" smtClean="0">
                <a:latin typeface="+mn-lt"/>
              </a:rPr>
              <a:t>δυνάμεις (1)</a:t>
            </a:r>
            <a:r>
              <a:rPr lang="el-GR" dirty="0"/>
              <a:t/>
            </a:r>
            <a:br>
              <a:rPr lang="el-GR" dirty="0"/>
            </a:b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a:t>Η συνθήκη ισορροπίας του υλικού </a:t>
            </a:r>
            <a:r>
              <a:rPr lang="el-GR" dirty="0" smtClean="0"/>
              <a:t>σημείου</a:t>
            </a:r>
          </a:p>
          <a:p>
            <a:pPr marL="0" indent="0">
              <a:buNone/>
            </a:pPr>
            <a:r>
              <a:rPr lang="el-GR" dirty="0" smtClean="0"/>
              <a:t>το οποίο αποτελεί μέρος ενός συστήματος Ν υλικών σημείων, είναι η ακόλουθη</a:t>
            </a:r>
            <a:r>
              <a:rPr lang="en-US" dirty="0" smtClean="0"/>
              <a:t>:</a:t>
            </a:r>
            <a:endParaRPr lang="el-GR" dirty="0" smtClean="0"/>
          </a:p>
          <a:p>
            <a:pPr marL="0" indent="0">
              <a:buNone/>
            </a:pPr>
            <a:endParaRPr lang="el-GR" dirty="0"/>
          </a:p>
          <a:p>
            <a:pPr marL="0" indent="0">
              <a:buNone/>
            </a:pPr>
            <a:endParaRPr lang="el-GR" dirty="0" smtClean="0"/>
          </a:p>
          <a:p>
            <a:pPr marL="0" indent="0">
              <a:buNone/>
            </a:pPr>
            <a:r>
              <a:rPr lang="el-GR" dirty="0"/>
              <a:t>όπου   </a:t>
            </a:r>
            <a:r>
              <a:rPr lang="el-GR" dirty="0" smtClean="0"/>
              <a:t>    είναι </a:t>
            </a:r>
            <a:r>
              <a:rPr lang="el-GR" dirty="0"/>
              <a:t>οι ενεργές δυνάμεις που ασκούνται στο υλικό σημείο και  </a:t>
            </a:r>
            <a:r>
              <a:rPr lang="el-GR" dirty="0" smtClean="0"/>
              <a:t>      </a:t>
            </a:r>
            <a:r>
              <a:rPr lang="el-GR" dirty="0"/>
              <a:t>είναι οι αντιδράσεις εκ των δεσμών στο ίδιο υλικό σημείο. Για την δυνατή </a:t>
            </a:r>
            <a:r>
              <a:rPr lang="el-GR" dirty="0" smtClean="0"/>
              <a:t>μετατόπιση       </a:t>
            </a:r>
            <a:r>
              <a:rPr lang="el-GR" dirty="0"/>
              <a:t>του υλικού σημείου  </a:t>
            </a:r>
            <a:r>
              <a:rPr lang="el-GR" dirty="0" smtClean="0"/>
              <a:t>      </a:t>
            </a:r>
            <a:r>
              <a:rPr lang="el-GR" dirty="0"/>
              <a:t>το έργο της δυνάμεως </a:t>
            </a:r>
            <a:r>
              <a:rPr lang="el-GR" dirty="0" smtClean="0"/>
              <a:t>     </a:t>
            </a:r>
            <a:r>
              <a:rPr lang="el-GR" dirty="0"/>
              <a:t>ισούται με </a:t>
            </a:r>
            <a:r>
              <a:rPr lang="el-GR" dirty="0" smtClean="0"/>
              <a:t>                      </a:t>
            </a:r>
            <a:r>
              <a:rPr lang="el-GR" dirty="0"/>
              <a:t>διότι το υλικό σημείο ισορροπεί. Για το σύνολο των υλικών σημείων το έργο των δυνάμεων </a:t>
            </a:r>
            <a:r>
              <a:rPr lang="el-GR" dirty="0" smtClean="0"/>
              <a:t>είναι</a:t>
            </a:r>
            <a:r>
              <a:rPr lang="en-US" dirty="0" smtClean="0"/>
              <a:t>:</a:t>
            </a:r>
          </a:p>
          <a:p>
            <a:pPr marL="0" indent="0">
              <a:buNone/>
            </a:pPr>
            <a:r>
              <a:rPr lang="el-GR" dirty="0" smtClean="0"/>
              <a:t>  </a:t>
            </a:r>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1593681303"/>
              </p:ext>
            </p:extLst>
          </p:nvPr>
        </p:nvGraphicFramePr>
        <p:xfrm>
          <a:off x="7370616" y="1855692"/>
          <a:ext cx="720437" cy="400243"/>
        </p:xfrm>
        <a:graphic>
          <a:graphicData uri="http://schemas.openxmlformats.org/presentationml/2006/ole">
            <mc:AlternateContent xmlns:mc="http://schemas.openxmlformats.org/markup-compatibility/2006">
              <mc:Choice xmlns:v="urn:schemas-microsoft-com:vml" Requires="v">
                <p:oleObj spid="_x0000_s6282" r:id="rId3" imgW="342751" imgH="190417" progId="Equation.3">
                  <p:embed/>
                </p:oleObj>
              </mc:Choice>
              <mc:Fallback>
                <p:oleObj r:id="rId3" imgW="342751" imgH="190417"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0616" y="1855692"/>
                        <a:ext cx="720437" cy="400243"/>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535098984"/>
              </p:ext>
            </p:extLst>
          </p:nvPr>
        </p:nvGraphicFramePr>
        <p:xfrm>
          <a:off x="2815524" y="3020291"/>
          <a:ext cx="3512951" cy="523297"/>
        </p:xfrm>
        <a:graphic>
          <a:graphicData uri="http://schemas.openxmlformats.org/presentationml/2006/ole">
            <mc:AlternateContent xmlns:mc="http://schemas.openxmlformats.org/markup-compatibility/2006">
              <mc:Choice xmlns:v="urn:schemas-microsoft-com:vml" Requires="v">
                <p:oleObj spid="_x0000_s6283" r:id="rId5" imgW="1689100" imgH="228600" progId="Equation.3">
                  <p:embed/>
                </p:oleObj>
              </mc:Choice>
              <mc:Fallback>
                <p:oleObj r:id="rId5" imgW="16891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5524" y="3020291"/>
                        <a:ext cx="3512951" cy="523297"/>
                      </a:xfrm>
                      <a:prstGeom prst="rect">
                        <a:avLst/>
                      </a:prstGeom>
                      <a:noFill/>
                    </p:spPr>
                  </p:pic>
                </p:oleObj>
              </mc:Fallback>
            </mc:AlternateContent>
          </a:graphicData>
        </a:graphic>
      </p:graphicFrame>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3775744084"/>
              </p:ext>
            </p:extLst>
          </p:nvPr>
        </p:nvGraphicFramePr>
        <p:xfrm>
          <a:off x="1523999" y="3661858"/>
          <a:ext cx="304800" cy="381000"/>
        </p:xfrm>
        <a:graphic>
          <a:graphicData uri="http://schemas.openxmlformats.org/presentationml/2006/ole">
            <mc:AlternateContent xmlns:mc="http://schemas.openxmlformats.org/markup-compatibility/2006">
              <mc:Choice xmlns:v="urn:schemas-microsoft-com:vml" Requires="v">
                <p:oleObj spid="_x0000_s6284" r:id="rId7" imgW="152334" imgH="190417" progId="Equation.3">
                  <p:embed/>
                </p:oleObj>
              </mc:Choice>
              <mc:Fallback>
                <p:oleObj r:id="rId7" imgW="152334" imgH="190417"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3999" y="3661858"/>
                        <a:ext cx="304800" cy="381000"/>
                      </a:xfrm>
                      <a:prstGeom prst="rect">
                        <a:avLst/>
                      </a:prstGeom>
                      <a:noFill/>
                    </p:spPr>
                  </p:pic>
                </p:oleObj>
              </mc:Fallback>
            </mc:AlternateContent>
          </a:graphicData>
        </a:graphic>
      </p:graphicFrame>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1" name="Αντικείμενο 10"/>
          <p:cNvGraphicFramePr>
            <a:graphicFrameLocks noChangeAspect="1"/>
          </p:cNvGraphicFramePr>
          <p:nvPr>
            <p:extLst>
              <p:ext uri="{D42A27DB-BD31-4B8C-83A1-F6EECF244321}">
                <p14:modId xmlns:p14="http://schemas.microsoft.com/office/powerpoint/2010/main" val="212684335"/>
              </p:ext>
            </p:extLst>
          </p:nvPr>
        </p:nvGraphicFramePr>
        <p:xfrm>
          <a:off x="3131127" y="4001294"/>
          <a:ext cx="309164" cy="325436"/>
        </p:xfrm>
        <a:graphic>
          <a:graphicData uri="http://schemas.openxmlformats.org/presentationml/2006/ole">
            <mc:AlternateContent xmlns:mc="http://schemas.openxmlformats.org/markup-compatibility/2006">
              <mc:Choice xmlns:v="urn:schemas-microsoft-com:vml" Requires="v">
                <p:oleObj spid="_x0000_s6285" r:id="rId9" imgW="177646" imgH="190335" progId="Equation.3">
                  <p:embed/>
                </p:oleObj>
              </mc:Choice>
              <mc:Fallback>
                <p:oleObj r:id="rId9" imgW="177646" imgH="190335"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1127" y="4001294"/>
                        <a:ext cx="309164" cy="325436"/>
                      </a:xfrm>
                      <a:prstGeom prst="rect">
                        <a:avLst/>
                      </a:prstGeom>
                      <a:noFill/>
                    </p:spPr>
                  </p:pic>
                </p:oleObj>
              </mc:Fallback>
            </mc:AlternateContent>
          </a:graphicData>
        </a:graphic>
      </p:graphicFrame>
      <p:sp>
        <p:nvSpPr>
          <p:cNvPr id="1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3" name="Αντικείμενο 12"/>
          <p:cNvGraphicFramePr>
            <a:graphicFrameLocks noChangeAspect="1"/>
          </p:cNvGraphicFramePr>
          <p:nvPr>
            <p:extLst>
              <p:ext uri="{D42A27DB-BD31-4B8C-83A1-F6EECF244321}">
                <p14:modId xmlns:p14="http://schemas.microsoft.com/office/powerpoint/2010/main" val="1114883597"/>
              </p:ext>
            </p:extLst>
          </p:nvPr>
        </p:nvGraphicFramePr>
        <p:xfrm>
          <a:off x="7519624" y="4261569"/>
          <a:ext cx="422420" cy="422420"/>
        </p:xfrm>
        <a:graphic>
          <a:graphicData uri="http://schemas.openxmlformats.org/presentationml/2006/ole">
            <mc:AlternateContent xmlns:mc="http://schemas.openxmlformats.org/markup-compatibility/2006">
              <mc:Choice xmlns:v="urn:schemas-microsoft-com:vml" Requires="v">
                <p:oleObj spid="_x0000_s6286" r:id="rId11" imgW="190417" imgH="190417" progId="Equation.3">
                  <p:embed/>
                </p:oleObj>
              </mc:Choice>
              <mc:Fallback>
                <p:oleObj r:id="rId11" imgW="190417" imgH="190417"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19624" y="4261569"/>
                        <a:ext cx="422420" cy="422420"/>
                      </a:xfrm>
                      <a:prstGeom prst="rect">
                        <a:avLst/>
                      </a:prstGeom>
                      <a:noFill/>
                    </p:spPr>
                  </p:pic>
                </p:oleObj>
              </mc:Fallback>
            </mc:AlternateContent>
          </a:graphicData>
        </a:graphic>
      </p:graphicFrame>
      <p:sp>
        <p:nvSpPr>
          <p:cNvPr id="1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5" name="Αντικείμενο 14"/>
          <p:cNvGraphicFramePr>
            <a:graphicFrameLocks noChangeAspect="1"/>
          </p:cNvGraphicFramePr>
          <p:nvPr>
            <p:extLst>
              <p:ext uri="{D42A27DB-BD31-4B8C-83A1-F6EECF244321}">
                <p14:modId xmlns:p14="http://schemas.microsoft.com/office/powerpoint/2010/main" val="2077792397"/>
              </p:ext>
            </p:extLst>
          </p:nvPr>
        </p:nvGraphicFramePr>
        <p:xfrm>
          <a:off x="3546763" y="4553526"/>
          <a:ext cx="277091" cy="369455"/>
        </p:xfrm>
        <a:graphic>
          <a:graphicData uri="http://schemas.openxmlformats.org/presentationml/2006/ole">
            <mc:AlternateContent xmlns:mc="http://schemas.openxmlformats.org/markup-compatibility/2006">
              <mc:Choice xmlns:v="urn:schemas-microsoft-com:vml" Requires="v">
                <p:oleObj spid="_x0000_s6287" r:id="rId13" imgW="139639" imgH="190417" progId="Equation.3">
                  <p:embed/>
                </p:oleObj>
              </mc:Choice>
              <mc:Fallback>
                <p:oleObj r:id="rId13" imgW="139639" imgH="190417" progId="Equation.3">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46763" y="4553526"/>
                        <a:ext cx="277091" cy="369455"/>
                      </a:xfrm>
                      <a:prstGeom prst="rect">
                        <a:avLst/>
                      </a:prstGeom>
                      <a:noFill/>
                    </p:spPr>
                  </p:pic>
                </p:oleObj>
              </mc:Fallback>
            </mc:AlternateContent>
          </a:graphicData>
        </a:graphic>
      </p:graphicFrame>
      <p:sp>
        <p:nvSpPr>
          <p:cNvPr id="16"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7" name="Αντικείμενο 16"/>
          <p:cNvGraphicFramePr>
            <a:graphicFrameLocks noChangeAspect="1"/>
          </p:cNvGraphicFramePr>
          <p:nvPr>
            <p:extLst>
              <p:ext uri="{D42A27DB-BD31-4B8C-83A1-F6EECF244321}">
                <p14:modId xmlns:p14="http://schemas.microsoft.com/office/powerpoint/2010/main" val="1083455369"/>
              </p:ext>
            </p:extLst>
          </p:nvPr>
        </p:nvGraphicFramePr>
        <p:xfrm>
          <a:off x="7131697" y="4522352"/>
          <a:ext cx="387927" cy="323273"/>
        </p:xfrm>
        <a:graphic>
          <a:graphicData uri="http://schemas.openxmlformats.org/presentationml/2006/ole">
            <mc:AlternateContent xmlns:mc="http://schemas.openxmlformats.org/markup-compatibility/2006">
              <mc:Choice xmlns:v="urn:schemas-microsoft-com:vml" Requires="v">
                <p:oleObj spid="_x0000_s6288" r:id="rId15" imgW="228600" imgH="190500" progId="Equation.3">
                  <p:embed/>
                </p:oleObj>
              </mc:Choice>
              <mc:Fallback>
                <p:oleObj r:id="rId15" imgW="228600" imgH="190500" progId="Equation.3">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31697" y="4522352"/>
                        <a:ext cx="387927" cy="323273"/>
                      </a:xfrm>
                      <a:prstGeom prst="rect">
                        <a:avLst/>
                      </a:prstGeom>
                      <a:noFill/>
                    </p:spPr>
                  </p:pic>
                </p:oleObj>
              </mc:Fallback>
            </mc:AlternateContent>
          </a:graphicData>
        </a:graphic>
      </p:graphicFrame>
      <p:sp>
        <p:nvSpPr>
          <p:cNvPr id="1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 name="Αντικείμενο 18"/>
          <p:cNvGraphicFramePr>
            <a:graphicFrameLocks noChangeAspect="1"/>
          </p:cNvGraphicFramePr>
          <p:nvPr>
            <p:extLst>
              <p:ext uri="{D42A27DB-BD31-4B8C-83A1-F6EECF244321}">
                <p14:modId xmlns:p14="http://schemas.microsoft.com/office/powerpoint/2010/main" val="3116705181"/>
              </p:ext>
            </p:extLst>
          </p:nvPr>
        </p:nvGraphicFramePr>
        <p:xfrm>
          <a:off x="2252591" y="4784436"/>
          <a:ext cx="1571263" cy="377103"/>
        </p:xfrm>
        <a:graphic>
          <a:graphicData uri="http://schemas.openxmlformats.org/presentationml/2006/ole">
            <mc:AlternateContent xmlns:mc="http://schemas.openxmlformats.org/markup-compatibility/2006">
              <mc:Choice xmlns:v="urn:schemas-microsoft-com:vml" Requires="v">
                <p:oleObj spid="_x0000_s6289" r:id="rId17" imgW="952087" imgH="228501" progId="Equation.3">
                  <p:embed/>
                </p:oleObj>
              </mc:Choice>
              <mc:Fallback>
                <p:oleObj r:id="rId17" imgW="952087" imgH="228501" progId="Equation.3">
                  <p:embed/>
                  <p:pic>
                    <p:nvPicPr>
                      <p:cNvPr id="0"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52591" y="4784436"/>
                        <a:ext cx="1571263" cy="377103"/>
                      </a:xfrm>
                      <a:prstGeom prst="rect">
                        <a:avLst/>
                      </a:prstGeom>
                      <a:noFill/>
                    </p:spPr>
                  </p:pic>
                </p:oleObj>
              </mc:Fallback>
            </mc:AlternateContent>
          </a:graphicData>
        </a:graphic>
      </p:graphicFrame>
      <p:sp>
        <p:nvSpPr>
          <p:cNvPr id="2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1" name="Αντικείμενο 20"/>
          <p:cNvGraphicFramePr>
            <a:graphicFrameLocks noChangeAspect="1"/>
          </p:cNvGraphicFramePr>
          <p:nvPr>
            <p:extLst>
              <p:ext uri="{D42A27DB-BD31-4B8C-83A1-F6EECF244321}">
                <p14:modId xmlns:p14="http://schemas.microsoft.com/office/powerpoint/2010/main" val="944934973"/>
              </p:ext>
            </p:extLst>
          </p:nvPr>
        </p:nvGraphicFramePr>
        <p:xfrm>
          <a:off x="3440291" y="5707783"/>
          <a:ext cx="2094897" cy="794616"/>
        </p:xfrm>
        <a:graphic>
          <a:graphicData uri="http://schemas.openxmlformats.org/presentationml/2006/ole">
            <mc:AlternateContent xmlns:mc="http://schemas.openxmlformats.org/markup-compatibility/2006">
              <mc:Choice xmlns:v="urn:schemas-microsoft-com:vml" Requires="v">
                <p:oleObj spid="_x0000_s6290" r:id="rId19" imgW="1104900" imgH="419100" progId="Equation.3">
                  <p:embed/>
                </p:oleObj>
              </mc:Choice>
              <mc:Fallback>
                <p:oleObj r:id="rId19" imgW="1104900" imgH="419100" progId="Equation.3">
                  <p:embed/>
                  <p:pic>
                    <p:nvPicPr>
                      <p:cNvPr id="0" name="Object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40291" y="5707783"/>
                        <a:ext cx="2094897" cy="794616"/>
                      </a:xfrm>
                      <a:prstGeom prst="rect">
                        <a:avLst/>
                      </a:prstGeom>
                      <a:noFill/>
                    </p:spPr>
                  </p:pic>
                </p:oleObj>
              </mc:Fallback>
            </mc:AlternateContent>
          </a:graphicData>
        </a:graphic>
      </p:graphicFrame>
    </p:spTree>
    <p:extLst>
      <p:ext uri="{BB962C8B-B14F-4D97-AF65-F5344CB8AC3E}">
        <p14:creationId xmlns:p14="http://schemas.microsoft.com/office/powerpoint/2010/main" val="4138156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Η αρχή των δυνατών έργων. Γενικευμένες δυνάμεις </a:t>
            </a:r>
            <a:r>
              <a:rPr lang="el-GR" b="1" dirty="0" smtClean="0">
                <a:latin typeface="+mn-lt"/>
              </a:rPr>
              <a:t>(</a:t>
            </a:r>
            <a:r>
              <a:rPr lang="en-US" b="1" dirty="0" smtClean="0">
                <a:latin typeface="+mn-lt"/>
              </a:rPr>
              <a:t>2</a:t>
            </a:r>
            <a:r>
              <a:rPr lang="el-GR" b="1" dirty="0" smtClean="0">
                <a:latin typeface="+mn-lt"/>
              </a:rPr>
              <a:t>)</a:t>
            </a:r>
            <a:r>
              <a:rPr lang="en-US" b="1" dirty="0" smtClean="0">
                <a:latin typeface="+mn-lt"/>
              </a:rPr>
              <a:t/>
            </a:r>
            <a:br>
              <a:rPr lang="en-US" b="1" dirty="0" smtClean="0">
                <a:latin typeface="+mn-lt"/>
              </a:rPr>
            </a:br>
            <a:endParaRPr lang="el-GR" b="1" dirty="0">
              <a:latin typeface="+mn-lt"/>
            </a:endParaRPr>
          </a:p>
        </p:txBody>
      </p:sp>
      <p:sp>
        <p:nvSpPr>
          <p:cNvPr id="3" name="Θέση περιεχομένου 2"/>
          <p:cNvSpPr>
            <a:spLocks noGrp="1"/>
          </p:cNvSpPr>
          <p:nvPr>
            <p:ph idx="1"/>
          </p:nvPr>
        </p:nvSpPr>
        <p:spPr/>
        <p:txBody>
          <a:bodyPr/>
          <a:lstStyle/>
          <a:p>
            <a:r>
              <a:rPr lang="el-GR" dirty="0" smtClean="0"/>
              <a:t>Επίσης</a:t>
            </a:r>
            <a:r>
              <a:rPr lang="en-US" dirty="0" smtClean="0"/>
              <a:t>:</a:t>
            </a:r>
          </a:p>
          <a:p>
            <a:endParaRPr lang="en-US" dirty="0"/>
          </a:p>
          <a:p>
            <a:endParaRPr lang="en-US" dirty="0" smtClean="0"/>
          </a:p>
          <a:p>
            <a:pPr marL="0" indent="0">
              <a:buNone/>
            </a:pPr>
            <a:r>
              <a:rPr lang="el-GR" dirty="0"/>
              <a:t>δηλαδή το άθροισμα των δυνατών έργων των αντιδράσεων εκ δεσμών ισούται με μηδέν διότι οι αντιδράσεις εκ δεσμών είναι κάθετες στις δυνατές μετατοπίσεις. </a:t>
            </a:r>
            <a:endParaRPr lang="en-US" dirty="0" smtClean="0"/>
          </a:p>
          <a:p>
            <a:r>
              <a:rPr lang="el-GR" dirty="0" smtClean="0"/>
              <a:t>Από τις δύο παρακάτω σχέσεις προκύπτει</a:t>
            </a:r>
            <a:r>
              <a:rPr lang="en-US" dirty="0" smtClean="0"/>
              <a:t>:</a:t>
            </a:r>
          </a:p>
          <a:p>
            <a:pPr marL="0" indent="0">
              <a:buNone/>
            </a:pPr>
            <a:endParaRPr lang="en-US" dirty="0" smtClean="0"/>
          </a:p>
          <a:p>
            <a:pPr marL="0" indent="0">
              <a:buNone/>
            </a:pPr>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3778638019"/>
              </p:ext>
            </p:extLst>
          </p:nvPr>
        </p:nvGraphicFramePr>
        <p:xfrm>
          <a:off x="3505200" y="2208214"/>
          <a:ext cx="2133600" cy="908699"/>
        </p:xfrm>
        <a:graphic>
          <a:graphicData uri="http://schemas.openxmlformats.org/presentationml/2006/ole">
            <mc:AlternateContent xmlns:mc="http://schemas.openxmlformats.org/markup-compatibility/2006">
              <mc:Choice xmlns:v="urn:schemas-microsoft-com:vml" Requires="v">
                <p:oleObj spid="_x0000_s7183" r:id="rId3" imgW="761669" imgH="431613" progId="Equation.3">
                  <p:embed/>
                </p:oleObj>
              </mc:Choice>
              <mc:Fallback>
                <p:oleObj r:id="rId3" imgW="761669" imgH="431613"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208214"/>
                        <a:ext cx="2133600" cy="908699"/>
                      </a:xfrm>
                      <a:prstGeom prst="rect">
                        <a:avLst/>
                      </a:prstGeom>
                      <a:noFill/>
                    </p:spPr>
                  </p:pic>
                </p:oleObj>
              </mc:Fallback>
            </mc:AlternateContent>
          </a:graphicData>
        </a:graphic>
      </p:graphicFrame>
    </p:spTree>
    <p:extLst>
      <p:ext uri="{BB962C8B-B14F-4D97-AF65-F5344CB8AC3E}">
        <p14:creationId xmlns:p14="http://schemas.microsoft.com/office/powerpoint/2010/main" val="3254211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Η αρχή των δυνατών έργων. Γενικευμένες δυνάμεις </a:t>
            </a:r>
            <a:r>
              <a:rPr lang="el-GR" b="1" dirty="0" smtClean="0">
                <a:latin typeface="+mn-lt"/>
              </a:rPr>
              <a:t>(</a:t>
            </a:r>
            <a:r>
              <a:rPr lang="en-US" b="1" dirty="0" smtClean="0">
                <a:latin typeface="+mn-lt"/>
              </a:rPr>
              <a:t>3</a:t>
            </a:r>
            <a:r>
              <a:rPr lang="el-GR" b="1" dirty="0" smtClean="0">
                <a:latin typeface="+mn-lt"/>
              </a:rPr>
              <a:t>)</a:t>
            </a:r>
            <a:r>
              <a:rPr lang="en-US" b="1" dirty="0" smtClean="0">
                <a:latin typeface="+mn-lt"/>
              </a:rPr>
              <a:t/>
            </a:r>
            <a:br>
              <a:rPr lang="en-US" b="1" dirty="0" smtClean="0">
                <a:latin typeface="+mn-lt"/>
              </a:rPr>
            </a:br>
            <a:endParaRPr lang="el-GR" b="1" dirty="0">
              <a:latin typeface="+mn-lt"/>
            </a:endParaRPr>
          </a:p>
        </p:txBody>
      </p:sp>
      <p:sp>
        <p:nvSpPr>
          <p:cNvPr id="3" name="Θέση περιεχομένου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H </a:t>
            </a:r>
            <a:r>
              <a:rPr lang="el-GR" dirty="0" smtClean="0"/>
              <a:t>οποία αποτελεί </a:t>
            </a:r>
            <a:r>
              <a:rPr lang="el-GR" dirty="0"/>
              <a:t>την μαθηματική διατύπωση της αρχής των δυνατών έργων. </a:t>
            </a:r>
            <a:r>
              <a:rPr lang="el-GR" dirty="0" smtClean="0"/>
              <a:t>Σύμφωνα με αυτή την αρχή, </a:t>
            </a:r>
            <a:r>
              <a:rPr lang="el-GR" dirty="0"/>
              <a:t>το άθροισμα των δυνατών έργων των δυνάμεων που δρουν σε σύστημα υλικών σημείων υποκειμένων σε </a:t>
            </a:r>
            <a:r>
              <a:rPr lang="el-GR" dirty="0" err="1"/>
              <a:t>ολόνομους</a:t>
            </a:r>
            <a:r>
              <a:rPr lang="el-GR" dirty="0"/>
              <a:t> δεσμούς ισούται με μηδέν. Η συνθήκη αυτή αποτελεί την ικανή και αναγκαία συνθήκη ισορροπίας του συστήματος.</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637839254"/>
              </p:ext>
            </p:extLst>
          </p:nvPr>
        </p:nvGraphicFramePr>
        <p:xfrm>
          <a:off x="3671454" y="2055814"/>
          <a:ext cx="1801091" cy="901077"/>
        </p:xfrm>
        <a:graphic>
          <a:graphicData uri="http://schemas.openxmlformats.org/presentationml/2006/ole">
            <mc:AlternateContent xmlns:mc="http://schemas.openxmlformats.org/markup-compatibility/2006">
              <mc:Choice xmlns:v="urn:schemas-microsoft-com:vml" Requires="v">
                <p:oleObj spid="_x0000_s8206" r:id="rId3" imgW="736600" imgH="431800" progId="Equation.3">
                  <p:embed/>
                </p:oleObj>
              </mc:Choice>
              <mc:Fallback>
                <p:oleObj r:id="rId3" imgW="736600" imgH="431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454" y="2055814"/>
                        <a:ext cx="1801091" cy="901077"/>
                      </a:xfrm>
                      <a:prstGeom prst="rect">
                        <a:avLst/>
                      </a:prstGeom>
                      <a:noFill/>
                    </p:spPr>
                  </p:pic>
                </p:oleObj>
              </mc:Fallback>
            </mc:AlternateContent>
          </a:graphicData>
        </a:graphic>
      </p:graphicFrame>
    </p:spTree>
    <p:extLst>
      <p:ext uri="{BB962C8B-B14F-4D97-AF65-F5344CB8AC3E}">
        <p14:creationId xmlns:p14="http://schemas.microsoft.com/office/powerpoint/2010/main" val="1850580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Η αρχή των δυνατών έργων. Γενικευμένες δυνάμεις </a:t>
            </a:r>
            <a:r>
              <a:rPr lang="el-GR" b="1" dirty="0" smtClean="0">
                <a:latin typeface="+mn-lt"/>
              </a:rPr>
              <a:t>(4)</a:t>
            </a:r>
            <a:br>
              <a:rPr lang="el-GR" b="1" dirty="0" smtClean="0">
                <a:latin typeface="+mn-lt"/>
              </a:rPr>
            </a:br>
            <a:endParaRPr lang="el-GR" b="1" dirty="0">
              <a:latin typeface="+mn-lt"/>
            </a:endParaRPr>
          </a:p>
        </p:txBody>
      </p:sp>
      <p:sp>
        <p:nvSpPr>
          <p:cNvPr id="3" name="Θέση περιεχομένου 2"/>
          <p:cNvSpPr>
            <a:spLocks noGrp="1"/>
          </p:cNvSpPr>
          <p:nvPr>
            <p:ph idx="1"/>
          </p:nvPr>
        </p:nvSpPr>
        <p:spPr/>
        <p:txBody>
          <a:bodyPr/>
          <a:lstStyle/>
          <a:p>
            <a:r>
              <a:rPr lang="el-GR" dirty="0" smtClean="0"/>
              <a:t>Οι γενικευμένες δυνάμεις του ίδιου συστήματος υλικών σημείων δίνεται από τη σχέση</a:t>
            </a:r>
            <a:r>
              <a:rPr lang="en-US" dirty="0" smtClean="0"/>
              <a:t>:</a:t>
            </a:r>
          </a:p>
          <a:p>
            <a:endParaRPr lang="en-US" dirty="0"/>
          </a:p>
          <a:p>
            <a:endParaRPr lang="en-US" dirty="0" smtClean="0"/>
          </a:p>
          <a:p>
            <a:r>
              <a:rPr lang="el-GR" dirty="0"/>
              <a:t>Η αρχή των δυνατών έργων συναρτήσει των γενικευμένων δυνάμεων </a:t>
            </a:r>
            <a:r>
              <a:rPr lang="el-GR" dirty="0" smtClean="0"/>
              <a:t>γράφεται</a:t>
            </a:r>
            <a:r>
              <a:rPr lang="en-US" dirty="0" smtClean="0"/>
              <a:t>:</a:t>
            </a:r>
          </a:p>
          <a:p>
            <a:pPr marL="0" indent="0">
              <a:buNone/>
            </a:pPr>
            <a:endParaRPr lang="en-US" dirty="0" smtClean="0"/>
          </a:p>
          <a:p>
            <a:pPr marL="0" indent="0">
              <a:buNone/>
            </a:pPr>
            <a:endParaRPr lang="en-US" dirty="0" smtClean="0"/>
          </a:p>
          <a:p>
            <a:pPr marL="0" indent="0">
              <a:buNone/>
            </a:pPr>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366615936"/>
              </p:ext>
            </p:extLst>
          </p:nvPr>
        </p:nvGraphicFramePr>
        <p:xfrm>
          <a:off x="3116887" y="2850861"/>
          <a:ext cx="2910226" cy="737466"/>
        </p:xfrm>
        <a:graphic>
          <a:graphicData uri="http://schemas.openxmlformats.org/presentationml/2006/ole">
            <mc:AlternateContent xmlns:mc="http://schemas.openxmlformats.org/markup-compatibility/2006">
              <mc:Choice xmlns:v="urn:schemas-microsoft-com:vml" Requires="v">
                <p:oleObj spid="_x0000_s9241" r:id="rId3" imgW="1600200" imgH="431800" progId="Equation.3">
                  <p:embed/>
                </p:oleObj>
              </mc:Choice>
              <mc:Fallback>
                <p:oleObj r:id="rId3" imgW="1600200" imgH="431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887" y="2850861"/>
                        <a:ext cx="2910226" cy="737466"/>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257481387"/>
              </p:ext>
            </p:extLst>
          </p:nvPr>
        </p:nvGraphicFramePr>
        <p:xfrm>
          <a:off x="3952997" y="5020687"/>
          <a:ext cx="1238006" cy="742804"/>
        </p:xfrm>
        <a:graphic>
          <a:graphicData uri="http://schemas.openxmlformats.org/presentationml/2006/ole">
            <mc:AlternateContent xmlns:mc="http://schemas.openxmlformats.org/markup-compatibility/2006">
              <mc:Choice xmlns:v="urn:schemas-microsoft-com:vml" Requires="v">
                <p:oleObj spid="_x0000_s9242" r:id="rId5" imgW="710891" imgH="431613" progId="Equation.3">
                  <p:embed/>
                </p:oleObj>
              </mc:Choice>
              <mc:Fallback>
                <p:oleObj r:id="rId5" imgW="710891" imgH="431613"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997" y="5020687"/>
                        <a:ext cx="1238006" cy="742804"/>
                      </a:xfrm>
                      <a:prstGeom prst="rect">
                        <a:avLst/>
                      </a:prstGeom>
                      <a:noFill/>
                    </p:spPr>
                  </p:pic>
                </p:oleObj>
              </mc:Fallback>
            </mc:AlternateContent>
          </a:graphicData>
        </a:graphic>
      </p:graphicFrame>
    </p:spTree>
    <p:extLst>
      <p:ext uri="{BB962C8B-B14F-4D97-AF65-F5344CB8AC3E}">
        <p14:creationId xmlns:p14="http://schemas.microsoft.com/office/powerpoint/2010/main" val="2281773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latin typeface="+mn-lt"/>
              </a:rPr>
              <a:t>Η αρχή του D' </a:t>
            </a:r>
            <a:r>
              <a:rPr lang="el-GR" b="1" dirty="0" err="1" smtClean="0">
                <a:latin typeface="+mn-lt"/>
              </a:rPr>
              <a:t>Alembert</a:t>
            </a:r>
            <a:r>
              <a:rPr lang="en-US" b="1" dirty="0" smtClean="0">
                <a:latin typeface="+mn-lt"/>
              </a:rPr>
              <a:t> (1)</a:t>
            </a:r>
            <a:r>
              <a:rPr lang="el-GR" dirty="0"/>
              <a:t/>
            </a:r>
            <a:br>
              <a:rPr lang="el-GR" dirty="0"/>
            </a:br>
            <a:endParaRPr lang="el-GR" dirty="0"/>
          </a:p>
        </p:txBody>
      </p:sp>
      <p:sp>
        <p:nvSpPr>
          <p:cNvPr id="3" name="Θέση περιεχομένου 2"/>
          <p:cNvSpPr>
            <a:spLocks noGrp="1"/>
          </p:cNvSpPr>
          <p:nvPr>
            <p:ph idx="1"/>
          </p:nvPr>
        </p:nvSpPr>
        <p:spPr/>
        <p:txBody>
          <a:bodyPr/>
          <a:lstStyle/>
          <a:p>
            <a:pPr marL="0" indent="0">
              <a:buNone/>
            </a:pPr>
            <a:r>
              <a:rPr lang="el-GR" dirty="0"/>
              <a:t>Δίδεται σύστημα </a:t>
            </a:r>
            <a:r>
              <a:rPr lang="en-US" dirty="0" smtClean="0"/>
              <a:t>N </a:t>
            </a:r>
            <a:r>
              <a:rPr lang="el-GR" dirty="0" smtClean="0"/>
              <a:t>υλικών </a:t>
            </a:r>
            <a:r>
              <a:rPr lang="el-GR" dirty="0"/>
              <a:t>σημείων το οποίο κινείται υπό την επίδραση δυνάμεων. Έστω  </a:t>
            </a:r>
            <a:r>
              <a:rPr lang="en-US" dirty="0" smtClean="0"/>
              <a:t>   </a:t>
            </a:r>
            <a:r>
              <a:rPr lang="el-GR" dirty="0" smtClean="0"/>
              <a:t> </a:t>
            </a:r>
            <a:r>
              <a:rPr lang="el-GR" dirty="0"/>
              <a:t>τυχόν υλικό σημείο του συστήματος κινούμενο υπό την επίδραση δυνάμεως </a:t>
            </a:r>
            <a:r>
              <a:rPr lang="en-US" dirty="0" smtClean="0"/>
              <a:t>  </a:t>
            </a:r>
            <a:r>
              <a:rPr lang="el-GR" dirty="0" smtClean="0"/>
              <a:t> </a:t>
            </a:r>
            <a:r>
              <a:rPr lang="en-US" dirty="0" smtClean="0"/>
              <a:t> </a:t>
            </a:r>
            <a:r>
              <a:rPr lang="el-GR" dirty="0" smtClean="0"/>
              <a:t>. </a:t>
            </a:r>
            <a:r>
              <a:rPr lang="el-GR" dirty="0"/>
              <a:t>Η εξίσωση της κινήσεως του υλικού αυτού σημείου ως προς αδρανειακό σύστημα αναφοράς, ως προς το οποίο το διάνυσμα θέσεως του υλικού σημείου </a:t>
            </a:r>
            <a:r>
              <a:rPr lang="el-GR" dirty="0" smtClean="0"/>
              <a:t>είναι</a:t>
            </a:r>
            <a:r>
              <a:rPr lang="en-US" dirty="0" smtClean="0"/>
              <a:t>   </a:t>
            </a:r>
            <a:r>
              <a:rPr lang="el-GR" dirty="0" smtClean="0"/>
              <a:t>  </a:t>
            </a:r>
            <a:r>
              <a:rPr lang="en-US" dirty="0" smtClean="0"/>
              <a:t>  </a:t>
            </a:r>
            <a:r>
              <a:rPr lang="el-GR" dirty="0" smtClean="0"/>
              <a:t>, είναι</a:t>
            </a:r>
            <a:r>
              <a:rPr lang="en-US" dirty="0" smtClean="0"/>
              <a:t>:</a:t>
            </a:r>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3060549230"/>
              </p:ext>
            </p:extLst>
          </p:nvPr>
        </p:nvGraphicFramePr>
        <p:xfrm>
          <a:off x="5958066" y="2234984"/>
          <a:ext cx="318655" cy="424873"/>
        </p:xfrm>
        <a:graphic>
          <a:graphicData uri="http://schemas.openxmlformats.org/presentationml/2006/ole">
            <mc:AlternateContent xmlns:mc="http://schemas.openxmlformats.org/markup-compatibility/2006">
              <mc:Choice xmlns:v="urn:schemas-microsoft-com:vml" Requires="v">
                <p:oleObj spid="_x0000_s10277" r:id="rId3" imgW="139639" imgH="190417" progId="Equation.3">
                  <p:embed/>
                </p:oleObj>
              </mc:Choice>
              <mc:Fallback>
                <p:oleObj r:id="rId3" imgW="139639" imgH="190417"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8066" y="2234984"/>
                        <a:ext cx="318655" cy="424873"/>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1840390710"/>
              </p:ext>
            </p:extLst>
          </p:nvPr>
        </p:nvGraphicFramePr>
        <p:xfrm>
          <a:off x="3754581" y="3026714"/>
          <a:ext cx="312809" cy="417080"/>
        </p:xfrm>
        <a:graphic>
          <a:graphicData uri="http://schemas.openxmlformats.org/presentationml/2006/ole">
            <mc:AlternateContent xmlns:mc="http://schemas.openxmlformats.org/markup-compatibility/2006">
              <mc:Choice xmlns:v="urn:schemas-microsoft-com:vml" Requires="v">
                <p:oleObj spid="_x0000_s10278" r:id="rId5" imgW="139639" imgH="190417" progId="Equation.3">
                  <p:embed/>
                </p:oleObj>
              </mc:Choice>
              <mc:Fallback>
                <p:oleObj r:id="rId5" imgW="139639" imgH="190417"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4581" y="3026714"/>
                        <a:ext cx="312809" cy="41708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1962241147"/>
              </p:ext>
            </p:extLst>
          </p:nvPr>
        </p:nvGraphicFramePr>
        <p:xfrm>
          <a:off x="5643906" y="4101596"/>
          <a:ext cx="314160" cy="483323"/>
        </p:xfrm>
        <a:graphic>
          <a:graphicData uri="http://schemas.openxmlformats.org/presentationml/2006/ole">
            <mc:AlternateContent xmlns:mc="http://schemas.openxmlformats.org/markup-compatibility/2006">
              <mc:Choice xmlns:v="urn:schemas-microsoft-com:vml" Requires="v">
                <p:oleObj spid="_x0000_s10279" r:id="rId7" imgW="126890" imgH="190335" progId="Equation.3">
                  <p:embed/>
                </p:oleObj>
              </mc:Choice>
              <mc:Fallback>
                <p:oleObj r:id="rId7" imgW="126890" imgH="190335"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3906" y="4101596"/>
                        <a:ext cx="314160" cy="483323"/>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1" name="Αντικείμενο 10"/>
          <p:cNvGraphicFramePr>
            <a:graphicFrameLocks noChangeAspect="1"/>
          </p:cNvGraphicFramePr>
          <p:nvPr>
            <p:extLst>
              <p:ext uri="{D42A27DB-BD31-4B8C-83A1-F6EECF244321}">
                <p14:modId xmlns:p14="http://schemas.microsoft.com/office/powerpoint/2010/main" val="157760064"/>
              </p:ext>
            </p:extLst>
          </p:nvPr>
        </p:nvGraphicFramePr>
        <p:xfrm>
          <a:off x="3443324" y="5479042"/>
          <a:ext cx="2514742" cy="369815"/>
        </p:xfrm>
        <a:graphic>
          <a:graphicData uri="http://schemas.openxmlformats.org/presentationml/2006/ole">
            <mc:AlternateContent xmlns:mc="http://schemas.openxmlformats.org/markup-compatibility/2006">
              <mc:Choice xmlns:v="urn:schemas-microsoft-com:vml" Requires="v">
                <p:oleObj spid="_x0000_s10280" r:id="rId9" imgW="1295400" imgH="190500" progId="Equation.3">
                  <p:embed/>
                </p:oleObj>
              </mc:Choice>
              <mc:Fallback>
                <p:oleObj r:id="rId9" imgW="1295400" imgH="1905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3324" y="5479042"/>
                        <a:ext cx="2514742" cy="369815"/>
                      </a:xfrm>
                      <a:prstGeom prst="rect">
                        <a:avLst/>
                      </a:prstGeom>
                      <a:noFill/>
                    </p:spPr>
                  </p:pic>
                </p:oleObj>
              </mc:Fallback>
            </mc:AlternateContent>
          </a:graphicData>
        </a:graphic>
      </p:graphicFrame>
    </p:spTree>
    <p:extLst>
      <p:ext uri="{BB962C8B-B14F-4D97-AF65-F5344CB8AC3E}">
        <p14:creationId xmlns:p14="http://schemas.microsoft.com/office/powerpoint/2010/main" val="3968127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latin typeface="+mn-lt"/>
              </a:rPr>
              <a:t>Η αρχή του D' </a:t>
            </a:r>
            <a:r>
              <a:rPr lang="el-GR" b="1" dirty="0" err="1">
                <a:latin typeface="+mn-lt"/>
              </a:rPr>
              <a:t>Alembert</a:t>
            </a:r>
            <a:r>
              <a:rPr lang="el-GR" b="1" dirty="0">
                <a:latin typeface="+mn-lt"/>
              </a:rPr>
              <a:t> </a:t>
            </a:r>
            <a:r>
              <a:rPr lang="en-US" b="1" dirty="0" smtClean="0">
                <a:latin typeface="+mn-lt"/>
              </a:rPr>
              <a:t>(2</a:t>
            </a:r>
            <a:r>
              <a:rPr lang="el-GR" b="1" dirty="0" smtClean="0">
                <a:latin typeface="+mn-lt"/>
              </a:rPr>
              <a:t>)</a:t>
            </a:r>
            <a:r>
              <a:rPr lang="en-US" b="1" dirty="0" smtClean="0">
                <a:latin typeface="+mn-lt"/>
              </a:rPr>
              <a:t/>
            </a:r>
            <a:br>
              <a:rPr lang="en-US" b="1" dirty="0" smtClean="0">
                <a:latin typeface="+mn-lt"/>
              </a:rPr>
            </a:br>
            <a:endParaRPr lang="el-GR" b="1" dirty="0">
              <a:latin typeface="+mn-lt"/>
            </a:endParaRPr>
          </a:p>
        </p:txBody>
      </p:sp>
      <p:sp>
        <p:nvSpPr>
          <p:cNvPr id="3" name="Θέση περιεχομένου 2"/>
          <p:cNvSpPr>
            <a:spLocks noGrp="1"/>
          </p:cNvSpPr>
          <p:nvPr>
            <p:ph idx="1"/>
          </p:nvPr>
        </p:nvSpPr>
        <p:spPr/>
        <p:txBody>
          <a:bodyPr/>
          <a:lstStyle/>
          <a:p>
            <a:pPr marL="0" indent="0">
              <a:buNone/>
            </a:pPr>
            <a:r>
              <a:rPr lang="el-GR" dirty="0"/>
              <a:t>Η δύναμη D' </a:t>
            </a:r>
            <a:r>
              <a:rPr lang="el-GR" dirty="0" err="1"/>
              <a:t>Alembert</a:t>
            </a:r>
            <a:r>
              <a:rPr lang="el-GR" dirty="0"/>
              <a:t> ορίζεται ως η </a:t>
            </a:r>
            <a:r>
              <a:rPr lang="el-GR" dirty="0" smtClean="0"/>
              <a:t>δύναμη</a:t>
            </a:r>
            <a:endParaRPr lang="en-US" dirty="0" smtClean="0"/>
          </a:p>
          <a:p>
            <a:pPr marL="0" indent="0">
              <a:buNone/>
            </a:pPr>
            <a:r>
              <a:rPr lang="el-GR" dirty="0" smtClean="0"/>
              <a:t>  </a:t>
            </a:r>
            <a:r>
              <a:rPr lang="en-US" dirty="0" smtClean="0"/>
              <a:t>          </a:t>
            </a:r>
            <a:r>
              <a:rPr lang="el-GR" dirty="0" smtClean="0"/>
              <a:t> </a:t>
            </a:r>
            <a:r>
              <a:rPr lang="en-US" dirty="0" smtClean="0"/>
              <a:t>     </a:t>
            </a:r>
            <a:r>
              <a:rPr lang="el-GR" dirty="0" smtClean="0"/>
              <a:t>την </a:t>
            </a:r>
            <a:r>
              <a:rPr lang="el-GR" dirty="0"/>
              <a:t>οποία αντιλαμβάνεται ο μη αδρανειακός παρατηρητής, ο οποίος συμμετέχει της κινήσεως του υλικού σημείου, προκειμένου να ερμηνεύσει την ισορροπία του ως προς το μη αδρανειακό σύστημα αναφοράς. Η αρχή του D' </a:t>
            </a:r>
            <a:r>
              <a:rPr lang="el-GR" dirty="0" err="1"/>
              <a:t>Alembert</a:t>
            </a:r>
            <a:r>
              <a:rPr lang="el-GR" dirty="0"/>
              <a:t> επομένως διατυπώνεται ως η συνθήκη ισορροπίας του κινουμένου σώματος ως προς μη αδρανειακό παρατηρητή και </a:t>
            </a:r>
            <a:r>
              <a:rPr lang="el-GR" dirty="0" smtClean="0"/>
              <a:t>είναι</a:t>
            </a:r>
            <a:r>
              <a:rPr lang="en-US" dirty="0" smtClean="0"/>
              <a:t>:</a:t>
            </a:r>
          </a:p>
          <a:p>
            <a:pPr marL="0" indent="0">
              <a:buNone/>
            </a:pP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3772304818"/>
              </p:ext>
            </p:extLst>
          </p:nvPr>
        </p:nvGraphicFramePr>
        <p:xfrm>
          <a:off x="729096" y="2372880"/>
          <a:ext cx="1336350" cy="370319"/>
        </p:xfrm>
        <a:graphic>
          <a:graphicData uri="http://schemas.openxmlformats.org/presentationml/2006/ole">
            <mc:AlternateContent xmlns:mc="http://schemas.openxmlformats.org/markup-compatibility/2006">
              <mc:Choice xmlns:v="urn:schemas-microsoft-com:vml" Requires="v">
                <p:oleObj spid="_x0000_s11279" r:id="rId3" imgW="634725" imgH="190417" progId="Equation.3">
                  <p:embed/>
                </p:oleObj>
              </mc:Choice>
              <mc:Fallback>
                <p:oleObj r:id="rId3" imgW="634725" imgH="190417"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096" y="2372880"/>
                        <a:ext cx="1336350" cy="370319"/>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1417885808"/>
              </p:ext>
            </p:extLst>
          </p:nvPr>
        </p:nvGraphicFramePr>
        <p:xfrm>
          <a:off x="3893127" y="5777626"/>
          <a:ext cx="1357745" cy="399337"/>
        </p:xfrm>
        <a:graphic>
          <a:graphicData uri="http://schemas.openxmlformats.org/presentationml/2006/ole">
            <mc:AlternateContent xmlns:mc="http://schemas.openxmlformats.org/markup-compatibility/2006">
              <mc:Choice xmlns:v="urn:schemas-microsoft-com:vml" Requires="v">
                <p:oleObj spid="_x0000_s11280" r:id="rId5" imgW="647700" imgH="190500" progId="Equation.3">
                  <p:embed/>
                </p:oleObj>
              </mc:Choice>
              <mc:Fallback>
                <p:oleObj r:id="rId5" imgW="647700" imgH="1905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3127" y="5777626"/>
                        <a:ext cx="1357745" cy="399337"/>
                      </a:xfrm>
                      <a:prstGeom prst="rect">
                        <a:avLst/>
                      </a:prstGeom>
                      <a:noFill/>
                    </p:spPr>
                  </p:pic>
                </p:oleObj>
              </mc:Fallback>
            </mc:AlternateContent>
          </a:graphicData>
        </a:graphic>
      </p:graphicFrame>
    </p:spTree>
    <p:extLst>
      <p:ext uri="{BB962C8B-B14F-4D97-AF65-F5344CB8AC3E}">
        <p14:creationId xmlns:p14="http://schemas.microsoft.com/office/powerpoint/2010/main" val="2782220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latin typeface="+mn-lt"/>
              </a:rPr>
              <a:t>Η αρχή του D' </a:t>
            </a:r>
            <a:r>
              <a:rPr lang="el-GR" b="1" dirty="0" err="1">
                <a:latin typeface="+mn-lt"/>
              </a:rPr>
              <a:t>Alembert</a:t>
            </a:r>
            <a:r>
              <a:rPr lang="el-GR" b="1" dirty="0">
                <a:latin typeface="+mn-lt"/>
              </a:rPr>
              <a:t> </a:t>
            </a:r>
            <a:r>
              <a:rPr lang="el-GR" b="1" dirty="0" smtClean="0">
                <a:latin typeface="+mn-lt"/>
              </a:rPr>
              <a:t>(</a:t>
            </a:r>
            <a:r>
              <a:rPr lang="en-US" b="1" dirty="0" smtClean="0">
                <a:latin typeface="+mn-lt"/>
              </a:rPr>
              <a:t>3</a:t>
            </a:r>
            <a:r>
              <a:rPr lang="el-GR" b="1" dirty="0" smtClean="0">
                <a:latin typeface="+mn-lt"/>
              </a:rPr>
              <a:t>)</a:t>
            </a:r>
            <a:r>
              <a:rPr lang="en-US" b="1" dirty="0" smtClean="0">
                <a:latin typeface="+mn-lt"/>
              </a:rPr>
              <a:t/>
            </a:r>
            <a:br>
              <a:rPr lang="en-US" b="1" dirty="0" smtClean="0">
                <a:latin typeface="+mn-lt"/>
              </a:rPr>
            </a:br>
            <a:endParaRPr lang="el-GR" b="1" dirty="0">
              <a:latin typeface="+mn-lt"/>
            </a:endParaRPr>
          </a:p>
        </p:txBody>
      </p:sp>
      <p:sp>
        <p:nvSpPr>
          <p:cNvPr id="3" name="Θέση περιεχομένου 2"/>
          <p:cNvSpPr>
            <a:spLocks noGrp="1"/>
          </p:cNvSpPr>
          <p:nvPr>
            <p:ph idx="1"/>
          </p:nvPr>
        </p:nvSpPr>
        <p:spPr/>
        <p:txBody>
          <a:bodyPr>
            <a:normAutofit lnSpcReduction="10000"/>
          </a:bodyPr>
          <a:lstStyle/>
          <a:p>
            <a:pPr marL="0" indent="0">
              <a:buNone/>
            </a:pPr>
            <a:r>
              <a:rPr lang="el-GR" dirty="0" smtClean="0"/>
              <a:t>Αν </a:t>
            </a:r>
            <a:r>
              <a:rPr lang="en-US" dirty="0" smtClean="0"/>
              <a:t>     </a:t>
            </a:r>
            <a:r>
              <a:rPr lang="el-GR" dirty="0" smtClean="0"/>
              <a:t>  </a:t>
            </a:r>
            <a:r>
              <a:rPr lang="el-GR" dirty="0"/>
              <a:t>είναι η δυνατή μετατόπιση του υλικού σημείου </a:t>
            </a:r>
            <a:r>
              <a:rPr lang="en-US" dirty="0" smtClean="0"/>
              <a:t>    </a:t>
            </a:r>
            <a:r>
              <a:rPr lang="el-GR" dirty="0" smtClean="0"/>
              <a:t>, </a:t>
            </a:r>
            <a:r>
              <a:rPr lang="el-GR" dirty="0"/>
              <a:t>η αρχή των δυνατών έργων για το σωματίδιο </a:t>
            </a:r>
            <a:r>
              <a:rPr lang="el-GR" dirty="0" smtClean="0"/>
              <a:t>δίδει</a:t>
            </a:r>
            <a:r>
              <a:rPr lang="en-US" dirty="0" smtClean="0"/>
              <a:t>:</a:t>
            </a:r>
          </a:p>
          <a:p>
            <a:pPr marL="0" indent="0">
              <a:buNone/>
            </a:pPr>
            <a:endParaRPr lang="en-US" dirty="0"/>
          </a:p>
          <a:p>
            <a:pPr marL="0" indent="0">
              <a:buNone/>
            </a:pPr>
            <a:endParaRPr lang="en-US" dirty="0" smtClean="0"/>
          </a:p>
          <a:p>
            <a:pPr marL="0" indent="0">
              <a:buNone/>
            </a:pPr>
            <a:r>
              <a:rPr lang="el-GR" dirty="0"/>
              <a:t>Συνεπώς, το δυνατό έργο των ουσιαστικών (πραγματικών) δυνάμεων και των δυνάμεων </a:t>
            </a:r>
            <a:r>
              <a:rPr lang="el-GR" dirty="0" smtClean="0"/>
              <a:t>D</a:t>
            </a:r>
            <a:r>
              <a:rPr lang="el-GR" dirty="0"/>
              <a:t>' </a:t>
            </a:r>
            <a:r>
              <a:rPr lang="el-GR" dirty="0" err="1"/>
              <a:t>Alembert</a:t>
            </a:r>
            <a:r>
              <a:rPr lang="el-GR" dirty="0"/>
              <a:t> μηχανικού συστήματος ισούται με μηδέν. Αυτή είναι η αρχή του D' </a:t>
            </a:r>
            <a:r>
              <a:rPr lang="el-GR" dirty="0" err="1"/>
              <a:t>Alembert</a:t>
            </a:r>
            <a:r>
              <a:rPr lang="el-GR" dirty="0"/>
              <a:t> για σύστημα υλικών σημείων εν κινήσει υπό την επίδραση δυνάμεων.</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717638049"/>
              </p:ext>
            </p:extLst>
          </p:nvPr>
        </p:nvGraphicFramePr>
        <p:xfrm>
          <a:off x="1219199" y="1825625"/>
          <a:ext cx="387927" cy="387927"/>
        </p:xfrm>
        <a:graphic>
          <a:graphicData uri="http://schemas.openxmlformats.org/presentationml/2006/ole">
            <mc:AlternateContent xmlns:mc="http://schemas.openxmlformats.org/markup-compatibility/2006">
              <mc:Choice xmlns:v="urn:schemas-microsoft-com:vml" Requires="v">
                <p:oleObj spid="_x0000_s12307" r:id="rId3" imgW="190417" imgH="190417" progId="Equation.3">
                  <p:embed/>
                </p:oleObj>
              </mc:Choice>
              <mc:Fallback>
                <p:oleObj r:id="rId3" imgW="190417" imgH="190417"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99" y="1825625"/>
                        <a:ext cx="387927" cy="387927"/>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2261622261"/>
              </p:ext>
            </p:extLst>
          </p:nvPr>
        </p:nvGraphicFramePr>
        <p:xfrm>
          <a:off x="2069302" y="2213552"/>
          <a:ext cx="256745" cy="342327"/>
        </p:xfrm>
        <a:graphic>
          <a:graphicData uri="http://schemas.openxmlformats.org/presentationml/2006/ole">
            <mc:AlternateContent xmlns:mc="http://schemas.openxmlformats.org/markup-compatibility/2006">
              <mc:Choice xmlns:v="urn:schemas-microsoft-com:vml" Requires="v">
                <p:oleObj spid="_x0000_s12308" r:id="rId5" imgW="139639" imgH="190417" progId="Equation.3">
                  <p:embed/>
                </p:oleObj>
              </mc:Choice>
              <mc:Fallback>
                <p:oleObj r:id="rId5" imgW="139639" imgH="190417"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9302" y="2213552"/>
                        <a:ext cx="256745" cy="342327"/>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2727201848"/>
              </p:ext>
            </p:extLst>
          </p:nvPr>
        </p:nvGraphicFramePr>
        <p:xfrm>
          <a:off x="3294936" y="3117272"/>
          <a:ext cx="2554127" cy="468385"/>
        </p:xfrm>
        <a:graphic>
          <a:graphicData uri="http://schemas.openxmlformats.org/presentationml/2006/ole">
            <mc:AlternateContent xmlns:mc="http://schemas.openxmlformats.org/markup-compatibility/2006">
              <mc:Choice xmlns:v="urn:schemas-microsoft-com:vml" Requires="v">
                <p:oleObj spid="_x0000_s12309" r:id="rId7" imgW="1257300" imgH="190500" progId="Equation.3">
                  <p:embed/>
                </p:oleObj>
              </mc:Choice>
              <mc:Fallback>
                <p:oleObj r:id="rId7" imgW="1257300" imgH="1905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4936" y="3117272"/>
                        <a:ext cx="2554127" cy="468385"/>
                      </a:xfrm>
                      <a:prstGeom prst="rect">
                        <a:avLst/>
                      </a:prstGeom>
                      <a:noFill/>
                    </p:spPr>
                  </p:pic>
                </p:oleObj>
              </mc:Fallback>
            </mc:AlternateContent>
          </a:graphicData>
        </a:graphic>
      </p:graphicFrame>
    </p:spTree>
    <p:extLst>
      <p:ext uri="{BB962C8B-B14F-4D97-AF65-F5344CB8AC3E}">
        <p14:creationId xmlns:p14="http://schemas.microsoft.com/office/powerpoint/2010/main" val="3949929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Σημείωμα Χρήσης Έργων Τρίτων</a:t>
            </a:r>
            <a:endParaRPr lang="el-GR" b="1" dirty="0"/>
          </a:p>
        </p:txBody>
      </p:sp>
      <p:sp>
        <p:nvSpPr>
          <p:cNvPr id="3" name="Θέση περιεχομένου 2"/>
          <p:cNvSpPr>
            <a:spLocks noGrp="1"/>
          </p:cNvSpPr>
          <p:nvPr>
            <p:ph idx="1"/>
          </p:nvPr>
        </p:nvSpPr>
        <p:spPr/>
        <p:txBody>
          <a:bodyPr/>
          <a:lstStyle/>
          <a:p>
            <a:pPr marL="0" indent="0">
              <a:buNone/>
            </a:pPr>
            <a:r>
              <a:rPr lang="el-GR" dirty="0" smtClean="0"/>
              <a:t>Το υλικό της παρουσίασης προέρχεται από το βιβλίο</a:t>
            </a:r>
            <a:r>
              <a:rPr lang="en-US" dirty="0" smtClean="0"/>
              <a:t>:</a:t>
            </a:r>
            <a:endParaRPr lang="en-US" dirty="0"/>
          </a:p>
          <a:p>
            <a:pPr marL="0" indent="0">
              <a:buNone/>
            </a:pPr>
            <a:r>
              <a:rPr lang="en-US" dirty="0" smtClean="0"/>
              <a:t>‘</a:t>
            </a:r>
            <a:r>
              <a:rPr lang="el-GR" dirty="0" smtClean="0"/>
              <a:t>ΘΕΩΡΗΤΙΚΗ </a:t>
            </a:r>
            <a:r>
              <a:rPr lang="el-GR" dirty="0" smtClean="0"/>
              <a:t>ΜΗΧΑΝΙΚΗ,</a:t>
            </a:r>
          </a:p>
          <a:p>
            <a:pPr marL="0" indent="0">
              <a:buNone/>
            </a:pPr>
            <a:r>
              <a:rPr lang="el-GR" dirty="0" smtClean="0"/>
              <a:t>Γεώργιος Καραχάλιος και Βασίλειος </a:t>
            </a:r>
            <a:r>
              <a:rPr lang="el-GR" dirty="0" err="1" smtClean="0"/>
              <a:t>Λουκόπουλος</a:t>
            </a:r>
            <a:r>
              <a:rPr lang="el-GR" dirty="0" smtClean="0"/>
              <a:t>,</a:t>
            </a:r>
          </a:p>
          <a:p>
            <a:pPr marL="0" indent="0">
              <a:buNone/>
            </a:pPr>
            <a:r>
              <a:rPr lang="el-GR" dirty="0" smtClean="0"/>
              <a:t>Πάτρα </a:t>
            </a:r>
            <a:r>
              <a:rPr lang="el-GR" dirty="0" smtClean="0"/>
              <a:t>2009</a:t>
            </a:r>
            <a:r>
              <a:rPr lang="en-US" dirty="0" smtClean="0"/>
              <a:t>’</a:t>
            </a:r>
            <a:r>
              <a:rPr lang="en-US" dirty="0" smtClean="0"/>
              <a:t>,</a:t>
            </a:r>
          </a:p>
          <a:p>
            <a:pPr marL="0" indent="0">
              <a:buNone/>
            </a:pPr>
            <a:r>
              <a:rPr lang="el-GR" dirty="0"/>
              <a:t>ε</a:t>
            </a:r>
            <a:r>
              <a:rPr lang="el-GR" dirty="0" smtClean="0"/>
              <a:t>κτός αν αναγράφεται διαφορετικά.</a:t>
            </a:r>
            <a:endParaRPr lang="en-US" dirty="0" smtClean="0"/>
          </a:p>
          <a:p>
            <a:pPr marL="0" indent="0">
              <a:buNone/>
            </a:pPr>
            <a:endParaRPr lang="en-US" dirty="0"/>
          </a:p>
        </p:txBody>
      </p:sp>
    </p:spTree>
    <p:extLst>
      <p:ext uri="{BB962C8B-B14F-4D97-AF65-F5344CB8AC3E}">
        <p14:creationId xmlns:p14="http://schemas.microsoft.com/office/powerpoint/2010/main" val="89966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b="1" dirty="0" smtClean="0">
                <a:latin typeface="+mn-lt"/>
              </a:rPr>
              <a:t>Άδειες Χρήσης</a:t>
            </a:r>
            <a:endParaRPr lang="el-GR" b="1" dirty="0">
              <a:latin typeface="+mn-lt"/>
            </a:endParaRPr>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4" y="4941168"/>
            <a:ext cx="1581685" cy="553393"/>
          </a:xfrm>
          <a:prstGeom prst="rect">
            <a:avLst/>
          </a:prstGeom>
        </p:spPr>
      </p:pic>
    </p:spTree>
    <p:extLst>
      <p:ext uri="{BB962C8B-B14F-4D97-AF65-F5344CB8AC3E}">
        <p14:creationId xmlns:p14="http://schemas.microsoft.com/office/powerpoint/2010/main" val="1567122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20427"/>
            <a:ext cx="7886700" cy="1325563"/>
          </a:xfrm>
        </p:spPr>
        <p:txBody>
          <a:bodyPr/>
          <a:lstStyle/>
          <a:p>
            <a:pPr algn="ctr"/>
            <a:r>
              <a:rPr lang="el-GR" b="1" dirty="0" smtClean="0">
                <a:latin typeface="+mn-lt"/>
              </a:rPr>
              <a:t>Σημείωμα Αναφοράς</a:t>
            </a:r>
            <a:endParaRPr lang="el-GR" b="1" dirty="0">
              <a:latin typeface="+mn-lt"/>
            </a:endParaRPr>
          </a:p>
        </p:txBody>
      </p:sp>
      <p:sp>
        <p:nvSpPr>
          <p:cNvPr id="3" name="Θέση περιεχομένου 2"/>
          <p:cNvSpPr>
            <a:spLocks noGrp="1"/>
          </p:cNvSpPr>
          <p:nvPr>
            <p:ph idx="1"/>
          </p:nvPr>
        </p:nvSpPr>
        <p:spPr>
          <a:xfrm>
            <a:off x="457200" y="1556792"/>
            <a:ext cx="8229600" cy="4525963"/>
          </a:xfrm>
        </p:spPr>
        <p:txBody>
          <a:bodyPr/>
          <a:lstStyle/>
          <a:p>
            <a:pPr marL="0" lvl="0" indent="0">
              <a:spcBef>
                <a:spcPts val="1200"/>
              </a:spcBef>
              <a:buNone/>
            </a:pPr>
            <a:r>
              <a:rPr lang="el-GR" sz="2400" dirty="0" err="1"/>
              <a:t>Copyright</a:t>
            </a:r>
            <a:r>
              <a:rPr lang="el-GR" sz="2400" dirty="0"/>
              <a:t> </a:t>
            </a:r>
            <a:r>
              <a:rPr lang="el-GR" sz="2400" dirty="0" smtClean="0"/>
              <a:t>Πανεπιστήμιο Πατρών</a:t>
            </a:r>
            <a:r>
              <a:rPr lang="en-US" sz="2400" dirty="0" smtClean="0"/>
              <a:t>,</a:t>
            </a:r>
            <a:r>
              <a:rPr lang="el-GR" sz="2400" dirty="0"/>
              <a:t> </a:t>
            </a:r>
            <a:r>
              <a:rPr lang="el-GR" sz="2400" dirty="0" smtClean="0"/>
              <a:t>Βασίλειος </a:t>
            </a:r>
            <a:r>
              <a:rPr lang="el-GR" sz="2400" dirty="0" err="1" smtClean="0"/>
              <a:t>Λουκόπουλος</a:t>
            </a:r>
            <a:r>
              <a:rPr lang="el-GR" sz="2400" dirty="0" smtClean="0"/>
              <a:t>. «Κλασσική Μηχανική. Ενότητα 1». </a:t>
            </a:r>
            <a:r>
              <a:rPr lang="el-GR" sz="2400" dirty="0"/>
              <a:t>Έκδοση: 1.0. </a:t>
            </a:r>
            <a:r>
              <a:rPr lang="el-GR" sz="2400" dirty="0" smtClean="0"/>
              <a:t>Πάτρα </a:t>
            </a:r>
            <a:r>
              <a:rPr lang="el-GR" sz="2400" dirty="0"/>
              <a:t>2014. Διαθέσιμο από τη δικτυακή διεύθυνση</a:t>
            </a:r>
            <a:r>
              <a:rPr lang="el-GR" sz="2400" dirty="0" smtClean="0"/>
              <a:t>: </a:t>
            </a:r>
            <a:r>
              <a:rPr lang="en-US" sz="2400" b="1" dirty="0"/>
              <a:t>https://eclass.upatras.gr/courses/PHY1945</a:t>
            </a:r>
            <a:r>
              <a:rPr lang="en-US" sz="2400" b="1" dirty="0" smtClean="0"/>
              <a:t>/</a:t>
            </a:r>
            <a:endParaRPr lang="el-GR" sz="2400" dirty="0"/>
          </a:p>
          <a:p>
            <a:pPr marL="0" indent="0">
              <a:buNone/>
            </a:pPr>
            <a:endParaRPr lang="el-GR" dirty="0"/>
          </a:p>
        </p:txBody>
      </p:sp>
    </p:spTree>
    <p:extLst>
      <p:ext uri="{BB962C8B-B14F-4D97-AF65-F5344CB8AC3E}">
        <p14:creationId xmlns:p14="http://schemas.microsoft.com/office/powerpoint/2010/main" val="2449401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7" y="5827935"/>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p14="http://schemas.microsoft.com/office/powerpoint/2010/main" val="16290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latin typeface="+mn-lt"/>
              </a:rPr>
              <a:t>Χρηματοδότηση</a:t>
            </a:r>
            <a:r>
              <a:rPr lang="en-US" b="1" dirty="0" smtClean="0">
                <a:latin typeface="+mn-lt"/>
              </a:rPr>
              <a:t/>
            </a:r>
            <a:br>
              <a:rPr lang="en-US" b="1" dirty="0" smtClean="0">
                <a:latin typeface="+mn-lt"/>
              </a:rPr>
            </a:br>
            <a:endParaRPr lang="el-GR" b="1" dirty="0">
              <a:latin typeface="+mn-lt"/>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Tree>
    <p:extLst>
      <p:ext uri="{BB962C8B-B14F-4D97-AF65-F5344CB8AC3E}">
        <p14:creationId xmlns:p14="http://schemas.microsoft.com/office/powerpoint/2010/main" val="1573181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latin typeface="+mn-lt"/>
              </a:rPr>
              <a:t>Σκοποί Ενότητας</a:t>
            </a:r>
            <a:br>
              <a:rPr lang="el-GR" b="1" dirty="0" smtClean="0">
                <a:latin typeface="+mn-lt"/>
              </a:rPr>
            </a:br>
            <a:endParaRPr lang="el-GR" b="1" dirty="0">
              <a:latin typeface="+mn-lt"/>
            </a:endParaRPr>
          </a:p>
        </p:txBody>
      </p:sp>
      <p:sp>
        <p:nvSpPr>
          <p:cNvPr id="3" name="Θέση περιεχομένου 2"/>
          <p:cNvSpPr>
            <a:spLocks noGrp="1"/>
          </p:cNvSpPr>
          <p:nvPr>
            <p:ph idx="1"/>
          </p:nvPr>
        </p:nvSpPr>
        <p:spPr>
          <a:xfrm>
            <a:off x="628650" y="2255116"/>
            <a:ext cx="7886700" cy="4351338"/>
          </a:xfrm>
        </p:spPr>
        <p:txBody>
          <a:bodyPr/>
          <a:lstStyle/>
          <a:p>
            <a:r>
              <a:rPr lang="el-GR" dirty="0"/>
              <a:t>Γενικευμένες  συντεταγμένες. Ολόνομοι δεσμοί. Βαθμοί </a:t>
            </a:r>
            <a:r>
              <a:rPr lang="el-GR" dirty="0" smtClean="0"/>
              <a:t>ελευθερίας</a:t>
            </a:r>
          </a:p>
          <a:p>
            <a:r>
              <a:rPr lang="el-GR" dirty="0"/>
              <a:t>Μη </a:t>
            </a:r>
            <a:r>
              <a:rPr lang="el-GR" dirty="0" err="1"/>
              <a:t>ολόνομοι</a:t>
            </a:r>
            <a:r>
              <a:rPr lang="el-GR" dirty="0"/>
              <a:t> </a:t>
            </a:r>
            <a:r>
              <a:rPr lang="el-GR" dirty="0" smtClean="0"/>
              <a:t>δεσμοί</a:t>
            </a:r>
          </a:p>
          <a:p>
            <a:r>
              <a:rPr lang="el-GR" dirty="0"/>
              <a:t>Δυνατές </a:t>
            </a:r>
            <a:r>
              <a:rPr lang="el-GR" dirty="0" smtClean="0"/>
              <a:t>μετατοπίσεις</a:t>
            </a:r>
          </a:p>
          <a:p>
            <a:r>
              <a:rPr lang="el-GR" dirty="0"/>
              <a:t>Η αρχή των δυνατών έργων. Γενικευμένες </a:t>
            </a:r>
            <a:r>
              <a:rPr lang="el-GR" dirty="0" smtClean="0"/>
              <a:t>δυνάμεις</a:t>
            </a:r>
          </a:p>
          <a:p>
            <a:r>
              <a:rPr lang="el-GR" dirty="0"/>
              <a:t>Η αρχή του D' </a:t>
            </a:r>
            <a:r>
              <a:rPr lang="el-GR" dirty="0" err="1" smtClean="0"/>
              <a:t>Alembert</a:t>
            </a:r>
            <a:endParaRPr lang="el-GR" dirty="0" smtClean="0"/>
          </a:p>
          <a:p>
            <a:pPr marL="0" indent="0">
              <a:buNone/>
            </a:pPr>
            <a:endParaRPr lang="el-GR" dirty="0"/>
          </a:p>
        </p:txBody>
      </p:sp>
    </p:spTree>
    <p:extLst>
      <p:ext uri="{BB962C8B-B14F-4D97-AF65-F5344CB8AC3E}">
        <p14:creationId xmlns:p14="http://schemas.microsoft.com/office/powerpoint/2010/main" val="30613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smtClean="0">
                <a:latin typeface="+mn-lt"/>
              </a:rPr>
              <a:t/>
            </a:r>
            <a:br>
              <a:rPr lang="el-GR" b="1" dirty="0" smtClean="0">
                <a:latin typeface="+mn-lt"/>
              </a:rPr>
            </a:br>
            <a:r>
              <a:rPr lang="el-GR" b="1" dirty="0" smtClean="0">
                <a:latin typeface="+mn-lt"/>
              </a:rPr>
              <a:t>Γενικευμένες  </a:t>
            </a:r>
            <a:r>
              <a:rPr lang="el-GR" b="1" dirty="0">
                <a:latin typeface="+mn-lt"/>
              </a:rPr>
              <a:t>συντεταγμένες. Ολόνομοι δεσμοί. Βαθμοί </a:t>
            </a:r>
            <a:r>
              <a:rPr lang="el-GR" b="1" dirty="0" smtClean="0">
                <a:latin typeface="+mn-lt"/>
              </a:rPr>
              <a:t>ελευθερίας (1)</a:t>
            </a:r>
            <a:r>
              <a:rPr lang="el-GR" dirty="0"/>
              <a:t/>
            </a:r>
            <a:br>
              <a:rPr lang="el-GR" dirty="0"/>
            </a:br>
            <a:endParaRPr lang="el-GR" dirty="0"/>
          </a:p>
        </p:txBody>
      </p:sp>
      <p:sp>
        <p:nvSpPr>
          <p:cNvPr id="3" name="Θέση περιεχομένου 2"/>
          <p:cNvSpPr>
            <a:spLocks noGrp="1"/>
          </p:cNvSpPr>
          <p:nvPr>
            <p:ph idx="1"/>
          </p:nvPr>
        </p:nvSpPr>
        <p:spPr>
          <a:xfrm>
            <a:off x="628650" y="2047298"/>
            <a:ext cx="7886700" cy="4351338"/>
          </a:xfrm>
        </p:spPr>
        <p:txBody>
          <a:bodyPr/>
          <a:lstStyle/>
          <a:p>
            <a:pPr marL="0" indent="0">
              <a:buNone/>
            </a:pPr>
            <a:r>
              <a:rPr lang="el-GR" dirty="0"/>
              <a:t>Γενικώς έστω </a:t>
            </a:r>
            <a:r>
              <a:rPr lang="el-GR" dirty="0" smtClean="0"/>
              <a:t>σύστημα Ν υλικών </a:t>
            </a:r>
            <a:r>
              <a:rPr lang="el-GR" dirty="0"/>
              <a:t>σημείων, τα οποία κινούνται στον χώρο χωρίς περιορισμούς. Ο προσδιορισμός της θέσεως </a:t>
            </a:r>
            <a:r>
              <a:rPr lang="el-GR" dirty="0" smtClean="0"/>
              <a:t>των Ν υλικών </a:t>
            </a:r>
            <a:r>
              <a:rPr lang="el-GR" dirty="0"/>
              <a:t>σημείων απαιτεί την </a:t>
            </a:r>
            <a:r>
              <a:rPr lang="el-GR" dirty="0" smtClean="0"/>
              <a:t>γνώση 3Ν συντεταγμένων</a:t>
            </a:r>
            <a:r>
              <a:rPr lang="el-GR" dirty="0"/>
              <a:t>. Άρα το σύστημα </a:t>
            </a:r>
            <a:r>
              <a:rPr lang="el-GR" dirty="0" smtClean="0"/>
              <a:t>έχει 3Ν βαθμούς </a:t>
            </a:r>
            <a:r>
              <a:rPr lang="el-GR" dirty="0"/>
              <a:t>ελευθερίας. Οι ανεξάρτητες παράμετροι που απαιτούνται για τον προσδιορισμό της θέσεως υλικού σημείου ή συστήματος υλικών σημείων ονομάζονται </a:t>
            </a:r>
            <a:r>
              <a:rPr lang="el-GR" b="1" dirty="0"/>
              <a:t>γενικευμένες συντεταγμένες ή συντεταγμένες του </a:t>
            </a:r>
            <a:r>
              <a:rPr lang="el-GR" b="1" dirty="0" err="1"/>
              <a:t>Lagrange</a:t>
            </a:r>
            <a:r>
              <a:rPr lang="el-GR" dirty="0"/>
              <a:t> και συμβολίζονται </a:t>
            </a:r>
            <a:r>
              <a:rPr lang="el-GR" dirty="0" smtClean="0"/>
              <a:t>ως                   . </a:t>
            </a:r>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2642662207"/>
              </p:ext>
            </p:extLst>
          </p:nvPr>
        </p:nvGraphicFramePr>
        <p:xfrm>
          <a:off x="5611091" y="5511944"/>
          <a:ext cx="1413164" cy="424098"/>
        </p:xfrm>
        <a:graphic>
          <a:graphicData uri="http://schemas.openxmlformats.org/presentationml/2006/ole">
            <mc:AlternateContent xmlns:mc="http://schemas.openxmlformats.org/markup-compatibility/2006">
              <mc:Choice xmlns:v="urn:schemas-microsoft-com:vml" Requires="v">
                <p:oleObj spid="_x0000_s1048" r:id="rId3" imgW="647700" imgH="190500" progId="Equation.3">
                  <p:embed/>
                </p:oleObj>
              </mc:Choice>
              <mc:Fallback>
                <p:oleObj r:id="rId3" imgW="647700" imgH="1905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1091" y="5511944"/>
                        <a:ext cx="1413164" cy="424098"/>
                      </a:xfrm>
                      <a:prstGeom prst="rect">
                        <a:avLst/>
                      </a:prstGeom>
                      <a:noFill/>
                    </p:spPr>
                  </p:pic>
                </p:oleObj>
              </mc:Fallback>
            </mc:AlternateContent>
          </a:graphicData>
        </a:graphic>
      </p:graphicFrame>
    </p:spTree>
    <p:extLst>
      <p:ext uri="{BB962C8B-B14F-4D97-AF65-F5344CB8AC3E}">
        <p14:creationId xmlns:p14="http://schemas.microsoft.com/office/powerpoint/2010/main" val="309261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Γενικευμένες  συντεταγμένες. Ολόνομοι δεσμοί. Βαθμοί ελευθερίας </a:t>
            </a:r>
            <a:r>
              <a:rPr lang="el-GR" b="1" dirty="0" smtClean="0">
                <a:latin typeface="+mn-lt"/>
              </a:rPr>
              <a:t>(2)</a:t>
            </a:r>
            <a:endParaRPr lang="el-GR" b="1" dirty="0">
              <a:latin typeface="+mn-lt"/>
            </a:endParaRPr>
          </a:p>
        </p:txBody>
      </p:sp>
      <p:sp>
        <p:nvSpPr>
          <p:cNvPr id="3" name="Θέση περιεχομένου 2"/>
          <p:cNvSpPr>
            <a:spLocks noGrp="1"/>
          </p:cNvSpPr>
          <p:nvPr>
            <p:ph idx="1"/>
          </p:nvPr>
        </p:nvSpPr>
        <p:spPr>
          <a:xfrm>
            <a:off x="628650" y="2055814"/>
            <a:ext cx="7886700" cy="4691349"/>
          </a:xfrm>
        </p:spPr>
        <p:txBody>
          <a:bodyPr>
            <a:normAutofit/>
          </a:bodyPr>
          <a:lstStyle/>
          <a:p>
            <a:pPr marL="0" indent="0">
              <a:buNone/>
            </a:pPr>
            <a:r>
              <a:rPr lang="el-GR" dirty="0"/>
              <a:t>Ας θεωρήσουμε ότι το σύστημα </a:t>
            </a:r>
            <a:r>
              <a:rPr lang="el-GR" dirty="0" smtClean="0"/>
              <a:t>των Ν υλικών </a:t>
            </a:r>
            <a:r>
              <a:rPr lang="el-GR" dirty="0"/>
              <a:t>σημείων υπόκειται </a:t>
            </a:r>
            <a:r>
              <a:rPr lang="el-GR" dirty="0" smtClean="0"/>
              <a:t>σε </a:t>
            </a:r>
            <a:r>
              <a:rPr lang="en-US" dirty="0" smtClean="0"/>
              <a:t>k </a:t>
            </a:r>
            <a:r>
              <a:rPr lang="el-GR" dirty="0" smtClean="0"/>
              <a:t>περιορισμούς</a:t>
            </a:r>
            <a:r>
              <a:rPr lang="el-GR" dirty="0"/>
              <a:t>, οι οποίοι καλούνται δεσμοί και οι οποίοι εκφράζονται δια των </a:t>
            </a:r>
            <a:r>
              <a:rPr lang="el-GR" dirty="0" smtClean="0"/>
              <a:t>σχέσεων</a:t>
            </a:r>
            <a:r>
              <a:rPr lang="en-US" dirty="0" smtClean="0"/>
              <a:t>:</a:t>
            </a:r>
          </a:p>
          <a:p>
            <a:endParaRPr lang="en-US" dirty="0"/>
          </a:p>
          <a:p>
            <a:endParaRPr lang="en-US" dirty="0" smtClean="0"/>
          </a:p>
          <a:p>
            <a:pPr marL="0" indent="0">
              <a:buNone/>
            </a:pPr>
            <a:endParaRPr lang="en-US" dirty="0" smtClean="0"/>
          </a:p>
          <a:p>
            <a:pPr marL="0" indent="0">
              <a:buNone/>
            </a:pPr>
            <a:endParaRPr lang="en-US" dirty="0"/>
          </a:p>
          <a:p>
            <a:pPr marL="0" indent="0">
              <a:buNone/>
            </a:pPr>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3800702207"/>
              </p:ext>
            </p:extLst>
          </p:nvPr>
        </p:nvGraphicFramePr>
        <p:xfrm>
          <a:off x="1478193" y="4244108"/>
          <a:ext cx="6187613" cy="453305"/>
        </p:xfrm>
        <a:graphic>
          <a:graphicData uri="http://schemas.openxmlformats.org/presentationml/2006/ole">
            <mc:AlternateContent xmlns:mc="http://schemas.openxmlformats.org/markup-compatibility/2006">
              <mc:Choice xmlns:v="urn:schemas-microsoft-com:vml" Requires="v">
                <p:oleObj spid="_x0000_s2097" r:id="rId3" imgW="2603500" imgH="190500" progId="Equation.3">
                  <p:embed/>
                </p:oleObj>
              </mc:Choice>
              <mc:Fallback>
                <p:oleObj r:id="rId3" imgW="2603500" imgH="1905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8193" y="4244108"/>
                        <a:ext cx="6187613" cy="453305"/>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4055658530"/>
              </p:ext>
            </p:extLst>
          </p:nvPr>
        </p:nvGraphicFramePr>
        <p:xfrm>
          <a:off x="1478193" y="5287950"/>
          <a:ext cx="6187613" cy="434337"/>
        </p:xfrm>
        <a:graphic>
          <a:graphicData uri="http://schemas.openxmlformats.org/presentationml/2006/ole">
            <mc:AlternateContent xmlns:mc="http://schemas.openxmlformats.org/markup-compatibility/2006">
              <mc:Choice xmlns:v="urn:schemas-microsoft-com:vml" Requires="v">
                <p:oleObj spid="_x0000_s2098" r:id="rId5" imgW="2603500" imgH="190500" progId="Equation.3">
                  <p:embed/>
                </p:oleObj>
              </mc:Choice>
              <mc:Fallback>
                <p:oleObj r:id="rId5" imgW="2603500" imgH="1905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8193" y="5287950"/>
                        <a:ext cx="6187613" cy="434337"/>
                      </a:xfrm>
                      <a:prstGeom prst="rect">
                        <a:avLst/>
                      </a:prstGeom>
                      <a:noFill/>
                    </p:spPr>
                  </p:pic>
                </p:oleObj>
              </mc:Fallback>
            </mc:AlternateContent>
          </a:graphicData>
        </a:graphic>
      </p:graphicFrame>
      <p:sp>
        <p:nvSpPr>
          <p:cNvPr id="8" name="Rectangle 8"/>
          <p:cNvSpPr>
            <a:spLocks noChangeArrowheads="1"/>
          </p:cNvSpPr>
          <p:nvPr/>
        </p:nvSpPr>
        <p:spPr bwMode="auto">
          <a:xfrm>
            <a:off x="-1122218" y="43503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2682638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Γενικευμένες  συντεταγμένες. Ολόνομοι δεσμοί. Βαθμοί ελευθερίας </a:t>
            </a:r>
            <a:r>
              <a:rPr lang="el-GR" b="1" dirty="0" smtClean="0">
                <a:latin typeface="+mn-lt"/>
              </a:rPr>
              <a:t>(3)</a:t>
            </a:r>
            <a:endParaRPr lang="el-GR" b="1" dirty="0">
              <a:latin typeface="+mn-lt"/>
            </a:endParaRPr>
          </a:p>
        </p:txBody>
      </p:sp>
      <p:sp>
        <p:nvSpPr>
          <p:cNvPr id="3" name="Θέση περιεχομένου 2"/>
          <p:cNvSpPr>
            <a:spLocks noGrp="1"/>
          </p:cNvSpPr>
          <p:nvPr>
            <p:ph idx="1"/>
          </p:nvPr>
        </p:nvSpPr>
        <p:spPr/>
        <p:txBody>
          <a:bodyPr/>
          <a:lstStyle/>
          <a:p>
            <a:pPr marL="0" indent="0">
              <a:buNone/>
            </a:pPr>
            <a:endParaRPr lang="el-GR" dirty="0" smtClean="0"/>
          </a:p>
          <a:p>
            <a:pPr marL="0" indent="0">
              <a:buNone/>
            </a:pPr>
            <a:r>
              <a:rPr lang="el-GR" dirty="0" smtClean="0"/>
              <a:t>Οι παραπάνω σχέσεις είναι ανεξάρτητες μεταξύ τους και  k&lt;3N και εκφράζουν τους δεσμούς οι οποίοι ονομάζονται </a:t>
            </a:r>
            <a:r>
              <a:rPr lang="el-GR" dirty="0" err="1" smtClean="0"/>
              <a:t>ολόνομοι</a:t>
            </a:r>
            <a:r>
              <a:rPr lang="el-GR" dirty="0" smtClean="0"/>
              <a:t>. </a:t>
            </a:r>
            <a:r>
              <a:rPr lang="el-GR" dirty="0"/>
              <a:t>Τ</a:t>
            </a:r>
            <a:r>
              <a:rPr lang="el-GR" dirty="0" smtClean="0"/>
              <a:t>ο </a:t>
            </a:r>
            <a:r>
              <a:rPr lang="el-GR" dirty="0"/>
              <a:t>δε αντίστοιχο σύστημα υλικών σημείων καλείται </a:t>
            </a:r>
            <a:r>
              <a:rPr lang="el-GR" dirty="0" err="1"/>
              <a:t>ολόνομο</a:t>
            </a:r>
            <a:r>
              <a:rPr lang="el-GR" dirty="0"/>
              <a:t> σύστημα. Η ύπαρξη </a:t>
            </a:r>
            <a:r>
              <a:rPr lang="el-GR" dirty="0" err="1"/>
              <a:t>ολονόμων</a:t>
            </a:r>
            <a:r>
              <a:rPr lang="el-GR" dirty="0"/>
              <a:t> δεσμών στο σύστημα των υλικών σημείων  περιορίζει τον αριθμό των ανεξαρτήτων μεταβλητών που απαιτούνται για τον προσδιορισμό της θέσεως των υλικών σημείων από 3N σε 3N-k, όπου k είναι το πλήθος των </a:t>
            </a:r>
            <a:r>
              <a:rPr lang="el-GR" dirty="0" err="1"/>
              <a:t>ολονόμων</a:t>
            </a:r>
            <a:r>
              <a:rPr lang="el-GR" dirty="0"/>
              <a:t> δεσμών.</a:t>
            </a:r>
          </a:p>
          <a:p>
            <a:endParaRPr lang="el-GR" dirty="0"/>
          </a:p>
        </p:txBody>
      </p:sp>
    </p:spTree>
    <p:extLst>
      <p:ext uri="{BB962C8B-B14F-4D97-AF65-F5344CB8AC3E}">
        <p14:creationId xmlns:p14="http://schemas.microsoft.com/office/powerpoint/2010/main" val="3968331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Γενικευμένες  συντεταγμένες. Ολόνομοι δεσμοί. Βαθμοί ελευθερίας (3)</a:t>
            </a:r>
          </a:p>
        </p:txBody>
      </p:sp>
      <p:sp>
        <p:nvSpPr>
          <p:cNvPr id="3" name="Θέση περιεχομένου 2"/>
          <p:cNvSpPr>
            <a:spLocks noGrp="1"/>
          </p:cNvSpPr>
          <p:nvPr>
            <p:ph idx="1"/>
          </p:nvPr>
        </p:nvSpPr>
        <p:spPr/>
        <p:txBody>
          <a:bodyPr/>
          <a:lstStyle/>
          <a:p>
            <a:pPr marL="0" indent="0">
              <a:buNone/>
            </a:pPr>
            <a:endParaRPr lang="el-GR" dirty="0" smtClean="0"/>
          </a:p>
          <a:p>
            <a:pPr marL="0" indent="0">
              <a:buNone/>
            </a:pPr>
            <a:r>
              <a:rPr lang="el-GR" dirty="0"/>
              <a:t>Ο ελάχιστος αριθμός των ανεξαρτήτων μεταβλητών δια των οποίων περιγράφεται πλήρως η θέση των υλικών σημείων συστήματος αποτελεί τους βαθμούς ελευθερίας του συστήματος</a:t>
            </a:r>
            <a:r>
              <a:rPr lang="el-GR" dirty="0" smtClean="0"/>
              <a:t>. Το </a:t>
            </a:r>
            <a:r>
              <a:rPr lang="el-GR" dirty="0"/>
              <a:t>πλήθος των βαθμών ελευθερίας του συστήματος </a:t>
            </a:r>
            <a:r>
              <a:rPr lang="el-GR" dirty="0" smtClean="0"/>
              <a:t>είναι</a:t>
            </a:r>
            <a:r>
              <a:rPr lang="en-US" dirty="0" smtClean="0"/>
              <a:t> n=3N-k</a:t>
            </a:r>
            <a:r>
              <a:rPr lang="el-GR" dirty="0" smtClean="0"/>
              <a:t>. </a:t>
            </a:r>
            <a:r>
              <a:rPr lang="el-GR" dirty="0"/>
              <a:t>Το πλήθος των βαθμών ελευθερίας συστήματος είναι ανεξάρτητο των γενικευμένων συντεταγμένων που χρησιμοποιούνται για την περιγραφή του.</a:t>
            </a:r>
          </a:p>
        </p:txBody>
      </p:sp>
    </p:spTree>
    <p:extLst>
      <p:ext uri="{BB962C8B-B14F-4D97-AF65-F5344CB8AC3E}">
        <p14:creationId xmlns:p14="http://schemas.microsoft.com/office/powerpoint/2010/main" val="2041997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latin typeface="+mn-lt"/>
              </a:rPr>
              <a:t>Μη </a:t>
            </a:r>
            <a:r>
              <a:rPr lang="el-GR" b="1" dirty="0" err="1">
                <a:latin typeface="+mn-lt"/>
              </a:rPr>
              <a:t>ολόνομοι</a:t>
            </a:r>
            <a:r>
              <a:rPr lang="el-GR" b="1" dirty="0">
                <a:latin typeface="+mn-lt"/>
              </a:rPr>
              <a:t> </a:t>
            </a:r>
            <a:r>
              <a:rPr lang="el-GR" b="1" dirty="0" smtClean="0">
                <a:latin typeface="+mn-lt"/>
              </a:rPr>
              <a:t>δεσμοί</a:t>
            </a:r>
            <a:r>
              <a:rPr lang="el-GR" dirty="0"/>
              <a:t/>
            </a:r>
            <a:br>
              <a:rPr lang="el-GR" dirty="0"/>
            </a:br>
            <a:endParaRPr lang="el-GR" dirty="0"/>
          </a:p>
        </p:txBody>
      </p:sp>
      <p:sp>
        <p:nvSpPr>
          <p:cNvPr id="3" name="Θέση περιεχομένου 2"/>
          <p:cNvSpPr>
            <a:spLocks noGrp="1"/>
          </p:cNvSpPr>
          <p:nvPr>
            <p:ph idx="1"/>
          </p:nvPr>
        </p:nvSpPr>
        <p:spPr/>
        <p:txBody>
          <a:bodyPr/>
          <a:lstStyle/>
          <a:p>
            <a:pPr marL="0" indent="0">
              <a:buNone/>
            </a:pPr>
            <a:r>
              <a:rPr lang="el-GR" dirty="0" err="1" smtClean="0"/>
              <a:t>Ολόνομος</a:t>
            </a:r>
            <a:r>
              <a:rPr lang="el-GR" dirty="0" smtClean="0"/>
              <a:t> δεσμός είναι ο δεσμός της παρακάτω μορφής</a:t>
            </a:r>
            <a:r>
              <a:rPr lang="en-US" dirty="0" smtClean="0"/>
              <a:t>:</a:t>
            </a:r>
          </a:p>
          <a:p>
            <a:pPr marL="0" indent="0">
              <a:buNone/>
            </a:pPr>
            <a:endParaRPr lang="en-US" dirty="0"/>
          </a:p>
          <a:p>
            <a:pPr marL="0" indent="0">
              <a:buNone/>
            </a:pPr>
            <a:endParaRPr lang="en-US" dirty="0" smtClean="0"/>
          </a:p>
          <a:p>
            <a:pPr marL="0" indent="0">
              <a:buNone/>
            </a:pPr>
            <a:r>
              <a:rPr lang="el-GR" dirty="0"/>
              <a:t>Σε μη </a:t>
            </a:r>
            <a:r>
              <a:rPr lang="el-GR" dirty="0" err="1"/>
              <a:t>ολόνομο</a:t>
            </a:r>
            <a:r>
              <a:rPr lang="el-GR" dirty="0"/>
              <a:t> σύστημα είναι αδύνατον να πραγματοποιήσουμε αυθαίρετες και ανεξάρτητες μεταξύ τους μεταβολές στις γενικευμένες συντεταγμένες χωρίς την ταυτόχρονη παραβίαση των δεσμών.</a:t>
            </a:r>
            <a:endParaRPr lang="en-US" dirty="0" smtClean="0"/>
          </a:p>
          <a:p>
            <a:pPr marL="0" indent="0">
              <a:buNone/>
            </a:pPr>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574659777"/>
              </p:ext>
            </p:extLst>
          </p:nvPr>
        </p:nvGraphicFramePr>
        <p:xfrm>
          <a:off x="3106760" y="2921866"/>
          <a:ext cx="2930480" cy="430934"/>
        </p:xfrm>
        <a:graphic>
          <a:graphicData uri="http://schemas.openxmlformats.org/presentationml/2006/ole">
            <mc:AlternateContent xmlns:mc="http://schemas.openxmlformats.org/markup-compatibility/2006">
              <mc:Choice xmlns:v="urn:schemas-microsoft-com:vml" Requires="v">
                <p:oleObj spid="_x0000_s3094" r:id="rId3" imgW="1040948" imgH="190417" progId="Equation.3">
                  <p:embed/>
                </p:oleObj>
              </mc:Choice>
              <mc:Fallback>
                <p:oleObj r:id="rId3" imgW="1040948" imgH="190417"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6760" y="2921866"/>
                        <a:ext cx="2930480" cy="430934"/>
                      </a:xfrm>
                      <a:prstGeom prst="rect">
                        <a:avLst/>
                      </a:prstGeom>
                      <a:noFill/>
                    </p:spPr>
                  </p:pic>
                </p:oleObj>
              </mc:Fallback>
            </mc:AlternateContent>
          </a:graphicData>
        </a:graphic>
      </p:graphicFrame>
    </p:spTree>
    <p:extLst>
      <p:ext uri="{BB962C8B-B14F-4D97-AF65-F5344CB8AC3E}">
        <p14:creationId xmlns:p14="http://schemas.microsoft.com/office/powerpoint/2010/main" val="1967454527"/>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TotalTime>
  <Words>1065</Words>
  <Application>Microsoft Office PowerPoint</Application>
  <PresentationFormat>Προβολή στην οθόνη (4:3)</PresentationFormat>
  <Paragraphs>94</Paragraphs>
  <Slides>21</Slides>
  <Notes>4</Notes>
  <HiddenSlides>0</HiddenSlides>
  <MMClips>0</MMClips>
  <ScaleCrop>false</ScaleCrop>
  <HeadingPairs>
    <vt:vector size="8" baseType="variant">
      <vt:variant>
        <vt:lpstr>Γραμματοσειρές που χρησιμοποιούνται</vt:lpstr>
      </vt:variant>
      <vt:variant>
        <vt:i4>3</vt:i4>
      </vt: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21</vt:i4>
      </vt:variant>
    </vt:vector>
  </HeadingPairs>
  <TitlesOfParts>
    <vt:vector size="27" baseType="lpstr">
      <vt:lpstr>Arial</vt:lpstr>
      <vt:lpstr>Calibri</vt:lpstr>
      <vt:lpstr>Calibri Light</vt:lpstr>
      <vt:lpstr>Θέμα του Office</vt:lpstr>
      <vt:lpstr>1_Θέμα του Office</vt:lpstr>
      <vt:lpstr>Microsoft Equation 3.0</vt:lpstr>
      <vt:lpstr>Κλασσική Μηχανική </vt:lpstr>
      <vt:lpstr>Άδειες Χρήσης</vt:lpstr>
      <vt:lpstr>Χρηματοδότηση </vt:lpstr>
      <vt:lpstr>Σκοποί Ενότητας </vt:lpstr>
      <vt:lpstr> Γενικευμένες  συντεταγμένες. Ολόνομοι δεσμοί. Βαθμοί ελευθερίας (1) </vt:lpstr>
      <vt:lpstr>Γενικευμένες  συντεταγμένες. Ολόνομοι δεσμοί. Βαθμοί ελευθερίας (2)</vt:lpstr>
      <vt:lpstr>Γενικευμένες  συντεταγμένες. Ολόνομοι δεσμοί. Βαθμοί ελευθερίας (3)</vt:lpstr>
      <vt:lpstr>Γενικευμένες  συντεταγμένες. Ολόνομοι δεσμοί. Βαθμοί ελευθερίας (3)</vt:lpstr>
      <vt:lpstr>Μη ολόνομοι δεσμοί </vt:lpstr>
      <vt:lpstr>Δυνατές μετατοπίσεις (1) </vt:lpstr>
      <vt:lpstr>Δυνατές μετατοπίσεις (2) </vt:lpstr>
      <vt:lpstr>Η αρχή των δυνατών έργων. Γενικευμένες δυνάμεις (1) </vt:lpstr>
      <vt:lpstr>Η αρχή των δυνατών έργων. Γενικευμένες δυνάμεις (2) </vt:lpstr>
      <vt:lpstr>Η αρχή των δυνατών έργων. Γενικευμένες δυνάμεις (3) </vt:lpstr>
      <vt:lpstr>Η αρχή των δυνατών έργων. Γενικευμένες δυνάμεις (4) </vt:lpstr>
      <vt:lpstr>Η αρχή του D' Alembert (1) </vt:lpstr>
      <vt:lpstr>Η αρχή του D' Alembert (2) </vt:lpstr>
      <vt:lpstr>Η αρχή του D' Alembert (3) </vt:lpstr>
      <vt:lpstr>Σημείωμα Χρήσης Έργων Τρίτων</vt:lpstr>
      <vt:lpstr>Σημείωμα Αναφοράς</vt:lpstr>
      <vt:lpstr>Τέλος Ενότητας</vt:lpstr>
    </vt:vector>
  </TitlesOfParts>
  <Company>ΕΠΠtools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Κλασσική Μηχανική</dc:title>
  <dc:creator>user</dc:creator>
  <cp:lastModifiedBy>user</cp:lastModifiedBy>
  <cp:revision>25</cp:revision>
  <dcterms:created xsi:type="dcterms:W3CDTF">2014-05-11T17:14:50Z</dcterms:created>
  <dcterms:modified xsi:type="dcterms:W3CDTF">2014-07-17T08:58:21Z</dcterms:modified>
</cp:coreProperties>
</file>