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7" r:id="rId2"/>
    <p:sldId id="258" r:id="rId3"/>
    <p:sldId id="259" r:id="rId4"/>
    <p:sldId id="401" r:id="rId5"/>
    <p:sldId id="402" r:id="rId6"/>
    <p:sldId id="403" r:id="rId7"/>
    <p:sldId id="366" r:id="rId8"/>
    <p:sldId id="367" r:id="rId9"/>
    <p:sldId id="368" r:id="rId10"/>
    <p:sldId id="369" r:id="rId11"/>
    <p:sldId id="404"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405" r:id="rId27"/>
    <p:sldId id="385" r:id="rId28"/>
    <p:sldId id="386" r:id="rId29"/>
    <p:sldId id="387" r:id="rId30"/>
    <p:sldId id="388" r:id="rId31"/>
    <p:sldId id="389" r:id="rId32"/>
    <p:sldId id="406" r:id="rId33"/>
    <p:sldId id="390" r:id="rId34"/>
    <p:sldId id="391" r:id="rId35"/>
    <p:sldId id="392" r:id="rId36"/>
    <p:sldId id="393" r:id="rId37"/>
    <p:sldId id="394" r:id="rId38"/>
    <p:sldId id="395" r:id="rId39"/>
    <p:sldId id="396" r:id="rId40"/>
    <p:sldId id="397" r:id="rId41"/>
    <p:sldId id="398" r:id="rId42"/>
    <p:sldId id="399" r:id="rId43"/>
    <p:sldId id="400" r:id="rId44"/>
    <p:sldId id="335" r:id="rId45"/>
    <p:sldId id="336" r:id="rId46"/>
    <p:sldId id="337" r:id="rId47"/>
    <p:sldId id="338" r:id="rId48"/>
    <p:sldId id="281" r:id="rId49"/>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044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3006EC-D011-4D0F-A6D4-76263F1D446A}" type="slidenum">
              <a:rPr lang="en-GB" altLang="el-GR">
                <a:latin typeface="Calibri" pitchFamily="34" charset="0"/>
              </a:rPr>
              <a:pPr/>
              <a:t>10</a:t>
            </a:fld>
            <a:endParaRPr lang="en-GB" altLang="el-GR">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065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D89D43-13F1-4684-B387-7AB50539C4DA}" type="slidenum">
              <a:rPr lang="en-GB" altLang="el-GR">
                <a:latin typeface="Calibri" pitchFamily="34" charset="0"/>
              </a:rPr>
              <a:pPr/>
              <a:t>12</a:t>
            </a:fld>
            <a:endParaRPr lang="en-GB" altLang="el-GR">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075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6D1CF4-61B6-4101-ABC6-BE91362A9760}" type="slidenum">
              <a:rPr lang="en-GB" altLang="el-GR">
                <a:latin typeface="Calibri" pitchFamily="34" charset="0"/>
              </a:rPr>
              <a:pPr/>
              <a:t>13</a:t>
            </a:fld>
            <a:endParaRPr lang="en-GB" altLang="el-GR">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085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EF63D3-C250-450C-9589-E10747B9F3CE}" type="slidenum">
              <a:rPr lang="en-GB" altLang="el-GR">
                <a:latin typeface="Calibri" pitchFamily="34" charset="0"/>
              </a:rPr>
              <a:pPr/>
              <a:t>14</a:t>
            </a:fld>
            <a:endParaRPr lang="en-GB" altLang="el-GR">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095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71C659-1AFE-44AD-8789-5337F39C1C4D}" type="slidenum">
              <a:rPr lang="en-GB" altLang="el-GR">
                <a:latin typeface="Calibri" pitchFamily="34" charset="0"/>
              </a:rPr>
              <a:pPr/>
              <a:t>15</a:t>
            </a:fld>
            <a:endParaRPr lang="en-GB" altLang="el-GR">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05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B2460B-1E41-4327-B890-E51FB73D6BFC}" type="slidenum">
              <a:rPr lang="en-GB" altLang="el-GR">
                <a:latin typeface="Calibri" pitchFamily="34" charset="0"/>
              </a:rPr>
              <a:pPr/>
              <a:t>16</a:t>
            </a:fld>
            <a:endParaRPr lang="en-GB" altLang="el-GR">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16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4C5A3F-60E4-4BD5-82F0-88D92E6FAA21}" type="slidenum">
              <a:rPr lang="en-GB" altLang="el-GR">
                <a:latin typeface="Calibri" pitchFamily="34" charset="0"/>
              </a:rPr>
              <a:pPr/>
              <a:t>17</a:t>
            </a:fld>
            <a:endParaRPr lang="en-GB" altLang="el-GR">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26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9A27DE-28C8-4F59-BE07-2D9138D61452}" type="slidenum">
              <a:rPr lang="en-GB" altLang="el-GR">
                <a:latin typeface="Calibri" pitchFamily="34" charset="0"/>
              </a:rPr>
              <a:pPr/>
              <a:t>18</a:t>
            </a:fld>
            <a:endParaRPr lang="en-GB" altLang="el-GR">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36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A126B8-A94A-4B30-A01C-386DF787C0A7}" type="slidenum">
              <a:rPr lang="en-GB" altLang="el-GR">
                <a:latin typeface="Calibri" pitchFamily="34" charset="0"/>
              </a:rPr>
              <a:pPr/>
              <a:t>19</a:t>
            </a:fld>
            <a:endParaRPr lang="en-GB" altLang="el-GR">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46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88A2F1-6E24-4EEB-B4C8-08F577DA5A13}" type="slidenum">
              <a:rPr lang="en-GB" altLang="el-GR">
                <a:latin typeface="Calibri" pitchFamily="34" charset="0"/>
              </a:rPr>
              <a:pPr/>
              <a:t>20</a:t>
            </a:fld>
            <a:endParaRPr lang="en-GB" altLang="el-G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57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AE429B-111D-4B00-AC44-60A4FC40CD84}" type="slidenum">
              <a:rPr lang="en-GB" altLang="el-GR">
                <a:latin typeface="Calibri" pitchFamily="34" charset="0"/>
              </a:rPr>
              <a:pPr/>
              <a:t>21</a:t>
            </a:fld>
            <a:endParaRPr lang="en-GB" altLang="el-GR">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67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32B5D3-CA32-4EF1-A134-D7C6E22643B8}" type="slidenum">
              <a:rPr lang="en-GB" altLang="el-GR">
                <a:latin typeface="Calibri" pitchFamily="34" charset="0"/>
              </a:rPr>
              <a:pPr/>
              <a:t>22</a:t>
            </a:fld>
            <a:endParaRPr lang="en-GB" altLang="el-GR">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77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149AA7-0B8B-4A1D-A616-7E6F3B39D4A5}" type="slidenum">
              <a:rPr lang="en-GB" altLang="el-GR">
                <a:latin typeface="Calibri" pitchFamily="34" charset="0"/>
              </a:rPr>
              <a:pPr/>
              <a:t>23</a:t>
            </a:fld>
            <a:endParaRPr lang="en-GB" altLang="el-GR">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187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4F231F-D0D5-497F-831A-4E583C840C06}" type="slidenum">
              <a:rPr lang="en-GB" altLang="el-GR">
                <a:latin typeface="Calibri" pitchFamily="34" charset="0"/>
              </a:rPr>
              <a:pPr/>
              <a:t>24</a:t>
            </a:fld>
            <a:endParaRPr lang="en-GB" altLang="el-GR">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198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9A7218-8545-4B8A-81C4-234F892FBD31}" type="slidenum">
              <a:rPr lang="en-GB" altLang="el-GR">
                <a:latin typeface="Calibri" pitchFamily="34" charset="0"/>
              </a:rPr>
              <a:pPr/>
              <a:t>25</a:t>
            </a:fld>
            <a:endParaRPr lang="en-GB" altLang="el-GR">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208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B13F57-942A-4405-83B5-DC1A4F5836D0}" type="slidenum">
              <a:rPr lang="en-GB" altLang="el-GR">
                <a:latin typeface="Calibri" pitchFamily="34" charset="0"/>
              </a:rPr>
              <a:pPr/>
              <a:t>27</a:t>
            </a:fld>
            <a:endParaRPr lang="en-GB" altLang="el-GR">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218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FDAA5F-1A21-41EA-8C22-C7BCDCB4E934}" type="slidenum">
              <a:rPr lang="el-GR" altLang="el-GR">
                <a:latin typeface="Calibri" pitchFamily="34" charset="0"/>
              </a:rPr>
              <a:pPr/>
              <a:t>28</a:t>
            </a:fld>
            <a:endParaRPr lang="el-GR" altLang="el-GR">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228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F0624B-D697-4909-AACA-6050B0B6376B}" type="slidenum">
              <a:rPr lang="el-GR" altLang="el-GR">
                <a:latin typeface="Calibri" pitchFamily="34" charset="0"/>
              </a:rPr>
              <a:pPr/>
              <a:t>29</a:t>
            </a:fld>
            <a:endParaRPr lang="el-GR" altLang="el-GR">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239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B8CF73-0004-40F7-B5D3-46C0C95428D7}" type="slidenum">
              <a:rPr lang="el-GR" altLang="el-GR">
                <a:latin typeface="Calibri" pitchFamily="34" charset="0"/>
              </a:rPr>
              <a:pPr/>
              <a:t>30</a:t>
            </a:fld>
            <a:endParaRPr lang="el-GR" altLang="el-GR">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249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C4B48-FF71-4C02-A48B-19DA3336454A}" type="slidenum">
              <a:rPr lang="en-GB" altLang="el-GR">
                <a:latin typeface="Calibri" pitchFamily="34" charset="0"/>
              </a:rPr>
              <a:pPr/>
              <a:t>31</a:t>
            </a:fld>
            <a:endParaRPr lang="en-GB" altLang="el-GR">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259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E9D0E6-D853-4BF9-8E82-2540C449C7DF}" type="slidenum">
              <a:rPr lang="en-GB" altLang="el-GR">
                <a:latin typeface="Calibri" pitchFamily="34" charset="0"/>
              </a:rPr>
              <a:pPr/>
              <a:t>33</a:t>
            </a:fld>
            <a:endParaRPr lang="en-GB" altLang="el-GR">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269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C7604C-9E71-49AA-9186-C0663F2E5EBB}" type="slidenum">
              <a:rPr lang="en-GB" altLang="el-GR">
                <a:latin typeface="Calibri" pitchFamily="34" charset="0"/>
              </a:rPr>
              <a:pPr/>
              <a:t>34</a:t>
            </a:fld>
            <a:endParaRPr lang="en-GB" altLang="el-GR">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280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927D3-739D-489C-B986-1534332F06D6}" type="slidenum">
              <a:rPr lang="en-GB" altLang="el-GR">
                <a:latin typeface="Calibri" pitchFamily="34" charset="0"/>
              </a:rPr>
              <a:pPr/>
              <a:t>35</a:t>
            </a:fld>
            <a:endParaRPr lang="en-GB" altLang="el-GR">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290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8299CC-D3A0-4324-938A-AC032E2D05C2}" type="slidenum">
              <a:rPr lang="en-GB" altLang="el-GR">
                <a:latin typeface="Calibri" pitchFamily="34" charset="0"/>
              </a:rPr>
              <a:pPr/>
              <a:t>36</a:t>
            </a:fld>
            <a:endParaRPr lang="en-GB" altLang="el-GR">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300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C56EA3-309E-449C-89F6-CE191E3E064E}" type="slidenum">
              <a:rPr lang="en-GB" altLang="el-GR">
                <a:latin typeface="Calibri" pitchFamily="34" charset="0"/>
              </a:rPr>
              <a:pPr/>
              <a:t>37</a:t>
            </a:fld>
            <a:endParaRPr lang="en-GB" altLang="el-GR">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310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8B3A82-E4B4-410B-9408-DB7876CA0616}" type="slidenum">
              <a:rPr lang="en-GB" altLang="el-GR">
                <a:latin typeface="Calibri" pitchFamily="34" charset="0"/>
              </a:rPr>
              <a:pPr/>
              <a:t>38</a:t>
            </a:fld>
            <a:endParaRPr lang="en-GB" altLang="el-GR">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321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282C9F-2A5E-4162-81B0-E6E899413786}" type="slidenum">
              <a:rPr lang="en-GB" altLang="el-GR">
                <a:latin typeface="Calibri" pitchFamily="34" charset="0"/>
              </a:rPr>
              <a:pPr/>
              <a:t>39</a:t>
            </a:fld>
            <a:endParaRPr lang="en-GB" altLang="el-GR">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331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067313-FAF0-4FF7-9349-5CF64CD6EC48}" type="slidenum">
              <a:rPr lang="en-GB" altLang="el-GR">
                <a:latin typeface="Calibri" pitchFamily="34" charset="0"/>
              </a:rPr>
              <a:pPr/>
              <a:t>40</a:t>
            </a:fld>
            <a:endParaRPr lang="en-GB" altLang="el-GR">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341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C74F32-5CF5-4733-BEC3-E3D9EE36DB0C}" type="slidenum">
              <a:rPr lang="en-GB" altLang="el-GR">
                <a:latin typeface="Calibri" pitchFamily="34" charset="0"/>
              </a:rPr>
              <a:pPr/>
              <a:t>41</a:t>
            </a:fld>
            <a:endParaRPr lang="en-GB" altLang="el-GR">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351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1CA97D-4C60-4A36-8DDA-891CC1633F80}" type="slidenum">
              <a:rPr lang="en-GB" altLang="el-GR">
                <a:latin typeface="Calibri" pitchFamily="34" charset="0"/>
              </a:rPr>
              <a:pPr/>
              <a:t>42</a:t>
            </a:fld>
            <a:endParaRPr lang="en-GB" altLang="el-GR">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B92419-98B7-401C-9A20-F6FF1DEBDC66}" type="slidenum">
              <a:rPr lang="en-GB" altLang="el-GR">
                <a:latin typeface="Calibri" pitchFamily="34" charset="0"/>
              </a:rPr>
              <a:pPr/>
              <a:t>4</a:t>
            </a:fld>
            <a:endParaRPr lang="en-GB" altLang="el-GR">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361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0A294C-CC99-4D27-BBD4-B357749A24A5}" type="slidenum">
              <a:rPr lang="en-GB" altLang="el-GR">
                <a:latin typeface="Calibri" pitchFamily="34" charset="0"/>
              </a:rPr>
              <a:pPr/>
              <a:t>43</a:t>
            </a:fld>
            <a:endParaRPr lang="en-GB" altLang="el-GR">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74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FC2DA86-FBA1-4C4E-A608-A9376BC765E8}" type="slidenum">
              <a:rPr lang="en-GB" altLang="el-GR"/>
              <a:pPr>
                <a:spcBef>
                  <a:spcPct val="0"/>
                </a:spcBef>
              </a:pPr>
              <a:t>5</a:t>
            </a:fld>
            <a:endParaRPr lang="en-GB"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94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8A927E0-B81F-458B-B83A-81A5B0D90622}" type="slidenum">
              <a:rPr lang="en-GB" altLang="el-GR"/>
              <a:pPr>
                <a:spcBef>
                  <a:spcPct val="0"/>
                </a:spcBef>
              </a:pPr>
              <a:t>6</a:t>
            </a:fld>
            <a:endParaRPr lang="en-GB"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0138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60BF74-DBEB-4AED-81E6-3151EFD66C72}" type="slidenum">
              <a:rPr lang="en-GB" altLang="el-GR">
                <a:latin typeface="Calibri" pitchFamily="34" charset="0"/>
              </a:rPr>
              <a:pPr/>
              <a:t>7</a:t>
            </a:fld>
            <a:endParaRPr lang="en-GB" altLang="el-GR">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024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F272FE-8255-4042-8EA8-F1716F593DC9}" type="slidenum">
              <a:rPr lang="en-GB" altLang="el-GR">
                <a:latin typeface="Calibri" pitchFamily="34" charset="0"/>
              </a:rPr>
              <a:pPr/>
              <a:t>8</a:t>
            </a:fld>
            <a:endParaRPr lang="en-GB" altLang="el-GR">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034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CE7440-EA53-4237-A0E9-3E9090029174}" type="slidenum">
              <a:rPr lang="en-GB" altLang="el-GR">
                <a:latin typeface="Calibri" pitchFamily="34" charset="0"/>
              </a:rPr>
              <a:pPr/>
              <a:t>9</a:t>
            </a:fld>
            <a:endParaRPr lang="en-GB" altLang="el-GR">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el.science.wikia.com/wiki/%CE%93%CE%BB%CF%8E%CF%83%CF%83%CE%B1" TargetMode="External"/><Relationship Id="rId3" Type="http://schemas.openxmlformats.org/officeDocument/2006/relationships/hyperlink" Target="http://el.science.wikia.com/wiki/%CE%93%CE%BD%CF%8E%CF%83%CE%B7" TargetMode="External"/><Relationship Id="rId7" Type="http://schemas.openxmlformats.org/officeDocument/2006/relationships/hyperlink" Target="http://el.science.wikia.com/wiki/%CE%A3%CE%BA%CE%AD%CF%88%CE%B7"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el.science.wikia.com/wiki/%CE%9C%CE%BD%CE%AE%CE%BC%CE%B7" TargetMode="External"/><Relationship Id="rId5" Type="http://schemas.openxmlformats.org/officeDocument/2006/relationships/hyperlink" Target="http://el.science.wikia.com/index.php?title=%CE%A0%CF%81%CE%BF%CF%83%CE%BF%CF%87%CE%AE&amp;action=edit&amp;redlink=1" TargetMode="External"/><Relationship Id="rId4" Type="http://schemas.openxmlformats.org/officeDocument/2006/relationships/hyperlink" Target="http://el.science.wikia.com/wiki/%CE%91%CE%BD%CF%84%CE%AF%CE%BB%CE%B7%CF%88%CE%B7" TargetMode="External"/><Relationship Id="rId9" Type="http://schemas.openxmlformats.org/officeDocument/2006/relationships/hyperlink" Target="http://el.science.wikia.com/wiki/%CE%9C%CE%AC%CE%B8%CE%B7%CF%83%CE%B7"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895600"/>
            <a:ext cx="7776864" cy="2115094"/>
          </a:xfrm>
        </p:spPr>
        <p:txBody>
          <a:bodyPr>
            <a:noAutofit/>
          </a:bodyPr>
          <a:lstStyle/>
          <a:p>
            <a:r>
              <a:rPr lang="el-GR" sz="2800" b="1" dirty="0" smtClean="0"/>
              <a:t>Εργαστήριο </a:t>
            </a:r>
            <a:r>
              <a:rPr lang="en-US" sz="2800" b="1" dirty="0" smtClean="0"/>
              <a:t>12</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Σχεδιασμός Εκπαιδευτικού Σεναρίου- Μέρος Β’ έως Μέρος Ε’</a:t>
            </a:r>
          </a:p>
          <a:p>
            <a:endParaRPr lang="en-US" sz="2800" dirty="0" smtClean="0"/>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7912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550" y="260350"/>
            <a:ext cx="7304088" cy="1157288"/>
          </a:xfrm>
        </p:spPr>
        <p:txBody>
          <a:bodyPr/>
          <a:lstStyle/>
          <a:p>
            <a:pPr>
              <a:defRPr/>
            </a:pPr>
            <a:r>
              <a:rPr lang="el-GR" sz="3600" i="1" dirty="0" smtClean="0"/>
              <a:t>Συγκεκριμένα</a:t>
            </a:r>
            <a:r>
              <a:rPr lang="en-US" sz="3600" i="1" dirty="0" smtClean="0"/>
              <a:t> </a:t>
            </a:r>
            <a:r>
              <a:rPr lang="el-GR" sz="3600" i="1" dirty="0" smtClean="0"/>
              <a:t>…</a:t>
            </a:r>
            <a:endParaRPr lang="el-GR" sz="3600" i="1" dirty="0"/>
          </a:p>
        </p:txBody>
      </p:sp>
      <p:sp>
        <p:nvSpPr>
          <p:cNvPr id="41987" name="2 - Θέση περιεχομένου"/>
          <p:cNvSpPr>
            <a:spLocks noGrp="1"/>
          </p:cNvSpPr>
          <p:nvPr>
            <p:ph idx="1"/>
          </p:nvPr>
        </p:nvSpPr>
        <p:spPr>
          <a:xfrm>
            <a:off x="990601" y="1557338"/>
            <a:ext cx="6965950" cy="4319587"/>
          </a:xfrm>
        </p:spPr>
        <p:txBody>
          <a:bodyPr/>
          <a:lstStyle/>
          <a:p>
            <a:pPr algn="just"/>
            <a:r>
              <a:rPr lang="el-GR" altLang="el-GR" sz="2000" dirty="0" smtClean="0"/>
              <a:t>Οι δραστηριότητες που σχετίζονται με την αποτίμηση της προαπαιτούμενης και της προϋπάρχουσας γνώσης καθώς και οι δραστηριότητες ανίχνευσης των γνωστικών δυσκολιών των μαθητών που αφορούν ιδέες, αντιλήψεις και αναπαραστάσεις μπορούν να διεξαχθούν με τη χρήση κατάλληλων διδακτικών στρατηγικών όπως είναι: </a:t>
            </a:r>
          </a:p>
          <a:p>
            <a:pPr lvl="1" algn="just"/>
            <a:r>
              <a:rPr lang="el-GR" altLang="el-GR" sz="2000" dirty="0" smtClean="0"/>
              <a:t>οι </a:t>
            </a:r>
            <a:r>
              <a:rPr lang="el-GR" altLang="el-GR" sz="2000" dirty="0" err="1" smtClean="0"/>
              <a:t>ερωτοαποκρίσεις</a:t>
            </a:r>
            <a:r>
              <a:rPr lang="el-GR" altLang="el-GR" sz="2000" dirty="0" smtClean="0"/>
              <a:t> (ζητάμε ορισμό, θέτουμε ένα ερώτημα)</a:t>
            </a:r>
          </a:p>
          <a:p>
            <a:pPr lvl="1" algn="just"/>
            <a:r>
              <a:rPr lang="el-GR" altLang="el-GR" sz="2000" dirty="0" smtClean="0"/>
              <a:t>ο καταιγισμός ιδεών</a:t>
            </a:r>
          </a:p>
          <a:p>
            <a:pPr lvl="1" algn="just"/>
            <a:r>
              <a:rPr lang="el-GR" altLang="el-GR" sz="2000" dirty="0" smtClean="0"/>
              <a:t>η δημιουργία ή ο σχολιασμός σχεδίων  </a:t>
            </a:r>
          </a:p>
          <a:p>
            <a:pPr lvl="1" algn="just"/>
            <a:r>
              <a:rPr lang="el-GR" altLang="el-GR" sz="2000" dirty="0" smtClean="0"/>
              <a:t>η εννοιολογική χαρτογράφηση. </a:t>
            </a:r>
          </a:p>
        </p:txBody>
      </p:sp>
    </p:spTree>
    <p:extLst>
      <p:ext uri="{BB962C8B-B14F-4D97-AF65-F5344CB8AC3E}">
        <p14:creationId xmlns:p14="http://schemas.microsoft.com/office/powerpoint/2010/main" val="273401617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pPr algn="ctr"/>
            <a:r>
              <a:rPr lang="el-GR" dirty="0"/>
              <a:t>Σχεδιασμός εκπαιδευτικού σεναρίου</a:t>
            </a:r>
            <a:br>
              <a:rPr lang="el-GR" dirty="0"/>
            </a:br>
            <a:r>
              <a:rPr lang="el-GR" dirty="0" smtClean="0"/>
              <a:t>Γ</a:t>
            </a:r>
            <a:r>
              <a:rPr lang="el-GR" dirty="0"/>
              <a:t>΄ </a:t>
            </a:r>
            <a:r>
              <a:rPr lang="el-GR" dirty="0" smtClean="0"/>
              <a:t>ΜΕΡΟΣ</a:t>
            </a:r>
            <a:endParaRPr lang="el-GR" dirty="0"/>
          </a:p>
        </p:txBody>
      </p:sp>
      <p:sp>
        <p:nvSpPr>
          <p:cNvPr id="3" name="Υπότιτλος 2"/>
          <p:cNvSpPr>
            <a:spLocks noGrp="1"/>
          </p:cNvSpPr>
          <p:nvPr>
            <p:ph type="subTitle" idx="1"/>
          </p:nvPr>
        </p:nvSpPr>
        <p:spPr/>
        <p:txBody>
          <a:bodyPr/>
          <a:lstStyle/>
          <a:p>
            <a:r>
              <a:rPr lang="el-GR" i="1" dirty="0">
                <a:solidFill>
                  <a:srgbClr val="E46C0A"/>
                </a:solidFill>
              </a:rPr>
              <a:t>Δραστηριότητες Διδασκαλίας του Γνωστικού Αντικειμένου</a:t>
            </a:r>
          </a:p>
          <a:p>
            <a:endParaRPr lang="el-GR" dirty="0"/>
          </a:p>
        </p:txBody>
      </p:sp>
    </p:spTree>
    <p:extLst>
      <p:ext uri="{BB962C8B-B14F-4D97-AF65-F5344CB8AC3E}">
        <p14:creationId xmlns:p14="http://schemas.microsoft.com/office/powerpoint/2010/main" val="90294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450" y="260350"/>
            <a:ext cx="7370763" cy="993775"/>
          </a:xfrm>
        </p:spPr>
        <p:txBody>
          <a:bodyPr>
            <a:normAutofit/>
          </a:bodyPr>
          <a:lstStyle/>
          <a:p>
            <a:pPr>
              <a:defRPr/>
            </a:pPr>
            <a:r>
              <a:rPr lang="el-GR" sz="4000" dirty="0" smtClean="0"/>
              <a:t>Κατηγορίες δραστηριοτήτων ..</a:t>
            </a:r>
          </a:p>
        </p:txBody>
      </p:sp>
      <p:pic>
        <p:nvPicPr>
          <p:cNvPr id="4403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3575" y="1125538"/>
            <a:ext cx="3240088" cy="5084762"/>
          </a:xfrm>
        </p:spPr>
      </p:pic>
      <p:sp>
        <p:nvSpPr>
          <p:cNvPr id="11" name="10 - Δεξιό βέλος"/>
          <p:cNvSpPr/>
          <p:nvPr/>
        </p:nvSpPr>
        <p:spPr>
          <a:xfrm>
            <a:off x="1187450" y="2133600"/>
            <a:ext cx="1871663" cy="6477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l-GR"/>
          </a:p>
        </p:txBody>
      </p:sp>
    </p:spTree>
    <p:extLst>
      <p:ext uri="{BB962C8B-B14F-4D97-AF65-F5344CB8AC3E}">
        <p14:creationId xmlns:p14="http://schemas.microsoft.com/office/powerpoint/2010/main" val="26951175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1187450" y="260350"/>
            <a:ext cx="6769100" cy="1155700"/>
          </a:xfrm>
        </p:spPr>
        <p:txBody>
          <a:bodyPr/>
          <a:lstStyle/>
          <a:p>
            <a:pPr>
              <a:defRPr/>
            </a:pPr>
            <a:r>
              <a:rPr lang="el-GR" sz="3600" dirty="0" smtClean="0">
                <a:solidFill>
                  <a:schemeClr val="tx1"/>
                </a:solidFill>
              </a:rPr>
              <a:t>Δραστηριότητες Διδασκαλίας (1)</a:t>
            </a:r>
            <a:endParaRPr lang="el-GR" sz="3600" baseline="-25000" dirty="0" smtClean="0">
              <a:solidFill>
                <a:schemeClr val="tx1"/>
              </a:solidFill>
            </a:endParaRPr>
          </a:p>
        </p:txBody>
      </p:sp>
      <p:sp>
        <p:nvSpPr>
          <p:cNvPr id="45059" name="2 - Θέση περιεχομένου"/>
          <p:cNvSpPr>
            <a:spLocks noGrp="1"/>
          </p:cNvSpPr>
          <p:nvPr>
            <p:ph idx="1"/>
          </p:nvPr>
        </p:nvSpPr>
        <p:spPr/>
        <p:txBody>
          <a:bodyPr/>
          <a:lstStyle/>
          <a:p>
            <a:r>
              <a:rPr lang="el-GR" altLang="el-GR" sz="2400" dirty="0" smtClean="0"/>
              <a:t>…το πιο ουσιαστικό κομμάτι του σεναρίου</a:t>
            </a:r>
          </a:p>
          <a:p>
            <a:r>
              <a:rPr lang="el-GR" altLang="el-GR" sz="2400" dirty="0" smtClean="0"/>
              <a:t>δημιουργία δραστηριοτήτων ώστε τα παιδιά να οικοδομήσουν νέες έννοιες και να αποκτήσουν νέες γνώσεις και δεξιότητες</a:t>
            </a:r>
          </a:p>
          <a:p>
            <a:r>
              <a:rPr lang="el-GR" altLang="el-GR" sz="2400" dirty="0" smtClean="0"/>
              <a:t>δραστηριότητες διδασκαλίας &amp; εμπέδωσης </a:t>
            </a:r>
            <a:r>
              <a:rPr lang="el-GR" altLang="el-GR" sz="2400" dirty="0" smtClean="0">
                <a:sym typeface="Wingdings" pitchFamily="2" charset="2"/>
              </a:rPr>
              <a:t></a:t>
            </a:r>
            <a:r>
              <a:rPr lang="el-GR" altLang="el-GR" sz="2400" b="1" dirty="0" smtClean="0">
                <a:solidFill>
                  <a:schemeClr val="tx1">
                    <a:lumMod val="65000"/>
                    <a:lumOff val="35000"/>
                  </a:schemeClr>
                </a:solidFill>
                <a:sym typeface="Wingdings" pitchFamily="2" charset="2"/>
              </a:rPr>
              <a:t> </a:t>
            </a:r>
            <a:r>
              <a:rPr lang="el-GR" altLang="el-GR" sz="2400" b="1" dirty="0" smtClean="0">
                <a:solidFill>
                  <a:schemeClr val="tx1">
                    <a:lumMod val="65000"/>
                    <a:lumOff val="35000"/>
                  </a:schemeClr>
                </a:solidFill>
              </a:rPr>
              <a:t>ενισχύονται οι προϋπάρχουσες γνώσεις, ανασκευάζονται οι λανθασμένες αντιλήψεις και οι αρχικές ιδέες των μαθητών, αναδομούνται οι αναπαραστάσεις και δημιουργείται το κατάλληλο πλαίσιο για την εννοιολογική αλλαγή και την οικοδόμηση των νέων γνώσεων</a:t>
            </a:r>
          </a:p>
          <a:p>
            <a:endParaRPr lang="el-GR" altLang="el-GR" sz="2400" dirty="0" smtClean="0">
              <a:solidFill>
                <a:srgbClr val="FF0000"/>
              </a:solidFill>
            </a:endParaRPr>
          </a:p>
        </p:txBody>
      </p:sp>
    </p:spTree>
    <p:extLst>
      <p:ext uri="{BB962C8B-B14F-4D97-AF65-F5344CB8AC3E}">
        <p14:creationId xmlns:p14="http://schemas.microsoft.com/office/powerpoint/2010/main" val="21644925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762000" y="260350"/>
            <a:ext cx="7194550" cy="1155700"/>
          </a:xfrm>
        </p:spPr>
        <p:txBody>
          <a:bodyPr>
            <a:noAutofit/>
          </a:bodyPr>
          <a:lstStyle/>
          <a:p>
            <a:pPr>
              <a:defRPr/>
            </a:pPr>
            <a:r>
              <a:rPr lang="el-GR" sz="4000" dirty="0" smtClean="0"/>
              <a:t>Δραστηριότητες Διδασκαλίας (2)</a:t>
            </a:r>
          </a:p>
        </p:txBody>
      </p:sp>
      <p:sp>
        <p:nvSpPr>
          <p:cNvPr id="46083" name="2 - Θέση περιεχομένου"/>
          <p:cNvSpPr>
            <a:spLocks noGrp="1"/>
          </p:cNvSpPr>
          <p:nvPr>
            <p:ph idx="1"/>
          </p:nvPr>
        </p:nvSpPr>
        <p:spPr>
          <a:xfrm>
            <a:off x="1116013" y="1341438"/>
            <a:ext cx="6840537" cy="4751387"/>
          </a:xfrm>
        </p:spPr>
        <p:txBody>
          <a:bodyPr/>
          <a:lstStyle/>
          <a:p>
            <a:r>
              <a:rPr lang="el-GR" altLang="el-GR" sz="2000" i="1" u="sng" dirty="0" smtClean="0"/>
              <a:t>Τι απαιτείται σε αυτή τη φάση;</a:t>
            </a:r>
          </a:p>
          <a:p>
            <a:r>
              <a:rPr lang="el-GR" altLang="el-GR" sz="2000" dirty="0" smtClean="0"/>
              <a:t>οργανική ένταξη και ενσωμάτωση του ή των χρησιμοποιούμενων υπολογιστικών περιβαλλόντων (εκπαιδευτικό λογισμικό/ υλικό)</a:t>
            </a:r>
          </a:p>
          <a:p>
            <a:r>
              <a:rPr lang="el-GR" altLang="el-GR" sz="2000" dirty="0" smtClean="0"/>
              <a:t>τεκμηρίωση χρήσης του εκπαιδευτικού λογισμικού</a:t>
            </a:r>
          </a:p>
          <a:p>
            <a:pPr lvl="2"/>
            <a:r>
              <a:rPr lang="el-GR" altLang="el-GR" sz="2000" dirty="0" smtClean="0"/>
              <a:t>ποια είναι η </a:t>
            </a:r>
            <a:r>
              <a:rPr lang="el-GR" altLang="el-GR" sz="2000" b="1" dirty="0" smtClean="0">
                <a:solidFill>
                  <a:schemeClr val="tx1">
                    <a:lumMod val="65000"/>
                    <a:lumOff val="35000"/>
                  </a:schemeClr>
                </a:solidFill>
              </a:rPr>
              <a:t>προστιθέμενη αξία </a:t>
            </a:r>
            <a:r>
              <a:rPr lang="el-GR" altLang="el-GR" sz="2000" dirty="0" smtClean="0"/>
              <a:t>του, με έμφαση στις δυνατότητες, που παρέχει και γενικά τα </a:t>
            </a:r>
            <a:r>
              <a:rPr lang="el-GR" altLang="el-GR" sz="2000" u="sng" dirty="0" smtClean="0"/>
              <a:t>πλεονεκτήματα</a:t>
            </a:r>
            <a:r>
              <a:rPr lang="el-GR" altLang="el-GR" sz="2000" dirty="0" smtClean="0"/>
              <a:t> που προσθέτει το περιβάλλον αυτό στην επίτευξη του σκοπού και των στόχων του σεναρίου</a:t>
            </a:r>
          </a:p>
          <a:p>
            <a:pPr lvl="2"/>
            <a:r>
              <a:rPr lang="el-GR" altLang="el-GR" sz="2000" dirty="0" smtClean="0"/>
              <a:t>σύγκριση με το συμβατικό τρόπο διδασκαλίας (τι κάνω καλύτερα ή ποιοτικά διαφορετικά με τις ΤΠΕ) </a:t>
            </a:r>
          </a:p>
        </p:txBody>
      </p:sp>
    </p:spTree>
    <p:extLst>
      <p:ext uri="{BB962C8B-B14F-4D97-AF65-F5344CB8AC3E}">
        <p14:creationId xmlns:p14="http://schemas.microsoft.com/office/powerpoint/2010/main" val="110369731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609600" y="304800"/>
            <a:ext cx="7620000" cy="1082675"/>
          </a:xfrm>
        </p:spPr>
        <p:txBody>
          <a:bodyPr>
            <a:noAutofit/>
          </a:bodyPr>
          <a:lstStyle/>
          <a:p>
            <a:pPr>
              <a:defRPr/>
            </a:pPr>
            <a:r>
              <a:rPr lang="el-GR" sz="4000" dirty="0" smtClean="0"/>
              <a:t>Δραστηριότητες Διδασκαλίας (3)</a:t>
            </a:r>
          </a:p>
        </p:txBody>
      </p:sp>
      <p:sp>
        <p:nvSpPr>
          <p:cNvPr id="47107" name="2 - Θέση περιεχομένου"/>
          <p:cNvSpPr>
            <a:spLocks noGrp="1"/>
          </p:cNvSpPr>
          <p:nvPr>
            <p:ph idx="1"/>
          </p:nvPr>
        </p:nvSpPr>
        <p:spPr>
          <a:xfrm>
            <a:off x="1116013" y="1557338"/>
            <a:ext cx="7570787" cy="4587875"/>
          </a:xfrm>
        </p:spPr>
        <p:txBody>
          <a:bodyPr/>
          <a:lstStyle/>
          <a:p>
            <a:r>
              <a:rPr lang="el-GR" altLang="el-GR" sz="2400" i="1" u="sng" dirty="0" smtClean="0"/>
              <a:t>Με ποιους τρόπους πραγματοποιείται η τεκμηρίωση του υπολογιστικού περιβάλλοντος;</a:t>
            </a:r>
          </a:p>
          <a:p>
            <a:r>
              <a:rPr lang="el-GR" altLang="el-GR" sz="2400" dirty="0" smtClean="0"/>
              <a:t>δίνεται έμφαση στις δυνατότητες- πλεονεκτήματα για δράση που προσφέρουν τα προτεινόμενα υπολογιστικά εργαλεία ή περιβάλλοντα</a:t>
            </a:r>
          </a:p>
          <a:p>
            <a:r>
              <a:rPr lang="el-GR" altLang="el-GR" sz="2400" dirty="0" smtClean="0"/>
              <a:t>μέσω σύγκρισης των εν λόγω δυνατοτήτων με τις εν γένει δυνατότητες που έχει στη διάθεσή του η εκπαιδευτικός ή ο μαθητής σε συμβατικό σχολικό περιβάλλον (χωρίς δηλαδή την χρήση των ΤΠΕ)</a:t>
            </a:r>
          </a:p>
          <a:p>
            <a:endParaRPr lang="el-GR" altLang="el-GR" sz="2400" i="1" u="sng" dirty="0" smtClean="0"/>
          </a:p>
        </p:txBody>
      </p:sp>
    </p:spTree>
    <p:extLst>
      <p:ext uri="{BB962C8B-B14F-4D97-AF65-F5344CB8AC3E}">
        <p14:creationId xmlns:p14="http://schemas.microsoft.com/office/powerpoint/2010/main" val="270896663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dirty="0" smtClean="0"/>
              <a:t>Τι πρέπει να αναφερθεί στη φάση αυτή (</a:t>
            </a:r>
            <a:r>
              <a:rPr lang="el-GR" i="1" dirty="0" smtClean="0"/>
              <a:t>συνοπτικά</a:t>
            </a:r>
            <a:r>
              <a:rPr lang="el-GR" dirty="0" smtClean="0"/>
              <a:t>…)</a:t>
            </a:r>
            <a:endParaRPr lang="el-GR" dirty="0"/>
          </a:p>
        </p:txBody>
      </p:sp>
      <p:sp>
        <p:nvSpPr>
          <p:cNvPr id="48131" name="2 - Θέση περιεχομένου"/>
          <p:cNvSpPr>
            <a:spLocks noGrp="1"/>
          </p:cNvSpPr>
          <p:nvPr>
            <p:ph idx="1"/>
          </p:nvPr>
        </p:nvSpPr>
        <p:spPr>
          <a:xfrm>
            <a:off x="1116013" y="1700213"/>
            <a:ext cx="6840537" cy="4240212"/>
          </a:xfrm>
        </p:spPr>
        <p:txBody>
          <a:bodyPr/>
          <a:lstStyle/>
          <a:p>
            <a:r>
              <a:rPr lang="el-GR" altLang="el-GR" sz="2400" dirty="0" smtClean="0"/>
              <a:t>διδακτικές στρατηγικές</a:t>
            </a:r>
          </a:p>
          <a:p>
            <a:r>
              <a:rPr lang="el-GR" altLang="el-GR" sz="2400" dirty="0" smtClean="0"/>
              <a:t>διδακτικές καταστάσεις</a:t>
            </a:r>
          </a:p>
          <a:p>
            <a:r>
              <a:rPr lang="el-GR" altLang="el-GR" sz="2400" dirty="0" smtClean="0"/>
              <a:t>διδακτικές βοήθειες</a:t>
            </a:r>
          </a:p>
          <a:p>
            <a:r>
              <a:rPr lang="el-GR" altLang="el-GR" sz="2400" dirty="0" smtClean="0"/>
              <a:t>γνωστικού τύπου συγκρούσεις</a:t>
            </a:r>
          </a:p>
          <a:p>
            <a:r>
              <a:rPr lang="el-GR" altLang="el-GR" sz="2400" dirty="0" smtClean="0"/>
              <a:t>οργάνωση αλληλεπιδράσεων (μαθητής- εκπαιδευτικός, μαθητής- μαθητής, μαθητής- εκπαιδευτικό λογισμικό/ υλικό)</a:t>
            </a:r>
          </a:p>
          <a:p>
            <a:r>
              <a:rPr lang="el-GR" altLang="el-GR" sz="2400" dirty="0" smtClean="0"/>
              <a:t>πειραματισμός &amp; διερεύνηση γνώση</a:t>
            </a:r>
          </a:p>
        </p:txBody>
      </p:sp>
    </p:spTree>
    <p:extLst>
      <p:ext uri="{BB962C8B-B14F-4D97-AF65-F5344CB8AC3E}">
        <p14:creationId xmlns:p14="http://schemas.microsoft.com/office/powerpoint/2010/main" val="188308694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350"/>
            <a:ext cx="8153400" cy="1157288"/>
          </a:xfrm>
        </p:spPr>
        <p:txBody>
          <a:bodyPr>
            <a:noAutofit/>
          </a:bodyPr>
          <a:lstStyle/>
          <a:p>
            <a:pPr>
              <a:defRPr/>
            </a:pPr>
            <a:r>
              <a:rPr lang="el-GR" sz="4000" dirty="0" smtClean="0"/>
              <a:t>αναλυτικά  … χρήση διδακτικών στρατηγικών  </a:t>
            </a:r>
            <a:r>
              <a:rPr lang="el-GR" sz="4000" baseline="-25000" dirty="0" smtClean="0"/>
              <a:t>(1)</a:t>
            </a:r>
            <a:endParaRPr lang="el-GR" sz="4000" baseline="-25000" dirty="0"/>
          </a:p>
        </p:txBody>
      </p:sp>
      <p:sp>
        <p:nvSpPr>
          <p:cNvPr id="49155" name="2 - Θέση περιεχομένου"/>
          <p:cNvSpPr>
            <a:spLocks noGrp="1"/>
          </p:cNvSpPr>
          <p:nvPr>
            <p:ph idx="1"/>
          </p:nvPr>
        </p:nvSpPr>
        <p:spPr>
          <a:xfrm>
            <a:off x="1116013" y="1557338"/>
            <a:ext cx="6840537" cy="4175125"/>
          </a:xfrm>
        </p:spPr>
        <p:txBody>
          <a:bodyPr/>
          <a:lstStyle/>
          <a:p>
            <a:r>
              <a:rPr lang="el-GR" altLang="el-GR" b="1" i="1" dirty="0" smtClean="0">
                <a:solidFill>
                  <a:schemeClr val="tx1">
                    <a:lumMod val="50000"/>
                    <a:lumOff val="50000"/>
                  </a:schemeClr>
                </a:solidFill>
              </a:rPr>
              <a:t>τι τύπου διδακτικές στρατηγικές χρησιμοποιεί το εκπαιδευτικό σενάριο; Ποιες είναι οι απαιτούμενες ενέργειες από τον εκπαιδευτικό για την υλοποίησή τους;</a:t>
            </a:r>
          </a:p>
          <a:p>
            <a:endParaRPr lang="el-GR" altLang="el-GR" dirty="0" smtClean="0"/>
          </a:p>
        </p:txBody>
      </p:sp>
    </p:spTree>
    <p:extLst>
      <p:ext uri="{BB962C8B-B14F-4D97-AF65-F5344CB8AC3E}">
        <p14:creationId xmlns:p14="http://schemas.microsoft.com/office/powerpoint/2010/main" val="38124015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533400" y="333375"/>
            <a:ext cx="8077200" cy="1082675"/>
          </a:xfrm>
        </p:spPr>
        <p:txBody>
          <a:bodyPr>
            <a:noAutofit/>
          </a:bodyPr>
          <a:lstStyle/>
          <a:p>
            <a:pPr>
              <a:defRPr/>
            </a:pPr>
            <a:r>
              <a:rPr lang="el-GR" sz="4000" dirty="0" smtClean="0"/>
              <a:t>… χρήση </a:t>
            </a:r>
            <a:r>
              <a:rPr lang="el-GR" sz="4000" i="1" dirty="0" smtClean="0"/>
              <a:t>διδακτικών στρατηγικών </a:t>
            </a:r>
            <a:r>
              <a:rPr lang="el-GR" sz="4000" i="1" baseline="-25000" dirty="0" smtClean="0"/>
              <a:t>(2)</a:t>
            </a:r>
            <a:endParaRPr lang="el-GR" sz="4000" i="1" baseline="-25000" dirty="0"/>
          </a:p>
        </p:txBody>
      </p:sp>
      <p:sp>
        <p:nvSpPr>
          <p:cNvPr id="50179" name="2 - Θέση περιεχομένου"/>
          <p:cNvSpPr>
            <a:spLocks noGrp="1"/>
          </p:cNvSpPr>
          <p:nvPr>
            <p:ph idx="1"/>
          </p:nvPr>
        </p:nvSpPr>
        <p:spPr>
          <a:xfrm>
            <a:off x="971550" y="1412875"/>
            <a:ext cx="7272338" cy="5040313"/>
          </a:xfrm>
        </p:spPr>
        <p:txBody>
          <a:bodyPr/>
          <a:lstStyle/>
          <a:p>
            <a:r>
              <a:rPr lang="el-GR" altLang="el-GR" sz="1800" i="1" u="sng" dirty="0" smtClean="0"/>
              <a:t>Παραδείγματα διδακτικών στρατηγικών ανά θεωρία μάθησης</a:t>
            </a:r>
          </a:p>
          <a:p>
            <a:r>
              <a:rPr lang="el-GR" altLang="el-GR" sz="1800" b="1" dirty="0" smtClean="0"/>
              <a:t>Συμπεριφορισμός:</a:t>
            </a:r>
          </a:p>
          <a:p>
            <a:pPr lvl="1"/>
            <a:r>
              <a:rPr lang="el-GR" altLang="el-GR" sz="1800" i="1" dirty="0" smtClean="0"/>
              <a:t>πρακτική και εξάσκηση</a:t>
            </a:r>
          </a:p>
          <a:p>
            <a:pPr lvl="1"/>
            <a:r>
              <a:rPr lang="el-GR" altLang="el-GR" sz="1800" i="1" dirty="0" smtClean="0"/>
              <a:t>καθοδήγηση</a:t>
            </a:r>
          </a:p>
          <a:p>
            <a:pPr lvl="1"/>
            <a:r>
              <a:rPr lang="el-GR" altLang="el-GR" sz="1800" i="1" dirty="0" smtClean="0"/>
              <a:t>παρουσίαση πληροφορίας- θεωρίας</a:t>
            </a:r>
          </a:p>
          <a:p>
            <a:r>
              <a:rPr lang="el-GR" altLang="el-GR" sz="1800" b="1" dirty="0" err="1" smtClean="0"/>
              <a:t>Εποικοδομισμός</a:t>
            </a:r>
            <a:r>
              <a:rPr lang="el-GR" altLang="el-GR" sz="1800" b="1" dirty="0" smtClean="0"/>
              <a:t>:</a:t>
            </a:r>
          </a:p>
          <a:p>
            <a:pPr lvl="1"/>
            <a:r>
              <a:rPr lang="el-GR" altLang="el-GR" sz="1800" i="1" dirty="0" smtClean="0"/>
              <a:t>πειραματισμός</a:t>
            </a:r>
          </a:p>
          <a:p>
            <a:pPr lvl="1"/>
            <a:r>
              <a:rPr lang="el-GR" altLang="el-GR" sz="1800" i="1" dirty="0" smtClean="0"/>
              <a:t>διερεύνηση</a:t>
            </a:r>
          </a:p>
          <a:p>
            <a:pPr lvl="1"/>
            <a:r>
              <a:rPr lang="el-GR" altLang="el-GR" sz="1800" i="1" dirty="0" smtClean="0"/>
              <a:t>ανακάλυψη</a:t>
            </a:r>
          </a:p>
          <a:p>
            <a:pPr lvl="1"/>
            <a:r>
              <a:rPr lang="el-GR" altLang="el-GR" sz="1800" i="1" dirty="0" smtClean="0"/>
              <a:t>επίλυση προβλήματος</a:t>
            </a:r>
          </a:p>
          <a:p>
            <a:r>
              <a:rPr lang="el-GR" altLang="el-GR" sz="1800" b="1" dirty="0" err="1" smtClean="0"/>
              <a:t>Κοινωνικοπολιτισμική</a:t>
            </a:r>
            <a:r>
              <a:rPr lang="el-GR" altLang="el-GR" sz="1800" b="1" dirty="0" smtClean="0"/>
              <a:t> θεωρία:</a:t>
            </a:r>
          </a:p>
          <a:p>
            <a:pPr lvl="1"/>
            <a:r>
              <a:rPr lang="el-GR" altLang="el-GR" sz="1800" i="1" dirty="0" smtClean="0"/>
              <a:t>συνεργατικού τύπου δραστηριότητα</a:t>
            </a:r>
          </a:p>
          <a:p>
            <a:pPr lvl="1"/>
            <a:r>
              <a:rPr lang="el-GR" altLang="el-GR" sz="1800" i="1" dirty="0" err="1" smtClean="0"/>
              <a:t>κοινωνιογνωστική</a:t>
            </a:r>
            <a:r>
              <a:rPr lang="el-GR" altLang="el-GR" sz="1800" i="1" dirty="0" smtClean="0"/>
              <a:t> σύγκρουση</a:t>
            </a:r>
          </a:p>
          <a:p>
            <a:pPr lvl="1"/>
            <a:r>
              <a:rPr lang="el-GR" altLang="el-GR" sz="1800" i="1" dirty="0" smtClean="0"/>
              <a:t>συμμετοχή σε ομάδες συζήτησης (πχ. </a:t>
            </a:r>
            <a:r>
              <a:rPr lang="en-US" altLang="el-GR" sz="1800" i="1" dirty="0" smtClean="0"/>
              <a:t>Forums)</a:t>
            </a:r>
            <a:endParaRPr lang="el-GR" altLang="el-GR" sz="1800" i="1" dirty="0" smtClean="0"/>
          </a:p>
        </p:txBody>
      </p:sp>
    </p:spTree>
    <p:extLst>
      <p:ext uri="{BB962C8B-B14F-4D97-AF65-F5344CB8AC3E}">
        <p14:creationId xmlns:p14="http://schemas.microsoft.com/office/powerpoint/2010/main" val="261522811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4000" dirty="0" smtClean="0"/>
              <a:t>… διδακτικές καταστάσεις</a:t>
            </a:r>
            <a:endParaRPr lang="el-GR" sz="4000" dirty="0"/>
          </a:p>
        </p:txBody>
      </p:sp>
      <p:sp>
        <p:nvSpPr>
          <p:cNvPr id="51203" name="2 - Θέση περιεχομένου"/>
          <p:cNvSpPr>
            <a:spLocks noGrp="1"/>
          </p:cNvSpPr>
          <p:nvPr>
            <p:ph idx="1"/>
          </p:nvPr>
        </p:nvSpPr>
        <p:spPr>
          <a:xfrm>
            <a:off x="1116013" y="1484313"/>
            <a:ext cx="7343775" cy="4968875"/>
          </a:xfrm>
        </p:spPr>
        <p:txBody>
          <a:bodyPr/>
          <a:lstStyle/>
          <a:p>
            <a:r>
              <a:rPr lang="el-GR" altLang="el-GR" sz="1800" i="1" dirty="0" smtClean="0">
                <a:solidFill>
                  <a:srgbClr val="FF0000"/>
                </a:solidFill>
              </a:rPr>
              <a:t>σε τι είδους διδακτικές καταστάσεις εμπλέκει το σενάριο τους μαθητευομένους;</a:t>
            </a:r>
          </a:p>
          <a:p>
            <a:r>
              <a:rPr lang="el-GR" altLang="el-GR" sz="1800" dirty="0" smtClean="0"/>
              <a:t>η διδακτική κατάσταση ορίζεται ως το σύνολο των οργανωμένων ενεργειών του εκπαιδευτικού που αφορούν τις σχέσεις ανάμεσα σε ένα υποκείμενο που μαθαίνει και σε ένα υποκείμενο που διδάσκει και το περιβάλλον που κινητοποιεί ο εκπαιδευτικός ώστε ο μαθητής να αποκτήσει ή να οικοδομήσει μια συγκεκριμένη γνώση</a:t>
            </a:r>
            <a:endParaRPr lang="el-GR" altLang="el-GR" sz="1800" i="1" dirty="0" smtClean="0">
              <a:solidFill>
                <a:srgbClr val="FF0000"/>
              </a:solidFill>
            </a:endParaRPr>
          </a:p>
          <a:p>
            <a:r>
              <a:rPr lang="el-GR" altLang="el-GR" sz="1800" i="1" dirty="0" smtClean="0"/>
              <a:t>αναφέρονται αναλυτικά οι διδακτικές καταστάσεις που ευνοεί το εκπαιδευτικό σενάριο και οι απαιτούμενες ενέργειες του εκπαιδευτικού;</a:t>
            </a:r>
          </a:p>
          <a:p>
            <a:r>
              <a:rPr lang="el-GR" altLang="el-GR" sz="1800" i="1" dirty="0" smtClean="0"/>
              <a:t>Παραδείγματα διδακτικών καταστάσεων</a:t>
            </a:r>
          </a:p>
          <a:p>
            <a:pPr lvl="1"/>
            <a:r>
              <a:rPr lang="el-GR" altLang="el-GR" sz="1800" i="1" dirty="0" smtClean="0"/>
              <a:t>ατομικές;</a:t>
            </a:r>
          </a:p>
          <a:p>
            <a:pPr lvl="1"/>
            <a:r>
              <a:rPr lang="el-GR" altLang="el-GR" sz="1800" i="1" dirty="0" smtClean="0"/>
              <a:t>συλλογικές;</a:t>
            </a:r>
          </a:p>
          <a:p>
            <a:pPr lvl="1"/>
            <a:r>
              <a:rPr lang="el-GR" altLang="el-GR" sz="1800" i="1" dirty="0" smtClean="0"/>
              <a:t>κλειστές;</a:t>
            </a:r>
          </a:p>
          <a:p>
            <a:pPr lvl="1"/>
            <a:r>
              <a:rPr lang="el-GR" altLang="el-GR" sz="1800" i="1" dirty="0" smtClean="0"/>
              <a:t>ανοιχτές;</a:t>
            </a:r>
          </a:p>
          <a:p>
            <a:pPr lvl="1"/>
            <a:endParaRPr lang="el-GR" altLang="el-GR" sz="1600" i="1" dirty="0" smtClean="0"/>
          </a:p>
        </p:txBody>
      </p:sp>
    </p:spTree>
    <p:extLst>
      <p:ext uri="{BB962C8B-B14F-4D97-AF65-F5344CB8AC3E}">
        <p14:creationId xmlns:p14="http://schemas.microsoft.com/office/powerpoint/2010/main" val="132191261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2988" y="260350"/>
            <a:ext cx="6913562" cy="1155700"/>
          </a:xfrm>
        </p:spPr>
        <p:txBody>
          <a:bodyPr>
            <a:normAutofit/>
          </a:bodyPr>
          <a:lstStyle/>
          <a:p>
            <a:pPr>
              <a:defRPr/>
            </a:pPr>
            <a:r>
              <a:rPr lang="el-GR" sz="4000" dirty="0" smtClean="0"/>
              <a:t>… διδακτικές βοήθειες </a:t>
            </a:r>
            <a:r>
              <a:rPr lang="el-GR" sz="4000" baseline="-25000" dirty="0" smtClean="0"/>
              <a:t>(1)</a:t>
            </a:r>
            <a:endParaRPr lang="el-GR" sz="4000" baseline="-25000" dirty="0"/>
          </a:p>
        </p:txBody>
      </p:sp>
      <p:sp>
        <p:nvSpPr>
          <p:cNvPr id="52227" name="2 - Θέση περιεχομένου"/>
          <p:cNvSpPr>
            <a:spLocks noGrp="1"/>
          </p:cNvSpPr>
          <p:nvPr>
            <p:ph idx="1"/>
          </p:nvPr>
        </p:nvSpPr>
        <p:spPr>
          <a:xfrm>
            <a:off x="1116013" y="1557338"/>
            <a:ext cx="7127875" cy="4392612"/>
          </a:xfrm>
        </p:spPr>
        <p:txBody>
          <a:bodyPr/>
          <a:lstStyle/>
          <a:p>
            <a:r>
              <a:rPr lang="el-GR" altLang="el-GR" sz="2000" b="1" i="1" dirty="0" smtClean="0">
                <a:solidFill>
                  <a:schemeClr val="tx1">
                    <a:lumMod val="65000"/>
                    <a:lumOff val="35000"/>
                  </a:schemeClr>
                </a:solidFill>
              </a:rPr>
              <a:t>τι είδους διδακτικές βοήθειες προτείνει το εκπαιδευτικό σενάριο και ποιες είναι οι απαιτούμενες ενέργειες από τον εκπαιδευτικό προκειμένου αυτές να υλοποιηθούν;</a:t>
            </a:r>
          </a:p>
          <a:p>
            <a:r>
              <a:rPr lang="el-GR" altLang="el-GR" sz="2000" dirty="0" smtClean="0"/>
              <a:t>η διδακτική βοήθεια αφορά την υποστήριξη ή την καθοδήγηση που προσφέρει ο εκπαιδευτικός άλλοτε ρητά και άλλοτε άρρητα στους μαθητές</a:t>
            </a:r>
          </a:p>
          <a:p>
            <a:r>
              <a:rPr lang="el-GR" altLang="el-GR" sz="2000" dirty="0" smtClean="0"/>
              <a:t>βασίζεται στον προφορικό λόγο του εκπαιδευτικού και στο χρησιμοποιούμενο διδακτικό υλικό (σχήματα, κατασκευές, λογισμικό, κλπ.)</a:t>
            </a:r>
          </a:p>
          <a:p>
            <a:pPr lvl="1"/>
            <a:r>
              <a:rPr lang="el-GR" altLang="el-GR" sz="2000" dirty="0" smtClean="0"/>
              <a:t>διδακτική βοήθεια μπορεί επίσης να προσφέρει κάποιος μαθητής σε κάποιον άλλο μαθητή στο πλαίσιο μιας συνεργατικής δραστηριότητας.     </a:t>
            </a:r>
            <a:endParaRPr lang="el-GR" altLang="el-GR" sz="2000" i="1" dirty="0" smtClean="0">
              <a:solidFill>
                <a:srgbClr val="FF0000"/>
              </a:solidFill>
            </a:endParaRPr>
          </a:p>
        </p:txBody>
      </p:sp>
    </p:spTree>
    <p:extLst>
      <p:ext uri="{BB962C8B-B14F-4D97-AF65-F5344CB8AC3E}">
        <p14:creationId xmlns:p14="http://schemas.microsoft.com/office/powerpoint/2010/main" val="106659379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a:bodyPr>
          <a:lstStyle/>
          <a:p>
            <a:pPr>
              <a:defRPr/>
            </a:pPr>
            <a:r>
              <a:rPr lang="el-GR" sz="4000" dirty="0" smtClean="0"/>
              <a:t>… διδακτικές βοήθειες </a:t>
            </a:r>
            <a:r>
              <a:rPr lang="el-GR" sz="4000" baseline="-25000" dirty="0" smtClean="0"/>
              <a:t>(2)</a:t>
            </a:r>
            <a:endParaRPr lang="el-GR" sz="4000" baseline="-25000" dirty="0"/>
          </a:p>
        </p:txBody>
      </p:sp>
      <p:sp>
        <p:nvSpPr>
          <p:cNvPr id="53251" name="2 - Θέση περιεχομένου"/>
          <p:cNvSpPr>
            <a:spLocks noGrp="1"/>
          </p:cNvSpPr>
          <p:nvPr>
            <p:ph idx="1"/>
          </p:nvPr>
        </p:nvSpPr>
        <p:spPr>
          <a:xfrm>
            <a:off x="1116013" y="1484313"/>
            <a:ext cx="7570787" cy="4660900"/>
          </a:xfrm>
        </p:spPr>
        <p:txBody>
          <a:bodyPr/>
          <a:lstStyle/>
          <a:p>
            <a:r>
              <a:rPr lang="el-GR" altLang="el-GR" sz="2400" dirty="0" smtClean="0"/>
              <a:t>οι διδακτικές βοήθειες είναι στενά συνυφασμένες με τις χρησιμοποιούμενες διδακτικές στρατηγικές και την εκάστοτε θεωρία μάθησης</a:t>
            </a:r>
          </a:p>
          <a:p>
            <a:r>
              <a:rPr lang="el-GR" altLang="el-GR" sz="2400" dirty="0" smtClean="0"/>
              <a:t>Παραδείγματα διδακτικής βοήθειας</a:t>
            </a:r>
          </a:p>
          <a:p>
            <a:pPr lvl="1"/>
            <a:r>
              <a:rPr lang="el-GR" altLang="el-GR" sz="2400" dirty="0" smtClean="0"/>
              <a:t>καθοδηγητικού τύπου διδακτική βοήθεια</a:t>
            </a:r>
          </a:p>
          <a:p>
            <a:pPr lvl="1"/>
            <a:r>
              <a:rPr lang="el-GR" altLang="el-GR" sz="2400" dirty="0" err="1" smtClean="0"/>
              <a:t>συνερευνητικού</a:t>
            </a:r>
            <a:r>
              <a:rPr lang="el-GR" altLang="el-GR" sz="2400" dirty="0" smtClean="0"/>
              <a:t> τύπου διδακτική βοήθεια </a:t>
            </a:r>
          </a:p>
          <a:p>
            <a:pPr lvl="1"/>
            <a:r>
              <a:rPr lang="el-GR" altLang="el-GR" sz="2400" dirty="0" smtClean="0"/>
              <a:t>Υποστηρικτικού τύπου διδακτική βοήθεια </a:t>
            </a:r>
          </a:p>
          <a:p>
            <a:pPr>
              <a:buFont typeface="Wingdings 2" pitchFamily="18" charset="2"/>
              <a:buNone/>
            </a:pPr>
            <a:endParaRPr lang="el-GR" altLang="el-GR" sz="2400" dirty="0" smtClean="0"/>
          </a:p>
        </p:txBody>
      </p:sp>
    </p:spTree>
    <p:extLst>
      <p:ext uri="{BB962C8B-B14F-4D97-AF65-F5344CB8AC3E}">
        <p14:creationId xmlns:p14="http://schemas.microsoft.com/office/powerpoint/2010/main" val="380086422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00113" y="333375"/>
            <a:ext cx="7056437" cy="1082675"/>
          </a:xfrm>
        </p:spPr>
        <p:txBody>
          <a:bodyPr>
            <a:noAutofit/>
          </a:bodyPr>
          <a:lstStyle/>
          <a:p>
            <a:pPr>
              <a:defRPr/>
            </a:pPr>
            <a:r>
              <a:rPr lang="el-GR" sz="4000" dirty="0" smtClean="0"/>
              <a:t>… γνωστικού τύπου συγκρούσεις</a:t>
            </a:r>
            <a:endParaRPr lang="el-GR" sz="4000" dirty="0"/>
          </a:p>
        </p:txBody>
      </p:sp>
      <p:sp>
        <p:nvSpPr>
          <p:cNvPr id="54275" name="2 - Θέση περιεχομένου"/>
          <p:cNvSpPr>
            <a:spLocks noGrp="1"/>
          </p:cNvSpPr>
          <p:nvPr>
            <p:ph idx="1"/>
          </p:nvPr>
        </p:nvSpPr>
        <p:spPr>
          <a:xfrm>
            <a:off x="1331913" y="1557338"/>
            <a:ext cx="7499350" cy="4473575"/>
          </a:xfrm>
        </p:spPr>
        <p:txBody>
          <a:bodyPr/>
          <a:lstStyle/>
          <a:p>
            <a:r>
              <a:rPr lang="el-GR" altLang="el-GR" sz="2000" b="1" i="1" dirty="0" smtClean="0">
                <a:solidFill>
                  <a:schemeClr val="tx1">
                    <a:lumMod val="65000"/>
                    <a:lumOff val="35000"/>
                  </a:schemeClr>
                </a:solidFill>
              </a:rPr>
              <a:t>προτείνονται γνωστικού τύπου συγκρούσεις και περιγράφεται ο ρόλος που κατέχει ο εκπαιδευτικός αλλά και το χρησιμοποιούμενο εκπαιδευτικό λογισμικό/ υλικό;</a:t>
            </a:r>
          </a:p>
          <a:p>
            <a:r>
              <a:rPr lang="el-GR" altLang="el-GR" sz="2000" i="1" u="sng" dirty="0" smtClean="0"/>
              <a:t>γνωστική σύγκρουση;</a:t>
            </a:r>
          </a:p>
          <a:p>
            <a:pPr lvl="1">
              <a:lnSpc>
                <a:spcPct val="90000"/>
              </a:lnSpc>
              <a:spcBef>
                <a:spcPts val="1200"/>
              </a:spcBef>
              <a:spcAft>
                <a:spcPts val="300"/>
              </a:spcAft>
            </a:pPr>
            <a:r>
              <a:rPr lang="en-US" altLang="el-GR" sz="2000" dirty="0" smtClean="0"/>
              <a:t>αναπ</a:t>
            </a:r>
            <a:r>
              <a:rPr lang="en-US" altLang="el-GR" sz="2000" dirty="0" err="1" smtClean="0"/>
              <a:t>τύσσετ</a:t>
            </a:r>
            <a:r>
              <a:rPr lang="en-US" altLang="el-GR" sz="2000" dirty="0" smtClean="0"/>
              <a:t>αι όταν στη σκέψη ενός ατόμου εμφανίζεται μια αντίφαση ή μια ασυμβατότητα ανάμεσα στις ιδέες του, τις αναπαραστάσεις του και τις πράξεις του</a:t>
            </a:r>
            <a:endParaRPr lang="el-GR" altLang="el-GR" sz="2000" dirty="0" smtClean="0"/>
          </a:p>
          <a:p>
            <a:pPr lvl="1">
              <a:lnSpc>
                <a:spcPct val="90000"/>
              </a:lnSpc>
              <a:spcBef>
                <a:spcPts val="1200"/>
              </a:spcBef>
              <a:spcAft>
                <a:spcPts val="300"/>
              </a:spcAft>
            </a:pPr>
            <a:r>
              <a:rPr lang="el-GR" altLang="el-GR" sz="2000" dirty="0" smtClean="0"/>
              <a:t>η</a:t>
            </a:r>
            <a:r>
              <a:rPr lang="en-US" altLang="el-GR" sz="2000" dirty="0" smtClean="0"/>
              <a:t> α</a:t>
            </a:r>
            <a:r>
              <a:rPr lang="en-US" altLang="el-GR" sz="2000" dirty="0" err="1" smtClean="0"/>
              <a:t>συμ</a:t>
            </a:r>
            <a:r>
              <a:rPr lang="en-US" altLang="el-GR" sz="2000" dirty="0" smtClean="0"/>
              <a:t>βατότητα αυτή, που αρχικά μπορεί να είναι ασυνείδητη, γίνεται πηγή έντασης και μπορεί να αποτελέσει κινητήρια δύναμη στην ανάπτυξη νέων γνωστικών δομών</a:t>
            </a:r>
          </a:p>
          <a:p>
            <a:endParaRPr lang="el-GR" altLang="el-GR" sz="2000" i="1" dirty="0" smtClean="0">
              <a:solidFill>
                <a:srgbClr val="FF0000"/>
              </a:solidFill>
            </a:endParaRPr>
          </a:p>
        </p:txBody>
      </p:sp>
    </p:spTree>
    <p:extLst>
      <p:ext uri="{BB962C8B-B14F-4D97-AF65-F5344CB8AC3E}">
        <p14:creationId xmlns:p14="http://schemas.microsoft.com/office/powerpoint/2010/main" val="44048011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4000" dirty="0" smtClean="0"/>
              <a:t>… οργάνωση αλληλεπιδράσεων</a:t>
            </a:r>
            <a:endParaRPr lang="el-GR" sz="4000" dirty="0"/>
          </a:p>
        </p:txBody>
      </p:sp>
      <p:sp>
        <p:nvSpPr>
          <p:cNvPr id="55299" name="2 - Θέση περιεχομένου"/>
          <p:cNvSpPr>
            <a:spLocks noGrp="1"/>
          </p:cNvSpPr>
          <p:nvPr>
            <p:ph idx="1"/>
          </p:nvPr>
        </p:nvSpPr>
        <p:spPr>
          <a:xfrm>
            <a:off x="900113" y="1844675"/>
            <a:ext cx="7499350" cy="4473575"/>
          </a:xfrm>
        </p:spPr>
        <p:txBody>
          <a:bodyPr/>
          <a:lstStyle/>
          <a:p>
            <a:r>
              <a:rPr lang="el-GR" altLang="el-GR" sz="2800" dirty="0" smtClean="0">
                <a:solidFill>
                  <a:schemeClr val="tx1">
                    <a:lumMod val="65000"/>
                    <a:lumOff val="35000"/>
                  </a:schemeClr>
                </a:solidFill>
              </a:rPr>
              <a:t>αναφέρετε και περιγράψτε πώς οργανώνονται οι αλληλεπιδράσεις μεταξύ:</a:t>
            </a:r>
          </a:p>
          <a:p>
            <a:pPr lvl="1"/>
            <a:r>
              <a:rPr lang="el-GR" altLang="el-GR" i="1" dirty="0" smtClean="0">
                <a:solidFill>
                  <a:schemeClr val="tx1">
                    <a:lumMod val="65000"/>
                    <a:lumOff val="35000"/>
                  </a:schemeClr>
                </a:solidFill>
              </a:rPr>
              <a:t>μαθητή - μαθητή</a:t>
            </a:r>
          </a:p>
          <a:p>
            <a:pPr lvl="1"/>
            <a:r>
              <a:rPr lang="el-GR" altLang="el-GR" i="1" dirty="0" smtClean="0">
                <a:solidFill>
                  <a:schemeClr val="tx1">
                    <a:lumMod val="65000"/>
                    <a:lumOff val="35000"/>
                  </a:schemeClr>
                </a:solidFill>
              </a:rPr>
              <a:t>μαθητή - εκπαιδευτικού</a:t>
            </a:r>
          </a:p>
          <a:p>
            <a:pPr lvl="1"/>
            <a:r>
              <a:rPr lang="el-GR" altLang="el-GR" i="1" dirty="0" smtClean="0">
                <a:solidFill>
                  <a:schemeClr val="tx1">
                    <a:lumMod val="65000"/>
                    <a:lumOff val="35000"/>
                  </a:schemeClr>
                </a:solidFill>
              </a:rPr>
              <a:t>μαθητή - εκπαιδευτικού λογισμικού/ υλικού</a:t>
            </a:r>
          </a:p>
          <a:p>
            <a:pPr lvl="1"/>
            <a:endParaRPr lang="el-GR" altLang="el-GR" dirty="0" smtClean="0">
              <a:solidFill>
                <a:schemeClr val="tx1">
                  <a:lumMod val="65000"/>
                  <a:lumOff val="35000"/>
                </a:schemeClr>
              </a:solidFill>
            </a:endParaRPr>
          </a:p>
        </p:txBody>
      </p:sp>
    </p:spTree>
    <p:extLst>
      <p:ext uri="{BB962C8B-B14F-4D97-AF65-F5344CB8AC3E}">
        <p14:creationId xmlns:p14="http://schemas.microsoft.com/office/powerpoint/2010/main" val="4042104194"/>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60350"/>
            <a:ext cx="7575550" cy="1155700"/>
          </a:xfrm>
        </p:spPr>
        <p:txBody>
          <a:bodyPr>
            <a:normAutofit fontScale="90000"/>
          </a:bodyPr>
          <a:lstStyle/>
          <a:p>
            <a:pPr>
              <a:defRPr/>
            </a:pPr>
            <a:r>
              <a:rPr lang="el-GR" dirty="0" smtClean="0"/>
              <a:t>… διερεύνηση, ανακάλυψη και πειραματισμός</a:t>
            </a:r>
            <a:endParaRPr lang="el-GR" dirty="0"/>
          </a:p>
        </p:txBody>
      </p:sp>
      <p:sp>
        <p:nvSpPr>
          <p:cNvPr id="56323" name="2 - Θέση περιεχομένου"/>
          <p:cNvSpPr>
            <a:spLocks noGrp="1"/>
          </p:cNvSpPr>
          <p:nvPr>
            <p:ph idx="1"/>
          </p:nvPr>
        </p:nvSpPr>
        <p:spPr>
          <a:xfrm>
            <a:off x="1116013" y="1412875"/>
            <a:ext cx="7200900" cy="4968875"/>
          </a:xfrm>
        </p:spPr>
        <p:txBody>
          <a:bodyPr/>
          <a:lstStyle/>
          <a:p>
            <a:r>
              <a:rPr lang="el-GR" altLang="el-GR" sz="1600" b="1" i="1" dirty="0" smtClean="0">
                <a:solidFill>
                  <a:schemeClr val="tx1">
                    <a:lumMod val="65000"/>
                    <a:lumOff val="35000"/>
                  </a:schemeClr>
                </a:solidFill>
              </a:rPr>
              <a:t>ευνοείται ο πειραματισμός και η διερεύνηση στις δραστηριότητές σας;</a:t>
            </a:r>
          </a:p>
          <a:p>
            <a:r>
              <a:rPr lang="el-GR" altLang="el-GR" sz="1600" u="sng" dirty="0" smtClean="0"/>
              <a:t>ανακάλυψη:</a:t>
            </a:r>
            <a:r>
              <a:rPr lang="el-GR" altLang="el-GR" sz="1600" dirty="0" smtClean="0"/>
              <a:t> </a:t>
            </a:r>
          </a:p>
          <a:p>
            <a:pPr lvl="1"/>
            <a:r>
              <a:rPr lang="el-GR" altLang="el-GR" sz="1600" dirty="0" smtClean="0"/>
              <a:t>πρόκειται για ψυχολογική προσέγγιση και διδακτική στρατηγική. Δίνει έμφαση </a:t>
            </a:r>
            <a:r>
              <a:rPr lang="el-GR" altLang="el-GR" sz="1600" dirty="0" smtClean="0">
                <a:sym typeface="Wingdings" pitchFamily="2" charset="2"/>
              </a:rPr>
              <a:t></a:t>
            </a:r>
            <a:endParaRPr lang="el-GR" altLang="el-GR" sz="1600" dirty="0" smtClean="0"/>
          </a:p>
          <a:p>
            <a:r>
              <a:rPr lang="el-GR" altLang="el-GR" sz="1800" dirty="0" smtClean="0"/>
              <a:t>στη διευκόλυνση της μάθησης μέσω της κατανόησης των δομών και των επιστημονικών αρχών ενός γνωστικού αντικειμένου, </a:t>
            </a:r>
          </a:p>
          <a:p>
            <a:pPr lvl="1"/>
            <a:r>
              <a:rPr lang="el-GR" altLang="el-GR" sz="1600" dirty="0" smtClean="0"/>
              <a:t>καθώς και στην υιοθέτηση της </a:t>
            </a:r>
            <a:r>
              <a:rPr lang="el-GR" altLang="el-GR" sz="1600" dirty="0" err="1" smtClean="0"/>
              <a:t>ανακαλυπτικής</a:t>
            </a:r>
            <a:r>
              <a:rPr lang="el-GR" altLang="el-GR" sz="1600" dirty="0" smtClean="0"/>
              <a:t> μεθόδου </a:t>
            </a:r>
          </a:p>
          <a:p>
            <a:pPr lvl="1"/>
            <a:r>
              <a:rPr lang="el-GR" altLang="el-GR" sz="1600" dirty="0" smtClean="0"/>
              <a:t>ή της καθοδηγούμενης ανακάλυψης με την ανάπτυξη εσωτερικών κινήτρων μάθησης από το μαθητή.</a:t>
            </a:r>
            <a:endParaRPr lang="el-GR" altLang="el-GR" sz="1600" u="sng" dirty="0" smtClean="0"/>
          </a:p>
          <a:p>
            <a:r>
              <a:rPr lang="el-GR" altLang="el-GR" sz="1600" u="sng" dirty="0" smtClean="0"/>
              <a:t>διερεύνηση:</a:t>
            </a:r>
          </a:p>
          <a:p>
            <a:pPr lvl="1"/>
            <a:r>
              <a:rPr lang="el-GR" altLang="el-GR" sz="1600" dirty="0" smtClean="0"/>
              <a:t>μια διδακτική στρατηγική </a:t>
            </a:r>
          </a:p>
          <a:p>
            <a:pPr lvl="1"/>
            <a:r>
              <a:rPr lang="el-GR" altLang="el-GR" sz="1600" dirty="0" smtClean="0"/>
              <a:t>ενθαρρύνει το μαθητή να εξερευνά και να πειραματίζεται με στόχο να ανακαλύπτει σχέσεις ανάμεσα σε έννοιες και γεγονότα. </a:t>
            </a:r>
          </a:p>
          <a:p>
            <a:pPr lvl="2"/>
            <a:r>
              <a:rPr lang="el-GR" altLang="el-GR" sz="1600" dirty="0" smtClean="0"/>
              <a:t>προσέγγιση μάθησης που σχετίζεται περισσότερο με γενικού τύπου μηχανισμούς σκέψης και </a:t>
            </a:r>
            <a:r>
              <a:rPr lang="el-GR" altLang="el-GR" sz="1600" b="1" dirty="0" smtClean="0"/>
              <a:t>υψηλού επιπέδου </a:t>
            </a:r>
            <a:r>
              <a:rPr lang="el-GR" altLang="el-GR" sz="1600" dirty="0" smtClean="0"/>
              <a:t>γνωστικές δεξιότητες, που αφορούν στην επίλυση προβλήματος και στη λήψη αποφάσεων.</a:t>
            </a:r>
          </a:p>
          <a:p>
            <a:pPr lvl="2">
              <a:buFont typeface="Wingdings 2" pitchFamily="18" charset="2"/>
              <a:buNone/>
            </a:pPr>
            <a:endParaRPr lang="el-GR" altLang="el-GR" sz="1600" dirty="0" smtClean="0"/>
          </a:p>
          <a:p>
            <a:pPr>
              <a:buFont typeface="Wingdings 2" pitchFamily="18" charset="2"/>
              <a:buNone/>
            </a:pPr>
            <a:endParaRPr lang="el-GR" altLang="el-GR" sz="1600" dirty="0" smtClean="0"/>
          </a:p>
        </p:txBody>
      </p:sp>
    </p:spTree>
    <p:extLst>
      <p:ext uri="{BB962C8B-B14F-4D97-AF65-F5344CB8AC3E}">
        <p14:creationId xmlns:p14="http://schemas.microsoft.com/office/powerpoint/2010/main" val="230379191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1187450" y="1989138"/>
            <a:ext cx="7405688" cy="1646237"/>
          </a:xfrm>
        </p:spPr>
        <p:txBody>
          <a:bodyPr>
            <a:normAutofit/>
          </a:bodyPr>
          <a:lstStyle/>
          <a:p>
            <a:pPr algn="ctr">
              <a:defRPr/>
            </a:pPr>
            <a:endParaRPr lang="el-GR" dirty="0" smtClean="0">
              <a:solidFill>
                <a:schemeClr val="tx1"/>
              </a:solidFill>
            </a:endParaRPr>
          </a:p>
        </p:txBody>
      </p:sp>
      <p:sp>
        <p:nvSpPr>
          <p:cNvPr id="3" name="2 - Υπότιτλος"/>
          <p:cNvSpPr>
            <a:spLocks noGrp="1"/>
          </p:cNvSpPr>
          <p:nvPr>
            <p:ph type="subTitle" idx="1"/>
          </p:nvPr>
        </p:nvSpPr>
        <p:spPr>
          <a:xfrm>
            <a:off x="1187450" y="3860800"/>
            <a:ext cx="7343775" cy="1851025"/>
          </a:xfrm>
        </p:spPr>
        <p:txBody>
          <a:bodyPr/>
          <a:lstStyle/>
          <a:p>
            <a:pPr>
              <a:defRPr/>
            </a:pPr>
            <a:endParaRPr lang="el-GR" i="1" dirty="0" smtClean="0">
              <a:solidFill>
                <a:srgbClr val="E46C0A"/>
              </a:solidFill>
              <a:effectLst>
                <a:outerShdw blurRad="38100" dist="38100" dir="2700000" algn="tl">
                  <a:srgbClr val="C0C0C0"/>
                </a:outerShdw>
              </a:effectLst>
            </a:endParaRPr>
          </a:p>
        </p:txBody>
      </p:sp>
    </p:spTree>
    <p:extLst>
      <p:ext uri="{BB962C8B-B14F-4D97-AF65-F5344CB8AC3E}">
        <p14:creationId xmlns:p14="http://schemas.microsoft.com/office/powerpoint/2010/main" val="247012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pPr algn="ctr"/>
            <a:r>
              <a:rPr lang="el-GR" dirty="0"/>
              <a:t>Σχεδιασμός εκπαιδευτικού σεναρίου</a:t>
            </a:r>
            <a:br>
              <a:rPr lang="el-GR" dirty="0"/>
            </a:br>
            <a:r>
              <a:rPr lang="el-GR" dirty="0" smtClean="0"/>
              <a:t>Δ</a:t>
            </a:r>
            <a:r>
              <a:rPr lang="el-GR" dirty="0"/>
              <a:t>΄ </a:t>
            </a:r>
            <a:r>
              <a:rPr lang="el-GR" dirty="0" smtClean="0"/>
              <a:t>ΜΕΡΟΣ</a:t>
            </a:r>
            <a:endParaRPr lang="el-GR" dirty="0"/>
          </a:p>
        </p:txBody>
      </p:sp>
      <p:sp>
        <p:nvSpPr>
          <p:cNvPr id="3" name="Υπότιτλος 2"/>
          <p:cNvSpPr>
            <a:spLocks noGrp="1"/>
          </p:cNvSpPr>
          <p:nvPr>
            <p:ph type="subTitle" idx="1"/>
          </p:nvPr>
        </p:nvSpPr>
        <p:spPr/>
        <p:txBody>
          <a:bodyPr/>
          <a:lstStyle/>
          <a:p>
            <a:r>
              <a:rPr lang="el-GR" dirty="0">
                <a:solidFill>
                  <a:srgbClr val="E46C0A"/>
                </a:solidFill>
              </a:rPr>
              <a:t>Δραστηριότητες Εμπέδωσης του Διδακτικού Αντικειμένου</a:t>
            </a:r>
          </a:p>
          <a:p>
            <a:endParaRPr lang="el-GR" dirty="0"/>
          </a:p>
        </p:txBody>
      </p:sp>
    </p:spTree>
    <p:extLst>
      <p:ext uri="{BB962C8B-B14F-4D97-AF65-F5344CB8AC3E}">
        <p14:creationId xmlns:p14="http://schemas.microsoft.com/office/powerpoint/2010/main" val="107143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3050"/>
            <a:ext cx="8101013" cy="981075"/>
          </a:xfrm>
        </p:spPr>
        <p:txBody>
          <a:bodyPr>
            <a:normAutofit/>
          </a:bodyPr>
          <a:lstStyle/>
          <a:p>
            <a:pPr>
              <a:defRPr/>
            </a:pPr>
            <a:r>
              <a:rPr lang="el-GR" sz="4000" dirty="0" smtClean="0"/>
              <a:t>Κατηγορίες δραστηριοτήτων …</a:t>
            </a:r>
          </a:p>
        </p:txBody>
      </p:sp>
      <p:pic>
        <p:nvPicPr>
          <p:cNvPr id="5837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3575" y="1125538"/>
            <a:ext cx="3240088" cy="5084762"/>
          </a:xfrm>
        </p:spPr>
      </p:pic>
      <p:sp>
        <p:nvSpPr>
          <p:cNvPr id="11" name="10 - Δεξιό βέλος"/>
          <p:cNvSpPr/>
          <p:nvPr/>
        </p:nvSpPr>
        <p:spPr>
          <a:xfrm>
            <a:off x="900113" y="3259138"/>
            <a:ext cx="1871662" cy="6477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l-GR"/>
          </a:p>
        </p:txBody>
      </p:sp>
    </p:spTree>
    <p:extLst>
      <p:ext uri="{BB962C8B-B14F-4D97-AF65-F5344CB8AC3E}">
        <p14:creationId xmlns:p14="http://schemas.microsoft.com/office/powerpoint/2010/main" val="4283576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normAutofit/>
          </a:bodyPr>
          <a:lstStyle/>
          <a:p>
            <a:pPr>
              <a:defRPr/>
            </a:pPr>
            <a:r>
              <a:rPr lang="el-GR" sz="4000" dirty="0" smtClean="0"/>
              <a:t>Δραστηριότητες Εμπέδωσης </a:t>
            </a:r>
            <a:r>
              <a:rPr lang="el-GR" sz="4000" baseline="-25000" dirty="0" smtClean="0"/>
              <a:t>(1)</a:t>
            </a:r>
          </a:p>
        </p:txBody>
      </p:sp>
      <p:sp>
        <p:nvSpPr>
          <p:cNvPr id="59395" name="2 - Θέση περιεχομένου"/>
          <p:cNvSpPr>
            <a:spLocks noGrp="1"/>
          </p:cNvSpPr>
          <p:nvPr>
            <p:ph idx="1"/>
          </p:nvPr>
        </p:nvSpPr>
        <p:spPr>
          <a:xfrm>
            <a:off x="900113" y="1412875"/>
            <a:ext cx="7499350" cy="5076825"/>
          </a:xfrm>
        </p:spPr>
        <p:txBody>
          <a:bodyPr/>
          <a:lstStyle/>
          <a:p>
            <a:pPr>
              <a:lnSpc>
                <a:spcPct val="90000"/>
              </a:lnSpc>
            </a:pPr>
            <a:r>
              <a:rPr lang="el-GR" altLang="el-GR" sz="2200" smtClean="0"/>
              <a:t>κατανόηση και αφομοίωση των νέων γνώσεων</a:t>
            </a:r>
          </a:p>
          <a:p>
            <a:pPr>
              <a:lnSpc>
                <a:spcPct val="90000"/>
              </a:lnSpc>
            </a:pPr>
            <a:r>
              <a:rPr lang="el-GR" altLang="el-GR" sz="2200" smtClean="0"/>
              <a:t>χρήση παρεμφερών διδακτικών στρατηγικών με τις δραστηριότητες διδασκαλίας</a:t>
            </a:r>
          </a:p>
          <a:p>
            <a:pPr>
              <a:lnSpc>
                <a:spcPct val="90000"/>
              </a:lnSpc>
            </a:pPr>
            <a:r>
              <a:rPr lang="el-GR" altLang="el-GR" sz="2200" smtClean="0"/>
              <a:t>συνήθως οι δραστηριότητες εμπέδωσης λαμβάνουν χώρα μέσω ερωτοαποκρίσεων, πρακτικών επίλυσης προβλημάτων και εφαρμογής των γνώσεων που έχουν αποκτηθεί σε συγκεκριμένες καταστάσεις</a:t>
            </a:r>
          </a:p>
          <a:p>
            <a:pPr>
              <a:lnSpc>
                <a:spcPct val="90000"/>
              </a:lnSpc>
            </a:pPr>
            <a:r>
              <a:rPr lang="el-GR" altLang="el-GR" sz="2200" smtClean="0"/>
              <a:t>τεκμηρίωση χρήσης υπολογιστικού περιβάλλοντος</a:t>
            </a:r>
            <a:r>
              <a:rPr lang="en-US" altLang="el-GR" sz="2200" smtClean="0">
                <a:latin typeface="Corbel" pitchFamily="34" charset="0"/>
              </a:rPr>
              <a:t>- </a:t>
            </a:r>
            <a:r>
              <a:rPr lang="el-GR" altLang="el-GR" sz="2200" smtClean="0"/>
              <a:t>εκπαιδευτικού υλικού</a:t>
            </a:r>
          </a:p>
          <a:p>
            <a:pPr>
              <a:lnSpc>
                <a:spcPct val="90000"/>
              </a:lnSpc>
            </a:pPr>
            <a:r>
              <a:rPr lang="el-GR" altLang="el-GR" sz="2200" smtClean="0"/>
              <a:t>… και στη φάση αυτή μας αφορούν τα παρακάτω:</a:t>
            </a:r>
          </a:p>
          <a:p>
            <a:pPr lvl="1">
              <a:lnSpc>
                <a:spcPct val="90000"/>
              </a:lnSpc>
            </a:pPr>
            <a:r>
              <a:rPr lang="el-GR" altLang="el-GR" sz="1900" smtClean="0"/>
              <a:t>διδακτικές στρατηγικές</a:t>
            </a:r>
          </a:p>
          <a:p>
            <a:pPr lvl="1">
              <a:lnSpc>
                <a:spcPct val="90000"/>
              </a:lnSpc>
            </a:pPr>
            <a:r>
              <a:rPr lang="el-GR" altLang="el-GR" sz="1900" smtClean="0"/>
              <a:t>διδακτικές βοήθειες</a:t>
            </a:r>
          </a:p>
          <a:p>
            <a:pPr lvl="1">
              <a:lnSpc>
                <a:spcPct val="90000"/>
              </a:lnSpc>
            </a:pPr>
            <a:r>
              <a:rPr lang="el-GR" altLang="el-GR" sz="1900" smtClean="0"/>
              <a:t>οργάνωση αλληλεπιδράσεων κτλ.</a:t>
            </a:r>
          </a:p>
          <a:p>
            <a:pPr>
              <a:lnSpc>
                <a:spcPct val="90000"/>
              </a:lnSpc>
            </a:pPr>
            <a:endParaRPr lang="el-GR" altLang="el-GR" sz="2200" smtClean="0"/>
          </a:p>
          <a:p>
            <a:pPr>
              <a:lnSpc>
                <a:spcPct val="90000"/>
              </a:lnSpc>
            </a:pPr>
            <a:endParaRPr lang="el-GR" altLang="el-GR" sz="2200" smtClean="0"/>
          </a:p>
        </p:txBody>
      </p:sp>
    </p:spTree>
    <p:extLst>
      <p:ext uri="{BB962C8B-B14F-4D97-AF65-F5344CB8AC3E}">
        <p14:creationId xmlns:p14="http://schemas.microsoft.com/office/powerpoint/2010/main" val="33391404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normAutofit/>
          </a:bodyPr>
          <a:lstStyle/>
          <a:p>
            <a:pPr>
              <a:defRPr/>
            </a:pPr>
            <a:r>
              <a:rPr lang="el-GR" sz="4000" dirty="0" smtClean="0"/>
              <a:t>Δραστηριότητες Εμπέδωσης </a:t>
            </a:r>
            <a:r>
              <a:rPr lang="el-GR" sz="4000" baseline="-25000" dirty="0" smtClean="0"/>
              <a:t>(2)</a:t>
            </a:r>
          </a:p>
        </p:txBody>
      </p:sp>
      <p:sp>
        <p:nvSpPr>
          <p:cNvPr id="60419" name="2 - Θέση περιεχομένου"/>
          <p:cNvSpPr>
            <a:spLocks noGrp="1"/>
          </p:cNvSpPr>
          <p:nvPr>
            <p:ph idx="1"/>
          </p:nvPr>
        </p:nvSpPr>
        <p:spPr>
          <a:xfrm>
            <a:off x="1042988" y="1412875"/>
            <a:ext cx="7499350" cy="4618038"/>
          </a:xfrm>
        </p:spPr>
        <p:txBody>
          <a:bodyPr/>
          <a:lstStyle/>
          <a:p>
            <a:pPr>
              <a:lnSpc>
                <a:spcPct val="80000"/>
              </a:lnSpc>
            </a:pPr>
            <a:r>
              <a:rPr lang="el-GR" altLang="el-GR" sz="2600" i="1" u="sng" dirty="0" smtClean="0"/>
              <a:t>Τι απαιτείται σε αυτή τη φάση;</a:t>
            </a:r>
            <a:r>
              <a:rPr lang="el-GR" altLang="el-GR" sz="2600" i="1" dirty="0" smtClean="0"/>
              <a:t>; </a:t>
            </a:r>
            <a:r>
              <a:rPr lang="el-GR" altLang="el-GR" sz="2600" dirty="0" smtClean="0">
                <a:sym typeface="Wingdings" pitchFamily="2" charset="2"/>
              </a:rPr>
              <a:t> </a:t>
            </a:r>
            <a:r>
              <a:rPr lang="el-GR" altLang="el-GR" sz="2600" i="1" dirty="0" smtClean="0">
                <a:sym typeface="Wingdings" pitchFamily="2" charset="2"/>
              </a:rPr>
              <a:t>απάντηση στα παρακάτω ερωτήματα:</a:t>
            </a:r>
          </a:p>
          <a:p>
            <a:pPr lvl="1">
              <a:lnSpc>
                <a:spcPct val="80000"/>
              </a:lnSpc>
            </a:pPr>
            <a:r>
              <a:rPr lang="el-GR" altLang="el-GR" sz="2200" i="1" dirty="0" smtClean="0">
                <a:sym typeface="Wingdings" pitchFamily="2" charset="2"/>
              </a:rPr>
              <a:t>ποιες ερωτήσεις θέτει το σενάριο ώστε να ενθαρρύνεται η κατασκευή της γνώσης από τους μαθητές λαμβάνοντας υπόψη τις δυσκολίες που αντιμετωπίζουν για την προς μελέτη έννοια;</a:t>
            </a:r>
          </a:p>
          <a:p>
            <a:pPr lvl="1">
              <a:lnSpc>
                <a:spcPct val="80000"/>
              </a:lnSpc>
            </a:pPr>
            <a:r>
              <a:rPr lang="el-GR" altLang="el-GR" sz="2200" i="1" dirty="0" smtClean="0"/>
              <a:t>ποιες δραστηριότητες εξάσκησης και πρακτικής προτείνει το σενάριο που αφορούν άμεσα τις γνώσεις που πρέπει να εμπεδωθούν;</a:t>
            </a:r>
          </a:p>
          <a:p>
            <a:pPr lvl="1">
              <a:lnSpc>
                <a:spcPct val="80000"/>
              </a:lnSpc>
            </a:pPr>
            <a:r>
              <a:rPr lang="el-GR" altLang="el-GR" sz="2200" i="1" dirty="0" smtClean="0"/>
              <a:t>τι τύπου προβληματικές καταστάσεις προτείνονται στους μαθητές μέσω του σεναρίου ώστε να υποστηριχθεί η εμπέδωση των γνώσεων που έχουν αποκτηθεί στο πλαίσιό του;</a:t>
            </a:r>
            <a:endParaRPr lang="el-GR" altLang="el-GR" sz="2200" i="1" dirty="0" smtClean="0">
              <a:sym typeface="Wingdings" pitchFamily="2" charset="2"/>
            </a:endParaRPr>
          </a:p>
          <a:p>
            <a:pPr lvl="1">
              <a:lnSpc>
                <a:spcPct val="80000"/>
              </a:lnSpc>
            </a:pPr>
            <a:endParaRPr lang="el-GR" altLang="el-GR" sz="2200" i="1" dirty="0" smtClean="0"/>
          </a:p>
          <a:p>
            <a:pPr lvl="1">
              <a:lnSpc>
                <a:spcPct val="80000"/>
              </a:lnSpc>
            </a:pPr>
            <a:endParaRPr lang="el-GR" altLang="el-GR" sz="2200" dirty="0" smtClean="0"/>
          </a:p>
        </p:txBody>
      </p:sp>
    </p:spTree>
    <p:extLst>
      <p:ext uri="{BB962C8B-B14F-4D97-AF65-F5344CB8AC3E}">
        <p14:creationId xmlns:p14="http://schemas.microsoft.com/office/powerpoint/2010/main" val="8945152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499350" cy="1143000"/>
          </a:xfrm>
        </p:spPr>
        <p:txBody>
          <a:bodyPr>
            <a:normAutofit/>
          </a:bodyPr>
          <a:lstStyle/>
          <a:p>
            <a:pPr>
              <a:defRPr/>
            </a:pPr>
            <a:r>
              <a:rPr lang="el-GR" sz="4000" dirty="0" smtClean="0"/>
              <a:t>… με άλλα λόγια</a:t>
            </a:r>
            <a:endParaRPr lang="el-GR" sz="4000" dirty="0"/>
          </a:p>
        </p:txBody>
      </p:sp>
      <p:sp>
        <p:nvSpPr>
          <p:cNvPr id="61443" name="2 - Θέση περιεχομένου"/>
          <p:cNvSpPr>
            <a:spLocks noGrp="1"/>
          </p:cNvSpPr>
          <p:nvPr>
            <p:ph idx="1"/>
          </p:nvPr>
        </p:nvSpPr>
        <p:spPr>
          <a:xfrm>
            <a:off x="1042988" y="1484313"/>
            <a:ext cx="7499350" cy="3970337"/>
          </a:xfrm>
        </p:spPr>
        <p:txBody>
          <a:bodyPr/>
          <a:lstStyle/>
          <a:p>
            <a:r>
              <a:rPr lang="el-GR" altLang="el-GR" sz="2400" dirty="0" smtClean="0"/>
              <a:t>Εμπλοκή του λογισμικού- εκπαιδευτικού υλικού στις:</a:t>
            </a:r>
          </a:p>
          <a:p>
            <a:pPr lvl="1"/>
            <a:r>
              <a:rPr lang="el-GR" altLang="el-GR" sz="2400" dirty="0" smtClean="0"/>
              <a:t>δραστηριότητες οικοδόμησης τις γνώσης, για την αντιμετώπιση των δυσκολιών</a:t>
            </a:r>
          </a:p>
          <a:p>
            <a:pPr lvl="1"/>
            <a:r>
              <a:rPr lang="el-GR" altLang="el-GR" sz="2400" dirty="0" smtClean="0"/>
              <a:t>δραστηριότητες εξάσκησης και πρακτικής, για την εμπέδωση γνώσεων</a:t>
            </a:r>
          </a:p>
          <a:p>
            <a:pPr lvl="1"/>
            <a:r>
              <a:rPr lang="el-GR" altLang="el-GR" sz="2400" dirty="0" smtClean="0"/>
              <a:t>προβληματικές καταστάσεις για την υποστήριξη της εμπέδωσης της γνώσης</a:t>
            </a:r>
          </a:p>
          <a:p>
            <a:endParaRPr lang="el-GR" altLang="el-GR" sz="2400" dirty="0" smtClean="0"/>
          </a:p>
        </p:txBody>
      </p:sp>
    </p:spTree>
    <p:extLst>
      <p:ext uri="{BB962C8B-B14F-4D97-AF65-F5344CB8AC3E}">
        <p14:creationId xmlns:p14="http://schemas.microsoft.com/office/powerpoint/2010/main" val="34117792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827088" y="1628775"/>
            <a:ext cx="8135937" cy="1474788"/>
          </a:xfrm>
        </p:spPr>
        <p:txBody>
          <a:bodyPr>
            <a:normAutofit/>
          </a:bodyPr>
          <a:lstStyle/>
          <a:p>
            <a:pPr algn="ctr">
              <a:defRPr/>
            </a:pPr>
            <a:endParaRPr lang="el-GR" dirty="0" smtClean="0">
              <a:solidFill>
                <a:schemeClr val="tx1"/>
              </a:solidFill>
            </a:endParaRPr>
          </a:p>
        </p:txBody>
      </p:sp>
      <p:sp>
        <p:nvSpPr>
          <p:cNvPr id="3" name="2 - Υπότιτλος"/>
          <p:cNvSpPr>
            <a:spLocks noGrp="1"/>
          </p:cNvSpPr>
          <p:nvPr>
            <p:ph type="subTitle" idx="1"/>
          </p:nvPr>
        </p:nvSpPr>
        <p:spPr>
          <a:xfrm>
            <a:off x="900113" y="3573463"/>
            <a:ext cx="8074025" cy="1752600"/>
          </a:xfrm>
        </p:spPr>
        <p:txBody>
          <a:bodyPr/>
          <a:lstStyle/>
          <a:p>
            <a:pPr>
              <a:defRPr/>
            </a:pPr>
            <a:endParaRPr lang="el-GR" i="1" dirty="0" smtClean="0">
              <a:solidFill>
                <a:srgbClr val="E46C0A"/>
              </a:solidFill>
              <a:effectLst>
                <a:outerShdw blurRad="38100" dist="38100" dir="2700000" algn="tl">
                  <a:srgbClr val="C0C0C0"/>
                </a:outerShdw>
              </a:effectLst>
            </a:endParaRPr>
          </a:p>
        </p:txBody>
      </p:sp>
    </p:spTree>
    <p:extLst>
      <p:ext uri="{BB962C8B-B14F-4D97-AF65-F5344CB8AC3E}">
        <p14:creationId xmlns:p14="http://schemas.microsoft.com/office/powerpoint/2010/main" val="374831231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pPr algn="ctr"/>
            <a:r>
              <a:rPr lang="el-GR" dirty="0"/>
              <a:t>Σχεδιασμός εκπαιδευτικού σεναρίου</a:t>
            </a:r>
            <a:br>
              <a:rPr lang="el-GR" dirty="0"/>
            </a:br>
            <a:r>
              <a:rPr lang="el-GR" dirty="0" smtClean="0"/>
              <a:t>Ε</a:t>
            </a:r>
            <a:r>
              <a:rPr lang="el-GR" dirty="0"/>
              <a:t>΄ </a:t>
            </a:r>
            <a:r>
              <a:rPr lang="el-GR" dirty="0" smtClean="0"/>
              <a:t>ΜΕΡΟΣ</a:t>
            </a:r>
            <a:endParaRPr lang="el-GR" dirty="0"/>
          </a:p>
        </p:txBody>
      </p:sp>
      <p:sp>
        <p:nvSpPr>
          <p:cNvPr id="3" name="Υπότιτλος 2"/>
          <p:cNvSpPr>
            <a:spLocks noGrp="1"/>
          </p:cNvSpPr>
          <p:nvPr>
            <p:ph type="subTitle" idx="1"/>
          </p:nvPr>
        </p:nvSpPr>
        <p:spPr/>
        <p:txBody>
          <a:bodyPr/>
          <a:lstStyle/>
          <a:p>
            <a:pPr>
              <a:defRPr/>
            </a:pPr>
            <a:r>
              <a:rPr lang="el-GR" dirty="0">
                <a:solidFill>
                  <a:srgbClr val="E46C0A"/>
                </a:solidFill>
                <a:effectLst>
                  <a:outerShdw blurRad="38100" dist="38100" dir="2700000" algn="tl">
                    <a:srgbClr val="C0C0C0"/>
                  </a:outerShdw>
                </a:effectLst>
              </a:rPr>
              <a:t>Δραστηριότητες Αξιολόγησης του Διδακτικού Αντικειμένου</a:t>
            </a:r>
          </a:p>
          <a:p>
            <a:pPr>
              <a:defRPr/>
            </a:pPr>
            <a:r>
              <a:rPr lang="el-GR" dirty="0" err="1">
                <a:solidFill>
                  <a:srgbClr val="E46C0A"/>
                </a:solidFill>
                <a:effectLst>
                  <a:outerShdw blurRad="38100" dist="38100" dir="2700000" algn="tl">
                    <a:srgbClr val="C0C0C0"/>
                  </a:outerShdw>
                </a:effectLst>
              </a:rPr>
              <a:t>Μεταγνωστικές</a:t>
            </a:r>
            <a:r>
              <a:rPr lang="el-GR" dirty="0">
                <a:solidFill>
                  <a:srgbClr val="E46C0A"/>
                </a:solidFill>
                <a:effectLst>
                  <a:outerShdw blurRad="38100" dist="38100" dir="2700000" algn="tl">
                    <a:srgbClr val="C0C0C0"/>
                  </a:outerShdw>
                </a:effectLst>
              </a:rPr>
              <a:t> Δραστηριότητες</a:t>
            </a:r>
          </a:p>
          <a:p>
            <a:endParaRPr lang="el-GR" dirty="0"/>
          </a:p>
        </p:txBody>
      </p:sp>
    </p:spTree>
    <p:extLst>
      <p:ext uri="{BB962C8B-B14F-4D97-AF65-F5344CB8AC3E}">
        <p14:creationId xmlns:p14="http://schemas.microsoft.com/office/powerpoint/2010/main" val="279736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00113" y="188913"/>
            <a:ext cx="8101012" cy="981075"/>
          </a:xfrm>
        </p:spPr>
        <p:txBody>
          <a:bodyPr>
            <a:normAutofit/>
          </a:bodyPr>
          <a:lstStyle/>
          <a:p>
            <a:pPr>
              <a:defRPr/>
            </a:pPr>
            <a:r>
              <a:rPr lang="el-GR" sz="4000" dirty="0" smtClean="0"/>
              <a:t>Κατηγορίες δραστηριοτήτων ….</a:t>
            </a:r>
          </a:p>
        </p:txBody>
      </p:sp>
      <p:pic>
        <p:nvPicPr>
          <p:cNvPr id="6349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3575" y="1125538"/>
            <a:ext cx="3240088" cy="5084762"/>
          </a:xfrm>
        </p:spPr>
      </p:pic>
      <p:sp>
        <p:nvSpPr>
          <p:cNvPr id="11" name="10 - Δεξιό βέλος"/>
          <p:cNvSpPr/>
          <p:nvPr/>
        </p:nvSpPr>
        <p:spPr>
          <a:xfrm>
            <a:off x="971550" y="4365625"/>
            <a:ext cx="1871663" cy="6477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l-GR"/>
          </a:p>
        </p:txBody>
      </p:sp>
      <p:sp>
        <p:nvSpPr>
          <p:cNvPr id="6" name="5 - Δεξιό βέλος"/>
          <p:cNvSpPr/>
          <p:nvPr/>
        </p:nvSpPr>
        <p:spPr>
          <a:xfrm>
            <a:off x="1042988" y="5589588"/>
            <a:ext cx="1873250" cy="6477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l-GR"/>
          </a:p>
        </p:txBody>
      </p:sp>
    </p:spTree>
    <p:extLst>
      <p:ext uri="{BB962C8B-B14F-4D97-AF65-F5344CB8AC3E}">
        <p14:creationId xmlns:p14="http://schemas.microsoft.com/office/powerpoint/2010/main" val="18046060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 Έλλειψη"/>
          <p:cNvSpPr/>
          <p:nvPr/>
        </p:nvSpPr>
        <p:spPr>
          <a:xfrm>
            <a:off x="5076825" y="3141663"/>
            <a:ext cx="3671888" cy="14398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l-GR"/>
          </a:p>
        </p:txBody>
      </p:sp>
      <p:sp>
        <p:nvSpPr>
          <p:cNvPr id="5" name="4 - TextBox"/>
          <p:cNvSpPr txBox="1"/>
          <p:nvPr/>
        </p:nvSpPr>
        <p:spPr>
          <a:xfrm>
            <a:off x="2915816" y="548680"/>
            <a:ext cx="3312368" cy="76944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l-GR" sz="4400" b="1" dirty="0"/>
              <a:t>Αξιολόγηση</a:t>
            </a:r>
          </a:p>
        </p:txBody>
      </p:sp>
      <p:sp>
        <p:nvSpPr>
          <p:cNvPr id="7" name="6 - TextBox"/>
          <p:cNvSpPr txBox="1"/>
          <p:nvPr/>
        </p:nvSpPr>
        <p:spPr>
          <a:xfrm>
            <a:off x="1475656" y="3501008"/>
            <a:ext cx="2376264" cy="64633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l-GR" sz="3600" dirty="0"/>
              <a:t>Σεναρίου</a:t>
            </a:r>
          </a:p>
        </p:txBody>
      </p:sp>
      <p:sp>
        <p:nvSpPr>
          <p:cNvPr id="8" name="7 - TextBox"/>
          <p:cNvSpPr txBox="1"/>
          <p:nvPr/>
        </p:nvSpPr>
        <p:spPr>
          <a:xfrm>
            <a:off x="5724128" y="3501008"/>
            <a:ext cx="2520280" cy="64633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l-GR" sz="3600" dirty="0"/>
              <a:t>Μαθητών</a:t>
            </a:r>
          </a:p>
        </p:txBody>
      </p:sp>
      <p:cxnSp>
        <p:nvCxnSpPr>
          <p:cNvPr id="11" name="10 - Ευθύγραμμο βέλος σύνδεσης"/>
          <p:cNvCxnSpPr/>
          <p:nvPr/>
        </p:nvCxnSpPr>
        <p:spPr>
          <a:xfrm rot="5400000">
            <a:off x="2304256" y="1593057"/>
            <a:ext cx="1800225" cy="143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rot="16200000" flipH="1">
            <a:off x="5220493" y="1701007"/>
            <a:ext cx="1871663"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0274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4000" dirty="0" smtClean="0"/>
              <a:t>… ερώτηση …</a:t>
            </a:r>
            <a:endParaRPr lang="el-GR" sz="4000" dirty="0"/>
          </a:p>
        </p:txBody>
      </p:sp>
      <p:sp>
        <p:nvSpPr>
          <p:cNvPr id="65539" name="2 - Θέση περιεχομένου"/>
          <p:cNvSpPr>
            <a:spLocks noGrp="1"/>
          </p:cNvSpPr>
          <p:nvPr>
            <p:ph idx="1"/>
          </p:nvPr>
        </p:nvSpPr>
        <p:spPr>
          <a:xfrm>
            <a:off x="755650" y="1412875"/>
            <a:ext cx="7499350" cy="4800600"/>
          </a:xfrm>
        </p:spPr>
        <p:txBody>
          <a:bodyPr/>
          <a:lstStyle/>
          <a:p>
            <a:r>
              <a:rPr lang="el-GR" altLang="el-GR" sz="2800" smtClean="0"/>
              <a:t>Τι νομίζετε ότι προσφέρουν στον </a:t>
            </a:r>
            <a:r>
              <a:rPr lang="el-GR" altLang="el-GR" sz="2800" b="1" smtClean="0"/>
              <a:t>εκπαιδευτικό</a:t>
            </a:r>
            <a:r>
              <a:rPr lang="el-GR" altLang="el-GR" sz="2800" smtClean="0"/>
              <a:t> και τι στον </a:t>
            </a:r>
            <a:r>
              <a:rPr lang="el-GR" altLang="el-GR" sz="2800" b="1" smtClean="0"/>
              <a:t>μαθητή</a:t>
            </a:r>
            <a:r>
              <a:rPr lang="el-GR" altLang="el-GR" sz="2800" smtClean="0"/>
              <a:t>;</a:t>
            </a:r>
          </a:p>
        </p:txBody>
      </p:sp>
      <p:pic>
        <p:nvPicPr>
          <p:cNvPr id="1026" name="Picture 2" descr="C:\Documents and Settings\user\Επιφάνεια εργασίας\thought2.jpg"/>
          <p:cNvPicPr>
            <a:picLocks noChangeAspect="1" noChangeArrowheads="1"/>
          </p:cNvPicPr>
          <p:nvPr/>
        </p:nvPicPr>
        <p:blipFill>
          <a:blip r:embed="rId3" cstate="print"/>
          <a:srcRect/>
          <a:stretch>
            <a:fillRect/>
          </a:stretch>
        </p:blipFill>
        <p:spPr bwMode="auto">
          <a:xfrm>
            <a:off x="2843808" y="2564904"/>
            <a:ext cx="3528392" cy="3518224"/>
          </a:xfrm>
          <a:prstGeom prst="rect">
            <a:avLst/>
          </a:prstGeom>
          <a:noFill/>
          <a:effectLst>
            <a:glow rad="228600">
              <a:schemeClr val="accent3">
                <a:satMod val="175000"/>
                <a:alpha val="40000"/>
              </a:schemeClr>
            </a:glow>
          </a:effectLst>
        </p:spPr>
      </p:pic>
    </p:spTree>
    <p:extLst>
      <p:ext uri="{BB962C8B-B14F-4D97-AF65-F5344CB8AC3E}">
        <p14:creationId xmlns:p14="http://schemas.microsoft.com/office/powerpoint/2010/main" val="426959704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550" y="260350"/>
            <a:ext cx="7499350" cy="1143000"/>
          </a:xfrm>
        </p:spPr>
        <p:txBody>
          <a:bodyPr>
            <a:normAutofit/>
          </a:bodyPr>
          <a:lstStyle/>
          <a:p>
            <a:pPr>
              <a:defRPr/>
            </a:pPr>
            <a:r>
              <a:rPr lang="el-GR" sz="4000" dirty="0" smtClean="0"/>
              <a:t>… αξιολόγηση μαθητών </a:t>
            </a:r>
            <a:r>
              <a:rPr lang="el-GR" sz="4000" baseline="-25000" dirty="0" smtClean="0"/>
              <a:t>(1)</a:t>
            </a:r>
            <a:endParaRPr lang="el-GR" sz="4000" baseline="-25000" dirty="0"/>
          </a:p>
        </p:txBody>
      </p:sp>
      <p:sp>
        <p:nvSpPr>
          <p:cNvPr id="66563" name="2 - Θέση περιεχομένου"/>
          <p:cNvSpPr>
            <a:spLocks noGrp="1"/>
          </p:cNvSpPr>
          <p:nvPr>
            <p:ph idx="1"/>
          </p:nvPr>
        </p:nvSpPr>
        <p:spPr>
          <a:xfrm>
            <a:off x="1042988" y="1557338"/>
            <a:ext cx="7859712" cy="4225925"/>
          </a:xfrm>
        </p:spPr>
        <p:txBody>
          <a:bodyPr/>
          <a:lstStyle/>
          <a:p>
            <a:r>
              <a:rPr lang="el-GR" altLang="el-GR" sz="2800" smtClean="0"/>
              <a:t>ένα ολοκληρωμένο εκπαιδευτικό σενάριο εμπεριέχει συγκεκριμένες δραστηριότητες σχετικές με την αξιολόγηση των μαθητών</a:t>
            </a:r>
          </a:p>
          <a:p>
            <a:r>
              <a:rPr lang="el-GR" altLang="el-GR" sz="2800" smtClean="0"/>
              <a:t>οι δραστηριότητες αυτές αποτελούν εγγενές τμήμα του σεναρίου και χρησιμοποιούνται ώστε να εκτιμήσουμε την αποτελεσματικότητα των δραστηριοτήτων που προηγήθηκαν</a:t>
            </a:r>
          </a:p>
        </p:txBody>
      </p:sp>
    </p:spTree>
    <p:extLst>
      <p:ext uri="{BB962C8B-B14F-4D97-AF65-F5344CB8AC3E}">
        <p14:creationId xmlns:p14="http://schemas.microsoft.com/office/powerpoint/2010/main" val="281517006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042988" y="333375"/>
            <a:ext cx="7499350" cy="1143000"/>
          </a:xfrm>
        </p:spPr>
        <p:txBody>
          <a:bodyPr>
            <a:normAutofit/>
          </a:bodyPr>
          <a:lstStyle/>
          <a:p>
            <a:pPr>
              <a:defRPr/>
            </a:pPr>
            <a:r>
              <a:rPr lang="el-GR" sz="4000" dirty="0" smtClean="0"/>
              <a:t>… αξιολόγηση μαθητών </a:t>
            </a:r>
            <a:r>
              <a:rPr lang="el-GR" sz="4000" baseline="-25000" dirty="0" smtClean="0"/>
              <a:t>(2)</a:t>
            </a:r>
            <a:endParaRPr lang="el-GR" sz="4000" baseline="-25000" dirty="0"/>
          </a:p>
        </p:txBody>
      </p:sp>
      <p:sp>
        <p:nvSpPr>
          <p:cNvPr id="67587" name="2 - Θέση περιεχομένου"/>
          <p:cNvSpPr>
            <a:spLocks noGrp="1"/>
          </p:cNvSpPr>
          <p:nvPr>
            <p:ph idx="1"/>
          </p:nvPr>
        </p:nvSpPr>
        <p:spPr>
          <a:xfrm>
            <a:off x="971550" y="1557338"/>
            <a:ext cx="7499350" cy="4081462"/>
          </a:xfrm>
        </p:spPr>
        <p:txBody>
          <a:bodyPr/>
          <a:lstStyle/>
          <a:p>
            <a:r>
              <a:rPr lang="el-GR" altLang="el-GR" sz="2400" smtClean="0"/>
              <a:t>πρόκειται συχνά για δραστηριότητες που προσφέρουν εκ νέου την ευκαιρία σε μαθητές να προσεγγίσουν ζητήματα στα οποία ενδέχεται να έχουν ακόμα γνωστικές ανάγκες</a:t>
            </a:r>
          </a:p>
          <a:p>
            <a:r>
              <a:rPr lang="el-GR" altLang="el-GR" sz="2400" smtClean="0"/>
              <a:t>για </a:t>
            </a:r>
            <a:r>
              <a:rPr lang="el-GR" altLang="el-GR" sz="2400" u="sng" smtClean="0"/>
              <a:t>κάθε στόχο </a:t>
            </a:r>
            <a:r>
              <a:rPr lang="el-GR" altLang="el-GR" sz="2400" smtClean="0"/>
              <a:t>που έχει τεθεί στη φάση Γ του σεναρίου είναι σκόπιμο να δημιουργηθεί ένα κριτήριο (όπως ερώτηση, άσκηση, πρόβλημα, εννοιολογικός χάρτης, κλπ.) με το οποίο θα ελέγχεται η επίτευξή του. </a:t>
            </a:r>
          </a:p>
          <a:p>
            <a:endParaRPr lang="el-GR" altLang="el-GR" sz="2400" smtClean="0"/>
          </a:p>
        </p:txBody>
      </p:sp>
    </p:spTree>
    <p:extLst>
      <p:ext uri="{BB962C8B-B14F-4D97-AF65-F5344CB8AC3E}">
        <p14:creationId xmlns:p14="http://schemas.microsoft.com/office/powerpoint/2010/main" val="1970231625"/>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60350"/>
            <a:ext cx="8153400" cy="1143000"/>
          </a:xfrm>
        </p:spPr>
        <p:txBody>
          <a:bodyPr>
            <a:normAutofit/>
          </a:bodyPr>
          <a:lstStyle/>
          <a:p>
            <a:pPr>
              <a:defRPr/>
            </a:pPr>
            <a:r>
              <a:rPr lang="el-GR" sz="4000" dirty="0" smtClean="0"/>
              <a:t>τι περιλαμβάνει η αξιολόγηση</a:t>
            </a:r>
            <a:endParaRPr lang="el-GR" sz="4000" dirty="0"/>
          </a:p>
        </p:txBody>
      </p:sp>
      <p:sp>
        <p:nvSpPr>
          <p:cNvPr id="68611" name="2 - Θέση περιεχομένου"/>
          <p:cNvSpPr>
            <a:spLocks noGrp="1"/>
          </p:cNvSpPr>
          <p:nvPr>
            <p:ph idx="1"/>
          </p:nvPr>
        </p:nvSpPr>
        <p:spPr>
          <a:xfrm>
            <a:off x="971550" y="1268413"/>
            <a:ext cx="7499350" cy="4800600"/>
          </a:xfrm>
        </p:spPr>
        <p:txBody>
          <a:bodyPr/>
          <a:lstStyle/>
          <a:p>
            <a:r>
              <a:rPr lang="el-GR" altLang="el-GR" sz="2000" u="sng" dirty="0" smtClean="0"/>
              <a:t>Αξιολόγηση μαθητών:</a:t>
            </a:r>
          </a:p>
          <a:p>
            <a:pPr lvl="1"/>
            <a:r>
              <a:rPr lang="el-GR" altLang="el-GR" sz="2000" dirty="0" smtClean="0"/>
              <a:t>ασκήσεις σωστού-λάθους, πολλαπλών επιλογών, συμπλήρωσης κενών, κλπ.</a:t>
            </a:r>
          </a:p>
          <a:p>
            <a:pPr lvl="1"/>
            <a:r>
              <a:rPr lang="el-GR" altLang="el-GR" sz="2000" dirty="0" smtClean="0"/>
              <a:t>ερωτήσεις αξιολόγησης (ανοικτού τύπου), διερεύνηση της κατανόησης της έννοιας</a:t>
            </a:r>
          </a:p>
          <a:p>
            <a:pPr lvl="1"/>
            <a:r>
              <a:rPr lang="el-GR" altLang="el-GR" sz="2000" dirty="0" smtClean="0"/>
              <a:t>δραστηριότητες σχεδίασης</a:t>
            </a:r>
          </a:p>
          <a:p>
            <a:pPr lvl="1"/>
            <a:r>
              <a:rPr lang="el-GR" altLang="el-GR" sz="2000" dirty="0" smtClean="0"/>
              <a:t>δραστηριότητες εννοιολογικής χαρτογράφησης</a:t>
            </a:r>
          </a:p>
          <a:p>
            <a:pPr lvl="1"/>
            <a:r>
              <a:rPr lang="el-GR" altLang="el-GR" sz="2000" dirty="0" smtClean="0"/>
              <a:t>δραστηριότητες επίλυσης προβλημάτων</a:t>
            </a:r>
          </a:p>
          <a:p>
            <a:pPr lvl="1"/>
            <a:r>
              <a:rPr lang="el-GR" altLang="el-GR" sz="2000" dirty="0" smtClean="0"/>
              <a:t>δραστηριότητες κατασκευής</a:t>
            </a:r>
          </a:p>
          <a:p>
            <a:r>
              <a:rPr lang="el-GR" altLang="el-GR" sz="2000" u="sng" dirty="0" smtClean="0"/>
              <a:t>Αξιολόγηση σεναρίου:</a:t>
            </a:r>
          </a:p>
          <a:p>
            <a:pPr lvl="1"/>
            <a:r>
              <a:rPr lang="el-GR" altLang="el-GR" sz="2000" dirty="0" smtClean="0"/>
              <a:t>πιλοτική εφαρμογή σε μαθητές</a:t>
            </a:r>
          </a:p>
          <a:p>
            <a:pPr lvl="1">
              <a:buFont typeface="Arial" charset="0"/>
              <a:buNone/>
            </a:pPr>
            <a:r>
              <a:rPr lang="el-GR" altLang="el-GR" sz="2000" dirty="0" smtClean="0"/>
              <a:t>(σχολική τάξη ή μαθητική ομάδα)</a:t>
            </a:r>
          </a:p>
        </p:txBody>
      </p:sp>
      <p:sp>
        <p:nvSpPr>
          <p:cNvPr id="6" name="5 - Ορθογώνιο"/>
          <p:cNvSpPr/>
          <p:nvPr/>
        </p:nvSpPr>
        <p:spPr>
          <a:xfrm>
            <a:off x="5292080" y="4653136"/>
            <a:ext cx="3672408" cy="129614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l-GR" dirty="0"/>
              <a:t>Σε όλες τις παραπάνω περιπτώσεις είναι επιθυμητή η ενσωμάτωση υπολογιστικών περιβαλλόντων (λογισμικού/ εκπαιδευτικού υλικού)</a:t>
            </a:r>
          </a:p>
        </p:txBody>
      </p:sp>
    </p:spTree>
    <p:extLst>
      <p:ext uri="{BB962C8B-B14F-4D97-AF65-F5344CB8AC3E}">
        <p14:creationId xmlns:p14="http://schemas.microsoft.com/office/powerpoint/2010/main" val="311200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4000" dirty="0" smtClean="0"/>
              <a:t>… μορφές αξιολόγησης</a:t>
            </a:r>
            <a:endParaRPr lang="el-GR" sz="4000" dirty="0"/>
          </a:p>
        </p:txBody>
      </p:sp>
      <p:sp>
        <p:nvSpPr>
          <p:cNvPr id="69635" name="2 - Θέση περιεχομένου"/>
          <p:cNvSpPr>
            <a:spLocks noGrp="1"/>
          </p:cNvSpPr>
          <p:nvPr>
            <p:ph idx="1"/>
          </p:nvPr>
        </p:nvSpPr>
        <p:spPr>
          <a:xfrm>
            <a:off x="1187450" y="1557338"/>
            <a:ext cx="7499350" cy="4260850"/>
          </a:xfrm>
        </p:spPr>
        <p:txBody>
          <a:bodyPr/>
          <a:lstStyle/>
          <a:p>
            <a:r>
              <a:rPr lang="el-GR" altLang="el-GR" sz="2400" b="1" u="sng" smtClean="0"/>
              <a:t>διαμορφωτική αξιολόγηση</a:t>
            </a:r>
            <a:r>
              <a:rPr lang="el-GR" altLang="el-GR" sz="2400" b="1" smtClean="0"/>
              <a:t> </a:t>
            </a:r>
            <a:r>
              <a:rPr lang="el-GR" altLang="el-GR" sz="2400" smtClean="0"/>
              <a:t>κατά τη διάρκεια εφαρμογής του σεναρίου, ώστε να αντιμετωπισθούν πιθανά προβλήματα που ανακύπτουν από την εφαρμογή του</a:t>
            </a:r>
          </a:p>
          <a:p>
            <a:r>
              <a:rPr lang="el-GR" altLang="el-GR" sz="2400" b="1" u="sng" smtClean="0"/>
              <a:t>τελική αξιολόγηση </a:t>
            </a:r>
            <a:r>
              <a:rPr lang="el-GR" altLang="el-GR" sz="2400" smtClean="0"/>
              <a:t>που σχετίζεται με την επίτευξη των στόχων του σεναρίου, τη διαδικασία υλοποίησής του, την αποτελεσματική χρήση των χρησιμοποιούμενων εργαλείων, κλπ. </a:t>
            </a:r>
          </a:p>
        </p:txBody>
      </p:sp>
    </p:spTree>
    <p:extLst>
      <p:ext uri="{BB962C8B-B14F-4D97-AF65-F5344CB8AC3E}">
        <p14:creationId xmlns:p14="http://schemas.microsoft.com/office/powerpoint/2010/main" val="165157270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913"/>
            <a:ext cx="7924799" cy="1143000"/>
          </a:xfrm>
        </p:spPr>
        <p:txBody>
          <a:bodyPr>
            <a:normAutofit/>
          </a:bodyPr>
          <a:lstStyle/>
          <a:p>
            <a:pPr>
              <a:defRPr/>
            </a:pPr>
            <a:r>
              <a:rPr lang="el-GR" b="1" dirty="0" smtClean="0"/>
              <a:t>Σκοπός Εργαστηρίου</a:t>
            </a:r>
            <a:endParaRPr lang="en-GB" b="1" dirty="0"/>
          </a:p>
        </p:txBody>
      </p:sp>
      <p:sp>
        <p:nvSpPr>
          <p:cNvPr id="15363" name="Content Placeholder 2"/>
          <p:cNvSpPr>
            <a:spLocks noGrp="1"/>
          </p:cNvSpPr>
          <p:nvPr>
            <p:ph sz="half" idx="1"/>
          </p:nvPr>
        </p:nvSpPr>
        <p:spPr>
          <a:xfrm>
            <a:off x="928688" y="1524000"/>
            <a:ext cx="7215187" cy="4664075"/>
          </a:xfrm>
        </p:spPr>
        <p:txBody>
          <a:bodyPr/>
          <a:lstStyle/>
          <a:p>
            <a:pPr>
              <a:buFont typeface="Wingdings 2" pitchFamily="18" charset="2"/>
              <a:buNone/>
            </a:pPr>
            <a:r>
              <a:rPr lang="el-GR" altLang="el-GR" dirty="0" smtClean="0"/>
              <a:t>Σκοπός του εργαστηρίου είναι </a:t>
            </a:r>
          </a:p>
          <a:p>
            <a:r>
              <a:rPr lang="el-GR" altLang="el-GR" dirty="0" smtClean="0"/>
              <a:t>Η έννοια και παρουσίαση ενός </a:t>
            </a:r>
            <a:r>
              <a:rPr lang="el-GR" altLang="el-GR" dirty="0" err="1" smtClean="0"/>
              <a:t>εκαπιδευτικού</a:t>
            </a:r>
            <a:r>
              <a:rPr lang="el-GR" altLang="el-GR" dirty="0" smtClean="0"/>
              <a:t> σεναρίου</a:t>
            </a:r>
          </a:p>
          <a:p>
            <a:r>
              <a:rPr lang="el-GR" altLang="el-GR" dirty="0" smtClean="0"/>
              <a:t>Η παρουσίαση και ανάλυση των Φάσεων Ανάπτυξης ενός Εκπαιδευτικού Σεναρίου</a:t>
            </a:r>
          </a:p>
          <a:p>
            <a:pPr marL="0" indent="0">
              <a:buNone/>
            </a:pPr>
            <a:endParaRPr lang="en-GB" altLang="el-GR" dirty="0" smtClean="0"/>
          </a:p>
        </p:txBody>
      </p:sp>
      <p:sp>
        <p:nvSpPr>
          <p:cNvPr id="1536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BD5773-5F97-4073-A3A5-6D0F05BFA296}" type="slidenum">
              <a:rPr lang="en-US" altLang="el-GR">
                <a:solidFill>
                  <a:srgbClr val="B5A788"/>
                </a:solidFill>
                <a:latin typeface="Gill Sans MT" pitchFamily="34" charset="0"/>
              </a:rPr>
              <a:pPr/>
              <a:t>4</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431803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457200" y="260350"/>
            <a:ext cx="8013700" cy="1008063"/>
          </a:xfrm>
        </p:spPr>
        <p:txBody>
          <a:bodyPr>
            <a:noAutofit/>
          </a:bodyPr>
          <a:lstStyle/>
          <a:p>
            <a:pPr>
              <a:defRPr/>
            </a:pPr>
            <a:r>
              <a:rPr lang="el-GR" sz="4000" dirty="0" err="1" smtClean="0"/>
              <a:t>Μεταγνωστικές</a:t>
            </a:r>
            <a:r>
              <a:rPr lang="el-GR" sz="4000" dirty="0" smtClean="0"/>
              <a:t> δραστηριότητες (1)</a:t>
            </a:r>
          </a:p>
        </p:txBody>
      </p:sp>
      <p:sp>
        <p:nvSpPr>
          <p:cNvPr id="70659" name="2 - Θέση περιεχομένου"/>
          <p:cNvSpPr>
            <a:spLocks noGrp="1"/>
          </p:cNvSpPr>
          <p:nvPr>
            <p:ph idx="1"/>
          </p:nvPr>
        </p:nvSpPr>
        <p:spPr>
          <a:xfrm>
            <a:off x="1116013" y="1484313"/>
            <a:ext cx="7889875" cy="4330700"/>
          </a:xfrm>
        </p:spPr>
        <p:txBody>
          <a:bodyPr/>
          <a:lstStyle/>
          <a:p>
            <a:pPr algn="just"/>
            <a:r>
              <a:rPr lang="el-GR" altLang="el-GR" sz="2000" dirty="0" smtClean="0"/>
              <a:t>Ο όρος «</a:t>
            </a:r>
            <a:r>
              <a:rPr lang="el-GR" altLang="el-GR" sz="2000" dirty="0" err="1" smtClean="0"/>
              <a:t>μεταγνώση</a:t>
            </a:r>
            <a:r>
              <a:rPr lang="el-GR" altLang="el-GR" sz="2000" dirty="0" smtClean="0"/>
              <a:t>» αναφέρεται στη </a:t>
            </a:r>
            <a:r>
              <a:rPr lang="el-GR" altLang="el-GR" sz="2000" dirty="0" smtClean="0">
                <a:hlinkClick r:id="rId3" tooltip="Γνώση"/>
              </a:rPr>
              <a:t>γνώση</a:t>
            </a:r>
            <a:r>
              <a:rPr lang="el-GR" altLang="el-GR" sz="2000" dirty="0" smtClean="0"/>
              <a:t> που διαθέτουμε σχετικά με τη δική μας γνωστική διαδικασία (και αφορά την </a:t>
            </a:r>
            <a:r>
              <a:rPr lang="el-GR" altLang="el-GR" sz="2000" dirty="0" smtClean="0">
                <a:hlinkClick r:id="rId4" tooltip="Αντίληψη"/>
              </a:rPr>
              <a:t>αντίληψη</a:t>
            </a:r>
            <a:r>
              <a:rPr lang="el-GR" altLang="el-GR" sz="2000" dirty="0" smtClean="0"/>
              <a:t>, την </a:t>
            </a:r>
            <a:r>
              <a:rPr lang="el-GR" altLang="el-GR" sz="2000" dirty="0" smtClean="0">
                <a:hlinkClick r:id="rId5" tooltip="Προσοχή (η σελίδα δεν υπάρχει)"/>
              </a:rPr>
              <a:t>προσοχή</a:t>
            </a:r>
            <a:r>
              <a:rPr lang="el-GR" altLang="el-GR" sz="2000" dirty="0" smtClean="0"/>
              <a:t>, τη </a:t>
            </a:r>
            <a:r>
              <a:rPr lang="el-GR" altLang="el-GR" sz="2000" dirty="0" smtClean="0">
                <a:hlinkClick r:id="rId6" tooltip="Μνήμη"/>
              </a:rPr>
              <a:t>μνήμη</a:t>
            </a:r>
            <a:r>
              <a:rPr lang="el-GR" altLang="el-GR" sz="2000" dirty="0" smtClean="0"/>
              <a:t>, τη </a:t>
            </a:r>
            <a:r>
              <a:rPr lang="el-GR" altLang="el-GR" sz="2000" dirty="0" smtClean="0">
                <a:hlinkClick r:id="rId7" tooltip="Σκέψη"/>
              </a:rPr>
              <a:t>σκέψη</a:t>
            </a:r>
            <a:r>
              <a:rPr lang="el-GR" altLang="el-GR" sz="2000" dirty="0" smtClean="0"/>
              <a:t>, τη </a:t>
            </a:r>
            <a:r>
              <a:rPr lang="el-GR" altLang="el-GR" sz="2000" dirty="0" smtClean="0">
                <a:hlinkClick r:id="rId8" tooltip="Γλώσσα"/>
              </a:rPr>
              <a:t>γλώσσα</a:t>
            </a:r>
            <a:r>
              <a:rPr lang="el-GR" altLang="el-GR" sz="2000" dirty="0" smtClean="0"/>
              <a:t> και τη </a:t>
            </a:r>
            <a:r>
              <a:rPr lang="el-GR" altLang="el-GR" sz="2000" dirty="0" smtClean="0">
                <a:hlinkClick r:id="rId9" tooltip="Μάθηση"/>
              </a:rPr>
              <a:t>μάθηση</a:t>
            </a:r>
            <a:r>
              <a:rPr lang="el-GR" altLang="el-GR" sz="2000" dirty="0" smtClean="0"/>
              <a:t>), στο αποτέλεσμα της και σε οτιδήποτε σχετίζεται με αυτά. Η </a:t>
            </a:r>
            <a:r>
              <a:rPr lang="el-GR" altLang="el-GR" sz="2000" dirty="0" err="1" smtClean="0"/>
              <a:t>μεταγνώση</a:t>
            </a:r>
            <a:r>
              <a:rPr lang="el-GR" altLang="el-GR" sz="2000" dirty="0" smtClean="0"/>
              <a:t> αφορά στη μάθηση της μάθησης (ή με άλλα λόγια στην επίγνωση του τρόπου με τον οποίο μαθαίνουμε).</a:t>
            </a:r>
          </a:p>
          <a:p>
            <a:pPr algn="just"/>
            <a:r>
              <a:rPr lang="el-GR" altLang="el-GR" sz="2000" dirty="0" smtClean="0"/>
              <a:t>Οι </a:t>
            </a:r>
            <a:r>
              <a:rPr lang="el-GR" altLang="el-GR" sz="2000" dirty="0" err="1" smtClean="0"/>
              <a:t>μεταγνωστικές</a:t>
            </a:r>
            <a:r>
              <a:rPr lang="el-GR" altLang="el-GR" sz="2000" dirty="0" smtClean="0"/>
              <a:t> δραστηριότητες συνιστούν εγγενές τμήμα του σεναρίου και λαμβάνουν χώρα τόσο στην τάξη όσο και εκτός τάξης</a:t>
            </a:r>
          </a:p>
          <a:p>
            <a:pPr algn="just"/>
            <a:r>
              <a:rPr lang="el-GR" altLang="el-GR" sz="2000" dirty="0" smtClean="0"/>
              <a:t>Οι </a:t>
            </a:r>
            <a:r>
              <a:rPr lang="el-GR" altLang="el-GR" sz="2000" dirty="0" err="1" smtClean="0"/>
              <a:t>μεταγνωστικές</a:t>
            </a:r>
            <a:r>
              <a:rPr lang="el-GR" altLang="el-GR" sz="2000" dirty="0" smtClean="0"/>
              <a:t> δραστηριότητες διεξάγονται συνήθως προς το τέλος ενός εκπαιδευτικού σεναρίου</a:t>
            </a:r>
          </a:p>
          <a:p>
            <a:endParaRPr lang="el-GR" altLang="el-GR" sz="2000" dirty="0" smtClean="0"/>
          </a:p>
        </p:txBody>
      </p:sp>
    </p:spTree>
    <p:extLst>
      <p:ext uri="{BB962C8B-B14F-4D97-AF65-F5344CB8AC3E}">
        <p14:creationId xmlns:p14="http://schemas.microsoft.com/office/powerpoint/2010/main" val="3769347443"/>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609600" y="260350"/>
            <a:ext cx="7932738" cy="1008063"/>
          </a:xfrm>
        </p:spPr>
        <p:txBody>
          <a:bodyPr>
            <a:noAutofit/>
          </a:bodyPr>
          <a:lstStyle/>
          <a:p>
            <a:pPr>
              <a:defRPr/>
            </a:pPr>
            <a:r>
              <a:rPr lang="el-GR" sz="4000" dirty="0" err="1" smtClean="0"/>
              <a:t>Μεταγνωστικές</a:t>
            </a:r>
            <a:r>
              <a:rPr lang="el-GR" sz="4000" dirty="0" smtClean="0"/>
              <a:t> δραστηριότητες (2)</a:t>
            </a:r>
          </a:p>
        </p:txBody>
      </p:sp>
      <p:sp>
        <p:nvSpPr>
          <p:cNvPr id="71683" name="2 - Θέση περιεχομένου"/>
          <p:cNvSpPr>
            <a:spLocks noGrp="1"/>
          </p:cNvSpPr>
          <p:nvPr>
            <p:ph idx="1"/>
          </p:nvPr>
        </p:nvSpPr>
        <p:spPr>
          <a:xfrm>
            <a:off x="827088" y="1412875"/>
            <a:ext cx="7632700" cy="4752975"/>
          </a:xfrm>
        </p:spPr>
        <p:txBody>
          <a:bodyPr/>
          <a:lstStyle/>
          <a:p>
            <a:pPr algn="just"/>
            <a:r>
              <a:rPr lang="el-GR" altLang="el-GR" sz="1800" dirty="0" smtClean="0"/>
              <a:t>Συνήθως οι </a:t>
            </a:r>
            <a:r>
              <a:rPr lang="el-GR" altLang="el-GR" sz="1800" dirty="0" err="1" smtClean="0"/>
              <a:t>μεταγνωστικές</a:t>
            </a:r>
            <a:r>
              <a:rPr lang="el-GR" altLang="el-GR" sz="1800" dirty="0" smtClean="0"/>
              <a:t> δραστηριότητες αφορούν:  </a:t>
            </a:r>
          </a:p>
          <a:p>
            <a:pPr lvl="1" algn="just"/>
            <a:r>
              <a:rPr lang="el-GR" altLang="el-GR" sz="1800" dirty="0" smtClean="0"/>
              <a:t>Σύνοψη του μαθήματος και των νέων γνώσεων που αποκτήθηκαν (συνήθως δημιουργείται ένα διάγραμμα σύνοψης ή ένας εννοιολογικός χάρτης). </a:t>
            </a:r>
          </a:p>
          <a:p>
            <a:pPr lvl="1" algn="just"/>
            <a:r>
              <a:rPr lang="el-GR" altLang="el-GR" sz="1800" dirty="0" smtClean="0"/>
              <a:t>Αντιπαραβολή των αρχικών ιδεών και αναπαραστάσεων των μαθητών με τις νέες γνώσεις που αποκτήθηκαν στο μάθημα (τι πιστεύαμε αρχικά, τι νέο έχουμε μάθει, πως έχουν αλλάξει οι ιδέες και οι απόψεις μας …). Μπορεί να υλοποιηθεί με τη σύγκριση αρχικών και τελικών εννοιολογικών χαρτών. </a:t>
            </a:r>
          </a:p>
          <a:p>
            <a:pPr lvl="1" algn="just"/>
            <a:r>
              <a:rPr lang="el-GR" altLang="el-GR" sz="1800" dirty="0" smtClean="0"/>
              <a:t>Δουλειά για το σπίτι (να περιγραφεί σαφώς, όταν απαιτείται από το σενάριο)</a:t>
            </a:r>
          </a:p>
          <a:p>
            <a:pPr lvl="1" algn="just"/>
            <a:r>
              <a:rPr lang="el-GR" altLang="el-GR" sz="1800" dirty="0" err="1" smtClean="0"/>
              <a:t>Μεταγνωστική</a:t>
            </a:r>
            <a:r>
              <a:rPr lang="el-GR" altLang="el-GR" sz="1800" dirty="0" smtClean="0"/>
              <a:t> αξιολόγηση (τι κερδίσατε από αυτό το μάθημα;)</a:t>
            </a:r>
          </a:p>
          <a:p>
            <a:endParaRPr lang="el-GR" altLang="el-GR" sz="1800" dirty="0" smtClean="0"/>
          </a:p>
        </p:txBody>
      </p:sp>
    </p:spTree>
    <p:extLst>
      <p:ext uri="{BB962C8B-B14F-4D97-AF65-F5344CB8AC3E}">
        <p14:creationId xmlns:p14="http://schemas.microsoft.com/office/powerpoint/2010/main" val="1929106805"/>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350"/>
            <a:ext cx="7929563" cy="1143000"/>
          </a:xfrm>
        </p:spPr>
        <p:txBody>
          <a:bodyPr>
            <a:normAutofit fontScale="90000"/>
          </a:bodyPr>
          <a:lstStyle/>
          <a:p>
            <a:pPr>
              <a:defRPr/>
            </a:pPr>
            <a:r>
              <a:rPr lang="el-GR" dirty="0" smtClean="0"/>
              <a:t>Οδηγίες- Παρατηρήσεις- Βιβλιογραφία</a:t>
            </a:r>
            <a:endParaRPr lang="el-GR" dirty="0"/>
          </a:p>
        </p:txBody>
      </p:sp>
      <p:sp>
        <p:nvSpPr>
          <p:cNvPr id="72707" name="2 - Θέση περιεχομένου"/>
          <p:cNvSpPr>
            <a:spLocks noGrp="1"/>
          </p:cNvSpPr>
          <p:nvPr>
            <p:ph idx="1"/>
          </p:nvPr>
        </p:nvSpPr>
        <p:spPr>
          <a:xfrm>
            <a:off x="971550" y="1557338"/>
            <a:ext cx="7499350" cy="4897437"/>
          </a:xfrm>
        </p:spPr>
        <p:txBody>
          <a:bodyPr/>
          <a:lstStyle/>
          <a:p>
            <a:r>
              <a:rPr lang="el-GR" altLang="el-GR" sz="2400" smtClean="0"/>
              <a:t>στη φάση αυτή παρέχονται τυχόν </a:t>
            </a:r>
            <a:r>
              <a:rPr lang="el-GR" altLang="el-GR" sz="2400" u="sng" smtClean="0"/>
              <a:t>οδηγίες</a:t>
            </a:r>
            <a:r>
              <a:rPr lang="el-GR" altLang="el-GR" sz="2400" smtClean="0"/>
              <a:t> και </a:t>
            </a:r>
            <a:r>
              <a:rPr lang="el-GR" altLang="el-GR" sz="2400" u="sng" smtClean="0"/>
              <a:t>παρατηρήσεις</a:t>
            </a:r>
            <a:r>
              <a:rPr lang="el-GR" altLang="el-GR" sz="2400" smtClean="0"/>
              <a:t> που πρέπει να λάβει υπόψη του η εκπαιδευτικός και αφορούν την ορθή διεξαγωγή του σεναρίου</a:t>
            </a:r>
          </a:p>
          <a:p>
            <a:r>
              <a:rPr lang="el-GR" altLang="el-GR" sz="2400" smtClean="0"/>
              <a:t>καταγράφονται όλα τα απαραίτητα σχόλια, παρατηρήσεις και οδηγίες που χρειάζεται μια εκπαιδευτικός ώστε να μπορέσει να πραγματοποιήσει το εκπαιδευτικό σενάριο σε περιβάλλον πραγματικής τάξης</a:t>
            </a:r>
          </a:p>
          <a:p>
            <a:r>
              <a:rPr lang="el-GR" altLang="el-GR" sz="2400" smtClean="0"/>
              <a:t>είναι απαραίτητο να δοθούν όλα τα στοιχεία της βιβλιογραφίας που χρησιμοποιήθηκε για την υλοποίηση του σεναρίου</a:t>
            </a:r>
          </a:p>
          <a:p>
            <a:endParaRPr lang="el-GR" altLang="el-GR" sz="2800" smtClean="0"/>
          </a:p>
        </p:txBody>
      </p:sp>
    </p:spTree>
    <p:extLst>
      <p:ext uri="{BB962C8B-B14F-4D97-AF65-F5344CB8AC3E}">
        <p14:creationId xmlns:p14="http://schemas.microsoft.com/office/powerpoint/2010/main" val="3360776658"/>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4000" dirty="0" smtClean="0"/>
              <a:t>… πώς γράφω τη βιβλιογραφία</a:t>
            </a:r>
            <a:endParaRPr lang="el-GR" sz="4000" dirty="0"/>
          </a:p>
        </p:txBody>
      </p:sp>
      <p:sp>
        <p:nvSpPr>
          <p:cNvPr id="73731" name="2 - Θέση περιεχομένου"/>
          <p:cNvSpPr>
            <a:spLocks noGrp="1"/>
          </p:cNvSpPr>
          <p:nvPr>
            <p:ph idx="1"/>
          </p:nvPr>
        </p:nvSpPr>
        <p:spPr/>
        <p:txBody>
          <a:bodyPr/>
          <a:lstStyle/>
          <a:p>
            <a:r>
              <a:rPr lang="el-GR" altLang="el-GR" sz="2400" u="sng" dirty="0" smtClean="0"/>
              <a:t>Παραδείγματα:</a:t>
            </a:r>
          </a:p>
          <a:p>
            <a:pPr lvl="1"/>
            <a:r>
              <a:rPr lang="el-GR" altLang="el-GR" sz="2400" dirty="0" smtClean="0"/>
              <a:t>Κόμης, Β., Εισαγωγή στις Εκπαιδευτικές Εφαρμογές των ΤΠΕ, Εκδόσεις Νέων Τεχνολογιών, Αθήνα, 2004. </a:t>
            </a:r>
          </a:p>
          <a:p>
            <a:pPr lvl="1"/>
            <a:r>
              <a:rPr lang="el-GR" altLang="el-GR" sz="2400" dirty="0" smtClean="0"/>
              <a:t>Κόμης, Β., Εισαγωγή στη Διδακτική της Πληροφορικής, Εκδόσεις Κλειδάριθμος, Αθήνα, 2005. </a:t>
            </a:r>
          </a:p>
          <a:p>
            <a:pPr lvl="1"/>
            <a:r>
              <a:rPr lang="el-GR" altLang="el-GR" sz="2400" dirty="0" err="1" smtClean="0"/>
              <a:t>Ραβάνης</a:t>
            </a:r>
            <a:r>
              <a:rPr lang="el-GR" altLang="el-GR" sz="2400" dirty="0" smtClean="0"/>
              <a:t>, Κ., Δραστηριότητες για το Νηπιαγωγείο από τον κόσμο της Φυσικής, Β’ έκδοση, Εκδόσεις ΔΙΠΤΥΧΟ, Αθήνα, 2003.  </a:t>
            </a:r>
          </a:p>
          <a:p>
            <a:pPr lvl="1"/>
            <a:endParaRPr lang="el-GR" altLang="el-GR" sz="2400" dirty="0" smtClean="0"/>
          </a:p>
          <a:p>
            <a:endParaRPr lang="el-GR" altLang="el-GR" sz="2400" dirty="0" smtClean="0"/>
          </a:p>
        </p:txBody>
      </p:sp>
    </p:spTree>
    <p:extLst>
      <p:ext uri="{BB962C8B-B14F-4D97-AF65-F5344CB8AC3E}">
        <p14:creationId xmlns:p14="http://schemas.microsoft.com/office/powerpoint/2010/main" val="276994091"/>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Σχεδιασμός Εκπαιδευτικού Σεναρίου- Μέρος Β’ έως Μέρος Ε</a:t>
            </a:r>
            <a:r>
              <a:rPr lang="el-GR" sz="2800" dirty="0" smtClean="0"/>
              <a:t>’». </a:t>
            </a:r>
            <a:r>
              <a:rPr lang="el-GR" sz="2800" dirty="0"/>
              <a:t>Έκδοση: 1.0. Πάτρα, 2015.</a:t>
            </a:r>
          </a:p>
          <a:p>
            <a:pPr marL="0" indent="0">
              <a:buNone/>
            </a:pPr>
            <a:endParaRPr lang="el-GR" sz="2800" dirty="0" smtClean="0"/>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 12</a:t>
            </a:r>
            <a:r>
              <a:rPr lang="el-GR" baseline="30000" smtClean="0"/>
              <a:t>ου</a:t>
            </a:r>
            <a:r>
              <a:rPr lang="el-GR" smtClean="0"/>
              <a:t> </a:t>
            </a:r>
            <a:r>
              <a:rPr lang="el-GR" dirty="0" smtClean="0"/>
              <a:t>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102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450" y="260350"/>
            <a:ext cx="7499350" cy="1143000"/>
          </a:xfrm>
        </p:spPr>
        <p:txBody>
          <a:bodyPr>
            <a:normAutofit/>
          </a:bodyPr>
          <a:lstStyle/>
          <a:p>
            <a:pPr>
              <a:defRPr/>
            </a:pPr>
            <a:r>
              <a:rPr lang="el-GR" sz="4000" dirty="0" smtClean="0"/>
              <a:t>Βασικές έννοιες</a:t>
            </a:r>
          </a:p>
        </p:txBody>
      </p:sp>
      <p:sp>
        <p:nvSpPr>
          <p:cNvPr id="3" name="2 - Θέση περιεχομένου"/>
          <p:cNvSpPr>
            <a:spLocks noGrp="1"/>
          </p:cNvSpPr>
          <p:nvPr>
            <p:ph idx="1"/>
          </p:nvPr>
        </p:nvSpPr>
        <p:spPr>
          <a:xfrm>
            <a:off x="1187450" y="1619250"/>
            <a:ext cx="5545138" cy="3817938"/>
          </a:xfrm>
          <a:solidFill>
            <a:schemeClr val="bg2">
              <a:lumMod val="75000"/>
              <a:alpha val="62000"/>
            </a:schemeClr>
          </a:solidFill>
          <a:ln>
            <a:solidFill>
              <a:schemeClr val="tx2">
                <a:lumMod val="75000"/>
              </a:schemeClr>
            </a:solidFill>
          </a:ln>
        </p:spPr>
        <p:txBody>
          <a:bodyPr/>
          <a:lstStyle/>
          <a:p>
            <a:pPr>
              <a:defRPr/>
            </a:pPr>
            <a:r>
              <a:rPr lang="el-GR" sz="2000" dirty="0" smtClean="0"/>
              <a:t>Γνωστικό εργαλείο</a:t>
            </a:r>
          </a:p>
          <a:p>
            <a:pPr>
              <a:defRPr/>
            </a:pPr>
            <a:r>
              <a:rPr lang="el-GR" sz="2000" dirty="0" smtClean="0"/>
              <a:t>Ιδέες, λάθη και παρανοήσεις</a:t>
            </a:r>
          </a:p>
          <a:p>
            <a:pPr>
              <a:defRPr/>
            </a:pPr>
            <a:r>
              <a:rPr lang="el-GR" sz="2000" dirty="0" smtClean="0"/>
              <a:t>Αναπαραστάσεις</a:t>
            </a:r>
          </a:p>
          <a:p>
            <a:pPr>
              <a:defRPr/>
            </a:pPr>
            <a:r>
              <a:rPr lang="el-GR" sz="2000" dirty="0" smtClean="0"/>
              <a:t>Γνωστικά εμπόδια</a:t>
            </a:r>
          </a:p>
          <a:p>
            <a:pPr>
              <a:defRPr/>
            </a:pPr>
            <a:r>
              <a:rPr lang="el-GR" sz="2000" dirty="0" smtClean="0"/>
              <a:t>Γνωστική σύγκρουση</a:t>
            </a:r>
          </a:p>
          <a:p>
            <a:pPr>
              <a:defRPr/>
            </a:pPr>
            <a:r>
              <a:rPr lang="el-GR" sz="2000" dirty="0" smtClean="0"/>
              <a:t>Διδακτική κατάσταση</a:t>
            </a:r>
          </a:p>
          <a:p>
            <a:pPr>
              <a:defRPr/>
            </a:pPr>
            <a:r>
              <a:rPr lang="el-GR" sz="2000" dirty="0" smtClean="0"/>
              <a:t>Διδακτική βοήθεια </a:t>
            </a:r>
          </a:p>
          <a:p>
            <a:pPr>
              <a:defRPr/>
            </a:pPr>
            <a:r>
              <a:rPr lang="el-GR" sz="2000" dirty="0" err="1" smtClean="0"/>
              <a:t>Κοινωνικογνωστική</a:t>
            </a:r>
            <a:r>
              <a:rPr lang="el-GR" sz="2000" dirty="0" smtClean="0"/>
              <a:t> σύγκρουση</a:t>
            </a:r>
          </a:p>
          <a:p>
            <a:pPr>
              <a:defRPr/>
            </a:pPr>
            <a:r>
              <a:rPr lang="el-GR" sz="2000" dirty="0" smtClean="0"/>
              <a:t>Εννοιολογική αλλαγή</a:t>
            </a:r>
          </a:p>
          <a:p>
            <a:pPr>
              <a:defRPr/>
            </a:pPr>
            <a:r>
              <a:rPr lang="el-GR" sz="2000" dirty="0" smtClean="0"/>
              <a:t>Διδακτική στρατηγική</a:t>
            </a:r>
          </a:p>
        </p:txBody>
      </p:sp>
    </p:spTree>
    <p:extLst>
      <p:ext uri="{BB962C8B-B14F-4D97-AF65-F5344CB8AC3E}">
        <p14:creationId xmlns:p14="http://schemas.microsoft.com/office/powerpoint/2010/main" val="114945119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l-GR" sz="4000" dirty="0" smtClean="0"/>
              <a:t>Βασικά εργαλεία</a:t>
            </a:r>
          </a:p>
        </p:txBody>
      </p:sp>
      <p:sp>
        <p:nvSpPr>
          <p:cNvPr id="3" name="2 - Θέση περιεχομένου"/>
          <p:cNvSpPr>
            <a:spLocks noGrp="1"/>
          </p:cNvSpPr>
          <p:nvPr>
            <p:ph idx="1"/>
          </p:nvPr>
        </p:nvSpPr>
        <p:spPr>
          <a:xfrm>
            <a:off x="1187450" y="1619250"/>
            <a:ext cx="5081588" cy="3322638"/>
          </a:xfrm>
          <a:solidFill>
            <a:schemeClr val="bg2">
              <a:lumMod val="75000"/>
              <a:alpha val="62000"/>
            </a:schemeClr>
          </a:solidFill>
          <a:ln>
            <a:solidFill>
              <a:schemeClr val="tx2">
                <a:lumMod val="75000"/>
              </a:schemeClr>
            </a:solidFill>
          </a:ln>
        </p:spPr>
        <p:txBody>
          <a:bodyPr/>
          <a:lstStyle/>
          <a:p>
            <a:pPr>
              <a:defRPr/>
            </a:pPr>
            <a:r>
              <a:rPr lang="el-GR" sz="2400" dirty="0" smtClean="0"/>
              <a:t>Φύλλο εργασίας</a:t>
            </a:r>
          </a:p>
          <a:p>
            <a:pPr>
              <a:defRPr/>
            </a:pPr>
            <a:r>
              <a:rPr lang="el-GR" sz="2400" dirty="0" smtClean="0"/>
              <a:t>Εκπαιδευτικό σενάριο</a:t>
            </a:r>
            <a:endParaRPr lang="en-US" sz="2400" dirty="0" smtClean="0"/>
          </a:p>
          <a:p>
            <a:pPr>
              <a:defRPr/>
            </a:pPr>
            <a:r>
              <a:rPr lang="el-GR" sz="2400" dirty="0" smtClean="0"/>
              <a:t>Διδακτική δραστηριότητα</a:t>
            </a:r>
            <a:endParaRPr lang="el-GR" sz="2000" dirty="0" smtClean="0"/>
          </a:p>
          <a:p>
            <a:pPr>
              <a:defRPr/>
            </a:pPr>
            <a:r>
              <a:rPr lang="el-GR" sz="2400" dirty="0" smtClean="0"/>
              <a:t>Διδακτική Παρέμβαση</a:t>
            </a:r>
          </a:p>
          <a:p>
            <a:pPr>
              <a:defRPr/>
            </a:pPr>
            <a:r>
              <a:rPr lang="el-GR" sz="2400" dirty="0" smtClean="0"/>
              <a:t>Αξιολόγηση</a:t>
            </a:r>
          </a:p>
          <a:p>
            <a:pPr>
              <a:defRPr/>
            </a:pPr>
            <a:r>
              <a:rPr lang="el-GR" sz="2400" dirty="0" smtClean="0"/>
              <a:t>Διδακτικό υλικό</a:t>
            </a:r>
          </a:p>
          <a:p>
            <a:pPr>
              <a:defRPr/>
            </a:pPr>
            <a:r>
              <a:rPr lang="el-GR" sz="2400" dirty="0" smtClean="0"/>
              <a:t>Εκπαιδευτικό λογισμικό</a:t>
            </a:r>
          </a:p>
        </p:txBody>
      </p:sp>
    </p:spTree>
    <p:extLst>
      <p:ext uri="{BB962C8B-B14F-4D97-AF65-F5344CB8AC3E}">
        <p14:creationId xmlns:p14="http://schemas.microsoft.com/office/powerpoint/2010/main" val="328399822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450" y="188913"/>
            <a:ext cx="7308850" cy="981075"/>
          </a:xfrm>
        </p:spPr>
        <p:txBody>
          <a:bodyPr>
            <a:normAutofit/>
          </a:bodyPr>
          <a:lstStyle/>
          <a:p>
            <a:pPr>
              <a:defRPr/>
            </a:pPr>
            <a:r>
              <a:rPr lang="el-GR" sz="4000" dirty="0" smtClean="0"/>
              <a:t>Κατηγορίες δραστηριοτήτων</a:t>
            </a:r>
          </a:p>
        </p:txBody>
      </p:sp>
      <p:pic>
        <p:nvPicPr>
          <p:cNvPr id="3891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3575" y="1125538"/>
            <a:ext cx="3240088" cy="5084762"/>
          </a:xfrm>
        </p:spPr>
      </p:pic>
      <p:sp>
        <p:nvSpPr>
          <p:cNvPr id="11" name="10 - Δεξιό βέλος"/>
          <p:cNvSpPr/>
          <p:nvPr/>
        </p:nvSpPr>
        <p:spPr>
          <a:xfrm>
            <a:off x="1116013" y="1125538"/>
            <a:ext cx="1871662" cy="6477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l-GR"/>
          </a:p>
        </p:txBody>
      </p:sp>
    </p:spTree>
    <p:extLst>
      <p:ext uri="{BB962C8B-B14F-4D97-AF65-F5344CB8AC3E}">
        <p14:creationId xmlns:p14="http://schemas.microsoft.com/office/powerpoint/2010/main" val="3138521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404813"/>
            <a:ext cx="8572500" cy="1169987"/>
          </a:xfrm>
        </p:spPr>
        <p:txBody>
          <a:bodyPr>
            <a:noAutofit/>
          </a:bodyPr>
          <a:lstStyle/>
          <a:p>
            <a:pPr>
              <a:defRPr/>
            </a:pPr>
            <a:r>
              <a:rPr lang="el-GR" sz="4000" dirty="0" smtClean="0"/>
              <a:t>Δραστηριότητες γνωστικής- ψυχολογικής προετοιμασίας (ανίχνευσης) 1</a:t>
            </a:r>
          </a:p>
        </p:txBody>
      </p:sp>
      <p:sp>
        <p:nvSpPr>
          <p:cNvPr id="39939" name="Rectangle 3"/>
          <p:cNvSpPr>
            <a:spLocks noGrp="1" noChangeArrowheads="1"/>
          </p:cNvSpPr>
          <p:nvPr>
            <p:ph idx="1"/>
          </p:nvPr>
        </p:nvSpPr>
        <p:spPr>
          <a:xfrm>
            <a:off x="838200" y="1906587"/>
            <a:ext cx="6985000" cy="3960813"/>
          </a:xfrm>
        </p:spPr>
        <p:txBody>
          <a:bodyPr/>
          <a:lstStyle/>
          <a:p>
            <a:pPr marL="609600" indent="-609600">
              <a:buFont typeface="Arial" charset="0"/>
              <a:buNone/>
            </a:pPr>
            <a:r>
              <a:rPr lang="el-GR" altLang="el-GR" sz="2400" dirty="0" smtClean="0"/>
              <a:t>Οι δραστηριότητες αυτής της κατηγορίας σχετίζονται με:</a:t>
            </a:r>
          </a:p>
          <a:p>
            <a:pPr marL="609600" indent="-609600">
              <a:buFont typeface="Gill Sans MT" pitchFamily="34" charset="0"/>
              <a:buAutoNum type="arabicPeriod"/>
            </a:pPr>
            <a:r>
              <a:rPr lang="el-GR" altLang="el-GR" sz="2400" dirty="0" smtClean="0"/>
              <a:t>Διαμόρφωση κατάλληλου συναισθηματικού κλίματος και κλίματος ασφάλειας για το μαθητή.</a:t>
            </a:r>
          </a:p>
          <a:p>
            <a:pPr marL="609600" indent="-609600">
              <a:buFont typeface="Gill Sans MT" pitchFamily="34" charset="0"/>
              <a:buAutoNum type="arabicPeriod"/>
            </a:pPr>
            <a:r>
              <a:rPr lang="el-GR" altLang="el-GR" sz="2400" dirty="0" smtClean="0"/>
              <a:t>Διαμόρφωση κατάλληλης </a:t>
            </a:r>
            <a:r>
              <a:rPr lang="el-GR" altLang="el-GR" sz="2400" dirty="0" err="1" smtClean="0"/>
              <a:t>αφόρμησης</a:t>
            </a:r>
            <a:r>
              <a:rPr lang="el-GR" altLang="el-GR" sz="2400" dirty="0" smtClean="0"/>
              <a:t>- κινήτρου για το μάθημα (ψυχολογική προετοιμασία).</a:t>
            </a:r>
          </a:p>
          <a:p>
            <a:pPr marL="609600" indent="-609600">
              <a:buFont typeface="Gill Sans MT" pitchFamily="34" charset="0"/>
              <a:buAutoNum type="arabicPeriod"/>
            </a:pPr>
            <a:r>
              <a:rPr lang="el-GR" altLang="el-GR" sz="2400" dirty="0" smtClean="0"/>
              <a:t>Ενημέρωση για το τι ακολουθεί.</a:t>
            </a:r>
          </a:p>
        </p:txBody>
      </p:sp>
    </p:spTree>
    <p:extLst>
      <p:ext uri="{BB962C8B-B14F-4D97-AF65-F5344CB8AC3E}">
        <p14:creationId xmlns:p14="http://schemas.microsoft.com/office/powerpoint/2010/main" val="214095306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762000" y="1957387"/>
            <a:ext cx="6911975" cy="3529013"/>
          </a:xfrm>
        </p:spPr>
        <p:txBody>
          <a:bodyPr/>
          <a:lstStyle/>
          <a:p>
            <a:pPr marL="609600" indent="-609600">
              <a:buFont typeface="Arial" charset="0"/>
              <a:buNone/>
            </a:pPr>
            <a:r>
              <a:rPr lang="el-GR" altLang="el-GR" sz="2400" dirty="0" smtClean="0"/>
              <a:t>Οι</a:t>
            </a:r>
            <a:r>
              <a:rPr lang="en-US" altLang="el-GR" sz="2400" dirty="0" smtClean="0"/>
              <a:t> </a:t>
            </a:r>
            <a:r>
              <a:rPr lang="el-GR" altLang="el-GR" sz="2400" dirty="0" smtClean="0"/>
              <a:t>δραστηριότητες αυτής της κατηγορίας σχετίζονται επίσης με:</a:t>
            </a:r>
          </a:p>
          <a:p>
            <a:pPr marL="609600" indent="-609600">
              <a:buFont typeface="Calibri" pitchFamily="34" charset="0"/>
              <a:buAutoNum type="arabicPeriod" startAt="4"/>
            </a:pPr>
            <a:r>
              <a:rPr lang="el-GR" altLang="el-GR" sz="2400" dirty="0" smtClean="0"/>
              <a:t>Ενημέρωση για το σκοπό και τους στόχους του μαθήματος.</a:t>
            </a:r>
          </a:p>
          <a:p>
            <a:pPr marL="609600" indent="-609600">
              <a:buFont typeface="Calibri" pitchFamily="34" charset="0"/>
              <a:buAutoNum type="arabicPeriod" startAt="4"/>
            </a:pPr>
            <a:r>
              <a:rPr lang="el-GR" altLang="el-GR" sz="2400" dirty="0" smtClean="0"/>
              <a:t>Διερεύνηση της προϋπάρχουσας γνώσης.</a:t>
            </a:r>
          </a:p>
          <a:p>
            <a:pPr marL="609600" indent="-609600">
              <a:buFont typeface="Calibri" pitchFamily="34" charset="0"/>
              <a:buAutoNum type="arabicPeriod" startAt="4"/>
            </a:pPr>
            <a:r>
              <a:rPr lang="el-GR" altLang="el-GR" sz="2400" dirty="0" smtClean="0"/>
              <a:t>Διερεύνηση ιδεών, αντιλήψεων, αναπαραστάσεων.</a:t>
            </a:r>
          </a:p>
        </p:txBody>
      </p:sp>
      <p:sp>
        <p:nvSpPr>
          <p:cNvPr id="5123" name="7 - Τίτλος"/>
          <p:cNvSpPr>
            <a:spLocks noGrp="1"/>
          </p:cNvSpPr>
          <p:nvPr>
            <p:ph type="title"/>
          </p:nvPr>
        </p:nvSpPr>
        <p:spPr>
          <a:xfrm>
            <a:off x="304800" y="333375"/>
            <a:ext cx="8443913" cy="1239838"/>
          </a:xfrm>
        </p:spPr>
        <p:txBody>
          <a:bodyPr>
            <a:noAutofit/>
          </a:bodyPr>
          <a:lstStyle/>
          <a:p>
            <a:pPr>
              <a:defRPr/>
            </a:pPr>
            <a:r>
              <a:rPr lang="el-GR" sz="4000" dirty="0" smtClean="0"/>
              <a:t>Δραστηριότητες γνωστικής- ψυχολογικής προετοιμασίας (ανίχνευσης) </a:t>
            </a:r>
            <a:r>
              <a:rPr lang="en-US" sz="4000" dirty="0" smtClean="0"/>
              <a:t>2</a:t>
            </a:r>
            <a:endParaRPr lang="el-GR" sz="4000" dirty="0" smtClean="0"/>
          </a:p>
        </p:txBody>
      </p:sp>
    </p:spTree>
    <p:extLst>
      <p:ext uri="{BB962C8B-B14F-4D97-AF65-F5344CB8AC3E}">
        <p14:creationId xmlns:p14="http://schemas.microsoft.com/office/powerpoint/2010/main" val="16349606"/>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266</TotalTime>
  <Words>2187</Words>
  <Application>Microsoft Office PowerPoint</Application>
  <PresentationFormat>Προβολή στην οθόνη (4:3)</PresentationFormat>
  <Paragraphs>274</Paragraphs>
  <Slides>48</Slides>
  <Notes>41</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IV-ICTEGroup.GR.new</vt:lpstr>
      <vt:lpstr>Παιδαγωγικός Σχεδιασμός με ΤΠΕ στην Πρώτη Σχολική Ηλικία</vt:lpstr>
      <vt:lpstr>Άδειες Χρήσης</vt:lpstr>
      <vt:lpstr>Χρηματοδότηση</vt:lpstr>
      <vt:lpstr>Σκοπός Εργαστηρίου</vt:lpstr>
      <vt:lpstr>Βασικές έννοιες</vt:lpstr>
      <vt:lpstr>Βασικά εργαλεία</vt:lpstr>
      <vt:lpstr>Κατηγορίες δραστηριοτήτων</vt:lpstr>
      <vt:lpstr>Δραστηριότητες γνωστικής- ψυχολογικής προετοιμασίας (ανίχνευσης) 1</vt:lpstr>
      <vt:lpstr>Δραστηριότητες γνωστικής- ψυχολογικής προετοιμασίας (ανίχνευσης) 2</vt:lpstr>
      <vt:lpstr>Συγκεκριμένα …</vt:lpstr>
      <vt:lpstr>Σχεδιασμός εκπαιδευτικού σεναρίου Γ΄ ΜΕΡΟΣ</vt:lpstr>
      <vt:lpstr>Κατηγορίες δραστηριοτήτων ..</vt:lpstr>
      <vt:lpstr>Δραστηριότητες Διδασκαλίας (1)</vt:lpstr>
      <vt:lpstr>Δραστηριότητες Διδασκαλίας (2)</vt:lpstr>
      <vt:lpstr>Δραστηριότητες Διδασκαλίας (3)</vt:lpstr>
      <vt:lpstr>Τι πρέπει να αναφερθεί στη φάση αυτή (συνοπτικά…)</vt:lpstr>
      <vt:lpstr>αναλυτικά  … χρήση διδακτικών στρατηγικών  (1)</vt:lpstr>
      <vt:lpstr>… χρήση διδακτικών στρατηγικών (2)</vt:lpstr>
      <vt:lpstr>… διδακτικές καταστάσεις</vt:lpstr>
      <vt:lpstr>… διδακτικές βοήθειες (1)</vt:lpstr>
      <vt:lpstr>… διδακτικές βοήθειες (2)</vt:lpstr>
      <vt:lpstr>… γνωστικού τύπου συγκρούσεις</vt:lpstr>
      <vt:lpstr>… οργάνωση αλληλεπιδράσεων</vt:lpstr>
      <vt:lpstr>… διερεύνηση, ανακάλυψη και πειραματισμός</vt:lpstr>
      <vt:lpstr>Παρουσίαση του PowerPoint</vt:lpstr>
      <vt:lpstr>Σχεδιασμός εκπαιδευτικού σεναρίου Δ΄ ΜΕΡΟΣ</vt:lpstr>
      <vt:lpstr>Κατηγορίες δραστηριοτήτων …</vt:lpstr>
      <vt:lpstr>Δραστηριότητες Εμπέδωσης (1)</vt:lpstr>
      <vt:lpstr>Δραστηριότητες Εμπέδωσης (2)</vt:lpstr>
      <vt:lpstr>… με άλλα λόγια</vt:lpstr>
      <vt:lpstr>Παρουσίαση του PowerPoint</vt:lpstr>
      <vt:lpstr>Σχεδιασμός εκπαιδευτικού σεναρίου Ε΄ ΜΕΡΟΣ</vt:lpstr>
      <vt:lpstr>Κατηγορίες δραστηριοτήτων ….</vt:lpstr>
      <vt:lpstr>Παρουσίαση του PowerPoint</vt:lpstr>
      <vt:lpstr>… ερώτηση …</vt:lpstr>
      <vt:lpstr>… αξιολόγηση μαθητών (1)</vt:lpstr>
      <vt:lpstr>… αξιολόγηση μαθητών (2)</vt:lpstr>
      <vt:lpstr>τι περιλαμβάνει η αξιολόγηση</vt:lpstr>
      <vt:lpstr>… μορφές αξιολόγησης</vt:lpstr>
      <vt:lpstr>Μεταγνωστικές δραστηριότητες (1)</vt:lpstr>
      <vt:lpstr>Μεταγνωστικές δραστηριότητες (2)</vt:lpstr>
      <vt:lpstr>Οδηγίες- Παρατηρήσεις- Βιβλιογραφία</vt:lpstr>
      <vt:lpstr>… πώς γράφω τη βιβλιογραφία</vt:lpstr>
      <vt:lpstr>Σημειωματα</vt:lpstr>
      <vt:lpstr>Σημείωμα Ιστορικού Εκδόσεων Έργου</vt:lpstr>
      <vt:lpstr>Σημείωμα Αναφοράς </vt:lpstr>
      <vt:lpstr>Σημείωμα Αδειοδότησης</vt:lpstr>
      <vt:lpstr>Τέλος 12ου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71</cp:revision>
  <dcterms:created xsi:type="dcterms:W3CDTF">2014-12-10T08:52:23Z</dcterms:created>
  <dcterms:modified xsi:type="dcterms:W3CDTF">2015-09-23T11:41:12Z</dcterms:modified>
</cp:coreProperties>
</file>