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4" r:id="rId2"/>
    <p:sldId id="346" r:id="rId3"/>
    <p:sldId id="347" r:id="rId4"/>
    <p:sldId id="348" r:id="rId5"/>
    <p:sldId id="349" r:id="rId6"/>
    <p:sldId id="314" r:id="rId7"/>
    <p:sldId id="278" r:id="rId8"/>
    <p:sldId id="357" r:id="rId9"/>
    <p:sldId id="351" r:id="rId10"/>
    <p:sldId id="352" r:id="rId11"/>
    <p:sldId id="358" r:id="rId12"/>
    <p:sldId id="353" r:id="rId13"/>
    <p:sldId id="354" r:id="rId14"/>
    <p:sldId id="355" r:id="rId15"/>
    <p:sldId id="356" r:id="rId16"/>
    <p:sldId id="315" r:id="rId17"/>
    <p:sldId id="316" r:id="rId18"/>
    <p:sldId id="319" r:id="rId19"/>
    <p:sldId id="320" r:id="rId20"/>
    <p:sldId id="321" r:id="rId21"/>
    <p:sldId id="359" r:id="rId22"/>
    <p:sldId id="322" r:id="rId23"/>
    <p:sldId id="323" r:id="rId24"/>
    <p:sldId id="32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8" d="100"/>
          <a:sy n="68" d="100"/>
        </p:scale>
        <p:origin x="60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F2CB2-A25C-4AD0-BDD6-946450945A7C}" type="datetimeFigureOut">
              <a:rPr lang="el-GR" smtClean="0"/>
              <a:pPr/>
              <a:t>26/2/2022</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2C2A7-66AC-4B47-AA51-F92694C3F893}" type="slidenum">
              <a:rPr lang="el-GR" smtClean="0"/>
              <a:pPr/>
              <a:t>‹#›</a:t>
            </a:fld>
            <a:endParaRPr lang="el-GR"/>
          </a:p>
        </p:txBody>
      </p:sp>
    </p:spTree>
    <p:extLst>
      <p:ext uri="{BB962C8B-B14F-4D97-AF65-F5344CB8AC3E}">
        <p14:creationId xmlns:p14="http://schemas.microsoft.com/office/powerpoint/2010/main" val="352272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6199A-EF7E-456C-B1F9-3AD27E564F6A}" type="datetimeFigureOut">
              <a:rPr lang="el-GR" smtClean="0"/>
              <a:pPr/>
              <a:t>26/2/2022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5C8E0-00C2-49C8-9448-B593CCF2D436}" type="slidenum">
              <a:rPr lang="el-GR" smtClean="0"/>
              <a:pPr/>
              <a:t>‹#›</a:t>
            </a:fld>
            <a:endParaRPr lang="el-GR"/>
          </a:p>
        </p:txBody>
      </p:sp>
    </p:spTree>
    <p:extLst>
      <p:ext uri="{BB962C8B-B14F-4D97-AF65-F5344CB8AC3E}">
        <p14:creationId xmlns:p14="http://schemas.microsoft.com/office/powerpoint/2010/main" val="2617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BB74-C0BA-4F1A-8F42-B8D7B21A52B0}" type="slidenum">
              <a:rPr lang="el-GR"/>
              <a:pPr/>
              <a:t>1</a:t>
            </a:fld>
            <a:endParaRPr lang="el-GR" dirty="0"/>
          </a:p>
        </p:txBody>
      </p:sp>
      <p:sp>
        <p:nvSpPr>
          <p:cNvPr id="316418" name="Rectangle 2"/>
          <p:cNvSpPr>
            <a:spLocks noGrp="1" noRot="1" noChangeAspect="1" noChangeArrowheads="1" noTextEdit="1"/>
          </p:cNvSpPr>
          <p:nvPr>
            <p:ph type="sldImg"/>
          </p:nvPr>
        </p:nvSpPr>
        <p:spPr>
          <a:xfrm>
            <a:off x="606425" y="685800"/>
            <a:ext cx="6096000" cy="3429000"/>
          </a:xfrm>
          <a:ln/>
        </p:spPr>
      </p:sp>
      <p:sp>
        <p:nvSpPr>
          <p:cNvPr id="31641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347960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404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13744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616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Τίτλος και Αντικείμενο">
    <p:spTree>
      <p:nvGrpSpPr>
        <p:cNvPr id="1" name=""/>
        <p:cNvGrpSpPr/>
        <p:nvPr/>
      </p:nvGrpSpPr>
      <p:grpSpPr>
        <a:xfrm>
          <a:off x="0" y="0"/>
          <a:ext cx="0" cy="0"/>
          <a:chOff x="0" y="0"/>
          <a:chExt cx="0" cy="0"/>
        </a:xfrm>
      </p:grpSpPr>
      <p:sp>
        <p:nvSpPr>
          <p:cNvPr id="7" name="6 - Στρογγυλεμένο ορθογώνιο"/>
          <p:cNvSpPr/>
          <p:nvPr userDrawn="1"/>
        </p:nvSpPr>
        <p:spPr>
          <a:xfrm>
            <a:off x="1016000" y="0"/>
            <a:ext cx="10464800" cy="990600"/>
          </a:xfrm>
          <a:prstGeom prst="roundRect">
            <a:avLst>
              <a:gd name="adj" fmla="val 50000"/>
            </a:avLst>
          </a:prstGeom>
          <a:gradFill flip="none" rotWithShape="1">
            <a:gsLst>
              <a:gs pos="0">
                <a:srgbClr val="DDEBCF"/>
              </a:gs>
              <a:gs pos="50000">
                <a:srgbClr val="9CB86E"/>
              </a:gs>
              <a:gs pos="100000">
                <a:srgbClr val="156B13"/>
              </a:gs>
            </a:gsLst>
            <a:lin ang="5400000" scaled="1"/>
            <a:tileRec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l-GR" sz="1800" dirty="0"/>
          </a:p>
        </p:txBody>
      </p:sp>
      <p:pic>
        <p:nvPicPr>
          <p:cNvPr id="8" name="Picture 2" descr="leaves"/>
          <p:cNvPicPr>
            <a:picLocks noChangeAspect="1" noChangeArrowheads="1"/>
          </p:cNvPicPr>
          <p:nvPr userDrawn="1"/>
        </p:nvPicPr>
        <p:blipFill>
          <a:blip r:embed="rId2"/>
          <a:srcRect/>
          <a:stretch>
            <a:fillRect/>
          </a:stretch>
        </p:blipFill>
        <p:spPr bwMode="auto">
          <a:xfrm>
            <a:off x="-101600" y="0"/>
            <a:ext cx="12293600" cy="1676400"/>
          </a:xfrm>
          <a:prstGeom prst="rect">
            <a:avLst/>
          </a:prstGeom>
          <a:noFill/>
        </p:spPr>
      </p:pic>
      <p:sp>
        <p:nvSpPr>
          <p:cNvPr id="3" name="2 - Θέση περιεχομένου"/>
          <p:cNvSpPr>
            <a:spLocks noGrp="1"/>
          </p:cNvSpPr>
          <p:nvPr>
            <p:ph idx="1"/>
          </p:nvPr>
        </p:nvSpPr>
        <p:spPr>
          <a:xfrm>
            <a:off x="609600" y="1143000"/>
            <a:ext cx="11074400" cy="5562600"/>
          </a:xfrm>
        </p:spPr>
        <p:txBody>
          <a:bodyPr/>
          <a:lstStyle>
            <a:lvl1pPr algn="just">
              <a:buFont typeface="Wingdings" pitchFamily="2" charset="2"/>
              <a:buChar char="Ø"/>
              <a:defRPr sz="2800">
                <a:latin typeface="Tahoma" pitchFamily="34" charset="0"/>
                <a:ea typeface="Tahoma" pitchFamily="34" charset="0"/>
                <a:cs typeface="Tahoma" pitchFamily="34" charset="0"/>
              </a:defRPr>
            </a:lvl1pPr>
            <a:lvl2pPr algn="just">
              <a:buFont typeface="Wingdings" pitchFamily="2" charset="2"/>
              <a:buChar char="ü"/>
              <a:defRPr sz="240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stStyle>
          <a:p>
            <a:pPr lvl="0"/>
            <a:r>
              <a:rPr lang="el-GR" dirty="0" err="1"/>
              <a:t>Kλικ</a:t>
            </a:r>
            <a:r>
              <a:rPr lang="el-GR" dirty="0"/>
              <a:t> για επεξεργασία των στυλ του υποδείγματος</a:t>
            </a:r>
          </a:p>
          <a:p>
            <a:pPr lvl="1"/>
            <a:r>
              <a:rPr lang="el-GR" dirty="0"/>
              <a:t>Δεύτερου επιπέδου</a:t>
            </a:r>
          </a:p>
        </p:txBody>
      </p:sp>
      <p:sp>
        <p:nvSpPr>
          <p:cNvPr id="9" name="Rectangle 8"/>
          <p:cNvSpPr>
            <a:spLocks noGrp="1" noChangeArrowheads="1"/>
          </p:cNvSpPr>
          <p:nvPr userDrawn="1">
            <p:ph type="title"/>
          </p:nvPr>
        </p:nvSpPr>
        <p:spPr>
          <a:xfrm>
            <a:off x="1422400" y="76200"/>
            <a:ext cx="9652000" cy="723900"/>
          </a:xfrm>
        </p:spPr>
        <p:txBody>
          <a:bodyPr/>
          <a:lstStyle>
            <a:lvl1pPr>
              <a:defRPr sz="32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endParaRPr lang="el-GR" dirty="0"/>
          </a:p>
        </p:txBody>
      </p:sp>
      <p:pic>
        <p:nvPicPr>
          <p:cNvPr id="10" name="Picture 2"/>
          <p:cNvPicPr>
            <a:picLocks noChangeAspect="1" noChangeArrowheads="1"/>
          </p:cNvPicPr>
          <p:nvPr userDrawn="1"/>
        </p:nvPicPr>
        <p:blipFill>
          <a:blip r:embed="rId3"/>
          <a:srcRect/>
          <a:stretch>
            <a:fillRect/>
          </a:stretch>
        </p:blipFill>
        <p:spPr bwMode="auto">
          <a:xfrm>
            <a:off x="1" y="6324600"/>
            <a:ext cx="12283017" cy="533400"/>
          </a:xfrm>
          <a:prstGeom prst="rect">
            <a:avLst/>
          </a:prstGeom>
          <a:noFill/>
          <a:ln w="9525">
            <a:noFill/>
            <a:miter lim="800000"/>
            <a:headEnd/>
            <a:tailEnd/>
          </a:ln>
        </p:spPr>
      </p:pic>
      <p:pic>
        <p:nvPicPr>
          <p:cNvPr id="11" name="Picture 4"/>
          <p:cNvPicPr>
            <a:picLocks noChangeAspect="1" noChangeArrowheads="1"/>
          </p:cNvPicPr>
          <p:nvPr userDrawn="1"/>
        </p:nvPicPr>
        <p:blipFill>
          <a:blip r:embed="rId4" cstate="print"/>
          <a:srcRect/>
          <a:stretch>
            <a:fillRect/>
          </a:stretch>
        </p:blipFill>
        <p:spPr bwMode="auto">
          <a:xfrm>
            <a:off x="11020562" y="5829300"/>
            <a:ext cx="1171439" cy="1257300"/>
          </a:xfrm>
          <a:prstGeom prst="rect">
            <a:avLst/>
          </a:prstGeom>
          <a:noFill/>
          <a:ln w="9525">
            <a:noFill/>
            <a:miter lim="800000"/>
            <a:headEnd/>
            <a:tailEnd/>
          </a:ln>
        </p:spPr>
      </p:pic>
    </p:spTree>
    <p:extLst>
      <p:ext uri="{BB962C8B-B14F-4D97-AF65-F5344CB8AC3E}">
        <p14:creationId xmlns:p14="http://schemas.microsoft.com/office/powerpoint/2010/main" val="331698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Αποτέλεσμα εικόνας για spiral paper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16" t="1754" r="67573"/>
          <a:stretch/>
        </p:blipFill>
        <p:spPr bwMode="auto">
          <a:xfrm rot="5400000">
            <a:off x="5665386" y="-4806972"/>
            <a:ext cx="1632847" cy="1127094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846338" y="634460"/>
            <a:ext cx="11262804" cy="1010463"/>
          </a:xfrm>
        </p:spPr>
        <p:txBody>
          <a:bodyPr/>
          <a:lstStyle>
            <a:lvl1pPr algn="ctr">
              <a:defRPr sz="4000" b="1">
                <a:latin typeface="Palatino Linotype" panose="02040502050505030304" pitchFamily="18" charset="0"/>
              </a:defRPr>
            </a:lvl1pPr>
          </a:lstStyle>
          <a:p>
            <a:r>
              <a:rPr lang="el-GR" dirty="0"/>
              <a:t>Στυλ κύριου τίτλου</a:t>
            </a:r>
          </a:p>
        </p:txBody>
      </p:sp>
      <p:sp>
        <p:nvSpPr>
          <p:cNvPr id="3" name="Θέση περιεχομένου 2"/>
          <p:cNvSpPr>
            <a:spLocks noGrp="1"/>
          </p:cNvSpPr>
          <p:nvPr>
            <p:ph idx="1"/>
          </p:nvPr>
        </p:nvSpPr>
        <p:spPr>
          <a:xfrm>
            <a:off x="838200" y="1725264"/>
            <a:ext cx="11270942" cy="5132736"/>
          </a:xfrm>
        </p:spPr>
        <p:txBody>
          <a:bodyPr/>
          <a:lstStyle>
            <a:lvl1pPr>
              <a:defRPr>
                <a:latin typeface="Palatino Linotype" panose="02040502050505030304" pitchFamily="18" charset="0"/>
              </a:defRPr>
            </a:lvl1pPr>
            <a:lvl2pPr>
              <a:defRPr>
                <a:latin typeface="Palatino Linotype" panose="02040502050505030304" pitchFamily="18" charset="0"/>
              </a:defRPr>
            </a:lvl2pPr>
          </a:lstStyle>
          <a:p>
            <a:pPr lvl="0"/>
            <a:r>
              <a:rPr lang="el-GR" dirty="0"/>
              <a:t>Επεξεργασία στυλ υποδείγματος κειμένου</a:t>
            </a:r>
          </a:p>
          <a:p>
            <a:pPr lvl="1"/>
            <a:r>
              <a:rPr lang="el-GR" dirty="0"/>
              <a:t>Δεύτερου επιπέδου</a:t>
            </a:r>
          </a:p>
        </p:txBody>
      </p:sp>
      <p:pic>
        <p:nvPicPr>
          <p:cNvPr id="10" name="Picture 4" descr="http://galapro.justclick.ru/media/content/galapro/E6cpAoeTE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4812" b="13294"/>
          <a:stretch/>
        </p:blipFill>
        <p:spPr bwMode="auto">
          <a:xfrm rot="360024">
            <a:off x="-199231" y="2966974"/>
            <a:ext cx="2633216" cy="392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5740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622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9B72F87-7264-4956-87D3-2484D40DF0AD}" type="datetimeFigureOut">
              <a:rPr lang="el-GR" smtClean="0"/>
              <a:pPr/>
              <a:t>26/2/2022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9248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9B72F87-7264-4956-87D3-2484D40DF0AD}" type="datetimeFigureOut">
              <a:rPr lang="el-GR" smtClean="0"/>
              <a:pPr/>
              <a:t>26/2/2022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80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1291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4716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9409-E2F3-4654-8C63-64CAB8B74E04}" type="slidenum">
              <a:rPr lang="el-GR" smtClean="0"/>
              <a:pPr/>
              <a:t>‹#›</a:t>
            </a:fld>
            <a:endParaRPr lang="el-GR"/>
          </a:p>
        </p:txBody>
      </p:sp>
    </p:spTree>
    <p:extLst>
      <p:ext uri="{BB962C8B-B14F-4D97-AF65-F5344CB8AC3E}">
        <p14:creationId xmlns:p14="http://schemas.microsoft.com/office/powerpoint/2010/main" val="280350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838199" y="584237"/>
            <a:ext cx="10515600" cy="1010463"/>
          </a:xfrm>
        </p:spPr>
        <p:txBody>
          <a:bodyPr>
            <a:normAutofit fontScale="90000"/>
          </a:bodyPr>
          <a:lstStyle/>
          <a:p>
            <a:r>
              <a:rPr lang="el-GR" dirty="0">
                <a:cs typeface="Arial" charset="0"/>
              </a:rPr>
              <a:t>ΔΙΟΙΚΗΣΗ ΑΓΡΟΤΙΚΩΝ ΣΥΝΕΤΑΙΡΙΣΜΩΝ</a:t>
            </a:r>
            <a:br>
              <a:rPr lang="el-GR" sz="2000" dirty="0">
                <a:solidFill>
                  <a:schemeClr val="folHlink"/>
                </a:solidFill>
                <a:cs typeface="Arial" charset="0"/>
              </a:rPr>
            </a:br>
            <a:br>
              <a:rPr lang="en-US" sz="2000" dirty="0">
                <a:solidFill>
                  <a:schemeClr val="folHlink"/>
                </a:solidFill>
                <a:cs typeface="Arial" charset="0"/>
              </a:rPr>
            </a:br>
            <a:r>
              <a:rPr lang="el-GR" sz="2000" b="1" dirty="0">
                <a:cs typeface="Arial" charset="0"/>
              </a:rPr>
              <a:t>Πανεπιστημιακές Παραδόσεις</a:t>
            </a:r>
          </a:p>
        </p:txBody>
      </p:sp>
      <p:sp>
        <p:nvSpPr>
          <p:cNvPr id="5" name="Rectangle 3"/>
          <p:cNvSpPr txBox="1">
            <a:spLocks noChangeArrowheads="1"/>
          </p:cNvSpPr>
          <p:nvPr/>
        </p:nvSpPr>
        <p:spPr>
          <a:xfrm>
            <a:off x="2928257" y="1686615"/>
            <a:ext cx="9263743" cy="2602355"/>
          </a:xfrm>
          <a:prstGeom prst="rect">
            <a:avLst/>
          </a:prstGeom>
        </p:spPr>
        <p:txBody>
          <a:bodyPr vert="horz" lIns="91440" tIns="45720" rIns="91440" bIns="45720" rtlCol="0">
            <a:normAutofit/>
          </a:bodyPr>
          <a:lstStyle/>
          <a:p>
            <a:pPr marL="228600" lvl="0" indent="-228600" algn="ctr">
              <a:lnSpc>
                <a:spcPct val="90000"/>
              </a:lnSpc>
              <a:spcBef>
                <a:spcPts val="1000"/>
              </a:spcBef>
              <a:defRPr/>
            </a:pPr>
            <a:endParaRPr lang="el-GR" sz="3600" b="1" dirty="0">
              <a:latin typeface="Palatino Linotype" panose="02040502050505030304" pitchFamily="18" charset="0"/>
              <a:cs typeface="Arial" charset="0"/>
            </a:endParaRPr>
          </a:p>
          <a:p>
            <a:pPr marL="228600" lvl="0" indent="-228600" algn="ctr">
              <a:lnSpc>
                <a:spcPct val="90000"/>
              </a:lnSpc>
              <a:spcBef>
                <a:spcPts val="1000"/>
              </a:spcBef>
              <a:defRPr/>
            </a:pPr>
            <a:r>
              <a:rPr lang="el-GR" sz="3600" b="1" dirty="0">
                <a:latin typeface="Palatino Linotype" panose="02040502050505030304" pitchFamily="18" charset="0"/>
                <a:cs typeface="Arial" charset="0"/>
              </a:rPr>
              <a:t>Εναλλακτικές Μορφές Συνεταιριστικής Οργάνωσης</a:t>
            </a: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p:txBody>
      </p:sp>
      <p:sp>
        <p:nvSpPr>
          <p:cNvPr id="2" name="TextBox 1">
            <a:extLst>
              <a:ext uri="{FF2B5EF4-FFF2-40B4-BE49-F238E27FC236}">
                <a16:creationId xmlns:a16="http://schemas.microsoft.com/office/drawing/2014/main" id="{F04F3D84-8A54-4843-BCC8-ED22356AAD50}"/>
              </a:ext>
            </a:extLst>
          </p:cNvPr>
          <p:cNvSpPr txBox="1"/>
          <p:nvPr/>
        </p:nvSpPr>
        <p:spPr>
          <a:xfrm>
            <a:off x="2056637" y="5106572"/>
            <a:ext cx="8844922" cy="4247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a:ln>
                  <a:noFill/>
                </a:ln>
                <a:solidFill>
                  <a:srgbClr val="7030A0"/>
                </a:solidFill>
                <a:effectLst/>
                <a:uLnTx/>
                <a:uFillTx/>
                <a:latin typeface="Calibri"/>
                <a:ea typeface="+mn-ea"/>
                <a:cs typeface="+mn-cs"/>
              </a:rPr>
              <a:t>Τμήμα Διοίκησης Επιχειρήσεων Αγροτικών Προϊόντων και Τροφίμων </a:t>
            </a:r>
            <a:endParaRPr kumimoji="0" lang="el-GR" sz="24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89925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altLang="el-GR" sz="2800" b="1">
                <a:cs typeface="Arial" charset="0"/>
              </a:rPr>
              <a:t>Οι Συνεταιρισμοί</a:t>
            </a:r>
            <a:r>
              <a:rPr lang="en-US" altLang="el-GR" sz="2800" b="1">
                <a:cs typeface="Arial" charset="0"/>
              </a:rPr>
              <a:t> </a:t>
            </a:r>
            <a:r>
              <a:rPr lang="el-GR" altLang="el-GR" sz="2800" b="1">
                <a:cs typeface="Arial" charset="0"/>
              </a:rPr>
              <a:t>Νέας Γενιάς - Χαρακτηριστικά</a:t>
            </a:r>
          </a:p>
        </p:txBody>
      </p:sp>
      <p:sp>
        <p:nvSpPr>
          <p:cNvPr id="19459" name="Rectangle 3"/>
          <p:cNvSpPr>
            <a:spLocks noGrp="1" noChangeArrowheads="1"/>
          </p:cNvSpPr>
          <p:nvPr>
            <p:ph idx="1"/>
          </p:nvPr>
        </p:nvSpPr>
        <p:spPr/>
        <p:txBody>
          <a:bodyPr/>
          <a:lstStyle/>
          <a:p>
            <a:pPr marL="261938" indent="-261938" algn="just" eaLnBrk="1" hangingPunct="1">
              <a:lnSpc>
                <a:spcPct val="110000"/>
              </a:lnSpc>
              <a:spcBef>
                <a:spcPts val="600"/>
              </a:spcBef>
              <a:spcAft>
                <a:spcPts val="600"/>
              </a:spcAft>
              <a:tabLst>
                <a:tab pos="536575" algn="l"/>
              </a:tabLst>
            </a:pPr>
            <a:r>
              <a:rPr lang="el-GR" altLang="el-GR" sz="1800">
                <a:solidFill>
                  <a:srgbClr val="38741A"/>
                </a:solidFill>
                <a:cs typeface="Arial" charset="0"/>
              </a:rPr>
              <a:t>Αφετηρία των Συνεταιρισμών «Νέας Γενιάς» είναι οι Πολιτείες North Dakota και Minnesota, όπου οι παράγωγοί επιδίωξαν να επεκτείνουν τις δραστηριότητές τους στη μεταποίηση των προϊόντων τους, με σκοπό να επωφεληθούν από την προστιθέμενη αξία από τη μεταποίηση των προϊόντων τους . </a:t>
            </a:r>
          </a:p>
          <a:p>
            <a:pPr marL="261938" indent="-261938" algn="just" eaLnBrk="1" hangingPunct="1">
              <a:lnSpc>
                <a:spcPct val="110000"/>
              </a:lnSpc>
              <a:spcBef>
                <a:spcPts val="600"/>
              </a:spcBef>
              <a:spcAft>
                <a:spcPts val="600"/>
              </a:spcAft>
              <a:buFont typeface="Wingdings" pitchFamily="2" charset="2"/>
              <a:buNone/>
              <a:tabLst>
                <a:tab pos="536575" algn="l"/>
              </a:tabLst>
            </a:pPr>
            <a:r>
              <a:rPr lang="el-GR" altLang="el-GR" sz="2000" b="1">
                <a:cs typeface="Arial" charset="0"/>
              </a:rPr>
              <a:t>ΧΑΡΑΚΤΗΡΙΣΤΙΚΑ:</a:t>
            </a:r>
          </a:p>
          <a:p>
            <a:pPr marL="261938" indent="-261938" algn="just" eaLnBrk="1" hangingPunct="1">
              <a:lnSpc>
                <a:spcPct val="110000"/>
              </a:lnSpc>
              <a:spcBef>
                <a:spcPts val="600"/>
              </a:spcBef>
              <a:spcAft>
                <a:spcPts val="600"/>
              </a:spcAft>
              <a:tabLst>
                <a:tab pos="536575" algn="l"/>
              </a:tabLst>
            </a:pPr>
            <a:r>
              <a:rPr lang="el-GR" altLang="el-GR" sz="2000">
                <a:cs typeface="Arial" charset="0"/>
              </a:rPr>
              <a:t>Οι παραγωγοί συσπειρώνονται με σκοπό να προχωρήσουν στη </a:t>
            </a:r>
            <a:r>
              <a:rPr lang="el-GR" altLang="el-GR" sz="2000" b="1">
                <a:solidFill>
                  <a:srgbClr val="38741A"/>
                </a:solidFill>
                <a:cs typeface="Arial" charset="0"/>
              </a:rPr>
              <a:t>μεταποίηση του προϊόντος που παράγουν</a:t>
            </a:r>
            <a:r>
              <a:rPr lang="el-GR" altLang="el-GR" sz="2000">
                <a:cs typeface="Arial" charset="0"/>
              </a:rPr>
              <a:t>, με σκοπό να αυξήσουν την προστιθέμενη αξία του και συνεπώς του εισοδήματός  τους</a:t>
            </a:r>
          </a:p>
          <a:p>
            <a:pPr marL="261938" indent="-261938" algn="just" eaLnBrk="1" hangingPunct="1">
              <a:lnSpc>
                <a:spcPct val="110000"/>
              </a:lnSpc>
              <a:spcBef>
                <a:spcPts val="600"/>
              </a:spcBef>
              <a:spcAft>
                <a:spcPts val="600"/>
              </a:spcAft>
              <a:tabLst>
                <a:tab pos="536575" algn="l"/>
              </a:tabLst>
            </a:pPr>
            <a:r>
              <a:rPr lang="el-GR" altLang="el-GR" sz="2000">
                <a:cs typeface="Arial" charset="0"/>
              </a:rPr>
              <a:t>Το </a:t>
            </a:r>
            <a:r>
              <a:rPr lang="el-GR" altLang="el-GR" sz="2000" b="1">
                <a:solidFill>
                  <a:srgbClr val="38741A"/>
                </a:solidFill>
                <a:cs typeface="Arial" charset="0"/>
              </a:rPr>
              <a:t>κεφάλαιο του συνεταιρισμού προέρχεται από τα μέλη, </a:t>
            </a:r>
            <a:r>
              <a:rPr lang="el-GR" altLang="el-GR" sz="2000">
                <a:cs typeface="Arial" charset="0"/>
              </a:rPr>
              <a:t>σε αναλογία με τις ποσότητες που κάθε μέλος δηλώνει ότι θα μεταποιήσει στη συνεταιριστική μονάδα,</a:t>
            </a:r>
          </a:p>
          <a:p>
            <a:pPr marL="261938" indent="-261938" algn="just" eaLnBrk="1" hangingPunct="1">
              <a:lnSpc>
                <a:spcPct val="110000"/>
              </a:lnSpc>
              <a:spcBef>
                <a:spcPts val="600"/>
              </a:spcBef>
              <a:spcAft>
                <a:spcPts val="600"/>
              </a:spcAft>
              <a:tabLst>
                <a:tab pos="536575" algn="l"/>
              </a:tabLst>
            </a:pPr>
            <a:r>
              <a:rPr lang="el-GR" altLang="el-GR" sz="2000" b="1">
                <a:solidFill>
                  <a:srgbClr val="38741A"/>
                </a:solidFill>
                <a:cs typeface="Arial" charset="0"/>
              </a:rPr>
              <a:t>Τα αποτελέσματα του συνεταιρισμού </a:t>
            </a:r>
            <a:r>
              <a:rPr lang="el-GR" altLang="el-GR" sz="2000">
                <a:cs typeface="Arial" charset="0"/>
              </a:rPr>
              <a:t>εκκαθαρίζονται, παίρνοντας υπόψη τις επιβαρύνσεις της μεταποίησης, </a:t>
            </a:r>
            <a:r>
              <a:rPr lang="el-GR" altLang="el-GR" sz="2000" b="1">
                <a:solidFill>
                  <a:srgbClr val="38741A"/>
                </a:solidFill>
                <a:cs typeface="Arial" charset="0"/>
              </a:rPr>
              <a:t>και αποδίδεται στα μέλη</a:t>
            </a:r>
            <a:r>
              <a:rPr lang="el-GR" altLang="el-GR" sz="2000">
                <a:cs typeface="Arial" charset="0"/>
              </a:rPr>
              <a:t>, με εξαίρεση μικρό μέρος που παρακρατείται για τη δημιουργία αποθεματικού. </a:t>
            </a:r>
          </a:p>
          <a:p>
            <a:pPr marL="261938" indent="-261938" algn="just" eaLnBrk="1" hangingPunct="1">
              <a:lnSpc>
                <a:spcPct val="110000"/>
              </a:lnSpc>
              <a:spcBef>
                <a:spcPts val="1200"/>
              </a:spcBef>
              <a:spcAft>
                <a:spcPts val="600"/>
              </a:spcAft>
              <a:tabLst>
                <a:tab pos="536575" algn="l"/>
              </a:tabLst>
            </a:pPr>
            <a:endParaRPr lang="el-GR" altLang="el-GR" sz="2000">
              <a:cs typeface="Arial" charset="0"/>
            </a:endParaRPr>
          </a:p>
          <a:p>
            <a:pPr marL="261938" indent="-261938" algn="just" eaLnBrk="1" hangingPunct="1">
              <a:lnSpc>
                <a:spcPct val="110000"/>
              </a:lnSpc>
              <a:spcBef>
                <a:spcPts val="1200"/>
              </a:spcBef>
              <a:spcAft>
                <a:spcPts val="600"/>
              </a:spcAft>
              <a:tabLst>
                <a:tab pos="536575" algn="l"/>
              </a:tabLst>
            </a:pPr>
            <a:endParaRPr lang="el-GR" altLang="el-GR" sz="2000">
              <a:cs typeface="Arial" charset="0"/>
            </a:endParaRPr>
          </a:p>
          <a:p>
            <a:pPr marL="261938" indent="-261938" algn="just" eaLnBrk="1" hangingPunct="1">
              <a:lnSpc>
                <a:spcPct val="110000"/>
              </a:lnSpc>
              <a:spcBef>
                <a:spcPts val="1200"/>
              </a:spcBef>
              <a:spcAft>
                <a:spcPts val="600"/>
              </a:spcAft>
              <a:tabLst>
                <a:tab pos="536575" algn="l"/>
              </a:tabLst>
            </a:pPr>
            <a:endParaRPr lang="en-US" altLang="el-GR" sz="2000">
              <a:cs typeface="Arial"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a:srcRect/>
          <a:stretch>
            <a:fillRect/>
          </a:stretch>
        </p:blipFill>
        <p:spPr bwMode="auto">
          <a:xfrm>
            <a:off x="0" y="1513151"/>
            <a:ext cx="12277068" cy="487313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l-GR" sz="2800" b="1">
                <a:cs typeface="Arial" charset="0"/>
              </a:rPr>
              <a:t>Οι Συνεταιρισμοί</a:t>
            </a:r>
            <a:r>
              <a:rPr lang="en-US" altLang="el-GR" sz="2800" b="1">
                <a:cs typeface="Arial" charset="0"/>
              </a:rPr>
              <a:t> </a:t>
            </a:r>
            <a:r>
              <a:rPr lang="el-GR" altLang="el-GR" sz="2800" b="1">
                <a:cs typeface="Arial" charset="0"/>
              </a:rPr>
              <a:t>Νέας Γενιάς - Χαρακτηριστικά</a:t>
            </a:r>
          </a:p>
        </p:txBody>
      </p:sp>
      <p:sp>
        <p:nvSpPr>
          <p:cNvPr id="20483" name="Rectangle 3"/>
          <p:cNvSpPr>
            <a:spLocks noGrp="1" noChangeArrowheads="1"/>
          </p:cNvSpPr>
          <p:nvPr>
            <p:ph idx="1"/>
          </p:nvPr>
        </p:nvSpPr>
        <p:spPr/>
        <p:txBody>
          <a:bodyPr>
            <a:normAutofit lnSpcReduction="10000"/>
          </a:bodyPr>
          <a:lstStyle/>
          <a:p>
            <a:pPr marL="261938" indent="-261938" algn="just" eaLnBrk="1" hangingPunct="1">
              <a:lnSpc>
                <a:spcPct val="110000"/>
              </a:lnSpc>
              <a:spcBef>
                <a:spcPts val="600"/>
              </a:spcBef>
              <a:spcAft>
                <a:spcPts val="600"/>
              </a:spcAft>
              <a:buFont typeface="Wingdings" pitchFamily="2" charset="2"/>
              <a:buNone/>
              <a:tabLst>
                <a:tab pos="536575" algn="l"/>
              </a:tabLst>
            </a:pPr>
            <a:r>
              <a:rPr lang="el-GR" altLang="el-GR" sz="2000" b="1">
                <a:cs typeface="Arial" charset="0"/>
              </a:rPr>
              <a:t>ΧΑΡΑΚΤΗΡΙΣΤΙΚΑ:</a:t>
            </a:r>
          </a:p>
          <a:p>
            <a:pPr marL="261938" indent="-261938" algn="just" eaLnBrk="1" hangingPunct="1">
              <a:lnSpc>
                <a:spcPct val="110000"/>
              </a:lnSpc>
              <a:spcBef>
                <a:spcPts val="600"/>
              </a:spcBef>
              <a:tabLst>
                <a:tab pos="536575" algn="l"/>
              </a:tabLst>
            </a:pPr>
            <a:r>
              <a:rPr lang="el-GR" altLang="el-GR" sz="2000">
                <a:cs typeface="Arial" charset="0"/>
              </a:rPr>
              <a:t>Τις περισσότερες φορές </a:t>
            </a:r>
            <a:r>
              <a:rPr lang="el-GR" altLang="el-GR" sz="2000" b="1">
                <a:solidFill>
                  <a:srgbClr val="38741A"/>
                </a:solidFill>
                <a:cs typeface="Arial" charset="0"/>
              </a:rPr>
              <a:t>ΔΕΝ</a:t>
            </a:r>
            <a:r>
              <a:rPr lang="el-GR" altLang="el-GR" sz="2000">
                <a:solidFill>
                  <a:srgbClr val="38741A"/>
                </a:solidFill>
                <a:cs typeface="Arial" charset="0"/>
              </a:rPr>
              <a:t> χρησιμοποιούνται τα πλεονάσματα για άλλους σκοπούς</a:t>
            </a:r>
            <a:r>
              <a:rPr lang="el-GR" altLang="el-GR" sz="2000">
                <a:cs typeface="Arial" charset="0"/>
              </a:rPr>
              <a:t> (κοινωνικούς – τοπική οικονομία),</a:t>
            </a:r>
          </a:p>
          <a:p>
            <a:pPr marL="261938" indent="-261938" algn="just" eaLnBrk="1" hangingPunct="1">
              <a:lnSpc>
                <a:spcPct val="110000"/>
              </a:lnSpc>
              <a:spcBef>
                <a:spcPts val="600"/>
              </a:spcBef>
              <a:tabLst>
                <a:tab pos="536575" algn="l"/>
              </a:tabLst>
            </a:pPr>
            <a:r>
              <a:rPr lang="el-GR" altLang="el-GR" sz="2000">
                <a:cs typeface="Arial" charset="0"/>
              </a:rPr>
              <a:t>Η απόδοση στα μέλη του πλεονάσματος </a:t>
            </a:r>
            <a:r>
              <a:rPr lang="el-GR" altLang="el-GR" sz="2000">
                <a:solidFill>
                  <a:srgbClr val="38741A"/>
                </a:solidFill>
                <a:cs typeface="Arial" charset="0"/>
              </a:rPr>
              <a:t>ισχυροποιεί τους δεσμούς τους με το συνεταιρισμό</a:t>
            </a:r>
            <a:r>
              <a:rPr lang="el-GR" altLang="el-GR" sz="2000">
                <a:cs typeface="Arial" charset="0"/>
              </a:rPr>
              <a:t> τους ενώ ο συνεταιρισμός, για πρόσθετες επενδύσεις, εκδίδει νέες μερίδες και δεν καταφεύγει στον δανεισμό. </a:t>
            </a:r>
          </a:p>
          <a:p>
            <a:pPr marL="261938" indent="-261938" algn="just" eaLnBrk="1" hangingPunct="1">
              <a:lnSpc>
                <a:spcPct val="110000"/>
              </a:lnSpc>
              <a:spcBef>
                <a:spcPts val="600"/>
              </a:spcBef>
              <a:tabLst>
                <a:tab pos="536575" algn="l"/>
              </a:tabLst>
            </a:pPr>
            <a:r>
              <a:rPr lang="el-GR" altLang="el-GR" sz="2000">
                <a:cs typeface="Arial" charset="0"/>
              </a:rPr>
              <a:t>Οι μερίδες των συνεταιρισμών νέας γενιάς είναι </a:t>
            </a:r>
            <a:r>
              <a:rPr lang="el-GR" altLang="el-GR" sz="2000" b="1">
                <a:solidFill>
                  <a:srgbClr val="38741A"/>
                </a:solidFill>
                <a:cs typeface="Arial" charset="0"/>
              </a:rPr>
              <a:t>διαπραγματεύσιμες και μεταβιβάσιμες </a:t>
            </a:r>
            <a:r>
              <a:rPr lang="el-GR" altLang="el-GR" sz="2000">
                <a:cs typeface="Arial" charset="0"/>
              </a:rPr>
              <a:t>είτε προς άλλα μέλη είτε προς τρίτους, ύστερα από έγκριση του διοικητικού συμβουλίου. </a:t>
            </a:r>
            <a:r>
              <a:rPr lang="el-GR" altLang="el-GR" sz="2000">
                <a:solidFill>
                  <a:srgbClr val="38741A"/>
                </a:solidFill>
                <a:cs typeface="Arial" charset="0"/>
              </a:rPr>
              <a:t>Προνομιούχες μερίδες </a:t>
            </a:r>
            <a:r>
              <a:rPr lang="el-GR" altLang="el-GR" sz="2000">
                <a:cs typeface="Arial" charset="0"/>
              </a:rPr>
              <a:t>είναι δυνατό να εκδίδονται από το συνεταιρισμό και να είναι διαθέσιμες σε μέλη και μη μέλη, </a:t>
            </a:r>
            <a:r>
              <a:rPr lang="el-GR" altLang="el-GR" sz="2000">
                <a:solidFill>
                  <a:srgbClr val="38741A"/>
                </a:solidFill>
                <a:cs typeface="Arial" charset="0"/>
              </a:rPr>
              <a:t>χωρίς δικαίωμα επιπλέον ψήφων</a:t>
            </a:r>
            <a:r>
              <a:rPr lang="el-GR" altLang="el-GR" sz="2000">
                <a:cs typeface="Arial" charset="0"/>
              </a:rPr>
              <a:t>,</a:t>
            </a:r>
          </a:p>
          <a:p>
            <a:pPr marL="261938" indent="-261938" algn="just" eaLnBrk="1" hangingPunct="1">
              <a:lnSpc>
                <a:spcPct val="110000"/>
              </a:lnSpc>
              <a:spcBef>
                <a:spcPts val="600"/>
              </a:spcBef>
              <a:tabLst>
                <a:tab pos="536575" algn="l"/>
              </a:tabLst>
            </a:pPr>
            <a:r>
              <a:rPr lang="el-GR" altLang="el-GR" sz="2000">
                <a:cs typeface="Arial" charset="0"/>
              </a:rPr>
              <a:t>Οι συνεταιρισμοί νέας γενιάς εφαρμόζουν τον κανόνα </a:t>
            </a:r>
            <a:r>
              <a:rPr lang="el-GR" altLang="el-GR" sz="2000" b="1">
                <a:solidFill>
                  <a:srgbClr val="38741A"/>
                </a:solidFill>
                <a:cs typeface="Arial" charset="0"/>
              </a:rPr>
              <a:t>της δημοκρατικής διοίκηση</a:t>
            </a:r>
            <a:r>
              <a:rPr lang="el-GR" altLang="el-GR" sz="2000">
                <a:cs typeface="Arial" charset="0"/>
              </a:rPr>
              <a:t>ς. Κάθε μέλος έχει μία ψήφο αλλά υπάρχει η δυνατότητα απόκτησης περισσότερων της μιας ψήφων, μέχρι έναν περιορισμένο αριθμό για να δημιουργείται σχετική αντιστοιχία με τον όγκο των συναλλαγών</a:t>
            </a:r>
          </a:p>
          <a:p>
            <a:pPr marL="261938" indent="-261938" algn="just" eaLnBrk="1" hangingPunct="1">
              <a:lnSpc>
                <a:spcPct val="110000"/>
              </a:lnSpc>
              <a:spcBef>
                <a:spcPts val="600"/>
              </a:spcBef>
              <a:tabLst>
                <a:tab pos="536575" algn="l"/>
              </a:tabLst>
            </a:pPr>
            <a:endParaRPr lang="el-GR" altLang="el-GR" sz="2000">
              <a:cs typeface="Arial" charset="0"/>
            </a:endParaRPr>
          </a:p>
          <a:p>
            <a:pPr marL="261938" indent="-261938" algn="just" eaLnBrk="1" hangingPunct="1">
              <a:lnSpc>
                <a:spcPct val="110000"/>
              </a:lnSpc>
              <a:spcBef>
                <a:spcPts val="600"/>
              </a:spcBef>
              <a:tabLst>
                <a:tab pos="536575" algn="l"/>
              </a:tabLst>
            </a:pPr>
            <a:endParaRPr lang="en-US" altLang="el-GR" sz="2000">
              <a:cs typeface="Arial"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altLang="el-GR" sz="2800" b="1">
                <a:cs typeface="Arial" charset="0"/>
              </a:rPr>
              <a:t>Ο Επιχειρηματικός Προσανατολισμός των Συνεταιρισμών Νέας Γενιάς  </a:t>
            </a:r>
          </a:p>
        </p:txBody>
      </p:sp>
      <p:sp>
        <p:nvSpPr>
          <p:cNvPr id="11267" name="Rectangle 3"/>
          <p:cNvSpPr>
            <a:spLocks noGrp="1" noChangeArrowheads="1"/>
          </p:cNvSpPr>
          <p:nvPr>
            <p:ph idx="1"/>
          </p:nvPr>
        </p:nvSpPr>
        <p:spPr/>
        <p:txBody>
          <a:bodyPr/>
          <a:lstStyle/>
          <a:p>
            <a:pPr marL="87313" indent="0" algn="just" eaLnBrk="1" hangingPunct="1">
              <a:lnSpc>
                <a:spcPct val="110000"/>
              </a:lnSpc>
              <a:spcBef>
                <a:spcPts val="0"/>
              </a:spcBef>
              <a:spcAft>
                <a:spcPts val="600"/>
              </a:spcAft>
              <a:buFont typeface="Wingdings" pitchFamily="2" charset="2"/>
              <a:buNone/>
              <a:tabLst>
                <a:tab pos="536575" algn="l"/>
              </a:tabLst>
              <a:defRPr/>
            </a:pPr>
            <a:r>
              <a:rPr lang="el-GR" sz="2000" dirty="0">
                <a:solidFill>
                  <a:srgbClr val="38741A"/>
                </a:solidFill>
                <a:cs typeface="Arial" charset="0"/>
              </a:rPr>
              <a:t>Οι σχέσεις του μέλους με το συνεταιρισμό είναι αυστηρά καθορισμένες και κάθε απόκλιση συνεπάγεται συνέπειες. Τα στοιχεία της αλληλεγγύης, της αλληλοβοήθειας, υπευθυνότητας, της κατανόησης κ.λπ. </a:t>
            </a:r>
            <a:r>
              <a:rPr lang="el-GR" sz="2000" dirty="0">
                <a:solidFill>
                  <a:srgbClr val="FF0000"/>
                </a:solidFill>
                <a:cs typeface="Arial" charset="0"/>
              </a:rPr>
              <a:t>περιορίζονται</a:t>
            </a:r>
            <a:r>
              <a:rPr lang="el-GR" sz="2000" dirty="0">
                <a:solidFill>
                  <a:srgbClr val="38741A"/>
                </a:solidFill>
                <a:cs typeface="Arial" charset="0"/>
              </a:rPr>
              <a:t> και στη θέση τους υπεισέρχονται </a:t>
            </a:r>
            <a:r>
              <a:rPr lang="el-GR" sz="2000" dirty="0">
                <a:solidFill>
                  <a:srgbClr val="FF0000"/>
                </a:solidFill>
                <a:cs typeface="Arial" charset="0"/>
              </a:rPr>
              <a:t>κανόνες</a:t>
            </a:r>
            <a:r>
              <a:rPr lang="el-GR" sz="2000" dirty="0">
                <a:solidFill>
                  <a:srgbClr val="38741A"/>
                </a:solidFill>
                <a:cs typeface="Arial" charset="0"/>
              </a:rPr>
              <a:t>, όπως:</a:t>
            </a:r>
            <a:endParaRPr lang="el-GR" sz="2000" dirty="0">
              <a:cs typeface="Arial" charset="0"/>
            </a:endParaRPr>
          </a:p>
          <a:p>
            <a:pPr marL="261938" indent="-261938" algn="just" eaLnBrk="1" hangingPunct="1">
              <a:lnSpc>
                <a:spcPct val="110000"/>
              </a:lnSpc>
              <a:spcBef>
                <a:spcPts val="0"/>
              </a:spcBef>
              <a:spcAft>
                <a:spcPts val="600"/>
              </a:spcAft>
              <a:tabLst>
                <a:tab pos="536575" algn="l"/>
              </a:tabLst>
              <a:defRPr/>
            </a:pPr>
            <a:r>
              <a:rPr lang="el-GR" sz="2000" b="1" dirty="0">
                <a:solidFill>
                  <a:srgbClr val="38741A"/>
                </a:solidFill>
                <a:cs typeface="Arial" charset="0"/>
              </a:rPr>
              <a:t>Παράδοση Προϊόντων: </a:t>
            </a:r>
            <a:r>
              <a:rPr lang="el-GR" sz="2000" dirty="0">
                <a:cs typeface="Arial" charset="0"/>
              </a:rPr>
              <a:t>Ο συνεταιρισμός νέας γενιάς δεν αφήνει στη προαίρεση των μελών  να προσκομίσουν ή όχι το προϊόν αλλά </a:t>
            </a:r>
            <a:r>
              <a:rPr lang="el-GR" sz="2000" b="1" dirty="0">
                <a:solidFill>
                  <a:srgbClr val="38741A"/>
                </a:solidFill>
                <a:cs typeface="Arial" charset="0"/>
              </a:rPr>
              <a:t>δεσμεύει</a:t>
            </a:r>
            <a:r>
              <a:rPr lang="el-GR" sz="2000" dirty="0">
                <a:cs typeface="Arial" charset="0"/>
              </a:rPr>
              <a:t> τα μέλη να προσκομίσουν την ποσότητα για την οποία συμφώνησαν, διαφορετικά υποχρεούνται να καταβάλουν στο συνεταιρισμό τις δαπάνες στις οποίες θα υποβληθεί να προμηθευτεί τις ποσότητες αυτές από την ελεύθερη αγορά. </a:t>
            </a:r>
          </a:p>
          <a:p>
            <a:pPr marL="261938" indent="-261938" algn="just" eaLnBrk="1" hangingPunct="1">
              <a:lnSpc>
                <a:spcPct val="110000"/>
              </a:lnSpc>
              <a:spcBef>
                <a:spcPts val="0"/>
              </a:spcBef>
              <a:spcAft>
                <a:spcPts val="600"/>
              </a:spcAft>
              <a:tabLst>
                <a:tab pos="536575" algn="l"/>
              </a:tabLst>
              <a:defRPr/>
            </a:pPr>
            <a:r>
              <a:rPr lang="el-GR" sz="2000" b="1" dirty="0">
                <a:solidFill>
                  <a:srgbClr val="38741A"/>
                </a:solidFill>
                <a:cs typeface="Arial" charset="0"/>
              </a:rPr>
              <a:t>Μερίδες ανάλογα με την ποσότητα</a:t>
            </a:r>
            <a:r>
              <a:rPr lang="el-GR" sz="2000" dirty="0">
                <a:cs typeface="Arial" charset="0"/>
              </a:rPr>
              <a:t>: το αναγκαίο κεφάλαιο για τις επενδύσεις καταβάλλεται εξ ολοκλήρου από τα μέλη, κατανεμημένο μεταξύ των μελών ανάλογα με την ποσότητα την οποία δικαιούται κάθε μέλος να παραδώσει για μεταποίηση και διάθεση </a:t>
            </a:r>
            <a:r>
              <a:rPr lang="el-GR" sz="2000" b="1" dirty="0">
                <a:solidFill>
                  <a:srgbClr val="38741A"/>
                </a:solidFill>
                <a:cs typeface="Arial" charset="0"/>
              </a:rPr>
              <a:t>(</a:t>
            </a:r>
            <a:r>
              <a:rPr lang="el-GR" sz="2000" b="1" dirty="0" err="1">
                <a:solidFill>
                  <a:srgbClr val="38741A"/>
                </a:solidFill>
                <a:cs typeface="Arial" charset="0"/>
              </a:rPr>
              <a:t>delivery</a:t>
            </a:r>
            <a:r>
              <a:rPr lang="el-GR" sz="2000" b="1" dirty="0">
                <a:solidFill>
                  <a:srgbClr val="38741A"/>
                </a:solidFill>
                <a:cs typeface="Arial" charset="0"/>
              </a:rPr>
              <a:t> </a:t>
            </a:r>
            <a:r>
              <a:rPr lang="el-GR" sz="2000" b="1" dirty="0" err="1">
                <a:solidFill>
                  <a:srgbClr val="38741A"/>
                </a:solidFill>
                <a:cs typeface="Arial" charset="0"/>
              </a:rPr>
              <a:t>right</a:t>
            </a:r>
            <a:r>
              <a:rPr lang="el-GR" sz="2000" dirty="0">
                <a:cs typeface="Arial" charset="0"/>
              </a:rPr>
              <a:t>). Έτσι, κάθε μέλος συμμετέχει στο </a:t>
            </a:r>
            <a:r>
              <a:rPr lang="el-GR" sz="2000" dirty="0" err="1">
                <a:cs typeface="Arial" charset="0"/>
              </a:rPr>
              <a:t>επενδεδυμένο</a:t>
            </a:r>
            <a:r>
              <a:rPr lang="el-GR" sz="2000" dirty="0">
                <a:cs typeface="Arial" charset="0"/>
              </a:rPr>
              <a:t> κεφάλαιο κατά το ποσοστό χρήσης της επένδυσης, οπότε το πρόσθετο όφελος που απολαμβάνει προέρχεται από τη συλλογικότητα της ενέργειας. </a:t>
            </a:r>
            <a:endParaRPr lang="en-US" sz="2000" dirty="0">
              <a:cs typeface="Arial"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sz="2800" b="1">
                <a:cs typeface="Arial" charset="0"/>
              </a:rPr>
              <a:t>Ο Επιχειρηματικός Προσανατολισμός των Συνεταιρισμών Νέας Γενιάς  </a:t>
            </a:r>
          </a:p>
        </p:txBody>
      </p:sp>
      <p:sp>
        <p:nvSpPr>
          <p:cNvPr id="22531" name="Rectangle 3"/>
          <p:cNvSpPr>
            <a:spLocks noGrp="1" noChangeArrowheads="1"/>
          </p:cNvSpPr>
          <p:nvPr>
            <p:ph idx="1"/>
          </p:nvPr>
        </p:nvSpPr>
        <p:spPr/>
        <p:txBody>
          <a:bodyPr/>
          <a:lstStyle/>
          <a:p>
            <a:pPr marL="261938" indent="-261938" algn="just" eaLnBrk="1" hangingPunct="1">
              <a:lnSpc>
                <a:spcPct val="110000"/>
              </a:lnSpc>
              <a:spcBef>
                <a:spcPct val="0"/>
              </a:spcBef>
              <a:spcAft>
                <a:spcPts val="600"/>
              </a:spcAft>
              <a:tabLst>
                <a:tab pos="536575" algn="l"/>
              </a:tabLst>
            </a:pPr>
            <a:r>
              <a:rPr lang="el-GR" altLang="el-GR" sz="2000" b="1">
                <a:solidFill>
                  <a:srgbClr val="38741A"/>
                </a:solidFill>
                <a:cs typeface="Arial" charset="0"/>
              </a:rPr>
              <a:t>Διαπραγματεύσιμες και προνομιούχες μερίδες: </a:t>
            </a:r>
            <a:r>
              <a:rPr lang="el-GR" altLang="el-GR" sz="2000">
                <a:cs typeface="Arial" charset="0"/>
              </a:rPr>
              <a:t>Με τις διαπραγματεύσιμες μερίδες οι συνεταιρισμοί νέας γενιάς υπόκεινται σε μια διαρκή αποτίμηση από την αγορά, η οποία δεν είναι κατ' ανάγκη ταυτόσημη με τη λογιστική αποτίμηση, διότι περιλαμβάνει και τις προσδοκίες των αγοραστών και των πωλητών. Στην περίπτωση αυτή δεν υπάρχει θέμα προσδιορισμού της τιμής της μερίδας κατά την αποχώρηση των μελών, αφού η τιμή της μερίδας διαμορφώνεται στην αγορά. </a:t>
            </a:r>
          </a:p>
          <a:p>
            <a:pPr marL="261938" indent="-261938" algn="just" eaLnBrk="1" hangingPunct="1">
              <a:lnSpc>
                <a:spcPct val="110000"/>
              </a:lnSpc>
              <a:spcBef>
                <a:spcPct val="0"/>
              </a:spcBef>
              <a:spcAft>
                <a:spcPts val="600"/>
              </a:spcAft>
              <a:tabLst>
                <a:tab pos="536575" algn="l"/>
              </a:tabLst>
            </a:pPr>
            <a:endParaRPr lang="el-GR" altLang="el-GR" sz="2000">
              <a:cs typeface="Arial" charset="0"/>
            </a:endParaRPr>
          </a:p>
          <a:p>
            <a:pPr marL="261938" indent="-261938" algn="just" eaLnBrk="1" hangingPunct="1">
              <a:lnSpc>
                <a:spcPct val="110000"/>
              </a:lnSpc>
              <a:spcBef>
                <a:spcPct val="0"/>
              </a:spcBef>
              <a:spcAft>
                <a:spcPts val="600"/>
              </a:spcAft>
              <a:tabLst>
                <a:tab pos="536575" algn="l"/>
              </a:tabLst>
            </a:pPr>
            <a:r>
              <a:rPr lang="el-GR" altLang="el-GR" sz="2000" b="1">
                <a:solidFill>
                  <a:srgbClr val="38741A"/>
                </a:solidFill>
                <a:cs typeface="Arial" charset="0"/>
              </a:rPr>
              <a:t>Μερίδες και ψήφοι: </a:t>
            </a:r>
            <a:r>
              <a:rPr lang="el-GR" altLang="el-GR" sz="2000">
                <a:cs typeface="Arial" charset="0"/>
              </a:rPr>
              <a:t>εφαρμόζεται ο κανόνας της μιας ψήφου κατά μέλος, με δυνατότητα αποκλίσεων κατά περίπτωση, με τη χορήγηση δηλαδή περιορισμένου αριθμού ψήφων ανάλογα με τον αριθμό των μερίδων. </a:t>
            </a:r>
            <a:endParaRPr lang="en-US" altLang="el-GR" sz="2000">
              <a:cs typeface="Arial"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sz="2800" b="1">
                <a:cs typeface="Arial" charset="0"/>
              </a:rPr>
              <a:t>Δυνατότητα Εφαρμογής </a:t>
            </a:r>
            <a:br>
              <a:rPr lang="el-GR" altLang="el-GR" sz="2800" b="1">
                <a:cs typeface="Arial" charset="0"/>
              </a:rPr>
            </a:br>
            <a:r>
              <a:rPr lang="el-GR" altLang="el-GR" sz="2800" b="1">
                <a:cs typeface="Arial" charset="0"/>
              </a:rPr>
              <a:t>Συνεταιρισμών Νέας Γενιάς  </a:t>
            </a:r>
          </a:p>
        </p:txBody>
      </p:sp>
      <p:sp>
        <p:nvSpPr>
          <p:cNvPr id="11267" name="Rectangle 3"/>
          <p:cNvSpPr>
            <a:spLocks noGrp="1" noChangeArrowheads="1"/>
          </p:cNvSpPr>
          <p:nvPr>
            <p:ph idx="1"/>
          </p:nvPr>
        </p:nvSpPr>
        <p:spPr/>
        <p:txBody>
          <a:bodyPr/>
          <a:lstStyle/>
          <a:p>
            <a:pPr marL="174625" indent="0" algn="just" eaLnBrk="1" hangingPunct="1">
              <a:lnSpc>
                <a:spcPct val="110000"/>
              </a:lnSpc>
              <a:spcBef>
                <a:spcPts val="1200"/>
              </a:spcBef>
              <a:spcAft>
                <a:spcPts val="600"/>
              </a:spcAft>
              <a:buFont typeface="Wingdings" pitchFamily="2" charset="2"/>
              <a:buNone/>
              <a:tabLst>
                <a:tab pos="536575" algn="l"/>
              </a:tabLst>
              <a:defRPr/>
            </a:pPr>
            <a:r>
              <a:rPr lang="el-GR" sz="2050" dirty="0">
                <a:cs typeface="Arial" charset="0"/>
              </a:rPr>
              <a:t>Συνεταιρισμοί που βασίζονται στους κανόνες των «συνεταιρισμών νέας γενιάς» θα μπορούσαν να επιτύχουν στην Ελλάδα για τους εξής λόγους: </a:t>
            </a:r>
          </a:p>
          <a:p>
            <a:pPr marL="261938" indent="-261938" algn="just" eaLnBrk="1" hangingPunct="1">
              <a:lnSpc>
                <a:spcPct val="110000"/>
              </a:lnSpc>
              <a:spcBef>
                <a:spcPts val="0"/>
              </a:spcBef>
              <a:spcAft>
                <a:spcPts val="600"/>
              </a:spcAft>
              <a:tabLst>
                <a:tab pos="536575" algn="l"/>
              </a:tabLst>
              <a:defRPr/>
            </a:pPr>
            <a:r>
              <a:rPr lang="el-GR" sz="2050" dirty="0">
                <a:cs typeface="Arial" charset="0"/>
              </a:rPr>
              <a:t>Η συμμετοχή κάθε μέλους στο επενδυόμενο κεφάλαιο, θα καταστήσει τα μέλη </a:t>
            </a:r>
            <a:r>
              <a:rPr lang="el-GR" sz="2050" dirty="0">
                <a:solidFill>
                  <a:srgbClr val="38741A"/>
                </a:solidFill>
                <a:cs typeface="Arial" charset="0"/>
              </a:rPr>
              <a:t>περισσότερο υπεύθυνα και με πιο ενεργή συμμετοχή</a:t>
            </a:r>
            <a:r>
              <a:rPr lang="el-GR" sz="2050" dirty="0">
                <a:cs typeface="Arial" charset="0"/>
              </a:rPr>
              <a:t>. </a:t>
            </a:r>
          </a:p>
          <a:p>
            <a:pPr marL="261938" indent="-261938" algn="just" eaLnBrk="1" hangingPunct="1">
              <a:lnSpc>
                <a:spcPct val="110000"/>
              </a:lnSpc>
              <a:spcBef>
                <a:spcPts val="0"/>
              </a:spcBef>
              <a:spcAft>
                <a:spcPts val="600"/>
              </a:spcAft>
              <a:tabLst>
                <a:tab pos="536575" algn="l"/>
              </a:tabLst>
              <a:defRPr/>
            </a:pPr>
            <a:r>
              <a:rPr lang="el-GR" sz="2050" dirty="0">
                <a:cs typeface="Arial" charset="0"/>
              </a:rPr>
              <a:t>Η αυστηρή σύμβαση παράδοσης των ποσοτήτων για τις οποίες το μέλος έχει δεσμευθεί θα τον καταστήσει </a:t>
            </a:r>
            <a:r>
              <a:rPr lang="el-GR" sz="2050" dirty="0">
                <a:solidFill>
                  <a:srgbClr val="38741A"/>
                </a:solidFill>
                <a:cs typeface="Arial" charset="0"/>
              </a:rPr>
              <a:t>καλύτερο παραγωγό</a:t>
            </a:r>
            <a:r>
              <a:rPr lang="el-GR" sz="2050" dirty="0">
                <a:cs typeface="Arial" charset="0"/>
              </a:rPr>
              <a:t>. </a:t>
            </a:r>
          </a:p>
          <a:p>
            <a:pPr marL="261938" indent="-261938" algn="just" eaLnBrk="1" hangingPunct="1">
              <a:lnSpc>
                <a:spcPct val="110000"/>
              </a:lnSpc>
              <a:spcBef>
                <a:spcPts val="0"/>
              </a:spcBef>
              <a:spcAft>
                <a:spcPts val="600"/>
              </a:spcAft>
              <a:tabLst>
                <a:tab pos="536575" algn="l"/>
              </a:tabLst>
              <a:defRPr/>
            </a:pPr>
            <a:r>
              <a:rPr lang="el-GR" sz="2050" dirty="0">
                <a:cs typeface="Arial" charset="0"/>
              </a:rPr>
              <a:t>Η απόδοση σχεδόν του συνόλου του πλεονάσματος στα μέλη καθιστά με άμεσο τρόπο </a:t>
            </a:r>
            <a:r>
              <a:rPr lang="el-GR" sz="2050" dirty="0">
                <a:solidFill>
                  <a:srgbClr val="38741A"/>
                </a:solidFill>
                <a:cs typeface="Arial" charset="0"/>
              </a:rPr>
              <a:t>εμφανή τα αποτελέσματα </a:t>
            </a:r>
            <a:r>
              <a:rPr lang="el-GR" sz="2050" dirty="0">
                <a:cs typeface="Arial" charset="0"/>
              </a:rPr>
              <a:t>του συνεταιρισμού. </a:t>
            </a:r>
          </a:p>
          <a:p>
            <a:pPr marL="261938" indent="-261938" algn="just" eaLnBrk="1" hangingPunct="1">
              <a:lnSpc>
                <a:spcPct val="110000"/>
              </a:lnSpc>
              <a:spcBef>
                <a:spcPts val="0"/>
              </a:spcBef>
              <a:spcAft>
                <a:spcPts val="600"/>
              </a:spcAft>
              <a:tabLst>
                <a:tab pos="536575" algn="l"/>
              </a:tabLst>
              <a:defRPr/>
            </a:pPr>
            <a:r>
              <a:rPr lang="el-GR" sz="2050" dirty="0">
                <a:cs typeface="Arial" charset="0"/>
              </a:rPr>
              <a:t>Η πιθανή ανατίμηση των διαπραγματεύσιμων μεριδίων αποτελεί επιπλέον κίνητρο για την έμπρακτη μέριμνα των μελών για την οικονομική επιτυχίας του συνεταιρισμού </a:t>
            </a:r>
          </a:p>
          <a:p>
            <a:pPr marL="261938" indent="-261938" algn="just" eaLnBrk="1" hangingPunct="1">
              <a:lnSpc>
                <a:spcPct val="110000"/>
              </a:lnSpc>
              <a:spcBef>
                <a:spcPts val="0"/>
              </a:spcBef>
              <a:spcAft>
                <a:spcPts val="600"/>
              </a:spcAft>
              <a:tabLst>
                <a:tab pos="536575" algn="l"/>
              </a:tabLst>
              <a:defRPr/>
            </a:pPr>
            <a:r>
              <a:rPr lang="el-GR" sz="2050" dirty="0">
                <a:cs typeface="Arial" charset="0"/>
              </a:rPr>
              <a:t>Τα μέλη ενός συνεταιρισμού νέας γενιάς </a:t>
            </a:r>
            <a:r>
              <a:rPr lang="el-GR" sz="2050" dirty="0">
                <a:solidFill>
                  <a:srgbClr val="38741A"/>
                </a:solidFill>
                <a:cs typeface="Arial" charset="0"/>
              </a:rPr>
              <a:t>δε θα αποδέχονται κομματικές </a:t>
            </a:r>
            <a:r>
              <a:rPr lang="el-GR" sz="2050" dirty="0">
                <a:cs typeface="Arial" charset="0"/>
              </a:rPr>
              <a:t>ή άλλες </a:t>
            </a:r>
            <a:r>
              <a:rPr lang="el-GR" sz="2050" dirty="0">
                <a:solidFill>
                  <a:srgbClr val="38741A"/>
                </a:solidFill>
                <a:cs typeface="Arial" charset="0"/>
              </a:rPr>
              <a:t>παρεμβάσεις</a:t>
            </a:r>
            <a:r>
              <a:rPr lang="el-GR" sz="2050" dirty="0">
                <a:cs typeface="Arial" charset="0"/>
              </a:rPr>
              <a:t> από εξωτερικούς παράγοντες για λόγους προσωπικού συμφέροντος και μόνο.</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altLang="el-GR" sz="2800" b="1">
                <a:cs typeface="Arial" charset="0"/>
              </a:rPr>
              <a:t>Οι Ομάδες Παραγωγών</a:t>
            </a:r>
          </a:p>
        </p:txBody>
      </p:sp>
      <p:sp>
        <p:nvSpPr>
          <p:cNvPr id="6147" name="Rectangle 3"/>
          <p:cNvSpPr>
            <a:spLocks noGrp="1" noChangeArrowheads="1"/>
          </p:cNvSpPr>
          <p:nvPr>
            <p:ph idx="1"/>
          </p:nvPr>
        </p:nvSpPr>
        <p:spPr/>
        <p:txBody>
          <a:bodyPr/>
          <a:lstStyle/>
          <a:p>
            <a:pPr marL="174625" indent="0" algn="just" eaLnBrk="1" hangingPunct="1">
              <a:lnSpc>
                <a:spcPct val="110000"/>
              </a:lnSpc>
              <a:spcBef>
                <a:spcPts val="1200"/>
              </a:spcBef>
              <a:spcAft>
                <a:spcPts val="600"/>
              </a:spcAft>
              <a:buFont typeface="Wingdings" pitchFamily="2" charset="2"/>
              <a:buNone/>
              <a:defRPr/>
            </a:pPr>
            <a:r>
              <a:rPr lang="el-GR" sz="2000" dirty="0">
                <a:cs typeface="Arial" charset="0"/>
              </a:rPr>
              <a:t>Με αιτιολογικό ότι οι γεωργοί αναλαμβάνουν συλλογικές δραστηριότητες όχι μόνο με τη νομική μορφή του συνεταιρισμού αλλά και με άλλες νομικές μορφές (π.χ. εταιρείες), χρησιμοποιήθηκε από την Ευρωπαϊκή Κοινότητα ένας ευρύτερος όρος, των </a:t>
            </a:r>
            <a:r>
              <a:rPr lang="el-GR" sz="2000" b="1" dirty="0">
                <a:solidFill>
                  <a:srgbClr val="38741A"/>
                </a:solidFill>
                <a:cs typeface="Arial" charset="0"/>
              </a:rPr>
              <a:t>«Ομάδων Παραγωγών» </a:t>
            </a:r>
            <a:r>
              <a:rPr lang="el-GR" sz="2000" dirty="0">
                <a:cs typeface="Arial" charset="0"/>
              </a:rPr>
              <a:t>(</a:t>
            </a:r>
            <a:r>
              <a:rPr lang="el-GR" sz="2000" dirty="0" err="1">
                <a:cs typeface="Arial" charset="0"/>
              </a:rPr>
              <a:t>producer</a:t>
            </a:r>
            <a:r>
              <a:rPr lang="el-GR" sz="2000" dirty="0">
                <a:cs typeface="Arial" charset="0"/>
              </a:rPr>
              <a:t> </a:t>
            </a:r>
            <a:r>
              <a:rPr lang="el-GR" sz="2000" dirty="0" err="1">
                <a:cs typeface="Arial" charset="0"/>
              </a:rPr>
              <a:t>groups</a:t>
            </a:r>
            <a:r>
              <a:rPr lang="el-GR" sz="2000" dirty="0">
                <a:cs typeface="Arial" charset="0"/>
              </a:rPr>
              <a:t>), για να καλύπτει κάθε νομική μορφή συλλογικής δράσης. </a:t>
            </a:r>
          </a:p>
          <a:p>
            <a:pPr marL="536575" indent="-536575" algn="just" eaLnBrk="1" hangingPunct="1">
              <a:lnSpc>
                <a:spcPct val="110000"/>
              </a:lnSpc>
              <a:spcBef>
                <a:spcPts val="1200"/>
              </a:spcBef>
              <a:spcAft>
                <a:spcPts val="600"/>
              </a:spcAft>
              <a:defRPr/>
            </a:pPr>
            <a:r>
              <a:rPr lang="el-GR" sz="2000" dirty="0">
                <a:cs typeface="Arial" charset="0"/>
              </a:rPr>
              <a:t>Η Κοινότητα επιδίωξε την ενδυνάμωση των ομάδων παραγωγών με τη χορήγηση κινήτρων ίδρυσης και πρώτης λειτουργίας, με σκοπό την καλύτερη οργάνωση της προσφοράς των γεωργικών προϊόντων. </a:t>
            </a:r>
          </a:p>
          <a:p>
            <a:pPr marL="536575" indent="-536575" algn="just" eaLnBrk="1" hangingPunct="1">
              <a:lnSpc>
                <a:spcPct val="110000"/>
              </a:lnSpc>
              <a:spcBef>
                <a:spcPts val="1200"/>
              </a:spcBef>
              <a:spcAft>
                <a:spcPts val="600"/>
              </a:spcAft>
              <a:defRPr/>
            </a:pPr>
            <a:r>
              <a:rPr lang="el-GR" sz="2000" dirty="0">
                <a:cs typeface="Arial" charset="0"/>
              </a:rPr>
              <a:t>Οι συνεταιρισμοί μπορούσαν να αναγνωρισθούν ως ομάδες παραγωγών, εφόσον το καταστατικό τους περιλάμβανε τους απαιτούμενους για τις ομάδες παραγωγών όρους. </a:t>
            </a:r>
          </a:p>
          <a:p>
            <a:pPr marL="536575" indent="-536575" algn="just" eaLnBrk="1" hangingPunct="1">
              <a:lnSpc>
                <a:spcPct val="110000"/>
              </a:lnSpc>
              <a:spcBef>
                <a:spcPts val="1200"/>
              </a:spcBef>
              <a:spcAft>
                <a:spcPts val="600"/>
              </a:spcAft>
              <a:defRPr/>
            </a:pPr>
            <a:r>
              <a:rPr lang="el-GR" sz="2000" dirty="0">
                <a:cs typeface="Arial" charset="0"/>
              </a:rPr>
              <a:t>Σε ολόκληρο τον ευρωπαϊκό χώρο τη συντριπτική πλειοψηφία των ομάδων παραγωγών αποτέλεσαν οι συνεταιρισμοί. </a:t>
            </a:r>
          </a:p>
          <a:p>
            <a:pPr marL="363538" indent="-363538" algn="just" eaLnBrk="1" hangingPunct="1">
              <a:lnSpc>
                <a:spcPct val="110000"/>
              </a:lnSpc>
              <a:buFont typeface="Wingdings" pitchFamily="2" charset="2"/>
              <a:buNone/>
              <a:defRPr/>
            </a:pPr>
            <a:endParaRPr lang="en-US" sz="2000" dirty="0">
              <a:cs typeface="Arial" charset="0"/>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l-GR" altLang="el-GR" sz="2800" b="1">
                <a:cs typeface="Arial" charset="0"/>
              </a:rPr>
              <a:t>Οι Ομάδες Παραγωγών</a:t>
            </a:r>
          </a:p>
        </p:txBody>
      </p:sp>
      <p:sp>
        <p:nvSpPr>
          <p:cNvPr id="7170" name="2 - Θέση περιεχομένου"/>
          <p:cNvSpPr>
            <a:spLocks noGrp="1"/>
          </p:cNvSpPr>
          <p:nvPr>
            <p:ph idx="1"/>
          </p:nvPr>
        </p:nvSpPr>
        <p:spPr/>
        <p:txBody>
          <a:bodyPr/>
          <a:lstStyle/>
          <a:p>
            <a:pPr algn="just">
              <a:spcBef>
                <a:spcPts val="600"/>
              </a:spcBef>
              <a:spcAft>
                <a:spcPts val="600"/>
              </a:spcAft>
            </a:pPr>
            <a:r>
              <a:rPr lang="el-GR" altLang="el-GR" sz="2000"/>
              <a:t>Η αρχή της δημιουργίας ομάδων παραγωγών έγινε από τα </a:t>
            </a:r>
            <a:r>
              <a:rPr lang="el-GR" altLang="el-GR" sz="2000" b="1">
                <a:solidFill>
                  <a:srgbClr val="38741A"/>
                </a:solidFill>
              </a:rPr>
              <a:t>αλιεύματα</a:t>
            </a:r>
            <a:r>
              <a:rPr lang="el-GR" altLang="el-GR" sz="2000"/>
              <a:t> (Καν. 2141/1970). Ακολούθησε ο </a:t>
            </a:r>
            <a:r>
              <a:rPr lang="el-GR" altLang="el-GR" sz="2000" b="1">
                <a:solidFill>
                  <a:srgbClr val="38741A"/>
                </a:solidFill>
              </a:rPr>
              <a:t>λυκίσκος</a:t>
            </a:r>
            <a:r>
              <a:rPr lang="el-GR" altLang="el-GR" sz="2000"/>
              <a:t> (Καν. 1996/71) τα </a:t>
            </a:r>
            <a:r>
              <a:rPr lang="el-GR" altLang="el-GR" sz="2000" b="1">
                <a:solidFill>
                  <a:srgbClr val="38741A"/>
                </a:solidFill>
              </a:rPr>
              <a:t>οπωροκηπευτικά</a:t>
            </a:r>
            <a:r>
              <a:rPr lang="el-GR" altLang="el-GR" sz="2000"/>
              <a:t> (Καν. 1035/72) και οι </a:t>
            </a:r>
            <a:r>
              <a:rPr lang="el-GR" altLang="el-GR" sz="2000" b="1">
                <a:solidFill>
                  <a:srgbClr val="38741A"/>
                </a:solidFill>
              </a:rPr>
              <a:t>μεταξοσκώληκες</a:t>
            </a:r>
            <a:r>
              <a:rPr lang="el-GR" altLang="el-GR" sz="2000"/>
              <a:t> (Καν. 707/76). </a:t>
            </a:r>
          </a:p>
          <a:p>
            <a:pPr algn="just">
              <a:spcBef>
                <a:spcPts val="600"/>
              </a:spcBef>
              <a:spcAft>
                <a:spcPts val="600"/>
              </a:spcAft>
            </a:pPr>
            <a:r>
              <a:rPr lang="el-GR" altLang="el-GR" sz="2000" b="1">
                <a:solidFill>
                  <a:srgbClr val="38741A"/>
                </a:solidFill>
              </a:rPr>
              <a:t>Το 1978 θεσπίστηκε ειδικός κανονισμός (Καν. 1360/78) «περί των ομάδων παραγωγών και των ενώσεων αυτών»</a:t>
            </a:r>
            <a:r>
              <a:rPr lang="el-GR" altLang="el-GR" sz="2000"/>
              <a:t> με σκοπό να υποβοηθηθεί η οργάνωση της προσφοράς γεωργικών προϊόντων στις περιοχές ή τα προϊόντα που παρουσίαζαν σοβαρές διαρθρωτικές αδυναμίες. </a:t>
            </a:r>
          </a:p>
          <a:p>
            <a:pPr algn="just">
              <a:spcBef>
                <a:spcPts val="600"/>
              </a:spcBef>
              <a:spcAft>
                <a:spcPts val="600"/>
              </a:spcAft>
            </a:pPr>
            <a:r>
              <a:rPr lang="el-GR" altLang="el-GR" sz="2000"/>
              <a:t>Στο καθεστώς των ενισχύσεων των ομάδων παραγωγών υπήχθη όλη η Ιταλία για όλα τα γεωργικά προϊόντα, όλο το Βέλγιο για ορισμένα προϊόντα και ένα μέρος της Γαλλίας για μερικά προϊόντα. Κατά τις διαπραγματεύσεις ένταξης της Ελλάδας στην ΕΟΚ συμφωνήθηκε να ισχύει για την Ελλάδα το καθεστώς της Ιταλίας, δηλ. </a:t>
            </a:r>
            <a:r>
              <a:rPr lang="el-GR" altLang="el-GR" sz="2000" b="1">
                <a:solidFill>
                  <a:srgbClr val="38741A"/>
                </a:solidFill>
              </a:rPr>
              <a:t>ολόκληρη η χώρα και για όλα τα γεωργικά προϊόντα</a:t>
            </a:r>
            <a:r>
              <a:rPr lang="el-GR" altLang="el-GR" sz="2000"/>
              <a:t>. </a:t>
            </a:r>
          </a:p>
          <a:p>
            <a:pPr algn="just">
              <a:spcBef>
                <a:spcPts val="600"/>
              </a:spcBef>
              <a:spcAft>
                <a:spcPts val="600"/>
              </a:spcAft>
            </a:pPr>
            <a:r>
              <a:rPr lang="el-GR" altLang="el-GR" sz="2000"/>
              <a:t>Ο Καν. 952/97 «για τις ομάδες παραγωγών και τις ενώσεις τους» αντικατέστησε τον Καν. 1360/78. Ο νέος κανονισμός ίσχυσε μέχρι το Μάιο του 1999, όταν καταργήθηκε με τον κανονισμό 1257/99.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l-GR" altLang="el-GR" sz="2800" b="1">
                <a:cs typeface="Arial" charset="0"/>
              </a:rPr>
              <a:t>Οι Ομάδες Παραγωγών</a:t>
            </a:r>
          </a:p>
        </p:txBody>
      </p:sp>
      <p:sp>
        <p:nvSpPr>
          <p:cNvPr id="10242" name="2 - Θέση περιεχομένου"/>
          <p:cNvSpPr>
            <a:spLocks noGrp="1"/>
          </p:cNvSpPr>
          <p:nvPr>
            <p:ph idx="1"/>
          </p:nvPr>
        </p:nvSpPr>
        <p:spPr/>
        <p:txBody>
          <a:bodyPr/>
          <a:lstStyle/>
          <a:p>
            <a:pPr algn="just">
              <a:spcBef>
                <a:spcPts val="600"/>
              </a:spcBef>
              <a:spcAft>
                <a:spcPts val="600"/>
              </a:spcAft>
              <a:buFont typeface="Wingdings" pitchFamily="2" charset="2"/>
              <a:buNone/>
            </a:pPr>
            <a:r>
              <a:rPr lang="el-GR" altLang="el-GR" sz="2000"/>
              <a:t>ΣΧΟΛΙΑ:</a:t>
            </a:r>
          </a:p>
          <a:p>
            <a:pPr algn="just">
              <a:spcBef>
                <a:spcPts val="600"/>
              </a:spcBef>
              <a:spcAft>
                <a:spcPts val="600"/>
              </a:spcAft>
            </a:pPr>
            <a:endParaRPr lang="el-GR" altLang="el-GR" sz="2000"/>
          </a:p>
          <a:p>
            <a:pPr algn="just">
              <a:spcBef>
                <a:spcPts val="600"/>
              </a:spcBef>
              <a:spcAft>
                <a:spcPts val="600"/>
              </a:spcAft>
            </a:pPr>
            <a:r>
              <a:rPr lang="el-GR" altLang="el-GR" sz="2000"/>
              <a:t>Οι Ομάδες Παραγωγών δεν αποτελούν ξεχωριστή μορφή θεσμικής οργάνωσης ΣΥΝΕΤΑΙΡΙΣΤΙΚΩΝ ΟΡΓΑΝΩΣΕΩΝ</a:t>
            </a:r>
          </a:p>
          <a:p>
            <a:pPr algn="just">
              <a:spcBef>
                <a:spcPts val="600"/>
              </a:spcBef>
              <a:spcAft>
                <a:spcPts val="600"/>
              </a:spcAft>
            </a:pPr>
            <a:endParaRPr lang="el-GR" altLang="el-GR" sz="1000"/>
          </a:p>
          <a:p>
            <a:pPr algn="just">
              <a:spcBef>
                <a:spcPts val="600"/>
              </a:spcBef>
              <a:spcAft>
                <a:spcPts val="600"/>
              </a:spcAft>
            </a:pPr>
            <a:r>
              <a:rPr lang="el-GR" altLang="el-GR" sz="2000"/>
              <a:t>Οποιαδήποτε νομική μορφή συλλογικής επιχείρησης αγροτών (Συνεταιρισμός, Α.Ε. ή Ε.Π.Ε.), η οποία διαθέτει τα προβλεπόμενα από τους Κοινοτικούς κανονισμούς χαρακτηριστικά, μπορεί να αναγνωριστεί ως Ομάδα Παραγωγών. </a:t>
            </a:r>
          </a:p>
          <a:p>
            <a:pPr algn="just">
              <a:spcBef>
                <a:spcPts val="600"/>
              </a:spcBef>
              <a:spcAft>
                <a:spcPts val="600"/>
              </a:spcAft>
            </a:pPr>
            <a:endParaRPr lang="el-GR" altLang="el-GR" sz="1000"/>
          </a:p>
          <a:p>
            <a:pPr algn="just">
              <a:spcBef>
                <a:spcPts val="600"/>
              </a:spcBef>
              <a:spcAft>
                <a:spcPts val="600"/>
              </a:spcAft>
            </a:pPr>
            <a:r>
              <a:rPr lang="el-GR" altLang="el-GR" sz="2000"/>
              <a:t>Εντούτοις, υπήρξε περίοδος κατά την οποία «ειδήμονες» του Υπουργείου Γεωργίας, είτε από άγνοια είτε λόγω της απογοήτευσης από την κατάσταση στην οποία είχαν περιέλθει οι αγροτικοί συνεταιρισμοί, έκριναν ότι χρειαζόταν η δημιουργία χωριστού θεσμικού πλαισίου για τις Ομάδες Παραγωγών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sz="2800" b="1">
                <a:cs typeface="Arial" charset="0"/>
              </a:rPr>
              <a:t>Οι Αναγκαστικοί Συνεταιρισμοί </a:t>
            </a:r>
          </a:p>
        </p:txBody>
      </p:sp>
      <p:sp>
        <p:nvSpPr>
          <p:cNvPr id="11267" name="Rectangle 3"/>
          <p:cNvSpPr>
            <a:spLocks noGrp="1" noChangeArrowheads="1"/>
          </p:cNvSpPr>
          <p:nvPr>
            <p:ph idx="1"/>
          </p:nvPr>
        </p:nvSpPr>
        <p:spPr/>
        <p:txBody>
          <a:bodyPr/>
          <a:lstStyle/>
          <a:p>
            <a:pPr marL="449263" indent="-361950" algn="just" eaLnBrk="1" hangingPunct="1">
              <a:lnSpc>
                <a:spcPct val="110000"/>
              </a:lnSpc>
              <a:spcBef>
                <a:spcPts val="1200"/>
              </a:spcBef>
              <a:spcAft>
                <a:spcPts val="600"/>
              </a:spcAft>
              <a:tabLst>
                <a:tab pos="536575" algn="l"/>
              </a:tabLst>
            </a:pPr>
            <a:r>
              <a:rPr lang="el-GR" altLang="el-GR" sz="2000" b="1" i="1" dirty="0">
                <a:solidFill>
                  <a:srgbClr val="38741A"/>
                </a:solidFill>
                <a:cs typeface="Arial" charset="0"/>
              </a:rPr>
              <a:t>Η λέξη </a:t>
            </a:r>
            <a:r>
              <a:rPr lang="el-GR" altLang="el-GR" sz="2000" i="1" dirty="0">
                <a:cs typeface="Arial" charset="0"/>
              </a:rPr>
              <a:t>«</a:t>
            </a:r>
            <a:r>
              <a:rPr lang="el-GR" altLang="el-GR" sz="2000" b="1" i="1" dirty="0">
                <a:solidFill>
                  <a:srgbClr val="38741A"/>
                </a:solidFill>
                <a:cs typeface="Arial" charset="0"/>
              </a:rPr>
              <a:t>αναγκαστικός» δεν μπορεί να συνυπάρχει με τη λέξη «συνεταιρισμός». </a:t>
            </a:r>
          </a:p>
          <a:p>
            <a:pPr marL="449263" indent="-361950" algn="just" eaLnBrk="1" hangingPunct="1">
              <a:lnSpc>
                <a:spcPct val="110000"/>
              </a:lnSpc>
              <a:spcBef>
                <a:spcPts val="1200"/>
              </a:spcBef>
              <a:spcAft>
                <a:spcPts val="600"/>
              </a:spcAft>
              <a:tabLst>
                <a:tab pos="536575" algn="l"/>
              </a:tabLst>
            </a:pPr>
            <a:r>
              <a:rPr lang="el-GR" altLang="el-GR" sz="2000" dirty="0">
                <a:cs typeface="Arial" charset="0"/>
              </a:rPr>
              <a:t>Πριν ακόμη και από την ίδρυση του συνεταιρισμού της </a:t>
            </a:r>
            <a:r>
              <a:rPr lang="el-GR" altLang="el-GR" sz="2000" dirty="0" err="1">
                <a:cs typeface="Arial" charset="0"/>
              </a:rPr>
              <a:t>Rochdale</a:t>
            </a:r>
            <a:r>
              <a:rPr lang="el-GR" altLang="el-GR" sz="2000" dirty="0">
                <a:cs typeface="Arial" charset="0"/>
              </a:rPr>
              <a:t> (1844), που θεωρείται ο πρώτος συνεταιρισμός σύγχρονης μορφής, όταν γινόταν λόγος για συνεταιρισμούς εννοούσαν συνεργασίες </a:t>
            </a:r>
            <a:r>
              <a:rPr lang="el-GR" altLang="el-GR" sz="2000" b="1" dirty="0">
                <a:solidFill>
                  <a:srgbClr val="38741A"/>
                </a:solidFill>
                <a:cs typeface="Arial" charset="0"/>
              </a:rPr>
              <a:t>απόλυτα εθελοντικές</a:t>
            </a:r>
            <a:r>
              <a:rPr lang="el-GR" altLang="el-GR" sz="2000" dirty="0">
                <a:cs typeface="Arial" charset="0"/>
              </a:rPr>
              <a:t>. </a:t>
            </a:r>
          </a:p>
          <a:p>
            <a:pPr marL="449263" indent="-361950" algn="just" eaLnBrk="1" hangingPunct="1">
              <a:lnSpc>
                <a:spcPct val="110000"/>
              </a:lnSpc>
              <a:spcBef>
                <a:spcPts val="1200"/>
              </a:spcBef>
              <a:spcAft>
                <a:spcPts val="600"/>
              </a:spcAft>
              <a:tabLst>
                <a:tab pos="536575" algn="l"/>
              </a:tabLst>
            </a:pPr>
            <a:r>
              <a:rPr lang="el-GR" altLang="el-GR" sz="2000" dirty="0">
                <a:cs typeface="Arial" charset="0"/>
              </a:rPr>
              <a:t>Ο W. </a:t>
            </a:r>
            <a:r>
              <a:rPr lang="el-GR" altLang="el-GR" sz="2000" dirty="0" err="1">
                <a:cs typeface="Arial" charset="0"/>
              </a:rPr>
              <a:t>Κing</a:t>
            </a:r>
            <a:r>
              <a:rPr lang="el-GR" altLang="el-GR" sz="2000" dirty="0">
                <a:cs typeface="Arial" charset="0"/>
              </a:rPr>
              <a:t> από το 1830 έλεγε (W. </a:t>
            </a:r>
            <a:r>
              <a:rPr lang="el-GR" altLang="el-GR" sz="2000" dirty="0" err="1">
                <a:cs typeface="Arial" charset="0"/>
              </a:rPr>
              <a:t>Κing</a:t>
            </a:r>
            <a:r>
              <a:rPr lang="el-GR" altLang="el-GR" sz="2000" dirty="0">
                <a:cs typeface="Arial" charset="0"/>
              </a:rPr>
              <a:t>, The Co-</a:t>
            </a:r>
            <a:r>
              <a:rPr lang="el-GR" altLang="el-GR" sz="2000" dirty="0" err="1">
                <a:cs typeface="Arial" charset="0"/>
              </a:rPr>
              <a:t>operator</a:t>
            </a:r>
            <a:r>
              <a:rPr lang="el-GR" altLang="el-GR" sz="2000" dirty="0">
                <a:cs typeface="Arial" charset="0"/>
              </a:rPr>
              <a:t>, </a:t>
            </a:r>
            <a:r>
              <a:rPr lang="el-GR" altLang="el-GR" sz="2000" dirty="0" err="1">
                <a:cs typeface="Arial" charset="0"/>
              </a:rPr>
              <a:t>Νο</a:t>
            </a:r>
            <a:r>
              <a:rPr lang="el-GR" altLang="el-GR" sz="2000" dirty="0">
                <a:cs typeface="Arial" charset="0"/>
              </a:rPr>
              <a:t> 19, σ. 4) </a:t>
            </a:r>
            <a:r>
              <a:rPr lang="el-GR" altLang="el-GR" sz="2000" i="1" dirty="0">
                <a:solidFill>
                  <a:srgbClr val="38741A"/>
                </a:solidFill>
                <a:latin typeface="Segoe Print" pitchFamily="2" charset="0"/>
                <a:cs typeface="Arial" charset="0"/>
              </a:rPr>
              <a:t>«ο συνεργατισμός είναι μία πράξη εκούσια και καμία δύναμη στον κόσμο δεν μπορεί να την καταστήσει υποχρεωτική», </a:t>
            </a:r>
          </a:p>
          <a:p>
            <a:pPr marL="449263" indent="-361950" algn="just" eaLnBrk="1" hangingPunct="1">
              <a:lnSpc>
                <a:spcPct val="110000"/>
              </a:lnSpc>
              <a:spcBef>
                <a:spcPts val="1200"/>
              </a:spcBef>
              <a:spcAft>
                <a:spcPts val="600"/>
              </a:spcAft>
              <a:tabLst>
                <a:tab pos="536575" algn="l"/>
              </a:tabLst>
            </a:pPr>
            <a:r>
              <a:rPr lang="el-GR" altLang="el-GR" sz="2000" dirty="0">
                <a:cs typeface="Arial" charset="0"/>
              </a:rPr>
              <a:t>Όμως, ποτέ δεν έλειψαν και οι αντίθετες απόψεις. </a:t>
            </a:r>
          </a:p>
          <a:p>
            <a:pPr marL="87313" indent="0" algn="just" eaLnBrk="1" hangingPunct="1">
              <a:lnSpc>
                <a:spcPct val="110000"/>
              </a:lnSpc>
              <a:spcBef>
                <a:spcPts val="1200"/>
              </a:spcBef>
              <a:spcAft>
                <a:spcPts val="600"/>
              </a:spcAft>
              <a:buNone/>
              <a:tabLst>
                <a:tab pos="536575" algn="l"/>
              </a:tabLst>
            </a:pPr>
            <a:r>
              <a:rPr lang="el-GR" altLang="el-GR" sz="2000" dirty="0">
                <a:cs typeface="Arial" charset="0"/>
              </a:rPr>
              <a:t>	</a:t>
            </a:r>
            <a:r>
              <a:rPr lang="el-GR" altLang="el-GR" sz="1800" i="1" dirty="0">
                <a:solidFill>
                  <a:srgbClr val="38741A"/>
                </a:solidFill>
                <a:latin typeface="Segoe Print" pitchFamily="2" charset="0"/>
                <a:cs typeface="Arial" charset="0"/>
              </a:rPr>
              <a:t>«Αφού οι συνεταιρισμοί είναι τόσο χρήσιμοι, γιατί να μην είναι υποχρεωτικοί;» </a:t>
            </a:r>
            <a:endParaRPr lang="en-US" altLang="el-GR" sz="2000" i="1" dirty="0">
              <a:solidFill>
                <a:srgbClr val="38741A"/>
              </a:solidFill>
              <a:latin typeface="Segoe Print" pitchFamily="2" charset="0"/>
              <a:cs typeface="Arial"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Συλλογική Επιχειρηματικότητα</a:t>
            </a:r>
          </a:p>
        </p:txBody>
      </p:sp>
      <p:sp>
        <p:nvSpPr>
          <p:cNvPr id="3" name="2 - Θέση περιεχομένου"/>
          <p:cNvSpPr>
            <a:spLocks noGrp="1"/>
          </p:cNvSpPr>
          <p:nvPr>
            <p:ph idx="1"/>
          </p:nvPr>
        </p:nvSpPr>
        <p:spPr/>
        <p:txBody>
          <a:bodyPr>
            <a:normAutofit lnSpcReduction="10000"/>
          </a:bodyPr>
          <a:lstStyle/>
          <a:p>
            <a:r>
              <a:rPr lang="el-GR" dirty="0"/>
              <a:t>Οι αγροτικοί συνεταιρισμοί αποτελούν μια σημαντική κατηγορία </a:t>
            </a:r>
            <a:r>
              <a:rPr lang="el-GR" b="1" dirty="0"/>
              <a:t>συλλογικής επιχειρηματικότητας</a:t>
            </a:r>
            <a:r>
              <a:rPr lang="el-GR" dirty="0"/>
              <a:t>. Η συνέργεια μιας ομάδας ατόμων με σκοπό, χρησιμοποιώντας με τον καλύτερο δυνατό τρόπο τους διαθέσιμους πόρους, να εκμεταλλεύεται τις ευκαιρίες, για να επιτύχει τους στόχους των συμμετεχόντων.</a:t>
            </a:r>
          </a:p>
          <a:p>
            <a:r>
              <a:rPr lang="el-GR" i="1" dirty="0"/>
              <a:t>«…Συλλογική επιχειρηματικότητα είναι η συλλογική διαδικασία, μέσω της οποίας οι πελάτες-επενδυτές ή οι προμηθευτές-επενδυτές, σχεδιάζουν, χρηματοδοτούν και ιδρύουν μια επιχειρηματική μορφή συλλογικής δράσης, η οποία αποσκοπεί στην κατάκτηση κερδών από περισσότερους του ενός κρίκους της αλυσίδας παραγωγής και εμπορίας τροφίμων και ποτών. Η μορφή αυτή αποτελεί ιστορική εξέλιξη προηγούμενων συλλογικών σχημάτων».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sz="2800" b="1">
                <a:cs typeface="Arial" charset="0"/>
              </a:rPr>
              <a:t>Οι Αναγκαστικοί Συνεταιρισμοί </a:t>
            </a:r>
          </a:p>
        </p:txBody>
      </p:sp>
      <p:sp>
        <p:nvSpPr>
          <p:cNvPr id="12291" name="Rectangle 3"/>
          <p:cNvSpPr>
            <a:spLocks noGrp="1" noChangeArrowheads="1"/>
          </p:cNvSpPr>
          <p:nvPr>
            <p:ph idx="1"/>
          </p:nvPr>
        </p:nvSpPr>
        <p:spPr/>
        <p:txBody>
          <a:bodyPr>
            <a:normAutofit/>
          </a:bodyPr>
          <a:lstStyle/>
          <a:p>
            <a:pPr marL="0" indent="0">
              <a:buNone/>
            </a:pPr>
            <a:r>
              <a:rPr lang="el-GR" sz="2000" dirty="0">
                <a:solidFill>
                  <a:srgbClr val="000000"/>
                </a:solidFill>
              </a:rPr>
              <a:t>Η μορφή τους καθιερώθηκε με ειδικούς νόμους για την αντιμετώπιση ειδικών προβλημάτων σε ορισμένους τομείς της οικονομίας, πχ. για την προστασία των προϊόντων ορισμένων περιοχών παρά τις αντιδράσεις για καταπάτηση των συνεταιριστικών αρχών. </a:t>
            </a:r>
          </a:p>
          <a:p>
            <a:pPr marL="0" indent="0">
              <a:buNone/>
            </a:pPr>
            <a:r>
              <a:rPr lang="el-GR" sz="2000" dirty="0">
                <a:solidFill>
                  <a:srgbClr val="000000"/>
                </a:solidFill>
              </a:rPr>
              <a:t>Τα κυριότερα προβλήματα που ήθελαν να αντιμετωπίσουν οι παραγωγοί με την ίδρυση των αναγκαστικών συνεταιρισμών ήταν</a:t>
            </a:r>
            <a:r>
              <a:rPr lang="en-US" sz="2000" dirty="0">
                <a:solidFill>
                  <a:srgbClr val="000000"/>
                </a:solidFill>
              </a:rPr>
              <a:t>:</a:t>
            </a:r>
          </a:p>
          <a:p>
            <a:r>
              <a:rPr lang="en-US" sz="2000" dirty="0">
                <a:solidFill>
                  <a:srgbClr val="000000"/>
                </a:solidFill>
              </a:rPr>
              <a:t>H</a:t>
            </a:r>
            <a:r>
              <a:rPr lang="el-GR" sz="2000" dirty="0">
                <a:solidFill>
                  <a:srgbClr val="000000"/>
                </a:solidFill>
              </a:rPr>
              <a:t> δυσκολία διάθεσης των προϊόντων τους, </a:t>
            </a:r>
            <a:endParaRPr lang="en-US" sz="2000" dirty="0">
              <a:solidFill>
                <a:srgbClr val="000000"/>
              </a:solidFill>
            </a:endParaRPr>
          </a:p>
          <a:p>
            <a:r>
              <a:rPr lang="en-US" sz="2000" dirty="0">
                <a:solidFill>
                  <a:srgbClr val="000000"/>
                </a:solidFill>
              </a:rPr>
              <a:t>H</a:t>
            </a:r>
            <a:r>
              <a:rPr lang="el-GR" sz="2000" dirty="0">
                <a:solidFill>
                  <a:srgbClr val="000000"/>
                </a:solidFill>
              </a:rPr>
              <a:t> κερδοσκοπία των μεσαζόντων,</a:t>
            </a:r>
            <a:endParaRPr lang="en-US" sz="2000" dirty="0">
              <a:solidFill>
                <a:srgbClr val="000000"/>
              </a:solidFill>
            </a:endParaRPr>
          </a:p>
          <a:p>
            <a:pPr marL="0" indent="0">
              <a:buNone/>
            </a:pPr>
            <a:r>
              <a:rPr lang="el-GR" sz="2000" dirty="0">
                <a:solidFill>
                  <a:srgbClr val="000000"/>
                </a:solidFill>
              </a:rPr>
              <a:t>Σε συνδυασμό με </a:t>
            </a:r>
          </a:p>
          <a:p>
            <a:r>
              <a:rPr lang="el-GR" sz="2000" dirty="0">
                <a:solidFill>
                  <a:srgbClr val="000000"/>
                </a:solidFill>
              </a:rPr>
              <a:t>Την έλλειψη εμπειρίας των παραγωγών καθώς και </a:t>
            </a:r>
            <a:r>
              <a:rPr lang="el-GR" sz="2000" dirty="0">
                <a:solidFill>
                  <a:srgbClr val="000000"/>
                </a:solidFill>
                <a:cs typeface="Arial" charset="0"/>
              </a:rPr>
              <a:t>η</a:t>
            </a:r>
            <a:r>
              <a:rPr lang="el-GR" altLang="el-GR" sz="2000" dirty="0">
                <a:cs typeface="Arial" charset="0"/>
              </a:rPr>
              <a:t> απουσία παράδοσης στους συνεταιρισμούς</a:t>
            </a:r>
            <a:endParaRPr lang="en-US" sz="2000" dirty="0">
              <a:solidFill>
                <a:srgbClr val="000000"/>
              </a:solidFill>
            </a:endParaRPr>
          </a:p>
          <a:p>
            <a:r>
              <a:rPr lang="el-GR" sz="2000" dirty="0">
                <a:solidFill>
                  <a:srgbClr val="000000"/>
                </a:solidFill>
              </a:rPr>
              <a:t>Τη βιασύνη του κράτους να δει ριζοσπαστικές αλλαγές στους συνεταιρισμούς. </a:t>
            </a:r>
          </a:p>
          <a:p>
            <a:pPr marL="449263" indent="-361950" algn="just" eaLnBrk="1" hangingPunct="1">
              <a:lnSpc>
                <a:spcPct val="110000"/>
              </a:lnSpc>
              <a:spcBef>
                <a:spcPts val="1200"/>
              </a:spcBef>
              <a:spcAft>
                <a:spcPts val="600"/>
              </a:spcAft>
              <a:tabLst>
                <a:tab pos="536575" algn="l"/>
              </a:tabLst>
            </a:pPr>
            <a:r>
              <a:rPr lang="el-GR" altLang="el-GR" sz="2000" dirty="0">
                <a:cs typeface="Arial" charset="0"/>
              </a:rPr>
              <a:t> </a:t>
            </a:r>
            <a:r>
              <a:rPr lang="el-GR" altLang="el-GR" sz="2000" b="1" dirty="0">
                <a:solidFill>
                  <a:srgbClr val="38741A"/>
                </a:solidFill>
                <a:cs typeface="Arial" charset="0"/>
              </a:rPr>
              <a:t>οδήγησαν στη δημιουργία πολλών αναγκαστικών συνεταιρισμών.</a:t>
            </a:r>
          </a:p>
          <a:p>
            <a:pPr marL="449263" indent="-361950" algn="just" eaLnBrk="1" hangingPunct="1">
              <a:lnSpc>
                <a:spcPct val="110000"/>
              </a:lnSpc>
              <a:spcBef>
                <a:spcPts val="1200"/>
              </a:spcBef>
              <a:spcAft>
                <a:spcPts val="600"/>
              </a:spcAft>
              <a:buFont typeface="Wingdings" pitchFamily="2" charset="2"/>
              <a:buNone/>
              <a:tabLst>
                <a:tab pos="536575" algn="l"/>
              </a:tabLst>
            </a:pPr>
            <a:endParaRPr lang="en-US" altLang="el-GR" sz="2000" dirty="0">
              <a:cs typeface="Arial" charset="0"/>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00000"/>
                </a:solidFill>
                <a:cs typeface="Arial" panose="020B0604020202020204" pitchFamily="34" charset="0"/>
              </a:rPr>
              <a:t>Οι Αναγκαστικοί Συνεταιρισμοί </a:t>
            </a:r>
            <a:br>
              <a:rPr lang="el-GR" dirty="0">
                <a:solidFill>
                  <a:srgbClr val="000000"/>
                </a:solidFill>
                <a:cs typeface="Arial" panose="020B0604020202020204" pitchFamily="34" charset="0"/>
              </a:rPr>
            </a:br>
            <a:r>
              <a:rPr lang="el-GR" dirty="0" err="1">
                <a:solidFill>
                  <a:srgbClr val="000000"/>
                </a:solidFill>
                <a:cs typeface="Arial" panose="020B0604020202020204" pitchFamily="34" charset="0"/>
              </a:rPr>
              <a:t>Διακριση</a:t>
            </a:r>
            <a:r>
              <a:rPr lang="el-GR" dirty="0">
                <a:solidFill>
                  <a:srgbClr val="000000"/>
                </a:solidFill>
                <a:cs typeface="Arial" panose="020B0604020202020204" pitchFamily="34" charset="0"/>
              </a:rPr>
              <a:t>:</a:t>
            </a:r>
            <a:endParaRPr lang="el-GR" dirty="0"/>
          </a:p>
        </p:txBody>
      </p:sp>
      <p:sp>
        <p:nvSpPr>
          <p:cNvPr id="3" name="Θέση περιεχομένου 2"/>
          <p:cNvSpPr>
            <a:spLocks noGrp="1"/>
          </p:cNvSpPr>
          <p:nvPr>
            <p:ph idx="1"/>
          </p:nvPr>
        </p:nvSpPr>
        <p:spPr/>
        <p:txBody>
          <a:bodyPr/>
          <a:lstStyle/>
          <a:p>
            <a:pPr marL="0" indent="0">
              <a:buNone/>
            </a:pPr>
            <a:r>
              <a:rPr lang="el-GR" dirty="0"/>
              <a:t>Οι αναγκαστικοί συνεταιρισμοί μπορούν να διακριθούν σε δύο κατηγορίες</a:t>
            </a:r>
          </a:p>
          <a:p>
            <a:r>
              <a:rPr lang="el-GR" dirty="0"/>
              <a:t>συνεταιρισμοί που αναφέρονται στην εξασφάλιση της ιδιοκτησίας ή της ορθολογικής διαχείρισης των κτημάτων, δασών κ.λπ. ή στη βελτίωση των γεωργικών εκμεταλλεύσεων και </a:t>
            </a:r>
          </a:p>
          <a:p>
            <a:r>
              <a:rPr lang="el-GR" dirty="0"/>
              <a:t>συνεταιρισμοί που αποβλέπουν στην προστασία ορισμένων προϊόντων με συλλογική εμφάνιση ή προϊόντων που χρειάζονται συλλογική εμφάνιση, για να εξασφαλιστεί η καλύτερη διάθεσή τους. </a:t>
            </a:r>
          </a:p>
          <a:p>
            <a:endParaRPr lang="el-GR" dirty="0"/>
          </a:p>
        </p:txBody>
      </p:sp>
    </p:spTree>
    <p:extLst>
      <p:ext uri="{BB962C8B-B14F-4D97-AF65-F5344CB8AC3E}">
        <p14:creationId xmlns:p14="http://schemas.microsoft.com/office/powerpoint/2010/main" val="342620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tLang="el-GR" sz="2800" b="1" dirty="0">
                <a:cs typeface="Arial" charset="0"/>
              </a:rPr>
              <a:t>Οι Αναγκαστικοί Συνεταιρισμοί </a:t>
            </a:r>
            <a:br>
              <a:rPr lang="el-GR" altLang="el-GR" sz="2800" b="1" dirty="0">
                <a:cs typeface="Arial" charset="0"/>
              </a:rPr>
            </a:br>
            <a:r>
              <a:rPr lang="el-GR" altLang="el-GR" sz="2800" b="1" dirty="0">
                <a:cs typeface="Arial" charset="0"/>
              </a:rPr>
              <a:t>Παραδείγματα</a:t>
            </a:r>
          </a:p>
        </p:txBody>
      </p:sp>
      <p:sp>
        <p:nvSpPr>
          <p:cNvPr id="6147" name="Rectangle 3"/>
          <p:cNvSpPr>
            <a:spLocks noGrp="1" noChangeArrowheads="1"/>
          </p:cNvSpPr>
          <p:nvPr>
            <p:ph idx="1"/>
          </p:nvPr>
        </p:nvSpPr>
        <p:spPr/>
        <p:txBody>
          <a:bodyPr/>
          <a:lstStyle/>
          <a:p>
            <a:pPr marL="363538" indent="-361950" algn="just" eaLnBrk="1" hangingPunct="1">
              <a:lnSpc>
                <a:spcPct val="110000"/>
              </a:lnSpc>
              <a:spcBef>
                <a:spcPts val="1200"/>
              </a:spcBef>
              <a:spcAft>
                <a:spcPts val="600"/>
              </a:spcAft>
              <a:buFont typeface="Wingdings" pitchFamily="2" charset="2"/>
              <a:buNone/>
              <a:tabLst>
                <a:tab pos="536575" algn="l"/>
              </a:tabLst>
              <a:defRPr/>
            </a:pPr>
            <a:r>
              <a:rPr lang="el-GR" sz="2000" b="1" dirty="0">
                <a:solidFill>
                  <a:srgbClr val="38741A"/>
                </a:solidFill>
                <a:cs typeface="Arial" charset="0"/>
              </a:rPr>
              <a:t>α) </a:t>
            </a:r>
            <a:r>
              <a:rPr lang="el-GR" sz="2000" dirty="0">
                <a:cs typeface="Arial" charset="0"/>
              </a:rPr>
              <a:t>Συνεταιρισμούς που αναφέρονται στην εξασφάλιση της ιδιοκτησίας ή της ορθολογικής διαχείρισης των κτημάτων, δασών κ.λπ. ή στη βελτίωση των γεωργικών εκμεταλλεύσεων:</a:t>
            </a:r>
          </a:p>
          <a:p>
            <a:pPr marL="458788" indent="-457200" algn="just" eaLnBrk="1" hangingPunct="1">
              <a:lnSpc>
                <a:spcPct val="110000"/>
              </a:lnSpc>
              <a:spcBef>
                <a:spcPts val="1200"/>
              </a:spcBef>
              <a:spcAft>
                <a:spcPts val="600"/>
              </a:spcAft>
              <a:buFont typeface="Wingdings" pitchFamily="2" charset="2"/>
              <a:buAutoNum type="arabicPeriod"/>
              <a:tabLst>
                <a:tab pos="536575" algn="l"/>
              </a:tabLst>
              <a:defRPr/>
            </a:pPr>
            <a:r>
              <a:rPr lang="el-GR" sz="2000" dirty="0">
                <a:cs typeface="Arial" charset="0"/>
              </a:rPr>
              <a:t>Οι αναγκαστικοί συνεταιρισμοί αποκαταστάσεως ακτημόνων καλλιεργητών (ΑΣΑΑΚ), </a:t>
            </a:r>
          </a:p>
          <a:p>
            <a:pPr marL="458788" indent="-457200" algn="just" eaLnBrk="1" hangingPunct="1">
              <a:lnSpc>
                <a:spcPct val="110000"/>
              </a:lnSpc>
              <a:spcBef>
                <a:spcPts val="1200"/>
              </a:spcBef>
              <a:spcAft>
                <a:spcPts val="600"/>
              </a:spcAft>
              <a:buFont typeface="Wingdings" pitchFamily="2" charset="2"/>
              <a:buAutoNum type="arabicPeriod"/>
              <a:tabLst>
                <a:tab pos="536575" algn="l"/>
              </a:tabLst>
              <a:defRPr/>
            </a:pPr>
            <a:r>
              <a:rPr lang="el-GR" sz="2000" dirty="0">
                <a:cs typeface="Arial" charset="0"/>
              </a:rPr>
              <a:t>Οι αναγκαστικοί συνεταιρισμοί διαχειρίσεως ακίνητης συνιδιοκτησίας και κοινής χορτονομής.</a:t>
            </a:r>
          </a:p>
          <a:p>
            <a:pPr marL="458788" indent="-457200" algn="just" eaLnBrk="1" hangingPunct="1">
              <a:lnSpc>
                <a:spcPct val="110000"/>
              </a:lnSpc>
              <a:spcBef>
                <a:spcPts val="1200"/>
              </a:spcBef>
              <a:spcAft>
                <a:spcPts val="600"/>
              </a:spcAft>
              <a:buFont typeface="Wingdings" pitchFamily="2" charset="2"/>
              <a:buAutoNum type="arabicPeriod"/>
              <a:tabLst>
                <a:tab pos="536575" algn="l"/>
              </a:tabLst>
              <a:defRPr/>
            </a:pPr>
            <a:r>
              <a:rPr lang="el-GR" sz="2000" dirty="0">
                <a:cs typeface="Arial" charset="0"/>
              </a:rPr>
              <a:t>Οι αναγκαστικοί συνεταιρισμοί διαχειρίσεως εξ αδιαιρέτου </a:t>
            </a:r>
            <a:r>
              <a:rPr lang="el-GR" sz="2000" dirty="0" err="1">
                <a:cs typeface="Arial" charset="0"/>
              </a:rPr>
              <a:t>συνιδιόκτητου</a:t>
            </a:r>
            <a:r>
              <a:rPr lang="el-GR" sz="2000" dirty="0">
                <a:cs typeface="Arial" charset="0"/>
              </a:rPr>
              <a:t> δάσους</a:t>
            </a:r>
          </a:p>
          <a:p>
            <a:pPr marL="458788" indent="-457200" algn="just" eaLnBrk="1" hangingPunct="1">
              <a:lnSpc>
                <a:spcPct val="110000"/>
              </a:lnSpc>
              <a:spcBef>
                <a:spcPts val="1200"/>
              </a:spcBef>
              <a:spcAft>
                <a:spcPts val="600"/>
              </a:spcAft>
              <a:buFont typeface="Wingdings" pitchFamily="2" charset="2"/>
              <a:buAutoNum type="arabicPeriod"/>
              <a:tabLst>
                <a:tab pos="536575" algn="l"/>
              </a:tabLst>
              <a:defRPr/>
            </a:pPr>
            <a:r>
              <a:rPr lang="el-GR" sz="2000" dirty="0">
                <a:cs typeface="Arial" charset="0"/>
              </a:rPr>
              <a:t>Οι αναγκαστικοί συνεταιρισμοί έγγειων βελτιώσεων (ΑΣΕΒ).</a:t>
            </a:r>
          </a:p>
          <a:p>
            <a:pPr marL="987425" indent="-361950" algn="just" eaLnBrk="1" hangingPunct="1">
              <a:lnSpc>
                <a:spcPct val="110000"/>
              </a:lnSpc>
              <a:spcBef>
                <a:spcPts val="1200"/>
              </a:spcBef>
              <a:spcAft>
                <a:spcPts val="600"/>
              </a:spcAft>
              <a:buFont typeface="Wingdings" pitchFamily="2" charset="2"/>
              <a:buNone/>
              <a:tabLst>
                <a:tab pos="536575" algn="l"/>
              </a:tabLst>
              <a:defRPr/>
            </a:pPr>
            <a:endParaRPr lang="en-US" sz="2000" dirty="0">
              <a:cs typeface="Arial" charset="0"/>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ltLang="el-GR" sz="2800" b="1" dirty="0">
                <a:cs typeface="Arial" charset="0"/>
              </a:rPr>
              <a:t>Οι Αναγκαστικοί </a:t>
            </a:r>
            <a:r>
              <a:rPr lang="el-GR" altLang="el-GR" sz="2800" dirty="0">
                <a:cs typeface="Arial" charset="0"/>
              </a:rPr>
              <a:t>Συνεταιρισμοί</a:t>
            </a:r>
            <a:br>
              <a:rPr lang="el-GR" altLang="el-GR" sz="2800" dirty="0">
                <a:cs typeface="Arial" charset="0"/>
              </a:rPr>
            </a:br>
            <a:r>
              <a:rPr lang="el-GR" altLang="el-GR" sz="2800" dirty="0">
                <a:cs typeface="Arial" charset="0"/>
              </a:rPr>
              <a:t>Παραδείγματα: </a:t>
            </a:r>
            <a:endParaRPr lang="el-GR" altLang="el-GR" sz="2800" b="1" dirty="0">
              <a:cs typeface="Arial" charset="0"/>
            </a:endParaRPr>
          </a:p>
        </p:txBody>
      </p:sp>
      <p:sp>
        <p:nvSpPr>
          <p:cNvPr id="6147" name="Rectangle 3"/>
          <p:cNvSpPr>
            <a:spLocks noGrp="1" noChangeArrowheads="1"/>
          </p:cNvSpPr>
          <p:nvPr>
            <p:ph idx="1"/>
          </p:nvPr>
        </p:nvSpPr>
        <p:spPr/>
        <p:txBody>
          <a:bodyPr/>
          <a:lstStyle/>
          <a:p>
            <a:pPr marL="363538" indent="-361950" algn="just" eaLnBrk="1" hangingPunct="1">
              <a:lnSpc>
                <a:spcPct val="110000"/>
              </a:lnSpc>
              <a:spcBef>
                <a:spcPts val="1200"/>
              </a:spcBef>
              <a:spcAft>
                <a:spcPts val="600"/>
              </a:spcAft>
              <a:buFont typeface="Wingdings" pitchFamily="2" charset="2"/>
              <a:buNone/>
              <a:tabLst>
                <a:tab pos="536575" algn="l"/>
              </a:tabLst>
              <a:defRPr/>
            </a:pPr>
            <a:r>
              <a:rPr lang="el-GR" sz="2000" b="1" dirty="0">
                <a:solidFill>
                  <a:srgbClr val="38741A"/>
                </a:solidFill>
                <a:cs typeface="Arial" charset="0"/>
              </a:rPr>
              <a:t>β) </a:t>
            </a:r>
            <a:r>
              <a:rPr lang="el-GR" sz="2000" dirty="0">
                <a:cs typeface="Arial" charset="0"/>
              </a:rPr>
              <a:t>Συνεταιρισμούς που αποβλέπουν στην προστασία ορισμένων προϊόντων με ή προϊόντων που χρειάζονται συλλογική εμφάνιση, για να εξασφαλισθεί η καλύτερη διάθεσή τους:</a:t>
            </a:r>
          </a:p>
          <a:p>
            <a:endParaRPr lang="el-GR" sz="2400" dirty="0">
              <a:solidFill>
                <a:srgbClr val="000000"/>
              </a:solidFill>
              <a:latin typeface="Times New Roman" panose="02020603050405020304" pitchFamily="18" charset="0"/>
            </a:endParaRPr>
          </a:p>
          <a:p>
            <a:r>
              <a:rPr lang="el-GR" sz="2000" dirty="0">
                <a:solidFill>
                  <a:srgbClr val="000000"/>
                </a:solidFill>
                <a:latin typeface="Times New Roman" panose="02020603050405020304" pitchFamily="18" charset="0"/>
              </a:rPr>
              <a:t>Αγροτικός Οινοποιητικός Συνεταιρισμός Σάμου του </a:t>
            </a:r>
            <a:r>
              <a:rPr lang="el-GR" sz="2000" dirty="0" err="1">
                <a:solidFill>
                  <a:srgbClr val="000000"/>
                </a:solidFill>
                <a:latin typeface="Times New Roman" panose="02020603050405020304" pitchFamily="18" charset="0"/>
              </a:rPr>
              <a:t>α.ν</a:t>
            </a:r>
            <a:r>
              <a:rPr lang="el-GR" sz="2000" dirty="0">
                <a:solidFill>
                  <a:srgbClr val="000000"/>
                </a:solidFill>
                <a:latin typeface="Times New Roman" panose="02020603050405020304" pitchFamily="18" charset="0"/>
              </a:rPr>
              <a:t>. 6085/1934 (ΦΕΚ 85 Α΄). </a:t>
            </a:r>
          </a:p>
          <a:p>
            <a:r>
              <a:rPr lang="el-GR" sz="2000" dirty="0">
                <a:solidFill>
                  <a:srgbClr val="000000"/>
                </a:solidFill>
                <a:latin typeface="Times New Roman" panose="02020603050405020304" pitchFamily="18" charset="0"/>
              </a:rPr>
              <a:t>Συνεταιρισμός </a:t>
            </a:r>
            <a:r>
              <a:rPr lang="el-GR" sz="2000" dirty="0" err="1">
                <a:solidFill>
                  <a:srgbClr val="000000"/>
                </a:solidFill>
                <a:latin typeface="Times New Roman" panose="02020603050405020304" pitchFamily="18" charset="0"/>
              </a:rPr>
              <a:t>Μαστιχοπαραγωγών</a:t>
            </a:r>
            <a:r>
              <a:rPr lang="el-GR" sz="2000" dirty="0">
                <a:solidFill>
                  <a:srgbClr val="000000"/>
                </a:solidFill>
                <a:latin typeface="Times New Roman" panose="02020603050405020304" pitchFamily="18" charset="0"/>
              </a:rPr>
              <a:t> Χίου του </a:t>
            </a:r>
            <a:r>
              <a:rPr lang="el-GR" sz="2000" dirty="0" err="1">
                <a:solidFill>
                  <a:srgbClr val="000000"/>
                </a:solidFill>
                <a:latin typeface="Times New Roman" panose="02020603050405020304" pitchFamily="18" charset="0"/>
              </a:rPr>
              <a:t>α.ν</a:t>
            </a:r>
            <a:r>
              <a:rPr lang="el-GR" sz="2000" dirty="0">
                <a:solidFill>
                  <a:srgbClr val="000000"/>
                </a:solidFill>
                <a:latin typeface="Times New Roman" panose="02020603050405020304" pitchFamily="18" charset="0"/>
              </a:rPr>
              <a:t>. 1390/1938 (ΦΕΚ 364 Α΄). </a:t>
            </a:r>
          </a:p>
          <a:p>
            <a:r>
              <a:rPr lang="el-GR" sz="2000" dirty="0">
                <a:solidFill>
                  <a:srgbClr val="000000"/>
                </a:solidFill>
                <a:latin typeface="Times New Roman" panose="02020603050405020304" pitchFamily="18" charset="0"/>
              </a:rPr>
              <a:t>Συνεταιρισμός Θηραϊκών Προϊόντων </a:t>
            </a:r>
            <a:r>
              <a:rPr lang="el-GR" sz="2000" dirty="0" err="1">
                <a:solidFill>
                  <a:srgbClr val="000000"/>
                </a:solidFill>
                <a:latin typeface="Times New Roman" panose="02020603050405020304" pitchFamily="18" charset="0"/>
              </a:rPr>
              <a:t>Santo</a:t>
            </a:r>
            <a:r>
              <a:rPr lang="el-GR" sz="2000" dirty="0">
                <a:solidFill>
                  <a:srgbClr val="000000"/>
                </a:solidFill>
                <a:latin typeface="Times New Roman" panose="02020603050405020304" pitchFamily="18" charset="0"/>
              </a:rPr>
              <a:t> </a:t>
            </a:r>
            <a:r>
              <a:rPr lang="el-GR" sz="2000" dirty="0" err="1">
                <a:solidFill>
                  <a:srgbClr val="000000"/>
                </a:solidFill>
                <a:latin typeface="Times New Roman" panose="02020603050405020304" pitchFamily="18" charset="0"/>
              </a:rPr>
              <a:t>Wines</a:t>
            </a:r>
            <a:r>
              <a:rPr lang="el-GR" sz="2000" dirty="0">
                <a:solidFill>
                  <a:srgbClr val="000000"/>
                </a:solidFill>
                <a:latin typeface="Times New Roman" panose="02020603050405020304" pitchFamily="18" charset="0"/>
              </a:rPr>
              <a:t> του ν. 359/1947 (ΦΕΚ 144 Α΄). </a:t>
            </a:r>
          </a:p>
          <a:p>
            <a:r>
              <a:rPr lang="el-GR" sz="2000" dirty="0">
                <a:solidFill>
                  <a:srgbClr val="000000"/>
                </a:solidFill>
                <a:latin typeface="Times New Roman" panose="02020603050405020304" pitchFamily="18" charset="0"/>
              </a:rPr>
              <a:t>Αναγκαστικός Συνεταιρισμός </a:t>
            </a:r>
            <a:r>
              <a:rPr lang="el-GR" sz="2000" dirty="0" err="1">
                <a:solidFill>
                  <a:srgbClr val="000000"/>
                </a:solidFill>
                <a:latin typeface="Times New Roman" panose="02020603050405020304" pitchFamily="18" charset="0"/>
              </a:rPr>
              <a:t>Κροκοπαραγωγών</a:t>
            </a:r>
            <a:r>
              <a:rPr lang="el-GR" sz="2000" dirty="0">
                <a:solidFill>
                  <a:srgbClr val="000000"/>
                </a:solidFill>
                <a:latin typeface="Times New Roman" panose="02020603050405020304" pitchFamily="18" charset="0"/>
              </a:rPr>
              <a:t> Κοζάνης του </a:t>
            </a:r>
            <a:r>
              <a:rPr lang="el-GR" sz="2000" dirty="0" err="1">
                <a:solidFill>
                  <a:srgbClr val="000000"/>
                </a:solidFill>
                <a:latin typeface="Times New Roman" panose="02020603050405020304" pitchFamily="18" charset="0"/>
              </a:rPr>
              <a:t>ν.δ.</a:t>
            </a:r>
            <a:r>
              <a:rPr lang="el-GR" sz="2000" dirty="0">
                <a:solidFill>
                  <a:srgbClr val="000000"/>
                </a:solidFill>
                <a:latin typeface="Times New Roman" panose="02020603050405020304" pitchFamily="18" charset="0"/>
              </a:rPr>
              <a:t> 818/1971 (ΦΕΚ 9 Α΄). </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sz="2800" b="1">
                <a:cs typeface="Arial" charset="0"/>
              </a:rPr>
              <a:t>Οι Αναγκαστικοί Συνεταιρισμοί </a:t>
            </a:r>
          </a:p>
        </p:txBody>
      </p:sp>
      <p:sp>
        <p:nvSpPr>
          <p:cNvPr id="6147" name="Rectangle 3"/>
          <p:cNvSpPr>
            <a:spLocks noGrp="1" noChangeArrowheads="1"/>
          </p:cNvSpPr>
          <p:nvPr>
            <p:ph idx="1"/>
          </p:nvPr>
        </p:nvSpPr>
        <p:spPr/>
        <p:txBody>
          <a:bodyPr/>
          <a:lstStyle/>
          <a:p>
            <a:pPr marL="363538" indent="-361950" algn="just" eaLnBrk="1" hangingPunct="1">
              <a:lnSpc>
                <a:spcPct val="110000"/>
              </a:lnSpc>
              <a:spcBef>
                <a:spcPts val="1200"/>
              </a:spcBef>
              <a:spcAft>
                <a:spcPts val="600"/>
              </a:spcAft>
              <a:buFont typeface="Wingdings" pitchFamily="2" charset="2"/>
              <a:buNone/>
              <a:tabLst>
                <a:tab pos="536575" algn="l"/>
              </a:tabLst>
              <a:defRPr/>
            </a:pPr>
            <a:r>
              <a:rPr lang="el-GR" sz="2000" b="1" dirty="0">
                <a:solidFill>
                  <a:srgbClr val="38741A"/>
                </a:solidFill>
                <a:cs typeface="Arial" charset="0"/>
              </a:rPr>
              <a:t>Μέχρι ποιου σημείου είναι αποδεκτή η κρατική παρέμβαση στη συνεταιριστική δραστηριότητα?</a:t>
            </a:r>
          </a:p>
          <a:p>
            <a:pPr marL="174625" indent="0" algn="just" eaLnBrk="1" hangingPunct="1">
              <a:lnSpc>
                <a:spcPct val="110000"/>
              </a:lnSpc>
              <a:spcBef>
                <a:spcPts val="1200"/>
              </a:spcBef>
              <a:spcAft>
                <a:spcPts val="600"/>
              </a:spcAft>
              <a:buFont typeface="Wingdings" pitchFamily="2" charset="2"/>
              <a:buNone/>
              <a:tabLst>
                <a:tab pos="174625" algn="l"/>
                <a:tab pos="536575" algn="l"/>
              </a:tabLst>
              <a:defRPr/>
            </a:pPr>
            <a:r>
              <a:rPr lang="el-GR" sz="2000" dirty="0">
                <a:cs typeface="Arial" charset="0"/>
              </a:rPr>
              <a:t>Όταν σημειώνονται παρεμβάσεις, το δικαιολογητικό επιχείρημα είναι ότι οι ενδιαφερόμενοι γεωργοί δεν είναι σε θέση να αντιληφθούν το συμφέρον τους, το οποίο εξυπηρετείται καλύτερα μέσω της συλλογικής δράσης. Όμως, αντί της </a:t>
            </a:r>
            <a:r>
              <a:rPr lang="el-GR" sz="2000" dirty="0" err="1">
                <a:cs typeface="Arial" charset="0"/>
              </a:rPr>
              <a:t>κηδεμόνευσης</a:t>
            </a:r>
            <a:r>
              <a:rPr lang="el-GR" sz="2000" dirty="0">
                <a:cs typeface="Arial" charset="0"/>
              </a:rPr>
              <a:t>, η οποία δεν οδηγεί σε χειραφέτηση αλλά σε διαιώνιση της </a:t>
            </a:r>
            <a:r>
              <a:rPr lang="el-GR" sz="2000" dirty="0" err="1">
                <a:cs typeface="Arial" charset="0"/>
              </a:rPr>
              <a:t>κηδεμόνευσης</a:t>
            </a:r>
            <a:r>
              <a:rPr lang="el-GR" sz="2000" dirty="0">
                <a:cs typeface="Arial" charset="0"/>
              </a:rPr>
              <a:t>, υπάρχουν και άλλες διέξοδοι, όπως: </a:t>
            </a:r>
          </a:p>
          <a:p>
            <a:pPr marL="458788" indent="-457200" algn="just" eaLnBrk="1" hangingPunct="1">
              <a:lnSpc>
                <a:spcPct val="110000"/>
              </a:lnSpc>
              <a:spcBef>
                <a:spcPts val="600"/>
              </a:spcBef>
              <a:spcAft>
                <a:spcPts val="0"/>
              </a:spcAft>
              <a:buFont typeface="Wingdings" pitchFamily="2" charset="2"/>
              <a:buAutoNum type="arabicPeriod"/>
              <a:tabLst>
                <a:tab pos="536575" algn="l"/>
              </a:tabLst>
              <a:defRPr/>
            </a:pPr>
            <a:r>
              <a:rPr lang="el-GR" sz="2000" b="1" dirty="0">
                <a:solidFill>
                  <a:srgbClr val="38741A"/>
                </a:solidFill>
                <a:cs typeface="Arial" charset="0"/>
              </a:rPr>
              <a:t>Διαδικασία ενημέρωσης των ενδιαφερομένων για τα πλεονεκτήματα της συνεργασίας,</a:t>
            </a:r>
          </a:p>
          <a:p>
            <a:pPr marL="458788" indent="-457200" algn="just" eaLnBrk="1" hangingPunct="1">
              <a:lnSpc>
                <a:spcPct val="110000"/>
              </a:lnSpc>
              <a:spcBef>
                <a:spcPts val="600"/>
              </a:spcBef>
              <a:spcAft>
                <a:spcPts val="0"/>
              </a:spcAft>
              <a:buFont typeface="Wingdings" pitchFamily="2" charset="2"/>
              <a:buAutoNum type="arabicPeriod"/>
              <a:tabLst>
                <a:tab pos="536575" algn="l"/>
              </a:tabLst>
              <a:defRPr/>
            </a:pPr>
            <a:r>
              <a:rPr lang="el-GR" sz="2000" b="1" dirty="0">
                <a:solidFill>
                  <a:srgbClr val="38741A"/>
                </a:solidFill>
                <a:cs typeface="Arial" charset="0"/>
              </a:rPr>
              <a:t>Χορήγηση κινήτρων </a:t>
            </a:r>
            <a:r>
              <a:rPr lang="el-GR" sz="2000" dirty="0">
                <a:cs typeface="Arial" charset="0"/>
              </a:rPr>
              <a:t>περιορισμένου χρόνου, μέσω των οποίων παρακινούνται οι ενδιαφερόμενοι να δοκιμάσουν τα αποτελέσματα της συνεργασίας,</a:t>
            </a:r>
          </a:p>
          <a:p>
            <a:pPr marL="458788" indent="-457200" algn="just" eaLnBrk="1" hangingPunct="1">
              <a:lnSpc>
                <a:spcPct val="110000"/>
              </a:lnSpc>
              <a:spcBef>
                <a:spcPts val="600"/>
              </a:spcBef>
              <a:spcAft>
                <a:spcPts val="0"/>
              </a:spcAft>
              <a:buFont typeface="Wingdings" pitchFamily="2" charset="2"/>
              <a:buAutoNum type="arabicPeriod"/>
              <a:tabLst>
                <a:tab pos="536575" algn="l"/>
              </a:tabLst>
              <a:defRPr/>
            </a:pPr>
            <a:r>
              <a:rPr lang="el-GR" sz="2000" b="1" dirty="0">
                <a:solidFill>
                  <a:srgbClr val="38741A"/>
                </a:solidFill>
                <a:cs typeface="Arial" charset="0"/>
              </a:rPr>
              <a:t>Δημιουργία φορέων </a:t>
            </a:r>
            <a:r>
              <a:rPr lang="el-GR" sz="2000" dirty="0">
                <a:cs typeface="Arial" charset="0"/>
              </a:rPr>
              <a:t>χωρίς να αναφέρονται ως συνεταιρισμοί, ώστε να μην συγχέονται με τους συνεταιρισμούς. Ο όρος συνεταιρισμός θα πρέπει (με ή χωρίς επιθετικούς προσδιορισμούς) να κατοχυρωθεί για την απολύτως εθελοντική δράση. </a:t>
            </a:r>
            <a:endParaRPr lang="en-US" sz="2000" dirty="0">
              <a:cs typeface="Arial"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srcRect/>
          <a:stretch>
            <a:fillRect/>
          </a:stretch>
        </p:blipFill>
        <p:spPr bwMode="auto">
          <a:xfrm>
            <a:off x="870856" y="1702314"/>
            <a:ext cx="11321143" cy="515568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Παραδοσιακός Συνεταιρισμός</a:t>
            </a:r>
          </a:p>
        </p:txBody>
      </p:sp>
      <p:sp>
        <p:nvSpPr>
          <p:cNvPr id="3" name="2 - Θέση περιεχομένου"/>
          <p:cNvSpPr>
            <a:spLocks noGrp="1"/>
          </p:cNvSpPr>
          <p:nvPr>
            <p:ph idx="1"/>
          </p:nvPr>
        </p:nvSpPr>
        <p:spPr/>
        <p:txBody>
          <a:bodyPr>
            <a:normAutofit/>
          </a:bodyPr>
          <a:lstStyle/>
          <a:p>
            <a:pPr>
              <a:buNone/>
            </a:pPr>
            <a:r>
              <a:rPr lang="el-GR" dirty="0"/>
              <a:t>Στην Ελλάδα εφαρμόζεται κυρίως το παραδοσιακό μοντέλο συνεταιρισμού, του οποίου τα βασικά χαρακτηριστικά είναι τα ακόλουθα: </a:t>
            </a:r>
          </a:p>
          <a:p>
            <a:pPr lvl="1">
              <a:buFont typeface="Wingdings" pitchFamily="2" charset="2"/>
              <a:buChar char="Ø"/>
            </a:pPr>
            <a:r>
              <a:rPr lang="el-GR" dirty="0"/>
              <a:t> Η </a:t>
            </a:r>
            <a:r>
              <a:rPr lang="el-GR" b="1" dirty="0"/>
              <a:t>ιδιοκτησία</a:t>
            </a:r>
            <a:r>
              <a:rPr lang="el-GR" dirty="0"/>
              <a:t>, όπως και ο </a:t>
            </a:r>
            <a:r>
              <a:rPr lang="el-GR" b="1" dirty="0"/>
              <a:t>έλεγχος</a:t>
            </a:r>
            <a:r>
              <a:rPr lang="el-GR" dirty="0"/>
              <a:t> του συνεταιρισμού, ανήκει στους παραγωγούς-μέλη. </a:t>
            </a:r>
          </a:p>
          <a:p>
            <a:pPr lvl="1">
              <a:buFont typeface="Wingdings" pitchFamily="2" charset="2"/>
              <a:buChar char="Ø"/>
            </a:pPr>
            <a:r>
              <a:rPr lang="el-GR" b="1" dirty="0"/>
              <a:t>Ελεύθερη</a:t>
            </a:r>
            <a:r>
              <a:rPr lang="el-GR" dirty="0"/>
              <a:t> συμμετοχή στον συνεταιρισμό από όποιον θέλει να γίνει μέλος του με την αγορά μιας συνεταιριστικής μερίδας. </a:t>
            </a:r>
          </a:p>
          <a:p>
            <a:pPr lvl="1">
              <a:buFont typeface="Wingdings" pitchFamily="2" charset="2"/>
              <a:buChar char="Ø"/>
            </a:pPr>
            <a:r>
              <a:rPr lang="el-GR" dirty="0"/>
              <a:t>Καταβολή ενός ελάχιστου συνεταιριστικού κεφαλαίου (συνεταιριστική </a:t>
            </a:r>
            <a:r>
              <a:rPr lang="el-GR" b="1" dirty="0"/>
              <a:t>μερίδα</a:t>
            </a:r>
            <a:r>
              <a:rPr lang="el-GR" dirty="0"/>
              <a:t>) από τους υποψηφίους που επιθυμούν να γίνουν μέλη του συνεταιρισμού. </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Παραδοσιακός Συνεταιρισμός</a:t>
            </a:r>
          </a:p>
        </p:txBody>
      </p:sp>
      <p:sp>
        <p:nvSpPr>
          <p:cNvPr id="3" name="2 - Θέση περιεχομένου"/>
          <p:cNvSpPr>
            <a:spLocks noGrp="1"/>
          </p:cNvSpPr>
          <p:nvPr>
            <p:ph idx="1"/>
          </p:nvPr>
        </p:nvSpPr>
        <p:spPr/>
        <p:txBody>
          <a:bodyPr/>
          <a:lstStyle/>
          <a:p>
            <a:endParaRPr lang="el-GR" dirty="0"/>
          </a:p>
          <a:p>
            <a:pPr>
              <a:buFont typeface="Wingdings" pitchFamily="2" charset="2"/>
              <a:buChar char="Ø"/>
            </a:pPr>
            <a:r>
              <a:rPr lang="el-GR" dirty="0"/>
              <a:t>Το μεγαλύτερο μέρος των κεφαλαίων κίνησης προέρχεται από το συνεταιριστικό κεφάλαιο καθώς και από τις παρακρατήσεις που γίνονται όταν τα μέλη συναλλάσσονται με τον συνεταιρισμό. </a:t>
            </a:r>
          </a:p>
          <a:p>
            <a:pPr>
              <a:buFont typeface="Wingdings" pitchFamily="2" charset="2"/>
              <a:buChar char="Ø"/>
            </a:pPr>
            <a:r>
              <a:rPr lang="el-GR" dirty="0"/>
              <a:t>Επικρατεί το σύστημα «ένα μέλος-μία ψήφος» για τις αποφάσεις της Γενικής Συνέλευσης. </a:t>
            </a:r>
          </a:p>
          <a:p>
            <a:pPr>
              <a:buFont typeface="Wingdings" pitchFamily="2" charset="2"/>
              <a:buChar char="Ø"/>
            </a:pPr>
            <a:r>
              <a:rPr lang="el-GR" dirty="0"/>
              <a:t>Ισχύει κοινοκτημοσύνη ανάμεσα στα μέλη του συνεταιρισμού (μη ξεκάθαρα - ορισμένα δικαιώματα ιδιοκτησίας των μελών). </a:t>
            </a:r>
          </a:p>
          <a:p>
            <a:pPr>
              <a:buFont typeface="Wingdings" pitchFamily="2" charset="2"/>
              <a:buChar char="Ø"/>
            </a:pPr>
            <a:r>
              <a:rPr lang="el-GR" dirty="0"/>
              <a:t>Μη μεταβιβάσιμες και μη εμπορεύσιμες συνεταιριστικές μερίδες.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altLang="el-GR" sz="2800" b="1" dirty="0">
                <a:cs typeface="Arial" charset="0"/>
              </a:rPr>
              <a:t>Εισαγωγή</a:t>
            </a:r>
          </a:p>
        </p:txBody>
      </p:sp>
      <p:sp>
        <p:nvSpPr>
          <p:cNvPr id="5123" name="Rectangle 3"/>
          <p:cNvSpPr>
            <a:spLocks noGrp="1" noChangeArrowheads="1"/>
          </p:cNvSpPr>
          <p:nvPr>
            <p:ph idx="1"/>
          </p:nvPr>
        </p:nvSpPr>
        <p:spPr/>
        <p:txBody>
          <a:bodyPr/>
          <a:lstStyle/>
          <a:p>
            <a:pPr marL="363538" indent="-363538" algn="just" eaLnBrk="1" hangingPunct="1">
              <a:lnSpc>
                <a:spcPct val="110000"/>
              </a:lnSpc>
              <a:buFont typeface="Wingdings" pitchFamily="2" charset="2"/>
              <a:buNone/>
            </a:pPr>
            <a:r>
              <a:rPr lang="el-GR" altLang="el-GR" sz="2000" dirty="0">
                <a:cs typeface="Arial" charset="0"/>
              </a:rPr>
              <a:t>Πέραν από τους συνεταιρισμούς με τη μορφή που έχουμε εξετάσει μέχρι τώρα υπάρχουν και οι παρακάτω μορφές συνεταιριστικών οργανώσεων:</a:t>
            </a:r>
          </a:p>
          <a:p>
            <a:pPr marL="363538" indent="-363538" algn="just" eaLnBrk="1" hangingPunct="1">
              <a:lnSpc>
                <a:spcPct val="110000"/>
              </a:lnSpc>
            </a:pPr>
            <a:endParaRPr lang="el-GR" altLang="el-GR" sz="2000" dirty="0">
              <a:cs typeface="Arial" charset="0"/>
            </a:endParaRPr>
          </a:p>
          <a:p>
            <a:pPr marL="363538" indent="-363538" algn="just" eaLnBrk="1" hangingPunct="1">
              <a:lnSpc>
                <a:spcPct val="110000"/>
              </a:lnSpc>
              <a:spcBef>
                <a:spcPts val="1200"/>
              </a:spcBef>
              <a:spcAft>
                <a:spcPts val="600"/>
              </a:spcAft>
            </a:pPr>
            <a:r>
              <a:rPr lang="el-GR" altLang="el-GR" b="1" dirty="0">
                <a:solidFill>
                  <a:srgbClr val="38741A"/>
                </a:solidFill>
                <a:cs typeface="Arial" charset="0"/>
              </a:rPr>
              <a:t>Ομάδες Παραγωγών</a:t>
            </a:r>
          </a:p>
          <a:p>
            <a:pPr marL="363538" indent="-363538" algn="just" eaLnBrk="1" hangingPunct="1">
              <a:lnSpc>
                <a:spcPct val="110000"/>
              </a:lnSpc>
              <a:spcBef>
                <a:spcPts val="1200"/>
              </a:spcBef>
              <a:spcAft>
                <a:spcPts val="600"/>
              </a:spcAft>
            </a:pPr>
            <a:r>
              <a:rPr lang="el-GR" altLang="el-GR" b="1" dirty="0">
                <a:solidFill>
                  <a:srgbClr val="38741A"/>
                </a:solidFill>
                <a:cs typeface="Arial" charset="0"/>
              </a:rPr>
              <a:t>Αναγκαστικοί Συνεταιρισμοί </a:t>
            </a:r>
          </a:p>
          <a:p>
            <a:pPr marL="363538" indent="-363538" algn="just" eaLnBrk="1" hangingPunct="1">
              <a:lnSpc>
                <a:spcPct val="110000"/>
              </a:lnSpc>
              <a:spcBef>
                <a:spcPts val="1200"/>
              </a:spcBef>
              <a:spcAft>
                <a:spcPts val="600"/>
              </a:spcAft>
            </a:pPr>
            <a:endParaRPr lang="el-GR" altLang="el-GR" b="1" dirty="0">
              <a:solidFill>
                <a:srgbClr val="38741A"/>
              </a:solidFill>
              <a:cs typeface="Arial" charset="0"/>
            </a:endParaRPr>
          </a:p>
          <a:p>
            <a:pPr marL="363538" indent="-363538" algn="just" eaLnBrk="1" hangingPunct="1">
              <a:lnSpc>
                <a:spcPct val="110000"/>
              </a:lnSpc>
              <a:spcBef>
                <a:spcPts val="1200"/>
              </a:spcBef>
              <a:spcAft>
                <a:spcPts val="600"/>
              </a:spcAft>
            </a:pPr>
            <a:r>
              <a:rPr lang="el-GR" altLang="el-GR" b="1" dirty="0">
                <a:solidFill>
                  <a:srgbClr val="38741A"/>
                </a:solidFill>
                <a:cs typeface="Arial" charset="0"/>
              </a:rPr>
              <a:t>Συνεταιρισμοί Νέας Γενιάς </a:t>
            </a:r>
          </a:p>
          <a:p>
            <a:pPr marL="363538" indent="-363538" algn="just" eaLnBrk="1" hangingPunct="1">
              <a:lnSpc>
                <a:spcPct val="110000"/>
              </a:lnSpc>
              <a:buFont typeface="Wingdings" pitchFamily="2" charset="2"/>
              <a:buNone/>
            </a:pPr>
            <a:endParaRPr lang="el-GR" altLang="el-GR" sz="2000" dirty="0">
              <a:cs typeface="Arial" charset="0"/>
            </a:endParaRPr>
          </a:p>
          <a:p>
            <a:pPr marL="363538" indent="-363538" algn="just" eaLnBrk="1" hangingPunct="1">
              <a:lnSpc>
                <a:spcPct val="110000"/>
              </a:lnSpc>
              <a:buFont typeface="Wingdings" pitchFamily="2" charset="2"/>
              <a:buNone/>
            </a:pPr>
            <a:endParaRPr lang="en-US" altLang="el-GR" sz="2000" dirty="0">
              <a:cs typeface="Arial"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Διάκριση Συνεταιρισμών με βάση τη δομή της ιδιοκτησίας</a:t>
            </a:r>
          </a:p>
        </p:txBody>
      </p:sp>
      <p:pic>
        <p:nvPicPr>
          <p:cNvPr id="4" name="Θέση περιεχομένου 3"/>
          <p:cNvPicPr>
            <a:picLocks noGrp="1" noChangeAspect="1"/>
          </p:cNvPicPr>
          <p:nvPr>
            <p:ph idx="1"/>
          </p:nvPr>
        </p:nvPicPr>
        <p:blipFill>
          <a:blip r:embed="rId2"/>
          <a:stretch>
            <a:fillRect/>
          </a:stretch>
        </p:blipFill>
        <p:spPr>
          <a:xfrm>
            <a:off x="804909" y="1409395"/>
            <a:ext cx="11345662" cy="5448605"/>
          </a:xfrm>
          <a:prstGeom prst="rect">
            <a:avLst/>
          </a:prstGeom>
        </p:spPr>
      </p:pic>
    </p:spTree>
    <p:extLst>
      <p:ext uri="{BB962C8B-B14F-4D97-AF65-F5344CB8AC3E}">
        <p14:creationId xmlns:p14="http://schemas.microsoft.com/office/powerpoint/2010/main" val="55695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l-GR" altLang="el-GR" b="1" dirty="0">
                <a:cs typeface="Arial" charset="0"/>
              </a:rPr>
              <a:t>Οι Συνεταιρισμοί</a:t>
            </a:r>
            <a:r>
              <a:rPr lang="en-US" altLang="el-GR" b="1" dirty="0">
                <a:cs typeface="Arial" charset="0"/>
              </a:rPr>
              <a:t> </a:t>
            </a:r>
            <a:r>
              <a:rPr lang="el-GR" altLang="el-GR" b="1" dirty="0">
                <a:cs typeface="Arial" charset="0"/>
              </a:rPr>
              <a:t>Νέας Γενιάς </a:t>
            </a:r>
            <a:endParaRPr lang="el-GR" dirty="0"/>
          </a:p>
        </p:txBody>
      </p:sp>
      <p:sp>
        <p:nvSpPr>
          <p:cNvPr id="5" name="4 - Υπότιτλος"/>
          <p:cNvSpPr>
            <a:spLocks noGrp="1"/>
          </p:cNvSpPr>
          <p:nvPr>
            <p:ph type="subTitle" idx="1"/>
          </p:nvPr>
        </p:nvSpPr>
        <p:spPr/>
        <p:txBody>
          <a:bodyPr/>
          <a:lstStyle/>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l-GR" sz="2800" b="1">
                <a:cs typeface="Arial" charset="0"/>
              </a:rPr>
              <a:t>Οι Συνεταιρισμοί</a:t>
            </a:r>
            <a:r>
              <a:rPr lang="en-US" altLang="el-GR" sz="2800" b="1">
                <a:cs typeface="Arial" charset="0"/>
              </a:rPr>
              <a:t> </a:t>
            </a:r>
            <a:r>
              <a:rPr lang="el-GR" altLang="el-GR" sz="2800" b="1">
                <a:cs typeface="Arial" charset="0"/>
              </a:rPr>
              <a:t>Νέας Γενιάς - Εισαγωγή  </a:t>
            </a:r>
          </a:p>
        </p:txBody>
      </p:sp>
      <p:sp>
        <p:nvSpPr>
          <p:cNvPr id="11267" name="Rectangle 3"/>
          <p:cNvSpPr>
            <a:spLocks noGrp="1" noChangeArrowheads="1"/>
          </p:cNvSpPr>
          <p:nvPr>
            <p:ph idx="1"/>
          </p:nvPr>
        </p:nvSpPr>
        <p:spPr/>
        <p:txBody>
          <a:bodyPr>
            <a:normAutofit lnSpcReduction="10000"/>
          </a:bodyPr>
          <a:lstStyle/>
          <a:p>
            <a:pPr marL="174625" indent="0" algn="just" eaLnBrk="1" hangingPunct="1">
              <a:lnSpc>
                <a:spcPct val="110000"/>
              </a:lnSpc>
              <a:spcBef>
                <a:spcPts val="1200"/>
              </a:spcBef>
              <a:spcAft>
                <a:spcPts val="600"/>
              </a:spcAft>
              <a:buFont typeface="Wingdings" pitchFamily="2" charset="2"/>
              <a:buNone/>
              <a:tabLst>
                <a:tab pos="536575" algn="l"/>
              </a:tabLst>
              <a:defRPr/>
            </a:pPr>
            <a:r>
              <a:rPr lang="el-GR" sz="2000" dirty="0">
                <a:cs typeface="Arial" charset="0"/>
              </a:rPr>
              <a:t>Εκτός από τις αλλαγές στη συνεταιριστική δομή, οι συνεταιριστικές επιχειρήσεις αναδιοργανώνονται για να αναπτύξουν και μια φιλοσοφία λειτουργίας πιο καινοτομική και πιο αποτελεσματική , που οφείλεται: </a:t>
            </a:r>
          </a:p>
          <a:p>
            <a:pPr marL="261938" indent="-261938" algn="just" eaLnBrk="1" hangingPunct="1">
              <a:lnSpc>
                <a:spcPct val="110000"/>
              </a:lnSpc>
              <a:spcBef>
                <a:spcPts val="0"/>
              </a:spcBef>
              <a:spcAft>
                <a:spcPts val="0"/>
              </a:spcAft>
              <a:tabLst>
                <a:tab pos="536575" algn="l"/>
              </a:tabLst>
              <a:defRPr/>
            </a:pPr>
            <a:r>
              <a:rPr lang="el-GR" sz="2000" dirty="0">
                <a:cs typeface="Arial" charset="0"/>
              </a:rPr>
              <a:t>Στις </a:t>
            </a:r>
            <a:r>
              <a:rPr lang="el-GR" sz="2000" dirty="0">
                <a:solidFill>
                  <a:srgbClr val="38741A"/>
                </a:solidFill>
                <a:cs typeface="Arial" charset="0"/>
              </a:rPr>
              <a:t>αλλαγές στην αγροτική πολιτική (</a:t>
            </a:r>
            <a:r>
              <a:rPr lang="el-GR" sz="2000" dirty="0" err="1">
                <a:solidFill>
                  <a:srgbClr val="38741A"/>
                </a:solidFill>
                <a:cs typeface="Arial" charset="0"/>
              </a:rPr>
              <a:t>Sexton</a:t>
            </a:r>
            <a:r>
              <a:rPr lang="el-GR" sz="2000" dirty="0">
                <a:solidFill>
                  <a:srgbClr val="38741A"/>
                </a:solidFill>
                <a:cs typeface="Arial" charset="0"/>
              </a:rPr>
              <a:t>, 1990), </a:t>
            </a:r>
          </a:p>
          <a:p>
            <a:pPr marL="261938" indent="-261938" algn="just" eaLnBrk="1" hangingPunct="1">
              <a:lnSpc>
                <a:spcPct val="110000"/>
              </a:lnSpc>
              <a:spcBef>
                <a:spcPts val="0"/>
              </a:spcBef>
              <a:spcAft>
                <a:spcPts val="0"/>
              </a:spcAft>
              <a:tabLst>
                <a:tab pos="536575" algn="l"/>
              </a:tabLst>
              <a:defRPr/>
            </a:pPr>
            <a:r>
              <a:rPr lang="el-GR" sz="2000" dirty="0">
                <a:cs typeface="Arial" charset="0"/>
              </a:rPr>
              <a:t>Στην ανάγκη διευκόλυνσης </a:t>
            </a:r>
            <a:r>
              <a:rPr lang="el-GR" sz="2000" dirty="0">
                <a:solidFill>
                  <a:srgbClr val="38741A"/>
                </a:solidFill>
                <a:cs typeface="Arial" charset="0"/>
              </a:rPr>
              <a:t>ανάληψης εμπορικών στρατηγικών (</a:t>
            </a:r>
            <a:r>
              <a:rPr lang="el-GR" sz="2000" dirty="0" err="1">
                <a:solidFill>
                  <a:srgbClr val="38741A"/>
                </a:solidFill>
                <a:cs typeface="Arial" charset="0"/>
              </a:rPr>
              <a:t>Meulenberg</a:t>
            </a:r>
            <a:r>
              <a:rPr lang="el-GR" sz="2000" dirty="0">
                <a:solidFill>
                  <a:srgbClr val="38741A"/>
                </a:solidFill>
                <a:cs typeface="Arial" charset="0"/>
              </a:rPr>
              <a:t>, 1996), </a:t>
            </a:r>
          </a:p>
          <a:p>
            <a:pPr marL="261938" indent="-261938" algn="just" eaLnBrk="1" hangingPunct="1">
              <a:lnSpc>
                <a:spcPct val="110000"/>
              </a:lnSpc>
              <a:spcBef>
                <a:spcPts val="0"/>
              </a:spcBef>
              <a:spcAft>
                <a:spcPts val="0"/>
              </a:spcAft>
              <a:tabLst>
                <a:tab pos="536575" algn="l"/>
              </a:tabLst>
              <a:defRPr/>
            </a:pPr>
            <a:r>
              <a:rPr lang="el-GR" sz="2000" dirty="0">
                <a:cs typeface="Arial" charset="0"/>
              </a:rPr>
              <a:t>στον παγκόσμια </a:t>
            </a:r>
            <a:r>
              <a:rPr lang="el-GR" sz="2000" dirty="0">
                <a:solidFill>
                  <a:srgbClr val="38741A"/>
                </a:solidFill>
                <a:cs typeface="Arial" charset="0"/>
              </a:rPr>
              <a:t>αυξανόμενο ανταγωνισμό (</a:t>
            </a:r>
            <a:r>
              <a:rPr lang="el-GR" sz="2000" dirty="0" err="1">
                <a:solidFill>
                  <a:srgbClr val="38741A"/>
                </a:solidFill>
                <a:cs typeface="Arial" charset="0"/>
              </a:rPr>
              <a:t>Cook</a:t>
            </a:r>
            <a:r>
              <a:rPr lang="el-GR" sz="2000" dirty="0">
                <a:solidFill>
                  <a:srgbClr val="38741A"/>
                </a:solidFill>
                <a:cs typeface="Arial" charset="0"/>
              </a:rPr>
              <a:t>, 1997), </a:t>
            </a:r>
            <a:r>
              <a:rPr lang="el-GR" sz="2000" dirty="0">
                <a:cs typeface="Arial" charset="0"/>
              </a:rPr>
              <a:t>και τέλος </a:t>
            </a:r>
          </a:p>
          <a:p>
            <a:pPr marL="261938" indent="-261938" algn="just" eaLnBrk="1" hangingPunct="1">
              <a:lnSpc>
                <a:spcPct val="110000"/>
              </a:lnSpc>
              <a:spcBef>
                <a:spcPts val="0"/>
              </a:spcBef>
              <a:spcAft>
                <a:spcPts val="0"/>
              </a:spcAft>
              <a:tabLst>
                <a:tab pos="536575" algn="l"/>
              </a:tabLst>
              <a:defRPr/>
            </a:pPr>
            <a:r>
              <a:rPr lang="el-GR" sz="2000" dirty="0">
                <a:solidFill>
                  <a:srgbClr val="38741A"/>
                </a:solidFill>
                <a:cs typeface="Arial" charset="0"/>
              </a:rPr>
              <a:t>στο </a:t>
            </a:r>
            <a:r>
              <a:rPr lang="el-GR" sz="2000" dirty="0" err="1">
                <a:solidFill>
                  <a:srgbClr val="38741A"/>
                </a:solidFill>
                <a:cs typeface="Arial" charset="0"/>
              </a:rPr>
              <a:t>αυξημενο</a:t>
            </a:r>
            <a:r>
              <a:rPr lang="el-GR" sz="2000" dirty="0">
                <a:solidFill>
                  <a:srgbClr val="38741A"/>
                </a:solidFill>
                <a:cs typeface="Arial" charset="0"/>
              </a:rPr>
              <a:t> ενδιαφέρον των καταναλωτών σε θέματα ποιότητας και ασφάλειας τροφίμων (</a:t>
            </a:r>
            <a:r>
              <a:rPr lang="el-GR" sz="2000" dirty="0" err="1">
                <a:solidFill>
                  <a:srgbClr val="38741A"/>
                </a:solidFill>
                <a:cs typeface="Arial" charset="0"/>
              </a:rPr>
              <a:t>Meulenberg</a:t>
            </a:r>
            <a:r>
              <a:rPr lang="el-GR" sz="2000" dirty="0">
                <a:solidFill>
                  <a:srgbClr val="38741A"/>
                </a:solidFill>
                <a:cs typeface="Arial" charset="0"/>
              </a:rPr>
              <a:t>, 2000).</a:t>
            </a:r>
          </a:p>
          <a:p>
            <a:pPr marL="261938" indent="-261938" algn="just" eaLnBrk="1" hangingPunct="1">
              <a:lnSpc>
                <a:spcPct val="110000"/>
              </a:lnSpc>
              <a:spcBef>
                <a:spcPts val="600"/>
              </a:spcBef>
              <a:spcAft>
                <a:spcPts val="600"/>
              </a:spcAft>
              <a:buFont typeface="Wingdings" pitchFamily="2" charset="2"/>
              <a:buNone/>
              <a:tabLst>
                <a:tab pos="536575" algn="l"/>
              </a:tabLst>
              <a:defRPr/>
            </a:pPr>
            <a:r>
              <a:rPr lang="el-GR" sz="2000" b="1" dirty="0">
                <a:cs typeface="Arial" charset="0"/>
              </a:rPr>
              <a:t>Ωστόσο θεωρείται ότι:</a:t>
            </a:r>
          </a:p>
          <a:p>
            <a:pPr marL="261938" indent="-261938" algn="just" eaLnBrk="1" hangingPunct="1">
              <a:lnSpc>
                <a:spcPct val="110000"/>
              </a:lnSpc>
              <a:spcBef>
                <a:spcPts val="600"/>
              </a:spcBef>
              <a:spcAft>
                <a:spcPts val="600"/>
              </a:spcAft>
              <a:tabLst>
                <a:tab pos="536575" algn="l"/>
              </a:tabLst>
              <a:defRPr/>
            </a:pPr>
            <a:r>
              <a:rPr lang="el-GR" sz="2000" dirty="0">
                <a:cs typeface="Arial" charset="0"/>
              </a:rPr>
              <a:t>Μεγαλύτερη σημασία από τη δομή του συνεταιρισμού έχουν χαρακτηριστικά σχετικά με τη διοίκηση και το προσωπικό του καθώς και με τις αναπτυξιακές στρατηγικές που μπορούν να εφαρμοστούν από τις συνεταιριστικές οργανώσεις  δηλ: </a:t>
            </a:r>
          </a:p>
          <a:p>
            <a:pPr marL="87313" indent="0" algn="just" eaLnBrk="1" hangingPunct="1">
              <a:lnSpc>
                <a:spcPct val="110000"/>
              </a:lnSpc>
              <a:spcBef>
                <a:spcPts val="600"/>
              </a:spcBef>
              <a:spcAft>
                <a:spcPts val="600"/>
              </a:spcAft>
              <a:buFont typeface="Wingdings" pitchFamily="2" charset="2"/>
              <a:buNone/>
              <a:tabLst>
                <a:tab pos="536575" algn="l"/>
              </a:tabLst>
              <a:defRPr/>
            </a:pPr>
            <a:r>
              <a:rPr lang="el-GR" sz="2000" dirty="0">
                <a:latin typeface="Segoe Print" pitchFamily="2" charset="0"/>
                <a:cs typeface="Arial" charset="0"/>
              </a:rPr>
              <a:t>Η σταθερά προσανατολισμένη φιλοσοφία σε έναν πιο αποτελεσματικό τρόπο οργάνωσης και λειτουργίας επιδρά θετικά στην απόδοση των συνεταιρισμών. </a:t>
            </a:r>
          </a:p>
          <a:p>
            <a:pPr marL="261938" indent="-261938" algn="just" eaLnBrk="1" hangingPunct="1">
              <a:lnSpc>
                <a:spcPct val="110000"/>
              </a:lnSpc>
              <a:spcBef>
                <a:spcPts val="600"/>
              </a:spcBef>
              <a:spcAft>
                <a:spcPts val="600"/>
              </a:spcAft>
              <a:tabLst>
                <a:tab pos="536575" algn="l"/>
              </a:tabLst>
              <a:defRPr/>
            </a:pPr>
            <a:endParaRPr lang="el-GR" sz="2000" dirty="0">
              <a:cs typeface="Arial" charset="0"/>
            </a:endParaRPr>
          </a:p>
          <a:p>
            <a:pPr marL="261938" indent="-261938" algn="just" eaLnBrk="1" hangingPunct="1">
              <a:lnSpc>
                <a:spcPct val="110000"/>
              </a:lnSpc>
              <a:spcBef>
                <a:spcPts val="600"/>
              </a:spcBef>
              <a:spcAft>
                <a:spcPts val="600"/>
              </a:spcAft>
              <a:tabLst>
                <a:tab pos="536575" algn="l"/>
              </a:tabLst>
              <a:defRPr/>
            </a:pPr>
            <a:endParaRPr lang="en-US" sz="2000" dirty="0">
              <a:cs typeface="Arial" charset="0"/>
            </a:endParaRPr>
          </a:p>
        </p:txBody>
      </p:sp>
    </p:spTree>
  </p:cSld>
  <p:clrMapOvr>
    <a:masterClrMapping/>
  </p:clrMapOvr>
  <p:transition>
    <p:wipe dir="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5260</TotalTime>
  <Words>2116</Words>
  <Application>Microsoft Office PowerPoint</Application>
  <PresentationFormat>Ευρεία οθόνη</PresentationFormat>
  <Paragraphs>121</Paragraphs>
  <Slides>24</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24</vt:i4>
      </vt:variant>
    </vt:vector>
  </HeadingPairs>
  <TitlesOfParts>
    <vt:vector size="33" baseType="lpstr">
      <vt:lpstr>Arial</vt:lpstr>
      <vt:lpstr>Calibri</vt:lpstr>
      <vt:lpstr>Calibri Light</vt:lpstr>
      <vt:lpstr>Palatino Linotype</vt:lpstr>
      <vt:lpstr>Segoe Print</vt:lpstr>
      <vt:lpstr>Tahoma</vt:lpstr>
      <vt:lpstr>Times New Roman</vt:lpstr>
      <vt:lpstr>Wingdings</vt:lpstr>
      <vt:lpstr>Θέμα του Office</vt:lpstr>
      <vt:lpstr>ΔΙΟΙΚΗΣΗ ΑΓΡΟΤΙΚΩΝ ΣΥΝΕΤΑΙΡΙΣΜΩΝ  Πανεπιστημιακές Παραδόσεις</vt:lpstr>
      <vt:lpstr>Συλλογική Επιχειρηματικότητα</vt:lpstr>
      <vt:lpstr>Παρουσίαση του PowerPoint</vt:lpstr>
      <vt:lpstr>Παραδοσιακός Συνεταιρισμός</vt:lpstr>
      <vt:lpstr>Παραδοσιακός Συνεταιρισμός</vt:lpstr>
      <vt:lpstr>Εισαγωγή</vt:lpstr>
      <vt:lpstr>Διάκριση Συνεταιρισμών με βάση τη δομή της ιδιοκτησίας</vt:lpstr>
      <vt:lpstr>Οι Συνεταιρισμοί Νέας Γενιάς </vt:lpstr>
      <vt:lpstr>Οι Συνεταιρισμοί Νέας Γενιάς - Εισαγωγή  </vt:lpstr>
      <vt:lpstr>Οι Συνεταιρισμοί Νέας Γενιάς - Χαρακτηριστικά</vt:lpstr>
      <vt:lpstr>Παρουσίαση του PowerPoint</vt:lpstr>
      <vt:lpstr>Οι Συνεταιρισμοί Νέας Γενιάς - Χαρακτηριστικά</vt:lpstr>
      <vt:lpstr>Ο Επιχειρηματικός Προσανατολισμός των Συνεταιρισμών Νέας Γενιάς  </vt:lpstr>
      <vt:lpstr>Ο Επιχειρηματικός Προσανατολισμός των Συνεταιρισμών Νέας Γενιάς  </vt:lpstr>
      <vt:lpstr>Δυνατότητα Εφαρμογής  Συνεταιρισμών Νέας Γενιάς  </vt:lpstr>
      <vt:lpstr>Οι Ομάδες Παραγωγών</vt:lpstr>
      <vt:lpstr>Οι Ομάδες Παραγωγών</vt:lpstr>
      <vt:lpstr>Οι Ομάδες Παραγωγών</vt:lpstr>
      <vt:lpstr>Οι Αναγκαστικοί Συνεταιρισμοί </vt:lpstr>
      <vt:lpstr>Οι Αναγκαστικοί Συνεταιρισμοί </vt:lpstr>
      <vt:lpstr>Οι Αναγκαστικοί Συνεταιρισμοί  Διακριση:</vt:lpstr>
      <vt:lpstr>Οι Αναγκαστικοί Συνεταιρισμοί  Παραδείγματα</vt:lpstr>
      <vt:lpstr>Οι Αναγκαστικοί Συνεταιρισμοί Παραδείγματα: </vt:lpstr>
      <vt:lpstr>Οι Αναγκαστικοί Συνεταιρισμοί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Achilleas</dc:creator>
  <cp:lastModifiedBy>ΠΛΙΑΚΟΥΡΑ ΑΛΕΞΑΝΔΡΑ</cp:lastModifiedBy>
  <cp:revision>94</cp:revision>
  <dcterms:created xsi:type="dcterms:W3CDTF">2016-09-28T08:36:10Z</dcterms:created>
  <dcterms:modified xsi:type="dcterms:W3CDTF">2022-02-26T18:31:23Z</dcterms:modified>
</cp:coreProperties>
</file>