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309" r:id="rId8"/>
    <p:sldId id="284" r:id="rId9"/>
    <p:sldId id="312" r:id="rId10"/>
    <p:sldId id="311" r:id="rId11"/>
    <p:sldId id="310" r:id="rId12"/>
    <p:sldId id="261" r:id="rId13"/>
    <p:sldId id="285" r:id="rId14"/>
    <p:sldId id="262" r:id="rId15"/>
    <p:sldId id="263" r:id="rId16"/>
    <p:sldId id="313" r:id="rId17"/>
    <p:sldId id="264" r:id="rId18"/>
    <p:sldId id="265" r:id="rId19"/>
    <p:sldId id="287" r:id="rId20"/>
    <p:sldId id="306" r:id="rId21"/>
    <p:sldId id="266" r:id="rId22"/>
    <p:sldId id="307" r:id="rId23"/>
    <p:sldId id="288" r:id="rId24"/>
    <p:sldId id="267" r:id="rId25"/>
    <p:sldId id="268" r:id="rId26"/>
    <p:sldId id="269" r:id="rId27"/>
    <p:sldId id="289" r:id="rId28"/>
    <p:sldId id="270" r:id="rId29"/>
    <p:sldId id="290" r:id="rId30"/>
    <p:sldId id="291" r:id="rId31"/>
    <p:sldId id="271" r:id="rId32"/>
    <p:sldId id="292" r:id="rId33"/>
    <p:sldId id="294" r:id="rId34"/>
    <p:sldId id="272" r:id="rId35"/>
    <p:sldId id="293" r:id="rId36"/>
    <p:sldId id="273" r:id="rId37"/>
    <p:sldId id="295" r:id="rId38"/>
    <p:sldId id="314" r:id="rId39"/>
    <p:sldId id="296" r:id="rId40"/>
    <p:sldId id="317" r:id="rId41"/>
    <p:sldId id="318" r:id="rId42"/>
    <p:sldId id="274" r:id="rId43"/>
    <p:sldId id="297" r:id="rId44"/>
    <p:sldId id="275" r:id="rId45"/>
    <p:sldId id="276" r:id="rId46"/>
    <p:sldId id="315" r:id="rId47"/>
    <p:sldId id="316" r:id="rId48"/>
    <p:sldId id="277" r:id="rId49"/>
    <p:sldId id="278" r:id="rId50"/>
    <p:sldId id="299" r:id="rId51"/>
    <p:sldId id="279" r:id="rId52"/>
    <p:sldId id="280" r:id="rId53"/>
    <p:sldId id="300" r:id="rId54"/>
    <p:sldId id="281" r:id="rId55"/>
    <p:sldId id="301" r:id="rId56"/>
    <p:sldId id="302" r:id="rId57"/>
    <p:sldId id="282" r:id="rId58"/>
    <p:sldId id="319" r:id="rId59"/>
    <p:sldId id="303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B7BA"/>
    <a:srgbClr val="CC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94A2F-C9AA-4170-97EB-1C62973860F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98B9FC-A535-48F0-9A9E-ECE2396067E8}">
      <dgm:prSet/>
      <dgm:spPr/>
      <dgm:t>
        <a:bodyPr/>
        <a:lstStyle/>
        <a:p>
          <a:r>
            <a:rPr lang="el-GR"/>
            <a:t>Οι μετα-μεταγραφικές ρυθμίσεις </a:t>
          </a:r>
          <a:r>
            <a:rPr lang="en-US"/>
            <a:t>(post-transcriptional controls) </a:t>
          </a:r>
          <a:r>
            <a:rPr lang="el-GR"/>
            <a:t>λειτουργούν μετά την μεταγραφή και αποτελούν σημαντικούς μηχανισμούς της ρύθμισης της έκφρασης των γονιδίων</a:t>
          </a:r>
        </a:p>
      </dgm:t>
    </dgm:pt>
    <dgm:pt modelId="{A4D1FD0F-FAF1-4580-82AD-201DC67ACB0A}" type="parTrans" cxnId="{E77107BF-6E25-4C9C-834F-F79D059503E8}">
      <dgm:prSet/>
      <dgm:spPr/>
      <dgm:t>
        <a:bodyPr/>
        <a:lstStyle/>
        <a:p>
          <a:endParaRPr lang="en-US"/>
        </a:p>
      </dgm:t>
    </dgm:pt>
    <dgm:pt modelId="{5D951B32-93A3-4BEA-925A-3BF78A3A1424}" type="sibTrans" cxnId="{E77107BF-6E25-4C9C-834F-F79D059503E8}">
      <dgm:prSet/>
      <dgm:spPr/>
      <dgm:t>
        <a:bodyPr/>
        <a:lstStyle/>
        <a:p>
          <a:endParaRPr lang="en-US"/>
        </a:p>
      </dgm:t>
    </dgm:pt>
    <dgm:pt modelId="{217E1BCA-F1B4-4B94-9F30-B2980CA6426A}">
      <dgm:prSet/>
      <dgm:spPr/>
      <dgm:t>
        <a:bodyPr/>
        <a:lstStyle/>
        <a:p>
          <a:r>
            <a:rPr lang="el-GR" dirty="0"/>
            <a:t>Η εναλλακτική συρραφή του </a:t>
          </a:r>
          <a:r>
            <a:rPr lang="en-US" dirty="0"/>
            <a:t>mRNA </a:t>
          </a:r>
          <a:r>
            <a:rPr lang="el-GR" dirty="0"/>
            <a:t>επιτρέπει σε διαφορετικούς ιστούς, τύπους πρωτεϊνών που κωδικοποιούνται από το ίδιο γονίδιο</a:t>
          </a:r>
        </a:p>
      </dgm:t>
    </dgm:pt>
    <dgm:pt modelId="{D7F19CCE-A96D-454A-B7F1-3A2FD7117512}" type="parTrans" cxnId="{A82D467F-5A19-4899-B709-F22C8F51D2E0}">
      <dgm:prSet/>
      <dgm:spPr/>
      <dgm:t>
        <a:bodyPr/>
        <a:lstStyle/>
        <a:p>
          <a:endParaRPr lang="en-US"/>
        </a:p>
      </dgm:t>
    </dgm:pt>
    <dgm:pt modelId="{F01DC98D-AF6C-449F-9637-C5CB06AC01AF}" type="sibTrans" cxnId="{A82D467F-5A19-4899-B709-F22C8F51D2E0}">
      <dgm:prSet/>
      <dgm:spPr/>
      <dgm:t>
        <a:bodyPr/>
        <a:lstStyle/>
        <a:p>
          <a:endParaRPr lang="en-US"/>
        </a:p>
      </dgm:t>
    </dgm:pt>
    <dgm:pt modelId="{27CFCE8C-50E6-4E1B-B2DD-D30947AB6708}">
      <dgm:prSet/>
      <dgm:spPr/>
      <dgm:t>
        <a:bodyPr/>
        <a:lstStyle/>
        <a:p>
          <a:r>
            <a:rPr lang="el-GR"/>
            <a:t>Οι μετα-μεταφραστικές τροποποιήσεις επίσης των πρωτεϊνών όπως η φωσφορυλίωση, η ακετυλίωση και η ουβικουϊτίνωση ρυθμίζουν την ενεργότητα ή την βιωσιμότητα της</a:t>
          </a:r>
        </a:p>
      </dgm:t>
    </dgm:pt>
    <dgm:pt modelId="{2102B800-8537-4532-AD91-2F136160E29E}" type="parTrans" cxnId="{CBB91E7D-10BA-4E81-A183-23CA56CDDC11}">
      <dgm:prSet/>
      <dgm:spPr/>
      <dgm:t>
        <a:bodyPr/>
        <a:lstStyle/>
        <a:p>
          <a:endParaRPr lang="en-US"/>
        </a:p>
      </dgm:t>
    </dgm:pt>
    <dgm:pt modelId="{CAFFBA49-FBFF-442A-B375-0757F1502DAE}" type="sibTrans" cxnId="{CBB91E7D-10BA-4E81-A183-23CA56CDDC11}">
      <dgm:prSet/>
      <dgm:spPr/>
      <dgm:t>
        <a:bodyPr/>
        <a:lstStyle/>
        <a:p>
          <a:endParaRPr lang="en-US"/>
        </a:p>
      </dgm:t>
    </dgm:pt>
    <dgm:pt modelId="{FDC4C44C-F878-4218-8B37-11F78BBEE77A}" type="pres">
      <dgm:prSet presAssocID="{A7D94A2F-C9AA-4170-97EB-1C6297386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A06B66A-B6BE-457F-8B9B-76685C9DD5E8}" type="pres">
      <dgm:prSet presAssocID="{EE98B9FC-A535-48F0-9A9E-ECE2396067E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C0A3D1-FBCC-4E23-8D96-3C61D103CE2A}" type="pres">
      <dgm:prSet presAssocID="{5D951B32-93A3-4BEA-925A-3BF78A3A1424}" presName="spacer" presStyleCnt="0"/>
      <dgm:spPr/>
    </dgm:pt>
    <dgm:pt modelId="{FCE8713E-0DAC-4B02-B008-3A4E2DF9B0D3}" type="pres">
      <dgm:prSet presAssocID="{217E1BCA-F1B4-4B94-9F30-B2980CA6426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E485A8D-7DE4-49E4-A7B2-72566A01E1D8}" type="pres">
      <dgm:prSet presAssocID="{F01DC98D-AF6C-449F-9637-C5CB06AC01AF}" presName="spacer" presStyleCnt="0"/>
      <dgm:spPr/>
    </dgm:pt>
    <dgm:pt modelId="{100B1AE7-E3D3-4621-99DA-AEE8AE9CFF7F}" type="pres">
      <dgm:prSet presAssocID="{27CFCE8C-50E6-4E1B-B2DD-D30947AB670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776C934-DD1D-4EAA-8049-C9C6A744B79F}" type="presOf" srcId="{A7D94A2F-C9AA-4170-97EB-1C62973860F5}" destId="{FDC4C44C-F878-4218-8B37-11F78BBEE77A}" srcOrd="0" destOrd="0" presId="urn:microsoft.com/office/officeart/2005/8/layout/vList2"/>
    <dgm:cxn modelId="{E77107BF-6E25-4C9C-834F-F79D059503E8}" srcId="{A7D94A2F-C9AA-4170-97EB-1C62973860F5}" destId="{EE98B9FC-A535-48F0-9A9E-ECE2396067E8}" srcOrd="0" destOrd="0" parTransId="{A4D1FD0F-FAF1-4580-82AD-201DC67ACB0A}" sibTransId="{5D951B32-93A3-4BEA-925A-3BF78A3A1424}"/>
    <dgm:cxn modelId="{CFEAE477-CDAB-49AA-A6CF-C3DC193E5FA9}" type="presOf" srcId="{217E1BCA-F1B4-4B94-9F30-B2980CA6426A}" destId="{FCE8713E-0DAC-4B02-B008-3A4E2DF9B0D3}" srcOrd="0" destOrd="0" presId="urn:microsoft.com/office/officeart/2005/8/layout/vList2"/>
    <dgm:cxn modelId="{BCC2FE0E-CC2D-4F1B-AD45-3FDA3CA80020}" type="presOf" srcId="{27CFCE8C-50E6-4E1B-B2DD-D30947AB6708}" destId="{100B1AE7-E3D3-4621-99DA-AEE8AE9CFF7F}" srcOrd="0" destOrd="0" presId="urn:microsoft.com/office/officeart/2005/8/layout/vList2"/>
    <dgm:cxn modelId="{CBB91E7D-10BA-4E81-A183-23CA56CDDC11}" srcId="{A7D94A2F-C9AA-4170-97EB-1C62973860F5}" destId="{27CFCE8C-50E6-4E1B-B2DD-D30947AB6708}" srcOrd="2" destOrd="0" parTransId="{2102B800-8537-4532-AD91-2F136160E29E}" sibTransId="{CAFFBA49-FBFF-442A-B375-0757F1502DAE}"/>
    <dgm:cxn modelId="{267AC81B-EA32-4D87-89F1-D13C7CAEA09C}" type="presOf" srcId="{EE98B9FC-A535-48F0-9A9E-ECE2396067E8}" destId="{DA06B66A-B6BE-457F-8B9B-76685C9DD5E8}" srcOrd="0" destOrd="0" presId="urn:microsoft.com/office/officeart/2005/8/layout/vList2"/>
    <dgm:cxn modelId="{A82D467F-5A19-4899-B709-F22C8F51D2E0}" srcId="{A7D94A2F-C9AA-4170-97EB-1C62973860F5}" destId="{217E1BCA-F1B4-4B94-9F30-B2980CA6426A}" srcOrd="1" destOrd="0" parTransId="{D7F19CCE-A96D-454A-B7F1-3A2FD7117512}" sibTransId="{F01DC98D-AF6C-449F-9637-C5CB06AC01AF}"/>
    <dgm:cxn modelId="{B13F72B2-6385-4904-BE98-435DDA7522E2}" type="presParOf" srcId="{FDC4C44C-F878-4218-8B37-11F78BBEE77A}" destId="{DA06B66A-B6BE-457F-8B9B-76685C9DD5E8}" srcOrd="0" destOrd="0" presId="urn:microsoft.com/office/officeart/2005/8/layout/vList2"/>
    <dgm:cxn modelId="{51615307-D1AC-4E77-9A1A-9BFFACB08A24}" type="presParOf" srcId="{FDC4C44C-F878-4218-8B37-11F78BBEE77A}" destId="{54C0A3D1-FBCC-4E23-8D96-3C61D103CE2A}" srcOrd="1" destOrd="0" presId="urn:microsoft.com/office/officeart/2005/8/layout/vList2"/>
    <dgm:cxn modelId="{5BBBBAFD-6302-45C1-A06B-94681BBB587D}" type="presParOf" srcId="{FDC4C44C-F878-4218-8B37-11F78BBEE77A}" destId="{FCE8713E-0DAC-4B02-B008-3A4E2DF9B0D3}" srcOrd="2" destOrd="0" presId="urn:microsoft.com/office/officeart/2005/8/layout/vList2"/>
    <dgm:cxn modelId="{8AA82F31-B3D6-44C8-95AF-36A09D2B3DCB}" type="presParOf" srcId="{FDC4C44C-F878-4218-8B37-11F78BBEE77A}" destId="{6E485A8D-7DE4-49E4-A7B2-72566A01E1D8}" srcOrd="3" destOrd="0" presId="urn:microsoft.com/office/officeart/2005/8/layout/vList2"/>
    <dgm:cxn modelId="{E759842B-3E61-4A6C-A2FD-1989B00A3A4F}" type="presParOf" srcId="{FDC4C44C-F878-4218-8B37-11F78BBEE77A}" destId="{100B1AE7-E3D3-4621-99DA-AEE8AE9CFF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6B66A-B6BE-457F-8B9B-76685C9DD5E8}">
      <dsp:nvSpPr>
        <dsp:cNvPr id="0" name=""/>
        <dsp:cNvSpPr/>
      </dsp:nvSpPr>
      <dsp:spPr>
        <a:xfrm>
          <a:off x="0" y="134129"/>
          <a:ext cx="6492875" cy="1570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/>
            <a:t>Οι μετα-μεταγραφικές ρυθμίσεις </a:t>
          </a:r>
          <a:r>
            <a:rPr lang="en-US" sz="2200" kern="1200"/>
            <a:t>(post-transcriptional controls) </a:t>
          </a:r>
          <a:r>
            <a:rPr lang="el-GR" sz="2200" kern="1200"/>
            <a:t>λειτουργούν μετά την μεταγραφή και αποτελούν σημαντικούς μηχανισμούς της ρύθμισης της έκφρασης των γονιδίων</a:t>
          </a:r>
        </a:p>
      </dsp:txBody>
      <dsp:txXfrm>
        <a:off x="76648" y="210777"/>
        <a:ext cx="6339579" cy="1416844"/>
      </dsp:txXfrm>
    </dsp:sp>
    <dsp:sp modelId="{FCE8713E-0DAC-4B02-B008-3A4E2DF9B0D3}">
      <dsp:nvSpPr>
        <dsp:cNvPr id="0" name=""/>
        <dsp:cNvSpPr/>
      </dsp:nvSpPr>
      <dsp:spPr>
        <a:xfrm>
          <a:off x="0" y="1767629"/>
          <a:ext cx="6492875" cy="15701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/>
            <a:t>Η εναλλακτική συρραφή του </a:t>
          </a:r>
          <a:r>
            <a:rPr lang="en-US" sz="2200" kern="1200" dirty="0"/>
            <a:t>mRNA </a:t>
          </a:r>
          <a:r>
            <a:rPr lang="el-GR" sz="2200" kern="1200" dirty="0"/>
            <a:t>επιτρέπει σε διαφορετικούς ιστούς, τύπους πρωτεϊνών που κωδικοποιούνται από το ίδιο γονίδιο</a:t>
          </a:r>
        </a:p>
      </dsp:txBody>
      <dsp:txXfrm>
        <a:off x="76648" y="1844277"/>
        <a:ext cx="6339579" cy="1416844"/>
      </dsp:txXfrm>
    </dsp:sp>
    <dsp:sp modelId="{100B1AE7-E3D3-4621-99DA-AEE8AE9CFF7F}">
      <dsp:nvSpPr>
        <dsp:cNvPr id="0" name=""/>
        <dsp:cNvSpPr/>
      </dsp:nvSpPr>
      <dsp:spPr>
        <a:xfrm>
          <a:off x="0" y="3401130"/>
          <a:ext cx="6492875" cy="15701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/>
            <a:t>Οι μετα-μεταφραστικές τροποποιήσεις επίσης των πρωτεϊνών όπως η φωσφορυλίωση, η ακετυλίωση και η ουβικουϊτίνωση ρυθμίζουν την ενεργότητα ή την βιωσιμότητα της</a:t>
          </a:r>
        </a:p>
      </dsp:txBody>
      <dsp:txXfrm>
        <a:off x="76648" y="3477778"/>
        <a:ext cx="6339579" cy="1416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282D2D-7E80-4A8E-9C27-1A7B87DD2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B13B1ED-AFA3-4C05-A50F-22A7C904D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D7D1CC-C6EE-4BFD-A06C-CD86BDC4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52549E6-E364-4810-A52E-EF7DBDDF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1D0B65-0F74-4A61-9BA4-57EEF0DC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074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2F1C1E-44F5-4EC9-843C-47DD1AD29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CF2BA67-2F1D-4284-801C-D1B47C72B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1F8C57-678B-4052-B767-38FBA260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71383B-B525-4A93-A210-55E53668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7A2A92C-C605-4C07-B683-EA5FE761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930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C0707EC-01E3-4585-97F5-554C15FCD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0778A83-66C4-44A4-B65B-1FC6E9560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61D2758-20B6-4A0B-B71A-72837F5B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2400EF-9549-4034-831D-B20EED92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8AAB495-B31A-42CF-8E37-A3D6435F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951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6FE723-F7ED-4359-9FF2-345106D5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6FFF9B-F8D9-4329-B865-1596DA09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5245ED6-CA03-43F8-82EC-D6D1B58E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67E3F7-5FC5-449F-8260-8B673A9A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447B7A-9F51-498D-ADFF-45345176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345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4916FC-F28B-4159-B7A6-9716387F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E319A9-58AD-441F-ADBA-3A5C6A56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5CBFA-BB43-42D3-977D-0B1E1A4B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B507B4-F93C-4C01-8472-39743B69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394107-2776-464F-8CE0-929461C7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948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B30CF7-BE25-4254-B9E5-1D54863B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537CD-8D4E-4F2C-B113-8A5E62766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9E212C5-2664-4101-BC43-4B90E7077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9568204-AD0E-4488-9F47-61EE7971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68C218D-AB2A-4FA8-BE59-82668F8E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7A0EC7B-9779-4B0C-85EB-F3775522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065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1E27B2-515C-4A1C-844A-351507EB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743ECC6-DA3B-4672-8653-FF132CA4C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2BF291A-17F1-4E3A-8080-B7194A42E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974F718-A09A-4D07-8C7E-E51BC7D09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E943C1E-89F4-4478-BAB6-88F35474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CC17A0B-7003-4AF1-9B50-CA7474BF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2B2E4B4-F4FD-466B-9F16-EBD5F09A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3FDCDCF-9AD7-425D-BC83-6074314F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66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6E7736-D110-492D-BEC3-B2EBF0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4A6414E-16B1-4B0B-9963-18D0018E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E0C6F33-8014-4041-9675-EE31ABC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35535F7-020C-49F4-89C2-B2FFBCC1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811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BA2351E-0E79-4FD2-84AF-849816DC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7AF8285-7CB4-4BC0-A94B-F51B6E17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824BC85-0D60-4391-A5D5-71853042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049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6E577F-4D1D-44F0-852D-ACBEF3E2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01808B-02DE-4EBD-A724-1664BF8B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FB27F9B-41B0-4699-8870-52A45C9F1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23345E-172F-4DA5-93D8-7A181DF8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58CE94-7CED-42B1-BB3F-021759A5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57AD408-6E57-4AFF-9CD0-55BC72D8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616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54AB2F-5F57-4B6A-9015-4DF341CC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F6BAAD9-D882-452D-B429-8084E3102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B38AFBC-536D-48F9-A942-74127F0BD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85CF88-734D-4455-9E1E-BC04CDF0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FB5B86A-4A6B-43AC-AAD2-3EDEBCAE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9682225-44D5-4C46-A001-2175BB3B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91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8396AF1-E22A-4860-94EF-4732C42D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7A62E4E-7D72-495F-A928-D35E70E6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27071D-1F4A-4AE3-ADE8-5E47590DD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8E31-F35A-49C8-A350-3A405519CD93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3FD78E-5FD3-4594-A019-D21D0BFC0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AEAE17D-8210-49E6-9F91-99B7A057A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596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B07D42-B31C-4C74-9396-9ED94F2F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9046"/>
          </a:xfrm>
        </p:spPr>
        <p:txBody>
          <a:bodyPr>
            <a:normAutofit/>
          </a:bodyPr>
          <a:lstStyle/>
          <a:p>
            <a:r>
              <a:rPr lang="el-GR" sz="4400" dirty="0"/>
              <a:t>ΒΙΟΛΟΓΙΑ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05BDD49-7A4B-45D7-BEDE-71589D2CB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2226"/>
            <a:ext cx="9144000" cy="2355574"/>
          </a:xfrm>
        </p:spPr>
        <p:txBody>
          <a:bodyPr/>
          <a:lstStyle/>
          <a:p>
            <a:pPr algn="l"/>
            <a:r>
              <a:rPr lang="el-GR" dirty="0"/>
              <a:t>ΒΙΒΛΙΟΓΡΑΦΙΑ : </a:t>
            </a:r>
            <a:r>
              <a:rPr lang="en-US" dirty="0"/>
              <a:t>ALBERTS </a:t>
            </a:r>
            <a:r>
              <a:rPr lang="el-GR" dirty="0"/>
              <a:t>ΚΥΤΤΑΡΙΚΗ ΒΙΟΛΟΓΙΑ</a:t>
            </a:r>
          </a:p>
          <a:p>
            <a:pPr algn="l"/>
            <a:r>
              <a:rPr lang="el-GR" dirty="0"/>
              <a:t>ΚΕΦ. 8: Ρύθμιση της έκφρασης των γονιδίων</a:t>
            </a:r>
          </a:p>
        </p:txBody>
      </p:sp>
    </p:spTree>
    <p:extLst>
      <p:ext uri="{BB962C8B-B14F-4D97-AF65-F5344CB8AC3E}">
        <p14:creationId xmlns:p14="http://schemas.microsoft.com/office/powerpoint/2010/main" val="128395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76E9C0-08AE-40BB-82A9-5B7947EB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35" y="1123527"/>
            <a:ext cx="9777724" cy="46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0ACBF-C569-4EFC-956A-9A7EB6552E6F}"/>
              </a:ext>
            </a:extLst>
          </p:cNvPr>
          <p:cNvSpPr txBox="1"/>
          <p:nvPr/>
        </p:nvSpPr>
        <p:spPr>
          <a:xfrm>
            <a:off x="2716863" y="580158"/>
            <a:ext cx="769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Συνδυασμός </a:t>
            </a:r>
            <a:r>
              <a:rPr lang="el-GR" sz="2400" b="1" dirty="0" err="1"/>
              <a:t>ηλεκτροφόρησης</a:t>
            </a:r>
            <a:r>
              <a:rPr lang="el-GR" sz="2400" b="1" dirty="0"/>
              <a:t> και φασματοσκοπίας μάζας</a:t>
            </a:r>
          </a:p>
        </p:txBody>
      </p:sp>
    </p:spTree>
    <p:extLst>
      <p:ext uri="{BB962C8B-B14F-4D97-AF65-F5344CB8AC3E}">
        <p14:creationId xmlns:p14="http://schemas.microsoft.com/office/powerpoint/2010/main" val="36438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203591-FEA1-414F-BCF5-970B9208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89" y="628101"/>
            <a:ext cx="7415009" cy="557106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1FFEE5-6103-421C-8D39-CEA0D6B2AEE2}"/>
              </a:ext>
            </a:extLst>
          </p:cNvPr>
          <p:cNvSpPr/>
          <p:nvPr/>
        </p:nvSpPr>
        <p:spPr>
          <a:xfrm>
            <a:off x="818606" y="1717767"/>
            <a:ext cx="22129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Οι</a:t>
            </a:r>
            <a:r>
              <a:rPr lang="el-GR" sz="2000" dirty="0"/>
              <a:t> </a:t>
            </a:r>
            <a:r>
              <a:rPr lang="el-GR" sz="2000" b="1" dirty="0" err="1" smtClean="0"/>
              <a:t>μικροσυστοιχίες</a:t>
            </a:r>
            <a:r>
              <a:rPr lang="el-GR" sz="2000" b="1" dirty="0" smtClean="0"/>
              <a:t> </a:t>
            </a:r>
            <a:r>
              <a:rPr lang="el-GR" sz="2000" b="1" dirty="0"/>
              <a:t>γονιδίων </a:t>
            </a:r>
            <a:r>
              <a:rPr lang="el-GR" sz="2000" dirty="0"/>
              <a:t>χρησιμοποιούνται σήμερα κατά κόρον για την εξέταση της </a:t>
            </a:r>
            <a:r>
              <a:rPr lang="el-GR" sz="2000" b="1" dirty="0"/>
              <a:t>γονιδιακής έκφρασης </a:t>
            </a:r>
            <a:r>
              <a:rPr lang="el-GR" sz="2000" dirty="0"/>
              <a:t>υπό ειδικές συνθήκες και για την ανίχνευση </a:t>
            </a:r>
            <a:r>
              <a:rPr lang="el-GR" sz="2000" dirty="0" err="1"/>
              <a:t>νουκλεϊκών</a:t>
            </a:r>
            <a:r>
              <a:rPr lang="el-GR" sz="2000" dirty="0"/>
              <a:t> οξέων </a:t>
            </a:r>
          </a:p>
        </p:txBody>
      </p:sp>
    </p:spTree>
    <p:extLst>
      <p:ext uri="{BB962C8B-B14F-4D97-AF65-F5344CB8AC3E}">
        <p14:creationId xmlns:p14="http://schemas.microsoft.com/office/powerpoint/2010/main" val="22049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04174F6-6FCB-4EE9-9F8E-8A33C3D1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2" y="10141"/>
            <a:ext cx="4230100" cy="1189694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Εξωγενή σήματα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6B3509-4490-4119-823D-6EDE543A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9480"/>
            <a:ext cx="5991497" cy="5546047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Ορισμένα κύτταρα μπορούν να τροποποιήσουν το πρότυπο έκφρασης των γονιδίων τους με την </a:t>
            </a:r>
            <a:r>
              <a:rPr lang="el-GR" sz="2400" b="1" dirty="0"/>
              <a:t>επίδραση εξωγενών σημάτων </a:t>
            </a:r>
            <a:r>
              <a:rPr lang="el-GR" sz="2400" dirty="0"/>
              <a:t>(πχ ορμονών)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Η </a:t>
            </a:r>
            <a:r>
              <a:rPr lang="el-GR" sz="2400" b="1" dirty="0" err="1"/>
              <a:t>Κορτιζόλη</a:t>
            </a:r>
            <a:r>
              <a:rPr lang="el-GR" sz="2400" dirty="0"/>
              <a:t> που </a:t>
            </a:r>
            <a:r>
              <a:rPr lang="el-GR" sz="2400" dirty="0" smtClean="0"/>
              <a:t>παράγεται και </a:t>
            </a:r>
            <a:r>
              <a:rPr lang="el-GR" sz="2400" dirty="0" smtClean="0"/>
              <a:t>εκκρίνεται  </a:t>
            </a:r>
            <a:r>
              <a:rPr lang="el-GR" sz="2400" dirty="0"/>
              <a:t>από τον φλοιό των </a:t>
            </a:r>
            <a:r>
              <a:rPr lang="el-GR" sz="2400" dirty="0" smtClean="0"/>
              <a:t>επινεφριδίων</a:t>
            </a:r>
            <a:r>
              <a:rPr lang="en-US" sz="2400" dirty="0" smtClean="0"/>
              <a:t> </a:t>
            </a:r>
            <a:r>
              <a:rPr lang="el-GR" sz="2400" dirty="0" smtClean="0"/>
              <a:t>με την επίδραση της </a:t>
            </a:r>
            <a:r>
              <a:rPr lang="en-US" sz="2400" b="1" dirty="0" smtClean="0"/>
              <a:t>ACTH</a:t>
            </a:r>
            <a:r>
              <a:rPr lang="el-GR" sz="2400" dirty="0" smtClean="0"/>
              <a:t>, </a:t>
            </a:r>
            <a:r>
              <a:rPr lang="el-GR" sz="2400" dirty="0"/>
              <a:t>κατά </a:t>
            </a:r>
            <a:r>
              <a:rPr lang="el-GR" sz="2400" dirty="0"/>
              <a:t>την διάρκεια της έντονης </a:t>
            </a:r>
            <a:r>
              <a:rPr lang="el-GR" sz="2400" dirty="0" smtClean="0"/>
              <a:t>άσκησης, ή </a:t>
            </a:r>
            <a:r>
              <a:rPr lang="el-GR" sz="2400" dirty="0"/>
              <a:t>του παρατεταμένου </a:t>
            </a:r>
            <a:r>
              <a:rPr lang="el-GR" sz="2400" dirty="0" smtClean="0"/>
              <a:t>στρες, </a:t>
            </a:r>
            <a:r>
              <a:rPr lang="el-GR" sz="2400" dirty="0"/>
              <a:t>οδηγεί τα </a:t>
            </a:r>
            <a:r>
              <a:rPr lang="el-GR" sz="2400" dirty="0" err="1" smtClean="0"/>
              <a:t>ηπατοκύτταρα</a:t>
            </a:r>
            <a:r>
              <a:rPr lang="el-GR" sz="2400" dirty="0" smtClean="0"/>
              <a:t>, </a:t>
            </a:r>
            <a:r>
              <a:rPr lang="el-GR" sz="2400" dirty="0"/>
              <a:t>σε αύξηση της παραγωγής των ενζύμων της </a:t>
            </a:r>
            <a:r>
              <a:rPr lang="el-GR" sz="2400" dirty="0" err="1"/>
              <a:t>γλυκονεογένεσης</a:t>
            </a:r>
            <a:r>
              <a:rPr lang="el-GR" sz="2400" dirty="0"/>
              <a:t> (πχ της </a:t>
            </a:r>
            <a:r>
              <a:rPr lang="el-GR" sz="2400" dirty="0" err="1"/>
              <a:t>αμινοτρανφεράσης</a:t>
            </a:r>
            <a:r>
              <a:rPr lang="el-GR" sz="2400" dirty="0"/>
              <a:t> της </a:t>
            </a:r>
            <a:r>
              <a:rPr lang="el-GR" sz="2400" dirty="0" err="1" smtClean="0"/>
              <a:t>τυροσίνης</a:t>
            </a:r>
            <a:r>
              <a:rPr lang="el-GR" sz="2400" dirty="0" smtClean="0"/>
              <a:t> (ΤΑΤ), </a:t>
            </a:r>
            <a:r>
              <a:rPr lang="el-GR" sz="2400" dirty="0"/>
              <a:t>ένζυμο της μετατροπής της </a:t>
            </a:r>
            <a:r>
              <a:rPr lang="el-GR" sz="2400" dirty="0" err="1"/>
              <a:t>τυροσίνης</a:t>
            </a:r>
            <a:r>
              <a:rPr lang="el-GR" sz="2400" dirty="0"/>
              <a:t> σε γλυκόζη)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59" y="1982287"/>
            <a:ext cx="5598940" cy="48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BAC6E17-1A08-4C4F-B476-AAB9A170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465" y="613638"/>
            <a:ext cx="7507632" cy="563072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870012-BCDE-4A5C-A340-E4844ECB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08" y="923060"/>
            <a:ext cx="2492061" cy="13996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0FDD2E-DCA5-4BBC-BE91-0D12E512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" y="2862668"/>
            <a:ext cx="3985987" cy="29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B7660F2-6FF4-44C9-9C04-9FAF91A3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Σημεία ελέγχου της έκφρασης των γονιδίων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0F89F4-3CC7-4BB4-A17A-4010F62F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5261049" cy="55460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του </a:t>
            </a:r>
            <a:r>
              <a:rPr lang="el-GR" sz="2000" b="1" dirty="0"/>
              <a:t>χρόνου</a:t>
            </a:r>
            <a:r>
              <a:rPr lang="el-GR" sz="2000" dirty="0"/>
              <a:t> και της </a:t>
            </a:r>
            <a:r>
              <a:rPr lang="el-GR" sz="2000" b="1" dirty="0"/>
              <a:t>συχνότητας μεταγραφής</a:t>
            </a:r>
            <a:r>
              <a:rPr lang="el-GR" sz="2000" dirty="0"/>
              <a:t> του γονιδίου (κύριος μηχανισμός ελέγχου)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της </a:t>
            </a:r>
            <a:r>
              <a:rPr lang="el-GR" sz="2000" b="1" dirty="0"/>
              <a:t>συρραφής</a:t>
            </a:r>
            <a:r>
              <a:rPr lang="el-GR" sz="2000" dirty="0"/>
              <a:t> του πρωτογενούς </a:t>
            </a:r>
            <a:r>
              <a:rPr lang="el-GR" sz="2000" dirty="0" err="1" smtClean="0"/>
              <a:t>μεταγράφου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Επιλογή των </a:t>
            </a:r>
            <a:r>
              <a:rPr lang="el-GR" sz="2000" b="1" dirty="0" err="1" smtClean="0"/>
              <a:t>μεταγράφων</a:t>
            </a:r>
            <a:r>
              <a:rPr lang="el-GR" sz="2000" b="1" dirty="0" smtClean="0"/>
              <a:t> </a:t>
            </a:r>
            <a:r>
              <a:rPr lang="el-GR" sz="2000" dirty="0"/>
              <a:t>που εξάγονται προς το κυτταρόπλασμα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του </a:t>
            </a:r>
            <a:r>
              <a:rPr lang="el-GR" sz="2000" b="1" dirty="0"/>
              <a:t>ρυθμού αποδόμησης των μορίων </a:t>
            </a:r>
            <a:r>
              <a:rPr lang="en-US" sz="2000" b="1" dirty="0"/>
              <a:t>mRNA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Επιλογή των μορίων </a:t>
            </a:r>
            <a:r>
              <a:rPr lang="en-US" sz="2000" b="1" dirty="0"/>
              <a:t>mRNA </a:t>
            </a:r>
            <a:r>
              <a:rPr lang="el-GR" sz="2000" dirty="0"/>
              <a:t>που θα </a:t>
            </a:r>
            <a:r>
              <a:rPr lang="el-GR" sz="2000" b="1" dirty="0"/>
              <a:t>μεταφραστούν</a:t>
            </a:r>
            <a:r>
              <a:rPr lang="el-GR" sz="2000" dirty="0"/>
              <a:t> από τα </a:t>
            </a:r>
            <a:r>
              <a:rPr lang="el-GR" sz="2000" dirty="0" err="1"/>
              <a:t>ριβοσωμάτια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Ρύθμιση του ρυθμού αποδόμησης των πρωτεϊνών</a:t>
            </a:r>
            <a:r>
              <a:rPr lang="el-GR" sz="2000" dirty="0"/>
              <a:t> μετά την σύνθεση τους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Ρύθμιση και έλεγχος της </a:t>
            </a:r>
            <a:r>
              <a:rPr lang="el-GR" sz="2000" b="1" dirty="0" err="1"/>
              <a:t>ενεργότητας</a:t>
            </a:r>
            <a:r>
              <a:rPr lang="el-GR" sz="2000" b="1" dirty="0"/>
              <a:t> της πρωτεΐνης</a:t>
            </a:r>
          </a:p>
        </p:txBody>
      </p:sp>
    </p:spTree>
    <p:extLst>
      <p:ext uri="{BB962C8B-B14F-4D97-AF65-F5344CB8AC3E}">
        <p14:creationId xmlns:p14="http://schemas.microsoft.com/office/powerpoint/2010/main" val="37328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45EF5D8-F614-4D8B-9272-1094EC60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Ρυθμιστικές αλληλουχίες </a:t>
            </a:r>
            <a:r>
              <a:rPr lang="en-US" dirty="0">
                <a:solidFill>
                  <a:srgbClr val="FFFFFF"/>
                </a:solidFill>
              </a:rPr>
              <a:t>DNA</a:t>
            </a:r>
            <a:r>
              <a:rPr lang="el-GR" dirty="0">
                <a:solidFill>
                  <a:srgbClr val="FFFFFF"/>
                </a:solidFill>
              </a:rPr>
              <a:t> (ενισχυτές)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EE9143-F486-40AD-AB85-6EC08764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57" y="78946"/>
            <a:ext cx="7407965" cy="3571459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1800" b="1" dirty="0"/>
              <a:t>Ρυθμιστικές αλληλουχίες </a:t>
            </a:r>
            <a:r>
              <a:rPr lang="en-US" sz="1800" b="1" dirty="0"/>
              <a:t>DNA (regulatory DNA sequences)</a:t>
            </a:r>
            <a:r>
              <a:rPr lang="el-GR" sz="1800" b="1" dirty="0"/>
              <a:t> (ή ενισχυτές)</a:t>
            </a:r>
            <a:r>
              <a:rPr lang="el-GR" sz="1800" dirty="0"/>
              <a:t> </a:t>
            </a:r>
            <a:r>
              <a:rPr lang="el-GR" sz="1800" dirty="0" smtClean="0"/>
              <a:t>Στα </a:t>
            </a:r>
            <a:r>
              <a:rPr lang="el-GR" sz="1800" b="1" dirty="0" err="1" smtClean="0"/>
              <a:t>προκαρυωτικά</a:t>
            </a:r>
            <a:r>
              <a:rPr lang="el-GR" sz="1800" dirty="0" smtClean="0"/>
              <a:t> είναι αλληλουχίες, γειτονικές με τον υποκινητή</a:t>
            </a:r>
            <a:r>
              <a:rPr lang="en-US" sz="1800" dirty="0" smtClean="0"/>
              <a:t> </a:t>
            </a:r>
            <a:r>
              <a:rPr lang="el-GR" sz="1800" dirty="0" smtClean="0"/>
              <a:t>ή/και εντός της περιοχής του υποκινητή, με </a:t>
            </a:r>
            <a:r>
              <a:rPr lang="el-GR" sz="1800" dirty="0"/>
              <a:t>μήκος περίπου </a:t>
            </a:r>
            <a:r>
              <a:rPr lang="el-GR" sz="1800" dirty="0" smtClean="0"/>
              <a:t>έως και 10</a:t>
            </a:r>
            <a:r>
              <a:rPr lang="en-US" sz="1800" dirty="0" smtClean="0"/>
              <a:t>0</a:t>
            </a:r>
            <a:r>
              <a:rPr lang="el-GR" sz="1800" dirty="0" smtClean="0"/>
              <a:t> </a:t>
            </a:r>
            <a:r>
              <a:rPr lang="en-US" sz="1800" dirty="0" err="1" smtClean="0"/>
              <a:t>bp</a:t>
            </a:r>
            <a:r>
              <a:rPr lang="el-GR" sz="1800" dirty="0" smtClean="0"/>
              <a:t>. Στα </a:t>
            </a:r>
            <a:r>
              <a:rPr lang="el-GR" sz="1800" b="1" dirty="0" err="1"/>
              <a:t>ευκαρυωτικά</a:t>
            </a:r>
            <a:r>
              <a:rPr lang="el-GR" sz="1800" dirty="0"/>
              <a:t> οι περιοχές αυτές μπορεί να έχουν μεγάλο μήκος και να βρίσκονται αρκετά μακριά από τα γονίδια που </a:t>
            </a:r>
            <a:r>
              <a:rPr lang="el-GR" sz="1800" dirty="0" smtClean="0"/>
              <a:t>ελέγχουν</a:t>
            </a:r>
            <a:r>
              <a:rPr lang="el-GR" sz="18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 smtClean="0"/>
              <a:t>Στα </a:t>
            </a:r>
            <a:r>
              <a:rPr lang="el-GR" sz="1800" dirty="0" err="1" smtClean="0"/>
              <a:t>προκαρυωτικά</a:t>
            </a:r>
            <a:r>
              <a:rPr lang="el-GR" sz="1800" dirty="0" smtClean="0"/>
              <a:t> λειτουργούν </a:t>
            </a:r>
            <a:r>
              <a:rPr lang="el-GR" sz="1800" dirty="0"/>
              <a:t>ως </a:t>
            </a:r>
            <a:r>
              <a:rPr lang="el-GR" sz="1800" b="1" dirty="0"/>
              <a:t>διακόπτες</a:t>
            </a:r>
            <a:r>
              <a:rPr lang="el-GR" sz="1800" dirty="0"/>
              <a:t> για την ενεργοποίηση ή απενεργοποίηση των γονιδίων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 smtClean="0"/>
              <a:t>Αντιθέτως, οι </a:t>
            </a:r>
            <a:r>
              <a:rPr lang="el-GR" sz="1800" dirty="0"/>
              <a:t>ρυθμιστικές αλληλουχίες των </a:t>
            </a:r>
            <a:r>
              <a:rPr lang="el-GR" sz="1800" b="1" dirty="0" err="1"/>
              <a:t>ευκαρυωτικών</a:t>
            </a:r>
            <a:r>
              <a:rPr lang="el-GR" sz="1800" dirty="0"/>
              <a:t> έχουν μεγάλο μήκος (κάποιες και πάνω από 10</a:t>
            </a:r>
            <a:r>
              <a:rPr lang="en-US" sz="1800" dirty="0"/>
              <a:t>.</a:t>
            </a:r>
            <a:r>
              <a:rPr lang="el-GR" sz="1800" dirty="0"/>
              <a:t>000 </a:t>
            </a:r>
            <a:r>
              <a:rPr lang="en-US" sz="1800" dirty="0"/>
              <a:t>bp) </a:t>
            </a:r>
            <a:r>
              <a:rPr lang="el-GR" sz="1800" dirty="0"/>
              <a:t>και λειτουργούν απαντώντας σε ποικίλα </a:t>
            </a:r>
            <a:r>
              <a:rPr lang="el-GR" sz="1800" dirty="0" smtClean="0"/>
              <a:t>μηνύματα, </a:t>
            </a:r>
            <a:r>
              <a:rPr lang="el-GR" sz="1800" dirty="0"/>
              <a:t>καθορίζοντας την συχνότητα έναρξης της </a:t>
            </a:r>
            <a:r>
              <a:rPr lang="el-GR" sz="1800" dirty="0" smtClean="0"/>
              <a:t>μεταγραφής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 smtClean="0"/>
              <a:t>Στις ρυθμιστικές αλληλουχίες συνδέονται </a:t>
            </a:r>
            <a:r>
              <a:rPr lang="el-GR" sz="1800" b="1" dirty="0" smtClean="0"/>
              <a:t>ρυθμιστικές πρωτεΐνες </a:t>
            </a:r>
            <a:r>
              <a:rPr lang="el-GR" sz="1800" dirty="0" smtClean="0"/>
              <a:t>που κωδικοποιούνται από </a:t>
            </a:r>
            <a:r>
              <a:rPr lang="el-GR" sz="1800" b="1" dirty="0" smtClean="0"/>
              <a:t>ρυθμιστικά γονίδια</a:t>
            </a:r>
            <a:endParaRPr lang="el-GR" sz="18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756" y="3566469"/>
            <a:ext cx="6518401" cy="31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3ED9A4-6462-46D4-90EB-7A134024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249802"/>
            <a:ext cx="3201366" cy="1120907"/>
          </a:xfrm>
        </p:spPr>
        <p:txBody>
          <a:bodyPr anchor="b">
            <a:normAutofit fontScale="90000"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μεταγραφικοί ρυθμιστές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B06D44-1758-4089-8B43-DA79A77D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314" y="66791"/>
            <a:ext cx="6555347" cy="4841966"/>
          </a:xfrm>
        </p:spPr>
        <p:txBody>
          <a:bodyPr anchor="ctr">
            <a:normAutofit/>
          </a:bodyPr>
          <a:lstStyle/>
          <a:p>
            <a:r>
              <a:rPr lang="el-GR" sz="2000" dirty="0" smtClean="0"/>
              <a:t>Οι </a:t>
            </a:r>
            <a:r>
              <a:rPr lang="el-GR" sz="2000" b="1" dirty="0" smtClean="0"/>
              <a:t>μεταγραφικοί ρυθμιστές (</a:t>
            </a:r>
            <a:r>
              <a:rPr lang="el-GR" sz="2000" b="1" dirty="0" err="1" smtClean="0"/>
              <a:t>transcriptional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regulators</a:t>
            </a:r>
            <a:r>
              <a:rPr lang="el-GR" sz="2000" b="1" dirty="0" smtClean="0"/>
              <a:t>) </a:t>
            </a:r>
            <a:r>
              <a:rPr lang="el-GR" sz="2000" dirty="0" smtClean="0"/>
              <a:t>είναι ειδικές </a:t>
            </a:r>
            <a:r>
              <a:rPr lang="el-GR" sz="2000" b="1" dirty="0" smtClean="0"/>
              <a:t>ρυθμιστικές πρωτεΐνες</a:t>
            </a:r>
            <a:r>
              <a:rPr lang="el-GR" sz="2000" dirty="0" smtClean="0"/>
              <a:t> που αναγνωρίζουν και </a:t>
            </a:r>
            <a:r>
              <a:rPr lang="el-GR" sz="2000" b="1" u="sng" dirty="0" smtClean="0"/>
              <a:t>δεσμεύονται στις ρυθμιστικές αλληλουχίες</a:t>
            </a:r>
            <a:r>
              <a:rPr lang="el-GR" sz="2000" dirty="0" smtClean="0"/>
              <a:t>. Η πρόσδεση αυτή λειτουργεί ως </a:t>
            </a:r>
            <a:r>
              <a:rPr lang="el-GR" sz="2000" b="1" dirty="0" smtClean="0"/>
              <a:t>διακόπτης</a:t>
            </a:r>
            <a:r>
              <a:rPr lang="el-GR" sz="2000" dirty="0" smtClean="0"/>
              <a:t> για τον έλεγχο της μεταγραφής αφού ειδικοί μεταγραφικοί ρυθμιστές αναγνωρίζουν τις διαφορετικές αλληλουχίες των ρυθμιστικών περιοχών (ισχυρή αλληλεπίδραση και σύνδεση πρωτεΐνης – δίκλωνης έλικας DNA</a:t>
            </a:r>
            <a:r>
              <a:rPr lang="en-US" sz="2000" dirty="0" smtClean="0"/>
              <a:t> </a:t>
            </a:r>
            <a:r>
              <a:rPr lang="el-GR" sz="2000" dirty="0" smtClean="0"/>
              <a:t>τύπου </a:t>
            </a:r>
            <a:r>
              <a:rPr lang="en-US" sz="2000" dirty="0" smtClean="0"/>
              <a:t>Helix–turn–helix</a:t>
            </a:r>
            <a:r>
              <a:rPr lang="el-GR" sz="2000" dirty="0" smtClean="0"/>
              <a:t>, </a:t>
            </a:r>
            <a:r>
              <a:rPr lang="en-US" sz="2000" dirty="0" smtClean="0"/>
              <a:t>Zinc finger</a:t>
            </a:r>
            <a:r>
              <a:rPr lang="el-GR" sz="2000" dirty="0"/>
              <a:t> </a:t>
            </a:r>
            <a:r>
              <a:rPr lang="el-GR" sz="2000" dirty="0" smtClean="0"/>
              <a:t>και </a:t>
            </a:r>
            <a:r>
              <a:rPr lang="en-US" sz="2000" dirty="0" smtClean="0"/>
              <a:t>Leucine zipper</a:t>
            </a:r>
            <a:r>
              <a:rPr lang="el-GR" sz="2000" dirty="0" smtClean="0"/>
              <a:t>)</a:t>
            </a:r>
            <a:endParaRPr lang="el-GR" sz="2000" dirty="0"/>
          </a:p>
          <a:p>
            <a:r>
              <a:rPr lang="el-GR" sz="2000" dirty="0"/>
              <a:t>Η αναγνώριση αυτή γίνεται στην μείζονα αύλακα της διπλής έλικας του DNA με αλληλεπίδραση </a:t>
            </a:r>
            <a:r>
              <a:rPr lang="el-GR" sz="2000" dirty="0" smtClean="0"/>
              <a:t>2-3 </a:t>
            </a:r>
            <a:r>
              <a:rPr lang="el-GR" sz="2000" dirty="0"/>
              <a:t>περιοχών α-έλικας της πρωτεΐνης, όπου και αναπτύσσονται δεσμοί Η</a:t>
            </a:r>
            <a:r>
              <a:rPr lang="el-GR" sz="2000" baseline="-25000" dirty="0"/>
              <a:t>2</a:t>
            </a:r>
            <a:r>
              <a:rPr lang="el-GR" sz="2000" dirty="0"/>
              <a:t> ανάμεσα σε κατάλοιπα </a:t>
            </a:r>
            <a:r>
              <a:rPr lang="el-GR" sz="2000" dirty="0" err="1" smtClean="0"/>
              <a:t>ασπαραγίνης</a:t>
            </a:r>
            <a:r>
              <a:rPr lang="en-US" sz="2000" dirty="0" smtClean="0"/>
              <a:t>(Asp)</a:t>
            </a:r>
            <a:r>
              <a:rPr lang="el-GR" sz="2000" dirty="0" smtClean="0"/>
              <a:t> </a:t>
            </a:r>
            <a:r>
              <a:rPr lang="el-GR" sz="2000" dirty="0"/>
              <a:t>και ζευγών Α-Τ του DNA. Τέτοιες επαφές μπορεί να είναι 10-20 ανάμεσα σε τέτοιες διασυνδέσεις DNA-πρωτεΐνης</a:t>
            </a:r>
          </a:p>
          <a:p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38F8A8-8240-4DA4-B6B7-2E2A3DBE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6" y="4438566"/>
            <a:ext cx="3358153" cy="242957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8" y="1610373"/>
            <a:ext cx="3994219" cy="143325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96" y="3116414"/>
            <a:ext cx="2692722" cy="179234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97" y="5038944"/>
            <a:ext cx="3088367" cy="1737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337" y="2683098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Helix–turn–helix</a:t>
            </a:r>
          </a:p>
          <a:p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2403271" y="4190117"/>
            <a:ext cx="1180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Zinc finger</a:t>
            </a:r>
            <a:endParaRPr lang="en-US" b="1" dirty="0"/>
          </a:p>
          <a:p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621821" y="629054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Leucine zipper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06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064CE3E-82BC-4BFB-8DC7-518CB6F3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της γονιδιακής έκφρασης στο </a:t>
            </a:r>
            <a:r>
              <a:rPr lang="en-US" sz="4000">
                <a:solidFill>
                  <a:srgbClr val="FFFFFF"/>
                </a:solidFill>
              </a:rPr>
              <a:t>E. coli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83E092-C101-4F98-9719-B30DA1F1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7010680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1" dirty="0"/>
              <a:t>Το </a:t>
            </a:r>
            <a:r>
              <a:rPr lang="en-US" sz="2400" b="1" dirty="0"/>
              <a:t>E. Coli</a:t>
            </a:r>
            <a:r>
              <a:rPr lang="el-GR" sz="2400" b="1" dirty="0"/>
              <a:t> ρυθμίζει την έκφραση πολλών γονιδίων του σύμφωνα με τις διαθέσιμες πηγές τροφής στο περιβάλλον </a:t>
            </a:r>
          </a:p>
          <a:p>
            <a:r>
              <a:rPr lang="el-GR" sz="2400" b="1" dirty="0"/>
              <a:t>5 γονίδια </a:t>
            </a:r>
            <a:r>
              <a:rPr lang="el-GR" sz="2400" dirty="0"/>
              <a:t>κωδικοποιούν ένζυμα της μεταβολικής οδού της βιοσύνθεσης της </a:t>
            </a:r>
            <a:r>
              <a:rPr lang="el-GR" sz="2400" b="1" u="sng" dirty="0" err="1" smtClean="0"/>
              <a:t>τρυπτοφάνης</a:t>
            </a:r>
            <a:r>
              <a:rPr lang="en-US" sz="2400" b="1" u="sng" dirty="0" smtClean="0"/>
              <a:t>(</a:t>
            </a:r>
            <a:r>
              <a:rPr lang="en-US" sz="2400" b="1" u="sng" dirty="0" err="1"/>
              <a:t>T</a:t>
            </a:r>
            <a:r>
              <a:rPr lang="en-US" sz="2400" b="1" u="sng" dirty="0" err="1" smtClean="0"/>
              <a:t>rp</a:t>
            </a:r>
            <a:r>
              <a:rPr lang="en-US" sz="2400" b="1" u="sng" dirty="0" smtClean="0"/>
              <a:t>)</a:t>
            </a:r>
            <a:r>
              <a:rPr lang="el-GR" sz="2400" b="1" u="sng" dirty="0" smtClean="0"/>
              <a:t>, </a:t>
            </a:r>
            <a:r>
              <a:rPr lang="el-GR" sz="2400" dirty="0"/>
              <a:t>τα οποία διατάσσονται διαδοχικά πάνω στο </a:t>
            </a:r>
            <a:r>
              <a:rPr lang="el-GR" sz="2400" dirty="0" err="1"/>
              <a:t>βακτηριακό</a:t>
            </a:r>
            <a:r>
              <a:rPr lang="el-GR" sz="2400" dirty="0"/>
              <a:t> </a:t>
            </a:r>
            <a:r>
              <a:rPr lang="en-US" sz="2400" dirty="0"/>
              <a:t>DNA </a:t>
            </a:r>
            <a:r>
              <a:rPr lang="el-GR" sz="2400" dirty="0"/>
              <a:t>και μεταγράφονται από έναν κοινό </a:t>
            </a:r>
            <a:r>
              <a:rPr lang="el-GR" sz="2400" dirty="0" smtClean="0"/>
              <a:t>υποκινητή</a:t>
            </a:r>
            <a:r>
              <a:rPr lang="en-US" sz="2400" dirty="0" smtClean="0"/>
              <a:t>.</a:t>
            </a:r>
            <a:endParaRPr lang="el-GR" sz="2400" dirty="0"/>
          </a:p>
          <a:p>
            <a:r>
              <a:rPr lang="el-GR" sz="2400" dirty="0"/>
              <a:t>Τέτοιες ομάδες γονιδίων που διατάσσονται το ένα δίπλα στο άλλο, μεταγραφόμενα μαζί σε ένα </a:t>
            </a:r>
            <a:r>
              <a:rPr lang="el-GR" sz="2400" b="1" dirty="0"/>
              <a:t>ενιαίο </a:t>
            </a:r>
            <a:r>
              <a:rPr lang="en-US" sz="2400" b="1" dirty="0"/>
              <a:t>mRNA </a:t>
            </a:r>
            <a:r>
              <a:rPr lang="el-GR" sz="2400" dirty="0"/>
              <a:t>ονομάζονται </a:t>
            </a:r>
            <a:r>
              <a:rPr lang="el-GR" sz="2400" b="1" dirty="0" err="1"/>
              <a:t>οπερόνια</a:t>
            </a:r>
            <a:r>
              <a:rPr lang="el-GR" sz="2400" b="1" dirty="0"/>
              <a:t> </a:t>
            </a:r>
            <a:r>
              <a:rPr lang="en-US" sz="2400" b="1" dirty="0"/>
              <a:t>(operons</a:t>
            </a:r>
            <a:r>
              <a:rPr lang="en-US" sz="2400" b="1" dirty="0" smtClean="0"/>
              <a:t>).</a:t>
            </a:r>
            <a:endParaRPr lang="en-US" sz="2400" b="1" dirty="0"/>
          </a:p>
          <a:p>
            <a:r>
              <a:rPr lang="el-GR" sz="2400" dirty="0"/>
              <a:t>Τα </a:t>
            </a:r>
            <a:r>
              <a:rPr lang="el-GR" sz="2400" dirty="0" err="1"/>
              <a:t>οπερόνια</a:t>
            </a:r>
            <a:r>
              <a:rPr lang="el-GR" sz="2400" dirty="0"/>
              <a:t> είναι συχνά στους </a:t>
            </a:r>
            <a:r>
              <a:rPr lang="el-GR" sz="2400" dirty="0" err="1"/>
              <a:t>προκαρυωτικούς</a:t>
            </a:r>
            <a:r>
              <a:rPr lang="el-GR" sz="2400" dirty="0"/>
              <a:t> οργανισμούς αλλά σπάνια στους </a:t>
            </a:r>
            <a:r>
              <a:rPr lang="el-GR" sz="2400" dirty="0" err="1" smtClean="0"/>
              <a:t>ευκαρυωτικούς</a:t>
            </a:r>
            <a:r>
              <a:rPr lang="en-US" sz="2400" dirty="0" smtClean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95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81B7B99-BF95-45FB-8884-B64B358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Ρύθμιση του </a:t>
            </a:r>
            <a:r>
              <a:rPr lang="el-GR" sz="4000" dirty="0" err="1">
                <a:solidFill>
                  <a:srgbClr val="FFFFFF"/>
                </a:solidFill>
              </a:rPr>
              <a:t>ορερονίου</a:t>
            </a:r>
            <a:r>
              <a:rPr lang="el-GR" sz="4000" dirty="0">
                <a:solidFill>
                  <a:srgbClr val="FFFFFF"/>
                </a:solidFill>
              </a:rPr>
              <a:t> της </a:t>
            </a:r>
            <a:r>
              <a:rPr lang="el-GR" sz="4000" dirty="0" err="1">
                <a:solidFill>
                  <a:srgbClr val="FFFFFF"/>
                </a:solidFill>
              </a:rPr>
              <a:t>τρυπτοφάνης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F3D023-23E1-491F-8B9A-7F09A6CE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60" y="10137"/>
            <a:ext cx="7149737" cy="6773839"/>
          </a:xfrm>
        </p:spPr>
        <p:txBody>
          <a:bodyPr anchor="ctr">
            <a:noAutofit/>
          </a:bodyPr>
          <a:lstStyle/>
          <a:p>
            <a:r>
              <a:rPr lang="el-GR" sz="1900" dirty="0"/>
              <a:t>Ο </a:t>
            </a:r>
            <a:r>
              <a:rPr lang="el-GR" sz="1900" b="1" dirty="0"/>
              <a:t>υποκινητής </a:t>
            </a:r>
            <a:r>
              <a:rPr lang="el-GR" sz="1900" dirty="0"/>
              <a:t>του γονιδίου που κωδικοποιεί τα 5 ένζυμα του </a:t>
            </a:r>
            <a:r>
              <a:rPr lang="el-GR" sz="1900" dirty="0" err="1"/>
              <a:t>βιοσυνθετικού</a:t>
            </a:r>
            <a:r>
              <a:rPr lang="el-GR" sz="1900" dirty="0"/>
              <a:t> μεταβολισμού της </a:t>
            </a:r>
            <a:r>
              <a:rPr lang="el-GR" sz="1900" dirty="0" err="1"/>
              <a:t>τρυπτοφάνης</a:t>
            </a:r>
            <a:r>
              <a:rPr lang="el-GR" sz="1900" dirty="0"/>
              <a:t> </a:t>
            </a:r>
            <a:r>
              <a:rPr lang="en-US" sz="1900" dirty="0" smtClean="0"/>
              <a:t>(</a:t>
            </a:r>
            <a:r>
              <a:rPr lang="en-US" sz="1900" dirty="0" err="1" smtClean="0"/>
              <a:t>trp</a:t>
            </a:r>
            <a:r>
              <a:rPr lang="en-US" sz="1900" dirty="0" smtClean="0"/>
              <a:t>) </a:t>
            </a:r>
            <a:r>
              <a:rPr lang="el-GR" sz="1900" dirty="0" smtClean="0"/>
              <a:t>περιέχει </a:t>
            </a:r>
            <a:r>
              <a:rPr lang="el-GR" sz="1900" dirty="0"/>
              <a:t>μια αλληλουχία που ονομάζεται </a:t>
            </a:r>
            <a:r>
              <a:rPr lang="el-GR" sz="1900" b="1" dirty="0"/>
              <a:t>χειριστής (</a:t>
            </a:r>
            <a:r>
              <a:rPr lang="en-US" sz="1900" b="1" dirty="0"/>
              <a:t>operator)</a:t>
            </a:r>
          </a:p>
          <a:p>
            <a:r>
              <a:rPr lang="el-GR" sz="1900" dirty="0"/>
              <a:t>Στην περιοχή του χειριστή συνδέεται μια </a:t>
            </a:r>
            <a:r>
              <a:rPr lang="el-GR" sz="1900" b="1" u="sng" dirty="0"/>
              <a:t>ρυθμιστική πρωτεΐνη </a:t>
            </a:r>
            <a:r>
              <a:rPr lang="el-GR" sz="1900" dirty="0"/>
              <a:t>που ονομάζεται </a:t>
            </a:r>
            <a:r>
              <a:rPr lang="el-GR" sz="1900" b="1" dirty="0"/>
              <a:t>καταστολέας της </a:t>
            </a:r>
            <a:r>
              <a:rPr lang="el-GR" sz="1900" b="1" dirty="0" err="1"/>
              <a:t>τρυπτοφάνης</a:t>
            </a:r>
            <a:r>
              <a:rPr lang="el-GR" sz="1900" b="1" dirty="0"/>
              <a:t> (</a:t>
            </a:r>
            <a:r>
              <a:rPr lang="en-US" sz="1900" b="1" dirty="0"/>
              <a:t>tryptophan repressor)</a:t>
            </a:r>
            <a:r>
              <a:rPr lang="el-GR" sz="1900" dirty="0"/>
              <a:t>. Η πρωτεΐνη καταστολέας παράγεται πάντα από τα κύτταρα σε επαρκή ποσότητα από το </a:t>
            </a:r>
            <a:r>
              <a:rPr lang="el-GR" sz="1900" b="1" dirty="0"/>
              <a:t>αντίστοιχο ρυθμιστικό γονίδιο</a:t>
            </a:r>
          </a:p>
          <a:p>
            <a:r>
              <a:rPr lang="el-GR" sz="1900" dirty="0"/>
              <a:t>Ο καταστολέας είναι μια </a:t>
            </a:r>
            <a:r>
              <a:rPr lang="el-GR" sz="1900" u="sng" dirty="0" err="1"/>
              <a:t>αλλοστερική</a:t>
            </a:r>
            <a:r>
              <a:rPr lang="el-GR" sz="1900" u="sng" dirty="0"/>
              <a:t> πρωτεΐνη </a:t>
            </a:r>
            <a:r>
              <a:rPr lang="el-GR" sz="1900" dirty="0"/>
              <a:t>και η σύνδεση του με την </a:t>
            </a:r>
            <a:r>
              <a:rPr lang="el-GR" sz="1900" dirty="0" err="1"/>
              <a:t>τρυπτοφάνη</a:t>
            </a:r>
            <a:r>
              <a:rPr lang="el-GR" sz="1900" dirty="0"/>
              <a:t>, του επιφέρει μια λεπτή μεταβολή στην τρισδιάστατη δομή του έτσι ώστε να αποκτά την δυνατότητα σύνδεσης με την περιοχή της αλληλουχίας του χειριστή</a:t>
            </a:r>
          </a:p>
          <a:p>
            <a:r>
              <a:rPr lang="el-GR" sz="1900" b="1" dirty="0"/>
              <a:t>Όταν υπάρχει η </a:t>
            </a:r>
            <a:r>
              <a:rPr lang="el-GR" sz="1900" b="1" dirty="0" err="1"/>
              <a:t>τρυπτοφάνη</a:t>
            </a:r>
            <a:r>
              <a:rPr lang="el-GR" sz="1900" b="1" dirty="0"/>
              <a:t> </a:t>
            </a:r>
            <a:r>
              <a:rPr lang="el-GR" sz="1900" dirty="0"/>
              <a:t>στο περιβάλλον του βακτηρίου τότε ο καταστολέας είναι συνδεδεμένος με τον χειριστή και η </a:t>
            </a:r>
            <a:r>
              <a:rPr lang="en-US" sz="1900" dirty="0"/>
              <a:t>RNA</a:t>
            </a:r>
            <a:r>
              <a:rPr lang="el-GR" sz="1900" dirty="0"/>
              <a:t> </a:t>
            </a:r>
            <a:r>
              <a:rPr lang="el-GR" sz="1900" dirty="0" err="1"/>
              <a:t>πολυμεράση</a:t>
            </a:r>
            <a:r>
              <a:rPr lang="el-GR" sz="1900" dirty="0"/>
              <a:t> δεν μπορεί να μεταγράψει το γονίδιο αφού δεν μπορεί να συνδεθεί με τις απαραίτητες αλληλουχίες του υποκινητή στις θέσεις -35 και -10</a:t>
            </a:r>
          </a:p>
          <a:p>
            <a:r>
              <a:rPr lang="el-GR" sz="1900" dirty="0"/>
              <a:t>Αντιθέτως η </a:t>
            </a:r>
            <a:r>
              <a:rPr lang="el-GR" sz="1900" b="1" dirty="0"/>
              <a:t>απουσία της </a:t>
            </a:r>
            <a:r>
              <a:rPr lang="el-GR" sz="1900" b="1" dirty="0" err="1"/>
              <a:t>τρυπτοφάνης</a:t>
            </a:r>
            <a:r>
              <a:rPr lang="el-GR" sz="1900" b="1" dirty="0"/>
              <a:t> </a:t>
            </a:r>
            <a:r>
              <a:rPr lang="el-GR" sz="1900" dirty="0"/>
              <a:t>απελευθερώνει τον καταστολέα από τον χειριστή και η </a:t>
            </a:r>
            <a:r>
              <a:rPr lang="en-US" sz="1900" dirty="0"/>
              <a:t>RNA</a:t>
            </a:r>
            <a:r>
              <a:rPr lang="el-GR" sz="1900" dirty="0"/>
              <a:t> </a:t>
            </a:r>
            <a:r>
              <a:rPr lang="el-GR" sz="1900" dirty="0" err="1"/>
              <a:t>πολυμεράση</a:t>
            </a:r>
            <a:r>
              <a:rPr lang="el-GR" sz="1900" dirty="0"/>
              <a:t> μπορεί να μεταγράψει το </a:t>
            </a:r>
            <a:r>
              <a:rPr lang="el-GR" sz="1900" dirty="0" err="1"/>
              <a:t>οπερόνιο</a:t>
            </a:r>
            <a:r>
              <a:rPr lang="el-GR" sz="1900" dirty="0"/>
              <a:t> της </a:t>
            </a:r>
            <a:r>
              <a:rPr lang="el-GR" sz="1900" dirty="0" err="1"/>
              <a:t>τρυπτοφάνης</a:t>
            </a:r>
            <a:r>
              <a:rPr lang="en-US" sz="1900" dirty="0"/>
              <a:t>, </a:t>
            </a:r>
            <a:r>
              <a:rPr lang="el-GR" sz="1900" dirty="0"/>
              <a:t>και να παράγει έτσι τα </a:t>
            </a:r>
            <a:r>
              <a:rPr lang="el-GR" sz="1900" dirty="0" smtClean="0"/>
              <a:t>5 </a:t>
            </a:r>
            <a:r>
              <a:rPr lang="el-GR" sz="1900" dirty="0" err="1" smtClean="0"/>
              <a:t>βιοσυνθετικά</a:t>
            </a:r>
            <a:r>
              <a:rPr lang="el-GR" sz="1900" dirty="0" smtClean="0"/>
              <a:t> </a:t>
            </a:r>
            <a:r>
              <a:rPr lang="el-GR" sz="1900" dirty="0"/>
              <a:t>ένζυμα που χρειάζεται το κύτταρο για την παραγωγή του </a:t>
            </a:r>
            <a:r>
              <a:rPr lang="el-GR" sz="1900" dirty="0" err="1"/>
              <a:t>αμινοξέος</a:t>
            </a:r>
            <a:r>
              <a:rPr lang="el-GR" sz="1900" dirty="0" smtClean="0"/>
              <a:t>.</a:t>
            </a:r>
          </a:p>
          <a:p>
            <a:r>
              <a:rPr lang="el-GR" sz="1900" dirty="0" smtClean="0"/>
              <a:t>Σε χαμηλή συγκέντρωση </a:t>
            </a:r>
            <a:r>
              <a:rPr lang="en-US" sz="1900" dirty="0" smtClean="0"/>
              <a:t>Try</a:t>
            </a:r>
            <a:r>
              <a:rPr lang="el-GR" sz="1900" dirty="0" smtClean="0"/>
              <a:t>,</a:t>
            </a:r>
            <a:r>
              <a:rPr lang="en-US" sz="1900" dirty="0" smtClean="0"/>
              <a:t> </a:t>
            </a:r>
            <a:r>
              <a:rPr lang="el-GR" sz="1900" dirty="0" err="1" smtClean="0"/>
              <a:t>έτερη</a:t>
            </a:r>
            <a:r>
              <a:rPr lang="el-GR" sz="1900" dirty="0" smtClean="0"/>
              <a:t> </a:t>
            </a:r>
            <a:r>
              <a:rPr lang="el-GR" sz="1900" dirty="0" err="1" smtClean="0"/>
              <a:t>ενεργοποιητική</a:t>
            </a:r>
            <a:r>
              <a:rPr lang="el-GR" sz="1900" dirty="0" smtClean="0"/>
              <a:t> πρωτεΐνη συνδέεται σε ρυθμιστική αλληλουχία ανοδικά του υποκινητή.</a:t>
            </a:r>
            <a:endParaRPr lang="el-GR" sz="19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43" y="4249781"/>
            <a:ext cx="3605230" cy="24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3310DD-C0DA-4BC8-9101-70687FD9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99" y="643467"/>
            <a:ext cx="8663202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0058B-F6B9-4A3C-81B4-E6393B0E3516}"/>
              </a:ext>
            </a:extLst>
          </p:cNvPr>
          <p:cNvSpPr txBox="1"/>
          <p:nvPr/>
        </p:nvSpPr>
        <p:spPr>
          <a:xfrm>
            <a:off x="477012" y="643467"/>
            <a:ext cx="404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</a:t>
            </a:r>
            <a:r>
              <a:rPr lang="el-GR" sz="2400" b="1" dirty="0" err="1"/>
              <a:t>οπερόνιο</a:t>
            </a:r>
            <a:r>
              <a:rPr lang="el-GR" sz="2400" b="1" dirty="0"/>
              <a:t> της </a:t>
            </a:r>
            <a:r>
              <a:rPr lang="el-GR" sz="2400" b="1" dirty="0" err="1"/>
              <a:t>τρυπτοφάνης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2499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2227F1D-5257-4641-B8AE-69906D48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43" y="299472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Η έκφραση των γονιδίων </a:t>
            </a:r>
            <a:r>
              <a:rPr lang="en-US" sz="4000" dirty="0">
                <a:solidFill>
                  <a:srgbClr val="FFFFFF"/>
                </a:solidFill>
              </a:rPr>
              <a:t>(gene expression)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E4863A-F660-4C84-B6C7-05A0BF290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     H </a:t>
            </a:r>
            <a:r>
              <a:rPr lang="el-GR" sz="2000" b="1" dirty="0"/>
              <a:t>κυτταρική διαφοροποίηση (</a:t>
            </a:r>
            <a:r>
              <a:rPr lang="en-US" sz="2000" b="1" dirty="0"/>
              <a:t>cell differentiation)  </a:t>
            </a:r>
            <a:r>
              <a:rPr lang="el-GR" sz="2000" b="1" dirty="0"/>
              <a:t>επιτυγχάνεται με αλλαγές στη γονιδιακή έκφραση</a:t>
            </a:r>
            <a:endParaRPr lang="en-US" sz="2000" dirty="0"/>
          </a:p>
          <a:p>
            <a:r>
              <a:rPr lang="el-GR" sz="2000" dirty="0"/>
              <a:t>Ένα γονιμοποιημένο ωάριο στην πορεία της εμβρυικής ανάπτυξης δημιουργεί τα διάφορα είδη κυττάρων του οργανισμού</a:t>
            </a:r>
          </a:p>
          <a:p>
            <a:r>
              <a:rPr lang="el-GR" sz="2000" dirty="0"/>
              <a:t>Ένα νευρικό κύτταρο και ένα ηπατικό, αν και τόσο διαφορετικά μορφολογικά και λειτουργικά μεταξύ τους</a:t>
            </a:r>
            <a:r>
              <a:rPr lang="en-US" sz="2000" dirty="0"/>
              <a:t>,</a:t>
            </a:r>
            <a:r>
              <a:rPr lang="el-GR" sz="2000" dirty="0"/>
              <a:t> περιέχουν τα ίδια γονίδια, το ίδιο ακριβώς </a:t>
            </a:r>
            <a:r>
              <a:rPr lang="en-US" sz="2000" dirty="0"/>
              <a:t>DNA</a:t>
            </a:r>
          </a:p>
          <a:p>
            <a:r>
              <a:rPr lang="el-GR" sz="2000" dirty="0"/>
              <a:t>Διαφορετικά γονίδια ενεργοποιούνται σε ένα είδος κυττάρου του οργανισμού:</a:t>
            </a:r>
          </a:p>
          <a:p>
            <a:pPr marL="0" indent="0">
              <a:buNone/>
            </a:pPr>
            <a:r>
              <a:rPr lang="el-GR" sz="2000" dirty="0"/>
              <a:t>    β κύτταρα του παγκρέατος → ινσουλίνη</a:t>
            </a:r>
          </a:p>
          <a:p>
            <a:pPr marL="0" indent="0">
              <a:buNone/>
            </a:pPr>
            <a:r>
              <a:rPr lang="el-GR" sz="2000" dirty="0"/>
              <a:t>    α κύτταρα του παγκρέατος → </a:t>
            </a:r>
            <a:r>
              <a:rPr lang="el-GR" sz="2000" dirty="0" err="1"/>
              <a:t>γλυκαγόνη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πλασματοκύτταρα → αντισώματα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l-GR" sz="2000" dirty="0"/>
              <a:t>αναπτυσσόμενα </a:t>
            </a:r>
            <a:r>
              <a:rPr lang="el-GR" sz="2000" dirty="0" err="1"/>
              <a:t>ερυθροκύτταρα</a:t>
            </a:r>
            <a:r>
              <a:rPr lang="el-GR" sz="2000" dirty="0"/>
              <a:t> → αιμοσφαιρίνη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3753730"/>
            <a:ext cx="2908661" cy="29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2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37CBFB-FED2-4AAA-B6E9-BAC2DBE2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50"/>
            <a:ext cx="10905066" cy="43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0F384AF-A4B5-4E4C-85BE-08E50D38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του οπερονίου της λακτόζης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0DDBBA-04F5-4263-9A3F-C146C50A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765" y="410818"/>
            <a:ext cx="7060513" cy="6215270"/>
          </a:xfrm>
        </p:spPr>
        <p:txBody>
          <a:bodyPr anchor="ctr">
            <a:normAutofit/>
          </a:bodyPr>
          <a:lstStyle/>
          <a:p>
            <a:r>
              <a:rPr lang="el-GR" sz="2000" dirty="0"/>
              <a:t>Το </a:t>
            </a:r>
            <a:r>
              <a:rPr lang="el-GR" sz="2000" b="1" dirty="0" err="1"/>
              <a:t>οπερόνιο</a:t>
            </a:r>
            <a:r>
              <a:rPr lang="el-GR" sz="2000" b="1" dirty="0"/>
              <a:t> της λακτόζης στο </a:t>
            </a:r>
            <a:r>
              <a:rPr lang="en-US" sz="2000" b="1" dirty="0"/>
              <a:t>E. coli </a:t>
            </a:r>
            <a:r>
              <a:rPr lang="el-GR" sz="2000" dirty="0"/>
              <a:t>κωδικοποιεί πρωτεΐνες απαραίτητες για την εισαγωγή και την πέψη του </a:t>
            </a:r>
            <a:r>
              <a:rPr lang="el-GR" sz="2000" dirty="0" err="1"/>
              <a:t>δισακχαρίτη</a:t>
            </a:r>
            <a:r>
              <a:rPr lang="el-GR" sz="2000" dirty="0"/>
              <a:t> </a:t>
            </a:r>
            <a:r>
              <a:rPr lang="el-GR" sz="2000" b="1" dirty="0"/>
              <a:t>λακτόζη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ενεργότητα</a:t>
            </a:r>
            <a:r>
              <a:rPr lang="el-GR" sz="2000" dirty="0"/>
              <a:t> του υποκινητή ελέγχεται από δύο διαφορετικά σήματα: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 πρωτεΐνη </a:t>
            </a:r>
            <a:r>
              <a:rPr lang="el-GR" sz="2000" b="1" dirty="0"/>
              <a:t>καταστολέα της λακτόζης </a:t>
            </a:r>
            <a:r>
              <a:rPr lang="el-GR" sz="2000" dirty="0"/>
              <a:t>(</a:t>
            </a:r>
            <a:r>
              <a:rPr lang="en-US" sz="2000" dirty="0"/>
              <a:t>Lac repressor), </a:t>
            </a:r>
            <a:r>
              <a:rPr lang="el-GR" sz="2000" dirty="0"/>
              <a:t>η οποία μπορεί να συνδεθεί με την αλληλουχία του </a:t>
            </a:r>
            <a:r>
              <a:rPr lang="el-GR" sz="2000" b="1" dirty="0"/>
              <a:t>χειριστή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l-GR" sz="2000" dirty="0"/>
              <a:t>που εντοπίζεται στην περιοχή του υποκινητή του </a:t>
            </a:r>
            <a:r>
              <a:rPr lang="el-GR" sz="2000" dirty="0" err="1"/>
              <a:t>οπερονίου</a:t>
            </a:r>
            <a:r>
              <a:rPr lang="en-US" sz="2000" dirty="0"/>
              <a:t>)</a:t>
            </a:r>
            <a:r>
              <a:rPr lang="el-GR" sz="2000" dirty="0"/>
              <a:t>, όταν απουσιάζει η λακτόζη από το περιβάλλον του βακτηρίου (</a:t>
            </a:r>
            <a:r>
              <a:rPr lang="el-GR" sz="2000" dirty="0" err="1"/>
              <a:t>αλλοστερική</a:t>
            </a:r>
            <a:r>
              <a:rPr lang="el-GR" sz="2000" dirty="0"/>
              <a:t> σύνδεση</a:t>
            </a:r>
            <a:r>
              <a:rPr lang="en-US" sz="2000" dirty="0"/>
              <a:t>-</a:t>
            </a:r>
            <a:r>
              <a:rPr lang="el-GR" sz="2000" dirty="0"/>
              <a:t>αλλαγή διαμόρφωσης)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 </a:t>
            </a:r>
            <a:r>
              <a:rPr lang="el-GR" sz="2000" b="1" dirty="0" err="1"/>
              <a:t>ενεργοποιητική</a:t>
            </a:r>
            <a:r>
              <a:rPr lang="el-GR" sz="2000" b="1" dirty="0"/>
              <a:t> πρωτεΐνη </a:t>
            </a:r>
            <a:r>
              <a:rPr lang="en-US" sz="2000" b="1" dirty="0"/>
              <a:t>CAP</a:t>
            </a:r>
            <a:r>
              <a:rPr lang="el-GR" sz="2000" b="1" dirty="0"/>
              <a:t> </a:t>
            </a:r>
            <a:r>
              <a:rPr lang="el-GR" sz="2000" dirty="0"/>
              <a:t>η οποία συνδέεται σε </a:t>
            </a:r>
            <a:r>
              <a:rPr lang="el-GR" sz="2000" b="1" dirty="0" smtClean="0"/>
              <a:t>ρυθμιστική αλληλουχία </a:t>
            </a:r>
            <a:r>
              <a:rPr lang="el-GR" sz="2000" b="1" dirty="0"/>
              <a:t>του </a:t>
            </a:r>
            <a:r>
              <a:rPr lang="en-US" sz="2000" b="1" dirty="0"/>
              <a:t>DNA </a:t>
            </a:r>
            <a:r>
              <a:rPr lang="el-GR" sz="2000" dirty="0"/>
              <a:t>στη θέση -80 ανοδικά του υποκινητή του </a:t>
            </a:r>
            <a:r>
              <a:rPr lang="el-GR" sz="2000" dirty="0" err="1"/>
              <a:t>οπερονίου</a:t>
            </a:r>
            <a:r>
              <a:rPr lang="el-GR" sz="2000" dirty="0"/>
              <a:t>, απουσία γλυκόζης</a:t>
            </a:r>
          </a:p>
          <a:p>
            <a:pPr marL="0" indent="0">
              <a:buNone/>
            </a:pPr>
            <a:r>
              <a:rPr lang="el-GR" sz="2000" dirty="0"/>
              <a:t>   Απουσία γλυκόζης η πρωτεΐνη </a:t>
            </a:r>
            <a:r>
              <a:rPr lang="en-US" sz="2000" dirty="0"/>
              <a:t>CAP </a:t>
            </a:r>
            <a:r>
              <a:rPr lang="el-GR" sz="2000" dirty="0"/>
              <a:t>ενεργοποιεί γονίδια που επιτρέπουν στο βακτήριο να χρησιμοποιεί εναλλακτικές πηγές ενέργειας όπως τη λακτόζη. Το </a:t>
            </a:r>
            <a:r>
              <a:rPr lang="en-US" sz="2000" b="1" dirty="0"/>
              <a:t>cAMP</a:t>
            </a:r>
            <a:r>
              <a:rPr lang="en-US" sz="2000" dirty="0"/>
              <a:t> </a:t>
            </a:r>
            <a:r>
              <a:rPr lang="el-GR" sz="2000" dirty="0"/>
              <a:t>που παράγεται επίσης κατά την απουσία γλυκόζης ενεργοποιεί την </a:t>
            </a:r>
            <a:r>
              <a:rPr lang="en-US" sz="2000" dirty="0"/>
              <a:t>CAP </a:t>
            </a:r>
            <a:r>
              <a:rPr lang="el-GR" sz="2000" dirty="0"/>
              <a:t>πρωτεΐνη να συνδεθεί στην ειδική αλληλουχία του </a:t>
            </a:r>
            <a:r>
              <a:rPr lang="en-US" sz="2000" dirty="0"/>
              <a:t>DNA </a:t>
            </a:r>
            <a:r>
              <a:rPr lang="el-GR" sz="2000" dirty="0"/>
              <a:t>και να επιτρέψει στην </a:t>
            </a:r>
            <a:r>
              <a:rPr lang="en-US" sz="2000" dirty="0"/>
              <a:t>RNA </a:t>
            </a:r>
            <a:r>
              <a:rPr lang="el-GR" sz="2000" dirty="0" err="1"/>
              <a:t>πολυμεράση</a:t>
            </a:r>
            <a:r>
              <a:rPr lang="el-GR" sz="2000" dirty="0"/>
              <a:t> να μεταγράψει το </a:t>
            </a:r>
            <a:r>
              <a:rPr lang="el-GR" sz="2000" dirty="0" err="1"/>
              <a:t>οπερόνιο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1" y="4356011"/>
            <a:ext cx="3222658" cy="19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391CF7-267C-4B57-8EED-F0B550D1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298893"/>
            <a:ext cx="9951041" cy="42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13BB57-528F-4584-9F13-AB270517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68" y="480060"/>
            <a:ext cx="6587609" cy="5897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7D18E-A626-4E51-B4BF-64A8C6F981D5}"/>
              </a:ext>
            </a:extLst>
          </p:cNvPr>
          <p:cNvSpPr txBox="1"/>
          <p:nvPr/>
        </p:nvSpPr>
        <p:spPr>
          <a:xfrm>
            <a:off x="607641" y="1285461"/>
            <a:ext cx="353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</a:t>
            </a:r>
            <a:r>
              <a:rPr lang="el-GR" sz="2400" b="1" dirty="0" err="1"/>
              <a:t>οπερόνιο</a:t>
            </a:r>
            <a:r>
              <a:rPr lang="el-GR" sz="2400" b="1" dirty="0"/>
              <a:t> της λακτόζης </a:t>
            </a:r>
          </a:p>
        </p:txBody>
      </p:sp>
    </p:spTree>
    <p:extLst>
      <p:ext uri="{BB962C8B-B14F-4D97-AF65-F5344CB8AC3E}">
        <p14:creationId xmlns:p14="http://schemas.microsoft.com/office/powerpoint/2010/main" val="1815308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195FAFB-4BB3-4CE2-85B8-5CBAF186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78" y="227129"/>
            <a:ext cx="5929422" cy="1640180"/>
          </a:xfrm>
        </p:spPr>
        <p:txBody>
          <a:bodyPr anchor="b">
            <a:normAutofit/>
          </a:bodyPr>
          <a:lstStyle/>
          <a:p>
            <a:r>
              <a:rPr lang="el-GR" sz="4000" dirty="0"/>
              <a:t>Ρύθμιση του </a:t>
            </a:r>
            <a:r>
              <a:rPr lang="el-GR" sz="4000" dirty="0" err="1"/>
              <a:t>οπερονίου</a:t>
            </a:r>
            <a:r>
              <a:rPr lang="el-GR" sz="4000" dirty="0"/>
              <a:t> της λακτόζης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C93A29-FCED-4B4D-906E-25537146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94" y="1998497"/>
            <a:ext cx="6204493" cy="4263915"/>
          </a:xfrm>
        </p:spPr>
        <p:txBody>
          <a:bodyPr>
            <a:normAutofit fontScale="92500" lnSpcReduction="10000"/>
          </a:bodyPr>
          <a:lstStyle/>
          <a:p>
            <a:r>
              <a:rPr lang="el-GR" sz="2400" b="1" dirty="0"/>
              <a:t>Λειτουργεί ως γενετικός διακόπτης</a:t>
            </a:r>
          </a:p>
          <a:p>
            <a:pPr marL="0" indent="0">
              <a:buNone/>
            </a:pPr>
            <a:r>
              <a:rPr lang="el-GR" sz="13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+ γλυκόζη / + λακτόζη    →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r>
              <a:rPr lang="el-GR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1800" dirty="0"/>
              <a:t>(απουσία    σύνδεσης </a:t>
            </a:r>
            <a:r>
              <a:rPr lang="en-US" sz="1800" dirty="0"/>
              <a:t>CAP </a:t>
            </a:r>
            <a:r>
              <a:rPr lang="el-GR" sz="1800" dirty="0"/>
              <a:t>– ανενεργή </a:t>
            </a:r>
            <a:r>
              <a:rPr lang="en-US" sz="1800" dirty="0"/>
              <a:t>RNA </a:t>
            </a:r>
            <a:r>
              <a:rPr lang="el-GR" sz="1800" dirty="0" err="1"/>
              <a:t>πολυμεράση</a:t>
            </a:r>
            <a:r>
              <a:rPr lang="el-GR" sz="1800" dirty="0"/>
              <a:t> </a:t>
            </a:r>
            <a:r>
              <a:rPr lang="el-GR" sz="1800" dirty="0" smtClean="0"/>
              <a:t>παρά την απουσία </a:t>
            </a:r>
            <a:r>
              <a:rPr lang="el-GR" sz="1800" dirty="0"/>
              <a:t>καταστολέα)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+ γλυκόζη / - λακτόζη     →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r>
              <a:rPr lang="el-GR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1800" dirty="0"/>
              <a:t>(απουσία    σύνδεσης CAP – ανενεργή RNA </a:t>
            </a:r>
            <a:r>
              <a:rPr lang="el-GR" sz="1800" dirty="0" err="1"/>
              <a:t>πολυμεράση</a:t>
            </a:r>
            <a:r>
              <a:rPr lang="el-GR" sz="1800" dirty="0"/>
              <a:t> και  καταστολέας συνδεδεμένος- παρεμπόδιση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- γλυκόζη / - λακτόζη      → 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endParaRPr lang="el-GR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1800" dirty="0"/>
              <a:t>(σύνδεση CAP και σύνδεση καταστολέα - παρεμπόδιση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- γλυκόζη / + λακτόζη     →   </a:t>
            </a:r>
            <a:r>
              <a:rPr lang="el-GR" sz="1800" b="1" dirty="0">
                <a:solidFill>
                  <a:schemeClr val="accent6"/>
                </a:solidFill>
              </a:rPr>
              <a:t>Ενεργοποίηση </a:t>
            </a:r>
            <a:r>
              <a:rPr lang="el-GR" sz="1800" b="1" dirty="0" err="1">
                <a:solidFill>
                  <a:schemeClr val="accent6"/>
                </a:solidFill>
              </a:rPr>
              <a:t>οπερονίου</a:t>
            </a:r>
            <a:endParaRPr lang="el-GR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l-GR" sz="1800" dirty="0"/>
              <a:t>(σύνδεσης CAP – ενεργή RNA </a:t>
            </a:r>
            <a:r>
              <a:rPr lang="el-GR" sz="1800" dirty="0" err="1"/>
              <a:t>πολυμεράση</a:t>
            </a:r>
            <a:r>
              <a:rPr lang="el-GR" sz="1800" dirty="0"/>
              <a:t> και απουσία καταστολέα-απουσία παρεμπόδισης της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 marL="0" indent="0">
              <a:buNone/>
            </a:pPr>
            <a:endParaRPr lang="el-GR" sz="1300" dirty="0"/>
          </a:p>
          <a:p>
            <a:pPr marL="0" indent="0">
              <a:buNone/>
            </a:pPr>
            <a:endParaRPr lang="el-GR" sz="13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6B3DBCE-5080-436B-88B8-ECBB3FF6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04" y="1583536"/>
            <a:ext cx="5372579" cy="48100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6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0DA28F-8727-409F-A516-A601B09F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b">
            <a:normAutofit/>
          </a:bodyPr>
          <a:lstStyle/>
          <a:p>
            <a:r>
              <a:rPr lang="el-GR" sz="4000" dirty="0"/>
              <a:t>Μεταγραφικοί ρυθμιστές των </a:t>
            </a:r>
            <a:r>
              <a:rPr lang="el-GR" sz="4000" dirty="0" err="1"/>
              <a:t>ευκαρυωτικών</a:t>
            </a:r>
            <a:r>
              <a:rPr lang="el-GR" sz="4000" dirty="0"/>
              <a:t> κυττάρων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69B3C3-AB99-4055-B098-F971049A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9"/>
            <a:ext cx="9688296" cy="3454358"/>
          </a:xfrm>
        </p:spPr>
        <p:txBody>
          <a:bodyPr anchor="t">
            <a:normAutofit/>
          </a:bodyPr>
          <a:lstStyle/>
          <a:p>
            <a:r>
              <a:rPr lang="el-GR" sz="2000" dirty="0"/>
              <a:t>Οι </a:t>
            </a:r>
            <a:r>
              <a:rPr lang="el-GR" sz="2000" dirty="0" smtClean="0"/>
              <a:t>ειδικοί </a:t>
            </a:r>
            <a:r>
              <a:rPr lang="el-GR" sz="2000" b="1" dirty="0" smtClean="0"/>
              <a:t>μεταγραφικοί </a:t>
            </a:r>
            <a:r>
              <a:rPr lang="el-GR" sz="2000" b="1" dirty="0"/>
              <a:t>ρυθμιστές </a:t>
            </a:r>
            <a:r>
              <a:rPr lang="el-GR" sz="2000" dirty="0"/>
              <a:t>των </a:t>
            </a:r>
            <a:r>
              <a:rPr lang="el-GR" sz="2000" dirty="0" err="1"/>
              <a:t>ευκαρυωτικών</a:t>
            </a:r>
            <a:r>
              <a:rPr lang="el-GR" sz="2000" dirty="0"/>
              <a:t> κυττάρων είναι </a:t>
            </a:r>
            <a:r>
              <a:rPr lang="el-GR" sz="2000" b="1" dirty="0"/>
              <a:t>ρυθμιστικές πρωτεΐνες </a:t>
            </a:r>
            <a:r>
              <a:rPr lang="el-GR" sz="2000" dirty="0"/>
              <a:t>που μπορεί να δρουν ως: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  </a:t>
            </a:r>
            <a:r>
              <a:rPr lang="el-GR" sz="2000" b="1" dirty="0" err="1"/>
              <a:t>Ενεργοποιητές</a:t>
            </a:r>
            <a:r>
              <a:rPr lang="el-GR" sz="20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b="1" dirty="0"/>
              <a:t>   Καταστολείς</a:t>
            </a:r>
          </a:p>
          <a:p>
            <a:pPr marL="0" indent="0">
              <a:buNone/>
            </a:pPr>
            <a:r>
              <a:rPr lang="el-GR" sz="2000" dirty="0"/>
              <a:t>Οι </a:t>
            </a:r>
            <a:r>
              <a:rPr lang="el-GR" sz="2000" b="1" dirty="0" err="1"/>
              <a:t>ενεργοποιητικές</a:t>
            </a:r>
            <a:r>
              <a:rPr lang="el-GR" sz="2000" b="1" dirty="0"/>
              <a:t> πρωτεΐνες </a:t>
            </a:r>
            <a:r>
              <a:rPr lang="el-GR" sz="2000" dirty="0"/>
              <a:t>συνδέονται στους </a:t>
            </a:r>
            <a:r>
              <a:rPr lang="el-GR" sz="2000" b="1" dirty="0"/>
              <a:t>ενισχυτές</a:t>
            </a:r>
            <a:r>
              <a:rPr lang="el-GR" sz="2000" dirty="0"/>
              <a:t> </a:t>
            </a:r>
            <a:r>
              <a:rPr lang="en-US" sz="2000" dirty="0"/>
              <a:t>(enhancers) </a:t>
            </a:r>
            <a:r>
              <a:rPr lang="el-GR" sz="2000" dirty="0"/>
              <a:t>οι οποίοι εντοπίζονται σε περιοχές πριν το γονίδιο (ανοδικά) ή μετά από αυτό (καθοδικά) αλλά και σε αρκετές περιπτώσεις πολύ μακριά από αυτό.</a:t>
            </a:r>
          </a:p>
          <a:p>
            <a:pPr marL="0" indent="0">
              <a:buNone/>
            </a:pPr>
            <a:r>
              <a:rPr lang="el-GR" sz="2000" dirty="0"/>
              <a:t>Πως μπορούν να επικοινωνούν με τον υποκινητή του γονιδίου και να ρυθμίζουν την μεταγραφή από απόσταση;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9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9E1FF00-9877-42B8-A70B-B173B6AC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ευκαρυωτικών γονιδίων από απόσταση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9616F9-A591-41B6-A1CC-D69540C5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Η πρόσδεση της </a:t>
            </a:r>
            <a:r>
              <a:rPr lang="el-GR" sz="2000" b="1" dirty="0" err="1"/>
              <a:t>ενεργοποιητικής</a:t>
            </a:r>
            <a:r>
              <a:rPr lang="el-GR" sz="2000" b="1" dirty="0"/>
              <a:t> πρωτεΐνης</a:t>
            </a:r>
            <a:r>
              <a:rPr lang="el-GR" sz="2000" dirty="0"/>
              <a:t> στην περιοχή του </a:t>
            </a:r>
            <a:r>
              <a:rPr lang="el-GR" sz="2000" b="1" dirty="0"/>
              <a:t>ενισχυτή</a:t>
            </a:r>
            <a:r>
              <a:rPr lang="en-US" sz="2000" dirty="0"/>
              <a:t>,</a:t>
            </a:r>
            <a:r>
              <a:rPr lang="el-GR" sz="2000" dirty="0"/>
              <a:t> που εντοπίζεται αρκετά μακριά από την περιοχή του υποκινητή</a:t>
            </a:r>
            <a:r>
              <a:rPr lang="en-US" sz="2000" dirty="0"/>
              <a:t>,</a:t>
            </a:r>
            <a:r>
              <a:rPr lang="el-GR" sz="2000" dirty="0"/>
              <a:t> οδηγεί στο σχηματισμό ενός </a:t>
            </a:r>
            <a:r>
              <a:rPr lang="el-GR" sz="2000" b="1" dirty="0"/>
              <a:t>βρόχου </a:t>
            </a:r>
            <a:r>
              <a:rPr lang="en-US" sz="2000" b="1" dirty="0"/>
              <a:t>DNA </a:t>
            </a:r>
            <a:r>
              <a:rPr lang="el-GR" sz="2000" dirty="0"/>
              <a:t>μεταξύ αυτών των ρυθμιστικών περιοχών</a:t>
            </a:r>
          </a:p>
          <a:p>
            <a:r>
              <a:rPr lang="el-GR" sz="2000" dirty="0"/>
              <a:t>Η δημιουργία αυτού του </a:t>
            </a:r>
            <a:r>
              <a:rPr lang="el-GR" sz="2000" dirty="0" smtClean="0"/>
              <a:t>βρόχου, </a:t>
            </a:r>
            <a:r>
              <a:rPr lang="el-GR" sz="2000" dirty="0"/>
              <a:t>αναγκάζει τις </a:t>
            </a:r>
            <a:r>
              <a:rPr lang="el-GR" sz="2000" dirty="0" err="1"/>
              <a:t>ενεργοποιητικές</a:t>
            </a:r>
            <a:r>
              <a:rPr lang="el-GR" sz="2000" dirty="0"/>
              <a:t> </a:t>
            </a:r>
            <a:r>
              <a:rPr lang="el-GR" sz="2000" dirty="0" smtClean="0"/>
              <a:t>πρωτεΐνες, </a:t>
            </a:r>
            <a:r>
              <a:rPr lang="el-GR" sz="2000" dirty="0"/>
              <a:t>να έρθουν σε επαφή με την </a:t>
            </a:r>
            <a:r>
              <a:rPr lang="en-US" sz="2000" b="1" dirty="0"/>
              <a:t>RNA</a:t>
            </a:r>
            <a:r>
              <a:rPr lang="el-GR" sz="2000" b="1" dirty="0"/>
              <a:t> </a:t>
            </a:r>
            <a:r>
              <a:rPr lang="el-GR" sz="2000" b="1" dirty="0" err="1"/>
              <a:t>πολυμεράση</a:t>
            </a:r>
            <a:r>
              <a:rPr lang="el-GR" sz="2000" b="1" dirty="0"/>
              <a:t> </a:t>
            </a:r>
            <a:r>
              <a:rPr lang="el-GR" sz="2000" dirty="0" smtClean="0"/>
              <a:t>και </a:t>
            </a:r>
            <a:r>
              <a:rPr lang="el-GR" sz="2000" dirty="0"/>
              <a:t>τους </a:t>
            </a:r>
            <a:r>
              <a:rPr lang="el-GR" sz="2000" b="1" dirty="0"/>
              <a:t>γενικούς μεταγραφικούς παράγοντες</a:t>
            </a:r>
            <a:r>
              <a:rPr lang="el-GR" sz="2000" dirty="0"/>
              <a:t> που </a:t>
            </a:r>
            <a:r>
              <a:rPr lang="el-GR" sz="2000" dirty="0" smtClean="0"/>
              <a:t>αθροίζονται, </a:t>
            </a:r>
            <a:r>
              <a:rPr lang="el-GR" sz="2000" dirty="0"/>
              <a:t>στην περιοχή του υποκινητή</a:t>
            </a:r>
          </a:p>
          <a:p>
            <a:r>
              <a:rPr lang="el-GR" sz="2000" b="1" dirty="0"/>
              <a:t>Επικουρικές πρωτεΐνες </a:t>
            </a:r>
            <a:r>
              <a:rPr lang="el-GR" sz="2000" dirty="0"/>
              <a:t>όπως το </a:t>
            </a:r>
            <a:r>
              <a:rPr lang="el-GR" sz="2000" b="1" dirty="0"/>
              <a:t>σύμπλεγμα του μεσολαβητή </a:t>
            </a:r>
            <a:r>
              <a:rPr lang="en-US" sz="2000" dirty="0"/>
              <a:t>(mediator</a:t>
            </a:r>
            <a:r>
              <a:rPr lang="en-US" sz="2000" dirty="0" smtClean="0"/>
              <a:t>)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l-GR" sz="2000" dirty="0"/>
              <a:t>αναλαμβάνουν να συνδέσουν τις </a:t>
            </a:r>
            <a:r>
              <a:rPr lang="el-GR" sz="2000" dirty="0" err="1"/>
              <a:t>ενεργοποιητικές</a:t>
            </a:r>
            <a:r>
              <a:rPr lang="el-GR" sz="2000" dirty="0"/>
              <a:t> πρωτεΐνες που βρίσκονται μακριά στους </a:t>
            </a:r>
            <a:r>
              <a:rPr lang="el-GR" sz="2000" dirty="0" smtClean="0"/>
              <a:t>ενισχυτές, </a:t>
            </a:r>
            <a:r>
              <a:rPr lang="el-GR" sz="2000" dirty="0"/>
              <a:t>με τις πρωτεΐνες που βρίσκονται στην περιοχή του υποκινητή ώστε να σχηματισθεί το </a:t>
            </a:r>
            <a:r>
              <a:rPr lang="el-GR" sz="2000" b="1" dirty="0"/>
              <a:t>ενεργό μεταγραφικό </a:t>
            </a:r>
            <a:r>
              <a:rPr lang="el-GR" sz="2000" b="1" dirty="0" err="1"/>
              <a:t>σύμπλοκο</a:t>
            </a:r>
            <a:r>
              <a:rPr lang="el-GR" sz="2000" b="1" dirty="0"/>
              <a:t> (</a:t>
            </a:r>
            <a:r>
              <a:rPr lang="en-US" sz="2000" b="1" dirty="0"/>
              <a:t>transcription complex)</a:t>
            </a:r>
          </a:p>
          <a:p>
            <a:r>
              <a:rPr lang="el-GR" sz="2000" b="1" dirty="0"/>
              <a:t>Κατασταλτικές πρωτεΐνες </a:t>
            </a:r>
            <a:r>
              <a:rPr lang="el-GR" sz="2000" dirty="0" smtClean="0"/>
              <a:t>αντίθετα, </a:t>
            </a:r>
            <a:r>
              <a:rPr lang="el-GR" sz="2000" dirty="0"/>
              <a:t>μειώνουν τον ρυθμό της </a:t>
            </a:r>
            <a:r>
              <a:rPr lang="el-GR" sz="2000" dirty="0" smtClean="0"/>
              <a:t>μεταγραφής, </a:t>
            </a:r>
            <a:r>
              <a:rPr lang="el-GR" sz="2000" dirty="0"/>
              <a:t>παρεμποδίζοντας τη συναρμολόγηση των πρωτεϊνικών </a:t>
            </a:r>
            <a:r>
              <a:rPr lang="el-GR" sz="2000" dirty="0" err="1" smtClean="0"/>
              <a:t>συμπλόκων</a:t>
            </a:r>
            <a:r>
              <a:rPr lang="el-GR" sz="2000" dirty="0" smtClean="0"/>
              <a:t> της έναρξης της μεταγραφής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29260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37A96C2-6044-4393-889E-1D3DC8D8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57" y="643467"/>
            <a:ext cx="8878885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B663D-5A9A-4972-ACF4-89D430A71BF6}"/>
              </a:ext>
            </a:extLst>
          </p:cNvPr>
          <p:cNvSpPr txBox="1"/>
          <p:nvPr/>
        </p:nvSpPr>
        <p:spPr>
          <a:xfrm>
            <a:off x="801758" y="3203713"/>
            <a:ext cx="170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Σχηματισμός </a:t>
            </a:r>
          </a:p>
          <a:p>
            <a:r>
              <a:rPr lang="el-GR" b="1" dirty="0"/>
              <a:t>βρόχου </a:t>
            </a:r>
            <a:r>
              <a:rPr lang="en-US" b="1" dirty="0"/>
              <a:t>DNA 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5618-3CBA-484F-B758-58F5EA627073}"/>
              </a:ext>
            </a:extLst>
          </p:cNvPr>
          <p:cNvSpPr txBox="1"/>
          <p:nvPr/>
        </p:nvSpPr>
        <p:spPr>
          <a:xfrm>
            <a:off x="8905494" y="3631095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Ενεργό μεταγραφικό </a:t>
            </a:r>
            <a:r>
              <a:rPr lang="el-GR" sz="2000" b="1" dirty="0" err="1"/>
              <a:t>σύμπλοκο</a:t>
            </a:r>
            <a:r>
              <a:rPr lang="el-GR" sz="2000" b="1" dirty="0"/>
              <a:t> (</a:t>
            </a:r>
            <a:r>
              <a:rPr lang="el-GR" sz="2000" b="1" dirty="0" err="1"/>
              <a:t>transcription</a:t>
            </a:r>
            <a:r>
              <a:rPr lang="el-GR" sz="2000" b="1" dirty="0"/>
              <a:t> </a:t>
            </a:r>
            <a:r>
              <a:rPr lang="el-GR" sz="2000" b="1" dirty="0" err="1"/>
              <a:t>complex</a:t>
            </a:r>
            <a:r>
              <a:rPr lang="el-GR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70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5B2EF50-6325-438E-B740-96F4ED62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73" y="264638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Μεταγραφικοί ρυθμιστικοί παράγοντες και χρωματίνη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9766E8-C534-4633-AEC9-517D5ABF0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10138"/>
            <a:ext cx="7684404" cy="6837723"/>
          </a:xfrm>
        </p:spPr>
        <p:txBody>
          <a:bodyPr anchor="ctr">
            <a:noAutofit/>
          </a:bodyPr>
          <a:lstStyle/>
          <a:p>
            <a:r>
              <a:rPr lang="el-GR" sz="2000" dirty="0"/>
              <a:t>Οι </a:t>
            </a:r>
            <a:r>
              <a:rPr lang="el-GR" sz="2000" b="1" u="sng" dirty="0" err="1"/>
              <a:t>ενεργοποιητές</a:t>
            </a:r>
            <a:r>
              <a:rPr lang="el-GR" sz="2000" dirty="0"/>
              <a:t> και οι </a:t>
            </a:r>
            <a:r>
              <a:rPr lang="el-GR" sz="2000" b="1" u="sng" dirty="0"/>
              <a:t>καταστολείς</a:t>
            </a:r>
            <a:r>
              <a:rPr lang="el-GR" sz="2000" dirty="0"/>
              <a:t> μπορούν να αξιοποιούν την </a:t>
            </a:r>
            <a:r>
              <a:rPr lang="el-GR" sz="2000" b="1" dirty="0"/>
              <a:t>δομή της χρωματίνης </a:t>
            </a:r>
            <a:r>
              <a:rPr lang="el-GR" sz="2000" dirty="0"/>
              <a:t>και να συμβάλουν στην ενεργοποίηση ή την απενεργοποίηση των γονιδίων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Οι ενέργειες </a:t>
            </a:r>
            <a:r>
              <a:rPr lang="el-GR" sz="2000" b="1" u="sng" dirty="0"/>
              <a:t>ενεργοποίηση</a:t>
            </a:r>
            <a:r>
              <a:rPr lang="el-GR" sz="2000" b="1" dirty="0"/>
              <a:t>ς</a:t>
            </a:r>
            <a:r>
              <a:rPr lang="el-GR" sz="2000" dirty="0"/>
              <a:t> κυρίως γίνονται: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με</a:t>
            </a:r>
            <a:r>
              <a:rPr lang="en-US" sz="2000" dirty="0"/>
              <a:t> </a:t>
            </a:r>
            <a:r>
              <a:rPr lang="el-GR" sz="2000" b="1" dirty="0" err="1"/>
              <a:t>σύμπλοκα</a:t>
            </a:r>
            <a:r>
              <a:rPr lang="el-GR" sz="2000" b="1" dirty="0"/>
              <a:t> αναδιαμόρφωσης </a:t>
            </a:r>
            <a:r>
              <a:rPr lang="el-GR" sz="2000" dirty="0"/>
              <a:t>της δομής της χρωματίνης </a:t>
            </a:r>
            <a:r>
              <a:rPr lang="en-US" sz="2000" dirty="0"/>
              <a:t>(chromatin remodeling complexes)</a:t>
            </a:r>
            <a:r>
              <a:rPr lang="el-GR" sz="2000" dirty="0"/>
              <a:t> και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με </a:t>
            </a:r>
            <a:r>
              <a:rPr lang="el-GR" sz="2000" b="1" dirty="0"/>
              <a:t>ομοιοπολική τροποποίηση των </a:t>
            </a:r>
            <a:r>
              <a:rPr lang="el-GR" sz="2000" b="1" dirty="0" err="1"/>
              <a:t>ιστονών</a:t>
            </a:r>
            <a:r>
              <a:rPr lang="el-GR" sz="2000" b="1" dirty="0"/>
              <a:t> </a:t>
            </a:r>
            <a:r>
              <a:rPr lang="el-GR" sz="2000" dirty="0"/>
              <a:t>των </a:t>
            </a:r>
            <a:r>
              <a:rPr lang="el-GR" sz="2000" dirty="0" err="1"/>
              <a:t>νουκλεοσωμάτων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Η </a:t>
            </a:r>
            <a:r>
              <a:rPr lang="el-GR" sz="2000" b="1" dirty="0"/>
              <a:t>προσθήκη </a:t>
            </a:r>
            <a:r>
              <a:rPr lang="el-GR" sz="2000" b="1" dirty="0" err="1"/>
              <a:t>ακετυλομάδων</a:t>
            </a:r>
            <a:r>
              <a:rPr lang="el-GR" sz="2000" b="1" dirty="0"/>
              <a:t> </a:t>
            </a:r>
            <a:r>
              <a:rPr lang="el-GR" sz="2000" dirty="0"/>
              <a:t>από την </a:t>
            </a:r>
            <a:r>
              <a:rPr lang="el-GR" sz="2000" b="1" dirty="0" err="1"/>
              <a:t>ακετυλοτρανφεράση</a:t>
            </a:r>
            <a:r>
              <a:rPr lang="el-GR" sz="2000" b="1" dirty="0"/>
              <a:t> των </a:t>
            </a:r>
            <a:r>
              <a:rPr lang="el-GR" sz="2000" b="1" dirty="0" err="1"/>
              <a:t>ιστονών</a:t>
            </a:r>
            <a:r>
              <a:rPr lang="el-GR" sz="2000" dirty="0"/>
              <a:t> σε επιλεγμένα κατάλοιπα </a:t>
            </a:r>
            <a:r>
              <a:rPr lang="el-GR" sz="2000" dirty="0" err="1" smtClean="0"/>
              <a:t>λυσίνης</a:t>
            </a:r>
            <a:r>
              <a:rPr lang="en-US" sz="2000" dirty="0" smtClean="0"/>
              <a:t>(Lys)</a:t>
            </a:r>
            <a:r>
              <a:rPr lang="el-GR" sz="2000" dirty="0" smtClean="0"/>
              <a:t> </a:t>
            </a:r>
            <a:r>
              <a:rPr lang="el-GR" sz="2000" dirty="0"/>
              <a:t>των </a:t>
            </a:r>
            <a:r>
              <a:rPr lang="el-GR" sz="2000" dirty="0" err="1"/>
              <a:t>ιστονών</a:t>
            </a:r>
            <a:r>
              <a:rPr lang="el-GR" sz="2000" dirty="0"/>
              <a:t>, συμβάλει στη τροποποίηση της δομής της χρωματίνης, ώστε το </a:t>
            </a:r>
            <a:r>
              <a:rPr lang="en-US" sz="2000" dirty="0"/>
              <a:t>DNA </a:t>
            </a:r>
            <a:r>
              <a:rPr lang="el-GR" sz="2000" dirty="0"/>
              <a:t>να γίνεται πιο προσπελάσιμο και επιπροσθέτως οι </a:t>
            </a:r>
            <a:r>
              <a:rPr lang="el-GR" sz="2000" dirty="0" err="1"/>
              <a:t>ακετυλομάδες</a:t>
            </a:r>
            <a:r>
              <a:rPr lang="el-GR" sz="2000" dirty="0"/>
              <a:t> αυτές να λειτουργούν ως </a:t>
            </a:r>
            <a:r>
              <a:rPr lang="el-GR" sz="2000" b="1" dirty="0"/>
              <a:t>σινιάλο</a:t>
            </a:r>
            <a:r>
              <a:rPr lang="el-GR" sz="2000" dirty="0"/>
              <a:t> για τους </a:t>
            </a:r>
            <a:r>
              <a:rPr lang="el-GR" sz="2000" b="1" dirty="0"/>
              <a:t>γενικούς μεταγραφικούς </a:t>
            </a:r>
            <a:r>
              <a:rPr lang="el-GR" sz="2000" b="1" dirty="0" smtClean="0"/>
              <a:t>παράγοντες.</a:t>
            </a:r>
            <a:endParaRPr lang="el-GR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Οι </a:t>
            </a:r>
            <a:r>
              <a:rPr lang="el-GR" sz="2000" b="1" u="sng" dirty="0"/>
              <a:t>καταστολείς</a:t>
            </a:r>
            <a:r>
              <a:rPr lang="el-GR" sz="2000" dirty="0"/>
              <a:t> από την άλλη προσελκύουν </a:t>
            </a:r>
            <a:r>
              <a:rPr lang="el-GR" sz="2000" b="1" dirty="0" err="1"/>
              <a:t>αποακετυλάσες</a:t>
            </a:r>
            <a:r>
              <a:rPr lang="el-GR" sz="2000" b="1" dirty="0"/>
              <a:t> των </a:t>
            </a:r>
            <a:r>
              <a:rPr lang="el-GR" sz="2000" b="1" dirty="0" err="1"/>
              <a:t>ιστονών</a:t>
            </a:r>
            <a:r>
              <a:rPr lang="el-GR" sz="2000" dirty="0"/>
              <a:t>, ένζυμα που αφαιρούν </a:t>
            </a:r>
            <a:r>
              <a:rPr lang="el-GR" sz="2000" dirty="0" err="1"/>
              <a:t>ακετυλομάδες</a:t>
            </a:r>
            <a:r>
              <a:rPr lang="el-GR" sz="2000" dirty="0"/>
              <a:t> από τις </a:t>
            </a:r>
            <a:r>
              <a:rPr lang="el-GR" sz="2000" dirty="0" err="1"/>
              <a:t>λυσίνες</a:t>
            </a:r>
            <a:r>
              <a:rPr lang="el-GR" sz="2000" dirty="0"/>
              <a:t> των </a:t>
            </a:r>
            <a:r>
              <a:rPr lang="el-GR" sz="2000" dirty="0" err="1"/>
              <a:t>ιστονών</a:t>
            </a:r>
            <a:r>
              <a:rPr lang="el-GR" sz="2000" dirty="0"/>
              <a:t>, ώστε να αντιστραφεί η αποτελεσματικότητα του μηχανισμού έναρξης της </a:t>
            </a:r>
            <a:r>
              <a:rPr lang="el-GR" sz="2000" dirty="0" smtClean="0"/>
              <a:t>μεταγραφής.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Μεγάλα </a:t>
            </a:r>
            <a:r>
              <a:rPr lang="el-GR" sz="2000" dirty="0" smtClean="0"/>
              <a:t>συμπλέγματα, μεταγραφικά </a:t>
            </a:r>
            <a:r>
              <a:rPr lang="el-GR" sz="2000" dirty="0"/>
              <a:t>ανενεργού </a:t>
            </a:r>
            <a:r>
              <a:rPr lang="el-GR" sz="2000" dirty="0" smtClean="0"/>
              <a:t>χρωματίνης, </a:t>
            </a:r>
            <a:r>
              <a:rPr lang="el-GR" sz="2000" dirty="0"/>
              <a:t>(</a:t>
            </a:r>
            <a:r>
              <a:rPr lang="el-GR" sz="2000" dirty="0" err="1"/>
              <a:t>ετεροχρωματίνη</a:t>
            </a:r>
            <a:r>
              <a:rPr lang="el-GR" sz="2000" dirty="0"/>
              <a:t> </a:t>
            </a:r>
            <a:r>
              <a:rPr lang="el-GR" sz="2000" dirty="0" err="1"/>
              <a:t>μεσοφασικών</a:t>
            </a:r>
            <a:r>
              <a:rPr lang="el-GR" sz="2000" dirty="0"/>
              <a:t> χρωμοσωμάτων και το απενεργοποιημένο χρωμόσωμα Χ των θηλυκών ατόμων) οργανώνονται από </a:t>
            </a:r>
            <a:r>
              <a:rPr lang="el-GR" sz="2000" dirty="0" err="1"/>
              <a:t>ευκαρυωτικούς</a:t>
            </a:r>
            <a:r>
              <a:rPr lang="el-GR" sz="2000" dirty="0"/>
              <a:t> </a:t>
            </a:r>
            <a:r>
              <a:rPr lang="el-GR" sz="2000" dirty="0" smtClean="0"/>
              <a:t>καταστολείς.</a:t>
            </a:r>
            <a:endParaRPr lang="el-GR" sz="20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6635"/>
            <a:ext cx="4563291" cy="24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5EB5605-813E-4E8E-BF53-1B25CD9B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05" y="704427"/>
            <a:ext cx="97123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2D5CC95-8C68-4BDF-8CDE-C0887FEA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4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B793692-E6FD-4992-86AD-C645F66BA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01" y="0"/>
            <a:ext cx="4962634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982507C-E211-4DF1-BC54-D35FCB253994}"/>
              </a:ext>
            </a:extLst>
          </p:cNvPr>
          <p:cNvSpPr/>
          <p:nvPr/>
        </p:nvSpPr>
        <p:spPr>
          <a:xfrm>
            <a:off x="332935" y="1030692"/>
            <a:ext cx="35075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Ποιο το αποτέλεσμα της </a:t>
            </a:r>
            <a:r>
              <a:rPr lang="el-GR" sz="2000" b="1" dirty="0" err="1"/>
              <a:t>ακετυλίωσης</a:t>
            </a:r>
            <a:r>
              <a:rPr lang="el-GR" sz="2000" b="1" dirty="0"/>
              <a:t>;</a:t>
            </a:r>
          </a:p>
          <a:p>
            <a:endParaRPr lang="el-GR" sz="2000" dirty="0"/>
          </a:p>
          <a:p>
            <a:r>
              <a:rPr lang="el-GR" sz="2000" dirty="0"/>
              <a:t>Λιγότερα φορτία, </a:t>
            </a:r>
            <a:endParaRPr lang="el-GR" sz="2000" dirty="0" smtClean="0"/>
          </a:p>
          <a:p>
            <a:r>
              <a:rPr lang="el-GR" sz="2000" dirty="0" smtClean="0"/>
              <a:t>άρα λιγότερη </a:t>
            </a:r>
            <a:r>
              <a:rPr lang="el-GR" sz="2000" dirty="0"/>
              <a:t>επαφή</a:t>
            </a:r>
          </a:p>
          <a:p>
            <a:r>
              <a:rPr lang="el-GR" sz="2000" dirty="0"/>
              <a:t>των </a:t>
            </a:r>
            <a:r>
              <a:rPr lang="el-GR" sz="2000" dirty="0" err="1"/>
              <a:t>ιστονών</a:t>
            </a:r>
            <a:r>
              <a:rPr lang="el-GR" sz="2000" dirty="0"/>
              <a:t> με το DNA, </a:t>
            </a:r>
            <a:endParaRPr lang="el-GR" sz="2000" dirty="0" smtClean="0"/>
          </a:p>
          <a:p>
            <a:r>
              <a:rPr lang="el-GR" sz="2000" dirty="0" smtClean="0"/>
              <a:t>άρα </a:t>
            </a:r>
            <a:r>
              <a:rPr lang="el-GR" sz="2000" dirty="0"/>
              <a:t>περισσότερες περιοχές του DNA </a:t>
            </a:r>
            <a:r>
              <a:rPr lang="el-GR" sz="2000" dirty="0" err="1"/>
              <a:t>προσβάσιμες</a:t>
            </a:r>
            <a:r>
              <a:rPr lang="el-GR" sz="2000" dirty="0"/>
              <a:t> για αλληλεπίδραση με μεταγραφικούς παράγοντες, την RNA </a:t>
            </a:r>
            <a:r>
              <a:rPr lang="el-GR" sz="2000" dirty="0" err="1"/>
              <a:t>πολυμεράση</a:t>
            </a:r>
            <a:r>
              <a:rPr lang="el-GR" sz="2000" dirty="0"/>
              <a:t> και </a:t>
            </a:r>
            <a:r>
              <a:rPr lang="el-GR" sz="2000" dirty="0" smtClean="0"/>
              <a:t>διευκόλυνση της Μεταγραφής 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039" y="1208146"/>
            <a:ext cx="5360750" cy="36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80D6B78-9CB0-48CD-98FF-8C05319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400" b="1" dirty="0">
                <a:solidFill>
                  <a:srgbClr val="FFFFFF"/>
                </a:solidFill>
              </a:rPr>
              <a:t>Τα </a:t>
            </a:r>
            <a:r>
              <a:rPr lang="el-GR" sz="3400" b="1" dirty="0" err="1">
                <a:solidFill>
                  <a:srgbClr val="FFFFFF"/>
                </a:solidFill>
              </a:rPr>
              <a:t>ευκαρυωτικά</a:t>
            </a:r>
            <a:r>
              <a:rPr lang="el-GR" sz="3400" b="1" dirty="0">
                <a:solidFill>
                  <a:srgbClr val="FFFFFF"/>
                </a:solidFill>
              </a:rPr>
              <a:t> γονίδια ελέγχονται από συνδυασμούς μεταγραφικών ρυθμιστικών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4FF698-1F87-461D-BCF9-3FFF9D0D4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82" y="201240"/>
            <a:ext cx="7219762" cy="6475796"/>
          </a:xfrm>
        </p:spPr>
        <p:txBody>
          <a:bodyPr anchor="ctr">
            <a:noAutofit/>
          </a:bodyPr>
          <a:lstStyle/>
          <a:p>
            <a:r>
              <a:rPr lang="el-GR" sz="2200" dirty="0"/>
              <a:t>Οι </a:t>
            </a:r>
            <a:r>
              <a:rPr lang="el-GR" sz="2200" b="1" dirty="0"/>
              <a:t>γενικοί </a:t>
            </a:r>
            <a:r>
              <a:rPr lang="el-GR" sz="2200" b="1" dirty="0" smtClean="0"/>
              <a:t>μεταγραφικοί παράγοντες, </a:t>
            </a:r>
            <a:r>
              <a:rPr lang="el-GR" sz="2200" dirty="0"/>
              <a:t>οι οποίοι </a:t>
            </a:r>
            <a:r>
              <a:rPr lang="el-GR" sz="2200" dirty="0" err="1"/>
              <a:t>συναρμολογούνται</a:t>
            </a:r>
            <a:r>
              <a:rPr lang="el-GR" sz="2200" dirty="0"/>
              <a:t> στον </a:t>
            </a:r>
            <a:r>
              <a:rPr lang="el-GR" sz="2200" dirty="0" smtClean="0"/>
              <a:t>υποκινητή, </a:t>
            </a:r>
            <a:r>
              <a:rPr lang="el-GR" sz="2200" dirty="0"/>
              <a:t>είναι </a:t>
            </a:r>
            <a:r>
              <a:rPr lang="el-GR" sz="2200" dirty="0" smtClean="0"/>
              <a:t>ίδιοι, </a:t>
            </a:r>
            <a:r>
              <a:rPr lang="el-GR" sz="2200" dirty="0"/>
              <a:t>για όλα τα γονίδια που μεταγράφονται από την </a:t>
            </a:r>
            <a:r>
              <a:rPr lang="en-US" sz="2200" dirty="0"/>
              <a:t>RNA </a:t>
            </a:r>
            <a:r>
              <a:rPr lang="el-GR" sz="2200" dirty="0" err="1"/>
              <a:t>πολυμεράση</a:t>
            </a:r>
            <a:endParaRPr lang="el-GR" sz="2200" dirty="0"/>
          </a:p>
          <a:p>
            <a:r>
              <a:rPr lang="el-GR" sz="2200" dirty="0" smtClean="0"/>
              <a:t>Αντίθετα, </a:t>
            </a:r>
            <a:r>
              <a:rPr lang="el-GR" sz="2200" dirty="0"/>
              <a:t>οι </a:t>
            </a:r>
            <a:r>
              <a:rPr lang="el-GR" sz="2200" b="1" dirty="0"/>
              <a:t>ειδικές</a:t>
            </a:r>
            <a:r>
              <a:rPr lang="el-GR" sz="2200" dirty="0"/>
              <a:t> </a:t>
            </a:r>
            <a:r>
              <a:rPr lang="el-GR" sz="2200" b="1" dirty="0"/>
              <a:t>ρυθμιστικές πρωτεΐνες</a:t>
            </a:r>
            <a:r>
              <a:rPr lang="el-GR" sz="2200" dirty="0"/>
              <a:t> και οι </a:t>
            </a:r>
            <a:r>
              <a:rPr lang="el-GR" sz="2200" b="1" dirty="0"/>
              <a:t>θέσεις στο </a:t>
            </a:r>
            <a:r>
              <a:rPr lang="en-US" sz="2200" b="1" dirty="0"/>
              <a:t>DNA </a:t>
            </a:r>
            <a:r>
              <a:rPr lang="el-GR" sz="2200" b="1" dirty="0"/>
              <a:t>(ενισχυτές) </a:t>
            </a:r>
            <a:r>
              <a:rPr lang="el-GR" sz="2200" dirty="0"/>
              <a:t>που </a:t>
            </a:r>
            <a:r>
              <a:rPr lang="el-GR" sz="2200" dirty="0" smtClean="0"/>
              <a:t>αυτές δεσμεύονται</a:t>
            </a:r>
            <a:r>
              <a:rPr lang="el-GR" sz="2200" dirty="0"/>
              <a:t>, διαφέρουν από γονίδιο σε </a:t>
            </a:r>
            <a:r>
              <a:rPr lang="el-GR" sz="2200" dirty="0" smtClean="0"/>
              <a:t>γονίδιο και αντανακλούν διαφορετική αλληλεπίδραση, σε </a:t>
            </a:r>
            <a:r>
              <a:rPr lang="el-GR" sz="2200" dirty="0"/>
              <a:t>σχέση με </a:t>
            </a:r>
            <a:r>
              <a:rPr lang="el-GR" sz="2200" dirty="0" smtClean="0"/>
              <a:t>τους υποκινητές και την </a:t>
            </a:r>
            <a:r>
              <a:rPr lang="en-US" sz="2200" dirty="0" smtClean="0"/>
              <a:t>RNA</a:t>
            </a:r>
            <a:r>
              <a:rPr lang="el-GR" sz="2200" dirty="0" smtClean="0"/>
              <a:t> </a:t>
            </a:r>
            <a:r>
              <a:rPr lang="el-GR" sz="2200" dirty="0" err="1" smtClean="0"/>
              <a:t>πολυμεράση</a:t>
            </a:r>
            <a:r>
              <a:rPr lang="el-GR" sz="2200" dirty="0" smtClean="0"/>
              <a:t> </a:t>
            </a:r>
            <a:endParaRPr lang="el-GR" sz="2200" dirty="0"/>
          </a:p>
          <a:p>
            <a:r>
              <a:rPr lang="el-GR" sz="2200" dirty="0"/>
              <a:t>Οι </a:t>
            </a:r>
            <a:r>
              <a:rPr lang="el-GR" sz="2200" b="1" dirty="0"/>
              <a:t>ρυθμιστικές πρωτεΐνες </a:t>
            </a:r>
            <a:r>
              <a:rPr lang="el-GR" sz="2200" dirty="0"/>
              <a:t>αλλά και οι </a:t>
            </a:r>
            <a:r>
              <a:rPr lang="el-GR" sz="2200" b="1" dirty="0"/>
              <a:t>πρωτεΐνες τροποποίησης της </a:t>
            </a:r>
            <a:r>
              <a:rPr lang="el-GR" sz="2200" b="1" dirty="0" smtClean="0"/>
              <a:t>χρωματίνης, </a:t>
            </a:r>
            <a:r>
              <a:rPr lang="el-GR" sz="2200" dirty="0" err="1"/>
              <a:t>συναρμολογούνται</a:t>
            </a:r>
            <a:r>
              <a:rPr lang="el-GR" sz="2200" dirty="0"/>
              <a:t> στον υποκινητή μέσω του </a:t>
            </a:r>
            <a:r>
              <a:rPr lang="el-GR" sz="2200" b="1" dirty="0"/>
              <a:t>μεσολαβητή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200" dirty="0"/>
              <a:t> Ένα τυπικό ανθρώπινο γονίδιο υπόκειται σε </a:t>
            </a:r>
            <a:r>
              <a:rPr lang="el-GR" sz="2200" b="1" dirty="0"/>
              <a:t>συνδυαστικό έλεγχο (</a:t>
            </a:r>
            <a:r>
              <a:rPr lang="en-US" sz="2200" b="1" dirty="0"/>
              <a:t>combinatorial control)</a:t>
            </a:r>
            <a:r>
              <a:rPr lang="el-GR" sz="2200" dirty="0"/>
              <a:t> αφού ελέγχεται από δεκάδες ρυθμιστικές πρωτεΐνες. Οι πρωτεΐνες αυτές βοηθούν την συναρμολόγηση </a:t>
            </a:r>
            <a:r>
              <a:rPr lang="el-GR" sz="2200" dirty="0" err="1"/>
              <a:t>συμπλόκων</a:t>
            </a:r>
            <a:r>
              <a:rPr lang="el-GR" sz="2200" dirty="0"/>
              <a:t> αναδιαμόρφωσης της χρωματίνης, την τροποποίηση των </a:t>
            </a:r>
            <a:r>
              <a:rPr lang="el-GR" sz="2200" dirty="0" err="1"/>
              <a:t>ιστονών</a:t>
            </a:r>
            <a:r>
              <a:rPr lang="el-GR" sz="2200" dirty="0"/>
              <a:t>, της </a:t>
            </a:r>
            <a:r>
              <a:rPr lang="en-US" sz="2200" dirty="0"/>
              <a:t>RNA </a:t>
            </a:r>
            <a:r>
              <a:rPr lang="el-GR" sz="2200" dirty="0" err="1"/>
              <a:t>πολυμεράσης</a:t>
            </a:r>
            <a:r>
              <a:rPr lang="el-GR" sz="2200" dirty="0"/>
              <a:t> και των γενικών μεταγραφικών παραγόντων μέσω του </a:t>
            </a:r>
            <a:r>
              <a:rPr lang="el-GR" sz="2200" dirty="0" err="1"/>
              <a:t>συμπλόκου</a:t>
            </a:r>
            <a:r>
              <a:rPr lang="el-GR" sz="2200" dirty="0"/>
              <a:t> του μεσολαβητή (ενεργό μεταγραφικό </a:t>
            </a:r>
            <a:r>
              <a:rPr lang="el-GR" sz="2200" dirty="0" err="1"/>
              <a:t>σύμπλοκο</a:t>
            </a:r>
            <a:r>
              <a:rPr lang="el-GR" sz="2200" dirty="0"/>
              <a:t>, </a:t>
            </a:r>
            <a:r>
              <a:rPr lang="el-GR" sz="2200" dirty="0" err="1"/>
              <a:t>transcription</a:t>
            </a:r>
            <a:r>
              <a:rPr lang="el-GR" sz="2200" dirty="0"/>
              <a:t> </a:t>
            </a:r>
            <a:r>
              <a:rPr lang="el-GR" sz="2200" dirty="0" err="1"/>
              <a:t>complex</a:t>
            </a:r>
            <a:r>
              <a:rPr lang="el-GR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0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DC938DC-6D55-4141-8C71-7F4B67F9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24" y="643467"/>
            <a:ext cx="8647625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041AA-34A1-4F58-B4DF-576633E867BE}"/>
              </a:ext>
            </a:extLst>
          </p:cNvPr>
          <p:cNvSpPr txBox="1"/>
          <p:nvPr/>
        </p:nvSpPr>
        <p:spPr>
          <a:xfrm>
            <a:off x="8534400" y="643467"/>
            <a:ext cx="31805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γονίδια ελέγχονται από συνδυασμούς, διάφορων μεταγραφικών ρυθμιστικών πρωτεϊνών</a:t>
            </a:r>
          </a:p>
        </p:txBody>
      </p:sp>
    </p:spTree>
    <p:extLst>
      <p:ext uri="{BB962C8B-B14F-4D97-AF65-F5344CB8AC3E}">
        <p14:creationId xmlns:p14="http://schemas.microsoft.com/office/powerpoint/2010/main" val="30819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1C81814-872A-4273-99E0-0242DAC2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49" y="107313"/>
            <a:ext cx="5677988" cy="66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94492-D4BC-4AA9-AB18-F2D9B394D911}"/>
              </a:ext>
            </a:extLst>
          </p:cNvPr>
          <p:cNvSpPr txBox="1"/>
          <p:nvPr/>
        </p:nvSpPr>
        <p:spPr>
          <a:xfrm>
            <a:off x="755374" y="856279"/>
            <a:ext cx="3048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/>
              <a:t>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γονίδια ελέγχονται από συνδυασμούς διαφορετικών μεταγραφικών ρυθμιστικών πρωτεϊνών</a:t>
            </a:r>
          </a:p>
        </p:txBody>
      </p:sp>
    </p:spTree>
    <p:extLst>
      <p:ext uri="{BB962C8B-B14F-4D97-AF65-F5344CB8AC3E}">
        <p14:creationId xmlns:p14="http://schemas.microsoft.com/office/powerpoint/2010/main" val="5635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860BD99-9D2E-474E-933D-3B308B6E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της έκφρασης ομάδων γονιδίων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490B6F-3B63-4CDE-8810-DA72F549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299" y="462517"/>
            <a:ext cx="6915019" cy="6198382"/>
          </a:xfrm>
        </p:spPr>
        <p:txBody>
          <a:bodyPr anchor="ctr">
            <a:noAutofit/>
          </a:bodyPr>
          <a:lstStyle/>
          <a:p>
            <a:r>
              <a:rPr lang="el-GR" sz="2000" dirty="0"/>
              <a:t>Πολλές φορές η έκφραση πολλών διαφορετικών γονιδίων ελέγχεται, από τον </a:t>
            </a:r>
            <a:r>
              <a:rPr lang="el-GR" sz="2000" b="1" dirty="0"/>
              <a:t>ίδιο μεταγραφικό ρυθμιστή</a:t>
            </a:r>
            <a:r>
              <a:rPr lang="el-GR" sz="2000" dirty="0"/>
              <a:t>, ο οποίος συντονίζει τον έλεγχο της έκφρασης όλων αυτών των γονιδίων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Χαρακτηριστικό παράδειγμα ο </a:t>
            </a:r>
            <a:r>
              <a:rPr lang="el-GR" sz="2000" b="1" dirty="0"/>
              <a:t>υποδοχέας της </a:t>
            </a:r>
            <a:r>
              <a:rPr lang="el-GR" sz="2000" b="1" dirty="0" err="1"/>
              <a:t>κορτιζόλης</a:t>
            </a:r>
            <a:endParaRPr lang="el-GR" sz="2000" b="1" dirty="0"/>
          </a:p>
          <a:p>
            <a:pPr marL="0" indent="0">
              <a:buNone/>
            </a:pPr>
            <a:r>
              <a:rPr lang="el-GR" sz="2000" dirty="0"/>
              <a:t>     Ο υποδοχέας της </a:t>
            </a:r>
            <a:r>
              <a:rPr lang="el-GR" sz="2000" dirty="0" err="1"/>
              <a:t>κορτιζόλης</a:t>
            </a:r>
            <a:r>
              <a:rPr lang="el-GR" sz="2000" dirty="0"/>
              <a:t> είναι μια </a:t>
            </a:r>
            <a:r>
              <a:rPr lang="el-GR" sz="2000" b="1" u="sng" dirty="0"/>
              <a:t>ρυθμιστική πρωτεΐνη </a:t>
            </a:r>
            <a:r>
              <a:rPr lang="el-GR" sz="2000" dirty="0"/>
              <a:t>ο οποίος λειτουργεί ως παράγοντας ρύθμισης της μεταγραφής πολλών γονιδίων αφού ως </a:t>
            </a:r>
            <a:r>
              <a:rPr lang="el-GR" sz="2000" dirty="0" err="1"/>
              <a:t>σύμπλοκο</a:t>
            </a:r>
            <a:r>
              <a:rPr lang="el-GR" sz="2000" dirty="0"/>
              <a:t> με την </a:t>
            </a:r>
            <a:r>
              <a:rPr lang="el-GR" sz="2000" dirty="0" err="1"/>
              <a:t>κορτιζόλη</a:t>
            </a:r>
            <a:r>
              <a:rPr lang="el-GR" sz="2000" dirty="0"/>
              <a:t> συνδέεται σε ρυθμιστικές αλληλουχίες </a:t>
            </a:r>
            <a:r>
              <a:rPr lang="en-US" sz="2000" dirty="0"/>
              <a:t>DNA </a:t>
            </a:r>
            <a:r>
              <a:rPr lang="el-GR" sz="2000" dirty="0"/>
              <a:t>αυτών των γονιδίων που ελέγχει την έκφραση τους</a:t>
            </a:r>
          </a:p>
          <a:p>
            <a:pPr marL="0" indent="0">
              <a:buNone/>
            </a:pPr>
            <a:r>
              <a:rPr lang="el-GR" sz="2000" dirty="0"/>
              <a:t>  Παρά το γεγονός ότι η έκφραση αυτών των διαφορετικών γονιδίων εξαρτάται, από την προηγούμενη σύνδεση ενός συνόλου διαφορετικών ρυθμιστικών πρωτεϊνών, φαίνεται ότι το </a:t>
            </a:r>
            <a:r>
              <a:rPr lang="el-GR" sz="2000" b="1" u="sng" dirty="0"/>
              <a:t>τελικό έναυσμα </a:t>
            </a:r>
            <a:r>
              <a:rPr lang="el-GR" sz="2000" dirty="0"/>
              <a:t>της συντονισμένης έκφρασης τους είναι ο υποδοχέας της </a:t>
            </a:r>
            <a:r>
              <a:rPr lang="el-GR" sz="2000" dirty="0" err="1"/>
              <a:t>κορτιζόλης</a:t>
            </a:r>
            <a:r>
              <a:rPr lang="el-GR" sz="20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  Παρουσία της </a:t>
            </a:r>
            <a:r>
              <a:rPr lang="el-GR" sz="2000" dirty="0" err="1"/>
              <a:t>κορτιζόλης</a:t>
            </a:r>
            <a:r>
              <a:rPr lang="el-GR" sz="2000" dirty="0"/>
              <a:t> που παράγεται κατά την έντονη προσπάθεια και το στρες, τα ηπατικά κύτταρα βρίσκουν τον τρόπο να πυροδοτήσουν μια σειρά διαφορετικών γονιδίων όπως το γονίδιο που παράγει το ένζυμο </a:t>
            </a:r>
            <a:r>
              <a:rPr lang="el-GR" sz="2000" dirty="0" err="1"/>
              <a:t>αμινοτρανφεράση</a:t>
            </a:r>
            <a:r>
              <a:rPr lang="el-GR" sz="2000" dirty="0"/>
              <a:t> της </a:t>
            </a:r>
            <a:r>
              <a:rPr lang="el-GR" sz="2000" dirty="0" err="1" smtClean="0"/>
              <a:t>τυροσίνης</a:t>
            </a:r>
            <a:r>
              <a:rPr lang="el-GR" sz="2000" dirty="0" smtClean="0"/>
              <a:t> (ΤΑΤ)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172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69E7D2-6484-4AAD-BFC4-EE985856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01" y="949234"/>
            <a:ext cx="5459432" cy="307093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A59DF52-65A2-4D70-8275-2F6EF8D12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91" y="4258491"/>
            <a:ext cx="4292704" cy="20838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6" y="586808"/>
            <a:ext cx="5458122" cy="2686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0834" y="3379976"/>
            <a:ext cx="5235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classical model of GR-mediated inflammatory repression. First, cytoplasmic GR interacts with glucocorticoids, resulting in a conformational change and nuclear translocation. </a:t>
            </a:r>
            <a:r>
              <a:rPr lang="en-US" sz="1600" b="1" dirty="0"/>
              <a:t>A, </a:t>
            </a:r>
            <a:r>
              <a:rPr lang="en-US" sz="1600" dirty="0"/>
              <a:t>primary repression resulting from GR monomers tethering to inflammatory transcription factors, such as NF-</a:t>
            </a:r>
            <a:r>
              <a:rPr lang="en-US" sz="1600" dirty="0" err="1"/>
              <a:t>κB</a:t>
            </a:r>
            <a:r>
              <a:rPr lang="en-US" sz="1600" dirty="0"/>
              <a:t>, leading to recruitment of corepressors. </a:t>
            </a:r>
            <a:r>
              <a:rPr lang="en-US" sz="1600" b="1" dirty="0"/>
              <a:t>B, </a:t>
            </a:r>
            <a:r>
              <a:rPr lang="en-US" sz="1600" dirty="0"/>
              <a:t>GR homodimers interact with specific DNA sequences, also resulting in recruitment of corepressors and reduced transcription of inflammatory genes. </a:t>
            </a:r>
            <a:r>
              <a:rPr lang="en-US" sz="1600" b="1" dirty="0"/>
              <a:t>C, </a:t>
            </a:r>
            <a:r>
              <a:rPr lang="en-US" sz="1600" dirty="0"/>
              <a:t>secondary repression resulting from GR homodimers inducing the transcription of genes encoding proteins that repress inflammatory gene transcription, such as NFKBIA.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4325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29E9AA9-5C57-4C7E-8F1B-9E6A6E27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Συνδυαστικός γονιδιακός έλεγχος και κυτταρική διαφοροποίηση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D5D3B8-78FF-426E-A1E4-0B60EB0BA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9" y="265044"/>
            <a:ext cx="7462164" cy="6347792"/>
          </a:xfrm>
        </p:spPr>
        <p:txBody>
          <a:bodyPr anchor="ctr">
            <a:noAutofit/>
          </a:bodyPr>
          <a:lstStyle/>
          <a:p>
            <a:r>
              <a:rPr lang="el-GR" sz="2000" dirty="0"/>
              <a:t>Η ικανότητα ενεργοποίησης και απενεργοποίησης </a:t>
            </a:r>
            <a:r>
              <a:rPr lang="el-GR" sz="2000" b="1" dirty="0"/>
              <a:t>πολλών γονιδίων </a:t>
            </a:r>
            <a:r>
              <a:rPr lang="el-GR" sz="2000" dirty="0"/>
              <a:t>από </a:t>
            </a:r>
            <a:r>
              <a:rPr lang="el-GR" sz="2000" b="1" dirty="0"/>
              <a:t>λίγες ρυθμιστικές πρωτεΐνες </a:t>
            </a:r>
            <a:r>
              <a:rPr lang="el-GR" sz="2000" dirty="0"/>
              <a:t>αποτελεί έναν από τους </a:t>
            </a:r>
            <a:r>
              <a:rPr lang="el-GR" sz="2000" b="1" dirty="0"/>
              <a:t>μηχανισμούς διαφοροποίησης </a:t>
            </a:r>
            <a:r>
              <a:rPr lang="el-GR" sz="2000" dirty="0"/>
              <a:t>σε διάφορους κυτταρικούς τύπους κατά την </a:t>
            </a:r>
            <a:r>
              <a:rPr lang="el-GR" sz="2000" b="1" dirty="0"/>
              <a:t>εμβρυική ανάπτυξη</a:t>
            </a:r>
          </a:p>
          <a:p>
            <a:pPr marL="0" indent="0">
              <a:buNone/>
            </a:pPr>
            <a:r>
              <a:rPr lang="el-GR" sz="2000" dirty="0"/>
              <a:t>   Παράδειγμα αποτελούν οι </a:t>
            </a:r>
            <a:r>
              <a:rPr lang="el-GR" sz="2000" b="1" dirty="0" err="1"/>
              <a:t>μυοβλάστες</a:t>
            </a:r>
            <a:r>
              <a:rPr lang="el-GR" sz="2000" dirty="0"/>
              <a:t> </a:t>
            </a:r>
            <a:r>
              <a:rPr lang="el-GR" sz="2000" dirty="0" smtClean="0"/>
              <a:t>(πρόδρομα σκελετικά </a:t>
            </a:r>
            <a:r>
              <a:rPr lang="el-GR" sz="2000" dirty="0"/>
              <a:t>μυϊκά κύτταρα) τα οποία εκφράζουν συντονισμένα γονίδια που παράγουν τις πρωτεΐνες των συσταλτών τμημάτων </a:t>
            </a:r>
            <a:r>
              <a:rPr lang="el-GR" sz="2000" b="1" dirty="0" err="1"/>
              <a:t>ακτίνη</a:t>
            </a:r>
            <a:r>
              <a:rPr lang="el-GR" sz="2000" dirty="0"/>
              <a:t> και </a:t>
            </a:r>
            <a:r>
              <a:rPr lang="el-GR" sz="2000" b="1" dirty="0" err="1"/>
              <a:t>μυοσίνη</a:t>
            </a:r>
            <a:r>
              <a:rPr lang="el-GR" sz="2000" dirty="0"/>
              <a:t> αλλά και </a:t>
            </a:r>
            <a:r>
              <a:rPr lang="el-GR" sz="2000" b="1" dirty="0"/>
              <a:t>υποδοχείς</a:t>
            </a:r>
            <a:r>
              <a:rPr lang="el-GR" sz="2000" dirty="0"/>
              <a:t>, </a:t>
            </a:r>
            <a:r>
              <a:rPr lang="el-GR" sz="2000" b="1" dirty="0"/>
              <a:t>δίαυλους ιόντων </a:t>
            </a:r>
            <a:r>
              <a:rPr lang="el-GR" sz="2000" dirty="0"/>
              <a:t>στην κυτταρική μεμβράνη.</a:t>
            </a:r>
          </a:p>
          <a:p>
            <a:pPr marL="0" indent="0">
              <a:buNone/>
            </a:pPr>
            <a:r>
              <a:rPr lang="el-GR" sz="2000" dirty="0"/>
              <a:t>   Οι </a:t>
            </a:r>
            <a:r>
              <a:rPr lang="el-GR" sz="2000" b="1" dirty="0" err="1"/>
              <a:t>μυοβλάστες</a:t>
            </a:r>
            <a:r>
              <a:rPr lang="el-GR" sz="2000" dirty="0"/>
              <a:t> σε </a:t>
            </a:r>
            <a:r>
              <a:rPr lang="el-GR" sz="2000" dirty="0" err="1" smtClean="0"/>
              <a:t>κυτταροκαλλιέργειες</a:t>
            </a:r>
            <a:r>
              <a:rPr lang="el-GR" sz="2000" dirty="0" smtClean="0"/>
              <a:t> βρέθηκε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ότι μπορούν να διαφοροποιηθούν </a:t>
            </a:r>
            <a:r>
              <a:rPr lang="el-GR" sz="2000" dirty="0" smtClean="0"/>
              <a:t>σε </a:t>
            </a:r>
            <a:r>
              <a:rPr lang="el-GR" sz="2000" b="1" dirty="0" smtClean="0"/>
              <a:t>μυϊκές ίνες</a:t>
            </a:r>
            <a:r>
              <a:rPr lang="el-GR" sz="2000" dirty="0" smtClean="0"/>
              <a:t>, από </a:t>
            </a:r>
            <a:r>
              <a:rPr lang="el-GR" sz="2000" dirty="0"/>
              <a:t>ένα μικρό αριθμό μεταγραφικών </a:t>
            </a:r>
            <a:r>
              <a:rPr lang="el-GR" sz="2000" dirty="0" smtClean="0"/>
              <a:t>ρυθμιστών</a:t>
            </a:r>
            <a:r>
              <a:rPr lang="en-US" sz="2000" dirty="0" smtClean="0"/>
              <a:t>,</a:t>
            </a:r>
            <a:r>
              <a:rPr lang="el-GR" sz="2000" dirty="0" smtClean="0"/>
              <a:t> με κυρίαρχη την </a:t>
            </a:r>
            <a:r>
              <a:rPr lang="el-GR" sz="2000" b="1" dirty="0" smtClean="0"/>
              <a:t>πρωτεΐνη </a:t>
            </a:r>
            <a:r>
              <a:rPr lang="en-US" sz="2000" b="1" dirty="0" err="1" smtClean="0"/>
              <a:t>MyoD</a:t>
            </a:r>
            <a:r>
              <a:rPr lang="en-US" sz="2000" dirty="0" smtClean="0"/>
              <a:t>, </a:t>
            </a:r>
            <a:r>
              <a:rPr lang="el-GR" sz="2000" dirty="0"/>
              <a:t>η</a:t>
            </a:r>
            <a:r>
              <a:rPr lang="el-GR" sz="2000" dirty="0" smtClean="0"/>
              <a:t> οποία συντονίζει </a:t>
            </a:r>
            <a:r>
              <a:rPr lang="el-GR" sz="2000" dirty="0"/>
              <a:t>την έκφραση όλων των απαραίτητων </a:t>
            </a:r>
            <a:r>
              <a:rPr lang="el-GR" sz="2000" dirty="0" smtClean="0"/>
              <a:t>γονιδίων</a:t>
            </a:r>
            <a:r>
              <a:rPr lang="en-US" sz="2000" dirty="0" smtClean="0"/>
              <a:t>. </a:t>
            </a:r>
            <a:r>
              <a:rPr lang="el-GR" sz="2000" dirty="0" smtClean="0"/>
              <a:t>Η </a:t>
            </a:r>
            <a:r>
              <a:rPr lang="el-GR" sz="2000" dirty="0"/>
              <a:t>πρωτεΐνη </a:t>
            </a:r>
            <a:r>
              <a:rPr lang="en-US" sz="2000" dirty="0" err="1" smtClean="0"/>
              <a:t>MyoD</a:t>
            </a:r>
            <a:r>
              <a:rPr lang="el-GR" sz="2000" dirty="0" smtClean="0"/>
              <a:t> παράγεται από ενεργοποίηση του </a:t>
            </a:r>
            <a:r>
              <a:rPr lang="el-GR" sz="2000" b="1" dirty="0" smtClean="0"/>
              <a:t>γονίδιου </a:t>
            </a:r>
            <a:r>
              <a:rPr lang="en-US" sz="2000" b="1" i="1" dirty="0" err="1" smtClean="0"/>
              <a:t>MyoD</a:t>
            </a:r>
            <a:r>
              <a:rPr lang="el-GR" sz="2000" b="1" i="1" dirty="0" smtClean="0"/>
              <a:t> </a:t>
            </a:r>
            <a:r>
              <a:rPr lang="el-GR" sz="2000" dirty="0" smtClean="0"/>
              <a:t>έπειτα από αναπτυξιακά σήματα.</a:t>
            </a:r>
            <a:endParaRPr lang="el-GR" sz="2000" i="1" dirty="0"/>
          </a:p>
          <a:p>
            <a:pPr marL="0" indent="0">
              <a:buNone/>
            </a:pPr>
            <a:r>
              <a:rPr lang="el-GR" sz="2000" dirty="0"/>
              <a:t>   </a:t>
            </a:r>
            <a:r>
              <a:rPr lang="el-GR" sz="2000" dirty="0" smtClean="0"/>
              <a:t>Σε </a:t>
            </a:r>
            <a:r>
              <a:rPr lang="el-GR" sz="2000" b="1" dirty="0" err="1"/>
              <a:t>κυτταροκαλιέργεια</a:t>
            </a:r>
            <a:r>
              <a:rPr lang="el-GR" sz="2000" b="1" dirty="0"/>
              <a:t> </a:t>
            </a:r>
            <a:r>
              <a:rPr lang="el-GR" sz="2000" b="1" dirty="0" err="1" smtClean="0"/>
              <a:t>ινοβλαστών</a:t>
            </a:r>
            <a:r>
              <a:rPr lang="el-GR" sz="2000" dirty="0" smtClean="0"/>
              <a:t> </a:t>
            </a:r>
            <a:r>
              <a:rPr lang="el-GR" sz="2000" dirty="0"/>
              <a:t>(οι </a:t>
            </a:r>
            <a:r>
              <a:rPr lang="el-GR" sz="2000" dirty="0" err="1"/>
              <a:t>ινοβλάστες</a:t>
            </a:r>
            <a:r>
              <a:rPr lang="el-GR" sz="2000" dirty="0"/>
              <a:t> </a:t>
            </a:r>
            <a:r>
              <a:rPr lang="el-GR" sz="2000" dirty="0" smtClean="0"/>
              <a:t>είναι κύτταρα που συνθέτουν τις πρωτεΐνες του συνδετικού ιστού), εισαγωγή και ενεργοποίηση του </a:t>
            </a:r>
            <a:r>
              <a:rPr lang="el-GR" sz="2000" dirty="0" smtClean="0"/>
              <a:t>γονίδιου</a:t>
            </a:r>
            <a:r>
              <a:rPr lang="en-US" sz="2000" dirty="0"/>
              <a:t> </a:t>
            </a:r>
            <a:r>
              <a:rPr lang="en-US" sz="2000" i="1" dirty="0" err="1"/>
              <a:t>MyoD</a:t>
            </a:r>
            <a:r>
              <a:rPr lang="el-GR" sz="2000" dirty="0" smtClean="0"/>
              <a:t> </a:t>
            </a:r>
            <a:r>
              <a:rPr lang="el-GR" sz="2000" dirty="0"/>
              <a:t>της πρωτεΐνης </a:t>
            </a:r>
            <a:r>
              <a:rPr lang="en-US" sz="2000" dirty="0" err="1"/>
              <a:t>MyoD</a:t>
            </a:r>
            <a:r>
              <a:rPr lang="el-GR" sz="2000" dirty="0"/>
              <a:t>, </a:t>
            </a:r>
            <a:r>
              <a:rPr lang="el-GR" sz="2000" dirty="0" smtClean="0"/>
              <a:t>οδηγεί σε μετασχηματισμό αυτών των κυττάρων, </a:t>
            </a:r>
            <a:r>
              <a:rPr lang="el-GR" sz="2000" dirty="0"/>
              <a:t>σε κύτταρα που μοιάζουν με μυϊκά. Φαίνεται πως αφού έχουν ήδη συσσωρεύσει όλες τις άλλες ρυθμιστικές πρωτεΐνες που απαιτούνται για τον έλεγχο των γονιδίων, η προσθήκη της </a:t>
            </a:r>
            <a:r>
              <a:rPr lang="en-US" sz="2000" dirty="0" err="1"/>
              <a:t>MyoD</a:t>
            </a:r>
            <a:r>
              <a:rPr lang="en-US" sz="2000" dirty="0"/>
              <a:t> </a:t>
            </a:r>
            <a:r>
              <a:rPr lang="el-GR" sz="2000" dirty="0"/>
              <a:t>ολοκληρώνει το μοναδικό συνδυασμό που κατευθύνει τα κύτταρα να γίνουν </a:t>
            </a:r>
            <a:r>
              <a:rPr lang="el-GR" sz="2000" dirty="0" smtClean="0"/>
              <a:t>μυϊκά.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268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112E3B-F87B-4E66-AE8A-C8A8FA98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75" y="226423"/>
            <a:ext cx="9757012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FC32B2-15E3-43DD-805F-29C31DBA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Τα </a:t>
            </a:r>
            <a:r>
              <a:rPr lang="el-GR" sz="4000" dirty="0" err="1">
                <a:solidFill>
                  <a:srgbClr val="FFFFFF"/>
                </a:solidFill>
              </a:rPr>
              <a:t>ομοιωτικά</a:t>
            </a:r>
            <a:r>
              <a:rPr lang="el-GR" sz="4000" dirty="0">
                <a:solidFill>
                  <a:srgbClr val="FFFFFF"/>
                </a:solidFill>
              </a:rPr>
              <a:t> </a:t>
            </a:r>
            <a:r>
              <a:rPr lang="el-GR" sz="4000" dirty="0" smtClean="0">
                <a:solidFill>
                  <a:srgbClr val="FFFFFF"/>
                </a:solidFill>
              </a:rPr>
              <a:t>γονίδια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(</a:t>
            </a:r>
            <a:r>
              <a:rPr lang="en-US" sz="4000" dirty="0" err="1" smtClean="0">
                <a:solidFill>
                  <a:srgbClr val="FFFFFF"/>
                </a:solidFill>
              </a:rPr>
              <a:t>Hox</a:t>
            </a:r>
            <a:r>
              <a:rPr lang="en-US" sz="4000" dirty="0" smtClean="0">
                <a:solidFill>
                  <a:srgbClr val="FFFFFF"/>
                </a:solidFill>
              </a:rPr>
              <a:t> genes)</a:t>
            </a:r>
            <a:r>
              <a:rPr lang="el-GR" sz="4000" dirty="0" smtClean="0">
                <a:solidFill>
                  <a:srgbClr val="FFFFFF"/>
                </a:solidFill>
              </a:rPr>
              <a:t> 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945A22-243B-4439-B6AD-974E8DD1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745" y="126609"/>
            <a:ext cx="6998533" cy="6741529"/>
          </a:xfrm>
        </p:spPr>
        <p:txBody>
          <a:bodyPr anchor="ctr">
            <a:noAutofit/>
          </a:bodyPr>
          <a:lstStyle/>
          <a:p>
            <a:r>
              <a:rPr lang="el-GR" sz="2000" dirty="0"/>
              <a:t>Τα </a:t>
            </a:r>
            <a:r>
              <a:rPr lang="el-GR" sz="2000" b="1" dirty="0" err="1"/>
              <a:t>ομοιωτικά</a:t>
            </a:r>
            <a:r>
              <a:rPr lang="el-GR" sz="2000" b="1" dirty="0"/>
              <a:t> </a:t>
            </a:r>
            <a:r>
              <a:rPr lang="el-GR" sz="2000" b="1" dirty="0" smtClean="0"/>
              <a:t>γονίδια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Hox</a:t>
            </a:r>
            <a:r>
              <a:rPr lang="en-US" sz="2000" b="1" dirty="0" smtClean="0"/>
              <a:t> genes)</a:t>
            </a:r>
            <a:r>
              <a:rPr lang="el-GR" sz="2000" b="1" dirty="0" smtClean="0"/>
              <a:t> </a:t>
            </a:r>
            <a:r>
              <a:rPr lang="el-GR" sz="2000" dirty="0"/>
              <a:t>, είναι τα γονίδια που ελέγχουν το σχήμα </a:t>
            </a:r>
            <a:r>
              <a:rPr lang="el-GR" sz="2000" dirty="0" smtClean="0"/>
              <a:t>και την αρχιτεκτονική του σώματος, </a:t>
            </a:r>
            <a:r>
              <a:rPr lang="el-GR" sz="2000" dirty="0"/>
              <a:t>κατά την πρώιμη εμβρυϊκή ανάπτυξη των οργανισμών. </a:t>
            </a:r>
          </a:p>
          <a:p>
            <a:r>
              <a:rPr lang="el-GR" sz="2000" dirty="0"/>
              <a:t>Τα γονίδια αυτά κωδικοποιούν πρωτεΐνες οι οποίες είναι </a:t>
            </a:r>
            <a:r>
              <a:rPr lang="el-GR" sz="2000" b="1" dirty="0"/>
              <a:t>παράγοντες μεταγραφής </a:t>
            </a:r>
            <a:r>
              <a:rPr lang="el-GR" sz="2000" dirty="0"/>
              <a:t>που κατευθύνουν τα κύτταρα να σχηματίσουν διάφορα μέρη του σώματος. </a:t>
            </a:r>
          </a:p>
          <a:p>
            <a:r>
              <a:rPr lang="el-GR" sz="2000" dirty="0"/>
              <a:t>Μια τέτοια  πρωτεΐνη- μεταγραφικός παράγοντας, μπορεί να </a:t>
            </a:r>
            <a:r>
              <a:rPr lang="el-GR" sz="2000" b="1" dirty="0"/>
              <a:t>ενεργοποιήσει</a:t>
            </a:r>
            <a:r>
              <a:rPr lang="el-GR" sz="2000" dirty="0"/>
              <a:t> ένα γονίδιο αλλά να </a:t>
            </a:r>
            <a:r>
              <a:rPr lang="el-GR" sz="2000" b="1" dirty="0"/>
              <a:t>καταστείλει</a:t>
            </a:r>
            <a:r>
              <a:rPr lang="el-GR" sz="2000" dirty="0"/>
              <a:t> ένα άλλο, παράγοντας αποτελέσματα που είναι συμπληρωματικά και απαραίτητα για την οργανωμένη ανάπτυξη ενός οργανισμού.</a:t>
            </a:r>
          </a:p>
          <a:p>
            <a:r>
              <a:rPr lang="el-GR" sz="2000" dirty="0"/>
              <a:t>Τα </a:t>
            </a:r>
            <a:r>
              <a:rPr lang="el-GR" sz="2000" dirty="0" err="1"/>
              <a:t>ομοιωτικά</a:t>
            </a:r>
            <a:r>
              <a:rPr lang="el-GR" sz="2000" dirty="0"/>
              <a:t> γονίδια περιέχουν μια </a:t>
            </a:r>
            <a:r>
              <a:rPr lang="el-GR" sz="2000" b="1" dirty="0"/>
              <a:t>αλληλουχία DNA </a:t>
            </a:r>
            <a:r>
              <a:rPr lang="el-GR" sz="2000" dirty="0"/>
              <a:t>γνωστή ως </a:t>
            </a:r>
            <a:r>
              <a:rPr lang="el-GR" sz="2000" b="1" dirty="0" err="1"/>
              <a:t>homeobox</a:t>
            </a:r>
            <a:r>
              <a:rPr lang="el-GR" sz="2000" b="1" dirty="0"/>
              <a:t> ,</a:t>
            </a:r>
            <a:r>
              <a:rPr lang="el-GR" sz="2000" dirty="0"/>
              <a:t> που κωδικοποιεί ένα </a:t>
            </a:r>
            <a:r>
              <a:rPr lang="el-GR" sz="2000" b="1" dirty="0"/>
              <a:t>τμήμα 60 </a:t>
            </a:r>
            <a:r>
              <a:rPr lang="el-GR" sz="2000" b="1" dirty="0" smtClean="0"/>
              <a:t>αμινοξέων</a:t>
            </a:r>
            <a:r>
              <a:rPr lang="el-GR" sz="2000" dirty="0" smtClean="0"/>
              <a:t>, </a:t>
            </a:r>
            <a:r>
              <a:rPr lang="el-GR" sz="2000" dirty="0"/>
              <a:t>εντός της πρωτεΐνης του ομοιογενούς μεταγραφικού </a:t>
            </a:r>
            <a:r>
              <a:rPr lang="el-GR" sz="2000" dirty="0" smtClean="0"/>
              <a:t>παράγοντα, ο οποίος δεσμεύεται στο </a:t>
            </a:r>
            <a:r>
              <a:rPr lang="en-US" sz="2000" dirty="0" smtClean="0"/>
              <a:t>DNA </a:t>
            </a:r>
            <a:r>
              <a:rPr lang="el-GR" sz="2000" dirty="0" smtClean="0"/>
              <a:t>γονιδίων στόχων</a:t>
            </a:r>
            <a:endParaRPr lang="el-GR" sz="2000" dirty="0"/>
          </a:p>
          <a:p>
            <a:r>
              <a:rPr lang="el-GR" sz="2000" dirty="0"/>
              <a:t>Εάν εμφανιστεί μια </a:t>
            </a:r>
            <a:r>
              <a:rPr lang="el-GR" sz="2000" b="1" dirty="0"/>
              <a:t>μετάλλαξη στο ομοιογενές γονίδιο </a:t>
            </a:r>
            <a:r>
              <a:rPr lang="el-GR" sz="2000" dirty="0"/>
              <a:t>οποιουδήποτε από τα </a:t>
            </a:r>
            <a:r>
              <a:rPr lang="el-GR" sz="2000" dirty="0" err="1"/>
              <a:t>ομοιωτικά</a:t>
            </a:r>
            <a:r>
              <a:rPr lang="el-GR" sz="2000" dirty="0"/>
              <a:t> γονίδια, ένας οργανισμός δεν θα αναπτυχθεί σωστά. Για παράδειγμα, σε μύγες φρούτων (</a:t>
            </a:r>
            <a:r>
              <a:rPr lang="el-GR" sz="2000" dirty="0" err="1"/>
              <a:t>Drosophila</a:t>
            </a:r>
            <a:r>
              <a:rPr lang="el-GR" sz="2000" dirty="0"/>
              <a:t> ), η μετάλλαξη ενός συγκεκριμένου ομοιότυπου γονιδίου οδηγεί σε μεταβολή της μεταγραφής, οδηγώντας στην ανάπτυξη των ποδιών στο κεφάλι αντί της </a:t>
            </a:r>
            <a:r>
              <a:rPr lang="el-GR" sz="2000" dirty="0" smtClean="0"/>
              <a:t>κεραίας</a:t>
            </a:r>
            <a:r>
              <a:rPr lang="el-GR" sz="2000" dirty="0"/>
              <a:t>,</a:t>
            </a:r>
            <a:r>
              <a:rPr lang="el-GR" sz="2000" dirty="0" smtClean="0"/>
              <a:t> γνωστ</a:t>
            </a:r>
            <a:r>
              <a:rPr lang="el-GR" sz="2000" dirty="0"/>
              <a:t>ή</a:t>
            </a:r>
            <a:r>
              <a:rPr lang="el-GR" sz="2000" dirty="0" smtClean="0"/>
              <a:t> </a:t>
            </a:r>
            <a:r>
              <a:rPr lang="el-GR" sz="2000" dirty="0"/>
              <a:t>ως μετάλλαξη </a:t>
            </a:r>
            <a:r>
              <a:rPr lang="el-GR" sz="2000" dirty="0" err="1"/>
              <a:t>antennapedia</a:t>
            </a:r>
            <a:r>
              <a:rPr lang="el-G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2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0910A1F-EE29-4D65-BBD8-90373DE90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73257"/>
            <a:ext cx="10905066" cy="45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30A46DE-5508-4BE8-BC46-059EC46B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Όλα τα κύτταρα του οργανισμού περιέχουν όλα τα γονίδια-όλο το </a:t>
            </a:r>
            <a:r>
              <a:rPr lang="en-US" sz="4000">
                <a:solidFill>
                  <a:srgbClr val="FFFFFF"/>
                </a:solidFill>
              </a:rPr>
              <a:t>DNA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677CE6-B6DE-49FB-988A-E1CD0CA90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331304"/>
            <a:ext cx="6915019" cy="630803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700" dirty="0"/>
              <a:t> </a:t>
            </a:r>
            <a:r>
              <a:rPr lang="el-GR" sz="2000" dirty="0"/>
              <a:t>Η απόδειξη έρχεται από τα </a:t>
            </a:r>
            <a:r>
              <a:rPr lang="el-GR" sz="2000" b="1" dirty="0"/>
              <a:t>πειράματα κλωνοποίησης</a:t>
            </a:r>
          </a:p>
          <a:p>
            <a:r>
              <a:rPr lang="en-US" sz="2000" dirty="0"/>
              <a:t>J.B Gurdon et. al 1968</a:t>
            </a:r>
          </a:p>
          <a:p>
            <a:pPr marL="0" indent="0">
              <a:buNone/>
            </a:pPr>
            <a:r>
              <a:rPr lang="en-US" sz="2000" dirty="0"/>
              <a:t>   O </a:t>
            </a:r>
            <a:r>
              <a:rPr lang="el-GR" sz="2000" dirty="0"/>
              <a:t>πυρήνας ενός διαφοροποιημένου δερματικού κυττάρου βατράχου </a:t>
            </a:r>
            <a:r>
              <a:rPr lang="el-GR" sz="2000" dirty="0" err="1"/>
              <a:t>ενίεται</a:t>
            </a:r>
            <a:r>
              <a:rPr lang="el-GR" sz="2000" dirty="0"/>
              <a:t> σε ένα ωάριο βατράχου του οποίου ο πυρήνας καταστρέφεται με ακτινοβολία. Κάποια από αυτά τα ωάρια θα εξελιχθούν σε φυσιολογικά έμβρυα και φυσιολογικούς γυρίνους</a:t>
            </a:r>
          </a:p>
          <a:p>
            <a:r>
              <a:rPr lang="en-US" sz="2000" dirty="0"/>
              <a:t>Keith Campbell, Ian </a:t>
            </a:r>
            <a:r>
              <a:rPr lang="en-US" sz="2000" dirty="0" err="1"/>
              <a:t>Wilmut</a:t>
            </a:r>
            <a:r>
              <a:rPr lang="en-US" sz="2000" dirty="0"/>
              <a:t> et. al 1996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l-GR" sz="2000" dirty="0"/>
              <a:t>Αυτό είναι το πιο γνωστό πείραμα κλωνοποίησης στον κόσμο. Οι δύο Βρετανοί βιολόγοι, </a:t>
            </a:r>
            <a:r>
              <a:rPr lang="el-GR" sz="2000" dirty="0" err="1"/>
              <a:t>Ian</a:t>
            </a:r>
            <a:r>
              <a:rPr lang="el-GR" sz="2000" dirty="0"/>
              <a:t> </a:t>
            </a:r>
            <a:r>
              <a:rPr lang="el-GR" sz="2000" dirty="0" err="1"/>
              <a:t>Wilmut</a:t>
            </a:r>
            <a:r>
              <a:rPr lang="el-GR" sz="2000" dirty="0"/>
              <a:t> και </a:t>
            </a:r>
            <a:r>
              <a:rPr lang="el-GR" sz="2000" dirty="0" err="1"/>
              <a:t>Keith</a:t>
            </a:r>
            <a:r>
              <a:rPr lang="el-GR" sz="2000" dirty="0"/>
              <a:t> </a:t>
            </a:r>
            <a:r>
              <a:rPr lang="el-GR" sz="2000" dirty="0" err="1"/>
              <a:t>Campbell</a:t>
            </a:r>
            <a:r>
              <a:rPr lang="el-GR" sz="2000" dirty="0"/>
              <a:t> μετέφεραν τον πυρήνα από ένα κύτταρου του μαστού ενός αρνιού, σε ένα </a:t>
            </a:r>
            <a:r>
              <a:rPr lang="el-GR" sz="2000" dirty="0" err="1"/>
              <a:t>εκπυρηνισμένο</a:t>
            </a:r>
            <a:r>
              <a:rPr lang="el-GR" sz="2000" dirty="0"/>
              <a:t> ωάριο. Με αυτό το τρόπο δημιούργησαν την γνωστή </a:t>
            </a:r>
            <a:r>
              <a:rPr lang="el-GR" sz="2000" dirty="0" err="1"/>
              <a:t>Dolly</a:t>
            </a:r>
            <a:r>
              <a:rPr lang="el-GR" sz="2000" dirty="0"/>
              <a:t>.</a:t>
            </a:r>
            <a:endParaRPr lang="en-US" sz="2000" dirty="0"/>
          </a:p>
          <a:p>
            <a:r>
              <a:rPr lang="el-GR" sz="2000" dirty="0"/>
              <a:t>Ένα χρόνο μετά, η πρώτη κλωνοποίηση ανθρωποειδούς πιθήκου ήταν γεγονός</a:t>
            </a:r>
            <a:r>
              <a:rPr lang="en-US" sz="2000" dirty="0"/>
              <a:t> (Don Wolf et. al 1997)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dirty="0" smtClean="0"/>
              <a:t> </a:t>
            </a:r>
            <a:r>
              <a:rPr lang="el-GR" sz="2000" dirty="0"/>
              <a:t>Από τις 29 προσπάθειες των επιστημόνων, μόλις οι δύο ήταν επιτυχημένες. Η </a:t>
            </a:r>
            <a:r>
              <a:rPr lang="el-GR" sz="2000" dirty="0" err="1"/>
              <a:t>Neti</a:t>
            </a:r>
            <a:r>
              <a:rPr lang="el-GR" sz="2000" dirty="0"/>
              <a:t> και ο </a:t>
            </a:r>
            <a:r>
              <a:rPr lang="el-GR" sz="2000" dirty="0" err="1"/>
              <a:t>Ditto</a:t>
            </a:r>
            <a:r>
              <a:rPr lang="el-GR" sz="2000" dirty="0"/>
              <a:t> ήταν οι δύο πίθηκοι που κατάφεραν να αναπτυχθούν. Οι κοντινότεροι συγγενείς του ανθρώπου είχαν μόλις </a:t>
            </a:r>
            <a:r>
              <a:rPr lang="el-GR" sz="2000" dirty="0" err="1"/>
              <a:t>κλωνοποιηθεί</a:t>
            </a:r>
            <a:r>
              <a:rPr lang="el-GR" sz="2000" dirty="0"/>
              <a:t>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6" y="4301455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3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40" y="69669"/>
            <a:ext cx="4225017" cy="5821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15" y="644434"/>
            <a:ext cx="432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Human HOX gene disorders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672252" y="6052457"/>
            <a:ext cx="46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affected patients with HOXA2-associated </a:t>
            </a:r>
            <a:r>
              <a:rPr lang="en-US" dirty="0" err="1"/>
              <a:t>microtia</a:t>
            </a:r>
            <a:r>
              <a:rPr lang="en-US" dirty="0"/>
              <a:t>. Reprinted from </a:t>
            </a:r>
            <a:r>
              <a:rPr lang="en-US" dirty="0" err="1"/>
              <a:t>Alasti</a:t>
            </a:r>
            <a:r>
              <a:rPr lang="en-US" dirty="0"/>
              <a:t> et al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1" y="3425729"/>
            <a:ext cx="6821553" cy="2545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046" y="6130835"/>
            <a:ext cx="743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Limb phenotype of affected individuals with polyalanine expansions in HOXA13. Note Reprinted from Innis et al. 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584" y="1823"/>
            <a:ext cx="2830714" cy="3344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384" y="2488090"/>
            <a:ext cx="35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 features of BSAS caused by homozygous HOXA1 mutations.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17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13" y="217396"/>
            <a:ext cx="10098405" cy="652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70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C06223-5AAC-4199-9094-AAEB413B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Συνδυαστικός γονιδιακός έλεγχος και κυτταρική διαφοροποίηση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95E70F-0EC4-4678-B390-D6574DF8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400" dirty="0"/>
              <a:t>Σε </a:t>
            </a:r>
            <a:r>
              <a:rPr lang="el-GR" sz="2400" b="1" dirty="0" err="1"/>
              <a:t>κυταροκαλιέργειες</a:t>
            </a:r>
            <a:r>
              <a:rPr lang="el-GR" sz="2400" b="1" dirty="0"/>
              <a:t> </a:t>
            </a:r>
            <a:r>
              <a:rPr lang="el-GR" sz="2400" b="1" dirty="0" err="1"/>
              <a:t>ινοβλαστών</a:t>
            </a:r>
            <a:r>
              <a:rPr lang="el-GR" sz="2400" b="1" dirty="0"/>
              <a:t> </a:t>
            </a:r>
            <a:r>
              <a:rPr lang="el-GR" sz="2400" dirty="0"/>
              <a:t>ένας </a:t>
            </a:r>
            <a:r>
              <a:rPr lang="el-GR" sz="2400" b="1" dirty="0"/>
              <a:t>συνδυασμός μεταγραφικών ρυθμιστών</a:t>
            </a:r>
            <a:r>
              <a:rPr lang="el-GR" sz="2400" dirty="0"/>
              <a:t> μπορεί να επάγει την από-διαφοροποίηση ενός διαφοροποιημένου κυττάρου σε </a:t>
            </a:r>
            <a:r>
              <a:rPr lang="el-GR" sz="2400" b="1" dirty="0"/>
              <a:t>πολυδύναμο κύτταρο (</a:t>
            </a:r>
            <a:r>
              <a:rPr lang="en-US" sz="2400" b="1" dirty="0" err="1"/>
              <a:t>iPS</a:t>
            </a:r>
            <a:r>
              <a:rPr lang="en-US" sz="2400" b="1" dirty="0"/>
              <a:t>, inducible pluripotent stem cells)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l-GR" sz="2400" dirty="0"/>
              <a:t> </a:t>
            </a:r>
            <a:r>
              <a:rPr lang="en-US" sz="2400" dirty="0"/>
              <a:t>H</a:t>
            </a:r>
            <a:r>
              <a:rPr lang="el-GR" sz="2400" dirty="0"/>
              <a:t> </a:t>
            </a:r>
            <a:r>
              <a:rPr lang="el-GR" sz="2400" b="1" dirty="0"/>
              <a:t>εισαγωγή γονιδίων </a:t>
            </a:r>
            <a:r>
              <a:rPr lang="el-GR" sz="2400" dirty="0"/>
              <a:t>μεταγραφικών ρυθμιστών όπως </a:t>
            </a:r>
            <a:r>
              <a:rPr lang="en-US" sz="2400" dirty="0"/>
              <a:t>oct4, Sox2, Klf4 </a:t>
            </a:r>
            <a:r>
              <a:rPr lang="el-GR" sz="2400" dirty="0"/>
              <a:t>σε κύτταρα </a:t>
            </a:r>
            <a:r>
              <a:rPr lang="el-GR" sz="2400" dirty="0" err="1" smtClean="0"/>
              <a:t>ινοβλαστών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/>
              <a:t>τα μετασχημάτισε σε </a:t>
            </a:r>
            <a:r>
              <a:rPr lang="en-US" sz="2400" b="1" dirty="0" err="1"/>
              <a:t>iPS</a:t>
            </a:r>
            <a:r>
              <a:rPr lang="en-US" sz="2400" b="1" dirty="0"/>
              <a:t> </a:t>
            </a:r>
            <a:r>
              <a:rPr lang="el-GR" sz="2400" b="1" dirty="0"/>
              <a:t>πολυδύναμα </a:t>
            </a:r>
            <a:r>
              <a:rPr lang="el-GR" sz="2400" b="1" dirty="0" smtClean="0"/>
              <a:t>κύτταρα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/>
              <a:t>τα οποία με την επίδραση επιπλέον παραγόντων μπορούν να διεγερθούν και να </a:t>
            </a:r>
            <a:r>
              <a:rPr lang="el-GR" sz="2400" dirty="0" err="1"/>
              <a:t>διαφοροποηθούν</a:t>
            </a:r>
            <a:r>
              <a:rPr lang="el-GR" sz="2400" dirty="0"/>
              <a:t> σε διάφορους κυτταρικούς τύπους</a:t>
            </a:r>
          </a:p>
        </p:txBody>
      </p:sp>
    </p:spTree>
    <p:extLst>
      <p:ext uri="{BB962C8B-B14F-4D97-AF65-F5344CB8AC3E}">
        <p14:creationId xmlns:p14="http://schemas.microsoft.com/office/powerpoint/2010/main" val="12668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CA110F-0941-400C-9BFB-6B6D4960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643467"/>
            <a:ext cx="9482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2124F21-EA49-4F56-B9C3-F92F974E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Επιγενετικοί μηχανισμοί και κυτταρική μνήμη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9B5F0B-D8EA-4F14-B98E-D359207E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74" y="238539"/>
            <a:ext cx="7007503" cy="6215269"/>
          </a:xfrm>
        </p:spPr>
        <p:txBody>
          <a:bodyPr anchor="ctr">
            <a:noAutofit/>
          </a:bodyPr>
          <a:lstStyle/>
          <a:p>
            <a:r>
              <a:rPr lang="el-GR" sz="2400" dirty="0"/>
              <a:t>Η ιδιότητα της </a:t>
            </a:r>
            <a:r>
              <a:rPr lang="el-GR" sz="2400" b="1" dirty="0"/>
              <a:t>διατήρησης της ταυτότητας </a:t>
            </a:r>
            <a:r>
              <a:rPr lang="el-GR" sz="2400" dirty="0"/>
              <a:t>ενός θυγατρικού κυττάρου που προκύπτει από ένα διαφοροποιημένο κύτταρο καλείται </a:t>
            </a:r>
            <a:r>
              <a:rPr lang="el-GR" sz="2400" b="1" dirty="0"/>
              <a:t>κυτταρική μνήμη </a:t>
            </a:r>
            <a:r>
              <a:rPr lang="en-US" sz="2400" b="1" dirty="0"/>
              <a:t>(cell memory)</a:t>
            </a:r>
            <a:r>
              <a:rPr lang="en-US" sz="2400" dirty="0"/>
              <a:t>. </a:t>
            </a:r>
            <a:endParaRPr lang="el-GR" sz="2400" dirty="0"/>
          </a:p>
          <a:p>
            <a:r>
              <a:rPr lang="el-GR" sz="2400" dirty="0"/>
              <a:t>Κατά τις κυτταρικές διαιρέσεις οι εξειδικευμένοι κυτταρικοί τύποι αποκτούν μόνο </a:t>
            </a:r>
            <a:r>
              <a:rPr lang="el-GR" sz="2400" b="1" dirty="0"/>
              <a:t>ομοειδείς τύπους.</a:t>
            </a:r>
          </a:p>
          <a:p>
            <a:r>
              <a:rPr lang="el-GR" sz="2400" dirty="0"/>
              <a:t>Τα κύτταρα θυμούνται το είδος τους και την καταγωγή </a:t>
            </a:r>
            <a:r>
              <a:rPr lang="el-GR" sz="2400" dirty="0" smtClean="0"/>
              <a:t>τους, </a:t>
            </a:r>
            <a:r>
              <a:rPr lang="el-GR" sz="2400" dirty="0"/>
              <a:t>χρησιμοποιώντας κυρίως</a:t>
            </a:r>
            <a:r>
              <a:rPr lang="en-US" sz="2400" dirty="0"/>
              <a:t> </a:t>
            </a:r>
            <a:r>
              <a:rPr lang="el-GR" sz="2400" b="1" dirty="0"/>
              <a:t>3 τρόπους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Επειδή και οι 3 αυτοί τρόποι, μεταβιβάζουν </a:t>
            </a:r>
            <a:r>
              <a:rPr lang="el-GR" sz="2400" b="1" dirty="0"/>
              <a:t>πρότυπα έκφρασης γονιδίων </a:t>
            </a:r>
            <a:r>
              <a:rPr lang="el-GR" sz="2400" dirty="0"/>
              <a:t>από το μητρικό στα θυγατρικά κύτταρα χωρίς να μεταβάλλεται η </a:t>
            </a:r>
            <a:r>
              <a:rPr lang="el-GR" sz="2400" dirty="0" err="1"/>
              <a:t>νουκλεοτιδική</a:t>
            </a:r>
            <a:r>
              <a:rPr lang="el-GR" sz="2400" dirty="0"/>
              <a:t> αλληλουχία, θεωρούνται μορφές </a:t>
            </a:r>
            <a:r>
              <a:rPr lang="el-GR" sz="2400" b="1" dirty="0" err="1"/>
              <a:t>επιγενετικής</a:t>
            </a:r>
            <a:r>
              <a:rPr lang="el-GR" sz="2400" b="1" dirty="0"/>
              <a:t> </a:t>
            </a:r>
            <a:r>
              <a:rPr lang="el-GR" sz="2400" b="1" dirty="0" err="1"/>
              <a:t>κληρονόμησης</a:t>
            </a:r>
            <a:r>
              <a:rPr lang="el-GR" sz="2400" b="1" dirty="0"/>
              <a:t> (</a:t>
            </a:r>
            <a:r>
              <a:rPr lang="en-US" sz="2400" b="1" dirty="0"/>
              <a:t>epigenetic inheritance)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7815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F5D3EA9-FD2F-4773-86DE-C6837492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 err="1">
                <a:solidFill>
                  <a:srgbClr val="FFFFFF"/>
                </a:solidFill>
              </a:rPr>
              <a:t>Επιγενετικοί</a:t>
            </a:r>
            <a:r>
              <a:rPr lang="el-GR" sz="4000" dirty="0">
                <a:solidFill>
                  <a:srgbClr val="FFFFFF"/>
                </a:solidFill>
              </a:rPr>
              <a:t> μηχανισμοί και κυτταρική μνήμη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B09124-BD57-4369-97D7-CDB17B53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11" y="212035"/>
            <a:ext cx="7117750" cy="6635827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l-GR" sz="2400" dirty="0"/>
              <a:t>Δημιουργία κυτταρικής μνήμης με το </a:t>
            </a:r>
            <a:r>
              <a:rPr lang="el-GR" sz="2400" b="1" dirty="0"/>
              <a:t>μηχανισμό της θετικής ανατροφοδότησης</a:t>
            </a:r>
            <a:r>
              <a:rPr lang="el-GR" sz="2400" dirty="0"/>
              <a:t> </a:t>
            </a:r>
            <a:r>
              <a:rPr lang="en-US" sz="2400" dirty="0"/>
              <a:t>(positive feedback loop)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l-GR" sz="2400" dirty="0"/>
              <a:t>  Αυτή η μοναδική πρωτεΐνη, με ρόλο μεταγραφικού ρυθμιστή, που ενεργοποιεί συγχρόνως μια σειρά σχετικών γονιδίων, κάθε φορά που το κύτταρο διαιρείται, κατανέμεται στα 2 θυγατρικά κύτταρα και συνεχίζει με αυτό τον τρόπο, τον κρίσιμο καθορισμό των </a:t>
            </a:r>
            <a:r>
              <a:rPr lang="el-GR" sz="2400" b="1" dirty="0"/>
              <a:t>αυτοσυντηρούμενων κυκλωμάτων έκφρασης </a:t>
            </a:r>
            <a:r>
              <a:rPr lang="el-GR" sz="2400" dirty="0"/>
              <a:t>των γονιδίων και διασφαλίζει την </a:t>
            </a:r>
            <a:r>
              <a:rPr lang="el-GR" sz="2400" b="1" dirty="0"/>
              <a:t>κατεύθυνση της διαφοροποίησης του κυττάρου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l-GR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9544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DDF5C8-E63A-4BB5-A3EF-AF1442C5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-13811"/>
            <a:ext cx="6586491" cy="1286160"/>
          </a:xfrm>
        </p:spPr>
        <p:txBody>
          <a:bodyPr anchor="b">
            <a:normAutofit/>
          </a:bodyPr>
          <a:lstStyle/>
          <a:p>
            <a:r>
              <a:rPr lang="el-GR" dirty="0" err="1"/>
              <a:t>Επιγενετικοί</a:t>
            </a:r>
            <a:r>
              <a:rPr lang="el-GR" dirty="0"/>
              <a:t> μηχανισμοί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DB5E9D-37D9-40EE-8F15-61AA589F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115117"/>
            <a:ext cx="6949904" cy="47428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 Η </a:t>
            </a:r>
            <a:r>
              <a:rPr lang="el-GR" sz="1800" b="1" dirty="0" err="1"/>
              <a:t>μεθυλίωση</a:t>
            </a:r>
            <a:r>
              <a:rPr lang="el-GR" sz="1800" b="1" dirty="0"/>
              <a:t> του DNA (DNA </a:t>
            </a:r>
            <a:r>
              <a:rPr lang="el-GR" sz="1800" b="1" dirty="0" err="1"/>
              <a:t>methylation</a:t>
            </a:r>
            <a:r>
              <a:rPr lang="el-GR" sz="1800" b="1" dirty="0"/>
              <a:t>). </a:t>
            </a:r>
            <a:r>
              <a:rPr lang="el-GR" sz="1800" dirty="0"/>
              <a:t>Πραγματοποιείται με </a:t>
            </a:r>
            <a:r>
              <a:rPr lang="el-GR" sz="1800" dirty="0" err="1"/>
              <a:t>μεθυλίωση</a:t>
            </a:r>
            <a:r>
              <a:rPr lang="el-GR" sz="1800" dirty="0"/>
              <a:t> επιλεγμένων </a:t>
            </a:r>
            <a:r>
              <a:rPr lang="el-GR" sz="1800" dirty="0" err="1"/>
              <a:t>νουκλεοτιδίων</a:t>
            </a:r>
            <a:r>
              <a:rPr lang="el-GR" sz="1800" dirty="0"/>
              <a:t> </a:t>
            </a:r>
            <a:r>
              <a:rPr lang="el-GR" sz="1800" dirty="0" err="1"/>
              <a:t>κυτοσίνης</a:t>
            </a:r>
            <a:r>
              <a:rPr lang="el-GR" sz="1800" dirty="0"/>
              <a:t> σε </a:t>
            </a:r>
            <a:r>
              <a:rPr lang="el-GR" sz="1800" b="1" dirty="0"/>
              <a:t>5-μεθυλοκυτοσίνη</a:t>
            </a:r>
            <a:r>
              <a:rPr lang="el-GR" sz="1800" dirty="0"/>
              <a:t>. Συνήθως αυτά τα </a:t>
            </a:r>
            <a:r>
              <a:rPr lang="el-GR" sz="1800" dirty="0" err="1"/>
              <a:t>νουκλεοτίδια</a:t>
            </a:r>
            <a:r>
              <a:rPr lang="el-GR" sz="1800" dirty="0"/>
              <a:t> </a:t>
            </a:r>
            <a:r>
              <a:rPr lang="el-GR" sz="1800" dirty="0" err="1"/>
              <a:t>κυτοσίνης</a:t>
            </a:r>
            <a:r>
              <a:rPr lang="el-GR" sz="1800" dirty="0"/>
              <a:t> βρίσκονται δίπλα σε </a:t>
            </a:r>
            <a:r>
              <a:rPr lang="el-GR" sz="1800" dirty="0" err="1"/>
              <a:t>γουανίνη</a:t>
            </a:r>
            <a:r>
              <a:rPr lang="el-GR" sz="1800" dirty="0"/>
              <a:t> </a:t>
            </a:r>
            <a:r>
              <a:rPr lang="el-GR" sz="1800" b="1" dirty="0"/>
              <a:t>(-CG-)</a:t>
            </a:r>
          </a:p>
          <a:p>
            <a:r>
              <a:rPr lang="el-GR" sz="1800" dirty="0"/>
              <a:t>  Η ομοιοπολική τροποποίηση της </a:t>
            </a:r>
            <a:r>
              <a:rPr lang="el-GR" sz="1800" dirty="0" err="1"/>
              <a:t>κυτοσίνης</a:t>
            </a:r>
            <a:r>
              <a:rPr lang="el-GR" sz="1800" dirty="0"/>
              <a:t> κατά την αντιγραφή του DNA, αναγνωρίζεται από το ένζυμο </a:t>
            </a:r>
            <a:r>
              <a:rPr lang="el-GR" sz="1800" b="1" dirty="0" err="1"/>
              <a:t>μεθυλοτρανφεράση</a:t>
            </a:r>
            <a:r>
              <a:rPr lang="el-GR" sz="1800" b="1" dirty="0"/>
              <a:t> συντήρησης </a:t>
            </a:r>
            <a:r>
              <a:rPr lang="el-GR" sz="1800" dirty="0"/>
              <a:t>και διατηρείται, ώστε να κληρονομηθεί σύμφωνα με το </a:t>
            </a:r>
            <a:r>
              <a:rPr lang="el-GR" sz="1800" dirty="0" err="1"/>
              <a:t>ημισυντηρητικό</a:t>
            </a:r>
            <a:r>
              <a:rPr lang="el-GR" sz="1800" dirty="0"/>
              <a:t> πρότυπο, στο DNA των θυγατρικών κυττάρων </a:t>
            </a:r>
            <a:r>
              <a:rPr lang="el-GR" sz="1800" b="1" dirty="0"/>
              <a:t>(μεταβίβαση προτύπου </a:t>
            </a:r>
            <a:r>
              <a:rPr lang="el-GR" sz="1800" b="1" dirty="0" err="1"/>
              <a:t>μεθυλίωσης</a:t>
            </a:r>
            <a:r>
              <a:rPr lang="el-GR" sz="1800" b="1" dirty="0"/>
              <a:t>)</a:t>
            </a:r>
          </a:p>
          <a:p>
            <a:r>
              <a:rPr lang="el-GR" sz="1800" dirty="0"/>
              <a:t>   Οι </a:t>
            </a:r>
            <a:r>
              <a:rPr lang="el-GR" sz="1800" dirty="0" err="1"/>
              <a:t>μεθυλιωμένες</a:t>
            </a:r>
            <a:r>
              <a:rPr lang="el-GR" sz="1800" dirty="0"/>
              <a:t> </a:t>
            </a:r>
            <a:r>
              <a:rPr lang="el-GR" sz="1800" dirty="0" err="1"/>
              <a:t>κυτοσίνες</a:t>
            </a:r>
            <a:r>
              <a:rPr lang="el-GR" sz="1800" dirty="0"/>
              <a:t> </a:t>
            </a:r>
            <a:r>
              <a:rPr lang="el-GR" sz="1800" dirty="0" err="1"/>
              <a:t>καταστέλουν</a:t>
            </a:r>
            <a:r>
              <a:rPr lang="el-GR" sz="1800" dirty="0"/>
              <a:t> τη μεταγραφή γονιδίων προσελκύοντας πρωτεΐνες που δεσμεύονται σε αυτές τις </a:t>
            </a:r>
            <a:r>
              <a:rPr lang="el-GR" sz="1800" dirty="0" err="1"/>
              <a:t>μεθυλιωμένες</a:t>
            </a:r>
            <a:r>
              <a:rPr lang="el-GR" sz="1800" dirty="0"/>
              <a:t> </a:t>
            </a:r>
            <a:r>
              <a:rPr lang="el-GR" sz="1800" dirty="0" err="1"/>
              <a:t>κυτοσίνες</a:t>
            </a:r>
            <a:r>
              <a:rPr lang="el-GR" sz="1800" dirty="0"/>
              <a:t> και </a:t>
            </a:r>
            <a:r>
              <a:rPr lang="el-GR" sz="1800" b="1" dirty="0"/>
              <a:t>εμποδίζουν την μεταγραφή του DNA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 </a:t>
            </a:r>
            <a:r>
              <a:rPr lang="el-GR" sz="1800" b="1" dirty="0"/>
              <a:t>Ομοιοπολική τροποποίηση των </a:t>
            </a:r>
            <a:r>
              <a:rPr lang="el-GR" sz="1800" b="1" dirty="0" err="1"/>
              <a:t>ιστονών</a:t>
            </a:r>
            <a:r>
              <a:rPr lang="el-GR" sz="1800" dirty="0"/>
              <a:t>. Σύνδεση διάφορων </a:t>
            </a:r>
            <a:r>
              <a:rPr lang="el-GR" sz="1800" dirty="0" smtClean="0"/>
              <a:t>ομάδων </a:t>
            </a:r>
            <a:r>
              <a:rPr lang="el-GR" sz="1800" dirty="0"/>
              <a:t>στις </a:t>
            </a:r>
            <a:r>
              <a:rPr lang="el-GR" sz="1800" dirty="0" err="1" smtClean="0"/>
              <a:t>ιστόνες</a:t>
            </a:r>
            <a:r>
              <a:rPr lang="en-US" sz="1800" dirty="0"/>
              <a:t> </a:t>
            </a:r>
            <a:r>
              <a:rPr lang="el-GR" sz="1800" dirty="0" smtClean="0"/>
              <a:t>πχ </a:t>
            </a:r>
            <a:r>
              <a:rPr lang="el-GR" sz="1800" dirty="0" err="1" smtClean="0"/>
              <a:t>ακετυλίωση</a:t>
            </a:r>
            <a:r>
              <a:rPr lang="el-GR" sz="1800" dirty="0" smtClean="0"/>
              <a:t> </a:t>
            </a:r>
            <a:r>
              <a:rPr lang="el-GR" sz="1800" dirty="0" err="1" smtClean="0"/>
              <a:t>ιστονών</a:t>
            </a:r>
            <a:r>
              <a:rPr lang="el-GR" sz="1800" dirty="0" smtClean="0"/>
              <a:t>. </a:t>
            </a:r>
            <a:r>
              <a:rPr lang="el-GR" sz="1800" dirty="0"/>
              <a:t>Με τον τρόπο αυτό κληρονομούνται στα θυγατρικά κύτταρα πρότυπα γονιδιακής έκφρασης αφού σε κάθε διαίρεση οι μισές </a:t>
            </a:r>
            <a:r>
              <a:rPr lang="el-GR" sz="1800" dirty="0" err="1"/>
              <a:t>ιστόνες</a:t>
            </a:r>
            <a:r>
              <a:rPr lang="el-GR" sz="1800" dirty="0"/>
              <a:t> κατανέμονται </a:t>
            </a:r>
            <a:r>
              <a:rPr lang="el-GR" sz="1800" dirty="0" err="1"/>
              <a:t>στoυς</a:t>
            </a:r>
            <a:r>
              <a:rPr lang="el-GR" sz="1800" dirty="0"/>
              <a:t> δύο νέους κλώνους του DNA </a:t>
            </a:r>
            <a:r>
              <a:rPr lang="el-GR" sz="1800" dirty="0" err="1"/>
              <a:t>επανακαθιερώνοντας</a:t>
            </a:r>
            <a:r>
              <a:rPr lang="el-GR" sz="1800" dirty="0"/>
              <a:t> το πρότυπο της δομής της χρωματίνης του μητρικού κυττάρου</a:t>
            </a:r>
          </a:p>
          <a:p>
            <a:pPr marL="0" indent="0">
              <a:buNone/>
            </a:pPr>
            <a:endParaRPr lang="el-GR" sz="1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A065C2-0880-4D2F-AE46-A2C89981C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5" r="13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F68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79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D626587-767E-4850-80F7-F51F0248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3648075" y="1230225"/>
            <a:ext cx="6524625" cy="439754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C9C9E-B2CE-44F9-B1CB-C98095090996}"/>
              </a:ext>
            </a:extLst>
          </p:cNvPr>
          <p:cNvSpPr txBox="1"/>
          <p:nvPr/>
        </p:nvSpPr>
        <p:spPr>
          <a:xfrm>
            <a:off x="2758645" y="107680"/>
            <a:ext cx="7600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/>
              <a:t>Επιγενετικές</a:t>
            </a:r>
            <a:r>
              <a:rPr lang="el-GR" sz="2400" b="1" dirty="0"/>
              <a:t> αλλαγές προκαλούν και  </a:t>
            </a:r>
            <a:r>
              <a:rPr lang="el-GR" sz="2400" b="1" dirty="0" err="1"/>
              <a:t>μεταλλαξιγόνοι</a:t>
            </a:r>
            <a:r>
              <a:rPr lang="el-GR" sz="2400" b="1" dirty="0"/>
              <a:t> και </a:t>
            </a:r>
          </a:p>
          <a:p>
            <a:pPr algn="ctr"/>
            <a:r>
              <a:rPr lang="el-GR" sz="2400" b="1" dirty="0"/>
              <a:t>άλλοι περιβαλλοντικοί παράγοντες</a:t>
            </a:r>
          </a:p>
        </p:txBody>
      </p:sp>
    </p:spTree>
    <p:extLst>
      <p:ext uri="{BB962C8B-B14F-4D97-AF65-F5344CB8AC3E}">
        <p14:creationId xmlns:p14="http://schemas.microsoft.com/office/powerpoint/2010/main" val="3364525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0E184C5-56E6-4F33-B5CD-0491F692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l-GR" sz="3400">
                <a:solidFill>
                  <a:srgbClr val="FFFFFF"/>
                </a:solidFill>
              </a:rPr>
              <a:t>Μετα-μεταγραφικές ρυθμίσεις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3C6482F6-BA70-47F0-86AA-F30887AAC3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21151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138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0FFFE51-C199-4845-A932-8CCCFDD6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400">
                <a:solidFill>
                  <a:srgbClr val="FFFFFF"/>
                </a:solidFill>
              </a:rPr>
              <a:t>Τα μόρια </a:t>
            </a:r>
            <a:r>
              <a:rPr lang="en-US" sz="3400">
                <a:solidFill>
                  <a:srgbClr val="FFFFFF"/>
                </a:solidFill>
              </a:rPr>
              <a:t>mRNA </a:t>
            </a:r>
            <a:r>
              <a:rPr lang="el-GR" sz="3400">
                <a:solidFill>
                  <a:srgbClr val="FFFFFF"/>
                </a:solidFill>
              </a:rPr>
              <a:t>ελέγχουν την μετάφραση τους και τον ρυθμό αποδόμησης τους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2AD00E-3566-4A7A-9EB3-EF3AC1E8E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511388"/>
            <a:ext cx="6798645" cy="6029616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 </a:t>
            </a:r>
            <a:r>
              <a:rPr lang="el-GR" sz="2000" b="1" dirty="0"/>
              <a:t>χρόνος </a:t>
            </a:r>
            <a:r>
              <a:rPr lang="el-GR" sz="2000" b="1" dirty="0" err="1"/>
              <a:t>ημιζωής</a:t>
            </a:r>
            <a:r>
              <a:rPr lang="el-GR" sz="2000" b="1" dirty="0"/>
              <a:t> του μορίου </a:t>
            </a:r>
            <a:r>
              <a:rPr lang="en-US" sz="2000" b="1" dirty="0"/>
              <a:t>mRNA </a:t>
            </a:r>
            <a:r>
              <a:rPr lang="el-GR" sz="2000" dirty="0"/>
              <a:t>καθορίζεται από ειδικές αλληλουχίες που βρίσκονται </a:t>
            </a:r>
            <a:r>
              <a:rPr lang="el-GR" sz="2000" b="1" dirty="0"/>
              <a:t>ανοδικά</a:t>
            </a:r>
            <a:r>
              <a:rPr lang="el-GR" sz="2000" dirty="0"/>
              <a:t> και </a:t>
            </a:r>
            <a:r>
              <a:rPr lang="el-GR" sz="2000" b="1" dirty="0"/>
              <a:t>καθοδικά</a:t>
            </a:r>
            <a:r>
              <a:rPr lang="el-GR" sz="2000" dirty="0"/>
              <a:t> στις μη μεταφραζόμενες </a:t>
            </a:r>
            <a:r>
              <a:rPr lang="el-GR" sz="2000" dirty="0" smtClean="0"/>
              <a:t>περιοχές, </a:t>
            </a:r>
            <a:r>
              <a:rPr lang="el-GR" sz="2000" dirty="0" smtClean="0"/>
              <a:t>αλλά και εντός του μορίου. </a:t>
            </a:r>
            <a:r>
              <a:rPr lang="el-GR" sz="2000" dirty="0"/>
              <a:t>Οι αλληλουχίες αυτές αναγνωρίζονται από πρωτεΐνες </a:t>
            </a:r>
            <a:r>
              <a:rPr lang="el-GR" sz="2000" dirty="0" smtClean="0"/>
              <a:t>αποικοδόμησης, </a:t>
            </a:r>
            <a:r>
              <a:rPr lang="el-GR" sz="2000" dirty="0"/>
              <a:t>οι οποίες συνδέονται με αυτές.</a:t>
            </a:r>
          </a:p>
          <a:p>
            <a:r>
              <a:rPr lang="el-GR" sz="2000" dirty="0"/>
              <a:t>Τα μόρια </a:t>
            </a:r>
            <a:r>
              <a:rPr lang="en-US" sz="2000" dirty="0"/>
              <a:t>mRNA </a:t>
            </a:r>
            <a:r>
              <a:rPr lang="el-GR" sz="2000" dirty="0"/>
              <a:t>επίσης διαθέτουν αλληλουχίες με τις οποίες ρυθμίζουν την αποτελεσματικότητα της μετάφρασης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Στα </a:t>
            </a:r>
            <a:r>
              <a:rPr lang="el-GR" sz="2000" b="1" dirty="0" err="1"/>
              <a:t>βακτηριακά</a:t>
            </a:r>
            <a:r>
              <a:rPr lang="el-GR" sz="2000" b="1" dirty="0"/>
              <a:t> </a:t>
            </a:r>
            <a:r>
              <a:rPr lang="en-US" sz="2000" b="1" dirty="0"/>
              <a:t>mRNA </a:t>
            </a:r>
            <a:r>
              <a:rPr lang="el-GR" sz="2000" dirty="0"/>
              <a:t>υπάρχει μια βραχεία αλληλουχία ανοδικά του </a:t>
            </a:r>
            <a:r>
              <a:rPr lang="el-GR" sz="2000" dirty="0" err="1"/>
              <a:t>κωδικονίου</a:t>
            </a:r>
            <a:r>
              <a:rPr lang="el-GR" sz="2000" dirty="0"/>
              <a:t> έναρξης </a:t>
            </a:r>
            <a:r>
              <a:rPr lang="en-US" sz="2000" dirty="0"/>
              <a:t>AUG </a:t>
            </a:r>
            <a:r>
              <a:rPr lang="el-GR" sz="2000" dirty="0"/>
              <a:t>η οποία είναι απαραίτητη για την σύνδεση με την μικρή </a:t>
            </a:r>
            <a:r>
              <a:rPr lang="el-GR" sz="2000" dirty="0" err="1"/>
              <a:t>υπομονάδα</a:t>
            </a:r>
            <a:r>
              <a:rPr lang="el-GR" sz="2000" dirty="0"/>
              <a:t> του </a:t>
            </a:r>
            <a:r>
              <a:rPr lang="el-GR" sz="2000" dirty="0" err="1"/>
              <a:t>ριβοσωματίου</a:t>
            </a:r>
            <a:r>
              <a:rPr lang="el-GR" sz="2000" dirty="0"/>
              <a:t> ώστε να ξεκινήσει η μετάφραση. Ειδικές </a:t>
            </a:r>
            <a:r>
              <a:rPr lang="el-GR" sz="2000" u="sng" dirty="0"/>
              <a:t>πρωτεΐνες καταστολείς </a:t>
            </a:r>
            <a:r>
              <a:rPr lang="el-GR" sz="2000" dirty="0"/>
              <a:t>που συνδέονται με αυτές τις αλληλουχίες μπορούν να αναστείλουν την μετάφραση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Στα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</a:t>
            </a:r>
            <a:r>
              <a:rPr lang="en-US" sz="2000" b="1" dirty="0"/>
              <a:t>mRNA </a:t>
            </a:r>
            <a:r>
              <a:rPr lang="el-GR" sz="2000" dirty="0"/>
              <a:t>η καλύπτρα που βρίσκεται το 5΄άκρο του μορίου τα καθοδηγεί προς το </a:t>
            </a:r>
            <a:r>
              <a:rPr lang="el-GR" sz="2000" dirty="0" err="1"/>
              <a:t>ριβοσωμάτιο</a:t>
            </a:r>
            <a:r>
              <a:rPr lang="el-GR" sz="2000" dirty="0"/>
              <a:t>. Ειδικές αλληλουχίες στην 5΄μη μεταφραζόμενη περιοχή αναγνωρίζονται από </a:t>
            </a:r>
            <a:r>
              <a:rPr lang="el-GR" sz="2000" u="sng" dirty="0"/>
              <a:t>πρωτεΐνες καταστολείς </a:t>
            </a:r>
            <a:r>
              <a:rPr lang="el-GR" sz="2000" dirty="0"/>
              <a:t>οι οποίες παρεμποδίζουν τη μικρή </a:t>
            </a:r>
            <a:r>
              <a:rPr lang="el-GR" sz="2000" dirty="0" err="1"/>
              <a:t>υπομονάδα</a:t>
            </a:r>
            <a:r>
              <a:rPr lang="el-GR" sz="2000" dirty="0"/>
              <a:t> του </a:t>
            </a:r>
            <a:r>
              <a:rPr lang="el-GR" sz="2000" dirty="0" err="1"/>
              <a:t>ριβοσώματος</a:t>
            </a:r>
            <a:r>
              <a:rPr lang="el-GR" sz="2000" dirty="0"/>
              <a:t> να προσεγγίσει το </a:t>
            </a:r>
            <a:r>
              <a:rPr lang="el-GR" sz="2000" dirty="0" err="1"/>
              <a:t>κωδικόνιο</a:t>
            </a:r>
            <a:r>
              <a:rPr lang="el-GR" sz="2000" dirty="0"/>
              <a:t> έναρξης </a:t>
            </a:r>
            <a:r>
              <a:rPr lang="en-US" sz="2000" dirty="0"/>
              <a:t>AUG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6616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C725E-6C89-4949-ACC1-BF8B1055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5" y="2247423"/>
            <a:ext cx="3209544" cy="23911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57EC60B-5A31-4CF9-A754-CFB3000F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27" y="2218516"/>
            <a:ext cx="3209544" cy="23750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5D595E-65C8-419B-A71E-7E435E64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8" y="2346898"/>
            <a:ext cx="3209544" cy="2118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E0B65-DDC0-47E6-BE38-8A13E58EA8FD}"/>
              </a:ext>
            </a:extLst>
          </p:cNvPr>
          <p:cNvSpPr txBox="1"/>
          <p:nvPr/>
        </p:nvSpPr>
        <p:spPr>
          <a:xfrm>
            <a:off x="8759999" y="6057108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J.B </a:t>
            </a:r>
            <a:r>
              <a:rPr lang="fr-FR" dirty="0" err="1"/>
              <a:t>Gurdon</a:t>
            </a:r>
            <a:r>
              <a:rPr lang="fr-FR" dirty="0"/>
              <a:t> et. al 1968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63E6A-BCBF-490D-9BD3-33DF8BF0D23B}"/>
              </a:ext>
            </a:extLst>
          </p:cNvPr>
          <p:cNvSpPr txBox="1"/>
          <p:nvPr/>
        </p:nvSpPr>
        <p:spPr>
          <a:xfrm>
            <a:off x="415917" y="6057108"/>
            <a:ext cx="379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Keith Campbell, Ian </a:t>
            </a:r>
            <a:r>
              <a:rPr lang="en-US" dirty="0" err="1"/>
              <a:t>Wilmut</a:t>
            </a:r>
            <a:r>
              <a:rPr lang="en-US" dirty="0"/>
              <a:t> et. al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FD8AD-4D27-4EE4-BD3F-FB08E13F11FD}"/>
              </a:ext>
            </a:extLst>
          </p:cNvPr>
          <p:cNvSpPr txBox="1"/>
          <p:nvPr/>
        </p:nvSpPr>
        <p:spPr>
          <a:xfrm>
            <a:off x="5044109" y="6057108"/>
            <a:ext cx="210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Don Wolf et. al 1997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555" y="758537"/>
            <a:ext cx="2109669" cy="1588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8857" y="26264"/>
            <a:ext cx="410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πειράματα κλωνοποίησης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82052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ED8A5C-E00B-4CFA-A84E-C8DD1DB0D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0135D12-1D62-41CC-B876-6B67363A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29" y="5334294"/>
            <a:ext cx="4419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52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8A2F4F1-870E-47D1-9A18-4097AE71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448567"/>
          </a:xfrm>
        </p:spPr>
        <p:txBody>
          <a:bodyPr anchor="b">
            <a:normAutofit/>
          </a:bodyPr>
          <a:lstStyle/>
          <a:p>
            <a:pPr algn="r"/>
            <a:r>
              <a:rPr lang="el-GR" sz="3400" dirty="0">
                <a:solidFill>
                  <a:srgbClr val="FFFFFF"/>
                </a:solidFill>
              </a:rPr>
              <a:t>Μη </a:t>
            </a:r>
            <a:r>
              <a:rPr lang="el-GR" sz="3400" dirty="0" err="1">
                <a:solidFill>
                  <a:srgbClr val="FFFFFF"/>
                </a:solidFill>
              </a:rPr>
              <a:t>κωδικοποιητικά</a:t>
            </a:r>
            <a:r>
              <a:rPr lang="el-GR" sz="3400" dirty="0">
                <a:solidFill>
                  <a:srgbClr val="FFFFFF"/>
                </a:solidFill>
              </a:rPr>
              <a:t>-ρυθμιστικά </a:t>
            </a:r>
            <a:r>
              <a:rPr lang="en-US" sz="3400" dirty="0">
                <a:solidFill>
                  <a:srgbClr val="FFFFFF"/>
                </a:solidFill>
              </a:rPr>
              <a:t>RNA</a:t>
            </a:r>
            <a:endParaRPr lang="el-GR" sz="34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9FCED0-11BE-48D2-900A-4BB6B305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Παίζουν σημαντικό ρόλο στη </a:t>
            </a:r>
            <a:r>
              <a:rPr lang="el-GR" sz="2000" b="1" dirty="0"/>
              <a:t>ρύθμιση της έκφρασης των γονιδίων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Είδη ρυθμιστικών </a:t>
            </a:r>
            <a:r>
              <a:rPr lang="en-US" sz="2000" dirty="0"/>
              <a:t>RNA (regulatory RNAs)</a:t>
            </a:r>
            <a:r>
              <a:rPr lang="el-GR" sz="2000" dirty="0"/>
              <a:t>: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 err="1"/>
              <a:t>μικρο</a:t>
            </a:r>
            <a:r>
              <a:rPr lang="en-US" sz="2000" b="1" dirty="0"/>
              <a:t>RNA (</a:t>
            </a:r>
            <a:r>
              <a:rPr lang="en-US" sz="2000" b="1" dirty="0" smtClean="0"/>
              <a:t>microRNAs-miRNAs)</a:t>
            </a:r>
            <a:endParaRPr lang="el-G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/>
              <a:t>μικρά παρεμβαλλόμενα </a:t>
            </a:r>
            <a:r>
              <a:rPr lang="en-US" sz="2000" b="1" dirty="0"/>
              <a:t>RNA (small interfering </a:t>
            </a:r>
            <a:r>
              <a:rPr lang="en-US" sz="2000" b="1" dirty="0" smtClean="0"/>
              <a:t>RNAs- siRNAs)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/>
              <a:t>μεγάλα μη </a:t>
            </a:r>
            <a:r>
              <a:rPr lang="el-GR" sz="2000" b="1" dirty="0" err="1"/>
              <a:t>κωδικοποιητικά</a:t>
            </a:r>
            <a:r>
              <a:rPr lang="el-GR" sz="2000" b="1" dirty="0"/>
              <a:t> </a:t>
            </a:r>
            <a:r>
              <a:rPr lang="en-US" sz="2000" b="1" dirty="0"/>
              <a:t>RNA (long noncoding RNAs)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2000" dirty="0"/>
          </a:p>
          <a:p>
            <a:pPr>
              <a:buFont typeface="Wingdings" panose="05000000000000000000" pitchFamily="2" charset="2"/>
              <a:buChar char="Ø"/>
            </a:pP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8560"/>
            <a:ext cx="4053280" cy="22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8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C77E74-CFA4-4EC3-9A23-7CB95A21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1816711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Τα μόρια </a:t>
            </a:r>
            <a:r>
              <a:rPr lang="en-US" sz="4000" dirty="0">
                <a:solidFill>
                  <a:srgbClr val="FFFFFF"/>
                </a:solidFill>
              </a:rPr>
              <a:t>microRNAs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C48592-9168-454D-85F9-D069722A7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10138"/>
            <a:ext cx="7382651" cy="6858000"/>
          </a:xfrm>
        </p:spPr>
        <p:txBody>
          <a:bodyPr anchor="ctr">
            <a:noAutofit/>
          </a:bodyPr>
          <a:lstStyle/>
          <a:p>
            <a:r>
              <a:rPr lang="el-GR" sz="2000" dirty="0"/>
              <a:t>Από το </a:t>
            </a:r>
            <a:r>
              <a:rPr lang="el-GR" sz="2000" u="sng" dirty="0" err="1"/>
              <a:t>γονιδίωμα</a:t>
            </a:r>
            <a:r>
              <a:rPr lang="el-GR" sz="2000" u="sng" dirty="0"/>
              <a:t> του ανθρώπου </a:t>
            </a:r>
            <a:r>
              <a:rPr lang="el-GR" sz="2000" dirty="0"/>
              <a:t>κωδικοποιούνται </a:t>
            </a:r>
            <a:r>
              <a:rPr lang="el-GR" sz="2000" b="1" dirty="0"/>
              <a:t>500 περίπου </a:t>
            </a:r>
            <a:r>
              <a:rPr lang="en-US" sz="2000" b="1" dirty="0"/>
              <a:t>miRNA </a:t>
            </a:r>
            <a:r>
              <a:rPr lang="el-GR" sz="2000" b="1" dirty="0"/>
              <a:t>που ρυθμίζουν το 1/3 των γονιδίων</a:t>
            </a:r>
            <a:r>
              <a:rPr lang="el-GR" sz="2000" dirty="0"/>
              <a:t>, καταλαμβάνοντας μικρό χώρο στο </a:t>
            </a:r>
            <a:r>
              <a:rPr lang="el-GR" sz="2000" dirty="0" err="1"/>
              <a:t>γονιδίωμα</a:t>
            </a:r>
            <a:endParaRPr lang="en-US" sz="2000" dirty="0"/>
          </a:p>
          <a:p>
            <a:r>
              <a:rPr lang="el-GR" sz="2000" b="1" dirty="0"/>
              <a:t>Αναγνωρίζουν αμετάφραστες περιοχές των </a:t>
            </a:r>
            <a:r>
              <a:rPr lang="en-US" sz="2000" b="1" dirty="0"/>
              <a:t>mRNA </a:t>
            </a:r>
            <a:r>
              <a:rPr lang="el-GR" sz="2000" b="1" dirty="0"/>
              <a:t>των 5΄και 3΄άκρων </a:t>
            </a:r>
          </a:p>
          <a:p>
            <a:r>
              <a:rPr lang="el-GR" sz="2000" dirty="0"/>
              <a:t>Μεταγράφονται με την μορφή </a:t>
            </a:r>
            <a:r>
              <a:rPr lang="el-GR" sz="2000" b="1" dirty="0"/>
              <a:t>προδρόμων μορίων </a:t>
            </a:r>
            <a:r>
              <a:rPr lang="en-US" sz="2000" b="1" dirty="0"/>
              <a:t>miRNA </a:t>
            </a:r>
            <a:r>
              <a:rPr lang="el-GR" sz="2000" dirty="0"/>
              <a:t>που περιέχουν εκτεταμένες δίκλωνες περιοχές και μετατρέπονται με διαδικασία ωρίμανσης σε </a:t>
            </a:r>
            <a:r>
              <a:rPr lang="el-GR" sz="2000" b="1" dirty="0"/>
              <a:t>λειτουργικά μονόκλωνα μόρια </a:t>
            </a:r>
            <a:r>
              <a:rPr lang="en-US" sz="2000" b="1" dirty="0"/>
              <a:t>miRNA </a:t>
            </a:r>
            <a:r>
              <a:rPr lang="el-GR" sz="2000" dirty="0"/>
              <a:t>μήκους μόλις </a:t>
            </a:r>
            <a:r>
              <a:rPr lang="el-GR" sz="2000" b="1" dirty="0"/>
              <a:t>22 </a:t>
            </a:r>
            <a:r>
              <a:rPr lang="el-GR" sz="2000" b="1" dirty="0" err="1" smtClean="0"/>
              <a:t>νουκλεοτιδίων</a:t>
            </a:r>
            <a:r>
              <a:rPr lang="en-US" sz="2000" b="1" dirty="0" smtClean="0"/>
              <a:t> (mature miRNA)</a:t>
            </a:r>
            <a:endParaRPr lang="el-GR" sz="2000" b="1" dirty="0"/>
          </a:p>
          <a:p>
            <a:r>
              <a:rPr lang="el-GR" sz="2000" dirty="0"/>
              <a:t>Το ώριμο μονόκλωνο </a:t>
            </a:r>
            <a:r>
              <a:rPr lang="en-US" sz="2000" dirty="0"/>
              <a:t>miRNA </a:t>
            </a:r>
            <a:r>
              <a:rPr lang="el-GR" sz="2000" dirty="0" err="1"/>
              <a:t>συναρμολογείται</a:t>
            </a:r>
            <a:r>
              <a:rPr lang="el-GR" sz="2000" dirty="0"/>
              <a:t> με μια ομάδα πρωτεϊνών σε ένα </a:t>
            </a:r>
            <a:r>
              <a:rPr lang="el-GR" sz="2000" b="1" dirty="0" err="1"/>
              <a:t>σύμπλοκο</a:t>
            </a:r>
            <a:r>
              <a:rPr lang="el-GR" sz="2000" b="1" dirty="0"/>
              <a:t> που ονομάζεται </a:t>
            </a:r>
            <a:r>
              <a:rPr lang="en-US" sz="2000" b="1" dirty="0"/>
              <a:t>RISC </a:t>
            </a:r>
            <a:r>
              <a:rPr lang="el-GR" sz="2000" b="1" dirty="0"/>
              <a:t> (</a:t>
            </a:r>
            <a:r>
              <a:rPr lang="en-US" sz="2000" b="1" dirty="0"/>
              <a:t>RNA-induced silencing complex) </a:t>
            </a:r>
            <a:r>
              <a:rPr lang="el-GR" sz="2000" dirty="0"/>
              <a:t>το οποίο αναζητά μόρια </a:t>
            </a:r>
            <a:r>
              <a:rPr lang="en-US" sz="2000" dirty="0"/>
              <a:t>mRNA </a:t>
            </a:r>
            <a:r>
              <a:rPr lang="el-GR" sz="2000" dirty="0"/>
              <a:t>που να έχουν μια αλληλουχία συμπληρωματική του </a:t>
            </a:r>
            <a:r>
              <a:rPr lang="el-GR" sz="2000" dirty="0" err="1"/>
              <a:t>προσδεδεμένου</a:t>
            </a:r>
            <a:r>
              <a:rPr lang="el-GR" sz="2000" dirty="0"/>
              <a:t> </a:t>
            </a:r>
            <a:r>
              <a:rPr lang="en-US" sz="2000" dirty="0" smtClean="0"/>
              <a:t>miRNA. </a:t>
            </a:r>
            <a:r>
              <a:rPr lang="el-GR" sz="2000" dirty="0" smtClean="0"/>
              <a:t>Μπορούν να μπλοκάρουν και την μετάφραση των </a:t>
            </a:r>
            <a:r>
              <a:rPr lang="en-US" sz="2000" dirty="0" smtClean="0"/>
              <a:t>mRNA </a:t>
            </a:r>
            <a:r>
              <a:rPr lang="el-GR" sz="2000" dirty="0" smtClean="0"/>
              <a:t>στόχων</a:t>
            </a:r>
            <a:endParaRPr lang="en-US" sz="2000" dirty="0"/>
          </a:p>
          <a:p>
            <a:r>
              <a:rPr lang="el-GR" sz="2000" dirty="0"/>
              <a:t>Ανάλογα με το βαθμό συμπληρωματικότητας το </a:t>
            </a:r>
            <a:r>
              <a:rPr lang="en-US" sz="2000" b="1" dirty="0" smtClean="0"/>
              <a:t>mRNA</a:t>
            </a:r>
            <a:r>
              <a:rPr lang="el-GR" sz="2000" b="1" dirty="0" smtClean="0"/>
              <a:t>-στόχος </a:t>
            </a:r>
            <a:r>
              <a:rPr lang="el-GR" sz="2000" dirty="0" err="1"/>
              <a:t>αποδομείται</a:t>
            </a:r>
            <a:r>
              <a:rPr lang="el-GR" sz="2000" dirty="0"/>
              <a:t> ταχέως από </a:t>
            </a:r>
            <a:r>
              <a:rPr lang="el-GR" sz="2000" b="1" dirty="0" err="1"/>
              <a:t>νουκλεάση</a:t>
            </a:r>
            <a:r>
              <a:rPr lang="el-GR" sz="2000" b="1" dirty="0"/>
              <a:t> του </a:t>
            </a:r>
            <a:r>
              <a:rPr lang="en-US" sz="2000" b="1" dirty="0"/>
              <a:t>RISC </a:t>
            </a:r>
            <a:r>
              <a:rPr lang="el-GR" sz="2000" dirty="0"/>
              <a:t>αλλά μπορεί να γίνει και στόχος άλλων </a:t>
            </a:r>
            <a:r>
              <a:rPr lang="el-GR" sz="2000" dirty="0" err="1"/>
              <a:t>νουκλεασών</a:t>
            </a:r>
            <a:r>
              <a:rPr lang="el-GR" sz="2000" dirty="0"/>
              <a:t> του κυτταροπλάσματος</a:t>
            </a:r>
          </a:p>
          <a:p>
            <a:r>
              <a:rPr lang="el-GR" sz="2000" dirty="0"/>
              <a:t>Το σύμπλεγμα </a:t>
            </a:r>
            <a:r>
              <a:rPr lang="en-US" sz="2000" dirty="0"/>
              <a:t>RISC </a:t>
            </a:r>
            <a:r>
              <a:rPr lang="el-GR" sz="2000" dirty="0"/>
              <a:t>μπορεί να ανακυκλώνεται συνεχώς και να </a:t>
            </a:r>
            <a:r>
              <a:rPr lang="el-GR" sz="2000" dirty="0" err="1"/>
              <a:t>αποικοδομεί</a:t>
            </a:r>
            <a:r>
              <a:rPr lang="el-GR" sz="2000" dirty="0"/>
              <a:t> πολλά μόρια </a:t>
            </a:r>
            <a:r>
              <a:rPr lang="en-US" sz="2000" dirty="0"/>
              <a:t>mRNA </a:t>
            </a:r>
            <a:r>
              <a:rPr lang="el-GR" sz="2000" dirty="0"/>
              <a:t>διαδοχικά</a:t>
            </a:r>
          </a:p>
          <a:p>
            <a:r>
              <a:rPr lang="el-GR" sz="2000" dirty="0"/>
              <a:t>Ένα μόριο </a:t>
            </a:r>
            <a:r>
              <a:rPr lang="en-US" sz="2000" dirty="0"/>
              <a:t>miRNA </a:t>
            </a:r>
            <a:r>
              <a:rPr lang="el-GR" sz="2000" dirty="0"/>
              <a:t>μπορεί να αναγνωρίζει περιοχές </a:t>
            </a:r>
            <a:r>
              <a:rPr lang="el-GR" sz="2000" dirty="0" err="1"/>
              <a:t>νουκλεοτιδίων</a:t>
            </a:r>
            <a:r>
              <a:rPr lang="el-GR" sz="2000" dirty="0"/>
              <a:t> που είναι κοινές σε πολλά </a:t>
            </a:r>
            <a:r>
              <a:rPr lang="en-US" sz="2000" dirty="0"/>
              <a:t>mRNA </a:t>
            </a:r>
            <a:r>
              <a:rPr lang="el-GR" sz="2000" dirty="0"/>
              <a:t>διαφορετικών γονιδίων και έτσι να </a:t>
            </a:r>
            <a:r>
              <a:rPr lang="el-GR" sz="2000" b="1" dirty="0"/>
              <a:t>ρυθμίζει την έκφραση ομάδων γονιδίων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9889"/>
            <a:ext cx="4313743" cy="32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5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479BA5F-C040-48DD-BD65-DD5006D2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1857048"/>
            <a:ext cx="4070414" cy="448853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9856158-513F-49C5-992A-2B74F1E1E8B0}"/>
              </a:ext>
            </a:extLst>
          </p:cNvPr>
          <p:cNvSpPr/>
          <p:nvPr/>
        </p:nvSpPr>
        <p:spPr>
          <a:xfrm>
            <a:off x="617125" y="568390"/>
            <a:ext cx="3790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Μικρά ρυθμιστικά </a:t>
            </a:r>
            <a:r>
              <a:rPr lang="en-US" b="1" dirty="0"/>
              <a:t>micro</a:t>
            </a:r>
            <a:r>
              <a:rPr lang="el-GR" b="1" dirty="0"/>
              <a:t>RNA</a:t>
            </a:r>
            <a:r>
              <a:rPr lang="en-US" b="1" dirty="0"/>
              <a:t>s</a:t>
            </a:r>
            <a:r>
              <a:rPr lang="el-GR" b="1" dirty="0"/>
              <a:t> ελέγχουν την έκφραση</a:t>
            </a:r>
            <a:r>
              <a:rPr lang="en-US" b="1" dirty="0"/>
              <a:t> </a:t>
            </a:r>
            <a:r>
              <a:rPr lang="el-GR" b="1" dirty="0"/>
              <a:t>των γονιδίων ρυθμίζοντας την αποικοδόμηση </a:t>
            </a:r>
            <a:r>
              <a:rPr lang="el-GR" b="1" dirty="0" smtClean="0"/>
              <a:t>αλλά και την μετάφραση μορίων </a:t>
            </a:r>
            <a:r>
              <a:rPr lang="en-US" b="1" dirty="0" smtClean="0"/>
              <a:t>mRNA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63" y="1012507"/>
            <a:ext cx="70199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39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41DA8DF-BCE8-4CCD-8CAA-6F777DDD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9" y="226779"/>
            <a:ext cx="3201366" cy="1572871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 Παρεμβολή </a:t>
            </a:r>
            <a:r>
              <a:rPr lang="en-US" sz="4000" dirty="0">
                <a:solidFill>
                  <a:srgbClr val="FFFFFF"/>
                </a:solidFill>
              </a:rPr>
              <a:t>RNA</a:t>
            </a:r>
            <a:r>
              <a:rPr lang="el-GR" sz="4000" dirty="0">
                <a:solidFill>
                  <a:srgbClr val="FFFFFF"/>
                </a:solidFill>
              </a:rPr>
              <a:t> (</a:t>
            </a:r>
            <a:r>
              <a:rPr lang="en-US" sz="4000" dirty="0">
                <a:solidFill>
                  <a:srgbClr val="FFFFFF"/>
                </a:solidFill>
              </a:rPr>
              <a:t>RNAi)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60B549-A128-48B7-9C19-3F531C80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22" y="278296"/>
            <a:ext cx="7020755" cy="6188765"/>
          </a:xfrm>
        </p:spPr>
        <p:txBody>
          <a:bodyPr anchor="ctr">
            <a:noAutofit/>
          </a:bodyPr>
          <a:lstStyle/>
          <a:p>
            <a:r>
              <a:rPr lang="el-GR" sz="2000" b="1" dirty="0"/>
              <a:t>Αποτελεί μηχανισμό άμυνας του οργανισμού για την εξάλειψη ξένων μορίων </a:t>
            </a:r>
            <a:r>
              <a:rPr lang="en-US" sz="2000" b="1" dirty="0"/>
              <a:t>RNA</a:t>
            </a:r>
            <a:endParaRPr lang="el-GR" sz="2000" b="1" dirty="0"/>
          </a:p>
          <a:p>
            <a:r>
              <a:rPr lang="el-GR" sz="2000" dirty="0"/>
              <a:t>Ξένα </a:t>
            </a:r>
            <a:r>
              <a:rPr lang="el-GR" sz="2000" u="sng" dirty="0"/>
              <a:t>δίκλωνα μόρια </a:t>
            </a:r>
            <a:r>
              <a:rPr lang="en-US" sz="2000" u="sng" dirty="0"/>
              <a:t>RNA </a:t>
            </a:r>
            <a:r>
              <a:rPr lang="el-GR" sz="2000" dirty="0"/>
              <a:t>που παράγονται από ιούς αλλά και μεταθετά γενετικά στοιχεία μπορεί να εισέλθουν στο κύτταρο</a:t>
            </a:r>
            <a:r>
              <a:rPr lang="en-US" sz="2000" dirty="0"/>
              <a:t>. </a:t>
            </a:r>
            <a:r>
              <a:rPr lang="el-GR" sz="2000" dirty="0"/>
              <a:t>Αυτά εντοπίζονται από την </a:t>
            </a:r>
            <a:r>
              <a:rPr lang="el-GR" sz="2000" b="1" dirty="0" err="1"/>
              <a:t>νουκλεάση</a:t>
            </a:r>
            <a:r>
              <a:rPr lang="el-GR" sz="2000" b="1" dirty="0"/>
              <a:t> </a:t>
            </a:r>
            <a:r>
              <a:rPr lang="en-US" sz="2000" b="1" dirty="0" err="1"/>
              <a:t>Diser</a:t>
            </a:r>
            <a:r>
              <a:rPr lang="en-US" sz="2000" b="1" dirty="0"/>
              <a:t> </a:t>
            </a:r>
            <a:r>
              <a:rPr lang="el-GR" sz="2000" dirty="0"/>
              <a:t>και διασπώνται σε μικρά δίκλωνα μόρια </a:t>
            </a:r>
            <a:r>
              <a:rPr lang="en-US" sz="2000" dirty="0"/>
              <a:t>RNA </a:t>
            </a:r>
            <a:r>
              <a:rPr lang="el-GR" sz="2000" dirty="0"/>
              <a:t>περίπου 22 </a:t>
            </a:r>
            <a:r>
              <a:rPr lang="el-GR" sz="2000" dirty="0" err="1"/>
              <a:t>νουκλεοτιδίων</a:t>
            </a:r>
            <a:r>
              <a:rPr lang="en-US" sz="2000" dirty="0"/>
              <a:t> </a:t>
            </a:r>
            <a:r>
              <a:rPr lang="el-GR" sz="2000" dirty="0"/>
              <a:t>γνωστά ως </a:t>
            </a:r>
            <a:r>
              <a:rPr lang="el-GR" sz="2000" b="1" dirty="0"/>
              <a:t>μικρά παρεμβαλλόμενα μόρια </a:t>
            </a:r>
            <a:r>
              <a:rPr lang="en-US" sz="2000" b="1" dirty="0"/>
              <a:t>RNA (siRNA)</a:t>
            </a:r>
            <a:endParaRPr lang="el-GR" sz="2000" b="1" dirty="0"/>
          </a:p>
          <a:p>
            <a:r>
              <a:rPr lang="el-GR" sz="2000" dirty="0"/>
              <a:t>Τα δίκλωνα μόρια </a:t>
            </a:r>
            <a:r>
              <a:rPr lang="en-US" sz="2000" dirty="0"/>
              <a:t>siRNA </a:t>
            </a:r>
            <a:r>
              <a:rPr lang="el-GR" sz="2000" dirty="0"/>
              <a:t>που προκύπτουν ενσωματώνονται σε </a:t>
            </a:r>
            <a:r>
              <a:rPr lang="el-GR" sz="2000" b="1" dirty="0" err="1"/>
              <a:t>σύμπλοκα</a:t>
            </a:r>
            <a:r>
              <a:rPr lang="el-GR" sz="2000" b="1" dirty="0"/>
              <a:t>  </a:t>
            </a:r>
            <a:r>
              <a:rPr lang="en-US" sz="2000" b="1" dirty="0"/>
              <a:t>RISC </a:t>
            </a:r>
            <a:r>
              <a:rPr lang="el-GR" sz="2000" dirty="0"/>
              <a:t>όπου η μια αλυσίδα του </a:t>
            </a:r>
            <a:r>
              <a:rPr lang="en-US" sz="2000" dirty="0"/>
              <a:t>siRNA </a:t>
            </a:r>
            <a:r>
              <a:rPr lang="el-GR" sz="2000" dirty="0"/>
              <a:t>χρησιμοποιείται για την εντόπιση, αναγνώριση και καταστροφή του ξένου δίκλωνου </a:t>
            </a:r>
            <a:r>
              <a:rPr lang="en-US" sz="2000" dirty="0"/>
              <a:t>RNA </a:t>
            </a:r>
            <a:r>
              <a:rPr lang="el-GR" sz="2000" dirty="0"/>
              <a:t>ενώ η συμπληρωματική της απορρίπτεται </a:t>
            </a:r>
          </a:p>
          <a:p>
            <a:r>
              <a:rPr lang="el-GR" sz="2000" dirty="0"/>
              <a:t>Αυτός ο μηχανισμός προστασίας αποτελεί τη βάση της </a:t>
            </a:r>
            <a:r>
              <a:rPr lang="el-GR" sz="2000" b="1" dirty="0"/>
              <a:t>παρεμβολής </a:t>
            </a:r>
            <a:r>
              <a:rPr lang="en-US" sz="2000" b="1" dirty="0"/>
              <a:t>RNA (RNA interference, RNAi)</a:t>
            </a:r>
          </a:p>
          <a:p>
            <a:r>
              <a:rPr lang="en-US" sz="2000" dirty="0"/>
              <a:t>O </a:t>
            </a:r>
            <a:r>
              <a:rPr lang="el-GR" sz="2000" dirty="0"/>
              <a:t>μηχανισμός αυτός χρησιμοποιείται ακόμη και από μονοκύτταρους μύκητες ενισχύοντας την υπόθεση </a:t>
            </a:r>
            <a:r>
              <a:rPr lang="en-US" sz="2000" dirty="0"/>
              <a:t> </a:t>
            </a:r>
            <a:r>
              <a:rPr lang="el-GR" sz="2000" dirty="0"/>
              <a:t>ότι πρόκειται για έναν εξελικτικά αρχαίο μηχανισμό που προσομοιάζει την άνοση απάντηση των σπονδυλωτών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65" y="1919219"/>
            <a:ext cx="3136086" cy="48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1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0698FE0-3FD0-4335-A849-8449FBB6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658" y="124417"/>
            <a:ext cx="4204269" cy="653763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E17FA08-BC4A-4585-A128-D3930D6CD50F}"/>
              </a:ext>
            </a:extLst>
          </p:cNvPr>
          <p:cNvSpPr/>
          <p:nvPr/>
        </p:nvSpPr>
        <p:spPr>
          <a:xfrm>
            <a:off x="8499693" y="643467"/>
            <a:ext cx="3151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παρουσία ξένου δίκλωνου RNA στο κύτταρο πυροδοτεί το μηχανισμό </a:t>
            </a:r>
            <a:r>
              <a:rPr lang="el-GR" dirty="0" err="1"/>
              <a:t>RNAi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3D74401-6BBC-40EC-AC20-19FD75532FD0}"/>
              </a:ext>
            </a:extLst>
          </p:cNvPr>
          <p:cNvSpPr/>
          <p:nvPr/>
        </p:nvSpPr>
        <p:spPr>
          <a:xfrm>
            <a:off x="541142" y="643467"/>
            <a:ext cx="3763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Ο μηχανισμός παρεμβολής του RNA καταστρέφει ξένα δίκλωνα RNA</a:t>
            </a:r>
          </a:p>
        </p:txBody>
      </p:sp>
    </p:spTree>
    <p:extLst>
      <p:ext uri="{BB962C8B-B14F-4D97-AF65-F5344CB8AC3E}">
        <p14:creationId xmlns:p14="http://schemas.microsoft.com/office/powerpoint/2010/main" val="36748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B56C2BD-EE25-4789-815E-6D609083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4" y="1234911"/>
            <a:ext cx="4362995" cy="543615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30B1516-0B42-41AE-AACB-4AE57C1F9B7F}"/>
              </a:ext>
            </a:extLst>
          </p:cNvPr>
          <p:cNvSpPr/>
          <p:nvPr/>
        </p:nvSpPr>
        <p:spPr>
          <a:xfrm>
            <a:off x="266868" y="5270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000" b="1" dirty="0"/>
              <a:t>Η RNA παρεμβολή μπορεί να χρησιμοποιηθεί</a:t>
            </a:r>
          </a:p>
          <a:p>
            <a:pPr algn="ctr"/>
            <a:r>
              <a:rPr lang="el-GR" sz="2000" b="1" dirty="0"/>
              <a:t>για την αδρανοποίηση γονιδίων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9E8417A-23E8-4355-925D-1CDDDB69F71F}"/>
              </a:ext>
            </a:extLst>
          </p:cNvPr>
          <p:cNvSpPr/>
          <p:nvPr/>
        </p:nvSpPr>
        <p:spPr>
          <a:xfrm>
            <a:off x="6188421" y="443616"/>
            <a:ext cx="5526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Huntington's </a:t>
            </a:r>
            <a:r>
              <a:rPr lang="en-US" sz="1600" dirty="0"/>
              <a:t>disease (HD), </a:t>
            </a:r>
            <a:r>
              <a:rPr lang="en-US" sz="1600" dirty="0" smtClean="0"/>
              <a:t>also known as </a:t>
            </a:r>
            <a:r>
              <a:rPr lang="en-US" sz="1600" dirty="0"/>
              <a:t>Huntington's chorea, </a:t>
            </a:r>
            <a:endParaRPr lang="en-US" sz="1600" dirty="0" smtClean="0"/>
          </a:p>
          <a:p>
            <a:r>
              <a:rPr lang="en-US" sz="1600" dirty="0" smtClean="0"/>
              <a:t>is </a:t>
            </a:r>
            <a:r>
              <a:rPr lang="en-US" sz="1600" dirty="0"/>
              <a:t>an </a:t>
            </a:r>
            <a:r>
              <a:rPr lang="en-US" sz="1600" dirty="0" smtClean="0"/>
              <a:t>inherited disorder </a:t>
            </a:r>
            <a:r>
              <a:rPr lang="en-US" sz="1600" dirty="0"/>
              <a:t>that results </a:t>
            </a:r>
            <a:r>
              <a:rPr lang="en-US" sz="1600" dirty="0" smtClean="0"/>
              <a:t>in </a:t>
            </a:r>
            <a:r>
              <a:rPr lang="en-US" sz="1600" dirty="0"/>
              <a:t>death of brain cells</a:t>
            </a:r>
            <a:r>
              <a:rPr lang="en-US" sz="1600" dirty="0" smtClean="0"/>
              <a:t>. </a:t>
            </a:r>
            <a:endParaRPr lang="el-GR" sz="1600" dirty="0" smtClean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583" y="1051874"/>
            <a:ext cx="5636405" cy="552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EF3559F-A1DC-42C9-A383-8BC8C463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156345"/>
          </a:xfrm>
        </p:spPr>
        <p:txBody>
          <a:bodyPr anchor="b">
            <a:normAutofit/>
          </a:bodyPr>
          <a:lstStyle/>
          <a:p>
            <a:pPr algn="r"/>
            <a:r>
              <a:rPr lang="el-GR" sz="3700" dirty="0">
                <a:solidFill>
                  <a:srgbClr val="FFFFFF"/>
                </a:solidFill>
              </a:rPr>
              <a:t>Μεγάλα μη </a:t>
            </a:r>
            <a:r>
              <a:rPr lang="el-GR" sz="3700" dirty="0" err="1">
                <a:solidFill>
                  <a:srgbClr val="FFFFFF"/>
                </a:solidFill>
              </a:rPr>
              <a:t>κωδικοποιητικά</a:t>
            </a:r>
            <a:r>
              <a:rPr lang="el-GR" sz="3700" dirty="0">
                <a:solidFill>
                  <a:srgbClr val="FFFFFF"/>
                </a:solidFill>
              </a:rPr>
              <a:t> μόρια </a:t>
            </a:r>
            <a:r>
              <a:rPr lang="en-US" sz="3700" dirty="0">
                <a:solidFill>
                  <a:srgbClr val="FFFFFF"/>
                </a:solidFill>
              </a:rPr>
              <a:t>RNA</a:t>
            </a:r>
            <a:endParaRPr lang="el-GR" sz="37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C23AD6-DCE2-425A-AE26-A1E907059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10000"/>
          </a:bodyPr>
          <a:lstStyle/>
          <a:p>
            <a:r>
              <a:rPr lang="el-GR" sz="2000" dirty="0"/>
              <a:t>Είναι μόρια </a:t>
            </a:r>
            <a:r>
              <a:rPr lang="en-US" sz="2000" dirty="0"/>
              <a:t>RNA </a:t>
            </a:r>
            <a:r>
              <a:rPr lang="el-GR" sz="2000" dirty="0"/>
              <a:t>με μήκος πάνω από 200 </a:t>
            </a:r>
            <a:r>
              <a:rPr lang="el-GR" sz="2000" dirty="0" err="1"/>
              <a:t>νουκλεοτίδια</a:t>
            </a:r>
            <a:r>
              <a:rPr lang="el-GR" sz="2000" dirty="0"/>
              <a:t> και έχουν εντοπισθεί μέχρι σήμερα πάνω από 8000 τέτοια μόρια στον άνθρωπο</a:t>
            </a:r>
          </a:p>
          <a:p>
            <a:r>
              <a:rPr lang="el-GR" sz="2000" dirty="0"/>
              <a:t>Ένα αρκετά μεγάλο τέτοιο μόριο </a:t>
            </a:r>
            <a:r>
              <a:rPr lang="en-US" sz="2000" dirty="0"/>
              <a:t>RNA </a:t>
            </a:r>
            <a:r>
              <a:rPr lang="el-GR" sz="2000" dirty="0"/>
              <a:t>17.000 </a:t>
            </a:r>
            <a:r>
              <a:rPr lang="el-GR" sz="2000" dirty="0" err="1"/>
              <a:t>νουκλεοτιδίων</a:t>
            </a:r>
            <a:r>
              <a:rPr lang="el-GR" sz="2000" dirty="0"/>
              <a:t> είναι το </a:t>
            </a:r>
            <a:r>
              <a:rPr lang="en-US" sz="2000" b="1" dirty="0" err="1"/>
              <a:t>Xist</a:t>
            </a:r>
            <a:r>
              <a:rPr lang="en-US" sz="2000" b="1" dirty="0"/>
              <a:t> RNA </a:t>
            </a:r>
            <a:r>
              <a:rPr lang="el-GR" sz="2000" dirty="0"/>
              <a:t>το οποίο παίζει καθοριστικό ρόλο στην απενεργοποίηση του χρωμοσώματος Χ στα κύτταρα των θηλυκών ατόμων. Το </a:t>
            </a:r>
            <a:r>
              <a:rPr lang="el-GR" sz="2000" dirty="0" err="1"/>
              <a:t>μετάγραφο</a:t>
            </a:r>
            <a:r>
              <a:rPr lang="el-GR" sz="2000" dirty="0"/>
              <a:t> </a:t>
            </a:r>
            <a:r>
              <a:rPr lang="en-US" sz="2000" dirty="0" err="1"/>
              <a:t>Xist</a:t>
            </a:r>
            <a:r>
              <a:rPr lang="el-GR" sz="2000" dirty="0"/>
              <a:t>,</a:t>
            </a:r>
            <a:r>
              <a:rPr lang="en-US" sz="2000" dirty="0"/>
              <a:t> </a:t>
            </a:r>
            <a:r>
              <a:rPr lang="el-GR" sz="2000" dirty="0"/>
              <a:t>νωρίς στην αναπτυξιακή διαδικασία παράγεται μόνο στο ένα από τα δύο Χ χρωμοσώματα και προσελκύει, ένζυμα και </a:t>
            </a:r>
            <a:r>
              <a:rPr lang="el-GR" sz="2000" dirty="0" err="1"/>
              <a:t>σύμπλοκα</a:t>
            </a:r>
            <a:r>
              <a:rPr lang="el-GR" sz="2000" dirty="0"/>
              <a:t> αναδιαμόρφωσης της χρωματίνης που οδηγούν στο σχηματισμό τελικά της </a:t>
            </a:r>
            <a:r>
              <a:rPr lang="el-GR" sz="2000" b="1" dirty="0"/>
              <a:t>αδρανούς μεταγραφικά </a:t>
            </a:r>
            <a:r>
              <a:rPr lang="el-GR" sz="2000" b="1" dirty="0" err="1"/>
              <a:t>ετεροχρωματίνης</a:t>
            </a:r>
            <a:endParaRPr lang="el-GR" sz="2000" b="1" dirty="0"/>
          </a:p>
          <a:p>
            <a:r>
              <a:rPr lang="el-GR" sz="2000" dirty="0"/>
              <a:t>Μεγάλα μόρια </a:t>
            </a:r>
            <a:r>
              <a:rPr lang="en-US" sz="2000" dirty="0" smtClean="0"/>
              <a:t>RNA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n-US" sz="2000" b="1" dirty="0"/>
              <a:t>antisense RNAs (</a:t>
            </a:r>
            <a:r>
              <a:rPr lang="en-US" sz="2000" b="1" dirty="0" err="1"/>
              <a:t>asRNAs</a:t>
            </a:r>
            <a:r>
              <a:rPr lang="en-US" sz="2000" b="1" dirty="0"/>
              <a:t>) </a:t>
            </a:r>
            <a:r>
              <a:rPr lang="el-GR" sz="2000" dirty="0" smtClean="0"/>
              <a:t>μπορεί </a:t>
            </a:r>
            <a:r>
              <a:rPr lang="el-GR" sz="2000" dirty="0"/>
              <a:t>να παραχθούν ακόμη από τον </a:t>
            </a:r>
            <a:r>
              <a:rPr lang="el-GR" sz="2000" b="1" dirty="0" smtClean="0"/>
              <a:t>κωδικό κλώνο (</a:t>
            </a:r>
            <a:r>
              <a:rPr lang="en-US" sz="2000" b="1" dirty="0" smtClean="0"/>
              <a:t>sense)</a:t>
            </a:r>
            <a:r>
              <a:rPr lang="el-GR" sz="2000" b="1" dirty="0" smtClean="0"/>
              <a:t> </a:t>
            </a:r>
            <a:r>
              <a:rPr lang="el-GR" sz="2000" dirty="0"/>
              <a:t>του </a:t>
            </a:r>
            <a:r>
              <a:rPr lang="en-US" sz="2000" dirty="0"/>
              <a:t>DNA </a:t>
            </a:r>
            <a:r>
              <a:rPr lang="el-GR" sz="2000" dirty="0"/>
              <a:t>που περιέχει το μήνυμα για κάποια </a:t>
            </a:r>
            <a:r>
              <a:rPr lang="el-GR" sz="2000" dirty="0" smtClean="0"/>
              <a:t>πρωτεΐνη, </a:t>
            </a:r>
            <a:r>
              <a:rPr lang="el-GR" sz="2000" dirty="0"/>
              <a:t>ρυθμίζοντας την </a:t>
            </a:r>
            <a:r>
              <a:rPr lang="el-GR" sz="2000" dirty="0" smtClean="0"/>
              <a:t>ωρίμανση, την μετάφραση </a:t>
            </a:r>
            <a:r>
              <a:rPr lang="el-GR" sz="2000" dirty="0"/>
              <a:t>και την σταθερότητα των αντίστοιχων μορίων </a:t>
            </a:r>
            <a:r>
              <a:rPr lang="en-US" sz="2000" dirty="0" smtClean="0"/>
              <a:t>mRNA </a:t>
            </a:r>
            <a:r>
              <a:rPr lang="el-GR" sz="2000" dirty="0"/>
              <a:t>που </a:t>
            </a:r>
            <a:r>
              <a:rPr lang="el-GR" sz="2000" dirty="0" smtClean="0"/>
              <a:t>παράγονται, </a:t>
            </a:r>
            <a:r>
              <a:rPr lang="el-GR" sz="2000" dirty="0"/>
              <a:t>μέσω της δημιουργίας μορίων αντίστοιχης λειτουργείας με αυτή των </a:t>
            </a:r>
            <a:r>
              <a:rPr lang="en-US" sz="2000" dirty="0" smtClean="0"/>
              <a:t>siRNAs</a:t>
            </a:r>
          </a:p>
          <a:p>
            <a:r>
              <a:rPr lang="el-GR" sz="2000" dirty="0" smtClean="0"/>
              <a:t>Στην </a:t>
            </a:r>
            <a:r>
              <a:rPr lang="el-GR" sz="2000" dirty="0" err="1" smtClean="0"/>
              <a:t>καρκινογέννεση</a:t>
            </a:r>
            <a:r>
              <a:rPr lang="el-GR" sz="2000" dirty="0" smtClean="0"/>
              <a:t> </a:t>
            </a:r>
            <a:r>
              <a:rPr lang="en-US" sz="2000" dirty="0" smtClean="0"/>
              <a:t>antisense RNAs (</a:t>
            </a:r>
            <a:r>
              <a:rPr lang="en-US" sz="2000" dirty="0" err="1" smtClean="0"/>
              <a:t>asRNAs</a:t>
            </a:r>
            <a:r>
              <a:rPr lang="en-US" sz="2000" dirty="0" smtClean="0"/>
              <a:t>) </a:t>
            </a:r>
            <a:r>
              <a:rPr lang="en-US" sz="2000" b="1" dirty="0" err="1"/>
              <a:t>Onco-asRNAs</a:t>
            </a:r>
            <a:r>
              <a:rPr lang="en-US" sz="2000" b="1" dirty="0"/>
              <a:t> </a:t>
            </a:r>
            <a:r>
              <a:rPr lang="el-GR" sz="2000" dirty="0" smtClean="0"/>
              <a:t>δρουν ως </a:t>
            </a:r>
            <a:r>
              <a:rPr lang="el-GR" sz="2000" dirty="0" err="1" smtClean="0"/>
              <a:t>επαγωγείς</a:t>
            </a:r>
            <a:r>
              <a:rPr lang="el-GR" sz="2000" dirty="0" smtClean="0"/>
              <a:t> του καρκίνου 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3230670"/>
            <a:ext cx="4807211" cy="30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" y="114300"/>
            <a:ext cx="6000750" cy="67437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84" y="114300"/>
            <a:ext cx="3652576" cy="65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D7B6D0A-7E97-4980-8696-822A2F5A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797" y="643467"/>
            <a:ext cx="67324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17E703-04CD-4DB7-97F3-483708FB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2" y="221096"/>
            <a:ext cx="3201366" cy="256564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Η έκφραση των διαφορετικών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662678-64EA-4425-9BE4-392818CF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009" y="384314"/>
            <a:ext cx="7301948" cy="621527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Μια εκτίμηση των </a:t>
            </a:r>
            <a:r>
              <a:rPr lang="el-GR" sz="1800" dirty="0" smtClean="0"/>
              <a:t>διαφορών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στην έκφραση των </a:t>
            </a:r>
            <a:r>
              <a:rPr lang="el-GR" sz="1800" dirty="0" smtClean="0"/>
              <a:t>γονιδίων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ανάμεσα στα διάφορα είδη </a:t>
            </a:r>
            <a:r>
              <a:rPr lang="el-GR" sz="1800" dirty="0" smtClean="0"/>
              <a:t>κυττάρων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είναι η μέτρηση της </a:t>
            </a:r>
            <a:r>
              <a:rPr lang="el-GR" sz="1800" u="sng" dirty="0"/>
              <a:t>διαφορετικής σύστασης σε </a:t>
            </a:r>
            <a:r>
              <a:rPr lang="el-GR" sz="1800" u="sng" dirty="0" smtClean="0"/>
              <a:t>πρωτεΐνες</a:t>
            </a:r>
            <a:r>
              <a:rPr lang="en-US" sz="1800" u="sng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με την βοήθεια δύο τεχνικών κυρίως: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Την </a:t>
            </a:r>
            <a:r>
              <a:rPr lang="el-GR" sz="1800" b="1" dirty="0" err="1"/>
              <a:t>ηλεκροφόρηση</a:t>
            </a:r>
            <a:r>
              <a:rPr lang="el-GR" sz="1800" b="1" dirty="0"/>
              <a:t> πρωτεϊνών </a:t>
            </a:r>
            <a:r>
              <a:rPr lang="el-GR" sz="1800" dirty="0"/>
              <a:t>σε πηκτή  ανάλογα με το μοριακό τους μέγεθος και την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</a:t>
            </a:r>
            <a:r>
              <a:rPr lang="el-GR" sz="1800" b="1" dirty="0" err="1"/>
              <a:t>Φασματομετρία</a:t>
            </a:r>
            <a:r>
              <a:rPr lang="el-GR" sz="1800" b="1" dirty="0"/>
              <a:t> μάζας </a:t>
            </a:r>
            <a:r>
              <a:rPr lang="el-GR" sz="1800" dirty="0"/>
              <a:t>η οποία είναι πιο ευαίσθητη τεχνική και επιτρέπει την ανίχνευση πολύ μικρών πρωτεϊνών</a:t>
            </a:r>
          </a:p>
          <a:p>
            <a:pPr marL="0" indent="0">
              <a:buNone/>
            </a:pPr>
            <a:r>
              <a:rPr lang="el-GR" sz="1800" dirty="0"/>
              <a:t>     Αποκαλύπτεται ότι πολλές πρωτεΐνες είναι </a:t>
            </a:r>
            <a:r>
              <a:rPr lang="el-GR" sz="1800" b="1" dirty="0"/>
              <a:t>κοινές</a:t>
            </a:r>
            <a:r>
              <a:rPr lang="el-GR" sz="1800" dirty="0"/>
              <a:t> σε όλα τα κύτταρα του οργανισμού (μεταβολικά ένζυμα, </a:t>
            </a:r>
            <a:r>
              <a:rPr lang="el-GR" sz="1800" dirty="0" err="1"/>
              <a:t>ριβοσωμικές</a:t>
            </a:r>
            <a:r>
              <a:rPr lang="el-GR" sz="1800" dirty="0"/>
              <a:t> πρωτεΐνες, </a:t>
            </a:r>
            <a:r>
              <a:rPr lang="en-US" sz="1800" dirty="0"/>
              <a:t>RNA</a:t>
            </a:r>
            <a:r>
              <a:rPr lang="el-GR" sz="1800" dirty="0"/>
              <a:t> και</a:t>
            </a:r>
            <a:r>
              <a:rPr lang="en-US" sz="1800" dirty="0"/>
              <a:t> DNA </a:t>
            </a:r>
            <a:r>
              <a:rPr lang="el-GR" sz="1800" dirty="0" err="1"/>
              <a:t>πολυμεράσες</a:t>
            </a:r>
            <a:r>
              <a:rPr lang="el-GR" sz="1800" dirty="0"/>
              <a:t>, πρωτεΐνες </a:t>
            </a:r>
            <a:r>
              <a:rPr lang="el-GR" sz="1800" dirty="0" err="1"/>
              <a:t>κυτταροσκελετού</a:t>
            </a:r>
            <a:r>
              <a:rPr lang="el-GR" sz="1800" dirty="0"/>
              <a:t> </a:t>
            </a:r>
            <a:r>
              <a:rPr lang="el-GR" sz="1800" dirty="0" err="1"/>
              <a:t>κλπ</a:t>
            </a:r>
            <a:r>
              <a:rPr lang="el-GR" sz="1800" dirty="0"/>
              <a:t>). Οι πρωτεΐνες αυτές ονομάζονται πρωτεΐνες </a:t>
            </a:r>
            <a:r>
              <a:rPr lang="el-GR" sz="1800" b="1" dirty="0"/>
              <a:t>γενικών καθηκόντων (</a:t>
            </a:r>
            <a:r>
              <a:rPr lang="en-US" sz="1800" b="1" dirty="0"/>
              <a:t>Housekeeping proteins)</a:t>
            </a:r>
          </a:p>
          <a:p>
            <a:r>
              <a:rPr lang="en-US" sz="1800" dirty="0"/>
              <a:t>H </a:t>
            </a:r>
            <a:r>
              <a:rPr lang="el-GR" sz="1800" b="1" dirty="0"/>
              <a:t>απομόνωση</a:t>
            </a:r>
            <a:r>
              <a:rPr lang="el-GR" sz="1800" dirty="0"/>
              <a:t> επίσης και </a:t>
            </a:r>
            <a:r>
              <a:rPr lang="el-GR" sz="1800" b="1" dirty="0"/>
              <a:t>ταξινόμηση των </a:t>
            </a:r>
            <a:r>
              <a:rPr lang="en-US" sz="1800" b="1" dirty="0"/>
              <a:t>mRNA </a:t>
            </a:r>
            <a:r>
              <a:rPr lang="el-GR" sz="1800" dirty="0"/>
              <a:t>και γενικά των μορίων</a:t>
            </a:r>
            <a:r>
              <a:rPr lang="en-US" sz="1800" dirty="0"/>
              <a:t> RNA</a:t>
            </a:r>
            <a:r>
              <a:rPr lang="el-GR" sz="1800" dirty="0"/>
              <a:t> των κυττάρων μας δίνει πληροφορίες για την διαφορετική έκφραση των γονιδίων</a:t>
            </a:r>
          </a:p>
          <a:p>
            <a:r>
              <a:rPr lang="el-GR" sz="1800" dirty="0"/>
              <a:t>Ανάλυση της </a:t>
            </a:r>
            <a:r>
              <a:rPr lang="el-GR" sz="1800" b="1" dirty="0" err="1"/>
              <a:t>νουκλεοτιδικής</a:t>
            </a:r>
            <a:r>
              <a:rPr lang="el-GR" sz="1800" b="1" dirty="0"/>
              <a:t> ακολουθίας </a:t>
            </a:r>
            <a:r>
              <a:rPr lang="el-GR" sz="1800" dirty="0"/>
              <a:t>των μορίων </a:t>
            </a:r>
            <a:r>
              <a:rPr lang="en-US" sz="1800" dirty="0"/>
              <a:t>RNA </a:t>
            </a:r>
            <a:r>
              <a:rPr lang="el-GR" sz="1800" dirty="0"/>
              <a:t>μας αποκαλύπτει πληροφορίες για την αφθονία κάθε είδους </a:t>
            </a:r>
            <a:r>
              <a:rPr lang="en-US" sz="1800" dirty="0"/>
              <a:t>RNA </a:t>
            </a:r>
            <a:r>
              <a:rPr lang="el-GR" sz="1800" dirty="0"/>
              <a:t>που εκφράζεται στο κύτταρο</a:t>
            </a:r>
          </a:p>
          <a:p>
            <a:r>
              <a:rPr lang="el-GR" sz="1800" dirty="0"/>
              <a:t>Από τα </a:t>
            </a:r>
            <a:r>
              <a:rPr lang="el-GR" sz="1800" b="1" dirty="0"/>
              <a:t>21000 γονίδια </a:t>
            </a:r>
            <a:r>
              <a:rPr lang="el-GR" sz="1800" dirty="0"/>
              <a:t>που υπάρχουν σε κάθε κύτταρο </a:t>
            </a:r>
            <a:r>
              <a:rPr lang="el-GR" sz="1800" b="1" dirty="0"/>
              <a:t>εκφράζονται 5000-15000 περίπου διαφορετικά γονίδια</a:t>
            </a:r>
            <a:r>
              <a:rPr lang="el-GR" sz="1800" dirty="0"/>
              <a:t> τα οποία καθορίζουν και την διαφορετικότητα των κυττάρων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1" y="3399756"/>
            <a:ext cx="3308665" cy="31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1CE3076-86A8-4848-B514-00F5E752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425" y="380770"/>
            <a:ext cx="1501812" cy="281132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FEEB49C-2831-404E-9AD0-B7735DF0C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73" y="380770"/>
            <a:ext cx="3286315" cy="304654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7A41037-F35C-45D0-BC68-52B5DEF6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06" y="3681359"/>
            <a:ext cx="4069995" cy="305249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3E349C-E2F2-428E-9DA1-BE4A7D2C3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280" y="895432"/>
            <a:ext cx="3241383" cy="22966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FFA4DED-2FD8-48C4-BF97-571C42026EE9}"/>
              </a:ext>
            </a:extLst>
          </p:cNvPr>
          <p:cNvSpPr/>
          <p:nvPr/>
        </p:nvSpPr>
        <p:spPr>
          <a:xfrm>
            <a:off x="4998720" y="3930304"/>
            <a:ext cx="6888479" cy="258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b="1" dirty="0" smtClean="0"/>
              <a:t>        </a:t>
            </a:r>
            <a:r>
              <a:rPr lang="en-US" b="1" dirty="0" smtClean="0"/>
              <a:t>ΗΛΕΚΤΡΟΦΟΡΗΣΗ </a:t>
            </a:r>
            <a:r>
              <a:rPr lang="en-US" b="1" dirty="0"/>
              <a:t>ΠΡΩΤΕΙΝΩΝ </a:t>
            </a:r>
            <a:r>
              <a:rPr lang="en-US" b="1" dirty="0" smtClean="0"/>
              <a:t>ΚΑΙ</a:t>
            </a:r>
            <a:r>
              <a:rPr lang="el-GR" b="1" dirty="0" smtClean="0"/>
              <a:t> </a:t>
            </a:r>
            <a:r>
              <a:rPr lang="en-US" b="1" dirty="0" smtClean="0"/>
              <a:t>ΝΟΥΚΛΕΙΝΙΚΩΝ </a:t>
            </a:r>
            <a:r>
              <a:rPr lang="en-US" b="1" dirty="0"/>
              <a:t>ΟΞΕΩΝ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Η </a:t>
            </a:r>
            <a:r>
              <a:rPr lang="en-US" dirty="0" err="1"/>
              <a:t>ηλεκτροφόρηση</a:t>
            </a:r>
            <a:r>
              <a:rPr lang="en-US" dirty="0"/>
              <a:t> </a:t>
            </a:r>
            <a:r>
              <a:rPr lang="en-US" dirty="0" err="1"/>
              <a:t>είν</a:t>
            </a:r>
            <a:r>
              <a:rPr lang="en-US" dirty="0"/>
              <a:t>αι το φαινόμενο της κίνησης χημικών ενώσεων (κυρίως πρωτεϊνών και νουκλεϊκών οξέων) μέσα σε ένα πήκτωμα (gel) με την επίδραση ηλεκτρικού πεδίου.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Η </a:t>
            </a:r>
            <a:r>
              <a:rPr lang="en-US" dirty="0" err="1"/>
              <a:t>κίνηση</a:t>
            </a:r>
            <a:r>
              <a:rPr lang="en-US" dirty="0"/>
              <a:t> </a:t>
            </a:r>
            <a:r>
              <a:rPr lang="en-US" dirty="0" err="1"/>
              <a:t>των</a:t>
            </a:r>
            <a:r>
              <a:rPr lang="en-US" dirty="0"/>
              <a:t> </a:t>
            </a:r>
            <a:r>
              <a:rPr lang="en-US" dirty="0" err="1"/>
              <a:t>ουσιών</a:t>
            </a:r>
            <a:r>
              <a:rPr lang="en-US" dirty="0"/>
              <a:t> </a:t>
            </a:r>
            <a:r>
              <a:rPr lang="en-US" dirty="0" err="1"/>
              <a:t>μέσ</a:t>
            </a:r>
            <a:r>
              <a:rPr lang="en-US" dirty="0"/>
              <a:t>α στο ηλεκτρικό πεδίο εξαρτάται από το ηλεκτρικό φορτίο και το μοριακό βάρος των ουσιών.</a:t>
            </a:r>
          </a:p>
        </p:txBody>
      </p:sp>
    </p:spTree>
    <p:extLst>
      <p:ext uri="{BB962C8B-B14F-4D97-AF65-F5344CB8AC3E}">
        <p14:creationId xmlns:p14="http://schemas.microsoft.com/office/powerpoint/2010/main" val="24808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ADB8905-A6C3-4739-987B-12D4CFEE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05331"/>
            <a:ext cx="5129784" cy="3847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1287A9A-4A92-4BCA-87E4-245AE0A4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633576"/>
            <a:ext cx="5129784" cy="35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DC495AA-B132-4121-B540-3709C154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l-GR" sz="5400" dirty="0" err="1"/>
              <a:t>Φασματομετρία</a:t>
            </a:r>
            <a:r>
              <a:rPr lang="el-GR" sz="5400" dirty="0"/>
              <a:t> μαζών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68FD12-432E-4638-A1BD-E599AEC7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2586361"/>
            <a:ext cx="7075867" cy="3721674"/>
          </a:xfrm>
        </p:spPr>
        <p:txBody>
          <a:bodyPr>
            <a:normAutofit/>
          </a:bodyPr>
          <a:lstStyle/>
          <a:p>
            <a:r>
              <a:rPr lang="el-GR" sz="1800" dirty="0"/>
              <a:t>Η </a:t>
            </a:r>
            <a:r>
              <a:rPr lang="el-GR" sz="1800" b="1" dirty="0" err="1"/>
              <a:t>φασματομετρία</a:t>
            </a:r>
            <a:r>
              <a:rPr lang="el-GR" sz="1800" b="1" dirty="0"/>
              <a:t> μαζών </a:t>
            </a:r>
            <a:r>
              <a:rPr lang="el-GR" sz="1800" dirty="0"/>
              <a:t>είναι ιδιαίτερα  ευαίσθητη τεχνική που αποσκοπεί στων ανάλυση και διαχωρισμό των πρωτεϊνών σε ένα δείγμα.</a:t>
            </a:r>
          </a:p>
          <a:p>
            <a:r>
              <a:rPr lang="el-GR" sz="1800" dirty="0"/>
              <a:t>Βασίζεται στο διαχωρισμό των μαζών φορτισμένων σωματιδίων που βρίσκονται στην αέρια φάση με τη βοήθεια κατάλληλης διάταξης</a:t>
            </a:r>
            <a:endParaRPr lang="en-US" sz="1800" dirty="0"/>
          </a:p>
          <a:p>
            <a:r>
              <a:rPr lang="el-GR" sz="1800" dirty="0"/>
              <a:t>Οι πρωτεΐνες αρχικά </a:t>
            </a:r>
            <a:r>
              <a:rPr lang="el-GR" sz="1800" dirty="0" err="1"/>
              <a:t>πέπτονται</a:t>
            </a:r>
            <a:r>
              <a:rPr lang="el-GR" sz="1800" dirty="0"/>
              <a:t> σε μικρά πεπτίδια τα οποία περνούν στην αέρια φάση και ακολούθως διαχωρίζονται ανάλογα με το </a:t>
            </a:r>
            <a:r>
              <a:rPr lang="el-GR" sz="1800" u="sng" dirty="0"/>
              <a:t>λόγο μάζα/φορτίο</a:t>
            </a:r>
          </a:p>
          <a:p>
            <a:r>
              <a:rPr lang="el-GR" sz="1800" dirty="0"/>
              <a:t>Είναι πολύ χρήσιμη στον </a:t>
            </a:r>
            <a:r>
              <a:rPr lang="el-GR" sz="1800" b="1" dirty="0"/>
              <a:t>εντοπισμό πρωτεϊνών </a:t>
            </a:r>
            <a:r>
              <a:rPr lang="el-GR" sz="1800" dirty="0"/>
              <a:t>αλλά και των </a:t>
            </a:r>
            <a:r>
              <a:rPr lang="el-GR" sz="1800" b="1" dirty="0" err="1"/>
              <a:t>μετα</a:t>
            </a:r>
            <a:r>
              <a:rPr lang="el-GR" sz="1800" b="1" dirty="0"/>
              <a:t>-μεταφραστικών τροποποιήσεων</a:t>
            </a:r>
            <a:r>
              <a:rPr lang="el-GR" sz="1800" dirty="0"/>
              <a:t> που διαθέτουν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010A47C-0121-476A-8B00-848AD17C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55" y="4890477"/>
            <a:ext cx="3099674" cy="196752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7CD07D2-0E6E-4808-B62A-BD82B5A6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48" y="2284609"/>
            <a:ext cx="4782807" cy="284338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8A2340-E3CA-45CE-8E5D-EA54D16D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661" y="0"/>
            <a:ext cx="5143926" cy="28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4017</Words>
  <Application>Microsoft Office PowerPoint</Application>
  <PresentationFormat>Ευρεία οθόνη</PresentationFormat>
  <Paragraphs>214</Paragraphs>
  <Slides>59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Wingdings</vt:lpstr>
      <vt:lpstr>Θέμα του Office</vt:lpstr>
      <vt:lpstr>ΒΙΟΛΟΓΙΑ</vt:lpstr>
      <vt:lpstr>Η έκφραση των γονιδίων (gene expression)</vt:lpstr>
      <vt:lpstr>Παρουσίαση του PowerPoint</vt:lpstr>
      <vt:lpstr>Όλα τα κύτταρα του οργανισμού περιέχουν όλα τα γονίδια-όλο το DNA</vt:lpstr>
      <vt:lpstr>Παρουσίαση του PowerPoint</vt:lpstr>
      <vt:lpstr>Η έκφραση των διαφορετικών πρωτεϊνών</vt:lpstr>
      <vt:lpstr>Παρουσίαση του PowerPoint</vt:lpstr>
      <vt:lpstr>Παρουσίαση του PowerPoint</vt:lpstr>
      <vt:lpstr>Φασματομετρία μαζών</vt:lpstr>
      <vt:lpstr>Παρουσίαση του PowerPoint</vt:lpstr>
      <vt:lpstr>Παρουσίαση του PowerPoint</vt:lpstr>
      <vt:lpstr>Εξωγενή σήματα</vt:lpstr>
      <vt:lpstr>Παρουσίαση του PowerPoint</vt:lpstr>
      <vt:lpstr>Σημεία ελέγχου της έκφρασης των γονιδίων</vt:lpstr>
      <vt:lpstr>Ρυθμιστικές αλληλουχίες DNA (ενισχυτές) </vt:lpstr>
      <vt:lpstr>μεταγραφικοί ρυθμιστές </vt:lpstr>
      <vt:lpstr>Ρύθμιση της γονιδιακής έκφρασης στο E. coli</vt:lpstr>
      <vt:lpstr>Ρύθμιση του ορερονίου της τρυπτοφάνης</vt:lpstr>
      <vt:lpstr>Παρουσίαση του PowerPoint</vt:lpstr>
      <vt:lpstr>Παρουσίαση του PowerPoint</vt:lpstr>
      <vt:lpstr>Ρύθμιση του οπερονίου της λακτόζης</vt:lpstr>
      <vt:lpstr>Παρουσίαση του PowerPoint</vt:lpstr>
      <vt:lpstr>Παρουσίαση του PowerPoint</vt:lpstr>
      <vt:lpstr>Ρύθμιση του οπερονίου της λακτόζης</vt:lpstr>
      <vt:lpstr>Μεταγραφικοί ρυθμιστές των ευκαρυωτικών κυττάρων</vt:lpstr>
      <vt:lpstr>Ρύθμιση ευκαρυωτικών γονιδίων από απόσταση</vt:lpstr>
      <vt:lpstr>Παρουσίαση του PowerPoint</vt:lpstr>
      <vt:lpstr>Μεταγραφικοί ρυθμιστικοί παράγοντες και χρωματίνη</vt:lpstr>
      <vt:lpstr>Παρουσίαση του PowerPoint</vt:lpstr>
      <vt:lpstr>Παρουσίαση του PowerPoint</vt:lpstr>
      <vt:lpstr>Τα ευκαρυωτικά γονίδια ελέγχονται από συνδυασμούς μεταγραφικών ρυθμιστικών πρωτεϊνών</vt:lpstr>
      <vt:lpstr>Παρουσίαση του PowerPoint</vt:lpstr>
      <vt:lpstr>Παρουσίαση του PowerPoint</vt:lpstr>
      <vt:lpstr>Ρύθμιση της έκφρασης ομάδων γονιδίων</vt:lpstr>
      <vt:lpstr>Παρουσίαση του PowerPoint</vt:lpstr>
      <vt:lpstr>Συνδυαστικός γονιδιακός έλεγχος και κυτταρική διαφοροποίηση</vt:lpstr>
      <vt:lpstr>Παρουσίαση του PowerPoint</vt:lpstr>
      <vt:lpstr>Τα ομοιωτικά γονίδια (Hox genes) </vt:lpstr>
      <vt:lpstr>Παρουσίαση του PowerPoint</vt:lpstr>
      <vt:lpstr>Παρουσίαση του PowerPoint</vt:lpstr>
      <vt:lpstr>Παρουσίαση του PowerPoint</vt:lpstr>
      <vt:lpstr>Συνδυαστικός γονιδιακός έλεγχος και κυτταρική διαφοροποίηση</vt:lpstr>
      <vt:lpstr>Παρουσίαση του PowerPoint</vt:lpstr>
      <vt:lpstr>Επιγενετικοί μηχανισμοί και κυτταρική μνήμη</vt:lpstr>
      <vt:lpstr>Επιγενετικοί μηχανισμοί και κυτταρική μνήμη</vt:lpstr>
      <vt:lpstr>Επιγενετικοί μηχανισμοί</vt:lpstr>
      <vt:lpstr>Παρουσίαση του PowerPoint</vt:lpstr>
      <vt:lpstr>Μετα-μεταγραφικές ρυθμίσεις</vt:lpstr>
      <vt:lpstr>Τα μόρια mRNA ελέγχουν την μετάφραση τους και τον ρυθμό αποδόμησης τους</vt:lpstr>
      <vt:lpstr>Παρουσίαση του PowerPoint</vt:lpstr>
      <vt:lpstr>Μη κωδικοποιητικά-ρυθμιστικά RNA</vt:lpstr>
      <vt:lpstr>Τα μόρια microRNAs</vt:lpstr>
      <vt:lpstr>Παρουσίαση του PowerPoint</vt:lpstr>
      <vt:lpstr> Παρεμβολή RNA (RNAi)</vt:lpstr>
      <vt:lpstr>Παρουσίαση του PowerPoint</vt:lpstr>
      <vt:lpstr>Παρουσίαση του PowerPoint</vt:lpstr>
      <vt:lpstr>Μεγάλα μη κωδικοποιητικά μόρια RNA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</dc:title>
  <dc:creator>Χριστόπουλος Θεόδωρος</dc:creator>
  <cp:lastModifiedBy>User</cp:lastModifiedBy>
  <cp:revision>365</cp:revision>
  <dcterms:created xsi:type="dcterms:W3CDTF">2020-12-21T07:25:09Z</dcterms:created>
  <dcterms:modified xsi:type="dcterms:W3CDTF">2024-12-09T16:11:26Z</dcterms:modified>
</cp:coreProperties>
</file>