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225766-3826-4915-A210-B7030522B327}" type="datetimeFigureOut">
              <a:rPr lang="el-GR" smtClean="0"/>
              <a:t>21/5/2012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F99F38-28F6-44DB-82C8-654D48635F23}" type="slidenum">
              <a:rPr lang="el-GR" smtClean="0"/>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10</a:t>
            </a:fld>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11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2</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3</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4</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5</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6</a:t>
            </a:fld>
            <a:endParaRPr lang="el-G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7</a:t>
            </a:fld>
            <a:endParaRPr lang="el-G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8</a:t>
            </a:fld>
            <a:endParaRPr lang="el-G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7CF99F38-28F6-44DB-82C8-654D48635F23}" type="slidenum">
              <a:rPr lang="el-GR" smtClean="0"/>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3">
        <a:schemeClr val="bg1"/>
      </p:bgRef>
    </p:bg>
    <p:spTree>
      <p:nvGrpSpPr>
        <p:cNvPr id="1" name=""/>
        <p:cNvGrpSpPr/>
        <p:nvPr/>
      </p:nvGrpSpPr>
      <p:grpSpPr>
        <a:xfrm>
          <a:off x="0" y="0"/>
          <a:ext cx="0" cy="0"/>
          <a:chOff x="0" y="0"/>
          <a:chExt cx="0" cy="0"/>
        </a:xfrm>
      </p:grpSpPr>
      <p:sp>
        <p:nvSpPr>
          <p:cNvPr id="12" name="11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 Υπότιτλος"/>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lIns="0" tIns="0" rIns="0" bIns="0">
            <a:noAutofit/>
          </a:bodyPr>
          <a:lstStyle>
            <a:lvl1pPr>
              <a:defRPr sz="1400">
                <a:solidFill>
                  <a:srgbClr val="FFFFFF"/>
                </a:solidFill>
              </a:defRPr>
            </a:lvl1pPr>
          </a:lstStyle>
          <a:p>
            <a:fld id="{C825A7A7-95B9-4E53-9555-5A0C19AFB4B2}" type="slidenum">
              <a:rPr lang="el-GR" smtClean="0"/>
              <a:pPr/>
              <a:t>‹#›</a:t>
            </a:fld>
            <a:endParaRPr lang="el-GR"/>
          </a:p>
        </p:txBody>
      </p:sp>
      <p:sp>
        <p:nvSpPr>
          <p:cNvPr id="7" name="6 - Ορθογώνιο"/>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25A7A7-95B9-4E53-9555-5A0C19AFB4B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41"/>
            <a:ext cx="201168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914400" y="274640"/>
            <a:ext cx="55626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25A7A7-95B9-4E53-9555-5A0C19AFB4B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825A7A7-95B9-4E53-9555-5A0C19AFB4B2}" type="slidenum">
              <a:rPr lang="el-GR" smtClean="0"/>
              <a:pPr/>
              <a:t>‹#›</a:t>
            </a:fld>
            <a:endParaRPr lang="el-GR"/>
          </a:p>
        </p:txBody>
      </p:sp>
      <p:sp>
        <p:nvSpPr>
          <p:cNvPr id="8" name="7 - Θέση περιεχομένου"/>
          <p:cNvSpPr>
            <a:spLocks noGrp="1"/>
          </p:cNvSpPr>
          <p:nvPr>
            <p:ph sz="quarter" idx="1"/>
          </p:nvPr>
        </p:nvSpPr>
        <p:spPr>
          <a:xfrm>
            <a:off x="914400" y="1447800"/>
            <a:ext cx="777240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11" name="10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 Στρογγυλεμένο ορθογώνιο"/>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722313" y="952500"/>
            <a:ext cx="7772400" cy="1362075"/>
          </a:xfrm>
        </p:spPr>
        <p:txBody>
          <a:bodyPr anchor="b" anchorCtr="0"/>
          <a:lstStyle>
            <a:lvl1pPr algn="l">
              <a:buNone/>
              <a:defRPr sz="4000" b="0" cap="none"/>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5" name="4 - Θέση υποσέλιδου"/>
          <p:cNvSpPr>
            <a:spLocks noGrp="1"/>
          </p:cNvSpPr>
          <p:nvPr>
            <p:ph type="ftr" sz="quarter" idx="11"/>
          </p:nvPr>
        </p:nvSpPr>
        <p:spPr>
          <a:xfrm>
            <a:off x="800100" y="6172200"/>
            <a:ext cx="4000500" cy="457200"/>
          </a:xfrm>
        </p:spPr>
        <p:txBody>
          <a:bodyPr/>
          <a:lstStyle/>
          <a:p>
            <a:endParaRPr lang="el-GR"/>
          </a:p>
        </p:txBody>
      </p:sp>
      <p:sp>
        <p:nvSpPr>
          <p:cNvPr id="7" name="6 - Ορθογώνιο"/>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146304" y="6208776"/>
            <a:ext cx="457200" cy="457200"/>
          </a:xfrm>
        </p:spPr>
        <p:txBody>
          <a:bodyPr/>
          <a:lstStyle/>
          <a:p>
            <a:fld id="{C825A7A7-95B9-4E53-9555-5A0C19AFB4B2}"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25A7A7-95B9-4E53-9555-5A0C19AFB4B2}" type="slidenum">
              <a:rPr lang="el-GR" smtClean="0"/>
              <a:pPr/>
              <a:t>‹#›</a:t>
            </a:fld>
            <a:endParaRPr lang="el-GR"/>
          </a:p>
        </p:txBody>
      </p:sp>
      <p:sp>
        <p:nvSpPr>
          <p:cNvPr id="9" name="8 - Θέση περιεχομένου"/>
          <p:cNvSpPr>
            <a:spLocks noGrp="1"/>
          </p:cNvSpPr>
          <p:nvPr>
            <p:ph sz="quarter" idx="1"/>
          </p:nvPr>
        </p:nvSpPr>
        <p:spPr>
          <a:xfrm>
            <a:off x="91440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933950" y="1447800"/>
            <a:ext cx="3749040" cy="45720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3050"/>
            <a:ext cx="7772400" cy="1143000"/>
          </a:xfrm>
        </p:spPr>
        <p:txBody>
          <a:bodyPr anchor="b" anchorCtr="0"/>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825A7A7-95B9-4E53-9555-5A0C19AFB4B2}" type="slidenum">
              <a:rPr lang="el-GR" smtClean="0"/>
              <a:pPr/>
              <a:t>‹#›</a:t>
            </a:fld>
            <a:endParaRPr lang="el-GR"/>
          </a:p>
        </p:txBody>
      </p:sp>
      <p:sp>
        <p:nvSpPr>
          <p:cNvPr id="11" name="10 - Θέση περιεχομένου"/>
          <p:cNvSpPr>
            <a:spLocks noGrp="1"/>
          </p:cNvSpPr>
          <p:nvPr>
            <p:ph sz="half" idx="2"/>
          </p:nvPr>
        </p:nvSpPr>
        <p:spPr>
          <a:xfrm>
            <a:off x="9144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4"/>
          </p:nvPr>
        </p:nvSpPr>
        <p:spPr>
          <a:xfrm>
            <a:off x="4953000" y="2247900"/>
            <a:ext cx="3733800" cy="38862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825A7A7-95B9-4E53-9555-5A0C19AFB4B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825A7A7-95B9-4E53-9555-5A0C19AFB4B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8" name="7 - Ορθογώνιο"/>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914400" y="273050"/>
            <a:ext cx="7772400" cy="1143000"/>
          </a:xfrm>
        </p:spPr>
        <p:txBody>
          <a:bodyPr anchor="b" anchorCtr="0"/>
          <a:lstStyle>
            <a:lvl1pPr algn="l">
              <a:buNone/>
              <a:defRPr sz="4000" b="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825A7A7-95B9-4E53-9555-5A0C19AFB4B2}" type="slidenum">
              <a:rPr lang="el-GR" smtClean="0"/>
              <a:pPr/>
              <a:t>‹#›</a:t>
            </a:fld>
            <a:endParaRPr lang="el-GR"/>
          </a:p>
        </p:txBody>
      </p:sp>
      <p:sp>
        <p:nvSpPr>
          <p:cNvPr id="11" name="10 - Θέση περιεχομένου"/>
          <p:cNvSpPr>
            <a:spLocks noGrp="1"/>
          </p:cNvSpPr>
          <p:nvPr>
            <p:ph sz="quarter" idx="1"/>
          </p:nvPr>
        </p:nvSpPr>
        <p:spPr>
          <a:xfrm>
            <a:off x="2971800" y="1600200"/>
            <a:ext cx="5715000" cy="4495800"/>
          </a:xfrm>
        </p:spPr>
        <p:txBody>
          <a:bodyPr vert="horz"/>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376E6DD-583E-449E-AFB9-0F24FF0691D5}" type="datetimeFigureOut">
              <a:rPr lang="el-GR" smtClean="0"/>
              <a:pPr/>
              <a:t>21/5/2012</a:t>
            </a:fld>
            <a:endParaRPr lang="el-GR"/>
          </a:p>
        </p:txBody>
      </p:sp>
      <p:sp>
        <p:nvSpPr>
          <p:cNvPr id="6" name="5 - Θέση υποσέλιδου"/>
          <p:cNvSpPr>
            <a:spLocks noGrp="1"/>
          </p:cNvSpPr>
          <p:nvPr>
            <p:ph type="ftr" sz="quarter" idx="11"/>
          </p:nvPr>
        </p:nvSpPr>
        <p:spPr>
          <a:xfrm>
            <a:off x="914400" y="6172200"/>
            <a:ext cx="3886200" cy="457200"/>
          </a:xfrm>
        </p:spPr>
        <p:txBody>
          <a:bodyPr/>
          <a:lstStyle/>
          <a:p>
            <a:endParaRPr lang="el-GR"/>
          </a:p>
        </p:txBody>
      </p:sp>
      <p:sp>
        <p:nvSpPr>
          <p:cNvPr id="7" name="6 - Θέση αριθμού διαφάνειας"/>
          <p:cNvSpPr>
            <a:spLocks noGrp="1"/>
          </p:cNvSpPr>
          <p:nvPr>
            <p:ph type="sldNum" sz="quarter" idx="12"/>
          </p:nvPr>
        </p:nvSpPr>
        <p:spPr>
          <a:xfrm>
            <a:off x="146304" y="6208776"/>
            <a:ext cx="457200" cy="457200"/>
          </a:xfrm>
        </p:spPr>
        <p:txBody>
          <a:bodyPr/>
          <a:lstStyle/>
          <a:p>
            <a:fld id="{C825A7A7-95B9-4E53-9555-5A0C19AFB4B2}" type="slidenum">
              <a:rPr lang="el-GR" smtClean="0"/>
              <a:pPr/>
              <a:t>‹#›</a:t>
            </a:fld>
            <a:endParaRPr lang="el-GR"/>
          </a:p>
        </p:txBody>
      </p:sp>
      <p:sp>
        <p:nvSpPr>
          <p:cNvPr id="11" name="10 - Ορθογώνιο"/>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 Θέση εικόνας"/>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 Ορθογώνιο"/>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 Στρογγυλεμένο ορθογώνιο"/>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 Θέση τίτλου"/>
          <p:cNvSpPr>
            <a:spLocks noGrp="1"/>
          </p:cNvSpPr>
          <p:nvPr>
            <p:ph type="title"/>
          </p:nvPr>
        </p:nvSpPr>
        <p:spPr>
          <a:xfrm>
            <a:off x="914400" y="274638"/>
            <a:ext cx="7772400" cy="1143000"/>
          </a:xfrm>
          <a:prstGeom prst="rect">
            <a:avLst/>
          </a:prstGeom>
        </p:spPr>
        <p:txBody>
          <a:bodyPr bIns="91440"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376E6DD-583E-449E-AFB9-0F24FF0691D5}" type="datetimeFigureOut">
              <a:rPr lang="el-GR" smtClean="0"/>
              <a:pPr/>
              <a:t>21/5/2012</a:t>
            </a:fld>
            <a:endParaRPr lang="el-GR"/>
          </a:p>
        </p:txBody>
      </p:sp>
      <p:sp>
        <p:nvSpPr>
          <p:cNvPr id="3" name="2 - Θέση υποσέλιδου"/>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l-GR"/>
          </a:p>
        </p:txBody>
      </p:sp>
      <p:sp>
        <p:nvSpPr>
          <p:cNvPr id="23" name="22 - Θέση αριθμού διαφάνειας"/>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825A7A7-95B9-4E53-9555-5A0C19AFB4B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1.bp.blogspot.com/_rWjF6X7-KDA/S2IH0B90uFI/AAAAAAAAABE/TroAzR_R1DI/s1600-h/TouchBionicsCooking_550x401.jp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4.bp.blogspot.com/_rWjF6X7-KDA/S2IHn1V8_xI/AAAAAAAAAA8/ZDZ7ljbA4-4/s1600-h/13014_large_prodigits.jpg" TargetMode="External"/><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olympion-sa.gr/olympionthessalias/wp-content/gallery/texnologia_aixmis/extentrac-elite-m3d.jp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hyperlink" Target="http://www.olympion-sa.gr/olympionthessalias/wp-content/gallery/texnologia_aixmis/9-photo.jp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hyperlink" Target="http://www.papapostolou.gr/clientfiles/image/Products/Main/MotorikaReoGom.jp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animus.com.gr/uploads/pics/IMG_9884.JP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hyperlink" Target="http://www.animus.com.gr/uploads/pics/IMG_0361.JPG" TargetMode="Externa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hyperlink" Target="http://www.animus.com.gr/uploads/pics/IMG_0347.JP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hyperlink" Target="http://www.disabled.gr/lib/images/38621.jp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755576" y="3429000"/>
            <a:ext cx="2286016" cy="864096"/>
          </a:xfrm>
        </p:spPr>
        <p:style>
          <a:lnRef idx="1">
            <a:schemeClr val="accent1"/>
          </a:lnRef>
          <a:fillRef idx="2">
            <a:schemeClr val="accent1"/>
          </a:fillRef>
          <a:effectRef idx="1">
            <a:schemeClr val="accent1"/>
          </a:effectRef>
          <a:fontRef idx="minor">
            <a:schemeClr val="dk1"/>
          </a:fontRef>
        </p:style>
        <p:txBody>
          <a:bodyPr/>
          <a:lstStyle/>
          <a:p>
            <a:r>
              <a:rPr lang="el-GR" b="1" dirty="0" smtClean="0">
                <a:latin typeface="+mj-lt"/>
              </a:rPr>
              <a:t>ΜΠΑΦΗ ΝΙΚΗ</a:t>
            </a:r>
            <a:endParaRPr lang="el-GR" b="1" dirty="0">
              <a:latin typeface="+mj-lt"/>
            </a:endParaRPr>
          </a:p>
        </p:txBody>
      </p:sp>
      <p:sp>
        <p:nvSpPr>
          <p:cNvPr id="2" name="1 - Τίτλος"/>
          <p:cNvSpPr>
            <a:spLocks noGrp="1"/>
          </p:cNvSpPr>
          <p:nvPr>
            <p:ph type="ctrTitle"/>
          </p:nvPr>
        </p:nvSpPr>
        <p:spPr/>
        <p:txBody>
          <a:bodyPr/>
          <a:lstStyle/>
          <a:p>
            <a:r>
              <a:rPr lang="el-GR" dirty="0" smtClean="0"/>
              <a:t>ΕΥΦΥΗ ΣΥΣΤΗΜΑΤΑ ΣΤΗΝ ΑΠΟΚΑΤΑΣΤΑΣΗ</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0"/>
            <a:ext cx="8568952" cy="1196752"/>
          </a:xfrm>
        </p:spPr>
        <p:txBody>
          <a:bodyPr>
            <a:normAutofit/>
          </a:bodyPr>
          <a:lstStyle/>
          <a:p>
            <a:r>
              <a:rPr lang="el-GR" sz="2700" b="1" dirty="0" smtClean="0"/>
              <a:t>                                    </a:t>
            </a:r>
            <a:r>
              <a:rPr lang="el-GR" sz="2700" b="1" u="sng" dirty="0" smtClean="0"/>
              <a:t>ΕΞΩΣΚΕΛΕΤΟΙ</a:t>
            </a:r>
            <a:r>
              <a:rPr lang="el-GR" u="sng" dirty="0" smtClean="0"/>
              <a:t/>
            </a:r>
            <a:br>
              <a:rPr lang="el-GR" u="sng" dirty="0" smtClean="0"/>
            </a:br>
            <a:endParaRPr lang="el-GR" u="sng" dirty="0"/>
          </a:p>
        </p:txBody>
      </p:sp>
      <p:sp>
        <p:nvSpPr>
          <p:cNvPr id="3" name="2 - Θέση περιεχομένου"/>
          <p:cNvSpPr>
            <a:spLocks noGrp="1"/>
          </p:cNvSpPr>
          <p:nvPr>
            <p:ph sz="quarter" idx="1"/>
          </p:nvPr>
        </p:nvSpPr>
        <p:spPr>
          <a:xfrm>
            <a:off x="179512" y="980728"/>
            <a:ext cx="8784976" cy="5877272"/>
          </a:xfrm>
        </p:spPr>
        <p:txBody>
          <a:bodyPr>
            <a:normAutofit/>
          </a:bodyPr>
          <a:lstStyle/>
          <a:p>
            <a:pPr>
              <a:buNone/>
            </a:pPr>
            <a:r>
              <a:rPr lang="el-GR" sz="1800" dirty="0" smtClean="0"/>
              <a:t>Πρόκειται για βιονικά πόδια που στηρίζουν τον παράλυτο σε όρθια θέση. Με τη χρήση λογισμικού, που ελέγχει μέσω χειριστηρίου ο ίδιος ο ασθενής, μπορεί να περπατά μπροστά και στο πλάι και να ανεβοκατεβαίνει σκαλοπάτια. </a:t>
            </a:r>
            <a:br>
              <a:rPr lang="el-GR" sz="1800" dirty="0" smtClean="0"/>
            </a:br>
            <a:r>
              <a:rPr lang="el-GR" sz="1800" dirty="0" smtClean="0"/>
              <a:t/>
            </a:r>
            <a:br>
              <a:rPr lang="el-GR" sz="1800" dirty="0" smtClean="0"/>
            </a:br>
            <a:r>
              <a:rPr lang="el-GR" sz="1800" dirty="0" smtClean="0"/>
              <a:t>Η συσκευή, που λέγεται «Ρεξ», ζυγίζει 38 κιλά και κατασκευάζεται ειδικά για τον κάθε ασθενή. Λειτουργεί με επαναφορτιζόμενη μπαταρία μεγάλης διάρκειας, και</a:t>
            </a:r>
            <a:br>
              <a:rPr lang="el-GR" sz="1800" dirty="0" smtClean="0"/>
            </a:br>
            <a:r>
              <a:rPr lang="el-GR" sz="1800" dirty="0" smtClean="0"/>
              <a:t> αναμένεται να κυκλοφορήσει στη διεθνή αγορά στα μέσα του 2011. </a:t>
            </a:r>
            <a:br>
              <a:rPr lang="el-GR" sz="1800" dirty="0" smtClean="0"/>
            </a:br>
            <a:endParaRPr lang="el-GR" sz="1800" dirty="0" smtClean="0"/>
          </a:p>
          <a:p>
            <a:pPr>
              <a:buNone/>
            </a:pPr>
            <a:endParaRPr lang="el-GR" sz="1800" dirty="0"/>
          </a:p>
        </p:txBody>
      </p:sp>
      <p:pic>
        <p:nvPicPr>
          <p:cNvPr id="4" name="3 - Εικόνα" descr="Περπάτησε ξανά, με τα βιονικά πόδια"/>
          <p:cNvPicPr/>
          <p:nvPr/>
        </p:nvPicPr>
        <p:blipFill>
          <a:blip r:embed="rId3" cstate="print"/>
          <a:srcRect/>
          <a:stretch>
            <a:fillRect/>
          </a:stretch>
        </p:blipFill>
        <p:spPr bwMode="auto">
          <a:xfrm>
            <a:off x="2627784" y="3212976"/>
            <a:ext cx="3240360" cy="3456384"/>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0"/>
            <a:ext cx="8712968" cy="764704"/>
          </a:xfrm>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t>
            </a:r>
            <a:r>
              <a:rPr lang="el-GR" sz="2700" b="1" u="sng" dirty="0" smtClean="0"/>
              <a:t>ΒΙΟΝΙΚΑ ΔΑΚΤΥΛΑ</a:t>
            </a:r>
            <a:endParaRPr lang="el-GR" sz="2700" b="1" u="sng" dirty="0"/>
          </a:p>
        </p:txBody>
      </p:sp>
      <p:sp>
        <p:nvSpPr>
          <p:cNvPr id="3" name="2 - Θέση περιεχομένου"/>
          <p:cNvSpPr>
            <a:spLocks noGrp="1"/>
          </p:cNvSpPr>
          <p:nvPr>
            <p:ph sz="quarter" idx="1"/>
          </p:nvPr>
        </p:nvSpPr>
        <p:spPr>
          <a:xfrm>
            <a:off x="179512" y="692696"/>
            <a:ext cx="8784976" cy="5832648"/>
          </a:xfrm>
        </p:spPr>
        <p:txBody>
          <a:bodyPr>
            <a:normAutofit/>
          </a:bodyPr>
          <a:lstStyle/>
          <a:p>
            <a:pPr>
              <a:buNone/>
            </a:pPr>
            <a:r>
              <a:rPr lang="el-GR" sz="1800" dirty="0" smtClean="0"/>
              <a:t>Η βρετανική εταιρία Touch Bionics παρουσίασε τα πρώτα βιονικά δάκτυλα για ανθρώπους που έχουν γεννηθεί με έλλειψη δακτύλων ή έχουν υποστεί ακρωτηριασμό εξαιτίας κάποιου ατυχήματος ή ασθένειας όπως η μηνιγγίτιδα και ο διαβήτης. Τα τεχνητά δάκτυλα είναι ηλεκτροκίνητα και κινούνται αυτόνομα, προσφέροντας έτσι τη δυνατότητα σε αυτόν που έχουν τοποθετηθεί, να κάνει δραστηριότητες, όπως το να τα λυγίζει, να δείχνει, να πιάνει και να σηκώνει αντικείμενα, να δακτυλογραφεί σε υπολογιστή.</a:t>
            </a:r>
            <a:endParaRPr lang="el-GR" sz="1800" dirty="0"/>
          </a:p>
        </p:txBody>
      </p:sp>
      <p:pic>
        <p:nvPicPr>
          <p:cNvPr id="4" name="BLOGGER_PHOTO_ID_5431912691024574546" descr="http://1.bp.blogspot.com/_rWjF6X7-KDA/S2IH0B90uFI/AAAAAAAAABE/TroAzR_R1DI/s320/TouchBionicsCooking_550x401.jpg">
            <a:hlinkClick r:id="rId3"/>
          </p:cNvPr>
          <p:cNvPicPr/>
          <p:nvPr/>
        </p:nvPicPr>
        <p:blipFill>
          <a:blip r:embed="rId4" cstate="print"/>
          <a:srcRect/>
          <a:stretch>
            <a:fillRect/>
          </a:stretch>
        </p:blipFill>
        <p:spPr bwMode="auto">
          <a:xfrm>
            <a:off x="611560" y="3068960"/>
            <a:ext cx="3456384" cy="2588890"/>
          </a:xfrm>
          <a:prstGeom prst="rect">
            <a:avLst/>
          </a:prstGeom>
          <a:noFill/>
          <a:ln w="9525">
            <a:noFill/>
            <a:miter lim="800000"/>
            <a:headEnd/>
            <a:tailEnd/>
          </a:ln>
        </p:spPr>
      </p:pic>
      <p:pic>
        <p:nvPicPr>
          <p:cNvPr id="5" name="BLOGGER_PHOTO_ID_5431912481477689106" descr="http://4.bp.blogspot.com/_rWjF6X7-KDA/S2IHn1V8_xI/AAAAAAAAAA8/ZDZ7ljbA4-4/s320/13014_large_prodigits.jpg">
            <a:hlinkClick r:id="rId5"/>
          </p:cNvPr>
          <p:cNvPicPr/>
          <p:nvPr/>
        </p:nvPicPr>
        <p:blipFill>
          <a:blip r:embed="rId6" cstate="print"/>
          <a:srcRect/>
          <a:stretch>
            <a:fillRect/>
          </a:stretch>
        </p:blipFill>
        <p:spPr bwMode="auto">
          <a:xfrm>
            <a:off x="4788024" y="3068960"/>
            <a:ext cx="3528392" cy="254240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850106"/>
          </a:xfrm>
        </p:spPr>
        <p:txBody>
          <a:bodyPr/>
          <a:lstStyle/>
          <a:p>
            <a:r>
              <a:rPr lang="el-GR" b="1" dirty="0" smtClean="0"/>
              <a:t>ΕΙΣ</a:t>
            </a:r>
            <a:r>
              <a:rPr lang="el-GR" b="1" dirty="0" smtClean="0"/>
              <a:t>ΑΓΩΓ</a:t>
            </a:r>
            <a:r>
              <a:rPr lang="el-GR" b="1" dirty="0" smtClean="0"/>
              <a:t>Η</a:t>
            </a:r>
            <a:endParaRPr lang="el-GR" b="1" dirty="0"/>
          </a:p>
        </p:txBody>
      </p:sp>
      <p:sp>
        <p:nvSpPr>
          <p:cNvPr id="3" name="2 - Θέση περιεχομένου"/>
          <p:cNvSpPr>
            <a:spLocks noGrp="1"/>
          </p:cNvSpPr>
          <p:nvPr>
            <p:ph sz="quarter" idx="1"/>
          </p:nvPr>
        </p:nvSpPr>
        <p:spPr>
          <a:xfrm>
            <a:off x="179512" y="1052736"/>
            <a:ext cx="8784976" cy="5616624"/>
          </a:xfrm>
        </p:spPr>
        <p:txBody>
          <a:bodyPr>
            <a:normAutofit fontScale="92500"/>
          </a:bodyPr>
          <a:lstStyle/>
          <a:p>
            <a:pPr>
              <a:buNone/>
            </a:pPr>
            <a:r>
              <a:rPr lang="el-GR" sz="2200" dirty="0" smtClean="0"/>
              <a:t>Μια από τις πιο σημαντικές εφαρμογές της τεχνίτης νοημοσύνης στην ιατρική και την αποκατάσταση είναι η ρομποτική. </a:t>
            </a:r>
            <a:r>
              <a:rPr lang="el-GR" sz="2200" b="1" dirty="0" smtClean="0"/>
              <a:t>Η ρομποτική</a:t>
            </a:r>
            <a:r>
              <a:rPr lang="el-GR" sz="2200" dirty="0" smtClean="0"/>
              <a:t> προσφέρει μεγάλο έργο στη φυσικοθεραπεία και στην αποκατάσταση. Το ρομπότ, μια μηχανική συσκευή, μπορεί να υποκαθιστά τον άνθρωπο σε διάφορες εργασίες. Δρα κάτω απ’ τον απευθείας έλεγχο του ανθρώπου ή αυτόνομα υπό τον έλεγχο ενός προγραμματισμένου υπολογιστή. Επίσης μπορεί να κάνει εργασίες που είναι είτε </a:t>
            </a:r>
            <a:r>
              <a:rPr lang="el-GR" sz="2200" b="1" dirty="0" smtClean="0"/>
              <a:t>δύσκολες</a:t>
            </a:r>
            <a:r>
              <a:rPr lang="el-GR" sz="2200" dirty="0" smtClean="0"/>
              <a:t>, </a:t>
            </a:r>
            <a:r>
              <a:rPr lang="el-GR" sz="2200" b="1" dirty="0" smtClean="0"/>
              <a:t>επικίνδυνες</a:t>
            </a:r>
            <a:r>
              <a:rPr lang="el-GR" sz="2200" dirty="0" smtClean="0"/>
              <a:t>, για να γίνουν απευθείας απ’ τον άνθρωπο, είτε να</a:t>
            </a:r>
            <a:r>
              <a:rPr lang="el-GR" sz="2200" b="1" dirty="0" smtClean="0"/>
              <a:t> συμβάλει στην αποκατάσταση ορισμένων παθήσεων</a:t>
            </a:r>
            <a:r>
              <a:rPr lang="el-GR" sz="2200" b="1" dirty="0" smtClean="0"/>
              <a:t>.</a:t>
            </a:r>
            <a:r>
              <a:rPr lang="el-GR" sz="2400" dirty="0" smtClean="0"/>
              <a:t> </a:t>
            </a:r>
            <a:endParaRPr lang="el-GR" sz="2400" dirty="0" smtClean="0"/>
          </a:p>
          <a:p>
            <a:pPr>
              <a:buNone/>
            </a:pPr>
            <a:r>
              <a:rPr lang="el-GR" sz="2400" dirty="0" smtClean="0"/>
              <a:t>Γι </a:t>
            </a:r>
            <a:r>
              <a:rPr lang="el-GR" sz="2400" dirty="0" smtClean="0"/>
              <a:t>αυτόν τον λόγο έχουν κατασκευαστεί διάφορα ρομποτικά μηχανήματα τα οποία βοηθούν σημαντικά στην αποκατάσταση ατόμων με νευρολογικά </a:t>
            </a:r>
            <a:r>
              <a:rPr lang="el-GR" sz="2400" dirty="0" smtClean="0"/>
              <a:t>προβλήματα</a:t>
            </a:r>
            <a:r>
              <a:rPr lang="en-US" sz="2400" dirty="0" smtClean="0"/>
              <a:t> </a:t>
            </a:r>
            <a:r>
              <a:rPr lang="el-GR" sz="2400" dirty="0" smtClean="0"/>
              <a:t>ή παραπληγικούς ασθενείς.</a:t>
            </a:r>
            <a:endParaRPr lang="el-GR" sz="2400" dirty="0" smtClean="0"/>
          </a:p>
          <a:p>
            <a:pPr>
              <a:buNone/>
            </a:pPr>
            <a:r>
              <a:rPr lang="el-GR" sz="2400" dirty="0" smtClean="0"/>
              <a:t>Επίσης, έχουν κατασκευαστεί  ρομποτικά και βιονικά άκρα από ειδικούς επιστήμονες τα οποία προσαρμόζονται σε ασθενείς που έχουν υποστεί ακρωτηριασμό και συμβάλουν στην διατήρηση της κινητικότητας  όπως και της αυτοεξυπηρέτησης τους.</a:t>
            </a:r>
          </a:p>
          <a:p>
            <a:pPr>
              <a:buNone/>
            </a:pPr>
            <a:endParaRPr lang="el-GR" sz="2200" b="1" dirty="0" smtClean="0"/>
          </a:p>
          <a:p>
            <a:pPr>
              <a:buNone/>
            </a:pPr>
            <a:endParaRPr lang="el-GR" sz="2200" dirty="0" smtClean="0"/>
          </a:p>
          <a:p>
            <a:pPr>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31032" y="0"/>
            <a:ext cx="8712968" cy="1052736"/>
          </a:xfrm>
        </p:spPr>
        <p:txBody>
          <a:bodyPr>
            <a:normAutofit fontScale="90000"/>
          </a:bodyPr>
          <a:lstStyle/>
          <a:p>
            <a:r>
              <a:rPr lang="el-GR" sz="2700" dirty="0" smtClean="0"/>
              <a:t/>
            </a:r>
            <a:br>
              <a:rPr lang="el-GR" sz="2700" dirty="0" smtClean="0"/>
            </a:br>
            <a:r>
              <a:rPr lang="el-GR" sz="2700" dirty="0" smtClean="0"/>
              <a:t/>
            </a:r>
            <a:br>
              <a:rPr lang="el-GR" sz="2700" dirty="0" smtClean="0"/>
            </a:br>
            <a:r>
              <a:rPr lang="el-GR" sz="2700" dirty="0" smtClean="0"/>
              <a:t/>
            </a:r>
            <a:br>
              <a:rPr lang="el-GR" sz="2700" dirty="0" smtClean="0"/>
            </a:br>
            <a:r>
              <a:rPr lang="el-GR" sz="3100" b="1" u="sng" dirty="0" smtClean="0"/>
              <a:t>ΡΟΜΠΟΤΙΚΑ </a:t>
            </a:r>
            <a:r>
              <a:rPr lang="el-GR" sz="3100" b="1" u="sng" dirty="0" smtClean="0"/>
              <a:t>ΜΗΧΑΝΗΜΑΤΑ ΣΤΗΝ ΑΠΟΚΑΤΑΣΤΑΣΗ           </a:t>
            </a:r>
            <a:r>
              <a:rPr lang="el-GR" b="1" dirty="0" smtClean="0"/>
              <a:t/>
            </a:r>
            <a:br>
              <a:rPr lang="el-GR" b="1" dirty="0" smtClean="0"/>
            </a:br>
            <a:r>
              <a:rPr lang="el-GR" b="1" dirty="0" smtClean="0"/>
              <a:t> </a:t>
            </a:r>
            <a:endParaRPr lang="el-GR" dirty="0"/>
          </a:p>
        </p:txBody>
      </p:sp>
      <p:sp>
        <p:nvSpPr>
          <p:cNvPr id="5" name="4 - Θέση περιεχομένου"/>
          <p:cNvSpPr>
            <a:spLocks noGrp="1"/>
          </p:cNvSpPr>
          <p:nvPr>
            <p:ph sz="quarter" idx="1"/>
          </p:nvPr>
        </p:nvSpPr>
        <p:spPr>
          <a:xfrm>
            <a:off x="457200" y="1052736"/>
            <a:ext cx="7467600" cy="5421216"/>
          </a:xfrm>
        </p:spPr>
        <p:txBody>
          <a:bodyPr/>
          <a:lstStyle/>
          <a:p>
            <a:pPr>
              <a:buNone/>
            </a:pPr>
            <a:r>
              <a:rPr lang="el-GR" sz="2000" b="1" dirty="0" smtClean="0"/>
              <a:t> </a:t>
            </a:r>
            <a:r>
              <a:rPr lang="el-GR" sz="2000" b="1" u="sng" dirty="0" smtClean="0"/>
              <a:t>ΣΥΣΤΗΜΑ ΑΠΟΣΥΜΠΙΕΣΗΣ ΣΠΟΝΔΥΛΙΚΗΣ ΣΤΗΛΗΣ EXTENTRAC ELITE M3D</a:t>
            </a:r>
            <a:endParaRPr lang="el-GR" sz="2000" dirty="0" smtClean="0"/>
          </a:p>
          <a:p>
            <a:pPr>
              <a:buNone/>
            </a:pPr>
            <a:r>
              <a:rPr lang="el-GR" dirty="0" smtClean="0"/>
              <a:t>    </a:t>
            </a:r>
            <a:r>
              <a:rPr lang="el-GR" sz="1800" dirty="0" smtClean="0"/>
              <a:t>Αποτελεί ένα ιδιαίτερα πρωτοποριακό τεχνολογικό σύστημα για την αποσυμπίεση και την αποκατάσταση της οσφυϊκής και αυχενικής μοίρας. Προβλήματα που μπορούν να αντιμετωπιστούν είναι Κήλη Μεσοσπονδυλίων Δίσκων, Στένωση μεσοσπονδυλίων δίσκων, Ισχιαλγία, Οσφυαλγία, Αυχενικό σύνδρομο, Σκολίωση, Μετεγχειρητικές καταστάσεις, Σπονδυλολίσθηση.</a:t>
            </a:r>
          </a:p>
          <a:p>
            <a:pPr>
              <a:buNone/>
            </a:pPr>
            <a:endParaRPr lang="el-GR" dirty="0" smtClean="0"/>
          </a:p>
          <a:p>
            <a:pPr>
              <a:buNone/>
            </a:pPr>
            <a:r>
              <a:rPr lang="el-GR" dirty="0" smtClean="0"/>
              <a:t>                   </a:t>
            </a:r>
            <a:endParaRPr lang="el-GR" dirty="0"/>
          </a:p>
        </p:txBody>
      </p:sp>
      <p:pic>
        <p:nvPicPr>
          <p:cNvPr id="7" name="6 - Εικόνα" descr="Extentrac Elite M3D">
            <a:hlinkClick r:id="rId3" tooltip="&quot;Σύστημα Αποσυμπίεσης Σπονδυλικής Στήλης Extentrac Elite M3D&quot;"/>
          </p:cNvPr>
          <p:cNvPicPr/>
          <p:nvPr/>
        </p:nvPicPr>
        <p:blipFill>
          <a:blip r:embed="rId4" cstate="print"/>
          <a:srcRect/>
          <a:stretch>
            <a:fillRect/>
          </a:stretch>
        </p:blipFill>
        <p:spPr bwMode="auto">
          <a:xfrm>
            <a:off x="1928794" y="3571876"/>
            <a:ext cx="3648093" cy="285752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Τίτλος"/>
          <p:cNvSpPr>
            <a:spLocks noGrp="1"/>
          </p:cNvSpPr>
          <p:nvPr>
            <p:ph type="title"/>
          </p:nvPr>
        </p:nvSpPr>
        <p:spPr/>
        <p:txBody>
          <a:bodyPr>
            <a:normAutofit/>
          </a:bodyPr>
          <a:lstStyle/>
          <a:p>
            <a:r>
              <a:rPr lang="el-GR" sz="2400" b="1" u="sng" dirty="0" smtClean="0"/>
              <a:t>ΡΟΜΠΟΤΙΚΗ ΑΠΟΚΑΤΑΣΤΑΣΗ ΑΝΩ ΑΚΡΟΥ- </a:t>
            </a:r>
            <a:r>
              <a:rPr lang="en-US" sz="2400" b="1" u="sng" dirty="0" smtClean="0"/>
              <a:t>ARMEO SPRING</a:t>
            </a:r>
            <a:r>
              <a:rPr lang="el-GR" dirty="0" smtClean="0"/>
              <a:t/>
            </a:r>
            <a:br>
              <a:rPr lang="el-GR" dirty="0" smtClean="0"/>
            </a:br>
            <a:endParaRPr lang="el-GR" dirty="0"/>
          </a:p>
        </p:txBody>
      </p:sp>
      <p:sp>
        <p:nvSpPr>
          <p:cNvPr id="7" name="6 - Θέση περιεχομένου"/>
          <p:cNvSpPr>
            <a:spLocks noGrp="1"/>
          </p:cNvSpPr>
          <p:nvPr>
            <p:ph sz="quarter" idx="1"/>
          </p:nvPr>
        </p:nvSpPr>
        <p:spPr/>
        <p:txBody>
          <a:bodyPr>
            <a:normAutofit/>
          </a:bodyPr>
          <a:lstStyle/>
          <a:p>
            <a:pPr>
              <a:buNone/>
            </a:pPr>
            <a:r>
              <a:rPr lang="el-GR" sz="1800" dirty="0" smtClean="0"/>
              <a:t>Με τη χρήση αυτού του εξοπλισμού γίνεται εφικτή η πλήρης καταγραφή της ελεύθερης κίνησης, σε όλους τους άξονες, της κινητικότητας της άρθρωσης του ώμου, του αγκώνα, της πηχεοκαρπικής αλλά και της δυνατότητας σύλληψης της άκρας χειρός σε οποιαδήποτε ορθοπεδική, ρευματολογική ή νευρολογική πάθηση του άνω άκρου. Χρησιμοποιείται σε παθήσεις όπως αγγειακά εγκεφαλικά επεισόδια, ρήξη μυοτενοντίου πετάλου του ώμου, δυσκαμψίας ώμου – αντιβραχίου – άκρας χειρός ή συγκάμψεις καθώς στη μετεγχειρητική αποκατάσταση τενόντων των καμπτήρων ή των εκτεινόντων μυών της άκρας χειρός.</a:t>
            </a:r>
          </a:p>
          <a:p>
            <a:pPr>
              <a:buNone/>
            </a:pPr>
            <a:endParaRPr lang="el-GR" sz="1800" dirty="0" smtClean="0"/>
          </a:p>
          <a:p>
            <a:pPr>
              <a:buNone/>
            </a:pPr>
            <a:endParaRPr lang="el-GR" sz="1800" dirty="0"/>
          </a:p>
        </p:txBody>
      </p:sp>
      <p:pic>
        <p:nvPicPr>
          <p:cNvPr id="8" name="7 - Εικόνα" descr="Ρομποτική Αποκατάσταση">
            <a:hlinkClick r:id="rId3" tooltip="&quot;Ρομποτική αποκατάσταση άνω άκρου - Armeo Spring&quot;"/>
          </p:cNvPr>
          <p:cNvPicPr/>
          <p:nvPr/>
        </p:nvPicPr>
        <p:blipFill>
          <a:blip r:embed="rId4" cstate="print"/>
          <a:srcRect/>
          <a:stretch>
            <a:fillRect/>
          </a:stretch>
        </p:blipFill>
        <p:spPr bwMode="auto">
          <a:xfrm>
            <a:off x="1428729" y="4214818"/>
            <a:ext cx="3500462" cy="207170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939784"/>
          </a:xfrm>
        </p:spPr>
        <p:txBody>
          <a:bodyPr>
            <a:normAutofit fontScale="90000"/>
          </a:bodyPr>
          <a:lstStyle/>
          <a:p>
            <a:r>
              <a:rPr lang="el-GR" sz="2400" b="1" dirty="0" smtClean="0"/>
              <a:t>                                     </a:t>
            </a:r>
            <a:r>
              <a:rPr lang="el-GR" sz="2400" b="1" u="sng" dirty="0" smtClean="0"/>
              <a:t>Το </a:t>
            </a:r>
            <a:r>
              <a:rPr lang="el-GR" sz="2400" b="1" u="sng" dirty="0" smtClean="0"/>
              <a:t>REO GO είναι</a:t>
            </a:r>
            <a:r>
              <a:rPr lang="el-GR" sz="2400" u="sng" dirty="0" smtClean="0"/>
              <a:t>: </a:t>
            </a:r>
            <a:r>
              <a:rPr lang="el-GR" dirty="0" smtClean="0"/>
              <a:t/>
            </a:r>
            <a:br>
              <a:rPr lang="el-GR" dirty="0" smtClean="0"/>
            </a:br>
            <a:endParaRPr lang="el-GR" dirty="0"/>
          </a:p>
        </p:txBody>
      </p:sp>
      <p:sp>
        <p:nvSpPr>
          <p:cNvPr id="3" name="2 - Θέση περιεχομένου"/>
          <p:cNvSpPr>
            <a:spLocks noGrp="1"/>
          </p:cNvSpPr>
          <p:nvPr>
            <p:ph sz="quarter" idx="1"/>
          </p:nvPr>
        </p:nvSpPr>
        <p:spPr>
          <a:xfrm>
            <a:off x="457200" y="1142984"/>
            <a:ext cx="7467600" cy="5330968"/>
          </a:xfrm>
        </p:spPr>
        <p:txBody>
          <a:bodyPr/>
          <a:lstStyle/>
          <a:p>
            <a:pPr>
              <a:buNone/>
            </a:pPr>
            <a:r>
              <a:rPr lang="el-GR" sz="1800" dirty="0" smtClean="0"/>
              <a:t>-Είναι ρομποτικό κι όχι απλά συσκευή παθητικής κίνησης.</a:t>
            </a:r>
            <a:br>
              <a:rPr lang="el-GR" sz="1800" dirty="0" smtClean="0"/>
            </a:br>
            <a:r>
              <a:rPr lang="el-GR" sz="1800" dirty="0" smtClean="0"/>
              <a:t>-Μπορεί να χρησιμοποιηθεί σε ασθενείς με ικανότητα κίνησης βραχίονα αλλά και σε ασθενείς με ανικανότητα κίνησης βραχίονα</a:t>
            </a:r>
            <a:br>
              <a:rPr lang="el-GR" sz="1800" dirty="0" smtClean="0"/>
            </a:br>
            <a:r>
              <a:rPr lang="el-GR" sz="1800" dirty="0" smtClean="0"/>
              <a:t>-Διαθέτει 5 τύπους λειτουργίας: ΕΝΕΡΓΗ,ΠΑΘΗΤΙΚΗ, ΜΕ ΑΝΤΙΣΤΑΣΗ, ΜΕ ΑΥΞΑΝΟΜΕΝΗ ΔΥΝΑΜΗ, προκειμένου να επιλεχθεί το κατάλληλο πρόγραμμα που θα βελτιώσει την κατάσταση του εκάστοτε ασθενή. </a:t>
            </a:r>
            <a:r>
              <a:rPr lang="el-GR" dirty="0" smtClean="0"/>
              <a:t/>
            </a:r>
            <a:br>
              <a:rPr lang="el-GR" dirty="0" smtClean="0"/>
            </a:br>
            <a:r>
              <a:rPr lang="el-GR" dirty="0" smtClean="0"/>
              <a:t/>
            </a:r>
            <a:br>
              <a:rPr lang="el-GR" dirty="0" smtClean="0"/>
            </a:br>
            <a:endParaRPr lang="el-GR" dirty="0"/>
          </a:p>
        </p:txBody>
      </p:sp>
      <p:pic>
        <p:nvPicPr>
          <p:cNvPr id="4" name="3 - Εικόνα" descr="Reo Go">
            <a:hlinkClick r:id="rId3"/>
          </p:cNvPr>
          <p:cNvPicPr/>
          <p:nvPr/>
        </p:nvPicPr>
        <p:blipFill>
          <a:blip r:embed="rId4" cstate="print"/>
          <a:srcRect/>
          <a:stretch>
            <a:fillRect/>
          </a:stretch>
        </p:blipFill>
        <p:spPr bwMode="auto">
          <a:xfrm>
            <a:off x="2571736" y="3429000"/>
            <a:ext cx="3500451" cy="250032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7467600" cy="1052736"/>
          </a:xfrm>
        </p:spPr>
        <p:txBody>
          <a:bodyPr>
            <a:normAutofit fontScale="90000"/>
          </a:bodyPr>
          <a:lstStyle/>
          <a:p>
            <a:r>
              <a:rPr lang="el-GR" sz="2700" b="1" dirty="0" smtClean="0"/>
              <a:t>                         </a:t>
            </a:r>
            <a:r>
              <a:rPr lang="el-GR" sz="2700" b="1" u="sng" dirty="0" smtClean="0"/>
              <a:t>ΡΟΜΠΟΤΙΚΟ ΣΥΣΤΗΜΑ ERIGO</a:t>
            </a:r>
            <a:r>
              <a:rPr lang="el-GR" dirty="0" smtClean="0"/>
              <a:t/>
            </a:r>
            <a:br>
              <a:rPr lang="el-GR" dirty="0" smtClean="0"/>
            </a:br>
            <a:endParaRPr lang="el-GR" dirty="0"/>
          </a:p>
        </p:txBody>
      </p:sp>
      <p:sp>
        <p:nvSpPr>
          <p:cNvPr id="3" name="2 - Θέση περιεχομένου"/>
          <p:cNvSpPr>
            <a:spLocks noGrp="1"/>
          </p:cNvSpPr>
          <p:nvPr>
            <p:ph sz="quarter" idx="1"/>
          </p:nvPr>
        </p:nvSpPr>
        <p:spPr>
          <a:xfrm>
            <a:off x="457200" y="1000108"/>
            <a:ext cx="7467600" cy="5473844"/>
          </a:xfrm>
        </p:spPr>
        <p:txBody>
          <a:bodyPr/>
          <a:lstStyle/>
          <a:p>
            <a:pPr>
              <a:buNone/>
            </a:pPr>
            <a:r>
              <a:rPr lang="el-GR" sz="1800" dirty="0" smtClean="0"/>
              <a:t>Το Erigo συνδυάζει τρείς  πρότυπες θεραπείες -  καθετοποίηση, κίνηση, και συμπεριφορά - βάρους σε ένα κομμάτι  θεραπευτικού εξοπλισμού. Αρχικά, ο ασθενής είναι καθετοποιημένος. Συγχρόνως, τα πόδια του/της κινούνται σε όλη το εύρος της κίνησής του, και το βάρος εφαρμόζεται δυναμικά και ανυψώνεται. Αυτό επιτρέπει στον ασθενή  να πραγματοποιήσει μια εντατική περίοδο άσκησης κατά τη διάρκεια των αρχικών σταδίων του προγράμματος αποκατάστασης.</a:t>
            </a:r>
          </a:p>
          <a:p>
            <a:pPr>
              <a:buNone/>
            </a:pPr>
            <a:endParaRPr lang="el-GR" dirty="0"/>
          </a:p>
        </p:txBody>
      </p:sp>
      <p:pic>
        <p:nvPicPr>
          <p:cNvPr id="4" name="3 - Εικόνα" descr="Ρομποτικό Σύστημα Erigo "/>
          <p:cNvPicPr/>
          <p:nvPr/>
        </p:nvPicPr>
        <p:blipFill>
          <a:blip r:embed="rId3" cstate="print"/>
          <a:srcRect/>
          <a:stretch>
            <a:fillRect/>
          </a:stretch>
        </p:blipFill>
        <p:spPr bwMode="auto">
          <a:xfrm>
            <a:off x="2571736" y="3571876"/>
            <a:ext cx="3595701" cy="250033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4638"/>
            <a:ext cx="7772400" cy="706090"/>
          </a:xfrm>
        </p:spPr>
        <p:txBody>
          <a:bodyPr>
            <a:normAutofit fontScale="90000"/>
          </a:bodyPr>
          <a:lstStyle/>
          <a:p>
            <a:r>
              <a:rPr lang="el-GR" sz="2400" b="1" dirty="0" smtClean="0"/>
              <a:t>                               </a:t>
            </a:r>
            <a:r>
              <a:rPr lang="el-GR" sz="2400" b="1" u="sng" dirty="0" smtClean="0"/>
              <a:t>BIODEX </a:t>
            </a:r>
            <a:r>
              <a:rPr lang="el-GR" sz="2400" b="1" u="sng" dirty="0" smtClean="0"/>
              <a:t>SYSTEM PRO 4</a:t>
            </a:r>
            <a:r>
              <a:rPr lang="el-GR" sz="2400" u="sng" dirty="0" smtClean="0"/>
              <a:t/>
            </a:r>
            <a:br>
              <a:rPr lang="el-GR" sz="2400" u="sng" dirty="0" smtClean="0"/>
            </a:br>
            <a:endParaRPr lang="el-GR" sz="2400" u="sng" dirty="0"/>
          </a:p>
        </p:txBody>
      </p:sp>
      <p:sp>
        <p:nvSpPr>
          <p:cNvPr id="3" name="2 - Θέση περιεχομένου"/>
          <p:cNvSpPr>
            <a:spLocks noGrp="1"/>
          </p:cNvSpPr>
          <p:nvPr>
            <p:ph sz="quarter" idx="1"/>
          </p:nvPr>
        </p:nvSpPr>
        <p:spPr>
          <a:xfrm>
            <a:off x="179512" y="764704"/>
            <a:ext cx="8964488" cy="6093296"/>
          </a:xfrm>
        </p:spPr>
        <p:txBody>
          <a:bodyPr>
            <a:normAutofit/>
          </a:bodyPr>
          <a:lstStyle/>
          <a:p>
            <a:pPr>
              <a:buNone/>
            </a:pPr>
            <a:r>
              <a:rPr lang="el-GR" sz="1800" dirty="0" smtClean="0"/>
              <a:t>Χρησιμοποιείται </a:t>
            </a:r>
            <a:r>
              <a:rPr lang="el-GR" sz="1800" dirty="0" smtClean="0"/>
              <a:t>στην αξιολόγηση και αποκατάσταση του νευρομυικού και μυοσκελετικού συστήματος του </a:t>
            </a:r>
            <a:r>
              <a:rPr lang="el-GR" sz="1800" dirty="0" smtClean="0"/>
              <a:t>ανθρώπου, </a:t>
            </a:r>
            <a:r>
              <a:rPr lang="el-GR" sz="1800" dirty="0" smtClean="0"/>
              <a:t>σε ορθοπεδικά προβλήματα, αθλητικές κακώσεις, νευρομυικές διαταραχές, καρδιοαναπνευστική δυσλειτουργία καθώς και στην γηριατρική και την παιδιατρική. </a:t>
            </a:r>
            <a:endParaRPr lang="el-GR" sz="1800" dirty="0" smtClean="0"/>
          </a:p>
          <a:p>
            <a:r>
              <a:rPr lang="el-GR" sz="1800" dirty="0" smtClean="0"/>
              <a:t>Τα οφέλη του είναι:</a:t>
            </a:r>
          </a:p>
          <a:p>
            <a:pPr lvl="0"/>
            <a:r>
              <a:rPr lang="el-GR" sz="1800" dirty="0" smtClean="0"/>
              <a:t>Μείωση του χρόνου επούλωσης του τραύματος </a:t>
            </a:r>
          </a:p>
          <a:p>
            <a:pPr lvl="0"/>
            <a:r>
              <a:rPr lang="el-GR" sz="1800" dirty="0" smtClean="0"/>
              <a:t>Παθητική κινητοποίηση των αρθρώσεων για επίτευξη πλήρους εύρους κίνησης </a:t>
            </a:r>
            <a:r>
              <a:rPr lang="el-GR" sz="1800" dirty="0" smtClean="0"/>
              <a:t>(ROM </a:t>
            </a:r>
            <a:r>
              <a:rPr lang="el-GR" sz="1800" dirty="0" smtClean="0"/>
              <a:t>) ανώδυνα και απολύτως ελεγχόμενα </a:t>
            </a:r>
          </a:p>
          <a:p>
            <a:pPr lvl="0"/>
            <a:r>
              <a:rPr lang="el-GR" sz="1800" dirty="0" smtClean="0"/>
              <a:t>Γρήγορη</a:t>
            </a:r>
            <a:r>
              <a:rPr lang="el-GR" sz="1800" dirty="0" smtClean="0"/>
              <a:t>, σωστή </a:t>
            </a:r>
            <a:r>
              <a:rPr lang="el-GR" sz="1800" dirty="0" smtClean="0"/>
              <a:t>και καθολική ενδυνάμωση των μυών </a:t>
            </a:r>
          </a:p>
          <a:p>
            <a:pPr lvl="0"/>
            <a:r>
              <a:rPr lang="el-GR" sz="1800" dirty="0" smtClean="0"/>
              <a:t>Ελάττωση πιθανότητας επανατραυματισμού ( κυρίως για αθλητές ) </a:t>
            </a:r>
          </a:p>
          <a:p>
            <a:pPr lvl="0"/>
            <a:r>
              <a:rPr lang="el-GR" sz="1800" dirty="0" smtClean="0"/>
              <a:t>Έλεγχος της προόδου στην αποκατάσταση </a:t>
            </a:r>
          </a:p>
          <a:p>
            <a:pPr lvl="0"/>
            <a:r>
              <a:rPr lang="el-GR" sz="1800" dirty="0" smtClean="0"/>
              <a:t>Συγκριτική αξιολόγηση </a:t>
            </a:r>
          </a:p>
          <a:p>
            <a:pPr lvl="0"/>
            <a:r>
              <a:rPr lang="el-GR" sz="1800" dirty="0" smtClean="0"/>
              <a:t>Έρευνα </a:t>
            </a:r>
          </a:p>
          <a:p>
            <a:pPr>
              <a:buNone/>
            </a:pPr>
            <a:endParaRPr lang="el-GR" sz="1800" dirty="0" smtClean="0"/>
          </a:p>
          <a:p>
            <a:pPr>
              <a:buNone/>
            </a:pPr>
            <a:endParaRPr lang="el-GR" sz="1800" dirty="0"/>
          </a:p>
        </p:txBody>
      </p:sp>
      <p:pic>
        <p:nvPicPr>
          <p:cNvPr id="4" name="3 - Εικόνα" descr="http://www.animus.com.gr/typo3temp/pics/3e0934146e.jpg">
            <a:hlinkClick r:id="rId3" tooltip="&quot;BIODEX SYSTEM PRO 4&quot;"/>
          </p:cNvPr>
          <p:cNvPicPr/>
          <p:nvPr/>
        </p:nvPicPr>
        <p:blipFill>
          <a:blip r:embed="rId4" cstate="print"/>
          <a:srcRect/>
          <a:stretch>
            <a:fillRect/>
          </a:stretch>
        </p:blipFill>
        <p:spPr bwMode="auto">
          <a:xfrm>
            <a:off x="3059832" y="4581128"/>
            <a:ext cx="2724150" cy="2066925"/>
          </a:xfrm>
          <a:prstGeom prst="rect">
            <a:avLst/>
          </a:prstGeom>
          <a:noFill/>
          <a:ln w="9525">
            <a:noFill/>
            <a:miter lim="800000"/>
            <a:headEnd/>
            <a:tailEnd/>
          </a:ln>
        </p:spPr>
      </p:pic>
      <p:pic>
        <p:nvPicPr>
          <p:cNvPr id="5" name="4 - Εικόνα" descr="http://www.animus.com.gr/typo3temp/pics/0d2289d4dd.jpg">
            <a:hlinkClick r:id="rId5" tooltip="&quot;SHOCK WAVE&quot;"/>
          </p:cNvPr>
          <p:cNvPicPr/>
          <p:nvPr/>
        </p:nvPicPr>
        <p:blipFill>
          <a:blip r:embed="rId6" cstate="print"/>
          <a:srcRect/>
          <a:stretch>
            <a:fillRect/>
          </a:stretch>
        </p:blipFill>
        <p:spPr bwMode="auto">
          <a:xfrm>
            <a:off x="6804248" y="4149080"/>
            <a:ext cx="1905000" cy="243497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634082"/>
          </a:xfrm>
        </p:spPr>
        <p:txBody>
          <a:bodyPr>
            <a:normAutofit/>
          </a:bodyPr>
          <a:lstStyle/>
          <a:p>
            <a:r>
              <a:rPr lang="el-GR" sz="2400" b="1" dirty="0" smtClean="0"/>
              <a:t>                                                </a:t>
            </a:r>
            <a:r>
              <a:rPr lang="en-US" sz="2400" b="1" u="sng" dirty="0" smtClean="0"/>
              <a:t>LOKOMAT</a:t>
            </a:r>
            <a:endParaRPr lang="el-GR" sz="2400" u="sng" dirty="0"/>
          </a:p>
        </p:txBody>
      </p:sp>
      <p:sp>
        <p:nvSpPr>
          <p:cNvPr id="3" name="2 - Θέση περιεχομένου"/>
          <p:cNvSpPr>
            <a:spLocks noGrp="1"/>
          </p:cNvSpPr>
          <p:nvPr>
            <p:ph sz="quarter" idx="1"/>
          </p:nvPr>
        </p:nvSpPr>
        <p:spPr>
          <a:xfrm>
            <a:off x="179512" y="908720"/>
            <a:ext cx="8784976" cy="5688632"/>
          </a:xfrm>
        </p:spPr>
        <p:txBody>
          <a:bodyPr>
            <a:normAutofit/>
          </a:bodyPr>
          <a:lstStyle/>
          <a:p>
            <a:pPr>
              <a:buNone/>
            </a:pPr>
            <a:r>
              <a:rPr lang="el-GR" sz="1800" dirty="0" smtClean="0"/>
              <a:t>Το βασικό του πλεονέκτημα σε σχέση με τα παρόμοια μηχανήματα είναι ότι δημιουργεί ένα ιδανικό πρότυπο βάδισης ( όμοιο του φυσιολογικού ) το οποίο σε συνδυασμό με την επαναληψιμότητα αποφέρει εντυπωσιακά αποτελέσματα στην αποκατάσταση και την επανένταξη του ασθενή στην </a:t>
            </a:r>
            <a:r>
              <a:rPr lang="el-GR" sz="1800" dirty="0" smtClean="0"/>
              <a:t>καθημερινότητα</a:t>
            </a:r>
          </a:p>
          <a:p>
            <a:pPr lvl="0"/>
            <a:r>
              <a:rPr lang="el-GR" sz="1800" dirty="0" smtClean="0"/>
              <a:t>Η χρήση του Lokomat ενδείκνυται στις παρακάτω περιπτώσεις:</a:t>
            </a:r>
          </a:p>
          <a:p>
            <a:pPr lvl="0"/>
            <a:r>
              <a:rPr lang="el-GR" sz="1800" dirty="0" smtClean="0"/>
              <a:t>Τραυματισμοί στην σπονδυλική στήλη </a:t>
            </a:r>
          </a:p>
          <a:p>
            <a:pPr lvl="0"/>
            <a:r>
              <a:rPr lang="el-GR" sz="1800" dirty="0" smtClean="0"/>
              <a:t>Κρανιοεγκεφαλικές κακώσεις </a:t>
            </a:r>
          </a:p>
          <a:p>
            <a:pPr lvl="0"/>
            <a:r>
              <a:rPr lang="el-GR" sz="1800" dirty="0" smtClean="0"/>
              <a:t>Εγκεφαλικά επεισόδια </a:t>
            </a:r>
          </a:p>
          <a:p>
            <a:pPr lvl="0"/>
            <a:r>
              <a:rPr lang="el-GR" sz="1800" dirty="0" smtClean="0"/>
              <a:t>Σκλήρυνση κατά πλάκας </a:t>
            </a:r>
          </a:p>
          <a:p>
            <a:pPr lvl="0"/>
            <a:r>
              <a:rPr lang="el-GR" sz="1800" dirty="0" smtClean="0"/>
              <a:t>Parkinson </a:t>
            </a:r>
          </a:p>
          <a:p>
            <a:pPr>
              <a:buNone/>
            </a:pPr>
            <a:r>
              <a:rPr lang="el-GR" sz="1800" dirty="0" smtClean="0"/>
              <a:t> </a:t>
            </a:r>
          </a:p>
          <a:p>
            <a:pPr>
              <a:buNone/>
            </a:pPr>
            <a:endParaRPr lang="el-GR" sz="1800" dirty="0"/>
          </a:p>
        </p:txBody>
      </p:sp>
      <p:pic>
        <p:nvPicPr>
          <p:cNvPr id="4" name="3 - Εικόνα" descr="http://www.animus.com.gr/typo3temp/pics/50ce42428b.jpg">
            <a:hlinkClick r:id="rId3" tooltip="&quot;LOKOMAT&quot;"/>
          </p:cNvPr>
          <p:cNvPicPr/>
          <p:nvPr/>
        </p:nvPicPr>
        <p:blipFill>
          <a:blip r:embed="rId4" cstate="print"/>
          <a:srcRect/>
          <a:stretch>
            <a:fillRect/>
          </a:stretch>
        </p:blipFill>
        <p:spPr bwMode="auto">
          <a:xfrm>
            <a:off x="3491880" y="3356992"/>
            <a:ext cx="4536504" cy="324036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0"/>
            <a:ext cx="7772400" cy="980728"/>
          </a:xfrm>
        </p:spPr>
        <p:txBody>
          <a:bodyPr/>
          <a:lstStyle/>
          <a:p>
            <a:r>
              <a:rPr lang="el-GR" b="1" dirty="0" smtClean="0"/>
              <a:t>              </a:t>
            </a:r>
            <a:r>
              <a:rPr lang="el-GR" b="1" u="sng" dirty="0" smtClean="0"/>
              <a:t>ΡΟΜΠΟΤΙΚΑ </a:t>
            </a:r>
            <a:r>
              <a:rPr lang="el-GR" b="1" u="sng" dirty="0" smtClean="0"/>
              <a:t>ΜΕΛΗ</a:t>
            </a:r>
            <a:endParaRPr lang="el-GR" b="1" u="sng" dirty="0"/>
          </a:p>
        </p:txBody>
      </p:sp>
      <p:sp>
        <p:nvSpPr>
          <p:cNvPr id="3" name="2 - Θέση περιεχομένου"/>
          <p:cNvSpPr>
            <a:spLocks noGrp="1"/>
          </p:cNvSpPr>
          <p:nvPr>
            <p:ph sz="quarter" idx="1"/>
          </p:nvPr>
        </p:nvSpPr>
        <p:spPr>
          <a:xfrm>
            <a:off x="179512" y="980728"/>
            <a:ext cx="8784976" cy="5688632"/>
          </a:xfrm>
        </p:spPr>
        <p:txBody>
          <a:bodyPr>
            <a:normAutofit/>
          </a:bodyPr>
          <a:lstStyle/>
          <a:p>
            <a:pPr>
              <a:buNone/>
            </a:pPr>
            <a:r>
              <a:rPr lang="el-GR" sz="2400" b="1" dirty="0" smtClean="0"/>
              <a:t>                                        </a:t>
            </a:r>
            <a:r>
              <a:rPr lang="el-GR" sz="2400" b="1" u="sng" dirty="0" smtClean="0">
                <a:latin typeface="+mj-lt"/>
                <a:cs typeface="Times New Roman" pitchFamily="18" charset="0"/>
              </a:rPr>
              <a:t>ΒΙΟΝΙΚΟ ΑΝΩ ΑΚΡΟ</a:t>
            </a:r>
          </a:p>
          <a:p>
            <a:pPr>
              <a:buNone/>
            </a:pPr>
            <a:endParaRPr lang="el-GR" sz="1800" dirty="0" smtClean="0"/>
          </a:p>
          <a:p>
            <a:pPr>
              <a:buNone/>
            </a:pPr>
            <a:r>
              <a:rPr lang="el-GR" sz="1800" dirty="0" smtClean="0"/>
              <a:t>Το  </a:t>
            </a:r>
            <a:r>
              <a:rPr lang="el-GR" sz="1800" dirty="0" smtClean="0"/>
              <a:t>Modular Prosthetic Limb (MPL), είναι ένα βιονικό μέλος που προσεγγίζει σε μορφή και ευελιξία το ανθρώπινο χέρι. Έχει περιθώριο κίνησης 22 μοιρών, σε σύγκριση με 30 μοίρες του ανθρώπινου χεριού, και μπορεί να πιάσει με ακρίβεια και με δύναμη χωρίς να σπάει εύθραυστα αντικείμενα. Ο καρπός και ο αγκώνας περιστρέφονται με ευκολία, όλα τα δάχτυλα λειτουργούν ξεχωριστά, ενώ ζυγίζει 4,5 κιλά, όσο περίπου το ανθρώπινο χέρι</a:t>
            </a:r>
            <a:r>
              <a:rPr lang="el-GR" sz="1800" dirty="0" smtClean="0"/>
              <a:t>.</a:t>
            </a:r>
            <a:r>
              <a:rPr lang="el-GR" sz="1800" dirty="0" smtClean="0"/>
              <a:t> Η εφαρμογή γίνεται με την χειρουργική επανατοποθέτηση των νεύρων που προηγουμένως έλεγχαν το χέρι, σε μυς του θώρακα, και την τοποθέτηση ηλεκτροδίων που μετατρέπουν τα σήματα των νεύρων σε κίνηση του βιονικού άκρου. </a:t>
            </a:r>
          </a:p>
          <a:p>
            <a:pPr>
              <a:buNone/>
            </a:pPr>
            <a:endParaRPr lang="el-GR" sz="1800" dirty="0" smtClean="0"/>
          </a:p>
        </p:txBody>
      </p:sp>
      <p:pic>
        <p:nvPicPr>
          <p:cNvPr id="4" name="3 - Εικόνα" descr="Ο Jesse Sullivan χρησιμοποιώντας το βιονικό του χέρι (φωτογραφία: Mark Gilliland/AP/PA)">
            <a:hlinkClick r:id="rId3"/>
          </p:cNvPr>
          <p:cNvPicPr/>
          <p:nvPr/>
        </p:nvPicPr>
        <p:blipFill>
          <a:blip r:embed="rId4" cstate="print"/>
          <a:srcRect/>
          <a:stretch>
            <a:fillRect/>
          </a:stretch>
        </p:blipFill>
        <p:spPr bwMode="auto">
          <a:xfrm>
            <a:off x="2627784" y="4293096"/>
            <a:ext cx="3672408" cy="2232248"/>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Δικαιοσύνη">
  <a:themeElements>
    <a:clrScheme name="Δικαιοσύνη">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ικαιοσύνη">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ικαιοσύνη">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74</TotalTime>
  <Words>676</Words>
  <Application>Microsoft Office PowerPoint</Application>
  <PresentationFormat>Προβολή στην οθόνη (4:3)</PresentationFormat>
  <Paragraphs>56</Paragraphs>
  <Slides>11</Slides>
  <Notes>11</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Δικαιοσύνη</vt:lpstr>
      <vt:lpstr>ΕΥΦΥΗ ΣΥΣΤΗΜΑΤΑ ΣΤΗΝ ΑΠΟΚΑΤΑΣΤΑΣΗ</vt:lpstr>
      <vt:lpstr>ΕΙΣΑΓΩΓΗ</vt:lpstr>
      <vt:lpstr>   ΡΟΜΠΟΤΙΚΑ ΜΗΧΑΝΗΜΑΤΑ ΣΤΗΝ ΑΠΟΚΑΤΑΣΤΑΣΗ             </vt:lpstr>
      <vt:lpstr>ΡΟΜΠΟΤΙΚΗ ΑΠΟΚΑΤΑΣΤΑΣΗ ΑΝΩ ΑΚΡΟΥ- ARMEO SPRING </vt:lpstr>
      <vt:lpstr>                                     Το REO GO είναι:  </vt:lpstr>
      <vt:lpstr>                         ΡΟΜΠΟΤΙΚΟ ΣΥΣΤΗΜΑ ERIGO </vt:lpstr>
      <vt:lpstr>                               BIODEX SYSTEM PRO 4 </vt:lpstr>
      <vt:lpstr>                                                LOKOMAT</vt:lpstr>
      <vt:lpstr>              ΡΟΜΠΟΤΙΚΑ ΜΕΛΗ</vt:lpstr>
      <vt:lpstr>                                    ΕΞΩΣΚΕΛΕΤΟΙ </vt:lpstr>
      <vt:lpstr>                             ΒΙΟΝΙΚΑ ΔΑΚΤΥΛΑ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ΕΥΦΥΗ ΣΥΣΤΗΜΑΤΑ ΣΤΗΝ ΑΠΟΚΑΤΑΣΤΑΣΗ</dc:title>
  <dc:creator>sony</dc:creator>
  <cp:lastModifiedBy>germanos</cp:lastModifiedBy>
  <cp:revision>9</cp:revision>
  <dcterms:created xsi:type="dcterms:W3CDTF">2012-05-20T14:19:18Z</dcterms:created>
  <dcterms:modified xsi:type="dcterms:W3CDTF">2012-05-20T21:49:31Z</dcterms:modified>
</cp:coreProperties>
</file>