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5" r:id="rId1"/>
  </p:sldMasterIdLst>
  <p:notesMasterIdLst>
    <p:notesMasterId r:id="rId16"/>
  </p:notesMasterIdLst>
  <p:handoutMasterIdLst>
    <p:handoutMasterId r:id="rId17"/>
  </p:handoutMasterIdLst>
  <p:sldIdLst>
    <p:sldId id="257" r:id="rId2"/>
    <p:sldId id="262" r:id="rId3"/>
    <p:sldId id="263" r:id="rId4"/>
    <p:sldId id="264" r:id="rId5"/>
    <p:sldId id="271" r:id="rId6"/>
    <p:sldId id="273" r:id="rId7"/>
    <p:sldId id="274" r:id="rId8"/>
    <p:sldId id="275" r:id="rId9"/>
    <p:sldId id="276" r:id="rId10"/>
    <p:sldId id="277" r:id="rId11"/>
    <p:sldId id="278" r:id="rId12"/>
    <p:sldId id="281" r:id="rId13"/>
    <p:sldId id="280" r:id="rId14"/>
    <p:sldId id="282" r:id="rId15"/>
  </p:sldIdLst>
  <p:sldSz cx="9144000" cy="6858000" type="screen4x3"/>
  <p:notesSz cx="6856413" cy="97139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394" autoAdjust="0"/>
    <p:restoredTop sz="90929"/>
  </p:normalViewPr>
  <p:slideViewPr>
    <p:cSldViewPr>
      <p:cViewPr varScale="1">
        <p:scale>
          <a:sx n="71" d="100"/>
          <a:sy n="71" d="100"/>
        </p:scale>
        <p:origin x="1305" y="3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85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85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4506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228138"/>
            <a:ext cx="2971800" cy="485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4506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9228138"/>
            <a:ext cx="2971800" cy="485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69E90980-852F-4310-B4B2-9FEB4DD11C30}" type="slidenum">
              <a:rPr lang="el-GR" altLang="en-US"/>
              <a:pPr>
                <a:defRPr/>
              </a:pPr>
              <a:t>‹#›</a:t>
            </a:fld>
            <a:endParaRPr lang="el-GR" altLang="en-US"/>
          </a:p>
        </p:txBody>
      </p:sp>
    </p:spTree>
    <p:extLst>
      <p:ext uri="{BB962C8B-B14F-4D97-AF65-F5344CB8AC3E}">
        <p14:creationId xmlns:p14="http://schemas.microsoft.com/office/powerpoint/2010/main" val="107599018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873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3025" y="0"/>
            <a:ext cx="2971800" cy="4873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B47086-56FE-49A4-8A71-1EB667823503}" type="datetimeFigureOut">
              <a:rPr lang="en-US" smtClean="0"/>
              <a:t>10/30/2023</a:t>
            </a:fld>
            <a:endParaRPr lang="en-US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1243013" y="1214438"/>
            <a:ext cx="4370387" cy="32781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675188"/>
            <a:ext cx="5484813" cy="38242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9226550"/>
            <a:ext cx="2971800" cy="4873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3025" y="9226550"/>
            <a:ext cx="2971800" cy="4873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0DC25D-7ED7-49AE-94BC-58FE0F78A2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88627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0DC25D-7ED7-49AE-94BC-58FE0F78A2BF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18532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42"/>
          <p:cNvGrpSpPr>
            <a:grpSpLocks/>
          </p:cNvGrpSpPr>
          <p:nvPr/>
        </p:nvGrpSpPr>
        <p:grpSpPr bwMode="auto">
          <a:xfrm>
            <a:off x="-382588" y="0"/>
            <a:ext cx="9932988" cy="6858000"/>
            <a:chOff x="-382404" y="0"/>
            <a:chExt cx="9932332" cy="6858000"/>
          </a:xfrm>
        </p:grpSpPr>
        <p:grpSp>
          <p:nvGrpSpPr>
            <p:cNvPr id="5" name="Group 44"/>
            <p:cNvGrpSpPr>
              <a:grpSpLocks/>
            </p:cNvGrpSpPr>
            <p:nvPr/>
          </p:nvGrpSpPr>
          <p:grpSpPr bwMode="auto"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28" name="Group 4"/>
              <p:cNvGrpSpPr>
                <a:grpSpLocks/>
              </p:cNvGrpSpPr>
              <p:nvPr/>
            </p:nvGrpSpPr>
            <p:grpSpPr bwMode="auto"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40" name="Rectangle 114"/>
                <p:cNvSpPr/>
                <p:nvPr/>
              </p:nvSpPr>
              <p:spPr>
                <a:xfrm>
                  <a:off x="914499" y="0"/>
                  <a:ext cx="1600094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endParaRPr lang="en-US"/>
                </a:p>
              </p:txBody>
            </p:sp>
            <p:sp>
              <p:nvSpPr>
                <p:cNvPr id="41" name="Rectangle 2"/>
                <p:cNvSpPr/>
                <p:nvPr/>
              </p:nvSpPr>
              <p:spPr>
                <a:xfrm>
                  <a:off x="159" y="0"/>
                  <a:ext cx="45717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endParaRPr lang="en-US"/>
                </a:p>
              </p:txBody>
            </p:sp>
            <p:sp>
              <p:nvSpPr>
                <p:cNvPr id="42" name="Rectangle 3"/>
                <p:cNvSpPr/>
                <p:nvPr/>
              </p:nvSpPr>
              <p:spPr>
                <a:xfrm>
                  <a:off x="228744" y="0"/>
                  <a:ext cx="76195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endParaRPr lang="en-US"/>
                </a:p>
              </p:txBody>
            </p:sp>
          </p:grpSp>
          <p:grpSp>
            <p:nvGrpSpPr>
              <p:cNvPr id="29" name="Group 5"/>
              <p:cNvGrpSpPr>
                <a:grpSpLocks/>
              </p:cNvGrpSpPr>
              <p:nvPr/>
            </p:nvGrpSpPr>
            <p:grpSpPr bwMode="auto"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37" name="Rectangle 84"/>
                <p:cNvSpPr/>
                <p:nvPr/>
              </p:nvSpPr>
              <p:spPr>
                <a:xfrm>
                  <a:off x="913836" y="0"/>
                  <a:ext cx="1600094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endParaRPr lang="en-US"/>
                </a:p>
              </p:txBody>
            </p:sp>
            <p:sp>
              <p:nvSpPr>
                <p:cNvPr id="38" name="Rectangle 85"/>
                <p:cNvSpPr/>
                <p:nvPr/>
              </p:nvSpPr>
              <p:spPr>
                <a:xfrm>
                  <a:off x="-504" y="0"/>
                  <a:ext cx="45717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endParaRPr lang="en-US"/>
                </a:p>
              </p:txBody>
            </p:sp>
            <p:sp>
              <p:nvSpPr>
                <p:cNvPr id="39" name="Rectangle 113"/>
                <p:cNvSpPr/>
                <p:nvPr/>
              </p:nvSpPr>
              <p:spPr>
                <a:xfrm>
                  <a:off x="228081" y="0"/>
                  <a:ext cx="76195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endParaRPr lang="en-US"/>
                </a:p>
              </p:txBody>
            </p:sp>
          </p:grpSp>
          <p:grpSp>
            <p:nvGrpSpPr>
              <p:cNvPr id="30" name="Group 9"/>
              <p:cNvGrpSpPr>
                <a:grpSpLocks/>
              </p:cNvGrpSpPr>
              <p:nvPr/>
            </p:nvGrpSpPr>
            <p:grpSpPr bwMode="auto"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34" name="Rectangle 77"/>
                <p:cNvSpPr/>
                <p:nvPr/>
              </p:nvSpPr>
              <p:spPr>
                <a:xfrm>
                  <a:off x="914785" y="0"/>
                  <a:ext cx="1600094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endParaRPr lang="en-US"/>
                </a:p>
              </p:txBody>
            </p:sp>
            <p:sp>
              <p:nvSpPr>
                <p:cNvPr id="35" name="Rectangle 78"/>
                <p:cNvSpPr/>
                <p:nvPr/>
              </p:nvSpPr>
              <p:spPr>
                <a:xfrm>
                  <a:off x="445" y="0"/>
                  <a:ext cx="45717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endParaRPr lang="en-US"/>
                </a:p>
              </p:txBody>
            </p:sp>
            <p:sp>
              <p:nvSpPr>
                <p:cNvPr id="36" name="Rectangle 80"/>
                <p:cNvSpPr/>
                <p:nvPr/>
              </p:nvSpPr>
              <p:spPr>
                <a:xfrm>
                  <a:off x="229030" y="0"/>
                  <a:ext cx="76195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endParaRPr lang="en-US"/>
                </a:p>
              </p:txBody>
            </p:sp>
          </p:grpSp>
          <p:sp>
            <p:nvSpPr>
              <p:cNvPr id="31" name="Rectangle 74"/>
              <p:cNvSpPr/>
              <p:nvPr/>
            </p:nvSpPr>
            <p:spPr>
              <a:xfrm>
                <a:off x="3809907" y="0"/>
                <a:ext cx="2819214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sp>
            <p:nvSpPr>
              <p:cNvPr id="32" name="Rectangle 75"/>
              <p:cNvSpPr/>
              <p:nvPr/>
            </p:nvSpPr>
            <p:spPr>
              <a:xfrm>
                <a:off x="2895568" y="0"/>
                <a:ext cx="45717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sp>
            <p:nvSpPr>
              <p:cNvPr id="33" name="Rectangle 76"/>
              <p:cNvSpPr/>
              <p:nvPr/>
            </p:nvSpPr>
            <p:spPr>
              <a:xfrm>
                <a:off x="3124153" y="0"/>
                <a:ext cx="76195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</p:grpSp>
        <p:sp>
          <p:nvSpPr>
            <p:cNvPr id="6" name="Freeform 44"/>
            <p:cNvSpPr/>
            <p:nvPr/>
          </p:nvSpPr>
          <p:spPr>
            <a:xfrm>
              <a:off x="-12540" y="5035550"/>
              <a:ext cx="9144984" cy="1174750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7" name="Freeform 47"/>
            <p:cNvSpPr/>
            <p:nvPr/>
          </p:nvSpPr>
          <p:spPr>
            <a:xfrm>
              <a:off x="-12540" y="3467100"/>
              <a:ext cx="9144984" cy="890588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8" name="Freeform 48"/>
            <p:cNvSpPr/>
            <p:nvPr/>
          </p:nvSpPr>
          <p:spPr>
            <a:xfrm>
              <a:off x="-23653" y="5640388"/>
              <a:ext cx="3004940" cy="1211262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9" name="Freeform 50"/>
            <p:cNvSpPr/>
            <p:nvPr/>
          </p:nvSpPr>
          <p:spPr>
            <a:xfrm>
              <a:off x="-12540" y="5284788"/>
              <a:ext cx="9144984" cy="1477962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10" name="Freeform 51"/>
            <p:cNvSpPr/>
            <p:nvPr/>
          </p:nvSpPr>
          <p:spPr>
            <a:xfrm>
              <a:off x="2136793" y="5132388"/>
              <a:ext cx="6982952" cy="171926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11" name="Hexagon 52"/>
            <p:cNvSpPr/>
            <p:nvPr/>
          </p:nvSpPr>
          <p:spPr>
            <a:xfrm rot="1800000">
              <a:off x="2995574" y="2859088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12" name="Hexagon 53"/>
            <p:cNvSpPr/>
            <p:nvPr/>
          </p:nvSpPr>
          <p:spPr>
            <a:xfrm rot="1800000">
              <a:off x="3719426" y="412591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13" name="Hexagon 54"/>
            <p:cNvSpPr/>
            <p:nvPr/>
          </p:nvSpPr>
          <p:spPr>
            <a:xfrm rot="1800000">
              <a:off x="3728950" y="159226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14" name="Hexagon 55"/>
            <p:cNvSpPr/>
            <p:nvPr/>
          </p:nvSpPr>
          <p:spPr>
            <a:xfrm rot="1800000">
              <a:off x="2976525" y="325438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15" name="Hexagon 56"/>
            <p:cNvSpPr/>
            <p:nvPr/>
          </p:nvSpPr>
          <p:spPr>
            <a:xfrm rot="1800000">
              <a:off x="4462327" y="538321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16" name="Freeform 57"/>
            <p:cNvSpPr/>
            <p:nvPr/>
          </p:nvSpPr>
          <p:spPr>
            <a:xfrm rot="1800000">
              <a:off x="-382404" y="4202113"/>
              <a:ext cx="1261980" cy="1387475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17" name="Hexagon 58"/>
            <p:cNvSpPr/>
            <p:nvPr/>
          </p:nvSpPr>
          <p:spPr>
            <a:xfrm rot="1800000">
              <a:off x="23970" y="540226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18" name="Hexagon 59"/>
            <p:cNvSpPr/>
            <p:nvPr/>
          </p:nvSpPr>
          <p:spPr>
            <a:xfrm rot="1800000">
              <a:off x="52543" y="284956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19" name="Hexagon 60"/>
            <p:cNvSpPr/>
            <p:nvPr/>
          </p:nvSpPr>
          <p:spPr>
            <a:xfrm rot="1800000">
              <a:off x="776395" y="412591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20" name="Hexagon 61"/>
            <p:cNvSpPr/>
            <p:nvPr/>
          </p:nvSpPr>
          <p:spPr>
            <a:xfrm rot="1800000">
              <a:off x="1509772" y="5411788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21" name="Hexagon 62"/>
            <p:cNvSpPr/>
            <p:nvPr/>
          </p:nvSpPr>
          <p:spPr>
            <a:xfrm rot="1800000">
              <a:off x="1528821" y="2859088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22" name="Hexagon 63"/>
            <p:cNvSpPr/>
            <p:nvPr/>
          </p:nvSpPr>
          <p:spPr>
            <a:xfrm rot="1800000">
              <a:off x="795444" y="1563688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23" name="Hexagon 64"/>
            <p:cNvSpPr/>
            <p:nvPr/>
          </p:nvSpPr>
          <p:spPr>
            <a:xfrm rot="1800000">
              <a:off x="6806909" y="4144963"/>
              <a:ext cx="1600094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24" name="Hexagon 65"/>
            <p:cNvSpPr/>
            <p:nvPr/>
          </p:nvSpPr>
          <p:spPr>
            <a:xfrm rot="1800000">
              <a:off x="7549810" y="5421313"/>
              <a:ext cx="1600094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25" name="Hexagon 66"/>
            <p:cNvSpPr/>
            <p:nvPr/>
          </p:nvSpPr>
          <p:spPr>
            <a:xfrm rot="1800000">
              <a:off x="7549810" y="2868613"/>
              <a:ext cx="1600094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26" name="Freeform 67"/>
            <p:cNvSpPr/>
            <p:nvPr/>
          </p:nvSpPr>
          <p:spPr>
            <a:xfrm rot="1800000">
              <a:off x="8306998" y="4056063"/>
              <a:ext cx="1242930" cy="1387475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27" name="Freeform 68"/>
            <p:cNvSpPr/>
            <p:nvPr/>
          </p:nvSpPr>
          <p:spPr>
            <a:xfrm rot="1800000">
              <a:off x="8306998" y="1511300"/>
              <a:ext cx="1241343" cy="1389063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</p:grpSp>
      <p:sp>
        <p:nvSpPr>
          <p:cNvPr id="43" name="Rectangle 45"/>
          <p:cNvSpPr/>
          <p:nvPr/>
        </p:nvSpPr>
        <p:spPr>
          <a:xfrm>
            <a:off x="4560888" y="-22225"/>
            <a:ext cx="3679825" cy="6272213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44" name="Rectangle 46"/>
          <p:cNvSpPr/>
          <p:nvPr/>
        </p:nvSpPr>
        <p:spPr>
          <a:xfrm>
            <a:off x="4649788" y="-22225"/>
            <a:ext cx="3505200" cy="23129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45" name="Rectangle 49"/>
          <p:cNvSpPr/>
          <p:nvPr/>
        </p:nvSpPr>
        <p:spPr>
          <a:xfrm>
            <a:off x="4651375" y="6088063"/>
            <a:ext cx="3505200" cy="825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46" name="Rectangle 88"/>
          <p:cNvSpPr/>
          <p:nvPr/>
        </p:nvSpPr>
        <p:spPr>
          <a:xfrm>
            <a:off x="4651375" y="6088063"/>
            <a:ext cx="3505200" cy="825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/>
              <a:t>Στυλ κύριου υπότιτλου</a:t>
            </a:r>
            <a:endParaRPr lang="en-US" dirty="0"/>
          </a:p>
        </p:txBody>
      </p:sp>
      <p:sp>
        <p:nvSpPr>
          <p:cNvPr id="47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688" y="1516063"/>
            <a:ext cx="2133600" cy="752475"/>
          </a:xfrm>
        </p:spPr>
        <p:txBody>
          <a:bodyPr anchor="b"/>
          <a:lstStyle>
            <a:lvl1pPr algn="l">
              <a:defRPr sz="2400"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4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838" y="5719763"/>
            <a:ext cx="283051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4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788" y="5719763"/>
            <a:ext cx="642937" cy="365125"/>
          </a:xfrm>
        </p:spPr>
        <p:txBody>
          <a:bodyPr/>
          <a:lstStyle>
            <a:lvl1pPr>
              <a:defRPr smtClean="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AC1BB34E-0E55-4312-8126-FF70A2D6BA1B}" type="slidenum">
              <a:rPr lang="el-GR" altLang="en-US"/>
              <a:pPr>
                <a:defRPr/>
              </a:pPr>
              <a:t>‹#›</a:t>
            </a:fld>
            <a:endParaRPr lang="el-GR" altLang="en-US"/>
          </a:p>
        </p:txBody>
      </p:sp>
    </p:spTree>
    <p:extLst>
      <p:ext uri="{BB962C8B-B14F-4D97-AF65-F5344CB8AC3E}">
        <p14:creationId xmlns:p14="http://schemas.microsoft.com/office/powerpoint/2010/main" val="5503514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9E5A96-FBCF-485E-AAA4-5593702418C7}" type="slidenum">
              <a:rPr lang="el-GR" altLang="en-US"/>
              <a:pPr>
                <a:defRPr/>
              </a:pPr>
              <a:t>‹#›</a:t>
            </a:fld>
            <a:endParaRPr lang="el-GR" altLang="en-US"/>
          </a:p>
        </p:txBody>
      </p:sp>
    </p:spTree>
    <p:extLst>
      <p:ext uri="{BB962C8B-B14F-4D97-AF65-F5344CB8AC3E}">
        <p14:creationId xmlns:p14="http://schemas.microsoft.com/office/powerpoint/2010/main" val="15215644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l-GR"/>
              <a:t>Στυλ κύριου τίτλου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9109D7-BB1B-46C8-9888-E8AF98ABC354}" type="slidenum">
              <a:rPr lang="el-GR" altLang="en-US"/>
              <a:pPr>
                <a:defRPr/>
              </a:pPr>
              <a:t>‹#›</a:t>
            </a:fld>
            <a:endParaRPr lang="el-GR" altLang="en-US"/>
          </a:p>
        </p:txBody>
      </p:sp>
    </p:spTree>
    <p:extLst>
      <p:ext uri="{BB962C8B-B14F-4D97-AF65-F5344CB8AC3E}">
        <p14:creationId xmlns:p14="http://schemas.microsoft.com/office/powerpoint/2010/main" val="19106389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0DE1A6-6870-47DA-A1AA-DCB1621178C3}" type="slidenum">
              <a:rPr lang="el-GR" altLang="en-US"/>
              <a:pPr>
                <a:defRPr/>
              </a:pPr>
              <a:t>‹#›</a:t>
            </a:fld>
            <a:endParaRPr lang="el-GR" altLang="en-US"/>
          </a:p>
        </p:txBody>
      </p:sp>
    </p:spTree>
    <p:extLst>
      <p:ext uri="{BB962C8B-B14F-4D97-AF65-F5344CB8AC3E}">
        <p14:creationId xmlns:p14="http://schemas.microsoft.com/office/powerpoint/2010/main" val="1099274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/>
          <a:lstStyle>
            <a:lvl1pPr algn="l">
              <a:defRPr sz="4000" b="0" cap="none" baseline="0"/>
            </a:lvl1pPr>
          </a:lstStyle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6FB581-4839-40F8-A35C-2145564192F0}" type="slidenum">
              <a:rPr lang="el-GR" altLang="en-US"/>
              <a:pPr>
                <a:defRPr/>
              </a:pPr>
              <a:t>‹#›</a:t>
            </a:fld>
            <a:endParaRPr lang="el-GR" altLang="en-US"/>
          </a:p>
        </p:txBody>
      </p:sp>
    </p:spTree>
    <p:extLst>
      <p:ext uri="{BB962C8B-B14F-4D97-AF65-F5344CB8AC3E}">
        <p14:creationId xmlns:p14="http://schemas.microsoft.com/office/powerpoint/2010/main" val="19213791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CC5482-64FE-4830-91E7-14ECD326A06B}" type="slidenum">
              <a:rPr lang="el-GR" altLang="en-US"/>
              <a:pPr>
                <a:defRPr/>
              </a:pPr>
              <a:t>‹#›</a:t>
            </a:fld>
            <a:endParaRPr lang="el-GR" altLang="en-US"/>
          </a:p>
        </p:txBody>
      </p:sp>
    </p:spTree>
    <p:extLst>
      <p:ext uri="{BB962C8B-B14F-4D97-AF65-F5344CB8AC3E}">
        <p14:creationId xmlns:p14="http://schemas.microsoft.com/office/powerpoint/2010/main" val="12015550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/>
              <a:t>Στυλ κύριου τίτλου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CDA2AB-B944-4B2A-9CFD-0A8E72CFE135}" type="slidenum">
              <a:rPr lang="el-GR" altLang="en-US"/>
              <a:pPr>
                <a:defRPr/>
              </a:pPr>
              <a:t>‹#›</a:t>
            </a:fld>
            <a:endParaRPr lang="el-GR" altLang="en-US"/>
          </a:p>
        </p:txBody>
      </p:sp>
    </p:spTree>
    <p:extLst>
      <p:ext uri="{BB962C8B-B14F-4D97-AF65-F5344CB8AC3E}">
        <p14:creationId xmlns:p14="http://schemas.microsoft.com/office/powerpoint/2010/main" val="20581740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10BC00-B155-4D20-BB60-8CBCA47D8FC4}" type="slidenum">
              <a:rPr lang="el-GR" altLang="en-US"/>
              <a:pPr>
                <a:defRPr/>
              </a:pPr>
              <a:t>‹#›</a:t>
            </a:fld>
            <a:endParaRPr lang="el-GR" altLang="en-US"/>
          </a:p>
        </p:txBody>
      </p:sp>
    </p:spTree>
    <p:extLst>
      <p:ext uri="{BB962C8B-B14F-4D97-AF65-F5344CB8AC3E}">
        <p14:creationId xmlns:p14="http://schemas.microsoft.com/office/powerpoint/2010/main" val="3015108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BED21B-4F4B-4B28-9D24-D394A5FBFAB1}" type="slidenum">
              <a:rPr lang="el-GR" altLang="en-US"/>
              <a:pPr>
                <a:defRPr/>
              </a:pPr>
              <a:t>‹#›</a:t>
            </a:fld>
            <a:endParaRPr lang="el-GR" altLang="en-US"/>
          </a:p>
        </p:txBody>
      </p:sp>
    </p:spTree>
    <p:extLst>
      <p:ext uri="{BB962C8B-B14F-4D97-AF65-F5344CB8AC3E}">
        <p14:creationId xmlns:p14="http://schemas.microsoft.com/office/powerpoint/2010/main" val="30204155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3"/>
          <p:cNvGrpSpPr>
            <a:grpSpLocks/>
          </p:cNvGrpSpPr>
          <p:nvPr/>
        </p:nvGrpSpPr>
        <p:grpSpPr bwMode="auto">
          <a:xfrm>
            <a:off x="-382588" y="0"/>
            <a:ext cx="9932988" cy="6858000"/>
            <a:chOff x="-382404" y="0"/>
            <a:chExt cx="9932332" cy="6858000"/>
          </a:xfrm>
        </p:grpSpPr>
        <p:grpSp>
          <p:nvGrpSpPr>
            <p:cNvPr id="6" name="Group 44"/>
            <p:cNvGrpSpPr>
              <a:grpSpLocks/>
            </p:cNvGrpSpPr>
            <p:nvPr/>
          </p:nvGrpSpPr>
          <p:grpSpPr bwMode="auto"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29" name="Group 4"/>
              <p:cNvGrpSpPr>
                <a:grpSpLocks/>
              </p:cNvGrpSpPr>
              <p:nvPr/>
            </p:nvGrpSpPr>
            <p:grpSpPr bwMode="auto"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41" name="Rectangle 83"/>
                <p:cNvSpPr/>
                <p:nvPr/>
              </p:nvSpPr>
              <p:spPr>
                <a:xfrm>
                  <a:off x="914499" y="0"/>
                  <a:ext cx="1600094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endParaRPr lang="en-US"/>
                </a:p>
              </p:txBody>
            </p:sp>
            <p:sp>
              <p:nvSpPr>
                <p:cNvPr id="42" name="Rectangle 2"/>
                <p:cNvSpPr/>
                <p:nvPr/>
              </p:nvSpPr>
              <p:spPr>
                <a:xfrm>
                  <a:off x="159" y="0"/>
                  <a:ext cx="45717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endParaRPr lang="en-US"/>
                </a:p>
              </p:txBody>
            </p:sp>
            <p:sp>
              <p:nvSpPr>
                <p:cNvPr id="43" name="Rectangle 3"/>
                <p:cNvSpPr/>
                <p:nvPr/>
              </p:nvSpPr>
              <p:spPr>
                <a:xfrm>
                  <a:off x="228744" y="0"/>
                  <a:ext cx="76195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endParaRPr lang="en-US"/>
                </a:p>
              </p:txBody>
            </p:sp>
          </p:grpSp>
          <p:grpSp>
            <p:nvGrpSpPr>
              <p:cNvPr id="30" name="Group 5"/>
              <p:cNvGrpSpPr>
                <a:grpSpLocks/>
              </p:cNvGrpSpPr>
              <p:nvPr/>
            </p:nvGrpSpPr>
            <p:grpSpPr bwMode="auto"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38" name="Rectangle 80"/>
                <p:cNvSpPr/>
                <p:nvPr/>
              </p:nvSpPr>
              <p:spPr>
                <a:xfrm>
                  <a:off x="913836" y="0"/>
                  <a:ext cx="1600094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endParaRPr lang="en-US"/>
                </a:p>
              </p:txBody>
            </p:sp>
            <p:sp>
              <p:nvSpPr>
                <p:cNvPr id="39" name="Rectangle 81"/>
                <p:cNvSpPr/>
                <p:nvPr/>
              </p:nvSpPr>
              <p:spPr>
                <a:xfrm>
                  <a:off x="-504" y="0"/>
                  <a:ext cx="45717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endParaRPr lang="en-US"/>
                </a:p>
              </p:txBody>
            </p:sp>
            <p:sp>
              <p:nvSpPr>
                <p:cNvPr id="40" name="Rectangle 82"/>
                <p:cNvSpPr/>
                <p:nvPr/>
              </p:nvSpPr>
              <p:spPr>
                <a:xfrm>
                  <a:off x="228081" y="0"/>
                  <a:ext cx="76195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endParaRPr lang="en-US"/>
                </a:p>
              </p:txBody>
            </p:sp>
          </p:grpSp>
          <p:grpSp>
            <p:nvGrpSpPr>
              <p:cNvPr id="31" name="Group 9"/>
              <p:cNvGrpSpPr>
                <a:grpSpLocks/>
              </p:cNvGrpSpPr>
              <p:nvPr/>
            </p:nvGrpSpPr>
            <p:grpSpPr bwMode="auto"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35" name="Rectangle 77"/>
                <p:cNvSpPr/>
                <p:nvPr/>
              </p:nvSpPr>
              <p:spPr>
                <a:xfrm>
                  <a:off x="914785" y="0"/>
                  <a:ext cx="1600094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endParaRPr lang="en-US"/>
                </a:p>
              </p:txBody>
            </p:sp>
            <p:sp>
              <p:nvSpPr>
                <p:cNvPr id="36" name="Rectangle 78"/>
                <p:cNvSpPr/>
                <p:nvPr/>
              </p:nvSpPr>
              <p:spPr>
                <a:xfrm>
                  <a:off x="445" y="0"/>
                  <a:ext cx="45717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endParaRPr lang="en-US"/>
                </a:p>
              </p:txBody>
            </p:sp>
            <p:sp>
              <p:nvSpPr>
                <p:cNvPr id="37" name="Rectangle 79"/>
                <p:cNvSpPr/>
                <p:nvPr/>
              </p:nvSpPr>
              <p:spPr>
                <a:xfrm>
                  <a:off x="229030" y="0"/>
                  <a:ext cx="76195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endParaRPr lang="en-US"/>
                </a:p>
              </p:txBody>
            </p:sp>
          </p:grpSp>
          <p:sp>
            <p:nvSpPr>
              <p:cNvPr id="32" name="Rectangle 74"/>
              <p:cNvSpPr/>
              <p:nvPr/>
            </p:nvSpPr>
            <p:spPr>
              <a:xfrm>
                <a:off x="3809907" y="0"/>
                <a:ext cx="2819214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sp>
            <p:nvSpPr>
              <p:cNvPr id="33" name="Rectangle 75"/>
              <p:cNvSpPr/>
              <p:nvPr/>
            </p:nvSpPr>
            <p:spPr>
              <a:xfrm>
                <a:off x="2895568" y="0"/>
                <a:ext cx="45717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sp>
            <p:nvSpPr>
              <p:cNvPr id="34" name="Rectangle 76"/>
              <p:cNvSpPr/>
              <p:nvPr/>
            </p:nvSpPr>
            <p:spPr>
              <a:xfrm>
                <a:off x="3124153" y="0"/>
                <a:ext cx="76195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</p:grpSp>
        <p:sp>
          <p:nvSpPr>
            <p:cNvPr id="7" name="Freeform 46"/>
            <p:cNvSpPr/>
            <p:nvPr/>
          </p:nvSpPr>
          <p:spPr>
            <a:xfrm>
              <a:off x="-12540" y="5035550"/>
              <a:ext cx="9144984" cy="1174750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8" name="Freeform 47"/>
            <p:cNvSpPr/>
            <p:nvPr/>
          </p:nvSpPr>
          <p:spPr>
            <a:xfrm>
              <a:off x="-12540" y="3467100"/>
              <a:ext cx="9144984" cy="890588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9" name="Freeform 48"/>
            <p:cNvSpPr/>
            <p:nvPr/>
          </p:nvSpPr>
          <p:spPr>
            <a:xfrm>
              <a:off x="-23653" y="5640388"/>
              <a:ext cx="3004940" cy="1211262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10" name="Freeform 49"/>
            <p:cNvSpPr/>
            <p:nvPr/>
          </p:nvSpPr>
          <p:spPr>
            <a:xfrm>
              <a:off x="-12540" y="5284788"/>
              <a:ext cx="9144984" cy="1477962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11" name="Freeform 50"/>
            <p:cNvSpPr/>
            <p:nvPr/>
          </p:nvSpPr>
          <p:spPr>
            <a:xfrm>
              <a:off x="2136793" y="5132388"/>
              <a:ext cx="6982952" cy="171926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12" name="Hexagon 51"/>
            <p:cNvSpPr/>
            <p:nvPr/>
          </p:nvSpPr>
          <p:spPr>
            <a:xfrm rot="1800000">
              <a:off x="2995574" y="2859088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13" name="Hexagon 52"/>
            <p:cNvSpPr/>
            <p:nvPr/>
          </p:nvSpPr>
          <p:spPr>
            <a:xfrm rot="1800000">
              <a:off x="3719426" y="412591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14" name="Hexagon 53"/>
            <p:cNvSpPr/>
            <p:nvPr/>
          </p:nvSpPr>
          <p:spPr>
            <a:xfrm rot="1800000">
              <a:off x="3728950" y="159226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15" name="Hexagon 54"/>
            <p:cNvSpPr/>
            <p:nvPr/>
          </p:nvSpPr>
          <p:spPr>
            <a:xfrm rot="1800000">
              <a:off x="2976525" y="325438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16" name="Hexagon 55"/>
            <p:cNvSpPr/>
            <p:nvPr/>
          </p:nvSpPr>
          <p:spPr>
            <a:xfrm rot="1800000">
              <a:off x="4462327" y="538321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17" name="Freeform 58"/>
            <p:cNvSpPr/>
            <p:nvPr/>
          </p:nvSpPr>
          <p:spPr>
            <a:xfrm rot="1800000">
              <a:off x="-382404" y="4202113"/>
              <a:ext cx="1261980" cy="1387475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18" name="Hexagon 59"/>
            <p:cNvSpPr/>
            <p:nvPr/>
          </p:nvSpPr>
          <p:spPr>
            <a:xfrm rot="1800000">
              <a:off x="23970" y="540226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19" name="Hexagon 61"/>
            <p:cNvSpPr/>
            <p:nvPr/>
          </p:nvSpPr>
          <p:spPr>
            <a:xfrm rot="1800000">
              <a:off x="52543" y="284956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20" name="Hexagon 62"/>
            <p:cNvSpPr/>
            <p:nvPr/>
          </p:nvSpPr>
          <p:spPr>
            <a:xfrm rot="1800000">
              <a:off x="776395" y="412591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21" name="Hexagon 63"/>
            <p:cNvSpPr/>
            <p:nvPr/>
          </p:nvSpPr>
          <p:spPr>
            <a:xfrm rot="1800000">
              <a:off x="1509772" y="5411788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22" name="Hexagon 64"/>
            <p:cNvSpPr/>
            <p:nvPr/>
          </p:nvSpPr>
          <p:spPr>
            <a:xfrm rot="1800000">
              <a:off x="1528821" y="2859088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23" name="Hexagon 65"/>
            <p:cNvSpPr/>
            <p:nvPr/>
          </p:nvSpPr>
          <p:spPr>
            <a:xfrm rot="1800000">
              <a:off x="795444" y="1563688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24" name="Hexagon 66"/>
            <p:cNvSpPr/>
            <p:nvPr/>
          </p:nvSpPr>
          <p:spPr>
            <a:xfrm rot="1800000">
              <a:off x="6806909" y="4144963"/>
              <a:ext cx="1600094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25" name="Hexagon 67"/>
            <p:cNvSpPr/>
            <p:nvPr/>
          </p:nvSpPr>
          <p:spPr>
            <a:xfrm rot="1800000">
              <a:off x="7549810" y="5421313"/>
              <a:ext cx="1600094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26" name="Hexagon 68"/>
            <p:cNvSpPr/>
            <p:nvPr/>
          </p:nvSpPr>
          <p:spPr>
            <a:xfrm rot="1800000">
              <a:off x="7549810" y="2868613"/>
              <a:ext cx="1600094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27" name="Freeform 69"/>
            <p:cNvSpPr/>
            <p:nvPr/>
          </p:nvSpPr>
          <p:spPr>
            <a:xfrm rot="1800000">
              <a:off x="8306998" y="4056063"/>
              <a:ext cx="1242930" cy="1387475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28" name="Freeform 70"/>
            <p:cNvSpPr/>
            <p:nvPr/>
          </p:nvSpPr>
          <p:spPr>
            <a:xfrm rot="1800000">
              <a:off x="8306998" y="1511300"/>
              <a:ext cx="1241343" cy="1389063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</p:grpSp>
      <p:sp>
        <p:nvSpPr>
          <p:cNvPr id="44" name="Rectangle 45"/>
          <p:cNvSpPr/>
          <p:nvPr/>
        </p:nvSpPr>
        <p:spPr>
          <a:xfrm>
            <a:off x="4560888" y="-22225"/>
            <a:ext cx="3679825" cy="6272213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45" name="Rectangle 56"/>
          <p:cNvSpPr/>
          <p:nvPr/>
        </p:nvSpPr>
        <p:spPr>
          <a:xfrm>
            <a:off x="4649788" y="-22225"/>
            <a:ext cx="3505200" cy="6238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46" name="Rectangle 57"/>
          <p:cNvSpPr/>
          <p:nvPr/>
        </p:nvSpPr>
        <p:spPr>
          <a:xfrm>
            <a:off x="904875" y="601663"/>
            <a:ext cx="3562350" cy="564832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47" name="Rectangle 60"/>
          <p:cNvSpPr/>
          <p:nvPr/>
        </p:nvSpPr>
        <p:spPr>
          <a:xfrm>
            <a:off x="4651375" y="6088063"/>
            <a:ext cx="3505200" cy="825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>
            <a:normAutofit/>
          </a:bodyPr>
          <a:lstStyle>
            <a:lvl1pPr algn="l">
              <a:defRPr sz="2800" b="0"/>
            </a:lvl1pPr>
          </a:lstStyle>
          <a:p>
            <a:r>
              <a:rPr lang="el-GR"/>
              <a:t>Στυλ κύριου τίτλου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4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49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A56CE50-DC09-44DC-9DC6-56A3E5E6BD61}" type="slidenum">
              <a:rPr lang="el-GR" altLang="en-US"/>
              <a:pPr>
                <a:defRPr/>
              </a:pPr>
              <a:t>‹#›</a:t>
            </a:fld>
            <a:endParaRPr lang="el-GR" altLang="en-US"/>
          </a:p>
        </p:txBody>
      </p:sp>
      <p:sp>
        <p:nvSpPr>
          <p:cNvPr id="50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4641850" y="5724525"/>
            <a:ext cx="3492500" cy="365125"/>
          </a:xfrm>
        </p:spPr>
        <p:txBody>
          <a:bodyPr>
            <a:normAutofit/>
          </a:bodyPr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465799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3"/>
          <p:cNvGrpSpPr>
            <a:grpSpLocks/>
          </p:cNvGrpSpPr>
          <p:nvPr/>
        </p:nvGrpSpPr>
        <p:grpSpPr bwMode="auto">
          <a:xfrm>
            <a:off x="-382588" y="0"/>
            <a:ext cx="9932988" cy="6858000"/>
            <a:chOff x="-382404" y="0"/>
            <a:chExt cx="9932332" cy="6858000"/>
          </a:xfrm>
        </p:grpSpPr>
        <p:grpSp>
          <p:nvGrpSpPr>
            <p:cNvPr id="6" name="Group 44"/>
            <p:cNvGrpSpPr>
              <a:grpSpLocks/>
            </p:cNvGrpSpPr>
            <p:nvPr/>
          </p:nvGrpSpPr>
          <p:grpSpPr bwMode="auto"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29" name="Group 4"/>
              <p:cNvGrpSpPr>
                <a:grpSpLocks/>
              </p:cNvGrpSpPr>
              <p:nvPr/>
            </p:nvGrpSpPr>
            <p:grpSpPr bwMode="auto"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41" name="Rectangle 86"/>
                <p:cNvSpPr/>
                <p:nvPr/>
              </p:nvSpPr>
              <p:spPr>
                <a:xfrm>
                  <a:off x="914499" y="0"/>
                  <a:ext cx="1600094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endParaRPr lang="en-US"/>
                </a:p>
              </p:txBody>
            </p:sp>
            <p:sp>
              <p:nvSpPr>
                <p:cNvPr id="42" name="Rectangle 2"/>
                <p:cNvSpPr/>
                <p:nvPr/>
              </p:nvSpPr>
              <p:spPr>
                <a:xfrm>
                  <a:off x="159" y="0"/>
                  <a:ext cx="45717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endParaRPr lang="en-US"/>
                </a:p>
              </p:txBody>
            </p:sp>
            <p:sp>
              <p:nvSpPr>
                <p:cNvPr id="43" name="Rectangle 3"/>
                <p:cNvSpPr/>
                <p:nvPr/>
              </p:nvSpPr>
              <p:spPr>
                <a:xfrm>
                  <a:off x="228744" y="0"/>
                  <a:ext cx="76195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endParaRPr lang="en-US"/>
                </a:p>
              </p:txBody>
            </p:sp>
          </p:grpSp>
          <p:grpSp>
            <p:nvGrpSpPr>
              <p:cNvPr id="30" name="Group 5"/>
              <p:cNvGrpSpPr>
                <a:grpSpLocks/>
              </p:cNvGrpSpPr>
              <p:nvPr/>
            </p:nvGrpSpPr>
            <p:grpSpPr bwMode="auto"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38" name="Rectangle 83"/>
                <p:cNvSpPr/>
                <p:nvPr/>
              </p:nvSpPr>
              <p:spPr>
                <a:xfrm>
                  <a:off x="913836" y="0"/>
                  <a:ext cx="1600094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endParaRPr lang="en-US"/>
                </a:p>
              </p:txBody>
            </p:sp>
            <p:sp>
              <p:nvSpPr>
                <p:cNvPr id="39" name="Rectangle 84"/>
                <p:cNvSpPr/>
                <p:nvPr/>
              </p:nvSpPr>
              <p:spPr>
                <a:xfrm>
                  <a:off x="-504" y="0"/>
                  <a:ext cx="45717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endParaRPr lang="en-US"/>
                </a:p>
              </p:txBody>
            </p:sp>
            <p:sp>
              <p:nvSpPr>
                <p:cNvPr id="40" name="Rectangle 85"/>
                <p:cNvSpPr/>
                <p:nvPr/>
              </p:nvSpPr>
              <p:spPr>
                <a:xfrm>
                  <a:off x="228081" y="0"/>
                  <a:ext cx="76195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endParaRPr lang="en-US"/>
                </a:p>
              </p:txBody>
            </p:sp>
          </p:grpSp>
          <p:grpSp>
            <p:nvGrpSpPr>
              <p:cNvPr id="31" name="Group 9"/>
              <p:cNvGrpSpPr>
                <a:grpSpLocks/>
              </p:cNvGrpSpPr>
              <p:nvPr/>
            </p:nvGrpSpPr>
            <p:grpSpPr bwMode="auto"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35" name="Rectangle 80"/>
                <p:cNvSpPr/>
                <p:nvPr/>
              </p:nvSpPr>
              <p:spPr>
                <a:xfrm>
                  <a:off x="914785" y="0"/>
                  <a:ext cx="1600094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endParaRPr lang="en-US"/>
                </a:p>
              </p:txBody>
            </p:sp>
            <p:sp>
              <p:nvSpPr>
                <p:cNvPr id="36" name="Rectangle 81"/>
                <p:cNvSpPr/>
                <p:nvPr/>
              </p:nvSpPr>
              <p:spPr>
                <a:xfrm>
                  <a:off x="445" y="0"/>
                  <a:ext cx="45717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endParaRPr lang="en-US"/>
                </a:p>
              </p:txBody>
            </p:sp>
            <p:sp>
              <p:nvSpPr>
                <p:cNvPr id="37" name="Rectangle 82"/>
                <p:cNvSpPr/>
                <p:nvPr/>
              </p:nvSpPr>
              <p:spPr>
                <a:xfrm>
                  <a:off x="229030" y="0"/>
                  <a:ext cx="76195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endParaRPr lang="en-US"/>
                </a:p>
              </p:txBody>
            </p:sp>
          </p:grpSp>
          <p:sp>
            <p:nvSpPr>
              <p:cNvPr id="32" name="Rectangle 77"/>
              <p:cNvSpPr/>
              <p:nvPr/>
            </p:nvSpPr>
            <p:spPr>
              <a:xfrm>
                <a:off x="3809907" y="0"/>
                <a:ext cx="2819214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sp>
            <p:nvSpPr>
              <p:cNvPr id="33" name="Rectangle 78"/>
              <p:cNvSpPr/>
              <p:nvPr/>
            </p:nvSpPr>
            <p:spPr>
              <a:xfrm>
                <a:off x="2895568" y="0"/>
                <a:ext cx="45717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sp>
            <p:nvSpPr>
              <p:cNvPr id="34" name="Rectangle 79"/>
              <p:cNvSpPr/>
              <p:nvPr/>
            </p:nvSpPr>
            <p:spPr>
              <a:xfrm>
                <a:off x="3124153" y="0"/>
                <a:ext cx="76195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</p:grpSp>
        <p:sp>
          <p:nvSpPr>
            <p:cNvPr id="7" name="Freeform 45"/>
            <p:cNvSpPr/>
            <p:nvPr/>
          </p:nvSpPr>
          <p:spPr>
            <a:xfrm>
              <a:off x="-12540" y="5035550"/>
              <a:ext cx="9144984" cy="1174750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8" name="Freeform 46"/>
            <p:cNvSpPr/>
            <p:nvPr/>
          </p:nvSpPr>
          <p:spPr>
            <a:xfrm>
              <a:off x="-12540" y="3467100"/>
              <a:ext cx="9144984" cy="890588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9" name="Freeform 47"/>
            <p:cNvSpPr/>
            <p:nvPr/>
          </p:nvSpPr>
          <p:spPr>
            <a:xfrm>
              <a:off x="-23653" y="5640388"/>
              <a:ext cx="3004940" cy="1211262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10" name="Freeform 48"/>
            <p:cNvSpPr/>
            <p:nvPr/>
          </p:nvSpPr>
          <p:spPr>
            <a:xfrm>
              <a:off x="-12540" y="5284788"/>
              <a:ext cx="9144984" cy="1477962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11" name="Freeform 49"/>
            <p:cNvSpPr/>
            <p:nvPr/>
          </p:nvSpPr>
          <p:spPr>
            <a:xfrm>
              <a:off x="2136793" y="5132388"/>
              <a:ext cx="6982952" cy="171926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12" name="Hexagon 50"/>
            <p:cNvSpPr/>
            <p:nvPr/>
          </p:nvSpPr>
          <p:spPr>
            <a:xfrm rot="1800000">
              <a:off x="2995574" y="2859088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13" name="Hexagon 51"/>
            <p:cNvSpPr/>
            <p:nvPr/>
          </p:nvSpPr>
          <p:spPr>
            <a:xfrm rot="1800000">
              <a:off x="3719426" y="412591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14" name="Hexagon 59"/>
            <p:cNvSpPr/>
            <p:nvPr/>
          </p:nvSpPr>
          <p:spPr>
            <a:xfrm rot="1800000">
              <a:off x="3728950" y="159226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15" name="Hexagon 60"/>
            <p:cNvSpPr/>
            <p:nvPr/>
          </p:nvSpPr>
          <p:spPr>
            <a:xfrm rot="1800000">
              <a:off x="2976525" y="325438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16" name="Hexagon 61"/>
            <p:cNvSpPr/>
            <p:nvPr/>
          </p:nvSpPr>
          <p:spPr>
            <a:xfrm rot="1800000">
              <a:off x="4462327" y="538321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17" name="Freeform 62"/>
            <p:cNvSpPr/>
            <p:nvPr/>
          </p:nvSpPr>
          <p:spPr>
            <a:xfrm rot="1800000">
              <a:off x="-382404" y="4202113"/>
              <a:ext cx="1261980" cy="1387475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18" name="Hexagon 63"/>
            <p:cNvSpPr/>
            <p:nvPr/>
          </p:nvSpPr>
          <p:spPr>
            <a:xfrm rot="1800000">
              <a:off x="23970" y="540226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19" name="Hexagon 64"/>
            <p:cNvSpPr/>
            <p:nvPr/>
          </p:nvSpPr>
          <p:spPr>
            <a:xfrm rot="1800000">
              <a:off x="52543" y="284956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20" name="Hexagon 65"/>
            <p:cNvSpPr/>
            <p:nvPr/>
          </p:nvSpPr>
          <p:spPr>
            <a:xfrm rot="1800000">
              <a:off x="776395" y="412591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21" name="Hexagon 66"/>
            <p:cNvSpPr/>
            <p:nvPr/>
          </p:nvSpPr>
          <p:spPr>
            <a:xfrm rot="1800000">
              <a:off x="1509772" y="5411788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22" name="Hexagon 67"/>
            <p:cNvSpPr/>
            <p:nvPr/>
          </p:nvSpPr>
          <p:spPr>
            <a:xfrm rot="1800000">
              <a:off x="1528821" y="2859088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23" name="Hexagon 68"/>
            <p:cNvSpPr/>
            <p:nvPr/>
          </p:nvSpPr>
          <p:spPr>
            <a:xfrm rot="1800000">
              <a:off x="795444" y="1563688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24" name="Hexagon 69"/>
            <p:cNvSpPr/>
            <p:nvPr/>
          </p:nvSpPr>
          <p:spPr>
            <a:xfrm rot="1800000">
              <a:off x="6806909" y="4144963"/>
              <a:ext cx="1600094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25" name="Hexagon 70"/>
            <p:cNvSpPr/>
            <p:nvPr/>
          </p:nvSpPr>
          <p:spPr>
            <a:xfrm rot="1800000">
              <a:off x="7549810" y="5421313"/>
              <a:ext cx="1600094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26" name="Hexagon 71"/>
            <p:cNvSpPr/>
            <p:nvPr/>
          </p:nvSpPr>
          <p:spPr>
            <a:xfrm rot="1800000">
              <a:off x="7549810" y="2868613"/>
              <a:ext cx="1600094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27" name="Freeform 72"/>
            <p:cNvSpPr/>
            <p:nvPr/>
          </p:nvSpPr>
          <p:spPr>
            <a:xfrm rot="1800000">
              <a:off x="8306998" y="4056063"/>
              <a:ext cx="1242930" cy="1387475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28" name="Freeform 73"/>
            <p:cNvSpPr/>
            <p:nvPr/>
          </p:nvSpPr>
          <p:spPr>
            <a:xfrm rot="1800000">
              <a:off x="8306998" y="1511300"/>
              <a:ext cx="1241343" cy="1389063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</p:grpSp>
      <p:sp>
        <p:nvSpPr>
          <p:cNvPr id="44" name="Rectangle 93"/>
          <p:cNvSpPr/>
          <p:nvPr/>
        </p:nvSpPr>
        <p:spPr>
          <a:xfrm>
            <a:off x="4560888" y="-22225"/>
            <a:ext cx="3679825" cy="6272213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45" name="Rectangle 100"/>
          <p:cNvSpPr/>
          <p:nvPr/>
        </p:nvSpPr>
        <p:spPr>
          <a:xfrm>
            <a:off x="4649788" y="-22225"/>
            <a:ext cx="3505200" cy="6238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46" name="Rectangle 101"/>
          <p:cNvSpPr/>
          <p:nvPr/>
        </p:nvSpPr>
        <p:spPr>
          <a:xfrm>
            <a:off x="904875" y="601663"/>
            <a:ext cx="3562350" cy="564832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47" name="Rectangle 104"/>
          <p:cNvSpPr/>
          <p:nvPr/>
        </p:nvSpPr>
        <p:spPr>
          <a:xfrm>
            <a:off x="4651375" y="6088063"/>
            <a:ext cx="3505200" cy="825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>
            <a:normAutofit/>
          </a:bodyPr>
          <a:lstStyle>
            <a:lvl1pPr algn="l">
              <a:defRPr sz="2800" b="0"/>
            </a:lvl1pPr>
          </a:lstStyle>
          <a:p>
            <a:r>
              <a:rPr lang="el-GR"/>
              <a:t>Στυλ κύριου τίτλου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 rtlCol="0">
            <a:normAutofit/>
          </a:bodyPr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l-GR" noProof="0"/>
              <a:t>Κάντε κλικ στο εικονίδιο για να προσθέσετε μια εικόνα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4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49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850" y="5724525"/>
            <a:ext cx="3492500" cy="365125"/>
          </a:xfrm>
        </p:spPr>
        <p:txBody>
          <a:bodyPr>
            <a:normAutofit/>
          </a:bodyPr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6718D6A8-C2D8-4F80-80F9-F9AA61C75647}" type="slidenum">
              <a:rPr lang="el-GR" altLang="en-US"/>
              <a:pPr>
                <a:defRPr/>
              </a:pPr>
              <a:t>‹#›</a:t>
            </a:fld>
            <a:endParaRPr lang="el-GR" altLang="en-US"/>
          </a:p>
        </p:txBody>
      </p:sp>
    </p:spTree>
    <p:extLst>
      <p:ext uri="{BB962C8B-B14F-4D97-AF65-F5344CB8AC3E}">
        <p14:creationId xmlns:p14="http://schemas.microsoft.com/office/powerpoint/2010/main" val="2307554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E8D4DD"/>
            </a:gs>
            <a:gs pos="62000">
              <a:srgbClr val="A8969E"/>
            </a:gs>
            <a:gs pos="100000">
              <a:srgbClr val="95828B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41"/>
          <p:cNvGrpSpPr>
            <a:grpSpLocks/>
          </p:cNvGrpSpPr>
          <p:nvPr/>
        </p:nvGrpSpPr>
        <p:grpSpPr bwMode="auto">
          <a:xfrm>
            <a:off x="-304800" y="0"/>
            <a:ext cx="9932988" cy="6858000"/>
            <a:chOff x="-382404" y="0"/>
            <a:chExt cx="9932332" cy="6858000"/>
          </a:xfrm>
        </p:grpSpPr>
        <p:grpSp>
          <p:nvGrpSpPr>
            <p:cNvPr id="1035" name="Group 44"/>
            <p:cNvGrpSpPr>
              <a:grpSpLocks/>
            </p:cNvGrpSpPr>
            <p:nvPr/>
          </p:nvGrpSpPr>
          <p:grpSpPr bwMode="auto"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58" name="Group 4"/>
              <p:cNvGrpSpPr>
                <a:grpSpLocks/>
              </p:cNvGrpSpPr>
              <p:nvPr/>
            </p:nvGrpSpPr>
            <p:grpSpPr bwMode="auto"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99" y="0"/>
                  <a:ext cx="1600094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159" y="0"/>
                  <a:ext cx="45717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744" y="0"/>
                  <a:ext cx="76195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endParaRPr lang="en-US"/>
                </a:p>
              </p:txBody>
            </p:sp>
          </p:grpSp>
          <p:grpSp>
            <p:nvGrpSpPr>
              <p:cNvPr id="1059" name="Group 5"/>
              <p:cNvGrpSpPr>
                <a:grpSpLocks/>
              </p:cNvGrpSpPr>
              <p:nvPr/>
            </p:nvGrpSpPr>
            <p:grpSpPr bwMode="auto"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3836" y="0"/>
                  <a:ext cx="1600094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-504" y="0"/>
                  <a:ext cx="45717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081" y="0"/>
                  <a:ext cx="76195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endParaRPr lang="en-US"/>
                </a:p>
              </p:txBody>
            </p:sp>
          </p:grpSp>
          <p:grpSp>
            <p:nvGrpSpPr>
              <p:cNvPr id="1060" name="Group 9"/>
              <p:cNvGrpSpPr>
                <a:grpSpLocks/>
              </p:cNvGrpSpPr>
              <p:nvPr/>
            </p:nvGrpSpPr>
            <p:grpSpPr bwMode="auto"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785" y="0"/>
                  <a:ext cx="1600094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445" y="0"/>
                  <a:ext cx="45717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9030" y="0"/>
                  <a:ext cx="76195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09907" y="0"/>
                <a:ext cx="2819214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568" y="0"/>
                <a:ext cx="45717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153" y="0"/>
                <a:ext cx="76195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2540" y="5035550"/>
              <a:ext cx="9144983" cy="1174750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2540" y="3467100"/>
              <a:ext cx="9144983" cy="890588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653" y="5640388"/>
              <a:ext cx="3004940" cy="1211262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2540" y="5284788"/>
              <a:ext cx="9144983" cy="1477962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6793" y="5132388"/>
              <a:ext cx="6982951" cy="171926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5573" y="2859088"/>
              <a:ext cx="1601682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19425" y="4125913"/>
              <a:ext cx="1601682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8949" y="1592263"/>
              <a:ext cx="1601682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6524" y="325438"/>
              <a:ext cx="1601682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2326" y="5383213"/>
              <a:ext cx="1601682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2113"/>
              <a:ext cx="1261980" cy="1387475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3969" y="5402263"/>
              <a:ext cx="1601682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542" y="2849563"/>
              <a:ext cx="1601682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394" y="4125913"/>
              <a:ext cx="1601682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09771" y="5411788"/>
              <a:ext cx="1601682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8820" y="2859088"/>
              <a:ext cx="1601682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443" y="1563688"/>
              <a:ext cx="1601682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909" y="4144963"/>
              <a:ext cx="1600094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810" y="5421313"/>
              <a:ext cx="1600094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810" y="2868613"/>
              <a:ext cx="1600094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997" y="4056063"/>
              <a:ext cx="1242931" cy="1387475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997" y="1511300"/>
              <a:ext cx="1241343" cy="1389063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375"/>
            <a:ext cx="8229600" cy="6186488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0888" y="-22225"/>
            <a:ext cx="3679825" cy="700088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788" y="-22225"/>
            <a:ext cx="3505200" cy="6238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030" name="Title Placeholder 1"/>
          <p:cNvSpPr>
            <a:spLocks noGrp="1"/>
          </p:cNvSpPr>
          <p:nvPr>
            <p:ph type="title"/>
          </p:nvPr>
        </p:nvSpPr>
        <p:spPr bwMode="auto">
          <a:xfrm>
            <a:off x="1042988" y="1027113"/>
            <a:ext cx="7024687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l-GR" altLang="el-GR"/>
              <a:t>Στυλ κύριου τίτλου</a:t>
            </a:r>
            <a:endParaRPr lang="en-US" altLang="el-GR"/>
          </a:p>
        </p:txBody>
      </p:sp>
      <p:sp>
        <p:nvSpPr>
          <p:cNvPr id="103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042988" y="2324100"/>
            <a:ext cx="6777037" cy="3508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altLang="el-GR"/>
              <a:t>Στυλ υποδείγματος κειμένου</a:t>
            </a:r>
          </a:p>
          <a:p>
            <a:pPr lvl="1"/>
            <a:r>
              <a:rPr lang="el-GR" altLang="el-GR"/>
              <a:t>Δεύτερου επιπέδου</a:t>
            </a:r>
          </a:p>
          <a:p>
            <a:pPr lvl="2"/>
            <a:r>
              <a:rPr lang="el-GR" altLang="el-GR"/>
              <a:t>Τρίτου επιπέδου</a:t>
            </a:r>
          </a:p>
          <a:p>
            <a:pPr lvl="3"/>
            <a:r>
              <a:rPr lang="el-GR" altLang="el-GR"/>
              <a:t>Τέταρτου επιπέδου</a:t>
            </a:r>
          </a:p>
          <a:p>
            <a:pPr lvl="4"/>
            <a:r>
              <a:rPr lang="el-GR" altLang="el-GR"/>
              <a:t>Πέμπτου επιπέδου</a:t>
            </a:r>
            <a:endParaRPr lang="en-US" alt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575" y="22383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hangingPunct="1">
              <a:defRPr sz="1200">
                <a:solidFill>
                  <a:srgbClr val="FEFEFE"/>
                </a:solidFill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850" y="5851525"/>
            <a:ext cx="350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hangingPunct="1">
              <a:defRPr sz="120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788" y="223838"/>
            <a:ext cx="1331912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 smtClean="0">
                <a:solidFill>
                  <a:srgbClr val="FEFEFE"/>
                </a:solidFill>
              </a:defRPr>
            </a:lvl1pPr>
          </a:lstStyle>
          <a:p>
            <a:pPr>
              <a:defRPr/>
            </a:pPr>
            <a:fld id="{69523A7E-46CF-43A8-B93A-CC2BB3CCD929}" type="slidenum">
              <a:rPr lang="el-GR" altLang="en-US"/>
              <a:pPr>
                <a:defRPr/>
              </a:pPr>
              <a:t>‹#›</a:t>
            </a:fld>
            <a:endParaRPr lang="el-G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43" r:id="rId1"/>
    <p:sldLayoutId id="2147483924" r:id="rId2"/>
    <p:sldLayoutId id="2147483925" r:id="rId3"/>
    <p:sldLayoutId id="2147483926" r:id="rId4"/>
    <p:sldLayoutId id="2147483927" r:id="rId5"/>
    <p:sldLayoutId id="2147483928" r:id="rId6"/>
    <p:sldLayoutId id="2147483929" r:id="rId7"/>
    <p:sldLayoutId id="2147483944" r:id="rId8"/>
    <p:sldLayoutId id="2147483945" r:id="rId9"/>
    <p:sldLayoutId id="2147483930" r:id="rId10"/>
    <p:sldLayoutId id="2147483931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accent1"/>
          </a:solidFill>
          <a:latin typeface="Century Gothic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accent1"/>
          </a:solidFill>
          <a:latin typeface="Century Gothic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accent1"/>
          </a:solidFill>
          <a:latin typeface="Century Gothic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accent1"/>
          </a:solidFill>
          <a:latin typeface="Century Gothic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6000"/>
        <a:buFont typeface="Wingdings 2" panose="05020102010507070707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39763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6000"/>
        <a:buFont typeface="Wingdings 2" panose="05020102010507070707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6000"/>
        <a:buFont typeface="Wingdings 2" panose="05020102010507070707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395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6000"/>
        <a:buFont typeface="Wingdings 2" panose="05020102010507070707" pitchFamily="18" charset="2"/>
        <a:buChar char=""/>
        <a:defRPr kern="1200">
          <a:solidFill>
            <a:schemeClr val="tx2"/>
          </a:solidFill>
          <a:latin typeface="+mn-lt"/>
          <a:ea typeface="+mn-ea"/>
          <a:cs typeface="+mn-cs"/>
        </a:defRPr>
      </a:lvl4pPr>
      <a:lvl5pPr marL="1325563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6000"/>
        <a:buFont typeface="Wingdings 2" panose="05020102010507070707" pitchFamily="18" charset="2"/>
        <a:buChar char="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79389" y="2420888"/>
            <a:ext cx="7864473" cy="1440160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br>
              <a:rPr lang="en-US" altLang="el-GR" sz="3200" dirty="0"/>
            </a:br>
            <a:br>
              <a:rPr lang="en-US" altLang="el-GR" sz="3200" dirty="0"/>
            </a:br>
            <a:br>
              <a:rPr lang="en-US" altLang="el-GR" sz="3200" dirty="0"/>
            </a:br>
            <a:r>
              <a:rPr lang="el-GR" altLang="el-GR" sz="5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Η διεξαγωγή και η συγγραφή εμπειρικής έρευνας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733925" y="5085184"/>
            <a:ext cx="3309938" cy="596479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l-GR" sz="1400" dirty="0"/>
              <a:t>Κώστας </a:t>
            </a:r>
            <a:r>
              <a:rPr lang="el-GR" sz="1400" dirty="0" err="1"/>
              <a:t>Ραβάνης</a:t>
            </a:r>
            <a:endParaRPr lang="el-GR" sz="1400" dirty="0"/>
          </a:p>
          <a:p>
            <a:pPr eaLnBrk="1" fontAlgn="auto" hangingPunct="1">
              <a:spcAft>
                <a:spcPts val="0"/>
              </a:spcAft>
              <a:defRPr/>
            </a:pPr>
            <a:endParaRPr lang="el-GR" sz="2800" dirty="0"/>
          </a:p>
        </p:txBody>
      </p:sp>
      <p:sp>
        <p:nvSpPr>
          <p:cNvPr id="2" name="Ορθογώνιο 1"/>
          <p:cNvSpPr/>
          <p:nvPr/>
        </p:nvSpPr>
        <p:spPr>
          <a:xfrm>
            <a:off x="179389" y="333375"/>
            <a:ext cx="4176588" cy="11387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el-GR" sz="3400" dirty="0">
                <a:solidFill>
                  <a:srgbClr val="7030A0"/>
                </a:solidFill>
                <a:ea typeface="+mj-ea"/>
                <a:cs typeface="Times New Roman" panose="02020603050405020304" pitchFamily="18" charset="0"/>
              </a:rPr>
              <a:t>ΤΕΕΑΠΗ</a:t>
            </a:r>
          </a:p>
          <a:p>
            <a:pPr algn="ctr" eaLnBrk="1" hangingPunct="1">
              <a:defRPr/>
            </a:pPr>
            <a:r>
              <a:rPr lang="el-GR" sz="3400" dirty="0">
                <a:solidFill>
                  <a:srgbClr val="7030A0"/>
                </a:solidFill>
                <a:cs typeface="Times New Roman" panose="02020603050405020304" pitchFamily="18" charset="0"/>
              </a:rPr>
              <a:t>Πανεπιστήμιο Πατρών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3" name="Rectangle 3"/>
          <p:cNvSpPr>
            <a:spLocks noGrp="1" noChangeArrowheads="1"/>
          </p:cNvSpPr>
          <p:nvPr>
            <p:ph idx="1"/>
          </p:nvPr>
        </p:nvSpPr>
        <p:spPr>
          <a:xfrm>
            <a:off x="755650" y="836712"/>
            <a:ext cx="7632700" cy="5256113"/>
          </a:xfrm>
        </p:spPr>
        <p:txBody>
          <a:bodyPr rtlCol="0">
            <a:noAutofit/>
          </a:bodyPr>
          <a:lstStyle/>
          <a:p>
            <a:pPr marL="0" indent="0" eaLnBrk="1" fontAlgn="auto" hangingPunct="1">
              <a:lnSpc>
                <a:spcPct val="130000"/>
              </a:lnSpc>
              <a:spcAft>
                <a:spcPts val="0"/>
              </a:spcAft>
              <a:buFont typeface="Wingdings 2" panose="05020102010507070707" pitchFamily="18" charset="2"/>
              <a:buNone/>
              <a:defRPr/>
            </a:pPr>
            <a:endParaRPr lang="el-GR" sz="1800" dirty="0"/>
          </a:p>
          <a:p>
            <a:pPr marL="0" indent="0" eaLnBrk="1" fontAlgn="auto" hangingPunct="1">
              <a:lnSpc>
                <a:spcPct val="130000"/>
              </a:lnSpc>
              <a:spcAft>
                <a:spcPts val="0"/>
              </a:spcAft>
              <a:buNone/>
              <a:defRPr/>
            </a:pPr>
            <a:r>
              <a:rPr lang="el-GR" dirty="0"/>
              <a:t>4. Ο ΣΤΟΧΟΣ ΤΗΣ ΕΡΕΥΝΑΣ</a:t>
            </a:r>
          </a:p>
          <a:p>
            <a:pPr marL="901700" indent="-457200" eaLnBrk="1" fontAlgn="auto" hangingPunct="1">
              <a:lnSpc>
                <a:spcPct val="130000"/>
              </a:lnSpc>
              <a:spcAft>
                <a:spcPts val="0"/>
              </a:spcAft>
              <a:buFont typeface="Courier New" panose="02070309020205020404" pitchFamily="49" charset="0"/>
              <a:buChar char="o"/>
              <a:defRPr/>
            </a:pPr>
            <a:r>
              <a:rPr lang="el-GR" sz="1800" dirty="0"/>
              <a:t>Το κεντρικό θέμα</a:t>
            </a:r>
            <a:r>
              <a:rPr lang="en-US" sz="1800" dirty="0"/>
              <a:t> </a:t>
            </a:r>
            <a:r>
              <a:rPr lang="el-GR" sz="1800" dirty="0"/>
              <a:t>της έρευνας αποτελεί στην πραγματικότητα το στόχο. </a:t>
            </a:r>
          </a:p>
          <a:p>
            <a:pPr marL="901700" indent="-457200" eaLnBrk="1" fontAlgn="auto" hangingPunct="1">
              <a:lnSpc>
                <a:spcPct val="130000"/>
              </a:lnSpc>
              <a:spcAft>
                <a:spcPts val="0"/>
              </a:spcAft>
              <a:buFont typeface="Courier New" panose="02070309020205020404" pitchFamily="49" charset="0"/>
              <a:buChar char="o"/>
              <a:defRPr/>
            </a:pPr>
            <a:r>
              <a:rPr lang="el-GR" sz="1800" dirty="0"/>
              <a:t>Για τη διατύπωση του στόχου ακολουθούμε μια διαδρομή:</a:t>
            </a:r>
          </a:p>
          <a:p>
            <a:pPr marL="1187450" indent="-285750" eaLnBrk="1" fontAlgn="auto" hangingPunct="1">
              <a:lnSpc>
                <a:spcPct val="130000"/>
              </a:lnSpc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l-GR" sz="1800" dirty="0"/>
              <a:t>από το γενικό περιβάλλον της έρευνας (εισαγωγή) </a:t>
            </a:r>
          </a:p>
          <a:p>
            <a:pPr marL="1187450" indent="-285750" eaLnBrk="1" fontAlgn="auto" hangingPunct="1">
              <a:lnSpc>
                <a:spcPct val="130000"/>
              </a:lnSpc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l-GR" sz="1800" dirty="0"/>
              <a:t>στη σχετική βιβλιογραφία (ανασκόπηση) </a:t>
            </a:r>
          </a:p>
          <a:p>
            <a:pPr marL="1187450" indent="-285750" eaLnBrk="1" fontAlgn="auto" hangingPunct="1">
              <a:lnSpc>
                <a:spcPct val="130000"/>
              </a:lnSpc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l-GR" sz="1800" dirty="0"/>
              <a:t>στη διάσταση που μας ενδιαφέρει (σύνθεση)</a:t>
            </a:r>
          </a:p>
          <a:p>
            <a:pPr marL="901700" indent="-457200" eaLnBrk="1" fontAlgn="auto" hangingPunct="1">
              <a:lnSpc>
                <a:spcPct val="130000"/>
              </a:lnSpc>
              <a:spcAft>
                <a:spcPts val="0"/>
              </a:spcAft>
              <a:buFont typeface="Wingdings" pitchFamily="2" charset="2"/>
              <a:buChar char="ü"/>
              <a:defRPr/>
            </a:pPr>
            <a:endParaRPr lang="el-GR" sz="1800" dirty="0"/>
          </a:p>
        </p:txBody>
      </p:sp>
    </p:spTree>
    <p:extLst>
      <p:ext uri="{BB962C8B-B14F-4D97-AF65-F5344CB8AC3E}">
        <p14:creationId xmlns:p14="http://schemas.microsoft.com/office/powerpoint/2010/main" val="8082232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3" name="Rectangle 3"/>
          <p:cNvSpPr>
            <a:spLocks noGrp="1" noChangeArrowheads="1"/>
          </p:cNvSpPr>
          <p:nvPr>
            <p:ph idx="1"/>
          </p:nvPr>
        </p:nvSpPr>
        <p:spPr>
          <a:xfrm>
            <a:off x="755650" y="1484313"/>
            <a:ext cx="7632700" cy="4608512"/>
          </a:xfrm>
        </p:spPr>
        <p:txBody>
          <a:bodyPr rtlCol="0">
            <a:noAutofit/>
          </a:bodyPr>
          <a:lstStyle/>
          <a:p>
            <a:pPr marL="0" indent="0" eaLnBrk="1" fontAlgn="auto" hangingPunct="1">
              <a:lnSpc>
                <a:spcPct val="130000"/>
              </a:lnSpc>
              <a:spcAft>
                <a:spcPts val="0"/>
              </a:spcAft>
              <a:buNone/>
              <a:defRPr/>
            </a:pPr>
            <a:r>
              <a:rPr lang="el-GR" dirty="0"/>
              <a:t>5. ΤΑ ΕΡΕΥΝΗΤΙΚΑ ΕΡΩΤΗΜΑΤΑ ΚΑΙ ΥΠΟΘΕΣΕΙΣ</a:t>
            </a:r>
          </a:p>
          <a:p>
            <a:pPr marL="457200" indent="-457200" eaLnBrk="1" fontAlgn="auto" hangingPunct="1">
              <a:lnSpc>
                <a:spcPct val="130000"/>
              </a:lnSpc>
              <a:spcAft>
                <a:spcPts val="0"/>
              </a:spcAft>
              <a:defRPr/>
            </a:pPr>
            <a:r>
              <a:rPr lang="el-GR" sz="1800" i="1" u="sng" dirty="0"/>
              <a:t>Ερευνητικά ερωτήματα ή υποθέσεις;</a:t>
            </a:r>
          </a:p>
          <a:p>
            <a:pPr marL="457200" indent="-457200" eaLnBrk="1" fontAlgn="auto" hangingPunct="1">
              <a:lnSpc>
                <a:spcPct val="130000"/>
              </a:lnSpc>
              <a:spcAft>
                <a:spcPts val="0"/>
              </a:spcAft>
              <a:defRPr/>
            </a:pPr>
            <a:r>
              <a:rPr lang="el-GR" sz="1800" i="1" u="sng" dirty="0"/>
              <a:t>Η έννοια της μεταβλητής: εξαρτημένες και ανεξάρτητες μεταβλητές</a:t>
            </a:r>
          </a:p>
          <a:p>
            <a:pPr marL="457200" indent="-457200" eaLnBrk="1" fontAlgn="auto" hangingPunct="1">
              <a:lnSpc>
                <a:spcPct val="130000"/>
              </a:lnSpc>
              <a:spcAft>
                <a:spcPts val="0"/>
              </a:spcAft>
              <a:defRPr/>
            </a:pPr>
            <a:r>
              <a:rPr lang="el-GR" sz="1800" i="1" u="sng" dirty="0"/>
              <a:t>Τα ερευνητικά ερωτήματα εξειδικεύουν το στόχο</a:t>
            </a:r>
            <a:endParaRPr lang="el-GR" sz="1800" dirty="0"/>
          </a:p>
          <a:p>
            <a:pPr marL="457200" indent="-457200" eaLnBrk="1" fontAlgn="auto" hangingPunct="1">
              <a:lnSpc>
                <a:spcPct val="130000"/>
              </a:lnSpc>
              <a:spcAft>
                <a:spcPts val="0"/>
              </a:spcAft>
              <a:defRPr/>
            </a:pPr>
            <a:r>
              <a:rPr lang="el-GR" sz="1800" i="1" u="sng" dirty="0"/>
              <a:t>Τα ερευνητικά ερωτήματα: η χρήση των μεταβλητών</a:t>
            </a:r>
            <a:endParaRPr lang="el-GR" sz="1800" dirty="0"/>
          </a:p>
          <a:p>
            <a:pPr marL="901700" indent="-457200" eaLnBrk="1" fontAlgn="auto" hangingPunct="1">
              <a:lnSpc>
                <a:spcPct val="130000"/>
              </a:lnSpc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el-GR" sz="1800" dirty="0"/>
              <a:t>Οι ανεξάρτητες μεταβλητές </a:t>
            </a:r>
          </a:p>
          <a:p>
            <a:pPr marL="901700" indent="-457200" eaLnBrk="1" fontAlgn="auto" hangingPunct="1">
              <a:lnSpc>
                <a:spcPct val="130000"/>
              </a:lnSpc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el-GR" sz="1800" dirty="0"/>
              <a:t>ερωτήματα με βάση τις εξαρτημένες μεταβλητές  </a:t>
            </a:r>
          </a:p>
          <a:p>
            <a:pPr marL="285750" indent="-285750" eaLnBrk="1" fontAlgn="auto" hangingPunct="1">
              <a:lnSpc>
                <a:spcPct val="130000"/>
              </a:lnSpc>
              <a:spcAft>
                <a:spcPts val="0"/>
              </a:spcAft>
              <a:defRPr/>
            </a:pPr>
            <a:r>
              <a:rPr lang="el-GR" sz="1800" i="1" u="sng" dirty="0"/>
              <a:t>Ο αριθμός των ερωτημάτων</a:t>
            </a:r>
          </a:p>
          <a:p>
            <a:pPr marL="285750" indent="-285750" eaLnBrk="1" fontAlgn="auto" hangingPunct="1">
              <a:lnSpc>
                <a:spcPct val="130000"/>
              </a:lnSpc>
              <a:spcAft>
                <a:spcPts val="0"/>
              </a:spcAft>
              <a:defRPr/>
            </a:pPr>
            <a:r>
              <a:rPr lang="el-GR" sz="1800" i="1" u="sng" dirty="0"/>
              <a:t>Το εφικτό της προτεινόμενης έρευνας</a:t>
            </a:r>
          </a:p>
        </p:txBody>
      </p:sp>
    </p:spTree>
    <p:extLst>
      <p:ext uri="{BB962C8B-B14F-4D97-AF65-F5344CB8AC3E}">
        <p14:creationId xmlns:p14="http://schemas.microsoft.com/office/powerpoint/2010/main" val="40147615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3" name="Rectangle 3">
            <a:extLst>
              <a:ext uri="{FF2B5EF4-FFF2-40B4-BE49-F238E27FC236}">
                <a16:creationId xmlns:a16="http://schemas.microsoft.com/office/drawing/2014/main" id="{5941F8F7-49B9-403C-906A-CC52777F508D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755650" y="1341438"/>
            <a:ext cx="7632700" cy="4751387"/>
          </a:xfrm>
        </p:spPr>
        <p:txBody>
          <a:bodyPr rtlCol="0">
            <a:noAutofit/>
          </a:bodyPr>
          <a:lstStyle/>
          <a:p>
            <a:pPr marL="0" indent="0" eaLnBrk="1" fontAlgn="auto" hangingPunct="1">
              <a:lnSpc>
                <a:spcPct val="130000"/>
              </a:lnSpc>
              <a:spcAft>
                <a:spcPts val="0"/>
              </a:spcAft>
              <a:buNone/>
              <a:defRPr/>
            </a:pPr>
            <a:r>
              <a:rPr lang="en-US" dirty="0"/>
              <a:t>6</a:t>
            </a:r>
            <a:r>
              <a:rPr lang="el-GR" dirty="0"/>
              <a:t>. Τ</a:t>
            </a:r>
            <a:r>
              <a:rPr lang="fr-FR" dirty="0"/>
              <a:t>O </a:t>
            </a:r>
            <a:r>
              <a:rPr lang="el-GR" dirty="0"/>
              <a:t> ΜΕΘΟΔΟΛΟΓΙΚΟ ΠΛΑΙΣΙΟ</a:t>
            </a:r>
          </a:p>
          <a:p>
            <a:pPr marL="457200" indent="-457200" eaLnBrk="1" fontAlgn="auto" hangingPunct="1">
              <a:lnSpc>
                <a:spcPct val="130000"/>
              </a:lnSpc>
              <a:spcAft>
                <a:spcPts val="0"/>
              </a:spcAft>
              <a:defRPr/>
            </a:pPr>
            <a:r>
              <a:rPr lang="el-GR" sz="1800" i="1" u="sng" dirty="0"/>
              <a:t>Οι βασικές ενότητες της μεθοδολογίας</a:t>
            </a:r>
          </a:p>
          <a:p>
            <a:pPr marL="1187450" indent="-285750" eaLnBrk="1" fontAlgn="auto" hangingPunct="1">
              <a:lnSpc>
                <a:spcPct val="130000"/>
              </a:lnSpc>
              <a:spcAft>
                <a:spcPts val="0"/>
              </a:spcAft>
              <a:buClr>
                <a:srgbClr val="B83D68"/>
              </a:buClr>
              <a:buFont typeface="Wingdings" pitchFamily="2" charset="2"/>
              <a:buChar char="Ø"/>
              <a:defRPr/>
            </a:pPr>
            <a:r>
              <a:rPr lang="el-GR" sz="1800" dirty="0">
                <a:solidFill>
                  <a:srgbClr val="B13F9A"/>
                </a:solidFill>
              </a:rPr>
              <a:t>Η μέθοδος συλλογής δεδομένων</a:t>
            </a:r>
          </a:p>
          <a:p>
            <a:pPr marL="1484313" lvl="1" indent="-285750" eaLnBrk="1" fontAlgn="auto" hangingPunct="1">
              <a:lnSpc>
                <a:spcPct val="130000"/>
              </a:lnSpc>
              <a:spcAft>
                <a:spcPts val="0"/>
              </a:spcAft>
              <a:buClr>
                <a:srgbClr val="B83D68"/>
              </a:buClr>
              <a:buFont typeface="Arial" pitchFamily="34" charset="0"/>
              <a:buChar char="•"/>
              <a:defRPr/>
            </a:pPr>
            <a:r>
              <a:rPr lang="el-GR" sz="1600" dirty="0">
                <a:solidFill>
                  <a:srgbClr val="B13F9A"/>
                </a:solidFill>
              </a:rPr>
              <a:t>Η ερευνητική διαδικασία</a:t>
            </a:r>
          </a:p>
          <a:p>
            <a:pPr marL="1484313" lvl="1" indent="-285750" eaLnBrk="1" fontAlgn="auto" hangingPunct="1">
              <a:lnSpc>
                <a:spcPct val="130000"/>
              </a:lnSpc>
              <a:spcAft>
                <a:spcPts val="0"/>
              </a:spcAft>
              <a:buClr>
                <a:srgbClr val="B83D68"/>
              </a:buClr>
              <a:buFont typeface="Arial" pitchFamily="34" charset="0"/>
              <a:buChar char="•"/>
              <a:defRPr/>
            </a:pPr>
            <a:r>
              <a:rPr lang="el-GR" sz="1600" dirty="0">
                <a:solidFill>
                  <a:srgbClr val="B13F9A"/>
                </a:solidFill>
              </a:rPr>
              <a:t>Το δείγμα</a:t>
            </a:r>
          </a:p>
          <a:p>
            <a:pPr marL="1484313" lvl="1" indent="-285750" eaLnBrk="1" fontAlgn="auto" hangingPunct="1">
              <a:lnSpc>
                <a:spcPct val="130000"/>
              </a:lnSpc>
              <a:spcAft>
                <a:spcPts val="0"/>
              </a:spcAft>
              <a:buClr>
                <a:srgbClr val="B83D68"/>
              </a:buClr>
              <a:buFont typeface="Arial" pitchFamily="34" charset="0"/>
              <a:buChar char="•"/>
              <a:defRPr/>
            </a:pPr>
            <a:r>
              <a:rPr lang="el-GR" sz="1600" dirty="0">
                <a:solidFill>
                  <a:srgbClr val="B13F9A"/>
                </a:solidFill>
              </a:rPr>
              <a:t>Το εργαλείο</a:t>
            </a:r>
          </a:p>
          <a:p>
            <a:pPr marL="1484313" lvl="1" indent="-285750" eaLnBrk="1" fontAlgn="auto" hangingPunct="1">
              <a:lnSpc>
                <a:spcPct val="130000"/>
              </a:lnSpc>
              <a:spcAft>
                <a:spcPts val="0"/>
              </a:spcAft>
              <a:buClr>
                <a:srgbClr val="B83D68"/>
              </a:buClr>
              <a:buFont typeface="Arial" pitchFamily="34" charset="0"/>
              <a:buChar char="•"/>
              <a:defRPr/>
            </a:pPr>
            <a:r>
              <a:rPr lang="el-GR" sz="1600" dirty="0">
                <a:solidFill>
                  <a:srgbClr val="B13F9A"/>
                </a:solidFill>
              </a:rPr>
              <a:t>Εγκυρότητα και αξιοπιστία</a:t>
            </a:r>
          </a:p>
          <a:p>
            <a:pPr marL="1187450" indent="-285750" eaLnBrk="1" fontAlgn="auto" hangingPunct="1">
              <a:lnSpc>
                <a:spcPct val="130000"/>
              </a:lnSpc>
              <a:spcAft>
                <a:spcPts val="0"/>
              </a:spcAft>
              <a:buClr>
                <a:srgbClr val="B83D68"/>
              </a:buClr>
              <a:buFont typeface="Wingdings" pitchFamily="2" charset="2"/>
              <a:buChar char="Ø"/>
              <a:defRPr/>
            </a:pPr>
            <a:r>
              <a:rPr lang="el-GR" sz="1800" dirty="0">
                <a:solidFill>
                  <a:srgbClr val="B13F9A"/>
                </a:solidFill>
              </a:rPr>
              <a:t>Η μέθοδος ανάλυσης των δεδομένων </a:t>
            </a:r>
          </a:p>
          <a:p>
            <a:pPr marL="1484313" lvl="1" indent="-285750" eaLnBrk="1" fontAlgn="auto" hangingPunct="1">
              <a:lnSpc>
                <a:spcPct val="130000"/>
              </a:lnSpc>
              <a:spcAft>
                <a:spcPts val="0"/>
              </a:spcAft>
              <a:buClr>
                <a:srgbClr val="B83D68"/>
              </a:buClr>
              <a:buFont typeface="Arial" pitchFamily="34" charset="0"/>
              <a:buChar char="•"/>
              <a:defRPr/>
            </a:pPr>
            <a:r>
              <a:rPr lang="el-GR" sz="1600" dirty="0">
                <a:solidFill>
                  <a:srgbClr val="B13F9A"/>
                </a:solidFill>
              </a:rPr>
              <a:t>ζητήματα ποιοτικής ή ποσοτικής ανάλυσης</a:t>
            </a:r>
          </a:p>
          <a:p>
            <a:pPr marL="1484313" lvl="1" indent="-285750" eaLnBrk="1" fontAlgn="auto" hangingPunct="1">
              <a:lnSpc>
                <a:spcPct val="130000"/>
              </a:lnSpc>
              <a:spcAft>
                <a:spcPts val="0"/>
              </a:spcAft>
              <a:buClr>
                <a:srgbClr val="B83D68"/>
              </a:buClr>
              <a:buFont typeface="Arial" pitchFamily="34" charset="0"/>
              <a:buChar char="•"/>
              <a:defRPr/>
            </a:pPr>
            <a:r>
              <a:rPr lang="el-GR" sz="1600" dirty="0">
                <a:solidFill>
                  <a:srgbClr val="B13F9A"/>
                </a:solidFill>
              </a:rPr>
              <a:t>τεχνικές ποιοτικής ή ποσοτικής ανάλυσης</a:t>
            </a:r>
          </a:p>
          <a:p>
            <a:pPr marL="901700" indent="-457200" eaLnBrk="1" fontAlgn="auto" hangingPunct="1">
              <a:lnSpc>
                <a:spcPct val="130000"/>
              </a:lnSpc>
              <a:spcAft>
                <a:spcPts val="0"/>
              </a:spcAft>
              <a:buClr>
                <a:srgbClr val="B83D68"/>
              </a:buClr>
              <a:buFont typeface="Wingdings" pitchFamily="2" charset="2"/>
              <a:buChar char="ü"/>
              <a:defRPr/>
            </a:pPr>
            <a:endParaRPr lang="el-GR" sz="1800" dirty="0">
              <a:solidFill>
                <a:srgbClr val="B13F9A"/>
              </a:solidFill>
            </a:endParaRPr>
          </a:p>
          <a:p>
            <a:pPr marL="901700" indent="-457200" eaLnBrk="1" fontAlgn="auto" hangingPunct="1">
              <a:lnSpc>
                <a:spcPct val="130000"/>
              </a:lnSpc>
              <a:spcAft>
                <a:spcPts val="0"/>
              </a:spcAft>
              <a:buFont typeface="Wingdings" pitchFamily="2" charset="2"/>
              <a:buChar char="ü"/>
              <a:defRPr/>
            </a:pPr>
            <a:endParaRPr lang="el-GR" sz="1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3" name="Rectangle 3">
            <a:extLst>
              <a:ext uri="{FF2B5EF4-FFF2-40B4-BE49-F238E27FC236}">
                <a16:creationId xmlns:a16="http://schemas.microsoft.com/office/drawing/2014/main" id="{268CEEB5-83F5-4537-A2A6-DF6E5067569C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755650" y="764704"/>
            <a:ext cx="7632700" cy="5328121"/>
          </a:xfrm>
        </p:spPr>
        <p:txBody>
          <a:bodyPr rtlCol="0">
            <a:noAutofit/>
          </a:bodyPr>
          <a:lstStyle/>
          <a:p>
            <a:pPr marL="0" indent="0" eaLnBrk="1" fontAlgn="auto" hangingPunct="1">
              <a:lnSpc>
                <a:spcPct val="130000"/>
              </a:lnSpc>
              <a:spcAft>
                <a:spcPts val="0"/>
              </a:spcAft>
              <a:buNone/>
              <a:defRPr/>
            </a:pPr>
            <a:r>
              <a:rPr lang="en-US" dirty="0"/>
              <a:t>7</a:t>
            </a:r>
            <a:r>
              <a:rPr lang="el-GR" dirty="0"/>
              <a:t>. ΤΑ ΑΠΟΤΕΛΕΣΜΑΤΑ: ΠΑΡΟΥΣΙΑΣΗ ΚΑΙ ΑΝΑΛΥΣΗ</a:t>
            </a:r>
          </a:p>
          <a:p>
            <a:pPr marL="0" indent="0" eaLnBrk="1" fontAlgn="auto" hangingPunct="1">
              <a:lnSpc>
                <a:spcPct val="130000"/>
              </a:lnSpc>
              <a:spcAft>
                <a:spcPts val="0"/>
              </a:spcAft>
              <a:buNone/>
              <a:defRPr/>
            </a:pPr>
            <a:endParaRPr lang="el-GR" sz="1800" i="1" u="sng" dirty="0"/>
          </a:p>
          <a:p>
            <a:pPr marL="901700" indent="-457200" eaLnBrk="1" fontAlgn="auto" hangingPunct="1">
              <a:lnSpc>
                <a:spcPct val="130000"/>
              </a:lnSpc>
              <a:spcAft>
                <a:spcPts val="0"/>
              </a:spcAft>
              <a:buClr>
                <a:srgbClr val="B83D68"/>
              </a:buClr>
              <a:buFont typeface="Wingdings" pitchFamily="2" charset="2"/>
              <a:buChar char="ü"/>
              <a:defRPr/>
            </a:pPr>
            <a:r>
              <a:rPr lang="el-GR" sz="1800" dirty="0">
                <a:solidFill>
                  <a:srgbClr val="B13F9A"/>
                </a:solidFill>
              </a:rPr>
              <a:t>Τα αποτελέσματα</a:t>
            </a:r>
          </a:p>
          <a:p>
            <a:pPr marL="1187450" indent="-285750" eaLnBrk="1" fontAlgn="auto" hangingPunct="1">
              <a:lnSpc>
                <a:spcPct val="130000"/>
              </a:lnSpc>
              <a:spcAft>
                <a:spcPts val="0"/>
              </a:spcAft>
              <a:buClr>
                <a:srgbClr val="B83D68"/>
              </a:buClr>
              <a:buFont typeface="Wingdings" pitchFamily="2" charset="2"/>
              <a:buChar char="Ø"/>
              <a:defRPr/>
            </a:pPr>
            <a:r>
              <a:rPr lang="el-GR" sz="1800" dirty="0">
                <a:solidFill>
                  <a:srgbClr val="B13F9A"/>
                </a:solidFill>
              </a:rPr>
              <a:t>Για κάθε ερευνητικό ερώτημα (πχ το ερώτημα 1) έχουμε ορισμένες ερωτήσεις (πχ τις 1.1, 1.2, 1.3) που δημιουργούν μια ομάδα. </a:t>
            </a:r>
          </a:p>
          <a:p>
            <a:pPr marL="1187450" indent="-285750" eaLnBrk="1" fontAlgn="auto" hangingPunct="1">
              <a:lnSpc>
                <a:spcPct val="130000"/>
              </a:lnSpc>
              <a:spcAft>
                <a:spcPts val="0"/>
              </a:spcAft>
              <a:buClr>
                <a:srgbClr val="B83D68"/>
              </a:buClr>
              <a:buFont typeface="Wingdings" pitchFamily="2" charset="2"/>
              <a:buChar char="Ø"/>
              <a:defRPr/>
            </a:pPr>
            <a:r>
              <a:rPr lang="el-GR" sz="1800" dirty="0">
                <a:solidFill>
                  <a:srgbClr val="B13F9A"/>
                </a:solidFill>
              </a:rPr>
              <a:t>Παρουσίαση και ανάλυση των ερωτήσεων κάθε ομάδας, ώστε ολοκληρώνοντας την ανάλυση για το σύνολο των ερωτήσεων της ομάδας να έχουμε και το πρόπλασμα απάντησης στο ερευνητικό ερώτημα.</a:t>
            </a:r>
          </a:p>
          <a:p>
            <a:pPr marL="444500" indent="0" eaLnBrk="1" fontAlgn="auto" hangingPunct="1">
              <a:lnSpc>
                <a:spcPct val="130000"/>
              </a:lnSpc>
              <a:spcAft>
                <a:spcPts val="0"/>
              </a:spcAft>
              <a:buClr>
                <a:srgbClr val="B83D68"/>
              </a:buClr>
              <a:buNone/>
              <a:defRPr/>
            </a:pPr>
            <a:endParaRPr lang="el-GR" sz="1800" dirty="0">
              <a:solidFill>
                <a:srgbClr val="B13F9A"/>
              </a:solidFill>
            </a:endParaRPr>
          </a:p>
          <a:p>
            <a:pPr marL="901700" indent="-457200" eaLnBrk="1" fontAlgn="auto" hangingPunct="1">
              <a:lnSpc>
                <a:spcPct val="130000"/>
              </a:lnSpc>
              <a:spcAft>
                <a:spcPts val="0"/>
              </a:spcAft>
              <a:buFont typeface="Wingdings" pitchFamily="2" charset="2"/>
              <a:buChar char="ü"/>
              <a:defRPr/>
            </a:pPr>
            <a:endParaRPr lang="el-GR" sz="1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3" name="Rectangle 3">
            <a:extLst>
              <a:ext uri="{FF2B5EF4-FFF2-40B4-BE49-F238E27FC236}">
                <a16:creationId xmlns:a16="http://schemas.microsoft.com/office/drawing/2014/main" id="{268CEEB5-83F5-4537-A2A6-DF6E5067569C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755650" y="764704"/>
            <a:ext cx="7632700" cy="5328121"/>
          </a:xfrm>
        </p:spPr>
        <p:txBody>
          <a:bodyPr rtlCol="0">
            <a:noAutofit/>
          </a:bodyPr>
          <a:lstStyle/>
          <a:p>
            <a:pPr marL="0" indent="0" eaLnBrk="1" fontAlgn="auto" hangingPunct="1">
              <a:lnSpc>
                <a:spcPct val="130000"/>
              </a:lnSpc>
              <a:spcAft>
                <a:spcPts val="0"/>
              </a:spcAft>
              <a:buNone/>
              <a:defRPr/>
            </a:pPr>
            <a:r>
              <a:rPr lang="el-GR" dirty="0"/>
              <a:t>8. ΣΥΜΠΕΡΑΣΜΑΤΑ ΚΑΙ ΣΥΖΗΤΗΣΗ</a:t>
            </a:r>
          </a:p>
          <a:p>
            <a:pPr marL="901700" indent="0" eaLnBrk="1" fontAlgn="auto" hangingPunct="1">
              <a:lnSpc>
                <a:spcPct val="130000"/>
              </a:lnSpc>
              <a:spcAft>
                <a:spcPts val="0"/>
              </a:spcAft>
              <a:buClr>
                <a:srgbClr val="B83D68"/>
              </a:buClr>
              <a:buNone/>
              <a:defRPr/>
            </a:pPr>
            <a:endParaRPr lang="el-GR" sz="1800" dirty="0">
              <a:solidFill>
                <a:srgbClr val="B13F9A"/>
              </a:solidFill>
            </a:endParaRPr>
          </a:p>
          <a:p>
            <a:pPr marL="901700" indent="-457200" eaLnBrk="1" fontAlgn="auto" hangingPunct="1">
              <a:lnSpc>
                <a:spcPct val="130000"/>
              </a:lnSpc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el-GR" sz="1800" dirty="0"/>
              <a:t>Συνοπτική παρουσίαση των ευρημάτων με βάση τα ερωτήματα. </a:t>
            </a:r>
          </a:p>
          <a:p>
            <a:pPr marL="901700" indent="-457200" eaLnBrk="1" fontAlgn="auto" hangingPunct="1">
              <a:lnSpc>
                <a:spcPct val="130000"/>
              </a:lnSpc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el-GR" sz="1800" dirty="0"/>
              <a:t>Αναφορά στη σχέση των δικών μας ευρημάτων με τα ευρήματα που εντοπίστηκαν στη βιβλιογραφική ανασκόπηση.</a:t>
            </a:r>
          </a:p>
          <a:p>
            <a:pPr marL="901700" indent="-457200" eaLnBrk="1" fontAlgn="auto" hangingPunct="1">
              <a:lnSpc>
                <a:spcPct val="130000"/>
              </a:lnSpc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el-GR" sz="1800" dirty="0"/>
              <a:t>Προτάσεις για μελλοντική έρευνα –προεκτάσεις</a:t>
            </a:r>
          </a:p>
          <a:p>
            <a:pPr marL="901700" indent="-457200" eaLnBrk="1" fontAlgn="auto" hangingPunct="1">
              <a:lnSpc>
                <a:spcPct val="130000"/>
              </a:lnSpc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el-GR" sz="1800" dirty="0">
                <a:solidFill>
                  <a:srgbClr val="B13F9A"/>
                </a:solidFill>
              </a:rPr>
              <a:t>Όρια, περιορισμοί και εμβέλεια της έρευνας (αναφορά στη μεθοδολογία)</a:t>
            </a:r>
          </a:p>
          <a:p>
            <a:pPr marL="901700" indent="-457200" eaLnBrk="1" fontAlgn="auto" hangingPunct="1">
              <a:lnSpc>
                <a:spcPct val="130000"/>
              </a:lnSpc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el-GR" sz="1800" dirty="0">
                <a:solidFill>
                  <a:srgbClr val="B13F9A"/>
                </a:solidFill>
              </a:rPr>
              <a:t>Γενικότερες εκπαιδευτικές προτάσεις</a:t>
            </a:r>
          </a:p>
          <a:p>
            <a:pPr marL="901700" indent="-457200" eaLnBrk="1" fontAlgn="auto" hangingPunct="1">
              <a:lnSpc>
                <a:spcPct val="130000"/>
              </a:lnSpc>
              <a:spcAft>
                <a:spcPts val="0"/>
              </a:spcAft>
              <a:buFont typeface="Wingdings" pitchFamily="2" charset="2"/>
              <a:buChar char="ü"/>
              <a:defRPr/>
            </a:pPr>
            <a:endParaRPr lang="el-GR" sz="1800" dirty="0">
              <a:solidFill>
                <a:srgbClr val="B13F9A"/>
              </a:solidFill>
            </a:endParaRPr>
          </a:p>
          <a:p>
            <a:pPr marL="901700" indent="-457200" eaLnBrk="1" fontAlgn="auto" hangingPunct="1">
              <a:lnSpc>
                <a:spcPct val="130000"/>
              </a:lnSpc>
              <a:spcAft>
                <a:spcPts val="0"/>
              </a:spcAft>
              <a:buClr>
                <a:srgbClr val="B83D68"/>
              </a:buClr>
              <a:buFont typeface="Wingdings" pitchFamily="2" charset="2"/>
              <a:buChar char="ü"/>
              <a:defRPr/>
            </a:pPr>
            <a:endParaRPr lang="el-GR" sz="1800" dirty="0">
              <a:solidFill>
                <a:srgbClr val="B13F9A"/>
              </a:solidFill>
            </a:endParaRPr>
          </a:p>
          <a:p>
            <a:pPr marL="901700" indent="-457200" eaLnBrk="1" fontAlgn="auto" hangingPunct="1">
              <a:lnSpc>
                <a:spcPct val="130000"/>
              </a:lnSpc>
              <a:spcAft>
                <a:spcPts val="0"/>
              </a:spcAft>
              <a:buFont typeface="Wingdings" pitchFamily="2" charset="2"/>
              <a:buChar char="ü"/>
              <a:defRPr/>
            </a:pPr>
            <a:endParaRPr lang="el-GR" sz="1800" dirty="0"/>
          </a:p>
        </p:txBody>
      </p:sp>
    </p:spTree>
    <p:extLst>
      <p:ext uri="{BB962C8B-B14F-4D97-AF65-F5344CB8AC3E}">
        <p14:creationId xmlns:p14="http://schemas.microsoft.com/office/powerpoint/2010/main" val="16239921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l-GR"/>
              <a:t>Φάσεις διεξαγωγής μιας ερευνητικής διαδικασίας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idx="1"/>
          </p:nvPr>
        </p:nvSpPr>
        <p:spPr/>
        <p:txBody>
          <a:bodyPr rtlCol="0">
            <a:normAutofit fontScale="77500" lnSpcReduction="20000"/>
          </a:bodyPr>
          <a:lstStyle/>
          <a:p>
            <a:pPr indent="-274320" eaLnBrk="1" fontAlgn="auto" hangingPunct="1">
              <a:spcAft>
                <a:spcPts val="0"/>
              </a:spcAft>
              <a:defRPr/>
            </a:pPr>
            <a:r>
              <a:rPr lang="el-GR" sz="2800" dirty="0"/>
              <a:t>Οριοθέτηση του αντικειμένου έρευνας (ορισμός θεματικού πεδίου, επιλογή μιας διάστασης)</a:t>
            </a:r>
          </a:p>
          <a:p>
            <a:pPr indent="-274320" eaLnBrk="1" fontAlgn="auto" hangingPunct="1">
              <a:spcAft>
                <a:spcPts val="0"/>
              </a:spcAft>
              <a:defRPr/>
            </a:pPr>
            <a:r>
              <a:rPr lang="el-GR" sz="2800" dirty="0"/>
              <a:t>Καθορισμός και σύνταξη θεωρητικού προβληματισμού και θεωρητικών προσεγγίσεων</a:t>
            </a:r>
            <a:endParaRPr lang="en-US" sz="2800" dirty="0"/>
          </a:p>
          <a:p>
            <a:pPr indent="-274320" eaLnBrk="1" fontAlgn="auto" hangingPunct="1">
              <a:spcAft>
                <a:spcPts val="0"/>
              </a:spcAft>
              <a:defRPr/>
            </a:pPr>
            <a:r>
              <a:rPr lang="el-GR" sz="2800" dirty="0"/>
              <a:t>Βιβλιογραφική ανασκόπηση (πως το συγκεκριμένο αντικείμενο έρευνα έχει μελετηθεί από την επιστημονική κοινότητα)</a:t>
            </a:r>
          </a:p>
          <a:p>
            <a:pPr indent="-274320" eaLnBrk="1" fontAlgn="auto" hangingPunct="1">
              <a:spcAft>
                <a:spcPts val="0"/>
              </a:spcAft>
              <a:defRPr/>
            </a:pPr>
            <a:r>
              <a:rPr lang="el-GR" sz="2800" dirty="0"/>
              <a:t>Διατύπωση στόχου και ερευνητικών ερωτημάτων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l-GR"/>
              <a:t>Φάσεις διεξαγωγής μιας ερευνητικής διαδικασίας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l-GR" dirty="0"/>
              <a:t>Επιλογή ερευνητικής </a:t>
            </a:r>
            <a:r>
              <a:rPr lang="el-GR"/>
              <a:t>προσέγγισης(ποιοτική</a:t>
            </a:r>
            <a:r>
              <a:rPr lang="el-GR" dirty="0"/>
              <a:t> και ποσοτική προσέγγιση - διερεύνηση, επισκόπηση, πείραμα, παρατήρηση)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l-GR" dirty="0"/>
              <a:t>Επιλογή ερευνητικών εργαλείων (ερωτηματολόγια, συνέντευξη, παρατήρηση, αρχειακό υλικό)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l-GR" dirty="0"/>
              <a:t>Σχεδιασμός της διεξαγωγής της έρευνας</a:t>
            </a:r>
          </a:p>
          <a:p>
            <a:pPr indent="1270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l-GR" dirty="0"/>
              <a:t>(επιλογή εμπειρικού πεδίου, «διαπραγμάτευση» με τα υποκείμενα έρευνας)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el-GR" dirty="0"/>
          </a:p>
          <a:p>
            <a:pPr eaLnBrk="1" hangingPunct="1">
              <a:lnSpc>
                <a:spcPct val="90000"/>
              </a:lnSpc>
              <a:defRPr/>
            </a:pPr>
            <a:endParaRPr lang="el-G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l-GR"/>
              <a:t>Φάσεις διεξαγωγής μιας ερευνητικής διαδικασίας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l-GR" altLang="el-GR"/>
              <a:t>Διεξαγωγή εμπειρικής έρευνας (συλλογή και καταγραφή δεδομένων )</a:t>
            </a:r>
          </a:p>
          <a:p>
            <a:pPr eaLnBrk="1" hangingPunct="1"/>
            <a:r>
              <a:rPr lang="el-GR" altLang="el-GR"/>
              <a:t>Ανάλυση του εμπειρικού υλικού</a:t>
            </a:r>
          </a:p>
          <a:p>
            <a:pPr eaLnBrk="1" hangingPunct="1"/>
            <a:r>
              <a:rPr lang="el-GR" altLang="el-GR"/>
              <a:t>Σύνταξη της ερευνητικής εργασίας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1042988" y="692697"/>
            <a:ext cx="7024687" cy="576064"/>
          </a:xfrm>
        </p:spPr>
        <p:txBody>
          <a:bodyPr/>
          <a:lstStyle/>
          <a:p>
            <a:pPr algn="ctr" eaLnBrk="1" hangingPunct="1"/>
            <a:r>
              <a:rPr lang="el-GR" altLang="el-GR" sz="3200" dirty="0"/>
              <a:t>Σύνταξη της ερευνητικής εργασίας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idx="1"/>
          </p:nvPr>
        </p:nvSpPr>
        <p:spPr>
          <a:xfrm>
            <a:off x="827584" y="1412776"/>
            <a:ext cx="7560840" cy="4824536"/>
          </a:xfrm>
          <a:scene3d>
            <a:camera prst="orthographicFront"/>
            <a:lightRig rig="threePt" dir="t"/>
          </a:scene3d>
          <a:sp3d>
            <a:bevelT/>
          </a:sp3d>
        </p:spPr>
        <p:txBody>
          <a:bodyPr rtlCol="0">
            <a:normAutofit lnSpcReduction="10000"/>
          </a:bodyPr>
          <a:lstStyle/>
          <a:p>
            <a:pPr indent="-274320" eaLnBrk="1" fontAlgn="auto" hangingPunct="1">
              <a:lnSpc>
                <a:spcPct val="90000"/>
              </a:lnSpc>
              <a:spcAft>
                <a:spcPts val="0"/>
              </a:spcAft>
              <a:defRPr/>
            </a:pPr>
            <a:r>
              <a:rPr lang="el-GR" sz="2800" b="1" dirty="0"/>
              <a:t>Εισαγωγή</a:t>
            </a:r>
          </a:p>
          <a:p>
            <a:pPr indent="-274320" eaLnBrk="1" fontAlgn="auto" hangingPunct="1">
              <a:lnSpc>
                <a:spcPct val="90000"/>
              </a:lnSpc>
              <a:spcAft>
                <a:spcPts val="0"/>
              </a:spcAft>
              <a:defRPr/>
            </a:pPr>
            <a:r>
              <a:rPr lang="el-GR" sz="2800" b="1" dirty="0"/>
              <a:t>Βιβλιογραφική επισκόπηση ή ανασκόπηση και σύνθεση της βιβλιογραφίας</a:t>
            </a:r>
          </a:p>
          <a:p>
            <a:pPr indent="-274320" eaLnBrk="1" fontAlgn="auto" hangingPunct="1">
              <a:lnSpc>
                <a:spcPct val="90000"/>
              </a:lnSpc>
              <a:spcAft>
                <a:spcPts val="0"/>
              </a:spcAft>
              <a:defRPr/>
            </a:pPr>
            <a:r>
              <a:rPr lang="el-GR" sz="2800" b="1" dirty="0"/>
              <a:t>Διατύπωση ερευνητικών ερωτημάτων</a:t>
            </a:r>
          </a:p>
          <a:p>
            <a:pPr indent="-274320" eaLnBrk="1" fontAlgn="auto" hangingPunct="1">
              <a:lnSpc>
                <a:spcPct val="90000"/>
              </a:lnSpc>
              <a:spcAft>
                <a:spcPts val="0"/>
              </a:spcAft>
              <a:defRPr/>
            </a:pPr>
            <a:r>
              <a:rPr lang="el-GR" sz="2800" b="1" dirty="0"/>
              <a:t>Μεθοδολογικό πλαίσιο της έρευνας</a:t>
            </a:r>
          </a:p>
          <a:p>
            <a:pPr indent="-274320" eaLnBrk="1" fontAlgn="auto" hangingPunct="1">
              <a:lnSpc>
                <a:spcPct val="90000"/>
              </a:lnSpc>
              <a:spcAft>
                <a:spcPts val="0"/>
              </a:spcAft>
              <a:defRPr/>
            </a:pPr>
            <a:r>
              <a:rPr lang="el-GR" sz="2800" b="1" dirty="0"/>
              <a:t>Παρουσίαση και ανάλυση των ερευνητικών δεδομένων</a:t>
            </a:r>
          </a:p>
          <a:p>
            <a:pPr indent="-274320" eaLnBrk="1" fontAlgn="auto" hangingPunct="1">
              <a:lnSpc>
                <a:spcPct val="90000"/>
              </a:lnSpc>
              <a:spcAft>
                <a:spcPts val="0"/>
              </a:spcAft>
              <a:defRPr/>
            </a:pPr>
            <a:r>
              <a:rPr lang="el-GR" sz="2800" b="1" dirty="0"/>
              <a:t>Συζήτηση των αποτελεσμάτων και συμπεράσματα</a:t>
            </a:r>
          </a:p>
          <a:p>
            <a:pPr indent="-274320" eaLnBrk="1" fontAlgn="auto" hangingPunct="1">
              <a:lnSpc>
                <a:spcPct val="90000"/>
              </a:lnSpc>
              <a:spcAft>
                <a:spcPts val="0"/>
              </a:spcAft>
              <a:defRPr/>
            </a:pPr>
            <a:r>
              <a:rPr lang="el-GR" sz="2800" dirty="0"/>
              <a:t>Βιβλιογραφία</a:t>
            </a:r>
          </a:p>
          <a:p>
            <a:pPr indent="-274320" eaLnBrk="1" fontAlgn="auto" hangingPunct="1">
              <a:lnSpc>
                <a:spcPct val="90000"/>
              </a:lnSpc>
              <a:spcAft>
                <a:spcPts val="0"/>
              </a:spcAft>
              <a:defRPr/>
            </a:pPr>
            <a:r>
              <a:rPr lang="el-GR" sz="2800" dirty="0"/>
              <a:t>Παραρτήματα</a:t>
            </a:r>
          </a:p>
          <a:p>
            <a:pPr indent="-274320" eaLnBrk="1" fontAlgn="auto" hangingPunct="1">
              <a:lnSpc>
                <a:spcPct val="90000"/>
              </a:lnSpc>
              <a:spcAft>
                <a:spcPts val="0"/>
              </a:spcAft>
              <a:defRPr/>
            </a:pPr>
            <a:endParaRPr lang="el-G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1003226" y="980728"/>
            <a:ext cx="7457206" cy="5328593"/>
          </a:xfrm>
        </p:spPr>
        <p:txBody>
          <a:bodyPr/>
          <a:lstStyle/>
          <a:p>
            <a:pPr marL="69850" indent="0">
              <a:buNone/>
            </a:pPr>
            <a:r>
              <a:rPr lang="el-GR" dirty="0"/>
              <a:t>1. ΕΙΣΑΓΩΓΗ</a:t>
            </a:r>
          </a:p>
          <a:p>
            <a:r>
              <a:rPr lang="el-GR" sz="2200" dirty="0"/>
              <a:t>Αναφορά στο γενικό πλαίσιο της εργασίας (πχ η εργαστηριακή διδασκαλία των Φυσικών Επιστημών)</a:t>
            </a:r>
          </a:p>
          <a:p>
            <a:r>
              <a:rPr lang="el-GR" sz="2200" dirty="0"/>
              <a:t>Η ευρύτερη περιοχή (πχ ζητήματα σχετιζόμενα με τις δυσκολίες, τα εμπόδια, τη σημασία της, την ετοιμότητα των σχολείων ή των εκπαιδευτικών </a:t>
            </a:r>
            <a:r>
              <a:rPr lang="el-GR" sz="2200" dirty="0" err="1"/>
              <a:t>κλπ</a:t>
            </a:r>
            <a:r>
              <a:rPr lang="el-GR" sz="2200" dirty="0"/>
              <a:t>)</a:t>
            </a:r>
          </a:p>
          <a:p>
            <a:r>
              <a:rPr lang="el-GR" sz="2200" dirty="0"/>
              <a:t>Σταδιακή εστίαση στο ζήτημα που μας απασχολεί </a:t>
            </a:r>
          </a:p>
          <a:p>
            <a:r>
              <a:rPr lang="el-GR" sz="2200" dirty="0"/>
              <a:t>Ορισμοί ή/και λειτουργικοί ορισμοί</a:t>
            </a:r>
          </a:p>
          <a:p>
            <a:r>
              <a:rPr lang="el-GR" sz="2200" u="sng" dirty="0"/>
              <a:t>Επιλογή διάστασης</a:t>
            </a:r>
          </a:p>
          <a:p>
            <a:pPr marL="69850" indent="0">
              <a:buNone/>
            </a:pPr>
            <a:r>
              <a:rPr lang="el-GR" sz="2200" dirty="0"/>
              <a:t>Πχ. «απόψεις των εκπαιδευτικών για την εργαστηριακή – πειραματική διδασκαλία των Φυσικών Επιστημών στη Γ’ Λυκείου»</a:t>
            </a:r>
          </a:p>
          <a:p>
            <a:pPr marL="69850" indent="0">
              <a:buNone/>
            </a:pPr>
            <a:endParaRPr lang="el-GR" sz="22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03641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683569" y="980728"/>
            <a:ext cx="7776864" cy="5139782"/>
          </a:xfrm>
        </p:spPr>
        <p:txBody>
          <a:bodyPr/>
          <a:lstStyle/>
          <a:p>
            <a:pPr marL="69850" indent="0">
              <a:buNone/>
            </a:pPr>
            <a:r>
              <a:rPr lang="el-GR" dirty="0"/>
              <a:t>2. ΒΙΒΛΙΟΓΡΑΦΙΚΗ ΑΝΑΣΚΟΠΗΣΗ </a:t>
            </a:r>
          </a:p>
          <a:p>
            <a:r>
              <a:rPr lang="el-GR" dirty="0"/>
              <a:t>Επιλογή των κατάλληλων ερευνητικών κειμένων: τα κείμενα αναφέρονται στη διάσταση που επιλέξαμε</a:t>
            </a:r>
          </a:p>
          <a:p>
            <a:r>
              <a:rPr lang="el-GR" dirty="0"/>
              <a:t>Ανάδειξη των βασικών τους χαρακτηριστικών: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l-GR" sz="2000" dirty="0"/>
              <a:t>Το θέμα και τα βασικά ερευνητικά ερωτήματα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l-GR" sz="2000" dirty="0"/>
              <a:t>Η μεθοδολογική προσέγγιση της έρευνας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l-GR" sz="2000" dirty="0"/>
              <a:t>Τα ευρήματα της έρευνας σε αντιστοιχία με τα ερωτήματα</a:t>
            </a:r>
          </a:p>
          <a:p>
            <a:r>
              <a:rPr lang="el-GR" dirty="0"/>
              <a:t>Συγγραφή του μέρους αυτού με βάση τη διαδοχή της παρουσίασης των κειμένων που επιλέξαμε</a:t>
            </a:r>
          </a:p>
        </p:txBody>
      </p:sp>
    </p:spTree>
    <p:extLst>
      <p:ext uri="{BB962C8B-B14F-4D97-AF65-F5344CB8AC3E}">
        <p14:creationId xmlns:p14="http://schemas.microsoft.com/office/powerpoint/2010/main" val="19524893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683569" y="1196752"/>
            <a:ext cx="7776864" cy="4923758"/>
          </a:xfrm>
        </p:spPr>
        <p:txBody>
          <a:bodyPr/>
          <a:lstStyle/>
          <a:p>
            <a:pPr marL="69850" indent="0">
              <a:buNone/>
            </a:pPr>
            <a:r>
              <a:rPr lang="el-GR" dirty="0"/>
              <a:t>2. ΒΙΒΛΙΟΓΡΑΦΙΚΗ ΑΝΑΣΚΟΠΗΣΗ </a:t>
            </a:r>
          </a:p>
          <a:p>
            <a:pPr marL="69850" indent="0">
              <a:buNone/>
            </a:pPr>
            <a:r>
              <a:rPr lang="el-GR" u="sng" dirty="0"/>
              <a:t>Παράδειγμα παρουσίασης ενός κειμένου έρευνας</a:t>
            </a:r>
            <a:r>
              <a:rPr lang="el-GR" dirty="0"/>
              <a:t>:</a:t>
            </a:r>
          </a:p>
          <a:p>
            <a:r>
              <a:rPr lang="el-GR" sz="1800" dirty="0"/>
              <a:t>Στο κείμενο των Παπαδόπουλου και Δημητρίου (2014) γίνεται διερεύνηση του ζητήματος……….. Τα ερευνητικά ερωτήματα που ετέθησαν στην έρευνα αυτή ήταν: 1)………, 2)……….., 3)…….. .</a:t>
            </a:r>
          </a:p>
          <a:p>
            <a:endParaRPr lang="el-GR" sz="1800" dirty="0"/>
          </a:p>
          <a:p>
            <a:r>
              <a:rPr lang="el-GR" sz="1800" dirty="0"/>
              <a:t>Η μεθοδολογία που χρησιμοποίησαν ήταν ……… . Το δείγμα τους ήταν Χ μαθητές/</a:t>
            </a:r>
            <a:r>
              <a:rPr lang="el-GR" sz="1800" dirty="0" err="1"/>
              <a:t>τριες</a:t>
            </a:r>
            <a:r>
              <a:rPr lang="el-GR" sz="1800" dirty="0"/>
              <a:t> και το ερευνητικό εργαλείο που χρησιμοποίησαν ήταν ερωτηματολόγιο.</a:t>
            </a:r>
          </a:p>
          <a:p>
            <a:endParaRPr lang="el-GR" sz="1800" dirty="0"/>
          </a:p>
          <a:p>
            <a:r>
              <a:rPr lang="el-GR" sz="1800" dirty="0"/>
              <a:t>Τα ευρήματα-αποτελέσματα της έρευνας έδειξαν: για το 1</a:t>
            </a:r>
            <a:r>
              <a:rPr lang="el-GR" sz="1800" baseline="30000" dirty="0"/>
              <a:t>ο</a:t>
            </a:r>
            <a:r>
              <a:rPr lang="el-GR" sz="1800" dirty="0"/>
              <a:t> ερευνητικό ερώτημα ………. . Για το 2</a:t>
            </a:r>
            <a:r>
              <a:rPr lang="el-GR" sz="1800" baseline="30000" dirty="0"/>
              <a:t>ο</a:t>
            </a:r>
            <a:r>
              <a:rPr lang="el-GR" sz="1800" dirty="0"/>
              <a:t> ερευνητικό ερώτημα……… . Για το 3</a:t>
            </a:r>
            <a:r>
              <a:rPr lang="el-GR" sz="1800" baseline="30000" dirty="0"/>
              <a:t>ο</a:t>
            </a:r>
            <a:r>
              <a:rPr lang="el-GR" sz="1800" dirty="0"/>
              <a:t> ερευνητικό ερώτημα…….. . </a:t>
            </a:r>
          </a:p>
        </p:txBody>
      </p:sp>
    </p:spTree>
    <p:extLst>
      <p:ext uri="{BB962C8B-B14F-4D97-AF65-F5344CB8AC3E}">
        <p14:creationId xmlns:p14="http://schemas.microsoft.com/office/powerpoint/2010/main" val="39713263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683569" y="1052736"/>
            <a:ext cx="7776864" cy="5067774"/>
          </a:xfrm>
        </p:spPr>
        <p:txBody>
          <a:bodyPr/>
          <a:lstStyle/>
          <a:p>
            <a:pPr marL="69850" indent="0">
              <a:buNone/>
            </a:pPr>
            <a:r>
              <a:rPr lang="el-GR" dirty="0"/>
              <a:t>3. Η ΣΥΝΘΕΣΗ – ΚΡΙΤΙΚΗ ΑΠΟΤΙΜΗΣΗ ΤΩΝ ΕΡΕΥΝΩΝ ΠΟΥ ΠΑΡΟΥΣΙΑΣΤΗΚΑΝ</a:t>
            </a:r>
          </a:p>
          <a:p>
            <a:r>
              <a:rPr lang="el-GR" sz="1800" dirty="0"/>
              <a:t>Αφού παρουσιάσουμε τα κείμενα που επιλέξαμε όπως προαναφέραμε, ακολουθεί η προσπάθεια σύνθεσης και κριτικής αποτίμησης των κειμένων και πρωτίστως των ευρημάτων τους.</a:t>
            </a:r>
          </a:p>
          <a:p>
            <a:endParaRPr lang="el-GR" sz="1800" dirty="0"/>
          </a:p>
          <a:p>
            <a:r>
              <a:rPr lang="el-GR" sz="1800" dirty="0"/>
              <a:t>Εδώ γίνεται προσπάθεια να δούμε τα κοινά θέματα και ερωτήματα που εξετάζονται στις εργασίες που αναλύσαμε. Επίσης να δούμε τα ιδιαίτερα θέματα που αναδεικνύονται.</a:t>
            </a:r>
          </a:p>
          <a:p>
            <a:endParaRPr lang="el-GR" sz="1800" dirty="0"/>
          </a:p>
          <a:p>
            <a:r>
              <a:rPr lang="el-GR" sz="1800" dirty="0"/>
              <a:t>Επίσης αναδεικνύονται τα κοινά ή τα αντιτιθέμενα ευρήματα-αποτελέσματα των ερευνών. </a:t>
            </a:r>
          </a:p>
          <a:p>
            <a:endParaRPr lang="el-GR" sz="1800" dirty="0"/>
          </a:p>
          <a:p>
            <a:r>
              <a:rPr lang="el-GR" sz="1800" dirty="0"/>
              <a:t>Τέλος συζητούνται κριτικά οι θεωρητικές και μεθοδολογικές επιλογές των κειμένων που μελετήσαμε</a:t>
            </a:r>
          </a:p>
        </p:txBody>
      </p:sp>
    </p:spTree>
    <p:extLst>
      <p:ext uri="{BB962C8B-B14F-4D97-AF65-F5344CB8AC3E}">
        <p14:creationId xmlns:p14="http://schemas.microsoft.com/office/powerpoint/2010/main" val="19176700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Αφθονία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Θέμα του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1064</TotalTime>
  <Words>743</Words>
  <Application>Microsoft Office PowerPoint</Application>
  <PresentationFormat>Προβολή στην οθόνη (4:3)</PresentationFormat>
  <Paragraphs>96</Paragraphs>
  <Slides>14</Slides>
  <Notes>1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7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14</vt:i4>
      </vt:variant>
    </vt:vector>
  </HeadingPairs>
  <TitlesOfParts>
    <vt:vector size="22" baseType="lpstr">
      <vt:lpstr>Arial</vt:lpstr>
      <vt:lpstr>Calibri</vt:lpstr>
      <vt:lpstr>Century Gothic</vt:lpstr>
      <vt:lpstr>Courier New</vt:lpstr>
      <vt:lpstr>Times New Roman</vt:lpstr>
      <vt:lpstr>Wingdings</vt:lpstr>
      <vt:lpstr>Wingdings 2</vt:lpstr>
      <vt:lpstr>Austin</vt:lpstr>
      <vt:lpstr>   Η διεξαγωγή και η συγγραφή εμπειρικής έρευνας</vt:lpstr>
      <vt:lpstr>Φάσεις διεξαγωγής μιας ερευνητικής διαδικασίας</vt:lpstr>
      <vt:lpstr>Φάσεις διεξαγωγής μιας ερευνητικής διαδικασίας</vt:lpstr>
      <vt:lpstr>Φάσεις διεξαγωγής μιας ερευνητικής διαδικασίας</vt:lpstr>
      <vt:lpstr>Σύνταξη της ερευνητικής εργασίας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ΕΛΛΗΝΙΚΟ ΑΝΟΙΚΤΟ ΠΑΝΕΠΙΣΤΗΜΙΟ   ΣΠΟΥΔΕΣ ΣΤΗΝ ΕΚΠΑΙΔΕΥΣΗ</dc:title>
  <dc:creator>kee</dc:creator>
  <cp:lastModifiedBy>ΚΩΝΣΤΑΝΤΙΝΟΣ ΡΑΒΑΝΗΣ</cp:lastModifiedBy>
  <cp:revision>68</cp:revision>
  <cp:lastPrinted>1601-01-01T00:00:00Z</cp:lastPrinted>
  <dcterms:created xsi:type="dcterms:W3CDTF">2009-10-09T16:52:15Z</dcterms:created>
  <dcterms:modified xsi:type="dcterms:W3CDTF">2023-10-30T12:15:29Z</dcterms:modified>
</cp:coreProperties>
</file>