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6"/>
  </p:notesMasterIdLst>
  <p:handoutMasterIdLst>
    <p:handoutMasterId r:id="rId17"/>
  </p:handoutMasterIdLst>
  <p:sldIdLst>
    <p:sldId id="257" r:id="rId2"/>
    <p:sldId id="262" r:id="rId3"/>
    <p:sldId id="263" r:id="rId4"/>
    <p:sldId id="264" r:id="rId5"/>
    <p:sldId id="271" r:id="rId6"/>
    <p:sldId id="273" r:id="rId7"/>
    <p:sldId id="274" r:id="rId8"/>
    <p:sldId id="275" r:id="rId9"/>
    <p:sldId id="276" r:id="rId10"/>
    <p:sldId id="277" r:id="rId11"/>
    <p:sldId id="278" r:id="rId12"/>
    <p:sldId id="281" r:id="rId13"/>
    <p:sldId id="280" r:id="rId14"/>
    <p:sldId id="282" r:id="rId15"/>
  </p:sldIdLst>
  <p:sldSz cx="9144000" cy="6858000" type="screen4x3"/>
  <p:notesSz cx="6856413" cy="9713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4" autoAdjust="0"/>
    <p:restoredTop sz="90929"/>
  </p:normalViewPr>
  <p:slideViewPr>
    <p:cSldViewPr>
      <p:cViewPr varScale="1">
        <p:scale>
          <a:sx n="71" d="100"/>
          <a:sy n="71" d="100"/>
        </p:scale>
        <p:origin x="1305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8138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28138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9E90980-852F-4310-B4B2-9FEB4DD11C30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075990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3025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47086-56FE-49A4-8A71-1EB66782350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243013" y="1214438"/>
            <a:ext cx="4370387" cy="3278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675188"/>
            <a:ext cx="5484813" cy="38242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22655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3025" y="922655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DC25D-7ED7-49AE-94BC-58FE0F78A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62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DC25D-7ED7-49AE-94BC-58FE0F78A2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53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AC1BB34E-0E55-4312-8126-FF70A2D6BA1B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550351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E5A96-FBCF-485E-AAA4-5593702418C7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521564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09D7-BB1B-46C8-9888-E8AF98ABC354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910638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DE1A6-6870-47DA-A1AA-DCB1621178C3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0992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FB581-4839-40F8-A35C-2145564192F0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921379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C5482-64FE-4830-91E7-14ECD326A06B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20155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DA2AB-B944-4B2A-9CFD-0A8E72CFE135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058174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0BC00-B155-4D20-BB60-8CBCA47D8FC4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01510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ED21B-4F4B-4B28-9D24-D394A5FBFAB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020415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56CE50-DC09-44DC-9DC6-56A3E5E6BD6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6579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18D6A8-C2D8-4F80-80F9-F9AA61C75647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3075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8D4DD"/>
            </a:gs>
            <a:gs pos="62000">
              <a:srgbClr val="A8969E"/>
            </a:gs>
            <a:gs pos="100000">
              <a:srgbClr val="95828B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κύριου τίτλου</a:t>
            </a:r>
            <a:endParaRPr lang="en-US" altLang="el-GR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alt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69523A7E-46CF-43A8-B93A-CC2BB3CCD929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44" r:id="rId8"/>
    <p:sldLayoutId id="2147483945" r:id="rId9"/>
    <p:sldLayoutId id="2147483930" r:id="rId10"/>
    <p:sldLayoutId id="21474839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9" y="2420888"/>
            <a:ext cx="7864473" cy="144016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en-US" altLang="el-GR" sz="3200" dirty="0"/>
            </a:br>
            <a:br>
              <a:rPr lang="en-US" altLang="el-GR" sz="3200" dirty="0"/>
            </a:br>
            <a:br>
              <a:rPr lang="en-US" altLang="el-GR" sz="3200" dirty="0"/>
            </a:br>
            <a:r>
              <a:rPr lang="el-GR" altLang="el-GR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διεξαγωγή και η συγγραφή εμπειρικής έρευνας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33925" y="5085184"/>
            <a:ext cx="3309938" cy="59647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1400" dirty="0"/>
              <a:t>Κώστας </a:t>
            </a:r>
            <a:r>
              <a:rPr lang="el-GR" sz="1400" dirty="0" err="1"/>
              <a:t>Ραβάνης</a:t>
            </a:r>
            <a:endParaRPr lang="el-GR" sz="1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l-GR" sz="2800" dirty="0"/>
          </a:p>
        </p:txBody>
      </p:sp>
      <p:sp>
        <p:nvSpPr>
          <p:cNvPr id="2" name="Ορθογώνιο 1"/>
          <p:cNvSpPr/>
          <p:nvPr/>
        </p:nvSpPr>
        <p:spPr>
          <a:xfrm>
            <a:off x="179389" y="333375"/>
            <a:ext cx="417658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l-GR" sz="3400" dirty="0">
                <a:solidFill>
                  <a:srgbClr val="7030A0"/>
                </a:solidFill>
                <a:ea typeface="+mj-ea"/>
                <a:cs typeface="Times New Roman" panose="02020603050405020304" pitchFamily="18" charset="0"/>
              </a:rPr>
              <a:t>ΤΕΕΑΠΗ</a:t>
            </a:r>
          </a:p>
          <a:p>
            <a:pPr algn="ctr" eaLnBrk="1" hangingPunct="1">
              <a:defRPr/>
            </a:pPr>
            <a:r>
              <a:rPr lang="el-GR" sz="3400" dirty="0">
                <a:solidFill>
                  <a:srgbClr val="7030A0"/>
                </a:solidFill>
                <a:cs typeface="Times New Roman" panose="02020603050405020304" pitchFamily="18" charset="0"/>
              </a:rPr>
              <a:t>Πανεπιστήμιο Πατρών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836712"/>
            <a:ext cx="7632700" cy="5256113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l-GR" sz="1800" dirty="0"/>
          </a:p>
          <a:p>
            <a:pPr marL="0" indent="0" eaLnBrk="1" fontAlgn="auto" hangingPunct="1">
              <a:lnSpc>
                <a:spcPct val="130000"/>
              </a:lnSpc>
              <a:spcAft>
                <a:spcPts val="0"/>
              </a:spcAft>
              <a:buNone/>
              <a:defRPr/>
            </a:pPr>
            <a:r>
              <a:rPr lang="el-GR" dirty="0"/>
              <a:t>4. Ο ΣΤΟΧΟΣ ΤΗΣ ΕΡΕΥΝΑΣ</a:t>
            </a:r>
          </a:p>
          <a:p>
            <a:pPr marL="901700" indent="-457200" eaLnBrk="1" fontAlgn="auto" hangingPunct="1">
              <a:lnSpc>
                <a:spcPct val="13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l-GR" sz="1800" dirty="0"/>
              <a:t>Το κεντρικό θέμα</a:t>
            </a:r>
            <a:r>
              <a:rPr lang="en-US" sz="1800" dirty="0"/>
              <a:t> </a:t>
            </a:r>
            <a:r>
              <a:rPr lang="el-GR" sz="1800" dirty="0"/>
              <a:t>της έρευνας αποτελεί στην πραγματικότητα το στόχο. </a:t>
            </a:r>
          </a:p>
          <a:p>
            <a:pPr marL="901700" indent="-457200" eaLnBrk="1" fontAlgn="auto" hangingPunct="1">
              <a:lnSpc>
                <a:spcPct val="13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l-GR" sz="1800" dirty="0"/>
              <a:t>Για τη διατύπωση του στόχου ακολουθούμε μια διαδρομή:</a:t>
            </a:r>
          </a:p>
          <a:p>
            <a:pPr marL="1187450" indent="-285750" eaLnBrk="1" fontAlgn="auto" hangingPunct="1">
              <a:lnSpc>
                <a:spcPct val="13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1800" dirty="0"/>
              <a:t>από το γενικό περιβάλλον της έρευνας (εισαγωγή) </a:t>
            </a:r>
          </a:p>
          <a:p>
            <a:pPr marL="1187450" indent="-285750" eaLnBrk="1" fontAlgn="auto" hangingPunct="1">
              <a:lnSpc>
                <a:spcPct val="13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1800" dirty="0"/>
              <a:t>στη σχετική βιβλιογραφία (ανασκόπηση) </a:t>
            </a:r>
          </a:p>
          <a:p>
            <a:pPr marL="1187450" indent="-285750" eaLnBrk="1" fontAlgn="auto" hangingPunct="1">
              <a:lnSpc>
                <a:spcPct val="13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1800" dirty="0"/>
              <a:t>στη διάσταση που μας ενδιαφέρει (σύνθεση)</a:t>
            </a:r>
          </a:p>
          <a:p>
            <a:pPr marL="901700" indent="-457200" eaLnBrk="1" fontAlgn="auto" hangingPunct="1">
              <a:lnSpc>
                <a:spcPct val="13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80822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484313"/>
            <a:ext cx="7632700" cy="4608512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130000"/>
              </a:lnSpc>
              <a:spcAft>
                <a:spcPts val="0"/>
              </a:spcAft>
              <a:buNone/>
              <a:defRPr/>
            </a:pPr>
            <a:r>
              <a:rPr lang="el-GR" dirty="0"/>
              <a:t>5. ΤΑ ΕΡΕΥΝΗΤΙΚΑ ΕΡΩΤΗΜΑΤΑ ΚΑΙ ΥΠΟΘΕΣΕΙΣ</a:t>
            </a:r>
          </a:p>
          <a:p>
            <a:pPr marL="457200" indent="-457200"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el-GR" sz="1800" i="1" u="sng" dirty="0"/>
              <a:t>Ερευνητικά ερωτήματα ή υποθέσεις;</a:t>
            </a:r>
          </a:p>
          <a:p>
            <a:pPr marL="457200" indent="-457200"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el-GR" sz="1800" i="1" u="sng" dirty="0"/>
              <a:t>Η έννοια της μεταβλητής: εξαρτημένες και ανεξάρτητες μεταβλητές</a:t>
            </a:r>
          </a:p>
          <a:p>
            <a:pPr marL="457200" indent="-457200"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el-GR" sz="1800" i="1" u="sng" dirty="0"/>
              <a:t>Τα ερευνητικά ερωτήματα εξειδικεύουν το στόχο</a:t>
            </a:r>
            <a:endParaRPr lang="el-GR" sz="1800" dirty="0"/>
          </a:p>
          <a:p>
            <a:pPr marL="457200" indent="-457200"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el-GR" sz="1800" i="1" u="sng" dirty="0"/>
              <a:t>Τα ερευνητικά ερωτήματα: η χρήση των μεταβλητών</a:t>
            </a:r>
            <a:endParaRPr lang="el-GR" sz="1800" dirty="0"/>
          </a:p>
          <a:p>
            <a:pPr marL="901700" indent="-457200" eaLnBrk="1" fontAlgn="auto" hangingPunct="1">
              <a:lnSpc>
                <a:spcPct val="13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1800" dirty="0"/>
              <a:t>Οι ανεξάρτητες μεταβλητές </a:t>
            </a:r>
          </a:p>
          <a:p>
            <a:pPr marL="901700" indent="-457200" eaLnBrk="1" fontAlgn="auto" hangingPunct="1">
              <a:lnSpc>
                <a:spcPct val="13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1800" dirty="0"/>
              <a:t>ερωτήματα με βάση τις εξαρτημένες μεταβλητές  </a:t>
            </a:r>
          </a:p>
          <a:p>
            <a:pPr marL="285750" indent="-285750"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el-GR" sz="1800" i="1" u="sng" dirty="0"/>
              <a:t>Ο αριθμός των ερωτημάτων</a:t>
            </a:r>
          </a:p>
          <a:p>
            <a:pPr marL="285750" indent="-285750"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el-GR" sz="1800" i="1" u="sng" dirty="0"/>
              <a:t>Το εφικτό της προτεινόμενης έρευνας</a:t>
            </a:r>
          </a:p>
        </p:txBody>
      </p:sp>
    </p:spTree>
    <p:extLst>
      <p:ext uri="{BB962C8B-B14F-4D97-AF65-F5344CB8AC3E}">
        <p14:creationId xmlns:p14="http://schemas.microsoft.com/office/powerpoint/2010/main" val="401476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>
            <a:extLst>
              <a:ext uri="{FF2B5EF4-FFF2-40B4-BE49-F238E27FC236}">
                <a16:creationId xmlns:a16="http://schemas.microsoft.com/office/drawing/2014/main" id="{5941F8F7-49B9-403C-906A-CC52777F50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5650" y="1341438"/>
            <a:ext cx="7632700" cy="4751387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130000"/>
              </a:lnSpc>
              <a:spcAft>
                <a:spcPts val="0"/>
              </a:spcAft>
              <a:buNone/>
              <a:defRPr/>
            </a:pPr>
            <a:r>
              <a:rPr lang="en-US" dirty="0"/>
              <a:t>6</a:t>
            </a:r>
            <a:r>
              <a:rPr lang="el-GR" dirty="0"/>
              <a:t>. Τ</a:t>
            </a:r>
            <a:r>
              <a:rPr lang="fr-FR" dirty="0"/>
              <a:t>O </a:t>
            </a:r>
            <a:r>
              <a:rPr lang="el-GR" dirty="0"/>
              <a:t> ΜΕΘΟΔΟΛΟΓΙΚΟ ΠΛΑΙΣΙΟ</a:t>
            </a:r>
          </a:p>
          <a:p>
            <a:pPr marL="457200" indent="-457200"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el-GR" sz="1800" i="1" u="sng" dirty="0"/>
              <a:t>Οι βασικές ενότητες της μεθοδολογίας</a:t>
            </a:r>
          </a:p>
          <a:p>
            <a:pPr marL="1187450" indent="-285750" eaLnBrk="1" fontAlgn="auto" hangingPunct="1">
              <a:lnSpc>
                <a:spcPct val="130000"/>
              </a:lnSpc>
              <a:spcAft>
                <a:spcPts val="0"/>
              </a:spcAft>
              <a:buClr>
                <a:srgbClr val="B83D68"/>
              </a:buClr>
              <a:buFont typeface="Wingdings" pitchFamily="2" charset="2"/>
              <a:buChar char="Ø"/>
              <a:defRPr/>
            </a:pPr>
            <a:r>
              <a:rPr lang="el-GR" sz="1800" dirty="0">
                <a:solidFill>
                  <a:srgbClr val="B13F9A"/>
                </a:solidFill>
              </a:rPr>
              <a:t>Η μέθοδος συλλογής δεδομένων</a:t>
            </a:r>
          </a:p>
          <a:p>
            <a:pPr marL="1484313" lvl="1" indent="-285750" eaLnBrk="1" fontAlgn="auto" hangingPunct="1">
              <a:lnSpc>
                <a:spcPct val="130000"/>
              </a:lnSpc>
              <a:spcAft>
                <a:spcPts val="0"/>
              </a:spcAft>
              <a:buClr>
                <a:srgbClr val="B83D68"/>
              </a:buClr>
              <a:buFont typeface="Arial" pitchFamily="34" charset="0"/>
              <a:buChar char="•"/>
              <a:defRPr/>
            </a:pPr>
            <a:r>
              <a:rPr lang="el-GR" sz="1600" dirty="0">
                <a:solidFill>
                  <a:srgbClr val="B13F9A"/>
                </a:solidFill>
              </a:rPr>
              <a:t>Η ερευνητική διαδικασία</a:t>
            </a:r>
          </a:p>
          <a:p>
            <a:pPr marL="1484313" lvl="1" indent="-285750" eaLnBrk="1" fontAlgn="auto" hangingPunct="1">
              <a:lnSpc>
                <a:spcPct val="130000"/>
              </a:lnSpc>
              <a:spcAft>
                <a:spcPts val="0"/>
              </a:spcAft>
              <a:buClr>
                <a:srgbClr val="B83D68"/>
              </a:buClr>
              <a:buFont typeface="Arial" pitchFamily="34" charset="0"/>
              <a:buChar char="•"/>
              <a:defRPr/>
            </a:pPr>
            <a:r>
              <a:rPr lang="el-GR" sz="1600" dirty="0">
                <a:solidFill>
                  <a:srgbClr val="B13F9A"/>
                </a:solidFill>
              </a:rPr>
              <a:t>Το δείγμα</a:t>
            </a:r>
          </a:p>
          <a:p>
            <a:pPr marL="1484313" lvl="1" indent="-285750" eaLnBrk="1" fontAlgn="auto" hangingPunct="1">
              <a:lnSpc>
                <a:spcPct val="130000"/>
              </a:lnSpc>
              <a:spcAft>
                <a:spcPts val="0"/>
              </a:spcAft>
              <a:buClr>
                <a:srgbClr val="B83D68"/>
              </a:buClr>
              <a:buFont typeface="Arial" pitchFamily="34" charset="0"/>
              <a:buChar char="•"/>
              <a:defRPr/>
            </a:pPr>
            <a:r>
              <a:rPr lang="el-GR" sz="1600" dirty="0">
                <a:solidFill>
                  <a:srgbClr val="B13F9A"/>
                </a:solidFill>
              </a:rPr>
              <a:t>Το εργαλείο</a:t>
            </a:r>
          </a:p>
          <a:p>
            <a:pPr marL="1484313" lvl="1" indent="-285750" eaLnBrk="1" fontAlgn="auto" hangingPunct="1">
              <a:lnSpc>
                <a:spcPct val="130000"/>
              </a:lnSpc>
              <a:spcAft>
                <a:spcPts val="0"/>
              </a:spcAft>
              <a:buClr>
                <a:srgbClr val="B83D68"/>
              </a:buClr>
              <a:buFont typeface="Arial" pitchFamily="34" charset="0"/>
              <a:buChar char="•"/>
              <a:defRPr/>
            </a:pPr>
            <a:r>
              <a:rPr lang="el-GR" sz="1600" dirty="0">
                <a:solidFill>
                  <a:srgbClr val="B13F9A"/>
                </a:solidFill>
              </a:rPr>
              <a:t>Εγκυρότητα και αξιοπιστία</a:t>
            </a:r>
          </a:p>
          <a:p>
            <a:pPr marL="1187450" indent="-285750" eaLnBrk="1" fontAlgn="auto" hangingPunct="1">
              <a:lnSpc>
                <a:spcPct val="130000"/>
              </a:lnSpc>
              <a:spcAft>
                <a:spcPts val="0"/>
              </a:spcAft>
              <a:buClr>
                <a:srgbClr val="B83D68"/>
              </a:buClr>
              <a:buFont typeface="Wingdings" pitchFamily="2" charset="2"/>
              <a:buChar char="Ø"/>
              <a:defRPr/>
            </a:pPr>
            <a:r>
              <a:rPr lang="el-GR" sz="1800" dirty="0">
                <a:solidFill>
                  <a:srgbClr val="B13F9A"/>
                </a:solidFill>
              </a:rPr>
              <a:t>Η μέθοδος ανάλυσης των δεδομένων </a:t>
            </a:r>
          </a:p>
          <a:p>
            <a:pPr marL="1484313" lvl="1" indent="-285750" eaLnBrk="1" fontAlgn="auto" hangingPunct="1">
              <a:lnSpc>
                <a:spcPct val="130000"/>
              </a:lnSpc>
              <a:spcAft>
                <a:spcPts val="0"/>
              </a:spcAft>
              <a:buClr>
                <a:srgbClr val="B83D68"/>
              </a:buClr>
              <a:buFont typeface="Arial" pitchFamily="34" charset="0"/>
              <a:buChar char="•"/>
              <a:defRPr/>
            </a:pPr>
            <a:r>
              <a:rPr lang="el-GR" sz="1600" dirty="0">
                <a:solidFill>
                  <a:srgbClr val="B13F9A"/>
                </a:solidFill>
              </a:rPr>
              <a:t>ζητήματα ποιοτικής ή ποσοτικής ανάλυσης</a:t>
            </a:r>
          </a:p>
          <a:p>
            <a:pPr marL="1484313" lvl="1" indent="-285750" eaLnBrk="1" fontAlgn="auto" hangingPunct="1">
              <a:lnSpc>
                <a:spcPct val="130000"/>
              </a:lnSpc>
              <a:spcAft>
                <a:spcPts val="0"/>
              </a:spcAft>
              <a:buClr>
                <a:srgbClr val="B83D68"/>
              </a:buClr>
              <a:buFont typeface="Arial" pitchFamily="34" charset="0"/>
              <a:buChar char="•"/>
              <a:defRPr/>
            </a:pPr>
            <a:r>
              <a:rPr lang="el-GR" sz="1600" dirty="0">
                <a:solidFill>
                  <a:srgbClr val="B13F9A"/>
                </a:solidFill>
              </a:rPr>
              <a:t>τεχνικές ποιοτικής ή ποσοτικής ανάλυσης</a:t>
            </a:r>
          </a:p>
          <a:p>
            <a:pPr marL="901700" indent="-457200" eaLnBrk="1" fontAlgn="auto" hangingPunct="1">
              <a:lnSpc>
                <a:spcPct val="130000"/>
              </a:lnSpc>
              <a:spcAft>
                <a:spcPts val="0"/>
              </a:spcAft>
              <a:buClr>
                <a:srgbClr val="B83D68"/>
              </a:buClr>
              <a:buFont typeface="Wingdings" pitchFamily="2" charset="2"/>
              <a:buChar char="ü"/>
              <a:defRPr/>
            </a:pPr>
            <a:endParaRPr lang="el-GR" sz="1800" dirty="0">
              <a:solidFill>
                <a:srgbClr val="B13F9A"/>
              </a:solidFill>
            </a:endParaRPr>
          </a:p>
          <a:p>
            <a:pPr marL="901700" indent="-457200" eaLnBrk="1" fontAlgn="auto" hangingPunct="1">
              <a:lnSpc>
                <a:spcPct val="13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>
            <a:extLst>
              <a:ext uri="{FF2B5EF4-FFF2-40B4-BE49-F238E27FC236}">
                <a16:creationId xmlns:a16="http://schemas.microsoft.com/office/drawing/2014/main" id="{268CEEB5-83F5-4537-A2A6-DF6E506756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5650" y="764704"/>
            <a:ext cx="7632700" cy="5328121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130000"/>
              </a:lnSpc>
              <a:spcAft>
                <a:spcPts val="0"/>
              </a:spcAft>
              <a:buNone/>
              <a:defRPr/>
            </a:pPr>
            <a:r>
              <a:rPr lang="en-US" dirty="0"/>
              <a:t>7</a:t>
            </a:r>
            <a:r>
              <a:rPr lang="el-GR" dirty="0"/>
              <a:t>. ΤΑ ΑΠΟΤΕΛΕΣΜΑΤΑ: ΠΑΡΟΥΣΙΑΣΗ ΚΑΙ ΑΝΑΛΥΣΗ</a:t>
            </a:r>
          </a:p>
          <a:p>
            <a:pPr marL="0" indent="0" eaLnBrk="1" fontAlgn="auto" hangingPunct="1">
              <a:lnSpc>
                <a:spcPct val="130000"/>
              </a:lnSpc>
              <a:spcAft>
                <a:spcPts val="0"/>
              </a:spcAft>
              <a:buNone/>
              <a:defRPr/>
            </a:pPr>
            <a:endParaRPr lang="el-GR" sz="1800" i="1" u="sng" dirty="0"/>
          </a:p>
          <a:p>
            <a:pPr marL="901700" indent="-457200" eaLnBrk="1" fontAlgn="auto" hangingPunct="1">
              <a:lnSpc>
                <a:spcPct val="130000"/>
              </a:lnSpc>
              <a:spcAft>
                <a:spcPts val="0"/>
              </a:spcAft>
              <a:buClr>
                <a:srgbClr val="B83D68"/>
              </a:buClr>
              <a:buFont typeface="Wingdings" pitchFamily="2" charset="2"/>
              <a:buChar char="ü"/>
              <a:defRPr/>
            </a:pPr>
            <a:r>
              <a:rPr lang="el-GR" sz="1800" dirty="0">
                <a:solidFill>
                  <a:srgbClr val="B13F9A"/>
                </a:solidFill>
              </a:rPr>
              <a:t>Τα αποτελέσματα</a:t>
            </a:r>
          </a:p>
          <a:p>
            <a:pPr marL="1187450" indent="-285750" eaLnBrk="1" fontAlgn="auto" hangingPunct="1">
              <a:lnSpc>
                <a:spcPct val="130000"/>
              </a:lnSpc>
              <a:spcAft>
                <a:spcPts val="0"/>
              </a:spcAft>
              <a:buClr>
                <a:srgbClr val="B83D68"/>
              </a:buClr>
              <a:buFont typeface="Wingdings" pitchFamily="2" charset="2"/>
              <a:buChar char="Ø"/>
              <a:defRPr/>
            </a:pPr>
            <a:r>
              <a:rPr lang="el-GR" sz="1800" dirty="0">
                <a:solidFill>
                  <a:srgbClr val="B13F9A"/>
                </a:solidFill>
              </a:rPr>
              <a:t>Για κάθε ερευνητικό ερώτημα (πχ το ερώτημα 1) έχουμε ορισμένες ερωτήσεις (πχ τις 1.1, 1.2, 1.3) που δημιουργούν μια ομάδα. </a:t>
            </a:r>
          </a:p>
          <a:p>
            <a:pPr marL="1187450" indent="-285750" eaLnBrk="1" fontAlgn="auto" hangingPunct="1">
              <a:lnSpc>
                <a:spcPct val="130000"/>
              </a:lnSpc>
              <a:spcAft>
                <a:spcPts val="0"/>
              </a:spcAft>
              <a:buClr>
                <a:srgbClr val="B83D68"/>
              </a:buClr>
              <a:buFont typeface="Wingdings" pitchFamily="2" charset="2"/>
              <a:buChar char="Ø"/>
              <a:defRPr/>
            </a:pPr>
            <a:r>
              <a:rPr lang="el-GR" sz="1800" dirty="0">
                <a:solidFill>
                  <a:srgbClr val="B13F9A"/>
                </a:solidFill>
              </a:rPr>
              <a:t>Παρουσίαση και ανάλυση των ερωτήσεων κάθε ομάδας, ώστε ολοκληρώνοντας την ανάλυση για το σύνολο των ερωτήσεων της ομάδας να έχουμε και το πρόπλασμα απάντησης στο ερευνητικό ερώτημα.</a:t>
            </a:r>
          </a:p>
          <a:p>
            <a:pPr marL="444500" indent="0" eaLnBrk="1" fontAlgn="auto" hangingPunct="1">
              <a:lnSpc>
                <a:spcPct val="130000"/>
              </a:lnSpc>
              <a:spcAft>
                <a:spcPts val="0"/>
              </a:spcAft>
              <a:buClr>
                <a:srgbClr val="B83D68"/>
              </a:buClr>
              <a:buNone/>
              <a:defRPr/>
            </a:pPr>
            <a:endParaRPr lang="el-GR" sz="1800" dirty="0">
              <a:solidFill>
                <a:srgbClr val="B13F9A"/>
              </a:solidFill>
            </a:endParaRPr>
          </a:p>
          <a:p>
            <a:pPr marL="901700" indent="-457200" eaLnBrk="1" fontAlgn="auto" hangingPunct="1">
              <a:lnSpc>
                <a:spcPct val="13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>
            <a:extLst>
              <a:ext uri="{FF2B5EF4-FFF2-40B4-BE49-F238E27FC236}">
                <a16:creationId xmlns:a16="http://schemas.microsoft.com/office/drawing/2014/main" id="{268CEEB5-83F5-4537-A2A6-DF6E506756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5650" y="764704"/>
            <a:ext cx="7632700" cy="5328121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130000"/>
              </a:lnSpc>
              <a:spcAft>
                <a:spcPts val="0"/>
              </a:spcAft>
              <a:buNone/>
              <a:defRPr/>
            </a:pPr>
            <a:r>
              <a:rPr lang="el-GR" dirty="0"/>
              <a:t>8. ΣΥΜΠΕΡΑΣΜΑΤΑ ΚΑΙ ΣΥΖΗΤΗΣΗ</a:t>
            </a:r>
          </a:p>
          <a:p>
            <a:pPr marL="901700" indent="0" eaLnBrk="1" fontAlgn="auto" hangingPunct="1">
              <a:lnSpc>
                <a:spcPct val="130000"/>
              </a:lnSpc>
              <a:spcAft>
                <a:spcPts val="0"/>
              </a:spcAft>
              <a:buClr>
                <a:srgbClr val="B83D68"/>
              </a:buClr>
              <a:buNone/>
              <a:defRPr/>
            </a:pPr>
            <a:endParaRPr lang="el-GR" sz="1800" dirty="0">
              <a:solidFill>
                <a:srgbClr val="B13F9A"/>
              </a:solidFill>
            </a:endParaRPr>
          </a:p>
          <a:p>
            <a:pPr marL="901700" indent="-457200" eaLnBrk="1" fontAlgn="auto" hangingPunct="1">
              <a:lnSpc>
                <a:spcPct val="13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1800" dirty="0"/>
              <a:t>Συνοπτική παρουσίαση των ευρημάτων με βάση τα ερωτήματα. </a:t>
            </a:r>
          </a:p>
          <a:p>
            <a:pPr marL="901700" indent="-457200" eaLnBrk="1" fontAlgn="auto" hangingPunct="1">
              <a:lnSpc>
                <a:spcPct val="13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1800" dirty="0"/>
              <a:t>Αναφορά στη σχέση των δικών μας ευρημάτων με τα ευρήματα που εντοπίστηκαν στη βιβλιογραφική ανασκόπηση.</a:t>
            </a:r>
          </a:p>
          <a:p>
            <a:pPr marL="901700" indent="-457200" eaLnBrk="1" fontAlgn="auto" hangingPunct="1">
              <a:lnSpc>
                <a:spcPct val="13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1800" dirty="0"/>
              <a:t>Προτάσεις για μελλοντική έρευνα –προεκτάσεις</a:t>
            </a:r>
          </a:p>
          <a:p>
            <a:pPr marL="901700" indent="-457200" eaLnBrk="1" fontAlgn="auto" hangingPunct="1">
              <a:lnSpc>
                <a:spcPct val="13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1800" dirty="0">
                <a:solidFill>
                  <a:srgbClr val="B13F9A"/>
                </a:solidFill>
              </a:rPr>
              <a:t>Όρια, περιορισμοί και εμβέλεια της έρευνας (αναφορά στη μεθοδολογία)</a:t>
            </a:r>
          </a:p>
          <a:p>
            <a:pPr marL="901700" indent="-457200" eaLnBrk="1" fontAlgn="auto" hangingPunct="1">
              <a:lnSpc>
                <a:spcPct val="13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1800" dirty="0">
                <a:solidFill>
                  <a:srgbClr val="B13F9A"/>
                </a:solidFill>
              </a:rPr>
              <a:t>Γενικότερες εκπαιδευτικές προτάσεις</a:t>
            </a:r>
          </a:p>
          <a:p>
            <a:pPr marL="901700" indent="-457200" eaLnBrk="1" fontAlgn="auto" hangingPunct="1">
              <a:lnSpc>
                <a:spcPct val="13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l-GR" sz="1800" dirty="0">
              <a:solidFill>
                <a:srgbClr val="B13F9A"/>
              </a:solidFill>
            </a:endParaRPr>
          </a:p>
          <a:p>
            <a:pPr marL="901700" indent="-457200" eaLnBrk="1" fontAlgn="auto" hangingPunct="1">
              <a:lnSpc>
                <a:spcPct val="130000"/>
              </a:lnSpc>
              <a:spcAft>
                <a:spcPts val="0"/>
              </a:spcAft>
              <a:buClr>
                <a:srgbClr val="B83D68"/>
              </a:buClr>
              <a:buFont typeface="Wingdings" pitchFamily="2" charset="2"/>
              <a:buChar char="ü"/>
              <a:defRPr/>
            </a:pPr>
            <a:endParaRPr lang="el-GR" sz="1800" dirty="0">
              <a:solidFill>
                <a:srgbClr val="B13F9A"/>
              </a:solidFill>
            </a:endParaRPr>
          </a:p>
          <a:p>
            <a:pPr marL="901700" indent="-457200" eaLnBrk="1" fontAlgn="auto" hangingPunct="1">
              <a:lnSpc>
                <a:spcPct val="13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162399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/>
              <a:t>Φάσεις διεξαγωγής μιας ερευνητικής διαδικασίας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l-GR" sz="2800" dirty="0"/>
              <a:t>Οριοθέτηση του αντικειμένου έρευνας (ορισμός θεματικού πεδίου, επιλογή μιας διάστασης)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l-GR" sz="2800" dirty="0"/>
              <a:t>Καθορισμός και σύνταξη θεωρητικού προβληματισμού και θεωρητικών προσεγγίσεων</a:t>
            </a:r>
            <a:endParaRPr lang="en-US" sz="2800" dirty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l-GR" sz="2800" dirty="0"/>
              <a:t>Βιβλιογραφική ανασκόπηση (πως το συγκεκριμένο αντικείμενο έρευνα έχει μελετηθεί από την επιστημονική κοινότητα)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l-GR" sz="2800" dirty="0"/>
              <a:t>Διατύπωση στόχου και ερευνητικών ερωτημάτων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/>
              <a:t>Φάσεις διεξαγωγής μιας ερευνητικής διαδικασίας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/>
              <a:t>Επιλογή ερευνητικής </a:t>
            </a:r>
            <a:r>
              <a:rPr lang="el-GR"/>
              <a:t>προσέγγισης(ποιοτική</a:t>
            </a:r>
            <a:r>
              <a:rPr lang="el-GR" dirty="0"/>
              <a:t> και ποσοτική προσέγγιση - διερεύνηση, επισκόπηση, πείραμα, παρατήρηση)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/>
              <a:t>Επιλογή ερευνητικών εργαλείων (ερωτηματολόγια, συνέντευξη, παρατήρηση, αρχειακό υλικό)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/>
              <a:t>Σχεδιασμός της διεξαγωγής της έρευνας</a:t>
            </a:r>
          </a:p>
          <a:p>
            <a:pPr indent="127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l-GR" dirty="0"/>
              <a:t>(επιλογή εμπειρικού πεδίου, «διαπραγμάτευση» με τα υποκείμενα έρευνας)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l-GR" dirty="0"/>
          </a:p>
          <a:p>
            <a:pPr eaLnBrk="1" hangingPunct="1">
              <a:lnSpc>
                <a:spcPct val="90000"/>
              </a:lnSpc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/>
              <a:t>Φάσεις διεξαγωγής μιας ερευνητικής διαδικασίας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/>
              <a:t>Διεξαγωγή εμπειρικής έρευνας (συλλογή και καταγραφή δεδομένων )</a:t>
            </a:r>
          </a:p>
          <a:p>
            <a:pPr eaLnBrk="1" hangingPunct="1"/>
            <a:r>
              <a:rPr lang="el-GR" altLang="el-GR"/>
              <a:t>Ανάλυση του εμπειρικού υλικού</a:t>
            </a:r>
          </a:p>
          <a:p>
            <a:pPr eaLnBrk="1" hangingPunct="1"/>
            <a:r>
              <a:rPr lang="el-GR" altLang="el-GR"/>
              <a:t>Σύνταξη της ερευνητικής εργασίας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692697"/>
            <a:ext cx="7024687" cy="576064"/>
          </a:xfrm>
        </p:spPr>
        <p:txBody>
          <a:bodyPr/>
          <a:lstStyle/>
          <a:p>
            <a:pPr algn="ctr" eaLnBrk="1" hangingPunct="1"/>
            <a:r>
              <a:rPr lang="el-GR" altLang="el-GR" sz="3200" dirty="0"/>
              <a:t>Σύνταξη της ερευνητικής εργασίας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412776"/>
            <a:ext cx="7560840" cy="4824536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 rtlCol="0">
            <a:normAutofit lnSpcReduction="10000"/>
          </a:bodyPr>
          <a:lstStyle/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l-GR" sz="2800" b="1" dirty="0"/>
              <a:t>Εισαγωγή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l-GR" sz="2800" b="1" dirty="0"/>
              <a:t>Βιβλιογραφική επισκόπηση ή ανασκόπηση και σύνθεση της βιβλιογραφίας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l-GR" sz="2800" b="1" dirty="0"/>
              <a:t>Διατύπωση ερευνητικών ερωτημάτων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l-GR" sz="2800" b="1" dirty="0"/>
              <a:t>Μεθοδολογικό πλαίσιο της έρευνας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l-GR" sz="2800" b="1" dirty="0"/>
              <a:t>Παρουσίαση και ανάλυση των ερευνητικών δεδομένων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l-GR" sz="2800" b="1" dirty="0"/>
              <a:t>Συζήτηση των αποτελεσμάτων και συμπεράσματα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l-GR" sz="2800" dirty="0"/>
              <a:t>Βιβλιογραφία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l-GR" sz="2800" dirty="0"/>
              <a:t>Παραρτήματα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03226" y="980728"/>
            <a:ext cx="7457206" cy="5328593"/>
          </a:xfrm>
        </p:spPr>
        <p:txBody>
          <a:bodyPr/>
          <a:lstStyle/>
          <a:p>
            <a:pPr marL="69850" indent="0">
              <a:buNone/>
            </a:pPr>
            <a:r>
              <a:rPr lang="el-GR" dirty="0"/>
              <a:t>1. ΕΙΣΑΓΩΓΗ</a:t>
            </a:r>
          </a:p>
          <a:p>
            <a:r>
              <a:rPr lang="el-GR" sz="2200" dirty="0"/>
              <a:t>Αναφορά στο γενικό πλαίσιο της εργασίας (πχ η εργαστηριακή διδασκαλία των Φυσικών Επιστημών)</a:t>
            </a:r>
          </a:p>
          <a:p>
            <a:r>
              <a:rPr lang="el-GR" sz="2200" dirty="0"/>
              <a:t>Η ευρύτερη περιοχή (πχ ζητήματα σχετιζόμενα με τις δυσκολίες, τα εμπόδια, τη σημασία της, την ετοιμότητα των σχολείων ή των εκπαιδευτικών </a:t>
            </a:r>
            <a:r>
              <a:rPr lang="el-GR" sz="2200" dirty="0" err="1"/>
              <a:t>κλπ</a:t>
            </a:r>
            <a:r>
              <a:rPr lang="el-GR" sz="2200" dirty="0"/>
              <a:t>)</a:t>
            </a:r>
          </a:p>
          <a:p>
            <a:r>
              <a:rPr lang="el-GR" sz="2200" dirty="0"/>
              <a:t>Σταδιακή εστίαση στο ζήτημα που μας απασχολεί </a:t>
            </a:r>
          </a:p>
          <a:p>
            <a:r>
              <a:rPr lang="el-GR" sz="2200" dirty="0"/>
              <a:t>Ορισμοί ή/και λειτουργικοί ορισμοί</a:t>
            </a:r>
          </a:p>
          <a:p>
            <a:r>
              <a:rPr lang="el-GR" sz="2200" u="sng" dirty="0"/>
              <a:t>Επιλογή διάστασης</a:t>
            </a:r>
          </a:p>
          <a:p>
            <a:pPr marL="69850" indent="0">
              <a:buNone/>
            </a:pPr>
            <a:r>
              <a:rPr lang="el-GR" sz="2200" dirty="0"/>
              <a:t>Πχ. «απόψεις των εκπαιδευτικών για την εργαστηριακή – πειραματική διδασκαλία των Φυσικών Επιστημών στη Γ’ Λυκείου»</a:t>
            </a:r>
          </a:p>
          <a:p>
            <a:pPr marL="69850" indent="0">
              <a:buNone/>
            </a:pPr>
            <a:endParaRPr lang="el-GR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36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3569" y="980728"/>
            <a:ext cx="7776864" cy="5139782"/>
          </a:xfrm>
        </p:spPr>
        <p:txBody>
          <a:bodyPr/>
          <a:lstStyle/>
          <a:p>
            <a:pPr marL="69850" indent="0">
              <a:buNone/>
            </a:pPr>
            <a:r>
              <a:rPr lang="el-GR" dirty="0"/>
              <a:t>2. ΒΙΒΛΙΟΓΡΑΦΙΚΗ ΑΝΑΣΚΟΠΗΣΗ </a:t>
            </a:r>
          </a:p>
          <a:p>
            <a:r>
              <a:rPr lang="el-GR" dirty="0"/>
              <a:t>Επιλογή των κατάλληλων ερευνητικών κειμένων: τα κείμενα αναφέρονται στη διάσταση που επιλέξαμε</a:t>
            </a:r>
          </a:p>
          <a:p>
            <a:r>
              <a:rPr lang="el-GR" dirty="0"/>
              <a:t>Ανάδειξη των βασικών τους χαρακτηριστικών: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sz="2000" dirty="0"/>
              <a:t>Το θέμα και τα βασικά ερευνητικά ερωτήματα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sz="2000" dirty="0"/>
              <a:t>Η μεθοδολογική προσέγγιση της έρευνας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sz="2000" dirty="0"/>
              <a:t>Τα ευρήματα της έρευνας σε αντιστοιχία με τα ερωτήματα</a:t>
            </a:r>
          </a:p>
          <a:p>
            <a:r>
              <a:rPr lang="el-GR" dirty="0"/>
              <a:t>Συγγραφή του μέρους αυτού με βάση τη διαδοχή της παρουσίασης των κειμένων που επιλέξαμε</a:t>
            </a:r>
          </a:p>
        </p:txBody>
      </p:sp>
    </p:spTree>
    <p:extLst>
      <p:ext uri="{BB962C8B-B14F-4D97-AF65-F5344CB8AC3E}">
        <p14:creationId xmlns:p14="http://schemas.microsoft.com/office/powerpoint/2010/main" val="195248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3569" y="1196752"/>
            <a:ext cx="7776864" cy="4923758"/>
          </a:xfrm>
        </p:spPr>
        <p:txBody>
          <a:bodyPr/>
          <a:lstStyle/>
          <a:p>
            <a:pPr marL="69850" indent="0">
              <a:buNone/>
            </a:pPr>
            <a:r>
              <a:rPr lang="el-GR" dirty="0"/>
              <a:t>2. ΒΙΒΛΙΟΓΡΑΦΙΚΗ ΑΝΑΣΚΟΠΗΣΗ </a:t>
            </a:r>
          </a:p>
          <a:p>
            <a:pPr marL="69850" indent="0">
              <a:buNone/>
            </a:pPr>
            <a:r>
              <a:rPr lang="el-GR" u="sng" dirty="0"/>
              <a:t>Παράδειγμα παρουσίασης ενός κειμένου έρευνας</a:t>
            </a:r>
            <a:r>
              <a:rPr lang="el-GR" dirty="0"/>
              <a:t>:</a:t>
            </a:r>
          </a:p>
          <a:p>
            <a:r>
              <a:rPr lang="el-GR" sz="1800" dirty="0"/>
              <a:t>Στο κείμενο των Παπαδόπουλου και Δημητρίου (2014) γίνεται διερεύνηση του ζητήματος……….. Τα ερευνητικά ερωτήματα που ετέθησαν στην έρευνα αυτή ήταν: 1)………, 2)……….., 3)…….. .</a:t>
            </a:r>
          </a:p>
          <a:p>
            <a:endParaRPr lang="el-GR" sz="1800" dirty="0"/>
          </a:p>
          <a:p>
            <a:r>
              <a:rPr lang="el-GR" sz="1800" dirty="0"/>
              <a:t>Η μεθοδολογία που χρησιμοποίησαν ήταν ……… . Το δείγμα τους ήταν Χ μαθητές/</a:t>
            </a:r>
            <a:r>
              <a:rPr lang="el-GR" sz="1800" dirty="0" err="1"/>
              <a:t>τριες</a:t>
            </a:r>
            <a:r>
              <a:rPr lang="el-GR" sz="1800" dirty="0"/>
              <a:t> και το ερευνητικό εργαλείο που χρησιμοποίησαν ήταν ερωτηματολόγιο.</a:t>
            </a:r>
          </a:p>
          <a:p>
            <a:endParaRPr lang="el-GR" sz="1800" dirty="0"/>
          </a:p>
          <a:p>
            <a:r>
              <a:rPr lang="el-GR" sz="1800" dirty="0"/>
              <a:t>Τα ευρήματα-αποτελέσματα της έρευνας έδειξαν: για το 1</a:t>
            </a:r>
            <a:r>
              <a:rPr lang="el-GR" sz="1800" baseline="30000" dirty="0"/>
              <a:t>ο</a:t>
            </a:r>
            <a:r>
              <a:rPr lang="el-GR" sz="1800" dirty="0"/>
              <a:t> ερευνητικό ερώτημα ………. . Για το 2</a:t>
            </a:r>
            <a:r>
              <a:rPr lang="el-GR" sz="1800" baseline="30000" dirty="0"/>
              <a:t>ο</a:t>
            </a:r>
            <a:r>
              <a:rPr lang="el-GR" sz="1800" dirty="0"/>
              <a:t> ερευνητικό ερώτημα……… . Για το 3</a:t>
            </a:r>
            <a:r>
              <a:rPr lang="el-GR" sz="1800" baseline="30000" dirty="0"/>
              <a:t>ο</a:t>
            </a:r>
            <a:r>
              <a:rPr lang="el-GR" sz="1800" dirty="0"/>
              <a:t> ερευνητικό ερώτημα…….. . </a:t>
            </a:r>
          </a:p>
        </p:txBody>
      </p:sp>
    </p:spTree>
    <p:extLst>
      <p:ext uri="{BB962C8B-B14F-4D97-AF65-F5344CB8AC3E}">
        <p14:creationId xmlns:p14="http://schemas.microsoft.com/office/powerpoint/2010/main" val="397132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3569" y="1052736"/>
            <a:ext cx="7776864" cy="5067774"/>
          </a:xfrm>
        </p:spPr>
        <p:txBody>
          <a:bodyPr/>
          <a:lstStyle/>
          <a:p>
            <a:pPr marL="69850" indent="0">
              <a:buNone/>
            </a:pPr>
            <a:r>
              <a:rPr lang="el-GR" dirty="0"/>
              <a:t>3. Η ΣΥΝΘΕΣΗ – ΚΡΙΤΙΚΗ ΑΠΟΤΙΜΗΣΗ ΤΩΝ ΕΡΕΥΝΩΝ ΠΟΥ ΠΑΡΟΥΣΙΑΣΤΗΚΑΝ</a:t>
            </a:r>
          </a:p>
          <a:p>
            <a:r>
              <a:rPr lang="el-GR" sz="1800" dirty="0"/>
              <a:t>Αφού παρουσιάσουμε τα κείμενα που επιλέξαμε όπως προαναφέραμε, ακολουθεί η προσπάθεια σύνθεσης και κριτικής αποτίμησης των κειμένων και πρωτίστως των ευρημάτων τους.</a:t>
            </a:r>
          </a:p>
          <a:p>
            <a:endParaRPr lang="el-GR" sz="1800" dirty="0"/>
          </a:p>
          <a:p>
            <a:r>
              <a:rPr lang="el-GR" sz="1800" dirty="0"/>
              <a:t>Εδώ γίνεται προσπάθεια να δούμε τα κοινά θέματα και ερωτήματα που εξετάζονται στις εργασίες που αναλύσαμε. Επίσης να δούμε τα ιδιαίτερα θέματα που αναδεικνύονται.</a:t>
            </a:r>
          </a:p>
          <a:p>
            <a:endParaRPr lang="el-GR" sz="1800" dirty="0"/>
          </a:p>
          <a:p>
            <a:r>
              <a:rPr lang="el-GR" sz="1800" dirty="0"/>
              <a:t>Επίσης αναδεικνύονται τα κοινά ή τα αντιτιθέμενα ευρήματα-αποτελέσματα των ερευνών. </a:t>
            </a:r>
          </a:p>
          <a:p>
            <a:endParaRPr lang="el-GR" sz="1800" dirty="0"/>
          </a:p>
          <a:p>
            <a:r>
              <a:rPr lang="el-GR" sz="1800" dirty="0"/>
              <a:t>Τέλος συζητούνται κριτικά οι θεωρητικές και μεθοδολογικές επιλογές των κειμένων που μελετήσαμε</a:t>
            </a:r>
          </a:p>
        </p:txBody>
      </p:sp>
    </p:spTree>
    <p:extLst>
      <p:ext uri="{BB962C8B-B14F-4D97-AF65-F5344CB8AC3E}">
        <p14:creationId xmlns:p14="http://schemas.microsoft.com/office/powerpoint/2010/main" val="191767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1064</TotalTime>
  <Words>743</Words>
  <Application>Microsoft Office PowerPoint</Application>
  <PresentationFormat>Προβολή στην οθόνη (4:3)</PresentationFormat>
  <Paragraphs>96</Paragraphs>
  <Slides>14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22" baseType="lpstr">
      <vt:lpstr>Arial</vt:lpstr>
      <vt:lpstr>Calibri</vt:lpstr>
      <vt:lpstr>Century Gothic</vt:lpstr>
      <vt:lpstr>Courier New</vt:lpstr>
      <vt:lpstr>Times New Roman</vt:lpstr>
      <vt:lpstr>Wingdings</vt:lpstr>
      <vt:lpstr>Wingdings 2</vt:lpstr>
      <vt:lpstr>Austin</vt:lpstr>
      <vt:lpstr>   Η διεξαγωγή και η συγγραφή εμπειρικής έρευνας</vt:lpstr>
      <vt:lpstr>Φάσεις διεξαγωγής μιας ερευνητικής διαδικασίας</vt:lpstr>
      <vt:lpstr>Φάσεις διεξαγωγής μιας ερευνητικής διαδικασίας</vt:lpstr>
      <vt:lpstr>Φάσεις διεξαγωγής μιας ερευνητικής διαδικασίας</vt:lpstr>
      <vt:lpstr>Σύνταξη της ερευνητικής εργασίας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ΕΛΛΗΝΙΚΟ ΑΝΟΙΚΤΟ ΠΑΝΕΠΙΣΤΗΜΙΟ   ΣΠΟΥΔΕΣ ΣΤΗΝ ΕΚΠΑΙΔΕΥΣΗ</dc:title>
  <dc:creator>kee</dc:creator>
  <cp:lastModifiedBy>ΚΩΝΣΤΑΝΤΙΝΟΣ ΡΑΒΑΝΗΣ</cp:lastModifiedBy>
  <cp:revision>68</cp:revision>
  <cp:lastPrinted>1601-01-01T00:00:00Z</cp:lastPrinted>
  <dcterms:created xsi:type="dcterms:W3CDTF">2009-10-09T16:52:15Z</dcterms:created>
  <dcterms:modified xsi:type="dcterms:W3CDTF">2023-10-30T12:15:29Z</dcterms:modified>
</cp:coreProperties>
</file>