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0"/>
  </p:notesMasterIdLst>
  <p:sldIdLst>
    <p:sldId id="376" r:id="rId2"/>
    <p:sldId id="485" r:id="rId3"/>
    <p:sldId id="411" r:id="rId4"/>
    <p:sldId id="412" r:id="rId5"/>
    <p:sldId id="508" r:id="rId6"/>
    <p:sldId id="427" r:id="rId7"/>
    <p:sldId id="487" r:id="rId8"/>
    <p:sldId id="486" r:id="rId9"/>
    <p:sldId id="420" r:id="rId10"/>
    <p:sldId id="516" r:id="rId11"/>
    <p:sldId id="488" r:id="rId12"/>
    <p:sldId id="418" r:id="rId13"/>
    <p:sldId id="521" r:id="rId14"/>
    <p:sldId id="451" r:id="rId15"/>
    <p:sldId id="453" r:id="rId16"/>
    <p:sldId id="455" r:id="rId17"/>
    <p:sldId id="492" r:id="rId18"/>
    <p:sldId id="456" r:id="rId19"/>
    <p:sldId id="493" r:id="rId20"/>
    <p:sldId id="522" r:id="rId21"/>
    <p:sldId id="495" r:id="rId22"/>
    <p:sldId id="496" r:id="rId23"/>
    <p:sldId id="458" r:id="rId24"/>
    <p:sldId id="523" r:id="rId25"/>
    <p:sldId id="529" r:id="rId26"/>
    <p:sldId id="524" r:id="rId27"/>
    <p:sldId id="526" r:id="rId28"/>
    <p:sldId id="525" r:id="rId29"/>
    <p:sldId id="498" r:id="rId30"/>
    <p:sldId id="527" r:id="rId31"/>
    <p:sldId id="499" r:id="rId32"/>
    <p:sldId id="464" r:id="rId33"/>
    <p:sldId id="528" r:id="rId34"/>
    <p:sldId id="535" r:id="rId35"/>
    <p:sldId id="517" r:id="rId36"/>
    <p:sldId id="500" r:id="rId37"/>
    <p:sldId id="518" r:id="rId38"/>
    <p:sldId id="536" r:id="rId39"/>
    <p:sldId id="471" r:id="rId40"/>
    <p:sldId id="429" r:id="rId41"/>
    <p:sldId id="475" r:id="rId42"/>
    <p:sldId id="476" r:id="rId43"/>
    <p:sldId id="442" r:id="rId44"/>
    <p:sldId id="436" r:id="rId45"/>
    <p:sldId id="438" r:id="rId46"/>
    <p:sldId id="391" r:id="rId47"/>
    <p:sldId id="441" r:id="rId48"/>
    <p:sldId id="537" r:id="rId49"/>
    <p:sldId id="539" r:id="rId50"/>
    <p:sldId id="422" r:id="rId51"/>
    <p:sldId id="392" r:id="rId52"/>
    <p:sldId id="384" r:id="rId53"/>
    <p:sldId id="443" r:id="rId54"/>
    <p:sldId id="386" r:id="rId55"/>
    <p:sldId id="432" r:id="rId56"/>
    <p:sldId id="435" r:id="rId57"/>
    <p:sldId id="434" r:id="rId58"/>
    <p:sldId id="433" r:id="rId59"/>
    <p:sldId id="538" r:id="rId60"/>
    <p:sldId id="472" r:id="rId61"/>
    <p:sldId id="530" r:id="rId62"/>
    <p:sldId id="540" r:id="rId63"/>
    <p:sldId id="507" r:id="rId64"/>
    <p:sldId id="541" r:id="rId65"/>
    <p:sldId id="543" r:id="rId66"/>
    <p:sldId id="447" r:id="rId67"/>
    <p:sldId id="452" r:id="rId68"/>
    <p:sldId id="49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CA89D-4137-4000-8548-E29D78D8839C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8489D-7382-4586-A30D-2D4708EACA59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250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Θέση εικόνας διαφάνειας 1">
            <a:extLst>
              <a:ext uri="{FF2B5EF4-FFF2-40B4-BE49-F238E27FC236}">
                <a16:creationId xmlns:a16="http://schemas.microsoft.com/office/drawing/2014/main" id="{4FC5BBFC-71CE-4E6C-9485-B07959EEC2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Θέση σημειώσεων 2">
            <a:extLst>
              <a:ext uri="{FF2B5EF4-FFF2-40B4-BE49-F238E27FC236}">
                <a16:creationId xmlns:a16="http://schemas.microsoft.com/office/drawing/2014/main" id="{0D52E81A-4D31-4B64-98BB-A5C1831DE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148" name="Θέση αριθμού διαφάνειας 3">
            <a:extLst>
              <a:ext uri="{FF2B5EF4-FFF2-40B4-BE49-F238E27FC236}">
                <a16:creationId xmlns:a16="http://schemas.microsoft.com/office/drawing/2014/main" id="{A502660D-1AD5-43C6-8FDA-7E41BE322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6CB049-1D64-4607-8485-127EB9166CC9}" type="slidenum">
              <a:rPr lang="el-GR" altLang="el-GR" smtClean="0">
                <a:latin typeface="Times New Roman" panose="02020603050405020304" pitchFamily="18" charset="0"/>
              </a:rPr>
              <a:pPr/>
              <a:t>1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Θέση εικόνας διαφάνειας 1">
            <a:extLst>
              <a:ext uri="{FF2B5EF4-FFF2-40B4-BE49-F238E27FC236}">
                <a16:creationId xmlns:a16="http://schemas.microsoft.com/office/drawing/2014/main" id="{57B3BD0D-D5A1-429C-BD21-C6CDAC184E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Θέση σημειώσεων 2">
            <a:extLst>
              <a:ext uri="{FF2B5EF4-FFF2-40B4-BE49-F238E27FC236}">
                <a16:creationId xmlns:a16="http://schemas.microsoft.com/office/drawing/2014/main" id="{EBE38141-5E67-40E2-B849-05D43EA9D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31748" name="Θέση αριθμού διαφάνειας 3">
            <a:extLst>
              <a:ext uri="{FF2B5EF4-FFF2-40B4-BE49-F238E27FC236}">
                <a16:creationId xmlns:a16="http://schemas.microsoft.com/office/drawing/2014/main" id="{0C6C40C6-4825-440B-A17E-8E8528B27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33BA2D-1D16-4D49-A761-5D093B97F25E}" type="slidenum">
              <a:rPr lang="el-GR" altLang="el-GR" smtClean="0">
                <a:latin typeface="Times New Roman" panose="02020603050405020304" pitchFamily="18" charset="0"/>
              </a:rPr>
              <a:pPr/>
              <a:t>13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Θέση εικόνας διαφάνειας 1">
            <a:extLst>
              <a:ext uri="{FF2B5EF4-FFF2-40B4-BE49-F238E27FC236}">
                <a16:creationId xmlns:a16="http://schemas.microsoft.com/office/drawing/2014/main" id="{107B89CB-63B1-46A9-92F0-7DD3A6FED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Θέση σημειώσεων 2">
            <a:extLst>
              <a:ext uri="{FF2B5EF4-FFF2-40B4-BE49-F238E27FC236}">
                <a16:creationId xmlns:a16="http://schemas.microsoft.com/office/drawing/2014/main" id="{479C4F7D-6111-4DE3-B494-D037CE867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33796" name="Θέση αριθμού διαφάνειας 3">
            <a:extLst>
              <a:ext uri="{FF2B5EF4-FFF2-40B4-BE49-F238E27FC236}">
                <a16:creationId xmlns:a16="http://schemas.microsoft.com/office/drawing/2014/main" id="{03DBE277-31CD-4CDD-8D46-B9C5C6F3F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FFFF6C-3861-4F44-B32C-6DD5A20E1C70}" type="slidenum">
              <a:rPr lang="el-GR" altLang="el-GR" smtClean="0">
                <a:latin typeface="Times New Roman" panose="02020603050405020304" pitchFamily="18" charset="0"/>
              </a:rPr>
              <a:pPr/>
              <a:t>14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Θέση εικόνας διαφάνειας 1">
            <a:extLst>
              <a:ext uri="{FF2B5EF4-FFF2-40B4-BE49-F238E27FC236}">
                <a16:creationId xmlns:a16="http://schemas.microsoft.com/office/drawing/2014/main" id="{0F539A51-3F51-45A6-BB23-CC75067E4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Θέση σημειώσεων 2">
            <a:extLst>
              <a:ext uri="{FF2B5EF4-FFF2-40B4-BE49-F238E27FC236}">
                <a16:creationId xmlns:a16="http://schemas.microsoft.com/office/drawing/2014/main" id="{D8B2CB18-6807-47A5-908A-9A8DCB4A0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35844" name="Θέση αριθμού διαφάνειας 3">
            <a:extLst>
              <a:ext uri="{FF2B5EF4-FFF2-40B4-BE49-F238E27FC236}">
                <a16:creationId xmlns:a16="http://schemas.microsoft.com/office/drawing/2014/main" id="{86F86723-9F32-4926-8B1F-8DCB36CE0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1DF24E-CB91-491A-BD98-6D9ED1F00A35}" type="slidenum">
              <a:rPr lang="el-GR" altLang="el-GR" smtClean="0">
                <a:latin typeface="Times New Roman" panose="02020603050405020304" pitchFamily="18" charset="0"/>
              </a:rPr>
              <a:pPr/>
              <a:t>15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Θέση εικόνας διαφάνειας 1">
            <a:extLst>
              <a:ext uri="{FF2B5EF4-FFF2-40B4-BE49-F238E27FC236}">
                <a16:creationId xmlns:a16="http://schemas.microsoft.com/office/drawing/2014/main" id="{7F89DED9-399F-41DB-BAD6-5A2A7F43D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Θέση σημειώσεων 2">
            <a:extLst>
              <a:ext uri="{FF2B5EF4-FFF2-40B4-BE49-F238E27FC236}">
                <a16:creationId xmlns:a16="http://schemas.microsoft.com/office/drawing/2014/main" id="{E9B8CBC6-B327-4722-A22C-D55E35A29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37892" name="Θέση αριθμού διαφάνειας 3">
            <a:extLst>
              <a:ext uri="{FF2B5EF4-FFF2-40B4-BE49-F238E27FC236}">
                <a16:creationId xmlns:a16="http://schemas.microsoft.com/office/drawing/2014/main" id="{DC4F3AEE-317F-4DCB-B9CE-297448AAF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FB5438-90E5-4381-A97E-212EE39FBBBC}" type="slidenum">
              <a:rPr lang="el-GR" altLang="el-GR" smtClean="0">
                <a:latin typeface="Times New Roman" panose="02020603050405020304" pitchFamily="18" charset="0"/>
              </a:rPr>
              <a:pPr/>
              <a:t>16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Θέση εικόνας διαφάνειας 1">
            <a:extLst>
              <a:ext uri="{FF2B5EF4-FFF2-40B4-BE49-F238E27FC236}">
                <a16:creationId xmlns:a16="http://schemas.microsoft.com/office/drawing/2014/main" id="{BC5D7371-9A6F-4201-BBC5-A8BE7B7AD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Θέση σημειώσεων 2">
            <a:extLst>
              <a:ext uri="{FF2B5EF4-FFF2-40B4-BE49-F238E27FC236}">
                <a16:creationId xmlns:a16="http://schemas.microsoft.com/office/drawing/2014/main" id="{136C662E-2576-4CAC-AC30-428E67BC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39940" name="Θέση αριθμού διαφάνειας 3">
            <a:extLst>
              <a:ext uri="{FF2B5EF4-FFF2-40B4-BE49-F238E27FC236}">
                <a16:creationId xmlns:a16="http://schemas.microsoft.com/office/drawing/2014/main" id="{1628C1DA-1308-494B-8829-B16BA24B5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7E95AC3-887D-4DBF-B758-94D6F29EEC2F}" type="slidenum">
              <a:rPr lang="el-GR" altLang="el-GR" smtClean="0">
                <a:latin typeface="Times New Roman" panose="02020603050405020304" pitchFamily="18" charset="0"/>
              </a:rPr>
              <a:pPr/>
              <a:t>17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Θέση εικόνας διαφάνειας 1">
            <a:extLst>
              <a:ext uri="{FF2B5EF4-FFF2-40B4-BE49-F238E27FC236}">
                <a16:creationId xmlns:a16="http://schemas.microsoft.com/office/drawing/2014/main" id="{69AF77DA-1A62-4098-B6FB-D12ADB238E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Θέση σημειώσεων 2">
            <a:extLst>
              <a:ext uri="{FF2B5EF4-FFF2-40B4-BE49-F238E27FC236}">
                <a16:creationId xmlns:a16="http://schemas.microsoft.com/office/drawing/2014/main" id="{A3732F95-7DA2-4E10-BBBE-94B8ED889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41988" name="Θέση αριθμού διαφάνειας 3">
            <a:extLst>
              <a:ext uri="{FF2B5EF4-FFF2-40B4-BE49-F238E27FC236}">
                <a16:creationId xmlns:a16="http://schemas.microsoft.com/office/drawing/2014/main" id="{E44E9F51-DE66-4BAD-905F-FB6A2D412C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28CB61-E079-43E6-96FB-768589BC6EE2}" type="slidenum">
              <a:rPr lang="el-GR" altLang="el-GR" smtClean="0">
                <a:latin typeface="Times New Roman" panose="02020603050405020304" pitchFamily="18" charset="0"/>
              </a:rPr>
              <a:pPr/>
              <a:t>18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Θέση εικόνας διαφάνειας 1">
            <a:extLst>
              <a:ext uri="{FF2B5EF4-FFF2-40B4-BE49-F238E27FC236}">
                <a16:creationId xmlns:a16="http://schemas.microsoft.com/office/drawing/2014/main" id="{490B0233-49E4-460A-B3DC-EF247FE923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Θέση σημειώσεων 2">
            <a:extLst>
              <a:ext uri="{FF2B5EF4-FFF2-40B4-BE49-F238E27FC236}">
                <a16:creationId xmlns:a16="http://schemas.microsoft.com/office/drawing/2014/main" id="{4D0E7F8C-C0DA-4CCB-B476-109666A29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48132" name="Θέση αριθμού διαφάνειας 3">
            <a:extLst>
              <a:ext uri="{FF2B5EF4-FFF2-40B4-BE49-F238E27FC236}">
                <a16:creationId xmlns:a16="http://schemas.microsoft.com/office/drawing/2014/main" id="{CB9EE043-FB7D-4B6E-AF81-A0131B46A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A3350E-F1CB-4284-9E02-688C504E3229}" type="slidenum">
              <a:rPr lang="el-GR" altLang="el-G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21</a:t>
            </a:fld>
            <a:endParaRPr lang="el-GR" altLang="el-G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7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Θέση εικόνας διαφάνειας 1">
            <a:extLst>
              <a:ext uri="{FF2B5EF4-FFF2-40B4-BE49-F238E27FC236}">
                <a16:creationId xmlns:a16="http://schemas.microsoft.com/office/drawing/2014/main" id="{2A3AAF98-66FC-4243-B17A-85FFFE1A6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Θέση σημειώσεων 2">
            <a:extLst>
              <a:ext uri="{FF2B5EF4-FFF2-40B4-BE49-F238E27FC236}">
                <a16:creationId xmlns:a16="http://schemas.microsoft.com/office/drawing/2014/main" id="{2A95FA11-7E71-4834-A928-3D66CFBC0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51204" name="Θέση αριθμού διαφάνειας 3">
            <a:extLst>
              <a:ext uri="{FF2B5EF4-FFF2-40B4-BE49-F238E27FC236}">
                <a16:creationId xmlns:a16="http://schemas.microsoft.com/office/drawing/2014/main" id="{775E3A69-C442-4308-AD2E-507349D78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96C7D2-82C6-4D1F-A0A1-E48B3B3C9CDF}" type="slidenum">
              <a:rPr lang="el-GR" altLang="el-GR" smtClean="0">
                <a:latin typeface="Times New Roman" panose="02020603050405020304" pitchFamily="18" charset="0"/>
              </a:rPr>
              <a:pPr/>
              <a:t>23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Θέση εικόνας διαφάνειας 1">
            <a:extLst>
              <a:ext uri="{FF2B5EF4-FFF2-40B4-BE49-F238E27FC236}">
                <a16:creationId xmlns:a16="http://schemas.microsoft.com/office/drawing/2014/main" id="{96175E4C-4959-44CD-8491-CE86A6752E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Θέση σημειώσεων 2">
            <a:extLst>
              <a:ext uri="{FF2B5EF4-FFF2-40B4-BE49-F238E27FC236}">
                <a16:creationId xmlns:a16="http://schemas.microsoft.com/office/drawing/2014/main" id="{713F9757-5CAE-4A37-9C54-7FD639F20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1444" name="Θέση αριθμού διαφάνειας 3">
            <a:extLst>
              <a:ext uri="{FF2B5EF4-FFF2-40B4-BE49-F238E27FC236}">
                <a16:creationId xmlns:a16="http://schemas.microsoft.com/office/drawing/2014/main" id="{73128A87-E473-4609-9051-51737C693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323DDD-FD87-423E-BF55-C747F38C8E32}" type="slidenum">
              <a:rPr lang="el-GR" altLang="el-GR" smtClean="0">
                <a:latin typeface="Times New Roman" panose="02020603050405020304" pitchFamily="18" charset="0"/>
              </a:rPr>
              <a:pPr/>
              <a:t>32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Θέση εικόνας διαφάνειας 1">
            <a:extLst>
              <a:ext uri="{FF2B5EF4-FFF2-40B4-BE49-F238E27FC236}">
                <a16:creationId xmlns:a16="http://schemas.microsoft.com/office/drawing/2014/main" id="{CA52785A-10DE-4C4C-AE5E-C77144FC63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Θέση σημειώσεων 2">
            <a:extLst>
              <a:ext uri="{FF2B5EF4-FFF2-40B4-BE49-F238E27FC236}">
                <a16:creationId xmlns:a16="http://schemas.microsoft.com/office/drawing/2014/main" id="{C941D21E-3F4B-4FE8-8F10-2499EE83A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59396" name="Θέση αριθμού διαφάνειας 3">
            <a:extLst>
              <a:ext uri="{FF2B5EF4-FFF2-40B4-BE49-F238E27FC236}">
                <a16:creationId xmlns:a16="http://schemas.microsoft.com/office/drawing/2014/main" id="{0CA3BA50-F915-44D6-9776-3116A4DD5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C3C619-4F42-409F-9F2F-E8F8FC1B6983}" type="slidenum">
              <a:rPr lang="el-GR" altLang="el-GR">
                <a:latin typeface="Times New Roman" panose="02020603050405020304" pitchFamily="18" charset="0"/>
              </a:rPr>
              <a:pPr/>
              <a:t>34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3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Θέση εικόνας διαφάνειας 1">
            <a:extLst>
              <a:ext uri="{FF2B5EF4-FFF2-40B4-BE49-F238E27FC236}">
                <a16:creationId xmlns:a16="http://schemas.microsoft.com/office/drawing/2014/main" id="{12E9F927-264E-46CD-972E-1D27277CE0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Θέση σημειώσεων 2">
            <a:extLst>
              <a:ext uri="{FF2B5EF4-FFF2-40B4-BE49-F238E27FC236}">
                <a16:creationId xmlns:a16="http://schemas.microsoft.com/office/drawing/2014/main" id="{5F0434F8-3599-4CA6-8036-548073914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8196" name="Θέση αριθμού διαφάνειας 3">
            <a:extLst>
              <a:ext uri="{FF2B5EF4-FFF2-40B4-BE49-F238E27FC236}">
                <a16:creationId xmlns:a16="http://schemas.microsoft.com/office/drawing/2014/main" id="{2C08C927-7661-46B4-A11E-662E5E9B4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F6B364-C670-4707-8A29-01CE9BF1E9E8}" type="slidenum">
              <a:rPr lang="el-GR" altLang="el-GR" smtClean="0">
                <a:latin typeface="Times New Roman" panose="02020603050405020304" pitchFamily="18" charset="0"/>
              </a:rPr>
              <a:pPr/>
              <a:t>2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Θέση εικόνας διαφάνειας 1">
            <a:extLst>
              <a:ext uri="{FF2B5EF4-FFF2-40B4-BE49-F238E27FC236}">
                <a16:creationId xmlns:a16="http://schemas.microsoft.com/office/drawing/2014/main" id="{FE65BDF4-2EA5-4964-BB49-D8B706CBEF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Θέση σημειώσεων 2">
            <a:extLst>
              <a:ext uri="{FF2B5EF4-FFF2-40B4-BE49-F238E27FC236}">
                <a16:creationId xmlns:a16="http://schemas.microsoft.com/office/drawing/2014/main" id="{25C0F561-C0C4-4B33-951D-333993D86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2468" name="Θέση αριθμού διαφάνειας 3">
            <a:extLst>
              <a:ext uri="{FF2B5EF4-FFF2-40B4-BE49-F238E27FC236}">
                <a16:creationId xmlns:a16="http://schemas.microsoft.com/office/drawing/2014/main" id="{9F93B97D-FA9C-4D59-9B66-FA9C3DEF9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0FAABD-1A58-4392-B253-AFB4D408756F}" type="slidenum">
              <a:rPr lang="el-GR" altLang="el-GR">
                <a:latin typeface="Times New Roman" panose="02020603050405020304" pitchFamily="18" charset="0"/>
              </a:rPr>
              <a:pPr/>
              <a:t>36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Θέση εικόνας διαφάνειας 1">
            <a:extLst>
              <a:ext uri="{FF2B5EF4-FFF2-40B4-BE49-F238E27FC236}">
                <a16:creationId xmlns:a16="http://schemas.microsoft.com/office/drawing/2014/main" id="{F23D538D-A61E-4B77-8DC8-C4EE15AE5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Θέση σημειώσεων 2">
            <a:extLst>
              <a:ext uri="{FF2B5EF4-FFF2-40B4-BE49-F238E27FC236}">
                <a16:creationId xmlns:a16="http://schemas.microsoft.com/office/drawing/2014/main" id="{232D2DD3-E68B-4013-8F5C-4BC22ED24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7588" name="Θέση αριθμού διαφάνειας 3">
            <a:extLst>
              <a:ext uri="{FF2B5EF4-FFF2-40B4-BE49-F238E27FC236}">
                <a16:creationId xmlns:a16="http://schemas.microsoft.com/office/drawing/2014/main" id="{68BA448E-3463-46BE-B012-D0F85754E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9A27C0-F85E-45AB-81AA-D155C2234D86}" type="slidenum">
              <a:rPr lang="el-GR" altLang="el-GR">
                <a:latin typeface="Times New Roman" panose="02020603050405020304" pitchFamily="18" charset="0"/>
              </a:rPr>
              <a:pPr/>
              <a:t>39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Θέση εικόνας διαφάνειας 1">
            <a:extLst>
              <a:ext uri="{FF2B5EF4-FFF2-40B4-BE49-F238E27FC236}">
                <a16:creationId xmlns:a16="http://schemas.microsoft.com/office/drawing/2014/main" id="{E61BD4A5-4D72-4B25-93DF-7D96E6BDF8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Θέση σημειώσεων 2">
            <a:extLst>
              <a:ext uri="{FF2B5EF4-FFF2-40B4-BE49-F238E27FC236}">
                <a16:creationId xmlns:a16="http://schemas.microsoft.com/office/drawing/2014/main" id="{F9671755-5674-46D1-B399-1C3274613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5540" name="Θέση αριθμού διαφάνειας 3">
            <a:extLst>
              <a:ext uri="{FF2B5EF4-FFF2-40B4-BE49-F238E27FC236}">
                <a16:creationId xmlns:a16="http://schemas.microsoft.com/office/drawing/2014/main" id="{445A8FF6-4A28-40BD-BEEA-FB9A22BAAD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403494-4726-4CE4-B87D-A62C5CF359ED}" type="slidenum">
              <a:rPr lang="el-GR" altLang="el-GR">
                <a:latin typeface="Times New Roman" panose="02020603050405020304" pitchFamily="18" charset="0"/>
              </a:rPr>
              <a:pPr/>
              <a:t>40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Θέση εικόνας διαφάνειας 1">
            <a:extLst>
              <a:ext uri="{FF2B5EF4-FFF2-40B4-BE49-F238E27FC236}">
                <a16:creationId xmlns:a16="http://schemas.microsoft.com/office/drawing/2014/main" id="{54D67080-636E-4246-AC9F-2ED4267BA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Θέση σημειώσεων 2">
            <a:extLst>
              <a:ext uri="{FF2B5EF4-FFF2-40B4-BE49-F238E27FC236}">
                <a16:creationId xmlns:a16="http://schemas.microsoft.com/office/drawing/2014/main" id="{EAAEF121-78E8-4315-9B53-B916F38D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69636" name="Θέση αριθμού διαφάνειας 3">
            <a:extLst>
              <a:ext uri="{FF2B5EF4-FFF2-40B4-BE49-F238E27FC236}">
                <a16:creationId xmlns:a16="http://schemas.microsoft.com/office/drawing/2014/main" id="{ABD044DC-E2FD-431C-965B-0AA12CF3C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26AA2C6-2DE8-4510-BBA9-E205DD2C33A2}" type="slidenum">
              <a:rPr lang="el-GR" altLang="el-GR">
                <a:latin typeface="Times New Roman" panose="02020603050405020304" pitchFamily="18" charset="0"/>
              </a:rPr>
              <a:pPr/>
              <a:t>41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Θέση εικόνας διαφάνειας 1">
            <a:extLst>
              <a:ext uri="{FF2B5EF4-FFF2-40B4-BE49-F238E27FC236}">
                <a16:creationId xmlns:a16="http://schemas.microsoft.com/office/drawing/2014/main" id="{4AC146EE-8C20-43BC-A496-39A08D9F8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Θέση σημειώσεων 2">
            <a:extLst>
              <a:ext uri="{FF2B5EF4-FFF2-40B4-BE49-F238E27FC236}">
                <a16:creationId xmlns:a16="http://schemas.microsoft.com/office/drawing/2014/main" id="{A0F8E6A8-E3C3-47B9-B00F-614C4F069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1684" name="Θέση αριθμού διαφάνειας 3">
            <a:extLst>
              <a:ext uri="{FF2B5EF4-FFF2-40B4-BE49-F238E27FC236}">
                <a16:creationId xmlns:a16="http://schemas.microsoft.com/office/drawing/2014/main" id="{CB92EEBA-E801-4E98-AA6D-3A9CC938DC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084F1A-B938-4368-8878-643272B1A140}" type="slidenum">
              <a:rPr lang="el-GR" altLang="el-GR">
                <a:latin typeface="Times New Roman" panose="02020603050405020304" pitchFamily="18" charset="0"/>
              </a:rPr>
              <a:pPr/>
              <a:t>42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Θέση εικόνας διαφάνειας 1">
            <a:extLst>
              <a:ext uri="{FF2B5EF4-FFF2-40B4-BE49-F238E27FC236}">
                <a16:creationId xmlns:a16="http://schemas.microsoft.com/office/drawing/2014/main" id="{DF7FD475-4CC3-477D-A939-B24E32598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Θέση σημειώσεων 2">
            <a:extLst>
              <a:ext uri="{FF2B5EF4-FFF2-40B4-BE49-F238E27FC236}">
                <a16:creationId xmlns:a16="http://schemas.microsoft.com/office/drawing/2014/main" id="{B5FF573E-DEF3-47D1-A5AF-7783E03D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3732" name="Θέση αριθμού διαφάνειας 3">
            <a:extLst>
              <a:ext uri="{FF2B5EF4-FFF2-40B4-BE49-F238E27FC236}">
                <a16:creationId xmlns:a16="http://schemas.microsoft.com/office/drawing/2014/main" id="{C66BDCC9-5EEB-4BAB-B2F2-A631BEAC9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4AB5CF-59F2-447D-9DEE-96A1C5B61EF7}" type="slidenum">
              <a:rPr lang="el-GR" altLang="el-GR">
                <a:latin typeface="Times New Roman" panose="02020603050405020304" pitchFamily="18" charset="0"/>
              </a:rPr>
              <a:pPr/>
              <a:t>43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Θέση εικόνας διαφάνειας 1">
            <a:extLst>
              <a:ext uri="{FF2B5EF4-FFF2-40B4-BE49-F238E27FC236}">
                <a16:creationId xmlns:a16="http://schemas.microsoft.com/office/drawing/2014/main" id="{69ED0692-2B40-473B-8EC3-A626CE915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Θέση σημειώσεων 2">
            <a:extLst>
              <a:ext uri="{FF2B5EF4-FFF2-40B4-BE49-F238E27FC236}">
                <a16:creationId xmlns:a16="http://schemas.microsoft.com/office/drawing/2014/main" id="{77598E10-CD14-44F6-8A5B-E506412E9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5780" name="Θέση αριθμού διαφάνειας 3">
            <a:extLst>
              <a:ext uri="{FF2B5EF4-FFF2-40B4-BE49-F238E27FC236}">
                <a16:creationId xmlns:a16="http://schemas.microsoft.com/office/drawing/2014/main" id="{5B35F513-1623-46F0-9C13-078C3A61C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064414-6161-4DC0-9630-6E48D49F848E}" type="slidenum">
              <a:rPr lang="el-GR" altLang="el-GR">
                <a:latin typeface="Times New Roman" panose="02020603050405020304" pitchFamily="18" charset="0"/>
              </a:rPr>
              <a:pPr/>
              <a:t>44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Θέση εικόνας διαφάνειας 1">
            <a:extLst>
              <a:ext uri="{FF2B5EF4-FFF2-40B4-BE49-F238E27FC236}">
                <a16:creationId xmlns:a16="http://schemas.microsoft.com/office/drawing/2014/main" id="{C33EDDDB-BD20-4055-88BD-C11DED5430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Θέση σημειώσεων 2">
            <a:extLst>
              <a:ext uri="{FF2B5EF4-FFF2-40B4-BE49-F238E27FC236}">
                <a16:creationId xmlns:a16="http://schemas.microsoft.com/office/drawing/2014/main" id="{B5FE4870-5B56-4642-9343-38344142D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79876" name="Θέση αριθμού διαφάνειας 3">
            <a:extLst>
              <a:ext uri="{FF2B5EF4-FFF2-40B4-BE49-F238E27FC236}">
                <a16:creationId xmlns:a16="http://schemas.microsoft.com/office/drawing/2014/main" id="{623CFC10-4F79-4268-BEB4-6985B4457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1FC6EA-C079-48E0-B449-8B87B9D19663}" type="slidenum">
              <a:rPr lang="el-GR" altLang="el-GR">
                <a:latin typeface="Times New Roman" panose="02020603050405020304" pitchFamily="18" charset="0"/>
              </a:rPr>
              <a:pPr/>
              <a:t>45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Θέση εικόνας διαφάνειας 1">
            <a:extLst>
              <a:ext uri="{FF2B5EF4-FFF2-40B4-BE49-F238E27FC236}">
                <a16:creationId xmlns:a16="http://schemas.microsoft.com/office/drawing/2014/main" id="{F6C7FC0C-9809-46CF-B138-DB6C05538B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Θέση σημειώσεων 2">
            <a:extLst>
              <a:ext uri="{FF2B5EF4-FFF2-40B4-BE49-F238E27FC236}">
                <a16:creationId xmlns:a16="http://schemas.microsoft.com/office/drawing/2014/main" id="{8577A92D-04A0-418A-BCB5-4C2BA60C5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81924" name="Θέση αριθμού διαφάνειας 3">
            <a:extLst>
              <a:ext uri="{FF2B5EF4-FFF2-40B4-BE49-F238E27FC236}">
                <a16:creationId xmlns:a16="http://schemas.microsoft.com/office/drawing/2014/main" id="{7473F7D9-B4F8-463D-91D8-5E18AAE1E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F1355A-90DF-4065-809B-F3A9702BA8A6}" type="slidenum">
              <a:rPr lang="el-GR" altLang="el-GR">
                <a:latin typeface="Times New Roman" panose="02020603050405020304" pitchFamily="18" charset="0"/>
              </a:rPr>
              <a:pPr/>
              <a:t>46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Θέση εικόνας διαφάνειας 1">
            <a:extLst>
              <a:ext uri="{FF2B5EF4-FFF2-40B4-BE49-F238E27FC236}">
                <a16:creationId xmlns:a16="http://schemas.microsoft.com/office/drawing/2014/main" id="{1FF7A364-77C7-453D-951B-F186D106A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Θέση σημειώσεων 2">
            <a:extLst>
              <a:ext uri="{FF2B5EF4-FFF2-40B4-BE49-F238E27FC236}">
                <a16:creationId xmlns:a16="http://schemas.microsoft.com/office/drawing/2014/main" id="{82170A60-D87D-424F-92A7-97F32EAD0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86020" name="Θέση αριθμού διαφάνειας 3">
            <a:extLst>
              <a:ext uri="{FF2B5EF4-FFF2-40B4-BE49-F238E27FC236}">
                <a16:creationId xmlns:a16="http://schemas.microsoft.com/office/drawing/2014/main" id="{2E793D33-1509-4731-954D-E9FE58320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5E233-F452-498A-BE72-59465FCDE619}" type="slidenum">
              <a:rPr lang="el-GR" altLang="el-GR">
                <a:latin typeface="Times New Roman" panose="02020603050405020304" pitchFamily="18" charset="0"/>
              </a:rPr>
              <a:pPr/>
              <a:t>47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Θέση εικόνας διαφάνειας 1">
            <a:extLst>
              <a:ext uri="{FF2B5EF4-FFF2-40B4-BE49-F238E27FC236}">
                <a16:creationId xmlns:a16="http://schemas.microsoft.com/office/drawing/2014/main" id="{98FCFAEE-76F8-48DF-846A-F3F091353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Θέση σημειώσεων 2">
            <a:extLst>
              <a:ext uri="{FF2B5EF4-FFF2-40B4-BE49-F238E27FC236}">
                <a16:creationId xmlns:a16="http://schemas.microsoft.com/office/drawing/2014/main" id="{26A0C678-0DF5-45C9-819A-C524670E4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0244" name="Θέση αριθμού διαφάνειας 3">
            <a:extLst>
              <a:ext uri="{FF2B5EF4-FFF2-40B4-BE49-F238E27FC236}">
                <a16:creationId xmlns:a16="http://schemas.microsoft.com/office/drawing/2014/main" id="{ED763B98-0FAC-45EF-9100-985C03425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FAC3C5-E45A-4526-A385-155C92320DF7}" type="slidenum">
              <a:rPr lang="el-GR" altLang="el-GR" smtClean="0">
                <a:latin typeface="Times New Roman" panose="02020603050405020304" pitchFamily="18" charset="0"/>
              </a:rPr>
              <a:pPr/>
              <a:t>3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52684-363D-441A-B622-0E24C789FDC1}" type="slidenum">
              <a:rPr lang="el-GR" altLang="el-GR" smtClean="0"/>
              <a:pPr/>
              <a:t>49</a:t>
            </a:fld>
            <a:endParaRPr lang="el-GR" altLang="el-G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altLang="el-GR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Θέση εικόνας διαφάνειας 1">
            <a:extLst>
              <a:ext uri="{FF2B5EF4-FFF2-40B4-BE49-F238E27FC236}">
                <a16:creationId xmlns:a16="http://schemas.microsoft.com/office/drawing/2014/main" id="{E341F5A9-6EFD-487F-8B17-8F956E8AFF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Θέση σημειώσεων 2">
            <a:extLst>
              <a:ext uri="{FF2B5EF4-FFF2-40B4-BE49-F238E27FC236}">
                <a16:creationId xmlns:a16="http://schemas.microsoft.com/office/drawing/2014/main" id="{9E96459C-12F4-4668-BAB0-892E601DA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88068" name="Θέση αριθμού διαφάνειας 3">
            <a:extLst>
              <a:ext uri="{FF2B5EF4-FFF2-40B4-BE49-F238E27FC236}">
                <a16:creationId xmlns:a16="http://schemas.microsoft.com/office/drawing/2014/main" id="{9A1DF16E-DE52-40AB-AB94-1E82C7C2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998E62-7281-46F6-9123-C05FF1A40C20}" type="slidenum">
              <a:rPr lang="el-GR" altLang="el-GR">
                <a:latin typeface="Times New Roman" panose="02020603050405020304" pitchFamily="18" charset="0"/>
              </a:rPr>
              <a:pPr/>
              <a:t>50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Θέση εικόνας διαφάνειας 1">
            <a:extLst>
              <a:ext uri="{FF2B5EF4-FFF2-40B4-BE49-F238E27FC236}">
                <a16:creationId xmlns:a16="http://schemas.microsoft.com/office/drawing/2014/main" id="{BC35FC74-91F8-4F4E-B38F-EB0BAF4CA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Θέση σημειώσεων 2">
            <a:extLst>
              <a:ext uri="{FF2B5EF4-FFF2-40B4-BE49-F238E27FC236}">
                <a16:creationId xmlns:a16="http://schemas.microsoft.com/office/drawing/2014/main" id="{095037CD-581C-48F0-ADFC-D2B51E5F8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0116" name="Θέση αριθμού διαφάνειας 3">
            <a:extLst>
              <a:ext uri="{FF2B5EF4-FFF2-40B4-BE49-F238E27FC236}">
                <a16:creationId xmlns:a16="http://schemas.microsoft.com/office/drawing/2014/main" id="{6A7C0721-033F-4359-9376-B5F337C4F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834E01-13A2-42D6-8239-C8144E813DF5}" type="slidenum">
              <a:rPr lang="el-GR" altLang="el-GR">
                <a:latin typeface="Times New Roman" panose="02020603050405020304" pitchFamily="18" charset="0"/>
              </a:rPr>
              <a:pPr/>
              <a:t>51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Θέση εικόνας διαφάνειας 1">
            <a:extLst>
              <a:ext uri="{FF2B5EF4-FFF2-40B4-BE49-F238E27FC236}">
                <a16:creationId xmlns:a16="http://schemas.microsoft.com/office/drawing/2014/main" id="{F020899B-3CF5-4D1F-B669-7153D05872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Θέση σημειώσεων 2">
            <a:extLst>
              <a:ext uri="{FF2B5EF4-FFF2-40B4-BE49-F238E27FC236}">
                <a16:creationId xmlns:a16="http://schemas.microsoft.com/office/drawing/2014/main" id="{49D0357F-C1BB-4859-9720-83F1D3FD9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2164" name="Θέση αριθμού διαφάνειας 3">
            <a:extLst>
              <a:ext uri="{FF2B5EF4-FFF2-40B4-BE49-F238E27FC236}">
                <a16:creationId xmlns:a16="http://schemas.microsoft.com/office/drawing/2014/main" id="{F2F5C2FC-B2C4-488D-BFCC-BEE0A27F7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1C216A-F7FA-470F-A9C8-AC262A0E35E7}" type="slidenum">
              <a:rPr lang="el-GR" altLang="el-GR">
                <a:latin typeface="Times New Roman" panose="02020603050405020304" pitchFamily="18" charset="0"/>
              </a:rPr>
              <a:pPr/>
              <a:t>52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Θέση εικόνας διαφάνειας 1">
            <a:extLst>
              <a:ext uri="{FF2B5EF4-FFF2-40B4-BE49-F238E27FC236}">
                <a16:creationId xmlns:a16="http://schemas.microsoft.com/office/drawing/2014/main" id="{965DD078-1ADE-400C-9A11-B9F52246C8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Θέση σημειώσεων 2">
            <a:extLst>
              <a:ext uri="{FF2B5EF4-FFF2-40B4-BE49-F238E27FC236}">
                <a16:creationId xmlns:a16="http://schemas.microsoft.com/office/drawing/2014/main" id="{D1DA8D27-358E-4094-B209-75F4A9637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4212" name="Θέση αριθμού διαφάνειας 3">
            <a:extLst>
              <a:ext uri="{FF2B5EF4-FFF2-40B4-BE49-F238E27FC236}">
                <a16:creationId xmlns:a16="http://schemas.microsoft.com/office/drawing/2014/main" id="{392971B5-3791-465C-A6D5-B11F49D86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3718A3-B695-4F64-A952-71CF73F8184F}" type="slidenum">
              <a:rPr lang="el-GR" altLang="el-GR">
                <a:latin typeface="Times New Roman" panose="02020603050405020304" pitchFamily="18" charset="0"/>
              </a:rPr>
              <a:pPr/>
              <a:t>53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Θέση εικόνας διαφάνειας 1">
            <a:extLst>
              <a:ext uri="{FF2B5EF4-FFF2-40B4-BE49-F238E27FC236}">
                <a16:creationId xmlns:a16="http://schemas.microsoft.com/office/drawing/2014/main" id="{8CF42CAE-011E-4D7D-B9E7-8936DC1A1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Θέση σημειώσεων 2">
            <a:extLst>
              <a:ext uri="{FF2B5EF4-FFF2-40B4-BE49-F238E27FC236}">
                <a16:creationId xmlns:a16="http://schemas.microsoft.com/office/drawing/2014/main" id="{96F045A8-7963-44A5-8A38-64200BA37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6260" name="Θέση αριθμού διαφάνειας 3">
            <a:extLst>
              <a:ext uri="{FF2B5EF4-FFF2-40B4-BE49-F238E27FC236}">
                <a16:creationId xmlns:a16="http://schemas.microsoft.com/office/drawing/2014/main" id="{25BFB611-2766-4CF3-BE96-105314DFD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09BECA-CCB9-4DB0-92DB-C0DD959FA975}" type="slidenum">
              <a:rPr lang="el-GR" altLang="el-GR">
                <a:latin typeface="Times New Roman" panose="02020603050405020304" pitchFamily="18" charset="0"/>
              </a:rPr>
              <a:pPr/>
              <a:t>54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Θέση εικόνας διαφάνειας 1">
            <a:extLst>
              <a:ext uri="{FF2B5EF4-FFF2-40B4-BE49-F238E27FC236}">
                <a16:creationId xmlns:a16="http://schemas.microsoft.com/office/drawing/2014/main" id="{6285FF17-8753-4CA0-80B5-CEB963797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Θέση σημειώσεων 2">
            <a:extLst>
              <a:ext uri="{FF2B5EF4-FFF2-40B4-BE49-F238E27FC236}">
                <a16:creationId xmlns:a16="http://schemas.microsoft.com/office/drawing/2014/main" id="{AB4B4E0D-811A-49E3-A9B2-CCEA95FDA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98308" name="Θέση αριθμού διαφάνειας 3">
            <a:extLst>
              <a:ext uri="{FF2B5EF4-FFF2-40B4-BE49-F238E27FC236}">
                <a16:creationId xmlns:a16="http://schemas.microsoft.com/office/drawing/2014/main" id="{DC0A38F0-8400-4DDC-ABD9-E45ACB6C2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95BDF8-D2DE-483E-81A0-EC41F21CFCE5}" type="slidenum">
              <a:rPr lang="el-GR" altLang="el-GR">
                <a:latin typeface="Times New Roman" panose="02020603050405020304" pitchFamily="18" charset="0"/>
              </a:rPr>
              <a:pPr/>
              <a:t>55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Θέση εικόνας διαφάνειας 1">
            <a:extLst>
              <a:ext uri="{FF2B5EF4-FFF2-40B4-BE49-F238E27FC236}">
                <a16:creationId xmlns:a16="http://schemas.microsoft.com/office/drawing/2014/main" id="{87367CB1-CEC5-4506-BADF-C29E848792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Θέση σημειώσεων 2">
            <a:extLst>
              <a:ext uri="{FF2B5EF4-FFF2-40B4-BE49-F238E27FC236}">
                <a16:creationId xmlns:a16="http://schemas.microsoft.com/office/drawing/2014/main" id="{CE5B9322-4542-46B1-A3A9-83196BDB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04452" name="Θέση αριθμού διαφάνειας 3">
            <a:extLst>
              <a:ext uri="{FF2B5EF4-FFF2-40B4-BE49-F238E27FC236}">
                <a16:creationId xmlns:a16="http://schemas.microsoft.com/office/drawing/2014/main" id="{C582562E-22D9-4BCC-8226-3F6C115D9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C199CF-49FE-4E9B-B6D7-5DEA4EB5EB9A}" type="slidenum">
              <a:rPr lang="el-GR" altLang="el-GR">
                <a:latin typeface="Times New Roman" panose="02020603050405020304" pitchFamily="18" charset="0"/>
              </a:rPr>
              <a:pPr/>
              <a:t>56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Θέση εικόνας διαφάνειας 1">
            <a:extLst>
              <a:ext uri="{FF2B5EF4-FFF2-40B4-BE49-F238E27FC236}">
                <a16:creationId xmlns:a16="http://schemas.microsoft.com/office/drawing/2014/main" id="{7B5BF4A0-7C5E-4A19-9864-7795D925CC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Θέση σημειώσεων 2">
            <a:extLst>
              <a:ext uri="{FF2B5EF4-FFF2-40B4-BE49-F238E27FC236}">
                <a16:creationId xmlns:a16="http://schemas.microsoft.com/office/drawing/2014/main" id="{2A72FE98-86D2-48D3-87F3-A6DCBC208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02404" name="Θέση αριθμού διαφάνειας 3">
            <a:extLst>
              <a:ext uri="{FF2B5EF4-FFF2-40B4-BE49-F238E27FC236}">
                <a16:creationId xmlns:a16="http://schemas.microsoft.com/office/drawing/2014/main" id="{FC33EC78-8FFD-4B93-AD9D-61E0A21B8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B729F3-8FD8-4EFB-B597-53C0B37C2728}" type="slidenum">
              <a:rPr lang="el-GR" altLang="el-GR">
                <a:latin typeface="Times New Roman" panose="02020603050405020304" pitchFamily="18" charset="0"/>
              </a:rPr>
              <a:pPr/>
              <a:t>57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Θέση εικόνας διαφάνειας 1">
            <a:extLst>
              <a:ext uri="{FF2B5EF4-FFF2-40B4-BE49-F238E27FC236}">
                <a16:creationId xmlns:a16="http://schemas.microsoft.com/office/drawing/2014/main" id="{16C317D1-6547-48DA-BFAB-9E3585A2C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Θέση σημειώσεων 2">
            <a:extLst>
              <a:ext uri="{FF2B5EF4-FFF2-40B4-BE49-F238E27FC236}">
                <a16:creationId xmlns:a16="http://schemas.microsoft.com/office/drawing/2014/main" id="{C2411E07-333D-4345-9BC0-F0BB78C7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00356" name="Θέση αριθμού διαφάνειας 3">
            <a:extLst>
              <a:ext uri="{FF2B5EF4-FFF2-40B4-BE49-F238E27FC236}">
                <a16:creationId xmlns:a16="http://schemas.microsoft.com/office/drawing/2014/main" id="{9A423060-00D7-40B9-8593-EA1587514B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11A2B1-BEB8-49A5-8F68-80065198532D}" type="slidenum">
              <a:rPr lang="el-GR" altLang="el-GR">
                <a:latin typeface="Times New Roman" panose="02020603050405020304" pitchFamily="18" charset="0"/>
              </a:rPr>
              <a:pPr/>
              <a:t>58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Θέση εικόνας διαφάνειας 1">
            <a:extLst>
              <a:ext uri="{FF2B5EF4-FFF2-40B4-BE49-F238E27FC236}">
                <a16:creationId xmlns:a16="http://schemas.microsoft.com/office/drawing/2014/main" id="{CB2AB123-EEFC-44EA-AEE3-61577FF3E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Θέση σημειώσεων 2">
            <a:extLst>
              <a:ext uri="{FF2B5EF4-FFF2-40B4-BE49-F238E27FC236}">
                <a16:creationId xmlns:a16="http://schemas.microsoft.com/office/drawing/2014/main" id="{60480E3D-988C-40F9-8F07-9E97F3E0D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2292" name="Θέση αριθμού διαφάνειας 3">
            <a:extLst>
              <a:ext uri="{FF2B5EF4-FFF2-40B4-BE49-F238E27FC236}">
                <a16:creationId xmlns:a16="http://schemas.microsoft.com/office/drawing/2014/main" id="{3E5B2A5B-7F1E-4BEB-BFD3-DD05EC16B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045013-4D8C-4E71-99FE-8D22D21FCDCD}" type="slidenum">
              <a:rPr lang="el-GR" altLang="el-GR" smtClean="0">
                <a:latin typeface="Times New Roman" panose="02020603050405020304" pitchFamily="18" charset="0"/>
              </a:rPr>
              <a:pPr/>
              <a:t>4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Θέση εικόνας διαφάνειας 1">
            <a:extLst>
              <a:ext uri="{FF2B5EF4-FFF2-40B4-BE49-F238E27FC236}">
                <a16:creationId xmlns:a16="http://schemas.microsoft.com/office/drawing/2014/main" id="{07EE780F-CFE2-4C18-A7D7-9B1056C4D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Θέση σημειώσεων 2">
            <a:extLst>
              <a:ext uri="{FF2B5EF4-FFF2-40B4-BE49-F238E27FC236}">
                <a16:creationId xmlns:a16="http://schemas.microsoft.com/office/drawing/2014/main" id="{5BDDE866-EC32-4928-BCCD-141C2A6E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06500" name="Θέση αριθμού διαφάνειας 3">
            <a:extLst>
              <a:ext uri="{FF2B5EF4-FFF2-40B4-BE49-F238E27FC236}">
                <a16:creationId xmlns:a16="http://schemas.microsoft.com/office/drawing/2014/main" id="{E8629C0D-0E9E-4949-BE28-5AA668656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A3848F-BEE3-488D-9FC2-14FE73AD77B7}" type="slidenum">
              <a:rPr lang="el-GR" altLang="el-GR">
                <a:latin typeface="Times New Roman" panose="02020603050405020304" pitchFamily="18" charset="0"/>
              </a:rPr>
              <a:pPr/>
              <a:t>60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Θέση εικόνας διαφάνειας 1">
            <a:extLst>
              <a:ext uri="{FF2B5EF4-FFF2-40B4-BE49-F238E27FC236}">
                <a16:creationId xmlns:a16="http://schemas.microsoft.com/office/drawing/2014/main" id="{1D625C5B-16BC-6891-16F6-0A67825D7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Θέση σημειώσεων 2">
            <a:extLst>
              <a:ext uri="{FF2B5EF4-FFF2-40B4-BE49-F238E27FC236}">
                <a16:creationId xmlns:a16="http://schemas.microsoft.com/office/drawing/2014/main" id="{C5082A1A-0F48-D9B1-D8D2-2480653F5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54276" name="Θέση αριθμού διαφάνειας 3">
            <a:extLst>
              <a:ext uri="{FF2B5EF4-FFF2-40B4-BE49-F238E27FC236}">
                <a16:creationId xmlns:a16="http://schemas.microsoft.com/office/drawing/2014/main" id="{AE5D3034-DD79-A422-24D1-459122020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B9D20D-34CD-4851-83CA-C3CB9386DBAF}" type="slidenum">
              <a:rPr kumimoji="0" lang="el-GR" altLang="el-GR"/>
              <a:pPr>
                <a:spcBef>
                  <a:spcPct val="0"/>
                </a:spcBef>
              </a:pPr>
              <a:t>63</a:t>
            </a:fld>
            <a:endParaRPr kumimoji="0" lang="el-GR" alt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Θέση εικόνας διαφάνειας 1">
            <a:extLst>
              <a:ext uri="{FF2B5EF4-FFF2-40B4-BE49-F238E27FC236}">
                <a16:creationId xmlns:a16="http://schemas.microsoft.com/office/drawing/2014/main" id="{EA8BDC1F-A03A-4600-8F85-2A3F9A952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Θέση σημειώσεων 2">
            <a:extLst>
              <a:ext uri="{FF2B5EF4-FFF2-40B4-BE49-F238E27FC236}">
                <a16:creationId xmlns:a16="http://schemas.microsoft.com/office/drawing/2014/main" id="{C092BCE7-43D6-221E-0E27-575A8223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37892" name="Θέση αριθμού διαφάνειας 3">
            <a:extLst>
              <a:ext uri="{FF2B5EF4-FFF2-40B4-BE49-F238E27FC236}">
                <a16:creationId xmlns:a16="http://schemas.microsoft.com/office/drawing/2014/main" id="{23FC1547-D1A7-2ED1-E412-522427489D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0172B9-6AB0-4A8A-AACA-66DC9E1E3C96}" type="slidenum">
              <a:rPr kumimoji="0" lang="el-GR" altLang="el-GR"/>
              <a:pPr>
                <a:spcBef>
                  <a:spcPct val="0"/>
                </a:spcBef>
              </a:pPr>
              <a:t>64</a:t>
            </a:fld>
            <a:endParaRPr kumimoji="0" lang="el-GR" alt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εικόνας διαφάνειας 1">
            <a:extLst>
              <a:ext uri="{FF2B5EF4-FFF2-40B4-BE49-F238E27FC236}">
                <a16:creationId xmlns:a16="http://schemas.microsoft.com/office/drawing/2014/main" id="{BF70A83E-7014-4FFC-FC13-7C43AF4AA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Θέση σημειώσεων 2">
            <a:extLst>
              <a:ext uri="{FF2B5EF4-FFF2-40B4-BE49-F238E27FC236}">
                <a16:creationId xmlns:a16="http://schemas.microsoft.com/office/drawing/2014/main" id="{42D06FC5-E3FD-7949-09A9-4794C922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  <p:sp>
        <p:nvSpPr>
          <p:cNvPr id="21508" name="Θέση αριθμού διαφάνειας 3">
            <a:extLst>
              <a:ext uri="{FF2B5EF4-FFF2-40B4-BE49-F238E27FC236}">
                <a16:creationId xmlns:a16="http://schemas.microsoft.com/office/drawing/2014/main" id="{BC646B04-0C03-C2F8-FB27-2677178E5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FF40DDB-7898-4418-B23E-4D86575BED9E}" type="slidenum">
              <a:rPr kumimoji="0" lang="el-GR" altLang="el-GR"/>
              <a:pPr>
                <a:spcBef>
                  <a:spcPct val="0"/>
                </a:spcBef>
              </a:pPr>
              <a:t>65</a:t>
            </a:fld>
            <a:endParaRPr kumimoji="0" lang="el-GR" alt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Θέση εικόνας διαφάνειας 1">
            <a:extLst>
              <a:ext uri="{FF2B5EF4-FFF2-40B4-BE49-F238E27FC236}">
                <a16:creationId xmlns:a16="http://schemas.microsoft.com/office/drawing/2014/main" id="{5418BE66-FDAD-4864-B467-2333FA2F69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Θέση σημειώσεων 2">
            <a:extLst>
              <a:ext uri="{FF2B5EF4-FFF2-40B4-BE49-F238E27FC236}">
                <a16:creationId xmlns:a16="http://schemas.microsoft.com/office/drawing/2014/main" id="{93DC2EEA-BAE4-42A4-87B5-A80B434A2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29700" name="Θέση αριθμού διαφάνειας 3">
            <a:extLst>
              <a:ext uri="{FF2B5EF4-FFF2-40B4-BE49-F238E27FC236}">
                <a16:creationId xmlns:a16="http://schemas.microsoft.com/office/drawing/2014/main" id="{320D50A5-B643-4C18-B3AD-3B681E9ED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2DBEE5-C4AC-4E2B-81E1-D3A1DC10EAEB}" type="slidenum">
              <a:rPr lang="el-GR" altLang="el-GR" smtClean="0">
                <a:latin typeface="Times New Roman" panose="02020603050405020304" pitchFamily="18" charset="0"/>
              </a:rPr>
              <a:pPr/>
              <a:t>66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09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Θέση εικόνας διαφάνειας 1">
            <a:extLst>
              <a:ext uri="{FF2B5EF4-FFF2-40B4-BE49-F238E27FC236}">
                <a16:creationId xmlns:a16="http://schemas.microsoft.com/office/drawing/2014/main" id="{F7275016-4E0D-4BF2-AA47-45645BADD0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Θέση σημειώσεων 2">
            <a:extLst>
              <a:ext uri="{FF2B5EF4-FFF2-40B4-BE49-F238E27FC236}">
                <a16:creationId xmlns:a16="http://schemas.microsoft.com/office/drawing/2014/main" id="{2B2356C6-177C-4D6A-B684-12614CF5F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46084" name="Θέση αριθμού διαφάνειας 3">
            <a:extLst>
              <a:ext uri="{FF2B5EF4-FFF2-40B4-BE49-F238E27FC236}">
                <a16:creationId xmlns:a16="http://schemas.microsoft.com/office/drawing/2014/main" id="{A4C87A6C-882A-4D44-8FE2-8A0345543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59201A-D571-4117-8053-CBF6E80CDD17}" type="slidenum">
              <a:rPr lang="el-GR" altLang="el-GR" smtClean="0">
                <a:latin typeface="Times New Roman" panose="02020603050405020304" pitchFamily="18" charset="0"/>
              </a:rPr>
              <a:pPr/>
              <a:t>67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10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Θέση εικόνας διαφάνειας 1">
            <a:extLst>
              <a:ext uri="{FF2B5EF4-FFF2-40B4-BE49-F238E27FC236}">
                <a16:creationId xmlns:a16="http://schemas.microsoft.com/office/drawing/2014/main" id="{41263878-09B3-4C2E-B606-C26436B5F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Θέση σημειώσεων 2">
            <a:extLst>
              <a:ext uri="{FF2B5EF4-FFF2-40B4-BE49-F238E27FC236}">
                <a16:creationId xmlns:a16="http://schemas.microsoft.com/office/drawing/2014/main" id="{3A8B3793-9D1D-4E1E-96B0-D8550677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4340" name="Θέση αριθμού διαφάνειας 3">
            <a:extLst>
              <a:ext uri="{FF2B5EF4-FFF2-40B4-BE49-F238E27FC236}">
                <a16:creationId xmlns:a16="http://schemas.microsoft.com/office/drawing/2014/main" id="{048902A8-A794-4776-AC5D-554DA1BA7A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FA6AA2-D11C-4BC0-9B13-D2D318CBFCE3}" type="slidenum">
              <a:rPr lang="el-GR" altLang="el-GR" smtClean="0">
                <a:latin typeface="Times New Roman" panose="02020603050405020304" pitchFamily="18" charset="0"/>
              </a:rPr>
              <a:pPr/>
              <a:t>5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Θέση εικόνας διαφάνειας 1">
            <a:extLst>
              <a:ext uri="{FF2B5EF4-FFF2-40B4-BE49-F238E27FC236}">
                <a16:creationId xmlns:a16="http://schemas.microsoft.com/office/drawing/2014/main" id="{5796124C-CE5D-42EE-B179-EA259A7333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Θέση σημειώσεων 2">
            <a:extLst>
              <a:ext uri="{FF2B5EF4-FFF2-40B4-BE49-F238E27FC236}">
                <a16:creationId xmlns:a16="http://schemas.microsoft.com/office/drawing/2014/main" id="{B00B7400-C4D2-4729-B8A7-1DBDEA010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6388" name="Θέση αριθμού διαφάνειας 3">
            <a:extLst>
              <a:ext uri="{FF2B5EF4-FFF2-40B4-BE49-F238E27FC236}">
                <a16:creationId xmlns:a16="http://schemas.microsoft.com/office/drawing/2014/main" id="{AEE8848A-C865-48E2-BCE9-0A3780168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4E7A99-3965-4CBB-949B-2046059A68C4}" type="slidenum">
              <a:rPr lang="el-GR" altLang="el-GR" smtClean="0">
                <a:latin typeface="Times New Roman" panose="02020603050405020304" pitchFamily="18" charset="0"/>
              </a:rPr>
              <a:pPr/>
              <a:t>6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Θέση εικόνας διαφάνειας 1">
            <a:extLst>
              <a:ext uri="{FF2B5EF4-FFF2-40B4-BE49-F238E27FC236}">
                <a16:creationId xmlns:a16="http://schemas.microsoft.com/office/drawing/2014/main" id="{B1E6C165-845A-4741-A7F5-7913C63EF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Θέση σημειώσεων 2">
            <a:extLst>
              <a:ext uri="{FF2B5EF4-FFF2-40B4-BE49-F238E27FC236}">
                <a16:creationId xmlns:a16="http://schemas.microsoft.com/office/drawing/2014/main" id="{EB9B09F9-E3A9-4550-85FC-13CA9AFA9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18436" name="Θέση αριθμού διαφάνειας 3">
            <a:extLst>
              <a:ext uri="{FF2B5EF4-FFF2-40B4-BE49-F238E27FC236}">
                <a16:creationId xmlns:a16="http://schemas.microsoft.com/office/drawing/2014/main" id="{EA578BF5-3D89-4937-8603-DDFC2A653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F41B33-0895-4A93-B19C-BA817BF0827E}" type="slidenum">
              <a:rPr lang="el-GR" altLang="el-GR" smtClean="0">
                <a:latin typeface="Times New Roman" panose="02020603050405020304" pitchFamily="18" charset="0"/>
              </a:rPr>
              <a:pPr/>
              <a:t>7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Θέση εικόνας διαφάνειας 1">
            <a:extLst>
              <a:ext uri="{FF2B5EF4-FFF2-40B4-BE49-F238E27FC236}">
                <a16:creationId xmlns:a16="http://schemas.microsoft.com/office/drawing/2014/main" id="{06DD8517-EAE3-464E-878F-6FC0E24DD6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Θέση σημειώσεων 2">
            <a:extLst>
              <a:ext uri="{FF2B5EF4-FFF2-40B4-BE49-F238E27FC236}">
                <a16:creationId xmlns:a16="http://schemas.microsoft.com/office/drawing/2014/main" id="{93EF1EA1-0ABD-4B07-B52E-EC39C34F2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21508" name="Θέση αριθμού διαφάνειας 3">
            <a:extLst>
              <a:ext uri="{FF2B5EF4-FFF2-40B4-BE49-F238E27FC236}">
                <a16:creationId xmlns:a16="http://schemas.microsoft.com/office/drawing/2014/main" id="{627B99FB-0737-4828-99FD-F0757A2F8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E44858E-B80C-4DF2-A95C-7A852253CFB1}" type="slidenum">
              <a:rPr lang="el-GR" altLang="el-GR" smtClean="0">
                <a:latin typeface="Times New Roman" panose="02020603050405020304" pitchFamily="18" charset="0"/>
              </a:rPr>
              <a:pPr/>
              <a:t>9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Θέση εικόνας διαφάνειας 1">
            <a:extLst>
              <a:ext uri="{FF2B5EF4-FFF2-40B4-BE49-F238E27FC236}">
                <a16:creationId xmlns:a16="http://schemas.microsoft.com/office/drawing/2014/main" id="{5D86F2AF-1BDC-47E9-BE0C-4471FB55F2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Θέση σημειώσεων 2">
            <a:extLst>
              <a:ext uri="{FF2B5EF4-FFF2-40B4-BE49-F238E27FC236}">
                <a16:creationId xmlns:a16="http://schemas.microsoft.com/office/drawing/2014/main" id="{701F25DA-9209-4738-A41A-E15DAEB88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  <p:sp>
        <p:nvSpPr>
          <p:cNvPr id="25604" name="Θέση αριθμού διαφάνειας 3">
            <a:extLst>
              <a:ext uri="{FF2B5EF4-FFF2-40B4-BE49-F238E27FC236}">
                <a16:creationId xmlns:a16="http://schemas.microsoft.com/office/drawing/2014/main" id="{82EF6ECE-8CE0-4E4B-8D06-34B6B2FE5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61800D9-BBBD-4AAC-90BD-ECB24CFE1652}" type="slidenum">
              <a:rPr lang="el-GR" altLang="el-GR" smtClean="0">
                <a:latin typeface="Times New Roman" panose="02020603050405020304" pitchFamily="18" charset="0"/>
              </a:rPr>
              <a:pPr/>
              <a:t>12</a:t>
            </a:fld>
            <a:endParaRPr lang="el-GR" altLang="el-G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7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62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351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0559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6266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680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377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8160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780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9C0BEED2-CB13-44C9-A1AB-75AE86EDC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08897F19-F1AE-486D-9929-9F096F0EB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238C65FF-8483-4498-8E0F-46A48BEEFE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2F4949-C14E-486A-AE2C-82EA6F6407E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44009223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519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7855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985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59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0572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490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176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089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3FDEA2-AF31-4B00-9D5E-E6ED7A095C1A}" type="datetimeFigureOut">
              <a:rPr lang="el-GR" smtClean="0"/>
              <a:pPr/>
              <a:t>4/4/2023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B7154-C32E-4C43-B071-41967A79AEC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8693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.pn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7.jpe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6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gr/url?sa=i&amp;rct=j&amp;q=&amp;esrc=s&amp;frm=1&amp;source=images&amp;cd=&amp;cad=rja&amp;uact=8&amp;docid=d1H8Cg9hYDPlCM&amp;tbnid=il55gbLB86mztM:&amp;ved=&amp;url=http://neurobsesion.com/2010/12/29/mingazzini-y-barre-las-7-diferencias-por-maria-rico/&amp;ei=i_9cU6CvFsST0QX84oF4&amp;bvm=bv.65397613,d.d2k&amp;psig=AFQjCNGcVYiz-BMEfL62yN17QTh0cCfU9A&amp;ust=139869005985902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6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7.png"/><Relationship Id="rId7" Type="http://schemas.openxmlformats.org/officeDocument/2006/relationships/image" Target="../media/image1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>
            <a:extLst>
              <a:ext uri="{FF2B5EF4-FFF2-40B4-BE49-F238E27FC236}">
                <a16:creationId xmlns:a16="http://schemas.microsoft.com/office/drawing/2014/main" id="{9EE7DF41-B0D4-4BFC-A9FF-08F2FC392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451"/>
            <a:ext cx="12192000" cy="136871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</a:rPr>
              <a:t>ΕΙΣΑΓΩΓΗ ΣΤΗ ΦΥΣΙΚΗ ΕΞΕΤΑΣΗ </a:t>
            </a:r>
            <a:br>
              <a:rPr lang="en-US" sz="2800" b="1" dirty="0">
                <a:solidFill>
                  <a:srgbClr val="EAEAEA"/>
                </a:solidFill>
                <a:latin typeface="Times New Roman" pitchFamily="18" charset="0"/>
              </a:rPr>
            </a:br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</a:rPr>
              <a:t>ΑΣΘΕΝΟΥΣ ΜΕ ΝΕΥΡΟΛΟΓΙΚΗ ΠΑΘΗΣΗ</a:t>
            </a:r>
            <a:br>
              <a:rPr lang="en-US" sz="3600" dirty="0">
                <a:solidFill>
                  <a:srgbClr val="EAEAEA"/>
                </a:solidFill>
                <a:latin typeface="Times New Roman" pitchFamily="18" charset="0"/>
              </a:rPr>
            </a:br>
            <a:r>
              <a:rPr lang="el-GR" sz="2800" dirty="0">
                <a:solidFill>
                  <a:schemeClr val="tx1"/>
                </a:solidFill>
                <a:latin typeface="Times New Roman" pitchFamily="18" charset="0"/>
              </a:rPr>
              <a:t>(Αντικειμενική Νευρολογική Εκτίμηση)</a:t>
            </a:r>
          </a:p>
        </p:txBody>
      </p:sp>
      <p:sp>
        <p:nvSpPr>
          <p:cNvPr id="5124" name="TextBox 1">
            <a:extLst>
              <a:ext uri="{FF2B5EF4-FFF2-40B4-BE49-F238E27FC236}">
                <a16:creationId xmlns:a16="http://schemas.microsoft.com/office/drawing/2014/main" id="{DD48EAD0-A5A2-4195-A8D7-0A55D409E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8322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Παν. Η. </a:t>
            </a:r>
            <a:r>
              <a:rPr lang="el-GR" alt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Πολυχρονόπουλος</a:t>
            </a:r>
            <a:endParaRPr lang="el-GR" alt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Ομότιμος Καθηγητής Νευρολογίας Πανεπιστημίου Πατρών</a:t>
            </a:r>
          </a:p>
        </p:txBody>
      </p:sp>
      <p:pic>
        <p:nvPicPr>
          <p:cNvPr id="1026" name="Picture 2" descr="Νευρικό Σύστημα | Science Wiki | Fandom">
            <a:extLst>
              <a:ext uri="{FF2B5EF4-FFF2-40B4-BE49-F238E27FC236}">
                <a16:creationId xmlns:a16="http://schemas.microsoft.com/office/drawing/2014/main" id="{C4373A5F-00B7-4945-956F-50C90C0D94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59" y="1632537"/>
            <a:ext cx="6218549" cy="422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0AE73F-1332-792D-A65A-43EBCDC824D8}"/>
              </a:ext>
            </a:extLst>
          </p:cNvPr>
          <p:cNvSpPr txBox="1"/>
          <p:nvPr/>
        </p:nvSpPr>
        <p:spPr>
          <a:xfrm>
            <a:off x="10390900" y="6456222"/>
            <a:ext cx="178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Πάτρα, 4/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Αποτέλεσμα εικόνας για CRANIAL NERVE 12">
            <a:extLst>
              <a:ext uri="{FF2B5EF4-FFF2-40B4-BE49-F238E27FC236}">
                <a16:creationId xmlns:a16="http://schemas.microsoft.com/office/drawing/2014/main" id="{D7A3CF32-8C22-45E0-ABBE-06C9860F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5" y="1704976"/>
            <a:ext cx="3851275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Αποτέλεσμα εικόνας για CRANIAL NERVE 12">
            <a:extLst>
              <a:ext uri="{FF2B5EF4-FFF2-40B4-BE49-F238E27FC236}">
                <a16:creationId xmlns:a16="http://schemas.microsoft.com/office/drawing/2014/main" id="{CFF688CD-A368-4946-88AE-87A0CE8D7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6180"/>
            <a:ext cx="5329238" cy="678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Αποτέλεσμα εικόνας για cranial nerve 1 olfactory">
            <a:extLst>
              <a:ext uri="{FF2B5EF4-FFF2-40B4-BE49-F238E27FC236}">
                <a16:creationId xmlns:a16="http://schemas.microsoft.com/office/drawing/2014/main" id="{2AB3791F-DB5F-4630-9420-F6D0C052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" y="1145059"/>
            <a:ext cx="6385532" cy="369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3">
            <a:extLst>
              <a:ext uri="{FF2B5EF4-FFF2-40B4-BE49-F238E27FC236}">
                <a16:creationId xmlns:a16="http://schemas.microsoft.com/office/drawing/2014/main" id="{6E1C397C-7616-4BEE-A7AB-A89E9E7C1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15888"/>
            <a:ext cx="7993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l-GR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Οσφρητικό Νεύρο</a:t>
            </a:r>
            <a:r>
              <a:rPr lang="en-US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6" name="TextBox 4">
            <a:extLst>
              <a:ext uri="{FF2B5EF4-FFF2-40B4-BE49-F238E27FC236}">
                <a16:creationId xmlns:a16="http://schemas.microsoft.com/office/drawing/2014/main" id="{61F92166-E175-434C-A3C2-DDD66D40C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16" y="5037720"/>
            <a:ext cx="104088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Ικανότητα αναγνώρισης της μυρωδιάς του καφέ της κανέλλας ή της βανίλιας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Κάθε ρουθούνι εξετάζεται διαφορετικά.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οινόπνευμα διεγείρει τις απολήξεις του Τριδύμου ν.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νεύρο βλάπτεται συνήθως σε </a:t>
            </a:r>
            <a:r>
              <a:rPr lang="el-GR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Κρανιεγκεφαλικές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Κακώσεις</a:t>
            </a:r>
          </a:p>
        </p:txBody>
      </p:sp>
      <p:pic>
        <p:nvPicPr>
          <p:cNvPr id="39938" name="Picture 2" descr="Easy Notes On 【Olfactory Nerve】Learn in Just 4 Minutes! – Earth's La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11811" y="1153297"/>
            <a:ext cx="5763770" cy="36854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D5E3DC1-29D0-4852-AE2A-1D8065827D5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769832" y="-26988"/>
            <a:ext cx="6374167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l-GR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II. </a:t>
            </a:r>
            <a:r>
              <a:rPr lang="el-GR" altLang="el-GR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Οπτική ν. και οπτική οδός</a:t>
            </a:r>
          </a:p>
        </p:txBody>
      </p:sp>
      <p:sp>
        <p:nvSpPr>
          <p:cNvPr id="24579" name="TextBox 1">
            <a:extLst>
              <a:ext uri="{FF2B5EF4-FFF2-40B4-BE49-F238E27FC236}">
                <a16:creationId xmlns:a16="http://schemas.microsoft.com/office/drawing/2014/main" id="{B9332679-2C90-4E3B-9F53-80F3D3941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976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l-GR" altLang="el-G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Οπτική Οξύτητα-Οπτικά Πεδία-Βυθοσκόπηση</a:t>
            </a:r>
          </a:p>
        </p:txBody>
      </p:sp>
      <p:pic>
        <p:nvPicPr>
          <p:cNvPr id="24580" name="Εικόνα 3">
            <a:extLst>
              <a:ext uri="{FF2B5EF4-FFF2-40B4-BE49-F238E27FC236}">
                <a16:creationId xmlns:a16="http://schemas.microsoft.com/office/drawing/2014/main" id="{27627365-E6E1-4D5C-8D80-59BDF986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36" y="1548534"/>
            <a:ext cx="4817331" cy="42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l6">
            <a:extLst>
              <a:ext uri="{FF2B5EF4-FFF2-40B4-BE49-F238E27FC236}">
                <a16:creationId xmlns:a16="http://schemas.microsoft.com/office/drawing/2014/main" id="{509E5075-1926-4452-8E0D-80B249B64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3" y="2166535"/>
            <a:ext cx="4018120" cy="272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BAD3848-BC62-456F-A688-06A00307A696}"/>
              </a:ext>
            </a:extLst>
          </p:cNvPr>
          <p:cNvSpPr txBox="1">
            <a:spLocks noChangeArrowheads="1"/>
          </p:cNvSpPr>
          <p:nvPr/>
        </p:nvSpPr>
        <p:spPr>
          <a:xfrm>
            <a:off x="8208" y="1546470"/>
            <a:ext cx="4020095" cy="566738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Εξέταση οπτικών πεδίων</a:t>
            </a:r>
          </a:p>
        </p:txBody>
      </p:sp>
      <p:pic>
        <p:nvPicPr>
          <p:cNvPr id="9" name="Picture 7" descr="ÎÏÎ¿ÏÎ­Î»ÎµÏÎ¼Î± ÎµÎ¹ÎºÏÎ½Î±Ï Î³Î¹Î± Î¿ÏÏÎ¹ÎºÎ± ÏÎµÎ´Î¯Î±">
            <a:extLst>
              <a:ext uri="{FF2B5EF4-FFF2-40B4-BE49-F238E27FC236}">
                <a16:creationId xmlns:a16="http://schemas.microsoft.com/office/drawing/2014/main" id="{D2005CA4-D8C6-4F01-AAC8-98CC5D79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56" y="1547073"/>
            <a:ext cx="3397823" cy="272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C69215B-FDA1-416A-9333-66E67B24A9A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646113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Βυθοσκόπηση (Οίδημα Θηλής)</a:t>
            </a:r>
          </a:p>
        </p:txBody>
      </p:sp>
      <p:sp>
        <p:nvSpPr>
          <p:cNvPr id="30723" name="TextBox 7">
            <a:extLst>
              <a:ext uri="{FF2B5EF4-FFF2-40B4-BE49-F238E27FC236}">
                <a16:creationId xmlns:a16="http://schemas.microsoft.com/office/drawing/2014/main" id="{8BD326BC-BC6F-4DD3-AFBF-E17B3D0F1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6237289"/>
            <a:ext cx="3313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Ατροφία Οπτικής Θηλής</a:t>
            </a:r>
          </a:p>
        </p:txBody>
      </p:sp>
      <p:pic>
        <p:nvPicPr>
          <p:cNvPr id="30724" name="Εικόνα 3">
            <a:extLst>
              <a:ext uri="{FF2B5EF4-FFF2-40B4-BE49-F238E27FC236}">
                <a16:creationId xmlns:a16="http://schemas.microsoft.com/office/drawing/2014/main" id="{2E4D7E6B-3C2B-4C3B-B8AB-4AB88FE1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765176"/>
            <a:ext cx="67691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7">
            <a:extLst>
              <a:ext uri="{FF2B5EF4-FFF2-40B4-BE49-F238E27FC236}">
                <a16:creationId xmlns:a16="http://schemas.microsoft.com/office/drawing/2014/main" id="{72E43664-6FD9-4C06-89F5-3D42A2DF1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6145213"/>
            <a:ext cx="3529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Εκτεταμένο Οίδημα Θηλής-Διάταση Φλεβών- Αιμορραγίες</a:t>
            </a:r>
          </a:p>
        </p:txBody>
      </p:sp>
      <p:sp>
        <p:nvSpPr>
          <p:cNvPr id="30726" name="TextBox 7">
            <a:extLst>
              <a:ext uri="{FF2B5EF4-FFF2-40B4-BE49-F238E27FC236}">
                <a16:creationId xmlns:a16="http://schemas.microsoft.com/office/drawing/2014/main" id="{6C9206A3-7652-4028-B8E5-89A64C012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3213100"/>
            <a:ext cx="302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Πρώιμο Οίδημα Οπτ, Θηλής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DD1B005C-7ACD-45D6-884C-415DAD8D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9" y="3213100"/>
            <a:ext cx="302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Μέτριο Οίδημα Οπτ, Θηλής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DD7A606F-42F1-46E6-BA1A-11A88CB6E6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66982" y="117475"/>
            <a:ext cx="5877017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Οφθαλμοκινητικές</a:t>
            </a:r>
            <a:r>
              <a:rPr lang="el-GR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συζυγίες</a:t>
            </a:r>
          </a:p>
        </p:txBody>
      </p:sp>
      <p:sp>
        <p:nvSpPr>
          <p:cNvPr id="32771" name="TextBox 1">
            <a:extLst>
              <a:ext uri="{FF2B5EF4-FFF2-40B4-BE49-F238E27FC236}">
                <a16:creationId xmlns:a16="http://schemas.microsoft.com/office/drawing/2014/main" id="{8C154E9A-487A-4F54-8CAB-826A38FF2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50612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lang="en-US" altLang="el-GR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Κοινό Κινητικό - </a:t>
            </a: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en-US" altLang="el-GR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Τροχιλιακό</a:t>
            </a:r>
            <a:r>
              <a:rPr lang="el-GR" altLang="el-GR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</a:t>
            </a:r>
            <a:r>
              <a:rPr lang="en-US" altLang="el-GR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Απαγωγό</a:t>
            </a:r>
            <a:endParaRPr lang="el-GR" altLang="el-GR" b="1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6" descr="Αποτέλεσμα εικόνας για cranial nerves iii iv and vi">
            <a:extLst>
              <a:ext uri="{FF2B5EF4-FFF2-40B4-BE49-F238E27FC236}">
                <a16:creationId xmlns:a16="http://schemas.microsoft.com/office/drawing/2014/main" id="{71DBE667-EBCF-4F5A-B115-4F9C6A23A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15889"/>
            <a:ext cx="4648200" cy="471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Εικόνα 2">
            <a:extLst>
              <a:ext uri="{FF2B5EF4-FFF2-40B4-BE49-F238E27FC236}">
                <a16:creationId xmlns:a16="http://schemas.microsoft.com/office/drawing/2014/main" id="{FEF9D2FD-6A7C-4C88-9692-43F4703E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34149"/>
            <a:ext cx="4535488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3">
            <a:extLst>
              <a:ext uri="{FF2B5EF4-FFF2-40B4-BE49-F238E27FC236}">
                <a16:creationId xmlns:a16="http://schemas.microsoft.com/office/drawing/2014/main" id="{8312A7A1-B667-484C-B137-38CEE323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572129"/>
            <a:ext cx="4535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έξι κύριες θέσεις του βλέμματος στον έλεγχο της </a:t>
            </a:r>
            <a:r>
              <a:rPr lang="el-GR" alt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οφθαλμοκινητικότητας</a:t>
            </a:r>
            <a:endParaRPr lang="el-GR" alt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287AA9E-B542-452F-B950-26751C34D3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84" y="44451"/>
            <a:ext cx="9144000" cy="1117084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ΙΙΙ. Κοινό κινητικό νεύρο </a:t>
            </a:r>
            <a:b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(παράλυση αρ κοινού κινητικού)</a:t>
            </a:r>
          </a:p>
        </p:txBody>
      </p:sp>
      <p:pic>
        <p:nvPicPr>
          <p:cNvPr id="34819" name="Picture 3" descr="l1">
            <a:extLst>
              <a:ext uri="{FF2B5EF4-FFF2-40B4-BE49-F238E27FC236}">
                <a16:creationId xmlns:a16="http://schemas.microsoft.com/office/drawing/2014/main" id="{47701CA0-CFBE-41F8-AD12-63A0996E21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2125085"/>
            <a:ext cx="8389937" cy="287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Box 1">
            <a:extLst>
              <a:ext uri="{FF2B5EF4-FFF2-40B4-BE49-F238E27FC236}">
                <a16:creationId xmlns:a16="http://schemas.microsoft.com/office/drawing/2014/main" id="{AE7D52F9-972B-4FEB-B9A8-43A6DB6C0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5084763"/>
            <a:ext cx="8856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Πτώση Βλεφάρου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Απόκλιση οφθαλμού προς τα έξω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Μυδρίαση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3EAE4-E535-114C-DE03-8D4811CAED0C}"/>
              </a:ext>
            </a:extLst>
          </p:cNvPr>
          <p:cNvSpPr txBox="1"/>
          <p:nvPr/>
        </p:nvSpPr>
        <p:spPr>
          <a:xfrm>
            <a:off x="877455" y="1219187"/>
            <a:ext cx="10529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ΙΙΙ. Νεύρωση</a:t>
            </a:r>
          </a:p>
          <a:p>
            <a:r>
              <a:rPr lang="el-GR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Ανω-Κατω-Εσω</a:t>
            </a:r>
            <a:r>
              <a:rPr lang="el-G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Ορθού-Κάτω Λοξού-</a:t>
            </a:r>
            <a:r>
              <a:rPr lang="el-GR" sz="2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Ανελκτήρα</a:t>
            </a:r>
            <a:r>
              <a:rPr lang="el-G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του Βλεφάρου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2BEC4E2-5C00-45ED-A452-6FEB063C90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9144000" cy="1117085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el-GR" alt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Απαγωγό</a:t>
            </a:r>
            <a: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νεύρο – </a:t>
            </a:r>
            <a:r>
              <a:rPr lang="el-G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Νεύρωση Έξω Ορθού</a:t>
            </a:r>
            <a:br>
              <a:rPr lang="el-GR" sz="1100" dirty="0"/>
            </a:br>
            <a:r>
              <a:rPr lang="en-US" alt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Παράλυση αριστερού </a:t>
            </a:r>
            <a:r>
              <a:rPr lang="el-GR" altLang="el-GR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απαγωγού</a:t>
            </a:r>
            <a:r>
              <a:rPr lang="el-GR" alt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ν.) </a:t>
            </a:r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200C3018-376B-4CCC-BDC5-BAF9E494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3" y="1528763"/>
            <a:ext cx="3509962" cy="41259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latin typeface="Times New Roman" panose="02020603050405020304" pitchFamily="18" charset="0"/>
              </a:rPr>
              <a:t>Ευθεία ενατένιση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latin typeface="Times New Roman" panose="02020603050405020304" pitchFamily="18" charset="0"/>
              </a:rPr>
              <a:t>Προς τα δεξιά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>
                <a:latin typeface="Times New Roman" panose="02020603050405020304" pitchFamily="18" charset="0"/>
              </a:rPr>
              <a:t>Προς τα αριστερά</a:t>
            </a:r>
          </a:p>
        </p:txBody>
      </p:sp>
      <p:pic>
        <p:nvPicPr>
          <p:cNvPr id="36868" name="Picture 6" descr="ÎÏÎ¿ÏÎ­Î»ÎµÏÎ¼Î± ÎµÎ¹ÎºÏÎ½Î±Ï Î³Î¹Î± cranial nerve vi palsy">
            <a:extLst>
              <a:ext uri="{FF2B5EF4-FFF2-40B4-BE49-F238E27FC236}">
                <a16:creationId xmlns:a16="http://schemas.microsoft.com/office/drawing/2014/main" id="{5C033525-EE6A-4258-A40F-BB7F0DE1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528763"/>
            <a:ext cx="403225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20A4D5D-D8D8-4330-BF1C-57273E3C6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69" y="44450"/>
            <a:ext cx="7550149" cy="70643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el-GR" alt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Τροχιλιακό</a:t>
            </a:r>
            <a: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νεύρο</a:t>
            </a:r>
            <a:r>
              <a:rPr lang="el-GR" altLang="el-GR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l-G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Νεύρωση Άνω Λοξού</a:t>
            </a:r>
            <a:r>
              <a:rPr lang="el-GR" alt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8915" name="Picture 2" descr="Αποτέλεσμα εικόνας για cranial nerve 4 palsy">
            <a:extLst>
              <a:ext uri="{FF2B5EF4-FFF2-40B4-BE49-F238E27FC236}">
                <a16:creationId xmlns:a16="http://schemas.microsoft.com/office/drawing/2014/main" id="{E81FC599-A9B3-4568-A08F-24258889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42272"/>
            <a:ext cx="91440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1">
            <a:extLst>
              <a:ext uri="{FF2B5EF4-FFF2-40B4-BE49-F238E27FC236}">
                <a16:creationId xmlns:a16="http://schemas.microsoft.com/office/drawing/2014/main" id="{5E5525E9-699A-4834-9040-2864C237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5583544"/>
            <a:ext cx="8928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Πάρεση </a:t>
            </a:r>
            <a:r>
              <a:rPr lang="el-GR" alt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Τροχιλιακού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Αριστερά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στροφής του ΑΡ οφθαλμού προς τα έσω και κάτω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A125C3A-DD30-4E47-BA67-08E63F08CD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65189" y="266916"/>
            <a:ext cx="9144000" cy="979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</a:t>
            </a:r>
            <a:r>
              <a:rPr lang="el-GR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Τρίδυμο νεύρο  </a:t>
            </a:r>
            <a:br>
              <a:rPr lang="en-US" altLang="el-GR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Μεικτό ν. αλλά το κύριο αισθητικό ν του προσώπου</a:t>
            </a:r>
          </a:p>
        </p:txBody>
      </p:sp>
      <p:pic>
        <p:nvPicPr>
          <p:cNvPr id="40963" name="Picture 4" descr="Αποτέλεσμα εικόνας για cranial nerve 5">
            <a:extLst>
              <a:ext uri="{FF2B5EF4-FFF2-40B4-BE49-F238E27FC236}">
                <a16:creationId xmlns:a16="http://schemas.microsoft.com/office/drawing/2014/main" id="{D949BE4B-839D-488C-883E-B26CF2EF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1" y="1597025"/>
            <a:ext cx="4557713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6" descr="Pin on Physical Therapy: We Are THE Movement Specialists!">
            <a:extLst>
              <a:ext uri="{FF2B5EF4-FFF2-40B4-BE49-F238E27FC236}">
                <a16:creationId xmlns:a16="http://schemas.microsoft.com/office/drawing/2014/main" id="{26964CD5-7F43-4751-B869-16614E6F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597025"/>
            <a:ext cx="4572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Αποτέλεσμα εικόνας για cranial nerve 5">
            <a:extLst>
              <a:ext uri="{FF2B5EF4-FFF2-40B4-BE49-F238E27FC236}">
                <a16:creationId xmlns:a16="http://schemas.microsoft.com/office/drawing/2014/main" id="{6B13FC22-9126-4AED-BCD1-50B8B17E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5888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9486A391-303D-44FE-881F-29980D610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3" y="4921251"/>
            <a:ext cx="5798081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>
              <a:spcBef>
                <a:spcPct val="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dirty="0">
                <a:solidFill>
                  <a:srgbClr val="00B0F0"/>
                </a:solidFill>
                <a:latin typeface="Times New Roman" panose="02020603050405020304" pitchFamily="18" charset="0"/>
              </a:rPr>
              <a:t>Κεντρικό Ν.Σ.</a:t>
            </a:r>
          </a:p>
          <a:p>
            <a:pPr algn="ctr" eaLnBrk="1" hangingPunct="1">
              <a:spcBef>
                <a:spcPct val="0"/>
              </a:spcBef>
              <a:buClr>
                <a:schemeClr val="tx2"/>
              </a:buClr>
              <a:buSzTx/>
              <a:buFont typeface="Wingdings" panose="05000000000000000000" pitchFamily="2" charset="2"/>
              <a:buNone/>
              <a:defRPr/>
            </a:pPr>
            <a:r>
              <a:rPr lang="el-GR" altLang="el-GR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Εγκέφαλος-Νωτιαίος μυελός</a:t>
            </a:r>
          </a:p>
          <a:p>
            <a:pPr marL="457200" indent="-457200" algn="ctr" eaLnBrk="1" hangingPunct="1">
              <a:spcBef>
                <a:spcPct val="0"/>
              </a:spcBef>
              <a:buClr>
                <a:schemeClr val="tx2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dirty="0">
                <a:solidFill>
                  <a:srgbClr val="00B0F0"/>
                </a:solidFill>
                <a:latin typeface="Times New Roman" panose="02020603050405020304" pitchFamily="18" charset="0"/>
              </a:rPr>
              <a:t>Περιφερικό Ν.Σ.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l-GR" altLang="el-GR" sz="2800" dirty="0">
                <a:solidFill>
                  <a:schemeClr val="tx2"/>
                </a:solidFill>
                <a:latin typeface="Times New Roman" panose="02020603050405020304" pitchFamily="18" charset="0"/>
              </a:rPr>
              <a:t>Περιφερικά νεύρα</a:t>
            </a:r>
          </a:p>
        </p:txBody>
      </p:sp>
      <p:sp>
        <p:nvSpPr>
          <p:cNvPr id="7171" name="TextBox 1">
            <a:extLst>
              <a:ext uri="{FF2B5EF4-FFF2-40B4-BE49-F238E27FC236}">
                <a16:creationId xmlns:a16="http://schemas.microsoft.com/office/drawing/2014/main" id="{0AEEFE97-01D9-4585-98C0-F3099A0F7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50" y="115888"/>
            <a:ext cx="470693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Νευρικό Σύστημα</a:t>
            </a:r>
            <a:endParaRPr lang="el-GR" altLang="el-GR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entral Nervous System - Lippincott Illustrated Reviews: Physiology  (Lippincott Illustrated Reviews Series)">
            <a:extLst>
              <a:ext uri="{FF2B5EF4-FFF2-40B4-BE49-F238E27FC236}">
                <a16:creationId xmlns:a16="http://schemas.microsoft.com/office/drawing/2014/main" id="{7985744E-77B4-45D9-9E89-1E57E56D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05" y="898296"/>
            <a:ext cx="2771245" cy="59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MT 101: Understanding CMT &amp; the Peripheral Nervous System | CMT Research  Foundation">
            <a:extLst>
              <a:ext uri="{FF2B5EF4-FFF2-40B4-BE49-F238E27FC236}">
                <a16:creationId xmlns:a16="http://schemas.microsoft.com/office/drawing/2014/main" id="{D1E844B9-308E-4B99-9F7B-41030B4B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1" y="898296"/>
            <a:ext cx="3578226" cy="59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ΝΕΥΡΙΚΟ ΣΥΣΤΗΜΑ 1) Κεντρικό Νευρικό Σύστημα">
            <a:extLst>
              <a:ext uri="{FF2B5EF4-FFF2-40B4-BE49-F238E27FC236}">
                <a16:creationId xmlns:a16="http://schemas.microsoft.com/office/drawing/2014/main" id="{2598D65B-26D4-4413-B4CE-65E406D2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6"/>
            <a:ext cx="5828930" cy="439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Cranial nerve assessment..Simple and Easy to perform for medics and P…">
            <a:extLst>
              <a:ext uri="{FF2B5EF4-FFF2-40B4-BE49-F238E27FC236}">
                <a16:creationId xmlns:a16="http://schemas.microsoft.com/office/drawing/2014/main" id="{A327B0C8-C7AE-4976-987B-BA405B999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3792538"/>
            <a:ext cx="49974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0" descr="PPT - Lab 14 Continued PowerPoint Presentation, free download - ID:1816573">
            <a:extLst>
              <a:ext uri="{FF2B5EF4-FFF2-40B4-BE49-F238E27FC236}">
                <a16:creationId xmlns:a16="http://schemas.microsoft.com/office/drawing/2014/main" id="{31A1C8F6-85AB-4219-8D33-49D06B0C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44450"/>
            <a:ext cx="4999038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Trigeminal nerve (CN) V – Pass My">
            <a:extLst>
              <a:ext uri="{FF2B5EF4-FFF2-40B4-BE49-F238E27FC236}">
                <a16:creationId xmlns:a16="http://schemas.microsoft.com/office/drawing/2014/main" id="{2125313E-A078-462E-A058-896D93815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73025"/>
            <a:ext cx="407511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Clinical Tests For Examination Of Trigeminal Nerve (5th Cranial Nerve)">
            <a:extLst>
              <a:ext uri="{FF2B5EF4-FFF2-40B4-BE49-F238E27FC236}">
                <a16:creationId xmlns:a16="http://schemas.microsoft.com/office/drawing/2014/main" id="{40DADA8F-5A43-47B3-A219-EEE9033C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4129089"/>
            <a:ext cx="4075113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Αποτέλεσμα εικόνας για cranial nerve 7">
            <a:extLst>
              <a:ext uri="{FF2B5EF4-FFF2-40B4-BE49-F238E27FC236}">
                <a16:creationId xmlns:a16="http://schemas.microsoft.com/office/drawing/2014/main" id="{8FE12C5A-B5AB-48BD-8999-1A1209F53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868363"/>
            <a:ext cx="752475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141FAF67-3A93-4267-A052-77457871E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9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</a:t>
            </a:r>
            <a:r>
              <a:rPr lang="el-GR" altLang="el-GR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Προσωπικό νεύρο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C7457-E43A-1D35-3B47-5635F9B832FA}"/>
              </a:ext>
            </a:extLst>
          </p:cNvPr>
          <p:cNvSpPr txBox="1"/>
          <p:nvPr/>
        </p:nvSpPr>
        <p:spPr>
          <a:xfrm>
            <a:off x="3195779" y="5985177"/>
            <a:ext cx="616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Νεύρωση μυών προσώπου - Γεύση πρόσθια 2/3 της γλώσσας</a:t>
            </a:r>
          </a:p>
        </p:txBody>
      </p:sp>
    </p:spTree>
    <p:extLst>
      <p:ext uri="{BB962C8B-B14F-4D97-AF65-F5344CB8AC3E}">
        <p14:creationId xmlns:p14="http://schemas.microsoft.com/office/powerpoint/2010/main" val="3094238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Αποτέλεσμα εικόνας για cranial nerve 7">
            <a:extLst>
              <a:ext uri="{FF2B5EF4-FFF2-40B4-BE49-F238E27FC236}">
                <a16:creationId xmlns:a16="http://schemas.microsoft.com/office/drawing/2014/main" id="{926E3947-F4A6-433D-8D18-ECEA6189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466" y="1"/>
            <a:ext cx="5143388" cy="34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Σχετική εικόνα">
            <a:extLst>
              <a:ext uri="{FF2B5EF4-FFF2-40B4-BE49-F238E27FC236}">
                <a16:creationId xmlns:a16="http://schemas.microsoft.com/office/drawing/2014/main" id="{CE610591-2AEF-450F-B4C4-2D94FCB3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351" y="3312951"/>
            <a:ext cx="5164796" cy="35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1">
            <a:extLst>
              <a:ext uri="{FF2B5EF4-FFF2-40B4-BE49-F238E27FC236}">
                <a16:creationId xmlns:a16="http://schemas.microsoft.com/office/drawing/2014/main" id="{84008D8F-A93F-419D-B02A-79071338C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5817"/>
            <a:ext cx="6798188" cy="95410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Περιφερική και Κεντρική Παράλυση Προσωπικού ν.</a:t>
            </a:r>
          </a:p>
        </p:txBody>
      </p:sp>
      <p:pic>
        <p:nvPicPr>
          <p:cNvPr id="14340" name="Picture 4" descr="Bell's palsy: excluding serious illness in urgent and emergency care  setting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335" y="1210433"/>
            <a:ext cx="6531852" cy="5423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>
            <a:extLst>
              <a:ext uri="{FF2B5EF4-FFF2-40B4-BE49-F238E27FC236}">
                <a16:creationId xmlns:a16="http://schemas.microsoft.com/office/drawing/2014/main" id="{D1C2B410-E8BF-42B3-AB82-8102F50D0F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9725" y="53975"/>
            <a:ext cx="674528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</a:t>
            </a:r>
            <a:r>
              <a:rPr 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Προσωπικό νεύρο</a:t>
            </a:r>
            <a:br>
              <a:rPr lang="el-GR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Περιφερική Παράλυση Δεξιά</a:t>
            </a:r>
          </a:p>
        </p:txBody>
      </p:sp>
      <p:pic>
        <p:nvPicPr>
          <p:cNvPr id="50179" name="Picture 3" descr="l3">
            <a:extLst>
              <a:ext uri="{FF2B5EF4-FFF2-40B4-BE49-F238E27FC236}">
                <a16:creationId xmlns:a16="http://schemas.microsoft.com/office/drawing/2014/main" id="{C47F7024-D181-4484-BAAD-B6098977E2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725" y="1268414"/>
            <a:ext cx="6745288" cy="427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Box 1">
            <a:extLst>
              <a:ext uri="{FF2B5EF4-FFF2-40B4-BE49-F238E27FC236}">
                <a16:creationId xmlns:a16="http://schemas.microsoft.com/office/drawing/2014/main" id="{0008383B-CEFF-43CD-B062-4E83B206E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5732464"/>
            <a:ext cx="6745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Πτώση γωνίας του στόματος Δ.</a:t>
            </a:r>
          </a:p>
          <a:p>
            <a:pPr algn="ctr">
              <a:spcBef>
                <a:spcPct val="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Σύγκλεισης του οφθαλμού Δ.</a:t>
            </a:r>
          </a:p>
          <a:p>
            <a:pPr algn="ctr">
              <a:spcBef>
                <a:spcPct val="0"/>
              </a:spcBef>
              <a:buClr>
                <a:srgbClr val="FFFF00"/>
              </a:buClr>
              <a:buSzTx/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ρυτίδωσης του μετώπου Δ.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xamination of Secretory Functions&#10;• Tear production may be quantitated with the Schirmer test.&#10;• Lacrimal reflex is teari...">
            <a:extLst>
              <a:ext uri="{FF2B5EF4-FFF2-40B4-BE49-F238E27FC236}">
                <a16:creationId xmlns:a16="http://schemas.microsoft.com/office/drawing/2014/main" id="{14C45EA6-8469-415D-BAF0-5F8EB273C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" y="1310036"/>
            <a:ext cx="5749299" cy="420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0F06C-2D5D-4F83-99CD-68BEA24DF9E5}"/>
              </a:ext>
            </a:extLst>
          </p:cNvPr>
          <p:cNvSpPr txBox="1"/>
          <p:nvPr/>
        </p:nvSpPr>
        <p:spPr>
          <a:xfrm>
            <a:off x="2379216" y="44451"/>
            <a:ext cx="7048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Περιφερική Παράλυση Προσωπικού ν. </a:t>
            </a:r>
            <a:endParaRPr lang="el-GR" dirty="0"/>
          </a:p>
        </p:txBody>
      </p:sp>
      <p:pic>
        <p:nvPicPr>
          <p:cNvPr id="11266" name="Picture 2" descr="Facial nerve palsy – AL-Salem Eye Clin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0138" y="1276873"/>
            <a:ext cx="6286065" cy="424248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1738184" y="748220"/>
            <a:ext cx="2520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Αριστερά</a:t>
            </a:r>
            <a:endParaRPr lang="el-GR" sz="2400" dirty="0"/>
          </a:p>
        </p:txBody>
      </p:sp>
      <p:sp>
        <p:nvSpPr>
          <p:cNvPr id="7" name="6 - Ορθογώνιο"/>
          <p:cNvSpPr/>
          <p:nvPr/>
        </p:nvSpPr>
        <p:spPr>
          <a:xfrm>
            <a:off x="7723088" y="735860"/>
            <a:ext cx="2520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Δεξιά</a:t>
            </a:r>
            <a:endParaRPr lang="el-GR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-ophthalmological approach to facial nerve palsy - ScienceDir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0205" y="1251479"/>
            <a:ext cx="6708437" cy="4757579"/>
          </a:xfrm>
          <a:prstGeom prst="rect">
            <a:avLst/>
          </a:prstGeom>
          <a:noFill/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F630F06C-2D5D-4F83-99CD-68BEA24DF9E5}"/>
              </a:ext>
            </a:extLst>
          </p:cNvPr>
          <p:cNvSpPr txBox="1"/>
          <p:nvPr/>
        </p:nvSpPr>
        <p:spPr>
          <a:xfrm>
            <a:off x="2010032" y="266877"/>
            <a:ext cx="8196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Κεντρική Παράλυση Προσωπικού ν. </a:t>
            </a:r>
            <a:r>
              <a:rPr lang="el-GR" sz="3200" kern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αριστ</a:t>
            </a:r>
            <a:r>
              <a:rPr lang="el-GR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xamination of Facial Nerve (7th Cranial Nerve) | Epomedicine">
            <a:extLst>
              <a:ext uri="{FF2B5EF4-FFF2-40B4-BE49-F238E27FC236}">
                <a16:creationId xmlns:a16="http://schemas.microsoft.com/office/drawing/2014/main" id="{9270F85A-9477-4DF1-81E6-CFC779B9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311275"/>
            <a:ext cx="5784850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>
            <a:extLst>
              <a:ext uri="{FF2B5EF4-FFF2-40B4-BE49-F238E27FC236}">
                <a16:creationId xmlns:a16="http://schemas.microsoft.com/office/drawing/2014/main" id="{E99D1E2D-3D72-40BD-96DA-F246BCF43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5888"/>
            <a:ext cx="741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l-GR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</a:t>
            </a:r>
            <a:r>
              <a:rPr lang="el-GR" altLang="el-GR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Προσωπικό νεύρο</a:t>
            </a:r>
            <a:endParaRPr lang="en-US" altLang="el-GR" sz="32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altLang="el-GR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</a:t>
            </a:r>
            <a:endParaRPr lang="el-GR" altLang="el-GR" sz="28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id="{69B94CEE-2CEF-4332-9C33-962219956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15889"/>
            <a:ext cx="7067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 </a:t>
            </a:r>
            <a:r>
              <a:rPr lang="el-GR" altLang="el-GR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Αιθουσοκοχλιακό</a:t>
            </a: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ν.</a:t>
            </a:r>
          </a:p>
        </p:txBody>
      </p:sp>
      <p:pic>
        <p:nvPicPr>
          <p:cNvPr id="54275" name="Picture 4" descr="Αποτέλεσμα εικόνας για cranial nerve 8">
            <a:extLst>
              <a:ext uri="{FF2B5EF4-FFF2-40B4-BE49-F238E27FC236}">
                <a16:creationId xmlns:a16="http://schemas.microsoft.com/office/drawing/2014/main" id="{C60C29DE-842F-4558-8E07-C8E6E86E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08050"/>
            <a:ext cx="77597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ranial Nerve VIII | Clinical Gate">
            <a:extLst>
              <a:ext uri="{FF2B5EF4-FFF2-40B4-BE49-F238E27FC236}">
                <a16:creationId xmlns:a16="http://schemas.microsoft.com/office/drawing/2014/main" id="{C7A064F0-3171-43C9-B600-8E895E1A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945" y="1313162"/>
            <a:ext cx="4073224" cy="550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4">
            <a:extLst>
              <a:ext uri="{FF2B5EF4-FFF2-40B4-BE49-F238E27FC236}">
                <a16:creationId xmlns:a16="http://schemas.microsoft.com/office/drawing/2014/main" id="{D991F733-9BA9-4C98-81DA-C63307B5C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" y="14288"/>
            <a:ext cx="537293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 </a:t>
            </a:r>
            <a:r>
              <a:rPr lang="el-GR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Αιθουσοκοχλιακό</a:t>
            </a:r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ν. </a:t>
            </a:r>
            <a:r>
              <a:rPr lang="el-GR" alt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</a:t>
            </a:r>
          </a:p>
        </p:txBody>
      </p:sp>
      <p:pic>
        <p:nvPicPr>
          <p:cNvPr id="7" name="Picture 2" descr="ENT 039 a Rinne Test Tuning fork testing EAR Hearing Check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7824" y="3067256"/>
            <a:ext cx="4984776" cy="3732450"/>
          </a:xfrm>
          <a:prstGeom prst="rect">
            <a:avLst/>
          </a:prstGeom>
          <a:noFill/>
        </p:spPr>
      </p:pic>
      <p:pic>
        <p:nvPicPr>
          <p:cNvPr id="8" name="Picture 4" descr="Pin on usm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9631" y="41121"/>
            <a:ext cx="4974760" cy="3369362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1E40B4-0361-D045-DFD7-9B560472C750}"/>
              </a:ext>
            </a:extLst>
          </p:cNvPr>
          <p:cNvSpPr txBox="1"/>
          <p:nvPr/>
        </p:nvSpPr>
        <p:spPr>
          <a:xfrm>
            <a:off x="24681" y="443347"/>
            <a:ext cx="7133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Βαρηκοΐα</a:t>
            </a:r>
          </a:p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δια της τριβής των δακτύλων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-Δοκιμασίες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Rinne-Weber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-Ακουόγραμμα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FCF70DED-426F-4091-98F9-8E09A94B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57" y="24130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ΙΧ. Γλωσσοφαρυγγικό και Χ</a:t>
            </a: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Πνευμονογαστρικό</a:t>
            </a: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ν.</a:t>
            </a:r>
            <a:r>
              <a:rPr lang="en-US" alt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6">
            <a:extLst>
              <a:ext uri="{FF2B5EF4-FFF2-40B4-BE49-F238E27FC236}">
                <a16:creationId xmlns:a16="http://schemas.microsoft.com/office/drawing/2014/main" id="{057E3B6C-F238-47E8-81AB-A9BCC3219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418545"/>
            <a:ext cx="46926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The Vagus Nerve (CN X) | Cranial Nerves | Anatomy | Geeky Medics">
            <a:extLst>
              <a:ext uri="{FF2B5EF4-FFF2-40B4-BE49-F238E27FC236}">
                <a16:creationId xmlns:a16="http://schemas.microsoft.com/office/drawing/2014/main" id="{A9AC0DE1-1A99-4130-BB16-7549D087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976561"/>
            <a:ext cx="444658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3B58DB8A-CD34-443C-A97C-D73F5959B2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54013"/>
            <a:ext cx="121920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Ασθενής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με νευρολογική πάθηση</a:t>
            </a:r>
            <a:endParaRPr lang="el-GR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528506" y="1933721"/>
            <a:ext cx="112104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 Ιστορικό  </a:t>
            </a:r>
            <a:r>
              <a:rPr lang="en-US" sz="2800" dirty="0">
                <a:latin typeface="Times New Roman" pitchFamily="18" charset="0"/>
              </a:rPr>
              <a:t>                    </a:t>
            </a:r>
            <a:r>
              <a:rPr lang="el-GR" sz="2800" dirty="0">
                <a:latin typeface="Times New Roman" pitchFamily="18" charset="0"/>
              </a:rPr>
              <a:t>   </a:t>
            </a:r>
            <a:r>
              <a:rPr lang="en-US" sz="2800" dirty="0">
                <a:latin typeface="Times New Roman" pitchFamily="18" charset="0"/>
              </a:rPr>
              <a:t>             </a:t>
            </a:r>
            <a:r>
              <a:rPr lang="el-GR" sz="2800" dirty="0">
                <a:latin typeface="Times New Roman" pitchFamily="18" charset="0"/>
                <a:sym typeface="Monotype Sorts" pitchFamily="2" charset="2"/>
              </a:rPr>
              <a:t>  </a:t>
            </a:r>
            <a:r>
              <a:rPr lang="el-GR" sz="2800" dirty="0">
                <a:latin typeface="Times New Roman" pitchFamily="18" charset="0"/>
              </a:rPr>
              <a:t>πιθανές διαγνώσεις</a:t>
            </a:r>
          </a:p>
          <a:p>
            <a:pPr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 Νευρολογική εξέταση    </a:t>
            </a:r>
            <a:r>
              <a:rPr lang="en-US" sz="2800" dirty="0">
                <a:latin typeface="Times New Roman" pitchFamily="18" charset="0"/>
              </a:rPr>
              <a:t>         </a:t>
            </a:r>
            <a:r>
              <a:rPr lang="el-GR" sz="2800" dirty="0">
                <a:latin typeface="Times New Roman" pitchFamily="18" charset="0"/>
              </a:rPr>
              <a:t>    </a:t>
            </a:r>
            <a:r>
              <a:rPr lang="el-GR" sz="2800" dirty="0">
                <a:latin typeface="Times New Roman" pitchFamily="18" charset="0"/>
                <a:sym typeface="Monotype Sorts" pitchFamily="2" charset="2"/>
              </a:rPr>
              <a:t> </a:t>
            </a:r>
            <a:r>
              <a:rPr lang="el-GR" sz="2800" dirty="0">
                <a:latin typeface="Times New Roman" pitchFamily="18" charset="0"/>
              </a:rPr>
              <a:t>κυρίαρχη διάγνωση</a:t>
            </a:r>
          </a:p>
          <a:p>
            <a:pPr>
              <a:buClr>
                <a:schemeClr val="accent1">
                  <a:lumMod val="20000"/>
                  <a:lumOff val="80000"/>
                </a:schemeClr>
              </a:buClr>
              <a:buFont typeface="Wingdings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 Εργαστηριακός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l-GR" sz="2800" dirty="0">
                <a:latin typeface="Times New Roman" pitchFamily="18" charset="0"/>
              </a:rPr>
              <a:t>έλεγχος </a:t>
            </a:r>
            <a:r>
              <a:rPr lang="en-US" sz="2800" dirty="0">
                <a:latin typeface="Times New Roman" pitchFamily="18" charset="0"/>
              </a:rPr>
              <a:t>        </a:t>
            </a:r>
            <a:r>
              <a:rPr lang="el-GR" sz="2800" dirty="0">
                <a:latin typeface="Times New Roman" pitchFamily="18" charset="0"/>
              </a:rPr>
              <a:t>     </a:t>
            </a:r>
            <a:r>
              <a:rPr lang="el-GR" sz="2800" dirty="0">
                <a:latin typeface="Times New Roman" pitchFamily="18" charset="0"/>
                <a:sym typeface="Monotype Sorts" pitchFamily="2" charset="2"/>
              </a:rPr>
              <a:t></a:t>
            </a:r>
            <a:r>
              <a:rPr lang="el-GR" sz="2800" dirty="0">
                <a:latin typeface="Times New Roman" pitchFamily="18" charset="0"/>
              </a:rPr>
              <a:t> επιβεβαίωση ή απόρριψη  διάγνωσης                                                    </a:t>
            </a:r>
          </a:p>
          <a:p>
            <a:pPr algn="ctr">
              <a:defRPr/>
            </a:pPr>
            <a:endParaRPr lang="el-GR" sz="2800" dirty="0">
              <a:latin typeface="Times New Roman" pitchFamily="18" charset="0"/>
            </a:endParaRPr>
          </a:p>
          <a:p>
            <a:pPr algn="ctr">
              <a:defRPr/>
            </a:pPr>
            <a:r>
              <a:rPr lang="el-GR" sz="1600" dirty="0">
                <a:latin typeface="Times New Roman" pitchFamily="18" charset="0"/>
              </a:rPr>
              <a:t>                                              </a:t>
            </a:r>
            <a:endParaRPr lang="en-US" sz="1600" dirty="0">
              <a:latin typeface="Times New Roman" pitchFamily="18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3006055" y="353367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  <a:defRPr/>
            </a:pPr>
            <a:r>
              <a:rPr lang="en-US" sz="2800" dirty="0">
                <a:latin typeface="Times New Roman" pitchFamily="18" charset="0"/>
              </a:rPr>
              <a:t> </a:t>
            </a:r>
            <a:r>
              <a:rPr lang="el-GR" sz="2800" b="1" u="sng" dirty="0">
                <a:solidFill>
                  <a:srgbClr val="00B0F0"/>
                </a:solidFill>
                <a:latin typeface="Times New Roman" pitchFamily="18" charset="0"/>
              </a:rPr>
              <a:t>Τελική διάγνωση</a:t>
            </a:r>
          </a:p>
          <a:p>
            <a:pPr algn="ctr">
              <a:defRPr/>
            </a:pPr>
            <a:r>
              <a:rPr lang="en-US" dirty="0">
                <a:latin typeface="Times New Roman" pitchFamily="18" charset="0"/>
              </a:rPr>
              <a:t>   </a:t>
            </a:r>
            <a:endParaRPr lang="el-GR" dirty="0"/>
          </a:p>
        </p:txBody>
      </p:sp>
      <p:sp>
        <p:nvSpPr>
          <p:cNvPr id="9" name="8 - Ορθογώνιο"/>
          <p:cNvSpPr/>
          <p:nvPr/>
        </p:nvSpPr>
        <p:spPr>
          <a:xfrm>
            <a:off x="1" y="445235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FFFF00"/>
                </a:solidFill>
                <a:latin typeface="Times New Roman" pitchFamily="18" charset="0"/>
              </a:rPr>
              <a:t>Αποτυχία διαδικασίας </a:t>
            </a:r>
            <a:endParaRPr lang="el-GR" sz="2800" b="1" dirty="0">
              <a:solidFill>
                <a:srgbClr val="FFFF00"/>
              </a:solidFill>
            </a:endParaRPr>
          </a:p>
        </p:txBody>
      </p:sp>
      <p:cxnSp>
        <p:nvCxnSpPr>
          <p:cNvPr id="11" name="10 - Γωνιακή σύνδεση"/>
          <p:cNvCxnSpPr/>
          <p:nvPr/>
        </p:nvCxnSpPr>
        <p:spPr>
          <a:xfrm rot="10800000">
            <a:off x="478174" y="2189530"/>
            <a:ext cx="3800210" cy="2550253"/>
          </a:xfrm>
          <a:prstGeom prst="bentConnector3">
            <a:avLst>
              <a:gd name="adj1" fmla="val 108057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Αποτέλεσμα εικόνας για cranial nerve 9 10 11 TEST">
            <a:extLst>
              <a:ext uri="{FF2B5EF4-FFF2-40B4-BE49-F238E27FC236}">
                <a16:creationId xmlns:a16="http://schemas.microsoft.com/office/drawing/2014/main" id="{AF1633F1-41F7-40B5-AB24-EB9F610EF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15889"/>
            <a:ext cx="770413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Gag Throat Reflex |">
            <a:extLst>
              <a:ext uri="{FF2B5EF4-FFF2-40B4-BE49-F238E27FC236}">
                <a16:creationId xmlns:a16="http://schemas.microsoft.com/office/drawing/2014/main" id="{167D9BF4-EBF0-4F00-BD2E-47DF65A5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933826"/>
            <a:ext cx="32400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6" descr="PPT - Lab 14 Continued PowerPoint Presentation, free download - ID:1816573">
            <a:extLst>
              <a:ext uri="{FF2B5EF4-FFF2-40B4-BE49-F238E27FC236}">
                <a16:creationId xmlns:a16="http://schemas.microsoft.com/office/drawing/2014/main" id="{4443DA1E-AF16-46F2-A0FE-5225432C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3617914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Αποτέλεσμα εικόνας για cranial nerve 11 test">
            <a:extLst>
              <a:ext uri="{FF2B5EF4-FFF2-40B4-BE49-F238E27FC236}">
                <a16:creationId xmlns:a16="http://schemas.microsoft.com/office/drawing/2014/main" id="{314B31D6-72BF-4BEF-B70C-C4DDA0C5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614488"/>
            <a:ext cx="43211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>
            <a:extLst>
              <a:ext uri="{FF2B5EF4-FFF2-40B4-BE49-F238E27FC236}">
                <a16:creationId xmlns:a16="http://schemas.microsoft.com/office/drawing/2014/main" id="{5F492764-F809-4936-A196-EF3D7AF85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87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ΧΙ. Παραπληρωματικό ν.</a:t>
            </a:r>
          </a:p>
        </p:txBody>
      </p:sp>
      <p:pic>
        <p:nvPicPr>
          <p:cNvPr id="59396" name="Picture 4" descr="Αποτέλεσμα εικόνας για cranial nerve 11 test">
            <a:extLst>
              <a:ext uri="{FF2B5EF4-FFF2-40B4-BE49-F238E27FC236}">
                <a16:creationId xmlns:a16="http://schemas.microsoft.com/office/drawing/2014/main" id="{36E2190A-36A8-4C8E-900D-5154838D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93395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Αποτέλεσμα εικόνας για cranial nerve 11 test">
            <a:extLst>
              <a:ext uri="{FF2B5EF4-FFF2-40B4-BE49-F238E27FC236}">
                <a16:creationId xmlns:a16="http://schemas.microsoft.com/office/drawing/2014/main" id="{A909A91C-AAC9-4896-BB79-C5EB089F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4933951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Σχετική εικόνα">
            <a:extLst>
              <a:ext uri="{FF2B5EF4-FFF2-40B4-BE49-F238E27FC236}">
                <a16:creationId xmlns:a16="http://schemas.microsoft.com/office/drawing/2014/main" id="{4EE7D44B-1E89-432D-B775-086F4D86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1603376"/>
            <a:ext cx="3527425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10FA5CE3-74A6-4C0E-9791-69B2CAB3DC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53975"/>
            <a:ext cx="9144000" cy="782638"/>
          </a:xfrm>
        </p:spPr>
        <p:txBody>
          <a:bodyPr/>
          <a:lstStyle/>
          <a:p>
            <a:pPr eaLnBrk="1" hangingPunct="1"/>
            <a:r>
              <a:rPr lang="el-GR" alt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ΧΙΙ</a:t>
            </a:r>
            <a:r>
              <a:rPr lang="en-US" alt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alt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Υπογλώσσιο νεύρο</a:t>
            </a:r>
          </a:p>
        </p:txBody>
      </p:sp>
      <p:pic>
        <p:nvPicPr>
          <p:cNvPr id="60419" name="Picture 3" descr="l5">
            <a:extLst>
              <a:ext uri="{FF2B5EF4-FFF2-40B4-BE49-F238E27FC236}">
                <a16:creationId xmlns:a16="http://schemas.microsoft.com/office/drawing/2014/main" id="{5122DE46-9DE8-4832-91C7-62881A1E17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9875" y="981076"/>
            <a:ext cx="4038600" cy="153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l4">
            <a:extLst>
              <a:ext uri="{FF2B5EF4-FFF2-40B4-BE49-F238E27FC236}">
                <a16:creationId xmlns:a16="http://schemas.microsoft.com/office/drawing/2014/main" id="{4D6519C3-4D81-4492-AD9E-C81FAF68CA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4" y="3027363"/>
            <a:ext cx="2381250" cy="225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1" name="Picture 6" descr="Αποτέλεσμα εικόνας για CRANIAL NERVE 12">
            <a:extLst>
              <a:ext uri="{FF2B5EF4-FFF2-40B4-BE49-F238E27FC236}">
                <a16:creationId xmlns:a16="http://schemas.microsoft.com/office/drawing/2014/main" id="{7548F8EE-2CBF-483F-9A08-3D845E2EF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995613"/>
            <a:ext cx="3960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THE NERVOUS SYSTEM JOSE S. SANTIAGO M.D.. - ppt video online download">
            <a:extLst>
              <a:ext uri="{FF2B5EF4-FFF2-40B4-BE49-F238E27FC236}">
                <a16:creationId xmlns:a16="http://schemas.microsoft.com/office/drawing/2014/main" id="{8D08737F-428A-4103-B322-4C244606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4" y="549276"/>
            <a:ext cx="76422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E8C8E980-FA11-4E45-9174-015B21E2E6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9378"/>
            <a:ext cx="12192000" cy="8344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l-GR" altLang="el-GR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Γ. Κινητική Λειτουργία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76EE3-66DA-4B2B-8E9E-0989A5A0E8A7}"/>
              </a:ext>
            </a:extLst>
          </p:cNvPr>
          <p:cNvSpPr txBox="1"/>
          <p:nvPr/>
        </p:nvSpPr>
        <p:spPr>
          <a:xfrm>
            <a:off x="0" y="630393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Κινητική Λειτουργία επιτελείται από τους </a:t>
            </a:r>
          </a:p>
          <a:p>
            <a:pPr algn="ctr"/>
            <a:r>
              <a:rPr lang="el-GR" sz="28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Ανώτερους</a:t>
            </a:r>
            <a:r>
              <a:rPr lang="el-GR" sz="2800" b="0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28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Κατώτερους</a:t>
            </a:r>
            <a:r>
              <a:rPr lang="el-GR" sz="2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Κινητικούς Νευρώνες 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0" y="5136196"/>
            <a:ext cx="121919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altLang="el-GR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Εκούσια Κινητικότητα</a:t>
            </a:r>
            <a:r>
              <a:rPr lang="en-US" altLang="el-GR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διαμεσολαβείται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τον Κινητικό φλοιό </a:t>
            </a:r>
          </a:p>
          <a:p>
            <a:pPr algn="ctr"/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τη </a:t>
            </a:r>
            <a:r>
              <a:rPr lang="el-GR" alt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Φλοιονωτιαία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(Πυραμιδική Οδός)                                       </a:t>
            </a:r>
          </a:p>
          <a:p>
            <a:pPr algn="ctr"/>
            <a:r>
              <a:rPr lang="el-GR" alt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altLang="el-GR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Ακούσια Κινητικότητα</a:t>
            </a:r>
            <a:r>
              <a:rPr lang="en-US" altLang="el-GR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διαμεσολαβείται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τα Βασικά Γάγγλια </a:t>
            </a:r>
          </a:p>
          <a:p>
            <a:pPr algn="ctr"/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τις </a:t>
            </a:r>
            <a:r>
              <a:rPr lang="el-GR" alt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Εξωπυραμιδικές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Οδούς και την Παρεγκεφαλίδα με τις συνδέσεις της</a:t>
            </a:r>
            <a:endParaRPr lang="el-G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Motor Systems II Flashcards | Quizlet">
            <a:extLst>
              <a:ext uri="{FF2B5EF4-FFF2-40B4-BE49-F238E27FC236}">
                <a16:creationId xmlns:a16="http://schemas.microsoft.com/office/drawing/2014/main" id="{FC5DF2E2-D643-4704-8DCB-AE7A31540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63" y="1713205"/>
            <a:ext cx="6932367" cy="326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16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lisaf4">
            <a:extLst>
              <a:ext uri="{FF2B5EF4-FFF2-40B4-BE49-F238E27FC236}">
                <a16:creationId xmlns:a16="http://schemas.microsoft.com/office/drawing/2014/main" id="{E490B058-F72B-4D0F-8EDF-3C13E052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666" y="1001667"/>
            <a:ext cx="4665662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Αποτέλεσμα εικόνας για PYRAMIDAL TRACT">
            <a:extLst>
              <a:ext uri="{FF2B5EF4-FFF2-40B4-BE49-F238E27FC236}">
                <a16:creationId xmlns:a16="http://schemas.microsoft.com/office/drawing/2014/main" id="{A7232C2F-B80E-4745-BCFA-2BCD7AEF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43" y="1010538"/>
            <a:ext cx="48244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5">
            <a:extLst>
              <a:ext uri="{FF2B5EF4-FFF2-40B4-BE49-F238E27FC236}">
                <a16:creationId xmlns:a16="http://schemas.microsoft.com/office/drawing/2014/main" id="{B081379B-A041-42A5-9A9E-6B8B1B858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665"/>
            <a:ext cx="12168328" cy="52322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Ανώτεροι Κινητικοί Νευρώνες - </a:t>
            </a:r>
            <a:r>
              <a:rPr lang="el-GR" alt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Φλοιονωτιαία</a:t>
            </a: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ή Πυραμιδική Οδός)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9D5DB4-4605-45B3-B0AA-4F2788952FF0}"/>
              </a:ext>
            </a:extLst>
          </p:cNvPr>
          <p:cNvSpPr txBox="1"/>
          <p:nvPr/>
        </p:nvSpPr>
        <p:spPr>
          <a:xfrm>
            <a:off x="23673" y="3034409"/>
            <a:ext cx="2616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corticospinal tract</a:t>
            </a:r>
          </a:p>
          <a:p>
            <a:pPr algn="l"/>
            <a:r>
              <a:rPr lang="en-US" sz="2000" b="1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crosses (decussates)</a:t>
            </a:r>
            <a:r>
              <a:rPr lang="en-US" sz="2000" b="0" i="0" u="none" strike="noStrike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medulla (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pyramidal tract</a:t>
            </a:r>
            <a:r>
              <a:rPr lang="en-US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>
            <a:extLst>
              <a:ext uri="{FF2B5EF4-FFF2-40B4-BE49-F238E27FC236}">
                <a16:creationId xmlns:a16="http://schemas.microsoft.com/office/drawing/2014/main" id="{227DEA3E-743E-404D-92ED-C7905B568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02124"/>
            <a:ext cx="10449017" cy="549275"/>
          </a:xfrm>
          <a:noFill/>
        </p:spPr>
        <p:txBody>
          <a:bodyPr/>
          <a:lstStyle/>
          <a:p>
            <a:pPr algn="ctr" eaLnBrk="1" hangingPunct="1">
              <a:defRPr/>
            </a:pPr>
            <a:r>
              <a:rPr lang="el-GR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Βασικά Γάγγλια - </a:t>
            </a:r>
            <a:r>
              <a:rPr lang="el-GR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Εξωπυραμιδικές</a:t>
            </a:r>
            <a:r>
              <a:rPr lang="el-GR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Οδοί</a:t>
            </a:r>
          </a:p>
        </p:txBody>
      </p:sp>
      <p:pic>
        <p:nvPicPr>
          <p:cNvPr id="61443" name="Picture 13" descr="ÎÏÎ¿ÏÎ­Î»ÎµÏÎ¼Î± ÎµÎ¹ÎºÏÎ½Î±Ï Î³Î¹Î± extrapyramidal tracts">
            <a:extLst>
              <a:ext uri="{FF2B5EF4-FFF2-40B4-BE49-F238E27FC236}">
                <a16:creationId xmlns:a16="http://schemas.microsoft.com/office/drawing/2014/main" id="{A37A03EC-EF94-461D-93E5-6EE7F55B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097" y="1556597"/>
            <a:ext cx="5864269" cy="437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9" descr="ÎÏÎ¿ÏÎ­Î»ÎµÏÎ¼Î± ÎµÎ¹ÎºÏÎ½Î±Ï Î³Î¹Î± basal ganglia">
            <a:extLst>
              <a:ext uri="{FF2B5EF4-FFF2-40B4-BE49-F238E27FC236}">
                <a16:creationId xmlns:a16="http://schemas.microsoft.com/office/drawing/2014/main" id="{E3332E34-4058-4742-891B-9F6E8083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29" y="1556597"/>
            <a:ext cx="5975734" cy="437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Αποτέλεσμα εικόνας για cerebellar TRACts">
            <a:extLst>
              <a:ext uri="{FF2B5EF4-FFF2-40B4-BE49-F238E27FC236}">
                <a16:creationId xmlns:a16="http://schemas.microsoft.com/office/drawing/2014/main" id="{B099526B-960D-411F-BC93-A8157FA72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78" y="677554"/>
            <a:ext cx="3959440" cy="609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Αποτέλεσμα εικόνας για cerebellar TRACts">
            <a:extLst>
              <a:ext uri="{FF2B5EF4-FFF2-40B4-BE49-F238E27FC236}">
                <a16:creationId xmlns:a16="http://schemas.microsoft.com/office/drawing/2014/main" id="{2B981D5C-2B52-416E-A2DB-8485BFB3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7" y="836615"/>
            <a:ext cx="5493005" cy="56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3">
            <a:extLst>
              <a:ext uri="{FF2B5EF4-FFF2-40B4-BE49-F238E27FC236}">
                <a16:creationId xmlns:a16="http://schemas.microsoft.com/office/drawing/2014/main" id="{0A274573-4CB5-4EF4-AFEE-6423E1AAA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765"/>
            <a:ext cx="10449017" cy="55399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Παρεγκεφαλίδα και Συνδέσεις (Σκέλη)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A0680DA6-0CF5-46A8-92CC-34F6527CC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0" y="2173665"/>
            <a:ext cx="925195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l-GR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Μυϊκής Ισχύος                                 </a:t>
            </a:r>
            <a:r>
              <a:rPr lang="en-US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(αδυναμία-πάρεση)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l-GR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του Μυϊκού Τόνου</a:t>
            </a:r>
            <a:r>
              <a:rPr lang="el-GR" altLang="el-G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altLang="el-G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υπερ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ή υποτονία)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l-GR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Μυϊκής Μάζας - Σχήματος Μυών</a:t>
            </a:r>
            <a:r>
              <a:rPr lang="el-GR" alt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(ατροφία-υπερτροφία)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l-GR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των Ανώμαλων Κινήσεων                    </a:t>
            </a:r>
            <a:r>
              <a:rPr lang="en-US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(ακούσιες)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r>
              <a:rPr lang="el-GR" altLang="el-GR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της Συνέργειας</a:t>
            </a:r>
            <a:r>
              <a:rPr lang="el-GR" altLang="el-G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l-G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(αταξία)</a:t>
            </a:r>
            <a:r>
              <a:rPr lang="el-GR" altLang="el-GR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altLang="el-GR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7 - TextBox">
            <a:extLst>
              <a:ext uri="{FF2B5EF4-FFF2-40B4-BE49-F238E27FC236}">
                <a16:creationId xmlns:a16="http://schemas.microsoft.com/office/drawing/2014/main" id="{51A9D3C6-12F9-4BCB-B2AE-C4CA1A9FE2F9}"/>
              </a:ext>
            </a:extLst>
          </p:cNvPr>
          <p:cNvSpPr txBox="1"/>
          <p:nvPr/>
        </p:nvSpPr>
        <p:spPr>
          <a:xfrm>
            <a:off x="131745" y="298705"/>
            <a:ext cx="10298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της Κινητικότητας </a:t>
            </a:r>
            <a:r>
              <a:rPr lang="el-G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περιλαμβάνει την εκτίμηση… </a:t>
            </a:r>
          </a:p>
        </p:txBody>
      </p:sp>
    </p:spTree>
    <p:extLst>
      <p:ext uri="{BB962C8B-B14F-4D97-AF65-F5344CB8AC3E}">
        <p14:creationId xmlns:p14="http://schemas.microsoft.com/office/powerpoint/2010/main" val="1979427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umns008_0001">
            <a:extLst>
              <a:ext uri="{FF2B5EF4-FFF2-40B4-BE49-F238E27FC236}">
                <a16:creationId xmlns:a16="http://schemas.microsoft.com/office/drawing/2014/main" id="{B60E4BB6-6865-42B3-98AF-D50C0099CD1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412" y="701413"/>
            <a:ext cx="3647013" cy="61140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6">
            <a:extLst>
              <a:ext uri="{FF2B5EF4-FFF2-40B4-BE49-F238E27FC236}">
                <a16:creationId xmlns:a16="http://schemas.microsoft.com/office/drawing/2014/main" id="{8E8FD383-4300-4657-B512-EF6AAACD5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425" y="600537"/>
            <a:ext cx="68063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Ημιπάρεση - Ημιπληγία</a:t>
            </a:r>
          </a:p>
        </p:txBody>
      </p:sp>
      <p:sp>
        <p:nvSpPr>
          <p:cNvPr id="66564" name="TextBox 1">
            <a:extLst>
              <a:ext uri="{FF2B5EF4-FFF2-40B4-BE49-F238E27FC236}">
                <a16:creationId xmlns:a16="http://schemas.microsoft.com/office/drawing/2014/main" id="{58B19312-B89C-4411-8629-C46EF90B0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425" y="1092265"/>
            <a:ext cx="780347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στους </a:t>
            </a:r>
            <a:r>
              <a:rPr lang="el-GR" altLang="el-GR" sz="2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εκτείνοντες</a:t>
            </a:r>
            <a:r>
              <a:rPr lang="el-GR" altLang="el-GR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στο άνω άκρο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στους </a:t>
            </a:r>
            <a:r>
              <a:rPr lang="el-GR" altLang="el-GR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καμπτήρες</a:t>
            </a:r>
            <a:r>
              <a:rPr lang="el-GR" alt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στο κάτω</a:t>
            </a:r>
          </a:p>
        </p:txBody>
      </p:sp>
      <p:pic>
        <p:nvPicPr>
          <p:cNvPr id="2052" name="Picture 4" descr="Treatment of hemiplegia, spastic unilateral infantile cerebral palsy,  Dr.Nikonov">
            <a:extLst>
              <a:ext uri="{FF2B5EF4-FFF2-40B4-BE49-F238E27FC236}">
                <a16:creationId xmlns:a16="http://schemas.microsoft.com/office/drawing/2014/main" id="{BC11C32C-B779-48C3-9585-6933032D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359" y="2370338"/>
            <a:ext cx="5891814" cy="441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42DF7291-69B4-4A51-A59A-EAD864D899C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5563"/>
            <a:ext cx="11372850" cy="620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altLang="el-GR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Βλάβες της </a:t>
            </a:r>
            <a:r>
              <a:rPr lang="el-GR" altLang="el-GR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Φλοιονωτιαίας</a:t>
            </a:r>
            <a:r>
              <a:rPr lang="el-GR" altLang="el-GR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Οδού (Ανώτερος Κινητικός Νευρώνας)</a:t>
            </a:r>
          </a:p>
        </p:txBody>
      </p:sp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2CF7BAFC-DB27-4A4B-9052-88E2497539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628775"/>
            <a:ext cx="9144000" cy="3455988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Είναι πρακτική ρουτίνας  (δοκιμασίες με ίδια σειρά)</a:t>
            </a:r>
            <a:endParaRPr lang="en-US" sz="2800" dirty="0">
              <a:latin typeface="Times New Roman" pitchFamily="18" charset="0"/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Εξατομικεύεται ανάλογα την περίπτωση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ιστορικό του ασθενούς μπορεί να κατευθύνει σε διαγνώσεις που η Α.Ν.Ε. θα επιβεβαιώσει.</a:t>
            </a:r>
            <a:r>
              <a:rPr lang="el-GR" sz="2800" dirty="0">
                <a:latin typeface="Times New Roman" pitchFamily="18" charset="0"/>
              </a:rPr>
              <a:t>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Πρέπει να γίνεται καταγραφή των παθολογικών ευρημάτων</a:t>
            </a:r>
            <a:endParaRPr lang="en-US" sz="2800" dirty="0">
              <a:latin typeface="Times New Roman" pitchFamily="18" charset="0"/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l-GR" sz="2800" dirty="0">
                <a:latin typeface="Times New Roman" pitchFamily="18" charset="0"/>
              </a:rPr>
              <a:t>Ημερομηνία, ώρα, υπογραφή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endParaRPr lang="en-US" sz="2800" dirty="0">
              <a:latin typeface="Times New Roman" pitchFamily="18" charset="0"/>
            </a:endParaRPr>
          </a:p>
          <a:p>
            <a:pPr marL="0" indent="0">
              <a:buClr>
                <a:srgbClr val="FFFF00"/>
              </a:buClr>
              <a:buNone/>
              <a:defRPr/>
            </a:pPr>
            <a:endParaRPr lang="en-US" sz="2800" dirty="0">
              <a:latin typeface="Times New Roman" pitchFamily="18" charset="0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30EAF8D3-3469-4B7F-B216-B7DF1E608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9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</a:rPr>
              <a:t>Κλινική εξέταση νευρολογικού ασθενούς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b="1" dirty="0">
                <a:solidFill>
                  <a:srgbClr val="00B0F0"/>
                </a:solidFill>
                <a:latin typeface="Times New Roman" panose="02020603050405020304" pitchFamily="18" charset="0"/>
              </a:rPr>
              <a:t>Αντικειμενική Νευρολογική Εκτίμηση (Α.Ν.Ε.)</a:t>
            </a:r>
            <a:endParaRPr lang="el-GR" altLang="el-GR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68" name="Picture 5" descr="Νευρολογικό σφυράκι Buck colour">
            <a:extLst>
              <a:ext uri="{FF2B5EF4-FFF2-40B4-BE49-F238E27FC236}">
                <a16:creationId xmlns:a16="http://schemas.microsoft.com/office/drawing/2014/main" id="{27C7DB25-67C3-4883-BD6F-6F83E727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530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Διαπασών 128Hz 5161 - MEDIVA Ιατρικός Εξοπλισμός">
            <a:extLst>
              <a:ext uri="{FF2B5EF4-FFF2-40B4-BE49-F238E27FC236}">
                <a16:creationId xmlns:a16="http://schemas.microsoft.com/office/drawing/2014/main" id="{902D4C78-4058-4A24-BAA7-479F1F6B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530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9" descr="Παραμάνα Μεταλλική 5cm | deco24.gr">
            <a:extLst>
              <a:ext uri="{FF2B5EF4-FFF2-40B4-BE49-F238E27FC236}">
                <a16:creationId xmlns:a16="http://schemas.microsoft.com/office/drawing/2014/main" id="{052B63F5-7A6E-4257-8F29-BB229036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5300664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Τολύπια Βάμβακος - Βαμβάκι - ΕΠΙΔΕΣΜΙΚΟ ΥΛΙΚΟ - ΙΑΤΡΙΚΑ ΕΙΔΗ">
            <a:extLst>
              <a:ext uri="{FF2B5EF4-FFF2-40B4-BE49-F238E27FC236}">
                <a16:creationId xmlns:a16="http://schemas.microsoft.com/office/drawing/2014/main" id="{51D56237-3C34-479D-9670-63484C2D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5284789"/>
            <a:ext cx="1368425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3">
            <a:extLst>
              <a:ext uri="{FF2B5EF4-FFF2-40B4-BE49-F238E27FC236}">
                <a16:creationId xmlns:a16="http://schemas.microsoft.com/office/drawing/2014/main" id="{BD155F9E-DCAF-481A-A6A7-5763BC6BC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300664"/>
            <a:ext cx="12969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5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5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5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75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5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5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5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5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5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8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AutoShape 5" descr="data:image/jpeg;base64,/9j/4AAQSkZJRgABAQAAAQABAAD/2wCEAAkGBhQSEBUUEBAWEBIUFA8VFBcSFRYUFRQXFRQVFBUVFRQZHCYfGBojGhgUHy8gJycpLSwsFR4xNTAqNSYrLCoBCQoKDQwNDQwPFCkYFBgpKSkpKSkpKSkpKSkpKSkpKSkpKSkpKSkpKSkpKSkpKSkpKSkpKSkpKSkpKSkpKSkpKf/AABEIAMEBBQMBIgACEQEDEQH/xAAbAAEAAgMBAQAAAAAAAAAAAAAAAQUDBAYCB//EAE8QAAICAQICBgYEBwsKBwAAAAECAAMRBCESMQUTQVFhcQYiMoGRoRQjcrEVM0JDUmKiBxY0gpKTssHT4fAkRFNUY3ODs9HxVWSElKPC0v/EABYBAQEBAAAAAAAAAAAAAAAAAAABAv/EABYRAQEBAAAAAAAAAAAAAAAAAAABEf/aAAwDAQACEQMRAD8A+4REQEREBERAmREQEREBERAREQERECcxmREBERAmJEmAjMiICIiAiIgIiICIiAEmQJMCIiICIiAiIgIiICYtVqFRGdzwqoLMTsAAMkk+Uyyl9LFzSil2rV7qK2ZApPrtwoPWBGDYawduRPLnA5bRdMWWao2Liyw8J9SxStaOOKmhiCAVtQMQSMrYmMkMMd5otUtqK654WAIzsfIjsI7R35nMdAdD9YxtbirVnW0qrAr1vErWKpB4lAtrJ4f1jvuZf9Crisr2rZeD77Wb7iPjA34iICIiAiIgIiTAiIiAiIgIiICIiAiIgIiIASZAkwIiIgIiICIiAiIgJWdPezVn2fpGnz/L2/a4ZZzS6Y0htodF2ZlPB2YcbofcwEDZqpCjCgKMk4AA3JyTt2k5M0LH6q/J/F34HgtoGFH8ZdvNR3zY6K1wuorsxjjVSQeat+Up8Qcj3TJrNKLEKNyYY22I7iD2EHBHiIGcRK3Qa8gim9gLhnHYLlH5ad+3MDkfDBllmAiJg1euSpS1jBVGNz2k8gANyT2AbmBnJnktKN+lLrPxarpK98War8Y3imnyCB4uyn9QzSsGgJxqtXVqrBjI1F9bDOdsacEVj3J3cyIHULaDyOcc8dnn3T3mcoKtB+Yp6l9+GzTaWytwf1XSrceByD2gzd0npA/DhtNqHcEgcNDILAOTA2cITPcSMEd0C+kyoHSt7ezobB4220KPdwWWH5Twuu1bZ4aNOPtalic+IWkj5wLqRKf6PrSN9RRWTz4NO7keAZrgD5lfdDdEXtnj19wz2Vpp0A95rY598C4zAMp6/RpAN79Sx7zqrwfgrAfATy/R19YzRqWtx+b1PAysP0Rcqh1P6zcfiDAuomr0frxagYAqclWVxhkYc1Yd4+B2IyCJtQEREBERACTIEmBEREBERAREQERJMCJBkwYFd0OMdcOQF9uPfwk/MtLGVnQjki4EYI1GoHu4sqfgRLIwMGs0FdqlbUWxT2OoYZ78HkfGaQ9HVHsX6isdwvsYe7jLEeQ2mazpulS4awI1ftKwIblkFVIy4PYVzk7DfaTqOlgnD9Vc/EMjgqdsfa22Pgd4GA9Af+a1P87/AHTBqfQ/TuwZ0Ntihgjaiy68KWGCQj2Y3HPGNjLG/pNUQO4cA7YFVjsPNUUkSaek0bccQ+3XYn9JRAo6/RIr7I0Y/wDQj+2lnpdFeowbquEDYV6dq8eX1pHylirg8iDPUDTbSWHOb2H2UrGP5SmeK+jG4cNqbX8fqkI99dazfiBpHoes+2vWesGHWs1gBHIqHJCnyAmzXplU5VFU9uABnzxMkQESC00h0srXdSmbGXPWFAClW2QLGzgMexRlt8kAbwN6JAkwKyyoV6tWG3XqUfxateJG8+HjHw7pZyu6VHr6fv68Y/m7M/KWMBERAREQAkyBJgRESl14ss1DVpqGo4KkdQgrPGWZgS/Gpyo4QMDHtHfcYC6iVfRnSNhY16mta7QOJTW3HXavIshIBBBIypG2RuRvLQQEREBERARMWo1SopZ2CKO1jgfOVra+y3HUp1SHfrLlIYjvro2Y+bcOM5w0DD0pqG0rm5eF67CA9ZcI5cDCtTnZmIGCm2cAg7EHKOm7WA4NBfkjP1jUVgbdv1pIPhibGh6LVG4zmyzcGyzBcg4zw42Rdh6qgDYbSwxAom0uqtZWb6NSVzw+o+pdcjB4bGNYGfBeztmX8F6k54tdj7FFa4/lcUuJBMCl/Ad//iN38zpcf8rPzntdBqhn/LEbu4tMM/FbFE3zr1JwmbCOfBvjzbYA+Gcyvv6fDMU0qfSrQeFuFsVVntFt+CAR+iAzfqwMWs1OqoQ2WW6V0Tdi626fb7XFZg+HCc8pOk6b1LIGfo9xnJwltZOOw8NnVsCRg4IBGd5iPRLNfQdTZ19ivZauBwV1cKFMVpnJ9ses5Y92OQ6BYFX+H8fjNPqK/wDgtbn30dZj3x++ege0zp4WU3Vn4OgMtSJMCoPpXpuXXDPPHC+fPHDMa+ldb5FFV97A4wlFqKT/AL20JX+1NvWtw6ilv0utrP8AGUOvzT5zZ1mqFaF25KM+J7AB4k4Agc50l9K1DCo2HRh9yKGDXLWGHE73EYTI9UKgJych9jL7o2mpF6ulQiVnhwowAeZ37T3nvJzvNailkXib+EXEZ7eAdij9VF+J85Y0UBFCryH+MnxgZIiQTAr9enFfpx+i1th8lrK/e4ljK3TWizUFxuq1VhT/ALwlj8gssoCIiAiIgBJkCTAicp6Yu1V1GoRU4lD1hrbDSql3rPCbMFfXxw4YYOBgg4nVyv6f6GXV6ayhyVWxSOJfaU81dfFWAI8oHvX9Hi1RzR1PEjr7SNjmM8+4g7EHeaianVps9Fd/c9VnV8XnVYPU9ztKbQelt1DdT0jSqWhlQWVOOrtUqSLEWw8WMgKRkkE74nTU9JIxC8aiwrxcBZeMDv4M598DUTpi38vQ3L4q+ncY7/xoY+QXMn98tQ9rra/t6e9M+XFWJawBAqv3zUH2S7nuSm5j8Ak8vqNRaPqkGmU/l3eu+P1aVOBnvZsjtU8hZm0cXDkcQAJGd8EkA48wfhMd+tVSAc8TeyArMT7gNh4nYd8DSo6I4X4s9Y3bbcess7dkXASsfZAB7thN+nSqpyBue0kk/E/dMTWWceAqqm25LFj3+oAAOzfPft34dd6QUVNwPaOsOMVoDZac91SAufhAsDtNXUdKVoQGsUMdwoOWIzjIUZJGe3ErrOk7rhw16FuE5BOrZKkIx+gvG558ionvT9FXYwb006DkmlqVMdmOOziz7lWBku6XbhLBOrQc7NQepRR2nhPr7b8woPfvmVn4VNw+pR9dntH+T6QduTYcmwfZ6zyEs6PRulWDMhucYw97Nc4PPKlyQm++FAEtAIFCnQFlv8Mu4k5dRpwaaAO5jnjt7tyFP6EutPpVRQqIEVQAqqAqqO4AbATLEDTUZ1B/VqH7bk//AFE3Jo0MOuuztvSv7OR/Sm9AREGBX9NjFat/o7aX9wcBv2S08N9bfj83SQT+tbjYeSg58yO6cx6U6sW6gItjLwZqXhJUm5x6oG25zw7bgjOZ1el0vBWtfFljvY2wLE72PjvJz8fCBmoXiJfmCML5cyfeflibMgCTATFqvYPZkEfHYffMs1ukLOGst+iC38kZHzAgYeiUwrHsax8fZTFa/JZvzBoqOCtF/RVQfMDf5zPAREQEREAJMgSYEREQMGq0VdqlLa1sQ81dQynzBGJynSP7n6LhtGeqCsG6ksRWSDnNbj16W7uE8Ph2zsoMCh9Een/pNdgbi6yi1qn406t8jkWTJwcbHsJUkbES+nMa3RtpNWdVUpajUdWurUfm2UFU1QGeWCFftwA35JnSq+RkdozA0+kOixaQeN6mG3FU3AxUndCcHY7bjcdhE1m1VenAporLuBlaq+YBz6zsThATk8THc55naZtbrGLCqn2zu7HBFK/pEdrH8lfedgZs6TRLWuF7Tlid2ZjzZj2nxgV/4Ltu/hNpVf8ARadmRfJ7Rix/dwA9qmWGj0FdS8NVa1r3IoUHtJOOZyTv4mbEQIxJiICIiAiIgV+lb627/eV/8pZYSqpsxfaO+zT/ADrA/qlqICa+u1gqrZ2OAoJ3xv3Dcjf3zYnIent4dV0+7ElbGVTjKg4UO35KZPbzxgA7iBp+iFo1GocrngoPExAIVrbc4w2cPhSx/jDfnO2rT1iSPAeQ/vzOd/c86PNeiDsqq97Pa3CvCMNtWADvtWEG+86eAiIgJpdJ78Cfp2KPcuXb5L85uyvb1tUO6uon32HA/ZRvjAsBERAREQEREAJMgSYEREQERECCJVn0eQZ6p7aFOcrVYyoc88IchM55pwnxlrEDW0HR6Upw1rgZLEklmZjzZmYksx7yZsxEBERAREQEREBERAp6Lq31dyK2WVNKXA3KkNZgHszgcuc39V0lVUCbbUqAGSbHVAB3niI2nC630arayzjQtxXX/nb0BLWdbwlA5FgwxOyrvyyZ1XQ3o/p661KUU52YMqKfEYcjLefOBP77NOTipn1G+M6aqy9c4zvZWpQfGfPOkdU/S2tsp0xelertLi5VThNZ6lgSpc5LN2r2GfWiJwX7nnRPDrulLSNvpTVJ5Am5/i1g+EDpNP0k1KhLdLZWqqqg1fX1gAYHseuNh2oB4mWGi6Uquz1Vq2EbMFYFlPaGXmp8DgibPDNLXdCUXHNtKWMPZZlHGv2X9pfcRA3eKTKc9AFfxWr1FXgXW4f/ADq5+c9CjVjlfS/26HT5rad/dAtpX9FjL3P+lYVHlWAn9IPNZ9bq1GWooYDmV1DqT4hWowPLi98oPRnpm6oiuyq65Xrss2FTlLOs3QMgQKh4jw9YFPqbM2dg7iQWlV1+qs9muvTj/aMbn/kJhR3+2fdJ/BFjfjNXceW1XBSgP6vCvHjzcwLTM1L+maEGX1FSAcy1iKPiTNcejOnO71dcew3s95HgDaWIHgJt0dG1Ic11JWeWURVPxAga9HpHpXYKmrodmOFVbq2YnuADZMsQZGJIgBJkCTAgSZEmAiJEAZMiTAgyZBiAiTIgIiICIiBMiTIgcl0lkaqxQ5DEU2Ki8LM6kFLcKWUjHDxZVsjGcHkep064Uetxbc9t/HaVfSenBtGQDx1sBxYxmtg4OCCMgFsEg4lhoLuKtSO7wHLbkOXKBsGUvovSAt7D87q9W/dnD9X9yCXRlb6PHOnU95tPxscwLKIiAkGTIflA57XdIG0lVBC5K4deH1gdjhgCRt24BB5yo6Ib/KLSLC6VWJQuECKOrGWCKOFGPHYw4t8BdznYbPSGpFPXXMma6FZ2JCgMyqQERUbbLFeYJ33zymh+5zqWspqNp47PrePAAwwZmJI8SxIx/fNRHfLJkCTMqREQEREAJMgSYESZEwavUFFytbWHb1U4c/tso+cDYiVadK2n/Mrx5tpsfK4/dD9I3g7aNj/xah/XAtIlWvSN/bo2911Z+8iS/Slo/wAzub7L6c/0rVgWUmVP4Yt/1HUfytL/AG8lungvt0ahT4UPZ86uIQLSJVH0jr/0eo/9pqf7OQPSijtZwe5qL1PwKQLeQZUn0r0w52keddg+9Z5Ppfo+3W0AjmGtQEeYJyIFxJlMPTHQ/wCv6b+fr/8A1PD+m2hA/h+n91yH5AyaLyRKSr000j+xqA/2FdvuWe19KqWJCC98c+HS6kge/q8SjN03UOAMeSsOL7Lg1tn3Nn3Tb0Wl6tAvEWxsCRjbsH+N5S6v0i41ZRo9Q4I4TkVVe0OZFlisoweZX3Gbvo90gbaRx7W1k12jIbDrjfI55BDe+BaSt9Hf4NX4Bh8HYSyMruhThXQ867bl9xbrFPvVwYFjERASGEmIHCek3Qdli2LYhSniDM5sLOQjfVrgZIVcFySefCMd1d6Li7QW9XbU1htwycAHCnEcEHOM2bZwSoUdpnc+kGn49PYnEycSlcpjjweYTiBHERsDg4z4Tnn6KSuzSpXX1daUEhUY9WvA6Nl982Nk9rbniJzvKjsxI4xnHbzx/dCuCMjuldTVw6lzjZ1BB22I/JzzPImRVnEjM8W3KoyxCjbc+PKBkieUsB3BzPUAJMgSYEREQNezXKrcJO+QNt9zyno6juH3j4933zLw+EBcDAGIGvZqSByHv+e3M+XxxPX0kf8AbfHnMvAOeBnl/dJxAxJrEbADAk5xg88bHHh4z01oHPn3ds9NWDzAPmJBqB7B3/8AfvgY21Sg7+75bDv59k8J0gp7CB388/D/ABuJk+iL3ff8+/3z11A225Zx74GFdcDyBx37Y+PI+QzPQ1Hf6o7Mnc+S85l4B88988Neg3JAOQPEnu8YEfSBnGd+7fPnjmJkB8/nNY6xBk4wDjLYGCTtjvJ92PGTfVW64cDDLjBJU8PMjswO+BslcjG+/ifvHKaj9HDGFZl3J2Y5O2wLcwM77RpK1TJVyQxGATlVCqAFReSgAf1mZBr039bljsON+QB7T5QMK6PAwFAGCDjHgM4P+O+Ul9Vmmv6+tWu6wAX1KMs4Xlci/poMjGcuNgMquenFo7wZFtgUEscDxl0Y9Dr0uQPU4dG5MpyPLwI7QdxKjpKw6bUjUfmLAtWo/wBmwJ6m4/q7lGPYCp5KZlboymxzbWWotJwbKiay5A/KUjgtI5esrYx4Ty41CggXUahcEEWg0ty3zYnEu3d1YkF2DJnDpRrtP62j0/FVvjT/AEiu2nmPxNr8D0jGcD10HIIJbaT0nt2Go6O1VDEEnhWvUJ7npdj8QIHRRKHVelgRSRpNW4GM4p4Oe35xlzMA9Jrnx1ekCrlQTfeiYyM5K1C3fs4c58ucC+1mkWxCrZweeCV+Y+6cr0zqANfWihCa9MygEjiHW2pjs4lQCoknIB2G5xjNqLtU+VbULVy4xpq8NXnfButZsEjhA+rB5nHIjV0voYFsaxdRqhZYEV2a2t7GAzwhmspJ92wEsRbVa10rCcZdtzxtzJ4iW57KO7wHvmr9O34gxwOLh3yTn2m7sd3fNaz0RsYkGy51IOTbqTWcnltQigDv7SBjInhvRgD1evuRlCjKXMyBVHLhuDgdvkOe5AOtFm3SbHOHIBxnfcZ5AePw7TMD9IFhxM+wZyueWRsz47VXkB2mV9fQrsSBqX6rDD61KiWzszZRUxgEAHbs7SM+LPR5iwU6pynq4Ra6VHAilRnKnhrB337c8ycQi76I1jMyqq4U5Yjt4Ox3J7WPx3M6Gc10F0WyXMRqLrBuzhl06oWOyqeCpX2HZnsHlOkEzViRJkCTIqJMiTAREQIiIgIiTAiIiBivq4hjiK+Xb4eUwJosdu2Mb8+XljGezYec3IgabaDPb62OeP6s8vDl355TyvR259bY8hjn9rf1sd2w8JvRA1F0HPLMcgDs/wCny5eE9fQV8f8Ar5948JsxAxrTgd/nIs04YgnO3Idg8fOZYgYE0gGeZzz37MYxA0SYxwjG+3Zv398zxA8pWAMAYHhtJ4ZMQIxMR0acQbhGQCAe7PhymaIGlT0RWmAi8Kgk4HLiJyWPeTk5PMzZSgA57eW8yRAYmOzTK3tKG8xnx++ZIga/0BMEcOM45ZHLkPLnt4mYm6MUElAF4m4n29o4AB8wAAO6bsQPFVQUYAwJ7iIASZAkwIkxEBERAiIiAgREBERAREQEREBERAREQEREBERAREQEREBERAREQEREAJMRA//Z">
            <a:extLst>
              <a:ext uri="{FF2B5EF4-FFF2-40B4-BE49-F238E27FC236}">
                <a16:creationId xmlns:a16="http://schemas.microsoft.com/office/drawing/2014/main" id="{FBC62A40-380A-402E-9A6F-94C896AFF1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465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pic>
        <p:nvPicPr>
          <p:cNvPr id="64517" name="Picture 4" descr="https://encrypted-tbn1.gstatic.com/images?q=tbn:ANd9GcSgZ_kYBT78zqXotmA5FPaKtfNsuHrOZNMIb3K8E3V9umXIY3TFGA">
            <a:hlinkClick r:id="rId6"/>
            <a:extLst>
              <a:ext uri="{FF2B5EF4-FFF2-40B4-BE49-F238E27FC236}">
                <a16:creationId xmlns:a16="http://schemas.microsoft.com/office/drawing/2014/main" id="{178C8011-143C-49B5-B2CA-872D1529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372200"/>
            <a:ext cx="3055864" cy="261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876B6-B2C1-427E-B08B-C24198D0433C}"/>
              </a:ext>
            </a:extLst>
          </p:cNvPr>
          <p:cNvSpPr txBox="1"/>
          <p:nvPr/>
        </p:nvSpPr>
        <p:spPr>
          <a:xfrm>
            <a:off x="1" y="827962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Πυραμιδική Αδυναμία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προσβάλλει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τους </a:t>
            </a:r>
            <a:r>
              <a:rPr lang="el-G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εκτείνοντες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μύες των άνω άκρων 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τους καμπτήρες των κάτω άκρων</a:t>
            </a:r>
            <a:r>
              <a:rPr lang="en-US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l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Οι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επτές κινήσεις των δακτύλων επιβραδύνονται.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18AA1-44EA-425E-828B-799B177C7502}"/>
              </a:ext>
            </a:extLst>
          </p:cNvPr>
          <p:cNvSpPr txBox="1"/>
          <p:nvPr/>
        </p:nvSpPr>
        <p:spPr>
          <a:xfrm>
            <a:off x="47625" y="5199650"/>
            <a:ext cx="12144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Barre</a:t>
            </a:r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 τα άνω άκρα σε έκταση και τίς παλάμες προς τα άνω το προσβεβλημένο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άκρο είναι παράλυτο (σε βαριές βλάβες) ή πέφτει 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αργά προς τα κάτω και το χέρι </a:t>
            </a:r>
            <a:r>
              <a:rPr lang="el-GR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πρηνίζει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pronator drift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l-GR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</a:t>
            </a:r>
            <a:r>
              <a:rPr lang="en-US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Migazzini</a:t>
            </a:r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Στα κάτω άκρα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ronator Drift (Barre's sign) : Neurological Examination | Epomedicine">
            <a:extLst>
              <a:ext uri="{FF2B5EF4-FFF2-40B4-BE49-F238E27FC236}">
                <a16:creationId xmlns:a16="http://schemas.microsoft.com/office/drawing/2014/main" id="{41D89912-10C5-4CA2-98EB-1B39D1F8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356463"/>
            <a:ext cx="57150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AMEN NEUROLOGIQUE">
            <a:extLst>
              <a:ext uri="{FF2B5EF4-FFF2-40B4-BE49-F238E27FC236}">
                <a16:creationId xmlns:a16="http://schemas.microsoft.com/office/drawing/2014/main" id="{6DFA6A49-5BA2-40EF-81CF-8909761A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020" y="2396504"/>
            <a:ext cx="3333980" cy="25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C03C129B-96D4-451B-BA74-58F0C0DD0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" y="121145"/>
            <a:ext cx="103570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Ημιπάρεση - Ημιπληγία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9" name="Rectangle 5">
            <a:extLst>
              <a:ext uri="{FF2B5EF4-FFF2-40B4-BE49-F238E27FC236}">
                <a16:creationId xmlns:a16="http://schemas.microsoft.com/office/drawing/2014/main" id="{4861ABF2-4F1D-4383-A715-2D4FC6BB98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49"/>
            <a:ext cx="6895380" cy="1500639"/>
          </a:xfrm>
        </p:spPr>
        <p:txBody>
          <a:bodyPr/>
          <a:lstStyle/>
          <a:p>
            <a:pPr eaLnBrk="1" hangingPunct="1">
              <a:defRPr/>
            </a:pPr>
            <a:r>
              <a:rPr 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Παραμόρφωση άνω άκρου σε πυραμιδική συνδρομή – </a:t>
            </a:r>
            <a:br>
              <a:rPr 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Σπαστικότητα</a:t>
            </a:r>
            <a:r>
              <a:rPr 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στους καμπτήρες</a:t>
            </a:r>
          </a:p>
        </p:txBody>
      </p:sp>
      <p:pic>
        <p:nvPicPr>
          <p:cNvPr id="3074" name="Picture 2" descr="Spasticity Clinic | Chicago Medicine">
            <a:extLst>
              <a:ext uri="{FF2B5EF4-FFF2-40B4-BE49-F238E27FC236}">
                <a16:creationId xmlns:a16="http://schemas.microsoft.com/office/drawing/2014/main" id="{390FAA2E-FDC1-4588-BB54-CFFAAD2A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0" y="2839749"/>
            <a:ext cx="5234070" cy="39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Magic Cure for Spasticity Reduction - Elite Learning">
            <a:extLst>
              <a:ext uri="{FF2B5EF4-FFF2-40B4-BE49-F238E27FC236}">
                <a16:creationId xmlns:a16="http://schemas.microsoft.com/office/drawing/2014/main" id="{597E1A62-967B-43FE-93CE-90C6C610F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37" y="2847974"/>
            <a:ext cx="3290602" cy="230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pasticity | American Stroke Association">
            <a:extLst>
              <a:ext uri="{FF2B5EF4-FFF2-40B4-BE49-F238E27FC236}">
                <a16:creationId xmlns:a16="http://schemas.microsoft.com/office/drawing/2014/main" id="{A16CC98A-A394-441F-822E-DA54E601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380" y="42996"/>
            <a:ext cx="5234071" cy="266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mns007">
            <a:extLst>
              <a:ext uri="{FF2B5EF4-FFF2-40B4-BE49-F238E27FC236}">
                <a16:creationId xmlns:a16="http://schemas.microsoft.com/office/drawing/2014/main" id="{00868F38-D110-4781-AEE4-80A930E13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95" y="1685925"/>
            <a:ext cx="4398541" cy="51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>
            <a:extLst>
              <a:ext uri="{FF2B5EF4-FFF2-40B4-BE49-F238E27FC236}">
                <a16:creationId xmlns:a16="http://schemas.microsoft.com/office/drawing/2014/main" id="{F8060A2E-F0B2-4C5A-A177-5C647DE4B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" y="46994"/>
            <a:ext cx="10413507" cy="774700"/>
          </a:xfrm>
        </p:spPr>
        <p:txBody>
          <a:bodyPr/>
          <a:lstStyle/>
          <a:p>
            <a:pPr algn="ctr" eaLnBrk="1" hangingPunct="1"/>
            <a:r>
              <a:rPr lang="el-GR" altLang="el-GR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Σπαστικότητα</a:t>
            </a:r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κάτω άκρου</a:t>
            </a:r>
          </a:p>
        </p:txBody>
      </p:sp>
      <p:pic>
        <p:nvPicPr>
          <p:cNvPr id="70659" name="Picture 2" descr="umns006_0001">
            <a:extLst>
              <a:ext uri="{FF2B5EF4-FFF2-40B4-BE49-F238E27FC236}">
                <a16:creationId xmlns:a16="http://schemas.microsoft.com/office/drawing/2014/main" id="{C1DA19A7-5705-4B66-AE1B-0C535379E7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11" y="993742"/>
            <a:ext cx="3040229" cy="55491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umns004_0001">
            <a:extLst>
              <a:ext uri="{FF2B5EF4-FFF2-40B4-BE49-F238E27FC236}">
                <a16:creationId xmlns:a16="http://schemas.microsoft.com/office/drawing/2014/main" id="{65D999E4-9B16-4606-8877-E9C6AE2695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3476" y="1484314"/>
            <a:ext cx="4113272" cy="49164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STEOLOGY Session Two: Leg (Tibia, Fibula) Leg (Tibia, Fibula) Foot Foot  Arches of the foot Arches of the foot Gait Gait. - ppt download">
            <a:extLst>
              <a:ext uri="{FF2B5EF4-FFF2-40B4-BE49-F238E27FC236}">
                <a16:creationId xmlns:a16="http://schemas.microsoft.com/office/drawing/2014/main" id="{6E397BC5-2036-462D-A8B1-92D55500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40" y="1502203"/>
            <a:ext cx="4441679" cy="33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>
            <a:extLst>
              <a:ext uri="{FF2B5EF4-FFF2-40B4-BE49-F238E27FC236}">
                <a16:creationId xmlns:a16="http://schemas.microsoft.com/office/drawing/2014/main" id="{116ECA40-A96C-4E74-8C34-86F5887B326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96989"/>
            <a:ext cx="7199790" cy="3604272"/>
          </a:xfrm>
        </p:spPr>
        <p:txBody>
          <a:bodyPr/>
          <a:lstStyle/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l-GR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Τενόντια</a:t>
            </a:r>
            <a:r>
              <a:rPr 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Αντανακλαστικά</a:t>
            </a:r>
          </a:p>
          <a:p>
            <a:pPr algn="ctr"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endParaRPr lang="el-GR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Δικεφάλου             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Α5(Α6)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κάμψη αγκώνα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Βραχιονοκερκιδικού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Α6(Α5)    </a:t>
            </a:r>
            <a:r>
              <a:rPr lang="en-US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κάμψη καρπού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Τρικεφάλου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Α7</a:t>
            </a:r>
            <a:r>
              <a:rPr lang="el-GR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έκταση αγκώνα</a:t>
            </a:r>
          </a:p>
          <a:p>
            <a:pPr eaLnBrk="1" hangingPunct="1">
              <a:buClr>
                <a:srgbClr val="00FF00"/>
              </a:buClr>
              <a:buFont typeface="Wingdings" panose="05000000000000000000" pitchFamily="2" charset="2"/>
              <a:buNone/>
              <a:defRPr/>
            </a:pPr>
            <a:r>
              <a:rPr lang="el-GR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Επιγονατίδος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Ο4 (Ο3)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έκταση γόνατος</a:t>
            </a:r>
          </a:p>
          <a:p>
            <a:pPr eaLnBrk="1" hangingPunct="1">
              <a:buClr>
                <a:srgbClr val="FFFF99"/>
              </a:buClr>
              <a:buFont typeface="Wingdings" panose="05000000000000000000" pitchFamily="2" charset="2"/>
              <a:buNone/>
              <a:defRPr/>
            </a:pP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Αχίλλειο                        </a:t>
            </a:r>
            <a:r>
              <a:rPr lang="el-GR" sz="2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Ι1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κάμψη πέλματος </a:t>
            </a:r>
          </a:p>
        </p:txBody>
      </p:sp>
      <p:sp>
        <p:nvSpPr>
          <p:cNvPr id="306179" name="Text Box 3">
            <a:extLst>
              <a:ext uri="{FF2B5EF4-FFF2-40B4-BE49-F238E27FC236}">
                <a16:creationId xmlns:a16="http://schemas.microsoft.com/office/drawing/2014/main" id="{DAB21BD0-498E-4FF2-80BC-64AB5CD5F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5" y="4528680"/>
            <a:ext cx="535915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Επιπολής</a:t>
            </a:r>
            <a:r>
              <a:rPr lang="el-GR" alt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Αντανακλαστικά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Κοιλιακά αντανακλαστικά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Πελματιαία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003636" y="4210589"/>
            <a:ext cx="5883564" cy="20005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πυραμιδική βλάβη προκαλεί </a:t>
            </a:r>
          </a:p>
          <a:p>
            <a:pPr algn="ctr"/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B0F0"/>
              </a:buClr>
              <a:buFont typeface="Wingdings" pitchFamily="2" charset="2"/>
              <a:buChar char="§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των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τενόντιων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αντανακλάσεων</a:t>
            </a:r>
          </a:p>
          <a:p>
            <a:pPr algn="ctr">
              <a:buClr>
                <a:srgbClr val="00B0F0"/>
              </a:buClr>
              <a:buFont typeface="Wingdings" pitchFamily="2" charset="2"/>
              <a:buChar char="§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κατάργηση των </a:t>
            </a:r>
            <a:r>
              <a:rPr lang="el-G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επιπολής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αντανακλάσεων  </a:t>
            </a:r>
          </a:p>
          <a:p>
            <a:pPr algn="ctr">
              <a:buClr>
                <a:srgbClr val="00B0F0"/>
              </a:buClr>
              <a:buFont typeface="Wingdings" pitchFamily="2" charset="2"/>
              <a:buChar char="§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ανάδυση παθολογικών αντανακλαστικών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9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074C9F33-14C2-4BF4-A68E-A4A61132BF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5264"/>
            <a:ext cx="9404350" cy="804862"/>
          </a:xfrm>
        </p:spPr>
        <p:txBody>
          <a:bodyPr/>
          <a:lstStyle/>
          <a:p>
            <a:pPr eaLnBrk="1" hangingPunct="1"/>
            <a:r>
              <a:rPr lang="el-GR" altLang="el-GR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Τενόντια</a:t>
            </a: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αντανακλαστικά άνω άκρων</a:t>
            </a:r>
          </a:p>
        </p:txBody>
      </p:sp>
      <p:pic>
        <p:nvPicPr>
          <p:cNvPr id="74755" name="Picture 3" descr="l17">
            <a:extLst>
              <a:ext uri="{FF2B5EF4-FFF2-40B4-BE49-F238E27FC236}">
                <a16:creationId xmlns:a16="http://schemas.microsoft.com/office/drawing/2014/main" id="{BDD9F248-3B68-499D-AD6C-F7B97537E3F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562" y="1760538"/>
            <a:ext cx="5375275" cy="330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14">
            <a:extLst>
              <a:ext uri="{FF2B5EF4-FFF2-40B4-BE49-F238E27FC236}">
                <a16:creationId xmlns:a16="http://schemas.microsoft.com/office/drawing/2014/main" id="{E68A38E0-E352-40D8-B43F-745407C4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4650" y="1800225"/>
            <a:ext cx="4986338" cy="32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l18">
            <a:extLst>
              <a:ext uri="{FF2B5EF4-FFF2-40B4-BE49-F238E27FC236}">
                <a16:creationId xmlns:a16="http://schemas.microsoft.com/office/drawing/2014/main" id="{910D2C0F-2694-42D7-A99B-70C07C278D3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556" y="847475"/>
            <a:ext cx="7864444" cy="58539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94DDE5F-F80E-4536-AF9E-F7323A15E76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3339"/>
            <a:ext cx="9404350" cy="8048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l-GR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Τενόντια</a:t>
            </a: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αντανακλαστικά κάτω άκρων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F143201C-E022-4707-92F1-2912CD5A89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7526" y="452439"/>
            <a:ext cx="5209308" cy="557212"/>
          </a:xfrm>
        </p:spPr>
        <p:txBody>
          <a:bodyPr/>
          <a:lstStyle/>
          <a:p>
            <a:pPr eaLnBrk="1" hangingPunct="1">
              <a:defRPr/>
            </a:pPr>
            <a:r>
              <a:rPr lang="el-GR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Επιγονάτιο</a:t>
            </a:r>
            <a:r>
              <a:rPr 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αντανακλαστικό Ο4</a:t>
            </a:r>
          </a:p>
        </p:txBody>
      </p:sp>
      <p:pic>
        <p:nvPicPr>
          <p:cNvPr id="80899" name="Picture 3" descr="l15">
            <a:extLst>
              <a:ext uri="{FF2B5EF4-FFF2-40B4-BE49-F238E27FC236}">
                <a16:creationId xmlns:a16="http://schemas.microsoft.com/office/drawing/2014/main" id="{81DE1615-379B-41CB-8770-325BAB2C702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628" y="1304924"/>
            <a:ext cx="5092337" cy="3408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19">
            <a:extLst>
              <a:ext uri="{FF2B5EF4-FFF2-40B4-BE49-F238E27FC236}">
                <a16:creationId xmlns:a16="http://schemas.microsoft.com/office/drawing/2014/main" id="{09B7B0AF-4684-474B-8D79-BEA49A1B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1701" y="1308725"/>
            <a:ext cx="5092337" cy="340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BC3C76-AA1F-4B4D-8FD1-B9409E3A6DDF}"/>
              </a:ext>
            </a:extLst>
          </p:cNvPr>
          <p:cNvSpPr txBox="1"/>
          <p:nvPr/>
        </p:nvSpPr>
        <p:spPr>
          <a:xfrm>
            <a:off x="6143989" y="426001"/>
            <a:ext cx="50923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Αχίλλειο αντανακλαστικό Ι1</a:t>
            </a:r>
            <a:endParaRPr lang="el-G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8FE0086C-FA1C-4A1D-9F9E-D464BB2993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63777" y="37657"/>
            <a:ext cx="9652000" cy="716487"/>
          </a:xfrm>
          <a:noFill/>
        </p:spPr>
        <p:txBody>
          <a:bodyPr/>
          <a:lstStyle/>
          <a:p>
            <a:pPr algn="ctr" eaLnBrk="1" hangingPunct="1"/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Πελματιαίο </a:t>
            </a:r>
            <a:r>
              <a:rPr lang="el-GR" altLang="el-GR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επιπολής</a:t>
            </a: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αντανακλαστικό (σημείο </a:t>
            </a:r>
            <a:r>
              <a:rPr lang="en-US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Babinski)</a:t>
            </a:r>
            <a:endParaRPr lang="el-GR" altLang="el-GR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996" name="Picture 4" descr="L12">
            <a:extLst>
              <a:ext uri="{FF2B5EF4-FFF2-40B4-BE49-F238E27FC236}">
                <a16:creationId xmlns:a16="http://schemas.microsoft.com/office/drawing/2014/main" id="{CD9A2EF6-C09D-4EA2-9D89-71FDCA9241A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3178" y="3262231"/>
            <a:ext cx="4382530" cy="29382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0" name="Picture 2" descr="Pin on Educational Medical Diagra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1416" y="737321"/>
            <a:ext cx="4356838" cy="2450722"/>
          </a:xfrm>
          <a:prstGeom prst="rect">
            <a:avLst/>
          </a:prstGeom>
          <a:noFill/>
        </p:spPr>
      </p:pic>
      <p:pic>
        <p:nvPicPr>
          <p:cNvPr id="109572" name="Picture 4" descr="Babinski - NRS 210 Medical-Surgical Nursing III - StuDocu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224534" y="682420"/>
            <a:ext cx="4590448" cy="5940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38EE8D-FAF5-4DF8-83C4-D1A3E4E6CB07}"/>
              </a:ext>
            </a:extLst>
          </p:cNvPr>
          <p:cNvSpPr txBox="1"/>
          <p:nvPr/>
        </p:nvSpPr>
        <p:spPr>
          <a:xfrm>
            <a:off x="5551062" y="131833"/>
            <a:ext cx="54217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Upper Motor Neuron Lesions</a:t>
            </a:r>
            <a:r>
              <a:rPr lang="el-GR" sz="2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Weakness or paralysis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Spasticity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Increased tendon reflexes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Extensor plantar (Babinski) response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Loss of superficial abdominal reflexes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BC739F-28C9-4615-A199-60C850862A4A}"/>
              </a:ext>
            </a:extLst>
          </p:cNvPr>
          <p:cNvSpPr txBox="1"/>
          <p:nvPr/>
        </p:nvSpPr>
        <p:spPr>
          <a:xfrm>
            <a:off x="5541819" y="3033743"/>
            <a:ext cx="62396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Motor Neuron Lesions</a:t>
            </a:r>
            <a:r>
              <a:rPr lang="el-GR" sz="2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400" b="1" i="0" u="none" strike="noStrike" baseline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Weakness or paralysis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Wasting and fasciculations of involved muscles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Hypotonia (flaccidity)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Loss of tendon reflexes when neurons subserving them</a:t>
            </a:r>
            <a:r>
              <a:rPr lang="el-GR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affected</a:t>
            </a:r>
          </a:p>
          <a:p>
            <a:pPr algn="l"/>
            <a:r>
              <a:rPr lang="en-US" sz="2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Normal abdominal and plantar reflex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 oncept of upper and lower motor neuron">
            <a:extLst>
              <a:ext uri="{FF2B5EF4-FFF2-40B4-BE49-F238E27FC236}">
                <a16:creationId xmlns:a16="http://schemas.microsoft.com/office/drawing/2014/main" id="{67D37F46-3B20-406D-840C-0988DD98A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70" y="46189"/>
            <a:ext cx="3066191" cy="34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emiparesis causes, prevention, diagnosis &amp; hemiparesis treatment">
            <a:extLst>
              <a:ext uri="{FF2B5EF4-FFF2-40B4-BE49-F238E27FC236}">
                <a16:creationId xmlns:a16="http://schemas.microsoft.com/office/drawing/2014/main" id="{17337587-C1DD-F6C6-4EC5-54AD7C3B3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00" y="3558008"/>
            <a:ext cx="2952271" cy="32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891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/>
          <p:cNvSpPr txBox="1">
            <a:spLocks noChangeArrowheads="1"/>
          </p:cNvSpPr>
          <p:nvPr/>
        </p:nvSpPr>
        <p:spPr bwMode="auto">
          <a:xfrm>
            <a:off x="0" y="45756"/>
            <a:ext cx="11582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l-GR" alt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Δ. </a:t>
            </a:r>
            <a:r>
              <a:rPr lang="el-GR" altLang="el-GR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Εξωπυραμιδική</a:t>
            </a:r>
            <a:r>
              <a:rPr lang="el-GR" alt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Δυσλειτουργία </a:t>
            </a:r>
            <a:r>
              <a:rPr lang="el-GR" alt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(Διαταραχή Βασικών Γαγγλίων)</a:t>
            </a:r>
          </a:p>
        </p:txBody>
      </p:sp>
      <p:sp>
        <p:nvSpPr>
          <p:cNvPr id="17411" name="AutoShape 7" descr="https://s-media-cache-ak0.pinimg.com/236x/2f/69/b1/2f69b1e5810f710f506c84c1320a79a0.jpg"/>
          <p:cNvSpPr>
            <a:spLocks noChangeAspect="1" noChangeArrowheads="1"/>
          </p:cNvSpPr>
          <p:nvPr/>
        </p:nvSpPr>
        <p:spPr bwMode="auto">
          <a:xfrm>
            <a:off x="6051551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l-GR" altLang="el-GR"/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08" y="2300571"/>
            <a:ext cx="4607984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8038" y="1955547"/>
            <a:ext cx="4607985" cy="487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1644072" y="668276"/>
            <a:ext cx="10538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Α. Δυσκαμψία –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Αυξημένη αντίσταση την παθητική κίνηση-προσβάλλει αγωνιστές      και ανταγωνιστές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(Δυσκαμψία τύπου </a:t>
            </a:r>
            <a:r>
              <a:rPr lang="el-G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μολυβδίνου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σωλήνα- σ. οδοντωτού τροχού)</a:t>
            </a:r>
          </a:p>
          <a:p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Β. Βραδυκινησία</a:t>
            </a:r>
          </a:p>
          <a:p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Γ. Τρόμος Ηρεμίας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F1E0C9-120F-047C-1F39-E370AA2EF54A}"/>
              </a:ext>
            </a:extLst>
          </p:cNvPr>
          <p:cNvSpPr txBox="1"/>
          <p:nvPr/>
        </p:nvSpPr>
        <p:spPr>
          <a:xfrm>
            <a:off x="46183" y="1011446"/>
            <a:ext cx="1597890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Νόσος  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Parkinson</a:t>
            </a:r>
            <a:endParaRPr lang="el-GR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2B3F66-CCCE-4688-B939-C2AC41A460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49232" y="25979"/>
            <a:ext cx="7352146" cy="720725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l-GR" altLang="el-GR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Αντικειμενική Νευρολογική Εκτίμηση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AFF08BD-5780-4E19-B457-A955F5DAF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203700"/>
            <a:ext cx="9144000" cy="12001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l-GR" altLang="el-GR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Στάδιο 1:</a:t>
            </a:r>
            <a:r>
              <a:rPr kumimoji="1" lang="el-GR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 συνοπτική γενική (5-10 λεπτά)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l-GR" altLang="el-GR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Στάδιο 2: </a:t>
            </a:r>
            <a:r>
              <a:rPr kumimoji="1" lang="el-GR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εξειδικευμένη ανάλογα με το ιστορικό και συμπτώματα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l-GR" altLang="el-GR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(έως 30 λεπτά)</a:t>
            </a:r>
          </a:p>
        </p:txBody>
      </p:sp>
      <p:sp>
        <p:nvSpPr>
          <p:cNvPr id="13316" name="TextBox 1">
            <a:extLst>
              <a:ext uri="{FF2B5EF4-FFF2-40B4-BE49-F238E27FC236}">
                <a16:creationId xmlns:a16="http://schemas.microsoft.com/office/drawing/2014/main" id="{B264569E-252D-475F-A0F2-080AFA2B6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85168"/>
            <a:ext cx="930101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Νοητική Κατάσταση         (Ανώτερες Νοητικές Λειτουργίες)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Κρανιακά Νεύρα        (Εγκεφαλικές Κρανιακές Λειτουργίες)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Κινητικότητα                (Πυραμιδική – </a:t>
            </a:r>
            <a:r>
              <a:rPr lang="el-GR" altLang="el-G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Εξωπυραμιδική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οδοί)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Αισθητικότητα                                           (Αισθητικές οδοί)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Συνέργεια</a:t>
            </a:r>
            <a:r>
              <a:rPr lang="en-US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Συντονισμός         (Παρεγκεφαλιδική λειτουργία)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§"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Στάση και Βάδιση</a:t>
            </a:r>
          </a:p>
        </p:txBody>
      </p:sp>
      <p:sp>
        <p:nvSpPr>
          <p:cNvPr id="13317" name="TextBox 6">
            <a:extLst>
              <a:ext uri="{FF2B5EF4-FFF2-40B4-BE49-F238E27FC236}">
                <a16:creationId xmlns:a16="http://schemas.microsoft.com/office/drawing/2014/main" id="{A4388208-E80D-497C-A057-69E5EF4B1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5175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1" lang="el-GR" altLang="el-GR" sz="2800" dirty="0">
                <a:solidFill>
                  <a:srgbClr val="00B0F0"/>
                </a:solidFill>
                <a:latin typeface="Times New Roman" panose="02020603050405020304" pitchFamily="18" charset="0"/>
              </a:rPr>
              <a:t>Όλα τα μέρη της εξέτασης θα πρέπει να καλυφθούν</a:t>
            </a:r>
          </a:p>
        </p:txBody>
      </p:sp>
      <p:sp>
        <p:nvSpPr>
          <p:cNvPr id="13318" name="TextBox 8">
            <a:extLst>
              <a:ext uri="{FF2B5EF4-FFF2-40B4-BE49-F238E27FC236}">
                <a16:creationId xmlns:a16="http://schemas.microsoft.com/office/drawing/2014/main" id="{C3F576BB-D4FC-4C80-931A-0D7333865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5661025"/>
            <a:ext cx="8569325" cy="831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 στόχος είναι να ληφθούν οι πληροφορίες που είναι αναγκαίες για να γίνει </a:t>
            </a:r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ανατομική εντόπιση </a:t>
            </a:r>
            <a:r>
              <a:rPr lang="el-GR" altLang="el-G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της πιθανής βλάβης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4084674C-9A02-4068-8635-C8F78208B6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592" y="162068"/>
            <a:ext cx="10433096" cy="576262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Ε. Αισθητική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Λειτουργία </a:t>
            </a:r>
            <a:r>
              <a:rPr 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Αισθητική οδός)</a:t>
            </a:r>
          </a:p>
        </p:txBody>
      </p:sp>
      <p:pic>
        <p:nvPicPr>
          <p:cNvPr id="87043" name="Picture 3" descr="liaf2">
            <a:extLst>
              <a:ext uri="{FF2B5EF4-FFF2-40B4-BE49-F238E27FC236}">
                <a16:creationId xmlns:a16="http://schemas.microsoft.com/office/drawing/2014/main" id="{470DEF21-C739-4491-AF85-D43210A881C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221" y="1020763"/>
            <a:ext cx="5857875" cy="5380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1618" y="1028699"/>
            <a:ext cx="3029519" cy="535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0" y="1062681"/>
            <a:ext cx="3171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Επιπολής</a:t>
            </a:r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Αισθητικότητα</a:t>
            </a:r>
          </a:p>
          <a:p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Αφή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Πόνος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Θερμό Ψυχρό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0592" y="3663997"/>
            <a:ext cx="314273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 τω </a:t>
            </a:r>
            <a:r>
              <a:rPr lang="el-GR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βάθει</a:t>
            </a:r>
            <a:r>
              <a:rPr lang="el-GR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Αισθητικότητα</a:t>
            </a:r>
          </a:p>
          <a:p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Επικριτική Αφή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Δόνηση 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Πίεση</a:t>
            </a:r>
          </a:p>
          <a:p>
            <a:pPr algn="ctr"/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Θέση μελών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F0B6F359-46A4-460C-A80A-4DF70FA687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540"/>
            <a:ext cx="10470292" cy="609042"/>
          </a:xfrm>
        </p:spPr>
        <p:txBody>
          <a:bodyPr/>
          <a:lstStyle/>
          <a:p>
            <a:pPr algn="ctr" eaLnBrk="1" hangingPunct="1"/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της αφής</a:t>
            </a:r>
          </a:p>
        </p:txBody>
      </p:sp>
      <p:pic>
        <p:nvPicPr>
          <p:cNvPr id="89091" name="Picture 3" descr="l10">
            <a:extLst>
              <a:ext uri="{FF2B5EF4-FFF2-40B4-BE49-F238E27FC236}">
                <a16:creationId xmlns:a16="http://schemas.microsoft.com/office/drawing/2014/main" id="{9BAAE3B9-E2B5-4C4A-9F86-794EBA22129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6361" y="1234344"/>
            <a:ext cx="7200900" cy="481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extremities-monofiliment2">
            <a:extLst>
              <a:ext uri="{FF2B5EF4-FFF2-40B4-BE49-F238E27FC236}">
                <a16:creationId xmlns:a16="http://schemas.microsoft.com/office/drawing/2014/main" id="{015C7121-C3A0-4A34-BCC8-4C4F116B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33376"/>
            <a:ext cx="4500562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6DD61CD9-6187-4A7A-8BFE-D99FFA8A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9" y="995363"/>
            <a:ext cx="40528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αισθητικότητας άλγους με νήμα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A1CDB1D4-1F7E-40C4-91ED-5B05284A05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5091"/>
            <a:ext cx="10445578" cy="721073"/>
          </a:xfrm>
        </p:spPr>
        <p:txBody>
          <a:bodyPr/>
          <a:lstStyle/>
          <a:p>
            <a:pPr algn="ctr" eaLnBrk="1" hangingPunct="1"/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της θέσης μελών στο </a:t>
            </a:r>
            <a:r>
              <a:rPr lang="el-GR" altLang="el-GR" sz="3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χώρ</a:t>
            </a:r>
            <a:r>
              <a:rPr lang="en-US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l-GR" altLang="el-GR" sz="3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3187" name="Picture 3" descr="L9">
            <a:extLst>
              <a:ext uri="{FF2B5EF4-FFF2-40B4-BE49-F238E27FC236}">
                <a16:creationId xmlns:a16="http://schemas.microsoft.com/office/drawing/2014/main" id="{82B59F94-8C59-4055-B8FB-F7E1BA703AA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3786" y="1193743"/>
            <a:ext cx="6913563" cy="462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Neuro-vibration">
            <a:extLst>
              <a:ext uri="{FF2B5EF4-FFF2-40B4-BE49-F238E27FC236}">
                <a16:creationId xmlns:a16="http://schemas.microsoft.com/office/drawing/2014/main" id="{85257E6D-5E9D-43C0-8824-D6525438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0"/>
            <a:ext cx="6227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 Box 5">
            <a:extLst>
              <a:ext uri="{FF2B5EF4-FFF2-40B4-BE49-F238E27FC236}">
                <a16:creationId xmlns:a16="http://schemas.microsoft.com/office/drawing/2014/main" id="{58E2BA26-A3D7-4E92-A21E-02CA2AED6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486"/>
            <a:ext cx="44424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</a:t>
            </a:r>
            <a:r>
              <a:rPr lang="en-US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αίσθησης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δόνησης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(παλλαισθησίας)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77F775DE-56DB-4DDB-A402-2464A3F8FD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80963"/>
            <a:ext cx="12192000" cy="1080572"/>
          </a:xfrm>
        </p:spPr>
        <p:txBody>
          <a:bodyPr/>
          <a:lstStyle/>
          <a:p>
            <a:pPr algn="ctr" eaLnBrk="1" hangingPunct="1"/>
            <a:r>
              <a:rPr lang="el-GR" alt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ΣΤ.  Συνέργεια Κινήσεων</a:t>
            </a:r>
            <a:r>
              <a:rPr lang="en-US" altLang="el-GR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l-GR" altLang="el-GR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Παρεγκεφαλίδας</a:t>
            </a:r>
            <a:br>
              <a:rPr lang="en-US" alt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l-G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284" name="Text Box 4">
            <a:extLst>
              <a:ext uri="{FF2B5EF4-FFF2-40B4-BE49-F238E27FC236}">
                <a16:creationId xmlns:a16="http://schemas.microsoft.com/office/drawing/2014/main" id="{B7F2FA4D-D3A5-44CF-81FC-023750289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6436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Αταξία - </a:t>
            </a:r>
            <a:r>
              <a:rPr lang="el-GR" altLang="el-GR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Δυσυνέργεια</a:t>
            </a:r>
            <a:endParaRPr lang="el-GR" altLang="el-GR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1128584" y="3244334"/>
            <a:ext cx="97618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l-GR" altLang="el-G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</a:t>
            </a:r>
            <a:r>
              <a:rPr lang="el-GR" alt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δείκτου</a:t>
            </a: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ρινός</a:t>
            </a:r>
          </a:p>
          <a:p>
            <a:pPr algn="ctr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</a:t>
            </a:r>
            <a:r>
              <a:rPr lang="el-GR" alt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πτέρνης</a:t>
            </a:r>
            <a:r>
              <a:rPr lang="el-GR" alt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-γόνατος</a:t>
            </a:r>
          </a:p>
          <a:p>
            <a:pPr algn="ctr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Δυσδιαδοχοκινησία</a:t>
            </a:r>
            <a:endParaRPr lang="el-G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7EF97C7-2C4C-4D52-B1EC-3C7C4258B9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484605" y="277813"/>
            <a:ext cx="8707395" cy="636587"/>
          </a:xfrm>
        </p:spPr>
        <p:txBody>
          <a:bodyPr/>
          <a:lstStyle/>
          <a:p>
            <a:pPr algn="ctr" eaLnBrk="1" hangingPunct="1"/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Δοκιμασία </a:t>
            </a:r>
            <a:r>
              <a:rPr lang="el-GR" altLang="el-GR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δείκτου</a:t>
            </a:r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ρινός</a:t>
            </a:r>
          </a:p>
        </p:txBody>
      </p:sp>
      <p:pic>
        <p:nvPicPr>
          <p:cNvPr id="103427" name="Picture 3" descr="l23">
            <a:extLst>
              <a:ext uri="{FF2B5EF4-FFF2-40B4-BE49-F238E27FC236}">
                <a16:creationId xmlns:a16="http://schemas.microsoft.com/office/drawing/2014/main" id="{D595B80F-1728-4FA5-81FB-52F17815AEC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40088" cy="6524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8" name="AutoShape 2" descr="Cerebellar Examination · Neurology · OSCE Skills · Medistu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1140" name="AutoShape 4" descr="Cerebellar Examination · Neurology · OSCE Skills · Medistu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1142" name="AutoShape 6" descr="Cerebellar Examination · Neurology · OSCE Skills · Medistu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91144" name="AutoShape 8" descr="Cerebellar Examination · Neurology · OSCE Skills · Medistude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1146" name="Picture 10" descr="Cerebellar Examination · Neurology · OSCE Skills · Medistud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8494" y="1441615"/>
            <a:ext cx="6407368" cy="4805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1AA1606D-002D-4CFA-9B8B-10780E88589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4655"/>
            <a:ext cx="10470292" cy="552578"/>
          </a:xfrm>
        </p:spPr>
        <p:txBody>
          <a:bodyPr/>
          <a:lstStyle/>
          <a:p>
            <a:pPr algn="ctr" eaLnBrk="1" hangingPunct="1"/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Δοκιμασία πτέρνα-γόνατο</a:t>
            </a:r>
          </a:p>
        </p:txBody>
      </p:sp>
      <p:pic>
        <p:nvPicPr>
          <p:cNvPr id="89090" name="Picture 2" descr="Cerebellar Examination · Neurology · OSCE Skills · Medistude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9897" y="853367"/>
            <a:ext cx="7908383" cy="593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D3BDA73-D19E-4483-809A-A26632C6DD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42472" y="129529"/>
            <a:ext cx="8919581" cy="578922"/>
          </a:xfrm>
        </p:spPr>
        <p:txBody>
          <a:bodyPr/>
          <a:lstStyle/>
          <a:p>
            <a:pPr algn="ctr" eaLnBrk="1" hangingPunct="1"/>
            <a:r>
              <a:rPr lang="el-GR" altLang="el-GR" sz="3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Δυσδιαδοχοκινησία</a:t>
            </a:r>
            <a:endParaRPr lang="el-GR" altLang="el-GR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331" name="Picture 3" descr="l21">
            <a:extLst>
              <a:ext uri="{FF2B5EF4-FFF2-40B4-BE49-F238E27FC236}">
                <a16:creationId xmlns:a16="http://schemas.microsoft.com/office/drawing/2014/main" id="{9B54D522-D3D7-41EB-9E02-35F2BF3E5348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8607" y="2060575"/>
            <a:ext cx="3959225" cy="2651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l22">
            <a:extLst>
              <a:ext uri="{FF2B5EF4-FFF2-40B4-BE49-F238E27FC236}">
                <a16:creationId xmlns:a16="http://schemas.microsoft.com/office/drawing/2014/main" id="{F53A9013-C782-4AF2-80F9-E4FF141BE86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884" y="2060575"/>
            <a:ext cx="3960813" cy="2649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s for evaluation of cerebellar ataxia disorder: Finger to Nose,... | 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4" y="1244398"/>
            <a:ext cx="11921095" cy="499283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84CD1-F3C4-D7E8-6EAA-81846D71D96F}"/>
              </a:ext>
            </a:extLst>
          </p:cNvPr>
          <p:cNvSpPr txBox="1"/>
          <p:nvPr/>
        </p:nvSpPr>
        <p:spPr>
          <a:xfrm>
            <a:off x="155574" y="314036"/>
            <a:ext cx="1192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 της παρεγκεφαλίδας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BEC74EE1-2919-4A68-9A80-9639F0663C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778746"/>
            <a:ext cx="9494982" cy="6021388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  <a:defRPr/>
            </a:pPr>
            <a:r>
              <a:rPr lang="el-GR" sz="3000" b="1" dirty="0">
                <a:solidFill>
                  <a:srgbClr val="00B0F0"/>
                </a:solidFill>
                <a:latin typeface="Times New Roman" pitchFamily="18" charset="0"/>
              </a:rPr>
              <a:t> Επίπεδο Συνείδησης                                         </a:t>
            </a:r>
            <a:r>
              <a:rPr lang="el-GR" sz="2800" dirty="0">
                <a:latin typeface="Times New Roman" pitchFamily="18" charset="0"/>
              </a:rPr>
              <a:t>(Εγρήγορση-Προσανατολισμός)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sz="3600" b="1" dirty="0">
                <a:latin typeface="Times New Roman" pitchFamily="18" charset="0"/>
              </a:rPr>
              <a:t> </a:t>
            </a:r>
            <a:r>
              <a:rPr lang="el-GR" sz="3000" b="1" dirty="0">
                <a:latin typeface="Times New Roman" pitchFamily="18" charset="0"/>
              </a:rPr>
              <a:t>Μνήμη</a:t>
            </a:r>
            <a:r>
              <a:rPr lang="el-GR" sz="3200" b="1" dirty="0">
                <a:latin typeface="Times New Roman" pitchFamily="18" charset="0"/>
              </a:rPr>
              <a:t> </a:t>
            </a:r>
            <a:r>
              <a:rPr lang="el-GR" sz="3600" b="1" dirty="0">
                <a:latin typeface="Times New Roman" pitchFamily="18" charset="0"/>
              </a:rPr>
              <a:t>                                                          </a:t>
            </a:r>
            <a:r>
              <a:rPr lang="el-GR" sz="2800" dirty="0">
                <a:latin typeface="Times New Roman" pitchFamily="18" charset="0"/>
              </a:rPr>
              <a:t>(Κρίση – Συναίσθημα</a:t>
            </a:r>
            <a:r>
              <a:rPr lang="en-US" sz="2800" dirty="0">
                <a:latin typeface="Times New Roman" pitchFamily="18" charset="0"/>
              </a:rPr>
              <a:t> –</a:t>
            </a:r>
            <a:r>
              <a:rPr lang="el-GR" sz="2800" dirty="0">
                <a:latin typeface="Times New Roman" pitchFamily="18" charset="0"/>
              </a:rPr>
              <a:t> Προσωπικότητα)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sz="3600" b="1" dirty="0">
                <a:latin typeface="Times New Roman" pitchFamily="18" charset="0"/>
              </a:rPr>
              <a:t> </a:t>
            </a:r>
            <a:r>
              <a:rPr lang="el-GR" sz="3000" b="1" dirty="0">
                <a:latin typeface="Times New Roman" pitchFamily="18" charset="0"/>
              </a:rPr>
              <a:t>Λόγος </a:t>
            </a:r>
          </a:p>
          <a:p>
            <a:pPr eaLnBrk="1" hangingPunct="1">
              <a:buClr>
                <a:srgbClr val="FFFF99"/>
              </a:buClr>
              <a:buFont typeface="Wingdings" panose="05000000000000000000" pitchFamily="2" charset="2"/>
              <a:buNone/>
              <a:defRPr/>
            </a:pPr>
            <a:r>
              <a:rPr lang="el-GR" sz="2800" dirty="0">
                <a:latin typeface="Times New Roman" pitchFamily="18" charset="0"/>
              </a:rPr>
              <a:t>     Αφασία </a:t>
            </a:r>
            <a:r>
              <a:rPr lang="en-US" sz="2800" dirty="0" err="1">
                <a:latin typeface="Times New Roman" pitchFamily="18" charset="0"/>
              </a:rPr>
              <a:t>Broca</a:t>
            </a:r>
            <a:r>
              <a:rPr lang="en-US" sz="2800" dirty="0">
                <a:latin typeface="Times New Roman" pitchFamily="18" charset="0"/>
              </a:rPr>
              <a:t>, Wernicke,</a:t>
            </a:r>
            <a:r>
              <a:rPr lang="el-GR" sz="2800" dirty="0">
                <a:latin typeface="Times New Roman" pitchFamily="18" charset="0"/>
              </a:rPr>
              <a:t> </a:t>
            </a:r>
            <a:r>
              <a:rPr lang="el-GR" sz="2800" dirty="0" err="1">
                <a:latin typeface="Times New Roman" pitchFamily="18" charset="0"/>
              </a:rPr>
              <a:t>Διαφλοιώδης</a:t>
            </a:r>
            <a:r>
              <a:rPr lang="el-GR" sz="2800" dirty="0">
                <a:latin typeface="Times New Roman" pitchFamily="18" charset="0"/>
              </a:rPr>
              <a:t>,  Αγωγής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sz="3600" b="1" dirty="0">
                <a:latin typeface="Times New Roman" pitchFamily="18" charset="0"/>
              </a:rPr>
              <a:t> </a:t>
            </a:r>
            <a:r>
              <a:rPr lang="el-GR" sz="3000" b="1" dirty="0" err="1">
                <a:latin typeface="Times New Roman" pitchFamily="18" charset="0"/>
              </a:rPr>
              <a:t>Γνωσία</a:t>
            </a:r>
            <a:endParaRPr lang="el-GR" sz="3000" b="1" dirty="0">
              <a:latin typeface="Times New Roman" pitchFamily="18" charset="0"/>
            </a:endParaRPr>
          </a:p>
          <a:p>
            <a:pPr eaLnBrk="1" hangingPunct="1">
              <a:buClr>
                <a:srgbClr val="FFFF99"/>
              </a:buClr>
              <a:buFont typeface="Wingdings" panose="05000000000000000000" pitchFamily="2" charset="2"/>
              <a:buNone/>
              <a:defRPr/>
            </a:pPr>
            <a:r>
              <a:rPr lang="el-GR" sz="2800" dirty="0">
                <a:latin typeface="Times New Roman" pitchFamily="18" charset="0"/>
              </a:rPr>
              <a:t>     </a:t>
            </a:r>
            <a:r>
              <a:rPr lang="el-GR" sz="2800" dirty="0" err="1">
                <a:latin typeface="Times New Roman" pitchFamily="18" charset="0"/>
              </a:rPr>
              <a:t>Στερεοαγνωσία</a:t>
            </a:r>
            <a:r>
              <a:rPr lang="el-GR" sz="2800" dirty="0">
                <a:latin typeface="Times New Roman" pitchFamily="18" charset="0"/>
              </a:rPr>
              <a:t>, </a:t>
            </a:r>
            <a:r>
              <a:rPr lang="el-GR" sz="2800" dirty="0" err="1">
                <a:latin typeface="Times New Roman" pitchFamily="18" charset="0"/>
              </a:rPr>
              <a:t>Νοσοαγνωσία</a:t>
            </a:r>
            <a:r>
              <a:rPr lang="el-GR" sz="2800" dirty="0">
                <a:latin typeface="Times New Roman" pitchFamily="18" charset="0"/>
              </a:rPr>
              <a:t>, </a:t>
            </a:r>
            <a:r>
              <a:rPr lang="el-GR" sz="2800" dirty="0" err="1">
                <a:latin typeface="Times New Roman" pitchFamily="18" charset="0"/>
              </a:rPr>
              <a:t>Προσωπαγνωσία</a:t>
            </a:r>
            <a:endParaRPr lang="el-GR" sz="2800" dirty="0">
              <a:latin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l-GR" sz="3600" b="1" dirty="0">
                <a:latin typeface="Times New Roman" pitchFamily="18" charset="0"/>
              </a:rPr>
              <a:t> </a:t>
            </a:r>
            <a:r>
              <a:rPr lang="el-GR" sz="3000" b="1" dirty="0" err="1">
                <a:latin typeface="Times New Roman" pitchFamily="18" charset="0"/>
              </a:rPr>
              <a:t>Πραξία</a:t>
            </a:r>
            <a:endParaRPr lang="el-GR" sz="3000" b="1" dirty="0">
              <a:latin typeface="Times New Roman" pitchFamily="18" charset="0"/>
            </a:endParaRPr>
          </a:p>
          <a:p>
            <a:pPr eaLnBrk="1" hangingPunct="1">
              <a:buClr>
                <a:srgbClr val="FFFF99"/>
              </a:buClr>
              <a:buFont typeface="Wingdings" panose="05000000000000000000" pitchFamily="2" charset="2"/>
              <a:buNone/>
              <a:defRPr/>
            </a:pPr>
            <a:r>
              <a:rPr lang="el-GR" sz="2800" dirty="0">
                <a:latin typeface="Times New Roman" pitchFamily="18" charset="0"/>
              </a:rPr>
              <a:t>     Απραξία </a:t>
            </a:r>
            <a:r>
              <a:rPr lang="el-GR" sz="2800" dirty="0" err="1">
                <a:latin typeface="Times New Roman" pitchFamily="18" charset="0"/>
              </a:rPr>
              <a:t>Ιδεακή</a:t>
            </a:r>
            <a:r>
              <a:rPr lang="el-GR" sz="2800" dirty="0">
                <a:latin typeface="Times New Roman" pitchFamily="18" charset="0"/>
              </a:rPr>
              <a:t>, Κατασκευαστική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15B5C66D-DA96-4112-A0FF-5AF138E21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271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</a:rPr>
              <a:t>Α. Ανώτερες Νοητικές Λειτουργίες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slide0083_image181">
            <a:extLst>
              <a:ext uri="{FF2B5EF4-FFF2-40B4-BE49-F238E27FC236}">
                <a16:creationId xmlns:a16="http://schemas.microsoft.com/office/drawing/2014/main" id="{68D23116-4616-431E-A17C-85965CA2DFC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441" y="912767"/>
            <a:ext cx="6643687" cy="5472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Text Box 6">
            <a:extLst>
              <a:ext uri="{FF2B5EF4-FFF2-40B4-BE49-F238E27FC236}">
                <a16:creationId xmlns:a16="http://schemas.microsoft.com/office/drawing/2014/main" id="{D886AF77-9D5D-4190-8A7A-C393ECFDA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1219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Παρεγκεφαλιδική αταξία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. Organization of motor control in the central nervous system. At the... |  Download Scientific Diagram">
            <a:extLst>
              <a:ext uri="{FF2B5EF4-FFF2-40B4-BE49-F238E27FC236}">
                <a16:creationId xmlns:a16="http://schemas.microsoft.com/office/drawing/2014/main" id="{A5230BE2-4355-49FD-9D62-21F83829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104" y="142104"/>
            <a:ext cx="6664410" cy="666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87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43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3 - TextBox">
            <a:extLst>
              <a:ext uri="{FF2B5EF4-FFF2-40B4-BE49-F238E27FC236}">
                <a16:creationId xmlns:a16="http://schemas.microsoft.com/office/drawing/2014/main" id="{7D6FAEC5-FCDD-8405-8FD0-FDAA9055F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59337"/>
            <a:ext cx="6443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Κλινικό  Πρόβλημα  </a:t>
            </a:r>
          </a:p>
        </p:txBody>
      </p:sp>
      <p:sp>
        <p:nvSpPr>
          <p:cNvPr id="53251" name="4 - TextBox">
            <a:extLst>
              <a:ext uri="{FF2B5EF4-FFF2-40B4-BE49-F238E27FC236}">
                <a16:creationId xmlns:a16="http://schemas.microsoft.com/office/drawing/2014/main" id="{A86119C6-FF1C-0D87-4A8B-DDE357470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57" y="1102446"/>
            <a:ext cx="7564581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Γυναίκα  20 ετών προσέρχεται για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Έλλειψη ισορροπίας, αστάθεια βάδισης, πτώσεις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Βάδιση με ευρεία βάση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Δυσκολία να πιάσει  αντικείμενα </a:t>
            </a:r>
          </a:p>
        </p:txBody>
      </p:sp>
      <p:pic>
        <p:nvPicPr>
          <p:cNvPr id="53252" name="Picture 8" descr="http://t1.gstatic.com/images?q=tbn:ANd9GcQDO69ducjcldXKZvpKHdjXgYjtAqVEP1O1SR86V3y9630WyBBx">
            <a:extLst>
              <a:ext uri="{FF2B5EF4-FFF2-40B4-BE49-F238E27FC236}">
                <a16:creationId xmlns:a16="http://schemas.microsoft.com/office/drawing/2014/main" id="{E3CB94E8-8B4D-5F02-AC59-7D08CDBA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599011"/>
            <a:ext cx="25923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1" descr="Dysmetria">
            <a:extLst>
              <a:ext uri="{FF2B5EF4-FFF2-40B4-BE49-F238E27FC236}">
                <a16:creationId xmlns:a16="http://schemas.microsoft.com/office/drawing/2014/main" id="{4348EA0E-BD13-19F7-FA5B-C3B245404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571303"/>
            <a:ext cx="30257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>
            <a:extLst>
              <a:ext uri="{FF2B5EF4-FFF2-40B4-BE49-F238E27FC236}">
                <a16:creationId xmlns:a16="http://schemas.microsoft.com/office/drawing/2014/main" id="{A6F6D036-ADA7-5F21-0E8D-B48EA77F3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476251"/>
            <a:ext cx="2305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pic>
        <p:nvPicPr>
          <p:cNvPr id="2" name="Picture 10" descr="http://t1.gstatic.com/images?q=tbn:ANd9GcSIp2Umm8Eph_gK95wUYsjmYHccuA6yMRmqzBnYdCR9roBds8tj">
            <a:extLst>
              <a:ext uri="{FF2B5EF4-FFF2-40B4-BE49-F238E27FC236}">
                <a16:creationId xmlns:a16="http://schemas.microsoft.com/office/drawing/2014/main" id="{0136D56D-B8E2-AAA4-802B-0058A95A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19" y="1282561"/>
            <a:ext cx="27368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2">
            <a:extLst>
              <a:ext uri="{FF2B5EF4-FFF2-40B4-BE49-F238E27FC236}">
                <a16:creationId xmlns:a16="http://schemas.microsoft.com/office/drawing/2014/main" id="{BB833A1A-775F-4CD6-7F5A-242A7145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570881"/>
            <a:ext cx="2771344" cy="226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- TextBox">
            <a:extLst>
              <a:ext uri="{FF2B5EF4-FFF2-40B4-BE49-F238E27FC236}">
                <a16:creationId xmlns:a16="http://schemas.microsoft.com/office/drawing/2014/main" id="{809C0577-FF99-81C1-96A2-849C6852A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4450"/>
            <a:ext cx="4787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Κλινικό Πρόβλημα </a:t>
            </a:r>
          </a:p>
        </p:txBody>
      </p:sp>
      <p:sp>
        <p:nvSpPr>
          <p:cNvPr id="36867" name="3 - TextBox">
            <a:extLst>
              <a:ext uri="{FF2B5EF4-FFF2-40B4-BE49-F238E27FC236}">
                <a16:creationId xmlns:a16="http://schemas.microsoft.com/office/drawing/2014/main" id="{088CF856-C784-86C9-1FAD-3AF3E6935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58" y="2312263"/>
            <a:ext cx="1079730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Ασθενής 65 ετών παρουσιάζει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Βάδιση με μικρά ασταθή βήματα χωρίς αιώρηση των χεριών-Πτώσεις</a:t>
            </a:r>
            <a:endParaRPr lang="el-GR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Δυσκαμψία και βραδύτητα</a:t>
            </a:r>
            <a:r>
              <a:rPr lang="en-US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όλες τις κινήσεις </a:t>
            </a:r>
            <a:endParaRPr lang="el-GR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Ασύμμετρο τρόμο στα άνω άκρα </a:t>
            </a:r>
            <a:endParaRPr lang="el-GR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l-GR" alt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Ανέκφραστο πρόσωπο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 dirty="0"/>
          </a:p>
        </p:txBody>
      </p:sp>
      <p:pic>
        <p:nvPicPr>
          <p:cNvPr id="36869" name="Picture 7" descr="ANd9GcSbGq4_denZU38pbaKqHbe6ebRexCbpsD8qsTuZ5-N9NdQyFgBm">
            <a:extLst>
              <a:ext uri="{FF2B5EF4-FFF2-40B4-BE49-F238E27FC236}">
                <a16:creationId xmlns:a16="http://schemas.microsoft.com/office/drawing/2014/main" id="{FEACE741-3BBA-4552-3D40-AA5B2189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-26988"/>
            <a:ext cx="1800225" cy="254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9" descr="ANd9GcR0xUD4Q5_liYJG1AZwpW3mXtz19mOfOgT-93GelKG4HX-yZPeF">
            <a:extLst>
              <a:ext uri="{FF2B5EF4-FFF2-40B4-BE49-F238E27FC236}">
                <a16:creationId xmlns:a16="http://schemas.microsoft.com/office/drawing/2014/main" id="{9FE97B75-900A-F1CA-CCB2-A4531D7F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275" y="46039"/>
            <a:ext cx="1828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9C0EFBF-1512-1D1B-3B25-390F6736D26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31951" y="-26988"/>
            <a:ext cx="4968875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36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Κλινικό πρόβλημα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9E53B282-039A-D6DF-D4A4-CA4AB54D6EB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97164" y="2203450"/>
            <a:ext cx="9154825" cy="334760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Ασθενής, άνδρας 72 ετών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l-GR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παρουσιάζει: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l-GR" sz="28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Αδυναμία στο δεξιό άνω και κάτω άκρο.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αντανακλάσεων- ανάδυση παθολογικών αντανακλάσεων. </a:t>
            </a:r>
            <a:endParaRPr lang="en-US" sz="2800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Ασυμμετρία στο πρόσωπο</a:t>
            </a:r>
          </a:p>
        </p:txBody>
      </p:sp>
      <p:pic>
        <p:nvPicPr>
          <p:cNvPr id="3" name="Picture 2" descr="An example of uncorrected post-stroke spastic gait pattern (66). | Download  Scientific Diagram">
            <a:extLst>
              <a:ext uri="{FF2B5EF4-FFF2-40B4-BE49-F238E27FC236}">
                <a16:creationId xmlns:a16="http://schemas.microsoft.com/office/drawing/2014/main" id="{72F40DEA-9E33-4DC9-DB7A-8CD2C6CEA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32" y="646545"/>
            <a:ext cx="3948781" cy="24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6B00BF0-03B6-43F7-BFF2-C9A80433CB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0" y="-26988"/>
            <a:ext cx="9160476" cy="611874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l-GR" alt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Φωτοκινητικό</a:t>
            </a:r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Αντανακλ</a:t>
            </a:r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Κόρης</a:t>
            </a:r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l-GR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Άμεσο και Έμμεσο</a:t>
            </a:r>
            <a:r>
              <a:rPr lang="en-US" altLang="el-GR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altLang="el-G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 descr="l16">
            <a:extLst>
              <a:ext uri="{FF2B5EF4-FFF2-40B4-BE49-F238E27FC236}">
                <a16:creationId xmlns:a16="http://schemas.microsoft.com/office/drawing/2014/main" id="{745F8C72-8C49-4947-AC10-8CF702AED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200" y="2060576"/>
            <a:ext cx="4073525" cy="2803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Εικόνα 1">
            <a:extLst>
              <a:ext uri="{FF2B5EF4-FFF2-40B4-BE49-F238E27FC236}">
                <a16:creationId xmlns:a16="http://schemas.microsoft.com/office/drawing/2014/main" id="{D059AD18-26B7-4F70-89B7-C68C3AF6B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808038"/>
            <a:ext cx="5000625" cy="590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9251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7BB4E1F-F571-43E2-8FB3-04307B9319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89" y="44033"/>
            <a:ext cx="9144000" cy="67505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el-G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Σηραγγώδης κόλπος</a:t>
            </a:r>
          </a:p>
        </p:txBody>
      </p:sp>
      <p:pic>
        <p:nvPicPr>
          <p:cNvPr id="45059" name="Picture 3" descr="chr2">
            <a:extLst>
              <a:ext uri="{FF2B5EF4-FFF2-40B4-BE49-F238E27FC236}">
                <a16:creationId xmlns:a16="http://schemas.microsoft.com/office/drawing/2014/main" id="{B5FEEB0F-CD62-4EA4-BFF0-30028D66F7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9507" y="753842"/>
            <a:ext cx="5107481" cy="6033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5" descr="ÎÏÎ¿ÏÎ­Î»ÎµÏÎ¼Î± ÎµÎ¹ÎºÏÎ½Î±Ï Î³Î¹Î± cavernous sinus">
            <a:extLst>
              <a:ext uri="{FF2B5EF4-FFF2-40B4-BE49-F238E27FC236}">
                <a16:creationId xmlns:a16="http://schemas.microsoft.com/office/drawing/2014/main" id="{BC110D62-A90F-4CC4-B44A-067C1A0C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1614616"/>
            <a:ext cx="5689645" cy="41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504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id="{7A8F0371-66D9-487B-BBDC-A61A45010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-4676"/>
            <a:ext cx="7067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 </a:t>
            </a:r>
            <a:r>
              <a:rPr lang="el-GR" altLang="el-GR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Αιθουσοκοχλιακό</a:t>
            </a:r>
            <a:r>
              <a:rPr lang="el-GR" altLang="el-GR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ν. </a:t>
            </a:r>
            <a:r>
              <a:rPr lang="el-GR" altLang="el-GR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Εξέταση</a:t>
            </a:r>
          </a:p>
        </p:txBody>
      </p:sp>
      <p:pic>
        <p:nvPicPr>
          <p:cNvPr id="55299" name="Picture 6" descr="Αποτέλεσμα εικόνας για cranial nerve 8 test">
            <a:extLst>
              <a:ext uri="{FF2B5EF4-FFF2-40B4-BE49-F238E27FC236}">
                <a16:creationId xmlns:a16="http://schemas.microsoft.com/office/drawing/2014/main" id="{1593CCF8-6D8A-4CAC-9FD3-EF82704F7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178425"/>
            <a:ext cx="2232025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8" descr="Σχετική εικόνα">
            <a:extLst>
              <a:ext uri="{FF2B5EF4-FFF2-40B4-BE49-F238E27FC236}">
                <a16:creationId xmlns:a16="http://schemas.microsoft.com/office/drawing/2014/main" id="{84E6905E-CF46-4F2E-9349-4FB1F50C6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5178425"/>
            <a:ext cx="238125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0" descr="Αποτέλεσμα εικόνας για cranial nerve 8 test">
            <a:extLst>
              <a:ext uri="{FF2B5EF4-FFF2-40B4-BE49-F238E27FC236}">
                <a16:creationId xmlns:a16="http://schemas.microsoft.com/office/drawing/2014/main" id="{93AAC358-7310-45D7-AEC9-29527E763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59" y="553854"/>
            <a:ext cx="6104238" cy="45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2" descr="Αποτέλεσμα εικόνας για cranial nerve 8 test">
            <a:extLst>
              <a:ext uri="{FF2B5EF4-FFF2-40B4-BE49-F238E27FC236}">
                <a16:creationId xmlns:a16="http://schemas.microsoft.com/office/drawing/2014/main" id="{01F905B1-AC16-423F-99A2-DFC0090AF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5178425"/>
            <a:ext cx="23764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96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477314B1-D964-4071-926F-6C6E8E3F5B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"/>
            <a:ext cx="6400152" cy="6742113"/>
          </a:xfrm>
        </p:spPr>
        <p:txBody>
          <a:bodyPr>
            <a:normAutofit/>
          </a:bodyPr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3200" b="1" dirty="0">
                <a:solidFill>
                  <a:srgbClr val="00B0F0"/>
                </a:solidFill>
                <a:latin typeface="Times New Roman" pitchFamily="18" charset="0"/>
              </a:rPr>
              <a:t>Μνήμη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3200" b="1" dirty="0">
              <a:solidFill>
                <a:srgbClr val="00B0F0"/>
              </a:solidFill>
              <a:latin typeface="Times New Roman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2600" u="sng" dirty="0">
                <a:latin typeface="Times New Roman" pitchFamily="18" charset="0"/>
              </a:rPr>
              <a:t>Σύντομη Εξέταση Νοητικής Κατάστασης</a:t>
            </a:r>
            <a:r>
              <a:rPr lang="el-GR" sz="2600" b="1" dirty="0">
                <a:latin typeface="Times New Roman" pitchFamily="18" charset="0"/>
              </a:rPr>
              <a:t> </a:t>
            </a:r>
            <a:endParaRPr lang="en-US" sz="2600" b="1" dirty="0">
              <a:latin typeface="Times New Roman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US" sz="3200" dirty="0">
                <a:latin typeface="Times New Roman" pitchFamily="18" charset="0"/>
              </a:rPr>
              <a:t>Mini Mental State Examination</a:t>
            </a:r>
            <a:endParaRPr lang="el-GR" sz="3600" b="1" dirty="0">
              <a:latin typeface="Times New Roman" pitchFamily="18" charset="0"/>
            </a:endParaRPr>
          </a:p>
          <a:p>
            <a:pPr marL="0" indent="0">
              <a:buNone/>
              <a:defRPr/>
            </a:pPr>
            <a:endParaRPr lang="el-GR" sz="36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l-GR" sz="2800" dirty="0">
                <a:solidFill>
                  <a:srgbClr val="00B0F0"/>
                </a:solidFill>
                <a:latin typeface="Times New Roman" pitchFamily="18" charset="0"/>
              </a:rPr>
              <a:t>Προσανατολισμός-Εγχάραξη-</a:t>
            </a:r>
          </a:p>
          <a:p>
            <a:pPr marL="0" indent="0" algn="ctr">
              <a:buNone/>
              <a:defRPr/>
            </a:pPr>
            <a:r>
              <a:rPr lang="el-GR" sz="2800" dirty="0">
                <a:solidFill>
                  <a:srgbClr val="00B0F0"/>
                </a:solidFill>
                <a:latin typeface="Times New Roman" pitchFamily="18" charset="0"/>
              </a:rPr>
              <a:t>Προσοχή και Ικανότητα Υπολογισμών-</a:t>
            </a:r>
          </a:p>
          <a:p>
            <a:pPr marL="0" indent="0" algn="ctr">
              <a:buNone/>
              <a:defRPr/>
            </a:pPr>
            <a:r>
              <a:rPr lang="el-GR" sz="2800" dirty="0">
                <a:solidFill>
                  <a:srgbClr val="00B0F0"/>
                </a:solidFill>
                <a:latin typeface="Times New Roman" pitchFamily="18" charset="0"/>
              </a:rPr>
              <a:t>Ανάκληση-Γλώσσα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en-US" sz="2800" b="1" dirty="0">
              <a:latin typeface="Times New Roman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2800" dirty="0">
                <a:latin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</a:rPr>
              <a:t>     </a:t>
            </a:r>
            <a:endParaRPr lang="el-GR" sz="2800" dirty="0">
              <a:latin typeface="Times New Roman" pitchFamily="18" charset="0"/>
            </a:endParaRPr>
          </a:p>
        </p:txBody>
      </p:sp>
      <p:pic>
        <p:nvPicPr>
          <p:cNvPr id="4" name="Picture 2" descr="Ερωτηματολόγιο Mini Mental MMSE">
            <a:extLst>
              <a:ext uri="{FF2B5EF4-FFF2-40B4-BE49-F238E27FC236}">
                <a16:creationId xmlns:a16="http://schemas.microsoft.com/office/drawing/2014/main" id="{CFDEEEC0-FA51-47BF-A639-906A26B12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15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Αποτέλεσμα εικόνας για aphasia">
            <a:extLst>
              <a:ext uri="{FF2B5EF4-FFF2-40B4-BE49-F238E27FC236}">
                <a16:creationId xmlns:a16="http://schemas.microsoft.com/office/drawing/2014/main" id="{E2B206E1-C1D0-4EAA-A4BF-1980B7286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36" y="1249941"/>
            <a:ext cx="6450443" cy="483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3">
            <a:extLst>
              <a:ext uri="{FF2B5EF4-FFF2-40B4-BE49-F238E27FC236}">
                <a16:creationId xmlns:a16="http://schemas.microsoft.com/office/drawing/2014/main" id="{D595D298-3E29-470D-9F51-021F0E698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1219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99"/>
              </a:buClr>
              <a:buSzTx/>
              <a:buFont typeface="Wingdings" panose="05000000000000000000" pitchFamily="2" charset="2"/>
              <a:buNone/>
            </a:pPr>
            <a:r>
              <a:rPr lang="el-GR" altLang="el-GR" sz="36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Λόγος</a:t>
            </a:r>
            <a:r>
              <a:rPr lang="el-GR" altLang="el-GR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l-GR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>
                <a:srgbClr val="FFFF99"/>
              </a:buClr>
              <a:buSzTx/>
              <a:buFont typeface="Wingdings" panose="05000000000000000000" pitchFamily="2" charset="2"/>
              <a:buNone/>
            </a:pPr>
            <a:r>
              <a:rPr lang="el-GR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Αφασία</a:t>
            </a:r>
            <a:r>
              <a:rPr lang="en-US" altLang="el-GR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el-GR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Δυσφασία</a:t>
            </a:r>
            <a:r>
              <a:rPr lang="el-GR" altLang="el-GR" sz="2400" dirty="0">
                <a:latin typeface="Times New Roman" panose="02020603050405020304" pitchFamily="18" charset="0"/>
              </a:rPr>
              <a:t> </a:t>
            </a:r>
            <a:r>
              <a:rPr lang="en-US" altLang="el-GR" sz="2400" dirty="0">
                <a:latin typeface="Times New Roman" panose="02020603050405020304" pitchFamily="18" charset="0"/>
              </a:rPr>
              <a:t>(Broca, Wernicke</a:t>
            </a:r>
            <a:r>
              <a:rPr lang="el-GR" altLang="el-GR" sz="2400" dirty="0">
                <a:latin typeface="Times New Roman" panose="02020603050405020304" pitchFamily="18" charset="0"/>
              </a:rPr>
              <a:t>, Αγωγής, </a:t>
            </a:r>
            <a:r>
              <a:rPr lang="el-GR" altLang="el-GR" sz="2400" dirty="0" err="1">
                <a:latin typeface="Times New Roman" panose="02020603050405020304" pitchFamily="18" charset="0"/>
              </a:rPr>
              <a:t>Κατονομαστική</a:t>
            </a:r>
            <a:r>
              <a:rPr lang="el-GR" altLang="el-GR" sz="2400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D3C1D-A8B4-C3CB-E16E-94CC9F8EFE03}"/>
              </a:ext>
            </a:extLst>
          </p:cNvPr>
          <p:cNvSpPr txBox="1"/>
          <p:nvPr/>
        </p:nvSpPr>
        <p:spPr>
          <a:xfrm>
            <a:off x="73892" y="6262249"/>
            <a:ext cx="1211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Έκφραση-Ευφράδεια-Κατανόηση-Επανάληψη-Κατονομασία-Ανάγνωση-Γραφή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CADE3C54-DD0A-402C-AEFB-E29E2B68C7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93351"/>
            <a:ext cx="12118108" cy="1042723"/>
          </a:xfrm>
        </p:spPr>
        <p:txBody>
          <a:bodyPr/>
          <a:lstStyle/>
          <a:p>
            <a:pPr algn="ctr" eaLnBrk="1" hangingPunct="1">
              <a:defRPr/>
            </a:pPr>
            <a:r>
              <a:rPr lang="el-GR" sz="3200" b="1" dirty="0">
                <a:solidFill>
                  <a:srgbClr val="FFFF00"/>
                </a:solidFill>
                <a:latin typeface="Times New Roman" pitchFamily="18" charset="0"/>
              </a:rPr>
              <a:t>Β. Κρανιακά Νεύρα</a:t>
            </a:r>
            <a:br>
              <a:rPr lang="el-GR" sz="3600" b="1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l-GR" sz="3000" b="1" dirty="0">
                <a:solidFill>
                  <a:srgbClr val="FFFF00"/>
                </a:solidFill>
                <a:latin typeface="Times New Roman" pitchFamily="18" charset="0"/>
              </a:rPr>
              <a:t>12 Εγκεφαλικές (Κρανιακές) συζυγίες</a:t>
            </a:r>
          </a:p>
        </p:txBody>
      </p:sp>
      <p:pic>
        <p:nvPicPr>
          <p:cNvPr id="20483" name="Picture 3" descr="lisaf5">
            <a:extLst>
              <a:ext uri="{FF2B5EF4-FFF2-40B4-BE49-F238E27FC236}">
                <a16:creationId xmlns:a16="http://schemas.microsoft.com/office/drawing/2014/main" id="{B803EBCE-CA45-4205-ADD9-70D32DBDD9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3666" y="1242582"/>
            <a:ext cx="4572000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2" descr="Αποτέλεσμα εικόνας για oculomotor cranial nerves">
            <a:extLst>
              <a:ext uri="{FF2B5EF4-FFF2-40B4-BE49-F238E27FC236}">
                <a16:creationId xmlns:a16="http://schemas.microsoft.com/office/drawing/2014/main" id="{E6201C0A-61D5-4B2C-B4D9-A113A359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1412876"/>
            <a:ext cx="4537075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58050-7C6F-08FD-A2E8-8A55459075DA}"/>
              </a:ext>
            </a:extLst>
          </p:cNvPr>
          <p:cNvSpPr txBox="1"/>
          <p:nvPr/>
        </p:nvSpPr>
        <p:spPr>
          <a:xfrm>
            <a:off x="267852" y="1131517"/>
            <a:ext cx="3398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Ανατομία!!!!</a:t>
            </a:r>
            <a:endParaRPr lang="el-GR" sz="32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0.9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Ιό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TM02836342[[fn=Ιόν]]</Template>
  <TotalTime>1106</TotalTime>
  <Words>1253</Words>
  <Application>Microsoft Office PowerPoint</Application>
  <PresentationFormat>Ευρεία οθόνη</PresentationFormat>
  <Paragraphs>286</Paragraphs>
  <Slides>68</Slides>
  <Notes>45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68</vt:i4>
      </vt:variant>
    </vt:vector>
  </HeadingPairs>
  <TitlesOfParts>
    <vt:vector size="76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Ιόν</vt:lpstr>
      <vt:lpstr>ΕΙΣΑΓΩΓΗ ΣΤΗ ΦΥΣΙΚΗ ΕΞΕΤΑΣΗ  ΑΣΘΕΝΟΥΣ ΜΕ ΝΕΥΡΟΛΟΓΙΚΗ ΠΑΘΗΣΗ (Αντικειμενική Νευρολογική Εκτίμηση)</vt:lpstr>
      <vt:lpstr>Παρουσίαση του PowerPoint</vt:lpstr>
      <vt:lpstr>  Ασθενής με νευρολογική πάθηση</vt:lpstr>
      <vt:lpstr>Παρουσίαση του PowerPoint</vt:lpstr>
      <vt:lpstr>Αντικειμενική Νευρολογική Εκτίμηση</vt:lpstr>
      <vt:lpstr>Παρουσίαση του PowerPoint</vt:lpstr>
      <vt:lpstr>Παρουσίαση του PowerPoint</vt:lpstr>
      <vt:lpstr>Παρουσίαση του PowerPoint</vt:lpstr>
      <vt:lpstr>Β. Κρανιακά Νεύρα 12 Εγκεφαλικές (Κρανιακές) συζυγίες</vt:lpstr>
      <vt:lpstr>Παρουσίαση του PowerPoint</vt:lpstr>
      <vt:lpstr>Παρουσίαση του PowerPoint</vt:lpstr>
      <vt:lpstr>II. Οπτική ν. και οπτική οδός</vt:lpstr>
      <vt:lpstr>Βυθοσκόπηση (Οίδημα Θηλής)</vt:lpstr>
      <vt:lpstr>Οφθαλμοκινητικές συζυγίες</vt:lpstr>
      <vt:lpstr>ΙΙΙ. Κοινό κινητικό νεύρο  (παράλυση αρ κοινού κινητικού)</vt:lpstr>
      <vt:lpstr>VI. Απαγωγό νεύρο – Νεύρωση Έξω Ορθού (Παράλυση αριστερού απαγωγού ν.) </vt:lpstr>
      <vt:lpstr>VI. Τροχιλιακό νεύρο – Νεύρωση Άνω Λοξού  </vt:lpstr>
      <vt:lpstr>V. Τρίδυμο νεύρο   Μεικτό ν. αλλά το κύριο αισθητικό ν του προσώπου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VII. Προσωπικό νεύρο Περιφερική Παράλυση Δεξιά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ΧΙΙ. Υπογλώσσιο νεύρο</vt:lpstr>
      <vt:lpstr>Παρουσίαση του PowerPoint</vt:lpstr>
      <vt:lpstr>Γ. Κινητική Λειτουργία </vt:lpstr>
      <vt:lpstr>Παρουσίαση του PowerPoint</vt:lpstr>
      <vt:lpstr>Βασικά Γάγγλια - Εξωπυραμιδικές Οδοί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Παραμόρφωση άνω άκρου σε πυραμιδική συνδρομή –  Σπαστικότητα στους καμπτήρες</vt:lpstr>
      <vt:lpstr>Σπαστικότητα κάτω άκρου</vt:lpstr>
      <vt:lpstr>Παρουσίαση του PowerPoint</vt:lpstr>
      <vt:lpstr>Τενόντια αντανακλαστικά άνω άκρων</vt:lpstr>
      <vt:lpstr>Παρουσίαση του PowerPoint</vt:lpstr>
      <vt:lpstr>Επιγονάτιο αντανακλαστικό Ο4</vt:lpstr>
      <vt:lpstr>Πελματιαίο επιπολής αντανακλαστικό (σημείο Babinski)</vt:lpstr>
      <vt:lpstr>Παρουσίαση του PowerPoint</vt:lpstr>
      <vt:lpstr>Παρουσίαση του PowerPoint</vt:lpstr>
      <vt:lpstr>Ε. Αισθητική Λειτουργία (Αισθητική οδός)</vt:lpstr>
      <vt:lpstr>Εξέταση της αφής</vt:lpstr>
      <vt:lpstr>Παρουσίαση του PowerPoint</vt:lpstr>
      <vt:lpstr>Εξέταση της θέσης μελών στο χώρo</vt:lpstr>
      <vt:lpstr>Παρουσίαση του PowerPoint</vt:lpstr>
      <vt:lpstr>ΣΤ.  Συνέργεια Κινήσεων  Εξέταση Παρεγκεφαλίδας  </vt:lpstr>
      <vt:lpstr>Δοκιμασία δείκτου - ρινός</vt:lpstr>
      <vt:lpstr>                  Δοκιμασία πτέρνα-γόνατο</vt:lpstr>
      <vt:lpstr>Δυσδιαδοχοκινησία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Κλινικό πρόβλημα</vt:lpstr>
      <vt:lpstr>Φωτοκινητικό Αντανακλ. Κόρης – Άμεσο και Έμμεσο </vt:lpstr>
      <vt:lpstr> Σηραγγώδης κόλπος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ΦΥΣΙΚΗ ΕΞΕΤΑΣΗ  ασθενούς με νευρολογική πάθηση (Αντικειμενική Νευρολογική Εκτίμηση)</dc:title>
  <dc:creator>Panagiotis Polychronopoulos</dc:creator>
  <cp:lastModifiedBy>Panagiotis Polychronopoulos</cp:lastModifiedBy>
  <cp:revision>86</cp:revision>
  <dcterms:created xsi:type="dcterms:W3CDTF">2020-12-15T17:37:50Z</dcterms:created>
  <dcterms:modified xsi:type="dcterms:W3CDTF">2023-04-04T07:16:56Z</dcterms:modified>
</cp:coreProperties>
</file>