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3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2D927A-6052-4444-ADB7-6B437BB5D360}" type="datetimeFigureOut">
              <a:rPr lang="en-US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71675-3DCA-43A0-B17F-80E6582605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EF15FA-CE0F-4648-BF99-035F1A1B298D}" type="datetimeFigureOut">
              <a:rPr lang="en-US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AF97A1-F661-4C48-943C-59A6F2E8DD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E50CF8-0E7D-4584-9F45-152A75EE737C}" type="datetimeFigureOut">
              <a:rPr lang="en-US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CDDA04-CEDB-4430-BAEC-C14553F46E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2EFD9A-0552-4BA8-9F84-369F331914B0}" type="datetimeFigureOut">
              <a:rPr lang="en-US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80AC6-4A1C-4279-9BE2-04C0AFFB4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89FFA0-5953-4BB4-95A2-8A1B1580CB8D}" type="datetimeFigureOut">
              <a:rPr lang="en-US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FF979B-FB75-4E68-85AD-438021091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845B3A-46FF-4C34-B8F5-A9AA07D50A89}" type="datetimeFigureOut">
              <a:rPr lang="en-US"/>
              <a:pPr/>
              <a:t>3/21/2019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15436B-4A95-483D-97C9-F63A023A2F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9D37D4-F87B-4620-8192-33DC06121D3C}" type="datetimeFigureOut">
              <a:rPr lang="en-US"/>
              <a:pPr/>
              <a:t>3/21/2019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83AB9-0CA9-4B00-9470-DD084C261D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91F5E0-F65B-41EF-A2B6-D4B8C4690E1D}" type="datetimeFigureOut">
              <a:rPr lang="en-US"/>
              <a:pPr/>
              <a:t>3/21/2019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2BAAE-D54F-4AF4-B5EB-5E233EE62E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E9800-7C4D-4E2F-9463-9C143F6D244B}" type="datetimeFigureOut">
              <a:rPr lang="en-US"/>
              <a:pPr/>
              <a:t>3/21/2019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4CB96-0537-492D-8D5F-08D5455712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524B87-B3BA-47CB-900E-DFA2251D6EF8}" type="datetimeFigureOut">
              <a:rPr lang="en-US"/>
              <a:pPr/>
              <a:t>3/21/2019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766D6-F84A-4E4A-B0D3-714F9A4762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12F76A-F57F-4B13-8503-9366EB46269D}" type="datetimeFigureOut">
              <a:rPr lang="en-US"/>
              <a:pPr/>
              <a:t>3/21/2019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DF93BF-6DEE-4573-AA3C-BB2B1E333F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1FC4D767-0E4C-48CC-A664-DEB2889DCDE2}" type="datetimeFigureOut">
              <a:rPr lang="en-US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51C1188-214E-444E-9C00-84CB1FC015D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715963" y="1370013"/>
            <a:ext cx="8201025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/>
              <a:t>Σε μια  μονάδα εκτροφής σε </a:t>
            </a:r>
            <a:r>
              <a:rPr lang="el-GR" dirty="0" err="1"/>
              <a:t>ιχθυοκλωβούς</a:t>
            </a:r>
            <a:r>
              <a:rPr lang="el-GR" dirty="0"/>
              <a:t> έγινε δειγματοληψία. </a:t>
            </a:r>
            <a:endParaRPr lang="en-US" dirty="0"/>
          </a:p>
          <a:p>
            <a:endParaRPr lang="en-US" dirty="0"/>
          </a:p>
          <a:p>
            <a:r>
              <a:rPr lang="el-GR" dirty="0"/>
              <a:t>Στον </a:t>
            </a:r>
            <a:r>
              <a:rPr lang="el-GR" u="sng" dirty="0"/>
              <a:t>κλωβό δείγμα </a:t>
            </a:r>
            <a:r>
              <a:rPr lang="el-GR" dirty="0"/>
              <a:t>όπου υπάρχουν 12.450 λαβράκια  προσδιορίσθηκε το μέσο βάρος και ήταν 30</a:t>
            </a:r>
            <a:r>
              <a:rPr lang="en-US" dirty="0"/>
              <a:t> </a:t>
            </a:r>
            <a:r>
              <a:rPr lang="el-GR" dirty="0"/>
              <a:t>g.</a:t>
            </a:r>
            <a:endParaRPr lang="en-US" dirty="0"/>
          </a:p>
          <a:p>
            <a:endParaRPr lang="en-US" dirty="0"/>
          </a:p>
          <a:p>
            <a:r>
              <a:rPr lang="el-GR" dirty="0"/>
              <a:t>Μετά από ένα μήνα  και αφού ψόφησαν 150 άτομα επαναλήφθηκε η δειγματοληψία και το μέσο βάρος υπολογίστηκε σε 45</a:t>
            </a:r>
            <a:r>
              <a:rPr lang="en-US" dirty="0"/>
              <a:t> </a:t>
            </a:r>
            <a:r>
              <a:rPr lang="el-GR" dirty="0"/>
              <a:t>g.  </a:t>
            </a:r>
            <a:endParaRPr lang="en-US" dirty="0"/>
          </a:p>
          <a:p>
            <a:endParaRPr lang="en-US" dirty="0"/>
          </a:p>
          <a:p>
            <a:r>
              <a:rPr lang="el-GR" dirty="0">
                <a:solidFill>
                  <a:srgbClr val="FF0000"/>
                </a:solidFill>
              </a:rPr>
              <a:t>Να υπολογισθούν: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l-GR" dirty="0"/>
              <a:t>1</a:t>
            </a:r>
            <a:r>
              <a:rPr lang="en-US" dirty="0"/>
              <a:t>.</a:t>
            </a:r>
            <a:r>
              <a:rPr lang="el-GR" dirty="0"/>
              <a:t> Η μηνιαία αύξηση </a:t>
            </a:r>
            <a:r>
              <a:rPr lang="en-US" dirty="0"/>
              <a:t>G </a:t>
            </a:r>
            <a:r>
              <a:rPr lang="el-GR" dirty="0"/>
              <a:t>(%).</a:t>
            </a:r>
            <a:endParaRPr lang="en-US" dirty="0"/>
          </a:p>
          <a:p>
            <a:endParaRPr lang="en-US" dirty="0"/>
          </a:p>
          <a:p>
            <a:r>
              <a:rPr lang="en-US" dirty="0"/>
              <a:t>2. H</a:t>
            </a:r>
            <a:r>
              <a:rPr lang="el-GR" dirty="0"/>
              <a:t> αναγκαία ποσότητα </a:t>
            </a:r>
            <a:r>
              <a:rPr lang="el-GR" dirty="0" err="1"/>
              <a:t>ιχθυοτροφών</a:t>
            </a:r>
            <a:r>
              <a:rPr lang="el-GR" dirty="0"/>
              <a:t> που θα πρέπει  να παραγγείλουμε για τους επόμενους 2 μήνες αν η θερμοκρασία του νερού προβλέπεται να είναι 22</a:t>
            </a:r>
            <a:r>
              <a:rPr lang="en-US" dirty="0"/>
              <a:t> </a:t>
            </a:r>
            <a:r>
              <a:rPr lang="en-US" baseline="30000" dirty="0"/>
              <a:t>0</a:t>
            </a:r>
            <a:r>
              <a:rPr lang="el-GR" dirty="0"/>
              <a:t>C ;</a:t>
            </a:r>
            <a:endParaRPr lang="en-US" dirty="0"/>
          </a:p>
          <a:p>
            <a:endParaRPr lang="en-US" dirty="0"/>
          </a:p>
        </p:txBody>
      </p:sp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517525" y="744538"/>
            <a:ext cx="82819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b="1">
                <a:solidFill>
                  <a:srgbClr val="FF0000"/>
                </a:solidFill>
              </a:rPr>
              <a:t>ΑΣΚΗΣΗ-1. ΜΗΝΙΑΙΑ ΑΥΞΗΣΗ </a:t>
            </a:r>
            <a:r>
              <a:rPr lang="en-US" b="1">
                <a:solidFill>
                  <a:srgbClr val="FF0000"/>
                </a:solidFill>
              </a:rPr>
              <a:t>–</a:t>
            </a:r>
            <a:r>
              <a:rPr lang="el-GR" b="1">
                <a:solidFill>
                  <a:srgbClr val="FF0000"/>
                </a:solidFill>
              </a:rPr>
              <a:t> ΥΠΟΛΟΓΙΣΜΟΣ ΤΡΟΦΗΣ</a:t>
            </a:r>
            <a:endParaRPr 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588963" y="173038"/>
            <a:ext cx="82835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b="1">
                <a:solidFill>
                  <a:srgbClr val="FF0000"/>
                </a:solidFill>
              </a:rPr>
              <a:t>ΑΣΚΗΣΗ-1. ΜΗΝΙΑΙΑ ΑΥΞΗΣΗ </a:t>
            </a:r>
            <a:r>
              <a:rPr lang="en-US" b="1">
                <a:solidFill>
                  <a:srgbClr val="FF0000"/>
                </a:solidFill>
              </a:rPr>
              <a:t>–</a:t>
            </a:r>
            <a:r>
              <a:rPr lang="el-GR" b="1">
                <a:solidFill>
                  <a:srgbClr val="FF0000"/>
                </a:solidFill>
              </a:rPr>
              <a:t> ΥΠΟΛΟΓΙΣΜΟΣ ΤΡΟΦΗΣ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427038" y="714375"/>
            <a:ext cx="8716962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b="1" dirty="0"/>
              <a:t>ΛΥΣΗ:</a:t>
            </a:r>
            <a:endParaRPr lang="en-US" dirty="0"/>
          </a:p>
          <a:p>
            <a:r>
              <a:rPr lang="el-GR" dirty="0"/>
              <a:t>α) Αρχική εκτρεφόμενη βιομάζα: 12.450</a:t>
            </a:r>
            <a:r>
              <a:rPr lang="en-US" dirty="0"/>
              <a:t> (fish)</a:t>
            </a:r>
            <a:r>
              <a:rPr lang="el-GR" dirty="0"/>
              <a:t> </a:t>
            </a:r>
            <a:r>
              <a:rPr lang="en-US" dirty="0"/>
              <a:t>x</a:t>
            </a:r>
            <a:r>
              <a:rPr lang="el-GR" dirty="0"/>
              <a:t> 30</a:t>
            </a:r>
            <a:r>
              <a:rPr lang="en-US" dirty="0"/>
              <a:t> (g/fish) </a:t>
            </a:r>
            <a:r>
              <a:rPr lang="el-GR" dirty="0"/>
              <a:t>=</a:t>
            </a:r>
            <a:r>
              <a:rPr lang="en-US" dirty="0"/>
              <a:t> 373.500 g = </a:t>
            </a:r>
            <a:r>
              <a:rPr lang="el-GR" dirty="0"/>
              <a:t>373,5 </a:t>
            </a:r>
            <a:r>
              <a:rPr lang="en-US" dirty="0"/>
              <a:t>k</a:t>
            </a:r>
            <a:r>
              <a:rPr lang="el-GR" dirty="0"/>
              <a:t>g.</a:t>
            </a:r>
            <a:endParaRPr lang="en-US" dirty="0"/>
          </a:p>
          <a:p>
            <a:r>
              <a:rPr lang="el-GR" dirty="0"/>
              <a:t>β)Τελική εκτρεφόμενη βιομάζα: (12.450</a:t>
            </a:r>
            <a:r>
              <a:rPr lang="en-US" dirty="0"/>
              <a:t> </a:t>
            </a:r>
            <a:r>
              <a:rPr lang="el-GR" dirty="0"/>
              <a:t>-</a:t>
            </a:r>
            <a:r>
              <a:rPr lang="en-US" dirty="0"/>
              <a:t> </a:t>
            </a:r>
            <a:r>
              <a:rPr lang="el-GR" dirty="0"/>
              <a:t>150)</a:t>
            </a:r>
            <a:r>
              <a:rPr lang="en-US" dirty="0"/>
              <a:t> x </a:t>
            </a:r>
            <a:r>
              <a:rPr lang="el-GR" dirty="0"/>
              <a:t>45</a:t>
            </a:r>
            <a:r>
              <a:rPr lang="en-US" dirty="0"/>
              <a:t> </a:t>
            </a:r>
            <a:r>
              <a:rPr lang="el-GR" dirty="0"/>
              <a:t>=</a:t>
            </a:r>
            <a:r>
              <a:rPr lang="en-US" dirty="0"/>
              <a:t> </a:t>
            </a:r>
            <a:r>
              <a:rPr lang="el-GR" dirty="0"/>
              <a:t>553,5 </a:t>
            </a:r>
            <a:r>
              <a:rPr lang="el-GR" dirty="0" err="1"/>
              <a:t>kg</a:t>
            </a:r>
            <a:r>
              <a:rPr lang="el-GR" dirty="0"/>
              <a:t>.</a:t>
            </a:r>
            <a:endParaRPr lang="en-US" dirty="0"/>
          </a:p>
          <a:p>
            <a:r>
              <a:rPr lang="el-GR" b="1" dirty="0"/>
              <a:t> </a:t>
            </a:r>
            <a:endParaRPr lang="en-US" dirty="0"/>
          </a:p>
          <a:p>
            <a:r>
              <a:rPr lang="el-GR" dirty="0"/>
              <a:t>Συνεπώς:</a:t>
            </a:r>
            <a:endParaRPr lang="en-US" dirty="0"/>
          </a:p>
          <a:p>
            <a:endParaRPr lang="en-US" b="1" dirty="0"/>
          </a:p>
          <a:p>
            <a:r>
              <a:rPr lang="el-GR" dirty="0"/>
              <a:t>Από πίνακες, για 22 </a:t>
            </a:r>
            <a:r>
              <a:rPr lang="el-GR" baseline="30000" dirty="0"/>
              <a:t>0</a:t>
            </a:r>
            <a:r>
              <a:rPr lang="el-GR" dirty="0"/>
              <a:t>C και βάρος 45 g η % Σ.Β.Η.Π.Π.Τ</a:t>
            </a:r>
            <a:r>
              <a:rPr lang="en-US" dirty="0"/>
              <a:t>.</a:t>
            </a:r>
            <a:r>
              <a:rPr lang="el-GR" dirty="0"/>
              <a:t> (Ημερήσια Ποσότητα Παρεχομένης Τροφής σε % του Σωματικού Βάρους ή αλλιώς </a:t>
            </a:r>
            <a:r>
              <a:rPr lang="en-US" dirty="0"/>
              <a:t>R (ratio) </a:t>
            </a:r>
            <a:r>
              <a:rPr lang="el-GR" dirty="0"/>
              <a:t>ή αλλιώς </a:t>
            </a:r>
            <a:r>
              <a:rPr lang="en-US" dirty="0" err="1"/>
              <a:t>r</a:t>
            </a:r>
            <a:r>
              <a:rPr lang="en-US" baseline="-25000" dirty="0" err="1"/>
              <a:t>food</a:t>
            </a:r>
            <a:r>
              <a:rPr lang="el-GR" dirty="0"/>
              <a:t>) είναι 2,1 %.</a:t>
            </a:r>
          </a:p>
          <a:p>
            <a:endParaRPr lang="en-US" dirty="0"/>
          </a:p>
          <a:p>
            <a:r>
              <a:rPr lang="el-GR" dirty="0"/>
              <a:t>Συνεπώς</a:t>
            </a:r>
            <a:r>
              <a:rPr lang="en-US" dirty="0"/>
              <a:t>:</a:t>
            </a:r>
            <a:r>
              <a:rPr lang="el-GR" dirty="0"/>
              <a:t> 553,5 </a:t>
            </a:r>
            <a:r>
              <a:rPr lang="en-US" dirty="0"/>
              <a:t>x </a:t>
            </a:r>
            <a:r>
              <a:rPr lang="el-GR" dirty="0"/>
              <a:t> 0,021</a:t>
            </a:r>
            <a:r>
              <a:rPr lang="en-US" dirty="0"/>
              <a:t> </a:t>
            </a:r>
            <a:r>
              <a:rPr lang="el-GR" dirty="0"/>
              <a:t>=</a:t>
            </a:r>
            <a:r>
              <a:rPr lang="en-US" dirty="0"/>
              <a:t> </a:t>
            </a:r>
            <a:r>
              <a:rPr lang="el-GR" dirty="0"/>
              <a:t>11,6</a:t>
            </a:r>
            <a:r>
              <a:rPr lang="en-US" dirty="0"/>
              <a:t> </a:t>
            </a:r>
            <a:r>
              <a:rPr lang="el-GR" dirty="0" err="1"/>
              <a:t>kg</a:t>
            </a:r>
            <a:r>
              <a:rPr lang="el-GR" dirty="0"/>
              <a:t> τροφής ημερησίως. </a:t>
            </a:r>
            <a:endParaRPr lang="en-US" dirty="0"/>
          </a:p>
          <a:p>
            <a:r>
              <a:rPr lang="el-GR" dirty="0"/>
              <a:t>Συνεπώς</a:t>
            </a:r>
            <a:r>
              <a:rPr lang="en-US" dirty="0"/>
              <a:t>:</a:t>
            </a:r>
            <a:r>
              <a:rPr lang="el-GR" dirty="0"/>
              <a:t> 11,6 </a:t>
            </a:r>
            <a:r>
              <a:rPr lang="en-US" dirty="0"/>
              <a:t>x</a:t>
            </a:r>
            <a:r>
              <a:rPr lang="el-GR" dirty="0"/>
              <a:t> 30 ημέρες</a:t>
            </a:r>
            <a:r>
              <a:rPr lang="en-US" dirty="0"/>
              <a:t> </a:t>
            </a:r>
            <a:r>
              <a:rPr lang="el-GR" dirty="0"/>
              <a:t>=</a:t>
            </a:r>
            <a:r>
              <a:rPr lang="en-US" dirty="0"/>
              <a:t> </a:t>
            </a:r>
            <a:r>
              <a:rPr lang="el-GR" dirty="0"/>
              <a:t>348 </a:t>
            </a:r>
            <a:r>
              <a:rPr lang="el-GR" dirty="0" err="1"/>
              <a:t>kg</a:t>
            </a:r>
            <a:r>
              <a:rPr lang="el-GR" dirty="0"/>
              <a:t> τροφής για τον </a:t>
            </a:r>
            <a:r>
              <a:rPr lang="el-GR" u="sng" dirty="0"/>
              <a:t>ερχόμενο μήνα</a:t>
            </a:r>
            <a:r>
              <a:rPr lang="el-GR" dirty="0"/>
              <a:t>.</a:t>
            </a:r>
          </a:p>
          <a:p>
            <a:endParaRPr lang="en-US" dirty="0"/>
          </a:p>
          <a:p>
            <a:r>
              <a:rPr lang="el-GR" dirty="0"/>
              <a:t>Η αύξηση της βιομάζας στο τέλος του μήνα θα είναι 48,2 %. </a:t>
            </a:r>
          </a:p>
          <a:p>
            <a:r>
              <a:rPr lang="el-GR" dirty="0"/>
              <a:t>Συνεπώς: 553,5 </a:t>
            </a:r>
            <a:r>
              <a:rPr lang="en-US" dirty="0"/>
              <a:t>x</a:t>
            </a:r>
            <a:r>
              <a:rPr lang="el-GR" dirty="0"/>
              <a:t> 0,482 +</a:t>
            </a:r>
            <a:r>
              <a:rPr lang="en-US" dirty="0"/>
              <a:t> </a:t>
            </a:r>
            <a:r>
              <a:rPr lang="el-GR" dirty="0"/>
              <a:t>553,5</a:t>
            </a:r>
            <a:r>
              <a:rPr lang="en-US" dirty="0"/>
              <a:t> </a:t>
            </a:r>
            <a:r>
              <a:rPr lang="el-GR" dirty="0"/>
              <a:t>=</a:t>
            </a:r>
            <a:r>
              <a:rPr lang="en-US" dirty="0"/>
              <a:t> 820,28</a:t>
            </a:r>
            <a:r>
              <a:rPr lang="el-GR" dirty="0"/>
              <a:t> </a:t>
            </a:r>
            <a:r>
              <a:rPr lang="el-GR" dirty="0" err="1"/>
              <a:t>kg</a:t>
            </a:r>
            <a:r>
              <a:rPr lang="el-GR" dirty="0"/>
              <a:t> ψαριών με μέσο ατομικό  βάρος:</a:t>
            </a:r>
          </a:p>
          <a:p>
            <a:r>
              <a:rPr lang="el-GR" dirty="0"/>
              <a:t>  45g</a:t>
            </a:r>
            <a:r>
              <a:rPr lang="en-US" dirty="0"/>
              <a:t> x </a:t>
            </a:r>
            <a:r>
              <a:rPr lang="el-GR" dirty="0"/>
              <a:t>0,4</a:t>
            </a:r>
            <a:r>
              <a:rPr lang="en-US" dirty="0"/>
              <a:t>8</a:t>
            </a:r>
            <a:r>
              <a:rPr lang="el-GR" dirty="0"/>
              <a:t>2 +</a:t>
            </a:r>
            <a:r>
              <a:rPr lang="en-US" dirty="0"/>
              <a:t> </a:t>
            </a:r>
            <a:r>
              <a:rPr lang="el-GR" dirty="0"/>
              <a:t>45</a:t>
            </a:r>
            <a:r>
              <a:rPr lang="en-US" dirty="0"/>
              <a:t> </a:t>
            </a:r>
            <a:r>
              <a:rPr lang="el-GR" dirty="0"/>
              <a:t>=</a:t>
            </a:r>
            <a:r>
              <a:rPr lang="en-US" dirty="0"/>
              <a:t> </a:t>
            </a:r>
            <a:r>
              <a:rPr lang="el-GR" dirty="0"/>
              <a:t>66,7 g.</a:t>
            </a:r>
            <a:endParaRPr lang="en-US" dirty="0"/>
          </a:p>
          <a:p>
            <a:endParaRPr lang="en-US" dirty="0"/>
          </a:p>
          <a:p>
            <a:r>
              <a:rPr lang="el-GR" dirty="0"/>
              <a:t>Για τον  αμέσως επόμενο μήνα: </a:t>
            </a:r>
            <a:r>
              <a:rPr lang="en-US" dirty="0"/>
              <a:t>820,28 x </a:t>
            </a:r>
            <a:r>
              <a:rPr lang="el-GR" dirty="0"/>
              <a:t>0,021</a:t>
            </a:r>
            <a:r>
              <a:rPr lang="en-US" dirty="0"/>
              <a:t> </a:t>
            </a:r>
            <a:r>
              <a:rPr lang="el-GR" dirty="0"/>
              <a:t>=</a:t>
            </a:r>
            <a:r>
              <a:rPr lang="en-US" dirty="0"/>
              <a:t> 17,23</a:t>
            </a:r>
            <a:r>
              <a:rPr lang="el-GR" dirty="0"/>
              <a:t> </a:t>
            </a:r>
            <a:r>
              <a:rPr lang="el-GR" dirty="0" err="1"/>
              <a:t>kg</a:t>
            </a:r>
            <a:r>
              <a:rPr lang="el-GR" dirty="0"/>
              <a:t> τροφής ημερησίως. </a:t>
            </a:r>
          </a:p>
          <a:p>
            <a:r>
              <a:rPr lang="el-GR" dirty="0"/>
              <a:t>Συνεπώς: </a:t>
            </a:r>
            <a:r>
              <a:rPr lang="en-US" dirty="0"/>
              <a:t>17,23</a:t>
            </a:r>
            <a:r>
              <a:rPr lang="el-GR" dirty="0"/>
              <a:t> </a:t>
            </a:r>
            <a:r>
              <a:rPr lang="en-US" dirty="0"/>
              <a:t>kg x </a:t>
            </a:r>
            <a:r>
              <a:rPr lang="el-GR" dirty="0"/>
              <a:t>30</a:t>
            </a:r>
            <a:r>
              <a:rPr lang="en-US" dirty="0"/>
              <a:t> </a:t>
            </a:r>
            <a:r>
              <a:rPr lang="el-GR" dirty="0"/>
              <a:t>ημέρες=</a:t>
            </a:r>
            <a:r>
              <a:rPr lang="en-US" dirty="0"/>
              <a:t>517</a:t>
            </a:r>
            <a:r>
              <a:rPr lang="el-GR" dirty="0"/>
              <a:t> </a:t>
            </a:r>
            <a:r>
              <a:rPr lang="el-GR" dirty="0" err="1"/>
              <a:t>kg</a:t>
            </a:r>
            <a:r>
              <a:rPr lang="en-US" dirty="0"/>
              <a:t> </a:t>
            </a:r>
            <a:r>
              <a:rPr lang="el-GR" dirty="0"/>
              <a:t>τροφής για τον </a:t>
            </a:r>
            <a:r>
              <a:rPr lang="el-GR" u="sng" dirty="0"/>
              <a:t>αμέσως</a:t>
            </a:r>
            <a:r>
              <a:rPr lang="el-GR" dirty="0"/>
              <a:t> </a:t>
            </a:r>
            <a:r>
              <a:rPr lang="el-GR" u="sng" dirty="0"/>
              <a:t>ερχόμενο μήνα</a:t>
            </a:r>
            <a:r>
              <a:rPr lang="el-GR" dirty="0"/>
              <a:t>.</a:t>
            </a:r>
            <a:endParaRPr lang="en-US" dirty="0"/>
          </a:p>
          <a:p>
            <a:endParaRPr lang="en-US" dirty="0"/>
          </a:p>
          <a:p>
            <a:r>
              <a:rPr lang="el-GR" b="1" dirty="0"/>
              <a:t>Σύνολο παραγγελίας τροφής:  348</a:t>
            </a:r>
            <a:r>
              <a:rPr lang="en-US" b="1" dirty="0"/>
              <a:t> </a:t>
            </a:r>
            <a:r>
              <a:rPr lang="el-GR" b="1" dirty="0"/>
              <a:t>+</a:t>
            </a:r>
            <a:r>
              <a:rPr lang="en-US" b="1" dirty="0"/>
              <a:t> 517 </a:t>
            </a:r>
            <a:r>
              <a:rPr lang="el-GR" b="1" dirty="0"/>
              <a:t>=</a:t>
            </a:r>
            <a:r>
              <a:rPr lang="en-US" b="1" dirty="0"/>
              <a:t> 865 </a:t>
            </a:r>
            <a:r>
              <a:rPr lang="el-GR" b="1" dirty="0" err="1"/>
              <a:t>kg</a:t>
            </a:r>
            <a:r>
              <a:rPr lang="el-GR" b="1" dirty="0"/>
              <a:t>.</a:t>
            </a:r>
            <a:endParaRPr lang="en-US" b="1" dirty="0"/>
          </a:p>
          <a:p>
            <a:endParaRPr lang="en-US" dirty="0"/>
          </a:p>
        </p:txBody>
      </p:sp>
      <p:graphicFrame>
        <p:nvGraphicFramePr>
          <p:cNvPr id="14339" name="Object 8"/>
          <p:cNvGraphicFramePr>
            <a:graphicFrameLocks noChangeAspect="1"/>
          </p:cNvGraphicFramePr>
          <p:nvPr/>
        </p:nvGraphicFramePr>
        <p:xfrm>
          <a:off x="1489075" y="1747838"/>
          <a:ext cx="2946400" cy="620712"/>
        </p:xfrm>
        <a:graphic>
          <a:graphicData uri="http://schemas.openxmlformats.org/presentationml/2006/ole">
            <p:oleObj spid="_x0000_s14339" name="Equation" r:id="rId3" imgW="1993900" imgH="4191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400" b="1" smtClean="0">
                <a:solidFill>
                  <a:srgbClr val="FF0000"/>
                </a:solidFill>
              </a:rPr>
              <a:t>AΣΚΗΣΗ 2: Υπολογισμός Συντελεστού μετατροπής τροφής. Χρήση του τύπου:</a:t>
            </a:r>
            <a:r>
              <a:rPr lang="en-US" sz="2400" b="1" smtClean="0">
                <a:solidFill>
                  <a:srgbClr val="FF0000"/>
                </a:solidFill>
              </a:rPr>
              <a:t> </a:t>
            </a:r>
            <a:r>
              <a:rPr lang="el-GR" sz="2400" b="1" smtClean="0">
                <a:solidFill>
                  <a:srgbClr val="FF0000"/>
                </a:solidFill>
              </a:rPr>
              <a:t>W</a:t>
            </a:r>
            <a:r>
              <a:rPr lang="en-US" sz="2400" b="1" baseline="-25000" smtClean="0">
                <a:solidFill>
                  <a:srgbClr val="FF0000"/>
                </a:solidFill>
              </a:rPr>
              <a:t>t</a:t>
            </a:r>
            <a:r>
              <a:rPr lang="el-GR" sz="2400" b="1" smtClean="0">
                <a:solidFill>
                  <a:srgbClr val="FF0000"/>
                </a:solidFill>
              </a:rPr>
              <a:t>=W</a:t>
            </a:r>
            <a:r>
              <a:rPr lang="el-GR" sz="2400" b="1" baseline="-25000" smtClean="0">
                <a:solidFill>
                  <a:srgbClr val="FF0000"/>
                </a:solidFill>
              </a:rPr>
              <a:t>0</a:t>
            </a:r>
            <a:r>
              <a:rPr lang="el-GR" sz="2400" b="1" smtClean="0">
                <a:solidFill>
                  <a:srgbClr val="FF0000"/>
                </a:solidFill>
              </a:rPr>
              <a:t>*e</a:t>
            </a:r>
            <a:r>
              <a:rPr lang="en-US" sz="2400" b="1" baseline="30000" smtClean="0">
                <a:solidFill>
                  <a:srgbClr val="FF0000"/>
                </a:solidFill>
              </a:rPr>
              <a:t>(SGR*</a:t>
            </a:r>
            <a:r>
              <a:rPr lang="el-GR" sz="2400" b="1" baseline="30000" smtClean="0">
                <a:solidFill>
                  <a:srgbClr val="FF0000"/>
                </a:solidFill>
              </a:rPr>
              <a:t>t</a:t>
            </a:r>
            <a:r>
              <a:rPr lang="en-US" sz="2400" b="1" baseline="30000" smtClean="0">
                <a:solidFill>
                  <a:srgbClr val="FF0000"/>
                </a:solidFill>
              </a:rPr>
              <a:t>)/100</a:t>
            </a:r>
            <a:endParaRPr lang="en-US" sz="2400" smtClean="0">
              <a:solidFill>
                <a:srgbClr val="FF0000"/>
              </a:solidFill>
            </a:endParaRPr>
          </a:p>
        </p:txBody>
      </p:sp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244475" y="1997075"/>
            <a:ext cx="8001000" cy="230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/>
              <a:t>Σε ένα ιχθυοκλωβό τοποθετήθηκαν τσιπούρες μέσου ατομικού βάρους 50</a:t>
            </a:r>
            <a:r>
              <a:rPr lang="en-US"/>
              <a:t> </a:t>
            </a:r>
            <a:r>
              <a:rPr lang="el-GR"/>
              <a:t>g. </a:t>
            </a:r>
            <a:endParaRPr lang="en-US"/>
          </a:p>
          <a:p>
            <a:r>
              <a:rPr lang="el-GR"/>
              <a:t>Μετά από 230 ημέρες αλιεύθηκαν και βρέθηκαν με μέσο ατομικό βάρος 180 g.</a:t>
            </a:r>
          </a:p>
          <a:p>
            <a:endParaRPr lang="en-US"/>
          </a:p>
          <a:p>
            <a:r>
              <a:rPr lang="el-GR"/>
              <a:t>Η διατροφή τους στηρίχθηκε σε συνθετική τροφή η οποία προσφέρονταν καθημερινώς σε ποσοστό 1,8 % του εκτρεφόμενου βάρους.  </a:t>
            </a:r>
          </a:p>
          <a:p>
            <a:endParaRPr lang="el-GR"/>
          </a:p>
          <a:p>
            <a:r>
              <a:rPr lang="el-GR"/>
              <a:t>Να υπολογισθεί αν ο Συντελεστής Μετατρεψιμότητας (</a:t>
            </a:r>
            <a:r>
              <a:rPr lang="en-US"/>
              <a:t>FCR)</a:t>
            </a:r>
            <a:r>
              <a:rPr lang="el-GR"/>
              <a:t> της τροφής είναι ικανοποιητικός ή όχι σε σχέση με τον αποδεκτό από ανάλογες εμπειρίες 2,5:1.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400" b="1" dirty="0" smtClean="0">
                <a:solidFill>
                  <a:srgbClr val="FF0000"/>
                </a:solidFill>
              </a:rPr>
              <a:t>AΣΚΗΣΗ 2: Υπολογισμός Συντελεστού μετατροπής τροφής. Χρήση του τύπου: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W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t</a:t>
            </a:r>
            <a:r>
              <a:rPr lang="el-GR" sz="2400" b="1" dirty="0" smtClean="0">
                <a:solidFill>
                  <a:srgbClr val="FF0000"/>
                </a:solidFill>
              </a:rPr>
              <a:t>=W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0</a:t>
            </a:r>
            <a:r>
              <a:rPr lang="el-GR" sz="2400" b="1" dirty="0" smtClean="0">
                <a:solidFill>
                  <a:srgbClr val="FF0000"/>
                </a:solidFill>
              </a:rPr>
              <a:t>*e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(SGR*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t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)/100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16386" name="TextBox 6"/>
          <p:cNvSpPr txBox="1">
            <a:spLocks noChangeArrowheads="1"/>
          </p:cNvSpPr>
          <p:nvPr/>
        </p:nvSpPr>
        <p:spPr bwMode="auto">
          <a:xfrm>
            <a:off x="862013" y="2049463"/>
            <a:ext cx="7466012" cy="406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 b="1" dirty="0"/>
              <a:t>ΛΥΣΗ:</a:t>
            </a:r>
          </a:p>
          <a:p>
            <a:r>
              <a:rPr lang="el-GR" sz="2400" dirty="0"/>
              <a:t>Χρησιμοποιούμε τον τύπο: </a:t>
            </a:r>
            <a:endParaRPr lang="en-US" sz="2400" dirty="0"/>
          </a:p>
          <a:p>
            <a:r>
              <a:rPr lang="el-GR" sz="2400" dirty="0"/>
              <a:t>ο οποίος προκύπτει από τη </a:t>
            </a:r>
            <a:r>
              <a:rPr lang="el-GR" sz="2400" dirty="0" err="1"/>
              <a:t>λογαριθμοποίηση</a:t>
            </a:r>
            <a:r>
              <a:rPr lang="el-GR" sz="2400" dirty="0"/>
              <a:t> του τύπου:</a:t>
            </a:r>
          </a:p>
          <a:p>
            <a:r>
              <a:rPr lang="el-GR" sz="2400" b="1" dirty="0">
                <a:solidFill>
                  <a:srgbClr val="FF0000"/>
                </a:solidFill>
              </a:rPr>
              <a:t>W</a:t>
            </a:r>
            <a:r>
              <a:rPr lang="en-US" sz="2400" b="1" baseline="-25000" dirty="0">
                <a:solidFill>
                  <a:srgbClr val="FF0000"/>
                </a:solidFill>
              </a:rPr>
              <a:t>t</a:t>
            </a:r>
            <a:r>
              <a:rPr lang="el-GR" sz="2400" b="1" dirty="0">
                <a:solidFill>
                  <a:srgbClr val="FF0000"/>
                </a:solidFill>
              </a:rPr>
              <a:t>=W</a:t>
            </a:r>
            <a:r>
              <a:rPr lang="el-GR" sz="2400" b="1" baseline="-25000" dirty="0">
                <a:solidFill>
                  <a:srgbClr val="FF0000"/>
                </a:solidFill>
              </a:rPr>
              <a:t>0</a:t>
            </a:r>
            <a:r>
              <a:rPr lang="el-GR" sz="2400" b="1" dirty="0">
                <a:solidFill>
                  <a:srgbClr val="FF0000"/>
                </a:solidFill>
              </a:rPr>
              <a:t>*e</a:t>
            </a:r>
            <a:r>
              <a:rPr lang="en-US" sz="2400" b="1" baseline="30000" dirty="0">
                <a:solidFill>
                  <a:srgbClr val="FF0000"/>
                </a:solidFill>
              </a:rPr>
              <a:t>(SGR*</a:t>
            </a:r>
            <a:r>
              <a:rPr lang="el-GR" sz="2400" b="1" baseline="30000" dirty="0">
                <a:solidFill>
                  <a:srgbClr val="FF0000"/>
                </a:solidFill>
              </a:rPr>
              <a:t>t</a:t>
            </a:r>
            <a:r>
              <a:rPr lang="en-US" sz="2400" b="1" baseline="30000" dirty="0">
                <a:solidFill>
                  <a:srgbClr val="FF0000"/>
                </a:solidFill>
              </a:rPr>
              <a:t>)/100</a:t>
            </a:r>
            <a:endParaRPr lang="en-US" sz="2400" dirty="0"/>
          </a:p>
          <a:p>
            <a:r>
              <a:rPr lang="el-GR" sz="2400" dirty="0"/>
              <a:t>όπου: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SGR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= </a:t>
            </a:r>
            <a:r>
              <a:rPr lang="el-GR" sz="2400" dirty="0"/>
              <a:t>ο ημερήσιος ρυθμός αύξησης ως %</a:t>
            </a:r>
            <a:r>
              <a:rPr lang="en-US" sz="2400" dirty="0"/>
              <a:t> </a:t>
            </a:r>
            <a:r>
              <a:rPr lang="el-GR" sz="2400" dirty="0"/>
              <a:t>βάρους ανά ημέρα (</a:t>
            </a:r>
            <a:r>
              <a:rPr lang="en-US" sz="2400" dirty="0"/>
              <a:t>d)</a:t>
            </a:r>
            <a:endParaRPr lang="el-GR" sz="2400" dirty="0"/>
          </a:p>
          <a:p>
            <a:r>
              <a:rPr lang="en-US" sz="2400" b="1" dirty="0">
                <a:solidFill>
                  <a:srgbClr val="FF0000"/>
                </a:solidFill>
              </a:rPr>
              <a:t>W</a:t>
            </a:r>
            <a:r>
              <a:rPr lang="en-US" sz="2400" b="1" baseline="-25000" dirty="0">
                <a:solidFill>
                  <a:srgbClr val="FF0000"/>
                </a:solidFill>
              </a:rPr>
              <a:t>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= </a:t>
            </a:r>
            <a:r>
              <a:rPr lang="el-GR" sz="2400" dirty="0"/>
              <a:t>Το μέσο βάρος των ψαριών μετά </a:t>
            </a:r>
            <a:r>
              <a:rPr lang="en-US" sz="2400" dirty="0"/>
              <a:t>t </a:t>
            </a:r>
            <a:r>
              <a:rPr lang="el-GR" sz="2400" dirty="0"/>
              <a:t>ημέρες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W</a:t>
            </a:r>
            <a:r>
              <a:rPr lang="en-US" sz="2400" b="1" baseline="-25000" dirty="0">
                <a:solidFill>
                  <a:srgbClr val="FF0000"/>
                </a:solidFill>
              </a:rPr>
              <a:t>0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= </a:t>
            </a:r>
            <a:r>
              <a:rPr lang="el-GR" sz="2400" dirty="0"/>
              <a:t>Το αρχικό μέσο βάρος των ψαριών 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dirty="0"/>
              <a:t> = </a:t>
            </a:r>
            <a:r>
              <a:rPr lang="el-GR" sz="2400" dirty="0"/>
              <a:t>Ο αριθμός των ημερών της αύξησης</a:t>
            </a:r>
            <a:endParaRPr lang="en-US" sz="2400" dirty="0"/>
          </a:p>
          <a:p>
            <a:endParaRPr lang="en-US" dirty="0"/>
          </a:p>
        </p:txBody>
      </p:sp>
      <p:graphicFrame>
        <p:nvGraphicFramePr>
          <p:cNvPr id="16387" name="Object 7"/>
          <p:cNvGraphicFramePr>
            <a:graphicFrameLocks noChangeAspect="1"/>
          </p:cNvGraphicFramePr>
          <p:nvPr/>
        </p:nvGraphicFramePr>
        <p:xfrm>
          <a:off x="4602163" y="2281238"/>
          <a:ext cx="2278062" cy="560387"/>
        </p:xfrm>
        <a:graphic>
          <a:graphicData uri="http://schemas.openxmlformats.org/presentationml/2006/ole">
            <p:oleObj spid="_x0000_s16387" name="Equation" r:id="rId3" imgW="1600200" imgH="3937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400" b="1" smtClean="0">
                <a:solidFill>
                  <a:srgbClr val="FF0000"/>
                </a:solidFill>
              </a:rPr>
              <a:t>AΣΚΗΣΗ 2: Υπολογισμός Συντελεστού μετατροπής τροφής. (συνέχεια)</a:t>
            </a:r>
            <a:endParaRPr lang="en-US" sz="2400" smtClean="0">
              <a:solidFill>
                <a:srgbClr val="FF0000"/>
              </a:solidFill>
            </a:endParaRPr>
          </a:p>
        </p:txBody>
      </p:sp>
      <p:graphicFrame>
        <p:nvGraphicFramePr>
          <p:cNvPr id="17410" name="Object 5"/>
          <p:cNvGraphicFramePr>
            <a:graphicFrameLocks noChangeAspect="1"/>
          </p:cNvGraphicFramePr>
          <p:nvPr/>
        </p:nvGraphicFramePr>
        <p:xfrm>
          <a:off x="446088" y="2376488"/>
          <a:ext cx="3800475" cy="739775"/>
        </p:xfrm>
        <a:graphic>
          <a:graphicData uri="http://schemas.openxmlformats.org/presentationml/2006/ole">
            <p:oleObj spid="_x0000_s17410" name="Equation" r:id="rId3" imgW="2019300" imgH="393700" progId="Equation.3">
              <p:embed/>
            </p:oleObj>
          </a:graphicData>
        </a:graphic>
      </p:graphicFrame>
      <p:sp>
        <p:nvSpPr>
          <p:cNvPr id="17411" name="TextBox 6"/>
          <p:cNvSpPr txBox="1">
            <a:spLocks noChangeArrowheads="1"/>
          </p:cNvSpPr>
          <p:nvPr/>
        </p:nvSpPr>
        <p:spPr bwMode="auto">
          <a:xfrm>
            <a:off x="457200" y="1922463"/>
            <a:ext cx="8061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/>
              <a:t>Αντικαθιστώντας τις τιμές έχουμε:</a:t>
            </a:r>
            <a:endParaRPr lang="en-US"/>
          </a:p>
        </p:txBody>
      </p:sp>
      <p:sp>
        <p:nvSpPr>
          <p:cNvPr id="17412" name="TextBox 7"/>
          <p:cNvSpPr txBox="1">
            <a:spLocks noChangeArrowheads="1"/>
          </p:cNvSpPr>
          <p:nvPr/>
        </p:nvSpPr>
        <p:spPr bwMode="auto">
          <a:xfrm>
            <a:off x="457200" y="3135313"/>
            <a:ext cx="7780338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/>
              <a:t>Συνεπώς ο Ειδικός Ρυθμός Αύξησης των ψαριών (</a:t>
            </a:r>
            <a:r>
              <a:rPr lang="en-US" dirty="0"/>
              <a:t>SGR) </a:t>
            </a:r>
            <a:r>
              <a:rPr lang="el-GR" dirty="0"/>
              <a:t>είναι 0,55 %/</a:t>
            </a:r>
            <a:r>
              <a:rPr lang="en-US" dirty="0"/>
              <a:t>d.</a:t>
            </a:r>
          </a:p>
          <a:p>
            <a:endParaRPr lang="en-US" dirty="0"/>
          </a:p>
          <a:p>
            <a:r>
              <a:rPr lang="el-GR" dirty="0"/>
              <a:t>Οι παράγοντες, </a:t>
            </a:r>
            <a:r>
              <a:rPr lang="el-GR" b="1" dirty="0"/>
              <a:t>Συντελεστής Μετατρεψιμότητας</a:t>
            </a:r>
            <a:r>
              <a:rPr lang="en-US" b="1" dirty="0"/>
              <a:t> </a:t>
            </a:r>
            <a:r>
              <a:rPr lang="el-GR" b="1" dirty="0"/>
              <a:t>Τροφής (</a:t>
            </a:r>
            <a:r>
              <a:rPr lang="en-US" b="1" dirty="0"/>
              <a:t>FCR)</a:t>
            </a:r>
            <a:r>
              <a:rPr lang="en-US" dirty="0"/>
              <a:t>, </a:t>
            </a:r>
            <a:r>
              <a:rPr lang="el-GR" b="1" dirty="0"/>
              <a:t>ποσοστό ημερήσιας παροχής τροφής </a:t>
            </a:r>
            <a:r>
              <a:rPr lang="en-US" b="1" dirty="0" err="1"/>
              <a:t>r</a:t>
            </a:r>
            <a:r>
              <a:rPr lang="en-US" b="1" baseline="-25000" dirty="0" err="1"/>
              <a:t>food</a:t>
            </a:r>
            <a:r>
              <a:rPr lang="en-US" dirty="0"/>
              <a:t> </a:t>
            </a:r>
            <a:r>
              <a:rPr lang="el-GR" dirty="0"/>
              <a:t>και </a:t>
            </a:r>
            <a:r>
              <a:rPr lang="el-GR" b="1" dirty="0"/>
              <a:t>Ειδικός Ρυθμός Αύξησης (</a:t>
            </a:r>
            <a:r>
              <a:rPr lang="en-US" b="1" dirty="0"/>
              <a:t>SGR)</a:t>
            </a:r>
            <a:r>
              <a:rPr lang="en-US" dirty="0"/>
              <a:t> </a:t>
            </a:r>
            <a:r>
              <a:rPr lang="el-GR" dirty="0"/>
              <a:t>συνδέονται με τη σχέση:</a:t>
            </a:r>
            <a:endParaRPr lang="en-US" dirty="0"/>
          </a:p>
          <a:p>
            <a:endParaRPr lang="el-GR" dirty="0"/>
          </a:p>
          <a:p>
            <a:r>
              <a:rPr lang="en-US" dirty="0"/>
              <a:t>                           </a:t>
            </a:r>
          </a:p>
          <a:p>
            <a:endParaRPr lang="en-US" dirty="0"/>
          </a:p>
          <a:p>
            <a:endParaRPr lang="en-US" dirty="0"/>
          </a:p>
          <a:p>
            <a:r>
              <a:rPr lang="el-GR" dirty="0"/>
              <a:t>Αντικαθιστώντας έχουμε: </a:t>
            </a:r>
            <a:r>
              <a:rPr lang="en-US" dirty="0"/>
              <a:t>FCR = </a:t>
            </a:r>
            <a:r>
              <a:rPr lang="el-GR" dirty="0"/>
              <a:t>1,8 /0,55 = 3,27, </a:t>
            </a:r>
            <a:endParaRPr lang="en-US" dirty="0"/>
          </a:p>
          <a:p>
            <a:r>
              <a:rPr lang="el-GR" dirty="0"/>
              <a:t>τιμή μη ικανοποιητική συγκριτικά με το στόχο 2,5 τον οποίο ξεπερνά </a:t>
            </a:r>
            <a:r>
              <a:rPr lang="el-GR" dirty="0" err="1"/>
              <a:t>σημαντικώς</a:t>
            </a:r>
            <a:r>
              <a:rPr lang="el-GR" dirty="0"/>
              <a:t>.</a:t>
            </a:r>
            <a:endParaRPr lang="en-US" dirty="0"/>
          </a:p>
        </p:txBody>
      </p:sp>
      <p:graphicFrame>
        <p:nvGraphicFramePr>
          <p:cNvPr id="17413" name="Object 8"/>
          <p:cNvGraphicFramePr>
            <a:graphicFrameLocks noChangeAspect="1"/>
          </p:cNvGraphicFramePr>
          <p:nvPr/>
        </p:nvGraphicFramePr>
        <p:xfrm>
          <a:off x="598488" y="4843463"/>
          <a:ext cx="1420812" cy="698500"/>
        </p:xfrm>
        <a:graphic>
          <a:graphicData uri="http://schemas.openxmlformats.org/presentationml/2006/ole">
            <p:oleObj spid="_x0000_s17413" name="Equation" r:id="rId4" imgW="800100" imgH="3937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457200" y="66675"/>
            <a:ext cx="8229600" cy="595313"/>
          </a:xfrm>
        </p:spPr>
        <p:txBody>
          <a:bodyPr/>
          <a:lstStyle/>
          <a:p>
            <a:pPr eaLnBrk="1" hangingPunct="1"/>
            <a:r>
              <a:rPr lang="el-GR" sz="2400" b="1" smtClean="0">
                <a:solidFill>
                  <a:srgbClr val="FF0000"/>
                </a:solidFill>
              </a:rPr>
              <a:t>ΑΣΚΗΣΗ 3: Υπολογισμός αριθμού ιχθυοκλωβών</a:t>
            </a:r>
            <a:endParaRPr lang="en-US" sz="2400" b="1" smtClean="0">
              <a:solidFill>
                <a:srgbClr val="FF0000"/>
              </a:solidFill>
            </a:endParaRPr>
          </a:p>
        </p:txBody>
      </p:sp>
      <p:sp>
        <p:nvSpPr>
          <p:cNvPr id="18434" name="TextBox 3"/>
          <p:cNvSpPr txBox="1">
            <a:spLocks noChangeArrowheads="1"/>
          </p:cNvSpPr>
          <p:nvPr/>
        </p:nvSpPr>
        <p:spPr bwMode="auto">
          <a:xfrm>
            <a:off x="376237" y="688975"/>
            <a:ext cx="8591117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dirty="0"/>
              <a:t>Πόσοι </a:t>
            </a:r>
            <a:r>
              <a:rPr lang="el-GR" dirty="0" err="1"/>
              <a:t>Ιχθυοκλωβοί</a:t>
            </a:r>
            <a:r>
              <a:rPr lang="el-GR" dirty="0"/>
              <a:t> θα απαιτηθούν για την παραγωγή 100 </a:t>
            </a:r>
            <a:r>
              <a:rPr lang="en-US" dirty="0" err="1"/>
              <a:t>tn</a:t>
            </a:r>
            <a:r>
              <a:rPr lang="el-GR" dirty="0"/>
              <a:t> τσιπούρας;</a:t>
            </a:r>
            <a:endParaRPr lang="en-US" dirty="0"/>
          </a:p>
          <a:p>
            <a:r>
              <a:rPr lang="el-GR" dirty="0"/>
              <a:t>Δίδονται: </a:t>
            </a:r>
            <a:endParaRPr lang="en-US" dirty="0"/>
          </a:p>
          <a:p>
            <a:r>
              <a:rPr lang="el-GR" dirty="0"/>
              <a:t>1)</a:t>
            </a:r>
            <a:r>
              <a:rPr lang="en-US" dirty="0"/>
              <a:t> </a:t>
            </a:r>
            <a:r>
              <a:rPr lang="el-GR" dirty="0"/>
              <a:t>Διαστάσεις </a:t>
            </a:r>
            <a:r>
              <a:rPr lang="el-GR" dirty="0" err="1"/>
              <a:t>ιχθυοκλωβών</a:t>
            </a:r>
            <a:r>
              <a:rPr lang="en-US" dirty="0"/>
              <a:t>:</a:t>
            </a:r>
            <a:r>
              <a:rPr lang="el-GR" dirty="0"/>
              <a:t> 7</a:t>
            </a:r>
            <a:r>
              <a:rPr lang="en-US" dirty="0"/>
              <a:t> x </a:t>
            </a:r>
            <a:r>
              <a:rPr lang="el-GR" dirty="0"/>
              <a:t>7</a:t>
            </a:r>
            <a:r>
              <a:rPr lang="en-US" dirty="0"/>
              <a:t> x </a:t>
            </a:r>
            <a:r>
              <a:rPr lang="el-GR" dirty="0"/>
              <a:t>5</a:t>
            </a:r>
            <a:r>
              <a:rPr lang="en-US" dirty="0"/>
              <a:t> m</a:t>
            </a:r>
            <a:r>
              <a:rPr lang="el-GR" dirty="0"/>
              <a:t>.</a:t>
            </a:r>
            <a:endParaRPr lang="en-US" dirty="0"/>
          </a:p>
          <a:p>
            <a:r>
              <a:rPr lang="el-GR" dirty="0"/>
              <a:t>2)</a:t>
            </a:r>
            <a:r>
              <a:rPr lang="en-US" dirty="0"/>
              <a:t> </a:t>
            </a:r>
            <a:r>
              <a:rPr lang="el-GR" dirty="0" err="1"/>
              <a:t>Ιχθυοπυκνότητα</a:t>
            </a:r>
            <a:r>
              <a:rPr lang="en-US" dirty="0"/>
              <a:t>: </a:t>
            </a:r>
            <a:r>
              <a:rPr lang="el-GR" dirty="0"/>
              <a:t> 15</a:t>
            </a:r>
            <a:r>
              <a:rPr lang="en-US" dirty="0"/>
              <a:t>kg/m</a:t>
            </a:r>
            <a:r>
              <a:rPr lang="en-US" baseline="30000" dirty="0"/>
              <a:t>3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l-GR" b="1" dirty="0"/>
              <a:t>ΛΥΣΗ</a:t>
            </a:r>
            <a:r>
              <a:rPr lang="el-GR" dirty="0"/>
              <a:t>:</a:t>
            </a:r>
          </a:p>
          <a:p>
            <a:endParaRPr lang="en-US" dirty="0"/>
          </a:p>
          <a:p>
            <a:r>
              <a:rPr lang="el-GR" dirty="0" err="1"/>
              <a:t>Ογκος</a:t>
            </a:r>
            <a:r>
              <a:rPr lang="el-GR" dirty="0"/>
              <a:t> </a:t>
            </a:r>
            <a:r>
              <a:rPr lang="el-GR" dirty="0" err="1"/>
              <a:t>ιχθυοκλωβού</a:t>
            </a:r>
            <a:r>
              <a:rPr lang="el-GR" dirty="0"/>
              <a:t>: 7 </a:t>
            </a:r>
            <a:r>
              <a:rPr lang="en-US" dirty="0"/>
              <a:t>x 7 x 5 m = 245 m</a:t>
            </a:r>
            <a:r>
              <a:rPr lang="en-US" baseline="30000" dirty="0"/>
              <a:t>3</a:t>
            </a:r>
          </a:p>
          <a:p>
            <a:endParaRPr lang="el-GR" dirty="0"/>
          </a:p>
          <a:p>
            <a:r>
              <a:rPr lang="el-GR" dirty="0" err="1"/>
              <a:t>Ογκος</a:t>
            </a:r>
            <a:r>
              <a:rPr lang="el-GR" dirty="0"/>
              <a:t> νερού εκτροφής μονάδος: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l-GR" dirty="0"/>
              <a:t>Περιθώριο ασφαλείας όγκου εκτροφής μονάδος 30</a:t>
            </a:r>
            <a:r>
              <a:rPr lang="el-GR" dirty="0" smtClean="0"/>
              <a:t>%</a:t>
            </a:r>
            <a:r>
              <a:rPr lang="en-US" dirty="0" smtClean="0"/>
              <a:t> (</a:t>
            </a:r>
            <a:r>
              <a:rPr lang="el-GR" dirty="0" smtClean="0"/>
              <a:t>τον αυξάνουμε δηλαδή κατά 30%).</a:t>
            </a:r>
            <a:endParaRPr lang="el-GR" dirty="0"/>
          </a:p>
          <a:p>
            <a:endParaRPr lang="el-GR" dirty="0"/>
          </a:p>
          <a:p>
            <a:r>
              <a:rPr lang="el-GR" dirty="0"/>
              <a:t>Συνεπώς:   </a:t>
            </a:r>
          </a:p>
          <a:p>
            <a:endParaRPr lang="el-GR" dirty="0"/>
          </a:p>
          <a:p>
            <a:r>
              <a:rPr lang="el-GR" dirty="0"/>
              <a:t>Συνεπώς απαιτούνται: </a:t>
            </a:r>
            <a:r>
              <a:rPr lang="en-US" dirty="0" smtClean="0"/>
              <a:t>8666 m</a:t>
            </a:r>
            <a:r>
              <a:rPr lang="en-US" baseline="30000" dirty="0" smtClean="0"/>
              <a:t>3</a:t>
            </a:r>
            <a:r>
              <a:rPr lang="el-GR" dirty="0" smtClean="0"/>
              <a:t> </a:t>
            </a:r>
            <a:r>
              <a:rPr lang="el-GR" dirty="0"/>
              <a:t>/ 245 </a:t>
            </a:r>
            <a:r>
              <a:rPr lang="en-US" dirty="0"/>
              <a:t>m</a:t>
            </a:r>
            <a:r>
              <a:rPr lang="en-US" baseline="30000" dirty="0"/>
              <a:t>3</a:t>
            </a:r>
            <a:r>
              <a:rPr lang="el-GR" baseline="30000" dirty="0"/>
              <a:t> </a:t>
            </a:r>
            <a:r>
              <a:rPr lang="el-GR" dirty="0"/>
              <a:t>= </a:t>
            </a:r>
            <a:r>
              <a:rPr lang="en-US" dirty="0" smtClean="0"/>
              <a:t>35,37 = 36 </a:t>
            </a:r>
            <a:r>
              <a:rPr lang="el-GR" dirty="0" err="1" smtClean="0"/>
              <a:t>ιχθυοκλωβοί</a:t>
            </a:r>
            <a:r>
              <a:rPr lang="el-GR" dirty="0"/>
              <a:t>.</a:t>
            </a:r>
            <a:endParaRPr lang="en-US" baseline="30000" dirty="0"/>
          </a:p>
          <a:p>
            <a:endParaRPr lang="en-US" dirty="0"/>
          </a:p>
        </p:txBody>
      </p:sp>
      <p:graphicFrame>
        <p:nvGraphicFramePr>
          <p:cNvPr id="18435" name="Object 4"/>
          <p:cNvGraphicFramePr>
            <a:graphicFrameLocks noChangeAspect="1"/>
          </p:cNvGraphicFramePr>
          <p:nvPr/>
        </p:nvGraphicFramePr>
        <p:xfrm>
          <a:off x="3638550" y="2922588"/>
          <a:ext cx="4244975" cy="957262"/>
        </p:xfrm>
        <a:graphic>
          <a:graphicData uri="http://schemas.openxmlformats.org/presentationml/2006/ole">
            <p:oleObj spid="_x0000_s18435" name="Equation" r:id="rId3" imgW="3263900" imgH="736600" progId="Equation.3">
              <p:embed/>
            </p:oleObj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1398206" y="4522416"/>
            <a:ext cx="2645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6666 </a:t>
            </a:r>
            <a:r>
              <a:rPr lang="en-US" dirty="0" smtClean="0"/>
              <a:t>m</a:t>
            </a:r>
            <a:r>
              <a:rPr lang="en-US" baseline="30000" dirty="0" smtClean="0"/>
              <a:t>3  </a:t>
            </a:r>
            <a:r>
              <a:rPr lang="en-US" dirty="0" smtClean="0"/>
              <a:t>x</a:t>
            </a:r>
            <a:r>
              <a:rPr lang="en-US" b="1" dirty="0" smtClean="0"/>
              <a:t> 1,30 </a:t>
            </a:r>
            <a:r>
              <a:rPr lang="en-US" dirty="0" smtClean="0"/>
              <a:t>= </a:t>
            </a:r>
            <a:r>
              <a:rPr lang="en-US" b="1" dirty="0" smtClean="0"/>
              <a:t>8666</a:t>
            </a:r>
            <a:r>
              <a:rPr lang="en-US" dirty="0" smtClean="0"/>
              <a:t> m</a:t>
            </a:r>
            <a:r>
              <a:rPr lang="en-US" baseline="30000" dirty="0" smtClean="0"/>
              <a:t>3</a:t>
            </a:r>
            <a:endParaRPr lang="el-GR" baseline="30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57200" y="-6350"/>
            <a:ext cx="8229600" cy="504825"/>
          </a:xfrm>
        </p:spPr>
        <p:txBody>
          <a:bodyPr/>
          <a:lstStyle/>
          <a:p>
            <a:pPr eaLnBrk="1" hangingPunct="1"/>
            <a:r>
              <a:rPr lang="el-GR" sz="2400" b="1" smtClean="0">
                <a:solidFill>
                  <a:srgbClr val="FF0000"/>
                </a:solidFill>
              </a:rPr>
              <a:t>ΑΣΚΗΣΗ 4: Υπολογισμός αριθμού ιχθυδίων</a:t>
            </a:r>
            <a:endParaRPr lang="en-US" sz="2400" b="1" smtClean="0">
              <a:solidFill>
                <a:srgbClr val="FF0000"/>
              </a:solidFill>
            </a:endParaRPr>
          </a:p>
        </p:txBody>
      </p:sp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190500" y="619125"/>
            <a:ext cx="8662988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/>
              <a:t>Με βάση τους υπολογισμούς της άσκησης 3 πόσα </a:t>
            </a:r>
            <a:r>
              <a:rPr lang="el-GR" dirty="0" err="1"/>
              <a:t>ιχθύδια</a:t>
            </a:r>
            <a:r>
              <a:rPr lang="el-GR" dirty="0"/>
              <a:t> τσιπούρας περί τα 2 </a:t>
            </a:r>
            <a:r>
              <a:rPr lang="en-US" dirty="0"/>
              <a:t>g</a:t>
            </a:r>
            <a:r>
              <a:rPr lang="el-GR" dirty="0"/>
              <a:t> πρέπει  να αγορασθούν για να αρχίσει η εκτροφή</a:t>
            </a:r>
            <a:r>
              <a:rPr lang="en-US" dirty="0"/>
              <a:t>;</a:t>
            </a:r>
          </a:p>
          <a:p>
            <a:r>
              <a:rPr lang="el-GR" dirty="0"/>
              <a:t>Δίδονται:</a:t>
            </a:r>
            <a:endParaRPr lang="en-US" dirty="0"/>
          </a:p>
          <a:p>
            <a:r>
              <a:rPr lang="el-GR" dirty="0"/>
              <a:t>Επιβίωση αναμενόμενη: 75%.</a:t>
            </a:r>
            <a:endParaRPr lang="en-US" dirty="0"/>
          </a:p>
          <a:p>
            <a:r>
              <a:rPr lang="el-GR" dirty="0"/>
              <a:t>Τελικό βάρος: 0,35 </a:t>
            </a:r>
            <a:r>
              <a:rPr lang="en-US" dirty="0"/>
              <a:t>kg.</a:t>
            </a:r>
            <a:endParaRPr lang="el-GR" dirty="0"/>
          </a:p>
          <a:p>
            <a:endParaRPr lang="el-GR" dirty="0"/>
          </a:p>
          <a:p>
            <a:r>
              <a:rPr lang="el-GR" b="1" dirty="0"/>
              <a:t>ΛΥΣΗ</a:t>
            </a:r>
            <a:r>
              <a:rPr lang="el-GR" dirty="0"/>
              <a:t>:</a:t>
            </a:r>
          </a:p>
          <a:p>
            <a:endParaRPr lang="el-GR" dirty="0"/>
          </a:p>
          <a:p>
            <a:r>
              <a:rPr lang="el-GR" dirty="0"/>
              <a:t>Συνολική παραγωγή: 100.000 </a:t>
            </a:r>
            <a:r>
              <a:rPr lang="en-US" dirty="0"/>
              <a:t>kg.</a:t>
            </a:r>
          </a:p>
          <a:p>
            <a:r>
              <a:rPr lang="el-GR" dirty="0"/>
              <a:t>Βάρος ψαριού: 0,35</a:t>
            </a:r>
            <a:r>
              <a:rPr lang="en-US" dirty="0"/>
              <a:t> kg</a:t>
            </a:r>
            <a:r>
              <a:rPr lang="el-GR" dirty="0"/>
              <a:t>.</a:t>
            </a:r>
          </a:p>
          <a:p>
            <a:endParaRPr lang="el-GR" dirty="0"/>
          </a:p>
          <a:p>
            <a:r>
              <a:rPr lang="el-GR" dirty="0"/>
              <a:t>Συνεπώς:</a:t>
            </a:r>
            <a:endParaRPr lang="en-US" dirty="0"/>
          </a:p>
          <a:p>
            <a:r>
              <a:rPr lang="el-GR" dirty="0"/>
              <a:t>Συνολική παραγωγή: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l-GR" dirty="0"/>
              <a:t>Και για να αναπληρώσουμε και για το 25 % θνησιμότητας:</a:t>
            </a:r>
          </a:p>
          <a:p>
            <a:endParaRPr lang="el-GR" dirty="0"/>
          </a:p>
          <a:p>
            <a:r>
              <a:rPr lang="el-GR" dirty="0"/>
              <a:t>Συνεπώς απαιτούνται </a:t>
            </a:r>
            <a:r>
              <a:rPr lang="en-US" dirty="0" smtClean="0"/>
              <a:t>357.143</a:t>
            </a:r>
            <a:r>
              <a:rPr lang="el-GR" dirty="0" smtClean="0"/>
              <a:t> </a:t>
            </a:r>
            <a:r>
              <a:rPr lang="el-GR" dirty="0" err="1"/>
              <a:t>ιχθύδια</a:t>
            </a:r>
            <a:r>
              <a:rPr lang="el-GR" dirty="0"/>
              <a:t> των 2 </a:t>
            </a:r>
            <a:r>
              <a:rPr lang="en-US" dirty="0"/>
              <a:t>g.</a:t>
            </a:r>
            <a:endParaRPr lang="el-GR" dirty="0"/>
          </a:p>
          <a:p>
            <a:endParaRPr lang="el-GR" dirty="0"/>
          </a:p>
          <a:p>
            <a:endParaRPr lang="en-US" dirty="0"/>
          </a:p>
        </p:txBody>
      </p:sp>
      <p:pic>
        <p:nvPicPr>
          <p:cNvPr id="19459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94000" y="3048000"/>
            <a:ext cx="35560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460" name="Object 6"/>
          <p:cNvGraphicFramePr>
            <a:graphicFrameLocks noChangeAspect="1"/>
          </p:cNvGraphicFramePr>
          <p:nvPr/>
        </p:nvGraphicFramePr>
        <p:xfrm>
          <a:off x="2295525" y="3533775"/>
          <a:ext cx="4516438" cy="952500"/>
        </p:xfrm>
        <a:graphic>
          <a:graphicData uri="http://schemas.openxmlformats.org/presentationml/2006/ole">
            <p:oleObj spid="_x0000_s19460" name="Equation" r:id="rId4" imgW="3556000" imgH="749300" progId="Equation.3">
              <p:embed/>
            </p:oleObj>
          </a:graphicData>
        </a:graphic>
      </p:graphicFrame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>
          <a:xfrm>
            <a:off x="5793560" y="4707082"/>
            <a:ext cx="3323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285.715 </a:t>
            </a:r>
            <a:r>
              <a:rPr lang="en-US" dirty="0" smtClean="0"/>
              <a:t>fish</a:t>
            </a:r>
            <a:r>
              <a:rPr lang="en-US" b="1" dirty="0" smtClean="0"/>
              <a:t> </a:t>
            </a:r>
            <a:r>
              <a:rPr lang="en-US" dirty="0" smtClean="0"/>
              <a:t>x</a:t>
            </a:r>
            <a:r>
              <a:rPr lang="en-US" b="1" dirty="0" smtClean="0"/>
              <a:t> 1,25 </a:t>
            </a:r>
            <a:r>
              <a:rPr lang="en-US" dirty="0" smtClean="0"/>
              <a:t>= </a:t>
            </a:r>
            <a:r>
              <a:rPr lang="en-US" b="1" dirty="0" smtClean="0"/>
              <a:t>357.143</a:t>
            </a:r>
            <a:r>
              <a:rPr lang="en-US" dirty="0" smtClean="0"/>
              <a:t> fish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4362"/>
          </a:xfrm>
        </p:spPr>
        <p:txBody>
          <a:bodyPr/>
          <a:lstStyle/>
          <a:p>
            <a:pPr eaLnBrk="1" hangingPunct="1"/>
            <a:r>
              <a:rPr lang="el-GR" sz="2400" b="1" smtClean="0">
                <a:solidFill>
                  <a:srgbClr val="FF0000"/>
                </a:solidFill>
              </a:rPr>
              <a:t>ΑΣΚΗΣΗ 5: Εφοδιασμός σε ιχθυοτροφές</a:t>
            </a:r>
            <a:endParaRPr lang="en-US" sz="2400" b="1" smtClean="0">
              <a:solidFill>
                <a:srgbClr val="FF0000"/>
              </a:solidFill>
            </a:endParaRPr>
          </a:p>
        </p:txBody>
      </p: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193675" y="1189038"/>
            <a:ext cx="8396288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/>
              <a:t>Με βάση τους υπολογισμούς των ασκήσεων 3 και 4 ποιά θα είναι η αναμενόμενη κατανάλωση ιχθυοτροφών στην παραπάνω μονάδα για όλο το διάστημα εκτροφής (14-18 μήνες) αν υποθέσουμε ότι ο συντελεστής μετατρεψιμότητας (Σ.Μ. ή </a:t>
            </a:r>
            <a:r>
              <a:rPr lang="en-US"/>
              <a:t>FCR</a:t>
            </a:r>
            <a:r>
              <a:rPr lang="el-GR"/>
              <a:t>) της τροφής θα είναι 2,5:1</a:t>
            </a:r>
            <a:r>
              <a:rPr lang="en-US"/>
              <a:t>;</a:t>
            </a:r>
            <a:endParaRPr lang="el-GR"/>
          </a:p>
          <a:p>
            <a:endParaRPr lang="el-GR"/>
          </a:p>
          <a:p>
            <a:r>
              <a:rPr lang="el-GR" b="1"/>
              <a:t>ΛΥΣΗ</a:t>
            </a:r>
            <a:r>
              <a:rPr lang="el-GR"/>
              <a:t>:</a:t>
            </a: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l-GR"/>
          </a:p>
          <a:p>
            <a:r>
              <a:rPr lang="el-GR"/>
              <a:t>Δηλαδή θα απαιτηθούν 250.000 </a:t>
            </a:r>
            <a:r>
              <a:rPr lang="en-US"/>
              <a:t>kg </a:t>
            </a:r>
            <a:r>
              <a:rPr lang="el-GR"/>
              <a:t>τροφής για τους επόμενους 14-18 μήνες συνολικώς.</a:t>
            </a:r>
          </a:p>
          <a:p>
            <a:endParaRPr lang="el-GR"/>
          </a:p>
          <a:p>
            <a:endParaRPr lang="en-US"/>
          </a:p>
        </p:txBody>
      </p:sp>
      <p:graphicFrame>
        <p:nvGraphicFramePr>
          <p:cNvPr id="20483" name="Object 5"/>
          <p:cNvGraphicFramePr>
            <a:graphicFrameLocks noChangeAspect="1"/>
          </p:cNvGraphicFramePr>
          <p:nvPr/>
        </p:nvGraphicFramePr>
        <p:xfrm>
          <a:off x="322263" y="2913063"/>
          <a:ext cx="4775200" cy="833437"/>
        </p:xfrm>
        <a:graphic>
          <a:graphicData uri="http://schemas.openxmlformats.org/presentationml/2006/ole">
            <p:oleObj spid="_x0000_s20483" name="Equation" r:id="rId3" imgW="2476500" imgH="43180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639</Words>
  <Application>Microsoft Office PowerPoint</Application>
  <PresentationFormat>Προβολή στην οθόνη (4:3)</PresentationFormat>
  <Paragraphs>106</Paragraphs>
  <Slides>8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3" baseType="lpstr">
      <vt:lpstr>Calibri</vt:lpstr>
      <vt:lpstr>MS PGothic</vt:lpstr>
      <vt:lpstr>Arial</vt:lpstr>
      <vt:lpstr>Office Theme</vt:lpstr>
      <vt:lpstr>Microsoft Equation</vt:lpstr>
      <vt:lpstr>Διαφάνεια 1</vt:lpstr>
      <vt:lpstr>Διαφάνεια 2</vt:lpstr>
      <vt:lpstr>AΣΚΗΣΗ 2: Υπολογισμός Συντελεστού μετατροπής τροφής. Χρήση του τύπου: Wt=W0*e(SGR*t)/100</vt:lpstr>
      <vt:lpstr>AΣΚΗΣΗ 2: Υπολογισμός Συντελεστού μετατροπής τροφής. Χρήση του τύπου: Wt=W0*e(SGR*t)/100</vt:lpstr>
      <vt:lpstr>AΣΚΗΣΗ 2: Υπολογισμός Συντελεστού μετατροπής τροφής. (συνέχεια)</vt:lpstr>
      <vt:lpstr>ΑΣΚΗΣΗ 3: Υπολογισμός αριθμού ιχθυοκλωβών</vt:lpstr>
      <vt:lpstr>ΑΣΚΗΣΗ 4: Υπολογισμός αριθμού ιχθυδίων</vt:lpstr>
      <vt:lpstr>ΑΣΚΗΣΗ 5: Εφοδιασμός σε ιχθυοτροφές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G HOTOS</cp:lastModifiedBy>
  <cp:revision>67</cp:revision>
  <dcterms:created xsi:type="dcterms:W3CDTF">2013-04-08T13:37:41Z</dcterms:created>
  <dcterms:modified xsi:type="dcterms:W3CDTF">2019-03-21T16:54:57Z</dcterms:modified>
</cp:coreProperties>
</file>