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4" r:id="rId2"/>
    <p:sldId id="275" r:id="rId3"/>
    <p:sldId id="276" r:id="rId4"/>
    <p:sldId id="277" r:id="rId5"/>
    <p:sldId id="278" r:id="rId6"/>
    <p:sldId id="281" r:id="rId7"/>
    <p:sldId id="282" r:id="rId8"/>
    <p:sldId id="257" r:id="rId9"/>
    <p:sldId id="298" r:id="rId10"/>
    <p:sldId id="288" r:id="rId11"/>
    <p:sldId id="289" r:id="rId12"/>
    <p:sldId id="290" r:id="rId13"/>
    <p:sldId id="291" r:id="rId14"/>
    <p:sldId id="294" r:id="rId15"/>
    <p:sldId id="295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80" r:id="rId28"/>
    <p:sldId id="269" r:id="rId29"/>
    <p:sldId id="270" r:id="rId30"/>
    <p:sldId id="271" r:id="rId31"/>
    <p:sldId id="272" r:id="rId32"/>
    <p:sldId id="273" r:id="rId33"/>
    <p:sldId id="296" r:id="rId34"/>
    <p:sldId id="297" r:id="rId35"/>
    <p:sldId id="292" r:id="rId36"/>
    <p:sldId id="293" r:id="rId37"/>
    <p:sldId id="283" r:id="rId38"/>
    <p:sldId id="299" r:id="rId39"/>
    <p:sldId id="284" r:id="rId40"/>
    <p:sldId id="285" r:id="rId41"/>
    <p:sldId id="28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8B8AF-411A-42EE-A14C-DC5FA704CC9A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AFCCF-1EF1-48DD-A36A-1736F1A51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F0E0-FD7F-4FB2-9E9D-B97EA43BA563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0BAF-CCD8-4F13-B92B-4294524D9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0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sp>
        <p:nvSpPr>
          <p:cNvPr id="6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Ενόργανη Ανάλυση </a:t>
            </a:r>
            <a:r>
              <a:rPr lang="en-US" dirty="0" smtClean="0"/>
              <a:t>I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81000" y="34290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Αέρια Χρωματογραφία</a:t>
            </a:r>
            <a:endParaRPr lang="en-US" sz="2800" dirty="0" smtClean="0"/>
          </a:p>
          <a:p>
            <a:pPr algn="ctr"/>
            <a:r>
              <a:rPr lang="el-GR" sz="2800" dirty="0" smtClean="0"/>
              <a:t>Κοντογιάννης Χρίστος, Καθηγητής</a:t>
            </a:r>
          </a:p>
          <a:p>
            <a:pPr algn="ctr"/>
            <a:r>
              <a:rPr lang="el-GR" sz="2800" dirty="0" smtClean="0"/>
              <a:t>Τμήμα Φαρμακευτικής</a:t>
            </a:r>
            <a:endParaRPr lang="en-US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134076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dirty="0" smtClean="0"/>
              <a:t>Η ταυτοποίηση ενός συστατικού που εκλούεται από τη στήλη ενός αεριοχρωματογράφου μπορεί να γίνει με σύγκριση διαφόρων παραμέτρων, όπως: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ο χρόνος κατακράτησης (</a:t>
            </a:r>
            <a:r>
              <a:rPr lang="en-US" i="1" dirty="0" err="1" smtClean="0"/>
              <a:t>tR</a:t>
            </a:r>
            <a:r>
              <a:rPr lang="en-US" i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ο συντελεστής κατανομής (</a:t>
            </a:r>
            <a:r>
              <a:rPr lang="el-GR" i="1" dirty="0" smtClean="0"/>
              <a:t>K), και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ο όγκος κατακράτησης (</a:t>
            </a:r>
            <a:r>
              <a:rPr lang="en-US" i="1" dirty="0" smtClean="0"/>
              <a:t>VR).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Αρχές της χρωματογραφίας αερίου-υγρού</a:t>
            </a:r>
            <a:endParaRPr lang="el-G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5400600" cy="23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228184" y="4509120"/>
            <a:ext cx="2520280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/>
              <a:t>V</a:t>
            </a:r>
            <a:r>
              <a:rPr lang="en-US" sz="2000" i="1" baseline="-25000" dirty="0" smtClean="0"/>
              <a:t>R</a:t>
            </a:r>
            <a:r>
              <a:rPr lang="en-US" sz="2000" i="1" dirty="0" smtClean="0"/>
              <a:t> =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R</a:t>
            </a:r>
            <a:r>
              <a:rPr lang="el-GR" sz="2000" i="1" dirty="0" smtClean="0"/>
              <a:t> </a:t>
            </a:r>
            <a:r>
              <a:rPr lang="en-US" sz="2000" i="1" dirty="0" smtClean="0"/>
              <a:t>F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V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=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</a:t>
            </a:r>
            <a:r>
              <a:rPr lang="en-US" sz="2000" i="1" dirty="0" smtClean="0"/>
              <a:t>F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/>
              <a:t>F: </a:t>
            </a:r>
            <a:r>
              <a:rPr lang="el-GR" sz="2000" i="1" dirty="0" smtClean="0"/>
              <a:t>Μέση ταχύτητα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ογκομετρικής ροής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Όγκοι κατακράτησης</a:t>
            </a:r>
            <a:endParaRPr lang="el-GR" sz="3200" dirty="0"/>
          </a:p>
        </p:txBody>
      </p:sp>
      <p:sp>
        <p:nvSpPr>
          <p:cNvPr id="3" name="2 - Ορθογώνιο"/>
          <p:cNvSpPr/>
          <p:nvPr/>
        </p:nvSpPr>
        <p:spPr>
          <a:xfrm>
            <a:off x="467544" y="1124744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Για να ληφθεί υπόψη η επίδραση της πίεσης και της</a:t>
            </a:r>
            <a:r>
              <a:rPr lang="en-US" sz="2000" dirty="0" smtClean="0"/>
              <a:t> </a:t>
            </a:r>
            <a:r>
              <a:rPr lang="el-GR" sz="2000" dirty="0" smtClean="0"/>
              <a:t>θερμοκρασίας στην</a:t>
            </a:r>
            <a:r>
              <a:rPr lang="en-US" sz="2000" dirty="0" smtClean="0"/>
              <a:t> </a:t>
            </a:r>
            <a:r>
              <a:rPr lang="el-GR" sz="2000" dirty="0" smtClean="0"/>
              <a:t>αεριοχρωματογραφία, συχνά είναι</a:t>
            </a:r>
            <a:r>
              <a:rPr lang="en-US" sz="2000" dirty="0" smtClean="0"/>
              <a:t> </a:t>
            </a:r>
            <a:r>
              <a:rPr lang="el-GR" sz="2000" dirty="0" smtClean="0"/>
              <a:t>προτιμότερη η χρήση των όγκων κατακράτησης και όχι</a:t>
            </a:r>
            <a:r>
              <a:rPr lang="en-US" sz="2000" dirty="0" smtClean="0"/>
              <a:t> </a:t>
            </a:r>
            <a:r>
              <a:rPr lang="el-GR" sz="2000" dirty="0" smtClean="0"/>
              <a:t>των χρόνων κατακράτησης.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Όγκος συγκράτησης, </a:t>
            </a:r>
            <a:r>
              <a:rPr lang="el-GR" sz="2000" i="1" dirty="0" smtClean="0"/>
              <a:t>VR, είναι ο όγκος της κινητής φάσης</a:t>
            </a:r>
            <a:r>
              <a:rPr lang="en-US" sz="2000" i="1" dirty="0" smtClean="0"/>
              <a:t> </a:t>
            </a:r>
            <a:r>
              <a:rPr lang="el-GR" sz="2000" dirty="0" smtClean="0"/>
              <a:t>που απαιτείται για την πλήρη έκλουση των συστατικών</a:t>
            </a:r>
            <a:r>
              <a:rPr lang="en-US" sz="2000" dirty="0" smtClean="0"/>
              <a:t> </a:t>
            </a:r>
            <a:r>
              <a:rPr lang="el-GR" sz="2000" dirty="0" smtClean="0"/>
              <a:t>του δείγματος.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μέση ταχύτητα ροής, </a:t>
            </a:r>
            <a:r>
              <a:rPr lang="el-GR" sz="2000" i="1" dirty="0" smtClean="0"/>
              <a:t>F, δεν μπορεί να μετρηθεί άμεσα,</a:t>
            </a:r>
            <a:r>
              <a:rPr lang="en-US" sz="2000" i="1" dirty="0" smtClean="0"/>
              <a:t> </a:t>
            </a:r>
            <a:r>
              <a:rPr lang="el-GR" sz="2000" dirty="0" smtClean="0"/>
              <a:t>ωστόσο η ταχύτητα ροής του αερίου κατά την έξοδό του</a:t>
            </a:r>
            <a:r>
              <a:rPr lang="en-US" sz="2000" dirty="0" smtClean="0"/>
              <a:t> </a:t>
            </a:r>
            <a:r>
              <a:rPr lang="el-GR" sz="2000" dirty="0" smtClean="0"/>
              <a:t>από τη στήλη μετρείται εύκολα, συνήθως χρησιμοποιώντας ροόμετρο φυσαλίδος.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Όγκοι κατακράτησης</a:t>
            </a:r>
            <a:endParaRPr lang="el-GR" sz="3200" dirty="0"/>
          </a:p>
        </p:txBody>
      </p:sp>
      <p:sp>
        <p:nvSpPr>
          <p:cNvPr id="3" name="2 - Ορθογώνιο"/>
          <p:cNvSpPr/>
          <p:nvPr/>
        </p:nvSpPr>
        <p:spPr>
          <a:xfrm>
            <a:off x="611560" y="105273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Αν </a:t>
            </a:r>
            <a:r>
              <a:rPr lang="el-GR" sz="2000" i="1" dirty="0" err="1" smtClean="0"/>
              <a:t>F</a:t>
            </a:r>
            <a:r>
              <a:rPr lang="el-GR" sz="2000" i="1" baseline="-25000" dirty="0" err="1" smtClean="0"/>
              <a:t>m</a:t>
            </a:r>
            <a:r>
              <a:rPr lang="el-GR" sz="2000" i="1" dirty="0" smtClean="0"/>
              <a:t> είναι η μετρούμενη ταχύτητα ροής, T</a:t>
            </a:r>
            <a:r>
              <a:rPr lang="el-GR" sz="2000" i="1" baseline="-25000" dirty="0" smtClean="0"/>
              <a:t>C</a:t>
            </a:r>
            <a:r>
              <a:rPr lang="el-GR" sz="2000" i="1" dirty="0" smtClean="0"/>
              <a:t> η θερμοκρα</a:t>
            </a:r>
            <a:r>
              <a:rPr lang="el-GR" sz="2000" dirty="0" smtClean="0"/>
              <a:t>σία της στήλης, </a:t>
            </a:r>
            <a:r>
              <a:rPr lang="el-GR" sz="2000" i="1" dirty="0" smtClean="0"/>
              <a:t>Τ η θερμοκρασία στο ροόμετρο και P η</a:t>
            </a:r>
            <a:r>
              <a:rPr lang="en-US" sz="2000" i="1" dirty="0" smtClean="0"/>
              <a:t> </a:t>
            </a:r>
            <a:r>
              <a:rPr lang="el-GR" sz="2000" dirty="0" smtClean="0"/>
              <a:t>πίεση στην έξοδο της στήλης, ισχύει:</a:t>
            </a:r>
            <a:endParaRPr lang="en-US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Καθώς το φέρον αέριο διέρχεται από τη στήλη, η πίεσή του ελαττώνεται</a:t>
            </a:r>
            <a:r>
              <a:rPr lang="en-US" sz="2000" dirty="0" smtClean="0"/>
              <a:t> </a:t>
            </a:r>
            <a:r>
              <a:rPr lang="el-GR" sz="2000" dirty="0" smtClean="0"/>
              <a:t>συνεχώς (αλλά όχι γραμμικά) από την πίεση εισόδου, </a:t>
            </a:r>
            <a:r>
              <a:rPr lang="el-GR" sz="2000" i="1" dirty="0" err="1" smtClean="0"/>
              <a:t>Pi</a:t>
            </a:r>
            <a:r>
              <a:rPr lang="el-GR" sz="2000" i="1" dirty="0" smtClean="0"/>
              <a:t>, στην πίεση</a:t>
            </a:r>
            <a:r>
              <a:rPr lang="en-US" sz="2000" i="1" dirty="0" smtClean="0"/>
              <a:t> </a:t>
            </a:r>
            <a:r>
              <a:rPr lang="el-GR" sz="2000" dirty="0" smtClean="0"/>
              <a:t>εξόδου,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.</a:t>
            </a:r>
            <a:endParaRPr lang="el-GR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400044"/>
            <a:ext cx="2520280" cy="596908"/>
          </a:xfrm>
          <a:prstGeom prst="rect">
            <a:avLst/>
          </a:prstGeom>
          <a:noFill/>
        </p:spPr>
      </p:pic>
      <p:pic>
        <p:nvPicPr>
          <p:cNvPr id="2054" name="Picture 6" descr="C:\Users\user\Desktop\G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3613750" cy="226895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6588224" y="4797152"/>
            <a:ext cx="216024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sz="1600" dirty="0" smtClean="0"/>
              <a:t>Πίεση και διατομές</a:t>
            </a:r>
          </a:p>
          <a:p>
            <a:r>
              <a:rPr lang="el-GR" sz="1600" dirty="0" smtClean="0"/>
              <a:t>ταχύτητας αερίου</a:t>
            </a:r>
          </a:p>
          <a:p>
            <a:r>
              <a:rPr lang="el-GR" sz="1600" dirty="0" smtClean="0"/>
              <a:t>μέσα σε μια </a:t>
            </a:r>
            <a:r>
              <a:rPr lang="el-GR" sz="1600" dirty="0" err="1" smtClean="0"/>
              <a:t>χρωμα</a:t>
            </a:r>
            <a:r>
              <a:rPr lang="el-GR" sz="1600" dirty="0" smtClean="0"/>
              <a:t>-</a:t>
            </a:r>
          </a:p>
          <a:p>
            <a:r>
              <a:rPr lang="el-GR" sz="1600" dirty="0" err="1" smtClean="0"/>
              <a:t>τογραφική</a:t>
            </a:r>
            <a:r>
              <a:rPr lang="el-GR" sz="1600" dirty="0" smtClean="0"/>
              <a:t> στήλη με</a:t>
            </a:r>
          </a:p>
          <a:p>
            <a:r>
              <a:rPr lang="en-US" sz="1600" dirty="0" smtClean="0"/>
              <a:t>P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/P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 1 </a:t>
            </a:r>
            <a:r>
              <a:rPr lang="el-GR" sz="1600" dirty="0" smtClean="0"/>
              <a:t>και 10</a:t>
            </a:r>
            <a:endParaRPr lang="el-GR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Όγκοι κατακράτησης</a:t>
            </a:r>
            <a:endParaRPr lang="el-GR" sz="3200" dirty="0"/>
          </a:p>
        </p:txBody>
      </p:sp>
      <p:sp>
        <p:nvSpPr>
          <p:cNvPr id="3" name="2 - Ορθογώνιο"/>
          <p:cNvSpPr/>
          <p:nvPr/>
        </p:nvSpPr>
        <p:spPr>
          <a:xfrm>
            <a:off x="467544" y="83671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Καθώς το φέρον αέριο διέρχεται από τη στήλη, η πίεσή του ελαττώνεται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συνεχώς (αλλά όχι γραμμικά) από την πίεση εισόδου, </a:t>
            </a:r>
            <a:r>
              <a:rPr lang="el-GR" sz="2000" i="1" dirty="0" err="1" smtClean="0"/>
              <a:t>P</a:t>
            </a:r>
            <a:r>
              <a:rPr lang="el-GR" sz="2000" i="1" baseline="-25000" dirty="0" err="1" smtClean="0"/>
              <a:t>i</a:t>
            </a:r>
            <a:r>
              <a:rPr lang="en-US" sz="2000" i="1" baseline="-25000" dirty="0" smtClean="0"/>
              <a:t> </a:t>
            </a:r>
            <a:r>
              <a:rPr lang="el-GR" sz="2000" i="1" dirty="0" smtClean="0"/>
              <a:t>, στην πίεση</a:t>
            </a:r>
            <a:r>
              <a:rPr lang="en-US" sz="2000" i="1" dirty="0" smtClean="0"/>
              <a:t> </a:t>
            </a:r>
            <a:r>
              <a:rPr lang="el-GR" sz="2000" dirty="0" smtClean="0"/>
              <a:t>εξόδου,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Ο όγκος του αερίου και η ταχύτητα ροής αυξάνονται κατά τρόπο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αντίστροφο προς την πίεση.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Για να προσδιορίσουμε τις πραγματικές τιμές των όγκων συγκράτησης,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πρέπει να προσδιορίσουμε την μέση πίεση στη στήλη.</a:t>
            </a:r>
            <a:endParaRPr lang="el-GR" sz="2000" dirty="0"/>
          </a:p>
        </p:txBody>
      </p:sp>
      <p:pic>
        <p:nvPicPr>
          <p:cNvPr id="51202" name="Picture 2" descr="C:\Users\user\Desktop\G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578319"/>
            <a:ext cx="5616624" cy="2163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Χρωματογραφία αερίου - στερεού</a:t>
            </a:r>
            <a:endParaRPr lang="el-GR" sz="3200" dirty="0"/>
          </a:p>
        </p:txBody>
      </p:sp>
      <p:sp>
        <p:nvSpPr>
          <p:cNvPr id="3" name="2 - Ορθογώνιο"/>
          <p:cNvSpPr/>
          <p:nvPr/>
        </p:nvSpPr>
        <p:spPr>
          <a:xfrm>
            <a:off x="467544" y="811153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Ο διαχωρισμός με GSC είναι παρόμοιος με το διαχωρισμό με GLC, με τη διαφορά ότι η κατανομή μέσα στη στήλη προκαλείται από μια μερική και εκλεκτική προσρόφηση επάνω σε μια στερεή επιφάνεια, και όχι από τη διαλυτότητα σε μια υγρή φάση.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Οι συντελεστές κατανομής είναι γενικά πολύ μεγαλύτεροι από εκείνους της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χρωματογραφίας αερίου-υγρού. Συνεπώς, η μέθοδος είναι χρήσιμη δια τον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διαχωρισμό ουσιών, οι οποίες δεν κατακρατούνται σε στήλες αερίου-υγρού, όπως: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 </a:t>
            </a:r>
            <a:r>
              <a:rPr lang="el-GR" sz="2000" dirty="0" smtClean="0"/>
              <a:t>Συστατικά του αέρα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 CO, CO2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 </a:t>
            </a:r>
            <a:r>
              <a:rPr lang="en-US" sz="2000" dirty="0" err="1" smtClean="0"/>
              <a:t>NOx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 H2S, CS2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 </a:t>
            </a:r>
            <a:r>
              <a:rPr lang="el-GR" sz="2000" dirty="0" smtClean="0"/>
              <a:t>Ευγενή αέρια</a:t>
            </a:r>
            <a:endParaRPr lang="el-G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Χρωματογραφία αερίου - στερεού</a:t>
            </a:r>
            <a:endParaRPr lang="el-GR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539552" y="1268760"/>
            <a:ext cx="820891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Ο διαχωρισμός πραγματοποιείται με πληρωμένες στήλες και με στήλες ανοιχτού σωλήνα. Στις στήλες ανοιχτού σωλήνα με πορώδη στιβάδα (PLOT) μια λεπτή στιβάδα </a:t>
            </a:r>
            <a:r>
              <a:rPr lang="el-GR" sz="2000" dirty="0" err="1" smtClean="0"/>
              <a:t>προσροφητή</a:t>
            </a:r>
            <a:r>
              <a:rPr lang="el-GR" sz="2000" dirty="0" smtClean="0"/>
              <a:t> </a:t>
            </a:r>
            <a:r>
              <a:rPr lang="el-GR" sz="2000" dirty="0" err="1" smtClean="0"/>
              <a:t>προσφύεται</a:t>
            </a:r>
            <a:r>
              <a:rPr lang="el-GR" sz="2000" dirty="0" smtClean="0"/>
              <a:t> στα εσωτερικά τοιχώματα του τριχοειδούς. Χρησιμοποιούνται δύο τύποι προσροφητών: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(i) τα μοριακά κόσκινα και (ii) τα πορώδη πολυμερή.</a:t>
            </a:r>
            <a:endParaRPr lang="el-G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57224" y="14285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Οργανολογία </a:t>
            </a:r>
            <a:endParaRPr lang="el-GR" sz="3200" dirty="0"/>
          </a:p>
        </p:txBody>
      </p:sp>
      <p:sp>
        <p:nvSpPr>
          <p:cNvPr id="3" name="2 - TextBox"/>
          <p:cNvSpPr txBox="1"/>
          <p:nvPr/>
        </p:nvSpPr>
        <p:spPr>
          <a:xfrm>
            <a:off x="285720" y="785794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dirty="0"/>
              <a:t>Χρησιμοποιείται για την ανάλυση πτητικών ουσιών σε τρόφιμα, φάρμακα, προϊόντα πετρελαίου, βιομηχανίες αρωματοποιίας κ.τ.λ. 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/>
              <a:t>Η στήλη, ή η πληρωμένη στήλη, περιέχει ένα επίστρωμα στατικής φάσης.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/>
              <a:t>Ο διαχωρισμός των συστατικών καθορίζεται από τη κατανομή κάθε συστατικού μεταξύ του φέροντος αερίου (κινητή φάση) και της στατικής φάσης</a:t>
            </a:r>
            <a:r>
              <a:rPr lang="el-GR" sz="2000" dirty="0" smtClean="0"/>
              <a:t>.</a:t>
            </a:r>
            <a:endParaRPr lang="el-GR" sz="2000" b="1" dirty="0"/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/>
              <a:t>Ένα συστατικό που ξοδεύει λίγο χρόνο στη στατική φάση θα </a:t>
            </a:r>
            <a:r>
              <a:rPr lang="el-GR" sz="2000" b="1" dirty="0" err="1"/>
              <a:t>εκλουστεί</a:t>
            </a:r>
            <a:r>
              <a:rPr lang="el-GR" sz="2000" b="1" dirty="0"/>
              <a:t> γρήγορα. </a:t>
            </a:r>
            <a:r>
              <a:rPr lang="el-GR" sz="2000" dirty="0"/>
              <a:t>Μόνο εκείνα τα υλικά που μπορούν να ατμοποιηθούν χωρίς αποσύνθεση είναι κατάλληλα για την ανάλυση με αέρια χρωματογραφία.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238306" cy="63709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l-GR" sz="3200" b="1" dirty="0">
                <a:latin typeface="Calibri"/>
                <a:cs typeface="Arial"/>
              </a:rPr>
              <a:t>Παράμετροι που επηρεάζουν το διαχωρισμό​</a:t>
            </a:r>
          </a:p>
          <a:p>
            <a:pPr algn="ctr"/>
            <a:endParaRPr lang="el-GR" sz="3200" b="1" dirty="0">
              <a:latin typeface="Calibri"/>
              <a:cs typeface="Arial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cs typeface="Arial" charset="0"/>
              </a:rPr>
              <a:t>Η θερμοκρασία της στήλης </a:t>
            </a:r>
            <a:endParaRPr lang="el-GR" sz="2000" dirty="0" smtClean="0">
              <a:cs typeface="Arial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Arial" charset="0"/>
              </a:rPr>
              <a:t>Ο </a:t>
            </a:r>
            <a:r>
              <a:rPr lang="el-GR" sz="2000" dirty="0">
                <a:cs typeface="Arial" charset="0"/>
              </a:rPr>
              <a:t>ρυθμός ροής του φέροντος αερίου </a:t>
            </a:r>
            <a:endParaRPr lang="el-GR" sz="2000" dirty="0" smtClean="0">
              <a:cs typeface="Arial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Arial" charset="0"/>
              </a:rPr>
              <a:t>Η </a:t>
            </a:r>
            <a:r>
              <a:rPr lang="el-GR" sz="2000" dirty="0">
                <a:cs typeface="Arial" charset="0"/>
              </a:rPr>
              <a:t>φύση της στατικής φάσης </a:t>
            </a:r>
            <a:endParaRPr lang="el-GR" sz="2000" dirty="0" smtClean="0">
              <a:cs typeface="Arial" charset="0"/>
            </a:endParaRPr>
          </a:p>
          <a:p>
            <a:pPr algn="just">
              <a:lnSpc>
                <a:spcPct val="200000"/>
              </a:lnSpc>
            </a:pPr>
            <a:r>
              <a:rPr lang="el-GR" sz="2000" dirty="0" smtClean="0">
                <a:cs typeface="Arial" charset="0"/>
              </a:rPr>
              <a:t>Με βάση τις τιµές των χρόνων ανάσχεσης των προτύπων ουσιών πετυχαίνουµε την ταυτοποίηση των ουσιών αυτών σε άγνωστα µ</a:t>
            </a:r>
            <a:r>
              <a:rPr lang="el-GR" sz="2000" dirty="0" err="1" smtClean="0">
                <a:cs typeface="Arial" charset="0"/>
              </a:rPr>
              <a:t>ίγµατα</a:t>
            </a:r>
            <a:r>
              <a:rPr lang="el-GR" sz="2000" dirty="0" smtClean="0">
                <a:cs typeface="Arial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el-GR" sz="2000" dirty="0" smtClean="0">
                <a:cs typeface="Arial" charset="0"/>
              </a:rPr>
              <a:t>Επίσης, µ</a:t>
            </a:r>
            <a:r>
              <a:rPr lang="el-GR" sz="2000" dirty="0" err="1" smtClean="0">
                <a:cs typeface="Arial" charset="0"/>
              </a:rPr>
              <a:t>ελετάµε</a:t>
            </a:r>
            <a:r>
              <a:rPr lang="el-GR" sz="2000" dirty="0" smtClean="0">
                <a:cs typeface="Arial" charset="0"/>
              </a:rPr>
              <a:t> το διαχωρισµό και τη σειρά έκλουσής τους µε βάση το σηµείο ζέσεώς τους, το µοριακό τους βάρος και την πολικότητά τους.</a:t>
            </a:r>
          </a:p>
          <a:p>
            <a:pPr algn="just"/>
            <a:r>
              <a:rPr lang="el-GR" b="1" dirty="0" smtClean="0">
                <a:latin typeface="Arial"/>
                <a:cs typeface="Arial"/>
              </a:rPr>
              <a:t> </a:t>
            </a:r>
            <a:r>
              <a:rPr lang="el-GR" sz="3200" b="1" dirty="0" smtClean="0">
                <a:latin typeface="Palatino Linotype" charset="0"/>
                <a:cs typeface="Arial" charset="0"/>
              </a:rPr>
              <a:t> </a:t>
            </a:r>
            <a:endParaRPr lang="el-GR" sz="3200" b="1" dirty="0">
              <a:latin typeface="Palatino Linotype" charset="0"/>
              <a:cs typeface="Arial" charset="0"/>
            </a:endParaRPr>
          </a:p>
          <a:p>
            <a:pPr algn="just"/>
            <a:endParaRPr lang="el-GR" sz="3200" b="1" dirty="0">
              <a:latin typeface="Palatino Linotype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214290"/>
            <a:ext cx="82809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Στήλες </a:t>
            </a:r>
            <a:r>
              <a:rPr lang="el-GR" sz="3200" b="1" dirty="0" smtClean="0"/>
              <a:t>GC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dirty="0" smtClean="0"/>
              <a:t>Το </a:t>
            </a:r>
            <a:r>
              <a:rPr lang="el-GR" sz="2000" dirty="0"/>
              <a:t>κύριο μέρος του χρωματογράφου είναι </a:t>
            </a:r>
            <a:r>
              <a:rPr lang="el-GR" sz="2000" b="1" dirty="0"/>
              <a:t>η στήλη</a:t>
            </a:r>
            <a:r>
              <a:rPr lang="el-GR" sz="2000" dirty="0"/>
              <a:t>. </a:t>
            </a:r>
            <a:endParaRPr lang="el-GR" sz="2000" dirty="0" smtClean="0"/>
          </a:p>
          <a:p>
            <a:pPr algn="just">
              <a:lnSpc>
                <a:spcPct val="200000"/>
              </a:lnSpc>
            </a:pPr>
            <a:r>
              <a:rPr lang="el-GR" sz="2000" dirty="0" smtClean="0"/>
              <a:t>Οι </a:t>
            </a:r>
            <a:r>
              <a:rPr lang="el-GR" sz="2000" dirty="0"/>
              <a:t>στήλες που χρησιμοποιούνται είναι </a:t>
            </a:r>
            <a:r>
              <a:rPr lang="el-GR" sz="2000" b="1" dirty="0"/>
              <a:t>γυάλινες ή χαλύβδινες </a:t>
            </a:r>
            <a:r>
              <a:rPr lang="el-GR" sz="2000" dirty="0"/>
              <a:t>γεμισμένες με διάφορα υλικά ανάλογα με τα συστατικά που θέλουμε να διαχωρίσουμε.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</a:t>
            </a:r>
            <a:r>
              <a:rPr lang="el-GR" sz="2000" dirty="0"/>
              <a:t>θερμοκρασία του φούρνου, στον </a:t>
            </a:r>
            <a:r>
              <a:rPr lang="el-GR" sz="2000" dirty="0" smtClean="0"/>
              <a:t>οποίο βρίσκεται η στήλη GC, </a:t>
            </a:r>
            <a:r>
              <a:rPr lang="el-GR" sz="2000" dirty="0"/>
              <a:t>αυξάνεται συνήθως με ρυθμό 4-20 </a:t>
            </a:r>
            <a:r>
              <a:rPr lang="el-GR" sz="2000" dirty="0" err="1"/>
              <a:t>◦C</a:t>
            </a:r>
            <a:r>
              <a:rPr lang="el-GR" sz="2000" dirty="0"/>
              <a:t>/</a:t>
            </a:r>
            <a:r>
              <a:rPr lang="el-GR" sz="2000" dirty="0" err="1"/>
              <a:t>min</a:t>
            </a:r>
            <a:r>
              <a:rPr lang="el-GR" sz="2000" dirty="0"/>
              <a:t>, έτσι ώστε σε υψηλότερη θερμοκρασία και τα πιο δύσκολα συστατικά να απελευθερωθούν διαδοχικά.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</a:t>
            </a:r>
            <a:r>
              <a:rPr lang="el-GR" sz="2000" dirty="0"/>
              <a:t>αέρια χρωματογραφία περιορίζεται στις ενώσεις που είναι πτητικές ή μπορούν να γίνουν πτητικές και είναι αρκετά σταθερές για να διατρέξουν στη στήλη GC.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4" y="764024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i="1" dirty="0" smtClean="0">
                <a:latin typeface="Calibri" pitchFamily="34" charset="0"/>
              </a:rPr>
              <a:t>Διακρίνονται σε δύο βασικούς τύπους: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l-GR" sz="2000" dirty="0" smtClean="0">
                <a:latin typeface="Calibri" pitchFamily="34" charset="0"/>
              </a:rPr>
              <a:t>στήλες με επικάλυψη τοιχωμάτων (</a:t>
            </a:r>
            <a:r>
              <a:rPr lang="el-GR" sz="2000" dirty="0" err="1" smtClean="0">
                <a:latin typeface="Calibri" pitchFamily="34" charset="0"/>
              </a:rPr>
              <a:t>wall</a:t>
            </a:r>
            <a:r>
              <a:rPr lang="el-GR" sz="2000" dirty="0" smtClean="0">
                <a:latin typeface="Calibri" pitchFamily="34" charset="0"/>
              </a:rPr>
              <a:t>-</a:t>
            </a:r>
            <a:r>
              <a:rPr lang="el-GR" sz="2000" dirty="0" err="1" smtClean="0">
                <a:latin typeface="Calibri" pitchFamily="34" charset="0"/>
              </a:rPr>
              <a:t>coated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tubular</a:t>
            </a:r>
            <a:r>
              <a:rPr lang="el-GR" sz="2000" dirty="0" smtClean="0">
                <a:latin typeface="Calibri" pitchFamily="34" charset="0"/>
              </a:rPr>
              <a:t>, WCOT)</a:t>
            </a:r>
            <a:endParaRPr lang="el-GR" sz="20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l-GR" sz="2000" dirty="0" smtClean="0">
                <a:latin typeface="Calibri" pitchFamily="34" charset="0"/>
              </a:rPr>
              <a:t>στήλες με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επικάλυψη υλικού στήριξης (</a:t>
            </a:r>
            <a:r>
              <a:rPr lang="el-GR" sz="2000" dirty="0" err="1" smtClean="0">
                <a:latin typeface="Calibri" pitchFamily="34" charset="0"/>
              </a:rPr>
              <a:t>support</a:t>
            </a:r>
            <a:r>
              <a:rPr lang="el-GR" sz="2000" dirty="0" smtClean="0">
                <a:latin typeface="Calibri" pitchFamily="34" charset="0"/>
              </a:rPr>
              <a:t>-</a:t>
            </a:r>
            <a:r>
              <a:rPr lang="el-GR" sz="2000" dirty="0" err="1" smtClean="0">
                <a:latin typeface="Calibri" pitchFamily="34" charset="0"/>
              </a:rPr>
              <a:t>coated</a:t>
            </a:r>
            <a:r>
              <a:rPr lang="el-GR" sz="2000" dirty="0" smtClean="0">
                <a:latin typeface="Calibri" pitchFamily="34" charset="0"/>
              </a:rPr>
              <a:t>, </a:t>
            </a:r>
            <a:r>
              <a:rPr lang="el-GR" sz="2000" dirty="0" err="1" smtClean="0">
                <a:latin typeface="Calibri" pitchFamily="34" charset="0"/>
              </a:rPr>
              <a:t>open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tubular</a:t>
            </a:r>
            <a:r>
              <a:rPr lang="el-GR" sz="2000" dirty="0" smtClean="0">
                <a:latin typeface="Calibri" pitchFamily="34" charset="0"/>
              </a:rPr>
              <a:t>, SCOT)</a:t>
            </a:r>
          </a:p>
          <a:p>
            <a:pPr>
              <a:lnSpc>
                <a:spcPct val="150000"/>
              </a:lnSpc>
            </a:pPr>
            <a:r>
              <a:rPr lang="el-GR" sz="2000" b="1" i="1" dirty="0" smtClean="0">
                <a:latin typeface="Calibri" pitchFamily="34" charset="0"/>
              </a:rPr>
              <a:t>Α. Στήλες με επικάλυψη τοιχωμάτων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latin typeface="Calibri" pitchFamily="34" charset="0"/>
              </a:rPr>
              <a:t>τριχοειδείς με εσωτερικό τοίχωμα επικαλυμμένο με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λεπτό στρώμα στατικής φάσης</a:t>
            </a:r>
          </a:p>
          <a:p>
            <a:pPr>
              <a:lnSpc>
                <a:spcPct val="150000"/>
              </a:lnSpc>
            </a:pPr>
            <a:r>
              <a:rPr lang="el-GR" sz="2000" b="1" i="1" dirty="0" smtClean="0">
                <a:latin typeface="Calibri" pitchFamily="34" charset="0"/>
              </a:rPr>
              <a:t>Β. Στήλες με επικάλυψη υλικού στήριξης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latin typeface="Calibri" pitchFamily="34" charset="0"/>
              </a:rPr>
              <a:t>το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εσωτερικό τοίχωμα του τριχοειδούς καλύπτεται από ένα λεπτό υμένιο (=30 μm)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υλικού στήριξης, όπως είναι η γη διατόμων, όπου εκεί τοποθετείται η στατική φάση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latin typeface="Calibri" pitchFamily="34" charset="0"/>
              </a:rPr>
              <a:t>συγκρατεί πολλαπλάσια ποσότητα στατικής φάσης και γι ‘αυτό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χαρακτηρίζεται από μεγαλύτερη χωρητικότητα δείγματος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Τριχοειδείς στήλες</a:t>
            </a:r>
            <a:endParaRPr lang="el-GR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07154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alibri" pitchFamily="34" charset="0"/>
              </a:rPr>
              <a:t>          </a:t>
            </a:r>
            <a:r>
              <a:rPr lang="el-GR" sz="2000" b="1" i="1" dirty="0" smtClean="0">
                <a:latin typeface="Calibri" pitchFamily="34" charset="0"/>
              </a:rPr>
              <a:t>Πλεονεκτήματα</a:t>
            </a:r>
          </a:p>
          <a:p>
            <a:endParaRPr lang="el-GR" sz="2000" b="1" i="1" dirty="0" smtClean="0">
              <a:latin typeface="Calibri" pitchFamily="34" charset="0"/>
            </a:endParaRPr>
          </a:p>
          <a:p>
            <a:pPr marL="800100" lvl="1" indent="-342900">
              <a:buAutoNum type="arabicPeriod"/>
            </a:pPr>
            <a:r>
              <a:rPr lang="el-GR" sz="2000" dirty="0" smtClean="0">
                <a:latin typeface="Calibri" pitchFamily="34" charset="0"/>
              </a:rPr>
              <a:t>Μεγάλος αριθμός θεωρητικών πλακών (μέχρι 500000 σε σχέση με τις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στήλες πλήρωσης 20000)</a:t>
            </a:r>
          </a:p>
          <a:p>
            <a:pPr marL="342900" indent="-342900">
              <a:buAutoNum type="arabicPeriod"/>
            </a:pPr>
            <a:endParaRPr lang="el-GR" sz="2000" dirty="0" smtClean="0">
              <a:latin typeface="Calibri" pitchFamily="34" charset="0"/>
            </a:endParaRPr>
          </a:p>
          <a:p>
            <a:pPr lvl="1"/>
            <a:r>
              <a:rPr lang="el-GR" sz="2000" dirty="0" smtClean="0">
                <a:latin typeface="Calibri" pitchFamily="34" charset="0"/>
              </a:rPr>
              <a:t>2.   Μικρότερη ποσότητα δείγματος (</a:t>
            </a:r>
            <a:r>
              <a:rPr lang="el-GR" sz="2000" dirty="0" err="1" smtClean="0">
                <a:latin typeface="Calibri" pitchFamily="34" charset="0"/>
              </a:rPr>
              <a:t>ng</a:t>
            </a:r>
            <a:r>
              <a:rPr lang="el-GR" sz="2000" dirty="0" smtClean="0">
                <a:latin typeface="Calibri" pitchFamily="34" charset="0"/>
              </a:rPr>
              <a:t>)</a:t>
            </a:r>
          </a:p>
          <a:p>
            <a:endParaRPr lang="el-GR" sz="2000" dirty="0" smtClean="0">
              <a:latin typeface="Calibri" pitchFamily="34" charset="0"/>
            </a:endParaRPr>
          </a:p>
          <a:p>
            <a:pPr lvl="1"/>
            <a:r>
              <a:rPr lang="el-GR" sz="2000" dirty="0" smtClean="0">
                <a:latin typeface="Calibri" pitchFamily="34" charset="0"/>
              </a:rPr>
              <a:t>3.   Μικρότερος χρόνος έκλουσης και ανάλυσης</a:t>
            </a:r>
          </a:p>
          <a:p>
            <a:endParaRPr lang="el-GR" sz="2000" dirty="0" smtClean="0">
              <a:latin typeface="Calibri" pitchFamily="34" charset="0"/>
            </a:endParaRPr>
          </a:p>
          <a:p>
            <a:pPr lvl="1"/>
            <a:r>
              <a:rPr lang="el-GR" sz="2000" dirty="0" smtClean="0">
                <a:latin typeface="Calibri" pitchFamily="34" charset="0"/>
              </a:rPr>
              <a:t>4.   Μικρότερες θερμοκρασίες διαχωρισμού (20 </a:t>
            </a:r>
            <a:r>
              <a:rPr lang="el-GR" sz="2000" dirty="0" err="1" smtClean="0">
                <a:latin typeface="Calibri" pitchFamily="34" charset="0"/>
              </a:rPr>
              <a:t>◦C</a:t>
            </a:r>
            <a:r>
              <a:rPr lang="el-GR" sz="2000" dirty="0" smtClean="0">
                <a:latin typeface="Calibri" pitchFamily="34" charset="0"/>
              </a:rPr>
              <a:t>)</a:t>
            </a:r>
          </a:p>
          <a:p>
            <a:pPr lvl="1"/>
            <a:endParaRPr lang="el-GR" sz="2000" dirty="0" smtClean="0">
              <a:latin typeface="Calibri" pitchFamily="34" charset="0"/>
            </a:endParaRPr>
          </a:p>
          <a:p>
            <a:pPr marL="800100" lvl="1" indent="-342900">
              <a:buAutoNum type="arabicPeriod" startAt="5"/>
            </a:pPr>
            <a:r>
              <a:rPr lang="el-GR" sz="2000" dirty="0" smtClean="0">
                <a:latin typeface="Calibri" pitchFamily="34" charset="0"/>
              </a:rPr>
              <a:t>Η εξέλιξη της τεχνολογίας επιτρέπει διαχωρισμό ουσιών που δεν θα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μπορούσαν </a:t>
            </a:r>
          </a:p>
          <a:p>
            <a:pPr marL="800100" lvl="1" indent="-342900"/>
            <a:r>
              <a:rPr lang="el-GR" sz="2000" dirty="0" smtClean="0">
                <a:latin typeface="Calibri" pitchFamily="34" charset="0"/>
              </a:rPr>
              <a:t>       να διαχωριστούν</a:t>
            </a:r>
          </a:p>
          <a:p>
            <a:endParaRPr lang="el-GR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2643174" y="28572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Τριχοειδείς στήλες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9552" y="2530639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</a:rPr>
              <a:t>6. Με 3-4 στήλες μπορούν να διαχωριστούν οποιεσδήποτε ενώσεις</a:t>
            </a:r>
          </a:p>
          <a:p>
            <a:endParaRPr lang="el-GR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7. Μπορούν να χρησιμοποιηθούν για σύζευξη με ανιχνευτές</a:t>
            </a:r>
          </a:p>
          <a:p>
            <a:endParaRPr lang="el-GR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8. Μπορούν να χρησιμοποιηθούν στήλες μεγάλου μήκους για να επιτευχθεί μεγάλη διαχωριστική ικανότητα</a:t>
            </a:r>
          </a:p>
          <a:p>
            <a:endParaRPr lang="el-GR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9. Όρια ανίχνευσης περίπου ίδια, αλλά μικρότερη ποσότητα δείγματος</a:t>
            </a:r>
            <a:endParaRPr lang="el-GR" sz="2000" dirty="0"/>
          </a:p>
        </p:txBody>
      </p:sp>
      <p:sp>
        <p:nvSpPr>
          <p:cNvPr id="3" name="2 - TextBox"/>
          <p:cNvSpPr txBox="1"/>
          <p:nvPr/>
        </p:nvSpPr>
        <p:spPr>
          <a:xfrm>
            <a:off x="0" y="54868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Τριχοειδείς στήλες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l-GR" sz="2000" b="1" i="1" dirty="0" smtClean="0">
                <a:latin typeface="Calibri" pitchFamily="34" charset="0"/>
              </a:rPr>
              <a:t>           </a:t>
            </a:r>
          </a:p>
          <a:p>
            <a:r>
              <a:rPr lang="el-GR" sz="2000" b="1" i="1" dirty="0">
                <a:latin typeface="Calibri" pitchFamily="34" charset="0"/>
              </a:rPr>
              <a:t> </a:t>
            </a:r>
            <a:r>
              <a:rPr lang="el-GR" sz="2000" b="1" i="1" dirty="0" smtClean="0">
                <a:latin typeface="Calibri" pitchFamily="34" charset="0"/>
              </a:rPr>
              <a:t>         Πλεονεκτήματα</a:t>
            </a:r>
            <a:endParaRPr lang="el-G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4"/>
          <p:cNvPicPr>
            <a:picLocks noChangeAspect="1"/>
          </p:cNvPicPr>
          <p:nvPr/>
        </p:nvPicPr>
        <p:blipFill>
          <a:blip r:embed="rId2" cstate="print"/>
          <a:srcRect l="42" t="3793" r="-42" b="10471"/>
          <a:stretch>
            <a:fillRect/>
          </a:stretch>
        </p:blipFill>
        <p:spPr>
          <a:xfrm>
            <a:off x="611560" y="1484784"/>
            <a:ext cx="7926931" cy="47589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539969"/>
            <a:ext cx="9144000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l-GR" sz="3200" b="1" dirty="0">
                <a:latin typeface="Calibri"/>
              </a:rPr>
              <a:t>Υλικά που χρησιμοποιούνται ως στατικές φάσεις</a:t>
            </a:r>
            <a:endParaRPr lang="el-GR" sz="3200" b="1" dirty="0" err="1"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71538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Συστήματα ανίχνευσης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214546" y="2000240"/>
            <a:ext cx="5040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l-GR" sz="2000" b="1" i="1" dirty="0" smtClean="0">
                <a:latin typeface="Calibri" pitchFamily="34" charset="0"/>
              </a:rPr>
              <a:t>Ανιχνευτής ιοντισμού φλόγας (</a:t>
            </a:r>
            <a:r>
              <a:rPr lang="af-ZA" sz="2000" b="1" i="1" dirty="0" smtClean="0">
                <a:latin typeface="Calibri" pitchFamily="34" charset="0"/>
              </a:rPr>
              <a:t>FID)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l-GR" sz="2000" b="1" i="1" dirty="0" smtClean="0">
                <a:latin typeface="Calibri" pitchFamily="34" charset="0"/>
              </a:rPr>
              <a:t>Ανιχνευτής θερμικής αγωγιμότητας (</a:t>
            </a:r>
            <a:r>
              <a:rPr lang="af-ZA" sz="2000" b="1" i="1" dirty="0" smtClean="0">
                <a:latin typeface="Calibri" pitchFamily="34" charset="0"/>
              </a:rPr>
              <a:t>TCD)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l-GR" sz="2000" b="1" i="1" dirty="0" smtClean="0">
                <a:latin typeface="Calibri" pitchFamily="34" charset="0"/>
              </a:rPr>
              <a:t>Ανιχνευτής χημειοφωταύγειας θείου (SCD)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l-GR" sz="2000" b="1" i="1" dirty="0" smtClean="0">
                <a:latin typeface="Calibri" pitchFamily="34" charset="0"/>
              </a:rPr>
              <a:t>Ανιχνευτής σύλληψης ηλεκτρονίου (</a:t>
            </a:r>
            <a:r>
              <a:rPr lang="af-ZA" sz="2000" b="1" i="1" dirty="0" smtClean="0">
                <a:latin typeface="Calibri" pitchFamily="34" charset="0"/>
              </a:rPr>
              <a:t>ECD)</a:t>
            </a: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l-GR" sz="2000" b="1" i="1" dirty="0" smtClean="0">
                <a:latin typeface="Calibri" pitchFamily="34" charset="0"/>
              </a:rPr>
              <a:t>Ανιχνευτής ατομικής εκπομπής (</a:t>
            </a:r>
            <a:r>
              <a:rPr lang="en-US" sz="2000" b="1" i="1" dirty="0" smtClean="0">
                <a:latin typeface="Calibri" pitchFamily="34" charset="0"/>
              </a:rPr>
              <a:t>AED)</a:t>
            </a: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l-GR" sz="2000" b="1" i="1" dirty="0" smtClean="0">
                <a:latin typeface="Calibri" pitchFamily="34" charset="0"/>
              </a:rPr>
              <a:t>Θερμιοντικός ανιχνευτής (</a:t>
            </a:r>
            <a:r>
              <a:rPr lang="en-US" sz="2000" b="1" i="1" dirty="0" smtClean="0">
                <a:latin typeface="Calibri" pitchFamily="34" charset="0"/>
              </a:rPr>
              <a:t>TID)</a:t>
            </a: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l-GR" sz="2000" b="1" i="1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l-GR" sz="2000" b="1" i="1" dirty="0" smtClean="0">
                <a:latin typeface="Calibri" pitchFamily="34" charset="0"/>
              </a:rPr>
              <a:t>Φλογοφωτομετρικός ανιχνευτής (</a:t>
            </a:r>
            <a:r>
              <a:rPr lang="en-US" sz="2000" b="1" i="1" dirty="0" smtClean="0">
                <a:latin typeface="Calibri" pitchFamily="34" charset="0"/>
              </a:rPr>
              <a:t>FPD)</a:t>
            </a:r>
            <a:endParaRPr lang="af-ZA" sz="2000" b="1" i="1" dirty="0" smtClean="0"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57158" y="11429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Ένα μεγάλο </a:t>
            </a: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πλεονέκτημα</a:t>
            </a:r>
            <a:r>
              <a:rPr lang="el-GR" sz="2000" dirty="0"/>
              <a:t> της GC είναι η </a:t>
            </a: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ποικιλία των ανιχνευτών </a:t>
            </a:r>
            <a:r>
              <a:rPr lang="el-GR" sz="2000" dirty="0"/>
              <a:t>που είναι διαθέσιμοι.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404664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Calibri" pitchFamily="34" charset="0"/>
              </a:rPr>
              <a:t>Ο </a:t>
            </a:r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ιδανικός ανιχνευτής </a:t>
            </a:r>
            <a:r>
              <a:rPr lang="el-GR" sz="2000" dirty="0" smtClean="0">
                <a:latin typeface="Calibri" pitchFamily="34" charset="0"/>
              </a:rPr>
              <a:t>ενός αεριοχρωματογράφου πρέπει να διαθέτει: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1. Ικανοποιητική ευαισθησία: οι ευαισθησίες των σύγχρονων ανιχνευτών κυμαίνονται στην περιοχή των </a:t>
            </a:r>
            <a:r>
              <a:rPr lang="en-US" sz="2000" dirty="0" smtClean="0">
                <a:latin typeface="Calibri" pitchFamily="34" charset="0"/>
              </a:rPr>
              <a:t>10-8-10-15 g </a:t>
            </a:r>
            <a:r>
              <a:rPr lang="el-GR" sz="2000" dirty="0" smtClean="0">
                <a:latin typeface="Calibri" pitchFamily="34" charset="0"/>
              </a:rPr>
              <a:t>ουσίας/</a:t>
            </a:r>
            <a:r>
              <a:rPr lang="en-US" sz="2000" dirty="0" smtClean="0">
                <a:latin typeface="Calibri" pitchFamily="34" charset="0"/>
              </a:rPr>
              <a:t>s.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2. Σταθερότητα και επαναληψιμότητα.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3. Γραμμική απόκριση.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4. Περιοχή θερμοκρασιών λειτουργίας από τη θερμοκρασία δωματίου μέχρι τουλάχιστον 400 ◦</a:t>
            </a:r>
            <a:r>
              <a:rPr lang="en-US" sz="2000" dirty="0" smtClean="0">
                <a:latin typeface="Calibri" pitchFamily="34" charset="0"/>
              </a:rPr>
              <a:t>C.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5. Σύντομους χρόνους απόκρισης ανεξάρτητους από τη ταχύτητα ροής.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6. Εξαιρετική αξιοπιστία και ευκολία στη χρήση.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7. Παρόμοια απόκριση προς όλες τις διαχωριζόμενες ουσίες ή εκλεκτική απόκριση προς την προσδιοριζόμενη ουσία.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8. Να μην καταστρέφει το δείγμα. </a:t>
            </a:r>
            <a:endParaRPr lang="el-G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67544" y="116632"/>
            <a:ext cx="820891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Ανιχνευτής ιοντισμού φλόγας (</a:t>
            </a:r>
            <a:r>
              <a:rPr lang="en-US" sz="3200" b="1" dirty="0" smtClean="0">
                <a:latin typeface="Calibri" pitchFamily="34" charset="0"/>
              </a:rPr>
              <a:t>FID)</a:t>
            </a:r>
          </a:p>
          <a:p>
            <a:pPr algn="just"/>
            <a:endParaRPr lang="el-GR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Οι περισσότερες οργανικές ενώσεις όταν πυρολυθούν στη θερμοκρασία φλόγας υδρογόνου/αέρα, παράγουν ιόντα και ηλεκτρόνια, τα οποία άγουν τον ηλεκτρισμό μέσω της φλόγας. 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Μεταξύ του ακροφύσιου του καυστήρα και ενός ηλεκτροδίου – συλλέκτη πάνω ακριβώς από τη φλόγα εφαρμόζεται διαφορά δυναμικού. 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Ο ανιχνευτής δεν αποκρίνεται καθόλου σε μη καύσιμα αέρια, H</a:t>
            </a:r>
            <a:r>
              <a:rPr lang="el-GR" sz="2000" baseline="-25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O, CO</a:t>
            </a:r>
            <a:r>
              <a:rPr lang="el-GR" sz="2000" baseline="-25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, SO</a:t>
            </a:r>
            <a:r>
              <a:rPr lang="el-GR" sz="2000" baseline="-25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, NOX. 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πολύ χρήσιμος γενικός ανιχνευτής </a:t>
            </a:r>
            <a:r>
              <a:rPr lang="el-GR" sz="2000" b="1" i="1" dirty="0" smtClean="0">
                <a:latin typeface="Calibri" pitchFamily="34" charset="0"/>
              </a:rPr>
              <a:t>για ανάλυση των περισσότερων οργανικών δειγμάτων, περιλαμβανόμενων και εκείνων που έχουν μολυνθεί με ύδωρ και με οξείδια του αζώτου και του θείου</a:t>
            </a:r>
          </a:p>
          <a:p>
            <a:pPr algn="just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000" b="1" i="1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μεγάλη ευαισθησία (10-13 g/s)</a:t>
            </a:r>
          </a:p>
          <a:p>
            <a:pPr algn="just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μεγάλη γραμμική περιοχή (107) </a:t>
            </a:r>
          </a:p>
          <a:p>
            <a:pPr algn="just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χαμηλό θόρυβο</a:t>
            </a:r>
            <a:endParaRPr lang="el-G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332656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Ανιχνευτής θερμικής αγωγιμότητας (</a:t>
            </a:r>
            <a:r>
              <a:rPr lang="en-US" sz="3200" b="1" dirty="0" smtClean="0">
                <a:latin typeface="Calibri" pitchFamily="34" charset="0"/>
              </a:rPr>
              <a:t>TCD)</a:t>
            </a:r>
            <a:endParaRPr lang="el-GR" sz="3200" b="1" dirty="0" smtClean="0">
              <a:latin typeface="Calibri" pitchFamily="34" charset="0"/>
            </a:endParaRPr>
          </a:p>
          <a:p>
            <a:pPr algn="ctr"/>
            <a:endParaRPr lang="el-GR" dirty="0" smtClean="0">
              <a:latin typeface="Calibri" pitchFamily="34" charset="0"/>
            </a:endParaRPr>
          </a:p>
          <a:p>
            <a:pPr algn="just"/>
            <a:endParaRPr lang="el-GR" dirty="0" smtClean="0">
              <a:latin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105273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Βασίζεται στις μεταβολές που προκαλεί η παρουσία μορίων αναλυτή στη θερμική αγωγιμότητα ενός ρεύματος αερίου.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Το θερμαινόμενο στοιχείο είναι ένα λεπτό σύρμα λευκόχρυσου, χρυσού ή βολφραμίου ή ένα </a:t>
            </a:r>
            <a:r>
              <a:rPr lang="el-GR" sz="2000" dirty="0" err="1" smtClean="0">
                <a:latin typeface="Calibri" pitchFamily="34" charset="0"/>
              </a:rPr>
              <a:t>ημιαγώγιμο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θερμίστορ</a:t>
            </a:r>
            <a:r>
              <a:rPr lang="el-GR" sz="2000" dirty="0" smtClean="0">
                <a:latin typeface="Calibri" pitchFamily="34" charset="0"/>
              </a:rPr>
              <a:t>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i="1" dirty="0" smtClean="0">
                <a:latin typeface="Calibri" pitchFamily="34" charset="0"/>
              </a:rPr>
              <a:t>Χρησιμοποιούνται δύο ζεύγη στοιχείων: </a:t>
            </a:r>
            <a:r>
              <a:rPr lang="el-GR" sz="2000" dirty="0" smtClean="0">
                <a:latin typeface="Calibri" pitchFamily="34" charset="0"/>
              </a:rPr>
              <a:t>Το ένα ζεύγος τοποθετείται στη ροή του </a:t>
            </a:r>
            <a:r>
              <a:rPr lang="el-GR" sz="2000" dirty="0" err="1" smtClean="0">
                <a:latin typeface="Calibri" pitchFamily="34" charset="0"/>
              </a:rPr>
              <a:t>εκλούσματος</a:t>
            </a:r>
            <a:r>
              <a:rPr lang="el-GR" sz="2000" dirty="0" smtClean="0">
                <a:latin typeface="Calibri" pitchFamily="34" charset="0"/>
              </a:rPr>
              <a:t> από τη στήλη και το άλλο στη ροή αερίου πριν από την εισροή του στο θάλαμο έγχυσης του δείγματος.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2000" dirty="0" smtClean="0">
                <a:latin typeface="Calibri" pitchFamily="34" charset="0"/>
              </a:rPr>
              <a:t> Τα στοιχεία αυτά αναφέρονται ως «δείγμα» και «αναφορά».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Calibri" pitchFamily="34" charset="0"/>
              </a:rPr>
              <a:t/>
            </a:r>
            <a:br>
              <a:rPr lang="el-GR" b="1" dirty="0" smtClean="0">
                <a:latin typeface="Calibri" pitchFamily="34" charset="0"/>
              </a:rPr>
            </a:br>
            <a:r>
              <a:rPr lang="el-GR" sz="3600" b="1" dirty="0" smtClean="0">
                <a:latin typeface="Calibri" pitchFamily="34" charset="0"/>
              </a:rPr>
              <a:t>Ανιχνευτής θερμικής αγωγιμότητας (</a:t>
            </a:r>
            <a:r>
              <a:rPr lang="en-US" sz="3600" b="1" dirty="0" smtClean="0">
                <a:latin typeface="Calibri" pitchFamily="34" charset="0"/>
              </a:rPr>
              <a:t>TCD)</a:t>
            </a:r>
            <a:r>
              <a:rPr lang="el-GR" sz="3600" b="1" dirty="0" smtClean="0">
                <a:latin typeface="Calibri" pitchFamily="34" charset="0"/>
              </a:rPr>
              <a:t/>
            </a:r>
            <a:br>
              <a:rPr lang="el-GR" sz="3600" b="1" dirty="0" smtClean="0">
                <a:latin typeface="Calibri" pitchFamily="34" charset="0"/>
              </a:rPr>
            </a:br>
            <a:endParaRPr lang="en-US" sz="3600" dirty="0"/>
          </a:p>
        </p:txBody>
      </p:sp>
      <p:sp>
        <p:nvSpPr>
          <p:cNvPr id="3" name="2 - Ορθογώνιο"/>
          <p:cNvSpPr/>
          <p:nvPr/>
        </p:nvSpPr>
        <p:spPr>
          <a:xfrm>
            <a:off x="357158" y="1351508"/>
            <a:ext cx="8429684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i="1" dirty="0" smtClean="0">
                <a:latin typeface="Calibri" pitchFamily="34" charset="0"/>
              </a:rPr>
              <a:t>Πλεονεκτήματα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απλότητα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μεγάλη δυναμική περιοχή (105)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γενική απόκρισή του σε οργανικές και ανόργανες ουσίες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μη καταστρεπτικός 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i="1" dirty="0" smtClean="0">
                <a:latin typeface="Calibri" pitchFamily="34" charset="0"/>
              </a:rPr>
              <a:t>Μειονέκτημα του </a:t>
            </a:r>
            <a:r>
              <a:rPr lang="el-GR" sz="2000" b="1" i="1" dirty="0" err="1" smtClean="0">
                <a:latin typeface="Calibri" pitchFamily="34" charset="0"/>
              </a:rPr>
              <a:t>καθαρομέτρου</a:t>
            </a:r>
            <a:r>
              <a:rPr lang="el-GR" sz="2000" b="1" i="1" dirty="0" smtClean="0">
                <a:latin typeface="Calibri" pitchFamily="34" charset="0"/>
              </a:rPr>
              <a:t>: </a:t>
            </a:r>
            <a:r>
              <a:rPr lang="el-GR" sz="2000" dirty="0" smtClean="0">
                <a:latin typeface="Calibri" pitchFamily="34" charset="0"/>
              </a:rPr>
              <a:t>περιορισμένη ευαισθησία (10-8 g </a:t>
            </a:r>
            <a:r>
              <a:rPr lang="el-GR" sz="2000" dirty="0" err="1" smtClean="0">
                <a:latin typeface="Calibri" pitchFamily="34" charset="0"/>
              </a:rPr>
              <a:t>ουσίας</a:t>
            </a:r>
            <a:r>
              <a:rPr lang="el-GR" sz="2000" dirty="0" smtClean="0">
                <a:latin typeface="Calibri" pitchFamily="34" charset="0"/>
              </a:rPr>
              <a:t>/</a:t>
            </a:r>
            <a:r>
              <a:rPr lang="el-GR" sz="2000" dirty="0" err="1" smtClean="0">
                <a:latin typeface="Calibri" pitchFamily="34" charset="0"/>
              </a:rPr>
              <a:t>mL</a:t>
            </a:r>
            <a:r>
              <a:rPr lang="el-GR" sz="2000" dirty="0" smtClean="0">
                <a:latin typeface="Calibri" pitchFamily="34" charset="0"/>
              </a:rPr>
              <a:t> φέροντος αερίου)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000" dirty="0" smtClean="0">
                <a:latin typeface="Calibri" pitchFamily="34" charset="0"/>
              </a:rPr>
              <a:t> Η χαμηλή ευαισθησία συχνά καθιστά αδύνατη τη χρήση τους με τριχοειδής στήλες λόγω των πολύ μικρών δειγμάτων που πρέπει να εισάγονται στις στήλες αυτές.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3959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Ανιχνευτής θερμικής αγωγιμότητας (</a:t>
            </a:r>
            <a:r>
              <a:rPr lang="en-US" sz="3200" b="1" dirty="0" smtClean="0">
                <a:latin typeface="Calibri" pitchFamily="34" charset="0"/>
              </a:rPr>
              <a:t>TCD)</a:t>
            </a:r>
            <a:endParaRPr lang="el-GR" sz="3200" b="1" dirty="0" smtClean="0">
              <a:latin typeface="Calibri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7544" y="1412776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Calibri" pitchFamily="34" charset="0"/>
              </a:rPr>
              <a:t>Β</a:t>
            </a:r>
            <a:r>
              <a:rPr lang="el-GR" sz="2000" dirty="0" smtClean="0">
                <a:latin typeface="Calibri" pitchFamily="34" charset="0"/>
              </a:rPr>
              <a:t>ασίζεται στην αντίδραση μεταξύ ορισμένων ενώσεων του θείου με όζον</a:t>
            </a:r>
          </a:p>
          <a:p>
            <a:pPr algn="just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Η ένταση της παραγόμενης χημειοφωταύγειας είναι ανάλογη της συγκέντρωσης σε θείο 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Το έκλουσμα αναμιγνύεται με υδρογόνο και αέρα και καίγεται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Τα παραγόμενα αέρια αναμιγνύονται με όζον και μετρείται η ένταση της εκπεμπόμενης ακτινοβολίας.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χρήσιμος </a:t>
            </a:r>
            <a:r>
              <a:rPr lang="el-GR" sz="2000" b="1" i="1" dirty="0" smtClean="0">
                <a:latin typeface="Calibri" pitchFamily="34" charset="0"/>
              </a:rPr>
              <a:t>για προσδιορισμούς ρυπαντών</a:t>
            </a:r>
            <a:r>
              <a:rPr lang="el-GR" sz="2000" dirty="0" smtClean="0">
                <a:latin typeface="Calibri" pitchFamily="34" charset="0"/>
              </a:rPr>
              <a:t>, όπως είναι οι </a:t>
            </a:r>
            <a:r>
              <a:rPr lang="el-GR" sz="2000" dirty="0" err="1" smtClean="0">
                <a:latin typeface="Calibri" pitchFamily="34" charset="0"/>
              </a:rPr>
              <a:t>μερκαπτάνες</a:t>
            </a:r>
            <a:r>
              <a:rPr lang="el-GR" sz="2000" dirty="0" smtClean="0">
                <a:latin typeface="Calibri" pitchFamily="34" charset="0"/>
              </a:rPr>
              <a:t> (</a:t>
            </a:r>
            <a:r>
              <a:rPr lang="el-GR" sz="2000" dirty="0" err="1" smtClean="0">
                <a:latin typeface="Calibri" pitchFamily="34" charset="0"/>
              </a:rPr>
              <a:t>θειόλες</a:t>
            </a:r>
            <a:r>
              <a:rPr lang="el-GR" sz="2000" dirty="0" smtClean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8398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Ανιχνευτής σύλληψης ηλεκτρονίου (</a:t>
            </a:r>
            <a:r>
              <a:rPr lang="en-US" sz="3200" b="1" dirty="0" smtClean="0">
                <a:latin typeface="Calibri" pitchFamily="34" charset="0"/>
              </a:rPr>
              <a:t>ECD)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500034" y="1357298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Λ</a:t>
            </a:r>
            <a:r>
              <a:rPr lang="el-GR" sz="2000" dirty="0" smtClean="0">
                <a:latin typeface="Calibri" pitchFamily="34" charset="0"/>
              </a:rPr>
              <a:t>ειτουργεί κατά τρόπο ανάλογο με τον αναλογικό απαριθμητή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Ένα ηλεκτρόνιο από τη ραδιενεργό πηγή προκαλεί ιοντισμό του φέροντος αερίου και την παραγωγή ενός σμήνους ηλεκτρονίων.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i="1" dirty="0" smtClean="0">
                <a:latin typeface="Calibri" pitchFamily="34" charset="0"/>
              </a:rPr>
              <a:t> εκλεκτικός ως προς την απόκρισή του και ιδιαίτερα ευαίσθητος </a:t>
            </a:r>
            <a:r>
              <a:rPr lang="el-GR" sz="2000" dirty="0" smtClean="0">
                <a:latin typeface="Calibri" pitchFamily="34" charset="0"/>
              </a:rPr>
              <a:t>σε μόρια που περιέχουν αλογόνα, </a:t>
            </a:r>
            <a:r>
              <a:rPr lang="el-GR" sz="2000" dirty="0" err="1" smtClean="0">
                <a:latin typeface="Calibri" pitchFamily="34" charset="0"/>
              </a:rPr>
              <a:t>υπεροξειδικούς</a:t>
            </a:r>
            <a:r>
              <a:rPr lang="el-GR" sz="2000" dirty="0" smtClean="0">
                <a:latin typeface="Calibri" pitchFamily="34" charset="0"/>
              </a:rPr>
              <a:t> δεσμούς, </a:t>
            </a:r>
            <a:r>
              <a:rPr lang="el-GR" sz="2000" dirty="0" err="1" smtClean="0">
                <a:latin typeface="Calibri" pitchFamily="34" charset="0"/>
              </a:rPr>
              <a:t>κινόνες</a:t>
            </a:r>
            <a:r>
              <a:rPr lang="el-GR" sz="2000" dirty="0" smtClean="0">
                <a:latin typeface="Calibri" pitchFamily="34" charset="0"/>
              </a:rPr>
              <a:t> και </a:t>
            </a:r>
            <a:r>
              <a:rPr lang="el-GR" sz="2000" dirty="0" err="1" smtClean="0">
                <a:latin typeface="Calibri" pitchFamily="34" charset="0"/>
              </a:rPr>
              <a:t>νιτροενώσεις</a:t>
            </a:r>
            <a:endParaRPr lang="el-GR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δεν αποκρίνεται σε αμίνες, αλκοόλες και υδρογονάνθρακες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</a:rPr>
              <a:t> από τους ευρύτερα διαδεδομένους ανιχνευτές </a:t>
            </a:r>
            <a:r>
              <a:rPr lang="el-GR" sz="2000" i="1" dirty="0" smtClean="0">
                <a:latin typeface="Calibri" pitchFamily="34" charset="0"/>
              </a:rPr>
              <a:t>για περιβαλλοντικά δείγματα </a:t>
            </a:r>
            <a:r>
              <a:rPr lang="el-GR" sz="2000" dirty="0" smtClean="0">
                <a:latin typeface="Calibri" pitchFamily="34" charset="0"/>
              </a:rPr>
              <a:t>εξαιτίας της εκλεκτικότητάς του στις αλογονούχες ενώσεις, όπως φυτοφάρμακα και </a:t>
            </a:r>
            <a:r>
              <a:rPr lang="el-GR" sz="2000" dirty="0" err="1" smtClean="0">
                <a:latin typeface="Calibri" pitchFamily="34" charset="0"/>
              </a:rPr>
              <a:t>πολυχλωριωμένα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διφαινύλια</a:t>
            </a: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157192"/>
            <a:ext cx="6480048" cy="154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3571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Ανιχνευτής ατομικής εκπομπής (</a:t>
            </a:r>
            <a:r>
              <a:rPr lang="en-US" sz="3200" b="1" dirty="0" smtClean="0">
                <a:latin typeface="Calibri" pitchFamily="34" charset="0"/>
              </a:rPr>
              <a:t>AED)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652218" y="1428736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T</a:t>
            </a:r>
            <a:r>
              <a:rPr lang="el-GR" sz="2000" dirty="0" smtClean="0">
                <a:latin typeface="Calibri" pitchFamily="34" charset="0"/>
              </a:rPr>
              <a:t>ο έκλουσμα εισάγεται σε πλάσμα ηλίου ενεργοποιημένο με μικροκύματα, το οποίο είναι συζευγμένο με συστοιχία διόδων </a:t>
            </a:r>
            <a:r>
              <a:rPr lang="el-GR" sz="2000" dirty="0" err="1" smtClean="0">
                <a:latin typeface="Calibri" pitchFamily="34" charset="0"/>
              </a:rPr>
              <a:t>φασματομέτρου</a:t>
            </a:r>
            <a:r>
              <a:rPr lang="el-GR" sz="2000" dirty="0" smtClean="0">
                <a:latin typeface="Calibri" pitchFamily="34" charset="0"/>
              </a:rPr>
              <a:t> οπτικής εκπομπής. </a:t>
            </a:r>
            <a:endParaRPr lang="en-US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Η συστοιχία διόδων (ρυθμιζόμενης θέσης) μπορεί να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παρακολουθεί 2 - 4 στοιχεία σε κάθε θέση. </a:t>
            </a:r>
            <a:endParaRPr lang="en-US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Προς το παρόν το λογισμικό που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προσφέρεται μαζί με τον ανιχνευτή επιτρέπει </a:t>
            </a:r>
            <a:r>
              <a:rPr lang="el-GR" sz="2000" i="1" dirty="0" smtClean="0">
                <a:latin typeface="Calibri" pitchFamily="34" charset="0"/>
              </a:rPr>
              <a:t>μέτρηση της συγκέντρωσης 15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l-GR" sz="2000" i="1" dirty="0" smtClean="0">
                <a:latin typeface="Calibri" pitchFamily="34" charset="0"/>
              </a:rPr>
              <a:t>στοιχείων.</a:t>
            </a:r>
            <a:endParaRPr lang="el-GR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286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Θερμιοντικοί ανιχνευτές (</a:t>
            </a:r>
            <a:r>
              <a:rPr lang="en-US" sz="3200" b="1" dirty="0" smtClean="0">
                <a:latin typeface="Calibri" pitchFamily="34" charset="0"/>
              </a:rPr>
              <a:t>TID)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23528" y="1643050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Εκλεκτικός ως προς τις </a:t>
            </a:r>
            <a:r>
              <a:rPr lang="el-GR" sz="2000" i="1" dirty="0" smtClean="0">
                <a:latin typeface="Calibri" pitchFamily="34" charset="0"/>
              </a:rPr>
              <a:t>οργανικές ενώσεις που περιέχουν φώσφορο και άζωτο.</a:t>
            </a:r>
            <a:endParaRPr lang="el-GR" sz="2000" dirty="0" smtClean="0">
              <a:latin typeface="Calibri" pitchFamily="34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Η απόκρισή του προς ένα άτομο φωσφόρου είναι περίπου 10 φορές μεγαλύτερη από την απόκριση προς ένα άτομο αζώτου και 104 -106 φορές σε σχέση με ένα άτομο άνθρακα.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 pitchFamily="34" charset="0"/>
              </a:rPr>
              <a:t>Φλογοφωτομετρικός ανιχνευτής (FPD) 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95536" y="1916832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Calibri" pitchFamily="34" charset="0"/>
              </a:rPr>
              <a:t>Εκλεκτικός ανιχνευτής, που ανταποκρίνεται κυρίως σε θειούχες και φωσφορούχες ενώσεις 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Το έκλουσμα εισάγεται σε φλόγα χαμηλής θερμοκρασίας υδρογόνου /αέρα, όπου μέρος του φωσφόρου μετατρέπεται σε σωματίδια HPO, τα οποία εκπέμπουν ζώνες ακτινοβολίας με κορυφές στα μήκη κύματος 510-526 </a:t>
            </a:r>
            <a:r>
              <a:rPr lang="el-GR" sz="2000" dirty="0" err="1" smtClean="0">
                <a:latin typeface="Calibri" pitchFamily="34" charset="0"/>
              </a:rPr>
              <a:t>nm</a:t>
            </a:r>
            <a:r>
              <a:rPr lang="el-GR" sz="2000" dirty="0" smtClean="0">
                <a:latin typeface="Calibri" pitchFamily="34" charset="0"/>
              </a:rPr>
              <a:t>.</a:t>
            </a:r>
          </a:p>
          <a:p>
            <a:pPr algn="just"/>
            <a:endParaRPr lang="el-GR" sz="2000" dirty="0" smtClean="0">
              <a:latin typeface="Calibri" pitchFamily="34" charset="0"/>
            </a:endParaRPr>
          </a:p>
          <a:p>
            <a:pPr algn="just"/>
            <a:r>
              <a:rPr lang="el-GR" sz="2000" dirty="0" smtClean="0">
                <a:latin typeface="Calibri" pitchFamily="34" charset="0"/>
              </a:rPr>
              <a:t>Παράλληλα το θείο μετατρέπεται σε S</a:t>
            </a:r>
            <a:r>
              <a:rPr lang="el-GR" sz="2000" baseline="-25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, το οποίο εκπέμπει ζώνη ακτινοβολίας με κορυφή στα 394 </a:t>
            </a:r>
            <a:r>
              <a:rPr lang="en-US" sz="2000" dirty="0" smtClean="0">
                <a:latin typeface="Calibri" pitchFamily="34" charset="0"/>
              </a:rPr>
              <a:t>nm.</a:t>
            </a:r>
            <a:endParaRPr lang="el-GR" sz="2000" dirty="0" smtClean="0">
              <a:latin typeface="Calibri" pitchFamily="34" charset="0"/>
            </a:endParaRPr>
          </a:p>
          <a:p>
            <a:pPr algn="just"/>
            <a:endParaRPr lang="el-GR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sz="2000" i="1" dirty="0" smtClean="0">
                <a:latin typeface="Calibri" pitchFamily="34" charset="0"/>
              </a:rPr>
              <a:t>για προσδιορισμό ρυπαντών του αέρα και των υδάτων, φυτοφαρμάκων και προϊόντων υδρογόνωσης του άνθρακα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600" b="1" dirty="0" smtClean="0"/>
              <a:t>Φασματόμετρο μάζας (Μ</a:t>
            </a:r>
            <a:r>
              <a:rPr lang="en-US" sz="3600" b="1" dirty="0" smtClean="0"/>
              <a:t>S)</a:t>
            </a:r>
            <a:r>
              <a:rPr lang="el-GR" sz="3600" b="1" u="sng" dirty="0" smtClean="0"/>
              <a:t/>
            </a:r>
            <a:br>
              <a:rPr lang="el-GR" sz="3600" b="1" u="sng" dirty="0" smtClean="0"/>
            </a:br>
            <a:endParaRPr lang="el-GR" sz="3600" dirty="0"/>
          </a:p>
        </p:txBody>
      </p:sp>
      <p:sp>
        <p:nvSpPr>
          <p:cNvPr id="4" name="3 - Ορθογώνιο"/>
          <p:cNvSpPr/>
          <p:nvPr/>
        </p:nvSpPr>
        <p:spPr>
          <a:xfrm>
            <a:off x="467544" y="1052736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/>
              <a:t>Δρα ως ανιχνευτής εξαιρετικής εκλεκτικότητας για το χρωματογραφικό σύστημα.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000000"/>
                </a:solidFill>
              </a:rPr>
              <a:t>Αρχή λειτουργίας </a:t>
            </a:r>
            <a:endParaRPr lang="el-GR" sz="2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000000"/>
                </a:solidFill>
              </a:rPr>
              <a:t>Όταν ηλεκτρόνια, σχετικά υψηλής ενεργειακής στάθμης, προσκρούσουν σε μόρια μία ενώσεως, που βρίσκεται σε αέριο φάση </a:t>
            </a:r>
            <a:r>
              <a:rPr lang="el-GR" sz="2000" dirty="0" smtClean="0"/>
              <a:t>και σε συνθήκες υψηλού κενού, τα μόρια της ενώσεως μετατρέπονται σε ιόντα με θετικό συνήθως φορτίο</a:t>
            </a:r>
            <a:r>
              <a:rPr lang="en-US" sz="2000" dirty="0" smtClean="0"/>
              <a:t> </a:t>
            </a:r>
            <a:r>
              <a:rPr lang="el-GR" sz="2000" dirty="0" smtClean="0"/>
              <a:t>(μοριακό ιόν). </a:t>
            </a:r>
            <a:endParaRPr lang="el-GR" sz="2000" dirty="0" smtClean="0">
              <a:latin typeface="Georgia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Καθώς η ενέργεια των ηλεκτρονίων με την οποία βομβαρδίζεται το δείγμα αυξάνεται  (πέρα των 15 </a:t>
            </a:r>
            <a:r>
              <a:rPr lang="el-GR" sz="2000" dirty="0" err="1" smtClean="0"/>
              <a:t>eV</a:t>
            </a:r>
            <a:r>
              <a:rPr lang="el-GR" sz="2000" dirty="0" smtClean="0"/>
              <a:t>) τα μοριακά ιόντα υπόκεινται σε νέα διάσπαση παράγοντας θραύσματα ιόντα (</a:t>
            </a:r>
            <a:r>
              <a:rPr lang="el-GR" sz="2000" dirty="0" err="1" smtClean="0"/>
              <a:t>fragment</a:t>
            </a:r>
            <a:r>
              <a:rPr lang="el-GR" sz="2000" dirty="0" smtClean="0"/>
              <a:t> </a:t>
            </a:r>
            <a:r>
              <a:rPr lang="el-GR" sz="2000" dirty="0" err="1" smtClean="0"/>
              <a:t>ions</a:t>
            </a:r>
            <a:r>
              <a:rPr lang="el-GR" sz="2000" dirty="0" smtClean="0"/>
              <a:t>) που είναι χαρακτηριστικά της μοριακής δομής της οργανικής ένωσης. </a:t>
            </a:r>
          </a:p>
          <a:p>
            <a:pPr algn="just"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600" b="1" dirty="0" smtClean="0"/>
              <a:t>Φασματόμετρο μάζας (Μ</a:t>
            </a:r>
            <a:r>
              <a:rPr lang="en-US" sz="3600" b="1" dirty="0" smtClean="0"/>
              <a:t>S)</a:t>
            </a:r>
            <a:r>
              <a:rPr lang="el-GR" sz="3600" b="1" u="sng" dirty="0" smtClean="0"/>
              <a:t/>
            </a:r>
            <a:br>
              <a:rPr lang="el-GR" sz="3600" b="1" u="sng" dirty="0" smtClean="0"/>
            </a:br>
            <a:endParaRPr lang="el-GR" sz="3600" dirty="0"/>
          </a:p>
        </p:txBody>
      </p:sp>
      <p:sp>
        <p:nvSpPr>
          <p:cNvPr id="3" name="2 - Ορθογώνιο"/>
          <p:cNvSpPr/>
          <p:nvPr/>
        </p:nvSpPr>
        <p:spPr>
          <a:xfrm>
            <a:off x="539552" y="1124745"/>
            <a:ext cx="7992888" cy="431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Στη συνέχεια, με τη βοήθεια ηλεκτρικών πεδίων τα παραχθέντα ιόντα ευθυγραμμίζονται σε λεπτή δέσμη, η οποία διέρχεται μέσω ηλεκτρικού ή μαγνητικού πεδίου, οπότε το κάθε ιόν ανάλογα με το λόγο </a:t>
            </a:r>
            <a:r>
              <a:rPr lang="en-US" sz="2000" dirty="0" smtClean="0"/>
              <a:t>m/z</a:t>
            </a:r>
            <a:r>
              <a:rPr lang="el-GR" sz="20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μάζα προς αριθμό φορτίων ιόντος) αποκλίνει από την αρχική κατεύθυνση. </a:t>
            </a:r>
          </a:p>
          <a:p>
            <a:pPr algn="just">
              <a:lnSpc>
                <a:spcPct val="200000"/>
              </a:lnSpc>
            </a:pPr>
            <a:endParaRPr lang="el-GR" sz="2000" dirty="0" smtClean="0">
              <a:latin typeface="Georgia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Τέλος, με κατάλληλο ανιχνευτή μπορεί να μετρηθεί το ηλεκτρικό ρεύμα που παρέχουν τα ιόντα με διαφορετικό λόγο </a:t>
            </a:r>
            <a:r>
              <a:rPr lang="en-US" sz="2000" dirty="0" smtClean="0"/>
              <a:t>m/z.</a:t>
            </a:r>
            <a:r>
              <a:rPr lang="el-GR" sz="2000" dirty="0" smtClean="0">
                <a:latin typeface="Georgia" charset="0"/>
              </a:rPr>
              <a:t> </a:t>
            </a:r>
            <a:endParaRPr lang="el-GR" sz="2000" dirty="0">
              <a:latin typeface="Georgia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Εφαρμογές χρωματογραφίας αερίου - υγρού</a:t>
            </a:r>
            <a:endParaRPr lang="el-GR" sz="3200" dirty="0"/>
          </a:p>
        </p:txBody>
      </p:sp>
      <p:sp>
        <p:nvSpPr>
          <p:cNvPr id="3" name="2 - Ορθογώνιο"/>
          <p:cNvSpPr/>
          <p:nvPr/>
        </p:nvSpPr>
        <p:spPr>
          <a:xfrm>
            <a:off x="251520" y="764704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/>
              <a:t>Ο ρόλος της χρωματογραφίας αερίου – υγρού είναι διπλός: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(α) Εργαλείο διαχωρισμού.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Στον τομέα αυτό, η GLC είναι ασυναγώνιστη, ιδιαίτερα όταν εφαρμόζεται σε πολύπλοκα οργανικά, οργανομεταλλικά και βιοχημικά συστήματα αποτελούμενα από πτητικές ουσίες ή ουσίες που μπορούν να μετατραπούν σε πτητικά παράγωγα.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(β) Αναλυτικό εργαλείο.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Εφαρμογές στην ποιοτική ανάλυση (ταυτοποίηση με βάση το χρόνο ή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τον όγκο συγκράτησης) και την ποσοτική ανάλυση (ύψος ή εμβαδόν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κορυφών).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Υπάρχει τάση συνδυασμού της εκπληκτικής διαχωριστικής ικανότητας της GLC με τις κατά πολύ ανώτερες ικανότητες ταυτοποίησης, που έχουν οι φασματοσκοπίες μαζών, υπερύθρου και NMR.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Τεχνική </a:t>
            </a:r>
            <a:r>
              <a:rPr lang="en-US" sz="3200" b="1" dirty="0" smtClean="0"/>
              <a:t>GC/MS</a:t>
            </a:r>
            <a:endParaRPr lang="el-GR" sz="3200" dirty="0"/>
          </a:p>
        </p:txBody>
      </p:sp>
      <p:sp>
        <p:nvSpPr>
          <p:cNvPr id="3" name="2 - Ορθογώνιο"/>
          <p:cNvSpPr/>
          <p:nvPr/>
        </p:nvSpPr>
        <p:spPr>
          <a:xfrm>
            <a:off x="611560" y="98072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000" dirty="0" smtClean="0"/>
              <a:t>Στη μέθοδο αυτή, το έκλουσμα από την αεριοχρωματογραφική στήλη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εισάγεται στο θάλαμο ιοντισμού ενός φασματόμετρου μάζας για ανάλυση. Τα περισσότερα όργανα διαθέτουν ψηφιακές βιβλιοθήκες φασματικών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δεδομένων για ταυτοποίηση των ενώσεων.</a:t>
            </a:r>
            <a:endParaRPr lang="el-GR" sz="2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24979"/>
            <a:ext cx="6984776" cy="29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371600" y="16002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Το υλικό της παρουσίασης προέρχεται από το εξής σύγγραμμα: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&lt;&lt;</a:t>
            </a:r>
            <a:r>
              <a:rPr lang="en-US" sz="2000" i="1" dirty="0" smtClean="0"/>
              <a:t>PRINCIPLES OF INSTRUMENTAL ANALYSIS</a:t>
            </a:r>
            <a:r>
              <a:rPr lang="el-GR" sz="2000" i="1" dirty="0" smtClean="0"/>
              <a:t>&gt;&gt;,</a:t>
            </a:r>
            <a:r>
              <a:rPr lang="en-US" sz="2000" i="1" dirty="0" smtClean="0"/>
              <a:t> Sixth Edition, authors</a:t>
            </a:r>
            <a:r>
              <a:rPr lang="el-GR" sz="2000" i="1" dirty="0" smtClean="0"/>
              <a:t>:</a:t>
            </a:r>
            <a:r>
              <a:rPr lang="en-US" sz="2000" i="1" dirty="0" smtClean="0"/>
              <a:t> Douglas A. </a:t>
            </a:r>
            <a:r>
              <a:rPr lang="en-US" sz="2000" i="1" dirty="0" err="1" smtClean="0"/>
              <a:t>Skoog</a:t>
            </a:r>
            <a:r>
              <a:rPr lang="en-US" sz="2000" i="1" dirty="0" smtClean="0"/>
              <a:t>, F. James Holler, and Stanley R. Crouch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3600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l-GR" dirty="0" err="1" smtClean="0"/>
              <a:t>Copyright</a:t>
            </a:r>
            <a:r>
              <a:rPr lang="el-GR" dirty="0" smtClean="0"/>
              <a:t>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Κοντογιάννης Χρίστος </a:t>
            </a:r>
          </a:p>
          <a:p>
            <a:pPr>
              <a:buNone/>
              <a:defRPr/>
            </a:pPr>
            <a:r>
              <a:rPr lang="el-GR" b="1" dirty="0" smtClean="0"/>
              <a:t>«Αέρια Χρωματογραφία»</a:t>
            </a:r>
            <a:r>
              <a:rPr lang="el-GR" dirty="0" smtClean="0"/>
              <a:t>. </a:t>
            </a:r>
            <a:endParaRPr lang="el-GR" dirty="0"/>
          </a:p>
          <a:p>
            <a:pPr>
              <a:buNone/>
              <a:defRPr/>
            </a:pP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eclass.upatras.gr/courses/PHA161</a:t>
            </a:r>
            <a:r>
              <a:rPr lang="el-GR" dirty="0" smtClean="0">
                <a:hlinkClick r:id="rId2"/>
              </a:rPr>
              <a:t>0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7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9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Σκοπός  ενότητας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Εισαγωγή στην αέρια χρωματογραφία-Γενικές αρχές και εφαρμογές.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Διατήρηση Σημειωμάτων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914400" y="13716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l-GR" sz="2000" dirty="0" smtClean="0"/>
              <a:t>Οποιαδήποτε αναπαραγωγή ή διασκευή του υλικού θα πρέπει να συμπεριλαμβάνει: 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Αναφοράς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Αδειοδότησης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τη δήλωση Διατήρησης Σημειωμάτων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 </a:t>
            </a:r>
          </a:p>
          <a:p>
            <a:endParaRPr lang="en-US" sz="2000" dirty="0" smtClean="0"/>
          </a:p>
          <a:p>
            <a:r>
              <a:rPr lang="el-GR" sz="2000" dirty="0" smtClean="0"/>
              <a:t>μαζί με τους συνοδευόμενους υπερσυνδέσμους.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1363"/>
            <a:ext cx="990600" cy="9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n-US" dirty="0"/>
          </a:p>
        </p:txBody>
      </p:sp>
      <p:sp>
        <p:nvSpPr>
          <p:cNvPr id="3" name="2 - Ορθογώνιο"/>
          <p:cNvSpPr/>
          <p:nvPr/>
        </p:nvSpPr>
        <p:spPr>
          <a:xfrm>
            <a:off x="683568" y="1340768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dirty="0" smtClean="0"/>
              <a:t>Τι είναι η αέρια χρωματογραφία;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Αρχή λειτουργίας 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Τύποι αεριοχρωματογραφίας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Αρχές της χρωματογραφίας αερίου-υγρού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Αρχές της χρωματογραφίας αερίου-υγρού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Όγκοι κατακράτησης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Χρωματογραφία αερίου – στερεού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Οργανολογία 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>
                <a:cs typeface="Arial"/>
              </a:rPr>
              <a:t>Παράμετροι που επηρεάζουν το διαχωρισμό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Στήλες GC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Συστήματα ανίχνευσης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Εφαρμογές χρωματογραφίας αερίου – υγρού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Τεχνική </a:t>
            </a:r>
            <a:r>
              <a:rPr lang="en-US" sz="2400" dirty="0" smtClean="0"/>
              <a:t>GC/MS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Τι είναι η αέρια χρωματογραφία;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285720" y="1428736"/>
            <a:ext cx="821540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Αποτελεί μέθοδο διαχωρισμού  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GB" sz="2000" dirty="0" smtClean="0"/>
              <a:t>O</a:t>
            </a:r>
            <a:r>
              <a:rPr lang="el-GR" sz="2000" dirty="0" smtClean="0"/>
              <a:t>ι ενώσεις πρέπει</a:t>
            </a:r>
            <a:r>
              <a:rPr lang="el-GR" sz="2000" b="1" dirty="0" smtClean="0"/>
              <a:t> να είναι ή να καθίστανται πτητικές χωρίς να διασπώνται </a:t>
            </a:r>
            <a:r>
              <a:rPr lang="el-GR" sz="2000" dirty="0" smtClean="0"/>
              <a:t> 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Χρησιμοποιείται για τον προσδιορισμό της ταυτότητας (ποιοτική ανάλυση) και της ποσότητας (ποσοτική ανάλυση) των ενώσεων 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GB" sz="2000" dirty="0" smtClean="0">
                <a:latin typeface="Calibri" charset="0"/>
              </a:rPr>
              <a:t>M</a:t>
            </a:r>
            <a:r>
              <a:rPr lang="el-GR" sz="2000" dirty="0" smtClean="0">
                <a:latin typeface="Calibri" charset="0"/>
              </a:rPr>
              <a:t>η καταστρεπτική, κάνοντας δυνατή την </a:t>
            </a:r>
            <a:r>
              <a:rPr lang="el-GR" sz="2000" dirty="0" err="1" smtClean="0">
                <a:latin typeface="Calibri" charset="0"/>
              </a:rPr>
              <a:t>on</a:t>
            </a:r>
            <a:r>
              <a:rPr lang="el-GR" sz="2000" dirty="0" smtClean="0">
                <a:latin typeface="Calibri" charset="0"/>
              </a:rPr>
              <a:t>-</a:t>
            </a:r>
            <a:r>
              <a:rPr lang="el-GR" sz="2000" dirty="0" err="1" smtClean="0">
                <a:latin typeface="Calibri" charset="0"/>
              </a:rPr>
              <a:t>line</a:t>
            </a:r>
            <a:r>
              <a:rPr lang="el-GR" sz="2000" dirty="0" smtClean="0">
                <a:latin typeface="Calibri" charset="0"/>
              </a:rPr>
              <a:t> σύζευξη, π.χ.: με το φασματόμετρο μάζας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1200" dirty="0" smtClean="0"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Τι είναι η αέρια χρωματογραφία;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285720" y="135729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l-GR" sz="2000" dirty="0" smtClean="0">
                <a:latin typeface="Calibri" charset="0"/>
              </a:rPr>
              <a:t>το δείγµα ενίεται στον εισαγωγέα, όπου </a:t>
            </a:r>
            <a:r>
              <a:rPr lang="el-GR" sz="2000" dirty="0" err="1" smtClean="0">
                <a:latin typeface="Calibri" charset="0"/>
              </a:rPr>
              <a:t>εξατµίζεται</a:t>
            </a:r>
            <a:r>
              <a:rPr lang="el-GR" sz="2000" dirty="0" smtClean="0">
                <a:latin typeface="Calibri" charset="0"/>
              </a:rPr>
              <a:t> ταχύτατα και εγχέεται στην κεφαλή µ</a:t>
            </a:r>
            <a:r>
              <a:rPr lang="el-GR" sz="2000" dirty="0" err="1" smtClean="0">
                <a:latin typeface="Calibri" charset="0"/>
              </a:rPr>
              <a:t>ιας</a:t>
            </a:r>
            <a:r>
              <a:rPr lang="el-GR" sz="2000" dirty="0" smtClean="0">
                <a:latin typeface="Calibri" charset="0"/>
              </a:rPr>
              <a:t> </a:t>
            </a:r>
            <a:r>
              <a:rPr lang="el-GR" sz="2000" dirty="0" err="1" smtClean="0">
                <a:latin typeface="Calibri" charset="0"/>
              </a:rPr>
              <a:t>χρωµατογραφικής</a:t>
            </a:r>
            <a:r>
              <a:rPr lang="el-GR" sz="2000" dirty="0" smtClean="0">
                <a:latin typeface="Calibri" charset="0"/>
              </a:rPr>
              <a:t> στήλης, στατική φάση (</a:t>
            </a:r>
            <a:r>
              <a:rPr lang="el-GR" sz="2000" dirty="0" err="1" smtClean="0">
                <a:latin typeface="Calibri" charset="0"/>
              </a:rPr>
              <a:t>πολυδιµεθυλοσιλοξάνιο</a:t>
            </a:r>
            <a:r>
              <a:rPr lang="el-GR" sz="2000" dirty="0" smtClean="0">
                <a:latin typeface="Calibri" charset="0"/>
              </a:rPr>
              <a:t> ή </a:t>
            </a:r>
            <a:r>
              <a:rPr lang="el-GR" sz="2000" dirty="0" err="1" smtClean="0">
                <a:latin typeface="Calibri" charset="0"/>
              </a:rPr>
              <a:t>πολυαιθυλενογλυκόλη</a:t>
            </a:r>
            <a:r>
              <a:rPr lang="el-GR" sz="2000" dirty="0" smtClean="0">
                <a:latin typeface="Calibri" charset="0"/>
              </a:rPr>
              <a:t>), καθώς παρασύρεται από </a:t>
            </a:r>
            <a:r>
              <a:rPr lang="el-GR" sz="2000" dirty="0" err="1" smtClean="0">
                <a:latin typeface="Calibri" charset="0"/>
              </a:rPr>
              <a:t>κινούµενο</a:t>
            </a:r>
            <a:r>
              <a:rPr lang="el-GR" sz="2000" dirty="0" smtClean="0">
                <a:latin typeface="Calibri" charset="0"/>
              </a:rPr>
              <a:t> αδρανές αέριο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l-GR" sz="2000" dirty="0" smtClean="0">
              <a:latin typeface="Calibri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sz="2000" dirty="0" smtClean="0">
                <a:latin typeface="Calibri" charset="0"/>
              </a:rPr>
              <a:t>η έκλουση των ουσιών του δείγματος πραγματοποιείται µε τη ροή αυτού του αδρανούς αερίου, το οποίο ονοµάζεται </a:t>
            </a:r>
            <a:r>
              <a:rPr lang="el-GR" sz="2000" b="1" i="1" dirty="0" smtClean="0">
                <a:latin typeface="Calibri" charset="0"/>
              </a:rPr>
              <a:t>φέρον αέριο</a:t>
            </a:r>
            <a:r>
              <a:rPr lang="el-GR" sz="2000" dirty="0" smtClean="0">
                <a:latin typeface="Calibri" charset="0"/>
              </a:rPr>
              <a:t> και αποτελεί την κινητή φάση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l-GR" sz="2000" dirty="0" smtClean="0">
              <a:latin typeface="Calibri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sz="2000" dirty="0" smtClean="0"/>
              <a:t> </a:t>
            </a:r>
            <a:r>
              <a:rPr lang="el-GR" sz="2000" b="1" i="1" dirty="0" smtClean="0">
                <a:latin typeface="Calibri" charset="0"/>
              </a:rPr>
              <a:t>φέρον αέριο:</a:t>
            </a:r>
            <a:r>
              <a:rPr lang="el-GR" sz="2000" dirty="0" smtClean="0">
                <a:latin typeface="Calibri" charset="0"/>
              </a:rPr>
              <a:t> συνήθως ήλιο, άζωτο, αργό, υδρογόνο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l-GR" sz="2000" dirty="0" smtClean="0">
              <a:latin typeface="Palatino Linotype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sz="2000" dirty="0" smtClean="0">
                <a:latin typeface="Calibri" charset="0"/>
              </a:rPr>
              <a:t>σε αντίθεση µε την υγρή χρωματογραφία, η κινητή φάση δεν αλληλεπιδρά µε τα µόρια του αναλύτη</a:t>
            </a:r>
          </a:p>
          <a:p>
            <a:pPr algn="just">
              <a:buFont typeface="Wingdings" pitchFamily="2" charset="2"/>
              <a:buChar char="§"/>
            </a:pPr>
            <a:endParaRPr lang="el-GR" sz="2000" dirty="0" smtClean="0">
              <a:latin typeface="Calibri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sz="2000" dirty="0" smtClean="0">
                <a:latin typeface="Calibri" charset="0"/>
              </a:rPr>
              <a:t>Ο µόνος ρόλος της κινητής φάσης είναι η διακίνηση του αναλύτη  κατά µ</a:t>
            </a:r>
            <a:r>
              <a:rPr lang="el-GR" sz="2000" dirty="0" err="1" smtClean="0">
                <a:latin typeface="Calibri" charset="0"/>
              </a:rPr>
              <a:t>ήκος</a:t>
            </a:r>
            <a:r>
              <a:rPr lang="el-GR" sz="2000" dirty="0" smtClean="0">
                <a:latin typeface="Calibri" charset="0"/>
              </a:rPr>
              <a:t> της στήλης</a:t>
            </a:r>
            <a:endParaRPr lang="el-GR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565512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cs typeface="Arial" charset="0"/>
              </a:rPr>
              <a:t> Το </a:t>
            </a:r>
            <a:r>
              <a:rPr lang="el-GR" sz="2000" dirty="0">
                <a:cs typeface="Arial" charset="0"/>
              </a:rPr>
              <a:t>δείγμα εισάγεται στη συσκευή και αμέσως </a:t>
            </a:r>
            <a:r>
              <a:rPr lang="el-GR" sz="2000" dirty="0" smtClean="0">
                <a:cs typeface="Arial" charset="0"/>
              </a:rPr>
              <a:t>εξαερώνεται</a:t>
            </a:r>
            <a:r>
              <a:rPr lang="en-US" sz="2000" dirty="0" smtClean="0">
                <a:cs typeface="Arial" charset="0"/>
              </a:rPr>
              <a:t> .</a:t>
            </a:r>
            <a:endParaRPr lang="el-GR" sz="2000" dirty="0" smtClean="0">
              <a:cs typeface="Arial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Το φέρον αέριο οδηγεί το δείγμα στη στήλη και με σωστά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σχεδιασμένες συνθήκες πίεσης, παροχής του φέροντος αερίου και θερμοκρασίας, το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δείγμα εξατμίζεται, εξαερώνεται και διαχωρίζεται μέσα στη στήλη.</a:t>
            </a:r>
            <a:endParaRPr lang="en-US" sz="2000" dirty="0" smtClean="0">
              <a:latin typeface="Calibri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cs typeface="Arial" charset="0"/>
              </a:rPr>
              <a:t>Στη συνέχεια, εισέρχεται στη στήλη (εντός φούρνου ώστε να ελέγχεται η θερμοκρασία).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cs typeface="Arial" charset="0"/>
              </a:rPr>
              <a:t>Το ‘’φέρον αέριο’’ μεταφέρει το δείγμα μέσα στη στήλη.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cs typeface="Arial" charset="0"/>
              </a:rPr>
              <a:t>Τα συστατικά του δείγματος διαχωρίζονται εντός της στήλης. </a:t>
            </a:r>
            <a:endParaRPr lang="el-GR" sz="2000" dirty="0" smtClean="0">
              <a:latin typeface="Calibri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Calibri" charset="0"/>
              </a:rPr>
              <a:t>Έκλουση του συστατικού που μελετάται και ανίχνευση μέσω της παραγωγής σήματος. </a:t>
            </a:r>
            <a:endParaRPr lang="el-GR" sz="2000" dirty="0" smtClean="0">
              <a:cs typeface="Arial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Αρχή λειτουργίας 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Τύποι αεριοχρωματογραφίας</a:t>
            </a:r>
            <a:endParaRPr lang="el-GR" sz="3200" dirty="0"/>
          </a:p>
        </p:txBody>
      </p:sp>
      <p:sp>
        <p:nvSpPr>
          <p:cNvPr id="3" name="2 - Ορθογώνιο"/>
          <p:cNvSpPr/>
          <p:nvPr/>
        </p:nvSpPr>
        <p:spPr>
          <a:xfrm>
            <a:off x="467544" y="116480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l-GR" sz="2000" dirty="0" smtClean="0"/>
              <a:t>Η χρωματογραφία αερίου-στερεού βασίζεται στη χρήση στερεάς στατικής φάσης, όπου η κατακράτηση των αναλυτών είναι αποτέλεσμα φυσικής προσρόφησης.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 startAt="2"/>
            </a:pPr>
            <a:r>
              <a:rPr lang="el-GR" sz="2000" dirty="0" smtClean="0"/>
              <a:t>Η χρωματογραφία αερίου-υγρού βασίζεται στην κατανομή του αναλύτη μεταξύ της αέριας κινητής και υγρής φάσης, η οποία είναι ακινητοποιημένη στην επιφάνεια ενός αδρανούς στερεού.</a:t>
            </a:r>
            <a:endParaRPr lang="el-G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2652</Words>
  <Application>Microsoft Office PowerPoint</Application>
  <PresentationFormat>Προβολή στην οθόνη (4:3)</PresentationFormat>
  <Paragraphs>303</Paragraphs>
  <Slides>41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Ενόργανη Ανάλυση I</vt:lpstr>
      <vt:lpstr>Άδειες Χρήσης</vt:lpstr>
      <vt:lpstr>Χρηματοδότηση</vt:lpstr>
      <vt:lpstr>Σκοπός  ενότητας</vt:lpstr>
      <vt:lpstr>Περιεχόμενα ενότητας</vt:lpstr>
      <vt:lpstr>Τι είναι η αέρια χρωματογραφία;</vt:lpstr>
      <vt:lpstr>Τι είναι η αέρια χρωματογραφία;</vt:lpstr>
      <vt:lpstr>Διαφάνεια 8</vt:lpstr>
      <vt:lpstr>Τύποι αεριοχρωματογραφίας</vt:lpstr>
      <vt:lpstr>Αρχές της χρωματογραφίας αερίου-υγρού</vt:lpstr>
      <vt:lpstr>Όγκοι κατακράτησης</vt:lpstr>
      <vt:lpstr>Όγκοι κατακράτησης</vt:lpstr>
      <vt:lpstr>Όγκοι κατακράτησης</vt:lpstr>
      <vt:lpstr>Χρωματογραφία αερίου - στερεού</vt:lpstr>
      <vt:lpstr>Χρωματογραφία αερίου - στερεού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 Ανιχνευτής θερμικής αγωγιμότητας (TCD) </vt:lpstr>
      <vt:lpstr>Διαφάνεια 28</vt:lpstr>
      <vt:lpstr>Διαφάνεια 29</vt:lpstr>
      <vt:lpstr>Διαφάνεια 30</vt:lpstr>
      <vt:lpstr>Διαφάνεια 31</vt:lpstr>
      <vt:lpstr>Διαφάνεια 32</vt:lpstr>
      <vt:lpstr> Φασματόμετρο μάζας (ΜS) </vt:lpstr>
      <vt:lpstr> Φασματόμετρο μάζας (ΜS) </vt:lpstr>
      <vt:lpstr>Εφαρμογές χρωματογραφίας αερίου - υγρού</vt:lpstr>
      <vt:lpstr>Τεχνική GC/MS</vt:lpstr>
      <vt:lpstr>Βιβλιογραφία</vt:lpstr>
      <vt:lpstr>Σημείωμα Αναφοράς</vt:lpstr>
      <vt:lpstr>Σημείωμα Αδειοδότησης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ΑΕΡΙΑ ΧΡΩΜΑΤΟΓΡΑΦΙΑ</dc:title>
  <dc:creator>user</dc:creator>
  <cp:lastModifiedBy>pc4</cp:lastModifiedBy>
  <cp:revision>30</cp:revision>
  <dcterms:created xsi:type="dcterms:W3CDTF">2015-08-03T17:21:05Z</dcterms:created>
  <dcterms:modified xsi:type="dcterms:W3CDTF">2015-09-07T09:10:24Z</dcterms:modified>
</cp:coreProperties>
</file>