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D9A3C-1A81-4D88-9C78-D520A2BC69BA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28560-223B-4C2E-A7F8-135A196B608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7BB-C885-45BB-8EDB-CB1EBC2C100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71CC-DC38-455B-B2E8-8F9DDDA97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7BB-C885-45BB-8EDB-CB1EBC2C100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71CC-DC38-455B-B2E8-8F9DDDA97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7BB-C885-45BB-8EDB-CB1EBC2C100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71CC-DC38-455B-B2E8-8F9DDDA97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7BB-C885-45BB-8EDB-CB1EBC2C100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71CC-DC38-455B-B2E8-8F9DDDA97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7BB-C885-45BB-8EDB-CB1EBC2C100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71CC-DC38-455B-B2E8-8F9DDDA97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7BB-C885-45BB-8EDB-CB1EBC2C100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71CC-DC38-455B-B2E8-8F9DDDA97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7BB-C885-45BB-8EDB-CB1EBC2C100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71CC-DC38-455B-B2E8-8F9DDDA97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7BB-C885-45BB-8EDB-CB1EBC2C100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71CC-DC38-455B-B2E8-8F9DDDA97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7BB-C885-45BB-8EDB-CB1EBC2C100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71CC-DC38-455B-B2E8-8F9DDDA97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7BB-C885-45BB-8EDB-CB1EBC2C100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71CC-DC38-455B-B2E8-8F9DDDA97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7BB-C885-45BB-8EDB-CB1EBC2C100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71CC-DC38-455B-B2E8-8F9DDDA97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B7BB-C885-45BB-8EDB-CB1EBC2C100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F71CC-DC38-455B-B2E8-8F9DDDA97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b="1" dirty="0" smtClean="0"/>
              <a:t>ΕΙΣΑΓΩΓΗ ΣΤΟ ΜΑΡΚΕΤΙΝΓΚ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636465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8</a:t>
            </a:r>
            <a:r>
              <a:rPr lang="el-G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ΤΜΗΜΑΤΟΠΟΙΗΣΗ ΑΓΟΡΑΣ  Ι</a:t>
            </a:r>
          </a:p>
          <a:p>
            <a:r>
              <a:rPr lang="el-GR" sz="3000" b="1" dirty="0" err="1" smtClean="0">
                <a:solidFill>
                  <a:schemeClr val="tx1"/>
                </a:solidFill>
              </a:rPr>
              <a:t>Θεοφανίδης</a:t>
            </a:r>
            <a:r>
              <a:rPr lang="el-GR" sz="3000" b="1" dirty="0" smtClean="0">
                <a:solidFill>
                  <a:schemeClr val="tx1"/>
                </a:solidFill>
              </a:rPr>
              <a:t> Φαίδων</a:t>
            </a:r>
          </a:p>
          <a:p>
            <a:r>
              <a:rPr lang="el-GR" sz="2800" b="1" dirty="0" smtClean="0">
                <a:solidFill>
                  <a:schemeClr val="tx1"/>
                </a:solidFill>
              </a:rPr>
              <a:t>Σχολή Κοινωνικών Επιστημών</a:t>
            </a:r>
          </a:p>
          <a:p>
            <a:r>
              <a:rPr lang="el-GR" sz="2600" b="1" dirty="0" smtClean="0">
                <a:solidFill>
                  <a:schemeClr val="tx1"/>
                </a:solidFill>
              </a:rPr>
              <a:t>Τμήμα Διοίκησης Επιχειρήσεων</a:t>
            </a:r>
            <a:endParaRPr lang="en-US" sz="2600" b="1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ΑΓΟΡΑ ΣΤΟΧΟΣ-</a:t>
            </a:r>
            <a:r>
              <a:rPr lang="en-US" sz="4000" b="1"/>
              <a:t/>
            </a:r>
            <a:br>
              <a:rPr lang="en-US" sz="4000" b="1"/>
            </a:br>
            <a:r>
              <a:rPr lang="en-US" sz="4000" b="1"/>
              <a:t>TARGET MARKET</a:t>
            </a:r>
            <a:endParaRPr lang="el-GR" sz="4000" b="1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26425" cy="5070475"/>
          </a:xfrm>
        </p:spPr>
        <p:txBody>
          <a:bodyPr/>
          <a:lstStyle/>
          <a:p>
            <a:pPr algn="just"/>
            <a:r>
              <a:rPr lang="el-GR" sz="2800"/>
              <a:t>Είναι ευθύνη του τμήματος ΜΚΤ μιας επιχείρησης να επιλέξει την </a:t>
            </a:r>
            <a:r>
              <a:rPr lang="el-GR" sz="2800" b="1"/>
              <a:t>αγορά-στόχο</a:t>
            </a:r>
            <a:r>
              <a:rPr lang="el-GR" sz="2800"/>
              <a:t>, δημιουργώντας ένα </a:t>
            </a:r>
            <a:r>
              <a:rPr lang="el-GR" sz="2800" b="1"/>
              <a:t>μίγμα ΜΚΤ</a:t>
            </a:r>
            <a:r>
              <a:rPr lang="el-GR" sz="2800"/>
              <a:t> το οποίο θα καλύπτει τις </a:t>
            </a:r>
            <a:r>
              <a:rPr lang="el-GR" sz="2800" b="1"/>
              <a:t>ανάγκες της αγοράς</a:t>
            </a:r>
            <a:r>
              <a:rPr lang="el-GR" sz="2800"/>
              <a:t> στόχου καλύτερα από τον </a:t>
            </a:r>
            <a:r>
              <a:rPr lang="el-GR" sz="2800" b="1"/>
              <a:t>ανταγωνισμό.</a:t>
            </a:r>
          </a:p>
          <a:p>
            <a:pPr algn="just"/>
            <a:r>
              <a:rPr lang="el-GR" sz="2800"/>
              <a:t>Η επιλογή της αγοράς στόχου εξαρτάται από το </a:t>
            </a:r>
            <a:r>
              <a:rPr lang="el-GR" sz="2800" b="1"/>
              <a:t>περιβάλλον</a:t>
            </a:r>
            <a:r>
              <a:rPr lang="el-GR" sz="2800"/>
              <a:t>, τα </a:t>
            </a:r>
            <a:r>
              <a:rPr lang="el-GR" sz="2800" b="1"/>
              <a:t>χαρακτηριστικά της αγοράς στόχου,</a:t>
            </a:r>
            <a:r>
              <a:rPr lang="el-GR" sz="2800"/>
              <a:t> το </a:t>
            </a:r>
            <a:r>
              <a:rPr lang="el-GR" sz="2800" b="1"/>
              <a:t>προϊόν</a:t>
            </a:r>
            <a:r>
              <a:rPr lang="el-GR" sz="2800"/>
              <a:t> που εμπορεύεται ή μπορεί να παράγει η επιχείρηση και την </a:t>
            </a:r>
            <a:r>
              <a:rPr lang="el-GR" sz="2800" b="1"/>
              <a:t>φύση της επιχείρησης</a:t>
            </a:r>
            <a:r>
              <a:rPr lang="el-GR" sz="2800"/>
              <a:t> (μέγεθος, οικονομική ευρωστία κ.ά.)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ΑΓΟΡΑ ΣΤΟΧΟΣ ΜΠΟΡΕΙ ΝΑ ΕΙΝΑΙ ΤΟ ΣΥΝΟΛΟ ΤΗΣ ΑΓΟΡΑΣ;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/>
              <a:t>Ναι, αλλά για ελάχιστες κατηγορίες κυρίως βασικών προϊόντων π.χ. αλάτι, ζάχαρη, νωπά λαχανικά, γάλα, τσιμέντο, βενζίνη, τα οποία γίνονται αντιληπτά από τον καταναλωτή ως ομοιογενή.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/>
              <a:t>Συμφωνείτε με τις παραπάνω κατηγορίες προϊόντων ότι είναι ομοιογενείς;!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/>
              <a:t>Όταν το σύνολο της αγοράς θεωρείται ως αγορά στόχος και έχουμε 1 ΜΚΤ </a:t>
            </a:r>
            <a:r>
              <a:rPr lang="en-US" sz="2800"/>
              <a:t>MIX</a:t>
            </a:r>
            <a:r>
              <a:rPr lang="el-GR" sz="2800"/>
              <a:t>, τότε έχουμε το </a:t>
            </a:r>
            <a:r>
              <a:rPr lang="el-GR" sz="2800" b="1"/>
              <a:t>ΜΗ ΔΙΑΦΟΡΟΠΟΙΗΜΕΝΟ ΜΚΤ</a:t>
            </a:r>
            <a:r>
              <a:rPr lang="en-US" sz="2800" b="1"/>
              <a:t> </a:t>
            </a:r>
            <a:r>
              <a:rPr lang="el-GR" sz="2800" b="1"/>
              <a:t>ή </a:t>
            </a:r>
            <a:r>
              <a:rPr lang="en-US" sz="2800" b="1"/>
              <a:t>MASS MARKETING (</a:t>
            </a:r>
            <a:r>
              <a:rPr lang="el-GR" sz="2800"/>
              <a:t>μαζική παραγωγή, οικονομίες κλίμακας, χαμηλό κόστος και τιμές). 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Σύγχρονη Τάση: </a:t>
            </a:r>
            <a:r>
              <a:rPr lang="en-US" sz="4000" b="1"/>
              <a:t/>
            </a:r>
            <a:br>
              <a:rPr lang="en-US" sz="4000" b="1"/>
            </a:br>
            <a:r>
              <a:rPr lang="el-GR" sz="4000" b="1"/>
              <a:t>Εγκατάλειψη </a:t>
            </a:r>
            <a:r>
              <a:rPr lang="en-US" sz="4000" b="1"/>
              <a:t>Mass Marketing</a:t>
            </a:r>
            <a:endParaRPr lang="el-GR" sz="4000" b="1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26425" cy="4999037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l-GR" sz="2800"/>
              <a:t>Η εγκατάλειψη του </a:t>
            </a:r>
            <a:r>
              <a:rPr lang="en-US" sz="2800"/>
              <a:t>Mass Marketing </a:t>
            </a:r>
            <a:r>
              <a:rPr lang="el-GR" sz="2800"/>
              <a:t>ξεκινάει με την </a:t>
            </a:r>
            <a:r>
              <a:rPr lang="el-GR" sz="2800" b="1"/>
              <a:t>διαφοροποίηση του προϊόντος</a:t>
            </a:r>
            <a:r>
              <a:rPr lang="el-GR" sz="2800"/>
              <a:t> και καταλήγει στην </a:t>
            </a:r>
            <a:r>
              <a:rPr lang="el-GR" sz="2800" b="1"/>
              <a:t>διαφοροποίηση όλου του </a:t>
            </a:r>
            <a:r>
              <a:rPr lang="en-US" sz="2800" b="1"/>
              <a:t>MKT Mix.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Η διαφοροποίηση προϊόντος μπορεί να είναι </a:t>
            </a:r>
            <a:r>
              <a:rPr lang="el-GR" sz="2800" b="1"/>
              <a:t>πραγματική</a:t>
            </a:r>
            <a:r>
              <a:rPr lang="el-GR" sz="2800"/>
              <a:t> ή </a:t>
            </a:r>
            <a:r>
              <a:rPr lang="el-GR" sz="2800" b="1"/>
              <a:t>φανταστική: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 b="1"/>
              <a:t>	Πραγματική: </a:t>
            </a:r>
            <a:r>
              <a:rPr lang="el-GR" sz="2800"/>
              <a:t>διαφοροποίηση χαρακτηριστικών, προδιαγραφών (π.χ </a:t>
            </a:r>
            <a:r>
              <a:rPr lang="en-US" sz="2800"/>
              <a:t>Porsche</a:t>
            </a:r>
            <a:r>
              <a:rPr lang="en-US" sz="2800">
                <a:cs typeface="Arial" charset="0"/>
              </a:rPr>
              <a:t>≠</a:t>
            </a:r>
            <a:r>
              <a:rPr lang="en-US" sz="2800"/>
              <a:t>Zastava)</a:t>
            </a:r>
            <a:endParaRPr lang="el-GR" sz="280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 b="1"/>
              <a:t>	Φανταστική:</a:t>
            </a:r>
            <a:r>
              <a:rPr lang="el-GR" sz="2800"/>
              <a:t> επιρροή διαφήμισης ή τιμής που δημιουργεί διαφοροποιημένη εικόνα, χωρίς να έχει αλλάξει το προϊόν</a:t>
            </a:r>
            <a:r>
              <a:rPr lang="en-US" sz="2800"/>
              <a:t>, </a:t>
            </a:r>
            <a:r>
              <a:rPr lang="el-GR" sz="2800"/>
              <a:t>π.χ φρέσκο γάλα ΔΕΛΤΑ</a:t>
            </a:r>
            <a:r>
              <a:rPr lang="el-GR" sz="2800">
                <a:cs typeface="Arial" charset="0"/>
              </a:rPr>
              <a:t>≠ΕΒΓΑ</a:t>
            </a:r>
            <a:r>
              <a:rPr lang="el-GR" sz="2800"/>
              <a:t>).</a:t>
            </a:r>
            <a:endParaRPr lang="el-GR" sz="2800" b="1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ΤΜΗΜΑΤΟΠΟΙΗΣΗ ΑΓΟΡΑΣ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Η </a:t>
            </a:r>
            <a:r>
              <a:rPr lang="el-GR" sz="2800" b="1"/>
              <a:t>Τμηματοποίηση της Αγοράς</a:t>
            </a:r>
            <a:r>
              <a:rPr lang="el-GR" sz="2800"/>
              <a:t> αφορά: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 τη μελέτη της αγοράς με σκοπό να εντοπιστούν </a:t>
            </a:r>
            <a:r>
              <a:rPr lang="el-GR" sz="2800" b="1"/>
              <a:t>υποσύνολα καταναλωτών (τμήματα)</a:t>
            </a:r>
            <a:r>
              <a:rPr lang="el-GR" sz="2800"/>
              <a:t> τα οποία έχουν </a:t>
            </a:r>
            <a:r>
              <a:rPr lang="el-GR" sz="2800" b="1"/>
              <a:t>ομοιογενείς ανάγκες και χαρακτηριστικά</a:t>
            </a:r>
            <a:r>
              <a:rPr lang="el-GR" sz="2800"/>
              <a:t> (και που υπονοούν και </a:t>
            </a:r>
            <a:r>
              <a:rPr lang="el-GR" sz="2800" b="1"/>
              <a:t>ομοιογενή συμπεριφορά</a:t>
            </a:r>
            <a:r>
              <a:rPr lang="el-GR" sz="2800"/>
              <a:t>),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έτσι ώστε να δημιουργηθούν </a:t>
            </a:r>
            <a:r>
              <a:rPr lang="el-GR" sz="2800" b="1"/>
              <a:t>κατάλληλα Μίγματα ΜΚΤ</a:t>
            </a:r>
            <a:r>
              <a:rPr lang="el-GR" sz="2800"/>
              <a:t> τα οποία θα καλύπτουν τις </a:t>
            </a:r>
            <a:r>
              <a:rPr lang="el-GR" sz="2800" b="1"/>
              <a:t>ανάγκες</a:t>
            </a:r>
            <a:r>
              <a:rPr lang="el-GR" sz="2800"/>
              <a:t> του κάθε υποσυνόλου ή ενός επιλεγμένου υποσυνόλου καταναλωτών.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ΠΑΡΑΔΕΙΓΜΑΤΑ ΤΜΗΜΑΤΟΠΟΙΗΣΗΣ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98613"/>
            <a:ext cx="8893175" cy="49260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600"/>
              <a:t>Τμηματοποίηση Φοιτητών με κριτήριο τον </a:t>
            </a:r>
            <a:r>
              <a:rPr lang="el-GR" sz="2600" b="1"/>
              <a:t>λόγο της παρουσίας τους στο Πανεπιστήμιο: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600" b="1"/>
              <a:t>Τμήμα 1:</a:t>
            </a:r>
            <a:r>
              <a:rPr lang="el-GR" sz="2600"/>
              <a:t> Οι φοιτητές που έρχονται για να μάθουν (απαιτητικοί, προγραμματισμένοι, ουσιαστικοί)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600" b="1"/>
              <a:t>Τμήμα 2:</a:t>
            </a:r>
            <a:r>
              <a:rPr lang="el-GR" sz="2600"/>
              <a:t> Οι φοιτητές που έρχονται για να παρακολουθούν τι συμβαίνει, ώστε να πάρουν καλό βαθμό στις εξετάσεις (Φιλόδοξοι)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600" b="1"/>
              <a:t>Τμήμα 3:</a:t>
            </a:r>
            <a:r>
              <a:rPr lang="el-GR" sz="2600"/>
              <a:t> Οι φοιτητές που έρχονται για να κάνουν φιλίες ή να δουν φίλους (Κοινωνικοί)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600" b="1"/>
              <a:t>Τμήμα 4:</a:t>
            </a:r>
            <a:r>
              <a:rPr lang="el-GR" sz="2600"/>
              <a:t> Οι φοιτητές που έρχονται για να κάνουν γνωριμίες αντίθετου φύλου (Ρομαντικοί)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600" b="1"/>
              <a:t>Τμήμα 5: </a:t>
            </a:r>
            <a:r>
              <a:rPr lang="el-GR" sz="2600"/>
              <a:t>Οι φοιτητές που έρχονται γιατί δεν έχουν τίποτα άλλο καλύτερο να κάνουν (απρογραμμάτιστοι). </a:t>
            </a:r>
            <a:endParaRPr lang="el-GR" sz="2600" b="1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ΠΑΡΑΔΕΙΓΜΑΤΑ ΤΜΗΜΑΤΟΠΟΙΗΣΗΣ (συνέχεια)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600"/>
              <a:t>Τμηματοποίηση Φοιτητών με κριτήριο την </a:t>
            </a:r>
            <a:r>
              <a:rPr lang="el-GR" sz="2600" b="1"/>
              <a:t>συχνότητα παρουσίας τους στο Πανεπιστήμιο: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600" b="1"/>
              <a:t>Τμήμα 1: </a:t>
            </a:r>
            <a:r>
              <a:rPr lang="el-GR" sz="2600"/>
              <a:t>Φοιτητές που δεν έρχονται καθόλου (δώστε επιπρόσθετα παραδείγματα τμηματοποίησης)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600" b="1"/>
              <a:t>Τμήμα 2:</a:t>
            </a:r>
            <a:r>
              <a:rPr lang="el-GR" sz="2600"/>
              <a:t> Οι φοιτητές που έρχονται αραιά (π.χ. 1-2 φορές την εβδομάδα).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600" b="1"/>
              <a:t>Τμήμα 3: </a:t>
            </a:r>
            <a:r>
              <a:rPr lang="el-GR" sz="2600"/>
              <a:t>Οι φοιτητές που έρχονται τακτικά, αλλά για συγκεκριμένα μαθήματα, μέρες και ώρες (δώστε επιπρόσθετα παραδείγματα τμηματοποίησης).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600" b="1"/>
              <a:t>Τμήμα 4:</a:t>
            </a:r>
            <a:r>
              <a:rPr lang="el-GR" sz="2600"/>
              <a:t> Οι φοιτητές που δεν χάνουν ποτέ κανένα μάθημα (μπράβο τους!)</a:t>
            </a:r>
            <a:r>
              <a:rPr lang="el-GR" sz="2800"/>
              <a:t>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l-GR" sz="28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4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Η ΤΜΗΜΑΤΟΠΟΙΗΣΗ ΕΙΝΑΙ ΕΠΙΤΥΧΗΜΕΝΗ ΟΤΑΝ: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800"/>
              <a:t>Οι αγοραστές κάθε τμήματος αποτελούν μεταξύ τους μια ομοιογενή ομάδα, δηλ. συμπεριφέρονται κατά τον ίδιο περίπου τρόπο.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800"/>
              <a:t>Οι αγοραστές καθενός από τα τμήματα διαφέρουν από τους αγοραστές των άλλων τμημάτων.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800"/>
              <a:t>Να υπάρχει τουλάχιστον ένα τμήμα το οποίο να είναι ελκυστικό, έτσι ώστε να καθορισθεί σαν αγορά-στόχος.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800"/>
              <a:t>Το τμήμα που θα καθορισθεί σαν αγορά-στόχος να μπορεί να προσεγγισθεί από το μίγμα ΜΚΤ.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Μάλλιαρης</a:t>
            </a:r>
            <a:r>
              <a:rPr lang="el-GR" dirty="0" smtClean="0"/>
              <a:t>, Π. (2012), Εισαγωγή στο Μάρκετινγκ, Εκδόσεις </a:t>
            </a:r>
            <a:r>
              <a:rPr lang="el-GR" dirty="0" err="1" smtClean="0"/>
              <a:t>Σταμούλη</a:t>
            </a:r>
            <a:r>
              <a:rPr lang="el-GR" dirty="0" smtClean="0"/>
              <a:t>, 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  <a:r>
              <a:rPr lang="en-US" dirty="0" smtClean="0">
                <a:latin typeface="+mj-lt"/>
              </a:rPr>
              <a:t>Copyright </a:t>
            </a:r>
            <a:r>
              <a:rPr lang="vi-VN" dirty="0" smtClean="0">
                <a:latin typeface="+mj-lt"/>
              </a:rPr>
              <a:t>Πανεπιστήμιο Πατρών, </a:t>
            </a:r>
            <a:r>
              <a:rPr lang="el-GR" dirty="0" smtClean="0">
                <a:latin typeface="+mj-lt"/>
              </a:rPr>
              <a:t>Ορφανίδης Φαίδων </a:t>
            </a:r>
            <a:r>
              <a:rPr lang="vi-VN" dirty="0" smtClean="0">
                <a:latin typeface="+mj-lt"/>
              </a:rPr>
              <a:t>2015. «</a:t>
            </a:r>
            <a:r>
              <a:rPr lang="el-GR" dirty="0" smtClean="0">
                <a:latin typeface="+mj-lt"/>
              </a:rPr>
              <a:t>Εισαγωγή στο Μάρκετινγκ» </a:t>
            </a:r>
            <a:r>
              <a:rPr lang="vi-VN" dirty="0" smtClean="0">
                <a:latin typeface="+mj-lt"/>
              </a:rPr>
              <a:t>Έκδοση: 1.0. Πάτρα 2015. Διαθέσιμο από τη δικτυακή διεύθυνση</a:t>
            </a:r>
            <a:r>
              <a:rPr lang="vi-VN" dirty="0" smtClean="0">
                <a:latin typeface="+mj-lt"/>
              </a:rPr>
              <a:t>:</a:t>
            </a:r>
            <a:endParaRPr lang="el-GR" smtClean="0">
              <a:latin typeface="+mj-lt"/>
            </a:endParaRPr>
          </a:p>
          <a:p>
            <a:pPr marL="0" indent="0">
              <a:buNone/>
            </a:pPr>
            <a:r>
              <a:rPr lang="vi-VN" smtClean="0">
                <a:latin typeface="+mj-lt"/>
              </a:rPr>
              <a:t>https</a:t>
            </a:r>
            <a:r>
              <a:rPr lang="vi-VN" smtClean="0">
                <a:latin typeface="+mj-lt"/>
              </a:rPr>
              <a:t>://eclass.upatras.gr/courses/BMA498/</a:t>
            </a:r>
            <a:endParaRPr lang="el-GR" dirty="0" smtClean="0">
              <a:latin typeface="+mj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Έννοια Αγοράς</a:t>
            </a:r>
          </a:p>
          <a:p>
            <a:r>
              <a:rPr lang="el-GR" dirty="0" smtClean="0"/>
              <a:t>Είδη Αγοράς</a:t>
            </a:r>
          </a:p>
          <a:p>
            <a:r>
              <a:rPr lang="el-GR" dirty="0" smtClean="0"/>
              <a:t>Χαρακτηριστικά αγοράς</a:t>
            </a:r>
          </a:p>
          <a:p>
            <a:r>
              <a:rPr lang="el-GR" dirty="0" smtClean="0"/>
              <a:t>Τμηματοποίηση Αγοράς</a:t>
            </a:r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ΟΡΙΣΜΟΣ ΕΝΝΟΙΑΣ: ΑΓΟΡΑ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98613"/>
            <a:ext cx="8497888" cy="4638675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Αγορά: </a:t>
            </a:r>
            <a:r>
              <a:rPr lang="en-US" sz="2800"/>
              <a:t>market</a:t>
            </a:r>
            <a:r>
              <a:rPr lang="el-GR" sz="2800"/>
              <a:t>,</a:t>
            </a:r>
            <a:r>
              <a:rPr lang="en-US" sz="2800"/>
              <a:t> marketing</a:t>
            </a:r>
            <a:r>
              <a:rPr lang="el-GR" sz="2800"/>
              <a:t>!</a:t>
            </a:r>
            <a:endParaRPr lang="en-US" sz="2800">
              <a:cs typeface="Arial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 - «</a:t>
            </a:r>
            <a:r>
              <a:rPr lang="el-GR" sz="2800" b="1"/>
              <a:t>Αγορά</a:t>
            </a:r>
            <a:r>
              <a:rPr lang="el-GR" sz="2800"/>
              <a:t> της Ερμού» ή «</a:t>
            </a:r>
            <a:r>
              <a:rPr lang="el-GR" sz="2800" b="1"/>
              <a:t>Αγορά</a:t>
            </a:r>
            <a:r>
              <a:rPr lang="el-GR" sz="2800"/>
              <a:t> Κολωνακίου».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 - «</a:t>
            </a:r>
            <a:r>
              <a:rPr lang="el-GR" sz="2800" b="1"/>
              <a:t>Αγορά</a:t>
            </a:r>
            <a:r>
              <a:rPr lang="el-GR" sz="2800"/>
              <a:t> πετρελαίου» ή «</a:t>
            </a:r>
            <a:r>
              <a:rPr lang="el-GR" sz="2800" b="1"/>
              <a:t>Αγορά</a:t>
            </a:r>
            <a:r>
              <a:rPr lang="el-GR" sz="2800"/>
              <a:t> Χρυσού».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 - «Λαϊκή Α</a:t>
            </a:r>
            <a:r>
              <a:rPr lang="el-GR" sz="2800" b="1"/>
              <a:t>γορά</a:t>
            </a:r>
            <a:r>
              <a:rPr lang="el-GR" sz="2800"/>
              <a:t>», «Εμπορική </a:t>
            </a:r>
            <a:r>
              <a:rPr lang="el-GR" sz="2800" b="1"/>
              <a:t>Αγορά</a:t>
            </a:r>
            <a:r>
              <a:rPr lang="el-GR" sz="2800"/>
              <a:t>».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 - «Δύσκολη η </a:t>
            </a:r>
            <a:r>
              <a:rPr lang="el-GR" sz="2800" b="1"/>
              <a:t>αγορά</a:t>
            </a:r>
            <a:r>
              <a:rPr lang="el-GR" sz="2800"/>
              <a:t> έργων τέχνης», (συνθήκες προσφοράς).</a:t>
            </a:r>
            <a:endParaRPr lang="en-US" sz="280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 b="1"/>
              <a:t>Αγορά είναι ένα σύνολο αγοραστών με ανικανοποίητες ανάγκες, που έχουν τόσο την δυνατότητα όσο και την αποφασιστικότητα να τις ικανοποιήσουν.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ΑΥΞΗΣΗ ΑΓΟΡΑΣ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/>
              <a:t>Αύξηση </a:t>
            </a:r>
            <a:r>
              <a:rPr lang="el-GR" b="1"/>
              <a:t>μεγέθους αγοράς</a:t>
            </a:r>
            <a:r>
              <a:rPr lang="el-GR">
                <a:cs typeface="Arial" charset="0"/>
              </a:rPr>
              <a:t>→αύξηση </a:t>
            </a:r>
            <a:r>
              <a:rPr lang="el-GR" b="1">
                <a:cs typeface="Arial" charset="0"/>
              </a:rPr>
              <a:t>δυνατοτήτων αγοράς</a:t>
            </a:r>
            <a:r>
              <a:rPr lang="el-GR">
                <a:cs typeface="Arial" charset="0"/>
              </a:rPr>
              <a:t> (ανάγκες-άτομα – εισόδημα ατόμων) → αύξηση </a:t>
            </a:r>
            <a:r>
              <a:rPr lang="el-GR" b="1">
                <a:cs typeface="Arial" charset="0"/>
              </a:rPr>
              <a:t>δυνατοτήτων πωλήσεων.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b="1">
                <a:cs typeface="Arial" charset="0"/>
              </a:rPr>
              <a:t>Ελκυστικές Αγορές</a:t>
            </a:r>
            <a:r>
              <a:rPr lang="el-GR">
                <a:cs typeface="Arial" charset="0"/>
              </a:rPr>
              <a:t> (αγορές με ανοδική πορεία) ≠ </a:t>
            </a:r>
            <a:r>
              <a:rPr lang="el-GR" b="1">
                <a:cs typeface="Arial" charset="0"/>
              </a:rPr>
              <a:t>Μη Ελκυστικές Αγορές (αγορές με καθοδική πορεία).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>
                <a:cs typeface="Arial" charset="0"/>
              </a:rPr>
              <a:t>Το ΜΚ</a:t>
            </a:r>
            <a:r>
              <a:rPr lang="en-US">
                <a:cs typeface="Arial" charset="0"/>
              </a:rPr>
              <a:t>T </a:t>
            </a:r>
            <a:r>
              <a:rPr lang="el-GR">
                <a:cs typeface="Arial" charset="0"/>
              </a:rPr>
              <a:t>στοχεύει στις ελκυστικές αγορές ή προσπαθεί να τονώσει τις μη-ελκυστικές  μετατρέποντας αυτές σε ελκυστικές.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l-GR"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ΚΟΡΕΣΜΟΣ ΑΓΟΡΑΣ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Αν π.χ. από τα 10 εκ. Έλληνες τα 7 εκ. έχουν τηλεόραση, τότε ο βαθμός κορεσμού της αγοράς της τηλεόρασης είναι 70%.</a:t>
            </a:r>
          </a:p>
          <a:p>
            <a:pPr>
              <a:lnSpc>
                <a:spcPct val="90000"/>
              </a:lnSpc>
            </a:pPr>
            <a:r>
              <a:rPr lang="el-GR"/>
              <a:t>Όταν το ποσοστό προσεγγίζει το 100% τότε η αγορά θεωρείται κορεσμένη.</a:t>
            </a:r>
          </a:p>
          <a:p>
            <a:pPr>
              <a:lnSpc>
                <a:spcPct val="90000"/>
              </a:lnSpc>
            </a:pPr>
            <a:r>
              <a:rPr lang="el-GR"/>
              <a:t>Επιλογές ΜΚΤ: (1) αγορές για μείωση λειτουργικής φθοράς, (2) τεχνολογική απαξίωση (νέα μοντέλα </a:t>
            </a:r>
            <a:r>
              <a:rPr lang="en-US"/>
              <a:t>tv).</a:t>
            </a:r>
            <a:endParaRPr lang="el-GR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ΚΑΤΑΝΑΛΩΤΙΚΕΣ ΑΓΟΡΕΣ </a:t>
            </a:r>
            <a:r>
              <a:rPr lang="el-GR" sz="4000" b="1">
                <a:cs typeface="Arial" charset="0"/>
              </a:rPr>
              <a:t>≠ ΒΙΟΜΗΧΑΝΙΚΕΣ ΑΓΟΡΕΣ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26425" cy="485457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l-GR"/>
              <a:t>Στην </a:t>
            </a:r>
            <a:r>
              <a:rPr lang="el-GR" b="1"/>
              <a:t>αγορά καταναλωτών</a:t>
            </a:r>
            <a:r>
              <a:rPr lang="el-GR"/>
              <a:t> τα</a:t>
            </a:r>
            <a:r>
              <a:rPr lang="el-GR" b="1"/>
              <a:t> άτομα </a:t>
            </a:r>
            <a:r>
              <a:rPr lang="el-GR"/>
              <a:t>αγοράζουν διάφορα αγαθά και υπηρεσίες για ικανοποίηση προσωπικών αναγκών ή αναγκών των προστατευόμενων μελών.</a:t>
            </a:r>
          </a:p>
          <a:p>
            <a:pPr algn="just">
              <a:lnSpc>
                <a:spcPct val="90000"/>
              </a:lnSpc>
            </a:pPr>
            <a:r>
              <a:rPr lang="el-GR"/>
              <a:t>Στην </a:t>
            </a:r>
            <a:r>
              <a:rPr lang="el-GR" b="1"/>
              <a:t>αγορά καταναλωτών</a:t>
            </a:r>
            <a:r>
              <a:rPr lang="el-GR"/>
              <a:t> εντάσσονται και τα </a:t>
            </a:r>
            <a:r>
              <a:rPr lang="el-GR" b="1"/>
              <a:t>νοικοκυριά</a:t>
            </a:r>
            <a:r>
              <a:rPr lang="el-GR"/>
              <a:t> (</a:t>
            </a:r>
            <a:r>
              <a:rPr lang="en-US"/>
              <a:t>Households). </a:t>
            </a:r>
          </a:p>
          <a:p>
            <a:pPr algn="just">
              <a:lnSpc>
                <a:spcPct val="90000"/>
              </a:lnSpc>
            </a:pPr>
            <a:r>
              <a:rPr lang="el-GR"/>
              <a:t>Τα νοικοκυριά κάνουν περισσότερες (τακτικές) και μαζικότερες πωλήσεις (καλύπτουν τις ανάγκες όλων των μελών) απ’ ότι τα άτομα ξεχωριστά.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ΒΙΟΜΗΧΑΝΙΚΗ ΑΓΟΡΑ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96975"/>
            <a:ext cx="8226425" cy="540067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l-GR" sz="2400"/>
              <a:t>Οι αγορές δεν γίνονται για την άμεση ικανοποίηση των αναγκών των αγοραστών, αλλά για την έμμεση ικανοποίηση αναγκών τρίτων.</a:t>
            </a:r>
          </a:p>
          <a:p>
            <a:pPr algn="just">
              <a:lnSpc>
                <a:spcPct val="90000"/>
              </a:lnSpc>
            </a:pPr>
            <a:r>
              <a:rPr lang="el-GR" sz="2400"/>
              <a:t>Οι αγορές αφορούν πρώτες ύλες/υπηρεσίες που χρησιμοποιούνται για την δημιουργία τελικών προϊόντων.</a:t>
            </a:r>
          </a:p>
          <a:p>
            <a:pPr lvl="1" algn="just">
              <a:lnSpc>
                <a:spcPct val="90000"/>
              </a:lnSpc>
            </a:pPr>
            <a:r>
              <a:rPr lang="el-GR" sz="2400" b="1"/>
              <a:t>Μεταποιητική Αγορά:</a:t>
            </a:r>
            <a:r>
              <a:rPr lang="el-GR" sz="2400"/>
              <a:t> οι αγοραστές είναι οι βιομηχανίες, βιοτεχνίες, αγροτικές μονάδες κ.ά</a:t>
            </a:r>
          </a:p>
          <a:p>
            <a:pPr lvl="1" algn="just">
              <a:lnSpc>
                <a:spcPct val="90000"/>
              </a:lnSpc>
            </a:pPr>
            <a:r>
              <a:rPr lang="el-GR" sz="2400" b="1"/>
              <a:t>Κυβερνητική αγορά:</a:t>
            </a:r>
            <a:r>
              <a:rPr lang="el-GR" sz="2400"/>
              <a:t> αγοραστής είναι το Κράτος.</a:t>
            </a:r>
          </a:p>
          <a:p>
            <a:pPr lvl="1" algn="just">
              <a:lnSpc>
                <a:spcPct val="90000"/>
              </a:lnSpc>
            </a:pPr>
            <a:r>
              <a:rPr lang="el-GR" sz="2400" b="1"/>
              <a:t>Θεσμική αγορά:</a:t>
            </a:r>
            <a:r>
              <a:rPr lang="el-GR" sz="2400"/>
              <a:t> αγοραστές είναι νοσοκομεία, γηροκομεία, μουσεία, εκκλησίες, σχολεία κ.ά (όχι κέρδος).</a:t>
            </a:r>
          </a:p>
          <a:p>
            <a:pPr lvl="1" algn="just">
              <a:lnSpc>
                <a:spcPct val="90000"/>
              </a:lnSpc>
            </a:pPr>
            <a:r>
              <a:rPr lang="el-GR" sz="2400" b="1"/>
              <a:t>Μεταπωλητική αγορά:</a:t>
            </a:r>
            <a:r>
              <a:rPr lang="el-GR" sz="2400"/>
              <a:t> αγοραστές είναι οι μεταπωλητές, ενδιάμεσοι, λιανέμποροι κ.ά.</a:t>
            </a:r>
          </a:p>
          <a:p>
            <a:pPr lvl="1" algn="just">
              <a:lnSpc>
                <a:spcPct val="90000"/>
              </a:lnSpc>
            </a:pPr>
            <a:endParaRPr lang="el-GR" sz="2400"/>
          </a:p>
          <a:p>
            <a:pPr lvl="1" algn="just">
              <a:lnSpc>
                <a:spcPct val="90000"/>
              </a:lnSpc>
            </a:pPr>
            <a:endParaRPr lang="el-GR" sz="2400"/>
          </a:p>
          <a:p>
            <a:pPr algn="just">
              <a:lnSpc>
                <a:spcPct val="90000"/>
              </a:lnSpc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Κυβερνητική Αγορά – </a:t>
            </a:r>
            <a:r>
              <a:rPr lang="en-US" sz="4000" b="1"/>
              <a:t/>
            </a:r>
            <a:br>
              <a:rPr lang="en-US" sz="4000" b="1"/>
            </a:br>
            <a:r>
              <a:rPr lang="el-GR" sz="4000" b="1"/>
              <a:t>Κρατικές Προμήθειες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93100" cy="49990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/>
              <a:t>Εντοπισμός αναγκών</a:t>
            </a:r>
          </a:p>
          <a:p>
            <a:pPr>
              <a:lnSpc>
                <a:spcPct val="90000"/>
              </a:lnSpc>
            </a:pPr>
            <a:r>
              <a:rPr lang="el-GR" sz="2800"/>
              <a:t>Προγραμματισμός ικανοποίησης τους</a:t>
            </a:r>
          </a:p>
          <a:p>
            <a:pPr>
              <a:lnSpc>
                <a:spcPct val="90000"/>
              </a:lnSpc>
            </a:pPr>
            <a:r>
              <a:rPr lang="el-GR" sz="2800"/>
              <a:t>Αναλυτικός Καθορισμός των προδιαγραφών (δηλ. τεχνικών χαρακτηριστικών)</a:t>
            </a:r>
          </a:p>
          <a:p>
            <a:pPr>
              <a:lnSpc>
                <a:spcPct val="90000"/>
              </a:lnSpc>
            </a:pPr>
            <a:r>
              <a:rPr lang="el-GR" sz="2800"/>
              <a:t>Προκήρυξη Διαγωνισμού</a:t>
            </a:r>
          </a:p>
          <a:p>
            <a:pPr>
              <a:lnSpc>
                <a:spcPct val="90000"/>
              </a:lnSpc>
            </a:pPr>
            <a:r>
              <a:rPr lang="el-GR" sz="2800"/>
              <a:t>Συλλογή προσφορών από προμηθευτές</a:t>
            </a:r>
          </a:p>
          <a:p>
            <a:pPr>
              <a:lnSpc>
                <a:spcPct val="90000"/>
              </a:lnSpc>
            </a:pPr>
            <a:r>
              <a:rPr lang="el-GR" sz="2800"/>
              <a:t>Αξιολόγηση – επιλογή καλύτερης προσφοράς.</a:t>
            </a:r>
          </a:p>
          <a:p>
            <a:pPr>
              <a:lnSpc>
                <a:spcPct val="90000"/>
              </a:lnSpc>
            </a:pPr>
            <a:r>
              <a:rPr lang="el-GR" sz="2800"/>
              <a:t>Υπογραφή συμβολαίου προμήθειας – ανάθεση.</a:t>
            </a:r>
          </a:p>
          <a:p>
            <a:pPr>
              <a:lnSpc>
                <a:spcPct val="90000"/>
              </a:lnSpc>
            </a:pPr>
            <a:r>
              <a:rPr lang="el-GR" sz="2800"/>
              <a:t>Παραλαβή και έλεγχος προϊόντων/έργου.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Τρωτά σημεία διαδικασίας</a:t>
            </a:r>
            <a:r>
              <a:rPr lang="en-US" sz="2800"/>
              <a:t>, e-procurement.</a:t>
            </a: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ΧΑΡΑΚΤΗΡΙΣΤΙΚΑ ΒΙΟΜΗΧΑΝΙΚΩΝ ΑΓΟΡΩΝ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26425" cy="5070475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/>
              <a:t>1.Γεωγραφική συγκέντρωση αγοραστών (π.χ. </a:t>
            </a:r>
            <a:r>
              <a:rPr lang="en-US"/>
              <a:t>Clusters</a:t>
            </a:r>
            <a:r>
              <a:rPr lang="el-GR"/>
              <a:t>, </a:t>
            </a:r>
            <a:r>
              <a:rPr lang="en-US"/>
              <a:t>htci)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2.</a:t>
            </a:r>
            <a:r>
              <a:rPr lang="el-GR"/>
              <a:t>Υιοθέτηση σαφών και ορθολογικών κριτηρίων επιλογής (π.χ. οικονομικό υπόδειγμα αγοραστικής συμπεριφοράς).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/>
              <a:t>3.Συλλογική - πολυπρόσωπη λήψη αποφάσεων για αγορά (π.χ. επιτροπές).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/>
              <a:t>	</a:t>
            </a:r>
            <a:r>
              <a:rPr lang="el-GR" b="1"/>
              <a:t>Συνήθως τα αντίθετα ισχύουν για τις καταναλωτικές αγορές.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/>
              <a:t> 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1167</Words>
  <Application>Microsoft Office PowerPoint</Application>
  <PresentationFormat>Προβολή στην οθόνη (4:3)</PresentationFormat>
  <Paragraphs>111</Paragraphs>
  <Slides>20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ΕΙΣΑΓΩΓΗ ΣΤΟ ΜΑΡΚΕΤΙΝΓΚ</vt:lpstr>
      <vt:lpstr>Σκοποί ενότητας</vt:lpstr>
      <vt:lpstr>ΟΡΙΣΜΟΣ ΕΝΝΟΙΑΣ: ΑΓΟΡΑ</vt:lpstr>
      <vt:lpstr>ΑΥΞΗΣΗ ΑΓΟΡΑΣ</vt:lpstr>
      <vt:lpstr>ΚΟΡΕΣΜΟΣ ΑΓΟΡΑΣ</vt:lpstr>
      <vt:lpstr>ΚΑΤΑΝΑΛΩΤΙΚΕΣ ΑΓΟΡΕΣ ≠ ΒΙΟΜΗΧΑΝΙΚΕΣ ΑΓΟΡΕΣ</vt:lpstr>
      <vt:lpstr>ΒΙΟΜΗΧΑΝΙΚΗ ΑΓΟΡΑ</vt:lpstr>
      <vt:lpstr>Κυβερνητική Αγορά –  Κρατικές Προμήθειες</vt:lpstr>
      <vt:lpstr>ΧΑΡΑΚΤΗΡΙΣΤΙΚΑ ΒΙΟΜΗΧΑΝΙΚΩΝ ΑΓΟΡΩΝ</vt:lpstr>
      <vt:lpstr>ΑΓΟΡΑ ΣΤΟΧΟΣ- TARGET MARKET</vt:lpstr>
      <vt:lpstr>ΑΓΟΡΑ ΣΤΟΧΟΣ ΜΠΟΡΕΙ ΝΑ ΕΙΝΑΙ ΤΟ ΣΥΝΟΛΟ ΤΗΣ ΑΓΟΡΑΣ;</vt:lpstr>
      <vt:lpstr>Σύγχρονη Τάση:  Εγκατάλειψη Mass Marketing</vt:lpstr>
      <vt:lpstr>ΤΜΗΜΑΤΟΠΟΙΗΣΗ ΑΓΟΡΑΣ</vt:lpstr>
      <vt:lpstr>ΠΑΡΑΔΕΙΓΜΑΤΑ ΤΜΗΜΑΤΟΠΟΙΗΣΗΣ</vt:lpstr>
      <vt:lpstr>ΠΑΡΑΔΕΙΓΜΑΤΑ ΤΜΗΜΑΤΟΠΟΙΗΣΗΣ (συνέχεια)</vt:lpstr>
      <vt:lpstr>Η ΤΜΗΜΑΤΟΠΟΙΗΣΗ ΕΙΝΑΙ ΕΠΙΤΥΧΗΜΕΝΗ ΟΤΑΝ:</vt:lpstr>
      <vt:lpstr>Βιβλιογραφία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ΣΤΟ ΜΑΡΚΕΤΙΝΓΚ</dc:title>
  <dc:creator>elena</dc:creator>
  <cp:lastModifiedBy>elena</cp:lastModifiedBy>
  <cp:revision>3</cp:revision>
  <dcterms:created xsi:type="dcterms:W3CDTF">2015-09-02T22:06:43Z</dcterms:created>
  <dcterms:modified xsi:type="dcterms:W3CDTF">2015-09-20T13:52:04Z</dcterms:modified>
</cp:coreProperties>
</file>