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9" r:id="rId7"/>
    <p:sldId id="280" r:id="rId8"/>
    <p:sldId id="278" r:id="rId9"/>
    <p:sldId id="281" r:id="rId10"/>
    <p:sldId id="282" r:id="rId11"/>
    <p:sldId id="261" r:id="rId12"/>
    <p:sldId id="262" r:id="rId13"/>
    <p:sldId id="263" r:id="rId14"/>
    <p:sldId id="264" r:id="rId15"/>
    <p:sldId id="265" r:id="rId16"/>
    <p:sldId id="266" r:id="rId17"/>
    <p:sldId id="267" r:id="rId18"/>
    <p:sldId id="285" r:id="rId19"/>
    <p:sldId id="283" r:id="rId20"/>
    <p:sldId id="284" r:id="rId21"/>
    <p:sldId id="268" r:id="rId22"/>
    <p:sldId id="269" r:id="rId23"/>
    <p:sldId id="270" r:id="rId24"/>
    <p:sldId id="271" r:id="rId25"/>
    <p:sldId id="272"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84"/>
      </p:cViewPr>
      <p:guideLst>
        <p:guide orient="horz" pos="2160"/>
        <p:guide pos="2880"/>
      </p:guideLst>
    </p:cSldViewPr>
  </p:slideViewPr>
  <p:outlineViewPr>
    <p:cViewPr>
      <p:scale>
        <a:sx n="33" d="100"/>
        <a:sy n="33" d="100"/>
      </p:scale>
      <p:origin x="0" y="155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0509C00-9BAC-43DA-B5D2-394C34C0369B}"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CFB7931-1DF2-4376-B23D-7F031A1B576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09C00-9BAC-43DA-B5D2-394C34C0369B}" type="datetimeFigureOut">
              <a:rPr lang="el-GR" smtClean="0"/>
              <a:pPr/>
              <a:t>21/11/2023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FB7931-1DF2-4376-B23D-7F031A1B576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4000" dirty="0" smtClean="0"/>
              <a:t>ΦΙΛΟΣΟΦΙΑ ΤΗΣ </a:t>
            </a:r>
            <a:r>
              <a:rPr lang="el-GR" sz="4000" dirty="0" smtClean="0"/>
              <a:t>ΕΚΠΑΙΔΕΥΣΗΣ</a:t>
            </a:r>
            <a:r>
              <a:rPr lang="el-GR" sz="2800" dirty="0" smtClean="0"/>
              <a:t> </a:t>
            </a:r>
            <a:r>
              <a:rPr lang="el-GR" sz="2800" dirty="0" smtClean="0"/>
              <a:t/>
            </a:r>
            <a:br>
              <a:rPr lang="el-GR" sz="2800" dirty="0" smtClean="0"/>
            </a:br>
            <a:r>
              <a:rPr lang="el-GR" sz="2800" dirty="0" smtClean="0"/>
              <a:t>ΔΗΜΟΠΟΥΛΟΣ ΒΑΣΙΛΕΙΟΣ </a:t>
            </a:r>
            <a:br>
              <a:rPr lang="el-GR" sz="2800" dirty="0" smtClean="0"/>
            </a:br>
            <a:r>
              <a:rPr lang="el-GR" sz="2800" dirty="0" smtClean="0"/>
              <a:t>(</a:t>
            </a:r>
            <a:r>
              <a:rPr lang="en-US" sz="2800" dirty="0" smtClean="0"/>
              <a:t>7</a:t>
            </a:r>
            <a:r>
              <a:rPr lang="el-GR" sz="2800" dirty="0" smtClean="0"/>
              <a:t>)</a:t>
            </a:r>
            <a:endParaRPr lang="el-GR" sz="2800" dirty="0"/>
          </a:p>
        </p:txBody>
      </p:sp>
      <p:sp>
        <p:nvSpPr>
          <p:cNvPr id="3" name="2 - Υπότιτλος"/>
          <p:cNvSpPr>
            <a:spLocks noGrp="1"/>
          </p:cNvSpPr>
          <p:nvPr>
            <p:ph type="subTitle" idx="1"/>
          </p:nvPr>
        </p:nvSpPr>
        <p:spPr/>
        <p:txBody>
          <a:bodyPr/>
          <a:lstStyle/>
          <a:p>
            <a:r>
              <a:rPr lang="el-GR" dirty="0" smtClean="0"/>
              <a:t>ΑΓΩΓΗ</a:t>
            </a:r>
          </a:p>
          <a:p>
            <a:r>
              <a:rPr lang="el-GR" dirty="0" smtClean="0"/>
              <a:t>(Άρρητος Χαρακτήρας)</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r>
            <a:br>
              <a:rPr lang="el-GR" sz="1600" dirty="0" smtClean="0"/>
            </a:br>
            <a:r>
              <a:rPr lang="el-GR" sz="2800" dirty="0" smtClean="0"/>
              <a:t>Η «ΑΓΝΩΣΤΗ» ΟΝΤΟΛΟΓΙΑ</a:t>
            </a:r>
            <a:endParaRPr lang="el-GR" sz="2800" dirty="0"/>
          </a:p>
        </p:txBody>
      </p:sp>
      <p:sp>
        <p:nvSpPr>
          <p:cNvPr id="3" name="2 - Θέση περιεχομένου"/>
          <p:cNvSpPr>
            <a:spLocks noGrp="1"/>
          </p:cNvSpPr>
          <p:nvPr>
            <p:ph idx="1"/>
          </p:nvPr>
        </p:nvSpPr>
        <p:spPr/>
        <p:txBody>
          <a:bodyPr/>
          <a:lstStyle/>
          <a:p>
            <a:pPr algn="ctr"/>
            <a:r>
              <a:rPr lang="el-GR" sz="2400" dirty="0" smtClean="0"/>
              <a:t>Τι σημαίνουν όλα αυτά;</a:t>
            </a:r>
          </a:p>
          <a:p>
            <a:pPr algn="ctr"/>
            <a:endParaRPr lang="el-GR" sz="2400" dirty="0" smtClean="0"/>
          </a:p>
          <a:p>
            <a:pPr algn="ctr"/>
            <a:r>
              <a:rPr lang="el-GR" sz="2400" dirty="0" smtClean="0"/>
              <a:t>Οι πρακτικές εμπεριέχουν μέσα τους μια προκαθορισμένη ερμηνεία των Όντων (δηλ. του εαυτού μας και του περιβάλλοντος κόσμου) την οποία μοιάζει να </a:t>
            </a:r>
            <a:r>
              <a:rPr lang="el-GR" sz="2400" u="sng" dirty="0" smtClean="0"/>
              <a:t>μην έχουμε κατά νου </a:t>
            </a:r>
          </a:p>
          <a:p>
            <a:pPr algn="ctr"/>
            <a:endParaRPr lang="el-GR" sz="2400" dirty="0" smtClean="0"/>
          </a:p>
          <a:p>
            <a:pPr algn="ctr"/>
            <a:r>
              <a:rPr lang="el-GR" sz="2400" dirty="0" smtClean="0"/>
              <a:t>Διαθέτουμε μια οντολογία </a:t>
            </a:r>
            <a:r>
              <a:rPr lang="el-GR" sz="2400" b="1" dirty="0" smtClean="0"/>
              <a:t>χωρίς καν να το γνωρίσουμε</a:t>
            </a:r>
          </a:p>
          <a:p>
            <a:pPr algn="ctr"/>
            <a:endParaRPr lang="el-GR" sz="2400" dirty="0" smtClean="0"/>
          </a:p>
          <a:p>
            <a:pPr algn="ctr">
              <a:buNone/>
            </a:pPr>
            <a:endParaRPr lang="el-GR" dirty="0"/>
          </a:p>
        </p:txBody>
      </p:sp>
      <p:sp>
        <p:nvSpPr>
          <p:cNvPr id="4" name="3 - Βέλος προς τα κάτω"/>
          <p:cNvSpPr/>
          <p:nvPr/>
        </p:nvSpPr>
        <p:spPr>
          <a:xfrm>
            <a:off x="4214810" y="2214554"/>
            <a:ext cx="1000132"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357686" y="4071942"/>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dirty="0" smtClean="0"/>
              <a:t/>
            </a:r>
            <a:br>
              <a:rPr lang="el-GR" dirty="0" smtClean="0"/>
            </a:br>
            <a:r>
              <a:rPr lang="el-GR" dirty="0" smtClean="0"/>
              <a:t> Η «ΑΓΝΩΣΤΗ» ΟΝΤΟΛΟΓΙΑ</a:t>
            </a:r>
            <a:endParaRPr lang="el-GR" dirty="0"/>
          </a:p>
        </p:txBody>
      </p:sp>
      <p:sp>
        <p:nvSpPr>
          <p:cNvPr id="3" name="2 - Θέση περιεχομένου"/>
          <p:cNvSpPr>
            <a:spLocks noGrp="1"/>
          </p:cNvSpPr>
          <p:nvPr>
            <p:ph idx="1"/>
          </p:nvPr>
        </p:nvSpPr>
        <p:spPr/>
        <p:txBody>
          <a:bodyPr>
            <a:normAutofit fontScale="85000" lnSpcReduction="10000"/>
          </a:bodyPr>
          <a:lstStyle/>
          <a:p>
            <a:pPr algn="ctr"/>
            <a:r>
              <a:rPr lang="en-US" b="1" dirty="0" err="1" smtClean="0"/>
              <a:t>Bourdieu</a:t>
            </a:r>
            <a:r>
              <a:rPr lang="el-GR" dirty="0" smtClean="0"/>
              <a:t>:«Αυτό που μαθαίνουμε με το σώμα δεν είναι κάτι που κατέχουμε, όπως η γνώση, αλλά κάτι που είμαστε» (</a:t>
            </a:r>
            <a:r>
              <a:rPr lang="el-GR" i="1" dirty="0" smtClean="0"/>
              <a:t>Η αίσθηση της Πρακτικής) </a:t>
            </a:r>
          </a:p>
          <a:p>
            <a:pPr algn="ctr"/>
            <a:r>
              <a:rPr lang="en-US" b="1" dirty="0" smtClean="0"/>
              <a:t>Wittgenstein</a:t>
            </a:r>
            <a:r>
              <a:rPr lang="el-GR" dirty="0" smtClean="0"/>
              <a:t>: «Πώς μπορώ να ακολουθήσω έναν κανόνα; - Αν το ερώτημα αυτό δεν είναι σχετικό με αιτίες τότε αφορά την αιτιολόγηση του γεγονότος ότι ακολουθώ έναν κανόνα ενεργώντας καθ’ αυτό τον τρόπο. Αν έχω εξαντλήσει τις αιτιολογήσεις, έχω φτάσει στο βραχώδες υπόστρωμα και η σκαπάνη μου κυρτώνει. Τότε έχω τη διάθεση να πω: "Απλώς έτσι ενεργώ"» (</a:t>
            </a:r>
            <a:r>
              <a:rPr lang="el-GR" i="1" dirty="0" smtClean="0"/>
              <a:t>Φιλοσοφικές Έρευνες</a:t>
            </a:r>
            <a:r>
              <a:rPr lang="el-GR" dirty="0" smtClean="0"/>
              <a:t>)</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dirty="0" smtClean="0"/>
              <a:t/>
            </a:r>
            <a:br>
              <a:rPr lang="el-GR" dirty="0" smtClean="0"/>
            </a:br>
            <a:r>
              <a:rPr lang="el-GR" dirty="0" smtClean="0"/>
              <a:t> </a:t>
            </a:r>
            <a:r>
              <a:rPr lang="el-GR" sz="3600" dirty="0" smtClean="0"/>
              <a:t>Η «ΑΓΝΩΣΤΗ» ΟΝΤΟΛΟΓΙΑ</a:t>
            </a:r>
            <a:endParaRPr lang="el-GR" sz="3600" dirty="0"/>
          </a:p>
        </p:txBody>
      </p:sp>
      <p:sp>
        <p:nvSpPr>
          <p:cNvPr id="3" name="2 - Θέση περιεχομένου"/>
          <p:cNvSpPr>
            <a:spLocks noGrp="1"/>
          </p:cNvSpPr>
          <p:nvPr>
            <p:ph idx="1"/>
          </p:nvPr>
        </p:nvSpPr>
        <p:spPr/>
        <p:txBody>
          <a:bodyPr/>
          <a:lstStyle/>
          <a:p>
            <a:pPr algn="ctr">
              <a:buNone/>
            </a:pPr>
            <a:r>
              <a:rPr lang="el-GR" dirty="0" smtClean="0"/>
              <a:t>ΕΡΩΤΗΜΑΤΑ</a:t>
            </a:r>
          </a:p>
          <a:p>
            <a:pPr algn="ctr">
              <a:buNone/>
            </a:pPr>
            <a:endParaRPr lang="el-GR" dirty="0" smtClean="0"/>
          </a:p>
          <a:p>
            <a:pPr algn="ctr"/>
            <a:r>
              <a:rPr lang="el-GR" dirty="0" smtClean="0"/>
              <a:t>Πώς «είμαι» κάτι που δεν γνωρίζω;</a:t>
            </a:r>
          </a:p>
          <a:p>
            <a:pPr algn="ctr"/>
            <a:r>
              <a:rPr lang="el-GR" dirty="0" smtClean="0"/>
              <a:t>Πώς «αγνοώ» τον τρόπο που ενεργώ;</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t>
            </a:r>
            <a:r>
              <a:rPr lang="el-GR" dirty="0" smtClean="0"/>
              <a:t/>
            </a:r>
            <a:br>
              <a:rPr lang="el-GR" dirty="0" smtClean="0"/>
            </a:br>
            <a:r>
              <a:rPr lang="el-GR" dirty="0" smtClean="0"/>
              <a:t> </a:t>
            </a:r>
            <a:r>
              <a:rPr lang="el-GR" sz="3600" dirty="0" smtClean="0"/>
              <a:t>Η ΠΡΑΚΤΙΚΗ ΤΗΣ «ΚΑΤΑΛΛΗΛΗΣ» ΑΠΟΣΤΑΣΗΣ </a:t>
            </a:r>
            <a:endParaRPr lang="el-GR" sz="3600" dirty="0"/>
          </a:p>
        </p:txBody>
      </p:sp>
      <p:sp>
        <p:nvSpPr>
          <p:cNvPr id="3" name="2 - Θέση περιεχομένου"/>
          <p:cNvSpPr>
            <a:spLocks noGrp="1"/>
          </p:cNvSpPr>
          <p:nvPr>
            <p:ph idx="1"/>
          </p:nvPr>
        </p:nvSpPr>
        <p:spPr/>
        <p:txBody>
          <a:bodyPr/>
          <a:lstStyle/>
          <a:p>
            <a:pPr algn="ctr">
              <a:buNone/>
            </a:pPr>
            <a:r>
              <a:rPr lang="el-GR" dirty="0" smtClean="0"/>
              <a:t>Για να απαντήσουμε θα χρησιμοποιήσουμε ως παράδειγμα τις </a:t>
            </a:r>
            <a:r>
              <a:rPr lang="el-GR" u="sng" dirty="0" smtClean="0"/>
              <a:t>ανθρώπινες πρακτικές </a:t>
            </a:r>
            <a:r>
              <a:rPr lang="el-GR" dirty="0" smtClean="0"/>
              <a:t>που διέπουν τη </a:t>
            </a:r>
            <a:r>
              <a:rPr lang="el-GR" u="sng" dirty="0" smtClean="0"/>
              <a:t>χρήση του χώρου </a:t>
            </a:r>
            <a:endParaRPr lang="el-GR" dirty="0" smtClean="0"/>
          </a:p>
          <a:p>
            <a:pPr algn="ctr">
              <a:buNone/>
            </a:pPr>
            <a:endParaRPr lang="el-GR" u="sng" dirty="0" smtClean="0"/>
          </a:p>
          <a:p>
            <a:pPr algn="ctr">
              <a:buNone/>
            </a:pPr>
            <a:r>
              <a:rPr lang="el-GR" dirty="0" smtClean="0"/>
              <a:t>ΕΡΩΤΗΜΑ: Ποια είναι η </a:t>
            </a:r>
            <a:r>
              <a:rPr lang="el-GR" b="1" dirty="0" smtClean="0"/>
              <a:t>κατάλληλη</a:t>
            </a:r>
            <a:r>
              <a:rPr lang="el-GR" dirty="0" smtClean="0"/>
              <a:t> απόσταση που πρέπει να κρατούν δύο άτομα;</a:t>
            </a:r>
            <a:endParaRPr lang="el-GR" u="sng" dirty="0" smtClean="0"/>
          </a:p>
          <a:p>
            <a:pPr algn="ctr">
              <a:buNone/>
            </a:pPr>
            <a:endParaRPr lang="el-GR" u="sng" dirty="0"/>
          </a:p>
        </p:txBody>
      </p:sp>
      <p:sp>
        <p:nvSpPr>
          <p:cNvPr id="4" name="3 - Βέλος προς τα κάτω"/>
          <p:cNvSpPr/>
          <p:nvPr/>
        </p:nvSpPr>
        <p:spPr>
          <a:xfrm>
            <a:off x="4071934" y="3286124"/>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t>
            </a:r>
            <a:r>
              <a:rPr lang="el-GR" dirty="0" smtClean="0"/>
              <a:t/>
            </a:r>
            <a:br>
              <a:rPr lang="el-GR" dirty="0" smtClean="0"/>
            </a:br>
            <a:r>
              <a:rPr lang="el-GR" dirty="0" smtClean="0"/>
              <a:t> </a:t>
            </a:r>
            <a:r>
              <a:rPr lang="el-GR" sz="3100" dirty="0" smtClean="0"/>
              <a:t>Η ΠΡΑΚΤΙΚΗ ΤΗΣ «ΚΑΤΑΛΛΗΛΗΣ» ΑΠΟΣΤΑΣΗΣ </a:t>
            </a:r>
            <a:endParaRPr lang="el-GR" sz="3100" dirty="0"/>
          </a:p>
        </p:txBody>
      </p:sp>
      <p:sp>
        <p:nvSpPr>
          <p:cNvPr id="3" name="2 - Θέση περιεχομένου"/>
          <p:cNvSpPr>
            <a:spLocks noGrp="1"/>
          </p:cNvSpPr>
          <p:nvPr>
            <p:ph idx="1"/>
          </p:nvPr>
        </p:nvSpPr>
        <p:spPr/>
        <p:txBody>
          <a:bodyPr>
            <a:normAutofit/>
          </a:bodyPr>
          <a:lstStyle/>
          <a:p>
            <a:pPr>
              <a:buNone/>
            </a:pPr>
            <a:r>
              <a:rPr lang="el-GR" dirty="0" smtClean="0"/>
              <a:t>ΑΠΑΝΤΗΣΗ: Εξαρτάται από μια σειρά παράγοντες όπως:</a:t>
            </a:r>
          </a:p>
          <a:p>
            <a:r>
              <a:rPr lang="el-GR" dirty="0" smtClean="0"/>
              <a:t>Η ηλικία</a:t>
            </a:r>
          </a:p>
          <a:p>
            <a:r>
              <a:rPr lang="el-GR" dirty="0" smtClean="0"/>
              <a:t>Το φύλο</a:t>
            </a:r>
          </a:p>
          <a:p>
            <a:r>
              <a:rPr lang="el-GR" dirty="0" smtClean="0"/>
              <a:t>Ο χαρακτήρας της σχέσης (επαγγελματική, φιλική, ερωτική </a:t>
            </a:r>
            <a:r>
              <a:rPr lang="el-GR" dirty="0" err="1" smtClean="0"/>
              <a:t>κ.ο.κ</a:t>
            </a:r>
            <a:r>
              <a:rPr lang="el-GR" dirty="0" smtClean="0"/>
              <a:t>.)</a:t>
            </a:r>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t>
            </a:r>
            <a:r>
              <a:rPr lang="el-GR" dirty="0" smtClean="0"/>
              <a:t/>
            </a:r>
            <a:br>
              <a:rPr lang="el-GR" dirty="0" smtClean="0"/>
            </a:br>
            <a:r>
              <a:rPr lang="el-GR" dirty="0" smtClean="0"/>
              <a:t> </a:t>
            </a:r>
            <a:r>
              <a:rPr lang="el-GR" sz="3600" dirty="0" smtClean="0"/>
              <a:t>Η ΠΡΑΚΤΙΚΗ ΤΗΣ «ΚΑΤΑΛΛΗΛΗΣ» ΑΠΟΣΤΑΣΗΣ </a:t>
            </a:r>
            <a:endParaRPr lang="el-GR" sz="3600" dirty="0"/>
          </a:p>
        </p:txBody>
      </p:sp>
      <p:sp>
        <p:nvSpPr>
          <p:cNvPr id="3" name="2 - Θέση περιεχομένου"/>
          <p:cNvSpPr>
            <a:spLocks noGrp="1"/>
          </p:cNvSpPr>
          <p:nvPr>
            <p:ph idx="1"/>
          </p:nvPr>
        </p:nvSpPr>
        <p:spPr>
          <a:xfrm>
            <a:off x="457200" y="1600200"/>
            <a:ext cx="8229600" cy="4972072"/>
          </a:xfrm>
        </p:spPr>
        <p:txBody>
          <a:bodyPr/>
          <a:lstStyle/>
          <a:p>
            <a:r>
              <a:rPr lang="el-GR" sz="2400" dirty="0" smtClean="0"/>
              <a:t>Επίσης σημαντικότατο ρόλο διαδραματίζει και ο </a:t>
            </a:r>
            <a:r>
              <a:rPr lang="el-GR" sz="2400" b="1" dirty="0" smtClean="0"/>
              <a:t>πολιτισμικός περίγυρος </a:t>
            </a:r>
            <a:r>
              <a:rPr lang="el-GR" sz="2400" dirty="0" smtClean="0"/>
              <a:t>ο οποίος πολλές φορές καθορίζει την έννοια της καταλληλότητας </a:t>
            </a:r>
          </a:p>
          <a:p>
            <a:endParaRPr lang="el-GR" sz="2400" dirty="0" smtClean="0"/>
          </a:p>
          <a:p>
            <a:pPr>
              <a:buNone/>
            </a:pPr>
            <a:r>
              <a:rPr lang="el-GR" sz="2000" dirty="0" smtClean="0"/>
              <a:t>Π.χ. οι Έλληνες, ως ιδιαίτερα εκδηλωτικός, εξωστρεφής και συναισθηματικός λαός συμπεριφέρονται κατά έναν </a:t>
            </a:r>
            <a:r>
              <a:rPr lang="el-GR" sz="2000" u="sng" dirty="0" smtClean="0"/>
              <a:t>τρόπο</a:t>
            </a:r>
            <a:r>
              <a:rPr lang="el-GR" sz="2000" dirty="0" smtClean="0"/>
              <a:t> (θερμές αγκαλιές, φιλιά </a:t>
            </a:r>
            <a:r>
              <a:rPr lang="el-GR" sz="2000" dirty="0" err="1" smtClean="0"/>
              <a:t>κ.λ.π</a:t>
            </a:r>
            <a:r>
              <a:rPr lang="el-GR" sz="2000" dirty="0" smtClean="0"/>
              <a:t>.) που μειώνει τη σωματική απόσταση </a:t>
            </a:r>
          </a:p>
          <a:p>
            <a:pPr algn="r">
              <a:buNone/>
            </a:pPr>
            <a:r>
              <a:rPr lang="el-GR" sz="2000" dirty="0" smtClean="0"/>
              <a:t>Είναι ασύμβατος για λαούς όπως λ.χ. οι «ψυχροί» Σκανδιναβοί</a:t>
            </a:r>
          </a:p>
          <a:p>
            <a:pPr algn="r">
              <a:buNone/>
            </a:pPr>
            <a:endParaRPr lang="el-GR" sz="2000" dirty="0" smtClean="0"/>
          </a:p>
          <a:p>
            <a:pPr algn="ctr">
              <a:buNone/>
            </a:pPr>
            <a:r>
              <a:rPr lang="el-GR" sz="2000" dirty="0" smtClean="0"/>
              <a:t>Οποιονδήποτε τρόπο συμπεριφοράς κι αν επιλέξουμε ενσαρκώνουμε κάτι το οποίο δεν γνωρίζουμε</a:t>
            </a:r>
          </a:p>
          <a:p>
            <a:pPr algn="ctr">
              <a:buNone/>
            </a:pPr>
            <a:r>
              <a:rPr lang="el-GR" sz="2000" dirty="0" smtClean="0"/>
              <a:t> </a:t>
            </a:r>
          </a:p>
          <a:p>
            <a:pPr algn="ctr">
              <a:buNone/>
            </a:pPr>
            <a:r>
              <a:rPr lang="el-GR" sz="2000" dirty="0" smtClean="0"/>
              <a:t>ΕΡΩΤΗΜΑ: Πώς γίνεται αυτό;</a:t>
            </a:r>
          </a:p>
          <a:p>
            <a:endParaRPr lang="el-GR" dirty="0"/>
          </a:p>
        </p:txBody>
      </p:sp>
      <p:sp>
        <p:nvSpPr>
          <p:cNvPr id="4" name="3 - Βέλος προς τα κάτω"/>
          <p:cNvSpPr/>
          <p:nvPr/>
        </p:nvSpPr>
        <p:spPr>
          <a:xfrm>
            <a:off x="1643042" y="2857496"/>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714876" y="3857628"/>
            <a:ext cx="28575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4286248" y="4572008"/>
            <a:ext cx="71438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4286248" y="5572140"/>
            <a:ext cx="714380"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t>
            </a:r>
            <a:r>
              <a:rPr lang="el-GR" dirty="0" smtClean="0"/>
              <a:t/>
            </a:r>
            <a:br>
              <a:rPr lang="el-GR" dirty="0" smtClean="0"/>
            </a:br>
            <a:r>
              <a:rPr lang="el-GR" dirty="0" smtClean="0"/>
              <a:t> </a:t>
            </a:r>
            <a:r>
              <a:rPr lang="el-GR" sz="3600" dirty="0" smtClean="0"/>
              <a:t>Η ΠΡΑΚΤΙΚΗ ΤΗΣ «ΚΑΤΑΛΛΗΛΗΣ» ΑΠΟΣΤΑΣΗΣ </a:t>
            </a:r>
            <a:endParaRPr lang="el-GR" sz="3600" dirty="0"/>
          </a:p>
        </p:txBody>
      </p:sp>
      <p:sp>
        <p:nvSpPr>
          <p:cNvPr id="3" name="2 - Θέση περιεχομένου"/>
          <p:cNvSpPr>
            <a:spLocks noGrp="1"/>
          </p:cNvSpPr>
          <p:nvPr>
            <p:ph idx="1"/>
          </p:nvPr>
        </p:nvSpPr>
        <p:spPr>
          <a:xfrm>
            <a:off x="457200" y="1600200"/>
            <a:ext cx="8229600" cy="5114948"/>
          </a:xfrm>
        </p:spPr>
        <p:txBody>
          <a:bodyPr/>
          <a:lstStyle/>
          <a:p>
            <a:pPr algn="ctr"/>
            <a:r>
              <a:rPr lang="el-GR" sz="2000" dirty="0" smtClean="0"/>
              <a:t>ΑΠΑΝΤΗΣΗ</a:t>
            </a:r>
          </a:p>
          <a:p>
            <a:pPr algn="ctr">
              <a:buNone/>
            </a:pPr>
            <a:r>
              <a:rPr lang="el-GR" sz="1800" dirty="0" smtClean="0"/>
              <a:t>Ας φανταστούμε ότι συναντάμε ξαφνικά στο δρόμο έναν παλιό μας φίλο. Ως μεσογειακοί τύποι, θα πλησιάσουμε γρήγορα ο ένας το άλλον και θα εκφράσουμε τη χαρά μας για την απρόσμενη συνάντηση μέσα από: φιλοφρονήσεις, χαμόγελα, αγκαλιές, φιλιά, χάδια </a:t>
            </a:r>
            <a:r>
              <a:rPr lang="el-GR" sz="1800" dirty="0" err="1" smtClean="0"/>
              <a:t>κ.ο.κ</a:t>
            </a:r>
            <a:r>
              <a:rPr lang="el-GR" sz="1800" dirty="0" smtClean="0"/>
              <a:t>.</a:t>
            </a:r>
          </a:p>
          <a:p>
            <a:pPr algn="ctr">
              <a:buNone/>
            </a:pPr>
            <a:endParaRPr lang="el-GR" sz="1800" dirty="0" smtClean="0"/>
          </a:p>
          <a:p>
            <a:pPr algn="ctr">
              <a:buNone/>
            </a:pPr>
            <a:r>
              <a:rPr lang="el-GR" sz="1800" dirty="0" smtClean="0"/>
              <a:t>Αν όμως δεχθούμε για τη συμπεριφορά αυτή ερωτήσεις όπως:</a:t>
            </a:r>
          </a:p>
          <a:p>
            <a:pPr algn="ctr">
              <a:buFontTx/>
              <a:buChar char="-"/>
            </a:pPr>
            <a:r>
              <a:rPr lang="el-GR" sz="1800" dirty="0" smtClean="0"/>
              <a:t>Με τι ρυθμό επιταχύνουμε το βήμα μας;</a:t>
            </a:r>
          </a:p>
          <a:p>
            <a:pPr algn="ctr">
              <a:buFontTx/>
              <a:buChar char="-"/>
            </a:pPr>
            <a:r>
              <a:rPr lang="el-GR" sz="1800" dirty="0" smtClean="0"/>
              <a:t>Με ποιον τρόπο θα χαμογελάσουμε;</a:t>
            </a:r>
          </a:p>
          <a:p>
            <a:pPr algn="ctr">
              <a:buFontTx/>
              <a:buChar char="-"/>
            </a:pPr>
            <a:r>
              <a:rPr lang="el-GR" sz="1800" dirty="0" smtClean="0"/>
              <a:t>Σε ποια χρονική στιγμή ανοίγουμε τα χέρια;</a:t>
            </a:r>
          </a:p>
          <a:p>
            <a:pPr algn="ctr">
              <a:buFontTx/>
              <a:buChar char="-"/>
            </a:pPr>
            <a:r>
              <a:rPr lang="el-GR" sz="1800" dirty="0" smtClean="0"/>
              <a:t>Πόσο σφιχτά θα αγκαλιάσουμε τον άλλον;</a:t>
            </a:r>
          </a:p>
          <a:p>
            <a:pPr algn="ctr">
              <a:buNone/>
            </a:pPr>
            <a:r>
              <a:rPr lang="el-GR" sz="1800" dirty="0" smtClean="0"/>
              <a:t>Πιθανόν θα απαντήσουμε: δεν ξέρω, θα το κάνω όπως μου «βγει» εκείνη τη στιγμή</a:t>
            </a:r>
          </a:p>
          <a:p>
            <a:pPr algn="ctr">
              <a:buNone/>
            </a:pPr>
            <a:endParaRPr lang="el-GR" sz="1800" dirty="0" smtClean="0"/>
          </a:p>
          <a:p>
            <a:pPr algn="ctr">
              <a:buNone/>
            </a:pPr>
            <a:r>
              <a:rPr lang="el-GR" sz="1800" dirty="0" smtClean="0"/>
              <a:t>Με άλλα λόγια θα υιοθετήσουμε τον ισχυρισμό του </a:t>
            </a:r>
            <a:r>
              <a:rPr lang="en-US" sz="1800" dirty="0" smtClean="0"/>
              <a:t>Wittgenstein</a:t>
            </a:r>
            <a:r>
              <a:rPr lang="el-GR" sz="1800" dirty="0" smtClean="0"/>
              <a:t> που αναφέραμε νωρίτερα:</a:t>
            </a:r>
          </a:p>
          <a:p>
            <a:pPr algn="ctr">
              <a:buNone/>
            </a:pPr>
            <a:r>
              <a:rPr lang="el-GR" sz="1800" dirty="0" smtClean="0"/>
              <a:t>"Απλώς έτσι ενεργώ"</a:t>
            </a:r>
          </a:p>
          <a:p>
            <a:pPr algn="ctr">
              <a:buNone/>
            </a:pPr>
            <a:endParaRPr lang="el-GR" sz="1800" dirty="0" smtClean="0"/>
          </a:p>
          <a:p>
            <a:pPr algn="ctr">
              <a:buNone/>
            </a:pPr>
            <a:endParaRPr lang="el-GR" sz="2000" dirty="0" smtClean="0"/>
          </a:p>
          <a:p>
            <a:pPr algn="ctr">
              <a:buNone/>
            </a:pPr>
            <a:endParaRPr lang="el-GR" sz="2000" dirty="0" smtClean="0"/>
          </a:p>
          <a:p>
            <a:pPr algn="ctr">
              <a:buNone/>
            </a:pPr>
            <a:endParaRPr lang="el-GR" dirty="0"/>
          </a:p>
        </p:txBody>
      </p:sp>
      <p:sp>
        <p:nvSpPr>
          <p:cNvPr id="4" name="3 - Βέλος προς τα κάτω"/>
          <p:cNvSpPr/>
          <p:nvPr/>
        </p:nvSpPr>
        <p:spPr>
          <a:xfrm>
            <a:off x="4143372" y="3143248"/>
            <a:ext cx="857256"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214810" y="5429264"/>
            <a:ext cx="642942"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
            </a:r>
            <a:br>
              <a:rPr lang="el-GR" sz="1600" dirty="0" smtClean="0"/>
            </a:br>
            <a:r>
              <a:rPr lang="el-GR" sz="1600" dirty="0" smtClean="0"/>
              <a:t/>
            </a:r>
            <a:br>
              <a:rPr lang="el-GR" sz="1600" dirty="0" smtClean="0"/>
            </a:br>
            <a:r>
              <a:rPr lang="el-GR" sz="1600" dirty="0" smtClean="0"/>
              <a:t/>
            </a:r>
            <a:br>
              <a:rPr lang="el-GR" sz="1600" dirty="0" smtClean="0"/>
            </a:br>
            <a:r>
              <a:rPr lang="el-GR" sz="1600" dirty="0" smtClean="0"/>
              <a:t/>
            </a:r>
            <a:br>
              <a:rPr lang="el-GR" sz="1600" dirty="0" smtClean="0"/>
            </a:br>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4000" dirty="0" smtClean="0"/>
              <a:t> Η «ΑΠΟΚΤΗΣΗ» </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229600" cy="5043510"/>
          </a:xfrm>
        </p:spPr>
        <p:txBody>
          <a:bodyPr>
            <a:normAutofit/>
          </a:bodyPr>
          <a:lstStyle/>
          <a:p>
            <a:pPr algn="ctr"/>
            <a:r>
              <a:rPr lang="el-GR" sz="2400" dirty="0" smtClean="0"/>
              <a:t>Ο συγκεκριμένος τρόπος ενέργειας (δηλ. η εν λόγω «πρακτική») μεταβιβάζεται από τους γονείς στα παιδιά κατά έναν τρόπο που υπερβαίνει την </a:t>
            </a:r>
            <a:r>
              <a:rPr lang="el-GR" sz="2400" u="sng" dirty="0" smtClean="0"/>
              <a:t>κοινότυπη διδαχή </a:t>
            </a:r>
          </a:p>
          <a:p>
            <a:pPr algn="ctr">
              <a:buNone/>
            </a:pPr>
            <a:endParaRPr lang="el-GR" sz="2400" u="sng" dirty="0" smtClean="0"/>
          </a:p>
          <a:p>
            <a:pPr algn="r">
              <a:buNone/>
            </a:pPr>
            <a:r>
              <a:rPr lang="el-GR" sz="2000" dirty="0" smtClean="0"/>
              <a:t>Μια ενσυνείδητη πράξη που </a:t>
            </a:r>
          </a:p>
          <a:p>
            <a:pPr algn="r">
              <a:buNone/>
            </a:pPr>
            <a:r>
              <a:rPr lang="el-GR" sz="2000" dirty="0" smtClean="0"/>
              <a:t>έχει υπόψη κάποιο συγκεκριμένο πρότυπο </a:t>
            </a:r>
          </a:p>
          <a:p>
            <a:pPr algn="ctr"/>
            <a:endParaRPr lang="el-GR" sz="2400" dirty="0" smtClean="0"/>
          </a:p>
          <a:p>
            <a:r>
              <a:rPr lang="el-GR" sz="2400" dirty="0" smtClean="0"/>
              <a:t>Γιατί;           </a:t>
            </a:r>
            <a:endParaRPr lang="el-GR" sz="2400" dirty="0"/>
          </a:p>
        </p:txBody>
      </p:sp>
      <p:sp>
        <p:nvSpPr>
          <p:cNvPr id="5" name="4 - Βέλος προς τα κάτω"/>
          <p:cNvSpPr/>
          <p:nvPr/>
        </p:nvSpPr>
        <p:spPr>
          <a:xfrm>
            <a:off x="6357950" y="2714620"/>
            <a:ext cx="57150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714348" y="2786058"/>
            <a:ext cx="1143008" cy="15001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t>
            </a:r>
            <a:r>
              <a:rPr lang="el-GR" sz="3600" dirty="0" smtClean="0"/>
              <a:t>Η «ΑΠΟΚΤΗΣΗ»</a:t>
            </a:r>
            <a:r>
              <a:rPr lang="el-GR" sz="1600" dirty="0" smtClean="0"/>
              <a:t/>
            </a:r>
            <a:br>
              <a:rPr lang="el-GR" sz="1600" dirty="0" smtClean="0"/>
            </a:br>
            <a:endParaRPr lang="el-GR" sz="1600" dirty="0"/>
          </a:p>
        </p:txBody>
      </p:sp>
      <p:sp>
        <p:nvSpPr>
          <p:cNvPr id="3" name="2 - Θέση περιεχομένου"/>
          <p:cNvSpPr>
            <a:spLocks noGrp="1"/>
          </p:cNvSpPr>
          <p:nvPr>
            <p:ph idx="1"/>
          </p:nvPr>
        </p:nvSpPr>
        <p:spPr/>
        <p:txBody>
          <a:bodyPr/>
          <a:lstStyle/>
          <a:p>
            <a:pPr>
              <a:buNone/>
            </a:pPr>
            <a:r>
              <a:rPr lang="el-GR" dirty="0" smtClean="0"/>
              <a:t>    </a:t>
            </a:r>
            <a:r>
              <a:rPr lang="el-GR" sz="2400" dirty="0" smtClean="0"/>
              <a:t>Διότι:</a:t>
            </a:r>
          </a:p>
          <a:p>
            <a:r>
              <a:rPr lang="el-GR" sz="2400" dirty="0" smtClean="0"/>
              <a:t>α/ οι </a:t>
            </a:r>
            <a:r>
              <a:rPr lang="el-GR" sz="2400" b="1" dirty="0" smtClean="0"/>
              <a:t>ενήλικες</a:t>
            </a:r>
            <a:r>
              <a:rPr lang="el-GR" sz="2400" dirty="0" smtClean="0"/>
              <a:t> </a:t>
            </a:r>
            <a:r>
              <a:rPr lang="el-GR" sz="2400" u="sng" dirty="0" smtClean="0"/>
              <a:t>ούτε </a:t>
            </a:r>
            <a:r>
              <a:rPr lang="el-GR" sz="2400" dirty="0" smtClean="0"/>
              <a:t>έχουν υπόψη κάποιο συγκεκριμένο μοντέλο </a:t>
            </a:r>
            <a:r>
              <a:rPr lang="el-GR" sz="2400" u="sng" dirty="0" smtClean="0"/>
              <a:t>ούτε </a:t>
            </a:r>
            <a:r>
              <a:rPr lang="el-GR" sz="2400" dirty="0" smtClean="0"/>
              <a:t>αντιλαμβάνονται εκείνη την ώρα ότι διδάσκουν</a:t>
            </a:r>
          </a:p>
          <a:p>
            <a:endParaRPr lang="el-GR" sz="2400" dirty="0" smtClean="0"/>
          </a:p>
          <a:p>
            <a:pPr>
              <a:buNone/>
            </a:pPr>
            <a:r>
              <a:rPr lang="el-GR" sz="2400" dirty="0" smtClean="0"/>
              <a:t>«Επειδή τα δρώντα υποκείμενα ποτέ δεν ξέρουν εντελώς τι κάνουν, γι αυτό ακριβώς και αυτό που κάνουν έχει περισσότερο νόημα από </a:t>
            </a:r>
            <a:r>
              <a:rPr lang="el-GR" sz="2400" dirty="0" err="1" smtClean="0"/>
              <a:t>ό,τι</a:t>
            </a:r>
            <a:r>
              <a:rPr lang="el-GR" sz="2400" dirty="0" smtClean="0"/>
              <a:t> τα ίδια γνωρίζουν» (</a:t>
            </a:r>
            <a:r>
              <a:rPr lang="en-US" sz="2400" dirty="0" err="1" smtClean="0"/>
              <a:t>Bourdieu</a:t>
            </a:r>
            <a:r>
              <a:rPr lang="el-GR" sz="2400" b="1" dirty="0" smtClean="0"/>
              <a:t> </a:t>
            </a:r>
            <a:r>
              <a:rPr lang="el-GR" sz="2400" dirty="0" smtClean="0"/>
              <a:t>/ </a:t>
            </a:r>
            <a:r>
              <a:rPr lang="el-GR" sz="2400" i="1" dirty="0" smtClean="0"/>
              <a:t>Η αίσθηση της Πρακτικής)</a:t>
            </a:r>
            <a:endParaRPr lang="el-GR" sz="2400" dirty="0" smtClean="0"/>
          </a:p>
          <a:p>
            <a:endParaRPr lang="el-GR" dirty="0"/>
          </a:p>
        </p:txBody>
      </p:sp>
      <p:sp>
        <p:nvSpPr>
          <p:cNvPr id="4" name="3 - Βέλος προς τα κάτω"/>
          <p:cNvSpPr/>
          <p:nvPr/>
        </p:nvSpPr>
        <p:spPr>
          <a:xfrm>
            <a:off x="3929058" y="3000372"/>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3600" dirty="0" smtClean="0"/>
              <a:t> Η «ΑΠΟΚΤΗΣΗ»</a:t>
            </a:r>
            <a:endParaRPr lang="el-GR" sz="3600" dirty="0"/>
          </a:p>
        </p:txBody>
      </p:sp>
      <p:sp>
        <p:nvSpPr>
          <p:cNvPr id="3" name="2 - Θέση περιεχομένου"/>
          <p:cNvSpPr>
            <a:spLocks noGrp="1"/>
          </p:cNvSpPr>
          <p:nvPr>
            <p:ph idx="1"/>
          </p:nvPr>
        </p:nvSpPr>
        <p:spPr/>
        <p:txBody>
          <a:bodyPr>
            <a:normAutofit/>
          </a:bodyPr>
          <a:lstStyle/>
          <a:p>
            <a:r>
              <a:rPr lang="el-GR" sz="2400" dirty="0" smtClean="0"/>
              <a:t>β/ οι </a:t>
            </a:r>
            <a:r>
              <a:rPr lang="el-GR" sz="2400" u="sng" dirty="0" smtClean="0"/>
              <a:t>ανήλικοι</a:t>
            </a:r>
            <a:r>
              <a:rPr lang="el-GR" sz="2400" dirty="0" smtClean="0"/>
              <a:t> με τη σειρά τους μοιάζουν να μιμούνται τους μεγάλους </a:t>
            </a:r>
            <a:r>
              <a:rPr lang="el-GR" sz="2400" u="sng" dirty="0" smtClean="0"/>
              <a:t>χωρίς καν να το προσπαθήσουν </a:t>
            </a:r>
          </a:p>
          <a:p>
            <a:endParaRPr lang="el-GR" sz="2400" u="sng" dirty="0" smtClean="0"/>
          </a:p>
          <a:p>
            <a:pPr>
              <a:buNone/>
            </a:pPr>
            <a:r>
              <a:rPr lang="el-GR" sz="2400" dirty="0" smtClean="0"/>
              <a:t>Διαθέτουν μια </a:t>
            </a:r>
            <a:r>
              <a:rPr lang="el-GR" sz="2400" u="sng" dirty="0" smtClean="0"/>
              <a:t>δεξιοτεχνική κατανόηση </a:t>
            </a:r>
            <a:r>
              <a:rPr lang="el-GR" sz="2400" dirty="0" smtClean="0"/>
              <a:t>των πολιτισμικών αυτών πρακτικών </a:t>
            </a:r>
          </a:p>
          <a:p>
            <a:pPr>
              <a:buNone/>
            </a:pPr>
            <a:endParaRPr lang="el-GR" sz="2400" dirty="0" smtClean="0"/>
          </a:p>
          <a:p>
            <a:r>
              <a:rPr lang="el-GR" sz="2000" dirty="0" smtClean="0"/>
              <a:t>Δεν είναι προϊόν </a:t>
            </a:r>
            <a:r>
              <a:rPr lang="el-GR" sz="2000" b="1" dirty="0" smtClean="0"/>
              <a:t>μάθησης</a:t>
            </a:r>
            <a:r>
              <a:rPr lang="el-GR" sz="2000" dirty="0" smtClean="0"/>
              <a:t> (καθόσον αυτή προϋποθέτει μια προγενέστερη εμπειρία και συνεπάγεται κάποια μορφή σκέψης που δεν διαθέτει το παιδί, τουλάχιστον στα πρώτα χρόνια της ζωής του)</a:t>
            </a:r>
          </a:p>
          <a:p>
            <a:r>
              <a:rPr lang="el-GR" sz="2000" dirty="0" smtClean="0"/>
              <a:t>Είναι αποτέλεσμα «</a:t>
            </a:r>
            <a:r>
              <a:rPr lang="el-GR" sz="2000" b="1" dirty="0" smtClean="0"/>
              <a:t>απόκτησης</a:t>
            </a:r>
            <a:r>
              <a:rPr lang="el-GR" sz="2000" dirty="0" smtClean="0"/>
              <a:t>» … </a:t>
            </a:r>
            <a:r>
              <a:rPr lang="el-GR" sz="1600" dirty="0" smtClean="0"/>
              <a:t>(βλ. </a:t>
            </a:r>
            <a:r>
              <a:rPr lang="el-GR" sz="1600" dirty="0" err="1" smtClean="0"/>
              <a:t>Καζεπίδη</a:t>
            </a:r>
            <a:r>
              <a:rPr lang="el-GR" sz="1600" dirty="0" smtClean="0"/>
              <a:t>, </a:t>
            </a:r>
            <a:r>
              <a:rPr lang="el-GR" sz="1600" i="1" dirty="0" smtClean="0"/>
              <a:t>Η φιλοσοφία της παιδείας)</a:t>
            </a:r>
          </a:p>
          <a:p>
            <a:endParaRPr lang="el-GR" sz="2400" u="sng" dirty="0"/>
          </a:p>
        </p:txBody>
      </p:sp>
      <p:sp>
        <p:nvSpPr>
          <p:cNvPr id="4" name="3 - Βέλος προς τα κάτω"/>
          <p:cNvSpPr/>
          <p:nvPr/>
        </p:nvSpPr>
        <p:spPr>
          <a:xfrm>
            <a:off x="3071802" y="2500306"/>
            <a:ext cx="107157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3500430" y="3429000"/>
            <a:ext cx="785818"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a:t>
            </a:r>
            <a:r>
              <a:rPr lang="el-GR" sz="1600" dirty="0" smtClean="0"/>
              <a:t>ΤΗΣ ΕΚΠΑΙΔΕΥΣΗΣ</a:t>
            </a:r>
            <a:r>
              <a:rPr lang="el-GR" dirty="0" smtClean="0"/>
              <a:t/>
            </a:r>
            <a:br>
              <a:rPr lang="el-GR" dirty="0" smtClean="0"/>
            </a:br>
            <a:r>
              <a:rPr lang="el-GR" dirty="0" smtClean="0"/>
              <a:t>ΕΡΩΤΗΜΑ</a:t>
            </a:r>
            <a:endParaRPr lang="el-GR" dirty="0"/>
          </a:p>
        </p:txBody>
      </p:sp>
      <p:sp>
        <p:nvSpPr>
          <p:cNvPr id="3" name="2 - Θέση περιεχομένου"/>
          <p:cNvSpPr>
            <a:spLocks noGrp="1"/>
          </p:cNvSpPr>
          <p:nvPr>
            <p:ph idx="1"/>
          </p:nvPr>
        </p:nvSpPr>
        <p:spPr/>
        <p:txBody>
          <a:bodyPr/>
          <a:lstStyle/>
          <a:p>
            <a:pPr algn="ctr">
              <a:buNone/>
            </a:pPr>
            <a:r>
              <a:rPr lang="el-GR" sz="2400" dirty="0" smtClean="0"/>
              <a:t>Όπως γνωρίζουμε ήδη (βλ. </a:t>
            </a:r>
            <a:r>
              <a:rPr lang="en-US" sz="2400" smtClean="0"/>
              <a:t>4</a:t>
            </a:r>
            <a:r>
              <a:rPr lang="el-GR" sz="2400" baseline="30000" smtClean="0"/>
              <a:t>ο</a:t>
            </a:r>
            <a:r>
              <a:rPr lang="el-GR" sz="2400" smtClean="0"/>
              <a:t> </a:t>
            </a:r>
            <a:r>
              <a:rPr lang="el-GR" sz="2400" dirty="0" smtClean="0"/>
              <a:t>μάθημα) ένα από τα βασικά ερωτήματα ως προς την αγωγή αφορά το ζήτημα της </a:t>
            </a:r>
            <a:r>
              <a:rPr lang="el-GR" sz="2400" b="1" dirty="0" err="1" smtClean="0"/>
              <a:t>Συνειδητότητας</a:t>
            </a:r>
            <a:r>
              <a:rPr lang="el-GR" sz="2400" dirty="0" smtClean="0"/>
              <a:t> </a:t>
            </a:r>
          </a:p>
          <a:p>
            <a:pPr algn="ctr">
              <a:buNone/>
            </a:pPr>
            <a:endParaRPr lang="el-GR" sz="2400" dirty="0" smtClean="0"/>
          </a:p>
          <a:p>
            <a:pPr algn="ctr"/>
            <a:r>
              <a:rPr lang="el-GR" sz="2400" dirty="0" smtClean="0"/>
              <a:t>Αποτελεί πάντα μια ενσυνείδητη διαδικασία ή αντίθετα εμπεριέχει και στοιχεία που διαφεύγουν της αντίληψής μας;</a:t>
            </a:r>
          </a:p>
          <a:p>
            <a:pPr algn="ctr"/>
            <a:r>
              <a:rPr lang="el-GR" sz="2400" dirty="0" smtClean="0"/>
              <a:t>Μήπως υπάρχει συνάμα και μια κρυφή / ασυνείδητη / άρρητη παιδαγωγική που ασκεί καταλυτικό ρόλο στη διαμόρφωση του ανθρώπου;</a:t>
            </a:r>
          </a:p>
          <a:p>
            <a:endParaRPr lang="el-GR" dirty="0"/>
          </a:p>
        </p:txBody>
      </p:sp>
      <p:sp>
        <p:nvSpPr>
          <p:cNvPr id="4" name="3 - Βέλος προς τα κάτω"/>
          <p:cNvSpPr/>
          <p:nvPr/>
        </p:nvSpPr>
        <p:spPr>
          <a:xfrm>
            <a:off x="4429124" y="2786058"/>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smtClean="0"/>
              <a:t>ΕΚΠΑΙΔΕΥΣΗΣ</a:t>
            </a:r>
            <a:r>
              <a:rPr lang="el-GR" sz="1400" dirty="0" smtClean="0"/>
              <a:t/>
            </a:r>
            <a:br>
              <a:rPr lang="el-GR" sz="1400" dirty="0" smtClean="0"/>
            </a:br>
            <a:r>
              <a:rPr lang="el-GR" sz="1400" dirty="0" smtClean="0"/>
              <a:t> </a:t>
            </a:r>
            <a:r>
              <a:rPr lang="el-GR" sz="3600" dirty="0" smtClean="0"/>
              <a:t>Η «ΑΠΟΚΤΗΣΗ»</a:t>
            </a:r>
            <a:endParaRPr lang="el-GR" sz="3600" dirty="0"/>
          </a:p>
        </p:txBody>
      </p:sp>
      <p:sp>
        <p:nvSpPr>
          <p:cNvPr id="3" name="2 - Θέση περιεχομένου"/>
          <p:cNvSpPr>
            <a:spLocks noGrp="1"/>
          </p:cNvSpPr>
          <p:nvPr>
            <p:ph idx="1"/>
          </p:nvPr>
        </p:nvSpPr>
        <p:spPr/>
        <p:txBody>
          <a:bodyPr>
            <a:normAutofit/>
          </a:bodyPr>
          <a:lstStyle/>
          <a:p>
            <a:r>
              <a:rPr lang="el-GR" sz="2000" dirty="0" smtClean="0"/>
              <a:t>Η «</a:t>
            </a:r>
            <a:r>
              <a:rPr lang="el-GR" sz="2000" u="sng" dirty="0" smtClean="0"/>
              <a:t>Απόκτηση</a:t>
            </a:r>
            <a:r>
              <a:rPr lang="el-GR" sz="2000" dirty="0" smtClean="0"/>
              <a:t>» αποτελεί μια μορφή υπαρξιακής μύησης</a:t>
            </a:r>
          </a:p>
          <a:p>
            <a:endParaRPr lang="el-GR" sz="2000" dirty="0" smtClean="0"/>
          </a:p>
          <a:p>
            <a:r>
              <a:rPr lang="el-GR" sz="2000" dirty="0" smtClean="0"/>
              <a:t>Εδράζεται στην άνευ όρων πίστη («Το παιδί μαθαίνει πιστεύοντας τον ενήλικα. Η αμφιβολία έρχεται μετά από την </a:t>
            </a:r>
            <a:r>
              <a:rPr lang="el-GR" sz="2000" b="1" dirty="0" smtClean="0"/>
              <a:t>πίστη</a:t>
            </a:r>
            <a:r>
              <a:rPr lang="el-GR" sz="2000" dirty="0" smtClean="0"/>
              <a:t>» </a:t>
            </a:r>
            <a:r>
              <a:rPr lang="en-US" sz="2000" dirty="0" smtClean="0"/>
              <a:t>/Wittgenstein</a:t>
            </a:r>
            <a:r>
              <a:rPr lang="el-GR" sz="2000" dirty="0" smtClean="0"/>
              <a:t>, </a:t>
            </a:r>
            <a:r>
              <a:rPr lang="en-US" sz="2000" i="1" dirty="0" smtClean="0"/>
              <a:t>On Certainty</a:t>
            </a:r>
            <a:r>
              <a:rPr lang="en-US" sz="2000" dirty="0" smtClean="0"/>
              <a:t>)</a:t>
            </a:r>
            <a:endParaRPr lang="el-GR" sz="2000" dirty="0" smtClean="0"/>
          </a:p>
          <a:p>
            <a:endParaRPr lang="el-GR" sz="2000" dirty="0" smtClean="0"/>
          </a:p>
          <a:p>
            <a:r>
              <a:rPr lang="el-GR" sz="1800" dirty="0" smtClean="0"/>
              <a:t>Αποτελεί την αχίλλειο πτέρνα στην οντολογική συγκρότηση του ανθρώπου</a:t>
            </a:r>
          </a:p>
          <a:p>
            <a:endParaRPr lang="el-GR" sz="2000" dirty="0" smtClean="0"/>
          </a:p>
          <a:p>
            <a:r>
              <a:rPr lang="el-GR" sz="2000" dirty="0" smtClean="0"/>
              <a:t>Γιατί;          Διότι εντός της συντελείται μια θεμελιώδης αγωγή την οποία ο ανήλικος αδυνατεί να απαρνηθεί (είναι </a:t>
            </a:r>
            <a:r>
              <a:rPr lang="el-GR" sz="2000" b="1" dirty="0" smtClean="0"/>
              <a:t>καταδικασμένος</a:t>
            </a:r>
            <a:r>
              <a:rPr lang="el-GR" sz="2000" dirty="0" smtClean="0"/>
              <a:t> να μαθαίνει εμπιστευόμενος τους οικείους του)</a:t>
            </a:r>
          </a:p>
          <a:p>
            <a:endParaRPr lang="el-GR" sz="2000" dirty="0"/>
          </a:p>
        </p:txBody>
      </p:sp>
      <p:sp>
        <p:nvSpPr>
          <p:cNvPr id="4" name="3 - Βέλος προς τα κάτω"/>
          <p:cNvSpPr/>
          <p:nvPr/>
        </p:nvSpPr>
        <p:spPr>
          <a:xfrm>
            <a:off x="1643042" y="2071678"/>
            <a:ext cx="500066"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5500694" y="3000372"/>
            <a:ext cx="500066"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928662" y="4000504"/>
            <a:ext cx="57150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Πεντάγωνο"/>
          <p:cNvSpPr/>
          <p:nvPr/>
        </p:nvSpPr>
        <p:spPr>
          <a:xfrm>
            <a:off x="1643042" y="4429132"/>
            <a:ext cx="285752"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1600" dirty="0" smtClean="0"/>
              <a:t> </a:t>
            </a:r>
            <a:r>
              <a:rPr lang="el-GR" sz="3600" dirty="0" smtClean="0"/>
              <a:t>Η «ΑΠΟΚΤΗΣΗ»</a:t>
            </a:r>
            <a:endParaRPr lang="el-GR" sz="3600" dirty="0"/>
          </a:p>
        </p:txBody>
      </p:sp>
      <p:sp>
        <p:nvSpPr>
          <p:cNvPr id="3" name="2 - Θέση περιεχομένου"/>
          <p:cNvSpPr>
            <a:spLocks noGrp="1"/>
          </p:cNvSpPr>
          <p:nvPr>
            <p:ph idx="1"/>
          </p:nvPr>
        </p:nvSpPr>
        <p:spPr/>
        <p:txBody>
          <a:bodyPr>
            <a:normAutofit/>
          </a:bodyPr>
          <a:lstStyle/>
          <a:p>
            <a:pPr algn="ctr"/>
            <a:endParaRPr lang="el-GR" sz="2400" dirty="0" smtClean="0"/>
          </a:p>
          <a:p>
            <a:pPr algn="ctr"/>
            <a:r>
              <a:rPr lang="el-GR" sz="2400" dirty="0" smtClean="0"/>
              <a:t>ΕΡΩΤΗΜΑ</a:t>
            </a:r>
          </a:p>
          <a:p>
            <a:pPr algn="ctr">
              <a:buNone/>
            </a:pPr>
            <a:r>
              <a:rPr lang="el-GR" sz="2400" dirty="0" smtClean="0"/>
              <a:t>Γιατί η εμπιστοσύνη αυτή αποτελεί «καταδίκη»;</a:t>
            </a:r>
          </a:p>
          <a:p>
            <a:pPr algn="ctr">
              <a:buNone/>
            </a:pPr>
            <a:r>
              <a:rPr lang="el-GR" sz="2400" dirty="0" smtClean="0"/>
              <a:t>Κατά τον ίδιο τρόπο δεν πράττουν άραγε και τα υπόλοιπά ανήλικα πλάσματα του ζωικού βασιλείου;</a:t>
            </a:r>
            <a:endParaRPr lang="el-GR"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3200" dirty="0" smtClean="0"/>
              <a:t> Η «ΑΠΟΚΤΗΣΗ»</a:t>
            </a:r>
            <a:endParaRPr lang="el-GR" sz="3200" dirty="0"/>
          </a:p>
        </p:txBody>
      </p:sp>
      <p:sp>
        <p:nvSpPr>
          <p:cNvPr id="3" name="2 - Θέση περιεχομένου"/>
          <p:cNvSpPr>
            <a:spLocks noGrp="1"/>
          </p:cNvSpPr>
          <p:nvPr>
            <p:ph idx="1"/>
          </p:nvPr>
        </p:nvSpPr>
        <p:spPr/>
        <p:txBody>
          <a:bodyPr/>
          <a:lstStyle/>
          <a:p>
            <a:pPr algn="ctr"/>
            <a:r>
              <a:rPr lang="el-GR" dirty="0" smtClean="0"/>
              <a:t>ΑΠΑΝΤΗΣΗ</a:t>
            </a:r>
          </a:p>
          <a:p>
            <a:pPr algn="ctr">
              <a:buNone/>
            </a:pPr>
            <a:r>
              <a:rPr lang="el-GR" sz="2000" b="1" dirty="0" smtClean="0"/>
              <a:t>ΝΑΙ </a:t>
            </a:r>
            <a:r>
              <a:rPr lang="el-GR" sz="2000" dirty="0" smtClean="0"/>
              <a:t>/ Με τη διαφορά ότι τα υπόλοιπα πλάσματα είναι δέσμια των φυσικών ενστίκτων          δεν διαθέτουν επιλογές αναφορικά με την ανατροφή των ανηλίκων (οτιδήποτε κάνουν υπαγορεύεται από τη φύση τους)</a:t>
            </a:r>
          </a:p>
          <a:p>
            <a:pPr algn="ctr">
              <a:buNone/>
            </a:pPr>
            <a:endParaRPr lang="el-GR" sz="2000" dirty="0" smtClean="0"/>
          </a:p>
          <a:p>
            <a:pPr algn="ctr">
              <a:buNone/>
            </a:pPr>
            <a:r>
              <a:rPr lang="el-GR" sz="2000" b="1" dirty="0" smtClean="0"/>
              <a:t>Αντίθετα</a:t>
            </a:r>
            <a:r>
              <a:rPr lang="el-GR" sz="2000" dirty="0" smtClean="0"/>
              <a:t> στη δική μας περίπτωση το παιδί καθίσταται έρμαιο όχι του </a:t>
            </a:r>
            <a:r>
              <a:rPr lang="el-GR" sz="2000" u="sng" dirty="0" smtClean="0"/>
              <a:t>φυσικού</a:t>
            </a:r>
            <a:r>
              <a:rPr lang="el-GR" sz="2000" dirty="0" smtClean="0"/>
              <a:t> αλλά </a:t>
            </a:r>
            <a:r>
              <a:rPr lang="el-GR" sz="2000" u="sng" dirty="0" smtClean="0"/>
              <a:t>του ανθρώπινου</a:t>
            </a:r>
            <a:r>
              <a:rPr lang="el-GR" sz="2000" dirty="0" smtClean="0"/>
              <a:t> νόμου</a:t>
            </a:r>
          </a:p>
          <a:p>
            <a:pPr algn="ctr">
              <a:buNone/>
            </a:pPr>
            <a:endParaRPr lang="el-GR" sz="2000" dirty="0" smtClean="0"/>
          </a:p>
          <a:p>
            <a:pPr>
              <a:buNone/>
            </a:pPr>
            <a:r>
              <a:rPr lang="el-GR" sz="1600" dirty="0" smtClean="0"/>
              <a:t>Είναι εξαιρετικά προβλέψιμος και μονότονος </a:t>
            </a:r>
          </a:p>
          <a:p>
            <a:pPr>
              <a:buNone/>
            </a:pPr>
            <a:r>
              <a:rPr lang="el-GR" sz="1600" dirty="0" smtClean="0"/>
              <a:t>(υπηρετεί τη διαιώνιση του Είδους / εξαναγκάζει </a:t>
            </a:r>
          </a:p>
          <a:p>
            <a:pPr>
              <a:buNone/>
            </a:pPr>
            <a:r>
              <a:rPr lang="el-GR" sz="1600" dirty="0" smtClean="0"/>
              <a:t>τα ενήλικα ζώα </a:t>
            </a:r>
          </a:p>
          <a:p>
            <a:pPr>
              <a:buNone/>
            </a:pPr>
            <a:r>
              <a:rPr lang="el-GR" sz="1600" dirty="0" smtClean="0"/>
              <a:t>να προστατεύουν τα μικρότερα)</a:t>
            </a:r>
          </a:p>
          <a:p>
            <a:pPr algn="r">
              <a:buNone/>
            </a:pPr>
            <a:r>
              <a:rPr lang="el-GR" sz="1600" dirty="0" smtClean="0"/>
              <a:t>Είναι απρόβλεπτος και απίστευτα επινοητικός …..</a:t>
            </a:r>
            <a:endParaRPr lang="el-GR" sz="1600" dirty="0"/>
          </a:p>
        </p:txBody>
      </p:sp>
      <p:sp>
        <p:nvSpPr>
          <p:cNvPr id="4" name="3 - Πεντάγωνο"/>
          <p:cNvSpPr/>
          <p:nvPr/>
        </p:nvSpPr>
        <p:spPr>
          <a:xfrm>
            <a:off x="2071670" y="2571744"/>
            <a:ext cx="428628" cy="28575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2928926" y="4214818"/>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5072066" y="4143380"/>
            <a:ext cx="785818"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smtClean="0"/>
              <a:t>ΕΚΠΑΙΔΕΥΣΗΣ</a:t>
            </a:r>
            <a:r>
              <a:rPr lang="el-GR" sz="1400" dirty="0" smtClean="0"/>
              <a:t/>
            </a:r>
            <a:br>
              <a:rPr lang="el-GR" sz="1400" dirty="0" smtClean="0"/>
            </a:br>
            <a:r>
              <a:rPr lang="el-GR" sz="3600" dirty="0" smtClean="0"/>
              <a:t> Η «ΑΠΟΚΤΗΣΗ»</a:t>
            </a:r>
            <a:endParaRPr lang="el-GR" sz="3600" dirty="0"/>
          </a:p>
        </p:txBody>
      </p:sp>
      <p:sp>
        <p:nvSpPr>
          <p:cNvPr id="3" name="2 - Θέση περιεχομένου"/>
          <p:cNvSpPr>
            <a:spLocks noGrp="1"/>
          </p:cNvSpPr>
          <p:nvPr>
            <p:ph idx="1"/>
          </p:nvPr>
        </p:nvSpPr>
        <p:spPr/>
        <p:txBody>
          <a:bodyPr>
            <a:normAutofit/>
          </a:bodyPr>
          <a:lstStyle/>
          <a:p>
            <a:r>
              <a:rPr lang="el-GR" sz="2400" dirty="0" smtClean="0"/>
              <a:t>Τούτο σημαίνει ότι η ανθρώπινη συμπεριφορά μπορεί να οδηγήσει σε τερατουργήματα</a:t>
            </a:r>
          </a:p>
          <a:p>
            <a:endParaRPr lang="el-GR" sz="2400" dirty="0" smtClean="0"/>
          </a:p>
          <a:p>
            <a:r>
              <a:rPr lang="el-GR" sz="2400" dirty="0" smtClean="0"/>
              <a:t>Δηλ. σε παιδιά που η εμπιστοσύνη έναντι των γονιών τους τα εξαναγκάζει να:</a:t>
            </a:r>
          </a:p>
          <a:p>
            <a:pPr>
              <a:buFontTx/>
              <a:buChar char="-"/>
            </a:pPr>
            <a:r>
              <a:rPr lang="el-GR" sz="2000" dirty="0" smtClean="0"/>
              <a:t>Ζητιανεύουν</a:t>
            </a:r>
          </a:p>
          <a:p>
            <a:pPr>
              <a:buFontTx/>
              <a:buChar char="-"/>
            </a:pPr>
            <a:r>
              <a:rPr lang="el-GR" sz="2000" dirty="0" smtClean="0"/>
              <a:t>Αγοράζονται και πωλούνται</a:t>
            </a:r>
          </a:p>
          <a:p>
            <a:pPr>
              <a:buFontTx/>
              <a:buChar char="-"/>
            </a:pPr>
            <a:r>
              <a:rPr lang="el-GR" sz="2000" dirty="0" smtClean="0"/>
              <a:t>Υφίστανται κακοποιήσεις                          Η αξία τους αποτελεί συνάρτηση</a:t>
            </a:r>
          </a:p>
          <a:p>
            <a:pPr>
              <a:buFontTx/>
              <a:buChar char="-"/>
            </a:pPr>
            <a:r>
              <a:rPr lang="el-GR" sz="2000" dirty="0" smtClean="0"/>
              <a:t>Βασανίζονται και δολοφονούνται           των συνθηκών μέσα στις οποίες</a:t>
            </a:r>
          </a:p>
          <a:p>
            <a:pPr>
              <a:buFontTx/>
              <a:buChar char="-"/>
            </a:pPr>
            <a:r>
              <a:rPr lang="el-GR" sz="2000" dirty="0" smtClean="0"/>
              <a:t>Παίρνουν μέρος σε πολέμους                   γεννήθηκαν και μεγάλωσαν ….</a:t>
            </a:r>
          </a:p>
          <a:p>
            <a:pPr>
              <a:buFontTx/>
              <a:buChar char="-"/>
            </a:pPr>
            <a:r>
              <a:rPr lang="el-GR" sz="2000" dirty="0" smtClean="0"/>
              <a:t>Ζουν σε εργασιακά κάτεργα </a:t>
            </a:r>
          </a:p>
          <a:p>
            <a:pPr>
              <a:buFontTx/>
              <a:buChar char="-"/>
            </a:pPr>
            <a:endParaRPr lang="el-GR" sz="2400" dirty="0" smtClean="0"/>
          </a:p>
          <a:p>
            <a:endParaRPr lang="el-GR" sz="2400" dirty="0"/>
          </a:p>
        </p:txBody>
      </p:sp>
      <p:sp>
        <p:nvSpPr>
          <p:cNvPr id="4" name="3 - Βέλος προς τα κάτω"/>
          <p:cNvSpPr/>
          <p:nvPr/>
        </p:nvSpPr>
        <p:spPr>
          <a:xfrm>
            <a:off x="3286116" y="2428868"/>
            <a:ext cx="785818"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Δεξιό άγκιστρο"/>
          <p:cNvSpPr/>
          <p:nvPr/>
        </p:nvSpPr>
        <p:spPr>
          <a:xfrm>
            <a:off x="4286248" y="3786190"/>
            <a:ext cx="857256" cy="192882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dirty="0" smtClean="0"/>
              <a:t/>
            </a:r>
            <a:br>
              <a:rPr lang="el-GR" dirty="0" smtClean="0"/>
            </a:br>
            <a:r>
              <a:rPr lang="el-GR" dirty="0" smtClean="0"/>
              <a:t>ΣΥΜΠΕΡΑΣΜΑ</a:t>
            </a:r>
            <a:endParaRPr lang="el-GR" dirty="0"/>
          </a:p>
        </p:txBody>
      </p:sp>
      <p:sp>
        <p:nvSpPr>
          <p:cNvPr id="3" name="2 - Θέση περιεχομένου"/>
          <p:cNvSpPr>
            <a:spLocks noGrp="1"/>
          </p:cNvSpPr>
          <p:nvPr>
            <p:ph idx="1"/>
          </p:nvPr>
        </p:nvSpPr>
        <p:spPr/>
        <p:txBody>
          <a:bodyPr>
            <a:normAutofit/>
          </a:bodyPr>
          <a:lstStyle/>
          <a:p>
            <a:r>
              <a:rPr lang="el-GR" sz="2400" dirty="0" smtClean="0"/>
              <a:t>Η αγωγή (τουλάχιστον στα πρώτα στάδια της ζωής) συνδέεται με την άνευ όρων πίστη (δηλ. την «</a:t>
            </a:r>
            <a:r>
              <a:rPr lang="el-GR" sz="2400" b="1" dirty="0" smtClean="0"/>
              <a:t>απόκτηση</a:t>
            </a:r>
            <a:r>
              <a:rPr lang="el-GR" sz="2400" dirty="0" smtClean="0"/>
              <a:t>») του παιδιού απέναντι στους γονείς του </a:t>
            </a:r>
          </a:p>
          <a:p>
            <a:r>
              <a:rPr lang="el-GR" sz="2400" dirty="0" smtClean="0"/>
              <a:t>Πρόκειται για μια ιδιαίτερη μορφή </a:t>
            </a:r>
            <a:r>
              <a:rPr lang="el-GR" sz="2400" b="1" dirty="0" smtClean="0"/>
              <a:t>υπαρξιακής μύησης </a:t>
            </a:r>
            <a:r>
              <a:rPr lang="el-GR" sz="2400" dirty="0" smtClean="0"/>
              <a:t>την οποία αδυνατεί: ο ανήλικος να απαρνηθεί και ο ενήλικος να συνειδητοποιήσει ότι την επιβάλει  </a:t>
            </a:r>
          </a:p>
          <a:p>
            <a:endParaRPr lang="el-GR" sz="2400" dirty="0" smtClean="0"/>
          </a:p>
          <a:p>
            <a:r>
              <a:rPr lang="el-GR" sz="2400" dirty="0" smtClean="0"/>
              <a:t>Είναι (κατά κυριολεξία) «ενσωματωμένη» ….</a:t>
            </a:r>
            <a:endParaRPr lang="el-GR" sz="2400" dirty="0"/>
          </a:p>
        </p:txBody>
      </p:sp>
      <p:sp>
        <p:nvSpPr>
          <p:cNvPr id="4" name="3 - Βέλος προς τα κάτω"/>
          <p:cNvSpPr/>
          <p:nvPr/>
        </p:nvSpPr>
        <p:spPr>
          <a:xfrm>
            <a:off x="5500694" y="2357430"/>
            <a:ext cx="64294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5072066" y="3929066"/>
            <a:ext cx="714380"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300" dirty="0" smtClean="0"/>
              <a:t>ΔΗΜΟΠΟΥΛΟΣ ΒΑΣΙΛΕΙΟΣ / ΦΙΛΟΣΟΦΙΑ </a:t>
            </a:r>
            <a:r>
              <a:rPr lang="el-GR" sz="1300" smtClean="0"/>
              <a:t>ΤΗΣ </a:t>
            </a:r>
            <a:r>
              <a:rPr lang="el-GR" sz="1300" smtClean="0"/>
              <a:t>ΕΚΠΑΙΔΕΥΣΗΣ</a:t>
            </a:r>
            <a:r>
              <a:rPr lang="el-GR" dirty="0" smtClean="0"/>
              <a:t/>
            </a:r>
            <a:br>
              <a:rPr lang="el-GR" dirty="0" smtClean="0"/>
            </a:br>
            <a:r>
              <a:rPr lang="el-GR" dirty="0" smtClean="0"/>
              <a:t>ΜΕΛΕΤΗ ΠΕΡΙΠΤΩΣΗΣ</a:t>
            </a:r>
            <a:endParaRPr lang="el-GR" dirty="0"/>
          </a:p>
        </p:txBody>
      </p:sp>
      <p:sp>
        <p:nvSpPr>
          <p:cNvPr id="3" name="2 - Θέση περιεχομένου"/>
          <p:cNvSpPr>
            <a:spLocks noGrp="1"/>
          </p:cNvSpPr>
          <p:nvPr>
            <p:ph idx="1"/>
          </p:nvPr>
        </p:nvSpPr>
        <p:spPr>
          <a:xfrm>
            <a:off x="457200" y="1214422"/>
            <a:ext cx="8229600" cy="5429288"/>
          </a:xfrm>
        </p:spPr>
        <p:txBody>
          <a:bodyPr>
            <a:normAutofit/>
          </a:bodyPr>
          <a:lstStyle/>
          <a:p>
            <a:pPr algn="ctr"/>
            <a:r>
              <a:rPr lang="el-GR" sz="1800" dirty="0" smtClean="0"/>
              <a:t>Ένα </a:t>
            </a:r>
            <a:r>
              <a:rPr lang="el-GR" sz="1800" b="1" dirty="0" smtClean="0"/>
              <a:t>παιδί </a:t>
            </a:r>
            <a:r>
              <a:rPr lang="el-GR" sz="1800" dirty="0" smtClean="0"/>
              <a:t>παρακολουθεί τα πρώτα χρόνια της ζωής του τον </a:t>
            </a:r>
            <a:r>
              <a:rPr lang="el-GR" sz="1800" b="1" dirty="0" smtClean="0"/>
              <a:t>πατέρα</a:t>
            </a:r>
            <a:r>
              <a:rPr lang="el-GR" sz="1800" dirty="0" smtClean="0"/>
              <a:t> του να παραβιάζει συστηματικά τον κώδικα οδικής κυκλοφορίας </a:t>
            </a:r>
          </a:p>
          <a:p>
            <a:pPr algn="ctr"/>
            <a:endParaRPr lang="el-GR" sz="1800" dirty="0" smtClean="0"/>
          </a:p>
          <a:p>
            <a:pPr>
              <a:buNone/>
            </a:pPr>
            <a:r>
              <a:rPr lang="el-GR" sz="1400" dirty="0" smtClean="0"/>
              <a:t>Αρχίζει σταδιακά να «υπάρχει» </a:t>
            </a:r>
          </a:p>
          <a:p>
            <a:pPr>
              <a:buNone/>
            </a:pPr>
            <a:r>
              <a:rPr lang="el-GR" sz="1400" dirty="0" smtClean="0"/>
              <a:t>(δηλ. να κατανοεί και να ερμηνεύει τον εαυτό του) </a:t>
            </a:r>
          </a:p>
          <a:p>
            <a:pPr>
              <a:buNone/>
            </a:pPr>
            <a:r>
              <a:rPr lang="el-GR" sz="1400" dirty="0" smtClean="0"/>
              <a:t>υπό το πρίσμα του ασυνείδητου οδηγού</a:t>
            </a:r>
          </a:p>
          <a:p>
            <a:pPr algn="r"/>
            <a:r>
              <a:rPr lang="el-GR" sz="1400" dirty="0" smtClean="0"/>
              <a:t>Αδυνατεί να αποτιμήσει το μέγεθος του</a:t>
            </a:r>
          </a:p>
          <a:p>
            <a:pPr algn="r">
              <a:buNone/>
            </a:pPr>
            <a:r>
              <a:rPr lang="el-GR" sz="1400" dirty="0" smtClean="0"/>
              <a:t>(καταστροφικού) παραδείγματος που προσφέρει</a:t>
            </a:r>
          </a:p>
          <a:p>
            <a:pPr algn="r"/>
            <a:r>
              <a:rPr lang="el-GR" sz="1400" dirty="0" smtClean="0"/>
              <a:t>Πιστεύει ότι απλά και μόνο επιδίδεται σε μια πρακτική</a:t>
            </a:r>
          </a:p>
          <a:p>
            <a:pPr algn="r">
              <a:buNone/>
            </a:pPr>
            <a:r>
              <a:rPr lang="el-GR" sz="1400" dirty="0" smtClean="0"/>
              <a:t>που συνδυάζει την επιδέξια οδήγηση και την εξοικονόμηση του χρόνου</a:t>
            </a:r>
          </a:p>
          <a:p>
            <a:pPr>
              <a:buNone/>
            </a:pPr>
            <a:r>
              <a:rPr lang="el-GR" sz="1400" dirty="0" smtClean="0"/>
              <a:t>Μέσα από το </a:t>
            </a:r>
            <a:r>
              <a:rPr lang="el-GR" sz="1400" u="sng" dirty="0" smtClean="0"/>
              <a:t>παράδειγμα του </a:t>
            </a:r>
            <a:r>
              <a:rPr lang="el-GR" sz="1400" u="sng" smtClean="0"/>
              <a:t>πατέρα  </a:t>
            </a:r>
            <a:endParaRPr lang="el-GR" sz="1400" u="sng" dirty="0" smtClean="0"/>
          </a:p>
          <a:p>
            <a:pPr>
              <a:buNone/>
            </a:pPr>
            <a:r>
              <a:rPr lang="el-GR" sz="1400" dirty="0" smtClean="0"/>
              <a:t>αρχίζει να διαμορφώνει την προσωπικότητά του </a:t>
            </a:r>
          </a:p>
          <a:p>
            <a:pPr>
              <a:buNone/>
            </a:pPr>
            <a:endParaRPr lang="el-GR" sz="1400" dirty="0" smtClean="0"/>
          </a:p>
          <a:p>
            <a:pPr>
              <a:buNone/>
            </a:pPr>
            <a:r>
              <a:rPr lang="el-GR" sz="1400" dirty="0" smtClean="0"/>
              <a:t>Το καθιστά απρόσβλητο / ανεπηρέαστο από τους </a:t>
            </a:r>
            <a:r>
              <a:rPr lang="el-GR" sz="1400" u="sng" dirty="0" smtClean="0"/>
              <a:t>κανόνες της κυκλοφοριακής αγωγής </a:t>
            </a:r>
            <a:r>
              <a:rPr lang="el-GR" sz="1400" dirty="0" smtClean="0"/>
              <a:t>που θα διδαχθεί αργότερα στο σχολείο           νομίζει ότι αφορούν τους «άλλους» (αρχάριους / αδέξιους)</a:t>
            </a:r>
          </a:p>
          <a:p>
            <a:pPr>
              <a:buNone/>
            </a:pPr>
            <a:endParaRPr lang="el-GR" sz="1400" dirty="0" smtClean="0"/>
          </a:p>
          <a:p>
            <a:pPr>
              <a:buNone/>
            </a:pPr>
            <a:r>
              <a:rPr lang="el-GR" sz="1400" dirty="0" smtClean="0"/>
              <a:t>Ο πλέον σίγουρος τρόπος για να καταλάβει το λάθος του είναι να το «βιώσει» </a:t>
            </a:r>
          </a:p>
          <a:p>
            <a:pPr>
              <a:buNone/>
            </a:pPr>
            <a:endParaRPr lang="el-GR" sz="1400" dirty="0" smtClean="0"/>
          </a:p>
          <a:p>
            <a:pPr>
              <a:buNone/>
            </a:pPr>
            <a:r>
              <a:rPr lang="el-GR" sz="1400" dirty="0" smtClean="0"/>
              <a:t>                                                                                                Παντοδυναμία του «</a:t>
            </a:r>
            <a:r>
              <a:rPr lang="el-GR" sz="1400" dirty="0" err="1" smtClean="0"/>
              <a:t>παθείν</a:t>
            </a:r>
            <a:r>
              <a:rPr lang="el-GR" sz="1400" dirty="0" smtClean="0"/>
              <a:t> – </a:t>
            </a:r>
            <a:r>
              <a:rPr lang="el-GR" sz="1400" dirty="0" err="1" smtClean="0"/>
              <a:t>μαθείν</a:t>
            </a:r>
            <a:r>
              <a:rPr lang="el-GR" sz="1400" dirty="0" smtClean="0"/>
              <a:t>» </a:t>
            </a:r>
          </a:p>
          <a:p>
            <a:pPr>
              <a:buNone/>
            </a:pPr>
            <a:endParaRPr lang="el-GR" sz="1400" dirty="0" smtClean="0"/>
          </a:p>
          <a:p>
            <a:pPr>
              <a:buNone/>
            </a:pPr>
            <a:endParaRPr lang="el-GR" sz="1400" dirty="0" smtClean="0"/>
          </a:p>
          <a:p>
            <a:pPr algn="r">
              <a:buNone/>
            </a:pPr>
            <a:endParaRPr lang="el-GR" sz="1400" dirty="0" smtClean="0"/>
          </a:p>
          <a:p>
            <a:pPr algn="r">
              <a:buNone/>
            </a:pPr>
            <a:endParaRPr lang="el-GR" sz="1400" dirty="0"/>
          </a:p>
        </p:txBody>
      </p:sp>
      <p:sp>
        <p:nvSpPr>
          <p:cNvPr id="4" name="3 - Βέλος προς τα κάτω"/>
          <p:cNvSpPr/>
          <p:nvPr/>
        </p:nvSpPr>
        <p:spPr>
          <a:xfrm>
            <a:off x="1714480" y="1571612"/>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7358082" y="1571612"/>
            <a:ext cx="428628"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Βέλος προς τα κάτω"/>
          <p:cNvSpPr/>
          <p:nvPr/>
        </p:nvSpPr>
        <p:spPr>
          <a:xfrm>
            <a:off x="1142976" y="2928934"/>
            <a:ext cx="857256"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Βέλος προς τα κάτω"/>
          <p:cNvSpPr/>
          <p:nvPr/>
        </p:nvSpPr>
        <p:spPr>
          <a:xfrm>
            <a:off x="1357290" y="4500570"/>
            <a:ext cx="500066"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Πεντάγωνο"/>
          <p:cNvSpPr/>
          <p:nvPr/>
        </p:nvSpPr>
        <p:spPr>
          <a:xfrm>
            <a:off x="2643174" y="5000636"/>
            <a:ext cx="142876" cy="21431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5715008" y="5715016"/>
            <a:ext cx="357190" cy="1428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 </a:t>
            </a:r>
            <a:r>
              <a:rPr lang="el-GR" dirty="0" smtClean="0"/>
              <a:t/>
            </a:r>
            <a:br>
              <a:rPr lang="el-GR" dirty="0" smtClean="0"/>
            </a:br>
            <a:r>
              <a:rPr lang="el-GR" dirty="0" smtClean="0"/>
              <a:t>ΑΠΑΝΤΗΣΗ</a:t>
            </a:r>
            <a:endParaRPr lang="el-GR" dirty="0"/>
          </a:p>
        </p:txBody>
      </p:sp>
      <p:sp>
        <p:nvSpPr>
          <p:cNvPr id="3" name="2 - Θέση περιεχομένου"/>
          <p:cNvSpPr>
            <a:spLocks noGrp="1"/>
          </p:cNvSpPr>
          <p:nvPr>
            <p:ph idx="1"/>
          </p:nvPr>
        </p:nvSpPr>
        <p:spPr/>
        <p:txBody>
          <a:bodyPr/>
          <a:lstStyle/>
          <a:p>
            <a:pPr algn="ctr"/>
            <a:r>
              <a:rPr lang="en-US" b="1" dirty="0" smtClean="0"/>
              <a:t>Nietzsche</a:t>
            </a:r>
            <a:r>
              <a:rPr lang="el-GR" dirty="0" smtClean="0"/>
              <a:t>: «Πίσω από τις σκέψεις και τα αισθήματά σου … ορθώνεται ένας δυνατός αφέντης, ένας άγνωστος σοφός – που λέγεται Εαυτός. Στο σώμα σου κατοικεί, το σώμα σου είναι. Υπάρχει πιο πολύ λογικό στο σώμα σου παρότι στη μεγαλύτερη σοφία σου …» (</a:t>
            </a:r>
            <a:r>
              <a:rPr lang="el-GR" i="1" dirty="0" smtClean="0"/>
              <a:t>Έτσι μίλησε ο Ζαρατούστρα)</a:t>
            </a:r>
            <a:endParaRPr lang="el-GR"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dirty="0" smtClean="0"/>
              <a:t/>
            </a:r>
            <a:br>
              <a:rPr lang="el-GR" dirty="0" smtClean="0"/>
            </a:br>
            <a:r>
              <a:rPr lang="el-GR" dirty="0" smtClean="0"/>
              <a:t>ΑΠΑΝΤΗΣΗ</a:t>
            </a:r>
            <a:endParaRPr lang="el-GR" dirty="0"/>
          </a:p>
        </p:txBody>
      </p:sp>
      <p:sp>
        <p:nvSpPr>
          <p:cNvPr id="3" name="2 - Θέση περιεχομένου"/>
          <p:cNvSpPr>
            <a:spLocks noGrp="1"/>
          </p:cNvSpPr>
          <p:nvPr>
            <p:ph idx="1"/>
          </p:nvPr>
        </p:nvSpPr>
        <p:spPr/>
        <p:txBody>
          <a:bodyPr/>
          <a:lstStyle/>
          <a:p>
            <a:pPr algn="ctr"/>
            <a:r>
              <a:rPr lang="en-US" b="1" dirty="0" err="1" smtClean="0"/>
              <a:t>Bourdieu</a:t>
            </a:r>
            <a:r>
              <a:rPr lang="el-GR" dirty="0" smtClean="0"/>
              <a:t>: «Η γνώση </a:t>
            </a:r>
            <a:r>
              <a:rPr lang="el-GR" b="1" dirty="0" smtClean="0"/>
              <a:t>δεν εξαρτάται μόνο </a:t>
            </a:r>
            <a:r>
              <a:rPr lang="el-GR" dirty="0" smtClean="0"/>
              <a:t>… από την ιδιαίτερη σκοπιά μέσα από την οποία ο </a:t>
            </a:r>
            <a:r>
              <a:rPr lang="en-US" dirty="0" smtClean="0"/>
              <a:t>“</a:t>
            </a:r>
            <a:r>
              <a:rPr lang="el-GR" dirty="0" smtClean="0"/>
              <a:t>τοποθετημένος στον χώρο και τον χρόνο</a:t>
            </a:r>
            <a:r>
              <a:rPr lang="en-US" dirty="0" smtClean="0"/>
              <a:t>”</a:t>
            </a:r>
            <a:r>
              <a:rPr lang="el-GR" dirty="0" smtClean="0"/>
              <a:t> παρατηρητής θεωρεί το αντικείμενό του» (</a:t>
            </a:r>
            <a:r>
              <a:rPr lang="el-GR" i="1" dirty="0" smtClean="0"/>
              <a:t>Η αίσθηση της Πρακτικής) </a:t>
            </a:r>
          </a:p>
          <a:p>
            <a:pPr algn="ctr">
              <a:buNone/>
            </a:pPr>
            <a:endParaRPr lang="el-GR" i="1" dirty="0" smtClean="0"/>
          </a:p>
          <a:p>
            <a:pPr algn="ctr">
              <a:buNone/>
            </a:pPr>
            <a:r>
              <a:rPr lang="el-GR" dirty="0" smtClean="0"/>
              <a:t>Από τι άλλο εξαρτάται;</a:t>
            </a:r>
            <a:endParaRPr lang="el-GR" dirty="0"/>
          </a:p>
        </p:txBody>
      </p:sp>
      <p:sp>
        <p:nvSpPr>
          <p:cNvPr id="4" name="3 - Βέλος προς τα κάτω"/>
          <p:cNvSpPr/>
          <p:nvPr/>
        </p:nvSpPr>
        <p:spPr>
          <a:xfrm>
            <a:off x="4071934" y="4214818"/>
            <a:ext cx="92869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smtClean="0"/>
              <a:t>ΕΚΠΑΙΔΕΥΣΗΣ</a:t>
            </a:r>
            <a:r>
              <a:rPr lang="el-GR" sz="1400" dirty="0" smtClean="0"/>
              <a:t/>
            </a:r>
            <a:br>
              <a:rPr lang="el-GR" sz="1400" dirty="0" smtClean="0"/>
            </a:br>
            <a:r>
              <a:rPr lang="el-GR" sz="3600" dirty="0" smtClean="0"/>
              <a:t> ΑΠΑΝΤΗΣΗ</a:t>
            </a:r>
            <a:endParaRPr lang="el-GR" sz="3600" dirty="0"/>
          </a:p>
        </p:txBody>
      </p:sp>
      <p:sp>
        <p:nvSpPr>
          <p:cNvPr id="3" name="2 - Θέση περιεχομένου"/>
          <p:cNvSpPr>
            <a:spLocks noGrp="1"/>
          </p:cNvSpPr>
          <p:nvPr>
            <p:ph idx="1"/>
          </p:nvPr>
        </p:nvSpPr>
        <p:spPr/>
        <p:txBody>
          <a:bodyPr>
            <a:normAutofit/>
          </a:bodyPr>
          <a:lstStyle/>
          <a:p>
            <a:r>
              <a:rPr lang="el-GR" sz="2000" dirty="0" smtClean="0"/>
              <a:t>Εξαρτάται από το «</a:t>
            </a:r>
            <a:r>
              <a:rPr lang="en-US" sz="2000" u="sng" dirty="0" err="1" smtClean="0"/>
              <a:t>habitus</a:t>
            </a:r>
            <a:r>
              <a:rPr lang="el-GR" sz="2000" u="sng" dirty="0" smtClean="0"/>
              <a:t>»</a:t>
            </a:r>
            <a:r>
              <a:rPr lang="en-US" sz="2000" u="sng" dirty="0" smtClean="0"/>
              <a:t> (</a:t>
            </a:r>
            <a:r>
              <a:rPr lang="en-US" sz="2000" u="sng" dirty="0" err="1" smtClean="0"/>
              <a:t>Bourdieu</a:t>
            </a:r>
            <a:r>
              <a:rPr lang="en-US" sz="2000" u="sng" dirty="0" smtClean="0"/>
              <a:t>)</a:t>
            </a:r>
            <a:r>
              <a:rPr lang="el-GR" sz="2000" u="sng" dirty="0" smtClean="0"/>
              <a:t> / «έξις» (Αριστοτέλης)</a:t>
            </a:r>
          </a:p>
          <a:p>
            <a:endParaRPr lang="el-GR" sz="2000" u="sng" dirty="0" smtClean="0"/>
          </a:p>
          <a:p>
            <a:pPr>
              <a:buNone/>
            </a:pPr>
            <a:r>
              <a:rPr lang="el-GR" sz="2000" dirty="0" smtClean="0"/>
              <a:t>                                                       </a:t>
            </a:r>
            <a:r>
              <a:rPr lang="el-GR" sz="2000" u="sng" dirty="0" smtClean="0"/>
              <a:t>Επίκτητες κλίσεις / προδιαθέσεις </a:t>
            </a:r>
          </a:p>
          <a:p>
            <a:pPr algn="ctr">
              <a:buNone/>
            </a:pPr>
            <a:r>
              <a:rPr lang="el-GR" sz="2000" u="sng" dirty="0" smtClean="0"/>
              <a:t>(</a:t>
            </a:r>
            <a:r>
              <a:rPr lang="el-GR" sz="2000" dirty="0" smtClean="0"/>
              <a:t>με βάση τις οποίες τα άτομα ενεργούν και αντιδρούν ανάλογα την περίσταση)</a:t>
            </a:r>
          </a:p>
          <a:p>
            <a:pPr algn="ctr">
              <a:buNone/>
            </a:pPr>
            <a:endParaRPr lang="el-GR" sz="2000" dirty="0" smtClean="0"/>
          </a:p>
          <a:p>
            <a:pPr algn="ctr"/>
            <a:r>
              <a:rPr lang="el-GR" sz="2000" dirty="0" smtClean="0"/>
              <a:t>Δεν λειτουργούν στο πεδίο των γνωστικών σχημάτων ή της συνείδησης (ενεργοποιούν πρακτικές, αντιλήψεις, στάσεις που είναι «κανονικές», χωρίς ωστόσο να ρυθμίζονται συνειδητά από κάποιον κανόνα)</a:t>
            </a:r>
          </a:p>
          <a:p>
            <a:pPr algn="ctr"/>
            <a:r>
              <a:rPr lang="el-GR" sz="2000" dirty="0" smtClean="0"/>
              <a:t>«Εντυπώνονται» στα άτομα από την παιδική ηλικία μέσω της αγωγής</a:t>
            </a:r>
          </a:p>
          <a:p>
            <a:pPr algn="ctr"/>
            <a:r>
              <a:rPr lang="el-GR" sz="2000" dirty="0" smtClean="0"/>
              <a:t>Αντανακλούν τις κοινωνικές συνθήκες υπό τις οποίες αποκτήθηκαν</a:t>
            </a:r>
          </a:p>
          <a:p>
            <a:pPr algn="ctr"/>
            <a:r>
              <a:rPr lang="el-GR" sz="2000" dirty="0" smtClean="0"/>
              <a:t>Είναι εγγεγραμμένες στο ίδιο το σώμα</a:t>
            </a:r>
          </a:p>
          <a:p>
            <a:pPr algn="ctr">
              <a:buNone/>
            </a:pPr>
            <a:endParaRPr lang="en-US" sz="2000" dirty="0" smtClean="0"/>
          </a:p>
          <a:p>
            <a:endParaRPr lang="en-US" b="1" dirty="0" smtClean="0"/>
          </a:p>
          <a:p>
            <a:endParaRPr lang="el-GR" dirty="0"/>
          </a:p>
        </p:txBody>
      </p:sp>
      <p:sp>
        <p:nvSpPr>
          <p:cNvPr id="4" name="3 - Βέλος προς τα κάτω"/>
          <p:cNvSpPr/>
          <p:nvPr/>
        </p:nvSpPr>
        <p:spPr>
          <a:xfrm>
            <a:off x="4000496" y="2000240"/>
            <a:ext cx="785818"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Βέλος προς τα κάτω"/>
          <p:cNvSpPr/>
          <p:nvPr/>
        </p:nvSpPr>
        <p:spPr>
          <a:xfrm>
            <a:off x="4572000" y="3429000"/>
            <a:ext cx="714380"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dirty="0" smtClean="0"/>
              <a:t/>
            </a:r>
            <a:br>
              <a:rPr lang="el-GR" sz="1600" dirty="0" smtClean="0"/>
            </a:br>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3200" dirty="0" smtClean="0"/>
              <a:t> Η «ενσώματη» γνώση</a:t>
            </a:r>
            <a:br>
              <a:rPr lang="el-GR" sz="3200" dirty="0" smtClean="0"/>
            </a:br>
            <a:endParaRPr lang="el-GR" sz="3200" dirty="0"/>
          </a:p>
        </p:txBody>
      </p:sp>
      <p:sp>
        <p:nvSpPr>
          <p:cNvPr id="3" name="2 - Θέση περιεχομένου"/>
          <p:cNvSpPr>
            <a:spLocks noGrp="1"/>
          </p:cNvSpPr>
          <p:nvPr>
            <p:ph idx="1"/>
          </p:nvPr>
        </p:nvSpPr>
        <p:spPr>
          <a:xfrm>
            <a:off x="457200" y="1600200"/>
            <a:ext cx="8229600" cy="5043510"/>
          </a:xfrm>
        </p:spPr>
        <p:txBody>
          <a:bodyPr>
            <a:normAutofit/>
          </a:bodyPr>
          <a:lstStyle/>
          <a:p>
            <a:pPr algn="ctr"/>
            <a:r>
              <a:rPr lang="el-GR" sz="1800" dirty="0" smtClean="0"/>
              <a:t>« … θα μπορούσαμε να πούμε ότι τα πόδια, τα χέρια είναι γεμάτα με εν ναρκώσει προσταγές. Δεν θα είχε τέλος η απαρίθμηση των αξιών εκείνων που έχουν "γίνει σώμα " μέσα από τη μετουσίωση που επιφέρει η κρύφια πειθώ μιας </a:t>
            </a:r>
            <a:r>
              <a:rPr lang="el-GR" sz="1800" dirty="0" err="1" smtClean="0"/>
              <a:t>υπόρρητης</a:t>
            </a:r>
            <a:r>
              <a:rPr lang="el-GR" sz="1800" dirty="0" smtClean="0"/>
              <a:t> παιδαγωγικής, ικανής να ενσταλάξει μια ολόκληρη κοσμολογία, ηθική, μεταφυσική, πολιτική, μέσα από προσταγές τόσο ασήμαντες όσο το γνωστό "όρθιο το σώμα σου" ή "μην κρατάς το μαχαίρι με το αριστερό χέρι" και να εγχαράξει στις πλέον ασήμαντες λεπτομέρειες της στάσης, του </a:t>
            </a:r>
            <a:r>
              <a:rPr lang="el-GR" sz="1800" dirty="0" err="1" smtClean="0"/>
              <a:t>φέρεσθαι</a:t>
            </a:r>
            <a:r>
              <a:rPr lang="el-GR" sz="1800" dirty="0" smtClean="0"/>
              <a:t> ή των σωματικών και λεκτικών τρόπων, τις θεμελιώδεις αρχές του πολιτισμικού αυθαιρέτου, που με αυτόν τον τρόπο τοποθετούνται έξω από τα όρια της συνείδησης και της ρητής έκφρασης» (</a:t>
            </a:r>
            <a:r>
              <a:rPr lang="en-US" sz="1800" dirty="0" err="1" smtClean="0"/>
              <a:t>Bourdieu</a:t>
            </a:r>
            <a:r>
              <a:rPr lang="el-GR" sz="1800" b="1" dirty="0" smtClean="0"/>
              <a:t> </a:t>
            </a:r>
            <a:r>
              <a:rPr lang="el-GR" sz="1800" dirty="0" smtClean="0"/>
              <a:t>/ </a:t>
            </a:r>
            <a:r>
              <a:rPr lang="el-GR" sz="1800" i="1" dirty="0" smtClean="0"/>
              <a:t>Η αίσθηση της Πρακτικής)</a:t>
            </a:r>
          </a:p>
          <a:p>
            <a:pPr algn="ctr"/>
            <a:endParaRPr lang="el-GR" sz="1800" i="1" dirty="0" smtClean="0"/>
          </a:p>
          <a:p>
            <a:pPr algn="ctr"/>
            <a:r>
              <a:rPr lang="el-GR" sz="1800" dirty="0" smtClean="0"/>
              <a:t>«… όλη η πρώιμη παιδεία … είναι εγγεγραμμένη τόσο στις στάσεις και τις πτυχές του σώματος (στον τρόπο που χρησιμοποιεί κανείς το σώμα ή το βλέμμα, τον τρόπο που μιλάει, τρώει ή περπατά), όσο και στους αυτοματισμούς της γλώσσας και της σκέψης» (</a:t>
            </a:r>
            <a:r>
              <a:rPr lang="en-US" sz="1800" dirty="0" err="1" smtClean="0"/>
              <a:t>Bourdieu</a:t>
            </a:r>
            <a:r>
              <a:rPr lang="el-GR" sz="1800" b="1" dirty="0" smtClean="0"/>
              <a:t> </a:t>
            </a:r>
            <a:r>
              <a:rPr lang="el-GR" sz="1800" dirty="0" smtClean="0"/>
              <a:t>/ </a:t>
            </a:r>
            <a:r>
              <a:rPr lang="el-GR" sz="1800" i="1" dirty="0" smtClean="0"/>
              <a:t>Η αίσθηση της Πρακτικής)</a:t>
            </a:r>
            <a:endParaRPr lang="el-G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800" dirty="0" smtClean="0"/>
              <a:t> Η «ενσώματη» γνώση</a:t>
            </a:r>
            <a:r>
              <a:rPr lang="el-GR" sz="1600" dirty="0" smtClean="0"/>
              <a:t/>
            </a:r>
            <a:br>
              <a:rPr lang="el-GR" sz="1600" dirty="0" smtClean="0"/>
            </a:br>
            <a:endParaRPr lang="el-GR" sz="1600" dirty="0"/>
          </a:p>
        </p:txBody>
      </p:sp>
      <p:sp>
        <p:nvSpPr>
          <p:cNvPr id="3" name="2 - Θέση περιεχομένου"/>
          <p:cNvSpPr>
            <a:spLocks noGrp="1"/>
          </p:cNvSpPr>
          <p:nvPr>
            <p:ph idx="1"/>
          </p:nvPr>
        </p:nvSpPr>
        <p:spPr/>
        <p:txBody>
          <a:bodyPr/>
          <a:lstStyle/>
          <a:p>
            <a:pPr algn="ctr"/>
            <a:r>
              <a:rPr lang="el-GR" dirty="0" smtClean="0"/>
              <a:t>ΕΡΩΤΗΜΑ</a:t>
            </a:r>
          </a:p>
          <a:p>
            <a:pPr algn="ctr">
              <a:buNone/>
            </a:pPr>
            <a:r>
              <a:rPr lang="el-GR" sz="2400" dirty="0" smtClean="0"/>
              <a:t>Τι σημαίνει αυτό;</a:t>
            </a:r>
          </a:p>
          <a:p>
            <a:pPr algn="ctr"/>
            <a:r>
              <a:rPr lang="el-GR" dirty="0" smtClean="0"/>
              <a:t>ΑΠΑΝΤΗΣΗ</a:t>
            </a:r>
          </a:p>
          <a:p>
            <a:pPr algn="ctr">
              <a:buNone/>
            </a:pPr>
            <a:r>
              <a:rPr lang="el-GR" sz="2400" dirty="0" smtClean="0"/>
              <a:t>Για να το κατανοήσουμε καλύτερα θα χρησιμοποιήσουμε τα συμπεράσματα που αποκόμισαν ορισμένοι επιστήμονες μελετώντας και αντιπαραβάλλοντας τον τρόπο με τον οποίο δύο μητέρες (μία στην Ιαπωνία και μία στην Αμερική) συμπεριφέρονταν στο βρέφος τους </a:t>
            </a:r>
            <a:endParaRPr 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400" dirty="0" smtClean="0"/>
              <a:t>ΔΗΜΟΠΟΥΛΟΣ ΒΑΣΙΛΕΙΟΣ / ΦΙΛΟΣΟΦΙΑ ΤΗΣ </a:t>
            </a:r>
            <a:r>
              <a:rPr lang="el-GR" sz="1400" dirty="0" smtClean="0"/>
              <a:t>ΕΚΠΑΙΔΕΥΣΗΣ</a:t>
            </a:r>
            <a:r>
              <a:rPr lang="el-GR" sz="1400" dirty="0" smtClean="0"/>
              <a:t/>
            </a:r>
            <a:br>
              <a:rPr lang="el-GR" sz="1400" dirty="0" smtClean="0"/>
            </a:br>
            <a:r>
              <a:rPr lang="el-GR" sz="2800" dirty="0" smtClean="0"/>
              <a:t>ΠΑΡΑΔΕΙΓΜΑ </a:t>
            </a:r>
            <a:endParaRPr lang="el-GR" sz="2800" dirty="0"/>
          </a:p>
        </p:txBody>
      </p:sp>
      <p:sp>
        <p:nvSpPr>
          <p:cNvPr id="3" name="2 - Θέση περιεχομένου"/>
          <p:cNvSpPr>
            <a:spLocks noGrp="1"/>
          </p:cNvSpPr>
          <p:nvPr>
            <p:ph idx="1"/>
          </p:nvPr>
        </p:nvSpPr>
        <p:spPr/>
        <p:txBody>
          <a:bodyPr/>
          <a:lstStyle/>
          <a:p>
            <a:endParaRPr lang="el-GR" dirty="0" smtClean="0"/>
          </a:p>
          <a:p>
            <a:endParaRPr lang="el-GR" dirty="0"/>
          </a:p>
        </p:txBody>
      </p:sp>
      <p:graphicFrame>
        <p:nvGraphicFramePr>
          <p:cNvPr id="5" name="4 - Πίνακας"/>
          <p:cNvGraphicFramePr>
            <a:graphicFrameLocks noGrp="1"/>
          </p:cNvGraphicFramePr>
          <p:nvPr/>
        </p:nvGraphicFramePr>
        <p:xfrm>
          <a:off x="0" y="1427480"/>
          <a:ext cx="9144000" cy="5001916"/>
        </p:xfrm>
        <a:graphic>
          <a:graphicData uri="http://schemas.openxmlformats.org/drawingml/2006/table">
            <a:tbl>
              <a:tblPr firstRow="1" bandRow="1">
                <a:tableStyleId>{5C22544A-7EE6-4342-B048-85BDC9FD1C3A}</a:tableStyleId>
              </a:tblPr>
              <a:tblGrid>
                <a:gridCol w="3875587">
                  <a:extLst>
                    <a:ext uri="{9D8B030D-6E8A-4147-A177-3AD203B41FA5}">
                      <a16:colId xmlns:a16="http://schemas.microsoft.com/office/drawing/2014/main" val="20000"/>
                    </a:ext>
                  </a:extLst>
                </a:gridCol>
                <a:gridCol w="5268413">
                  <a:extLst>
                    <a:ext uri="{9D8B030D-6E8A-4147-A177-3AD203B41FA5}">
                      <a16:colId xmlns:a16="http://schemas.microsoft.com/office/drawing/2014/main" val="20001"/>
                    </a:ext>
                  </a:extLst>
                </a:gridCol>
              </a:tblGrid>
              <a:tr h="454720">
                <a:tc>
                  <a:txBody>
                    <a:bodyPr/>
                    <a:lstStyle/>
                    <a:p>
                      <a:pPr algn="ctr"/>
                      <a:r>
                        <a:rPr lang="el-GR" dirty="0" smtClean="0"/>
                        <a:t>ΙΑΠΩΝΙΑ</a:t>
                      </a:r>
                      <a:endParaRPr lang="el-GR" dirty="0"/>
                    </a:p>
                  </a:txBody>
                  <a:tcPr/>
                </a:tc>
                <a:tc>
                  <a:txBody>
                    <a:bodyPr/>
                    <a:lstStyle/>
                    <a:p>
                      <a:pPr algn="ctr"/>
                      <a:r>
                        <a:rPr lang="el-GR" dirty="0" smtClean="0"/>
                        <a:t>ΑΜΕΡΙΚΗ</a:t>
                      </a:r>
                      <a:endParaRPr lang="el-GR" dirty="0"/>
                    </a:p>
                  </a:txBody>
                  <a:tcPr/>
                </a:tc>
                <a:extLst>
                  <a:ext uri="{0D108BD9-81ED-4DB2-BD59-A6C34878D82A}">
                    <a16:rowId xmlns:a16="http://schemas.microsoft.com/office/drawing/2014/main" val="10000"/>
                  </a:ext>
                </a:extLst>
              </a:tr>
              <a:tr h="1136799">
                <a:tc>
                  <a:txBody>
                    <a:bodyPr/>
                    <a:lstStyle/>
                    <a:p>
                      <a:r>
                        <a:rPr lang="el-GR" dirty="0" smtClean="0"/>
                        <a:t>ΒΡΕΦΟΣ: Εξαιρετικά ήσυχο / απαθές</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ΒΡΕΦΟΣ: Περισσότερο δραστήριο / εξερευνητικό</a:t>
                      </a:r>
                    </a:p>
                    <a:p>
                      <a:endParaRPr lang="el-GR" dirty="0"/>
                    </a:p>
                  </a:txBody>
                  <a:tcPr/>
                </a:tc>
                <a:extLst>
                  <a:ext uri="{0D108BD9-81ED-4DB2-BD59-A6C34878D82A}">
                    <a16:rowId xmlns:a16="http://schemas.microsoft.com/office/drawing/2014/main" val="10001"/>
                  </a:ext>
                </a:extLst>
              </a:tr>
              <a:tr h="1818879">
                <a:tc>
                  <a:txBody>
                    <a:bodyPr/>
                    <a:lstStyle/>
                    <a:p>
                      <a:r>
                        <a:rPr lang="el-GR" dirty="0" smtClean="0"/>
                        <a:t>ΜΗΤΕΡΑ: Κρατά το παιδί στην αγκαλιά της συνεχώς / το λικνίζει / το νανουρίζει</a:t>
                      </a:r>
                      <a:r>
                        <a:rPr lang="el-GR" baseline="0" dirty="0" smtClean="0"/>
                        <a:t> / το αποχωρίζεται σπάνια</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ΜΗΤΕΡΑ: Μιλά στο παιδί της διαρκώς / το αφήνει συχνά μόνο στο παιδικό δωμάτιο / πιστεύει πως αν παραστεί ανάγκη το βρέφος θα κλάψει και θα ειδοποιήσει τους οικείους του </a:t>
                      </a:r>
                    </a:p>
                    <a:p>
                      <a:endParaRPr lang="el-GR" dirty="0"/>
                    </a:p>
                  </a:txBody>
                  <a:tcPr/>
                </a:tc>
                <a:extLst>
                  <a:ext uri="{0D108BD9-81ED-4DB2-BD59-A6C34878D82A}">
                    <a16:rowId xmlns:a16="http://schemas.microsoft.com/office/drawing/2014/main" val="10002"/>
                  </a:ext>
                </a:extLst>
              </a:tr>
              <a:tr h="795759">
                <a:tc>
                  <a:txBody>
                    <a:bodyPr/>
                    <a:lstStyle/>
                    <a:p>
                      <a:r>
                        <a:rPr lang="el-GR" dirty="0" smtClean="0"/>
                        <a:t>ΖΗΤΟΥΜΕΝΟ:  Γαλήνη / καθησυχασμός</a:t>
                      </a:r>
                      <a:r>
                        <a:rPr lang="el-GR" baseline="0" dirty="0" smtClean="0"/>
                        <a:t> </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ΖΗΤΟΥΜΕΝΟ:  Ανεξαρτητοποίηση </a:t>
                      </a:r>
                    </a:p>
                    <a:p>
                      <a:endParaRPr lang="el-GR" dirty="0"/>
                    </a:p>
                  </a:txBody>
                  <a:tcPr/>
                </a:tc>
                <a:extLst>
                  <a:ext uri="{0D108BD9-81ED-4DB2-BD59-A6C34878D82A}">
                    <a16:rowId xmlns:a16="http://schemas.microsoft.com/office/drawing/2014/main" val="10003"/>
                  </a:ext>
                </a:extLst>
              </a:tr>
              <a:tr h="795759">
                <a:tc>
                  <a:txBody>
                    <a:bodyPr/>
                    <a:lstStyle/>
                    <a:p>
                      <a:r>
                        <a:rPr lang="el-GR" dirty="0" smtClean="0"/>
                        <a:t>ΚΩΔΙΚΑΣ ΕΠΑΦΗΣ: (κυρίως) σωματικός </a:t>
                      </a:r>
                      <a:endParaRPr lang="el-G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smtClean="0"/>
                        <a:t>ΚΩΔΙΚΑΣ ΕΠΑΦΗΣ: (κυρίως)</a:t>
                      </a:r>
                      <a:r>
                        <a:rPr lang="el-GR" baseline="0" dirty="0" smtClean="0"/>
                        <a:t> λεκτικός</a:t>
                      </a:r>
                      <a:endParaRPr lang="el-GR" dirty="0" smtClean="0"/>
                    </a:p>
                    <a:p>
                      <a:endParaRPr lang="el-GR"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17638"/>
          </a:xfrm>
        </p:spPr>
        <p:txBody>
          <a:bodyPr>
            <a:normAutofit fontScale="90000"/>
          </a:bodyPr>
          <a:lstStyle/>
          <a:p>
            <a:r>
              <a:rPr lang="el-GR" dirty="0" smtClean="0"/>
              <a:t/>
            </a:r>
            <a:br>
              <a:rPr lang="el-GR" dirty="0" smtClean="0"/>
            </a:br>
            <a:r>
              <a:rPr lang="el-GR" dirty="0" smtClean="0"/>
              <a:t> </a:t>
            </a:r>
            <a:r>
              <a:rPr lang="el-GR" sz="1600" dirty="0" smtClean="0"/>
              <a:t>ΔΗΜΟΠΟΥΛΟΣ ΒΑΣΙΛΕΙΟΣ / ΦΙΛΟΣΟΦΙΑ ΤΗΣ </a:t>
            </a:r>
            <a:r>
              <a:rPr lang="el-GR" sz="1600" dirty="0" smtClean="0"/>
              <a:t>ΕΚΠΑΙΔΕΥΣΗΣ</a:t>
            </a:r>
            <a:r>
              <a:rPr lang="el-GR" sz="1600" dirty="0" smtClean="0"/>
              <a:t/>
            </a:r>
            <a:br>
              <a:rPr lang="el-GR" sz="1600" dirty="0" smtClean="0"/>
            </a:br>
            <a:r>
              <a:rPr lang="el-GR" sz="2700" dirty="0" smtClean="0"/>
              <a:t> ΠΑΡΑΔΕΙΓΜΑ</a:t>
            </a:r>
            <a:r>
              <a:rPr lang="el-GR" dirty="0" smtClean="0"/>
              <a:t/>
            </a:r>
            <a:br>
              <a:rPr lang="el-GR" dirty="0" smtClean="0"/>
            </a:br>
            <a:r>
              <a:rPr lang="el-GR" sz="2000" dirty="0" smtClean="0"/>
              <a:t>Συγκριτικά συμπεράσματα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ctr">
              <a:buNone/>
            </a:pPr>
            <a:endParaRPr lang="el-GR" dirty="0" smtClean="0"/>
          </a:p>
          <a:p>
            <a:pPr algn="ctr">
              <a:buNone/>
            </a:pPr>
            <a:r>
              <a:rPr lang="el-GR" dirty="0" smtClean="0"/>
              <a:t> </a:t>
            </a:r>
            <a:endParaRPr lang="el-GR" dirty="0"/>
          </a:p>
        </p:txBody>
      </p:sp>
      <p:graphicFrame>
        <p:nvGraphicFramePr>
          <p:cNvPr id="4" name="3 - Πίνακας"/>
          <p:cNvGraphicFramePr>
            <a:graphicFrameLocks noGrp="1"/>
          </p:cNvGraphicFramePr>
          <p:nvPr/>
        </p:nvGraphicFramePr>
        <p:xfrm>
          <a:off x="1524000" y="1397000"/>
          <a:ext cx="6096000" cy="466344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l-GR" dirty="0" smtClean="0"/>
                        <a:t>Ο μικρός </a:t>
                      </a:r>
                      <a:r>
                        <a:rPr lang="el-GR" dirty="0" smtClean="0">
                          <a:solidFill>
                            <a:schemeClr val="tx1"/>
                          </a:solidFill>
                        </a:rPr>
                        <a:t>Ιάπωνας </a:t>
                      </a:r>
                      <a:r>
                        <a:rPr lang="el-GR" dirty="0" smtClean="0"/>
                        <a:t>αρχίζει να «υπάρχει» (δηλ. να κατανοεί και να ερμηνεύει τον εαυτό του) ως ένα ευαίσθητο,  παθητικό, εξαρτημένο και μειλίχιο πλάσμα </a:t>
                      </a:r>
                      <a:endParaRPr lang="el-GR" dirty="0"/>
                    </a:p>
                  </a:txBody>
                  <a:tcPr/>
                </a:tc>
                <a:tc>
                  <a:txBody>
                    <a:bodyPr/>
                    <a:lstStyle/>
                    <a:p>
                      <a:r>
                        <a:rPr lang="el-GR" dirty="0" smtClean="0"/>
                        <a:t>Ο μικρός  </a:t>
                      </a:r>
                      <a:r>
                        <a:rPr lang="el-GR" dirty="0" smtClean="0">
                          <a:solidFill>
                            <a:schemeClr val="tx1"/>
                          </a:solidFill>
                        </a:rPr>
                        <a:t>Αμερικάνος </a:t>
                      </a:r>
                      <a:r>
                        <a:rPr lang="el-GR" dirty="0" smtClean="0"/>
                        <a:t>να «υπάρχει» (δηλ. να κατανοεί και να ερμηνεύει τον εαυτό του)  ως ένα  πιο δραστήριο ανεξάρτητο, αποτελεσματικό και πρακτικό ον </a:t>
                      </a:r>
                      <a:endParaRPr lang="el-GR" dirty="0"/>
                    </a:p>
                  </a:txBody>
                  <a:tcPr/>
                </a:tc>
                <a:extLst>
                  <a:ext uri="{0D108BD9-81ED-4DB2-BD59-A6C34878D82A}">
                    <a16:rowId xmlns:a16="http://schemas.microsoft.com/office/drawing/2014/main" val="10000"/>
                  </a:ext>
                </a:extLst>
              </a:tr>
              <a:tr h="370840">
                <a:tc gridSpan="2">
                  <a:txBody>
                    <a:bodyPr/>
                    <a:lstStyle/>
                    <a:p>
                      <a:pPr algn="ctr"/>
                      <a:r>
                        <a:rPr lang="el-GR" dirty="0" smtClean="0"/>
                        <a:t>Μέσα</a:t>
                      </a:r>
                      <a:r>
                        <a:rPr lang="el-GR" baseline="0" dirty="0" smtClean="0"/>
                        <a:t> σε κάθε τρόπο ύπαρξης βρίσκεται μια προκαθορισμένη κατανόηση των πραγμάτων που ταιριάζει αποκλειστικά σε αυτόν</a:t>
                      </a:r>
                      <a:endParaRPr lang="el-GR" dirty="0"/>
                    </a:p>
                  </a:txBody>
                  <a:tcPr/>
                </a:tc>
                <a:tc hMerge="1">
                  <a:txBody>
                    <a:bodyPr/>
                    <a:lstStyle/>
                    <a:p>
                      <a:endParaRPr lang="el-GR" dirty="0"/>
                    </a:p>
                  </a:txBody>
                  <a:tcPr/>
                </a:tc>
                <a:extLst>
                  <a:ext uri="{0D108BD9-81ED-4DB2-BD59-A6C34878D82A}">
                    <a16:rowId xmlns:a16="http://schemas.microsoft.com/office/drawing/2014/main" val="10001"/>
                  </a:ext>
                </a:extLst>
              </a:tr>
              <a:tr h="370840">
                <a:tc>
                  <a:txBody>
                    <a:bodyPr/>
                    <a:lstStyle/>
                    <a:p>
                      <a:r>
                        <a:rPr lang="el-GR" dirty="0" smtClean="0"/>
                        <a:t>Όταν</a:t>
                      </a:r>
                      <a:r>
                        <a:rPr lang="el-GR" baseline="0" dirty="0" smtClean="0"/>
                        <a:t> διψάσει θα χρησιμοποιήσει ένα περίτεχνο, όμορφο και παραδοσιακό αντικείμενο που ταιριάζει στην ιδιοσυγκρασία του – δηλ. ένα λεπτεπίλεπτο φλιτζάνι </a:t>
                      </a:r>
                      <a:endParaRPr lang="el-GR" dirty="0"/>
                    </a:p>
                  </a:txBody>
                  <a:tcPr/>
                </a:tc>
                <a:tc>
                  <a:txBody>
                    <a:bodyPr/>
                    <a:lstStyle/>
                    <a:p>
                      <a:r>
                        <a:rPr lang="el-GR" dirty="0" smtClean="0"/>
                        <a:t>Όταν</a:t>
                      </a:r>
                      <a:r>
                        <a:rPr lang="el-GR" baseline="0" dirty="0" smtClean="0"/>
                        <a:t> διψάσει θα χρησιμοποιήσει ένα πλαστικό ποτήρι μιας χρήσης που στη συνέχεια θα πετάξει</a:t>
                      </a:r>
                      <a:endParaRPr lang="el-GR"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2123</TotalTime>
  <Words>2005</Words>
  <Application>Microsoft Office PowerPoint</Application>
  <PresentationFormat>Προβολή στην οθόνη (4:3)</PresentationFormat>
  <Paragraphs>178</Paragraphs>
  <Slides>25</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25</vt:i4>
      </vt:variant>
    </vt:vector>
  </HeadingPairs>
  <TitlesOfParts>
    <vt:vector size="28" baseType="lpstr">
      <vt:lpstr>Arial</vt:lpstr>
      <vt:lpstr>Calibri</vt:lpstr>
      <vt:lpstr>Θέμα του Office</vt:lpstr>
      <vt:lpstr>ΦΙΛΟΣΟΦΙΑ ΤΗΣ ΕΚΠΑΙΔΕΥΣΗΣ  ΔΗΜΟΠΟΥΛΟΣ ΒΑΣΙΛΕΙΟΣ  (7)</vt:lpstr>
      <vt:lpstr>ΔΗΜΟΠΟΥΛΟΣ ΒΑΣΙΛΕΙΟΣ / ΦΙΛΟΣΟΦΙΑ ΤΗΣ ΕΚΠΑΙΔΕΥΣΗΣ ΕΡΩΤΗΜΑ</vt:lpstr>
      <vt:lpstr>ΔΗΜΟΠΟΥΛΟΣ ΒΑΣΙΛΕΙΟΣ / ΦΙΛΟΣΟΦΙΑ ΤΗΣ ΕΚΠΑΙΔΕΥΣΗΣ  ΑΠΑΝΤΗΣΗ</vt:lpstr>
      <vt:lpstr>ΔΗΜΟΠΟΥΛΟΣ ΒΑΣΙΛΕΙΟΣ / ΦΙΛΟΣΟΦΙΑ ΤΗΣ ΕΚΠΑΙΔΕΥΣΗΣ ΑΠΑΝΤΗΣΗ</vt:lpstr>
      <vt:lpstr>ΔΗΜΟΠΟΥΛΟΣ ΒΑΣΙΛΕΙΟΣ / ΦΙΛΟΣΟΦΙΑ ΤΗΣ ΕΚΠΑΙΔΕΥΣΗΣ  ΑΠΑΝΤΗΣΗ</vt:lpstr>
      <vt:lpstr> ΔΗΜΟΠΟΥΛΟΣ ΒΑΣΙΛΕΙΟΣ / ΦΙΛΟΣΟΦΙΑ ΤΗΣ ΕΚΠΑΙΔΕΥΣΗΣ  Η «ενσώματη» γνώση </vt:lpstr>
      <vt:lpstr>ΔΗΜΟΠΟΥΛΟΣ ΒΑΣΙΛΕΙΟΣ / ΦΙΛΟΣΟΦΙΑ ΤΗΣ ΕΚΠΑΙΔΕΥΣΗΣ  Η «ενσώματη» γνώση </vt:lpstr>
      <vt:lpstr>ΔΗΜΟΠΟΥΛΟΣ ΒΑΣΙΛΕΙΟΣ / ΦΙΛΟΣΟΦΙΑ ΤΗΣ ΕΚΠΑΙΔΕΥΣΗΣ ΠΑΡΑΔΕΙΓΜΑ </vt:lpstr>
      <vt:lpstr>  ΔΗΜΟΠΟΥΛΟΣ ΒΑΣΙΛΕΙΟΣ / ΦΙΛΟΣΟΦΙΑ ΤΗΣ ΕΚΠΑΙΔΕΥΣΗΣ  ΠΑΡΑΔΕΙΓΜΑ Συγκριτικά συμπεράσματα </vt:lpstr>
      <vt:lpstr>ΔΗΜΟΠΟΥΛΟΣ ΒΑΣΙΛΕΙΟΣ / ΦΙΛΟΣΟΦΙΑ ΤΗΣ ΕΚΠΑΙΔΕΥΣΗΣ  Η «ΑΓΝΩΣΤΗ» ΟΝΤΟΛΟΓΙΑ</vt:lpstr>
      <vt:lpstr>ΔΗΜΟΠΟΥΛΟΣ ΒΑΣΙΛΕΙΟΣ / ΦΙΛΟΣΟΦΙΑ ΤΗΣ ΕΚΠΑΙΔΕΥΣΗΣ  Η «ΑΓΝΩΣΤΗ» ΟΝΤΟΛΟΓΙΑ</vt:lpstr>
      <vt:lpstr>ΔΗΜΟΠΟΥΛΟΣ ΒΑΣΙΛΕΙΟΣ / ΦΙΛΟΣΟΦΙΑ ΤΗΣ ΕΚΠΑΙΔΕΥΣΗΣ  Η «ΑΓΝΩΣΤΗ» ΟΝΤΟΛΟΓΙΑ</vt:lpstr>
      <vt:lpstr>ΔΗΜΟΠΟΥΛΟΣ ΒΑΣΙΛΕΙΟΣ / ΦΙΛΟΣΟΦΙΑ ΤΗΣ ΕΚΠΑΙΔΕΥΣΗΣ    Η ΠΡΑΚΤΙΚΗ ΤΗΣ «ΚΑΤΑΛΛΗΛΗΣ» ΑΠΟΣΤΑΣΗΣ </vt:lpstr>
      <vt:lpstr>ΔΗΜΟΠΟΥΛΟΣ ΒΑΣΙΛΕΙΟΣ / ΦΙΛΟΣΟΦΙΑ ΤΗΣ ΕΚΠΑΙΔΕΥΣΗΣ    Η ΠΡΑΚΤΙΚΗ ΤΗΣ «ΚΑΤΑΛΛΗΛΗΣ» ΑΠΟΣΤΑΣΗΣ </vt:lpstr>
      <vt:lpstr>ΔΗΜΟΠΟΥΛΟΣ ΒΑΣΙΛΕΙΟΣ / ΦΙΛΟΣΟΦΙΑ ΤΗΣ ΕΚΠΑΙΔΕΥΣΗΣ    Η ΠΡΑΚΤΙΚΗ ΤΗΣ «ΚΑΤΑΛΛΗΛΗΣ» ΑΠΟΣΤΑΣΗΣ </vt:lpstr>
      <vt:lpstr>ΔΗΜΟΠΟΥΛΟΣ ΒΑΣΙΛΕΙΟΣ / ΦΙΛΟΣΟΦΙΑ ΤΗΣ ΕΚΠΑΙΔΕΥΣΗΣ    Η ΠΡΑΚΤΙΚΗ ΤΗΣ «ΚΑΤΑΛΛΗΛΗΣ» ΑΠΟΣΤΑΣΗΣ </vt:lpstr>
      <vt:lpstr>    ΔΗΜΟΠΟΥΛΟΣ ΒΑΣΙΛΕΙΟΣ / ΦΙΛΟΣΟΦΙΑ ΤΗΣ ΕΚΠΑΙΔΕΥΣΗΣ  Η «ΑΠΟΚΤΗΣΗ»   </vt:lpstr>
      <vt:lpstr>ΔΗΜΟΠΟΥΛΟΣ ΒΑΣΙΛΕΙΟΣ / ΦΙΛΟΣΟΦΙΑ ΤΗΣ ΕΚΠΑΙΔΕΥΣΗΣ  Η «ΑΠΟΚΤΗΣΗ» </vt:lpstr>
      <vt:lpstr>ΔΗΜΟΠΟΥΛΟΣ ΒΑΣΙΛΕΙΟΣ / ΦΙΛΟΣΟΦΙΑ ΤΗΣ ΕΚΠΑΙΔΕΥΣΗΣ  Η «ΑΠΟΚΤΗΣΗ»</vt:lpstr>
      <vt:lpstr>ΔΗΜΟΠΟΥΛΟΣ ΒΑΣΙΛΕΙΟΣ / ΦΙΛΟΣΟΦΙΑ ΤΗΣ ΕΚΠΑΙΔΕΥΣΗΣ  Η «ΑΠΟΚΤΗΣΗ»</vt:lpstr>
      <vt:lpstr>ΔΗΜΟΠΟΥΛΟΣ ΒΑΣΙΛΕΙΟΣ / ΦΙΛΟΣΟΦΙΑ ΤΗΣ ΕΚΠΑΙΔΕΥΣΗΣ  Η «ΑΠΟΚΤΗΣΗ»</vt:lpstr>
      <vt:lpstr>ΔΗΜΟΠΟΥΛΟΣ ΒΑΣΙΛΕΙΟΣ / ΦΙΛΟΣΟΦΙΑ ΤΗΣ ΕΚΠΑΙΔΕΥΣΗΣ  Η «ΑΠΟΚΤΗΣΗ»</vt:lpstr>
      <vt:lpstr>ΔΗΜΟΠΟΥΛΟΣ ΒΑΣΙΛΕΙΟΣ / ΦΙΛΟΣΟΦΙΑ ΤΗΣ ΕΚΠΑΙΔΕΥΣΗΣ  Η «ΑΠΟΚΤΗΣΗ»</vt:lpstr>
      <vt:lpstr>ΔΗΜΟΠΟΥΛΟΣ ΒΑΣΙΛΕΙΟΣ / ΦΙΛΟΣΟΦΙΑ ΤΗΣ ΕΚΠΑΙΔΕΥΣΗΣ ΣΥΜΠΕΡΑΣΜΑ</vt:lpstr>
      <vt:lpstr>ΔΗΜΟΠΟΥΛΟΣ ΒΑΣΙΛΕΙΟΣ / ΦΙΛΟΣΟΦΙΑ ΤΗΣ ΕΚΠΑΙΔΕΥΣΗΣ ΜΕΛΕΤΗ ΠΕΡΙΠΤΩΣΗΣ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ΦΙΛΟΣΟΦΙΑ ΤΗΣ ΠΑΙΔΕΙΑΣ  ΔΗΜΟΠΟΥΛΟΣ ΒΑΣΙΛΕΙΟΣ  (8)</dc:title>
  <dc:creator>User</dc:creator>
  <cp:lastModifiedBy>User</cp:lastModifiedBy>
  <cp:revision>203</cp:revision>
  <dcterms:created xsi:type="dcterms:W3CDTF">2021-03-12T16:20:41Z</dcterms:created>
  <dcterms:modified xsi:type="dcterms:W3CDTF">2023-11-21T20:31:18Z</dcterms:modified>
</cp:coreProperties>
</file>